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62" r:id="rId3"/>
    <p:sldId id="326" r:id="rId4"/>
    <p:sldId id="325" r:id="rId5"/>
    <p:sldId id="349" r:id="rId6"/>
    <p:sldId id="350" r:id="rId7"/>
    <p:sldId id="324" r:id="rId8"/>
    <p:sldId id="351" r:id="rId9"/>
    <p:sldId id="357" r:id="rId10"/>
    <p:sldId id="358" r:id="rId11"/>
    <p:sldId id="327" r:id="rId12"/>
    <p:sldId id="264" r:id="rId13"/>
    <p:sldId id="313" r:id="rId14"/>
    <p:sldId id="314" r:id="rId15"/>
    <p:sldId id="317" r:id="rId16"/>
    <p:sldId id="352" r:id="rId17"/>
    <p:sldId id="353" r:id="rId18"/>
    <p:sldId id="354" r:id="rId19"/>
    <p:sldId id="271" r:id="rId20"/>
    <p:sldId id="383" r:id="rId21"/>
    <p:sldId id="322" r:id="rId22"/>
    <p:sldId id="323" r:id="rId23"/>
    <p:sldId id="267" r:id="rId24"/>
    <p:sldId id="344" r:id="rId25"/>
    <p:sldId id="345" r:id="rId26"/>
    <p:sldId id="346" r:id="rId27"/>
    <p:sldId id="359" r:id="rId28"/>
    <p:sldId id="347" r:id="rId29"/>
    <p:sldId id="348" r:id="rId30"/>
    <p:sldId id="328" r:id="rId31"/>
    <p:sldId id="272" r:id="rId32"/>
    <p:sldId id="273" r:id="rId33"/>
    <p:sldId id="329" r:id="rId34"/>
    <p:sldId id="355" r:id="rId35"/>
    <p:sldId id="384" r:id="rId36"/>
    <p:sldId id="379" r:id="rId37"/>
    <p:sldId id="360" r:id="rId38"/>
    <p:sldId id="361" r:id="rId39"/>
    <p:sldId id="362" r:id="rId40"/>
    <p:sldId id="363" r:id="rId41"/>
    <p:sldId id="364" r:id="rId42"/>
    <p:sldId id="386" r:id="rId43"/>
    <p:sldId id="374" r:id="rId44"/>
    <p:sldId id="387" r:id="rId45"/>
    <p:sldId id="380" r:id="rId46"/>
    <p:sldId id="381" r:id="rId47"/>
    <p:sldId id="382" r:id="rId48"/>
    <p:sldId id="370" r:id="rId49"/>
    <p:sldId id="371" r:id="rId50"/>
  </p:sldIdLst>
  <p:sldSz cx="9144000" cy="6858000" type="screen4x3"/>
  <p:notesSz cx="6858000" cy="9144000"/>
  <p:custShowLst>
    <p:custShow name="Shl" id="0">
      <p:sldLst/>
    </p:custShow>
  </p:custShow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E5D"/>
    <a:srgbClr val="FFBA75"/>
    <a:srgbClr val="008000"/>
    <a:srgbClr val="000099"/>
    <a:srgbClr val="FF0000"/>
    <a:srgbClr val="FFCCFF"/>
    <a:srgbClr val="FFFFCC"/>
    <a:srgbClr val="CC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301" autoAdjust="0"/>
    <p:restoredTop sz="94660"/>
  </p:normalViewPr>
  <p:slideViewPr>
    <p:cSldViewPr>
      <p:cViewPr>
        <p:scale>
          <a:sx n="100" d="100"/>
          <a:sy n="100" d="100"/>
        </p:scale>
        <p:origin x="-882" y="8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44"/>
    </p:cViewPr>
  </p:sorterViewPr>
  <p:gridSpacing cx="58989913" cy="58989913"/>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733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42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73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733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endParaRPr lang="en-US"/>
          </a:p>
        </p:txBody>
      </p:sp>
      <p:sp>
        <p:nvSpPr>
          <p:cNvPr id="22733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BA06FB46-0697-4668-BA09-31DEA68C7C02}"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94FB5D3-BD22-4CEE-8D27-7BEBB06A81BE}" type="slidenum">
              <a:rPr lang="ar-SA" smtClean="0"/>
              <a:pPr/>
              <a:t>39</a:t>
            </a:fld>
            <a:endParaRPr lang="en-US" smtClean="0"/>
          </a:p>
        </p:txBody>
      </p:sp>
      <p:sp>
        <p:nvSpPr>
          <p:cNvPr id="5529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5300" name="Rectangle 3"/>
          <p:cNvSpPr>
            <a:spLocks noGrp="1" noChangeArrowheads="1"/>
          </p:cNvSpPr>
          <p:nvPr>
            <p:ph type="body" idx="1"/>
          </p:nvPr>
        </p:nvSpPr>
        <p:spPr>
          <a:xfrm>
            <a:off x="914400" y="4343400"/>
            <a:ext cx="5029200" cy="4114800"/>
          </a:xfrm>
          <a:noFill/>
          <a:ln/>
        </p:spPr>
        <p:txBody>
          <a:bodyPr lIns="90470" tIns="44441" rIns="90470" bIns="44441"/>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800100"/>
            <a:ext cx="8229600" cy="20574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457200" y="3086100"/>
            <a:ext cx="8229600" cy="2552700"/>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11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011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514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14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792162"/>
          </a:xfrm>
          <a:prstGeom prst="rect">
            <a:avLst/>
          </a:prstGeom>
          <a:solidFill>
            <a:srgbClr val="CCCCFF"/>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143000"/>
            <a:ext cx="8229600" cy="5143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userDrawn="1"/>
        </p:nvSpPr>
        <p:spPr bwMode="auto">
          <a:xfrm>
            <a:off x="457200" y="6324600"/>
            <a:ext cx="8229600" cy="244475"/>
          </a:xfrm>
          <a:prstGeom prst="rect">
            <a:avLst/>
          </a:prstGeom>
          <a:solidFill>
            <a:srgbClr val="FFFF99"/>
          </a:solidFill>
          <a:ln w="9525">
            <a:noFill/>
            <a:miter lim="800000"/>
            <a:headEnd/>
            <a:tailEnd/>
          </a:ln>
          <a:effectLst/>
        </p:spPr>
        <p:txBody>
          <a:bodyPr>
            <a:spAutoFit/>
          </a:bodyPr>
          <a:lstStyle/>
          <a:p>
            <a:pPr>
              <a:spcBef>
                <a:spcPct val="50000"/>
              </a:spcBef>
              <a:tabLst>
                <a:tab pos="3943350" algn="ctr"/>
                <a:tab pos="8050213" algn="r"/>
              </a:tabLst>
              <a:defRPr/>
            </a:pPr>
            <a:r>
              <a:rPr lang="en-US" sz="1000" i="1">
                <a:latin typeface="Times New Roman" pitchFamily="18" charset="0"/>
                <a:cs typeface="Times New Roman" pitchFamily="18" charset="0"/>
              </a:rPr>
              <a:t>Basic Concepts	                           COE 205 – Computer Organization and Assembly Language – KFUPM                           	slide </a:t>
            </a:r>
            <a:fld id="{9E5C74DE-7371-463D-8E0D-D470C8B63C32}" type="slidenum">
              <a:rPr lang="ar-SA" sz="1000" i="1">
                <a:latin typeface="Times New Roman" pitchFamily="18" charset="0"/>
                <a:cs typeface="Times New Roman" pitchFamily="18" charset="0"/>
              </a:rPr>
              <a:pPr>
                <a:spcBef>
                  <a:spcPct val="50000"/>
                </a:spcBef>
                <a:tabLst>
                  <a:tab pos="3943350" algn="ctr"/>
                  <a:tab pos="8050213" algn="r"/>
                </a:tabLst>
                <a:defRPr/>
              </a:pPr>
              <a:t>‹#›</a:t>
            </a:fld>
            <a:endParaRPr lang="en-US" sz="1000" i="1">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3600">
          <a:solidFill>
            <a:srgbClr val="000099"/>
          </a:solidFill>
          <a:latin typeface="+mj-lt"/>
          <a:ea typeface="+mj-ea"/>
          <a:cs typeface="+mj-cs"/>
        </a:defRPr>
      </a:lvl1pPr>
      <a:lvl2pPr algn="ctr" rtl="0" eaLnBrk="0" fontAlgn="base" hangingPunct="0">
        <a:spcBef>
          <a:spcPct val="0"/>
        </a:spcBef>
        <a:spcAft>
          <a:spcPct val="0"/>
        </a:spcAft>
        <a:defRPr sz="3600">
          <a:solidFill>
            <a:srgbClr val="000099"/>
          </a:solidFill>
          <a:latin typeface="Comic Sans MS" pitchFamily="66" charset="0"/>
          <a:cs typeface="Arial" pitchFamily="34" charset="0"/>
        </a:defRPr>
      </a:lvl2pPr>
      <a:lvl3pPr algn="ctr" rtl="0" eaLnBrk="0" fontAlgn="base" hangingPunct="0">
        <a:spcBef>
          <a:spcPct val="0"/>
        </a:spcBef>
        <a:spcAft>
          <a:spcPct val="0"/>
        </a:spcAft>
        <a:defRPr sz="3600">
          <a:solidFill>
            <a:srgbClr val="000099"/>
          </a:solidFill>
          <a:latin typeface="Comic Sans MS" pitchFamily="66" charset="0"/>
          <a:cs typeface="Arial" pitchFamily="34" charset="0"/>
        </a:defRPr>
      </a:lvl3pPr>
      <a:lvl4pPr algn="ctr" rtl="0" eaLnBrk="0" fontAlgn="base" hangingPunct="0">
        <a:spcBef>
          <a:spcPct val="0"/>
        </a:spcBef>
        <a:spcAft>
          <a:spcPct val="0"/>
        </a:spcAft>
        <a:defRPr sz="3600">
          <a:solidFill>
            <a:srgbClr val="000099"/>
          </a:solidFill>
          <a:latin typeface="Comic Sans MS" pitchFamily="66" charset="0"/>
          <a:cs typeface="Arial" pitchFamily="34" charset="0"/>
        </a:defRPr>
      </a:lvl4pPr>
      <a:lvl5pPr algn="ctr" rtl="0" eaLnBrk="0" fontAlgn="base" hangingPunct="0">
        <a:spcBef>
          <a:spcPct val="0"/>
        </a:spcBef>
        <a:spcAft>
          <a:spcPct val="0"/>
        </a:spcAft>
        <a:defRPr sz="3600">
          <a:solidFill>
            <a:srgbClr val="000099"/>
          </a:solidFill>
          <a:latin typeface="Comic Sans MS" pitchFamily="66" charset="0"/>
          <a:cs typeface="Arial" pitchFamily="34" charset="0"/>
        </a:defRPr>
      </a:lvl5pPr>
      <a:lvl6pPr marL="457200" algn="ctr" rtl="0" fontAlgn="base">
        <a:spcBef>
          <a:spcPct val="0"/>
        </a:spcBef>
        <a:spcAft>
          <a:spcPct val="0"/>
        </a:spcAft>
        <a:defRPr sz="3600">
          <a:solidFill>
            <a:srgbClr val="000099"/>
          </a:solidFill>
          <a:latin typeface="Comic Sans MS" pitchFamily="66" charset="0"/>
          <a:cs typeface="Arial" pitchFamily="34" charset="0"/>
        </a:defRPr>
      </a:lvl6pPr>
      <a:lvl7pPr marL="914400" algn="ctr" rtl="0" fontAlgn="base">
        <a:spcBef>
          <a:spcPct val="0"/>
        </a:spcBef>
        <a:spcAft>
          <a:spcPct val="0"/>
        </a:spcAft>
        <a:defRPr sz="3600">
          <a:solidFill>
            <a:srgbClr val="000099"/>
          </a:solidFill>
          <a:latin typeface="Comic Sans MS" pitchFamily="66" charset="0"/>
          <a:cs typeface="Arial" pitchFamily="34" charset="0"/>
        </a:defRPr>
      </a:lvl7pPr>
      <a:lvl8pPr marL="1371600" algn="ctr" rtl="0" fontAlgn="base">
        <a:spcBef>
          <a:spcPct val="0"/>
        </a:spcBef>
        <a:spcAft>
          <a:spcPct val="0"/>
        </a:spcAft>
        <a:defRPr sz="3600">
          <a:solidFill>
            <a:srgbClr val="000099"/>
          </a:solidFill>
          <a:latin typeface="Comic Sans MS" pitchFamily="66" charset="0"/>
          <a:cs typeface="Arial" pitchFamily="34" charset="0"/>
        </a:defRPr>
      </a:lvl8pPr>
      <a:lvl9pPr marL="1828800" algn="ctr" rtl="0" fontAlgn="base">
        <a:spcBef>
          <a:spcPct val="0"/>
        </a:spcBef>
        <a:spcAft>
          <a:spcPct val="0"/>
        </a:spcAft>
        <a:defRPr sz="3600">
          <a:solidFill>
            <a:srgbClr val="000099"/>
          </a:solidFill>
          <a:latin typeface="Comic Sans MS" pitchFamily="66" charset="0"/>
          <a:cs typeface="Arial" pitchFamily="34" charset="0"/>
        </a:defRPr>
      </a:lvl9pPr>
    </p:titleStyle>
    <p:bodyStyle>
      <a:lvl1pPr marL="347663" indent="-347663" algn="l" rtl="0" eaLnBrk="0" fontAlgn="base" hangingPunct="0">
        <a:spcBef>
          <a:spcPct val="40000"/>
        </a:spcBef>
        <a:spcAft>
          <a:spcPct val="0"/>
        </a:spcAft>
        <a:buFont typeface="Wingdings" pitchFamily="2" charset="2"/>
        <a:buChar char="v"/>
        <a:defRPr sz="2400">
          <a:solidFill>
            <a:schemeClr val="tx1"/>
          </a:solidFill>
          <a:latin typeface="+mn-lt"/>
          <a:ea typeface="+mn-ea"/>
          <a:cs typeface="+mn-cs"/>
        </a:defRPr>
      </a:lvl1pPr>
      <a:lvl2pPr marL="798513" indent="-336550" algn="l" rtl="0" eaLnBrk="0" fontAlgn="base" hangingPunct="0">
        <a:spcBef>
          <a:spcPct val="40000"/>
        </a:spcBef>
        <a:spcAft>
          <a:spcPct val="0"/>
        </a:spcAft>
        <a:buFont typeface="Wingdings" pitchFamily="2" charset="2"/>
        <a:buChar char="²"/>
        <a:defRPr sz="2000">
          <a:solidFill>
            <a:schemeClr val="tx1"/>
          </a:solidFill>
          <a:latin typeface="+mn-lt"/>
          <a:cs typeface="+mn-cs"/>
        </a:defRPr>
      </a:lvl2pPr>
      <a:lvl3pPr marL="1144588" indent="-231775" algn="l" rtl="0" eaLnBrk="0" fontAlgn="base" hangingPunct="0">
        <a:spcBef>
          <a:spcPct val="40000"/>
        </a:spcBef>
        <a:spcAft>
          <a:spcPct val="0"/>
        </a:spcAft>
        <a:buFont typeface="Wingdings" pitchFamily="2" charset="2"/>
        <a:buChar char="§"/>
        <a:defRPr sz="2400">
          <a:solidFill>
            <a:schemeClr val="tx1"/>
          </a:solidFill>
          <a:latin typeface="+mn-lt"/>
          <a:cs typeface="+mn-cs"/>
        </a:defRPr>
      </a:lvl3pPr>
      <a:lvl4pPr marL="1481138" indent="-222250" algn="l" rtl="0" eaLnBrk="0" fontAlgn="base" hangingPunct="0">
        <a:spcBef>
          <a:spcPct val="40000"/>
        </a:spcBef>
        <a:spcAft>
          <a:spcPct val="0"/>
        </a:spcAft>
        <a:buChar char="–"/>
        <a:defRPr sz="1600">
          <a:solidFill>
            <a:schemeClr val="tx1"/>
          </a:solidFill>
          <a:latin typeface="+mn-lt"/>
          <a:cs typeface="+mn-cs"/>
        </a:defRPr>
      </a:lvl4pPr>
      <a:lvl5pPr marL="1828800" indent="-233363" algn="l" rtl="0" eaLnBrk="0" fontAlgn="base" hangingPunct="0">
        <a:spcBef>
          <a:spcPct val="40000"/>
        </a:spcBef>
        <a:spcAft>
          <a:spcPct val="0"/>
        </a:spcAft>
        <a:buChar char="»"/>
        <a:defRPr sz="1600">
          <a:solidFill>
            <a:schemeClr val="tx1"/>
          </a:solidFill>
          <a:latin typeface="+mn-lt"/>
          <a:cs typeface="+mn-cs"/>
        </a:defRPr>
      </a:lvl5pPr>
      <a:lvl6pPr marL="2286000" indent="-233363" algn="l" rtl="0" fontAlgn="base">
        <a:spcBef>
          <a:spcPct val="40000"/>
        </a:spcBef>
        <a:spcAft>
          <a:spcPct val="0"/>
        </a:spcAft>
        <a:buChar char="»"/>
        <a:defRPr sz="1600">
          <a:solidFill>
            <a:schemeClr val="tx1"/>
          </a:solidFill>
          <a:latin typeface="+mn-lt"/>
          <a:cs typeface="+mn-cs"/>
        </a:defRPr>
      </a:lvl6pPr>
      <a:lvl7pPr marL="2743200" indent="-233363" algn="l" rtl="0" fontAlgn="base">
        <a:spcBef>
          <a:spcPct val="40000"/>
        </a:spcBef>
        <a:spcAft>
          <a:spcPct val="0"/>
        </a:spcAft>
        <a:buChar char="»"/>
        <a:defRPr sz="1600">
          <a:solidFill>
            <a:schemeClr val="tx1"/>
          </a:solidFill>
          <a:latin typeface="+mn-lt"/>
          <a:cs typeface="+mn-cs"/>
        </a:defRPr>
      </a:lvl7pPr>
      <a:lvl8pPr marL="3200400" indent="-233363" algn="l" rtl="0" fontAlgn="base">
        <a:spcBef>
          <a:spcPct val="40000"/>
        </a:spcBef>
        <a:spcAft>
          <a:spcPct val="0"/>
        </a:spcAft>
        <a:buChar char="»"/>
        <a:defRPr sz="1600">
          <a:solidFill>
            <a:schemeClr val="tx1"/>
          </a:solidFill>
          <a:latin typeface="+mn-lt"/>
          <a:cs typeface="+mn-cs"/>
        </a:defRPr>
      </a:lvl8pPr>
      <a:lvl9pPr marL="3657600" indent="-233363" algn="l" rtl="0" fontAlgn="base">
        <a:spcBef>
          <a:spcPct val="4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7.png"/><Relationship Id="rId4" Type="http://schemas.openxmlformats.org/officeDocument/2006/relationships/oleObject" Target="../embeddings/oleObject4.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spcBef>
                <a:spcPct val="50000"/>
              </a:spcBef>
            </a:pPr>
            <a:r>
              <a:rPr lang="en-US" sz="4400" smtClean="0"/>
              <a:t>Basic Concepts</a:t>
            </a:r>
            <a:endParaRPr lang="en-US" sz="2800" smtClean="0"/>
          </a:p>
        </p:txBody>
      </p:sp>
      <p:sp>
        <p:nvSpPr>
          <p:cNvPr id="5123" name="Rectangle 3"/>
          <p:cNvSpPr>
            <a:spLocks noGrp="1" noChangeArrowheads="1"/>
          </p:cNvSpPr>
          <p:nvPr>
            <p:ph type="subTitle" idx="1"/>
          </p:nvPr>
        </p:nvSpPr>
        <p:spPr>
          <a:xfrm>
            <a:off x="457200" y="3086100"/>
            <a:ext cx="8229600" cy="2971800"/>
          </a:xfrm>
        </p:spPr>
        <p:txBody>
          <a:bodyPr/>
          <a:lstStyle/>
          <a:p>
            <a:pPr eaLnBrk="1" hangingPunct="1">
              <a:lnSpc>
                <a:spcPct val="90000"/>
              </a:lnSpc>
            </a:pPr>
            <a:r>
              <a:rPr lang="en-US" smtClean="0"/>
              <a:t>COE 205</a:t>
            </a:r>
          </a:p>
          <a:p>
            <a:pPr eaLnBrk="1" hangingPunct="1">
              <a:lnSpc>
                <a:spcPct val="90000"/>
              </a:lnSpc>
              <a:spcBef>
                <a:spcPct val="50000"/>
              </a:spcBef>
            </a:pPr>
            <a:r>
              <a:rPr lang="en-US" sz="2000" smtClean="0"/>
              <a:t>Computer Organization and Assembly Language</a:t>
            </a:r>
          </a:p>
          <a:p>
            <a:pPr eaLnBrk="1" hangingPunct="1">
              <a:lnSpc>
                <a:spcPct val="90000"/>
              </a:lnSpc>
            </a:pPr>
            <a:r>
              <a:rPr lang="en-US" sz="2000" smtClean="0"/>
              <a:t>Dr. Aiman El-Maleh</a:t>
            </a:r>
          </a:p>
          <a:p>
            <a:pPr eaLnBrk="1" hangingPunct="1">
              <a:lnSpc>
                <a:spcPct val="90000"/>
              </a:lnSpc>
              <a:spcBef>
                <a:spcPct val="100000"/>
              </a:spcBef>
            </a:pPr>
            <a:r>
              <a:rPr lang="en-US" sz="1800" smtClean="0"/>
              <a:t>College of Computer Sciences and Engineering</a:t>
            </a:r>
          </a:p>
          <a:p>
            <a:pPr eaLnBrk="1" hangingPunct="1">
              <a:lnSpc>
                <a:spcPct val="90000"/>
              </a:lnSpc>
            </a:pPr>
            <a:r>
              <a:rPr lang="en-US" sz="1800" smtClean="0"/>
              <a:t>King Fahd University of Petroleum and Minerals</a:t>
            </a:r>
          </a:p>
          <a:p>
            <a:pPr eaLnBrk="1" hangingPunct="1">
              <a:lnSpc>
                <a:spcPct val="90000"/>
              </a:lnSpc>
            </a:pPr>
            <a:endParaRPr lang="en-US" sz="1600" smtClean="0"/>
          </a:p>
          <a:p>
            <a:pPr eaLnBrk="1" hangingPunct="1">
              <a:lnSpc>
                <a:spcPct val="90000"/>
              </a:lnSpc>
            </a:pPr>
            <a:r>
              <a:rPr lang="en-US" sz="1600" smtClean="0"/>
              <a:t>[Adapted from slides of Dr. Kip Irvine: Assembly Language for Intel-Based Computers]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Course Topics</a:t>
            </a:r>
          </a:p>
        </p:txBody>
      </p:sp>
      <p:sp>
        <p:nvSpPr>
          <p:cNvPr id="14339" name="Rectangle 3"/>
          <p:cNvSpPr>
            <a:spLocks noGrp="1" noChangeArrowheads="1"/>
          </p:cNvSpPr>
          <p:nvPr>
            <p:ph type="body" idx="1"/>
          </p:nvPr>
        </p:nvSpPr>
        <p:spPr/>
        <p:txBody>
          <a:bodyPr/>
          <a:lstStyle/>
          <a:p>
            <a:pPr marL="457200" indent="-457200" eaLnBrk="1" hangingPunct="1"/>
            <a:r>
              <a:rPr lang="en-US" sz="2000" b="1" i="1" smtClean="0"/>
              <a:t>CPU Design:					12 lectures</a:t>
            </a:r>
            <a:br>
              <a:rPr lang="en-US" sz="2000" b="1" i="1" smtClean="0"/>
            </a:br>
            <a:r>
              <a:rPr lang="en-US" sz="2000" smtClean="0"/>
              <a:t>Register transfer. Data-path design. 1-bus, 2-bus and 3-bus CPU organization. Fetch and execute phases of instruction processing. Performance consideration. Control steps. CPU-Memory interface circuit. Hardwired control unit design. Microprogramming. Horizontal and Vertical microprogramming. Microprogrammed control unit design.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pPr eaLnBrk="1" hangingPunct="1"/>
            <a:r>
              <a:rPr lang="en-US" smtClean="0"/>
              <a:t>Next …</a:t>
            </a:r>
          </a:p>
        </p:txBody>
      </p:sp>
      <p:sp>
        <p:nvSpPr>
          <p:cNvPr id="15363" name="Rectangle 5"/>
          <p:cNvSpPr>
            <a:spLocks noGrp="1" noChangeArrowheads="1"/>
          </p:cNvSpPr>
          <p:nvPr>
            <p:ph type="body" idx="1"/>
          </p:nvPr>
        </p:nvSpPr>
        <p:spPr/>
        <p:txBody>
          <a:bodyPr/>
          <a:lstStyle/>
          <a:p>
            <a:pPr eaLnBrk="1" hangingPunct="1"/>
            <a:r>
              <a:rPr lang="en-US" smtClean="0"/>
              <a:t>Welcome to COE 205</a:t>
            </a:r>
          </a:p>
          <a:p>
            <a:pPr eaLnBrk="1" hangingPunct="1"/>
            <a:r>
              <a:rPr lang="en-US" smtClean="0">
                <a:solidFill>
                  <a:srgbClr val="FF0000"/>
                </a:solidFill>
              </a:rPr>
              <a:t>Assembly-, Machine-, and High-Level Languages</a:t>
            </a:r>
          </a:p>
          <a:p>
            <a:pPr eaLnBrk="1" hangingPunct="1"/>
            <a:r>
              <a:rPr lang="en-US" smtClean="0"/>
              <a:t>Assembly Language Programming Tools</a:t>
            </a:r>
          </a:p>
          <a:p>
            <a:pPr eaLnBrk="1" hangingPunct="1"/>
            <a:r>
              <a:rPr lang="en-US" smtClean="0"/>
              <a:t>Programmer’s View of a Computer System</a:t>
            </a:r>
          </a:p>
          <a:p>
            <a:pPr eaLnBrk="1" hangingPunct="1"/>
            <a:r>
              <a:rPr lang="en-US" smtClean="0"/>
              <a:t>Basic Computer Organization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eaLnBrk="1" hangingPunct="1"/>
            <a:r>
              <a:rPr lang="en-US" smtClean="0"/>
              <a:t>Some Important Questions to Ask</a:t>
            </a:r>
          </a:p>
        </p:txBody>
      </p:sp>
      <p:sp>
        <p:nvSpPr>
          <p:cNvPr id="16387" name="Rectangle 5"/>
          <p:cNvSpPr>
            <a:spLocks noGrp="1" noChangeArrowheads="1"/>
          </p:cNvSpPr>
          <p:nvPr>
            <p:ph type="body" idx="1"/>
          </p:nvPr>
        </p:nvSpPr>
        <p:spPr/>
        <p:txBody>
          <a:bodyPr/>
          <a:lstStyle/>
          <a:p>
            <a:pPr eaLnBrk="1" hangingPunct="1"/>
            <a:r>
              <a:rPr lang="en-US" smtClean="0"/>
              <a:t>What is Assembly Language?</a:t>
            </a:r>
          </a:p>
          <a:p>
            <a:pPr eaLnBrk="1" hangingPunct="1"/>
            <a:r>
              <a:rPr lang="en-US" smtClean="0"/>
              <a:t>Why Learn Assembly Language?</a:t>
            </a:r>
          </a:p>
          <a:p>
            <a:pPr eaLnBrk="1" hangingPunct="1"/>
            <a:r>
              <a:rPr lang="en-US" smtClean="0"/>
              <a:t>What is Machine Language?</a:t>
            </a:r>
          </a:p>
          <a:p>
            <a:pPr eaLnBrk="1" hangingPunct="1"/>
            <a:r>
              <a:rPr lang="en-US" smtClean="0"/>
              <a:t>How is Assembly related to Machine Language?</a:t>
            </a:r>
          </a:p>
          <a:p>
            <a:pPr eaLnBrk="1" hangingPunct="1"/>
            <a:r>
              <a:rPr lang="en-US" smtClean="0"/>
              <a:t>What is an Assembler?</a:t>
            </a:r>
          </a:p>
          <a:p>
            <a:pPr eaLnBrk="1" hangingPunct="1"/>
            <a:r>
              <a:rPr lang="en-US" smtClean="0"/>
              <a:t>How is Assembly related to High-Level Language?</a:t>
            </a:r>
          </a:p>
          <a:p>
            <a:pPr eaLnBrk="1" hangingPunct="1"/>
            <a:r>
              <a:rPr lang="en-US" smtClean="0"/>
              <a:t>Is Assembly Language portable?</a:t>
            </a:r>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A Hierarchy of Languages</a:t>
            </a:r>
          </a:p>
        </p:txBody>
      </p:sp>
      <p:pic>
        <p:nvPicPr>
          <p:cNvPr id="17411" name="Picture 3" descr="programmers_view"/>
          <p:cNvPicPr>
            <a:picLocks noGrp="1" noChangeAspect="1" noChangeArrowheads="1"/>
          </p:cNvPicPr>
          <p:nvPr>
            <p:ph type="body" idx="1"/>
          </p:nvPr>
        </p:nvPicPr>
        <p:blipFill>
          <a:blip r:embed="rId2" cstate="print"/>
          <a:srcRect/>
          <a:stretch>
            <a:fillRect/>
          </a:stretch>
        </p:blipFill>
        <p:spPr>
          <a:xfrm>
            <a:off x="941388" y="1143000"/>
            <a:ext cx="7342187" cy="5143500"/>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Assembly and Machine Language</a:t>
            </a:r>
          </a:p>
        </p:txBody>
      </p:sp>
      <p:sp>
        <p:nvSpPr>
          <p:cNvPr id="18435" name="Rectangle 3"/>
          <p:cNvSpPr>
            <a:spLocks noGrp="1" noChangeArrowheads="1"/>
          </p:cNvSpPr>
          <p:nvPr>
            <p:ph type="body" idx="1"/>
          </p:nvPr>
        </p:nvSpPr>
        <p:spPr>
          <a:noFill/>
        </p:spPr>
        <p:txBody>
          <a:bodyPr rIns="0"/>
          <a:lstStyle/>
          <a:p>
            <a:pPr eaLnBrk="1" hangingPunct="1"/>
            <a:r>
              <a:rPr lang="en-US" sz="2000" smtClean="0"/>
              <a:t>Machine language</a:t>
            </a:r>
          </a:p>
          <a:p>
            <a:pPr lvl="1" eaLnBrk="1" hangingPunct="1"/>
            <a:r>
              <a:rPr lang="en-US" sz="1800" smtClean="0"/>
              <a:t>Native to a processor: executed directly by hardware</a:t>
            </a:r>
          </a:p>
          <a:p>
            <a:pPr lvl="1" eaLnBrk="1" hangingPunct="1"/>
            <a:r>
              <a:rPr lang="en-US" sz="1800" smtClean="0"/>
              <a:t>Instructions consist of binary code: 1s and 0s</a:t>
            </a:r>
            <a:endParaRPr lang="en-US" sz="1600" b="1" smtClean="0">
              <a:solidFill>
                <a:srgbClr val="FF0000"/>
              </a:solidFill>
              <a:latin typeface="Courier New" pitchFamily="49" charset="0"/>
            </a:endParaRPr>
          </a:p>
          <a:p>
            <a:pPr eaLnBrk="1" hangingPunct="1"/>
            <a:r>
              <a:rPr lang="en-US" sz="2000" smtClean="0"/>
              <a:t>Assembly language</a:t>
            </a:r>
          </a:p>
          <a:p>
            <a:pPr lvl="1" eaLnBrk="1" hangingPunct="1"/>
            <a:r>
              <a:rPr lang="en-US" sz="1800" smtClean="0"/>
              <a:t>A programming language that uses symbolic names to represent operations, registers and memory locations. </a:t>
            </a:r>
          </a:p>
          <a:p>
            <a:pPr lvl="1" eaLnBrk="1" hangingPunct="1"/>
            <a:r>
              <a:rPr lang="en-US" sz="1800" smtClean="0"/>
              <a:t>Slightly higher-level language</a:t>
            </a:r>
          </a:p>
          <a:p>
            <a:pPr lvl="1" eaLnBrk="1" hangingPunct="1"/>
            <a:r>
              <a:rPr lang="en-US" sz="1800" smtClean="0"/>
              <a:t>Readability of instructions is better than machine language</a:t>
            </a:r>
          </a:p>
          <a:p>
            <a:pPr lvl="1" eaLnBrk="1" hangingPunct="1"/>
            <a:r>
              <a:rPr lang="en-US" sz="1800" smtClean="0"/>
              <a:t>One-to-one correspondence with machine language instructions</a:t>
            </a:r>
          </a:p>
          <a:p>
            <a:pPr eaLnBrk="1" hangingPunct="1"/>
            <a:r>
              <a:rPr lang="en-US" sz="2000" smtClean="0"/>
              <a:t>Assemblers translate assembly to machine code</a:t>
            </a:r>
          </a:p>
          <a:p>
            <a:pPr eaLnBrk="1" hangingPunct="1"/>
            <a:r>
              <a:rPr lang="en-US" sz="2000" smtClean="0"/>
              <a:t>Compilers translate high-level programs to machine code</a:t>
            </a:r>
          </a:p>
          <a:p>
            <a:pPr lvl="1" eaLnBrk="1" hangingPunct="1"/>
            <a:r>
              <a:rPr lang="en-US" sz="1800" smtClean="0"/>
              <a:t>Either directly, or</a:t>
            </a:r>
          </a:p>
          <a:p>
            <a:pPr lvl="1" eaLnBrk="1" hangingPunct="1"/>
            <a:r>
              <a:rPr lang="en-US" sz="1800" smtClean="0"/>
              <a:t>Indirectly via an assembler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Compiler and Assembler</a:t>
            </a:r>
          </a:p>
        </p:txBody>
      </p:sp>
      <p:pic>
        <p:nvPicPr>
          <p:cNvPr id="19459" name="Picture 3" descr="hll_al_ml"/>
          <p:cNvPicPr>
            <a:picLocks noGrp="1" noChangeAspect="1" noChangeArrowheads="1"/>
          </p:cNvPicPr>
          <p:nvPr>
            <p:ph type="body" idx="1"/>
          </p:nvPr>
        </p:nvPicPr>
        <p:blipFill>
          <a:blip r:embed="rId2" cstate="print"/>
          <a:srcRect/>
          <a:stretch>
            <a:fillRect/>
          </a:stretch>
        </p:blipFill>
        <p:spPr>
          <a:xfrm>
            <a:off x="769938" y="1527175"/>
            <a:ext cx="7545387" cy="4073525"/>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txBody>
          <a:bodyPr/>
          <a:lstStyle/>
          <a:p>
            <a:pPr eaLnBrk="1" hangingPunct="1"/>
            <a:r>
              <a:rPr lang="en-US" smtClean="0"/>
              <a:t>Instructions and Machine Language </a:t>
            </a:r>
          </a:p>
        </p:txBody>
      </p:sp>
      <p:sp>
        <p:nvSpPr>
          <p:cNvPr id="20483" name="Rectangle 5"/>
          <p:cNvSpPr>
            <a:spLocks noGrp="1" noChangeArrowheads="1"/>
          </p:cNvSpPr>
          <p:nvPr>
            <p:ph type="body" idx="1"/>
          </p:nvPr>
        </p:nvSpPr>
        <p:spPr/>
        <p:txBody>
          <a:bodyPr/>
          <a:lstStyle/>
          <a:p>
            <a:pPr eaLnBrk="1" hangingPunct="1"/>
            <a:r>
              <a:rPr lang="en-US" smtClean="0"/>
              <a:t>Each command of a program is called an </a:t>
            </a:r>
            <a:r>
              <a:rPr lang="en-US" smtClean="0">
                <a:solidFill>
                  <a:srgbClr val="FF0000"/>
                </a:solidFill>
              </a:rPr>
              <a:t>instruction</a:t>
            </a:r>
            <a:r>
              <a:rPr lang="en-US" smtClean="0"/>
              <a:t>  (it instructs the computer what to do).   </a:t>
            </a:r>
          </a:p>
          <a:p>
            <a:pPr eaLnBrk="1" hangingPunct="1"/>
            <a:r>
              <a:rPr lang="en-US" smtClean="0"/>
              <a:t>Computers only deal with binary data, hence the instructions must be in binary format (0s and 1s) .</a:t>
            </a:r>
          </a:p>
          <a:p>
            <a:pPr eaLnBrk="1" hangingPunct="1"/>
            <a:r>
              <a:rPr lang="en-US" smtClean="0"/>
              <a:t>The set of all instructions (in binary form) makes up the computer's </a:t>
            </a:r>
            <a:r>
              <a:rPr lang="en-US" smtClean="0">
                <a:solidFill>
                  <a:srgbClr val="FF0000"/>
                </a:solidFill>
              </a:rPr>
              <a:t>machine language</a:t>
            </a:r>
            <a:r>
              <a:rPr lang="en-US" smtClean="0"/>
              <a:t>. This is also referred to as the </a:t>
            </a:r>
            <a:r>
              <a:rPr lang="en-US" smtClean="0">
                <a:solidFill>
                  <a:srgbClr val="FF0000"/>
                </a:solidFill>
              </a:rPr>
              <a:t>instruction set</a:t>
            </a:r>
            <a:r>
              <a:rPr lang="en-US"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p:nvPr>
        </p:nvSpPr>
        <p:spPr/>
        <p:txBody>
          <a:bodyPr/>
          <a:lstStyle/>
          <a:p>
            <a:pPr eaLnBrk="1" hangingPunct="1"/>
            <a:r>
              <a:rPr lang="en-US" smtClean="0"/>
              <a:t>Instruction Fields</a:t>
            </a:r>
          </a:p>
        </p:txBody>
      </p:sp>
      <p:sp>
        <p:nvSpPr>
          <p:cNvPr id="21507" name="Rectangle 7"/>
          <p:cNvSpPr>
            <a:spLocks noGrp="1" noChangeArrowheads="1"/>
          </p:cNvSpPr>
          <p:nvPr>
            <p:ph type="body" idx="1"/>
          </p:nvPr>
        </p:nvSpPr>
        <p:spPr/>
        <p:txBody>
          <a:bodyPr/>
          <a:lstStyle/>
          <a:p>
            <a:pPr eaLnBrk="1" hangingPunct="1"/>
            <a:r>
              <a:rPr lang="en-US" smtClean="0"/>
              <a:t>Machine language instructions usually are made up of several fields. Each field specifies different information for the computer. The major two fields are: </a:t>
            </a:r>
          </a:p>
          <a:p>
            <a:pPr eaLnBrk="1" hangingPunct="1"/>
            <a:r>
              <a:rPr lang="en-US" smtClean="0">
                <a:solidFill>
                  <a:srgbClr val="FF0000"/>
                </a:solidFill>
              </a:rPr>
              <a:t>Opcode</a:t>
            </a:r>
            <a:r>
              <a:rPr lang="en-US" smtClean="0"/>
              <a:t> field which stands for operation code and it specifies the particular operation that is to be performed. </a:t>
            </a:r>
          </a:p>
          <a:p>
            <a:pPr lvl="1" eaLnBrk="1" hangingPunct="1"/>
            <a:r>
              <a:rPr lang="en-US" smtClean="0"/>
              <a:t>Each operation has its unique opcode. </a:t>
            </a:r>
          </a:p>
          <a:p>
            <a:pPr eaLnBrk="1" hangingPunct="1"/>
            <a:r>
              <a:rPr lang="en-US" smtClean="0">
                <a:solidFill>
                  <a:srgbClr val="FF0000"/>
                </a:solidFill>
              </a:rPr>
              <a:t>Operands</a:t>
            </a:r>
            <a:r>
              <a:rPr lang="en-US" smtClean="0"/>
              <a:t>  fields which specify where to get the source and destination operands for the operation specified by the opcode. </a:t>
            </a:r>
          </a:p>
          <a:p>
            <a:pPr lvl="1" eaLnBrk="1" hangingPunct="1"/>
            <a:r>
              <a:rPr lang="en-US" smtClean="0"/>
              <a:t>The source/destination of operands can be a constant, the memory or one of the general-purpose registers.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en-US" smtClean="0"/>
              <a:t>Assembly vs. Machine Code</a:t>
            </a:r>
          </a:p>
        </p:txBody>
      </p:sp>
      <p:graphicFrame>
        <p:nvGraphicFramePr>
          <p:cNvPr id="1026" name="Rectangle 4"/>
          <p:cNvGraphicFramePr>
            <a:graphicFrameLocks/>
          </p:cNvGraphicFramePr>
          <p:nvPr>
            <p:ph sz="half" idx="4294967295"/>
          </p:nvPr>
        </p:nvGraphicFramePr>
        <p:xfrm>
          <a:off x="0" y="2368550"/>
          <a:ext cx="4038600" cy="2692400"/>
        </p:xfrm>
        <a:graphic>
          <a:graphicData uri="http://schemas.openxmlformats.org/presentationml/2006/ole">
            <p:oleObj spid="_x0000_s1026" name="Flash Document" r:id="rId3" imgW="0" imgH="0" progId="">
              <p:embed/>
            </p:oleObj>
          </a:graphicData>
        </a:graphic>
      </p:graphicFrame>
      <p:graphicFrame>
        <p:nvGraphicFramePr>
          <p:cNvPr id="1027" name="Object 10">
            <a:hlinkClick r:id="" action="ppaction://ole?verb=0"/>
          </p:cNvPr>
          <p:cNvGraphicFramePr>
            <a:graphicFrameLocks noChangeAspect="1"/>
          </p:cNvGraphicFramePr>
          <p:nvPr/>
        </p:nvGraphicFramePr>
        <p:xfrm>
          <a:off x="7510463" y="3775075"/>
          <a:ext cx="914400" cy="714375"/>
        </p:xfrm>
        <a:graphic>
          <a:graphicData uri="http://schemas.openxmlformats.org/presentationml/2006/ole">
            <p:oleObj spid="_x0000_s1027" name="Packager Shell Object" showAsIcon="1" r:id="rId4" imgW="914400" imgH="714240" progId="Package">
              <p:embed/>
            </p:oleObj>
          </a:graphicData>
        </a:graphic>
      </p:graphicFrame>
      <p:pic>
        <p:nvPicPr>
          <p:cNvPr id="1029" name="Picture 13"/>
          <p:cNvPicPr>
            <a:picLocks noChangeAspect="1" noChangeArrowheads="1"/>
          </p:cNvPicPr>
          <p:nvPr/>
        </p:nvPicPr>
        <p:blipFill>
          <a:blip r:embed="rId5" cstate="print"/>
          <a:srcRect/>
          <a:stretch>
            <a:fillRect/>
          </a:stretch>
        </p:blipFill>
        <p:spPr bwMode="auto">
          <a:xfrm>
            <a:off x="1692275" y="1182688"/>
            <a:ext cx="5414963" cy="5068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Translating Languages</a:t>
            </a:r>
          </a:p>
        </p:txBody>
      </p:sp>
      <p:sp>
        <p:nvSpPr>
          <p:cNvPr id="22531" name="Text Box 3"/>
          <p:cNvSpPr txBox="1">
            <a:spLocks noChangeArrowheads="1"/>
          </p:cNvSpPr>
          <p:nvPr/>
        </p:nvSpPr>
        <p:spPr bwMode="auto">
          <a:xfrm>
            <a:off x="685800" y="1296988"/>
            <a:ext cx="6478588" cy="603250"/>
          </a:xfrm>
          <a:prstGeom prst="rect">
            <a:avLst/>
          </a:prstGeom>
          <a:noFill/>
          <a:ln w="9525">
            <a:solidFill>
              <a:schemeClr val="tx1"/>
            </a:solidFill>
            <a:miter lim="800000"/>
            <a:headEnd/>
            <a:tailEnd/>
          </a:ln>
        </p:spPr>
        <p:txBody>
          <a:bodyPr tIns="137160" bIns="137160">
            <a:spAutoFit/>
          </a:bodyPr>
          <a:lstStyle/>
          <a:p>
            <a:pPr>
              <a:spcBef>
                <a:spcPct val="50000"/>
              </a:spcBef>
            </a:pPr>
            <a:r>
              <a:rPr lang="en-US" sz="2100">
                <a:solidFill>
                  <a:schemeClr val="tx2"/>
                </a:solidFill>
              </a:rPr>
              <a:t>English:</a:t>
            </a:r>
            <a:r>
              <a:rPr lang="en-US" sz="2100"/>
              <a:t> D is assigned the sum of A times B plus 10.</a:t>
            </a:r>
          </a:p>
        </p:txBody>
      </p:sp>
      <p:sp>
        <p:nvSpPr>
          <p:cNvPr id="22532" name="Text Box 4"/>
          <p:cNvSpPr txBox="1">
            <a:spLocks noChangeArrowheads="1"/>
          </p:cNvSpPr>
          <p:nvPr/>
        </p:nvSpPr>
        <p:spPr bwMode="auto">
          <a:xfrm>
            <a:off x="685800" y="2439988"/>
            <a:ext cx="5181600" cy="603250"/>
          </a:xfrm>
          <a:prstGeom prst="rect">
            <a:avLst/>
          </a:prstGeom>
          <a:noFill/>
          <a:ln w="9525">
            <a:solidFill>
              <a:schemeClr val="tx1"/>
            </a:solidFill>
            <a:miter lim="800000"/>
            <a:headEnd/>
            <a:tailEnd/>
          </a:ln>
        </p:spPr>
        <p:txBody>
          <a:bodyPr tIns="137160" bIns="137160">
            <a:spAutoFit/>
          </a:bodyPr>
          <a:lstStyle/>
          <a:p>
            <a:pPr>
              <a:spcBef>
                <a:spcPct val="50000"/>
              </a:spcBef>
            </a:pPr>
            <a:r>
              <a:rPr lang="en-US" sz="2100">
                <a:solidFill>
                  <a:schemeClr val="tx2"/>
                </a:solidFill>
              </a:rPr>
              <a:t>High-Level Language:</a:t>
            </a:r>
            <a:r>
              <a:rPr lang="en-US" sz="2100"/>
              <a:t> D = A * B + 10</a:t>
            </a:r>
          </a:p>
        </p:txBody>
      </p:sp>
      <p:sp>
        <p:nvSpPr>
          <p:cNvPr id="22533" name="Text Box 5"/>
          <p:cNvSpPr txBox="1">
            <a:spLocks noChangeArrowheads="1"/>
          </p:cNvSpPr>
          <p:nvPr/>
        </p:nvSpPr>
        <p:spPr bwMode="auto">
          <a:xfrm>
            <a:off x="685800" y="3863975"/>
            <a:ext cx="3425825" cy="2273300"/>
          </a:xfrm>
          <a:prstGeom prst="rect">
            <a:avLst/>
          </a:prstGeom>
          <a:solidFill>
            <a:srgbClr val="CCFFCC"/>
          </a:solidFill>
          <a:ln w="9525">
            <a:solidFill>
              <a:schemeClr val="tx1"/>
            </a:solidFill>
            <a:miter lim="800000"/>
            <a:headEnd/>
            <a:tailEnd/>
          </a:ln>
        </p:spPr>
        <p:txBody>
          <a:bodyPr tIns="137160" bIns="137160">
            <a:spAutoFit/>
          </a:bodyPr>
          <a:lstStyle/>
          <a:p>
            <a:pPr>
              <a:spcBef>
                <a:spcPct val="50000"/>
              </a:spcBef>
              <a:tabLst>
                <a:tab pos="715963" algn="l"/>
              </a:tabLst>
            </a:pPr>
            <a:r>
              <a:rPr lang="en-US" sz="2100">
                <a:solidFill>
                  <a:schemeClr val="tx2"/>
                </a:solidFill>
              </a:rPr>
              <a:t>Intel Assembly Language:</a:t>
            </a:r>
          </a:p>
          <a:p>
            <a:pPr>
              <a:spcBef>
                <a:spcPct val="30000"/>
              </a:spcBef>
              <a:tabLst>
                <a:tab pos="715963" algn="l"/>
              </a:tabLst>
            </a:pPr>
            <a:r>
              <a:rPr lang="en-US" sz="2100"/>
              <a:t>mov	eax, A</a:t>
            </a:r>
          </a:p>
          <a:p>
            <a:pPr>
              <a:spcBef>
                <a:spcPct val="30000"/>
              </a:spcBef>
              <a:tabLst>
                <a:tab pos="715963" algn="l"/>
              </a:tabLst>
            </a:pPr>
            <a:r>
              <a:rPr lang="en-US" sz="2100"/>
              <a:t>mul	B</a:t>
            </a:r>
          </a:p>
          <a:p>
            <a:pPr>
              <a:spcBef>
                <a:spcPct val="30000"/>
              </a:spcBef>
              <a:tabLst>
                <a:tab pos="715963" algn="l"/>
              </a:tabLst>
            </a:pPr>
            <a:r>
              <a:rPr lang="en-US" sz="2100"/>
              <a:t>add	eax, 10</a:t>
            </a:r>
          </a:p>
          <a:p>
            <a:pPr>
              <a:spcBef>
                <a:spcPct val="30000"/>
              </a:spcBef>
              <a:tabLst>
                <a:tab pos="715963" algn="l"/>
              </a:tabLst>
            </a:pPr>
            <a:r>
              <a:rPr lang="en-US" sz="2100"/>
              <a:t>mov	D, eax</a:t>
            </a:r>
          </a:p>
        </p:txBody>
      </p:sp>
      <p:sp>
        <p:nvSpPr>
          <p:cNvPr id="22534" name="Text Box 6"/>
          <p:cNvSpPr txBox="1">
            <a:spLocks noChangeArrowheads="1"/>
          </p:cNvSpPr>
          <p:nvPr/>
        </p:nvSpPr>
        <p:spPr bwMode="auto">
          <a:xfrm>
            <a:off x="5262563" y="3863975"/>
            <a:ext cx="3271837" cy="2273300"/>
          </a:xfrm>
          <a:prstGeom prst="rect">
            <a:avLst/>
          </a:prstGeom>
          <a:solidFill>
            <a:srgbClr val="FFCCFF"/>
          </a:solidFill>
          <a:ln w="9525">
            <a:solidFill>
              <a:schemeClr val="tx1"/>
            </a:solidFill>
            <a:miter lim="800000"/>
            <a:headEnd/>
            <a:tailEnd/>
          </a:ln>
        </p:spPr>
        <p:txBody>
          <a:bodyPr tIns="137160" bIns="137160">
            <a:spAutoFit/>
          </a:bodyPr>
          <a:lstStyle/>
          <a:p>
            <a:pPr>
              <a:spcBef>
                <a:spcPct val="50000"/>
              </a:spcBef>
            </a:pPr>
            <a:r>
              <a:rPr lang="en-US" sz="2100">
                <a:solidFill>
                  <a:schemeClr val="tx2"/>
                </a:solidFill>
              </a:rPr>
              <a:t>Intel Machine Language:</a:t>
            </a:r>
          </a:p>
          <a:p>
            <a:pPr>
              <a:spcBef>
                <a:spcPct val="30000"/>
              </a:spcBef>
            </a:pPr>
            <a:r>
              <a:rPr lang="en-US" sz="2100"/>
              <a:t>A1 00404000</a:t>
            </a:r>
          </a:p>
          <a:p>
            <a:pPr>
              <a:spcBef>
                <a:spcPct val="30000"/>
              </a:spcBef>
            </a:pPr>
            <a:r>
              <a:rPr lang="en-US" sz="2100"/>
              <a:t>F7 25 00404004</a:t>
            </a:r>
          </a:p>
          <a:p>
            <a:pPr>
              <a:spcBef>
                <a:spcPct val="30000"/>
              </a:spcBef>
            </a:pPr>
            <a:r>
              <a:rPr lang="en-US" sz="2100"/>
              <a:t>83 C0 0A</a:t>
            </a:r>
          </a:p>
          <a:p>
            <a:pPr>
              <a:spcBef>
                <a:spcPct val="30000"/>
              </a:spcBef>
            </a:pPr>
            <a:r>
              <a:rPr lang="en-US" sz="2100"/>
              <a:t>A3 00404008</a:t>
            </a:r>
          </a:p>
        </p:txBody>
      </p:sp>
      <p:sp>
        <p:nvSpPr>
          <p:cNvPr id="22535" name="AutoShape 10"/>
          <p:cNvSpPr>
            <a:spLocks noChangeArrowheads="1"/>
          </p:cNvSpPr>
          <p:nvPr/>
        </p:nvSpPr>
        <p:spPr bwMode="auto">
          <a:xfrm>
            <a:off x="2728913" y="1989138"/>
            <a:ext cx="346075" cy="346075"/>
          </a:xfrm>
          <a:prstGeom prst="downArrow">
            <a:avLst>
              <a:gd name="adj1" fmla="val 49537"/>
              <a:gd name="adj2" fmla="val 54694"/>
            </a:avLst>
          </a:prstGeom>
          <a:solidFill>
            <a:schemeClr val="accent1"/>
          </a:solidFill>
          <a:ln w="9525">
            <a:solidFill>
              <a:schemeClr val="tx1"/>
            </a:solidFill>
            <a:miter lim="800000"/>
            <a:headEnd/>
            <a:tailEnd/>
          </a:ln>
        </p:spPr>
        <p:txBody>
          <a:bodyPr wrap="none" anchor="ctr"/>
          <a:lstStyle/>
          <a:p>
            <a:endParaRPr lang="en-US"/>
          </a:p>
        </p:txBody>
      </p:sp>
      <p:sp>
        <p:nvSpPr>
          <p:cNvPr id="22536" name="AutoShape 11"/>
          <p:cNvSpPr>
            <a:spLocks noChangeArrowheads="1"/>
          </p:cNvSpPr>
          <p:nvPr/>
        </p:nvSpPr>
        <p:spPr bwMode="auto">
          <a:xfrm>
            <a:off x="2728913" y="3198813"/>
            <a:ext cx="346075" cy="576262"/>
          </a:xfrm>
          <a:prstGeom prst="downArrow">
            <a:avLst>
              <a:gd name="adj1" fmla="val 49537"/>
              <a:gd name="adj2" fmla="val 58257"/>
            </a:avLst>
          </a:prstGeom>
          <a:solidFill>
            <a:schemeClr val="accent1"/>
          </a:solidFill>
          <a:ln w="9525">
            <a:solidFill>
              <a:schemeClr val="tx1"/>
            </a:solidFill>
            <a:miter lim="800000"/>
            <a:headEnd/>
            <a:tailEnd/>
          </a:ln>
        </p:spPr>
        <p:txBody>
          <a:bodyPr wrap="none" anchor="ctr"/>
          <a:lstStyle/>
          <a:p>
            <a:endParaRPr lang="en-US"/>
          </a:p>
        </p:txBody>
      </p:sp>
      <p:sp>
        <p:nvSpPr>
          <p:cNvPr id="22537" name="AutoShape 12"/>
          <p:cNvSpPr>
            <a:spLocks noChangeArrowheads="1"/>
          </p:cNvSpPr>
          <p:nvPr/>
        </p:nvSpPr>
        <p:spPr bwMode="auto">
          <a:xfrm rot="-5400000">
            <a:off x="4572000" y="4843463"/>
            <a:ext cx="346075" cy="346075"/>
          </a:xfrm>
          <a:prstGeom prst="downArrow">
            <a:avLst>
              <a:gd name="adj1" fmla="val 49537"/>
              <a:gd name="adj2" fmla="val 54694"/>
            </a:avLst>
          </a:prstGeom>
          <a:solidFill>
            <a:schemeClr val="accent1"/>
          </a:solidFill>
          <a:ln w="9525">
            <a:solidFill>
              <a:schemeClr val="tx1"/>
            </a:solidFill>
            <a:miter lim="800000"/>
            <a:headEnd/>
            <a:tailEnd/>
          </a:ln>
        </p:spPr>
        <p:txBody>
          <a:bodyPr wrap="none" anchor="ctr"/>
          <a:lstStyle/>
          <a:p>
            <a:endParaRPr lang="en-US"/>
          </a:p>
        </p:txBody>
      </p:sp>
      <p:sp>
        <p:nvSpPr>
          <p:cNvPr id="22538" name="Rectangle 13"/>
          <p:cNvSpPr>
            <a:spLocks noChangeArrowheads="1"/>
          </p:cNvSpPr>
          <p:nvPr/>
        </p:nvSpPr>
        <p:spPr bwMode="auto">
          <a:xfrm>
            <a:off x="3535363" y="3141663"/>
            <a:ext cx="4954587" cy="581025"/>
          </a:xfrm>
          <a:prstGeom prst="rect">
            <a:avLst/>
          </a:prstGeom>
          <a:noFill/>
          <a:ln w="9525">
            <a:noFill/>
            <a:miter lim="800000"/>
            <a:headEnd/>
            <a:tailEnd/>
          </a:ln>
        </p:spPr>
        <p:txBody>
          <a:bodyPr>
            <a:spAutoFit/>
          </a:bodyPr>
          <a:lstStyle/>
          <a:p>
            <a:r>
              <a:rPr lang="en-US" sz="1600">
                <a:solidFill>
                  <a:srgbClr val="FF0000"/>
                </a:solidFill>
              </a:rPr>
              <a:t>A statement in a high-level language is translated typically into several machine-level instructions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smtClean="0"/>
              <a:t>Outline</a:t>
            </a:r>
          </a:p>
        </p:txBody>
      </p:sp>
      <p:sp>
        <p:nvSpPr>
          <p:cNvPr id="6147" name="Rectangle 5"/>
          <p:cNvSpPr>
            <a:spLocks noGrp="1" noChangeArrowheads="1"/>
          </p:cNvSpPr>
          <p:nvPr>
            <p:ph type="body" idx="1"/>
          </p:nvPr>
        </p:nvSpPr>
        <p:spPr/>
        <p:txBody>
          <a:bodyPr/>
          <a:lstStyle/>
          <a:p>
            <a:pPr eaLnBrk="1" hangingPunct="1"/>
            <a:r>
              <a:rPr lang="en-US" smtClean="0">
                <a:solidFill>
                  <a:srgbClr val="FF0000"/>
                </a:solidFill>
              </a:rPr>
              <a:t>Welcome to COE 205</a:t>
            </a:r>
          </a:p>
          <a:p>
            <a:pPr eaLnBrk="1" hangingPunct="1"/>
            <a:r>
              <a:rPr lang="en-US" smtClean="0"/>
              <a:t>Assembly-, Machine-, and High-Level Languages</a:t>
            </a:r>
          </a:p>
          <a:p>
            <a:pPr eaLnBrk="1" hangingPunct="1"/>
            <a:r>
              <a:rPr lang="en-US" smtClean="0"/>
              <a:t>Assembly Language Programming Tools</a:t>
            </a:r>
          </a:p>
          <a:p>
            <a:pPr eaLnBrk="1" hangingPunct="1"/>
            <a:r>
              <a:rPr lang="en-US" smtClean="0"/>
              <a:t>Programmer’s View of a Computer System</a:t>
            </a:r>
          </a:p>
          <a:p>
            <a:pPr eaLnBrk="1" hangingPunct="1"/>
            <a:r>
              <a:rPr lang="en-US" smtClean="0"/>
              <a:t>Basic Computer Organization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200" b="1" smtClean="0"/>
              <a:t>Mapping Between Assembly Language and HLL</a:t>
            </a:r>
          </a:p>
        </p:txBody>
      </p:sp>
      <p:sp>
        <p:nvSpPr>
          <p:cNvPr id="23555" name="Rectangle 3"/>
          <p:cNvSpPr>
            <a:spLocks noGrp="1" noChangeArrowheads="1"/>
          </p:cNvSpPr>
          <p:nvPr>
            <p:ph type="body" idx="1"/>
          </p:nvPr>
        </p:nvSpPr>
        <p:spPr/>
        <p:txBody>
          <a:bodyPr/>
          <a:lstStyle/>
          <a:p>
            <a:pPr eaLnBrk="1" hangingPunct="1"/>
            <a:r>
              <a:rPr lang="en-US" smtClean="0"/>
              <a:t>Translating HLL programs to machine language programs is not a one-to-one mapping </a:t>
            </a:r>
          </a:p>
          <a:p>
            <a:pPr eaLnBrk="1" hangingPunct="1"/>
            <a:r>
              <a:rPr lang="en-US" smtClean="0"/>
              <a:t>A HLL instruction (usually called a statement) will be translated to one or more machine language instructions </a:t>
            </a:r>
          </a:p>
          <a:p>
            <a:pPr eaLnBrk="1" hangingPunct="1"/>
            <a:endParaRPr lang="en-US" smtClean="0"/>
          </a:p>
        </p:txBody>
      </p:sp>
      <p:pic>
        <p:nvPicPr>
          <p:cNvPr id="23556" name="Picture 36"/>
          <p:cNvPicPr>
            <a:picLocks noChangeAspect="1" noChangeArrowheads="1"/>
          </p:cNvPicPr>
          <p:nvPr/>
        </p:nvPicPr>
        <p:blipFill>
          <a:blip r:embed="rId2" cstate="print"/>
          <a:srcRect/>
          <a:stretch>
            <a:fillRect/>
          </a:stretch>
        </p:blipFill>
        <p:spPr bwMode="auto">
          <a:xfrm>
            <a:off x="1000125" y="3025775"/>
            <a:ext cx="7027863" cy="2949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pPr eaLnBrk="1" hangingPunct="1"/>
            <a:r>
              <a:rPr lang="en-US" smtClean="0"/>
              <a:t>Advantages of High-Level Languages</a:t>
            </a:r>
          </a:p>
        </p:txBody>
      </p:sp>
      <p:sp>
        <p:nvSpPr>
          <p:cNvPr id="24579" name="Rectangle 5"/>
          <p:cNvSpPr>
            <a:spLocks noGrp="1" noChangeArrowheads="1"/>
          </p:cNvSpPr>
          <p:nvPr>
            <p:ph type="body" idx="1"/>
          </p:nvPr>
        </p:nvSpPr>
        <p:spPr/>
        <p:txBody>
          <a:bodyPr/>
          <a:lstStyle/>
          <a:p>
            <a:pPr eaLnBrk="1" hangingPunct="1"/>
            <a:r>
              <a:rPr lang="en-US" smtClean="0"/>
              <a:t>Program development is faster</a:t>
            </a:r>
          </a:p>
          <a:p>
            <a:pPr lvl="1" eaLnBrk="1" hangingPunct="1"/>
            <a:r>
              <a:rPr lang="en-US" smtClean="0"/>
              <a:t>High-level statements: fewer instructions to code</a:t>
            </a:r>
          </a:p>
          <a:p>
            <a:pPr eaLnBrk="1" hangingPunct="1"/>
            <a:r>
              <a:rPr lang="en-US" smtClean="0"/>
              <a:t>Program maintenance is easier</a:t>
            </a:r>
          </a:p>
          <a:p>
            <a:pPr lvl="1" eaLnBrk="1" hangingPunct="1"/>
            <a:r>
              <a:rPr lang="en-US" smtClean="0"/>
              <a:t>For the same above reasons</a:t>
            </a:r>
          </a:p>
          <a:p>
            <a:pPr eaLnBrk="1" hangingPunct="1"/>
            <a:r>
              <a:rPr lang="en-US" smtClean="0"/>
              <a:t>Programs are portable</a:t>
            </a:r>
          </a:p>
          <a:p>
            <a:pPr lvl="1" eaLnBrk="1" hangingPunct="1"/>
            <a:r>
              <a:rPr lang="en-US" smtClean="0"/>
              <a:t>Contain few machine-dependent details</a:t>
            </a:r>
          </a:p>
          <a:p>
            <a:pPr lvl="2" eaLnBrk="1" hangingPunct="1"/>
            <a:r>
              <a:rPr lang="en-US" sz="1800" smtClean="0"/>
              <a:t>Can be used with little or no modifications on different machines</a:t>
            </a:r>
          </a:p>
          <a:p>
            <a:pPr lvl="1" eaLnBrk="1" hangingPunct="1"/>
            <a:r>
              <a:rPr lang="en-US" smtClean="0"/>
              <a:t>Compiler translates to the target machine language</a:t>
            </a:r>
          </a:p>
          <a:p>
            <a:pPr lvl="1" eaLnBrk="1" hangingPunct="1"/>
            <a:r>
              <a:rPr lang="en-US" smtClean="0"/>
              <a:t>However, Assembly language programs are not portable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Why Learn Assembly Language?</a:t>
            </a:r>
          </a:p>
        </p:txBody>
      </p:sp>
      <p:sp>
        <p:nvSpPr>
          <p:cNvPr id="25603" name="Rectangle 3"/>
          <p:cNvSpPr>
            <a:spLocks noGrp="1" noChangeArrowheads="1"/>
          </p:cNvSpPr>
          <p:nvPr>
            <p:ph type="body" idx="1"/>
          </p:nvPr>
        </p:nvSpPr>
        <p:spPr/>
        <p:txBody>
          <a:bodyPr/>
          <a:lstStyle/>
          <a:p>
            <a:pPr eaLnBrk="1" hangingPunct="1">
              <a:spcBef>
                <a:spcPct val="50000"/>
              </a:spcBef>
            </a:pPr>
            <a:r>
              <a:rPr lang="en-US" sz="2000" smtClean="0"/>
              <a:t>Accessibility to system hardware</a:t>
            </a:r>
          </a:p>
          <a:p>
            <a:pPr lvl="1" eaLnBrk="1" hangingPunct="1">
              <a:spcBef>
                <a:spcPct val="50000"/>
              </a:spcBef>
            </a:pPr>
            <a:r>
              <a:rPr lang="en-US" sz="1800" smtClean="0"/>
              <a:t>Assembly Language is useful for implementing system software</a:t>
            </a:r>
          </a:p>
          <a:p>
            <a:pPr lvl="1" eaLnBrk="1" hangingPunct="1">
              <a:spcBef>
                <a:spcPct val="50000"/>
              </a:spcBef>
            </a:pPr>
            <a:r>
              <a:rPr lang="en-US" sz="1800" smtClean="0"/>
              <a:t>Also useful for small embedded system applications</a:t>
            </a:r>
          </a:p>
          <a:p>
            <a:pPr eaLnBrk="1" hangingPunct="1">
              <a:spcBef>
                <a:spcPct val="50000"/>
              </a:spcBef>
            </a:pPr>
            <a:r>
              <a:rPr lang="en-US" sz="2000" smtClean="0"/>
              <a:t>Space and Time efficiency</a:t>
            </a:r>
          </a:p>
          <a:p>
            <a:pPr lvl="1" eaLnBrk="1" hangingPunct="1">
              <a:spcBef>
                <a:spcPct val="50000"/>
              </a:spcBef>
            </a:pPr>
            <a:r>
              <a:rPr lang="en-US" sz="1800" smtClean="0"/>
              <a:t>Understanding sources of program inefficiency</a:t>
            </a:r>
          </a:p>
          <a:p>
            <a:pPr lvl="1" eaLnBrk="1" hangingPunct="1">
              <a:spcBef>
                <a:spcPct val="50000"/>
              </a:spcBef>
            </a:pPr>
            <a:r>
              <a:rPr lang="en-US" sz="1800" smtClean="0"/>
              <a:t>Tuning program performance</a:t>
            </a:r>
          </a:p>
          <a:p>
            <a:pPr lvl="1" eaLnBrk="1" hangingPunct="1">
              <a:spcBef>
                <a:spcPct val="50000"/>
              </a:spcBef>
            </a:pPr>
            <a:r>
              <a:rPr lang="en-US" sz="1800" smtClean="0"/>
              <a:t>Writing compact code</a:t>
            </a:r>
          </a:p>
          <a:p>
            <a:pPr eaLnBrk="1" hangingPunct="1">
              <a:spcBef>
                <a:spcPct val="50000"/>
              </a:spcBef>
            </a:pPr>
            <a:r>
              <a:rPr lang="en-US" sz="2000" smtClean="0"/>
              <a:t>Writing assembly programs gives the computer designer the needed deep understanding of the instruction set and how to design one </a:t>
            </a:r>
          </a:p>
          <a:p>
            <a:pPr eaLnBrk="1" hangingPunct="1">
              <a:spcBef>
                <a:spcPct val="50000"/>
              </a:spcBef>
            </a:pPr>
            <a:r>
              <a:rPr lang="en-US" sz="2000" smtClean="0"/>
              <a:t>To be able to write compilers for HLLs, we need to be expert with the machine language. Assembly programming provides this experience </a:t>
            </a:r>
          </a:p>
          <a:p>
            <a:pPr eaLnBrk="1" hangingPunct="1">
              <a:spcBef>
                <a:spcPct val="50000"/>
              </a:spcBef>
            </a:pPr>
            <a:endParaRPr lang="en-US" sz="20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Assembly vs. High-Level Languages</a:t>
            </a:r>
          </a:p>
        </p:txBody>
      </p:sp>
      <p:grpSp>
        <p:nvGrpSpPr>
          <p:cNvPr id="26627" name="Group 11"/>
          <p:cNvGrpSpPr>
            <a:grpSpLocks/>
          </p:cNvGrpSpPr>
          <p:nvPr/>
        </p:nvGrpSpPr>
        <p:grpSpPr bwMode="auto">
          <a:xfrm>
            <a:off x="1000125" y="1873250"/>
            <a:ext cx="7143750" cy="4264025"/>
            <a:chOff x="1104" y="936"/>
            <a:chExt cx="3710" cy="2352"/>
          </a:xfrm>
        </p:grpSpPr>
        <p:grpSp>
          <p:nvGrpSpPr>
            <p:cNvPr id="26629" name="Group 7"/>
            <p:cNvGrpSpPr>
              <a:grpSpLocks/>
            </p:cNvGrpSpPr>
            <p:nvPr/>
          </p:nvGrpSpPr>
          <p:grpSpPr bwMode="auto">
            <a:xfrm>
              <a:off x="1104" y="936"/>
              <a:ext cx="3710" cy="2352"/>
              <a:chOff x="1104" y="720"/>
              <a:chExt cx="3710" cy="2352"/>
            </a:xfrm>
          </p:grpSpPr>
          <p:pic>
            <p:nvPicPr>
              <p:cNvPr id="26631" name="Picture 8"/>
              <p:cNvPicPr>
                <a:picLocks noChangeAspect="1" noChangeArrowheads="1"/>
              </p:cNvPicPr>
              <p:nvPr/>
            </p:nvPicPr>
            <p:blipFill>
              <a:blip r:embed="rId2" cstate="print"/>
              <a:srcRect/>
              <a:stretch>
                <a:fillRect/>
              </a:stretch>
            </p:blipFill>
            <p:spPr bwMode="auto">
              <a:xfrm>
                <a:off x="1104" y="720"/>
                <a:ext cx="3710" cy="1435"/>
              </a:xfrm>
              <a:prstGeom prst="rect">
                <a:avLst/>
              </a:prstGeom>
              <a:noFill/>
              <a:ln w="9525">
                <a:noFill/>
                <a:miter lim="800000"/>
                <a:headEnd/>
                <a:tailEnd/>
              </a:ln>
            </p:spPr>
          </p:pic>
          <p:pic>
            <p:nvPicPr>
              <p:cNvPr id="26632" name="Picture 9"/>
              <p:cNvPicPr>
                <a:picLocks noChangeAspect="1" noChangeArrowheads="1"/>
              </p:cNvPicPr>
              <p:nvPr/>
            </p:nvPicPr>
            <p:blipFill>
              <a:blip r:embed="rId3" cstate="print"/>
              <a:srcRect t="17021" r="673"/>
              <a:stretch>
                <a:fillRect/>
              </a:stretch>
            </p:blipFill>
            <p:spPr bwMode="auto">
              <a:xfrm>
                <a:off x="1110" y="2136"/>
                <a:ext cx="3690" cy="936"/>
              </a:xfrm>
              <a:prstGeom prst="rect">
                <a:avLst/>
              </a:prstGeom>
              <a:noFill/>
              <a:ln w="9525">
                <a:noFill/>
                <a:miter lim="800000"/>
                <a:headEnd/>
                <a:tailEnd/>
              </a:ln>
            </p:spPr>
          </p:pic>
        </p:grpSp>
        <p:sp>
          <p:nvSpPr>
            <p:cNvPr id="26630" name="Line 10"/>
            <p:cNvSpPr>
              <a:spLocks noChangeShapeType="1"/>
            </p:cNvSpPr>
            <p:nvPr/>
          </p:nvSpPr>
          <p:spPr bwMode="auto">
            <a:xfrm>
              <a:off x="4804" y="2335"/>
              <a:ext cx="0" cy="944"/>
            </a:xfrm>
            <a:prstGeom prst="line">
              <a:avLst/>
            </a:prstGeom>
            <a:noFill/>
            <a:ln w="19050">
              <a:solidFill>
                <a:schemeClr val="tx1"/>
              </a:solidFill>
              <a:round/>
              <a:headEnd/>
              <a:tailEnd/>
            </a:ln>
          </p:spPr>
          <p:txBody>
            <a:bodyPr/>
            <a:lstStyle/>
            <a:p>
              <a:endParaRPr lang="en-US"/>
            </a:p>
          </p:txBody>
        </p:sp>
      </p:grpSp>
      <p:sp>
        <p:nvSpPr>
          <p:cNvPr id="26628" name="Rectangle 13"/>
          <p:cNvSpPr>
            <a:spLocks noChangeArrowheads="1"/>
          </p:cNvSpPr>
          <p:nvPr/>
        </p:nvSpPr>
        <p:spPr bwMode="auto">
          <a:xfrm>
            <a:off x="482600" y="1296988"/>
            <a:ext cx="6278563" cy="457200"/>
          </a:xfrm>
          <a:prstGeom prst="rect">
            <a:avLst/>
          </a:prstGeom>
          <a:noFill/>
          <a:ln w="9525">
            <a:noFill/>
            <a:miter lim="800000"/>
            <a:headEnd/>
            <a:tailEnd/>
          </a:ln>
        </p:spPr>
        <p:txBody>
          <a:bodyPr>
            <a:spAutoFit/>
          </a:bodyPr>
          <a:lstStyle/>
          <a:p>
            <a:pPr>
              <a:spcBef>
                <a:spcPct val="40000"/>
              </a:spcBef>
              <a:buFont typeface="Wingdings" pitchFamily="2" charset="2"/>
              <a:buChar char="v"/>
            </a:pPr>
            <a:r>
              <a:rPr lang="en-US" sz="2400"/>
              <a:t>Some representative types of applications: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pPr eaLnBrk="1" hangingPunct="1"/>
            <a:r>
              <a:rPr lang="en-US" smtClean="0"/>
              <a:t>Next …</a:t>
            </a:r>
          </a:p>
        </p:txBody>
      </p:sp>
      <p:sp>
        <p:nvSpPr>
          <p:cNvPr id="27651" name="Rectangle 5"/>
          <p:cNvSpPr>
            <a:spLocks noGrp="1" noChangeArrowheads="1"/>
          </p:cNvSpPr>
          <p:nvPr>
            <p:ph type="body" idx="1"/>
          </p:nvPr>
        </p:nvSpPr>
        <p:spPr/>
        <p:txBody>
          <a:bodyPr/>
          <a:lstStyle/>
          <a:p>
            <a:pPr eaLnBrk="1" hangingPunct="1"/>
            <a:r>
              <a:rPr lang="en-US" smtClean="0"/>
              <a:t>Welcome to COE 205</a:t>
            </a:r>
          </a:p>
          <a:p>
            <a:pPr eaLnBrk="1" hangingPunct="1"/>
            <a:r>
              <a:rPr lang="en-US" smtClean="0"/>
              <a:t>Assembly-, Machine-, and High-Level Languages</a:t>
            </a:r>
          </a:p>
          <a:p>
            <a:pPr eaLnBrk="1" hangingPunct="1"/>
            <a:r>
              <a:rPr lang="en-US" smtClean="0">
                <a:solidFill>
                  <a:srgbClr val="FF0000"/>
                </a:solidFill>
              </a:rPr>
              <a:t>Assembly Language Programming Tools</a:t>
            </a:r>
          </a:p>
          <a:p>
            <a:pPr eaLnBrk="1" hangingPunct="1"/>
            <a:r>
              <a:rPr lang="en-US" smtClean="0"/>
              <a:t>Programmer’s View of a Computer System</a:t>
            </a:r>
          </a:p>
          <a:p>
            <a:pPr eaLnBrk="1" hangingPunct="1"/>
            <a:r>
              <a:rPr lang="en-US" smtClean="0"/>
              <a:t>Basic Computer Organization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Assembler</a:t>
            </a:r>
          </a:p>
        </p:txBody>
      </p:sp>
      <p:sp>
        <p:nvSpPr>
          <p:cNvPr id="28675" name="Rectangle 3"/>
          <p:cNvSpPr>
            <a:spLocks noGrp="1" noChangeArrowheads="1"/>
          </p:cNvSpPr>
          <p:nvPr>
            <p:ph type="body" idx="1"/>
          </p:nvPr>
        </p:nvSpPr>
        <p:spPr/>
        <p:txBody>
          <a:bodyPr/>
          <a:lstStyle/>
          <a:p>
            <a:pPr eaLnBrk="1" hangingPunct="1">
              <a:spcBef>
                <a:spcPct val="50000"/>
              </a:spcBef>
            </a:pPr>
            <a:r>
              <a:rPr lang="en-US" smtClean="0"/>
              <a:t>Software tools are needed for editing, assembling, linking, and debugging assembly language programs</a:t>
            </a:r>
          </a:p>
          <a:p>
            <a:pPr eaLnBrk="1" hangingPunct="1">
              <a:spcBef>
                <a:spcPct val="50000"/>
              </a:spcBef>
            </a:pPr>
            <a:r>
              <a:rPr lang="en-US" smtClean="0"/>
              <a:t>An </a:t>
            </a:r>
            <a:r>
              <a:rPr lang="en-US" smtClean="0">
                <a:solidFill>
                  <a:srgbClr val="FF0000"/>
                </a:solidFill>
              </a:rPr>
              <a:t>assembler</a:t>
            </a:r>
            <a:r>
              <a:rPr lang="en-US" smtClean="0"/>
              <a:t> is a program that converts </a:t>
            </a:r>
            <a:r>
              <a:rPr lang="en-US" smtClean="0">
                <a:solidFill>
                  <a:srgbClr val="FF0000"/>
                </a:solidFill>
              </a:rPr>
              <a:t>source-code</a:t>
            </a:r>
            <a:r>
              <a:rPr lang="en-US" smtClean="0"/>
              <a:t> programs written in </a:t>
            </a:r>
            <a:r>
              <a:rPr lang="en-US" smtClean="0">
                <a:solidFill>
                  <a:srgbClr val="FF0000"/>
                </a:solidFill>
              </a:rPr>
              <a:t>assembly language</a:t>
            </a:r>
            <a:r>
              <a:rPr lang="en-US" smtClean="0"/>
              <a:t> into </a:t>
            </a:r>
            <a:r>
              <a:rPr lang="en-US" smtClean="0">
                <a:solidFill>
                  <a:srgbClr val="FF0000"/>
                </a:solidFill>
              </a:rPr>
              <a:t>object files</a:t>
            </a:r>
            <a:r>
              <a:rPr lang="en-US" smtClean="0"/>
              <a:t> in </a:t>
            </a:r>
            <a:r>
              <a:rPr lang="en-US" smtClean="0">
                <a:solidFill>
                  <a:srgbClr val="FF0000"/>
                </a:solidFill>
              </a:rPr>
              <a:t>machine language</a:t>
            </a:r>
          </a:p>
          <a:p>
            <a:pPr eaLnBrk="1" hangingPunct="1">
              <a:spcBef>
                <a:spcPct val="50000"/>
              </a:spcBef>
            </a:pPr>
            <a:r>
              <a:rPr lang="en-US" smtClean="0"/>
              <a:t>Popular assemblers have emerged over the years for the Intel family of processors. These include …</a:t>
            </a:r>
          </a:p>
          <a:p>
            <a:pPr lvl="1" eaLnBrk="1" hangingPunct="1">
              <a:spcBef>
                <a:spcPct val="50000"/>
              </a:spcBef>
            </a:pPr>
            <a:r>
              <a:rPr lang="en-US" smtClean="0"/>
              <a:t>TASM (Turbo Assembler from Borland)</a:t>
            </a:r>
          </a:p>
          <a:p>
            <a:pPr lvl="1" eaLnBrk="1" hangingPunct="1">
              <a:spcBef>
                <a:spcPct val="50000"/>
              </a:spcBef>
            </a:pPr>
            <a:r>
              <a:rPr lang="en-US" smtClean="0"/>
              <a:t>NASM (Netwide Assembler for both Windows and Linux), and</a:t>
            </a:r>
          </a:p>
          <a:p>
            <a:pPr lvl="1" eaLnBrk="1" hangingPunct="1">
              <a:spcBef>
                <a:spcPct val="50000"/>
              </a:spcBef>
            </a:pPr>
            <a:r>
              <a:rPr lang="en-US" smtClean="0"/>
              <a:t>GNU assembler distributed by the free software foundation</a:t>
            </a:r>
          </a:p>
          <a:p>
            <a:pPr eaLnBrk="1" hangingPunct="1">
              <a:spcBef>
                <a:spcPct val="50000"/>
              </a:spcBef>
            </a:pPr>
            <a:r>
              <a:rPr lang="en-US" smtClean="0"/>
              <a:t>We will use </a:t>
            </a:r>
            <a:r>
              <a:rPr lang="en-US" smtClean="0">
                <a:solidFill>
                  <a:srgbClr val="FF0000"/>
                </a:solidFill>
              </a:rPr>
              <a:t>MASM</a:t>
            </a:r>
            <a:r>
              <a:rPr lang="en-US" smtClean="0"/>
              <a:t> (Macro Assembler from Microsoft)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Linker and Link Libraries</a:t>
            </a:r>
          </a:p>
        </p:txBody>
      </p:sp>
      <p:sp>
        <p:nvSpPr>
          <p:cNvPr id="29699" name="Rectangle 3"/>
          <p:cNvSpPr>
            <a:spLocks noGrp="1" noChangeArrowheads="1"/>
          </p:cNvSpPr>
          <p:nvPr>
            <p:ph type="body" idx="1"/>
          </p:nvPr>
        </p:nvSpPr>
        <p:spPr>
          <a:xfrm>
            <a:off x="457200" y="1239838"/>
            <a:ext cx="8229600" cy="5046662"/>
          </a:xfrm>
        </p:spPr>
        <p:txBody>
          <a:bodyPr/>
          <a:lstStyle/>
          <a:p>
            <a:pPr eaLnBrk="1" hangingPunct="1">
              <a:spcBef>
                <a:spcPct val="70000"/>
              </a:spcBef>
            </a:pPr>
            <a:r>
              <a:rPr lang="en-US" smtClean="0"/>
              <a:t>You need a linker program to produce executable files</a:t>
            </a:r>
          </a:p>
          <a:p>
            <a:pPr eaLnBrk="1" hangingPunct="1">
              <a:spcBef>
                <a:spcPct val="70000"/>
              </a:spcBef>
            </a:pPr>
            <a:r>
              <a:rPr lang="en-US" smtClean="0"/>
              <a:t>It combines your program's </a:t>
            </a:r>
            <a:r>
              <a:rPr lang="en-US" smtClean="0">
                <a:solidFill>
                  <a:srgbClr val="FF0000"/>
                </a:solidFill>
              </a:rPr>
              <a:t>object file</a:t>
            </a:r>
            <a:r>
              <a:rPr lang="en-US" b="1" smtClean="0"/>
              <a:t> </a:t>
            </a:r>
            <a:r>
              <a:rPr lang="en-US" smtClean="0"/>
              <a:t>created by the assembler with other object files and </a:t>
            </a:r>
            <a:r>
              <a:rPr lang="en-US" smtClean="0">
                <a:solidFill>
                  <a:srgbClr val="FF0000"/>
                </a:solidFill>
              </a:rPr>
              <a:t>link libraries</a:t>
            </a:r>
            <a:r>
              <a:rPr lang="en-US" smtClean="0"/>
              <a:t>, and produces a single </a:t>
            </a:r>
            <a:r>
              <a:rPr lang="en-US" smtClean="0">
                <a:solidFill>
                  <a:srgbClr val="FF0000"/>
                </a:solidFill>
              </a:rPr>
              <a:t>executable program</a:t>
            </a:r>
          </a:p>
          <a:p>
            <a:pPr eaLnBrk="1" hangingPunct="1">
              <a:spcBef>
                <a:spcPct val="70000"/>
              </a:spcBef>
            </a:pPr>
            <a:r>
              <a:rPr lang="en-US" smtClean="0">
                <a:solidFill>
                  <a:srgbClr val="FF0000"/>
                </a:solidFill>
              </a:rPr>
              <a:t>LINK32.EXE </a:t>
            </a:r>
            <a:r>
              <a:rPr lang="en-US" smtClean="0"/>
              <a:t>is the linker program provided with the MASM distribution for linking 32-bit</a:t>
            </a:r>
            <a:r>
              <a:rPr lang="en-US" b="1" smtClean="0"/>
              <a:t> </a:t>
            </a:r>
            <a:r>
              <a:rPr lang="en-US" smtClean="0"/>
              <a:t>programs</a:t>
            </a:r>
          </a:p>
          <a:p>
            <a:pPr eaLnBrk="1" hangingPunct="1">
              <a:spcBef>
                <a:spcPct val="70000"/>
              </a:spcBef>
            </a:pPr>
            <a:r>
              <a:rPr lang="en-US" smtClean="0"/>
              <a:t>We will also use a link library for input and output</a:t>
            </a:r>
          </a:p>
          <a:p>
            <a:pPr eaLnBrk="1" hangingPunct="1">
              <a:spcBef>
                <a:spcPct val="70000"/>
              </a:spcBef>
            </a:pPr>
            <a:r>
              <a:rPr lang="en-US" smtClean="0"/>
              <a:t>Called </a:t>
            </a:r>
            <a:r>
              <a:rPr lang="en-US" smtClean="0">
                <a:solidFill>
                  <a:srgbClr val="FF0000"/>
                </a:solidFill>
              </a:rPr>
              <a:t>Irvine32.lib</a:t>
            </a:r>
            <a:r>
              <a:rPr lang="en-US" smtClean="0"/>
              <a:t> developed by Kip Irvine</a:t>
            </a:r>
          </a:p>
          <a:p>
            <a:pPr lvl="1" eaLnBrk="1" hangingPunct="1">
              <a:spcBef>
                <a:spcPct val="70000"/>
              </a:spcBef>
            </a:pPr>
            <a:r>
              <a:rPr lang="en-US" smtClean="0"/>
              <a:t>Works in Win32 console mode under MS-Windows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Assemble and Link Process</a:t>
            </a:r>
          </a:p>
        </p:txBody>
      </p:sp>
      <p:grpSp>
        <p:nvGrpSpPr>
          <p:cNvPr id="30723" name="Group 4"/>
          <p:cNvGrpSpPr>
            <a:grpSpLocks/>
          </p:cNvGrpSpPr>
          <p:nvPr/>
        </p:nvGrpSpPr>
        <p:grpSpPr bwMode="auto">
          <a:xfrm>
            <a:off x="827088" y="1355725"/>
            <a:ext cx="7950200" cy="3397250"/>
            <a:chOff x="412" y="745"/>
            <a:chExt cx="5008" cy="2140"/>
          </a:xfrm>
        </p:grpSpPr>
        <p:sp>
          <p:nvSpPr>
            <p:cNvPr id="30725" name="AutoShape 5"/>
            <p:cNvSpPr>
              <a:spLocks noChangeArrowheads="1"/>
            </p:cNvSpPr>
            <p:nvPr/>
          </p:nvSpPr>
          <p:spPr bwMode="auto">
            <a:xfrm>
              <a:off x="3642" y="2341"/>
              <a:ext cx="653" cy="435"/>
            </a:xfrm>
            <a:prstGeom prst="roundRect">
              <a:avLst>
                <a:gd name="adj" fmla="val 16667"/>
              </a:avLst>
            </a:prstGeom>
            <a:solidFill>
              <a:srgbClr val="FFBA75"/>
            </a:solidFill>
            <a:ln w="9525">
              <a:solidFill>
                <a:schemeClr val="tx1"/>
              </a:solidFill>
              <a:round/>
              <a:headEnd/>
              <a:tailEnd/>
            </a:ln>
          </p:spPr>
          <p:txBody>
            <a:bodyPr wrap="none" anchor="ctr"/>
            <a:lstStyle/>
            <a:p>
              <a:endParaRPr lang="en-US"/>
            </a:p>
          </p:txBody>
        </p:sp>
        <p:sp>
          <p:nvSpPr>
            <p:cNvPr id="30726" name="AutoShape 6"/>
            <p:cNvSpPr>
              <a:spLocks noChangeArrowheads="1"/>
            </p:cNvSpPr>
            <p:nvPr/>
          </p:nvSpPr>
          <p:spPr bwMode="auto">
            <a:xfrm>
              <a:off x="3606" y="2305"/>
              <a:ext cx="653" cy="435"/>
            </a:xfrm>
            <a:prstGeom prst="roundRect">
              <a:avLst>
                <a:gd name="adj" fmla="val 16667"/>
              </a:avLst>
            </a:prstGeom>
            <a:solidFill>
              <a:srgbClr val="FFBA75"/>
            </a:solidFill>
            <a:ln w="9525">
              <a:solidFill>
                <a:schemeClr val="tx1"/>
              </a:solidFill>
              <a:round/>
              <a:headEnd/>
              <a:tailEnd/>
            </a:ln>
          </p:spPr>
          <p:txBody>
            <a:bodyPr wrap="none" anchor="ctr"/>
            <a:lstStyle/>
            <a:p>
              <a:endParaRPr lang="en-US"/>
            </a:p>
          </p:txBody>
        </p:sp>
        <p:sp>
          <p:nvSpPr>
            <p:cNvPr id="30727" name="AutoShape 7"/>
            <p:cNvSpPr>
              <a:spLocks noChangeArrowheads="1"/>
            </p:cNvSpPr>
            <p:nvPr/>
          </p:nvSpPr>
          <p:spPr bwMode="auto">
            <a:xfrm>
              <a:off x="3570" y="2269"/>
              <a:ext cx="653" cy="435"/>
            </a:xfrm>
            <a:prstGeom prst="roundRect">
              <a:avLst>
                <a:gd name="adj" fmla="val 16667"/>
              </a:avLst>
            </a:prstGeom>
            <a:solidFill>
              <a:srgbClr val="FFBA75"/>
            </a:solidFill>
            <a:ln w="9525">
              <a:solidFill>
                <a:schemeClr val="tx1"/>
              </a:solidFill>
              <a:round/>
              <a:headEnd/>
              <a:tailEnd/>
            </a:ln>
          </p:spPr>
          <p:txBody>
            <a:bodyPr wrap="none" anchor="ctr"/>
            <a:lstStyle/>
            <a:p>
              <a:endParaRPr lang="en-US"/>
            </a:p>
          </p:txBody>
        </p:sp>
        <p:grpSp>
          <p:nvGrpSpPr>
            <p:cNvPr id="30728" name="Group 8"/>
            <p:cNvGrpSpPr>
              <a:grpSpLocks/>
            </p:cNvGrpSpPr>
            <p:nvPr/>
          </p:nvGrpSpPr>
          <p:grpSpPr bwMode="auto">
            <a:xfrm>
              <a:off x="412" y="745"/>
              <a:ext cx="653" cy="616"/>
              <a:chOff x="993" y="1471"/>
              <a:chExt cx="653" cy="616"/>
            </a:xfrm>
          </p:grpSpPr>
          <p:sp>
            <p:nvSpPr>
              <p:cNvPr id="30764" name="AutoShape 9"/>
              <p:cNvSpPr>
                <a:spLocks noChangeArrowheads="1"/>
              </p:cNvSpPr>
              <p:nvPr/>
            </p:nvSpPr>
            <p:spPr bwMode="auto">
              <a:xfrm flipV="1">
                <a:off x="993" y="1471"/>
                <a:ext cx="653" cy="616"/>
              </a:xfrm>
              <a:prstGeom prst="flowChartPunchedTape">
                <a:avLst/>
              </a:prstGeom>
              <a:solidFill>
                <a:srgbClr val="FFFF99"/>
              </a:solidFill>
              <a:ln w="9525">
                <a:solidFill>
                  <a:schemeClr val="tx1"/>
                </a:solidFill>
                <a:miter lim="800000"/>
                <a:headEnd/>
                <a:tailEnd/>
              </a:ln>
            </p:spPr>
            <p:txBody>
              <a:bodyPr wrap="none" anchor="ctr"/>
              <a:lstStyle/>
              <a:p>
                <a:endParaRPr lang="en-US"/>
              </a:p>
            </p:txBody>
          </p:sp>
          <p:sp>
            <p:nvSpPr>
              <p:cNvPr id="30765" name="Text Box 10"/>
              <p:cNvSpPr txBox="1">
                <a:spLocks noChangeArrowheads="1"/>
              </p:cNvSpPr>
              <p:nvPr/>
            </p:nvSpPr>
            <p:spPr bwMode="auto">
              <a:xfrm>
                <a:off x="1029" y="1616"/>
                <a:ext cx="572" cy="290"/>
              </a:xfrm>
              <a:prstGeom prst="rect">
                <a:avLst/>
              </a:prstGeom>
              <a:noFill/>
              <a:ln w="9525">
                <a:noFill/>
                <a:miter lim="800000"/>
                <a:headEnd/>
                <a:tailEnd/>
              </a:ln>
            </p:spPr>
            <p:txBody>
              <a:bodyPr wrap="none" lIns="0" tIns="0" rIns="0" bIns="0" anchor="ctr"/>
              <a:lstStyle/>
              <a:p>
                <a:pPr algn="ctr"/>
                <a:r>
                  <a:rPr lang="en-US"/>
                  <a:t>Source</a:t>
                </a:r>
              </a:p>
              <a:p>
                <a:pPr algn="ctr"/>
                <a:r>
                  <a:rPr lang="en-US"/>
                  <a:t>File</a:t>
                </a:r>
              </a:p>
            </p:txBody>
          </p:sp>
        </p:grpSp>
        <p:grpSp>
          <p:nvGrpSpPr>
            <p:cNvPr id="30729" name="Group 11"/>
            <p:cNvGrpSpPr>
              <a:grpSpLocks/>
            </p:cNvGrpSpPr>
            <p:nvPr/>
          </p:nvGrpSpPr>
          <p:grpSpPr bwMode="auto">
            <a:xfrm>
              <a:off x="412" y="1507"/>
              <a:ext cx="653" cy="616"/>
              <a:chOff x="993" y="1471"/>
              <a:chExt cx="653" cy="616"/>
            </a:xfrm>
          </p:grpSpPr>
          <p:sp>
            <p:nvSpPr>
              <p:cNvPr id="30762" name="AutoShape 12"/>
              <p:cNvSpPr>
                <a:spLocks noChangeArrowheads="1"/>
              </p:cNvSpPr>
              <p:nvPr/>
            </p:nvSpPr>
            <p:spPr bwMode="auto">
              <a:xfrm flipV="1">
                <a:off x="993" y="1471"/>
                <a:ext cx="653" cy="616"/>
              </a:xfrm>
              <a:prstGeom prst="flowChartPunchedTape">
                <a:avLst/>
              </a:prstGeom>
              <a:solidFill>
                <a:srgbClr val="FFFF99"/>
              </a:solidFill>
              <a:ln w="9525">
                <a:solidFill>
                  <a:schemeClr val="tx1"/>
                </a:solidFill>
                <a:miter lim="800000"/>
                <a:headEnd/>
                <a:tailEnd/>
              </a:ln>
            </p:spPr>
            <p:txBody>
              <a:bodyPr wrap="none" anchor="ctr"/>
              <a:lstStyle/>
              <a:p>
                <a:endParaRPr lang="en-US"/>
              </a:p>
            </p:txBody>
          </p:sp>
          <p:sp>
            <p:nvSpPr>
              <p:cNvPr id="30763" name="Text Box 13"/>
              <p:cNvSpPr txBox="1">
                <a:spLocks noChangeArrowheads="1"/>
              </p:cNvSpPr>
              <p:nvPr/>
            </p:nvSpPr>
            <p:spPr bwMode="auto">
              <a:xfrm>
                <a:off x="1029" y="1616"/>
                <a:ext cx="572" cy="290"/>
              </a:xfrm>
              <a:prstGeom prst="rect">
                <a:avLst/>
              </a:prstGeom>
              <a:noFill/>
              <a:ln w="9525">
                <a:noFill/>
                <a:miter lim="800000"/>
                <a:headEnd/>
                <a:tailEnd/>
              </a:ln>
            </p:spPr>
            <p:txBody>
              <a:bodyPr wrap="none" lIns="0" tIns="0" rIns="0" bIns="0" anchor="ctr"/>
              <a:lstStyle/>
              <a:p>
                <a:pPr algn="ctr"/>
                <a:r>
                  <a:rPr lang="en-US"/>
                  <a:t>Source</a:t>
                </a:r>
              </a:p>
              <a:p>
                <a:pPr algn="ctr"/>
                <a:r>
                  <a:rPr lang="en-US"/>
                  <a:t>File</a:t>
                </a:r>
              </a:p>
            </p:txBody>
          </p:sp>
        </p:grpSp>
        <p:grpSp>
          <p:nvGrpSpPr>
            <p:cNvPr id="30730" name="Group 14"/>
            <p:cNvGrpSpPr>
              <a:grpSpLocks/>
            </p:cNvGrpSpPr>
            <p:nvPr/>
          </p:nvGrpSpPr>
          <p:grpSpPr bwMode="auto">
            <a:xfrm>
              <a:off x="412" y="2269"/>
              <a:ext cx="653" cy="616"/>
              <a:chOff x="993" y="1471"/>
              <a:chExt cx="653" cy="616"/>
            </a:xfrm>
          </p:grpSpPr>
          <p:sp>
            <p:nvSpPr>
              <p:cNvPr id="30760" name="AutoShape 15"/>
              <p:cNvSpPr>
                <a:spLocks noChangeArrowheads="1"/>
              </p:cNvSpPr>
              <p:nvPr/>
            </p:nvSpPr>
            <p:spPr bwMode="auto">
              <a:xfrm flipV="1">
                <a:off x="993" y="1471"/>
                <a:ext cx="653" cy="616"/>
              </a:xfrm>
              <a:prstGeom prst="flowChartPunchedTape">
                <a:avLst/>
              </a:prstGeom>
              <a:solidFill>
                <a:srgbClr val="FFFF99"/>
              </a:solidFill>
              <a:ln w="9525">
                <a:solidFill>
                  <a:schemeClr val="tx1"/>
                </a:solidFill>
                <a:miter lim="800000"/>
                <a:headEnd/>
                <a:tailEnd/>
              </a:ln>
            </p:spPr>
            <p:txBody>
              <a:bodyPr wrap="none" anchor="ctr"/>
              <a:lstStyle/>
              <a:p>
                <a:endParaRPr lang="en-US"/>
              </a:p>
            </p:txBody>
          </p:sp>
          <p:sp>
            <p:nvSpPr>
              <p:cNvPr id="30761" name="Text Box 16"/>
              <p:cNvSpPr txBox="1">
                <a:spLocks noChangeArrowheads="1"/>
              </p:cNvSpPr>
              <p:nvPr/>
            </p:nvSpPr>
            <p:spPr bwMode="auto">
              <a:xfrm>
                <a:off x="1029" y="1616"/>
                <a:ext cx="572" cy="290"/>
              </a:xfrm>
              <a:prstGeom prst="rect">
                <a:avLst/>
              </a:prstGeom>
              <a:noFill/>
              <a:ln w="9525">
                <a:noFill/>
                <a:miter lim="800000"/>
                <a:headEnd/>
                <a:tailEnd/>
              </a:ln>
            </p:spPr>
            <p:txBody>
              <a:bodyPr wrap="none" lIns="0" tIns="0" rIns="0" bIns="0" anchor="ctr"/>
              <a:lstStyle/>
              <a:p>
                <a:pPr algn="ctr"/>
                <a:r>
                  <a:rPr lang="en-US"/>
                  <a:t>Source</a:t>
                </a:r>
              </a:p>
              <a:p>
                <a:pPr algn="ctr"/>
                <a:r>
                  <a:rPr lang="en-US"/>
                  <a:t>File</a:t>
                </a:r>
              </a:p>
            </p:txBody>
          </p:sp>
        </p:grpSp>
        <p:grpSp>
          <p:nvGrpSpPr>
            <p:cNvPr id="30731" name="Group 17"/>
            <p:cNvGrpSpPr>
              <a:grpSpLocks/>
            </p:cNvGrpSpPr>
            <p:nvPr/>
          </p:nvGrpSpPr>
          <p:grpSpPr bwMode="auto">
            <a:xfrm>
              <a:off x="1065" y="745"/>
              <a:ext cx="2105" cy="616"/>
              <a:chOff x="1646" y="1471"/>
              <a:chExt cx="2105" cy="616"/>
            </a:xfrm>
          </p:grpSpPr>
          <p:sp>
            <p:nvSpPr>
              <p:cNvPr id="30754" name="Line 18"/>
              <p:cNvSpPr>
                <a:spLocks noChangeShapeType="1"/>
              </p:cNvSpPr>
              <p:nvPr/>
            </p:nvSpPr>
            <p:spPr bwMode="auto">
              <a:xfrm>
                <a:off x="1646" y="1797"/>
                <a:ext cx="327" cy="0"/>
              </a:xfrm>
              <a:prstGeom prst="line">
                <a:avLst/>
              </a:prstGeom>
              <a:noFill/>
              <a:ln w="9525">
                <a:solidFill>
                  <a:schemeClr val="tx1"/>
                </a:solidFill>
                <a:round/>
                <a:headEnd/>
                <a:tailEnd type="triangle" w="med" len="med"/>
              </a:ln>
            </p:spPr>
            <p:txBody>
              <a:bodyPr/>
              <a:lstStyle/>
              <a:p>
                <a:endParaRPr lang="en-US"/>
              </a:p>
            </p:txBody>
          </p:sp>
          <p:sp>
            <p:nvSpPr>
              <p:cNvPr id="30755" name="Text Box 19"/>
              <p:cNvSpPr txBox="1">
                <a:spLocks noChangeArrowheads="1"/>
              </p:cNvSpPr>
              <p:nvPr/>
            </p:nvSpPr>
            <p:spPr bwMode="auto">
              <a:xfrm>
                <a:off x="1973" y="1616"/>
                <a:ext cx="798" cy="362"/>
              </a:xfrm>
              <a:prstGeom prst="rect">
                <a:avLst/>
              </a:prstGeom>
              <a:solidFill>
                <a:srgbClr val="CCFFFF"/>
              </a:solidFill>
              <a:ln w="9525">
                <a:solidFill>
                  <a:schemeClr val="tx1"/>
                </a:solidFill>
                <a:miter lim="800000"/>
                <a:headEnd/>
                <a:tailEnd/>
              </a:ln>
            </p:spPr>
            <p:txBody>
              <a:bodyPr lIns="0" rIns="0" anchor="ctr" anchorCtr="1"/>
              <a:lstStyle/>
              <a:p>
                <a:pPr>
                  <a:spcBef>
                    <a:spcPct val="50000"/>
                  </a:spcBef>
                </a:pPr>
                <a:r>
                  <a:rPr lang="en-US"/>
                  <a:t>Assembler</a:t>
                </a:r>
              </a:p>
            </p:txBody>
          </p:sp>
          <p:grpSp>
            <p:nvGrpSpPr>
              <p:cNvPr id="30756" name="Group 20"/>
              <p:cNvGrpSpPr>
                <a:grpSpLocks/>
              </p:cNvGrpSpPr>
              <p:nvPr/>
            </p:nvGrpSpPr>
            <p:grpSpPr bwMode="auto">
              <a:xfrm>
                <a:off x="3098" y="1471"/>
                <a:ext cx="653" cy="616"/>
                <a:chOff x="993" y="1471"/>
                <a:chExt cx="653" cy="616"/>
              </a:xfrm>
            </p:grpSpPr>
            <p:sp>
              <p:nvSpPr>
                <p:cNvPr id="30758" name="AutoShape 21"/>
                <p:cNvSpPr>
                  <a:spLocks noChangeArrowheads="1"/>
                </p:cNvSpPr>
                <p:nvPr/>
              </p:nvSpPr>
              <p:spPr bwMode="auto">
                <a:xfrm flipV="1">
                  <a:off x="993" y="1471"/>
                  <a:ext cx="653" cy="616"/>
                </a:xfrm>
                <a:prstGeom prst="flowChartPunchedTape">
                  <a:avLst/>
                </a:prstGeom>
                <a:solidFill>
                  <a:srgbClr val="FFBA75"/>
                </a:solidFill>
                <a:ln w="9525">
                  <a:solidFill>
                    <a:schemeClr val="tx1"/>
                  </a:solidFill>
                  <a:miter lim="800000"/>
                  <a:headEnd/>
                  <a:tailEnd/>
                </a:ln>
              </p:spPr>
              <p:txBody>
                <a:bodyPr wrap="none" anchor="ctr"/>
                <a:lstStyle/>
                <a:p>
                  <a:endParaRPr lang="en-US"/>
                </a:p>
              </p:txBody>
            </p:sp>
            <p:sp>
              <p:nvSpPr>
                <p:cNvPr id="30759" name="Text Box 22"/>
                <p:cNvSpPr txBox="1">
                  <a:spLocks noChangeArrowheads="1"/>
                </p:cNvSpPr>
                <p:nvPr/>
              </p:nvSpPr>
              <p:spPr bwMode="auto">
                <a:xfrm>
                  <a:off x="1029" y="1616"/>
                  <a:ext cx="572" cy="290"/>
                </a:xfrm>
                <a:prstGeom prst="rect">
                  <a:avLst/>
                </a:prstGeom>
                <a:solidFill>
                  <a:srgbClr val="FFBA75"/>
                </a:solidFill>
                <a:ln w="9525">
                  <a:noFill/>
                  <a:miter lim="800000"/>
                  <a:headEnd/>
                  <a:tailEnd/>
                </a:ln>
              </p:spPr>
              <p:txBody>
                <a:bodyPr wrap="none" lIns="0" tIns="0" rIns="0" bIns="0" anchor="ctr"/>
                <a:lstStyle/>
                <a:p>
                  <a:pPr algn="ctr"/>
                  <a:r>
                    <a:rPr lang="en-US"/>
                    <a:t>Object</a:t>
                  </a:r>
                </a:p>
                <a:p>
                  <a:pPr algn="ctr"/>
                  <a:r>
                    <a:rPr lang="en-US"/>
                    <a:t>File</a:t>
                  </a:r>
                </a:p>
              </p:txBody>
            </p:sp>
          </p:grpSp>
          <p:sp>
            <p:nvSpPr>
              <p:cNvPr id="30757" name="Line 23"/>
              <p:cNvSpPr>
                <a:spLocks noChangeShapeType="1"/>
              </p:cNvSpPr>
              <p:nvPr/>
            </p:nvSpPr>
            <p:spPr bwMode="auto">
              <a:xfrm>
                <a:off x="2771" y="1797"/>
                <a:ext cx="327" cy="0"/>
              </a:xfrm>
              <a:prstGeom prst="line">
                <a:avLst/>
              </a:prstGeom>
              <a:noFill/>
              <a:ln w="9525">
                <a:solidFill>
                  <a:schemeClr val="tx1"/>
                </a:solidFill>
                <a:round/>
                <a:headEnd/>
                <a:tailEnd type="triangle" w="med" len="med"/>
              </a:ln>
            </p:spPr>
            <p:txBody>
              <a:bodyPr/>
              <a:lstStyle/>
              <a:p>
                <a:endParaRPr lang="en-US"/>
              </a:p>
            </p:txBody>
          </p:sp>
        </p:grpSp>
        <p:sp>
          <p:nvSpPr>
            <p:cNvPr id="30732" name="Line 24"/>
            <p:cNvSpPr>
              <a:spLocks noChangeShapeType="1"/>
            </p:cNvSpPr>
            <p:nvPr/>
          </p:nvSpPr>
          <p:spPr bwMode="auto">
            <a:xfrm>
              <a:off x="1065" y="1833"/>
              <a:ext cx="327" cy="0"/>
            </a:xfrm>
            <a:prstGeom prst="line">
              <a:avLst/>
            </a:prstGeom>
            <a:noFill/>
            <a:ln w="9525">
              <a:solidFill>
                <a:schemeClr val="tx1"/>
              </a:solidFill>
              <a:round/>
              <a:headEnd/>
              <a:tailEnd type="triangle" w="med" len="med"/>
            </a:ln>
          </p:spPr>
          <p:txBody>
            <a:bodyPr/>
            <a:lstStyle/>
            <a:p>
              <a:endParaRPr lang="en-US"/>
            </a:p>
          </p:txBody>
        </p:sp>
        <p:sp>
          <p:nvSpPr>
            <p:cNvPr id="30733" name="Text Box 25"/>
            <p:cNvSpPr txBox="1">
              <a:spLocks noChangeArrowheads="1"/>
            </p:cNvSpPr>
            <p:nvPr/>
          </p:nvSpPr>
          <p:spPr bwMode="auto">
            <a:xfrm>
              <a:off x="1392" y="1652"/>
              <a:ext cx="798" cy="362"/>
            </a:xfrm>
            <a:prstGeom prst="rect">
              <a:avLst/>
            </a:prstGeom>
            <a:solidFill>
              <a:srgbClr val="CCFFFF"/>
            </a:solidFill>
            <a:ln w="9525">
              <a:solidFill>
                <a:schemeClr val="tx1"/>
              </a:solidFill>
              <a:miter lim="800000"/>
              <a:headEnd/>
              <a:tailEnd/>
            </a:ln>
          </p:spPr>
          <p:txBody>
            <a:bodyPr lIns="0" rIns="0" anchor="ctr" anchorCtr="1"/>
            <a:lstStyle/>
            <a:p>
              <a:pPr>
                <a:spcBef>
                  <a:spcPct val="50000"/>
                </a:spcBef>
              </a:pPr>
              <a:r>
                <a:rPr lang="en-US"/>
                <a:t>Assembler</a:t>
              </a:r>
            </a:p>
          </p:txBody>
        </p:sp>
        <p:grpSp>
          <p:nvGrpSpPr>
            <p:cNvPr id="30734" name="Group 26"/>
            <p:cNvGrpSpPr>
              <a:grpSpLocks/>
            </p:cNvGrpSpPr>
            <p:nvPr/>
          </p:nvGrpSpPr>
          <p:grpSpPr bwMode="auto">
            <a:xfrm>
              <a:off x="2517" y="1507"/>
              <a:ext cx="653" cy="616"/>
              <a:chOff x="993" y="1471"/>
              <a:chExt cx="653" cy="616"/>
            </a:xfrm>
          </p:grpSpPr>
          <p:sp>
            <p:nvSpPr>
              <p:cNvPr id="30752" name="AutoShape 27"/>
              <p:cNvSpPr>
                <a:spLocks noChangeArrowheads="1"/>
              </p:cNvSpPr>
              <p:nvPr/>
            </p:nvSpPr>
            <p:spPr bwMode="auto">
              <a:xfrm flipV="1">
                <a:off x="993" y="1471"/>
                <a:ext cx="653" cy="616"/>
              </a:xfrm>
              <a:prstGeom prst="flowChartPunchedTape">
                <a:avLst/>
              </a:prstGeom>
              <a:solidFill>
                <a:srgbClr val="FFBA75"/>
              </a:solidFill>
              <a:ln w="9525">
                <a:solidFill>
                  <a:schemeClr val="tx1"/>
                </a:solidFill>
                <a:miter lim="800000"/>
                <a:headEnd/>
                <a:tailEnd/>
              </a:ln>
            </p:spPr>
            <p:txBody>
              <a:bodyPr wrap="none" anchor="ctr"/>
              <a:lstStyle/>
              <a:p>
                <a:endParaRPr lang="en-US"/>
              </a:p>
            </p:txBody>
          </p:sp>
          <p:sp>
            <p:nvSpPr>
              <p:cNvPr id="30753" name="Text Box 28"/>
              <p:cNvSpPr txBox="1">
                <a:spLocks noChangeArrowheads="1"/>
              </p:cNvSpPr>
              <p:nvPr/>
            </p:nvSpPr>
            <p:spPr bwMode="auto">
              <a:xfrm>
                <a:off x="1029" y="1616"/>
                <a:ext cx="572" cy="290"/>
              </a:xfrm>
              <a:prstGeom prst="rect">
                <a:avLst/>
              </a:prstGeom>
              <a:solidFill>
                <a:srgbClr val="FFBA75"/>
              </a:solidFill>
              <a:ln w="9525">
                <a:noFill/>
                <a:miter lim="800000"/>
                <a:headEnd/>
                <a:tailEnd/>
              </a:ln>
            </p:spPr>
            <p:txBody>
              <a:bodyPr wrap="none" lIns="0" tIns="0" rIns="0" bIns="0" anchor="ctr"/>
              <a:lstStyle/>
              <a:p>
                <a:pPr algn="ctr"/>
                <a:r>
                  <a:rPr lang="en-US"/>
                  <a:t>Object</a:t>
                </a:r>
              </a:p>
              <a:p>
                <a:pPr algn="ctr"/>
                <a:r>
                  <a:rPr lang="en-US"/>
                  <a:t>File</a:t>
                </a:r>
              </a:p>
            </p:txBody>
          </p:sp>
        </p:grpSp>
        <p:sp>
          <p:nvSpPr>
            <p:cNvPr id="30735" name="Line 29"/>
            <p:cNvSpPr>
              <a:spLocks noChangeShapeType="1"/>
            </p:cNvSpPr>
            <p:nvPr/>
          </p:nvSpPr>
          <p:spPr bwMode="auto">
            <a:xfrm>
              <a:off x="2190" y="1833"/>
              <a:ext cx="327" cy="0"/>
            </a:xfrm>
            <a:prstGeom prst="line">
              <a:avLst/>
            </a:prstGeom>
            <a:noFill/>
            <a:ln w="9525">
              <a:solidFill>
                <a:schemeClr val="tx1"/>
              </a:solidFill>
              <a:round/>
              <a:headEnd/>
              <a:tailEnd type="triangle" w="med" len="med"/>
            </a:ln>
          </p:spPr>
          <p:txBody>
            <a:bodyPr/>
            <a:lstStyle/>
            <a:p>
              <a:endParaRPr lang="en-US"/>
            </a:p>
          </p:txBody>
        </p:sp>
        <p:grpSp>
          <p:nvGrpSpPr>
            <p:cNvPr id="30736" name="Group 30"/>
            <p:cNvGrpSpPr>
              <a:grpSpLocks/>
            </p:cNvGrpSpPr>
            <p:nvPr/>
          </p:nvGrpSpPr>
          <p:grpSpPr bwMode="auto">
            <a:xfrm>
              <a:off x="1065" y="2269"/>
              <a:ext cx="2105" cy="616"/>
              <a:chOff x="1646" y="1471"/>
              <a:chExt cx="2105" cy="616"/>
            </a:xfrm>
          </p:grpSpPr>
          <p:sp>
            <p:nvSpPr>
              <p:cNvPr id="30746" name="Line 31"/>
              <p:cNvSpPr>
                <a:spLocks noChangeShapeType="1"/>
              </p:cNvSpPr>
              <p:nvPr/>
            </p:nvSpPr>
            <p:spPr bwMode="auto">
              <a:xfrm>
                <a:off x="1646" y="1797"/>
                <a:ext cx="327" cy="0"/>
              </a:xfrm>
              <a:prstGeom prst="line">
                <a:avLst/>
              </a:prstGeom>
              <a:noFill/>
              <a:ln w="9525">
                <a:solidFill>
                  <a:schemeClr val="tx1"/>
                </a:solidFill>
                <a:round/>
                <a:headEnd/>
                <a:tailEnd type="triangle" w="med" len="med"/>
              </a:ln>
            </p:spPr>
            <p:txBody>
              <a:bodyPr/>
              <a:lstStyle/>
              <a:p>
                <a:endParaRPr lang="en-US"/>
              </a:p>
            </p:txBody>
          </p:sp>
          <p:sp>
            <p:nvSpPr>
              <p:cNvPr id="30747" name="Text Box 32"/>
              <p:cNvSpPr txBox="1">
                <a:spLocks noChangeArrowheads="1"/>
              </p:cNvSpPr>
              <p:nvPr/>
            </p:nvSpPr>
            <p:spPr bwMode="auto">
              <a:xfrm>
                <a:off x="1973" y="1616"/>
                <a:ext cx="798" cy="362"/>
              </a:xfrm>
              <a:prstGeom prst="rect">
                <a:avLst/>
              </a:prstGeom>
              <a:solidFill>
                <a:srgbClr val="CCFFFF"/>
              </a:solidFill>
              <a:ln w="9525">
                <a:solidFill>
                  <a:schemeClr val="tx1"/>
                </a:solidFill>
                <a:miter lim="800000"/>
                <a:headEnd/>
                <a:tailEnd/>
              </a:ln>
            </p:spPr>
            <p:txBody>
              <a:bodyPr lIns="0" rIns="0" anchor="ctr" anchorCtr="1"/>
              <a:lstStyle/>
              <a:p>
                <a:pPr>
                  <a:spcBef>
                    <a:spcPct val="50000"/>
                  </a:spcBef>
                </a:pPr>
                <a:r>
                  <a:rPr lang="en-US"/>
                  <a:t>Assembler</a:t>
                </a:r>
              </a:p>
            </p:txBody>
          </p:sp>
          <p:grpSp>
            <p:nvGrpSpPr>
              <p:cNvPr id="30748" name="Group 33"/>
              <p:cNvGrpSpPr>
                <a:grpSpLocks/>
              </p:cNvGrpSpPr>
              <p:nvPr/>
            </p:nvGrpSpPr>
            <p:grpSpPr bwMode="auto">
              <a:xfrm>
                <a:off x="3098" y="1471"/>
                <a:ext cx="653" cy="616"/>
                <a:chOff x="993" y="1471"/>
                <a:chExt cx="653" cy="616"/>
              </a:xfrm>
            </p:grpSpPr>
            <p:sp>
              <p:nvSpPr>
                <p:cNvPr id="30750" name="AutoShape 34"/>
                <p:cNvSpPr>
                  <a:spLocks noChangeArrowheads="1"/>
                </p:cNvSpPr>
                <p:nvPr/>
              </p:nvSpPr>
              <p:spPr bwMode="auto">
                <a:xfrm flipV="1">
                  <a:off x="993" y="1471"/>
                  <a:ext cx="653" cy="616"/>
                </a:xfrm>
                <a:prstGeom prst="flowChartPunchedTape">
                  <a:avLst/>
                </a:prstGeom>
                <a:solidFill>
                  <a:srgbClr val="FFBA75"/>
                </a:solidFill>
                <a:ln w="9525">
                  <a:solidFill>
                    <a:schemeClr val="tx1"/>
                  </a:solidFill>
                  <a:miter lim="800000"/>
                  <a:headEnd/>
                  <a:tailEnd/>
                </a:ln>
              </p:spPr>
              <p:txBody>
                <a:bodyPr wrap="none" anchor="ctr"/>
                <a:lstStyle/>
                <a:p>
                  <a:endParaRPr lang="en-US"/>
                </a:p>
              </p:txBody>
            </p:sp>
            <p:sp>
              <p:nvSpPr>
                <p:cNvPr id="30751" name="Text Box 35"/>
                <p:cNvSpPr txBox="1">
                  <a:spLocks noChangeArrowheads="1"/>
                </p:cNvSpPr>
                <p:nvPr/>
              </p:nvSpPr>
              <p:spPr bwMode="auto">
                <a:xfrm>
                  <a:off x="1029" y="1616"/>
                  <a:ext cx="572" cy="290"/>
                </a:xfrm>
                <a:prstGeom prst="rect">
                  <a:avLst/>
                </a:prstGeom>
                <a:solidFill>
                  <a:srgbClr val="FFBA75"/>
                </a:solidFill>
                <a:ln w="9525">
                  <a:noFill/>
                  <a:miter lim="800000"/>
                  <a:headEnd/>
                  <a:tailEnd/>
                </a:ln>
              </p:spPr>
              <p:txBody>
                <a:bodyPr wrap="none" lIns="0" tIns="0" rIns="0" bIns="0" anchor="ctr"/>
                <a:lstStyle/>
                <a:p>
                  <a:pPr algn="ctr"/>
                  <a:r>
                    <a:rPr lang="en-US"/>
                    <a:t>Object</a:t>
                  </a:r>
                </a:p>
                <a:p>
                  <a:pPr algn="ctr"/>
                  <a:r>
                    <a:rPr lang="en-US"/>
                    <a:t>File</a:t>
                  </a:r>
                </a:p>
              </p:txBody>
            </p:sp>
          </p:grpSp>
          <p:sp>
            <p:nvSpPr>
              <p:cNvPr id="30749" name="Line 36"/>
              <p:cNvSpPr>
                <a:spLocks noChangeShapeType="1"/>
              </p:cNvSpPr>
              <p:nvPr/>
            </p:nvSpPr>
            <p:spPr bwMode="auto">
              <a:xfrm>
                <a:off x="2771" y="1797"/>
                <a:ext cx="327" cy="0"/>
              </a:xfrm>
              <a:prstGeom prst="line">
                <a:avLst/>
              </a:prstGeom>
              <a:noFill/>
              <a:ln w="9525">
                <a:solidFill>
                  <a:schemeClr val="tx1"/>
                </a:solidFill>
                <a:round/>
                <a:headEnd/>
                <a:tailEnd type="triangle" w="med" len="med"/>
              </a:ln>
            </p:spPr>
            <p:txBody>
              <a:bodyPr/>
              <a:lstStyle/>
              <a:p>
                <a:endParaRPr lang="en-US"/>
              </a:p>
            </p:txBody>
          </p:sp>
        </p:grpSp>
        <p:sp>
          <p:nvSpPr>
            <p:cNvPr id="30737" name="Line 37"/>
            <p:cNvSpPr>
              <a:spLocks noChangeShapeType="1"/>
            </p:cNvSpPr>
            <p:nvPr/>
          </p:nvSpPr>
          <p:spPr bwMode="auto">
            <a:xfrm>
              <a:off x="3170" y="1833"/>
              <a:ext cx="327" cy="0"/>
            </a:xfrm>
            <a:prstGeom prst="line">
              <a:avLst/>
            </a:prstGeom>
            <a:noFill/>
            <a:ln w="9525">
              <a:solidFill>
                <a:schemeClr val="tx1"/>
              </a:solidFill>
              <a:round/>
              <a:headEnd/>
              <a:tailEnd type="triangle" w="med" len="med"/>
            </a:ln>
          </p:spPr>
          <p:txBody>
            <a:bodyPr/>
            <a:lstStyle/>
            <a:p>
              <a:endParaRPr lang="en-US"/>
            </a:p>
          </p:txBody>
        </p:sp>
        <p:sp>
          <p:nvSpPr>
            <p:cNvPr id="30738" name="Text Box 38"/>
            <p:cNvSpPr txBox="1">
              <a:spLocks noChangeArrowheads="1"/>
            </p:cNvSpPr>
            <p:nvPr/>
          </p:nvSpPr>
          <p:spPr bwMode="auto">
            <a:xfrm>
              <a:off x="3497" y="1652"/>
              <a:ext cx="798" cy="362"/>
            </a:xfrm>
            <a:prstGeom prst="rect">
              <a:avLst/>
            </a:prstGeom>
            <a:solidFill>
              <a:schemeClr val="accent1"/>
            </a:solidFill>
            <a:ln w="9525">
              <a:solidFill>
                <a:schemeClr val="tx1"/>
              </a:solidFill>
              <a:miter lim="800000"/>
              <a:headEnd/>
              <a:tailEnd/>
            </a:ln>
          </p:spPr>
          <p:txBody>
            <a:bodyPr anchor="ctr" anchorCtr="1"/>
            <a:lstStyle/>
            <a:p>
              <a:pPr>
                <a:spcBef>
                  <a:spcPct val="50000"/>
                </a:spcBef>
              </a:pPr>
              <a:r>
                <a:rPr lang="en-US"/>
                <a:t>Linker</a:t>
              </a:r>
            </a:p>
          </p:txBody>
        </p:sp>
        <p:sp>
          <p:nvSpPr>
            <p:cNvPr id="30739" name="AutoShape 39"/>
            <p:cNvSpPr>
              <a:spLocks noChangeArrowheads="1"/>
            </p:cNvSpPr>
            <p:nvPr/>
          </p:nvSpPr>
          <p:spPr bwMode="auto">
            <a:xfrm flipV="1">
              <a:off x="4622" y="1507"/>
              <a:ext cx="798" cy="616"/>
            </a:xfrm>
            <a:prstGeom prst="flowChartPunchedTape">
              <a:avLst/>
            </a:prstGeom>
            <a:solidFill>
              <a:srgbClr val="FF99FF"/>
            </a:solidFill>
            <a:ln w="9525">
              <a:solidFill>
                <a:schemeClr val="tx1"/>
              </a:solidFill>
              <a:miter lim="800000"/>
              <a:headEnd/>
              <a:tailEnd/>
            </a:ln>
          </p:spPr>
          <p:txBody>
            <a:bodyPr wrap="none" anchor="ctr"/>
            <a:lstStyle/>
            <a:p>
              <a:endParaRPr lang="en-US"/>
            </a:p>
          </p:txBody>
        </p:sp>
        <p:sp>
          <p:nvSpPr>
            <p:cNvPr id="30740" name="Text Box 40"/>
            <p:cNvSpPr txBox="1">
              <a:spLocks noChangeArrowheads="1"/>
            </p:cNvSpPr>
            <p:nvPr/>
          </p:nvSpPr>
          <p:spPr bwMode="auto">
            <a:xfrm>
              <a:off x="4658" y="1688"/>
              <a:ext cx="726" cy="290"/>
            </a:xfrm>
            <a:prstGeom prst="rect">
              <a:avLst/>
            </a:prstGeom>
            <a:noFill/>
            <a:ln w="9525">
              <a:noFill/>
              <a:miter lim="800000"/>
              <a:headEnd/>
              <a:tailEnd/>
            </a:ln>
          </p:spPr>
          <p:txBody>
            <a:bodyPr wrap="none" lIns="0" tIns="0" rIns="0" bIns="0" anchor="ctr"/>
            <a:lstStyle/>
            <a:p>
              <a:pPr algn="ctr"/>
              <a:r>
                <a:rPr lang="en-US"/>
                <a:t>Executable</a:t>
              </a:r>
            </a:p>
            <a:p>
              <a:pPr algn="ctr"/>
              <a:r>
                <a:rPr lang="en-US"/>
                <a:t>File</a:t>
              </a:r>
            </a:p>
          </p:txBody>
        </p:sp>
        <p:sp>
          <p:nvSpPr>
            <p:cNvPr id="30741" name="Line 41"/>
            <p:cNvSpPr>
              <a:spLocks noChangeShapeType="1"/>
            </p:cNvSpPr>
            <p:nvPr/>
          </p:nvSpPr>
          <p:spPr bwMode="auto">
            <a:xfrm>
              <a:off x="4295" y="1833"/>
              <a:ext cx="327" cy="0"/>
            </a:xfrm>
            <a:prstGeom prst="line">
              <a:avLst/>
            </a:prstGeom>
            <a:noFill/>
            <a:ln w="9525">
              <a:solidFill>
                <a:schemeClr val="tx1"/>
              </a:solidFill>
              <a:round/>
              <a:headEnd/>
              <a:tailEnd type="triangle" w="med" len="med"/>
            </a:ln>
          </p:spPr>
          <p:txBody>
            <a:bodyPr/>
            <a:lstStyle/>
            <a:p>
              <a:endParaRPr lang="en-US"/>
            </a:p>
          </p:txBody>
        </p:sp>
        <p:sp>
          <p:nvSpPr>
            <p:cNvPr id="30742" name="Line 42"/>
            <p:cNvSpPr>
              <a:spLocks noChangeShapeType="1"/>
            </p:cNvSpPr>
            <p:nvPr/>
          </p:nvSpPr>
          <p:spPr bwMode="auto">
            <a:xfrm>
              <a:off x="3170" y="1216"/>
              <a:ext cx="327" cy="436"/>
            </a:xfrm>
            <a:prstGeom prst="line">
              <a:avLst/>
            </a:prstGeom>
            <a:noFill/>
            <a:ln w="9525">
              <a:solidFill>
                <a:schemeClr val="tx1"/>
              </a:solidFill>
              <a:round/>
              <a:headEnd/>
              <a:tailEnd type="triangle" w="med" len="med"/>
            </a:ln>
          </p:spPr>
          <p:txBody>
            <a:bodyPr/>
            <a:lstStyle/>
            <a:p>
              <a:endParaRPr lang="en-US"/>
            </a:p>
          </p:txBody>
        </p:sp>
        <p:sp>
          <p:nvSpPr>
            <p:cNvPr id="30743" name="Line 43"/>
            <p:cNvSpPr>
              <a:spLocks noChangeShapeType="1"/>
            </p:cNvSpPr>
            <p:nvPr/>
          </p:nvSpPr>
          <p:spPr bwMode="auto">
            <a:xfrm flipV="1">
              <a:off x="3170" y="2014"/>
              <a:ext cx="327" cy="436"/>
            </a:xfrm>
            <a:prstGeom prst="line">
              <a:avLst/>
            </a:prstGeom>
            <a:noFill/>
            <a:ln w="9525">
              <a:solidFill>
                <a:schemeClr val="tx1"/>
              </a:solidFill>
              <a:round/>
              <a:headEnd/>
              <a:tailEnd type="triangle" w="med" len="med"/>
            </a:ln>
          </p:spPr>
          <p:txBody>
            <a:bodyPr/>
            <a:lstStyle/>
            <a:p>
              <a:endParaRPr lang="en-US"/>
            </a:p>
          </p:txBody>
        </p:sp>
        <p:sp>
          <p:nvSpPr>
            <p:cNvPr id="30744" name="Line 44"/>
            <p:cNvSpPr>
              <a:spLocks noChangeShapeType="1"/>
            </p:cNvSpPr>
            <p:nvPr/>
          </p:nvSpPr>
          <p:spPr bwMode="auto">
            <a:xfrm flipV="1">
              <a:off x="3896" y="2015"/>
              <a:ext cx="0" cy="254"/>
            </a:xfrm>
            <a:prstGeom prst="line">
              <a:avLst/>
            </a:prstGeom>
            <a:noFill/>
            <a:ln w="9525">
              <a:solidFill>
                <a:schemeClr val="tx1"/>
              </a:solidFill>
              <a:round/>
              <a:headEnd/>
              <a:tailEnd type="triangle" w="med" len="med"/>
            </a:ln>
          </p:spPr>
          <p:txBody>
            <a:bodyPr/>
            <a:lstStyle/>
            <a:p>
              <a:endParaRPr lang="en-US"/>
            </a:p>
          </p:txBody>
        </p:sp>
        <p:sp>
          <p:nvSpPr>
            <p:cNvPr id="30745" name="Text Box 45"/>
            <p:cNvSpPr txBox="1">
              <a:spLocks noChangeArrowheads="1"/>
            </p:cNvSpPr>
            <p:nvPr/>
          </p:nvSpPr>
          <p:spPr bwMode="auto">
            <a:xfrm>
              <a:off x="3606" y="2342"/>
              <a:ext cx="580" cy="290"/>
            </a:xfrm>
            <a:prstGeom prst="rect">
              <a:avLst/>
            </a:prstGeom>
            <a:solidFill>
              <a:srgbClr val="FFBA75"/>
            </a:solidFill>
            <a:ln w="9525">
              <a:noFill/>
              <a:miter lim="800000"/>
              <a:headEnd/>
              <a:tailEnd/>
            </a:ln>
          </p:spPr>
          <p:txBody>
            <a:bodyPr wrap="none" lIns="0" tIns="0" rIns="0" bIns="0" anchor="ctr"/>
            <a:lstStyle/>
            <a:p>
              <a:pPr algn="ctr"/>
              <a:r>
                <a:rPr lang="en-US"/>
                <a:t>Link</a:t>
              </a:r>
            </a:p>
            <a:p>
              <a:pPr algn="ctr"/>
              <a:r>
                <a:rPr lang="en-US"/>
                <a:t>Libraries</a:t>
              </a:r>
            </a:p>
          </p:txBody>
        </p:sp>
      </p:grpSp>
      <p:sp>
        <p:nvSpPr>
          <p:cNvPr id="30724" name="Text Box 46"/>
          <p:cNvSpPr txBox="1">
            <a:spLocks noChangeArrowheads="1"/>
          </p:cNvSpPr>
          <p:nvPr/>
        </p:nvSpPr>
        <p:spPr bwMode="auto">
          <a:xfrm>
            <a:off x="769938" y="4984750"/>
            <a:ext cx="8064500" cy="1311275"/>
          </a:xfrm>
          <a:prstGeom prst="rect">
            <a:avLst/>
          </a:prstGeom>
          <a:noFill/>
          <a:ln w="9525">
            <a:noFill/>
            <a:miter lim="800000"/>
            <a:headEnd/>
            <a:tailEnd/>
          </a:ln>
        </p:spPr>
        <p:txBody>
          <a:bodyPr>
            <a:spAutoFit/>
          </a:bodyPr>
          <a:lstStyle/>
          <a:p>
            <a:pPr>
              <a:spcBef>
                <a:spcPct val="50000"/>
              </a:spcBef>
            </a:pPr>
            <a:r>
              <a:rPr lang="en-US" sz="2000"/>
              <a:t>A project may consist of multiple source files</a:t>
            </a:r>
          </a:p>
          <a:p>
            <a:pPr>
              <a:spcBef>
                <a:spcPct val="50000"/>
              </a:spcBef>
            </a:pPr>
            <a:r>
              <a:rPr lang="en-US" sz="2000"/>
              <a:t>Assembler translates each source file separately into an object file</a:t>
            </a:r>
          </a:p>
          <a:p>
            <a:pPr>
              <a:spcBef>
                <a:spcPct val="50000"/>
              </a:spcBef>
            </a:pPr>
            <a:r>
              <a:rPr lang="en-US" sz="2000"/>
              <a:t>Linker links all object files together with link libraries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Debugger</a:t>
            </a:r>
          </a:p>
        </p:txBody>
      </p:sp>
      <p:sp>
        <p:nvSpPr>
          <p:cNvPr id="31747" name="Rectangle 3"/>
          <p:cNvSpPr>
            <a:spLocks noGrp="1" noChangeArrowheads="1"/>
          </p:cNvSpPr>
          <p:nvPr>
            <p:ph type="body" idx="1"/>
          </p:nvPr>
        </p:nvSpPr>
        <p:spPr>
          <a:xfrm>
            <a:off x="457200" y="1182688"/>
            <a:ext cx="8204200" cy="5103812"/>
          </a:xfrm>
        </p:spPr>
        <p:txBody>
          <a:bodyPr/>
          <a:lstStyle/>
          <a:p>
            <a:pPr eaLnBrk="1" hangingPunct="1">
              <a:spcBef>
                <a:spcPct val="60000"/>
              </a:spcBef>
            </a:pPr>
            <a:r>
              <a:rPr lang="en-US" smtClean="0"/>
              <a:t>Allows you to trace the execution of a program</a:t>
            </a:r>
          </a:p>
          <a:p>
            <a:pPr eaLnBrk="1" hangingPunct="1">
              <a:spcBef>
                <a:spcPct val="60000"/>
              </a:spcBef>
            </a:pPr>
            <a:r>
              <a:rPr lang="en-US" smtClean="0"/>
              <a:t>Allows you to view code, memory, registers, etc.</a:t>
            </a:r>
          </a:p>
          <a:p>
            <a:pPr eaLnBrk="1" hangingPunct="1">
              <a:spcBef>
                <a:spcPct val="60000"/>
              </a:spcBef>
            </a:pPr>
            <a:r>
              <a:rPr lang="en-US" smtClean="0"/>
              <a:t>We will use the </a:t>
            </a:r>
            <a:r>
              <a:rPr lang="en-US" smtClean="0">
                <a:solidFill>
                  <a:srgbClr val="FF0000"/>
                </a:solidFill>
              </a:rPr>
              <a:t>32-bit Windows debugger</a:t>
            </a:r>
            <a:endParaRPr lang="en-US" smtClean="0"/>
          </a:p>
        </p:txBody>
      </p:sp>
      <p:pic>
        <p:nvPicPr>
          <p:cNvPr id="31748" name="Picture 4"/>
          <p:cNvPicPr>
            <a:picLocks noChangeAspect="1" noChangeArrowheads="1"/>
          </p:cNvPicPr>
          <p:nvPr/>
        </p:nvPicPr>
        <p:blipFill>
          <a:blip r:embed="rId2" cstate="print"/>
          <a:srcRect/>
          <a:stretch>
            <a:fillRect/>
          </a:stretch>
        </p:blipFill>
        <p:spPr bwMode="auto">
          <a:xfrm>
            <a:off x="482600" y="3108325"/>
            <a:ext cx="2819400" cy="3028950"/>
          </a:xfrm>
          <a:prstGeom prst="rect">
            <a:avLst/>
          </a:prstGeom>
          <a:noFill/>
          <a:ln w="9525">
            <a:noFill/>
            <a:miter lim="800000"/>
            <a:headEnd/>
            <a:tailEnd/>
          </a:ln>
        </p:spPr>
      </p:pic>
      <p:pic>
        <p:nvPicPr>
          <p:cNvPr id="31749" name="Picture 5"/>
          <p:cNvPicPr>
            <a:picLocks noChangeAspect="1" noChangeArrowheads="1"/>
          </p:cNvPicPr>
          <p:nvPr/>
        </p:nvPicPr>
        <p:blipFill>
          <a:blip r:embed="rId3" cstate="print"/>
          <a:srcRect/>
          <a:stretch>
            <a:fillRect/>
          </a:stretch>
        </p:blipFill>
        <p:spPr bwMode="auto">
          <a:xfrm>
            <a:off x="3305175" y="3108325"/>
            <a:ext cx="1828800" cy="3028950"/>
          </a:xfrm>
          <a:prstGeom prst="rect">
            <a:avLst/>
          </a:prstGeom>
          <a:noFill/>
          <a:ln w="9525">
            <a:noFill/>
            <a:miter lim="800000"/>
            <a:headEnd/>
            <a:tailEnd/>
          </a:ln>
        </p:spPr>
      </p:pic>
      <p:sp>
        <p:nvSpPr>
          <p:cNvPr id="31750" name="Rectangle 6"/>
          <p:cNvSpPr>
            <a:spLocks noChangeArrowheads="1"/>
          </p:cNvSpPr>
          <p:nvPr/>
        </p:nvSpPr>
        <p:spPr bwMode="auto">
          <a:xfrm>
            <a:off x="0" y="263525"/>
            <a:ext cx="9144000" cy="0"/>
          </a:xfrm>
          <a:prstGeom prst="rect">
            <a:avLst/>
          </a:prstGeom>
          <a:noFill/>
          <a:ln w="9525">
            <a:noFill/>
            <a:miter lim="800000"/>
            <a:headEnd/>
            <a:tailEnd/>
          </a:ln>
        </p:spPr>
        <p:txBody>
          <a:bodyPr wrap="none" anchor="ctr">
            <a:spAutoFit/>
          </a:bodyPr>
          <a:lstStyle/>
          <a:p>
            <a:endParaRPr lang="en-US"/>
          </a:p>
        </p:txBody>
      </p:sp>
      <p:sp>
        <p:nvSpPr>
          <p:cNvPr id="31751" name="Rectangle 7"/>
          <p:cNvSpPr>
            <a:spLocks noChangeArrowheads="1"/>
          </p:cNvSpPr>
          <p:nvPr/>
        </p:nvSpPr>
        <p:spPr bwMode="auto">
          <a:xfrm>
            <a:off x="4457700" y="3368675"/>
            <a:ext cx="227013" cy="274638"/>
          </a:xfrm>
          <a:prstGeom prst="rect">
            <a:avLst/>
          </a:prstGeom>
          <a:noFill/>
          <a:ln w="9525">
            <a:noFill/>
            <a:miter lim="800000"/>
            <a:headEnd/>
            <a:tailEnd/>
          </a:ln>
        </p:spPr>
        <p:txBody>
          <a:bodyPr wrap="none" anchor="ctr">
            <a:spAutoFit/>
          </a:bodyPr>
          <a:lstStyle/>
          <a:p>
            <a:pPr algn="ctr"/>
            <a:r>
              <a:rPr lang="en-US" sz="1200">
                <a:cs typeface="Times New Roman" pitchFamily="18" charset="0"/>
              </a:rPr>
              <a:t> </a:t>
            </a:r>
            <a:endParaRPr lang="en-US"/>
          </a:p>
        </p:txBody>
      </p:sp>
      <p:pic>
        <p:nvPicPr>
          <p:cNvPr id="31752" name="Picture 8"/>
          <p:cNvPicPr>
            <a:picLocks noChangeAspect="1" noChangeArrowheads="1"/>
          </p:cNvPicPr>
          <p:nvPr/>
        </p:nvPicPr>
        <p:blipFill>
          <a:blip r:embed="rId4" cstate="print"/>
          <a:srcRect/>
          <a:stretch>
            <a:fillRect/>
          </a:stretch>
        </p:blipFill>
        <p:spPr bwMode="auto">
          <a:xfrm>
            <a:off x="5091113" y="4270375"/>
            <a:ext cx="3571875" cy="1866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Editor</a:t>
            </a:r>
          </a:p>
        </p:txBody>
      </p:sp>
      <p:sp>
        <p:nvSpPr>
          <p:cNvPr id="32771" name="Rectangle 3"/>
          <p:cNvSpPr>
            <a:spLocks noGrp="1" noChangeArrowheads="1"/>
          </p:cNvSpPr>
          <p:nvPr>
            <p:ph type="body" idx="1"/>
          </p:nvPr>
        </p:nvSpPr>
        <p:spPr/>
        <p:txBody>
          <a:bodyPr/>
          <a:lstStyle/>
          <a:p>
            <a:pPr eaLnBrk="1" hangingPunct="1"/>
            <a:r>
              <a:rPr lang="en-US" smtClean="0"/>
              <a:t>Allows you to create assembly language source files </a:t>
            </a:r>
          </a:p>
          <a:p>
            <a:pPr eaLnBrk="1" hangingPunct="1"/>
            <a:r>
              <a:rPr lang="en-US" smtClean="0"/>
              <a:t>Some editors provide syntax highlighting features and can be customized as a programming environment</a:t>
            </a:r>
          </a:p>
        </p:txBody>
      </p:sp>
      <p:pic>
        <p:nvPicPr>
          <p:cNvPr id="32772" name="Picture 4"/>
          <p:cNvPicPr>
            <a:picLocks noChangeAspect="1" noChangeArrowheads="1"/>
          </p:cNvPicPr>
          <p:nvPr/>
        </p:nvPicPr>
        <p:blipFill>
          <a:blip r:embed="rId2" cstate="print"/>
          <a:srcRect/>
          <a:stretch>
            <a:fillRect/>
          </a:stretch>
        </p:blipFill>
        <p:spPr bwMode="auto">
          <a:xfrm>
            <a:off x="1000125" y="2622550"/>
            <a:ext cx="7143750" cy="361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p:txBody>
          <a:bodyPr/>
          <a:lstStyle/>
          <a:p>
            <a:pPr eaLnBrk="1" hangingPunct="1"/>
            <a:r>
              <a:rPr lang="en-US" smtClean="0"/>
              <a:t>Welcome to COE 205</a:t>
            </a:r>
          </a:p>
        </p:txBody>
      </p:sp>
      <p:sp>
        <p:nvSpPr>
          <p:cNvPr id="7171" name="Rectangle 7"/>
          <p:cNvSpPr>
            <a:spLocks noGrp="1" noChangeArrowheads="1"/>
          </p:cNvSpPr>
          <p:nvPr>
            <p:ph type="body" idx="1"/>
          </p:nvPr>
        </p:nvSpPr>
        <p:spPr/>
        <p:txBody>
          <a:bodyPr/>
          <a:lstStyle/>
          <a:p>
            <a:pPr eaLnBrk="1" hangingPunct="1"/>
            <a:r>
              <a:rPr lang="en-US" smtClean="0"/>
              <a:t>Assembly language programming</a:t>
            </a:r>
          </a:p>
          <a:p>
            <a:pPr eaLnBrk="1" hangingPunct="1"/>
            <a:r>
              <a:rPr lang="en-US" smtClean="0"/>
              <a:t>Basics of computer organization</a:t>
            </a:r>
          </a:p>
          <a:p>
            <a:pPr eaLnBrk="1" hangingPunct="1"/>
            <a:r>
              <a:rPr lang="en-US" smtClean="0"/>
              <a:t>CPU design</a:t>
            </a:r>
          </a:p>
          <a:p>
            <a:pPr eaLnBrk="1" hangingPunct="1"/>
            <a:r>
              <a:rPr lang="en-US" smtClean="0"/>
              <a:t>Software Tools</a:t>
            </a:r>
          </a:p>
          <a:p>
            <a:pPr lvl="1" eaLnBrk="1" hangingPunct="1"/>
            <a:r>
              <a:rPr lang="en-US" smtClean="0"/>
              <a:t>Microsoft Macro Assembler (MASM) version 6.15</a:t>
            </a:r>
          </a:p>
          <a:p>
            <a:pPr lvl="1" eaLnBrk="1" hangingPunct="1"/>
            <a:r>
              <a:rPr lang="en-US" smtClean="0"/>
              <a:t>Link Libraries provided by Author (Irvine32.lib and Irivine16.lib)</a:t>
            </a:r>
          </a:p>
          <a:p>
            <a:pPr lvl="1" eaLnBrk="1" hangingPunct="1"/>
            <a:r>
              <a:rPr lang="en-US" smtClean="0"/>
              <a:t>Microsoft Windows debugger</a:t>
            </a:r>
          </a:p>
          <a:p>
            <a:pPr lvl="1" eaLnBrk="1" hangingPunct="1"/>
            <a:r>
              <a:rPr lang="en-US" smtClean="0"/>
              <a:t>ConTEXT Editor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pPr eaLnBrk="1" hangingPunct="1"/>
            <a:r>
              <a:rPr lang="en-US" smtClean="0"/>
              <a:t>Next …</a:t>
            </a:r>
          </a:p>
        </p:txBody>
      </p:sp>
      <p:sp>
        <p:nvSpPr>
          <p:cNvPr id="33795" name="Rectangle 5"/>
          <p:cNvSpPr>
            <a:spLocks noGrp="1" noChangeArrowheads="1"/>
          </p:cNvSpPr>
          <p:nvPr>
            <p:ph type="body" idx="1"/>
          </p:nvPr>
        </p:nvSpPr>
        <p:spPr/>
        <p:txBody>
          <a:bodyPr/>
          <a:lstStyle/>
          <a:p>
            <a:pPr eaLnBrk="1" hangingPunct="1"/>
            <a:r>
              <a:rPr lang="en-US" smtClean="0"/>
              <a:t>Welcome to COE 205</a:t>
            </a:r>
          </a:p>
          <a:p>
            <a:pPr eaLnBrk="1" hangingPunct="1"/>
            <a:r>
              <a:rPr lang="en-US" smtClean="0"/>
              <a:t>Assembly-, Machine-, and High-Level Languages</a:t>
            </a:r>
          </a:p>
          <a:p>
            <a:pPr eaLnBrk="1" hangingPunct="1"/>
            <a:r>
              <a:rPr lang="en-US" smtClean="0"/>
              <a:t>Assembly Language Programming Tools</a:t>
            </a:r>
          </a:p>
          <a:p>
            <a:pPr eaLnBrk="1" hangingPunct="1"/>
            <a:r>
              <a:rPr lang="en-US" smtClean="0">
                <a:solidFill>
                  <a:srgbClr val="FF0000"/>
                </a:solidFill>
              </a:rPr>
              <a:t>Programmer’s View of a Computer System</a:t>
            </a:r>
          </a:p>
          <a:p>
            <a:pPr eaLnBrk="1" hangingPunct="1"/>
            <a:r>
              <a:rPr lang="en-US" smtClean="0"/>
              <a:t>Basic Computer Organization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200" smtClean="0"/>
              <a:t>Programmer’s View of a Computer System</a:t>
            </a:r>
            <a:endParaRPr lang="en-US" sz="2400" i="1" smtClean="0"/>
          </a:p>
        </p:txBody>
      </p:sp>
      <p:sp>
        <p:nvSpPr>
          <p:cNvPr id="34819" name="Text Box 4"/>
          <p:cNvSpPr txBox="1">
            <a:spLocks noChangeArrowheads="1"/>
          </p:cNvSpPr>
          <p:nvPr/>
        </p:nvSpPr>
        <p:spPr bwMode="auto">
          <a:xfrm>
            <a:off x="5715000" y="4724400"/>
            <a:ext cx="2971800" cy="593725"/>
          </a:xfrm>
          <a:prstGeom prst="rect">
            <a:avLst/>
          </a:prstGeom>
          <a:noFill/>
          <a:ln w="9525">
            <a:noFill/>
            <a:miter lim="800000"/>
            <a:headEnd/>
            <a:tailEnd/>
          </a:ln>
        </p:spPr>
        <p:txBody>
          <a:bodyPr tIns="137160" bIns="137160">
            <a:spAutoFit/>
          </a:bodyPr>
          <a:lstStyle/>
          <a:p>
            <a:pPr>
              <a:spcBef>
                <a:spcPct val="50000"/>
              </a:spcBef>
            </a:pPr>
            <a:endParaRPr lang="en-US" sz="2100"/>
          </a:p>
        </p:txBody>
      </p:sp>
      <p:grpSp>
        <p:nvGrpSpPr>
          <p:cNvPr id="34820" name="Group 44"/>
          <p:cNvGrpSpPr>
            <a:grpSpLocks/>
          </p:cNvGrpSpPr>
          <p:nvPr/>
        </p:nvGrpSpPr>
        <p:grpSpPr bwMode="auto">
          <a:xfrm>
            <a:off x="2439988" y="1354138"/>
            <a:ext cx="4038600" cy="4724400"/>
            <a:chOff x="1537" y="853"/>
            <a:chExt cx="2544" cy="2976"/>
          </a:xfrm>
        </p:grpSpPr>
        <p:sp>
          <p:nvSpPr>
            <p:cNvPr id="34825" name="AutoShape 6"/>
            <p:cNvSpPr>
              <a:spLocks noChangeAspect="1" noChangeArrowheads="1" noTextEdit="1"/>
            </p:cNvSpPr>
            <p:nvPr/>
          </p:nvSpPr>
          <p:spPr bwMode="auto">
            <a:xfrm>
              <a:off x="1537" y="853"/>
              <a:ext cx="2544" cy="2976"/>
            </a:xfrm>
            <a:prstGeom prst="rect">
              <a:avLst/>
            </a:prstGeom>
            <a:solidFill>
              <a:schemeClr val="accent1"/>
            </a:solidFill>
            <a:ln w="9525">
              <a:noFill/>
              <a:miter lim="800000"/>
              <a:headEnd/>
              <a:tailEnd/>
            </a:ln>
          </p:spPr>
          <p:txBody>
            <a:bodyPr/>
            <a:lstStyle/>
            <a:p>
              <a:endParaRPr lang="en-US"/>
            </a:p>
          </p:txBody>
        </p:sp>
        <p:sp>
          <p:nvSpPr>
            <p:cNvPr id="34826" name="Freeform 8"/>
            <p:cNvSpPr>
              <a:spLocks/>
            </p:cNvSpPr>
            <p:nvPr/>
          </p:nvSpPr>
          <p:spPr bwMode="auto">
            <a:xfrm>
              <a:off x="1650" y="1411"/>
              <a:ext cx="1620" cy="74"/>
            </a:xfrm>
            <a:custGeom>
              <a:avLst/>
              <a:gdLst>
                <a:gd name="T0" fmla="*/ 1532 w 1620"/>
                <a:gd name="T1" fmla="*/ 0 h 74"/>
                <a:gd name="T2" fmla="*/ 0 w 1620"/>
                <a:gd name="T3" fmla="*/ 0 h 74"/>
                <a:gd name="T4" fmla="*/ 88 w 1620"/>
                <a:gd name="T5" fmla="*/ 74 h 74"/>
                <a:gd name="T6" fmla="*/ 1620 w 1620"/>
                <a:gd name="T7" fmla="*/ 74 h 74"/>
                <a:gd name="T8" fmla="*/ 1532 w 1620"/>
                <a:gd name="T9" fmla="*/ 0 h 74"/>
                <a:gd name="T10" fmla="*/ 0 60000 65536"/>
                <a:gd name="T11" fmla="*/ 0 60000 65536"/>
                <a:gd name="T12" fmla="*/ 0 60000 65536"/>
                <a:gd name="T13" fmla="*/ 0 60000 65536"/>
                <a:gd name="T14" fmla="*/ 0 60000 65536"/>
                <a:gd name="T15" fmla="*/ 0 w 1620"/>
                <a:gd name="T16" fmla="*/ 0 h 74"/>
                <a:gd name="T17" fmla="*/ 1620 w 1620"/>
                <a:gd name="T18" fmla="*/ 74 h 74"/>
              </a:gdLst>
              <a:ahLst/>
              <a:cxnLst>
                <a:cxn ang="T10">
                  <a:pos x="T0" y="T1"/>
                </a:cxn>
                <a:cxn ang="T11">
                  <a:pos x="T2" y="T3"/>
                </a:cxn>
                <a:cxn ang="T12">
                  <a:pos x="T4" y="T5"/>
                </a:cxn>
                <a:cxn ang="T13">
                  <a:pos x="T6" y="T7"/>
                </a:cxn>
                <a:cxn ang="T14">
                  <a:pos x="T8" y="T9"/>
                </a:cxn>
              </a:cxnLst>
              <a:rect l="T15" t="T16" r="T17" b="T18"/>
              <a:pathLst>
                <a:path w="1620" h="74">
                  <a:moveTo>
                    <a:pt x="1532" y="0"/>
                  </a:moveTo>
                  <a:lnTo>
                    <a:pt x="0" y="0"/>
                  </a:lnTo>
                  <a:lnTo>
                    <a:pt x="88" y="74"/>
                  </a:lnTo>
                  <a:lnTo>
                    <a:pt x="1620" y="74"/>
                  </a:lnTo>
                  <a:lnTo>
                    <a:pt x="1532" y="0"/>
                  </a:lnTo>
                  <a:close/>
                </a:path>
              </a:pathLst>
            </a:custGeom>
            <a:solidFill>
              <a:srgbClr val="C0C0C0"/>
            </a:solidFill>
            <a:ln w="4763">
              <a:solidFill>
                <a:srgbClr val="000000"/>
              </a:solidFill>
              <a:round/>
              <a:headEnd/>
              <a:tailEnd/>
            </a:ln>
          </p:spPr>
          <p:txBody>
            <a:bodyPr/>
            <a:lstStyle/>
            <a:p>
              <a:endParaRPr lang="en-US"/>
            </a:p>
          </p:txBody>
        </p:sp>
        <p:sp>
          <p:nvSpPr>
            <p:cNvPr id="34827" name="Freeform 9"/>
            <p:cNvSpPr>
              <a:spLocks/>
            </p:cNvSpPr>
            <p:nvPr/>
          </p:nvSpPr>
          <p:spPr bwMode="auto">
            <a:xfrm>
              <a:off x="3182" y="965"/>
              <a:ext cx="88" cy="520"/>
            </a:xfrm>
            <a:custGeom>
              <a:avLst/>
              <a:gdLst>
                <a:gd name="T0" fmla="*/ 88 w 88"/>
                <a:gd name="T1" fmla="*/ 520 h 520"/>
                <a:gd name="T2" fmla="*/ 0 w 88"/>
                <a:gd name="T3" fmla="*/ 446 h 520"/>
                <a:gd name="T4" fmla="*/ 0 w 88"/>
                <a:gd name="T5" fmla="*/ 0 h 520"/>
                <a:gd name="T6" fmla="*/ 88 w 88"/>
                <a:gd name="T7" fmla="*/ 75 h 520"/>
                <a:gd name="T8" fmla="*/ 88 w 88"/>
                <a:gd name="T9" fmla="*/ 520 h 520"/>
                <a:gd name="T10" fmla="*/ 0 60000 65536"/>
                <a:gd name="T11" fmla="*/ 0 60000 65536"/>
                <a:gd name="T12" fmla="*/ 0 60000 65536"/>
                <a:gd name="T13" fmla="*/ 0 60000 65536"/>
                <a:gd name="T14" fmla="*/ 0 60000 65536"/>
                <a:gd name="T15" fmla="*/ 0 w 88"/>
                <a:gd name="T16" fmla="*/ 0 h 520"/>
                <a:gd name="T17" fmla="*/ 88 w 88"/>
                <a:gd name="T18" fmla="*/ 520 h 520"/>
              </a:gdLst>
              <a:ahLst/>
              <a:cxnLst>
                <a:cxn ang="T10">
                  <a:pos x="T0" y="T1"/>
                </a:cxn>
                <a:cxn ang="T11">
                  <a:pos x="T2" y="T3"/>
                </a:cxn>
                <a:cxn ang="T12">
                  <a:pos x="T4" y="T5"/>
                </a:cxn>
                <a:cxn ang="T13">
                  <a:pos x="T6" y="T7"/>
                </a:cxn>
                <a:cxn ang="T14">
                  <a:pos x="T8" y="T9"/>
                </a:cxn>
              </a:cxnLst>
              <a:rect l="T15" t="T16" r="T17" b="T18"/>
              <a:pathLst>
                <a:path w="88" h="520">
                  <a:moveTo>
                    <a:pt x="88" y="520"/>
                  </a:moveTo>
                  <a:lnTo>
                    <a:pt x="0" y="446"/>
                  </a:lnTo>
                  <a:lnTo>
                    <a:pt x="0" y="0"/>
                  </a:lnTo>
                  <a:lnTo>
                    <a:pt x="88" y="75"/>
                  </a:lnTo>
                  <a:lnTo>
                    <a:pt x="88" y="520"/>
                  </a:lnTo>
                  <a:close/>
                </a:path>
              </a:pathLst>
            </a:custGeom>
            <a:solidFill>
              <a:srgbClr val="C0C0C0"/>
            </a:solidFill>
            <a:ln w="4763">
              <a:solidFill>
                <a:srgbClr val="000000"/>
              </a:solidFill>
              <a:round/>
              <a:headEnd/>
              <a:tailEnd/>
            </a:ln>
          </p:spPr>
          <p:txBody>
            <a:bodyPr/>
            <a:lstStyle/>
            <a:p>
              <a:endParaRPr lang="en-US"/>
            </a:p>
          </p:txBody>
        </p:sp>
        <p:sp>
          <p:nvSpPr>
            <p:cNvPr id="34828" name="Rectangle 10"/>
            <p:cNvSpPr>
              <a:spLocks noChangeArrowheads="1"/>
            </p:cNvSpPr>
            <p:nvPr/>
          </p:nvSpPr>
          <p:spPr bwMode="auto">
            <a:xfrm>
              <a:off x="1650" y="965"/>
              <a:ext cx="1532" cy="446"/>
            </a:xfrm>
            <a:prstGeom prst="rect">
              <a:avLst/>
            </a:prstGeom>
            <a:solidFill>
              <a:srgbClr val="FFFFFF"/>
            </a:solidFill>
            <a:ln w="4763">
              <a:solidFill>
                <a:srgbClr val="000000"/>
              </a:solidFill>
              <a:miter lim="800000"/>
              <a:headEnd/>
              <a:tailEnd/>
            </a:ln>
          </p:spPr>
          <p:txBody>
            <a:bodyPr/>
            <a:lstStyle/>
            <a:p>
              <a:endParaRPr lang="en-US"/>
            </a:p>
          </p:txBody>
        </p:sp>
        <p:sp>
          <p:nvSpPr>
            <p:cNvPr id="34829" name="Rectangle 11"/>
            <p:cNvSpPr>
              <a:spLocks noChangeArrowheads="1"/>
            </p:cNvSpPr>
            <p:nvPr/>
          </p:nvSpPr>
          <p:spPr bwMode="auto">
            <a:xfrm>
              <a:off x="1798" y="1035"/>
              <a:ext cx="1145" cy="288"/>
            </a:xfrm>
            <a:prstGeom prst="rect">
              <a:avLst/>
            </a:prstGeom>
            <a:noFill/>
            <a:ln w="9525">
              <a:noFill/>
              <a:miter lim="800000"/>
              <a:headEnd/>
              <a:tailEnd/>
            </a:ln>
          </p:spPr>
          <p:txBody>
            <a:bodyPr wrap="none" lIns="0" tIns="0" rIns="0" bIns="0">
              <a:spAutoFit/>
            </a:bodyPr>
            <a:lstStyle/>
            <a:p>
              <a:r>
                <a:rPr lang="en-US" sz="1500">
                  <a:solidFill>
                    <a:srgbClr val="000000"/>
                  </a:solidFill>
                  <a:latin typeface="Helvetica" pitchFamily="34" charset="0"/>
                </a:rPr>
                <a:t>Application Programs</a:t>
              </a:r>
            </a:p>
            <a:p>
              <a:r>
                <a:rPr lang="en-US" sz="1500">
                  <a:solidFill>
                    <a:srgbClr val="000000"/>
                  </a:solidFill>
                  <a:latin typeface="Helvetica" pitchFamily="34" charset="0"/>
                </a:rPr>
                <a:t>High-Level Language</a:t>
              </a:r>
              <a:endParaRPr lang="en-US"/>
            </a:p>
          </p:txBody>
        </p:sp>
        <p:sp>
          <p:nvSpPr>
            <p:cNvPr id="34830" name="Freeform 12"/>
            <p:cNvSpPr>
              <a:spLocks/>
            </p:cNvSpPr>
            <p:nvPr/>
          </p:nvSpPr>
          <p:spPr bwMode="auto">
            <a:xfrm>
              <a:off x="1650" y="1856"/>
              <a:ext cx="1620" cy="74"/>
            </a:xfrm>
            <a:custGeom>
              <a:avLst/>
              <a:gdLst>
                <a:gd name="T0" fmla="*/ 1532 w 1620"/>
                <a:gd name="T1" fmla="*/ 0 h 74"/>
                <a:gd name="T2" fmla="*/ 0 w 1620"/>
                <a:gd name="T3" fmla="*/ 0 h 74"/>
                <a:gd name="T4" fmla="*/ 88 w 1620"/>
                <a:gd name="T5" fmla="*/ 74 h 74"/>
                <a:gd name="T6" fmla="*/ 1620 w 1620"/>
                <a:gd name="T7" fmla="*/ 74 h 74"/>
                <a:gd name="T8" fmla="*/ 1532 w 1620"/>
                <a:gd name="T9" fmla="*/ 0 h 74"/>
                <a:gd name="T10" fmla="*/ 0 60000 65536"/>
                <a:gd name="T11" fmla="*/ 0 60000 65536"/>
                <a:gd name="T12" fmla="*/ 0 60000 65536"/>
                <a:gd name="T13" fmla="*/ 0 60000 65536"/>
                <a:gd name="T14" fmla="*/ 0 60000 65536"/>
                <a:gd name="T15" fmla="*/ 0 w 1620"/>
                <a:gd name="T16" fmla="*/ 0 h 74"/>
                <a:gd name="T17" fmla="*/ 1620 w 1620"/>
                <a:gd name="T18" fmla="*/ 74 h 74"/>
              </a:gdLst>
              <a:ahLst/>
              <a:cxnLst>
                <a:cxn ang="T10">
                  <a:pos x="T0" y="T1"/>
                </a:cxn>
                <a:cxn ang="T11">
                  <a:pos x="T2" y="T3"/>
                </a:cxn>
                <a:cxn ang="T12">
                  <a:pos x="T4" y="T5"/>
                </a:cxn>
                <a:cxn ang="T13">
                  <a:pos x="T6" y="T7"/>
                </a:cxn>
                <a:cxn ang="T14">
                  <a:pos x="T8" y="T9"/>
                </a:cxn>
              </a:cxnLst>
              <a:rect l="T15" t="T16" r="T17" b="T18"/>
              <a:pathLst>
                <a:path w="1620" h="74">
                  <a:moveTo>
                    <a:pt x="1532" y="0"/>
                  </a:moveTo>
                  <a:lnTo>
                    <a:pt x="0" y="0"/>
                  </a:lnTo>
                  <a:lnTo>
                    <a:pt x="88" y="74"/>
                  </a:lnTo>
                  <a:lnTo>
                    <a:pt x="1620" y="74"/>
                  </a:lnTo>
                  <a:lnTo>
                    <a:pt x="1532" y="0"/>
                  </a:lnTo>
                  <a:close/>
                </a:path>
              </a:pathLst>
            </a:custGeom>
            <a:solidFill>
              <a:srgbClr val="C0C0C0"/>
            </a:solidFill>
            <a:ln w="4763">
              <a:solidFill>
                <a:srgbClr val="000000"/>
              </a:solidFill>
              <a:round/>
              <a:headEnd/>
              <a:tailEnd/>
            </a:ln>
          </p:spPr>
          <p:txBody>
            <a:bodyPr/>
            <a:lstStyle/>
            <a:p>
              <a:endParaRPr lang="en-US"/>
            </a:p>
          </p:txBody>
        </p:sp>
        <p:sp>
          <p:nvSpPr>
            <p:cNvPr id="34831" name="Freeform 13"/>
            <p:cNvSpPr>
              <a:spLocks/>
            </p:cNvSpPr>
            <p:nvPr/>
          </p:nvSpPr>
          <p:spPr bwMode="auto">
            <a:xfrm>
              <a:off x="3182" y="1411"/>
              <a:ext cx="88" cy="519"/>
            </a:xfrm>
            <a:custGeom>
              <a:avLst/>
              <a:gdLst>
                <a:gd name="T0" fmla="*/ 88 w 88"/>
                <a:gd name="T1" fmla="*/ 519 h 519"/>
                <a:gd name="T2" fmla="*/ 0 w 88"/>
                <a:gd name="T3" fmla="*/ 445 h 519"/>
                <a:gd name="T4" fmla="*/ 0 w 88"/>
                <a:gd name="T5" fmla="*/ 0 h 519"/>
                <a:gd name="T6" fmla="*/ 88 w 88"/>
                <a:gd name="T7" fmla="*/ 74 h 519"/>
                <a:gd name="T8" fmla="*/ 88 w 88"/>
                <a:gd name="T9" fmla="*/ 519 h 519"/>
                <a:gd name="T10" fmla="*/ 0 60000 65536"/>
                <a:gd name="T11" fmla="*/ 0 60000 65536"/>
                <a:gd name="T12" fmla="*/ 0 60000 65536"/>
                <a:gd name="T13" fmla="*/ 0 60000 65536"/>
                <a:gd name="T14" fmla="*/ 0 60000 65536"/>
                <a:gd name="T15" fmla="*/ 0 w 88"/>
                <a:gd name="T16" fmla="*/ 0 h 519"/>
                <a:gd name="T17" fmla="*/ 88 w 88"/>
                <a:gd name="T18" fmla="*/ 519 h 519"/>
              </a:gdLst>
              <a:ahLst/>
              <a:cxnLst>
                <a:cxn ang="T10">
                  <a:pos x="T0" y="T1"/>
                </a:cxn>
                <a:cxn ang="T11">
                  <a:pos x="T2" y="T3"/>
                </a:cxn>
                <a:cxn ang="T12">
                  <a:pos x="T4" y="T5"/>
                </a:cxn>
                <a:cxn ang="T13">
                  <a:pos x="T6" y="T7"/>
                </a:cxn>
                <a:cxn ang="T14">
                  <a:pos x="T8" y="T9"/>
                </a:cxn>
              </a:cxnLst>
              <a:rect l="T15" t="T16" r="T17" b="T18"/>
              <a:pathLst>
                <a:path w="88" h="519">
                  <a:moveTo>
                    <a:pt x="88" y="519"/>
                  </a:moveTo>
                  <a:lnTo>
                    <a:pt x="0" y="445"/>
                  </a:lnTo>
                  <a:lnTo>
                    <a:pt x="0" y="0"/>
                  </a:lnTo>
                  <a:lnTo>
                    <a:pt x="88" y="74"/>
                  </a:lnTo>
                  <a:lnTo>
                    <a:pt x="88" y="519"/>
                  </a:lnTo>
                  <a:close/>
                </a:path>
              </a:pathLst>
            </a:custGeom>
            <a:solidFill>
              <a:srgbClr val="C0C0C0"/>
            </a:solidFill>
            <a:ln w="4763">
              <a:solidFill>
                <a:srgbClr val="000000"/>
              </a:solidFill>
              <a:round/>
              <a:headEnd/>
              <a:tailEnd/>
            </a:ln>
          </p:spPr>
          <p:txBody>
            <a:bodyPr/>
            <a:lstStyle/>
            <a:p>
              <a:endParaRPr lang="en-US"/>
            </a:p>
          </p:txBody>
        </p:sp>
        <p:sp>
          <p:nvSpPr>
            <p:cNvPr id="34832" name="Rectangle 14"/>
            <p:cNvSpPr>
              <a:spLocks noChangeArrowheads="1"/>
            </p:cNvSpPr>
            <p:nvPr/>
          </p:nvSpPr>
          <p:spPr bwMode="auto">
            <a:xfrm>
              <a:off x="1650" y="1411"/>
              <a:ext cx="1532" cy="445"/>
            </a:xfrm>
            <a:prstGeom prst="rect">
              <a:avLst/>
            </a:prstGeom>
            <a:solidFill>
              <a:srgbClr val="FFFFFF"/>
            </a:solidFill>
            <a:ln w="4763">
              <a:solidFill>
                <a:srgbClr val="000000"/>
              </a:solidFill>
              <a:miter lim="800000"/>
              <a:headEnd/>
              <a:tailEnd/>
            </a:ln>
          </p:spPr>
          <p:txBody>
            <a:bodyPr/>
            <a:lstStyle/>
            <a:p>
              <a:endParaRPr lang="en-US"/>
            </a:p>
          </p:txBody>
        </p:sp>
        <p:sp>
          <p:nvSpPr>
            <p:cNvPr id="34833" name="Rectangle 15"/>
            <p:cNvSpPr>
              <a:spLocks noChangeArrowheads="1"/>
            </p:cNvSpPr>
            <p:nvPr/>
          </p:nvSpPr>
          <p:spPr bwMode="auto">
            <a:xfrm>
              <a:off x="1826" y="1560"/>
              <a:ext cx="1090"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Helvetica" pitchFamily="34" charset="0"/>
                </a:rPr>
                <a:t>Assembly Language</a:t>
              </a:r>
              <a:endParaRPr lang="en-US"/>
            </a:p>
          </p:txBody>
        </p:sp>
        <p:sp>
          <p:nvSpPr>
            <p:cNvPr id="34834" name="Freeform 16"/>
            <p:cNvSpPr>
              <a:spLocks/>
            </p:cNvSpPr>
            <p:nvPr/>
          </p:nvSpPr>
          <p:spPr bwMode="auto">
            <a:xfrm>
              <a:off x="1650" y="2301"/>
              <a:ext cx="1620" cy="74"/>
            </a:xfrm>
            <a:custGeom>
              <a:avLst/>
              <a:gdLst>
                <a:gd name="T0" fmla="*/ 1532 w 1620"/>
                <a:gd name="T1" fmla="*/ 0 h 74"/>
                <a:gd name="T2" fmla="*/ 0 w 1620"/>
                <a:gd name="T3" fmla="*/ 0 h 74"/>
                <a:gd name="T4" fmla="*/ 88 w 1620"/>
                <a:gd name="T5" fmla="*/ 74 h 74"/>
                <a:gd name="T6" fmla="*/ 1620 w 1620"/>
                <a:gd name="T7" fmla="*/ 74 h 74"/>
                <a:gd name="T8" fmla="*/ 1532 w 1620"/>
                <a:gd name="T9" fmla="*/ 0 h 74"/>
                <a:gd name="T10" fmla="*/ 0 60000 65536"/>
                <a:gd name="T11" fmla="*/ 0 60000 65536"/>
                <a:gd name="T12" fmla="*/ 0 60000 65536"/>
                <a:gd name="T13" fmla="*/ 0 60000 65536"/>
                <a:gd name="T14" fmla="*/ 0 60000 65536"/>
                <a:gd name="T15" fmla="*/ 0 w 1620"/>
                <a:gd name="T16" fmla="*/ 0 h 74"/>
                <a:gd name="T17" fmla="*/ 1620 w 1620"/>
                <a:gd name="T18" fmla="*/ 74 h 74"/>
              </a:gdLst>
              <a:ahLst/>
              <a:cxnLst>
                <a:cxn ang="T10">
                  <a:pos x="T0" y="T1"/>
                </a:cxn>
                <a:cxn ang="T11">
                  <a:pos x="T2" y="T3"/>
                </a:cxn>
                <a:cxn ang="T12">
                  <a:pos x="T4" y="T5"/>
                </a:cxn>
                <a:cxn ang="T13">
                  <a:pos x="T6" y="T7"/>
                </a:cxn>
                <a:cxn ang="T14">
                  <a:pos x="T8" y="T9"/>
                </a:cxn>
              </a:cxnLst>
              <a:rect l="T15" t="T16" r="T17" b="T18"/>
              <a:pathLst>
                <a:path w="1620" h="74">
                  <a:moveTo>
                    <a:pt x="1532" y="0"/>
                  </a:moveTo>
                  <a:lnTo>
                    <a:pt x="0" y="0"/>
                  </a:lnTo>
                  <a:lnTo>
                    <a:pt x="88" y="74"/>
                  </a:lnTo>
                  <a:lnTo>
                    <a:pt x="1620" y="74"/>
                  </a:lnTo>
                  <a:lnTo>
                    <a:pt x="1532" y="0"/>
                  </a:lnTo>
                  <a:close/>
                </a:path>
              </a:pathLst>
            </a:custGeom>
            <a:solidFill>
              <a:srgbClr val="C0C0C0"/>
            </a:solidFill>
            <a:ln w="4763">
              <a:solidFill>
                <a:srgbClr val="000000"/>
              </a:solidFill>
              <a:round/>
              <a:headEnd/>
              <a:tailEnd/>
            </a:ln>
          </p:spPr>
          <p:txBody>
            <a:bodyPr/>
            <a:lstStyle/>
            <a:p>
              <a:endParaRPr lang="en-US"/>
            </a:p>
          </p:txBody>
        </p:sp>
        <p:sp>
          <p:nvSpPr>
            <p:cNvPr id="34835" name="Freeform 17"/>
            <p:cNvSpPr>
              <a:spLocks/>
            </p:cNvSpPr>
            <p:nvPr/>
          </p:nvSpPr>
          <p:spPr bwMode="auto">
            <a:xfrm>
              <a:off x="3182" y="1856"/>
              <a:ext cx="88" cy="519"/>
            </a:xfrm>
            <a:custGeom>
              <a:avLst/>
              <a:gdLst>
                <a:gd name="T0" fmla="*/ 88 w 88"/>
                <a:gd name="T1" fmla="*/ 519 h 519"/>
                <a:gd name="T2" fmla="*/ 0 w 88"/>
                <a:gd name="T3" fmla="*/ 445 h 519"/>
                <a:gd name="T4" fmla="*/ 0 w 88"/>
                <a:gd name="T5" fmla="*/ 0 h 519"/>
                <a:gd name="T6" fmla="*/ 88 w 88"/>
                <a:gd name="T7" fmla="*/ 74 h 519"/>
                <a:gd name="T8" fmla="*/ 88 w 88"/>
                <a:gd name="T9" fmla="*/ 519 h 519"/>
                <a:gd name="T10" fmla="*/ 0 60000 65536"/>
                <a:gd name="T11" fmla="*/ 0 60000 65536"/>
                <a:gd name="T12" fmla="*/ 0 60000 65536"/>
                <a:gd name="T13" fmla="*/ 0 60000 65536"/>
                <a:gd name="T14" fmla="*/ 0 60000 65536"/>
                <a:gd name="T15" fmla="*/ 0 w 88"/>
                <a:gd name="T16" fmla="*/ 0 h 519"/>
                <a:gd name="T17" fmla="*/ 88 w 88"/>
                <a:gd name="T18" fmla="*/ 519 h 519"/>
              </a:gdLst>
              <a:ahLst/>
              <a:cxnLst>
                <a:cxn ang="T10">
                  <a:pos x="T0" y="T1"/>
                </a:cxn>
                <a:cxn ang="T11">
                  <a:pos x="T2" y="T3"/>
                </a:cxn>
                <a:cxn ang="T12">
                  <a:pos x="T4" y="T5"/>
                </a:cxn>
                <a:cxn ang="T13">
                  <a:pos x="T6" y="T7"/>
                </a:cxn>
                <a:cxn ang="T14">
                  <a:pos x="T8" y="T9"/>
                </a:cxn>
              </a:cxnLst>
              <a:rect l="T15" t="T16" r="T17" b="T18"/>
              <a:pathLst>
                <a:path w="88" h="519">
                  <a:moveTo>
                    <a:pt x="88" y="519"/>
                  </a:moveTo>
                  <a:lnTo>
                    <a:pt x="0" y="445"/>
                  </a:lnTo>
                  <a:lnTo>
                    <a:pt x="0" y="0"/>
                  </a:lnTo>
                  <a:lnTo>
                    <a:pt x="88" y="74"/>
                  </a:lnTo>
                  <a:lnTo>
                    <a:pt x="88" y="519"/>
                  </a:lnTo>
                  <a:close/>
                </a:path>
              </a:pathLst>
            </a:custGeom>
            <a:solidFill>
              <a:srgbClr val="C0C0C0"/>
            </a:solidFill>
            <a:ln w="4763">
              <a:solidFill>
                <a:srgbClr val="000000"/>
              </a:solidFill>
              <a:round/>
              <a:headEnd/>
              <a:tailEnd/>
            </a:ln>
          </p:spPr>
          <p:txBody>
            <a:bodyPr/>
            <a:lstStyle/>
            <a:p>
              <a:endParaRPr lang="en-US"/>
            </a:p>
          </p:txBody>
        </p:sp>
        <p:sp>
          <p:nvSpPr>
            <p:cNvPr id="34836" name="Rectangle 18"/>
            <p:cNvSpPr>
              <a:spLocks noChangeArrowheads="1"/>
            </p:cNvSpPr>
            <p:nvPr/>
          </p:nvSpPr>
          <p:spPr bwMode="auto">
            <a:xfrm>
              <a:off x="1650" y="1856"/>
              <a:ext cx="1532" cy="445"/>
            </a:xfrm>
            <a:prstGeom prst="rect">
              <a:avLst/>
            </a:prstGeom>
            <a:solidFill>
              <a:srgbClr val="FFFFFF"/>
            </a:solidFill>
            <a:ln w="4763">
              <a:solidFill>
                <a:srgbClr val="000000"/>
              </a:solidFill>
              <a:miter lim="800000"/>
              <a:headEnd/>
              <a:tailEnd/>
            </a:ln>
          </p:spPr>
          <p:txBody>
            <a:bodyPr/>
            <a:lstStyle/>
            <a:p>
              <a:endParaRPr lang="en-US"/>
            </a:p>
          </p:txBody>
        </p:sp>
        <p:sp>
          <p:nvSpPr>
            <p:cNvPr id="34837" name="Rectangle 19"/>
            <p:cNvSpPr>
              <a:spLocks noChangeArrowheads="1"/>
            </p:cNvSpPr>
            <p:nvPr/>
          </p:nvSpPr>
          <p:spPr bwMode="auto">
            <a:xfrm>
              <a:off x="1895" y="2005"/>
              <a:ext cx="961"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Helvetica" pitchFamily="34" charset="0"/>
                </a:rPr>
                <a:t>Operating System</a:t>
              </a:r>
              <a:endParaRPr lang="en-US"/>
            </a:p>
          </p:txBody>
        </p:sp>
        <p:sp>
          <p:nvSpPr>
            <p:cNvPr id="34838" name="Freeform 20"/>
            <p:cNvSpPr>
              <a:spLocks/>
            </p:cNvSpPr>
            <p:nvPr/>
          </p:nvSpPr>
          <p:spPr bwMode="auto">
            <a:xfrm>
              <a:off x="1650" y="2746"/>
              <a:ext cx="1620" cy="74"/>
            </a:xfrm>
            <a:custGeom>
              <a:avLst/>
              <a:gdLst>
                <a:gd name="T0" fmla="*/ 1532 w 1620"/>
                <a:gd name="T1" fmla="*/ 0 h 74"/>
                <a:gd name="T2" fmla="*/ 0 w 1620"/>
                <a:gd name="T3" fmla="*/ 0 h 74"/>
                <a:gd name="T4" fmla="*/ 88 w 1620"/>
                <a:gd name="T5" fmla="*/ 74 h 74"/>
                <a:gd name="T6" fmla="*/ 1620 w 1620"/>
                <a:gd name="T7" fmla="*/ 74 h 74"/>
                <a:gd name="T8" fmla="*/ 1532 w 1620"/>
                <a:gd name="T9" fmla="*/ 0 h 74"/>
                <a:gd name="T10" fmla="*/ 0 60000 65536"/>
                <a:gd name="T11" fmla="*/ 0 60000 65536"/>
                <a:gd name="T12" fmla="*/ 0 60000 65536"/>
                <a:gd name="T13" fmla="*/ 0 60000 65536"/>
                <a:gd name="T14" fmla="*/ 0 60000 65536"/>
                <a:gd name="T15" fmla="*/ 0 w 1620"/>
                <a:gd name="T16" fmla="*/ 0 h 74"/>
                <a:gd name="T17" fmla="*/ 1620 w 1620"/>
                <a:gd name="T18" fmla="*/ 74 h 74"/>
              </a:gdLst>
              <a:ahLst/>
              <a:cxnLst>
                <a:cxn ang="T10">
                  <a:pos x="T0" y="T1"/>
                </a:cxn>
                <a:cxn ang="T11">
                  <a:pos x="T2" y="T3"/>
                </a:cxn>
                <a:cxn ang="T12">
                  <a:pos x="T4" y="T5"/>
                </a:cxn>
                <a:cxn ang="T13">
                  <a:pos x="T6" y="T7"/>
                </a:cxn>
                <a:cxn ang="T14">
                  <a:pos x="T8" y="T9"/>
                </a:cxn>
              </a:cxnLst>
              <a:rect l="T15" t="T16" r="T17" b="T18"/>
              <a:pathLst>
                <a:path w="1620" h="74">
                  <a:moveTo>
                    <a:pt x="1532" y="0"/>
                  </a:moveTo>
                  <a:lnTo>
                    <a:pt x="0" y="0"/>
                  </a:lnTo>
                  <a:lnTo>
                    <a:pt x="88" y="74"/>
                  </a:lnTo>
                  <a:lnTo>
                    <a:pt x="1620" y="74"/>
                  </a:lnTo>
                  <a:lnTo>
                    <a:pt x="1532" y="0"/>
                  </a:lnTo>
                  <a:close/>
                </a:path>
              </a:pathLst>
            </a:custGeom>
            <a:solidFill>
              <a:srgbClr val="C0C0C0"/>
            </a:solidFill>
            <a:ln w="4763">
              <a:solidFill>
                <a:srgbClr val="000000"/>
              </a:solidFill>
              <a:round/>
              <a:headEnd/>
              <a:tailEnd/>
            </a:ln>
          </p:spPr>
          <p:txBody>
            <a:bodyPr/>
            <a:lstStyle/>
            <a:p>
              <a:endParaRPr lang="en-US"/>
            </a:p>
          </p:txBody>
        </p:sp>
        <p:sp>
          <p:nvSpPr>
            <p:cNvPr id="34839" name="Freeform 21"/>
            <p:cNvSpPr>
              <a:spLocks/>
            </p:cNvSpPr>
            <p:nvPr/>
          </p:nvSpPr>
          <p:spPr bwMode="auto">
            <a:xfrm>
              <a:off x="3182" y="2301"/>
              <a:ext cx="88" cy="519"/>
            </a:xfrm>
            <a:custGeom>
              <a:avLst/>
              <a:gdLst>
                <a:gd name="T0" fmla="*/ 88 w 88"/>
                <a:gd name="T1" fmla="*/ 519 h 519"/>
                <a:gd name="T2" fmla="*/ 0 w 88"/>
                <a:gd name="T3" fmla="*/ 445 h 519"/>
                <a:gd name="T4" fmla="*/ 0 w 88"/>
                <a:gd name="T5" fmla="*/ 0 h 519"/>
                <a:gd name="T6" fmla="*/ 88 w 88"/>
                <a:gd name="T7" fmla="*/ 74 h 519"/>
                <a:gd name="T8" fmla="*/ 88 w 88"/>
                <a:gd name="T9" fmla="*/ 519 h 519"/>
                <a:gd name="T10" fmla="*/ 0 60000 65536"/>
                <a:gd name="T11" fmla="*/ 0 60000 65536"/>
                <a:gd name="T12" fmla="*/ 0 60000 65536"/>
                <a:gd name="T13" fmla="*/ 0 60000 65536"/>
                <a:gd name="T14" fmla="*/ 0 60000 65536"/>
                <a:gd name="T15" fmla="*/ 0 w 88"/>
                <a:gd name="T16" fmla="*/ 0 h 519"/>
                <a:gd name="T17" fmla="*/ 88 w 88"/>
                <a:gd name="T18" fmla="*/ 519 h 519"/>
              </a:gdLst>
              <a:ahLst/>
              <a:cxnLst>
                <a:cxn ang="T10">
                  <a:pos x="T0" y="T1"/>
                </a:cxn>
                <a:cxn ang="T11">
                  <a:pos x="T2" y="T3"/>
                </a:cxn>
                <a:cxn ang="T12">
                  <a:pos x="T4" y="T5"/>
                </a:cxn>
                <a:cxn ang="T13">
                  <a:pos x="T6" y="T7"/>
                </a:cxn>
                <a:cxn ang="T14">
                  <a:pos x="T8" y="T9"/>
                </a:cxn>
              </a:cxnLst>
              <a:rect l="T15" t="T16" r="T17" b="T18"/>
              <a:pathLst>
                <a:path w="88" h="519">
                  <a:moveTo>
                    <a:pt x="88" y="519"/>
                  </a:moveTo>
                  <a:lnTo>
                    <a:pt x="0" y="445"/>
                  </a:lnTo>
                  <a:lnTo>
                    <a:pt x="0" y="0"/>
                  </a:lnTo>
                  <a:lnTo>
                    <a:pt x="88" y="74"/>
                  </a:lnTo>
                  <a:lnTo>
                    <a:pt x="88" y="519"/>
                  </a:lnTo>
                  <a:close/>
                </a:path>
              </a:pathLst>
            </a:custGeom>
            <a:solidFill>
              <a:srgbClr val="C0C0C0"/>
            </a:solidFill>
            <a:ln w="4763">
              <a:solidFill>
                <a:srgbClr val="000000"/>
              </a:solidFill>
              <a:round/>
              <a:headEnd/>
              <a:tailEnd/>
            </a:ln>
          </p:spPr>
          <p:txBody>
            <a:bodyPr/>
            <a:lstStyle/>
            <a:p>
              <a:endParaRPr lang="en-US"/>
            </a:p>
          </p:txBody>
        </p:sp>
        <p:sp>
          <p:nvSpPr>
            <p:cNvPr id="34840" name="Rectangle 22"/>
            <p:cNvSpPr>
              <a:spLocks noChangeArrowheads="1"/>
            </p:cNvSpPr>
            <p:nvPr/>
          </p:nvSpPr>
          <p:spPr bwMode="auto">
            <a:xfrm>
              <a:off x="1650" y="2301"/>
              <a:ext cx="1532" cy="445"/>
            </a:xfrm>
            <a:prstGeom prst="rect">
              <a:avLst/>
            </a:prstGeom>
            <a:solidFill>
              <a:srgbClr val="FFFFFF"/>
            </a:solidFill>
            <a:ln w="4763">
              <a:solidFill>
                <a:srgbClr val="000000"/>
              </a:solidFill>
              <a:miter lim="800000"/>
              <a:headEnd/>
              <a:tailEnd/>
            </a:ln>
          </p:spPr>
          <p:txBody>
            <a:bodyPr/>
            <a:lstStyle/>
            <a:p>
              <a:endParaRPr lang="en-US"/>
            </a:p>
          </p:txBody>
        </p:sp>
        <p:sp>
          <p:nvSpPr>
            <p:cNvPr id="34841" name="Rectangle 23"/>
            <p:cNvSpPr>
              <a:spLocks noChangeArrowheads="1"/>
            </p:cNvSpPr>
            <p:nvPr/>
          </p:nvSpPr>
          <p:spPr bwMode="auto">
            <a:xfrm>
              <a:off x="2000" y="2376"/>
              <a:ext cx="767"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Helvetica" pitchFamily="34" charset="0"/>
                </a:rPr>
                <a:t>Instruction Set</a:t>
              </a:r>
              <a:endParaRPr lang="en-US"/>
            </a:p>
          </p:txBody>
        </p:sp>
        <p:sp>
          <p:nvSpPr>
            <p:cNvPr id="34842" name="Rectangle 24"/>
            <p:cNvSpPr>
              <a:spLocks noChangeArrowheads="1"/>
            </p:cNvSpPr>
            <p:nvPr/>
          </p:nvSpPr>
          <p:spPr bwMode="auto">
            <a:xfrm>
              <a:off x="2068" y="2525"/>
              <a:ext cx="641"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Helvetica" pitchFamily="34" charset="0"/>
                </a:rPr>
                <a:t>Architecture</a:t>
              </a:r>
              <a:endParaRPr lang="en-US"/>
            </a:p>
          </p:txBody>
        </p:sp>
        <p:sp>
          <p:nvSpPr>
            <p:cNvPr id="34843" name="Freeform 25"/>
            <p:cNvSpPr>
              <a:spLocks/>
            </p:cNvSpPr>
            <p:nvPr/>
          </p:nvSpPr>
          <p:spPr bwMode="auto">
            <a:xfrm>
              <a:off x="1650" y="3191"/>
              <a:ext cx="1620" cy="75"/>
            </a:xfrm>
            <a:custGeom>
              <a:avLst/>
              <a:gdLst>
                <a:gd name="T0" fmla="*/ 1532 w 1620"/>
                <a:gd name="T1" fmla="*/ 0 h 75"/>
                <a:gd name="T2" fmla="*/ 0 w 1620"/>
                <a:gd name="T3" fmla="*/ 0 h 75"/>
                <a:gd name="T4" fmla="*/ 88 w 1620"/>
                <a:gd name="T5" fmla="*/ 75 h 75"/>
                <a:gd name="T6" fmla="*/ 1620 w 1620"/>
                <a:gd name="T7" fmla="*/ 75 h 75"/>
                <a:gd name="T8" fmla="*/ 1532 w 1620"/>
                <a:gd name="T9" fmla="*/ 0 h 75"/>
                <a:gd name="T10" fmla="*/ 0 60000 65536"/>
                <a:gd name="T11" fmla="*/ 0 60000 65536"/>
                <a:gd name="T12" fmla="*/ 0 60000 65536"/>
                <a:gd name="T13" fmla="*/ 0 60000 65536"/>
                <a:gd name="T14" fmla="*/ 0 60000 65536"/>
                <a:gd name="T15" fmla="*/ 0 w 1620"/>
                <a:gd name="T16" fmla="*/ 0 h 75"/>
                <a:gd name="T17" fmla="*/ 1620 w 1620"/>
                <a:gd name="T18" fmla="*/ 75 h 75"/>
              </a:gdLst>
              <a:ahLst/>
              <a:cxnLst>
                <a:cxn ang="T10">
                  <a:pos x="T0" y="T1"/>
                </a:cxn>
                <a:cxn ang="T11">
                  <a:pos x="T2" y="T3"/>
                </a:cxn>
                <a:cxn ang="T12">
                  <a:pos x="T4" y="T5"/>
                </a:cxn>
                <a:cxn ang="T13">
                  <a:pos x="T6" y="T7"/>
                </a:cxn>
                <a:cxn ang="T14">
                  <a:pos x="T8" y="T9"/>
                </a:cxn>
              </a:cxnLst>
              <a:rect l="T15" t="T16" r="T17" b="T18"/>
              <a:pathLst>
                <a:path w="1620" h="75">
                  <a:moveTo>
                    <a:pt x="1532" y="0"/>
                  </a:moveTo>
                  <a:lnTo>
                    <a:pt x="0" y="0"/>
                  </a:lnTo>
                  <a:lnTo>
                    <a:pt x="88" y="75"/>
                  </a:lnTo>
                  <a:lnTo>
                    <a:pt x="1620" y="75"/>
                  </a:lnTo>
                  <a:lnTo>
                    <a:pt x="1532" y="0"/>
                  </a:lnTo>
                  <a:close/>
                </a:path>
              </a:pathLst>
            </a:custGeom>
            <a:solidFill>
              <a:srgbClr val="C0C0C0"/>
            </a:solidFill>
            <a:ln w="4763">
              <a:solidFill>
                <a:srgbClr val="000000"/>
              </a:solidFill>
              <a:round/>
              <a:headEnd/>
              <a:tailEnd/>
            </a:ln>
          </p:spPr>
          <p:txBody>
            <a:bodyPr/>
            <a:lstStyle/>
            <a:p>
              <a:endParaRPr lang="en-US"/>
            </a:p>
          </p:txBody>
        </p:sp>
        <p:sp>
          <p:nvSpPr>
            <p:cNvPr id="34844" name="Freeform 26"/>
            <p:cNvSpPr>
              <a:spLocks/>
            </p:cNvSpPr>
            <p:nvPr/>
          </p:nvSpPr>
          <p:spPr bwMode="auto">
            <a:xfrm>
              <a:off x="3182" y="2746"/>
              <a:ext cx="88" cy="520"/>
            </a:xfrm>
            <a:custGeom>
              <a:avLst/>
              <a:gdLst>
                <a:gd name="T0" fmla="*/ 88 w 88"/>
                <a:gd name="T1" fmla="*/ 520 h 520"/>
                <a:gd name="T2" fmla="*/ 0 w 88"/>
                <a:gd name="T3" fmla="*/ 445 h 520"/>
                <a:gd name="T4" fmla="*/ 0 w 88"/>
                <a:gd name="T5" fmla="*/ 0 h 520"/>
                <a:gd name="T6" fmla="*/ 88 w 88"/>
                <a:gd name="T7" fmla="*/ 74 h 520"/>
                <a:gd name="T8" fmla="*/ 88 w 88"/>
                <a:gd name="T9" fmla="*/ 520 h 520"/>
                <a:gd name="T10" fmla="*/ 0 60000 65536"/>
                <a:gd name="T11" fmla="*/ 0 60000 65536"/>
                <a:gd name="T12" fmla="*/ 0 60000 65536"/>
                <a:gd name="T13" fmla="*/ 0 60000 65536"/>
                <a:gd name="T14" fmla="*/ 0 60000 65536"/>
                <a:gd name="T15" fmla="*/ 0 w 88"/>
                <a:gd name="T16" fmla="*/ 0 h 520"/>
                <a:gd name="T17" fmla="*/ 88 w 88"/>
                <a:gd name="T18" fmla="*/ 520 h 520"/>
              </a:gdLst>
              <a:ahLst/>
              <a:cxnLst>
                <a:cxn ang="T10">
                  <a:pos x="T0" y="T1"/>
                </a:cxn>
                <a:cxn ang="T11">
                  <a:pos x="T2" y="T3"/>
                </a:cxn>
                <a:cxn ang="T12">
                  <a:pos x="T4" y="T5"/>
                </a:cxn>
                <a:cxn ang="T13">
                  <a:pos x="T6" y="T7"/>
                </a:cxn>
                <a:cxn ang="T14">
                  <a:pos x="T8" y="T9"/>
                </a:cxn>
              </a:cxnLst>
              <a:rect l="T15" t="T16" r="T17" b="T18"/>
              <a:pathLst>
                <a:path w="88" h="520">
                  <a:moveTo>
                    <a:pt x="88" y="520"/>
                  </a:moveTo>
                  <a:lnTo>
                    <a:pt x="0" y="445"/>
                  </a:lnTo>
                  <a:lnTo>
                    <a:pt x="0" y="0"/>
                  </a:lnTo>
                  <a:lnTo>
                    <a:pt x="88" y="74"/>
                  </a:lnTo>
                  <a:lnTo>
                    <a:pt x="88" y="520"/>
                  </a:lnTo>
                  <a:close/>
                </a:path>
              </a:pathLst>
            </a:custGeom>
            <a:solidFill>
              <a:srgbClr val="C0C0C0"/>
            </a:solidFill>
            <a:ln w="4763">
              <a:solidFill>
                <a:srgbClr val="000000"/>
              </a:solidFill>
              <a:round/>
              <a:headEnd/>
              <a:tailEnd/>
            </a:ln>
          </p:spPr>
          <p:txBody>
            <a:bodyPr/>
            <a:lstStyle/>
            <a:p>
              <a:endParaRPr lang="en-US"/>
            </a:p>
          </p:txBody>
        </p:sp>
        <p:sp>
          <p:nvSpPr>
            <p:cNvPr id="34845" name="Rectangle 27"/>
            <p:cNvSpPr>
              <a:spLocks noChangeArrowheads="1"/>
            </p:cNvSpPr>
            <p:nvPr/>
          </p:nvSpPr>
          <p:spPr bwMode="auto">
            <a:xfrm>
              <a:off x="1650" y="2746"/>
              <a:ext cx="1532" cy="445"/>
            </a:xfrm>
            <a:prstGeom prst="rect">
              <a:avLst/>
            </a:prstGeom>
            <a:solidFill>
              <a:srgbClr val="FFFFFF"/>
            </a:solidFill>
            <a:ln w="4763">
              <a:solidFill>
                <a:srgbClr val="000000"/>
              </a:solidFill>
              <a:miter lim="800000"/>
              <a:headEnd/>
              <a:tailEnd/>
            </a:ln>
          </p:spPr>
          <p:txBody>
            <a:bodyPr/>
            <a:lstStyle/>
            <a:p>
              <a:endParaRPr lang="en-US"/>
            </a:p>
          </p:txBody>
        </p:sp>
        <p:sp>
          <p:nvSpPr>
            <p:cNvPr id="34846" name="Rectangle 28"/>
            <p:cNvSpPr>
              <a:spLocks noChangeArrowheads="1"/>
            </p:cNvSpPr>
            <p:nvPr/>
          </p:nvSpPr>
          <p:spPr bwMode="auto">
            <a:xfrm>
              <a:off x="1916" y="2896"/>
              <a:ext cx="922"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Helvetica" pitchFamily="34" charset="0"/>
                </a:rPr>
                <a:t>Microarchitecture</a:t>
              </a:r>
              <a:endParaRPr lang="en-US"/>
            </a:p>
          </p:txBody>
        </p:sp>
        <p:sp>
          <p:nvSpPr>
            <p:cNvPr id="34847" name="Freeform 29"/>
            <p:cNvSpPr>
              <a:spLocks/>
            </p:cNvSpPr>
            <p:nvPr/>
          </p:nvSpPr>
          <p:spPr bwMode="auto">
            <a:xfrm>
              <a:off x="1650" y="3619"/>
              <a:ext cx="1620" cy="74"/>
            </a:xfrm>
            <a:custGeom>
              <a:avLst/>
              <a:gdLst>
                <a:gd name="T0" fmla="*/ 1532 w 1620"/>
                <a:gd name="T1" fmla="*/ 0 h 74"/>
                <a:gd name="T2" fmla="*/ 0 w 1620"/>
                <a:gd name="T3" fmla="*/ 0 h 74"/>
                <a:gd name="T4" fmla="*/ 88 w 1620"/>
                <a:gd name="T5" fmla="*/ 74 h 74"/>
                <a:gd name="T6" fmla="*/ 1620 w 1620"/>
                <a:gd name="T7" fmla="*/ 74 h 74"/>
                <a:gd name="T8" fmla="*/ 1532 w 1620"/>
                <a:gd name="T9" fmla="*/ 0 h 74"/>
                <a:gd name="T10" fmla="*/ 0 60000 65536"/>
                <a:gd name="T11" fmla="*/ 0 60000 65536"/>
                <a:gd name="T12" fmla="*/ 0 60000 65536"/>
                <a:gd name="T13" fmla="*/ 0 60000 65536"/>
                <a:gd name="T14" fmla="*/ 0 60000 65536"/>
                <a:gd name="T15" fmla="*/ 0 w 1620"/>
                <a:gd name="T16" fmla="*/ 0 h 74"/>
                <a:gd name="T17" fmla="*/ 1620 w 1620"/>
                <a:gd name="T18" fmla="*/ 74 h 74"/>
              </a:gdLst>
              <a:ahLst/>
              <a:cxnLst>
                <a:cxn ang="T10">
                  <a:pos x="T0" y="T1"/>
                </a:cxn>
                <a:cxn ang="T11">
                  <a:pos x="T2" y="T3"/>
                </a:cxn>
                <a:cxn ang="T12">
                  <a:pos x="T4" y="T5"/>
                </a:cxn>
                <a:cxn ang="T13">
                  <a:pos x="T6" y="T7"/>
                </a:cxn>
                <a:cxn ang="T14">
                  <a:pos x="T8" y="T9"/>
                </a:cxn>
              </a:cxnLst>
              <a:rect l="T15" t="T16" r="T17" b="T18"/>
              <a:pathLst>
                <a:path w="1620" h="74">
                  <a:moveTo>
                    <a:pt x="1532" y="0"/>
                  </a:moveTo>
                  <a:lnTo>
                    <a:pt x="0" y="0"/>
                  </a:lnTo>
                  <a:lnTo>
                    <a:pt x="88" y="74"/>
                  </a:lnTo>
                  <a:lnTo>
                    <a:pt x="1620" y="74"/>
                  </a:lnTo>
                  <a:lnTo>
                    <a:pt x="1532" y="0"/>
                  </a:lnTo>
                  <a:close/>
                </a:path>
              </a:pathLst>
            </a:custGeom>
            <a:solidFill>
              <a:srgbClr val="C0C0C0"/>
            </a:solidFill>
            <a:ln w="4763">
              <a:solidFill>
                <a:srgbClr val="000000"/>
              </a:solidFill>
              <a:round/>
              <a:headEnd/>
              <a:tailEnd/>
            </a:ln>
          </p:spPr>
          <p:txBody>
            <a:bodyPr/>
            <a:lstStyle/>
            <a:p>
              <a:endParaRPr lang="en-US"/>
            </a:p>
          </p:txBody>
        </p:sp>
        <p:sp>
          <p:nvSpPr>
            <p:cNvPr id="34848" name="Freeform 30"/>
            <p:cNvSpPr>
              <a:spLocks/>
            </p:cNvSpPr>
            <p:nvPr/>
          </p:nvSpPr>
          <p:spPr bwMode="auto">
            <a:xfrm>
              <a:off x="3182" y="3174"/>
              <a:ext cx="88" cy="519"/>
            </a:xfrm>
            <a:custGeom>
              <a:avLst/>
              <a:gdLst>
                <a:gd name="T0" fmla="*/ 88 w 88"/>
                <a:gd name="T1" fmla="*/ 519 h 519"/>
                <a:gd name="T2" fmla="*/ 0 w 88"/>
                <a:gd name="T3" fmla="*/ 445 h 519"/>
                <a:gd name="T4" fmla="*/ 0 w 88"/>
                <a:gd name="T5" fmla="*/ 0 h 519"/>
                <a:gd name="T6" fmla="*/ 88 w 88"/>
                <a:gd name="T7" fmla="*/ 74 h 519"/>
                <a:gd name="T8" fmla="*/ 88 w 88"/>
                <a:gd name="T9" fmla="*/ 519 h 519"/>
                <a:gd name="T10" fmla="*/ 0 60000 65536"/>
                <a:gd name="T11" fmla="*/ 0 60000 65536"/>
                <a:gd name="T12" fmla="*/ 0 60000 65536"/>
                <a:gd name="T13" fmla="*/ 0 60000 65536"/>
                <a:gd name="T14" fmla="*/ 0 60000 65536"/>
                <a:gd name="T15" fmla="*/ 0 w 88"/>
                <a:gd name="T16" fmla="*/ 0 h 519"/>
                <a:gd name="T17" fmla="*/ 88 w 88"/>
                <a:gd name="T18" fmla="*/ 519 h 519"/>
              </a:gdLst>
              <a:ahLst/>
              <a:cxnLst>
                <a:cxn ang="T10">
                  <a:pos x="T0" y="T1"/>
                </a:cxn>
                <a:cxn ang="T11">
                  <a:pos x="T2" y="T3"/>
                </a:cxn>
                <a:cxn ang="T12">
                  <a:pos x="T4" y="T5"/>
                </a:cxn>
                <a:cxn ang="T13">
                  <a:pos x="T6" y="T7"/>
                </a:cxn>
                <a:cxn ang="T14">
                  <a:pos x="T8" y="T9"/>
                </a:cxn>
              </a:cxnLst>
              <a:rect l="T15" t="T16" r="T17" b="T18"/>
              <a:pathLst>
                <a:path w="88" h="519">
                  <a:moveTo>
                    <a:pt x="88" y="519"/>
                  </a:moveTo>
                  <a:lnTo>
                    <a:pt x="0" y="445"/>
                  </a:lnTo>
                  <a:lnTo>
                    <a:pt x="0" y="0"/>
                  </a:lnTo>
                  <a:lnTo>
                    <a:pt x="88" y="74"/>
                  </a:lnTo>
                  <a:lnTo>
                    <a:pt x="88" y="519"/>
                  </a:lnTo>
                  <a:close/>
                </a:path>
              </a:pathLst>
            </a:custGeom>
            <a:solidFill>
              <a:srgbClr val="C0C0C0"/>
            </a:solidFill>
            <a:ln w="4763">
              <a:solidFill>
                <a:srgbClr val="000000"/>
              </a:solidFill>
              <a:round/>
              <a:headEnd/>
              <a:tailEnd/>
            </a:ln>
          </p:spPr>
          <p:txBody>
            <a:bodyPr/>
            <a:lstStyle/>
            <a:p>
              <a:endParaRPr lang="en-US"/>
            </a:p>
          </p:txBody>
        </p:sp>
        <p:sp>
          <p:nvSpPr>
            <p:cNvPr id="34849" name="Rectangle 31"/>
            <p:cNvSpPr>
              <a:spLocks noChangeArrowheads="1"/>
            </p:cNvSpPr>
            <p:nvPr/>
          </p:nvSpPr>
          <p:spPr bwMode="auto">
            <a:xfrm>
              <a:off x="1650" y="3174"/>
              <a:ext cx="1532" cy="445"/>
            </a:xfrm>
            <a:prstGeom prst="rect">
              <a:avLst/>
            </a:prstGeom>
            <a:solidFill>
              <a:srgbClr val="FFFFFF"/>
            </a:solidFill>
            <a:ln w="4763">
              <a:solidFill>
                <a:srgbClr val="000000"/>
              </a:solidFill>
              <a:miter lim="800000"/>
              <a:headEnd/>
              <a:tailEnd/>
            </a:ln>
          </p:spPr>
          <p:txBody>
            <a:bodyPr/>
            <a:lstStyle/>
            <a:p>
              <a:endParaRPr lang="en-US"/>
            </a:p>
          </p:txBody>
        </p:sp>
        <p:sp>
          <p:nvSpPr>
            <p:cNvPr id="34850" name="Rectangle 32"/>
            <p:cNvSpPr>
              <a:spLocks noChangeArrowheads="1"/>
            </p:cNvSpPr>
            <p:nvPr/>
          </p:nvSpPr>
          <p:spPr bwMode="auto">
            <a:xfrm>
              <a:off x="2063" y="3323"/>
              <a:ext cx="656"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Helvetica" pitchFamily="34" charset="0"/>
                </a:rPr>
                <a:t>Digital Logic</a:t>
              </a:r>
              <a:endParaRPr lang="en-US"/>
            </a:p>
          </p:txBody>
        </p:sp>
        <p:sp>
          <p:nvSpPr>
            <p:cNvPr id="34851" name="Rectangle 33"/>
            <p:cNvSpPr>
              <a:spLocks noChangeArrowheads="1"/>
            </p:cNvSpPr>
            <p:nvPr/>
          </p:nvSpPr>
          <p:spPr bwMode="auto">
            <a:xfrm>
              <a:off x="3560" y="3384"/>
              <a:ext cx="388"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Helvetica" pitchFamily="34" charset="0"/>
                </a:rPr>
                <a:t>Level 0</a:t>
              </a:r>
              <a:endParaRPr lang="en-US"/>
            </a:p>
          </p:txBody>
        </p:sp>
        <p:sp>
          <p:nvSpPr>
            <p:cNvPr id="34852" name="Rectangle 34"/>
            <p:cNvSpPr>
              <a:spLocks noChangeArrowheads="1"/>
            </p:cNvSpPr>
            <p:nvPr/>
          </p:nvSpPr>
          <p:spPr bwMode="auto">
            <a:xfrm>
              <a:off x="3560" y="2939"/>
              <a:ext cx="388"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Helvetica" pitchFamily="34" charset="0"/>
                </a:rPr>
                <a:t>Level 1</a:t>
              </a:r>
              <a:endParaRPr lang="en-US"/>
            </a:p>
          </p:txBody>
        </p:sp>
        <p:sp>
          <p:nvSpPr>
            <p:cNvPr id="34853" name="Rectangle 35"/>
            <p:cNvSpPr>
              <a:spLocks noChangeArrowheads="1"/>
            </p:cNvSpPr>
            <p:nvPr/>
          </p:nvSpPr>
          <p:spPr bwMode="auto">
            <a:xfrm>
              <a:off x="3560" y="2520"/>
              <a:ext cx="388"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Helvetica" pitchFamily="34" charset="0"/>
                </a:rPr>
                <a:t>Level 2</a:t>
              </a:r>
              <a:endParaRPr lang="en-US"/>
            </a:p>
          </p:txBody>
        </p:sp>
        <p:sp>
          <p:nvSpPr>
            <p:cNvPr id="34854" name="Rectangle 36"/>
            <p:cNvSpPr>
              <a:spLocks noChangeArrowheads="1"/>
            </p:cNvSpPr>
            <p:nvPr/>
          </p:nvSpPr>
          <p:spPr bwMode="auto">
            <a:xfrm>
              <a:off x="3560" y="2075"/>
              <a:ext cx="388"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Helvetica" pitchFamily="34" charset="0"/>
                </a:rPr>
                <a:t>Level 3</a:t>
              </a:r>
              <a:endParaRPr lang="en-US"/>
            </a:p>
          </p:txBody>
        </p:sp>
        <p:sp>
          <p:nvSpPr>
            <p:cNvPr id="34855" name="Rectangle 37"/>
            <p:cNvSpPr>
              <a:spLocks noChangeArrowheads="1"/>
            </p:cNvSpPr>
            <p:nvPr/>
          </p:nvSpPr>
          <p:spPr bwMode="auto">
            <a:xfrm>
              <a:off x="3560" y="1602"/>
              <a:ext cx="388"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Helvetica" pitchFamily="34" charset="0"/>
                </a:rPr>
                <a:t>Level 4</a:t>
              </a:r>
              <a:endParaRPr lang="en-US"/>
            </a:p>
          </p:txBody>
        </p:sp>
        <p:sp>
          <p:nvSpPr>
            <p:cNvPr id="34856" name="Rectangle 38"/>
            <p:cNvSpPr>
              <a:spLocks noChangeArrowheads="1"/>
            </p:cNvSpPr>
            <p:nvPr/>
          </p:nvSpPr>
          <p:spPr bwMode="auto">
            <a:xfrm>
              <a:off x="3560" y="1157"/>
              <a:ext cx="388"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Helvetica" pitchFamily="34" charset="0"/>
                </a:rPr>
                <a:t>Level 5</a:t>
              </a:r>
              <a:endParaRPr lang="en-US"/>
            </a:p>
          </p:txBody>
        </p:sp>
      </p:grpSp>
      <p:sp>
        <p:nvSpPr>
          <p:cNvPr id="34821" name="Line 40"/>
          <p:cNvSpPr>
            <a:spLocks noChangeShapeType="1"/>
          </p:cNvSpPr>
          <p:nvPr/>
        </p:nvSpPr>
        <p:spPr bwMode="auto">
          <a:xfrm flipV="1">
            <a:off x="1346200" y="2392363"/>
            <a:ext cx="0" cy="3341687"/>
          </a:xfrm>
          <a:prstGeom prst="line">
            <a:avLst/>
          </a:prstGeom>
          <a:noFill/>
          <a:ln w="38100">
            <a:solidFill>
              <a:schemeClr val="tx1"/>
            </a:solidFill>
            <a:round/>
            <a:headEnd/>
            <a:tailEnd type="triangle" w="med" len="med"/>
          </a:ln>
        </p:spPr>
        <p:txBody>
          <a:bodyPr/>
          <a:lstStyle/>
          <a:p>
            <a:endParaRPr lang="en-US"/>
          </a:p>
        </p:txBody>
      </p:sp>
      <p:sp>
        <p:nvSpPr>
          <p:cNvPr id="34822" name="Text Box 41"/>
          <p:cNvSpPr txBox="1">
            <a:spLocks noChangeArrowheads="1"/>
          </p:cNvSpPr>
          <p:nvPr/>
        </p:nvSpPr>
        <p:spPr bwMode="auto">
          <a:xfrm>
            <a:off x="539750" y="1527175"/>
            <a:ext cx="1727200" cy="641350"/>
          </a:xfrm>
          <a:prstGeom prst="rect">
            <a:avLst/>
          </a:prstGeom>
          <a:noFill/>
          <a:ln w="9525">
            <a:noFill/>
            <a:miter lim="800000"/>
            <a:headEnd/>
            <a:tailEnd/>
          </a:ln>
        </p:spPr>
        <p:txBody>
          <a:bodyPr>
            <a:spAutoFit/>
          </a:bodyPr>
          <a:lstStyle/>
          <a:p>
            <a:pPr algn="ctr">
              <a:spcBef>
                <a:spcPct val="50000"/>
              </a:spcBef>
            </a:pPr>
            <a:r>
              <a:rPr lang="en-US"/>
              <a:t>Increased level of abstraction</a:t>
            </a:r>
          </a:p>
        </p:txBody>
      </p:sp>
      <p:sp>
        <p:nvSpPr>
          <p:cNvPr id="34823" name="Line 42"/>
          <p:cNvSpPr>
            <a:spLocks noChangeShapeType="1"/>
          </p:cNvSpPr>
          <p:nvPr/>
        </p:nvSpPr>
        <p:spPr bwMode="auto">
          <a:xfrm flipV="1">
            <a:off x="7740650" y="1700213"/>
            <a:ext cx="0" cy="2997200"/>
          </a:xfrm>
          <a:prstGeom prst="line">
            <a:avLst/>
          </a:prstGeom>
          <a:noFill/>
          <a:ln w="38100">
            <a:solidFill>
              <a:schemeClr val="tx1"/>
            </a:solidFill>
            <a:round/>
            <a:headEnd type="triangle" w="med" len="med"/>
            <a:tailEnd/>
          </a:ln>
        </p:spPr>
        <p:txBody>
          <a:bodyPr/>
          <a:lstStyle/>
          <a:p>
            <a:endParaRPr lang="en-US"/>
          </a:p>
        </p:txBody>
      </p:sp>
      <p:sp>
        <p:nvSpPr>
          <p:cNvPr id="34824" name="Text Box 43"/>
          <p:cNvSpPr txBox="1">
            <a:spLocks noChangeArrowheads="1"/>
          </p:cNvSpPr>
          <p:nvPr/>
        </p:nvSpPr>
        <p:spPr bwMode="auto">
          <a:xfrm>
            <a:off x="6934200" y="4830763"/>
            <a:ext cx="1611313" cy="1190625"/>
          </a:xfrm>
          <a:prstGeom prst="rect">
            <a:avLst/>
          </a:prstGeom>
          <a:noFill/>
          <a:ln w="9525">
            <a:noFill/>
            <a:miter lim="800000"/>
            <a:headEnd/>
            <a:tailEnd/>
          </a:ln>
        </p:spPr>
        <p:txBody>
          <a:bodyPr>
            <a:spAutoFit/>
          </a:bodyPr>
          <a:lstStyle/>
          <a:p>
            <a:pPr algn="ctr">
              <a:spcBef>
                <a:spcPct val="50000"/>
              </a:spcBef>
            </a:pPr>
            <a:r>
              <a:rPr lang="en-US"/>
              <a:t>Each level hides the details of the level below it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Programmer's View – 2</a:t>
            </a:r>
          </a:p>
        </p:txBody>
      </p:sp>
      <p:sp>
        <p:nvSpPr>
          <p:cNvPr id="35843" name="Rectangle 3"/>
          <p:cNvSpPr>
            <a:spLocks noGrp="1" noChangeArrowheads="1"/>
          </p:cNvSpPr>
          <p:nvPr>
            <p:ph type="body" idx="1"/>
          </p:nvPr>
        </p:nvSpPr>
        <p:spPr>
          <a:xfrm>
            <a:off x="482600" y="1123950"/>
            <a:ext cx="8178800" cy="5184775"/>
          </a:xfrm>
        </p:spPr>
        <p:txBody>
          <a:bodyPr/>
          <a:lstStyle/>
          <a:p>
            <a:pPr eaLnBrk="1" hangingPunct="1">
              <a:spcBef>
                <a:spcPct val="35000"/>
              </a:spcBef>
            </a:pPr>
            <a:r>
              <a:rPr lang="en-US" smtClean="0"/>
              <a:t>Application Programs (Level 5)</a:t>
            </a:r>
          </a:p>
          <a:p>
            <a:pPr lvl="1" eaLnBrk="1" hangingPunct="1">
              <a:spcBef>
                <a:spcPct val="35000"/>
              </a:spcBef>
            </a:pPr>
            <a:r>
              <a:rPr lang="en-US" smtClean="0"/>
              <a:t>Written in high-level programming languages</a:t>
            </a:r>
          </a:p>
          <a:p>
            <a:pPr lvl="1" eaLnBrk="1" hangingPunct="1">
              <a:spcBef>
                <a:spcPct val="35000"/>
              </a:spcBef>
            </a:pPr>
            <a:r>
              <a:rPr lang="en-US" smtClean="0"/>
              <a:t>Such as Java, C++, Pascal, Visual Basic . . .</a:t>
            </a:r>
          </a:p>
          <a:p>
            <a:pPr lvl="1" eaLnBrk="1" hangingPunct="1">
              <a:spcBef>
                <a:spcPct val="35000"/>
              </a:spcBef>
            </a:pPr>
            <a:r>
              <a:rPr lang="en-US" smtClean="0"/>
              <a:t>Programs compile into assembly language level (Level 4)</a:t>
            </a:r>
          </a:p>
          <a:p>
            <a:pPr eaLnBrk="1" hangingPunct="1">
              <a:spcBef>
                <a:spcPct val="35000"/>
              </a:spcBef>
            </a:pPr>
            <a:r>
              <a:rPr lang="en-US" smtClean="0"/>
              <a:t> Assembly Language (Level 4)</a:t>
            </a:r>
          </a:p>
          <a:p>
            <a:pPr lvl="1" eaLnBrk="1" hangingPunct="1">
              <a:spcBef>
                <a:spcPct val="35000"/>
              </a:spcBef>
            </a:pPr>
            <a:r>
              <a:rPr lang="en-US" smtClean="0"/>
              <a:t>Instruction mnemonics are used</a:t>
            </a:r>
          </a:p>
          <a:p>
            <a:pPr lvl="1" eaLnBrk="1" hangingPunct="1">
              <a:spcBef>
                <a:spcPct val="35000"/>
              </a:spcBef>
            </a:pPr>
            <a:r>
              <a:rPr lang="en-US" smtClean="0"/>
              <a:t>Have one-to-one correspondence to machine language</a:t>
            </a:r>
          </a:p>
          <a:p>
            <a:pPr lvl="1" eaLnBrk="1" hangingPunct="1">
              <a:spcBef>
                <a:spcPct val="35000"/>
              </a:spcBef>
            </a:pPr>
            <a:r>
              <a:rPr lang="en-US" smtClean="0"/>
              <a:t>Calls functions written at the operating system level (Level 3)</a:t>
            </a:r>
          </a:p>
          <a:p>
            <a:pPr lvl="1" eaLnBrk="1" hangingPunct="1">
              <a:spcBef>
                <a:spcPct val="35000"/>
              </a:spcBef>
            </a:pPr>
            <a:r>
              <a:rPr lang="en-US" smtClean="0"/>
              <a:t>Programs are translated into machine language (Level 2)</a:t>
            </a:r>
          </a:p>
          <a:p>
            <a:pPr eaLnBrk="1" hangingPunct="1">
              <a:spcBef>
                <a:spcPct val="35000"/>
              </a:spcBef>
            </a:pPr>
            <a:r>
              <a:rPr lang="en-US" smtClean="0"/>
              <a:t>Operating System (Level 3)</a:t>
            </a:r>
          </a:p>
          <a:p>
            <a:pPr lvl="1" eaLnBrk="1" hangingPunct="1">
              <a:spcBef>
                <a:spcPct val="35000"/>
              </a:spcBef>
            </a:pPr>
            <a:r>
              <a:rPr lang="en-US" smtClean="0"/>
              <a:t>Provides services to level 4 and 5 programs</a:t>
            </a:r>
          </a:p>
          <a:p>
            <a:pPr lvl="1" eaLnBrk="1" hangingPunct="1">
              <a:spcBef>
                <a:spcPct val="35000"/>
              </a:spcBef>
            </a:pPr>
            <a:r>
              <a:rPr lang="en-US" smtClean="0"/>
              <a:t>Translated to run at the machine instruction level (Level 2)</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Programmer's View – 3</a:t>
            </a:r>
          </a:p>
        </p:txBody>
      </p:sp>
      <p:sp>
        <p:nvSpPr>
          <p:cNvPr id="36867" name="Rectangle 3"/>
          <p:cNvSpPr>
            <a:spLocks noGrp="1" noChangeArrowheads="1"/>
          </p:cNvSpPr>
          <p:nvPr>
            <p:ph type="body" idx="1"/>
          </p:nvPr>
        </p:nvSpPr>
        <p:spPr>
          <a:xfrm>
            <a:off x="482600" y="1123950"/>
            <a:ext cx="8178800" cy="5184775"/>
          </a:xfrm>
        </p:spPr>
        <p:txBody>
          <a:bodyPr/>
          <a:lstStyle/>
          <a:p>
            <a:pPr eaLnBrk="1" hangingPunct="1"/>
            <a:r>
              <a:rPr lang="en-US" smtClean="0"/>
              <a:t>Instruction Set Architecture (Level 2)</a:t>
            </a:r>
          </a:p>
          <a:p>
            <a:pPr lvl="1" eaLnBrk="1" hangingPunct="1"/>
            <a:r>
              <a:rPr lang="en-US" smtClean="0"/>
              <a:t>Specifies how a processor functions</a:t>
            </a:r>
            <a:endParaRPr lang="en-US" smtClean="0">
              <a:solidFill>
                <a:schemeClr val="tx2"/>
              </a:solidFill>
            </a:endParaRPr>
          </a:p>
          <a:p>
            <a:pPr lvl="1" eaLnBrk="1" hangingPunct="1"/>
            <a:r>
              <a:rPr lang="en-US" smtClean="0">
                <a:solidFill>
                  <a:schemeClr val="tx2"/>
                </a:solidFill>
              </a:rPr>
              <a:t>Machine instructions, registers, and memory are exposed</a:t>
            </a:r>
          </a:p>
          <a:p>
            <a:pPr lvl="1" eaLnBrk="1" hangingPunct="1"/>
            <a:r>
              <a:rPr lang="en-US" smtClean="0"/>
              <a:t>Machine language is executed by Level 1 (microarchitecture)</a:t>
            </a:r>
          </a:p>
          <a:p>
            <a:pPr eaLnBrk="1" hangingPunct="1"/>
            <a:r>
              <a:rPr lang="en-US" smtClean="0"/>
              <a:t>Microarchitecture (Level 1)</a:t>
            </a:r>
          </a:p>
          <a:p>
            <a:pPr lvl="1" eaLnBrk="1" hangingPunct="1"/>
            <a:r>
              <a:rPr lang="en-US" smtClean="0"/>
              <a:t>Controls the execution of machine instructions (Level 2)</a:t>
            </a:r>
          </a:p>
          <a:p>
            <a:pPr lvl="1" eaLnBrk="1" hangingPunct="1"/>
            <a:r>
              <a:rPr lang="en-US" smtClean="0"/>
              <a:t>Implemented by digital logic (Level 0)</a:t>
            </a:r>
          </a:p>
          <a:p>
            <a:pPr eaLnBrk="1" hangingPunct="1"/>
            <a:r>
              <a:rPr lang="en-US" smtClean="0"/>
              <a:t>Digital Logic (Level 0)</a:t>
            </a:r>
          </a:p>
          <a:p>
            <a:pPr lvl="1" eaLnBrk="1" hangingPunct="1"/>
            <a:r>
              <a:rPr lang="en-US" smtClean="0"/>
              <a:t>Implements the microarchitecture</a:t>
            </a:r>
          </a:p>
          <a:p>
            <a:pPr lvl="1" eaLnBrk="1" hangingPunct="1"/>
            <a:r>
              <a:rPr lang="en-US" smtClean="0"/>
              <a:t>Uses digital logic gates</a:t>
            </a:r>
          </a:p>
          <a:p>
            <a:pPr lvl="1" eaLnBrk="1" hangingPunct="1"/>
            <a:r>
              <a:rPr lang="en-US" smtClean="0"/>
              <a:t>Logic gates are implemented using transistors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Instruction Set Architecture (ISA)</a:t>
            </a:r>
          </a:p>
        </p:txBody>
      </p:sp>
      <p:sp>
        <p:nvSpPr>
          <p:cNvPr id="37891" name="Rectangle 3"/>
          <p:cNvSpPr>
            <a:spLocks noGrp="1" noChangeArrowheads="1"/>
          </p:cNvSpPr>
          <p:nvPr>
            <p:ph type="body" idx="1"/>
          </p:nvPr>
        </p:nvSpPr>
        <p:spPr/>
        <p:txBody>
          <a:bodyPr/>
          <a:lstStyle/>
          <a:p>
            <a:pPr eaLnBrk="1" hangingPunct="1"/>
            <a:r>
              <a:rPr lang="en-US" smtClean="0"/>
              <a:t>Collection of assembly/machine instruction set of the machine </a:t>
            </a:r>
          </a:p>
          <a:p>
            <a:pPr eaLnBrk="1" hangingPunct="1"/>
            <a:r>
              <a:rPr lang="en-US" smtClean="0"/>
              <a:t>Machine resources that can be managed with these instructions</a:t>
            </a:r>
          </a:p>
          <a:p>
            <a:pPr lvl="1" eaLnBrk="1" hangingPunct="1"/>
            <a:r>
              <a:rPr lang="en-US" smtClean="0"/>
              <a:t>Memory </a:t>
            </a:r>
          </a:p>
          <a:p>
            <a:pPr lvl="1" eaLnBrk="1" hangingPunct="1"/>
            <a:r>
              <a:rPr lang="en-US" smtClean="0"/>
              <a:t>Programmer-accessible registers.</a:t>
            </a:r>
          </a:p>
          <a:p>
            <a:pPr eaLnBrk="1" hangingPunct="1"/>
            <a:r>
              <a:rPr lang="en-US" smtClean="0"/>
              <a:t>Provides a hardware/software interface</a:t>
            </a:r>
          </a:p>
          <a:p>
            <a:pPr lvl="1"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Instruction Set Architecture (ISA)</a:t>
            </a:r>
          </a:p>
        </p:txBody>
      </p:sp>
      <p:pic>
        <p:nvPicPr>
          <p:cNvPr id="38915" name="Picture 4"/>
          <p:cNvPicPr>
            <a:picLocks noChangeAspect="1" noChangeArrowheads="1"/>
          </p:cNvPicPr>
          <p:nvPr/>
        </p:nvPicPr>
        <p:blipFill>
          <a:blip r:embed="rId2" cstate="print"/>
          <a:srcRect/>
          <a:stretch>
            <a:fillRect/>
          </a:stretch>
        </p:blipFill>
        <p:spPr bwMode="auto">
          <a:xfrm>
            <a:off x="1057275" y="1123950"/>
            <a:ext cx="7200900" cy="5122863"/>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pPr eaLnBrk="1" hangingPunct="1"/>
            <a:r>
              <a:rPr lang="en-US" smtClean="0"/>
              <a:t>Next …</a:t>
            </a:r>
          </a:p>
        </p:txBody>
      </p:sp>
      <p:sp>
        <p:nvSpPr>
          <p:cNvPr id="39939" name="Rectangle 5"/>
          <p:cNvSpPr>
            <a:spLocks noGrp="1" noChangeArrowheads="1"/>
          </p:cNvSpPr>
          <p:nvPr>
            <p:ph type="body" idx="1"/>
          </p:nvPr>
        </p:nvSpPr>
        <p:spPr/>
        <p:txBody>
          <a:bodyPr/>
          <a:lstStyle/>
          <a:p>
            <a:pPr eaLnBrk="1" hangingPunct="1"/>
            <a:r>
              <a:rPr lang="en-US" smtClean="0"/>
              <a:t>Welcome to COE 205</a:t>
            </a:r>
          </a:p>
          <a:p>
            <a:pPr eaLnBrk="1" hangingPunct="1"/>
            <a:r>
              <a:rPr lang="en-US" smtClean="0"/>
              <a:t>Assembly-, Machine-, and High-Level Languages</a:t>
            </a:r>
          </a:p>
          <a:p>
            <a:pPr eaLnBrk="1" hangingPunct="1"/>
            <a:r>
              <a:rPr lang="en-US" smtClean="0"/>
              <a:t>Assembly Language Programming Tools</a:t>
            </a:r>
          </a:p>
          <a:p>
            <a:pPr eaLnBrk="1" hangingPunct="1"/>
            <a:r>
              <a:rPr lang="en-US" smtClean="0"/>
              <a:t>Programmer’s View of a Computer System</a:t>
            </a:r>
          </a:p>
          <a:p>
            <a:pPr eaLnBrk="1" hangingPunct="1"/>
            <a:r>
              <a:rPr lang="en-US" smtClean="0">
                <a:solidFill>
                  <a:srgbClr val="FF0000"/>
                </a:solidFill>
              </a:rPr>
              <a:t>Basic Computer Organization</a:t>
            </a: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Basic Computer Organization</a:t>
            </a:r>
          </a:p>
        </p:txBody>
      </p:sp>
      <p:sp>
        <p:nvSpPr>
          <p:cNvPr id="40963" name="Rectangle 3"/>
          <p:cNvSpPr>
            <a:spLocks noGrp="1" noChangeArrowheads="1"/>
          </p:cNvSpPr>
          <p:nvPr>
            <p:ph type="body" idx="1"/>
          </p:nvPr>
        </p:nvSpPr>
        <p:spPr>
          <a:xfrm>
            <a:off x="482600" y="1123950"/>
            <a:ext cx="8148638" cy="4667250"/>
          </a:xfrm>
          <a:noFill/>
        </p:spPr>
        <p:txBody>
          <a:bodyPr lIns="0"/>
          <a:lstStyle/>
          <a:p>
            <a:pPr eaLnBrk="1" hangingPunct="1"/>
            <a:r>
              <a:rPr lang="en-US" smtClean="0"/>
              <a:t>Since the 1940's, computers have 3 classic components:</a:t>
            </a:r>
          </a:p>
          <a:p>
            <a:pPr lvl="1" eaLnBrk="1" hangingPunct="1"/>
            <a:r>
              <a:rPr lang="en-US" smtClean="0"/>
              <a:t>Processor, called also the CPU (Central Processing Unit)</a:t>
            </a:r>
          </a:p>
          <a:p>
            <a:pPr lvl="1" eaLnBrk="1" hangingPunct="1"/>
            <a:r>
              <a:rPr lang="en-US" smtClean="0"/>
              <a:t>Memory and Storage Devices</a:t>
            </a:r>
          </a:p>
          <a:p>
            <a:pPr lvl="1" eaLnBrk="1" hangingPunct="1"/>
            <a:r>
              <a:rPr lang="en-US" smtClean="0"/>
              <a:t>I/O Devices</a:t>
            </a:r>
          </a:p>
          <a:p>
            <a:pPr eaLnBrk="1" hangingPunct="1"/>
            <a:r>
              <a:rPr lang="en-US" smtClean="0"/>
              <a:t>Interconnected with one or more buses</a:t>
            </a:r>
          </a:p>
          <a:p>
            <a:pPr eaLnBrk="1" hangingPunct="1"/>
            <a:r>
              <a:rPr lang="en-US" smtClean="0"/>
              <a:t>Bus consists of</a:t>
            </a:r>
          </a:p>
          <a:p>
            <a:pPr lvl="1" eaLnBrk="1" hangingPunct="1"/>
            <a:r>
              <a:rPr lang="en-US" smtClean="0"/>
              <a:t>Data Bus</a:t>
            </a:r>
          </a:p>
          <a:p>
            <a:pPr lvl="1" eaLnBrk="1" hangingPunct="1"/>
            <a:r>
              <a:rPr lang="en-US" smtClean="0"/>
              <a:t>Address Bus</a:t>
            </a:r>
          </a:p>
          <a:p>
            <a:pPr lvl="1" eaLnBrk="1" hangingPunct="1"/>
            <a:r>
              <a:rPr lang="en-US" smtClean="0"/>
              <a:t>Control Bus</a:t>
            </a:r>
          </a:p>
        </p:txBody>
      </p:sp>
      <p:grpSp>
        <p:nvGrpSpPr>
          <p:cNvPr id="40964" name="Group 4"/>
          <p:cNvGrpSpPr>
            <a:grpSpLocks/>
          </p:cNvGrpSpPr>
          <p:nvPr/>
        </p:nvGrpSpPr>
        <p:grpSpPr bwMode="auto">
          <a:xfrm>
            <a:off x="3016250" y="3486150"/>
            <a:ext cx="5638800" cy="2743200"/>
            <a:chOff x="1070" y="2160"/>
            <a:chExt cx="3552" cy="1728"/>
          </a:xfrm>
        </p:grpSpPr>
        <p:sp>
          <p:nvSpPr>
            <p:cNvPr id="40965" name="AutoShape 5"/>
            <p:cNvSpPr>
              <a:spLocks noChangeAspect="1" noChangeArrowheads="1" noTextEdit="1"/>
            </p:cNvSpPr>
            <p:nvPr/>
          </p:nvSpPr>
          <p:spPr bwMode="auto">
            <a:xfrm>
              <a:off x="1070" y="2160"/>
              <a:ext cx="3552" cy="1728"/>
            </a:xfrm>
            <a:prstGeom prst="rect">
              <a:avLst/>
            </a:prstGeom>
            <a:solidFill>
              <a:schemeClr val="accent1"/>
            </a:solidFill>
            <a:ln w="9525">
              <a:noFill/>
              <a:miter lim="800000"/>
              <a:headEnd/>
              <a:tailEnd/>
            </a:ln>
          </p:spPr>
          <p:txBody>
            <a:bodyPr/>
            <a:lstStyle/>
            <a:p>
              <a:endParaRPr lang="en-US"/>
            </a:p>
          </p:txBody>
        </p:sp>
        <p:sp>
          <p:nvSpPr>
            <p:cNvPr id="40966" name="Rectangle 6"/>
            <p:cNvSpPr>
              <a:spLocks noChangeArrowheads="1"/>
            </p:cNvSpPr>
            <p:nvPr/>
          </p:nvSpPr>
          <p:spPr bwMode="auto">
            <a:xfrm>
              <a:off x="1184" y="2524"/>
              <a:ext cx="1063" cy="870"/>
            </a:xfrm>
            <a:prstGeom prst="rect">
              <a:avLst/>
            </a:prstGeom>
            <a:solidFill>
              <a:srgbClr val="FFFFFF"/>
            </a:solidFill>
            <a:ln w="11113">
              <a:solidFill>
                <a:srgbClr val="000000"/>
              </a:solidFill>
              <a:miter lim="800000"/>
              <a:headEnd/>
              <a:tailEnd/>
            </a:ln>
          </p:spPr>
          <p:txBody>
            <a:bodyPr/>
            <a:lstStyle/>
            <a:p>
              <a:endParaRPr lang="en-US"/>
            </a:p>
          </p:txBody>
        </p:sp>
        <p:sp>
          <p:nvSpPr>
            <p:cNvPr id="40967" name="Rectangle 7"/>
            <p:cNvSpPr>
              <a:spLocks noChangeArrowheads="1"/>
            </p:cNvSpPr>
            <p:nvPr/>
          </p:nvSpPr>
          <p:spPr bwMode="auto">
            <a:xfrm>
              <a:off x="1506" y="2859"/>
              <a:ext cx="431" cy="212"/>
            </a:xfrm>
            <a:prstGeom prst="rect">
              <a:avLst/>
            </a:prstGeom>
            <a:noFill/>
            <a:ln w="9525">
              <a:noFill/>
              <a:miter lim="800000"/>
              <a:headEnd/>
              <a:tailEnd/>
            </a:ln>
          </p:spPr>
          <p:txBody>
            <a:bodyPr wrap="none" lIns="0" tIns="0" rIns="0" bIns="0">
              <a:spAutoFit/>
            </a:bodyPr>
            <a:lstStyle/>
            <a:p>
              <a:pPr algn="ctr"/>
              <a:r>
                <a:rPr lang="en-US" sz="1100" b="1">
                  <a:solidFill>
                    <a:srgbClr val="000000"/>
                  </a:solidFill>
                  <a:latin typeface="Helvetica" pitchFamily="34" charset="0"/>
                </a:rPr>
                <a:t>Processor</a:t>
              </a:r>
            </a:p>
            <a:p>
              <a:pPr algn="ctr"/>
              <a:r>
                <a:rPr lang="en-US" sz="1100" b="1">
                  <a:solidFill>
                    <a:srgbClr val="000000"/>
                  </a:solidFill>
                  <a:latin typeface="Helvetica" pitchFamily="34" charset="0"/>
                </a:rPr>
                <a:t>(CPU)</a:t>
              </a:r>
              <a:endParaRPr lang="en-US"/>
            </a:p>
          </p:txBody>
        </p:sp>
        <p:sp>
          <p:nvSpPr>
            <p:cNvPr id="40968" name="Rectangle 8"/>
            <p:cNvSpPr>
              <a:spLocks noChangeArrowheads="1"/>
            </p:cNvSpPr>
            <p:nvPr/>
          </p:nvSpPr>
          <p:spPr bwMode="auto">
            <a:xfrm>
              <a:off x="2425" y="2524"/>
              <a:ext cx="753" cy="870"/>
            </a:xfrm>
            <a:prstGeom prst="rect">
              <a:avLst/>
            </a:prstGeom>
            <a:solidFill>
              <a:srgbClr val="FFFFFF"/>
            </a:solidFill>
            <a:ln w="11113">
              <a:solidFill>
                <a:srgbClr val="000000"/>
              </a:solidFill>
              <a:miter lim="800000"/>
              <a:headEnd/>
              <a:tailEnd/>
            </a:ln>
          </p:spPr>
          <p:txBody>
            <a:bodyPr/>
            <a:lstStyle/>
            <a:p>
              <a:endParaRPr lang="en-US"/>
            </a:p>
          </p:txBody>
        </p:sp>
        <p:sp>
          <p:nvSpPr>
            <p:cNvPr id="40969" name="Rectangle 9"/>
            <p:cNvSpPr>
              <a:spLocks noChangeArrowheads="1"/>
            </p:cNvSpPr>
            <p:nvPr/>
          </p:nvSpPr>
          <p:spPr bwMode="auto">
            <a:xfrm>
              <a:off x="2662" y="2886"/>
              <a:ext cx="317"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Helvetica" pitchFamily="34" charset="0"/>
                </a:rPr>
                <a:t>Memory</a:t>
              </a:r>
              <a:endParaRPr lang="en-US"/>
            </a:p>
          </p:txBody>
        </p:sp>
        <p:sp>
          <p:nvSpPr>
            <p:cNvPr id="40970" name="Rectangle 10"/>
            <p:cNvSpPr>
              <a:spLocks noChangeArrowheads="1"/>
            </p:cNvSpPr>
            <p:nvPr/>
          </p:nvSpPr>
          <p:spPr bwMode="auto">
            <a:xfrm>
              <a:off x="1427" y="2591"/>
              <a:ext cx="577" cy="133"/>
            </a:xfrm>
            <a:prstGeom prst="rect">
              <a:avLst/>
            </a:prstGeom>
            <a:solidFill>
              <a:srgbClr val="FFFFFF"/>
            </a:solidFill>
            <a:ln w="11113">
              <a:solidFill>
                <a:srgbClr val="000000"/>
              </a:solidFill>
              <a:miter lim="800000"/>
              <a:headEnd/>
              <a:tailEnd/>
            </a:ln>
          </p:spPr>
          <p:txBody>
            <a:bodyPr/>
            <a:lstStyle/>
            <a:p>
              <a:endParaRPr lang="en-US"/>
            </a:p>
          </p:txBody>
        </p:sp>
        <p:sp>
          <p:nvSpPr>
            <p:cNvPr id="40971" name="Rectangle 11"/>
            <p:cNvSpPr>
              <a:spLocks noChangeArrowheads="1"/>
            </p:cNvSpPr>
            <p:nvPr/>
          </p:nvSpPr>
          <p:spPr bwMode="auto">
            <a:xfrm>
              <a:off x="1544" y="2605"/>
              <a:ext cx="337"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Helvetica" pitchFamily="34" charset="0"/>
                </a:rPr>
                <a:t>registers</a:t>
              </a:r>
              <a:endParaRPr lang="en-US"/>
            </a:p>
          </p:txBody>
        </p:sp>
        <p:sp>
          <p:nvSpPr>
            <p:cNvPr id="40972" name="Rectangle 12"/>
            <p:cNvSpPr>
              <a:spLocks noChangeArrowheads="1"/>
            </p:cNvSpPr>
            <p:nvPr/>
          </p:nvSpPr>
          <p:spPr bwMode="auto">
            <a:xfrm>
              <a:off x="1272" y="3191"/>
              <a:ext cx="322" cy="133"/>
            </a:xfrm>
            <a:prstGeom prst="rect">
              <a:avLst/>
            </a:prstGeom>
            <a:solidFill>
              <a:srgbClr val="FFFFFF"/>
            </a:solidFill>
            <a:ln w="11113">
              <a:solidFill>
                <a:srgbClr val="000000"/>
              </a:solidFill>
              <a:miter lim="800000"/>
              <a:headEnd/>
              <a:tailEnd/>
            </a:ln>
          </p:spPr>
          <p:txBody>
            <a:bodyPr/>
            <a:lstStyle/>
            <a:p>
              <a:endParaRPr lang="en-US"/>
            </a:p>
          </p:txBody>
        </p:sp>
        <p:sp>
          <p:nvSpPr>
            <p:cNvPr id="40973" name="Rectangle 13"/>
            <p:cNvSpPr>
              <a:spLocks noChangeArrowheads="1"/>
            </p:cNvSpPr>
            <p:nvPr/>
          </p:nvSpPr>
          <p:spPr bwMode="auto">
            <a:xfrm>
              <a:off x="1347" y="3205"/>
              <a:ext cx="172"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Helvetica" pitchFamily="34" charset="0"/>
                </a:rPr>
                <a:t>ALU</a:t>
              </a:r>
              <a:endParaRPr lang="en-US"/>
            </a:p>
          </p:txBody>
        </p:sp>
        <p:sp>
          <p:nvSpPr>
            <p:cNvPr id="40974" name="Rectangle 14"/>
            <p:cNvSpPr>
              <a:spLocks noChangeArrowheads="1"/>
            </p:cNvSpPr>
            <p:nvPr/>
          </p:nvSpPr>
          <p:spPr bwMode="auto">
            <a:xfrm>
              <a:off x="1860" y="3191"/>
              <a:ext cx="354" cy="133"/>
            </a:xfrm>
            <a:prstGeom prst="rect">
              <a:avLst/>
            </a:prstGeom>
            <a:solidFill>
              <a:srgbClr val="FFFFFF"/>
            </a:solidFill>
            <a:ln w="11113">
              <a:solidFill>
                <a:srgbClr val="000000"/>
              </a:solidFill>
              <a:miter lim="800000"/>
              <a:headEnd/>
              <a:tailEnd/>
            </a:ln>
          </p:spPr>
          <p:txBody>
            <a:bodyPr/>
            <a:lstStyle/>
            <a:p>
              <a:endParaRPr lang="en-US"/>
            </a:p>
          </p:txBody>
        </p:sp>
        <p:sp>
          <p:nvSpPr>
            <p:cNvPr id="40975" name="Rectangle 15"/>
            <p:cNvSpPr>
              <a:spLocks noChangeArrowheads="1"/>
            </p:cNvSpPr>
            <p:nvPr/>
          </p:nvSpPr>
          <p:spPr bwMode="auto">
            <a:xfrm>
              <a:off x="1934" y="3205"/>
              <a:ext cx="201"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Helvetica" pitchFamily="34" charset="0"/>
                </a:rPr>
                <a:t>clock</a:t>
              </a:r>
              <a:endParaRPr lang="en-US"/>
            </a:p>
          </p:txBody>
        </p:sp>
        <p:sp>
          <p:nvSpPr>
            <p:cNvPr id="40976" name="Rectangle 16"/>
            <p:cNvSpPr>
              <a:spLocks noChangeArrowheads="1"/>
            </p:cNvSpPr>
            <p:nvPr/>
          </p:nvSpPr>
          <p:spPr bwMode="auto">
            <a:xfrm>
              <a:off x="3311" y="2524"/>
              <a:ext cx="410" cy="870"/>
            </a:xfrm>
            <a:prstGeom prst="rect">
              <a:avLst/>
            </a:prstGeom>
            <a:solidFill>
              <a:srgbClr val="FFFFFF"/>
            </a:solidFill>
            <a:ln w="11113">
              <a:solidFill>
                <a:srgbClr val="000000"/>
              </a:solidFill>
              <a:miter lim="800000"/>
              <a:headEnd/>
              <a:tailEnd/>
            </a:ln>
          </p:spPr>
          <p:txBody>
            <a:bodyPr/>
            <a:lstStyle/>
            <a:p>
              <a:endParaRPr lang="en-US"/>
            </a:p>
          </p:txBody>
        </p:sp>
        <p:sp>
          <p:nvSpPr>
            <p:cNvPr id="40977" name="Rectangle 17"/>
            <p:cNvSpPr>
              <a:spLocks noChangeArrowheads="1"/>
            </p:cNvSpPr>
            <p:nvPr/>
          </p:nvSpPr>
          <p:spPr bwMode="auto">
            <a:xfrm>
              <a:off x="3456" y="2810"/>
              <a:ext cx="116"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Helvetica" pitchFamily="34" charset="0"/>
                </a:rPr>
                <a:t>I/O</a:t>
              </a:r>
              <a:endParaRPr lang="en-US"/>
            </a:p>
          </p:txBody>
        </p:sp>
        <p:sp>
          <p:nvSpPr>
            <p:cNvPr id="40978" name="Rectangle 18"/>
            <p:cNvSpPr>
              <a:spLocks noChangeArrowheads="1"/>
            </p:cNvSpPr>
            <p:nvPr/>
          </p:nvSpPr>
          <p:spPr bwMode="auto">
            <a:xfrm>
              <a:off x="3379" y="2917"/>
              <a:ext cx="270"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Helvetica" pitchFamily="34" charset="0"/>
                </a:rPr>
                <a:t>Device</a:t>
              </a:r>
              <a:endParaRPr lang="en-US"/>
            </a:p>
          </p:txBody>
        </p:sp>
        <p:sp>
          <p:nvSpPr>
            <p:cNvPr id="40979" name="Rectangle 19"/>
            <p:cNvSpPr>
              <a:spLocks noChangeArrowheads="1"/>
            </p:cNvSpPr>
            <p:nvPr/>
          </p:nvSpPr>
          <p:spPr bwMode="auto">
            <a:xfrm>
              <a:off x="3466" y="3023"/>
              <a:ext cx="98"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Helvetica" pitchFamily="34" charset="0"/>
                </a:rPr>
                <a:t>#1</a:t>
              </a:r>
              <a:endParaRPr lang="en-US"/>
            </a:p>
          </p:txBody>
        </p:sp>
        <p:sp>
          <p:nvSpPr>
            <p:cNvPr id="40980" name="Rectangle 20"/>
            <p:cNvSpPr>
              <a:spLocks noChangeArrowheads="1"/>
            </p:cNvSpPr>
            <p:nvPr/>
          </p:nvSpPr>
          <p:spPr bwMode="auto">
            <a:xfrm>
              <a:off x="3843" y="2524"/>
              <a:ext cx="410" cy="870"/>
            </a:xfrm>
            <a:prstGeom prst="rect">
              <a:avLst/>
            </a:prstGeom>
            <a:solidFill>
              <a:srgbClr val="FFFFFF"/>
            </a:solidFill>
            <a:ln w="11113">
              <a:solidFill>
                <a:srgbClr val="000000"/>
              </a:solidFill>
              <a:miter lim="800000"/>
              <a:headEnd/>
              <a:tailEnd/>
            </a:ln>
          </p:spPr>
          <p:txBody>
            <a:bodyPr/>
            <a:lstStyle/>
            <a:p>
              <a:endParaRPr lang="en-US"/>
            </a:p>
          </p:txBody>
        </p:sp>
        <p:sp>
          <p:nvSpPr>
            <p:cNvPr id="40981" name="Rectangle 21"/>
            <p:cNvSpPr>
              <a:spLocks noChangeArrowheads="1"/>
            </p:cNvSpPr>
            <p:nvPr/>
          </p:nvSpPr>
          <p:spPr bwMode="auto">
            <a:xfrm>
              <a:off x="3988" y="2810"/>
              <a:ext cx="116"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Helvetica" pitchFamily="34" charset="0"/>
                </a:rPr>
                <a:t>I/O</a:t>
              </a:r>
              <a:endParaRPr lang="en-US"/>
            </a:p>
          </p:txBody>
        </p:sp>
        <p:sp>
          <p:nvSpPr>
            <p:cNvPr id="40982" name="Rectangle 22"/>
            <p:cNvSpPr>
              <a:spLocks noChangeArrowheads="1"/>
            </p:cNvSpPr>
            <p:nvPr/>
          </p:nvSpPr>
          <p:spPr bwMode="auto">
            <a:xfrm>
              <a:off x="3911" y="2917"/>
              <a:ext cx="270"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Helvetica" pitchFamily="34" charset="0"/>
                </a:rPr>
                <a:t>Device</a:t>
              </a:r>
              <a:endParaRPr lang="en-US"/>
            </a:p>
          </p:txBody>
        </p:sp>
        <p:sp>
          <p:nvSpPr>
            <p:cNvPr id="40983" name="Rectangle 23"/>
            <p:cNvSpPr>
              <a:spLocks noChangeArrowheads="1"/>
            </p:cNvSpPr>
            <p:nvPr/>
          </p:nvSpPr>
          <p:spPr bwMode="auto">
            <a:xfrm>
              <a:off x="3997" y="3023"/>
              <a:ext cx="98"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Helvetica" pitchFamily="34" charset="0"/>
                </a:rPr>
                <a:t>#2</a:t>
              </a:r>
              <a:endParaRPr lang="en-US"/>
            </a:p>
          </p:txBody>
        </p:sp>
        <p:sp>
          <p:nvSpPr>
            <p:cNvPr id="40984" name="Line 24"/>
            <p:cNvSpPr>
              <a:spLocks noChangeShapeType="1"/>
            </p:cNvSpPr>
            <p:nvPr/>
          </p:nvSpPr>
          <p:spPr bwMode="auto">
            <a:xfrm flipH="1">
              <a:off x="1537" y="3394"/>
              <a:ext cx="0" cy="363"/>
            </a:xfrm>
            <a:prstGeom prst="line">
              <a:avLst/>
            </a:prstGeom>
            <a:noFill/>
            <a:ln w="19050">
              <a:solidFill>
                <a:srgbClr val="000000"/>
              </a:solidFill>
              <a:round/>
              <a:headEnd/>
              <a:tailEnd/>
            </a:ln>
          </p:spPr>
          <p:txBody>
            <a:bodyPr/>
            <a:lstStyle/>
            <a:p>
              <a:endParaRPr lang="en-US"/>
            </a:p>
          </p:txBody>
        </p:sp>
        <p:sp>
          <p:nvSpPr>
            <p:cNvPr id="40985" name="Line 25"/>
            <p:cNvSpPr>
              <a:spLocks noChangeShapeType="1"/>
            </p:cNvSpPr>
            <p:nvPr/>
          </p:nvSpPr>
          <p:spPr bwMode="auto">
            <a:xfrm>
              <a:off x="1537" y="3757"/>
              <a:ext cx="3012" cy="0"/>
            </a:xfrm>
            <a:prstGeom prst="line">
              <a:avLst/>
            </a:prstGeom>
            <a:noFill/>
            <a:ln w="19050">
              <a:solidFill>
                <a:srgbClr val="000000"/>
              </a:solidFill>
              <a:round/>
              <a:headEnd/>
              <a:tailEnd/>
            </a:ln>
          </p:spPr>
          <p:txBody>
            <a:bodyPr/>
            <a:lstStyle/>
            <a:p>
              <a:endParaRPr lang="en-US"/>
            </a:p>
          </p:txBody>
        </p:sp>
        <p:sp>
          <p:nvSpPr>
            <p:cNvPr id="40986" name="Line 26"/>
            <p:cNvSpPr>
              <a:spLocks noChangeShapeType="1"/>
            </p:cNvSpPr>
            <p:nvPr/>
          </p:nvSpPr>
          <p:spPr bwMode="auto">
            <a:xfrm flipH="1">
              <a:off x="2590" y="3394"/>
              <a:ext cx="0" cy="363"/>
            </a:xfrm>
            <a:prstGeom prst="line">
              <a:avLst/>
            </a:prstGeom>
            <a:noFill/>
            <a:ln w="19050">
              <a:solidFill>
                <a:srgbClr val="000000"/>
              </a:solidFill>
              <a:round/>
              <a:headEnd/>
              <a:tailEnd/>
            </a:ln>
          </p:spPr>
          <p:txBody>
            <a:bodyPr/>
            <a:lstStyle/>
            <a:p>
              <a:endParaRPr lang="en-US"/>
            </a:p>
          </p:txBody>
        </p:sp>
        <p:sp>
          <p:nvSpPr>
            <p:cNvPr id="40987" name="Line 27"/>
            <p:cNvSpPr>
              <a:spLocks noChangeShapeType="1"/>
            </p:cNvSpPr>
            <p:nvPr/>
          </p:nvSpPr>
          <p:spPr bwMode="auto">
            <a:xfrm flipH="1">
              <a:off x="3424" y="3394"/>
              <a:ext cx="0" cy="363"/>
            </a:xfrm>
            <a:prstGeom prst="line">
              <a:avLst/>
            </a:prstGeom>
            <a:noFill/>
            <a:ln w="19050">
              <a:solidFill>
                <a:srgbClr val="000000"/>
              </a:solidFill>
              <a:round/>
              <a:headEnd/>
              <a:tailEnd/>
            </a:ln>
          </p:spPr>
          <p:txBody>
            <a:bodyPr/>
            <a:lstStyle/>
            <a:p>
              <a:endParaRPr lang="en-US"/>
            </a:p>
          </p:txBody>
        </p:sp>
        <p:sp>
          <p:nvSpPr>
            <p:cNvPr id="40988" name="Line 28"/>
            <p:cNvSpPr>
              <a:spLocks noChangeShapeType="1"/>
            </p:cNvSpPr>
            <p:nvPr/>
          </p:nvSpPr>
          <p:spPr bwMode="auto">
            <a:xfrm flipH="1">
              <a:off x="3969" y="3394"/>
              <a:ext cx="0" cy="363"/>
            </a:xfrm>
            <a:prstGeom prst="line">
              <a:avLst/>
            </a:prstGeom>
            <a:noFill/>
            <a:ln w="19050">
              <a:solidFill>
                <a:srgbClr val="000000"/>
              </a:solidFill>
              <a:round/>
              <a:headEnd/>
              <a:tailEnd/>
            </a:ln>
          </p:spPr>
          <p:txBody>
            <a:bodyPr/>
            <a:lstStyle/>
            <a:p>
              <a:endParaRPr lang="en-US"/>
            </a:p>
          </p:txBody>
        </p:sp>
        <p:sp>
          <p:nvSpPr>
            <p:cNvPr id="40989" name="Line 29"/>
            <p:cNvSpPr>
              <a:spLocks noChangeShapeType="1"/>
            </p:cNvSpPr>
            <p:nvPr/>
          </p:nvSpPr>
          <p:spPr bwMode="auto">
            <a:xfrm>
              <a:off x="1682" y="2347"/>
              <a:ext cx="1" cy="177"/>
            </a:xfrm>
            <a:prstGeom prst="line">
              <a:avLst/>
            </a:prstGeom>
            <a:noFill/>
            <a:ln w="19050">
              <a:solidFill>
                <a:srgbClr val="000000"/>
              </a:solidFill>
              <a:round/>
              <a:headEnd/>
              <a:tailEnd/>
            </a:ln>
          </p:spPr>
          <p:txBody>
            <a:bodyPr/>
            <a:lstStyle/>
            <a:p>
              <a:endParaRPr lang="en-US"/>
            </a:p>
          </p:txBody>
        </p:sp>
        <p:sp>
          <p:nvSpPr>
            <p:cNvPr id="40990" name="Line 30"/>
            <p:cNvSpPr>
              <a:spLocks noChangeShapeType="1"/>
            </p:cNvSpPr>
            <p:nvPr/>
          </p:nvSpPr>
          <p:spPr bwMode="auto">
            <a:xfrm>
              <a:off x="1682" y="2341"/>
              <a:ext cx="2867" cy="0"/>
            </a:xfrm>
            <a:prstGeom prst="line">
              <a:avLst/>
            </a:prstGeom>
            <a:noFill/>
            <a:ln w="19050">
              <a:solidFill>
                <a:srgbClr val="000000"/>
              </a:solidFill>
              <a:round/>
              <a:headEnd/>
              <a:tailEnd/>
            </a:ln>
          </p:spPr>
          <p:txBody>
            <a:bodyPr/>
            <a:lstStyle/>
            <a:p>
              <a:endParaRPr lang="en-US"/>
            </a:p>
          </p:txBody>
        </p:sp>
        <p:sp>
          <p:nvSpPr>
            <p:cNvPr id="40991" name="Line 31"/>
            <p:cNvSpPr>
              <a:spLocks noChangeShapeType="1"/>
            </p:cNvSpPr>
            <p:nvPr/>
          </p:nvSpPr>
          <p:spPr bwMode="auto">
            <a:xfrm>
              <a:off x="2806" y="2343"/>
              <a:ext cx="1" cy="181"/>
            </a:xfrm>
            <a:prstGeom prst="line">
              <a:avLst/>
            </a:prstGeom>
            <a:noFill/>
            <a:ln w="19050">
              <a:solidFill>
                <a:srgbClr val="000000"/>
              </a:solidFill>
              <a:round/>
              <a:headEnd/>
              <a:tailEnd/>
            </a:ln>
          </p:spPr>
          <p:txBody>
            <a:bodyPr/>
            <a:lstStyle/>
            <a:p>
              <a:endParaRPr lang="en-US"/>
            </a:p>
          </p:txBody>
        </p:sp>
        <p:sp>
          <p:nvSpPr>
            <p:cNvPr id="40992" name="Line 32"/>
            <p:cNvSpPr>
              <a:spLocks noChangeShapeType="1"/>
            </p:cNvSpPr>
            <p:nvPr/>
          </p:nvSpPr>
          <p:spPr bwMode="auto">
            <a:xfrm>
              <a:off x="3515" y="2343"/>
              <a:ext cx="1" cy="181"/>
            </a:xfrm>
            <a:prstGeom prst="line">
              <a:avLst/>
            </a:prstGeom>
            <a:noFill/>
            <a:ln w="19050">
              <a:solidFill>
                <a:srgbClr val="000000"/>
              </a:solidFill>
              <a:round/>
              <a:headEnd/>
              <a:tailEnd/>
            </a:ln>
          </p:spPr>
          <p:txBody>
            <a:bodyPr/>
            <a:lstStyle/>
            <a:p>
              <a:endParaRPr lang="en-US"/>
            </a:p>
          </p:txBody>
        </p:sp>
        <p:sp>
          <p:nvSpPr>
            <p:cNvPr id="40993" name="Line 33"/>
            <p:cNvSpPr>
              <a:spLocks noChangeShapeType="1"/>
            </p:cNvSpPr>
            <p:nvPr/>
          </p:nvSpPr>
          <p:spPr bwMode="auto">
            <a:xfrm>
              <a:off x="4048" y="2343"/>
              <a:ext cx="1" cy="181"/>
            </a:xfrm>
            <a:prstGeom prst="line">
              <a:avLst/>
            </a:prstGeom>
            <a:noFill/>
            <a:ln w="19050">
              <a:solidFill>
                <a:srgbClr val="000000"/>
              </a:solidFill>
              <a:round/>
              <a:headEnd/>
              <a:tailEnd/>
            </a:ln>
          </p:spPr>
          <p:txBody>
            <a:bodyPr/>
            <a:lstStyle/>
            <a:p>
              <a:endParaRPr lang="en-US"/>
            </a:p>
          </p:txBody>
        </p:sp>
        <p:sp>
          <p:nvSpPr>
            <p:cNvPr id="40994" name="Line 34"/>
            <p:cNvSpPr>
              <a:spLocks noChangeShapeType="1"/>
            </p:cNvSpPr>
            <p:nvPr/>
          </p:nvSpPr>
          <p:spPr bwMode="auto">
            <a:xfrm>
              <a:off x="1900" y="3394"/>
              <a:ext cx="0" cy="181"/>
            </a:xfrm>
            <a:prstGeom prst="line">
              <a:avLst/>
            </a:prstGeom>
            <a:noFill/>
            <a:ln w="19050">
              <a:solidFill>
                <a:srgbClr val="FF0000"/>
              </a:solidFill>
              <a:round/>
              <a:headEnd/>
              <a:tailEnd/>
            </a:ln>
          </p:spPr>
          <p:txBody>
            <a:bodyPr/>
            <a:lstStyle/>
            <a:p>
              <a:endParaRPr lang="en-US"/>
            </a:p>
          </p:txBody>
        </p:sp>
        <p:sp>
          <p:nvSpPr>
            <p:cNvPr id="40995" name="Line 35"/>
            <p:cNvSpPr>
              <a:spLocks noChangeShapeType="1"/>
            </p:cNvSpPr>
            <p:nvPr/>
          </p:nvSpPr>
          <p:spPr bwMode="auto">
            <a:xfrm flipH="1">
              <a:off x="2953" y="3394"/>
              <a:ext cx="0" cy="181"/>
            </a:xfrm>
            <a:prstGeom prst="line">
              <a:avLst/>
            </a:prstGeom>
            <a:noFill/>
            <a:ln w="19050">
              <a:solidFill>
                <a:srgbClr val="FF0000"/>
              </a:solidFill>
              <a:round/>
              <a:headEnd/>
              <a:tailEnd/>
            </a:ln>
          </p:spPr>
          <p:txBody>
            <a:bodyPr/>
            <a:lstStyle/>
            <a:p>
              <a:endParaRPr lang="en-US"/>
            </a:p>
          </p:txBody>
        </p:sp>
        <p:sp>
          <p:nvSpPr>
            <p:cNvPr id="40996" name="Line 36"/>
            <p:cNvSpPr>
              <a:spLocks noChangeShapeType="1"/>
            </p:cNvSpPr>
            <p:nvPr/>
          </p:nvSpPr>
          <p:spPr bwMode="auto">
            <a:xfrm>
              <a:off x="3606" y="3394"/>
              <a:ext cx="0" cy="181"/>
            </a:xfrm>
            <a:prstGeom prst="line">
              <a:avLst/>
            </a:prstGeom>
            <a:noFill/>
            <a:ln w="19050">
              <a:solidFill>
                <a:srgbClr val="FF0000"/>
              </a:solidFill>
              <a:round/>
              <a:headEnd/>
              <a:tailEnd/>
            </a:ln>
          </p:spPr>
          <p:txBody>
            <a:bodyPr/>
            <a:lstStyle/>
            <a:p>
              <a:endParaRPr lang="en-US"/>
            </a:p>
          </p:txBody>
        </p:sp>
        <p:sp>
          <p:nvSpPr>
            <p:cNvPr id="40997" name="Line 37"/>
            <p:cNvSpPr>
              <a:spLocks noChangeShapeType="1"/>
            </p:cNvSpPr>
            <p:nvPr/>
          </p:nvSpPr>
          <p:spPr bwMode="auto">
            <a:xfrm>
              <a:off x="4150" y="3394"/>
              <a:ext cx="0" cy="181"/>
            </a:xfrm>
            <a:prstGeom prst="line">
              <a:avLst/>
            </a:prstGeom>
            <a:noFill/>
            <a:ln w="19050">
              <a:solidFill>
                <a:srgbClr val="FF0000"/>
              </a:solidFill>
              <a:round/>
              <a:headEnd/>
              <a:tailEnd/>
            </a:ln>
          </p:spPr>
          <p:txBody>
            <a:bodyPr/>
            <a:lstStyle/>
            <a:p>
              <a:endParaRPr lang="en-US"/>
            </a:p>
          </p:txBody>
        </p:sp>
        <p:sp>
          <p:nvSpPr>
            <p:cNvPr id="40998" name="Rectangle 38"/>
            <p:cNvSpPr>
              <a:spLocks noChangeArrowheads="1"/>
            </p:cNvSpPr>
            <p:nvPr/>
          </p:nvSpPr>
          <p:spPr bwMode="auto">
            <a:xfrm>
              <a:off x="2892" y="2231"/>
              <a:ext cx="304"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data bus</a:t>
              </a:r>
              <a:endParaRPr lang="en-US"/>
            </a:p>
          </p:txBody>
        </p:sp>
        <p:sp>
          <p:nvSpPr>
            <p:cNvPr id="40999" name="Rectangle 39"/>
            <p:cNvSpPr>
              <a:spLocks noChangeArrowheads="1"/>
            </p:cNvSpPr>
            <p:nvPr/>
          </p:nvSpPr>
          <p:spPr bwMode="auto">
            <a:xfrm>
              <a:off x="2009" y="3466"/>
              <a:ext cx="389"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control bus</a:t>
              </a:r>
              <a:endParaRPr lang="en-US"/>
            </a:p>
          </p:txBody>
        </p:sp>
        <p:sp>
          <p:nvSpPr>
            <p:cNvPr id="41000" name="Rectangle 40"/>
            <p:cNvSpPr>
              <a:spLocks noChangeArrowheads="1"/>
            </p:cNvSpPr>
            <p:nvPr/>
          </p:nvSpPr>
          <p:spPr bwMode="auto">
            <a:xfrm>
              <a:off x="1588" y="3648"/>
              <a:ext cx="433"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address bus</a:t>
              </a:r>
              <a:endParaRPr lang="en-US"/>
            </a:p>
          </p:txBody>
        </p:sp>
        <p:sp>
          <p:nvSpPr>
            <p:cNvPr id="41001" name="Rectangle 41"/>
            <p:cNvSpPr>
              <a:spLocks noChangeArrowheads="1"/>
            </p:cNvSpPr>
            <p:nvPr/>
          </p:nvSpPr>
          <p:spPr bwMode="auto">
            <a:xfrm>
              <a:off x="1594" y="3191"/>
              <a:ext cx="266" cy="133"/>
            </a:xfrm>
            <a:prstGeom prst="rect">
              <a:avLst/>
            </a:prstGeom>
            <a:solidFill>
              <a:srgbClr val="FFFFFF"/>
            </a:solidFill>
            <a:ln w="11113">
              <a:solidFill>
                <a:srgbClr val="000000"/>
              </a:solidFill>
              <a:miter lim="800000"/>
              <a:headEnd/>
              <a:tailEnd/>
            </a:ln>
          </p:spPr>
          <p:txBody>
            <a:bodyPr/>
            <a:lstStyle/>
            <a:p>
              <a:endParaRPr lang="en-US"/>
            </a:p>
          </p:txBody>
        </p:sp>
        <p:sp>
          <p:nvSpPr>
            <p:cNvPr id="41002" name="Rectangle 42"/>
            <p:cNvSpPr>
              <a:spLocks noChangeArrowheads="1"/>
            </p:cNvSpPr>
            <p:nvPr/>
          </p:nvSpPr>
          <p:spPr bwMode="auto">
            <a:xfrm>
              <a:off x="1662" y="3205"/>
              <a:ext cx="128"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Helvetica" pitchFamily="34" charset="0"/>
                </a:rPr>
                <a:t>CU</a:t>
              </a:r>
              <a:endParaRPr lang="en-US"/>
            </a:p>
          </p:txBody>
        </p:sp>
        <p:sp>
          <p:nvSpPr>
            <p:cNvPr id="41003" name="Line 43"/>
            <p:cNvSpPr>
              <a:spLocks noChangeShapeType="1"/>
            </p:cNvSpPr>
            <p:nvPr/>
          </p:nvSpPr>
          <p:spPr bwMode="auto">
            <a:xfrm>
              <a:off x="1900" y="3575"/>
              <a:ext cx="2649" cy="0"/>
            </a:xfrm>
            <a:prstGeom prst="line">
              <a:avLst/>
            </a:prstGeom>
            <a:noFill/>
            <a:ln w="19050">
              <a:solidFill>
                <a:srgbClr val="FF0000"/>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ChangeArrowheads="1"/>
          </p:cNvSpPr>
          <p:nvPr/>
        </p:nvSpPr>
        <p:spPr bwMode="auto">
          <a:xfrm>
            <a:off x="457200" y="1143000"/>
            <a:ext cx="8229600" cy="5143500"/>
          </a:xfrm>
          <a:prstGeom prst="rect">
            <a:avLst/>
          </a:prstGeom>
          <a:noFill/>
          <a:ln w="9525">
            <a:noFill/>
            <a:miter lim="800000"/>
            <a:headEnd/>
            <a:tailEnd/>
          </a:ln>
        </p:spPr>
        <p:txBody>
          <a:bodyPr/>
          <a:lstStyle/>
          <a:p>
            <a:pPr marL="347663" indent="-347663">
              <a:spcBef>
                <a:spcPct val="40000"/>
              </a:spcBef>
              <a:buFont typeface="Wingdings" pitchFamily="2" charset="2"/>
              <a:buChar char="v"/>
            </a:pPr>
            <a:r>
              <a:rPr lang="en-US" sz="2400"/>
              <a:t>Processor consists of</a:t>
            </a:r>
          </a:p>
          <a:p>
            <a:pPr marL="798513" lvl="1" indent="-336550">
              <a:spcBef>
                <a:spcPct val="40000"/>
              </a:spcBef>
              <a:buFont typeface="Wingdings" pitchFamily="2" charset="2"/>
              <a:buChar char="²"/>
            </a:pPr>
            <a:r>
              <a:rPr lang="en-US" sz="2000"/>
              <a:t>Datapath</a:t>
            </a:r>
          </a:p>
          <a:p>
            <a:pPr marL="1144588" lvl="2" indent="-231775">
              <a:spcBef>
                <a:spcPct val="40000"/>
              </a:spcBef>
              <a:buFont typeface="Wingdings" pitchFamily="2" charset="2"/>
              <a:buChar char="§"/>
            </a:pPr>
            <a:r>
              <a:rPr lang="en-US"/>
              <a:t>ALU</a:t>
            </a:r>
          </a:p>
          <a:p>
            <a:pPr marL="1144588" lvl="2" indent="-231775">
              <a:spcBef>
                <a:spcPct val="40000"/>
              </a:spcBef>
              <a:buFont typeface="Wingdings" pitchFamily="2" charset="2"/>
              <a:buChar char="§"/>
            </a:pPr>
            <a:r>
              <a:rPr lang="en-US"/>
              <a:t>Registers</a:t>
            </a:r>
          </a:p>
          <a:p>
            <a:pPr marL="798513" lvl="1" indent="-336550">
              <a:spcBef>
                <a:spcPct val="40000"/>
              </a:spcBef>
              <a:buFont typeface="Wingdings" pitchFamily="2" charset="2"/>
              <a:buChar char="²"/>
            </a:pPr>
            <a:r>
              <a:rPr lang="en-US" sz="2000"/>
              <a:t>Control unit</a:t>
            </a:r>
          </a:p>
          <a:p>
            <a:pPr marL="347663" indent="-347663">
              <a:spcBef>
                <a:spcPct val="40000"/>
              </a:spcBef>
              <a:buFont typeface="Wingdings" pitchFamily="2" charset="2"/>
              <a:buChar char="v"/>
            </a:pPr>
            <a:r>
              <a:rPr lang="en-US" sz="2400"/>
              <a:t>ALU</a:t>
            </a:r>
          </a:p>
          <a:p>
            <a:pPr marL="798513" lvl="1" indent="-336550">
              <a:spcBef>
                <a:spcPct val="40000"/>
              </a:spcBef>
              <a:buFont typeface="Wingdings" pitchFamily="2" charset="2"/>
              <a:buChar char="²"/>
            </a:pPr>
            <a:r>
              <a:rPr lang="en-US" sz="2000"/>
              <a:t>Performs arithmetic </a:t>
            </a:r>
          </a:p>
          <a:p>
            <a:pPr marL="798513" lvl="1" indent="-336550">
              <a:buFont typeface="Wingdings" pitchFamily="2" charset="2"/>
              <a:buNone/>
            </a:pPr>
            <a:r>
              <a:rPr lang="en-US" sz="2000"/>
              <a:t>	and logic instructions</a:t>
            </a:r>
          </a:p>
          <a:p>
            <a:pPr marL="347663" indent="-347663">
              <a:spcBef>
                <a:spcPct val="40000"/>
              </a:spcBef>
              <a:buFont typeface="Wingdings" pitchFamily="2" charset="2"/>
              <a:buChar char="v"/>
            </a:pPr>
            <a:r>
              <a:rPr lang="en-US" sz="2400"/>
              <a:t>Control unit (CU)</a:t>
            </a:r>
          </a:p>
          <a:p>
            <a:pPr marL="798513" lvl="1" indent="-336550">
              <a:spcBef>
                <a:spcPct val="40000"/>
              </a:spcBef>
              <a:buFont typeface="Wingdings" pitchFamily="2" charset="2"/>
              <a:buChar char="²"/>
            </a:pPr>
            <a:r>
              <a:rPr lang="en-US" sz="2000"/>
              <a:t>Generates the control signals required to execute instructions</a:t>
            </a:r>
          </a:p>
          <a:p>
            <a:pPr marL="347663" indent="-347663">
              <a:spcBef>
                <a:spcPct val="40000"/>
              </a:spcBef>
              <a:buFont typeface="Wingdings" pitchFamily="2" charset="2"/>
              <a:buChar char="v"/>
            </a:pPr>
            <a:r>
              <a:rPr lang="en-US" sz="2400"/>
              <a:t>Implementation varies from one processor to another</a:t>
            </a:r>
          </a:p>
        </p:txBody>
      </p:sp>
      <p:sp>
        <p:nvSpPr>
          <p:cNvPr id="2053" name="Rectangle 3"/>
          <p:cNvSpPr>
            <a:spLocks noGrp="1" noChangeArrowheads="1"/>
          </p:cNvSpPr>
          <p:nvPr>
            <p:ph type="title"/>
          </p:nvPr>
        </p:nvSpPr>
        <p:spPr/>
        <p:txBody>
          <a:bodyPr/>
          <a:lstStyle/>
          <a:p>
            <a:pPr eaLnBrk="1" hangingPunct="1"/>
            <a:r>
              <a:rPr lang="en-US" smtClean="0"/>
              <a:t>Processor (CPU)</a:t>
            </a:r>
          </a:p>
        </p:txBody>
      </p:sp>
      <p:graphicFrame>
        <p:nvGraphicFramePr>
          <p:cNvPr id="2050" name="Object 5">
            <a:hlinkClick r:id="" action="ppaction://ole?verb=0"/>
          </p:cNvPr>
          <p:cNvGraphicFramePr>
            <a:graphicFrameLocks noChangeAspect="1"/>
          </p:cNvGraphicFramePr>
          <p:nvPr/>
        </p:nvGraphicFramePr>
        <p:xfrm>
          <a:off x="2728913" y="1643063"/>
          <a:ext cx="914400" cy="714375"/>
        </p:xfrm>
        <a:graphic>
          <a:graphicData uri="http://schemas.openxmlformats.org/presentationml/2006/ole">
            <p:oleObj spid="_x0000_s2050" name="Package" showAsIcon="1" r:id="rId3" imgW="914400" imgH="714240" progId="Package">
              <p:embed/>
            </p:oleObj>
          </a:graphicData>
        </a:graphic>
      </p:graphicFrame>
      <p:graphicFrame>
        <p:nvGraphicFramePr>
          <p:cNvPr id="2051" name="Object 6">
            <a:hlinkClick r:id="" action="ppaction://ole?verb=0"/>
          </p:cNvPr>
          <p:cNvGraphicFramePr>
            <a:graphicFrameLocks noChangeAspect="1"/>
          </p:cNvGraphicFramePr>
          <p:nvPr/>
        </p:nvGraphicFramePr>
        <p:xfrm>
          <a:off x="2901950" y="3141663"/>
          <a:ext cx="914400" cy="714375"/>
        </p:xfrm>
        <a:graphic>
          <a:graphicData uri="http://schemas.openxmlformats.org/presentationml/2006/ole">
            <p:oleObj spid="_x0000_s2051" name="Package" showAsIcon="1" r:id="rId4" imgW="914400" imgH="714240" progId="Package">
              <p:embed/>
            </p:oleObj>
          </a:graphicData>
        </a:graphic>
      </p:graphicFrame>
      <p:pic>
        <p:nvPicPr>
          <p:cNvPr id="2054" name="Picture 8"/>
          <p:cNvPicPr>
            <a:picLocks noChangeAspect="1" noChangeArrowheads="1"/>
          </p:cNvPicPr>
          <p:nvPr/>
        </p:nvPicPr>
        <p:blipFill>
          <a:blip r:embed="rId5" cstate="print"/>
          <a:srcRect/>
          <a:stretch>
            <a:fillRect/>
          </a:stretch>
        </p:blipFill>
        <p:spPr bwMode="auto">
          <a:xfrm>
            <a:off x="4341813" y="1182688"/>
            <a:ext cx="4248150" cy="3743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482600" y="1123950"/>
            <a:ext cx="8237538" cy="5062538"/>
          </a:xfrm>
        </p:spPr>
        <p:txBody>
          <a:bodyPr/>
          <a:lstStyle/>
          <a:p>
            <a:pPr marL="349250" indent="-349250" eaLnBrk="1" hangingPunct="1">
              <a:spcBef>
                <a:spcPct val="50000"/>
              </a:spcBef>
              <a:tabLst>
                <a:tab pos="4114800" algn="l"/>
              </a:tabLst>
            </a:pPr>
            <a:r>
              <a:rPr lang="en-US" smtClean="0"/>
              <a:t>Synchronizes Processor and Bus operations</a:t>
            </a:r>
          </a:p>
          <a:p>
            <a:pPr marL="349250" indent="-349250" eaLnBrk="1" hangingPunct="1">
              <a:spcBef>
                <a:spcPct val="50000"/>
              </a:spcBef>
              <a:tabLst>
                <a:tab pos="4114800" algn="l"/>
              </a:tabLst>
            </a:pPr>
            <a:r>
              <a:rPr lang="en-US" smtClean="0"/>
              <a:t>Clock cycle = Clock period = 1 / Clock rate</a:t>
            </a:r>
          </a:p>
          <a:p>
            <a:pPr marL="349250" indent="-349250" eaLnBrk="1" hangingPunct="1">
              <a:spcBef>
                <a:spcPct val="50000"/>
              </a:spcBef>
              <a:tabLst>
                <a:tab pos="4114800" algn="l"/>
              </a:tabLst>
            </a:pPr>
            <a:endParaRPr lang="en-US" smtClean="0"/>
          </a:p>
          <a:p>
            <a:pPr marL="349250" indent="-349250" eaLnBrk="1" hangingPunct="1">
              <a:spcBef>
                <a:spcPct val="50000"/>
              </a:spcBef>
              <a:tabLst>
                <a:tab pos="4114800" algn="l"/>
              </a:tabLst>
            </a:pPr>
            <a:endParaRPr lang="en-US" smtClean="0"/>
          </a:p>
          <a:p>
            <a:pPr marL="349250" indent="-349250" eaLnBrk="1" hangingPunct="1">
              <a:spcBef>
                <a:spcPct val="50000"/>
              </a:spcBef>
              <a:tabLst>
                <a:tab pos="4114800" algn="l"/>
              </a:tabLst>
            </a:pPr>
            <a:r>
              <a:rPr lang="en-US" smtClean="0"/>
              <a:t>Clock rate = Clock frequency = Cycles per second</a:t>
            </a:r>
          </a:p>
          <a:p>
            <a:pPr marL="739775" lvl="1" indent="-276225" eaLnBrk="1" hangingPunct="1">
              <a:spcBef>
                <a:spcPct val="50000"/>
              </a:spcBef>
              <a:tabLst>
                <a:tab pos="4114800" algn="l"/>
              </a:tabLst>
            </a:pPr>
            <a:r>
              <a:rPr lang="en-US" smtClean="0"/>
              <a:t>1 Hz = 1 cycle/sec	1 KHz = 10</a:t>
            </a:r>
            <a:r>
              <a:rPr lang="en-US" baseline="30000" smtClean="0"/>
              <a:t>3</a:t>
            </a:r>
            <a:r>
              <a:rPr lang="en-US" smtClean="0"/>
              <a:t> cycles/sec</a:t>
            </a:r>
          </a:p>
          <a:p>
            <a:pPr marL="739775" lvl="1" indent="-276225" eaLnBrk="1" hangingPunct="1">
              <a:spcBef>
                <a:spcPct val="50000"/>
              </a:spcBef>
              <a:tabLst>
                <a:tab pos="4114800" algn="l"/>
              </a:tabLst>
            </a:pPr>
            <a:r>
              <a:rPr lang="en-US" smtClean="0"/>
              <a:t>1 MHz = 10</a:t>
            </a:r>
            <a:r>
              <a:rPr lang="en-US" baseline="30000" smtClean="0"/>
              <a:t>6</a:t>
            </a:r>
            <a:r>
              <a:rPr lang="en-US" smtClean="0"/>
              <a:t> cycles/sec	1 GHz = 10</a:t>
            </a:r>
            <a:r>
              <a:rPr lang="en-US" baseline="30000" smtClean="0"/>
              <a:t>9</a:t>
            </a:r>
            <a:r>
              <a:rPr lang="en-US" smtClean="0"/>
              <a:t> cycles/sec</a:t>
            </a:r>
          </a:p>
          <a:p>
            <a:pPr marL="739775" lvl="1" indent="-276225" eaLnBrk="1" hangingPunct="1">
              <a:spcBef>
                <a:spcPct val="50000"/>
              </a:spcBef>
              <a:tabLst>
                <a:tab pos="4114800" algn="l"/>
              </a:tabLst>
            </a:pPr>
            <a:r>
              <a:rPr lang="en-US" smtClean="0"/>
              <a:t>2 GHz clock has a cycle time = 1/(2×10</a:t>
            </a:r>
            <a:r>
              <a:rPr lang="en-US" baseline="30000" smtClean="0"/>
              <a:t>9</a:t>
            </a:r>
            <a:r>
              <a:rPr lang="en-US" smtClean="0"/>
              <a:t>) = 0.5 nanosecond (ns)</a:t>
            </a:r>
          </a:p>
          <a:p>
            <a:pPr marL="349250" indent="-349250" eaLnBrk="1" hangingPunct="1">
              <a:spcBef>
                <a:spcPct val="50000"/>
              </a:spcBef>
              <a:tabLst>
                <a:tab pos="4114800" algn="l"/>
              </a:tabLst>
            </a:pPr>
            <a:r>
              <a:rPr lang="en-US" smtClean="0"/>
              <a:t>Clock cycles measure the execution of instructions</a:t>
            </a:r>
          </a:p>
        </p:txBody>
      </p:sp>
      <p:sp>
        <p:nvSpPr>
          <p:cNvPr id="41987" name="Rectangle 3"/>
          <p:cNvSpPr>
            <a:spLocks noGrp="1" noChangeArrowheads="1"/>
          </p:cNvSpPr>
          <p:nvPr>
            <p:ph type="title"/>
          </p:nvPr>
        </p:nvSpPr>
        <p:spPr/>
        <p:txBody>
          <a:bodyPr/>
          <a:lstStyle/>
          <a:p>
            <a:pPr eaLnBrk="1" hangingPunct="1"/>
            <a:r>
              <a:rPr lang="en-US" smtClean="0"/>
              <a:t>Clock</a:t>
            </a:r>
          </a:p>
        </p:txBody>
      </p:sp>
      <p:grpSp>
        <p:nvGrpSpPr>
          <p:cNvPr id="41988" name="Group 4"/>
          <p:cNvGrpSpPr>
            <a:grpSpLocks/>
          </p:cNvGrpSpPr>
          <p:nvPr/>
        </p:nvGrpSpPr>
        <p:grpSpPr bwMode="auto">
          <a:xfrm>
            <a:off x="1152525" y="2465388"/>
            <a:ext cx="6162675" cy="503237"/>
            <a:chOff x="902" y="1123"/>
            <a:chExt cx="4205" cy="317"/>
          </a:xfrm>
        </p:grpSpPr>
        <p:sp>
          <p:nvSpPr>
            <p:cNvPr id="41989" name="Freeform 5"/>
            <p:cNvSpPr>
              <a:spLocks/>
            </p:cNvSpPr>
            <p:nvPr/>
          </p:nvSpPr>
          <p:spPr bwMode="auto">
            <a:xfrm>
              <a:off x="902" y="1123"/>
              <a:ext cx="4205" cy="144"/>
            </a:xfrm>
            <a:custGeom>
              <a:avLst/>
              <a:gdLst>
                <a:gd name="T0" fmla="*/ 0 w 4205"/>
                <a:gd name="T1" fmla="*/ 90 h 231"/>
                <a:gd name="T2" fmla="*/ 87 w 4205"/>
                <a:gd name="T3" fmla="*/ 90 h 231"/>
                <a:gd name="T4" fmla="*/ 87 w 4205"/>
                <a:gd name="T5" fmla="*/ 0 h 231"/>
                <a:gd name="T6" fmla="*/ 663 w 4205"/>
                <a:gd name="T7" fmla="*/ 0 h 231"/>
                <a:gd name="T8" fmla="*/ 663 w 4205"/>
                <a:gd name="T9" fmla="*/ 90 h 231"/>
                <a:gd name="T10" fmla="*/ 1239 w 4205"/>
                <a:gd name="T11" fmla="*/ 90 h 231"/>
                <a:gd name="T12" fmla="*/ 1239 w 4205"/>
                <a:gd name="T13" fmla="*/ 0 h 231"/>
                <a:gd name="T14" fmla="*/ 1815 w 4205"/>
                <a:gd name="T15" fmla="*/ 0 h 231"/>
                <a:gd name="T16" fmla="*/ 1815 w 4205"/>
                <a:gd name="T17" fmla="*/ 90 h 231"/>
                <a:gd name="T18" fmla="*/ 2391 w 4205"/>
                <a:gd name="T19" fmla="*/ 90 h 231"/>
                <a:gd name="T20" fmla="*/ 2391 w 4205"/>
                <a:gd name="T21" fmla="*/ 0 h 231"/>
                <a:gd name="T22" fmla="*/ 2967 w 4205"/>
                <a:gd name="T23" fmla="*/ 0 h 231"/>
                <a:gd name="T24" fmla="*/ 2967 w 4205"/>
                <a:gd name="T25" fmla="*/ 90 h 231"/>
                <a:gd name="T26" fmla="*/ 3543 w 4205"/>
                <a:gd name="T27" fmla="*/ 90 h 231"/>
                <a:gd name="T28" fmla="*/ 3543 w 4205"/>
                <a:gd name="T29" fmla="*/ 0 h 231"/>
                <a:gd name="T30" fmla="*/ 4119 w 4205"/>
                <a:gd name="T31" fmla="*/ 0 h 231"/>
                <a:gd name="T32" fmla="*/ 4120 w 4205"/>
                <a:gd name="T33" fmla="*/ 90 h 231"/>
                <a:gd name="T34" fmla="*/ 4205 w 4205"/>
                <a:gd name="T35" fmla="*/ 90 h 23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205"/>
                <a:gd name="T55" fmla="*/ 0 h 231"/>
                <a:gd name="T56" fmla="*/ 4205 w 4205"/>
                <a:gd name="T57" fmla="*/ 231 h 23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205" h="231">
                  <a:moveTo>
                    <a:pt x="0" y="231"/>
                  </a:moveTo>
                  <a:lnTo>
                    <a:pt x="87" y="231"/>
                  </a:lnTo>
                  <a:lnTo>
                    <a:pt x="87" y="0"/>
                  </a:lnTo>
                  <a:lnTo>
                    <a:pt x="663" y="0"/>
                  </a:lnTo>
                  <a:lnTo>
                    <a:pt x="663" y="231"/>
                  </a:lnTo>
                  <a:lnTo>
                    <a:pt x="1239" y="231"/>
                  </a:lnTo>
                  <a:lnTo>
                    <a:pt x="1239" y="0"/>
                  </a:lnTo>
                  <a:lnTo>
                    <a:pt x="1815" y="0"/>
                  </a:lnTo>
                  <a:lnTo>
                    <a:pt x="1815" y="231"/>
                  </a:lnTo>
                  <a:lnTo>
                    <a:pt x="2391" y="231"/>
                  </a:lnTo>
                  <a:lnTo>
                    <a:pt x="2391" y="0"/>
                  </a:lnTo>
                  <a:lnTo>
                    <a:pt x="2967" y="0"/>
                  </a:lnTo>
                  <a:lnTo>
                    <a:pt x="2967" y="231"/>
                  </a:lnTo>
                  <a:lnTo>
                    <a:pt x="3543" y="231"/>
                  </a:lnTo>
                  <a:lnTo>
                    <a:pt x="3543" y="0"/>
                  </a:lnTo>
                  <a:lnTo>
                    <a:pt x="4119" y="0"/>
                  </a:lnTo>
                  <a:lnTo>
                    <a:pt x="4120" y="231"/>
                  </a:lnTo>
                  <a:lnTo>
                    <a:pt x="4205" y="231"/>
                  </a:lnTo>
                </a:path>
              </a:pathLst>
            </a:custGeom>
            <a:noFill/>
            <a:ln w="28575">
              <a:solidFill>
                <a:schemeClr val="tx1"/>
              </a:solidFill>
              <a:round/>
              <a:headEnd/>
              <a:tailEnd/>
            </a:ln>
          </p:spPr>
          <p:txBody>
            <a:bodyPr wrap="none"/>
            <a:lstStyle/>
            <a:p>
              <a:endParaRPr lang="en-US"/>
            </a:p>
          </p:txBody>
        </p:sp>
        <p:sp>
          <p:nvSpPr>
            <p:cNvPr id="41990" name="Line 6"/>
            <p:cNvSpPr>
              <a:spLocks noChangeShapeType="1"/>
            </p:cNvSpPr>
            <p:nvPr/>
          </p:nvSpPr>
          <p:spPr bwMode="auto">
            <a:xfrm>
              <a:off x="989" y="1411"/>
              <a:ext cx="1152" cy="0"/>
            </a:xfrm>
            <a:prstGeom prst="line">
              <a:avLst/>
            </a:prstGeom>
            <a:noFill/>
            <a:ln w="12700">
              <a:solidFill>
                <a:schemeClr val="tx1"/>
              </a:solidFill>
              <a:round/>
              <a:headEnd type="arrow" w="med" len="med"/>
              <a:tailEnd type="arrow" w="med" len="med"/>
            </a:ln>
          </p:spPr>
          <p:txBody>
            <a:bodyPr wrap="none"/>
            <a:lstStyle/>
            <a:p>
              <a:endParaRPr lang="en-US"/>
            </a:p>
          </p:txBody>
        </p:sp>
        <p:sp>
          <p:nvSpPr>
            <p:cNvPr id="41991" name="Text Box 7"/>
            <p:cNvSpPr txBox="1">
              <a:spLocks noChangeArrowheads="1"/>
            </p:cNvSpPr>
            <p:nvPr/>
          </p:nvSpPr>
          <p:spPr bwMode="auto">
            <a:xfrm>
              <a:off x="1219" y="1354"/>
              <a:ext cx="691" cy="86"/>
            </a:xfrm>
            <a:prstGeom prst="rect">
              <a:avLst/>
            </a:prstGeom>
            <a:solidFill>
              <a:schemeClr val="bg1"/>
            </a:solidFill>
            <a:ln w="12700">
              <a:noFill/>
              <a:miter lim="800000"/>
              <a:headEnd/>
              <a:tailEnd/>
            </a:ln>
          </p:spPr>
          <p:txBody>
            <a:bodyPr lIns="0" tIns="0" rIns="0" bIns="0" anchor="ctr" anchorCtr="1"/>
            <a:lstStyle/>
            <a:p>
              <a:pPr eaLnBrk="0" hangingPunct="0">
                <a:spcBef>
                  <a:spcPct val="50000"/>
                </a:spcBef>
              </a:pPr>
              <a:r>
                <a:rPr lang="en-US" sz="1400"/>
                <a:t>Cycle 1</a:t>
              </a:r>
            </a:p>
          </p:txBody>
        </p:sp>
        <p:sp>
          <p:nvSpPr>
            <p:cNvPr id="41992" name="Line 8"/>
            <p:cNvSpPr>
              <a:spLocks noChangeShapeType="1"/>
            </p:cNvSpPr>
            <p:nvPr/>
          </p:nvSpPr>
          <p:spPr bwMode="auto">
            <a:xfrm>
              <a:off x="989" y="1383"/>
              <a:ext cx="0" cy="57"/>
            </a:xfrm>
            <a:prstGeom prst="line">
              <a:avLst/>
            </a:prstGeom>
            <a:noFill/>
            <a:ln w="12700">
              <a:solidFill>
                <a:schemeClr val="tx1"/>
              </a:solidFill>
              <a:round/>
              <a:headEnd/>
              <a:tailEnd/>
            </a:ln>
          </p:spPr>
          <p:txBody>
            <a:bodyPr wrap="none"/>
            <a:lstStyle/>
            <a:p>
              <a:endParaRPr lang="en-US"/>
            </a:p>
          </p:txBody>
        </p:sp>
        <p:sp>
          <p:nvSpPr>
            <p:cNvPr id="41993" name="Line 9"/>
            <p:cNvSpPr>
              <a:spLocks noChangeShapeType="1"/>
            </p:cNvSpPr>
            <p:nvPr/>
          </p:nvSpPr>
          <p:spPr bwMode="auto">
            <a:xfrm>
              <a:off x="2141" y="1383"/>
              <a:ext cx="0" cy="57"/>
            </a:xfrm>
            <a:prstGeom prst="line">
              <a:avLst/>
            </a:prstGeom>
            <a:noFill/>
            <a:ln w="12700">
              <a:solidFill>
                <a:schemeClr val="tx1"/>
              </a:solidFill>
              <a:round/>
              <a:headEnd/>
              <a:tailEnd/>
            </a:ln>
          </p:spPr>
          <p:txBody>
            <a:bodyPr wrap="none"/>
            <a:lstStyle/>
            <a:p>
              <a:endParaRPr lang="en-US"/>
            </a:p>
          </p:txBody>
        </p:sp>
        <p:sp>
          <p:nvSpPr>
            <p:cNvPr id="41994" name="Line 10"/>
            <p:cNvSpPr>
              <a:spLocks noChangeShapeType="1"/>
            </p:cNvSpPr>
            <p:nvPr/>
          </p:nvSpPr>
          <p:spPr bwMode="auto">
            <a:xfrm>
              <a:off x="2141" y="1411"/>
              <a:ext cx="1152" cy="0"/>
            </a:xfrm>
            <a:prstGeom prst="line">
              <a:avLst/>
            </a:prstGeom>
            <a:noFill/>
            <a:ln w="12700">
              <a:solidFill>
                <a:schemeClr val="tx1"/>
              </a:solidFill>
              <a:round/>
              <a:headEnd type="arrow" w="med" len="med"/>
              <a:tailEnd type="arrow" w="med" len="med"/>
            </a:ln>
          </p:spPr>
          <p:txBody>
            <a:bodyPr wrap="none"/>
            <a:lstStyle/>
            <a:p>
              <a:endParaRPr lang="en-US"/>
            </a:p>
          </p:txBody>
        </p:sp>
        <p:sp>
          <p:nvSpPr>
            <p:cNvPr id="41995" name="Text Box 11"/>
            <p:cNvSpPr txBox="1">
              <a:spLocks noChangeArrowheads="1"/>
            </p:cNvSpPr>
            <p:nvPr/>
          </p:nvSpPr>
          <p:spPr bwMode="auto">
            <a:xfrm>
              <a:off x="2371" y="1354"/>
              <a:ext cx="691" cy="86"/>
            </a:xfrm>
            <a:prstGeom prst="rect">
              <a:avLst/>
            </a:prstGeom>
            <a:solidFill>
              <a:schemeClr val="bg1"/>
            </a:solidFill>
            <a:ln w="12700">
              <a:noFill/>
              <a:miter lim="800000"/>
              <a:headEnd/>
              <a:tailEnd/>
            </a:ln>
          </p:spPr>
          <p:txBody>
            <a:bodyPr lIns="0" tIns="0" rIns="0" bIns="0" anchor="ctr" anchorCtr="1"/>
            <a:lstStyle/>
            <a:p>
              <a:pPr eaLnBrk="0" hangingPunct="0">
                <a:spcBef>
                  <a:spcPct val="50000"/>
                </a:spcBef>
              </a:pPr>
              <a:r>
                <a:rPr lang="en-US" sz="1400"/>
                <a:t>Cycle 2</a:t>
              </a:r>
            </a:p>
          </p:txBody>
        </p:sp>
        <p:sp>
          <p:nvSpPr>
            <p:cNvPr id="41996" name="Line 12"/>
            <p:cNvSpPr>
              <a:spLocks noChangeShapeType="1"/>
            </p:cNvSpPr>
            <p:nvPr/>
          </p:nvSpPr>
          <p:spPr bwMode="auto">
            <a:xfrm>
              <a:off x="3293" y="1383"/>
              <a:ext cx="0" cy="57"/>
            </a:xfrm>
            <a:prstGeom prst="line">
              <a:avLst/>
            </a:prstGeom>
            <a:noFill/>
            <a:ln w="12700">
              <a:solidFill>
                <a:schemeClr val="tx1"/>
              </a:solidFill>
              <a:round/>
              <a:headEnd/>
              <a:tailEnd/>
            </a:ln>
          </p:spPr>
          <p:txBody>
            <a:bodyPr wrap="none"/>
            <a:lstStyle/>
            <a:p>
              <a:endParaRPr lang="en-US"/>
            </a:p>
          </p:txBody>
        </p:sp>
        <p:sp>
          <p:nvSpPr>
            <p:cNvPr id="41997" name="Line 13"/>
            <p:cNvSpPr>
              <a:spLocks noChangeShapeType="1"/>
            </p:cNvSpPr>
            <p:nvPr/>
          </p:nvSpPr>
          <p:spPr bwMode="auto">
            <a:xfrm>
              <a:off x="3293" y="1411"/>
              <a:ext cx="1152" cy="0"/>
            </a:xfrm>
            <a:prstGeom prst="line">
              <a:avLst/>
            </a:prstGeom>
            <a:noFill/>
            <a:ln w="12700">
              <a:solidFill>
                <a:schemeClr val="tx1"/>
              </a:solidFill>
              <a:round/>
              <a:headEnd type="arrow" w="med" len="med"/>
              <a:tailEnd type="arrow" w="med" len="med"/>
            </a:ln>
          </p:spPr>
          <p:txBody>
            <a:bodyPr wrap="none"/>
            <a:lstStyle/>
            <a:p>
              <a:endParaRPr lang="en-US"/>
            </a:p>
          </p:txBody>
        </p:sp>
        <p:sp>
          <p:nvSpPr>
            <p:cNvPr id="41998" name="Text Box 14"/>
            <p:cNvSpPr txBox="1">
              <a:spLocks noChangeArrowheads="1"/>
            </p:cNvSpPr>
            <p:nvPr/>
          </p:nvSpPr>
          <p:spPr bwMode="auto">
            <a:xfrm>
              <a:off x="3523" y="1354"/>
              <a:ext cx="691" cy="86"/>
            </a:xfrm>
            <a:prstGeom prst="rect">
              <a:avLst/>
            </a:prstGeom>
            <a:solidFill>
              <a:schemeClr val="bg1"/>
            </a:solidFill>
            <a:ln w="12700">
              <a:noFill/>
              <a:miter lim="800000"/>
              <a:headEnd/>
              <a:tailEnd/>
            </a:ln>
          </p:spPr>
          <p:txBody>
            <a:bodyPr lIns="0" tIns="0" rIns="0" bIns="0" anchor="ctr" anchorCtr="1"/>
            <a:lstStyle/>
            <a:p>
              <a:pPr eaLnBrk="0" hangingPunct="0">
                <a:spcBef>
                  <a:spcPct val="50000"/>
                </a:spcBef>
              </a:pPr>
              <a:r>
                <a:rPr lang="en-US" sz="1400"/>
                <a:t>Cycle 3</a:t>
              </a:r>
            </a:p>
          </p:txBody>
        </p:sp>
        <p:sp>
          <p:nvSpPr>
            <p:cNvPr id="41999" name="Line 15"/>
            <p:cNvSpPr>
              <a:spLocks noChangeShapeType="1"/>
            </p:cNvSpPr>
            <p:nvPr/>
          </p:nvSpPr>
          <p:spPr bwMode="auto">
            <a:xfrm>
              <a:off x="4445" y="1383"/>
              <a:ext cx="0" cy="57"/>
            </a:xfrm>
            <a:prstGeom prst="line">
              <a:avLst/>
            </a:prstGeom>
            <a:noFill/>
            <a:ln w="12700">
              <a:solidFill>
                <a:schemeClr val="tx1"/>
              </a:solidFill>
              <a:round/>
              <a:headEnd/>
              <a:tailEnd/>
            </a:ln>
          </p:spPr>
          <p:txBody>
            <a:bodyPr wrap="none"/>
            <a:lstStyle/>
            <a:p>
              <a:endParaRPr lang="en-US"/>
            </a:p>
          </p:txBody>
        </p:sp>
      </p:gr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8"/>
          <p:cNvSpPr>
            <a:spLocks noGrp="1" noChangeArrowheads="1"/>
          </p:cNvSpPr>
          <p:nvPr>
            <p:ph type="title"/>
          </p:nvPr>
        </p:nvSpPr>
        <p:spPr/>
        <p:txBody>
          <a:bodyPr/>
          <a:lstStyle/>
          <a:p>
            <a:pPr eaLnBrk="1" hangingPunct="1"/>
            <a:r>
              <a:rPr lang="en-US" smtClean="0"/>
              <a:t>Textbook</a:t>
            </a:r>
          </a:p>
        </p:txBody>
      </p:sp>
      <p:sp>
        <p:nvSpPr>
          <p:cNvPr id="8195" name="Rectangle 9"/>
          <p:cNvSpPr>
            <a:spLocks noGrp="1" noChangeArrowheads="1"/>
          </p:cNvSpPr>
          <p:nvPr>
            <p:ph type="body" idx="1"/>
          </p:nvPr>
        </p:nvSpPr>
        <p:spPr/>
        <p:txBody>
          <a:bodyPr/>
          <a:lstStyle/>
          <a:p>
            <a:pPr eaLnBrk="1" hangingPunct="1"/>
            <a:r>
              <a:rPr lang="en-US" smtClean="0"/>
              <a:t>Kip Irvine: Assembly Language for Intel-Based Computers</a:t>
            </a:r>
          </a:p>
          <a:p>
            <a:pPr lvl="1" eaLnBrk="1" hangingPunct="1"/>
            <a:r>
              <a:rPr lang="en-US" smtClean="0"/>
              <a:t>4th edition (2003)</a:t>
            </a:r>
          </a:p>
          <a:p>
            <a:pPr lvl="1" eaLnBrk="1" hangingPunct="1"/>
            <a:r>
              <a:rPr lang="en-US" smtClean="0"/>
              <a:t>5th edition (2007)</a:t>
            </a:r>
          </a:p>
        </p:txBody>
      </p:sp>
      <p:pic>
        <p:nvPicPr>
          <p:cNvPr id="8196" name="Picture 4" descr="cover"/>
          <p:cNvPicPr>
            <a:picLocks noChangeAspect="1" noChangeArrowheads="1"/>
          </p:cNvPicPr>
          <p:nvPr/>
        </p:nvPicPr>
        <p:blipFill>
          <a:blip r:embed="rId2" cstate="print"/>
          <a:srcRect/>
          <a:stretch>
            <a:fillRect/>
          </a:stretch>
        </p:blipFill>
        <p:spPr bwMode="auto">
          <a:xfrm>
            <a:off x="1863725" y="2909888"/>
            <a:ext cx="2374900" cy="3292475"/>
          </a:xfrm>
          <a:prstGeom prst="rect">
            <a:avLst/>
          </a:prstGeom>
          <a:noFill/>
          <a:ln w="9525">
            <a:noFill/>
            <a:miter lim="800000"/>
            <a:headEnd/>
            <a:tailEnd/>
          </a:ln>
        </p:spPr>
      </p:pic>
      <p:pic>
        <p:nvPicPr>
          <p:cNvPr id="8197" name="Picture 5" descr="cover5th_large"/>
          <p:cNvPicPr>
            <a:picLocks noChangeAspect="1" noChangeArrowheads="1"/>
          </p:cNvPicPr>
          <p:nvPr/>
        </p:nvPicPr>
        <p:blipFill>
          <a:blip r:embed="rId3" cstate="print"/>
          <a:srcRect/>
          <a:stretch>
            <a:fillRect/>
          </a:stretch>
        </p:blipFill>
        <p:spPr bwMode="auto">
          <a:xfrm>
            <a:off x="5032375" y="2909888"/>
            <a:ext cx="2332038" cy="3292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Memory</a:t>
            </a:r>
          </a:p>
        </p:txBody>
      </p:sp>
      <p:sp>
        <p:nvSpPr>
          <p:cNvPr id="43011" name="Rectangle 3"/>
          <p:cNvSpPr>
            <a:spLocks noGrp="1" noChangeArrowheads="1"/>
          </p:cNvSpPr>
          <p:nvPr>
            <p:ph type="body" idx="1"/>
          </p:nvPr>
        </p:nvSpPr>
        <p:spPr>
          <a:xfrm>
            <a:off x="457200" y="1123950"/>
            <a:ext cx="8229600" cy="5143500"/>
          </a:xfrm>
        </p:spPr>
        <p:txBody>
          <a:bodyPr/>
          <a:lstStyle/>
          <a:p>
            <a:pPr eaLnBrk="1" hangingPunct="1">
              <a:spcBef>
                <a:spcPct val="50000"/>
              </a:spcBef>
            </a:pPr>
            <a:r>
              <a:rPr lang="en-US" smtClean="0"/>
              <a:t>Ordered sequence of bytes</a:t>
            </a:r>
          </a:p>
          <a:p>
            <a:pPr lvl="1" eaLnBrk="1" hangingPunct="1">
              <a:spcBef>
                <a:spcPct val="50000"/>
              </a:spcBef>
            </a:pPr>
            <a:r>
              <a:rPr lang="en-US" smtClean="0"/>
              <a:t>The sequence number is called the </a:t>
            </a:r>
            <a:r>
              <a:rPr lang="en-US" smtClean="0">
                <a:solidFill>
                  <a:srgbClr val="FF0000"/>
                </a:solidFill>
              </a:rPr>
              <a:t>memory address</a:t>
            </a:r>
          </a:p>
          <a:p>
            <a:pPr eaLnBrk="1" hangingPunct="1">
              <a:spcBef>
                <a:spcPct val="50000"/>
              </a:spcBef>
            </a:pPr>
            <a:r>
              <a:rPr lang="en-US" smtClean="0"/>
              <a:t>Byte addressable memory</a:t>
            </a:r>
          </a:p>
          <a:p>
            <a:pPr lvl="1" eaLnBrk="1" hangingPunct="1">
              <a:spcBef>
                <a:spcPct val="50000"/>
              </a:spcBef>
            </a:pPr>
            <a:r>
              <a:rPr lang="en-US" smtClean="0"/>
              <a:t>Each byte has a unique address</a:t>
            </a:r>
          </a:p>
          <a:p>
            <a:pPr lvl="1" eaLnBrk="1" hangingPunct="1">
              <a:spcBef>
                <a:spcPct val="50000"/>
              </a:spcBef>
            </a:pPr>
            <a:r>
              <a:rPr lang="en-US" smtClean="0"/>
              <a:t>Supported by almost all processors</a:t>
            </a:r>
          </a:p>
          <a:p>
            <a:pPr eaLnBrk="1" hangingPunct="1">
              <a:spcBef>
                <a:spcPct val="50000"/>
              </a:spcBef>
            </a:pPr>
            <a:r>
              <a:rPr lang="en-US" smtClean="0"/>
              <a:t>Physical address space</a:t>
            </a:r>
          </a:p>
          <a:p>
            <a:pPr lvl="1" eaLnBrk="1" hangingPunct="1">
              <a:spcBef>
                <a:spcPct val="50000"/>
              </a:spcBef>
            </a:pPr>
            <a:r>
              <a:rPr lang="en-US" smtClean="0"/>
              <a:t>Determined by the address bus width</a:t>
            </a:r>
          </a:p>
          <a:p>
            <a:pPr lvl="1" eaLnBrk="1" hangingPunct="1">
              <a:spcBef>
                <a:spcPct val="50000"/>
              </a:spcBef>
            </a:pPr>
            <a:r>
              <a:rPr lang="en-US" smtClean="0"/>
              <a:t>Pentium has a 32-bit address bus</a:t>
            </a:r>
          </a:p>
          <a:p>
            <a:pPr lvl="2" eaLnBrk="1" hangingPunct="1">
              <a:spcBef>
                <a:spcPct val="50000"/>
              </a:spcBef>
            </a:pPr>
            <a:r>
              <a:rPr lang="en-US" sz="1800" smtClean="0"/>
              <a:t>Physical address space = </a:t>
            </a:r>
            <a:r>
              <a:rPr lang="en-US" sz="1800" b="1" smtClean="0">
                <a:solidFill>
                  <a:srgbClr val="FF0000"/>
                </a:solidFill>
              </a:rPr>
              <a:t>4GB = 2</a:t>
            </a:r>
            <a:r>
              <a:rPr lang="en-US" sz="1800" b="1" baseline="30000" smtClean="0">
                <a:solidFill>
                  <a:srgbClr val="FF0000"/>
                </a:solidFill>
              </a:rPr>
              <a:t>32 </a:t>
            </a:r>
            <a:r>
              <a:rPr lang="en-US" sz="1800" b="1" smtClean="0">
                <a:solidFill>
                  <a:srgbClr val="FF0000"/>
                </a:solidFill>
              </a:rPr>
              <a:t>bytes</a:t>
            </a:r>
          </a:p>
          <a:p>
            <a:pPr lvl="1" eaLnBrk="1" hangingPunct="1">
              <a:spcBef>
                <a:spcPct val="50000"/>
              </a:spcBef>
            </a:pPr>
            <a:r>
              <a:rPr lang="en-US" smtClean="0"/>
              <a:t>Itanium with a 64-bit address bus can support</a:t>
            </a:r>
          </a:p>
          <a:p>
            <a:pPr lvl="2" eaLnBrk="1" hangingPunct="1">
              <a:spcBef>
                <a:spcPct val="50000"/>
              </a:spcBef>
            </a:pPr>
            <a:r>
              <a:rPr lang="en-US" sz="1800" smtClean="0"/>
              <a:t>Up to</a:t>
            </a:r>
            <a:r>
              <a:rPr lang="en-US" sz="1800" b="1" smtClean="0">
                <a:solidFill>
                  <a:srgbClr val="FF0000"/>
                </a:solidFill>
              </a:rPr>
              <a:t> 2</a:t>
            </a:r>
            <a:r>
              <a:rPr lang="en-US" sz="1800" b="1" baseline="30000" smtClean="0">
                <a:solidFill>
                  <a:srgbClr val="FF0000"/>
                </a:solidFill>
              </a:rPr>
              <a:t>64</a:t>
            </a:r>
            <a:r>
              <a:rPr lang="en-US" sz="1800" b="1" smtClean="0">
                <a:solidFill>
                  <a:srgbClr val="FF0000"/>
                </a:solidFill>
              </a:rPr>
              <a:t> bytes</a:t>
            </a:r>
            <a:r>
              <a:rPr lang="en-US" sz="1800" smtClean="0"/>
              <a:t> of physical address space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Address Space</a:t>
            </a:r>
          </a:p>
        </p:txBody>
      </p:sp>
      <p:pic>
        <p:nvPicPr>
          <p:cNvPr id="44035" name="Picture 3" descr="memory_new"/>
          <p:cNvPicPr>
            <a:picLocks noGrp="1" noChangeAspect="1" noChangeArrowheads="1"/>
          </p:cNvPicPr>
          <p:nvPr>
            <p:ph type="body" idx="1"/>
          </p:nvPr>
        </p:nvPicPr>
        <p:blipFill>
          <a:blip r:embed="rId2" cstate="print"/>
          <a:srcRect/>
          <a:stretch>
            <a:fillRect/>
          </a:stretch>
        </p:blipFill>
        <p:spPr>
          <a:xfrm>
            <a:off x="1601788" y="1123950"/>
            <a:ext cx="3892550" cy="5143500"/>
          </a:xfrm>
          <a:noFill/>
        </p:spPr>
      </p:pic>
      <p:sp>
        <p:nvSpPr>
          <p:cNvPr id="44036" name="Text Box 4"/>
          <p:cNvSpPr txBox="1">
            <a:spLocks noChangeArrowheads="1"/>
          </p:cNvSpPr>
          <p:nvPr/>
        </p:nvSpPr>
        <p:spPr bwMode="auto">
          <a:xfrm>
            <a:off x="5551488" y="3255963"/>
            <a:ext cx="2822575" cy="1552575"/>
          </a:xfrm>
          <a:prstGeom prst="rect">
            <a:avLst/>
          </a:prstGeom>
          <a:noFill/>
          <a:ln w="9525">
            <a:noFill/>
            <a:miter lim="800000"/>
            <a:headEnd/>
            <a:tailEnd/>
          </a:ln>
        </p:spPr>
        <p:txBody>
          <a:bodyPr lIns="0" rIns="0">
            <a:spAutoFit/>
          </a:bodyPr>
          <a:lstStyle/>
          <a:p>
            <a:pPr>
              <a:spcBef>
                <a:spcPct val="50000"/>
              </a:spcBef>
            </a:pPr>
            <a:r>
              <a:rPr lang="en-US" sz="2400">
                <a:solidFill>
                  <a:srgbClr val="FF0000"/>
                </a:solidFill>
              </a:rPr>
              <a:t>Address Space is the set of memory locations (bytes) that can be addressed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CPU Memory Interface</a:t>
            </a:r>
          </a:p>
        </p:txBody>
      </p:sp>
      <p:sp>
        <p:nvSpPr>
          <p:cNvPr id="45059" name="Rectangle 3"/>
          <p:cNvSpPr>
            <a:spLocks noGrp="1" noChangeArrowheads="1"/>
          </p:cNvSpPr>
          <p:nvPr>
            <p:ph type="body" idx="1"/>
          </p:nvPr>
        </p:nvSpPr>
        <p:spPr/>
        <p:txBody>
          <a:bodyPr/>
          <a:lstStyle/>
          <a:p>
            <a:pPr eaLnBrk="1" hangingPunct="1">
              <a:lnSpc>
                <a:spcPct val="90000"/>
              </a:lnSpc>
            </a:pPr>
            <a:r>
              <a:rPr lang="en-US" smtClean="0"/>
              <a:t>Address Bus </a:t>
            </a:r>
          </a:p>
          <a:p>
            <a:pPr lvl="1" eaLnBrk="1" hangingPunct="1">
              <a:lnSpc>
                <a:spcPct val="90000"/>
              </a:lnSpc>
            </a:pPr>
            <a:r>
              <a:rPr lang="en-US" smtClean="0"/>
              <a:t>Memory address is put on address bus</a:t>
            </a:r>
          </a:p>
          <a:p>
            <a:pPr lvl="1" eaLnBrk="1" hangingPunct="1">
              <a:lnSpc>
                <a:spcPct val="90000"/>
              </a:lnSpc>
            </a:pPr>
            <a:r>
              <a:rPr lang="en-US" smtClean="0"/>
              <a:t>If memory address = </a:t>
            </a:r>
            <a:r>
              <a:rPr lang="en-US" i="1" smtClean="0"/>
              <a:t>m</a:t>
            </a:r>
            <a:r>
              <a:rPr lang="en-US" smtClean="0"/>
              <a:t> bits then 2</a:t>
            </a:r>
            <a:r>
              <a:rPr lang="en-US" i="1" baseline="50000" smtClean="0"/>
              <a:t>m</a:t>
            </a:r>
            <a:r>
              <a:rPr lang="en-US" smtClean="0"/>
              <a:t> locations are addressed</a:t>
            </a:r>
          </a:p>
          <a:p>
            <a:pPr eaLnBrk="1" hangingPunct="1">
              <a:lnSpc>
                <a:spcPct val="90000"/>
              </a:lnSpc>
            </a:pPr>
            <a:r>
              <a:rPr lang="en-US" smtClean="0"/>
              <a:t>Data Bus: b-bit bi-directional bus</a:t>
            </a:r>
          </a:p>
          <a:p>
            <a:pPr lvl="1" eaLnBrk="1" hangingPunct="1">
              <a:lnSpc>
                <a:spcPct val="90000"/>
              </a:lnSpc>
            </a:pPr>
            <a:r>
              <a:rPr lang="en-US" smtClean="0"/>
              <a:t>Data can be transferred in both directions on the data bus</a:t>
            </a:r>
          </a:p>
          <a:p>
            <a:pPr lvl="1" eaLnBrk="1" hangingPunct="1">
              <a:lnSpc>
                <a:spcPct val="90000"/>
              </a:lnSpc>
            </a:pPr>
            <a:r>
              <a:rPr lang="en-US" smtClean="0"/>
              <a:t>Note that b is not necessary equal to w or s. So data transfers might take more than a single cycle (if w &gt; b) .</a:t>
            </a:r>
          </a:p>
          <a:p>
            <a:pPr eaLnBrk="1" hangingPunct="1">
              <a:lnSpc>
                <a:spcPct val="90000"/>
              </a:lnSpc>
            </a:pPr>
            <a:r>
              <a:rPr lang="en-US" smtClean="0"/>
              <a:t>Control Bus</a:t>
            </a:r>
          </a:p>
          <a:p>
            <a:pPr lvl="1" eaLnBrk="1" hangingPunct="1">
              <a:lnSpc>
                <a:spcPct val="90000"/>
              </a:lnSpc>
            </a:pPr>
            <a:r>
              <a:rPr lang="en-US" smtClean="0"/>
              <a:t>Signals control</a:t>
            </a:r>
          </a:p>
          <a:p>
            <a:pPr lvl="1" eaLnBrk="1" hangingPunct="1">
              <a:lnSpc>
                <a:spcPct val="90000"/>
              </a:lnSpc>
              <a:spcBef>
                <a:spcPct val="10000"/>
              </a:spcBef>
              <a:buFont typeface="Wingdings" pitchFamily="2" charset="2"/>
              <a:buNone/>
            </a:pPr>
            <a:r>
              <a:rPr lang="en-US" smtClean="0"/>
              <a:t>	transfer of data</a:t>
            </a:r>
          </a:p>
          <a:p>
            <a:pPr lvl="1" eaLnBrk="1" hangingPunct="1">
              <a:lnSpc>
                <a:spcPct val="90000"/>
              </a:lnSpc>
            </a:pPr>
            <a:r>
              <a:rPr lang="en-US" smtClean="0"/>
              <a:t>Read request</a:t>
            </a:r>
          </a:p>
          <a:p>
            <a:pPr lvl="1" eaLnBrk="1" hangingPunct="1">
              <a:lnSpc>
                <a:spcPct val="90000"/>
              </a:lnSpc>
            </a:pPr>
            <a:r>
              <a:rPr lang="en-US" smtClean="0"/>
              <a:t>Write request</a:t>
            </a:r>
          </a:p>
          <a:p>
            <a:pPr lvl="1" eaLnBrk="1" hangingPunct="1">
              <a:lnSpc>
                <a:spcPct val="90000"/>
              </a:lnSpc>
            </a:pPr>
            <a:r>
              <a:rPr lang="en-US" smtClean="0"/>
              <a:t>Complete transfer</a:t>
            </a:r>
          </a:p>
          <a:p>
            <a:pPr eaLnBrk="1" hangingPunct="1">
              <a:lnSpc>
                <a:spcPct val="90000"/>
              </a:lnSpc>
            </a:pPr>
            <a:endParaRPr lang="en-US" smtClean="0"/>
          </a:p>
        </p:txBody>
      </p:sp>
      <p:pic>
        <p:nvPicPr>
          <p:cNvPr id="45060" name="Picture 4"/>
          <p:cNvPicPr>
            <a:picLocks noChangeAspect="1" noChangeArrowheads="1"/>
          </p:cNvPicPr>
          <p:nvPr/>
        </p:nvPicPr>
        <p:blipFill>
          <a:blip r:embed="rId2" cstate="print"/>
          <a:srcRect/>
          <a:stretch>
            <a:fillRect/>
          </a:stretch>
        </p:blipFill>
        <p:spPr bwMode="auto">
          <a:xfrm>
            <a:off x="3822700" y="3948113"/>
            <a:ext cx="4630738" cy="2320925"/>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8"/>
          <p:cNvSpPr>
            <a:spLocks noGrp="1" noChangeArrowheads="1"/>
          </p:cNvSpPr>
          <p:nvPr>
            <p:ph type="title"/>
          </p:nvPr>
        </p:nvSpPr>
        <p:spPr/>
        <p:txBody>
          <a:bodyPr/>
          <a:lstStyle/>
          <a:p>
            <a:pPr eaLnBrk="1" hangingPunct="1"/>
            <a:r>
              <a:rPr lang="en-US" smtClean="0"/>
              <a:t>Memory Devices</a:t>
            </a:r>
          </a:p>
        </p:txBody>
      </p:sp>
      <p:sp>
        <p:nvSpPr>
          <p:cNvPr id="46083" name="Rectangle 9"/>
          <p:cNvSpPr>
            <a:spLocks noGrp="1" noChangeArrowheads="1"/>
          </p:cNvSpPr>
          <p:nvPr>
            <p:ph type="body" idx="1"/>
          </p:nvPr>
        </p:nvSpPr>
        <p:spPr/>
        <p:txBody>
          <a:bodyPr/>
          <a:lstStyle/>
          <a:p>
            <a:pPr eaLnBrk="1" hangingPunct="1">
              <a:lnSpc>
                <a:spcPct val="80000"/>
              </a:lnSpc>
            </a:pPr>
            <a:r>
              <a:rPr lang="en-US" sz="2000" smtClean="0">
                <a:solidFill>
                  <a:srgbClr val="FF0000"/>
                </a:solidFill>
              </a:rPr>
              <a:t>Random-Access Memory (RAM)</a:t>
            </a:r>
          </a:p>
          <a:p>
            <a:pPr lvl="1" eaLnBrk="1" hangingPunct="1">
              <a:lnSpc>
                <a:spcPct val="80000"/>
              </a:lnSpc>
            </a:pPr>
            <a:r>
              <a:rPr lang="en-US" sz="1800" smtClean="0"/>
              <a:t>Usually called the main memory    </a:t>
            </a:r>
          </a:p>
          <a:p>
            <a:pPr lvl="1" eaLnBrk="1" hangingPunct="1">
              <a:lnSpc>
                <a:spcPct val="80000"/>
              </a:lnSpc>
            </a:pPr>
            <a:r>
              <a:rPr lang="en-US" sz="1800" smtClean="0"/>
              <a:t>It can be read and written to   </a:t>
            </a:r>
          </a:p>
          <a:p>
            <a:pPr lvl="1" eaLnBrk="1" hangingPunct="1">
              <a:lnSpc>
                <a:spcPct val="80000"/>
              </a:lnSpc>
            </a:pPr>
            <a:r>
              <a:rPr lang="en-US" sz="1800" smtClean="0"/>
              <a:t>It does not store information permanently (Volatile , when it is powered off, the stored information are gone)   </a:t>
            </a:r>
          </a:p>
          <a:p>
            <a:pPr lvl="1" eaLnBrk="1" hangingPunct="1">
              <a:lnSpc>
                <a:spcPct val="80000"/>
              </a:lnSpc>
            </a:pPr>
            <a:r>
              <a:rPr lang="en-US" sz="1800" smtClean="0"/>
              <a:t>Information stored in it can be accessed in any order at equal time periods (hence the name random access)  </a:t>
            </a:r>
          </a:p>
          <a:p>
            <a:pPr lvl="1" eaLnBrk="1" hangingPunct="1">
              <a:lnSpc>
                <a:spcPct val="80000"/>
              </a:lnSpc>
            </a:pPr>
            <a:r>
              <a:rPr lang="en-US" sz="1800" smtClean="0"/>
              <a:t> Information is accessed by an address that specifies the exact location of the piece of information in the RAM. </a:t>
            </a:r>
          </a:p>
          <a:p>
            <a:pPr lvl="1" eaLnBrk="1" hangingPunct="1">
              <a:lnSpc>
                <a:spcPct val="80000"/>
              </a:lnSpc>
            </a:pPr>
            <a:r>
              <a:rPr lang="en-US" sz="1800" smtClean="0"/>
              <a:t>DRAM = Dynamic RAM</a:t>
            </a:r>
          </a:p>
          <a:p>
            <a:pPr lvl="2" eaLnBrk="1" hangingPunct="1">
              <a:lnSpc>
                <a:spcPct val="80000"/>
              </a:lnSpc>
            </a:pPr>
            <a:r>
              <a:rPr lang="en-US" sz="1600" smtClean="0"/>
              <a:t>1-Transistor cell + trench capacitor</a:t>
            </a:r>
          </a:p>
          <a:p>
            <a:pPr lvl="2" eaLnBrk="1" hangingPunct="1">
              <a:lnSpc>
                <a:spcPct val="80000"/>
              </a:lnSpc>
            </a:pPr>
            <a:r>
              <a:rPr lang="en-US" sz="1600" smtClean="0"/>
              <a:t>Dense but slow, must be refreshed</a:t>
            </a:r>
          </a:p>
          <a:p>
            <a:pPr lvl="2" eaLnBrk="1" hangingPunct="1">
              <a:lnSpc>
                <a:spcPct val="80000"/>
              </a:lnSpc>
            </a:pPr>
            <a:r>
              <a:rPr lang="en-US" sz="1600" smtClean="0"/>
              <a:t>Typical choice for main memory</a:t>
            </a:r>
          </a:p>
          <a:p>
            <a:pPr lvl="1" eaLnBrk="1" hangingPunct="1">
              <a:lnSpc>
                <a:spcPct val="80000"/>
              </a:lnSpc>
            </a:pPr>
            <a:r>
              <a:rPr lang="en-US" sz="1800" smtClean="0"/>
              <a:t>SRAM: Static RAM</a:t>
            </a:r>
          </a:p>
          <a:p>
            <a:pPr lvl="2" eaLnBrk="1" hangingPunct="1">
              <a:lnSpc>
                <a:spcPct val="80000"/>
              </a:lnSpc>
            </a:pPr>
            <a:r>
              <a:rPr lang="en-US" sz="1600" smtClean="0"/>
              <a:t>6-Transistor cell, faster but less dense than DRAM</a:t>
            </a:r>
          </a:p>
          <a:p>
            <a:pPr lvl="2" eaLnBrk="1" hangingPunct="1">
              <a:lnSpc>
                <a:spcPct val="80000"/>
              </a:lnSpc>
            </a:pPr>
            <a:r>
              <a:rPr lang="en-US" sz="1600" smtClean="0"/>
              <a:t>Typical choice for cache memory</a:t>
            </a:r>
          </a:p>
        </p:txBody>
      </p:sp>
      <p:pic>
        <p:nvPicPr>
          <p:cNvPr id="46084" name="Picture 4" descr="DDRSDRAM400-1GB"/>
          <p:cNvPicPr>
            <a:picLocks noChangeAspect="1" noChangeArrowheads="1"/>
          </p:cNvPicPr>
          <p:nvPr/>
        </p:nvPicPr>
        <p:blipFill>
          <a:blip r:embed="rId2" cstate="print"/>
          <a:srcRect/>
          <a:stretch>
            <a:fillRect/>
          </a:stretch>
        </p:blipFill>
        <p:spPr bwMode="auto">
          <a:xfrm>
            <a:off x="5551488" y="4235450"/>
            <a:ext cx="2724150" cy="666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Memory Devices</a:t>
            </a:r>
          </a:p>
        </p:txBody>
      </p:sp>
      <p:sp>
        <p:nvSpPr>
          <p:cNvPr id="47107" name="Rectangle 3"/>
          <p:cNvSpPr>
            <a:spLocks noGrp="1" noChangeArrowheads="1"/>
          </p:cNvSpPr>
          <p:nvPr>
            <p:ph type="body" idx="1"/>
          </p:nvPr>
        </p:nvSpPr>
        <p:spPr/>
        <p:txBody>
          <a:bodyPr/>
          <a:lstStyle/>
          <a:p>
            <a:pPr eaLnBrk="1" hangingPunct="1"/>
            <a:r>
              <a:rPr lang="en-US" smtClean="0">
                <a:solidFill>
                  <a:srgbClr val="FF0000"/>
                </a:solidFill>
              </a:rPr>
              <a:t>ROM (Read-Only-Memory)</a:t>
            </a:r>
          </a:p>
          <a:p>
            <a:pPr lvl="1" eaLnBrk="1" hangingPunct="1"/>
            <a:r>
              <a:rPr lang="en-US" smtClean="0"/>
              <a:t>A read-only-memory, non-volatile i.e. stores information permanently  </a:t>
            </a:r>
          </a:p>
          <a:p>
            <a:pPr lvl="1" eaLnBrk="1" hangingPunct="1"/>
            <a:r>
              <a:rPr lang="en-US" smtClean="0"/>
              <a:t>Has random access of stored information   </a:t>
            </a:r>
          </a:p>
          <a:p>
            <a:pPr lvl="1" eaLnBrk="1" hangingPunct="1">
              <a:spcBef>
                <a:spcPct val="30000"/>
              </a:spcBef>
            </a:pPr>
            <a:r>
              <a:rPr lang="en-US" smtClean="0"/>
              <a:t>Used to store the information required to startup the computer</a:t>
            </a:r>
          </a:p>
          <a:p>
            <a:pPr lvl="1" eaLnBrk="1" hangingPunct="1">
              <a:spcBef>
                <a:spcPct val="30000"/>
              </a:spcBef>
            </a:pPr>
            <a:r>
              <a:rPr lang="en-US" smtClean="0"/>
              <a:t>Many types: ROM, EPROM, EEPROM, and FLASH</a:t>
            </a:r>
          </a:p>
          <a:p>
            <a:pPr lvl="1" eaLnBrk="1" hangingPunct="1"/>
            <a:r>
              <a:rPr lang="en-US" smtClean="0"/>
              <a:t>FLASH memory can be erased electrically in blocks</a:t>
            </a:r>
          </a:p>
          <a:p>
            <a:pPr eaLnBrk="1" hangingPunct="1"/>
            <a:r>
              <a:rPr lang="en-US" smtClean="0">
                <a:solidFill>
                  <a:srgbClr val="FF0000"/>
                </a:solidFill>
              </a:rPr>
              <a:t>Cache</a:t>
            </a:r>
          </a:p>
          <a:p>
            <a:pPr lvl="1" eaLnBrk="1" hangingPunct="1"/>
            <a:r>
              <a:rPr lang="en-US" smtClean="0"/>
              <a:t> A very fast type of RAM that is used to store information that is most frequently or recently used by the computer   </a:t>
            </a:r>
          </a:p>
          <a:p>
            <a:pPr lvl="1" eaLnBrk="1" hangingPunct="1"/>
            <a:r>
              <a:rPr lang="en-US" smtClean="0"/>
              <a:t>Recent computers have 2-levels of cache; the first level is faster but smaller in size (usually called internal cache), and the second level is slower but larger in size (external cache). </a:t>
            </a:r>
          </a:p>
        </p:txBody>
      </p:sp>
      <p:pic>
        <p:nvPicPr>
          <p:cNvPr id="47108" name="Picture 4" descr="MCj04315710000[1]"/>
          <p:cNvPicPr>
            <a:picLocks noChangeAspect="1" noChangeArrowheads="1"/>
          </p:cNvPicPr>
          <p:nvPr/>
        </p:nvPicPr>
        <p:blipFill>
          <a:blip r:embed="rId2" cstate="print"/>
          <a:srcRect/>
          <a:stretch>
            <a:fillRect/>
          </a:stretch>
        </p:blipFill>
        <p:spPr bwMode="auto">
          <a:xfrm>
            <a:off x="6877050" y="1355725"/>
            <a:ext cx="1905000" cy="1917700"/>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Processor-Memory Performance Gap</a:t>
            </a:r>
          </a:p>
        </p:txBody>
      </p:sp>
      <p:sp>
        <p:nvSpPr>
          <p:cNvPr id="48131" name="Rectangle 3"/>
          <p:cNvSpPr>
            <a:spLocks noGrp="1" noChangeArrowheads="1"/>
          </p:cNvSpPr>
          <p:nvPr>
            <p:ph type="body" idx="1"/>
          </p:nvPr>
        </p:nvSpPr>
        <p:spPr>
          <a:xfrm>
            <a:off x="457200" y="5143500"/>
            <a:ext cx="8078788" cy="927100"/>
          </a:xfrm>
        </p:spPr>
        <p:txBody>
          <a:bodyPr/>
          <a:lstStyle/>
          <a:p>
            <a:pPr eaLnBrk="1" hangingPunct="1"/>
            <a:r>
              <a:rPr lang="en-US" smtClean="0"/>
              <a:t>1980 – No cache in microprocessor</a:t>
            </a:r>
          </a:p>
          <a:p>
            <a:pPr eaLnBrk="1" hangingPunct="1"/>
            <a:r>
              <a:rPr lang="en-US" smtClean="0"/>
              <a:t>1995 – Two-level cache on microprocessor</a:t>
            </a:r>
          </a:p>
        </p:txBody>
      </p:sp>
      <p:grpSp>
        <p:nvGrpSpPr>
          <p:cNvPr id="48132" name="Group 4"/>
          <p:cNvGrpSpPr>
            <a:grpSpLocks/>
          </p:cNvGrpSpPr>
          <p:nvPr/>
        </p:nvGrpSpPr>
        <p:grpSpPr bwMode="auto">
          <a:xfrm>
            <a:off x="495300" y="1179513"/>
            <a:ext cx="7747000" cy="3906837"/>
            <a:chOff x="312" y="743"/>
            <a:chExt cx="4880" cy="2461"/>
          </a:xfrm>
        </p:grpSpPr>
        <p:sp>
          <p:nvSpPr>
            <p:cNvPr id="48133" name="Rectangle 5"/>
            <p:cNvSpPr>
              <a:spLocks noChangeArrowheads="1"/>
            </p:cNvSpPr>
            <p:nvPr/>
          </p:nvSpPr>
          <p:spPr bwMode="auto">
            <a:xfrm>
              <a:off x="3390" y="743"/>
              <a:ext cx="1503" cy="229"/>
            </a:xfrm>
            <a:prstGeom prst="rect">
              <a:avLst/>
            </a:prstGeom>
            <a:noFill/>
            <a:ln w="12700">
              <a:noFill/>
              <a:miter lim="800000"/>
              <a:headEnd/>
              <a:tailEnd/>
            </a:ln>
          </p:spPr>
          <p:txBody>
            <a:bodyPr lIns="90488" tIns="44450" rIns="90488" bIns="44450">
              <a:spAutoFit/>
            </a:bodyPr>
            <a:lstStyle/>
            <a:p>
              <a:pPr algn="ctr" eaLnBrk="0" hangingPunct="0"/>
              <a:r>
                <a:rPr lang="en-US"/>
                <a:t>CPU: 55% per year</a:t>
              </a:r>
            </a:p>
          </p:txBody>
        </p:sp>
        <p:sp>
          <p:nvSpPr>
            <p:cNvPr id="48134" name="Rectangle 6"/>
            <p:cNvSpPr>
              <a:spLocks noChangeArrowheads="1"/>
            </p:cNvSpPr>
            <p:nvPr/>
          </p:nvSpPr>
          <p:spPr bwMode="auto">
            <a:xfrm>
              <a:off x="3759" y="2498"/>
              <a:ext cx="1417" cy="229"/>
            </a:xfrm>
            <a:prstGeom prst="rect">
              <a:avLst/>
            </a:prstGeom>
            <a:noFill/>
            <a:ln w="12700">
              <a:noFill/>
              <a:miter lim="800000"/>
              <a:headEnd/>
              <a:tailEnd/>
            </a:ln>
          </p:spPr>
          <p:txBody>
            <a:bodyPr lIns="90488" tIns="44450" rIns="90488" bIns="44450">
              <a:spAutoFit/>
            </a:bodyPr>
            <a:lstStyle/>
            <a:p>
              <a:pPr eaLnBrk="0" hangingPunct="0"/>
              <a:r>
                <a:rPr lang="en-US"/>
                <a:t>DRAM: 7% per year</a:t>
              </a:r>
            </a:p>
          </p:txBody>
        </p:sp>
        <p:sp>
          <p:nvSpPr>
            <p:cNvPr id="48135" name="Line 7"/>
            <p:cNvSpPr>
              <a:spLocks noChangeShapeType="1"/>
            </p:cNvSpPr>
            <p:nvPr/>
          </p:nvSpPr>
          <p:spPr bwMode="auto">
            <a:xfrm>
              <a:off x="4055" y="978"/>
              <a:ext cx="8" cy="0"/>
            </a:xfrm>
            <a:prstGeom prst="line">
              <a:avLst/>
            </a:prstGeom>
            <a:noFill/>
            <a:ln w="12700">
              <a:solidFill>
                <a:srgbClr val="000000"/>
              </a:solidFill>
              <a:round/>
              <a:headEnd/>
              <a:tailEnd/>
            </a:ln>
          </p:spPr>
          <p:txBody>
            <a:bodyPr wrap="none" anchor="ctr"/>
            <a:lstStyle/>
            <a:p>
              <a:endParaRPr lang="en-US"/>
            </a:p>
          </p:txBody>
        </p:sp>
        <p:sp>
          <p:nvSpPr>
            <p:cNvPr id="48136" name="Line 8"/>
            <p:cNvSpPr>
              <a:spLocks noChangeShapeType="1"/>
            </p:cNvSpPr>
            <p:nvPr/>
          </p:nvSpPr>
          <p:spPr bwMode="auto">
            <a:xfrm flipV="1">
              <a:off x="954" y="970"/>
              <a:ext cx="0" cy="1840"/>
            </a:xfrm>
            <a:prstGeom prst="line">
              <a:avLst/>
            </a:prstGeom>
            <a:noFill/>
            <a:ln w="12700">
              <a:solidFill>
                <a:schemeClr val="tx1"/>
              </a:solidFill>
              <a:round/>
              <a:headEnd/>
              <a:tailEnd/>
            </a:ln>
          </p:spPr>
          <p:txBody>
            <a:bodyPr wrap="none" anchor="ctr"/>
            <a:lstStyle/>
            <a:p>
              <a:endParaRPr lang="en-US"/>
            </a:p>
          </p:txBody>
        </p:sp>
        <p:sp>
          <p:nvSpPr>
            <p:cNvPr id="48137" name="Line 9"/>
            <p:cNvSpPr>
              <a:spLocks noChangeShapeType="1"/>
            </p:cNvSpPr>
            <p:nvPr/>
          </p:nvSpPr>
          <p:spPr bwMode="auto">
            <a:xfrm>
              <a:off x="931" y="2810"/>
              <a:ext cx="37" cy="0"/>
            </a:xfrm>
            <a:prstGeom prst="line">
              <a:avLst/>
            </a:prstGeom>
            <a:noFill/>
            <a:ln w="12700">
              <a:solidFill>
                <a:srgbClr val="000000"/>
              </a:solidFill>
              <a:round/>
              <a:headEnd/>
              <a:tailEnd/>
            </a:ln>
          </p:spPr>
          <p:txBody>
            <a:bodyPr wrap="none" anchor="ctr"/>
            <a:lstStyle/>
            <a:p>
              <a:endParaRPr lang="en-US"/>
            </a:p>
          </p:txBody>
        </p:sp>
        <p:sp>
          <p:nvSpPr>
            <p:cNvPr id="48138" name="Line 10"/>
            <p:cNvSpPr>
              <a:spLocks noChangeShapeType="1"/>
            </p:cNvSpPr>
            <p:nvPr/>
          </p:nvSpPr>
          <p:spPr bwMode="auto">
            <a:xfrm>
              <a:off x="954" y="2810"/>
              <a:ext cx="3116" cy="0"/>
            </a:xfrm>
            <a:prstGeom prst="line">
              <a:avLst/>
            </a:prstGeom>
            <a:noFill/>
            <a:ln w="12700">
              <a:solidFill>
                <a:schemeClr val="tx1"/>
              </a:solidFill>
              <a:round/>
              <a:headEnd/>
              <a:tailEnd/>
            </a:ln>
          </p:spPr>
          <p:txBody>
            <a:bodyPr wrap="none" anchor="ctr"/>
            <a:lstStyle/>
            <a:p>
              <a:endParaRPr lang="en-US"/>
            </a:p>
          </p:txBody>
        </p:sp>
        <p:sp>
          <p:nvSpPr>
            <p:cNvPr id="48139" name="Line 11"/>
            <p:cNvSpPr>
              <a:spLocks noChangeShapeType="1"/>
            </p:cNvSpPr>
            <p:nvPr/>
          </p:nvSpPr>
          <p:spPr bwMode="auto">
            <a:xfrm flipV="1">
              <a:off x="954" y="2772"/>
              <a:ext cx="0" cy="68"/>
            </a:xfrm>
            <a:prstGeom prst="line">
              <a:avLst/>
            </a:prstGeom>
            <a:noFill/>
            <a:ln w="12700">
              <a:solidFill>
                <a:srgbClr val="000000"/>
              </a:solidFill>
              <a:round/>
              <a:headEnd/>
              <a:tailEnd/>
            </a:ln>
          </p:spPr>
          <p:txBody>
            <a:bodyPr wrap="none" anchor="ctr"/>
            <a:lstStyle/>
            <a:p>
              <a:endParaRPr lang="en-US"/>
            </a:p>
          </p:txBody>
        </p:sp>
        <p:sp>
          <p:nvSpPr>
            <p:cNvPr id="48140" name="Line 12"/>
            <p:cNvSpPr>
              <a:spLocks noChangeShapeType="1"/>
            </p:cNvSpPr>
            <p:nvPr/>
          </p:nvSpPr>
          <p:spPr bwMode="auto">
            <a:xfrm flipV="1">
              <a:off x="1109" y="2772"/>
              <a:ext cx="0" cy="68"/>
            </a:xfrm>
            <a:prstGeom prst="line">
              <a:avLst/>
            </a:prstGeom>
            <a:noFill/>
            <a:ln w="12700">
              <a:solidFill>
                <a:srgbClr val="000000"/>
              </a:solidFill>
              <a:round/>
              <a:headEnd/>
              <a:tailEnd/>
            </a:ln>
          </p:spPr>
          <p:txBody>
            <a:bodyPr wrap="none" anchor="ctr"/>
            <a:lstStyle/>
            <a:p>
              <a:endParaRPr lang="en-US"/>
            </a:p>
          </p:txBody>
        </p:sp>
        <p:sp>
          <p:nvSpPr>
            <p:cNvPr id="48141" name="Line 13"/>
            <p:cNvSpPr>
              <a:spLocks noChangeShapeType="1"/>
            </p:cNvSpPr>
            <p:nvPr/>
          </p:nvSpPr>
          <p:spPr bwMode="auto">
            <a:xfrm flipV="1">
              <a:off x="1271" y="2772"/>
              <a:ext cx="0" cy="68"/>
            </a:xfrm>
            <a:prstGeom prst="line">
              <a:avLst/>
            </a:prstGeom>
            <a:noFill/>
            <a:ln w="12700">
              <a:solidFill>
                <a:srgbClr val="000000"/>
              </a:solidFill>
              <a:round/>
              <a:headEnd/>
              <a:tailEnd/>
            </a:ln>
          </p:spPr>
          <p:txBody>
            <a:bodyPr wrap="none" anchor="ctr"/>
            <a:lstStyle/>
            <a:p>
              <a:endParaRPr lang="en-US"/>
            </a:p>
          </p:txBody>
        </p:sp>
        <p:sp>
          <p:nvSpPr>
            <p:cNvPr id="48142" name="Line 14"/>
            <p:cNvSpPr>
              <a:spLocks noChangeShapeType="1"/>
            </p:cNvSpPr>
            <p:nvPr/>
          </p:nvSpPr>
          <p:spPr bwMode="auto">
            <a:xfrm flipV="1">
              <a:off x="1426" y="2772"/>
              <a:ext cx="0" cy="68"/>
            </a:xfrm>
            <a:prstGeom prst="line">
              <a:avLst/>
            </a:prstGeom>
            <a:noFill/>
            <a:ln w="12700">
              <a:solidFill>
                <a:srgbClr val="000000"/>
              </a:solidFill>
              <a:round/>
              <a:headEnd/>
              <a:tailEnd/>
            </a:ln>
          </p:spPr>
          <p:txBody>
            <a:bodyPr wrap="none" anchor="ctr"/>
            <a:lstStyle/>
            <a:p>
              <a:endParaRPr lang="en-US"/>
            </a:p>
          </p:txBody>
        </p:sp>
        <p:sp>
          <p:nvSpPr>
            <p:cNvPr id="48143" name="Line 15"/>
            <p:cNvSpPr>
              <a:spLocks noChangeShapeType="1"/>
            </p:cNvSpPr>
            <p:nvPr/>
          </p:nvSpPr>
          <p:spPr bwMode="auto">
            <a:xfrm flipV="1">
              <a:off x="1581" y="2772"/>
              <a:ext cx="0" cy="68"/>
            </a:xfrm>
            <a:prstGeom prst="line">
              <a:avLst/>
            </a:prstGeom>
            <a:noFill/>
            <a:ln w="12700">
              <a:solidFill>
                <a:srgbClr val="000000"/>
              </a:solidFill>
              <a:round/>
              <a:headEnd/>
              <a:tailEnd/>
            </a:ln>
          </p:spPr>
          <p:txBody>
            <a:bodyPr wrap="none" anchor="ctr"/>
            <a:lstStyle/>
            <a:p>
              <a:endParaRPr lang="en-US"/>
            </a:p>
          </p:txBody>
        </p:sp>
        <p:sp>
          <p:nvSpPr>
            <p:cNvPr id="48144" name="Line 16"/>
            <p:cNvSpPr>
              <a:spLocks noChangeShapeType="1"/>
            </p:cNvSpPr>
            <p:nvPr/>
          </p:nvSpPr>
          <p:spPr bwMode="auto">
            <a:xfrm flipV="1">
              <a:off x="1736" y="2772"/>
              <a:ext cx="0" cy="68"/>
            </a:xfrm>
            <a:prstGeom prst="line">
              <a:avLst/>
            </a:prstGeom>
            <a:noFill/>
            <a:ln w="12700">
              <a:solidFill>
                <a:srgbClr val="000000"/>
              </a:solidFill>
              <a:round/>
              <a:headEnd/>
              <a:tailEnd/>
            </a:ln>
          </p:spPr>
          <p:txBody>
            <a:bodyPr wrap="none" anchor="ctr"/>
            <a:lstStyle/>
            <a:p>
              <a:endParaRPr lang="en-US"/>
            </a:p>
          </p:txBody>
        </p:sp>
        <p:sp>
          <p:nvSpPr>
            <p:cNvPr id="48145" name="Line 17"/>
            <p:cNvSpPr>
              <a:spLocks noChangeShapeType="1"/>
            </p:cNvSpPr>
            <p:nvPr/>
          </p:nvSpPr>
          <p:spPr bwMode="auto">
            <a:xfrm flipV="1">
              <a:off x="1891" y="2772"/>
              <a:ext cx="0" cy="68"/>
            </a:xfrm>
            <a:prstGeom prst="line">
              <a:avLst/>
            </a:prstGeom>
            <a:noFill/>
            <a:ln w="12700">
              <a:solidFill>
                <a:srgbClr val="000000"/>
              </a:solidFill>
              <a:round/>
              <a:headEnd/>
              <a:tailEnd/>
            </a:ln>
          </p:spPr>
          <p:txBody>
            <a:bodyPr wrap="none" anchor="ctr"/>
            <a:lstStyle/>
            <a:p>
              <a:endParaRPr lang="en-US"/>
            </a:p>
          </p:txBody>
        </p:sp>
        <p:sp>
          <p:nvSpPr>
            <p:cNvPr id="48146" name="Line 18"/>
            <p:cNvSpPr>
              <a:spLocks noChangeShapeType="1"/>
            </p:cNvSpPr>
            <p:nvPr/>
          </p:nvSpPr>
          <p:spPr bwMode="auto">
            <a:xfrm flipV="1">
              <a:off x="2046" y="2772"/>
              <a:ext cx="0" cy="68"/>
            </a:xfrm>
            <a:prstGeom prst="line">
              <a:avLst/>
            </a:prstGeom>
            <a:noFill/>
            <a:ln w="12700">
              <a:solidFill>
                <a:srgbClr val="000000"/>
              </a:solidFill>
              <a:round/>
              <a:headEnd/>
              <a:tailEnd/>
            </a:ln>
          </p:spPr>
          <p:txBody>
            <a:bodyPr wrap="none" anchor="ctr"/>
            <a:lstStyle/>
            <a:p>
              <a:endParaRPr lang="en-US"/>
            </a:p>
          </p:txBody>
        </p:sp>
        <p:sp>
          <p:nvSpPr>
            <p:cNvPr id="48147" name="Line 19"/>
            <p:cNvSpPr>
              <a:spLocks noChangeShapeType="1"/>
            </p:cNvSpPr>
            <p:nvPr/>
          </p:nvSpPr>
          <p:spPr bwMode="auto">
            <a:xfrm flipV="1">
              <a:off x="2202" y="2772"/>
              <a:ext cx="0" cy="68"/>
            </a:xfrm>
            <a:prstGeom prst="line">
              <a:avLst/>
            </a:prstGeom>
            <a:noFill/>
            <a:ln w="12700">
              <a:solidFill>
                <a:srgbClr val="000000"/>
              </a:solidFill>
              <a:round/>
              <a:headEnd/>
              <a:tailEnd/>
            </a:ln>
          </p:spPr>
          <p:txBody>
            <a:bodyPr wrap="none" anchor="ctr"/>
            <a:lstStyle/>
            <a:p>
              <a:endParaRPr lang="en-US"/>
            </a:p>
          </p:txBody>
        </p:sp>
        <p:sp>
          <p:nvSpPr>
            <p:cNvPr id="48148" name="Line 20"/>
            <p:cNvSpPr>
              <a:spLocks noChangeShapeType="1"/>
            </p:cNvSpPr>
            <p:nvPr/>
          </p:nvSpPr>
          <p:spPr bwMode="auto">
            <a:xfrm flipV="1">
              <a:off x="2364" y="2772"/>
              <a:ext cx="0" cy="68"/>
            </a:xfrm>
            <a:prstGeom prst="line">
              <a:avLst/>
            </a:prstGeom>
            <a:noFill/>
            <a:ln w="12700">
              <a:solidFill>
                <a:srgbClr val="000000"/>
              </a:solidFill>
              <a:round/>
              <a:headEnd/>
              <a:tailEnd/>
            </a:ln>
          </p:spPr>
          <p:txBody>
            <a:bodyPr wrap="none" anchor="ctr"/>
            <a:lstStyle/>
            <a:p>
              <a:endParaRPr lang="en-US"/>
            </a:p>
          </p:txBody>
        </p:sp>
        <p:sp>
          <p:nvSpPr>
            <p:cNvPr id="48149" name="Line 21"/>
            <p:cNvSpPr>
              <a:spLocks noChangeShapeType="1"/>
            </p:cNvSpPr>
            <p:nvPr/>
          </p:nvSpPr>
          <p:spPr bwMode="auto">
            <a:xfrm flipV="1">
              <a:off x="2519" y="2772"/>
              <a:ext cx="0" cy="68"/>
            </a:xfrm>
            <a:prstGeom prst="line">
              <a:avLst/>
            </a:prstGeom>
            <a:noFill/>
            <a:ln w="12700">
              <a:solidFill>
                <a:srgbClr val="000000"/>
              </a:solidFill>
              <a:round/>
              <a:headEnd/>
              <a:tailEnd/>
            </a:ln>
          </p:spPr>
          <p:txBody>
            <a:bodyPr wrap="none" anchor="ctr"/>
            <a:lstStyle/>
            <a:p>
              <a:endParaRPr lang="en-US"/>
            </a:p>
          </p:txBody>
        </p:sp>
        <p:sp>
          <p:nvSpPr>
            <p:cNvPr id="48150" name="Line 22"/>
            <p:cNvSpPr>
              <a:spLocks noChangeShapeType="1"/>
            </p:cNvSpPr>
            <p:nvPr/>
          </p:nvSpPr>
          <p:spPr bwMode="auto">
            <a:xfrm flipV="1">
              <a:off x="2674" y="2772"/>
              <a:ext cx="0" cy="68"/>
            </a:xfrm>
            <a:prstGeom prst="line">
              <a:avLst/>
            </a:prstGeom>
            <a:noFill/>
            <a:ln w="12700">
              <a:solidFill>
                <a:srgbClr val="000000"/>
              </a:solidFill>
              <a:round/>
              <a:headEnd/>
              <a:tailEnd/>
            </a:ln>
          </p:spPr>
          <p:txBody>
            <a:bodyPr wrap="none" anchor="ctr"/>
            <a:lstStyle/>
            <a:p>
              <a:endParaRPr lang="en-US"/>
            </a:p>
          </p:txBody>
        </p:sp>
        <p:sp>
          <p:nvSpPr>
            <p:cNvPr id="48151" name="Line 23"/>
            <p:cNvSpPr>
              <a:spLocks noChangeShapeType="1"/>
            </p:cNvSpPr>
            <p:nvPr/>
          </p:nvSpPr>
          <p:spPr bwMode="auto">
            <a:xfrm flipV="1">
              <a:off x="2829" y="2772"/>
              <a:ext cx="0" cy="68"/>
            </a:xfrm>
            <a:prstGeom prst="line">
              <a:avLst/>
            </a:prstGeom>
            <a:noFill/>
            <a:ln w="12700">
              <a:solidFill>
                <a:srgbClr val="000000"/>
              </a:solidFill>
              <a:round/>
              <a:headEnd/>
              <a:tailEnd/>
            </a:ln>
          </p:spPr>
          <p:txBody>
            <a:bodyPr wrap="none" anchor="ctr"/>
            <a:lstStyle/>
            <a:p>
              <a:endParaRPr lang="en-US"/>
            </a:p>
          </p:txBody>
        </p:sp>
        <p:sp>
          <p:nvSpPr>
            <p:cNvPr id="48152" name="Line 24"/>
            <p:cNvSpPr>
              <a:spLocks noChangeShapeType="1"/>
            </p:cNvSpPr>
            <p:nvPr/>
          </p:nvSpPr>
          <p:spPr bwMode="auto">
            <a:xfrm flipV="1">
              <a:off x="2984" y="2772"/>
              <a:ext cx="0" cy="68"/>
            </a:xfrm>
            <a:prstGeom prst="line">
              <a:avLst/>
            </a:prstGeom>
            <a:noFill/>
            <a:ln w="12700">
              <a:solidFill>
                <a:srgbClr val="000000"/>
              </a:solidFill>
              <a:round/>
              <a:headEnd/>
              <a:tailEnd/>
            </a:ln>
          </p:spPr>
          <p:txBody>
            <a:bodyPr wrap="none" anchor="ctr"/>
            <a:lstStyle/>
            <a:p>
              <a:endParaRPr lang="en-US"/>
            </a:p>
          </p:txBody>
        </p:sp>
        <p:sp>
          <p:nvSpPr>
            <p:cNvPr id="48153" name="Line 25"/>
            <p:cNvSpPr>
              <a:spLocks noChangeShapeType="1"/>
            </p:cNvSpPr>
            <p:nvPr/>
          </p:nvSpPr>
          <p:spPr bwMode="auto">
            <a:xfrm flipV="1">
              <a:off x="3139" y="2772"/>
              <a:ext cx="0" cy="68"/>
            </a:xfrm>
            <a:prstGeom prst="line">
              <a:avLst/>
            </a:prstGeom>
            <a:noFill/>
            <a:ln w="12700">
              <a:solidFill>
                <a:srgbClr val="000000"/>
              </a:solidFill>
              <a:round/>
              <a:headEnd/>
              <a:tailEnd/>
            </a:ln>
          </p:spPr>
          <p:txBody>
            <a:bodyPr wrap="none" anchor="ctr"/>
            <a:lstStyle/>
            <a:p>
              <a:endParaRPr lang="en-US"/>
            </a:p>
          </p:txBody>
        </p:sp>
        <p:sp>
          <p:nvSpPr>
            <p:cNvPr id="48154" name="Line 26"/>
            <p:cNvSpPr>
              <a:spLocks noChangeShapeType="1"/>
            </p:cNvSpPr>
            <p:nvPr/>
          </p:nvSpPr>
          <p:spPr bwMode="auto">
            <a:xfrm flipV="1">
              <a:off x="3295" y="2772"/>
              <a:ext cx="0" cy="68"/>
            </a:xfrm>
            <a:prstGeom prst="line">
              <a:avLst/>
            </a:prstGeom>
            <a:noFill/>
            <a:ln w="12700">
              <a:solidFill>
                <a:srgbClr val="000000"/>
              </a:solidFill>
              <a:round/>
              <a:headEnd/>
              <a:tailEnd/>
            </a:ln>
          </p:spPr>
          <p:txBody>
            <a:bodyPr wrap="none" anchor="ctr"/>
            <a:lstStyle/>
            <a:p>
              <a:endParaRPr lang="en-US"/>
            </a:p>
          </p:txBody>
        </p:sp>
        <p:sp>
          <p:nvSpPr>
            <p:cNvPr id="48155" name="Line 27"/>
            <p:cNvSpPr>
              <a:spLocks noChangeShapeType="1"/>
            </p:cNvSpPr>
            <p:nvPr/>
          </p:nvSpPr>
          <p:spPr bwMode="auto">
            <a:xfrm flipV="1">
              <a:off x="3457" y="2772"/>
              <a:ext cx="0" cy="68"/>
            </a:xfrm>
            <a:prstGeom prst="line">
              <a:avLst/>
            </a:prstGeom>
            <a:noFill/>
            <a:ln w="12700">
              <a:solidFill>
                <a:srgbClr val="000000"/>
              </a:solidFill>
              <a:round/>
              <a:headEnd/>
              <a:tailEnd/>
            </a:ln>
          </p:spPr>
          <p:txBody>
            <a:bodyPr wrap="none" anchor="ctr"/>
            <a:lstStyle/>
            <a:p>
              <a:endParaRPr lang="en-US"/>
            </a:p>
          </p:txBody>
        </p:sp>
        <p:sp>
          <p:nvSpPr>
            <p:cNvPr id="48156" name="Line 28"/>
            <p:cNvSpPr>
              <a:spLocks noChangeShapeType="1"/>
            </p:cNvSpPr>
            <p:nvPr/>
          </p:nvSpPr>
          <p:spPr bwMode="auto">
            <a:xfrm flipV="1">
              <a:off x="3612" y="2772"/>
              <a:ext cx="0" cy="68"/>
            </a:xfrm>
            <a:prstGeom prst="line">
              <a:avLst/>
            </a:prstGeom>
            <a:noFill/>
            <a:ln w="12700">
              <a:solidFill>
                <a:srgbClr val="000000"/>
              </a:solidFill>
              <a:round/>
              <a:headEnd/>
              <a:tailEnd/>
            </a:ln>
          </p:spPr>
          <p:txBody>
            <a:bodyPr wrap="none" anchor="ctr"/>
            <a:lstStyle/>
            <a:p>
              <a:endParaRPr lang="en-US"/>
            </a:p>
          </p:txBody>
        </p:sp>
        <p:sp>
          <p:nvSpPr>
            <p:cNvPr id="48157" name="Line 29"/>
            <p:cNvSpPr>
              <a:spLocks noChangeShapeType="1"/>
            </p:cNvSpPr>
            <p:nvPr/>
          </p:nvSpPr>
          <p:spPr bwMode="auto">
            <a:xfrm flipV="1">
              <a:off x="3767" y="2772"/>
              <a:ext cx="0" cy="68"/>
            </a:xfrm>
            <a:prstGeom prst="line">
              <a:avLst/>
            </a:prstGeom>
            <a:noFill/>
            <a:ln w="12700">
              <a:solidFill>
                <a:srgbClr val="000000"/>
              </a:solidFill>
              <a:round/>
              <a:headEnd/>
              <a:tailEnd/>
            </a:ln>
          </p:spPr>
          <p:txBody>
            <a:bodyPr wrap="none" anchor="ctr"/>
            <a:lstStyle/>
            <a:p>
              <a:endParaRPr lang="en-US"/>
            </a:p>
          </p:txBody>
        </p:sp>
        <p:sp>
          <p:nvSpPr>
            <p:cNvPr id="48158" name="Line 30"/>
            <p:cNvSpPr>
              <a:spLocks noChangeShapeType="1"/>
            </p:cNvSpPr>
            <p:nvPr/>
          </p:nvSpPr>
          <p:spPr bwMode="auto">
            <a:xfrm flipV="1">
              <a:off x="3922" y="2772"/>
              <a:ext cx="0" cy="68"/>
            </a:xfrm>
            <a:prstGeom prst="line">
              <a:avLst/>
            </a:prstGeom>
            <a:noFill/>
            <a:ln w="12700">
              <a:solidFill>
                <a:srgbClr val="000000"/>
              </a:solidFill>
              <a:round/>
              <a:headEnd/>
              <a:tailEnd/>
            </a:ln>
          </p:spPr>
          <p:txBody>
            <a:bodyPr wrap="none" anchor="ctr"/>
            <a:lstStyle/>
            <a:p>
              <a:endParaRPr lang="en-US"/>
            </a:p>
          </p:txBody>
        </p:sp>
        <p:sp>
          <p:nvSpPr>
            <p:cNvPr id="48159" name="Line 31"/>
            <p:cNvSpPr>
              <a:spLocks noChangeShapeType="1"/>
            </p:cNvSpPr>
            <p:nvPr/>
          </p:nvSpPr>
          <p:spPr bwMode="auto">
            <a:xfrm flipV="1">
              <a:off x="4077" y="2772"/>
              <a:ext cx="0" cy="68"/>
            </a:xfrm>
            <a:prstGeom prst="line">
              <a:avLst/>
            </a:prstGeom>
            <a:noFill/>
            <a:ln w="12700">
              <a:solidFill>
                <a:srgbClr val="000000"/>
              </a:solidFill>
              <a:round/>
              <a:headEnd/>
              <a:tailEnd/>
            </a:ln>
          </p:spPr>
          <p:txBody>
            <a:bodyPr wrap="none" anchor="ctr"/>
            <a:lstStyle/>
            <a:p>
              <a:endParaRPr lang="en-US"/>
            </a:p>
          </p:txBody>
        </p:sp>
        <p:sp>
          <p:nvSpPr>
            <p:cNvPr id="48160" name="Freeform 32"/>
            <p:cNvSpPr>
              <a:spLocks/>
            </p:cNvSpPr>
            <p:nvPr/>
          </p:nvSpPr>
          <p:spPr bwMode="auto">
            <a:xfrm>
              <a:off x="950" y="990"/>
              <a:ext cx="3125" cy="1817"/>
            </a:xfrm>
            <a:custGeom>
              <a:avLst/>
              <a:gdLst>
                <a:gd name="T0" fmla="*/ 0 w 3385"/>
                <a:gd name="T1" fmla="*/ 1816 h 1817"/>
                <a:gd name="T2" fmla="*/ 143 w 3385"/>
                <a:gd name="T3" fmla="*/ 1752 h 1817"/>
                <a:gd name="T4" fmla="*/ 294 w 3385"/>
                <a:gd name="T5" fmla="*/ 1696 h 1817"/>
                <a:gd name="T6" fmla="*/ 437 w 3385"/>
                <a:gd name="T7" fmla="*/ 1640 h 1817"/>
                <a:gd name="T8" fmla="*/ 580 w 3385"/>
                <a:gd name="T9" fmla="*/ 1576 h 1817"/>
                <a:gd name="T10" fmla="*/ 723 w 3385"/>
                <a:gd name="T11" fmla="*/ 1520 h 1817"/>
                <a:gd name="T12" fmla="*/ 866 w 3385"/>
                <a:gd name="T13" fmla="*/ 1456 h 1817"/>
                <a:gd name="T14" fmla="*/ 1009 w 3385"/>
                <a:gd name="T15" fmla="*/ 1400 h 1817"/>
                <a:gd name="T16" fmla="*/ 1152 w 3385"/>
                <a:gd name="T17" fmla="*/ 1296 h 1817"/>
                <a:gd name="T18" fmla="*/ 1303 w 3385"/>
                <a:gd name="T19" fmla="*/ 1184 h 1817"/>
                <a:gd name="T20" fmla="*/ 1446 w 3385"/>
                <a:gd name="T21" fmla="*/ 1080 h 1817"/>
                <a:gd name="T22" fmla="*/ 1589 w 3385"/>
                <a:gd name="T23" fmla="*/ 968 h 1817"/>
                <a:gd name="T24" fmla="*/ 1732 w 3385"/>
                <a:gd name="T25" fmla="*/ 864 h 1817"/>
                <a:gd name="T26" fmla="*/ 1875 w 3385"/>
                <a:gd name="T27" fmla="*/ 752 h 1817"/>
                <a:gd name="T28" fmla="*/ 2018 w 3385"/>
                <a:gd name="T29" fmla="*/ 648 h 1817"/>
                <a:gd name="T30" fmla="*/ 2161 w 3385"/>
                <a:gd name="T31" fmla="*/ 536 h 1817"/>
                <a:gd name="T32" fmla="*/ 2312 w 3385"/>
                <a:gd name="T33" fmla="*/ 432 h 1817"/>
                <a:gd name="T34" fmla="*/ 2455 w 3385"/>
                <a:gd name="T35" fmla="*/ 328 h 1817"/>
                <a:gd name="T36" fmla="*/ 2598 w 3385"/>
                <a:gd name="T37" fmla="*/ 216 h 1817"/>
                <a:gd name="T38" fmla="*/ 2741 w 3385"/>
                <a:gd name="T39" fmla="*/ 112 h 1817"/>
                <a:gd name="T40" fmla="*/ 2884 w 3385"/>
                <a:gd name="T41" fmla="*/ 0 h 18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385"/>
                <a:gd name="T64" fmla="*/ 0 h 1817"/>
                <a:gd name="T65" fmla="*/ 3385 w 3385"/>
                <a:gd name="T66" fmla="*/ 1817 h 181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385" h="1817">
                  <a:moveTo>
                    <a:pt x="0" y="1816"/>
                  </a:moveTo>
                  <a:lnTo>
                    <a:pt x="168" y="1752"/>
                  </a:lnTo>
                  <a:lnTo>
                    <a:pt x="344" y="1696"/>
                  </a:lnTo>
                  <a:lnTo>
                    <a:pt x="512" y="1640"/>
                  </a:lnTo>
                  <a:lnTo>
                    <a:pt x="680" y="1576"/>
                  </a:lnTo>
                  <a:lnTo>
                    <a:pt x="848" y="1520"/>
                  </a:lnTo>
                  <a:lnTo>
                    <a:pt x="1016" y="1456"/>
                  </a:lnTo>
                  <a:lnTo>
                    <a:pt x="1184" y="1400"/>
                  </a:lnTo>
                  <a:lnTo>
                    <a:pt x="1352" y="1296"/>
                  </a:lnTo>
                  <a:lnTo>
                    <a:pt x="1528" y="1184"/>
                  </a:lnTo>
                  <a:lnTo>
                    <a:pt x="1696" y="1080"/>
                  </a:lnTo>
                  <a:lnTo>
                    <a:pt x="1864" y="968"/>
                  </a:lnTo>
                  <a:lnTo>
                    <a:pt x="2032" y="864"/>
                  </a:lnTo>
                  <a:lnTo>
                    <a:pt x="2200" y="752"/>
                  </a:lnTo>
                  <a:lnTo>
                    <a:pt x="2368" y="648"/>
                  </a:lnTo>
                  <a:lnTo>
                    <a:pt x="2536" y="536"/>
                  </a:lnTo>
                  <a:lnTo>
                    <a:pt x="2712" y="432"/>
                  </a:lnTo>
                  <a:lnTo>
                    <a:pt x="2880" y="328"/>
                  </a:lnTo>
                  <a:lnTo>
                    <a:pt x="3048" y="216"/>
                  </a:lnTo>
                  <a:lnTo>
                    <a:pt x="3216" y="112"/>
                  </a:lnTo>
                  <a:lnTo>
                    <a:pt x="3384" y="0"/>
                  </a:lnTo>
                </a:path>
              </a:pathLst>
            </a:custGeom>
            <a:noFill/>
            <a:ln w="12700" cap="rnd">
              <a:solidFill>
                <a:schemeClr val="tx1"/>
              </a:solidFill>
              <a:round/>
              <a:headEnd/>
              <a:tailEnd/>
            </a:ln>
          </p:spPr>
          <p:txBody>
            <a:bodyPr/>
            <a:lstStyle/>
            <a:p>
              <a:endParaRPr lang="en-US"/>
            </a:p>
          </p:txBody>
        </p:sp>
        <p:sp>
          <p:nvSpPr>
            <p:cNvPr id="48161" name="Freeform 33"/>
            <p:cNvSpPr>
              <a:spLocks/>
            </p:cNvSpPr>
            <p:nvPr/>
          </p:nvSpPr>
          <p:spPr bwMode="auto">
            <a:xfrm>
              <a:off x="950" y="2446"/>
              <a:ext cx="3125" cy="361"/>
            </a:xfrm>
            <a:custGeom>
              <a:avLst/>
              <a:gdLst>
                <a:gd name="T0" fmla="*/ 0 w 3385"/>
                <a:gd name="T1" fmla="*/ 360 h 361"/>
                <a:gd name="T2" fmla="*/ 143 w 3385"/>
                <a:gd name="T3" fmla="*/ 344 h 361"/>
                <a:gd name="T4" fmla="*/ 294 w 3385"/>
                <a:gd name="T5" fmla="*/ 320 h 361"/>
                <a:gd name="T6" fmla="*/ 437 w 3385"/>
                <a:gd name="T7" fmla="*/ 304 h 361"/>
                <a:gd name="T8" fmla="*/ 580 w 3385"/>
                <a:gd name="T9" fmla="*/ 288 h 361"/>
                <a:gd name="T10" fmla="*/ 723 w 3385"/>
                <a:gd name="T11" fmla="*/ 272 h 361"/>
                <a:gd name="T12" fmla="*/ 866 w 3385"/>
                <a:gd name="T13" fmla="*/ 248 h 361"/>
                <a:gd name="T14" fmla="*/ 1009 w 3385"/>
                <a:gd name="T15" fmla="*/ 232 h 361"/>
                <a:gd name="T16" fmla="*/ 1152 w 3385"/>
                <a:gd name="T17" fmla="*/ 216 h 361"/>
                <a:gd name="T18" fmla="*/ 1303 w 3385"/>
                <a:gd name="T19" fmla="*/ 200 h 361"/>
                <a:gd name="T20" fmla="*/ 1446 w 3385"/>
                <a:gd name="T21" fmla="*/ 176 h 361"/>
                <a:gd name="T22" fmla="*/ 1589 w 3385"/>
                <a:gd name="T23" fmla="*/ 160 h 361"/>
                <a:gd name="T24" fmla="*/ 1732 w 3385"/>
                <a:gd name="T25" fmla="*/ 144 h 361"/>
                <a:gd name="T26" fmla="*/ 1875 w 3385"/>
                <a:gd name="T27" fmla="*/ 128 h 361"/>
                <a:gd name="T28" fmla="*/ 2018 w 3385"/>
                <a:gd name="T29" fmla="*/ 104 h 361"/>
                <a:gd name="T30" fmla="*/ 2161 w 3385"/>
                <a:gd name="T31" fmla="*/ 88 h 361"/>
                <a:gd name="T32" fmla="*/ 2312 w 3385"/>
                <a:gd name="T33" fmla="*/ 72 h 361"/>
                <a:gd name="T34" fmla="*/ 2455 w 3385"/>
                <a:gd name="T35" fmla="*/ 56 h 361"/>
                <a:gd name="T36" fmla="*/ 2598 w 3385"/>
                <a:gd name="T37" fmla="*/ 32 h 361"/>
                <a:gd name="T38" fmla="*/ 2741 w 3385"/>
                <a:gd name="T39" fmla="*/ 16 h 361"/>
                <a:gd name="T40" fmla="*/ 2884 w 3385"/>
                <a:gd name="T41" fmla="*/ 0 h 36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385"/>
                <a:gd name="T64" fmla="*/ 0 h 361"/>
                <a:gd name="T65" fmla="*/ 3385 w 3385"/>
                <a:gd name="T66" fmla="*/ 361 h 36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385" h="361">
                  <a:moveTo>
                    <a:pt x="0" y="360"/>
                  </a:moveTo>
                  <a:lnTo>
                    <a:pt x="168" y="344"/>
                  </a:lnTo>
                  <a:lnTo>
                    <a:pt x="344" y="320"/>
                  </a:lnTo>
                  <a:lnTo>
                    <a:pt x="512" y="304"/>
                  </a:lnTo>
                  <a:lnTo>
                    <a:pt x="680" y="288"/>
                  </a:lnTo>
                  <a:lnTo>
                    <a:pt x="848" y="272"/>
                  </a:lnTo>
                  <a:lnTo>
                    <a:pt x="1016" y="248"/>
                  </a:lnTo>
                  <a:lnTo>
                    <a:pt x="1184" y="232"/>
                  </a:lnTo>
                  <a:lnTo>
                    <a:pt x="1352" y="216"/>
                  </a:lnTo>
                  <a:lnTo>
                    <a:pt x="1528" y="200"/>
                  </a:lnTo>
                  <a:lnTo>
                    <a:pt x="1696" y="176"/>
                  </a:lnTo>
                  <a:lnTo>
                    <a:pt x="1864" y="160"/>
                  </a:lnTo>
                  <a:lnTo>
                    <a:pt x="2032" y="144"/>
                  </a:lnTo>
                  <a:lnTo>
                    <a:pt x="2200" y="128"/>
                  </a:lnTo>
                  <a:lnTo>
                    <a:pt x="2368" y="104"/>
                  </a:lnTo>
                  <a:lnTo>
                    <a:pt x="2536" y="88"/>
                  </a:lnTo>
                  <a:lnTo>
                    <a:pt x="2712" y="72"/>
                  </a:lnTo>
                  <a:lnTo>
                    <a:pt x="2880" y="56"/>
                  </a:lnTo>
                  <a:lnTo>
                    <a:pt x="3048" y="32"/>
                  </a:lnTo>
                  <a:lnTo>
                    <a:pt x="3216" y="16"/>
                  </a:lnTo>
                  <a:lnTo>
                    <a:pt x="3384" y="0"/>
                  </a:lnTo>
                </a:path>
              </a:pathLst>
            </a:custGeom>
            <a:noFill/>
            <a:ln w="12700" cap="rnd">
              <a:solidFill>
                <a:schemeClr val="tx1"/>
              </a:solidFill>
              <a:round/>
              <a:headEnd/>
              <a:tailEnd/>
            </a:ln>
          </p:spPr>
          <p:txBody>
            <a:bodyPr/>
            <a:lstStyle/>
            <a:p>
              <a:endParaRPr lang="en-US"/>
            </a:p>
          </p:txBody>
        </p:sp>
        <p:sp>
          <p:nvSpPr>
            <p:cNvPr id="48162" name="Rectangle 34"/>
            <p:cNvSpPr>
              <a:spLocks noChangeArrowheads="1"/>
            </p:cNvSpPr>
            <p:nvPr/>
          </p:nvSpPr>
          <p:spPr bwMode="auto">
            <a:xfrm>
              <a:off x="931" y="2781"/>
              <a:ext cx="30" cy="4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63" name="Rectangle 35"/>
            <p:cNvSpPr>
              <a:spLocks noChangeArrowheads="1"/>
            </p:cNvSpPr>
            <p:nvPr/>
          </p:nvSpPr>
          <p:spPr bwMode="auto">
            <a:xfrm>
              <a:off x="1086" y="2717"/>
              <a:ext cx="30" cy="4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64" name="Rectangle 36"/>
            <p:cNvSpPr>
              <a:spLocks noChangeArrowheads="1"/>
            </p:cNvSpPr>
            <p:nvPr/>
          </p:nvSpPr>
          <p:spPr bwMode="auto">
            <a:xfrm>
              <a:off x="1249" y="2666"/>
              <a:ext cx="29"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65" name="Rectangle 37"/>
            <p:cNvSpPr>
              <a:spLocks noChangeArrowheads="1"/>
            </p:cNvSpPr>
            <p:nvPr/>
          </p:nvSpPr>
          <p:spPr bwMode="auto">
            <a:xfrm>
              <a:off x="1404" y="2610"/>
              <a:ext cx="30"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66" name="Rectangle 38"/>
            <p:cNvSpPr>
              <a:spLocks noChangeArrowheads="1"/>
            </p:cNvSpPr>
            <p:nvPr/>
          </p:nvSpPr>
          <p:spPr bwMode="auto">
            <a:xfrm>
              <a:off x="1559" y="2546"/>
              <a:ext cx="30"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67" name="Rectangle 39"/>
            <p:cNvSpPr>
              <a:spLocks noChangeArrowheads="1"/>
            </p:cNvSpPr>
            <p:nvPr/>
          </p:nvSpPr>
          <p:spPr bwMode="auto">
            <a:xfrm>
              <a:off x="1714" y="2490"/>
              <a:ext cx="30"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68" name="Rectangle 40"/>
            <p:cNvSpPr>
              <a:spLocks noChangeArrowheads="1"/>
            </p:cNvSpPr>
            <p:nvPr/>
          </p:nvSpPr>
          <p:spPr bwMode="auto">
            <a:xfrm>
              <a:off x="1869" y="2426"/>
              <a:ext cx="30"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69" name="Rectangle 41"/>
            <p:cNvSpPr>
              <a:spLocks noChangeArrowheads="1"/>
            </p:cNvSpPr>
            <p:nvPr/>
          </p:nvSpPr>
          <p:spPr bwMode="auto">
            <a:xfrm>
              <a:off x="2024" y="2370"/>
              <a:ext cx="30"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70" name="Rectangle 42"/>
            <p:cNvSpPr>
              <a:spLocks noChangeArrowheads="1"/>
            </p:cNvSpPr>
            <p:nvPr/>
          </p:nvSpPr>
          <p:spPr bwMode="auto">
            <a:xfrm>
              <a:off x="2179" y="2266"/>
              <a:ext cx="30"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71" name="Rectangle 43"/>
            <p:cNvSpPr>
              <a:spLocks noChangeArrowheads="1"/>
            </p:cNvSpPr>
            <p:nvPr/>
          </p:nvSpPr>
          <p:spPr bwMode="auto">
            <a:xfrm>
              <a:off x="2342" y="2154"/>
              <a:ext cx="29"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72" name="Rectangle 44"/>
            <p:cNvSpPr>
              <a:spLocks noChangeArrowheads="1"/>
            </p:cNvSpPr>
            <p:nvPr/>
          </p:nvSpPr>
          <p:spPr bwMode="auto">
            <a:xfrm>
              <a:off x="2497" y="2050"/>
              <a:ext cx="29"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73" name="Rectangle 45"/>
            <p:cNvSpPr>
              <a:spLocks noChangeArrowheads="1"/>
            </p:cNvSpPr>
            <p:nvPr/>
          </p:nvSpPr>
          <p:spPr bwMode="auto">
            <a:xfrm>
              <a:off x="2652" y="1938"/>
              <a:ext cx="30"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74" name="Rectangle 46"/>
            <p:cNvSpPr>
              <a:spLocks noChangeArrowheads="1"/>
            </p:cNvSpPr>
            <p:nvPr/>
          </p:nvSpPr>
          <p:spPr bwMode="auto">
            <a:xfrm>
              <a:off x="2807" y="1834"/>
              <a:ext cx="30"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75" name="Rectangle 47"/>
            <p:cNvSpPr>
              <a:spLocks noChangeArrowheads="1"/>
            </p:cNvSpPr>
            <p:nvPr/>
          </p:nvSpPr>
          <p:spPr bwMode="auto">
            <a:xfrm>
              <a:off x="2962" y="1722"/>
              <a:ext cx="30"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76" name="Rectangle 48"/>
            <p:cNvSpPr>
              <a:spLocks noChangeArrowheads="1"/>
            </p:cNvSpPr>
            <p:nvPr/>
          </p:nvSpPr>
          <p:spPr bwMode="auto">
            <a:xfrm>
              <a:off x="3117" y="1618"/>
              <a:ext cx="30"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77" name="Rectangle 49"/>
            <p:cNvSpPr>
              <a:spLocks noChangeArrowheads="1"/>
            </p:cNvSpPr>
            <p:nvPr/>
          </p:nvSpPr>
          <p:spPr bwMode="auto">
            <a:xfrm>
              <a:off x="3272" y="1506"/>
              <a:ext cx="30"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78" name="Rectangle 50"/>
            <p:cNvSpPr>
              <a:spLocks noChangeArrowheads="1"/>
            </p:cNvSpPr>
            <p:nvPr/>
          </p:nvSpPr>
          <p:spPr bwMode="auto">
            <a:xfrm>
              <a:off x="3435" y="1402"/>
              <a:ext cx="29"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79" name="Rectangle 51"/>
            <p:cNvSpPr>
              <a:spLocks noChangeArrowheads="1"/>
            </p:cNvSpPr>
            <p:nvPr/>
          </p:nvSpPr>
          <p:spPr bwMode="auto">
            <a:xfrm>
              <a:off x="3590" y="1298"/>
              <a:ext cx="29"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80" name="Rectangle 52"/>
            <p:cNvSpPr>
              <a:spLocks noChangeArrowheads="1"/>
            </p:cNvSpPr>
            <p:nvPr/>
          </p:nvSpPr>
          <p:spPr bwMode="auto">
            <a:xfrm>
              <a:off x="3745" y="1186"/>
              <a:ext cx="30"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81" name="Rectangle 53"/>
            <p:cNvSpPr>
              <a:spLocks noChangeArrowheads="1"/>
            </p:cNvSpPr>
            <p:nvPr/>
          </p:nvSpPr>
          <p:spPr bwMode="auto">
            <a:xfrm>
              <a:off x="3900" y="1082"/>
              <a:ext cx="30"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82" name="Rectangle 54"/>
            <p:cNvSpPr>
              <a:spLocks noChangeArrowheads="1"/>
            </p:cNvSpPr>
            <p:nvPr/>
          </p:nvSpPr>
          <p:spPr bwMode="auto">
            <a:xfrm>
              <a:off x="4055" y="970"/>
              <a:ext cx="30" cy="32"/>
            </a:xfrm>
            <a:prstGeom prst="rect">
              <a:avLst/>
            </a:prstGeom>
            <a:solidFill>
              <a:srgbClr val="DD0806"/>
            </a:solidFill>
            <a:ln w="12700">
              <a:solidFill>
                <a:srgbClr val="000000"/>
              </a:solidFill>
              <a:miter lim="800000"/>
              <a:headEnd/>
              <a:tailEnd/>
            </a:ln>
          </p:spPr>
          <p:txBody>
            <a:bodyPr wrap="none" anchor="ctr"/>
            <a:lstStyle/>
            <a:p>
              <a:endParaRPr lang="en-US"/>
            </a:p>
          </p:txBody>
        </p:sp>
        <p:sp>
          <p:nvSpPr>
            <p:cNvPr id="48183" name="Rectangle 55"/>
            <p:cNvSpPr>
              <a:spLocks noChangeArrowheads="1"/>
            </p:cNvSpPr>
            <p:nvPr/>
          </p:nvSpPr>
          <p:spPr bwMode="auto">
            <a:xfrm>
              <a:off x="931" y="2781"/>
              <a:ext cx="30" cy="4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184" name="Rectangle 56"/>
            <p:cNvSpPr>
              <a:spLocks noChangeArrowheads="1"/>
            </p:cNvSpPr>
            <p:nvPr/>
          </p:nvSpPr>
          <p:spPr bwMode="auto">
            <a:xfrm>
              <a:off x="1086" y="2765"/>
              <a:ext cx="30" cy="4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185" name="Rectangle 57"/>
            <p:cNvSpPr>
              <a:spLocks noChangeArrowheads="1"/>
            </p:cNvSpPr>
            <p:nvPr/>
          </p:nvSpPr>
          <p:spPr bwMode="auto">
            <a:xfrm>
              <a:off x="1249" y="2741"/>
              <a:ext cx="29" cy="4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186" name="Rectangle 58"/>
            <p:cNvSpPr>
              <a:spLocks noChangeArrowheads="1"/>
            </p:cNvSpPr>
            <p:nvPr/>
          </p:nvSpPr>
          <p:spPr bwMode="auto">
            <a:xfrm>
              <a:off x="1404" y="2725"/>
              <a:ext cx="30" cy="4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187" name="Rectangle 59"/>
            <p:cNvSpPr>
              <a:spLocks noChangeArrowheads="1"/>
            </p:cNvSpPr>
            <p:nvPr/>
          </p:nvSpPr>
          <p:spPr bwMode="auto">
            <a:xfrm>
              <a:off x="1559" y="2709"/>
              <a:ext cx="30" cy="4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188" name="Rectangle 60"/>
            <p:cNvSpPr>
              <a:spLocks noChangeArrowheads="1"/>
            </p:cNvSpPr>
            <p:nvPr/>
          </p:nvSpPr>
          <p:spPr bwMode="auto">
            <a:xfrm>
              <a:off x="1714" y="2693"/>
              <a:ext cx="30" cy="4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189" name="Rectangle 61"/>
            <p:cNvSpPr>
              <a:spLocks noChangeArrowheads="1"/>
            </p:cNvSpPr>
            <p:nvPr/>
          </p:nvSpPr>
          <p:spPr bwMode="auto">
            <a:xfrm>
              <a:off x="1869" y="2669"/>
              <a:ext cx="30" cy="4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190" name="Rectangle 62"/>
            <p:cNvSpPr>
              <a:spLocks noChangeArrowheads="1"/>
            </p:cNvSpPr>
            <p:nvPr/>
          </p:nvSpPr>
          <p:spPr bwMode="auto">
            <a:xfrm>
              <a:off x="2024" y="2658"/>
              <a:ext cx="30" cy="3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191" name="Rectangle 63"/>
            <p:cNvSpPr>
              <a:spLocks noChangeArrowheads="1"/>
            </p:cNvSpPr>
            <p:nvPr/>
          </p:nvSpPr>
          <p:spPr bwMode="auto">
            <a:xfrm>
              <a:off x="2179" y="2642"/>
              <a:ext cx="30" cy="3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192" name="Rectangle 64"/>
            <p:cNvSpPr>
              <a:spLocks noChangeArrowheads="1"/>
            </p:cNvSpPr>
            <p:nvPr/>
          </p:nvSpPr>
          <p:spPr bwMode="auto">
            <a:xfrm>
              <a:off x="2342" y="2626"/>
              <a:ext cx="29" cy="3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193" name="Rectangle 65"/>
            <p:cNvSpPr>
              <a:spLocks noChangeArrowheads="1"/>
            </p:cNvSpPr>
            <p:nvPr/>
          </p:nvSpPr>
          <p:spPr bwMode="auto">
            <a:xfrm>
              <a:off x="2497" y="2602"/>
              <a:ext cx="29" cy="3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194" name="Rectangle 66"/>
            <p:cNvSpPr>
              <a:spLocks noChangeArrowheads="1"/>
            </p:cNvSpPr>
            <p:nvPr/>
          </p:nvSpPr>
          <p:spPr bwMode="auto">
            <a:xfrm>
              <a:off x="2652" y="2586"/>
              <a:ext cx="30" cy="3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195" name="Rectangle 67"/>
            <p:cNvSpPr>
              <a:spLocks noChangeArrowheads="1"/>
            </p:cNvSpPr>
            <p:nvPr/>
          </p:nvSpPr>
          <p:spPr bwMode="auto">
            <a:xfrm>
              <a:off x="2807" y="2570"/>
              <a:ext cx="30" cy="3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196" name="Rectangle 68"/>
            <p:cNvSpPr>
              <a:spLocks noChangeArrowheads="1"/>
            </p:cNvSpPr>
            <p:nvPr/>
          </p:nvSpPr>
          <p:spPr bwMode="auto">
            <a:xfrm>
              <a:off x="2962" y="2554"/>
              <a:ext cx="30" cy="3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197" name="Rectangle 69"/>
            <p:cNvSpPr>
              <a:spLocks noChangeArrowheads="1"/>
            </p:cNvSpPr>
            <p:nvPr/>
          </p:nvSpPr>
          <p:spPr bwMode="auto">
            <a:xfrm>
              <a:off x="3117" y="2530"/>
              <a:ext cx="30" cy="3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198" name="Rectangle 70"/>
            <p:cNvSpPr>
              <a:spLocks noChangeArrowheads="1"/>
            </p:cNvSpPr>
            <p:nvPr/>
          </p:nvSpPr>
          <p:spPr bwMode="auto">
            <a:xfrm>
              <a:off x="3272" y="2514"/>
              <a:ext cx="30" cy="3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199" name="Rectangle 71"/>
            <p:cNvSpPr>
              <a:spLocks noChangeArrowheads="1"/>
            </p:cNvSpPr>
            <p:nvPr/>
          </p:nvSpPr>
          <p:spPr bwMode="auto">
            <a:xfrm>
              <a:off x="3435" y="2498"/>
              <a:ext cx="29" cy="3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200" name="Rectangle 72"/>
            <p:cNvSpPr>
              <a:spLocks noChangeArrowheads="1"/>
            </p:cNvSpPr>
            <p:nvPr/>
          </p:nvSpPr>
          <p:spPr bwMode="auto">
            <a:xfrm>
              <a:off x="3590" y="2482"/>
              <a:ext cx="29" cy="3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201" name="Rectangle 73"/>
            <p:cNvSpPr>
              <a:spLocks noChangeArrowheads="1"/>
            </p:cNvSpPr>
            <p:nvPr/>
          </p:nvSpPr>
          <p:spPr bwMode="auto">
            <a:xfrm>
              <a:off x="3745" y="2458"/>
              <a:ext cx="30" cy="3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202" name="Rectangle 74"/>
            <p:cNvSpPr>
              <a:spLocks noChangeArrowheads="1"/>
            </p:cNvSpPr>
            <p:nvPr/>
          </p:nvSpPr>
          <p:spPr bwMode="auto">
            <a:xfrm>
              <a:off x="3900" y="2442"/>
              <a:ext cx="30" cy="3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203" name="Rectangle 75"/>
            <p:cNvSpPr>
              <a:spLocks noChangeArrowheads="1"/>
            </p:cNvSpPr>
            <p:nvPr/>
          </p:nvSpPr>
          <p:spPr bwMode="auto">
            <a:xfrm>
              <a:off x="4055" y="2426"/>
              <a:ext cx="30" cy="32"/>
            </a:xfrm>
            <a:prstGeom prst="rect">
              <a:avLst/>
            </a:prstGeom>
            <a:solidFill>
              <a:srgbClr val="008011"/>
            </a:solidFill>
            <a:ln w="12700">
              <a:solidFill>
                <a:srgbClr val="000000"/>
              </a:solidFill>
              <a:miter lim="800000"/>
              <a:headEnd/>
              <a:tailEnd/>
            </a:ln>
          </p:spPr>
          <p:txBody>
            <a:bodyPr wrap="none" anchor="ctr"/>
            <a:lstStyle/>
            <a:p>
              <a:endParaRPr lang="en-US"/>
            </a:p>
          </p:txBody>
        </p:sp>
        <p:sp>
          <p:nvSpPr>
            <p:cNvPr id="48204" name="Rectangle 76"/>
            <p:cNvSpPr>
              <a:spLocks noChangeArrowheads="1"/>
            </p:cNvSpPr>
            <p:nvPr/>
          </p:nvSpPr>
          <p:spPr bwMode="auto">
            <a:xfrm>
              <a:off x="736" y="2644"/>
              <a:ext cx="194" cy="229"/>
            </a:xfrm>
            <a:prstGeom prst="rect">
              <a:avLst/>
            </a:prstGeom>
            <a:noFill/>
            <a:ln w="12700">
              <a:noFill/>
              <a:miter lim="800000"/>
              <a:headEnd/>
              <a:tailEnd/>
            </a:ln>
          </p:spPr>
          <p:txBody>
            <a:bodyPr wrap="none" lIns="90488" tIns="44450" rIns="90488" bIns="44450">
              <a:spAutoFit/>
            </a:bodyPr>
            <a:lstStyle/>
            <a:p>
              <a:pPr algn="r" eaLnBrk="0" hangingPunct="0"/>
              <a:r>
                <a:rPr lang="en-US">
                  <a:latin typeface="Geneva" charset="0"/>
                </a:rPr>
                <a:t>1</a:t>
              </a:r>
            </a:p>
          </p:txBody>
        </p:sp>
        <p:sp>
          <p:nvSpPr>
            <p:cNvPr id="48205" name="Rectangle 77"/>
            <p:cNvSpPr>
              <a:spLocks noChangeArrowheads="1"/>
            </p:cNvSpPr>
            <p:nvPr/>
          </p:nvSpPr>
          <p:spPr bwMode="auto">
            <a:xfrm>
              <a:off x="642" y="2056"/>
              <a:ext cx="292" cy="248"/>
            </a:xfrm>
            <a:prstGeom prst="rect">
              <a:avLst/>
            </a:prstGeom>
            <a:noFill/>
            <a:ln w="12700">
              <a:noFill/>
              <a:miter lim="800000"/>
              <a:headEnd/>
              <a:tailEnd/>
            </a:ln>
          </p:spPr>
          <p:txBody>
            <a:bodyPr wrap="none" lIns="90488" tIns="44450" rIns="90488" bIns="44450">
              <a:spAutoFit/>
            </a:bodyPr>
            <a:lstStyle/>
            <a:p>
              <a:pPr algn="r" eaLnBrk="0" hangingPunct="0"/>
              <a:r>
                <a:rPr lang="en-US" sz="2000">
                  <a:latin typeface="Geneva" charset="0"/>
                </a:rPr>
                <a:t>10</a:t>
              </a:r>
            </a:p>
          </p:txBody>
        </p:sp>
        <p:sp>
          <p:nvSpPr>
            <p:cNvPr id="48206" name="Rectangle 78"/>
            <p:cNvSpPr>
              <a:spLocks noChangeArrowheads="1"/>
            </p:cNvSpPr>
            <p:nvPr/>
          </p:nvSpPr>
          <p:spPr bwMode="auto">
            <a:xfrm>
              <a:off x="555" y="1480"/>
              <a:ext cx="381" cy="248"/>
            </a:xfrm>
            <a:prstGeom prst="rect">
              <a:avLst/>
            </a:prstGeom>
            <a:noFill/>
            <a:ln w="12700">
              <a:noFill/>
              <a:miter lim="800000"/>
              <a:headEnd/>
              <a:tailEnd/>
            </a:ln>
          </p:spPr>
          <p:txBody>
            <a:bodyPr wrap="none" lIns="90488" tIns="44450" rIns="90488" bIns="44450">
              <a:spAutoFit/>
            </a:bodyPr>
            <a:lstStyle/>
            <a:p>
              <a:pPr algn="r" eaLnBrk="0" hangingPunct="0"/>
              <a:r>
                <a:rPr lang="en-US" sz="2000">
                  <a:latin typeface="Geneva" charset="0"/>
                </a:rPr>
                <a:t>100</a:t>
              </a:r>
            </a:p>
          </p:txBody>
        </p:sp>
        <p:sp>
          <p:nvSpPr>
            <p:cNvPr id="48207" name="Rectangle 79"/>
            <p:cNvSpPr>
              <a:spLocks noChangeArrowheads="1"/>
            </p:cNvSpPr>
            <p:nvPr/>
          </p:nvSpPr>
          <p:spPr bwMode="auto">
            <a:xfrm>
              <a:off x="451" y="904"/>
              <a:ext cx="470" cy="248"/>
            </a:xfrm>
            <a:prstGeom prst="rect">
              <a:avLst/>
            </a:prstGeom>
            <a:noFill/>
            <a:ln w="12700">
              <a:noFill/>
              <a:miter lim="800000"/>
              <a:headEnd/>
              <a:tailEnd/>
            </a:ln>
          </p:spPr>
          <p:txBody>
            <a:bodyPr wrap="none" lIns="90488" tIns="44450" rIns="90488" bIns="44450">
              <a:spAutoFit/>
            </a:bodyPr>
            <a:lstStyle/>
            <a:p>
              <a:pPr algn="r" eaLnBrk="0" hangingPunct="0"/>
              <a:r>
                <a:rPr lang="en-US" sz="2000">
                  <a:latin typeface="Geneva" charset="0"/>
                </a:rPr>
                <a:t>1000</a:t>
              </a:r>
            </a:p>
          </p:txBody>
        </p:sp>
        <p:sp>
          <p:nvSpPr>
            <p:cNvPr id="48208" name="Rectangle 80"/>
            <p:cNvSpPr>
              <a:spLocks noChangeArrowheads="1"/>
            </p:cNvSpPr>
            <p:nvPr/>
          </p:nvSpPr>
          <p:spPr bwMode="auto">
            <a:xfrm rot="-5400000">
              <a:off x="777" y="2848"/>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1980</a:t>
              </a:r>
            </a:p>
          </p:txBody>
        </p:sp>
        <p:sp>
          <p:nvSpPr>
            <p:cNvPr id="48209" name="Rectangle 81"/>
            <p:cNvSpPr>
              <a:spLocks noChangeArrowheads="1"/>
            </p:cNvSpPr>
            <p:nvPr/>
          </p:nvSpPr>
          <p:spPr bwMode="auto">
            <a:xfrm rot="-5400000">
              <a:off x="933"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1981</a:t>
              </a:r>
            </a:p>
          </p:txBody>
        </p:sp>
        <p:sp>
          <p:nvSpPr>
            <p:cNvPr id="48210" name="Rectangle 82"/>
            <p:cNvSpPr>
              <a:spLocks noChangeArrowheads="1"/>
            </p:cNvSpPr>
            <p:nvPr/>
          </p:nvSpPr>
          <p:spPr bwMode="auto">
            <a:xfrm rot="-5400000">
              <a:off x="1244"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1983</a:t>
              </a:r>
            </a:p>
          </p:txBody>
        </p:sp>
        <p:sp>
          <p:nvSpPr>
            <p:cNvPr id="48211" name="Rectangle 83"/>
            <p:cNvSpPr>
              <a:spLocks noChangeArrowheads="1"/>
            </p:cNvSpPr>
            <p:nvPr/>
          </p:nvSpPr>
          <p:spPr bwMode="auto">
            <a:xfrm rot="-5400000">
              <a:off x="1399"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1984</a:t>
              </a:r>
            </a:p>
          </p:txBody>
        </p:sp>
        <p:sp>
          <p:nvSpPr>
            <p:cNvPr id="48212" name="Rectangle 84"/>
            <p:cNvSpPr>
              <a:spLocks noChangeArrowheads="1"/>
            </p:cNvSpPr>
            <p:nvPr/>
          </p:nvSpPr>
          <p:spPr bwMode="auto">
            <a:xfrm rot="-5400000">
              <a:off x="1554"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1985</a:t>
              </a:r>
            </a:p>
          </p:txBody>
        </p:sp>
        <p:sp>
          <p:nvSpPr>
            <p:cNvPr id="48213" name="Rectangle 85"/>
            <p:cNvSpPr>
              <a:spLocks noChangeArrowheads="1"/>
            </p:cNvSpPr>
            <p:nvPr/>
          </p:nvSpPr>
          <p:spPr bwMode="auto">
            <a:xfrm rot="-5400000">
              <a:off x="1717"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1986</a:t>
              </a:r>
            </a:p>
          </p:txBody>
        </p:sp>
        <p:sp>
          <p:nvSpPr>
            <p:cNvPr id="48214" name="Rectangle 86"/>
            <p:cNvSpPr>
              <a:spLocks noChangeArrowheads="1"/>
            </p:cNvSpPr>
            <p:nvPr/>
          </p:nvSpPr>
          <p:spPr bwMode="auto">
            <a:xfrm rot="-5400000">
              <a:off x="1872"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1987</a:t>
              </a:r>
            </a:p>
          </p:txBody>
        </p:sp>
        <p:sp>
          <p:nvSpPr>
            <p:cNvPr id="48215" name="Rectangle 87"/>
            <p:cNvSpPr>
              <a:spLocks noChangeArrowheads="1"/>
            </p:cNvSpPr>
            <p:nvPr/>
          </p:nvSpPr>
          <p:spPr bwMode="auto">
            <a:xfrm rot="-5400000">
              <a:off x="2027"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1988</a:t>
              </a:r>
            </a:p>
          </p:txBody>
        </p:sp>
        <p:sp>
          <p:nvSpPr>
            <p:cNvPr id="48216" name="Rectangle 88"/>
            <p:cNvSpPr>
              <a:spLocks noChangeArrowheads="1"/>
            </p:cNvSpPr>
            <p:nvPr/>
          </p:nvSpPr>
          <p:spPr bwMode="auto">
            <a:xfrm rot="-5400000">
              <a:off x="2182"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1989</a:t>
              </a:r>
            </a:p>
          </p:txBody>
        </p:sp>
        <p:sp>
          <p:nvSpPr>
            <p:cNvPr id="48217" name="Rectangle 89"/>
            <p:cNvSpPr>
              <a:spLocks noChangeArrowheads="1"/>
            </p:cNvSpPr>
            <p:nvPr/>
          </p:nvSpPr>
          <p:spPr bwMode="auto">
            <a:xfrm rot="-5400000">
              <a:off x="2337"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1990</a:t>
              </a:r>
            </a:p>
          </p:txBody>
        </p:sp>
        <p:sp>
          <p:nvSpPr>
            <p:cNvPr id="48218" name="Rectangle 90"/>
            <p:cNvSpPr>
              <a:spLocks noChangeArrowheads="1"/>
            </p:cNvSpPr>
            <p:nvPr/>
          </p:nvSpPr>
          <p:spPr bwMode="auto">
            <a:xfrm rot="-5400000">
              <a:off x="2492"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1991</a:t>
              </a:r>
            </a:p>
          </p:txBody>
        </p:sp>
        <p:sp>
          <p:nvSpPr>
            <p:cNvPr id="48219" name="Rectangle 91"/>
            <p:cNvSpPr>
              <a:spLocks noChangeArrowheads="1"/>
            </p:cNvSpPr>
            <p:nvPr/>
          </p:nvSpPr>
          <p:spPr bwMode="auto">
            <a:xfrm rot="-5400000">
              <a:off x="2655"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1992</a:t>
              </a:r>
            </a:p>
          </p:txBody>
        </p:sp>
        <p:sp>
          <p:nvSpPr>
            <p:cNvPr id="48220" name="Rectangle 92"/>
            <p:cNvSpPr>
              <a:spLocks noChangeArrowheads="1"/>
            </p:cNvSpPr>
            <p:nvPr/>
          </p:nvSpPr>
          <p:spPr bwMode="auto">
            <a:xfrm rot="-5400000">
              <a:off x="2810"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1993</a:t>
              </a:r>
            </a:p>
          </p:txBody>
        </p:sp>
        <p:sp>
          <p:nvSpPr>
            <p:cNvPr id="48221" name="Rectangle 93"/>
            <p:cNvSpPr>
              <a:spLocks noChangeArrowheads="1"/>
            </p:cNvSpPr>
            <p:nvPr/>
          </p:nvSpPr>
          <p:spPr bwMode="auto">
            <a:xfrm rot="-5400000">
              <a:off x="2965"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1994</a:t>
              </a:r>
            </a:p>
          </p:txBody>
        </p:sp>
        <p:sp>
          <p:nvSpPr>
            <p:cNvPr id="48222" name="Rectangle 94"/>
            <p:cNvSpPr>
              <a:spLocks noChangeArrowheads="1"/>
            </p:cNvSpPr>
            <p:nvPr/>
          </p:nvSpPr>
          <p:spPr bwMode="auto">
            <a:xfrm rot="-5400000">
              <a:off x="3120"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1995</a:t>
              </a:r>
            </a:p>
          </p:txBody>
        </p:sp>
        <p:sp>
          <p:nvSpPr>
            <p:cNvPr id="48223" name="Rectangle 95"/>
            <p:cNvSpPr>
              <a:spLocks noChangeArrowheads="1"/>
            </p:cNvSpPr>
            <p:nvPr/>
          </p:nvSpPr>
          <p:spPr bwMode="auto">
            <a:xfrm rot="-5400000">
              <a:off x="3275"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1996</a:t>
              </a:r>
            </a:p>
          </p:txBody>
        </p:sp>
        <p:sp>
          <p:nvSpPr>
            <p:cNvPr id="48224" name="Rectangle 96"/>
            <p:cNvSpPr>
              <a:spLocks noChangeArrowheads="1"/>
            </p:cNvSpPr>
            <p:nvPr/>
          </p:nvSpPr>
          <p:spPr bwMode="auto">
            <a:xfrm rot="-5400000">
              <a:off x="3430"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1997</a:t>
              </a:r>
            </a:p>
          </p:txBody>
        </p:sp>
        <p:sp>
          <p:nvSpPr>
            <p:cNvPr id="48225" name="Rectangle 97"/>
            <p:cNvSpPr>
              <a:spLocks noChangeArrowheads="1"/>
            </p:cNvSpPr>
            <p:nvPr/>
          </p:nvSpPr>
          <p:spPr bwMode="auto">
            <a:xfrm rot="-5400000">
              <a:off x="3585" y="2847"/>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1998</a:t>
              </a:r>
            </a:p>
          </p:txBody>
        </p:sp>
        <p:sp>
          <p:nvSpPr>
            <p:cNvPr id="48226" name="Rectangle 98"/>
            <p:cNvSpPr>
              <a:spLocks noChangeArrowheads="1"/>
            </p:cNvSpPr>
            <p:nvPr/>
          </p:nvSpPr>
          <p:spPr bwMode="auto">
            <a:xfrm rot="-5400000">
              <a:off x="3749" y="2847"/>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1999</a:t>
              </a:r>
            </a:p>
          </p:txBody>
        </p:sp>
        <p:sp>
          <p:nvSpPr>
            <p:cNvPr id="48227" name="Rectangle 99"/>
            <p:cNvSpPr>
              <a:spLocks noChangeArrowheads="1"/>
            </p:cNvSpPr>
            <p:nvPr/>
          </p:nvSpPr>
          <p:spPr bwMode="auto">
            <a:xfrm rot="-5400000">
              <a:off x="3903" y="2848"/>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2000</a:t>
              </a:r>
            </a:p>
          </p:txBody>
        </p:sp>
        <p:sp>
          <p:nvSpPr>
            <p:cNvPr id="48228" name="Rectangle 100"/>
            <p:cNvSpPr>
              <a:spLocks noChangeArrowheads="1"/>
            </p:cNvSpPr>
            <p:nvPr/>
          </p:nvSpPr>
          <p:spPr bwMode="auto">
            <a:xfrm rot="-5400000">
              <a:off x="1111" y="2846"/>
              <a:ext cx="502" cy="210"/>
            </a:xfrm>
            <a:prstGeom prst="rect">
              <a:avLst/>
            </a:prstGeom>
            <a:noFill/>
            <a:ln w="12700">
              <a:noFill/>
              <a:miter lim="800000"/>
              <a:headEnd/>
              <a:tailEnd/>
            </a:ln>
          </p:spPr>
          <p:txBody>
            <a:bodyPr lIns="90488" tIns="44450" rIns="90488" bIns="44450">
              <a:spAutoFit/>
            </a:bodyPr>
            <a:lstStyle/>
            <a:p>
              <a:pPr eaLnBrk="0" hangingPunct="0"/>
              <a:r>
                <a:rPr lang="en-US" sz="1600">
                  <a:latin typeface="Geneva" charset="0"/>
                </a:rPr>
                <a:t>1982</a:t>
              </a:r>
            </a:p>
          </p:txBody>
        </p:sp>
        <p:sp>
          <p:nvSpPr>
            <p:cNvPr id="48229" name="Line 101"/>
            <p:cNvSpPr>
              <a:spLocks noChangeShapeType="1"/>
            </p:cNvSpPr>
            <p:nvPr/>
          </p:nvSpPr>
          <p:spPr bwMode="auto">
            <a:xfrm>
              <a:off x="3633" y="1344"/>
              <a:ext cx="0" cy="1136"/>
            </a:xfrm>
            <a:prstGeom prst="line">
              <a:avLst/>
            </a:prstGeom>
            <a:noFill/>
            <a:ln w="25400">
              <a:solidFill>
                <a:srgbClr val="CC0000"/>
              </a:solidFill>
              <a:round/>
              <a:headEnd type="triangle" w="med" len="med"/>
              <a:tailEnd type="triangle" w="med" len="med"/>
            </a:ln>
          </p:spPr>
          <p:txBody>
            <a:bodyPr wrap="none" anchor="ctr"/>
            <a:lstStyle/>
            <a:p>
              <a:endParaRPr lang="en-US"/>
            </a:p>
          </p:txBody>
        </p:sp>
        <p:sp>
          <p:nvSpPr>
            <p:cNvPr id="48230" name="Rectangle 102"/>
            <p:cNvSpPr>
              <a:spLocks noChangeArrowheads="1"/>
            </p:cNvSpPr>
            <p:nvPr/>
          </p:nvSpPr>
          <p:spPr bwMode="auto">
            <a:xfrm>
              <a:off x="3702" y="1593"/>
              <a:ext cx="1490" cy="575"/>
            </a:xfrm>
            <a:prstGeom prst="rect">
              <a:avLst/>
            </a:prstGeom>
            <a:noFill/>
            <a:ln w="12700">
              <a:noFill/>
              <a:miter lim="800000"/>
              <a:headEnd/>
              <a:tailEnd/>
            </a:ln>
          </p:spPr>
          <p:txBody>
            <a:bodyPr wrap="none" lIns="90488" tIns="44450" rIns="90488" bIns="44450">
              <a:spAutoFit/>
            </a:bodyPr>
            <a:lstStyle/>
            <a:p>
              <a:pPr eaLnBrk="0" hangingPunct="0"/>
              <a:r>
                <a:rPr lang="en-US"/>
                <a:t>Processor-Memory</a:t>
              </a:r>
            </a:p>
            <a:p>
              <a:pPr eaLnBrk="0" hangingPunct="0"/>
              <a:r>
                <a:rPr lang="en-US"/>
                <a:t>Performance Gap:</a:t>
              </a:r>
              <a:br>
                <a:rPr lang="en-US"/>
              </a:br>
              <a:r>
                <a:rPr lang="en-US"/>
                <a:t>(grows 50% per year)</a:t>
              </a:r>
            </a:p>
          </p:txBody>
        </p:sp>
        <p:sp>
          <p:nvSpPr>
            <p:cNvPr id="48231" name="Rectangle 103"/>
            <p:cNvSpPr>
              <a:spLocks noChangeArrowheads="1"/>
            </p:cNvSpPr>
            <p:nvPr/>
          </p:nvSpPr>
          <p:spPr bwMode="auto">
            <a:xfrm rot="-5400000">
              <a:off x="-152" y="1760"/>
              <a:ext cx="1214" cy="286"/>
            </a:xfrm>
            <a:prstGeom prst="rect">
              <a:avLst/>
            </a:prstGeom>
            <a:noFill/>
            <a:ln w="12700">
              <a:noFill/>
              <a:miter lim="800000"/>
              <a:headEnd/>
              <a:tailEnd/>
            </a:ln>
          </p:spPr>
          <p:txBody>
            <a:bodyPr wrap="none" lIns="90488" tIns="44450" rIns="90488" bIns="44450">
              <a:spAutoFit/>
            </a:bodyPr>
            <a:lstStyle/>
            <a:p>
              <a:pPr eaLnBrk="0" hangingPunct="0"/>
              <a:r>
                <a:rPr lang="en-US" sz="2400"/>
                <a:t>Performance</a:t>
              </a:r>
            </a:p>
          </p:txBody>
        </p:sp>
        <p:sp>
          <p:nvSpPr>
            <p:cNvPr id="48232" name="Rectangle 104"/>
            <p:cNvSpPr>
              <a:spLocks noChangeArrowheads="1"/>
            </p:cNvSpPr>
            <p:nvPr/>
          </p:nvSpPr>
          <p:spPr bwMode="auto">
            <a:xfrm>
              <a:off x="2575" y="1026"/>
              <a:ext cx="1127" cy="248"/>
            </a:xfrm>
            <a:prstGeom prst="rect">
              <a:avLst/>
            </a:prstGeom>
            <a:noFill/>
            <a:ln w="12700">
              <a:noFill/>
              <a:miter lim="800000"/>
              <a:headEnd/>
              <a:tailEnd/>
            </a:ln>
          </p:spPr>
          <p:txBody>
            <a:bodyPr wrap="none" lIns="90488" tIns="44450" rIns="90488" bIns="44450">
              <a:spAutoFit/>
            </a:bodyPr>
            <a:lstStyle/>
            <a:p>
              <a:pPr eaLnBrk="0" hangingPunct="0"/>
              <a:r>
                <a:rPr lang="en-US" sz="2000">
                  <a:solidFill>
                    <a:srgbClr val="CC0000"/>
                  </a:solidFill>
                </a:rPr>
                <a:t>“Moore’s Law”</a:t>
              </a:r>
            </a:p>
          </p:txBody>
        </p:sp>
        <p:sp>
          <p:nvSpPr>
            <p:cNvPr id="48233" name="Line 105"/>
            <p:cNvSpPr>
              <a:spLocks noChangeShapeType="1"/>
            </p:cNvSpPr>
            <p:nvPr/>
          </p:nvSpPr>
          <p:spPr bwMode="auto">
            <a:xfrm>
              <a:off x="952" y="998"/>
              <a:ext cx="3062" cy="0"/>
            </a:xfrm>
            <a:prstGeom prst="line">
              <a:avLst/>
            </a:prstGeom>
            <a:noFill/>
            <a:ln w="9525">
              <a:solidFill>
                <a:schemeClr val="tx1"/>
              </a:solidFill>
              <a:prstDash val="dash"/>
              <a:round/>
              <a:headEnd/>
              <a:tailEnd/>
            </a:ln>
          </p:spPr>
          <p:txBody>
            <a:bodyPr/>
            <a:lstStyle/>
            <a:p>
              <a:endParaRPr lang="en-US"/>
            </a:p>
          </p:txBody>
        </p:sp>
        <p:sp>
          <p:nvSpPr>
            <p:cNvPr id="48234" name="Line 106"/>
            <p:cNvSpPr>
              <a:spLocks noChangeShapeType="1"/>
            </p:cNvSpPr>
            <p:nvPr/>
          </p:nvSpPr>
          <p:spPr bwMode="auto">
            <a:xfrm>
              <a:off x="952" y="1593"/>
              <a:ext cx="3062" cy="0"/>
            </a:xfrm>
            <a:prstGeom prst="line">
              <a:avLst/>
            </a:prstGeom>
            <a:noFill/>
            <a:ln w="9525">
              <a:solidFill>
                <a:schemeClr val="tx1"/>
              </a:solidFill>
              <a:prstDash val="dash"/>
              <a:round/>
              <a:headEnd/>
              <a:tailEnd/>
            </a:ln>
          </p:spPr>
          <p:txBody>
            <a:bodyPr/>
            <a:lstStyle/>
            <a:p>
              <a:endParaRPr lang="en-US"/>
            </a:p>
          </p:txBody>
        </p:sp>
        <p:sp>
          <p:nvSpPr>
            <p:cNvPr id="48235" name="Line 107"/>
            <p:cNvSpPr>
              <a:spLocks noChangeShapeType="1"/>
            </p:cNvSpPr>
            <p:nvPr/>
          </p:nvSpPr>
          <p:spPr bwMode="auto">
            <a:xfrm>
              <a:off x="952" y="2188"/>
              <a:ext cx="3062" cy="0"/>
            </a:xfrm>
            <a:prstGeom prst="line">
              <a:avLst/>
            </a:prstGeom>
            <a:noFill/>
            <a:ln w="9525">
              <a:solidFill>
                <a:schemeClr val="tx1"/>
              </a:solidFill>
              <a:prstDash val="dash"/>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The Need for a Memory Hierarchy</a:t>
            </a:r>
          </a:p>
        </p:txBody>
      </p:sp>
      <p:sp>
        <p:nvSpPr>
          <p:cNvPr id="49155" name="Rectangle 3"/>
          <p:cNvSpPr>
            <a:spLocks noGrp="1" noChangeArrowheads="1"/>
          </p:cNvSpPr>
          <p:nvPr>
            <p:ph type="body" idx="1"/>
          </p:nvPr>
        </p:nvSpPr>
        <p:spPr>
          <a:xfrm>
            <a:off x="457200" y="1143000"/>
            <a:ext cx="8229600" cy="5165725"/>
          </a:xfrm>
        </p:spPr>
        <p:txBody>
          <a:bodyPr/>
          <a:lstStyle/>
          <a:p>
            <a:pPr eaLnBrk="1" hangingPunct="1">
              <a:spcBef>
                <a:spcPct val="60000"/>
              </a:spcBef>
            </a:pPr>
            <a:r>
              <a:rPr lang="en-US" smtClean="0"/>
              <a:t>Widening speed gap between CPU and main memory</a:t>
            </a:r>
          </a:p>
          <a:p>
            <a:pPr lvl="1" eaLnBrk="1" hangingPunct="1">
              <a:spcBef>
                <a:spcPct val="60000"/>
              </a:spcBef>
            </a:pPr>
            <a:r>
              <a:rPr lang="en-US" smtClean="0"/>
              <a:t>Processor operation takes less than 1 ns</a:t>
            </a:r>
          </a:p>
          <a:p>
            <a:pPr lvl="1" eaLnBrk="1" hangingPunct="1">
              <a:spcBef>
                <a:spcPct val="60000"/>
              </a:spcBef>
            </a:pPr>
            <a:r>
              <a:rPr lang="en-US" smtClean="0"/>
              <a:t>Main memory requires more than 50 ns to access</a:t>
            </a:r>
          </a:p>
          <a:p>
            <a:pPr eaLnBrk="1" hangingPunct="1">
              <a:spcBef>
                <a:spcPct val="60000"/>
              </a:spcBef>
            </a:pPr>
            <a:r>
              <a:rPr lang="en-US" smtClean="0"/>
              <a:t>Each instruction involves at least one memory access</a:t>
            </a:r>
          </a:p>
          <a:p>
            <a:pPr lvl="1" eaLnBrk="1" hangingPunct="1">
              <a:spcBef>
                <a:spcPct val="60000"/>
              </a:spcBef>
            </a:pPr>
            <a:r>
              <a:rPr lang="en-US" smtClean="0"/>
              <a:t>One memory access to fetch the instruction</a:t>
            </a:r>
          </a:p>
          <a:p>
            <a:pPr lvl="1" eaLnBrk="1" hangingPunct="1">
              <a:spcBef>
                <a:spcPct val="60000"/>
              </a:spcBef>
            </a:pPr>
            <a:r>
              <a:rPr lang="en-US" smtClean="0"/>
              <a:t>Additional  memory accesses for instructions involving memory data access</a:t>
            </a:r>
          </a:p>
          <a:p>
            <a:pPr eaLnBrk="1" hangingPunct="1">
              <a:spcBef>
                <a:spcPct val="60000"/>
              </a:spcBef>
            </a:pPr>
            <a:r>
              <a:rPr lang="en-US" smtClean="0"/>
              <a:t>Memory bandwidth limits the instruction execution rate</a:t>
            </a:r>
          </a:p>
          <a:p>
            <a:pPr eaLnBrk="1" hangingPunct="1">
              <a:spcBef>
                <a:spcPct val="60000"/>
              </a:spcBef>
            </a:pPr>
            <a:r>
              <a:rPr lang="en-US" smtClean="0"/>
              <a:t>Cache memory can help bridge the CPU-memory gap</a:t>
            </a:r>
          </a:p>
          <a:p>
            <a:pPr eaLnBrk="1" hangingPunct="1">
              <a:spcBef>
                <a:spcPct val="60000"/>
              </a:spcBef>
            </a:pPr>
            <a:r>
              <a:rPr lang="en-US" smtClean="0"/>
              <a:t>Cache memory is small in size but fast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Typical Memory Hierarchy</a:t>
            </a:r>
          </a:p>
        </p:txBody>
      </p:sp>
      <p:sp>
        <p:nvSpPr>
          <p:cNvPr id="50179" name="Rectangle 3"/>
          <p:cNvSpPr>
            <a:spLocks noGrp="1" noChangeArrowheads="1"/>
          </p:cNvSpPr>
          <p:nvPr>
            <p:ph type="body" idx="1"/>
          </p:nvPr>
        </p:nvSpPr>
        <p:spPr/>
        <p:txBody>
          <a:bodyPr/>
          <a:lstStyle/>
          <a:p>
            <a:pPr eaLnBrk="1" hangingPunct="1"/>
            <a:r>
              <a:rPr lang="en-US" smtClean="0"/>
              <a:t>Registers are at the top of the hierarchy</a:t>
            </a:r>
          </a:p>
          <a:p>
            <a:pPr lvl="1" eaLnBrk="1" hangingPunct="1"/>
            <a:r>
              <a:rPr lang="en-US" smtClean="0"/>
              <a:t>Typical size &lt; 1 KB</a:t>
            </a:r>
          </a:p>
          <a:p>
            <a:pPr lvl="1" eaLnBrk="1" hangingPunct="1"/>
            <a:r>
              <a:rPr lang="en-US" smtClean="0"/>
              <a:t>Access time &lt; 0.5 ns</a:t>
            </a:r>
          </a:p>
          <a:p>
            <a:pPr eaLnBrk="1" hangingPunct="1"/>
            <a:r>
              <a:rPr lang="en-US" smtClean="0"/>
              <a:t>Level 1 Cache (8 – 64 KB)</a:t>
            </a:r>
          </a:p>
          <a:p>
            <a:pPr lvl="1" eaLnBrk="1" hangingPunct="1"/>
            <a:r>
              <a:rPr lang="en-US" smtClean="0"/>
              <a:t>Access time: 0.5 – 1 ns</a:t>
            </a:r>
          </a:p>
          <a:p>
            <a:pPr eaLnBrk="1" hangingPunct="1"/>
            <a:r>
              <a:rPr lang="en-US" smtClean="0"/>
              <a:t>L2 Cache (512KB – 8MB)</a:t>
            </a:r>
          </a:p>
          <a:p>
            <a:pPr lvl="1" eaLnBrk="1" hangingPunct="1"/>
            <a:r>
              <a:rPr lang="en-US" smtClean="0"/>
              <a:t>Access time: 2 – 10 ns</a:t>
            </a:r>
          </a:p>
          <a:p>
            <a:pPr eaLnBrk="1" hangingPunct="1"/>
            <a:r>
              <a:rPr lang="en-US" smtClean="0"/>
              <a:t>Main Memory (1 – 2 GB)</a:t>
            </a:r>
          </a:p>
          <a:p>
            <a:pPr lvl="1" eaLnBrk="1" hangingPunct="1"/>
            <a:r>
              <a:rPr lang="en-US" smtClean="0"/>
              <a:t>Access time: 50 – 70 ns</a:t>
            </a:r>
          </a:p>
          <a:p>
            <a:pPr eaLnBrk="1" hangingPunct="1"/>
            <a:r>
              <a:rPr lang="en-US" smtClean="0"/>
              <a:t>Disk Storage (&gt; 200 GB)</a:t>
            </a:r>
          </a:p>
          <a:p>
            <a:pPr lvl="1" eaLnBrk="1" hangingPunct="1"/>
            <a:r>
              <a:rPr lang="en-US" smtClean="0"/>
              <a:t>Access time: milliseconds</a:t>
            </a:r>
          </a:p>
        </p:txBody>
      </p:sp>
      <p:grpSp>
        <p:nvGrpSpPr>
          <p:cNvPr id="50180" name="Group 4"/>
          <p:cNvGrpSpPr>
            <a:grpSpLocks/>
          </p:cNvGrpSpPr>
          <p:nvPr/>
        </p:nvGrpSpPr>
        <p:grpSpPr bwMode="auto">
          <a:xfrm>
            <a:off x="4465638" y="2590800"/>
            <a:ext cx="4246562" cy="3505200"/>
            <a:chOff x="2658" y="1632"/>
            <a:chExt cx="2675" cy="2208"/>
          </a:xfrm>
        </p:grpSpPr>
        <p:sp>
          <p:nvSpPr>
            <p:cNvPr id="50181" name="Text Box 5"/>
            <p:cNvSpPr txBox="1">
              <a:spLocks noChangeArrowheads="1"/>
            </p:cNvSpPr>
            <p:nvPr/>
          </p:nvSpPr>
          <p:spPr bwMode="auto">
            <a:xfrm>
              <a:off x="3234" y="1632"/>
              <a:ext cx="1507" cy="240"/>
            </a:xfrm>
            <a:prstGeom prst="rect">
              <a:avLst/>
            </a:prstGeom>
            <a:solidFill>
              <a:schemeClr val="bg1"/>
            </a:solidFill>
            <a:ln w="12700">
              <a:noFill/>
              <a:miter lim="800000"/>
              <a:headEnd/>
              <a:tailEnd/>
            </a:ln>
          </p:spPr>
          <p:txBody>
            <a:bodyPr lIns="0" tIns="0" rIns="0" bIns="0" anchor="ctr"/>
            <a:lstStyle/>
            <a:p>
              <a:pPr algn="ctr" eaLnBrk="0" hangingPunct="0">
                <a:spcBef>
                  <a:spcPct val="50000"/>
                </a:spcBef>
              </a:pPr>
              <a:r>
                <a:rPr lang="en-US" sz="1600" b="1"/>
                <a:t>Microprocessor</a:t>
              </a:r>
            </a:p>
          </p:txBody>
        </p:sp>
        <p:sp>
          <p:nvSpPr>
            <p:cNvPr id="50182" name="AutoShape 6"/>
            <p:cNvSpPr>
              <a:spLocks noChangeArrowheads="1"/>
            </p:cNvSpPr>
            <p:nvPr/>
          </p:nvSpPr>
          <p:spPr bwMode="auto">
            <a:xfrm>
              <a:off x="3190" y="1872"/>
              <a:ext cx="1595" cy="912"/>
            </a:xfrm>
            <a:prstGeom prst="roundRect">
              <a:avLst>
                <a:gd name="adj" fmla="val 7144"/>
              </a:avLst>
            </a:prstGeom>
            <a:solidFill>
              <a:schemeClr val="accent1"/>
            </a:solidFill>
            <a:ln w="12700">
              <a:solidFill>
                <a:schemeClr val="tx1"/>
              </a:solidFill>
              <a:round/>
              <a:headEnd/>
              <a:tailEnd/>
            </a:ln>
          </p:spPr>
          <p:txBody>
            <a:bodyPr wrap="none" anchor="ctr"/>
            <a:lstStyle/>
            <a:p>
              <a:endParaRPr lang="en-US"/>
            </a:p>
          </p:txBody>
        </p:sp>
        <p:sp>
          <p:nvSpPr>
            <p:cNvPr id="50183" name="Text Box 7"/>
            <p:cNvSpPr txBox="1">
              <a:spLocks noChangeArrowheads="1"/>
            </p:cNvSpPr>
            <p:nvPr/>
          </p:nvSpPr>
          <p:spPr bwMode="auto">
            <a:xfrm>
              <a:off x="3677" y="1920"/>
              <a:ext cx="621" cy="240"/>
            </a:xfrm>
            <a:prstGeom prst="rect">
              <a:avLst/>
            </a:prstGeom>
            <a:solidFill>
              <a:schemeClr val="bg1"/>
            </a:solidFill>
            <a:ln w="12700">
              <a:solidFill>
                <a:schemeClr val="tx1"/>
              </a:solidFill>
              <a:miter lim="800000"/>
              <a:headEnd/>
              <a:tailEnd/>
            </a:ln>
          </p:spPr>
          <p:txBody>
            <a:bodyPr lIns="0" tIns="0" rIns="0" bIns="0" anchor="ctr"/>
            <a:lstStyle/>
            <a:p>
              <a:pPr algn="ctr" eaLnBrk="0" hangingPunct="0">
                <a:spcBef>
                  <a:spcPct val="50000"/>
                </a:spcBef>
              </a:pPr>
              <a:r>
                <a:rPr lang="en-US" sz="1600" b="1"/>
                <a:t>Registers</a:t>
              </a:r>
            </a:p>
          </p:txBody>
        </p:sp>
        <p:sp>
          <p:nvSpPr>
            <p:cNvPr id="50184" name="Text Box 8"/>
            <p:cNvSpPr txBox="1">
              <a:spLocks noChangeArrowheads="1"/>
            </p:cNvSpPr>
            <p:nvPr/>
          </p:nvSpPr>
          <p:spPr bwMode="auto">
            <a:xfrm>
              <a:off x="3544" y="2208"/>
              <a:ext cx="887" cy="240"/>
            </a:xfrm>
            <a:prstGeom prst="rect">
              <a:avLst/>
            </a:prstGeom>
            <a:solidFill>
              <a:schemeClr val="bg1"/>
            </a:solidFill>
            <a:ln w="12700">
              <a:solidFill>
                <a:schemeClr val="tx1"/>
              </a:solidFill>
              <a:miter lim="800000"/>
              <a:headEnd/>
              <a:tailEnd/>
            </a:ln>
          </p:spPr>
          <p:txBody>
            <a:bodyPr lIns="0" tIns="0" rIns="0" bIns="0" anchor="ctr"/>
            <a:lstStyle/>
            <a:p>
              <a:pPr algn="ctr" eaLnBrk="0" hangingPunct="0">
                <a:spcBef>
                  <a:spcPct val="50000"/>
                </a:spcBef>
              </a:pPr>
              <a:r>
                <a:rPr lang="en-US" sz="1600" b="1"/>
                <a:t>L1 Cache</a:t>
              </a:r>
            </a:p>
          </p:txBody>
        </p:sp>
        <p:sp>
          <p:nvSpPr>
            <p:cNvPr id="50185" name="Text Box 9"/>
            <p:cNvSpPr txBox="1">
              <a:spLocks noChangeArrowheads="1"/>
            </p:cNvSpPr>
            <p:nvPr/>
          </p:nvSpPr>
          <p:spPr bwMode="auto">
            <a:xfrm>
              <a:off x="3234" y="2496"/>
              <a:ext cx="1507" cy="240"/>
            </a:xfrm>
            <a:prstGeom prst="rect">
              <a:avLst/>
            </a:prstGeom>
            <a:solidFill>
              <a:schemeClr val="bg1"/>
            </a:solidFill>
            <a:ln w="12700">
              <a:solidFill>
                <a:schemeClr val="tx1"/>
              </a:solidFill>
              <a:miter lim="800000"/>
              <a:headEnd/>
              <a:tailEnd/>
            </a:ln>
          </p:spPr>
          <p:txBody>
            <a:bodyPr lIns="0" tIns="0" rIns="0" bIns="0" anchor="ctr"/>
            <a:lstStyle/>
            <a:p>
              <a:pPr algn="ctr" eaLnBrk="0" hangingPunct="0">
                <a:spcBef>
                  <a:spcPct val="50000"/>
                </a:spcBef>
              </a:pPr>
              <a:r>
                <a:rPr lang="en-US" sz="1600" b="1"/>
                <a:t>L2 Cache</a:t>
              </a:r>
            </a:p>
          </p:txBody>
        </p:sp>
        <p:sp>
          <p:nvSpPr>
            <p:cNvPr id="50186" name="Text Box 10"/>
            <p:cNvSpPr txBox="1">
              <a:spLocks noChangeArrowheads="1"/>
            </p:cNvSpPr>
            <p:nvPr/>
          </p:nvSpPr>
          <p:spPr bwMode="auto">
            <a:xfrm>
              <a:off x="3013" y="3072"/>
              <a:ext cx="1949" cy="240"/>
            </a:xfrm>
            <a:prstGeom prst="rect">
              <a:avLst/>
            </a:prstGeom>
            <a:solidFill>
              <a:schemeClr val="bg1"/>
            </a:solidFill>
            <a:ln w="12700">
              <a:solidFill>
                <a:schemeClr val="tx1"/>
              </a:solidFill>
              <a:miter lim="800000"/>
              <a:headEnd/>
              <a:tailEnd/>
            </a:ln>
          </p:spPr>
          <p:txBody>
            <a:bodyPr lIns="0" tIns="0" rIns="0" bIns="0" anchor="ctr"/>
            <a:lstStyle/>
            <a:p>
              <a:pPr algn="ctr" eaLnBrk="0" hangingPunct="0">
                <a:spcBef>
                  <a:spcPct val="50000"/>
                </a:spcBef>
              </a:pPr>
              <a:r>
                <a:rPr lang="en-US" sz="1600" b="1"/>
                <a:t>Memory</a:t>
              </a:r>
            </a:p>
          </p:txBody>
        </p:sp>
        <p:sp>
          <p:nvSpPr>
            <p:cNvPr id="50187" name="Text Box 11"/>
            <p:cNvSpPr txBox="1">
              <a:spLocks noChangeArrowheads="1"/>
            </p:cNvSpPr>
            <p:nvPr/>
          </p:nvSpPr>
          <p:spPr bwMode="auto">
            <a:xfrm>
              <a:off x="2747" y="3600"/>
              <a:ext cx="2481" cy="240"/>
            </a:xfrm>
            <a:prstGeom prst="rect">
              <a:avLst/>
            </a:prstGeom>
            <a:solidFill>
              <a:schemeClr val="bg1"/>
            </a:solidFill>
            <a:ln w="12700">
              <a:solidFill>
                <a:schemeClr val="tx1"/>
              </a:solidFill>
              <a:miter lim="800000"/>
              <a:headEnd/>
              <a:tailEnd/>
            </a:ln>
          </p:spPr>
          <p:txBody>
            <a:bodyPr lIns="0" tIns="0" rIns="0" bIns="0" anchor="ctr"/>
            <a:lstStyle/>
            <a:p>
              <a:pPr algn="ctr" eaLnBrk="0" hangingPunct="0">
                <a:spcBef>
                  <a:spcPct val="50000"/>
                </a:spcBef>
              </a:pPr>
              <a:r>
                <a:rPr lang="en-US" sz="1600" b="1"/>
                <a:t>Disk, Tape, etc</a:t>
              </a:r>
            </a:p>
          </p:txBody>
        </p:sp>
        <p:sp>
          <p:nvSpPr>
            <p:cNvPr id="50188" name="Line 12"/>
            <p:cNvSpPr>
              <a:spLocks noChangeShapeType="1"/>
            </p:cNvSpPr>
            <p:nvPr/>
          </p:nvSpPr>
          <p:spPr bwMode="auto">
            <a:xfrm>
              <a:off x="3988" y="2784"/>
              <a:ext cx="0" cy="288"/>
            </a:xfrm>
            <a:prstGeom prst="line">
              <a:avLst/>
            </a:prstGeom>
            <a:noFill/>
            <a:ln w="28575">
              <a:solidFill>
                <a:schemeClr val="tx1"/>
              </a:solidFill>
              <a:round/>
              <a:headEnd/>
              <a:tailEnd/>
            </a:ln>
          </p:spPr>
          <p:txBody>
            <a:bodyPr wrap="none"/>
            <a:lstStyle/>
            <a:p>
              <a:endParaRPr lang="en-US"/>
            </a:p>
          </p:txBody>
        </p:sp>
        <p:sp>
          <p:nvSpPr>
            <p:cNvPr id="50189" name="Text Box 13"/>
            <p:cNvSpPr txBox="1">
              <a:spLocks noChangeArrowheads="1"/>
            </p:cNvSpPr>
            <p:nvPr/>
          </p:nvSpPr>
          <p:spPr bwMode="auto">
            <a:xfrm>
              <a:off x="4076" y="2832"/>
              <a:ext cx="845" cy="240"/>
            </a:xfrm>
            <a:prstGeom prst="rect">
              <a:avLst/>
            </a:prstGeom>
            <a:noFill/>
            <a:ln w="12700">
              <a:noFill/>
              <a:miter lim="800000"/>
              <a:headEnd/>
              <a:tailEnd/>
            </a:ln>
          </p:spPr>
          <p:txBody>
            <a:bodyPr lIns="0" tIns="0" rIns="0" bIns="0" anchor="ctr"/>
            <a:lstStyle/>
            <a:p>
              <a:pPr eaLnBrk="0" hangingPunct="0">
                <a:spcBef>
                  <a:spcPct val="50000"/>
                </a:spcBef>
              </a:pPr>
              <a:r>
                <a:rPr lang="en-US" sz="1600" b="1"/>
                <a:t>Memory Bus</a:t>
              </a:r>
            </a:p>
          </p:txBody>
        </p:sp>
        <p:sp>
          <p:nvSpPr>
            <p:cNvPr id="50190" name="Line 14"/>
            <p:cNvSpPr>
              <a:spLocks noChangeShapeType="1"/>
            </p:cNvSpPr>
            <p:nvPr/>
          </p:nvSpPr>
          <p:spPr bwMode="auto">
            <a:xfrm>
              <a:off x="3988" y="3312"/>
              <a:ext cx="0" cy="288"/>
            </a:xfrm>
            <a:prstGeom prst="line">
              <a:avLst/>
            </a:prstGeom>
            <a:noFill/>
            <a:ln w="28575">
              <a:solidFill>
                <a:schemeClr val="tx1"/>
              </a:solidFill>
              <a:round/>
              <a:headEnd/>
              <a:tailEnd/>
            </a:ln>
          </p:spPr>
          <p:txBody>
            <a:bodyPr wrap="none"/>
            <a:lstStyle/>
            <a:p>
              <a:endParaRPr lang="en-US"/>
            </a:p>
          </p:txBody>
        </p:sp>
        <p:sp>
          <p:nvSpPr>
            <p:cNvPr id="50191" name="Text Box 15"/>
            <p:cNvSpPr txBox="1">
              <a:spLocks noChangeArrowheads="1"/>
            </p:cNvSpPr>
            <p:nvPr/>
          </p:nvSpPr>
          <p:spPr bwMode="auto">
            <a:xfrm>
              <a:off x="4076" y="3360"/>
              <a:ext cx="753" cy="240"/>
            </a:xfrm>
            <a:prstGeom prst="rect">
              <a:avLst/>
            </a:prstGeom>
            <a:noFill/>
            <a:ln w="12700">
              <a:noFill/>
              <a:miter lim="800000"/>
              <a:headEnd/>
              <a:tailEnd/>
            </a:ln>
          </p:spPr>
          <p:txBody>
            <a:bodyPr lIns="0" tIns="0" rIns="0" bIns="0" anchor="ctr"/>
            <a:lstStyle/>
            <a:p>
              <a:pPr eaLnBrk="0" hangingPunct="0">
                <a:spcBef>
                  <a:spcPct val="50000"/>
                </a:spcBef>
              </a:pPr>
              <a:r>
                <a:rPr lang="en-US" sz="1600" b="1"/>
                <a:t>I/O Bus</a:t>
              </a:r>
            </a:p>
          </p:txBody>
        </p:sp>
        <p:sp>
          <p:nvSpPr>
            <p:cNvPr id="50192" name="AutoShape 16"/>
            <p:cNvSpPr>
              <a:spLocks noChangeArrowheads="1"/>
            </p:cNvSpPr>
            <p:nvPr/>
          </p:nvSpPr>
          <p:spPr bwMode="auto">
            <a:xfrm>
              <a:off x="2836" y="2304"/>
              <a:ext cx="133" cy="1200"/>
            </a:xfrm>
            <a:prstGeom prst="upArrow">
              <a:avLst>
                <a:gd name="adj1" fmla="val 50000"/>
                <a:gd name="adj2" fmla="val 95238"/>
              </a:avLst>
            </a:prstGeom>
            <a:solidFill>
              <a:srgbClr val="CC0000"/>
            </a:solidFill>
            <a:ln w="12700">
              <a:solidFill>
                <a:schemeClr val="tx1"/>
              </a:solidFill>
              <a:miter lim="800000"/>
              <a:headEnd/>
              <a:tailEnd/>
            </a:ln>
          </p:spPr>
          <p:txBody>
            <a:bodyPr wrap="none" anchor="ctr"/>
            <a:lstStyle/>
            <a:p>
              <a:endParaRPr lang="en-US"/>
            </a:p>
          </p:txBody>
        </p:sp>
        <p:sp>
          <p:nvSpPr>
            <p:cNvPr id="50193" name="Text Box 17"/>
            <p:cNvSpPr txBox="1">
              <a:spLocks noChangeArrowheads="1"/>
            </p:cNvSpPr>
            <p:nvPr/>
          </p:nvSpPr>
          <p:spPr bwMode="auto">
            <a:xfrm rot="-5400000">
              <a:off x="2188" y="2773"/>
              <a:ext cx="1152" cy="212"/>
            </a:xfrm>
            <a:prstGeom prst="rect">
              <a:avLst/>
            </a:prstGeom>
            <a:noFill/>
            <a:ln w="12700">
              <a:noFill/>
              <a:miter lim="800000"/>
              <a:headEnd/>
              <a:tailEnd/>
            </a:ln>
          </p:spPr>
          <p:txBody>
            <a:bodyPr>
              <a:spAutoFit/>
            </a:bodyPr>
            <a:lstStyle/>
            <a:p>
              <a:pPr algn="ctr" eaLnBrk="0" hangingPunct="0">
                <a:spcBef>
                  <a:spcPct val="50000"/>
                </a:spcBef>
              </a:pPr>
              <a:r>
                <a:rPr lang="en-US" sz="1600" b="1">
                  <a:solidFill>
                    <a:srgbClr val="CC0000"/>
                  </a:solidFill>
                </a:rPr>
                <a:t>Faster</a:t>
              </a:r>
            </a:p>
          </p:txBody>
        </p:sp>
        <p:sp>
          <p:nvSpPr>
            <p:cNvPr id="50194" name="AutoShape 18"/>
            <p:cNvSpPr>
              <a:spLocks noChangeArrowheads="1"/>
            </p:cNvSpPr>
            <p:nvPr/>
          </p:nvSpPr>
          <p:spPr bwMode="auto">
            <a:xfrm flipV="1">
              <a:off x="5007" y="2304"/>
              <a:ext cx="133" cy="1200"/>
            </a:xfrm>
            <a:prstGeom prst="upArrow">
              <a:avLst>
                <a:gd name="adj1" fmla="val 50000"/>
                <a:gd name="adj2" fmla="val 95238"/>
              </a:avLst>
            </a:prstGeom>
            <a:solidFill>
              <a:srgbClr val="CC0000"/>
            </a:solidFill>
            <a:ln w="12700">
              <a:solidFill>
                <a:schemeClr val="tx1"/>
              </a:solidFill>
              <a:miter lim="800000"/>
              <a:headEnd/>
              <a:tailEnd/>
            </a:ln>
          </p:spPr>
          <p:txBody>
            <a:bodyPr wrap="none" anchor="ctr"/>
            <a:lstStyle/>
            <a:p>
              <a:endParaRPr lang="en-US"/>
            </a:p>
          </p:txBody>
        </p:sp>
        <p:sp>
          <p:nvSpPr>
            <p:cNvPr id="50195" name="Text Box 19"/>
            <p:cNvSpPr txBox="1">
              <a:spLocks noChangeArrowheads="1"/>
            </p:cNvSpPr>
            <p:nvPr/>
          </p:nvSpPr>
          <p:spPr bwMode="auto">
            <a:xfrm rot="-5400000">
              <a:off x="4651" y="2774"/>
              <a:ext cx="1152" cy="212"/>
            </a:xfrm>
            <a:prstGeom prst="rect">
              <a:avLst/>
            </a:prstGeom>
            <a:noFill/>
            <a:ln w="12700">
              <a:noFill/>
              <a:miter lim="800000"/>
              <a:headEnd/>
              <a:tailEnd/>
            </a:ln>
          </p:spPr>
          <p:txBody>
            <a:bodyPr>
              <a:spAutoFit/>
            </a:bodyPr>
            <a:lstStyle/>
            <a:p>
              <a:pPr algn="ctr" eaLnBrk="0" hangingPunct="0">
                <a:spcBef>
                  <a:spcPct val="50000"/>
                </a:spcBef>
              </a:pPr>
              <a:r>
                <a:rPr lang="en-US" sz="1600" b="1">
                  <a:solidFill>
                    <a:srgbClr val="CC0000"/>
                  </a:solidFill>
                </a:rPr>
                <a:t>Bigger</a:t>
              </a:r>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81000" y="381000"/>
            <a:ext cx="8305800" cy="762000"/>
          </a:xfrm>
        </p:spPr>
        <p:txBody>
          <a:bodyPr/>
          <a:lstStyle/>
          <a:p>
            <a:pPr eaLnBrk="1" hangingPunct="1"/>
            <a:r>
              <a:rPr lang="en-US" smtClean="0"/>
              <a:t>Magnetic Disk Storage</a:t>
            </a:r>
          </a:p>
        </p:txBody>
      </p:sp>
      <p:pic>
        <p:nvPicPr>
          <p:cNvPr id="51203" name="Picture 3" descr="105-0564_IMG"/>
          <p:cNvPicPr>
            <a:picLocks noChangeAspect="1" noChangeArrowheads="1"/>
          </p:cNvPicPr>
          <p:nvPr/>
        </p:nvPicPr>
        <p:blipFill>
          <a:blip r:embed="rId2" cstate="print"/>
          <a:srcRect/>
          <a:stretch>
            <a:fillRect/>
          </a:stretch>
        </p:blipFill>
        <p:spPr bwMode="auto">
          <a:xfrm>
            <a:off x="381000" y="1239838"/>
            <a:ext cx="4191000" cy="3143250"/>
          </a:xfrm>
          <a:prstGeom prst="rect">
            <a:avLst/>
          </a:prstGeom>
          <a:noFill/>
          <a:ln w="9525">
            <a:noFill/>
            <a:miter lim="800000"/>
            <a:headEnd/>
            <a:tailEnd/>
          </a:ln>
        </p:spPr>
      </p:pic>
      <p:grpSp>
        <p:nvGrpSpPr>
          <p:cNvPr id="51204" name="Group 4"/>
          <p:cNvGrpSpPr>
            <a:grpSpLocks/>
          </p:cNvGrpSpPr>
          <p:nvPr/>
        </p:nvGrpSpPr>
        <p:grpSpPr bwMode="auto">
          <a:xfrm>
            <a:off x="4060825" y="3141663"/>
            <a:ext cx="4716463" cy="2984500"/>
            <a:chOff x="2553" y="2015"/>
            <a:chExt cx="2971" cy="1880"/>
          </a:xfrm>
        </p:grpSpPr>
        <p:sp>
          <p:nvSpPr>
            <p:cNvPr id="51207" name="AutoShape 5"/>
            <p:cNvSpPr>
              <a:spLocks noChangeAspect="1" noChangeArrowheads="1" noTextEdit="1"/>
            </p:cNvSpPr>
            <p:nvPr/>
          </p:nvSpPr>
          <p:spPr bwMode="auto">
            <a:xfrm>
              <a:off x="2553" y="2069"/>
              <a:ext cx="2875" cy="1760"/>
            </a:xfrm>
            <a:prstGeom prst="rect">
              <a:avLst/>
            </a:prstGeom>
            <a:noFill/>
            <a:ln w="9525">
              <a:noFill/>
              <a:miter lim="800000"/>
              <a:headEnd/>
              <a:tailEnd/>
            </a:ln>
          </p:spPr>
          <p:txBody>
            <a:bodyPr/>
            <a:lstStyle/>
            <a:p>
              <a:endParaRPr lang="en-US"/>
            </a:p>
          </p:txBody>
        </p:sp>
        <p:grpSp>
          <p:nvGrpSpPr>
            <p:cNvPr id="51208" name="Group 6"/>
            <p:cNvGrpSpPr>
              <a:grpSpLocks/>
            </p:cNvGrpSpPr>
            <p:nvPr/>
          </p:nvGrpSpPr>
          <p:grpSpPr bwMode="auto">
            <a:xfrm>
              <a:off x="5254" y="2459"/>
              <a:ext cx="6" cy="1130"/>
              <a:chOff x="5254" y="2459"/>
              <a:chExt cx="6" cy="1130"/>
            </a:xfrm>
          </p:grpSpPr>
          <p:grpSp>
            <p:nvGrpSpPr>
              <p:cNvPr id="52847" name="Group 7"/>
              <p:cNvGrpSpPr>
                <a:grpSpLocks/>
              </p:cNvGrpSpPr>
              <p:nvPr/>
            </p:nvGrpSpPr>
            <p:grpSpPr bwMode="auto">
              <a:xfrm>
                <a:off x="5254" y="3360"/>
                <a:ext cx="6" cy="229"/>
                <a:chOff x="5254" y="3360"/>
                <a:chExt cx="6" cy="229"/>
              </a:xfrm>
            </p:grpSpPr>
            <p:sp>
              <p:nvSpPr>
                <p:cNvPr id="52852" name="Freeform 8"/>
                <p:cNvSpPr>
                  <a:spLocks/>
                </p:cNvSpPr>
                <p:nvPr/>
              </p:nvSpPr>
              <p:spPr bwMode="auto">
                <a:xfrm>
                  <a:off x="5254" y="3360"/>
                  <a:ext cx="6" cy="49"/>
                </a:xfrm>
                <a:custGeom>
                  <a:avLst/>
                  <a:gdLst>
                    <a:gd name="T0" fmla="*/ 6 w 6"/>
                    <a:gd name="T1" fmla="*/ 0 h 49"/>
                    <a:gd name="T2" fmla="*/ 0 w 6"/>
                    <a:gd name="T3" fmla="*/ 0 h 49"/>
                    <a:gd name="T4" fmla="*/ 0 w 6"/>
                    <a:gd name="T5" fmla="*/ 0 h 49"/>
                    <a:gd name="T6" fmla="*/ 0 w 6"/>
                    <a:gd name="T7" fmla="*/ 49 h 49"/>
                    <a:gd name="T8" fmla="*/ 0 w 6"/>
                    <a:gd name="T9" fmla="*/ 49 h 49"/>
                    <a:gd name="T10" fmla="*/ 6 w 6"/>
                    <a:gd name="T11" fmla="*/ 49 h 49"/>
                    <a:gd name="T12" fmla="*/ 6 w 6"/>
                    <a:gd name="T13" fmla="*/ 0 h 49"/>
                    <a:gd name="T14" fmla="*/ 0 60000 65536"/>
                    <a:gd name="T15" fmla="*/ 0 60000 65536"/>
                    <a:gd name="T16" fmla="*/ 0 60000 65536"/>
                    <a:gd name="T17" fmla="*/ 0 60000 65536"/>
                    <a:gd name="T18" fmla="*/ 0 60000 65536"/>
                    <a:gd name="T19" fmla="*/ 0 60000 65536"/>
                    <a:gd name="T20" fmla="*/ 0 60000 65536"/>
                    <a:gd name="T21" fmla="*/ 0 w 6"/>
                    <a:gd name="T22" fmla="*/ 0 h 49"/>
                    <a:gd name="T23" fmla="*/ 6 w 6"/>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49">
                      <a:moveTo>
                        <a:pt x="6" y="0"/>
                      </a:moveTo>
                      <a:lnTo>
                        <a:pt x="0" y="0"/>
                      </a:lnTo>
                      <a:lnTo>
                        <a:pt x="0" y="49"/>
                      </a:lnTo>
                      <a:lnTo>
                        <a:pt x="6" y="49"/>
                      </a:lnTo>
                      <a:lnTo>
                        <a:pt x="6" y="0"/>
                      </a:lnTo>
                      <a:close/>
                    </a:path>
                  </a:pathLst>
                </a:custGeom>
                <a:solidFill>
                  <a:srgbClr val="000000"/>
                </a:solidFill>
                <a:ln w="9525">
                  <a:noFill/>
                  <a:round/>
                  <a:headEnd/>
                  <a:tailEnd/>
                </a:ln>
              </p:spPr>
              <p:txBody>
                <a:bodyPr/>
                <a:lstStyle/>
                <a:p>
                  <a:endParaRPr lang="en-US"/>
                </a:p>
              </p:txBody>
            </p:sp>
            <p:sp>
              <p:nvSpPr>
                <p:cNvPr id="52853" name="Freeform 9"/>
                <p:cNvSpPr>
                  <a:spLocks/>
                </p:cNvSpPr>
                <p:nvPr/>
              </p:nvSpPr>
              <p:spPr bwMode="auto">
                <a:xfrm>
                  <a:off x="5254" y="3421"/>
                  <a:ext cx="6" cy="12"/>
                </a:xfrm>
                <a:custGeom>
                  <a:avLst/>
                  <a:gdLst>
                    <a:gd name="T0" fmla="*/ 6 w 6"/>
                    <a:gd name="T1" fmla="*/ 6 h 12"/>
                    <a:gd name="T2" fmla="*/ 0 w 6"/>
                    <a:gd name="T3" fmla="*/ 0 h 12"/>
                    <a:gd name="T4" fmla="*/ 0 w 6"/>
                    <a:gd name="T5" fmla="*/ 6 h 12"/>
                    <a:gd name="T6" fmla="*/ 0 w 6"/>
                    <a:gd name="T7" fmla="*/ 12 h 12"/>
                    <a:gd name="T8" fmla="*/ 0 w 6"/>
                    <a:gd name="T9" fmla="*/ 12 h 12"/>
                    <a:gd name="T10" fmla="*/ 6 w 6"/>
                    <a:gd name="T11" fmla="*/ 12 h 12"/>
                    <a:gd name="T12" fmla="*/ 6 w 6"/>
                    <a:gd name="T13" fmla="*/ 6 h 12"/>
                    <a:gd name="T14" fmla="*/ 0 60000 65536"/>
                    <a:gd name="T15" fmla="*/ 0 60000 65536"/>
                    <a:gd name="T16" fmla="*/ 0 60000 65536"/>
                    <a:gd name="T17" fmla="*/ 0 60000 65536"/>
                    <a:gd name="T18" fmla="*/ 0 60000 65536"/>
                    <a:gd name="T19" fmla="*/ 0 60000 65536"/>
                    <a:gd name="T20" fmla="*/ 0 60000 65536"/>
                    <a:gd name="T21" fmla="*/ 0 w 6"/>
                    <a:gd name="T22" fmla="*/ 0 h 12"/>
                    <a:gd name="T23" fmla="*/ 6 w 6"/>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2">
                      <a:moveTo>
                        <a:pt x="6" y="6"/>
                      </a:moveTo>
                      <a:lnTo>
                        <a:pt x="0" y="0"/>
                      </a:lnTo>
                      <a:lnTo>
                        <a:pt x="0" y="6"/>
                      </a:lnTo>
                      <a:lnTo>
                        <a:pt x="0" y="12"/>
                      </a:lnTo>
                      <a:lnTo>
                        <a:pt x="6" y="12"/>
                      </a:lnTo>
                      <a:lnTo>
                        <a:pt x="6" y="6"/>
                      </a:lnTo>
                      <a:close/>
                    </a:path>
                  </a:pathLst>
                </a:custGeom>
                <a:solidFill>
                  <a:srgbClr val="000000"/>
                </a:solidFill>
                <a:ln w="9525">
                  <a:noFill/>
                  <a:round/>
                  <a:headEnd/>
                  <a:tailEnd/>
                </a:ln>
              </p:spPr>
              <p:txBody>
                <a:bodyPr/>
                <a:lstStyle/>
                <a:p>
                  <a:endParaRPr lang="en-US"/>
                </a:p>
              </p:txBody>
            </p:sp>
            <p:sp>
              <p:nvSpPr>
                <p:cNvPr id="52854" name="Freeform 10"/>
                <p:cNvSpPr>
                  <a:spLocks/>
                </p:cNvSpPr>
                <p:nvPr/>
              </p:nvSpPr>
              <p:spPr bwMode="auto">
                <a:xfrm>
                  <a:off x="5254" y="3445"/>
                  <a:ext cx="6" cy="54"/>
                </a:xfrm>
                <a:custGeom>
                  <a:avLst/>
                  <a:gdLst>
                    <a:gd name="T0" fmla="*/ 6 w 6"/>
                    <a:gd name="T1" fmla="*/ 6 h 54"/>
                    <a:gd name="T2" fmla="*/ 0 w 6"/>
                    <a:gd name="T3" fmla="*/ 0 h 54"/>
                    <a:gd name="T4" fmla="*/ 0 w 6"/>
                    <a:gd name="T5" fmla="*/ 6 h 54"/>
                    <a:gd name="T6" fmla="*/ 0 w 6"/>
                    <a:gd name="T7" fmla="*/ 54 h 54"/>
                    <a:gd name="T8" fmla="*/ 0 w 6"/>
                    <a:gd name="T9" fmla="*/ 54 h 54"/>
                    <a:gd name="T10" fmla="*/ 6 w 6"/>
                    <a:gd name="T11" fmla="*/ 54 h 54"/>
                    <a:gd name="T12" fmla="*/ 6 w 6"/>
                    <a:gd name="T13" fmla="*/ 6 h 54"/>
                    <a:gd name="T14" fmla="*/ 0 60000 65536"/>
                    <a:gd name="T15" fmla="*/ 0 60000 65536"/>
                    <a:gd name="T16" fmla="*/ 0 60000 65536"/>
                    <a:gd name="T17" fmla="*/ 0 60000 65536"/>
                    <a:gd name="T18" fmla="*/ 0 60000 65536"/>
                    <a:gd name="T19" fmla="*/ 0 60000 65536"/>
                    <a:gd name="T20" fmla="*/ 0 60000 65536"/>
                    <a:gd name="T21" fmla="*/ 0 w 6"/>
                    <a:gd name="T22" fmla="*/ 0 h 54"/>
                    <a:gd name="T23" fmla="*/ 6 w 6"/>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54">
                      <a:moveTo>
                        <a:pt x="6" y="6"/>
                      </a:moveTo>
                      <a:lnTo>
                        <a:pt x="0" y="0"/>
                      </a:lnTo>
                      <a:lnTo>
                        <a:pt x="0" y="6"/>
                      </a:lnTo>
                      <a:lnTo>
                        <a:pt x="0" y="54"/>
                      </a:lnTo>
                      <a:lnTo>
                        <a:pt x="6" y="54"/>
                      </a:lnTo>
                      <a:lnTo>
                        <a:pt x="6" y="6"/>
                      </a:lnTo>
                      <a:close/>
                    </a:path>
                  </a:pathLst>
                </a:custGeom>
                <a:solidFill>
                  <a:srgbClr val="000000"/>
                </a:solidFill>
                <a:ln w="9525">
                  <a:noFill/>
                  <a:round/>
                  <a:headEnd/>
                  <a:tailEnd/>
                </a:ln>
              </p:spPr>
              <p:txBody>
                <a:bodyPr/>
                <a:lstStyle/>
                <a:p>
                  <a:endParaRPr lang="en-US"/>
                </a:p>
              </p:txBody>
            </p:sp>
            <p:sp>
              <p:nvSpPr>
                <p:cNvPr id="52855" name="Freeform 11"/>
                <p:cNvSpPr>
                  <a:spLocks/>
                </p:cNvSpPr>
                <p:nvPr/>
              </p:nvSpPr>
              <p:spPr bwMode="auto">
                <a:xfrm>
                  <a:off x="5254" y="3511"/>
                  <a:ext cx="6" cy="12"/>
                </a:xfrm>
                <a:custGeom>
                  <a:avLst/>
                  <a:gdLst>
                    <a:gd name="T0" fmla="*/ 6 w 6"/>
                    <a:gd name="T1" fmla="*/ 6 h 12"/>
                    <a:gd name="T2" fmla="*/ 0 w 6"/>
                    <a:gd name="T3" fmla="*/ 0 h 12"/>
                    <a:gd name="T4" fmla="*/ 0 w 6"/>
                    <a:gd name="T5" fmla="*/ 6 h 12"/>
                    <a:gd name="T6" fmla="*/ 0 w 6"/>
                    <a:gd name="T7" fmla="*/ 12 h 12"/>
                    <a:gd name="T8" fmla="*/ 0 w 6"/>
                    <a:gd name="T9" fmla="*/ 12 h 12"/>
                    <a:gd name="T10" fmla="*/ 6 w 6"/>
                    <a:gd name="T11" fmla="*/ 12 h 12"/>
                    <a:gd name="T12" fmla="*/ 6 w 6"/>
                    <a:gd name="T13" fmla="*/ 6 h 12"/>
                    <a:gd name="T14" fmla="*/ 0 60000 65536"/>
                    <a:gd name="T15" fmla="*/ 0 60000 65536"/>
                    <a:gd name="T16" fmla="*/ 0 60000 65536"/>
                    <a:gd name="T17" fmla="*/ 0 60000 65536"/>
                    <a:gd name="T18" fmla="*/ 0 60000 65536"/>
                    <a:gd name="T19" fmla="*/ 0 60000 65536"/>
                    <a:gd name="T20" fmla="*/ 0 60000 65536"/>
                    <a:gd name="T21" fmla="*/ 0 w 6"/>
                    <a:gd name="T22" fmla="*/ 0 h 12"/>
                    <a:gd name="T23" fmla="*/ 6 w 6"/>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2">
                      <a:moveTo>
                        <a:pt x="6" y="6"/>
                      </a:moveTo>
                      <a:lnTo>
                        <a:pt x="0" y="0"/>
                      </a:lnTo>
                      <a:lnTo>
                        <a:pt x="0" y="6"/>
                      </a:lnTo>
                      <a:lnTo>
                        <a:pt x="0" y="12"/>
                      </a:lnTo>
                      <a:lnTo>
                        <a:pt x="6" y="12"/>
                      </a:lnTo>
                      <a:lnTo>
                        <a:pt x="6" y="6"/>
                      </a:lnTo>
                      <a:close/>
                    </a:path>
                  </a:pathLst>
                </a:custGeom>
                <a:solidFill>
                  <a:srgbClr val="000000"/>
                </a:solidFill>
                <a:ln w="9525">
                  <a:noFill/>
                  <a:round/>
                  <a:headEnd/>
                  <a:tailEnd/>
                </a:ln>
              </p:spPr>
              <p:txBody>
                <a:bodyPr/>
                <a:lstStyle/>
                <a:p>
                  <a:endParaRPr lang="en-US"/>
                </a:p>
              </p:txBody>
            </p:sp>
            <p:sp>
              <p:nvSpPr>
                <p:cNvPr id="52856" name="Freeform 12"/>
                <p:cNvSpPr>
                  <a:spLocks/>
                </p:cNvSpPr>
                <p:nvPr/>
              </p:nvSpPr>
              <p:spPr bwMode="auto">
                <a:xfrm>
                  <a:off x="5254" y="3535"/>
                  <a:ext cx="6" cy="54"/>
                </a:xfrm>
                <a:custGeom>
                  <a:avLst/>
                  <a:gdLst>
                    <a:gd name="T0" fmla="*/ 6 w 6"/>
                    <a:gd name="T1" fmla="*/ 6 h 54"/>
                    <a:gd name="T2" fmla="*/ 0 w 6"/>
                    <a:gd name="T3" fmla="*/ 0 h 54"/>
                    <a:gd name="T4" fmla="*/ 0 w 6"/>
                    <a:gd name="T5" fmla="*/ 6 h 54"/>
                    <a:gd name="T6" fmla="*/ 0 w 6"/>
                    <a:gd name="T7" fmla="*/ 54 h 54"/>
                    <a:gd name="T8" fmla="*/ 0 w 6"/>
                    <a:gd name="T9" fmla="*/ 54 h 54"/>
                    <a:gd name="T10" fmla="*/ 6 w 6"/>
                    <a:gd name="T11" fmla="*/ 54 h 54"/>
                    <a:gd name="T12" fmla="*/ 6 w 6"/>
                    <a:gd name="T13" fmla="*/ 6 h 54"/>
                    <a:gd name="T14" fmla="*/ 0 60000 65536"/>
                    <a:gd name="T15" fmla="*/ 0 60000 65536"/>
                    <a:gd name="T16" fmla="*/ 0 60000 65536"/>
                    <a:gd name="T17" fmla="*/ 0 60000 65536"/>
                    <a:gd name="T18" fmla="*/ 0 60000 65536"/>
                    <a:gd name="T19" fmla="*/ 0 60000 65536"/>
                    <a:gd name="T20" fmla="*/ 0 60000 65536"/>
                    <a:gd name="T21" fmla="*/ 0 w 6"/>
                    <a:gd name="T22" fmla="*/ 0 h 54"/>
                    <a:gd name="T23" fmla="*/ 6 w 6"/>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54">
                      <a:moveTo>
                        <a:pt x="6" y="6"/>
                      </a:moveTo>
                      <a:lnTo>
                        <a:pt x="0" y="0"/>
                      </a:lnTo>
                      <a:lnTo>
                        <a:pt x="0" y="6"/>
                      </a:lnTo>
                      <a:lnTo>
                        <a:pt x="0" y="54"/>
                      </a:lnTo>
                      <a:lnTo>
                        <a:pt x="6" y="54"/>
                      </a:lnTo>
                      <a:lnTo>
                        <a:pt x="6" y="6"/>
                      </a:lnTo>
                      <a:close/>
                    </a:path>
                  </a:pathLst>
                </a:custGeom>
                <a:solidFill>
                  <a:srgbClr val="000000"/>
                </a:solidFill>
                <a:ln w="9525">
                  <a:noFill/>
                  <a:round/>
                  <a:headEnd/>
                  <a:tailEnd/>
                </a:ln>
              </p:spPr>
              <p:txBody>
                <a:bodyPr/>
                <a:lstStyle/>
                <a:p>
                  <a:endParaRPr lang="en-US"/>
                </a:p>
              </p:txBody>
            </p:sp>
          </p:grpSp>
          <p:grpSp>
            <p:nvGrpSpPr>
              <p:cNvPr id="52848" name="Group 13"/>
              <p:cNvGrpSpPr>
                <a:grpSpLocks/>
              </p:cNvGrpSpPr>
              <p:nvPr/>
            </p:nvGrpSpPr>
            <p:grpSpPr bwMode="auto">
              <a:xfrm>
                <a:off x="5254" y="2459"/>
                <a:ext cx="6" cy="139"/>
                <a:chOff x="5254" y="2459"/>
                <a:chExt cx="6" cy="139"/>
              </a:xfrm>
            </p:grpSpPr>
            <p:sp>
              <p:nvSpPr>
                <p:cNvPr id="52849" name="Freeform 14"/>
                <p:cNvSpPr>
                  <a:spLocks/>
                </p:cNvSpPr>
                <p:nvPr/>
              </p:nvSpPr>
              <p:spPr bwMode="auto">
                <a:xfrm>
                  <a:off x="5254" y="2550"/>
                  <a:ext cx="6" cy="48"/>
                </a:xfrm>
                <a:custGeom>
                  <a:avLst/>
                  <a:gdLst>
                    <a:gd name="T0" fmla="*/ 0 w 6"/>
                    <a:gd name="T1" fmla="*/ 48 h 48"/>
                    <a:gd name="T2" fmla="*/ 0 w 6"/>
                    <a:gd name="T3" fmla="*/ 48 h 48"/>
                    <a:gd name="T4" fmla="*/ 6 w 6"/>
                    <a:gd name="T5" fmla="*/ 48 h 48"/>
                    <a:gd name="T6" fmla="*/ 6 w 6"/>
                    <a:gd name="T7" fmla="*/ 0 h 48"/>
                    <a:gd name="T8" fmla="*/ 0 w 6"/>
                    <a:gd name="T9" fmla="*/ 0 h 48"/>
                    <a:gd name="T10" fmla="*/ 0 w 6"/>
                    <a:gd name="T11" fmla="*/ 0 h 48"/>
                    <a:gd name="T12" fmla="*/ 0 w 6"/>
                    <a:gd name="T13" fmla="*/ 48 h 48"/>
                    <a:gd name="T14" fmla="*/ 0 60000 65536"/>
                    <a:gd name="T15" fmla="*/ 0 60000 65536"/>
                    <a:gd name="T16" fmla="*/ 0 60000 65536"/>
                    <a:gd name="T17" fmla="*/ 0 60000 65536"/>
                    <a:gd name="T18" fmla="*/ 0 60000 65536"/>
                    <a:gd name="T19" fmla="*/ 0 60000 65536"/>
                    <a:gd name="T20" fmla="*/ 0 60000 65536"/>
                    <a:gd name="T21" fmla="*/ 0 w 6"/>
                    <a:gd name="T22" fmla="*/ 0 h 48"/>
                    <a:gd name="T23" fmla="*/ 6 w 6"/>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48">
                      <a:moveTo>
                        <a:pt x="0" y="48"/>
                      </a:moveTo>
                      <a:lnTo>
                        <a:pt x="0" y="48"/>
                      </a:lnTo>
                      <a:lnTo>
                        <a:pt x="6" y="48"/>
                      </a:lnTo>
                      <a:lnTo>
                        <a:pt x="6" y="0"/>
                      </a:lnTo>
                      <a:lnTo>
                        <a:pt x="0" y="0"/>
                      </a:lnTo>
                      <a:lnTo>
                        <a:pt x="0" y="48"/>
                      </a:lnTo>
                      <a:close/>
                    </a:path>
                  </a:pathLst>
                </a:custGeom>
                <a:solidFill>
                  <a:srgbClr val="000000"/>
                </a:solidFill>
                <a:ln w="9525">
                  <a:noFill/>
                  <a:round/>
                  <a:headEnd/>
                  <a:tailEnd/>
                </a:ln>
              </p:spPr>
              <p:txBody>
                <a:bodyPr/>
                <a:lstStyle/>
                <a:p>
                  <a:endParaRPr lang="en-US"/>
                </a:p>
              </p:txBody>
            </p:sp>
            <p:sp>
              <p:nvSpPr>
                <p:cNvPr id="52850" name="Freeform 15"/>
                <p:cNvSpPr>
                  <a:spLocks/>
                </p:cNvSpPr>
                <p:nvPr/>
              </p:nvSpPr>
              <p:spPr bwMode="auto">
                <a:xfrm>
                  <a:off x="5254" y="2526"/>
                  <a:ext cx="6" cy="6"/>
                </a:xfrm>
                <a:custGeom>
                  <a:avLst/>
                  <a:gdLst>
                    <a:gd name="T0" fmla="*/ 0 w 6"/>
                    <a:gd name="T1" fmla="*/ 6 h 6"/>
                    <a:gd name="T2" fmla="*/ 0 w 6"/>
                    <a:gd name="T3" fmla="*/ 6 h 6"/>
                    <a:gd name="T4" fmla="*/ 6 w 6"/>
                    <a:gd name="T5" fmla="*/ 6 h 6"/>
                    <a:gd name="T6" fmla="*/ 6 w 6"/>
                    <a:gd name="T7" fmla="*/ 0 h 6"/>
                    <a:gd name="T8" fmla="*/ 0 w 6"/>
                    <a:gd name="T9" fmla="*/ 0 h 6"/>
                    <a:gd name="T10" fmla="*/ 0 w 6"/>
                    <a:gd name="T11" fmla="*/ 0 h 6"/>
                    <a:gd name="T12" fmla="*/ 0 w 6"/>
                    <a:gd name="T13" fmla="*/ 6 h 6"/>
                    <a:gd name="T14" fmla="*/ 0 60000 65536"/>
                    <a:gd name="T15" fmla="*/ 0 60000 65536"/>
                    <a:gd name="T16" fmla="*/ 0 60000 65536"/>
                    <a:gd name="T17" fmla="*/ 0 60000 65536"/>
                    <a:gd name="T18" fmla="*/ 0 60000 65536"/>
                    <a:gd name="T19" fmla="*/ 0 60000 65536"/>
                    <a:gd name="T20" fmla="*/ 0 60000 65536"/>
                    <a:gd name="T21" fmla="*/ 0 w 6"/>
                    <a:gd name="T22" fmla="*/ 0 h 6"/>
                    <a:gd name="T23" fmla="*/ 6 w 6"/>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6">
                      <a:moveTo>
                        <a:pt x="0" y="6"/>
                      </a:moveTo>
                      <a:lnTo>
                        <a:pt x="0" y="6"/>
                      </a:lnTo>
                      <a:lnTo>
                        <a:pt x="6" y="6"/>
                      </a:lnTo>
                      <a:lnTo>
                        <a:pt x="6" y="0"/>
                      </a:lnTo>
                      <a:lnTo>
                        <a:pt x="0" y="0"/>
                      </a:lnTo>
                      <a:lnTo>
                        <a:pt x="0" y="6"/>
                      </a:lnTo>
                      <a:close/>
                    </a:path>
                  </a:pathLst>
                </a:custGeom>
                <a:solidFill>
                  <a:srgbClr val="000000"/>
                </a:solidFill>
                <a:ln w="9525">
                  <a:noFill/>
                  <a:round/>
                  <a:headEnd/>
                  <a:tailEnd/>
                </a:ln>
              </p:spPr>
              <p:txBody>
                <a:bodyPr/>
                <a:lstStyle/>
                <a:p>
                  <a:endParaRPr lang="en-US"/>
                </a:p>
              </p:txBody>
            </p:sp>
            <p:sp>
              <p:nvSpPr>
                <p:cNvPr id="52851" name="Freeform 16"/>
                <p:cNvSpPr>
                  <a:spLocks/>
                </p:cNvSpPr>
                <p:nvPr/>
              </p:nvSpPr>
              <p:spPr bwMode="auto">
                <a:xfrm>
                  <a:off x="5254" y="2459"/>
                  <a:ext cx="6" cy="48"/>
                </a:xfrm>
                <a:custGeom>
                  <a:avLst/>
                  <a:gdLst>
                    <a:gd name="T0" fmla="*/ 0 w 6"/>
                    <a:gd name="T1" fmla="*/ 48 h 48"/>
                    <a:gd name="T2" fmla="*/ 0 w 6"/>
                    <a:gd name="T3" fmla="*/ 48 h 48"/>
                    <a:gd name="T4" fmla="*/ 6 w 6"/>
                    <a:gd name="T5" fmla="*/ 48 h 48"/>
                    <a:gd name="T6" fmla="*/ 6 w 6"/>
                    <a:gd name="T7" fmla="*/ 0 h 48"/>
                    <a:gd name="T8" fmla="*/ 0 w 6"/>
                    <a:gd name="T9" fmla="*/ 0 h 48"/>
                    <a:gd name="T10" fmla="*/ 0 w 6"/>
                    <a:gd name="T11" fmla="*/ 0 h 48"/>
                    <a:gd name="T12" fmla="*/ 0 w 6"/>
                    <a:gd name="T13" fmla="*/ 48 h 48"/>
                    <a:gd name="T14" fmla="*/ 0 60000 65536"/>
                    <a:gd name="T15" fmla="*/ 0 60000 65536"/>
                    <a:gd name="T16" fmla="*/ 0 60000 65536"/>
                    <a:gd name="T17" fmla="*/ 0 60000 65536"/>
                    <a:gd name="T18" fmla="*/ 0 60000 65536"/>
                    <a:gd name="T19" fmla="*/ 0 60000 65536"/>
                    <a:gd name="T20" fmla="*/ 0 60000 65536"/>
                    <a:gd name="T21" fmla="*/ 0 w 6"/>
                    <a:gd name="T22" fmla="*/ 0 h 48"/>
                    <a:gd name="T23" fmla="*/ 6 w 6"/>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48">
                      <a:moveTo>
                        <a:pt x="0" y="48"/>
                      </a:moveTo>
                      <a:lnTo>
                        <a:pt x="0" y="48"/>
                      </a:lnTo>
                      <a:lnTo>
                        <a:pt x="6" y="48"/>
                      </a:lnTo>
                      <a:lnTo>
                        <a:pt x="6" y="0"/>
                      </a:lnTo>
                      <a:lnTo>
                        <a:pt x="0" y="0"/>
                      </a:lnTo>
                      <a:lnTo>
                        <a:pt x="0" y="48"/>
                      </a:lnTo>
                      <a:close/>
                    </a:path>
                  </a:pathLst>
                </a:custGeom>
                <a:solidFill>
                  <a:srgbClr val="000000"/>
                </a:solidFill>
                <a:ln w="9525">
                  <a:noFill/>
                  <a:round/>
                  <a:headEnd/>
                  <a:tailEnd/>
                </a:ln>
              </p:spPr>
              <p:txBody>
                <a:bodyPr/>
                <a:lstStyle/>
                <a:p>
                  <a:endParaRPr lang="en-US"/>
                </a:p>
              </p:txBody>
            </p:sp>
          </p:grpSp>
        </p:grpSp>
        <p:sp>
          <p:nvSpPr>
            <p:cNvPr id="51209" name="Freeform 17"/>
            <p:cNvSpPr>
              <a:spLocks/>
            </p:cNvSpPr>
            <p:nvPr/>
          </p:nvSpPr>
          <p:spPr bwMode="auto">
            <a:xfrm>
              <a:off x="4348" y="2898"/>
              <a:ext cx="906" cy="402"/>
            </a:xfrm>
            <a:custGeom>
              <a:avLst/>
              <a:gdLst>
                <a:gd name="T0" fmla="*/ 18 w 906"/>
                <a:gd name="T1" fmla="*/ 0 h 402"/>
                <a:gd name="T2" fmla="*/ 0 w 906"/>
                <a:gd name="T3" fmla="*/ 42 h 402"/>
                <a:gd name="T4" fmla="*/ 888 w 906"/>
                <a:gd name="T5" fmla="*/ 402 h 402"/>
                <a:gd name="T6" fmla="*/ 906 w 906"/>
                <a:gd name="T7" fmla="*/ 360 h 402"/>
                <a:gd name="T8" fmla="*/ 18 w 906"/>
                <a:gd name="T9" fmla="*/ 0 h 402"/>
                <a:gd name="T10" fmla="*/ 0 60000 65536"/>
                <a:gd name="T11" fmla="*/ 0 60000 65536"/>
                <a:gd name="T12" fmla="*/ 0 60000 65536"/>
                <a:gd name="T13" fmla="*/ 0 60000 65536"/>
                <a:gd name="T14" fmla="*/ 0 60000 65536"/>
                <a:gd name="T15" fmla="*/ 0 w 906"/>
                <a:gd name="T16" fmla="*/ 0 h 402"/>
                <a:gd name="T17" fmla="*/ 906 w 906"/>
                <a:gd name="T18" fmla="*/ 402 h 402"/>
              </a:gdLst>
              <a:ahLst/>
              <a:cxnLst>
                <a:cxn ang="T10">
                  <a:pos x="T0" y="T1"/>
                </a:cxn>
                <a:cxn ang="T11">
                  <a:pos x="T2" y="T3"/>
                </a:cxn>
                <a:cxn ang="T12">
                  <a:pos x="T4" y="T5"/>
                </a:cxn>
                <a:cxn ang="T13">
                  <a:pos x="T6" y="T7"/>
                </a:cxn>
                <a:cxn ang="T14">
                  <a:pos x="T8" y="T9"/>
                </a:cxn>
              </a:cxnLst>
              <a:rect l="T15" t="T16" r="T17" b="T18"/>
              <a:pathLst>
                <a:path w="906" h="402">
                  <a:moveTo>
                    <a:pt x="18" y="0"/>
                  </a:moveTo>
                  <a:lnTo>
                    <a:pt x="0" y="42"/>
                  </a:lnTo>
                  <a:lnTo>
                    <a:pt x="888" y="402"/>
                  </a:lnTo>
                  <a:lnTo>
                    <a:pt x="906" y="360"/>
                  </a:lnTo>
                  <a:lnTo>
                    <a:pt x="18" y="0"/>
                  </a:lnTo>
                  <a:close/>
                </a:path>
              </a:pathLst>
            </a:custGeom>
            <a:solidFill>
              <a:srgbClr val="FFFFFF"/>
            </a:solidFill>
            <a:ln w="9525">
              <a:solidFill>
                <a:srgbClr val="000000"/>
              </a:solidFill>
              <a:round/>
              <a:headEnd/>
              <a:tailEnd/>
            </a:ln>
          </p:spPr>
          <p:txBody>
            <a:bodyPr/>
            <a:lstStyle/>
            <a:p>
              <a:endParaRPr lang="en-US"/>
            </a:p>
          </p:txBody>
        </p:sp>
        <p:grpSp>
          <p:nvGrpSpPr>
            <p:cNvPr id="51210" name="Group 18"/>
            <p:cNvGrpSpPr>
              <a:grpSpLocks/>
            </p:cNvGrpSpPr>
            <p:nvPr/>
          </p:nvGrpSpPr>
          <p:grpSpPr bwMode="auto">
            <a:xfrm>
              <a:off x="2601" y="2550"/>
              <a:ext cx="2653" cy="961"/>
              <a:chOff x="2601" y="2550"/>
              <a:chExt cx="2653" cy="961"/>
            </a:xfrm>
          </p:grpSpPr>
          <p:sp>
            <p:nvSpPr>
              <p:cNvPr id="52452" name="Oval 19"/>
              <p:cNvSpPr>
                <a:spLocks noChangeArrowheads="1"/>
              </p:cNvSpPr>
              <p:nvPr/>
            </p:nvSpPr>
            <p:spPr bwMode="auto">
              <a:xfrm>
                <a:off x="2601" y="2598"/>
                <a:ext cx="2353" cy="913"/>
              </a:xfrm>
              <a:prstGeom prst="ellipse">
                <a:avLst/>
              </a:prstGeom>
              <a:solidFill>
                <a:srgbClr val="969696"/>
              </a:solidFill>
              <a:ln w="9525">
                <a:solidFill>
                  <a:srgbClr val="000000"/>
                </a:solidFill>
                <a:round/>
                <a:headEnd/>
                <a:tailEnd/>
              </a:ln>
            </p:spPr>
            <p:txBody>
              <a:bodyPr/>
              <a:lstStyle/>
              <a:p>
                <a:endParaRPr lang="en-US"/>
              </a:p>
            </p:txBody>
          </p:sp>
          <p:sp>
            <p:nvSpPr>
              <p:cNvPr id="52453" name="Oval 20"/>
              <p:cNvSpPr>
                <a:spLocks noChangeArrowheads="1"/>
              </p:cNvSpPr>
              <p:nvPr/>
            </p:nvSpPr>
            <p:spPr bwMode="auto">
              <a:xfrm>
                <a:off x="2601" y="2550"/>
                <a:ext cx="2353" cy="913"/>
              </a:xfrm>
              <a:prstGeom prst="ellipse">
                <a:avLst/>
              </a:prstGeom>
              <a:solidFill>
                <a:srgbClr val="FFFFFF"/>
              </a:solidFill>
              <a:ln w="9525">
                <a:solidFill>
                  <a:srgbClr val="000000"/>
                </a:solidFill>
                <a:round/>
                <a:headEnd/>
                <a:tailEnd/>
              </a:ln>
            </p:spPr>
            <p:txBody>
              <a:bodyPr/>
              <a:lstStyle/>
              <a:p>
                <a:endParaRPr lang="en-US"/>
              </a:p>
            </p:txBody>
          </p:sp>
          <p:grpSp>
            <p:nvGrpSpPr>
              <p:cNvPr id="52454" name="Group 21"/>
              <p:cNvGrpSpPr>
                <a:grpSpLocks/>
              </p:cNvGrpSpPr>
              <p:nvPr/>
            </p:nvGrpSpPr>
            <p:grpSpPr bwMode="auto">
              <a:xfrm>
                <a:off x="2697" y="2598"/>
                <a:ext cx="2161" cy="817"/>
                <a:chOff x="2697" y="2598"/>
                <a:chExt cx="2161" cy="817"/>
              </a:xfrm>
            </p:grpSpPr>
            <p:sp>
              <p:nvSpPr>
                <p:cNvPr id="52730" name="Freeform 22"/>
                <p:cNvSpPr>
                  <a:spLocks/>
                </p:cNvSpPr>
                <p:nvPr/>
              </p:nvSpPr>
              <p:spPr bwMode="auto">
                <a:xfrm>
                  <a:off x="3753" y="2598"/>
                  <a:ext cx="24" cy="6"/>
                </a:xfrm>
                <a:custGeom>
                  <a:avLst/>
                  <a:gdLst>
                    <a:gd name="T0" fmla="*/ 24 w 24"/>
                    <a:gd name="T1" fmla="*/ 6 h 6"/>
                    <a:gd name="T2" fmla="*/ 24 w 24"/>
                    <a:gd name="T3" fmla="*/ 0 h 6"/>
                    <a:gd name="T4" fmla="*/ 24 w 24"/>
                    <a:gd name="T5" fmla="*/ 0 h 6"/>
                    <a:gd name="T6" fmla="*/ 0 w 24"/>
                    <a:gd name="T7" fmla="*/ 0 h 6"/>
                    <a:gd name="T8" fmla="*/ 0 w 24"/>
                    <a:gd name="T9" fmla="*/ 0 h 6"/>
                    <a:gd name="T10" fmla="*/ 0 w 24"/>
                    <a:gd name="T11" fmla="*/ 6 h 6"/>
                    <a:gd name="T12" fmla="*/ 24 w 24"/>
                    <a:gd name="T13" fmla="*/ 6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24" y="6"/>
                      </a:move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731" name="Freeform 23"/>
                <p:cNvSpPr>
                  <a:spLocks/>
                </p:cNvSpPr>
                <p:nvPr/>
              </p:nvSpPr>
              <p:spPr bwMode="auto">
                <a:xfrm>
                  <a:off x="3711" y="2598"/>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732" name="Freeform 24"/>
                <p:cNvSpPr>
                  <a:spLocks/>
                </p:cNvSpPr>
                <p:nvPr/>
              </p:nvSpPr>
              <p:spPr bwMode="auto">
                <a:xfrm>
                  <a:off x="3669" y="2598"/>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733" name="Freeform 25"/>
                <p:cNvSpPr>
                  <a:spLocks/>
                </p:cNvSpPr>
                <p:nvPr/>
              </p:nvSpPr>
              <p:spPr bwMode="auto">
                <a:xfrm>
                  <a:off x="3627" y="2598"/>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734" name="Freeform 26"/>
                <p:cNvSpPr>
                  <a:spLocks/>
                </p:cNvSpPr>
                <p:nvPr/>
              </p:nvSpPr>
              <p:spPr bwMode="auto">
                <a:xfrm>
                  <a:off x="3585" y="2604"/>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735" name="Freeform 27"/>
                <p:cNvSpPr>
                  <a:spLocks/>
                </p:cNvSpPr>
                <p:nvPr/>
              </p:nvSpPr>
              <p:spPr bwMode="auto">
                <a:xfrm>
                  <a:off x="3543" y="2604"/>
                  <a:ext cx="30" cy="6"/>
                </a:xfrm>
                <a:custGeom>
                  <a:avLst/>
                  <a:gdLst>
                    <a:gd name="T0" fmla="*/ 24 w 30"/>
                    <a:gd name="T1" fmla="*/ 6 h 6"/>
                    <a:gd name="T2" fmla="*/ 30 w 30"/>
                    <a:gd name="T3" fmla="*/ 0 h 6"/>
                    <a:gd name="T4" fmla="*/ 24 w 30"/>
                    <a:gd name="T5" fmla="*/ 0 h 6"/>
                    <a:gd name="T6" fmla="*/ 18 w 30"/>
                    <a:gd name="T7" fmla="*/ 0 h 6"/>
                    <a:gd name="T8" fmla="*/ 0 w 30"/>
                    <a:gd name="T9" fmla="*/ 0 h 6"/>
                    <a:gd name="T10" fmla="*/ 0 w 30"/>
                    <a:gd name="T11" fmla="*/ 6 h 6"/>
                    <a:gd name="T12" fmla="*/ 0 w 30"/>
                    <a:gd name="T13" fmla="*/ 6 h 6"/>
                    <a:gd name="T14" fmla="*/ 18 w 30"/>
                    <a:gd name="T15" fmla="*/ 6 h 6"/>
                    <a:gd name="T16" fmla="*/ 24 w 3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24" y="6"/>
                      </a:moveTo>
                      <a:lnTo>
                        <a:pt x="30" y="0"/>
                      </a:lnTo>
                      <a:lnTo>
                        <a:pt x="24" y="0"/>
                      </a:lnTo>
                      <a:lnTo>
                        <a:pt x="18" y="0"/>
                      </a:lnTo>
                      <a:lnTo>
                        <a:pt x="0" y="0"/>
                      </a:lnTo>
                      <a:lnTo>
                        <a:pt x="0" y="6"/>
                      </a:lnTo>
                      <a:lnTo>
                        <a:pt x="18" y="6"/>
                      </a:lnTo>
                      <a:lnTo>
                        <a:pt x="24" y="6"/>
                      </a:lnTo>
                      <a:close/>
                    </a:path>
                  </a:pathLst>
                </a:custGeom>
                <a:solidFill>
                  <a:srgbClr val="C0C0C0"/>
                </a:solidFill>
                <a:ln w="9525">
                  <a:noFill/>
                  <a:round/>
                  <a:headEnd/>
                  <a:tailEnd/>
                </a:ln>
              </p:spPr>
              <p:txBody>
                <a:bodyPr/>
                <a:lstStyle/>
                <a:p>
                  <a:endParaRPr lang="en-US"/>
                </a:p>
              </p:txBody>
            </p:sp>
            <p:sp>
              <p:nvSpPr>
                <p:cNvPr id="52736" name="Freeform 28"/>
                <p:cNvSpPr>
                  <a:spLocks/>
                </p:cNvSpPr>
                <p:nvPr/>
              </p:nvSpPr>
              <p:spPr bwMode="auto">
                <a:xfrm>
                  <a:off x="3501" y="2610"/>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737" name="Freeform 29"/>
                <p:cNvSpPr>
                  <a:spLocks/>
                </p:cNvSpPr>
                <p:nvPr/>
              </p:nvSpPr>
              <p:spPr bwMode="auto">
                <a:xfrm>
                  <a:off x="3459" y="2610"/>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738" name="Freeform 30"/>
                <p:cNvSpPr>
                  <a:spLocks/>
                </p:cNvSpPr>
                <p:nvPr/>
              </p:nvSpPr>
              <p:spPr bwMode="auto">
                <a:xfrm>
                  <a:off x="3417" y="2616"/>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739" name="Freeform 31"/>
                <p:cNvSpPr>
                  <a:spLocks/>
                </p:cNvSpPr>
                <p:nvPr/>
              </p:nvSpPr>
              <p:spPr bwMode="auto">
                <a:xfrm>
                  <a:off x="3375" y="2622"/>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740" name="Freeform 32"/>
                <p:cNvSpPr>
                  <a:spLocks/>
                </p:cNvSpPr>
                <p:nvPr/>
              </p:nvSpPr>
              <p:spPr bwMode="auto">
                <a:xfrm>
                  <a:off x="3333" y="2628"/>
                  <a:ext cx="30" cy="12"/>
                </a:xfrm>
                <a:custGeom>
                  <a:avLst/>
                  <a:gdLst>
                    <a:gd name="T0" fmla="*/ 24 w 30"/>
                    <a:gd name="T1" fmla="*/ 6 h 12"/>
                    <a:gd name="T2" fmla="*/ 30 w 30"/>
                    <a:gd name="T3" fmla="*/ 0 h 12"/>
                    <a:gd name="T4" fmla="*/ 24 w 30"/>
                    <a:gd name="T5" fmla="*/ 0 h 12"/>
                    <a:gd name="T6" fmla="*/ 24 w 30"/>
                    <a:gd name="T7" fmla="*/ 0 h 12"/>
                    <a:gd name="T8" fmla="*/ 0 w 30"/>
                    <a:gd name="T9" fmla="*/ 6 h 12"/>
                    <a:gd name="T10" fmla="*/ 0 w 30"/>
                    <a:gd name="T11" fmla="*/ 6 h 12"/>
                    <a:gd name="T12" fmla="*/ 0 w 30"/>
                    <a:gd name="T13" fmla="*/ 12 h 12"/>
                    <a:gd name="T14" fmla="*/ 24 w 30"/>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741" name="Freeform 33"/>
                <p:cNvSpPr>
                  <a:spLocks/>
                </p:cNvSpPr>
                <p:nvPr/>
              </p:nvSpPr>
              <p:spPr bwMode="auto">
                <a:xfrm>
                  <a:off x="3291" y="2634"/>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742" name="Freeform 34"/>
                <p:cNvSpPr>
                  <a:spLocks/>
                </p:cNvSpPr>
                <p:nvPr/>
              </p:nvSpPr>
              <p:spPr bwMode="auto">
                <a:xfrm>
                  <a:off x="3249" y="2646"/>
                  <a:ext cx="30" cy="6"/>
                </a:xfrm>
                <a:custGeom>
                  <a:avLst/>
                  <a:gdLst>
                    <a:gd name="T0" fmla="*/ 30 w 30"/>
                    <a:gd name="T1" fmla="*/ 6 h 6"/>
                    <a:gd name="T2" fmla="*/ 30 w 30"/>
                    <a:gd name="T3" fmla="*/ 0 h 6"/>
                    <a:gd name="T4" fmla="*/ 30 w 30"/>
                    <a:gd name="T5" fmla="*/ 0 h 6"/>
                    <a:gd name="T6" fmla="*/ 6 w 30"/>
                    <a:gd name="T7" fmla="*/ 0 h 6"/>
                    <a:gd name="T8" fmla="*/ 0 w 30"/>
                    <a:gd name="T9" fmla="*/ 6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0"/>
                      </a:lnTo>
                      <a:lnTo>
                        <a:pt x="6" y="0"/>
                      </a:lnTo>
                      <a:lnTo>
                        <a:pt x="0" y="6"/>
                      </a:lnTo>
                      <a:lnTo>
                        <a:pt x="6" y="6"/>
                      </a:lnTo>
                      <a:lnTo>
                        <a:pt x="30" y="6"/>
                      </a:lnTo>
                      <a:close/>
                    </a:path>
                  </a:pathLst>
                </a:custGeom>
                <a:solidFill>
                  <a:srgbClr val="C0C0C0"/>
                </a:solidFill>
                <a:ln w="9525">
                  <a:noFill/>
                  <a:round/>
                  <a:headEnd/>
                  <a:tailEnd/>
                </a:ln>
              </p:spPr>
              <p:txBody>
                <a:bodyPr/>
                <a:lstStyle/>
                <a:p>
                  <a:endParaRPr lang="en-US"/>
                </a:p>
              </p:txBody>
            </p:sp>
            <p:sp>
              <p:nvSpPr>
                <p:cNvPr id="52743" name="Freeform 35"/>
                <p:cNvSpPr>
                  <a:spLocks/>
                </p:cNvSpPr>
                <p:nvPr/>
              </p:nvSpPr>
              <p:spPr bwMode="auto">
                <a:xfrm>
                  <a:off x="3207" y="2652"/>
                  <a:ext cx="30" cy="12"/>
                </a:xfrm>
                <a:custGeom>
                  <a:avLst/>
                  <a:gdLst>
                    <a:gd name="T0" fmla="*/ 30 w 30"/>
                    <a:gd name="T1" fmla="*/ 6 h 12"/>
                    <a:gd name="T2" fmla="*/ 30 w 30"/>
                    <a:gd name="T3" fmla="*/ 0 h 12"/>
                    <a:gd name="T4" fmla="*/ 30 w 30"/>
                    <a:gd name="T5" fmla="*/ 0 h 12"/>
                    <a:gd name="T6" fmla="*/ 6 w 30"/>
                    <a:gd name="T7" fmla="*/ 6 h 12"/>
                    <a:gd name="T8" fmla="*/ 0 w 30"/>
                    <a:gd name="T9" fmla="*/ 6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0"/>
                      </a:lnTo>
                      <a:lnTo>
                        <a:pt x="6" y="6"/>
                      </a:lnTo>
                      <a:lnTo>
                        <a:pt x="0" y="6"/>
                      </a:lnTo>
                      <a:lnTo>
                        <a:pt x="6" y="12"/>
                      </a:lnTo>
                      <a:lnTo>
                        <a:pt x="30" y="6"/>
                      </a:lnTo>
                      <a:close/>
                    </a:path>
                  </a:pathLst>
                </a:custGeom>
                <a:solidFill>
                  <a:srgbClr val="C0C0C0"/>
                </a:solidFill>
                <a:ln w="9525">
                  <a:noFill/>
                  <a:round/>
                  <a:headEnd/>
                  <a:tailEnd/>
                </a:ln>
              </p:spPr>
              <p:txBody>
                <a:bodyPr/>
                <a:lstStyle/>
                <a:p>
                  <a:endParaRPr lang="en-US"/>
                </a:p>
              </p:txBody>
            </p:sp>
            <p:sp>
              <p:nvSpPr>
                <p:cNvPr id="52744" name="Freeform 36"/>
                <p:cNvSpPr>
                  <a:spLocks/>
                </p:cNvSpPr>
                <p:nvPr/>
              </p:nvSpPr>
              <p:spPr bwMode="auto">
                <a:xfrm>
                  <a:off x="3165" y="2658"/>
                  <a:ext cx="30" cy="12"/>
                </a:xfrm>
                <a:custGeom>
                  <a:avLst/>
                  <a:gdLst>
                    <a:gd name="T0" fmla="*/ 30 w 30"/>
                    <a:gd name="T1" fmla="*/ 6 h 12"/>
                    <a:gd name="T2" fmla="*/ 30 w 30"/>
                    <a:gd name="T3" fmla="*/ 6 h 12"/>
                    <a:gd name="T4" fmla="*/ 30 w 30"/>
                    <a:gd name="T5" fmla="*/ 0 h 12"/>
                    <a:gd name="T6" fmla="*/ 12 w 30"/>
                    <a:gd name="T7" fmla="*/ 6 h 12"/>
                    <a:gd name="T8" fmla="*/ 6 w 30"/>
                    <a:gd name="T9" fmla="*/ 6 h 12"/>
                    <a:gd name="T10" fmla="*/ 0 w 30"/>
                    <a:gd name="T11" fmla="*/ 12 h 12"/>
                    <a:gd name="T12" fmla="*/ 6 w 30"/>
                    <a:gd name="T13" fmla="*/ 12 h 12"/>
                    <a:gd name="T14" fmla="*/ 12 w 30"/>
                    <a:gd name="T15" fmla="*/ 12 h 12"/>
                    <a:gd name="T16" fmla="*/ 30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6"/>
                      </a:moveTo>
                      <a:lnTo>
                        <a:pt x="30" y="6"/>
                      </a:lnTo>
                      <a:lnTo>
                        <a:pt x="30" y="0"/>
                      </a:lnTo>
                      <a:lnTo>
                        <a:pt x="12" y="6"/>
                      </a:lnTo>
                      <a:lnTo>
                        <a:pt x="6" y="6"/>
                      </a:lnTo>
                      <a:lnTo>
                        <a:pt x="0" y="12"/>
                      </a:lnTo>
                      <a:lnTo>
                        <a:pt x="6" y="12"/>
                      </a:lnTo>
                      <a:lnTo>
                        <a:pt x="12" y="12"/>
                      </a:lnTo>
                      <a:lnTo>
                        <a:pt x="30" y="6"/>
                      </a:lnTo>
                      <a:close/>
                    </a:path>
                  </a:pathLst>
                </a:custGeom>
                <a:solidFill>
                  <a:srgbClr val="C0C0C0"/>
                </a:solidFill>
                <a:ln w="9525">
                  <a:noFill/>
                  <a:round/>
                  <a:headEnd/>
                  <a:tailEnd/>
                </a:ln>
              </p:spPr>
              <p:txBody>
                <a:bodyPr/>
                <a:lstStyle/>
                <a:p>
                  <a:endParaRPr lang="en-US"/>
                </a:p>
              </p:txBody>
            </p:sp>
            <p:sp>
              <p:nvSpPr>
                <p:cNvPr id="52745" name="Freeform 37"/>
                <p:cNvSpPr>
                  <a:spLocks/>
                </p:cNvSpPr>
                <p:nvPr/>
              </p:nvSpPr>
              <p:spPr bwMode="auto">
                <a:xfrm>
                  <a:off x="3129" y="2670"/>
                  <a:ext cx="30" cy="12"/>
                </a:xfrm>
                <a:custGeom>
                  <a:avLst/>
                  <a:gdLst>
                    <a:gd name="T0" fmla="*/ 24 w 30"/>
                    <a:gd name="T1" fmla="*/ 6 h 12"/>
                    <a:gd name="T2" fmla="*/ 30 w 30"/>
                    <a:gd name="T3" fmla="*/ 0 h 12"/>
                    <a:gd name="T4" fmla="*/ 24 w 30"/>
                    <a:gd name="T5" fmla="*/ 0 h 12"/>
                    <a:gd name="T6" fmla="*/ 0 w 30"/>
                    <a:gd name="T7" fmla="*/ 6 h 12"/>
                    <a:gd name="T8" fmla="*/ 0 w 30"/>
                    <a:gd name="T9" fmla="*/ 12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746" name="Freeform 38"/>
                <p:cNvSpPr>
                  <a:spLocks/>
                </p:cNvSpPr>
                <p:nvPr/>
              </p:nvSpPr>
              <p:spPr bwMode="auto">
                <a:xfrm>
                  <a:off x="3087" y="2682"/>
                  <a:ext cx="30" cy="12"/>
                </a:xfrm>
                <a:custGeom>
                  <a:avLst/>
                  <a:gdLst>
                    <a:gd name="T0" fmla="*/ 24 w 30"/>
                    <a:gd name="T1" fmla="*/ 6 h 12"/>
                    <a:gd name="T2" fmla="*/ 30 w 30"/>
                    <a:gd name="T3" fmla="*/ 0 h 12"/>
                    <a:gd name="T4" fmla="*/ 24 w 30"/>
                    <a:gd name="T5" fmla="*/ 0 h 12"/>
                    <a:gd name="T6" fmla="*/ 6 w 30"/>
                    <a:gd name="T7" fmla="*/ 6 h 12"/>
                    <a:gd name="T8" fmla="*/ 0 w 30"/>
                    <a:gd name="T9" fmla="*/ 6 h 12"/>
                    <a:gd name="T10" fmla="*/ 0 w 30"/>
                    <a:gd name="T11" fmla="*/ 6 h 12"/>
                    <a:gd name="T12" fmla="*/ 0 w 30"/>
                    <a:gd name="T13" fmla="*/ 12 h 12"/>
                    <a:gd name="T14" fmla="*/ 6 w 30"/>
                    <a:gd name="T15" fmla="*/ 12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0"/>
                      </a:lnTo>
                      <a:lnTo>
                        <a:pt x="24" y="0"/>
                      </a:lnTo>
                      <a:lnTo>
                        <a:pt x="6" y="6"/>
                      </a:lnTo>
                      <a:lnTo>
                        <a:pt x="0" y="6"/>
                      </a:lnTo>
                      <a:lnTo>
                        <a:pt x="0" y="12"/>
                      </a:lnTo>
                      <a:lnTo>
                        <a:pt x="6" y="12"/>
                      </a:lnTo>
                      <a:lnTo>
                        <a:pt x="24" y="6"/>
                      </a:lnTo>
                      <a:close/>
                    </a:path>
                  </a:pathLst>
                </a:custGeom>
                <a:solidFill>
                  <a:srgbClr val="C0C0C0"/>
                </a:solidFill>
                <a:ln w="9525">
                  <a:noFill/>
                  <a:round/>
                  <a:headEnd/>
                  <a:tailEnd/>
                </a:ln>
              </p:spPr>
              <p:txBody>
                <a:bodyPr/>
                <a:lstStyle/>
                <a:p>
                  <a:endParaRPr lang="en-US"/>
                </a:p>
              </p:txBody>
            </p:sp>
            <p:sp>
              <p:nvSpPr>
                <p:cNvPr id="52747" name="Freeform 39"/>
                <p:cNvSpPr>
                  <a:spLocks/>
                </p:cNvSpPr>
                <p:nvPr/>
              </p:nvSpPr>
              <p:spPr bwMode="auto">
                <a:xfrm>
                  <a:off x="3045" y="2694"/>
                  <a:ext cx="30" cy="12"/>
                </a:xfrm>
                <a:custGeom>
                  <a:avLst/>
                  <a:gdLst>
                    <a:gd name="T0" fmla="*/ 30 w 30"/>
                    <a:gd name="T1" fmla="*/ 6 h 12"/>
                    <a:gd name="T2" fmla="*/ 30 w 30"/>
                    <a:gd name="T3" fmla="*/ 0 h 12"/>
                    <a:gd name="T4" fmla="*/ 30 w 30"/>
                    <a:gd name="T5" fmla="*/ 0 h 12"/>
                    <a:gd name="T6" fmla="*/ 6 w 30"/>
                    <a:gd name="T7" fmla="*/ 6 h 12"/>
                    <a:gd name="T8" fmla="*/ 0 w 30"/>
                    <a:gd name="T9" fmla="*/ 12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0"/>
                      </a:lnTo>
                      <a:lnTo>
                        <a:pt x="6" y="6"/>
                      </a:lnTo>
                      <a:lnTo>
                        <a:pt x="0" y="12"/>
                      </a:lnTo>
                      <a:lnTo>
                        <a:pt x="6" y="12"/>
                      </a:lnTo>
                      <a:lnTo>
                        <a:pt x="30" y="6"/>
                      </a:lnTo>
                      <a:close/>
                    </a:path>
                  </a:pathLst>
                </a:custGeom>
                <a:solidFill>
                  <a:srgbClr val="C0C0C0"/>
                </a:solidFill>
                <a:ln w="9525">
                  <a:noFill/>
                  <a:round/>
                  <a:headEnd/>
                  <a:tailEnd/>
                </a:ln>
              </p:spPr>
              <p:txBody>
                <a:bodyPr/>
                <a:lstStyle/>
                <a:p>
                  <a:endParaRPr lang="en-US"/>
                </a:p>
              </p:txBody>
            </p:sp>
            <p:sp>
              <p:nvSpPr>
                <p:cNvPr id="52748" name="Freeform 40"/>
                <p:cNvSpPr>
                  <a:spLocks/>
                </p:cNvSpPr>
                <p:nvPr/>
              </p:nvSpPr>
              <p:spPr bwMode="auto">
                <a:xfrm>
                  <a:off x="3009" y="2706"/>
                  <a:ext cx="24" cy="12"/>
                </a:xfrm>
                <a:custGeom>
                  <a:avLst/>
                  <a:gdLst>
                    <a:gd name="T0" fmla="*/ 24 w 24"/>
                    <a:gd name="T1" fmla="*/ 6 h 12"/>
                    <a:gd name="T2" fmla="*/ 24 w 24"/>
                    <a:gd name="T3" fmla="*/ 6 h 12"/>
                    <a:gd name="T4" fmla="*/ 24 w 24"/>
                    <a:gd name="T5" fmla="*/ 0 h 12"/>
                    <a:gd name="T6" fmla="*/ 6 w 24"/>
                    <a:gd name="T7" fmla="*/ 6 h 12"/>
                    <a:gd name="T8" fmla="*/ 0 w 24"/>
                    <a:gd name="T9" fmla="*/ 6 h 12"/>
                    <a:gd name="T10" fmla="*/ 0 w 24"/>
                    <a:gd name="T11" fmla="*/ 12 h 12"/>
                    <a:gd name="T12" fmla="*/ 0 w 24"/>
                    <a:gd name="T13" fmla="*/ 12 h 12"/>
                    <a:gd name="T14" fmla="*/ 6 w 24"/>
                    <a:gd name="T15" fmla="*/ 12 h 12"/>
                    <a:gd name="T16" fmla="*/ 24 w 24"/>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24" y="6"/>
                      </a:moveTo>
                      <a:lnTo>
                        <a:pt x="24" y="6"/>
                      </a:lnTo>
                      <a:lnTo>
                        <a:pt x="24" y="0"/>
                      </a:lnTo>
                      <a:lnTo>
                        <a:pt x="6" y="6"/>
                      </a:lnTo>
                      <a:lnTo>
                        <a:pt x="0" y="6"/>
                      </a:lnTo>
                      <a:lnTo>
                        <a:pt x="0" y="12"/>
                      </a:lnTo>
                      <a:lnTo>
                        <a:pt x="6" y="12"/>
                      </a:lnTo>
                      <a:lnTo>
                        <a:pt x="24" y="6"/>
                      </a:lnTo>
                      <a:close/>
                    </a:path>
                  </a:pathLst>
                </a:custGeom>
                <a:solidFill>
                  <a:srgbClr val="C0C0C0"/>
                </a:solidFill>
                <a:ln w="9525">
                  <a:noFill/>
                  <a:round/>
                  <a:headEnd/>
                  <a:tailEnd/>
                </a:ln>
              </p:spPr>
              <p:txBody>
                <a:bodyPr/>
                <a:lstStyle/>
                <a:p>
                  <a:endParaRPr lang="en-US"/>
                </a:p>
              </p:txBody>
            </p:sp>
            <p:sp>
              <p:nvSpPr>
                <p:cNvPr id="52749" name="Freeform 41"/>
                <p:cNvSpPr>
                  <a:spLocks/>
                </p:cNvSpPr>
                <p:nvPr/>
              </p:nvSpPr>
              <p:spPr bwMode="auto">
                <a:xfrm>
                  <a:off x="2967" y="2724"/>
                  <a:ext cx="30" cy="12"/>
                </a:xfrm>
                <a:custGeom>
                  <a:avLst/>
                  <a:gdLst>
                    <a:gd name="T0" fmla="*/ 24 w 30"/>
                    <a:gd name="T1" fmla="*/ 6 h 12"/>
                    <a:gd name="T2" fmla="*/ 30 w 30"/>
                    <a:gd name="T3" fmla="*/ 0 h 12"/>
                    <a:gd name="T4" fmla="*/ 24 w 30"/>
                    <a:gd name="T5" fmla="*/ 0 h 12"/>
                    <a:gd name="T6" fmla="*/ 6 w 30"/>
                    <a:gd name="T7" fmla="*/ 6 h 12"/>
                    <a:gd name="T8" fmla="*/ 0 w 30"/>
                    <a:gd name="T9" fmla="*/ 12 h 12"/>
                    <a:gd name="T10" fmla="*/ 6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6" y="6"/>
                      </a:lnTo>
                      <a:lnTo>
                        <a:pt x="0" y="12"/>
                      </a:lnTo>
                      <a:lnTo>
                        <a:pt x="6" y="12"/>
                      </a:lnTo>
                      <a:lnTo>
                        <a:pt x="24" y="6"/>
                      </a:lnTo>
                      <a:close/>
                    </a:path>
                  </a:pathLst>
                </a:custGeom>
                <a:solidFill>
                  <a:srgbClr val="C0C0C0"/>
                </a:solidFill>
                <a:ln w="9525">
                  <a:noFill/>
                  <a:round/>
                  <a:headEnd/>
                  <a:tailEnd/>
                </a:ln>
              </p:spPr>
              <p:txBody>
                <a:bodyPr/>
                <a:lstStyle/>
                <a:p>
                  <a:endParaRPr lang="en-US"/>
                </a:p>
              </p:txBody>
            </p:sp>
            <p:sp>
              <p:nvSpPr>
                <p:cNvPr id="52750" name="Freeform 42"/>
                <p:cNvSpPr>
                  <a:spLocks/>
                </p:cNvSpPr>
                <p:nvPr/>
              </p:nvSpPr>
              <p:spPr bwMode="auto">
                <a:xfrm>
                  <a:off x="2931" y="2736"/>
                  <a:ext cx="24" cy="18"/>
                </a:xfrm>
                <a:custGeom>
                  <a:avLst/>
                  <a:gdLst>
                    <a:gd name="T0" fmla="*/ 24 w 24"/>
                    <a:gd name="T1" fmla="*/ 6 h 18"/>
                    <a:gd name="T2" fmla="*/ 24 w 24"/>
                    <a:gd name="T3" fmla="*/ 6 h 18"/>
                    <a:gd name="T4" fmla="*/ 24 w 24"/>
                    <a:gd name="T5" fmla="*/ 0 h 18"/>
                    <a:gd name="T6" fmla="*/ 12 w 24"/>
                    <a:gd name="T7" fmla="*/ 6 h 18"/>
                    <a:gd name="T8" fmla="*/ 0 w 24"/>
                    <a:gd name="T9" fmla="*/ 12 h 18"/>
                    <a:gd name="T10" fmla="*/ 0 w 24"/>
                    <a:gd name="T11" fmla="*/ 12 h 18"/>
                    <a:gd name="T12" fmla="*/ 0 w 24"/>
                    <a:gd name="T13" fmla="*/ 18 h 18"/>
                    <a:gd name="T14" fmla="*/ 12 w 24"/>
                    <a:gd name="T15" fmla="*/ 12 h 18"/>
                    <a:gd name="T16" fmla="*/ 24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6"/>
                      </a:moveTo>
                      <a:lnTo>
                        <a:pt x="24" y="6"/>
                      </a:lnTo>
                      <a:lnTo>
                        <a:pt x="24" y="0"/>
                      </a:lnTo>
                      <a:lnTo>
                        <a:pt x="12" y="6"/>
                      </a:lnTo>
                      <a:lnTo>
                        <a:pt x="0" y="12"/>
                      </a:lnTo>
                      <a:lnTo>
                        <a:pt x="0" y="18"/>
                      </a:lnTo>
                      <a:lnTo>
                        <a:pt x="12" y="12"/>
                      </a:lnTo>
                      <a:lnTo>
                        <a:pt x="24" y="6"/>
                      </a:lnTo>
                      <a:close/>
                    </a:path>
                  </a:pathLst>
                </a:custGeom>
                <a:solidFill>
                  <a:srgbClr val="C0C0C0"/>
                </a:solidFill>
                <a:ln w="9525">
                  <a:noFill/>
                  <a:round/>
                  <a:headEnd/>
                  <a:tailEnd/>
                </a:ln>
              </p:spPr>
              <p:txBody>
                <a:bodyPr/>
                <a:lstStyle/>
                <a:p>
                  <a:endParaRPr lang="en-US"/>
                </a:p>
              </p:txBody>
            </p:sp>
            <p:sp>
              <p:nvSpPr>
                <p:cNvPr id="52751" name="Freeform 43"/>
                <p:cNvSpPr>
                  <a:spLocks/>
                </p:cNvSpPr>
                <p:nvPr/>
              </p:nvSpPr>
              <p:spPr bwMode="auto">
                <a:xfrm>
                  <a:off x="2895" y="2754"/>
                  <a:ext cx="24" cy="18"/>
                </a:xfrm>
                <a:custGeom>
                  <a:avLst/>
                  <a:gdLst>
                    <a:gd name="T0" fmla="*/ 24 w 24"/>
                    <a:gd name="T1" fmla="*/ 6 h 18"/>
                    <a:gd name="T2" fmla="*/ 24 w 24"/>
                    <a:gd name="T3" fmla="*/ 6 h 18"/>
                    <a:gd name="T4" fmla="*/ 24 w 24"/>
                    <a:gd name="T5" fmla="*/ 0 h 18"/>
                    <a:gd name="T6" fmla="*/ 0 w 24"/>
                    <a:gd name="T7" fmla="*/ 12 h 18"/>
                    <a:gd name="T8" fmla="*/ 0 w 24"/>
                    <a:gd name="T9" fmla="*/ 12 h 18"/>
                    <a:gd name="T10" fmla="*/ 0 w 24"/>
                    <a:gd name="T11" fmla="*/ 18 h 18"/>
                    <a:gd name="T12" fmla="*/ 24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6"/>
                      </a:moveTo>
                      <a:lnTo>
                        <a:pt x="24" y="6"/>
                      </a:ln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2752" name="Freeform 44"/>
                <p:cNvSpPr>
                  <a:spLocks/>
                </p:cNvSpPr>
                <p:nvPr/>
              </p:nvSpPr>
              <p:spPr bwMode="auto">
                <a:xfrm>
                  <a:off x="2853" y="2772"/>
                  <a:ext cx="30" cy="18"/>
                </a:xfrm>
                <a:custGeom>
                  <a:avLst/>
                  <a:gdLst>
                    <a:gd name="T0" fmla="*/ 24 w 30"/>
                    <a:gd name="T1" fmla="*/ 6 h 18"/>
                    <a:gd name="T2" fmla="*/ 30 w 30"/>
                    <a:gd name="T3" fmla="*/ 6 h 18"/>
                    <a:gd name="T4" fmla="*/ 24 w 30"/>
                    <a:gd name="T5" fmla="*/ 0 h 18"/>
                    <a:gd name="T6" fmla="*/ 6 w 30"/>
                    <a:gd name="T7" fmla="*/ 12 h 18"/>
                    <a:gd name="T8" fmla="*/ 0 w 30"/>
                    <a:gd name="T9" fmla="*/ 18 h 18"/>
                    <a:gd name="T10" fmla="*/ 6 w 30"/>
                    <a:gd name="T11" fmla="*/ 18 h 18"/>
                    <a:gd name="T12" fmla="*/ 24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6"/>
                      </a:moveTo>
                      <a:lnTo>
                        <a:pt x="30" y="6"/>
                      </a:lnTo>
                      <a:lnTo>
                        <a:pt x="24" y="0"/>
                      </a:lnTo>
                      <a:lnTo>
                        <a:pt x="6" y="12"/>
                      </a:lnTo>
                      <a:lnTo>
                        <a:pt x="0" y="18"/>
                      </a:lnTo>
                      <a:lnTo>
                        <a:pt x="6" y="18"/>
                      </a:lnTo>
                      <a:lnTo>
                        <a:pt x="24" y="6"/>
                      </a:lnTo>
                      <a:close/>
                    </a:path>
                  </a:pathLst>
                </a:custGeom>
                <a:solidFill>
                  <a:srgbClr val="C0C0C0"/>
                </a:solidFill>
                <a:ln w="9525">
                  <a:noFill/>
                  <a:round/>
                  <a:headEnd/>
                  <a:tailEnd/>
                </a:ln>
              </p:spPr>
              <p:txBody>
                <a:bodyPr/>
                <a:lstStyle/>
                <a:p>
                  <a:endParaRPr lang="en-US"/>
                </a:p>
              </p:txBody>
            </p:sp>
            <p:sp>
              <p:nvSpPr>
                <p:cNvPr id="52753" name="Freeform 45"/>
                <p:cNvSpPr>
                  <a:spLocks/>
                </p:cNvSpPr>
                <p:nvPr/>
              </p:nvSpPr>
              <p:spPr bwMode="auto">
                <a:xfrm>
                  <a:off x="2823" y="2796"/>
                  <a:ext cx="24" cy="18"/>
                </a:xfrm>
                <a:custGeom>
                  <a:avLst/>
                  <a:gdLst>
                    <a:gd name="T0" fmla="*/ 18 w 24"/>
                    <a:gd name="T1" fmla="*/ 6 h 18"/>
                    <a:gd name="T2" fmla="*/ 24 w 24"/>
                    <a:gd name="T3" fmla="*/ 6 h 18"/>
                    <a:gd name="T4" fmla="*/ 18 w 24"/>
                    <a:gd name="T5" fmla="*/ 0 h 18"/>
                    <a:gd name="T6" fmla="*/ 6 w 24"/>
                    <a:gd name="T7" fmla="*/ 12 h 18"/>
                    <a:gd name="T8" fmla="*/ 0 w 24"/>
                    <a:gd name="T9" fmla="*/ 12 h 18"/>
                    <a:gd name="T10" fmla="*/ 0 w 24"/>
                    <a:gd name="T11" fmla="*/ 18 h 18"/>
                    <a:gd name="T12" fmla="*/ 0 w 24"/>
                    <a:gd name="T13" fmla="*/ 18 h 18"/>
                    <a:gd name="T14" fmla="*/ 6 w 24"/>
                    <a:gd name="T15" fmla="*/ 18 h 18"/>
                    <a:gd name="T16" fmla="*/ 18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18" y="6"/>
                      </a:moveTo>
                      <a:lnTo>
                        <a:pt x="24" y="6"/>
                      </a:lnTo>
                      <a:lnTo>
                        <a:pt x="18" y="0"/>
                      </a:lnTo>
                      <a:lnTo>
                        <a:pt x="6" y="12"/>
                      </a:lnTo>
                      <a:lnTo>
                        <a:pt x="0" y="12"/>
                      </a:lnTo>
                      <a:lnTo>
                        <a:pt x="0" y="18"/>
                      </a:lnTo>
                      <a:lnTo>
                        <a:pt x="6" y="18"/>
                      </a:lnTo>
                      <a:lnTo>
                        <a:pt x="18" y="6"/>
                      </a:lnTo>
                      <a:close/>
                    </a:path>
                  </a:pathLst>
                </a:custGeom>
                <a:solidFill>
                  <a:srgbClr val="C0C0C0"/>
                </a:solidFill>
                <a:ln w="9525">
                  <a:noFill/>
                  <a:round/>
                  <a:headEnd/>
                  <a:tailEnd/>
                </a:ln>
              </p:spPr>
              <p:txBody>
                <a:bodyPr/>
                <a:lstStyle/>
                <a:p>
                  <a:endParaRPr lang="en-US"/>
                </a:p>
              </p:txBody>
            </p:sp>
            <p:sp>
              <p:nvSpPr>
                <p:cNvPr id="52754" name="Freeform 46"/>
                <p:cNvSpPr>
                  <a:spLocks/>
                </p:cNvSpPr>
                <p:nvPr/>
              </p:nvSpPr>
              <p:spPr bwMode="auto">
                <a:xfrm>
                  <a:off x="2787" y="2820"/>
                  <a:ext cx="24" cy="18"/>
                </a:xfrm>
                <a:custGeom>
                  <a:avLst/>
                  <a:gdLst>
                    <a:gd name="T0" fmla="*/ 24 w 24"/>
                    <a:gd name="T1" fmla="*/ 6 h 18"/>
                    <a:gd name="T2" fmla="*/ 24 w 24"/>
                    <a:gd name="T3" fmla="*/ 6 h 18"/>
                    <a:gd name="T4" fmla="*/ 24 w 24"/>
                    <a:gd name="T5" fmla="*/ 0 h 18"/>
                    <a:gd name="T6" fmla="*/ 0 w 24"/>
                    <a:gd name="T7" fmla="*/ 12 h 18"/>
                    <a:gd name="T8" fmla="*/ 0 w 24"/>
                    <a:gd name="T9" fmla="*/ 18 h 18"/>
                    <a:gd name="T10" fmla="*/ 0 w 24"/>
                    <a:gd name="T11" fmla="*/ 18 h 18"/>
                    <a:gd name="T12" fmla="*/ 24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6"/>
                      </a:moveTo>
                      <a:lnTo>
                        <a:pt x="24" y="6"/>
                      </a:ln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2755" name="Freeform 47"/>
                <p:cNvSpPr>
                  <a:spLocks/>
                </p:cNvSpPr>
                <p:nvPr/>
              </p:nvSpPr>
              <p:spPr bwMode="auto">
                <a:xfrm>
                  <a:off x="2757" y="2844"/>
                  <a:ext cx="24" cy="24"/>
                </a:xfrm>
                <a:custGeom>
                  <a:avLst/>
                  <a:gdLst>
                    <a:gd name="T0" fmla="*/ 24 w 24"/>
                    <a:gd name="T1" fmla="*/ 6 h 24"/>
                    <a:gd name="T2" fmla="*/ 18 w 24"/>
                    <a:gd name="T3" fmla="*/ 0 h 24"/>
                    <a:gd name="T4" fmla="*/ 18 w 24"/>
                    <a:gd name="T5" fmla="*/ 6 h 24"/>
                    <a:gd name="T6" fmla="*/ 0 w 24"/>
                    <a:gd name="T7" fmla="*/ 24 h 24"/>
                    <a:gd name="T8" fmla="*/ 0 w 24"/>
                    <a:gd name="T9" fmla="*/ 24 h 24"/>
                    <a:gd name="T10" fmla="*/ 6 w 24"/>
                    <a:gd name="T11" fmla="*/ 24 h 24"/>
                    <a:gd name="T12" fmla="*/ 24 w 24"/>
                    <a:gd name="T13" fmla="*/ 6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24" y="6"/>
                      </a:moveTo>
                      <a:lnTo>
                        <a:pt x="18" y="0"/>
                      </a:lnTo>
                      <a:lnTo>
                        <a:pt x="18" y="6"/>
                      </a:lnTo>
                      <a:lnTo>
                        <a:pt x="0" y="24"/>
                      </a:lnTo>
                      <a:lnTo>
                        <a:pt x="6" y="24"/>
                      </a:lnTo>
                      <a:lnTo>
                        <a:pt x="24" y="6"/>
                      </a:lnTo>
                      <a:close/>
                    </a:path>
                  </a:pathLst>
                </a:custGeom>
                <a:solidFill>
                  <a:srgbClr val="C0C0C0"/>
                </a:solidFill>
                <a:ln w="9525">
                  <a:noFill/>
                  <a:round/>
                  <a:headEnd/>
                  <a:tailEnd/>
                </a:ln>
              </p:spPr>
              <p:txBody>
                <a:bodyPr/>
                <a:lstStyle/>
                <a:p>
                  <a:endParaRPr lang="en-US"/>
                </a:p>
              </p:txBody>
            </p:sp>
            <p:sp>
              <p:nvSpPr>
                <p:cNvPr id="52756" name="Freeform 48"/>
                <p:cNvSpPr>
                  <a:spLocks/>
                </p:cNvSpPr>
                <p:nvPr/>
              </p:nvSpPr>
              <p:spPr bwMode="auto">
                <a:xfrm>
                  <a:off x="2727" y="2874"/>
                  <a:ext cx="24" cy="30"/>
                </a:xfrm>
                <a:custGeom>
                  <a:avLst/>
                  <a:gdLst>
                    <a:gd name="T0" fmla="*/ 24 w 24"/>
                    <a:gd name="T1" fmla="*/ 6 h 30"/>
                    <a:gd name="T2" fmla="*/ 18 w 24"/>
                    <a:gd name="T3" fmla="*/ 0 h 30"/>
                    <a:gd name="T4" fmla="*/ 18 w 24"/>
                    <a:gd name="T5" fmla="*/ 6 h 30"/>
                    <a:gd name="T6" fmla="*/ 18 w 24"/>
                    <a:gd name="T7" fmla="*/ 6 h 30"/>
                    <a:gd name="T8" fmla="*/ 0 w 24"/>
                    <a:gd name="T9" fmla="*/ 24 h 30"/>
                    <a:gd name="T10" fmla="*/ 6 w 24"/>
                    <a:gd name="T11" fmla="*/ 30 h 30"/>
                    <a:gd name="T12" fmla="*/ 6 w 24"/>
                    <a:gd name="T13" fmla="*/ 24 h 30"/>
                    <a:gd name="T14" fmla="*/ 24 w 24"/>
                    <a:gd name="T15" fmla="*/ 6 h 30"/>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30"/>
                    <a:gd name="T26" fmla="*/ 24 w 24"/>
                    <a:gd name="T27" fmla="*/ 30 h 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30">
                      <a:moveTo>
                        <a:pt x="24" y="6"/>
                      </a:moveTo>
                      <a:lnTo>
                        <a:pt x="18" y="0"/>
                      </a:lnTo>
                      <a:lnTo>
                        <a:pt x="18" y="6"/>
                      </a:lnTo>
                      <a:lnTo>
                        <a:pt x="0" y="24"/>
                      </a:lnTo>
                      <a:lnTo>
                        <a:pt x="6" y="30"/>
                      </a:lnTo>
                      <a:lnTo>
                        <a:pt x="6" y="24"/>
                      </a:lnTo>
                      <a:lnTo>
                        <a:pt x="24" y="6"/>
                      </a:lnTo>
                      <a:close/>
                    </a:path>
                  </a:pathLst>
                </a:custGeom>
                <a:solidFill>
                  <a:srgbClr val="C0C0C0"/>
                </a:solidFill>
                <a:ln w="9525">
                  <a:noFill/>
                  <a:round/>
                  <a:headEnd/>
                  <a:tailEnd/>
                </a:ln>
              </p:spPr>
              <p:txBody>
                <a:bodyPr/>
                <a:lstStyle/>
                <a:p>
                  <a:endParaRPr lang="en-US"/>
                </a:p>
              </p:txBody>
            </p:sp>
            <p:sp>
              <p:nvSpPr>
                <p:cNvPr id="52757" name="Freeform 49"/>
                <p:cNvSpPr>
                  <a:spLocks/>
                </p:cNvSpPr>
                <p:nvPr/>
              </p:nvSpPr>
              <p:spPr bwMode="auto">
                <a:xfrm>
                  <a:off x="2709" y="2910"/>
                  <a:ext cx="18" cy="30"/>
                </a:xfrm>
                <a:custGeom>
                  <a:avLst/>
                  <a:gdLst>
                    <a:gd name="T0" fmla="*/ 18 w 18"/>
                    <a:gd name="T1" fmla="*/ 6 h 30"/>
                    <a:gd name="T2" fmla="*/ 12 w 18"/>
                    <a:gd name="T3" fmla="*/ 0 h 30"/>
                    <a:gd name="T4" fmla="*/ 12 w 18"/>
                    <a:gd name="T5" fmla="*/ 6 h 30"/>
                    <a:gd name="T6" fmla="*/ 6 w 18"/>
                    <a:gd name="T7" fmla="*/ 12 h 30"/>
                    <a:gd name="T8" fmla="*/ 0 w 18"/>
                    <a:gd name="T9" fmla="*/ 24 h 30"/>
                    <a:gd name="T10" fmla="*/ 6 w 18"/>
                    <a:gd name="T11" fmla="*/ 30 h 30"/>
                    <a:gd name="T12" fmla="*/ 6 w 18"/>
                    <a:gd name="T13" fmla="*/ 24 h 30"/>
                    <a:gd name="T14" fmla="*/ 12 w 18"/>
                    <a:gd name="T15" fmla="*/ 12 h 30"/>
                    <a:gd name="T16" fmla="*/ 18 w 18"/>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30"/>
                    <a:gd name="T29" fmla="*/ 18 w 18"/>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30">
                      <a:moveTo>
                        <a:pt x="18" y="6"/>
                      </a:moveTo>
                      <a:lnTo>
                        <a:pt x="12" y="0"/>
                      </a:lnTo>
                      <a:lnTo>
                        <a:pt x="12" y="6"/>
                      </a:lnTo>
                      <a:lnTo>
                        <a:pt x="6" y="12"/>
                      </a:lnTo>
                      <a:lnTo>
                        <a:pt x="0" y="24"/>
                      </a:lnTo>
                      <a:lnTo>
                        <a:pt x="6" y="30"/>
                      </a:lnTo>
                      <a:lnTo>
                        <a:pt x="6" y="24"/>
                      </a:lnTo>
                      <a:lnTo>
                        <a:pt x="12" y="12"/>
                      </a:lnTo>
                      <a:lnTo>
                        <a:pt x="18" y="6"/>
                      </a:lnTo>
                      <a:close/>
                    </a:path>
                  </a:pathLst>
                </a:custGeom>
                <a:solidFill>
                  <a:srgbClr val="C0C0C0"/>
                </a:solidFill>
                <a:ln w="9525">
                  <a:noFill/>
                  <a:round/>
                  <a:headEnd/>
                  <a:tailEnd/>
                </a:ln>
              </p:spPr>
              <p:txBody>
                <a:bodyPr/>
                <a:lstStyle/>
                <a:p>
                  <a:endParaRPr lang="en-US"/>
                </a:p>
              </p:txBody>
            </p:sp>
            <p:sp>
              <p:nvSpPr>
                <p:cNvPr id="52758" name="Freeform 50"/>
                <p:cNvSpPr>
                  <a:spLocks/>
                </p:cNvSpPr>
                <p:nvPr/>
              </p:nvSpPr>
              <p:spPr bwMode="auto">
                <a:xfrm>
                  <a:off x="2697" y="2946"/>
                  <a:ext cx="12" cy="30"/>
                </a:xfrm>
                <a:custGeom>
                  <a:avLst/>
                  <a:gdLst>
                    <a:gd name="T0" fmla="*/ 12 w 12"/>
                    <a:gd name="T1" fmla="*/ 6 h 30"/>
                    <a:gd name="T2" fmla="*/ 6 w 12"/>
                    <a:gd name="T3" fmla="*/ 0 h 30"/>
                    <a:gd name="T4" fmla="*/ 6 w 12"/>
                    <a:gd name="T5" fmla="*/ 6 h 30"/>
                    <a:gd name="T6" fmla="*/ 0 w 12"/>
                    <a:gd name="T7" fmla="*/ 12 h 30"/>
                    <a:gd name="T8" fmla="*/ 0 w 12"/>
                    <a:gd name="T9" fmla="*/ 30 h 30"/>
                    <a:gd name="T10" fmla="*/ 6 w 12"/>
                    <a:gd name="T11" fmla="*/ 30 h 30"/>
                    <a:gd name="T12" fmla="*/ 6 w 12"/>
                    <a:gd name="T13" fmla="*/ 30 h 30"/>
                    <a:gd name="T14" fmla="*/ 6 w 12"/>
                    <a:gd name="T15" fmla="*/ 12 h 30"/>
                    <a:gd name="T16" fmla="*/ 12 w 12"/>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12" y="6"/>
                      </a:moveTo>
                      <a:lnTo>
                        <a:pt x="6" y="0"/>
                      </a:lnTo>
                      <a:lnTo>
                        <a:pt x="6" y="6"/>
                      </a:lnTo>
                      <a:lnTo>
                        <a:pt x="0" y="12"/>
                      </a:lnTo>
                      <a:lnTo>
                        <a:pt x="0" y="30"/>
                      </a:lnTo>
                      <a:lnTo>
                        <a:pt x="6" y="30"/>
                      </a:lnTo>
                      <a:lnTo>
                        <a:pt x="6" y="12"/>
                      </a:lnTo>
                      <a:lnTo>
                        <a:pt x="12" y="6"/>
                      </a:lnTo>
                      <a:close/>
                    </a:path>
                  </a:pathLst>
                </a:custGeom>
                <a:solidFill>
                  <a:srgbClr val="C0C0C0"/>
                </a:solidFill>
                <a:ln w="9525">
                  <a:noFill/>
                  <a:round/>
                  <a:headEnd/>
                  <a:tailEnd/>
                </a:ln>
              </p:spPr>
              <p:txBody>
                <a:bodyPr/>
                <a:lstStyle/>
                <a:p>
                  <a:endParaRPr lang="en-US"/>
                </a:p>
              </p:txBody>
            </p:sp>
            <p:sp>
              <p:nvSpPr>
                <p:cNvPr id="52759" name="Freeform 51"/>
                <p:cNvSpPr>
                  <a:spLocks/>
                </p:cNvSpPr>
                <p:nvPr/>
              </p:nvSpPr>
              <p:spPr bwMode="auto">
                <a:xfrm>
                  <a:off x="2697" y="2988"/>
                  <a:ext cx="6" cy="30"/>
                </a:xfrm>
                <a:custGeom>
                  <a:avLst/>
                  <a:gdLst>
                    <a:gd name="T0" fmla="*/ 6 w 6"/>
                    <a:gd name="T1" fmla="*/ 6 h 30"/>
                    <a:gd name="T2" fmla="*/ 0 w 6"/>
                    <a:gd name="T3" fmla="*/ 0 h 30"/>
                    <a:gd name="T4" fmla="*/ 0 w 6"/>
                    <a:gd name="T5" fmla="*/ 6 h 30"/>
                    <a:gd name="T6" fmla="*/ 0 w 6"/>
                    <a:gd name="T7" fmla="*/ 12 h 30"/>
                    <a:gd name="T8" fmla="*/ 0 w 6"/>
                    <a:gd name="T9" fmla="*/ 30 h 30"/>
                    <a:gd name="T10" fmla="*/ 0 w 6"/>
                    <a:gd name="T11" fmla="*/ 30 h 30"/>
                    <a:gd name="T12" fmla="*/ 6 w 6"/>
                    <a:gd name="T13" fmla="*/ 30 h 30"/>
                    <a:gd name="T14" fmla="*/ 6 w 6"/>
                    <a:gd name="T15" fmla="*/ 12 h 30"/>
                    <a:gd name="T16" fmla="*/ 6 w 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6" y="6"/>
                      </a:moveTo>
                      <a:lnTo>
                        <a:pt x="0" y="0"/>
                      </a:lnTo>
                      <a:lnTo>
                        <a:pt x="0" y="6"/>
                      </a:lnTo>
                      <a:lnTo>
                        <a:pt x="0" y="12"/>
                      </a:lnTo>
                      <a:lnTo>
                        <a:pt x="0" y="30"/>
                      </a:lnTo>
                      <a:lnTo>
                        <a:pt x="6" y="30"/>
                      </a:lnTo>
                      <a:lnTo>
                        <a:pt x="6" y="12"/>
                      </a:lnTo>
                      <a:lnTo>
                        <a:pt x="6" y="6"/>
                      </a:lnTo>
                      <a:close/>
                    </a:path>
                  </a:pathLst>
                </a:custGeom>
                <a:solidFill>
                  <a:srgbClr val="C0C0C0"/>
                </a:solidFill>
                <a:ln w="9525">
                  <a:noFill/>
                  <a:round/>
                  <a:headEnd/>
                  <a:tailEnd/>
                </a:ln>
              </p:spPr>
              <p:txBody>
                <a:bodyPr/>
                <a:lstStyle/>
                <a:p>
                  <a:endParaRPr lang="en-US"/>
                </a:p>
              </p:txBody>
            </p:sp>
            <p:sp>
              <p:nvSpPr>
                <p:cNvPr id="52760" name="Freeform 52"/>
                <p:cNvSpPr>
                  <a:spLocks/>
                </p:cNvSpPr>
                <p:nvPr/>
              </p:nvSpPr>
              <p:spPr bwMode="auto">
                <a:xfrm>
                  <a:off x="2697" y="3030"/>
                  <a:ext cx="12" cy="30"/>
                </a:xfrm>
                <a:custGeom>
                  <a:avLst/>
                  <a:gdLst>
                    <a:gd name="T0" fmla="*/ 6 w 12"/>
                    <a:gd name="T1" fmla="*/ 6 h 30"/>
                    <a:gd name="T2" fmla="*/ 6 w 12"/>
                    <a:gd name="T3" fmla="*/ 0 h 30"/>
                    <a:gd name="T4" fmla="*/ 0 w 12"/>
                    <a:gd name="T5" fmla="*/ 6 h 30"/>
                    <a:gd name="T6" fmla="*/ 0 w 12"/>
                    <a:gd name="T7" fmla="*/ 12 h 30"/>
                    <a:gd name="T8" fmla="*/ 6 w 12"/>
                    <a:gd name="T9" fmla="*/ 30 h 30"/>
                    <a:gd name="T10" fmla="*/ 12 w 12"/>
                    <a:gd name="T11" fmla="*/ 30 h 30"/>
                    <a:gd name="T12" fmla="*/ 12 w 12"/>
                    <a:gd name="T13" fmla="*/ 30 h 30"/>
                    <a:gd name="T14" fmla="*/ 6 w 12"/>
                    <a:gd name="T15" fmla="*/ 12 h 30"/>
                    <a:gd name="T16" fmla="*/ 6 w 12"/>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6" y="6"/>
                      </a:moveTo>
                      <a:lnTo>
                        <a:pt x="6" y="0"/>
                      </a:lnTo>
                      <a:lnTo>
                        <a:pt x="0" y="6"/>
                      </a:lnTo>
                      <a:lnTo>
                        <a:pt x="0" y="12"/>
                      </a:lnTo>
                      <a:lnTo>
                        <a:pt x="6" y="30"/>
                      </a:lnTo>
                      <a:lnTo>
                        <a:pt x="12" y="30"/>
                      </a:lnTo>
                      <a:lnTo>
                        <a:pt x="6" y="12"/>
                      </a:lnTo>
                      <a:lnTo>
                        <a:pt x="6" y="6"/>
                      </a:lnTo>
                      <a:close/>
                    </a:path>
                  </a:pathLst>
                </a:custGeom>
                <a:solidFill>
                  <a:srgbClr val="C0C0C0"/>
                </a:solidFill>
                <a:ln w="9525">
                  <a:noFill/>
                  <a:round/>
                  <a:headEnd/>
                  <a:tailEnd/>
                </a:ln>
              </p:spPr>
              <p:txBody>
                <a:bodyPr/>
                <a:lstStyle/>
                <a:p>
                  <a:endParaRPr lang="en-US"/>
                </a:p>
              </p:txBody>
            </p:sp>
            <p:sp>
              <p:nvSpPr>
                <p:cNvPr id="52761" name="Freeform 53"/>
                <p:cNvSpPr>
                  <a:spLocks/>
                </p:cNvSpPr>
                <p:nvPr/>
              </p:nvSpPr>
              <p:spPr bwMode="auto">
                <a:xfrm>
                  <a:off x="2715" y="3072"/>
                  <a:ext cx="18" cy="24"/>
                </a:xfrm>
                <a:custGeom>
                  <a:avLst/>
                  <a:gdLst>
                    <a:gd name="T0" fmla="*/ 6 w 18"/>
                    <a:gd name="T1" fmla="*/ 0 h 24"/>
                    <a:gd name="T2" fmla="*/ 0 w 18"/>
                    <a:gd name="T3" fmla="*/ 0 h 24"/>
                    <a:gd name="T4" fmla="*/ 0 w 18"/>
                    <a:gd name="T5" fmla="*/ 0 h 24"/>
                    <a:gd name="T6" fmla="*/ 0 w 18"/>
                    <a:gd name="T7" fmla="*/ 12 h 24"/>
                    <a:gd name="T8" fmla="*/ 12 w 18"/>
                    <a:gd name="T9" fmla="*/ 24 h 24"/>
                    <a:gd name="T10" fmla="*/ 12 w 18"/>
                    <a:gd name="T11" fmla="*/ 24 h 24"/>
                    <a:gd name="T12" fmla="*/ 18 w 18"/>
                    <a:gd name="T13" fmla="*/ 24 h 24"/>
                    <a:gd name="T14" fmla="*/ 6 w 18"/>
                    <a:gd name="T15" fmla="*/ 12 h 24"/>
                    <a:gd name="T16" fmla="*/ 6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6" y="0"/>
                      </a:moveTo>
                      <a:lnTo>
                        <a:pt x="0" y="0"/>
                      </a:lnTo>
                      <a:lnTo>
                        <a:pt x="0" y="12"/>
                      </a:lnTo>
                      <a:lnTo>
                        <a:pt x="12" y="24"/>
                      </a:lnTo>
                      <a:lnTo>
                        <a:pt x="18" y="24"/>
                      </a:lnTo>
                      <a:lnTo>
                        <a:pt x="6" y="12"/>
                      </a:lnTo>
                      <a:lnTo>
                        <a:pt x="6" y="0"/>
                      </a:lnTo>
                      <a:close/>
                    </a:path>
                  </a:pathLst>
                </a:custGeom>
                <a:solidFill>
                  <a:srgbClr val="C0C0C0"/>
                </a:solidFill>
                <a:ln w="9525">
                  <a:noFill/>
                  <a:round/>
                  <a:headEnd/>
                  <a:tailEnd/>
                </a:ln>
              </p:spPr>
              <p:txBody>
                <a:bodyPr/>
                <a:lstStyle/>
                <a:p>
                  <a:endParaRPr lang="en-US"/>
                </a:p>
              </p:txBody>
            </p:sp>
            <p:sp>
              <p:nvSpPr>
                <p:cNvPr id="52762" name="Freeform 54"/>
                <p:cNvSpPr>
                  <a:spLocks/>
                </p:cNvSpPr>
                <p:nvPr/>
              </p:nvSpPr>
              <p:spPr bwMode="auto">
                <a:xfrm>
                  <a:off x="2733" y="3108"/>
                  <a:ext cx="24" cy="24"/>
                </a:xfrm>
                <a:custGeom>
                  <a:avLst/>
                  <a:gdLst>
                    <a:gd name="T0" fmla="*/ 6 w 24"/>
                    <a:gd name="T1" fmla="*/ 0 h 24"/>
                    <a:gd name="T2" fmla="*/ 6 w 24"/>
                    <a:gd name="T3" fmla="*/ 0 h 24"/>
                    <a:gd name="T4" fmla="*/ 0 w 24"/>
                    <a:gd name="T5" fmla="*/ 0 h 24"/>
                    <a:gd name="T6" fmla="*/ 12 w 24"/>
                    <a:gd name="T7" fmla="*/ 12 h 24"/>
                    <a:gd name="T8" fmla="*/ 18 w 24"/>
                    <a:gd name="T9" fmla="*/ 18 h 24"/>
                    <a:gd name="T10" fmla="*/ 18 w 24"/>
                    <a:gd name="T11" fmla="*/ 24 h 24"/>
                    <a:gd name="T12" fmla="*/ 24 w 24"/>
                    <a:gd name="T13" fmla="*/ 18 h 24"/>
                    <a:gd name="T14" fmla="*/ 18 w 24"/>
                    <a:gd name="T15" fmla="*/ 12 h 24"/>
                    <a:gd name="T16" fmla="*/ 6 w 24"/>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6" y="0"/>
                      </a:moveTo>
                      <a:lnTo>
                        <a:pt x="6" y="0"/>
                      </a:lnTo>
                      <a:lnTo>
                        <a:pt x="0" y="0"/>
                      </a:lnTo>
                      <a:lnTo>
                        <a:pt x="12" y="12"/>
                      </a:lnTo>
                      <a:lnTo>
                        <a:pt x="18" y="18"/>
                      </a:lnTo>
                      <a:lnTo>
                        <a:pt x="18" y="24"/>
                      </a:lnTo>
                      <a:lnTo>
                        <a:pt x="24" y="18"/>
                      </a:lnTo>
                      <a:lnTo>
                        <a:pt x="18" y="12"/>
                      </a:lnTo>
                      <a:lnTo>
                        <a:pt x="6" y="0"/>
                      </a:lnTo>
                      <a:close/>
                    </a:path>
                  </a:pathLst>
                </a:custGeom>
                <a:solidFill>
                  <a:srgbClr val="C0C0C0"/>
                </a:solidFill>
                <a:ln w="9525">
                  <a:noFill/>
                  <a:round/>
                  <a:headEnd/>
                  <a:tailEnd/>
                </a:ln>
              </p:spPr>
              <p:txBody>
                <a:bodyPr/>
                <a:lstStyle/>
                <a:p>
                  <a:endParaRPr lang="en-US"/>
                </a:p>
              </p:txBody>
            </p:sp>
            <p:sp>
              <p:nvSpPr>
                <p:cNvPr id="52763" name="Freeform 55"/>
                <p:cNvSpPr>
                  <a:spLocks/>
                </p:cNvSpPr>
                <p:nvPr/>
              </p:nvSpPr>
              <p:spPr bwMode="auto">
                <a:xfrm>
                  <a:off x="2763" y="3138"/>
                  <a:ext cx="24" cy="24"/>
                </a:xfrm>
                <a:custGeom>
                  <a:avLst/>
                  <a:gdLst>
                    <a:gd name="T0" fmla="*/ 6 w 24"/>
                    <a:gd name="T1" fmla="*/ 6 h 24"/>
                    <a:gd name="T2" fmla="*/ 0 w 24"/>
                    <a:gd name="T3" fmla="*/ 0 h 24"/>
                    <a:gd name="T4" fmla="*/ 0 w 24"/>
                    <a:gd name="T5" fmla="*/ 6 h 24"/>
                    <a:gd name="T6" fmla="*/ 18 w 24"/>
                    <a:gd name="T7" fmla="*/ 24 h 24"/>
                    <a:gd name="T8" fmla="*/ 18 w 24"/>
                    <a:gd name="T9" fmla="*/ 24 h 24"/>
                    <a:gd name="T10" fmla="*/ 24 w 24"/>
                    <a:gd name="T11" fmla="*/ 24 h 24"/>
                    <a:gd name="T12" fmla="*/ 6 w 24"/>
                    <a:gd name="T13" fmla="*/ 6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6" y="6"/>
                      </a:moveTo>
                      <a:lnTo>
                        <a:pt x="0" y="0"/>
                      </a:lnTo>
                      <a:lnTo>
                        <a:pt x="0" y="6"/>
                      </a:lnTo>
                      <a:lnTo>
                        <a:pt x="18" y="24"/>
                      </a:lnTo>
                      <a:lnTo>
                        <a:pt x="24" y="24"/>
                      </a:lnTo>
                      <a:lnTo>
                        <a:pt x="6" y="6"/>
                      </a:lnTo>
                      <a:close/>
                    </a:path>
                  </a:pathLst>
                </a:custGeom>
                <a:solidFill>
                  <a:srgbClr val="C0C0C0"/>
                </a:solidFill>
                <a:ln w="9525">
                  <a:noFill/>
                  <a:round/>
                  <a:headEnd/>
                  <a:tailEnd/>
                </a:ln>
              </p:spPr>
              <p:txBody>
                <a:bodyPr/>
                <a:lstStyle/>
                <a:p>
                  <a:endParaRPr lang="en-US"/>
                </a:p>
              </p:txBody>
            </p:sp>
            <p:sp>
              <p:nvSpPr>
                <p:cNvPr id="52764" name="Freeform 56"/>
                <p:cNvSpPr>
                  <a:spLocks/>
                </p:cNvSpPr>
                <p:nvPr/>
              </p:nvSpPr>
              <p:spPr bwMode="auto">
                <a:xfrm>
                  <a:off x="2793" y="3168"/>
                  <a:ext cx="24" cy="18"/>
                </a:xfrm>
                <a:custGeom>
                  <a:avLst/>
                  <a:gdLst>
                    <a:gd name="T0" fmla="*/ 0 w 24"/>
                    <a:gd name="T1" fmla="*/ 0 h 18"/>
                    <a:gd name="T2" fmla="*/ 0 w 24"/>
                    <a:gd name="T3" fmla="*/ 0 h 18"/>
                    <a:gd name="T4" fmla="*/ 0 w 24"/>
                    <a:gd name="T5" fmla="*/ 6 h 18"/>
                    <a:gd name="T6" fmla="*/ 24 w 24"/>
                    <a:gd name="T7" fmla="*/ 18 h 18"/>
                    <a:gd name="T8" fmla="*/ 24 w 24"/>
                    <a:gd name="T9" fmla="*/ 18 h 18"/>
                    <a:gd name="T10" fmla="*/ 24 w 24"/>
                    <a:gd name="T11" fmla="*/ 12 h 18"/>
                    <a:gd name="T12" fmla="*/ 0 w 24"/>
                    <a:gd name="T13" fmla="*/ 0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0"/>
                      </a:moveTo>
                      <a:lnTo>
                        <a:pt x="0" y="0"/>
                      </a:lnTo>
                      <a:lnTo>
                        <a:pt x="0" y="6"/>
                      </a:lnTo>
                      <a:lnTo>
                        <a:pt x="24" y="18"/>
                      </a:lnTo>
                      <a:lnTo>
                        <a:pt x="24" y="12"/>
                      </a:lnTo>
                      <a:lnTo>
                        <a:pt x="0" y="0"/>
                      </a:lnTo>
                      <a:close/>
                    </a:path>
                  </a:pathLst>
                </a:custGeom>
                <a:solidFill>
                  <a:srgbClr val="C0C0C0"/>
                </a:solidFill>
                <a:ln w="9525">
                  <a:noFill/>
                  <a:round/>
                  <a:headEnd/>
                  <a:tailEnd/>
                </a:ln>
              </p:spPr>
              <p:txBody>
                <a:bodyPr/>
                <a:lstStyle/>
                <a:p>
                  <a:endParaRPr lang="en-US"/>
                </a:p>
              </p:txBody>
            </p:sp>
            <p:sp>
              <p:nvSpPr>
                <p:cNvPr id="52765" name="Freeform 57"/>
                <p:cNvSpPr>
                  <a:spLocks/>
                </p:cNvSpPr>
                <p:nvPr/>
              </p:nvSpPr>
              <p:spPr bwMode="auto">
                <a:xfrm>
                  <a:off x="2823" y="3192"/>
                  <a:ext cx="30" cy="18"/>
                </a:xfrm>
                <a:custGeom>
                  <a:avLst/>
                  <a:gdLst>
                    <a:gd name="T0" fmla="*/ 6 w 30"/>
                    <a:gd name="T1" fmla="*/ 0 h 18"/>
                    <a:gd name="T2" fmla="*/ 0 w 30"/>
                    <a:gd name="T3" fmla="*/ 6 h 18"/>
                    <a:gd name="T4" fmla="*/ 6 w 30"/>
                    <a:gd name="T5" fmla="*/ 6 h 18"/>
                    <a:gd name="T6" fmla="*/ 24 w 30"/>
                    <a:gd name="T7" fmla="*/ 18 h 18"/>
                    <a:gd name="T8" fmla="*/ 30 w 30"/>
                    <a:gd name="T9" fmla="*/ 18 h 18"/>
                    <a:gd name="T10" fmla="*/ 24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24" y="18"/>
                      </a:lnTo>
                      <a:lnTo>
                        <a:pt x="30" y="18"/>
                      </a:lnTo>
                      <a:lnTo>
                        <a:pt x="24" y="12"/>
                      </a:lnTo>
                      <a:lnTo>
                        <a:pt x="6" y="0"/>
                      </a:lnTo>
                      <a:close/>
                    </a:path>
                  </a:pathLst>
                </a:custGeom>
                <a:solidFill>
                  <a:srgbClr val="C0C0C0"/>
                </a:solidFill>
                <a:ln w="9525">
                  <a:noFill/>
                  <a:round/>
                  <a:headEnd/>
                  <a:tailEnd/>
                </a:ln>
              </p:spPr>
              <p:txBody>
                <a:bodyPr/>
                <a:lstStyle/>
                <a:p>
                  <a:endParaRPr lang="en-US"/>
                </a:p>
              </p:txBody>
            </p:sp>
            <p:sp>
              <p:nvSpPr>
                <p:cNvPr id="52766" name="Freeform 58"/>
                <p:cNvSpPr>
                  <a:spLocks/>
                </p:cNvSpPr>
                <p:nvPr/>
              </p:nvSpPr>
              <p:spPr bwMode="auto">
                <a:xfrm>
                  <a:off x="2859" y="3216"/>
                  <a:ext cx="30" cy="18"/>
                </a:xfrm>
                <a:custGeom>
                  <a:avLst/>
                  <a:gdLst>
                    <a:gd name="T0" fmla="*/ 6 w 30"/>
                    <a:gd name="T1" fmla="*/ 0 h 18"/>
                    <a:gd name="T2" fmla="*/ 0 w 30"/>
                    <a:gd name="T3" fmla="*/ 0 h 18"/>
                    <a:gd name="T4" fmla="*/ 6 w 30"/>
                    <a:gd name="T5" fmla="*/ 6 h 18"/>
                    <a:gd name="T6" fmla="*/ 24 w 30"/>
                    <a:gd name="T7" fmla="*/ 18 h 18"/>
                    <a:gd name="T8" fmla="*/ 24 w 30"/>
                    <a:gd name="T9" fmla="*/ 18 h 18"/>
                    <a:gd name="T10" fmla="*/ 30 w 30"/>
                    <a:gd name="T11" fmla="*/ 12 h 18"/>
                    <a:gd name="T12" fmla="*/ 24 w 30"/>
                    <a:gd name="T13" fmla="*/ 12 h 18"/>
                    <a:gd name="T14" fmla="*/ 24 w 30"/>
                    <a:gd name="T15" fmla="*/ 12 h 18"/>
                    <a:gd name="T16" fmla="*/ 6 w 30"/>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0"/>
                      </a:moveTo>
                      <a:lnTo>
                        <a:pt x="0" y="0"/>
                      </a:lnTo>
                      <a:lnTo>
                        <a:pt x="6" y="6"/>
                      </a:lnTo>
                      <a:lnTo>
                        <a:pt x="24" y="18"/>
                      </a:lnTo>
                      <a:lnTo>
                        <a:pt x="30" y="12"/>
                      </a:lnTo>
                      <a:lnTo>
                        <a:pt x="24" y="12"/>
                      </a:lnTo>
                      <a:lnTo>
                        <a:pt x="6" y="0"/>
                      </a:lnTo>
                      <a:close/>
                    </a:path>
                  </a:pathLst>
                </a:custGeom>
                <a:solidFill>
                  <a:srgbClr val="C0C0C0"/>
                </a:solidFill>
                <a:ln w="9525">
                  <a:noFill/>
                  <a:round/>
                  <a:headEnd/>
                  <a:tailEnd/>
                </a:ln>
              </p:spPr>
              <p:txBody>
                <a:bodyPr/>
                <a:lstStyle/>
                <a:p>
                  <a:endParaRPr lang="en-US"/>
                </a:p>
              </p:txBody>
            </p:sp>
            <p:sp>
              <p:nvSpPr>
                <p:cNvPr id="52767" name="Freeform 59"/>
                <p:cNvSpPr>
                  <a:spLocks/>
                </p:cNvSpPr>
                <p:nvPr/>
              </p:nvSpPr>
              <p:spPr bwMode="auto">
                <a:xfrm>
                  <a:off x="2895" y="3234"/>
                  <a:ext cx="30" cy="18"/>
                </a:xfrm>
                <a:custGeom>
                  <a:avLst/>
                  <a:gdLst>
                    <a:gd name="T0" fmla="*/ 6 w 30"/>
                    <a:gd name="T1" fmla="*/ 0 h 18"/>
                    <a:gd name="T2" fmla="*/ 0 w 30"/>
                    <a:gd name="T3" fmla="*/ 6 h 18"/>
                    <a:gd name="T4" fmla="*/ 6 w 30"/>
                    <a:gd name="T5" fmla="*/ 6 h 18"/>
                    <a:gd name="T6" fmla="*/ 30 w 30"/>
                    <a:gd name="T7" fmla="*/ 18 h 18"/>
                    <a:gd name="T8" fmla="*/ 30 w 30"/>
                    <a:gd name="T9" fmla="*/ 18 h 18"/>
                    <a:gd name="T10" fmla="*/ 30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30" y="18"/>
                      </a:lnTo>
                      <a:lnTo>
                        <a:pt x="30" y="12"/>
                      </a:lnTo>
                      <a:lnTo>
                        <a:pt x="6" y="0"/>
                      </a:lnTo>
                      <a:close/>
                    </a:path>
                  </a:pathLst>
                </a:custGeom>
                <a:solidFill>
                  <a:srgbClr val="C0C0C0"/>
                </a:solidFill>
                <a:ln w="9525">
                  <a:noFill/>
                  <a:round/>
                  <a:headEnd/>
                  <a:tailEnd/>
                </a:ln>
              </p:spPr>
              <p:txBody>
                <a:bodyPr/>
                <a:lstStyle/>
                <a:p>
                  <a:endParaRPr lang="en-US"/>
                </a:p>
              </p:txBody>
            </p:sp>
            <p:sp>
              <p:nvSpPr>
                <p:cNvPr id="52768" name="Freeform 60"/>
                <p:cNvSpPr>
                  <a:spLocks/>
                </p:cNvSpPr>
                <p:nvPr/>
              </p:nvSpPr>
              <p:spPr bwMode="auto">
                <a:xfrm>
                  <a:off x="2937" y="3252"/>
                  <a:ext cx="24" cy="18"/>
                </a:xfrm>
                <a:custGeom>
                  <a:avLst/>
                  <a:gdLst>
                    <a:gd name="T0" fmla="*/ 0 w 24"/>
                    <a:gd name="T1" fmla="*/ 0 h 18"/>
                    <a:gd name="T2" fmla="*/ 0 w 24"/>
                    <a:gd name="T3" fmla="*/ 6 h 18"/>
                    <a:gd name="T4" fmla="*/ 0 w 24"/>
                    <a:gd name="T5" fmla="*/ 6 h 18"/>
                    <a:gd name="T6" fmla="*/ 6 w 24"/>
                    <a:gd name="T7" fmla="*/ 12 h 18"/>
                    <a:gd name="T8" fmla="*/ 24 w 24"/>
                    <a:gd name="T9" fmla="*/ 18 h 18"/>
                    <a:gd name="T10" fmla="*/ 24 w 24"/>
                    <a:gd name="T11" fmla="*/ 18 h 18"/>
                    <a:gd name="T12" fmla="*/ 24 w 24"/>
                    <a:gd name="T13" fmla="*/ 12 h 18"/>
                    <a:gd name="T14" fmla="*/ 6 w 24"/>
                    <a:gd name="T15" fmla="*/ 6 h 18"/>
                    <a:gd name="T16" fmla="*/ 0 w 24"/>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0"/>
                      </a:moveTo>
                      <a:lnTo>
                        <a:pt x="0" y="6"/>
                      </a:lnTo>
                      <a:lnTo>
                        <a:pt x="6" y="12"/>
                      </a:lnTo>
                      <a:lnTo>
                        <a:pt x="24" y="18"/>
                      </a:lnTo>
                      <a:lnTo>
                        <a:pt x="24" y="12"/>
                      </a:lnTo>
                      <a:lnTo>
                        <a:pt x="6" y="6"/>
                      </a:lnTo>
                      <a:lnTo>
                        <a:pt x="0" y="0"/>
                      </a:lnTo>
                      <a:close/>
                    </a:path>
                  </a:pathLst>
                </a:custGeom>
                <a:solidFill>
                  <a:srgbClr val="C0C0C0"/>
                </a:solidFill>
                <a:ln w="9525">
                  <a:noFill/>
                  <a:round/>
                  <a:headEnd/>
                  <a:tailEnd/>
                </a:ln>
              </p:spPr>
              <p:txBody>
                <a:bodyPr/>
                <a:lstStyle/>
                <a:p>
                  <a:endParaRPr lang="en-US"/>
                </a:p>
              </p:txBody>
            </p:sp>
            <p:sp>
              <p:nvSpPr>
                <p:cNvPr id="52769" name="Freeform 61"/>
                <p:cNvSpPr>
                  <a:spLocks/>
                </p:cNvSpPr>
                <p:nvPr/>
              </p:nvSpPr>
              <p:spPr bwMode="auto">
                <a:xfrm>
                  <a:off x="2973" y="3270"/>
                  <a:ext cx="30" cy="18"/>
                </a:xfrm>
                <a:custGeom>
                  <a:avLst/>
                  <a:gdLst>
                    <a:gd name="T0" fmla="*/ 6 w 30"/>
                    <a:gd name="T1" fmla="*/ 0 h 18"/>
                    <a:gd name="T2" fmla="*/ 0 w 30"/>
                    <a:gd name="T3" fmla="*/ 6 h 18"/>
                    <a:gd name="T4" fmla="*/ 6 w 30"/>
                    <a:gd name="T5" fmla="*/ 6 h 18"/>
                    <a:gd name="T6" fmla="*/ 24 w 30"/>
                    <a:gd name="T7" fmla="*/ 18 h 18"/>
                    <a:gd name="T8" fmla="*/ 30 w 30"/>
                    <a:gd name="T9" fmla="*/ 12 h 18"/>
                    <a:gd name="T10" fmla="*/ 24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24" y="18"/>
                      </a:lnTo>
                      <a:lnTo>
                        <a:pt x="30" y="12"/>
                      </a:lnTo>
                      <a:lnTo>
                        <a:pt x="24" y="12"/>
                      </a:lnTo>
                      <a:lnTo>
                        <a:pt x="6" y="0"/>
                      </a:lnTo>
                      <a:close/>
                    </a:path>
                  </a:pathLst>
                </a:custGeom>
                <a:solidFill>
                  <a:srgbClr val="C0C0C0"/>
                </a:solidFill>
                <a:ln w="9525">
                  <a:noFill/>
                  <a:round/>
                  <a:headEnd/>
                  <a:tailEnd/>
                </a:ln>
              </p:spPr>
              <p:txBody>
                <a:bodyPr/>
                <a:lstStyle/>
                <a:p>
                  <a:endParaRPr lang="en-US"/>
                </a:p>
              </p:txBody>
            </p:sp>
            <p:sp>
              <p:nvSpPr>
                <p:cNvPr id="52770" name="Freeform 62"/>
                <p:cNvSpPr>
                  <a:spLocks/>
                </p:cNvSpPr>
                <p:nvPr/>
              </p:nvSpPr>
              <p:spPr bwMode="auto">
                <a:xfrm>
                  <a:off x="3015" y="3288"/>
                  <a:ext cx="24" cy="12"/>
                </a:xfrm>
                <a:custGeom>
                  <a:avLst/>
                  <a:gdLst>
                    <a:gd name="T0" fmla="*/ 0 w 24"/>
                    <a:gd name="T1" fmla="*/ 0 h 12"/>
                    <a:gd name="T2" fmla="*/ 0 w 24"/>
                    <a:gd name="T3" fmla="*/ 0 h 12"/>
                    <a:gd name="T4" fmla="*/ 0 w 24"/>
                    <a:gd name="T5" fmla="*/ 6 h 12"/>
                    <a:gd name="T6" fmla="*/ 24 w 24"/>
                    <a:gd name="T7" fmla="*/ 12 h 12"/>
                    <a:gd name="T8" fmla="*/ 24 w 24"/>
                    <a:gd name="T9" fmla="*/ 12 h 12"/>
                    <a:gd name="T10" fmla="*/ 24 w 24"/>
                    <a:gd name="T11" fmla="*/ 6 h 12"/>
                    <a:gd name="T12" fmla="*/ 0 w 24"/>
                    <a:gd name="T13" fmla="*/ 0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0"/>
                      </a:moveTo>
                      <a:lnTo>
                        <a:pt x="0" y="0"/>
                      </a:lnTo>
                      <a:lnTo>
                        <a:pt x="0" y="6"/>
                      </a:lnTo>
                      <a:lnTo>
                        <a:pt x="24" y="12"/>
                      </a:lnTo>
                      <a:lnTo>
                        <a:pt x="24" y="6"/>
                      </a:lnTo>
                      <a:lnTo>
                        <a:pt x="0" y="0"/>
                      </a:lnTo>
                      <a:close/>
                    </a:path>
                  </a:pathLst>
                </a:custGeom>
                <a:solidFill>
                  <a:srgbClr val="C0C0C0"/>
                </a:solidFill>
                <a:ln w="9525">
                  <a:noFill/>
                  <a:round/>
                  <a:headEnd/>
                  <a:tailEnd/>
                </a:ln>
              </p:spPr>
              <p:txBody>
                <a:bodyPr/>
                <a:lstStyle/>
                <a:p>
                  <a:endParaRPr lang="en-US"/>
                </a:p>
              </p:txBody>
            </p:sp>
            <p:sp>
              <p:nvSpPr>
                <p:cNvPr id="52771" name="Freeform 63"/>
                <p:cNvSpPr>
                  <a:spLocks/>
                </p:cNvSpPr>
                <p:nvPr/>
              </p:nvSpPr>
              <p:spPr bwMode="auto">
                <a:xfrm>
                  <a:off x="3051" y="3300"/>
                  <a:ext cx="30" cy="12"/>
                </a:xfrm>
                <a:custGeom>
                  <a:avLst/>
                  <a:gdLst>
                    <a:gd name="T0" fmla="*/ 6 w 30"/>
                    <a:gd name="T1" fmla="*/ 0 h 12"/>
                    <a:gd name="T2" fmla="*/ 0 w 30"/>
                    <a:gd name="T3" fmla="*/ 6 h 12"/>
                    <a:gd name="T4" fmla="*/ 6 w 30"/>
                    <a:gd name="T5" fmla="*/ 6 h 12"/>
                    <a:gd name="T6" fmla="*/ 30 w 30"/>
                    <a:gd name="T7" fmla="*/ 12 h 12"/>
                    <a:gd name="T8" fmla="*/ 30 w 30"/>
                    <a:gd name="T9" fmla="*/ 12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772" name="Freeform 64"/>
                <p:cNvSpPr>
                  <a:spLocks/>
                </p:cNvSpPr>
                <p:nvPr/>
              </p:nvSpPr>
              <p:spPr bwMode="auto">
                <a:xfrm>
                  <a:off x="3093" y="3312"/>
                  <a:ext cx="30" cy="12"/>
                </a:xfrm>
                <a:custGeom>
                  <a:avLst/>
                  <a:gdLst>
                    <a:gd name="T0" fmla="*/ 0 w 30"/>
                    <a:gd name="T1" fmla="*/ 0 h 12"/>
                    <a:gd name="T2" fmla="*/ 0 w 30"/>
                    <a:gd name="T3" fmla="*/ 6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2773" name="Freeform 65"/>
                <p:cNvSpPr>
                  <a:spLocks/>
                </p:cNvSpPr>
                <p:nvPr/>
              </p:nvSpPr>
              <p:spPr bwMode="auto">
                <a:xfrm>
                  <a:off x="3135" y="3324"/>
                  <a:ext cx="24" cy="12"/>
                </a:xfrm>
                <a:custGeom>
                  <a:avLst/>
                  <a:gdLst>
                    <a:gd name="T0" fmla="*/ 0 w 24"/>
                    <a:gd name="T1" fmla="*/ 0 h 12"/>
                    <a:gd name="T2" fmla="*/ 0 w 24"/>
                    <a:gd name="T3" fmla="*/ 6 h 12"/>
                    <a:gd name="T4" fmla="*/ 0 w 24"/>
                    <a:gd name="T5" fmla="*/ 6 h 12"/>
                    <a:gd name="T6" fmla="*/ 24 w 24"/>
                    <a:gd name="T7" fmla="*/ 12 h 12"/>
                    <a:gd name="T8" fmla="*/ 24 w 24"/>
                    <a:gd name="T9" fmla="*/ 12 h 12"/>
                    <a:gd name="T10" fmla="*/ 24 w 24"/>
                    <a:gd name="T11" fmla="*/ 6 h 12"/>
                    <a:gd name="T12" fmla="*/ 0 w 24"/>
                    <a:gd name="T13" fmla="*/ 0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0"/>
                      </a:moveTo>
                      <a:lnTo>
                        <a:pt x="0" y="6"/>
                      </a:lnTo>
                      <a:lnTo>
                        <a:pt x="24" y="12"/>
                      </a:lnTo>
                      <a:lnTo>
                        <a:pt x="24" y="6"/>
                      </a:lnTo>
                      <a:lnTo>
                        <a:pt x="0" y="0"/>
                      </a:lnTo>
                      <a:close/>
                    </a:path>
                  </a:pathLst>
                </a:custGeom>
                <a:solidFill>
                  <a:srgbClr val="C0C0C0"/>
                </a:solidFill>
                <a:ln w="9525">
                  <a:noFill/>
                  <a:round/>
                  <a:headEnd/>
                  <a:tailEnd/>
                </a:ln>
              </p:spPr>
              <p:txBody>
                <a:bodyPr/>
                <a:lstStyle/>
                <a:p>
                  <a:endParaRPr lang="en-US"/>
                </a:p>
              </p:txBody>
            </p:sp>
            <p:sp>
              <p:nvSpPr>
                <p:cNvPr id="52774" name="Freeform 66"/>
                <p:cNvSpPr>
                  <a:spLocks/>
                </p:cNvSpPr>
                <p:nvPr/>
              </p:nvSpPr>
              <p:spPr bwMode="auto">
                <a:xfrm>
                  <a:off x="3171" y="3336"/>
                  <a:ext cx="30" cy="12"/>
                </a:xfrm>
                <a:custGeom>
                  <a:avLst/>
                  <a:gdLst>
                    <a:gd name="T0" fmla="*/ 6 w 30"/>
                    <a:gd name="T1" fmla="*/ 0 h 12"/>
                    <a:gd name="T2" fmla="*/ 0 w 30"/>
                    <a:gd name="T3" fmla="*/ 6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775" name="Freeform 67"/>
                <p:cNvSpPr>
                  <a:spLocks/>
                </p:cNvSpPr>
                <p:nvPr/>
              </p:nvSpPr>
              <p:spPr bwMode="auto">
                <a:xfrm>
                  <a:off x="3213" y="3342"/>
                  <a:ext cx="30" cy="12"/>
                </a:xfrm>
                <a:custGeom>
                  <a:avLst/>
                  <a:gdLst>
                    <a:gd name="T0" fmla="*/ 6 w 30"/>
                    <a:gd name="T1" fmla="*/ 0 h 12"/>
                    <a:gd name="T2" fmla="*/ 0 w 30"/>
                    <a:gd name="T3" fmla="*/ 6 h 12"/>
                    <a:gd name="T4" fmla="*/ 6 w 30"/>
                    <a:gd name="T5" fmla="*/ 6 h 12"/>
                    <a:gd name="T6" fmla="*/ 30 w 30"/>
                    <a:gd name="T7" fmla="*/ 12 h 12"/>
                    <a:gd name="T8" fmla="*/ 30 w 30"/>
                    <a:gd name="T9" fmla="*/ 12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776" name="Freeform 68"/>
                <p:cNvSpPr>
                  <a:spLocks/>
                </p:cNvSpPr>
                <p:nvPr/>
              </p:nvSpPr>
              <p:spPr bwMode="auto">
                <a:xfrm>
                  <a:off x="3255" y="3354"/>
                  <a:ext cx="30" cy="12"/>
                </a:xfrm>
                <a:custGeom>
                  <a:avLst/>
                  <a:gdLst>
                    <a:gd name="T0" fmla="*/ 6 w 30"/>
                    <a:gd name="T1" fmla="*/ 0 h 12"/>
                    <a:gd name="T2" fmla="*/ 0 w 30"/>
                    <a:gd name="T3" fmla="*/ 0 h 12"/>
                    <a:gd name="T4" fmla="*/ 6 w 30"/>
                    <a:gd name="T5" fmla="*/ 6 h 12"/>
                    <a:gd name="T6" fmla="*/ 24 w 30"/>
                    <a:gd name="T7" fmla="*/ 12 h 12"/>
                    <a:gd name="T8" fmla="*/ 30 w 30"/>
                    <a:gd name="T9" fmla="*/ 6 h 12"/>
                    <a:gd name="T10" fmla="*/ 24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24" y="12"/>
                      </a:lnTo>
                      <a:lnTo>
                        <a:pt x="30" y="6"/>
                      </a:lnTo>
                      <a:lnTo>
                        <a:pt x="24" y="6"/>
                      </a:lnTo>
                      <a:lnTo>
                        <a:pt x="6" y="0"/>
                      </a:lnTo>
                      <a:close/>
                    </a:path>
                  </a:pathLst>
                </a:custGeom>
                <a:solidFill>
                  <a:srgbClr val="C0C0C0"/>
                </a:solidFill>
                <a:ln w="9525">
                  <a:noFill/>
                  <a:round/>
                  <a:headEnd/>
                  <a:tailEnd/>
                </a:ln>
              </p:spPr>
              <p:txBody>
                <a:bodyPr/>
                <a:lstStyle/>
                <a:p>
                  <a:endParaRPr lang="en-US"/>
                </a:p>
              </p:txBody>
            </p:sp>
            <p:sp>
              <p:nvSpPr>
                <p:cNvPr id="52777" name="Freeform 69"/>
                <p:cNvSpPr>
                  <a:spLocks/>
                </p:cNvSpPr>
                <p:nvPr/>
              </p:nvSpPr>
              <p:spPr bwMode="auto">
                <a:xfrm>
                  <a:off x="3297" y="3360"/>
                  <a:ext cx="30" cy="12"/>
                </a:xfrm>
                <a:custGeom>
                  <a:avLst/>
                  <a:gdLst>
                    <a:gd name="T0" fmla="*/ 0 w 30"/>
                    <a:gd name="T1" fmla="*/ 0 h 12"/>
                    <a:gd name="T2" fmla="*/ 0 w 30"/>
                    <a:gd name="T3" fmla="*/ 6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2778" name="Freeform 70"/>
                <p:cNvSpPr>
                  <a:spLocks/>
                </p:cNvSpPr>
                <p:nvPr/>
              </p:nvSpPr>
              <p:spPr bwMode="auto">
                <a:xfrm>
                  <a:off x="3339" y="3372"/>
                  <a:ext cx="30" cy="6"/>
                </a:xfrm>
                <a:custGeom>
                  <a:avLst/>
                  <a:gdLst>
                    <a:gd name="T0" fmla="*/ 0 w 30"/>
                    <a:gd name="T1" fmla="*/ 0 h 6"/>
                    <a:gd name="T2" fmla="*/ 0 w 30"/>
                    <a:gd name="T3" fmla="*/ 0 h 6"/>
                    <a:gd name="T4" fmla="*/ 0 w 30"/>
                    <a:gd name="T5" fmla="*/ 6 h 6"/>
                    <a:gd name="T6" fmla="*/ 18 w 30"/>
                    <a:gd name="T7" fmla="*/ 6 h 6"/>
                    <a:gd name="T8" fmla="*/ 24 w 30"/>
                    <a:gd name="T9" fmla="*/ 6 h 6"/>
                    <a:gd name="T10" fmla="*/ 30 w 30"/>
                    <a:gd name="T11" fmla="*/ 6 h 6"/>
                    <a:gd name="T12" fmla="*/ 24 w 30"/>
                    <a:gd name="T13" fmla="*/ 0 h 6"/>
                    <a:gd name="T14" fmla="*/ 18 w 30"/>
                    <a:gd name="T15" fmla="*/ 0 h 6"/>
                    <a:gd name="T16" fmla="*/ 0 w 3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0" y="0"/>
                      </a:moveTo>
                      <a:lnTo>
                        <a:pt x="0" y="0"/>
                      </a:lnTo>
                      <a:lnTo>
                        <a:pt x="0" y="6"/>
                      </a:lnTo>
                      <a:lnTo>
                        <a:pt x="18" y="6"/>
                      </a:lnTo>
                      <a:lnTo>
                        <a:pt x="24" y="6"/>
                      </a:lnTo>
                      <a:lnTo>
                        <a:pt x="30" y="6"/>
                      </a:lnTo>
                      <a:lnTo>
                        <a:pt x="24" y="0"/>
                      </a:lnTo>
                      <a:lnTo>
                        <a:pt x="18" y="0"/>
                      </a:lnTo>
                      <a:lnTo>
                        <a:pt x="0" y="0"/>
                      </a:lnTo>
                      <a:close/>
                    </a:path>
                  </a:pathLst>
                </a:custGeom>
                <a:solidFill>
                  <a:srgbClr val="C0C0C0"/>
                </a:solidFill>
                <a:ln w="9525">
                  <a:noFill/>
                  <a:round/>
                  <a:headEnd/>
                  <a:tailEnd/>
                </a:ln>
              </p:spPr>
              <p:txBody>
                <a:bodyPr/>
                <a:lstStyle/>
                <a:p>
                  <a:endParaRPr lang="en-US"/>
                </a:p>
              </p:txBody>
            </p:sp>
            <p:sp>
              <p:nvSpPr>
                <p:cNvPr id="52779" name="Freeform 71"/>
                <p:cNvSpPr>
                  <a:spLocks/>
                </p:cNvSpPr>
                <p:nvPr/>
              </p:nvSpPr>
              <p:spPr bwMode="auto">
                <a:xfrm>
                  <a:off x="3381" y="3378"/>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780" name="Freeform 72"/>
                <p:cNvSpPr>
                  <a:spLocks/>
                </p:cNvSpPr>
                <p:nvPr/>
              </p:nvSpPr>
              <p:spPr bwMode="auto">
                <a:xfrm>
                  <a:off x="3423" y="3384"/>
                  <a:ext cx="30" cy="7"/>
                </a:xfrm>
                <a:custGeom>
                  <a:avLst/>
                  <a:gdLst>
                    <a:gd name="T0" fmla="*/ 0 w 30"/>
                    <a:gd name="T1" fmla="*/ 0 h 7"/>
                    <a:gd name="T2" fmla="*/ 0 w 30"/>
                    <a:gd name="T3" fmla="*/ 0 h 7"/>
                    <a:gd name="T4" fmla="*/ 0 w 30"/>
                    <a:gd name="T5" fmla="*/ 7 h 7"/>
                    <a:gd name="T6" fmla="*/ 24 w 30"/>
                    <a:gd name="T7" fmla="*/ 7 h 7"/>
                    <a:gd name="T8" fmla="*/ 30 w 30"/>
                    <a:gd name="T9" fmla="*/ 0 h 7"/>
                    <a:gd name="T10" fmla="*/ 24 w 30"/>
                    <a:gd name="T11" fmla="*/ 0 h 7"/>
                    <a:gd name="T12" fmla="*/ 0 w 30"/>
                    <a:gd name="T13" fmla="*/ 0 h 7"/>
                    <a:gd name="T14" fmla="*/ 0 60000 65536"/>
                    <a:gd name="T15" fmla="*/ 0 60000 65536"/>
                    <a:gd name="T16" fmla="*/ 0 60000 65536"/>
                    <a:gd name="T17" fmla="*/ 0 60000 65536"/>
                    <a:gd name="T18" fmla="*/ 0 60000 65536"/>
                    <a:gd name="T19" fmla="*/ 0 60000 65536"/>
                    <a:gd name="T20" fmla="*/ 0 60000 65536"/>
                    <a:gd name="T21" fmla="*/ 0 w 30"/>
                    <a:gd name="T22" fmla="*/ 0 h 7"/>
                    <a:gd name="T23" fmla="*/ 30 w 30"/>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7">
                      <a:moveTo>
                        <a:pt x="0" y="0"/>
                      </a:moveTo>
                      <a:lnTo>
                        <a:pt x="0" y="0"/>
                      </a:lnTo>
                      <a:lnTo>
                        <a:pt x="0" y="7"/>
                      </a:lnTo>
                      <a:lnTo>
                        <a:pt x="24" y="7"/>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781" name="Freeform 73"/>
                <p:cNvSpPr>
                  <a:spLocks/>
                </p:cNvSpPr>
                <p:nvPr/>
              </p:nvSpPr>
              <p:spPr bwMode="auto">
                <a:xfrm>
                  <a:off x="3465" y="3384"/>
                  <a:ext cx="30" cy="13"/>
                </a:xfrm>
                <a:custGeom>
                  <a:avLst/>
                  <a:gdLst>
                    <a:gd name="T0" fmla="*/ 0 w 30"/>
                    <a:gd name="T1" fmla="*/ 0 h 13"/>
                    <a:gd name="T2" fmla="*/ 0 w 30"/>
                    <a:gd name="T3" fmla="*/ 7 h 13"/>
                    <a:gd name="T4" fmla="*/ 0 w 30"/>
                    <a:gd name="T5" fmla="*/ 7 h 13"/>
                    <a:gd name="T6" fmla="*/ 24 w 30"/>
                    <a:gd name="T7" fmla="*/ 13 h 13"/>
                    <a:gd name="T8" fmla="*/ 30 w 30"/>
                    <a:gd name="T9" fmla="*/ 7 h 13"/>
                    <a:gd name="T10" fmla="*/ 24 w 30"/>
                    <a:gd name="T11" fmla="*/ 7 h 13"/>
                    <a:gd name="T12" fmla="*/ 0 w 30"/>
                    <a:gd name="T13" fmla="*/ 0 h 13"/>
                    <a:gd name="T14" fmla="*/ 0 60000 65536"/>
                    <a:gd name="T15" fmla="*/ 0 60000 65536"/>
                    <a:gd name="T16" fmla="*/ 0 60000 65536"/>
                    <a:gd name="T17" fmla="*/ 0 60000 65536"/>
                    <a:gd name="T18" fmla="*/ 0 60000 65536"/>
                    <a:gd name="T19" fmla="*/ 0 60000 65536"/>
                    <a:gd name="T20" fmla="*/ 0 60000 65536"/>
                    <a:gd name="T21" fmla="*/ 0 w 30"/>
                    <a:gd name="T22" fmla="*/ 0 h 13"/>
                    <a:gd name="T23" fmla="*/ 30 w 30"/>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3">
                      <a:moveTo>
                        <a:pt x="0" y="0"/>
                      </a:moveTo>
                      <a:lnTo>
                        <a:pt x="0" y="7"/>
                      </a:lnTo>
                      <a:lnTo>
                        <a:pt x="24" y="13"/>
                      </a:lnTo>
                      <a:lnTo>
                        <a:pt x="30" y="7"/>
                      </a:lnTo>
                      <a:lnTo>
                        <a:pt x="24" y="7"/>
                      </a:lnTo>
                      <a:lnTo>
                        <a:pt x="0" y="0"/>
                      </a:lnTo>
                      <a:close/>
                    </a:path>
                  </a:pathLst>
                </a:custGeom>
                <a:solidFill>
                  <a:srgbClr val="C0C0C0"/>
                </a:solidFill>
                <a:ln w="9525">
                  <a:noFill/>
                  <a:round/>
                  <a:headEnd/>
                  <a:tailEnd/>
                </a:ln>
              </p:spPr>
              <p:txBody>
                <a:bodyPr/>
                <a:lstStyle/>
                <a:p>
                  <a:endParaRPr lang="en-US"/>
                </a:p>
              </p:txBody>
            </p:sp>
            <p:sp>
              <p:nvSpPr>
                <p:cNvPr id="52782" name="Freeform 74"/>
                <p:cNvSpPr>
                  <a:spLocks/>
                </p:cNvSpPr>
                <p:nvPr/>
              </p:nvSpPr>
              <p:spPr bwMode="auto">
                <a:xfrm>
                  <a:off x="3507" y="3391"/>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783" name="Freeform 75"/>
                <p:cNvSpPr>
                  <a:spLocks/>
                </p:cNvSpPr>
                <p:nvPr/>
              </p:nvSpPr>
              <p:spPr bwMode="auto">
                <a:xfrm>
                  <a:off x="3549" y="3397"/>
                  <a:ext cx="30" cy="6"/>
                </a:xfrm>
                <a:custGeom>
                  <a:avLst/>
                  <a:gdLst>
                    <a:gd name="T0" fmla="*/ 0 w 30"/>
                    <a:gd name="T1" fmla="*/ 0 h 6"/>
                    <a:gd name="T2" fmla="*/ 0 w 30"/>
                    <a:gd name="T3" fmla="*/ 0 h 6"/>
                    <a:gd name="T4" fmla="*/ 0 w 30"/>
                    <a:gd name="T5" fmla="*/ 6 h 6"/>
                    <a:gd name="T6" fmla="*/ 12 w 30"/>
                    <a:gd name="T7" fmla="*/ 6 h 6"/>
                    <a:gd name="T8" fmla="*/ 24 w 30"/>
                    <a:gd name="T9" fmla="*/ 6 h 6"/>
                    <a:gd name="T10" fmla="*/ 30 w 30"/>
                    <a:gd name="T11" fmla="*/ 6 h 6"/>
                    <a:gd name="T12" fmla="*/ 24 w 30"/>
                    <a:gd name="T13" fmla="*/ 0 h 6"/>
                    <a:gd name="T14" fmla="*/ 12 w 30"/>
                    <a:gd name="T15" fmla="*/ 0 h 6"/>
                    <a:gd name="T16" fmla="*/ 0 w 3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0" y="0"/>
                      </a:moveTo>
                      <a:lnTo>
                        <a:pt x="0" y="0"/>
                      </a:lnTo>
                      <a:lnTo>
                        <a:pt x="0" y="6"/>
                      </a:lnTo>
                      <a:lnTo>
                        <a:pt x="12" y="6"/>
                      </a:lnTo>
                      <a:lnTo>
                        <a:pt x="24" y="6"/>
                      </a:lnTo>
                      <a:lnTo>
                        <a:pt x="30" y="6"/>
                      </a:lnTo>
                      <a:lnTo>
                        <a:pt x="24" y="0"/>
                      </a:lnTo>
                      <a:lnTo>
                        <a:pt x="12" y="0"/>
                      </a:lnTo>
                      <a:lnTo>
                        <a:pt x="0" y="0"/>
                      </a:lnTo>
                      <a:close/>
                    </a:path>
                  </a:pathLst>
                </a:custGeom>
                <a:solidFill>
                  <a:srgbClr val="C0C0C0"/>
                </a:solidFill>
                <a:ln w="9525">
                  <a:noFill/>
                  <a:round/>
                  <a:headEnd/>
                  <a:tailEnd/>
                </a:ln>
              </p:spPr>
              <p:txBody>
                <a:bodyPr/>
                <a:lstStyle/>
                <a:p>
                  <a:endParaRPr lang="en-US"/>
                </a:p>
              </p:txBody>
            </p:sp>
            <p:sp>
              <p:nvSpPr>
                <p:cNvPr id="52784" name="Freeform 76"/>
                <p:cNvSpPr>
                  <a:spLocks/>
                </p:cNvSpPr>
                <p:nvPr/>
              </p:nvSpPr>
              <p:spPr bwMode="auto">
                <a:xfrm>
                  <a:off x="3591" y="3397"/>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785" name="Freeform 77"/>
                <p:cNvSpPr>
                  <a:spLocks/>
                </p:cNvSpPr>
                <p:nvPr/>
              </p:nvSpPr>
              <p:spPr bwMode="auto">
                <a:xfrm>
                  <a:off x="3633" y="3403"/>
                  <a:ext cx="24" cy="6"/>
                </a:xfrm>
                <a:custGeom>
                  <a:avLst/>
                  <a:gdLst>
                    <a:gd name="T0" fmla="*/ 0 w 24"/>
                    <a:gd name="T1" fmla="*/ 0 h 6"/>
                    <a:gd name="T2" fmla="*/ 0 w 24"/>
                    <a:gd name="T3" fmla="*/ 0 h 6"/>
                    <a:gd name="T4" fmla="*/ 0 w 24"/>
                    <a:gd name="T5" fmla="*/ 6 h 6"/>
                    <a:gd name="T6" fmla="*/ 24 w 24"/>
                    <a:gd name="T7" fmla="*/ 6 h 6"/>
                    <a:gd name="T8" fmla="*/ 24 w 24"/>
                    <a:gd name="T9" fmla="*/ 0 h 6"/>
                    <a:gd name="T10" fmla="*/ 24 w 24"/>
                    <a:gd name="T11" fmla="*/ 0 h 6"/>
                    <a:gd name="T12" fmla="*/ 0 w 24"/>
                    <a:gd name="T13" fmla="*/ 0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0" y="0"/>
                      </a:moveTo>
                      <a:lnTo>
                        <a:pt x="0" y="0"/>
                      </a:lnTo>
                      <a:lnTo>
                        <a:pt x="0" y="6"/>
                      </a:lnTo>
                      <a:lnTo>
                        <a:pt x="24" y="6"/>
                      </a:lnTo>
                      <a:lnTo>
                        <a:pt x="24" y="0"/>
                      </a:lnTo>
                      <a:lnTo>
                        <a:pt x="0" y="0"/>
                      </a:lnTo>
                      <a:close/>
                    </a:path>
                  </a:pathLst>
                </a:custGeom>
                <a:solidFill>
                  <a:srgbClr val="C0C0C0"/>
                </a:solidFill>
                <a:ln w="9525">
                  <a:noFill/>
                  <a:round/>
                  <a:headEnd/>
                  <a:tailEnd/>
                </a:ln>
              </p:spPr>
              <p:txBody>
                <a:bodyPr/>
                <a:lstStyle/>
                <a:p>
                  <a:endParaRPr lang="en-US"/>
                </a:p>
              </p:txBody>
            </p:sp>
            <p:sp>
              <p:nvSpPr>
                <p:cNvPr id="52786" name="Freeform 78"/>
                <p:cNvSpPr>
                  <a:spLocks/>
                </p:cNvSpPr>
                <p:nvPr/>
              </p:nvSpPr>
              <p:spPr bwMode="auto">
                <a:xfrm>
                  <a:off x="3669" y="3403"/>
                  <a:ext cx="30" cy="6"/>
                </a:xfrm>
                <a:custGeom>
                  <a:avLst/>
                  <a:gdLst>
                    <a:gd name="T0" fmla="*/ 6 w 30"/>
                    <a:gd name="T1" fmla="*/ 0 h 6"/>
                    <a:gd name="T2" fmla="*/ 0 w 30"/>
                    <a:gd name="T3" fmla="*/ 0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787" name="Freeform 79"/>
                <p:cNvSpPr>
                  <a:spLocks/>
                </p:cNvSpPr>
                <p:nvPr/>
              </p:nvSpPr>
              <p:spPr bwMode="auto">
                <a:xfrm>
                  <a:off x="3711" y="3403"/>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788" name="Freeform 80"/>
                <p:cNvSpPr>
                  <a:spLocks/>
                </p:cNvSpPr>
                <p:nvPr/>
              </p:nvSpPr>
              <p:spPr bwMode="auto">
                <a:xfrm>
                  <a:off x="3753" y="3403"/>
                  <a:ext cx="30" cy="12"/>
                </a:xfrm>
                <a:custGeom>
                  <a:avLst/>
                  <a:gdLst>
                    <a:gd name="T0" fmla="*/ 6 w 30"/>
                    <a:gd name="T1" fmla="*/ 0 h 12"/>
                    <a:gd name="T2" fmla="*/ 0 w 30"/>
                    <a:gd name="T3" fmla="*/ 6 h 12"/>
                    <a:gd name="T4" fmla="*/ 6 w 30"/>
                    <a:gd name="T5" fmla="*/ 6 h 12"/>
                    <a:gd name="T6" fmla="*/ 24 w 30"/>
                    <a:gd name="T7" fmla="*/ 12 h 12"/>
                    <a:gd name="T8" fmla="*/ 30 w 30"/>
                    <a:gd name="T9" fmla="*/ 6 h 12"/>
                    <a:gd name="T10" fmla="*/ 30 w 30"/>
                    <a:gd name="T11" fmla="*/ 6 h 12"/>
                    <a:gd name="T12" fmla="*/ 30 w 30"/>
                    <a:gd name="T13" fmla="*/ 0 h 12"/>
                    <a:gd name="T14" fmla="*/ 24 w 30"/>
                    <a:gd name="T15" fmla="*/ 6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6"/>
                      </a:lnTo>
                      <a:lnTo>
                        <a:pt x="6" y="6"/>
                      </a:lnTo>
                      <a:lnTo>
                        <a:pt x="24" y="12"/>
                      </a:lnTo>
                      <a:lnTo>
                        <a:pt x="30" y="6"/>
                      </a:lnTo>
                      <a:lnTo>
                        <a:pt x="30" y="0"/>
                      </a:lnTo>
                      <a:lnTo>
                        <a:pt x="24" y="6"/>
                      </a:lnTo>
                      <a:lnTo>
                        <a:pt x="6" y="0"/>
                      </a:lnTo>
                      <a:close/>
                    </a:path>
                  </a:pathLst>
                </a:custGeom>
                <a:solidFill>
                  <a:srgbClr val="C0C0C0"/>
                </a:solidFill>
                <a:ln w="9525">
                  <a:noFill/>
                  <a:round/>
                  <a:headEnd/>
                  <a:tailEnd/>
                </a:ln>
              </p:spPr>
              <p:txBody>
                <a:bodyPr/>
                <a:lstStyle/>
                <a:p>
                  <a:endParaRPr lang="en-US"/>
                </a:p>
              </p:txBody>
            </p:sp>
            <p:sp>
              <p:nvSpPr>
                <p:cNvPr id="52789" name="Freeform 81"/>
                <p:cNvSpPr>
                  <a:spLocks/>
                </p:cNvSpPr>
                <p:nvPr/>
              </p:nvSpPr>
              <p:spPr bwMode="auto">
                <a:xfrm>
                  <a:off x="3795" y="3403"/>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790" name="Freeform 82"/>
                <p:cNvSpPr>
                  <a:spLocks/>
                </p:cNvSpPr>
                <p:nvPr/>
              </p:nvSpPr>
              <p:spPr bwMode="auto">
                <a:xfrm>
                  <a:off x="3837" y="3403"/>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791" name="Freeform 83"/>
                <p:cNvSpPr>
                  <a:spLocks/>
                </p:cNvSpPr>
                <p:nvPr/>
              </p:nvSpPr>
              <p:spPr bwMode="auto">
                <a:xfrm>
                  <a:off x="3879" y="3403"/>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792" name="Freeform 84"/>
                <p:cNvSpPr>
                  <a:spLocks/>
                </p:cNvSpPr>
                <p:nvPr/>
              </p:nvSpPr>
              <p:spPr bwMode="auto">
                <a:xfrm>
                  <a:off x="3921" y="3397"/>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793" name="Freeform 85"/>
                <p:cNvSpPr>
                  <a:spLocks/>
                </p:cNvSpPr>
                <p:nvPr/>
              </p:nvSpPr>
              <p:spPr bwMode="auto">
                <a:xfrm>
                  <a:off x="3963" y="3397"/>
                  <a:ext cx="31" cy="6"/>
                </a:xfrm>
                <a:custGeom>
                  <a:avLst/>
                  <a:gdLst>
                    <a:gd name="T0" fmla="*/ 6 w 31"/>
                    <a:gd name="T1" fmla="*/ 0 h 6"/>
                    <a:gd name="T2" fmla="*/ 0 w 31"/>
                    <a:gd name="T3" fmla="*/ 6 h 6"/>
                    <a:gd name="T4" fmla="*/ 6 w 31"/>
                    <a:gd name="T5" fmla="*/ 6 h 6"/>
                    <a:gd name="T6" fmla="*/ 31 w 31"/>
                    <a:gd name="T7" fmla="*/ 6 h 6"/>
                    <a:gd name="T8" fmla="*/ 31 w 31"/>
                    <a:gd name="T9" fmla="*/ 6 h 6"/>
                    <a:gd name="T10" fmla="*/ 31 w 31"/>
                    <a:gd name="T11" fmla="*/ 0 h 6"/>
                    <a:gd name="T12" fmla="*/ 6 w 31"/>
                    <a:gd name="T13" fmla="*/ 0 h 6"/>
                    <a:gd name="T14" fmla="*/ 0 60000 65536"/>
                    <a:gd name="T15" fmla="*/ 0 60000 65536"/>
                    <a:gd name="T16" fmla="*/ 0 60000 65536"/>
                    <a:gd name="T17" fmla="*/ 0 60000 65536"/>
                    <a:gd name="T18" fmla="*/ 0 60000 65536"/>
                    <a:gd name="T19" fmla="*/ 0 60000 65536"/>
                    <a:gd name="T20" fmla="*/ 0 60000 65536"/>
                    <a:gd name="T21" fmla="*/ 0 w 31"/>
                    <a:gd name="T22" fmla="*/ 0 h 6"/>
                    <a:gd name="T23" fmla="*/ 31 w 31"/>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6">
                      <a:moveTo>
                        <a:pt x="6" y="0"/>
                      </a:moveTo>
                      <a:lnTo>
                        <a:pt x="0" y="6"/>
                      </a:lnTo>
                      <a:lnTo>
                        <a:pt x="6" y="6"/>
                      </a:lnTo>
                      <a:lnTo>
                        <a:pt x="31" y="6"/>
                      </a:lnTo>
                      <a:lnTo>
                        <a:pt x="31" y="0"/>
                      </a:lnTo>
                      <a:lnTo>
                        <a:pt x="6" y="0"/>
                      </a:lnTo>
                      <a:close/>
                    </a:path>
                  </a:pathLst>
                </a:custGeom>
                <a:solidFill>
                  <a:srgbClr val="C0C0C0"/>
                </a:solidFill>
                <a:ln w="9525">
                  <a:noFill/>
                  <a:round/>
                  <a:headEnd/>
                  <a:tailEnd/>
                </a:ln>
              </p:spPr>
              <p:txBody>
                <a:bodyPr/>
                <a:lstStyle/>
                <a:p>
                  <a:endParaRPr lang="en-US"/>
                </a:p>
              </p:txBody>
            </p:sp>
            <p:sp>
              <p:nvSpPr>
                <p:cNvPr id="52794" name="Freeform 86"/>
                <p:cNvSpPr>
                  <a:spLocks/>
                </p:cNvSpPr>
                <p:nvPr/>
              </p:nvSpPr>
              <p:spPr bwMode="auto">
                <a:xfrm>
                  <a:off x="4006" y="3391"/>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795" name="Freeform 87"/>
                <p:cNvSpPr>
                  <a:spLocks/>
                </p:cNvSpPr>
                <p:nvPr/>
              </p:nvSpPr>
              <p:spPr bwMode="auto">
                <a:xfrm>
                  <a:off x="4048" y="3391"/>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796" name="Freeform 88"/>
                <p:cNvSpPr>
                  <a:spLocks/>
                </p:cNvSpPr>
                <p:nvPr/>
              </p:nvSpPr>
              <p:spPr bwMode="auto">
                <a:xfrm>
                  <a:off x="4090" y="3384"/>
                  <a:ext cx="30" cy="7"/>
                </a:xfrm>
                <a:custGeom>
                  <a:avLst/>
                  <a:gdLst>
                    <a:gd name="T0" fmla="*/ 6 w 30"/>
                    <a:gd name="T1" fmla="*/ 0 h 7"/>
                    <a:gd name="T2" fmla="*/ 0 w 30"/>
                    <a:gd name="T3" fmla="*/ 7 h 7"/>
                    <a:gd name="T4" fmla="*/ 6 w 30"/>
                    <a:gd name="T5" fmla="*/ 7 h 7"/>
                    <a:gd name="T6" fmla="*/ 30 w 30"/>
                    <a:gd name="T7" fmla="*/ 7 h 7"/>
                    <a:gd name="T8" fmla="*/ 30 w 30"/>
                    <a:gd name="T9" fmla="*/ 0 h 7"/>
                    <a:gd name="T10" fmla="*/ 30 w 30"/>
                    <a:gd name="T11" fmla="*/ 0 h 7"/>
                    <a:gd name="T12" fmla="*/ 6 w 30"/>
                    <a:gd name="T13" fmla="*/ 0 h 7"/>
                    <a:gd name="T14" fmla="*/ 0 60000 65536"/>
                    <a:gd name="T15" fmla="*/ 0 60000 65536"/>
                    <a:gd name="T16" fmla="*/ 0 60000 65536"/>
                    <a:gd name="T17" fmla="*/ 0 60000 65536"/>
                    <a:gd name="T18" fmla="*/ 0 60000 65536"/>
                    <a:gd name="T19" fmla="*/ 0 60000 65536"/>
                    <a:gd name="T20" fmla="*/ 0 60000 65536"/>
                    <a:gd name="T21" fmla="*/ 0 w 30"/>
                    <a:gd name="T22" fmla="*/ 0 h 7"/>
                    <a:gd name="T23" fmla="*/ 30 w 30"/>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7">
                      <a:moveTo>
                        <a:pt x="6" y="0"/>
                      </a:moveTo>
                      <a:lnTo>
                        <a:pt x="0" y="7"/>
                      </a:lnTo>
                      <a:lnTo>
                        <a:pt x="6" y="7"/>
                      </a:lnTo>
                      <a:lnTo>
                        <a:pt x="30" y="7"/>
                      </a:lnTo>
                      <a:lnTo>
                        <a:pt x="30" y="0"/>
                      </a:lnTo>
                      <a:lnTo>
                        <a:pt x="6" y="0"/>
                      </a:lnTo>
                      <a:close/>
                    </a:path>
                  </a:pathLst>
                </a:custGeom>
                <a:solidFill>
                  <a:srgbClr val="C0C0C0"/>
                </a:solidFill>
                <a:ln w="9525">
                  <a:noFill/>
                  <a:round/>
                  <a:headEnd/>
                  <a:tailEnd/>
                </a:ln>
              </p:spPr>
              <p:txBody>
                <a:bodyPr/>
                <a:lstStyle/>
                <a:p>
                  <a:endParaRPr lang="en-US"/>
                </a:p>
              </p:txBody>
            </p:sp>
            <p:sp>
              <p:nvSpPr>
                <p:cNvPr id="52797" name="Freeform 89"/>
                <p:cNvSpPr>
                  <a:spLocks/>
                </p:cNvSpPr>
                <p:nvPr/>
              </p:nvSpPr>
              <p:spPr bwMode="auto">
                <a:xfrm>
                  <a:off x="4132" y="3378"/>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798" name="Freeform 90"/>
                <p:cNvSpPr>
                  <a:spLocks/>
                </p:cNvSpPr>
                <p:nvPr/>
              </p:nvSpPr>
              <p:spPr bwMode="auto">
                <a:xfrm>
                  <a:off x="4174" y="3372"/>
                  <a:ext cx="30" cy="12"/>
                </a:xfrm>
                <a:custGeom>
                  <a:avLst/>
                  <a:gdLst>
                    <a:gd name="T0" fmla="*/ 6 w 30"/>
                    <a:gd name="T1" fmla="*/ 6 h 12"/>
                    <a:gd name="T2" fmla="*/ 0 w 30"/>
                    <a:gd name="T3" fmla="*/ 6 h 12"/>
                    <a:gd name="T4" fmla="*/ 6 w 30"/>
                    <a:gd name="T5" fmla="*/ 12 h 12"/>
                    <a:gd name="T6" fmla="*/ 24 w 30"/>
                    <a:gd name="T7" fmla="*/ 6 h 12"/>
                    <a:gd name="T8" fmla="*/ 30 w 30"/>
                    <a:gd name="T9" fmla="*/ 6 h 12"/>
                    <a:gd name="T10" fmla="*/ 30 w 30"/>
                    <a:gd name="T11" fmla="*/ 6 h 12"/>
                    <a:gd name="T12" fmla="*/ 30 w 30"/>
                    <a:gd name="T13" fmla="*/ 0 h 12"/>
                    <a:gd name="T14" fmla="*/ 24 w 30"/>
                    <a:gd name="T15" fmla="*/ 0 h 12"/>
                    <a:gd name="T16" fmla="*/ 6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6"/>
                      </a:moveTo>
                      <a:lnTo>
                        <a:pt x="0" y="6"/>
                      </a:lnTo>
                      <a:lnTo>
                        <a:pt x="6" y="12"/>
                      </a:lnTo>
                      <a:lnTo>
                        <a:pt x="24" y="6"/>
                      </a:lnTo>
                      <a:lnTo>
                        <a:pt x="30" y="6"/>
                      </a:lnTo>
                      <a:lnTo>
                        <a:pt x="30" y="0"/>
                      </a:lnTo>
                      <a:lnTo>
                        <a:pt x="24" y="0"/>
                      </a:lnTo>
                      <a:lnTo>
                        <a:pt x="6" y="6"/>
                      </a:lnTo>
                      <a:close/>
                    </a:path>
                  </a:pathLst>
                </a:custGeom>
                <a:solidFill>
                  <a:srgbClr val="C0C0C0"/>
                </a:solidFill>
                <a:ln w="9525">
                  <a:noFill/>
                  <a:round/>
                  <a:headEnd/>
                  <a:tailEnd/>
                </a:ln>
              </p:spPr>
              <p:txBody>
                <a:bodyPr/>
                <a:lstStyle/>
                <a:p>
                  <a:endParaRPr lang="en-US"/>
                </a:p>
              </p:txBody>
            </p:sp>
            <p:sp>
              <p:nvSpPr>
                <p:cNvPr id="52799" name="Freeform 91"/>
                <p:cNvSpPr>
                  <a:spLocks/>
                </p:cNvSpPr>
                <p:nvPr/>
              </p:nvSpPr>
              <p:spPr bwMode="auto">
                <a:xfrm>
                  <a:off x="4216" y="3366"/>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800" name="Freeform 92"/>
                <p:cNvSpPr>
                  <a:spLocks/>
                </p:cNvSpPr>
                <p:nvPr/>
              </p:nvSpPr>
              <p:spPr bwMode="auto">
                <a:xfrm>
                  <a:off x="4258" y="3354"/>
                  <a:ext cx="30" cy="12"/>
                </a:xfrm>
                <a:custGeom>
                  <a:avLst/>
                  <a:gdLst>
                    <a:gd name="T0" fmla="*/ 6 w 30"/>
                    <a:gd name="T1" fmla="*/ 6 h 12"/>
                    <a:gd name="T2" fmla="*/ 0 w 30"/>
                    <a:gd name="T3" fmla="*/ 12 h 12"/>
                    <a:gd name="T4" fmla="*/ 6 w 30"/>
                    <a:gd name="T5" fmla="*/ 12 h 12"/>
                    <a:gd name="T6" fmla="*/ 24 w 30"/>
                    <a:gd name="T7" fmla="*/ 6 h 12"/>
                    <a:gd name="T8" fmla="*/ 30 w 30"/>
                    <a:gd name="T9" fmla="*/ 6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24" y="6"/>
                      </a:lnTo>
                      <a:lnTo>
                        <a:pt x="30" y="6"/>
                      </a:lnTo>
                      <a:lnTo>
                        <a:pt x="24" y="0"/>
                      </a:lnTo>
                      <a:lnTo>
                        <a:pt x="6" y="6"/>
                      </a:lnTo>
                      <a:close/>
                    </a:path>
                  </a:pathLst>
                </a:custGeom>
                <a:solidFill>
                  <a:srgbClr val="C0C0C0"/>
                </a:solidFill>
                <a:ln w="9525">
                  <a:noFill/>
                  <a:round/>
                  <a:headEnd/>
                  <a:tailEnd/>
                </a:ln>
              </p:spPr>
              <p:txBody>
                <a:bodyPr/>
                <a:lstStyle/>
                <a:p>
                  <a:endParaRPr lang="en-US"/>
                </a:p>
              </p:txBody>
            </p:sp>
            <p:sp>
              <p:nvSpPr>
                <p:cNvPr id="52801" name="Freeform 93"/>
                <p:cNvSpPr>
                  <a:spLocks/>
                </p:cNvSpPr>
                <p:nvPr/>
              </p:nvSpPr>
              <p:spPr bwMode="auto">
                <a:xfrm>
                  <a:off x="4300" y="3348"/>
                  <a:ext cx="30" cy="12"/>
                </a:xfrm>
                <a:custGeom>
                  <a:avLst/>
                  <a:gdLst>
                    <a:gd name="T0" fmla="*/ 0 w 30"/>
                    <a:gd name="T1" fmla="*/ 6 h 12"/>
                    <a:gd name="T2" fmla="*/ 0 w 30"/>
                    <a:gd name="T3" fmla="*/ 6 h 12"/>
                    <a:gd name="T4" fmla="*/ 0 w 30"/>
                    <a:gd name="T5" fmla="*/ 12 h 12"/>
                    <a:gd name="T6" fmla="*/ 24 w 30"/>
                    <a:gd name="T7" fmla="*/ 6 h 12"/>
                    <a:gd name="T8" fmla="*/ 30 w 30"/>
                    <a:gd name="T9" fmla="*/ 0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0"/>
                      </a:lnTo>
                      <a:lnTo>
                        <a:pt x="24" y="0"/>
                      </a:lnTo>
                      <a:lnTo>
                        <a:pt x="0" y="6"/>
                      </a:lnTo>
                      <a:close/>
                    </a:path>
                  </a:pathLst>
                </a:custGeom>
                <a:solidFill>
                  <a:srgbClr val="C0C0C0"/>
                </a:solidFill>
                <a:ln w="9525">
                  <a:noFill/>
                  <a:round/>
                  <a:headEnd/>
                  <a:tailEnd/>
                </a:ln>
              </p:spPr>
              <p:txBody>
                <a:bodyPr/>
                <a:lstStyle/>
                <a:p>
                  <a:endParaRPr lang="en-US"/>
                </a:p>
              </p:txBody>
            </p:sp>
            <p:sp>
              <p:nvSpPr>
                <p:cNvPr id="52802" name="Freeform 94"/>
                <p:cNvSpPr>
                  <a:spLocks/>
                </p:cNvSpPr>
                <p:nvPr/>
              </p:nvSpPr>
              <p:spPr bwMode="auto">
                <a:xfrm>
                  <a:off x="4342" y="3336"/>
                  <a:ext cx="30" cy="12"/>
                </a:xfrm>
                <a:custGeom>
                  <a:avLst/>
                  <a:gdLst>
                    <a:gd name="T0" fmla="*/ 0 w 30"/>
                    <a:gd name="T1" fmla="*/ 6 h 12"/>
                    <a:gd name="T2" fmla="*/ 0 w 30"/>
                    <a:gd name="T3" fmla="*/ 12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2803" name="Freeform 95"/>
                <p:cNvSpPr>
                  <a:spLocks/>
                </p:cNvSpPr>
                <p:nvPr/>
              </p:nvSpPr>
              <p:spPr bwMode="auto">
                <a:xfrm>
                  <a:off x="4384" y="3330"/>
                  <a:ext cx="24" cy="12"/>
                </a:xfrm>
                <a:custGeom>
                  <a:avLst/>
                  <a:gdLst>
                    <a:gd name="T0" fmla="*/ 0 w 24"/>
                    <a:gd name="T1" fmla="*/ 6 h 12"/>
                    <a:gd name="T2" fmla="*/ 0 w 24"/>
                    <a:gd name="T3" fmla="*/ 6 h 12"/>
                    <a:gd name="T4" fmla="*/ 0 w 24"/>
                    <a:gd name="T5" fmla="*/ 12 h 12"/>
                    <a:gd name="T6" fmla="*/ 24 w 24"/>
                    <a:gd name="T7" fmla="*/ 6 h 12"/>
                    <a:gd name="T8" fmla="*/ 24 w 24"/>
                    <a:gd name="T9" fmla="*/ 0 h 12"/>
                    <a:gd name="T10" fmla="*/ 24 w 24"/>
                    <a:gd name="T11" fmla="*/ 0 h 12"/>
                    <a:gd name="T12" fmla="*/ 0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6"/>
                      </a:moveTo>
                      <a:lnTo>
                        <a:pt x="0" y="6"/>
                      </a:lnTo>
                      <a:lnTo>
                        <a:pt x="0" y="12"/>
                      </a:lnTo>
                      <a:lnTo>
                        <a:pt x="24" y="6"/>
                      </a:lnTo>
                      <a:lnTo>
                        <a:pt x="24" y="0"/>
                      </a:lnTo>
                      <a:lnTo>
                        <a:pt x="0" y="6"/>
                      </a:lnTo>
                      <a:close/>
                    </a:path>
                  </a:pathLst>
                </a:custGeom>
                <a:solidFill>
                  <a:srgbClr val="C0C0C0"/>
                </a:solidFill>
                <a:ln w="9525">
                  <a:noFill/>
                  <a:round/>
                  <a:headEnd/>
                  <a:tailEnd/>
                </a:ln>
              </p:spPr>
              <p:txBody>
                <a:bodyPr/>
                <a:lstStyle/>
                <a:p>
                  <a:endParaRPr lang="en-US"/>
                </a:p>
              </p:txBody>
            </p:sp>
            <p:sp>
              <p:nvSpPr>
                <p:cNvPr id="52804" name="Freeform 96"/>
                <p:cNvSpPr>
                  <a:spLocks/>
                </p:cNvSpPr>
                <p:nvPr/>
              </p:nvSpPr>
              <p:spPr bwMode="auto">
                <a:xfrm>
                  <a:off x="4420" y="3318"/>
                  <a:ext cx="30" cy="12"/>
                </a:xfrm>
                <a:custGeom>
                  <a:avLst/>
                  <a:gdLst>
                    <a:gd name="T0" fmla="*/ 6 w 30"/>
                    <a:gd name="T1" fmla="*/ 6 h 12"/>
                    <a:gd name="T2" fmla="*/ 0 w 30"/>
                    <a:gd name="T3" fmla="*/ 6 h 12"/>
                    <a:gd name="T4" fmla="*/ 6 w 30"/>
                    <a:gd name="T5" fmla="*/ 12 h 12"/>
                    <a:gd name="T6" fmla="*/ 30 w 30"/>
                    <a:gd name="T7" fmla="*/ 6 h 12"/>
                    <a:gd name="T8" fmla="*/ 30 w 30"/>
                    <a:gd name="T9" fmla="*/ 0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805" name="Freeform 97"/>
                <p:cNvSpPr>
                  <a:spLocks/>
                </p:cNvSpPr>
                <p:nvPr/>
              </p:nvSpPr>
              <p:spPr bwMode="auto">
                <a:xfrm>
                  <a:off x="4462" y="3306"/>
                  <a:ext cx="30" cy="12"/>
                </a:xfrm>
                <a:custGeom>
                  <a:avLst/>
                  <a:gdLst>
                    <a:gd name="T0" fmla="*/ 6 w 30"/>
                    <a:gd name="T1" fmla="*/ 6 h 12"/>
                    <a:gd name="T2" fmla="*/ 0 w 30"/>
                    <a:gd name="T3" fmla="*/ 6 h 12"/>
                    <a:gd name="T4" fmla="*/ 6 w 30"/>
                    <a:gd name="T5" fmla="*/ 12 h 12"/>
                    <a:gd name="T6" fmla="*/ 24 w 30"/>
                    <a:gd name="T7" fmla="*/ 6 h 12"/>
                    <a:gd name="T8" fmla="*/ 30 w 30"/>
                    <a:gd name="T9" fmla="*/ 0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24" y="6"/>
                      </a:lnTo>
                      <a:lnTo>
                        <a:pt x="30" y="0"/>
                      </a:lnTo>
                      <a:lnTo>
                        <a:pt x="24" y="0"/>
                      </a:lnTo>
                      <a:lnTo>
                        <a:pt x="6" y="6"/>
                      </a:lnTo>
                      <a:close/>
                    </a:path>
                  </a:pathLst>
                </a:custGeom>
                <a:solidFill>
                  <a:srgbClr val="C0C0C0"/>
                </a:solidFill>
                <a:ln w="9525">
                  <a:noFill/>
                  <a:round/>
                  <a:headEnd/>
                  <a:tailEnd/>
                </a:ln>
              </p:spPr>
              <p:txBody>
                <a:bodyPr/>
                <a:lstStyle/>
                <a:p>
                  <a:endParaRPr lang="en-US"/>
                </a:p>
              </p:txBody>
            </p:sp>
            <p:sp>
              <p:nvSpPr>
                <p:cNvPr id="52806" name="Freeform 98"/>
                <p:cNvSpPr>
                  <a:spLocks/>
                </p:cNvSpPr>
                <p:nvPr/>
              </p:nvSpPr>
              <p:spPr bwMode="auto">
                <a:xfrm>
                  <a:off x="4504" y="3288"/>
                  <a:ext cx="24" cy="18"/>
                </a:xfrm>
                <a:custGeom>
                  <a:avLst/>
                  <a:gdLst>
                    <a:gd name="T0" fmla="*/ 0 w 24"/>
                    <a:gd name="T1" fmla="*/ 12 h 18"/>
                    <a:gd name="T2" fmla="*/ 0 w 24"/>
                    <a:gd name="T3" fmla="*/ 12 h 18"/>
                    <a:gd name="T4" fmla="*/ 0 w 24"/>
                    <a:gd name="T5" fmla="*/ 18 h 18"/>
                    <a:gd name="T6" fmla="*/ 24 w 24"/>
                    <a:gd name="T7" fmla="*/ 6 h 18"/>
                    <a:gd name="T8" fmla="*/ 24 w 24"/>
                    <a:gd name="T9" fmla="*/ 6 h 18"/>
                    <a:gd name="T10" fmla="*/ 24 w 24"/>
                    <a:gd name="T11" fmla="*/ 0 h 18"/>
                    <a:gd name="T12" fmla="*/ 0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12"/>
                      </a:moveTo>
                      <a:lnTo>
                        <a:pt x="0" y="12"/>
                      </a:lnTo>
                      <a:lnTo>
                        <a:pt x="0" y="18"/>
                      </a:lnTo>
                      <a:lnTo>
                        <a:pt x="24" y="6"/>
                      </a:lnTo>
                      <a:lnTo>
                        <a:pt x="24" y="0"/>
                      </a:lnTo>
                      <a:lnTo>
                        <a:pt x="0" y="12"/>
                      </a:lnTo>
                      <a:close/>
                    </a:path>
                  </a:pathLst>
                </a:custGeom>
                <a:solidFill>
                  <a:srgbClr val="C0C0C0"/>
                </a:solidFill>
                <a:ln w="9525">
                  <a:noFill/>
                  <a:round/>
                  <a:headEnd/>
                  <a:tailEnd/>
                </a:ln>
              </p:spPr>
              <p:txBody>
                <a:bodyPr/>
                <a:lstStyle/>
                <a:p>
                  <a:endParaRPr lang="en-US"/>
                </a:p>
              </p:txBody>
            </p:sp>
            <p:sp>
              <p:nvSpPr>
                <p:cNvPr id="52807" name="Freeform 99"/>
                <p:cNvSpPr>
                  <a:spLocks/>
                </p:cNvSpPr>
                <p:nvPr/>
              </p:nvSpPr>
              <p:spPr bwMode="auto">
                <a:xfrm>
                  <a:off x="4540" y="3276"/>
                  <a:ext cx="30" cy="12"/>
                </a:xfrm>
                <a:custGeom>
                  <a:avLst/>
                  <a:gdLst>
                    <a:gd name="T0" fmla="*/ 6 w 30"/>
                    <a:gd name="T1" fmla="*/ 6 h 12"/>
                    <a:gd name="T2" fmla="*/ 0 w 30"/>
                    <a:gd name="T3" fmla="*/ 12 h 12"/>
                    <a:gd name="T4" fmla="*/ 6 w 30"/>
                    <a:gd name="T5" fmla="*/ 12 h 12"/>
                    <a:gd name="T6" fmla="*/ 24 w 30"/>
                    <a:gd name="T7" fmla="*/ 6 h 12"/>
                    <a:gd name="T8" fmla="*/ 30 w 30"/>
                    <a:gd name="T9" fmla="*/ 0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24" y="6"/>
                      </a:lnTo>
                      <a:lnTo>
                        <a:pt x="30" y="0"/>
                      </a:lnTo>
                      <a:lnTo>
                        <a:pt x="24" y="0"/>
                      </a:lnTo>
                      <a:lnTo>
                        <a:pt x="6" y="6"/>
                      </a:lnTo>
                      <a:close/>
                    </a:path>
                  </a:pathLst>
                </a:custGeom>
                <a:solidFill>
                  <a:srgbClr val="C0C0C0"/>
                </a:solidFill>
                <a:ln w="9525">
                  <a:noFill/>
                  <a:round/>
                  <a:headEnd/>
                  <a:tailEnd/>
                </a:ln>
              </p:spPr>
              <p:txBody>
                <a:bodyPr/>
                <a:lstStyle/>
                <a:p>
                  <a:endParaRPr lang="en-US"/>
                </a:p>
              </p:txBody>
            </p:sp>
            <p:sp>
              <p:nvSpPr>
                <p:cNvPr id="52808" name="Freeform 100"/>
                <p:cNvSpPr>
                  <a:spLocks/>
                </p:cNvSpPr>
                <p:nvPr/>
              </p:nvSpPr>
              <p:spPr bwMode="auto">
                <a:xfrm>
                  <a:off x="4582" y="3258"/>
                  <a:ext cx="24" cy="18"/>
                </a:xfrm>
                <a:custGeom>
                  <a:avLst/>
                  <a:gdLst>
                    <a:gd name="T0" fmla="*/ 0 w 24"/>
                    <a:gd name="T1" fmla="*/ 12 h 18"/>
                    <a:gd name="T2" fmla="*/ 0 w 24"/>
                    <a:gd name="T3" fmla="*/ 12 h 18"/>
                    <a:gd name="T4" fmla="*/ 0 w 24"/>
                    <a:gd name="T5" fmla="*/ 18 h 18"/>
                    <a:gd name="T6" fmla="*/ 24 w 24"/>
                    <a:gd name="T7" fmla="*/ 6 h 18"/>
                    <a:gd name="T8" fmla="*/ 24 w 24"/>
                    <a:gd name="T9" fmla="*/ 6 h 18"/>
                    <a:gd name="T10" fmla="*/ 24 w 24"/>
                    <a:gd name="T11" fmla="*/ 0 h 18"/>
                    <a:gd name="T12" fmla="*/ 0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12"/>
                      </a:moveTo>
                      <a:lnTo>
                        <a:pt x="0" y="12"/>
                      </a:lnTo>
                      <a:lnTo>
                        <a:pt x="0" y="18"/>
                      </a:lnTo>
                      <a:lnTo>
                        <a:pt x="24" y="6"/>
                      </a:lnTo>
                      <a:lnTo>
                        <a:pt x="24" y="0"/>
                      </a:lnTo>
                      <a:lnTo>
                        <a:pt x="0" y="12"/>
                      </a:lnTo>
                      <a:close/>
                    </a:path>
                  </a:pathLst>
                </a:custGeom>
                <a:solidFill>
                  <a:srgbClr val="C0C0C0"/>
                </a:solidFill>
                <a:ln w="9525">
                  <a:noFill/>
                  <a:round/>
                  <a:headEnd/>
                  <a:tailEnd/>
                </a:ln>
              </p:spPr>
              <p:txBody>
                <a:bodyPr/>
                <a:lstStyle/>
                <a:p>
                  <a:endParaRPr lang="en-US"/>
                </a:p>
              </p:txBody>
            </p:sp>
            <p:sp>
              <p:nvSpPr>
                <p:cNvPr id="52809" name="Freeform 101"/>
                <p:cNvSpPr>
                  <a:spLocks/>
                </p:cNvSpPr>
                <p:nvPr/>
              </p:nvSpPr>
              <p:spPr bwMode="auto">
                <a:xfrm>
                  <a:off x="4618" y="3240"/>
                  <a:ext cx="30" cy="18"/>
                </a:xfrm>
                <a:custGeom>
                  <a:avLst/>
                  <a:gdLst>
                    <a:gd name="T0" fmla="*/ 6 w 30"/>
                    <a:gd name="T1" fmla="*/ 12 h 18"/>
                    <a:gd name="T2" fmla="*/ 0 w 30"/>
                    <a:gd name="T3" fmla="*/ 12 h 18"/>
                    <a:gd name="T4" fmla="*/ 6 w 30"/>
                    <a:gd name="T5" fmla="*/ 18 h 18"/>
                    <a:gd name="T6" fmla="*/ 24 w 30"/>
                    <a:gd name="T7" fmla="*/ 6 h 18"/>
                    <a:gd name="T8" fmla="*/ 30 w 30"/>
                    <a:gd name="T9" fmla="*/ 0 h 18"/>
                    <a:gd name="T10" fmla="*/ 24 w 30"/>
                    <a:gd name="T11" fmla="*/ 0 h 18"/>
                    <a:gd name="T12" fmla="*/ 6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12"/>
                      </a:moveTo>
                      <a:lnTo>
                        <a:pt x="0" y="12"/>
                      </a:lnTo>
                      <a:lnTo>
                        <a:pt x="6" y="18"/>
                      </a:lnTo>
                      <a:lnTo>
                        <a:pt x="24" y="6"/>
                      </a:lnTo>
                      <a:lnTo>
                        <a:pt x="30" y="0"/>
                      </a:lnTo>
                      <a:lnTo>
                        <a:pt x="24" y="0"/>
                      </a:lnTo>
                      <a:lnTo>
                        <a:pt x="6" y="12"/>
                      </a:lnTo>
                      <a:close/>
                    </a:path>
                  </a:pathLst>
                </a:custGeom>
                <a:solidFill>
                  <a:srgbClr val="C0C0C0"/>
                </a:solidFill>
                <a:ln w="9525">
                  <a:noFill/>
                  <a:round/>
                  <a:headEnd/>
                  <a:tailEnd/>
                </a:ln>
              </p:spPr>
              <p:txBody>
                <a:bodyPr/>
                <a:lstStyle/>
                <a:p>
                  <a:endParaRPr lang="en-US"/>
                </a:p>
              </p:txBody>
            </p:sp>
            <p:sp>
              <p:nvSpPr>
                <p:cNvPr id="52810" name="Freeform 102"/>
                <p:cNvSpPr>
                  <a:spLocks/>
                </p:cNvSpPr>
                <p:nvPr/>
              </p:nvSpPr>
              <p:spPr bwMode="auto">
                <a:xfrm>
                  <a:off x="4654" y="3222"/>
                  <a:ext cx="30" cy="18"/>
                </a:xfrm>
                <a:custGeom>
                  <a:avLst/>
                  <a:gdLst>
                    <a:gd name="T0" fmla="*/ 6 w 30"/>
                    <a:gd name="T1" fmla="*/ 12 h 18"/>
                    <a:gd name="T2" fmla="*/ 0 w 30"/>
                    <a:gd name="T3" fmla="*/ 12 h 18"/>
                    <a:gd name="T4" fmla="*/ 6 w 30"/>
                    <a:gd name="T5" fmla="*/ 18 h 18"/>
                    <a:gd name="T6" fmla="*/ 12 w 30"/>
                    <a:gd name="T7" fmla="*/ 12 h 18"/>
                    <a:gd name="T8" fmla="*/ 24 w 30"/>
                    <a:gd name="T9" fmla="*/ 6 h 18"/>
                    <a:gd name="T10" fmla="*/ 30 w 30"/>
                    <a:gd name="T11" fmla="*/ 0 h 18"/>
                    <a:gd name="T12" fmla="*/ 24 w 30"/>
                    <a:gd name="T13" fmla="*/ 0 h 18"/>
                    <a:gd name="T14" fmla="*/ 12 w 30"/>
                    <a:gd name="T15" fmla="*/ 6 h 18"/>
                    <a:gd name="T16" fmla="*/ 6 w 30"/>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12"/>
                      </a:moveTo>
                      <a:lnTo>
                        <a:pt x="0" y="12"/>
                      </a:lnTo>
                      <a:lnTo>
                        <a:pt x="6" y="18"/>
                      </a:lnTo>
                      <a:lnTo>
                        <a:pt x="12" y="12"/>
                      </a:lnTo>
                      <a:lnTo>
                        <a:pt x="24" y="6"/>
                      </a:lnTo>
                      <a:lnTo>
                        <a:pt x="30" y="0"/>
                      </a:lnTo>
                      <a:lnTo>
                        <a:pt x="24" y="0"/>
                      </a:lnTo>
                      <a:lnTo>
                        <a:pt x="12" y="6"/>
                      </a:lnTo>
                      <a:lnTo>
                        <a:pt x="6" y="12"/>
                      </a:lnTo>
                      <a:close/>
                    </a:path>
                  </a:pathLst>
                </a:custGeom>
                <a:solidFill>
                  <a:srgbClr val="C0C0C0"/>
                </a:solidFill>
                <a:ln w="9525">
                  <a:noFill/>
                  <a:round/>
                  <a:headEnd/>
                  <a:tailEnd/>
                </a:ln>
              </p:spPr>
              <p:txBody>
                <a:bodyPr/>
                <a:lstStyle/>
                <a:p>
                  <a:endParaRPr lang="en-US"/>
                </a:p>
              </p:txBody>
            </p:sp>
            <p:sp>
              <p:nvSpPr>
                <p:cNvPr id="52811" name="Freeform 103"/>
                <p:cNvSpPr>
                  <a:spLocks/>
                </p:cNvSpPr>
                <p:nvPr/>
              </p:nvSpPr>
              <p:spPr bwMode="auto">
                <a:xfrm>
                  <a:off x="4690" y="3198"/>
                  <a:ext cx="30" cy="18"/>
                </a:xfrm>
                <a:custGeom>
                  <a:avLst/>
                  <a:gdLst>
                    <a:gd name="T0" fmla="*/ 6 w 30"/>
                    <a:gd name="T1" fmla="*/ 12 h 18"/>
                    <a:gd name="T2" fmla="*/ 0 w 30"/>
                    <a:gd name="T3" fmla="*/ 12 h 18"/>
                    <a:gd name="T4" fmla="*/ 6 w 30"/>
                    <a:gd name="T5" fmla="*/ 18 h 18"/>
                    <a:gd name="T6" fmla="*/ 24 w 30"/>
                    <a:gd name="T7" fmla="*/ 6 h 18"/>
                    <a:gd name="T8" fmla="*/ 30 w 30"/>
                    <a:gd name="T9" fmla="*/ 0 h 18"/>
                    <a:gd name="T10" fmla="*/ 24 w 30"/>
                    <a:gd name="T11" fmla="*/ 0 h 18"/>
                    <a:gd name="T12" fmla="*/ 6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12"/>
                      </a:moveTo>
                      <a:lnTo>
                        <a:pt x="0" y="12"/>
                      </a:lnTo>
                      <a:lnTo>
                        <a:pt x="6" y="18"/>
                      </a:lnTo>
                      <a:lnTo>
                        <a:pt x="24" y="6"/>
                      </a:lnTo>
                      <a:lnTo>
                        <a:pt x="30" y="0"/>
                      </a:lnTo>
                      <a:lnTo>
                        <a:pt x="24" y="0"/>
                      </a:lnTo>
                      <a:lnTo>
                        <a:pt x="6" y="12"/>
                      </a:lnTo>
                      <a:close/>
                    </a:path>
                  </a:pathLst>
                </a:custGeom>
                <a:solidFill>
                  <a:srgbClr val="C0C0C0"/>
                </a:solidFill>
                <a:ln w="9525">
                  <a:noFill/>
                  <a:round/>
                  <a:headEnd/>
                  <a:tailEnd/>
                </a:ln>
              </p:spPr>
              <p:txBody>
                <a:bodyPr/>
                <a:lstStyle/>
                <a:p>
                  <a:endParaRPr lang="en-US"/>
                </a:p>
              </p:txBody>
            </p:sp>
            <p:sp>
              <p:nvSpPr>
                <p:cNvPr id="52812" name="Freeform 104"/>
                <p:cNvSpPr>
                  <a:spLocks/>
                </p:cNvSpPr>
                <p:nvPr/>
              </p:nvSpPr>
              <p:spPr bwMode="auto">
                <a:xfrm>
                  <a:off x="4726" y="3174"/>
                  <a:ext cx="24" cy="18"/>
                </a:xfrm>
                <a:custGeom>
                  <a:avLst/>
                  <a:gdLst>
                    <a:gd name="T0" fmla="*/ 6 w 24"/>
                    <a:gd name="T1" fmla="*/ 12 h 18"/>
                    <a:gd name="T2" fmla="*/ 0 w 24"/>
                    <a:gd name="T3" fmla="*/ 18 h 18"/>
                    <a:gd name="T4" fmla="*/ 6 w 24"/>
                    <a:gd name="T5" fmla="*/ 18 h 18"/>
                    <a:gd name="T6" fmla="*/ 24 w 24"/>
                    <a:gd name="T7" fmla="*/ 6 h 18"/>
                    <a:gd name="T8" fmla="*/ 24 w 24"/>
                    <a:gd name="T9" fmla="*/ 0 h 18"/>
                    <a:gd name="T10" fmla="*/ 24 w 24"/>
                    <a:gd name="T11" fmla="*/ 0 h 18"/>
                    <a:gd name="T12" fmla="*/ 6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6" y="12"/>
                      </a:moveTo>
                      <a:lnTo>
                        <a:pt x="0" y="18"/>
                      </a:lnTo>
                      <a:lnTo>
                        <a:pt x="6" y="18"/>
                      </a:lnTo>
                      <a:lnTo>
                        <a:pt x="24" y="6"/>
                      </a:lnTo>
                      <a:lnTo>
                        <a:pt x="24" y="0"/>
                      </a:lnTo>
                      <a:lnTo>
                        <a:pt x="6" y="12"/>
                      </a:lnTo>
                      <a:close/>
                    </a:path>
                  </a:pathLst>
                </a:custGeom>
                <a:solidFill>
                  <a:srgbClr val="C0C0C0"/>
                </a:solidFill>
                <a:ln w="9525">
                  <a:noFill/>
                  <a:round/>
                  <a:headEnd/>
                  <a:tailEnd/>
                </a:ln>
              </p:spPr>
              <p:txBody>
                <a:bodyPr/>
                <a:lstStyle/>
                <a:p>
                  <a:endParaRPr lang="en-US"/>
                </a:p>
              </p:txBody>
            </p:sp>
            <p:sp>
              <p:nvSpPr>
                <p:cNvPr id="52813" name="Freeform 105"/>
                <p:cNvSpPr>
                  <a:spLocks/>
                </p:cNvSpPr>
                <p:nvPr/>
              </p:nvSpPr>
              <p:spPr bwMode="auto">
                <a:xfrm>
                  <a:off x="4762" y="3144"/>
                  <a:ext cx="24" cy="24"/>
                </a:xfrm>
                <a:custGeom>
                  <a:avLst/>
                  <a:gdLst>
                    <a:gd name="T0" fmla="*/ 0 w 24"/>
                    <a:gd name="T1" fmla="*/ 18 h 24"/>
                    <a:gd name="T2" fmla="*/ 0 w 24"/>
                    <a:gd name="T3" fmla="*/ 18 h 24"/>
                    <a:gd name="T4" fmla="*/ 0 w 24"/>
                    <a:gd name="T5" fmla="*/ 24 h 24"/>
                    <a:gd name="T6" fmla="*/ 6 w 24"/>
                    <a:gd name="T7" fmla="*/ 18 h 24"/>
                    <a:gd name="T8" fmla="*/ 6 w 24"/>
                    <a:gd name="T9" fmla="*/ 18 h 24"/>
                    <a:gd name="T10" fmla="*/ 24 w 24"/>
                    <a:gd name="T11" fmla="*/ 0 h 24"/>
                    <a:gd name="T12" fmla="*/ 18 w 24"/>
                    <a:gd name="T13" fmla="*/ 0 h 24"/>
                    <a:gd name="T14" fmla="*/ 18 w 24"/>
                    <a:gd name="T15" fmla="*/ 0 h 24"/>
                    <a:gd name="T16" fmla="*/ 0 w 24"/>
                    <a:gd name="T17" fmla="*/ 18 h 24"/>
                    <a:gd name="T18" fmla="*/ 6 w 24"/>
                    <a:gd name="T19" fmla="*/ 18 h 24"/>
                    <a:gd name="T20" fmla="*/ 6 w 24"/>
                    <a:gd name="T21" fmla="*/ 12 h 24"/>
                    <a:gd name="T22" fmla="*/ 0 w 24"/>
                    <a:gd name="T23" fmla="*/ 18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0" y="18"/>
                      </a:moveTo>
                      <a:lnTo>
                        <a:pt x="0" y="18"/>
                      </a:lnTo>
                      <a:lnTo>
                        <a:pt x="0" y="24"/>
                      </a:lnTo>
                      <a:lnTo>
                        <a:pt x="6" y="18"/>
                      </a:lnTo>
                      <a:lnTo>
                        <a:pt x="24" y="0"/>
                      </a:lnTo>
                      <a:lnTo>
                        <a:pt x="18" y="0"/>
                      </a:lnTo>
                      <a:lnTo>
                        <a:pt x="0" y="18"/>
                      </a:lnTo>
                      <a:lnTo>
                        <a:pt x="6" y="18"/>
                      </a:lnTo>
                      <a:lnTo>
                        <a:pt x="6" y="12"/>
                      </a:lnTo>
                      <a:lnTo>
                        <a:pt x="0" y="18"/>
                      </a:lnTo>
                      <a:close/>
                    </a:path>
                  </a:pathLst>
                </a:custGeom>
                <a:solidFill>
                  <a:srgbClr val="C0C0C0"/>
                </a:solidFill>
                <a:ln w="9525">
                  <a:noFill/>
                  <a:round/>
                  <a:headEnd/>
                  <a:tailEnd/>
                </a:ln>
              </p:spPr>
              <p:txBody>
                <a:bodyPr/>
                <a:lstStyle/>
                <a:p>
                  <a:endParaRPr lang="en-US"/>
                </a:p>
              </p:txBody>
            </p:sp>
            <p:sp>
              <p:nvSpPr>
                <p:cNvPr id="52814" name="Freeform 106"/>
                <p:cNvSpPr>
                  <a:spLocks/>
                </p:cNvSpPr>
                <p:nvPr/>
              </p:nvSpPr>
              <p:spPr bwMode="auto">
                <a:xfrm>
                  <a:off x="4792" y="3114"/>
                  <a:ext cx="18" cy="24"/>
                </a:xfrm>
                <a:custGeom>
                  <a:avLst/>
                  <a:gdLst>
                    <a:gd name="T0" fmla="*/ 0 w 18"/>
                    <a:gd name="T1" fmla="*/ 18 h 24"/>
                    <a:gd name="T2" fmla="*/ 0 w 18"/>
                    <a:gd name="T3" fmla="*/ 24 h 24"/>
                    <a:gd name="T4" fmla="*/ 6 w 18"/>
                    <a:gd name="T5" fmla="*/ 18 h 24"/>
                    <a:gd name="T6" fmla="*/ 12 w 18"/>
                    <a:gd name="T7" fmla="*/ 6 h 24"/>
                    <a:gd name="T8" fmla="*/ 18 w 18"/>
                    <a:gd name="T9" fmla="*/ 0 h 24"/>
                    <a:gd name="T10" fmla="*/ 18 w 18"/>
                    <a:gd name="T11" fmla="*/ 0 h 24"/>
                    <a:gd name="T12" fmla="*/ 12 w 18"/>
                    <a:gd name="T13" fmla="*/ 0 h 24"/>
                    <a:gd name="T14" fmla="*/ 6 w 18"/>
                    <a:gd name="T15" fmla="*/ 6 h 24"/>
                    <a:gd name="T16" fmla="*/ 0 w 18"/>
                    <a:gd name="T17" fmla="*/ 1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0" y="18"/>
                      </a:moveTo>
                      <a:lnTo>
                        <a:pt x="0" y="24"/>
                      </a:lnTo>
                      <a:lnTo>
                        <a:pt x="6" y="18"/>
                      </a:lnTo>
                      <a:lnTo>
                        <a:pt x="12" y="6"/>
                      </a:lnTo>
                      <a:lnTo>
                        <a:pt x="18" y="0"/>
                      </a:lnTo>
                      <a:lnTo>
                        <a:pt x="12" y="0"/>
                      </a:lnTo>
                      <a:lnTo>
                        <a:pt x="6" y="6"/>
                      </a:lnTo>
                      <a:lnTo>
                        <a:pt x="0" y="18"/>
                      </a:lnTo>
                      <a:close/>
                    </a:path>
                  </a:pathLst>
                </a:custGeom>
                <a:solidFill>
                  <a:srgbClr val="C0C0C0"/>
                </a:solidFill>
                <a:ln w="9525">
                  <a:noFill/>
                  <a:round/>
                  <a:headEnd/>
                  <a:tailEnd/>
                </a:ln>
              </p:spPr>
              <p:txBody>
                <a:bodyPr/>
                <a:lstStyle/>
                <a:p>
                  <a:endParaRPr lang="en-US"/>
                </a:p>
              </p:txBody>
            </p:sp>
            <p:sp>
              <p:nvSpPr>
                <p:cNvPr id="52815" name="Freeform 107"/>
                <p:cNvSpPr>
                  <a:spLocks/>
                </p:cNvSpPr>
                <p:nvPr/>
              </p:nvSpPr>
              <p:spPr bwMode="auto">
                <a:xfrm>
                  <a:off x="4816" y="3078"/>
                  <a:ext cx="18" cy="24"/>
                </a:xfrm>
                <a:custGeom>
                  <a:avLst/>
                  <a:gdLst>
                    <a:gd name="T0" fmla="*/ 0 w 18"/>
                    <a:gd name="T1" fmla="*/ 24 h 24"/>
                    <a:gd name="T2" fmla="*/ 0 w 18"/>
                    <a:gd name="T3" fmla="*/ 24 h 24"/>
                    <a:gd name="T4" fmla="*/ 6 w 18"/>
                    <a:gd name="T5" fmla="*/ 24 h 24"/>
                    <a:gd name="T6" fmla="*/ 18 w 18"/>
                    <a:gd name="T7" fmla="*/ 6 h 24"/>
                    <a:gd name="T8" fmla="*/ 18 w 18"/>
                    <a:gd name="T9" fmla="*/ 0 h 24"/>
                    <a:gd name="T10" fmla="*/ 18 w 18"/>
                    <a:gd name="T11" fmla="*/ 0 h 24"/>
                    <a:gd name="T12" fmla="*/ 12 w 18"/>
                    <a:gd name="T13" fmla="*/ 0 h 24"/>
                    <a:gd name="T14" fmla="*/ 12 w 18"/>
                    <a:gd name="T15" fmla="*/ 6 h 24"/>
                    <a:gd name="T16" fmla="*/ 0 w 18"/>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0" y="24"/>
                      </a:moveTo>
                      <a:lnTo>
                        <a:pt x="0" y="24"/>
                      </a:lnTo>
                      <a:lnTo>
                        <a:pt x="6" y="24"/>
                      </a:lnTo>
                      <a:lnTo>
                        <a:pt x="18" y="6"/>
                      </a:lnTo>
                      <a:lnTo>
                        <a:pt x="18" y="0"/>
                      </a:lnTo>
                      <a:lnTo>
                        <a:pt x="12" y="0"/>
                      </a:lnTo>
                      <a:lnTo>
                        <a:pt x="12" y="6"/>
                      </a:lnTo>
                      <a:lnTo>
                        <a:pt x="0" y="24"/>
                      </a:lnTo>
                      <a:close/>
                    </a:path>
                  </a:pathLst>
                </a:custGeom>
                <a:solidFill>
                  <a:srgbClr val="C0C0C0"/>
                </a:solidFill>
                <a:ln w="9525">
                  <a:noFill/>
                  <a:round/>
                  <a:headEnd/>
                  <a:tailEnd/>
                </a:ln>
              </p:spPr>
              <p:txBody>
                <a:bodyPr/>
                <a:lstStyle/>
                <a:p>
                  <a:endParaRPr lang="en-US"/>
                </a:p>
              </p:txBody>
            </p:sp>
            <p:sp>
              <p:nvSpPr>
                <p:cNvPr id="52816" name="Freeform 108"/>
                <p:cNvSpPr>
                  <a:spLocks/>
                </p:cNvSpPr>
                <p:nvPr/>
              </p:nvSpPr>
              <p:spPr bwMode="auto">
                <a:xfrm>
                  <a:off x="4834" y="3036"/>
                  <a:ext cx="18" cy="30"/>
                </a:xfrm>
                <a:custGeom>
                  <a:avLst/>
                  <a:gdLst>
                    <a:gd name="T0" fmla="*/ 0 w 18"/>
                    <a:gd name="T1" fmla="*/ 30 h 30"/>
                    <a:gd name="T2" fmla="*/ 6 w 18"/>
                    <a:gd name="T3" fmla="*/ 30 h 30"/>
                    <a:gd name="T4" fmla="*/ 6 w 18"/>
                    <a:gd name="T5" fmla="*/ 30 h 30"/>
                    <a:gd name="T6" fmla="*/ 18 w 18"/>
                    <a:gd name="T7" fmla="*/ 6 h 30"/>
                    <a:gd name="T8" fmla="*/ 18 w 18"/>
                    <a:gd name="T9" fmla="*/ 6 h 30"/>
                    <a:gd name="T10" fmla="*/ 12 w 18"/>
                    <a:gd name="T11" fmla="*/ 0 h 30"/>
                    <a:gd name="T12" fmla="*/ 12 w 18"/>
                    <a:gd name="T13" fmla="*/ 6 h 30"/>
                    <a:gd name="T14" fmla="*/ 12 w 18"/>
                    <a:gd name="T15" fmla="*/ 6 h 30"/>
                    <a:gd name="T16" fmla="*/ 0 w 18"/>
                    <a:gd name="T17" fmla="*/ 3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30"/>
                    <a:gd name="T29" fmla="*/ 18 w 18"/>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30">
                      <a:moveTo>
                        <a:pt x="0" y="30"/>
                      </a:moveTo>
                      <a:lnTo>
                        <a:pt x="6" y="30"/>
                      </a:lnTo>
                      <a:lnTo>
                        <a:pt x="18" y="6"/>
                      </a:lnTo>
                      <a:lnTo>
                        <a:pt x="12" y="0"/>
                      </a:lnTo>
                      <a:lnTo>
                        <a:pt x="12" y="6"/>
                      </a:lnTo>
                      <a:lnTo>
                        <a:pt x="0" y="30"/>
                      </a:lnTo>
                      <a:close/>
                    </a:path>
                  </a:pathLst>
                </a:custGeom>
                <a:solidFill>
                  <a:srgbClr val="C0C0C0"/>
                </a:solidFill>
                <a:ln w="9525">
                  <a:noFill/>
                  <a:round/>
                  <a:headEnd/>
                  <a:tailEnd/>
                </a:ln>
              </p:spPr>
              <p:txBody>
                <a:bodyPr/>
                <a:lstStyle/>
                <a:p>
                  <a:endParaRPr lang="en-US"/>
                </a:p>
              </p:txBody>
            </p:sp>
            <p:sp>
              <p:nvSpPr>
                <p:cNvPr id="52817" name="Freeform 109"/>
                <p:cNvSpPr>
                  <a:spLocks/>
                </p:cNvSpPr>
                <p:nvPr/>
              </p:nvSpPr>
              <p:spPr bwMode="auto">
                <a:xfrm>
                  <a:off x="4846" y="2994"/>
                  <a:ext cx="12" cy="30"/>
                </a:xfrm>
                <a:custGeom>
                  <a:avLst/>
                  <a:gdLst>
                    <a:gd name="T0" fmla="*/ 0 w 12"/>
                    <a:gd name="T1" fmla="*/ 30 h 30"/>
                    <a:gd name="T2" fmla="*/ 0 w 12"/>
                    <a:gd name="T3" fmla="*/ 30 h 30"/>
                    <a:gd name="T4" fmla="*/ 6 w 12"/>
                    <a:gd name="T5" fmla="*/ 30 h 30"/>
                    <a:gd name="T6" fmla="*/ 12 w 12"/>
                    <a:gd name="T7" fmla="*/ 6 h 30"/>
                    <a:gd name="T8" fmla="*/ 6 w 12"/>
                    <a:gd name="T9" fmla="*/ 6 h 30"/>
                    <a:gd name="T10" fmla="*/ 6 w 12"/>
                    <a:gd name="T11" fmla="*/ 0 h 30"/>
                    <a:gd name="T12" fmla="*/ 0 w 12"/>
                    <a:gd name="T13" fmla="*/ 6 h 30"/>
                    <a:gd name="T14" fmla="*/ 6 w 12"/>
                    <a:gd name="T15" fmla="*/ 6 h 30"/>
                    <a:gd name="T16" fmla="*/ 0 w 12"/>
                    <a:gd name="T17" fmla="*/ 3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30"/>
                      </a:moveTo>
                      <a:lnTo>
                        <a:pt x="0" y="30"/>
                      </a:lnTo>
                      <a:lnTo>
                        <a:pt x="6" y="30"/>
                      </a:lnTo>
                      <a:lnTo>
                        <a:pt x="12" y="6"/>
                      </a:lnTo>
                      <a:lnTo>
                        <a:pt x="6" y="6"/>
                      </a:lnTo>
                      <a:lnTo>
                        <a:pt x="6" y="0"/>
                      </a:lnTo>
                      <a:lnTo>
                        <a:pt x="0" y="6"/>
                      </a:lnTo>
                      <a:lnTo>
                        <a:pt x="6" y="6"/>
                      </a:lnTo>
                      <a:lnTo>
                        <a:pt x="0" y="30"/>
                      </a:lnTo>
                      <a:close/>
                    </a:path>
                  </a:pathLst>
                </a:custGeom>
                <a:solidFill>
                  <a:srgbClr val="C0C0C0"/>
                </a:solidFill>
                <a:ln w="9525">
                  <a:noFill/>
                  <a:round/>
                  <a:headEnd/>
                  <a:tailEnd/>
                </a:ln>
              </p:spPr>
              <p:txBody>
                <a:bodyPr/>
                <a:lstStyle/>
                <a:p>
                  <a:endParaRPr lang="en-US"/>
                </a:p>
              </p:txBody>
            </p:sp>
            <p:sp>
              <p:nvSpPr>
                <p:cNvPr id="52818" name="Freeform 110"/>
                <p:cNvSpPr>
                  <a:spLocks/>
                </p:cNvSpPr>
                <p:nvPr/>
              </p:nvSpPr>
              <p:spPr bwMode="auto">
                <a:xfrm>
                  <a:off x="4846" y="2958"/>
                  <a:ext cx="6" cy="30"/>
                </a:xfrm>
                <a:custGeom>
                  <a:avLst/>
                  <a:gdLst>
                    <a:gd name="T0" fmla="*/ 0 w 6"/>
                    <a:gd name="T1" fmla="*/ 24 h 30"/>
                    <a:gd name="T2" fmla="*/ 6 w 6"/>
                    <a:gd name="T3" fmla="*/ 30 h 30"/>
                    <a:gd name="T4" fmla="*/ 6 w 6"/>
                    <a:gd name="T5" fmla="*/ 24 h 30"/>
                    <a:gd name="T6" fmla="*/ 6 w 6"/>
                    <a:gd name="T7" fmla="*/ 0 h 30"/>
                    <a:gd name="T8" fmla="*/ 6 w 6"/>
                    <a:gd name="T9" fmla="*/ 0 h 30"/>
                    <a:gd name="T10" fmla="*/ 0 w 6"/>
                    <a:gd name="T11" fmla="*/ 0 h 30"/>
                    <a:gd name="T12" fmla="*/ 0 w 6"/>
                    <a:gd name="T13" fmla="*/ 0 h 30"/>
                    <a:gd name="T14" fmla="*/ 0 w 6"/>
                    <a:gd name="T15" fmla="*/ 0 h 30"/>
                    <a:gd name="T16" fmla="*/ 0 w 6"/>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0" y="24"/>
                      </a:moveTo>
                      <a:lnTo>
                        <a:pt x="6" y="30"/>
                      </a:lnTo>
                      <a:lnTo>
                        <a:pt x="6" y="24"/>
                      </a:lnTo>
                      <a:lnTo>
                        <a:pt x="6" y="0"/>
                      </a:lnTo>
                      <a:lnTo>
                        <a:pt x="0" y="0"/>
                      </a:lnTo>
                      <a:lnTo>
                        <a:pt x="0" y="24"/>
                      </a:lnTo>
                      <a:close/>
                    </a:path>
                  </a:pathLst>
                </a:custGeom>
                <a:solidFill>
                  <a:srgbClr val="C0C0C0"/>
                </a:solidFill>
                <a:ln w="9525">
                  <a:noFill/>
                  <a:round/>
                  <a:headEnd/>
                  <a:tailEnd/>
                </a:ln>
              </p:spPr>
              <p:txBody>
                <a:bodyPr/>
                <a:lstStyle/>
                <a:p>
                  <a:endParaRPr lang="en-US"/>
                </a:p>
              </p:txBody>
            </p:sp>
            <p:sp>
              <p:nvSpPr>
                <p:cNvPr id="52819" name="Freeform 111"/>
                <p:cNvSpPr>
                  <a:spLocks/>
                </p:cNvSpPr>
                <p:nvPr/>
              </p:nvSpPr>
              <p:spPr bwMode="auto">
                <a:xfrm>
                  <a:off x="4828" y="2916"/>
                  <a:ext cx="12" cy="30"/>
                </a:xfrm>
                <a:custGeom>
                  <a:avLst/>
                  <a:gdLst>
                    <a:gd name="T0" fmla="*/ 6 w 12"/>
                    <a:gd name="T1" fmla="*/ 24 h 30"/>
                    <a:gd name="T2" fmla="*/ 12 w 12"/>
                    <a:gd name="T3" fmla="*/ 30 h 30"/>
                    <a:gd name="T4" fmla="*/ 12 w 12"/>
                    <a:gd name="T5" fmla="*/ 24 h 30"/>
                    <a:gd name="T6" fmla="*/ 6 w 12"/>
                    <a:gd name="T7" fmla="*/ 6 h 30"/>
                    <a:gd name="T8" fmla="*/ 0 w 12"/>
                    <a:gd name="T9" fmla="*/ 0 h 30"/>
                    <a:gd name="T10" fmla="*/ 0 w 12"/>
                    <a:gd name="T11" fmla="*/ 6 h 30"/>
                    <a:gd name="T12" fmla="*/ 6 w 12"/>
                    <a:gd name="T13" fmla="*/ 24 h 30"/>
                    <a:gd name="T14" fmla="*/ 0 60000 65536"/>
                    <a:gd name="T15" fmla="*/ 0 60000 65536"/>
                    <a:gd name="T16" fmla="*/ 0 60000 65536"/>
                    <a:gd name="T17" fmla="*/ 0 60000 65536"/>
                    <a:gd name="T18" fmla="*/ 0 60000 65536"/>
                    <a:gd name="T19" fmla="*/ 0 60000 65536"/>
                    <a:gd name="T20" fmla="*/ 0 60000 65536"/>
                    <a:gd name="T21" fmla="*/ 0 w 12"/>
                    <a:gd name="T22" fmla="*/ 0 h 30"/>
                    <a:gd name="T23" fmla="*/ 12 w 12"/>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30">
                      <a:moveTo>
                        <a:pt x="6" y="24"/>
                      </a:moveTo>
                      <a:lnTo>
                        <a:pt x="12" y="30"/>
                      </a:lnTo>
                      <a:lnTo>
                        <a:pt x="12" y="24"/>
                      </a:lnTo>
                      <a:lnTo>
                        <a:pt x="6" y="6"/>
                      </a:lnTo>
                      <a:lnTo>
                        <a:pt x="0" y="0"/>
                      </a:lnTo>
                      <a:lnTo>
                        <a:pt x="0" y="6"/>
                      </a:lnTo>
                      <a:lnTo>
                        <a:pt x="6" y="24"/>
                      </a:lnTo>
                      <a:close/>
                    </a:path>
                  </a:pathLst>
                </a:custGeom>
                <a:solidFill>
                  <a:srgbClr val="C0C0C0"/>
                </a:solidFill>
                <a:ln w="9525">
                  <a:noFill/>
                  <a:round/>
                  <a:headEnd/>
                  <a:tailEnd/>
                </a:ln>
              </p:spPr>
              <p:txBody>
                <a:bodyPr/>
                <a:lstStyle/>
                <a:p>
                  <a:endParaRPr lang="en-US"/>
                </a:p>
              </p:txBody>
            </p:sp>
            <p:sp>
              <p:nvSpPr>
                <p:cNvPr id="52820" name="Freeform 112"/>
                <p:cNvSpPr>
                  <a:spLocks/>
                </p:cNvSpPr>
                <p:nvPr/>
              </p:nvSpPr>
              <p:spPr bwMode="auto">
                <a:xfrm>
                  <a:off x="4804" y="2880"/>
                  <a:ext cx="18" cy="30"/>
                </a:xfrm>
                <a:custGeom>
                  <a:avLst/>
                  <a:gdLst>
                    <a:gd name="T0" fmla="*/ 12 w 18"/>
                    <a:gd name="T1" fmla="*/ 24 h 30"/>
                    <a:gd name="T2" fmla="*/ 18 w 18"/>
                    <a:gd name="T3" fmla="*/ 30 h 30"/>
                    <a:gd name="T4" fmla="*/ 18 w 18"/>
                    <a:gd name="T5" fmla="*/ 24 h 30"/>
                    <a:gd name="T6" fmla="*/ 6 w 18"/>
                    <a:gd name="T7" fmla="*/ 6 h 30"/>
                    <a:gd name="T8" fmla="*/ 0 w 18"/>
                    <a:gd name="T9" fmla="*/ 0 h 30"/>
                    <a:gd name="T10" fmla="*/ 0 w 18"/>
                    <a:gd name="T11" fmla="*/ 6 h 30"/>
                    <a:gd name="T12" fmla="*/ 12 w 18"/>
                    <a:gd name="T13" fmla="*/ 24 h 30"/>
                    <a:gd name="T14" fmla="*/ 0 60000 65536"/>
                    <a:gd name="T15" fmla="*/ 0 60000 65536"/>
                    <a:gd name="T16" fmla="*/ 0 60000 65536"/>
                    <a:gd name="T17" fmla="*/ 0 60000 65536"/>
                    <a:gd name="T18" fmla="*/ 0 60000 65536"/>
                    <a:gd name="T19" fmla="*/ 0 60000 65536"/>
                    <a:gd name="T20" fmla="*/ 0 60000 65536"/>
                    <a:gd name="T21" fmla="*/ 0 w 18"/>
                    <a:gd name="T22" fmla="*/ 0 h 30"/>
                    <a:gd name="T23" fmla="*/ 18 w 18"/>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30">
                      <a:moveTo>
                        <a:pt x="12" y="24"/>
                      </a:moveTo>
                      <a:lnTo>
                        <a:pt x="18" y="30"/>
                      </a:lnTo>
                      <a:lnTo>
                        <a:pt x="18" y="24"/>
                      </a:lnTo>
                      <a:lnTo>
                        <a:pt x="6" y="6"/>
                      </a:lnTo>
                      <a:lnTo>
                        <a:pt x="0" y="0"/>
                      </a:lnTo>
                      <a:lnTo>
                        <a:pt x="0" y="6"/>
                      </a:lnTo>
                      <a:lnTo>
                        <a:pt x="12" y="24"/>
                      </a:lnTo>
                      <a:close/>
                    </a:path>
                  </a:pathLst>
                </a:custGeom>
                <a:solidFill>
                  <a:srgbClr val="C0C0C0"/>
                </a:solidFill>
                <a:ln w="9525">
                  <a:noFill/>
                  <a:round/>
                  <a:headEnd/>
                  <a:tailEnd/>
                </a:ln>
              </p:spPr>
              <p:txBody>
                <a:bodyPr/>
                <a:lstStyle/>
                <a:p>
                  <a:endParaRPr lang="en-US"/>
                </a:p>
              </p:txBody>
            </p:sp>
            <p:sp>
              <p:nvSpPr>
                <p:cNvPr id="52821" name="Freeform 113"/>
                <p:cNvSpPr>
                  <a:spLocks/>
                </p:cNvSpPr>
                <p:nvPr/>
              </p:nvSpPr>
              <p:spPr bwMode="auto">
                <a:xfrm>
                  <a:off x="4774" y="2850"/>
                  <a:ext cx="24" cy="24"/>
                </a:xfrm>
                <a:custGeom>
                  <a:avLst/>
                  <a:gdLst>
                    <a:gd name="T0" fmla="*/ 18 w 24"/>
                    <a:gd name="T1" fmla="*/ 24 h 24"/>
                    <a:gd name="T2" fmla="*/ 18 w 24"/>
                    <a:gd name="T3" fmla="*/ 24 h 24"/>
                    <a:gd name="T4" fmla="*/ 24 w 24"/>
                    <a:gd name="T5" fmla="*/ 24 h 24"/>
                    <a:gd name="T6" fmla="*/ 6 w 24"/>
                    <a:gd name="T7" fmla="*/ 6 h 24"/>
                    <a:gd name="T8" fmla="*/ 6 w 24"/>
                    <a:gd name="T9" fmla="*/ 0 h 24"/>
                    <a:gd name="T10" fmla="*/ 0 w 24"/>
                    <a:gd name="T11" fmla="*/ 6 h 24"/>
                    <a:gd name="T12" fmla="*/ 18 w 24"/>
                    <a:gd name="T13" fmla="*/ 24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18" y="24"/>
                      </a:moveTo>
                      <a:lnTo>
                        <a:pt x="18" y="24"/>
                      </a:lnTo>
                      <a:lnTo>
                        <a:pt x="24" y="24"/>
                      </a:lnTo>
                      <a:lnTo>
                        <a:pt x="6" y="6"/>
                      </a:lnTo>
                      <a:lnTo>
                        <a:pt x="6" y="0"/>
                      </a:lnTo>
                      <a:lnTo>
                        <a:pt x="0" y="6"/>
                      </a:lnTo>
                      <a:lnTo>
                        <a:pt x="18" y="24"/>
                      </a:lnTo>
                      <a:close/>
                    </a:path>
                  </a:pathLst>
                </a:custGeom>
                <a:solidFill>
                  <a:srgbClr val="C0C0C0"/>
                </a:solidFill>
                <a:ln w="9525">
                  <a:noFill/>
                  <a:round/>
                  <a:headEnd/>
                  <a:tailEnd/>
                </a:ln>
              </p:spPr>
              <p:txBody>
                <a:bodyPr/>
                <a:lstStyle/>
                <a:p>
                  <a:endParaRPr lang="en-US"/>
                </a:p>
              </p:txBody>
            </p:sp>
            <p:sp>
              <p:nvSpPr>
                <p:cNvPr id="52822" name="Freeform 114"/>
                <p:cNvSpPr>
                  <a:spLocks/>
                </p:cNvSpPr>
                <p:nvPr/>
              </p:nvSpPr>
              <p:spPr bwMode="auto">
                <a:xfrm>
                  <a:off x="4744" y="2826"/>
                  <a:ext cx="24" cy="18"/>
                </a:xfrm>
                <a:custGeom>
                  <a:avLst/>
                  <a:gdLst>
                    <a:gd name="T0" fmla="*/ 24 w 24"/>
                    <a:gd name="T1" fmla="*/ 18 h 18"/>
                    <a:gd name="T2" fmla="*/ 24 w 24"/>
                    <a:gd name="T3" fmla="*/ 18 h 18"/>
                    <a:gd name="T4" fmla="*/ 24 w 24"/>
                    <a:gd name="T5" fmla="*/ 12 h 18"/>
                    <a:gd name="T6" fmla="*/ 0 w 24"/>
                    <a:gd name="T7" fmla="*/ 0 h 18"/>
                    <a:gd name="T8" fmla="*/ 0 w 24"/>
                    <a:gd name="T9" fmla="*/ 0 h 18"/>
                    <a:gd name="T10" fmla="*/ 0 w 24"/>
                    <a:gd name="T11" fmla="*/ 6 h 18"/>
                    <a:gd name="T12" fmla="*/ 24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18"/>
                      </a:moveTo>
                      <a:lnTo>
                        <a:pt x="24" y="18"/>
                      </a:ln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2823" name="Freeform 115"/>
                <p:cNvSpPr>
                  <a:spLocks/>
                </p:cNvSpPr>
                <p:nvPr/>
              </p:nvSpPr>
              <p:spPr bwMode="auto">
                <a:xfrm>
                  <a:off x="4708" y="2802"/>
                  <a:ext cx="30" cy="18"/>
                </a:xfrm>
                <a:custGeom>
                  <a:avLst/>
                  <a:gdLst>
                    <a:gd name="T0" fmla="*/ 24 w 30"/>
                    <a:gd name="T1" fmla="*/ 18 h 18"/>
                    <a:gd name="T2" fmla="*/ 30 w 30"/>
                    <a:gd name="T3" fmla="*/ 12 h 18"/>
                    <a:gd name="T4" fmla="*/ 24 w 30"/>
                    <a:gd name="T5" fmla="*/ 12 h 18"/>
                    <a:gd name="T6" fmla="*/ 12 w 30"/>
                    <a:gd name="T7" fmla="*/ 6 h 18"/>
                    <a:gd name="T8" fmla="*/ 6 w 30"/>
                    <a:gd name="T9" fmla="*/ 0 h 18"/>
                    <a:gd name="T10" fmla="*/ 0 w 30"/>
                    <a:gd name="T11" fmla="*/ 0 h 18"/>
                    <a:gd name="T12" fmla="*/ 6 w 30"/>
                    <a:gd name="T13" fmla="*/ 6 h 18"/>
                    <a:gd name="T14" fmla="*/ 12 w 30"/>
                    <a:gd name="T15" fmla="*/ 12 h 18"/>
                    <a:gd name="T16" fmla="*/ 24 w 30"/>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18"/>
                      </a:moveTo>
                      <a:lnTo>
                        <a:pt x="30" y="12"/>
                      </a:lnTo>
                      <a:lnTo>
                        <a:pt x="24" y="12"/>
                      </a:lnTo>
                      <a:lnTo>
                        <a:pt x="12" y="6"/>
                      </a:lnTo>
                      <a:lnTo>
                        <a:pt x="6" y="0"/>
                      </a:lnTo>
                      <a:lnTo>
                        <a:pt x="0" y="0"/>
                      </a:lnTo>
                      <a:lnTo>
                        <a:pt x="6" y="6"/>
                      </a:lnTo>
                      <a:lnTo>
                        <a:pt x="12" y="12"/>
                      </a:lnTo>
                      <a:lnTo>
                        <a:pt x="24" y="18"/>
                      </a:lnTo>
                      <a:close/>
                    </a:path>
                  </a:pathLst>
                </a:custGeom>
                <a:solidFill>
                  <a:srgbClr val="C0C0C0"/>
                </a:solidFill>
                <a:ln w="9525">
                  <a:noFill/>
                  <a:round/>
                  <a:headEnd/>
                  <a:tailEnd/>
                </a:ln>
              </p:spPr>
              <p:txBody>
                <a:bodyPr/>
                <a:lstStyle/>
                <a:p>
                  <a:endParaRPr lang="en-US"/>
                </a:p>
              </p:txBody>
            </p:sp>
            <p:sp>
              <p:nvSpPr>
                <p:cNvPr id="52824" name="Freeform 116"/>
                <p:cNvSpPr>
                  <a:spLocks/>
                </p:cNvSpPr>
                <p:nvPr/>
              </p:nvSpPr>
              <p:spPr bwMode="auto">
                <a:xfrm>
                  <a:off x="4672" y="2778"/>
                  <a:ext cx="30" cy="18"/>
                </a:xfrm>
                <a:custGeom>
                  <a:avLst/>
                  <a:gdLst>
                    <a:gd name="T0" fmla="*/ 24 w 30"/>
                    <a:gd name="T1" fmla="*/ 18 h 18"/>
                    <a:gd name="T2" fmla="*/ 30 w 30"/>
                    <a:gd name="T3" fmla="*/ 12 h 18"/>
                    <a:gd name="T4" fmla="*/ 24 w 30"/>
                    <a:gd name="T5" fmla="*/ 12 h 18"/>
                    <a:gd name="T6" fmla="*/ 6 w 30"/>
                    <a:gd name="T7" fmla="*/ 0 h 18"/>
                    <a:gd name="T8" fmla="*/ 0 w 30"/>
                    <a:gd name="T9" fmla="*/ 0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6" y="0"/>
                      </a:lnTo>
                      <a:lnTo>
                        <a:pt x="0" y="0"/>
                      </a:lnTo>
                      <a:lnTo>
                        <a:pt x="6" y="6"/>
                      </a:lnTo>
                      <a:lnTo>
                        <a:pt x="24" y="18"/>
                      </a:lnTo>
                      <a:close/>
                    </a:path>
                  </a:pathLst>
                </a:custGeom>
                <a:solidFill>
                  <a:srgbClr val="C0C0C0"/>
                </a:solidFill>
                <a:ln w="9525">
                  <a:noFill/>
                  <a:round/>
                  <a:headEnd/>
                  <a:tailEnd/>
                </a:ln>
              </p:spPr>
              <p:txBody>
                <a:bodyPr/>
                <a:lstStyle/>
                <a:p>
                  <a:endParaRPr lang="en-US"/>
                </a:p>
              </p:txBody>
            </p:sp>
            <p:sp>
              <p:nvSpPr>
                <p:cNvPr id="52825" name="Freeform 117"/>
                <p:cNvSpPr>
                  <a:spLocks/>
                </p:cNvSpPr>
                <p:nvPr/>
              </p:nvSpPr>
              <p:spPr bwMode="auto">
                <a:xfrm>
                  <a:off x="4636" y="2760"/>
                  <a:ext cx="30" cy="12"/>
                </a:xfrm>
                <a:custGeom>
                  <a:avLst/>
                  <a:gdLst>
                    <a:gd name="T0" fmla="*/ 24 w 30"/>
                    <a:gd name="T1" fmla="*/ 12 h 12"/>
                    <a:gd name="T2" fmla="*/ 30 w 30"/>
                    <a:gd name="T3" fmla="*/ 12 h 12"/>
                    <a:gd name="T4" fmla="*/ 24 w 30"/>
                    <a:gd name="T5" fmla="*/ 6 h 12"/>
                    <a:gd name="T6" fmla="*/ 6 w 30"/>
                    <a:gd name="T7" fmla="*/ 0 h 12"/>
                    <a:gd name="T8" fmla="*/ 0 w 30"/>
                    <a:gd name="T9" fmla="*/ 0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6" y="0"/>
                      </a:lnTo>
                      <a:lnTo>
                        <a:pt x="0" y="0"/>
                      </a:lnTo>
                      <a:lnTo>
                        <a:pt x="6" y="6"/>
                      </a:lnTo>
                      <a:lnTo>
                        <a:pt x="24" y="12"/>
                      </a:lnTo>
                      <a:close/>
                    </a:path>
                  </a:pathLst>
                </a:custGeom>
                <a:solidFill>
                  <a:srgbClr val="C0C0C0"/>
                </a:solidFill>
                <a:ln w="9525">
                  <a:noFill/>
                  <a:round/>
                  <a:headEnd/>
                  <a:tailEnd/>
                </a:ln>
              </p:spPr>
              <p:txBody>
                <a:bodyPr/>
                <a:lstStyle/>
                <a:p>
                  <a:endParaRPr lang="en-US"/>
                </a:p>
              </p:txBody>
            </p:sp>
            <p:sp>
              <p:nvSpPr>
                <p:cNvPr id="52826" name="Freeform 118"/>
                <p:cNvSpPr>
                  <a:spLocks/>
                </p:cNvSpPr>
                <p:nvPr/>
              </p:nvSpPr>
              <p:spPr bwMode="auto">
                <a:xfrm>
                  <a:off x="4600" y="2742"/>
                  <a:ext cx="24" cy="12"/>
                </a:xfrm>
                <a:custGeom>
                  <a:avLst/>
                  <a:gdLst>
                    <a:gd name="T0" fmla="*/ 24 w 24"/>
                    <a:gd name="T1" fmla="*/ 12 h 12"/>
                    <a:gd name="T2" fmla="*/ 24 w 24"/>
                    <a:gd name="T3" fmla="*/ 12 h 12"/>
                    <a:gd name="T4" fmla="*/ 24 w 24"/>
                    <a:gd name="T5" fmla="*/ 6 h 12"/>
                    <a:gd name="T6" fmla="*/ 6 w 24"/>
                    <a:gd name="T7" fmla="*/ 0 h 12"/>
                    <a:gd name="T8" fmla="*/ 0 w 24"/>
                    <a:gd name="T9" fmla="*/ 0 h 12"/>
                    <a:gd name="T10" fmla="*/ 0 w 24"/>
                    <a:gd name="T11" fmla="*/ 0 h 12"/>
                    <a:gd name="T12" fmla="*/ 0 w 24"/>
                    <a:gd name="T13" fmla="*/ 6 h 12"/>
                    <a:gd name="T14" fmla="*/ 6 w 24"/>
                    <a:gd name="T15" fmla="*/ 6 h 12"/>
                    <a:gd name="T16" fmla="*/ 24 w 24"/>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24" y="12"/>
                      </a:moveTo>
                      <a:lnTo>
                        <a:pt x="24" y="12"/>
                      </a:lnTo>
                      <a:lnTo>
                        <a:pt x="24" y="6"/>
                      </a:lnTo>
                      <a:lnTo>
                        <a:pt x="6" y="0"/>
                      </a:lnTo>
                      <a:lnTo>
                        <a:pt x="0"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2827" name="Freeform 119"/>
                <p:cNvSpPr>
                  <a:spLocks/>
                </p:cNvSpPr>
                <p:nvPr/>
              </p:nvSpPr>
              <p:spPr bwMode="auto">
                <a:xfrm>
                  <a:off x="4558" y="2724"/>
                  <a:ext cx="30" cy="12"/>
                </a:xfrm>
                <a:custGeom>
                  <a:avLst/>
                  <a:gdLst>
                    <a:gd name="T0" fmla="*/ 30 w 30"/>
                    <a:gd name="T1" fmla="*/ 12 h 12"/>
                    <a:gd name="T2" fmla="*/ 30 w 30"/>
                    <a:gd name="T3" fmla="*/ 12 h 12"/>
                    <a:gd name="T4" fmla="*/ 30 w 30"/>
                    <a:gd name="T5" fmla="*/ 6 h 12"/>
                    <a:gd name="T6" fmla="*/ 6 w 30"/>
                    <a:gd name="T7" fmla="*/ 0 h 12"/>
                    <a:gd name="T8" fmla="*/ 0 w 30"/>
                    <a:gd name="T9" fmla="*/ 0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12"/>
                      </a:lnTo>
                      <a:lnTo>
                        <a:pt x="30" y="6"/>
                      </a:lnTo>
                      <a:lnTo>
                        <a:pt x="6" y="0"/>
                      </a:lnTo>
                      <a:lnTo>
                        <a:pt x="0" y="0"/>
                      </a:lnTo>
                      <a:lnTo>
                        <a:pt x="6" y="6"/>
                      </a:lnTo>
                      <a:lnTo>
                        <a:pt x="30" y="12"/>
                      </a:lnTo>
                      <a:close/>
                    </a:path>
                  </a:pathLst>
                </a:custGeom>
                <a:solidFill>
                  <a:srgbClr val="C0C0C0"/>
                </a:solidFill>
                <a:ln w="9525">
                  <a:noFill/>
                  <a:round/>
                  <a:headEnd/>
                  <a:tailEnd/>
                </a:ln>
              </p:spPr>
              <p:txBody>
                <a:bodyPr/>
                <a:lstStyle/>
                <a:p>
                  <a:endParaRPr lang="en-US"/>
                </a:p>
              </p:txBody>
            </p:sp>
            <p:sp>
              <p:nvSpPr>
                <p:cNvPr id="52828" name="Freeform 120"/>
                <p:cNvSpPr>
                  <a:spLocks/>
                </p:cNvSpPr>
                <p:nvPr/>
              </p:nvSpPr>
              <p:spPr bwMode="auto">
                <a:xfrm>
                  <a:off x="4522" y="2706"/>
                  <a:ext cx="30" cy="18"/>
                </a:xfrm>
                <a:custGeom>
                  <a:avLst/>
                  <a:gdLst>
                    <a:gd name="T0" fmla="*/ 24 w 30"/>
                    <a:gd name="T1" fmla="*/ 18 h 18"/>
                    <a:gd name="T2" fmla="*/ 30 w 30"/>
                    <a:gd name="T3" fmla="*/ 12 h 18"/>
                    <a:gd name="T4" fmla="*/ 24 w 30"/>
                    <a:gd name="T5" fmla="*/ 12 h 18"/>
                    <a:gd name="T6" fmla="*/ 18 w 30"/>
                    <a:gd name="T7" fmla="*/ 6 h 18"/>
                    <a:gd name="T8" fmla="*/ 0 w 30"/>
                    <a:gd name="T9" fmla="*/ 0 h 18"/>
                    <a:gd name="T10" fmla="*/ 0 w 30"/>
                    <a:gd name="T11" fmla="*/ 6 h 18"/>
                    <a:gd name="T12" fmla="*/ 0 w 30"/>
                    <a:gd name="T13" fmla="*/ 6 h 18"/>
                    <a:gd name="T14" fmla="*/ 18 w 30"/>
                    <a:gd name="T15" fmla="*/ 12 h 18"/>
                    <a:gd name="T16" fmla="*/ 24 w 30"/>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18"/>
                      </a:moveTo>
                      <a:lnTo>
                        <a:pt x="30" y="12"/>
                      </a:lnTo>
                      <a:lnTo>
                        <a:pt x="24" y="12"/>
                      </a:lnTo>
                      <a:lnTo>
                        <a:pt x="18" y="6"/>
                      </a:lnTo>
                      <a:lnTo>
                        <a:pt x="0" y="0"/>
                      </a:lnTo>
                      <a:lnTo>
                        <a:pt x="0" y="6"/>
                      </a:lnTo>
                      <a:lnTo>
                        <a:pt x="18" y="12"/>
                      </a:lnTo>
                      <a:lnTo>
                        <a:pt x="24" y="18"/>
                      </a:lnTo>
                      <a:close/>
                    </a:path>
                  </a:pathLst>
                </a:custGeom>
                <a:solidFill>
                  <a:srgbClr val="C0C0C0"/>
                </a:solidFill>
                <a:ln w="9525">
                  <a:noFill/>
                  <a:round/>
                  <a:headEnd/>
                  <a:tailEnd/>
                </a:ln>
              </p:spPr>
              <p:txBody>
                <a:bodyPr/>
                <a:lstStyle/>
                <a:p>
                  <a:endParaRPr lang="en-US"/>
                </a:p>
              </p:txBody>
            </p:sp>
            <p:sp>
              <p:nvSpPr>
                <p:cNvPr id="52829" name="Freeform 121"/>
                <p:cNvSpPr>
                  <a:spLocks/>
                </p:cNvSpPr>
                <p:nvPr/>
              </p:nvSpPr>
              <p:spPr bwMode="auto">
                <a:xfrm>
                  <a:off x="4480" y="2694"/>
                  <a:ext cx="30" cy="12"/>
                </a:xfrm>
                <a:custGeom>
                  <a:avLst/>
                  <a:gdLst>
                    <a:gd name="T0" fmla="*/ 24 w 30"/>
                    <a:gd name="T1" fmla="*/ 12 h 12"/>
                    <a:gd name="T2" fmla="*/ 30 w 30"/>
                    <a:gd name="T3" fmla="*/ 12 h 12"/>
                    <a:gd name="T4" fmla="*/ 24 w 30"/>
                    <a:gd name="T5" fmla="*/ 6 h 12"/>
                    <a:gd name="T6" fmla="*/ 6 w 30"/>
                    <a:gd name="T7" fmla="*/ 0 h 12"/>
                    <a:gd name="T8" fmla="*/ 0 w 30"/>
                    <a:gd name="T9" fmla="*/ 6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6"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2830" name="Freeform 122"/>
                <p:cNvSpPr>
                  <a:spLocks/>
                </p:cNvSpPr>
                <p:nvPr/>
              </p:nvSpPr>
              <p:spPr bwMode="auto">
                <a:xfrm>
                  <a:off x="4438" y="2682"/>
                  <a:ext cx="30" cy="12"/>
                </a:xfrm>
                <a:custGeom>
                  <a:avLst/>
                  <a:gdLst>
                    <a:gd name="T0" fmla="*/ 30 w 30"/>
                    <a:gd name="T1" fmla="*/ 12 h 12"/>
                    <a:gd name="T2" fmla="*/ 30 w 30"/>
                    <a:gd name="T3" fmla="*/ 12 h 12"/>
                    <a:gd name="T4" fmla="*/ 30 w 30"/>
                    <a:gd name="T5" fmla="*/ 6 h 12"/>
                    <a:gd name="T6" fmla="*/ 24 w 30"/>
                    <a:gd name="T7" fmla="*/ 6 h 12"/>
                    <a:gd name="T8" fmla="*/ 6 w 30"/>
                    <a:gd name="T9" fmla="*/ 0 h 12"/>
                    <a:gd name="T10" fmla="*/ 0 w 30"/>
                    <a:gd name="T11" fmla="*/ 0 h 12"/>
                    <a:gd name="T12" fmla="*/ 6 w 30"/>
                    <a:gd name="T13" fmla="*/ 6 h 12"/>
                    <a:gd name="T14" fmla="*/ 24 w 30"/>
                    <a:gd name="T15" fmla="*/ 12 h 12"/>
                    <a:gd name="T16" fmla="*/ 30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12"/>
                      </a:moveTo>
                      <a:lnTo>
                        <a:pt x="30" y="12"/>
                      </a:lnTo>
                      <a:lnTo>
                        <a:pt x="30" y="6"/>
                      </a:lnTo>
                      <a:lnTo>
                        <a:pt x="24" y="6"/>
                      </a:lnTo>
                      <a:lnTo>
                        <a:pt x="6" y="0"/>
                      </a:lnTo>
                      <a:lnTo>
                        <a:pt x="0" y="0"/>
                      </a:lnTo>
                      <a:lnTo>
                        <a:pt x="6" y="6"/>
                      </a:lnTo>
                      <a:lnTo>
                        <a:pt x="24" y="12"/>
                      </a:lnTo>
                      <a:lnTo>
                        <a:pt x="30" y="12"/>
                      </a:lnTo>
                      <a:close/>
                    </a:path>
                  </a:pathLst>
                </a:custGeom>
                <a:solidFill>
                  <a:srgbClr val="C0C0C0"/>
                </a:solidFill>
                <a:ln w="9525">
                  <a:noFill/>
                  <a:round/>
                  <a:headEnd/>
                  <a:tailEnd/>
                </a:ln>
              </p:spPr>
              <p:txBody>
                <a:bodyPr/>
                <a:lstStyle/>
                <a:p>
                  <a:endParaRPr lang="en-US"/>
                </a:p>
              </p:txBody>
            </p:sp>
            <p:sp>
              <p:nvSpPr>
                <p:cNvPr id="52831" name="Freeform 123"/>
                <p:cNvSpPr>
                  <a:spLocks/>
                </p:cNvSpPr>
                <p:nvPr/>
              </p:nvSpPr>
              <p:spPr bwMode="auto">
                <a:xfrm>
                  <a:off x="4402" y="2670"/>
                  <a:ext cx="30" cy="12"/>
                </a:xfrm>
                <a:custGeom>
                  <a:avLst/>
                  <a:gdLst>
                    <a:gd name="T0" fmla="*/ 24 w 30"/>
                    <a:gd name="T1" fmla="*/ 12 h 12"/>
                    <a:gd name="T2" fmla="*/ 30 w 30"/>
                    <a:gd name="T3" fmla="*/ 12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832" name="Freeform 124"/>
                <p:cNvSpPr>
                  <a:spLocks/>
                </p:cNvSpPr>
                <p:nvPr/>
              </p:nvSpPr>
              <p:spPr bwMode="auto">
                <a:xfrm>
                  <a:off x="4360" y="2658"/>
                  <a:ext cx="30" cy="12"/>
                </a:xfrm>
                <a:custGeom>
                  <a:avLst/>
                  <a:gdLst>
                    <a:gd name="T0" fmla="*/ 24 w 30"/>
                    <a:gd name="T1" fmla="*/ 12 h 12"/>
                    <a:gd name="T2" fmla="*/ 30 w 30"/>
                    <a:gd name="T3" fmla="*/ 12 h 12"/>
                    <a:gd name="T4" fmla="*/ 24 w 30"/>
                    <a:gd name="T5" fmla="*/ 6 h 12"/>
                    <a:gd name="T6" fmla="*/ 18 w 30"/>
                    <a:gd name="T7" fmla="*/ 6 h 12"/>
                    <a:gd name="T8" fmla="*/ 0 w 30"/>
                    <a:gd name="T9" fmla="*/ 0 h 12"/>
                    <a:gd name="T10" fmla="*/ 0 w 30"/>
                    <a:gd name="T11" fmla="*/ 6 h 12"/>
                    <a:gd name="T12" fmla="*/ 0 w 30"/>
                    <a:gd name="T13" fmla="*/ 6 h 12"/>
                    <a:gd name="T14" fmla="*/ 18 w 30"/>
                    <a:gd name="T15" fmla="*/ 12 h 12"/>
                    <a:gd name="T16" fmla="*/ 24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12"/>
                      </a:moveTo>
                      <a:lnTo>
                        <a:pt x="30" y="12"/>
                      </a:lnTo>
                      <a:lnTo>
                        <a:pt x="24" y="6"/>
                      </a:lnTo>
                      <a:lnTo>
                        <a:pt x="18" y="6"/>
                      </a:lnTo>
                      <a:lnTo>
                        <a:pt x="0" y="0"/>
                      </a:lnTo>
                      <a:lnTo>
                        <a:pt x="0" y="6"/>
                      </a:lnTo>
                      <a:lnTo>
                        <a:pt x="18" y="12"/>
                      </a:lnTo>
                      <a:lnTo>
                        <a:pt x="24" y="12"/>
                      </a:lnTo>
                      <a:close/>
                    </a:path>
                  </a:pathLst>
                </a:custGeom>
                <a:solidFill>
                  <a:srgbClr val="C0C0C0"/>
                </a:solidFill>
                <a:ln w="9525">
                  <a:noFill/>
                  <a:round/>
                  <a:headEnd/>
                  <a:tailEnd/>
                </a:ln>
              </p:spPr>
              <p:txBody>
                <a:bodyPr/>
                <a:lstStyle/>
                <a:p>
                  <a:endParaRPr lang="en-US"/>
                </a:p>
              </p:txBody>
            </p:sp>
            <p:sp>
              <p:nvSpPr>
                <p:cNvPr id="52833" name="Freeform 125"/>
                <p:cNvSpPr>
                  <a:spLocks/>
                </p:cNvSpPr>
                <p:nvPr/>
              </p:nvSpPr>
              <p:spPr bwMode="auto">
                <a:xfrm>
                  <a:off x="4318" y="2652"/>
                  <a:ext cx="30" cy="12"/>
                </a:xfrm>
                <a:custGeom>
                  <a:avLst/>
                  <a:gdLst>
                    <a:gd name="T0" fmla="*/ 30 w 30"/>
                    <a:gd name="T1" fmla="*/ 12 h 12"/>
                    <a:gd name="T2" fmla="*/ 30 w 30"/>
                    <a:gd name="T3" fmla="*/ 6 h 12"/>
                    <a:gd name="T4" fmla="*/ 30 w 30"/>
                    <a:gd name="T5" fmla="*/ 6 h 12"/>
                    <a:gd name="T6" fmla="*/ 6 w 30"/>
                    <a:gd name="T7" fmla="*/ 0 h 12"/>
                    <a:gd name="T8" fmla="*/ 0 w 30"/>
                    <a:gd name="T9" fmla="*/ 0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0"/>
                      </a:lnTo>
                      <a:lnTo>
                        <a:pt x="6" y="6"/>
                      </a:lnTo>
                      <a:lnTo>
                        <a:pt x="30" y="12"/>
                      </a:lnTo>
                      <a:close/>
                    </a:path>
                  </a:pathLst>
                </a:custGeom>
                <a:solidFill>
                  <a:srgbClr val="C0C0C0"/>
                </a:solidFill>
                <a:ln w="9525">
                  <a:noFill/>
                  <a:round/>
                  <a:headEnd/>
                  <a:tailEnd/>
                </a:ln>
              </p:spPr>
              <p:txBody>
                <a:bodyPr/>
                <a:lstStyle/>
                <a:p>
                  <a:endParaRPr lang="en-US"/>
                </a:p>
              </p:txBody>
            </p:sp>
            <p:sp>
              <p:nvSpPr>
                <p:cNvPr id="52834" name="Freeform 126"/>
                <p:cNvSpPr>
                  <a:spLocks/>
                </p:cNvSpPr>
                <p:nvPr/>
              </p:nvSpPr>
              <p:spPr bwMode="auto">
                <a:xfrm>
                  <a:off x="4276" y="2646"/>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835" name="Freeform 127"/>
                <p:cNvSpPr>
                  <a:spLocks/>
                </p:cNvSpPr>
                <p:nvPr/>
              </p:nvSpPr>
              <p:spPr bwMode="auto">
                <a:xfrm>
                  <a:off x="4234" y="2634"/>
                  <a:ext cx="30" cy="12"/>
                </a:xfrm>
                <a:custGeom>
                  <a:avLst/>
                  <a:gdLst>
                    <a:gd name="T0" fmla="*/ 30 w 30"/>
                    <a:gd name="T1" fmla="*/ 12 h 12"/>
                    <a:gd name="T2" fmla="*/ 30 w 30"/>
                    <a:gd name="T3" fmla="*/ 12 h 12"/>
                    <a:gd name="T4" fmla="*/ 30 w 30"/>
                    <a:gd name="T5" fmla="*/ 6 h 12"/>
                    <a:gd name="T6" fmla="*/ 6 w 30"/>
                    <a:gd name="T7" fmla="*/ 0 h 12"/>
                    <a:gd name="T8" fmla="*/ 0 w 30"/>
                    <a:gd name="T9" fmla="*/ 6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12"/>
                      </a:lnTo>
                      <a:lnTo>
                        <a:pt x="30" y="6"/>
                      </a:lnTo>
                      <a:lnTo>
                        <a:pt x="6" y="0"/>
                      </a:lnTo>
                      <a:lnTo>
                        <a:pt x="0" y="6"/>
                      </a:lnTo>
                      <a:lnTo>
                        <a:pt x="6" y="6"/>
                      </a:lnTo>
                      <a:lnTo>
                        <a:pt x="30" y="12"/>
                      </a:lnTo>
                      <a:close/>
                    </a:path>
                  </a:pathLst>
                </a:custGeom>
                <a:solidFill>
                  <a:srgbClr val="C0C0C0"/>
                </a:solidFill>
                <a:ln w="9525">
                  <a:noFill/>
                  <a:round/>
                  <a:headEnd/>
                  <a:tailEnd/>
                </a:ln>
              </p:spPr>
              <p:txBody>
                <a:bodyPr/>
                <a:lstStyle/>
                <a:p>
                  <a:endParaRPr lang="en-US"/>
                </a:p>
              </p:txBody>
            </p:sp>
            <p:sp>
              <p:nvSpPr>
                <p:cNvPr id="52836" name="Freeform 128"/>
                <p:cNvSpPr>
                  <a:spLocks/>
                </p:cNvSpPr>
                <p:nvPr/>
              </p:nvSpPr>
              <p:spPr bwMode="auto">
                <a:xfrm>
                  <a:off x="4198" y="2628"/>
                  <a:ext cx="24" cy="12"/>
                </a:xfrm>
                <a:custGeom>
                  <a:avLst/>
                  <a:gdLst>
                    <a:gd name="T0" fmla="*/ 24 w 24"/>
                    <a:gd name="T1" fmla="*/ 12 h 12"/>
                    <a:gd name="T2" fmla="*/ 24 w 24"/>
                    <a:gd name="T3" fmla="*/ 6 h 12"/>
                    <a:gd name="T4" fmla="*/ 24 w 24"/>
                    <a:gd name="T5" fmla="*/ 6 h 12"/>
                    <a:gd name="T6" fmla="*/ 0 w 24"/>
                    <a:gd name="T7" fmla="*/ 0 h 12"/>
                    <a:gd name="T8" fmla="*/ 0 w 24"/>
                    <a:gd name="T9" fmla="*/ 0 h 12"/>
                    <a:gd name="T10" fmla="*/ 0 w 24"/>
                    <a:gd name="T11" fmla="*/ 6 h 12"/>
                    <a:gd name="T12" fmla="*/ 24 w 24"/>
                    <a:gd name="T13" fmla="*/ 12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12"/>
                      </a:move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837" name="Freeform 129"/>
                <p:cNvSpPr>
                  <a:spLocks/>
                </p:cNvSpPr>
                <p:nvPr/>
              </p:nvSpPr>
              <p:spPr bwMode="auto">
                <a:xfrm>
                  <a:off x="4156" y="2622"/>
                  <a:ext cx="30" cy="6"/>
                </a:xfrm>
                <a:custGeom>
                  <a:avLst/>
                  <a:gdLst>
                    <a:gd name="T0" fmla="*/ 24 w 30"/>
                    <a:gd name="T1" fmla="*/ 6 h 6"/>
                    <a:gd name="T2" fmla="*/ 30 w 30"/>
                    <a:gd name="T3" fmla="*/ 6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838" name="Freeform 130"/>
                <p:cNvSpPr>
                  <a:spLocks/>
                </p:cNvSpPr>
                <p:nvPr/>
              </p:nvSpPr>
              <p:spPr bwMode="auto">
                <a:xfrm>
                  <a:off x="4114" y="2616"/>
                  <a:ext cx="30" cy="12"/>
                </a:xfrm>
                <a:custGeom>
                  <a:avLst/>
                  <a:gdLst>
                    <a:gd name="T0" fmla="*/ 24 w 30"/>
                    <a:gd name="T1" fmla="*/ 12 h 12"/>
                    <a:gd name="T2" fmla="*/ 30 w 30"/>
                    <a:gd name="T3" fmla="*/ 6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839" name="Freeform 131"/>
                <p:cNvSpPr>
                  <a:spLocks/>
                </p:cNvSpPr>
                <p:nvPr/>
              </p:nvSpPr>
              <p:spPr bwMode="auto">
                <a:xfrm>
                  <a:off x="4072" y="2610"/>
                  <a:ext cx="30" cy="12"/>
                </a:xfrm>
                <a:custGeom>
                  <a:avLst/>
                  <a:gdLst>
                    <a:gd name="T0" fmla="*/ 24 w 30"/>
                    <a:gd name="T1" fmla="*/ 12 h 12"/>
                    <a:gd name="T2" fmla="*/ 30 w 30"/>
                    <a:gd name="T3" fmla="*/ 6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840" name="Freeform 132"/>
                <p:cNvSpPr>
                  <a:spLocks/>
                </p:cNvSpPr>
                <p:nvPr/>
              </p:nvSpPr>
              <p:spPr bwMode="auto">
                <a:xfrm>
                  <a:off x="4030" y="2610"/>
                  <a:ext cx="30" cy="6"/>
                </a:xfrm>
                <a:custGeom>
                  <a:avLst/>
                  <a:gdLst>
                    <a:gd name="T0" fmla="*/ 24 w 30"/>
                    <a:gd name="T1" fmla="*/ 6 h 6"/>
                    <a:gd name="T2" fmla="*/ 30 w 30"/>
                    <a:gd name="T3" fmla="*/ 6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841" name="Freeform 133"/>
                <p:cNvSpPr>
                  <a:spLocks/>
                </p:cNvSpPr>
                <p:nvPr/>
              </p:nvSpPr>
              <p:spPr bwMode="auto">
                <a:xfrm>
                  <a:off x="3987" y="2604"/>
                  <a:ext cx="31" cy="6"/>
                </a:xfrm>
                <a:custGeom>
                  <a:avLst/>
                  <a:gdLst>
                    <a:gd name="T0" fmla="*/ 25 w 31"/>
                    <a:gd name="T1" fmla="*/ 6 h 6"/>
                    <a:gd name="T2" fmla="*/ 31 w 31"/>
                    <a:gd name="T3" fmla="*/ 6 h 6"/>
                    <a:gd name="T4" fmla="*/ 25 w 31"/>
                    <a:gd name="T5" fmla="*/ 0 h 6"/>
                    <a:gd name="T6" fmla="*/ 7 w 31"/>
                    <a:gd name="T7" fmla="*/ 0 h 6"/>
                    <a:gd name="T8" fmla="*/ 0 w 31"/>
                    <a:gd name="T9" fmla="*/ 0 h 6"/>
                    <a:gd name="T10" fmla="*/ 0 w 31"/>
                    <a:gd name="T11" fmla="*/ 0 h 6"/>
                    <a:gd name="T12" fmla="*/ 0 w 31"/>
                    <a:gd name="T13" fmla="*/ 6 h 6"/>
                    <a:gd name="T14" fmla="*/ 7 w 31"/>
                    <a:gd name="T15" fmla="*/ 6 h 6"/>
                    <a:gd name="T16" fmla="*/ 25 w 31"/>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6"/>
                    <a:gd name="T29" fmla="*/ 31 w 31"/>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6">
                      <a:moveTo>
                        <a:pt x="25" y="6"/>
                      </a:moveTo>
                      <a:lnTo>
                        <a:pt x="31" y="6"/>
                      </a:lnTo>
                      <a:lnTo>
                        <a:pt x="25" y="0"/>
                      </a:lnTo>
                      <a:lnTo>
                        <a:pt x="7" y="0"/>
                      </a:lnTo>
                      <a:lnTo>
                        <a:pt x="0" y="0"/>
                      </a:lnTo>
                      <a:lnTo>
                        <a:pt x="0" y="6"/>
                      </a:lnTo>
                      <a:lnTo>
                        <a:pt x="7" y="6"/>
                      </a:lnTo>
                      <a:lnTo>
                        <a:pt x="25" y="6"/>
                      </a:lnTo>
                      <a:close/>
                    </a:path>
                  </a:pathLst>
                </a:custGeom>
                <a:solidFill>
                  <a:srgbClr val="C0C0C0"/>
                </a:solidFill>
                <a:ln w="9525">
                  <a:noFill/>
                  <a:round/>
                  <a:headEnd/>
                  <a:tailEnd/>
                </a:ln>
              </p:spPr>
              <p:txBody>
                <a:bodyPr/>
                <a:lstStyle/>
                <a:p>
                  <a:endParaRPr lang="en-US"/>
                </a:p>
              </p:txBody>
            </p:sp>
            <p:sp>
              <p:nvSpPr>
                <p:cNvPr id="52842" name="Freeform 134"/>
                <p:cNvSpPr>
                  <a:spLocks/>
                </p:cNvSpPr>
                <p:nvPr/>
              </p:nvSpPr>
              <p:spPr bwMode="auto">
                <a:xfrm>
                  <a:off x="3945" y="2604"/>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843" name="Freeform 135"/>
                <p:cNvSpPr>
                  <a:spLocks/>
                </p:cNvSpPr>
                <p:nvPr/>
              </p:nvSpPr>
              <p:spPr bwMode="auto">
                <a:xfrm>
                  <a:off x="3903" y="2598"/>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844" name="Freeform 136"/>
                <p:cNvSpPr>
                  <a:spLocks/>
                </p:cNvSpPr>
                <p:nvPr/>
              </p:nvSpPr>
              <p:spPr bwMode="auto">
                <a:xfrm>
                  <a:off x="3861" y="2598"/>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845" name="Freeform 137"/>
                <p:cNvSpPr>
                  <a:spLocks/>
                </p:cNvSpPr>
                <p:nvPr/>
              </p:nvSpPr>
              <p:spPr bwMode="auto">
                <a:xfrm>
                  <a:off x="3819" y="2598"/>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846" name="Freeform 138"/>
                <p:cNvSpPr>
                  <a:spLocks/>
                </p:cNvSpPr>
                <p:nvPr/>
              </p:nvSpPr>
              <p:spPr bwMode="auto">
                <a:xfrm>
                  <a:off x="3777" y="2598"/>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grpSp>
          <p:grpSp>
            <p:nvGrpSpPr>
              <p:cNvPr id="52455" name="Group 139"/>
              <p:cNvGrpSpPr>
                <a:grpSpLocks/>
              </p:cNvGrpSpPr>
              <p:nvPr/>
            </p:nvGrpSpPr>
            <p:grpSpPr bwMode="auto">
              <a:xfrm>
                <a:off x="2793" y="2646"/>
                <a:ext cx="1969" cy="714"/>
                <a:chOff x="2793" y="2646"/>
                <a:chExt cx="1969" cy="714"/>
              </a:xfrm>
            </p:grpSpPr>
            <p:sp>
              <p:nvSpPr>
                <p:cNvPr id="52624" name="Freeform 140"/>
                <p:cNvSpPr>
                  <a:spLocks/>
                </p:cNvSpPr>
                <p:nvPr/>
              </p:nvSpPr>
              <p:spPr bwMode="auto">
                <a:xfrm>
                  <a:off x="3753" y="2646"/>
                  <a:ext cx="24" cy="6"/>
                </a:xfrm>
                <a:custGeom>
                  <a:avLst/>
                  <a:gdLst>
                    <a:gd name="T0" fmla="*/ 24 w 24"/>
                    <a:gd name="T1" fmla="*/ 6 h 6"/>
                    <a:gd name="T2" fmla="*/ 24 w 24"/>
                    <a:gd name="T3" fmla="*/ 0 h 6"/>
                    <a:gd name="T4" fmla="*/ 24 w 24"/>
                    <a:gd name="T5" fmla="*/ 0 h 6"/>
                    <a:gd name="T6" fmla="*/ 0 w 24"/>
                    <a:gd name="T7" fmla="*/ 0 h 6"/>
                    <a:gd name="T8" fmla="*/ 0 w 24"/>
                    <a:gd name="T9" fmla="*/ 0 h 6"/>
                    <a:gd name="T10" fmla="*/ 0 w 24"/>
                    <a:gd name="T11" fmla="*/ 6 h 6"/>
                    <a:gd name="T12" fmla="*/ 24 w 24"/>
                    <a:gd name="T13" fmla="*/ 6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24" y="6"/>
                      </a:move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625" name="Freeform 141"/>
                <p:cNvSpPr>
                  <a:spLocks/>
                </p:cNvSpPr>
                <p:nvPr/>
              </p:nvSpPr>
              <p:spPr bwMode="auto">
                <a:xfrm>
                  <a:off x="3711" y="2646"/>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626" name="Freeform 142"/>
                <p:cNvSpPr>
                  <a:spLocks/>
                </p:cNvSpPr>
                <p:nvPr/>
              </p:nvSpPr>
              <p:spPr bwMode="auto">
                <a:xfrm>
                  <a:off x="3669" y="2646"/>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627" name="Freeform 143"/>
                <p:cNvSpPr>
                  <a:spLocks/>
                </p:cNvSpPr>
                <p:nvPr/>
              </p:nvSpPr>
              <p:spPr bwMode="auto">
                <a:xfrm>
                  <a:off x="3627" y="2646"/>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628" name="Freeform 144"/>
                <p:cNvSpPr>
                  <a:spLocks/>
                </p:cNvSpPr>
                <p:nvPr/>
              </p:nvSpPr>
              <p:spPr bwMode="auto">
                <a:xfrm>
                  <a:off x="3585" y="2652"/>
                  <a:ext cx="24" cy="6"/>
                </a:xfrm>
                <a:custGeom>
                  <a:avLst/>
                  <a:gdLst>
                    <a:gd name="T0" fmla="*/ 24 w 24"/>
                    <a:gd name="T1" fmla="*/ 6 h 6"/>
                    <a:gd name="T2" fmla="*/ 24 w 24"/>
                    <a:gd name="T3" fmla="*/ 0 h 6"/>
                    <a:gd name="T4" fmla="*/ 24 w 24"/>
                    <a:gd name="T5" fmla="*/ 0 h 6"/>
                    <a:gd name="T6" fmla="*/ 0 w 24"/>
                    <a:gd name="T7" fmla="*/ 0 h 6"/>
                    <a:gd name="T8" fmla="*/ 0 w 24"/>
                    <a:gd name="T9" fmla="*/ 0 h 6"/>
                    <a:gd name="T10" fmla="*/ 0 w 24"/>
                    <a:gd name="T11" fmla="*/ 6 h 6"/>
                    <a:gd name="T12" fmla="*/ 24 w 24"/>
                    <a:gd name="T13" fmla="*/ 6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24" y="6"/>
                      </a:move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629" name="Freeform 145"/>
                <p:cNvSpPr>
                  <a:spLocks/>
                </p:cNvSpPr>
                <p:nvPr/>
              </p:nvSpPr>
              <p:spPr bwMode="auto">
                <a:xfrm>
                  <a:off x="3543" y="2652"/>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630" name="Freeform 146"/>
                <p:cNvSpPr>
                  <a:spLocks/>
                </p:cNvSpPr>
                <p:nvPr/>
              </p:nvSpPr>
              <p:spPr bwMode="auto">
                <a:xfrm>
                  <a:off x="3501" y="2658"/>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631" name="Freeform 147"/>
                <p:cNvSpPr>
                  <a:spLocks/>
                </p:cNvSpPr>
                <p:nvPr/>
              </p:nvSpPr>
              <p:spPr bwMode="auto">
                <a:xfrm>
                  <a:off x="3459" y="2658"/>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632" name="Freeform 148"/>
                <p:cNvSpPr>
                  <a:spLocks/>
                </p:cNvSpPr>
                <p:nvPr/>
              </p:nvSpPr>
              <p:spPr bwMode="auto">
                <a:xfrm>
                  <a:off x="3417" y="2664"/>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633" name="Freeform 149"/>
                <p:cNvSpPr>
                  <a:spLocks/>
                </p:cNvSpPr>
                <p:nvPr/>
              </p:nvSpPr>
              <p:spPr bwMode="auto">
                <a:xfrm>
                  <a:off x="3375" y="2670"/>
                  <a:ext cx="30" cy="12"/>
                </a:xfrm>
                <a:custGeom>
                  <a:avLst/>
                  <a:gdLst>
                    <a:gd name="T0" fmla="*/ 24 w 30"/>
                    <a:gd name="T1" fmla="*/ 6 h 12"/>
                    <a:gd name="T2" fmla="*/ 30 w 30"/>
                    <a:gd name="T3" fmla="*/ 0 h 12"/>
                    <a:gd name="T4" fmla="*/ 24 w 30"/>
                    <a:gd name="T5" fmla="*/ 0 h 12"/>
                    <a:gd name="T6" fmla="*/ 18 w 30"/>
                    <a:gd name="T7" fmla="*/ 0 h 12"/>
                    <a:gd name="T8" fmla="*/ 0 w 30"/>
                    <a:gd name="T9" fmla="*/ 6 h 12"/>
                    <a:gd name="T10" fmla="*/ 0 w 30"/>
                    <a:gd name="T11" fmla="*/ 6 h 12"/>
                    <a:gd name="T12" fmla="*/ 0 w 30"/>
                    <a:gd name="T13" fmla="*/ 12 h 12"/>
                    <a:gd name="T14" fmla="*/ 18 w 30"/>
                    <a:gd name="T15" fmla="*/ 6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0"/>
                      </a:lnTo>
                      <a:lnTo>
                        <a:pt x="24" y="0"/>
                      </a:lnTo>
                      <a:lnTo>
                        <a:pt x="18" y="0"/>
                      </a:lnTo>
                      <a:lnTo>
                        <a:pt x="0" y="6"/>
                      </a:lnTo>
                      <a:lnTo>
                        <a:pt x="0" y="12"/>
                      </a:lnTo>
                      <a:lnTo>
                        <a:pt x="18" y="6"/>
                      </a:lnTo>
                      <a:lnTo>
                        <a:pt x="24" y="6"/>
                      </a:lnTo>
                      <a:close/>
                    </a:path>
                  </a:pathLst>
                </a:custGeom>
                <a:solidFill>
                  <a:srgbClr val="C0C0C0"/>
                </a:solidFill>
                <a:ln w="9525">
                  <a:noFill/>
                  <a:round/>
                  <a:headEnd/>
                  <a:tailEnd/>
                </a:ln>
              </p:spPr>
              <p:txBody>
                <a:bodyPr/>
                <a:lstStyle/>
                <a:p>
                  <a:endParaRPr lang="en-US"/>
                </a:p>
              </p:txBody>
            </p:sp>
            <p:sp>
              <p:nvSpPr>
                <p:cNvPr id="52634" name="Freeform 150"/>
                <p:cNvSpPr>
                  <a:spLocks/>
                </p:cNvSpPr>
                <p:nvPr/>
              </p:nvSpPr>
              <p:spPr bwMode="auto">
                <a:xfrm>
                  <a:off x="3333" y="2676"/>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635" name="Freeform 151"/>
                <p:cNvSpPr>
                  <a:spLocks/>
                </p:cNvSpPr>
                <p:nvPr/>
              </p:nvSpPr>
              <p:spPr bwMode="auto">
                <a:xfrm>
                  <a:off x="3291" y="2688"/>
                  <a:ext cx="30" cy="6"/>
                </a:xfrm>
                <a:custGeom>
                  <a:avLst/>
                  <a:gdLst>
                    <a:gd name="T0" fmla="*/ 24 w 30"/>
                    <a:gd name="T1" fmla="*/ 6 h 6"/>
                    <a:gd name="T2" fmla="*/ 30 w 30"/>
                    <a:gd name="T3" fmla="*/ 0 h 6"/>
                    <a:gd name="T4" fmla="*/ 24 w 30"/>
                    <a:gd name="T5" fmla="*/ 0 h 6"/>
                    <a:gd name="T6" fmla="*/ 6 w 30"/>
                    <a:gd name="T7" fmla="*/ 0 h 6"/>
                    <a:gd name="T8" fmla="*/ 0 w 30"/>
                    <a:gd name="T9" fmla="*/ 6 h 6"/>
                    <a:gd name="T10" fmla="*/ 6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6" y="0"/>
                      </a:lnTo>
                      <a:lnTo>
                        <a:pt x="0" y="6"/>
                      </a:lnTo>
                      <a:lnTo>
                        <a:pt x="6" y="6"/>
                      </a:lnTo>
                      <a:lnTo>
                        <a:pt x="24" y="6"/>
                      </a:lnTo>
                      <a:close/>
                    </a:path>
                  </a:pathLst>
                </a:custGeom>
                <a:solidFill>
                  <a:srgbClr val="C0C0C0"/>
                </a:solidFill>
                <a:ln w="9525">
                  <a:noFill/>
                  <a:round/>
                  <a:headEnd/>
                  <a:tailEnd/>
                </a:ln>
              </p:spPr>
              <p:txBody>
                <a:bodyPr/>
                <a:lstStyle/>
                <a:p>
                  <a:endParaRPr lang="en-US"/>
                </a:p>
              </p:txBody>
            </p:sp>
            <p:sp>
              <p:nvSpPr>
                <p:cNvPr id="52636" name="Freeform 152"/>
                <p:cNvSpPr>
                  <a:spLocks/>
                </p:cNvSpPr>
                <p:nvPr/>
              </p:nvSpPr>
              <p:spPr bwMode="auto">
                <a:xfrm>
                  <a:off x="3249" y="2694"/>
                  <a:ext cx="30" cy="12"/>
                </a:xfrm>
                <a:custGeom>
                  <a:avLst/>
                  <a:gdLst>
                    <a:gd name="T0" fmla="*/ 30 w 30"/>
                    <a:gd name="T1" fmla="*/ 6 h 12"/>
                    <a:gd name="T2" fmla="*/ 30 w 30"/>
                    <a:gd name="T3" fmla="*/ 0 h 12"/>
                    <a:gd name="T4" fmla="*/ 30 w 30"/>
                    <a:gd name="T5" fmla="*/ 0 h 12"/>
                    <a:gd name="T6" fmla="*/ 6 w 30"/>
                    <a:gd name="T7" fmla="*/ 6 h 12"/>
                    <a:gd name="T8" fmla="*/ 0 w 30"/>
                    <a:gd name="T9" fmla="*/ 6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0"/>
                      </a:lnTo>
                      <a:lnTo>
                        <a:pt x="6" y="6"/>
                      </a:lnTo>
                      <a:lnTo>
                        <a:pt x="0" y="6"/>
                      </a:lnTo>
                      <a:lnTo>
                        <a:pt x="6" y="12"/>
                      </a:lnTo>
                      <a:lnTo>
                        <a:pt x="30" y="6"/>
                      </a:lnTo>
                      <a:close/>
                    </a:path>
                  </a:pathLst>
                </a:custGeom>
                <a:solidFill>
                  <a:srgbClr val="C0C0C0"/>
                </a:solidFill>
                <a:ln w="9525">
                  <a:noFill/>
                  <a:round/>
                  <a:headEnd/>
                  <a:tailEnd/>
                </a:ln>
              </p:spPr>
              <p:txBody>
                <a:bodyPr/>
                <a:lstStyle/>
                <a:p>
                  <a:endParaRPr lang="en-US"/>
                </a:p>
              </p:txBody>
            </p:sp>
            <p:sp>
              <p:nvSpPr>
                <p:cNvPr id="52637" name="Freeform 153"/>
                <p:cNvSpPr>
                  <a:spLocks/>
                </p:cNvSpPr>
                <p:nvPr/>
              </p:nvSpPr>
              <p:spPr bwMode="auto">
                <a:xfrm>
                  <a:off x="3207" y="2700"/>
                  <a:ext cx="30" cy="12"/>
                </a:xfrm>
                <a:custGeom>
                  <a:avLst/>
                  <a:gdLst>
                    <a:gd name="T0" fmla="*/ 30 w 30"/>
                    <a:gd name="T1" fmla="*/ 6 h 12"/>
                    <a:gd name="T2" fmla="*/ 30 w 30"/>
                    <a:gd name="T3" fmla="*/ 6 h 12"/>
                    <a:gd name="T4" fmla="*/ 30 w 30"/>
                    <a:gd name="T5" fmla="*/ 0 h 12"/>
                    <a:gd name="T6" fmla="*/ 18 w 30"/>
                    <a:gd name="T7" fmla="*/ 6 h 12"/>
                    <a:gd name="T8" fmla="*/ 6 w 30"/>
                    <a:gd name="T9" fmla="*/ 6 h 12"/>
                    <a:gd name="T10" fmla="*/ 0 w 30"/>
                    <a:gd name="T11" fmla="*/ 12 h 12"/>
                    <a:gd name="T12" fmla="*/ 6 w 30"/>
                    <a:gd name="T13" fmla="*/ 12 h 12"/>
                    <a:gd name="T14" fmla="*/ 18 w 30"/>
                    <a:gd name="T15" fmla="*/ 12 h 12"/>
                    <a:gd name="T16" fmla="*/ 30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6"/>
                      </a:moveTo>
                      <a:lnTo>
                        <a:pt x="30" y="6"/>
                      </a:lnTo>
                      <a:lnTo>
                        <a:pt x="30" y="0"/>
                      </a:lnTo>
                      <a:lnTo>
                        <a:pt x="18" y="6"/>
                      </a:lnTo>
                      <a:lnTo>
                        <a:pt x="6" y="6"/>
                      </a:lnTo>
                      <a:lnTo>
                        <a:pt x="0" y="12"/>
                      </a:lnTo>
                      <a:lnTo>
                        <a:pt x="6" y="12"/>
                      </a:lnTo>
                      <a:lnTo>
                        <a:pt x="18" y="12"/>
                      </a:lnTo>
                      <a:lnTo>
                        <a:pt x="30" y="6"/>
                      </a:lnTo>
                      <a:close/>
                    </a:path>
                  </a:pathLst>
                </a:custGeom>
                <a:solidFill>
                  <a:srgbClr val="C0C0C0"/>
                </a:solidFill>
                <a:ln w="9525">
                  <a:noFill/>
                  <a:round/>
                  <a:headEnd/>
                  <a:tailEnd/>
                </a:ln>
              </p:spPr>
              <p:txBody>
                <a:bodyPr/>
                <a:lstStyle/>
                <a:p>
                  <a:endParaRPr lang="en-US"/>
                </a:p>
              </p:txBody>
            </p:sp>
            <p:sp>
              <p:nvSpPr>
                <p:cNvPr id="52638" name="Freeform 154"/>
                <p:cNvSpPr>
                  <a:spLocks/>
                </p:cNvSpPr>
                <p:nvPr/>
              </p:nvSpPr>
              <p:spPr bwMode="auto">
                <a:xfrm>
                  <a:off x="3171" y="2712"/>
                  <a:ext cx="24" cy="12"/>
                </a:xfrm>
                <a:custGeom>
                  <a:avLst/>
                  <a:gdLst>
                    <a:gd name="T0" fmla="*/ 24 w 24"/>
                    <a:gd name="T1" fmla="*/ 6 h 12"/>
                    <a:gd name="T2" fmla="*/ 24 w 24"/>
                    <a:gd name="T3" fmla="*/ 0 h 12"/>
                    <a:gd name="T4" fmla="*/ 24 w 24"/>
                    <a:gd name="T5" fmla="*/ 0 h 12"/>
                    <a:gd name="T6" fmla="*/ 0 w 24"/>
                    <a:gd name="T7" fmla="*/ 6 h 12"/>
                    <a:gd name="T8" fmla="*/ 0 w 24"/>
                    <a:gd name="T9" fmla="*/ 6 h 12"/>
                    <a:gd name="T10" fmla="*/ 0 w 24"/>
                    <a:gd name="T11" fmla="*/ 12 h 12"/>
                    <a:gd name="T12" fmla="*/ 24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6"/>
                      </a:move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639" name="Freeform 155"/>
                <p:cNvSpPr>
                  <a:spLocks/>
                </p:cNvSpPr>
                <p:nvPr/>
              </p:nvSpPr>
              <p:spPr bwMode="auto">
                <a:xfrm>
                  <a:off x="3129" y="2724"/>
                  <a:ext cx="30" cy="12"/>
                </a:xfrm>
                <a:custGeom>
                  <a:avLst/>
                  <a:gdLst>
                    <a:gd name="T0" fmla="*/ 24 w 30"/>
                    <a:gd name="T1" fmla="*/ 6 h 12"/>
                    <a:gd name="T2" fmla="*/ 30 w 30"/>
                    <a:gd name="T3" fmla="*/ 0 h 12"/>
                    <a:gd name="T4" fmla="*/ 24 w 30"/>
                    <a:gd name="T5" fmla="*/ 0 h 12"/>
                    <a:gd name="T6" fmla="*/ 24 w 30"/>
                    <a:gd name="T7" fmla="*/ 0 h 12"/>
                    <a:gd name="T8" fmla="*/ 0 w 30"/>
                    <a:gd name="T9" fmla="*/ 6 h 12"/>
                    <a:gd name="T10" fmla="*/ 0 w 30"/>
                    <a:gd name="T11" fmla="*/ 6 h 12"/>
                    <a:gd name="T12" fmla="*/ 0 w 30"/>
                    <a:gd name="T13" fmla="*/ 12 h 12"/>
                    <a:gd name="T14" fmla="*/ 24 w 30"/>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640" name="Freeform 156"/>
                <p:cNvSpPr>
                  <a:spLocks/>
                </p:cNvSpPr>
                <p:nvPr/>
              </p:nvSpPr>
              <p:spPr bwMode="auto">
                <a:xfrm>
                  <a:off x="3087" y="2736"/>
                  <a:ext cx="30" cy="12"/>
                </a:xfrm>
                <a:custGeom>
                  <a:avLst/>
                  <a:gdLst>
                    <a:gd name="T0" fmla="*/ 24 w 30"/>
                    <a:gd name="T1" fmla="*/ 6 h 12"/>
                    <a:gd name="T2" fmla="*/ 30 w 30"/>
                    <a:gd name="T3" fmla="*/ 0 h 12"/>
                    <a:gd name="T4" fmla="*/ 24 w 30"/>
                    <a:gd name="T5" fmla="*/ 0 h 12"/>
                    <a:gd name="T6" fmla="*/ 6 w 30"/>
                    <a:gd name="T7" fmla="*/ 6 h 12"/>
                    <a:gd name="T8" fmla="*/ 0 w 30"/>
                    <a:gd name="T9" fmla="*/ 12 h 12"/>
                    <a:gd name="T10" fmla="*/ 6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6" y="6"/>
                      </a:lnTo>
                      <a:lnTo>
                        <a:pt x="0" y="12"/>
                      </a:lnTo>
                      <a:lnTo>
                        <a:pt x="6" y="12"/>
                      </a:lnTo>
                      <a:lnTo>
                        <a:pt x="24" y="6"/>
                      </a:lnTo>
                      <a:close/>
                    </a:path>
                  </a:pathLst>
                </a:custGeom>
                <a:solidFill>
                  <a:srgbClr val="C0C0C0"/>
                </a:solidFill>
                <a:ln w="9525">
                  <a:noFill/>
                  <a:round/>
                  <a:headEnd/>
                  <a:tailEnd/>
                </a:ln>
              </p:spPr>
              <p:txBody>
                <a:bodyPr/>
                <a:lstStyle/>
                <a:p>
                  <a:endParaRPr lang="en-US"/>
                </a:p>
              </p:txBody>
            </p:sp>
            <p:sp>
              <p:nvSpPr>
                <p:cNvPr id="52641" name="Freeform 157"/>
                <p:cNvSpPr>
                  <a:spLocks/>
                </p:cNvSpPr>
                <p:nvPr/>
              </p:nvSpPr>
              <p:spPr bwMode="auto">
                <a:xfrm>
                  <a:off x="3051" y="2748"/>
                  <a:ext cx="24" cy="18"/>
                </a:xfrm>
                <a:custGeom>
                  <a:avLst/>
                  <a:gdLst>
                    <a:gd name="T0" fmla="*/ 24 w 24"/>
                    <a:gd name="T1" fmla="*/ 6 h 18"/>
                    <a:gd name="T2" fmla="*/ 24 w 24"/>
                    <a:gd name="T3" fmla="*/ 6 h 18"/>
                    <a:gd name="T4" fmla="*/ 24 w 24"/>
                    <a:gd name="T5" fmla="*/ 0 h 18"/>
                    <a:gd name="T6" fmla="*/ 0 w 24"/>
                    <a:gd name="T7" fmla="*/ 12 h 18"/>
                    <a:gd name="T8" fmla="*/ 0 w 24"/>
                    <a:gd name="T9" fmla="*/ 12 h 18"/>
                    <a:gd name="T10" fmla="*/ 0 w 24"/>
                    <a:gd name="T11" fmla="*/ 18 h 18"/>
                    <a:gd name="T12" fmla="*/ 24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6"/>
                      </a:moveTo>
                      <a:lnTo>
                        <a:pt x="24" y="6"/>
                      </a:ln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2642" name="Freeform 158"/>
                <p:cNvSpPr>
                  <a:spLocks/>
                </p:cNvSpPr>
                <p:nvPr/>
              </p:nvSpPr>
              <p:spPr bwMode="auto">
                <a:xfrm>
                  <a:off x="3009" y="2766"/>
                  <a:ext cx="30" cy="12"/>
                </a:xfrm>
                <a:custGeom>
                  <a:avLst/>
                  <a:gdLst>
                    <a:gd name="T0" fmla="*/ 24 w 30"/>
                    <a:gd name="T1" fmla="*/ 6 h 12"/>
                    <a:gd name="T2" fmla="*/ 30 w 30"/>
                    <a:gd name="T3" fmla="*/ 0 h 12"/>
                    <a:gd name="T4" fmla="*/ 24 w 30"/>
                    <a:gd name="T5" fmla="*/ 0 h 12"/>
                    <a:gd name="T6" fmla="*/ 6 w 30"/>
                    <a:gd name="T7" fmla="*/ 6 h 12"/>
                    <a:gd name="T8" fmla="*/ 6 w 30"/>
                    <a:gd name="T9" fmla="*/ 6 h 12"/>
                    <a:gd name="T10" fmla="*/ 0 w 30"/>
                    <a:gd name="T11" fmla="*/ 12 h 12"/>
                    <a:gd name="T12" fmla="*/ 6 w 30"/>
                    <a:gd name="T13" fmla="*/ 12 h 12"/>
                    <a:gd name="T14" fmla="*/ 6 w 30"/>
                    <a:gd name="T15" fmla="*/ 12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0"/>
                      </a:lnTo>
                      <a:lnTo>
                        <a:pt x="24" y="0"/>
                      </a:lnTo>
                      <a:lnTo>
                        <a:pt x="6" y="6"/>
                      </a:lnTo>
                      <a:lnTo>
                        <a:pt x="0" y="12"/>
                      </a:lnTo>
                      <a:lnTo>
                        <a:pt x="6" y="12"/>
                      </a:lnTo>
                      <a:lnTo>
                        <a:pt x="24" y="6"/>
                      </a:lnTo>
                      <a:close/>
                    </a:path>
                  </a:pathLst>
                </a:custGeom>
                <a:solidFill>
                  <a:srgbClr val="C0C0C0"/>
                </a:solidFill>
                <a:ln w="9525">
                  <a:noFill/>
                  <a:round/>
                  <a:headEnd/>
                  <a:tailEnd/>
                </a:ln>
              </p:spPr>
              <p:txBody>
                <a:bodyPr/>
                <a:lstStyle/>
                <a:p>
                  <a:endParaRPr lang="en-US"/>
                </a:p>
              </p:txBody>
            </p:sp>
            <p:sp>
              <p:nvSpPr>
                <p:cNvPr id="52643" name="Freeform 159"/>
                <p:cNvSpPr>
                  <a:spLocks/>
                </p:cNvSpPr>
                <p:nvPr/>
              </p:nvSpPr>
              <p:spPr bwMode="auto">
                <a:xfrm>
                  <a:off x="2973" y="2784"/>
                  <a:ext cx="24" cy="12"/>
                </a:xfrm>
                <a:custGeom>
                  <a:avLst/>
                  <a:gdLst>
                    <a:gd name="T0" fmla="*/ 24 w 24"/>
                    <a:gd name="T1" fmla="*/ 6 h 12"/>
                    <a:gd name="T2" fmla="*/ 24 w 24"/>
                    <a:gd name="T3" fmla="*/ 0 h 12"/>
                    <a:gd name="T4" fmla="*/ 24 w 24"/>
                    <a:gd name="T5" fmla="*/ 0 h 12"/>
                    <a:gd name="T6" fmla="*/ 0 w 24"/>
                    <a:gd name="T7" fmla="*/ 6 h 12"/>
                    <a:gd name="T8" fmla="*/ 0 w 24"/>
                    <a:gd name="T9" fmla="*/ 12 h 12"/>
                    <a:gd name="T10" fmla="*/ 0 w 24"/>
                    <a:gd name="T11" fmla="*/ 12 h 12"/>
                    <a:gd name="T12" fmla="*/ 24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6"/>
                      </a:move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644" name="Freeform 160"/>
                <p:cNvSpPr>
                  <a:spLocks/>
                </p:cNvSpPr>
                <p:nvPr/>
              </p:nvSpPr>
              <p:spPr bwMode="auto">
                <a:xfrm>
                  <a:off x="2937" y="2802"/>
                  <a:ext cx="24" cy="18"/>
                </a:xfrm>
                <a:custGeom>
                  <a:avLst/>
                  <a:gdLst>
                    <a:gd name="T0" fmla="*/ 24 w 24"/>
                    <a:gd name="T1" fmla="*/ 6 h 18"/>
                    <a:gd name="T2" fmla="*/ 24 w 24"/>
                    <a:gd name="T3" fmla="*/ 0 h 18"/>
                    <a:gd name="T4" fmla="*/ 24 w 24"/>
                    <a:gd name="T5" fmla="*/ 0 h 18"/>
                    <a:gd name="T6" fmla="*/ 0 w 24"/>
                    <a:gd name="T7" fmla="*/ 12 h 18"/>
                    <a:gd name="T8" fmla="*/ 0 w 24"/>
                    <a:gd name="T9" fmla="*/ 12 h 18"/>
                    <a:gd name="T10" fmla="*/ 0 w 24"/>
                    <a:gd name="T11" fmla="*/ 18 h 18"/>
                    <a:gd name="T12" fmla="*/ 24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6"/>
                      </a:move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2645" name="Freeform 161"/>
                <p:cNvSpPr>
                  <a:spLocks/>
                </p:cNvSpPr>
                <p:nvPr/>
              </p:nvSpPr>
              <p:spPr bwMode="auto">
                <a:xfrm>
                  <a:off x="2901" y="2820"/>
                  <a:ext cx="24" cy="24"/>
                </a:xfrm>
                <a:custGeom>
                  <a:avLst/>
                  <a:gdLst>
                    <a:gd name="T0" fmla="*/ 24 w 24"/>
                    <a:gd name="T1" fmla="*/ 6 h 24"/>
                    <a:gd name="T2" fmla="*/ 24 w 24"/>
                    <a:gd name="T3" fmla="*/ 6 h 24"/>
                    <a:gd name="T4" fmla="*/ 24 w 24"/>
                    <a:gd name="T5" fmla="*/ 0 h 24"/>
                    <a:gd name="T6" fmla="*/ 12 w 24"/>
                    <a:gd name="T7" fmla="*/ 12 h 24"/>
                    <a:gd name="T8" fmla="*/ 0 w 24"/>
                    <a:gd name="T9" fmla="*/ 18 h 24"/>
                    <a:gd name="T10" fmla="*/ 0 w 24"/>
                    <a:gd name="T11" fmla="*/ 18 h 24"/>
                    <a:gd name="T12" fmla="*/ 0 w 24"/>
                    <a:gd name="T13" fmla="*/ 24 h 24"/>
                    <a:gd name="T14" fmla="*/ 12 w 24"/>
                    <a:gd name="T15" fmla="*/ 18 h 24"/>
                    <a:gd name="T16" fmla="*/ 24 w 24"/>
                    <a:gd name="T17" fmla="*/ 6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24" y="6"/>
                      </a:moveTo>
                      <a:lnTo>
                        <a:pt x="24" y="6"/>
                      </a:lnTo>
                      <a:lnTo>
                        <a:pt x="24" y="0"/>
                      </a:lnTo>
                      <a:lnTo>
                        <a:pt x="12" y="12"/>
                      </a:lnTo>
                      <a:lnTo>
                        <a:pt x="0" y="18"/>
                      </a:lnTo>
                      <a:lnTo>
                        <a:pt x="0" y="24"/>
                      </a:lnTo>
                      <a:lnTo>
                        <a:pt x="12" y="18"/>
                      </a:lnTo>
                      <a:lnTo>
                        <a:pt x="24" y="6"/>
                      </a:lnTo>
                      <a:close/>
                    </a:path>
                  </a:pathLst>
                </a:custGeom>
                <a:solidFill>
                  <a:srgbClr val="C0C0C0"/>
                </a:solidFill>
                <a:ln w="9525">
                  <a:noFill/>
                  <a:round/>
                  <a:headEnd/>
                  <a:tailEnd/>
                </a:ln>
              </p:spPr>
              <p:txBody>
                <a:bodyPr/>
                <a:lstStyle/>
                <a:p>
                  <a:endParaRPr lang="en-US"/>
                </a:p>
              </p:txBody>
            </p:sp>
            <p:sp>
              <p:nvSpPr>
                <p:cNvPr id="52646" name="Freeform 162"/>
                <p:cNvSpPr>
                  <a:spLocks/>
                </p:cNvSpPr>
                <p:nvPr/>
              </p:nvSpPr>
              <p:spPr bwMode="auto">
                <a:xfrm>
                  <a:off x="2865" y="2844"/>
                  <a:ext cx="30" cy="24"/>
                </a:xfrm>
                <a:custGeom>
                  <a:avLst/>
                  <a:gdLst>
                    <a:gd name="T0" fmla="*/ 24 w 30"/>
                    <a:gd name="T1" fmla="*/ 6 h 24"/>
                    <a:gd name="T2" fmla="*/ 30 w 30"/>
                    <a:gd name="T3" fmla="*/ 6 h 24"/>
                    <a:gd name="T4" fmla="*/ 24 w 30"/>
                    <a:gd name="T5" fmla="*/ 0 h 24"/>
                    <a:gd name="T6" fmla="*/ 6 w 30"/>
                    <a:gd name="T7" fmla="*/ 18 h 24"/>
                    <a:gd name="T8" fmla="*/ 0 w 30"/>
                    <a:gd name="T9" fmla="*/ 18 h 24"/>
                    <a:gd name="T10" fmla="*/ 6 w 30"/>
                    <a:gd name="T11" fmla="*/ 24 h 24"/>
                    <a:gd name="T12" fmla="*/ 24 w 30"/>
                    <a:gd name="T13" fmla="*/ 6 h 24"/>
                    <a:gd name="T14" fmla="*/ 0 60000 65536"/>
                    <a:gd name="T15" fmla="*/ 0 60000 65536"/>
                    <a:gd name="T16" fmla="*/ 0 60000 65536"/>
                    <a:gd name="T17" fmla="*/ 0 60000 65536"/>
                    <a:gd name="T18" fmla="*/ 0 60000 65536"/>
                    <a:gd name="T19" fmla="*/ 0 60000 65536"/>
                    <a:gd name="T20" fmla="*/ 0 60000 65536"/>
                    <a:gd name="T21" fmla="*/ 0 w 30"/>
                    <a:gd name="T22" fmla="*/ 0 h 24"/>
                    <a:gd name="T23" fmla="*/ 30 w 30"/>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4">
                      <a:moveTo>
                        <a:pt x="24" y="6"/>
                      </a:moveTo>
                      <a:lnTo>
                        <a:pt x="30" y="6"/>
                      </a:lnTo>
                      <a:lnTo>
                        <a:pt x="24" y="0"/>
                      </a:lnTo>
                      <a:lnTo>
                        <a:pt x="6" y="18"/>
                      </a:lnTo>
                      <a:lnTo>
                        <a:pt x="0" y="18"/>
                      </a:lnTo>
                      <a:lnTo>
                        <a:pt x="6" y="24"/>
                      </a:lnTo>
                      <a:lnTo>
                        <a:pt x="24" y="6"/>
                      </a:lnTo>
                      <a:close/>
                    </a:path>
                  </a:pathLst>
                </a:custGeom>
                <a:solidFill>
                  <a:srgbClr val="C0C0C0"/>
                </a:solidFill>
                <a:ln w="9525">
                  <a:noFill/>
                  <a:round/>
                  <a:headEnd/>
                  <a:tailEnd/>
                </a:ln>
              </p:spPr>
              <p:txBody>
                <a:bodyPr/>
                <a:lstStyle/>
                <a:p>
                  <a:endParaRPr lang="en-US"/>
                </a:p>
              </p:txBody>
            </p:sp>
            <p:sp>
              <p:nvSpPr>
                <p:cNvPr id="52647" name="Freeform 163"/>
                <p:cNvSpPr>
                  <a:spLocks/>
                </p:cNvSpPr>
                <p:nvPr/>
              </p:nvSpPr>
              <p:spPr bwMode="auto">
                <a:xfrm>
                  <a:off x="2835" y="2874"/>
                  <a:ext cx="24" cy="24"/>
                </a:xfrm>
                <a:custGeom>
                  <a:avLst/>
                  <a:gdLst>
                    <a:gd name="T0" fmla="*/ 24 w 24"/>
                    <a:gd name="T1" fmla="*/ 6 h 24"/>
                    <a:gd name="T2" fmla="*/ 24 w 24"/>
                    <a:gd name="T3" fmla="*/ 0 h 24"/>
                    <a:gd name="T4" fmla="*/ 24 w 24"/>
                    <a:gd name="T5" fmla="*/ 0 h 24"/>
                    <a:gd name="T6" fmla="*/ 6 w 24"/>
                    <a:gd name="T7" fmla="*/ 18 h 24"/>
                    <a:gd name="T8" fmla="*/ 0 w 24"/>
                    <a:gd name="T9" fmla="*/ 18 h 24"/>
                    <a:gd name="T10" fmla="*/ 6 w 24"/>
                    <a:gd name="T11" fmla="*/ 24 h 24"/>
                    <a:gd name="T12" fmla="*/ 24 w 24"/>
                    <a:gd name="T13" fmla="*/ 6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24" y="6"/>
                      </a:moveTo>
                      <a:lnTo>
                        <a:pt x="24" y="0"/>
                      </a:lnTo>
                      <a:lnTo>
                        <a:pt x="6" y="18"/>
                      </a:lnTo>
                      <a:lnTo>
                        <a:pt x="0" y="18"/>
                      </a:lnTo>
                      <a:lnTo>
                        <a:pt x="6" y="24"/>
                      </a:lnTo>
                      <a:lnTo>
                        <a:pt x="24" y="6"/>
                      </a:lnTo>
                      <a:close/>
                    </a:path>
                  </a:pathLst>
                </a:custGeom>
                <a:solidFill>
                  <a:srgbClr val="C0C0C0"/>
                </a:solidFill>
                <a:ln w="9525">
                  <a:noFill/>
                  <a:round/>
                  <a:headEnd/>
                  <a:tailEnd/>
                </a:ln>
              </p:spPr>
              <p:txBody>
                <a:bodyPr/>
                <a:lstStyle/>
                <a:p>
                  <a:endParaRPr lang="en-US"/>
                </a:p>
              </p:txBody>
            </p:sp>
            <p:sp>
              <p:nvSpPr>
                <p:cNvPr id="52648" name="Freeform 164"/>
                <p:cNvSpPr>
                  <a:spLocks/>
                </p:cNvSpPr>
                <p:nvPr/>
              </p:nvSpPr>
              <p:spPr bwMode="auto">
                <a:xfrm>
                  <a:off x="2811" y="2904"/>
                  <a:ext cx="24" cy="24"/>
                </a:xfrm>
                <a:custGeom>
                  <a:avLst/>
                  <a:gdLst>
                    <a:gd name="T0" fmla="*/ 24 w 24"/>
                    <a:gd name="T1" fmla="*/ 6 h 24"/>
                    <a:gd name="T2" fmla="*/ 18 w 24"/>
                    <a:gd name="T3" fmla="*/ 0 h 24"/>
                    <a:gd name="T4" fmla="*/ 18 w 24"/>
                    <a:gd name="T5" fmla="*/ 6 h 24"/>
                    <a:gd name="T6" fmla="*/ 0 w 24"/>
                    <a:gd name="T7" fmla="*/ 24 h 24"/>
                    <a:gd name="T8" fmla="*/ 6 w 24"/>
                    <a:gd name="T9" fmla="*/ 24 h 24"/>
                    <a:gd name="T10" fmla="*/ 6 w 24"/>
                    <a:gd name="T11" fmla="*/ 24 h 24"/>
                    <a:gd name="T12" fmla="*/ 24 w 24"/>
                    <a:gd name="T13" fmla="*/ 6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24" y="6"/>
                      </a:moveTo>
                      <a:lnTo>
                        <a:pt x="18" y="0"/>
                      </a:lnTo>
                      <a:lnTo>
                        <a:pt x="18" y="6"/>
                      </a:lnTo>
                      <a:lnTo>
                        <a:pt x="0" y="24"/>
                      </a:lnTo>
                      <a:lnTo>
                        <a:pt x="6" y="24"/>
                      </a:lnTo>
                      <a:lnTo>
                        <a:pt x="24" y="6"/>
                      </a:lnTo>
                      <a:close/>
                    </a:path>
                  </a:pathLst>
                </a:custGeom>
                <a:solidFill>
                  <a:srgbClr val="C0C0C0"/>
                </a:solidFill>
                <a:ln w="9525">
                  <a:noFill/>
                  <a:round/>
                  <a:headEnd/>
                  <a:tailEnd/>
                </a:ln>
              </p:spPr>
              <p:txBody>
                <a:bodyPr/>
                <a:lstStyle/>
                <a:p>
                  <a:endParaRPr lang="en-US"/>
                </a:p>
              </p:txBody>
            </p:sp>
            <p:sp>
              <p:nvSpPr>
                <p:cNvPr id="52649" name="Freeform 165"/>
                <p:cNvSpPr>
                  <a:spLocks/>
                </p:cNvSpPr>
                <p:nvPr/>
              </p:nvSpPr>
              <p:spPr bwMode="auto">
                <a:xfrm>
                  <a:off x="2793" y="2940"/>
                  <a:ext cx="18" cy="30"/>
                </a:xfrm>
                <a:custGeom>
                  <a:avLst/>
                  <a:gdLst>
                    <a:gd name="T0" fmla="*/ 18 w 18"/>
                    <a:gd name="T1" fmla="*/ 6 h 30"/>
                    <a:gd name="T2" fmla="*/ 18 w 18"/>
                    <a:gd name="T3" fmla="*/ 0 h 30"/>
                    <a:gd name="T4" fmla="*/ 12 w 18"/>
                    <a:gd name="T5" fmla="*/ 6 h 30"/>
                    <a:gd name="T6" fmla="*/ 0 w 18"/>
                    <a:gd name="T7" fmla="*/ 24 h 30"/>
                    <a:gd name="T8" fmla="*/ 6 w 18"/>
                    <a:gd name="T9" fmla="*/ 30 h 30"/>
                    <a:gd name="T10" fmla="*/ 6 w 18"/>
                    <a:gd name="T11" fmla="*/ 24 h 30"/>
                    <a:gd name="T12" fmla="*/ 18 w 18"/>
                    <a:gd name="T13" fmla="*/ 6 h 30"/>
                    <a:gd name="T14" fmla="*/ 0 60000 65536"/>
                    <a:gd name="T15" fmla="*/ 0 60000 65536"/>
                    <a:gd name="T16" fmla="*/ 0 60000 65536"/>
                    <a:gd name="T17" fmla="*/ 0 60000 65536"/>
                    <a:gd name="T18" fmla="*/ 0 60000 65536"/>
                    <a:gd name="T19" fmla="*/ 0 60000 65536"/>
                    <a:gd name="T20" fmla="*/ 0 60000 65536"/>
                    <a:gd name="T21" fmla="*/ 0 w 18"/>
                    <a:gd name="T22" fmla="*/ 0 h 30"/>
                    <a:gd name="T23" fmla="*/ 18 w 18"/>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30">
                      <a:moveTo>
                        <a:pt x="18" y="6"/>
                      </a:moveTo>
                      <a:lnTo>
                        <a:pt x="18" y="0"/>
                      </a:lnTo>
                      <a:lnTo>
                        <a:pt x="12" y="6"/>
                      </a:lnTo>
                      <a:lnTo>
                        <a:pt x="0" y="24"/>
                      </a:lnTo>
                      <a:lnTo>
                        <a:pt x="6" y="30"/>
                      </a:lnTo>
                      <a:lnTo>
                        <a:pt x="6" y="24"/>
                      </a:lnTo>
                      <a:lnTo>
                        <a:pt x="18" y="6"/>
                      </a:lnTo>
                      <a:close/>
                    </a:path>
                  </a:pathLst>
                </a:custGeom>
                <a:solidFill>
                  <a:srgbClr val="C0C0C0"/>
                </a:solidFill>
                <a:ln w="9525">
                  <a:noFill/>
                  <a:round/>
                  <a:headEnd/>
                  <a:tailEnd/>
                </a:ln>
              </p:spPr>
              <p:txBody>
                <a:bodyPr/>
                <a:lstStyle/>
                <a:p>
                  <a:endParaRPr lang="en-US"/>
                </a:p>
              </p:txBody>
            </p:sp>
            <p:sp>
              <p:nvSpPr>
                <p:cNvPr id="52650" name="Freeform 166"/>
                <p:cNvSpPr>
                  <a:spLocks/>
                </p:cNvSpPr>
                <p:nvPr/>
              </p:nvSpPr>
              <p:spPr bwMode="auto">
                <a:xfrm>
                  <a:off x="2793" y="2982"/>
                  <a:ext cx="6" cy="30"/>
                </a:xfrm>
                <a:custGeom>
                  <a:avLst/>
                  <a:gdLst>
                    <a:gd name="T0" fmla="*/ 6 w 6"/>
                    <a:gd name="T1" fmla="*/ 0 h 30"/>
                    <a:gd name="T2" fmla="*/ 0 w 6"/>
                    <a:gd name="T3" fmla="*/ 0 h 30"/>
                    <a:gd name="T4" fmla="*/ 0 w 6"/>
                    <a:gd name="T5" fmla="*/ 0 h 30"/>
                    <a:gd name="T6" fmla="*/ 0 w 6"/>
                    <a:gd name="T7" fmla="*/ 24 h 30"/>
                    <a:gd name="T8" fmla="*/ 0 w 6"/>
                    <a:gd name="T9" fmla="*/ 24 h 30"/>
                    <a:gd name="T10" fmla="*/ 0 w 6"/>
                    <a:gd name="T11" fmla="*/ 30 h 30"/>
                    <a:gd name="T12" fmla="*/ 6 w 6"/>
                    <a:gd name="T13" fmla="*/ 24 h 30"/>
                    <a:gd name="T14" fmla="*/ 6 w 6"/>
                    <a:gd name="T15" fmla="*/ 24 h 30"/>
                    <a:gd name="T16" fmla="*/ 6 w 6"/>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6" y="0"/>
                      </a:moveTo>
                      <a:lnTo>
                        <a:pt x="0" y="0"/>
                      </a:lnTo>
                      <a:lnTo>
                        <a:pt x="0" y="24"/>
                      </a:lnTo>
                      <a:lnTo>
                        <a:pt x="0" y="30"/>
                      </a:lnTo>
                      <a:lnTo>
                        <a:pt x="6" y="24"/>
                      </a:lnTo>
                      <a:lnTo>
                        <a:pt x="6" y="0"/>
                      </a:lnTo>
                      <a:close/>
                    </a:path>
                  </a:pathLst>
                </a:custGeom>
                <a:solidFill>
                  <a:srgbClr val="C0C0C0"/>
                </a:solidFill>
                <a:ln w="9525">
                  <a:noFill/>
                  <a:round/>
                  <a:headEnd/>
                  <a:tailEnd/>
                </a:ln>
              </p:spPr>
              <p:txBody>
                <a:bodyPr/>
                <a:lstStyle/>
                <a:p>
                  <a:endParaRPr lang="en-US"/>
                </a:p>
              </p:txBody>
            </p:sp>
            <p:sp>
              <p:nvSpPr>
                <p:cNvPr id="52651" name="Freeform 167"/>
                <p:cNvSpPr>
                  <a:spLocks/>
                </p:cNvSpPr>
                <p:nvPr/>
              </p:nvSpPr>
              <p:spPr bwMode="auto">
                <a:xfrm>
                  <a:off x="2793" y="3024"/>
                  <a:ext cx="12" cy="30"/>
                </a:xfrm>
                <a:custGeom>
                  <a:avLst/>
                  <a:gdLst>
                    <a:gd name="T0" fmla="*/ 6 w 12"/>
                    <a:gd name="T1" fmla="*/ 0 h 30"/>
                    <a:gd name="T2" fmla="*/ 0 w 12"/>
                    <a:gd name="T3" fmla="*/ 0 h 30"/>
                    <a:gd name="T4" fmla="*/ 0 w 12"/>
                    <a:gd name="T5" fmla="*/ 0 h 30"/>
                    <a:gd name="T6" fmla="*/ 0 w 12"/>
                    <a:gd name="T7" fmla="*/ 18 h 30"/>
                    <a:gd name="T8" fmla="*/ 6 w 12"/>
                    <a:gd name="T9" fmla="*/ 24 h 30"/>
                    <a:gd name="T10" fmla="*/ 6 w 12"/>
                    <a:gd name="T11" fmla="*/ 30 h 30"/>
                    <a:gd name="T12" fmla="*/ 12 w 12"/>
                    <a:gd name="T13" fmla="*/ 24 h 30"/>
                    <a:gd name="T14" fmla="*/ 6 w 12"/>
                    <a:gd name="T15" fmla="*/ 18 h 30"/>
                    <a:gd name="T16" fmla="*/ 6 w 1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6" y="0"/>
                      </a:moveTo>
                      <a:lnTo>
                        <a:pt x="0" y="0"/>
                      </a:lnTo>
                      <a:lnTo>
                        <a:pt x="0" y="18"/>
                      </a:lnTo>
                      <a:lnTo>
                        <a:pt x="6" y="24"/>
                      </a:lnTo>
                      <a:lnTo>
                        <a:pt x="6" y="30"/>
                      </a:lnTo>
                      <a:lnTo>
                        <a:pt x="12" y="24"/>
                      </a:lnTo>
                      <a:lnTo>
                        <a:pt x="6" y="18"/>
                      </a:lnTo>
                      <a:lnTo>
                        <a:pt x="6" y="0"/>
                      </a:lnTo>
                      <a:close/>
                    </a:path>
                  </a:pathLst>
                </a:custGeom>
                <a:solidFill>
                  <a:srgbClr val="C0C0C0"/>
                </a:solidFill>
                <a:ln w="9525">
                  <a:noFill/>
                  <a:round/>
                  <a:headEnd/>
                  <a:tailEnd/>
                </a:ln>
              </p:spPr>
              <p:txBody>
                <a:bodyPr/>
                <a:lstStyle/>
                <a:p>
                  <a:endParaRPr lang="en-US"/>
                </a:p>
              </p:txBody>
            </p:sp>
            <p:sp>
              <p:nvSpPr>
                <p:cNvPr id="52652" name="Freeform 168"/>
                <p:cNvSpPr>
                  <a:spLocks/>
                </p:cNvSpPr>
                <p:nvPr/>
              </p:nvSpPr>
              <p:spPr bwMode="auto">
                <a:xfrm>
                  <a:off x="2805" y="3060"/>
                  <a:ext cx="18" cy="30"/>
                </a:xfrm>
                <a:custGeom>
                  <a:avLst/>
                  <a:gdLst>
                    <a:gd name="T0" fmla="*/ 6 w 18"/>
                    <a:gd name="T1" fmla="*/ 6 h 30"/>
                    <a:gd name="T2" fmla="*/ 0 w 18"/>
                    <a:gd name="T3" fmla="*/ 0 h 30"/>
                    <a:gd name="T4" fmla="*/ 0 w 18"/>
                    <a:gd name="T5" fmla="*/ 6 h 30"/>
                    <a:gd name="T6" fmla="*/ 6 w 18"/>
                    <a:gd name="T7" fmla="*/ 18 h 30"/>
                    <a:gd name="T8" fmla="*/ 12 w 18"/>
                    <a:gd name="T9" fmla="*/ 24 h 30"/>
                    <a:gd name="T10" fmla="*/ 12 w 18"/>
                    <a:gd name="T11" fmla="*/ 30 h 30"/>
                    <a:gd name="T12" fmla="*/ 18 w 18"/>
                    <a:gd name="T13" fmla="*/ 24 h 30"/>
                    <a:gd name="T14" fmla="*/ 12 w 18"/>
                    <a:gd name="T15" fmla="*/ 18 h 30"/>
                    <a:gd name="T16" fmla="*/ 6 w 18"/>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30"/>
                    <a:gd name="T29" fmla="*/ 18 w 18"/>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30">
                      <a:moveTo>
                        <a:pt x="6" y="6"/>
                      </a:moveTo>
                      <a:lnTo>
                        <a:pt x="0" y="0"/>
                      </a:lnTo>
                      <a:lnTo>
                        <a:pt x="0" y="6"/>
                      </a:lnTo>
                      <a:lnTo>
                        <a:pt x="6" y="18"/>
                      </a:lnTo>
                      <a:lnTo>
                        <a:pt x="12" y="24"/>
                      </a:lnTo>
                      <a:lnTo>
                        <a:pt x="12" y="30"/>
                      </a:lnTo>
                      <a:lnTo>
                        <a:pt x="18" y="24"/>
                      </a:lnTo>
                      <a:lnTo>
                        <a:pt x="12" y="18"/>
                      </a:lnTo>
                      <a:lnTo>
                        <a:pt x="6" y="6"/>
                      </a:lnTo>
                      <a:close/>
                    </a:path>
                  </a:pathLst>
                </a:custGeom>
                <a:solidFill>
                  <a:srgbClr val="C0C0C0"/>
                </a:solidFill>
                <a:ln w="9525">
                  <a:noFill/>
                  <a:round/>
                  <a:headEnd/>
                  <a:tailEnd/>
                </a:ln>
              </p:spPr>
              <p:txBody>
                <a:bodyPr/>
                <a:lstStyle/>
                <a:p>
                  <a:endParaRPr lang="en-US"/>
                </a:p>
              </p:txBody>
            </p:sp>
            <p:sp>
              <p:nvSpPr>
                <p:cNvPr id="52653" name="Freeform 169"/>
                <p:cNvSpPr>
                  <a:spLocks/>
                </p:cNvSpPr>
                <p:nvPr/>
              </p:nvSpPr>
              <p:spPr bwMode="auto">
                <a:xfrm>
                  <a:off x="2823" y="3096"/>
                  <a:ext cx="24" cy="24"/>
                </a:xfrm>
                <a:custGeom>
                  <a:avLst/>
                  <a:gdLst>
                    <a:gd name="T0" fmla="*/ 6 w 24"/>
                    <a:gd name="T1" fmla="*/ 6 h 24"/>
                    <a:gd name="T2" fmla="*/ 6 w 24"/>
                    <a:gd name="T3" fmla="*/ 0 h 24"/>
                    <a:gd name="T4" fmla="*/ 0 w 24"/>
                    <a:gd name="T5" fmla="*/ 6 h 24"/>
                    <a:gd name="T6" fmla="*/ 12 w 24"/>
                    <a:gd name="T7" fmla="*/ 18 h 24"/>
                    <a:gd name="T8" fmla="*/ 12 w 24"/>
                    <a:gd name="T9" fmla="*/ 18 h 24"/>
                    <a:gd name="T10" fmla="*/ 24 w 24"/>
                    <a:gd name="T11" fmla="*/ 24 h 24"/>
                    <a:gd name="T12" fmla="*/ 24 w 24"/>
                    <a:gd name="T13" fmla="*/ 24 h 24"/>
                    <a:gd name="T14" fmla="*/ 24 w 24"/>
                    <a:gd name="T15" fmla="*/ 18 h 24"/>
                    <a:gd name="T16" fmla="*/ 12 w 24"/>
                    <a:gd name="T17" fmla="*/ 12 h 24"/>
                    <a:gd name="T18" fmla="*/ 12 w 24"/>
                    <a:gd name="T19" fmla="*/ 18 h 24"/>
                    <a:gd name="T20" fmla="*/ 18 w 24"/>
                    <a:gd name="T21" fmla="*/ 18 h 24"/>
                    <a:gd name="T22" fmla="*/ 6 w 24"/>
                    <a:gd name="T23" fmla="*/ 6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6" y="6"/>
                      </a:moveTo>
                      <a:lnTo>
                        <a:pt x="6" y="0"/>
                      </a:lnTo>
                      <a:lnTo>
                        <a:pt x="0" y="6"/>
                      </a:lnTo>
                      <a:lnTo>
                        <a:pt x="12" y="18"/>
                      </a:lnTo>
                      <a:lnTo>
                        <a:pt x="24" y="24"/>
                      </a:lnTo>
                      <a:lnTo>
                        <a:pt x="24" y="18"/>
                      </a:lnTo>
                      <a:lnTo>
                        <a:pt x="12" y="12"/>
                      </a:lnTo>
                      <a:lnTo>
                        <a:pt x="12" y="18"/>
                      </a:lnTo>
                      <a:lnTo>
                        <a:pt x="18" y="18"/>
                      </a:lnTo>
                      <a:lnTo>
                        <a:pt x="6" y="6"/>
                      </a:lnTo>
                      <a:close/>
                    </a:path>
                  </a:pathLst>
                </a:custGeom>
                <a:solidFill>
                  <a:srgbClr val="C0C0C0"/>
                </a:solidFill>
                <a:ln w="9525">
                  <a:noFill/>
                  <a:round/>
                  <a:headEnd/>
                  <a:tailEnd/>
                </a:ln>
              </p:spPr>
              <p:txBody>
                <a:bodyPr/>
                <a:lstStyle/>
                <a:p>
                  <a:endParaRPr lang="en-US"/>
                </a:p>
              </p:txBody>
            </p:sp>
            <p:sp>
              <p:nvSpPr>
                <p:cNvPr id="52654" name="Freeform 170"/>
                <p:cNvSpPr>
                  <a:spLocks/>
                </p:cNvSpPr>
                <p:nvPr/>
              </p:nvSpPr>
              <p:spPr bwMode="auto">
                <a:xfrm>
                  <a:off x="2853" y="3126"/>
                  <a:ext cx="24" cy="24"/>
                </a:xfrm>
                <a:custGeom>
                  <a:avLst/>
                  <a:gdLst>
                    <a:gd name="T0" fmla="*/ 6 w 24"/>
                    <a:gd name="T1" fmla="*/ 0 h 24"/>
                    <a:gd name="T2" fmla="*/ 0 w 24"/>
                    <a:gd name="T3" fmla="*/ 6 h 24"/>
                    <a:gd name="T4" fmla="*/ 6 w 24"/>
                    <a:gd name="T5" fmla="*/ 6 h 24"/>
                    <a:gd name="T6" fmla="*/ 18 w 24"/>
                    <a:gd name="T7" fmla="*/ 24 h 24"/>
                    <a:gd name="T8" fmla="*/ 24 w 24"/>
                    <a:gd name="T9" fmla="*/ 24 h 24"/>
                    <a:gd name="T10" fmla="*/ 24 w 24"/>
                    <a:gd name="T11" fmla="*/ 24 h 24"/>
                    <a:gd name="T12" fmla="*/ 24 w 24"/>
                    <a:gd name="T13" fmla="*/ 18 h 24"/>
                    <a:gd name="T14" fmla="*/ 18 w 24"/>
                    <a:gd name="T15" fmla="*/ 18 h 24"/>
                    <a:gd name="T16" fmla="*/ 6 w 24"/>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6" y="0"/>
                      </a:moveTo>
                      <a:lnTo>
                        <a:pt x="0" y="6"/>
                      </a:lnTo>
                      <a:lnTo>
                        <a:pt x="6" y="6"/>
                      </a:lnTo>
                      <a:lnTo>
                        <a:pt x="18" y="24"/>
                      </a:lnTo>
                      <a:lnTo>
                        <a:pt x="24" y="24"/>
                      </a:lnTo>
                      <a:lnTo>
                        <a:pt x="24" y="18"/>
                      </a:lnTo>
                      <a:lnTo>
                        <a:pt x="18" y="18"/>
                      </a:lnTo>
                      <a:lnTo>
                        <a:pt x="6" y="0"/>
                      </a:lnTo>
                      <a:close/>
                    </a:path>
                  </a:pathLst>
                </a:custGeom>
                <a:solidFill>
                  <a:srgbClr val="C0C0C0"/>
                </a:solidFill>
                <a:ln w="9525">
                  <a:noFill/>
                  <a:round/>
                  <a:headEnd/>
                  <a:tailEnd/>
                </a:ln>
              </p:spPr>
              <p:txBody>
                <a:bodyPr/>
                <a:lstStyle/>
                <a:p>
                  <a:endParaRPr lang="en-US"/>
                </a:p>
              </p:txBody>
            </p:sp>
            <p:sp>
              <p:nvSpPr>
                <p:cNvPr id="52655" name="Freeform 171"/>
                <p:cNvSpPr>
                  <a:spLocks/>
                </p:cNvSpPr>
                <p:nvPr/>
              </p:nvSpPr>
              <p:spPr bwMode="auto">
                <a:xfrm>
                  <a:off x="2883" y="3156"/>
                  <a:ext cx="30" cy="18"/>
                </a:xfrm>
                <a:custGeom>
                  <a:avLst/>
                  <a:gdLst>
                    <a:gd name="T0" fmla="*/ 6 w 30"/>
                    <a:gd name="T1" fmla="*/ 0 h 18"/>
                    <a:gd name="T2" fmla="*/ 0 w 30"/>
                    <a:gd name="T3" fmla="*/ 6 h 18"/>
                    <a:gd name="T4" fmla="*/ 6 w 30"/>
                    <a:gd name="T5" fmla="*/ 6 h 18"/>
                    <a:gd name="T6" fmla="*/ 24 w 30"/>
                    <a:gd name="T7" fmla="*/ 18 h 18"/>
                    <a:gd name="T8" fmla="*/ 30 w 30"/>
                    <a:gd name="T9" fmla="*/ 18 h 18"/>
                    <a:gd name="T10" fmla="*/ 24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24" y="18"/>
                      </a:lnTo>
                      <a:lnTo>
                        <a:pt x="30" y="18"/>
                      </a:lnTo>
                      <a:lnTo>
                        <a:pt x="24" y="12"/>
                      </a:lnTo>
                      <a:lnTo>
                        <a:pt x="6" y="0"/>
                      </a:lnTo>
                      <a:close/>
                    </a:path>
                  </a:pathLst>
                </a:custGeom>
                <a:solidFill>
                  <a:srgbClr val="C0C0C0"/>
                </a:solidFill>
                <a:ln w="9525">
                  <a:noFill/>
                  <a:round/>
                  <a:headEnd/>
                  <a:tailEnd/>
                </a:ln>
              </p:spPr>
              <p:txBody>
                <a:bodyPr/>
                <a:lstStyle/>
                <a:p>
                  <a:endParaRPr lang="en-US"/>
                </a:p>
              </p:txBody>
            </p:sp>
            <p:sp>
              <p:nvSpPr>
                <p:cNvPr id="52656" name="Freeform 172"/>
                <p:cNvSpPr>
                  <a:spLocks/>
                </p:cNvSpPr>
                <p:nvPr/>
              </p:nvSpPr>
              <p:spPr bwMode="auto">
                <a:xfrm>
                  <a:off x="2919" y="3180"/>
                  <a:ext cx="30" cy="18"/>
                </a:xfrm>
                <a:custGeom>
                  <a:avLst/>
                  <a:gdLst>
                    <a:gd name="T0" fmla="*/ 6 w 30"/>
                    <a:gd name="T1" fmla="*/ 0 h 18"/>
                    <a:gd name="T2" fmla="*/ 0 w 30"/>
                    <a:gd name="T3" fmla="*/ 6 h 18"/>
                    <a:gd name="T4" fmla="*/ 6 w 30"/>
                    <a:gd name="T5" fmla="*/ 6 h 18"/>
                    <a:gd name="T6" fmla="*/ 24 w 30"/>
                    <a:gd name="T7" fmla="*/ 18 h 18"/>
                    <a:gd name="T8" fmla="*/ 30 w 30"/>
                    <a:gd name="T9" fmla="*/ 18 h 18"/>
                    <a:gd name="T10" fmla="*/ 24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24" y="18"/>
                      </a:lnTo>
                      <a:lnTo>
                        <a:pt x="30" y="18"/>
                      </a:lnTo>
                      <a:lnTo>
                        <a:pt x="24" y="12"/>
                      </a:lnTo>
                      <a:lnTo>
                        <a:pt x="6" y="0"/>
                      </a:lnTo>
                      <a:close/>
                    </a:path>
                  </a:pathLst>
                </a:custGeom>
                <a:solidFill>
                  <a:srgbClr val="C0C0C0"/>
                </a:solidFill>
                <a:ln w="9525">
                  <a:noFill/>
                  <a:round/>
                  <a:headEnd/>
                  <a:tailEnd/>
                </a:ln>
              </p:spPr>
              <p:txBody>
                <a:bodyPr/>
                <a:lstStyle/>
                <a:p>
                  <a:endParaRPr lang="en-US"/>
                </a:p>
              </p:txBody>
            </p:sp>
            <p:sp>
              <p:nvSpPr>
                <p:cNvPr id="52657" name="Freeform 173"/>
                <p:cNvSpPr>
                  <a:spLocks/>
                </p:cNvSpPr>
                <p:nvPr/>
              </p:nvSpPr>
              <p:spPr bwMode="auto">
                <a:xfrm>
                  <a:off x="2955" y="3204"/>
                  <a:ext cx="30" cy="12"/>
                </a:xfrm>
                <a:custGeom>
                  <a:avLst/>
                  <a:gdLst>
                    <a:gd name="T0" fmla="*/ 6 w 30"/>
                    <a:gd name="T1" fmla="*/ 0 h 12"/>
                    <a:gd name="T2" fmla="*/ 0 w 30"/>
                    <a:gd name="T3" fmla="*/ 0 h 12"/>
                    <a:gd name="T4" fmla="*/ 6 w 30"/>
                    <a:gd name="T5" fmla="*/ 6 h 12"/>
                    <a:gd name="T6" fmla="*/ 6 w 30"/>
                    <a:gd name="T7" fmla="*/ 6 h 12"/>
                    <a:gd name="T8" fmla="*/ 24 w 30"/>
                    <a:gd name="T9" fmla="*/ 12 h 12"/>
                    <a:gd name="T10" fmla="*/ 30 w 30"/>
                    <a:gd name="T11" fmla="*/ 12 h 12"/>
                    <a:gd name="T12" fmla="*/ 24 w 30"/>
                    <a:gd name="T13" fmla="*/ 6 h 12"/>
                    <a:gd name="T14" fmla="*/ 6 w 30"/>
                    <a:gd name="T15" fmla="*/ 0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6" y="0"/>
                      </a:moveTo>
                      <a:lnTo>
                        <a:pt x="0" y="0"/>
                      </a:lnTo>
                      <a:lnTo>
                        <a:pt x="6" y="6"/>
                      </a:lnTo>
                      <a:lnTo>
                        <a:pt x="24" y="12"/>
                      </a:lnTo>
                      <a:lnTo>
                        <a:pt x="30" y="12"/>
                      </a:lnTo>
                      <a:lnTo>
                        <a:pt x="24" y="6"/>
                      </a:lnTo>
                      <a:lnTo>
                        <a:pt x="6" y="0"/>
                      </a:lnTo>
                      <a:close/>
                    </a:path>
                  </a:pathLst>
                </a:custGeom>
                <a:solidFill>
                  <a:srgbClr val="C0C0C0"/>
                </a:solidFill>
                <a:ln w="9525">
                  <a:noFill/>
                  <a:round/>
                  <a:headEnd/>
                  <a:tailEnd/>
                </a:ln>
              </p:spPr>
              <p:txBody>
                <a:bodyPr/>
                <a:lstStyle/>
                <a:p>
                  <a:endParaRPr lang="en-US"/>
                </a:p>
              </p:txBody>
            </p:sp>
            <p:sp>
              <p:nvSpPr>
                <p:cNvPr id="52658" name="Freeform 174"/>
                <p:cNvSpPr>
                  <a:spLocks/>
                </p:cNvSpPr>
                <p:nvPr/>
              </p:nvSpPr>
              <p:spPr bwMode="auto">
                <a:xfrm>
                  <a:off x="2997" y="3222"/>
                  <a:ext cx="24" cy="12"/>
                </a:xfrm>
                <a:custGeom>
                  <a:avLst/>
                  <a:gdLst>
                    <a:gd name="T0" fmla="*/ 0 w 24"/>
                    <a:gd name="T1" fmla="*/ 0 h 12"/>
                    <a:gd name="T2" fmla="*/ 0 w 24"/>
                    <a:gd name="T3" fmla="*/ 0 h 12"/>
                    <a:gd name="T4" fmla="*/ 0 w 24"/>
                    <a:gd name="T5" fmla="*/ 6 h 12"/>
                    <a:gd name="T6" fmla="*/ 18 w 24"/>
                    <a:gd name="T7" fmla="*/ 12 h 12"/>
                    <a:gd name="T8" fmla="*/ 24 w 24"/>
                    <a:gd name="T9" fmla="*/ 12 h 12"/>
                    <a:gd name="T10" fmla="*/ 24 w 24"/>
                    <a:gd name="T11" fmla="*/ 12 h 12"/>
                    <a:gd name="T12" fmla="*/ 24 w 24"/>
                    <a:gd name="T13" fmla="*/ 6 h 12"/>
                    <a:gd name="T14" fmla="*/ 18 w 24"/>
                    <a:gd name="T15" fmla="*/ 6 h 12"/>
                    <a:gd name="T16" fmla="*/ 0 w 24"/>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0" y="0"/>
                      </a:moveTo>
                      <a:lnTo>
                        <a:pt x="0" y="0"/>
                      </a:lnTo>
                      <a:lnTo>
                        <a:pt x="0" y="6"/>
                      </a:lnTo>
                      <a:lnTo>
                        <a:pt x="18" y="12"/>
                      </a:lnTo>
                      <a:lnTo>
                        <a:pt x="24" y="12"/>
                      </a:lnTo>
                      <a:lnTo>
                        <a:pt x="24" y="6"/>
                      </a:lnTo>
                      <a:lnTo>
                        <a:pt x="18" y="6"/>
                      </a:lnTo>
                      <a:lnTo>
                        <a:pt x="0" y="0"/>
                      </a:lnTo>
                      <a:close/>
                    </a:path>
                  </a:pathLst>
                </a:custGeom>
                <a:solidFill>
                  <a:srgbClr val="C0C0C0"/>
                </a:solidFill>
                <a:ln w="9525">
                  <a:noFill/>
                  <a:round/>
                  <a:headEnd/>
                  <a:tailEnd/>
                </a:ln>
              </p:spPr>
              <p:txBody>
                <a:bodyPr/>
                <a:lstStyle/>
                <a:p>
                  <a:endParaRPr lang="en-US"/>
                </a:p>
              </p:txBody>
            </p:sp>
            <p:sp>
              <p:nvSpPr>
                <p:cNvPr id="52659" name="Freeform 175"/>
                <p:cNvSpPr>
                  <a:spLocks/>
                </p:cNvSpPr>
                <p:nvPr/>
              </p:nvSpPr>
              <p:spPr bwMode="auto">
                <a:xfrm>
                  <a:off x="3033" y="3234"/>
                  <a:ext cx="30" cy="18"/>
                </a:xfrm>
                <a:custGeom>
                  <a:avLst/>
                  <a:gdLst>
                    <a:gd name="T0" fmla="*/ 0 w 30"/>
                    <a:gd name="T1" fmla="*/ 0 h 18"/>
                    <a:gd name="T2" fmla="*/ 0 w 30"/>
                    <a:gd name="T3" fmla="*/ 6 h 18"/>
                    <a:gd name="T4" fmla="*/ 0 w 30"/>
                    <a:gd name="T5" fmla="*/ 6 h 18"/>
                    <a:gd name="T6" fmla="*/ 24 w 30"/>
                    <a:gd name="T7" fmla="*/ 18 h 18"/>
                    <a:gd name="T8" fmla="*/ 30 w 30"/>
                    <a:gd name="T9" fmla="*/ 12 h 18"/>
                    <a:gd name="T10" fmla="*/ 24 w 30"/>
                    <a:gd name="T11" fmla="*/ 12 h 18"/>
                    <a:gd name="T12" fmla="*/ 0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0" y="0"/>
                      </a:moveTo>
                      <a:lnTo>
                        <a:pt x="0" y="6"/>
                      </a:lnTo>
                      <a:lnTo>
                        <a:pt x="24" y="18"/>
                      </a:lnTo>
                      <a:lnTo>
                        <a:pt x="30" y="12"/>
                      </a:lnTo>
                      <a:lnTo>
                        <a:pt x="24" y="12"/>
                      </a:lnTo>
                      <a:lnTo>
                        <a:pt x="0" y="0"/>
                      </a:lnTo>
                      <a:close/>
                    </a:path>
                  </a:pathLst>
                </a:custGeom>
                <a:solidFill>
                  <a:srgbClr val="C0C0C0"/>
                </a:solidFill>
                <a:ln w="9525">
                  <a:noFill/>
                  <a:round/>
                  <a:headEnd/>
                  <a:tailEnd/>
                </a:ln>
              </p:spPr>
              <p:txBody>
                <a:bodyPr/>
                <a:lstStyle/>
                <a:p>
                  <a:endParaRPr lang="en-US"/>
                </a:p>
              </p:txBody>
            </p:sp>
            <p:sp>
              <p:nvSpPr>
                <p:cNvPr id="52660" name="Freeform 176"/>
                <p:cNvSpPr>
                  <a:spLocks/>
                </p:cNvSpPr>
                <p:nvPr/>
              </p:nvSpPr>
              <p:spPr bwMode="auto">
                <a:xfrm>
                  <a:off x="3069" y="3252"/>
                  <a:ext cx="30" cy="12"/>
                </a:xfrm>
                <a:custGeom>
                  <a:avLst/>
                  <a:gdLst>
                    <a:gd name="T0" fmla="*/ 6 w 30"/>
                    <a:gd name="T1" fmla="*/ 0 h 12"/>
                    <a:gd name="T2" fmla="*/ 0 w 30"/>
                    <a:gd name="T3" fmla="*/ 6 h 12"/>
                    <a:gd name="T4" fmla="*/ 6 w 30"/>
                    <a:gd name="T5" fmla="*/ 6 h 12"/>
                    <a:gd name="T6" fmla="*/ 12 w 30"/>
                    <a:gd name="T7" fmla="*/ 6 h 12"/>
                    <a:gd name="T8" fmla="*/ 30 w 30"/>
                    <a:gd name="T9" fmla="*/ 12 h 12"/>
                    <a:gd name="T10" fmla="*/ 30 w 30"/>
                    <a:gd name="T11" fmla="*/ 12 h 12"/>
                    <a:gd name="T12" fmla="*/ 30 w 30"/>
                    <a:gd name="T13" fmla="*/ 6 h 12"/>
                    <a:gd name="T14" fmla="*/ 12 w 30"/>
                    <a:gd name="T15" fmla="*/ 0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6"/>
                      </a:lnTo>
                      <a:lnTo>
                        <a:pt x="6" y="6"/>
                      </a:lnTo>
                      <a:lnTo>
                        <a:pt x="12" y="6"/>
                      </a:lnTo>
                      <a:lnTo>
                        <a:pt x="30" y="12"/>
                      </a:lnTo>
                      <a:lnTo>
                        <a:pt x="30" y="6"/>
                      </a:lnTo>
                      <a:lnTo>
                        <a:pt x="12" y="0"/>
                      </a:lnTo>
                      <a:lnTo>
                        <a:pt x="6" y="0"/>
                      </a:lnTo>
                      <a:close/>
                    </a:path>
                  </a:pathLst>
                </a:custGeom>
                <a:solidFill>
                  <a:srgbClr val="C0C0C0"/>
                </a:solidFill>
                <a:ln w="9525">
                  <a:noFill/>
                  <a:round/>
                  <a:headEnd/>
                  <a:tailEnd/>
                </a:ln>
              </p:spPr>
              <p:txBody>
                <a:bodyPr/>
                <a:lstStyle/>
                <a:p>
                  <a:endParaRPr lang="en-US"/>
                </a:p>
              </p:txBody>
            </p:sp>
            <p:sp>
              <p:nvSpPr>
                <p:cNvPr id="52661" name="Freeform 177"/>
                <p:cNvSpPr>
                  <a:spLocks/>
                </p:cNvSpPr>
                <p:nvPr/>
              </p:nvSpPr>
              <p:spPr bwMode="auto">
                <a:xfrm>
                  <a:off x="3111" y="3264"/>
                  <a:ext cx="30" cy="12"/>
                </a:xfrm>
                <a:custGeom>
                  <a:avLst/>
                  <a:gdLst>
                    <a:gd name="T0" fmla="*/ 6 w 30"/>
                    <a:gd name="T1" fmla="*/ 0 h 12"/>
                    <a:gd name="T2" fmla="*/ 0 w 30"/>
                    <a:gd name="T3" fmla="*/ 6 h 12"/>
                    <a:gd name="T4" fmla="*/ 6 w 30"/>
                    <a:gd name="T5" fmla="*/ 6 h 12"/>
                    <a:gd name="T6" fmla="*/ 24 w 30"/>
                    <a:gd name="T7" fmla="*/ 12 h 12"/>
                    <a:gd name="T8" fmla="*/ 30 w 30"/>
                    <a:gd name="T9" fmla="*/ 12 h 12"/>
                    <a:gd name="T10" fmla="*/ 24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24" y="12"/>
                      </a:lnTo>
                      <a:lnTo>
                        <a:pt x="30" y="12"/>
                      </a:lnTo>
                      <a:lnTo>
                        <a:pt x="24" y="6"/>
                      </a:lnTo>
                      <a:lnTo>
                        <a:pt x="6" y="0"/>
                      </a:lnTo>
                      <a:close/>
                    </a:path>
                  </a:pathLst>
                </a:custGeom>
                <a:solidFill>
                  <a:srgbClr val="C0C0C0"/>
                </a:solidFill>
                <a:ln w="9525">
                  <a:noFill/>
                  <a:round/>
                  <a:headEnd/>
                  <a:tailEnd/>
                </a:ln>
              </p:spPr>
              <p:txBody>
                <a:bodyPr/>
                <a:lstStyle/>
                <a:p>
                  <a:endParaRPr lang="en-US"/>
                </a:p>
              </p:txBody>
            </p:sp>
            <p:sp>
              <p:nvSpPr>
                <p:cNvPr id="52662" name="Freeform 178"/>
                <p:cNvSpPr>
                  <a:spLocks/>
                </p:cNvSpPr>
                <p:nvPr/>
              </p:nvSpPr>
              <p:spPr bwMode="auto">
                <a:xfrm>
                  <a:off x="3153" y="3276"/>
                  <a:ext cx="30" cy="12"/>
                </a:xfrm>
                <a:custGeom>
                  <a:avLst/>
                  <a:gdLst>
                    <a:gd name="T0" fmla="*/ 0 w 30"/>
                    <a:gd name="T1" fmla="*/ 0 h 12"/>
                    <a:gd name="T2" fmla="*/ 0 w 30"/>
                    <a:gd name="T3" fmla="*/ 6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2663" name="Freeform 179"/>
                <p:cNvSpPr>
                  <a:spLocks/>
                </p:cNvSpPr>
                <p:nvPr/>
              </p:nvSpPr>
              <p:spPr bwMode="auto">
                <a:xfrm>
                  <a:off x="3195" y="3288"/>
                  <a:ext cx="24" cy="12"/>
                </a:xfrm>
                <a:custGeom>
                  <a:avLst/>
                  <a:gdLst>
                    <a:gd name="T0" fmla="*/ 0 w 24"/>
                    <a:gd name="T1" fmla="*/ 0 h 12"/>
                    <a:gd name="T2" fmla="*/ 0 w 24"/>
                    <a:gd name="T3" fmla="*/ 6 h 12"/>
                    <a:gd name="T4" fmla="*/ 0 w 24"/>
                    <a:gd name="T5" fmla="*/ 6 h 12"/>
                    <a:gd name="T6" fmla="*/ 24 w 24"/>
                    <a:gd name="T7" fmla="*/ 12 h 12"/>
                    <a:gd name="T8" fmla="*/ 24 w 24"/>
                    <a:gd name="T9" fmla="*/ 12 h 12"/>
                    <a:gd name="T10" fmla="*/ 24 w 24"/>
                    <a:gd name="T11" fmla="*/ 6 h 12"/>
                    <a:gd name="T12" fmla="*/ 0 w 24"/>
                    <a:gd name="T13" fmla="*/ 0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0"/>
                      </a:moveTo>
                      <a:lnTo>
                        <a:pt x="0" y="6"/>
                      </a:lnTo>
                      <a:lnTo>
                        <a:pt x="24" y="12"/>
                      </a:lnTo>
                      <a:lnTo>
                        <a:pt x="24" y="6"/>
                      </a:lnTo>
                      <a:lnTo>
                        <a:pt x="0" y="0"/>
                      </a:lnTo>
                      <a:close/>
                    </a:path>
                  </a:pathLst>
                </a:custGeom>
                <a:solidFill>
                  <a:srgbClr val="C0C0C0"/>
                </a:solidFill>
                <a:ln w="9525">
                  <a:noFill/>
                  <a:round/>
                  <a:headEnd/>
                  <a:tailEnd/>
                </a:ln>
              </p:spPr>
              <p:txBody>
                <a:bodyPr/>
                <a:lstStyle/>
                <a:p>
                  <a:endParaRPr lang="en-US"/>
                </a:p>
              </p:txBody>
            </p:sp>
            <p:sp>
              <p:nvSpPr>
                <p:cNvPr id="52664" name="Freeform 180"/>
                <p:cNvSpPr>
                  <a:spLocks/>
                </p:cNvSpPr>
                <p:nvPr/>
              </p:nvSpPr>
              <p:spPr bwMode="auto">
                <a:xfrm>
                  <a:off x="3231" y="3300"/>
                  <a:ext cx="30" cy="12"/>
                </a:xfrm>
                <a:custGeom>
                  <a:avLst/>
                  <a:gdLst>
                    <a:gd name="T0" fmla="*/ 6 w 30"/>
                    <a:gd name="T1" fmla="*/ 0 h 12"/>
                    <a:gd name="T2" fmla="*/ 0 w 30"/>
                    <a:gd name="T3" fmla="*/ 0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665" name="Freeform 181"/>
                <p:cNvSpPr>
                  <a:spLocks/>
                </p:cNvSpPr>
                <p:nvPr/>
              </p:nvSpPr>
              <p:spPr bwMode="auto">
                <a:xfrm>
                  <a:off x="3273" y="3306"/>
                  <a:ext cx="30" cy="12"/>
                </a:xfrm>
                <a:custGeom>
                  <a:avLst/>
                  <a:gdLst>
                    <a:gd name="T0" fmla="*/ 6 w 30"/>
                    <a:gd name="T1" fmla="*/ 0 h 12"/>
                    <a:gd name="T2" fmla="*/ 0 w 30"/>
                    <a:gd name="T3" fmla="*/ 6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666" name="Freeform 182"/>
                <p:cNvSpPr>
                  <a:spLocks/>
                </p:cNvSpPr>
                <p:nvPr/>
              </p:nvSpPr>
              <p:spPr bwMode="auto">
                <a:xfrm>
                  <a:off x="3315" y="3318"/>
                  <a:ext cx="30" cy="6"/>
                </a:xfrm>
                <a:custGeom>
                  <a:avLst/>
                  <a:gdLst>
                    <a:gd name="T0" fmla="*/ 6 w 30"/>
                    <a:gd name="T1" fmla="*/ 0 h 6"/>
                    <a:gd name="T2" fmla="*/ 0 w 30"/>
                    <a:gd name="T3" fmla="*/ 0 h 6"/>
                    <a:gd name="T4" fmla="*/ 6 w 30"/>
                    <a:gd name="T5" fmla="*/ 6 h 6"/>
                    <a:gd name="T6" fmla="*/ 24 w 30"/>
                    <a:gd name="T7" fmla="*/ 6 h 6"/>
                    <a:gd name="T8" fmla="*/ 30 w 30"/>
                    <a:gd name="T9" fmla="*/ 6 h 6"/>
                    <a:gd name="T10" fmla="*/ 24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24" y="6"/>
                      </a:lnTo>
                      <a:lnTo>
                        <a:pt x="30" y="6"/>
                      </a:lnTo>
                      <a:lnTo>
                        <a:pt x="24" y="0"/>
                      </a:lnTo>
                      <a:lnTo>
                        <a:pt x="6" y="0"/>
                      </a:lnTo>
                      <a:close/>
                    </a:path>
                  </a:pathLst>
                </a:custGeom>
                <a:solidFill>
                  <a:srgbClr val="C0C0C0"/>
                </a:solidFill>
                <a:ln w="9525">
                  <a:noFill/>
                  <a:round/>
                  <a:headEnd/>
                  <a:tailEnd/>
                </a:ln>
              </p:spPr>
              <p:txBody>
                <a:bodyPr/>
                <a:lstStyle/>
                <a:p>
                  <a:endParaRPr lang="en-US"/>
                </a:p>
              </p:txBody>
            </p:sp>
            <p:sp>
              <p:nvSpPr>
                <p:cNvPr id="52667" name="Freeform 183"/>
                <p:cNvSpPr>
                  <a:spLocks/>
                </p:cNvSpPr>
                <p:nvPr/>
              </p:nvSpPr>
              <p:spPr bwMode="auto">
                <a:xfrm>
                  <a:off x="3357" y="3324"/>
                  <a:ext cx="30" cy="12"/>
                </a:xfrm>
                <a:custGeom>
                  <a:avLst/>
                  <a:gdLst>
                    <a:gd name="T0" fmla="*/ 0 w 30"/>
                    <a:gd name="T1" fmla="*/ 0 h 12"/>
                    <a:gd name="T2" fmla="*/ 0 w 30"/>
                    <a:gd name="T3" fmla="*/ 0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0"/>
                      </a:ln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668" name="Freeform 184"/>
                <p:cNvSpPr>
                  <a:spLocks/>
                </p:cNvSpPr>
                <p:nvPr/>
              </p:nvSpPr>
              <p:spPr bwMode="auto">
                <a:xfrm>
                  <a:off x="3399" y="3330"/>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669" name="Freeform 185"/>
                <p:cNvSpPr>
                  <a:spLocks/>
                </p:cNvSpPr>
                <p:nvPr/>
              </p:nvSpPr>
              <p:spPr bwMode="auto">
                <a:xfrm>
                  <a:off x="3441" y="3336"/>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670" name="Freeform 186"/>
                <p:cNvSpPr>
                  <a:spLocks/>
                </p:cNvSpPr>
                <p:nvPr/>
              </p:nvSpPr>
              <p:spPr bwMode="auto">
                <a:xfrm>
                  <a:off x="3483" y="3342"/>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671" name="Freeform 187"/>
                <p:cNvSpPr>
                  <a:spLocks/>
                </p:cNvSpPr>
                <p:nvPr/>
              </p:nvSpPr>
              <p:spPr bwMode="auto">
                <a:xfrm>
                  <a:off x="3525" y="3342"/>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672" name="Freeform 188"/>
                <p:cNvSpPr>
                  <a:spLocks/>
                </p:cNvSpPr>
                <p:nvPr/>
              </p:nvSpPr>
              <p:spPr bwMode="auto">
                <a:xfrm>
                  <a:off x="3567" y="3348"/>
                  <a:ext cx="30" cy="6"/>
                </a:xfrm>
                <a:custGeom>
                  <a:avLst/>
                  <a:gdLst>
                    <a:gd name="T0" fmla="*/ 0 w 30"/>
                    <a:gd name="T1" fmla="*/ 0 h 6"/>
                    <a:gd name="T2" fmla="*/ 0 w 30"/>
                    <a:gd name="T3" fmla="*/ 6 h 6"/>
                    <a:gd name="T4" fmla="*/ 0 w 30"/>
                    <a:gd name="T5" fmla="*/ 6 h 6"/>
                    <a:gd name="T6" fmla="*/ 12 w 30"/>
                    <a:gd name="T7" fmla="*/ 6 h 6"/>
                    <a:gd name="T8" fmla="*/ 24 w 30"/>
                    <a:gd name="T9" fmla="*/ 6 h 6"/>
                    <a:gd name="T10" fmla="*/ 30 w 30"/>
                    <a:gd name="T11" fmla="*/ 6 h 6"/>
                    <a:gd name="T12" fmla="*/ 24 w 30"/>
                    <a:gd name="T13" fmla="*/ 0 h 6"/>
                    <a:gd name="T14" fmla="*/ 12 w 30"/>
                    <a:gd name="T15" fmla="*/ 0 h 6"/>
                    <a:gd name="T16" fmla="*/ 0 w 3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0" y="0"/>
                      </a:moveTo>
                      <a:lnTo>
                        <a:pt x="0" y="6"/>
                      </a:lnTo>
                      <a:lnTo>
                        <a:pt x="12" y="6"/>
                      </a:lnTo>
                      <a:lnTo>
                        <a:pt x="24" y="6"/>
                      </a:lnTo>
                      <a:lnTo>
                        <a:pt x="30" y="6"/>
                      </a:lnTo>
                      <a:lnTo>
                        <a:pt x="24" y="0"/>
                      </a:lnTo>
                      <a:lnTo>
                        <a:pt x="12" y="0"/>
                      </a:lnTo>
                      <a:lnTo>
                        <a:pt x="0" y="0"/>
                      </a:lnTo>
                      <a:close/>
                    </a:path>
                  </a:pathLst>
                </a:custGeom>
                <a:solidFill>
                  <a:srgbClr val="C0C0C0"/>
                </a:solidFill>
                <a:ln w="9525">
                  <a:noFill/>
                  <a:round/>
                  <a:headEnd/>
                  <a:tailEnd/>
                </a:ln>
              </p:spPr>
              <p:txBody>
                <a:bodyPr/>
                <a:lstStyle/>
                <a:p>
                  <a:endParaRPr lang="en-US"/>
                </a:p>
              </p:txBody>
            </p:sp>
            <p:sp>
              <p:nvSpPr>
                <p:cNvPr id="52673" name="Freeform 189"/>
                <p:cNvSpPr>
                  <a:spLocks/>
                </p:cNvSpPr>
                <p:nvPr/>
              </p:nvSpPr>
              <p:spPr bwMode="auto">
                <a:xfrm>
                  <a:off x="3609" y="3354"/>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674" name="Freeform 190"/>
                <p:cNvSpPr>
                  <a:spLocks/>
                </p:cNvSpPr>
                <p:nvPr/>
              </p:nvSpPr>
              <p:spPr bwMode="auto">
                <a:xfrm>
                  <a:off x="3651" y="3354"/>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675" name="Freeform 191"/>
                <p:cNvSpPr>
                  <a:spLocks/>
                </p:cNvSpPr>
                <p:nvPr/>
              </p:nvSpPr>
              <p:spPr bwMode="auto">
                <a:xfrm>
                  <a:off x="3693" y="3354"/>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676" name="Freeform 192"/>
                <p:cNvSpPr>
                  <a:spLocks/>
                </p:cNvSpPr>
                <p:nvPr/>
              </p:nvSpPr>
              <p:spPr bwMode="auto">
                <a:xfrm>
                  <a:off x="3735" y="3354"/>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677" name="Freeform 193"/>
                <p:cNvSpPr>
                  <a:spLocks/>
                </p:cNvSpPr>
                <p:nvPr/>
              </p:nvSpPr>
              <p:spPr bwMode="auto">
                <a:xfrm>
                  <a:off x="3777" y="3354"/>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678" name="Freeform 194"/>
                <p:cNvSpPr>
                  <a:spLocks/>
                </p:cNvSpPr>
                <p:nvPr/>
              </p:nvSpPr>
              <p:spPr bwMode="auto">
                <a:xfrm>
                  <a:off x="3819" y="3354"/>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679" name="Freeform 195"/>
                <p:cNvSpPr>
                  <a:spLocks/>
                </p:cNvSpPr>
                <p:nvPr/>
              </p:nvSpPr>
              <p:spPr bwMode="auto">
                <a:xfrm>
                  <a:off x="3861" y="3354"/>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680" name="Freeform 196"/>
                <p:cNvSpPr>
                  <a:spLocks/>
                </p:cNvSpPr>
                <p:nvPr/>
              </p:nvSpPr>
              <p:spPr bwMode="auto">
                <a:xfrm>
                  <a:off x="3903" y="3354"/>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681" name="Freeform 197"/>
                <p:cNvSpPr>
                  <a:spLocks/>
                </p:cNvSpPr>
                <p:nvPr/>
              </p:nvSpPr>
              <p:spPr bwMode="auto">
                <a:xfrm>
                  <a:off x="3945" y="3348"/>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682" name="Freeform 198"/>
                <p:cNvSpPr>
                  <a:spLocks/>
                </p:cNvSpPr>
                <p:nvPr/>
              </p:nvSpPr>
              <p:spPr bwMode="auto">
                <a:xfrm>
                  <a:off x="3987" y="3348"/>
                  <a:ext cx="31" cy="6"/>
                </a:xfrm>
                <a:custGeom>
                  <a:avLst/>
                  <a:gdLst>
                    <a:gd name="T0" fmla="*/ 0 w 31"/>
                    <a:gd name="T1" fmla="*/ 0 h 6"/>
                    <a:gd name="T2" fmla="*/ 0 w 31"/>
                    <a:gd name="T3" fmla="*/ 6 h 6"/>
                    <a:gd name="T4" fmla="*/ 0 w 31"/>
                    <a:gd name="T5" fmla="*/ 6 h 6"/>
                    <a:gd name="T6" fmla="*/ 25 w 31"/>
                    <a:gd name="T7" fmla="*/ 6 h 6"/>
                    <a:gd name="T8" fmla="*/ 31 w 31"/>
                    <a:gd name="T9" fmla="*/ 0 h 6"/>
                    <a:gd name="T10" fmla="*/ 25 w 31"/>
                    <a:gd name="T11" fmla="*/ 0 h 6"/>
                    <a:gd name="T12" fmla="*/ 0 w 31"/>
                    <a:gd name="T13" fmla="*/ 0 h 6"/>
                    <a:gd name="T14" fmla="*/ 0 60000 65536"/>
                    <a:gd name="T15" fmla="*/ 0 60000 65536"/>
                    <a:gd name="T16" fmla="*/ 0 60000 65536"/>
                    <a:gd name="T17" fmla="*/ 0 60000 65536"/>
                    <a:gd name="T18" fmla="*/ 0 60000 65536"/>
                    <a:gd name="T19" fmla="*/ 0 60000 65536"/>
                    <a:gd name="T20" fmla="*/ 0 60000 65536"/>
                    <a:gd name="T21" fmla="*/ 0 w 31"/>
                    <a:gd name="T22" fmla="*/ 0 h 6"/>
                    <a:gd name="T23" fmla="*/ 31 w 31"/>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6">
                      <a:moveTo>
                        <a:pt x="0" y="0"/>
                      </a:moveTo>
                      <a:lnTo>
                        <a:pt x="0" y="6"/>
                      </a:lnTo>
                      <a:lnTo>
                        <a:pt x="25" y="6"/>
                      </a:lnTo>
                      <a:lnTo>
                        <a:pt x="31" y="0"/>
                      </a:lnTo>
                      <a:lnTo>
                        <a:pt x="25" y="0"/>
                      </a:lnTo>
                      <a:lnTo>
                        <a:pt x="0" y="0"/>
                      </a:lnTo>
                      <a:close/>
                    </a:path>
                  </a:pathLst>
                </a:custGeom>
                <a:solidFill>
                  <a:srgbClr val="C0C0C0"/>
                </a:solidFill>
                <a:ln w="9525">
                  <a:noFill/>
                  <a:round/>
                  <a:headEnd/>
                  <a:tailEnd/>
                </a:ln>
              </p:spPr>
              <p:txBody>
                <a:bodyPr/>
                <a:lstStyle/>
                <a:p>
                  <a:endParaRPr lang="en-US"/>
                </a:p>
              </p:txBody>
            </p:sp>
            <p:sp>
              <p:nvSpPr>
                <p:cNvPr id="52683" name="Freeform 199"/>
                <p:cNvSpPr>
                  <a:spLocks/>
                </p:cNvSpPr>
                <p:nvPr/>
              </p:nvSpPr>
              <p:spPr bwMode="auto">
                <a:xfrm>
                  <a:off x="4030" y="3342"/>
                  <a:ext cx="30" cy="6"/>
                </a:xfrm>
                <a:custGeom>
                  <a:avLst/>
                  <a:gdLst>
                    <a:gd name="T0" fmla="*/ 0 w 30"/>
                    <a:gd name="T1" fmla="*/ 0 h 6"/>
                    <a:gd name="T2" fmla="*/ 0 w 30"/>
                    <a:gd name="T3" fmla="*/ 6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684" name="Freeform 200"/>
                <p:cNvSpPr>
                  <a:spLocks/>
                </p:cNvSpPr>
                <p:nvPr/>
              </p:nvSpPr>
              <p:spPr bwMode="auto">
                <a:xfrm>
                  <a:off x="4066" y="3336"/>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685" name="Freeform 201"/>
                <p:cNvSpPr>
                  <a:spLocks/>
                </p:cNvSpPr>
                <p:nvPr/>
              </p:nvSpPr>
              <p:spPr bwMode="auto">
                <a:xfrm>
                  <a:off x="4108" y="3330"/>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686" name="Freeform 202"/>
                <p:cNvSpPr>
                  <a:spLocks/>
                </p:cNvSpPr>
                <p:nvPr/>
              </p:nvSpPr>
              <p:spPr bwMode="auto">
                <a:xfrm>
                  <a:off x="4150" y="3324"/>
                  <a:ext cx="30" cy="12"/>
                </a:xfrm>
                <a:custGeom>
                  <a:avLst/>
                  <a:gdLst>
                    <a:gd name="T0" fmla="*/ 6 w 30"/>
                    <a:gd name="T1" fmla="*/ 6 h 12"/>
                    <a:gd name="T2" fmla="*/ 0 w 30"/>
                    <a:gd name="T3" fmla="*/ 6 h 12"/>
                    <a:gd name="T4" fmla="*/ 6 w 30"/>
                    <a:gd name="T5" fmla="*/ 12 h 12"/>
                    <a:gd name="T6" fmla="*/ 6 w 30"/>
                    <a:gd name="T7" fmla="*/ 12 h 12"/>
                    <a:gd name="T8" fmla="*/ 30 w 30"/>
                    <a:gd name="T9" fmla="*/ 6 h 12"/>
                    <a:gd name="T10" fmla="*/ 30 w 30"/>
                    <a:gd name="T11" fmla="*/ 6 h 12"/>
                    <a:gd name="T12" fmla="*/ 30 w 30"/>
                    <a:gd name="T13" fmla="*/ 0 h 12"/>
                    <a:gd name="T14" fmla="*/ 6 w 30"/>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687" name="Freeform 203"/>
                <p:cNvSpPr>
                  <a:spLocks/>
                </p:cNvSpPr>
                <p:nvPr/>
              </p:nvSpPr>
              <p:spPr bwMode="auto">
                <a:xfrm>
                  <a:off x="4192" y="3318"/>
                  <a:ext cx="30" cy="12"/>
                </a:xfrm>
                <a:custGeom>
                  <a:avLst/>
                  <a:gdLst>
                    <a:gd name="T0" fmla="*/ 6 w 30"/>
                    <a:gd name="T1" fmla="*/ 6 h 12"/>
                    <a:gd name="T2" fmla="*/ 0 w 30"/>
                    <a:gd name="T3" fmla="*/ 6 h 12"/>
                    <a:gd name="T4" fmla="*/ 6 w 30"/>
                    <a:gd name="T5" fmla="*/ 12 h 12"/>
                    <a:gd name="T6" fmla="*/ 30 w 30"/>
                    <a:gd name="T7" fmla="*/ 6 h 12"/>
                    <a:gd name="T8" fmla="*/ 30 w 30"/>
                    <a:gd name="T9" fmla="*/ 0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688" name="Freeform 204"/>
                <p:cNvSpPr>
                  <a:spLocks/>
                </p:cNvSpPr>
                <p:nvPr/>
              </p:nvSpPr>
              <p:spPr bwMode="auto">
                <a:xfrm>
                  <a:off x="4234" y="3312"/>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689" name="Freeform 205"/>
                <p:cNvSpPr>
                  <a:spLocks/>
                </p:cNvSpPr>
                <p:nvPr/>
              </p:nvSpPr>
              <p:spPr bwMode="auto">
                <a:xfrm>
                  <a:off x="4276" y="3300"/>
                  <a:ext cx="30" cy="12"/>
                </a:xfrm>
                <a:custGeom>
                  <a:avLst/>
                  <a:gdLst>
                    <a:gd name="T0" fmla="*/ 6 w 30"/>
                    <a:gd name="T1" fmla="*/ 6 h 12"/>
                    <a:gd name="T2" fmla="*/ 0 w 30"/>
                    <a:gd name="T3" fmla="*/ 12 h 12"/>
                    <a:gd name="T4" fmla="*/ 6 w 30"/>
                    <a:gd name="T5" fmla="*/ 12 h 12"/>
                    <a:gd name="T6" fmla="*/ 24 w 30"/>
                    <a:gd name="T7" fmla="*/ 6 h 12"/>
                    <a:gd name="T8" fmla="*/ 30 w 30"/>
                    <a:gd name="T9" fmla="*/ 6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24" y="6"/>
                      </a:lnTo>
                      <a:lnTo>
                        <a:pt x="30" y="6"/>
                      </a:lnTo>
                      <a:lnTo>
                        <a:pt x="24" y="0"/>
                      </a:lnTo>
                      <a:lnTo>
                        <a:pt x="6" y="6"/>
                      </a:lnTo>
                      <a:close/>
                    </a:path>
                  </a:pathLst>
                </a:custGeom>
                <a:solidFill>
                  <a:srgbClr val="C0C0C0"/>
                </a:solidFill>
                <a:ln w="9525">
                  <a:noFill/>
                  <a:round/>
                  <a:headEnd/>
                  <a:tailEnd/>
                </a:ln>
              </p:spPr>
              <p:txBody>
                <a:bodyPr/>
                <a:lstStyle/>
                <a:p>
                  <a:endParaRPr lang="en-US"/>
                </a:p>
              </p:txBody>
            </p:sp>
            <p:sp>
              <p:nvSpPr>
                <p:cNvPr id="52690" name="Freeform 206"/>
                <p:cNvSpPr>
                  <a:spLocks/>
                </p:cNvSpPr>
                <p:nvPr/>
              </p:nvSpPr>
              <p:spPr bwMode="auto">
                <a:xfrm>
                  <a:off x="4318" y="3294"/>
                  <a:ext cx="30" cy="12"/>
                </a:xfrm>
                <a:custGeom>
                  <a:avLst/>
                  <a:gdLst>
                    <a:gd name="T0" fmla="*/ 0 w 30"/>
                    <a:gd name="T1" fmla="*/ 6 h 12"/>
                    <a:gd name="T2" fmla="*/ 0 w 30"/>
                    <a:gd name="T3" fmla="*/ 6 h 12"/>
                    <a:gd name="T4" fmla="*/ 0 w 30"/>
                    <a:gd name="T5" fmla="*/ 12 h 12"/>
                    <a:gd name="T6" fmla="*/ 6 w 30"/>
                    <a:gd name="T7" fmla="*/ 12 h 12"/>
                    <a:gd name="T8" fmla="*/ 24 w 30"/>
                    <a:gd name="T9" fmla="*/ 6 h 12"/>
                    <a:gd name="T10" fmla="*/ 30 w 30"/>
                    <a:gd name="T11" fmla="*/ 0 h 12"/>
                    <a:gd name="T12" fmla="*/ 24 w 30"/>
                    <a:gd name="T13" fmla="*/ 0 h 12"/>
                    <a:gd name="T14" fmla="*/ 6 w 30"/>
                    <a:gd name="T15" fmla="*/ 6 h 12"/>
                    <a:gd name="T16" fmla="*/ 0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6"/>
                      </a:moveTo>
                      <a:lnTo>
                        <a:pt x="0" y="6"/>
                      </a:lnTo>
                      <a:lnTo>
                        <a:pt x="0" y="12"/>
                      </a:lnTo>
                      <a:lnTo>
                        <a:pt x="6" y="12"/>
                      </a:lnTo>
                      <a:lnTo>
                        <a:pt x="24" y="6"/>
                      </a:lnTo>
                      <a:lnTo>
                        <a:pt x="30" y="0"/>
                      </a:lnTo>
                      <a:lnTo>
                        <a:pt x="24" y="0"/>
                      </a:lnTo>
                      <a:lnTo>
                        <a:pt x="6" y="6"/>
                      </a:lnTo>
                      <a:lnTo>
                        <a:pt x="0" y="6"/>
                      </a:lnTo>
                      <a:close/>
                    </a:path>
                  </a:pathLst>
                </a:custGeom>
                <a:solidFill>
                  <a:srgbClr val="C0C0C0"/>
                </a:solidFill>
                <a:ln w="9525">
                  <a:noFill/>
                  <a:round/>
                  <a:headEnd/>
                  <a:tailEnd/>
                </a:ln>
              </p:spPr>
              <p:txBody>
                <a:bodyPr/>
                <a:lstStyle/>
                <a:p>
                  <a:endParaRPr lang="en-US"/>
                </a:p>
              </p:txBody>
            </p:sp>
            <p:sp>
              <p:nvSpPr>
                <p:cNvPr id="52691" name="Freeform 207"/>
                <p:cNvSpPr>
                  <a:spLocks/>
                </p:cNvSpPr>
                <p:nvPr/>
              </p:nvSpPr>
              <p:spPr bwMode="auto">
                <a:xfrm>
                  <a:off x="4360" y="3282"/>
                  <a:ext cx="30" cy="12"/>
                </a:xfrm>
                <a:custGeom>
                  <a:avLst/>
                  <a:gdLst>
                    <a:gd name="T0" fmla="*/ 0 w 30"/>
                    <a:gd name="T1" fmla="*/ 6 h 12"/>
                    <a:gd name="T2" fmla="*/ 0 w 30"/>
                    <a:gd name="T3" fmla="*/ 6 h 12"/>
                    <a:gd name="T4" fmla="*/ 0 w 30"/>
                    <a:gd name="T5" fmla="*/ 12 h 12"/>
                    <a:gd name="T6" fmla="*/ 24 w 30"/>
                    <a:gd name="T7" fmla="*/ 6 h 12"/>
                    <a:gd name="T8" fmla="*/ 30 w 30"/>
                    <a:gd name="T9" fmla="*/ 0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0"/>
                      </a:lnTo>
                      <a:lnTo>
                        <a:pt x="24" y="0"/>
                      </a:lnTo>
                      <a:lnTo>
                        <a:pt x="0" y="6"/>
                      </a:lnTo>
                      <a:close/>
                    </a:path>
                  </a:pathLst>
                </a:custGeom>
                <a:solidFill>
                  <a:srgbClr val="C0C0C0"/>
                </a:solidFill>
                <a:ln w="9525">
                  <a:noFill/>
                  <a:round/>
                  <a:headEnd/>
                  <a:tailEnd/>
                </a:ln>
              </p:spPr>
              <p:txBody>
                <a:bodyPr/>
                <a:lstStyle/>
                <a:p>
                  <a:endParaRPr lang="en-US"/>
                </a:p>
              </p:txBody>
            </p:sp>
            <p:sp>
              <p:nvSpPr>
                <p:cNvPr id="52692" name="Freeform 208"/>
                <p:cNvSpPr>
                  <a:spLocks/>
                </p:cNvSpPr>
                <p:nvPr/>
              </p:nvSpPr>
              <p:spPr bwMode="auto">
                <a:xfrm>
                  <a:off x="4396" y="3270"/>
                  <a:ext cx="30" cy="12"/>
                </a:xfrm>
                <a:custGeom>
                  <a:avLst/>
                  <a:gdLst>
                    <a:gd name="T0" fmla="*/ 6 w 30"/>
                    <a:gd name="T1" fmla="*/ 6 h 12"/>
                    <a:gd name="T2" fmla="*/ 0 w 30"/>
                    <a:gd name="T3" fmla="*/ 12 h 12"/>
                    <a:gd name="T4" fmla="*/ 6 w 30"/>
                    <a:gd name="T5" fmla="*/ 12 h 12"/>
                    <a:gd name="T6" fmla="*/ 30 w 30"/>
                    <a:gd name="T7" fmla="*/ 6 h 12"/>
                    <a:gd name="T8" fmla="*/ 30 w 30"/>
                    <a:gd name="T9" fmla="*/ 0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693" name="Freeform 209"/>
                <p:cNvSpPr>
                  <a:spLocks/>
                </p:cNvSpPr>
                <p:nvPr/>
              </p:nvSpPr>
              <p:spPr bwMode="auto">
                <a:xfrm>
                  <a:off x="4438" y="3258"/>
                  <a:ext cx="30" cy="12"/>
                </a:xfrm>
                <a:custGeom>
                  <a:avLst/>
                  <a:gdLst>
                    <a:gd name="T0" fmla="*/ 6 w 30"/>
                    <a:gd name="T1" fmla="*/ 6 h 12"/>
                    <a:gd name="T2" fmla="*/ 0 w 30"/>
                    <a:gd name="T3" fmla="*/ 6 h 12"/>
                    <a:gd name="T4" fmla="*/ 6 w 30"/>
                    <a:gd name="T5" fmla="*/ 12 h 12"/>
                    <a:gd name="T6" fmla="*/ 24 w 30"/>
                    <a:gd name="T7" fmla="*/ 6 h 12"/>
                    <a:gd name="T8" fmla="*/ 30 w 30"/>
                    <a:gd name="T9" fmla="*/ 0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24" y="6"/>
                      </a:lnTo>
                      <a:lnTo>
                        <a:pt x="30" y="0"/>
                      </a:lnTo>
                      <a:lnTo>
                        <a:pt x="24" y="0"/>
                      </a:lnTo>
                      <a:lnTo>
                        <a:pt x="6" y="6"/>
                      </a:lnTo>
                      <a:close/>
                    </a:path>
                  </a:pathLst>
                </a:custGeom>
                <a:solidFill>
                  <a:srgbClr val="C0C0C0"/>
                </a:solidFill>
                <a:ln w="9525">
                  <a:noFill/>
                  <a:round/>
                  <a:headEnd/>
                  <a:tailEnd/>
                </a:ln>
              </p:spPr>
              <p:txBody>
                <a:bodyPr/>
                <a:lstStyle/>
                <a:p>
                  <a:endParaRPr lang="en-US"/>
                </a:p>
              </p:txBody>
            </p:sp>
            <p:sp>
              <p:nvSpPr>
                <p:cNvPr id="52694" name="Freeform 210"/>
                <p:cNvSpPr>
                  <a:spLocks/>
                </p:cNvSpPr>
                <p:nvPr/>
              </p:nvSpPr>
              <p:spPr bwMode="auto">
                <a:xfrm>
                  <a:off x="4480" y="3240"/>
                  <a:ext cx="24" cy="18"/>
                </a:xfrm>
                <a:custGeom>
                  <a:avLst/>
                  <a:gdLst>
                    <a:gd name="T0" fmla="*/ 0 w 24"/>
                    <a:gd name="T1" fmla="*/ 12 h 18"/>
                    <a:gd name="T2" fmla="*/ 0 w 24"/>
                    <a:gd name="T3" fmla="*/ 12 h 18"/>
                    <a:gd name="T4" fmla="*/ 0 w 24"/>
                    <a:gd name="T5" fmla="*/ 18 h 18"/>
                    <a:gd name="T6" fmla="*/ 24 w 24"/>
                    <a:gd name="T7" fmla="*/ 6 h 18"/>
                    <a:gd name="T8" fmla="*/ 24 w 24"/>
                    <a:gd name="T9" fmla="*/ 6 h 18"/>
                    <a:gd name="T10" fmla="*/ 24 w 24"/>
                    <a:gd name="T11" fmla="*/ 0 h 18"/>
                    <a:gd name="T12" fmla="*/ 0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12"/>
                      </a:moveTo>
                      <a:lnTo>
                        <a:pt x="0" y="12"/>
                      </a:lnTo>
                      <a:lnTo>
                        <a:pt x="0" y="18"/>
                      </a:lnTo>
                      <a:lnTo>
                        <a:pt x="24" y="6"/>
                      </a:lnTo>
                      <a:lnTo>
                        <a:pt x="24" y="0"/>
                      </a:lnTo>
                      <a:lnTo>
                        <a:pt x="0" y="12"/>
                      </a:lnTo>
                      <a:close/>
                    </a:path>
                  </a:pathLst>
                </a:custGeom>
                <a:solidFill>
                  <a:srgbClr val="C0C0C0"/>
                </a:solidFill>
                <a:ln w="9525">
                  <a:noFill/>
                  <a:round/>
                  <a:headEnd/>
                  <a:tailEnd/>
                </a:ln>
              </p:spPr>
              <p:txBody>
                <a:bodyPr/>
                <a:lstStyle/>
                <a:p>
                  <a:endParaRPr lang="en-US"/>
                </a:p>
              </p:txBody>
            </p:sp>
            <p:sp>
              <p:nvSpPr>
                <p:cNvPr id="52695" name="Freeform 211"/>
                <p:cNvSpPr>
                  <a:spLocks/>
                </p:cNvSpPr>
                <p:nvPr/>
              </p:nvSpPr>
              <p:spPr bwMode="auto">
                <a:xfrm>
                  <a:off x="4516" y="3222"/>
                  <a:ext cx="30" cy="18"/>
                </a:xfrm>
                <a:custGeom>
                  <a:avLst/>
                  <a:gdLst>
                    <a:gd name="T0" fmla="*/ 6 w 30"/>
                    <a:gd name="T1" fmla="*/ 12 h 18"/>
                    <a:gd name="T2" fmla="*/ 0 w 30"/>
                    <a:gd name="T3" fmla="*/ 18 h 18"/>
                    <a:gd name="T4" fmla="*/ 6 w 30"/>
                    <a:gd name="T5" fmla="*/ 18 h 18"/>
                    <a:gd name="T6" fmla="*/ 18 w 30"/>
                    <a:gd name="T7" fmla="*/ 12 h 18"/>
                    <a:gd name="T8" fmla="*/ 24 w 30"/>
                    <a:gd name="T9" fmla="*/ 6 h 18"/>
                    <a:gd name="T10" fmla="*/ 30 w 30"/>
                    <a:gd name="T11" fmla="*/ 6 h 18"/>
                    <a:gd name="T12" fmla="*/ 24 w 30"/>
                    <a:gd name="T13" fmla="*/ 0 h 18"/>
                    <a:gd name="T14" fmla="*/ 18 w 30"/>
                    <a:gd name="T15" fmla="*/ 6 h 18"/>
                    <a:gd name="T16" fmla="*/ 6 w 30"/>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12"/>
                      </a:moveTo>
                      <a:lnTo>
                        <a:pt x="0" y="18"/>
                      </a:lnTo>
                      <a:lnTo>
                        <a:pt x="6" y="18"/>
                      </a:lnTo>
                      <a:lnTo>
                        <a:pt x="18" y="12"/>
                      </a:lnTo>
                      <a:lnTo>
                        <a:pt x="24" y="6"/>
                      </a:lnTo>
                      <a:lnTo>
                        <a:pt x="30" y="6"/>
                      </a:lnTo>
                      <a:lnTo>
                        <a:pt x="24" y="0"/>
                      </a:lnTo>
                      <a:lnTo>
                        <a:pt x="18" y="6"/>
                      </a:lnTo>
                      <a:lnTo>
                        <a:pt x="6" y="12"/>
                      </a:lnTo>
                      <a:close/>
                    </a:path>
                  </a:pathLst>
                </a:custGeom>
                <a:solidFill>
                  <a:srgbClr val="C0C0C0"/>
                </a:solidFill>
                <a:ln w="9525">
                  <a:noFill/>
                  <a:round/>
                  <a:headEnd/>
                  <a:tailEnd/>
                </a:ln>
              </p:spPr>
              <p:txBody>
                <a:bodyPr/>
                <a:lstStyle/>
                <a:p>
                  <a:endParaRPr lang="en-US"/>
                </a:p>
              </p:txBody>
            </p:sp>
            <p:sp>
              <p:nvSpPr>
                <p:cNvPr id="52696" name="Freeform 212"/>
                <p:cNvSpPr>
                  <a:spLocks/>
                </p:cNvSpPr>
                <p:nvPr/>
              </p:nvSpPr>
              <p:spPr bwMode="auto">
                <a:xfrm>
                  <a:off x="4558" y="3204"/>
                  <a:ext cx="24" cy="18"/>
                </a:xfrm>
                <a:custGeom>
                  <a:avLst/>
                  <a:gdLst>
                    <a:gd name="T0" fmla="*/ 0 w 24"/>
                    <a:gd name="T1" fmla="*/ 12 h 18"/>
                    <a:gd name="T2" fmla="*/ 0 w 24"/>
                    <a:gd name="T3" fmla="*/ 18 h 18"/>
                    <a:gd name="T4" fmla="*/ 0 w 24"/>
                    <a:gd name="T5" fmla="*/ 18 h 18"/>
                    <a:gd name="T6" fmla="*/ 24 w 24"/>
                    <a:gd name="T7" fmla="*/ 6 h 18"/>
                    <a:gd name="T8" fmla="*/ 24 w 24"/>
                    <a:gd name="T9" fmla="*/ 6 h 18"/>
                    <a:gd name="T10" fmla="*/ 24 w 24"/>
                    <a:gd name="T11" fmla="*/ 0 h 18"/>
                    <a:gd name="T12" fmla="*/ 0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12"/>
                      </a:moveTo>
                      <a:lnTo>
                        <a:pt x="0" y="18"/>
                      </a:lnTo>
                      <a:lnTo>
                        <a:pt x="24" y="6"/>
                      </a:lnTo>
                      <a:lnTo>
                        <a:pt x="24" y="0"/>
                      </a:lnTo>
                      <a:lnTo>
                        <a:pt x="0" y="12"/>
                      </a:lnTo>
                      <a:close/>
                    </a:path>
                  </a:pathLst>
                </a:custGeom>
                <a:solidFill>
                  <a:srgbClr val="C0C0C0"/>
                </a:solidFill>
                <a:ln w="9525">
                  <a:noFill/>
                  <a:round/>
                  <a:headEnd/>
                  <a:tailEnd/>
                </a:ln>
              </p:spPr>
              <p:txBody>
                <a:bodyPr/>
                <a:lstStyle/>
                <a:p>
                  <a:endParaRPr lang="en-US"/>
                </a:p>
              </p:txBody>
            </p:sp>
            <p:sp>
              <p:nvSpPr>
                <p:cNvPr id="52697" name="Freeform 213"/>
                <p:cNvSpPr>
                  <a:spLocks/>
                </p:cNvSpPr>
                <p:nvPr/>
              </p:nvSpPr>
              <p:spPr bwMode="auto">
                <a:xfrm>
                  <a:off x="4594" y="3186"/>
                  <a:ext cx="24" cy="18"/>
                </a:xfrm>
                <a:custGeom>
                  <a:avLst/>
                  <a:gdLst>
                    <a:gd name="T0" fmla="*/ 0 w 24"/>
                    <a:gd name="T1" fmla="*/ 12 h 18"/>
                    <a:gd name="T2" fmla="*/ 0 w 24"/>
                    <a:gd name="T3" fmla="*/ 18 h 18"/>
                    <a:gd name="T4" fmla="*/ 0 w 24"/>
                    <a:gd name="T5" fmla="*/ 18 h 18"/>
                    <a:gd name="T6" fmla="*/ 24 w 24"/>
                    <a:gd name="T7" fmla="*/ 6 h 18"/>
                    <a:gd name="T8" fmla="*/ 24 w 24"/>
                    <a:gd name="T9" fmla="*/ 0 h 18"/>
                    <a:gd name="T10" fmla="*/ 24 w 24"/>
                    <a:gd name="T11" fmla="*/ 0 h 18"/>
                    <a:gd name="T12" fmla="*/ 0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12"/>
                      </a:moveTo>
                      <a:lnTo>
                        <a:pt x="0" y="18"/>
                      </a:lnTo>
                      <a:lnTo>
                        <a:pt x="24" y="6"/>
                      </a:lnTo>
                      <a:lnTo>
                        <a:pt x="24" y="0"/>
                      </a:lnTo>
                      <a:lnTo>
                        <a:pt x="0" y="12"/>
                      </a:lnTo>
                      <a:close/>
                    </a:path>
                  </a:pathLst>
                </a:custGeom>
                <a:solidFill>
                  <a:srgbClr val="C0C0C0"/>
                </a:solidFill>
                <a:ln w="9525">
                  <a:noFill/>
                  <a:round/>
                  <a:headEnd/>
                  <a:tailEnd/>
                </a:ln>
              </p:spPr>
              <p:txBody>
                <a:bodyPr/>
                <a:lstStyle/>
                <a:p>
                  <a:endParaRPr lang="en-US"/>
                </a:p>
              </p:txBody>
            </p:sp>
            <p:sp>
              <p:nvSpPr>
                <p:cNvPr id="52698" name="Freeform 214"/>
                <p:cNvSpPr>
                  <a:spLocks/>
                </p:cNvSpPr>
                <p:nvPr/>
              </p:nvSpPr>
              <p:spPr bwMode="auto">
                <a:xfrm>
                  <a:off x="4630" y="3162"/>
                  <a:ext cx="24" cy="18"/>
                </a:xfrm>
                <a:custGeom>
                  <a:avLst/>
                  <a:gdLst>
                    <a:gd name="T0" fmla="*/ 0 w 24"/>
                    <a:gd name="T1" fmla="*/ 12 h 18"/>
                    <a:gd name="T2" fmla="*/ 0 w 24"/>
                    <a:gd name="T3" fmla="*/ 18 h 18"/>
                    <a:gd name="T4" fmla="*/ 0 w 24"/>
                    <a:gd name="T5" fmla="*/ 18 h 18"/>
                    <a:gd name="T6" fmla="*/ 6 w 24"/>
                    <a:gd name="T7" fmla="*/ 18 h 18"/>
                    <a:gd name="T8" fmla="*/ 24 w 24"/>
                    <a:gd name="T9" fmla="*/ 6 h 18"/>
                    <a:gd name="T10" fmla="*/ 24 w 24"/>
                    <a:gd name="T11" fmla="*/ 6 h 18"/>
                    <a:gd name="T12" fmla="*/ 24 w 24"/>
                    <a:gd name="T13" fmla="*/ 0 h 18"/>
                    <a:gd name="T14" fmla="*/ 6 w 24"/>
                    <a:gd name="T15" fmla="*/ 12 h 18"/>
                    <a:gd name="T16" fmla="*/ 0 w 24"/>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12"/>
                      </a:moveTo>
                      <a:lnTo>
                        <a:pt x="0" y="18"/>
                      </a:lnTo>
                      <a:lnTo>
                        <a:pt x="6" y="18"/>
                      </a:lnTo>
                      <a:lnTo>
                        <a:pt x="24" y="6"/>
                      </a:lnTo>
                      <a:lnTo>
                        <a:pt x="24" y="0"/>
                      </a:lnTo>
                      <a:lnTo>
                        <a:pt x="6" y="12"/>
                      </a:lnTo>
                      <a:lnTo>
                        <a:pt x="0" y="12"/>
                      </a:lnTo>
                      <a:close/>
                    </a:path>
                  </a:pathLst>
                </a:custGeom>
                <a:solidFill>
                  <a:srgbClr val="C0C0C0"/>
                </a:solidFill>
                <a:ln w="9525">
                  <a:noFill/>
                  <a:round/>
                  <a:headEnd/>
                  <a:tailEnd/>
                </a:ln>
              </p:spPr>
              <p:txBody>
                <a:bodyPr/>
                <a:lstStyle/>
                <a:p>
                  <a:endParaRPr lang="en-US"/>
                </a:p>
              </p:txBody>
            </p:sp>
            <p:sp>
              <p:nvSpPr>
                <p:cNvPr id="52699" name="Freeform 215"/>
                <p:cNvSpPr>
                  <a:spLocks/>
                </p:cNvSpPr>
                <p:nvPr/>
              </p:nvSpPr>
              <p:spPr bwMode="auto">
                <a:xfrm>
                  <a:off x="4660" y="3138"/>
                  <a:ext cx="30" cy="18"/>
                </a:xfrm>
                <a:custGeom>
                  <a:avLst/>
                  <a:gdLst>
                    <a:gd name="T0" fmla="*/ 6 w 30"/>
                    <a:gd name="T1" fmla="*/ 12 h 18"/>
                    <a:gd name="T2" fmla="*/ 0 w 30"/>
                    <a:gd name="T3" fmla="*/ 18 h 18"/>
                    <a:gd name="T4" fmla="*/ 6 w 30"/>
                    <a:gd name="T5" fmla="*/ 18 h 18"/>
                    <a:gd name="T6" fmla="*/ 18 w 30"/>
                    <a:gd name="T7" fmla="*/ 12 h 18"/>
                    <a:gd name="T8" fmla="*/ 24 w 30"/>
                    <a:gd name="T9" fmla="*/ 6 h 18"/>
                    <a:gd name="T10" fmla="*/ 30 w 30"/>
                    <a:gd name="T11" fmla="*/ 0 h 18"/>
                    <a:gd name="T12" fmla="*/ 24 w 30"/>
                    <a:gd name="T13" fmla="*/ 0 h 18"/>
                    <a:gd name="T14" fmla="*/ 18 w 30"/>
                    <a:gd name="T15" fmla="*/ 6 h 18"/>
                    <a:gd name="T16" fmla="*/ 6 w 30"/>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12"/>
                      </a:moveTo>
                      <a:lnTo>
                        <a:pt x="0" y="18"/>
                      </a:lnTo>
                      <a:lnTo>
                        <a:pt x="6" y="18"/>
                      </a:lnTo>
                      <a:lnTo>
                        <a:pt x="18" y="12"/>
                      </a:lnTo>
                      <a:lnTo>
                        <a:pt x="24" y="6"/>
                      </a:lnTo>
                      <a:lnTo>
                        <a:pt x="30" y="0"/>
                      </a:lnTo>
                      <a:lnTo>
                        <a:pt x="24" y="0"/>
                      </a:lnTo>
                      <a:lnTo>
                        <a:pt x="18" y="6"/>
                      </a:lnTo>
                      <a:lnTo>
                        <a:pt x="6" y="12"/>
                      </a:lnTo>
                      <a:close/>
                    </a:path>
                  </a:pathLst>
                </a:custGeom>
                <a:solidFill>
                  <a:srgbClr val="C0C0C0"/>
                </a:solidFill>
                <a:ln w="9525">
                  <a:noFill/>
                  <a:round/>
                  <a:headEnd/>
                  <a:tailEnd/>
                </a:ln>
              </p:spPr>
              <p:txBody>
                <a:bodyPr/>
                <a:lstStyle/>
                <a:p>
                  <a:endParaRPr lang="en-US"/>
                </a:p>
              </p:txBody>
            </p:sp>
            <p:sp>
              <p:nvSpPr>
                <p:cNvPr id="52700" name="Freeform 216"/>
                <p:cNvSpPr>
                  <a:spLocks/>
                </p:cNvSpPr>
                <p:nvPr/>
              </p:nvSpPr>
              <p:spPr bwMode="auto">
                <a:xfrm>
                  <a:off x="4696" y="3108"/>
                  <a:ext cx="18" cy="24"/>
                </a:xfrm>
                <a:custGeom>
                  <a:avLst/>
                  <a:gdLst>
                    <a:gd name="T0" fmla="*/ 0 w 18"/>
                    <a:gd name="T1" fmla="*/ 18 h 24"/>
                    <a:gd name="T2" fmla="*/ 0 w 18"/>
                    <a:gd name="T3" fmla="*/ 18 h 24"/>
                    <a:gd name="T4" fmla="*/ 0 w 18"/>
                    <a:gd name="T5" fmla="*/ 24 h 24"/>
                    <a:gd name="T6" fmla="*/ 18 w 18"/>
                    <a:gd name="T7" fmla="*/ 6 h 24"/>
                    <a:gd name="T8" fmla="*/ 18 w 18"/>
                    <a:gd name="T9" fmla="*/ 6 h 24"/>
                    <a:gd name="T10" fmla="*/ 18 w 18"/>
                    <a:gd name="T11" fmla="*/ 0 h 24"/>
                    <a:gd name="T12" fmla="*/ 18 w 18"/>
                    <a:gd name="T13" fmla="*/ 0 h 24"/>
                    <a:gd name="T14" fmla="*/ 12 w 18"/>
                    <a:gd name="T15" fmla="*/ 0 h 24"/>
                    <a:gd name="T16" fmla="*/ 12 w 18"/>
                    <a:gd name="T17" fmla="*/ 6 h 24"/>
                    <a:gd name="T18" fmla="*/ 18 w 18"/>
                    <a:gd name="T19" fmla="*/ 6 h 24"/>
                    <a:gd name="T20" fmla="*/ 18 w 18"/>
                    <a:gd name="T21" fmla="*/ 0 h 24"/>
                    <a:gd name="T22" fmla="*/ 0 w 18"/>
                    <a:gd name="T23" fmla="*/ 18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
                    <a:gd name="T37" fmla="*/ 0 h 24"/>
                    <a:gd name="T38" fmla="*/ 18 w 18"/>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 h="24">
                      <a:moveTo>
                        <a:pt x="0" y="18"/>
                      </a:moveTo>
                      <a:lnTo>
                        <a:pt x="0" y="18"/>
                      </a:lnTo>
                      <a:lnTo>
                        <a:pt x="0" y="24"/>
                      </a:lnTo>
                      <a:lnTo>
                        <a:pt x="18" y="6"/>
                      </a:lnTo>
                      <a:lnTo>
                        <a:pt x="18" y="0"/>
                      </a:lnTo>
                      <a:lnTo>
                        <a:pt x="12" y="0"/>
                      </a:lnTo>
                      <a:lnTo>
                        <a:pt x="12" y="6"/>
                      </a:lnTo>
                      <a:lnTo>
                        <a:pt x="18" y="6"/>
                      </a:lnTo>
                      <a:lnTo>
                        <a:pt x="18" y="0"/>
                      </a:lnTo>
                      <a:lnTo>
                        <a:pt x="0" y="18"/>
                      </a:lnTo>
                      <a:close/>
                    </a:path>
                  </a:pathLst>
                </a:custGeom>
                <a:solidFill>
                  <a:srgbClr val="C0C0C0"/>
                </a:solidFill>
                <a:ln w="9525">
                  <a:noFill/>
                  <a:round/>
                  <a:headEnd/>
                  <a:tailEnd/>
                </a:ln>
              </p:spPr>
              <p:txBody>
                <a:bodyPr/>
                <a:lstStyle/>
                <a:p>
                  <a:endParaRPr lang="en-US"/>
                </a:p>
              </p:txBody>
            </p:sp>
            <p:sp>
              <p:nvSpPr>
                <p:cNvPr id="52701" name="Freeform 217"/>
                <p:cNvSpPr>
                  <a:spLocks/>
                </p:cNvSpPr>
                <p:nvPr/>
              </p:nvSpPr>
              <p:spPr bwMode="auto">
                <a:xfrm>
                  <a:off x="4720" y="3072"/>
                  <a:ext cx="18" cy="24"/>
                </a:xfrm>
                <a:custGeom>
                  <a:avLst/>
                  <a:gdLst>
                    <a:gd name="T0" fmla="*/ 0 w 18"/>
                    <a:gd name="T1" fmla="*/ 24 h 24"/>
                    <a:gd name="T2" fmla="*/ 6 w 18"/>
                    <a:gd name="T3" fmla="*/ 24 h 24"/>
                    <a:gd name="T4" fmla="*/ 6 w 18"/>
                    <a:gd name="T5" fmla="*/ 24 h 24"/>
                    <a:gd name="T6" fmla="*/ 18 w 18"/>
                    <a:gd name="T7" fmla="*/ 6 h 24"/>
                    <a:gd name="T8" fmla="*/ 18 w 18"/>
                    <a:gd name="T9" fmla="*/ 0 h 24"/>
                    <a:gd name="T10" fmla="*/ 18 w 18"/>
                    <a:gd name="T11" fmla="*/ 0 h 24"/>
                    <a:gd name="T12" fmla="*/ 12 w 18"/>
                    <a:gd name="T13" fmla="*/ 0 h 24"/>
                    <a:gd name="T14" fmla="*/ 12 w 18"/>
                    <a:gd name="T15" fmla="*/ 6 h 24"/>
                    <a:gd name="T16" fmla="*/ 0 w 18"/>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0" y="24"/>
                      </a:moveTo>
                      <a:lnTo>
                        <a:pt x="6" y="24"/>
                      </a:lnTo>
                      <a:lnTo>
                        <a:pt x="18" y="6"/>
                      </a:lnTo>
                      <a:lnTo>
                        <a:pt x="18" y="0"/>
                      </a:lnTo>
                      <a:lnTo>
                        <a:pt x="12" y="0"/>
                      </a:lnTo>
                      <a:lnTo>
                        <a:pt x="12" y="6"/>
                      </a:lnTo>
                      <a:lnTo>
                        <a:pt x="0" y="24"/>
                      </a:lnTo>
                      <a:close/>
                    </a:path>
                  </a:pathLst>
                </a:custGeom>
                <a:solidFill>
                  <a:srgbClr val="C0C0C0"/>
                </a:solidFill>
                <a:ln w="9525">
                  <a:noFill/>
                  <a:round/>
                  <a:headEnd/>
                  <a:tailEnd/>
                </a:ln>
              </p:spPr>
              <p:txBody>
                <a:bodyPr/>
                <a:lstStyle/>
                <a:p>
                  <a:endParaRPr lang="en-US"/>
                </a:p>
              </p:txBody>
            </p:sp>
            <p:sp>
              <p:nvSpPr>
                <p:cNvPr id="52702" name="Freeform 218"/>
                <p:cNvSpPr>
                  <a:spLocks/>
                </p:cNvSpPr>
                <p:nvPr/>
              </p:nvSpPr>
              <p:spPr bwMode="auto">
                <a:xfrm>
                  <a:off x="4744" y="3030"/>
                  <a:ext cx="12" cy="30"/>
                </a:xfrm>
                <a:custGeom>
                  <a:avLst/>
                  <a:gdLst>
                    <a:gd name="T0" fmla="*/ 0 w 12"/>
                    <a:gd name="T1" fmla="*/ 30 h 30"/>
                    <a:gd name="T2" fmla="*/ 0 w 12"/>
                    <a:gd name="T3" fmla="*/ 30 h 30"/>
                    <a:gd name="T4" fmla="*/ 6 w 12"/>
                    <a:gd name="T5" fmla="*/ 30 h 30"/>
                    <a:gd name="T6" fmla="*/ 12 w 12"/>
                    <a:gd name="T7" fmla="*/ 12 h 30"/>
                    <a:gd name="T8" fmla="*/ 12 w 12"/>
                    <a:gd name="T9" fmla="*/ 6 h 30"/>
                    <a:gd name="T10" fmla="*/ 6 w 12"/>
                    <a:gd name="T11" fmla="*/ 0 h 30"/>
                    <a:gd name="T12" fmla="*/ 6 w 12"/>
                    <a:gd name="T13" fmla="*/ 6 h 30"/>
                    <a:gd name="T14" fmla="*/ 6 w 12"/>
                    <a:gd name="T15" fmla="*/ 12 h 30"/>
                    <a:gd name="T16" fmla="*/ 0 w 12"/>
                    <a:gd name="T17" fmla="*/ 3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30"/>
                      </a:moveTo>
                      <a:lnTo>
                        <a:pt x="0" y="30"/>
                      </a:lnTo>
                      <a:lnTo>
                        <a:pt x="6" y="30"/>
                      </a:lnTo>
                      <a:lnTo>
                        <a:pt x="12" y="12"/>
                      </a:lnTo>
                      <a:lnTo>
                        <a:pt x="12" y="6"/>
                      </a:lnTo>
                      <a:lnTo>
                        <a:pt x="6" y="0"/>
                      </a:lnTo>
                      <a:lnTo>
                        <a:pt x="6" y="6"/>
                      </a:lnTo>
                      <a:lnTo>
                        <a:pt x="6" y="12"/>
                      </a:lnTo>
                      <a:lnTo>
                        <a:pt x="0" y="30"/>
                      </a:lnTo>
                      <a:close/>
                    </a:path>
                  </a:pathLst>
                </a:custGeom>
                <a:solidFill>
                  <a:srgbClr val="C0C0C0"/>
                </a:solidFill>
                <a:ln w="9525">
                  <a:noFill/>
                  <a:round/>
                  <a:headEnd/>
                  <a:tailEnd/>
                </a:ln>
              </p:spPr>
              <p:txBody>
                <a:bodyPr/>
                <a:lstStyle/>
                <a:p>
                  <a:endParaRPr lang="en-US"/>
                </a:p>
              </p:txBody>
            </p:sp>
            <p:sp>
              <p:nvSpPr>
                <p:cNvPr id="52703" name="Freeform 219"/>
                <p:cNvSpPr>
                  <a:spLocks/>
                </p:cNvSpPr>
                <p:nvPr/>
              </p:nvSpPr>
              <p:spPr bwMode="auto">
                <a:xfrm>
                  <a:off x="4750" y="2994"/>
                  <a:ext cx="12" cy="30"/>
                </a:xfrm>
                <a:custGeom>
                  <a:avLst/>
                  <a:gdLst>
                    <a:gd name="T0" fmla="*/ 0 w 12"/>
                    <a:gd name="T1" fmla="*/ 24 h 30"/>
                    <a:gd name="T2" fmla="*/ 6 w 12"/>
                    <a:gd name="T3" fmla="*/ 30 h 30"/>
                    <a:gd name="T4" fmla="*/ 6 w 12"/>
                    <a:gd name="T5" fmla="*/ 24 h 30"/>
                    <a:gd name="T6" fmla="*/ 12 w 12"/>
                    <a:gd name="T7" fmla="*/ 12 h 30"/>
                    <a:gd name="T8" fmla="*/ 6 w 12"/>
                    <a:gd name="T9" fmla="*/ 0 h 30"/>
                    <a:gd name="T10" fmla="*/ 6 w 12"/>
                    <a:gd name="T11" fmla="*/ 0 h 30"/>
                    <a:gd name="T12" fmla="*/ 0 w 12"/>
                    <a:gd name="T13" fmla="*/ 0 h 30"/>
                    <a:gd name="T14" fmla="*/ 6 w 12"/>
                    <a:gd name="T15" fmla="*/ 12 h 30"/>
                    <a:gd name="T16" fmla="*/ 0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24"/>
                      </a:moveTo>
                      <a:lnTo>
                        <a:pt x="6" y="30"/>
                      </a:lnTo>
                      <a:lnTo>
                        <a:pt x="6" y="24"/>
                      </a:lnTo>
                      <a:lnTo>
                        <a:pt x="12" y="12"/>
                      </a:lnTo>
                      <a:lnTo>
                        <a:pt x="6" y="0"/>
                      </a:lnTo>
                      <a:lnTo>
                        <a:pt x="0" y="0"/>
                      </a:lnTo>
                      <a:lnTo>
                        <a:pt x="6" y="12"/>
                      </a:lnTo>
                      <a:lnTo>
                        <a:pt x="0" y="24"/>
                      </a:lnTo>
                      <a:close/>
                    </a:path>
                  </a:pathLst>
                </a:custGeom>
                <a:solidFill>
                  <a:srgbClr val="C0C0C0"/>
                </a:solidFill>
                <a:ln w="9525">
                  <a:noFill/>
                  <a:round/>
                  <a:headEnd/>
                  <a:tailEnd/>
                </a:ln>
              </p:spPr>
              <p:txBody>
                <a:bodyPr/>
                <a:lstStyle/>
                <a:p>
                  <a:endParaRPr lang="en-US"/>
                </a:p>
              </p:txBody>
            </p:sp>
            <p:sp>
              <p:nvSpPr>
                <p:cNvPr id="52704" name="Freeform 220"/>
                <p:cNvSpPr>
                  <a:spLocks/>
                </p:cNvSpPr>
                <p:nvPr/>
              </p:nvSpPr>
              <p:spPr bwMode="auto">
                <a:xfrm>
                  <a:off x="4744" y="2952"/>
                  <a:ext cx="12" cy="30"/>
                </a:xfrm>
                <a:custGeom>
                  <a:avLst/>
                  <a:gdLst>
                    <a:gd name="T0" fmla="*/ 6 w 12"/>
                    <a:gd name="T1" fmla="*/ 24 h 30"/>
                    <a:gd name="T2" fmla="*/ 6 w 12"/>
                    <a:gd name="T3" fmla="*/ 30 h 30"/>
                    <a:gd name="T4" fmla="*/ 12 w 12"/>
                    <a:gd name="T5" fmla="*/ 24 h 30"/>
                    <a:gd name="T6" fmla="*/ 12 w 12"/>
                    <a:gd name="T7" fmla="*/ 18 h 30"/>
                    <a:gd name="T8" fmla="*/ 6 w 12"/>
                    <a:gd name="T9" fmla="*/ 0 h 30"/>
                    <a:gd name="T10" fmla="*/ 0 w 12"/>
                    <a:gd name="T11" fmla="*/ 0 h 30"/>
                    <a:gd name="T12" fmla="*/ 0 w 12"/>
                    <a:gd name="T13" fmla="*/ 0 h 30"/>
                    <a:gd name="T14" fmla="*/ 6 w 12"/>
                    <a:gd name="T15" fmla="*/ 18 h 30"/>
                    <a:gd name="T16" fmla="*/ 6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6" y="24"/>
                      </a:moveTo>
                      <a:lnTo>
                        <a:pt x="6" y="30"/>
                      </a:lnTo>
                      <a:lnTo>
                        <a:pt x="12" y="24"/>
                      </a:lnTo>
                      <a:lnTo>
                        <a:pt x="12" y="18"/>
                      </a:lnTo>
                      <a:lnTo>
                        <a:pt x="6" y="0"/>
                      </a:lnTo>
                      <a:lnTo>
                        <a:pt x="0" y="0"/>
                      </a:lnTo>
                      <a:lnTo>
                        <a:pt x="6" y="18"/>
                      </a:lnTo>
                      <a:lnTo>
                        <a:pt x="6" y="24"/>
                      </a:lnTo>
                      <a:close/>
                    </a:path>
                  </a:pathLst>
                </a:custGeom>
                <a:solidFill>
                  <a:srgbClr val="C0C0C0"/>
                </a:solidFill>
                <a:ln w="9525">
                  <a:noFill/>
                  <a:round/>
                  <a:headEnd/>
                  <a:tailEnd/>
                </a:ln>
              </p:spPr>
              <p:txBody>
                <a:bodyPr/>
                <a:lstStyle/>
                <a:p>
                  <a:endParaRPr lang="en-US"/>
                </a:p>
              </p:txBody>
            </p:sp>
            <p:sp>
              <p:nvSpPr>
                <p:cNvPr id="52705" name="Freeform 221"/>
                <p:cNvSpPr>
                  <a:spLocks/>
                </p:cNvSpPr>
                <p:nvPr/>
              </p:nvSpPr>
              <p:spPr bwMode="auto">
                <a:xfrm>
                  <a:off x="4720" y="2916"/>
                  <a:ext cx="24" cy="24"/>
                </a:xfrm>
                <a:custGeom>
                  <a:avLst/>
                  <a:gdLst>
                    <a:gd name="T0" fmla="*/ 18 w 24"/>
                    <a:gd name="T1" fmla="*/ 24 h 24"/>
                    <a:gd name="T2" fmla="*/ 18 w 24"/>
                    <a:gd name="T3" fmla="*/ 24 h 24"/>
                    <a:gd name="T4" fmla="*/ 24 w 24"/>
                    <a:gd name="T5" fmla="*/ 24 h 24"/>
                    <a:gd name="T6" fmla="*/ 18 w 24"/>
                    <a:gd name="T7" fmla="*/ 18 h 24"/>
                    <a:gd name="T8" fmla="*/ 6 w 24"/>
                    <a:gd name="T9" fmla="*/ 0 h 24"/>
                    <a:gd name="T10" fmla="*/ 6 w 24"/>
                    <a:gd name="T11" fmla="*/ 0 h 24"/>
                    <a:gd name="T12" fmla="*/ 0 w 24"/>
                    <a:gd name="T13" fmla="*/ 0 h 24"/>
                    <a:gd name="T14" fmla="*/ 12 w 24"/>
                    <a:gd name="T15" fmla="*/ 18 h 24"/>
                    <a:gd name="T16" fmla="*/ 18 w 24"/>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18" y="24"/>
                      </a:moveTo>
                      <a:lnTo>
                        <a:pt x="18" y="24"/>
                      </a:lnTo>
                      <a:lnTo>
                        <a:pt x="24" y="24"/>
                      </a:lnTo>
                      <a:lnTo>
                        <a:pt x="18" y="18"/>
                      </a:lnTo>
                      <a:lnTo>
                        <a:pt x="6" y="0"/>
                      </a:lnTo>
                      <a:lnTo>
                        <a:pt x="0" y="0"/>
                      </a:lnTo>
                      <a:lnTo>
                        <a:pt x="12" y="18"/>
                      </a:lnTo>
                      <a:lnTo>
                        <a:pt x="18" y="24"/>
                      </a:lnTo>
                      <a:close/>
                    </a:path>
                  </a:pathLst>
                </a:custGeom>
                <a:solidFill>
                  <a:srgbClr val="C0C0C0"/>
                </a:solidFill>
                <a:ln w="9525">
                  <a:noFill/>
                  <a:round/>
                  <a:headEnd/>
                  <a:tailEnd/>
                </a:ln>
              </p:spPr>
              <p:txBody>
                <a:bodyPr/>
                <a:lstStyle/>
                <a:p>
                  <a:endParaRPr lang="en-US"/>
                </a:p>
              </p:txBody>
            </p:sp>
            <p:sp>
              <p:nvSpPr>
                <p:cNvPr id="52706" name="Freeform 222"/>
                <p:cNvSpPr>
                  <a:spLocks/>
                </p:cNvSpPr>
                <p:nvPr/>
              </p:nvSpPr>
              <p:spPr bwMode="auto">
                <a:xfrm>
                  <a:off x="4696" y="2880"/>
                  <a:ext cx="24" cy="24"/>
                </a:xfrm>
                <a:custGeom>
                  <a:avLst/>
                  <a:gdLst>
                    <a:gd name="T0" fmla="*/ 18 w 24"/>
                    <a:gd name="T1" fmla="*/ 24 h 24"/>
                    <a:gd name="T2" fmla="*/ 18 w 24"/>
                    <a:gd name="T3" fmla="*/ 24 h 24"/>
                    <a:gd name="T4" fmla="*/ 24 w 24"/>
                    <a:gd name="T5" fmla="*/ 24 h 24"/>
                    <a:gd name="T6" fmla="*/ 18 w 24"/>
                    <a:gd name="T7" fmla="*/ 18 h 24"/>
                    <a:gd name="T8" fmla="*/ 18 w 24"/>
                    <a:gd name="T9" fmla="*/ 12 h 24"/>
                    <a:gd name="T10" fmla="*/ 6 w 24"/>
                    <a:gd name="T11" fmla="*/ 0 h 24"/>
                    <a:gd name="T12" fmla="*/ 0 w 24"/>
                    <a:gd name="T13" fmla="*/ 6 h 24"/>
                    <a:gd name="T14" fmla="*/ 6 w 24"/>
                    <a:gd name="T15" fmla="*/ 6 h 24"/>
                    <a:gd name="T16" fmla="*/ 18 w 24"/>
                    <a:gd name="T17" fmla="*/ 18 h 24"/>
                    <a:gd name="T18" fmla="*/ 18 w 24"/>
                    <a:gd name="T19" fmla="*/ 18 h 24"/>
                    <a:gd name="T20" fmla="*/ 12 w 24"/>
                    <a:gd name="T21" fmla="*/ 18 h 24"/>
                    <a:gd name="T22" fmla="*/ 18 w 24"/>
                    <a:gd name="T23" fmla="*/ 24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18" y="24"/>
                      </a:moveTo>
                      <a:lnTo>
                        <a:pt x="18" y="24"/>
                      </a:lnTo>
                      <a:lnTo>
                        <a:pt x="24" y="24"/>
                      </a:lnTo>
                      <a:lnTo>
                        <a:pt x="18" y="18"/>
                      </a:lnTo>
                      <a:lnTo>
                        <a:pt x="18" y="12"/>
                      </a:lnTo>
                      <a:lnTo>
                        <a:pt x="6" y="0"/>
                      </a:lnTo>
                      <a:lnTo>
                        <a:pt x="0" y="6"/>
                      </a:lnTo>
                      <a:lnTo>
                        <a:pt x="6" y="6"/>
                      </a:lnTo>
                      <a:lnTo>
                        <a:pt x="18" y="18"/>
                      </a:lnTo>
                      <a:lnTo>
                        <a:pt x="12" y="18"/>
                      </a:lnTo>
                      <a:lnTo>
                        <a:pt x="18" y="24"/>
                      </a:lnTo>
                      <a:close/>
                    </a:path>
                  </a:pathLst>
                </a:custGeom>
                <a:solidFill>
                  <a:srgbClr val="C0C0C0"/>
                </a:solidFill>
                <a:ln w="9525">
                  <a:noFill/>
                  <a:round/>
                  <a:headEnd/>
                  <a:tailEnd/>
                </a:ln>
              </p:spPr>
              <p:txBody>
                <a:bodyPr/>
                <a:lstStyle/>
                <a:p>
                  <a:endParaRPr lang="en-US"/>
                </a:p>
              </p:txBody>
            </p:sp>
            <p:sp>
              <p:nvSpPr>
                <p:cNvPr id="52707" name="Freeform 223"/>
                <p:cNvSpPr>
                  <a:spLocks/>
                </p:cNvSpPr>
                <p:nvPr/>
              </p:nvSpPr>
              <p:spPr bwMode="auto">
                <a:xfrm>
                  <a:off x="4666" y="2850"/>
                  <a:ext cx="24" cy="24"/>
                </a:xfrm>
                <a:custGeom>
                  <a:avLst/>
                  <a:gdLst>
                    <a:gd name="T0" fmla="*/ 18 w 24"/>
                    <a:gd name="T1" fmla="*/ 24 h 24"/>
                    <a:gd name="T2" fmla="*/ 24 w 24"/>
                    <a:gd name="T3" fmla="*/ 24 h 24"/>
                    <a:gd name="T4" fmla="*/ 18 w 24"/>
                    <a:gd name="T5" fmla="*/ 18 h 24"/>
                    <a:gd name="T6" fmla="*/ 12 w 24"/>
                    <a:gd name="T7" fmla="*/ 12 h 24"/>
                    <a:gd name="T8" fmla="*/ 0 w 24"/>
                    <a:gd name="T9" fmla="*/ 0 h 24"/>
                    <a:gd name="T10" fmla="*/ 0 w 24"/>
                    <a:gd name="T11" fmla="*/ 6 h 24"/>
                    <a:gd name="T12" fmla="*/ 0 w 24"/>
                    <a:gd name="T13" fmla="*/ 6 h 24"/>
                    <a:gd name="T14" fmla="*/ 12 w 24"/>
                    <a:gd name="T15" fmla="*/ 18 h 24"/>
                    <a:gd name="T16" fmla="*/ 18 w 24"/>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18" y="24"/>
                      </a:moveTo>
                      <a:lnTo>
                        <a:pt x="24" y="24"/>
                      </a:lnTo>
                      <a:lnTo>
                        <a:pt x="18" y="18"/>
                      </a:lnTo>
                      <a:lnTo>
                        <a:pt x="12" y="12"/>
                      </a:lnTo>
                      <a:lnTo>
                        <a:pt x="0" y="0"/>
                      </a:lnTo>
                      <a:lnTo>
                        <a:pt x="0" y="6"/>
                      </a:lnTo>
                      <a:lnTo>
                        <a:pt x="12" y="18"/>
                      </a:lnTo>
                      <a:lnTo>
                        <a:pt x="18" y="24"/>
                      </a:lnTo>
                      <a:close/>
                    </a:path>
                  </a:pathLst>
                </a:custGeom>
                <a:solidFill>
                  <a:srgbClr val="C0C0C0"/>
                </a:solidFill>
                <a:ln w="9525">
                  <a:noFill/>
                  <a:round/>
                  <a:headEnd/>
                  <a:tailEnd/>
                </a:ln>
              </p:spPr>
              <p:txBody>
                <a:bodyPr/>
                <a:lstStyle/>
                <a:p>
                  <a:endParaRPr lang="en-US"/>
                </a:p>
              </p:txBody>
            </p:sp>
            <p:sp>
              <p:nvSpPr>
                <p:cNvPr id="52708" name="Freeform 224"/>
                <p:cNvSpPr>
                  <a:spLocks/>
                </p:cNvSpPr>
                <p:nvPr/>
              </p:nvSpPr>
              <p:spPr bwMode="auto">
                <a:xfrm>
                  <a:off x="4630" y="2826"/>
                  <a:ext cx="30" cy="24"/>
                </a:xfrm>
                <a:custGeom>
                  <a:avLst/>
                  <a:gdLst>
                    <a:gd name="T0" fmla="*/ 24 w 30"/>
                    <a:gd name="T1" fmla="*/ 24 h 24"/>
                    <a:gd name="T2" fmla="*/ 30 w 30"/>
                    <a:gd name="T3" fmla="*/ 18 h 24"/>
                    <a:gd name="T4" fmla="*/ 24 w 30"/>
                    <a:gd name="T5" fmla="*/ 18 h 24"/>
                    <a:gd name="T6" fmla="*/ 6 w 30"/>
                    <a:gd name="T7" fmla="*/ 6 h 24"/>
                    <a:gd name="T8" fmla="*/ 6 w 30"/>
                    <a:gd name="T9" fmla="*/ 0 h 24"/>
                    <a:gd name="T10" fmla="*/ 0 w 30"/>
                    <a:gd name="T11" fmla="*/ 6 h 24"/>
                    <a:gd name="T12" fmla="*/ 6 w 30"/>
                    <a:gd name="T13" fmla="*/ 6 h 24"/>
                    <a:gd name="T14" fmla="*/ 6 w 30"/>
                    <a:gd name="T15" fmla="*/ 12 h 24"/>
                    <a:gd name="T16" fmla="*/ 24 w 30"/>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24"/>
                    <a:gd name="T29" fmla="*/ 30 w 30"/>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24">
                      <a:moveTo>
                        <a:pt x="24" y="24"/>
                      </a:moveTo>
                      <a:lnTo>
                        <a:pt x="30" y="18"/>
                      </a:lnTo>
                      <a:lnTo>
                        <a:pt x="24" y="18"/>
                      </a:lnTo>
                      <a:lnTo>
                        <a:pt x="6" y="6"/>
                      </a:lnTo>
                      <a:lnTo>
                        <a:pt x="6" y="0"/>
                      </a:lnTo>
                      <a:lnTo>
                        <a:pt x="0" y="6"/>
                      </a:lnTo>
                      <a:lnTo>
                        <a:pt x="6" y="6"/>
                      </a:lnTo>
                      <a:lnTo>
                        <a:pt x="6" y="12"/>
                      </a:lnTo>
                      <a:lnTo>
                        <a:pt x="24" y="24"/>
                      </a:lnTo>
                      <a:close/>
                    </a:path>
                  </a:pathLst>
                </a:custGeom>
                <a:solidFill>
                  <a:srgbClr val="C0C0C0"/>
                </a:solidFill>
                <a:ln w="9525">
                  <a:noFill/>
                  <a:round/>
                  <a:headEnd/>
                  <a:tailEnd/>
                </a:ln>
              </p:spPr>
              <p:txBody>
                <a:bodyPr/>
                <a:lstStyle/>
                <a:p>
                  <a:endParaRPr lang="en-US"/>
                </a:p>
              </p:txBody>
            </p:sp>
            <p:sp>
              <p:nvSpPr>
                <p:cNvPr id="52709" name="Freeform 225"/>
                <p:cNvSpPr>
                  <a:spLocks/>
                </p:cNvSpPr>
                <p:nvPr/>
              </p:nvSpPr>
              <p:spPr bwMode="auto">
                <a:xfrm>
                  <a:off x="4594" y="2808"/>
                  <a:ext cx="30" cy="18"/>
                </a:xfrm>
                <a:custGeom>
                  <a:avLst/>
                  <a:gdLst>
                    <a:gd name="T0" fmla="*/ 24 w 30"/>
                    <a:gd name="T1" fmla="*/ 18 h 18"/>
                    <a:gd name="T2" fmla="*/ 30 w 30"/>
                    <a:gd name="T3" fmla="*/ 12 h 18"/>
                    <a:gd name="T4" fmla="*/ 24 w 30"/>
                    <a:gd name="T5" fmla="*/ 12 h 18"/>
                    <a:gd name="T6" fmla="*/ 6 w 30"/>
                    <a:gd name="T7" fmla="*/ 0 h 18"/>
                    <a:gd name="T8" fmla="*/ 0 w 30"/>
                    <a:gd name="T9" fmla="*/ 0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6" y="0"/>
                      </a:lnTo>
                      <a:lnTo>
                        <a:pt x="0" y="0"/>
                      </a:lnTo>
                      <a:lnTo>
                        <a:pt x="6" y="6"/>
                      </a:lnTo>
                      <a:lnTo>
                        <a:pt x="24" y="18"/>
                      </a:lnTo>
                      <a:close/>
                    </a:path>
                  </a:pathLst>
                </a:custGeom>
                <a:solidFill>
                  <a:srgbClr val="C0C0C0"/>
                </a:solidFill>
                <a:ln w="9525">
                  <a:noFill/>
                  <a:round/>
                  <a:headEnd/>
                  <a:tailEnd/>
                </a:ln>
              </p:spPr>
              <p:txBody>
                <a:bodyPr/>
                <a:lstStyle/>
                <a:p>
                  <a:endParaRPr lang="en-US"/>
                </a:p>
              </p:txBody>
            </p:sp>
            <p:sp>
              <p:nvSpPr>
                <p:cNvPr id="52710" name="Freeform 226"/>
                <p:cNvSpPr>
                  <a:spLocks/>
                </p:cNvSpPr>
                <p:nvPr/>
              </p:nvSpPr>
              <p:spPr bwMode="auto">
                <a:xfrm>
                  <a:off x="4558" y="2784"/>
                  <a:ext cx="30" cy="18"/>
                </a:xfrm>
                <a:custGeom>
                  <a:avLst/>
                  <a:gdLst>
                    <a:gd name="T0" fmla="*/ 24 w 30"/>
                    <a:gd name="T1" fmla="*/ 18 h 18"/>
                    <a:gd name="T2" fmla="*/ 30 w 30"/>
                    <a:gd name="T3" fmla="*/ 18 h 18"/>
                    <a:gd name="T4" fmla="*/ 24 w 30"/>
                    <a:gd name="T5" fmla="*/ 12 h 18"/>
                    <a:gd name="T6" fmla="*/ 6 w 30"/>
                    <a:gd name="T7" fmla="*/ 0 h 18"/>
                    <a:gd name="T8" fmla="*/ 0 w 30"/>
                    <a:gd name="T9" fmla="*/ 6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8"/>
                      </a:lnTo>
                      <a:lnTo>
                        <a:pt x="24" y="12"/>
                      </a:lnTo>
                      <a:lnTo>
                        <a:pt x="6" y="0"/>
                      </a:lnTo>
                      <a:lnTo>
                        <a:pt x="0" y="6"/>
                      </a:lnTo>
                      <a:lnTo>
                        <a:pt x="6" y="6"/>
                      </a:lnTo>
                      <a:lnTo>
                        <a:pt x="24" y="18"/>
                      </a:lnTo>
                      <a:close/>
                    </a:path>
                  </a:pathLst>
                </a:custGeom>
                <a:solidFill>
                  <a:srgbClr val="C0C0C0"/>
                </a:solidFill>
                <a:ln w="9525">
                  <a:noFill/>
                  <a:round/>
                  <a:headEnd/>
                  <a:tailEnd/>
                </a:ln>
              </p:spPr>
              <p:txBody>
                <a:bodyPr/>
                <a:lstStyle/>
                <a:p>
                  <a:endParaRPr lang="en-US"/>
                </a:p>
              </p:txBody>
            </p:sp>
            <p:sp>
              <p:nvSpPr>
                <p:cNvPr id="52711" name="Freeform 227"/>
                <p:cNvSpPr>
                  <a:spLocks/>
                </p:cNvSpPr>
                <p:nvPr/>
              </p:nvSpPr>
              <p:spPr bwMode="auto">
                <a:xfrm>
                  <a:off x="4522" y="2766"/>
                  <a:ext cx="24" cy="18"/>
                </a:xfrm>
                <a:custGeom>
                  <a:avLst/>
                  <a:gdLst>
                    <a:gd name="T0" fmla="*/ 24 w 24"/>
                    <a:gd name="T1" fmla="*/ 18 h 18"/>
                    <a:gd name="T2" fmla="*/ 24 w 24"/>
                    <a:gd name="T3" fmla="*/ 18 h 18"/>
                    <a:gd name="T4" fmla="*/ 24 w 24"/>
                    <a:gd name="T5" fmla="*/ 12 h 18"/>
                    <a:gd name="T6" fmla="*/ 12 w 24"/>
                    <a:gd name="T7" fmla="*/ 6 h 18"/>
                    <a:gd name="T8" fmla="*/ 0 w 24"/>
                    <a:gd name="T9" fmla="*/ 0 h 18"/>
                    <a:gd name="T10" fmla="*/ 0 w 24"/>
                    <a:gd name="T11" fmla="*/ 6 h 18"/>
                    <a:gd name="T12" fmla="*/ 0 w 24"/>
                    <a:gd name="T13" fmla="*/ 6 h 18"/>
                    <a:gd name="T14" fmla="*/ 12 w 24"/>
                    <a:gd name="T15" fmla="*/ 12 h 18"/>
                    <a:gd name="T16" fmla="*/ 24 w 24"/>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18"/>
                      </a:moveTo>
                      <a:lnTo>
                        <a:pt x="24" y="18"/>
                      </a:lnTo>
                      <a:lnTo>
                        <a:pt x="24" y="12"/>
                      </a:lnTo>
                      <a:lnTo>
                        <a:pt x="12" y="6"/>
                      </a:lnTo>
                      <a:lnTo>
                        <a:pt x="0" y="0"/>
                      </a:lnTo>
                      <a:lnTo>
                        <a:pt x="0" y="6"/>
                      </a:lnTo>
                      <a:lnTo>
                        <a:pt x="12" y="12"/>
                      </a:lnTo>
                      <a:lnTo>
                        <a:pt x="24" y="18"/>
                      </a:lnTo>
                      <a:close/>
                    </a:path>
                  </a:pathLst>
                </a:custGeom>
                <a:solidFill>
                  <a:srgbClr val="C0C0C0"/>
                </a:solidFill>
                <a:ln w="9525">
                  <a:noFill/>
                  <a:round/>
                  <a:headEnd/>
                  <a:tailEnd/>
                </a:ln>
              </p:spPr>
              <p:txBody>
                <a:bodyPr/>
                <a:lstStyle/>
                <a:p>
                  <a:endParaRPr lang="en-US"/>
                </a:p>
              </p:txBody>
            </p:sp>
            <p:sp>
              <p:nvSpPr>
                <p:cNvPr id="52712" name="Freeform 228"/>
                <p:cNvSpPr>
                  <a:spLocks/>
                </p:cNvSpPr>
                <p:nvPr/>
              </p:nvSpPr>
              <p:spPr bwMode="auto">
                <a:xfrm>
                  <a:off x="4480" y="2754"/>
                  <a:ext cx="30" cy="12"/>
                </a:xfrm>
                <a:custGeom>
                  <a:avLst/>
                  <a:gdLst>
                    <a:gd name="T0" fmla="*/ 30 w 30"/>
                    <a:gd name="T1" fmla="*/ 12 h 12"/>
                    <a:gd name="T2" fmla="*/ 30 w 30"/>
                    <a:gd name="T3" fmla="*/ 12 h 12"/>
                    <a:gd name="T4" fmla="*/ 30 w 30"/>
                    <a:gd name="T5" fmla="*/ 6 h 12"/>
                    <a:gd name="T6" fmla="*/ 6 w 30"/>
                    <a:gd name="T7" fmla="*/ 0 h 12"/>
                    <a:gd name="T8" fmla="*/ 0 w 30"/>
                    <a:gd name="T9" fmla="*/ 0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12"/>
                      </a:lnTo>
                      <a:lnTo>
                        <a:pt x="30" y="6"/>
                      </a:lnTo>
                      <a:lnTo>
                        <a:pt x="6" y="0"/>
                      </a:lnTo>
                      <a:lnTo>
                        <a:pt x="0" y="0"/>
                      </a:lnTo>
                      <a:lnTo>
                        <a:pt x="6" y="6"/>
                      </a:lnTo>
                      <a:lnTo>
                        <a:pt x="30" y="12"/>
                      </a:lnTo>
                      <a:close/>
                    </a:path>
                  </a:pathLst>
                </a:custGeom>
                <a:solidFill>
                  <a:srgbClr val="C0C0C0"/>
                </a:solidFill>
                <a:ln w="9525">
                  <a:noFill/>
                  <a:round/>
                  <a:headEnd/>
                  <a:tailEnd/>
                </a:ln>
              </p:spPr>
              <p:txBody>
                <a:bodyPr/>
                <a:lstStyle/>
                <a:p>
                  <a:endParaRPr lang="en-US"/>
                </a:p>
              </p:txBody>
            </p:sp>
            <p:sp>
              <p:nvSpPr>
                <p:cNvPr id="52713" name="Freeform 229"/>
                <p:cNvSpPr>
                  <a:spLocks/>
                </p:cNvSpPr>
                <p:nvPr/>
              </p:nvSpPr>
              <p:spPr bwMode="auto">
                <a:xfrm>
                  <a:off x="4444" y="2736"/>
                  <a:ext cx="30" cy="18"/>
                </a:xfrm>
                <a:custGeom>
                  <a:avLst/>
                  <a:gdLst>
                    <a:gd name="T0" fmla="*/ 24 w 30"/>
                    <a:gd name="T1" fmla="*/ 18 h 18"/>
                    <a:gd name="T2" fmla="*/ 30 w 30"/>
                    <a:gd name="T3" fmla="*/ 12 h 18"/>
                    <a:gd name="T4" fmla="*/ 24 w 30"/>
                    <a:gd name="T5" fmla="*/ 12 h 18"/>
                    <a:gd name="T6" fmla="*/ 0 w 30"/>
                    <a:gd name="T7" fmla="*/ 0 h 18"/>
                    <a:gd name="T8" fmla="*/ 0 w 30"/>
                    <a:gd name="T9" fmla="*/ 6 h 18"/>
                    <a:gd name="T10" fmla="*/ 0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2714" name="Freeform 230"/>
                <p:cNvSpPr>
                  <a:spLocks/>
                </p:cNvSpPr>
                <p:nvPr/>
              </p:nvSpPr>
              <p:spPr bwMode="auto">
                <a:xfrm>
                  <a:off x="4402" y="2724"/>
                  <a:ext cx="30" cy="12"/>
                </a:xfrm>
                <a:custGeom>
                  <a:avLst/>
                  <a:gdLst>
                    <a:gd name="T0" fmla="*/ 24 w 30"/>
                    <a:gd name="T1" fmla="*/ 12 h 12"/>
                    <a:gd name="T2" fmla="*/ 30 w 30"/>
                    <a:gd name="T3" fmla="*/ 12 h 12"/>
                    <a:gd name="T4" fmla="*/ 24 w 30"/>
                    <a:gd name="T5" fmla="*/ 6 h 12"/>
                    <a:gd name="T6" fmla="*/ 6 w 30"/>
                    <a:gd name="T7" fmla="*/ 0 h 12"/>
                    <a:gd name="T8" fmla="*/ 0 w 30"/>
                    <a:gd name="T9" fmla="*/ 6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6"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2715" name="Freeform 231"/>
                <p:cNvSpPr>
                  <a:spLocks/>
                </p:cNvSpPr>
                <p:nvPr/>
              </p:nvSpPr>
              <p:spPr bwMode="auto">
                <a:xfrm>
                  <a:off x="4360" y="2712"/>
                  <a:ext cx="30" cy="12"/>
                </a:xfrm>
                <a:custGeom>
                  <a:avLst/>
                  <a:gdLst>
                    <a:gd name="T0" fmla="*/ 30 w 30"/>
                    <a:gd name="T1" fmla="*/ 12 h 12"/>
                    <a:gd name="T2" fmla="*/ 30 w 30"/>
                    <a:gd name="T3" fmla="*/ 12 h 12"/>
                    <a:gd name="T4" fmla="*/ 30 w 30"/>
                    <a:gd name="T5" fmla="*/ 6 h 12"/>
                    <a:gd name="T6" fmla="*/ 6 w 30"/>
                    <a:gd name="T7" fmla="*/ 0 h 12"/>
                    <a:gd name="T8" fmla="*/ 0 w 30"/>
                    <a:gd name="T9" fmla="*/ 6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12"/>
                      </a:lnTo>
                      <a:lnTo>
                        <a:pt x="30" y="6"/>
                      </a:lnTo>
                      <a:lnTo>
                        <a:pt x="6" y="0"/>
                      </a:lnTo>
                      <a:lnTo>
                        <a:pt x="0" y="6"/>
                      </a:lnTo>
                      <a:lnTo>
                        <a:pt x="6" y="6"/>
                      </a:lnTo>
                      <a:lnTo>
                        <a:pt x="30" y="12"/>
                      </a:lnTo>
                      <a:close/>
                    </a:path>
                  </a:pathLst>
                </a:custGeom>
                <a:solidFill>
                  <a:srgbClr val="C0C0C0"/>
                </a:solidFill>
                <a:ln w="9525">
                  <a:noFill/>
                  <a:round/>
                  <a:headEnd/>
                  <a:tailEnd/>
                </a:ln>
              </p:spPr>
              <p:txBody>
                <a:bodyPr/>
                <a:lstStyle/>
                <a:p>
                  <a:endParaRPr lang="en-US"/>
                </a:p>
              </p:txBody>
            </p:sp>
            <p:sp>
              <p:nvSpPr>
                <p:cNvPr id="52716" name="Freeform 232"/>
                <p:cNvSpPr>
                  <a:spLocks/>
                </p:cNvSpPr>
                <p:nvPr/>
              </p:nvSpPr>
              <p:spPr bwMode="auto">
                <a:xfrm>
                  <a:off x="4324" y="2700"/>
                  <a:ext cx="24" cy="18"/>
                </a:xfrm>
                <a:custGeom>
                  <a:avLst/>
                  <a:gdLst>
                    <a:gd name="T0" fmla="*/ 24 w 24"/>
                    <a:gd name="T1" fmla="*/ 18 h 18"/>
                    <a:gd name="T2" fmla="*/ 24 w 24"/>
                    <a:gd name="T3" fmla="*/ 12 h 18"/>
                    <a:gd name="T4" fmla="*/ 24 w 24"/>
                    <a:gd name="T5" fmla="*/ 12 h 18"/>
                    <a:gd name="T6" fmla="*/ 0 w 24"/>
                    <a:gd name="T7" fmla="*/ 6 h 18"/>
                    <a:gd name="T8" fmla="*/ 0 w 24"/>
                    <a:gd name="T9" fmla="*/ 0 h 18"/>
                    <a:gd name="T10" fmla="*/ 0 w 24"/>
                    <a:gd name="T11" fmla="*/ 6 h 18"/>
                    <a:gd name="T12" fmla="*/ 0 w 24"/>
                    <a:gd name="T13" fmla="*/ 6 h 18"/>
                    <a:gd name="T14" fmla="*/ 0 w 24"/>
                    <a:gd name="T15" fmla="*/ 12 h 18"/>
                    <a:gd name="T16" fmla="*/ 24 w 24"/>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18"/>
                      </a:moveTo>
                      <a:lnTo>
                        <a:pt x="24" y="12"/>
                      </a:lnTo>
                      <a:lnTo>
                        <a:pt x="0" y="6"/>
                      </a:lnTo>
                      <a:lnTo>
                        <a:pt x="0" y="0"/>
                      </a:lnTo>
                      <a:lnTo>
                        <a:pt x="0" y="6"/>
                      </a:lnTo>
                      <a:lnTo>
                        <a:pt x="0" y="12"/>
                      </a:lnTo>
                      <a:lnTo>
                        <a:pt x="24" y="18"/>
                      </a:lnTo>
                      <a:close/>
                    </a:path>
                  </a:pathLst>
                </a:custGeom>
                <a:solidFill>
                  <a:srgbClr val="C0C0C0"/>
                </a:solidFill>
                <a:ln w="9525">
                  <a:noFill/>
                  <a:round/>
                  <a:headEnd/>
                  <a:tailEnd/>
                </a:ln>
              </p:spPr>
              <p:txBody>
                <a:bodyPr/>
                <a:lstStyle/>
                <a:p>
                  <a:endParaRPr lang="en-US"/>
                </a:p>
              </p:txBody>
            </p:sp>
            <p:sp>
              <p:nvSpPr>
                <p:cNvPr id="52717" name="Freeform 233"/>
                <p:cNvSpPr>
                  <a:spLocks/>
                </p:cNvSpPr>
                <p:nvPr/>
              </p:nvSpPr>
              <p:spPr bwMode="auto">
                <a:xfrm>
                  <a:off x="4282" y="2694"/>
                  <a:ext cx="30" cy="12"/>
                </a:xfrm>
                <a:custGeom>
                  <a:avLst/>
                  <a:gdLst>
                    <a:gd name="T0" fmla="*/ 24 w 30"/>
                    <a:gd name="T1" fmla="*/ 12 h 12"/>
                    <a:gd name="T2" fmla="*/ 30 w 30"/>
                    <a:gd name="T3" fmla="*/ 6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718" name="Freeform 234"/>
                <p:cNvSpPr>
                  <a:spLocks/>
                </p:cNvSpPr>
                <p:nvPr/>
              </p:nvSpPr>
              <p:spPr bwMode="auto">
                <a:xfrm>
                  <a:off x="4240" y="2688"/>
                  <a:ext cx="30" cy="12"/>
                </a:xfrm>
                <a:custGeom>
                  <a:avLst/>
                  <a:gdLst>
                    <a:gd name="T0" fmla="*/ 24 w 30"/>
                    <a:gd name="T1" fmla="*/ 12 h 12"/>
                    <a:gd name="T2" fmla="*/ 30 w 30"/>
                    <a:gd name="T3" fmla="*/ 6 h 12"/>
                    <a:gd name="T4" fmla="*/ 24 w 30"/>
                    <a:gd name="T5" fmla="*/ 6 h 12"/>
                    <a:gd name="T6" fmla="*/ 0 w 30"/>
                    <a:gd name="T7" fmla="*/ 0 h 12"/>
                    <a:gd name="T8" fmla="*/ 0 w 30"/>
                    <a:gd name="T9" fmla="*/ 0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719" name="Freeform 235"/>
                <p:cNvSpPr>
                  <a:spLocks/>
                </p:cNvSpPr>
                <p:nvPr/>
              </p:nvSpPr>
              <p:spPr bwMode="auto">
                <a:xfrm>
                  <a:off x="4198" y="2676"/>
                  <a:ext cx="30" cy="12"/>
                </a:xfrm>
                <a:custGeom>
                  <a:avLst/>
                  <a:gdLst>
                    <a:gd name="T0" fmla="*/ 24 w 30"/>
                    <a:gd name="T1" fmla="*/ 12 h 12"/>
                    <a:gd name="T2" fmla="*/ 30 w 30"/>
                    <a:gd name="T3" fmla="*/ 12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720" name="Freeform 236"/>
                <p:cNvSpPr>
                  <a:spLocks/>
                </p:cNvSpPr>
                <p:nvPr/>
              </p:nvSpPr>
              <p:spPr bwMode="auto">
                <a:xfrm>
                  <a:off x="4156" y="2670"/>
                  <a:ext cx="30" cy="12"/>
                </a:xfrm>
                <a:custGeom>
                  <a:avLst/>
                  <a:gdLst>
                    <a:gd name="T0" fmla="*/ 30 w 30"/>
                    <a:gd name="T1" fmla="*/ 12 h 12"/>
                    <a:gd name="T2" fmla="*/ 30 w 30"/>
                    <a:gd name="T3" fmla="*/ 6 h 12"/>
                    <a:gd name="T4" fmla="*/ 30 w 30"/>
                    <a:gd name="T5" fmla="*/ 6 h 12"/>
                    <a:gd name="T6" fmla="*/ 6 w 30"/>
                    <a:gd name="T7" fmla="*/ 0 h 12"/>
                    <a:gd name="T8" fmla="*/ 0 w 30"/>
                    <a:gd name="T9" fmla="*/ 6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6"/>
                      </a:lnTo>
                      <a:lnTo>
                        <a:pt x="6" y="6"/>
                      </a:lnTo>
                      <a:lnTo>
                        <a:pt x="30" y="12"/>
                      </a:lnTo>
                      <a:close/>
                    </a:path>
                  </a:pathLst>
                </a:custGeom>
                <a:solidFill>
                  <a:srgbClr val="C0C0C0"/>
                </a:solidFill>
                <a:ln w="9525">
                  <a:noFill/>
                  <a:round/>
                  <a:headEnd/>
                  <a:tailEnd/>
                </a:ln>
              </p:spPr>
              <p:txBody>
                <a:bodyPr/>
                <a:lstStyle/>
                <a:p>
                  <a:endParaRPr lang="en-US"/>
                </a:p>
              </p:txBody>
            </p:sp>
            <p:sp>
              <p:nvSpPr>
                <p:cNvPr id="52721" name="Freeform 237"/>
                <p:cNvSpPr>
                  <a:spLocks/>
                </p:cNvSpPr>
                <p:nvPr/>
              </p:nvSpPr>
              <p:spPr bwMode="auto">
                <a:xfrm>
                  <a:off x="4114" y="2664"/>
                  <a:ext cx="30" cy="12"/>
                </a:xfrm>
                <a:custGeom>
                  <a:avLst/>
                  <a:gdLst>
                    <a:gd name="T0" fmla="*/ 30 w 30"/>
                    <a:gd name="T1" fmla="*/ 12 h 12"/>
                    <a:gd name="T2" fmla="*/ 30 w 30"/>
                    <a:gd name="T3" fmla="*/ 6 h 12"/>
                    <a:gd name="T4" fmla="*/ 30 w 30"/>
                    <a:gd name="T5" fmla="*/ 6 h 12"/>
                    <a:gd name="T6" fmla="*/ 6 w 30"/>
                    <a:gd name="T7" fmla="*/ 0 h 12"/>
                    <a:gd name="T8" fmla="*/ 0 w 30"/>
                    <a:gd name="T9" fmla="*/ 6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6"/>
                      </a:lnTo>
                      <a:lnTo>
                        <a:pt x="6" y="6"/>
                      </a:lnTo>
                      <a:lnTo>
                        <a:pt x="30" y="12"/>
                      </a:lnTo>
                      <a:close/>
                    </a:path>
                  </a:pathLst>
                </a:custGeom>
                <a:solidFill>
                  <a:srgbClr val="C0C0C0"/>
                </a:solidFill>
                <a:ln w="9525">
                  <a:noFill/>
                  <a:round/>
                  <a:headEnd/>
                  <a:tailEnd/>
                </a:ln>
              </p:spPr>
              <p:txBody>
                <a:bodyPr/>
                <a:lstStyle/>
                <a:p>
                  <a:endParaRPr lang="en-US"/>
                </a:p>
              </p:txBody>
            </p:sp>
            <p:sp>
              <p:nvSpPr>
                <p:cNvPr id="52722" name="Freeform 238"/>
                <p:cNvSpPr>
                  <a:spLocks/>
                </p:cNvSpPr>
                <p:nvPr/>
              </p:nvSpPr>
              <p:spPr bwMode="auto">
                <a:xfrm>
                  <a:off x="4072" y="2664"/>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723" name="Freeform 239"/>
                <p:cNvSpPr>
                  <a:spLocks/>
                </p:cNvSpPr>
                <p:nvPr/>
              </p:nvSpPr>
              <p:spPr bwMode="auto">
                <a:xfrm>
                  <a:off x="4030" y="2658"/>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724" name="Freeform 240"/>
                <p:cNvSpPr>
                  <a:spLocks/>
                </p:cNvSpPr>
                <p:nvPr/>
              </p:nvSpPr>
              <p:spPr bwMode="auto">
                <a:xfrm>
                  <a:off x="3987" y="2652"/>
                  <a:ext cx="31" cy="6"/>
                </a:xfrm>
                <a:custGeom>
                  <a:avLst/>
                  <a:gdLst>
                    <a:gd name="T0" fmla="*/ 31 w 31"/>
                    <a:gd name="T1" fmla="*/ 6 h 6"/>
                    <a:gd name="T2" fmla="*/ 31 w 31"/>
                    <a:gd name="T3" fmla="*/ 6 h 6"/>
                    <a:gd name="T4" fmla="*/ 31 w 31"/>
                    <a:gd name="T5" fmla="*/ 0 h 6"/>
                    <a:gd name="T6" fmla="*/ 7 w 31"/>
                    <a:gd name="T7" fmla="*/ 0 h 6"/>
                    <a:gd name="T8" fmla="*/ 0 w 31"/>
                    <a:gd name="T9" fmla="*/ 6 h 6"/>
                    <a:gd name="T10" fmla="*/ 7 w 31"/>
                    <a:gd name="T11" fmla="*/ 6 h 6"/>
                    <a:gd name="T12" fmla="*/ 31 w 31"/>
                    <a:gd name="T13" fmla="*/ 6 h 6"/>
                    <a:gd name="T14" fmla="*/ 0 60000 65536"/>
                    <a:gd name="T15" fmla="*/ 0 60000 65536"/>
                    <a:gd name="T16" fmla="*/ 0 60000 65536"/>
                    <a:gd name="T17" fmla="*/ 0 60000 65536"/>
                    <a:gd name="T18" fmla="*/ 0 60000 65536"/>
                    <a:gd name="T19" fmla="*/ 0 60000 65536"/>
                    <a:gd name="T20" fmla="*/ 0 60000 65536"/>
                    <a:gd name="T21" fmla="*/ 0 w 31"/>
                    <a:gd name="T22" fmla="*/ 0 h 6"/>
                    <a:gd name="T23" fmla="*/ 31 w 31"/>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6">
                      <a:moveTo>
                        <a:pt x="31" y="6"/>
                      </a:moveTo>
                      <a:lnTo>
                        <a:pt x="31" y="6"/>
                      </a:lnTo>
                      <a:lnTo>
                        <a:pt x="31" y="0"/>
                      </a:lnTo>
                      <a:lnTo>
                        <a:pt x="7" y="0"/>
                      </a:lnTo>
                      <a:lnTo>
                        <a:pt x="0" y="6"/>
                      </a:lnTo>
                      <a:lnTo>
                        <a:pt x="7" y="6"/>
                      </a:lnTo>
                      <a:lnTo>
                        <a:pt x="31" y="6"/>
                      </a:lnTo>
                      <a:close/>
                    </a:path>
                  </a:pathLst>
                </a:custGeom>
                <a:solidFill>
                  <a:srgbClr val="C0C0C0"/>
                </a:solidFill>
                <a:ln w="9525">
                  <a:noFill/>
                  <a:round/>
                  <a:headEnd/>
                  <a:tailEnd/>
                </a:ln>
              </p:spPr>
              <p:txBody>
                <a:bodyPr/>
                <a:lstStyle/>
                <a:p>
                  <a:endParaRPr lang="en-US"/>
                </a:p>
              </p:txBody>
            </p:sp>
            <p:sp>
              <p:nvSpPr>
                <p:cNvPr id="52725" name="Freeform 241"/>
                <p:cNvSpPr>
                  <a:spLocks/>
                </p:cNvSpPr>
                <p:nvPr/>
              </p:nvSpPr>
              <p:spPr bwMode="auto">
                <a:xfrm>
                  <a:off x="3945" y="2652"/>
                  <a:ext cx="30" cy="6"/>
                </a:xfrm>
                <a:custGeom>
                  <a:avLst/>
                  <a:gdLst>
                    <a:gd name="T0" fmla="*/ 30 w 30"/>
                    <a:gd name="T1" fmla="*/ 6 h 6"/>
                    <a:gd name="T2" fmla="*/ 30 w 30"/>
                    <a:gd name="T3" fmla="*/ 0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726" name="Freeform 242"/>
                <p:cNvSpPr>
                  <a:spLocks/>
                </p:cNvSpPr>
                <p:nvPr/>
              </p:nvSpPr>
              <p:spPr bwMode="auto">
                <a:xfrm>
                  <a:off x="3903" y="2646"/>
                  <a:ext cx="30" cy="6"/>
                </a:xfrm>
                <a:custGeom>
                  <a:avLst/>
                  <a:gdLst>
                    <a:gd name="T0" fmla="*/ 30 w 30"/>
                    <a:gd name="T1" fmla="*/ 6 h 6"/>
                    <a:gd name="T2" fmla="*/ 30 w 30"/>
                    <a:gd name="T3" fmla="*/ 6 h 6"/>
                    <a:gd name="T4" fmla="*/ 30 w 30"/>
                    <a:gd name="T5" fmla="*/ 0 h 6"/>
                    <a:gd name="T6" fmla="*/ 6 w 30"/>
                    <a:gd name="T7" fmla="*/ 0 h 6"/>
                    <a:gd name="T8" fmla="*/ 0 w 30"/>
                    <a:gd name="T9" fmla="*/ 6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6"/>
                      </a:lnTo>
                      <a:lnTo>
                        <a:pt x="6" y="6"/>
                      </a:lnTo>
                      <a:lnTo>
                        <a:pt x="30" y="6"/>
                      </a:lnTo>
                      <a:close/>
                    </a:path>
                  </a:pathLst>
                </a:custGeom>
                <a:solidFill>
                  <a:srgbClr val="C0C0C0"/>
                </a:solidFill>
                <a:ln w="9525">
                  <a:noFill/>
                  <a:round/>
                  <a:headEnd/>
                  <a:tailEnd/>
                </a:ln>
              </p:spPr>
              <p:txBody>
                <a:bodyPr/>
                <a:lstStyle/>
                <a:p>
                  <a:endParaRPr lang="en-US"/>
                </a:p>
              </p:txBody>
            </p:sp>
            <p:sp>
              <p:nvSpPr>
                <p:cNvPr id="52727" name="Freeform 243"/>
                <p:cNvSpPr>
                  <a:spLocks/>
                </p:cNvSpPr>
                <p:nvPr/>
              </p:nvSpPr>
              <p:spPr bwMode="auto">
                <a:xfrm>
                  <a:off x="3861" y="2646"/>
                  <a:ext cx="30" cy="6"/>
                </a:xfrm>
                <a:custGeom>
                  <a:avLst/>
                  <a:gdLst>
                    <a:gd name="T0" fmla="*/ 30 w 30"/>
                    <a:gd name="T1" fmla="*/ 6 h 6"/>
                    <a:gd name="T2" fmla="*/ 30 w 30"/>
                    <a:gd name="T3" fmla="*/ 6 h 6"/>
                    <a:gd name="T4" fmla="*/ 30 w 30"/>
                    <a:gd name="T5" fmla="*/ 0 h 6"/>
                    <a:gd name="T6" fmla="*/ 6 w 30"/>
                    <a:gd name="T7" fmla="*/ 0 h 6"/>
                    <a:gd name="T8" fmla="*/ 0 w 30"/>
                    <a:gd name="T9" fmla="*/ 6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6"/>
                      </a:lnTo>
                      <a:lnTo>
                        <a:pt x="6" y="6"/>
                      </a:lnTo>
                      <a:lnTo>
                        <a:pt x="30" y="6"/>
                      </a:lnTo>
                      <a:close/>
                    </a:path>
                  </a:pathLst>
                </a:custGeom>
                <a:solidFill>
                  <a:srgbClr val="C0C0C0"/>
                </a:solidFill>
                <a:ln w="9525">
                  <a:noFill/>
                  <a:round/>
                  <a:headEnd/>
                  <a:tailEnd/>
                </a:ln>
              </p:spPr>
              <p:txBody>
                <a:bodyPr/>
                <a:lstStyle/>
                <a:p>
                  <a:endParaRPr lang="en-US"/>
                </a:p>
              </p:txBody>
            </p:sp>
            <p:sp>
              <p:nvSpPr>
                <p:cNvPr id="52728" name="Freeform 244"/>
                <p:cNvSpPr>
                  <a:spLocks/>
                </p:cNvSpPr>
                <p:nvPr/>
              </p:nvSpPr>
              <p:spPr bwMode="auto">
                <a:xfrm>
                  <a:off x="3819" y="2646"/>
                  <a:ext cx="30" cy="6"/>
                </a:xfrm>
                <a:custGeom>
                  <a:avLst/>
                  <a:gdLst>
                    <a:gd name="T0" fmla="*/ 30 w 30"/>
                    <a:gd name="T1" fmla="*/ 6 h 6"/>
                    <a:gd name="T2" fmla="*/ 30 w 30"/>
                    <a:gd name="T3" fmla="*/ 0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729" name="Freeform 245"/>
                <p:cNvSpPr>
                  <a:spLocks/>
                </p:cNvSpPr>
                <p:nvPr/>
              </p:nvSpPr>
              <p:spPr bwMode="auto">
                <a:xfrm>
                  <a:off x="3777" y="2646"/>
                  <a:ext cx="30" cy="6"/>
                </a:xfrm>
                <a:custGeom>
                  <a:avLst/>
                  <a:gdLst>
                    <a:gd name="T0" fmla="*/ 30 w 30"/>
                    <a:gd name="T1" fmla="*/ 6 h 6"/>
                    <a:gd name="T2" fmla="*/ 30 w 30"/>
                    <a:gd name="T3" fmla="*/ 0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grpSp>
          <p:grpSp>
            <p:nvGrpSpPr>
              <p:cNvPr id="52456" name="Group 246"/>
              <p:cNvGrpSpPr>
                <a:grpSpLocks/>
              </p:cNvGrpSpPr>
              <p:nvPr/>
            </p:nvGrpSpPr>
            <p:grpSpPr bwMode="auto">
              <a:xfrm>
                <a:off x="2889" y="2694"/>
                <a:ext cx="1777" cy="624"/>
                <a:chOff x="2889" y="2694"/>
                <a:chExt cx="1777" cy="624"/>
              </a:xfrm>
            </p:grpSpPr>
            <p:sp>
              <p:nvSpPr>
                <p:cNvPr id="52530" name="Freeform 247"/>
                <p:cNvSpPr>
                  <a:spLocks/>
                </p:cNvSpPr>
                <p:nvPr/>
              </p:nvSpPr>
              <p:spPr bwMode="auto">
                <a:xfrm>
                  <a:off x="3753" y="2694"/>
                  <a:ext cx="48" cy="6"/>
                </a:xfrm>
                <a:custGeom>
                  <a:avLst/>
                  <a:gdLst>
                    <a:gd name="T0" fmla="*/ 24 w 48"/>
                    <a:gd name="T1" fmla="*/ 6 h 6"/>
                    <a:gd name="T2" fmla="*/ 48 w 48"/>
                    <a:gd name="T3" fmla="*/ 6 h 6"/>
                    <a:gd name="T4" fmla="*/ 48 w 48"/>
                    <a:gd name="T5" fmla="*/ 0 h 6"/>
                    <a:gd name="T6" fmla="*/ 48 w 48"/>
                    <a:gd name="T7" fmla="*/ 0 h 6"/>
                    <a:gd name="T8" fmla="*/ 24 w 48"/>
                    <a:gd name="T9" fmla="*/ 0 h 6"/>
                    <a:gd name="T10" fmla="*/ 0 w 48"/>
                    <a:gd name="T11" fmla="*/ 0 h 6"/>
                    <a:gd name="T12" fmla="*/ 0 w 48"/>
                    <a:gd name="T13" fmla="*/ 0 h 6"/>
                    <a:gd name="T14" fmla="*/ 0 w 48"/>
                    <a:gd name="T15" fmla="*/ 6 h 6"/>
                    <a:gd name="T16" fmla="*/ 24 w 48"/>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
                    <a:gd name="T28" fmla="*/ 0 h 6"/>
                    <a:gd name="T29" fmla="*/ 48 w 48"/>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 h="6">
                      <a:moveTo>
                        <a:pt x="24" y="6"/>
                      </a:moveTo>
                      <a:lnTo>
                        <a:pt x="48" y="6"/>
                      </a:lnTo>
                      <a:lnTo>
                        <a:pt x="48"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531" name="Freeform 248"/>
                <p:cNvSpPr>
                  <a:spLocks/>
                </p:cNvSpPr>
                <p:nvPr/>
              </p:nvSpPr>
              <p:spPr bwMode="auto">
                <a:xfrm>
                  <a:off x="3711" y="2694"/>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532" name="Freeform 249"/>
                <p:cNvSpPr>
                  <a:spLocks/>
                </p:cNvSpPr>
                <p:nvPr/>
              </p:nvSpPr>
              <p:spPr bwMode="auto">
                <a:xfrm>
                  <a:off x="3669" y="2694"/>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533" name="Freeform 250"/>
                <p:cNvSpPr>
                  <a:spLocks/>
                </p:cNvSpPr>
                <p:nvPr/>
              </p:nvSpPr>
              <p:spPr bwMode="auto">
                <a:xfrm>
                  <a:off x="3627" y="2694"/>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534" name="Freeform 251"/>
                <p:cNvSpPr>
                  <a:spLocks/>
                </p:cNvSpPr>
                <p:nvPr/>
              </p:nvSpPr>
              <p:spPr bwMode="auto">
                <a:xfrm>
                  <a:off x="3585" y="2694"/>
                  <a:ext cx="30" cy="12"/>
                </a:xfrm>
                <a:custGeom>
                  <a:avLst/>
                  <a:gdLst>
                    <a:gd name="T0" fmla="*/ 24 w 30"/>
                    <a:gd name="T1" fmla="*/ 6 h 12"/>
                    <a:gd name="T2" fmla="*/ 30 w 30"/>
                    <a:gd name="T3" fmla="*/ 6 h 12"/>
                    <a:gd name="T4" fmla="*/ 24 w 30"/>
                    <a:gd name="T5" fmla="*/ 0 h 12"/>
                    <a:gd name="T6" fmla="*/ 12 w 30"/>
                    <a:gd name="T7" fmla="*/ 6 h 12"/>
                    <a:gd name="T8" fmla="*/ 0 w 30"/>
                    <a:gd name="T9" fmla="*/ 6 h 12"/>
                    <a:gd name="T10" fmla="*/ 0 w 30"/>
                    <a:gd name="T11" fmla="*/ 6 h 12"/>
                    <a:gd name="T12" fmla="*/ 0 w 30"/>
                    <a:gd name="T13" fmla="*/ 12 h 12"/>
                    <a:gd name="T14" fmla="*/ 12 w 30"/>
                    <a:gd name="T15" fmla="*/ 12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6"/>
                      </a:lnTo>
                      <a:lnTo>
                        <a:pt x="24" y="0"/>
                      </a:lnTo>
                      <a:lnTo>
                        <a:pt x="12" y="6"/>
                      </a:lnTo>
                      <a:lnTo>
                        <a:pt x="0" y="6"/>
                      </a:lnTo>
                      <a:lnTo>
                        <a:pt x="0" y="12"/>
                      </a:lnTo>
                      <a:lnTo>
                        <a:pt x="12" y="12"/>
                      </a:lnTo>
                      <a:lnTo>
                        <a:pt x="24" y="6"/>
                      </a:lnTo>
                      <a:close/>
                    </a:path>
                  </a:pathLst>
                </a:custGeom>
                <a:solidFill>
                  <a:srgbClr val="C0C0C0"/>
                </a:solidFill>
                <a:ln w="9525">
                  <a:noFill/>
                  <a:round/>
                  <a:headEnd/>
                  <a:tailEnd/>
                </a:ln>
              </p:spPr>
              <p:txBody>
                <a:bodyPr/>
                <a:lstStyle/>
                <a:p>
                  <a:endParaRPr lang="en-US"/>
                </a:p>
              </p:txBody>
            </p:sp>
            <p:sp>
              <p:nvSpPr>
                <p:cNvPr id="52535" name="Freeform 252"/>
                <p:cNvSpPr>
                  <a:spLocks/>
                </p:cNvSpPr>
                <p:nvPr/>
              </p:nvSpPr>
              <p:spPr bwMode="auto">
                <a:xfrm>
                  <a:off x="3543" y="2700"/>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536" name="Freeform 253"/>
                <p:cNvSpPr>
                  <a:spLocks/>
                </p:cNvSpPr>
                <p:nvPr/>
              </p:nvSpPr>
              <p:spPr bwMode="auto">
                <a:xfrm>
                  <a:off x="3501" y="2706"/>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537" name="Freeform 254"/>
                <p:cNvSpPr>
                  <a:spLocks/>
                </p:cNvSpPr>
                <p:nvPr/>
              </p:nvSpPr>
              <p:spPr bwMode="auto">
                <a:xfrm>
                  <a:off x="3459" y="2712"/>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538" name="Freeform 255"/>
                <p:cNvSpPr>
                  <a:spLocks/>
                </p:cNvSpPr>
                <p:nvPr/>
              </p:nvSpPr>
              <p:spPr bwMode="auto">
                <a:xfrm>
                  <a:off x="3417" y="2712"/>
                  <a:ext cx="30" cy="12"/>
                </a:xfrm>
                <a:custGeom>
                  <a:avLst/>
                  <a:gdLst>
                    <a:gd name="T0" fmla="*/ 24 w 30"/>
                    <a:gd name="T1" fmla="*/ 6 h 12"/>
                    <a:gd name="T2" fmla="*/ 30 w 30"/>
                    <a:gd name="T3" fmla="*/ 6 h 12"/>
                    <a:gd name="T4" fmla="*/ 24 w 30"/>
                    <a:gd name="T5" fmla="*/ 0 h 12"/>
                    <a:gd name="T6" fmla="*/ 12 w 30"/>
                    <a:gd name="T7" fmla="*/ 6 h 12"/>
                    <a:gd name="T8" fmla="*/ 0 w 30"/>
                    <a:gd name="T9" fmla="*/ 6 h 12"/>
                    <a:gd name="T10" fmla="*/ 0 w 30"/>
                    <a:gd name="T11" fmla="*/ 6 h 12"/>
                    <a:gd name="T12" fmla="*/ 0 w 30"/>
                    <a:gd name="T13" fmla="*/ 12 h 12"/>
                    <a:gd name="T14" fmla="*/ 12 w 30"/>
                    <a:gd name="T15" fmla="*/ 12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6"/>
                      </a:lnTo>
                      <a:lnTo>
                        <a:pt x="24" y="0"/>
                      </a:lnTo>
                      <a:lnTo>
                        <a:pt x="12" y="6"/>
                      </a:lnTo>
                      <a:lnTo>
                        <a:pt x="0" y="6"/>
                      </a:lnTo>
                      <a:lnTo>
                        <a:pt x="0" y="12"/>
                      </a:lnTo>
                      <a:lnTo>
                        <a:pt x="12" y="12"/>
                      </a:lnTo>
                      <a:lnTo>
                        <a:pt x="24" y="6"/>
                      </a:lnTo>
                      <a:close/>
                    </a:path>
                  </a:pathLst>
                </a:custGeom>
                <a:solidFill>
                  <a:srgbClr val="C0C0C0"/>
                </a:solidFill>
                <a:ln w="9525">
                  <a:noFill/>
                  <a:round/>
                  <a:headEnd/>
                  <a:tailEnd/>
                </a:ln>
              </p:spPr>
              <p:txBody>
                <a:bodyPr/>
                <a:lstStyle/>
                <a:p>
                  <a:endParaRPr lang="en-US"/>
                </a:p>
              </p:txBody>
            </p:sp>
            <p:sp>
              <p:nvSpPr>
                <p:cNvPr id="52539" name="Freeform 256"/>
                <p:cNvSpPr>
                  <a:spLocks/>
                </p:cNvSpPr>
                <p:nvPr/>
              </p:nvSpPr>
              <p:spPr bwMode="auto">
                <a:xfrm>
                  <a:off x="3375" y="2724"/>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540" name="Freeform 257"/>
                <p:cNvSpPr>
                  <a:spLocks/>
                </p:cNvSpPr>
                <p:nvPr/>
              </p:nvSpPr>
              <p:spPr bwMode="auto">
                <a:xfrm>
                  <a:off x="3333" y="2730"/>
                  <a:ext cx="30" cy="12"/>
                </a:xfrm>
                <a:custGeom>
                  <a:avLst/>
                  <a:gdLst>
                    <a:gd name="T0" fmla="*/ 24 w 30"/>
                    <a:gd name="T1" fmla="*/ 6 h 12"/>
                    <a:gd name="T2" fmla="*/ 30 w 30"/>
                    <a:gd name="T3" fmla="*/ 0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541" name="Freeform 258"/>
                <p:cNvSpPr>
                  <a:spLocks/>
                </p:cNvSpPr>
                <p:nvPr/>
              </p:nvSpPr>
              <p:spPr bwMode="auto">
                <a:xfrm>
                  <a:off x="3291" y="2736"/>
                  <a:ext cx="30" cy="12"/>
                </a:xfrm>
                <a:custGeom>
                  <a:avLst/>
                  <a:gdLst>
                    <a:gd name="T0" fmla="*/ 30 w 30"/>
                    <a:gd name="T1" fmla="*/ 6 h 12"/>
                    <a:gd name="T2" fmla="*/ 30 w 30"/>
                    <a:gd name="T3" fmla="*/ 6 h 12"/>
                    <a:gd name="T4" fmla="*/ 30 w 30"/>
                    <a:gd name="T5" fmla="*/ 0 h 12"/>
                    <a:gd name="T6" fmla="*/ 6 w 30"/>
                    <a:gd name="T7" fmla="*/ 6 h 12"/>
                    <a:gd name="T8" fmla="*/ 0 w 30"/>
                    <a:gd name="T9" fmla="*/ 6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6"/>
                      </a:lnTo>
                      <a:lnTo>
                        <a:pt x="30" y="0"/>
                      </a:lnTo>
                      <a:lnTo>
                        <a:pt x="6" y="6"/>
                      </a:lnTo>
                      <a:lnTo>
                        <a:pt x="0" y="6"/>
                      </a:lnTo>
                      <a:lnTo>
                        <a:pt x="6" y="12"/>
                      </a:lnTo>
                      <a:lnTo>
                        <a:pt x="30" y="6"/>
                      </a:lnTo>
                      <a:close/>
                    </a:path>
                  </a:pathLst>
                </a:custGeom>
                <a:solidFill>
                  <a:srgbClr val="C0C0C0"/>
                </a:solidFill>
                <a:ln w="9525">
                  <a:noFill/>
                  <a:round/>
                  <a:headEnd/>
                  <a:tailEnd/>
                </a:ln>
              </p:spPr>
              <p:txBody>
                <a:bodyPr/>
                <a:lstStyle/>
                <a:p>
                  <a:endParaRPr lang="en-US"/>
                </a:p>
              </p:txBody>
            </p:sp>
            <p:sp>
              <p:nvSpPr>
                <p:cNvPr id="52542" name="Freeform 259"/>
                <p:cNvSpPr>
                  <a:spLocks/>
                </p:cNvSpPr>
                <p:nvPr/>
              </p:nvSpPr>
              <p:spPr bwMode="auto">
                <a:xfrm>
                  <a:off x="3249" y="2742"/>
                  <a:ext cx="30" cy="12"/>
                </a:xfrm>
                <a:custGeom>
                  <a:avLst/>
                  <a:gdLst>
                    <a:gd name="T0" fmla="*/ 30 w 30"/>
                    <a:gd name="T1" fmla="*/ 6 h 12"/>
                    <a:gd name="T2" fmla="*/ 30 w 30"/>
                    <a:gd name="T3" fmla="*/ 6 h 12"/>
                    <a:gd name="T4" fmla="*/ 30 w 30"/>
                    <a:gd name="T5" fmla="*/ 0 h 12"/>
                    <a:gd name="T6" fmla="*/ 6 w 30"/>
                    <a:gd name="T7" fmla="*/ 6 h 12"/>
                    <a:gd name="T8" fmla="*/ 0 w 30"/>
                    <a:gd name="T9" fmla="*/ 12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6"/>
                      </a:lnTo>
                      <a:lnTo>
                        <a:pt x="30" y="0"/>
                      </a:lnTo>
                      <a:lnTo>
                        <a:pt x="6" y="6"/>
                      </a:lnTo>
                      <a:lnTo>
                        <a:pt x="0" y="12"/>
                      </a:lnTo>
                      <a:lnTo>
                        <a:pt x="6" y="12"/>
                      </a:lnTo>
                      <a:lnTo>
                        <a:pt x="30" y="6"/>
                      </a:lnTo>
                      <a:close/>
                    </a:path>
                  </a:pathLst>
                </a:custGeom>
                <a:solidFill>
                  <a:srgbClr val="C0C0C0"/>
                </a:solidFill>
                <a:ln w="9525">
                  <a:noFill/>
                  <a:round/>
                  <a:headEnd/>
                  <a:tailEnd/>
                </a:ln>
              </p:spPr>
              <p:txBody>
                <a:bodyPr/>
                <a:lstStyle/>
                <a:p>
                  <a:endParaRPr lang="en-US"/>
                </a:p>
              </p:txBody>
            </p:sp>
            <p:sp>
              <p:nvSpPr>
                <p:cNvPr id="52543" name="Freeform 260"/>
                <p:cNvSpPr>
                  <a:spLocks/>
                </p:cNvSpPr>
                <p:nvPr/>
              </p:nvSpPr>
              <p:spPr bwMode="auto">
                <a:xfrm>
                  <a:off x="3213" y="2754"/>
                  <a:ext cx="24" cy="12"/>
                </a:xfrm>
                <a:custGeom>
                  <a:avLst/>
                  <a:gdLst>
                    <a:gd name="T0" fmla="*/ 24 w 24"/>
                    <a:gd name="T1" fmla="*/ 6 h 12"/>
                    <a:gd name="T2" fmla="*/ 24 w 24"/>
                    <a:gd name="T3" fmla="*/ 6 h 12"/>
                    <a:gd name="T4" fmla="*/ 24 w 24"/>
                    <a:gd name="T5" fmla="*/ 0 h 12"/>
                    <a:gd name="T6" fmla="*/ 0 w 24"/>
                    <a:gd name="T7" fmla="*/ 6 h 12"/>
                    <a:gd name="T8" fmla="*/ 0 w 24"/>
                    <a:gd name="T9" fmla="*/ 12 h 12"/>
                    <a:gd name="T10" fmla="*/ 0 w 24"/>
                    <a:gd name="T11" fmla="*/ 12 h 12"/>
                    <a:gd name="T12" fmla="*/ 24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6"/>
                      </a:moveTo>
                      <a:lnTo>
                        <a:pt x="24"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544" name="Freeform 261"/>
                <p:cNvSpPr>
                  <a:spLocks/>
                </p:cNvSpPr>
                <p:nvPr/>
              </p:nvSpPr>
              <p:spPr bwMode="auto">
                <a:xfrm>
                  <a:off x="3171" y="2766"/>
                  <a:ext cx="30" cy="12"/>
                </a:xfrm>
                <a:custGeom>
                  <a:avLst/>
                  <a:gdLst>
                    <a:gd name="T0" fmla="*/ 24 w 30"/>
                    <a:gd name="T1" fmla="*/ 6 h 12"/>
                    <a:gd name="T2" fmla="*/ 30 w 30"/>
                    <a:gd name="T3" fmla="*/ 6 h 12"/>
                    <a:gd name="T4" fmla="*/ 24 w 30"/>
                    <a:gd name="T5" fmla="*/ 0 h 12"/>
                    <a:gd name="T6" fmla="*/ 0 w 30"/>
                    <a:gd name="T7" fmla="*/ 6 h 12"/>
                    <a:gd name="T8" fmla="*/ 0 w 30"/>
                    <a:gd name="T9" fmla="*/ 12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545" name="Freeform 262"/>
                <p:cNvSpPr>
                  <a:spLocks/>
                </p:cNvSpPr>
                <p:nvPr/>
              </p:nvSpPr>
              <p:spPr bwMode="auto">
                <a:xfrm>
                  <a:off x="3129" y="2778"/>
                  <a:ext cx="30" cy="12"/>
                </a:xfrm>
                <a:custGeom>
                  <a:avLst/>
                  <a:gdLst>
                    <a:gd name="T0" fmla="*/ 24 w 30"/>
                    <a:gd name="T1" fmla="*/ 6 h 12"/>
                    <a:gd name="T2" fmla="*/ 30 w 30"/>
                    <a:gd name="T3" fmla="*/ 6 h 12"/>
                    <a:gd name="T4" fmla="*/ 24 w 30"/>
                    <a:gd name="T5" fmla="*/ 0 h 12"/>
                    <a:gd name="T6" fmla="*/ 18 w 30"/>
                    <a:gd name="T7" fmla="*/ 6 h 12"/>
                    <a:gd name="T8" fmla="*/ 6 w 30"/>
                    <a:gd name="T9" fmla="*/ 6 h 12"/>
                    <a:gd name="T10" fmla="*/ 0 w 30"/>
                    <a:gd name="T11" fmla="*/ 12 h 12"/>
                    <a:gd name="T12" fmla="*/ 6 w 30"/>
                    <a:gd name="T13" fmla="*/ 12 h 12"/>
                    <a:gd name="T14" fmla="*/ 18 w 30"/>
                    <a:gd name="T15" fmla="*/ 12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6"/>
                      </a:lnTo>
                      <a:lnTo>
                        <a:pt x="24" y="0"/>
                      </a:lnTo>
                      <a:lnTo>
                        <a:pt x="18" y="6"/>
                      </a:lnTo>
                      <a:lnTo>
                        <a:pt x="6" y="6"/>
                      </a:lnTo>
                      <a:lnTo>
                        <a:pt x="0" y="12"/>
                      </a:lnTo>
                      <a:lnTo>
                        <a:pt x="6" y="12"/>
                      </a:lnTo>
                      <a:lnTo>
                        <a:pt x="18" y="12"/>
                      </a:lnTo>
                      <a:lnTo>
                        <a:pt x="24" y="6"/>
                      </a:lnTo>
                      <a:close/>
                    </a:path>
                  </a:pathLst>
                </a:custGeom>
                <a:solidFill>
                  <a:srgbClr val="C0C0C0"/>
                </a:solidFill>
                <a:ln w="9525">
                  <a:noFill/>
                  <a:round/>
                  <a:headEnd/>
                  <a:tailEnd/>
                </a:ln>
              </p:spPr>
              <p:txBody>
                <a:bodyPr/>
                <a:lstStyle/>
                <a:p>
                  <a:endParaRPr lang="en-US"/>
                </a:p>
              </p:txBody>
            </p:sp>
            <p:sp>
              <p:nvSpPr>
                <p:cNvPr id="52546" name="Freeform 263"/>
                <p:cNvSpPr>
                  <a:spLocks/>
                </p:cNvSpPr>
                <p:nvPr/>
              </p:nvSpPr>
              <p:spPr bwMode="auto">
                <a:xfrm>
                  <a:off x="3093" y="2796"/>
                  <a:ext cx="24" cy="12"/>
                </a:xfrm>
                <a:custGeom>
                  <a:avLst/>
                  <a:gdLst>
                    <a:gd name="T0" fmla="*/ 24 w 24"/>
                    <a:gd name="T1" fmla="*/ 6 h 12"/>
                    <a:gd name="T2" fmla="*/ 24 w 24"/>
                    <a:gd name="T3" fmla="*/ 0 h 12"/>
                    <a:gd name="T4" fmla="*/ 24 w 24"/>
                    <a:gd name="T5" fmla="*/ 0 h 12"/>
                    <a:gd name="T6" fmla="*/ 0 w 24"/>
                    <a:gd name="T7" fmla="*/ 6 h 12"/>
                    <a:gd name="T8" fmla="*/ 0 w 24"/>
                    <a:gd name="T9" fmla="*/ 6 h 12"/>
                    <a:gd name="T10" fmla="*/ 0 w 24"/>
                    <a:gd name="T11" fmla="*/ 12 h 12"/>
                    <a:gd name="T12" fmla="*/ 24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6"/>
                      </a:move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547" name="Freeform 264"/>
                <p:cNvSpPr>
                  <a:spLocks/>
                </p:cNvSpPr>
                <p:nvPr/>
              </p:nvSpPr>
              <p:spPr bwMode="auto">
                <a:xfrm>
                  <a:off x="3051" y="2808"/>
                  <a:ext cx="30" cy="18"/>
                </a:xfrm>
                <a:custGeom>
                  <a:avLst/>
                  <a:gdLst>
                    <a:gd name="T0" fmla="*/ 24 w 30"/>
                    <a:gd name="T1" fmla="*/ 6 h 18"/>
                    <a:gd name="T2" fmla="*/ 30 w 30"/>
                    <a:gd name="T3" fmla="*/ 6 h 18"/>
                    <a:gd name="T4" fmla="*/ 24 w 30"/>
                    <a:gd name="T5" fmla="*/ 0 h 18"/>
                    <a:gd name="T6" fmla="*/ 6 w 30"/>
                    <a:gd name="T7" fmla="*/ 12 h 18"/>
                    <a:gd name="T8" fmla="*/ 0 w 30"/>
                    <a:gd name="T9" fmla="*/ 12 h 18"/>
                    <a:gd name="T10" fmla="*/ 6 w 30"/>
                    <a:gd name="T11" fmla="*/ 18 h 18"/>
                    <a:gd name="T12" fmla="*/ 24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6"/>
                      </a:moveTo>
                      <a:lnTo>
                        <a:pt x="30" y="6"/>
                      </a:lnTo>
                      <a:lnTo>
                        <a:pt x="24" y="0"/>
                      </a:lnTo>
                      <a:lnTo>
                        <a:pt x="6" y="12"/>
                      </a:lnTo>
                      <a:lnTo>
                        <a:pt x="0" y="12"/>
                      </a:lnTo>
                      <a:lnTo>
                        <a:pt x="6" y="18"/>
                      </a:lnTo>
                      <a:lnTo>
                        <a:pt x="24" y="6"/>
                      </a:lnTo>
                      <a:close/>
                    </a:path>
                  </a:pathLst>
                </a:custGeom>
                <a:solidFill>
                  <a:srgbClr val="C0C0C0"/>
                </a:solidFill>
                <a:ln w="9525">
                  <a:noFill/>
                  <a:round/>
                  <a:headEnd/>
                  <a:tailEnd/>
                </a:ln>
              </p:spPr>
              <p:txBody>
                <a:bodyPr/>
                <a:lstStyle/>
                <a:p>
                  <a:endParaRPr lang="en-US"/>
                </a:p>
              </p:txBody>
            </p:sp>
            <p:sp>
              <p:nvSpPr>
                <p:cNvPr id="52548" name="Freeform 265"/>
                <p:cNvSpPr>
                  <a:spLocks/>
                </p:cNvSpPr>
                <p:nvPr/>
              </p:nvSpPr>
              <p:spPr bwMode="auto">
                <a:xfrm>
                  <a:off x="3015" y="2826"/>
                  <a:ext cx="30" cy="18"/>
                </a:xfrm>
                <a:custGeom>
                  <a:avLst/>
                  <a:gdLst>
                    <a:gd name="T0" fmla="*/ 24 w 30"/>
                    <a:gd name="T1" fmla="*/ 6 h 18"/>
                    <a:gd name="T2" fmla="*/ 30 w 30"/>
                    <a:gd name="T3" fmla="*/ 6 h 18"/>
                    <a:gd name="T4" fmla="*/ 24 w 30"/>
                    <a:gd name="T5" fmla="*/ 0 h 18"/>
                    <a:gd name="T6" fmla="*/ 6 w 30"/>
                    <a:gd name="T7" fmla="*/ 12 h 18"/>
                    <a:gd name="T8" fmla="*/ 0 w 30"/>
                    <a:gd name="T9" fmla="*/ 18 h 18"/>
                    <a:gd name="T10" fmla="*/ 6 w 30"/>
                    <a:gd name="T11" fmla="*/ 18 h 18"/>
                    <a:gd name="T12" fmla="*/ 24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6"/>
                      </a:moveTo>
                      <a:lnTo>
                        <a:pt x="30" y="6"/>
                      </a:lnTo>
                      <a:lnTo>
                        <a:pt x="24" y="0"/>
                      </a:lnTo>
                      <a:lnTo>
                        <a:pt x="6" y="12"/>
                      </a:lnTo>
                      <a:lnTo>
                        <a:pt x="0" y="18"/>
                      </a:lnTo>
                      <a:lnTo>
                        <a:pt x="6" y="18"/>
                      </a:lnTo>
                      <a:lnTo>
                        <a:pt x="24" y="6"/>
                      </a:lnTo>
                      <a:close/>
                    </a:path>
                  </a:pathLst>
                </a:custGeom>
                <a:solidFill>
                  <a:srgbClr val="C0C0C0"/>
                </a:solidFill>
                <a:ln w="9525">
                  <a:noFill/>
                  <a:round/>
                  <a:headEnd/>
                  <a:tailEnd/>
                </a:ln>
              </p:spPr>
              <p:txBody>
                <a:bodyPr/>
                <a:lstStyle/>
                <a:p>
                  <a:endParaRPr lang="en-US"/>
                </a:p>
              </p:txBody>
            </p:sp>
            <p:sp>
              <p:nvSpPr>
                <p:cNvPr id="52549" name="Freeform 266"/>
                <p:cNvSpPr>
                  <a:spLocks/>
                </p:cNvSpPr>
                <p:nvPr/>
              </p:nvSpPr>
              <p:spPr bwMode="auto">
                <a:xfrm>
                  <a:off x="2979" y="2850"/>
                  <a:ext cx="24" cy="18"/>
                </a:xfrm>
                <a:custGeom>
                  <a:avLst/>
                  <a:gdLst>
                    <a:gd name="T0" fmla="*/ 24 w 24"/>
                    <a:gd name="T1" fmla="*/ 6 h 18"/>
                    <a:gd name="T2" fmla="*/ 24 w 24"/>
                    <a:gd name="T3" fmla="*/ 0 h 18"/>
                    <a:gd name="T4" fmla="*/ 24 w 24"/>
                    <a:gd name="T5" fmla="*/ 0 h 18"/>
                    <a:gd name="T6" fmla="*/ 18 w 24"/>
                    <a:gd name="T7" fmla="*/ 0 h 18"/>
                    <a:gd name="T8" fmla="*/ 6 w 24"/>
                    <a:gd name="T9" fmla="*/ 12 h 18"/>
                    <a:gd name="T10" fmla="*/ 0 w 24"/>
                    <a:gd name="T11" fmla="*/ 12 h 18"/>
                    <a:gd name="T12" fmla="*/ 6 w 24"/>
                    <a:gd name="T13" fmla="*/ 18 h 18"/>
                    <a:gd name="T14" fmla="*/ 18 w 24"/>
                    <a:gd name="T15" fmla="*/ 6 h 18"/>
                    <a:gd name="T16" fmla="*/ 24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6"/>
                      </a:moveTo>
                      <a:lnTo>
                        <a:pt x="24" y="0"/>
                      </a:lnTo>
                      <a:lnTo>
                        <a:pt x="18" y="0"/>
                      </a:lnTo>
                      <a:lnTo>
                        <a:pt x="6" y="12"/>
                      </a:lnTo>
                      <a:lnTo>
                        <a:pt x="0" y="12"/>
                      </a:lnTo>
                      <a:lnTo>
                        <a:pt x="6" y="18"/>
                      </a:lnTo>
                      <a:lnTo>
                        <a:pt x="18" y="6"/>
                      </a:lnTo>
                      <a:lnTo>
                        <a:pt x="24" y="6"/>
                      </a:lnTo>
                      <a:close/>
                    </a:path>
                  </a:pathLst>
                </a:custGeom>
                <a:solidFill>
                  <a:srgbClr val="C0C0C0"/>
                </a:solidFill>
                <a:ln w="9525">
                  <a:noFill/>
                  <a:round/>
                  <a:headEnd/>
                  <a:tailEnd/>
                </a:ln>
              </p:spPr>
              <p:txBody>
                <a:bodyPr/>
                <a:lstStyle/>
                <a:p>
                  <a:endParaRPr lang="en-US"/>
                </a:p>
              </p:txBody>
            </p:sp>
            <p:sp>
              <p:nvSpPr>
                <p:cNvPr id="52550" name="Freeform 267"/>
                <p:cNvSpPr>
                  <a:spLocks/>
                </p:cNvSpPr>
                <p:nvPr/>
              </p:nvSpPr>
              <p:spPr bwMode="auto">
                <a:xfrm>
                  <a:off x="2949" y="2874"/>
                  <a:ext cx="24" cy="18"/>
                </a:xfrm>
                <a:custGeom>
                  <a:avLst/>
                  <a:gdLst>
                    <a:gd name="T0" fmla="*/ 18 w 24"/>
                    <a:gd name="T1" fmla="*/ 6 h 18"/>
                    <a:gd name="T2" fmla="*/ 24 w 24"/>
                    <a:gd name="T3" fmla="*/ 0 h 18"/>
                    <a:gd name="T4" fmla="*/ 18 w 24"/>
                    <a:gd name="T5" fmla="*/ 0 h 18"/>
                    <a:gd name="T6" fmla="*/ 12 w 24"/>
                    <a:gd name="T7" fmla="*/ 6 h 18"/>
                    <a:gd name="T8" fmla="*/ 0 w 24"/>
                    <a:gd name="T9" fmla="*/ 12 h 18"/>
                    <a:gd name="T10" fmla="*/ 0 w 24"/>
                    <a:gd name="T11" fmla="*/ 18 h 18"/>
                    <a:gd name="T12" fmla="*/ 0 w 24"/>
                    <a:gd name="T13" fmla="*/ 18 h 18"/>
                    <a:gd name="T14" fmla="*/ 12 w 24"/>
                    <a:gd name="T15" fmla="*/ 12 h 18"/>
                    <a:gd name="T16" fmla="*/ 18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18" y="6"/>
                      </a:moveTo>
                      <a:lnTo>
                        <a:pt x="24" y="0"/>
                      </a:lnTo>
                      <a:lnTo>
                        <a:pt x="18" y="0"/>
                      </a:lnTo>
                      <a:lnTo>
                        <a:pt x="12" y="6"/>
                      </a:lnTo>
                      <a:lnTo>
                        <a:pt x="0" y="12"/>
                      </a:lnTo>
                      <a:lnTo>
                        <a:pt x="0" y="18"/>
                      </a:lnTo>
                      <a:lnTo>
                        <a:pt x="12" y="12"/>
                      </a:lnTo>
                      <a:lnTo>
                        <a:pt x="18" y="6"/>
                      </a:lnTo>
                      <a:close/>
                    </a:path>
                  </a:pathLst>
                </a:custGeom>
                <a:solidFill>
                  <a:srgbClr val="C0C0C0"/>
                </a:solidFill>
                <a:ln w="9525">
                  <a:noFill/>
                  <a:round/>
                  <a:headEnd/>
                  <a:tailEnd/>
                </a:ln>
              </p:spPr>
              <p:txBody>
                <a:bodyPr/>
                <a:lstStyle/>
                <a:p>
                  <a:endParaRPr lang="en-US"/>
                </a:p>
              </p:txBody>
            </p:sp>
            <p:sp>
              <p:nvSpPr>
                <p:cNvPr id="52551" name="Freeform 268"/>
                <p:cNvSpPr>
                  <a:spLocks/>
                </p:cNvSpPr>
                <p:nvPr/>
              </p:nvSpPr>
              <p:spPr bwMode="auto">
                <a:xfrm>
                  <a:off x="2919" y="2898"/>
                  <a:ext cx="18" cy="24"/>
                </a:xfrm>
                <a:custGeom>
                  <a:avLst/>
                  <a:gdLst>
                    <a:gd name="T0" fmla="*/ 18 w 18"/>
                    <a:gd name="T1" fmla="*/ 6 h 24"/>
                    <a:gd name="T2" fmla="*/ 18 w 18"/>
                    <a:gd name="T3" fmla="*/ 6 h 24"/>
                    <a:gd name="T4" fmla="*/ 18 w 18"/>
                    <a:gd name="T5" fmla="*/ 0 h 24"/>
                    <a:gd name="T6" fmla="*/ 12 w 18"/>
                    <a:gd name="T7" fmla="*/ 6 h 24"/>
                    <a:gd name="T8" fmla="*/ 6 w 18"/>
                    <a:gd name="T9" fmla="*/ 12 h 24"/>
                    <a:gd name="T10" fmla="*/ 0 w 18"/>
                    <a:gd name="T11" fmla="*/ 24 h 24"/>
                    <a:gd name="T12" fmla="*/ 0 w 18"/>
                    <a:gd name="T13" fmla="*/ 24 h 24"/>
                    <a:gd name="T14" fmla="*/ 6 w 18"/>
                    <a:gd name="T15" fmla="*/ 24 h 24"/>
                    <a:gd name="T16" fmla="*/ 12 w 18"/>
                    <a:gd name="T17" fmla="*/ 12 h 24"/>
                    <a:gd name="T18" fmla="*/ 12 w 18"/>
                    <a:gd name="T19" fmla="*/ 12 h 24"/>
                    <a:gd name="T20" fmla="*/ 12 w 18"/>
                    <a:gd name="T21" fmla="*/ 12 h 24"/>
                    <a:gd name="T22" fmla="*/ 18 w 18"/>
                    <a:gd name="T23" fmla="*/ 6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
                    <a:gd name="T37" fmla="*/ 0 h 24"/>
                    <a:gd name="T38" fmla="*/ 18 w 18"/>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 h="24">
                      <a:moveTo>
                        <a:pt x="18" y="6"/>
                      </a:moveTo>
                      <a:lnTo>
                        <a:pt x="18" y="6"/>
                      </a:lnTo>
                      <a:lnTo>
                        <a:pt x="18" y="0"/>
                      </a:lnTo>
                      <a:lnTo>
                        <a:pt x="12" y="6"/>
                      </a:lnTo>
                      <a:lnTo>
                        <a:pt x="6" y="12"/>
                      </a:lnTo>
                      <a:lnTo>
                        <a:pt x="0" y="24"/>
                      </a:lnTo>
                      <a:lnTo>
                        <a:pt x="6" y="24"/>
                      </a:lnTo>
                      <a:lnTo>
                        <a:pt x="12" y="12"/>
                      </a:lnTo>
                      <a:lnTo>
                        <a:pt x="18" y="6"/>
                      </a:lnTo>
                      <a:close/>
                    </a:path>
                  </a:pathLst>
                </a:custGeom>
                <a:solidFill>
                  <a:srgbClr val="C0C0C0"/>
                </a:solidFill>
                <a:ln w="9525">
                  <a:noFill/>
                  <a:round/>
                  <a:headEnd/>
                  <a:tailEnd/>
                </a:ln>
              </p:spPr>
              <p:txBody>
                <a:bodyPr/>
                <a:lstStyle/>
                <a:p>
                  <a:endParaRPr lang="en-US"/>
                </a:p>
              </p:txBody>
            </p:sp>
            <p:sp>
              <p:nvSpPr>
                <p:cNvPr id="52552" name="Freeform 269"/>
                <p:cNvSpPr>
                  <a:spLocks/>
                </p:cNvSpPr>
                <p:nvPr/>
              </p:nvSpPr>
              <p:spPr bwMode="auto">
                <a:xfrm>
                  <a:off x="2895" y="2934"/>
                  <a:ext cx="18" cy="24"/>
                </a:xfrm>
                <a:custGeom>
                  <a:avLst/>
                  <a:gdLst>
                    <a:gd name="T0" fmla="*/ 18 w 18"/>
                    <a:gd name="T1" fmla="*/ 0 h 24"/>
                    <a:gd name="T2" fmla="*/ 18 w 18"/>
                    <a:gd name="T3" fmla="*/ 0 h 24"/>
                    <a:gd name="T4" fmla="*/ 12 w 18"/>
                    <a:gd name="T5" fmla="*/ 0 h 24"/>
                    <a:gd name="T6" fmla="*/ 12 w 18"/>
                    <a:gd name="T7" fmla="*/ 6 h 24"/>
                    <a:gd name="T8" fmla="*/ 0 w 18"/>
                    <a:gd name="T9" fmla="*/ 24 h 24"/>
                    <a:gd name="T10" fmla="*/ 6 w 18"/>
                    <a:gd name="T11" fmla="*/ 24 h 24"/>
                    <a:gd name="T12" fmla="*/ 6 w 18"/>
                    <a:gd name="T13" fmla="*/ 24 h 24"/>
                    <a:gd name="T14" fmla="*/ 18 w 18"/>
                    <a:gd name="T15" fmla="*/ 6 h 24"/>
                    <a:gd name="T16" fmla="*/ 18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18" y="0"/>
                      </a:moveTo>
                      <a:lnTo>
                        <a:pt x="18" y="0"/>
                      </a:lnTo>
                      <a:lnTo>
                        <a:pt x="12" y="0"/>
                      </a:lnTo>
                      <a:lnTo>
                        <a:pt x="12" y="6"/>
                      </a:lnTo>
                      <a:lnTo>
                        <a:pt x="0" y="24"/>
                      </a:lnTo>
                      <a:lnTo>
                        <a:pt x="6" y="24"/>
                      </a:lnTo>
                      <a:lnTo>
                        <a:pt x="18" y="6"/>
                      </a:lnTo>
                      <a:lnTo>
                        <a:pt x="18" y="0"/>
                      </a:lnTo>
                      <a:close/>
                    </a:path>
                  </a:pathLst>
                </a:custGeom>
                <a:solidFill>
                  <a:srgbClr val="C0C0C0"/>
                </a:solidFill>
                <a:ln w="9525">
                  <a:noFill/>
                  <a:round/>
                  <a:headEnd/>
                  <a:tailEnd/>
                </a:ln>
              </p:spPr>
              <p:txBody>
                <a:bodyPr/>
                <a:lstStyle/>
                <a:p>
                  <a:endParaRPr lang="en-US"/>
                </a:p>
              </p:txBody>
            </p:sp>
            <p:sp>
              <p:nvSpPr>
                <p:cNvPr id="52553" name="Freeform 270"/>
                <p:cNvSpPr>
                  <a:spLocks/>
                </p:cNvSpPr>
                <p:nvPr/>
              </p:nvSpPr>
              <p:spPr bwMode="auto">
                <a:xfrm>
                  <a:off x="2889" y="2970"/>
                  <a:ext cx="6" cy="30"/>
                </a:xfrm>
                <a:custGeom>
                  <a:avLst/>
                  <a:gdLst>
                    <a:gd name="T0" fmla="*/ 6 w 6"/>
                    <a:gd name="T1" fmla="*/ 0 h 30"/>
                    <a:gd name="T2" fmla="*/ 6 w 6"/>
                    <a:gd name="T3" fmla="*/ 0 h 30"/>
                    <a:gd name="T4" fmla="*/ 0 w 6"/>
                    <a:gd name="T5" fmla="*/ 0 h 30"/>
                    <a:gd name="T6" fmla="*/ 0 w 6"/>
                    <a:gd name="T7" fmla="*/ 24 h 30"/>
                    <a:gd name="T8" fmla="*/ 0 w 6"/>
                    <a:gd name="T9" fmla="*/ 30 h 30"/>
                    <a:gd name="T10" fmla="*/ 6 w 6"/>
                    <a:gd name="T11" fmla="*/ 24 h 30"/>
                    <a:gd name="T12" fmla="*/ 6 w 6"/>
                    <a:gd name="T13" fmla="*/ 0 h 30"/>
                    <a:gd name="T14" fmla="*/ 0 60000 65536"/>
                    <a:gd name="T15" fmla="*/ 0 60000 65536"/>
                    <a:gd name="T16" fmla="*/ 0 60000 65536"/>
                    <a:gd name="T17" fmla="*/ 0 60000 65536"/>
                    <a:gd name="T18" fmla="*/ 0 60000 65536"/>
                    <a:gd name="T19" fmla="*/ 0 60000 65536"/>
                    <a:gd name="T20" fmla="*/ 0 60000 65536"/>
                    <a:gd name="T21" fmla="*/ 0 w 6"/>
                    <a:gd name="T22" fmla="*/ 0 h 30"/>
                    <a:gd name="T23" fmla="*/ 6 w 6"/>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0">
                      <a:moveTo>
                        <a:pt x="6" y="0"/>
                      </a:moveTo>
                      <a:lnTo>
                        <a:pt x="6" y="0"/>
                      </a:lnTo>
                      <a:lnTo>
                        <a:pt x="0" y="0"/>
                      </a:lnTo>
                      <a:lnTo>
                        <a:pt x="0" y="24"/>
                      </a:lnTo>
                      <a:lnTo>
                        <a:pt x="0" y="30"/>
                      </a:lnTo>
                      <a:lnTo>
                        <a:pt x="6" y="24"/>
                      </a:lnTo>
                      <a:lnTo>
                        <a:pt x="6" y="0"/>
                      </a:lnTo>
                      <a:close/>
                    </a:path>
                  </a:pathLst>
                </a:custGeom>
                <a:solidFill>
                  <a:srgbClr val="C0C0C0"/>
                </a:solidFill>
                <a:ln w="9525">
                  <a:noFill/>
                  <a:round/>
                  <a:headEnd/>
                  <a:tailEnd/>
                </a:ln>
              </p:spPr>
              <p:txBody>
                <a:bodyPr/>
                <a:lstStyle/>
                <a:p>
                  <a:endParaRPr lang="en-US"/>
                </a:p>
              </p:txBody>
            </p:sp>
            <p:sp>
              <p:nvSpPr>
                <p:cNvPr id="52554" name="Freeform 271"/>
                <p:cNvSpPr>
                  <a:spLocks/>
                </p:cNvSpPr>
                <p:nvPr/>
              </p:nvSpPr>
              <p:spPr bwMode="auto">
                <a:xfrm>
                  <a:off x="2889" y="3012"/>
                  <a:ext cx="12" cy="30"/>
                </a:xfrm>
                <a:custGeom>
                  <a:avLst/>
                  <a:gdLst>
                    <a:gd name="T0" fmla="*/ 6 w 12"/>
                    <a:gd name="T1" fmla="*/ 0 h 30"/>
                    <a:gd name="T2" fmla="*/ 0 w 12"/>
                    <a:gd name="T3" fmla="*/ 0 h 30"/>
                    <a:gd name="T4" fmla="*/ 0 w 12"/>
                    <a:gd name="T5" fmla="*/ 0 h 30"/>
                    <a:gd name="T6" fmla="*/ 0 w 12"/>
                    <a:gd name="T7" fmla="*/ 18 h 30"/>
                    <a:gd name="T8" fmla="*/ 6 w 12"/>
                    <a:gd name="T9" fmla="*/ 24 h 30"/>
                    <a:gd name="T10" fmla="*/ 6 w 12"/>
                    <a:gd name="T11" fmla="*/ 30 h 30"/>
                    <a:gd name="T12" fmla="*/ 12 w 12"/>
                    <a:gd name="T13" fmla="*/ 24 h 30"/>
                    <a:gd name="T14" fmla="*/ 6 w 12"/>
                    <a:gd name="T15" fmla="*/ 18 h 30"/>
                    <a:gd name="T16" fmla="*/ 6 w 1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6" y="0"/>
                      </a:moveTo>
                      <a:lnTo>
                        <a:pt x="0" y="0"/>
                      </a:lnTo>
                      <a:lnTo>
                        <a:pt x="0" y="18"/>
                      </a:lnTo>
                      <a:lnTo>
                        <a:pt x="6" y="24"/>
                      </a:lnTo>
                      <a:lnTo>
                        <a:pt x="6" y="30"/>
                      </a:lnTo>
                      <a:lnTo>
                        <a:pt x="12" y="24"/>
                      </a:lnTo>
                      <a:lnTo>
                        <a:pt x="6" y="18"/>
                      </a:lnTo>
                      <a:lnTo>
                        <a:pt x="6" y="0"/>
                      </a:lnTo>
                      <a:close/>
                    </a:path>
                  </a:pathLst>
                </a:custGeom>
                <a:solidFill>
                  <a:srgbClr val="C0C0C0"/>
                </a:solidFill>
                <a:ln w="9525">
                  <a:noFill/>
                  <a:round/>
                  <a:headEnd/>
                  <a:tailEnd/>
                </a:ln>
              </p:spPr>
              <p:txBody>
                <a:bodyPr/>
                <a:lstStyle/>
                <a:p>
                  <a:endParaRPr lang="en-US"/>
                </a:p>
              </p:txBody>
            </p:sp>
            <p:sp>
              <p:nvSpPr>
                <p:cNvPr id="52555" name="Freeform 272"/>
                <p:cNvSpPr>
                  <a:spLocks/>
                </p:cNvSpPr>
                <p:nvPr/>
              </p:nvSpPr>
              <p:spPr bwMode="auto">
                <a:xfrm>
                  <a:off x="2901" y="3048"/>
                  <a:ext cx="18" cy="30"/>
                </a:xfrm>
                <a:custGeom>
                  <a:avLst/>
                  <a:gdLst>
                    <a:gd name="T0" fmla="*/ 6 w 18"/>
                    <a:gd name="T1" fmla="*/ 6 h 30"/>
                    <a:gd name="T2" fmla="*/ 0 w 18"/>
                    <a:gd name="T3" fmla="*/ 0 h 30"/>
                    <a:gd name="T4" fmla="*/ 0 w 18"/>
                    <a:gd name="T5" fmla="*/ 6 h 30"/>
                    <a:gd name="T6" fmla="*/ 6 w 18"/>
                    <a:gd name="T7" fmla="*/ 18 h 30"/>
                    <a:gd name="T8" fmla="*/ 12 w 18"/>
                    <a:gd name="T9" fmla="*/ 24 h 30"/>
                    <a:gd name="T10" fmla="*/ 12 w 18"/>
                    <a:gd name="T11" fmla="*/ 30 h 30"/>
                    <a:gd name="T12" fmla="*/ 18 w 18"/>
                    <a:gd name="T13" fmla="*/ 24 h 30"/>
                    <a:gd name="T14" fmla="*/ 12 w 18"/>
                    <a:gd name="T15" fmla="*/ 18 h 30"/>
                    <a:gd name="T16" fmla="*/ 6 w 18"/>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30"/>
                    <a:gd name="T29" fmla="*/ 18 w 18"/>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30">
                      <a:moveTo>
                        <a:pt x="6" y="6"/>
                      </a:moveTo>
                      <a:lnTo>
                        <a:pt x="0" y="0"/>
                      </a:lnTo>
                      <a:lnTo>
                        <a:pt x="0" y="6"/>
                      </a:lnTo>
                      <a:lnTo>
                        <a:pt x="6" y="18"/>
                      </a:lnTo>
                      <a:lnTo>
                        <a:pt x="12" y="24"/>
                      </a:lnTo>
                      <a:lnTo>
                        <a:pt x="12" y="30"/>
                      </a:lnTo>
                      <a:lnTo>
                        <a:pt x="18" y="24"/>
                      </a:lnTo>
                      <a:lnTo>
                        <a:pt x="12" y="18"/>
                      </a:lnTo>
                      <a:lnTo>
                        <a:pt x="6" y="6"/>
                      </a:lnTo>
                      <a:close/>
                    </a:path>
                  </a:pathLst>
                </a:custGeom>
                <a:solidFill>
                  <a:srgbClr val="C0C0C0"/>
                </a:solidFill>
                <a:ln w="9525">
                  <a:noFill/>
                  <a:round/>
                  <a:headEnd/>
                  <a:tailEnd/>
                </a:ln>
              </p:spPr>
              <p:txBody>
                <a:bodyPr/>
                <a:lstStyle/>
                <a:p>
                  <a:endParaRPr lang="en-US"/>
                </a:p>
              </p:txBody>
            </p:sp>
            <p:sp>
              <p:nvSpPr>
                <p:cNvPr id="52556" name="Freeform 273"/>
                <p:cNvSpPr>
                  <a:spLocks/>
                </p:cNvSpPr>
                <p:nvPr/>
              </p:nvSpPr>
              <p:spPr bwMode="auto">
                <a:xfrm>
                  <a:off x="2925" y="3084"/>
                  <a:ext cx="18" cy="24"/>
                </a:xfrm>
                <a:custGeom>
                  <a:avLst/>
                  <a:gdLst>
                    <a:gd name="T0" fmla="*/ 6 w 18"/>
                    <a:gd name="T1" fmla="*/ 6 h 24"/>
                    <a:gd name="T2" fmla="*/ 0 w 18"/>
                    <a:gd name="T3" fmla="*/ 0 h 24"/>
                    <a:gd name="T4" fmla="*/ 0 w 18"/>
                    <a:gd name="T5" fmla="*/ 6 h 24"/>
                    <a:gd name="T6" fmla="*/ 0 w 18"/>
                    <a:gd name="T7" fmla="*/ 12 h 24"/>
                    <a:gd name="T8" fmla="*/ 6 w 18"/>
                    <a:gd name="T9" fmla="*/ 12 h 24"/>
                    <a:gd name="T10" fmla="*/ 18 w 18"/>
                    <a:gd name="T11" fmla="*/ 24 h 24"/>
                    <a:gd name="T12" fmla="*/ 18 w 18"/>
                    <a:gd name="T13" fmla="*/ 24 h 24"/>
                    <a:gd name="T14" fmla="*/ 18 w 18"/>
                    <a:gd name="T15" fmla="*/ 18 h 24"/>
                    <a:gd name="T16" fmla="*/ 6 w 18"/>
                    <a:gd name="T17" fmla="*/ 6 h 24"/>
                    <a:gd name="T18" fmla="*/ 6 w 18"/>
                    <a:gd name="T19" fmla="*/ 12 h 24"/>
                    <a:gd name="T20" fmla="*/ 6 w 18"/>
                    <a:gd name="T21" fmla="*/ 12 h 24"/>
                    <a:gd name="T22" fmla="*/ 6 w 18"/>
                    <a:gd name="T23" fmla="*/ 6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
                    <a:gd name="T37" fmla="*/ 0 h 24"/>
                    <a:gd name="T38" fmla="*/ 18 w 18"/>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 h="24">
                      <a:moveTo>
                        <a:pt x="6" y="6"/>
                      </a:moveTo>
                      <a:lnTo>
                        <a:pt x="0" y="0"/>
                      </a:lnTo>
                      <a:lnTo>
                        <a:pt x="0" y="6"/>
                      </a:lnTo>
                      <a:lnTo>
                        <a:pt x="0" y="12"/>
                      </a:lnTo>
                      <a:lnTo>
                        <a:pt x="6" y="12"/>
                      </a:lnTo>
                      <a:lnTo>
                        <a:pt x="18" y="24"/>
                      </a:lnTo>
                      <a:lnTo>
                        <a:pt x="18" y="18"/>
                      </a:lnTo>
                      <a:lnTo>
                        <a:pt x="6" y="6"/>
                      </a:lnTo>
                      <a:lnTo>
                        <a:pt x="6" y="12"/>
                      </a:lnTo>
                      <a:lnTo>
                        <a:pt x="6" y="6"/>
                      </a:lnTo>
                      <a:close/>
                    </a:path>
                  </a:pathLst>
                </a:custGeom>
                <a:solidFill>
                  <a:srgbClr val="C0C0C0"/>
                </a:solidFill>
                <a:ln w="9525">
                  <a:noFill/>
                  <a:round/>
                  <a:headEnd/>
                  <a:tailEnd/>
                </a:ln>
              </p:spPr>
              <p:txBody>
                <a:bodyPr/>
                <a:lstStyle/>
                <a:p>
                  <a:endParaRPr lang="en-US"/>
                </a:p>
              </p:txBody>
            </p:sp>
            <p:sp>
              <p:nvSpPr>
                <p:cNvPr id="52557" name="Freeform 274"/>
                <p:cNvSpPr>
                  <a:spLocks/>
                </p:cNvSpPr>
                <p:nvPr/>
              </p:nvSpPr>
              <p:spPr bwMode="auto">
                <a:xfrm>
                  <a:off x="2955" y="3114"/>
                  <a:ext cx="24" cy="24"/>
                </a:xfrm>
                <a:custGeom>
                  <a:avLst/>
                  <a:gdLst>
                    <a:gd name="T0" fmla="*/ 0 w 24"/>
                    <a:gd name="T1" fmla="*/ 0 h 24"/>
                    <a:gd name="T2" fmla="*/ 0 w 24"/>
                    <a:gd name="T3" fmla="*/ 6 h 24"/>
                    <a:gd name="T4" fmla="*/ 0 w 24"/>
                    <a:gd name="T5" fmla="*/ 6 h 24"/>
                    <a:gd name="T6" fmla="*/ 6 w 24"/>
                    <a:gd name="T7" fmla="*/ 12 h 24"/>
                    <a:gd name="T8" fmla="*/ 18 w 24"/>
                    <a:gd name="T9" fmla="*/ 24 h 24"/>
                    <a:gd name="T10" fmla="*/ 24 w 24"/>
                    <a:gd name="T11" fmla="*/ 18 h 24"/>
                    <a:gd name="T12" fmla="*/ 18 w 24"/>
                    <a:gd name="T13" fmla="*/ 18 h 24"/>
                    <a:gd name="T14" fmla="*/ 6 w 24"/>
                    <a:gd name="T15" fmla="*/ 6 h 24"/>
                    <a:gd name="T16" fmla="*/ 0 w 24"/>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0" y="0"/>
                      </a:moveTo>
                      <a:lnTo>
                        <a:pt x="0" y="6"/>
                      </a:lnTo>
                      <a:lnTo>
                        <a:pt x="6" y="12"/>
                      </a:lnTo>
                      <a:lnTo>
                        <a:pt x="18" y="24"/>
                      </a:lnTo>
                      <a:lnTo>
                        <a:pt x="24" y="18"/>
                      </a:lnTo>
                      <a:lnTo>
                        <a:pt x="18" y="18"/>
                      </a:lnTo>
                      <a:lnTo>
                        <a:pt x="6" y="6"/>
                      </a:lnTo>
                      <a:lnTo>
                        <a:pt x="0" y="0"/>
                      </a:lnTo>
                      <a:close/>
                    </a:path>
                  </a:pathLst>
                </a:custGeom>
                <a:solidFill>
                  <a:srgbClr val="C0C0C0"/>
                </a:solidFill>
                <a:ln w="9525">
                  <a:noFill/>
                  <a:round/>
                  <a:headEnd/>
                  <a:tailEnd/>
                </a:ln>
              </p:spPr>
              <p:txBody>
                <a:bodyPr/>
                <a:lstStyle/>
                <a:p>
                  <a:endParaRPr lang="en-US"/>
                </a:p>
              </p:txBody>
            </p:sp>
            <p:sp>
              <p:nvSpPr>
                <p:cNvPr id="52558" name="Freeform 275"/>
                <p:cNvSpPr>
                  <a:spLocks/>
                </p:cNvSpPr>
                <p:nvPr/>
              </p:nvSpPr>
              <p:spPr bwMode="auto">
                <a:xfrm>
                  <a:off x="2985" y="3144"/>
                  <a:ext cx="24" cy="18"/>
                </a:xfrm>
                <a:custGeom>
                  <a:avLst/>
                  <a:gdLst>
                    <a:gd name="T0" fmla="*/ 6 w 24"/>
                    <a:gd name="T1" fmla="*/ 0 h 18"/>
                    <a:gd name="T2" fmla="*/ 0 w 24"/>
                    <a:gd name="T3" fmla="*/ 0 h 18"/>
                    <a:gd name="T4" fmla="*/ 6 w 24"/>
                    <a:gd name="T5" fmla="*/ 6 h 18"/>
                    <a:gd name="T6" fmla="*/ 12 w 24"/>
                    <a:gd name="T7" fmla="*/ 6 h 18"/>
                    <a:gd name="T8" fmla="*/ 24 w 24"/>
                    <a:gd name="T9" fmla="*/ 18 h 18"/>
                    <a:gd name="T10" fmla="*/ 24 w 24"/>
                    <a:gd name="T11" fmla="*/ 12 h 18"/>
                    <a:gd name="T12" fmla="*/ 24 w 24"/>
                    <a:gd name="T13" fmla="*/ 12 h 18"/>
                    <a:gd name="T14" fmla="*/ 12 w 24"/>
                    <a:gd name="T15" fmla="*/ 0 h 18"/>
                    <a:gd name="T16" fmla="*/ 6 w 24"/>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6" y="0"/>
                      </a:moveTo>
                      <a:lnTo>
                        <a:pt x="0" y="0"/>
                      </a:lnTo>
                      <a:lnTo>
                        <a:pt x="6" y="6"/>
                      </a:lnTo>
                      <a:lnTo>
                        <a:pt x="12" y="6"/>
                      </a:lnTo>
                      <a:lnTo>
                        <a:pt x="24" y="18"/>
                      </a:lnTo>
                      <a:lnTo>
                        <a:pt x="24" y="12"/>
                      </a:lnTo>
                      <a:lnTo>
                        <a:pt x="12" y="0"/>
                      </a:lnTo>
                      <a:lnTo>
                        <a:pt x="6" y="0"/>
                      </a:lnTo>
                      <a:close/>
                    </a:path>
                  </a:pathLst>
                </a:custGeom>
                <a:solidFill>
                  <a:srgbClr val="C0C0C0"/>
                </a:solidFill>
                <a:ln w="9525">
                  <a:noFill/>
                  <a:round/>
                  <a:headEnd/>
                  <a:tailEnd/>
                </a:ln>
              </p:spPr>
              <p:txBody>
                <a:bodyPr/>
                <a:lstStyle/>
                <a:p>
                  <a:endParaRPr lang="en-US"/>
                </a:p>
              </p:txBody>
            </p:sp>
            <p:sp>
              <p:nvSpPr>
                <p:cNvPr id="52559" name="Freeform 276"/>
                <p:cNvSpPr>
                  <a:spLocks/>
                </p:cNvSpPr>
                <p:nvPr/>
              </p:nvSpPr>
              <p:spPr bwMode="auto">
                <a:xfrm>
                  <a:off x="3021" y="3162"/>
                  <a:ext cx="30" cy="18"/>
                </a:xfrm>
                <a:custGeom>
                  <a:avLst/>
                  <a:gdLst>
                    <a:gd name="T0" fmla="*/ 6 w 30"/>
                    <a:gd name="T1" fmla="*/ 0 h 18"/>
                    <a:gd name="T2" fmla="*/ 0 w 30"/>
                    <a:gd name="T3" fmla="*/ 6 h 18"/>
                    <a:gd name="T4" fmla="*/ 6 w 30"/>
                    <a:gd name="T5" fmla="*/ 6 h 18"/>
                    <a:gd name="T6" fmla="*/ 18 w 30"/>
                    <a:gd name="T7" fmla="*/ 18 h 18"/>
                    <a:gd name="T8" fmla="*/ 24 w 30"/>
                    <a:gd name="T9" fmla="*/ 18 h 18"/>
                    <a:gd name="T10" fmla="*/ 30 w 30"/>
                    <a:gd name="T11" fmla="*/ 18 h 18"/>
                    <a:gd name="T12" fmla="*/ 24 w 30"/>
                    <a:gd name="T13" fmla="*/ 12 h 18"/>
                    <a:gd name="T14" fmla="*/ 18 w 30"/>
                    <a:gd name="T15" fmla="*/ 12 h 18"/>
                    <a:gd name="T16" fmla="*/ 6 w 30"/>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0"/>
                      </a:moveTo>
                      <a:lnTo>
                        <a:pt x="0" y="6"/>
                      </a:lnTo>
                      <a:lnTo>
                        <a:pt x="6" y="6"/>
                      </a:lnTo>
                      <a:lnTo>
                        <a:pt x="18" y="18"/>
                      </a:lnTo>
                      <a:lnTo>
                        <a:pt x="24" y="18"/>
                      </a:lnTo>
                      <a:lnTo>
                        <a:pt x="30" y="18"/>
                      </a:lnTo>
                      <a:lnTo>
                        <a:pt x="24" y="12"/>
                      </a:lnTo>
                      <a:lnTo>
                        <a:pt x="18" y="12"/>
                      </a:lnTo>
                      <a:lnTo>
                        <a:pt x="6" y="0"/>
                      </a:lnTo>
                      <a:close/>
                    </a:path>
                  </a:pathLst>
                </a:custGeom>
                <a:solidFill>
                  <a:srgbClr val="C0C0C0"/>
                </a:solidFill>
                <a:ln w="9525">
                  <a:noFill/>
                  <a:round/>
                  <a:headEnd/>
                  <a:tailEnd/>
                </a:ln>
              </p:spPr>
              <p:txBody>
                <a:bodyPr/>
                <a:lstStyle/>
                <a:p>
                  <a:endParaRPr lang="en-US"/>
                </a:p>
              </p:txBody>
            </p:sp>
            <p:sp>
              <p:nvSpPr>
                <p:cNvPr id="52560" name="Freeform 277"/>
                <p:cNvSpPr>
                  <a:spLocks/>
                </p:cNvSpPr>
                <p:nvPr/>
              </p:nvSpPr>
              <p:spPr bwMode="auto">
                <a:xfrm>
                  <a:off x="3057" y="3180"/>
                  <a:ext cx="30" cy="18"/>
                </a:xfrm>
                <a:custGeom>
                  <a:avLst/>
                  <a:gdLst>
                    <a:gd name="T0" fmla="*/ 6 w 30"/>
                    <a:gd name="T1" fmla="*/ 0 h 18"/>
                    <a:gd name="T2" fmla="*/ 0 w 30"/>
                    <a:gd name="T3" fmla="*/ 6 h 18"/>
                    <a:gd name="T4" fmla="*/ 6 w 30"/>
                    <a:gd name="T5" fmla="*/ 6 h 18"/>
                    <a:gd name="T6" fmla="*/ 24 w 30"/>
                    <a:gd name="T7" fmla="*/ 18 h 18"/>
                    <a:gd name="T8" fmla="*/ 30 w 30"/>
                    <a:gd name="T9" fmla="*/ 18 h 18"/>
                    <a:gd name="T10" fmla="*/ 24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24" y="18"/>
                      </a:lnTo>
                      <a:lnTo>
                        <a:pt x="30" y="18"/>
                      </a:lnTo>
                      <a:lnTo>
                        <a:pt x="24" y="12"/>
                      </a:lnTo>
                      <a:lnTo>
                        <a:pt x="6" y="0"/>
                      </a:lnTo>
                      <a:close/>
                    </a:path>
                  </a:pathLst>
                </a:custGeom>
                <a:solidFill>
                  <a:srgbClr val="C0C0C0"/>
                </a:solidFill>
                <a:ln w="9525">
                  <a:noFill/>
                  <a:round/>
                  <a:headEnd/>
                  <a:tailEnd/>
                </a:ln>
              </p:spPr>
              <p:txBody>
                <a:bodyPr/>
                <a:lstStyle/>
                <a:p>
                  <a:endParaRPr lang="en-US"/>
                </a:p>
              </p:txBody>
            </p:sp>
            <p:sp>
              <p:nvSpPr>
                <p:cNvPr id="52561" name="Freeform 278"/>
                <p:cNvSpPr>
                  <a:spLocks/>
                </p:cNvSpPr>
                <p:nvPr/>
              </p:nvSpPr>
              <p:spPr bwMode="auto">
                <a:xfrm>
                  <a:off x="3099" y="3198"/>
                  <a:ext cx="24" cy="18"/>
                </a:xfrm>
                <a:custGeom>
                  <a:avLst/>
                  <a:gdLst>
                    <a:gd name="T0" fmla="*/ 0 w 24"/>
                    <a:gd name="T1" fmla="*/ 0 h 18"/>
                    <a:gd name="T2" fmla="*/ 0 w 24"/>
                    <a:gd name="T3" fmla="*/ 6 h 18"/>
                    <a:gd name="T4" fmla="*/ 0 w 24"/>
                    <a:gd name="T5" fmla="*/ 6 h 18"/>
                    <a:gd name="T6" fmla="*/ 24 w 24"/>
                    <a:gd name="T7" fmla="*/ 18 h 18"/>
                    <a:gd name="T8" fmla="*/ 24 w 24"/>
                    <a:gd name="T9" fmla="*/ 12 h 18"/>
                    <a:gd name="T10" fmla="*/ 24 w 24"/>
                    <a:gd name="T11" fmla="*/ 12 h 18"/>
                    <a:gd name="T12" fmla="*/ 0 w 24"/>
                    <a:gd name="T13" fmla="*/ 0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0"/>
                      </a:moveTo>
                      <a:lnTo>
                        <a:pt x="0" y="6"/>
                      </a:lnTo>
                      <a:lnTo>
                        <a:pt x="24" y="18"/>
                      </a:lnTo>
                      <a:lnTo>
                        <a:pt x="24" y="12"/>
                      </a:lnTo>
                      <a:lnTo>
                        <a:pt x="0" y="0"/>
                      </a:lnTo>
                      <a:close/>
                    </a:path>
                  </a:pathLst>
                </a:custGeom>
                <a:solidFill>
                  <a:srgbClr val="C0C0C0"/>
                </a:solidFill>
                <a:ln w="9525">
                  <a:noFill/>
                  <a:round/>
                  <a:headEnd/>
                  <a:tailEnd/>
                </a:ln>
              </p:spPr>
              <p:txBody>
                <a:bodyPr/>
                <a:lstStyle/>
                <a:p>
                  <a:endParaRPr lang="en-US"/>
                </a:p>
              </p:txBody>
            </p:sp>
            <p:sp>
              <p:nvSpPr>
                <p:cNvPr id="52562" name="Freeform 279"/>
                <p:cNvSpPr>
                  <a:spLocks/>
                </p:cNvSpPr>
                <p:nvPr/>
              </p:nvSpPr>
              <p:spPr bwMode="auto">
                <a:xfrm>
                  <a:off x="3135" y="3216"/>
                  <a:ext cx="30" cy="12"/>
                </a:xfrm>
                <a:custGeom>
                  <a:avLst/>
                  <a:gdLst>
                    <a:gd name="T0" fmla="*/ 6 w 30"/>
                    <a:gd name="T1" fmla="*/ 0 h 12"/>
                    <a:gd name="T2" fmla="*/ 0 w 30"/>
                    <a:gd name="T3" fmla="*/ 0 h 12"/>
                    <a:gd name="T4" fmla="*/ 6 w 30"/>
                    <a:gd name="T5" fmla="*/ 6 h 12"/>
                    <a:gd name="T6" fmla="*/ 12 w 30"/>
                    <a:gd name="T7" fmla="*/ 6 h 12"/>
                    <a:gd name="T8" fmla="*/ 24 w 30"/>
                    <a:gd name="T9" fmla="*/ 12 h 12"/>
                    <a:gd name="T10" fmla="*/ 30 w 30"/>
                    <a:gd name="T11" fmla="*/ 12 h 12"/>
                    <a:gd name="T12" fmla="*/ 24 w 30"/>
                    <a:gd name="T13" fmla="*/ 6 h 12"/>
                    <a:gd name="T14" fmla="*/ 12 w 30"/>
                    <a:gd name="T15" fmla="*/ 0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0"/>
                      </a:lnTo>
                      <a:lnTo>
                        <a:pt x="6" y="6"/>
                      </a:lnTo>
                      <a:lnTo>
                        <a:pt x="12" y="6"/>
                      </a:lnTo>
                      <a:lnTo>
                        <a:pt x="24" y="12"/>
                      </a:lnTo>
                      <a:lnTo>
                        <a:pt x="30" y="12"/>
                      </a:lnTo>
                      <a:lnTo>
                        <a:pt x="24" y="6"/>
                      </a:lnTo>
                      <a:lnTo>
                        <a:pt x="12" y="0"/>
                      </a:lnTo>
                      <a:lnTo>
                        <a:pt x="6" y="0"/>
                      </a:lnTo>
                      <a:close/>
                    </a:path>
                  </a:pathLst>
                </a:custGeom>
                <a:solidFill>
                  <a:srgbClr val="C0C0C0"/>
                </a:solidFill>
                <a:ln w="9525">
                  <a:noFill/>
                  <a:round/>
                  <a:headEnd/>
                  <a:tailEnd/>
                </a:ln>
              </p:spPr>
              <p:txBody>
                <a:bodyPr/>
                <a:lstStyle/>
                <a:p>
                  <a:endParaRPr lang="en-US"/>
                </a:p>
              </p:txBody>
            </p:sp>
            <p:sp>
              <p:nvSpPr>
                <p:cNvPr id="52563" name="Freeform 280"/>
                <p:cNvSpPr>
                  <a:spLocks/>
                </p:cNvSpPr>
                <p:nvPr/>
              </p:nvSpPr>
              <p:spPr bwMode="auto">
                <a:xfrm>
                  <a:off x="3177" y="3228"/>
                  <a:ext cx="30" cy="12"/>
                </a:xfrm>
                <a:custGeom>
                  <a:avLst/>
                  <a:gdLst>
                    <a:gd name="T0" fmla="*/ 0 w 30"/>
                    <a:gd name="T1" fmla="*/ 0 h 12"/>
                    <a:gd name="T2" fmla="*/ 0 w 30"/>
                    <a:gd name="T3" fmla="*/ 0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0"/>
                      </a:ln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564" name="Freeform 281"/>
                <p:cNvSpPr>
                  <a:spLocks/>
                </p:cNvSpPr>
                <p:nvPr/>
              </p:nvSpPr>
              <p:spPr bwMode="auto">
                <a:xfrm>
                  <a:off x="3219" y="3240"/>
                  <a:ext cx="24" cy="12"/>
                </a:xfrm>
                <a:custGeom>
                  <a:avLst/>
                  <a:gdLst>
                    <a:gd name="T0" fmla="*/ 0 w 24"/>
                    <a:gd name="T1" fmla="*/ 0 h 12"/>
                    <a:gd name="T2" fmla="*/ 0 w 24"/>
                    <a:gd name="T3" fmla="*/ 0 h 12"/>
                    <a:gd name="T4" fmla="*/ 0 w 24"/>
                    <a:gd name="T5" fmla="*/ 6 h 12"/>
                    <a:gd name="T6" fmla="*/ 24 w 24"/>
                    <a:gd name="T7" fmla="*/ 12 h 12"/>
                    <a:gd name="T8" fmla="*/ 24 w 24"/>
                    <a:gd name="T9" fmla="*/ 6 h 12"/>
                    <a:gd name="T10" fmla="*/ 24 w 24"/>
                    <a:gd name="T11" fmla="*/ 6 h 12"/>
                    <a:gd name="T12" fmla="*/ 0 w 24"/>
                    <a:gd name="T13" fmla="*/ 0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0"/>
                      </a:moveTo>
                      <a:lnTo>
                        <a:pt x="0" y="0"/>
                      </a:lnTo>
                      <a:lnTo>
                        <a:pt x="0" y="6"/>
                      </a:lnTo>
                      <a:lnTo>
                        <a:pt x="24" y="12"/>
                      </a:lnTo>
                      <a:lnTo>
                        <a:pt x="24" y="6"/>
                      </a:lnTo>
                      <a:lnTo>
                        <a:pt x="0" y="0"/>
                      </a:lnTo>
                      <a:close/>
                    </a:path>
                  </a:pathLst>
                </a:custGeom>
                <a:solidFill>
                  <a:srgbClr val="C0C0C0"/>
                </a:solidFill>
                <a:ln w="9525">
                  <a:noFill/>
                  <a:round/>
                  <a:headEnd/>
                  <a:tailEnd/>
                </a:ln>
              </p:spPr>
              <p:txBody>
                <a:bodyPr/>
                <a:lstStyle/>
                <a:p>
                  <a:endParaRPr lang="en-US"/>
                </a:p>
              </p:txBody>
            </p:sp>
            <p:sp>
              <p:nvSpPr>
                <p:cNvPr id="52565" name="Freeform 282"/>
                <p:cNvSpPr>
                  <a:spLocks/>
                </p:cNvSpPr>
                <p:nvPr/>
              </p:nvSpPr>
              <p:spPr bwMode="auto">
                <a:xfrm>
                  <a:off x="3255" y="3252"/>
                  <a:ext cx="30" cy="12"/>
                </a:xfrm>
                <a:custGeom>
                  <a:avLst/>
                  <a:gdLst>
                    <a:gd name="T0" fmla="*/ 6 w 30"/>
                    <a:gd name="T1" fmla="*/ 0 h 12"/>
                    <a:gd name="T2" fmla="*/ 0 w 30"/>
                    <a:gd name="T3" fmla="*/ 0 h 12"/>
                    <a:gd name="T4" fmla="*/ 6 w 30"/>
                    <a:gd name="T5" fmla="*/ 6 h 12"/>
                    <a:gd name="T6" fmla="*/ 24 w 30"/>
                    <a:gd name="T7" fmla="*/ 12 h 12"/>
                    <a:gd name="T8" fmla="*/ 30 w 30"/>
                    <a:gd name="T9" fmla="*/ 12 h 12"/>
                    <a:gd name="T10" fmla="*/ 30 w 30"/>
                    <a:gd name="T11" fmla="*/ 6 h 12"/>
                    <a:gd name="T12" fmla="*/ 30 w 30"/>
                    <a:gd name="T13" fmla="*/ 6 h 12"/>
                    <a:gd name="T14" fmla="*/ 24 w 30"/>
                    <a:gd name="T15" fmla="*/ 6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0"/>
                      </a:lnTo>
                      <a:lnTo>
                        <a:pt x="6" y="6"/>
                      </a:lnTo>
                      <a:lnTo>
                        <a:pt x="24" y="12"/>
                      </a:lnTo>
                      <a:lnTo>
                        <a:pt x="30" y="12"/>
                      </a:lnTo>
                      <a:lnTo>
                        <a:pt x="30" y="6"/>
                      </a:lnTo>
                      <a:lnTo>
                        <a:pt x="24" y="6"/>
                      </a:lnTo>
                      <a:lnTo>
                        <a:pt x="6" y="0"/>
                      </a:lnTo>
                      <a:close/>
                    </a:path>
                  </a:pathLst>
                </a:custGeom>
                <a:solidFill>
                  <a:srgbClr val="C0C0C0"/>
                </a:solidFill>
                <a:ln w="9525">
                  <a:noFill/>
                  <a:round/>
                  <a:headEnd/>
                  <a:tailEnd/>
                </a:ln>
              </p:spPr>
              <p:txBody>
                <a:bodyPr/>
                <a:lstStyle/>
                <a:p>
                  <a:endParaRPr lang="en-US"/>
                </a:p>
              </p:txBody>
            </p:sp>
            <p:sp>
              <p:nvSpPr>
                <p:cNvPr id="52566" name="Freeform 283"/>
                <p:cNvSpPr>
                  <a:spLocks/>
                </p:cNvSpPr>
                <p:nvPr/>
              </p:nvSpPr>
              <p:spPr bwMode="auto">
                <a:xfrm>
                  <a:off x="3297" y="3258"/>
                  <a:ext cx="30" cy="12"/>
                </a:xfrm>
                <a:custGeom>
                  <a:avLst/>
                  <a:gdLst>
                    <a:gd name="T0" fmla="*/ 6 w 30"/>
                    <a:gd name="T1" fmla="*/ 0 h 12"/>
                    <a:gd name="T2" fmla="*/ 0 w 30"/>
                    <a:gd name="T3" fmla="*/ 6 h 12"/>
                    <a:gd name="T4" fmla="*/ 6 w 30"/>
                    <a:gd name="T5" fmla="*/ 6 h 12"/>
                    <a:gd name="T6" fmla="*/ 30 w 30"/>
                    <a:gd name="T7" fmla="*/ 12 h 12"/>
                    <a:gd name="T8" fmla="*/ 30 w 30"/>
                    <a:gd name="T9" fmla="*/ 12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567" name="Freeform 284"/>
                <p:cNvSpPr>
                  <a:spLocks/>
                </p:cNvSpPr>
                <p:nvPr/>
              </p:nvSpPr>
              <p:spPr bwMode="auto">
                <a:xfrm>
                  <a:off x="3339" y="3270"/>
                  <a:ext cx="30" cy="6"/>
                </a:xfrm>
                <a:custGeom>
                  <a:avLst/>
                  <a:gdLst>
                    <a:gd name="T0" fmla="*/ 6 w 30"/>
                    <a:gd name="T1" fmla="*/ 0 h 6"/>
                    <a:gd name="T2" fmla="*/ 0 w 30"/>
                    <a:gd name="T3" fmla="*/ 0 h 6"/>
                    <a:gd name="T4" fmla="*/ 6 w 30"/>
                    <a:gd name="T5" fmla="*/ 6 h 6"/>
                    <a:gd name="T6" fmla="*/ 24 w 30"/>
                    <a:gd name="T7" fmla="*/ 6 h 6"/>
                    <a:gd name="T8" fmla="*/ 30 w 30"/>
                    <a:gd name="T9" fmla="*/ 6 h 6"/>
                    <a:gd name="T10" fmla="*/ 24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24" y="6"/>
                      </a:lnTo>
                      <a:lnTo>
                        <a:pt x="30" y="6"/>
                      </a:lnTo>
                      <a:lnTo>
                        <a:pt x="24" y="0"/>
                      </a:lnTo>
                      <a:lnTo>
                        <a:pt x="6" y="0"/>
                      </a:lnTo>
                      <a:close/>
                    </a:path>
                  </a:pathLst>
                </a:custGeom>
                <a:solidFill>
                  <a:srgbClr val="C0C0C0"/>
                </a:solidFill>
                <a:ln w="9525">
                  <a:noFill/>
                  <a:round/>
                  <a:headEnd/>
                  <a:tailEnd/>
                </a:ln>
              </p:spPr>
              <p:txBody>
                <a:bodyPr/>
                <a:lstStyle/>
                <a:p>
                  <a:endParaRPr lang="en-US"/>
                </a:p>
              </p:txBody>
            </p:sp>
            <p:sp>
              <p:nvSpPr>
                <p:cNvPr id="52568" name="Freeform 285"/>
                <p:cNvSpPr>
                  <a:spLocks/>
                </p:cNvSpPr>
                <p:nvPr/>
              </p:nvSpPr>
              <p:spPr bwMode="auto">
                <a:xfrm>
                  <a:off x="3381" y="3276"/>
                  <a:ext cx="30" cy="12"/>
                </a:xfrm>
                <a:custGeom>
                  <a:avLst/>
                  <a:gdLst>
                    <a:gd name="T0" fmla="*/ 0 w 30"/>
                    <a:gd name="T1" fmla="*/ 0 h 12"/>
                    <a:gd name="T2" fmla="*/ 0 w 30"/>
                    <a:gd name="T3" fmla="*/ 0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0"/>
                      </a:ln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569" name="Freeform 286"/>
                <p:cNvSpPr>
                  <a:spLocks/>
                </p:cNvSpPr>
                <p:nvPr/>
              </p:nvSpPr>
              <p:spPr bwMode="auto">
                <a:xfrm>
                  <a:off x="3423" y="3282"/>
                  <a:ext cx="30" cy="12"/>
                </a:xfrm>
                <a:custGeom>
                  <a:avLst/>
                  <a:gdLst>
                    <a:gd name="T0" fmla="*/ 0 w 30"/>
                    <a:gd name="T1" fmla="*/ 0 h 12"/>
                    <a:gd name="T2" fmla="*/ 0 w 30"/>
                    <a:gd name="T3" fmla="*/ 6 h 12"/>
                    <a:gd name="T4" fmla="*/ 0 w 30"/>
                    <a:gd name="T5" fmla="*/ 6 h 12"/>
                    <a:gd name="T6" fmla="*/ 6 w 30"/>
                    <a:gd name="T7" fmla="*/ 6 h 12"/>
                    <a:gd name="T8" fmla="*/ 24 w 30"/>
                    <a:gd name="T9" fmla="*/ 12 h 12"/>
                    <a:gd name="T10" fmla="*/ 30 w 30"/>
                    <a:gd name="T11" fmla="*/ 6 h 12"/>
                    <a:gd name="T12" fmla="*/ 24 w 30"/>
                    <a:gd name="T13" fmla="*/ 6 h 12"/>
                    <a:gd name="T14" fmla="*/ 6 w 30"/>
                    <a:gd name="T15" fmla="*/ 0 h 12"/>
                    <a:gd name="T16" fmla="*/ 0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0"/>
                      </a:moveTo>
                      <a:lnTo>
                        <a:pt x="0" y="6"/>
                      </a:lnTo>
                      <a:lnTo>
                        <a:pt x="6" y="6"/>
                      </a:lnTo>
                      <a:lnTo>
                        <a:pt x="24" y="12"/>
                      </a:lnTo>
                      <a:lnTo>
                        <a:pt x="30" y="6"/>
                      </a:lnTo>
                      <a:lnTo>
                        <a:pt x="24" y="6"/>
                      </a:lnTo>
                      <a:lnTo>
                        <a:pt x="6" y="0"/>
                      </a:lnTo>
                      <a:lnTo>
                        <a:pt x="0" y="0"/>
                      </a:lnTo>
                      <a:close/>
                    </a:path>
                  </a:pathLst>
                </a:custGeom>
                <a:solidFill>
                  <a:srgbClr val="C0C0C0"/>
                </a:solidFill>
                <a:ln w="9525">
                  <a:noFill/>
                  <a:round/>
                  <a:headEnd/>
                  <a:tailEnd/>
                </a:ln>
              </p:spPr>
              <p:txBody>
                <a:bodyPr/>
                <a:lstStyle/>
                <a:p>
                  <a:endParaRPr lang="en-US"/>
                </a:p>
              </p:txBody>
            </p:sp>
            <p:sp>
              <p:nvSpPr>
                <p:cNvPr id="52570" name="Freeform 287"/>
                <p:cNvSpPr>
                  <a:spLocks/>
                </p:cNvSpPr>
                <p:nvPr/>
              </p:nvSpPr>
              <p:spPr bwMode="auto">
                <a:xfrm>
                  <a:off x="3465" y="3288"/>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571" name="Freeform 288"/>
                <p:cNvSpPr>
                  <a:spLocks/>
                </p:cNvSpPr>
                <p:nvPr/>
              </p:nvSpPr>
              <p:spPr bwMode="auto">
                <a:xfrm>
                  <a:off x="3507" y="3294"/>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572" name="Freeform 289"/>
                <p:cNvSpPr>
                  <a:spLocks/>
                </p:cNvSpPr>
                <p:nvPr/>
              </p:nvSpPr>
              <p:spPr bwMode="auto">
                <a:xfrm>
                  <a:off x="3549" y="3300"/>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573" name="Freeform 290"/>
                <p:cNvSpPr>
                  <a:spLocks/>
                </p:cNvSpPr>
                <p:nvPr/>
              </p:nvSpPr>
              <p:spPr bwMode="auto">
                <a:xfrm>
                  <a:off x="3591" y="3300"/>
                  <a:ext cx="30" cy="12"/>
                </a:xfrm>
                <a:custGeom>
                  <a:avLst/>
                  <a:gdLst>
                    <a:gd name="T0" fmla="*/ 0 w 30"/>
                    <a:gd name="T1" fmla="*/ 0 h 12"/>
                    <a:gd name="T2" fmla="*/ 0 w 30"/>
                    <a:gd name="T3" fmla="*/ 6 h 12"/>
                    <a:gd name="T4" fmla="*/ 0 w 30"/>
                    <a:gd name="T5" fmla="*/ 6 h 12"/>
                    <a:gd name="T6" fmla="*/ 6 w 30"/>
                    <a:gd name="T7" fmla="*/ 6 h 12"/>
                    <a:gd name="T8" fmla="*/ 24 w 30"/>
                    <a:gd name="T9" fmla="*/ 12 h 12"/>
                    <a:gd name="T10" fmla="*/ 30 w 30"/>
                    <a:gd name="T11" fmla="*/ 6 h 12"/>
                    <a:gd name="T12" fmla="*/ 24 w 30"/>
                    <a:gd name="T13" fmla="*/ 6 h 12"/>
                    <a:gd name="T14" fmla="*/ 6 w 30"/>
                    <a:gd name="T15" fmla="*/ 0 h 12"/>
                    <a:gd name="T16" fmla="*/ 0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0"/>
                      </a:moveTo>
                      <a:lnTo>
                        <a:pt x="0" y="6"/>
                      </a:lnTo>
                      <a:lnTo>
                        <a:pt x="6" y="6"/>
                      </a:lnTo>
                      <a:lnTo>
                        <a:pt x="24" y="12"/>
                      </a:lnTo>
                      <a:lnTo>
                        <a:pt x="30" y="6"/>
                      </a:lnTo>
                      <a:lnTo>
                        <a:pt x="24" y="6"/>
                      </a:lnTo>
                      <a:lnTo>
                        <a:pt x="6" y="0"/>
                      </a:lnTo>
                      <a:lnTo>
                        <a:pt x="0" y="0"/>
                      </a:lnTo>
                      <a:close/>
                    </a:path>
                  </a:pathLst>
                </a:custGeom>
                <a:solidFill>
                  <a:srgbClr val="C0C0C0"/>
                </a:solidFill>
                <a:ln w="9525">
                  <a:noFill/>
                  <a:round/>
                  <a:headEnd/>
                  <a:tailEnd/>
                </a:ln>
              </p:spPr>
              <p:txBody>
                <a:bodyPr/>
                <a:lstStyle/>
                <a:p>
                  <a:endParaRPr lang="en-US"/>
                </a:p>
              </p:txBody>
            </p:sp>
            <p:sp>
              <p:nvSpPr>
                <p:cNvPr id="52574" name="Freeform 291"/>
                <p:cNvSpPr>
                  <a:spLocks/>
                </p:cNvSpPr>
                <p:nvPr/>
              </p:nvSpPr>
              <p:spPr bwMode="auto">
                <a:xfrm>
                  <a:off x="3633" y="3306"/>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575" name="Freeform 292"/>
                <p:cNvSpPr>
                  <a:spLocks/>
                </p:cNvSpPr>
                <p:nvPr/>
              </p:nvSpPr>
              <p:spPr bwMode="auto">
                <a:xfrm>
                  <a:off x="3675" y="3306"/>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576" name="Freeform 293"/>
                <p:cNvSpPr>
                  <a:spLocks/>
                </p:cNvSpPr>
                <p:nvPr/>
              </p:nvSpPr>
              <p:spPr bwMode="auto">
                <a:xfrm>
                  <a:off x="3717" y="3306"/>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577" name="Freeform 294"/>
                <p:cNvSpPr>
                  <a:spLocks/>
                </p:cNvSpPr>
                <p:nvPr/>
              </p:nvSpPr>
              <p:spPr bwMode="auto">
                <a:xfrm>
                  <a:off x="3759" y="3306"/>
                  <a:ext cx="30" cy="12"/>
                </a:xfrm>
                <a:custGeom>
                  <a:avLst/>
                  <a:gdLst>
                    <a:gd name="T0" fmla="*/ 0 w 30"/>
                    <a:gd name="T1" fmla="*/ 0 h 12"/>
                    <a:gd name="T2" fmla="*/ 0 w 30"/>
                    <a:gd name="T3" fmla="*/ 6 h 12"/>
                    <a:gd name="T4" fmla="*/ 0 w 30"/>
                    <a:gd name="T5" fmla="*/ 6 h 12"/>
                    <a:gd name="T6" fmla="*/ 18 w 30"/>
                    <a:gd name="T7" fmla="*/ 12 h 12"/>
                    <a:gd name="T8" fmla="*/ 24 w 30"/>
                    <a:gd name="T9" fmla="*/ 6 h 12"/>
                    <a:gd name="T10" fmla="*/ 30 w 30"/>
                    <a:gd name="T11" fmla="*/ 6 h 12"/>
                    <a:gd name="T12" fmla="*/ 24 w 30"/>
                    <a:gd name="T13" fmla="*/ 0 h 12"/>
                    <a:gd name="T14" fmla="*/ 18 w 30"/>
                    <a:gd name="T15" fmla="*/ 6 h 12"/>
                    <a:gd name="T16" fmla="*/ 0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0"/>
                      </a:moveTo>
                      <a:lnTo>
                        <a:pt x="0" y="6"/>
                      </a:lnTo>
                      <a:lnTo>
                        <a:pt x="18" y="12"/>
                      </a:lnTo>
                      <a:lnTo>
                        <a:pt x="24" y="6"/>
                      </a:lnTo>
                      <a:lnTo>
                        <a:pt x="30" y="6"/>
                      </a:lnTo>
                      <a:lnTo>
                        <a:pt x="24" y="0"/>
                      </a:lnTo>
                      <a:lnTo>
                        <a:pt x="18" y="6"/>
                      </a:lnTo>
                      <a:lnTo>
                        <a:pt x="0" y="0"/>
                      </a:lnTo>
                      <a:close/>
                    </a:path>
                  </a:pathLst>
                </a:custGeom>
                <a:solidFill>
                  <a:srgbClr val="C0C0C0"/>
                </a:solidFill>
                <a:ln w="9525">
                  <a:noFill/>
                  <a:round/>
                  <a:headEnd/>
                  <a:tailEnd/>
                </a:ln>
              </p:spPr>
              <p:txBody>
                <a:bodyPr/>
                <a:lstStyle/>
                <a:p>
                  <a:endParaRPr lang="en-US"/>
                </a:p>
              </p:txBody>
            </p:sp>
            <p:sp>
              <p:nvSpPr>
                <p:cNvPr id="52578" name="Freeform 295"/>
                <p:cNvSpPr>
                  <a:spLocks/>
                </p:cNvSpPr>
                <p:nvPr/>
              </p:nvSpPr>
              <p:spPr bwMode="auto">
                <a:xfrm>
                  <a:off x="3801" y="3306"/>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579" name="Freeform 296"/>
                <p:cNvSpPr>
                  <a:spLocks/>
                </p:cNvSpPr>
                <p:nvPr/>
              </p:nvSpPr>
              <p:spPr bwMode="auto">
                <a:xfrm>
                  <a:off x="3843" y="3306"/>
                  <a:ext cx="30" cy="6"/>
                </a:xfrm>
                <a:custGeom>
                  <a:avLst/>
                  <a:gdLst>
                    <a:gd name="T0" fmla="*/ 0 w 30"/>
                    <a:gd name="T1" fmla="*/ 0 h 6"/>
                    <a:gd name="T2" fmla="*/ 0 w 30"/>
                    <a:gd name="T3" fmla="*/ 6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580" name="Freeform 297"/>
                <p:cNvSpPr>
                  <a:spLocks/>
                </p:cNvSpPr>
                <p:nvPr/>
              </p:nvSpPr>
              <p:spPr bwMode="auto">
                <a:xfrm>
                  <a:off x="3885" y="3306"/>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581" name="Freeform 298"/>
                <p:cNvSpPr>
                  <a:spLocks/>
                </p:cNvSpPr>
                <p:nvPr/>
              </p:nvSpPr>
              <p:spPr bwMode="auto">
                <a:xfrm>
                  <a:off x="3927" y="3300"/>
                  <a:ext cx="30" cy="12"/>
                </a:xfrm>
                <a:custGeom>
                  <a:avLst/>
                  <a:gdLst>
                    <a:gd name="T0" fmla="*/ 0 w 30"/>
                    <a:gd name="T1" fmla="*/ 6 h 12"/>
                    <a:gd name="T2" fmla="*/ 0 w 30"/>
                    <a:gd name="T3" fmla="*/ 6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2582" name="Freeform 299"/>
                <p:cNvSpPr>
                  <a:spLocks/>
                </p:cNvSpPr>
                <p:nvPr/>
              </p:nvSpPr>
              <p:spPr bwMode="auto">
                <a:xfrm>
                  <a:off x="3969" y="3300"/>
                  <a:ext cx="31" cy="6"/>
                </a:xfrm>
                <a:custGeom>
                  <a:avLst/>
                  <a:gdLst>
                    <a:gd name="T0" fmla="*/ 0 w 31"/>
                    <a:gd name="T1" fmla="*/ 0 h 6"/>
                    <a:gd name="T2" fmla="*/ 0 w 31"/>
                    <a:gd name="T3" fmla="*/ 6 h 6"/>
                    <a:gd name="T4" fmla="*/ 0 w 31"/>
                    <a:gd name="T5" fmla="*/ 6 h 6"/>
                    <a:gd name="T6" fmla="*/ 25 w 31"/>
                    <a:gd name="T7" fmla="*/ 6 h 6"/>
                    <a:gd name="T8" fmla="*/ 31 w 31"/>
                    <a:gd name="T9" fmla="*/ 0 h 6"/>
                    <a:gd name="T10" fmla="*/ 25 w 31"/>
                    <a:gd name="T11" fmla="*/ 0 h 6"/>
                    <a:gd name="T12" fmla="*/ 0 w 31"/>
                    <a:gd name="T13" fmla="*/ 0 h 6"/>
                    <a:gd name="T14" fmla="*/ 0 60000 65536"/>
                    <a:gd name="T15" fmla="*/ 0 60000 65536"/>
                    <a:gd name="T16" fmla="*/ 0 60000 65536"/>
                    <a:gd name="T17" fmla="*/ 0 60000 65536"/>
                    <a:gd name="T18" fmla="*/ 0 60000 65536"/>
                    <a:gd name="T19" fmla="*/ 0 60000 65536"/>
                    <a:gd name="T20" fmla="*/ 0 60000 65536"/>
                    <a:gd name="T21" fmla="*/ 0 w 31"/>
                    <a:gd name="T22" fmla="*/ 0 h 6"/>
                    <a:gd name="T23" fmla="*/ 31 w 31"/>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6">
                      <a:moveTo>
                        <a:pt x="0" y="0"/>
                      </a:moveTo>
                      <a:lnTo>
                        <a:pt x="0" y="6"/>
                      </a:lnTo>
                      <a:lnTo>
                        <a:pt x="25" y="6"/>
                      </a:lnTo>
                      <a:lnTo>
                        <a:pt x="31" y="0"/>
                      </a:lnTo>
                      <a:lnTo>
                        <a:pt x="25" y="0"/>
                      </a:lnTo>
                      <a:lnTo>
                        <a:pt x="0" y="0"/>
                      </a:lnTo>
                      <a:close/>
                    </a:path>
                  </a:pathLst>
                </a:custGeom>
                <a:solidFill>
                  <a:srgbClr val="C0C0C0"/>
                </a:solidFill>
                <a:ln w="9525">
                  <a:noFill/>
                  <a:round/>
                  <a:headEnd/>
                  <a:tailEnd/>
                </a:ln>
              </p:spPr>
              <p:txBody>
                <a:bodyPr/>
                <a:lstStyle/>
                <a:p>
                  <a:endParaRPr lang="en-US"/>
                </a:p>
              </p:txBody>
            </p:sp>
            <p:sp>
              <p:nvSpPr>
                <p:cNvPr id="52583" name="Freeform 300"/>
                <p:cNvSpPr>
                  <a:spLocks/>
                </p:cNvSpPr>
                <p:nvPr/>
              </p:nvSpPr>
              <p:spPr bwMode="auto">
                <a:xfrm>
                  <a:off x="4006" y="3294"/>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584" name="Freeform 301"/>
                <p:cNvSpPr>
                  <a:spLocks/>
                </p:cNvSpPr>
                <p:nvPr/>
              </p:nvSpPr>
              <p:spPr bwMode="auto">
                <a:xfrm>
                  <a:off x="4048" y="3288"/>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585" name="Freeform 302"/>
                <p:cNvSpPr>
                  <a:spLocks/>
                </p:cNvSpPr>
                <p:nvPr/>
              </p:nvSpPr>
              <p:spPr bwMode="auto">
                <a:xfrm>
                  <a:off x="4090" y="3282"/>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586" name="Freeform 303"/>
                <p:cNvSpPr>
                  <a:spLocks/>
                </p:cNvSpPr>
                <p:nvPr/>
              </p:nvSpPr>
              <p:spPr bwMode="auto">
                <a:xfrm>
                  <a:off x="4132" y="3276"/>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587" name="Freeform 304"/>
                <p:cNvSpPr>
                  <a:spLocks/>
                </p:cNvSpPr>
                <p:nvPr/>
              </p:nvSpPr>
              <p:spPr bwMode="auto">
                <a:xfrm>
                  <a:off x="4174" y="3270"/>
                  <a:ext cx="30" cy="12"/>
                </a:xfrm>
                <a:custGeom>
                  <a:avLst/>
                  <a:gdLst>
                    <a:gd name="T0" fmla="*/ 6 w 30"/>
                    <a:gd name="T1" fmla="*/ 6 h 12"/>
                    <a:gd name="T2" fmla="*/ 0 w 30"/>
                    <a:gd name="T3" fmla="*/ 6 h 12"/>
                    <a:gd name="T4" fmla="*/ 6 w 30"/>
                    <a:gd name="T5" fmla="*/ 12 h 12"/>
                    <a:gd name="T6" fmla="*/ 30 w 30"/>
                    <a:gd name="T7" fmla="*/ 6 h 12"/>
                    <a:gd name="T8" fmla="*/ 30 w 30"/>
                    <a:gd name="T9" fmla="*/ 0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588" name="Freeform 305"/>
                <p:cNvSpPr>
                  <a:spLocks/>
                </p:cNvSpPr>
                <p:nvPr/>
              </p:nvSpPr>
              <p:spPr bwMode="auto">
                <a:xfrm>
                  <a:off x="4216" y="3264"/>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589" name="Freeform 306"/>
                <p:cNvSpPr>
                  <a:spLocks/>
                </p:cNvSpPr>
                <p:nvPr/>
              </p:nvSpPr>
              <p:spPr bwMode="auto">
                <a:xfrm>
                  <a:off x="4258" y="3252"/>
                  <a:ext cx="30" cy="12"/>
                </a:xfrm>
                <a:custGeom>
                  <a:avLst/>
                  <a:gdLst>
                    <a:gd name="T0" fmla="*/ 0 w 30"/>
                    <a:gd name="T1" fmla="*/ 6 h 12"/>
                    <a:gd name="T2" fmla="*/ 0 w 30"/>
                    <a:gd name="T3" fmla="*/ 12 h 12"/>
                    <a:gd name="T4" fmla="*/ 0 w 30"/>
                    <a:gd name="T5" fmla="*/ 12 h 12"/>
                    <a:gd name="T6" fmla="*/ 12 w 30"/>
                    <a:gd name="T7" fmla="*/ 12 h 12"/>
                    <a:gd name="T8" fmla="*/ 24 w 30"/>
                    <a:gd name="T9" fmla="*/ 6 h 12"/>
                    <a:gd name="T10" fmla="*/ 30 w 30"/>
                    <a:gd name="T11" fmla="*/ 6 h 12"/>
                    <a:gd name="T12" fmla="*/ 24 w 30"/>
                    <a:gd name="T13" fmla="*/ 0 h 12"/>
                    <a:gd name="T14" fmla="*/ 12 w 30"/>
                    <a:gd name="T15" fmla="*/ 6 h 12"/>
                    <a:gd name="T16" fmla="*/ 0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6"/>
                      </a:moveTo>
                      <a:lnTo>
                        <a:pt x="0" y="12"/>
                      </a:lnTo>
                      <a:lnTo>
                        <a:pt x="12" y="12"/>
                      </a:lnTo>
                      <a:lnTo>
                        <a:pt x="24" y="6"/>
                      </a:lnTo>
                      <a:lnTo>
                        <a:pt x="30" y="6"/>
                      </a:lnTo>
                      <a:lnTo>
                        <a:pt x="24" y="0"/>
                      </a:lnTo>
                      <a:lnTo>
                        <a:pt x="12" y="6"/>
                      </a:lnTo>
                      <a:lnTo>
                        <a:pt x="0" y="6"/>
                      </a:lnTo>
                      <a:close/>
                    </a:path>
                  </a:pathLst>
                </a:custGeom>
                <a:solidFill>
                  <a:srgbClr val="C0C0C0"/>
                </a:solidFill>
                <a:ln w="9525">
                  <a:noFill/>
                  <a:round/>
                  <a:headEnd/>
                  <a:tailEnd/>
                </a:ln>
              </p:spPr>
              <p:txBody>
                <a:bodyPr/>
                <a:lstStyle/>
                <a:p>
                  <a:endParaRPr lang="en-US"/>
                </a:p>
              </p:txBody>
            </p:sp>
            <p:sp>
              <p:nvSpPr>
                <p:cNvPr id="52590" name="Freeform 307"/>
                <p:cNvSpPr>
                  <a:spLocks/>
                </p:cNvSpPr>
                <p:nvPr/>
              </p:nvSpPr>
              <p:spPr bwMode="auto">
                <a:xfrm>
                  <a:off x="4300" y="3240"/>
                  <a:ext cx="30" cy="12"/>
                </a:xfrm>
                <a:custGeom>
                  <a:avLst/>
                  <a:gdLst>
                    <a:gd name="T0" fmla="*/ 0 w 30"/>
                    <a:gd name="T1" fmla="*/ 6 h 12"/>
                    <a:gd name="T2" fmla="*/ 0 w 30"/>
                    <a:gd name="T3" fmla="*/ 12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2591" name="Freeform 308"/>
                <p:cNvSpPr>
                  <a:spLocks/>
                </p:cNvSpPr>
                <p:nvPr/>
              </p:nvSpPr>
              <p:spPr bwMode="auto">
                <a:xfrm>
                  <a:off x="4336" y="3228"/>
                  <a:ext cx="30" cy="12"/>
                </a:xfrm>
                <a:custGeom>
                  <a:avLst/>
                  <a:gdLst>
                    <a:gd name="T0" fmla="*/ 6 w 30"/>
                    <a:gd name="T1" fmla="*/ 6 h 12"/>
                    <a:gd name="T2" fmla="*/ 0 w 30"/>
                    <a:gd name="T3" fmla="*/ 12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592" name="Freeform 309"/>
                <p:cNvSpPr>
                  <a:spLocks/>
                </p:cNvSpPr>
                <p:nvPr/>
              </p:nvSpPr>
              <p:spPr bwMode="auto">
                <a:xfrm>
                  <a:off x="4378" y="3216"/>
                  <a:ext cx="30" cy="12"/>
                </a:xfrm>
                <a:custGeom>
                  <a:avLst/>
                  <a:gdLst>
                    <a:gd name="T0" fmla="*/ 6 w 30"/>
                    <a:gd name="T1" fmla="*/ 6 h 12"/>
                    <a:gd name="T2" fmla="*/ 0 w 30"/>
                    <a:gd name="T3" fmla="*/ 12 h 12"/>
                    <a:gd name="T4" fmla="*/ 6 w 30"/>
                    <a:gd name="T5" fmla="*/ 12 h 12"/>
                    <a:gd name="T6" fmla="*/ 24 w 30"/>
                    <a:gd name="T7" fmla="*/ 6 h 12"/>
                    <a:gd name="T8" fmla="*/ 24 w 30"/>
                    <a:gd name="T9" fmla="*/ 6 h 12"/>
                    <a:gd name="T10" fmla="*/ 30 w 30"/>
                    <a:gd name="T11" fmla="*/ 6 h 12"/>
                    <a:gd name="T12" fmla="*/ 24 w 30"/>
                    <a:gd name="T13" fmla="*/ 0 h 12"/>
                    <a:gd name="T14" fmla="*/ 24 w 30"/>
                    <a:gd name="T15" fmla="*/ 0 h 12"/>
                    <a:gd name="T16" fmla="*/ 6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6"/>
                      </a:moveTo>
                      <a:lnTo>
                        <a:pt x="0" y="12"/>
                      </a:lnTo>
                      <a:lnTo>
                        <a:pt x="6" y="12"/>
                      </a:lnTo>
                      <a:lnTo>
                        <a:pt x="24" y="6"/>
                      </a:lnTo>
                      <a:lnTo>
                        <a:pt x="30" y="6"/>
                      </a:lnTo>
                      <a:lnTo>
                        <a:pt x="24" y="0"/>
                      </a:lnTo>
                      <a:lnTo>
                        <a:pt x="6" y="6"/>
                      </a:lnTo>
                      <a:close/>
                    </a:path>
                  </a:pathLst>
                </a:custGeom>
                <a:solidFill>
                  <a:srgbClr val="C0C0C0"/>
                </a:solidFill>
                <a:ln w="9525">
                  <a:noFill/>
                  <a:round/>
                  <a:headEnd/>
                  <a:tailEnd/>
                </a:ln>
              </p:spPr>
              <p:txBody>
                <a:bodyPr/>
                <a:lstStyle/>
                <a:p>
                  <a:endParaRPr lang="en-US"/>
                </a:p>
              </p:txBody>
            </p:sp>
            <p:sp>
              <p:nvSpPr>
                <p:cNvPr id="52593" name="Freeform 310"/>
                <p:cNvSpPr>
                  <a:spLocks/>
                </p:cNvSpPr>
                <p:nvPr/>
              </p:nvSpPr>
              <p:spPr bwMode="auto">
                <a:xfrm>
                  <a:off x="4420" y="3204"/>
                  <a:ext cx="30" cy="12"/>
                </a:xfrm>
                <a:custGeom>
                  <a:avLst/>
                  <a:gdLst>
                    <a:gd name="T0" fmla="*/ 0 w 30"/>
                    <a:gd name="T1" fmla="*/ 6 h 12"/>
                    <a:gd name="T2" fmla="*/ 0 w 30"/>
                    <a:gd name="T3" fmla="*/ 12 h 12"/>
                    <a:gd name="T4" fmla="*/ 0 w 30"/>
                    <a:gd name="T5" fmla="*/ 12 h 12"/>
                    <a:gd name="T6" fmla="*/ 24 w 30"/>
                    <a:gd name="T7" fmla="*/ 6 h 12"/>
                    <a:gd name="T8" fmla="*/ 30 w 30"/>
                    <a:gd name="T9" fmla="*/ 0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0"/>
                      </a:lnTo>
                      <a:lnTo>
                        <a:pt x="24" y="0"/>
                      </a:lnTo>
                      <a:lnTo>
                        <a:pt x="0" y="6"/>
                      </a:lnTo>
                      <a:close/>
                    </a:path>
                  </a:pathLst>
                </a:custGeom>
                <a:solidFill>
                  <a:srgbClr val="C0C0C0"/>
                </a:solidFill>
                <a:ln w="9525">
                  <a:noFill/>
                  <a:round/>
                  <a:headEnd/>
                  <a:tailEnd/>
                </a:ln>
              </p:spPr>
              <p:txBody>
                <a:bodyPr/>
                <a:lstStyle/>
                <a:p>
                  <a:endParaRPr lang="en-US"/>
                </a:p>
              </p:txBody>
            </p:sp>
            <p:sp>
              <p:nvSpPr>
                <p:cNvPr id="52594" name="Freeform 311"/>
                <p:cNvSpPr>
                  <a:spLocks/>
                </p:cNvSpPr>
                <p:nvPr/>
              </p:nvSpPr>
              <p:spPr bwMode="auto">
                <a:xfrm>
                  <a:off x="4456" y="3186"/>
                  <a:ext cx="30" cy="12"/>
                </a:xfrm>
                <a:custGeom>
                  <a:avLst/>
                  <a:gdLst>
                    <a:gd name="T0" fmla="*/ 6 w 30"/>
                    <a:gd name="T1" fmla="*/ 6 h 12"/>
                    <a:gd name="T2" fmla="*/ 0 w 30"/>
                    <a:gd name="T3" fmla="*/ 12 h 12"/>
                    <a:gd name="T4" fmla="*/ 6 w 30"/>
                    <a:gd name="T5" fmla="*/ 12 h 12"/>
                    <a:gd name="T6" fmla="*/ 24 w 30"/>
                    <a:gd name="T7" fmla="*/ 6 h 12"/>
                    <a:gd name="T8" fmla="*/ 30 w 30"/>
                    <a:gd name="T9" fmla="*/ 0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24" y="6"/>
                      </a:lnTo>
                      <a:lnTo>
                        <a:pt x="30" y="0"/>
                      </a:lnTo>
                      <a:lnTo>
                        <a:pt x="24" y="0"/>
                      </a:lnTo>
                      <a:lnTo>
                        <a:pt x="6" y="6"/>
                      </a:lnTo>
                      <a:close/>
                    </a:path>
                  </a:pathLst>
                </a:custGeom>
                <a:solidFill>
                  <a:srgbClr val="C0C0C0"/>
                </a:solidFill>
                <a:ln w="9525">
                  <a:noFill/>
                  <a:round/>
                  <a:headEnd/>
                  <a:tailEnd/>
                </a:ln>
              </p:spPr>
              <p:txBody>
                <a:bodyPr/>
                <a:lstStyle/>
                <a:p>
                  <a:endParaRPr lang="en-US"/>
                </a:p>
              </p:txBody>
            </p:sp>
            <p:sp>
              <p:nvSpPr>
                <p:cNvPr id="52595" name="Freeform 312"/>
                <p:cNvSpPr>
                  <a:spLocks/>
                </p:cNvSpPr>
                <p:nvPr/>
              </p:nvSpPr>
              <p:spPr bwMode="auto">
                <a:xfrm>
                  <a:off x="4498" y="3168"/>
                  <a:ext cx="24" cy="18"/>
                </a:xfrm>
                <a:custGeom>
                  <a:avLst/>
                  <a:gdLst>
                    <a:gd name="T0" fmla="*/ 0 w 24"/>
                    <a:gd name="T1" fmla="*/ 12 h 18"/>
                    <a:gd name="T2" fmla="*/ 0 w 24"/>
                    <a:gd name="T3" fmla="*/ 12 h 18"/>
                    <a:gd name="T4" fmla="*/ 0 w 24"/>
                    <a:gd name="T5" fmla="*/ 18 h 18"/>
                    <a:gd name="T6" fmla="*/ 12 w 24"/>
                    <a:gd name="T7" fmla="*/ 12 h 18"/>
                    <a:gd name="T8" fmla="*/ 24 w 24"/>
                    <a:gd name="T9" fmla="*/ 6 h 18"/>
                    <a:gd name="T10" fmla="*/ 24 w 24"/>
                    <a:gd name="T11" fmla="*/ 0 h 18"/>
                    <a:gd name="T12" fmla="*/ 24 w 24"/>
                    <a:gd name="T13" fmla="*/ 0 h 18"/>
                    <a:gd name="T14" fmla="*/ 12 w 24"/>
                    <a:gd name="T15" fmla="*/ 6 h 18"/>
                    <a:gd name="T16" fmla="*/ 0 w 24"/>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12"/>
                      </a:moveTo>
                      <a:lnTo>
                        <a:pt x="0" y="12"/>
                      </a:lnTo>
                      <a:lnTo>
                        <a:pt x="0" y="18"/>
                      </a:lnTo>
                      <a:lnTo>
                        <a:pt x="12" y="12"/>
                      </a:lnTo>
                      <a:lnTo>
                        <a:pt x="24" y="6"/>
                      </a:lnTo>
                      <a:lnTo>
                        <a:pt x="24" y="0"/>
                      </a:lnTo>
                      <a:lnTo>
                        <a:pt x="12" y="6"/>
                      </a:lnTo>
                      <a:lnTo>
                        <a:pt x="0" y="12"/>
                      </a:lnTo>
                      <a:close/>
                    </a:path>
                  </a:pathLst>
                </a:custGeom>
                <a:solidFill>
                  <a:srgbClr val="C0C0C0"/>
                </a:solidFill>
                <a:ln w="9525">
                  <a:noFill/>
                  <a:round/>
                  <a:headEnd/>
                  <a:tailEnd/>
                </a:ln>
              </p:spPr>
              <p:txBody>
                <a:bodyPr/>
                <a:lstStyle/>
                <a:p>
                  <a:endParaRPr lang="en-US"/>
                </a:p>
              </p:txBody>
            </p:sp>
            <p:sp>
              <p:nvSpPr>
                <p:cNvPr id="52596" name="Freeform 313"/>
                <p:cNvSpPr>
                  <a:spLocks/>
                </p:cNvSpPr>
                <p:nvPr/>
              </p:nvSpPr>
              <p:spPr bwMode="auto">
                <a:xfrm>
                  <a:off x="4534" y="3144"/>
                  <a:ext cx="24" cy="18"/>
                </a:xfrm>
                <a:custGeom>
                  <a:avLst/>
                  <a:gdLst>
                    <a:gd name="T0" fmla="*/ 0 w 24"/>
                    <a:gd name="T1" fmla="*/ 12 h 18"/>
                    <a:gd name="T2" fmla="*/ 0 w 24"/>
                    <a:gd name="T3" fmla="*/ 18 h 18"/>
                    <a:gd name="T4" fmla="*/ 0 w 24"/>
                    <a:gd name="T5" fmla="*/ 18 h 18"/>
                    <a:gd name="T6" fmla="*/ 18 w 24"/>
                    <a:gd name="T7" fmla="*/ 6 h 18"/>
                    <a:gd name="T8" fmla="*/ 24 w 24"/>
                    <a:gd name="T9" fmla="*/ 6 h 18"/>
                    <a:gd name="T10" fmla="*/ 24 w 24"/>
                    <a:gd name="T11" fmla="*/ 6 h 18"/>
                    <a:gd name="T12" fmla="*/ 24 w 24"/>
                    <a:gd name="T13" fmla="*/ 0 h 18"/>
                    <a:gd name="T14" fmla="*/ 18 w 24"/>
                    <a:gd name="T15" fmla="*/ 0 h 18"/>
                    <a:gd name="T16" fmla="*/ 0 w 24"/>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12"/>
                      </a:moveTo>
                      <a:lnTo>
                        <a:pt x="0" y="18"/>
                      </a:lnTo>
                      <a:lnTo>
                        <a:pt x="18" y="6"/>
                      </a:lnTo>
                      <a:lnTo>
                        <a:pt x="24" y="6"/>
                      </a:lnTo>
                      <a:lnTo>
                        <a:pt x="24" y="0"/>
                      </a:lnTo>
                      <a:lnTo>
                        <a:pt x="18" y="0"/>
                      </a:lnTo>
                      <a:lnTo>
                        <a:pt x="0" y="12"/>
                      </a:lnTo>
                      <a:close/>
                    </a:path>
                  </a:pathLst>
                </a:custGeom>
                <a:solidFill>
                  <a:srgbClr val="C0C0C0"/>
                </a:solidFill>
                <a:ln w="9525">
                  <a:noFill/>
                  <a:round/>
                  <a:headEnd/>
                  <a:tailEnd/>
                </a:ln>
              </p:spPr>
              <p:txBody>
                <a:bodyPr/>
                <a:lstStyle/>
                <a:p>
                  <a:endParaRPr lang="en-US"/>
                </a:p>
              </p:txBody>
            </p:sp>
            <p:sp>
              <p:nvSpPr>
                <p:cNvPr id="52597" name="Freeform 314"/>
                <p:cNvSpPr>
                  <a:spLocks/>
                </p:cNvSpPr>
                <p:nvPr/>
              </p:nvSpPr>
              <p:spPr bwMode="auto">
                <a:xfrm>
                  <a:off x="4570" y="3120"/>
                  <a:ext cx="24" cy="18"/>
                </a:xfrm>
                <a:custGeom>
                  <a:avLst/>
                  <a:gdLst>
                    <a:gd name="T0" fmla="*/ 0 w 24"/>
                    <a:gd name="T1" fmla="*/ 12 h 18"/>
                    <a:gd name="T2" fmla="*/ 0 w 24"/>
                    <a:gd name="T3" fmla="*/ 18 h 18"/>
                    <a:gd name="T4" fmla="*/ 0 w 24"/>
                    <a:gd name="T5" fmla="*/ 18 h 18"/>
                    <a:gd name="T6" fmla="*/ 18 w 24"/>
                    <a:gd name="T7" fmla="*/ 6 h 18"/>
                    <a:gd name="T8" fmla="*/ 24 w 24"/>
                    <a:gd name="T9" fmla="*/ 0 h 18"/>
                    <a:gd name="T10" fmla="*/ 18 w 24"/>
                    <a:gd name="T11" fmla="*/ 0 h 18"/>
                    <a:gd name="T12" fmla="*/ 0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12"/>
                      </a:moveTo>
                      <a:lnTo>
                        <a:pt x="0" y="18"/>
                      </a:lnTo>
                      <a:lnTo>
                        <a:pt x="18" y="6"/>
                      </a:lnTo>
                      <a:lnTo>
                        <a:pt x="24" y="0"/>
                      </a:lnTo>
                      <a:lnTo>
                        <a:pt x="18" y="0"/>
                      </a:lnTo>
                      <a:lnTo>
                        <a:pt x="0" y="12"/>
                      </a:lnTo>
                      <a:close/>
                    </a:path>
                  </a:pathLst>
                </a:custGeom>
                <a:solidFill>
                  <a:srgbClr val="C0C0C0"/>
                </a:solidFill>
                <a:ln w="9525">
                  <a:noFill/>
                  <a:round/>
                  <a:headEnd/>
                  <a:tailEnd/>
                </a:ln>
              </p:spPr>
              <p:txBody>
                <a:bodyPr/>
                <a:lstStyle/>
                <a:p>
                  <a:endParaRPr lang="en-US"/>
                </a:p>
              </p:txBody>
            </p:sp>
            <p:sp>
              <p:nvSpPr>
                <p:cNvPr id="52598" name="Freeform 315"/>
                <p:cNvSpPr>
                  <a:spLocks/>
                </p:cNvSpPr>
                <p:nvPr/>
              </p:nvSpPr>
              <p:spPr bwMode="auto">
                <a:xfrm>
                  <a:off x="4600" y="3090"/>
                  <a:ext cx="24" cy="24"/>
                </a:xfrm>
                <a:custGeom>
                  <a:avLst/>
                  <a:gdLst>
                    <a:gd name="T0" fmla="*/ 0 w 24"/>
                    <a:gd name="T1" fmla="*/ 18 h 24"/>
                    <a:gd name="T2" fmla="*/ 0 w 24"/>
                    <a:gd name="T3" fmla="*/ 18 h 24"/>
                    <a:gd name="T4" fmla="*/ 0 w 24"/>
                    <a:gd name="T5" fmla="*/ 24 h 24"/>
                    <a:gd name="T6" fmla="*/ 18 w 24"/>
                    <a:gd name="T7" fmla="*/ 6 h 24"/>
                    <a:gd name="T8" fmla="*/ 24 w 24"/>
                    <a:gd name="T9" fmla="*/ 6 h 24"/>
                    <a:gd name="T10" fmla="*/ 18 w 24"/>
                    <a:gd name="T11" fmla="*/ 0 h 24"/>
                    <a:gd name="T12" fmla="*/ 0 w 24"/>
                    <a:gd name="T13" fmla="*/ 18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0" y="18"/>
                      </a:moveTo>
                      <a:lnTo>
                        <a:pt x="0" y="18"/>
                      </a:lnTo>
                      <a:lnTo>
                        <a:pt x="0" y="24"/>
                      </a:lnTo>
                      <a:lnTo>
                        <a:pt x="18" y="6"/>
                      </a:lnTo>
                      <a:lnTo>
                        <a:pt x="24" y="6"/>
                      </a:lnTo>
                      <a:lnTo>
                        <a:pt x="18" y="0"/>
                      </a:lnTo>
                      <a:lnTo>
                        <a:pt x="0" y="18"/>
                      </a:lnTo>
                      <a:close/>
                    </a:path>
                  </a:pathLst>
                </a:custGeom>
                <a:solidFill>
                  <a:srgbClr val="C0C0C0"/>
                </a:solidFill>
                <a:ln w="9525">
                  <a:noFill/>
                  <a:round/>
                  <a:headEnd/>
                  <a:tailEnd/>
                </a:ln>
              </p:spPr>
              <p:txBody>
                <a:bodyPr/>
                <a:lstStyle/>
                <a:p>
                  <a:endParaRPr lang="en-US"/>
                </a:p>
              </p:txBody>
            </p:sp>
            <p:sp>
              <p:nvSpPr>
                <p:cNvPr id="52599" name="Freeform 316"/>
                <p:cNvSpPr>
                  <a:spLocks/>
                </p:cNvSpPr>
                <p:nvPr/>
              </p:nvSpPr>
              <p:spPr bwMode="auto">
                <a:xfrm>
                  <a:off x="4630" y="3054"/>
                  <a:ext cx="18" cy="30"/>
                </a:xfrm>
                <a:custGeom>
                  <a:avLst/>
                  <a:gdLst>
                    <a:gd name="T0" fmla="*/ 0 w 18"/>
                    <a:gd name="T1" fmla="*/ 24 h 30"/>
                    <a:gd name="T2" fmla="*/ 0 w 18"/>
                    <a:gd name="T3" fmla="*/ 30 h 30"/>
                    <a:gd name="T4" fmla="*/ 6 w 18"/>
                    <a:gd name="T5" fmla="*/ 24 h 30"/>
                    <a:gd name="T6" fmla="*/ 18 w 18"/>
                    <a:gd name="T7" fmla="*/ 12 h 30"/>
                    <a:gd name="T8" fmla="*/ 18 w 18"/>
                    <a:gd name="T9" fmla="*/ 6 h 30"/>
                    <a:gd name="T10" fmla="*/ 12 w 18"/>
                    <a:gd name="T11" fmla="*/ 0 h 30"/>
                    <a:gd name="T12" fmla="*/ 12 w 18"/>
                    <a:gd name="T13" fmla="*/ 6 h 30"/>
                    <a:gd name="T14" fmla="*/ 12 w 18"/>
                    <a:gd name="T15" fmla="*/ 12 h 30"/>
                    <a:gd name="T16" fmla="*/ 0 w 18"/>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30"/>
                    <a:gd name="T29" fmla="*/ 18 w 18"/>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30">
                      <a:moveTo>
                        <a:pt x="0" y="24"/>
                      </a:moveTo>
                      <a:lnTo>
                        <a:pt x="0" y="30"/>
                      </a:lnTo>
                      <a:lnTo>
                        <a:pt x="6" y="24"/>
                      </a:lnTo>
                      <a:lnTo>
                        <a:pt x="18" y="12"/>
                      </a:lnTo>
                      <a:lnTo>
                        <a:pt x="18" y="6"/>
                      </a:lnTo>
                      <a:lnTo>
                        <a:pt x="12" y="0"/>
                      </a:lnTo>
                      <a:lnTo>
                        <a:pt x="12" y="6"/>
                      </a:lnTo>
                      <a:lnTo>
                        <a:pt x="12" y="12"/>
                      </a:lnTo>
                      <a:lnTo>
                        <a:pt x="0" y="24"/>
                      </a:lnTo>
                      <a:close/>
                    </a:path>
                  </a:pathLst>
                </a:custGeom>
                <a:solidFill>
                  <a:srgbClr val="C0C0C0"/>
                </a:solidFill>
                <a:ln w="9525">
                  <a:noFill/>
                  <a:round/>
                  <a:headEnd/>
                  <a:tailEnd/>
                </a:ln>
              </p:spPr>
              <p:txBody>
                <a:bodyPr/>
                <a:lstStyle/>
                <a:p>
                  <a:endParaRPr lang="en-US"/>
                </a:p>
              </p:txBody>
            </p:sp>
            <p:sp>
              <p:nvSpPr>
                <p:cNvPr id="52600" name="Freeform 317"/>
                <p:cNvSpPr>
                  <a:spLocks/>
                </p:cNvSpPr>
                <p:nvPr/>
              </p:nvSpPr>
              <p:spPr bwMode="auto">
                <a:xfrm>
                  <a:off x="4648" y="3018"/>
                  <a:ext cx="12" cy="30"/>
                </a:xfrm>
                <a:custGeom>
                  <a:avLst/>
                  <a:gdLst>
                    <a:gd name="T0" fmla="*/ 0 w 12"/>
                    <a:gd name="T1" fmla="*/ 24 h 30"/>
                    <a:gd name="T2" fmla="*/ 6 w 12"/>
                    <a:gd name="T3" fmla="*/ 30 h 30"/>
                    <a:gd name="T4" fmla="*/ 6 w 12"/>
                    <a:gd name="T5" fmla="*/ 24 h 30"/>
                    <a:gd name="T6" fmla="*/ 12 w 12"/>
                    <a:gd name="T7" fmla="*/ 12 h 30"/>
                    <a:gd name="T8" fmla="*/ 12 w 12"/>
                    <a:gd name="T9" fmla="*/ 0 h 30"/>
                    <a:gd name="T10" fmla="*/ 12 w 12"/>
                    <a:gd name="T11" fmla="*/ 0 h 30"/>
                    <a:gd name="T12" fmla="*/ 6 w 12"/>
                    <a:gd name="T13" fmla="*/ 0 h 30"/>
                    <a:gd name="T14" fmla="*/ 6 w 12"/>
                    <a:gd name="T15" fmla="*/ 12 h 30"/>
                    <a:gd name="T16" fmla="*/ 0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24"/>
                      </a:moveTo>
                      <a:lnTo>
                        <a:pt x="6" y="30"/>
                      </a:lnTo>
                      <a:lnTo>
                        <a:pt x="6" y="24"/>
                      </a:lnTo>
                      <a:lnTo>
                        <a:pt x="12" y="12"/>
                      </a:lnTo>
                      <a:lnTo>
                        <a:pt x="12" y="0"/>
                      </a:lnTo>
                      <a:lnTo>
                        <a:pt x="6" y="0"/>
                      </a:lnTo>
                      <a:lnTo>
                        <a:pt x="6" y="12"/>
                      </a:lnTo>
                      <a:lnTo>
                        <a:pt x="0" y="24"/>
                      </a:lnTo>
                      <a:close/>
                    </a:path>
                  </a:pathLst>
                </a:custGeom>
                <a:solidFill>
                  <a:srgbClr val="C0C0C0"/>
                </a:solidFill>
                <a:ln w="9525">
                  <a:noFill/>
                  <a:round/>
                  <a:headEnd/>
                  <a:tailEnd/>
                </a:ln>
              </p:spPr>
              <p:txBody>
                <a:bodyPr/>
                <a:lstStyle/>
                <a:p>
                  <a:endParaRPr lang="en-US"/>
                </a:p>
              </p:txBody>
            </p:sp>
            <p:sp>
              <p:nvSpPr>
                <p:cNvPr id="52601" name="Freeform 318"/>
                <p:cNvSpPr>
                  <a:spLocks/>
                </p:cNvSpPr>
                <p:nvPr/>
              </p:nvSpPr>
              <p:spPr bwMode="auto">
                <a:xfrm>
                  <a:off x="4654" y="2976"/>
                  <a:ext cx="12" cy="30"/>
                </a:xfrm>
                <a:custGeom>
                  <a:avLst/>
                  <a:gdLst>
                    <a:gd name="T0" fmla="*/ 0 w 12"/>
                    <a:gd name="T1" fmla="*/ 24 h 30"/>
                    <a:gd name="T2" fmla="*/ 6 w 12"/>
                    <a:gd name="T3" fmla="*/ 30 h 30"/>
                    <a:gd name="T4" fmla="*/ 6 w 12"/>
                    <a:gd name="T5" fmla="*/ 24 h 30"/>
                    <a:gd name="T6" fmla="*/ 12 w 12"/>
                    <a:gd name="T7" fmla="*/ 24 h 30"/>
                    <a:gd name="T8" fmla="*/ 6 w 12"/>
                    <a:gd name="T9" fmla="*/ 0 h 30"/>
                    <a:gd name="T10" fmla="*/ 0 w 12"/>
                    <a:gd name="T11" fmla="*/ 0 h 30"/>
                    <a:gd name="T12" fmla="*/ 0 w 12"/>
                    <a:gd name="T13" fmla="*/ 0 h 30"/>
                    <a:gd name="T14" fmla="*/ 6 w 12"/>
                    <a:gd name="T15" fmla="*/ 24 h 30"/>
                    <a:gd name="T16" fmla="*/ 0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24"/>
                      </a:moveTo>
                      <a:lnTo>
                        <a:pt x="6" y="30"/>
                      </a:lnTo>
                      <a:lnTo>
                        <a:pt x="6" y="24"/>
                      </a:lnTo>
                      <a:lnTo>
                        <a:pt x="12" y="24"/>
                      </a:lnTo>
                      <a:lnTo>
                        <a:pt x="6" y="0"/>
                      </a:lnTo>
                      <a:lnTo>
                        <a:pt x="0" y="0"/>
                      </a:lnTo>
                      <a:lnTo>
                        <a:pt x="6" y="24"/>
                      </a:lnTo>
                      <a:lnTo>
                        <a:pt x="0" y="24"/>
                      </a:lnTo>
                      <a:close/>
                    </a:path>
                  </a:pathLst>
                </a:custGeom>
                <a:solidFill>
                  <a:srgbClr val="C0C0C0"/>
                </a:solidFill>
                <a:ln w="9525">
                  <a:noFill/>
                  <a:round/>
                  <a:headEnd/>
                  <a:tailEnd/>
                </a:ln>
              </p:spPr>
              <p:txBody>
                <a:bodyPr/>
                <a:lstStyle/>
                <a:p>
                  <a:endParaRPr lang="en-US"/>
                </a:p>
              </p:txBody>
            </p:sp>
            <p:sp>
              <p:nvSpPr>
                <p:cNvPr id="52602" name="Freeform 319"/>
                <p:cNvSpPr>
                  <a:spLocks/>
                </p:cNvSpPr>
                <p:nvPr/>
              </p:nvSpPr>
              <p:spPr bwMode="auto">
                <a:xfrm>
                  <a:off x="4642" y="2934"/>
                  <a:ext cx="12" cy="30"/>
                </a:xfrm>
                <a:custGeom>
                  <a:avLst/>
                  <a:gdLst>
                    <a:gd name="T0" fmla="*/ 6 w 12"/>
                    <a:gd name="T1" fmla="*/ 24 h 30"/>
                    <a:gd name="T2" fmla="*/ 12 w 12"/>
                    <a:gd name="T3" fmla="*/ 30 h 30"/>
                    <a:gd name="T4" fmla="*/ 12 w 12"/>
                    <a:gd name="T5" fmla="*/ 24 h 30"/>
                    <a:gd name="T6" fmla="*/ 6 w 12"/>
                    <a:gd name="T7" fmla="*/ 6 h 30"/>
                    <a:gd name="T8" fmla="*/ 0 w 12"/>
                    <a:gd name="T9" fmla="*/ 0 h 30"/>
                    <a:gd name="T10" fmla="*/ 0 w 12"/>
                    <a:gd name="T11" fmla="*/ 6 h 30"/>
                    <a:gd name="T12" fmla="*/ 6 w 12"/>
                    <a:gd name="T13" fmla="*/ 24 h 30"/>
                    <a:gd name="T14" fmla="*/ 0 60000 65536"/>
                    <a:gd name="T15" fmla="*/ 0 60000 65536"/>
                    <a:gd name="T16" fmla="*/ 0 60000 65536"/>
                    <a:gd name="T17" fmla="*/ 0 60000 65536"/>
                    <a:gd name="T18" fmla="*/ 0 60000 65536"/>
                    <a:gd name="T19" fmla="*/ 0 60000 65536"/>
                    <a:gd name="T20" fmla="*/ 0 60000 65536"/>
                    <a:gd name="T21" fmla="*/ 0 w 12"/>
                    <a:gd name="T22" fmla="*/ 0 h 30"/>
                    <a:gd name="T23" fmla="*/ 12 w 12"/>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30">
                      <a:moveTo>
                        <a:pt x="6" y="24"/>
                      </a:moveTo>
                      <a:lnTo>
                        <a:pt x="12" y="30"/>
                      </a:lnTo>
                      <a:lnTo>
                        <a:pt x="12" y="24"/>
                      </a:lnTo>
                      <a:lnTo>
                        <a:pt x="6" y="6"/>
                      </a:lnTo>
                      <a:lnTo>
                        <a:pt x="0" y="0"/>
                      </a:lnTo>
                      <a:lnTo>
                        <a:pt x="0" y="6"/>
                      </a:lnTo>
                      <a:lnTo>
                        <a:pt x="6" y="24"/>
                      </a:lnTo>
                      <a:close/>
                    </a:path>
                  </a:pathLst>
                </a:custGeom>
                <a:solidFill>
                  <a:srgbClr val="C0C0C0"/>
                </a:solidFill>
                <a:ln w="9525">
                  <a:noFill/>
                  <a:round/>
                  <a:headEnd/>
                  <a:tailEnd/>
                </a:ln>
              </p:spPr>
              <p:txBody>
                <a:bodyPr/>
                <a:lstStyle/>
                <a:p>
                  <a:endParaRPr lang="en-US"/>
                </a:p>
              </p:txBody>
            </p:sp>
            <p:sp>
              <p:nvSpPr>
                <p:cNvPr id="52603" name="Freeform 320"/>
                <p:cNvSpPr>
                  <a:spLocks/>
                </p:cNvSpPr>
                <p:nvPr/>
              </p:nvSpPr>
              <p:spPr bwMode="auto">
                <a:xfrm>
                  <a:off x="4612" y="2904"/>
                  <a:ext cx="24" cy="24"/>
                </a:xfrm>
                <a:custGeom>
                  <a:avLst/>
                  <a:gdLst>
                    <a:gd name="T0" fmla="*/ 18 w 24"/>
                    <a:gd name="T1" fmla="*/ 18 h 24"/>
                    <a:gd name="T2" fmla="*/ 18 w 24"/>
                    <a:gd name="T3" fmla="*/ 24 h 24"/>
                    <a:gd name="T4" fmla="*/ 24 w 24"/>
                    <a:gd name="T5" fmla="*/ 18 h 24"/>
                    <a:gd name="T6" fmla="*/ 12 w 24"/>
                    <a:gd name="T7" fmla="*/ 6 h 24"/>
                    <a:gd name="T8" fmla="*/ 6 w 24"/>
                    <a:gd name="T9" fmla="*/ 0 h 24"/>
                    <a:gd name="T10" fmla="*/ 6 w 24"/>
                    <a:gd name="T11" fmla="*/ 0 h 24"/>
                    <a:gd name="T12" fmla="*/ 0 w 24"/>
                    <a:gd name="T13" fmla="*/ 0 h 24"/>
                    <a:gd name="T14" fmla="*/ 6 w 24"/>
                    <a:gd name="T15" fmla="*/ 6 h 24"/>
                    <a:gd name="T16" fmla="*/ 6 w 24"/>
                    <a:gd name="T17" fmla="*/ 6 h 24"/>
                    <a:gd name="T18" fmla="*/ 6 w 24"/>
                    <a:gd name="T19" fmla="*/ 6 h 24"/>
                    <a:gd name="T20" fmla="*/ 6 w 24"/>
                    <a:gd name="T21" fmla="*/ 6 h 24"/>
                    <a:gd name="T22" fmla="*/ 18 w 24"/>
                    <a:gd name="T23" fmla="*/ 18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18" y="18"/>
                      </a:moveTo>
                      <a:lnTo>
                        <a:pt x="18" y="24"/>
                      </a:lnTo>
                      <a:lnTo>
                        <a:pt x="24" y="18"/>
                      </a:lnTo>
                      <a:lnTo>
                        <a:pt x="12" y="6"/>
                      </a:lnTo>
                      <a:lnTo>
                        <a:pt x="6" y="0"/>
                      </a:lnTo>
                      <a:lnTo>
                        <a:pt x="0" y="0"/>
                      </a:lnTo>
                      <a:lnTo>
                        <a:pt x="6" y="6"/>
                      </a:lnTo>
                      <a:lnTo>
                        <a:pt x="18" y="18"/>
                      </a:lnTo>
                      <a:close/>
                    </a:path>
                  </a:pathLst>
                </a:custGeom>
                <a:solidFill>
                  <a:srgbClr val="C0C0C0"/>
                </a:solidFill>
                <a:ln w="9525">
                  <a:noFill/>
                  <a:round/>
                  <a:headEnd/>
                  <a:tailEnd/>
                </a:ln>
              </p:spPr>
              <p:txBody>
                <a:bodyPr/>
                <a:lstStyle/>
                <a:p>
                  <a:endParaRPr lang="en-US"/>
                </a:p>
              </p:txBody>
            </p:sp>
            <p:sp>
              <p:nvSpPr>
                <p:cNvPr id="52604" name="Freeform 321"/>
                <p:cNvSpPr>
                  <a:spLocks/>
                </p:cNvSpPr>
                <p:nvPr/>
              </p:nvSpPr>
              <p:spPr bwMode="auto">
                <a:xfrm>
                  <a:off x="4582" y="2874"/>
                  <a:ext cx="24" cy="24"/>
                </a:xfrm>
                <a:custGeom>
                  <a:avLst/>
                  <a:gdLst>
                    <a:gd name="T0" fmla="*/ 24 w 24"/>
                    <a:gd name="T1" fmla="*/ 24 h 24"/>
                    <a:gd name="T2" fmla="*/ 24 w 24"/>
                    <a:gd name="T3" fmla="*/ 18 h 24"/>
                    <a:gd name="T4" fmla="*/ 24 w 24"/>
                    <a:gd name="T5" fmla="*/ 18 h 24"/>
                    <a:gd name="T6" fmla="*/ 6 w 24"/>
                    <a:gd name="T7" fmla="*/ 6 h 24"/>
                    <a:gd name="T8" fmla="*/ 6 w 24"/>
                    <a:gd name="T9" fmla="*/ 0 h 24"/>
                    <a:gd name="T10" fmla="*/ 0 w 24"/>
                    <a:gd name="T11" fmla="*/ 6 h 24"/>
                    <a:gd name="T12" fmla="*/ 6 w 24"/>
                    <a:gd name="T13" fmla="*/ 6 h 24"/>
                    <a:gd name="T14" fmla="*/ 6 w 24"/>
                    <a:gd name="T15" fmla="*/ 12 h 24"/>
                    <a:gd name="T16" fmla="*/ 24 w 24"/>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24" y="24"/>
                      </a:moveTo>
                      <a:lnTo>
                        <a:pt x="24" y="18"/>
                      </a:lnTo>
                      <a:lnTo>
                        <a:pt x="6" y="6"/>
                      </a:lnTo>
                      <a:lnTo>
                        <a:pt x="6" y="0"/>
                      </a:lnTo>
                      <a:lnTo>
                        <a:pt x="0" y="6"/>
                      </a:lnTo>
                      <a:lnTo>
                        <a:pt x="6" y="6"/>
                      </a:lnTo>
                      <a:lnTo>
                        <a:pt x="6" y="12"/>
                      </a:lnTo>
                      <a:lnTo>
                        <a:pt x="24" y="24"/>
                      </a:lnTo>
                      <a:close/>
                    </a:path>
                  </a:pathLst>
                </a:custGeom>
                <a:solidFill>
                  <a:srgbClr val="C0C0C0"/>
                </a:solidFill>
                <a:ln w="9525">
                  <a:noFill/>
                  <a:round/>
                  <a:headEnd/>
                  <a:tailEnd/>
                </a:ln>
              </p:spPr>
              <p:txBody>
                <a:bodyPr/>
                <a:lstStyle/>
                <a:p>
                  <a:endParaRPr lang="en-US"/>
                </a:p>
              </p:txBody>
            </p:sp>
            <p:sp>
              <p:nvSpPr>
                <p:cNvPr id="52605" name="Freeform 322"/>
                <p:cNvSpPr>
                  <a:spLocks/>
                </p:cNvSpPr>
                <p:nvPr/>
              </p:nvSpPr>
              <p:spPr bwMode="auto">
                <a:xfrm>
                  <a:off x="4546" y="2850"/>
                  <a:ext cx="30" cy="18"/>
                </a:xfrm>
                <a:custGeom>
                  <a:avLst/>
                  <a:gdLst>
                    <a:gd name="T0" fmla="*/ 24 w 30"/>
                    <a:gd name="T1" fmla="*/ 18 h 18"/>
                    <a:gd name="T2" fmla="*/ 30 w 30"/>
                    <a:gd name="T3" fmla="*/ 18 h 18"/>
                    <a:gd name="T4" fmla="*/ 24 w 30"/>
                    <a:gd name="T5" fmla="*/ 12 h 18"/>
                    <a:gd name="T6" fmla="*/ 6 w 30"/>
                    <a:gd name="T7" fmla="*/ 0 h 18"/>
                    <a:gd name="T8" fmla="*/ 6 w 30"/>
                    <a:gd name="T9" fmla="*/ 0 h 18"/>
                    <a:gd name="T10" fmla="*/ 0 w 30"/>
                    <a:gd name="T11" fmla="*/ 6 h 18"/>
                    <a:gd name="T12" fmla="*/ 6 w 30"/>
                    <a:gd name="T13" fmla="*/ 6 h 18"/>
                    <a:gd name="T14" fmla="*/ 6 w 30"/>
                    <a:gd name="T15" fmla="*/ 6 h 18"/>
                    <a:gd name="T16" fmla="*/ 24 w 30"/>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18"/>
                      </a:moveTo>
                      <a:lnTo>
                        <a:pt x="30" y="18"/>
                      </a:lnTo>
                      <a:lnTo>
                        <a:pt x="24" y="12"/>
                      </a:lnTo>
                      <a:lnTo>
                        <a:pt x="6" y="0"/>
                      </a:lnTo>
                      <a:lnTo>
                        <a:pt x="0" y="6"/>
                      </a:lnTo>
                      <a:lnTo>
                        <a:pt x="6" y="6"/>
                      </a:lnTo>
                      <a:lnTo>
                        <a:pt x="24" y="18"/>
                      </a:lnTo>
                      <a:close/>
                    </a:path>
                  </a:pathLst>
                </a:custGeom>
                <a:solidFill>
                  <a:srgbClr val="C0C0C0"/>
                </a:solidFill>
                <a:ln w="9525">
                  <a:noFill/>
                  <a:round/>
                  <a:headEnd/>
                  <a:tailEnd/>
                </a:ln>
              </p:spPr>
              <p:txBody>
                <a:bodyPr/>
                <a:lstStyle/>
                <a:p>
                  <a:endParaRPr lang="en-US"/>
                </a:p>
              </p:txBody>
            </p:sp>
            <p:sp>
              <p:nvSpPr>
                <p:cNvPr id="52606" name="Freeform 323"/>
                <p:cNvSpPr>
                  <a:spLocks/>
                </p:cNvSpPr>
                <p:nvPr/>
              </p:nvSpPr>
              <p:spPr bwMode="auto">
                <a:xfrm>
                  <a:off x="4510" y="2832"/>
                  <a:ext cx="30" cy="18"/>
                </a:xfrm>
                <a:custGeom>
                  <a:avLst/>
                  <a:gdLst>
                    <a:gd name="T0" fmla="*/ 24 w 30"/>
                    <a:gd name="T1" fmla="*/ 18 h 18"/>
                    <a:gd name="T2" fmla="*/ 30 w 30"/>
                    <a:gd name="T3" fmla="*/ 12 h 18"/>
                    <a:gd name="T4" fmla="*/ 24 w 30"/>
                    <a:gd name="T5" fmla="*/ 12 h 18"/>
                    <a:gd name="T6" fmla="*/ 6 w 30"/>
                    <a:gd name="T7" fmla="*/ 0 h 18"/>
                    <a:gd name="T8" fmla="*/ 0 w 30"/>
                    <a:gd name="T9" fmla="*/ 0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6" y="0"/>
                      </a:lnTo>
                      <a:lnTo>
                        <a:pt x="0" y="0"/>
                      </a:lnTo>
                      <a:lnTo>
                        <a:pt x="6" y="6"/>
                      </a:lnTo>
                      <a:lnTo>
                        <a:pt x="24" y="18"/>
                      </a:lnTo>
                      <a:close/>
                    </a:path>
                  </a:pathLst>
                </a:custGeom>
                <a:solidFill>
                  <a:srgbClr val="C0C0C0"/>
                </a:solidFill>
                <a:ln w="9525">
                  <a:noFill/>
                  <a:round/>
                  <a:headEnd/>
                  <a:tailEnd/>
                </a:ln>
              </p:spPr>
              <p:txBody>
                <a:bodyPr/>
                <a:lstStyle/>
                <a:p>
                  <a:endParaRPr lang="en-US"/>
                </a:p>
              </p:txBody>
            </p:sp>
            <p:sp>
              <p:nvSpPr>
                <p:cNvPr id="52607" name="Freeform 324"/>
                <p:cNvSpPr>
                  <a:spLocks/>
                </p:cNvSpPr>
                <p:nvPr/>
              </p:nvSpPr>
              <p:spPr bwMode="auto">
                <a:xfrm>
                  <a:off x="4474" y="2814"/>
                  <a:ext cx="30" cy="12"/>
                </a:xfrm>
                <a:custGeom>
                  <a:avLst/>
                  <a:gdLst>
                    <a:gd name="T0" fmla="*/ 24 w 30"/>
                    <a:gd name="T1" fmla="*/ 12 h 12"/>
                    <a:gd name="T2" fmla="*/ 30 w 30"/>
                    <a:gd name="T3" fmla="*/ 12 h 12"/>
                    <a:gd name="T4" fmla="*/ 24 w 30"/>
                    <a:gd name="T5" fmla="*/ 6 h 12"/>
                    <a:gd name="T6" fmla="*/ 0 w 30"/>
                    <a:gd name="T7" fmla="*/ 0 h 12"/>
                    <a:gd name="T8" fmla="*/ 0 w 30"/>
                    <a:gd name="T9" fmla="*/ 0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608" name="Freeform 325"/>
                <p:cNvSpPr>
                  <a:spLocks/>
                </p:cNvSpPr>
                <p:nvPr/>
              </p:nvSpPr>
              <p:spPr bwMode="auto">
                <a:xfrm>
                  <a:off x="4438" y="2796"/>
                  <a:ext cx="24" cy="12"/>
                </a:xfrm>
                <a:custGeom>
                  <a:avLst/>
                  <a:gdLst>
                    <a:gd name="T0" fmla="*/ 24 w 24"/>
                    <a:gd name="T1" fmla="*/ 12 h 12"/>
                    <a:gd name="T2" fmla="*/ 24 w 24"/>
                    <a:gd name="T3" fmla="*/ 12 h 12"/>
                    <a:gd name="T4" fmla="*/ 24 w 24"/>
                    <a:gd name="T5" fmla="*/ 6 h 12"/>
                    <a:gd name="T6" fmla="*/ 18 w 24"/>
                    <a:gd name="T7" fmla="*/ 6 h 12"/>
                    <a:gd name="T8" fmla="*/ 0 w 24"/>
                    <a:gd name="T9" fmla="*/ 0 h 12"/>
                    <a:gd name="T10" fmla="*/ 0 w 24"/>
                    <a:gd name="T11" fmla="*/ 0 h 12"/>
                    <a:gd name="T12" fmla="*/ 0 w 24"/>
                    <a:gd name="T13" fmla="*/ 6 h 12"/>
                    <a:gd name="T14" fmla="*/ 18 w 24"/>
                    <a:gd name="T15" fmla="*/ 12 h 12"/>
                    <a:gd name="T16" fmla="*/ 24 w 24"/>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24" y="12"/>
                      </a:moveTo>
                      <a:lnTo>
                        <a:pt x="24" y="12"/>
                      </a:lnTo>
                      <a:lnTo>
                        <a:pt x="24" y="6"/>
                      </a:lnTo>
                      <a:lnTo>
                        <a:pt x="18" y="6"/>
                      </a:lnTo>
                      <a:lnTo>
                        <a:pt x="0" y="0"/>
                      </a:lnTo>
                      <a:lnTo>
                        <a:pt x="0" y="6"/>
                      </a:lnTo>
                      <a:lnTo>
                        <a:pt x="18" y="12"/>
                      </a:lnTo>
                      <a:lnTo>
                        <a:pt x="24" y="12"/>
                      </a:lnTo>
                      <a:close/>
                    </a:path>
                  </a:pathLst>
                </a:custGeom>
                <a:solidFill>
                  <a:srgbClr val="C0C0C0"/>
                </a:solidFill>
                <a:ln w="9525">
                  <a:noFill/>
                  <a:round/>
                  <a:headEnd/>
                  <a:tailEnd/>
                </a:ln>
              </p:spPr>
              <p:txBody>
                <a:bodyPr/>
                <a:lstStyle/>
                <a:p>
                  <a:endParaRPr lang="en-US"/>
                </a:p>
              </p:txBody>
            </p:sp>
            <p:sp>
              <p:nvSpPr>
                <p:cNvPr id="52609" name="Freeform 326"/>
                <p:cNvSpPr>
                  <a:spLocks/>
                </p:cNvSpPr>
                <p:nvPr/>
              </p:nvSpPr>
              <p:spPr bwMode="auto">
                <a:xfrm>
                  <a:off x="4396" y="2778"/>
                  <a:ext cx="30" cy="18"/>
                </a:xfrm>
                <a:custGeom>
                  <a:avLst/>
                  <a:gdLst>
                    <a:gd name="T0" fmla="*/ 24 w 30"/>
                    <a:gd name="T1" fmla="*/ 18 h 18"/>
                    <a:gd name="T2" fmla="*/ 30 w 30"/>
                    <a:gd name="T3" fmla="*/ 12 h 18"/>
                    <a:gd name="T4" fmla="*/ 24 w 30"/>
                    <a:gd name="T5" fmla="*/ 12 h 18"/>
                    <a:gd name="T6" fmla="*/ 6 w 30"/>
                    <a:gd name="T7" fmla="*/ 6 h 18"/>
                    <a:gd name="T8" fmla="*/ 0 w 30"/>
                    <a:gd name="T9" fmla="*/ 0 h 18"/>
                    <a:gd name="T10" fmla="*/ 0 w 30"/>
                    <a:gd name="T11" fmla="*/ 6 h 18"/>
                    <a:gd name="T12" fmla="*/ 0 w 30"/>
                    <a:gd name="T13" fmla="*/ 6 h 18"/>
                    <a:gd name="T14" fmla="*/ 6 w 30"/>
                    <a:gd name="T15" fmla="*/ 12 h 18"/>
                    <a:gd name="T16" fmla="*/ 24 w 30"/>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18"/>
                      </a:moveTo>
                      <a:lnTo>
                        <a:pt x="30" y="12"/>
                      </a:lnTo>
                      <a:lnTo>
                        <a:pt x="24" y="12"/>
                      </a:lnTo>
                      <a:lnTo>
                        <a:pt x="6" y="6"/>
                      </a:lnTo>
                      <a:lnTo>
                        <a:pt x="0" y="0"/>
                      </a:lnTo>
                      <a:lnTo>
                        <a:pt x="0" y="6"/>
                      </a:lnTo>
                      <a:lnTo>
                        <a:pt x="6" y="12"/>
                      </a:lnTo>
                      <a:lnTo>
                        <a:pt x="24" y="18"/>
                      </a:lnTo>
                      <a:close/>
                    </a:path>
                  </a:pathLst>
                </a:custGeom>
                <a:solidFill>
                  <a:srgbClr val="C0C0C0"/>
                </a:solidFill>
                <a:ln w="9525">
                  <a:noFill/>
                  <a:round/>
                  <a:headEnd/>
                  <a:tailEnd/>
                </a:ln>
              </p:spPr>
              <p:txBody>
                <a:bodyPr/>
                <a:lstStyle/>
                <a:p>
                  <a:endParaRPr lang="en-US"/>
                </a:p>
              </p:txBody>
            </p:sp>
            <p:sp>
              <p:nvSpPr>
                <p:cNvPr id="52610" name="Freeform 327"/>
                <p:cNvSpPr>
                  <a:spLocks/>
                </p:cNvSpPr>
                <p:nvPr/>
              </p:nvSpPr>
              <p:spPr bwMode="auto">
                <a:xfrm>
                  <a:off x="4354" y="2766"/>
                  <a:ext cx="30" cy="18"/>
                </a:xfrm>
                <a:custGeom>
                  <a:avLst/>
                  <a:gdLst>
                    <a:gd name="T0" fmla="*/ 30 w 30"/>
                    <a:gd name="T1" fmla="*/ 18 h 18"/>
                    <a:gd name="T2" fmla="*/ 30 w 30"/>
                    <a:gd name="T3" fmla="*/ 12 h 18"/>
                    <a:gd name="T4" fmla="*/ 30 w 30"/>
                    <a:gd name="T5" fmla="*/ 12 h 18"/>
                    <a:gd name="T6" fmla="*/ 6 w 30"/>
                    <a:gd name="T7" fmla="*/ 0 h 18"/>
                    <a:gd name="T8" fmla="*/ 0 w 30"/>
                    <a:gd name="T9" fmla="*/ 6 h 18"/>
                    <a:gd name="T10" fmla="*/ 6 w 30"/>
                    <a:gd name="T11" fmla="*/ 6 h 18"/>
                    <a:gd name="T12" fmla="*/ 30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30" y="18"/>
                      </a:moveTo>
                      <a:lnTo>
                        <a:pt x="30" y="12"/>
                      </a:lnTo>
                      <a:lnTo>
                        <a:pt x="6" y="0"/>
                      </a:lnTo>
                      <a:lnTo>
                        <a:pt x="0" y="6"/>
                      </a:lnTo>
                      <a:lnTo>
                        <a:pt x="6" y="6"/>
                      </a:lnTo>
                      <a:lnTo>
                        <a:pt x="30" y="18"/>
                      </a:lnTo>
                      <a:close/>
                    </a:path>
                  </a:pathLst>
                </a:custGeom>
                <a:solidFill>
                  <a:srgbClr val="C0C0C0"/>
                </a:solidFill>
                <a:ln w="9525">
                  <a:noFill/>
                  <a:round/>
                  <a:headEnd/>
                  <a:tailEnd/>
                </a:ln>
              </p:spPr>
              <p:txBody>
                <a:bodyPr/>
                <a:lstStyle/>
                <a:p>
                  <a:endParaRPr lang="en-US"/>
                </a:p>
              </p:txBody>
            </p:sp>
            <p:sp>
              <p:nvSpPr>
                <p:cNvPr id="52611" name="Freeform 328"/>
                <p:cNvSpPr>
                  <a:spLocks/>
                </p:cNvSpPr>
                <p:nvPr/>
              </p:nvSpPr>
              <p:spPr bwMode="auto">
                <a:xfrm>
                  <a:off x="4318" y="2760"/>
                  <a:ext cx="24" cy="12"/>
                </a:xfrm>
                <a:custGeom>
                  <a:avLst/>
                  <a:gdLst>
                    <a:gd name="T0" fmla="*/ 24 w 24"/>
                    <a:gd name="T1" fmla="*/ 12 h 12"/>
                    <a:gd name="T2" fmla="*/ 24 w 24"/>
                    <a:gd name="T3" fmla="*/ 6 h 12"/>
                    <a:gd name="T4" fmla="*/ 24 w 24"/>
                    <a:gd name="T5" fmla="*/ 6 h 12"/>
                    <a:gd name="T6" fmla="*/ 0 w 24"/>
                    <a:gd name="T7" fmla="*/ 0 h 12"/>
                    <a:gd name="T8" fmla="*/ 0 w 24"/>
                    <a:gd name="T9" fmla="*/ 0 h 12"/>
                    <a:gd name="T10" fmla="*/ 0 w 24"/>
                    <a:gd name="T11" fmla="*/ 6 h 12"/>
                    <a:gd name="T12" fmla="*/ 24 w 24"/>
                    <a:gd name="T13" fmla="*/ 12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12"/>
                      </a:move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612" name="Freeform 329"/>
                <p:cNvSpPr>
                  <a:spLocks/>
                </p:cNvSpPr>
                <p:nvPr/>
              </p:nvSpPr>
              <p:spPr bwMode="auto">
                <a:xfrm>
                  <a:off x="4276" y="2748"/>
                  <a:ext cx="30" cy="12"/>
                </a:xfrm>
                <a:custGeom>
                  <a:avLst/>
                  <a:gdLst>
                    <a:gd name="T0" fmla="*/ 24 w 30"/>
                    <a:gd name="T1" fmla="*/ 12 h 12"/>
                    <a:gd name="T2" fmla="*/ 30 w 30"/>
                    <a:gd name="T3" fmla="*/ 6 h 12"/>
                    <a:gd name="T4" fmla="*/ 24 w 30"/>
                    <a:gd name="T5" fmla="*/ 6 h 12"/>
                    <a:gd name="T6" fmla="*/ 0 w 30"/>
                    <a:gd name="T7" fmla="*/ 0 h 12"/>
                    <a:gd name="T8" fmla="*/ 0 w 30"/>
                    <a:gd name="T9" fmla="*/ 0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613" name="Freeform 330"/>
                <p:cNvSpPr>
                  <a:spLocks/>
                </p:cNvSpPr>
                <p:nvPr/>
              </p:nvSpPr>
              <p:spPr bwMode="auto">
                <a:xfrm>
                  <a:off x="4234" y="2736"/>
                  <a:ext cx="30" cy="12"/>
                </a:xfrm>
                <a:custGeom>
                  <a:avLst/>
                  <a:gdLst>
                    <a:gd name="T0" fmla="*/ 24 w 30"/>
                    <a:gd name="T1" fmla="*/ 12 h 12"/>
                    <a:gd name="T2" fmla="*/ 30 w 30"/>
                    <a:gd name="T3" fmla="*/ 6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614" name="Freeform 331"/>
                <p:cNvSpPr>
                  <a:spLocks/>
                </p:cNvSpPr>
                <p:nvPr/>
              </p:nvSpPr>
              <p:spPr bwMode="auto">
                <a:xfrm>
                  <a:off x="4192" y="2730"/>
                  <a:ext cx="30" cy="12"/>
                </a:xfrm>
                <a:custGeom>
                  <a:avLst/>
                  <a:gdLst>
                    <a:gd name="T0" fmla="*/ 24 w 30"/>
                    <a:gd name="T1" fmla="*/ 12 h 12"/>
                    <a:gd name="T2" fmla="*/ 30 w 30"/>
                    <a:gd name="T3" fmla="*/ 6 h 12"/>
                    <a:gd name="T4" fmla="*/ 24 w 30"/>
                    <a:gd name="T5" fmla="*/ 6 h 12"/>
                    <a:gd name="T6" fmla="*/ 6 w 30"/>
                    <a:gd name="T7" fmla="*/ 0 h 12"/>
                    <a:gd name="T8" fmla="*/ 0 w 30"/>
                    <a:gd name="T9" fmla="*/ 0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6" y="0"/>
                      </a:lnTo>
                      <a:lnTo>
                        <a:pt x="0" y="0"/>
                      </a:lnTo>
                      <a:lnTo>
                        <a:pt x="6" y="6"/>
                      </a:lnTo>
                      <a:lnTo>
                        <a:pt x="24" y="12"/>
                      </a:lnTo>
                      <a:close/>
                    </a:path>
                  </a:pathLst>
                </a:custGeom>
                <a:solidFill>
                  <a:srgbClr val="C0C0C0"/>
                </a:solidFill>
                <a:ln w="9525">
                  <a:noFill/>
                  <a:round/>
                  <a:headEnd/>
                  <a:tailEnd/>
                </a:ln>
              </p:spPr>
              <p:txBody>
                <a:bodyPr/>
                <a:lstStyle/>
                <a:p>
                  <a:endParaRPr lang="en-US"/>
                </a:p>
              </p:txBody>
            </p:sp>
            <p:sp>
              <p:nvSpPr>
                <p:cNvPr id="52615" name="Freeform 332"/>
                <p:cNvSpPr>
                  <a:spLocks/>
                </p:cNvSpPr>
                <p:nvPr/>
              </p:nvSpPr>
              <p:spPr bwMode="auto">
                <a:xfrm>
                  <a:off x="4150" y="2724"/>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616" name="Freeform 333"/>
                <p:cNvSpPr>
                  <a:spLocks/>
                </p:cNvSpPr>
                <p:nvPr/>
              </p:nvSpPr>
              <p:spPr bwMode="auto">
                <a:xfrm>
                  <a:off x="4108" y="2712"/>
                  <a:ext cx="30" cy="12"/>
                </a:xfrm>
                <a:custGeom>
                  <a:avLst/>
                  <a:gdLst>
                    <a:gd name="T0" fmla="*/ 30 w 30"/>
                    <a:gd name="T1" fmla="*/ 12 h 12"/>
                    <a:gd name="T2" fmla="*/ 30 w 30"/>
                    <a:gd name="T3" fmla="*/ 12 h 12"/>
                    <a:gd name="T4" fmla="*/ 30 w 30"/>
                    <a:gd name="T5" fmla="*/ 6 h 12"/>
                    <a:gd name="T6" fmla="*/ 12 w 30"/>
                    <a:gd name="T7" fmla="*/ 6 h 12"/>
                    <a:gd name="T8" fmla="*/ 6 w 30"/>
                    <a:gd name="T9" fmla="*/ 0 h 12"/>
                    <a:gd name="T10" fmla="*/ 0 w 30"/>
                    <a:gd name="T11" fmla="*/ 6 h 12"/>
                    <a:gd name="T12" fmla="*/ 6 w 30"/>
                    <a:gd name="T13" fmla="*/ 6 h 12"/>
                    <a:gd name="T14" fmla="*/ 12 w 30"/>
                    <a:gd name="T15" fmla="*/ 12 h 12"/>
                    <a:gd name="T16" fmla="*/ 30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12"/>
                      </a:moveTo>
                      <a:lnTo>
                        <a:pt x="30" y="12"/>
                      </a:lnTo>
                      <a:lnTo>
                        <a:pt x="30" y="6"/>
                      </a:lnTo>
                      <a:lnTo>
                        <a:pt x="12" y="6"/>
                      </a:lnTo>
                      <a:lnTo>
                        <a:pt x="6" y="0"/>
                      </a:lnTo>
                      <a:lnTo>
                        <a:pt x="0" y="6"/>
                      </a:lnTo>
                      <a:lnTo>
                        <a:pt x="6" y="6"/>
                      </a:lnTo>
                      <a:lnTo>
                        <a:pt x="12" y="12"/>
                      </a:lnTo>
                      <a:lnTo>
                        <a:pt x="30" y="12"/>
                      </a:lnTo>
                      <a:close/>
                    </a:path>
                  </a:pathLst>
                </a:custGeom>
                <a:solidFill>
                  <a:srgbClr val="C0C0C0"/>
                </a:solidFill>
                <a:ln w="9525">
                  <a:noFill/>
                  <a:round/>
                  <a:headEnd/>
                  <a:tailEnd/>
                </a:ln>
              </p:spPr>
              <p:txBody>
                <a:bodyPr/>
                <a:lstStyle/>
                <a:p>
                  <a:endParaRPr lang="en-US"/>
                </a:p>
              </p:txBody>
            </p:sp>
            <p:sp>
              <p:nvSpPr>
                <p:cNvPr id="52617" name="Freeform 334"/>
                <p:cNvSpPr>
                  <a:spLocks/>
                </p:cNvSpPr>
                <p:nvPr/>
              </p:nvSpPr>
              <p:spPr bwMode="auto">
                <a:xfrm>
                  <a:off x="4066" y="2712"/>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618" name="Freeform 335"/>
                <p:cNvSpPr>
                  <a:spLocks/>
                </p:cNvSpPr>
                <p:nvPr/>
              </p:nvSpPr>
              <p:spPr bwMode="auto">
                <a:xfrm>
                  <a:off x="4024" y="2706"/>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619" name="Freeform 336"/>
                <p:cNvSpPr>
                  <a:spLocks/>
                </p:cNvSpPr>
                <p:nvPr/>
              </p:nvSpPr>
              <p:spPr bwMode="auto">
                <a:xfrm>
                  <a:off x="3981" y="2700"/>
                  <a:ext cx="31" cy="12"/>
                </a:xfrm>
                <a:custGeom>
                  <a:avLst/>
                  <a:gdLst>
                    <a:gd name="T0" fmla="*/ 31 w 31"/>
                    <a:gd name="T1" fmla="*/ 12 h 12"/>
                    <a:gd name="T2" fmla="*/ 31 w 31"/>
                    <a:gd name="T3" fmla="*/ 6 h 12"/>
                    <a:gd name="T4" fmla="*/ 31 w 31"/>
                    <a:gd name="T5" fmla="*/ 6 h 12"/>
                    <a:gd name="T6" fmla="*/ 6 w 31"/>
                    <a:gd name="T7" fmla="*/ 0 h 12"/>
                    <a:gd name="T8" fmla="*/ 0 w 31"/>
                    <a:gd name="T9" fmla="*/ 6 h 12"/>
                    <a:gd name="T10" fmla="*/ 6 w 31"/>
                    <a:gd name="T11" fmla="*/ 6 h 12"/>
                    <a:gd name="T12" fmla="*/ 31 w 31"/>
                    <a:gd name="T13" fmla="*/ 12 h 12"/>
                    <a:gd name="T14" fmla="*/ 0 60000 65536"/>
                    <a:gd name="T15" fmla="*/ 0 60000 65536"/>
                    <a:gd name="T16" fmla="*/ 0 60000 65536"/>
                    <a:gd name="T17" fmla="*/ 0 60000 65536"/>
                    <a:gd name="T18" fmla="*/ 0 60000 65536"/>
                    <a:gd name="T19" fmla="*/ 0 60000 65536"/>
                    <a:gd name="T20" fmla="*/ 0 60000 65536"/>
                    <a:gd name="T21" fmla="*/ 0 w 31"/>
                    <a:gd name="T22" fmla="*/ 0 h 12"/>
                    <a:gd name="T23" fmla="*/ 31 w 31"/>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12">
                      <a:moveTo>
                        <a:pt x="31" y="12"/>
                      </a:moveTo>
                      <a:lnTo>
                        <a:pt x="31" y="6"/>
                      </a:lnTo>
                      <a:lnTo>
                        <a:pt x="6" y="0"/>
                      </a:lnTo>
                      <a:lnTo>
                        <a:pt x="0" y="6"/>
                      </a:lnTo>
                      <a:lnTo>
                        <a:pt x="6" y="6"/>
                      </a:lnTo>
                      <a:lnTo>
                        <a:pt x="31" y="12"/>
                      </a:lnTo>
                      <a:close/>
                    </a:path>
                  </a:pathLst>
                </a:custGeom>
                <a:solidFill>
                  <a:srgbClr val="C0C0C0"/>
                </a:solidFill>
                <a:ln w="9525">
                  <a:noFill/>
                  <a:round/>
                  <a:headEnd/>
                  <a:tailEnd/>
                </a:ln>
              </p:spPr>
              <p:txBody>
                <a:bodyPr/>
                <a:lstStyle/>
                <a:p>
                  <a:endParaRPr lang="en-US"/>
                </a:p>
              </p:txBody>
            </p:sp>
            <p:sp>
              <p:nvSpPr>
                <p:cNvPr id="52620" name="Freeform 337"/>
                <p:cNvSpPr>
                  <a:spLocks/>
                </p:cNvSpPr>
                <p:nvPr/>
              </p:nvSpPr>
              <p:spPr bwMode="auto">
                <a:xfrm>
                  <a:off x="3939" y="2700"/>
                  <a:ext cx="30" cy="6"/>
                </a:xfrm>
                <a:custGeom>
                  <a:avLst/>
                  <a:gdLst>
                    <a:gd name="T0" fmla="*/ 30 w 30"/>
                    <a:gd name="T1" fmla="*/ 6 h 6"/>
                    <a:gd name="T2" fmla="*/ 30 w 30"/>
                    <a:gd name="T3" fmla="*/ 0 h 6"/>
                    <a:gd name="T4" fmla="*/ 30 w 30"/>
                    <a:gd name="T5" fmla="*/ 0 h 6"/>
                    <a:gd name="T6" fmla="*/ 18 w 30"/>
                    <a:gd name="T7" fmla="*/ 0 h 6"/>
                    <a:gd name="T8" fmla="*/ 6 w 30"/>
                    <a:gd name="T9" fmla="*/ 0 h 6"/>
                    <a:gd name="T10" fmla="*/ 0 w 30"/>
                    <a:gd name="T11" fmla="*/ 0 h 6"/>
                    <a:gd name="T12" fmla="*/ 6 w 30"/>
                    <a:gd name="T13" fmla="*/ 6 h 6"/>
                    <a:gd name="T14" fmla="*/ 18 w 30"/>
                    <a:gd name="T15" fmla="*/ 6 h 6"/>
                    <a:gd name="T16" fmla="*/ 30 w 3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30" y="6"/>
                      </a:moveTo>
                      <a:lnTo>
                        <a:pt x="30" y="0"/>
                      </a:lnTo>
                      <a:lnTo>
                        <a:pt x="18" y="0"/>
                      </a:lnTo>
                      <a:lnTo>
                        <a:pt x="6" y="0"/>
                      </a:lnTo>
                      <a:lnTo>
                        <a:pt x="0" y="0"/>
                      </a:lnTo>
                      <a:lnTo>
                        <a:pt x="6" y="6"/>
                      </a:lnTo>
                      <a:lnTo>
                        <a:pt x="18" y="6"/>
                      </a:lnTo>
                      <a:lnTo>
                        <a:pt x="30" y="6"/>
                      </a:lnTo>
                      <a:close/>
                    </a:path>
                  </a:pathLst>
                </a:custGeom>
                <a:solidFill>
                  <a:srgbClr val="C0C0C0"/>
                </a:solidFill>
                <a:ln w="9525">
                  <a:noFill/>
                  <a:round/>
                  <a:headEnd/>
                  <a:tailEnd/>
                </a:ln>
              </p:spPr>
              <p:txBody>
                <a:bodyPr/>
                <a:lstStyle/>
                <a:p>
                  <a:endParaRPr lang="en-US"/>
                </a:p>
              </p:txBody>
            </p:sp>
            <p:sp>
              <p:nvSpPr>
                <p:cNvPr id="52621" name="Freeform 338"/>
                <p:cNvSpPr>
                  <a:spLocks/>
                </p:cNvSpPr>
                <p:nvPr/>
              </p:nvSpPr>
              <p:spPr bwMode="auto">
                <a:xfrm>
                  <a:off x="3897" y="2694"/>
                  <a:ext cx="30" cy="6"/>
                </a:xfrm>
                <a:custGeom>
                  <a:avLst/>
                  <a:gdLst>
                    <a:gd name="T0" fmla="*/ 30 w 30"/>
                    <a:gd name="T1" fmla="*/ 6 h 6"/>
                    <a:gd name="T2" fmla="*/ 30 w 30"/>
                    <a:gd name="T3" fmla="*/ 6 h 6"/>
                    <a:gd name="T4" fmla="*/ 30 w 30"/>
                    <a:gd name="T5" fmla="*/ 0 h 6"/>
                    <a:gd name="T6" fmla="*/ 6 w 30"/>
                    <a:gd name="T7" fmla="*/ 0 h 6"/>
                    <a:gd name="T8" fmla="*/ 0 w 30"/>
                    <a:gd name="T9" fmla="*/ 6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6"/>
                      </a:lnTo>
                      <a:lnTo>
                        <a:pt x="6" y="6"/>
                      </a:lnTo>
                      <a:lnTo>
                        <a:pt x="30" y="6"/>
                      </a:lnTo>
                      <a:close/>
                    </a:path>
                  </a:pathLst>
                </a:custGeom>
                <a:solidFill>
                  <a:srgbClr val="C0C0C0"/>
                </a:solidFill>
                <a:ln w="9525">
                  <a:noFill/>
                  <a:round/>
                  <a:headEnd/>
                  <a:tailEnd/>
                </a:ln>
              </p:spPr>
              <p:txBody>
                <a:bodyPr/>
                <a:lstStyle/>
                <a:p>
                  <a:endParaRPr lang="en-US"/>
                </a:p>
              </p:txBody>
            </p:sp>
            <p:sp>
              <p:nvSpPr>
                <p:cNvPr id="52622" name="Freeform 339"/>
                <p:cNvSpPr>
                  <a:spLocks/>
                </p:cNvSpPr>
                <p:nvPr/>
              </p:nvSpPr>
              <p:spPr bwMode="auto">
                <a:xfrm>
                  <a:off x="3855" y="2694"/>
                  <a:ext cx="30" cy="6"/>
                </a:xfrm>
                <a:custGeom>
                  <a:avLst/>
                  <a:gdLst>
                    <a:gd name="T0" fmla="*/ 30 w 30"/>
                    <a:gd name="T1" fmla="*/ 6 h 6"/>
                    <a:gd name="T2" fmla="*/ 30 w 30"/>
                    <a:gd name="T3" fmla="*/ 6 h 6"/>
                    <a:gd name="T4" fmla="*/ 30 w 30"/>
                    <a:gd name="T5" fmla="*/ 0 h 6"/>
                    <a:gd name="T6" fmla="*/ 6 w 30"/>
                    <a:gd name="T7" fmla="*/ 0 h 6"/>
                    <a:gd name="T8" fmla="*/ 0 w 30"/>
                    <a:gd name="T9" fmla="*/ 6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6"/>
                      </a:lnTo>
                      <a:lnTo>
                        <a:pt x="6" y="6"/>
                      </a:lnTo>
                      <a:lnTo>
                        <a:pt x="30" y="6"/>
                      </a:lnTo>
                      <a:close/>
                    </a:path>
                  </a:pathLst>
                </a:custGeom>
                <a:solidFill>
                  <a:srgbClr val="C0C0C0"/>
                </a:solidFill>
                <a:ln w="9525">
                  <a:noFill/>
                  <a:round/>
                  <a:headEnd/>
                  <a:tailEnd/>
                </a:ln>
              </p:spPr>
              <p:txBody>
                <a:bodyPr/>
                <a:lstStyle/>
                <a:p>
                  <a:endParaRPr lang="en-US"/>
                </a:p>
              </p:txBody>
            </p:sp>
            <p:sp>
              <p:nvSpPr>
                <p:cNvPr id="52623" name="Freeform 340"/>
                <p:cNvSpPr>
                  <a:spLocks/>
                </p:cNvSpPr>
                <p:nvPr/>
              </p:nvSpPr>
              <p:spPr bwMode="auto">
                <a:xfrm>
                  <a:off x="3813" y="2694"/>
                  <a:ext cx="30" cy="6"/>
                </a:xfrm>
                <a:custGeom>
                  <a:avLst/>
                  <a:gdLst>
                    <a:gd name="T0" fmla="*/ 30 w 30"/>
                    <a:gd name="T1" fmla="*/ 6 h 6"/>
                    <a:gd name="T2" fmla="*/ 30 w 30"/>
                    <a:gd name="T3" fmla="*/ 0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grpSp>
          <p:grpSp>
            <p:nvGrpSpPr>
              <p:cNvPr id="52457" name="Group 341"/>
              <p:cNvGrpSpPr>
                <a:grpSpLocks/>
              </p:cNvGrpSpPr>
              <p:nvPr/>
            </p:nvGrpSpPr>
            <p:grpSpPr bwMode="auto">
              <a:xfrm>
                <a:off x="3177" y="2790"/>
                <a:ext cx="1195" cy="426"/>
                <a:chOff x="3177" y="2790"/>
                <a:chExt cx="1195" cy="426"/>
              </a:xfrm>
            </p:grpSpPr>
            <p:sp>
              <p:nvSpPr>
                <p:cNvPr id="52466" name="Freeform 342"/>
                <p:cNvSpPr>
                  <a:spLocks/>
                </p:cNvSpPr>
                <p:nvPr/>
              </p:nvSpPr>
              <p:spPr bwMode="auto">
                <a:xfrm>
                  <a:off x="3747" y="2790"/>
                  <a:ext cx="24" cy="6"/>
                </a:xfrm>
                <a:custGeom>
                  <a:avLst/>
                  <a:gdLst>
                    <a:gd name="T0" fmla="*/ 24 w 24"/>
                    <a:gd name="T1" fmla="*/ 6 h 6"/>
                    <a:gd name="T2" fmla="*/ 24 w 24"/>
                    <a:gd name="T3" fmla="*/ 0 h 6"/>
                    <a:gd name="T4" fmla="*/ 24 w 24"/>
                    <a:gd name="T5" fmla="*/ 0 h 6"/>
                    <a:gd name="T6" fmla="*/ 0 w 24"/>
                    <a:gd name="T7" fmla="*/ 0 h 6"/>
                    <a:gd name="T8" fmla="*/ 0 w 24"/>
                    <a:gd name="T9" fmla="*/ 0 h 6"/>
                    <a:gd name="T10" fmla="*/ 0 w 24"/>
                    <a:gd name="T11" fmla="*/ 6 h 6"/>
                    <a:gd name="T12" fmla="*/ 24 w 24"/>
                    <a:gd name="T13" fmla="*/ 6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24" y="6"/>
                      </a:move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467" name="Freeform 343"/>
                <p:cNvSpPr>
                  <a:spLocks/>
                </p:cNvSpPr>
                <p:nvPr/>
              </p:nvSpPr>
              <p:spPr bwMode="auto">
                <a:xfrm>
                  <a:off x="3705" y="2790"/>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468" name="Freeform 344"/>
                <p:cNvSpPr>
                  <a:spLocks/>
                </p:cNvSpPr>
                <p:nvPr/>
              </p:nvSpPr>
              <p:spPr bwMode="auto">
                <a:xfrm>
                  <a:off x="3663" y="2790"/>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469" name="Freeform 345"/>
                <p:cNvSpPr>
                  <a:spLocks/>
                </p:cNvSpPr>
                <p:nvPr/>
              </p:nvSpPr>
              <p:spPr bwMode="auto">
                <a:xfrm>
                  <a:off x="3621" y="2790"/>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470" name="Freeform 346"/>
                <p:cNvSpPr>
                  <a:spLocks/>
                </p:cNvSpPr>
                <p:nvPr/>
              </p:nvSpPr>
              <p:spPr bwMode="auto">
                <a:xfrm>
                  <a:off x="3579" y="2796"/>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471" name="Freeform 347"/>
                <p:cNvSpPr>
                  <a:spLocks/>
                </p:cNvSpPr>
                <p:nvPr/>
              </p:nvSpPr>
              <p:spPr bwMode="auto">
                <a:xfrm>
                  <a:off x="3537" y="2802"/>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0 w 30"/>
                    <a:gd name="T13" fmla="*/ 6 h 6"/>
                    <a:gd name="T14" fmla="*/ 0 w 30"/>
                    <a:gd name="T15" fmla="*/ 6 h 6"/>
                    <a:gd name="T16" fmla="*/ 24 w 3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472" name="Freeform 348"/>
                <p:cNvSpPr>
                  <a:spLocks/>
                </p:cNvSpPr>
                <p:nvPr/>
              </p:nvSpPr>
              <p:spPr bwMode="auto">
                <a:xfrm>
                  <a:off x="3495" y="2808"/>
                  <a:ext cx="30" cy="12"/>
                </a:xfrm>
                <a:custGeom>
                  <a:avLst/>
                  <a:gdLst>
                    <a:gd name="T0" fmla="*/ 24 w 30"/>
                    <a:gd name="T1" fmla="*/ 6 h 12"/>
                    <a:gd name="T2" fmla="*/ 30 w 30"/>
                    <a:gd name="T3" fmla="*/ 0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473" name="Freeform 349"/>
                <p:cNvSpPr>
                  <a:spLocks/>
                </p:cNvSpPr>
                <p:nvPr/>
              </p:nvSpPr>
              <p:spPr bwMode="auto">
                <a:xfrm>
                  <a:off x="3453" y="2814"/>
                  <a:ext cx="30" cy="12"/>
                </a:xfrm>
                <a:custGeom>
                  <a:avLst/>
                  <a:gdLst>
                    <a:gd name="T0" fmla="*/ 24 w 30"/>
                    <a:gd name="T1" fmla="*/ 6 h 12"/>
                    <a:gd name="T2" fmla="*/ 30 w 30"/>
                    <a:gd name="T3" fmla="*/ 6 h 12"/>
                    <a:gd name="T4" fmla="*/ 24 w 30"/>
                    <a:gd name="T5" fmla="*/ 0 h 12"/>
                    <a:gd name="T6" fmla="*/ 0 w 30"/>
                    <a:gd name="T7" fmla="*/ 6 h 12"/>
                    <a:gd name="T8" fmla="*/ 0 w 30"/>
                    <a:gd name="T9" fmla="*/ 12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474" name="Freeform 350"/>
                <p:cNvSpPr>
                  <a:spLocks/>
                </p:cNvSpPr>
                <p:nvPr/>
              </p:nvSpPr>
              <p:spPr bwMode="auto">
                <a:xfrm>
                  <a:off x="3411" y="2826"/>
                  <a:ext cx="30" cy="12"/>
                </a:xfrm>
                <a:custGeom>
                  <a:avLst/>
                  <a:gdLst>
                    <a:gd name="T0" fmla="*/ 24 w 30"/>
                    <a:gd name="T1" fmla="*/ 6 h 12"/>
                    <a:gd name="T2" fmla="*/ 30 w 30"/>
                    <a:gd name="T3" fmla="*/ 0 h 12"/>
                    <a:gd name="T4" fmla="*/ 24 w 30"/>
                    <a:gd name="T5" fmla="*/ 0 h 12"/>
                    <a:gd name="T6" fmla="*/ 6 w 30"/>
                    <a:gd name="T7" fmla="*/ 6 h 12"/>
                    <a:gd name="T8" fmla="*/ 0 w 30"/>
                    <a:gd name="T9" fmla="*/ 6 h 12"/>
                    <a:gd name="T10" fmla="*/ 6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6" y="6"/>
                      </a:lnTo>
                      <a:lnTo>
                        <a:pt x="0" y="6"/>
                      </a:lnTo>
                      <a:lnTo>
                        <a:pt x="6" y="12"/>
                      </a:lnTo>
                      <a:lnTo>
                        <a:pt x="24" y="6"/>
                      </a:lnTo>
                      <a:close/>
                    </a:path>
                  </a:pathLst>
                </a:custGeom>
                <a:solidFill>
                  <a:srgbClr val="C0C0C0"/>
                </a:solidFill>
                <a:ln w="9525">
                  <a:noFill/>
                  <a:round/>
                  <a:headEnd/>
                  <a:tailEnd/>
                </a:ln>
              </p:spPr>
              <p:txBody>
                <a:bodyPr/>
                <a:lstStyle/>
                <a:p>
                  <a:endParaRPr lang="en-US"/>
                </a:p>
              </p:txBody>
            </p:sp>
            <p:sp>
              <p:nvSpPr>
                <p:cNvPr id="52475" name="Freeform 351"/>
                <p:cNvSpPr>
                  <a:spLocks/>
                </p:cNvSpPr>
                <p:nvPr/>
              </p:nvSpPr>
              <p:spPr bwMode="auto">
                <a:xfrm>
                  <a:off x="3369" y="2838"/>
                  <a:ext cx="30" cy="12"/>
                </a:xfrm>
                <a:custGeom>
                  <a:avLst/>
                  <a:gdLst>
                    <a:gd name="T0" fmla="*/ 30 w 30"/>
                    <a:gd name="T1" fmla="*/ 6 h 12"/>
                    <a:gd name="T2" fmla="*/ 30 w 30"/>
                    <a:gd name="T3" fmla="*/ 0 h 12"/>
                    <a:gd name="T4" fmla="*/ 30 w 30"/>
                    <a:gd name="T5" fmla="*/ 0 h 12"/>
                    <a:gd name="T6" fmla="*/ 6 w 30"/>
                    <a:gd name="T7" fmla="*/ 6 h 12"/>
                    <a:gd name="T8" fmla="*/ 0 w 30"/>
                    <a:gd name="T9" fmla="*/ 6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0"/>
                      </a:lnTo>
                      <a:lnTo>
                        <a:pt x="6" y="6"/>
                      </a:lnTo>
                      <a:lnTo>
                        <a:pt x="0" y="6"/>
                      </a:lnTo>
                      <a:lnTo>
                        <a:pt x="6" y="12"/>
                      </a:lnTo>
                      <a:lnTo>
                        <a:pt x="30" y="6"/>
                      </a:lnTo>
                      <a:close/>
                    </a:path>
                  </a:pathLst>
                </a:custGeom>
                <a:solidFill>
                  <a:srgbClr val="C0C0C0"/>
                </a:solidFill>
                <a:ln w="9525">
                  <a:noFill/>
                  <a:round/>
                  <a:headEnd/>
                  <a:tailEnd/>
                </a:ln>
              </p:spPr>
              <p:txBody>
                <a:bodyPr/>
                <a:lstStyle/>
                <a:p>
                  <a:endParaRPr lang="en-US"/>
                </a:p>
              </p:txBody>
            </p:sp>
            <p:sp>
              <p:nvSpPr>
                <p:cNvPr id="52476" name="Freeform 352"/>
                <p:cNvSpPr>
                  <a:spLocks/>
                </p:cNvSpPr>
                <p:nvPr/>
              </p:nvSpPr>
              <p:spPr bwMode="auto">
                <a:xfrm>
                  <a:off x="3333" y="2850"/>
                  <a:ext cx="30" cy="12"/>
                </a:xfrm>
                <a:custGeom>
                  <a:avLst/>
                  <a:gdLst>
                    <a:gd name="T0" fmla="*/ 24 w 30"/>
                    <a:gd name="T1" fmla="*/ 6 h 12"/>
                    <a:gd name="T2" fmla="*/ 30 w 30"/>
                    <a:gd name="T3" fmla="*/ 0 h 12"/>
                    <a:gd name="T4" fmla="*/ 24 w 30"/>
                    <a:gd name="T5" fmla="*/ 0 h 12"/>
                    <a:gd name="T6" fmla="*/ 18 w 30"/>
                    <a:gd name="T7" fmla="*/ 0 h 12"/>
                    <a:gd name="T8" fmla="*/ 0 w 30"/>
                    <a:gd name="T9" fmla="*/ 6 h 12"/>
                    <a:gd name="T10" fmla="*/ 0 w 30"/>
                    <a:gd name="T11" fmla="*/ 12 h 12"/>
                    <a:gd name="T12" fmla="*/ 0 w 30"/>
                    <a:gd name="T13" fmla="*/ 12 h 12"/>
                    <a:gd name="T14" fmla="*/ 18 w 30"/>
                    <a:gd name="T15" fmla="*/ 6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0"/>
                      </a:lnTo>
                      <a:lnTo>
                        <a:pt x="24" y="0"/>
                      </a:lnTo>
                      <a:lnTo>
                        <a:pt x="18" y="0"/>
                      </a:lnTo>
                      <a:lnTo>
                        <a:pt x="0" y="6"/>
                      </a:lnTo>
                      <a:lnTo>
                        <a:pt x="0" y="12"/>
                      </a:lnTo>
                      <a:lnTo>
                        <a:pt x="18" y="6"/>
                      </a:lnTo>
                      <a:lnTo>
                        <a:pt x="24" y="6"/>
                      </a:lnTo>
                      <a:close/>
                    </a:path>
                  </a:pathLst>
                </a:custGeom>
                <a:solidFill>
                  <a:srgbClr val="C0C0C0"/>
                </a:solidFill>
                <a:ln w="9525">
                  <a:noFill/>
                  <a:round/>
                  <a:headEnd/>
                  <a:tailEnd/>
                </a:ln>
              </p:spPr>
              <p:txBody>
                <a:bodyPr/>
                <a:lstStyle/>
                <a:p>
                  <a:endParaRPr lang="en-US"/>
                </a:p>
              </p:txBody>
            </p:sp>
            <p:sp>
              <p:nvSpPr>
                <p:cNvPr id="52477" name="Freeform 353"/>
                <p:cNvSpPr>
                  <a:spLocks/>
                </p:cNvSpPr>
                <p:nvPr/>
              </p:nvSpPr>
              <p:spPr bwMode="auto">
                <a:xfrm>
                  <a:off x="3291" y="2862"/>
                  <a:ext cx="30" cy="18"/>
                </a:xfrm>
                <a:custGeom>
                  <a:avLst/>
                  <a:gdLst>
                    <a:gd name="T0" fmla="*/ 30 w 30"/>
                    <a:gd name="T1" fmla="*/ 6 h 18"/>
                    <a:gd name="T2" fmla="*/ 30 w 30"/>
                    <a:gd name="T3" fmla="*/ 6 h 18"/>
                    <a:gd name="T4" fmla="*/ 30 w 30"/>
                    <a:gd name="T5" fmla="*/ 0 h 18"/>
                    <a:gd name="T6" fmla="*/ 6 w 30"/>
                    <a:gd name="T7" fmla="*/ 12 h 18"/>
                    <a:gd name="T8" fmla="*/ 0 w 30"/>
                    <a:gd name="T9" fmla="*/ 12 h 18"/>
                    <a:gd name="T10" fmla="*/ 6 w 30"/>
                    <a:gd name="T11" fmla="*/ 18 h 18"/>
                    <a:gd name="T12" fmla="*/ 30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30" y="6"/>
                      </a:moveTo>
                      <a:lnTo>
                        <a:pt x="30" y="6"/>
                      </a:lnTo>
                      <a:lnTo>
                        <a:pt x="30" y="0"/>
                      </a:lnTo>
                      <a:lnTo>
                        <a:pt x="6" y="12"/>
                      </a:lnTo>
                      <a:lnTo>
                        <a:pt x="0" y="12"/>
                      </a:lnTo>
                      <a:lnTo>
                        <a:pt x="6" y="18"/>
                      </a:lnTo>
                      <a:lnTo>
                        <a:pt x="30" y="6"/>
                      </a:lnTo>
                      <a:close/>
                    </a:path>
                  </a:pathLst>
                </a:custGeom>
                <a:solidFill>
                  <a:srgbClr val="C0C0C0"/>
                </a:solidFill>
                <a:ln w="9525">
                  <a:noFill/>
                  <a:round/>
                  <a:headEnd/>
                  <a:tailEnd/>
                </a:ln>
              </p:spPr>
              <p:txBody>
                <a:bodyPr/>
                <a:lstStyle/>
                <a:p>
                  <a:endParaRPr lang="en-US"/>
                </a:p>
              </p:txBody>
            </p:sp>
            <p:sp>
              <p:nvSpPr>
                <p:cNvPr id="52478" name="Freeform 354"/>
                <p:cNvSpPr>
                  <a:spLocks/>
                </p:cNvSpPr>
                <p:nvPr/>
              </p:nvSpPr>
              <p:spPr bwMode="auto">
                <a:xfrm>
                  <a:off x="3255" y="2880"/>
                  <a:ext cx="30" cy="18"/>
                </a:xfrm>
                <a:custGeom>
                  <a:avLst/>
                  <a:gdLst>
                    <a:gd name="T0" fmla="*/ 24 w 30"/>
                    <a:gd name="T1" fmla="*/ 6 h 18"/>
                    <a:gd name="T2" fmla="*/ 30 w 30"/>
                    <a:gd name="T3" fmla="*/ 6 h 18"/>
                    <a:gd name="T4" fmla="*/ 24 w 30"/>
                    <a:gd name="T5" fmla="*/ 0 h 18"/>
                    <a:gd name="T6" fmla="*/ 24 w 30"/>
                    <a:gd name="T7" fmla="*/ 0 h 18"/>
                    <a:gd name="T8" fmla="*/ 6 w 30"/>
                    <a:gd name="T9" fmla="*/ 12 h 18"/>
                    <a:gd name="T10" fmla="*/ 0 w 30"/>
                    <a:gd name="T11" fmla="*/ 18 h 18"/>
                    <a:gd name="T12" fmla="*/ 6 w 30"/>
                    <a:gd name="T13" fmla="*/ 18 h 18"/>
                    <a:gd name="T14" fmla="*/ 24 w 30"/>
                    <a:gd name="T15" fmla="*/ 6 h 18"/>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8"/>
                    <a:gd name="T26" fmla="*/ 30 w 30"/>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8">
                      <a:moveTo>
                        <a:pt x="24" y="6"/>
                      </a:moveTo>
                      <a:lnTo>
                        <a:pt x="30" y="6"/>
                      </a:lnTo>
                      <a:lnTo>
                        <a:pt x="24" y="0"/>
                      </a:lnTo>
                      <a:lnTo>
                        <a:pt x="6" y="12"/>
                      </a:lnTo>
                      <a:lnTo>
                        <a:pt x="0" y="18"/>
                      </a:lnTo>
                      <a:lnTo>
                        <a:pt x="6" y="18"/>
                      </a:lnTo>
                      <a:lnTo>
                        <a:pt x="24" y="6"/>
                      </a:lnTo>
                      <a:close/>
                    </a:path>
                  </a:pathLst>
                </a:custGeom>
                <a:solidFill>
                  <a:srgbClr val="C0C0C0"/>
                </a:solidFill>
                <a:ln w="9525">
                  <a:noFill/>
                  <a:round/>
                  <a:headEnd/>
                  <a:tailEnd/>
                </a:ln>
              </p:spPr>
              <p:txBody>
                <a:bodyPr/>
                <a:lstStyle/>
                <a:p>
                  <a:endParaRPr lang="en-US"/>
                </a:p>
              </p:txBody>
            </p:sp>
            <p:sp>
              <p:nvSpPr>
                <p:cNvPr id="52479" name="Freeform 355"/>
                <p:cNvSpPr>
                  <a:spLocks/>
                </p:cNvSpPr>
                <p:nvPr/>
              </p:nvSpPr>
              <p:spPr bwMode="auto">
                <a:xfrm>
                  <a:off x="3225" y="2904"/>
                  <a:ext cx="24" cy="18"/>
                </a:xfrm>
                <a:custGeom>
                  <a:avLst/>
                  <a:gdLst>
                    <a:gd name="T0" fmla="*/ 18 w 24"/>
                    <a:gd name="T1" fmla="*/ 6 h 18"/>
                    <a:gd name="T2" fmla="*/ 24 w 24"/>
                    <a:gd name="T3" fmla="*/ 6 h 18"/>
                    <a:gd name="T4" fmla="*/ 18 w 24"/>
                    <a:gd name="T5" fmla="*/ 0 h 18"/>
                    <a:gd name="T6" fmla="*/ 0 w 24"/>
                    <a:gd name="T7" fmla="*/ 12 h 18"/>
                    <a:gd name="T8" fmla="*/ 0 w 24"/>
                    <a:gd name="T9" fmla="*/ 18 h 18"/>
                    <a:gd name="T10" fmla="*/ 0 w 24"/>
                    <a:gd name="T11" fmla="*/ 18 h 18"/>
                    <a:gd name="T12" fmla="*/ 18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18" y="6"/>
                      </a:moveTo>
                      <a:lnTo>
                        <a:pt x="24" y="6"/>
                      </a:lnTo>
                      <a:lnTo>
                        <a:pt x="18" y="0"/>
                      </a:lnTo>
                      <a:lnTo>
                        <a:pt x="0" y="12"/>
                      </a:lnTo>
                      <a:lnTo>
                        <a:pt x="0" y="18"/>
                      </a:lnTo>
                      <a:lnTo>
                        <a:pt x="18" y="6"/>
                      </a:lnTo>
                      <a:close/>
                    </a:path>
                  </a:pathLst>
                </a:custGeom>
                <a:solidFill>
                  <a:srgbClr val="C0C0C0"/>
                </a:solidFill>
                <a:ln w="9525">
                  <a:noFill/>
                  <a:round/>
                  <a:headEnd/>
                  <a:tailEnd/>
                </a:ln>
              </p:spPr>
              <p:txBody>
                <a:bodyPr/>
                <a:lstStyle/>
                <a:p>
                  <a:endParaRPr lang="en-US"/>
                </a:p>
              </p:txBody>
            </p:sp>
            <p:sp>
              <p:nvSpPr>
                <p:cNvPr id="52480" name="Freeform 356"/>
                <p:cNvSpPr>
                  <a:spLocks/>
                </p:cNvSpPr>
                <p:nvPr/>
              </p:nvSpPr>
              <p:spPr bwMode="auto">
                <a:xfrm>
                  <a:off x="3195" y="2928"/>
                  <a:ext cx="24" cy="30"/>
                </a:xfrm>
                <a:custGeom>
                  <a:avLst/>
                  <a:gdLst>
                    <a:gd name="T0" fmla="*/ 24 w 24"/>
                    <a:gd name="T1" fmla="*/ 6 h 30"/>
                    <a:gd name="T2" fmla="*/ 18 w 24"/>
                    <a:gd name="T3" fmla="*/ 0 h 30"/>
                    <a:gd name="T4" fmla="*/ 18 w 24"/>
                    <a:gd name="T5" fmla="*/ 6 h 30"/>
                    <a:gd name="T6" fmla="*/ 0 w 24"/>
                    <a:gd name="T7" fmla="*/ 24 h 30"/>
                    <a:gd name="T8" fmla="*/ 0 w 24"/>
                    <a:gd name="T9" fmla="*/ 30 h 30"/>
                    <a:gd name="T10" fmla="*/ 6 w 24"/>
                    <a:gd name="T11" fmla="*/ 24 h 30"/>
                    <a:gd name="T12" fmla="*/ 24 w 24"/>
                    <a:gd name="T13" fmla="*/ 6 h 30"/>
                    <a:gd name="T14" fmla="*/ 0 60000 65536"/>
                    <a:gd name="T15" fmla="*/ 0 60000 65536"/>
                    <a:gd name="T16" fmla="*/ 0 60000 65536"/>
                    <a:gd name="T17" fmla="*/ 0 60000 65536"/>
                    <a:gd name="T18" fmla="*/ 0 60000 65536"/>
                    <a:gd name="T19" fmla="*/ 0 60000 65536"/>
                    <a:gd name="T20" fmla="*/ 0 60000 65536"/>
                    <a:gd name="T21" fmla="*/ 0 w 24"/>
                    <a:gd name="T22" fmla="*/ 0 h 30"/>
                    <a:gd name="T23" fmla="*/ 24 w 24"/>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30">
                      <a:moveTo>
                        <a:pt x="24" y="6"/>
                      </a:moveTo>
                      <a:lnTo>
                        <a:pt x="18" y="0"/>
                      </a:lnTo>
                      <a:lnTo>
                        <a:pt x="18" y="6"/>
                      </a:lnTo>
                      <a:lnTo>
                        <a:pt x="0" y="24"/>
                      </a:lnTo>
                      <a:lnTo>
                        <a:pt x="0" y="30"/>
                      </a:lnTo>
                      <a:lnTo>
                        <a:pt x="6" y="24"/>
                      </a:lnTo>
                      <a:lnTo>
                        <a:pt x="24" y="6"/>
                      </a:lnTo>
                      <a:close/>
                    </a:path>
                  </a:pathLst>
                </a:custGeom>
                <a:solidFill>
                  <a:srgbClr val="C0C0C0"/>
                </a:solidFill>
                <a:ln w="9525">
                  <a:noFill/>
                  <a:round/>
                  <a:headEnd/>
                  <a:tailEnd/>
                </a:ln>
              </p:spPr>
              <p:txBody>
                <a:bodyPr/>
                <a:lstStyle/>
                <a:p>
                  <a:endParaRPr lang="en-US"/>
                </a:p>
              </p:txBody>
            </p:sp>
            <p:sp>
              <p:nvSpPr>
                <p:cNvPr id="52481" name="Freeform 357"/>
                <p:cNvSpPr>
                  <a:spLocks/>
                </p:cNvSpPr>
                <p:nvPr/>
              </p:nvSpPr>
              <p:spPr bwMode="auto">
                <a:xfrm>
                  <a:off x="3177" y="2964"/>
                  <a:ext cx="12" cy="30"/>
                </a:xfrm>
                <a:custGeom>
                  <a:avLst/>
                  <a:gdLst>
                    <a:gd name="T0" fmla="*/ 12 w 12"/>
                    <a:gd name="T1" fmla="*/ 0 h 30"/>
                    <a:gd name="T2" fmla="*/ 12 w 12"/>
                    <a:gd name="T3" fmla="*/ 0 h 30"/>
                    <a:gd name="T4" fmla="*/ 6 w 12"/>
                    <a:gd name="T5" fmla="*/ 0 h 30"/>
                    <a:gd name="T6" fmla="*/ 0 w 12"/>
                    <a:gd name="T7" fmla="*/ 18 h 30"/>
                    <a:gd name="T8" fmla="*/ 0 w 12"/>
                    <a:gd name="T9" fmla="*/ 24 h 30"/>
                    <a:gd name="T10" fmla="*/ 0 w 12"/>
                    <a:gd name="T11" fmla="*/ 30 h 30"/>
                    <a:gd name="T12" fmla="*/ 6 w 12"/>
                    <a:gd name="T13" fmla="*/ 24 h 30"/>
                    <a:gd name="T14" fmla="*/ 6 w 12"/>
                    <a:gd name="T15" fmla="*/ 18 h 30"/>
                    <a:gd name="T16" fmla="*/ 12 w 1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12" y="0"/>
                      </a:moveTo>
                      <a:lnTo>
                        <a:pt x="12" y="0"/>
                      </a:lnTo>
                      <a:lnTo>
                        <a:pt x="6" y="0"/>
                      </a:lnTo>
                      <a:lnTo>
                        <a:pt x="0" y="18"/>
                      </a:lnTo>
                      <a:lnTo>
                        <a:pt x="0" y="24"/>
                      </a:lnTo>
                      <a:lnTo>
                        <a:pt x="0" y="30"/>
                      </a:lnTo>
                      <a:lnTo>
                        <a:pt x="6" y="24"/>
                      </a:lnTo>
                      <a:lnTo>
                        <a:pt x="6" y="18"/>
                      </a:lnTo>
                      <a:lnTo>
                        <a:pt x="12" y="0"/>
                      </a:lnTo>
                      <a:close/>
                    </a:path>
                  </a:pathLst>
                </a:custGeom>
                <a:solidFill>
                  <a:srgbClr val="C0C0C0"/>
                </a:solidFill>
                <a:ln w="9525">
                  <a:noFill/>
                  <a:round/>
                  <a:headEnd/>
                  <a:tailEnd/>
                </a:ln>
              </p:spPr>
              <p:txBody>
                <a:bodyPr/>
                <a:lstStyle/>
                <a:p>
                  <a:endParaRPr lang="en-US"/>
                </a:p>
              </p:txBody>
            </p:sp>
            <p:sp>
              <p:nvSpPr>
                <p:cNvPr id="52482" name="Freeform 358"/>
                <p:cNvSpPr>
                  <a:spLocks/>
                </p:cNvSpPr>
                <p:nvPr/>
              </p:nvSpPr>
              <p:spPr bwMode="auto">
                <a:xfrm>
                  <a:off x="3177" y="3006"/>
                  <a:ext cx="6" cy="30"/>
                </a:xfrm>
                <a:custGeom>
                  <a:avLst/>
                  <a:gdLst>
                    <a:gd name="T0" fmla="*/ 6 w 6"/>
                    <a:gd name="T1" fmla="*/ 0 h 30"/>
                    <a:gd name="T2" fmla="*/ 0 w 6"/>
                    <a:gd name="T3" fmla="*/ 0 h 30"/>
                    <a:gd name="T4" fmla="*/ 0 w 6"/>
                    <a:gd name="T5" fmla="*/ 0 h 30"/>
                    <a:gd name="T6" fmla="*/ 0 w 6"/>
                    <a:gd name="T7" fmla="*/ 24 h 30"/>
                    <a:gd name="T8" fmla="*/ 0 w 6"/>
                    <a:gd name="T9" fmla="*/ 24 h 30"/>
                    <a:gd name="T10" fmla="*/ 6 w 6"/>
                    <a:gd name="T11" fmla="*/ 30 h 30"/>
                    <a:gd name="T12" fmla="*/ 6 w 6"/>
                    <a:gd name="T13" fmla="*/ 24 h 30"/>
                    <a:gd name="T14" fmla="*/ 6 w 6"/>
                    <a:gd name="T15" fmla="*/ 24 h 30"/>
                    <a:gd name="T16" fmla="*/ 6 w 6"/>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6" y="0"/>
                      </a:moveTo>
                      <a:lnTo>
                        <a:pt x="0" y="0"/>
                      </a:lnTo>
                      <a:lnTo>
                        <a:pt x="0" y="24"/>
                      </a:lnTo>
                      <a:lnTo>
                        <a:pt x="6" y="30"/>
                      </a:lnTo>
                      <a:lnTo>
                        <a:pt x="6" y="24"/>
                      </a:lnTo>
                      <a:lnTo>
                        <a:pt x="6" y="0"/>
                      </a:lnTo>
                      <a:close/>
                    </a:path>
                  </a:pathLst>
                </a:custGeom>
                <a:solidFill>
                  <a:srgbClr val="C0C0C0"/>
                </a:solidFill>
                <a:ln w="9525">
                  <a:noFill/>
                  <a:round/>
                  <a:headEnd/>
                  <a:tailEnd/>
                </a:ln>
              </p:spPr>
              <p:txBody>
                <a:bodyPr/>
                <a:lstStyle/>
                <a:p>
                  <a:endParaRPr lang="en-US"/>
                </a:p>
              </p:txBody>
            </p:sp>
            <p:sp>
              <p:nvSpPr>
                <p:cNvPr id="52483" name="Freeform 359"/>
                <p:cNvSpPr>
                  <a:spLocks/>
                </p:cNvSpPr>
                <p:nvPr/>
              </p:nvSpPr>
              <p:spPr bwMode="auto">
                <a:xfrm>
                  <a:off x="3183" y="3042"/>
                  <a:ext cx="24" cy="24"/>
                </a:xfrm>
                <a:custGeom>
                  <a:avLst/>
                  <a:gdLst>
                    <a:gd name="T0" fmla="*/ 6 w 24"/>
                    <a:gd name="T1" fmla="*/ 6 h 24"/>
                    <a:gd name="T2" fmla="*/ 6 w 24"/>
                    <a:gd name="T3" fmla="*/ 0 h 24"/>
                    <a:gd name="T4" fmla="*/ 0 w 24"/>
                    <a:gd name="T5" fmla="*/ 6 h 24"/>
                    <a:gd name="T6" fmla="*/ 6 w 24"/>
                    <a:gd name="T7" fmla="*/ 6 h 24"/>
                    <a:gd name="T8" fmla="*/ 18 w 24"/>
                    <a:gd name="T9" fmla="*/ 24 h 24"/>
                    <a:gd name="T10" fmla="*/ 24 w 24"/>
                    <a:gd name="T11" fmla="*/ 24 h 24"/>
                    <a:gd name="T12" fmla="*/ 24 w 24"/>
                    <a:gd name="T13" fmla="*/ 24 h 24"/>
                    <a:gd name="T14" fmla="*/ 12 w 24"/>
                    <a:gd name="T15" fmla="*/ 6 h 24"/>
                    <a:gd name="T16" fmla="*/ 6 w 24"/>
                    <a:gd name="T17" fmla="*/ 6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6" y="6"/>
                      </a:moveTo>
                      <a:lnTo>
                        <a:pt x="6" y="0"/>
                      </a:lnTo>
                      <a:lnTo>
                        <a:pt x="0" y="6"/>
                      </a:lnTo>
                      <a:lnTo>
                        <a:pt x="6" y="6"/>
                      </a:lnTo>
                      <a:lnTo>
                        <a:pt x="18" y="24"/>
                      </a:lnTo>
                      <a:lnTo>
                        <a:pt x="24" y="24"/>
                      </a:lnTo>
                      <a:lnTo>
                        <a:pt x="12" y="6"/>
                      </a:lnTo>
                      <a:lnTo>
                        <a:pt x="6" y="6"/>
                      </a:lnTo>
                      <a:close/>
                    </a:path>
                  </a:pathLst>
                </a:custGeom>
                <a:solidFill>
                  <a:srgbClr val="C0C0C0"/>
                </a:solidFill>
                <a:ln w="9525">
                  <a:noFill/>
                  <a:round/>
                  <a:headEnd/>
                  <a:tailEnd/>
                </a:ln>
              </p:spPr>
              <p:txBody>
                <a:bodyPr/>
                <a:lstStyle/>
                <a:p>
                  <a:endParaRPr lang="en-US"/>
                </a:p>
              </p:txBody>
            </p:sp>
            <p:sp>
              <p:nvSpPr>
                <p:cNvPr id="52484" name="Freeform 360"/>
                <p:cNvSpPr>
                  <a:spLocks/>
                </p:cNvSpPr>
                <p:nvPr/>
              </p:nvSpPr>
              <p:spPr bwMode="auto">
                <a:xfrm>
                  <a:off x="3213" y="3078"/>
                  <a:ext cx="24" cy="18"/>
                </a:xfrm>
                <a:custGeom>
                  <a:avLst/>
                  <a:gdLst>
                    <a:gd name="T0" fmla="*/ 6 w 24"/>
                    <a:gd name="T1" fmla="*/ 0 h 18"/>
                    <a:gd name="T2" fmla="*/ 6 w 24"/>
                    <a:gd name="T3" fmla="*/ 0 h 18"/>
                    <a:gd name="T4" fmla="*/ 0 w 24"/>
                    <a:gd name="T5" fmla="*/ 0 h 18"/>
                    <a:gd name="T6" fmla="*/ 6 w 24"/>
                    <a:gd name="T7" fmla="*/ 12 h 18"/>
                    <a:gd name="T8" fmla="*/ 12 w 24"/>
                    <a:gd name="T9" fmla="*/ 12 h 18"/>
                    <a:gd name="T10" fmla="*/ 24 w 24"/>
                    <a:gd name="T11" fmla="*/ 18 h 18"/>
                    <a:gd name="T12" fmla="*/ 24 w 24"/>
                    <a:gd name="T13" fmla="*/ 18 h 18"/>
                    <a:gd name="T14" fmla="*/ 24 w 24"/>
                    <a:gd name="T15" fmla="*/ 12 h 18"/>
                    <a:gd name="T16" fmla="*/ 12 w 24"/>
                    <a:gd name="T17" fmla="*/ 6 h 18"/>
                    <a:gd name="T18" fmla="*/ 12 w 24"/>
                    <a:gd name="T19" fmla="*/ 12 h 18"/>
                    <a:gd name="T20" fmla="*/ 12 w 24"/>
                    <a:gd name="T21" fmla="*/ 12 h 18"/>
                    <a:gd name="T22" fmla="*/ 6 w 24"/>
                    <a:gd name="T23" fmla="*/ 0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18"/>
                    <a:gd name="T38" fmla="*/ 24 w 24"/>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18">
                      <a:moveTo>
                        <a:pt x="6" y="0"/>
                      </a:moveTo>
                      <a:lnTo>
                        <a:pt x="6" y="0"/>
                      </a:lnTo>
                      <a:lnTo>
                        <a:pt x="0" y="0"/>
                      </a:lnTo>
                      <a:lnTo>
                        <a:pt x="6" y="12"/>
                      </a:lnTo>
                      <a:lnTo>
                        <a:pt x="12" y="12"/>
                      </a:lnTo>
                      <a:lnTo>
                        <a:pt x="24" y="18"/>
                      </a:lnTo>
                      <a:lnTo>
                        <a:pt x="24" y="12"/>
                      </a:lnTo>
                      <a:lnTo>
                        <a:pt x="12" y="6"/>
                      </a:lnTo>
                      <a:lnTo>
                        <a:pt x="12" y="12"/>
                      </a:lnTo>
                      <a:lnTo>
                        <a:pt x="6" y="0"/>
                      </a:lnTo>
                      <a:close/>
                    </a:path>
                  </a:pathLst>
                </a:custGeom>
                <a:solidFill>
                  <a:srgbClr val="C0C0C0"/>
                </a:solidFill>
                <a:ln w="9525">
                  <a:noFill/>
                  <a:round/>
                  <a:headEnd/>
                  <a:tailEnd/>
                </a:ln>
              </p:spPr>
              <p:txBody>
                <a:bodyPr/>
                <a:lstStyle/>
                <a:p>
                  <a:endParaRPr lang="en-US"/>
                </a:p>
              </p:txBody>
            </p:sp>
            <p:sp>
              <p:nvSpPr>
                <p:cNvPr id="52485" name="Freeform 361"/>
                <p:cNvSpPr>
                  <a:spLocks/>
                </p:cNvSpPr>
                <p:nvPr/>
              </p:nvSpPr>
              <p:spPr bwMode="auto">
                <a:xfrm>
                  <a:off x="3249" y="3102"/>
                  <a:ext cx="24" cy="18"/>
                </a:xfrm>
                <a:custGeom>
                  <a:avLst/>
                  <a:gdLst>
                    <a:gd name="T0" fmla="*/ 0 w 24"/>
                    <a:gd name="T1" fmla="*/ 0 h 18"/>
                    <a:gd name="T2" fmla="*/ 0 w 24"/>
                    <a:gd name="T3" fmla="*/ 0 h 18"/>
                    <a:gd name="T4" fmla="*/ 0 w 24"/>
                    <a:gd name="T5" fmla="*/ 6 h 18"/>
                    <a:gd name="T6" fmla="*/ 18 w 24"/>
                    <a:gd name="T7" fmla="*/ 18 h 18"/>
                    <a:gd name="T8" fmla="*/ 24 w 24"/>
                    <a:gd name="T9" fmla="*/ 18 h 18"/>
                    <a:gd name="T10" fmla="*/ 18 w 24"/>
                    <a:gd name="T11" fmla="*/ 12 h 18"/>
                    <a:gd name="T12" fmla="*/ 0 w 24"/>
                    <a:gd name="T13" fmla="*/ 0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0"/>
                      </a:moveTo>
                      <a:lnTo>
                        <a:pt x="0" y="0"/>
                      </a:lnTo>
                      <a:lnTo>
                        <a:pt x="0" y="6"/>
                      </a:lnTo>
                      <a:lnTo>
                        <a:pt x="18" y="18"/>
                      </a:lnTo>
                      <a:lnTo>
                        <a:pt x="24" y="18"/>
                      </a:lnTo>
                      <a:lnTo>
                        <a:pt x="18" y="12"/>
                      </a:lnTo>
                      <a:lnTo>
                        <a:pt x="0" y="0"/>
                      </a:lnTo>
                      <a:close/>
                    </a:path>
                  </a:pathLst>
                </a:custGeom>
                <a:solidFill>
                  <a:srgbClr val="C0C0C0"/>
                </a:solidFill>
                <a:ln w="9525">
                  <a:noFill/>
                  <a:round/>
                  <a:headEnd/>
                  <a:tailEnd/>
                </a:ln>
              </p:spPr>
              <p:txBody>
                <a:bodyPr/>
                <a:lstStyle/>
                <a:p>
                  <a:endParaRPr lang="en-US"/>
                </a:p>
              </p:txBody>
            </p:sp>
            <p:sp>
              <p:nvSpPr>
                <p:cNvPr id="52486" name="Freeform 362"/>
                <p:cNvSpPr>
                  <a:spLocks/>
                </p:cNvSpPr>
                <p:nvPr/>
              </p:nvSpPr>
              <p:spPr bwMode="auto">
                <a:xfrm>
                  <a:off x="3285" y="3120"/>
                  <a:ext cx="24" cy="18"/>
                </a:xfrm>
                <a:custGeom>
                  <a:avLst/>
                  <a:gdLst>
                    <a:gd name="T0" fmla="*/ 0 w 24"/>
                    <a:gd name="T1" fmla="*/ 0 h 18"/>
                    <a:gd name="T2" fmla="*/ 0 w 24"/>
                    <a:gd name="T3" fmla="*/ 6 h 18"/>
                    <a:gd name="T4" fmla="*/ 0 w 24"/>
                    <a:gd name="T5" fmla="*/ 6 h 18"/>
                    <a:gd name="T6" fmla="*/ 24 w 24"/>
                    <a:gd name="T7" fmla="*/ 18 h 18"/>
                    <a:gd name="T8" fmla="*/ 24 w 24"/>
                    <a:gd name="T9" fmla="*/ 18 h 18"/>
                    <a:gd name="T10" fmla="*/ 24 w 24"/>
                    <a:gd name="T11" fmla="*/ 12 h 18"/>
                    <a:gd name="T12" fmla="*/ 0 w 24"/>
                    <a:gd name="T13" fmla="*/ 0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0"/>
                      </a:moveTo>
                      <a:lnTo>
                        <a:pt x="0" y="6"/>
                      </a:lnTo>
                      <a:lnTo>
                        <a:pt x="24" y="18"/>
                      </a:lnTo>
                      <a:lnTo>
                        <a:pt x="24" y="12"/>
                      </a:lnTo>
                      <a:lnTo>
                        <a:pt x="0" y="0"/>
                      </a:lnTo>
                      <a:close/>
                    </a:path>
                  </a:pathLst>
                </a:custGeom>
                <a:solidFill>
                  <a:srgbClr val="C0C0C0"/>
                </a:solidFill>
                <a:ln w="9525">
                  <a:noFill/>
                  <a:round/>
                  <a:headEnd/>
                  <a:tailEnd/>
                </a:ln>
              </p:spPr>
              <p:txBody>
                <a:bodyPr/>
                <a:lstStyle/>
                <a:p>
                  <a:endParaRPr lang="en-US"/>
                </a:p>
              </p:txBody>
            </p:sp>
            <p:sp>
              <p:nvSpPr>
                <p:cNvPr id="52487" name="Freeform 363"/>
                <p:cNvSpPr>
                  <a:spLocks/>
                </p:cNvSpPr>
                <p:nvPr/>
              </p:nvSpPr>
              <p:spPr bwMode="auto">
                <a:xfrm>
                  <a:off x="3321" y="3138"/>
                  <a:ext cx="30" cy="18"/>
                </a:xfrm>
                <a:custGeom>
                  <a:avLst/>
                  <a:gdLst>
                    <a:gd name="T0" fmla="*/ 0 w 30"/>
                    <a:gd name="T1" fmla="*/ 0 h 18"/>
                    <a:gd name="T2" fmla="*/ 0 w 30"/>
                    <a:gd name="T3" fmla="*/ 6 h 18"/>
                    <a:gd name="T4" fmla="*/ 0 w 30"/>
                    <a:gd name="T5" fmla="*/ 6 h 18"/>
                    <a:gd name="T6" fmla="*/ 24 w 30"/>
                    <a:gd name="T7" fmla="*/ 18 h 18"/>
                    <a:gd name="T8" fmla="*/ 30 w 30"/>
                    <a:gd name="T9" fmla="*/ 12 h 18"/>
                    <a:gd name="T10" fmla="*/ 24 w 30"/>
                    <a:gd name="T11" fmla="*/ 12 h 18"/>
                    <a:gd name="T12" fmla="*/ 0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0" y="0"/>
                      </a:moveTo>
                      <a:lnTo>
                        <a:pt x="0" y="6"/>
                      </a:lnTo>
                      <a:lnTo>
                        <a:pt x="24" y="18"/>
                      </a:lnTo>
                      <a:lnTo>
                        <a:pt x="30" y="12"/>
                      </a:lnTo>
                      <a:lnTo>
                        <a:pt x="24" y="12"/>
                      </a:lnTo>
                      <a:lnTo>
                        <a:pt x="0" y="0"/>
                      </a:lnTo>
                      <a:close/>
                    </a:path>
                  </a:pathLst>
                </a:custGeom>
                <a:solidFill>
                  <a:srgbClr val="C0C0C0"/>
                </a:solidFill>
                <a:ln w="9525">
                  <a:noFill/>
                  <a:round/>
                  <a:headEnd/>
                  <a:tailEnd/>
                </a:ln>
              </p:spPr>
              <p:txBody>
                <a:bodyPr/>
                <a:lstStyle/>
                <a:p>
                  <a:endParaRPr lang="en-US"/>
                </a:p>
              </p:txBody>
            </p:sp>
            <p:sp>
              <p:nvSpPr>
                <p:cNvPr id="52488" name="Freeform 364"/>
                <p:cNvSpPr>
                  <a:spLocks/>
                </p:cNvSpPr>
                <p:nvPr/>
              </p:nvSpPr>
              <p:spPr bwMode="auto">
                <a:xfrm>
                  <a:off x="3357" y="3156"/>
                  <a:ext cx="30" cy="12"/>
                </a:xfrm>
                <a:custGeom>
                  <a:avLst/>
                  <a:gdLst>
                    <a:gd name="T0" fmla="*/ 6 w 30"/>
                    <a:gd name="T1" fmla="*/ 0 h 12"/>
                    <a:gd name="T2" fmla="*/ 0 w 30"/>
                    <a:gd name="T3" fmla="*/ 0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489" name="Freeform 365"/>
                <p:cNvSpPr>
                  <a:spLocks/>
                </p:cNvSpPr>
                <p:nvPr/>
              </p:nvSpPr>
              <p:spPr bwMode="auto">
                <a:xfrm>
                  <a:off x="3399" y="3168"/>
                  <a:ext cx="30" cy="12"/>
                </a:xfrm>
                <a:custGeom>
                  <a:avLst/>
                  <a:gdLst>
                    <a:gd name="T0" fmla="*/ 6 w 30"/>
                    <a:gd name="T1" fmla="*/ 0 h 12"/>
                    <a:gd name="T2" fmla="*/ 0 w 30"/>
                    <a:gd name="T3" fmla="*/ 0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490" name="Freeform 366"/>
                <p:cNvSpPr>
                  <a:spLocks/>
                </p:cNvSpPr>
                <p:nvPr/>
              </p:nvSpPr>
              <p:spPr bwMode="auto">
                <a:xfrm>
                  <a:off x="3441" y="3180"/>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491" name="Freeform 367"/>
                <p:cNvSpPr>
                  <a:spLocks/>
                </p:cNvSpPr>
                <p:nvPr/>
              </p:nvSpPr>
              <p:spPr bwMode="auto">
                <a:xfrm>
                  <a:off x="3483" y="3186"/>
                  <a:ext cx="30" cy="12"/>
                </a:xfrm>
                <a:custGeom>
                  <a:avLst/>
                  <a:gdLst>
                    <a:gd name="T0" fmla="*/ 0 w 30"/>
                    <a:gd name="T1" fmla="*/ 0 h 12"/>
                    <a:gd name="T2" fmla="*/ 0 w 30"/>
                    <a:gd name="T3" fmla="*/ 0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0"/>
                      </a:ln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492" name="Freeform 368"/>
                <p:cNvSpPr>
                  <a:spLocks/>
                </p:cNvSpPr>
                <p:nvPr/>
              </p:nvSpPr>
              <p:spPr bwMode="auto">
                <a:xfrm>
                  <a:off x="3525" y="3192"/>
                  <a:ext cx="30" cy="12"/>
                </a:xfrm>
                <a:custGeom>
                  <a:avLst/>
                  <a:gdLst>
                    <a:gd name="T0" fmla="*/ 0 w 30"/>
                    <a:gd name="T1" fmla="*/ 0 h 12"/>
                    <a:gd name="T2" fmla="*/ 0 w 30"/>
                    <a:gd name="T3" fmla="*/ 6 h 12"/>
                    <a:gd name="T4" fmla="*/ 0 w 30"/>
                    <a:gd name="T5" fmla="*/ 6 h 12"/>
                    <a:gd name="T6" fmla="*/ 12 w 30"/>
                    <a:gd name="T7" fmla="*/ 12 h 12"/>
                    <a:gd name="T8" fmla="*/ 24 w 30"/>
                    <a:gd name="T9" fmla="*/ 12 h 12"/>
                    <a:gd name="T10" fmla="*/ 30 w 30"/>
                    <a:gd name="T11" fmla="*/ 6 h 12"/>
                    <a:gd name="T12" fmla="*/ 24 w 30"/>
                    <a:gd name="T13" fmla="*/ 6 h 12"/>
                    <a:gd name="T14" fmla="*/ 12 w 30"/>
                    <a:gd name="T15" fmla="*/ 6 h 12"/>
                    <a:gd name="T16" fmla="*/ 0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0"/>
                      </a:moveTo>
                      <a:lnTo>
                        <a:pt x="0" y="6"/>
                      </a:lnTo>
                      <a:lnTo>
                        <a:pt x="12" y="12"/>
                      </a:lnTo>
                      <a:lnTo>
                        <a:pt x="24" y="12"/>
                      </a:lnTo>
                      <a:lnTo>
                        <a:pt x="30" y="6"/>
                      </a:lnTo>
                      <a:lnTo>
                        <a:pt x="24" y="6"/>
                      </a:lnTo>
                      <a:lnTo>
                        <a:pt x="12" y="6"/>
                      </a:lnTo>
                      <a:lnTo>
                        <a:pt x="0" y="0"/>
                      </a:lnTo>
                      <a:close/>
                    </a:path>
                  </a:pathLst>
                </a:custGeom>
                <a:solidFill>
                  <a:srgbClr val="C0C0C0"/>
                </a:solidFill>
                <a:ln w="9525">
                  <a:noFill/>
                  <a:round/>
                  <a:headEnd/>
                  <a:tailEnd/>
                </a:ln>
              </p:spPr>
              <p:txBody>
                <a:bodyPr/>
                <a:lstStyle/>
                <a:p>
                  <a:endParaRPr lang="en-US"/>
                </a:p>
              </p:txBody>
            </p:sp>
            <p:sp>
              <p:nvSpPr>
                <p:cNvPr id="52493" name="Freeform 369"/>
                <p:cNvSpPr>
                  <a:spLocks/>
                </p:cNvSpPr>
                <p:nvPr/>
              </p:nvSpPr>
              <p:spPr bwMode="auto">
                <a:xfrm>
                  <a:off x="3567" y="3198"/>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494" name="Freeform 370"/>
                <p:cNvSpPr>
                  <a:spLocks/>
                </p:cNvSpPr>
                <p:nvPr/>
              </p:nvSpPr>
              <p:spPr bwMode="auto">
                <a:xfrm>
                  <a:off x="3609" y="3204"/>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495" name="Freeform 371"/>
                <p:cNvSpPr>
                  <a:spLocks/>
                </p:cNvSpPr>
                <p:nvPr/>
              </p:nvSpPr>
              <p:spPr bwMode="auto">
                <a:xfrm>
                  <a:off x="3651" y="3210"/>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496" name="Freeform 372"/>
                <p:cNvSpPr>
                  <a:spLocks/>
                </p:cNvSpPr>
                <p:nvPr/>
              </p:nvSpPr>
              <p:spPr bwMode="auto">
                <a:xfrm>
                  <a:off x="3687" y="3210"/>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497" name="Freeform 373"/>
                <p:cNvSpPr>
                  <a:spLocks/>
                </p:cNvSpPr>
                <p:nvPr/>
              </p:nvSpPr>
              <p:spPr bwMode="auto">
                <a:xfrm>
                  <a:off x="3729" y="3210"/>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498" name="Freeform 374"/>
                <p:cNvSpPr>
                  <a:spLocks/>
                </p:cNvSpPr>
                <p:nvPr/>
              </p:nvSpPr>
              <p:spPr bwMode="auto">
                <a:xfrm>
                  <a:off x="3771" y="3210"/>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499" name="Freeform 375"/>
                <p:cNvSpPr>
                  <a:spLocks/>
                </p:cNvSpPr>
                <p:nvPr/>
              </p:nvSpPr>
              <p:spPr bwMode="auto">
                <a:xfrm>
                  <a:off x="3813" y="3210"/>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500" name="Freeform 376"/>
                <p:cNvSpPr>
                  <a:spLocks/>
                </p:cNvSpPr>
                <p:nvPr/>
              </p:nvSpPr>
              <p:spPr bwMode="auto">
                <a:xfrm>
                  <a:off x="3855" y="3210"/>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501" name="Freeform 377"/>
                <p:cNvSpPr>
                  <a:spLocks/>
                </p:cNvSpPr>
                <p:nvPr/>
              </p:nvSpPr>
              <p:spPr bwMode="auto">
                <a:xfrm>
                  <a:off x="3897" y="3204"/>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502" name="Freeform 378"/>
                <p:cNvSpPr>
                  <a:spLocks/>
                </p:cNvSpPr>
                <p:nvPr/>
              </p:nvSpPr>
              <p:spPr bwMode="auto">
                <a:xfrm>
                  <a:off x="3939" y="3198"/>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503" name="Freeform 379"/>
                <p:cNvSpPr>
                  <a:spLocks/>
                </p:cNvSpPr>
                <p:nvPr/>
              </p:nvSpPr>
              <p:spPr bwMode="auto">
                <a:xfrm>
                  <a:off x="3981" y="3192"/>
                  <a:ext cx="31" cy="12"/>
                </a:xfrm>
                <a:custGeom>
                  <a:avLst/>
                  <a:gdLst>
                    <a:gd name="T0" fmla="*/ 6 w 31"/>
                    <a:gd name="T1" fmla="*/ 6 h 12"/>
                    <a:gd name="T2" fmla="*/ 0 w 31"/>
                    <a:gd name="T3" fmla="*/ 12 h 12"/>
                    <a:gd name="T4" fmla="*/ 6 w 31"/>
                    <a:gd name="T5" fmla="*/ 12 h 12"/>
                    <a:gd name="T6" fmla="*/ 25 w 31"/>
                    <a:gd name="T7" fmla="*/ 12 h 12"/>
                    <a:gd name="T8" fmla="*/ 31 w 31"/>
                    <a:gd name="T9" fmla="*/ 6 h 12"/>
                    <a:gd name="T10" fmla="*/ 31 w 31"/>
                    <a:gd name="T11" fmla="*/ 6 h 12"/>
                    <a:gd name="T12" fmla="*/ 31 w 31"/>
                    <a:gd name="T13" fmla="*/ 0 h 12"/>
                    <a:gd name="T14" fmla="*/ 25 w 31"/>
                    <a:gd name="T15" fmla="*/ 6 h 12"/>
                    <a:gd name="T16" fmla="*/ 6 w 31"/>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12"/>
                    <a:gd name="T29" fmla="*/ 31 w 31"/>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12">
                      <a:moveTo>
                        <a:pt x="6" y="6"/>
                      </a:moveTo>
                      <a:lnTo>
                        <a:pt x="0" y="12"/>
                      </a:lnTo>
                      <a:lnTo>
                        <a:pt x="6" y="12"/>
                      </a:lnTo>
                      <a:lnTo>
                        <a:pt x="25" y="12"/>
                      </a:lnTo>
                      <a:lnTo>
                        <a:pt x="31" y="6"/>
                      </a:lnTo>
                      <a:lnTo>
                        <a:pt x="31" y="0"/>
                      </a:lnTo>
                      <a:lnTo>
                        <a:pt x="25" y="6"/>
                      </a:lnTo>
                      <a:lnTo>
                        <a:pt x="6" y="6"/>
                      </a:lnTo>
                      <a:close/>
                    </a:path>
                  </a:pathLst>
                </a:custGeom>
                <a:solidFill>
                  <a:srgbClr val="C0C0C0"/>
                </a:solidFill>
                <a:ln w="9525">
                  <a:noFill/>
                  <a:round/>
                  <a:headEnd/>
                  <a:tailEnd/>
                </a:ln>
              </p:spPr>
              <p:txBody>
                <a:bodyPr/>
                <a:lstStyle/>
                <a:p>
                  <a:endParaRPr lang="en-US"/>
                </a:p>
              </p:txBody>
            </p:sp>
            <p:sp>
              <p:nvSpPr>
                <p:cNvPr id="52504" name="Freeform 380"/>
                <p:cNvSpPr>
                  <a:spLocks/>
                </p:cNvSpPr>
                <p:nvPr/>
              </p:nvSpPr>
              <p:spPr bwMode="auto">
                <a:xfrm>
                  <a:off x="4024" y="3186"/>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505" name="Freeform 381"/>
                <p:cNvSpPr>
                  <a:spLocks/>
                </p:cNvSpPr>
                <p:nvPr/>
              </p:nvSpPr>
              <p:spPr bwMode="auto">
                <a:xfrm>
                  <a:off x="4066" y="3180"/>
                  <a:ext cx="30" cy="12"/>
                </a:xfrm>
                <a:custGeom>
                  <a:avLst/>
                  <a:gdLst>
                    <a:gd name="T0" fmla="*/ 6 w 30"/>
                    <a:gd name="T1" fmla="*/ 6 h 12"/>
                    <a:gd name="T2" fmla="*/ 0 w 30"/>
                    <a:gd name="T3" fmla="*/ 6 h 12"/>
                    <a:gd name="T4" fmla="*/ 6 w 30"/>
                    <a:gd name="T5" fmla="*/ 12 h 12"/>
                    <a:gd name="T6" fmla="*/ 30 w 30"/>
                    <a:gd name="T7" fmla="*/ 6 h 12"/>
                    <a:gd name="T8" fmla="*/ 30 w 30"/>
                    <a:gd name="T9" fmla="*/ 0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506" name="Freeform 382"/>
                <p:cNvSpPr>
                  <a:spLocks/>
                </p:cNvSpPr>
                <p:nvPr/>
              </p:nvSpPr>
              <p:spPr bwMode="auto">
                <a:xfrm>
                  <a:off x="4108" y="3168"/>
                  <a:ext cx="30" cy="12"/>
                </a:xfrm>
                <a:custGeom>
                  <a:avLst/>
                  <a:gdLst>
                    <a:gd name="T0" fmla="*/ 6 w 30"/>
                    <a:gd name="T1" fmla="*/ 6 h 12"/>
                    <a:gd name="T2" fmla="*/ 0 w 30"/>
                    <a:gd name="T3" fmla="*/ 12 h 12"/>
                    <a:gd name="T4" fmla="*/ 6 w 30"/>
                    <a:gd name="T5" fmla="*/ 12 h 12"/>
                    <a:gd name="T6" fmla="*/ 24 w 30"/>
                    <a:gd name="T7" fmla="*/ 6 h 12"/>
                    <a:gd name="T8" fmla="*/ 30 w 30"/>
                    <a:gd name="T9" fmla="*/ 6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24" y="6"/>
                      </a:lnTo>
                      <a:lnTo>
                        <a:pt x="30" y="6"/>
                      </a:lnTo>
                      <a:lnTo>
                        <a:pt x="24" y="0"/>
                      </a:lnTo>
                      <a:lnTo>
                        <a:pt x="6" y="6"/>
                      </a:lnTo>
                      <a:close/>
                    </a:path>
                  </a:pathLst>
                </a:custGeom>
                <a:solidFill>
                  <a:srgbClr val="C0C0C0"/>
                </a:solidFill>
                <a:ln w="9525">
                  <a:noFill/>
                  <a:round/>
                  <a:headEnd/>
                  <a:tailEnd/>
                </a:ln>
              </p:spPr>
              <p:txBody>
                <a:bodyPr/>
                <a:lstStyle/>
                <a:p>
                  <a:endParaRPr lang="en-US"/>
                </a:p>
              </p:txBody>
            </p:sp>
            <p:sp>
              <p:nvSpPr>
                <p:cNvPr id="52507" name="Freeform 383"/>
                <p:cNvSpPr>
                  <a:spLocks/>
                </p:cNvSpPr>
                <p:nvPr/>
              </p:nvSpPr>
              <p:spPr bwMode="auto">
                <a:xfrm>
                  <a:off x="4150" y="3156"/>
                  <a:ext cx="30" cy="12"/>
                </a:xfrm>
                <a:custGeom>
                  <a:avLst/>
                  <a:gdLst>
                    <a:gd name="T0" fmla="*/ 0 w 30"/>
                    <a:gd name="T1" fmla="*/ 6 h 12"/>
                    <a:gd name="T2" fmla="*/ 0 w 30"/>
                    <a:gd name="T3" fmla="*/ 12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2508" name="Freeform 384"/>
                <p:cNvSpPr>
                  <a:spLocks/>
                </p:cNvSpPr>
                <p:nvPr/>
              </p:nvSpPr>
              <p:spPr bwMode="auto">
                <a:xfrm>
                  <a:off x="4186" y="3144"/>
                  <a:ext cx="30" cy="12"/>
                </a:xfrm>
                <a:custGeom>
                  <a:avLst/>
                  <a:gdLst>
                    <a:gd name="T0" fmla="*/ 6 w 30"/>
                    <a:gd name="T1" fmla="*/ 6 h 12"/>
                    <a:gd name="T2" fmla="*/ 0 w 30"/>
                    <a:gd name="T3" fmla="*/ 12 h 12"/>
                    <a:gd name="T4" fmla="*/ 6 w 30"/>
                    <a:gd name="T5" fmla="*/ 12 h 12"/>
                    <a:gd name="T6" fmla="*/ 12 w 30"/>
                    <a:gd name="T7" fmla="*/ 12 h 12"/>
                    <a:gd name="T8" fmla="*/ 30 w 30"/>
                    <a:gd name="T9" fmla="*/ 6 h 12"/>
                    <a:gd name="T10" fmla="*/ 30 w 30"/>
                    <a:gd name="T11" fmla="*/ 0 h 12"/>
                    <a:gd name="T12" fmla="*/ 30 w 30"/>
                    <a:gd name="T13" fmla="*/ 0 h 12"/>
                    <a:gd name="T14" fmla="*/ 12 w 30"/>
                    <a:gd name="T15" fmla="*/ 6 h 12"/>
                    <a:gd name="T16" fmla="*/ 6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6"/>
                      </a:moveTo>
                      <a:lnTo>
                        <a:pt x="0" y="12"/>
                      </a:lnTo>
                      <a:lnTo>
                        <a:pt x="6" y="12"/>
                      </a:lnTo>
                      <a:lnTo>
                        <a:pt x="12" y="12"/>
                      </a:lnTo>
                      <a:lnTo>
                        <a:pt x="30" y="6"/>
                      </a:lnTo>
                      <a:lnTo>
                        <a:pt x="30" y="0"/>
                      </a:lnTo>
                      <a:lnTo>
                        <a:pt x="12" y="6"/>
                      </a:lnTo>
                      <a:lnTo>
                        <a:pt x="6" y="6"/>
                      </a:lnTo>
                      <a:close/>
                    </a:path>
                  </a:pathLst>
                </a:custGeom>
                <a:solidFill>
                  <a:srgbClr val="C0C0C0"/>
                </a:solidFill>
                <a:ln w="9525">
                  <a:noFill/>
                  <a:round/>
                  <a:headEnd/>
                  <a:tailEnd/>
                </a:ln>
              </p:spPr>
              <p:txBody>
                <a:bodyPr/>
                <a:lstStyle/>
                <a:p>
                  <a:endParaRPr lang="en-US"/>
                </a:p>
              </p:txBody>
            </p:sp>
            <p:sp>
              <p:nvSpPr>
                <p:cNvPr id="52509" name="Freeform 385"/>
                <p:cNvSpPr>
                  <a:spLocks/>
                </p:cNvSpPr>
                <p:nvPr/>
              </p:nvSpPr>
              <p:spPr bwMode="auto">
                <a:xfrm>
                  <a:off x="4228" y="3126"/>
                  <a:ext cx="30" cy="18"/>
                </a:xfrm>
                <a:custGeom>
                  <a:avLst/>
                  <a:gdLst>
                    <a:gd name="T0" fmla="*/ 0 w 30"/>
                    <a:gd name="T1" fmla="*/ 12 h 18"/>
                    <a:gd name="T2" fmla="*/ 0 w 30"/>
                    <a:gd name="T3" fmla="*/ 12 h 18"/>
                    <a:gd name="T4" fmla="*/ 0 w 30"/>
                    <a:gd name="T5" fmla="*/ 18 h 18"/>
                    <a:gd name="T6" fmla="*/ 24 w 30"/>
                    <a:gd name="T7" fmla="*/ 6 h 18"/>
                    <a:gd name="T8" fmla="*/ 30 w 30"/>
                    <a:gd name="T9" fmla="*/ 6 h 18"/>
                    <a:gd name="T10" fmla="*/ 24 w 30"/>
                    <a:gd name="T11" fmla="*/ 0 h 18"/>
                    <a:gd name="T12" fmla="*/ 0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0" y="12"/>
                      </a:moveTo>
                      <a:lnTo>
                        <a:pt x="0" y="12"/>
                      </a:lnTo>
                      <a:lnTo>
                        <a:pt x="0" y="18"/>
                      </a:lnTo>
                      <a:lnTo>
                        <a:pt x="24" y="6"/>
                      </a:lnTo>
                      <a:lnTo>
                        <a:pt x="30" y="6"/>
                      </a:lnTo>
                      <a:lnTo>
                        <a:pt x="24" y="0"/>
                      </a:lnTo>
                      <a:lnTo>
                        <a:pt x="0" y="12"/>
                      </a:lnTo>
                      <a:close/>
                    </a:path>
                  </a:pathLst>
                </a:custGeom>
                <a:solidFill>
                  <a:srgbClr val="C0C0C0"/>
                </a:solidFill>
                <a:ln w="9525">
                  <a:noFill/>
                  <a:round/>
                  <a:headEnd/>
                  <a:tailEnd/>
                </a:ln>
              </p:spPr>
              <p:txBody>
                <a:bodyPr/>
                <a:lstStyle/>
                <a:p>
                  <a:endParaRPr lang="en-US"/>
                </a:p>
              </p:txBody>
            </p:sp>
            <p:sp>
              <p:nvSpPr>
                <p:cNvPr id="52510" name="Freeform 386"/>
                <p:cNvSpPr>
                  <a:spLocks/>
                </p:cNvSpPr>
                <p:nvPr/>
              </p:nvSpPr>
              <p:spPr bwMode="auto">
                <a:xfrm>
                  <a:off x="4264" y="3108"/>
                  <a:ext cx="30" cy="18"/>
                </a:xfrm>
                <a:custGeom>
                  <a:avLst/>
                  <a:gdLst>
                    <a:gd name="T0" fmla="*/ 6 w 30"/>
                    <a:gd name="T1" fmla="*/ 12 h 18"/>
                    <a:gd name="T2" fmla="*/ 0 w 30"/>
                    <a:gd name="T3" fmla="*/ 12 h 18"/>
                    <a:gd name="T4" fmla="*/ 6 w 30"/>
                    <a:gd name="T5" fmla="*/ 18 h 18"/>
                    <a:gd name="T6" fmla="*/ 24 w 30"/>
                    <a:gd name="T7" fmla="*/ 6 h 18"/>
                    <a:gd name="T8" fmla="*/ 30 w 30"/>
                    <a:gd name="T9" fmla="*/ 0 h 18"/>
                    <a:gd name="T10" fmla="*/ 24 w 30"/>
                    <a:gd name="T11" fmla="*/ 0 h 18"/>
                    <a:gd name="T12" fmla="*/ 6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12"/>
                      </a:moveTo>
                      <a:lnTo>
                        <a:pt x="0" y="12"/>
                      </a:lnTo>
                      <a:lnTo>
                        <a:pt x="6" y="18"/>
                      </a:lnTo>
                      <a:lnTo>
                        <a:pt x="24" y="6"/>
                      </a:lnTo>
                      <a:lnTo>
                        <a:pt x="30" y="0"/>
                      </a:lnTo>
                      <a:lnTo>
                        <a:pt x="24" y="0"/>
                      </a:lnTo>
                      <a:lnTo>
                        <a:pt x="6" y="12"/>
                      </a:lnTo>
                      <a:close/>
                    </a:path>
                  </a:pathLst>
                </a:custGeom>
                <a:solidFill>
                  <a:srgbClr val="C0C0C0"/>
                </a:solidFill>
                <a:ln w="9525">
                  <a:noFill/>
                  <a:round/>
                  <a:headEnd/>
                  <a:tailEnd/>
                </a:ln>
              </p:spPr>
              <p:txBody>
                <a:bodyPr/>
                <a:lstStyle/>
                <a:p>
                  <a:endParaRPr lang="en-US"/>
                </a:p>
              </p:txBody>
            </p:sp>
            <p:sp>
              <p:nvSpPr>
                <p:cNvPr id="52511" name="Freeform 387"/>
                <p:cNvSpPr>
                  <a:spLocks/>
                </p:cNvSpPr>
                <p:nvPr/>
              </p:nvSpPr>
              <p:spPr bwMode="auto">
                <a:xfrm>
                  <a:off x="4300" y="3084"/>
                  <a:ext cx="30" cy="18"/>
                </a:xfrm>
                <a:custGeom>
                  <a:avLst/>
                  <a:gdLst>
                    <a:gd name="T0" fmla="*/ 6 w 30"/>
                    <a:gd name="T1" fmla="*/ 12 h 18"/>
                    <a:gd name="T2" fmla="*/ 0 w 30"/>
                    <a:gd name="T3" fmla="*/ 18 h 18"/>
                    <a:gd name="T4" fmla="*/ 6 w 30"/>
                    <a:gd name="T5" fmla="*/ 18 h 18"/>
                    <a:gd name="T6" fmla="*/ 24 w 30"/>
                    <a:gd name="T7" fmla="*/ 6 h 18"/>
                    <a:gd name="T8" fmla="*/ 30 w 30"/>
                    <a:gd name="T9" fmla="*/ 6 h 18"/>
                    <a:gd name="T10" fmla="*/ 30 w 30"/>
                    <a:gd name="T11" fmla="*/ 0 h 18"/>
                    <a:gd name="T12" fmla="*/ 24 w 30"/>
                    <a:gd name="T13" fmla="*/ 0 h 18"/>
                    <a:gd name="T14" fmla="*/ 24 w 30"/>
                    <a:gd name="T15" fmla="*/ 0 h 18"/>
                    <a:gd name="T16" fmla="*/ 24 w 30"/>
                    <a:gd name="T17" fmla="*/ 6 h 18"/>
                    <a:gd name="T18" fmla="*/ 24 w 30"/>
                    <a:gd name="T19" fmla="*/ 6 h 18"/>
                    <a:gd name="T20" fmla="*/ 24 w 30"/>
                    <a:gd name="T21" fmla="*/ 0 h 18"/>
                    <a:gd name="T22" fmla="*/ 6 w 30"/>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
                    <a:gd name="T37" fmla="*/ 0 h 18"/>
                    <a:gd name="T38" fmla="*/ 30 w 30"/>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 h="18">
                      <a:moveTo>
                        <a:pt x="6" y="12"/>
                      </a:moveTo>
                      <a:lnTo>
                        <a:pt x="0" y="18"/>
                      </a:lnTo>
                      <a:lnTo>
                        <a:pt x="6" y="18"/>
                      </a:lnTo>
                      <a:lnTo>
                        <a:pt x="24" y="6"/>
                      </a:lnTo>
                      <a:lnTo>
                        <a:pt x="30" y="6"/>
                      </a:lnTo>
                      <a:lnTo>
                        <a:pt x="30" y="0"/>
                      </a:lnTo>
                      <a:lnTo>
                        <a:pt x="24" y="0"/>
                      </a:lnTo>
                      <a:lnTo>
                        <a:pt x="24" y="6"/>
                      </a:lnTo>
                      <a:lnTo>
                        <a:pt x="24" y="0"/>
                      </a:lnTo>
                      <a:lnTo>
                        <a:pt x="6" y="12"/>
                      </a:lnTo>
                      <a:close/>
                    </a:path>
                  </a:pathLst>
                </a:custGeom>
                <a:solidFill>
                  <a:srgbClr val="C0C0C0"/>
                </a:solidFill>
                <a:ln w="9525">
                  <a:noFill/>
                  <a:round/>
                  <a:headEnd/>
                  <a:tailEnd/>
                </a:ln>
              </p:spPr>
              <p:txBody>
                <a:bodyPr/>
                <a:lstStyle/>
                <a:p>
                  <a:endParaRPr lang="en-US"/>
                </a:p>
              </p:txBody>
            </p:sp>
            <p:sp>
              <p:nvSpPr>
                <p:cNvPr id="52512" name="Freeform 388"/>
                <p:cNvSpPr>
                  <a:spLocks/>
                </p:cNvSpPr>
                <p:nvPr/>
              </p:nvSpPr>
              <p:spPr bwMode="auto">
                <a:xfrm>
                  <a:off x="4336" y="3054"/>
                  <a:ext cx="18" cy="24"/>
                </a:xfrm>
                <a:custGeom>
                  <a:avLst/>
                  <a:gdLst>
                    <a:gd name="T0" fmla="*/ 0 w 18"/>
                    <a:gd name="T1" fmla="*/ 18 h 24"/>
                    <a:gd name="T2" fmla="*/ 0 w 18"/>
                    <a:gd name="T3" fmla="*/ 24 h 24"/>
                    <a:gd name="T4" fmla="*/ 6 w 18"/>
                    <a:gd name="T5" fmla="*/ 18 h 24"/>
                    <a:gd name="T6" fmla="*/ 18 w 18"/>
                    <a:gd name="T7" fmla="*/ 0 h 24"/>
                    <a:gd name="T8" fmla="*/ 18 w 18"/>
                    <a:gd name="T9" fmla="*/ 0 h 24"/>
                    <a:gd name="T10" fmla="*/ 12 w 18"/>
                    <a:gd name="T11" fmla="*/ 0 h 24"/>
                    <a:gd name="T12" fmla="*/ 0 w 18"/>
                    <a:gd name="T13" fmla="*/ 18 h 24"/>
                    <a:gd name="T14" fmla="*/ 0 60000 65536"/>
                    <a:gd name="T15" fmla="*/ 0 60000 65536"/>
                    <a:gd name="T16" fmla="*/ 0 60000 65536"/>
                    <a:gd name="T17" fmla="*/ 0 60000 65536"/>
                    <a:gd name="T18" fmla="*/ 0 60000 65536"/>
                    <a:gd name="T19" fmla="*/ 0 60000 65536"/>
                    <a:gd name="T20" fmla="*/ 0 60000 65536"/>
                    <a:gd name="T21" fmla="*/ 0 w 18"/>
                    <a:gd name="T22" fmla="*/ 0 h 24"/>
                    <a:gd name="T23" fmla="*/ 18 w 18"/>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24">
                      <a:moveTo>
                        <a:pt x="0" y="18"/>
                      </a:moveTo>
                      <a:lnTo>
                        <a:pt x="0" y="24"/>
                      </a:lnTo>
                      <a:lnTo>
                        <a:pt x="6" y="18"/>
                      </a:lnTo>
                      <a:lnTo>
                        <a:pt x="18" y="0"/>
                      </a:lnTo>
                      <a:lnTo>
                        <a:pt x="12" y="0"/>
                      </a:lnTo>
                      <a:lnTo>
                        <a:pt x="0" y="18"/>
                      </a:lnTo>
                      <a:close/>
                    </a:path>
                  </a:pathLst>
                </a:custGeom>
                <a:solidFill>
                  <a:srgbClr val="C0C0C0"/>
                </a:solidFill>
                <a:ln w="9525">
                  <a:noFill/>
                  <a:round/>
                  <a:headEnd/>
                  <a:tailEnd/>
                </a:ln>
              </p:spPr>
              <p:txBody>
                <a:bodyPr/>
                <a:lstStyle/>
                <a:p>
                  <a:endParaRPr lang="en-US"/>
                </a:p>
              </p:txBody>
            </p:sp>
            <p:sp>
              <p:nvSpPr>
                <p:cNvPr id="52513" name="Freeform 389"/>
                <p:cNvSpPr>
                  <a:spLocks/>
                </p:cNvSpPr>
                <p:nvPr/>
              </p:nvSpPr>
              <p:spPr bwMode="auto">
                <a:xfrm>
                  <a:off x="4360" y="3018"/>
                  <a:ext cx="12" cy="24"/>
                </a:xfrm>
                <a:custGeom>
                  <a:avLst/>
                  <a:gdLst>
                    <a:gd name="T0" fmla="*/ 0 w 12"/>
                    <a:gd name="T1" fmla="*/ 24 h 24"/>
                    <a:gd name="T2" fmla="*/ 0 w 12"/>
                    <a:gd name="T3" fmla="*/ 24 h 24"/>
                    <a:gd name="T4" fmla="*/ 6 w 12"/>
                    <a:gd name="T5" fmla="*/ 24 h 24"/>
                    <a:gd name="T6" fmla="*/ 12 w 12"/>
                    <a:gd name="T7" fmla="*/ 12 h 24"/>
                    <a:gd name="T8" fmla="*/ 12 w 12"/>
                    <a:gd name="T9" fmla="*/ 0 h 24"/>
                    <a:gd name="T10" fmla="*/ 12 w 12"/>
                    <a:gd name="T11" fmla="*/ 0 h 24"/>
                    <a:gd name="T12" fmla="*/ 6 w 12"/>
                    <a:gd name="T13" fmla="*/ 0 h 24"/>
                    <a:gd name="T14" fmla="*/ 6 w 12"/>
                    <a:gd name="T15" fmla="*/ 12 h 24"/>
                    <a:gd name="T16" fmla="*/ 0 w 12"/>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24"/>
                    <a:gd name="T29" fmla="*/ 12 w 12"/>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24">
                      <a:moveTo>
                        <a:pt x="0" y="24"/>
                      </a:moveTo>
                      <a:lnTo>
                        <a:pt x="0" y="24"/>
                      </a:lnTo>
                      <a:lnTo>
                        <a:pt x="6" y="24"/>
                      </a:lnTo>
                      <a:lnTo>
                        <a:pt x="12" y="12"/>
                      </a:lnTo>
                      <a:lnTo>
                        <a:pt x="12" y="0"/>
                      </a:lnTo>
                      <a:lnTo>
                        <a:pt x="6" y="0"/>
                      </a:lnTo>
                      <a:lnTo>
                        <a:pt x="6" y="12"/>
                      </a:lnTo>
                      <a:lnTo>
                        <a:pt x="0" y="24"/>
                      </a:lnTo>
                      <a:close/>
                    </a:path>
                  </a:pathLst>
                </a:custGeom>
                <a:solidFill>
                  <a:srgbClr val="C0C0C0"/>
                </a:solidFill>
                <a:ln w="9525">
                  <a:noFill/>
                  <a:round/>
                  <a:headEnd/>
                  <a:tailEnd/>
                </a:ln>
              </p:spPr>
              <p:txBody>
                <a:bodyPr/>
                <a:lstStyle/>
                <a:p>
                  <a:endParaRPr lang="en-US"/>
                </a:p>
              </p:txBody>
            </p:sp>
            <p:sp>
              <p:nvSpPr>
                <p:cNvPr id="52514" name="Freeform 390"/>
                <p:cNvSpPr>
                  <a:spLocks/>
                </p:cNvSpPr>
                <p:nvPr/>
              </p:nvSpPr>
              <p:spPr bwMode="auto">
                <a:xfrm>
                  <a:off x="4366" y="2976"/>
                  <a:ext cx="6" cy="30"/>
                </a:xfrm>
                <a:custGeom>
                  <a:avLst/>
                  <a:gdLst>
                    <a:gd name="T0" fmla="*/ 0 w 6"/>
                    <a:gd name="T1" fmla="*/ 24 h 30"/>
                    <a:gd name="T2" fmla="*/ 6 w 6"/>
                    <a:gd name="T3" fmla="*/ 30 h 30"/>
                    <a:gd name="T4" fmla="*/ 6 w 6"/>
                    <a:gd name="T5" fmla="*/ 24 h 30"/>
                    <a:gd name="T6" fmla="*/ 6 w 6"/>
                    <a:gd name="T7" fmla="*/ 6 h 30"/>
                    <a:gd name="T8" fmla="*/ 6 w 6"/>
                    <a:gd name="T9" fmla="*/ 0 h 30"/>
                    <a:gd name="T10" fmla="*/ 0 w 6"/>
                    <a:gd name="T11" fmla="*/ 0 h 30"/>
                    <a:gd name="T12" fmla="*/ 0 w 6"/>
                    <a:gd name="T13" fmla="*/ 0 h 30"/>
                    <a:gd name="T14" fmla="*/ 0 w 6"/>
                    <a:gd name="T15" fmla="*/ 6 h 30"/>
                    <a:gd name="T16" fmla="*/ 0 w 6"/>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0" y="24"/>
                      </a:moveTo>
                      <a:lnTo>
                        <a:pt x="6" y="30"/>
                      </a:lnTo>
                      <a:lnTo>
                        <a:pt x="6" y="24"/>
                      </a:lnTo>
                      <a:lnTo>
                        <a:pt x="6" y="6"/>
                      </a:lnTo>
                      <a:lnTo>
                        <a:pt x="6" y="0"/>
                      </a:lnTo>
                      <a:lnTo>
                        <a:pt x="0" y="0"/>
                      </a:lnTo>
                      <a:lnTo>
                        <a:pt x="0" y="6"/>
                      </a:lnTo>
                      <a:lnTo>
                        <a:pt x="0" y="24"/>
                      </a:lnTo>
                      <a:close/>
                    </a:path>
                  </a:pathLst>
                </a:custGeom>
                <a:solidFill>
                  <a:srgbClr val="C0C0C0"/>
                </a:solidFill>
                <a:ln w="9525">
                  <a:noFill/>
                  <a:round/>
                  <a:headEnd/>
                  <a:tailEnd/>
                </a:ln>
              </p:spPr>
              <p:txBody>
                <a:bodyPr/>
                <a:lstStyle/>
                <a:p>
                  <a:endParaRPr lang="en-US"/>
                </a:p>
              </p:txBody>
            </p:sp>
            <p:sp>
              <p:nvSpPr>
                <p:cNvPr id="52515" name="Freeform 391"/>
                <p:cNvSpPr>
                  <a:spLocks/>
                </p:cNvSpPr>
                <p:nvPr/>
              </p:nvSpPr>
              <p:spPr bwMode="auto">
                <a:xfrm>
                  <a:off x="4342" y="2940"/>
                  <a:ext cx="18" cy="24"/>
                </a:xfrm>
                <a:custGeom>
                  <a:avLst/>
                  <a:gdLst>
                    <a:gd name="T0" fmla="*/ 12 w 18"/>
                    <a:gd name="T1" fmla="*/ 18 h 24"/>
                    <a:gd name="T2" fmla="*/ 18 w 18"/>
                    <a:gd name="T3" fmla="*/ 24 h 24"/>
                    <a:gd name="T4" fmla="*/ 18 w 18"/>
                    <a:gd name="T5" fmla="*/ 18 h 24"/>
                    <a:gd name="T6" fmla="*/ 6 w 18"/>
                    <a:gd name="T7" fmla="*/ 0 h 24"/>
                    <a:gd name="T8" fmla="*/ 0 w 18"/>
                    <a:gd name="T9" fmla="*/ 0 h 24"/>
                    <a:gd name="T10" fmla="*/ 0 w 18"/>
                    <a:gd name="T11" fmla="*/ 0 h 24"/>
                    <a:gd name="T12" fmla="*/ 12 w 18"/>
                    <a:gd name="T13" fmla="*/ 18 h 24"/>
                    <a:gd name="T14" fmla="*/ 0 60000 65536"/>
                    <a:gd name="T15" fmla="*/ 0 60000 65536"/>
                    <a:gd name="T16" fmla="*/ 0 60000 65536"/>
                    <a:gd name="T17" fmla="*/ 0 60000 65536"/>
                    <a:gd name="T18" fmla="*/ 0 60000 65536"/>
                    <a:gd name="T19" fmla="*/ 0 60000 65536"/>
                    <a:gd name="T20" fmla="*/ 0 60000 65536"/>
                    <a:gd name="T21" fmla="*/ 0 w 18"/>
                    <a:gd name="T22" fmla="*/ 0 h 24"/>
                    <a:gd name="T23" fmla="*/ 18 w 18"/>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24">
                      <a:moveTo>
                        <a:pt x="12" y="18"/>
                      </a:moveTo>
                      <a:lnTo>
                        <a:pt x="18" y="24"/>
                      </a:lnTo>
                      <a:lnTo>
                        <a:pt x="18" y="18"/>
                      </a:lnTo>
                      <a:lnTo>
                        <a:pt x="6" y="0"/>
                      </a:lnTo>
                      <a:lnTo>
                        <a:pt x="0" y="0"/>
                      </a:lnTo>
                      <a:lnTo>
                        <a:pt x="12" y="18"/>
                      </a:lnTo>
                      <a:close/>
                    </a:path>
                  </a:pathLst>
                </a:custGeom>
                <a:solidFill>
                  <a:srgbClr val="C0C0C0"/>
                </a:solidFill>
                <a:ln w="9525">
                  <a:noFill/>
                  <a:round/>
                  <a:headEnd/>
                  <a:tailEnd/>
                </a:ln>
              </p:spPr>
              <p:txBody>
                <a:bodyPr/>
                <a:lstStyle/>
                <a:p>
                  <a:endParaRPr lang="en-US"/>
                </a:p>
              </p:txBody>
            </p:sp>
            <p:sp>
              <p:nvSpPr>
                <p:cNvPr id="52516" name="Freeform 392"/>
                <p:cNvSpPr>
                  <a:spLocks/>
                </p:cNvSpPr>
                <p:nvPr/>
              </p:nvSpPr>
              <p:spPr bwMode="auto">
                <a:xfrm>
                  <a:off x="4312" y="2910"/>
                  <a:ext cx="24" cy="24"/>
                </a:xfrm>
                <a:custGeom>
                  <a:avLst/>
                  <a:gdLst>
                    <a:gd name="T0" fmla="*/ 18 w 24"/>
                    <a:gd name="T1" fmla="*/ 18 h 24"/>
                    <a:gd name="T2" fmla="*/ 18 w 24"/>
                    <a:gd name="T3" fmla="*/ 24 h 24"/>
                    <a:gd name="T4" fmla="*/ 24 w 24"/>
                    <a:gd name="T5" fmla="*/ 18 h 24"/>
                    <a:gd name="T6" fmla="*/ 18 w 24"/>
                    <a:gd name="T7" fmla="*/ 12 h 24"/>
                    <a:gd name="T8" fmla="*/ 12 w 24"/>
                    <a:gd name="T9" fmla="*/ 6 h 24"/>
                    <a:gd name="T10" fmla="*/ 0 w 24"/>
                    <a:gd name="T11" fmla="*/ 0 h 24"/>
                    <a:gd name="T12" fmla="*/ 0 w 24"/>
                    <a:gd name="T13" fmla="*/ 6 h 24"/>
                    <a:gd name="T14" fmla="*/ 0 w 24"/>
                    <a:gd name="T15" fmla="*/ 6 h 24"/>
                    <a:gd name="T16" fmla="*/ 12 w 24"/>
                    <a:gd name="T17" fmla="*/ 12 h 24"/>
                    <a:gd name="T18" fmla="*/ 12 w 24"/>
                    <a:gd name="T19" fmla="*/ 12 h 24"/>
                    <a:gd name="T20" fmla="*/ 12 w 24"/>
                    <a:gd name="T21" fmla="*/ 12 h 24"/>
                    <a:gd name="T22" fmla="*/ 18 w 24"/>
                    <a:gd name="T23" fmla="*/ 18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18" y="18"/>
                      </a:moveTo>
                      <a:lnTo>
                        <a:pt x="18" y="24"/>
                      </a:lnTo>
                      <a:lnTo>
                        <a:pt x="24" y="18"/>
                      </a:lnTo>
                      <a:lnTo>
                        <a:pt x="18" y="12"/>
                      </a:lnTo>
                      <a:lnTo>
                        <a:pt x="12" y="6"/>
                      </a:lnTo>
                      <a:lnTo>
                        <a:pt x="0" y="0"/>
                      </a:lnTo>
                      <a:lnTo>
                        <a:pt x="0" y="6"/>
                      </a:lnTo>
                      <a:lnTo>
                        <a:pt x="12" y="12"/>
                      </a:lnTo>
                      <a:lnTo>
                        <a:pt x="18" y="18"/>
                      </a:lnTo>
                      <a:close/>
                    </a:path>
                  </a:pathLst>
                </a:custGeom>
                <a:solidFill>
                  <a:srgbClr val="C0C0C0"/>
                </a:solidFill>
                <a:ln w="9525">
                  <a:noFill/>
                  <a:round/>
                  <a:headEnd/>
                  <a:tailEnd/>
                </a:ln>
              </p:spPr>
              <p:txBody>
                <a:bodyPr/>
                <a:lstStyle/>
                <a:p>
                  <a:endParaRPr lang="en-US"/>
                </a:p>
              </p:txBody>
            </p:sp>
            <p:sp>
              <p:nvSpPr>
                <p:cNvPr id="52517" name="Freeform 393"/>
                <p:cNvSpPr>
                  <a:spLocks/>
                </p:cNvSpPr>
                <p:nvPr/>
              </p:nvSpPr>
              <p:spPr bwMode="auto">
                <a:xfrm>
                  <a:off x="4276" y="2886"/>
                  <a:ext cx="24" cy="18"/>
                </a:xfrm>
                <a:custGeom>
                  <a:avLst/>
                  <a:gdLst>
                    <a:gd name="T0" fmla="*/ 24 w 24"/>
                    <a:gd name="T1" fmla="*/ 18 h 18"/>
                    <a:gd name="T2" fmla="*/ 24 w 24"/>
                    <a:gd name="T3" fmla="*/ 18 h 18"/>
                    <a:gd name="T4" fmla="*/ 24 w 24"/>
                    <a:gd name="T5" fmla="*/ 12 h 18"/>
                    <a:gd name="T6" fmla="*/ 0 w 24"/>
                    <a:gd name="T7" fmla="*/ 0 h 18"/>
                    <a:gd name="T8" fmla="*/ 0 w 24"/>
                    <a:gd name="T9" fmla="*/ 6 h 18"/>
                    <a:gd name="T10" fmla="*/ 0 w 24"/>
                    <a:gd name="T11" fmla="*/ 6 h 18"/>
                    <a:gd name="T12" fmla="*/ 24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18"/>
                      </a:moveTo>
                      <a:lnTo>
                        <a:pt x="24" y="18"/>
                      </a:ln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2518" name="Freeform 394"/>
                <p:cNvSpPr>
                  <a:spLocks/>
                </p:cNvSpPr>
                <p:nvPr/>
              </p:nvSpPr>
              <p:spPr bwMode="auto">
                <a:xfrm>
                  <a:off x="4240" y="2868"/>
                  <a:ext cx="24" cy="18"/>
                </a:xfrm>
                <a:custGeom>
                  <a:avLst/>
                  <a:gdLst>
                    <a:gd name="T0" fmla="*/ 24 w 24"/>
                    <a:gd name="T1" fmla="*/ 18 h 18"/>
                    <a:gd name="T2" fmla="*/ 24 w 24"/>
                    <a:gd name="T3" fmla="*/ 12 h 18"/>
                    <a:gd name="T4" fmla="*/ 24 w 24"/>
                    <a:gd name="T5" fmla="*/ 12 h 18"/>
                    <a:gd name="T6" fmla="*/ 0 w 24"/>
                    <a:gd name="T7" fmla="*/ 0 h 18"/>
                    <a:gd name="T8" fmla="*/ 0 w 24"/>
                    <a:gd name="T9" fmla="*/ 6 h 18"/>
                    <a:gd name="T10" fmla="*/ 0 w 24"/>
                    <a:gd name="T11" fmla="*/ 6 h 18"/>
                    <a:gd name="T12" fmla="*/ 24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18"/>
                      </a:move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2519" name="Freeform 395"/>
                <p:cNvSpPr>
                  <a:spLocks/>
                </p:cNvSpPr>
                <p:nvPr/>
              </p:nvSpPr>
              <p:spPr bwMode="auto">
                <a:xfrm>
                  <a:off x="4198" y="2850"/>
                  <a:ext cx="30" cy="18"/>
                </a:xfrm>
                <a:custGeom>
                  <a:avLst/>
                  <a:gdLst>
                    <a:gd name="T0" fmla="*/ 24 w 30"/>
                    <a:gd name="T1" fmla="*/ 18 h 18"/>
                    <a:gd name="T2" fmla="*/ 30 w 30"/>
                    <a:gd name="T3" fmla="*/ 18 h 18"/>
                    <a:gd name="T4" fmla="*/ 24 w 30"/>
                    <a:gd name="T5" fmla="*/ 12 h 18"/>
                    <a:gd name="T6" fmla="*/ 6 w 30"/>
                    <a:gd name="T7" fmla="*/ 0 h 18"/>
                    <a:gd name="T8" fmla="*/ 0 w 30"/>
                    <a:gd name="T9" fmla="*/ 6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8"/>
                      </a:lnTo>
                      <a:lnTo>
                        <a:pt x="24" y="12"/>
                      </a:lnTo>
                      <a:lnTo>
                        <a:pt x="6" y="0"/>
                      </a:lnTo>
                      <a:lnTo>
                        <a:pt x="0" y="6"/>
                      </a:lnTo>
                      <a:lnTo>
                        <a:pt x="6" y="6"/>
                      </a:lnTo>
                      <a:lnTo>
                        <a:pt x="24" y="18"/>
                      </a:lnTo>
                      <a:close/>
                    </a:path>
                  </a:pathLst>
                </a:custGeom>
                <a:solidFill>
                  <a:srgbClr val="C0C0C0"/>
                </a:solidFill>
                <a:ln w="9525">
                  <a:noFill/>
                  <a:round/>
                  <a:headEnd/>
                  <a:tailEnd/>
                </a:ln>
              </p:spPr>
              <p:txBody>
                <a:bodyPr/>
                <a:lstStyle/>
                <a:p>
                  <a:endParaRPr lang="en-US"/>
                </a:p>
              </p:txBody>
            </p:sp>
            <p:sp>
              <p:nvSpPr>
                <p:cNvPr id="52520" name="Freeform 396"/>
                <p:cNvSpPr>
                  <a:spLocks/>
                </p:cNvSpPr>
                <p:nvPr/>
              </p:nvSpPr>
              <p:spPr bwMode="auto">
                <a:xfrm>
                  <a:off x="4156" y="2838"/>
                  <a:ext cx="30" cy="12"/>
                </a:xfrm>
                <a:custGeom>
                  <a:avLst/>
                  <a:gdLst>
                    <a:gd name="T0" fmla="*/ 30 w 30"/>
                    <a:gd name="T1" fmla="*/ 12 h 12"/>
                    <a:gd name="T2" fmla="*/ 30 w 30"/>
                    <a:gd name="T3" fmla="*/ 12 h 12"/>
                    <a:gd name="T4" fmla="*/ 30 w 30"/>
                    <a:gd name="T5" fmla="*/ 6 h 12"/>
                    <a:gd name="T6" fmla="*/ 6 w 30"/>
                    <a:gd name="T7" fmla="*/ 0 h 12"/>
                    <a:gd name="T8" fmla="*/ 0 w 30"/>
                    <a:gd name="T9" fmla="*/ 6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12"/>
                      </a:lnTo>
                      <a:lnTo>
                        <a:pt x="30" y="6"/>
                      </a:lnTo>
                      <a:lnTo>
                        <a:pt x="6" y="0"/>
                      </a:lnTo>
                      <a:lnTo>
                        <a:pt x="0" y="6"/>
                      </a:lnTo>
                      <a:lnTo>
                        <a:pt x="6" y="6"/>
                      </a:lnTo>
                      <a:lnTo>
                        <a:pt x="30" y="12"/>
                      </a:lnTo>
                      <a:close/>
                    </a:path>
                  </a:pathLst>
                </a:custGeom>
                <a:solidFill>
                  <a:srgbClr val="C0C0C0"/>
                </a:solidFill>
                <a:ln w="9525">
                  <a:noFill/>
                  <a:round/>
                  <a:headEnd/>
                  <a:tailEnd/>
                </a:ln>
              </p:spPr>
              <p:txBody>
                <a:bodyPr/>
                <a:lstStyle/>
                <a:p>
                  <a:endParaRPr lang="en-US"/>
                </a:p>
              </p:txBody>
            </p:sp>
            <p:sp>
              <p:nvSpPr>
                <p:cNvPr id="52521" name="Freeform 397"/>
                <p:cNvSpPr>
                  <a:spLocks/>
                </p:cNvSpPr>
                <p:nvPr/>
              </p:nvSpPr>
              <p:spPr bwMode="auto">
                <a:xfrm>
                  <a:off x="4120" y="2826"/>
                  <a:ext cx="30" cy="12"/>
                </a:xfrm>
                <a:custGeom>
                  <a:avLst/>
                  <a:gdLst>
                    <a:gd name="T0" fmla="*/ 24 w 30"/>
                    <a:gd name="T1" fmla="*/ 12 h 12"/>
                    <a:gd name="T2" fmla="*/ 30 w 30"/>
                    <a:gd name="T3" fmla="*/ 12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522" name="Freeform 398"/>
                <p:cNvSpPr>
                  <a:spLocks/>
                </p:cNvSpPr>
                <p:nvPr/>
              </p:nvSpPr>
              <p:spPr bwMode="auto">
                <a:xfrm>
                  <a:off x="4078" y="2820"/>
                  <a:ext cx="30" cy="12"/>
                </a:xfrm>
                <a:custGeom>
                  <a:avLst/>
                  <a:gdLst>
                    <a:gd name="T0" fmla="*/ 24 w 30"/>
                    <a:gd name="T1" fmla="*/ 12 h 12"/>
                    <a:gd name="T2" fmla="*/ 30 w 30"/>
                    <a:gd name="T3" fmla="*/ 6 h 12"/>
                    <a:gd name="T4" fmla="*/ 24 w 30"/>
                    <a:gd name="T5" fmla="*/ 6 h 12"/>
                    <a:gd name="T6" fmla="*/ 0 w 30"/>
                    <a:gd name="T7" fmla="*/ 0 h 12"/>
                    <a:gd name="T8" fmla="*/ 0 w 30"/>
                    <a:gd name="T9" fmla="*/ 0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523" name="Freeform 399"/>
                <p:cNvSpPr>
                  <a:spLocks/>
                </p:cNvSpPr>
                <p:nvPr/>
              </p:nvSpPr>
              <p:spPr bwMode="auto">
                <a:xfrm>
                  <a:off x="4036" y="2808"/>
                  <a:ext cx="30" cy="12"/>
                </a:xfrm>
                <a:custGeom>
                  <a:avLst/>
                  <a:gdLst>
                    <a:gd name="T0" fmla="*/ 24 w 30"/>
                    <a:gd name="T1" fmla="*/ 12 h 12"/>
                    <a:gd name="T2" fmla="*/ 30 w 30"/>
                    <a:gd name="T3" fmla="*/ 12 h 12"/>
                    <a:gd name="T4" fmla="*/ 24 w 30"/>
                    <a:gd name="T5" fmla="*/ 6 h 12"/>
                    <a:gd name="T6" fmla="*/ 6 w 30"/>
                    <a:gd name="T7" fmla="*/ 0 h 12"/>
                    <a:gd name="T8" fmla="*/ 0 w 30"/>
                    <a:gd name="T9" fmla="*/ 6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6"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2524" name="Freeform 400"/>
                <p:cNvSpPr>
                  <a:spLocks/>
                </p:cNvSpPr>
                <p:nvPr/>
              </p:nvSpPr>
              <p:spPr bwMode="auto">
                <a:xfrm>
                  <a:off x="3994" y="2802"/>
                  <a:ext cx="30" cy="12"/>
                </a:xfrm>
                <a:custGeom>
                  <a:avLst/>
                  <a:gdLst>
                    <a:gd name="T0" fmla="*/ 30 w 30"/>
                    <a:gd name="T1" fmla="*/ 12 h 12"/>
                    <a:gd name="T2" fmla="*/ 30 w 30"/>
                    <a:gd name="T3" fmla="*/ 6 h 12"/>
                    <a:gd name="T4" fmla="*/ 30 w 30"/>
                    <a:gd name="T5" fmla="*/ 6 h 12"/>
                    <a:gd name="T6" fmla="*/ 12 w 30"/>
                    <a:gd name="T7" fmla="*/ 0 h 12"/>
                    <a:gd name="T8" fmla="*/ 6 w 30"/>
                    <a:gd name="T9" fmla="*/ 0 h 12"/>
                    <a:gd name="T10" fmla="*/ 0 w 30"/>
                    <a:gd name="T11" fmla="*/ 6 h 12"/>
                    <a:gd name="T12" fmla="*/ 6 w 30"/>
                    <a:gd name="T13" fmla="*/ 6 h 12"/>
                    <a:gd name="T14" fmla="*/ 12 w 30"/>
                    <a:gd name="T15" fmla="*/ 6 h 12"/>
                    <a:gd name="T16" fmla="*/ 30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12"/>
                      </a:moveTo>
                      <a:lnTo>
                        <a:pt x="30" y="6"/>
                      </a:lnTo>
                      <a:lnTo>
                        <a:pt x="12" y="0"/>
                      </a:lnTo>
                      <a:lnTo>
                        <a:pt x="6" y="0"/>
                      </a:lnTo>
                      <a:lnTo>
                        <a:pt x="0" y="6"/>
                      </a:lnTo>
                      <a:lnTo>
                        <a:pt x="6" y="6"/>
                      </a:lnTo>
                      <a:lnTo>
                        <a:pt x="12" y="6"/>
                      </a:lnTo>
                      <a:lnTo>
                        <a:pt x="30" y="12"/>
                      </a:lnTo>
                      <a:close/>
                    </a:path>
                  </a:pathLst>
                </a:custGeom>
                <a:solidFill>
                  <a:srgbClr val="C0C0C0"/>
                </a:solidFill>
                <a:ln w="9525">
                  <a:noFill/>
                  <a:round/>
                  <a:headEnd/>
                  <a:tailEnd/>
                </a:ln>
              </p:spPr>
              <p:txBody>
                <a:bodyPr/>
                <a:lstStyle/>
                <a:p>
                  <a:endParaRPr lang="en-US"/>
                </a:p>
              </p:txBody>
            </p:sp>
            <p:sp>
              <p:nvSpPr>
                <p:cNvPr id="52525" name="Freeform 401"/>
                <p:cNvSpPr>
                  <a:spLocks/>
                </p:cNvSpPr>
                <p:nvPr/>
              </p:nvSpPr>
              <p:spPr bwMode="auto">
                <a:xfrm>
                  <a:off x="3951" y="2796"/>
                  <a:ext cx="30" cy="12"/>
                </a:xfrm>
                <a:custGeom>
                  <a:avLst/>
                  <a:gdLst>
                    <a:gd name="T0" fmla="*/ 30 w 30"/>
                    <a:gd name="T1" fmla="*/ 12 h 12"/>
                    <a:gd name="T2" fmla="*/ 30 w 30"/>
                    <a:gd name="T3" fmla="*/ 6 h 12"/>
                    <a:gd name="T4" fmla="*/ 30 w 30"/>
                    <a:gd name="T5" fmla="*/ 6 h 12"/>
                    <a:gd name="T6" fmla="*/ 6 w 30"/>
                    <a:gd name="T7" fmla="*/ 0 h 12"/>
                    <a:gd name="T8" fmla="*/ 0 w 30"/>
                    <a:gd name="T9" fmla="*/ 6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6"/>
                      </a:lnTo>
                      <a:lnTo>
                        <a:pt x="6" y="6"/>
                      </a:lnTo>
                      <a:lnTo>
                        <a:pt x="30" y="12"/>
                      </a:lnTo>
                      <a:close/>
                    </a:path>
                  </a:pathLst>
                </a:custGeom>
                <a:solidFill>
                  <a:srgbClr val="C0C0C0"/>
                </a:solidFill>
                <a:ln w="9525">
                  <a:noFill/>
                  <a:round/>
                  <a:headEnd/>
                  <a:tailEnd/>
                </a:ln>
              </p:spPr>
              <p:txBody>
                <a:bodyPr/>
                <a:lstStyle/>
                <a:p>
                  <a:endParaRPr lang="en-US"/>
                </a:p>
              </p:txBody>
            </p:sp>
            <p:sp>
              <p:nvSpPr>
                <p:cNvPr id="52526" name="Freeform 402"/>
                <p:cNvSpPr>
                  <a:spLocks/>
                </p:cNvSpPr>
                <p:nvPr/>
              </p:nvSpPr>
              <p:spPr bwMode="auto">
                <a:xfrm>
                  <a:off x="3909" y="2796"/>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527" name="Freeform 403"/>
                <p:cNvSpPr>
                  <a:spLocks/>
                </p:cNvSpPr>
                <p:nvPr/>
              </p:nvSpPr>
              <p:spPr bwMode="auto">
                <a:xfrm>
                  <a:off x="3867" y="2790"/>
                  <a:ext cx="30" cy="6"/>
                </a:xfrm>
                <a:custGeom>
                  <a:avLst/>
                  <a:gdLst>
                    <a:gd name="T0" fmla="*/ 30 w 30"/>
                    <a:gd name="T1" fmla="*/ 6 h 6"/>
                    <a:gd name="T2" fmla="*/ 30 w 30"/>
                    <a:gd name="T3" fmla="*/ 6 h 6"/>
                    <a:gd name="T4" fmla="*/ 30 w 30"/>
                    <a:gd name="T5" fmla="*/ 0 h 6"/>
                    <a:gd name="T6" fmla="*/ 24 w 30"/>
                    <a:gd name="T7" fmla="*/ 0 h 6"/>
                    <a:gd name="T8" fmla="*/ 6 w 30"/>
                    <a:gd name="T9" fmla="*/ 0 h 6"/>
                    <a:gd name="T10" fmla="*/ 0 w 30"/>
                    <a:gd name="T11" fmla="*/ 6 h 6"/>
                    <a:gd name="T12" fmla="*/ 6 w 30"/>
                    <a:gd name="T13" fmla="*/ 6 h 6"/>
                    <a:gd name="T14" fmla="*/ 24 w 30"/>
                    <a:gd name="T15" fmla="*/ 6 h 6"/>
                    <a:gd name="T16" fmla="*/ 30 w 3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30" y="6"/>
                      </a:moveTo>
                      <a:lnTo>
                        <a:pt x="30" y="6"/>
                      </a:lnTo>
                      <a:lnTo>
                        <a:pt x="30" y="0"/>
                      </a:lnTo>
                      <a:lnTo>
                        <a:pt x="24" y="0"/>
                      </a:lnTo>
                      <a:lnTo>
                        <a:pt x="6" y="0"/>
                      </a:lnTo>
                      <a:lnTo>
                        <a:pt x="0" y="6"/>
                      </a:lnTo>
                      <a:lnTo>
                        <a:pt x="6" y="6"/>
                      </a:lnTo>
                      <a:lnTo>
                        <a:pt x="24" y="6"/>
                      </a:lnTo>
                      <a:lnTo>
                        <a:pt x="30" y="6"/>
                      </a:lnTo>
                      <a:close/>
                    </a:path>
                  </a:pathLst>
                </a:custGeom>
                <a:solidFill>
                  <a:srgbClr val="C0C0C0"/>
                </a:solidFill>
                <a:ln w="9525">
                  <a:noFill/>
                  <a:round/>
                  <a:headEnd/>
                  <a:tailEnd/>
                </a:ln>
              </p:spPr>
              <p:txBody>
                <a:bodyPr/>
                <a:lstStyle/>
                <a:p>
                  <a:endParaRPr lang="en-US"/>
                </a:p>
              </p:txBody>
            </p:sp>
            <p:sp>
              <p:nvSpPr>
                <p:cNvPr id="52528" name="Freeform 404"/>
                <p:cNvSpPr>
                  <a:spLocks/>
                </p:cNvSpPr>
                <p:nvPr/>
              </p:nvSpPr>
              <p:spPr bwMode="auto">
                <a:xfrm>
                  <a:off x="3825" y="2790"/>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529" name="Freeform 405"/>
                <p:cNvSpPr>
                  <a:spLocks/>
                </p:cNvSpPr>
                <p:nvPr/>
              </p:nvSpPr>
              <p:spPr bwMode="auto">
                <a:xfrm>
                  <a:off x="3783" y="2790"/>
                  <a:ext cx="30" cy="6"/>
                </a:xfrm>
                <a:custGeom>
                  <a:avLst/>
                  <a:gdLst>
                    <a:gd name="T0" fmla="*/ 30 w 30"/>
                    <a:gd name="T1" fmla="*/ 6 h 6"/>
                    <a:gd name="T2" fmla="*/ 30 w 30"/>
                    <a:gd name="T3" fmla="*/ 0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grpSp>
          <p:sp>
            <p:nvSpPr>
              <p:cNvPr id="52458" name="Oval 406"/>
              <p:cNvSpPr>
                <a:spLocks noChangeArrowheads="1"/>
              </p:cNvSpPr>
              <p:nvPr/>
            </p:nvSpPr>
            <p:spPr bwMode="auto">
              <a:xfrm>
                <a:off x="3465" y="2886"/>
                <a:ext cx="625" cy="240"/>
              </a:xfrm>
              <a:prstGeom prst="ellipse">
                <a:avLst/>
              </a:prstGeom>
              <a:solidFill>
                <a:srgbClr val="FFFFFF"/>
              </a:solidFill>
              <a:ln w="9525">
                <a:solidFill>
                  <a:srgbClr val="000000"/>
                </a:solidFill>
                <a:round/>
                <a:headEnd/>
                <a:tailEnd/>
              </a:ln>
            </p:spPr>
            <p:txBody>
              <a:bodyPr/>
              <a:lstStyle/>
              <a:p>
                <a:endParaRPr lang="en-US"/>
              </a:p>
            </p:txBody>
          </p:sp>
          <p:grpSp>
            <p:nvGrpSpPr>
              <p:cNvPr id="52459" name="Group 407"/>
              <p:cNvGrpSpPr>
                <a:grpSpLocks/>
              </p:cNvGrpSpPr>
              <p:nvPr/>
            </p:nvGrpSpPr>
            <p:grpSpPr bwMode="auto">
              <a:xfrm>
                <a:off x="3651" y="2934"/>
                <a:ext cx="246" cy="144"/>
                <a:chOff x="3651" y="2934"/>
                <a:chExt cx="246" cy="144"/>
              </a:xfrm>
            </p:grpSpPr>
            <p:sp>
              <p:nvSpPr>
                <p:cNvPr id="52462" name="Oval 408"/>
                <p:cNvSpPr>
                  <a:spLocks noChangeArrowheads="1"/>
                </p:cNvSpPr>
                <p:nvPr/>
              </p:nvSpPr>
              <p:spPr bwMode="auto">
                <a:xfrm>
                  <a:off x="3651" y="2982"/>
                  <a:ext cx="246" cy="96"/>
                </a:xfrm>
                <a:prstGeom prst="ellipse">
                  <a:avLst/>
                </a:prstGeom>
                <a:solidFill>
                  <a:srgbClr val="FFFFFF"/>
                </a:solidFill>
                <a:ln w="9525">
                  <a:solidFill>
                    <a:srgbClr val="000000"/>
                  </a:solidFill>
                  <a:round/>
                  <a:headEnd/>
                  <a:tailEnd/>
                </a:ln>
              </p:spPr>
              <p:txBody>
                <a:bodyPr/>
                <a:lstStyle/>
                <a:p>
                  <a:endParaRPr lang="en-US"/>
                </a:p>
              </p:txBody>
            </p:sp>
            <p:sp>
              <p:nvSpPr>
                <p:cNvPr id="52463" name="Oval 409"/>
                <p:cNvSpPr>
                  <a:spLocks noChangeArrowheads="1"/>
                </p:cNvSpPr>
                <p:nvPr/>
              </p:nvSpPr>
              <p:spPr bwMode="auto">
                <a:xfrm>
                  <a:off x="3651" y="2934"/>
                  <a:ext cx="246" cy="96"/>
                </a:xfrm>
                <a:prstGeom prst="ellipse">
                  <a:avLst/>
                </a:prstGeom>
                <a:solidFill>
                  <a:srgbClr val="FFFFFF"/>
                </a:solidFill>
                <a:ln w="9525">
                  <a:solidFill>
                    <a:srgbClr val="000000"/>
                  </a:solidFill>
                  <a:round/>
                  <a:headEnd/>
                  <a:tailEnd/>
                </a:ln>
              </p:spPr>
              <p:txBody>
                <a:bodyPr/>
                <a:lstStyle/>
                <a:p>
                  <a:endParaRPr lang="en-US"/>
                </a:p>
              </p:txBody>
            </p:sp>
            <p:sp>
              <p:nvSpPr>
                <p:cNvPr id="52464" name="Line 410"/>
                <p:cNvSpPr>
                  <a:spLocks noChangeShapeType="1"/>
                </p:cNvSpPr>
                <p:nvPr/>
              </p:nvSpPr>
              <p:spPr bwMode="auto">
                <a:xfrm>
                  <a:off x="3651" y="2982"/>
                  <a:ext cx="1" cy="42"/>
                </a:xfrm>
                <a:prstGeom prst="line">
                  <a:avLst/>
                </a:prstGeom>
                <a:noFill/>
                <a:ln w="9525">
                  <a:solidFill>
                    <a:srgbClr val="000000"/>
                  </a:solidFill>
                  <a:round/>
                  <a:headEnd/>
                  <a:tailEnd/>
                </a:ln>
              </p:spPr>
              <p:txBody>
                <a:bodyPr/>
                <a:lstStyle/>
                <a:p>
                  <a:endParaRPr lang="en-US"/>
                </a:p>
              </p:txBody>
            </p:sp>
            <p:sp>
              <p:nvSpPr>
                <p:cNvPr id="52465" name="Line 411"/>
                <p:cNvSpPr>
                  <a:spLocks noChangeShapeType="1"/>
                </p:cNvSpPr>
                <p:nvPr/>
              </p:nvSpPr>
              <p:spPr bwMode="auto">
                <a:xfrm>
                  <a:off x="3891" y="2982"/>
                  <a:ext cx="1" cy="42"/>
                </a:xfrm>
                <a:prstGeom prst="line">
                  <a:avLst/>
                </a:prstGeom>
                <a:noFill/>
                <a:ln w="9525">
                  <a:solidFill>
                    <a:srgbClr val="000000"/>
                  </a:solidFill>
                  <a:round/>
                  <a:headEnd/>
                  <a:tailEnd/>
                </a:ln>
              </p:spPr>
              <p:txBody>
                <a:bodyPr/>
                <a:lstStyle/>
                <a:p>
                  <a:endParaRPr lang="en-US"/>
                </a:p>
              </p:txBody>
            </p:sp>
          </p:grpSp>
          <p:sp>
            <p:nvSpPr>
              <p:cNvPr id="52460" name="Freeform 412"/>
              <p:cNvSpPr>
                <a:spLocks/>
              </p:cNvSpPr>
              <p:nvPr/>
            </p:nvSpPr>
            <p:spPr bwMode="auto">
              <a:xfrm>
                <a:off x="4348" y="2754"/>
                <a:ext cx="906" cy="402"/>
              </a:xfrm>
              <a:custGeom>
                <a:avLst/>
                <a:gdLst>
                  <a:gd name="T0" fmla="*/ 18 w 906"/>
                  <a:gd name="T1" fmla="*/ 0 h 402"/>
                  <a:gd name="T2" fmla="*/ 0 w 906"/>
                  <a:gd name="T3" fmla="*/ 42 h 402"/>
                  <a:gd name="T4" fmla="*/ 888 w 906"/>
                  <a:gd name="T5" fmla="*/ 402 h 402"/>
                  <a:gd name="T6" fmla="*/ 906 w 906"/>
                  <a:gd name="T7" fmla="*/ 360 h 402"/>
                  <a:gd name="T8" fmla="*/ 18 w 906"/>
                  <a:gd name="T9" fmla="*/ 0 h 402"/>
                  <a:gd name="T10" fmla="*/ 0 60000 65536"/>
                  <a:gd name="T11" fmla="*/ 0 60000 65536"/>
                  <a:gd name="T12" fmla="*/ 0 60000 65536"/>
                  <a:gd name="T13" fmla="*/ 0 60000 65536"/>
                  <a:gd name="T14" fmla="*/ 0 60000 65536"/>
                  <a:gd name="T15" fmla="*/ 0 w 906"/>
                  <a:gd name="T16" fmla="*/ 0 h 402"/>
                  <a:gd name="T17" fmla="*/ 906 w 906"/>
                  <a:gd name="T18" fmla="*/ 402 h 402"/>
                </a:gdLst>
                <a:ahLst/>
                <a:cxnLst>
                  <a:cxn ang="T10">
                    <a:pos x="T0" y="T1"/>
                  </a:cxn>
                  <a:cxn ang="T11">
                    <a:pos x="T2" y="T3"/>
                  </a:cxn>
                  <a:cxn ang="T12">
                    <a:pos x="T4" y="T5"/>
                  </a:cxn>
                  <a:cxn ang="T13">
                    <a:pos x="T6" y="T7"/>
                  </a:cxn>
                  <a:cxn ang="T14">
                    <a:pos x="T8" y="T9"/>
                  </a:cxn>
                </a:cxnLst>
                <a:rect l="T15" t="T16" r="T17" b="T18"/>
                <a:pathLst>
                  <a:path w="906" h="402">
                    <a:moveTo>
                      <a:pt x="18" y="0"/>
                    </a:moveTo>
                    <a:lnTo>
                      <a:pt x="0" y="42"/>
                    </a:lnTo>
                    <a:lnTo>
                      <a:pt x="888" y="402"/>
                    </a:lnTo>
                    <a:lnTo>
                      <a:pt x="906" y="360"/>
                    </a:lnTo>
                    <a:lnTo>
                      <a:pt x="18" y="0"/>
                    </a:lnTo>
                    <a:close/>
                  </a:path>
                </a:pathLst>
              </a:custGeom>
              <a:solidFill>
                <a:srgbClr val="FFFFFF"/>
              </a:solidFill>
              <a:ln w="9525">
                <a:solidFill>
                  <a:srgbClr val="000000"/>
                </a:solidFill>
                <a:round/>
                <a:headEnd/>
                <a:tailEnd/>
              </a:ln>
            </p:spPr>
            <p:txBody>
              <a:bodyPr/>
              <a:lstStyle/>
              <a:p>
                <a:endParaRPr lang="en-US"/>
              </a:p>
            </p:txBody>
          </p:sp>
          <p:sp>
            <p:nvSpPr>
              <p:cNvPr id="52461" name="Freeform 413"/>
              <p:cNvSpPr>
                <a:spLocks/>
              </p:cNvSpPr>
              <p:nvPr/>
            </p:nvSpPr>
            <p:spPr bwMode="auto">
              <a:xfrm>
                <a:off x="4324" y="2736"/>
                <a:ext cx="144" cy="102"/>
              </a:xfrm>
              <a:custGeom>
                <a:avLst/>
                <a:gdLst>
                  <a:gd name="T0" fmla="*/ 84 w 144"/>
                  <a:gd name="T1" fmla="*/ 6 h 102"/>
                  <a:gd name="T2" fmla="*/ 54 w 144"/>
                  <a:gd name="T3" fmla="*/ 0 h 102"/>
                  <a:gd name="T4" fmla="*/ 30 w 144"/>
                  <a:gd name="T5" fmla="*/ 6 h 102"/>
                  <a:gd name="T6" fmla="*/ 12 w 144"/>
                  <a:gd name="T7" fmla="*/ 18 h 102"/>
                  <a:gd name="T8" fmla="*/ 0 w 144"/>
                  <a:gd name="T9" fmla="*/ 36 h 102"/>
                  <a:gd name="T10" fmla="*/ 0 w 144"/>
                  <a:gd name="T11" fmla="*/ 54 h 102"/>
                  <a:gd name="T12" fmla="*/ 12 w 144"/>
                  <a:gd name="T13" fmla="*/ 72 h 102"/>
                  <a:gd name="T14" fmla="*/ 36 w 144"/>
                  <a:gd name="T15" fmla="*/ 90 h 102"/>
                  <a:gd name="T16" fmla="*/ 60 w 144"/>
                  <a:gd name="T17" fmla="*/ 96 h 102"/>
                  <a:gd name="T18" fmla="*/ 90 w 144"/>
                  <a:gd name="T19" fmla="*/ 102 h 102"/>
                  <a:gd name="T20" fmla="*/ 114 w 144"/>
                  <a:gd name="T21" fmla="*/ 96 h 102"/>
                  <a:gd name="T22" fmla="*/ 132 w 144"/>
                  <a:gd name="T23" fmla="*/ 90 h 102"/>
                  <a:gd name="T24" fmla="*/ 144 w 144"/>
                  <a:gd name="T25" fmla="*/ 72 h 102"/>
                  <a:gd name="T26" fmla="*/ 144 w 144"/>
                  <a:gd name="T27" fmla="*/ 48 h 102"/>
                  <a:gd name="T28" fmla="*/ 132 w 144"/>
                  <a:gd name="T29" fmla="*/ 30 h 102"/>
                  <a:gd name="T30" fmla="*/ 108 w 144"/>
                  <a:gd name="T31" fmla="*/ 12 h 102"/>
                  <a:gd name="T32" fmla="*/ 84 w 144"/>
                  <a:gd name="T33" fmla="*/ 6 h 1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102"/>
                  <a:gd name="T53" fmla="*/ 144 w 144"/>
                  <a:gd name="T54" fmla="*/ 102 h 10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102">
                    <a:moveTo>
                      <a:pt x="84" y="6"/>
                    </a:moveTo>
                    <a:lnTo>
                      <a:pt x="54" y="0"/>
                    </a:lnTo>
                    <a:lnTo>
                      <a:pt x="30" y="6"/>
                    </a:lnTo>
                    <a:lnTo>
                      <a:pt x="12" y="18"/>
                    </a:lnTo>
                    <a:lnTo>
                      <a:pt x="0" y="36"/>
                    </a:lnTo>
                    <a:lnTo>
                      <a:pt x="0" y="54"/>
                    </a:lnTo>
                    <a:lnTo>
                      <a:pt x="12" y="72"/>
                    </a:lnTo>
                    <a:lnTo>
                      <a:pt x="36" y="90"/>
                    </a:lnTo>
                    <a:lnTo>
                      <a:pt x="60" y="96"/>
                    </a:lnTo>
                    <a:lnTo>
                      <a:pt x="90" y="102"/>
                    </a:lnTo>
                    <a:lnTo>
                      <a:pt x="114" y="96"/>
                    </a:lnTo>
                    <a:lnTo>
                      <a:pt x="132" y="90"/>
                    </a:lnTo>
                    <a:lnTo>
                      <a:pt x="144" y="72"/>
                    </a:lnTo>
                    <a:lnTo>
                      <a:pt x="144" y="48"/>
                    </a:lnTo>
                    <a:lnTo>
                      <a:pt x="132" y="30"/>
                    </a:lnTo>
                    <a:lnTo>
                      <a:pt x="108" y="12"/>
                    </a:lnTo>
                    <a:lnTo>
                      <a:pt x="84" y="6"/>
                    </a:lnTo>
                    <a:close/>
                  </a:path>
                </a:pathLst>
              </a:custGeom>
              <a:solidFill>
                <a:srgbClr val="FFFFFF"/>
              </a:solidFill>
              <a:ln w="9525">
                <a:solidFill>
                  <a:srgbClr val="000000"/>
                </a:solidFill>
                <a:round/>
                <a:headEnd/>
                <a:tailEnd/>
              </a:ln>
            </p:spPr>
            <p:txBody>
              <a:bodyPr/>
              <a:lstStyle/>
              <a:p>
                <a:endParaRPr lang="en-US"/>
              </a:p>
            </p:txBody>
          </p:sp>
        </p:grpSp>
        <p:grpSp>
          <p:nvGrpSpPr>
            <p:cNvPr id="51211" name="Group 414"/>
            <p:cNvGrpSpPr>
              <a:grpSpLocks/>
            </p:cNvGrpSpPr>
            <p:nvPr/>
          </p:nvGrpSpPr>
          <p:grpSpPr bwMode="auto">
            <a:xfrm>
              <a:off x="2601" y="2405"/>
              <a:ext cx="2653" cy="961"/>
              <a:chOff x="2601" y="2405"/>
              <a:chExt cx="2653" cy="961"/>
            </a:xfrm>
          </p:grpSpPr>
          <p:sp>
            <p:nvSpPr>
              <p:cNvPr id="52057" name="Oval 415"/>
              <p:cNvSpPr>
                <a:spLocks noChangeArrowheads="1"/>
              </p:cNvSpPr>
              <p:nvPr/>
            </p:nvSpPr>
            <p:spPr bwMode="auto">
              <a:xfrm>
                <a:off x="2601" y="2453"/>
                <a:ext cx="2353" cy="913"/>
              </a:xfrm>
              <a:prstGeom prst="ellipse">
                <a:avLst/>
              </a:prstGeom>
              <a:solidFill>
                <a:srgbClr val="969696"/>
              </a:solidFill>
              <a:ln w="9525">
                <a:solidFill>
                  <a:srgbClr val="000000"/>
                </a:solidFill>
                <a:round/>
                <a:headEnd/>
                <a:tailEnd/>
              </a:ln>
            </p:spPr>
            <p:txBody>
              <a:bodyPr/>
              <a:lstStyle/>
              <a:p>
                <a:endParaRPr lang="en-US"/>
              </a:p>
            </p:txBody>
          </p:sp>
          <p:sp>
            <p:nvSpPr>
              <p:cNvPr id="52058" name="Oval 416"/>
              <p:cNvSpPr>
                <a:spLocks noChangeArrowheads="1"/>
              </p:cNvSpPr>
              <p:nvPr/>
            </p:nvSpPr>
            <p:spPr bwMode="auto">
              <a:xfrm>
                <a:off x="2601" y="2405"/>
                <a:ext cx="2353" cy="913"/>
              </a:xfrm>
              <a:prstGeom prst="ellipse">
                <a:avLst/>
              </a:prstGeom>
              <a:solidFill>
                <a:srgbClr val="FFFFFF"/>
              </a:solidFill>
              <a:ln w="9525">
                <a:solidFill>
                  <a:srgbClr val="000000"/>
                </a:solidFill>
                <a:round/>
                <a:headEnd/>
                <a:tailEnd/>
              </a:ln>
            </p:spPr>
            <p:txBody>
              <a:bodyPr/>
              <a:lstStyle/>
              <a:p>
                <a:endParaRPr lang="en-US"/>
              </a:p>
            </p:txBody>
          </p:sp>
          <p:grpSp>
            <p:nvGrpSpPr>
              <p:cNvPr id="52059" name="Group 417"/>
              <p:cNvGrpSpPr>
                <a:grpSpLocks/>
              </p:cNvGrpSpPr>
              <p:nvPr/>
            </p:nvGrpSpPr>
            <p:grpSpPr bwMode="auto">
              <a:xfrm>
                <a:off x="2697" y="2453"/>
                <a:ext cx="2161" cy="817"/>
                <a:chOff x="2697" y="2453"/>
                <a:chExt cx="2161" cy="817"/>
              </a:xfrm>
            </p:grpSpPr>
            <p:sp>
              <p:nvSpPr>
                <p:cNvPr id="52335" name="Freeform 418"/>
                <p:cNvSpPr>
                  <a:spLocks/>
                </p:cNvSpPr>
                <p:nvPr/>
              </p:nvSpPr>
              <p:spPr bwMode="auto">
                <a:xfrm>
                  <a:off x="3753" y="2453"/>
                  <a:ext cx="24" cy="6"/>
                </a:xfrm>
                <a:custGeom>
                  <a:avLst/>
                  <a:gdLst>
                    <a:gd name="T0" fmla="*/ 24 w 24"/>
                    <a:gd name="T1" fmla="*/ 6 h 6"/>
                    <a:gd name="T2" fmla="*/ 24 w 24"/>
                    <a:gd name="T3" fmla="*/ 0 h 6"/>
                    <a:gd name="T4" fmla="*/ 24 w 24"/>
                    <a:gd name="T5" fmla="*/ 0 h 6"/>
                    <a:gd name="T6" fmla="*/ 0 w 24"/>
                    <a:gd name="T7" fmla="*/ 0 h 6"/>
                    <a:gd name="T8" fmla="*/ 0 w 24"/>
                    <a:gd name="T9" fmla="*/ 0 h 6"/>
                    <a:gd name="T10" fmla="*/ 0 w 24"/>
                    <a:gd name="T11" fmla="*/ 6 h 6"/>
                    <a:gd name="T12" fmla="*/ 24 w 24"/>
                    <a:gd name="T13" fmla="*/ 6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24" y="6"/>
                      </a:move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336" name="Freeform 419"/>
                <p:cNvSpPr>
                  <a:spLocks/>
                </p:cNvSpPr>
                <p:nvPr/>
              </p:nvSpPr>
              <p:spPr bwMode="auto">
                <a:xfrm>
                  <a:off x="3711" y="2453"/>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337" name="Freeform 420"/>
                <p:cNvSpPr>
                  <a:spLocks/>
                </p:cNvSpPr>
                <p:nvPr/>
              </p:nvSpPr>
              <p:spPr bwMode="auto">
                <a:xfrm>
                  <a:off x="3669" y="2453"/>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338" name="Freeform 421"/>
                <p:cNvSpPr>
                  <a:spLocks/>
                </p:cNvSpPr>
                <p:nvPr/>
              </p:nvSpPr>
              <p:spPr bwMode="auto">
                <a:xfrm>
                  <a:off x="3627" y="2453"/>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339" name="Freeform 422"/>
                <p:cNvSpPr>
                  <a:spLocks/>
                </p:cNvSpPr>
                <p:nvPr/>
              </p:nvSpPr>
              <p:spPr bwMode="auto">
                <a:xfrm>
                  <a:off x="3585" y="2459"/>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340" name="Freeform 423"/>
                <p:cNvSpPr>
                  <a:spLocks/>
                </p:cNvSpPr>
                <p:nvPr/>
              </p:nvSpPr>
              <p:spPr bwMode="auto">
                <a:xfrm>
                  <a:off x="3543" y="2459"/>
                  <a:ext cx="30" cy="6"/>
                </a:xfrm>
                <a:custGeom>
                  <a:avLst/>
                  <a:gdLst>
                    <a:gd name="T0" fmla="*/ 24 w 30"/>
                    <a:gd name="T1" fmla="*/ 6 h 6"/>
                    <a:gd name="T2" fmla="*/ 30 w 30"/>
                    <a:gd name="T3" fmla="*/ 0 h 6"/>
                    <a:gd name="T4" fmla="*/ 24 w 30"/>
                    <a:gd name="T5" fmla="*/ 0 h 6"/>
                    <a:gd name="T6" fmla="*/ 18 w 30"/>
                    <a:gd name="T7" fmla="*/ 0 h 6"/>
                    <a:gd name="T8" fmla="*/ 0 w 30"/>
                    <a:gd name="T9" fmla="*/ 0 h 6"/>
                    <a:gd name="T10" fmla="*/ 0 w 30"/>
                    <a:gd name="T11" fmla="*/ 6 h 6"/>
                    <a:gd name="T12" fmla="*/ 0 w 30"/>
                    <a:gd name="T13" fmla="*/ 6 h 6"/>
                    <a:gd name="T14" fmla="*/ 18 w 30"/>
                    <a:gd name="T15" fmla="*/ 6 h 6"/>
                    <a:gd name="T16" fmla="*/ 24 w 3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24" y="6"/>
                      </a:moveTo>
                      <a:lnTo>
                        <a:pt x="30" y="0"/>
                      </a:lnTo>
                      <a:lnTo>
                        <a:pt x="24" y="0"/>
                      </a:lnTo>
                      <a:lnTo>
                        <a:pt x="18" y="0"/>
                      </a:lnTo>
                      <a:lnTo>
                        <a:pt x="0" y="0"/>
                      </a:lnTo>
                      <a:lnTo>
                        <a:pt x="0" y="6"/>
                      </a:lnTo>
                      <a:lnTo>
                        <a:pt x="18" y="6"/>
                      </a:lnTo>
                      <a:lnTo>
                        <a:pt x="24" y="6"/>
                      </a:lnTo>
                      <a:close/>
                    </a:path>
                  </a:pathLst>
                </a:custGeom>
                <a:solidFill>
                  <a:srgbClr val="C0C0C0"/>
                </a:solidFill>
                <a:ln w="9525">
                  <a:noFill/>
                  <a:round/>
                  <a:headEnd/>
                  <a:tailEnd/>
                </a:ln>
              </p:spPr>
              <p:txBody>
                <a:bodyPr/>
                <a:lstStyle/>
                <a:p>
                  <a:endParaRPr lang="en-US"/>
                </a:p>
              </p:txBody>
            </p:sp>
            <p:sp>
              <p:nvSpPr>
                <p:cNvPr id="52341" name="Freeform 424"/>
                <p:cNvSpPr>
                  <a:spLocks/>
                </p:cNvSpPr>
                <p:nvPr/>
              </p:nvSpPr>
              <p:spPr bwMode="auto">
                <a:xfrm>
                  <a:off x="3501" y="2465"/>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342" name="Freeform 425"/>
                <p:cNvSpPr>
                  <a:spLocks/>
                </p:cNvSpPr>
                <p:nvPr/>
              </p:nvSpPr>
              <p:spPr bwMode="auto">
                <a:xfrm>
                  <a:off x="3459" y="2465"/>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343" name="Freeform 426"/>
                <p:cNvSpPr>
                  <a:spLocks/>
                </p:cNvSpPr>
                <p:nvPr/>
              </p:nvSpPr>
              <p:spPr bwMode="auto">
                <a:xfrm>
                  <a:off x="3417" y="2471"/>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344" name="Freeform 427"/>
                <p:cNvSpPr>
                  <a:spLocks/>
                </p:cNvSpPr>
                <p:nvPr/>
              </p:nvSpPr>
              <p:spPr bwMode="auto">
                <a:xfrm>
                  <a:off x="3375" y="2477"/>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345" name="Freeform 428"/>
                <p:cNvSpPr>
                  <a:spLocks/>
                </p:cNvSpPr>
                <p:nvPr/>
              </p:nvSpPr>
              <p:spPr bwMode="auto">
                <a:xfrm>
                  <a:off x="3333" y="2483"/>
                  <a:ext cx="30" cy="12"/>
                </a:xfrm>
                <a:custGeom>
                  <a:avLst/>
                  <a:gdLst>
                    <a:gd name="T0" fmla="*/ 24 w 30"/>
                    <a:gd name="T1" fmla="*/ 6 h 12"/>
                    <a:gd name="T2" fmla="*/ 30 w 30"/>
                    <a:gd name="T3" fmla="*/ 0 h 12"/>
                    <a:gd name="T4" fmla="*/ 24 w 30"/>
                    <a:gd name="T5" fmla="*/ 0 h 12"/>
                    <a:gd name="T6" fmla="*/ 24 w 30"/>
                    <a:gd name="T7" fmla="*/ 0 h 12"/>
                    <a:gd name="T8" fmla="*/ 0 w 30"/>
                    <a:gd name="T9" fmla="*/ 6 h 12"/>
                    <a:gd name="T10" fmla="*/ 0 w 30"/>
                    <a:gd name="T11" fmla="*/ 6 h 12"/>
                    <a:gd name="T12" fmla="*/ 0 w 30"/>
                    <a:gd name="T13" fmla="*/ 12 h 12"/>
                    <a:gd name="T14" fmla="*/ 24 w 30"/>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346" name="Freeform 429"/>
                <p:cNvSpPr>
                  <a:spLocks/>
                </p:cNvSpPr>
                <p:nvPr/>
              </p:nvSpPr>
              <p:spPr bwMode="auto">
                <a:xfrm>
                  <a:off x="3291" y="2489"/>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347" name="Freeform 430"/>
                <p:cNvSpPr>
                  <a:spLocks/>
                </p:cNvSpPr>
                <p:nvPr/>
              </p:nvSpPr>
              <p:spPr bwMode="auto">
                <a:xfrm>
                  <a:off x="3249" y="2501"/>
                  <a:ext cx="30" cy="6"/>
                </a:xfrm>
                <a:custGeom>
                  <a:avLst/>
                  <a:gdLst>
                    <a:gd name="T0" fmla="*/ 30 w 30"/>
                    <a:gd name="T1" fmla="*/ 6 h 6"/>
                    <a:gd name="T2" fmla="*/ 30 w 30"/>
                    <a:gd name="T3" fmla="*/ 0 h 6"/>
                    <a:gd name="T4" fmla="*/ 30 w 30"/>
                    <a:gd name="T5" fmla="*/ 0 h 6"/>
                    <a:gd name="T6" fmla="*/ 6 w 30"/>
                    <a:gd name="T7" fmla="*/ 0 h 6"/>
                    <a:gd name="T8" fmla="*/ 0 w 30"/>
                    <a:gd name="T9" fmla="*/ 6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0"/>
                      </a:lnTo>
                      <a:lnTo>
                        <a:pt x="6" y="0"/>
                      </a:lnTo>
                      <a:lnTo>
                        <a:pt x="0" y="6"/>
                      </a:lnTo>
                      <a:lnTo>
                        <a:pt x="6" y="6"/>
                      </a:lnTo>
                      <a:lnTo>
                        <a:pt x="30" y="6"/>
                      </a:lnTo>
                      <a:close/>
                    </a:path>
                  </a:pathLst>
                </a:custGeom>
                <a:solidFill>
                  <a:srgbClr val="C0C0C0"/>
                </a:solidFill>
                <a:ln w="9525">
                  <a:noFill/>
                  <a:round/>
                  <a:headEnd/>
                  <a:tailEnd/>
                </a:ln>
              </p:spPr>
              <p:txBody>
                <a:bodyPr/>
                <a:lstStyle/>
                <a:p>
                  <a:endParaRPr lang="en-US"/>
                </a:p>
              </p:txBody>
            </p:sp>
            <p:sp>
              <p:nvSpPr>
                <p:cNvPr id="52348" name="Freeform 431"/>
                <p:cNvSpPr>
                  <a:spLocks/>
                </p:cNvSpPr>
                <p:nvPr/>
              </p:nvSpPr>
              <p:spPr bwMode="auto">
                <a:xfrm>
                  <a:off x="3207" y="2507"/>
                  <a:ext cx="30" cy="13"/>
                </a:xfrm>
                <a:custGeom>
                  <a:avLst/>
                  <a:gdLst>
                    <a:gd name="T0" fmla="*/ 30 w 30"/>
                    <a:gd name="T1" fmla="*/ 7 h 13"/>
                    <a:gd name="T2" fmla="*/ 30 w 30"/>
                    <a:gd name="T3" fmla="*/ 0 h 13"/>
                    <a:gd name="T4" fmla="*/ 30 w 30"/>
                    <a:gd name="T5" fmla="*/ 0 h 13"/>
                    <a:gd name="T6" fmla="*/ 6 w 30"/>
                    <a:gd name="T7" fmla="*/ 7 h 13"/>
                    <a:gd name="T8" fmla="*/ 0 w 30"/>
                    <a:gd name="T9" fmla="*/ 7 h 13"/>
                    <a:gd name="T10" fmla="*/ 6 w 30"/>
                    <a:gd name="T11" fmla="*/ 13 h 13"/>
                    <a:gd name="T12" fmla="*/ 30 w 30"/>
                    <a:gd name="T13" fmla="*/ 7 h 13"/>
                    <a:gd name="T14" fmla="*/ 0 60000 65536"/>
                    <a:gd name="T15" fmla="*/ 0 60000 65536"/>
                    <a:gd name="T16" fmla="*/ 0 60000 65536"/>
                    <a:gd name="T17" fmla="*/ 0 60000 65536"/>
                    <a:gd name="T18" fmla="*/ 0 60000 65536"/>
                    <a:gd name="T19" fmla="*/ 0 60000 65536"/>
                    <a:gd name="T20" fmla="*/ 0 60000 65536"/>
                    <a:gd name="T21" fmla="*/ 0 w 30"/>
                    <a:gd name="T22" fmla="*/ 0 h 13"/>
                    <a:gd name="T23" fmla="*/ 30 w 30"/>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3">
                      <a:moveTo>
                        <a:pt x="30" y="7"/>
                      </a:moveTo>
                      <a:lnTo>
                        <a:pt x="30" y="0"/>
                      </a:lnTo>
                      <a:lnTo>
                        <a:pt x="6" y="7"/>
                      </a:lnTo>
                      <a:lnTo>
                        <a:pt x="0" y="7"/>
                      </a:lnTo>
                      <a:lnTo>
                        <a:pt x="6" y="13"/>
                      </a:lnTo>
                      <a:lnTo>
                        <a:pt x="30" y="7"/>
                      </a:lnTo>
                      <a:close/>
                    </a:path>
                  </a:pathLst>
                </a:custGeom>
                <a:solidFill>
                  <a:srgbClr val="C0C0C0"/>
                </a:solidFill>
                <a:ln w="9525">
                  <a:noFill/>
                  <a:round/>
                  <a:headEnd/>
                  <a:tailEnd/>
                </a:ln>
              </p:spPr>
              <p:txBody>
                <a:bodyPr/>
                <a:lstStyle/>
                <a:p>
                  <a:endParaRPr lang="en-US"/>
                </a:p>
              </p:txBody>
            </p:sp>
            <p:sp>
              <p:nvSpPr>
                <p:cNvPr id="52349" name="Freeform 432"/>
                <p:cNvSpPr>
                  <a:spLocks/>
                </p:cNvSpPr>
                <p:nvPr/>
              </p:nvSpPr>
              <p:spPr bwMode="auto">
                <a:xfrm>
                  <a:off x="3165" y="2514"/>
                  <a:ext cx="30" cy="12"/>
                </a:xfrm>
                <a:custGeom>
                  <a:avLst/>
                  <a:gdLst>
                    <a:gd name="T0" fmla="*/ 30 w 30"/>
                    <a:gd name="T1" fmla="*/ 6 h 12"/>
                    <a:gd name="T2" fmla="*/ 30 w 30"/>
                    <a:gd name="T3" fmla="*/ 6 h 12"/>
                    <a:gd name="T4" fmla="*/ 30 w 30"/>
                    <a:gd name="T5" fmla="*/ 0 h 12"/>
                    <a:gd name="T6" fmla="*/ 12 w 30"/>
                    <a:gd name="T7" fmla="*/ 6 h 12"/>
                    <a:gd name="T8" fmla="*/ 6 w 30"/>
                    <a:gd name="T9" fmla="*/ 6 h 12"/>
                    <a:gd name="T10" fmla="*/ 0 w 30"/>
                    <a:gd name="T11" fmla="*/ 12 h 12"/>
                    <a:gd name="T12" fmla="*/ 6 w 30"/>
                    <a:gd name="T13" fmla="*/ 12 h 12"/>
                    <a:gd name="T14" fmla="*/ 12 w 30"/>
                    <a:gd name="T15" fmla="*/ 12 h 12"/>
                    <a:gd name="T16" fmla="*/ 30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6"/>
                      </a:moveTo>
                      <a:lnTo>
                        <a:pt x="30" y="6"/>
                      </a:lnTo>
                      <a:lnTo>
                        <a:pt x="30" y="0"/>
                      </a:lnTo>
                      <a:lnTo>
                        <a:pt x="12" y="6"/>
                      </a:lnTo>
                      <a:lnTo>
                        <a:pt x="6" y="6"/>
                      </a:lnTo>
                      <a:lnTo>
                        <a:pt x="0" y="12"/>
                      </a:lnTo>
                      <a:lnTo>
                        <a:pt x="6" y="12"/>
                      </a:lnTo>
                      <a:lnTo>
                        <a:pt x="12" y="12"/>
                      </a:lnTo>
                      <a:lnTo>
                        <a:pt x="30" y="6"/>
                      </a:lnTo>
                      <a:close/>
                    </a:path>
                  </a:pathLst>
                </a:custGeom>
                <a:solidFill>
                  <a:srgbClr val="C0C0C0"/>
                </a:solidFill>
                <a:ln w="9525">
                  <a:noFill/>
                  <a:round/>
                  <a:headEnd/>
                  <a:tailEnd/>
                </a:ln>
              </p:spPr>
              <p:txBody>
                <a:bodyPr/>
                <a:lstStyle/>
                <a:p>
                  <a:endParaRPr lang="en-US"/>
                </a:p>
              </p:txBody>
            </p:sp>
            <p:sp>
              <p:nvSpPr>
                <p:cNvPr id="52350" name="Freeform 433"/>
                <p:cNvSpPr>
                  <a:spLocks/>
                </p:cNvSpPr>
                <p:nvPr/>
              </p:nvSpPr>
              <p:spPr bwMode="auto">
                <a:xfrm>
                  <a:off x="3129" y="2526"/>
                  <a:ext cx="30" cy="12"/>
                </a:xfrm>
                <a:custGeom>
                  <a:avLst/>
                  <a:gdLst>
                    <a:gd name="T0" fmla="*/ 24 w 30"/>
                    <a:gd name="T1" fmla="*/ 6 h 12"/>
                    <a:gd name="T2" fmla="*/ 30 w 30"/>
                    <a:gd name="T3" fmla="*/ 0 h 12"/>
                    <a:gd name="T4" fmla="*/ 24 w 30"/>
                    <a:gd name="T5" fmla="*/ 0 h 12"/>
                    <a:gd name="T6" fmla="*/ 0 w 30"/>
                    <a:gd name="T7" fmla="*/ 6 h 12"/>
                    <a:gd name="T8" fmla="*/ 0 w 30"/>
                    <a:gd name="T9" fmla="*/ 12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351" name="Freeform 434"/>
                <p:cNvSpPr>
                  <a:spLocks/>
                </p:cNvSpPr>
                <p:nvPr/>
              </p:nvSpPr>
              <p:spPr bwMode="auto">
                <a:xfrm>
                  <a:off x="3087" y="2538"/>
                  <a:ext cx="30" cy="12"/>
                </a:xfrm>
                <a:custGeom>
                  <a:avLst/>
                  <a:gdLst>
                    <a:gd name="T0" fmla="*/ 24 w 30"/>
                    <a:gd name="T1" fmla="*/ 6 h 12"/>
                    <a:gd name="T2" fmla="*/ 30 w 30"/>
                    <a:gd name="T3" fmla="*/ 0 h 12"/>
                    <a:gd name="T4" fmla="*/ 24 w 30"/>
                    <a:gd name="T5" fmla="*/ 0 h 12"/>
                    <a:gd name="T6" fmla="*/ 6 w 30"/>
                    <a:gd name="T7" fmla="*/ 6 h 12"/>
                    <a:gd name="T8" fmla="*/ 0 w 30"/>
                    <a:gd name="T9" fmla="*/ 6 h 12"/>
                    <a:gd name="T10" fmla="*/ 0 w 30"/>
                    <a:gd name="T11" fmla="*/ 6 h 12"/>
                    <a:gd name="T12" fmla="*/ 0 w 30"/>
                    <a:gd name="T13" fmla="*/ 12 h 12"/>
                    <a:gd name="T14" fmla="*/ 6 w 30"/>
                    <a:gd name="T15" fmla="*/ 12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0"/>
                      </a:lnTo>
                      <a:lnTo>
                        <a:pt x="24" y="0"/>
                      </a:lnTo>
                      <a:lnTo>
                        <a:pt x="6" y="6"/>
                      </a:lnTo>
                      <a:lnTo>
                        <a:pt x="0" y="6"/>
                      </a:lnTo>
                      <a:lnTo>
                        <a:pt x="0" y="12"/>
                      </a:lnTo>
                      <a:lnTo>
                        <a:pt x="6" y="12"/>
                      </a:lnTo>
                      <a:lnTo>
                        <a:pt x="24" y="6"/>
                      </a:lnTo>
                      <a:close/>
                    </a:path>
                  </a:pathLst>
                </a:custGeom>
                <a:solidFill>
                  <a:srgbClr val="C0C0C0"/>
                </a:solidFill>
                <a:ln w="9525">
                  <a:noFill/>
                  <a:round/>
                  <a:headEnd/>
                  <a:tailEnd/>
                </a:ln>
              </p:spPr>
              <p:txBody>
                <a:bodyPr/>
                <a:lstStyle/>
                <a:p>
                  <a:endParaRPr lang="en-US"/>
                </a:p>
              </p:txBody>
            </p:sp>
            <p:sp>
              <p:nvSpPr>
                <p:cNvPr id="52352" name="Freeform 435"/>
                <p:cNvSpPr>
                  <a:spLocks/>
                </p:cNvSpPr>
                <p:nvPr/>
              </p:nvSpPr>
              <p:spPr bwMode="auto">
                <a:xfrm>
                  <a:off x="3045" y="2550"/>
                  <a:ext cx="30" cy="12"/>
                </a:xfrm>
                <a:custGeom>
                  <a:avLst/>
                  <a:gdLst>
                    <a:gd name="T0" fmla="*/ 30 w 30"/>
                    <a:gd name="T1" fmla="*/ 6 h 12"/>
                    <a:gd name="T2" fmla="*/ 30 w 30"/>
                    <a:gd name="T3" fmla="*/ 0 h 12"/>
                    <a:gd name="T4" fmla="*/ 30 w 30"/>
                    <a:gd name="T5" fmla="*/ 0 h 12"/>
                    <a:gd name="T6" fmla="*/ 6 w 30"/>
                    <a:gd name="T7" fmla="*/ 6 h 12"/>
                    <a:gd name="T8" fmla="*/ 0 w 30"/>
                    <a:gd name="T9" fmla="*/ 12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0"/>
                      </a:lnTo>
                      <a:lnTo>
                        <a:pt x="6" y="6"/>
                      </a:lnTo>
                      <a:lnTo>
                        <a:pt x="0" y="12"/>
                      </a:lnTo>
                      <a:lnTo>
                        <a:pt x="6" y="12"/>
                      </a:lnTo>
                      <a:lnTo>
                        <a:pt x="30" y="6"/>
                      </a:lnTo>
                      <a:close/>
                    </a:path>
                  </a:pathLst>
                </a:custGeom>
                <a:solidFill>
                  <a:srgbClr val="C0C0C0"/>
                </a:solidFill>
                <a:ln w="9525">
                  <a:noFill/>
                  <a:round/>
                  <a:headEnd/>
                  <a:tailEnd/>
                </a:ln>
              </p:spPr>
              <p:txBody>
                <a:bodyPr/>
                <a:lstStyle/>
                <a:p>
                  <a:endParaRPr lang="en-US"/>
                </a:p>
              </p:txBody>
            </p:sp>
            <p:sp>
              <p:nvSpPr>
                <p:cNvPr id="52353" name="Freeform 436"/>
                <p:cNvSpPr>
                  <a:spLocks/>
                </p:cNvSpPr>
                <p:nvPr/>
              </p:nvSpPr>
              <p:spPr bwMode="auto">
                <a:xfrm>
                  <a:off x="3009" y="2562"/>
                  <a:ext cx="24" cy="18"/>
                </a:xfrm>
                <a:custGeom>
                  <a:avLst/>
                  <a:gdLst>
                    <a:gd name="T0" fmla="*/ 24 w 24"/>
                    <a:gd name="T1" fmla="*/ 6 h 18"/>
                    <a:gd name="T2" fmla="*/ 24 w 24"/>
                    <a:gd name="T3" fmla="*/ 6 h 18"/>
                    <a:gd name="T4" fmla="*/ 24 w 24"/>
                    <a:gd name="T5" fmla="*/ 0 h 18"/>
                    <a:gd name="T6" fmla="*/ 6 w 24"/>
                    <a:gd name="T7" fmla="*/ 6 h 18"/>
                    <a:gd name="T8" fmla="*/ 0 w 24"/>
                    <a:gd name="T9" fmla="*/ 12 h 18"/>
                    <a:gd name="T10" fmla="*/ 0 w 24"/>
                    <a:gd name="T11" fmla="*/ 12 h 18"/>
                    <a:gd name="T12" fmla="*/ 0 w 24"/>
                    <a:gd name="T13" fmla="*/ 18 h 18"/>
                    <a:gd name="T14" fmla="*/ 6 w 24"/>
                    <a:gd name="T15" fmla="*/ 12 h 18"/>
                    <a:gd name="T16" fmla="*/ 24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6"/>
                      </a:moveTo>
                      <a:lnTo>
                        <a:pt x="24" y="6"/>
                      </a:lnTo>
                      <a:lnTo>
                        <a:pt x="24" y="0"/>
                      </a:lnTo>
                      <a:lnTo>
                        <a:pt x="6" y="6"/>
                      </a:lnTo>
                      <a:lnTo>
                        <a:pt x="0" y="12"/>
                      </a:lnTo>
                      <a:lnTo>
                        <a:pt x="0" y="18"/>
                      </a:lnTo>
                      <a:lnTo>
                        <a:pt x="6" y="12"/>
                      </a:lnTo>
                      <a:lnTo>
                        <a:pt x="24" y="6"/>
                      </a:lnTo>
                      <a:close/>
                    </a:path>
                  </a:pathLst>
                </a:custGeom>
                <a:solidFill>
                  <a:srgbClr val="C0C0C0"/>
                </a:solidFill>
                <a:ln w="9525">
                  <a:noFill/>
                  <a:round/>
                  <a:headEnd/>
                  <a:tailEnd/>
                </a:ln>
              </p:spPr>
              <p:txBody>
                <a:bodyPr/>
                <a:lstStyle/>
                <a:p>
                  <a:endParaRPr lang="en-US"/>
                </a:p>
              </p:txBody>
            </p:sp>
            <p:sp>
              <p:nvSpPr>
                <p:cNvPr id="52354" name="Freeform 437"/>
                <p:cNvSpPr>
                  <a:spLocks/>
                </p:cNvSpPr>
                <p:nvPr/>
              </p:nvSpPr>
              <p:spPr bwMode="auto">
                <a:xfrm>
                  <a:off x="2967" y="2580"/>
                  <a:ext cx="30" cy="12"/>
                </a:xfrm>
                <a:custGeom>
                  <a:avLst/>
                  <a:gdLst>
                    <a:gd name="T0" fmla="*/ 24 w 30"/>
                    <a:gd name="T1" fmla="*/ 6 h 12"/>
                    <a:gd name="T2" fmla="*/ 30 w 30"/>
                    <a:gd name="T3" fmla="*/ 0 h 12"/>
                    <a:gd name="T4" fmla="*/ 24 w 30"/>
                    <a:gd name="T5" fmla="*/ 0 h 12"/>
                    <a:gd name="T6" fmla="*/ 6 w 30"/>
                    <a:gd name="T7" fmla="*/ 6 h 12"/>
                    <a:gd name="T8" fmla="*/ 0 w 30"/>
                    <a:gd name="T9" fmla="*/ 12 h 12"/>
                    <a:gd name="T10" fmla="*/ 6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6" y="6"/>
                      </a:lnTo>
                      <a:lnTo>
                        <a:pt x="0" y="12"/>
                      </a:lnTo>
                      <a:lnTo>
                        <a:pt x="6" y="12"/>
                      </a:lnTo>
                      <a:lnTo>
                        <a:pt x="24" y="6"/>
                      </a:lnTo>
                      <a:close/>
                    </a:path>
                  </a:pathLst>
                </a:custGeom>
                <a:solidFill>
                  <a:srgbClr val="C0C0C0"/>
                </a:solidFill>
                <a:ln w="9525">
                  <a:noFill/>
                  <a:round/>
                  <a:headEnd/>
                  <a:tailEnd/>
                </a:ln>
              </p:spPr>
              <p:txBody>
                <a:bodyPr/>
                <a:lstStyle/>
                <a:p>
                  <a:endParaRPr lang="en-US"/>
                </a:p>
              </p:txBody>
            </p:sp>
            <p:sp>
              <p:nvSpPr>
                <p:cNvPr id="52355" name="Freeform 438"/>
                <p:cNvSpPr>
                  <a:spLocks/>
                </p:cNvSpPr>
                <p:nvPr/>
              </p:nvSpPr>
              <p:spPr bwMode="auto">
                <a:xfrm>
                  <a:off x="2931" y="2592"/>
                  <a:ext cx="24" cy="18"/>
                </a:xfrm>
                <a:custGeom>
                  <a:avLst/>
                  <a:gdLst>
                    <a:gd name="T0" fmla="*/ 24 w 24"/>
                    <a:gd name="T1" fmla="*/ 6 h 18"/>
                    <a:gd name="T2" fmla="*/ 24 w 24"/>
                    <a:gd name="T3" fmla="*/ 6 h 18"/>
                    <a:gd name="T4" fmla="*/ 24 w 24"/>
                    <a:gd name="T5" fmla="*/ 0 h 18"/>
                    <a:gd name="T6" fmla="*/ 12 w 24"/>
                    <a:gd name="T7" fmla="*/ 6 h 18"/>
                    <a:gd name="T8" fmla="*/ 0 w 24"/>
                    <a:gd name="T9" fmla="*/ 12 h 18"/>
                    <a:gd name="T10" fmla="*/ 0 w 24"/>
                    <a:gd name="T11" fmla="*/ 18 h 18"/>
                    <a:gd name="T12" fmla="*/ 0 w 24"/>
                    <a:gd name="T13" fmla="*/ 18 h 18"/>
                    <a:gd name="T14" fmla="*/ 12 w 24"/>
                    <a:gd name="T15" fmla="*/ 12 h 18"/>
                    <a:gd name="T16" fmla="*/ 24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6"/>
                      </a:moveTo>
                      <a:lnTo>
                        <a:pt x="24" y="6"/>
                      </a:lnTo>
                      <a:lnTo>
                        <a:pt x="24" y="0"/>
                      </a:lnTo>
                      <a:lnTo>
                        <a:pt x="12" y="6"/>
                      </a:lnTo>
                      <a:lnTo>
                        <a:pt x="0" y="12"/>
                      </a:lnTo>
                      <a:lnTo>
                        <a:pt x="0" y="18"/>
                      </a:lnTo>
                      <a:lnTo>
                        <a:pt x="12" y="12"/>
                      </a:lnTo>
                      <a:lnTo>
                        <a:pt x="24" y="6"/>
                      </a:lnTo>
                      <a:close/>
                    </a:path>
                  </a:pathLst>
                </a:custGeom>
                <a:solidFill>
                  <a:srgbClr val="C0C0C0"/>
                </a:solidFill>
                <a:ln w="9525">
                  <a:noFill/>
                  <a:round/>
                  <a:headEnd/>
                  <a:tailEnd/>
                </a:ln>
              </p:spPr>
              <p:txBody>
                <a:bodyPr/>
                <a:lstStyle/>
                <a:p>
                  <a:endParaRPr lang="en-US"/>
                </a:p>
              </p:txBody>
            </p:sp>
            <p:sp>
              <p:nvSpPr>
                <p:cNvPr id="52356" name="Freeform 439"/>
                <p:cNvSpPr>
                  <a:spLocks/>
                </p:cNvSpPr>
                <p:nvPr/>
              </p:nvSpPr>
              <p:spPr bwMode="auto">
                <a:xfrm>
                  <a:off x="2895" y="2610"/>
                  <a:ext cx="24" cy="18"/>
                </a:xfrm>
                <a:custGeom>
                  <a:avLst/>
                  <a:gdLst>
                    <a:gd name="T0" fmla="*/ 24 w 24"/>
                    <a:gd name="T1" fmla="*/ 6 h 18"/>
                    <a:gd name="T2" fmla="*/ 24 w 24"/>
                    <a:gd name="T3" fmla="*/ 6 h 18"/>
                    <a:gd name="T4" fmla="*/ 24 w 24"/>
                    <a:gd name="T5" fmla="*/ 0 h 18"/>
                    <a:gd name="T6" fmla="*/ 0 w 24"/>
                    <a:gd name="T7" fmla="*/ 12 h 18"/>
                    <a:gd name="T8" fmla="*/ 0 w 24"/>
                    <a:gd name="T9" fmla="*/ 18 h 18"/>
                    <a:gd name="T10" fmla="*/ 0 w 24"/>
                    <a:gd name="T11" fmla="*/ 18 h 18"/>
                    <a:gd name="T12" fmla="*/ 24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6"/>
                      </a:moveTo>
                      <a:lnTo>
                        <a:pt x="24" y="6"/>
                      </a:ln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2357" name="Freeform 440"/>
                <p:cNvSpPr>
                  <a:spLocks/>
                </p:cNvSpPr>
                <p:nvPr/>
              </p:nvSpPr>
              <p:spPr bwMode="auto">
                <a:xfrm>
                  <a:off x="2859" y="2634"/>
                  <a:ext cx="24" cy="18"/>
                </a:xfrm>
                <a:custGeom>
                  <a:avLst/>
                  <a:gdLst>
                    <a:gd name="T0" fmla="*/ 18 w 24"/>
                    <a:gd name="T1" fmla="*/ 6 h 18"/>
                    <a:gd name="T2" fmla="*/ 24 w 24"/>
                    <a:gd name="T3" fmla="*/ 0 h 18"/>
                    <a:gd name="T4" fmla="*/ 18 w 24"/>
                    <a:gd name="T5" fmla="*/ 0 h 18"/>
                    <a:gd name="T6" fmla="*/ 0 w 24"/>
                    <a:gd name="T7" fmla="*/ 12 h 18"/>
                    <a:gd name="T8" fmla="*/ 0 w 24"/>
                    <a:gd name="T9" fmla="*/ 12 h 18"/>
                    <a:gd name="T10" fmla="*/ 0 w 24"/>
                    <a:gd name="T11" fmla="*/ 18 h 18"/>
                    <a:gd name="T12" fmla="*/ 18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18" y="6"/>
                      </a:moveTo>
                      <a:lnTo>
                        <a:pt x="24" y="0"/>
                      </a:lnTo>
                      <a:lnTo>
                        <a:pt x="18" y="0"/>
                      </a:lnTo>
                      <a:lnTo>
                        <a:pt x="0" y="12"/>
                      </a:lnTo>
                      <a:lnTo>
                        <a:pt x="0" y="18"/>
                      </a:lnTo>
                      <a:lnTo>
                        <a:pt x="18" y="6"/>
                      </a:lnTo>
                      <a:close/>
                    </a:path>
                  </a:pathLst>
                </a:custGeom>
                <a:solidFill>
                  <a:srgbClr val="C0C0C0"/>
                </a:solidFill>
                <a:ln w="9525">
                  <a:noFill/>
                  <a:round/>
                  <a:headEnd/>
                  <a:tailEnd/>
                </a:ln>
              </p:spPr>
              <p:txBody>
                <a:bodyPr/>
                <a:lstStyle/>
                <a:p>
                  <a:endParaRPr lang="en-US"/>
                </a:p>
              </p:txBody>
            </p:sp>
            <p:sp>
              <p:nvSpPr>
                <p:cNvPr id="52358" name="Freeform 441"/>
                <p:cNvSpPr>
                  <a:spLocks/>
                </p:cNvSpPr>
                <p:nvPr/>
              </p:nvSpPr>
              <p:spPr bwMode="auto">
                <a:xfrm>
                  <a:off x="2823" y="2652"/>
                  <a:ext cx="24" cy="18"/>
                </a:xfrm>
                <a:custGeom>
                  <a:avLst/>
                  <a:gdLst>
                    <a:gd name="T0" fmla="*/ 18 w 24"/>
                    <a:gd name="T1" fmla="*/ 6 h 18"/>
                    <a:gd name="T2" fmla="*/ 24 w 24"/>
                    <a:gd name="T3" fmla="*/ 6 h 18"/>
                    <a:gd name="T4" fmla="*/ 18 w 24"/>
                    <a:gd name="T5" fmla="*/ 0 h 18"/>
                    <a:gd name="T6" fmla="*/ 6 w 24"/>
                    <a:gd name="T7" fmla="*/ 12 h 18"/>
                    <a:gd name="T8" fmla="*/ 0 w 24"/>
                    <a:gd name="T9" fmla="*/ 12 h 18"/>
                    <a:gd name="T10" fmla="*/ 0 w 24"/>
                    <a:gd name="T11" fmla="*/ 18 h 18"/>
                    <a:gd name="T12" fmla="*/ 0 w 24"/>
                    <a:gd name="T13" fmla="*/ 18 h 18"/>
                    <a:gd name="T14" fmla="*/ 6 w 24"/>
                    <a:gd name="T15" fmla="*/ 18 h 18"/>
                    <a:gd name="T16" fmla="*/ 18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18" y="6"/>
                      </a:moveTo>
                      <a:lnTo>
                        <a:pt x="24" y="6"/>
                      </a:lnTo>
                      <a:lnTo>
                        <a:pt x="18" y="0"/>
                      </a:lnTo>
                      <a:lnTo>
                        <a:pt x="6" y="12"/>
                      </a:lnTo>
                      <a:lnTo>
                        <a:pt x="0" y="12"/>
                      </a:lnTo>
                      <a:lnTo>
                        <a:pt x="0" y="18"/>
                      </a:lnTo>
                      <a:lnTo>
                        <a:pt x="6" y="18"/>
                      </a:lnTo>
                      <a:lnTo>
                        <a:pt x="18" y="6"/>
                      </a:lnTo>
                      <a:close/>
                    </a:path>
                  </a:pathLst>
                </a:custGeom>
                <a:solidFill>
                  <a:srgbClr val="C0C0C0"/>
                </a:solidFill>
                <a:ln w="9525">
                  <a:noFill/>
                  <a:round/>
                  <a:headEnd/>
                  <a:tailEnd/>
                </a:ln>
              </p:spPr>
              <p:txBody>
                <a:bodyPr/>
                <a:lstStyle/>
                <a:p>
                  <a:endParaRPr lang="en-US"/>
                </a:p>
              </p:txBody>
            </p:sp>
            <p:sp>
              <p:nvSpPr>
                <p:cNvPr id="52359" name="Freeform 442"/>
                <p:cNvSpPr>
                  <a:spLocks/>
                </p:cNvSpPr>
                <p:nvPr/>
              </p:nvSpPr>
              <p:spPr bwMode="auto">
                <a:xfrm>
                  <a:off x="2787" y="2676"/>
                  <a:ext cx="24" cy="24"/>
                </a:xfrm>
                <a:custGeom>
                  <a:avLst/>
                  <a:gdLst>
                    <a:gd name="T0" fmla="*/ 24 w 24"/>
                    <a:gd name="T1" fmla="*/ 6 h 24"/>
                    <a:gd name="T2" fmla="*/ 24 w 24"/>
                    <a:gd name="T3" fmla="*/ 6 h 24"/>
                    <a:gd name="T4" fmla="*/ 24 w 24"/>
                    <a:gd name="T5" fmla="*/ 0 h 24"/>
                    <a:gd name="T6" fmla="*/ 6 w 24"/>
                    <a:gd name="T7" fmla="*/ 18 h 24"/>
                    <a:gd name="T8" fmla="*/ 0 w 24"/>
                    <a:gd name="T9" fmla="*/ 18 h 24"/>
                    <a:gd name="T10" fmla="*/ 6 w 24"/>
                    <a:gd name="T11" fmla="*/ 24 h 24"/>
                    <a:gd name="T12" fmla="*/ 24 w 24"/>
                    <a:gd name="T13" fmla="*/ 6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24" y="6"/>
                      </a:moveTo>
                      <a:lnTo>
                        <a:pt x="24" y="6"/>
                      </a:lnTo>
                      <a:lnTo>
                        <a:pt x="24" y="0"/>
                      </a:lnTo>
                      <a:lnTo>
                        <a:pt x="6" y="18"/>
                      </a:lnTo>
                      <a:lnTo>
                        <a:pt x="0" y="18"/>
                      </a:lnTo>
                      <a:lnTo>
                        <a:pt x="6" y="24"/>
                      </a:lnTo>
                      <a:lnTo>
                        <a:pt x="24" y="6"/>
                      </a:lnTo>
                      <a:close/>
                    </a:path>
                  </a:pathLst>
                </a:custGeom>
                <a:solidFill>
                  <a:srgbClr val="C0C0C0"/>
                </a:solidFill>
                <a:ln w="9525">
                  <a:noFill/>
                  <a:round/>
                  <a:headEnd/>
                  <a:tailEnd/>
                </a:ln>
              </p:spPr>
              <p:txBody>
                <a:bodyPr/>
                <a:lstStyle/>
                <a:p>
                  <a:endParaRPr lang="en-US"/>
                </a:p>
              </p:txBody>
            </p:sp>
            <p:sp>
              <p:nvSpPr>
                <p:cNvPr id="52360" name="Freeform 443"/>
                <p:cNvSpPr>
                  <a:spLocks/>
                </p:cNvSpPr>
                <p:nvPr/>
              </p:nvSpPr>
              <p:spPr bwMode="auto">
                <a:xfrm>
                  <a:off x="2757" y="2706"/>
                  <a:ext cx="24" cy="24"/>
                </a:xfrm>
                <a:custGeom>
                  <a:avLst/>
                  <a:gdLst>
                    <a:gd name="T0" fmla="*/ 24 w 24"/>
                    <a:gd name="T1" fmla="*/ 0 h 24"/>
                    <a:gd name="T2" fmla="*/ 18 w 24"/>
                    <a:gd name="T3" fmla="*/ 0 h 24"/>
                    <a:gd name="T4" fmla="*/ 18 w 24"/>
                    <a:gd name="T5" fmla="*/ 0 h 24"/>
                    <a:gd name="T6" fmla="*/ 0 w 24"/>
                    <a:gd name="T7" fmla="*/ 18 h 24"/>
                    <a:gd name="T8" fmla="*/ 6 w 24"/>
                    <a:gd name="T9" fmla="*/ 24 h 24"/>
                    <a:gd name="T10" fmla="*/ 6 w 24"/>
                    <a:gd name="T11" fmla="*/ 18 h 24"/>
                    <a:gd name="T12" fmla="*/ 24 w 24"/>
                    <a:gd name="T13" fmla="*/ 0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24" y="0"/>
                      </a:moveTo>
                      <a:lnTo>
                        <a:pt x="18" y="0"/>
                      </a:lnTo>
                      <a:lnTo>
                        <a:pt x="0" y="18"/>
                      </a:lnTo>
                      <a:lnTo>
                        <a:pt x="6" y="24"/>
                      </a:lnTo>
                      <a:lnTo>
                        <a:pt x="6" y="18"/>
                      </a:lnTo>
                      <a:lnTo>
                        <a:pt x="24" y="0"/>
                      </a:lnTo>
                      <a:close/>
                    </a:path>
                  </a:pathLst>
                </a:custGeom>
                <a:solidFill>
                  <a:srgbClr val="C0C0C0"/>
                </a:solidFill>
                <a:ln w="9525">
                  <a:noFill/>
                  <a:round/>
                  <a:headEnd/>
                  <a:tailEnd/>
                </a:ln>
              </p:spPr>
              <p:txBody>
                <a:bodyPr/>
                <a:lstStyle/>
                <a:p>
                  <a:endParaRPr lang="en-US"/>
                </a:p>
              </p:txBody>
            </p:sp>
            <p:sp>
              <p:nvSpPr>
                <p:cNvPr id="52361" name="Freeform 444"/>
                <p:cNvSpPr>
                  <a:spLocks/>
                </p:cNvSpPr>
                <p:nvPr/>
              </p:nvSpPr>
              <p:spPr bwMode="auto">
                <a:xfrm>
                  <a:off x="2733" y="2736"/>
                  <a:ext cx="18" cy="24"/>
                </a:xfrm>
                <a:custGeom>
                  <a:avLst/>
                  <a:gdLst>
                    <a:gd name="T0" fmla="*/ 18 w 18"/>
                    <a:gd name="T1" fmla="*/ 0 h 24"/>
                    <a:gd name="T2" fmla="*/ 12 w 18"/>
                    <a:gd name="T3" fmla="*/ 0 h 24"/>
                    <a:gd name="T4" fmla="*/ 12 w 18"/>
                    <a:gd name="T5" fmla="*/ 0 h 24"/>
                    <a:gd name="T6" fmla="*/ 12 w 18"/>
                    <a:gd name="T7" fmla="*/ 6 h 24"/>
                    <a:gd name="T8" fmla="*/ 0 w 18"/>
                    <a:gd name="T9" fmla="*/ 24 h 24"/>
                    <a:gd name="T10" fmla="*/ 0 w 18"/>
                    <a:gd name="T11" fmla="*/ 24 h 24"/>
                    <a:gd name="T12" fmla="*/ 6 w 18"/>
                    <a:gd name="T13" fmla="*/ 24 h 24"/>
                    <a:gd name="T14" fmla="*/ 18 w 18"/>
                    <a:gd name="T15" fmla="*/ 6 h 24"/>
                    <a:gd name="T16" fmla="*/ 18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18" y="0"/>
                      </a:moveTo>
                      <a:lnTo>
                        <a:pt x="12" y="0"/>
                      </a:lnTo>
                      <a:lnTo>
                        <a:pt x="12" y="6"/>
                      </a:lnTo>
                      <a:lnTo>
                        <a:pt x="0" y="24"/>
                      </a:lnTo>
                      <a:lnTo>
                        <a:pt x="6" y="24"/>
                      </a:lnTo>
                      <a:lnTo>
                        <a:pt x="18" y="6"/>
                      </a:lnTo>
                      <a:lnTo>
                        <a:pt x="18" y="0"/>
                      </a:lnTo>
                      <a:close/>
                    </a:path>
                  </a:pathLst>
                </a:custGeom>
                <a:solidFill>
                  <a:srgbClr val="C0C0C0"/>
                </a:solidFill>
                <a:ln w="9525">
                  <a:noFill/>
                  <a:round/>
                  <a:headEnd/>
                  <a:tailEnd/>
                </a:ln>
              </p:spPr>
              <p:txBody>
                <a:bodyPr/>
                <a:lstStyle/>
                <a:p>
                  <a:endParaRPr lang="en-US"/>
                </a:p>
              </p:txBody>
            </p:sp>
            <p:sp>
              <p:nvSpPr>
                <p:cNvPr id="52362" name="Freeform 445"/>
                <p:cNvSpPr>
                  <a:spLocks/>
                </p:cNvSpPr>
                <p:nvPr/>
              </p:nvSpPr>
              <p:spPr bwMode="auto">
                <a:xfrm>
                  <a:off x="2709" y="2772"/>
                  <a:ext cx="18" cy="24"/>
                </a:xfrm>
                <a:custGeom>
                  <a:avLst/>
                  <a:gdLst>
                    <a:gd name="T0" fmla="*/ 18 w 18"/>
                    <a:gd name="T1" fmla="*/ 0 h 24"/>
                    <a:gd name="T2" fmla="*/ 12 w 18"/>
                    <a:gd name="T3" fmla="*/ 0 h 24"/>
                    <a:gd name="T4" fmla="*/ 12 w 18"/>
                    <a:gd name="T5" fmla="*/ 0 h 24"/>
                    <a:gd name="T6" fmla="*/ 6 w 18"/>
                    <a:gd name="T7" fmla="*/ 6 h 24"/>
                    <a:gd name="T8" fmla="*/ 0 w 18"/>
                    <a:gd name="T9" fmla="*/ 24 h 24"/>
                    <a:gd name="T10" fmla="*/ 6 w 18"/>
                    <a:gd name="T11" fmla="*/ 24 h 24"/>
                    <a:gd name="T12" fmla="*/ 6 w 18"/>
                    <a:gd name="T13" fmla="*/ 24 h 24"/>
                    <a:gd name="T14" fmla="*/ 12 w 18"/>
                    <a:gd name="T15" fmla="*/ 6 h 24"/>
                    <a:gd name="T16" fmla="*/ 18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18" y="0"/>
                      </a:moveTo>
                      <a:lnTo>
                        <a:pt x="12" y="0"/>
                      </a:lnTo>
                      <a:lnTo>
                        <a:pt x="6" y="6"/>
                      </a:lnTo>
                      <a:lnTo>
                        <a:pt x="0" y="24"/>
                      </a:lnTo>
                      <a:lnTo>
                        <a:pt x="6" y="24"/>
                      </a:lnTo>
                      <a:lnTo>
                        <a:pt x="12" y="6"/>
                      </a:lnTo>
                      <a:lnTo>
                        <a:pt x="18" y="0"/>
                      </a:lnTo>
                      <a:close/>
                    </a:path>
                  </a:pathLst>
                </a:custGeom>
                <a:solidFill>
                  <a:srgbClr val="C0C0C0"/>
                </a:solidFill>
                <a:ln w="9525">
                  <a:noFill/>
                  <a:round/>
                  <a:headEnd/>
                  <a:tailEnd/>
                </a:ln>
              </p:spPr>
              <p:txBody>
                <a:bodyPr/>
                <a:lstStyle/>
                <a:p>
                  <a:endParaRPr lang="en-US"/>
                </a:p>
              </p:txBody>
            </p:sp>
            <p:sp>
              <p:nvSpPr>
                <p:cNvPr id="52363" name="Freeform 446"/>
                <p:cNvSpPr>
                  <a:spLocks/>
                </p:cNvSpPr>
                <p:nvPr/>
              </p:nvSpPr>
              <p:spPr bwMode="auto">
                <a:xfrm>
                  <a:off x="2697" y="2808"/>
                  <a:ext cx="12" cy="30"/>
                </a:xfrm>
                <a:custGeom>
                  <a:avLst/>
                  <a:gdLst>
                    <a:gd name="T0" fmla="*/ 12 w 12"/>
                    <a:gd name="T1" fmla="*/ 0 h 30"/>
                    <a:gd name="T2" fmla="*/ 12 w 12"/>
                    <a:gd name="T3" fmla="*/ 0 h 30"/>
                    <a:gd name="T4" fmla="*/ 6 w 12"/>
                    <a:gd name="T5" fmla="*/ 0 h 30"/>
                    <a:gd name="T6" fmla="*/ 0 w 12"/>
                    <a:gd name="T7" fmla="*/ 12 h 30"/>
                    <a:gd name="T8" fmla="*/ 0 w 12"/>
                    <a:gd name="T9" fmla="*/ 24 h 30"/>
                    <a:gd name="T10" fmla="*/ 6 w 12"/>
                    <a:gd name="T11" fmla="*/ 30 h 30"/>
                    <a:gd name="T12" fmla="*/ 6 w 12"/>
                    <a:gd name="T13" fmla="*/ 24 h 30"/>
                    <a:gd name="T14" fmla="*/ 6 w 12"/>
                    <a:gd name="T15" fmla="*/ 12 h 30"/>
                    <a:gd name="T16" fmla="*/ 12 w 1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12" y="0"/>
                      </a:moveTo>
                      <a:lnTo>
                        <a:pt x="12" y="0"/>
                      </a:lnTo>
                      <a:lnTo>
                        <a:pt x="6" y="0"/>
                      </a:lnTo>
                      <a:lnTo>
                        <a:pt x="0" y="12"/>
                      </a:lnTo>
                      <a:lnTo>
                        <a:pt x="0" y="24"/>
                      </a:lnTo>
                      <a:lnTo>
                        <a:pt x="6" y="30"/>
                      </a:lnTo>
                      <a:lnTo>
                        <a:pt x="6" y="24"/>
                      </a:lnTo>
                      <a:lnTo>
                        <a:pt x="6" y="12"/>
                      </a:lnTo>
                      <a:lnTo>
                        <a:pt x="12" y="0"/>
                      </a:lnTo>
                      <a:close/>
                    </a:path>
                  </a:pathLst>
                </a:custGeom>
                <a:solidFill>
                  <a:srgbClr val="C0C0C0"/>
                </a:solidFill>
                <a:ln w="9525">
                  <a:noFill/>
                  <a:round/>
                  <a:headEnd/>
                  <a:tailEnd/>
                </a:ln>
              </p:spPr>
              <p:txBody>
                <a:bodyPr/>
                <a:lstStyle/>
                <a:p>
                  <a:endParaRPr lang="en-US"/>
                </a:p>
              </p:txBody>
            </p:sp>
            <p:sp>
              <p:nvSpPr>
                <p:cNvPr id="52364" name="Freeform 447"/>
                <p:cNvSpPr>
                  <a:spLocks/>
                </p:cNvSpPr>
                <p:nvPr/>
              </p:nvSpPr>
              <p:spPr bwMode="auto">
                <a:xfrm>
                  <a:off x="2697" y="2850"/>
                  <a:ext cx="6" cy="30"/>
                </a:xfrm>
                <a:custGeom>
                  <a:avLst/>
                  <a:gdLst>
                    <a:gd name="T0" fmla="*/ 6 w 6"/>
                    <a:gd name="T1" fmla="*/ 0 h 30"/>
                    <a:gd name="T2" fmla="*/ 0 w 6"/>
                    <a:gd name="T3" fmla="*/ 0 h 30"/>
                    <a:gd name="T4" fmla="*/ 0 w 6"/>
                    <a:gd name="T5" fmla="*/ 0 h 30"/>
                    <a:gd name="T6" fmla="*/ 0 w 6"/>
                    <a:gd name="T7" fmla="*/ 12 h 30"/>
                    <a:gd name="T8" fmla="*/ 0 w 6"/>
                    <a:gd name="T9" fmla="*/ 24 h 30"/>
                    <a:gd name="T10" fmla="*/ 0 w 6"/>
                    <a:gd name="T11" fmla="*/ 30 h 30"/>
                    <a:gd name="T12" fmla="*/ 6 w 6"/>
                    <a:gd name="T13" fmla="*/ 24 h 30"/>
                    <a:gd name="T14" fmla="*/ 6 w 6"/>
                    <a:gd name="T15" fmla="*/ 12 h 30"/>
                    <a:gd name="T16" fmla="*/ 6 w 6"/>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6" y="0"/>
                      </a:moveTo>
                      <a:lnTo>
                        <a:pt x="0" y="0"/>
                      </a:lnTo>
                      <a:lnTo>
                        <a:pt x="0" y="12"/>
                      </a:lnTo>
                      <a:lnTo>
                        <a:pt x="0" y="24"/>
                      </a:lnTo>
                      <a:lnTo>
                        <a:pt x="0" y="30"/>
                      </a:lnTo>
                      <a:lnTo>
                        <a:pt x="6" y="24"/>
                      </a:lnTo>
                      <a:lnTo>
                        <a:pt x="6" y="12"/>
                      </a:lnTo>
                      <a:lnTo>
                        <a:pt x="6" y="0"/>
                      </a:lnTo>
                      <a:close/>
                    </a:path>
                  </a:pathLst>
                </a:custGeom>
                <a:solidFill>
                  <a:srgbClr val="C0C0C0"/>
                </a:solidFill>
                <a:ln w="9525">
                  <a:noFill/>
                  <a:round/>
                  <a:headEnd/>
                  <a:tailEnd/>
                </a:ln>
              </p:spPr>
              <p:txBody>
                <a:bodyPr/>
                <a:lstStyle/>
                <a:p>
                  <a:endParaRPr lang="en-US"/>
                </a:p>
              </p:txBody>
            </p:sp>
            <p:sp>
              <p:nvSpPr>
                <p:cNvPr id="52365" name="Freeform 448"/>
                <p:cNvSpPr>
                  <a:spLocks/>
                </p:cNvSpPr>
                <p:nvPr/>
              </p:nvSpPr>
              <p:spPr bwMode="auto">
                <a:xfrm>
                  <a:off x="2697" y="2892"/>
                  <a:ext cx="12" cy="24"/>
                </a:xfrm>
                <a:custGeom>
                  <a:avLst/>
                  <a:gdLst>
                    <a:gd name="T0" fmla="*/ 6 w 12"/>
                    <a:gd name="T1" fmla="*/ 0 h 24"/>
                    <a:gd name="T2" fmla="*/ 6 w 12"/>
                    <a:gd name="T3" fmla="*/ 0 h 24"/>
                    <a:gd name="T4" fmla="*/ 0 w 12"/>
                    <a:gd name="T5" fmla="*/ 0 h 24"/>
                    <a:gd name="T6" fmla="*/ 0 w 12"/>
                    <a:gd name="T7" fmla="*/ 12 h 24"/>
                    <a:gd name="T8" fmla="*/ 6 w 12"/>
                    <a:gd name="T9" fmla="*/ 24 h 24"/>
                    <a:gd name="T10" fmla="*/ 12 w 12"/>
                    <a:gd name="T11" fmla="*/ 24 h 24"/>
                    <a:gd name="T12" fmla="*/ 12 w 12"/>
                    <a:gd name="T13" fmla="*/ 24 h 24"/>
                    <a:gd name="T14" fmla="*/ 6 w 12"/>
                    <a:gd name="T15" fmla="*/ 12 h 24"/>
                    <a:gd name="T16" fmla="*/ 6 w 12"/>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24"/>
                    <a:gd name="T29" fmla="*/ 12 w 12"/>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24">
                      <a:moveTo>
                        <a:pt x="6" y="0"/>
                      </a:moveTo>
                      <a:lnTo>
                        <a:pt x="6" y="0"/>
                      </a:lnTo>
                      <a:lnTo>
                        <a:pt x="0" y="0"/>
                      </a:lnTo>
                      <a:lnTo>
                        <a:pt x="0" y="12"/>
                      </a:lnTo>
                      <a:lnTo>
                        <a:pt x="6" y="24"/>
                      </a:lnTo>
                      <a:lnTo>
                        <a:pt x="12" y="24"/>
                      </a:lnTo>
                      <a:lnTo>
                        <a:pt x="6" y="12"/>
                      </a:lnTo>
                      <a:lnTo>
                        <a:pt x="6" y="0"/>
                      </a:lnTo>
                      <a:close/>
                    </a:path>
                  </a:pathLst>
                </a:custGeom>
                <a:solidFill>
                  <a:srgbClr val="C0C0C0"/>
                </a:solidFill>
                <a:ln w="9525">
                  <a:noFill/>
                  <a:round/>
                  <a:headEnd/>
                  <a:tailEnd/>
                </a:ln>
              </p:spPr>
              <p:txBody>
                <a:bodyPr/>
                <a:lstStyle/>
                <a:p>
                  <a:endParaRPr lang="en-US"/>
                </a:p>
              </p:txBody>
            </p:sp>
            <p:sp>
              <p:nvSpPr>
                <p:cNvPr id="52366" name="Freeform 449"/>
                <p:cNvSpPr>
                  <a:spLocks/>
                </p:cNvSpPr>
                <p:nvPr/>
              </p:nvSpPr>
              <p:spPr bwMode="auto">
                <a:xfrm>
                  <a:off x="2709" y="2928"/>
                  <a:ext cx="18" cy="30"/>
                </a:xfrm>
                <a:custGeom>
                  <a:avLst/>
                  <a:gdLst>
                    <a:gd name="T0" fmla="*/ 6 w 18"/>
                    <a:gd name="T1" fmla="*/ 6 h 30"/>
                    <a:gd name="T2" fmla="*/ 6 w 18"/>
                    <a:gd name="T3" fmla="*/ 0 h 30"/>
                    <a:gd name="T4" fmla="*/ 0 w 18"/>
                    <a:gd name="T5" fmla="*/ 6 h 30"/>
                    <a:gd name="T6" fmla="*/ 6 w 18"/>
                    <a:gd name="T7" fmla="*/ 18 h 30"/>
                    <a:gd name="T8" fmla="*/ 12 w 18"/>
                    <a:gd name="T9" fmla="*/ 24 h 30"/>
                    <a:gd name="T10" fmla="*/ 18 w 18"/>
                    <a:gd name="T11" fmla="*/ 30 h 30"/>
                    <a:gd name="T12" fmla="*/ 18 w 18"/>
                    <a:gd name="T13" fmla="*/ 24 h 30"/>
                    <a:gd name="T14" fmla="*/ 12 w 18"/>
                    <a:gd name="T15" fmla="*/ 18 h 30"/>
                    <a:gd name="T16" fmla="*/ 6 w 18"/>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30"/>
                    <a:gd name="T29" fmla="*/ 18 w 18"/>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30">
                      <a:moveTo>
                        <a:pt x="6" y="6"/>
                      </a:moveTo>
                      <a:lnTo>
                        <a:pt x="6" y="0"/>
                      </a:lnTo>
                      <a:lnTo>
                        <a:pt x="0" y="6"/>
                      </a:lnTo>
                      <a:lnTo>
                        <a:pt x="6" y="18"/>
                      </a:lnTo>
                      <a:lnTo>
                        <a:pt x="12" y="24"/>
                      </a:lnTo>
                      <a:lnTo>
                        <a:pt x="18" y="30"/>
                      </a:lnTo>
                      <a:lnTo>
                        <a:pt x="18" y="24"/>
                      </a:lnTo>
                      <a:lnTo>
                        <a:pt x="12" y="18"/>
                      </a:lnTo>
                      <a:lnTo>
                        <a:pt x="6" y="6"/>
                      </a:lnTo>
                      <a:close/>
                    </a:path>
                  </a:pathLst>
                </a:custGeom>
                <a:solidFill>
                  <a:srgbClr val="C0C0C0"/>
                </a:solidFill>
                <a:ln w="9525">
                  <a:noFill/>
                  <a:round/>
                  <a:headEnd/>
                  <a:tailEnd/>
                </a:ln>
              </p:spPr>
              <p:txBody>
                <a:bodyPr/>
                <a:lstStyle/>
                <a:p>
                  <a:endParaRPr lang="en-US"/>
                </a:p>
              </p:txBody>
            </p:sp>
            <p:sp>
              <p:nvSpPr>
                <p:cNvPr id="52367" name="Freeform 450"/>
                <p:cNvSpPr>
                  <a:spLocks/>
                </p:cNvSpPr>
                <p:nvPr/>
              </p:nvSpPr>
              <p:spPr bwMode="auto">
                <a:xfrm>
                  <a:off x="2733" y="2964"/>
                  <a:ext cx="18" cy="24"/>
                </a:xfrm>
                <a:custGeom>
                  <a:avLst/>
                  <a:gdLst>
                    <a:gd name="T0" fmla="*/ 6 w 18"/>
                    <a:gd name="T1" fmla="*/ 6 h 24"/>
                    <a:gd name="T2" fmla="*/ 6 w 18"/>
                    <a:gd name="T3" fmla="*/ 0 h 24"/>
                    <a:gd name="T4" fmla="*/ 0 w 18"/>
                    <a:gd name="T5" fmla="*/ 6 h 24"/>
                    <a:gd name="T6" fmla="*/ 12 w 18"/>
                    <a:gd name="T7" fmla="*/ 18 h 24"/>
                    <a:gd name="T8" fmla="*/ 12 w 18"/>
                    <a:gd name="T9" fmla="*/ 24 h 24"/>
                    <a:gd name="T10" fmla="*/ 18 w 18"/>
                    <a:gd name="T11" fmla="*/ 24 h 24"/>
                    <a:gd name="T12" fmla="*/ 18 w 18"/>
                    <a:gd name="T13" fmla="*/ 24 h 24"/>
                    <a:gd name="T14" fmla="*/ 18 w 18"/>
                    <a:gd name="T15" fmla="*/ 18 h 24"/>
                    <a:gd name="T16" fmla="*/ 6 w 18"/>
                    <a:gd name="T17" fmla="*/ 6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6" y="6"/>
                      </a:moveTo>
                      <a:lnTo>
                        <a:pt x="6" y="0"/>
                      </a:lnTo>
                      <a:lnTo>
                        <a:pt x="0" y="6"/>
                      </a:lnTo>
                      <a:lnTo>
                        <a:pt x="12" y="18"/>
                      </a:lnTo>
                      <a:lnTo>
                        <a:pt x="12" y="24"/>
                      </a:lnTo>
                      <a:lnTo>
                        <a:pt x="18" y="24"/>
                      </a:lnTo>
                      <a:lnTo>
                        <a:pt x="18" y="18"/>
                      </a:lnTo>
                      <a:lnTo>
                        <a:pt x="6" y="6"/>
                      </a:lnTo>
                      <a:close/>
                    </a:path>
                  </a:pathLst>
                </a:custGeom>
                <a:solidFill>
                  <a:srgbClr val="C0C0C0"/>
                </a:solidFill>
                <a:ln w="9525">
                  <a:noFill/>
                  <a:round/>
                  <a:headEnd/>
                  <a:tailEnd/>
                </a:ln>
              </p:spPr>
              <p:txBody>
                <a:bodyPr/>
                <a:lstStyle/>
                <a:p>
                  <a:endParaRPr lang="en-US"/>
                </a:p>
              </p:txBody>
            </p:sp>
            <p:sp>
              <p:nvSpPr>
                <p:cNvPr id="52368" name="Freeform 451"/>
                <p:cNvSpPr>
                  <a:spLocks/>
                </p:cNvSpPr>
                <p:nvPr/>
              </p:nvSpPr>
              <p:spPr bwMode="auto">
                <a:xfrm>
                  <a:off x="2763" y="2994"/>
                  <a:ext cx="18" cy="24"/>
                </a:xfrm>
                <a:custGeom>
                  <a:avLst/>
                  <a:gdLst>
                    <a:gd name="T0" fmla="*/ 6 w 18"/>
                    <a:gd name="T1" fmla="*/ 6 h 24"/>
                    <a:gd name="T2" fmla="*/ 0 w 18"/>
                    <a:gd name="T3" fmla="*/ 0 h 24"/>
                    <a:gd name="T4" fmla="*/ 0 w 18"/>
                    <a:gd name="T5" fmla="*/ 6 h 24"/>
                    <a:gd name="T6" fmla="*/ 12 w 18"/>
                    <a:gd name="T7" fmla="*/ 24 h 24"/>
                    <a:gd name="T8" fmla="*/ 18 w 18"/>
                    <a:gd name="T9" fmla="*/ 24 h 24"/>
                    <a:gd name="T10" fmla="*/ 18 w 18"/>
                    <a:gd name="T11" fmla="*/ 24 h 24"/>
                    <a:gd name="T12" fmla="*/ 6 w 18"/>
                    <a:gd name="T13" fmla="*/ 6 h 24"/>
                    <a:gd name="T14" fmla="*/ 0 60000 65536"/>
                    <a:gd name="T15" fmla="*/ 0 60000 65536"/>
                    <a:gd name="T16" fmla="*/ 0 60000 65536"/>
                    <a:gd name="T17" fmla="*/ 0 60000 65536"/>
                    <a:gd name="T18" fmla="*/ 0 60000 65536"/>
                    <a:gd name="T19" fmla="*/ 0 60000 65536"/>
                    <a:gd name="T20" fmla="*/ 0 60000 65536"/>
                    <a:gd name="T21" fmla="*/ 0 w 18"/>
                    <a:gd name="T22" fmla="*/ 0 h 24"/>
                    <a:gd name="T23" fmla="*/ 18 w 18"/>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24">
                      <a:moveTo>
                        <a:pt x="6" y="6"/>
                      </a:moveTo>
                      <a:lnTo>
                        <a:pt x="0" y="0"/>
                      </a:lnTo>
                      <a:lnTo>
                        <a:pt x="0" y="6"/>
                      </a:lnTo>
                      <a:lnTo>
                        <a:pt x="12" y="24"/>
                      </a:lnTo>
                      <a:lnTo>
                        <a:pt x="18" y="24"/>
                      </a:lnTo>
                      <a:lnTo>
                        <a:pt x="6" y="6"/>
                      </a:lnTo>
                      <a:close/>
                    </a:path>
                  </a:pathLst>
                </a:custGeom>
                <a:solidFill>
                  <a:srgbClr val="C0C0C0"/>
                </a:solidFill>
                <a:ln w="9525">
                  <a:noFill/>
                  <a:round/>
                  <a:headEnd/>
                  <a:tailEnd/>
                </a:ln>
              </p:spPr>
              <p:txBody>
                <a:bodyPr/>
                <a:lstStyle/>
                <a:p>
                  <a:endParaRPr lang="en-US"/>
                </a:p>
              </p:txBody>
            </p:sp>
            <p:sp>
              <p:nvSpPr>
                <p:cNvPr id="52369" name="Freeform 452"/>
                <p:cNvSpPr>
                  <a:spLocks/>
                </p:cNvSpPr>
                <p:nvPr/>
              </p:nvSpPr>
              <p:spPr bwMode="auto">
                <a:xfrm>
                  <a:off x="2793" y="3024"/>
                  <a:ext cx="24" cy="24"/>
                </a:xfrm>
                <a:custGeom>
                  <a:avLst/>
                  <a:gdLst>
                    <a:gd name="T0" fmla="*/ 0 w 24"/>
                    <a:gd name="T1" fmla="*/ 0 h 24"/>
                    <a:gd name="T2" fmla="*/ 0 w 24"/>
                    <a:gd name="T3" fmla="*/ 6 h 24"/>
                    <a:gd name="T4" fmla="*/ 0 w 24"/>
                    <a:gd name="T5" fmla="*/ 6 h 24"/>
                    <a:gd name="T6" fmla="*/ 18 w 24"/>
                    <a:gd name="T7" fmla="*/ 24 h 24"/>
                    <a:gd name="T8" fmla="*/ 24 w 24"/>
                    <a:gd name="T9" fmla="*/ 18 h 24"/>
                    <a:gd name="T10" fmla="*/ 18 w 24"/>
                    <a:gd name="T11" fmla="*/ 18 h 24"/>
                    <a:gd name="T12" fmla="*/ 0 w 24"/>
                    <a:gd name="T13" fmla="*/ 0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0" y="0"/>
                      </a:moveTo>
                      <a:lnTo>
                        <a:pt x="0" y="6"/>
                      </a:lnTo>
                      <a:lnTo>
                        <a:pt x="18" y="24"/>
                      </a:lnTo>
                      <a:lnTo>
                        <a:pt x="24" y="18"/>
                      </a:lnTo>
                      <a:lnTo>
                        <a:pt x="18" y="18"/>
                      </a:lnTo>
                      <a:lnTo>
                        <a:pt x="0" y="0"/>
                      </a:lnTo>
                      <a:close/>
                    </a:path>
                  </a:pathLst>
                </a:custGeom>
                <a:solidFill>
                  <a:srgbClr val="C0C0C0"/>
                </a:solidFill>
                <a:ln w="9525">
                  <a:noFill/>
                  <a:round/>
                  <a:headEnd/>
                  <a:tailEnd/>
                </a:ln>
              </p:spPr>
              <p:txBody>
                <a:bodyPr/>
                <a:lstStyle/>
                <a:p>
                  <a:endParaRPr lang="en-US"/>
                </a:p>
              </p:txBody>
            </p:sp>
            <p:sp>
              <p:nvSpPr>
                <p:cNvPr id="52370" name="Freeform 453"/>
                <p:cNvSpPr>
                  <a:spLocks/>
                </p:cNvSpPr>
                <p:nvPr/>
              </p:nvSpPr>
              <p:spPr bwMode="auto">
                <a:xfrm>
                  <a:off x="2823" y="3048"/>
                  <a:ext cx="30" cy="24"/>
                </a:xfrm>
                <a:custGeom>
                  <a:avLst/>
                  <a:gdLst>
                    <a:gd name="T0" fmla="*/ 6 w 30"/>
                    <a:gd name="T1" fmla="*/ 0 h 24"/>
                    <a:gd name="T2" fmla="*/ 0 w 30"/>
                    <a:gd name="T3" fmla="*/ 6 h 24"/>
                    <a:gd name="T4" fmla="*/ 6 w 30"/>
                    <a:gd name="T5" fmla="*/ 6 h 24"/>
                    <a:gd name="T6" fmla="*/ 6 w 30"/>
                    <a:gd name="T7" fmla="*/ 6 h 24"/>
                    <a:gd name="T8" fmla="*/ 24 w 30"/>
                    <a:gd name="T9" fmla="*/ 24 h 24"/>
                    <a:gd name="T10" fmla="*/ 30 w 30"/>
                    <a:gd name="T11" fmla="*/ 18 h 24"/>
                    <a:gd name="T12" fmla="*/ 24 w 30"/>
                    <a:gd name="T13" fmla="*/ 18 h 24"/>
                    <a:gd name="T14" fmla="*/ 6 w 30"/>
                    <a:gd name="T15" fmla="*/ 0 h 24"/>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24"/>
                    <a:gd name="T26" fmla="*/ 30 w 30"/>
                    <a:gd name="T27" fmla="*/ 24 h 2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24">
                      <a:moveTo>
                        <a:pt x="6" y="0"/>
                      </a:moveTo>
                      <a:lnTo>
                        <a:pt x="0" y="6"/>
                      </a:lnTo>
                      <a:lnTo>
                        <a:pt x="6" y="6"/>
                      </a:lnTo>
                      <a:lnTo>
                        <a:pt x="24" y="24"/>
                      </a:lnTo>
                      <a:lnTo>
                        <a:pt x="30" y="18"/>
                      </a:lnTo>
                      <a:lnTo>
                        <a:pt x="24" y="18"/>
                      </a:lnTo>
                      <a:lnTo>
                        <a:pt x="6" y="0"/>
                      </a:lnTo>
                      <a:close/>
                    </a:path>
                  </a:pathLst>
                </a:custGeom>
                <a:solidFill>
                  <a:srgbClr val="C0C0C0"/>
                </a:solidFill>
                <a:ln w="9525">
                  <a:noFill/>
                  <a:round/>
                  <a:headEnd/>
                  <a:tailEnd/>
                </a:ln>
              </p:spPr>
              <p:txBody>
                <a:bodyPr/>
                <a:lstStyle/>
                <a:p>
                  <a:endParaRPr lang="en-US"/>
                </a:p>
              </p:txBody>
            </p:sp>
            <p:sp>
              <p:nvSpPr>
                <p:cNvPr id="52371" name="Freeform 454"/>
                <p:cNvSpPr>
                  <a:spLocks/>
                </p:cNvSpPr>
                <p:nvPr/>
              </p:nvSpPr>
              <p:spPr bwMode="auto">
                <a:xfrm>
                  <a:off x="2859" y="3072"/>
                  <a:ext cx="30" cy="18"/>
                </a:xfrm>
                <a:custGeom>
                  <a:avLst/>
                  <a:gdLst>
                    <a:gd name="T0" fmla="*/ 6 w 30"/>
                    <a:gd name="T1" fmla="*/ 0 h 18"/>
                    <a:gd name="T2" fmla="*/ 0 w 30"/>
                    <a:gd name="T3" fmla="*/ 6 h 18"/>
                    <a:gd name="T4" fmla="*/ 6 w 30"/>
                    <a:gd name="T5" fmla="*/ 6 h 18"/>
                    <a:gd name="T6" fmla="*/ 24 w 30"/>
                    <a:gd name="T7" fmla="*/ 18 h 18"/>
                    <a:gd name="T8" fmla="*/ 24 w 30"/>
                    <a:gd name="T9" fmla="*/ 18 h 18"/>
                    <a:gd name="T10" fmla="*/ 30 w 30"/>
                    <a:gd name="T11" fmla="*/ 18 h 18"/>
                    <a:gd name="T12" fmla="*/ 24 w 30"/>
                    <a:gd name="T13" fmla="*/ 12 h 18"/>
                    <a:gd name="T14" fmla="*/ 24 w 30"/>
                    <a:gd name="T15" fmla="*/ 12 h 18"/>
                    <a:gd name="T16" fmla="*/ 6 w 30"/>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0"/>
                      </a:moveTo>
                      <a:lnTo>
                        <a:pt x="0" y="6"/>
                      </a:lnTo>
                      <a:lnTo>
                        <a:pt x="6" y="6"/>
                      </a:lnTo>
                      <a:lnTo>
                        <a:pt x="24" y="18"/>
                      </a:lnTo>
                      <a:lnTo>
                        <a:pt x="30" y="18"/>
                      </a:lnTo>
                      <a:lnTo>
                        <a:pt x="24" y="12"/>
                      </a:lnTo>
                      <a:lnTo>
                        <a:pt x="6" y="0"/>
                      </a:lnTo>
                      <a:close/>
                    </a:path>
                  </a:pathLst>
                </a:custGeom>
                <a:solidFill>
                  <a:srgbClr val="C0C0C0"/>
                </a:solidFill>
                <a:ln w="9525">
                  <a:noFill/>
                  <a:round/>
                  <a:headEnd/>
                  <a:tailEnd/>
                </a:ln>
              </p:spPr>
              <p:txBody>
                <a:bodyPr/>
                <a:lstStyle/>
                <a:p>
                  <a:endParaRPr lang="en-US"/>
                </a:p>
              </p:txBody>
            </p:sp>
            <p:sp>
              <p:nvSpPr>
                <p:cNvPr id="52372" name="Freeform 455"/>
                <p:cNvSpPr>
                  <a:spLocks/>
                </p:cNvSpPr>
                <p:nvPr/>
              </p:nvSpPr>
              <p:spPr bwMode="auto">
                <a:xfrm>
                  <a:off x="2895" y="3090"/>
                  <a:ext cx="30" cy="18"/>
                </a:xfrm>
                <a:custGeom>
                  <a:avLst/>
                  <a:gdLst>
                    <a:gd name="T0" fmla="*/ 6 w 30"/>
                    <a:gd name="T1" fmla="*/ 0 h 18"/>
                    <a:gd name="T2" fmla="*/ 0 w 30"/>
                    <a:gd name="T3" fmla="*/ 6 h 18"/>
                    <a:gd name="T4" fmla="*/ 6 w 30"/>
                    <a:gd name="T5" fmla="*/ 6 h 18"/>
                    <a:gd name="T6" fmla="*/ 24 w 30"/>
                    <a:gd name="T7" fmla="*/ 18 h 18"/>
                    <a:gd name="T8" fmla="*/ 30 w 30"/>
                    <a:gd name="T9" fmla="*/ 18 h 18"/>
                    <a:gd name="T10" fmla="*/ 24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24" y="18"/>
                      </a:lnTo>
                      <a:lnTo>
                        <a:pt x="30" y="18"/>
                      </a:lnTo>
                      <a:lnTo>
                        <a:pt x="24" y="12"/>
                      </a:lnTo>
                      <a:lnTo>
                        <a:pt x="6" y="0"/>
                      </a:lnTo>
                      <a:close/>
                    </a:path>
                  </a:pathLst>
                </a:custGeom>
                <a:solidFill>
                  <a:srgbClr val="C0C0C0"/>
                </a:solidFill>
                <a:ln w="9525">
                  <a:noFill/>
                  <a:round/>
                  <a:headEnd/>
                  <a:tailEnd/>
                </a:ln>
              </p:spPr>
              <p:txBody>
                <a:bodyPr/>
                <a:lstStyle/>
                <a:p>
                  <a:endParaRPr lang="en-US"/>
                </a:p>
              </p:txBody>
            </p:sp>
            <p:sp>
              <p:nvSpPr>
                <p:cNvPr id="52373" name="Freeform 456"/>
                <p:cNvSpPr>
                  <a:spLocks/>
                </p:cNvSpPr>
                <p:nvPr/>
              </p:nvSpPr>
              <p:spPr bwMode="auto">
                <a:xfrm>
                  <a:off x="2937" y="3114"/>
                  <a:ext cx="24" cy="12"/>
                </a:xfrm>
                <a:custGeom>
                  <a:avLst/>
                  <a:gdLst>
                    <a:gd name="T0" fmla="*/ 0 w 24"/>
                    <a:gd name="T1" fmla="*/ 0 h 12"/>
                    <a:gd name="T2" fmla="*/ 0 w 24"/>
                    <a:gd name="T3" fmla="*/ 0 h 12"/>
                    <a:gd name="T4" fmla="*/ 0 w 24"/>
                    <a:gd name="T5" fmla="*/ 6 h 12"/>
                    <a:gd name="T6" fmla="*/ 6 w 24"/>
                    <a:gd name="T7" fmla="*/ 6 h 12"/>
                    <a:gd name="T8" fmla="*/ 24 w 24"/>
                    <a:gd name="T9" fmla="*/ 12 h 12"/>
                    <a:gd name="T10" fmla="*/ 24 w 24"/>
                    <a:gd name="T11" fmla="*/ 12 h 12"/>
                    <a:gd name="T12" fmla="*/ 24 w 24"/>
                    <a:gd name="T13" fmla="*/ 6 h 12"/>
                    <a:gd name="T14" fmla="*/ 6 w 24"/>
                    <a:gd name="T15" fmla="*/ 0 h 12"/>
                    <a:gd name="T16" fmla="*/ 0 w 24"/>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0" y="0"/>
                      </a:moveTo>
                      <a:lnTo>
                        <a:pt x="0" y="0"/>
                      </a:lnTo>
                      <a:lnTo>
                        <a:pt x="0" y="6"/>
                      </a:lnTo>
                      <a:lnTo>
                        <a:pt x="6" y="6"/>
                      </a:lnTo>
                      <a:lnTo>
                        <a:pt x="24" y="12"/>
                      </a:lnTo>
                      <a:lnTo>
                        <a:pt x="24" y="6"/>
                      </a:lnTo>
                      <a:lnTo>
                        <a:pt x="6" y="0"/>
                      </a:lnTo>
                      <a:lnTo>
                        <a:pt x="0" y="0"/>
                      </a:lnTo>
                      <a:close/>
                    </a:path>
                  </a:pathLst>
                </a:custGeom>
                <a:solidFill>
                  <a:srgbClr val="C0C0C0"/>
                </a:solidFill>
                <a:ln w="9525">
                  <a:noFill/>
                  <a:round/>
                  <a:headEnd/>
                  <a:tailEnd/>
                </a:ln>
              </p:spPr>
              <p:txBody>
                <a:bodyPr/>
                <a:lstStyle/>
                <a:p>
                  <a:endParaRPr lang="en-US"/>
                </a:p>
              </p:txBody>
            </p:sp>
            <p:sp>
              <p:nvSpPr>
                <p:cNvPr id="52374" name="Freeform 457"/>
                <p:cNvSpPr>
                  <a:spLocks/>
                </p:cNvSpPr>
                <p:nvPr/>
              </p:nvSpPr>
              <p:spPr bwMode="auto">
                <a:xfrm>
                  <a:off x="2973" y="3126"/>
                  <a:ext cx="30" cy="18"/>
                </a:xfrm>
                <a:custGeom>
                  <a:avLst/>
                  <a:gdLst>
                    <a:gd name="T0" fmla="*/ 6 w 30"/>
                    <a:gd name="T1" fmla="*/ 0 h 18"/>
                    <a:gd name="T2" fmla="*/ 0 w 30"/>
                    <a:gd name="T3" fmla="*/ 6 h 18"/>
                    <a:gd name="T4" fmla="*/ 6 w 30"/>
                    <a:gd name="T5" fmla="*/ 6 h 18"/>
                    <a:gd name="T6" fmla="*/ 24 w 30"/>
                    <a:gd name="T7" fmla="*/ 18 h 18"/>
                    <a:gd name="T8" fmla="*/ 30 w 30"/>
                    <a:gd name="T9" fmla="*/ 12 h 18"/>
                    <a:gd name="T10" fmla="*/ 24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24" y="18"/>
                      </a:lnTo>
                      <a:lnTo>
                        <a:pt x="30" y="12"/>
                      </a:lnTo>
                      <a:lnTo>
                        <a:pt x="24" y="12"/>
                      </a:lnTo>
                      <a:lnTo>
                        <a:pt x="6" y="0"/>
                      </a:lnTo>
                      <a:close/>
                    </a:path>
                  </a:pathLst>
                </a:custGeom>
                <a:solidFill>
                  <a:srgbClr val="C0C0C0"/>
                </a:solidFill>
                <a:ln w="9525">
                  <a:noFill/>
                  <a:round/>
                  <a:headEnd/>
                  <a:tailEnd/>
                </a:ln>
              </p:spPr>
              <p:txBody>
                <a:bodyPr/>
                <a:lstStyle/>
                <a:p>
                  <a:endParaRPr lang="en-US"/>
                </a:p>
              </p:txBody>
            </p:sp>
            <p:sp>
              <p:nvSpPr>
                <p:cNvPr id="52375" name="Freeform 458"/>
                <p:cNvSpPr>
                  <a:spLocks/>
                </p:cNvSpPr>
                <p:nvPr/>
              </p:nvSpPr>
              <p:spPr bwMode="auto">
                <a:xfrm>
                  <a:off x="3015" y="3144"/>
                  <a:ext cx="24" cy="12"/>
                </a:xfrm>
                <a:custGeom>
                  <a:avLst/>
                  <a:gdLst>
                    <a:gd name="T0" fmla="*/ 0 w 24"/>
                    <a:gd name="T1" fmla="*/ 0 h 12"/>
                    <a:gd name="T2" fmla="*/ 0 w 24"/>
                    <a:gd name="T3" fmla="*/ 0 h 12"/>
                    <a:gd name="T4" fmla="*/ 0 w 24"/>
                    <a:gd name="T5" fmla="*/ 6 h 12"/>
                    <a:gd name="T6" fmla="*/ 24 w 24"/>
                    <a:gd name="T7" fmla="*/ 12 h 12"/>
                    <a:gd name="T8" fmla="*/ 24 w 24"/>
                    <a:gd name="T9" fmla="*/ 12 h 12"/>
                    <a:gd name="T10" fmla="*/ 24 w 24"/>
                    <a:gd name="T11" fmla="*/ 6 h 12"/>
                    <a:gd name="T12" fmla="*/ 0 w 24"/>
                    <a:gd name="T13" fmla="*/ 0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0"/>
                      </a:moveTo>
                      <a:lnTo>
                        <a:pt x="0" y="0"/>
                      </a:lnTo>
                      <a:lnTo>
                        <a:pt x="0" y="6"/>
                      </a:lnTo>
                      <a:lnTo>
                        <a:pt x="24" y="12"/>
                      </a:lnTo>
                      <a:lnTo>
                        <a:pt x="24" y="6"/>
                      </a:lnTo>
                      <a:lnTo>
                        <a:pt x="0" y="0"/>
                      </a:lnTo>
                      <a:close/>
                    </a:path>
                  </a:pathLst>
                </a:custGeom>
                <a:solidFill>
                  <a:srgbClr val="C0C0C0"/>
                </a:solidFill>
                <a:ln w="9525">
                  <a:noFill/>
                  <a:round/>
                  <a:headEnd/>
                  <a:tailEnd/>
                </a:ln>
              </p:spPr>
              <p:txBody>
                <a:bodyPr/>
                <a:lstStyle/>
                <a:p>
                  <a:endParaRPr lang="en-US"/>
                </a:p>
              </p:txBody>
            </p:sp>
            <p:sp>
              <p:nvSpPr>
                <p:cNvPr id="52376" name="Freeform 459"/>
                <p:cNvSpPr>
                  <a:spLocks/>
                </p:cNvSpPr>
                <p:nvPr/>
              </p:nvSpPr>
              <p:spPr bwMode="auto">
                <a:xfrm>
                  <a:off x="3051" y="3156"/>
                  <a:ext cx="30" cy="12"/>
                </a:xfrm>
                <a:custGeom>
                  <a:avLst/>
                  <a:gdLst>
                    <a:gd name="T0" fmla="*/ 6 w 30"/>
                    <a:gd name="T1" fmla="*/ 0 h 12"/>
                    <a:gd name="T2" fmla="*/ 0 w 30"/>
                    <a:gd name="T3" fmla="*/ 6 h 12"/>
                    <a:gd name="T4" fmla="*/ 6 w 30"/>
                    <a:gd name="T5" fmla="*/ 6 h 12"/>
                    <a:gd name="T6" fmla="*/ 30 w 30"/>
                    <a:gd name="T7" fmla="*/ 12 h 12"/>
                    <a:gd name="T8" fmla="*/ 30 w 30"/>
                    <a:gd name="T9" fmla="*/ 12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377" name="Freeform 460"/>
                <p:cNvSpPr>
                  <a:spLocks/>
                </p:cNvSpPr>
                <p:nvPr/>
              </p:nvSpPr>
              <p:spPr bwMode="auto">
                <a:xfrm>
                  <a:off x="3093" y="3168"/>
                  <a:ext cx="30" cy="12"/>
                </a:xfrm>
                <a:custGeom>
                  <a:avLst/>
                  <a:gdLst>
                    <a:gd name="T0" fmla="*/ 0 w 30"/>
                    <a:gd name="T1" fmla="*/ 0 h 12"/>
                    <a:gd name="T2" fmla="*/ 0 w 30"/>
                    <a:gd name="T3" fmla="*/ 6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2378" name="Freeform 461"/>
                <p:cNvSpPr>
                  <a:spLocks/>
                </p:cNvSpPr>
                <p:nvPr/>
              </p:nvSpPr>
              <p:spPr bwMode="auto">
                <a:xfrm>
                  <a:off x="3135" y="3180"/>
                  <a:ext cx="24" cy="12"/>
                </a:xfrm>
                <a:custGeom>
                  <a:avLst/>
                  <a:gdLst>
                    <a:gd name="T0" fmla="*/ 0 w 24"/>
                    <a:gd name="T1" fmla="*/ 0 h 12"/>
                    <a:gd name="T2" fmla="*/ 0 w 24"/>
                    <a:gd name="T3" fmla="*/ 6 h 12"/>
                    <a:gd name="T4" fmla="*/ 0 w 24"/>
                    <a:gd name="T5" fmla="*/ 6 h 12"/>
                    <a:gd name="T6" fmla="*/ 24 w 24"/>
                    <a:gd name="T7" fmla="*/ 12 h 12"/>
                    <a:gd name="T8" fmla="*/ 24 w 24"/>
                    <a:gd name="T9" fmla="*/ 12 h 12"/>
                    <a:gd name="T10" fmla="*/ 24 w 24"/>
                    <a:gd name="T11" fmla="*/ 6 h 12"/>
                    <a:gd name="T12" fmla="*/ 0 w 24"/>
                    <a:gd name="T13" fmla="*/ 0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0"/>
                      </a:moveTo>
                      <a:lnTo>
                        <a:pt x="0" y="6"/>
                      </a:lnTo>
                      <a:lnTo>
                        <a:pt x="24" y="12"/>
                      </a:lnTo>
                      <a:lnTo>
                        <a:pt x="24" y="6"/>
                      </a:lnTo>
                      <a:lnTo>
                        <a:pt x="0" y="0"/>
                      </a:lnTo>
                      <a:close/>
                    </a:path>
                  </a:pathLst>
                </a:custGeom>
                <a:solidFill>
                  <a:srgbClr val="C0C0C0"/>
                </a:solidFill>
                <a:ln w="9525">
                  <a:noFill/>
                  <a:round/>
                  <a:headEnd/>
                  <a:tailEnd/>
                </a:ln>
              </p:spPr>
              <p:txBody>
                <a:bodyPr/>
                <a:lstStyle/>
                <a:p>
                  <a:endParaRPr lang="en-US"/>
                </a:p>
              </p:txBody>
            </p:sp>
            <p:sp>
              <p:nvSpPr>
                <p:cNvPr id="52379" name="Freeform 462"/>
                <p:cNvSpPr>
                  <a:spLocks/>
                </p:cNvSpPr>
                <p:nvPr/>
              </p:nvSpPr>
              <p:spPr bwMode="auto">
                <a:xfrm>
                  <a:off x="3171" y="3192"/>
                  <a:ext cx="30" cy="12"/>
                </a:xfrm>
                <a:custGeom>
                  <a:avLst/>
                  <a:gdLst>
                    <a:gd name="T0" fmla="*/ 6 w 30"/>
                    <a:gd name="T1" fmla="*/ 0 h 12"/>
                    <a:gd name="T2" fmla="*/ 0 w 30"/>
                    <a:gd name="T3" fmla="*/ 6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380" name="Freeform 463"/>
                <p:cNvSpPr>
                  <a:spLocks/>
                </p:cNvSpPr>
                <p:nvPr/>
              </p:nvSpPr>
              <p:spPr bwMode="auto">
                <a:xfrm>
                  <a:off x="3213" y="3204"/>
                  <a:ext cx="30" cy="6"/>
                </a:xfrm>
                <a:custGeom>
                  <a:avLst/>
                  <a:gdLst>
                    <a:gd name="T0" fmla="*/ 6 w 30"/>
                    <a:gd name="T1" fmla="*/ 0 h 6"/>
                    <a:gd name="T2" fmla="*/ 0 w 30"/>
                    <a:gd name="T3" fmla="*/ 0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381" name="Freeform 464"/>
                <p:cNvSpPr>
                  <a:spLocks/>
                </p:cNvSpPr>
                <p:nvPr/>
              </p:nvSpPr>
              <p:spPr bwMode="auto">
                <a:xfrm>
                  <a:off x="3255" y="3210"/>
                  <a:ext cx="30" cy="12"/>
                </a:xfrm>
                <a:custGeom>
                  <a:avLst/>
                  <a:gdLst>
                    <a:gd name="T0" fmla="*/ 6 w 30"/>
                    <a:gd name="T1" fmla="*/ 0 h 12"/>
                    <a:gd name="T2" fmla="*/ 0 w 30"/>
                    <a:gd name="T3" fmla="*/ 0 h 12"/>
                    <a:gd name="T4" fmla="*/ 6 w 30"/>
                    <a:gd name="T5" fmla="*/ 6 h 12"/>
                    <a:gd name="T6" fmla="*/ 24 w 30"/>
                    <a:gd name="T7" fmla="*/ 12 h 12"/>
                    <a:gd name="T8" fmla="*/ 30 w 30"/>
                    <a:gd name="T9" fmla="*/ 6 h 12"/>
                    <a:gd name="T10" fmla="*/ 24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24" y="12"/>
                      </a:lnTo>
                      <a:lnTo>
                        <a:pt x="30" y="6"/>
                      </a:lnTo>
                      <a:lnTo>
                        <a:pt x="24" y="6"/>
                      </a:lnTo>
                      <a:lnTo>
                        <a:pt x="6" y="0"/>
                      </a:lnTo>
                      <a:close/>
                    </a:path>
                  </a:pathLst>
                </a:custGeom>
                <a:solidFill>
                  <a:srgbClr val="C0C0C0"/>
                </a:solidFill>
                <a:ln w="9525">
                  <a:noFill/>
                  <a:round/>
                  <a:headEnd/>
                  <a:tailEnd/>
                </a:ln>
              </p:spPr>
              <p:txBody>
                <a:bodyPr/>
                <a:lstStyle/>
                <a:p>
                  <a:endParaRPr lang="en-US"/>
                </a:p>
              </p:txBody>
            </p:sp>
            <p:sp>
              <p:nvSpPr>
                <p:cNvPr id="52382" name="Freeform 465"/>
                <p:cNvSpPr>
                  <a:spLocks/>
                </p:cNvSpPr>
                <p:nvPr/>
              </p:nvSpPr>
              <p:spPr bwMode="auto">
                <a:xfrm>
                  <a:off x="3297" y="3216"/>
                  <a:ext cx="30" cy="12"/>
                </a:xfrm>
                <a:custGeom>
                  <a:avLst/>
                  <a:gdLst>
                    <a:gd name="T0" fmla="*/ 0 w 30"/>
                    <a:gd name="T1" fmla="*/ 0 h 12"/>
                    <a:gd name="T2" fmla="*/ 0 w 30"/>
                    <a:gd name="T3" fmla="*/ 6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2383" name="Freeform 466"/>
                <p:cNvSpPr>
                  <a:spLocks/>
                </p:cNvSpPr>
                <p:nvPr/>
              </p:nvSpPr>
              <p:spPr bwMode="auto">
                <a:xfrm>
                  <a:off x="3339" y="3228"/>
                  <a:ext cx="30" cy="6"/>
                </a:xfrm>
                <a:custGeom>
                  <a:avLst/>
                  <a:gdLst>
                    <a:gd name="T0" fmla="*/ 0 w 30"/>
                    <a:gd name="T1" fmla="*/ 0 h 6"/>
                    <a:gd name="T2" fmla="*/ 0 w 30"/>
                    <a:gd name="T3" fmla="*/ 0 h 6"/>
                    <a:gd name="T4" fmla="*/ 0 w 30"/>
                    <a:gd name="T5" fmla="*/ 6 h 6"/>
                    <a:gd name="T6" fmla="*/ 18 w 30"/>
                    <a:gd name="T7" fmla="*/ 6 h 6"/>
                    <a:gd name="T8" fmla="*/ 24 w 30"/>
                    <a:gd name="T9" fmla="*/ 6 h 6"/>
                    <a:gd name="T10" fmla="*/ 30 w 30"/>
                    <a:gd name="T11" fmla="*/ 6 h 6"/>
                    <a:gd name="T12" fmla="*/ 24 w 30"/>
                    <a:gd name="T13" fmla="*/ 0 h 6"/>
                    <a:gd name="T14" fmla="*/ 18 w 30"/>
                    <a:gd name="T15" fmla="*/ 0 h 6"/>
                    <a:gd name="T16" fmla="*/ 0 w 3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0" y="0"/>
                      </a:moveTo>
                      <a:lnTo>
                        <a:pt x="0" y="0"/>
                      </a:lnTo>
                      <a:lnTo>
                        <a:pt x="0" y="6"/>
                      </a:lnTo>
                      <a:lnTo>
                        <a:pt x="18" y="6"/>
                      </a:lnTo>
                      <a:lnTo>
                        <a:pt x="24" y="6"/>
                      </a:lnTo>
                      <a:lnTo>
                        <a:pt x="30" y="6"/>
                      </a:lnTo>
                      <a:lnTo>
                        <a:pt x="24" y="0"/>
                      </a:lnTo>
                      <a:lnTo>
                        <a:pt x="18" y="0"/>
                      </a:lnTo>
                      <a:lnTo>
                        <a:pt x="0" y="0"/>
                      </a:lnTo>
                      <a:close/>
                    </a:path>
                  </a:pathLst>
                </a:custGeom>
                <a:solidFill>
                  <a:srgbClr val="C0C0C0"/>
                </a:solidFill>
                <a:ln w="9525">
                  <a:noFill/>
                  <a:round/>
                  <a:headEnd/>
                  <a:tailEnd/>
                </a:ln>
              </p:spPr>
              <p:txBody>
                <a:bodyPr/>
                <a:lstStyle/>
                <a:p>
                  <a:endParaRPr lang="en-US"/>
                </a:p>
              </p:txBody>
            </p:sp>
            <p:sp>
              <p:nvSpPr>
                <p:cNvPr id="52384" name="Freeform 467"/>
                <p:cNvSpPr>
                  <a:spLocks/>
                </p:cNvSpPr>
                <p:nvPr/>
              </p:nvSpPr>
              <p:spPr bwMode="auto">
                <a:xfrm>
                  <a:off x="3381" y="3234"/>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385" name="Freeform 468"/>
                <p:cNvSpPr>
                  <a:spLocks/>
                </p:cNvSpPr>
                <p:nvPr/>
              </p:nvSpPr>
              <p:spPr bwMode="auto">
                <a:xfrm>
                  <a:off x="3423" y="3240"/>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386" name="Freeform 469"/>
                <p:cNvSpPr>
                  <a:spLocks/>
                </p:cNvSpPr>
                <p:nvPr/>
              </p:nvSpPr>
              <p:spPr bwMode="auto">
                <a:xfrm>
                  <a:off x="3465" y="3240"/>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387" name="Freeform 470"/>
                <p:cNvSpPr>
                  <a:spLocks/>
                </p:cNvSpPr>
                <p:nvPr/>
              </p:nvSpPr>
              <p:spPr bwMode="auto">
                <a:xfrm>
                  <a:off x="3507" y="3246"/>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388" name="Freeform 471"/>
                <p:cNvSpPr>
                  <a:spLocks/>
                </p:cNvSpPr>
                <p:nvPr/>
              </p:nvSpPr>
              <p:spPr bwMode="auto">
                <a:xfrm>
                  <a:off x="3549" y="3252"/>
                  <a:ext cx="30" cy="6"/>
                </a:xfrm>
                <a:custGeom>
                  <a:avLst/>
                  <a:gdLst>
                    <a:gd name="T0" fmla="*/ 0 w 30"/>
                    <a:gd name="T1" fmla="*/ 0 h 6"/>
                    <a:gd name="T2" fmla="*/ 0 w 30"/>
                    <a:gd name="T3" fmla="*/ 0 h 6"/>
                    <a:gd name="T4" fmla="*/ 0 w 30"/>
                    <a:gd name="T5" fmla="*/ 6 h 6"/>
                    <a:gd name="T6" fmla="*/ 12 w 30"/>
                    <a:gd name="T7" fmla="*/ 6 h 6"/>
                    <a:gd name="T8" fmla="*/ 24 w 30"/>
                    <a:gd name="T9" fmla="*/ 6 h 6"/>
                    <a:gd name="T10" fmla="*/ 30 w 30"/>
                    <a:gd name="T11" fmla="*/ 6 h 6"/>
                    <a:gd name="T12" fmla="*/ 24 w 30"/>
                    <a:gd name="T13" fmla="*/ 0 h 6"/>
                    <a:gd name="T14" fmla="*/ 12 w 30"/>
                    <a:gd name="T15" fmla="*/ 0 h 6"/>
                    <a:gd name="T16" fmla="*/ 0 w 3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0" y="0"/>
                      </a:moveTo>
                      <a:lnTo>
                        <a:pt x="0" y="0"/>
                      </a:lnTo>
                      <a:lnTo>
                        <a:pt x="0" y="6"/>
                      </a:lnTo>
                      <a:lnTo>
                        <a:pt x="12" y="6"/>
                      </a:lnTo>
                      <a:lnTo>
                        <a:pt x="24" y="6"/>
                      </a:lnTo>
                      <a:lnTo>
                        <a:pt x="30" y="6"/>
                      </a:lnTo>
                      <a:lnTo>
                        <a:pt x="24" y="0"/>
                      </a:lnTo>
                      <a:lnTo>
                        <a:pt x="12" y="0"/>
                      </a:lnTo>
                      <a:lnTo>
                        <a:pt x="0" y="0"/>
                      </a:lnTo>
                      <a:close/>
                    </a:path>
                  </a:pathLst>
                </a:custGeom>
                <a:solidFill>
                  <a:srgbClr val="C0C0C0"/>
                </a:solidFill>
                <a:ln w="9525">
                  <a:noFill/>
                  <a:round/>
                  <a:headEnd/>
                  <a:tailEnd/>
                </a:ln>
              </p:spPr>
              <p:txBody>
                <a:bodyPr/>
                <a:lstStyle/>
                <a:p>
                  <a:endParaRPr lang="en-US"/>
                </a:p>
              </p:txBody>
            </p:sp>
            <p:sp>
              <p:nvSpPr>
                <p:cNvPr id="52389" name="Freeform 472"/>
                <p:cNvSpPr>
                  <a:spLocks/>
                </p:cNvSpPr>
                <p:nvPr/>
              </p:nvSpPr>
              <p:spPr bwMode="auto">
                <a:xfrm>
                  <a:off x="3591" y="3252"/>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390" name="Freeform 473"/>
                <p:cNvSpPr>
                  <a:spLocks/>
                </p:cNvSpPr>
                <p:nvPr/>
              </p:nvSpPr>
              <p:spPr bwMode="auto">
                <a:xfrm>
                  <a:off x="3633" y="3258"/>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391" name="Freeform 474"/>
                <p:cNvSpPr>
                  <a:spLocks/>
                </p:cNvSpPr>
                <p:nvPr/>
              </p:nvSpPr>
              <p:spPr bwMode="auto">
                <a:xfrm>
                  <a:off x="3675" y="3258"/>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392" name="Freeform 475"/>
                <p:cNvSpPr>
                  <a:spLocks/>
                </p:cNvSpPr>
                <p:nvPr/>
              </p:nvSpPr>
              <p:spPr bwMode="auto">
                <a:xfrm>
                  <a:off x="3717" y="3258"/>
                  <a:ext cx="24" cy="6"/>
                </a:xfrm>
                <a:custGeom>
                  <a:avLst/>
                  <a:gdLst>
                    <a:gd name="T0" fmla="*/ 0 w 24"/>
                    <a:gd name="T1" fmla="*/ 0 h 6"/>
                    <a:gd name="T2" fmla="*/ 0 w 24"/>
                    <a:gd name="T3" fmla="*/ 6 h 6"/>
                    <a:gd name="T4" fmla="*/ 0 w 24"/>
                    <a:gd name="T5" fmla="*/ 6 h 6"/>
                    <a:gd name="T6" fmla="*/ 24 w 24"/>
                    <a:gd name="T7" fmla="*/ 6 h 6"/>
                    <a:gd name="T8" fmla="*/ 24 w 24"/>
                    <a:gd name="T9" fmla="*/ 6 h 6"/>
                    <a:gd name="T10" fmla="*/ 24 w 24"/>
                    <a:gd name="T11" fmla="*/ 0 h 6"/>
                    <a:gd name="T12" fmla="*/ 0 w 24"/>
                    <a:gd name="T13" fmla="*/ 0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0" y="0"/>
                      </a:moveTo>
                      <a:lnTo>
                        <a:pt x="0" y="6"/>
                      </a:lnTo>
                      <a:lnTo>
                        <a:pt x="24" y="6"/>
                      </a:lnTo>
                      <a:lnTo>
                        <a:pt x="24" y="0"/>
                      </a:lnTo>
                      <a:lnTo>
                        <a:pt x="0" y="0"/>
                      </a:lnTo>
                      <a:close/>
                    </a:path>
                  </a:pathLst>
                </a:custGeom>
                <a:solidFill>
                  <a:srgbClr val="C0C0C0"/>
                </a:solidFill>
                <a:ln w="9525">
                  <a:noFill/>
                  <a:round/>
                  <a:headEnd/>
                  <a:tailEnd/>
                </a:ln>
              </p:spPr>
              <p:txBody>
                <a:bodyPr/>
                <a:lstStyle/>
                <a:p>
                  <a:endParaRPr lang="en-US"/>
                </a:p>
              </p:txBody>
            </p:sp>
            <p:sp>
              <p:nvSpPr>
                <p:cNvPr id="52393" name="Freeform 476"/>
                <p:cNvSpPr>
                  <a:spLocks/>
                </p:cNvSpPr>
                <p:nvPr/>
              </p:nvSpPr>
              <p:spPr bwMode="auto">
                <a:xfrm>
                  <a:off x="3753" y="3258"/>
                  <a:ext cx="30" cy="12"/>
                </a:xfrm>
                <a:custGeom>
                  <a:avLst/>
                  <a:gdLst>
                    <a:gd name="T0" fmla="*/ 6 w 30"/>
                    <a:gd name="T1" fmla="*/ 0 h 12"/>
                    <a:gd name="T2" fmla="*/ 0 w 30"/>
                    <a:gd name="T3" fmla="*/ 6 h 12"/>
                    <a:gd name="T4" fmla="*/ 6 w 30"/>
                    <a:gd name="T5" fmla="*/ 6 h 12"/>
                    <a:gd name="T6" fmla="*/ 24 w 30"/>
                    <a:gd name="T7" fmla="*/ 12 h 12"/>
                    <a:gd name="T8" fmla="*/ 30 w 30"/>
                    <a:gd name="T9" fmla="*/ 6 h 12"/>
                    <a:gd name="T10" fmla="*/ 30 w 30"/>
                    <a:gd name="T11" fmla="*/ 6 h 12"/>
                    <a:gd name="T12" fmla="*/ 30 w 30"/>
                    <a:gd name="T13" fmla="*/ 0 h 12"/>
                    <a:gd name="T14" fmla="*/ 24 w 30"/>
                    <a:gd name="T15" fmla="*/ 6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6"/>
                      </a:lnTo>
                      <a:lnTo>
                        <a:pt x="6" y="6"/>
                      </a:lnTo>
                      <a:lnTo>
                        <a:pt x="24" y="12"/>
                      </a:lnTo>
                      <a:lnTo>
                        <a:pt x="30" y="6"/>
                      </a:lnTo>
                      <a:lnTo>
                        <a:pt x="30" y="0"/>
                      </a:lnTo>
                      <a:lnTo>
                        <a:pt x="24" y="6"/>
                      </a:lnTo>
                      <a:lnTo>
                        <a:pt x="6" y="0"/>
                      </a:lnTo>
                      <a:close/>
                    </a:path>
                  </a:pathLst>
                </a:custGeom>
                <a:solidFill>
                  <a:srgbClr val="C0C0C0"/>
                </a:solidFill>
                <a:ln w="9525">
                  <a:noFill/>
                  <a:round/>
                  <a:headEnd/>
                  <a:tailEnd/>
                </a:ln>
              </p:spPr>
              <p:txBody>
                <a:bodyPr/>
                <a:lstStyle/>
                <a:p>
                  <a:endParaRPr lang="en-US"/>
                </a:p>
              </p:txBody>
            </p:sp>
            <p:sp>
              <p:nvSpPr>
                <p:cNvPr id="52394" name="Freeform 477"/>
                <p:cNvSpPr>
                  <a:spLocks/>
                </p:cNvSpPr>
                <p:nvPr/>
              </p:nvSpPr>
              <p:spPr bwMode="auto">
                <a:xfrm>
                  <a:off x="3795" y="3258"/>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395" name="Freeform 478"/>
                <p:cNvSpPr>
                  <a:spLocks/>
                </p:cNvSpPr>
                <p:nvPr/>
              </p:nvSpPr>
              <p:spPr bwMode="auto">
                <a:xfrm>
                  <a:off x="3837" y="3258"/>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396" name="Freeform 479"/>
                <p:cNvSpPr>
                  <a:spLocks/>
                </p:cNvSpPr>
                <p:nvPr/>
              </p:nvSpPr>
              <p:spPr bwMode="auto">
                <a:xfrm>
                  <a:off x="3879" y="3258"/>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397" name="Freeform 480"/>
                <p:cNvSpPr>
                  <a:spLocks/>
                </p:cNvSpPr>
                <p:nvPr/>
              </p:nvSpPr>
              <p:spPr bwMode="auto">
                <a:xfrm>
                  <a:off x="3921" y="3252"/>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398" name="Freeform 481"/>
                <p:cNvSpPr>
                  <a:spLocks/>
                </p:cNvSpPr>
                <p:nvPr/>
              </p:nvSpPr>
              <p:spPr bwMode="auto">
                <a:xfrm>
                  <a:off x="3963" y="3252"/>
                  <a:ext cx="31" cy="6"/>
                </a:xfrm>
                <a:custGeom>
                  <a:avLst/>
                  <a:gdLst>
                    <a:gd name="T0" fmla="*/ 6 w 31"/>
                    <a:gd name="T1" fmla="*/ 0 h 6"/>
                    <a:gd name="T2" fmla="*/ 0 w 31"/>
                    <a:gd name="T3" fmla="*/ 6 h 6"/>
                    <a:gd name="T4" fmla="*/ 6 w 31"/>
                    <a:gd name="T5" fmla="*/ 6 h 6"/>
                    <a:gd name="T6" fmla="*/ 31 w 31"/>
                    <a:gd name="T7" fmla="*/ 6 h 6"/>
                    <a:gd name="T8" fmla="*/ 31 w 31"/>
                    <a:gd name="T9" fmla="*/ 6 h 6"/>
                    <a:gd name="T10" fmla="*/ 31 w 31"/>
                    <a:gd name="T11" fmla="*/ 0 h 6"/>
                    <a:gd name="T12" fmla="*/ 6 w 31"/>
                    <a:gd name="T13" fmla="*/ 0 h 6"/>
                    <a:gd name="T14" fmla="*/ 0 60000 65536"/>
                    <a:gd name="T15" fmla="*/ 0 60000 65536"/>
                    <a:gd name="T16" fmla="*/ 0 60000 65536"/>
                    <a:gd name="T17" fmla="*/ 0 60000 65536"/>
                    <a:gd name="T18" fmla="*/ 0 60000 65536"/>
                    <a:gd name="T19" fmla="*/ 0 60000 65536"/>
                    <a:gd name="T20" fmla="*/ 0 60000 65536"/>
                    <a:gd name="T21" fmla="*/ 0 w 31"/>
                    <a:gd name="T22" fmla="*/ 0 h 6"/>
                    <a:gd name="T23" fmla="*/ 31 w 31"/>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6">
                      <a:moveTo>
                        <a:pt x="6" y="0"/>
                      </a:moveTo>
                      <a:lnTo>
                        <a:pt x="0" y="6"/>
                      </a:lnTo>
                      <a:lnTo>
                        <a:pt x="6" y="6"/>
                      </a:lnTo>
                      <a:lnTo>
                        <a:pt x="31" y="6"/>
                      </a:lnTo>
                      <a:lnTo>
                        <a:pt x="31" y="0"/>
                      </a:lnTo>
                      <a:lnTo>
                        <a:pt x="6" y="0"/>
                      </a:lnTo>
                      <a:close/>
                    </a:path>
                  </a:pathLst>
                </a:custGeom>
                <a:solidFill>
                  <a:srgbClr val="C0C0C0"/>
                </a:solidFill>
                <a:ln w="9525">
                  <a:noFill/>
                  <a:round/>
                  <a:headEnd/>
                  <a:tailEnd/>
                </a:ln>
              </p:spPr>
              <p:txBody>
                <a:bodyPr/>
                <a:lstStyle/>
                <a:p>
                  <a:endParaRPr lang="en-US"/>
                </a:p>
              </p:txBody>
            </p:sp>
            <p:sp>
              <p:nvSpPr>
                <p:cNvPr id="52399" name="Freeform 482"/>
                <p:cNvSpPr>
                  <a:spLocks/>
                </p:cNvSpPr>
                <p:nvPr/>
              </p:nvSpPr>
              <p:spPr bwMode="auto">
                <a:xfrm>
                  <a:off x="4006" y="3246"/>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400" name="Freeform 483"/>
                <p:cNvSpPr>
                  <a:spLocks/>
                </p:cNvSpPr>
                <p:nvPr/>
              </p:nvSpPr>
              <p:spPr bwMode="auto">
                <a:xfrm>
                  <a:off x="4048" y="3246"/>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401" name="Freeform 484"/>
                <p:cNvSpPr>
                  <a:spLocks/>
                </p:cNvSpPr>
                <p:nvPr/>
              </p:nvSpPr>
              <p:spPr bwMode="auto">
                <a:xfrm>
                  <a:off x="4090" y="3240"/>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402" name="Freeform 485"/>
                <p:cNvSpPr>
                  <a:spLocks/>
                </p:cNvSpPr>
                <p:nvPr/>
              </p:nvSpPr>
              <p:spPr bwMode="auto">
                <a:xfrm>
                  <a:off x="4132" y="3234"/>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403" name="Freeform 486"/>
                <p:cNvSpPr>
                  <a:spLocks/>
                </p:cNvSpPr>
                <p:nvPr/>
              </p:nvSpPr>
              <p:spPr bwMode="auto">
                <a:xfrm>
                  <a:off x="4174" y="3228"/>
                  <a:ext cx="30" cy="12"/>
                </a:xfrm>
                <a:custGeom>
                  <a:avLst/>
                  <a:gdLst>
                    <a:gd name="T0" fmla="*/ 6 w 30"/>
                    <a:gd name="T1" fmla="*/ 6 h 12"/>
                    <a:gd name="T2" fmla="*/ 0 w 30"/>
                    <a:gd name="T3" fmla="*/ 6 h 12"/>
                    <a:gd name="T4" fmla="*/ 6 w 30"/>
                    <a:gd name="T5" fmla="*/ 12 h 12"/>
                    <a:gd name="T6" fmla="*/ 24 w 30"/>
                    <a:gd name="T7" fmla="*/ 6 h 12"/>
                    <a:gd name="T8" fmla="*/ 30 w 30"/>
                    <a:gd name="T9" fmla="*/ 6 h 12"/>
                    <a:gd name="T10" fmla="*/ 30 w 30"/>
                    <a:gd name="T11" fmla="*/ 6 h 12"/>
                    <a:gd name="T12" fmla="*/ 30 w 30"/>
                    <a:gd name="T13" fmla="*/ 0 h 12"/>
                    <a:gd name="T14" fmla="*/ 24 w 30"/>
                    <a:gd name="T15" fmla="*/ 0 h 12"/>
                    <a:gd name="T16" fmla="*/ 6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6"/>
                      </a:moveTo>
                      <a:lnTo>
                        <a:pt x="0" y="6"/>
                      </a:lnTo>
                      <a:lnTo>
                        <a:pt x="6" y="12"/>
                      </a:lnTo>
                      <a:lnTo>
                        <a:pt x="24" y="6"/>
                      </a:lnTo>
                      <a:lnTo>
                        <a:pt x="30" y="6"/>
                      </a:lnTo>
                      <a:lnTo>
                        <a:pt x="30" y="0"/>
                      </a:lnTo>
                      <a:lnTo>
                        <a:pt x="24" y="0"/>
                      </a:lnTo>
                      <a:lnTo>
                        <a:pt x="6" y="6"/>
                      </a:lnTo>
                      <a:close/>
                    </a:path>
                  </a:pathLst>
                </a:custGeom>
                <a:solidFill>
                  <a:srgbClr val="C0C0C0"/>
                </a:solidFill>
                <a:ln w="9525">
                  <a:noFill/>
                  <a:round/>
                  <a:headEnd/>
                  <a:tailEnd/>
                </a:ln>
              </p:spPr>
              <p:txBody>
                <a:bodyPr/>
                <a:lstStyle/>
                <a:p>
                  <a:endParaRPr lang="en-US"/>
                </a:p>
              </p:txBody>
            </p:sp>
            <p:sp>
              <p:nvSpPr>
                <p:cNvPr id="52404" name="Freeform 487"/>
                <p:cNvSpPr>
                  <a:spLocks/>
                </p:cNvSpPr>
                <p:nvPr/>
              </p:nvSpPr>
              <p:spPr bwMode="auto">
                <a:xfrm>
                  <a:off x="4216" y="3222"/>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405" name="Freeform 488"/>
                <p:cNvSpPr>
                  <a:spLocks/>
                </p:cNvSpPr>
                <p:nvPr/>
              </p:nvSpPr>
              <p:spPr bwMode="auto">
                <a:xfrm>
                  <a:off x="4258" y="3210"/>
                  <a:ext cx="30" cy="12"/>
                </a:xfrm>
                <a:custGeom>
                  <a:avLst/>
                  <a:gdLst>
                    <a:gd name="T0" fmla="*/ 6 w 30"/>
                    <a:gd name="T1" fmla="*/ 6 h 12"/>
                    <a:gd name="T2" fmla="*/ 0 w 30"/>
                    <a:gd name="T3" fmla="*/ 12 h 12"/>
                    <a:gd name="T4" fmla="*/ 6 w 30"/>
                    <a:gd name="T5" fmla="*/ 12 h 12"/>
                    <a:gd name="T6" fmla="*/ 24 w 30"/>
                    <a:gd name="T7" fmla="*/ 6 h 12"/>
                    <a:gd name="T8" fmla="*/ 30 w 30"/>
                    <a:gd name="T9" fmla="*/ 6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24" y="6"/>
                      </a:lnTo>
                      <a:lnTo>
                        <a:pt x="30" y="6"/>
                      </a:lnTo>
                      <a:lnTo>
                        <a:pt x="24" y="0"/>
                      </a:lnTo>
                      <a:lnTo>
                        <a:pt x="6" y="6"/>
                      </a:lnTo>
                      <a:close/>
                    </a:path>
                  </a:pathLst>
                </a:custGeom>
                <a:solidFill>
                  <a:srgbClr val="C0C0C0"/>
                </a:solidFill>
                <a:ln w="9525">
                  <a:noFill/>
                  <a:round/>
                  <a:headEnd/>
                  <a:tailEnd/>
                </a:ln>
              </p:spPr>
              <p:txBody>
                <a:bodyPr/>
                <a:lstStyle/>
                <a:p>
                  <a:endParaRPr lang="en-US"/>
                </a:p>
              </p:txBody>
            </p:sp>
            <p:sp>
              <p:nvSpPr>
                <p:cNvPr id="52406" name="Freeform 489"/>
                <p:cNvSpPr>
                  <a:spLocks/>
                </p:cNvSpPr>
                <p:nvPr/>
              </p:nvSpPr>
              <p:spPr bwMode="auto">
                <a:xfrm>
                  <a:off x="4300" y="3204"/>
                  <a:ext cx="30" cy="12"/>
                </a:xfrm>
                <a:custGeom>
                  <a:avLst/>
                  <a:gdLst>
                    <a:gd name="T0" fmla="*/ 0 w 30"/>
                    <a:gd name="T1" fmla="*/ 6 h 12"/>
                    <a:gd name="T2" fmla="*/ 0 w 30"/>
                    <a:gd name="T3" fmla="*/ 6 h 12"/>
                    <a:gd name="T4" fmla="*/ 0 w 30"/>
                    <a:gd name="T5" fmla="*/ 12 h 12"/>
                    <a:gd name="T6" fmla="*/ 24 w 30"/>
                    <a:gd name="T7" fmla="*/ 6 h 12"/>
                    <a:gd name="T8" fmla="*/ 30 w 30"/>
                    <a:gd name="T9" fmla="*/ 0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0"/>
                      </a:lnTo>
                      <a:lnTo>
                        <a:pt x="24" y="0"/>
                      </a:lnTo>
                      <a:lnTo>
                        <a:pt x="0" y="6"/>
                      </a:lnTo>
                      <a:close/>
                    </a:path>
                  </a:pathLst>
                </a:custGeom>
                <a:solidFill>
                  <a:srgbClr val="C0C0C0"/>
                </a:solidFill>
                <a:ln w="9525">
                  <a:noFill/>
                  <a:round/>
                  <a:headEnd/>
                  <a:tailEnd/>
                </a:ln>
              </p:spPr>
              <p:txBody>
                <a:bodyPr/>
                <a:lstStyle/>
                <a:p>
                  <a:endParaRPr lang="en-US"/>
                </a:p>
              </p:txBody>
            </p:sp>
            <p:sp>
              <p:nvSpPr>
                <p:cNvPr id="52407" name="Freeform 490"/>
                <p:cNvSpPr>
                  <a:spLocks/>
                </p:cNvSpPr>
                <p:nvPr/>
              </p:nvSpPr>
              <p:spPr bwMode="auto">
                <a:xfrm>
                  <a:off x="4342" y="3192"/>
                  <a:ext cx="30" cy="12"/>
                </a:xfrm>
                <a:custGeom>
                  <a:avLst/>
                  <a:gdLst>
                    <a:gd name="T0" fmla="*/ 0 w 30"/>
                    <a:gd name="T1" fmla="*/ 6 h 12"/>
                    <a:gd name="T2" fmla="*/ 0 w 30"/>
                    <a:gd name="T3" fmla="*/ 12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2408" name="Freeform 491"/>
                <p:cNvSpPr>
                  <a:spLocks/>
                </p:cNvSpPr>
                <p:nvPr/>
              </p:nvSpPr>
              <p:spPr bwMode="auto">
                <a:xfrm>
                  <a:off x="4384" y="3186"/>
                  <a:ext cx="24" cy="12"/>
                </a:xfrm>
                <a:custGeom>
                  <a:avLst/>
                  <a:gdLst>
                    <a:gd name="T0" fmla="*/ 0 w 24"/>
                    <a:gd name="T1" fmla="*/ 6 h 12"/>
                    <a:gd name="T2" fmla="*/ 0 w 24"/>
                    <a:gd name="T3" fmla="*/ 6 h 12"/>
                    <a:gd name="T4" fmla="*/ 0 w 24"/>
                    <a:gd name="T5" fmla="*/ 12 h 12"/>
                    <a:gd name="T6" fmla="*/ 24 w 24"/>
                    <a:gd name="T7" fmla="*/ 6 h 12"/>
                    <a:gd name="T8" fmla="*/ 24 w 24"/>
                    <a:gd name="T9" fmla="*/ 0 h 12"/>
                    <a:gd name="T10" fmla="*/ 24 w 24"/>
                    <a:gd name="T11" fmla="*/ 0 h 12"/>
                    <a:gd name="T12" fmla="*/ 0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6"/>
                      </a:moveTo>
                      <a:lnTo>
                        <a:pt x="0" y="6"/>
                      </a:lnTo>
                      <a:lnTo>
                        <a:pt x="0" y="12"/>
                      </a:lnTo>
                      <a:lnTo>
                        <a:pt x="24" y="6"/>
                      </a:lnTo>
                      <a:lnTo>
                        <a:pt x="24" y="0"/>
                      </a:lnTo>
                      <a:lnTo>
                        <a:pt x="0" y="6"/>
                      </a:lnTo>
                      <a:close/>
                    </a:path>
                  </a:pathLst>
                </a:custGeom>
                <a:solidFill>
                  <a:srgbClr val="C0C0C0"/>
                </a:solidFill>
                <a:ln w="9525">
                  <a:noFill/>
                  <a:round/>
                  <a:headEnd/>
                  <a:tailEnd/>
                </a:ln>
              </p:spPr>
              <p:txBody>
                <a:bodyPr/>
                <a:lstStyle/>
                <a:p>
                  <a:endParaRPr lang="en-US"/>
                </a:p>
              </p:txBody>
            </p:sp>
            <p:sp>
              <p:nvSpPr>
                <p:cNvPr id="52409" name="Freeform 492"/>
                <p:cNvSpPr>
                  <a:spLocks/>
                </p:cNvSpPr>
                <p:nvPr/>
              </p:nvSpPr>
              <p:spPr bwMode="auto">
                <a:xfrm>
                  <a:off x="4420" y="3174"/>
                  <a:ext cx="30" cy="12"/>
                </a:xfrm>
                <a:custGeom>
                  <a:avLst/>
                  <a:gdLst>
                    <a:gd name="T0" fmla="*/ 6 w 30"/>
                    <a:gd name="T1" fmla="*/ 6 h 12"/>
                    <a:gd name="T2" fmla="*/ 0 w 30"/>
                    <a:gd name="T3" fmla="*/ 6 h 12"/>
                    <a:gd name="T4" fmla="*/ 6 w 30"/>
                    <a:gd name="T5" fmla="*/ 12 h 12"/>
                    <a:gd name="T6" fmla="*/ 30 w 30"/>
                    <a:gd name="T7" fmla="*/ 6 h 12"/>
                    <a:gd name="T8" fmla="*/ 30 w 30"/>
                    <a:gd name="T9" fmla="*/ 0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410" name="Freeform 493"/>
                <p:cNvSpPr>
                  <a:spLocks/>
                </p:cNvSpPr>
                <p:nvPr/>
              </p:nvSpPr>
              <p:spPr bwMode="auto">
                <a:xfrm>
                  <a:off x="4462" y="3162"/>
                  <a:ext cx="30" cy="12"/>
                </a:xfrm>
                <a:custGeom>
                  <a:avLst/>
                  <a:gdLst>
                    <a:gd name="T0" fmla="*/ 6 w 30"/>
                    <a:gd name="T1" fmla="*/ 6 h 12"/>
                    <a:gd name="T2" fmla="*/ 0 w 30"/>
                    <a:gd name="T3" fmla="*/ 6 h 12"/>
                    <a:gd name="T4" fmla="*/ 6 w 30"/>
                    <a:gd name="T5" fmla="*/ 12 h 12"/>
                    <a:gd name="T6" fmla="*/ 24 w 30"/>
                    <a:gd name="T7" fmla="*/ 6 h 12"/>
                    <a:gd name="T8" fmla="*/ 30 w 30"/>
                    <a:gd name="T9" fmla="*/ 0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24" y="6"/>
                      </a:lnTo>
                      <a:lnTo>
                        <a:pt x="30" y="0"/>
                      </a:lnTo>
                      <a:lnTo>
                        <a:pt x="24" y="0"/>
                      </a:lnTo>
                      <a:lnTo>
                        <a:pt x="6" y="6"/>
                      </a:lnTo>
                      <a:close/>
                    </a:path>
                  </a:pathLst>
                </a:custGeom>
                <a:solidFill>
                  <a:srgbClr val="C0C0C0"/>
                </a:solidFill>
                <a:ln w="9525">
                  <a:noFill/>
                  <a:round/>
                  <a:headEnd/>
                  <a:tailEnd/>
                </a:ln>
              </p:spPr>
              <p:txBody>
                <a:bodyPr/>
                <a:lstStyle/>
                <a:p>
                  <a:endParaRPr lang="en-US"/>
                </a:p>
              </p:txBody>
            </p:sp>
            <p:sp>
              <p:nvSpPr>
                <p:cNvPr id="52411" name="Freeform 494"/>
                <p:cNvSpPr>
                  <a:spLocks/>
                </p:cNvSpPr>
                <p:nvPr/>
              </p:nvSpPr>
              <p:spPr bwMode="auto">
                <a:xfrm>
                  <a:off x="4504" y="3144"/>
                  <a:ext cx="24" cy="18"/>
                </a:xfrm>
                <a:custGeom>
                  <a:avLst/>
                  <a:gdLst>
                    <a:gd name="T0" fmla="*/ 0 w 24"/>
                    <a:gd name="T1" fmla="*/ 12 h 18"/>
                    <a:gd name="T2" fmla="*/ 0 w 24"/>
                    <a:gd name="T3" fmla="*/ 12 h 18"/>
                    <a:gd name="T4" fmla="*/ 0 w 24"/>
                    <a:gd name="T5" fmla="*/ 18 h 18"/>
                    <a:gd name="T6" fmla="*/ 24 w 24"/>
                    <a:gd name="T7" fmla="*/ 6 h 18"/>
                    <a:gd name="T8" fmla="*/ 24 w 24"/>
                    <a:gd name="T9" fmla="*/ 6 h 18"/>
                    <a:gd name="T10" fmla="*/ 24 w 24"/>
                    <a:gd name="T11" fmla="*/ 0 h 18"/>
                    <a:gd name="T12" fmla="*/ 0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12"/>
                      </a:moveTo>
                      <a:lnTo>
                        <a:pt x="0" y="12"/>
                      </a:lnTo>
                      <a:lnTo>
                        <a:pt x="0" y="18"/>
                      </a:lnTo>
                      <a:lnTo>
                        <a:pt x="24" y="6"/>
                      </a:lnTo>
                      <a:lnTo>
                        <a:pt x="24" y="0"/>
                      </a:lnTo>
                      <a:lnTo>
                        <a:pt x="0" y="12"/>
                      </a:lnTo>
                      <a:close/>
                    </a:path>
                  </a:pathLst>
                </a:custGeom>
                <a:solidFill>
                  <a:srgbClr val="C0C0C0"/>
                </a:solidFill>
                <a:ln w="9525">
                  <a:noFill/>
                  <a:round/>
                  <a:headEnd/>
                  <a:tailEnd/>
                </a:ln>
              </p:spPr>
              <p:txBody>
                <a:bodyPr/>
                <a:lstStyle/>
                <a:p>
                  <a:endParaRPr lang="en-US"/>
                </a:p>
              </p:txBody>
            </p:sp>
            <p:sp>
              <p:nvSpPr>
                <p:cNvPr id="52412" name="Freeform 495"/>
                <p:cNvSpPr>
                  <a:spLocks/>
                </p:cNvSpPr>
                <p:nvPr/>
              </p:nvSpPr>
              <p:spPr bwMode="auto">
                <a:xfrm>
                  <a:off x="4540" y="3132"/>
                  <a:ext cx="30" cy="12"/>
                </a:xfrm>
                <a:custGeom>
                  <a:avLst/>
                  <a:gdLst>
                    <a:gd name="T0" fmla="*/ 6 w 30"/>
                    <a:gd name="T1" fmla="*/ 6 h 12"/>
                    <a:gd name="T2" fmla="*/ 0 w 30"/>
                    <a:gd name="T3" fmla="*/ 12 h 12"/>
                    <a:gd name="T4" fmla="*/ 6 w 30"/>
                    <a:gd name="T5" fmla="*/ 12 h 12"/>
                    <a:gd name="T6" fmla="*/ 24 w 30"/>
                    <a:gd name="T7" fmla="*/ 6 h 12"/>
                    <a:gd name="T8" fmla="*/ 30 w 30"/>
                    <a:gd name="T9" fmla="*/ 0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24" y="6"/>
                      </a:lnTo>
                      <a:lnTo>
                        <a:pt x="30" y="0"/>
                      </a:lnTo>
                      <a:lnTo>
                        <a:pt x="24" y="0"/>
                      </a:lnTo>
                      <a:lnTo>
                        <a:pt x="6" y="6"/>
                      </a:lnTo>
                      <a:close/>
                    </a:path>
                  </a:pathLst>
                </a:custGeom>
                <a:solidFill>
                  <a:srgbClr val="C0C0C0"/>
                </a:solidFill>
                <a:ln w="9525">
                  <a:noFill/>
                  <a:round/>
                  <a:headEnd/>
                  <a:tailEnd/>
                </a:ln>
              </p:spPr>
              <p:txBody>
                <a:bodyPr/>
                <a:lstStyle/>
                <a:p>
                  <a:endParaRPr lang="en-US"/>
                </a:p>
              </p:txBody>
            </p:sp>
            <p:sp>
              <p:nvSpPr>
                <p:cNvPr id="52413" name="Freeform 496"/>
                <p:cNvSpPr>
                  <a:spLocks/>
                </p:cNvSpPr>
                <p:nvPr/>
              </p:nvSpPr>
              <p:spPr bwMode="auto">
                <a:xfrm>
                  <a:off x="4582" y="3114"/>
                  <a:ext cx="24" cy="18"/>
                </a:xfrm>
                <a:custGeom>
                  <a:avLst/>
                  <a:gdLst>
                    <a:gd name="T0" fmla="*/ 0 w 24"/>
                    <a:gd name="T1" fmla="*/ 12 h 18"/>
                    <a:gd name="T2" fmla="*/ 0 w 24"/>
                    <a:gd name="T3" fmla="*/ 12 h 18"/>
                    <a:gd name="T4" fmla="*/ 0 w 24"/>
                    <a:gd name="T5" fmla="*/ 18 h 18"/>
                    <a:gd name="T6" fmla="*/ 24 w 24"/>
                    <a:gd name="T7" fmla="*/ 6 h 18"/>
                    <a:gd name="T8" fmla="*/ 24 w 24"/>
                    <a:gd name="T9" fmla="*/ 6 h 18"/>
                    <a:gd name="T10" fmla="*/ 24 w 24"/>
                    <a:gd name="T11" fmla="*/ 0 h 18"/>
                    <a:gd name="T12" fmla="*/ 0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12"/>
                      </a:moveTo>
                      <a:lnTo>
                        <a:pt x="0" y="12"/>
                      </a:lnTo>
                      <a:lnTo>
                        <a:pt x="0" y="18"/>
                      </a:lnTo>
                      <a:lnTo>
                        <a:pt x="24" y="6"/>
                      </a:lnTo>
                      <a:lnTo>
                        <a:pt x="24" y="0"/>
                      </a:lnTo>
                      <a:lnTo>
                        <a:pt x="0" y="12"/>
                      </a:lnTo>
                      <a:close/>
                    </a:path>
                  </a:pathLst>
                </a:custGeom>
                <a:solidFill>
                  <a:srgbClr val="C0C0C0"/>
                </a:solidFill>
                <a:ln w="9525">
                  <a:noFill/>
                  <a:round/>
                  <a:headEnd/>
                  <a:tailEnd/>
                </a:ln>
              </p:spPr>
              <p:txBody>
                <a:bodyPr/>
                <a:lstStyle/>
                <a:p>
                  <a:endParaRPr lang="en-US"/>
                </a:p>
              </p:txBody>
            </p:sp>
            <p:sp>
              <p:nvSpPr>
                <p:cNvPr id="52414" name="Freeform 497"/>
                <p:cNvSpPr>
                  <a:spLocks/>
                </p:cNvSpPr>
                <p:nvPr/>
              </p:nvSpPr>
              <p:spPr bwMode="auto">
                <a:xfrm>
                  <a:off x="4618" y="3096"/>
                  <a:ext cx="30" cy="18"/>
                </a:xfrm>
                <a:custGeom>
                  <a:avLst/>
                  <a:gdLst>
                    <a:gd name="T0" fmla="*/ 6 w 30"/>
                    <a:gd name="T1" fmla="*/ 12 h 18"/>
                    <a:gd name="T2" fmla="*/ 0 w 30"/>
                    <a:gd name="T3" fmla="*/ 12 h 18"/>
                    <a:gd name="T4" fmla="*/ 6 w 30"/>
                    <a:gd name="T5" fmla="*/ 18 h 18"/>
                    <a:gd name="T6" fmla="*/ 24 w 30"/>
                    <a:gd name="T7" fmla="*/ 6 h 18"/>
                    <a:gd name="T8" fmla="*/ 30 w 30"/>
                    <a:gd name="T9" fmla="*/ 6 h 18"/>
                    <a:gd name="T10" fmla="*/ 24 w 30"/>
                    <a:gd name="T11" fmla="*/ 0 h 18"/>
                    <a:gd name="T12" fmla="*/ 6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12"/>
                      </a:moveTo>
                      <a:lnTo>
                        <a:pt x="0" y="12"/>
                      </a:lnTo>
                      <a:lnTo>
                        <a:pt x="6" y="18"/>
                      </a:lnTo>
                      <a:lnTo>
                        <a:pt x="24" y="6"/>
                      </a:lnTo>
                      <a:lnTo>
                        <a:pt x="30" y="6"/>
                      </a:lnTo>
                      <a:lnTo>
                        <a:pt x="24" y="0"/>
                      </a:lnTo>
                      <a:lnTo>
                        <a:pt x="6" y="12"/>
                      </a:lnTo>
                      <a:close/>
                    </a:path>
                  </a:pathLst>
                </a:custGeom>
                <a:solidFill>
                  <a:srgbClr val="C0C0C0"/>
                </a:solidFill>
                <a:ln w="9525">
                  <a:noFill/>
                  <a:round/>
                  <a:headEnd/>
                  <a:tailEnd/>
                </a:ln>
              </p:spPr>
              <p:txBody>
                <a:bodyPr/>
                <a:lstStyle/>
                <a:p>
                  <a:endParaRPr lang="en-US"/>
                </a:p>
              </p:txBody>
            </p:sp>
            <p:sp>
              <p:nvSpPr>
                <p:cNvPr id="52415" name="Freeform 498"/>
                <p:cNvSpPr>
                  <a:spLocks/>
                </p:cNvSpPr>
                <p:nvPr/>
              </p:nvSpPr>
              <p:spPr bwMode="auto">
                <a:xfrm>
                  <a:off x="4654" y="3078"/>
                  <a:ext cx="30" cy="18"/>
                </a:xfrm>
                <a:custGeom>
                  <a:avLst/>
                  <a:gdLst>
                    <a:gd name="T0" fmla="*/ 6 w 30"/>
                    <a:gd name="T1" fmla="*/ 12 h 18"/>
                    <a:gd name="T2" fmla="*/ 0 w 30"/>
                    <a:gd name="T3" fmla="*/ 12 h 18"/>
                    <a:gd name="T4" fmla="*/ 6 w 30"/>
                    <a:gd name="T5" fmla="*/ 18 h 18"/>
                    <a:gd name="T6" fmla="*/ 12 w 30"/>
                    <a:gd name="T7" fmla="*/ 12 h 18"/>
                    <a:gd name="T8" fmla="*/ 24 w 30"/>
                    <a:gd name="T9" fmla="*/ 6 h 18"/>
                    <a:gd name="T10" fmla="*/ 30 w 30"/>
                    <a:gd name="T11" fmla="*/ 0 h 18"/>
                    <a:gd name="T12" fmla="*/ 24 w 30"/>
                    <a:gd name="T13" fmla="*/ 0 h 18"/>
                    <a:gd name="T14" fmla="*/ 12 w 30"/>
                    <a:gd name="T15" fmla="*/ 6 h 18"/>
                    <a:gd name="T16" fmla="*/ 6 w 30"/>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12"/>
                      </a:moveTo>
                      <a:lnTo>
                        <a:pt x="0" y="12"/>
                      </a:lnTo>
                      <a:lnTo>
                        <a:pt x="6" y="18"/>
                      </a:lnTo>
                      <a:lnTo>
                        <a:pt x="12" y="12"/>
                      </a:lnTo>
                      <a:lnTo>
                        <a:pt x="24" y="6"/>
                      </a:lnTo>
                      <a:lnTo>
                        <a:pt x="30" y="0"/>
                      </a:lnTo>
                      <a:lnTo>
                        <a:pt x="24" y="0"/>
                      </a:lnTo>
                      <a:lnTo>
                        <a:pt x="12" y="6"/>
                      </a:lnTo>
                      <a:lnTo>
                        <a:pt x="6" y="12"/>
                      </a:lnTo>
                      <a:close/>
                    </a:path>
                  </a:pathLst>
                </a:custGeom>
                <a:solidFill>
                  <a:srgbClr val="C0C0C0"/>
                </a:solidFill>
                <a:ln w="9525">
                  <a:noFill/>
                  <a:round/>
                  <a:headEnd/>
                  <a:tailEnd/>
                </a:ln>
              </p:spPr>
              <p:txBody>
                <a:bodyPr/>
                <a:lstStyle/>
                <a:p>
                  <a:endParaRPr lang="en-US"/>
                </a:p>
              </p:txBody>
            </p:sp>
            <p:sp>
              <p:nvSpPr>
                <p:cNvPr id="52416" name="Freeform 499"/>
                <p:cNvSpPr>
                  <a:spLocks/>
                </p:cNvSpPr>
                <p:nvPr/>
              </p:nvSpPr>
              <p:spPr bwMode="auto">
                <a:xfrm>
                  <a:off x="4690" y="3054"/>
                  <a:ext cx="30" cy="18"/>
                </a:xfrm>
                <a:custGeom>
                  <a:avLst/>
                  <a:gdLst>
                    <a:gd name="T0" fmla="*/ 6 w 30"/>
                    <a:gd name="T1" fmla="*/ 12 h 18"/>
                    <a:gd name="T2" fmla="*/ 0 w 30"/>
                    <a:gd name="T3" fmla="*/ 18 h 18"/>
                    <a:gd name="T4" fmla="*/ 6 w 30"/>
                    <a:gd name="T5" fmla="*/ 18 h 18"/>
                    <a:gd name="T6" fmla="*/ 24 w 30"/>
                    <a:gd name="T7" fmla="*/ 6 h 18"/>
                    <a:gd name="T8" fmla="*/ 30 w 30"/>
                    <a:gd name="T9" fmla="*/ 6 h 18"/>
                    <a:gd name="T10" fmla="*/ 24 w 30"/>
                    <a:gd name="T11" fmla="*/ 0 h 18"/>
                    <a:gd name="T12" fmla="*/ 6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12"/>
                      </a:moveTo>
                      <a:lnTo>
                        <a:pt x="0" y="18"/>
                      </a:lnTo>
                      <a:lnTo>
                        <a:pt x="6" y="18"/>
                      </a:lnTo>
                      <a:lnTo>
                        <a:pt x="24" y="6"/>
                      </a:lnTo>
                      <a:lnTo>
                        <a:pt x="30" y="6"/>
                      </a:lnTo>
                      <a:lnTo>
                        <a:pt x="24" y="0"/>
                      </a:lnTo>
                      <a:lnTo>
                        <a:pt x="6" y="12"/>
                      </a:lnTo>
                      <a:close/>
                    </a:path>
                  </a:pathLst>
                </a:custGeom>
                <a:solidFill>
                  <a:srgbClr val="C0C0C0"/>
                </a:solidFill>
                <a:ln w="9525">
                  <a:noFill/>
                  <a:round/>
                  <a:headEnd/>
                  <a:tailEnd/>
                </a:ln>
              </p:spPr>
              <p:txBody>
                <a:bodyPr/>
                <a:lstStyle/>
                <a:p>
                  <a:endParaRPr lang="en-US"/>
                </a:p>
              </p:txBody>
            </p:sp>
            <p:sp>
              <p:nvSpPr>
                <p:cNvPr id="52417" name="Freeform 500"/>
                <p:cNvSpPr>
                  <a:spLocks/>
                </p:cNvSpPr>
                <p:nvPr/>
              </p:nvSpPr>
              <p:spPr bwMode="auto">
                <a:xfrm>
                  <a:off x="4726" y="3030"/>
                  <a:ext cx="24" cy="18"/>
                </a:xfrm>
                <a:custGeom>
                  <a:avLst/>
                  <a:gdLst>
                    <a:gd name="T0" fmla="*/ 6 w 24"/>
                    <a:gd name="T1" fmla="*/ 12 h 18"/>
                    <a:gd name="T2" fmla="*/ 0 w 24"/>
                    <a:gd name="T3" fmla="*/ 18 h 18"/>
                    <a:gd name="T4" fmla="*/ 6 w 24"/>
                    <a:gd name="T5" fmla="*/ 18 h 18"/>
                    <a:gd name="T6" fmla="*/ 24 w 24"/>
                    <a:gd name="T7" fmla="*/ 6 h 18"/>
                    <a:gd name="T8" fmla="*/ 24 w 24"/>
                    <a:gd name="T9" fmla="*/ 0 h 18"/>
                    <a:gd name="T10" fmla="*/ 24 w 24"/>
                    <a:gd name="T11" fmla="*/ 0 h 18"/>
                    <a:gd name="T12" fmla="*/ 6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6" y="12"/>
                      </a:moveTo>
                      <a:lnTo>
                        <a:pt x="0" y="18"/>
                      </a:lnTo>
                      <a:lnTo>
                        <a:pt x="6" y="18"/>
                      </a:lnTo>
                      <a:lnTo>
                        <a:pt x="24" y="6"/>
                      </a:lnTo>
                      <a:lnTo>
                        <a:pt x="24" y="0"/>
                      </a:lnTo>
                      <a:lnTo>
                        <a:pt x="6" y="12"/>
                      </a:lnTo>
                      <a:close/>
                    </a:path>
                  </a:pathLst>
                </a:custGeom>
                <a:solidFill>
                  <a:srgbClr val="C0C0C0"/>
                </a:solidFill>
                <a:ln w="9525">
                  <a:noFill/>
                  <a:round/>
                  <a:headEnd/>
                  <a:tailEnd/>
                </a:ln>
              </p:spPr>
              <p:txBody>
                <a:bodyPr/>
                <a:lstStyle/>
                <a:p>
                  <a:endParaRPr lang="en-US"/>
                </a:p>
              </p:txBody>
            </p:sp>
            <p:sp>
              <p:nvSpPr>
                <p:cNvPr id="52418" name="Freeform 501"/>
                <p:cNvSpPr>
                  <a:spLocks/>
                </p:cNvSpPr>
                <p:nvPr/>
              </p:nvSpPr>
              <p:spPr bwMode="auto">
                <a:xfrm>
                  <a:off x="4762" y="3000"/>
                  <a:ext cx="24" cy="24"/>
                </a:xfrm>
                <a:custGeom>
                  <a:avLst/>
                  <a:gdLst>
                    <a:gd name="T0" fmla="*/ 0 w 24"/>
                    <a:gd name="T1" fmla="*/ 18 h 24"/>
                    <a:gd name="T2" fmla="*/ 0 w 24"/>
                    <a:gd name="T3" fmla="*/ 24 h 24"/>
                    <a:gd name="T4" fmla="*/ 0 w 24"/>
                    <a:gd name="T5" fmla="*/ 24 h 24"/>
                    <a:gd name="T6" fmla="*/ 6 w 24"/>
                    <a:gd name="T7" fmla="*/ 24 h 24"/>
                    <a:gd name="T8" fmla="*/ 6 w 24"/>
                    <a:gd name="T9" fmla="*/ 18 h 24"/>
                    <a:gd name="T10" fmla="*/ 24 w 24"/>
                    <a:gd name="T11" fmla="*/ 6 h 24"/>
                    <a:gd name="T12" fmla="*/ 18 w 24"/>
                    <a:gd name="T13" fmla="*/ 0 h 24"/>
                    <a:gd name="T14" fmla="*/ 18 w 24"/>
                    <a:gd name="T15" fmla="*/ 6 h 24"/>
                    <a:gd name="T16" fmla="*/ 0 w 24"/>
                    <a:gd name="T17" fmla="*/ 18 h 24"/>
                    <a:gd name="T18" fmla="*/ 6 w 24"/>
                    <a:gd name="T19" fmla="*/ 18 h 24"/>
                    <a:gd name="T20" fmla="*/ 6 w 24"/>
                    <a:gd name="T21" fmla="*/ 18 h 24"/>
                    <a:gd name="T22" fmla="*/ 0 w 24"/>
                    <a:gd name="T23" fmla="*/ 18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0" y="18"/>
                      </a:moveTo>
                      <a:lnTo>
                        <a:pt x="0" y="24"/>
                      </a:lnTo>
                      <a:lnTo>
                        <a:pt x="6" y="24"/>
                      </a:lnTo>
                      <a:lnTo>
                        <a:pt x="6" y="18"/>
                      </a:lnTo>
                      <a:lnTo>
                        <a:pt x="24" y="6"/>
                      </a:lnTo>
                      <a:lnTo>
                        <a:pt x="18" y="0"/>
                      </a:lnTo>
                      <a:lnTo>
                        <a:pt x="18" y="6"/>
                      </a:lnTo>
                      <a:lnTo>
                        <a:pt x="0" y="18"/>
                      </a:lnTo>
                      <a:lnTo>
                        <a:pt x="6" y="18"/>
                      </a:lnTo>
                      <a:lnTo>
                        <a:pt x="0" y="18"/>
                      </a:lnTo>
                      <a:close/>
                    </a:path>
                  </a:pathLst>
                </a:custGeom>
                <a:solidFill>
                  <a:srgbClr val="C0C0C0"/>
                </a:solidFill>
                <a:ln w="9525">
                  <a:noFill/>
                  <a:round/>
                  <a:headEnd/>
                  <a:tailEnd/>
                </a:ln>
              </p:spPr>
              <p:txBody>
                <a:bodyPr/>
                <a:lstStyle/>
                <a:p>
                  <a:endParaRPr lang="en-US"/>
                </a:p>
              </p:txBody>
            </p:sp>
            <p:sp>
              <p:nvSpPr>
                <p:cNvPr id="52419" name="Freeform 502"/>
                <p:cNvSpPr>
                  <a:spLocks/>
                </p:cNvSpPr>
                <p:nvPr/>
              </p:nvSpPr>
              <p:spPr bwMode="auto">
                <a:xfrm>
                  <a:off x="4792" y="2970"/>
                  <a:ext cx="18" cy="24"/>
                </a:xfrm>
                <a:custGeom>
                  <a:avLst/>
                  <a:gdLst>
                    <a:gd name="T0" fmla="*/ 0 w 18"/>
                    <a:gd name="T1" fmla="*/ 24 h 24"/>
                    <a:gd name="T2" fmla="*/ 0 w 18"/>
                    <a:gd name="T3" fmla="*/ 24 h 24"/>
                    <a:gd name="T4" fmla="*/ 6 w 18"/>
                    <a:gd name="T5" fmla="*/ 24 h 24"/>
                    <a:gd name="T6" fmla="*/ 12 w 18"/>
                    <a:gd name="T7" fmla="*/ 12 h 24"/>
                    <a:gd name="T8" fmla="*/ 18 w 18"/>
                    <a:gd name="T9" fmla="*/ 6 h 24"/>
                    <a:gd name="T10" fmla="*/ 18 w 18"/>
                    <a:gd name="T11" fmla="*/ 0 h 24"/>
                    <a:gd name="T12" fmla="*/ 12 w 18"/>
                    <a:gd name="T13" fmla="*/ 6 h 24"/>
                    <a:gd name="T14" fmla="*/ 6 w 18"/>
                    <a:gd name="T15" fmla="*/ 12 h 24"/>
                    <a:gd name="T16" fmla="*/ 0 w 18"/>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0" y="24"/>
                      </a:moveTo>
                      <a:lnTo>
                        <a:pt x="0" y="24"/>
                      </a:lnTo>
                      <a:lnTo>
                        <a:pt x="6" y="24"/>
                      </a:lnTo>
                      <a:lnTo>
                        <a:pt x="12" y="12"/>
                      </a:lnTo>
                      <a:lnTo>
                        <a:pt x="18" y="6"/>
                      </a:lnTo>
                      <a:lnTo>
                        <a:pt x="18" y="0"/>
                      </a:lnTo>
                      <a:lnTo>
                        <a:pt x="12" y="6"/>
                      </a:lnTo>
                      <a:lnTo>
                        <a:pt x="6" y="12"/>
                      </a:lnTo>
                      <a:lnTo>
                        <a:pt x="0" y="24"/>
                      </a:lnTo>
                      <a:close/>
                    </a:path>
                  </a:pathLst>
                </a:custGeom>
                <a:solidFill>
                  <a:srgbClr val="C0C0C0"/>
                </a:solidFill>
                <a:ln w="9525">
                  <a:noFill/>
                  <a:round/>
                  <a:headEnd/>
                  <a:tailEnd/>
                </a:ln>
              </p:spPr>
              <p:txBody>
                <a:bodyPr/>
                <a:lstStyle/>
                <a:p>
                  <a:endParaRPr lang="en-US"/>
                </a:p>
              </p:txBody>
            </p:sp>
            <p:sp>
              <p:nvSpPr>
                <p:cNvPr id="52420" name="Freeform 503"/>
                <p:cNvSpPr>
                  <a:spLocks/>
                </p:cNvSpPr>
                <p:nvPr/>
              </p:nvSpPr>
              <p:spPr bwMode="auto">
                <a:xfrm>
                  <a:off x="4816" y="2934"/>
                  <a:ext cx="18" cy="30"/>
                </a:xfrm>
                <a:custGeom>
                  <a:avLst/>
                  <a:gdLst>
                    <a:gd name="T0" fmla="*/ 0 w 18"/>
                    <a:gd name="T1" fmla="*/ 24 h 30"/>
                    <a:gd name="T2" fmla="*/ 6 w 18"/>
                    <a:gd name="T3" fmla="*/ 30 h 30"/>
                    <a:gd name="T4" fmla="*/ 6 w 18"/>
                    <a:gd name="T5" fmla="*/ 24 h 30"/>
                    <a:gd name="T6" fmla="*/ 18 w 18"/>
                    <a:gd name="T7" fmla="*/ 12 h 30"/>
                    <a:gd name="T8" fmla="*/ 18 w 18"/>
                    <a:gd name="T9" fmla="*/ 6 h 30"/>
                    <a:gd name="T10" fmla="*/ 18 w 18"/>
                    <a:gd name="T11" fmla="*/ 0 h 30"/>
                    <a:gd name="T12" fmla="*/ 12 w 18"/>
                    <a:gd name="T13" fmla="*/ 6 h 30"/>
                    <a:gd name="T14" fmla="*/ 12 w 18"/>
                    <a:gd name="T15" fmla="*/ 12 h 30"/>
                    <a:gd name="T16" fmla="*/ 0 w 18"/>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30"/>
                    <a:gd name="T29" fmla="*/ 18 w 18"/>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30">
                      <a:moveTo>
                        <a:pt x="0" y="24"/>
                      </a:moveTo>
                      <a:lnTo>
                        <a:pt x="6" y="30"/>
                      </a:lnTo>
                      <a:lnTo>
                        <a:pt x="6" y="24"/>
                      </a:lnTo>
                      <a:lnTo>
                        <a:pt x="18" y="12"/>
                      </a:lnTo>
                      <a:lnTo>
                        <a:pt x="18" y="6"/>
                      </a:lnTo>
                      <a:lnTo>
                        <a:pt x="18" y="0"/>
                      </a:lnTo>
                      <a:lnTo>
                        <a:pt x="12" y="6"/>
                      </a:lnTo>
                      <a:lnTo>
                        <a:pt x="12" y="12"/>
                      </a:lnTo>
                      <a:lnTo>
                        <a:pt x="0" y="24"/>
                      </a:lnTo>
                      <a:close/>
                    </a:path>
                  </a:pathLst>
                </a:custGeom>
                <a:solidFill>
                  <a:srgbClr val="C0C0C0"/>
                </a:solidFill>
                <a:ln w="9525">
                  <a:noFill/>
                  <a:round/>
                  <a:headEnd/>
                  <a:tailEnd/>
                </a:ln>
              </p:spPr>
              <p:txBody>
                <a:bodyPr/>
                <a:lstStyle/>
                <a:p>
                  <a:endParaRPr lang="en-US"/>
                </a:p>
              </p:txBody>
            </p:sp>
            <p:sp>
              <p:nvSpPr>
                <p:cNvPr id="52421" name="Freeform 504"/>
                <p:cNvSpPr>
                  <a:spLocks/>
                </p:cNvSpPr>
                <p:nvPr/>
              </p:nvSpPr>
              <p:spPr bwMode="auto">
                <a:xfrm>
                  <a:off x="4834" y="2898"/>
                  <a:ext cx="18" cy="24"/>
                </a:xfrm>
                <a:custGeom>
                  <a:avLst/>
                  <a:gdLst>
                    <a:gd name="T0" fmla="*/ 0 w 18"/>
                    <a:gd name="T1" fmla="*/ 24 h 24"/>
                    <a:gd name="T2" fmla="*/ 6 w 18"/>
                    <a:gd name="T3" fmla="*/ 24 h 24"/>
                    <a:gd name="T4" fmla="*/ 6 w 18"/>
                    <a:gd name="T5" fmla="*/ 24 h 24"/>
                    <a:gd name="T6" fmla="*/ 18 w 18"/>
                    <a:gd name="T7" fmla="*/ 6 h 24"/>
                    <a:gd name="T8" fmla="*/ 18 w 18"/>
                    <a:gd name="T9" fmla="*/ 0 h 24"/>
                    <a:gd name="T10" fmla="*/ 12 w 18"/>
                    <a:gd name="T11" fmla="*/ 0 h 24"/>
                    <a:gd name="T12" fmla="*/ 12 w 18"/>
                    <a:gd name="T13" fmla="*/ 0 h 24"/>
                    <a:gd name="T14" fmla="*/ 12 w 18"/>
                    <a:gd name="T15" fmla="*/ 6 h 24"/>
                    <a:gd name="T16" fmla="*/ 0 w 18"/>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0" y="24"/>
                      </a:moveTo>
                      <a:lnTo>
                        <a:pt x="6" y="24"/>
                      </a:lnTo>
                      <a:lnTo>
                        <a:pt x="18" y="6"/>
                      </a:lnTo>
                      <a:lnTo>
                        <a:pt x="18" y="0"/>
                      </a:lnTo>
                      <a:lnTo>
                        <a:pt x="12" y="0"/>
                      </a:lnTo>
                      <a:lnTo>
                        <a:pt x="12" y="6"/>
                      </a:lnTo>
                      <a:lnTo>
                        <a:pt x="0" y="24"/>
                      </a:lnTo>
                      <a:close/>
                    </a:path>
                  </a:pathLst>
                </a:custGeom>
                <a:solidFill>
                  <a:srgbClr val="C0C0C0"/>
                </a:solidFill>
                <a:ln w="9525">
                  <a:noFill/>
                  <a:round/>
                  <a:headEnd/>
                  <a:tailEnd/>
                </a:ln>
              </p:spPr>
              <p:txBody>
                <a:bodyPr/>
                <a:lstStyle/>
                <a:p>
                  <a:endParaRPr lang="en-US"/>
                </a:p>
              </p:txBody>
            </p:sp>
            <p:sp>
              <p:nvSpPr>
                <p:cNvPr id="52422" name="Freeform 505"/>
                <p:cNvSpPr>
                  <a:spLocks/>
                </p:cNvSpPr>
                <p:nvPr/>
              </p:nvSpPr>
              <p:spPr bwMode="auto">
                <a:xfrm>
                  <a:off x="4846" y="2856"/>
                  <a:ext cx="12" cy="30"/>
                </a:xfrm>
                <a:custGeom>
                  <a:avLst/>
                  <a:gdLst>
                    <a:gd name="T0" fmla="*/ 0 w 12"/>
                    <a:gd name="T1" fmla="*/ 24 h 30"/>
                    <a:gd name="T2" fmla="*/ 6 w 12"/>
                    <a:gd name="T3" fmla="*/ 30 h 30"/>
                    <a:gd name="T4" fmla="*/ 6 w 12"/>
                    <a:gd name="T5" fmla="*/ 24 h 30"/>
                    <a:gd name="T6" fmla="*/ 12 w 12"/>
                    <a:gd name="T7" fmla="*/ 6 h 30"/>
                    <a:gd name="T8" fmla="*/ 6 w 12"/>
                    <a:gd name="T9" fmla="*/ 0 h 30"/>
                    <a:gd name="T10" fmla="*/ 6 w 12"/>
                    <a:gd name="T11" fmla="*/ 0 h 30"/>
                    <a:gd name="T12" fmla="*/ 0 w 12"/>
                    <a:gd name="T13" fmla="*/ 0 h 30"/>
                    <a:gd name="T14" fmla="*/ 6 w 12"/>
                    <a:gd name="T15" fmla="*/ 6 h 30"/>
                    <a:gd name="T16" fmla="*/ 0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24"/>
                      </a:moveTo>
                      <a:lnTo>
                        <a:pt x="6" y="30"/>
                      </a:lnTo>
                      <a:lnTo>
                        <a:pt x="6" y="24"/>
                      </a:lnTo>
                      <a:lnTo>
                        <a:pt x="12" y="6"/>
                      </a:lnTo>
                      <a:lnTo>
                        <a:pt x="6" y="0"/>
                      </a:lnTo>
                      <a:lnTo>
                        <a:pt x="0" y="0"/>
                      </a:lnTo>
                      <a:lnTo>
                        <a:pt x="6" y="6"/>
                      </a:lnTo>
                      <a:lnTo>
                        <a:pt x="0" y="24"/>
                      </a:lnTo>
                      <a:close/>
                    </a:path>
                  </a:pathLst>
                </a:custGeom>
                <a:solidFill>
                  <a:srgbClr val="C0C0C0"/>
                </a:solidFill>
                <a:ln w="9525">
                  <a:noFill/>
                  <a:round/>
                  <a:headEnd/>
                  <a:tailEnd/>
                </a:ln>
              </p:spPr>
              <p:txBody>
                <a:bodyPr/>
                <a:lstStyle/>
                <a:p>
                  <a:endParaRPr lang="en-US"/>
                </a:p>
              </p:txBody>
            </p:sp>
            <p:sp>
              <p:nvSpPr>
                <p:cNvPr id="52423" name="Freeform 506"/>
                <p:cNvSpPr>
                  <a:spLocks/>
                </p:cNvSpPr>
                <p:nvPr/>
              </p:nvSpPr>
              <p:spPr bwMode="auto">
                <a:xfrm>
                  <a:off x="4840" y="2814"/>
                  <a:ext cx="12" cy="30"/>
                </a:xfrm>
                <a:custGeom>
                  <a:avLst/>
                  <a:gdLst>
                    <a:gd name="T0" fmla="*/ 6 w 12"/>
                    <a:gd name="T1" fmla="*/ 24 h 30"/>
                    <a:gd name="T2" fmla="*/ 12 w 12"/>
                    <a:gd name="T3" fmla="*/ 30 h 30"/>
                    <a:gd name="T4" fmla="*/ 12 w 12"/>
                    <a:gd name="T5" fmla="*/ 24 h 30"/>
                    <a:gd name="T6" fmla="*/ 12 w 12"/>
                    <a:gd name="T7" fmla="*/ 6 h 30"/>
                    <a:gd name="T8" fmla="*/ 6 w 12"/>
                    <a:gd name="T9" fmla="*/ 0 h 30"/>
                    <a:gd name="T10" fmla="*/ 6 w 12"/>
                    <a:gd name="T11" fmla="*/ 0 h 30"/>
                    <a:gd name="T12" fmla="*/ 0 w 12"/>
                    <a:gd name="T13" fmla="*/ 0 h 30"/>
                    <a:gd name="T14" fmla="*/ 6 w 12"/>
                    <a:gd name="T15" fmla="*/ 6 h 30"/>
                    <a:gd name="T16" fmla="*/ 6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6" y="24"/>
                      </a:moveTo>
                      <a:lnTo>
                        <a:pt x="12" y="30"/>
                      </a:lnTo>
                      <a:lnTo>
                        <a:pt x="12" y="24"/>
                      </a:lnTo>
                      <a:lnTo>
                        <a:pt x="12" y="6"/>
                      </a:lnTo>
                      <a:lnTo>
                        <a:pt x="6" y="0"/>
                      </a:lnTo>
                      <a:lnTo>
                        <a:pt x="0" y="0"/>
                      </a:lnTo>
                      <a:lnTo>
                        <a:pt x="6" y="6"/>
                      </a:lnTo>
                      <a:lnTo>
                        <a:pt x="6" y="24"/>
                      </a:lnTo>
                      <a:close/>
                    </a:path>
                  </a:pathLst>
                </a:custGeom>
                <a:solidFill>
                  <a:srgbClr val="C0C0C0"/>
                </a:solidFill>
                <a:ln w="9525">
                  <a:noFill/>
                  <a:round/>
                  <a:headEnd/>
                  <a:tailEnd/>
                </a:ln>
              </p:spPr>
              <p:txBody>
                <a:bodyPr/>
                <a:lstStyle/>
                <a:p>
                  <a:endParaRPr lang="en-US"/>
                </a:p>
              </p:txBody>
            </p:sp>
            <p:sp>
              <p:nvSpPr>
                <p:cNvPr id="52424" name="Freeform 507"/>
                <p:cNvSpPr>
                  <a:spLocks/>
                </p:cNvSpPr>
                <p:nvPr/>
              </p:nvSpPr>
              <p:spPr bwMode="auto">
                <a:xfrm>
                  <a:off x="4828" y="2772"/>
                  <a:ext cx="12" cy="30"/>
                </a:xfrm>
                <a:custGeom>
                  <a:avLst/>
                  <a:gdLst>
                    <a:gd name="T0" fmla="*/ 6 w 12"/>
                    <a:gd name="T1" fmla="*/ 30 h 30"/>
                    <a:gd name="T2" fmla="*/ 12 w 12"/>
                    <a:gd name="T3" fmla="*/ 30 h 30"/>
                    <a:gd name="T4" fmla="*/ 12 w 12"/>
                    <a:gd name="T5" fmla="*/ 30 h 30"/>
                    <a:gd name="T6" fmla="*/ 6 w 12"/>
                    <a:gd name="T7" fmla="*/ 6 h 30"/>
                    <a:gd name="T8" fmla="*/ 6 w 12"/>
                    <a:gd name="T9" fmla="*/ 6 h 30"/>
                    <a:gd name="T10" fmla="*/ 0 w 12"/>
                    <a:gd name="T11" fmla="*/ 0 h 30"/>
                    <a:gd name="T12" fmla="*/ 0 w 12"/>
                    <a:gd name="T13" fmla="*/ 6 h 30"/>
                    <a:gd name="T14" fmla="*/ 0 w 12"/>
                    <a:gd name="T15" fmla="*/ 6 h 30"/>
                    <a:gd name="T16" fmla="*/ 6 w 12"/>
                    <a:gd name="T17" fmla="*/ 3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6" y="30"/>
                      </a:moveTo>
                      <a:lnTo>
                        <a:pt x="12" y="30"/>
                      </a:lnTo>
                      <a:lnTo>
                        <a:pt x="6" y="6"/>
                      </a:lnTo>
                      <a:lnTo>
                        <a:pt x="0" y="0"/>
                      </a:lnTo>
                      <a:lnTo>
                        <a:pt x="0" y="6"/>
                      </a:lnTo>
                      <a:lnTo>
                        <a:pt x="6" y="30"/>
                      </a:lnTo>
                      <a:close/>
                    </a:path>
                  </a:pathLst>
                </a:custGeom>
                <a:solidFill>
                  <a:srgbClr val="C0C0C0"/>
                </a:solidFill>
                <a:ln w="9525">
                  <a:noFill/>
                  <a:round/>
                  <a:headEnd/>
                  <a:tailEnd/>
                </a:ln>
              </p:spPr>
              <p:txBody>
                <a:bodyPr/>
                <a:lstStyle/>
                <a:p>
                  <a:endParaRPr lang="en-US"/>
                </a:p>
              </p:txBody>
            </p:sp>
            <p:sp>
              <p:nvSpPr>
                <p:cNvPr id="52425" name="Freeform 508"/>
                <p:cNvSpPr>
                  <a:spLocks/>
                </p:cNvSpPr>
                <p:nvPr/>
              </p:nvSpPr>
              <p:spPr bwMode="auto">
                <a:xfrm>
                  <a:off x="4804" y="2742"/>
                  <a:ext cx="18" cy="24"/>
                </a:xfrm>
                <a:custGeom>
                  <a:avLst/>
                  <a:gdLst>
                    <a:gd name="T0" fmla="*/ 12 w 18"/>
                    <a:gd name="T1" fmla="*/ 18 h 24"/>
                    <a:gd name="T2" fmla="*/ 18 w 18"/>
                    <a:gd name="T3" fmla="*/ 24 h 24"/>
                    <a:gd name="T4" fmla="*/ 18 w 18"/>
                    <a:gd name="T5" fmla="*/ 18 h 24"/>
                    <a:gd name="T6" fmla="*/ 6 w 18"/>
                    <a:gd name="T7" fmla="*/ 0 h 24"/>
                    <a:gd name="T8" fmla="*/ 0 w 18"/>
                    <a:gd name="T9" fmla="*/ 0 h 24"/>
                    <a:gd name="T10" fmla="*/ 0 w 18"/>
                    <a:gd name="T11" fmla="*/ 0 h 24"/>
                    <a:gd name="T12" fmla="*/ 12 w 18"/>
                    <a:gd name="T13" fmla="*/ 18 h 24"/>
                    <a:gd name="T14" fmla="*/ 0 60000 65536"/>
                    <a:gd name="T15" fmla="*/ 0 60000 65536"/>
                    <a:gd name="T16" fmla="*/ 0 60000 65536"/>
                    <a:gd name="T17" fmla="*/ 0 60000 65536"/>
                    <a:gd name="T18" fmla="*/ 0 60000 65536"/>
                    <a:gd name="T19" fmla="*/ 0 60000 65536"/>
                    <a:gd name="T20" fmla="*/ 0 60000 65536"/>
                    <a:gd name="T21" fmla="*/ 0 w 18"/>
                    <a:gd name="T22" fmla="*/ 0 h 24"/>
                    <a:gd name="T23" fmla="*/ 18 w 18"/>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24">
                      <a:moveTo>
                        <a:pt x="12" y="18"/>
                      </a:moveTo>
                      <a:lnTo>
                        <a:pt x="18" y="24"/>
                      </a:lnTo>
                      <a:lnTo>
                        <a:pt x="18" y="18"/>
                      </a:lnTo>
                      <a:lnTo>
                        <a:pt x="6" y="0"/>
                      </a:lnTo>
                      <a:lnTo>
                        <a:pt x="0" y="0"/>
                      </a:lnTo>
                      <a:lnTo>
                        <a:pt x="12" y="18"/>
                      </a:lnTo>
                      <a:close/>
                    </a:path>
                  </a:pathLst>
                </a:custGeom>
                <a:solidFill>
                  <a:srgbClr val="C0C0C0"/>
                </a:solidFill>
                <a:ln w="9525">
                  <a:noFill/>
                  <a:round/>
                  <a:headEnd/>
                  <a:tailEnd/>
                </a:ln>
              </p:spPr>
              <p:txBody>
                <a:bodyPr/>
                <a:lstStyle/>
                <a:p>
                  <a:endParaRPr lang="en-US"/>
                </a:p>
              </p:txBody>
            </p:sp>
            <p:sp>
              <p:nvSpPr>
                <p:cNvPr id="52426" name="Freeform 509"/>
                <p:cNvSpPr>
                  <a:spLocks/>
                </p:cNvSpPr>
                <p:nvPr/>
              </p:nvSpPr>
              <p:spPr bwMode="auto">
                <a:xfrm>
                  <a:off x="4774" y="2712"/>
                  <a:ext cx="24" cy="18"/>
                </a:xfrm>
                <a:custGeom>
                  <a:avLst/>
                  <a:gdLst>
                    <a:gd name="T0" fmla="*/ 18 w 24"/>
                    <a:gd name="T1" fmla="*/ 18 h 18"/>
                    <a:gd name="T2" fmla="*/ 18 w 24"/>
                    <a:gd name="T3" fmla="*/ 18 h 18"/>
                    <a:gd name="T4" fmla="*/ 24 w 24"/>
                    <a:gd name="T5" fmla="*/ 18 h 18"/>
                    <a:gd name="T6" fmla="*/ 6 w 24"/>
                    <a:gd name="T7" fmla="*/ 0 h 18"/>
                    <a:gd name="T8" fmla="*/ 6 w 24"/>
                    <a:gd name="T9" fmla="*/ 0 h 18"/>
                    <a:gd name="T10" fmla="*/ 0 w 24"/>
                    <a:gd name="T11" fmla="*/ 0 h 18"/>
                    <a:gd name="T12" fmla="*/ 18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18" y="18"/>
                      </a:moveTo>
                      <a:lnTo>
                        <a:pt x="18" y="18"/>
                      </a:lnTo>
                      <a:lnTo>
                        <a:pt x="24" y="18"/>
                      </a:lnTo>
                      <a:lnTo>
                        <a:pt x="6" y="0"/>
                      </a:lnTo>
                      <a:lnTo>
                        <a:pt x="0" y="0"/>
                      </a:lnTo>
                      <a:lnTo>
                        <a:pt x="18" y="18"/>
                      </a:lnTo>
                      <a:close/>
                    </a:path>
                  </a:pathLst>
                </a:custGeom>
                <a:solidFill>
                  <a:srgbClr val="C0C0C0"/>
                </a:solidFill>
                <a:ln w="9525">
                  <a:noFill/>
                  <a:round/>
                  <a:headEnd/>
                  <a:tailEnd/>
                </a:ln>
              </p:spPr>
              <p:txBody>
                <a:bodyPr/>
                <a:lstStyle/>
                <a:p>
                  <a:endParaRPr lang="en-US"/>
                </a:p>
              </p:txBody>
            </p:sp>
            <p:sp>
              <p:nvSpPr>
                <p:cNvPr id="52427" name="Freeform 510"/>
                <p:cNvSpPr>
                  <a:spLocks/>
                </p:cNvSpPr>
                <p:nvPr/>
              </p:nvSpPr>
              <p:spPr bwMode="auto">
                <a:xfrm>
                  <a:off x="4744" y="2682"/>
                  <a:ext cx="24" cy="18"/>
                </a:xfrm>
                <a:custGeom>
                  <a:avLst/>
                  <a:gdLst>
                    <a:gd name="T0" fmla="*/ 18 w 24"/>
                    <a:gd name="T1" fmla="*/ 18 h 18"/>
                    <a:gd name="T2" fmla="*/ 24 w 24"/>
                    <a:gd name="T3" fmla="*/ 18 h 18"/>
                    <a:gd name="T4" fmla="*/ 18 w 24"/>
                    <a:gd name="T5" fmla="*/ 12 h 18"/>
                    <a:gd name="T6" fmla="*/ 0 w 24"/>
                    <a:gd name="T7" fmla="*/ 0 h 18"/>
                    <a:gd name="T8" fmla="*/ 0 w 24"/>
                    <a:gd name="T9" fmla="*/ 0 h 18"/>
                    <a:gd name="T10" fmla="*/ 0 w 24"/>
                    <a:gd name="T11" fmla="*/ 6 h 18"/>
                    <a:gd name="T12" fmla="*/ 18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18" y="18"/>
                      </a:moveTo>
                      <a:lnTo>
                        <a:pt x="24" y="18"/>
                      </a:lnTo>
                      <a:lnTo>
                        <a:pt x="18" y="12"/>
                      </a:lnTo>
                      <a:lnTo>
                        <a:pt x="0" y="0"/>
                      </a:lnTo>
                      <a:lnTo>
                        <a:pt x="0" y="6"/>
                      </a:lnTo>
                      <a:lnTo>
                        <a:pt x="18" y="18"/>
                      </a:lnTo>
                      <a:close/>
                    </a:path>
                  </a:pathLst>
                </a:custGeom>
                <a:solidFill>
                  <a:srgbClr val="C0C0C0"/>
                </a:solidFill>
                <a:ln w="9525">
                  <a:noFill/>
                  <a:round/>
                  <a:headEnd/>
                  <a:tailEnd/>
                </a:ln>
              </p:spPr>
              <p:txBody>
                <a:bodyPr/>
                <a:lstStyle/>
                <a:p>
                  <a:endParaRPr lang="en-US"/>
                </a:p>
              </p:txBody>
            </p:sp>
            <p:sp>
              <p:nvSpPr>
                <p:cNvPr id="52428" name="Freeform 511"/>
                <p:cNvSpPr>
                  <a:spLocks/>
                </p:cNvSpPr>
                <p:nvPr/>
              </p:nvSpPr>
              <p:spPr bwMode="auto">
                <a:xfrm>
                  <a:off x="4708" y="2658"/>
                  <a:ext cx="24" cy="18"/>
                </a:xfrm>
                <a:custGeom>
                  <a:avLst/>
                  <a:gdLst>
                    <a:gd name="T0" fmla="*/ 24 w 24"/>
                    <a:gd name="T1" fmla="*/ 18 h 18"/>
                    <a:gd name="T2" fmla="*/ 24 w 24"/>
                    <a:gd name="T3" fmla="*/ 18 h 18"/>
                    <a:gd name="T4" fmla="*/ 24 w 24"/>
                    <a:gd name="T5" fmla="*/ 12 h 18"/>
                    <a:gd name="T6" fmla="*/ 12 w 24"/>
                    <a:gd name="T7" fmla="*/ 6 h 18"/>
                    <a:gd name="T8" fmla="*/ 6 w 24"/>
                    <a:gd name="T9" fmla="*/ 0 h 18"/>
                    <a:gd name="T10" fmla="*/ 0 w 24"/>
                    <a:gd name="T11" fmla="*/ 0 h 18"/>
                    <a:gd name="T12" fmla="*/ 6 w 24"/>
                    <a:gd name="T13" fmla="*/ 6 h 18"/>
                    <a:gd name="T14" fmla="*/ 12 w 24"/>
                    <a:gd name="T15" fmla="*/ 12 h 18"/>
                    <a:gd name="T16" fmla="*/ 24 w 24"/>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18"/>
                      </a:moveTo>
                      <a:lnTo>
                        <a:pt x="24" y="18"/>
                      </a:lnTo>
                      <a:lnTo>
                        <a:pt x="24" y="12"/>
                      </a:lnTo>
                      <a:lnTo>
                        <a:pt x="12" y="6"/>
                      </a:lnTo>
                      <a:lnTo>
                        <a:pt x="6" y="0"/>
                      </a:lnTo>
                      <a:lnTo>
                        <a:pt x="0" y="0"/>
                      </a:lnTo>
                      <a:lnTo>
                        <a:pt x="6" y="6"/>
                      </a:lnTo>
                      <a:lnTo>
                        <a:pt x="12" y="12"/>
                      </a:lnTo>
                      <a:lnTo>
                        <a:pt x="24" y="18"/>
                      </a:lnTo>
                      <a:close/>
                    </a:path>
                  </a:pathLst>
                </a:custGeom>
                <a:solidFill>
                  <a:srgbClr val="C0C0C0"/>
                </a:solidFill>
                <a:ln w="9525">
                  <a:noFill/>
                  <a:round/>
                  <a:headEnd/>
                  <a:tailEnd/>
                </a:ln>
              </p:spPr>
              <p:txBody>
                <a:bodyPr/>
                <a:lstStyle/>
                <a:p>
                  <a:endParaRPr lang="en-US"/>
                </a:p>
              </p:txBody>
            </p:sp>
            <p:sp>
              <p:nvSpPr>
                <p:cNvPr id="52429" name="Freeform 512"/>
                <p:cNvSpPr>
                  <a:spLocks/>
                </p:cNvSpPr>
                <p:nvPr/>
              </p:nvSpPr>
              <p:spPr bwMode="auto">
                <a:xfrm>
                  <a:off x="4672" y="2634"/>
                  <a:ext cx="30" cy="18"/>
                </a:xfrm>
                <a:custGeom>
                  <a:avLst/>
                  <a:gdLst>
                    <a:gd name="T0" fmla="*/ 24 w 30"/>
                    <a:gd name="T1" fmla="*/ 18 h 18"/>
                    <a:gd name="T2" fmla="*/ 30 w 30"/>
                    <a:gd name="T3" fmla="*/ 18 h 18"/>
                    <a:gd name="T4" fmla="*/ 24 w 30"/>
                    <a:gd name="T5" fmla="*/ 12 h 18"/>
                    <a:gd name="T6" fmla="*/ 6 w 30"/>
                    <a:gd name="T7" fmla="*/ 0 h 18"/>
                    <a:gd name="T8" fmla="*/ 0 w 30"/>
                    <a:gd name="T9" fmla="*/ 6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8"/>
                      </a:lnTo>
                      <a:lnTo>
                        <a:pt x="24" y="12"/>
                      </a:lnTo>
                      <a:lnTo>
                        <a:pt x="6" y="0"/>
                      </a:lnTo>
                      <a:lnTo>
                        <a:pt x="0" y="6"/>
                      </a:lnTo>
                      <a:lnTo>
                        <a:pt x="6" y="6"/>
                      </a:lnTo>
                      <a:lnTo>
                        <a:pt x="24" y="18"/>
                      </a:lnTo>
                      <a:close/>
                    </a:path>
                  </a:pathLst>
                </a:custGeom>
                <a:solidFill>
                  <a:srgbClr val="C0C0C0"/>
                </a:solidFill>
                <a:ln w="9525">
                  <a:noFill/>
                  <a:round/>
                  <a:headEnd/>
                  <a:tailEnd/>
                </a:ln>
              </p:spPr>
              <p:txBody>
                <a:bodyPr/>
                <a:lstStyle/>
                <a:p>
                  <a:endParaRPr lang="en-US"/>
                </a:p>
              </p:txBody>
            </p:sp>
            <p:sp>
              <p:nvSpPr>
                <p:cNvPr id="52430" name="Freeform 513"/>
                <p:cNvSpPr>
                  <a:spLocks/>
                </p:cNvSpPr>
                <p:nvPr/>
              </p:nvSpPr>
              <p:spPr bwMode="auto">
                <a:xfrm>
                  <a:off x="4636" y="2616"/>
                  <a:ext cx="30" cy="18"/>
                </a:xfrm>
                <a:custGeom>
                  <a:avLst/>
                  <a:gdLst>
                    <a:gd name="T0" fmla="*/ 24 w 30"/>
                    <a:gd name="T1" fmla="*/ 18 h 18"/>
                    <a:gd name="T2" fmla="*/ 30 w 30"/>
                    <a:gd name="T3" fmla="*/ 12 h 18"/>
                    <a:gd name="T4" fmla="*/ 24 w 30"/>
                    <a:gd name="T5" fmla="*/ 12 h 18"/>
                    <a:gd name="T6" fmla="*/ 0 w 30"/>
                    <a:gd name="T7" fmla="*/ 0 h 18"/>
                    <a:gd name="T8" fmla="*/ 0 w 30"/>
                    <a:gd name="T9" fmla="*/ 0 h 18"/>
                    <a:gd name="T10" fmla="*/ 0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2431" name="Freeform 514"/>
                <p:cNvSpPr>
                  <a:spLocks/>
                </p:cNvSpPr>
                <p:nvPr/>
              </p:nvSpPr>
              <p:spPr bwMode="auto">
                <a:xfrm>
                  <a:off x="4600" y="2598"/>
                  <a:ext cx="24" cy="12"/>
                </a:xfrm>
                <a:custGeom>
                  <a:avLst/>
                  <a:gdLst>
                    <a:gd name="T0" fmla="*/ 24 w 24"/>
                    <a:gd name="T1" fmla="*/ 12 h 12"/>
                    <a:gd name="T2" fmla="*/ 24 w 24"/>
                    <a:gd name="T3" fmla="*/ 12 h 12"/>
                    <a:gd name="T4" fmla="*/ 24 w 24"/>
                    <a:gd name="T5" fmla="*/ 6 h 12"/>
                    <a:gd name="T6" fmla="*/ 6 w 24"/>
                    <a:gd name="T7" fmla="*/ 0 h 12"/>
                    <a:gd name="T8" fmla="*/ 0 w 24"/>
                    <a:gd name="T9" fmla="*/ 0 h 12"/>
                    <a:gd name="T10" fmla="*/ 0 w 24"/>
                    <a:gd name="T11" fmla="*/ 0 h 12"/>
                    <a:gd name="T12" fmla="*/ 0 w 24"/>
                    <a:gd name="T13" fmla="*/ 6 h 12"/>
                    <a:gd name="T14" fmla="*/ 6 w 24"/>
                    <a:gd name="T15" fmla="*/ 6 h 12"/>
                    <a:gd name="T16" fmla="*/ 24 w 24"/>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24" y="12"/>
                      </a:moveTo>
                      <a:lnTo>
                        <a:pt x="24" y="12"/>
                      </a:lnTo>
                      <a:lnTo>
                        <a:pt x="24" y="6"/>
                      </a:lnTo>
                      <a:lnTo>
                        <a:pt x="6" y="0"/>
                      </a:lnTo>
                      <a:lnTo>
                        <a:pt x="0"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2432" name="Freeform 515"/>
                <p:cNvSpPr>
                  <a:spLocks/>
                </p:cNvSpPr>
                <p:nvPr/>
              </p:nvSpPr>
              <p:spPr bwMode="auto">
                <a:xfrm>
                  <a:off x="4558" y="2580"/>
                  <a:ext cx="30" cy="18"/>
                </a:xfrm>
                <a:custGeom>
                  <a:avLst/>
                  <a:gdLst>
                    <a:gd name="T0" fmla="*/ 24 w 30"/>
                    <a:gd name="T1" fmla="*/ 18 h 18"/>
                    <a:gd name="T2" fmla="*/ 30 w 30"/>
                    <a:gd name="T3" fmla="*/ 12 h 18"/>
                    <a:gd name="T4" fmla="*/ 24 w 30"/>
                    <a:gd name="T5" fmla="*/ 12 h 18"/>
                    <a:gd name="T6" fmla="*/ 6 w 30"/>
                    <a:gd name="T7" fmla="*/ 0 h 18"/>
                    <a:gd name="T8" fmla="*/ 0 w 30"/>
                    <a:gd name="T9" fmla="*/ 0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6" y="0"/>
                      </a:lnTo>
                      <a:lnTo>
                        <a:pt x="0" y="0"/>
                      </a:lnTo>
                      <a:lnTo>
                        <a:pt x="6" y="6"/>
                      </a:lnTo>
                      <a:lnTo>
                        <a:pt x="24" y="18"/>
                      </a:lnTo>
                      <a:close/>
                    </a:path>
                  </a:pathLst>
                </a:custGeom>
                <a:solidFill>
                  <a:srgbClr val="C0C0C0"/>
                </a:solidFill>
                <a:ln w="9525">
                  <a:noFill/>
                  <a:round/>
                  <a:headEnd/>
                  <a:tailEnd/>
                </a:ln>
              </p:spPr>
              <p:txBody>
                <a:bodyPr/>
                <a:lstStyle/>
                <a:p>
                  <a:endParaRPr lang="en-US"/>
                </a:p>
              </p:txBody>
            </p:sp>
            <p:sp>
              <p:nvSpPr>
                <p:cNvPr id="52433" name="Freeform 516"/>
                <p:cNvSpPr>
                  <a:spLocks/>
                </p:cNvSpPr>
                <p:nvPr/>
              </p:nvSpPr>
              <p:spPr bwMode="auto">
                <a:xfrm>
                  <a:off x="4522" y="2562"/>
                  <a:ext cx="24" cy="18"/>
                </a:xfrm>
                <a:custGeom>
                  <a:avLst/>
                  <a:gdLst>
                    <a:gd name="T0" fmla="*/ 24 w 24"/>
                    <a:gd name="T1" fmla="*/ 18 h 18"/>
                    <a:gd name="T2" fmla="*/ 24 w 24"/>
                    <a:gd name="T3" fmla="*/ 12 h 18"/>
                    <a:gd name="T4" fmla="*/ 24 w 24"/>
                    <a:gd name="T5" fmla="*/ 12 h 18"/>
                    <a:gd name="T6" fmla="*/ 18 w 24"/>
                    <a:gd name="T7" fmla="*/ 6 h 18"/>
                    <a:gd name="T8" fmla="*/ 0 w 24"/>
                    <a:gd name="T9" fmla="*/ 0 h 18"/>
                    <a:gd name="T10" fmla="*/ 0 w 24"/>
                    <a:gd name="T11" fmla="*/ 6 h 18"/>
                    <a:gd name="T12" fmla="*/ 0 w 24"/>
                    <a:gd name="T13" fmla="*/ 6 h 18"/>
                    <a:gd name="T14" fmla="*/ 18 w 24"/>
                    <a:gd name="T15" fmla="*/ 12 h 18"/>
                    <a:gd name="T16" fmla="*/ 24 w 24"/>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18"/>
                      </a:moveTo>
                      <a:lnTo>
                        <a:pt x="24" y="12"/>
                      </a:lnTo>
                      <a:lnTo>
                        <a:pt x="18" y="6"/>
                      </a:lnTo>
                      <a:lnTo>
                        <a:pt x="0" y="0"/>
                      </a:lnTo>
                      <a:lnTo>
                        <a:pt x="0" y="6"/>
                      </a:lnTo>
                      <a:lnTo>
                        <a:pt x="18" y="12"/>
                      </a:lnTo>
                      <a:lnTo>
                        <a:pt x="24" y="18"/>
                      </a:lnTo>
                      <a:close/>
                    </a:path>
                  </a:pathLst>
                </a:custGeom>
                <a:solidFill>
                  <a:srgbClr val="C0C0C0"/>
                </a:solidFill>
                <a:ln w="9525">
                  <a:noFill/>
                  <a:round/>
                  <a:headEnd/>
                  <a:tailEnd/>
                </a:ln>
              </p:spPr>
              <p:txBody>
                <a:bodyPr/>
                <a:lstStyle/>
                <a:p>
                  <a:endParaRPr lang="en-US"/>
                </a:p>
              </p:txBody>
            </p:sp>
            <p:sp>
              <p:nvSpPr>
                <p:cNvPr id="52434" name="Freeform 517"/>
                <p:cNvSpPr>
                  <a:spLocks/>
                </p:cNvSpPr>
                <p:nvPr/>
              </p:nvSpPr>
              <p:spPr bwMode="auto">
                <a:xfrm>
                  <a:off x="4480" y="2550"/>
                  <a:ext cx="30" cy="12"/>
                </a:xfrm>
                <a:custGeom>
                  <a:avLst/>
                  <a:gdLst>
                    <a:gd name="T0" fmla="*/ 24 w 30"/>
                    <a:gd name="T1" fmla="*/ 12 h 12"/>
                    <a:gd name="T2" fmla="*/ 30 w 30"/>
                    <a:gd name="T3" fmla="*/ 12 h 12"/>
                    <a:gd name="T4" fmla="*/ 24 w 30"/>
                    <a:gd name="T5" fmla="*/ 6 h 12"/>
                    <a:gd name="T6" fmla="*/ 6 w 30"/>
                    <a:gd name="T7" fmla="*/ 0 h 12"/>
                    <a:gd name="T8" fmla="*/ 0 w 30"/>
                    <a:gd name="T9" fmla="*/ 6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6"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2435" name="Freeform 518"/>
                <p:cNvSpPr>
                  <a:spLocks/>
                </p:cNvSpPr>
                <p:nvPr/>
              </p:nvSpPr>
              <p:spPr bwMode="auto">
                <a:xfrm>
                  <a:off x="4438" y="2538"/>
                  <a:ext cx="30" cy="12"/>
                </a:xfrm>
                <a:custGeom>
                  <a:avLst/>
                  <a:gdLst>
                    <a:gd name="T0" fmla="*/ 30 w 30"/>
                    <a:gd name="T1" fmla="*/ 12 h 12"/>
                    <a:gd name="T2" fmla="*/ 30 w 30"/>
                    <a:gd name="T3" fmla="*/ 12 h 12"/>
                    <a:gd name="T4" fmla="*/ 30 w 30"/>
                    <a:gd name="T5" fmla="*/ 6 h 12"/>
                    <a:gd name="T6" fmla="*/ 24 w 30"/>
                    <a:gd name="T7" fmla="*/ 6 h 12"/>
                    <a:gd name="T8" fmla="*/ 6 w 30"/>
                    <a:gd name="T9" fmla="*/ 0 h 12"/>
                    <a:gd name="T10" fmla="*/ 0 w 30"/>
                    <a:gd name="T11" fmla="*/ 6 h 12"/>
                    <a:gd name="T12" fmla="*/ 6 w 30"/>
                    <a:gd name="T13" fmla="*/ 6 h 12"/>
                    <a:gd name="T14" fmla="*/ 24 w 30"/>
                    <a:gd name="T15" fmla="*/ 12 h 12"/>
                    <a:gd name="T16" fmla="*/ 30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12"/>
                      </a:moveTo>
                      <a:lnTo>
                        <a:pt x="30" y="12"/>
                      </a:lnTo>
                      <a:lnTo>
                        <a:pt x="30" y="6"/>
                      </a:lnTo>
                      <a:lnTo>
                        <a:pt x="24" y="6"/>
                      </a:lnTo>
                      <a:lnTo>
                        <a:pt x="6" y="0"/>
                      </a:lnTo>
                      <a:lnTo>
                        <a:pt x="0" y="6"/>
                      </a:lnTo>
                      <a:lnTo>
                        <a:pt x="6" y="6"/>
                      </a:lnTo>
                      <a:lnTo>
                        <a:pt x="24" y="12"/>
                      </a:lnTo>
                      <a:lnTo>
                        <a:pt x="30" y="12"/>
                      </a:lnTo>
                      <a:close/>
                    </a:path>
                  </a:pathLst>
                </a:custGeom>
                <a:solidFill>
                  <a:srgbClr val="C0C0C0"/>
                </a:solidFill>
                <a:ln w="9525">
                  <a:noFill/>
                  <a:round/>
                  <a:headEnd/>
                  <a:tailEnd/>
                </a:ln>
              </p:spPr>
              <p:txBody>
                <a:bodyPr/>
                <a:lstStyle/>
                <a:p>
                  <a:endParaRPr lang="en-US"/>
                </a:p>
              </p:txBody>
            </p:sp>
            <p:sp>
              <p:nvSpPr>
                <p:cNvPr id="52436" name="Freeform 519"/>
                <p:cNvSpPr>
                  <a:spLocks/>
                </p:cNvSpPr>
                <p:nvPr/>
              </p:nvSpPr>
              <p:spPr bwMode="auto">
                <a:xfrm>
                  <a:off x="4402" y="2526"/>
                  <a:ext cx="30" cy="12"/>
                </a:xfrm>
                <a:custGeom>
                  <a:avLst/>
                  <a:gdLst>
                    <a:gd name="T0" fmla="*/ 24 w 30"/>
                    <a:gd name="T1" fmla="*/ 12 h 12"/>
                    <a:gd name="T2" fmla="*/ 30 w 30"/>
                    <a:gd name="T3" fmla="*/ 12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437" name="Freeform 520"/>
                <p:cNvSpPr>
                  <a:spLocks/>
                </p:cNvSpPr>
                <p:nvPr/>
              </p:nvSpPr>
              <p:spPr bwMode="auto">
                <a:xfrm>
                  <a:off x="4360" y="2514"/>
                  <a:ext cx="30" cy="12"/>
                </a:xfrm>
                <a:custGeom>
                  <a:avLst/>
                  <a:gdLst>
                    <a:gd name="T0" fmla="*/ 24 w 30"/>
                    <a:gd name="T1" fmla="*/ 12 h 12"/>
                    <a:gd name="T2" fmla="*/ 30 w 30"/>
                    <a:gd name="T3" fmla="*/ 12 h 12"/>
                    <a:gd name="T4" fmla="*/ 24 w 30"/>
                    <a:gd name="T5" fmla="*/ 6 h 12"/>
                    <a:gd name="T6" fmla="*/ 18 w 30"/>
                    <a:gd name="T7" fmla="*/ 6 h 12"/>
                    <a:gd name="T8" fmla="*/ 0 w 30"/>
                    <a:gd name="T9" fmla="*/ 0 h 12"/>
                    <a:gd name="T10" fmla="*/ 0 w 30"/>
                    <a:gd name="T11" fmla="*/ 6 h 12"/>
                    <a:gd name="T12" fmla="*/ 0 w 30"/>
                    <a:gd name="T13" fmla="*/ 6 h 12"/>
                    <a:gd name="T14" fmla="*/ 18 w 30"/>
                    <a:gd name="T15" fmla="*/ 12 h 12"/>
                    <a:gd name="T16" fmla="*/ 24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12"/>
                      </a:moveTo>
                      <a:lnTo>
                        <a:pt x="30" y="12"/>
                      </a:lnTo>
                      <a:lnTo>
                        <a:pt x="24" y="6"/>
                      </a:lnTo>
                      <a:lnTo>
                        <a:pt x="18" y="6"/>
                      </a:lnTo>
                      <a:lnTo>
                        <a:pt x="0" y="0"/>
                      </a:lnTo>
                      <a:lnTo>
                        <a:pt x="0" y="6"/>
                      </a:lnTo>
                      <a:lnTo>
                        <a:pt x="18" y="12"/>
                      </a:lnTo>
                      <a:lnTo>
                        <a:pt x="24" y="12"/>
                      </a:lnTo>
                      <a:close/>
                    </a:path>
                  </a:pathLst>
                </a:custGeom>
                <a:solidFill>
                  <a:srgbClr val="C0C0C0"/>
                </a:solidFill>
                <a:ln w="9525">
                  <a:noFill/>
                  <a:round/>
                  <a:headEnd/>
                  <a:tailEnd/>
                </a:ln>
              </p:spPr>
              <p:txBody>
                <a:bodyPr/>
                <a:lstStyle/>
                <a:p>
                  <a:endParaRPr lang="en-US"/>
                </a:p>
              </p:txBody>
            </p:sp>
            <p:sp>
              <p:nvSpPr>
                <p:cNvPr id="52438" name="Freeform 521"/>
                <p:cNvSpPr>
                  <a:spLocks/>
                </p:cNvSpPr>
                <p:nvPr/>
              </p:nvSpPr>
              <p:spPr bwMode="auto">
                <a:xfrm>
                  <a:off x="4318" y="2507"/>
                  <a:ext cx="30" cy="13"/>
                </a:xfrm>
                <a:custGeom>
                  <a:avLst/>
                  <a:gdLst>
                    <a:gd name="T0" fmla="*/ 24 w 30"/>
                    <a:gd name="T1" fmla="*/ 13 h 13"/>
                    <a:gd name="T2" fmla="*/ 30 w 30"/>
                    <a:gd name="T3" fmla="*/ 7 h 13"/>
                    <a:gd name="T4" fmla="*/ 24 w 30"/>
                    <a:gd name="T5" fmla="*/ 7 h 13"/>
                    <a:gd name="T6" fmla="*/ 6 w 30"/>
                    <a:gd name="T7" fmla="*/ 0 h 13"/>
                    <a:gd name="T8" fmla="*/ 0 w 30"/>
                    <a:gd name="T9" fmla="*/ 7 h 13"/>
                    <a:gd name="T10" fmla="*/ 6 w 30"/>
                    <a:gd name="T11" fmla="*/ 7 h 13"/>
                    <a:gd name="T12" fmla="*/ 24 w 30"/>
                    <a:gd name="T13" fmla="*/ 13 h 13"/>
                    <a:gd name="T14" fmla="*/ 0 60000 65536"/>
                    <a:gd name="T15" fmla="*/ 0 60000 65536"/>
                    <a:gd name="T16" fmla="*/ 0 60000 65536"/>
                    <a:gd name="T17" fmla="*/ 0 60000 65536"/>
                    <a:gd name="T18" fmla="*/ 0 60000 65536"/>
                    <a:gd name="T19" fmla="*/ 0 60000 65536"/>
                    <a:gd name="T20" fmla="*/ 0 60000 65536"/>
                    <a:gd name="T21" fmla="*/ 0 w 30"/>
                    <a:gd name="T22" fmla="*/ 0 h 13"/>
                    <a:gd name="T23" fmla="*/ 30 w 30"/>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3">
                      <a:moveTo>
                        <a:pt x="24" y="13"/>
                      </a:moveTo>
                      <a:lnTo>
                        <a:pt x="30" y="7"/>
                      </a:lnTo>
                      <a:lnTo>
                        <a:pt x="24" y="7"/>
                      </a:lnTo>
                      <a:lnTo>
                        <a:pt x="6" y="0"/>
                      </a:lnTo>
                      <a:lnTo>
                        <a:pt x="0" y="7"/>
                      </a:lnTo>
                      <a:lnTo>
                        <a:pt x="6" y="7"/>
                      </a:lnTo>
                      <a:lnTo>
                        <a:pt x="24" y="13"/>
                      </a:lnTo>
                      <a:close/>
                    </a:path>
                  </a:pathLst>
                </a:custGeom>
                <a:solidFill>
                  <a:srgbClr val="C0C0C0"/>
                </a:solidFill>
                <a:ln w="9525">
                  <a:noFill/>
                  <a:round/>
                  <a:headEnd/>
                  <a:tailEnd/>
                </a:ln>
              </p:spPr>
              <p:txBody>
                <a:bodyPr/>
                <a:lstStyle/>
                <a:p>
                  <a:endParaRPr lang="en-US"/>
                </a:p>
              </p:txBody>
            </p:sp>
            <p:sp>
              <p:nvSpPr>
                <p:cNvPr id="52439" name="Freeform 522"/>
                <p:cNvSpPr>
                  <a:spLocks/>
                </p:cNvSpPr>
                <p:nvPr/>
              </p:nvSpPr>
              <p:spPr bwMode="auto">
                <a:xfrm>
                  <a:off x="4276" y="2501"/>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440" name="Freeform 523"/>
                <p:cNvSpPr>
                  <a:spLocks/>
                </p:cNvSpPr>
                <p:nvPr/>
              </p:nvSpPr>
              <p:spPr bwMode="auto">
                <a:xfrm>
                  <a:off x="4234" y="2489"/>
                  <a:ext cx="30" cy="12"/>
                </a:xfrm>
                <a:custGeom>
                  <a:avLst/>
                  <a:gdLst>
                    <a:gd name="T0" fmla="*/ 30 w 30"/>
                    <a:gd name="T1" fmla="*/ 12 h 12"/>
                    <a:gd name="T2" fmla="*/ 30 w 30"/>
                    <a:gd name="T3" fmla="*/ 12 h 12"/>
                    <a:gd name="T4" fmla="*/ 30 w 30"/>
                    <a:gd name="T5" fmla="*/ 6 h 12"/>
                    <a:gd name="T6" fmla="*/ 6 w 30"/>
                    <a:gd name="T7" fmla="*/ 0 h 12"/>
                    <a:gd name="T8" fmla="*/ 0 w 30"/>
                    <a:gd name="T9" fmla="*/ 6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12"/>
                      </a:lnTo>
                      <a:lnTo>
                        <a:pt x="30" y="6"/>
                      </a:lnTo>
                      <a:lnTo>
                        <a:pt x="6" y="0"/>
                      </a:lnTo>
                      <a:lnTo>
                        <a:pt x="0" y="6"/>
                      </a:lnTo>
                      <a:lnTo>
                        <a:pt x="6" y="6"/>
                      </a:lnTo>
                      <a:lnTo>
                        <a:pt x="30" y="12"/>
                      </a:lnTo>
                      <a:close/>
                    </a:path>
                  </a:pathLst>
                </a:custGeom>
                <a:solidFill>
                  <a:srgbClr val="C0C0C0"/>
                </a:solidFill>
                <a:ln w="9525">
                  <a:noFill/>
                  <a:round/>
                  <a:headEnd/>
                  <a:tailEnd/>
                </a:ln>
              </p:spPr>
              <p:txBody>
                <a:bodyPr/>
                <a:lstStyle/>
                <a:p>
                  <a:endParaRPr lang="en-US"/>
                </a:p>
              </p:txBody>
            </p:sp>
            <p:sp>
              <p:nvSpPr>
                <p:cNvPr id="52441" name="Freeform 524"/>
                <p:cNvSpPr>
                  <a:spLocks/>
                </p:cNvSpPr>
                <p:nvPr/>
              </p:nvSpPr>
              <p:spPr bwMode="auto">
                <a:xfrm>
                  <a:off x="4192" y="2483"/>
                  <a:ext cx="30" cy="12"/>
                </a:xfrm>
                <a:custGeom>
                  <a:avLst/>
                  <a:gdLst>
                    <a:gd name="T0" fmla="*/ 30 w 30"/>
                    <a:gd name="T1" fmla="*/ 12 h 12"/>
                    <a:gd name="T2" fmla="*/ 30 w 30"/>
                    <a:gd name="T3" fmla="*/ 6 h 12"/>
                    <a:gd name="T4" fmla="*/ 30 w 30"/>
                    <a:gd name="T5" fmla="*/ 6 h 12"/>
                    <a:gd name="T6" fmla="*/ 6 w 30"/>
                    <a:gd name="T7" fmla="*/ 0 h 12"/>
                    <a:gd name="T8" fmla="*/ 0 w 30"/>
                    <a:gd name="T9" fmla="*/ 0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0"/>
                      </a:lnTo>
                      <a:lnTo>
                        <a:pt x="6" y="6"/>
                      </a:lnTo>
                      <a:lnTo>
                        <a:pt x="30" y="12"/>
                      </a:lnTo>
                      <a:close/>
                    </a:path>
                  </a:pathLst>
                </a:custGeom>
                <a:solidFill>
                  <a:srgbClr val="C0C0C0"/>
                </a:solidFill>
                <a:ln w="9525">
                  <a:noFill/>
                  <a:round/>
                  <a:headEnd/>
                  <a:tailEnd/>
                </a:ln>
              </p:spPr>
              <p:txBody>
                <a:bodyPr/>
                <a:lstStyle/>
                <a:p>
                  <a:endParaRPr lang="en-US"/>
                </a:p>
              </p:txBody>
            </p:sp>
            <p:sp>
              <p:nvSpPr>
                <p:cNvPr id="52442" name="Freeform 525"/>
                <p:cNvSpPr>
                  <a:spLocks/>
                </p:cNvSpPr>
                <p:nvPr/>
              </p:nvSpPr>
              <p:spPr bwMode="auto">
                <a:xfrm>
                  <a:off x="4156" y="2477"/>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443" name="Freeform 526"/>
                <p:cNvSpPr>
                  <a:spLocks/>
                </p:cNvSpPr>
                <p:nvPr/>
              </p:nvSpPr>
              <p:spPr bwMode="auto">
                <a:xfrm>
                  <a:off x="4114" y="2471"/>
                  <a:ext cx="30" cy="12"/>
                </a:xfrm>
                <a:custGeom>
                  <a:avLst/>
                  <a:gdLst>
                    <a:gd name="T0" fmla="*/ 24 w 30"/>
                    <a:gd name="T1" fmla="*/ 12 h 12"/>
                    <a:gd name="T2" fmla="*/ 30 w 30"/>
                    <a:gd name="T3" fmla="*/ 6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444" name="Freeform 527"/>
                <p:cNvSpPr>
                  <a:spLocks/>
                </p:cNvSpPr>
                <p:nvPr/>
              </p:nvSpPr>
              <p:spPr bwMode="auto">
                <a:xfrm>
                  <a:off x="4072" y="2465"/>
                  <a:ext cx="30" cy="12"/>
                </a:xfrm>
                <a:custGeom>
                  <a:avLst/>
                  <a:gdLst>
                    <a:gd name="T0" fmla="*/ 24 w 30"/>
                    <a:gd name="T1" fmla="*/ 12 h 12"/>
                    <a:gd name="T2" fmla="*/ 30 w 30"/>
                    <a:gd name="T3" fmla="*/ 6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445" name="Freeform 528"/>
                <p:cNvSpPr>
                  <a:spLocks/>
                </p:cNvSpPr>
                <p:nvPr/>
              </p:nvSpPr>
              <p:spPr bwMode="auto">
                <a:xfrm>
                  <a:off x="4030" y="2465"/>
                  <a:ext cx="30" cy="6"/>
                </a:xfrm>
                <a:custGeom>
                  <a:avLst/>
                  <a:gdLst>
                    <a:gd name="T0" fmla="*/ 24 w 30"/>
                    <a:gd name="T1" fmla="*/ 6 h 6"/>
                    <a:gd name="T2" fmla="*/ 30 w 30"/>
                    <a:gd name="T3" fmla="*/ 6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446" name="Freeform 529"/>
                <p:cNvSpPr>
                  <a:spLocks/>
                </p:cNvSpPr>
                <p:nvPr/>
              </p:nvSpPr>
              <p:spPr bwMode="auto">
                <a:xfrm>
                  <a:off x="3987" y="2459"/>
                  <a:ext cx="31" cy="6"/>
                </a:xfrm>
                <a:custGeom>
                  <a:avLst/>
                  <a:gdLst>
                    <a:gd name="T0" fmla="*/ 25 w 31"/>
                    <a:gd name="T1" fmla="*/ 6 h 6"/>
                    <a:gd name="T2" fmla="*/ 31 w 31"/>
                    <a:gd name="T3" fmla="*/ 6 h 6"/>
                    <a:gd name="T4" fmla="*/ 25 w 31"/>
                    <a:gd name="T5" fmla="*/ 0 h 6"/>
                    <a:gd name="T6" fmla="*/ 7 w 31"/>
                    <a:gd name="T7" fmla="*/ 0 h 6"/>
                    <a:gd name="T8" fmla="*/ 0 w 31"/>
                    <a:gd name="T9" fmla="*/ 0 h 6"/>
                    <a:gd name="T10" fmla="*/ 0 w 31"/>
                    <a:gd name="T11" fmla="*/ 0 h 6"/>
                    <a:gd name="T12" fmla="*/ 0 w 31"/>
                    <a:gd name="T13" fmla="*/ 6 h 6"/>
                    <a:gd name="T14" fmla="*/ 7 w 31"/>
                    <a:gd name="T15" fmla="*/ 6 h 6"/>
                    <a:gd name="T16" fmla="*/ 25 w 31"/>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6"/>
                    <a:gd name="T29" fmla="*/ 31 w 31"/>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6">
                      <a:moveTo>
                        <a:pt x="25" y="6"/>
                      </a:moveTo>
                      <a:lnTo>
                        <a:pt x="31" y="6"/>
                      </a:lnTo>
                      <a:lnTo>
                        <a:pt x="25" y="0"/>
                      </a:lnTo>
                      <a:lnTo>
                        <a:pt x="7" y="0"/>
                      </a:lnTo>
                      <a:lnTo>
                        <a:pt x="0" y="0"/>
                      </a:lnTo>
                      <a:lnTo>
                        <a:pt x="0" y="6"/>
                      </a:lnTo>
                      <a:lnTo>
                        <a:pt x="7" y="6"/>
                      </a:lnTo>
                      <a:lnTo>
                        <a:pt x="25" y="6"/>
                      </a:lnTo>
                      <a:close/>
                    </a:path>
                  </a:pathLst>
                </a:custGeom>
                <a:solidFill>
                  <a:srgbClr val="C0C0C0"/>
                </a:solidFill>
                <a:ln w="9525">
                  <a:noFill/>
                  <a:round/>
                  <a:headEnd/>
                  <a:tailEnd/>
                </a:ln>
              </p:spPr>
              <p:txBody>
                <a:bodyPr/>
                <a:lstStyle/>
                <a:p>
                  <a:endParaRPr lang="en-US"/>
                </a:p>
              </p:txBody>
            </p:sp>
            <p:sp>
              <p:nvSpPr>
                <p:cNvPr id="52447" name="Freeform 530"/>
                <p:cNvSpPr>
                  <a:spLocks/>
                </p:cNvSpPr>
                <p:nvPr/>
              </p:nvSpPr>
              <p:spPr bwMode="auto">
                <a:xfrm>
                  <a:off x="3945" y="2459"/>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448" name="Freeform 531"/>
                <p:cNvSpPr>
                  <a:spLocks/>
                </p:cNvSpPr>
                <p:nvPr/>
              </p:nvSpPr>
              <p:spPr bwMode="auto">
                <a:xfrm>
                  <a:off x="3903" y="2453"/>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449" name="Freeform 532"/>
                <p:cNvSpPr>
                  <a:spLocks/>
                </p:cNvSpPr>
                <p:nvPr/>
              </p:nvSpPr>
              <p:spPr bwMode="auto">
                <a:xfrm>
                  <a:off x="3861" y="2453"/>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450" name="Freeform 533"/>
                <p:cNvSpPr>
                  <a:spLocks/>
                </p:cNvSpPr>
                <p:nvPr/>
              </p:nvSpPr>
              <p:spPr bwMode="auto">
                <a:xfrm>
                  <a:off x="3819" y="2453"/>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451" name="Freeform 534"/>
                <p:cNvSpPr>
                  <a:spLocks/>
                </p:cNvSpPr>
                <p:nvPr/>
              </p:nvSpPr>
              <p:spPr bwMode="auto">
                <a:xfrm>
                  <a:off x="3777" y="2453"/>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grpSp>
          <p:grpSp>
            <p:nvGrpSpPr>
              <p:cNvPr id="52060" name="Group 535"/>
              <p:cNvGrpSpPr>
                <a:grpSpLocks/>
              </p:cNvGrpSpPr>
              <p:nvPr/>
            </p:nvGrpSpPr>
            <p:grpSpPr bwMode="auto">
              <a:xfrm>
                <a:off x="2793" y="2501"/>
                <a:ext cx="1969" cy="715"/>
                <a:chOff x="2793" y="2501"/>
                <a:chExt cx="1969" cy="715"/>
              </a:xfrm>
            </p:grpSpPr>
            <p:sp>
              <p:nvSpPr>
                <p:cNvPr id="52229" name="Freeform 536"/>
                <p:cNvSpPr>
                  <a:spLocks/>
                </p:cNvSpPr>
                <p:nvPr/>
              </p:nvSpPr>
              <p:spPr bwMode="auto">
                <a:xfrm>
                  <a:off x="3753" y="2501"/>
                  <a:ext cx="24" cy="6"/>
                </a:xfrm>
                <a:custGeom>
                  <a:avLst/>
                  <a:gdLst>
                    <a:gd name="T0" fmla="*/ 24 w 24"/>
                    <a:gd name="T1" fmla="*/ 6 h 6"/>
                    <a:gd name="T2" fmla="*/ 24 w 24"/>
                    <a:gd name="T3" fmla="*/ 0 h 6"/>
                    <a:gd name="T4" fmla="*/ 24 w 24"/>
                    <a:gd name="T5" fmla="*/ 0 h 6"/>
                    <a:gd name="T6" fmla="*/ 0 w 24"/>
                    <a:gd name="T7" fmla="*/ 0 h 6"/>
                    <a:gd name="T8" fmla="*/ 0 w 24"/>
                    <a:gd name="T9" fmla="*/ 0 h 6"/>
                    <a:gd name="T10" fmla="*/ 0 w 24"/>
                    <a:gd name="T11" fmla="*/ 6 h 6"/>
                    <a:gd name="T12" fmla="*/ 24 w 24"/>
                    <a:gd name="T13" fmla="*/ 6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24" y="6"/>
                      </a:move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230" name="Freeform 537"/>
                <p:cNvSpPr>
                  <a:spLocks/>
                </p:cNvSpPr>
                <p:nvPr/>
              </p:nvSpPr>
              <p:spPr bwMode="auto">
                <a:xfrm>
                  <a:off x="3711" y="2501"/>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231" name="Freeform 538"/>
                <p:cNvSpPr>
                  <a:spLocks/>
                </p:cNvSpPr>
                <p:nvPr/>
              </p:nvSpPr>
              <p:spPr bwMode="auto">
                <a:xfrm>
                  <a:off x="3669" y="2501"/>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232" name="Freeform 539"/>
                <p:cNvSpPr>
                  <a:spLocks/>
                </p:cNvSpPr>
                <p:nvPr/>
              </p:nvSpPr>
              <p:spPr bwMode="auto">
                <a:xfrm>
                  <a:off x="3627" y="2501"/>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233" name="Freeform 540"/>
                <p:cNvSpPr>
                  <a:spLocks/>
                </p:cNvSpPr>
                <p:nvPr/>
              </p:nvSpPr>
              <p:spPr bwMode="auto">
                <a:xfrm>
                  <a:off x="3585" y="2507"/>
                  <a:ext cx="24" cy="7"/>
                </a:xfrm>
                <a:custGeom>
                  <a:avLst/>
                  <a:gdLst>
                    <a:gd name="T0" fmla="*/ 24 w 24"/>
                    <a:gd name="T1" fmla="*/ 7 h 7"/>
                    <a:gd name="T2" fmla="*/ 24 w 24"/>
                    <a:gd name="T3" fmla="*/ 0 h 7"/>
                    <a:gd name="T4" fmla="*/ 24 w 24"/>
                    <a:gd name="T5" fmla="*/ 0 h 7"/>
                    <a:gd name="T6" fmla="*/ 0 w 24"/>
                    <a:gd name="T7" fmla="*/ 0 h 7"/>
                    <a:gd name="T8" fmla="*/ 0 w 24"/>
                    <a:gd name="T9" fmla="*/ 0 h 7"/>
                    <a:gd name="T10" fmla="*/ 0 w 24"/>
                    <a:gd name="T11" fmla="*/ 7 h 7"/>
                    <a:gd name="T12" fmla="*/ 24 w 24"/>
                    <a:gd name="T13" fmla="*/ 7 h 7"/>
                    <a:gd name="T14" fmla="*/ 0 60000 65536"/>
                    <a:gd name="T15" fmla="*/ 0 60000 65536"/>
                    <a:gd name="T16" fmla="*/ 0 60000 65536"/>
                    <a:gd name="T17" fmla="*/ 0 60000 65536"/>
                    <a:gd name="T18" fmla="*/ 0 60000 65536"/>
                    <a:gd name="T19" fmla="*/ 0 60000 65536"/>
                    <a:gd name="T20" fmla="*/ 0 60000 65536"/>
                    <a:gd name="T21" fmla="*/ 0 w 24"/>
                    <a:gd name="T22" fmla="*/ 0 h 7"/>
                    <a:gd name="T23" fmla="*/ 24 w 24"/>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7">
                      <a:moveTo>
                        <a:pt x="24" y="7"/>
                      </a:moveTo>
                      <a:lnTo>
                        <a:pt x="24" y="0"/>
                      </a:lnTo>
                      <a:lnTo>
                        <a:pt x="0" y="0"/>
                      </a:lnTo>
                      <a:lnTo>
                        <a:pt x="0" y="7"/>
                      </a:lnTo>
                      <a:lnTo>
                        <a:pt x="24" y="7"/>
                      </a:lnTo>
                      <a:close/>
                    </a:path>
                  </a:pathLst>
                </a:custGeom>
                <a:solidFill>
                  <a:srgbClr val="C0C0C0"/>
                </a:solidFill>
                <a:ln w="9525">
                  <a:noFill/>
                  <a:round/>
                  <a:headEnd/>
                  <a:tailEnd/>
                </a:ln>
              </p:spPr>
              <p:txBody>
                <a:bodyPr/>
                <a:lstStyle/>
                <a:p>
                  <a:endParaRPr lang="en-US"/>
                </a:p>
              </p:txBody>
            </p:sp>
            <p:sp>
              <p:nvSpPr>
                <p:cNvPr id="52234" name="Freeform 541"/>
                <p:cNvSpPr>
                  <a:spLocks/>
                </p:cNvSpPr>
                <p:nvPr/>
              </p:nvSpPr>
              <p:spPr bwMode="auto">
                <a:xfrm>
                  <a:off x="3543" y="2507"/>
                  <a:ext cx="30" cy="7"/>
                </a:xfrm>
                <a:custGeom>
                  <a:avLst/>
                  <a:gdLst>
                    <a:gd name="T0" fmla="*/ 24 w 30"/>
                    <a:gd name="T1" fmla="*/ 7 h 7"/>
                    <a:gd name="T2" fmla="*/ 30 w 30"/>
                    <a:gd name="T3" fmla="*/ 0 h 7"/>
                    <a:gd name="T4" fmla="*/ 24 w 30"/>
                    <a:gd name="T5" fmla="*/ 0 h 7"/>
                    <a:gd name="T6" fmla="*/ 0 w 30"/>
                    <a:gd name="T7" fmla="*/ 0 h 7"/>
                    <a:gd name="T8" fmla="*/ 0 w 30"/>
                    <a:gd name="T9" fmla="*/ 7 h 7"/>
                    <a:gd name="T10" fmla="*/ 0 w 30"/>
                    <a:gd name="T11" fmla="*/ 7 h 7"/>
                    <a:gd name="T12" fmla="*/ 24 w 30"/>
                    <a:gd name="T13" fmla="*/ 7 h 7"/>
                    <a:gd name="T14" fmla="*/ 0 60000 65536"/>
                    <a:gd name="T15" fmla="*/ 0 60000 65536"/>
                    <a:gd name="T16" fmla="*/ 0 60000 65536"/>
                    <a:gd name="T17" fmla="*/ 0 60000 65536"/>
                    <a:gd name="T18" fmla="*/ 0 60000 65536"/>
                    <a:gd name="T19" fmla="*/ 0 60000 65536"/>
                    <a:gd name="T20" fmla="*/ 0 60000 65536"/>
                    <a:gd name="T21" fmla="*/ 0 w 30"/>
                    <a:gd name="T22" fmla="*/ 0 h 7"/>
                    <a:gd name="T23" fmla="*/ 30 w 30"/>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7">
                      <a:moveTo>
                        <a:pt x="24" y="7"/>
                      </a:moveTo>
                      <a:lnTo>
                        <a:pt x="30" y="0"/>
                      </a:lnTo>
                      <a:lnTo>
                        <a:pt x="24" y="0"/>
                      </a:lnTo>
                      <a:lnTo>
                        <a:pt x="0" y="0"/>
                      </a:lnTo>
                      <a:lnTo>
                        <a:pt x="0" y="7"/>
                      </a:lnTo>
                      <a:lnTo>
                        <a:pt x="24" y="7"/>
                      </a:lnTo>
                      <a:close/>
                    </a:path>
                  </a:pathLst>
                </a:custGeom>
                <a:solidFill>
                  <a:srgbClr val="C0C0C0"/>
                </a:solidFill>
                <a:ln w="9525">
                  <a:noFill/>
                  <a:round/>
                  <a:headEnd/>
                  <a:tailEnd/>
                </a:ln>
              </p:spPr>
              <p:txBody>
                <a:bodyPr/>
                <a:lstStyle/>
                <a:p>
                  <a:endParaRPr lang="en-US"/>
                </a:p>
              </p:txBody>
            </p:sp>
            <p:sp>
              <p:nvSpPr>
                <p:cNvPr id="52235" name="Freeform 542"/>
                <p:cNvSpPr>
                  <a:spLocks/>
                </p:cNvSpPr>
                <p:nvPr/>
              </p:nvSpPr>
              <p:spPr bwMode="auto">
                <a:xfrm>
                  <a:off x="3501" y="2514"/>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236" name="Freeform 543"/>
                <p:cNvSpPr>
                  <a:spLocks/>
                </p:cNvSpPr>
                <p:nvPr/>
              </p:nvSpPr>
              <p:spPr bwMode="auto">
                <a:xfrm>
                  <a:off x="3459" y="2520"/>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237" name="Freeform 544"/>
                <p:cNvSpPr>
                  <a:spLocks/>
                </p:cNvSpPr>
                <p:nvPr/>
              </p:nvSpPr>
              <p:spPr bwMode="auto">
                <a:xfrm>
                  <a:off x="3417" y="2520"/>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238" name="Freeform 545"/>
                <p:cNvSpPr>
                  <a:spLocks/>
                </p:cNvSpPr>
                <p:nvPr/>
              </p:nvSpPr>
              <p:spPr bwMode="auto">
                <a:xfrm>
                  <a:off x="3375" y="2526"/>
                  <a:ext cx="30" cy="12"/>
                </a:xfrm>
                <a:custGeom>
                  <a:avLst/>
                  <a:gdLst>
                    <a:gd name="T0" fmla="*/ 24 w 30"/>
                    <a:gd name="T1" fmla="*/ 6 h 12"/>
                    <a:gd name="T2" fmla="*/ 30 w 30"/>
                    <a:gd name="T3" fmla="*/ 6 h 12"/>
                    <a:gd name="T4" fmla="*/ 24 w 30"/>
                    <a:gd name="T5" fmla="*/ 0 h 12"/>
                    <a:gd name="T6" fmla="*/ 18 w 30"/>
                    <a:gd name="T7" fmla="*/ 0 h 12"/>
                    <a:gd name="T8" fmla="*/ 0 w 30"/>
                    <a:gd name="T9" fmla="*/ 6 h 12"/>
                    <a:gd name="T10" fmla="*/ 0 w 30"/>
                    <a:gd name="T11" fmla="*/ 6 h 12"/>
                    <a:gd name="T12" fmla="*/ 0 w 30"/>
                    <a:gd name="T13" fmla="*/ 12 h 12"/>
                    <a:gd name="T14" fmla="*/ 18 w 30"/>
                    <a:gd name="T15" fmla="*/ 6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6"/>
                      </a:lnTo>
                      <a:lnTo>
                        <a:pt x="24" y="0"/>
                      </a:lnTo>
                      <a:lnTo>
                        <a:pt x="18" y="0"/>
                      </a:lnTo>
                      <a:lnTo>
                        <a:pt x="0" y="6"/>
                      </a:lnTo>
                      <a:lnTo>
                        <a:pt x="0" y="12"/>
                      </a:lnTo>
                      <a:lnTo>
                        <a:pt x="18" y="6"/>
                      </a:lnTo>
                      <a:lnTo>
                        <a:pt x="24" y="6"/>
                      </a:lnTo>
                      <a:close/>
                    </a:path>
                  </a:pathLst>
                </a:custGeom>
                <a:solidFill>
                  <a:srgbClr val="C0C0C0"/>
                </a:solidFill>
                <a:ln w="9525">
                  <a:noFill/>
                  <a:round/>
                  <a:headEnd/>
                  <a:tailEnd/>
                </a:ln>
              </p:spPr>
              <p:txBody>
                <a:bodyPr/>
                <a:lstStyle/>
                <a:p>
                  <a:endParaRPr lang="en-US"/>
                </a:p>
              </p:txBody>
            </p:sp>
            <p:sp>
              <p:nvSpPr>
                <p:cNvPr id="52239" name="Freeform 546"/>
                <p:cNvSpPr>
                  <a:spLocks/>
                </p:cNvSpPr>
                <p:nvPr/>
              </p:nvSpPr>
              <p:spPr bwMode="auto">
                <a:xfrm>
                  <a:off x="3333" y="2532"/>
                  <a:ext cx="30" cy="12"/>
                </a:xfrm>
                <a:custGeom>
                  <a:avLst/>
                  <a:gdLst>
                    <a:gd name="T0" fmla="*/ 24 w 30"/>
                    <a:gd name="T1" fmla="*/ 6 h 12"/>
                    <a:gd name="T2" fmla="*/ 30 w 30"/>
                    <a:gd name="T3" fmla="*/ 6 h 12"/>
                    <a:gd name="T4" fmla="*/ 24 w 30"/>
                    <a:gd name="T5" fmla="*/ 0 h 12"/>
                    <a:gd name="T6" fmla="*/ 0 w 30"/>
                    <a:gd name="T7" fmla="*/ 6 h 12"/>
                    <a:gd name="T8" fmla="*/ 0 w 30"/>
                    <a:gd name="T9" fmla="*/ 12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240" name="Freeform 547"/>
                <p:cNvSpPr>
                  <a:spLocks/>
                </p:cNvSpPr>
                <p:nvPr/>
              </p:nvSpPr>
              <p:spPr bwMode="auto">
                <a:xfrm>
                  <a:off x="3291" y="2544"/>
                  <a:ext cx="30" cy="12"/>
                </a:xfrm>
                <a:custGeom>
                  <a:avLst/>
                  <a:gdLst>
                    <a:gd name="T0" fmla="*/ 24 w 30"/>
                    <a:gd name="T1" fmla="*/ 6 h 12"/>
                    <a:gd name="T2" fmla="*/ 30 w 30"/>
                    <a:gd name="T3" fmla="*/ 0 h 12"/>
                    <a:gd name="T4" fmla="*/ 24 w 30"/>
                    <a:gd name="T5" fmla="*/ 0 h 12"/>
                    <a:gd name="T6" fmla="*/ 6 w 30"/>
                    <a:gd name="T7" fmla="*/ 6 h 12"/>
                    <a:gd name="T8" fmla="*/ 0 w 30"/>
                    <a:gd name="T9" fmla="*/ 6 h 12"/>
                    <a:gd name="T10" fmla="*/ 6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6" y="6"/>
                      </a:lnTo>
                      <a:lnTo>
                        <a:pt x="0" y="6"/>
                      </a:lnTo>
                      <a:lnTo>
                        <a:pt x="6" y="12"/>
                      </a:lnTo>
                      <a:lnTo>
                        <a:pt x="24" y="6"/>
                      </a:lnTo>
                      <a:close/>
                    </a:path>
                  </a:pathLst>
                </a:custGeom>
                <a:solidFill>
                  <a:srgbClr val="C0C0C0"/>
                </a:solidFill>
                <a:ln w="9525">
                  <a:noFill/>
                  <a:round/>
                  <a:headEnd/>
                  <a:tailEnd/>
                </a:ln>
              </p:spPr>
              <p:txBody>
                <a:bodyPr/>
                <a:lstStyle/>
                <a:p>
                  <a:endParaRPr lang="en-US"/>
                </a:p>
              </p:txBody>
            </p:sp>
            <p:sp>
              <p:nvSpPr>
                <p:cNvPr id="52241" name="Freeform 548"/>
                <p:cNvSpPr>
                  <a:spLocks/>
                </p:cNvSpPr>
                <p:nvPr/>
              </p:nvSpPr>
              <p:spPr bwMode="auto">
                <a:xfrm>
                  <a:off x="3249" y="2550"/>
                  <a:ext cx="30" cy="12"/>
                </a:xfrm>
                <a:custGeom>
                  <a:avLst/>
                  <a:gdLst>
                    <a:gd name="T0" fmla="*/ 30 w 30"/>
                    <a:gd name="T1" fmla="*/ 6 h 12"/>
                    <a:gd name="T2" fmla="*/ 30 w 30"/>
                    <a:gd name="T3" fmla="*/ 6 h 12"/>
                    <a:gd name="T4" fmla="*/ 30 w 30"/>
                    <a:gd name="T5" fmla="*/ 0 h 12"/>
                    <a:gd name="T6" fmla="*/ 6 w 30"/>
                    <a:gd name="T7" fmla="*/ 6 h 12"/>
                    <a:gd name="T8" fmla="*/ 0 w 30"/>
                    <a:gd name="T9" fmla="*/ 6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6"/>
                      </a:lnTo>
                      <a:lnTo>
                        <a:pt x="30" y="0"/>
                      </a:lnTo>
                      <a:lnTo>
                        <a:pt x="6" y="6"/>
                      </a:lnTo>
                      <a:lnTo>
                        <a:pt x="0" y="6"/>
                      </a:lnTo>
                      <a:lnTo>
                        <a:pt x="6" y="12"/>
                      </a:lnTo>
                      <a:lnTo>
                        <a:pt x="30" y="6"/>
                      </a:lnTo>
                      <a:close/>
                    </a:path>
                  </a:pathLst>
                </a:custGeom>
                <a:solidFill>
                  <a:srgbClr val="C0C0C0"/>
                </a:solidFill>
                <a:ln w="9525">
                  <a:noFill/>
                  <a:round/>
                  <a:headEnd/>
                  <a:tailEnd/>
                </a:ln>
              </p:spPr>
              <p:txBody>
                <a:bodyPr/>
                <a:lstStyle/>
                <a:p>
                  <a:endParaRPr lang="en-US"/>
                </a:p>
              </p:txBody>
            </p:sp>
            <p:sp>
              <p:nvSpPr>
                <p:cNvPr id="52242" name="Freeform 549"/>
                <p:cNvSpPr>
                  <a:spLocks/>
                </p:cNvSpPr>
                <p:nvPr/>
              </p:nvSpPr>
              <p:spPr bwMode="auto">
                <a:xfrm>
                  <a:off x="3207" y="2556"/>
                  <a:ext cx="30" cy="12"/>
                </a:xfrm>
                <a:custGeom>
                  <a:avLst/>
                  <a:gdLst>
                    <a:gd name="T0" fmla="*/ 30 w 30"/>
                    <a:gd name="T1" fmla="*/ 6 h 12"/>
                    <a:gd name="T2" fmla="*/ 30 w 30"/>
                    <a:gd name="T3" fmla="*/ 6 h 12"/>
                    <a:gd name="T4" fmla="*/ 30 w 30"/>
                    <a:gd name="T5" fmla="*/ 0 h 12"/>
                    <a:gd name="T6" fmla="*/ 18 w 30"/>
                    <a:gd name="T7" fmla="*/ 6 h 12"/>
                    <a:gd name="T8" fmla="*/ 6 w 30"/>
                    <a:gd name="T9" fmla="*/ 6 h 12"/>
                    <a:gd name="T10" fmla="*/ 0 w 30"/>
                    <a:gd name="T11" fmla="*/ 12 h 12"/>
                    <a:gd name="T12" fmla="*/ 6 w 30"/>
                    <a:gd name="T13" fmla="*/ 12 h 12"/>
                    <a:gd name="T14" fmla="*/ 18 w 30"/>
                    <a:gd name="T15" fmla="*/ 12 h 12"/>
                    <a:gd name="T16" fmla="*/ 30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6"/>
                      </a:moveTo>
                      <a:lnTo>
                        <a:pt x="30" y="6"/>
                      </a:lnTo>
                      <a:lnTo>
                        <a:pt x="30" y="0"/>
                      </a:lnTo>
                      <a:lnTo>
                        <a:pt x="18" y="6"/>
                      </a:lnTo>
                      <a:lnTo>
                        <a:pt x="6" y="6"/>
                      </a:lnTo>
                      <a:lnTo>
                        <a:pt x="0" y="12"/>
                      </a:lnTo>
                      <a:lnTo>
                        <a:pt x="6" y="12"/>
                      </a:lnTo>
                      <a:lnTo>
                        <a:pt x="18" y="12"/>
                      </a:lnTo>
                      <a:lnTo>
                        <a:pt x="30" y="6"/>
                      </a:lnTo>
                      <a:close/>
                    </a:path>
                  </a:pathLst>
                </a:custGeom>
                <a:solidFill>
                  <a:srgbClr val="C0C0C0"/>
                </a:solidFill>
                <a:ln w="9525">
                  <a:noFill/>
                  <a:round/>
                  <a:headEnd/>
                  <a:tailEnd/>
                </a:ln>
              </p:spPr>
              <p:txBody>
                <a:bodyPr/>
                <a:lstStyle/>
                <a:p>
                  <a:endParaRPr lang="en-US"/>
                </a:p>
              </p:txBody>
            </p:sp>
            <p:sp>
              <p:nvSpPr>
                <p:cNvPr id="52243" name="Freeform 550"/>
                <p:cNvSpPr>
                  <a:spLocks/>
                </p:cNvSpPr>
                <p:nvPr/>
              </p:nvSpPr>
              <p:spPr bwMode="auto">
                <a:xfrm>
                  <a:off x="3171" y="2568"/>
                  <a:ext cx="24" cy="12"/>
                </a:xfrm>
                <a:custGeom>
                  <a:avLst/>
                  <a:gdLst>
                    <a:gd name="T0" fmla="*/ 24 w 24"/>
                    <a:gd name="T1" fmla="*/ 6 h 12"/>
                    <a:gd name="T2" fmla="*/ 24 w 24"/>
                    <a:gd name="T3" fmla="*/ 6 h 12"/>
                    <a:gd name="T4" fmla="*/ 24 w 24"/>
                    <a:gd name="T5" fmla="*/ 0 h 12"/>
                    <a:gd name="T6" fmla="*/ 0 w 24"/>
                    <a:gd name="T7" fmla="*/ 6 h 12"/>
                    <a:gd name="T8" fmla="*/ 0 w 24"/>
                    <a:gd name="T9" fmla="*/ 12 h 12"/>
                    <a:gd name="T10" fmla="*/ 0 w 24"/>
                    <a:gd name="T11" fmla="*/ 12 h 12"/>
                    <a:gd name="T12" fmla="*/ 24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6"/>
                      </a:moveTo>
                      <a:lnTo>
                        <a:pt x="24"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244" name="Freeform 551"/>
                <p:cNvSpPr>
                  <a:spLocks/>
                </p:cNvSpPr>
                <p:nvPr/>
              </p:nvSpPr>
              <p:spPr bwMode="auto">
                <a:xfrm>
                  <a:off x="3129" y="2580"/>
                  <a:ext cx="30" cy="12"/>
                </a:xfrm>
                <a:custGeom>
                  <a:avLst/>
                  <a:gdLst>
                    <a:gd name="T0" fmla="*/ 24 w 30"/>
                    <a:gd name="T1" fmla="*/ 6 h 12"/>
                    <a:gd name="T2" fmla="*/ 30 w 30"/>
                    <a:gd name="T3" fmla="*/ 6 h 12"/>
                    <a:gd name="T4" fmla="*/ 24 w 30"/>
                    <a:gd name="T5" fmla="*/ 0 h 12"/>
                    <a:gd name="T6" fmla="*/ 24 w 30"/>
                    <a:gd name="T7" fmla="*/ 0 h 12"/>
                    <a:gd name="T8" fmla="*/ 0 w 30"/>
                    <a:gd name="T9" fmla="*/ 6 h 12"/>
                    <a:gd name="T10" fmla="*/ 0 w 30"/>
                    <a:gd name="T11" fmla="*/ 12 h 12"/>
                    <a:gd name="T12" fmla="*/ 0 w 30"/>
                    <a:gd name="T13" fmla="*/ 12 h 12"/>
                    <a:gd name="T14" fmla="*/ 24 w 30"/>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245" name="Freeform 552"/>
                <p:cNvSpPr>
                  <a:spLocks/>
                </p:cNvSpPr>
                <p:nvPr/>
              </p:nvSpPr>
              <p:spPr bwMode="auto">
                <a:xfrm>
                  <a:off x="3087" y="2592"/>
                  <a:ext cx="30" cy="12"/>
                </a:xfrm>
                <a:custGeom>
                  <a:avLst/>
                  <a:gdLst>
                    <a:gd name="T0" fmla="*/ 30 w 30"/>
                    <a:gd name="T1" fmla="*/ 6 h 12"/>
                    <a:gd name="T2" fmla="*/ 30 w 30"/>
                    <a:gd name="T3" fmla="*/ 6 h 12"/>
                    <a:gd name="T4" fmla="*/ 30 w 30"/>
                    <a:gd name="T5" fmla="*/ 0 h 12"/>
                    <a:gd name="T6" fmla="*/ 6 w 30"/>
                    <a:gd name="T7" fmla="*/ 6 h 12"/>
                    <a:gd name="T8" fmla="*/ 0 w 30"/>
                    <a:gd name="T9" fmla="*/ 12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6"/>
                      </a:lnTo>
                      <a:lnTo>
                        <a:pt x="30" y="0"/>
                      </a:lnTo>
                      <a:lnTo>
                        <a:pt x="6" y="6"/>
                      </a:lnTo>
                      <a:lnTo>
                        <a:pt x="0" y="12"/>
                      </a:lnTo>
                      <a:lnTo>
                        <a:pt x="6" y="12"/>
                      </a:lnTo>
                      <a:lnTo>
                        <a:pt x="30" y="6"/>
                      </a:lnTo>
                      <a:close/>
                    </a:path>
                  </a:pathLst>
                </a:custGeom>
                <a:solidFill>
                  <a:srgbClr val="C0C0C0"/>
                </a:solidFill>
                <a:ln w="9525">
                  <a:noFill/>
                  <a:round/>
                  <a:headEnd/>
                  <a:tailEnd/>
                </a:ln>
              </p:spPr>
              <p:txBody>
                <a:bodyPr/>
                <a:lstStyle/>
                <a:p>
                  <a:endParaRPr lang="en-US"/>
                </a:p>
              </p:txBody>
            </p:sp>
            <p:sp>
              <p:nvSpPr>
                <p:cNvPr id="52246" name="Freeform 553"/>
                <p:cNvSpPr>
                  <a:spLocks/>
                </p:cNvSpPr>
                <p:nvPr/>
              </p:nvSpPr>
              <p:spPr bwMode="auto">
                <a:xfrm>
                  <a:off x="3051" y="2610"/>
                  <a:ext cx="24" cy="12"/>
                </a:xfrm>
                <a:custGeom>
                  <a:avLst/>
                  <a:gdLst>
                    <a:gd name="T0" fmla="*/ 24 w 24"/>
                    <a:gd name="T1" fmla="*/ 6 h 12"/>
                    <a:gd name="T2" fmla="*/ 24 w 24"/>
                    <a:gd name="T3" fmla="*/ 0 h 12"/>
                    <a:gd name="T4" fmla="*/ 24 w 24"/>
                    <a:gd name="T5" fmla="*/ 0 h 12"/>
                    <a:gd name="T6" fmla="*/ 0 w 24"/>
                    <a:gd name="T7" fmla="*/ 6 h 12"/>
                    <a:gd name="T8" fmla="*/ 0 w 24"/>
                    <a:gd name="T9" fmla="*/ 6 h 12"/>
                    <a:gd name="T10" fmla="*/ 0 w 24"/>
                    <a:gd name="T11" fmla="*/ 12 h 12"/>
                    <a:gd name="T12" fmla="*/ 24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6"/>
                      </a:move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247" name="Freeform 554"/>
                <p:cNvSpPr>
                  <a:spLocks/>
                </p:cNvSpPr>
                <p:nvPr/>
              </p:nvSpPr>
              <p:spPr bwMode="auto">
                <a:xfrm>
                  <a:off x="3009" y="2622"/>
                  <a:ext cx="30" cy="18"/>
                </a:xfrm>
                <a:custGeom>
                  <a:avLst/>
                  <a:gdLst>
                    <a:gd name="T0" fmla="*/ 24 w 30"/>
                    <a:gd name="T1" fmla="*/ 6 h 18"/>
                    <a:gd name="T2" fmla="*/ 30 w 30"/>
                    <a:gd name="T3" fmla="*/ 6 h 18"/>
                    <a:gd name="T4" fmla="*/ 24 w 30"/>
                    <a:gd name="T5" fmla="*/ 0 h 18"/>
                    <a:gd name="T6" fmla="*/ 6 w 30"/>
                    <a:gd name="T7" fmla="*/ 6 h 18"/>
                    <a:gd name="T8" fmla="*/ 6 w 30"/>
                    <a:gd name="T9" fmla="*/ 12 h 18"/>
                    <a:gd name="T10" fmla="*/ 0 w 30"/>
                    <a:gd name="T11" fmla="*/ 12 h 18"/>
                    <a:gd name="T12" fmla="*/ 6 w 30"/>
                    <a:gd name="T13" fmla="*/ 18 h 18"/>
                    <a:gd name="T14" fmla="*/ 6 w 30"/>
                    <a:gd name="T15" fmla="*/ 12 h 18"/>
                    <a:gd name="T16" fmla="*/ 24 w 30"/>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6"/>
                      </a:moveTo>
                      <a:lnTo>
                        <a:pt x="30" y="6"/>
                      </a:lnTo>
                      <a:lnTo>
                        <a:pt x="24" y="0"/>
                      </a:lnTo>
                      <a:lnTo>
                        <a:pt x="6" y="6"/>
                      </a:lnTo>
                      <a:lnTo>
                        <a:pt x="6" y="12"/>
                      </a:lnTo>
                      <a:lnTo>
                        <a:pt x="0" y="12"/>
                      </a:lnTo>
                      <a:lnTo>
                        <a:pt x="6" y="18"/>
                      </a:lnTo>
                      <a:lnTo>
                        <a:pt x="6" y="12"/>
                      </a:lnTo>
                      <a:lnTo>
                        <a:pt x="24" y="6"/>
                      </a:lnTo>
                      <a:close/>
                    </a:path>
                  </a:pathLst>
                </a:custGeom>
                <a:solidFill>
                  <a:srgbClr val="C0C0C0"/>
                </a:solidFill>
                <a:ln w="9525">
                  <a:noFill/>
                  <a:round/>
                  <a:headEnd/>
                  <a:tailEnd/>
                </a:ln>
              </p:spPr>
              <p:txBody>
                <a:bodyPr/>
                <a:lstStyle/>
                <a:p>
                  <a:endParaRPr lang="en-US"/>
                </a:p>
              </p:txBody>
            </p:sp>
            <p:sp>
              <p:nvSpPr>
                <p:cNvPr id="52248" name="Freeform 555"/>
                <p:cNvSpPr>
                  <a:spLocks/>
                </p:cNvSpPr>
                <p:nvPr/>
              </p:nvSpPr>
              <p:spPr bwMode="auto">
                <a:xfrm>
                  <a:off x="2973" y="2640"/>
                  <a:ext cx="30" cy="18"/>
                </a:xfrm>
                <a:custGeom>
                  <a:avLst/>
                  <a:gdLst>
                    <a:gd name="T0" fmla="*/ 24 w 30"/>
                    <a:gd name="T1" fmla="*/ 6 h 18"/>
                    <a:gd name="T2" fmla="*/ 30 w 30"/>
                    <a:gd name="T3" fmla="*/ 0 h 18"/>
                    <a:gd name="T4" fmla="*/ 24 w 30"/>
                    <a:gd name="T5" fmla="*/ 0 h 18"/>
                    <a:gd name="T6" fmla="*/ 0 w 30"/>
                    <a:gd name="T7" fmla="*/ 12 h 18"/>
                    <a:gd name="T8" fmla="*/ 0 w 30"/>
                    <a:gd name="T9" fmla="*/ 12 h 18"/>
                    <a:gd name="T10" fmla="*/ 0 w 30"/>
                    <a:gd name="T11" fmla="*/ 18 h 18"/>
                    <a:gd name="T12" fmla="*/ 24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6"/>
                      </a:moveTo>
                      <a:lnTo>
                        <a:pt x="30" y="0"/>
                      </a:ln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2249" name="Freeform 556"/>
                <p:cNvSpPr>
                  <a:spLocks/>
                </p:cNvSpPr>
                <p:nvPr/>
              </p:nvSpPr>
              <p:spPr bwMode="auto">
                <a:xfrm>
                  <a:off x="2937" y="2658"/>
                  <a:ext cx="24" cy="18"/>
                </a:xfrm>
                <a:custGeom>
                  <a:avLst/>
                  <a:gdLst>
                    <a:gd name="T0" fmla="*/ 24 w 24"/>
                    <a:gd name="T1" fmla="*/ 6 h 18"/>
                    <a:gd name="T2" fmla="*/ 24 w 24"/>
                    <a:gd name="T3" fmla="*/ 6 h 18"/>
                    <a:gd name="T4" fmla="*/ 24 w 24"/>
                    <a:gd name="T5" fmla="*/ 0 h 18"/>
                    <a:gd name="T6" fmla="*/ 0 w 24"/>
                    <a:gd name="T7" fmla="*/ 12 h 18"/>
                    <a:gd name="T8" fmla="*/ 0 w 24"/>
                    <a:gd name="T9" fmla="*/ 18 h 18"/>
                    <a:gd name="T10" fmla="*/ 0 w 24"/>
                    <a:gd name="T11" fmla="*/ 18 h 18"/>
                    <a:gd name="T12" fmla="*/ 24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6"/>
                      </a:moveTo>
                      <a:lnTo>
                        <a:pt x="24" y="6"/>
                      </a:ln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2250" name="Freeform 557"/>
                <p:cNvSpPr>
                  <a:spLocks/>
                </p:cNvSpPr>
                <p:nvPr/>
              </p:nvSpPr>
              <p:spPr bwMode="auto">
                <a:xfrm>
                  <a:off x="2901" y="2682"/>
                  <a:ext cx="24" cy="18"/>
                </a:xfrm>
                <a:custGeom>
                  <a:avLst/>
                  <a:gdLst>
                    <a:gd name="T0" fmla="*/ 24 w 24"/>
                    <a:gd name="T1" fmla="*/ 6 h 18"/>
                    <a:gd name="T2" fmla="*/ 24 w 24"/>
                    <a:gd name="T3" fmla="*/ 0 h 18"/>
                    <a:gd name="T4" fmla="*/ 24 w 24"/>
                    <a:gd name="T5" fmla="*/ 0 h 18"/>
                    <a:gd name="T6" fmla="*/ 12 w 24"/>
                    <a:gd name="T7" fmla="*/ 6 h 18"/>
                    <a:gd name="T8" fmla="*/ 0 w 24"/>
                    <a:gd name="T9" fmla="*/ 12 h 18"/>
                    <a:gd name="T10" fmla="*/ 0 w 24"/>
                    <a:gd name="T11" fmla="*/ 12 h 18"/>
                    <a:gd name="T12" fmla="*/ 0 w 24"/>
                    <a:gd name="T13" fmla="*/ 18 h 18"/>
                    <a:gd name="T14" fmla="*/ 12 w 24"/>
                    <a:gd name="T15" fmla="*/ 12 h 18"/>
                    <a:gd name="T16" fmla="*/ 24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6"/>
                      </a:moveTo>
                      <a:lnTo>
                        <a:pt x="24" y="0"/>
                      </a:lnTo>
                      <a:lnTo>
                        <a:pt x="12" y="6"/>
                      </a:lnTo>
                      <a:lnTo>
                        <a:pt x="0" y="12"/>
                      </a:lnTo>
                      <a:lnTo>
                        <a:pt x="0" y="18"/>
                      </a:lnTo>
                      <a:lnTo>
                        <a:pt x="12" y="12"/>
                      </a:lnTo>
                      <a:lnTo>
                        <a:pt x="24" y="6"/>
                      </a:lnTo>
                      <a:close/>
                    </a:path>
                  </a:pathLst>
                </a:custGeom>
                <a:solidFill>
                  <a:srgbClr val="C0C0C0"/>
                </a:solidFill>
                <a:ln w="9525">
                  <a:noFill/>
                  <a:round/>
                  <a:headEnd/>
                  <a:tailEnd/>
                </a:ln>
              </p:spPr>
              <p:txBody>
                <a:bodyPr/>
                <a:lstStyle/>
                <a:p>
                  <a:endParaRPr lang="en-US"/>
                </a:p>
              </p:txBody>
            </p:sp>
            <p:sp>
              <p:nvSpPr>
                <p:cNvPr id="52251" name="Freeform 558"/>
                <p:cNvSpPr>
                  <a:spLocks/>
                </p:cNvSpPr>
                <p:nvPr/>
              </p:nvSpPr>
              <p:spPr bwMode="auto">
                <a:xfrm>
                  <a:off x="2865" y="2706"/>
                  <a:ext cx="30" cy="18"/>
                </a:xfrm>
                <a:custGeom>
                  <a:avLst/>
                  <a:gdLst>
                    <a:gd name="T0" fmla="*/ 24 w 30"/>
                    <a:gd name="T1" fmla="*/ 6 h 18"/>
                    <a:gd name="T2" fmla="*/ 30 w 30"/>
                    <a:gd name="T3" fmla="*/ 0 h 18"/>
                    <a:gd name="T4" fmla="*/ 24 w 30"/>
                    <a:gd name="T5" fmla="*/ 0 h 18"/>
                    <a:gd name="T6" fmla="*/ 6 w 30"/>
                    <a:gd name="T7" fmla="*/ 12 h 18"/>
                    <a:gd name="T8" fmla="*/ 0 w 30"/>
                    <a:gd name="T9" fmla="*/ 18 h 18"/>
                    <a:gd name="T10" fmla="*/ 6 w 30"/>
                    <a:gd name="T11" fmla="*/ 18 h 18"/>
                    <a:gd name="T12" fmla="*/ 24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6"/>
                      </a:moveTo>
                      <a:lnTo>
                        <a:pt x="30" y="0"/>
                      </a:lnTo>
                      <a:lnTo>
                        <a:pt x="24" y="0"/>
                      </a:lnTo>
                      <a:lnTo>
                        <a:pt x="6" y="12"/>
                      </a:lnTo>
                      <a:lnTo>
                        <a:pt x="0" y="18"/>
                      </a:lnTo>
                      <a:lnTo>
                        <a:pt x="6" y="18"/>
                      </a:lnTo>
                      <a:lnTo>
                        <a:pt x="24" y="6"/>
                      </a:lnTo>
                      <a:close/>
                    </a:path>
                  </a:pathLst>
                </a:custGeom>
                <a:solidFill>
                  <a:srgbClr val="C0C0C0"/>
                </a:solidFill>
                <a:ln w="9525">
                  <a:noFill/>
                  <a:round/>
                  <a:headEnd/>
                  <a:tailEnd/>
                </a:ln>
              </p:spPr>
              <p:txBody>
                <a:bodyPr/>
                <a:lstStyle/>
                <a:p>
                  <a:endParaRPr lang="en-US"/>
                </a:p>
              </p:txBody>
            </p:sp>
            <p:sp>
              <p:nvSpPr>
                <p:cNvPr id="52252" name="Freeform 559"/>
                <p:cNvSpPr>
                  <a:spLocks/>
                </p:cNvSpPr>
                <p:nvPr/>
              </p:nvSpPr>
              <p:spPr bwMode="auto">
                <a:xfrm>
                  <a:off x="2835" y="2730"/>
                  <a:ext cx="24" cy="24"/>
                </a:xfrm>
                <a:custGeom>
                  <a:avLst/>
                  <a:gdLst>
                    <a:gd name="T0" fmla="*/ 24 w 24"/>
                    <a:gd name="T1" fmla="*/ 6 h 24"/>
                    <a:gd name="T2" fmla="*/ 24 w 24"/>
                    <a:gd name="T3" fmla="*/ 6 h 24"/>
                    <a:gd name="T4" fmla="*/ 24 w 24"/>
                    <a:gd name="T5" fmla="*/ 0 h 24"/>
                    <a:gd name="T6" fmla="*/ 6 w 24"/>
                    <a:gd name="T7" fmla="*/ 18 h 24"/>
                    <a:gd name="T8" fmla="*/ 0 w 24"/>
                    <a:gd name="T9" fmla="*/ 24 h 24"/>
                    <a:gd name="T10" fmla="*/ 6 w 24"/>
                    <a:gd name="T11" fmla="*/ 24 h 24"/>
                    <a:gd name="T12" fmla="*/ 24 w 24"/>
                    <a:gd name="T13" fmla="*/ 6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24" y="6"/>
                      </a:moveTo>
                      <a:lnTo>
                        <a:pt x="24" y="6"/>
                      </a:lnTo>
                      <a:lnTo>
                        <a:pt x="24" y="0"/>
                      </a:lnTo>
                      <a:lnTo>
                        <a:pt x="6" y="18"/>
                      </a:lnTo>
                      <a:lnTo>
                        <a:pt x="0" y="24"/>
                      </a:lnTo>
                      <a:lnTo>
                        <a:pt x="6" y="24"/>
                      </a:lnTo>
                      <a:lnTo>
                        <a:pt x="24" y="6"/>
                      </a:lnTo>
                      <a:close/>
                    </a:path>
                  </a:pathLst>
                </a:custGeom>
                <a:solidFill>
                  <a:srgbClr val="C0C0C0"/>
                </a:solidFill>
                <a:ln w="9525">
                  <a:noFill/>
                  <a:round/>
                  <a:headEnd/>
                  <a:tailEnd/>
                </a:ln>
              </p:spPr>
              <p:txBody>
                <a:bodyPr/>
                <a:lstStyle/>
                <a:p>
                  <a:endParaRPr lang="en-US"/>
                </a:p>
              </p:txBody>
            </p:sp>
            <p:sp>
              <p:nvSpPr>
                <p:cNvPr id="52253" name="Freeform 560"/>
                <p:cNvSpPr>
                  <a:spLocks/>
                </p:cNvSpPr>
                <p:nvPr/>
              </p:nvSpPr>
              <p:spPr bwMode="auto">
                <a:xfrm>
                  <a:off x="2811" y="2760"/>
                  <a:ext cx="24" cy="30"/>
                </a:xfrm>
                <a:custGeom>
                  <a:avLst/>
                  <a:gdLst>
                    <a:gd name="T0" fmla="*/ 24 w 24"/>
                    <a:gd name="T1" fmla="*/ 6 h 30"/>
                    <a:gd name="T2" fmla="*/ 18 w 24"/>
                    <a:gd name="T3" fmla="*/ 0 h 30"/>
                    <a:gd name="T4" fmla="*/ 18 w 24"/>
                    <a:gd name="T5" fmla="*/ 6 h 30"/>
                    <a:gd name="T6" fmla="*/ 0 w 24"/>
                    <a:gd name="T7" fmla="*/ 24 h 30"/>
                    <a:gd name="T8" fmla="*/ 6 w 24"/>
                    <a:gd name="T9" fmla="*/ 30 h 30"/>
                    <a:gd name="T10" fmla="*/ 6 w 24"/>
                    <a:gd name="T11" fmla="*/ 24 h 30"/>
                    <a:gd name="T12" fmla="*/ 24 w 24"/>
                    <a:gd name="T13" fmla="*/ 6 h 30"/>
                    <a:gd name="T14" fmla="*/ 0 60000 65536"/>
                    <a:gd name="T15" fmla="*/ 0 60000 65536"/>
                    <a:gd name="T16" fmla="*/ 0 60000 65536"/>
                    <a:gd name="T17" fmla="*/ 0 60000 65536"/>
                    <a:gd name="T18" fmla="*/ 0 60000 65536"/>
                    <a:gd name="T19" fmla="*/ 0 60000 65536"/>
                    <a:gd name="T20" fmla="*/ 0 60000 65536"/>
                    <a:gd name="T21" fmla="*/ 0 w 24"/>
                    <a:gd name="T22" fmla="*/ 0 h 30"/>
                    <a:gd name="T23" fmla="*/ 24 w 24"/>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30">
                      <a:moveTo>
                        <a:pt x="24" y="6"/>
                      </a:moveTo>
                      <a:lnTo>
                        <a:pt x="18" y="0"/>
                      </a:lnTo>
                      <a:lnTo>
                        <a:pt x="18" y="6"/>
                      </a:lnTo>
                      <a:lnTo>
                        <a:pt x="0" y="24"/>
                      </a:lnTo>
                      <a:lnTo>
                        <a:pt x="6" y="30"/>
                      </a:lnTo>
                      <a:lnTo>
                        <a:pt x="6" y="24"/>
                      </a:lnTo>
                      <a:lnTo>
                        <a:pt x="24" y="6"/>
                      </a:lnTo>
                      <a:close/>
                    </a:path>
                  </a:pathLst>
                </a:custGeom>
                <a:solidFill>
                  <a:srgbClr val="C0C0C0"/>
                </a:solidFill>
                <a:ln w="9525">
                  <a:noFill/>
                  <a:round/>
                  <a:headEnd/>
                  <a:tailEnd/>
                </a:ln>
              </p:spPr>
              <p:txBody>
                <a:bodyPr/>
                <a:lstStyle/>
                <a:p>
                  <a:endParaRPr lang="en-US"/>
                </a:p>
              </p:txBody>
            </p:sp>
            <p:sp>
              <p:nvSpPr>
                <p:cNvPr id="52254" name="Freeform 561"/>
                <p:cNvSpPr>
                  <a:spLocks/>
                </p:cNvSpPr>
                <p:nvPr/>
              </p:nvSpPr>
              <p:spPr bwMode="auto">
                <a:xfrm>
                  <a:off x="2793" y="2796"/>
                  <a:ext cx="18" cy="30"/>
                </a:xfrm>
                <a:custGeom>
                  <a:avLst/>
                  <a:gdLst>
                    <a:gd name="T0" fmla="*/ 18 w 18"/>
                    <a:gd name="T1" fmla="*/ 6 h 30"/>
                    <a:gd name="T2" fmla="*/ 12 w 18"/>
                    <a:gd name="T3" fmla="*/ 0 h 30"/>
                    <a:gd name="T4" fmla="*/ 12 w 18"/>
                    <a:gd name="T5" fmla="*/ 6 h 30"/>
                    <a:gd name="T6" fmla="*/ 0 w 18"/>
                    <a:gd name="T7" fmla="*/ 30 h 30"/>
                    <a:gd name="T8" fmla="*/ 6 w 18"/>
                    <a:gd name="T9" fmla="*/ 30 h 30"/>
                    <a:gd name="T10" fmla="*/ 6 w 18"/>
                    <a:gd name="T11" fmla="*/ 30 h 30"/>
                    <a:gd name="T12" fmla="*/ 18 w 18"/>
                    <a:gd name="T13" fmla="*/ 6 h 30"/>
                    <a:gd name="T14" fmla="*/ 0 60000 65536"/>
                    <a:gd name="T15" fmla="*/ 0 60000 65536"/>
                    <a:gd name="T16" fmla="*/ 0 60000 65536"/>
                    <a:gd name="T17" fmla="*/ 0 60000 65536"/>
                    <a:gd name="T18" fmla="*/ 0 60000 65536"/>
                    <a:gd name="T19" fmla="*/ 0 60000 65536"/>
                    <a:gd name="T20" fmla="*/ 0 60000 65536"/>
                    <a:gd name="T21" fmla="*/ 0 w 18"/>
                    <a:gd name="T22" fmla="*/ 0 h 30"/>
                    <a:gd name="T23" fmla="*/ 18 w 18"/>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30">
                      <a:moveTo>
                        <a:pt x="18" y="6"/>
                      </a:moveTo>
                      <a:lnTo>
                        <a:pt x="12" y="0"/>
                      </a:lnTo>
                      <a:lnTo>
                        <a:pt x="12" y="6"/>
                      </a:lnTo>
                      <a:lnTo>
                        <a:pt x="0" y="30"/>
                      </a:lnTo>
                      <a:lnTo>
                        <a:pt x="6" y="30"/>
                      </a:lnTo>
                      <a:lnTo>
                        <a:pt x="18" y="6"/>
                      </a:lnTo>
                      <a:close/>
                    </a:path>
                  </a:pathLst>
                </a:custGeom>
                <a:solidFill>
                  <a:srgbClr val="C0C0C0"/>
                </a:solidFill>
                <a:ln w="9525">
                  <a:noFill/>
                  <a:round/>
                  <a:headEnd/>
                  <a:tailEnd/>
                </a:ln>
              </p:spPr>
              <p:txBody>
                <a:bodyPr/>
                <a:lstStyle/>
                <a:p>
                  <a:endParaRPr lang="en-US"/>
                </a:p>
              </p:txBody>
            </p:sp>
            <p:sp>
              <p:nvSpPr>
                <p:cNvPr id="52255" name="Freeform 562"/>
                <p:cNvSpPr>
                  <a:spLocks/>
                </p:cNvSpPr>
                <p:nvPr/>
              </p:nvSpPr>
              <p:spPr bwMode="auto">
                <a:xfrm>
                  <a:off x="2793" y="2838"/>
                  <a:ext cx="6" cy="30"/>
                </a:xfrm>
                <a:custGeom>
                  <a:avLst/>
                  <a:gdLst>
                    <a:gd name="T0" fmla="*/ 6 w 6"/>
                    <a:gd name="T1" fmla="*/ 6 h 30"/>
                    <a:gd name="T2" fmla="*/ 0 w 6"/>
                    <a:gd name="T3" fmla="*/ 0 h 30"/>
                    <a:gd name="T4" fmla="*/ 0 w 6"/>
                    <a:gd name="T5" fmla="*/ 6 h 30"/>
                    <a:gd name="T6" fmla="*/ 0 w 6"/>
                    <a:gd name="T7" fmla="*/ 24 h 30"/>
                    <a:gd name="T8" fmla="*/ 0 w 6"/>
                    <a:gd name="T9" fmla="*/ 30 h 30"/>
                    <a:gd name="T10" fmla="*/ 0 w 6"/>
                    <a:gd name="T11" fmla="*/ 30 h 30"/>
                    <a:gd name="T12" fmla="*/ 6 w 6"/>
                    <a:gd name="T13" fmla="*/ 30 h 30"/>
                    <a:gd name="T14" fmla="*/ 6 w 6"/>
                    <a:gd name="T15" fmla="*/ 24 h 30"/>
                    <a:gd name="T16" fmla="*/ 6 w 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6" y="6"/>
                      </a:moveTo>
                      <a:lnTo>
                        <a:pt x="0" y="0"/>
                      </a:lnTo>
                      <a:lnTo>
                        <a:pt x="0" y="6"/>
                      </a:lnTo>
                      <a:lnTo>
                        <a:pt x="0" y="24"/>
                      </a:lnTo>
                      <a:lnTo>
                        <a:pt x="0" y="30"/>
                      </a:lnTo>
                      <a:lnTo>
                        <a:pt x="6" y="30"/>
                      </a:lnTo>
                      <a:lnTo>
                        <a:pt x="6" y="24"/>
                      </a:lnTo>
                      <a:lnTo>
                        <a:pt x="6" y="6"/>
                      </a:lnTo>
                      <a:close/>
                    </a:path>
                  </a:pathLst>
                </a:custGeom>
                <a:solidFill>
                  <a:srgbClr val="C0C0C0"/>
                </a:solidFill>
                <a:ln w="9525">
                  <a:noFill/>
                  <a:round/>
                  <a:headEnd/>
                  <a:tailEnd/>
                </a:ln>
              </p:spPr>
              <p:txBody>
                <a:bodyPr/>
                <a:lstStyle/>
                <a:p>
                  <a:endParaRPr lang="en-US"/>
                </a:p>
              </p:txBody>
            </p:sp>
            <p:sp>
              <p:nvSpPr>
                <p:cNvPr id="52256" name="Freeform 563"/>
                <p:cNvSpPr>
                  <a:spLocks/>
                </p:cNvSpPr>
                <p:nvPr/>
              </p:nvSpPr>
              <p:spPr bwMode="auto">
                <a:xfrm>
                  <a:off x="2793" y="2880"/>
                  <a:ext cx="12" cy="30"/>
                </a:xfrm>
                <a:custGeom>
                  <a:avLst/>
                  <a:gdLst>
                    <a:gd name="T0" fmla="*/ 6 w 12"/>
                    <a:gd name="T1" fmla="*/ 0 h 30"/>
                    <a:gd name="T2" fmla="*/ 0 w 12"/>
                    <a:gd name="T3" fmla="*/ 0 h 30"/>
                    <a:gd name="T4" fmla="*/ 0 w 12"/>
                    <a:gd name="T5" fmla="*/ 0 h 30"/>
                    <a:gd name="T6" fmla="*/ 0 w 12"/>
                    <a:gd name="T7" fmla="*/ 18 h 30"/>
                    <a:gd name="T8" fmla="*/ 6 w 12"/>
                    <a:gd name="T9" fmla="*/ 24 h 30"/>
                    <a:gd name="T10" fmla="*/ 6 w 12"/>
                    <a:gd name="T11" fmla="*/ 30 h 30"/>
                    <a:gd name="T12" fmla="*/ 12 w 12"/>
                    <a:gd name="T13" fmla="*/ 24 h 30"/>
                    <a:gd name="T14" fmla="*/ 6 w 12"/>
                    <a:gd name="T15" fmla="*/ 18 h 30"/>
                    <a:gd name="T16" fmla="*/ 6 w 1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6" y="0"/>
                      </a:moveTo>
                      <a:lnTo>
                        <a:pt x="0" y="0"/>
                      </a:lnTo>
                      <a:lnTo>
                        <a:pt x="0" y="18"/>
                      </a:lnTo>
                      <a:lnTo>
                        <a:pt x="6" y="24"/>
                      </a:lnTo>
                      <a:lnTo>
                        <a:pt x="6" y="30"/>
                      </a:lnTo>
                      <a:lnTo>
                        <a:pt x="12" y="24"/>
                      </a:lnTo>
                      <a:lnTo>
                        <a:pt x="6" y="18"/>
                      </a:lnTo>
                      <a:lnTo>
                        <a:pt x="6" y="0"/>
                      </a:lnTo>
                      <a:close/>
                    </a:path>
                  </a:pathLst>
                </a:custGeom>
                <a:solidFill>
                  <a:srgbClr val="C0C0C0"/>
                </a:solidFill>
                <a:ln w="9525">
                  <a:noFill/>
                  <a:round/>
                  <a:headEnd/>
                  <a:tailEnd/>
                </a:ln>
              </p:spPr>
              <p:txBody>
                <a:bodyPr/>
                <a:lstStyle/>
                <a:p>
                  <a:endParaRPr lang="en-US"/>
                </a:p>
              </p:txBody>
            </p:sp>
            <p:sp>
              <p:nvSpPr>
                <p:cNvPr id="52257" name="Freeform 564"/>
                <p:cNvSpPr>
                  <a:spLocks/>
                </p:cNvSpPr>
                <p:nvPr/>
              </p:nvSpPr>
              <p:spPr bwMode="auto">
                <a:xfrm>
                  <a:off x="2805" y="2922"/>
                  <a:ext cx="18" cy="24"/>
                </a:xfrm>
                <a:custGeom>
                  <a:avLst/>
                  <a:gdLst>
                    <a:gd name="T0" fmla="*/ 6 w 18"/>
                    <a:gd name="T1" fmla="*/ 0 h 24"/>
                    <a:gd name="T2" fmla="*/ 6 w 18"/>
                    <a:gd name="T3" fmla="*/ 0 h 24"/>
                    <a:gd name="T4" fmla="*/ 0 w 18"/>
                    <a:gd name="T5" fmla="*/ 0 h 24"/>
                    <a:gd name="T6" fmla="*/ 6 w 18"/>
                    <a:gd name="T7" fmla="*/ 12 h 24"/>
                    <a:gd name="T8" fmla="*/ 12 w 18"/>
                    <a:gd name="T9" fmla="*/ 24 h 24"/>
                    <a:gd name="T10" fmla="*/ 12 w 18"/>
                    <a:gd name="T11" fmla="*/ 24 h 24"/>
                    <a:gd name="T12" fmla="*/ 18 w 18"/>
                    <a:gd name="T13" fmla="*/ 24 h 24"/>
                    <a:gd name="T14" fmla="*/ 12 w 18"/>
                    <a:gd name="T15" fmla="*/ 12 h 24"/>
                    <a:gd name="T16" fmla="*/ 6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6" y="0"/>
                      </a:moveTo>
                      <a:lnTo>
                        <a:pt x="6" y="0"/>
                      </a:lnTo>
                      <a:lnTo>
                        <a:pt x="0" y="0"/>
                      </a:lnTo>
                      <a:lnTo>
                        <a:pt x="6" y="12"/>
                      </a:lnTo>
                      <a:lnTo>
                        <a:pt x="12" y="24"/>
                      </a:lnTo>
                      <a:lnTo>
                        <a:pt x="18" y="24"/>
                      </a:lnTo>
                      <a:lnTo>
                        <a:pt x="12" y="12"/>
                      </a:lnTo>
                      <a:lnTo>
                        <a:pt x="6" y="0"/>
                      </a:lnTo>
                      <a:close/>
                    </a:path>
                  </a:pathLst>
                </a:custGeom>
                <a:solidFill>
                  <a:srgbClr val="C0C0C0"/>
                </a:solidFill>
                <a:ln w="9525">
                  <a:noFill/>
                  <a:round/>
                  <a:headEnd/>
                  <a:tailEnd/>
                </a:ln>
              </p:spPr>
              <p:txBody>
                <a:bodyPr/>
                <a:lstStyle/>
                <a:p>
                  <a:endParaRPr lang="en-US"/>
                </a:p>
              </p:txBody>
            </p:sp>
            <p:sp>
              <p:nvSpPr>
                <p:cNvPr id="52258" name="Freeform 565"/>
                <p:cNvSpPr>
                  <a:spLocks/>
                </p:cNvSpPr>
                <p:nvPr/>
              </p:nvSpPr>
              <p:spPr bwMode="auto">
                <a:xfrm>
                  <a:off x="2829" y="2958"/>
                  <a:ext cx="18" cy="24"/>
                </a:xfrm>
                <a:custGeom>
                  <a:avLst/>
                  <a:gdLst>
                    <a:gd name="T0" fmla="*/ 6 w 18"/>
                    <a:gd name="T1" fmla="*/ 0 h 24"/>
                    <a:gd name="T2" fmla="*/ 0 w 18"/>
                    <a:gd name="T3" fmla="*/ 0 h 24"/>
                    <a:gd name="T4" fmla="*/ 0 w 18"/>
                    <a:gd name="T5" fmla="*/ 0 h 24"/>
                    <a:gd name="T6" fmla="*/ 6 w 18"/>
                    <a:gd name="T7" fmla="*/ 12 h 24"/>
                    <a:gd name="T8" fmla="*/ 6 w 18"/>
                    <a:gd name="T9" fmla="*/ 12 h 24"/>
                    <a:gd name="T10" fmla="*/ 18 w 18"/>
                    <a:gd name="T11" fmla="*/ 24 h 24"/>
                    <a:gd name="T12" fmla="*/ 18 w 18"/>
                    <a:gd name="T13" fmla="*/ 18 h 24"/>
                    <a:gd name="T14" fmla="*/ 18 w 18"/>
                    <a:gd name="T15" fmla="*/ 18 h 24"/>
                    <a:gd name="T16" fmla="*/ 6 w 18"/>
                    <a:gd name="T17" fmla="*/ 6 h 24"/>
                    <a:gd name="T18" fmla="*/ 6 w 18"/>
                    <a:gd name="T19" fmla="*/ 12 h 24"/>
                    <a:gd name="T20" fmla="*/ 12 w 18"/>
                    <a:gd name="T21" fmla="*/ 12 h 24"/>
                    <a:gd name="T22" fmla="*/ 6 w 18"/>
                    <a:gd name="T23" fmla="*/ 0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
                    <a:gd name="T37" fmla="*/ 0 h 24"/>
                    <a:gd name="T38" fmla="*/ 18 w 18"/>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 h="24">
                      <a:moveTo>
                        <a:pt x="6" y="0"/>
                      </a:moveTo>
                      <a:lnTo>
                        <a:pt x="0" y="0"/>
                      </a:lnTo>
                      <a:lnTo>
                        <a:pt x="6" y="12"/>
                      </a:lnTo>
                      <a:lnTo>
                        <a:pt x="18" y="24"/>
                      </a:lnTo>
                      <a:lnTo>
                        <a:pt x="18" y="18"/>
                      </a:lnTo>
                      <a:lnTo>
                        <a:pt x="6" y="6"/>
                      </a:lnTo>
                      <a:lnTo>
                        <a:pt x="6" y="12"/>
                      </a:lnTo>
                      <a:lnTo>
                        <a:pt x="12" y="12"/>
                      </a:lnTo>
                      <a:lnTo>
                        <a:pt x="6" y="0"/>
                      </a:lnTo>
                      <a:close/>
                    </a:path>
                  </a:pathLst>
                </a:custGeom>
                <a:solidFill>
                  <a:srgbClr val="C0C0C0"/>
                </a:solidFill>
                <a:ln w="9525">
                  <a:noFill/>
                  <a:round/>
                  <a:headEnd/>
                  <a:tailEnd/>
                </a:ln>
              </p:spPr>
              <p:txBody>
                <a:bodyPr/>
                <a:lstStyle/>
                <a:p>
                  <a:endParaRPr lang="en-US"/>
                </a:p>
              </p:txBody>
            </p:sp>
            <p:sp>
              <p:nvSpPr>
                <p:cNvPr id="52259" name="Freeform 566"/>
                <p:cNvSpPr>
                  <a:spLocks/>
                </p:cNvSpPr>
                <p:nvPr/>
              </p:nvSpPr>
              <p:spPr bwMode="auto">
                <a:xfrm>
                  <a:off x="2853" y="2988"/>
                  <a:ext cx="24" cy="18"/>
                </a:xfrm>
                <a:custGeom>
                  <a:avLst/>
                  <a:gdLst>
                    <a:gd name="T0" fmla="*/ 6 w 24"/>
                    <a:gd name="T1" fmla="*/ 0 h 18"/>
                    <a:gd name="T2" fmla="*/ 0 w 24"/>
                    <a:gd name="T3" fmla="*/ 0 h 18"/>
                    <a:gd name="T4" fmla="*/ 6 w 24"/>
                    <a:gd name="T5" fmla="*/ 6 h 18"/>
                    <a:gd name="T6" fmla="*/ 18 w 24"/>
                    <a:gd name="T7" fmla="*/ 18 h 18"/>
                    <a:gd name="T8" fmla="*/ 24 w 24"/>
                    <a:gd name="T9" fmla="*/ 18 h 18"/>
                    <a:gd name="T10" fmla="*/ 24 w 24"/>
                    <a:gd name="T11" fmla="*/ 18 h 18"/>
                    <a:gd name="T12" fmla="*/ 24 w 24"/>
                    <a:gd name="T13" fmla="*/ 12 h 18"/>
                    <a:gd name="T14" fmla="*/ 18 w 24"/>
                    <a:gd name="T15" fmla="*/ 12 h 18"/>
                    <a:gd name="T16" fmla="*/ 6 w 24"/>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6" y="0"/>
                      </a:moveTo>
                      <a:lnTo>
                        <a:pt x="0" y="0"/>
                      </a:lnTo>
                      <a:lnTo>
                        <a:pt x="6" y="6"/>
                      </a:lnTo>
                      <a:lnTo>
                        <a:pt x="18" y="18"/>
                      </a:lnTo>
                      <a:lnTo>
                        <a:pt x="24" y="18"/>
                      </a:lnTo>
                      <a:lnTo>
                        <a:pt x="24" y="12"/>
                      </a:lnTo>
                      <a:lnTo>
                        <a:pt x="18" y="12"/>
                      </a:lnTo>
                      <a:lnTo>
                        <a:pt x="6" y="0"/>
                      </a:lnTo>
                      <a:close/>
                    </a:path>
                  </a:pathLst>
                </a:custGeom>
                <a:solidFill>
                  <a:srgbClr val="C0C0C0"/>
                </a:solidFill>
                <a:ln w="9525">
                  <a:noFill/>
                  <a:round/>
                  <a:headEnd/>
                  <a:tailEnd/>
                </a:ln>
              </p:spPr>
              <p:txBody>
                <a:bodyPr/>
                <a:lstStyle/>
                <a:p>
                  <a:endParaRPr lang="en-US"/>
                </a:p>
              </p:txBody>
            </p:sp>
            <p:sp>
              <p:nvSpPr>
                <p:cNvPr id="52260" name="Freeform 567"/>
                <p:cNvSpPr>
                  <a:spLocks/>
                </p:cNvSpPr>
                <p:nvPr/>
              </p:nvSpPr>
              <p:spPr bwMode="auto">
                <a:xfrm>
                  <a:off x="2889" y="3012"/>
                  <a:ext cx="24" cy="24"/>
                </a:xfrm>
                <a:custGeom>
                  <a:avLst/>
                  <a:gdLst>
                    <a:gd name="T0" fmla="*/ 0 w 24"/>
                    <a:gd name="T1" fmla="*/ 0 h 24"/>
                    <a:gd name="T2" fmla="*/ 0 w 24"/>
                    <a:gd name="T3" fmla="*/ 6 h 24"/>
                    <a:gd name="T4" fmla="*/ 0 w 24"/>
                    <a:gd name="T5" fmla="*/ 6 h 24"/>
                    <a:gd name="T6" fmla="*/ 18 w 24"/>
                    <a:gd name="T7" fmla="*/ 24 h 24"/>
                    <a:gd name="T8" fmla="*/ 24 w 24"/>
                    <a:gd name="T9" fmla="*/ 18 h 24"/>
                    <a:gd name="T10" fmla="*/ 18 w 24"/>
                    <a:gd name="T11" fmla="*/ 18 h 24"/>
                    <a:gd name="T12" fmla="*/ 0 w 24"/>
                    <a:gd name="T13" fmla="*/ 0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0" y="0"/>
                      </a:moveTo>
                      <a:lnTo>
                        <a:pt x="0" y="6"/>
                      </a:lnTo>
                      <a:lnTo>
                        <a:pt x="18" y="24"/>
                      </a:lnTo>
                      <a:lnTo>
                        <a:pt x="24" y="18"/>
                      </a:lnTo>
                      <a:lnTo>
                        <a:pt x="18" y="18"/>
                      </a:lnTo>
                      <a:lnTo>
                        <a:pt x="0" y="0"/>
                      </a:lnTo>
                      <a:close/>
                    </a:path>
                  </a:pathLst>
                </a:custGeom>
                <a:solidFill>
                  <a:srgbClr val="C0C0C0"/>
                </a:solidFill>
                <a:ln w="9525">
                  <a:noFill/>
                  <a:round/>
                  <a:headEnd/>
                  <a:tailEnd/>
                </a:ln>
              </p:spPr>
              <p:txBody>
                <a:bodyPr/>
                <a:lstStyle/>
                <a:p>
                  <a:endParaRPr lang="en-US"/>
                </a:p>
              </p:txBody>
            </p:sp>
            <p:sp>
              <p:nvSpPr>
                <p:cNvPr id="52261" name="Freeform 568"/>
                <p:cNvSpPr>
                  <a:spLocks/>
                </p:cNvSpPr>
                <p:nvPr/>
              </p:nvSpPr>
              <p:spPr bwMode="auto">
                <a:xfrm>
                  <a:off x="2919" y="3036"/>
                  <a:ext cx="30" cy="18"/>
                </a:xfrm>
                <a:custGeom>
                  <a:avLst/>
                  <a:gdLst>
                    <a:gd name="T0" fmla="*/ 6 w 30"/>
                    <a:gd name="T1" fmla="*/ 0 h 18"/>
                    <a:gd name="T2" fmla="*/ 0 w 30"/>
                    <a:gd name="T3" fmla="*/ 6 h 18"/>
                    <a:gd name="T4" fmla="*/ 6 w 30"/>
                    <a:gd name="T5" fmla="*/ 6 h 18"/>
                    <a:gd name="T6" fmla="*/ 24 w 30"/>
                    <a:gd name="T7" fmla="*/ 18 h 18"/>
                    <a:gd name="T8" fmla="*/ 30 w 30"/>
                    <a:gd name="T9" fmla="*/ 18 h 18"/>
                    <a:gd name="T10" fmla="*/ 24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24" y="18"/>
                      </a:lnTo>
                      <a:lnTo>
                        <a:pt x="30" y="18"/>
                      </a:lnTo>
                      <a:lnTo>
                        <a:pt x="24" y="12"/>
                      </a:lnTo>
                      <a:lnTo>
                        <a:pt x="6" y="0"/>
                      </a:lnTo>
                      <a:close/>
                    </a:path>
                  </a:pathLst>
                </a:custGeom>
                <a:solidFill>
                  <a:srgbClr val="C0C0C0"/>
                </a:solidFill>
                <a:ln w="9525">
                  <a:noFill/>
                  <a:round/>
                  <a:headEnd/>
                  <a:tailEnd/>
                </a:ln>
              </p:spPr>
              <p:txBody>
                <a:bodyPr/>
                <a:lstStyle/>
                <a:p>
                  <a:endParaRPr lang="en-US"/>
                </a:p>
              </p:txBody>
            </p:sp>
            <p:sp>
              <p:nvSpPr>
                <p:cNvPr id="52262" name="Freeform 569"/>
                <p:cNvSpPr>
                  <a:spLocks/>
                </p:cNvSpPr>
                <p:nvPr/>
              </p:nvSpPr>
              <p:spPr bwMode="auto">
                <a:xfrm>
                  <a:off x="2955" y="3060"/>
                  <a:ext cx="30" cy="12"/>
                </a:xfrm>
                <a:custGeom>
                  <a:avLst/>
                  <a:gdLst>
                    <a:gd name="T0" fmla="*/ 6 w 30"/>
                    <a:gd name="T1" fmla="*/ 0 h 12"/>
                    <a:gd name="T2" fmla="*/ 0 w 30"/>
                    <a:gd name="T3" fmla="*/ 0 h 12"/>
                    <a:gd name="T4" fmla="*/ 6 w 30"/>
                    <a:gd name="T5" fmla="*/ 6 h 12"/>
                    <a:gd name="T6" fmla="*/ 30 w 30"/>
                    <a:gd name="T7" fmla="*/ 12 h 12"/>
                    <a:gd name="T8" fmla="*/ 30 w 30"/>
                    <a:gd name="T9" fmla="*/ 12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263" name="Freeform 570"/>
                <p:cNvSpPr>
                  <a:spLocks/>
                </p:cNvSpPr>
                <p:nvPr/>
              </p:nvSpPr>
              <p:spPr bwMode="auto">
                <a:xfrm>
                  <a:off x="2997" y="3078"/>
                  <a:ext cx="24" cy="12"/>
                </a:xfrm>
                <a:custGeom>
                  <a:avLst/>
                  <a:gdLst>
                    <a:gd name="T0" fmla="*/ 0 w 24"/>
                    <a:gd name="T1" fmla="*/ 0 h 12"/>
                    <a:gd name="T2" fmla="*/ 0 w 24"/>
                    <a:gd name="T3" fmla="*/ 0 h 12"/>
                    <a:gd name="T4" fmla="*/ 0 w 24"/>
                    <a:gd name="T5" fmla="*/ 6 h 12"/>
                    <a:gd name="T6" fmla="*/ 18 w 24"/>
                    <a:gd name="T7" fmla="*/ 12 h 12"/>
                    <a:gd name="T8" fmla="*/ 24 w 24"/>
                    <a:gd name="T9" fmla="*/ 12 h 12"/>
                    <a:gd name="T10" fmla="*/ 24 w 24"/>
                    <a:gd name="T11" fmla="*/ 12 h 12"/>
                    <a:gd name="T12" fmla="*/ 24 w 24"/>
                    <a:gd name="T13" fmla="*/ 6 h 12"/>
                    <a:gd name="T14" fmla="*/ 18 w 24"/>
                    <a:gd name="T15" fmla="*/ 6 h 12"/>
                    <a:gd name="T16" fmla="*/ 0 w 24"/>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0" y="0"/>
                      </a:moveTo>
                      <a:lnTo>
                        <a:pt x="0" y="0"/>
                      </a:lnTo>
                      <a:lnTo>
                        <a:pt x="0" y="6"/>
                      </a:lnTo>
                      <a:lnTo>
                        <a:pt x="18" y="12"/>
                      </a:lnTo>
                      <a:lnTo>
                        <a:pt x="24" y="12"/>
                      </a:lnTo>
                      <a:lnTo>
                        <a:pt x="24" y="6"/>
                      </a:lnTo>
                      <a:lnTo>
                        <a:pt x="18" y="6"/>
                      </a:lnTo>
                      <a:lnTo>
                        <a:pt x="0" y="0"/>
                      </a:lnTo>
                      <a:close/>
                    </a:path>
                  </a:pathLst>
                </a:custGeom>
                <a:solidFill>
                  <a:srgbClr val="C0C0C0"/>
                </a:solidFill>
                <a:ln w="9525">
                  <a:noFill/>
                  <a:round/>
                  <a:headEnd/>
                  <a:tailEnd/>
                </a:ln>
              </p:spPr>
              <p:txBody>
                <a:bodyPr/>
                <a:lstStyle/>
                <a:p>
                  <a:endParaRPr lang="en-US"/>
                </a:p>
              </p:txBody>
            </p:sp>
            <p:sp>
              <p:nvSpPr>
                <p:cNvPr id="52264" name="Freeform 571"/>
                <p:cNvSpPr>
                  <a:spLocks/>
                </p:cNvSpPr>
                <p:nvPr/>
              </p:nvSpPr>
              <p:spPr bwMode="auto">
                <a:xfrm>
                  <a:off x="3033" y="3096"/>
                  <a:ext cx="30" cy="12"/>
                </a:xfrm>
                <a:custGeom>
                  <a:avLst/>
                  <a:gdLst>
                    <a:gd name="T0" fmla="*/ 6 w 30"/>
                    <a:gd name="T1" fmla="*/ 0 h 12"/>
                    <a:gd name="T2" fmla="*/ 0 w 30"/>
                    <a:gd name="T3" fmla="*/ 0 h 12"/>
                    <a:gd name="T4" fmla="*/ 6 w 30"/>
                    <a:gd name="T5" fmla="*/ 6 h 12"/>
                    <a:gd name="T6" fmla="*/ 24 w 30"/>
                    <a:gd name="T7" fmla="*/ 12 h 12"/>
                    <a:gd name="T8" fmla="*/ 30 w 30"/>
                    <a:gd name="T9" fmla="*/ 12 h 12"/>
                    <a:gd name="T10" fmla="*/ 24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24" y="12"/>
                      </a:lnTo>
                      <a:lnTo>
                        <a:pt x="30" y="12"/>
                      </a:lnTo>
                      <a:lnTo>
                        <a:pt x="24" y="6"/>
                      </a:lnTo>
                      <a:lnTo>
                        <a:pt x="6" y="0"/>
                      </a:lnTo>
                      <a:close/>
                    </a:path>
                  </a:pathLst>
                </a:custGeom>
                <a:solidFill>
                  <a:srgbClr val="C0C0C0"/>
                </a:solidFill>
                <a:ln w="9525">
                  <a:noFill/>
                  <a:round/>
                  <a:headEnd/>
                  <a:tailEnd/>
                </a:ln>
              </p:spPr>
              <p:txBody>
                <a:bodyPr/>
                <a:lstStyle/>
                <a:p>
                  <a:endParaRPr lang="en-US"/>
                </a:p>
              </p:txBody>
            </p:sp>
            <p:sp>
              <p:nvSpPr>
                <p:cNvPr id="52265" name="Freeform 572"/>
                <p:cNvSpPr>
                  <a:spLocks/>
                </p:cNvSpPr>
                <p:nvPr/>
              </p:nvSpPr>
              <p:spPr bwMode="auto">
                <a:xfrm>
                  <a:off x="3075" y="3108"/>
                  <a:ext cx="30" cy="12"/>
                </a:xfrm>
                <a:custGeom>
                  <a:avLst/>
                  <a:gdLst>
                    <a:gd name="T0" fmla="*/ 0 w 30"/>
                    <a:gd name="T1" fmla="*/ 0 h 12"/>
                    <a:gd name="T2" fmla="*/ 0 w 30"/>
                    <a:gd name="T3" fmla="*/ 6 h 12"/>
                    <a:gd name="T4" fmla="*/ 0 w 30"/>
                    <a:gd name="T5" fmla="*/ 6 h 12"/>
                    <a:gd name="T6" fmla="*/ 6 w 30"/>
                    <a:gd name="T7" fmla="*/ 6 h 12"/>
                    <a:gd name="T8" fmla="*/ 24 w 30"/>
                    <a:gd name="T9" fmla="*/ 12 h 12"/>
                    <a:gd name="T10" fmla="*/ 30 w 30"/>
                    <a:gd name="T11" fmla="*/ 12 h 12"/>
                    <a:gd name="T12" fmla="*/ 24 w 30"/>
                    <a:gd name="T13" fmla="*/ 6 h 12"/>
                    <a:gd name="T14" fmla="*/ 6 w 30"/>
                    <a:gd name="T15" fmla="*/ 0 h 12"/>
                    <a:gd name="T16" fmla="*/ 0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0"/>
                      </a:moveTo>
                      <a:lnTo>
                        <a:pt x="0" y="6"/>
                      </a:lnTo>
                      <a:lnTo>
                        <a:pt x="6" y="6"/>
                      </a:lnTo>
                      <a:lnTo>
                        <a:pt x="24" y="12"/>
                      </a:lnTo>
                      <a:lnTo>
                        <a:pt x="30" y="12"/>
                      </a:lnTo>
                      <a:lnTo>
                        <a:pt x="24" y="6"/>
                      </a:lnTo>
                      <a:lnTo>
                        <a:pt x="6" y="0"/>
                      </a:lnTo>
                      <a:lnTo>
                        <a:pt x="0" y="0"/>
                      </a:lnTo>
                      <a:close/>
                    </a:path>
                  </a:pathLst>
                </a:custGeom>
                <a:solidFill>
                  <a:srgbClr val="C0C0C0"/>
                </a:solidFill>
                <a:ln w="9525">
                  <a:noFill/>
                  <a:round/>
                  <a:headEnd/>
                  <a:tailEnd/>
                </a:ln>
              </p:spPr>
              <p:txBody>
                <a:bodyPr/>
                <a:lstStyle/>
                <a:p>
                  <a:endParaRPr lang="en-US"/>
                </a:p>
              </p:txBody>
            </p:sp>
            <p:sp>
              <p:nvSpPr>
                <p:cNvPr id="52266" name="Freeform 573"/>
                <p:cNvSpPr>
                  <a:spLocks/>
                </p:cNvSpPr>
                <p:nvPr/>
              </p:nvSpPr>
              <p:spPr bwMode="auto">
                <a:xfrm>
                  <a:off x="3111" y="3120"/>
                  <a:ext cx="30" cy="18"/>
                </a:xfrm>
                <a:custGeom>
                  <a:avLst/>
                  <a:gdLst>
                    <a:gd name="T0" fmla="*/ 6 w 30"/>
                    <a:gd name="T1" fmla="*/ 0 h 18"/>
                    <a:gd name="T2" fmla="*/ 0 w 30"/>
                    <a:gd name="T3" fmla="*/ 6 h 18"/>
                    <a:gd name="T4" fmla="*/ 6 w 30"/>
                    <a:gd name="T5" fmla="*/ 6 h 18"/>
                    <a:gd name="T6" fmla="*/ 30 w 30"/>
                    <a:gd name="T7" fmla="*/ 18 h 18"/>
                    <a:gd name="T8" fmla="*/ 30 w 30"/>
                    <a:gd name="T9" fmla="*/ 12 h 18"/>
                    <a:gd name="T10" fmla="*/ 30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30" y="18"/>
                      </a:lnTo>
                      <a:lnTo>
                        <a:pt x="30" y="12"/>
                      </a:lnTo>
                      <a:lnTo>
                        <a:pt x="6" y="0"/>
                      </a:lnTo>
                      <a:close/>
                    </a:path>
                  </a:pathLst>
                </a:custGeom>
                <a:solidFill>
                  <a:srgbClr val="C0C0C0"/>
                </a:solidFill>
                <a:ln w="9525">
                  <a:noFill/>
                  <a:round/>
                  <a:headEnd/>
                  <a:tailEnd/>
                </a:ln>
              </p:spPr>
              <p:txBody>
                <a:bodyPr/>
                <a:lstStyle/>
                <a:p>
                  <a:endParaRPr lang="en-US"/>
                </a:p>
              </p:txBody>
            </p:sp>
            <p:sp>
              <p:nvSpPr>
                <p:cNvPr id="52267" name="Freeform 574"/>
                <p:cNvSpPr>
                  <a:spLocks/>
                </p:cNvSpPr>
                <p:nvPr/>
              </p:nvSpPr>
              <p:spPr bwMode="auto">
                <a:xfrm>
                  <a:off x="3153" y="3132"/>
                  <a:ext cx="30" cy="12"/>
                </a:xfrm>
                <a:custGeom>
                  <a:avLst/>
                  <a:gdLst>
                    <a:gd name="T0" fmla="*/ 6 w 30"/>
                    <a:gd name="T1" fmla="*/ 0 h 12"/>
                    <a:gd name="T2" fmla="*/ 0 w 30"/>
                    <a:gd name="T3" fmla="*/ 6 h 12"/>
                    <a:gd name="T4" fmla="*/ 6 w 30"/>
                    <a:gd name="T5" fmla="*/ 6 h 12"/>
                    <a:gd name="T6" fmla="*/ 24 w 30"/>
                    <a:gd name="T7" fmla="*/ 12 h 12"/>
                    <a:gd name="T8" fmla="*/ 30 w 30"/>
                    <a:gd name="T9" fmla="*/ 12 h 12"/>
                    <a:gd name="T10" fmla="*/ 24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24" y="12"/>
                      </a:lnTo>
                      <a:lnTo>
                        <a:pt x="30" y="12"/>
                      </a:lnTo>
                      <a:lnTo>
                        <a:pt x="24" y="6"/>
                      </a:lnTo>
                      <a:lnTo>
                        <a:pt x="6" y="0"/>
                      </a:lnTo>
                      <a:close/>
                    </a:path>
                  </a:pathLst>
                </a:custGeom>
                <a:solidFill>
                  <a:srgbClr val="C0C0C0"/>
                </a:solidFill>
                <a:ln w="9525">
                  <a:noFill/>
                  <a:round/>
                  <a:headEnd/>
                  <a:tailEnd/>
                </a:ln>
              </p:spPr>
              <p:txBody>
                <a:bodyPr/>
                <a:lstStyle/>
                <a:p>
                  <a:endParaRPr lang="en-US"/>
                </a:p>
              </p:txBody>
            </p:sp>
            <p:sp>
              <p:nvSpPr>
                <p:cNvPr id="52268" name="Freeform 575"/>
                <p:cNvSpPr>
                  <a:spLocks/>
                </p:cNvSpPr>
                <p:nvPr/>
              </p:nvSpPr>
              <p:spPr bwMode="auto">
                <a:xfrm>
                  <a:off x="3195" y="3144"/>
                  <a:ext cx="30" cy="12"/>
                </a:xfrm>
                <a:custGeom>
                  <a:avLst/>
                  <a:gdLst>
                    <a:gd name="T0" fmla="*/ 0 w 30"/>
                    <a:gd name="T1" fmla="*/ 0 h 12"/>
                    <a:gd name="T2" fmla="*/ 0 w 30"/>
                    <a:gd name="T3" fmla="*/ 6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2269" name="Freeform 576"/>
                <p:cNvSpPr>
                  <a:spLocks/>
                </p:cNvSpPr>
                <p:nvPr/>
              </p:nvSpPr>
              <p:spPr bwMode="auto">
                <a:xfrm>
                  <a:off x="3237" y="3156"/>
                  <a:ext cx="30" cy="12"/>
                </a:xfrm>
                <a:custGeom>
                  <a:avLst/>
                  <a:gdLst>
                    <a:gd name="T0" fmla="*/ 0 w 30"/>
                    <a:gd name="T1" fmla="*/ 0 h 12"/>
                    <a:gd name="T2" fmla="*/ 0 w 30"/>
                    <a:gd name="T3" fmla="*/ 0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0"/>
                      </a:ln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270" name="Freeform 577"/>
                <p:cNvSpPr>
                  <a:spLocks/>
                </p:cNvSpPr>
                <p:nvPr/>
              </p:nvSpPr>
              <p:spPr bwMode="auto">
                <a:xfrm>
                  <a:off x="3273" y="3162"/>
                  <a:ext cx="30" cy="12"/>
                </a:xfrm>
                <a:custGeom>
                  <a:avLst/>
                  <a:gdLst>
                    <a:gd name="T0" fmla="*/ 6 w 30"/>
                    <a:gd name="T1" fmla="*/ 0 h 12"/>
                    <a:gd name="T2" fmla="*/ 0 w 30"/>
                    <a:gd name="T3" fmla="*/ 6 h 12"/>
                    <a:gd name="T4" fmla="*/ 6 w 30"/>
                    <a:gd name="T5" fmla="*/ 6 h 12"/>
                    <a:gd name="T6" fmla="*/ 30 w 30"/>
                    <a:gd name="T7" fmla="*/ 12 h 12"/>
                    <a:gd name="T8" fmla="*/ 30 w 30"/>
                    <a:gd name="T9" fmla="*/ 12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271" name="Freeform 578"/>
                <p:cNvSpPr>
                  <a:spLocks/>
                </p:cNvSpPr>
                <p:nvPr/>
              </p:nvSpPr>
              <p:spPr bwMode="auto">
                <a:xfrm>
                  <a:off x="3315" y="3174"/>
                  <a:ext cx="30" cy="6"/>
                </a:xfrm>
                <a:custGeom>
                  <a:avLst/>
                  <a:gdLst>
                    <a:gd name="T0" fmla="*/ 6 w 30"/>
                    <a:gd name="T1" fmla="*/ 0 h 6"/>
                    <a:gd name="T2" fmla="*/ 0 w 30"/>
                    <a:gd name="T3" fmla="*/ 0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272" name="Freeform 579"/>
                <p:cNvSpPr>
                  <a:spLocks/>
                </p:cNvSpPr>
                <p:nvPr/>
              </p:nvSpPr>
              <p:spPr bwMode="auto">
                <a:xfrm>
                  <a:off x="3357" y="3180"/>
                  <a:ext cx="30" cy="12"/>
                </a:xfrm>
                <a:custGeom>
                  <a:avLst/>
                  <a:gdLst>
                    <a:gd name="T0" fmla="*/ 6 w 30"/>
                    <a:gd name="T1" fmla="*/ 0 h 12"/>
                    <a:gd name="T2" fmla="*/ 0 w 30"/>
                    <a:gd name="T3" fmla="*/ 0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273" name="Freeform 580"/>
                <p:cNvSpPr>
                  <a:spLocks/>
                </p:cNvSpPr>
                <p:nvPr/>
              </p:nvSpPr>
              <p:spPr bwMode="auto">
                <a:xfrm>
                  <a:off x="3399" y="3186"/>
                  <a:ext cx="30" cy="12"/>
                </a:xfrm>
                <a:custGeom>
                  <a:avLst/>
                  <a:gdLst>
                    <a:gd name="T0" fmla="*/ 6 w 30"/>
                    <a:gd name="T1" fmla="*/ 0 h 12"/>
                    <a:gd name="T2" fmla="*/ 0 w 30"/>
                    <a:gd name="T3" fmla="*/ 6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274" name="Freeform 581"/>
                <p:cNvSpPr>
                  <a:spLocks/>
                </p:cNvSpPr>
                <p:nvPr/>
              </p:nvSpPr>
              <p:spPr bwMode="auto">
                <a:xfrm>
                  <a:off x="3441" y="3192"/>
                  <a:ext cx="30" cy="6"/>
                </a:xfrm>
                <a:custGeom>
                  <a:avLst/>
                  <a:gdLst>
                    <a:gd name="T0" fmla="*/ 6 w 30"/>
                    <a:gd name="T1" fmla="*/ 0 h 6"/>
                    <a:gd name="T2" fmla="*/ 0 w 30"/>
                    <a:gd name="T3" fmla="*/ 0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275" name="Freeform 582"/>
                <p:cNvSpPr>
                  <a:spLocks/>
                </p:cNvSpPr>
                <p:nvPr/>
              </p:nvSpPr>
              <p:spPr bwMode="auto">
                <a:xfrm>
                  <a:off x="3483" y="3198"/>
                  <a:ext cx="30" cy="6"/>
                </a:xfrm>
                <a:custGeom>
                  <a:avLst/>
                  <a:gdLst>
                    <a:gd name="T0" fmla="*/ 6 w 30"/>
                    <a:gd name="T1" fmla="*/ 0 h 6"/>
                    <a:gd name="T2" fmla="*/ 0 w 30"/>
                    <a:gd name="T3" fmla="*/ 0 h 6"/>
                    <a:gd name="T4" fmla="*/ 6 w 30"/>
                    <a:gd name="T5" fmla="*/ 6 h 6"/>
                    <a:gd name="T6" fmla="*/ 24 w 30"/>
                    <a:gd name="T7" fmla="*/ 6 h 6"/>
                    <a:gd name="T8" fmla="*/ 30 w 30"/>
                    <a:gd name="T9" fmla="*/ 6 h 6"/>
                    <a:gd name="T10" fmla="*/ 24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24" y="6"/>
                      </a:lnTo>
                      <a:lnTo>
                        <a:pt x="30" y="6"/>
                      </a:lnTo>
                      <a:lnTo>
                        <a:pt x="24" y="0"/>
                      </a:lnTo>
                      <a:lnTo>
                        <a:pt x="6" y="0"/>
                      </a:lnTo>
                      <a:close/>
                    </a:path>
                  </a:pathLst>
                </a:custGeom>
                <a:solidFill>
                  <a:srgbClr val="C0C0C0"/>
                </a:solidFill>
                <a:ln w="9525">
                  <a:noFill/>
                  <a:round/>
                  <a:headEnd/>
                  <a:tailEnd/>
                </a:ln>
              </p:spPr>
              <p:txBody>
                <a:bodyPr/>
                <a:lstStyle/>
                <a:p>
                  <a:endParaRPr lang="en-US"/>
                </a:p>
              </p:txBody>
            </p:sp>
            <p:sp>
              <p:nvSpPr>
                <p:cNvPr id="52276" name="Freeform 583"/>
                <p:cNvSpPr>
                  <a:spLocks/>
                </p:cNvSpPr>
                <p:nvPr/>
              </p:nvSpPr>
              <p:spPr bwMode="auto">
                <a:xfrm>
                  <a:off x="3525" y="3198"/>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277" name="Freeform 584"/>
                <p:cNvSpPr>
                  <a:spLocks/>
                </p:cNvSpPr>
                <p:nvPr/>
              </p:nvSpPr>
              <p:spPr bwMode="auto">
                <a:xfrm>
                  <a:off x="3567" y="3204"/>
                  <a:ext cx="30" cy="6"/>
                </a:xfrm>
                <a:custGeom>
                  <a:avLst/>
                  <a:gdLst>
                    <a:gd name="T0" fmla="*/ 0 w 30"/>
                    <a:gd name="T1" fmla="*/ 0 h 6"/>
                    <a:gd name="T2" fmla="*/ 0 w 30"/>
                    <a:gd name="T3" fmla="*/ 6 h 6"/>
                    <a:gd name="T4" fmla="*/ 0 w 30"/>
                    <a:gd name="T5" fmla="*/ 6 h 6"/>
                    <a:gd name="T6" fmla="*/ 12 w 30"/>
                    <a:gd name="T7" fmla="*/ 6 h 6"/>
                    <a:gd name="T8" fmla="*/ 24 w 30"/>
                    <a:gd name="T9" fmla="*/ 6 h 6"/>
                    <a:gd name="T10" fmla="*/ 30 w 30"/>
                    <a:gd name="T11" fmla="*/ 6 h 6"/>
                    <a:gd name="T12" fmla="*/ 24 w 30"/>
                    <a:gd name="T13" fmla="*/ 0 h 6"/>
                    <a:gd name="T14" fmla="*/ 12 w 30"/>
                    <a:gd name="T15" fmla="*/ 0 h 6"/>
                    <a:gd name="T16" fmla="*/ 0 w 3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0" y="0"/>
                      </a:moveTo>
                      <a:lnTo>
                        <a:pt x="0" y="6"/>
                      </a:lnTo>
                      <a:lnTo>
                        <a:pt x="12" y="6"/>
                      </a:lnTo>
                      <a:lnTo>
                        <a:pt x="24" y="6"/>
                      </a:lnTo>
                      <a:lnTo>
                        <a:pt x="30" y="6"/>
                      </a:lnTo>
                      <a:lnTo>
                        <a:pt x="24" y="0"/>
                      </a:lnTo>
                      <a:lnTo>
                        <a:pt x="12" y="0"/>
                      </a:lnTo>
                      <a:lnTo>
                        <a:pt x="0" y="0"/>
                      </a:lnTo>
                      <a:close/>
                    </a:path>
                  </a:pathLst>
                </a:custGeom>
                <a:solidFill>
                  <a:srgbClr val="C0C0C0"/>
                </a:solidFill>
                <a:ln w="9525">
                  <a:noFill/>
                  <a:round/>
                  <a:headEnd/>
                  <a:tailEnd/>
                </a:ln>
              </p:spPr>
              <p:txBody>
                <a:bodyPr/>
                <a:lstStyle/>
                <a:p>
                  <a:endParaRPr lang="en-US"/>
                </a:p>
              </p:txBody>
            </p:sp>
            <p:sp>
              <p:nvSpPr>
                <p:cNvPr id="52278" name="Freeform 585"/>
                <p:cNvSpPr>
                  <a:spLocks/>
                </p:cNvSpPr>
                <p:nvPr/>
              </p:nvSpPr>
              <p:spPr bwMode="auto">
                <a:xfrm>
                  <a:off x="3609" y="3210"/>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279" name="Freeform 586"/>
                <p:cNvSpPr>
                  <a:spLocks/>
                </p:cNvSpPr>
                <p:nvPr/>
              </p:nvSpPr>
              <p:spPr bwMode="auto">
                <a:xfrm>
                  <a:off x="3651" y="3210"/>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280" name="Freeform 587"/>
                <p:cNvSpPr>
                  <a:spLocks/>
                </p:cNvSpPr>
                <p:nvPr/>
              </p:nvSpPr>
              <p:spPr bwMode="auto">
                <a:xfrm>
                  <a:off x="3693" y="3210"/>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281" name="Freeform 588"/>
                <p:cNvSpPr>
                  <a:spLocks/>
                </p:cNvSpPr>
                <p:nvPr/>
              </p:nvSpPr>
              <p:spPr bwMode="auto">
                <a:xfrm>
                  <a:off x="3735" y="3210"/>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282" name="Freeform 589"/>
                <p:cNvSpPr>
                  <a:spLocks/>
                </p:cNvSpPr>
                <p:nvPr/>
              </p:nvSpPr>
              <p:spPr bwMode="auto">
                <a:xfrm>
                  <a:off x="3777" y="3210"/>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283" name="Freeform 590"/>
                <p:cNvSpPr>
                  <a:spLocks/>
                </p:cNvSpPr>
                <p:nvPr/>
              </p:nvSpPr>
              <p:spPr bwMode="auto">
                <a:xfrm>
                  <a:off x="3819" y="3210"/>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284" name="Freeform 591"/>
                <p:cNvSpPr>
                  <a:spLocks/>
                </p:cNvSpPr>
                <p:nvPr/>
              </p:nvSpPr>
              <p:spPr bwMode="auto">
                <a:xfrm>
                  <a:off x="3861" y="3210"/>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285" name="Freeform 592"/>
                <p:cNvSpPr>
                  <a:spLocks/>
                </p:cNvSpPr>
                <p:nvPr/>
              </p:nvSpPr>
              <p:spPr bwMode="auto">
                <a:xfrm>
                  <a:off x="3903" y="3210"/>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286" name="Freeform 593"/>
                <p:cNvSpPr>
                  <a:spLocks/>
                </p:cNvSpPr>
                <p:nvPr/>
              </p:nvSpPr>
              <p:spPr bwMode="auto">
                <a:xfrm>
                  <a:off x="3945" y="3204"/>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287" name="Freeform 594"/>
                <p:cNvSpPr>
                  <a:spLocks/>
                </p:cNvSpPr>
                <p:nvPr/>
              </p:nvSpPr>
              <p:spPr bwMode="auto">
                <a:xfrm>
                  <a:off x="3987" y="3204"/>
                  <a:ext cx="31" cy="6"/>
                </a:xfrm>
                <a:custGeom>
                  <a:avLst/>
                  <a:gdLst>
                    <a:gd name="T0" fmla="*/ 0 w 31"/>
                    <a:gd name="T1" fmla="*/ 0 h 6"/>
                    <a:gd name="T2" fmla="*/ 0 w 31"/>
                    <a:gd name="T3" fmla="*/ 6 h 6"/>
                    <a:gd name="T4" fmla="*/ 0 w 31"/>
                    <a:gd name="T5" fmla="*/ 6 h 6"/>
                    <a:gd name="T6" fmla="*/ 25 w 31"/>
                    <a:gd name="T7" fmla="*/ 6 h 6"/>
                    <a:gd name="T8" fmla="*/ 31 w 31"/>
                    <a:gd name="T9" fmla="*/ 0 h 6"/>
                    <a:gd name="T10" fmla="*/ 25 w 31"/>
                    <a:gd name="T11" fmla="*/ 0 h 6"/>
                    <a:gd name="T12" fmla="*/ 0 w 31"/>
                    <a:gd name="T13" fmla="*/ 0 h 6"/>
                    <a:gd name="T14" fmla="*/ 0 60000 65536"/>
                    <a:gd name="T15" fmla="*/ 0 60000 65536"/>
                    <a:gd name="T16" fmla="*/ 0 60000 65536"/>
                    <a:gd name="T17" fmla="*/ 0 60000 65536"/>
                    <a:gd name="T18" fmla="*/ 0 60000 65536"/>
                    <a:gd name="T19" fmla="*/ 0 60000 65536"/>
                    <a:gd name="T20" fmla="*/ 0 60000 65536"/>
                    <a:gd name="T21" fmla="*/ 0 w 31"/>
                    <a:gd name="T22" fmla="*/ 0 h 6"/>
                    <a:gd name="T23" fmla="*/ 31 w 31"/>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6">
                      <a:moveTo>
                        <a:pt x="0" y="0"/>
                      </a:moveTo>
                      <a:lnTo>
                        <a:pt x="0" y="6"/>
                      </a:lnTo>
                      <a:lnTo>
                        <a:pt x="25" y="6"/>
                      </a:lnTo>
                      <a:lnTo>
                        <a:pt x="31" y="0"/>
                      </a:lnTo>
                      <a:lnTo>
                        <a:pt x="25" y="0"/>
                      </a:lnTo>
                      <a:lnTo>
                        <a:pt x="0" y="0"/>
                      </a:lnTo>
                      <a:close/>
                    </a:path>
                  </a:pathLst>
                </a:custGeom>
                <a:solidFill>
                  <a:srgbClr val="C0C0C0"/>
                </a:solidFill>
                <a:ln w="9525">
                  <a:noFill/>
                  <a:round/>
                  <a:headEnd/>
                  <a:tailEnd/>
                </a:ln>
              </p:spPr>
              <p:txBody>
                <a:bodyPr/>
                <a:lstStyle/>
                <a:p>
                  <a:endParaRPr lang="en-US"/>
                </a:p>
              </p:txBody>
            </p:sp>
            <p:sp>
              <p:nvSpPr>
                <p:cNvPr id="52288" name="Freeform 595"/>
                <p:cNvSpPr>
                  <a:spLocks/>
                </p:cNvSpPr>
                <p:nvPr/>
              </p:nvSpPr>
              <p:spPr bwMode="auto">
                <a:xfrm>
                  <a:off x="4030" y="3198"/>
                  <a:ext cx="30" cy="6"/>
                </a:xfrm>
                <a:custGeom>
                  <a:avLst/>
                  <a:gdLst>
                    <a:gd name="T0" fmla="*/ 0 w 30"/>
                    <a:gd name="T1" fmla="*/ 0 h 6"/>
                    <a:gd name="T2" fmla="*/ 0 w 30"/>
                    <a:gd name="T3" fmla="*/ 6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289" name="Freeform 596"/>
                <p:cNvSpPr>
                  <a:spLocks/>
                </p:cNvSpPr>
                <p:nvPr/>
              </p:nvSpPr>
              <p:spPr bwMode="auto">
                <a:xfrm>
                  <a:off x="4072" y="3192"/>
                  <a:ext cx="30" cy="12"/>
                </a:xfrm>
                <a:custGeom>
                  <a:avLst/>
                  <a:gdLst>
                    <a:gd name="T0" fmla="*/ 0 w 30"/>
                    <a:gd name="T1" fmla="*/ 6 h 12"/>
                    <a:gd name="T2" fmla="*/ 0 w 30"/>
                    <a:gd name="T3" fmla="*/ 6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2290" name="Freeform 597"/>
                <p:cNvSpPr>
                  <a:spLocks/>
                </p:cNvSpPr>
                <p:nvPr/>
              </p:nvSpPr>
              <p:spPr bwMode="auto">
                <a:xfrm>
                  <a:off x="4114" y="3186"/>
                  <a:ext cx="30" cy="12"/>
                </a:xfrm>
                <a:custGeom>
                  <a:avLst/>
                  <a:gdLst>
                    <a:gd name="T0" fmla="*/ 0 w 30"/>
                    <a:gd name="T1" fmla="*/ 6 h 12"/>
                    <a:gd name="T2" fmla="*/ 0 w 30"/>
                    <a:gd name="T3" fmla="*/ 6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2291" name="Freeform 598"/>
                <p:cNvSpPr>
                  <a:spLocks/>
                </p:cNvSpPr>
                <p:nvPr/>
              </p:nvSpPr>
              <p:spPr bwMode="auto">
                <a:xfrm>
                  <a:off x="4156" y="3180"/>
                  <a:ext cx="30" cy="12"/>
                </a:xfrm>
                <a:custGeom>
                  <a:avLst/>
                  <a:gdLst>
                    <a:gd name="T0" fmla="*/ 0 w 30"/>
                    <a:gd name="T1" fmla="*/ 6 h 12"/>
                    <a:gd name="T2" fmla="*/ 0 w 30"/>
                    <a:gd name="T3" fmla="*/ 6 h 12"/>
                    <a:gd name="T4" fmla="*/ 0 w 30"/>
                    <a:gd name="T5" fmla="*/ 12 h 12"/>
                    <a:gd name="T6" fmla="*/ 0 w 30"/>
                    <a:gd name="T7" fmla="*/ 12 h 12"/>
                    <a:gd name="T8" fmla="*/ 24 w 30"/>
                    <a:gd name="T9" fmla="*/ 6 h 12"/>
                    <a:gd name="T10" fmla="*/ 30 w 30"/>
                    <a:gd name="T11" fmla="*/ 6 h 12"/>
                    <a:gd name="T12" fmla="*/ 24 w 30"/>
                    <a:gd name="T13" fmla="*/ 0 h 12"/>
                    <a:gd name="T14" fmla="*/ 0 w 30"/>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0" y="6"/>
                      </a:moveTo>
                      <a:lnTo>
                        <a:pt x="0" y="6"/>
                      </a:ln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2292" name="Freeform 599"/>
                <p:cNvSpPr>
                  <a:spLocks/>
                </p:cNvSpPr>
                <p:nvPr/>
              </p:nvSpPr>
              <p:spPr bwMode="auto">
                <a:xfrm>
                  <a:off x="4198" y="3174"/>
                  <a:ext cx="24" cy="12"/>
                </a:xfrm>
                <a:custGeom>
                  <a:avLst/>
                  <a:gdLst>
                    <a:gd name="T0" fmla="*/ 0 w 24"/>
                    <a:gd name="T1" fmla="*/ 6 h 12"/>
                    <a:gd name="T2" fmla="*/ 0 w 24"/>
                    <a:gd name="T3" fmla="*/ 6 h 12"/>
                    <a:gd name="T4" fmla="*/ 0 w 24"/>
                    <a:gd name="T5" fmla="*/ 12 h 12"/>
                    <a:gd name="T6" fmla="*/ 24 w 24"/>
                    <a:gd name="T7" fmla="*/ 6 h 12"/>
                    <a:gd name="T8" fmla="*/ 24 w 24"/>
                    <a:gd name="T9" fmla="*/ 0 h 12"/>
                    <a:gd name="T10" fmla="*/ 24 w 24"/>
                    <a:gd name="T11" fmla="*/ 0 h 12"/>
                    <a:gd name="T12" fmla="*/ 0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6"/>
                      </a:moveTo>
                      <a:lnTo>
                        <a:pt x="0" y="6"/>
                      </a:lnTo>
                      <a:lnTo>
                        <a:pt x="0" y="12"/>
                      </a:lnTo>
                      <a:lnTo>
                        <a:pt x="24" y="6"/>
                      </a:lnTo>
                      <a:lnTo>
                        <a:pt x="24" y="0"/>
                      </a:lnTo>
                      <a:lnTo>
                        <a:pt x="0" y="6"/>
                      </a:lnTo>
                      <a:close/>
                    </a:path>
                  </a:pathLst>
                </a:custGeom>
                <a:solidFill>
                  <a:srgbClr val="C0C0C0"/>
                </a:solidFill>
                <a:ln w="9525">
                  <a:noFill/>
                  <a:round/>
                  <a:headEnd/>
                  <a:tailEnd/>
                </a:ln>
              </p:spPr>
              <p:txBody>
                <a:bodyPr/>
                <a:lstStyle/>
                <a:p>
                  <a:endParaRPr lang="en-US"/>
                </a:p>
              </p:txBody>
            </p:sp>
            <p:sp>
              <p:nvSpPr>
                <p:cNvPr id="52293" name="Freeform 600"/>
                <p:cNvSpPr>
                  <a:spLocks/>
                </p:cNvSpPr>
                <p:nvPr/>
              </p:nvSpPr>
              <p:spPr bwMode="auto">
                <a:xfrm>
                  <a:off x="4234" y="3168"/>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294" name="Freeform 601"/>
                <p:cNvSpPr>
                  <a:spLocks/>
                </p:cNvSpPr>
                <p:nvPr/>
              </p:nvSpPr>
              <p:spPr bwMode="auto">
                <a:xfrm>
                  <a:off x="4276" y="3156"/>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295" name="Freeform 602"/>
                <p:cNvSpPr>
                  <a:spLocks/>
                </p:cNvSpPr>
                <p:nvPr/>
              </p:nvSpPr>
              <p:spPr bwMode="auto">
                <a:xfrm>
                  <a:off x="4318" y="3150"/>
                  <a:ext cx="30" cy="12"/>
                </a:xfrm>
                <a:custGeom>
                  <a:avLst/>
                  <a:gdLst>
                    <a:gd name="T0" fmla="*/ 6 w 30"/>
                    <a:gd name="T1" fmla="*/ 6 h 12"/>
                    <a:gd name="T2" fmla="*/ 0 w 30"/>
                    <a:gd name="T3" fmla="*/ 6 h 12"/>
                    <a:gd name="T4" fmla="*/ 6 w 30"/>
                    <a:gd name="T5" fmla="*/ 12 h 12"/>
                    <a:gd name="T6" fmla="*/ 6 w 30"/>
                    <a:gd name="T7" fmla="*/ 12 h 12"/>
                    <a:gd name="T8" fmla="*/ 30 w 30"/>
                    <a:gd name="T9" fmla="*/ 6 h 12"/>
                    <a:gd name="T10" fmla="*/ 30 w 30"/>
                    <a:gd name="T11" fmla="*/ 0 h 12"/>
                    <a:gd name="T12" fmla="*/ 30 w 30"/>
                    <a:gd name="T13" fmla="*/ 0 h 12"/>
                    <a:gd name="T14" fmla="*/ 6 w 30"/>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296" name="Freeform 603"/>
                <p:cNvSpPr>
                  <a:spLocks/>
                </p:cNvSpPr>
                <p:nvPr/>
              </p:nvSpPr>
              <p:spPr bwMode="auto">
                <a:xfrm>
                  <a:off x="4360" y="3138"/>
                  <a:ext cx="30" cy="12"/>
                </a:xfrm>
                <a:custGeom>
                  <a:avLst/>
                  <a:gdLst>
                    <a:gd name="T0" fmla="*/ 0 w 30"/>
                    <a:gd name="T1" fmla="*/ 6 h 12"/>
                    <a:gd name="T2" fmla="*/ 0 w 30"/>
                    <a:gd name="T3" fmla="*/ 6 h 12"/>
                    <a:gd name="T4" fmla="*/ 0 w 30"/>
                    <a:gd name="T5" fmla="*/ 12 h 12"/>
                    <a:gd name="T6" fmla="*/ 24 w 30"/>
                    <a:gd name="T7" fmla="*/ 6 h 12"/>
                    <a:gd name="T8" fmla="*/ 30 w 30"/>
                    <a:gd name="T9" fmla="*/ 0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0"/>
                      </a:lnTo>
                      <a:lnTo>
                        <a:pt x="24" y="0"/>
                      </a:lnTo>
                      <a:lnTo>
                        <a:pt x="0" y="6"/>
                      </a:lnTo>
                      <a:close/>
                    </a:path>
                  </a:pathLst>
                </a:custGeom>
                <a:solidFill>
                  <a:srgbClr val="C0C0C0"/>
                </a:solidFill>
                <a:ln w="9525">
                  <a:noFill/>
                  <a:round/>
                  <a:headEnd/>
                  <a:tailEnd/>
                </a:ln>
              </p:spPr>
              <p:txBody>
                <a:bodyPr/>
                <a:lstStyle/>
                <a:p>
                  <a:endParaRPr lang="en-US"/>
                </a:p>
              </p:txBody>
            </p:sp>
            <p:sp>
              <p:nvSpPr>
                <p:cNvPr id="52297" name="Freeform 604"/>
                <p:cNvSpPr>
                  <a:spLocks/>
                </p:cNvSpPr>
                <p:nvPr/>
              </p:nvSpPr>
              <p:spPr bwMode="auto">
                <a:xfrm>
                  <a:off x="4402" y="3126"/>
                  <a:ext cx="30" cy="12"/>
                </a:xfrm>
                <a:custGeom>
                  <a:avLst/>
                  <a:gdLst>
                    <a:gd name="T0" fmla="*/ 0 w 30"/>
                    <a:gd name="T1" fmla="*/ 6 h 12"/>
                    <a:gd name="T2" fmla="*/ 0 w 30"/>
                    <a:gd name="T3" fmla="*/ 12 h 12"/>
                    <a:gd name="T4" fmla="*/ 0 w 30"/>
                    <a:gd name="T5" fmla="*/ 12 h 12"/>
                    <a:gd name="T6" fmla="*/ 24 w 30"/>
                    <a:gd name="T7" fmla="*/ 6 h 12"/>
                    <a:gd name="T8" fmla="*/ 30 w 30"/>
                    <a:gd name="T9" fmla="*/ 0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0"/>
                      </a:lnTo>
                      <a:lnTo>
                        <a:pt x="24" y="0"/>
                      </a:lnTo>
                      <a:lnTo>
                        <a:pt x="0" y="6"/>
                      </a:lnTo>
                      <a:close/>
                    </a:path>
                  </a:pathLst>
                </a:custGeom>
                <a:solidFill>
                  <a:srgbClr val="C0C0C0"/>
                </a:solidFill>
                <a:ln w="9525">
                  <a:noFill/>
                  <a:round/>
                  <a:headEnd/>
                  <a:tailEnd/>
                </a:ln>
              </p:spPr>
              <p:txBody>
                <a:bodyPr/>
                <a:lstStyle/>
                <a:p>
                  <a:endParaRPr lang="en-US"/>
                </a:p>
              </p:txBody>
            </p:sp>
            <p:sp>
              <p:nvSpPr>
                <p:cNvPr id="52298" name="Freeform 605"/>
                <p:cNvSpPr>
                  <a:spLocks/>
                </p:cNvSpPr>
                <p:nvPr/>
              </p:nvSpPr>
              <p:spPr bwMode="auto">
                <a:xfrm>
                  <a:off x="4438" y="3114"/>
                  <a:ext cx="30" cy="12"/>
                </a:xfrm>
                <a:custGeom>
                  <a:avLst/>
                  <a:gdLst>
                    <a:gd name="T0" fmla="*/ 6 w 30"/>
                    <a:gd name="T1" fmla="*/ 6 h 12"/>
                    <a:gd name="T2" fmla="*/ 0 w 30"/>
                    <a:gd name="T3" fmla="*/ 6 h 12"/>
                    <a:gd name="T4" fmla="*/ 6 w 30"/>
                    <a:gd name="T5" fmla="*/ 12 h 12"/>
                    <a:gd name="T6" fmla="*/ 30 w 30"/>
                    <a:gd name="T7" fmla="*/ 6 h 12"/>
                    <a:gd name="T8" fmla="*/ 30 w 30"/>
                    <a:gd name="T9" fmla="*/ 0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299" name="Freeform 606"/>
                <p:cNvSpPr>
                  <a:spLocks/>
                </p:cNvSpPr>
                <p:nvPr/>
              </p:nvSpPr>
              <p:spPr bwMode="auto">
                <a:xfrm>
                  <a:off x="4480" y="3096"/>
                  <a:ext cx="30" cy="12"/>
                </a:xfrm>
                <a:custGeom>
                  <a:avLst/>
                  <a:gdLst>
                    <a:gd name="T0" fmla="*/ 0 w 30"/>
                    <a:gd name="T1" fmla="*/ 6 h 12"/>
                    <a:gd name="T2" fmla="*/ 0 w 30"/>
                    <a:gd name="T3" fmla="*/ 12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2300" name="Freeform 607"/>
                <p:cNvSpPr>
                  <a:spLocks/>
                </p:cNvSpPr>
                <p:nvPr/>
              </p:nvSpPr>
              <p:spPr bwMode="auto">
                <a:xfrm>
                  <a:off x="4516" y="3078"/>
                  <a:ext cx="30" cy="18"/>
                </a:xfrm>
                <a:custGeom>
                  <a:avLst/>
                  <a:gdLst>
                    <a:gd name="T0" fmla="*/ 6 w 30"/>
                    <a:gd name="T1" fmla="*/ 12 h 18"/>
                    <a:gd name="T2" fmla="*/ 0 w 30"/>
                    <a:gd name="T3" fmla="*/ 12 h 18"/>
                    <a:gd name="T4" fmla="*/ 6 w 30"/>
                    <a:gd name="T5" fmla="*/ 18 h 18"/>
                    <a:gd name="T6" fmla="*/ 18 w 30"/>
                    <a:gd name="T7" fmla="*/ 12 h 18"/>
                    <a:gd name="T8" fmla="*/ 30 w 30"/>
                    <a:gd name="T9" fmla="*/ 6 h 18"/>
                    <a:gd name="T10" fmla="*/ 30 w 30"/>
                    <a:gd name="T11" fmla="*/ 6 h 18"/>
                    <a:gd name="T12" fmla="*/ 30 w 30"/>
                    <a:gd name="T13" fmla="*/ 0 h 18"/>
                    <a:gd name="T14" fmla="*/ 18 w 30"/>
                    <a:gd name="T15" fmla="*/ 6 h 18"/>
                    <a:gd name="T16" fmla="*/ 6 w 30"/>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12"/>
                      </a:moveTo>
                      <a:lnTo>
                        <a:pt x="0" y="12"/>
                      </a:lnTo>
                      <a:lnTo>
                        <a:pt x="6" y="18"/>
                      </a:lnTo>
                      <a:lnTo>
                        <a:pt x="18" y="12"/>
                      </a:lnTo>
                      <a:lnTo>
                        <a:pt x="30" y="6"/>
                      </a:lnTo>
                      <a:lnTo>
                        <a:pt x="30" y="0"/>
                      </a:lnTo>
                      <a:lnTo>
                        <a:pt x="18" y="6"/>
                      </a:lnTo>
                      <a:lnTo>
                        <a:pt x="6" y="12"/>
                      </a:lnTo>
                      <a:close/>
                    </a:path>
                  </a:pathLst>
                </a:custGeom>
                <a:solidFill>
                  <a:srgbClr val="C0C0C0"/>
                </a:solidFill>
                <a:ln w="9525">
                  <a:noFill/>
                  <a:round/>
                  <a:headEnd/>
                  <a:tailEnd/>
                </a:ln>
              </p:spPr>
              <p:txBody>
                <a:bodyPr/>
                <a:lstStyle/>
                <a:p>
                  <a:endParaRPr lang="en-US"/>
                </a:p>
              </p:txBody>
            </p:sp>
            <p:sp>
              <p:nvSpPr>
                <p:cNvPr id="52301" name="Freeform 608"/>
                <p:cNvSpPr>
                  <a:spLocks/>
                </p:cNvSpPr>
                <p:nvPr/>
              </p:nvSpPr>
              <p:spPr bwMode="auto">
                <a:xfrm>
                  <a:off x="4558" y="3060"/>
                  <a:ext cx="24" cy="18"/>
                </a:xfrm>
                <a:custGeom>
                  <a:avLst/>
                  <a:gdLst>
                    <a:gd name="T0" fmla="*/ 0 w 24"/>
                    <a:gd name="T1" fmla="*/ 12 h 18"/>
                    <a:gd name="T2" fmla="*/ 0 w 24"/>
                    <a:gd name="T3" fmla="*/ 18 h 18"/>
                    <a:gd name="T4" fmla="*/ 0 w 24"/>
                    <a:gd name="T5" fmla="*/ 18 h 18"/>
                    <a:gd name="T6" fmla="*/ 24 w 24"/>
                    <a:gd name="T7" fmla="*/ 6 h 18"/>
                    <a:gd name="T8" fmla="*/ 24 w 24"/>
                    <a:gd name="T9" fmla="*/ 6 h 18"/>
                    <a:gd name="T10" fmla="*/ 24 w 24"/>
                    <a:gd name="T11" fmla="*/ 0 h 18"/>
                    <a:gd name="T12" fmla="*/ 0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12"/>
                      </a:moveTo>
                      <a:lnTo>
                        <a:pt x="0" y="18"/>
                      </a:lnTo>
                      <a:lnTo>
                        <a:pt x="24" y="6"/>
                      </a:lnTo>
                      <a:lnTo>
                        <a:pt x="24" y="0"/>
                      </a:lnTo>
                      <a:lnTo>
                        <a:pt x="0" y="12"/>
                      </a:lnTo>
                      <a:close/>
                    </a:path>
                  </a:pathLst>
                </a:custGeom>
                <a:solidFill>
                  <a:srgbClr val="C0C0C0"/>
                </a:solidFill>
                <a:ln w="9525">
                  <a:noFill/>
                  <a:round/>
                  <a:headEnd/>
                  <a:tailEnd/>
                </a:ln>
              </p:spPr>
              <p:txBody>
                <a:bodyPr/>
                <a:lstStyle/>
                <a:p>
                  <a:endParaRPr lang="en-US"/>
                </a:p>
              </p:txBody>
            </p:sp>
            <p:sp>
              <p:nvSpPr>
                <p:cNvPr id="52302" name="Freeform 609"/>
                <p:cNvSpPr>
                  <a:spLocks/>
                </p:cNvSpPr>
                <p:nvPr/>
              </p:nvSpPr>
              <p:spPr bwMode="auto">
                <a:xfrm>
                  <a:off x="4594" y="3042"/>
                  <a:ext cx="24" cy="18"/>
                </a:xfrm>
                <a:custGeom>
                  <a:avLst/>
                  <a:gdLst>
                    <a:gd name="T0" fmla="*/ 6 w 24"/>
                    <a:gd name="T1" fmla="*/ 12 h 18"/>
                    <a:gd name="T2" fmla="*/ 0 w 24"/>
                    <a:gd name="T3" fmla="*/ 12 h 18"/>
                    <a:gd name="T4" fmla="*/ 6 w 24"/>
                    <a:gd name="T5" fmla="*/ 18 h 18"/>
                    <a:gd name="T6" fmla="*/ 24 w 24"/>
                    <a:gd name="T7" fmla="*/ 6 h 18"/>
                    <a:gd name="T8" fmla="*/ 24 w 24"/>
                    <a:gd name="T9" fmla="*/ 0 h 18"/>
                    <a:gd name="T10" fmla="*/ 24 w 24"/>
                    <a:gd name="T11" fmla="*/ 0 h 18"/>
                    <a:gd name="T12" fmla="*/ 6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6" y="12"/>
                      </a:moveTo>
                      <a:lnTo>
                        <a:pt x="0" y="12"/>
                      </a:lnTo>
                      <a:lnTo>
                        <a:pt x="6" y="18"/>
                      </a:lnTo>
                      <a:lnTo>
                        <a:pt x="24" y="6"/>
                      </a:lnTo>
                      <a:lnTo>
                        <a:pt x="24" y="0"/>
                      </a:lnTo>
                      <a:lnTo>
                        <a:pt x="6" y="12"/>
                      </a:lnTo>
                      <a:close/>
                    </a:path>
                  </a:pathLst>
                </a:custGeom>
                <a:solidFill>
                  <a:srgbClr val="C0C0C0"/>
                </a:solidFill>
                <a:ln w="9525">
                  <a:noFill/>
                  <a:round/>
                  <a:headEnd/>
                  <a:tailEnd/>
                </a:ln>
              </p:spPr>
              <p:txBody>
                <a:bodyPr/>
                <a:lstStyle/>
                <a:p>
                  <a:endParaRPr lang="en-US"/>
                </a:p>
              </p:txBody>
            </p:sp>
            <p:sp>
              <p:nvSpPr>
                <p:cNvPr id="52303" name="Freeform 610"/>
                <p:cNvSpPr>
                  <a:spLocks/>
                </p:cNvSpPr>
                <p:nvPr/>
              </p:nvSpPr>
              <p:spPr bwMode="auto">
                <a:xfrm>
                  <a:off x="4630" y="3018"/>
                  <a:ext cx="24" cy="18"/>
                </a:xfrm>
                <a:custGeom>
                  <a:avLst/>
                  <a:gdLst>
                    <a:gd name="T0" fmla="*/ 6 w 24"/>
                    <a:gd name="T1" fmla="*/ 12 h 18"/>
                    <a:gd name="T2" fmla="*/ 0 w 24"/>
                    <a:gd name="T3" fmla="*/ 18 h 18"/>
                    <a:gd name="T4" fmla="*/ 6 w 24"/>
                    <a:gd name="T5" fmla="*/ 18 h 18"/>
                    <a:gd name="T6" fmla="*/ 6 w 24"/>
                    <a:gd name="T7" fmla="*/ 18 h 18"/>
                    <a:gd name="T8" fmla="*/ 24 w 24"/>
                    <a:gd name="T9" fmla="*/ 6 h 18"/>
                    <a:gd name="T10" fmla="*/ 24 w 24"/>
                    <a:gd name="T11" fmla="*/ 0 h 18"/>
                    <a:gd name="T12" fmla="*/ 24 w 24"/>
                    <a:gd name="T13" fmla="*/ 0 h 18"/>
                    <a:gd name="T14" fmla="*/ 6 w 24"/>
                    <a:gd name="T15" fmla="*/ 12 h 18"/>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18"/>
                    <a:gd name="T26" fmla="*/ 24 w 24"/>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18">
                      <a:moveTo>
                        <a:pt x="6" y="12"/>
                      </a:moveTo>
                      <a:lnTo>
                        <a:pt x="0" y="18"/>
                      </a:lnTo>
                      <a:lnTo>
                        <a:pt x="6" y="18"/>
                      </a:lnTo>
                      <a:lnTo>
                        <a:pt x="24" y="6"/>
                      </a:lnTo>
                      <a:lnTo>
                        <a:pt x="24" y="0"/>
                      </a:lnTo>
                      <a:lnTo>
                        <a:pt x="6" y="12"/>
                      </a:lnTo>
                      <a:close/>
                    </a:path>
                  </a:pathLst>
                </a:custGeom>
                <a:solidFill>
                  <a:srgbClr val="C0C0C0"/>
                </a:solidFill>
                <a:ln w="9525">
                  <a:noFill/>
                  <a:round/>
                  <a:headEnd/>
                  <a:tailEnd/>
                </a:ln>
              </p:spPr>
              <p:txBody>
                <a:bodyPr/>
                <a:lstStyle/>
                <a:p>
                  <a:endParaRPr lang="en-US"/>
                </a:p>
              </p:txBody>
            </p:sp>
            <p:sp>
              <p:nvSpPr>
                <p:cNvPr id="52304" name="Freeform 611"/>
                <p:cNvSpPr>
                  <a:spLocks/>
                </p:cNvSpPr>
                <p:nvPr/>
              </p:nvSpPr>
              <p:spPr bwMode="auto">
                <a:xfrm>
                  <a:off x="4666" y="2994"/>
                  <a:ext cx="24" cy="18"/>
                </a:xfrm>
                <a:custGeom>
                  <a:avLst/>
                  <a:gdLst>
                    <a:gd name="T0" fmla="*/ 0 w 24"/>
                    <a:gd name="T1" fmla="*/ 12 h 18"/>
                    <a:gd name="T2" fmla="*/ 0 w 24"/>
                    <a:gd name="T3" fmla="*/ 18 h 18"/>
                    <a:gd name="T4" fmla="*/ 0 w 24"/>
                    <a:gd name="T5" fmla="*/ 18 h 18"/>
                    <a:gd name="T6" fmla="*/ 12 w 24"/>
                    <a:gd name="T7" fmla="*/ 12 h 18"/>
                    <a:gd name="T8" fmla="*/ 18 w 24"/>
                    <a:gd name="T9" fmla="*/ 6 h 18"/>
                    <a:gd name="T10" fmla="*/ 24 w 24"/>
                    <a:gd name="T11" fmla="*/ 0 h 18"/>
                    <a:gd name="T12" fmla="*/ 18 w 24"/>
                    <a:gd name="T13" fmla="*/ 0 h 18"/>
                    <a:gd name="T14" fmla="*/ 12 w 24"/>
                    <a:gd name="T15" fmla="*/ 6 h 18"/>
                    <a:gd name="T16" fmla="*/ 0 w 24"/>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12"/>
                      </a:moveTo>
                      <a:lnTo>
                        <a:pt x="0" y="18"/>
                      </a:lnTo>
                      <a:lnTo>
                        <a:pt x="12" y="12"/>
                      </a:lnTo>
                      <a:lnTo>
                        <a:pt x="18" y="6"/>
                      </a:lnTo>
                      <a:lnTo>
                        <a:pt x="24" y="0"/>
                      </a:lnTo>
                      <a:lnTo>
                        <a:pt x="18" y="0"/>
                      </a:lnTo>
                      <a:lnTo>
                        <a:pt x="12" y="6"/>
                      </a:lnTo>
                      <a:lnTo>
                        <a:pt x="0" y="12"/>
                      </a:lnTo>
                      <a:close/>
                    </a:path>
                  </a:pathLst>
                </a:custGeom>
                <a:solidFill>
                  <a:srgbClr val="C0C0C0"/>
                </a:solidFill>
                <a:ln w="9525">
                  <a:noFill/>
                  <a:round/>
                  <a:headEnd/>
                  <a:tailEnd/>
                </a:ln>
              </p:spPr>
              <p:txBody>
                <a:bodyPr/>
                <a:lstStyle/>
                <a:p>
                  <a:endParaRPr lang="en-US"/>
                </a:p>
              </p:txBody>
            </p:sp>
            <p:sp>
              <p:nvSpPr>
                <p:cNvPr id="52305" name="Freeform 612"/>
                <p:cNvSpPr>
                  <a:spLocks/>
                </p:cNvSpPr>
                <p:nvPr/>
              </p:nvSpPr>
              <p:spPr bwMode="auto">
                <a:xfrm>
                  <a:off x="4696" y="2964"/>
                  <a:ext cx="24" cy="18"/>
                </a:xfrm>
                <a:custGeom>
                  <a:avLst/>
                  <a:gdLst>
                    <a:gd name="T0" fmla="*/ 0 w 24"/>
                    <a:gd name="T1" fmla="*/ 12 h 18"/>
                    <a:gd name="T2" fmla="*/ 0 w 24"/>
                    <a:gd name="T3" fmla="*/ 18 h 18"/>
                    <a:gd name="T4" fmla="*/ 0 w 24"/>
                    <a:gd name="T5" fmla="*/ 18 h 18"/>
                    <a:gd name="T6" fmla="*/ 18 w 24"/>
                    <a:gd name="T7" fmla="*/ 6 h 18"/>
                    <a:gd name="T8" fmla="*/ 18 w 24"/>
                    <a:gd name="T9" fmla="*/ 6 h 18"/>
                    <a:gd name="T10" fmla="*/ 24 w 24"/>
                    <a:gd name="T11" fmla="*/ 0 h 18"/>
                    <a:gd name="T12" fmla="*/ 18 w 24"/>
                    <a:gd name="T13" fmla="*/ 0 h 18"/>
                    <a:gd name="T14" fmla="*/ 18 w 24"/>
                    <a:gd name="T15" fmla="*/ 0 h 18"/>
                    <a:gd name="T16" fmla="*/ 12 w 24"/>
                    <a:gd name="T17" fmla="*/ 6 h 18"/>
                    <a:gd name="T18" fmla="*/ 18 w 24"/>
                    <a:gd name="T19" fmla="*/ 6 h 18"/>
                    <a:gd name="T20" fmla="*/ 18 w 24"/>
                    <a:gd name="T21" fmla="*/ 0 h 18"/>
                    <a:gd name="T22" fmla="*/ 0 w 24"/>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18"/>
                    <a:gd name="T38" fmla="*/ 24 w 24"/>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18">
                      <a:moveTo>
                        <a:pt x="0" y="12"/>
                      </a:moveTo>
                      <a:lnTo>
                        <a:pt x="0" y="18"/>
                      </a:lnTo>
                      <a:lnTo>
                        <a:pt x="18" y="6"/>
                      </a:lnTo>
                      <a:lnTo>
                        <a:pt x="24" y="0"/>
                      </a:lnTo>
                      <a:lnTo>
                        <a:pt x="18" y="0"/>
                      </a:lnTo>
                      <a:lnTo>
                        <a:pt x="12" y="6"/>
                      </a:lnTo>
                      <a:lnTo>
                        <a:pt x="18" y="6"/>
                      </a:lnTo>
                      <a:lnTo>
                        <a:pt x="18" y="0"/>
                      </a:lnTo>
                      <a:lnTo>
                        <a:pt x="0" y="12"/>
                      </a:lnTo>
                      <a:close/>
                    </a:path>
                  </a:pathLst>
                </a:custGeom>
                <a:solidFill>
                  <a:srgbClr val="C0C0C0"/>
                </a:solidFill>
                <a:ln w="9525">
                  <a:noFill/>
                  <a:round/>
                  <a:headEnd/>
                  <a:tailEnd/>
                </a:ln>
              </p:spPr>
              <p:txBody>
                <a:bodyPr/>
                <a:lstStyle/>
                <a:p>
                  <a:endParaRPr lang="en-US"/>
                </a:p>
              </p:txBody>
            </p:sp>
            <p:sp>
              <p:nvSpPr>
                <p:cNvPr id="52306" name="Freeform 613"/>
                <p:cNvSpPr>
                  <a:spLocks/>
                </p:cNvSpPr>
                <p:nvPr/>
              </p:nvSpPr>
              <p:spPr bwMode="auto">
                <a:xfrm>
                  <a:off x="4720" y="2928"/>
                  <a:ext cx="24" cy="24"/>
                </a:xfrm>
                <a:custGeom>
                  <a:avLst/>
                  <a:gdLst>
                    <a:gd name="T0" fmla="*/ 0 w 24"/>
                    <a:gd name="T1" fmla="*/ 24 h 24"/>
                    <a:gd name="T2" fmla="*/ 6 w 24"/>
                    <a:gd name="T3" fmla="*/ 24 h 24"/>
                    <a:gd name="T4" fmla="*/ 6 w 24"/>
                    <a:gd name="T5" fmla="*/ 24 h 24"/>
                    <a:gd name="T6" fmla="*/ 18 w 24"/>
                    <a:gd name="T7" fmla="*/ 6 h 24"/>
                    <a:gd name="T8" fmla="*/ 24 w 24"/>
                    <a:gd name="T9" fmla="*/ 0 h 24"/>
                    <a:gd name="T10" fmla="*/ 18 w 24"/>
                    <a:gd name="T11" fmla="*/ 0 h 24"/>
                    <a:gd name="T12" fmla="*/ 18 w 24"/>
                    <a:gd name="T13" fmla="*/ 0 h 24"/>
                    <a:gd name="T14" fmla="*/ 12 w 24"/>
                    <a:gd name="T15" fmla="*/ 6 h 24"/>
                    <a:gd name="T16" fmla="*/ 0 w 24"/>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0" y="24"/>
                      </a:moveTo>
                      <a:lnTo>
                        <a:pt x="6" y="24"/>
                      </a:lnTo>
                      <a:lnTo>
                        <a:pt x="18" y="6"/>
                      </a:lnTo>
                      <a:lnTo>
                        <a:pt x="24" y="0"/>
                      </a:lnTo>
                      <a:lnTo>
                        <a:pt x="18" y="0"/>
                      </a:lnTo>
                      <a:lnTo>
                        <a:pt x="12" y="6"/>
                      </a:lnTo>
                      <a:lnTo>
                        <a:pt x="0" y="24"/>
                      </a:lnTo>
                      <a:close/>
                    </a:path>
                  </a:pathLst>
                </a:custGeom>
                <a:solidFill>
                  <a:srgbClr val="C0C0C0"/>
                </a:solidFill>
                <a:ln w="9525">
                  <a:noFill/>
                  <a:round/>
                  <a:headEnd/>
                  <a:tailEnd/>
                </a:ln>
              </p:spPr>
              <p:txBody>
                <a:bodyPr/>
                <a:lstStyle/>
                <a:p>
                  <a:endParaRPr lang="en-US"/>
                </a:p>
              </p:txBody>
            </p:sp>
            <p:sp>
              <p:nvSpPr>
                <p:cNvPr id="52307" name="Freeform 614"/>
                <p:cNvSpPr>
                  <a:spLocks/>
                </p:cNvSpPr>
                <p:nvPr/>
              </p:nvSpPr>
              <p:spPr bwMode="auto">
                <a:xfrm>
                  <a:off x="4744" y="2886"/>
                  <a:ext cx="12" cy="30"/>
                </a:xfrm>
                <a:custGeom>
                  <a:avLst/>
                  <a:gdLst>
                    <a:gd name="T0" fmla="*/ 0 w 12"/>
                    <a:gd name="T1" fmla="*/ 24 h 30"/>
                    <a:gd name="T2" fmla="*/ 0 w 12"/>
                    <a:gd name="T3" fmla="*/ 30 h 30"/>
                    <a:gd name="T4" fmla="*/ 6 w 12"/>
                    <a:gd name="T5" fmla="*/ 24 h 30"/>
                    <a:gd name="T6" fmla="*/ 12 w 12"/>
                    <a:gd name="T7" fmla="*/ 12 h 30"/>
                    <a:gd name="T8" fmla="*/ 12 w 12"/>
                    <a:gd name="T9" fmla="*/ 6 h 30"/>
                    <a:gd name="T10" fmla="*/ 6 w 12"/>
                    <a:gd name="T11" fmla="*/ 0 h 30"/>
                    <a:gd name="T12" fmla="*/ 6 w 12"/>
                    <a:gd name="T13" fmla="*/ 6 h 30"/>
                    <a:gd name="T14" fmla="*/ 6 w 12"/>
                    <a:gd name="T15" fmla="*/ 12 h 30"/>
                    <a:gd name="T16" fmla="*/ 0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24"/>
                      </a:moveTo>
                      <a:lnTo>
                        <a:pt x="0" y="30"/>
                      </a:lnTo>
                      <a:lnTo>
                        <a:pt x="6" y="24"/>
                      </a:lnTo>
                      <a:lnTo>
                        <a:pt x="12" y="12"/>
                      </a:lnTo>
                      <a:lnTo>
                        <a:pt x="12" y="6"/>
                      </a:lnTo>
                      <a:lnTo>
                        <a:pt x="6" y="0"/>
                      </a:lnTo>
                      <a:lnTo>
                        <a:pt x="6" y="6"/>
                      </a:lnTo>
                      <a:lnTo>
                        <a:pt x="6" y="12"/>
                      </a:lnTo>
                      <a:lnTo>
                        <a:pt x="0" y="24"/>
                      </a:lnTo>
                      <a:close/>
                    </a:path>
                  </a:pathLst>
                </a:custGeom>
                <a:solidFill>
                  <a:srgbClr val="C0C0C0"/>
                </a:solidFill>
                <a:ln w="9525">
                  <a:noFill/>
                  <a:round/>
                  <a:headEnd/>
                  <a:tailEnd/>
                </a:ln>
              </p:spPr>
              <p:txBody>
                <a:bodyPr/>
                <a:lstStyle/>
                <a:p>
                  <a:endParaRPr lang="en-US"/>
                </a:p>
              </p:txBody>
            </p:sp>
            <p:sp>
              <p:nvSpPr>
                <p:cNvPr id="52308" name="Freeform 615"/>
                <p:cNvSpPr>
                  <a:spLocks/>
                </p:cNvSpPr>
                <p:nvPr/>
              </p:nvSpPr>
              <p:spPr bwMode="auto">
                <a:xfrm>
                  <a:off x="4750" y="2844"/>
                  <a:ext cx="12" cy="30"/>
                </a:xfrm>
                <a:custGeom>
                  <a:avLst/>
                  <a:gdLst>
                    <a:gd name="T0" fmla="*/ 0 w 12"/>
                    <a:gd name="T1" fmla="*/ 30 h 30"/>
                    <a:gd name="T2" fmla="*/ 6 w 12"/>
                    <a:gd name="T3" fmla="*/ 30 h 30"/>
                    <a:gd name="T4" fmla="*/ 6 w 12"/>
                    <a:gd name="T5" fmla="*/ 30 h 30"/>
                    <a:gd name="T6" fmla="*/ 12 w 12"/>
                    <a:gd name="T7" fmla="*/ 18 h 30"/>
                    <a:gd name="T8" fmla="*/ 6 w 12"/>
                    <a:gd name="T9" fmla="*/ 6 h 30"/>
                    <a:gd name="T10" fmla="*/ 6 w 12"/>
                    <a:gd name="T11" fmla="*/ 0 h 30"/>
                    <a:gd name="T12" fmla="*/ 0 w 12"/>
                    <a:gd name="T13" fmla="*/ 6 h 30"/>
                    <a:gd name="T14" fmla="*/ 6 w 12"/>
                    <a:gd name="T15" fmla="*/ 18 h 30"/>
                    <a:gd name="T16" fmla="*/ 0 w 12"/>
                    <a:gd name="T17" fmla="*/ 3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30"/>
                      </a:moveTo>
                      <a:lnTo>
                        <a:pt x="6" y="30"/>
                      </a:lnTo>
                      <a:lnTo>
                        <a:pt x="12" y="18"/>
                      </a:lnTo>
                      <a:lnTo>
                        <a:pt x="6" y="6"/>
                      </a:lnTo>
                      <a:lnTo>
                        <a:pt x="6" y="0"/>
                      </a:lnTo>
                      <a:lnTo>
                        <a:pt x="0" y="6"/>
                      </a:lnTo>
                      <a:lnTo>
                        <a:pt x="6" y="18"/>
                      </a:lnTo>
                      <a:lnTo>
                        <a:pt x="0" y="30"/>
                      </a:lnTo>
                      <a:close/>
                    </a:path>
                  </a:pathLst>
                </a:custGeom>
                <a:solidFill>
                  <a:srgbClr val="C0C0C0"/>
                </a:solidFill>
                <a:ln w="9525">
                  <a:noFill/>
                  <a:round/>
                  <a:headEnd/>
                  <a:tailEnd/>
                </a:ln>
              </p:spPr>
              <p:txBody>
                <a:bodyPr/>
                <a:lstStyle/>
                <a:p>
                  <a:endParaRPr lang="en-US"/>
                </a:p>
              </p:txBody>
            </p:sp>
            <p:sp>
              <p:nvSpPr>
                <p:cNvPr id="52309" name="Freeform 616"/>
                <p:cNvSpPr>
                  <a:spLocks/>
                </p:cNvSpPr>
                <p:nvPr/>
              </p:nvSpPr>
              <p:spPr bwMode="auto">
                <a:xfrm>
                  <a:off x="4738" y="2808"/>
                  <a:ext cx="18" cy="24"/>
                </a:xfrm>
                <a:custGeom>
                  <a:avLst/>
                  <a:gdLst>
                    <a:gd name="T0" fmla="*/ 12 w 18"/>
                    <a:gd name="T1" fmla="*/ 24 h 24"/>
                    <a:gd name="T2" fmla="*/ 12 w 18"/>
                    <a:gd name="T3" fmla="*/ 24 h 24"/>
                    <a:gd name="T4" fmla="*/ 18 w 18"/>
                    <a:gd name="T5" fmla="*/ 24 h 24"/>
                    <a:gd name="T6" fmla="*/ 18 w 18"/>
                    <a:gd name="T7" fmla="*/ 18 h 24"/>
                    <a:gd name="T8" fmla="*/ 6 w 18"/>
                    <a:gd name="T9" fmla="*/ 0 h 24"/>
                    <a:gd name="T10" fmla="*/ 6 w 18"/>
                    <a:gd name="T11" fmla="*/ 0 h 24"/>
                    <a:gd name="T12" fmla="*/ 0 w 18"/>
                    <a:gd name="T13" fmla="*/ 0 h 24"/>
                    <a:gd name="T14" fmla="*/ 12 w 18"/>
                    <a:gd name="T15" fmla="*/ 18 h 24"/>
                    <a:gd name="T16" fmla="*/ 12 w 18"/>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12" y="24"/>
                      </a:moveTo>
                      <a:lnTo>
                        <a:pt x="12" y="24"/>
                      </a:lnTo>
                      <a:lnTo>
                        <a:pt x="18" y="24"/>
                      </a:lnTo>
                      <a:lnTo>
                        <a:pt x="18" y="18"/>
                      </a:lnTo>
                      <a:lnTo>
                        <a:pt x="6" y="0"/>
                      </a:lnTo>
                      <a:lnTo>
                        <a:pt x="0" y="0"/>
                      </a:lnTo>
                      <a:lnTo>
                        <a:pt x="12" y="18"/>
                      </a:lnTo>
                      <a:lnTo>
                        <a:pt x="12" y="24"/>
                      </a:lnTo>
                      <a:close/>
                    </a:path>
                  </a:pathLst>
                </a:custGeom>
                <a:solidFill>
                  <a:srgbClr val="C0C0C0"/>
                </a:solidFill>
                <a:ln w="9525">
                  <a:noFill/>
                  <a:round/>
                  <a:headEnd/>
                  <a:tailEnd/>
                </a:ln>
              </p:spPr>
              <p:txBody>
                <a:bodyPr/>
                <a:lstStyle/>
                <a:p>
                  <a:endParaRPr lang="en-US"/>
                </a:p>
              </p:txBody>
            </p:sp>
            <p:sp>
              <p:nvSpPr>
                <p:cNvPr id="52310" name="Freeform 617"/>
                <p:cNvSpPr>
                  <a:spLocks/>
                </p:cNvSpPr>
                <p:nvPr/>
              </p:nvSpPr>
              <p:spPr bwMode="auto">
                <a:xfrm>
                  <a:off x="4720" y="2766"/>
                  <a:ext cx="18" cy="30"/>
                </a:xfrm>
                <a:custGeom>
                  <a:avLst/>
                  <a:gdLst>
                    <a:gd name="T0" fmla="*/ 12 w 18"/>
                    <a:gd name="T1" fmla="*/ 24 h 30"/>
                    <a:gd name="T2" fmla="*/ 18 w 18"/>
                    <a:gd name="T3" fmla="*/ 30 h 30"/>
                    <a:gd name="T4" fmla="*/ 18 w 18"/>
                    <a:gd name="T5" fmla="*/ 24 h 30"/>
                    <a:gd name="T6" fmla="*/ 18 w 18"/>
                    <a:gd name="T7" fmla="*/ 24 h 30"/>
                    <a:gd name="T8" fmla="*/ 6 w 18"/>
                    <a:gd name="T9" fmla="*/ 6 h 30"/>
                    <a:gd name="T10" fmla="*/ 6 w 18"/>
                    <a:gd name="T11" fmla="*/ 0 h 30"/>
                    <a:gd name="T12" fmla="*/ 0 w 18"/>
                    <a:gd name="T13" fmla="*/ 6 h 30"/>
                    <a:gd name="T14" fmla="*/ 12 w 18"/>
                    <a:gd name="T15" fmla="*/ 24 h 30"/>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30"/>
                    <a:gd name="T26" fmla="*/ 18 w 18"/>
                    <a:gd name="T27" fmla="*/ 30 h 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30">
                      <a:moveTo>
                        <a:pt x="12" y="24"/>
                      </a:moveTo>
                      <a:lnTo>
                        <a:pt x="18" y="30"/>
                      </a:lnTo>
                      <a:lnTo>
                        <a:pt x="18" y="24"/>
                      </a:lnTo>
                      <a:lnTo>
                        <a:pt x="6" y="6"/>
                      </a:lnTo>
                      <a:lnTo>
                        <a:pt x="6" y="0"/>
                      </a:lnTo>
                      <a:lnTo>
                        <a:pt x="0" y="6"/>
                      </a:lnTo>
                      <a:lnTo>
                        <a:pt x="12" y="24"/>
                      </a:lnTo>
                      <a:close/>
                    </a:path>
                  </a:pathLst>
                </a:custGeom>
                <a:solidFill>
                  <a:srgbClr val="C0C0C0"/>
                </a:solidFill>
                <a:ln w="9525">
                  <a:noFill/>
                  <a:round/>
                  <a:headEnd/>
                  <a:tailEnd/>
                </a:ln>
              </p:spPr>
              <p:txBody>
                <a:bodyPr/>
                <a:lstStyle/>
                <a:p>
                  <a:endParaRPr lang="en-US"/>
                </a:p>
              </p:txBody>
            </p:sp>
            <p:sp>
              <p:nvSpPr>
                <p:cNvPr id="52311" name="Freeform 618"/>
                <p:cNvSpPr>
                  <a:spLocks/>
                </p:cNvSpPr>
                <p:nvPr/>
              </p:nvSpPr>
              <p:spPr bwMode="auto">
                <a:xfrm>
                  <a:off x="4696" y="2736"/>
                  <a:ext cx="18" cy="24"/>
                </a:xfrm>
                <a:custGeom>
                  <a:avLst/>
                  <a:gdLst>
                    <a:gd name="T0" fmla="*/ 12 w 18"/>
                    <a:gd name="T1" fmla="*/ 18 h 24"/>
                    <a:gd name="T2" fmla="*/ 18 w 18"/>
                    <a:gd name="T3" fmla="*/ 24 h 24"/>
                    <a:gd name="T4" fmla="*/ 18 w 18"/>
                    <a:gd name="T5" fmla="*/ 18 h 24"/>
                    <a:gd name="T6" fmla="*/ 18 w 18"/>
                    <a:gd name="T7" fmla="*/ 18 h 24"/>
                    <a:gd name="T8" fmla="*/ 18 w 18"/>
                    <a:gd name="T9" fmla="*/ 18 h 24"/>
                    <a:gd name="T10" fmla="*/ 0 w 18"/>
                    <a:gd name="T11" fmla="*/ 0 h 24"/>
                    <a:gd name="T12" fmla="*/ 0 w 18"/>
                    <a:gd name="T13" fmla="*/ 6 h 24"/>
                    <a:gd name="T14" fmla="*/ 0 w 18"/>
                    <a:gd name="T15" fmla="*/ 6 h 24"/>
                    <a:gd name="T16" fmla="*/ 18 w 18"/>
                    <a:gd name="T17" fmla="*/ 24 h 24"/>
                    <a:gd name="T18" fmla="*/ 18 w 18"/>
                    <a:gd name="T19" fmla="*/ 18 h 24"/>
                    <a:gd name="T20" fmla="*/ 12 w 18"/>
                    <a:gd name="T21" fmla="*/ 18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
                    <a:gd name="T34" fmla="*/ 0 h 24"/>
                    <a:gd name="T35" fmla="*/ 18 w 18"/>
                    <a:gd name="T36" fmla="*/ 24 h 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 h="24">
                      <a:moveTo>
                        <a:pt x="12" y="18"/>
                      </a:moveTo>
                      <a:lnTo>
                        <a:pt x="18" y="24"/>
                      </a:lnTo>
                      <a:lnTo>
                        <a:pt x="18" y="18"/>
                      </a:lnTo>
                      <a:lnTo>
                        <a:pt x="0" y="0"/>
                      </a:lnTo>
                      <a:lnTo>
                        <a:pt x="0" y="6"/>
                      </a:lnTo>
                      <a:lnTo>
                        <a:pt x="18" y="24"/>
                      </a:lnTo>
                      <a:lnTo>
                        <a:pt x="18" y="18"/>
                      </a:lnTo>
                      <a:lnTo>
                        <a:pt x="12" y="18"/>
                      </a:lnTo>
                      <a:close/>
                    </a:path>
                  </a:pathLst>
                </a:custGeom>
                <a:solidFill>
                  <a:srgbClr val="C0C0C0"/>
                </a:solidFill>
                <a:ln w="9525">
                  <a:noFill/>
                  <a:round/>
                  <a:headEnd/>
                  <a:tailEnd/>
                </a:ln>
              </p:spPr>
              <p:txBody>
                <a:bodyPr/>
                <a:lstStyle/>
                <a:p>
                  <a:endParaRPr lang="en-US"/>
                </a:p>
              </p:txBody>
            </p:sp>
            <p:sp>
              <p:nvSpPr>
                <p:cNvPr id="52312" name="Freeform 619"/>
                <p:cNvSpPr>
                  <a:spLocks/>
                </p:cNvSpPr>
                <p:nvPr/>
              </p:nvSpPr>
              <p:spPr bwMode="auto">
                <a:xfrm>
                  <a:off x="4660" y="2706"/>
                  <a:ext cx="24" cy="24"/>
                </a:xfrm>
                <a:custGeom>
                  <a:avLst/>
                  <a:gdLst>
                    <a:gd name="T0" fmla="*/ 24 w 24"/>
                    <a:gd name="T1" fmla="*/ 24 h 24"/>
                    <a:gd name="T2" fmla="*/ 24 w 24"/>
                    <a:gd name="T3" fmla="*/ 18 h 24"/>
                    <a:gd name="T4" fmla="*/ 24 w 24"/>
                    <a:gd name="T5" fmla="*/ 18 h 24"/>
                    <a:gd name="T6" fmla="*/ 18 w 24"/>
                    <a:gd name="T7" fmla="*/ 12 h 24"/>
                    <a:gd name="T8" fmla="*/ 6 w 24"/>
                    <a:gd name="T9" fmla="*/ 0 h 24"/>
                    <a:gd name="T10" fmla="*/ 0 w 24"/>
                    <a:gd name="T11" fmla="*/ 6 h 24"/>
                    <a:gd name="T12" fmla="*/ 6 w 24"/>
                    <a:gd name="T13" fmla="*/ 6 h 24"/>
                    <a:gd name="T14" fmla="*/ 18 w 24"/>
                    <a:gd name="T15" fmla="*/ 18 h 24"/>
                    <a:gd name="T16" fmla="*/ 24 w 24"/>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24" y="24"/>
                      </a:moveTo>
                      <a:lnTo>
                        <a:pt x="24" y="18"/>
                      </a:lnTo>
                      <a:lnTo>
                        <a:pt x="18" y="12"/>
                      </a:lnTo>
                      <a:lnTo>
                        <a:pt x="6" y="0"/>
                      </a:lnTo>
                      <a:lnTo>
                        <a:pt x="0" y="6"/>
                      </a:lnTo>
                      <a:lnTo>
                        <a:pt x="6" y="6"/>
                      </a:lnTo>
                      <a:lnTo>
                        <a:pt x="18" y="18"/>
                      </a:lnTo>
                      <a:lnTo>
                        <a:pt x="24" y="24"/>
                      </a:lnTo>
                      <a:close/>
                    </a:path>
                  </a:pathLst>
                </a:custGeom>
                <a:solidFill>
                  <a:srgbClr val="C0C0C0"/>
                </a:solidFill>
                <a:ln w="9525">
                  <a:noFill/>
                  <a:round/>
                  <a:headEnd/>
                  <a:tailEnd/>
                </a:ln>
              </p:spPr>
              <p:txBody>
                <a:bodyPr/>
                <a:lstStyle/>
                <a:p>
                  <a:endParaRPr lang="en-US"/>
                </a:p>
              </p:txBody>
            </p:sp>
            <p:sp>
              <p:nvSpPr>
                <p:cNvPr id="52313" name="Freeform 620"/>
                <p:cNvSpPr>
                  <a:spLocks/>
                </p:cNvSpPr>
                <p:nvPr/>
              </p:nvSpPr>
              <p:spPr bwMode="auto">
                <a:xfrm>
                  <a:off x="4630" y="2682"/>
                  <a:ext cx="24" cy="24"/>
                </a:xfrm>
                <a:custGeom>
                  <a:avLst/>
                  <a:gdLst>
                    <a:gd name="T0" fmla="*/ 24 w 24"/>
                    <a:gd name="T1" fmla="*/ 24 h 24"/>
                    <a:gd name="T2" fmla="*/ 24 w 24"/>
                    <a:gd name="T3" fmla="*/ 18 h 24"/>
                    <a:gd name="T4" fmla="*/ 24 w 24"/>
                    <a:gd name="T5" fmla="*/ 18 h 24"/>
                    <a:gd name="T6" fmla="*/ 6 w 24"/>
                    <a:gd name="T7" fmla="*/ 6 h 24"/>
                    <a:gd name="T8" fmla="*/ 0 w 24"/>
                    <a:gd name="T9" fmla="*/ 0 h 24"/>
                    <a:gd name="T10" fmla="*/ 0 w 24"/>
                    <a:gd name="T11" fmla="*/ 6 h 24"/>
                    <a:gd name="T12" fmla="*/ 0 w 24"/>
                    <a:gd name="T13" fmla="*/ 6 h 24"/>
                    <a:gd name="T14" fmla="*/ 6 w 24"/>
                    <a:gd name="T15" fmla="*/ 12 h 24"/>
                    <a:gd name="T16" fmla="*/ 24 w 24"/>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24" y="24"/>
                      </a:moveTo>
                      <a:lnTo>
                        <a:pt x="24" y="18"/>
                      </a:lnTo>
                      <a:lnTo>
                        <a:pt x="6" y="6"/>
                      </a:lnTo>
                      <a:lnTo>
                        <a:pt x="0" y="0"/>
                      </a:lnTo>
                      <a:lnTo>
                        <a:pt x="0" y="6"/>
                      </a:lnTo>
                      <a:lnTo>
                        <a:pt x="6" y="12"/>
                      </a:lnTo>
                      <a:lnTo>
                        <a:pt x="24" y="24"/>
                      </a:lnTo>
                      <a:close/>
                    </a:path>
                  </a:pathLst>
                </a:custGeom>
                <a:solidFill>
                  <a:srgbClr val="C0C0C0"/>
                </a:solidFill>
                <a:ln w="9525">
                  <a:noFill/>
                  <a:round/>
                  <a:headEnd/>
                  <a:tailEnd/>
                </a:ln>
              </p:spPr>
              <p:txBody>
                <a:bodyPr/>
                <a:lstStyle/>
                <a:p>
                  <a:endParaRPr lang="en-US"/>
                </a:p>
              </p:txBody>
            </p:sp>
            <p:sp>
              <p:nvSpPr>
                <p:cNvPr id="52314" name="Freeform 621"/>
                <p:cNvSpPr>
                  <a:spLocks/>
                </p:cNvSpPr>
                <p:nvPr/>
              </p:nvSpPr>
              <p:spPr bwMode="auto">
                <a:xfrm>
                  <a:off x="4594" y="2664"/>
                  <a:ext cx="24" cy="18"/>
                </a:xfrm>
                <a:custGeom>
                  <a:avLst/>
                  <a:gdLst>
                    <a:gd name="T0" fmla="*/ 24 w 24"/>
                    <a:gd name="T1" fmla="*/ 18 h 18"/>
                    <a:gd name="T2" fmla="*/ 24 w 24"/>
                    <a:gd name="T3" fmla="*/ 12 h 18"/>
                    <a:gd name="T4" fmla="*/ 24 w 24"/>
                    <a:gd name="T5" fmla="*/ 12 h 18"/>
                    <a:gd name="T6" fmla="*/ 0 w 24"/>
                    <a:gd name="T7" fmla="*/ 0 h 18"/>
                    <a:gd name="T8" fmla="*/ 0 w 24"/>
                    <a:gd name="T9" fmla="*/ 0 h 18"/>
                    <a:gd name="T10" fmla="*/ 0 w 24"/>
                    <a:gd name="T11" fmla="*/ 6 h 18"/>
                    <a:gd name="T12" fmla="*/ 24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18"/>
                      </a:move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2315" name="Freeform 622"/>
                <p:cNvSpPr>
                  <a:spLocks/>
                </p:cNvSpPr>
                <p:nvPr/>
              </p:nvSpPr>
              <p:spPr bwMode="auto">
                <a:xfrm>
                  <a:off x="4558" y="2640"/>
                  <a:ext cx="24" cy="18"/>
                </a:xfrm>
                <a:custGeom>
                  <a:avLst/>
                  <a:gdLst>
                    <a:gd name="T0" fmla="*/ 24 w 24"/>
                    <a:gd name="T1" fmla="*/ 18 h 18"/>
                    <a:gd name="T2" fmla="*/ 24 w 24"/>
                    <a:gd name="T3" fmla="*/ 18 h 18"/>
                    <a:gd name="T4" fmla="*/ 24 w 24"/>
                    <a:gd name="T5" fmla="*/ 12 h 18"/>
                    <a:gd name="T6" fmla="*/ 0 w 24"/>
                    <a:gd name="T7" fmla="*/ 0 h 18"/>
                    <a:gd name="T8" fmla="*/ 0 w 24"/>
                    <a:gd name="T9" fmla="*/ 6 h 18"/>
                    <a:gd name="T10" fmla="*/ 0 w 24"/>
                    <a:gd name="T11" fmla="*/ 6 h 18"/>
                    <a:gd name="T12" fmla="*/ 24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18"/>
                      </a:moveTo>
                      <a:lnTo>
                        <a:pt x="24" y="18"/>
                      </a:ln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2316" name="Freeform 623"/>
                <p:cNvSpPr>
                  <a:spLocks/>
                </p:cNvSpPr>
                <p:nvPr/>
              </p:nvSpPr>
              <p:spPr bwMode="auto">
                <a:xfrm>
                  <a:off x="4516" y="2628"/>
                  <a:ext cx="30" cy="12"/>
                </a:xfrm>
                <a:custGeom>
                  <a:avLst/>
                  <a:gdLst>
                    <a:gd name="T0" fmla="*/ 24 w 30"/>
                    <a:gd name="T1" fmla="*/ 12 h 12"/>
                    <a:gd name="T2" fmla="*/ 30 w 30"/>
                    <a:gd name="T3" fmla="*/ 12 h 12"/>
                    <a:gd name="T4" fmla="*/ 24 w 30"/>
                    <a:gd name="T5" fmla="*/ 6 h 12"/>
                    <a:gd name="T6" fmla="*/ 18 w 30"/>
                    <a:gd name="T7" fmla="*/ 0 h 12"/>
                    <a:gd name="T8" fmla="*/ 6 w 30"/>
                    <a:gd name="T9" fmla="*/ 0 h 12"/>
                    <a:gd name="T10" fmla="*/ 0 w 30"/>
                    <a:gd name="T11" fmla="*/ 0 h 12"/>
                    <a:gd name="T12" fmla="*/ 6 w 30"/>
                    <a:gd name="T13" fmla="*/ 6 h 12"/>
                    <a:gd name="T14" fmla="*/ 18 w 30"/>
                    <a:gd name="T15" fmla="*/ 6 h 12"/>
                    <a:gd name="T16" fmla="*/ 24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12"/>
                      </a:moveTo>
                      <a:lnTo>
                        <a:pt x="30" y="12"/>
                      </a:lnTo>
                      <a:lnTo>
                        <a:pt x="24" y="6"/>
                      </a:lnTo>
                      <a:lnTo>
                        <a:pt x="18" y="0"/>
                      </a:lnTo>
                      <a:lnTo>
                        <a:pt x="6" y="0"/>
                      </a:lnTo>
                      <a:lnTo>
                        <a:pt x="0" y="0"/>
                      </a:lnTo>
                      <a:lnTo>
                        <a:pt x="6" y="6"/>
                      </a:lnTo>
                      <a:lnTo>
                        <a:pt x="18" y="6"/>
                      </a:lnTo>
                      <a:lnTo>
                        <a:pt x="24" y="12"/>
                      </a:lnTo>
                      <a:close/>
                    </a:path>
                  </a:pathLst>
                </a:custGeom>
                <a:solidFill>
                  <a:srgbClr val="C0C0C0"/>
                </a:solidFill>
                <a:ln w="9525">
                  <a:noFill/>
                  <a:round/>
                  <a:headEnd/>
                  <a:tailEnd/>
                </a:ln>
              </p:spPr>
              <p:txBody>
                <a:bodyPr/>
                <a:lstStyle/>
                <a:p>
                  <a:endParaRPr lang="en-US"/>
                </a:p>
              </p:txBody>
            </p:sp>
            <p:sp>
              <p:nvSpPr>
                <p:cNvPr id="52317" name="Freeform 624"/>
                <p:cNvSpPr>
                  <a:spLocks/>
                </p:cNvSpPr>
                <p:nvPr/>
              </p:nvSpPr>
              <p:spPr bwMode="auto">
                <a:xfrm>
                  <a:off x="4480" y="2610"/>
                  <a:ext cx="24" cy="12"/>
                </a:xfrm>
                <a:custGeom>
                  <a:avLst/>
                  <a:gdLst>
                    <a:gd name="T0" fmla="*/ 24 w 24"/>
                    <a:gd name="T1" fmla="*/ 12 h 12"/>
                    <a:gd name="T2" fmla="*/ 24 w 24"/>
                    <a:gd name="T3" fmla="*/ 12 h 12"/>
                    <a:gd name="T4" fmla="*/ 24 w 24"/>
                    <a:gd name="T5" fmla="*/ 6 h 12"/>
                    <a:gd name="T6" fmla="*/ 0 w 24"/>
                    <a:gd name="T7" fmla="*/ 0 h 12"/>
                    <a:gd name="T8" fmla="*/ 0 w 24"/>
                    <a:gd name="T9" fmla="*/ 0 h 12"/>
                    <a:gd name="T10" fmla="*/ 0 w 24"/>
                    <a:gd name="T11" fmla="*/ 6 h 12"/>
                    <a:gd name="T12" fmla="*/ 24 w 24"/>
                    <a:gd name="T13" fmla="*/ 12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12"/>
                      </a:moveTo>
                      <a:lnTo>
                        <a:pt x="24"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318" name="Freeform 625"/>
                <p:cNvSpPr>
                  <a:spLocks/>
                </p:cNvSpPr>
                <p:nvPr/>
              </p:nvSpPr>
              <p:spPr bwMode="auto">
                <a:xfrm>
                  <a:off x="4438" y="2598"/>
                  <a:ext cx="30" cy="12"/>
                </a:xfrm>
                <a:custGeom>
                  <a:avLst/>
                  <a:gdLst>
                    <a:gd name="T0" fmla="*/ 24 w 30"/>
                    <a:gd name="T1" fmla="*/ 12 h 12"/>
                    <a:gd name="T2" fmla="*/ 30 w 30"/>
                    <a:gd name="T3" fmla="*/ 6 h 12"/>
                    <a:gd name="T4" fmla="*/ 24 w 30"/>
                    <a:gd name="T5" fmla="*/ 6 h 12"/>
                    <a:gd name="T6" fmla="*/ 6 w 30"/>
                    <a:gd name="T7" fmla="*/ 0 h 12"/>
                    <a:gd name="T8" fmla="*/ 0 w 30"/>
                    <a:gd name="T9" fmla="*/ 0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6" y="0"/>
                      </a:lnTo>
                      <a:lnTo>
                        <a:pt x="0" y="0"/>
                      </a:lnTo>
                      <a:lnTo>
                        <a:pt x="6" y="6"/>
                      </a:lnTo>
                      <a:lnTo>
                        <a:pt x="24" y="12"/>
                      </a:lnTo>
                      <a:close/>
                    </a:path>
                  </a:pathLst>
                </a:custGeom>
                <a:solidFill>
                  <a:srgbClr val="C0C0C0"/>
                </a:solidFill>
                <a:ln w="9525">
                  <a:noFill/>
                  <a:round/>
                  <a:headEnd/>
                  <a:tailEnd/>
                </a:ln>
              </p:spPr>
              <p:txBody>
                <a:bodyPr/>
                <a:lstStyle/>
                <a:p>
                  <a:endParaRPr lang="en-US"/>
                </a:p>
              </p:txBody>
            </p:sp>
            <p:sp>
              <p:nvSpPr>
                <p:cNvPr id="52319" name="Freeform 626"/>
                <p:cNvSpPr>
                  <a:spLocks/>
                </p:cNvSpPr>
                <p:nvPr/>
              </p:nvSpPr>
              <p:spPr bwMode="auto">
                <a:xfrm>
                  <a:off x="4396" y="2580"/>
                  <a:ext cx="30" cy="18"/>
                </a:xfrm>
                <a:custGeom>
                  <a:avLst/>
                  <a:gdLst>
                    <a:gd name="T0" fmla="*/ 30 w 30"/>
                    <a:gd name="T1" fmla="*/ 18 h 18"/>
                    <a:gd name="T2" fmla="*/ 30 w 30"/>
                    <a:gd name="T3" fmla="*/ 12 h 18"/>
                    <a:gd name="T4" fmla="*/ 30 w 30"/>
                    <a:gd name="T5" fmla="*/ 12 h 18"/>
                    <a:gd name="T6" fmla="*/ 6 w 30"/>
                    <a:gd name="T7" fmla="*/ 0 h 18"/>
                    <a:gd name="T8" fmla="*/ 0 w 30"/>
                    <a:gd name="T9" fmla="*/ 6 h 18"/>
                    <a:gd name="T10" fmla="*/ 6 w 30"/>
                    <a:gd name="T11" fmla="*/ 6 h 18"/>
                    <a:gd name="T12" fmla="*/ 30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30" y="18"/>
                      </a:moveTo>
                      <a:lnTo>
                        <a:pt x="30" y="12"/>
                      </a:lnTo>
                      <a:lnTo>
                        <a:pt x="6" y="0"/>
                      </a:lnTo>
                      <a:lnTo>
                        <a:pt x="0" y="6"/>
                      </a:lnTo>
                      <a:lnTo>
                        <a:pt x="6" y="6"/>
                      </a:lnTo>
                      <a:lnTo>
                        <a:pt x="30" y="18"/>
                      </a:lnTo>
                      <a:close/>
                    </a:path>
                  </a:pathLst>
                </a:custGeom>
                <a:solidFill>
                  <a:srgbClr val="C0C0C0"/>
                </a:solidFill>
                <a:ln w="9525">
                  <a:noFill/>
                  <a:round/>
                  <a:headEnd/>
                  <a:tailEnd/>
                </a:ln>
              </p:spPr>
              <p:txBody>
                <a:bodyPr/>
                <a:lstStyle/>
                <a:p>
                  <a:endParaRPr lang="en-US"/>
                </a:p>
              </p:txBody>
            </p:sp>
            <p:sp>
              <p:nvSpPr>
                <p:cNvPr id="52320" name="Freeform 627"/>
                <p:cNvSpPr>
                  <a:spLocks/>
                </p:cNvSpPr>
                <p:nvPr/>
              </p:nvSpPr>
              <p:spPr bwMode="auto">
                <a:xfrm>
                  <a:off x="4360" y="2568"/>
                  <a:ext cx="30" cy="18"/>
                </a:xfrm>
                <a:custGeom>
                  <a:avLst/>
                  <a:gdLst>
                    <a:gd name="T0" fmla="*/ 24 w 30"/>
                    <a:gd name="T1" fmla="*/ 18 h 18"/>
                    <a:gd name="T2" fmla="*/ 30 w 30"/>
                    <a:gd name="T3" fmla="*/ 12 h 18"/>
                    <a:gd name="T4" fmla="*/ 24 w 30"/>
                    <a:gd name="T5" fmla="*/ 12 h 18"/>
                    <a:gd name="T6" fmla="*/ 0 w 30"/>
                    <a:gd name="T7" fmla="*/ 0 h 18"/>
                    <a:gd name="T8" fmla="*/ 0 w 30"/>
                    <a:gd name="T9" fmla="*/ 6 h 18"/>
                    <a:gd name="T10" fmla="*/ 0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2321" name="Freeform 628"/>
                <p:cNvSpPr>
                  <a:spLocks/>
                </p:cNvSpPr>
                <p:nvPr/>
              </p:nvSpPr>
              <p:spPr bwMode="auto">
                <a:xfrm>
                  <a:off x="4318" y="2562"/>
                  <a:ext cx="30" cy="12"/>
                </a:xfrm>
                <a:custGeom>
                  <a:avLst/>
                  <a:gdLst>
                    <a:gd name="T0" fmla="*/ 24 w 30"/>
                    <a:gd name="T1" fmla="*/ 12 h 12"/>
                    <a:gd name="T2" fmla="*/ 30 w 30"/>
                    <a:gd name="T3" fmla="*/ 6 h 12"/>
                    <a:gd name="T4" fmla="*/ 24 w 30"/>
                    <a:gd name="T5" fmla="*/ 6 h 12"/>
                    <a:gd name="T6" fmla="*/ 6 w 30"/>
                    <a:gd name="T7" fmla="*/ 0 h 12"/>
                    <a:gd name="T8" fmla="*/ 0 w 30"/>
                    <a:gd name="T9" fmla="*/ 0 h 12"/>
                    <a:gd name="T10" fmla="*/ 0 w 30"/>
                    <a:gd name="T11" fmla="*/ 0 h 12"/>
                    <a:gd name="T12" fmla="*/ 0 w 30"/>
                    <a:gd name="T13" fmla="*/ 6 h 12"/>
                    <a:gd name="T14" fmla="*/ 6 w 30"/>
                    <a:gd name="T15" fmla="*/ 6 h 12"/>
                    <a:gd name="T16" fmla="*/ 24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12"/>
                      </a:moveTo>
                      <a:lnTo>
                        <a:pt x="30" y="6"/>
                      </a:lnTo>
                      <a:lnTo>
                        <a:pt x="24" y="6"/>
                      </a:lnTo>
                      <a:lnTo>
                        <a:pt x="6" y="0"/>
                      </a:lnTo>
                      <a:lnTo>
                        <a:pt x="0"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2322" name="Freeform 629"/>
                <p:cNvSpPr>
                  <a:spLocks/>
                </p:cNvSpPr>
                <p:nvPr/>
              </p:nvSpPr>
              <p:spPr bwMode="auto">
                <a:xfrm>
                  <a:off x="4276" y="2550"/>
                  <a:ext cx="30" cy="12"/>
                </a:xfrm>
                <a:custGeom>
                  <a:avLst/>
                  <a:gdLst>
                    <a:gd name="T0" fmla="*/ 30 w 30"/>
                    <a:gd name="T1" fmla="*/ 12 h 12"/>
                    <a:gd name="T2" fmla="*/ 30 w 30"/>
                    <a:gd name="T3" fmla="*/ 12 h 12"/>
                    <a:gd name="T4" fmla="*/ 30 w 30"/>
                    <a:gd name="T5" fmla="*/ 6 h 12"/>
                    <a:gd name="T6" fmla="*/ 6 w 30"/>
                    <a:gd name="T7" fmla="*/ 0 h 12"/>
                    <a:gd name="T8" fmla="*/ 0 w 30"/>
                    <a:gd name="T9" fmla="*/ 6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12"/>
                      </a:lnTo>
                      <a:lnTo>
                        <a:pt x="30" y="6"/>
                      </a:lnTo>
                      <a:lnTo>
                        <a:pt x="6" y="0"/>
                      </a:lnTo>
                      <a:lnTo>
                        <a:pt x="0" y="6"/>
                      </a:lnTo>
                      <a:lnTo>
                        <a:pt x="6" y="6"/>
                      </a:lnTo>
                      <a:lnTo>
                        <a:pt x="30" y="12"/>
                      </a:lnTo>
                      <a:close/>
                    </a:path>
                  </a:pathLst>
                </a:custGeom>
                <a:solidFill>
                  <a:srgbClr val="C0C0C0"/>
                </a:solidFill>
                <a:ln w="9525">
                  <a:noFill/>
                  <a:round/>
                  <a:headEnd/>
                  <a:tailEnd/>
                </a:ln>
              </p:spPr>
              <p:txBody>
                <a:bodyPr/>
                <a:lstStyle/>
                <a:p>
                  <a:endParaRPr lang="en-US"/>
                </a:p>
              </p:txBody>
            </p:sp>
            <p:sp>
              <p:nvSpPr>
                <p:cNvPr id="52323" name="Freeform 630"/>
                <p:cNvSpPr>
                  <a:spLocks/>
                </p:cNvSpPr>
                <p:nvPr/>
              </p:nvSpPr>
              <p:spPr bwMode="auto">
                <a:xfrm>
                  <a:off x="4234" y="2544"/>
                  <a:ext cx="30" cy="12"/>
                </a:xfrm>
                <a:custGeom>
                  <a:avLst/>
                  <a:gdLst>
                    <a:gd name="T0" fmla="*/ 30 w 30"/>
                    <a:gd name="T1" fmla="*/ 12 h 12"/>
                    <a:gd name="T2" fmla="*/ 30 w 30"/>
                    <a:gd name="T3" fmla="*/ 6 h 12"/>
                    <a:gd name="T4" fmla="*/ 30 w 30"/>
                    <a:gd name="T5" fmla="*/ 6 h 12"/>
                    <a:gd name="T6" fmla="*/ 6 w 30"/>
                    <a:gd name="T7" fmla="*/ 0 h 12"/>
                    <a:gd name="T8" fmla="*/ 0 w 30"/>
                    <a:gd name="T9" fmla="*/ 0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0"/>
                      </a:lnTo>
                      <a:lnTo>
                        <a:pt x="6" y="6"/>
                      </a:lnTo>
                      <a:lnTo>
                        <a:pt x="30" y="12"/>
                      </a:lnTo>
                      <a:close/>
                    </a:path>
                  </a:pathLst>
                </a:custGeom>
                <a:solidFill>
                  <a:srgbClr val="C0C0C0"/>
                </a:solidFill>
                <a:ln w="9525">
                  <a:noFill/>
                  <a:round/>
                  <a:headEnd/>
                  <a:tailEnd/>
                </a:ln>
              </p:spPr>
              <p:txBody>
                <a:bodyPr/>
                <a:lstStyle/>
                <a:p>
                  <a:endParaRPr lang="en-US"/>
                </a:p>
              </p:txBody>
            </p:sp>
            <p:sp>
              <p:nvSpPr>
                <p:cNvPr id="52324" name="Freeform 631"/>
                <p:cNvSpPr>
                  <a:spLocks/>
                </p:cNvSpPr>
                <p:nvPr/>
              </p:nvSpPr>
              <p:spPr bwMode="auto">
                <a:xfrm>
                  <a:off x="4192" y="2538"/>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325" name="Freeform 632"/>
                <p:cNvSpPr>
                  <a:spLocks/>
                </p:cNvSpPr>
                <p:nvPr/>
              </p:nvSpPr>
              <p:spPr bwMode="auto">
                <a:xfrm>
                  <a:off x="4156" y="2526"/>
                  <a:ext cx="24" cy="12"/>
                </a:xfrm>
                <a:custGeom>
                  <a:avLst/>
                  <a:gdLst>
                    <a:gd name="T0" fmla="*/ 24 w 24"/>
                    <a:gd name="T1" fmla="*/ 12 h 12"/>
                    <a:gd name="T2" fmla="*/ 24 w 24"/>
                    <a:gd name="T3" fmla="*/ 6 h 12"/>
                    <a:gd name="T4" fmla="*/ 24 w 24"/>
                    <a:gd name="T5" fmla="*/ 6 h 12"/>
                    <a:gd name="T6" fmla="*/ 0 w 24"/>
                    <a:gd name="T7" fmla="*/ 0 h 12"/>
                    <a:gd name="T8" fmla="*/ 0 w 24"/>
                    <a:gd name="T9" fmla="*/ 0 h 12"/>
                    <a:gd name="T10" fmla="*/ 0 w 24"/>
                    <a:gd name="T11" fmla="*/ 6 h 12"/>
                    <a:gd name="T12" fmla="*/ 0 w 24"/>
                    <a:gd name="T13" fmla="*/ 6 h 12"/>
                    <a:gd name="T14" fmla="*/ 0 w 24"/>
                    <a:gd name="T15" fmla="*/ 6 h 12"/>
                    <a:gd name="T16" fmla="*/ 24 w 24"/>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24" y="12"/>
                      </a:move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326" name="Freeform 633"/>
                <p:cNvSpPr>
                  <a:spLocks/>
                </p:cNvSpPr>
                <p:nvPr/>
              </p:nvSpPr>
              <p:spPr bwMode="auto">
                <a:xfrm>
                  <a:off x="4114" y="2520"/>
                  <a:ext cx="30" cy="12"/>
                </a:xfrm>
                <a:custGeom>
                  <a:avLst/>
                  <a:gdLst>
                    <a:gd name="T0" fmla="*/ 24 w 30"/>
                    <a:gd name="T1" fmla="*/ 12 h 12"/>
                    <a:gd name="T2" fmla="*/ 30 w 30"/>
                    <a:gd name="T3" fmla="*/ 6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327" name="Freeform 634"/>
                <p:cNvSpPr>
                  <a:spLocks/>
                </p:cNvSpPr>
                <p:nvPr/>
              </p:nvSpPr>
              <p:spPr bwMode="auto">
                <a:xfrm>
                  <a:off x="4072" y="2520"/>
                  <a:ext cx="30" cy="6"/>
                </a:xfrm>
                <a:custGeom>
                  <a:avLst/>
                  <a:gdLst>
                    <a:gd name="T0" fmla="*/ 24 w 30"/>
                    <a:gd name="T1" fmla="*/ 6 h 6"/>
                    <a:gd name="T2" fmla="*/ 30 w 30"/>
                    <a:gd name="T3" fmla="*/ 6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328" name="Freeform 635"/>
                <p:cNvSpPr>
                  <a:spLocks/>
                </p:cNvSpPr>
                <p:nvPr/>
              </p:nvSpPr>
              <p:spPr bwMode="auto">
                <a:xfrm>
                  <a:off x="4030" y="2514"/>
                  <a:ext cx="30" cy="6"/>
                </a:xfrm>
                <a:custGeom>
                  <a:avLst/>
                  <a:gdLst>
                    <a:gd name="T0" fmla="*/ 24 w 30"/>
                    <a:gd name="T1" fmla="*/ 6 h 6"/>
                    <a:gd name="T2" fmla="*/ 30 w 30"/>
                    <a:gd name="T3" fmla="*/ 6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329" name="Freeform 636"/>
                <p:cNvSpPr>
                  <a:spLocks/>
                </p:cNvSpPr>
                <p:nvPr/>
              </p:nvSpPr>
              <p:spPr bwMode="auto">
                <a:xfrm>
                  <a:off x="3987" y="2507"/>
                  <a:ext cx="31" cy="7"/>
                </a:xfrm>
                <a:custGeom>
                  <a:avLst/>
                  <a:gdLst>
                    <a:gd name="T0" fmla="*/ 25 w 31"/>
                    <a:gd name="T1" fmla="*/ 7 h 7"/>
                    <a:gd name="T2" fmla="*/ 31 w 31"/>
                    <a:gd name="T3" fmla="*/ 7 h 7"/>
                    <a:gd name="T4" fmla="*/ 25 w 31"/>
                    <a:gd name="T5" fmla="*/ 0 h 7"/>
                    <a:gd name="T6" fmla="*/ 0 w 31"/>
                    <a:gd name="T7" fmla="*/ 0 h 7"/>
                    <a:gd name="T8" fmla="*/ 0 w 31"/>
                    <a:gd name="T9" fmla="*/ 7 h 7"/>
                    <a:gd name="T10" fmla="*/ 0 w 31"/>
                    <a:gd name="T11" fmla="*/ 7 h 7"/>
                    <a:gd name="T12" fmla="*/ 25 w 31"/>
                    <a:gd name="T13" fmla="*/ 7 h 7"/>
                    <a:gd name="T14" fmla="*/ 0 60000 65536"/>
                    <a:gd name="T15" fmla="*/ 0 60000 65536"/>
                    <a:gd name="T16" fmla="*/ 0 60000 65536"/>
                    <a:gd name="T17" fmla="*/ 0 60000 65536"/>
                    <a:gd name="T18" fmla="*/ 0 60000 65536"/>
                    <a:gd name="T19" fmla="*/ 0 60000 65536"/>
                    <a:gd name="T20" fmla="*/ 0 60000 65536"/>
                    <a:gd name="T21" fmla="*/ 0 w 31"/>
                    <a:gd name="T22" fmla="*/ 0 h 7"/>
                    <a:gd name="T23" fmla="*/ 31 w 31"/>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7">
                      <a:moveTo>
                        <a:pt x="25" y="7"/>
                      </a:moveTo>
                      <a:lnTo>
                        <a:pt x="31" y="7"/>
                      </a:lnTo>
                      <a:lnTo>
                        <a:pt x="25" y="0"/>
                      </a:lnTo>
                      <a:lnTo>
                        <a:pt x="0" y="0"/>
                      </a:lnTo>
                      <a:lnTo>
                        <a:pt x="0" y="7"/>
                      </a:lnTo>
                      <a:lnTo>
                        <a:pt x="25" y="7"/>
                      </a:lnTo>
                      <a:close/>
                    </a:path>
                  </a:pathLst>
                </a:custGeom>
                <a:solidFill>
                  <a:srgbClr val="C0C0C0"/>
                </a:solidFill>
                <a:ln w="9525">
                  <a:noFill/>
                  <a:round/>
                  <a:headEnd/>
                  <a:tailEnd/>
                </a:ln>
              </p:spPr>
              <p:txBody>
                <a:bodyPr/>
                <a:lstStyle/>
                <a:p>
                  <a:endParaRPr lang="en-US"/>
                </a:p>
              </p:txBody>
            </p:sp>
            <p:sp>
              <p:nvSpPr>
                <p:cNvPr id="52330" name="Freeform 637"/>
                <p:cNvSpPr>
                  <a:spLocks/>
                </p:cNvSpPr>
                <p:nvPr/>
              </p:nvSpPr>
              <p:spPr bwMode="auto">
                <a:xfrm>
                  <a:off x="3945" y="2507"/>
                  <a:ext cx="30" cy="7"/>
                </a:xfrm>
                <a:custGeom>
                  <a:avLst/>
                  <a:gdLst>
                    <a:gd name="T0" fmla="*/ 24 w 30"/>
                    <a:gd name="T1" fmla="*/ 7 h 7"/>
                    <a:gd name="T2" fmla="*/ 30 w 30"/>
                    <a:gd name="T3" fmla="*/ 0 h 7"/>
                    <a:gd name="T4" fmla="*/ 24 w 30"/>
                    <a:gd name="T5" fmla="*/ 0 h 7"/>
                    <a:gd name="T6" fmla="*/ 0 w 30"/>
                    <a:gd name="T7" fmla="*/ 0 h 7"/>
                    <a:gd name="T8" fmla="*/ 0 w 30"/>
                    <a:gd name="T9" fmla="*/ 0 h 7"/>
                    <a:gd name="T10" fmla="*/ 0 w 30"/>
                    <a:gd name="T11" fmla="*/ 7 h 7"/>
                    <a:gd name="T12" fmla="*/ 24 w 30"/>
                    <a:gd name="T13" fmla="*/ 7 h 7"/>
                    <a:gd name="T14" fmla="*/ 0 60000 65536"/>
                    <a:gd name="T15" fmla="*/ 0 60000 65536"/>
                    <a:gd name="T16" fmla="*/ 0 60000 65536"/>
                    <a:gd name="T17" fmla="*/ 0 60000 65536"/>
                    <a:gd name="T18" fmla="*/ 0 60000 65536"/>
                    <a:gd name="T19" fmla="*/ 0 60000 65536"/>
                    <a:gd name="T20" fmla="*/ 0 60000 65536"/>
                    <a:gd name="T21" fmla="*/ 0 w 30"/>
                    <a:gd name="T22" fmla="*/ 0 h 7"/>
                    <a:gd name="T23" fmla="*/ 30 w 30"/>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7">
                      <a:moveTo>
                        <a:pt x="24" y="7"/>
                      </a:moveTo>
                      <a:lnTo>
                        <a:pt x="30" y="0"/>
                      </a:lnTo>
                      <a:lnTo>
                        <a:pt x="24" y="0"/>
                      </a:lnTo>
                      <a:lnTo>
                        <a:pt x="0" y="0"/>
                      </a:lnTo>
                      <a:lnTo>
                        <a:pt x="0" y="7"/>
                      </a:lnTo>
                      <a:lnTo>
                        <a:pt x="24" y="7"/>
                      </a:lnTo>
                      <a:close/>
                    </a:path>
                  </a:pathLst>
                </a:custGeom>
                <a:solidFill>
                  <a:srgbClr val="C0C0C0"/>
                </a:solidFill>
                <a:ln w="9525">
                  <a:noFill/>
                  <a:round/>
                  <a:headEnd/>
                  <a:tailEnd/>
                </a:ln>
              </p:spPr>
              <p:txBody>
                <a:bodyPr/>
                <a:lstStyle/>
                <a:p>
                  <a:endParaRPr lang="en-US"/>
                </a:p>
              </p:txBody>
            </p:sp>
            <p:sp>
              <p:nvSpPr>
                <p:cNvPr id="52331" name="Freeform 638"/>
                <p:cNvSpPr>
                  <a:spLocks/>
                </p:cNvSpPr>
                <p:nvPr/>
              </p:nvSpPr>
              <p:spPr bwMode="auto">
                <a:xfrm>
                  <a:off x="3903" y="2501"/>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332" name="Freeform 639"/>
                <p:cNvSpPr>
                  <a:spLocks/>
                </p:cNvSpPr>
                <p:nvPr/>
              </p:nvSpPr>
              <p:spPr bwMode="auto">
                <a:xfrm>
                  <a:off x="3861" y="2501"/>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333" name="Freeform 640"/>
                <p:cNvSpPr>
                  <a:spLocks/>
                </p:cNvSpPr>
                <p:nvPr/>
              </p:nvSpPr>
              <p:spPr bwMode="auto">
                <a:xfrm>
                  <a:off x="3819" y="2501"/>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334" name="Freeform 641"/>
                <p:cNvSpPr>
                  <a:spLocks/>
                </p:cNvSpPr>
                <p:nvPr/>
              </p:nvSpPr>
              <p:spPr bwMode="auto">
                <a:xfrm>
                  <a:off x="3777" y="2501"/>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grpSp>
          <p:grpSp>
            <p:nvGrpSpPr>
              <p:cNvPr id="52061" name="Group 642"/>
              <p:cNvGrpSpPr>
                <a:grpSpLocks/>
              </p:cNvGrpSpPr>
              <p:nvPr/>
            </p:nvGrpSpPr>
            <p:grpSpPr bwMode="auto">
              <a:xfrm>
                <a:off x="2889" y="2550"/>
                <a:ext cx="1771" cy="624"/>
                <a:chOff x="2889" y="2550"/>
                <a:chExt cx="1771" cy="624"/>
              </a:xfrm>
            </p:grpSpPr>
            <p:sp>
              <p:nvSpPr>
                <p:cNvPr id="52135" name="Freeform 643"/>
                <p:cNvSpPr>
                  <a:spLocks/>
                </p:cNvSpPr>
                <p:nvPr/>
              </p:nvSpPr>
              <p:spPr bwMode="auto">
                <a:xfrm>
                  <a:off x="3753" y="2550"/>
                  <a:ext cx="48" cy="6"/>
                </a:xfrm>
                <a:custGeom>
                  <a:avLst/>
                  <a:gdLst>
                    <a:gd name="T0" fmla="*/ 24 w 48"/>
                    <a:gd name="T1" fmla="*/ 6 h 6"/>
                    <a:gd name="T2" fmla="*/ 48 w 48"/>
                    <a:gd name="T3" fmla="*/ 6 h 6"/>
                    <a:gd name="T4" fmla="*/ 48 w 48"/>
                    <a:gd name="T5" fmla="*/ 0 h 6"/>
                    <a:gd name="T6" fmla="*/ 48 w 48"/>
                    <a:gd name="T7" fmla="*/ 0 h 6"/>
                    <a:gd name="T8" fmla="*/ 24 w 48"/>
                    <a:gd name="T9" fmla="*/ 0 h 6"/>
                    <a:gd name="T10" fmla="*/ 0 w 48"/>
                    <a:gd name="T11" fmla="*/ 0 h 6"/>
                    <a:gd name="T12" fmla="*/ 0 w 48"/>
                    <a:gd name="T13" fmla="*/ 0 h 6"/>
                    <a:gd name="T14" fmla="*/ 0 w 48"/>
                    <a:gd name="T15" fmla="*/ 6 h 6"/>
                    <a:gd name="T16" fmla="*/ 24 w 48"/>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
                    <a:gd name="T28" fmla="*/ 0 h 6"/>
                    <a:gd name="T29" fmla="*/ 48 w 48"/>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 h="6">
                      <a:moveTo>
                        <a:pt x="24" y="6"/>
                      </a:moveTo>
                      <a:lnTo>
                        <a:pt x="48" y="6"/>
                      </a:lnTo>
                      <a:lnTo>
                        <a:pt x="48"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136" name="Freeform 644"/>
                <p:cNvSpPr>
                  <a:spLocks/>
                </p:cNvSpPr>
                <p:nvPr/>
              </p:nvSpPr>
              <p:spPr bwMode="auto">
                <a:xfrm>
                  <a:off x="3711" y="2550"/>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137" name="Freeform 645"/>
                <p:cNvSpPr>
                  <a:spLocks/>
                </p:cNvSpPr>
                <p:nvPr/>
              </p:nvSpPr>
              <p:spPr bwMode="auto">
                <a:xfrm>
                  <a:off x="3669" y="2550"/>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138" name="Freeform 646"/>
                <p:cNvSpPr>
                  <a:spLocks/>
                </p:cNvSpPr>
                <p:nvPr/>
              </p:nvSpPr>
              <p:spPr bwMode="auto">
                <a:xfrm>
                  <a:off x="3627" y="2550"/>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139" name="Freeform 647"/>
                <p:cNvSpPr>
                  <a:spLocks/>
                </p:cNvSpPr>
                <p:nvPr/>
              </p:nvSpPr>
              <p:spPr bwMode="auto">
                <a:xfrm>
                  <a:off x="3585" y="2550"/>
                  <a:ext cx="30" cy="12"/>
                </a:xfrm>
                <a:custGeom>
                  <a:avLst/>
                  <a:gdLst>
                    <a:gd name="T0" fmla="*/ 24 w 30"/>
                    <a:gd name="T1" fmla="*/ 6 h 12"/>
                    <a:gd name="T2" fmla="*/ 30 w 30"/>
                    <a:gd name="T3" fmla="*/ 6 h 12"/>
                    <a:gd name="T4" fmla="*/ 24 w 30"/>
                    <a:gd name="T5" fmla="*/ 0 h 12"/>
                    <a:gd name="T6" fmla="*/ 12 w 30"/>
                    <a:gd name="T7" fmla="*/ 6 h 12"/>
                    <a:gd name="T8" fmla="*/ 0 w 30"/>
                    <a:gd name="T9" fmla="*/ 6 h 12"/>
                    <a:gd name="T10" fmla="*/ 0 w 30"/>
                    <a:gd name="T11" fmla="*/ 6 h 12"/>
                    <a:gd name="T12" fmla="*/ 0 w 30"/>
                    <a:gd name="T13" fmla="*/ 12 h 12"/>
                    <a:gd name="T14" fmla="*/ 12 w 30"/>
                    <a:gd name="T15" fmla="*/ 12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6"/>
                      </a:lnTo>
                      <a:lnTo>
                        <a:pt x="24" y="0"/>
                      </a:lnTo>
                      <a:lnTo>
                        <a:pt x="12" y="6"/>
                      </a:lnTo>
                      <a:lnTo>
                        <a:pt x="0" y="6"/>
                      </a:lnTo>
                      <a:lnTo>
                        <a:pt x="0" y="12"/>
                      </a:lnTo>
                      <a:lnTo>
                        <a:pt x="12" y="12"/>
                      </a:lnTo>
                      <a:lnTo>
                        <a:pt x="24" y="6"/>
                      </a:lnTo>
                      <a:close/>
                    </a:path>
                  </a:pathLst>
                </a:custGeom>
                <a:solidFill>
                  <a:srgbClr val="C0C0C0"/>
                </a:solidFill>
                <a:ln w="9525">
                  <a:noFill/>
                  <a:round/>
                  <a:headEnd/>
                  <a:tailEnd/>
                </a:ln>
              </p:spPr>
              <p:txBody>
                <a:bodyPr/>
                <a:lstStyle/>
                <a:p>
                  <a:endParaRPr lang="en-US"/>
                </a:p>
              </p:txBody>
            </p:sp>
            <p:sp>
              <p:nvSpPr>
                <p:cNvPr id="52140" name="Freeform 648"/>
                <p:cNvSpPr>
                  <a:spLocks/>
                </p:cNvSpPr>
                <p:nvPr/>
              </p:nvSpPr>
              <p:spPr bwMode="auto">
                <a:xfrm>
                  <a:off x="3543" y="2556"/>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141" name="Freeform 649"/>
                <p:cNvSpPr>
                  <a:spLocks/>
                </p:cNvSpPr>
                <p:nvPr/>
              </p:nvSpPr>
              <p:spPr bwMode="auto">
                <a:xfrm>
                  <a:off x="3501" y="2562"/>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142" name="Freeform 650"/>
                <p:cNvSpPr>
                  <a:spLocks/>
                </p:cNvSpPr>
                <p:nvPr/>
              </p:nvSpPr>
              <p:spPr bwMode="auto">
                <a:xfrm>
                  <a:off x="3459" y="2568"/>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143" name="Freeform 651"/>
                <p:cNvSpPr>
                  <a:spLocks/>
                </p:cNvSpPr>
                <p:nvPr/>
              </p:nvSpPr>
              <p:spPr bwMode="auto">
                <a:xfrm>
                  <a:off x="3417" y="2568"/>
                  <a:ext cx="30" cy="12"/>
                </a:xfrm>
                <a:custGeom>
                  <a:avLst/>
                  <a:gdLst>
                    <a:gd name="T0" fmla="*/ 24 w 30"/>
                    <a:gd name="T1" fmla="*/ 6 h 12"/>
                    <a:gd name="T2" fmla="*/ 30 w 30"/>
                    <a:gd name="T3" fmla="*/ 6 h 12"/>
                    <a:gd name="T4" fmla="*/ 24 w 30"/>
                    <a:gd name="T5" fmla="*/ 0 h 12"/>
                    <a:gd name="T6" fmla="*/ 12 w 30"/>
                    <a:gd name="T7" fmla="*/ 6 h 12"/>
                    <a:gd name="T8" fmla="*/ 0 w 30"/>
                    <a:gd name="T9" fmla="*/ 6 h 12"/>
                    <a:gd name="T10" fmla="*/ 0 w 30"/>
                    <a:gd name="T11" fmla="*/ 6 h 12"/>
                    <a:gd name="T12" fmla="*/ 0 w 30"/>
                    <a:gd name="T13" fmla="*/ 12 h 12"/>
                    <a:gd name="T14" fmla="*/ 12 w 30"/>
                    <a:gd name="T15" fmla="*/ 12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6"/>
                      </a:lnTo>
                      <a:lnTo>
                        <a:pt x="24" y="0"/>
                      </a:lnTo>
                      <a:lnTo>
                        <a:pt x="12" y="6"/>
                      </a:lnTo>
                      <a:lnTo>
                        <a:pt x="0" y="6"/>
                      </a:lnTo>
                      <a:lnTo>
                        <a:pt x="0" y="12"/>
                      </a:lnTo>
                      <a:lnTo>
                        <a:pt x="12" y="12"/>
                      </a:lnTo>
                      <a:lnTo>
                        <a:pt x="24" y="6"/>
                      </a:lnTo>
                      <a:close/>
                    </a:path>
                  </a:pathLst>
                </a:custGeom>
                <a:solidFill>
                  <a:srgbClr val="C0C0C0"/>
                </a:solidFill>
                <a:ln w="9525">
                  <a:noFill/>
                  <a:round/>
                  <a:headEnd/>
                  <a:tailEnd/>
                </a:ln>
              </p:spPr>
              <p:txBody>
                <a:bodyPr/>
                <a:lstStyle/>
                <a:p>
                  <a:endParaRPr lang="en-US"/>
                </a:p>
              </p:txBody>
            </p:sp>
            <p:sp>
              <p:nvSpPr>
                <p:cNvPr id="52144" name="Freeform 652"/>
                <p:cNvSpPr>
                  <a:spLocks/>
                </p:cNvSpPr>
                <p:nvPr/>
              </p:nvSpPr>
              <p:spPr bwMode="auto">
                <a:xfrm>
                  <a:off x="3375" y="2580"/>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145" name="Freeform 653"/>
                <p:cNvSpPr>
                  <a:spLocks/>
                </p:cNvSpPr>
                <p:nvPr/>
              </p:nvSpPr>
              <p:spPr bwMode="auto">
                <a:xfrm>
                  <a:off x="3333" y="2586"/>
                  <a:ext cx="30" cy="12"/>
                </a:xfrm>
                <a:custGeom>
                  <a:avLst/>
                  <a:gdLst>
                    <a:gd name="T0" fmla="*/ 24 w 30"/>
                    <a:gd name="T1" fmla="*/ 6 h 12"/>
                    <a:gd name="T2" fmla="*/ 30 w 30"/>
                    <a:gd name="T3" fmla="*/ 0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146" name="Freeform 654"/>
                <p:cNvSpPr>
                  <a:spLocks/>
                </p:cNvSpPr>
                <p:nvPr/>
              </p:nvSpPr>
              <p:spPr bwMode="auto">
                <a:xfrm>
                  <a:off x="3291" y="2592"/>
                  <a:ext cx="30" cy="12"/>
                </a:xfrm>
                <a:custGeom>
                  <a:avLst/>
                  <a:gdLst>
                    <a:gd name="T0" fmla="*/ 30 w 30"/>
                    <a:gd name="T1" fmla="*/ 6 h 12"/>
                    <a:gd name="T2" fmla="*/ 30 w 30"/>
                    <a:gd name="T3" fmla="*/ 6 h 12"/>
                    <a:gd name="T4" fmla="*/ 30 w 30"/>
                    <a:gd name="T5" fmla="*/ 0 h 12"/>
                    <a:gd name="T6" fmla="*/ 6 w 30"/>
                    <a:gd name="T7" fmla="*/ 6 h 12"/>
                    <a:gd name="T8" fmla="*/ 0 w 30"/>
                    <a:gd name="T9" fmla="*/ 6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6"/>
                      </a:lnTo>
                      <a:lnTo>
                        <a:pt x="30" y="0"/>
                      </a:lnTo>
                      <a:lnTo>
                        <a:pt x="6" y="6"/>
                      </a:lnTo>
                      <a:lnTo>
                        <a:pt x="0" y="6"/>
                      </a:lnTo>
                      <a:lnTo>
                        <a:pt x="6" y="12"/>
                      </a:lnTo>
                      <a:lnTo>
                        <a:pt x="30" y="6"/>
                      </a:lnTo>
                      <a:close/>
                    </a:path>
                  </a:pathLst>
                </a:custGeom>
                <a:solidFill>
                  <a:srgbClr val="C0C0C0"/>
                </a:solidFill>
                <a:ln w="9525">
                  <a:noFill/>
                  <a:round/>
                  <a:headEnd/>
                  <a:tailEnd/>
                </a:ln>
              </p:spPr>
              <p:txBody>
                <a:bodyPr/>
                <a:lstStyle/>
                <a:p>
                  <a:endParaRPr lang="en-US"/>
                </a:p>
              </p:txBody>
            </p:sp>
            <p:sp>
              <p:nvSpPr>
                <p:cNvPr id="52147" name="Freeform 655"/>
                <p:cNvSpPr>
                  <a:spLocks/>
                </p:cNvSpPr>
                <p:nvPr/>
              </p:nvSpPr>
              <p:spPr bwMode="auto">
                <a:xfrm>
                  <a:off x="3249" y="2598"/>
                  <a:ext cx="30" cy="18"/>
                </a:xfrm>
                <a:custGeom>
                  <a:avLst/>
                  <a:gdLst>
                    <a:gd name="T0" fmla="*/ 30 w 30"/>
                    <a:gd name="T1" fmla="*/ 6 h 18"/>
                    <a:gd name="T2" fmla="*/ 30 w 30"/>
                    <a:gd name="T3" fmla="*/ 6 h 18"/>
                    <a:gd name="T4" fmla="*/ 30 w 30"/>
                    <a:gd name="T5" fmla="*/ 0 h 18"/>
                    <a:gd name="T6" fmla="*/ 6 w 30"/>
                    <a:gd name="T7" fmla="*/ 12 h 18"/>
                    <a:gd name="T8" fmla="*/ 0 w 30"/>
                    <a:gd name="T9" fmla="*/ 12 h 18"/>
                    <a:gd name="T10" fmla="*/ 6 w 30"/>
                    <a:gd name="T11" fmla="*/ 18 h 18"/>
                    <a:gd name="T12" fmla="*/ 30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30" y="6"/>
                      </a:moveTo>
                      <a:lnTo>
                        <a:pt x="30" y="6"/>
                      </a:lnTo>
                      <a:lnTo>
                        <a:pt x="30" y="0"/>
                      </a:lnTo>
                      <a:lnTo>
                        <a:pt x="6" y="12"/>
                      </a:lnTo>
                      <a:lnTo>
                        <a:pt x="0" y="12"/>
                      </a:lnTo>
                      <a:lnTo>
                        <a:pt x="6" y="18"/>
                      </a:lnTo>
                      <a:lnTo>
                        <a:pt x="30" y="6"/>
                      </a:lnTo>
                      <a:close/>
                    </a:path>
                  </a:pathLst>
                </a:custGeom>
                <a:solidFill>
                  <a:srgbClr val="C0C0C0"/>
                </a:solidFill>
                <a:ln w="9525">
                  <a:noFill/>
                  <a:round/>
                  <a:headEnd/>
                  <a:tailEnd/>
                </a:ln>
              </p:spPr>
              <p:txBody>
                <a:bodyPr/>
                <a:lstStyle/>
                <a:p>
                  <a:endParaRPr lang="en-US"/>
                </a:p>
              </p:txBody>
            </p:sp>
            <p:sp>
              <p:nvSpPr>
                <p:cNvPr id="52148" name="Freeform 656"/>
                <p:cNvSpPr>
                  <a:spLocks/>
                </p:cNvSpPr>
                <p:nvPr/>
              </p:nvSpPr>
              <p:spPr bwMode="auto">
                <a:xfrm>
                  <a:off x="3213" y="2610"/>
                  <a:ext cx="24" cy="18"/>
                </a:xfrm>
                <a:custGeom>
                  <a:avLst/>
                  <a:gdLst>
                    <a:gd name="T0" fmla="*/ 24 w 24"/>
                    <a:gd name="T1" fmla="*/ 6 h 18"/>
                    <a:gd name="T2" fmla="*/ 24 w 24"/>
                    <a:gd name="T3" fmla="*/ 6 h 18"/>
                    <a:gd name="T4" fmla="*/ 24 w 24"/>
                    <a:gd name="T5" fmla="*/ 0 h 18"/>
                    <a:gd name="T6" fmla="*/ 0 w 24"/>
                    <a:gd name="T7" fmla="*/ 12 h 18"/>
                    <a:gd name="T8" fmla="*/ 0 w 24"/>
                    <a:gd name="T9" fmla="*/ 12 h 18"/>
                    <a:gd name="T10" fmla="*/ 0 w 24"/>
                    <a:gd name="T11" fmla="*/ 18 h 18"/>
                    <a:gd name="T12" fmla="*/ 24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6"/>
                      </a:moveTo>
                      <a:lnTo>
                        <a:pt x="24" y="6"/>
                      </a:ln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2149" name="Freeform 657"/>
                <p:cNvSpPr>
                  <a:spLocks/>
                </p:cNvSpPr>
                <p:nvPr/>
              </p:nvSpPr>
              <p:spPr bwMode="auto">
                <a:xfrm>
                  <a:off x="3171" y="2622"/>
                  <a:ext cx="30" cy="12"/>
                </a:xfrm>
                <a:custGeom>
                  <a:avLst/>
                  <a:gdLst>
                    <a:gd name="T0" fmla="*/ 24 w 30"/>
                    <a:gd name="T1" fmla="*/ 6 h 12"/>
                    <a:gd name="T2" fmla="*/ 30 w 30"/>
                    <a:gd name="T3" fmla="*/ 6 h 12"/>
                    <a:gd name="T4" fmla="*/ 24 w 30"/>
                    <a:gd name="T5" fmla="*/ 0 h 12"/>
                    <a:gd name="T6" fmla="*/ 0 w 30"/>
                    <a:gd name="T7" fmla="*/ 6 h 12"/>
                    <a:gd name="T8" fmla="*/ 0 w 30"/>
                    <a:gd name="T9" fmla="*/ 12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150" name="Freeform 658"/>
                <p:cNvSpPr>
                  <a:spLocks/>
                </p:cNvSpPr>
                <p:nvPr/>
              </p:nvSpPr>
              <p:spPr bwMode="auto">
                <a:xfrm>
                  <a:off x="3129" y="2634"/>
                  <a:ext cx="30" cy="18"/>
                </a:xfrm>
                <a:custGeom>
                  <a:avLst/>
                  <a:gdLst>
                    <a:gd name="T0" fmla="*/ 24 w 30"/>
                    <a:gd name="T1" fmla="*/ 6 h 18"/>
                    <a:gd name="T2" fmla="*/ 30 w 30"/>
                    <a:gd name="T3" fmla="*/ 6 h 18"/>
                    <a:gd name="T4" fmla="*/ 24 w 30"/>
                    <a:gd name="T5" fmla="*/ 0 h 18"/>
                    <a:gd name="T6" fmla="*/ 18 w 30"/>
                    <a:gd name="T7" fmla="*/ 6 h 18"/>
                    <a:gd name="T8" fmla="*/ 6 w 30"/>
                    <a:gd name="T9" fmla="*/ 12 h 18"/>
                    <a:gd name="T10" fmla="*/ 0 w 30"/>
                    <a:gd name="T11" fmla="*/ 12 h 18"/>
                    <a:gd name="T12" fmla="*/ 6 w 30"/>
                    <a:gd name="T13" fmla="*/ 18 h 18"/>
                    <a:gd name="T14" fmla="*/ 18 w 30"/>
                    <a:gd name="T15" fmla="*/ 12 h 18"/>
                    <a:gd name="T16" fmla="*/ 24 w 30"/>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6"/>
                      </a:moveTo>
                      <a:lnTo>
                        <a:pt x="30" y="6"/>
                      </a:lnTo>
                      <a:lnTo>
                        <a:pt x="24" y="0"/>
                      </a:lnTo>
                      <a:lnTo>
                        <a:pt x="18" y="6"/>
                      </a:lnTo>
                      <a:lnTo>
                        <a:pt x="6" y="12"/>
                      </a:lnTo>
                      <a:lnTo>
                        <a:pt x="0" y="12"/>
                      </a:lnTo>
                      <a:lnTo>
                        <a:pt x="6" y="18"/>
                      </a:lnTo>
                      <a:lnTo>
                        <a:pt x="18" y="12"/>
                      </a:lnTo>
                      <a:lnTo>
                        <a:pt x="24" y="6"/>
                      </a:lnTo>
                      <a:close/>
                    </a:path>
                  </a:pathLst>
                </a:custGeom>
                <a:solidFill>
                  <a:srgbClr val="C0C0C0"/>
                </a:solidFill>
                <a:ln w="9525">
                  <a:noFill/>
                  <a:round/>
                  <a:headEnd/>
                  <a:tailEnd/>
                </a:ln>
              </p:spPr>
              <p:txBody>
                <a:bodyPr/>
                <a:lstStyle/>
                <a:p>
                  <a:endParaRPr lang="en-US"/>
                </a:p>
              </p:txBody>
            </p:sp>
            <p:sp>
              <p:nvSpPr>
                <p:cNvPr id="52151" name="Freeform 659"/>
                <p:cNvSpPr>
                  <a:spLocks/>
                </p:cNvSpPr>
                <p:nvPr/>
              </p:nvSpPr>
              <p:spPr bwMode="auto">
                <a:xfrm>
                  <a:off x="3093" y="2652"/>
                  <a:ext cx="24" cy="12"/>
                </a:xfrm>
                <a:custGeom>
                  <a:avLst/>
                  <a:gdLst>
                    <a:gd name="T0" fmla="*/ 24 w 24"/>
                    <a:gd name="T1" fmla="*/ 6 h 12"/>
                    <a:gd name="T2" fmla="*/ 24 w 24"/>
                    <a:gd name="T3" fmla="*/ 0 h 12"/>
                    <a:gd name="T4" fmla="*/ 24 w 24"/>
                    <a:gd name="T5" fmla="*/ 0 h 12"/>
                    <a:gd name="T6" fmla="*/ 0 w 24"/>
                    <a:gd name="T7" fmla="*/ 6 h 12"/>
                    <a:gd name="T8" fmla="*/ 0 w 24"/>
                    <a:gd name="T9" fmla="*/ 12 h 12"/>
                    <a:gd name="T10" fmla="*/ 0 w 24"/>
                    <a:gd name="T11" fmla="*/ 12 h 12"/>
                    <a:gd name="T12" fmla="*/ 24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6"/>
                      </a:move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152" name="Freeform 660"/>
                <p:cNvSpPr>
                  <a:spLocks/>
                </p:cNvSpPr>
                <p:nvPr/>
              </p:nvSpPr>
              <p:spPr bwMode="auto">
                <a:xfrm>
                  <a:off x="3051" y="2664"/>
                  <a:ext cx="30" cy="18"/>
                </a:xfrm>
                <a:custGeom>
                  <a:avLst/>
                  <a:gdLst>
                    <a:gd name="T0" fmla="*/ 24 w 30"/>
                    <a:gd name="T1" fmla="*/ 6 h 18"/>
                    <a:gd name="T2" fmla="*/ 30 w 30"/>
                    <a:gd name="T3" fmla="*/ 6 h 18"/>
                    <a:gd name="T4" fmla="*/ 24 w 30"/>
                    <a:gd name="T5" fmla="*/ 0 h 18"/>
                    <a:gd name="T6" fmla="*/ 6 w 30"/>
                    <a:gd name="T7" fmla="*/ 12 h 18"/>
                    <a:gd name="T8" fmla="*/ 0 w 30"/>
                    <a:gd name="T9" fmla="*/ 18 h 18"/>
                    <a:gd name="T10" fmla="*/ 6 w 30"/>
                    <a:gd name="T11" fmla="*/ 18 h 18"/>
                    <a:gd name="T12" fmla="*/ 24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6"/>
                      </a:moveTo>
                      <a:lnTo>
                        <a:pt x="30" y="6"/>
                      </a:lnTo>
                      <a:lnTo>
                        <a:pt x="24" y="0"/>
                      </a:lnTo>
                      <a:lnTo>
                        <a:pt x="6" y="12"/>
                      </a:lnTo>
                      <a:lnTo>
                        <a:pt x="0" y="18"/>
                      </a:lnTo>
                      <a:lnTo>
                        <a:pt x="6" y="18"/>
                      </a:lnTo>
                      <a:lnTo>
                        <a:pt x="24" y="6"/>
                      </a:lnTo>
                      <a:close/>
                    </a:path>
                  </a:pathLst>
                </a:custGeom>
                <a:solidFill>
                  <a:srgbClr val="C0C0C0"/>
                </a:solidFill>
                <a:ln w="9525">
                  <a:noFill/>
                  <a:round/>
                  <a:headEnd/>
                  <a:tailEnd/>
                </a:ln>
              </p:spPr>
              <p:txBody>
                <a:bodyPr/>
                <a:lstStyle/>
                <a:p>
                  <a:endParaRPr lang="en-US"/>
                </a:p>
              </p:txBody>
            </p:sp>
            <p:sp>
              <p:nvSpPr>
                <p:cNvPr id="52153" name="Freeform 661"/>
                <p:cNvSpPr>
                  <a:spLocks/>
                </p:cNvSpPr>
                <p:nvPr/>
              </p:nvSpPr>
              <p:spPr bwMode="auto">
                <a:xfrm>
                  <a:off x="3015" y="2682"/>
                  <a:ext cx="30" cy="18"/>
                </a:xfrm>
                <a:custGeom>
                  <a:avLst/>
                  <a:gdLst>
                    <a:gd name="T0" fmla="*/ 24 w 30"/>
                    <a:gd name="T1" fmla="*/ 6 h 18"/>
                    <a:gd name="T2" fmla="*/ 30 w 30"/>
                    <a:gd name="T3" fmla="*/ 6 h 18"/>
                    <a:gd name="T4" fmla="*/ 24 w 30"/>
                    <a:gd name="T5" fmla="*/ 0 h 18"/>
                    <a:gd name="T6" fmla="*/ 6 w 30"/>
                    <a:gd name="T7" fmla="*/ 12 h 18"/>
                    <a:gd name="T8" fmla="*/ 0 w 30"/>
                    <a:gd name="T9" fmla="*/ 18 h 18"/>
                    <a:gd name="T10" fmla="*/ 6 w 30"/>
                    <a:gd name="T11" fmla="*/ 18 h 18"/>
                    <a:gd name="T12" fmla="*/ 24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6"/>
                      </a:moveTo>
                      <a:lnTo>
                        <a:pt x="30" y="6"/>
                      </a:lnTo>
                      <a:lnTo>
                        <a:pt x="24" y="0"/>
                      </a:lnTo>
                      <a:lnTo>
                        <a:pt x="6" y="12"/>
                      </a:lnTo>
                      <a:lnTo>
                        <a:pt x="0" y="18"/>
                      </a:lnTo>
                      <a:lnTo>
                        <a:pt x="6" y="18"/>
                      </a:lnTo>
                      <a:lnTo>
                        <a:pt x="24" y="6"/>
                      </a:lnTo>
                      <a:close/>
                    </a:path>
                  </a:pathLst>
                </a:custGeom>
                <a:solidFill>
                  <a:srgbClr val="C0C0C0"/>
                </a:solidFill>
                <a:ln w="9525">
                  <a:noFill/>
                  <a:round/>
                  <a:headEnd/>
                  <a:tailEnd/>
                </a:ln>
              </p:spPr>
              <p:txBody>
                <a:bodyPr/>
                <a:lstStyle/>
                <a:p>
                  <a:endParaRPr lang="en-US"/>
                </a:p>
              </p:txBody>
            </p:sp>
            <p:sp>
              <p:nvSpPr>
                <p:cNvPr id="52154" name="Freeform 662"/>
                <p:cNvSpPr>
                  <a:spLocks/>
                </p:cNvSpPr>
                <p:nvPr/>
              </p:nvSpPr>
              <p:spPr bwMode="auto">
                <a:xfrm>
                  <a:off x="2979" y="2706"/>
                  <a:ext cx="30" cy="18"/>
                </a:xfrm>
                <a:custGeom>
                  <a:avLst/>
                  <a:gdLst>
                    <a:gd name="T0" fmla="*/ 24 w 30"/>
                    <a:gd name="T1" fmla="*/ 6 h 18"/>
                    <a:gd name="T2" fmla="*/ 30 w 30"/>
                    <a:gd name="T3" fmla="*/ 0 h 18"/>
                    <a:gd name="T4" fmla="*/ 24 w 30"/>
                    <a:gd name="T5" fmla="*/ 0 h 18"/>
                    <a:gd name="T6" fmla="*/ 18 w 30"/>
                    <a:gd name="T7" fmla="*/ 6 h 18"/>
                    <a:gd name="T8" fmla="*/ 6 w 30"/>
                    <a:gd name="T9" fmla="*/ 12 h 18"/>
                    <a:gd name="T10" fmla="*/ 0 w 30"/>
                    <a:gd name="T11" fmla="*/ 18 h 18"/>
                    <a:gd name="T12" fmla="*/ 6 w 30"/>
                    <a:gd name="T13" fmla="*/ 18 h 18"/>
                    <a:gd name="T14" fmla="*/ 18 w 30"/>
                    <a:gd name="T15" fmla="*/ 12 h 18"/>
                    <a:gd name="T16" fmla="*/ 24 w 30"/>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6"/>
                      </a:moveTo>
                      <a:lnTo>
                        <a:pt x="30" y="0"/>
                      </a:lnTo>
                      <a:lnTo>
                        <a:pt x="24" y="0"/>
                      </a:lnTo>
                      <a:lnTo>
                        <a:pt x="18" y="6"/>
                      </a:lnTo>
                      <a:lnTo>
                        <a:pt x="6" y="12"/>
                      </a:lnTo>
                      <a:lnTo>
                        <a:pt x="0" y="18"/>
                      </a:lnTo>
                      <a:lnTo>
                        <a:pt x="6" y="18"/>
                      </a:lnTo>
                      <a:lnTo>
                        <a:pt x="18" y="12"/>
                      </a:lnTo>
                      <a:lnTo>
                        <a:pt x="24" y="6"/>
                      </a:lnTo>
                      <a:close/>
                    </a:path>
                  </a:pathLst>
                </a:custGeom>
                <a:solidFill>
                  <a:srgbClr val="C0C0C0"/>
                </a:solidFill>
                <a:ln w="9525">
                  <a:noFill/>
                  <a:round/>
                  <a:headEnd/>
                  <a:tailEnd/>
                </a:ln>
              </p:spPr>
              <p:txBody>
                <a:bodyPr/>
                <a:lstStyle/>
                <a:p>
                  <a:endParaRPr lang="en-US"/>
                </a:p>
              </p:txBody>
            </p:sp>
            <p:sp>
              <p:nvSpPr>
                <p:cNvPr id="52155" name="Freeform 663"/>
                <p:cNvSpPr>
                  <a:spLocks/>
                </p:cNvSpPr>
                <p:nvPr/>
              </p:nvSpPr>
              <p:spPr bwMode="auto">
                <a:xfrm>
                  <a:off x="2949" y="2730"/>
                  <a:ext cx="24" cy="18"/>
                </a:xfrm>
                <a:custGeom>
                  <a:avLst/>
                  <a:gdLst>
                    <a:gd name="T0" fmla="*/ 18 w 24"/>
                    <a:gd name="T1" fmla="*/ 6 h 18"/>
                    <a:gd name="T2" fmla="*/ 24 w 24"/>
                    <a:gd name="T3" fmla="*/ 0 h 18"/>
                    <a:gd name="T4" fmla="*/ 18 w 24"/>
                    <a:gd name="T5" fmla="*/ 0 h 18"/>
                    <a:gd name="T6" fmla="*/ 12 w 24"/>
                    <a:gd name="T7" fmla="*/ 6 h 18"/>
                    <a:gd name="T8" fmla="*/ 0 w 24"/>
                    <a:gd name="T9" fmla="*/ 12 h 18"/>
                    <a:gd name="T10" fmla="*/ 0 w 24"/>
                    <a:gd name="T11" fmla="*/ 18 h 18"/>
                    <a:gd name="T12" fmla="*/ 0 w 24"/>
                    <a:gd name="T13" fmla="*/ 18 h 18"/>
                    <a:gd name="T14" fmla="*/ 12 w 24"/>
                    <a:gd name="T15" fmla="*/ 12 h 18"/>
                    <a:gd name="T16" fmla="*/ 18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18" y="6"/>
                      </a:moveTo>
                      <a:lnTo>
                        <a:pt x="24" y="0"/>
                      </a:lnTo>
                      <a:lnTo>
                        <a:pt x="18" y="0"/>
                      </a:lnTo>
                      <a:lnTo>
                        <a:pt x="12" y="6"/>
                      </a:lnTo>
                      <a:lnTo>
                        <a:pt x="0" y="12"/>
                      </a:lnTo>
                      <a:lnTo>
                        <a:pt x="0" y="18"/>
                      </a:lnTo>
                      <a:lnTo>
                        <a:pt x="12" y="12"/>
                      </a:lnTo>
                      <a:lnTo>
                        <a:pt x="18" y="6"/>
                      </a:lnTo>
                      <a:close/>
                    </a:path>
                  </a:pathLst>
                </a:custGeom>
                <a:solidFill>
                  <a:srgbClr val="C0C0C0"/>
                </a:solidFill>
                <a:ln w="9525">
                  <a:noFill/>
                  <a:round/>
                  <a:headEnd/>
                  <a:tailEnd/>
                </a:ln>
              </p:spPr>
              <p:txBody>
                <a:bodyPr/>
                <a:lstStyle/>
                <a:p>
                  <a:endParaRPr lang="en-US"/>
                </a:p>
              </p:txBody>
            </p:sp>
            <p:sp>
              <p:nvSpPr>
                <p:cNvPr id="52156" name="Freeform 664"/>
                <p:cNvSpPr>
                  <a:spLocks/>
                </p:cNvSpPr>
                <p:nvPr/>
              </p:nvSpPr>
              <p:spPr bwMode="auto">
                <a:xfrm>
                  <a:off x="2919" y="2760"/>
                  <a:ext cx="24" cy="24"/>
                </a:xfrm>
                <a:custGeom>
                  <a:avLst/>
                  <a:gdLst>
                    <a:gd name="T0" fmla="*/ 18 w 24"/>
                    <a:gd name="T1" fmla="*/ 6 h 24"/>
                    <a:gd name="T2" fmla="*/ 24 w 24"/>
                    <a:gd name="T3" fmla="*/ 0 h 24"/>
                    <a:gd name="T4" fmla="*/ 18 w 24"/>
                    <a:gd name="T5" fmla="*/ 0 h 24"/>
                    <a:gd name="T6" fmla="*/ 12 w 24"/>
                    <a:gd name="T7" fmla="*/ 6 h 24"/>
                    <a:gd name="T8" fmla="*/ 6 w 24"/>
                    <a:gd name="T9" fmla="*/ 6 h 24"/>
                    <a:gd name="T10" fmla="*/ 0 w 24"/>
                    <a:gd name="T11" fmla="*/ 18 h 24"/>
                    <a:gd name="T12" fmla="*/ 0 w 24"/>
                    <a:gd name="T13" fmla="*/ 24 h 24"/>
                    <a:gd name="T14" fmla="*/ 6 w 24"/>
                    <a:gd name="T15" fmla="*/ 18 h 24"/>
                    <a:gd name="T16" fmla="*/ 12 w 24"/>
                    <a:gd name="T17" fmla="*/ 6 h 24"/>
                    <a:gd name="T18" fmla="*/ 12 w 24"/>
                    <a:gd name="T19" fmla="*/ 6 h 24"/>
                    <a:gd name="T20" fmla="*/ 12 w 24"/>
                    <a:gd name="T21" fmla="*/ 12 h 24"/>
                    <a:gd name="T22" fmla="*/ 18 w 24"/>
                    <a:gd name="T23" fmla="*/ 6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18" y="6"/>
                      </a:moveTo>
                      <a:lnTo>
                        <a:pt x="24" y="0"/>
                      </a:lnTo>
                      <a:lnTo>
                        <a:pt x="18" y="0"/>
                      </a:lnTo>
                      <a:lnTo>
                        <a:pt x="12" y="6"/>
                      </a:lnTo>
                      <a:lnTo>
                        <a:pt x="6" y="6"/>
                      </a:lnTo>
                      <a:lnTo>
                        <a:pt x="0" y="18"/>
                      </a:lnTo>
                      <a:lnTo>
                        <a:pt x="0" y="24"/>
                      </a:lnTo>
                      <a:lnTo>
                        <a:pt x="6" y="18"/>
                      </a:lnTo>
                      <a:lnTo>
                        <a:pt x="12" y="6"/>
                      </a:lnTo>
                      <a:lnTo>
                        <a:pt x="12" y="12"/>
                      </a:lnTo>
                      <a:lnTo>
                        <a:pt x="18" y="6"/>
                      </a:lnTo>
                      <a:close/>
                    </a:path>
                  </a:pathLst>
                </a:custGeom>
                <a:solidFill>
                  <a:srgbClr val="C0C0C0"/>
                </a:solidFill>
                <a:ln w="9525">
                  <a:noFill/>
                  <a:round/>
                  <a:headEnd/>
                  <a:tailEnd/>
                </a:ln>
              </p:spPr>
              <p:txBody>
                <a:bodyPr/>
                <a:lstStyle/>
                <a:p>
                  <a:endParaRPr lang="en-US"/>
                </a:p>
              </p:txBody>
            </p:sp>
            <p:sp>
              <p:nvSpPr>
                <p:cNvPr id="52157" name="Freeform 665"/>
                <p:cNvSpPr>
                  <a:spLocks/>
                </p:cNvSpPr>
                <p:nvPr/>
              </p:nvSpPr>
              <p:spPr bwMode="auto">
                <a:xfrm>
                  <a:off x="2895" y="2790"/>
                  <a:ext cx="18" cy="24"/>
                </a:xfrm>
                <a:custGeom>
                  <a:avLst/>
                  <a:gdLst>
                    <a:gd name="T0" fmla="*/ 18 w 18"/>
                    <a:gd name="T1" fmla="*/ 0 h 24"/>
                    <a:gd name="T2" fmla="*/ 18 w 18"/>
                    <a:gd name="T3" fmla="*/ 0 h 24"/>
                    <a:gd name="T4" fmla="*/ 12 w 18"/>
                    <a:gd name="T5" fmla="*/ 0 h 24"/>
                    <a:gd name="T6" fmla="*/ 12 w 18"/>
                    <a:gd name="T7" fmla="*/ 6 h 24"/>
                    <a:gd name="T8" fmla="*/ 0 w 18"/>
                    <a:gd name="T9" fmla="*/ 24 h 24"/>
                    <a:gd name="T10" fmla="*/ 6 w 18"/>
                    <a:gd name="T11" fmla="*/ 24 h 24"/>
                    <a:gd name="T12" fmla="*/ 6 w 18"/>
                    <a:gd name="T13" fmla="*/ 24 h 24"/>
                    <a:gd name="T14" fmla="*/ 18 w 18"/>
                    <a:gd name="T15" fmla="*/ 6 h 24"/>
                    <a:gd name="T16" fmla="*/ 18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18" y="0"/>
                      </a:moveTo>
                      <a:lnTo>
                        <a:pt x="18" y="0"/>
                      </a:lnTo>
                      <a:lnTo>
                        <a:pt x="12" y="0"/>
                      </a:lnTo>
                      <a:lnTo>
                        <a:pt x="12" y="6"/>
                      </a:lnTo>
                      <a:lnTo>
                        <a:pt x="0" y="24"/>
                      </a:lnTo>
                      <a:lnTo>
                        <a:pt x="6" y="24"/>
                      </a:lnTo>
                      <a:lnTo>
                        <a:pt x="18" y="6"/>
                      </a:lnTo>
                      <a:lnTo>
                        <a:pt x="18" y="0"/>
                      </a:lnTo>
                      <a:close/>
                    </a:path>
                  </a:pathLst>
                </a:custGeom>
                <a:solidFill>
                  <a:srgbClr val="C0C0C0"/>
                </a:solidFill>
                <a:ln w="9525">
                  <a:noFill/>
                  <a:round/>
                  <a:headEnd/>
                  <a:tailEnd/>
                </a:ln>
              </p:spPr>
              <p:txBody>
                <a:bodyPr/>
                <a:lstStyle/>
                <a:p>
                  <a:endParaRPr lang="en-US"/>
                </a:p>
              </p:txBody>
            </p:sp>
            <p:sp>
              <p:nvSpPr>
                <p:cNvPr id="52158" name="Freeform 666"/>
                <p:cNvSpPr>
                  <a:spLocks/>
                </p:cNvSpPr>
                <p:nvPr/>
              </p:nvSpPr>
              <p:spPr bwMode="auto">
                <a:xfrm>
                  <a:off x="2889" y="2826"/>
                  <a:ext cx="6" cy="30"/>
                </a:xfrm>
                <a:custGeom>
                  <a:avLst/>
                  <a:gdLst>
                    <a:gd name="T0" fmla="*/ 6 w 6"/>
                    <a:gd name="T1" fmla="*/ 6 h 30"/>
                    <a:gd name="T2" fmla="*/ 6 w 6"/>
                    <a:gd name="T3" fmla="*/ 0 h 30"/>
                    <a:gd name="T4" fmla="*/ 0 w 6"/>
                    <a:gd name="T5" fmla="*/ 6 h 30"/>
                    <a:gd name="T6" fmla="*/ 0 w 6"/>
                    <a:gd name="T7" fmla="*/ 30 h 30"/>
                    <a:gd name="T8" fmla="*/ 0 w 6"/>
                    <a:gd name="T9" fmla="*/ 30 h 30"/>
                    <a:gd name="T10" fmla="*/ 6 w 6"/>
                    <a:gd name="T11" fmla="*/ 30 h 30"/>
                    <a:gd name="T12" fmla="*/ 6 w 6"/>
                    <a:gd name="T13" fmla="*/ 6 h 30"/>
                    <a:gd name="T14" fmla="*/ 0 60000 65536"/>
                    <a:gd name="T15" fmla="*/ 0 60000 65536"/>
                    <a:gd name="T16" fmla="*/ 0 60000 65536"/>
                    <a:gd name="T17" fmla="*/ 0 60000 65536"/>
                    <a:gd name="T18" fmla="*/ 0 60000 65536"/>
                    <a:gd name="T19" fmla="*/ 0 60000 65536"/>
                    <a:gd name="T20" fmla="*/ 0 60000 65536"/>
                    <a:gd name="T21" fmla="*/ 0 w 6"/>
                    <a:gd name="T22" fmla="*/ 0 h 30"/>
                    <a:gd name="T23" fmla="*/ 6 w 6"/>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0">
                      <a:moveTo>
                        <a:pt x="6" y="6"/>
                      </a:moveTo>
                      <a:lnTo>
                        <a:pt x="6" y="0"/>
                      </a:lnTo>
                      <a:lnTo>
                        <a:pt x="0" y="6"/>
                      </a:lnTo>
                      <a:lnTo>
                        <a:pt x="0" y="30"/>
                      </a:lnTo>
                      <a:lnTo>
                        <a:pt x="6" y="30"/>
                      </a:lnTo>
                      <a:lnTo>
                        <a:pt x="6" y="6"/>
                      </a:lnTo>
                      <a:close/>
                    </a:path>
                  </a:pathLst>
                </a:custGeom>
                <a:solidFill>
                  <a:srgbClr val="C0C0C0"/>
                </a:solidFill>
                <a:ln w="9525">
                  <a:noFill/>
                  <a:round/>
                  <a:headEnd/>
                  <a:tailEnd/>
                </a:ln>
              </p:spPr>
              <p:txBody>
                <a:bodyPr/>
                <a:lstStyle/>
                <a:p>
                  <a:endParaRPr lang="en-US"/>
                </a:p>
              </p:txBody>
            </p:sp>
            <p:sp>
              <p:nvSpPr>
                <p:cNvPr id="52159" name="Freeform 667"/>
                <p:cNvSpPr>
                  <a:spLocks/>
                </p:cNvSpPr>
                <p:nvPr/>
              </p:nvSpPr>
              <p:spPr bwMode="auto">
                <a:xfrm>
                  <a:off x="2889" y="2868"/>
                  <a:ext cx="6" cy="30"/>
                </a:xfrm>
                <a:custGeom>
                  <a:avLst/>
                  <a:gdLst>
                    <a:gd name="T0" fmla="*/ 6 w 6"/>
                    <a:gd name="T1" fmla="*/ 6 h 30"/>
                    <a:gd name="T2" fmla="*/ 0 w 6"/>
                    <a:gd name="T3" fmla="*/ 0 h 30"/>
                    <a:gd name="T4" fmla="*/ 0 w 6"/>
                    <a:gd name="T5" fmla="*/ 6 h 30"/>
                    <a:gd name="T6" fmla="*/ 0 w 6"/>
                    <a:gd name="T7" fmla="*/ 24 h 30"/>
                    <a:gd name="T8" fmla="*/ 0 w 6"/>
                    <a:gd name="T9" fmla="*/ 30 h 30"/>
                    <a:gd name="T10" fmla="*/ 6 w 6"/>
                    <a:gd name="T11" fmla="*/ 30 h 30"/>
                    <a:gd name="T12" fmla="*/ 6 w 6"/>
                    <a:gd name="T13" fmla="*/ 30 h 30"/>
                    <a:gd name="T14" fmla="*/ 6 w 6"/>
                    <a:gd name="T15" fmla="*/ 24 h 30"/>
                    <a:gd name="T16" fmla="*/ 6 w 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6" y="6"/>
                      </a:moveTo>
                      <a:lnTo>
                        <a:pt x="0" y="0"/>
                      </a:lnTo>
                      <a:lnTo>
                        <a:pt x="0" y="6"/>
                      </a:lnTo>
                      <a:lnTo>
                        <a:pt x="0" y="24"/>
                      </a:lnTo>
                      <a:lnTo>
                        <a:pt x="0" y="30"/>
                      </a:lnTo>
                      <a:lnTo>
                        <a:pt x="6" y="30"/>
                      </a:lnTo>
                      <a:lnTo>
                        <a:pt x="6" y="24"/>
                      </a:lnTo>
                      <a:lnTo>
                        <a:pt x="6" y="6"/>
                      </a:lnTo>
                      <a:close/>
                    </a:path>
                  </a:pathLst>
                </a:custGeom>
                <a:solidFill>
                  <a:srgbClr val="C0C0C0"/>
                </a:solidFill>
                <a:ln w="9525">
                  <a:noFill/>
                  <a:round/>
                  <a:headEnd/>
                  <a:tailEnd/>
                </a:ln>
              </p:spPr>
              <p:txBody>
                <a:bodyPr/>
                <a:lstStyle/>
                <a:p>
                  <a:endParaRPr lang="en-US"/>
                </a:p>
              </p:txBody>
            </p:sp>
            <p:sp>
              <p:nvSpPr>
                <p:cNvPr id="52160" name="Freeform 668"/>
                <p:cNvSpPr>
                  <a:spLocks/>
                </p:cNvSpPr>
                <p:nvPr/>
              </p:nvSpPr>
              <p:spPr bwMode="auto">
                <a:xfrm>
                  <a:off x="2901" y="2910"/>
                  <a:ext cx="18" cy="24"/>
                </a:xfrm>
                <a:custGeom>
                  <a:avLst/>
                  <a:gdLst>
                    <a:gd name="T0" fmla="*/ 6 w 18"/>
                    <a:gd name="T1" fmla="*/ 0 h 24"/>
                    <a:gd name="T2" fmla="*/ 0 w 18"/>
                    <a:gd name="T3" fmla="*/ 0 h 24"/>
                    <a:gd name="T4" fmla="*/ 0 w 18"/>
                    <a:gd name="T5" fmla="*/ 0 h 24"/>
                    <a:gd name="T6" fmla="*/ 6 w 18"/>
                    <a:gd name="T7" fmla="*/ 12 h 24"/>
                    <a:gd name="T8" fmla="*/ 12 w 18"/>
                    <a:gd name="T9" fmla="*/ 24 h 24"/>
                    <a:gd name="T10" fmla="*/ 12 w 18"/>
                    <a:gd name="T11" fmla="*/ 24 h 24"/>
                    <a:gd name="T12" fmla="*/ 18 w 18"/>
                    <a:gd name="T13" fmla="*/ 24 h 24"/>
                    <a:gd name="T14" fmla="*/ 12 w 18"/>
                    <a:gd name="T15" fmla="*/ 12 h 24"/>
                    <a:gd name="T16" fmla="*/ 6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6" y="0"/>
                      </a:moveTo>
                      <a:lnTo>
                        <a:pt x="0" y="0"/>
                      </a:lnTo>
                      <a:lnTo>
                        <a:pt x="6" y="12"/>
                      </a:lnTo>
                      <a:lnTo>
                        <a:pt x="12" y="24"/>
                      </a:lnTo>
                      <a:lnTo>
                        <a:pt x="18" y="24"/>
                      </a:lnTo>
                      <a:lnTo>
                        <a:pt x="12" y="12"/>
                      </a:lnTo>
                      <a:lnTo>
                        <a:pt x="6" y="0"/>
                      </a:lnTo>
                      <a:close/>
                    </a:path>
                  </a:pathLst>
                </a:custGeom>
                <a:solidFill>
                  <a:srgbClr val="C0C0C0"/>
                </a:solidFill>
                <a:ln w="9525">
                  <a:noFill/>
                  <a:round/>
                  <a:headEnd/>
                  <a:tailEnd/>
                </a:ln>
              </p:spPr>
              <p:txBody>
                <a:bodyPr/>
                <a:lstStyle/>
                <a:p>
                  <a:endParaRPr lang="en-US"/>
                </a:p>
              </p:txBody>
            </p:sp>
            <p:sp>
              <p:nvSpPr>
                <p:cNvPr id="52161" name="Freeform 669"/>
                <p:cNvSpPr>
                  <a:spLocks/>
                </p:cNvSpPr>
                <p:nvPr/>
              </p:nvSpPr>
              <p:spPr bwMode="auto">
                <a:xfrm>
                  <a:off x="2919" y="2946"/>
                  <a:ext cx="24" cy="24"/>
                </a:xfrm>
                <a:custGeom>
                  <a:avLst/>
                  <a:gdLst>
                    <a:gd name="T0" fmla="*/ 6 w 24"/>
                    <a:gd name="T1" fmla="*/ 0 h 24"/>
                    <a:gd name="T2" fmla="*/ 6 w 24"/>
                    <a:gd name="T3" fmla="*/ 0 h 24"/>
                    <a:gd name="T4" fmla="*/ 0 w 24"/>
                    <a:gd name="T5" fmla="*/ 0 h 24"/>
                    <a:gd name="T6" fmla="*/ 6 w 24"/>
                    <a:gd name="T7" fmla="*/ 6 h 24"/>
                    <a:gd name="T8" fmla="*/ 12 w 24"/>
                    <a:gd name="T9" fmla="*/ 12 h 24"/>
                    <a:gd name="T10" fmla="*/ 24 w 24"/>
                    <a:gd name="T11" fmla="*/ 24 h 24"/>
                    <a:gd name="T12" fmla="*/ 24 w 24"/>
                    <a:gd name="T13" fmla="*/ 18 h 24"/>
                    <a:gd name="T14" fmla="*/ 24 w 24"/>
                    <a:gd name="T15" fmla="*/ 18 h 24"/>
                    <a:gd name="T16" fmla="*/ 12 w 24"/>
                    <a:gd name="T17" fmla="*/ 6 h 24"/>
                    <a:gd name="T18" fmla="*/ 12 w 24"/>
                    <a:gd name="T19" fmla="*/ 6 h 24"/>
                    <a:gd name="T20" fmla="*/ 12 w 24"/>
                    <a:gd name="T21" fmla="*/ 6 h 24"/>
                    <a:gd name="T22" fmla="*/ 6 w 24"/>
                    <a:gd name="T23" fmla="*/ 0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6" y="0"/>
                      </a:moveTo>
                      <a:lnTo>
                        <a:pt x="6" y="0"/>
                      </a:lnTo>
                      <a:lnTo>
                        <a:pt x="0" y="0"/>
                      </a:lnTo>
                      <a:lnTo>
                        <a:pt x="6" y="6"/>
                      </a:lnTo>
                      <a:lnTo>
                        <a:pt x="12" y="12"/>
                      </a:lnTo>
                      <a:lnTo>
                        <a:pt x="24" y="24"/>
                      </a:lnTo>
                      <a:lnTo>
                        <a:pt x="24" y="18"/>
                      </a:lnTo>
                      <a:lnTo>
                        <a:pt x="12" y="6"/>
                      </a:lnTo>
                      <a:lnTo>
                        <a:pt x="6" y="0"/>
                      </a:lnTo>
                      <a:close/>
                    </a:path>
                  </a:pathLst>
                </a:custGeom>
                <a:solidFill>
                  <a:srgbClr val="C0C0C0"/>
                </a:solidFill>
                <a:ln w="9525">
                  <a:noFill/>
                  <a:round/>
                  <a:headEnd/>
                  <a:tailEnd/>
                </a:ln>
              </p:spPr>
              <p:txBody>
                <a:bodyPr/>
                <a:lstStyle/>
                <a:p>
                  <a:endParaRPr lang="en-US"/>
                </a:p>
              </p:txBody>
            </p:sp>
            <p:sp>
              <p:nvSpPr>
                <p:cNvPr id="52162" name="Freeform 670"/>
                <p:cNvSpPr>
                  <a:spLocks/>
                </p:cNvSpPr>
                <p:nvPr/>
              </p:nvSpPr>
              <p:spPr bwMode="auto">
                <a:xfrm>
                  <a:off x="2949" y="2976"/>
                  <a:ext cx="30" cy="18"/>
                </a:xfrm>
                <a:custGeom>
                  <a:avLst/>
                  <a:gdLst>
                    <a:gd name="T0" fmla="*/ 6 w 30"/>
                    <a:gd name="T1" fmla="*/ 0 h 18"/>
                    <a:gd name="T2" fmla="*/ 0 w 30"/>
                    <a:gd name="T3" fmla="*/ 0 h 18"/>
                    <a:gd name="T4" fmla="*/ 6 w 30"/>
                    <a:gd name="T5" fmla="*/ 6 h 18"/>
                    <a:gd name="T6" fmla="*/ 12 w 30"/>
                    <a:gd name="T7" fmla="*/ 6 h 18"/>
                    <a:gd name="T8" fmla="*/ 24 w 30"/>
                    <a:gd name="T9" fmla="*/ 18 h 18"/>
                    <a:gd name="T10" fmla="*/ 30 w 30"/>
                    <a:gd name="T11" fmla="*/ 18 h 18"/>
                    <a:gd name="T12" fmla="*/ 24 w 30"/>
                    <a:gd name="T13" fmla="*/ 12 h 18"/>
                    <a:gd name="T14" fmla="*/ 12 w 30"/>
                    <a:gd name="T15" fmla="*/ 0 h 18"/>
                    <a:gd name="T16" fmla="*/ 6 w 30"/>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0"/>
                      </a:moveTo>
                      <a:lnTo>
                        <a:pt x="0" y="0"/>
                      </a:lnTo>
                      <a:lnTo>
                        <a:pt x="6" y="6"/>
                      </a:lnTo>
                      <a:lnTo>
                        <a:pt x="12" y="6"/>
                      </a:lnTo>
                      <a:lnTo>
                        <a:pt x="24" y="18"/>
                      </a:lnTo>
                      <a:lnTo>
                        <a:pt x="30" y="18"/>
                      </a:lnTo>
                      <a:lnTo>
                        <a:pt x="24" y="12"/>
                      </a:lnTo>
                      <a:lnTo>
                        <a:pt x="12" y="0"/>
                      </a:lnTo>
                      <a:lnTo>
                        <a:pt x="6" y="0"/>
                      </a:lnTo>
                      <a:close/>
                    </a:path>
                  </a:pathLst>
                </a:custGeom>
                <a:solidFill>
                  <a:srgbClr val="C0C0C0"/>
                </a:solidFill>
                <a:ln w="9525">
                  <a:noFill/>
                  <a:round/>
                  <a:headEnd/>
                  <a:tailEnd/>
                </a:ln>
              </p:spPr>
              <p:txBody>
                <a:bodyPr/>
                <a:lstStyle/>
                <a:p>
                  <a:endParaRPr lang="en-US"/>
                </a:p>
              </p:txBody>
            </p:sp>
            <p:sp>
              <p:nvSpPr>
                <p:cNvPr id="52163" name="Freeform 671"/>
                <p:cNvSpPr>
                  <a:spLocks/>
                </p:cNvSpPr>
                <p:nvPr/>
              </p:nvSpPr>
              <p:spPr bwMode="auto">
                <a:xfrm>
                  <a:off x="2985" y="3000"/>
                  <a:ext cx="24" cy="18"/>
                </a:xfrm>
                <a:custGeom>
                  <a:avLst/>
                  <a:gdLst>
                    <a:gd name="T0" fmla="*/ 0 w 24"/>
                    <a:gd name="T1" fmla="*/ 0 h 18"/>
                    <a:gd name="T2" fmla="*/ 0 w 24"/>
                    <a:gd name="T3" fmla="*/ 0 h 18"/>
                    <a:gd name="T4" fmla="*/ 0 w 24"/>
                    <a:gd name="T5" fmla="*/ 6 h 18"/>
                    <a:gd name="T6" fmla="*/ 12 w 24"/>
                    <a:gd name="T7" fmla="*/ 12 h 18"/>
                    <a:gd name="T8" fmla="*/ 24 w 24"/>
                    <a:gd name="T9" fmla="*/ 18 h 18"/>
                    <a:gd name="T10" fmla="*/ 24 w 24"/>
                    <a:gd name="T11" fmla="*/ 12 h 18"/>
                    <a:gd name="T12" fmla="*/ 24 w 24"/>
                    <a:gd name="T13" fmla="*/ 12 h 18"/>
                    <a:gd name="T14" fmla="*/ 12 w 24"/>
                    <a:gd name="T15" fmla="*/ 6 h 18"/>
                    <a:gd name="T16" fmla="*/ 0 w 24"/>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0"/>
                      </a:moveTo>
                      <a:lnTo>
                        <a:pt x="0" y="0"/>
                      </a:lnTo>
                      <a:lnTo>
                        <a:pt x="0" y="6"/>
                      </a:lnTo>
                      <a:lnTo>
                        <a:pt x="12" y="12"/>
                      </a:lnTo>
                      <a:lnTo>
                        <a:pt x="24" y="18"/>
                      </a:lnTo>
                      <a:lnTo>
                        <a:pt x="24" y="12"/>
                      </a:lnTo>
                      <a:lnTo>
                        <a:pt x="12" y="6"/>
                      </a:lnTo>
                      <a:lnTo>
                        <a:pt x="0" y="0"/>
                      </a:lnTo>
                      <a:close/>
                    </a:path>
                  </a:pathLst>
                </a:custGeom>
                <a:solidFill>
                  <a:srgbClr val="C0C0C0"/>
                </a:solidFill>
                <a:ln w="9525">
                  <a:noFill/>
                  <a:round/>
                  <a:headEnd/>
                  <a:tailEnd/>
                </a:ln>
              </p:spPr>
              <p:txBody>
                <a:bodyPr/>
                <a:lstStyle/>
                <a:p>
                  <a:endParaRPr lang="en-US"/>
                </a:p>
              </p:txBody>
            </p:sp>
            <p:sp>
              <p:nvSpPr>
                <p:cNvPr id="52164" name="Freeform 672"/>
                <p:cNvSpPr>
                  <a:spLocks/>
                </p:cNvSpPr>
                <p:nvPr/>
              </p:nvSpPr>
              <p:spPr bwMode="auto">
                <a:xfrm>
                  <a:off x="3021" y="3018"/>
                  <a:ext cx="24" cy="18"/>
                </a:xfrm>
                <a:custGeom>
                  <a:avLst/>
                  <a:gdLst>
                    <a:gd name="T0" fmla="*/ 0 w 24"/>
                    <a:gd name="T1" fmla="*/ 0 h 18"/>
                    <a:gd name="T2" fmla="*/ 0 w 24"/>
                    <a:gd name="T3" fmla="*/ 6 h 18"/>
                    <a:gd name="T4" fmla="*/ 0 w 24"/>
                    <a:gd name="T5" fmla="*/ 6 h 18"/>
                    <a:gd name="T6" fmla="*/ 18 w 24"/>
                    <a:gd name="T7" fmla="*/ 18 h 18"/>
                    <a:gd name="T8" fmla="*/ 24 w 24"/>
                    <a:gd name="T9" fmla="*/ 18 h 18"/>
                    <a:gd name="T10" fmla="*/ 24 w 24"/>
                    <a:gd name="T11" fmla="*/ 18 h 18"/>
                    <a:gd name="T12" fmla="*/ 24 w 24"/>
                    <a:gd name="T13" fmla="*/ 12 h 18"/>
                    <a:gd name="T14" fmla="*/ 18 w 24"/>
                    <a:gd name="T15" fmla="*/ 12 h 18"/>
                    <a:gd name="T16" fmla="*/ 0 w 24"/>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0"/>
                      </a:moveTo>
                      <a:lnTo>
                        <a:pt x="0" y="6"/>
                      </a:lnTo>
                      <a:lnTo>
                        <a:pt x="18" y="18"/>
                      </a:lnTo>
                      <a:lnTo>
                        <a:pt x="24" y="18"/>
                      </a:lnTo>
                      <a:lnTo>
                        <a:pt x="24" y="12"/>
                      </a:lnTo>
                      <a:lnTo>
                        <a:pt x="18" y="12"/>
                      </a:lnTo>
                      <a:lnTo>
                        <a:pt x="0" y="0"/>
                      </a:lnTo>
                      <a:close/>
                    </a:path>
                  </a:pathLst>
                </a:custGeom>
                <a:solidFill>
                  <a:srgbClr val="C0C0C0"/>
                </a:solidFill>
                <a:ln w="9525">
                  <a:noFill/>
                  <a:round/>
                  <a:headEnd/>
                  <a:tailEnd/>
                </a:ln>
              </p:spPr>
              <p:txBody>
                <a:bodyPr/>
                <a:lstStyle/>
                <a:p>
                  <a:endParaRPr lang="en-US"/>
                </a:p>
              </p:txBody>
            </p:sp>
            <p:sp>
              <p:nvSpPr>
                <p:cNvPr id="52165" name="Freeform 673"/>
                <p:cNvSpPr>
                  <a:spLocks/>
                </p:cNvSpPr>
                <p:nvPr/>
              </p:nvSpPr>
              <p:spPr bwMode="auto">
                <a:xfrm>
                  <a:off x="3057" y="3042"/>
                  <a:ext cx="30" cy="12"/>
                </a:xfrm>
                <a:custGeom>
                  <a:avLst/>
                  <a:gdLst>
                    <a:gd name="T0" fmla="*/ 6 w 30"/>
                    <a:gd name="T1" fmla="*/ 0 h 12"/>
                    <a:gd name="T2" fmla="*/ 0 w 30"/>
                    <a:gd name="T3" fmla="*/ 0 h 12"/>
                    <a:gd name="T4" fmla="*/ 6 w 30"/>
                    <a:gd name="T5" fmla="*/ 6 h 12"/>
                    <a:gd name="T6" fmla="*/ 24 w 30"/>
                    <a:gd name="T7" fmla="*/ 12 h 12"/>
                    <a:gd name="T8" fmla="*/ 30 w 30"/>
                    <a:gd name="T9" fmla="*/ 12 h 12"/>
                    <a:gd name="T10" fmla="*/ 24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24" y="12"/>
                      </a:lnTo>
                      <a:lnTo>
                        <a:pt x="30" y="12"/>
                      </a:lnTo>
                      <a:lnTo>
                        <a:pt x="24" y="6"/>
                      </a:lnTo>
                      <a:lnTo>
                        <a:pt x="6" y="0"/>
                      </a:lnTo>
                      <a:close/>
                    </a:path>
                  </a:pathLst>
                </a:custGeom>
                <a:solidFill>
                  <a:srgbClr val="C0C0C0"/>
                </a:solidFill>
                <a:ln w="9525">
                  <a:noFill/>
                  <a:round/>
                  <a:headEnd/>
                  <a:tailEnd/>
                </a:ln>
              </p:spPr>
              <p:txBody>
                <a:bodyPr/>
                <a:lstStyle/>
                <a:p>
                  <a:endParaRPr lang="en-US"/>
                </a:p>
              </p:txBody>
            </p:sp>
            <p:sp>
              <p:nvSpPr>
                <p:cNvPr id="52166" name="Freeform 674"/>
                <p:cNvSpPr>
                  <a:spLocks/>
                </p:cNvSpPr>
                <p:nvPr/>
              </p:nvSpPr>
              <p:spPr bwMode="auto">
                <a:xfrm>
                  <a:off x="3099" y="3054"/>
                  <a:ext cx="24" cy="18"/>
                </a:xfrm>
                <a:custGeom>
                  <a:avLst/>
                  <a:gdLst>
                    <a:gd name="T0" fmla="*/ 0 w 24"/>
                    <a:gd name="T1" fmla="*/ 0 h 18"/>
                    <a:gd name="T2" fmla="*/ 0 w 24"/>
                    <a:gd name="T3" fmla="*/ 6 h 18"/>
                    <a:gd name="T4" fmla="*/ 0 w 24"/>
                    <a:gd name="T5" fmla="*/ 6 h 18"/>
                    <a:gd name="T6" fmla="*/ 24 w 24"/>
                    <a:gd name="T7" fmla="*/ 18 h 18"/>
                    <a:gd name="T8" fmla="*/ 24 w 24"/>
                    <a:gd name="T9" fmla="*/ 12 h 18"/>
                    <a:gd name="T10" fmla="*/ 24 w 24"/>
                    <a:gd name="T11" fmla="*/ 12 h 18"/>
                    <a:gd name="T12" fmla="*/ 0 w 24"/>
                    <a:gd name="T13" fmla="*/ 0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0"/>
                      </a:moveTo>
                      <a:lnTo>
                        <a:pt x="0" y="6"/>
                      </a:lnTo>
                      <a:lnTo>
                        <a:pt x="24" y="18"/>
                      </a:lnTo>
                      <a:lnTo>
                        <a:pt x="24" y="12"/>
                      </a:lnTo>
                      <a:lnTo>
                        <a:pt x="0" y="0"/>
                      </a:lnTo>
                      <a:close/>
                    </a:path>
                  </a:pathLst>
                </a:custGeom>
                <a:solidFill>
                  <a:srgbClr val="C0C0C0"/>
                </a:solidFill>
                <a:ln w="9525">
                  <a:noFill/>
                  <a:round/>
                  <a:headEnd/>
                  <a:tailEnd/>
                </a:ln>
              </p:spPr>
              <p:txBody>
                <a:bodyPr/>
                <a:lstStyle/>
                <a:p>
                  <a:endParaRPr lang="en-US"/>
                </a:p>
              </p:txBody>
            </p:sp>
            <p:sp>
              <p:nvSpPr>
                <p:cNvPr id="52167" name="Freeform 675"/>
                <p:cNvSpPr>
                  <a:spLocks/>
                </p:cNvSpPr>
                <p:nvPr/>
              </p:nvSpPr>
              <p:spPr bwMode="auto">
                <a:xfrm>
                  <a:off x="3135" y="3072"/>
                  <a:ext cx="30" cy="12"/>
                </a:xfrm>
                <a:custGeom>
                  <a:avLst/>
                  <a:gdLst>
                    <a:gd name="T0" fmla="*/ 6 w 30"/>
                    <a:gd name="T1" fmla="*/ 0 h 12"/>
                    <a:gd name="T2" fmla="*/ 0 w 30"/>
                    <a:gd name="T3" fmla="*/ 0 h 12"/>
                    <a:gd name="T4" fmla="*/ 6 w 30"/>
                    <a:gd name="T5" fmla="*/ 6 h 12"/>
                    <a:gd name="T6" fmla="*/ 12 w 30"/>
                    <a:gd name="T7" fmla="*/ 12 h 12"/>
                    <a:gd name="T8" fmla="*/ 24 w 30"/>
                    <a:gd name="T9" fmla="*/ 12 h 12"/>
                    <a:gd name="T10" fmla="*/ 30 w 30"/>
                    <a:gd name="T11" fmla="*/ 12 h 12"/>
                    <a:gd name="T12" fmla="*/ 24 w 30"/>
                    <a:gd name="T13" fmla="*/ 6 h 12"/>
                    <a:gd name="T14" fmla="*/ 12 w 30"/>
                    <a:gd name="T15" fmla="*/ 6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0"/>
                      </a:lnTo>
                      <a:lnTo>
                        <a:pt x="6" y="6"/>
                      </a:lnTo>
                      <a:lnTo>
                        <a:pt x="12" y="12"/>
                      </a:lnTo>
                      <a:lnTo>
                        <a:pt x="24" y="12"/>
                      </a:lnTo>
                      <a:lnTo>
                        <a:pt x="30" y="12"/>
                      </a:lnTo>
                      <a:lnTo>
                        <a:pt x="24" y="6"/>
                      </a:lnTo>
                      <a:lnTo>
                        <a:pt x="12" y="6"/>
                      </a:lnTo>
                      <a:lnTo>
                        <a:pt x="6" y="0"/>
                      </a:lnTo>
                      <a:close/>
                    </a:path>
                  </a:pathLst>
                </a:custGeom>
                <a:solidFill>
                  <a:srgbClr val="C0C0C0"/>
                </a:solidFill>
                <a:ln w="9525">
                  <a:noFill/>
                  <a:round/>
                  <a:headEnd/>
                  <a:tailEnd/>
                </a:ln>
              </p:spPr>
              <p:txBody>
                <a:bodyPr/>
                <a:lstStyle/>
                <a:p>
                  <a:endParaRPr lang="en-US"/>
                </a:p>
              </p:txBody>
            </p:sp>
            <p:sp>
              <p:nvSpPr>
                <p:cNvPr id="52168" name="Freeform 676"/>
                <p:cNvSpPr>
                  <a:spLocks/>
                </p:cNvSpPr>
                <p:nvPr/>
              </p:nvSpPr>
              <p:spPr bwMode="auto">
                <a:xfrm>
                  <a:off x="3177" y="3084"/>
                  <a:ext cx="30" cy="12"/>
                </a:xfrm>
                <a:custGeom>
                  <a:avLst/>
                  <a:gdLst>
                    <a:gd name="T0" fmla="*/ 0 w 30"/>
                    <a:gd name="T1" fmla="*/ 0 h 12"/>
                    <a:gd name="T2" fmla="*/ 0 w 30"/>
                    <a:gd name="T3" fmla="*/ 0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0"/>
                      </a:ln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2169" name="Freeform 677"/>
                <p:cNvSpPr>
                  <a:spLocks/>
                </p:cNvSpPr>
                <p:nvPr/>
              </p:nvSpPr>
              <p:spPr bwMode="auto">
                <a:xfrm>
                  <a:off x="3219" y="3096"/>
                  <a:ext cx="24" cy="12"/>
                </a:xfrm>
                <a:custGeom>
                  <a:avLst/>
                  <a:gdLst>
                    <a:gd name="T0" fmla="*/ 0 w 24"/>
                    <a:gd name="T1" fmla="*/ 0 h 12"/>
                    <a:gd name="T2" fmla="*/ 0 w 24"/>
                    <a:gd name="T3" fmla="*/ 0 h 12"/>
                    <a:gd name="T4" fmla="*/ 0 w 24"/>
                    <a:gd name="T5" fmla="*/ 6 h 12"/>
                    <a:gd name="T6" fmla="*/ 24 w 24"/>
                    <a:gd name="T7" fmla="*/ 12 h 12"/>
                    <a:gd name="T8" fmla="*/ 24 w 24"/>
                    <a:gd name="T9" fmla="*/ 6 h 12"/>
                    <a:gd name="T10" fmla="*/ 24 w 24"/>
                    <a:gd name="T11" fmla="*/ 6 h 12"/>
                    <a:gd name="T12" fmla="*/ 0 w 24"/>
                    <a:gd name="T13" fmla="*/ 0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0"/>
                      </a:moveTo>
                      <a:lnTo>
                        <a:pt x="0" y="0"/>
                      </a:lnTo>
                      <a:lnTo>
                        <a:pt x="0" y="6"/>
                      </a:lnTo>
                      <a:lnTo>
                        <a:pt x="24" y="12"/>
                      </a:lnTo>
                      <a:lnTo>
                        <a:pt x="24" y="6"/>
                      </a:lnTo>
                      <a:lnTo>
                        <a:pt x="0" y="0"/>
                      </a:lnTo>
                      <a:close/>
                    </a:path>
                  </a:pathLst>
                </a:custGeom>
                <a:solidFill>
                  <a:srgbClr val="C0C0C0"/>
                </a:solidFill>
                <a:ln w="9525">
                  <a:noFill/>
                  <a:round/>
                  <a:headEnd/>
                  <a:tailEnd/>
                </a:ln>
              </p:spPr>
              <p:txBody>
                <a:bodyPr/>
                <a:lstStyle/>
                <a:p>
                  <a:endParaRPr lang="en-US"/>
                </a:p>
              </p:txBody>
            </p:sp>
            <p:sp>
              <p:nvSpPr>
                <p:cNvPr id="52170" name="Freeform 678"/>
                <p:cNvSpPr>
                  <a:spLocks/>
                </p:cNvSpPr>
                <p:nvPr/>
              </p:nvSpPr>
              <p:spPr bwMode="auto">
                <a:xfrm>
                  <a:off x="3255" y="3108"/>
                  <a:ext cx="30" cy="12"/>
                </a:xfrm>
                <a:custGeom>
                  <a:avLst/>
                  <a:gdLst>
                    <a:gd name="T0" fmla="*/ 6 w 30"/>
                    <a:gd name="T1" fmla="*/ 0 h 12"/>
                    <a:gd name="T2" fmla="*/ 0 w 30"/>
                    <a:gd name="T3" fmla="*/ 0 h 12"/>
                    <a:gd name="T4" fmla="*/ 6 w 30"/>
                    <a:gd name="T5" fmla="*/ 6 h 12"/>
                    <a:gd name="T6" fmla="*/ 24 w 30"/>
                    <a:gd name="T7" fmla="*/ 12 h 12"/>
                    <a:gd name="T8" fmla="*/ 30 w 30"/>
                    <a:gd name="T9" fmla="*/ 12 h 12"/>
                    <a:gd name="T10" fmla="*/ 30 w 30"/>
                    <a:gd name="T11" fmla="*/ 6 h 12"/>
                    <a:gd name="T12" fmla="*/ 30 w 30"/>
                    <a:gd name="T13" fmla="*/ 6 h 12"/>
                    <a:gd name="T14" fmla="*/ 24 w 30"/>
                    <a:gd name="T15" fmla="*/ 6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0"/>
                      </a:lnTo>
                      <a:lnTo>
                        <a:pt x="6" y="6"/>
                      </a:lnTo>
                      <a:lnTo>
                        <a:pt x="24" y="12"/>
                      </a:lnTo>
                      <a:lnTo>
                        <a:pt x="30" y="12"/>
                      </a:lnTo>
                      <a:lnTo>
                        <a:pt x="30" y="6"/>
                      </a:lnTo>
                      <a:lnTo>
                        <a:pt x="24" y="6"/>
                      </a:lnTo>
                      <a:lnTo>
                        <a:pt x="6" y="0"/>
                      </a:lnTo>
                      <a:close/>
                    </a:path>
                  </a:pathLst>
                </a:custGeom>
                <a:solidFill>
                  <a:srgbClr val="C0C0C0"/>
                </a:solidFill>
                <a:ln w="9525">
                  <a:noFill/>
                  <a:round/>
                  <a:headEnd/>
                  <a:tailEnd/>
                </a:ln>
              </p:spPr>
              <p:txBody>
                <a:bodyPr/>
                <a:lstStyle/>
                <a:p>
                  <a:endParaRPr lang="en-US"/>
                </a:p>
              </p:txBody>
            </p:sp>
            <p:sp>
              <p:nvSpPr>
                <p:cNvPr id="52171" name="Freeform 679"/>
                <p:cNvSpPr>
                  <a:spLocks/>
                </p:cNvSpPr>
                <p:nvPr/>
              </p:nvSpPr>
              <p:spPr bwMode="auto">
                <a:xfrm>
                  <a:off x="3297" y="3114"/>
                  <a:ext cx="30" cy="12"/>
                </a:xfrm>
                <a:custGeom>
                  <a:avLst/>
                  <a:gdLst>
                    <a:gd name="T0" fmla="*/ 6 w 30"/>
                    <a:gd name="T1" fmla="*/ 0 h 12"/>
                    <a:gd name="T2" fmla="*/ 0 w 30"/>
                    <a:gd name="T3" fmla="*/ 6 h 12"/>
                    <a:gd name="T4" fmla="*/ 6 w 30"/>
                    <a:gd name="T5" fmla="*/ 6 h 12"/>
                    <a:gd name="T6" fmla="*/ 30 w 30"/>
                    <a:gd name="T7" fmla="*/ 12 h 12"/>
                    <a:gd name="T8" fmla="*/ 30 w 30"/>
                    <a:gd name="T9" fmla="*/ 12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172" name="Freeform 680"/>
                <p:cNvSpPr>
                  <a:spLocks/>
                </p:cNvSpPr>
                <p:nvPr/>
              </p:nvSpPr>
              <p:spPr bwMode="auto">
                <a:xfrm>
                  <a:off x="3339" y="3126"/>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173" name="Freeform 681"/>
                <p:cNvSpPr>
                  <a:spLocks/>
                </p:cNvSpPr>
                <p:nvPr/>
              </p:nvSpPr>
              <p:spPr bwMode="auto">
                <a:xfrm>
                  <a:off x="3381" y="3132"/>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174" name="Freeform 682"/>
                <p:cNvSpPr>
                  <a:spLocks/>
                </p:cNvSpPr>
                <p:nvPr/>
              </p:nvSpPr>
              <p:spPr bwMode="auto">
                <a:xfrm>
                  <a:off x="3423" y="3138"/>
                  <a:ext cx="30" cy="12"/>
                </a:xfrm>
                <a:custGeom>
                  <a:avLst/>
                  <a:gdLst>
                    <a:gd name="T0" fmla="*/ 0 w 30"/>
                    <a:gd name="T1" fmla="*/ 0 h 12"/>
                    <a:gd name="T2" fmla="*/ 0 w 30"/>
                    <a:gd name="T3" fmla="*/ 6 h 12"/>
                    <a:gd name="T4" fmla="*/ 0 w 30"/>
                    <a:gd name="T5" fmla="*/ 6 h 12"/>
                    <a:gd name="T6" fmla="*/ 6 w 30"/>
                    <a:gd name="T7" fmla="*/ 12 h 12"/>
                    <a:gd name="T8" fmla="*/ 24 w 30"/>
                    <a:gd name="T9" fmla="*/ 12 h 12"/>
                    <a:gd name="T10" fmla="*/ 30 w 30"/>
                    <a:gd name="T11" fmla="*/ 6 h 12"/>
                    <a:gd name="T12" fmla="*/ 24 w 30"/>
                    <a:gd name="T13" fmla="*/ 6 h 12"/>
                    <a:gd name="T14" fmla="*/ 6 w 30"/>
                    <a:gd name="T15" fmla="*/ 6 h 12"/>
                    <a:gd name="T16" fmla="*/ 0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0"/>
                      </a:moveTo>
                      <a:lnTo>
                        <a:pt x="0" y="6"/>
                      </a:lnTo>
                      <a:lnTo>
                        <a:pt x="6" y="12"/>
                      </a:lnTo>
                      <a:lnTo>
                        <a:pt x="24" y="12"/>
                      </a:lnTo>
                      <a:lnTo>
                        <a:pt x="30" y="6"/>
                      </a:lnTo>
                      <a:lnTo>
                        <a:pt x="24" y="6"/>
                      </a:lnTo>
                      <a:lnTo>
                        <a:pt x="6" y="6"/>
                      </a:lnTo>
                      <a:lnTo>
                        <a:pt x="0" y="0"/>
                      </a:lnTo>
                      <a:close/>
                    </a:path>
                  </a:pathLst>
                </a:custGeom>
                <a:solidFill>
                  <a:srgbClr val="C0C0C0"/>
                </a:solidFill>
                <a:ln w="9525">
                  <a:noFill/>
                  <a:round/>
                  <a:headEnd/>
                  <a:tailEnd/>
                </a:ln>
              </p:spPr>
              <p:txBody>
                <a:bodyPr/>
                <a:lstStyle/>
                <a:p>
                  <a:endParaRPr lang="en-US"/>
                </a:p>
              </p:txBody>
            </p:sp>
            <p:sp>
              <p:nvSpPr>
                <p:cNvPr id="52175" name="Freeform 683"/>
                <p:cNvSpPr>
                  <a:spLocks/>
                </p:cNvSpPr>
                <p:nvPr/>
              </p:nvSpPr>
              <p:spPr bwMode="auto">
                <a:xfrm>
                  <a:off x="3465" y="3144"/>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176" name="Freeform 684"/>
                <p:cNvSpPr>
                  <a:spLocks/>
                </p:cNvSpPr>
                <p:nvPr/>
              </p:nvSpPr>
              <p:spPr bwMode="auto">
                <a:xfrm>
                  <a:off x="3507" y="3150"/>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177" name="Freeform 685"/>
                <p:cNvSpPr>
                  <a:spLocks/>
                </p:cNvSpPr>
                <p:nvPr/>
              </p:nvSpPr>
              <p:spPr bwMode="auto">
                <a:xfrm>
                  <a:off x="3549" y="3156"/>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178" name="Freeform 686"/>
                <p:cNvSpPr>
                  <a:spLocks/>
                </p:cNvSpPr>
                <p:nvPr/>
              </p:nvSpPr>
              <p:spPr bwMode="auto">
                <a:xfrm>
                  <a:off x="3591" y="3156"/>
                  <a:ext cx="30" cy="12"/>
                </a:xfrm>
                <a:custGeom>
                  <a:avLst/>
                  <a:gdLst>
                    <a:gd name="T0" fmla="*/ 0 w 30"/>
                    <a:gd name="T1" fmla="*/ 0 h 12"/>
                    <a:gd name="T2" fmla="*/ 0 w 30"/>
                    <a:gd name="T3" fmla="*/ 6 h 12"/>
                    <a:gd name="T4" fmla="*/ 0 w 30"/>
                    <a:gd name="T5" fmla="*/ 6 h 12"/>
                    <a:gd name="T6" fmla="*/ 6 w 30"/>
                    <a:gd name="T7" fmla="*/ 6 h 12"/>
                    <a:gd name="T8" fmla="*/ 24 w 30"/>
                    <a:gd name="T9" fmla="*/ 12 h 12"/>
                    <a:gd name="T10" fmla="*/ 30 w 30"/>
                    <a:gd name="T11" fmla="*/ 6 h 12"/>
                    <a:gd name="T12" fmla="*/ 24 w 30"/>
                    <a:gd name="T13" fmla="*/ 6 h 12"/>
                    <a:gd name="T14" fmla="*/ 6 w 30"/>
                    <a:gd name="T15" fmla="*/ 0 h 12"/>
                    <a:gd name="T16" fmla="*/ 0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0"/>
                      </a:moveTo>
                      <a:lnTo>
                        <a:pt x="0" y="6"/>
                      </a:lnTo>
                      <a:lnTo>
                        <a:pt x="6" y="6"/>
                      </a:lnTo>
                      <a:lnTo>
                        <a:pt x="24" y="12"/>
                      </a:lnTo>
                      <a:lnTo>
                        <a:pt x="30" y="6"/>
                      </a:lnTo>
                      <a:lnTo>
                        <a:pt x="24" y="6"/>
                      </a:lnTo>
                      <a:lnTo>
                        <a:pt x="6" y="0"/>
                      </a:lnTo>
                      <a:lnTo>
                        <a:pt x="0" y="0"/>
                      </a:lnTo>
                      <a:close/>
                    </a:path>
                  </a:pathLst>
                </a:custGeom>
                <a:solidFill>
                  <a:srgbClr val="C0C0C0"/>
                </a:solidFill>
                <a:ln w="9525">
                  <a:noFill/>
                  <a:round/>
                  <a:headEnd/>
                  <a:tailEnd/>
                </a:ln>
              </p:spPr>
              <p:txBody>
                <a:bodyPr/>
                <a:lstStyle/>
                <a:p>
                  <a:endParaRPr lang="en-US"/>
                </a:p>
              </p:txBody>
            </p:sp>
            <p:sp>
              <p:nvSpPr>
                <p:cNvPr id="52179" name="Freeform 687"/>
                <p:cNvSpPr>
                  <a:spLocks/>
                </p:cNvSpPr>
                <p:nvPr/>
              </p:nvSpPr>
              <p:spPr bwMode="auto">
                <a:xfrm>
                  <a:off x="3633" y="3162"/>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180" name="Freeform 688"/>
                <p:cNvSpPr>
                  <a:spLocks/>
                </p:cNvSpPr>
                <p:nvPr/>
              </p:nvSpPr>
              <p:spPr bwMode="auto">
                <a:xfrm>
                  <a:off x="3675" y="3162"/>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181" name="Freeform 689"/>
                <p:cNvSpPr>
                  <a:spLocks/>
                </p:cNvSpPr>
                <p:nvPr/>
              </p:nvSpPr>
              <p:spPr bwMode="auto">
                <a:xfrm>
                  <a:off x="3717" y="3162"/>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182" name="Freeform 690"/>
                <p:cNvSpPr>
                  <a:spLocks/>
                </p:cNvSpPr>
                <p:nvPr/>
              </p:nvSpPr>
              <p:spPr bwMode="auto">
                <a:xfrm>
                  <a:off x="3759" y="3162"/>
                  <a:ext cx="30" cy="12"/>
                </a:xfrm>
                <a:custGeom>
                  <a:avLst/>
                  <a:gdLst>
                    <a:gd name="T0" fmla="*/ 0 w 30"/>
                    <a:gd name="T1" fmla="*/ 0 h 12"/>
                    <a:gd name="T2" fmla="*/ 0 w 30"/>
                    <a:gd name="T3" fmla="*/ 6 h 12"/>
                    <a:gd name="T4" fmla="*/ 0 w 30"/>
                    <a:gd name="T5" fmla="*/ 6 h 12"/>
                    <a:gd name="T6" fmla="*/ 18 w 30"/>
                    <a:gd name="T7" fmla="*/ 12 h 12"/>
                    <a:gd name="T8" fmla="*/ 24 w 30"/>
                    <a:gd name="T9" fmla="*/ 6 h 12"/>
                    <a:gd name="T10" fmla="*/ 30 w 30"/>
                    <a:gd name="T11" fmla="*/ 6 h 12"/>
                    <a:gd name="T12" fmla="*/ 24 w 30"/>
                    <a:gd name="T13" fmla="*/ 0 h 12"/>
                    <a:gd name="T14" fmla="*/ 18 w 30"/>
                    <a:gd name="T15" fmla="*/ 6 h 12"/>
                    <a:gd name="T16" fmla="*/ 0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0"/>
                      </a:moveTo>
                      <a:lnTo>
                        <a:pt x="0" y="6"/>
                      </a:lnTo>
                      <a:lnTo>
                        <a:pt x="18" y="12"/>
                      </a:lnTo>
                      <a:lnTo>
                        <a:pt x="24" y="6"/>
                      </a:lnTo>
                      <a:lnTo>
                        <a:pt x="30" y="6"/>
                      </a:lnTo>
                      <a:lnTo>
                        <a:pt x="24" y="0"/>
                      </a:lnTo>
                      <a:lnTo>
                        <a:pt x="18" y="6"/>
                      </a:lnTo>
                      <a:lnTo>
                        <a:pt x="0" y="0"/>
                      </a:lnTo>
                      <a:close/>
                    </a:path>
                  </a:pathLst>
                </a:custGeom>
                <a:solidFill>
                  <a:srgbClr val="C0C0C0"/>
                </a:solidFill>
                <a:ln w="9525">
                  <a:noFill/>
                  <a:round/>
                  <a:headEnd/>
                  <a:tailEnd/>
                </a:ln>
              </p:spPr>
              <p:txBody>
                <a:bodyPr/>
                <a:lstStyle/>
                <a:p>
                  <a:endParaRPr lang="en-US"/>
                </a:p>
              </p:txBody>
            </p:sp>
            <p:sp>
              <p:nvSpPr>
                <p:cNvPr id="52183" name="Freeform 691"/>
                <p:cNvSpPr>
                  <a:spLocks/>
                </p:cNvSpPr>
                <p:nvPr/>
              </p:nvSpPr>
              <p:spPr bwMode="auto">
                <a:xfrm>
                  <a:off x="3801" y="3162"/>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184" name="Freeform 692"/>
                <p:cNvSpPr>
                  <a:spLocks/>
                </p:cNvSpPr>
                <p:nvPr/>
              </p:nvSpPr>
              <p:spPr bwMode="auto">
                <a:xfrm>
                  <a:off x="3843" y="3162"/>
                  <a:ext cx="30" cy="6"/>
                </a:xfrm>
                <a:custGeom>
                  <a:avLst/>
                  <a:gdLst>
                    <a:gd name="T0" fmla="*/ 0 w 30"/>
                    <a:gd name="T1" fmla="*/ 0 h 6"/>
                    <a:gd name="T2" fmla="*/ 0 w 30"/>
                    <a:gd name="T3" fmla="*/ 6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185" name="Freeform 693"/>
                <p:cNvSpPr>
                  <a:spLocks/>
                </p:cNvSpPr>
                <p:nvPr/>
              </p:nvSpPr>
              <p:spPr bwMode="auto">
                <a:xfrm>
                  <a:off x="3885" y="3162"/>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186" name="Freeform 694"/>
                <p:cNvSpPr>
                  <a:spLocks/>
                </p:cNvSpPr>
                <p:nvPr/>
              </p:nvSpPr>
              <p:spPr bwMode="auto">
                <a:xfrm>
                  <a:off x="3927" y="3156"/>
                  <a:ext cx="30" cy="12"/>
                </a:xfrm>
                <a:custGeom>
                  <a:avLst/>
                  <a:gdLst>
                    <a:gd name="T0" fmla="*/ 0 w 30"/>
                    <a:gd name="T1" fmla="*/ 6 h 12"/>
                    <a:gd name="T2" fmla="*/ 0 w 30"/>
                    <a:gd name="T3" fmla="*/ 6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2187" name="Freeform 695"/>
                <p:cNvSpPr>
                  <a:spLocks/>
                </p:cNvSpPr>
                <p:nvPr/>
              </p:nvSpPr>
              <p:spPr bwMode="auto">
                <a:xfrm>
                  <a:off x="3969" y="3156"/>
                  <a:ext cx="25" cy="6"/>
                </a:xfrm>
                <a:custGeom>
                  <a:avLst/>
                  <a:gdLst>
                    <a:gd name="T0" fmla="*/ 0 w 25"/>
                    <a:gd name="T1" fmla="*/ 0 h 6"/>
                    <a:gd name="T2" fmla="*/ 0 w 25"/>
                    <a:gd name="T3" fmla="*/ 6 h 6"/>
                    <a:gd name="T4" fmla="*/ 0 w 25"/>
                    <a:gd name="T5" fmla="*/ 6 h 6"/>
                    <a:gd name="T6" fmla="*/ 25 w 25"/>
                    <a:gd name="T7" fmla="*/ 6 h 6"/>
                    <a:gd name="T8" fmla="*/ 25 w 25"/>
                    <a:gd name="T9" fmla="*/ 0 h 6"/>
                    <a:gd name="T10" fmla="*/ 25 w 25"/>
                    <a:gd name="T11" fmla="*/ 0 h 6"/>
                    <a:gd name="T12" fmla="*/ 0 w 25"/>
                    <a:gd name="T13" fmla="*/ 0 h 6"/>
                    <a:gd name="T14" fmla="*/ 0 60000 65536"/>
                    <a:gd name="T15" fmla="*/ 0 60000 65536"/>
                    <a:gd name="T16" fmla="*/ 0 60000 65536"/>
                    <a:gd name="T17" fmla="*/ 0 60000 65536"/>
                    <a:gd name="T18" fmla="*/ 0 60000 65536"/>
                    <a:gd name="T19" fmla="*/ 0 60000 65536"/>
                    <a:gd name="T20" fmla="*/ 0 60000 65536"/>
                    <a:gd name="T21" fmla="*/ 0 w 25"/>
                    <a:gd name="T22" fmla="*/ 0 h 6"/>
                    <a:gd name="T23" fmla="*/ 25 w 25"/>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6">
                      <a:moveTo>
                        <a:pt x="0" y="0"/>
                      </a:moveTo>
                      <a:lnTo>
                        <a:pt x="0" y="6"/>
                      </a:lnTo>
                      <a:lnTo>
                        <a:pt x="25" y="6"/>
                      </a:lnTo>
                      <a:lnTo>
                        <a:pt x="25" y="0"/>
                      </a:lnTo>
                      <a:lnTo>
                        <a:pt x="0" y="0"/>
                      </a:lnTo>
                      <a:close/>
                    </a:path>
                  </a:pathLst>
                </a:custGeom>
                <a:solidFill>
                  <a:srgbClr val="C0C0C0"/>
                </a:solidFill>
                <a:ln w="9525">
                  <a:noFill/>
                  <a:round/>
                  <a:headEnd/>
                  <a:tailEnd/>
                </a:ln>
              </p:spPr>
              <p:txBody>
                <a:bodyPr/>
                <a:lstStyle/>
                <a:p>
                  <a:endParaRPr lang="en-US"/>
                </a:p>
              </p:txBody>
            </p:sp>
            <p:sp>
              <p:nvSpPr>
                <p:cNvPr id="52188" name="Freeform 696"/>
                <p:cNvSpPr>
                  <a:spLocks/>
                </p:cNvSpPr>
                <p:nvPr/>
              </p:nvSpPr>
              <p:spPr bwMode="auto">
                <a:xfrm>
                  <a:off x="4006" y="3150"/>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189" name="Freeform 697"/>
                <p:cNvSpPr>
                  <a:spLocks/>
                </p:cNvSpPr>
                <p:nvPr/>
              </p:nvSpPr>
              <p:spPr bwMode="auto">
                <a:xfrm>
                  <a:off x="4048" y="3144"/>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190" name="Freeform 698"/>
                <p:cNvSpPr>
                  <a:spLocks/>
                </p:cNvSpPr>
                <p:nvPr/>
              </p:nvSpPr>
              <p:spPr bwMode="auto">
                <a:xfrm>
                  <a:off x="4090" y="3144"/>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191" name="Freeform 699"/>
                <p:cNvSpPr>
                  <a:spLocks/>
                </p:cNvSpPr>
                <p:nvPr/>
              </p:nvSpPr>
              <p:spPr bwMode="auto">
                <a:xfrm>
                  <a:off x="4132" y="3132"/>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192" name="Freeform 700"/>
                <p:cNvSpPr>
                  <a:spLocks/>
                </p:cNvSpPr>
                <p:nvPr/>
              </p:nvSpPr>
              <p:spPr bwMode="auto">
                <a:xfrm>
                  <a:off x="4174" y="3126"/>
                  <a:ext cx="30" cy="12"/>
                </a:xfrm>
                <a:custGeom>
                  <a:avLst/>
                  <a:gdLst>
                    <a:gd name="T0" fmla="*/ 6 w 30"/>
                    <a:gd name="T1" fmla="*/ 6 h 12"/>
                    <a:gd name="T2" fmla="*/ 0 w 30"/>
                    <a:gd name="T3" fmla="*/ 6 h 12"/>
                    <a:gd name="T4" fmla="*/ 6 w 30"/>
                    <a:gd name="T5" fmla="*/ 12 h 12"/>
                    <a:gd name="T6" fmla="*/ 30 w 30"/>
                    <a:gd name="T7" fmla="*/ 6 h 12"/>
                    <a:gd name="T8" fmla="*/ 30 w 30"/>
                    <a:gd name="T9" fmla="*/ 0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193" name="Freeform 701"/>
                <p:cNvSpPr>
                  <a:spLocks/>
                </p:cNvSpPr>
                <p:nvPr/>
              </p:nvSpPr>
              <p:spPr bwMode="auto">
                <a:xfrm>
                  <a:off x="4216" y="3120"/>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194" name="Freeform 702"/>
                <p:cNvSpPr>
                  <a:spLocks/>
                </p:cNvSpPr>
                <p:nvPr/>
              </p:nvSpPr>
              <p:spPr bwMode="auto">
                <a:xfrm>
                  <a:off x="4258" y="3108"/>
                  <a:ext cx="30" cy="12"/>
                </a:xfrm>
                <a:custGeom>
                  <a:avLst/>
                  <a:gdLst>
                    <a:gd name="T0" fmla="*/ 0 w 30"/>
                    <a:gd name="T1" fmla="*/ 6 h 12"/>
                    <a:gd name="T2" fmla="*/ 0 w 30"/>
                    <a:gd name="T3" fmla="*/ 12 h 12"/>
                    <a:gd name="T4" fmla="*/ 0 w 30"/>
                    <a:gd name="T5" fmla="*/ 12 h 12"/>
                    <a:gd name="T6" fmla="*/ 12 w 30"/>
                    <a:gd name="T7" fmla="*/ 12 h 12"/>
                    <a:gd name="T8" fmla="*/ 24 w 30"/>
                    <a:gd name="T9" fmla="*/ 6 h 12"/>
                    <a:gd name="T10" fmla="*/ 30 w 30"/>
                    <a:gd name="T11" fmla="*/ 6 h 12"/>
                    <a:gd name="T12" fmla="*/ 24 w 30"/>
                    <a:gd name="T13" fmla="*/ 0 h 12"/>
                    <a:gd name="T14" fmla="*/ 12 w 30"/>
                    <a:gd name="T15" fmla="*/ 6 h 12"/>
                    <a:gd name="T16" fmla="*/ 0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6"/>
                      </a:moveTo>
                      <a:lnTo>
                        <a:pt x="0" y="12"/>
                      </a:lnTo>
                      <a:lnTo>
                        <a:pt x="12" y="12"/>
                      </a:lnTo>
                      <a:lnTo>
                        <a:pt x="24" y="6"/>
                      </a:lnTo>
                      <a:lnTo>
                        <a:pt x="30" y="6"/>
                      </a:lnTo>
                      <a:lnTo>
                        <a:pt x="24" y="0"/>
                      </a:lnTo>
                      <a:lnTo>
                        <a:pt x="12" y="6"/>
                      </a:lnTo>
                      <a:lnTo>
                        <a:pt x="0" y="6"/>
                      </a:lnTo>
                      <a:close/>
                    </a:path>
                  </a:pathLst>
                </a:custGeom>
                <a:solidFill>
                  <a:srgbClr val="C0C0C0"/>
                </a:solidFill>
                <a:ln w="9525">
                  <a:noFill/>
                  <a:round/>
                  <a:headEnd/>
                  <a:tailEnd/>
                </a:ln>
              </p:spPr>
              <p:txBody>
                <a:bodyPr/>
                <a:lstStyle/>
                <a:p>
                  <a:endParaRPr lang="en-US"/>
                </a:p>
              </p:txBody>
            </p:sp>
            <p:sp>
              <p:nvSpPr>
                <p:cNvPr id="52195" name="Freeform 703"/>
                <p:cNvSpPr>
                  <a:spLocks/>
                </p:cNvSpPr>
                <p:nvPr/>
              </p:nvSpPr>
              <p:spPr bwMode="auto">
                <a:xfrm>
                  <a:off x="4300" y="3096"/>
                  <a:ext cx="30" cy="12"/>
                </a:xfrm>
                <a:custGeom>
                  <a:avLst/>
                  <a:gdLst>
                    <a:gd name="T0" fmla="*/ 0 w 30"/>
                    <a:gd name="T1" fmla="*/ 6 h 12"/>
                    <a:gd name="T2" fmla="*/ 0 w 30"/>
                    <a:gd name="T3" fmla="*/ 12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2196" name="Freeform 704"/>
                <p:cNvSpPr>
                  <a:spLocks/>
                </p:cNvSpPr>
                <p:nvPr/>
              </p:nvSpPr>
              <p:spPr bwMode="auto">
                <a:xfrm>
                  <a:off x="4336" y="3084"/>
                  <a:ext cx="30" cy="12"/>
                </a:xfrm>
                <a:custGeom>
                  <a:avLst/>
                  <a:gdLst>
                    <a:gd name="T0" fmla="*/ 6 w 30"/>
                    <a:gd name="T1" fmla="*/ 6 h 12"/>
                    <a:gd name="T2" fmla="*/ 0 w 30"/>
                    <a:gd name="T3" fmla="*/ 12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197" name="Freeform 705"/>
                <p:cNvSpPr>
                  <a:spLocks/>
                </p:cNvSpPr>
                <p:nvPr/>
              </p:nvSpPr>
              <p:spPr bwMode="auto">
                <a:xfrm>
                  <a:off x="4378" y="3072"/>
                  <a:ext cx="30" cy="12"/>
                </a:xfrm>
                <a:custGeom>
                  <a:avLst/>
                  <a:gdLst>
                    <a:gd name="T0" fmla="*/ 6 w 30"/>
                    <a:gd name="T1" fmla="*/ 6 h 12"/>
                    <a:gd name="T2" fmla="*/ 0 w 30"/>
                    <a:gd name="T3" fmla="*/ 12 h 12"/>
                    <a:gd name="T4" fmla="*/ 6 w 30"/>
                    <a:gd name="T5" fmla="*/ 12 h 12"/>
                    <a:gd name="T6" fmla="*/ 24 w 30"/>
                    <a:gd name="T7" fmla="*/ 12 h 12"/>
                    <a:gd name="T8" fmla="*/ 30 w 30"/>
                    <a:gd name="T9" fmla="*/ 6 h 12"/>
                    <a:gd name="T10" fmla="*/ 30 w 30"/>
                    <a:gd name="T11" fmla="*/ 6 h 12"/>
                    <a:gd name="T12" fmla="*/ 30 w 30"/>
                    <a:gd name="T13" fmla="*/ 0 h 12"/>
                    <a:gd name="T14" fmla="*/ 24 w 30"/>
                    <a:gd name="T15" fmla="*/ 6 h 12"/>
                    <a:gd name="T16" fmla="*/ 6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6"/>
                      </a:moveTo>
                      <a:lnTo>
                        <a:pt x="0" y="12"/>
                      </a:lnTo>
                      <a:lnTo>
                        <a:pt x="6" y="12"/>
                      </a:lnTo>
                      <a:lnTo>
                        <a:pt x="24" y="12"/>
                      </a:lnTo>
                      <a:lnTo>
                        <a:pt x="30" y="6"/>
                      </a:lnTo>
                      <a:lnTo>
                        <a:pt x="30" y="0"/>
                      </a:lnTo>
                      <a:lnTo>
                        <a:pt x="24" y="6"/>
                      </a:lnTo>
                      <a:lnTo>
                        <a:pt x="6" y="6"/>
                      </a:lnTo>
                      <a:close/>
                    </a:path>
                  </a:pathLst>
                </a:custGeom>
                <a:solidFill>
                  <a:srgbClr val="C0C0C0"/>
                </a:solidFill>
                <a:ln w="9525">
                  <a:noFill/>
                  <a:round/>
                  <a:headEnd/>
                  <a:tailEnd/>
                </a:ln>
              </p:spPr>
              <p:txBody>
                <a:bodyPr/>
                <a:lstStyle/>
                <a:p>
                  <a:endParaRPr lang="en-US"/>
                </a:p>
              </p:txBody>
            </p:sp>
            <p:sp>
              <p:nvSpPr>
                <p:cNvPr id="52198" name="Freeform 706"/>
                <p:cNvSpPr>
                  <a:spLocks/>
                </p:cNvSpPr>
                <p:nvPr/>
              </p:nvSpPr>
              <p:spPr bwMode="auto">
                <a:xfrm>
                  <a:off x="4420" y="3060"/>
                  <a:ext cx="30" cy="12"/>
                </a:xfrm>
                <a:custGeom>
                  <a:avLst/>
                  <a:gdLst>
                    <a:gd name="T0" fmla="*/ 0 w 30"/>
                    <a:gd name="T1" fmla="*/ 6 h 12"/>
                    <a:gd name="T2" fmla="*/ 0 w 30"/>
                    <a:gd name="T3" fmla="*/ 12 h 12"/>
                    <a:gd name="T4" fmla="*/ 0 w 30"/>
                    <a:gd name="T5" fmla="*/ 12 h 12"/>
                    <a:gd name="T6" fmla="*/ 24 w 30"/>
                    <a:gd name="T7" fmla="*/ 6 h 12"/>
                    <a:gd name="T8" fmla="*/ 30 w 30"/>
                    <a:gd name="T9" fmla="*/ 0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0"/>
                      </a:lnTo>
                      <a:lnTo>
                        <a:pt x="24" y="0"/>
                      </a:lnTo>
                      <a:lnTo>
                        <a:pt x="0" y="6"/>
                      </a:lnTo>
                      <a:close/>
                    </a:path>
                  </a:pathLst>
                </a:custGeom>
                <a:solidFill>
                  <a:srgbClr val="C0C0C0"/>
                </a:solidFill>
                <a:ln w="9525">
                  <a:noFill/>
                  <a:round/>
                  <a:headEnd/>
                  <a:tailEnd/>
                </a:ln>
              </p:spPr>
              <p:txBody>
                <a:bodyPr/>
                <a:lstStyle/>
                <a:p>
                  <a:endParaRPr lang="en-US"/>
                </a:p>
              </p:txBody>
            </p:sp>
            <p:sp>
              <p:nvSpPr>
                <p:cNvPr id="52199" name="Freeform 707"/>
                <p:cNvSpPr>
                  <a:spLocks/>
                </p:cNvSpPr>
                <p:nvPr/>
              </p:nvSpPr>
              <p:spPr bwMode="auto">
                <a:xfrm>
                  <a:off x="4456" y="3042"/>
                  <a:ext cx="30" cy="18"/>
                </a:xfrm>
                <a:custGeom>
                  <a:avLst/>
                  <a:gdLst>
                    <a:gd name="T0" fmla="*/ 6 w 30"/>
                    <a:gd name="T1" fmla="*/ 12 h 18"/>
                    <a:gd name="T2" fmla="*/ 0 w 30"/>
                    <a:gd name="T3" fmla="*/ 12 h 18"/>
                    <a:gd name="T4" fmla="*/ 6 w 30"/>
                    <a:gd name="T5" fmla="*/ 18 h 18"/>
                    <a:gd name="T6" fmla="*/ 24 w 30"/>
                    <a:gd name="T7" fmla="*/ 6 h 18"/>
                    <a:gd name="T8" fmla="*/ 30 w 30"/>
                    <a:gd name="T9" fmla="*/ 0 h 18"/>
                    <a:gd name="T10" fmla="*/ 24 w 30"/>
                    <a:gd name="T11" fmla="*/ 0 h 18"/>
                    <a:gd name="T12" fmla="*/ 6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12"/>
                      </a:moveTo>
                      <a:lnTo>
                        <a:pt x="0" y="12"/>
                      </a:lnTo>
                      <a:lnTo>
                        <a:pt x="6" y="18"/>
                      </a:lnTo>
                      <a:lnTo>
                        <a:pt x="24" y="6"/>
                      </a:lnTo>
                      <a:lnTo>
                        <a:pt x="30" y="0"/>
                      </a:lnTo>
                      <a:lnTo>
                        <a:pt x="24" y="0"/>
                      </a:lnTo>
                      <a:lnTo>
                        <a:pt x="6" y="12"/>
                      </a:lnTo>
                      <a:close/>
                    </a:path>
                  </a:pathLst>
                </a:custGeom>
                <a:solidFill>
                  <a:srgbClr val="C0C0C0"/>
                </a:solidFill>
                <a:ln w="9525">
                  <a:noFill/>
                  <a:round/>
                  <a:headEnd/>
                  <a:tailEnd/>
                </a:ln>
              </p:spPr>
              <p:txBody>
                <a:bodyPr/>
                <a:lstStyle/>
                <a:p>
                  <a:endParaRPr lang="en-US"/>
                </a:p>
              </p:txBody>
            </p:sp>
            <p:sp>
              <p:nvSpPr>
                <p:cNvPr id="52200" name="Freeform 708"/>
                <p:cNvSpPr>
                  <a:spLocks/>
                </p:cNvSpPr>
                <p:nvPr/>
              </p:nvSpPr>
              <p:spPr bwMode="auto">
                <a:xfrm>
                  <a:off x="4498" y="3024"/>
                  <a:ext cx="24" cy="18"/>
                </a:xfrm>
                <a:custGeom>
                  <a:avLst/>
                  <a:gdLst>
                    <a:gd name="T0" fmla="*/ 0 w 24"/>
                    <a:gd name="T1" fmla="*/ 12 h 18"/>
                    <a:gd name="T2" fmla="*/ 0 w 24"/>
                    <a:gd name="T3" fmla="*/ 12 h 18"/>
                    <a:gd name="T4" fmla="*/ 0 w 24"/>
                    <a:gd name="T5" fmla="*/ 18 h 18"/>
                    <a:gd name="T6" fmla="*/ 12 w 24"/>
                    <a:gd name="T7" fmla="*/ 12 h 18"/>
                    <a:gd name="T8" fmla="*/ 24 w 24"/>
                    <a:gd name="T9" fmla="*/ 6 h 18"/>
                    <a:gd name="T10" fmla="*/ 24 w 24"/>
                    <a:gd name="T11" fmla="*/ 0 h 18"/>
                    <a:gd name="T12" fmla="*/ 24 w 24"/>
                    <a:gd name="T13" fmla="*/ 0 h 18"/>
                    <a:gd name="T14" fmla="*/ 12 w 24"/>
                    <a:gd name="T15" fmla="*/ 6 h 18"/>
                    <a:gd name="T16" fmla="*/ 0 w 24"/>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12"/>
                      </a:moveTo>
                      <a:lnTo>
                        <a:pt x="0" y="12"/>
                      </a:lnTo>
                      <a:lnTo>
                        <a:pt x="0" y="18"/>
                      </a:lnTo>
                      <a:lnTo>
                        <a:pt x="12" y="12"/>
                      </a:lnTo>
                      <a:lnTo>
                        <a:pt x="24" y="6"/>
                      </a:lnTo>
                      <a:lnTo>
                        <a:pt x="24" y="0"/>
                      </a:lnTo>
                      <a:lnTo>
                        <a:pt x="12" y="6"/>
                      </a:lnTo>
                      <a:lnTo>
                        <a:pt x="0" y="12"/>
                      </a:lnTo>
                      <a:close/>
                    </a:path>
                  </a:pathLst>
                </a:custGeom>
                <a:solidFill>
                  <a:srgbClr val="C0C0C0"/>
                </a:solidFill>
                <a:ln w="9525">
                  <a:noFill/>
                  <a:round/>
                  <a:headEnd/>
                  <a:tailEnd/>
                </a:ln>
              </p:spPr>
              <p:txBody>
                <a:bodyPr/>
                <a:lstStyle/>
                <a:p>
                  <a:endParaRPr lang="en-US"/>
                </a:p>
              </p:txBody>
            </p:sp>
            <p:sp>
              <p:nvSpPr>
                <p:cNvPr id="52201" name="Freeform 709"/>
                <p:cNvSpPr>
                  <a:spLocks/>
                </p:cNvSpPr>
                <p:nvPr/>
              </p:nvSpPr>
              <p:spPr bwMode="auto">
                <a:xfrm>
                  <a:off x="4534" y="3000"/>
                  <a:ext cx="24" cy="18"/>
                </a:xfrm>
                <a:custGeom>
                  <a:avLst/>
                  <a:gdLst>
                    <a:gd name="T0" fmla="*/ 0 w 24"/>
                    <a:gd name="T1" fmla="*/ 12 h 18"/>
                    <a:gd name="T2" fmla="*/ 0 w 24"/>
                    <a:gd name="T3" fmla="*/ 18 h 18"/>
                    <a:gd name="T4" fmla="*/ 0 w 24"/>
                    <a:gd name="T5" fmla="*/ 18 h 18"/>
                    <a:gd name="T6" fmla="*/ 18 w 24"/>
                    <a:gd name="T7" fmla="*/ 12 h 18"/>
                    <a:gd name="T8" fmla="*/ 24 w 24"/>
                    <a:gd name="T9" fmla="*/ 6 h 18"/>
                    <a:gd name="T10" fmla="*/ 24 w 24"/>
                    <a:gd name="T11" fmla="*/ 6 h 18"/>
                    <a:gd name="T12" fmla="*/ 24 w 24"/>
                    <a:gd name="T13" fmla="*/ 0 h 18"/>
                    <a:gd name="T14" fmla="*/ 18 w 24"/>
                    <a:gd name="T15" fmla="*/ 6 h 18"/>
                    <a:gd name="T16" fmla="*/ 0 w 24"/>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12"/>
                      </a:moveTo>
                      <a:lnTo>
                        <a:pt x="0" y="18"/>
                      </a:lnTo>
                      <a:lnTo>
                        <a:pt x="18" y="12"/>
                      </a:lnTo>
                      <a:lnTo>
                        <a:pt x="24" y="6"/>
                      </a:lnTo>
                      <a:lnTo>
                        <a:pt x="24" y="0"/>
                      </a:lnTo>
                      <a:lnTo>
                        <a:pt x="18" y="6"/>
                      </a:lnTo>
                      <a:lnTo>
                        <a:pt x="0" y="12"/>
                      </a:lnTo>
                      <a:close/>
                    </a:path>
                  </a:pathLst>
                </a:custGeom>
                <a:solidFill>
                  <a:srgbClr val="C0C0C0"/>
                </a:solidFill>
                <a:ln w="9525">
                  <a:noFill/>
                  <a:round/>
                  <a:headEnd/>
                  <a:tailEnd/>
                </a:ln>
              </p:spPr>
              <p:txBody>
                <a:bodyPr/>
                <a:lstStyle/>
                <a:p>
                  <a:endParaRPr lang="en-US"/>
                </a:p>
              </p:txBody>
            </p:sp>
            <p:sp>
              <p:nvSpPr>
                <p:cNvPr id="52202" name="Freeform 710"/>
                <p:cNvSpPr>
                  <a:spLocks/>
                </p:cNvSpPr>
                <p:nvPr/>
              </p:nvSpPr>
              <p:spPr bwMode="auto">
                <a:xfrm>
                  <a:off x="4570" y="2976"/>
                  <a:ext cx="24" cy="24"/>
                </a:xfrm>
                <a:custGeom>
                  <a:avLst/>
                  <a:gdLst>
                    <a:gd name="T0" fmla="*/ 0 w 24"/>
                    <a:gd name="T1" fmla="*/ 18 h 24"/>
                    <a:gd name="T2" fmla="*/ 0 w 24"/>
                    <a:gd name="T3" fmla="*/ 18 h 24"/>
                    <a:gd name="T4" fmla="*/ 0 w 24"/>
                    <a:gd name="T5" fmla="*/ 24 h 24"/>
                    <a:gd name="T6" fmla="*/ 18 w 24"/>
                    <a:gd name="T7" fmla="*/ 6 h 24"/>
                    <a:gd name="T8" fmla="*/ 18 w 24"/>
                    <a:gd name="T9" fmla="*/ 6 h 24"/>
                    <a:gd name="T10" fmla="*/ 24 w 24"/>
                    <a:gd name="T11" fmla="*/ 6 h 24"/>
                    <a:gd name="T12" fmla="*/ 18 w 24"/>
                    <a:gd name="T13" fmla="*/ 0 h 24"/>
                    <a:gd name="T14" fmla="*/ 18 w 24"/>
                    <a:gd name="T15" fmla="*/ 0 h 24"/>
                    <a:gd name="T16" fmla="*/ 0 w 24"/>
                    <a:gd name="T17" fmla="*/ 1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0" y="18"/>
                      </a:moveTo>
                      <a:lnTo>
                        <a:pt x="0" y="18"/>
                      </a:lnTo>
                      <a:lnTo>
                        <a:pt x="0" y="24"/>
                      </a:lnTo>
                      <a:lnTo>
                        <a:pt x="18" y="6"/>
                      </a:lnTo>
                      <a:lnTo>
                        <a:pt x="24" y="6"/>
                      </a:lnTo>
                      <a:lnTo>
                        <a:pt x="18" y="0"/>
                      </a:lnTo>
                      <a:lnTo>
                        <a:pt x="0" y="18"/>
                      </a:lnTo>
                      <a:close/>
                    </a:path>
                  </a:pathLst>
                </a:custGeom>
                <a:solidFill>
                  <a:srgbClr val="C0C0C0"/>
                </a:solidFill>
                <a:ln w="9525">
                  <a:noFill/>
                  <a:round/>
                  <a:headEnd/>
                  <a:tailEnd/>
                </a:ln>
              </p:spPr>
              <p:txBody>
                <a:bodyPr/>
                <a:lstStyle/>
                <a:p>
                  <a:endParaRPr lang="en-US"/>
                </a:p>
              </p:txBody>
            </p:sp>
            <p:sp>
              <p:nvSpPr>
                <p:cNvPr id="52203" name="Freeform 711"/>
                <p:cNvSpPr>
                  <a:spLocks/>
                </p:cNvSpPr>
                <p:nvPr/>
              </p:nvSpPr>
              <p:spPr bwMode="auto">
                <a:xfrm>
                  <a:off x="4600" y="2946"/>
                  <a:ext cx="24" cy="24"/>
                </a:xfrm>
                <a:custGeom>
                  <a:avLst/>
                  <a:gdLst>
                    <a:gd name="T0" fmla="*/ 6 w 24"/>
                    <a:gd name="T1" fmla="*/ 18 h 24"/>
                    <a:gd name="T2" fmla="*/ 0 w 24"/>
                    <a:gd name="T3" fmla="*/ 24 h 24"/>
                    <a:gd name="T4" fmla="*/ 6 w 24"/>
                    <a:gd name="T5" fmla="*/ 24 h 24"/>
                    <a:gd name="T6" fmla="*/ 18 w 24"/>
                    <a:gd name="T7" fmla="*/ 12 h 24"/>
                    <a:gd name="T8" fmla="*/ 24 w 24"/>
                    <a:gd name="T9" fmla="*/ 6 h 24"/>
                    <a:gd name="T10" fmla="*/ 24 w 24"/>
                    <a:gd name="T11" fmla="*/ 6 h 24"/>
                    <a:gd name="T12" fmla="*/ 24 w 24"/>
                    <a:gd name="T13" fmla="*/ 0 h 24"/>
                    <a:gd name="T14" fmla="*/ 18 w 24"/>
                    <a:gd name="T15" fmla="*/ 6 h 24"/>
                    <a:gd name="T16" fmla="*/ 18 w 24"/>
                    <a:gd name="T17" fmla="*/ 6 h 24"/>
                    <a:gd name="T18" fmla="*/ 18 w 24"/>
                    <a:gd name="T19" fmla="*/ 6 h 24"/>
                    <a:gd name="T20" fmla="*/ 18 w 24"/>
                    <a:gd name="T21" fmla="*/ 6 h 24"/>
                    <a:gd name="T22" fmla="*/ 6 w 24"/>
                    <a:gd name="T23" fmla="*/ 18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6" y="18"/>
                      </a:moveTo>
                      <a:lnTo>
                        <a:pt x="0" y="24"/>
                      </a:lnTo>
                      <a:lnTo>
                        <a:pt x="6" y="24"/>
                      </a:lnTo>
                      <a:lnTo>
                        <a:pt x="18" y="12"/>
                      </a:lnTo>
                      <a:lnTo>
                        <a:pt x="24" y="6"/>
                      </a:lnTo>
                      <a:lnTo>
                        <a:pt x="24" y="0"/>
                      </a:lnTo>
                      <a:lnTo>
                        <a:pt x="18" y="6"/>
                      </a:lnTo>
                      <a:lnTo>
                        <a:pt x="6" y="18"/>
                      </a:lnTo>
                      <a:close/>
                    </a:path>
                  </a:pathLst>
                </a:custGeom>
                <a:solidFill>
                  <a:srgbClr val="C0C0C0"/>
                </a:solidFill>
                <a:ln w="9525">
                  <a:noFill/>
                  <a:round/>
                  <a:headEnd/>
                  <a:tailEnd/>
                </a:ln>
              </p:spPr>
              <p:txBody>
                <a:bodyPr/>
                <a:lstStyle/>
                <a:p>
                  <a:endParaRPr lang="en-US"/>
                </a:p>
              </p:txBody>
            </p:sp>
            <p:sp>
              <p:nvSpPr>
                <p:cNvPr id="52204" name="Freeform 712"/>
                <p:cNvSpPr>
                  <a:spLocks/>
                </p:cNvSpPr>
                <p:nvPr/>
              </p:nvSpPr>
              <p:spPr bwMode="auto">
                <a:xfrm>
                  <a:off x="4630" y="2916"/>
                  <a:ext cx="18" cy="24"/>
                </a:xfrm>
                <a:custGeom>
                  <a:avLst/>
                  <a:gdLst>
                    <a:gd name="T0" fmla="*/ 0 w 18"/>
                    <a:gd name="T1" fmla="*/ 24 h 24"/>
                    <a:gd name="T2" fmla="*/ 0 w 18"/>
                    <a:gd name="T3" fmla="*/ 24 h 24"/>
                    <a:gd name="T4" fmla="*/ 6 w 18"/>
                    <a:gd name="T5" fmla="*/ 24 h 24"/>
                    <a:gd name="T6" fmla="*/ 18 w 18"/>
                    <a:gd name="T7" fmla="*/ 6 h 24"/>
                    <a:gd name="T8" fmla="*/ 18 w 18"/>
                    <a:gd name="T9" fmla="*/ 0 h 24"/>
                    <a:gd name="T10" fmla="*/ 12 w 18"/>
                    <a:gd name="T11" fmla="*/ 0 h 24"/>
                    <a:gd name="T12" fmla="*/ 12 w 18"/>
                    <a:gd name="T13" fmla="*/ 0 h 24"/>
                    <a:gd name="T14" fmla="*/ 12 w 18"/>
                    <a:gd name="T15" fmla="*/ 6 h 24"/>
                    <a:gd name="T16" fmla="*/ 0 w 18"/>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0" y="24"/>
                      </a:moveTo>
                      <a:lnTo>
                        <a:pt x="0" y="24"/>
                      </a:lnTo>
                      <a:lnTo>
                        <a:pt x="6" y="24"/>
                      </a:lnTo>
                      <a:lnTo>
                        <a:pt x="18" y="6"/>
                      </a:lnTo>
                      <a:lnTo>
                        <a:pt x="18" y="0"/>
                      </a:lnTo>
                      <a:lnTo>
                        <a:pt x="12" y="0"/>
                      </a:lnTo>
                      <a:lnTo>
                        <a:pt x="12" y="6"/>
                      </a:lnTo>
                      <a:lnTo>
                        <a:pt x="0" y="24"/>
                      </a:lnTo>
                      <a:close/>
                    </a:path>
                  </a:pathLst>
                </a:custGeom>
                <a:solidFill>
                  <a:srgbClr val="C0C0C0"/>
                </a:solidFill>
                <a:ln w="9525">
                  <a:noFill/>
                  <a:round/>
                  <a:headEnd/>
                  <a:tailEnd/>
                </a:ln>
              </p:spPr>
              <p:txBody>
                <a:bodyPr/>
                <a:lstStyle/>
                <a:p>
                  <a:endParaRPr lang="en-US"/>
                </a:p>
              </p:txBody>
            </p:sp>
            <p:sp>
              <p:nvSpPr>
                <p:cNvPr id="52205" name="Freeform 713"/>
                <p:cNvSpPr>
                  <a:spLocks/>
                </p:cNvSpPr>
                <p:nvPr/>
              </p:nvSpPr>
              <p:spPr bwMode="auto">
                <a:xfrm>
                  <a:off x="4648" y="2874"/>
                  <a:ext cx="12" cy="30"/>
                </a:xfrm>
                <a:custGeom>
                  <a:avLst/>
                  <a:gdLst>
                    <a:gd name="T0" fmla="*/ 0 w 12"/>
                    <a:gd name="T1" fmla="*/ 24 h 30"/>
                    <a:gd name="T2" fmla="*/ 6 w 12"/>
                    <a:gd name="T3" fmla="*/ 30 h 30"/>
                    <a:gd name="T4" fmla="*/ 6 w 12"/>
                    <a:gd name="T5" fmla="*/ 24 h 30"/>
                    <a:gd name="T6" fmla="*/ 12 w 12"/>
                    <a:gd name="T7" fmla="*/ 18 h 30"/>
                    <a:gd name="T8" fmla="*/ 12 w 12"/>
                    <a:gd name="T9" fmla="*/ 6 h 30"/>
                    <a:gd name="T10" fmla="*/ 12 w 12"/>
                    <a:gd name="T11" fmla="*/ 0 h 30"/>
                    <a:gd name="T12" fmla="*/ 6 w 12"/>
                    <a:gd name="T13" fmla="*/ 6 h 30"/>
                    <a:gd name="T14" fmla="*/ 6 w 12"/>
                    <a:gd name="T15" fmla="*/ 18 h 30"/>
                    <a:gd name="T16" fmla="*/ 0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24"/>
                      </a:moveTo>
                      <a:lnTo>
                        <a:pt x="6" y="30"/>
                      </a:lnTo>
                      <a:lnTo>
                        <a:pt x="6" y="24"/>
                      </a:lnTo>
                      <a:lnTo>
                        <a:pt x="12" y="18"/>
                      </a:lnTo>
                      <a:lnTo>
                        <a:pt x="12" y="6"/>
                      </a:lnTo>
                      <a:lnTo>
                        <a:pt x="12" y="0"/>
                      </a:lnTo>
                      <a:lnTo>
                        <a:pt x="6" y="6"/>
                      </a:lnTo>
                      <a:lnTo>
                        <a:pt x="6" y="18"/>
                      </a:lnTo>
                      <a:lnTo>
                        <a:pt x="0" y="24"/>
                      </a:lnTo>
                      <a:close/>
                    </a:path>
                  </a:pathLst>
                </a:custGeom>
                <a:solidFill>
                  <a:srgbClr val="C0C0C0"/>
                </a:solidFill>
                <a:ln w="9525">
                  <a:noFill/>
                  <a:round/>
                  <a:headEnd/>
                  <a:tailEnd/>
                </a:ln>
              </p:spPr>
              <p:txBody>
                <a:bodyPr/>
                <a:lstStyle/>
                <a:p>
                  <a:endParaRPr lang="en-US"/>
                </a:p>
              </p:txBody>
            </p:sp>
            <p:sp>
              <p:nvSpPr>
                <p:cNvPr id="52206" name="Freeform 714"/>
                <p:cNvSpPr>
                  <a:spLocks/>
                </p:cNvSpPr>
                <p:nvPr/>
              </p:nvSpPr>
              <p:spPr bwMode="auto">
                <a:xfrm>
                  <a:off x="4654" y="2832"/>
                  <a:ext cx="6" cy="30"/>
                </a:xfrm>
                <a:custGeom>
                  <a:avLst/>
                  <a:gdLst>
                    <a:gd name="T0" fmla="*/ 0 w 6"/>
                    <a:gd name="T1" fmla="*/ 30 h 30"/>
                    <a:gd name="T2" fmla="*/ 6 w 6"/>
                    <a:gd name="T3" fmla="*/ 30 h 30"/>
                    <a:gd name="T4" fmla="*/ 6 w 6"/>
                    <a:gd name="T5" fmla="*/ 30 h 30"/>
                    <a:gd name="T6" fmla="*/ 6 w 6"/>
                    <a:gd name="T7" fmla="*/ 6 h 30"/>
                    <a:gd name="T8" fmla="*/ 0 w 6"/>
                    <a:gd name="T9" fmla="*/ 0 h 30"/>
                    <a:gd name="T10" fmla="*/ 0 w 6"/>
                    <a:gd name="T11" fmla="*/ 6 h 30"/>
                    <a:gd name="T12" fmla="*/ 0 w 6"/>
                    <a:gd name="T13" fmla="*/ 30 h 30"/>
                    <a:gd name="T14" fmla="*/ 0 60000 65536"/>
                    <a:gd name="T15" fmla="*/ 0 60000 65536"/>
                    <a:gd name="T16" fmla="*/ 0 60000 65536"/>
                    <a:gd name="T17" fmla="*/ 0 60000 65536"/>
                    <a:gd name="T18" fmla="*/ 0 60000 65536"/>
                    <a:gd name="T19" fmla="*/ 0 60000 65536"/>
                    <a:gd name="T20" fmla="*/ 0 60000 65536"/>
                    <a:gd name="T21" fmla="*/ 0 w 6"/>
                    <a:gd name="T22" fmla="*/ 0 h 30"/>
                    <a:gd name="T23" fmla="*/ 6 w 6"/>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0">
                      <a:moveTo>
                        <a:pt x="0" y="30"/>
                      </a:moveTo>
                      <a:lnTo>
                        <a:pt x="6" y="30"/>
                      </a:lnTo>
                      <a:lnTo>
                        <a:pt x="6" y="6"/>
                      </a:lnTo>
                      <a:lnTo>
                        <a:pt x="0" y="0"/>
                      </a:lnTo>
                      <a:lnTo>
                        <a:pt x="0" y="6"/>
                      </a:lnTo>
                      <a:lnTo>
                        <a:pt x="0" y="30"/>
                      </a:lnTo>
                      <a:close/>
                    </a:path>
                  </a:pathLst>
                </a:custGeom>
                <a:solidFill>
                  <a:srgbClr val="C0C0C0"/>
                </a:solidFill>
                <a:ln w="9525">
                  <a:noFill/>
                  <a:round/>
                  <a:headEnd/>
                  <a:tailEnd/>
                </a:ln>
              </p:spPr>
              <p:txBody>
                <a:bodyPr/>
                <a:lstStyle/>
                <a:p>
                  <a:endParaRPr lang="en-US"/>
                </a:p>
              </p:txBody>
            </p:sp>
            <p:sp>
              <p:nvSpPr>
                <p:cNvPr id="52207" name="Freeform 715"/>
                <p:cNvSpPr>
                  <a:spLocks/>
                </p:cNvSpPr>
                <p:nvPr/>
              </p:nvSpPr>
              <p:spPr bwMode="auto">
                <a:xfrm>
                  <a:off x="4636" y="2796"/>
                  <a:ext cx="18" cy="24"/>
                </a:xfrm>
                <a:custGeom>
                  <a:avLst/>
                  <a:gdLst>
                    <a:gd name="T0" fmla="*/ 12 w 18"/>
                    <a:gd name="T1" fmla="*/ 24 h 24"/>
                    <a:gd name="T2" fmla="*/ 12 w 18"/>
                    <a:gd name="T3" fmla="*/ 24 h 24"/>
                    <a:gd name="T4" fmla="*/ 18 w 18"/>
                    <a:gd name="T5" fmla="*/ 24 h 24"/>
                    <a:gd name="T6" fmla="*/ 12 w 18"/>
                    <a:gd name="T7" fmla="*/ 0 h 24"/>
                    <a:gd name="T8" fmla="*/ 6 w 18"/>
                    <a:gd name="T9" fmla="*/ 0 h 24"/>
                    <a:gd name="T10" fmla="*/ 6 w 18"/>
                    <a:gd name="T11" fmla="*/ 0 h 24"/>
                    <a:gd name="T12" fmla="*/ 0 w 18"/>
                    <a:gd name="T13" fmla="*/ 0 h 24"/>
                    <a:gd name="T14" fmla="*/ 6 w 18"/>
                    <a:gd name="T15" fmla="*/ 0 h 24"/>
                    <a:gd name="T16" fmla="*/ 12 w 18"/>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12" y="24"/>
                      </a:moveTo>
                      <a:lnTo>
                        <a:pt x="12" y="24"/>
                      </a:lnTo>
                      <a:lnTo>
                        <a:pt x="18" y="24"/>
                      </a:lnTo>
                      <a:lnTo>
                        <a:pt x="12" y="0"/>
                      </a:lnTo>
                      <a:lnTo>
                        <a:pt x="6" y="0"/>
                      </a:lnTo>
                      <a:lnTo>
                        <a:pt x="0" y="0"/>
                      </a:lnTo>
                      <a:lnTo>
                        <a:pt x="6" y="0"/>
                      </a:lnTo>
                      <a:lnTo>
                        <a:pt x="12" y="24"/>
                      </a:lnTo>
                      <a:close/>
                    </a:path>
                  </a:pathLst>
                </a:custGeom>
                <a:solidFill>
                  <a:srgbClr val="C0C0C0"/>
                </a:solidFill>
                <a:ln w="9525">
                  <a:noFill/>
                  <a:round/>
                  <a:headEnd/>
                  <a:tailEnd/>
                </a:ln>
              </p:spPr>
              <p:txBody>
                <a:bodyPr/>
                <a:lstStyle/>
                <a:p>
                  <a:endParaRPr lang="en-US"/>
                </a:p>
              </p:txBody>
            </p:sp>
            <p:sp>
              <p:nvSpPr>
                <p:cNvPr id="52208" name="Freeform 716"/>
                <p:cNvSpPr>
                  <a:spLocks/>
                </p:cNvSpPr>
                <p:nvPr/>
              </p:nvSpPr>
              <p:spPr bwMode="auto">
                <a:xfrm>
                  <a:off x="4612" y="2760"/>
                  <a:ext cx="24" cy="24"/>
                </a:xfrm>
                <a:custGeom>
                  <a:avLst/>
                  <a:gdLst>
                    <a:gd name="T0" fmla="*/ 18 w 24"/>
                    <a:gd name="T1" fmla="*/ 24 h 24"/>
                    <a:gd name="T2" fmla="*/ 18 w 24"/>
                    <a:gd name="T3" fmla="*/ 24 h 24"/>
                    <a:gd name="T4" fmla="*/ 24 w 24"/>
                    <a:gd name="T5" fmla="*/ 24 h 24"/>
                    <a:gd name="T6" fmla="*/ 12 w 24"/>
                    <a:gd name="T7" fmla="*/ 6 h 24"/>
                    <a:gd name="T8" fmla="*/ 6 w 24"/>
                    <a:gd name="T9" fmla="*/ 6 h 24"/>
                    <a:gd name="T10" fmla="*/ 6 w 24"/>
                    <a:gd name="T11" fmla="*/ 0 h 24"/>
                    <a:gd name="T12" fmla="*/ 0 w 24"/>
                    <a:gd name="T13" fmla="*/ 6 h 24"/>
                    <a:gd name="T14" fmla="*/ 6 w 24"/>
                    <a:gd name="T15" fmla="*/ 6 h 24"/>
                    <a:gd name="T16" fmla="*/ 6 w 24"/>
                    <a:gd name="T17" fmla="*/ 12 h 24"/>
                    <a:gd name="T18" fmla="*/ 6 w 24"/>
                    <a:gd name="T19" fmla="*/ 6 h 24"/>
                    <a:gd name="T20" fmla="*/ 6 w 24"/>
                    <a:gd name="T21" fmla="*/ 6 h 24"/>
                    <a:gd name="T22" fmla="*/ 18 w 24"/>
                    <a:gd name="T23" fmla="*/ 24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18" y="24"/>
                      </a:moveTo>
                      <a:lnTo>
                        <a:pt x="18" y="24"/>
                      </a:lnTo>
                      <a:lnTo>
                        <a:pt x="24" y="24"/>
                      </a:lnTo>
                      <a:lnTo>
                        <a:pt x="12" y="6"/>
                      </a:lnTo>
                      <a:lnTo>
                        <a:pt x="6" y="6"/>
                      </a:lnTo>
                      <a:lnTo>
                        <a:pt x="6" y="0"/>
                      </a:lnTo>
                      <a:lnTo>
                        <a:pt x="0" y="6"/>
                      </a:lnTo>
                      <a:lnTo>
                        <a:pt x="6" y="6"/>
                      </a:lnTo>
                      <a:lnTo>
                        <a:pt x="6" y="12"/>
                      </a:lnTo>
                      <a:lnTo>
                        <a:pt x="6" y="6"/>
                      </a:lnTo>
                      <a:lnTo>
                        <a:pt x="18" y="24"/>
                      </a:lnTo>
                      <a:close/>
                    </a:path>
                  </a:pathLst>
                </a:custGeom>
                <a:solidFill>
                  <a:srgbClr val="C0C0C0"/>
                </a:solidFill>
                <a:ln w="9525">
                  <a:noFill/>
                  <a:round/>
                  <a:headEnd/>
                  <a:tailEnd/>
                </a:ln>
              </p:spPr>
              <p:txBody>
                <a:bodyPr/>
                <a:lstStyle/>
                <a:p>
                  <a:endParaRPr lang="en-US"/>
                </a:p>
              </p:txBody>
            </p:sp>
            <p:sp>
              <p:nvSpPr>
                <p:cNvPr id="52209" name="Freeform 717"/>
                <p:cNvSpPr>
                  <a:spLocks/>
                </p:cNvSpPr>
                <p:nvPr/>
              </p:nvSpPr>
              <p:spPr bwMode="auto">
                <a:xfrm>
                  <a:off x="4582" y="2730"/>
                  <a:ext cx="24" cy="24"/>
                </a:xfrm>
                <a:custGeom>
                  <a:avLst/>
                  <a:gdLst>
                    <a:gd name="T0" fmla="*/ 18 w 24"/>
                    <a:gd name="T1" fmla="*/ 24 h 24"/>
                    <a:gd name="T2" fmla="*/ 24 w 24"/>
                    <a:gd name="T3" fmla="*/ 24 h 24"/>
                    <a:gd name="T4" fmla="*/ 18 w 24"/>
                    <a:gd name="T5" fmla="*/ 18 h 24"/>
                    <a:gd name="T6" fmla="*/ 6 w 24"/>
                    <a:gd name="T7" fmla="*/ 6 h 24"/>
                    <a:gd name="T8" fmla="*/ 0 w 24"/>
                    <a:gd name="T9" fmla="*/ 0 h 24"/>
                    <a:gd name="T10" fmla="*/ 0 w 24"/>
                    <a:gd name="T11" fmla="*/ 6 h 24"/>
                    <a:gd name="T12" fmla="*/ 0 w 24"/>
                    <a:gd name="T13" fmla="*/ 6 h 24"/>
                    <a:gd name="T14" fmla="*/ 6 w 24"/>
                    <a:gd name="T15" fmla="*/ 12 h 24"/>
                    <a:gd name="T16" fmla="*/ 18 w 24"/>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18" y="24"/>
                      </a:moveTo>
                      <a:lnTo>
                        <a:pt x="24" y="24"/>
                      </a:lnTo>
                      <a:lnTo>
                        <a:pt x="18" y="18"/>
                      </a:lnTo>
                      <a:lnTo>
                        <a:pt x="6" y="6"/>
                      </a:lnTo>
                      <a:lnTo>
                        <a:pt x="0" y="0"/>
                      </a:lnTo>
                      <a:lnTo>
                        <a:pt x="0" y="6"/>
                      </a:lnTo>
                      <a:lnTo>
                        <a:pt x="6" y="12"/>
                      </a:lnTo>
                      <a:lnTo>
                        <a:pt x="18" y="24"/>
                      </a:lnTo>
                      <a:close/>
                    </a:path>
                  </a:pathLst>
                </a:custGeom>
                <a:solidFill>
                  <a:srgbClr val="C0C0C0"/>
                </a:solidFill>
                <a:ln w="9525">
                  <a:noFill/>
                  <a:round/>
                  <a:headEnd/>
                  <a:tailEnd/>
                </a:ln>
              </p:spPr>
              <p:txBody>
                <a:bodyPr/>
                <a:lstStyle/>
                <a:p>
                  <a:endParaRPr lang="en-US"/>
                </a:p>
              </p:txBody>
            </p:sp>
            <p:sp>
              <p:nvSpPr>
                <p:cNvPr id="52210" name="Freeform 718"/>
                <p:cNvSpPr>
                  <a:spLocks/>
                </p:cNvSpPr>
                <p:nvPr/>
              </p:nvSpPr>
              <p:spPr bwMode="auto">
                <a:xfrm>
                  <a:off x="4546" y="2706"/>
                  <a:ext cx="30" cy="24"/>
                </a:xfrm>
                <a:custGeom>
                  <a:avLst/>
                  <a:gdLst>
                    <a:gd name="T0" fmla="*/ 24 w 30"/>
                    <a:gd name="T1" fmla="*/ 24 h 24"/>
                    <a:gd name="T2" fmla="*/ 30 w 30"/>
                    <a:gd name="T3" fmla="*/ 18 h 24"/>
                    <a:gd name="T4" fmla="*/ 24 w 30"/>
                    <a:gd name="T5" fmla="*/ 18 h 24"/>
                    <a:gd name="T6" fmla="*/ 6 w 30"/>
                    <a:gd name="T7" fmla="*/ 6 h 24"/>
                    <a:gd name="T8" fmla="*/ 6 w 30"/>
                    <a:gd name="T9" fmla="*/ 0 h 24"/>
                    <a:gd name="T10" fmla="*/ 0 w 30"/>
                    <a:gd name="T11" fmla="*/ 6 h 24"/>
                    <a:gd name="T12" fmla="*/ 6 w 30"/>
                    <a:gd name="T13" fmla="*/ 6 h 24"/>
                    <a:gd name="T14" fmla="*/ 6 w 30"/>
                    <a:gd name="T15" fmla="*/ 12 h 24"/>
                    <a:gd name="T16" fmla="*/ 24 w 30"/>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24"/>
                    <a:gd name="T29" fmla="*/ 30 w 30"/>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24">
                      <a:moveTo>
                        <a:pt x="24" y="24"/>
                      </a:moveTo>
                      <a:lnTo>
                        <a:pt x="30" y="18"/>
                      </a:lnTo>
                      <a:lnTo>
                        <a:pt x="24" y="18"/>
                      </a:lnTo>
                      <a:lnTo>
                        <a:pt x="6" y="6"/>
                      </a:lnTo>
                      <a:lnTo>
                        <a:pt x="6" y="0"/>
                      </a:lnTo>
                      <a:lnTo>
                        <a:pt x="0" y="6"/>
                      </a:lnTo>
                      <a:lnTo>
                        <a:pt x="6" y="6"/>
                      </a:lnTo>
                      <a:lnTo>
                        <a:pt x="6" y="12"/>
                      </a:lnTo>
                      <a:lnTo>
                        <a:pt x="24" y="24"/>
                      </a:lnTo>
                      <a:close/>
                    </a:path>
                  </a:pathLst>
                </a:custGeom>
                <a:solidFill>
                  <a:srgbClr val="C0C0C0"/>
                </a:solidFill>
                <a:ln w="9525">
                  <a:noFill/>
                  <a:round/>
                  <a:headEnd/>
                  <a:tailEnd/>
                </a:ln>
              </p:spPr>
              <p:txBody>
                <a:bodyPr/>
                <a:lstStyle/>
                <a:p>
                  <a:endParaRPr lang="en-US"/>
                </a:p>
              </p:txBody>
            </p:sp>
            <p:sp>
              <p:nvSpPr>
                <p:cNvPr id="52211" name="Freeform 719"/>
                <p:cNvSpPr>
                  <a:spLocks/>
                </p:cNvSpPr>
                <p:nvPr/>
              </p:nvSpPr>
              <p:spPr bwMode="auto">
                <a:xfrm>
                  <a:off x="4510" y="2688"/>
                  <a:ext cx="30" cy="18"/>
                </a:xfrm>
                <a:custGeom>
                  <a:avLst/>
                  <a:gdLst>
                    <a:gd name="T0" fmla="*/ 24 w 30"/>
                    <a:gd name="T1" fmla="*/ 18 h 18"/>
                    <a:gd name="T2" fmla="*/ 30 w 30"/>
                    <a:gd name="T3" fmla="*/ 12 h 18"/>
                    <a:gd name="T4" fmla="*/ 24 w 30"/>
                    <a:gd name="T5" fmla="*/ 12 h 18"/>
                    <a:gd name="T6" fmla="*/ 6 w 30"/>
                    <a:gd name="T7" fmla="*/ 0 h 18"/>
                    <a:gd name="T8" fmla="*/ 0 w 30"/>
                    <a:gd name="T9" fmla="*/ 0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6" y="0"/>
                      </a:lnTo>
                      <a:lnTo>
                        <a:pt x="0" y="0"/>
                      </a:lnTo>
                      <a:lnTo>
                        <a:pt x="6" y="6"/>
                      </a:lnTo>
                      <a:lnTo>
                        <a:pt x="24" y="18"/>
                      </a:lnTo>
                      <a:close/>
                    </a:path>
                  </a:pathLst>
                </a:custGeom>
                <a:solidFill>
                  <a:srgbClr val="C0C0C0"/>
                </a:solidFill>
                <a:ln w="9525">
                  <a:noFill/>
                  <a:round/>
                  <a:headEnd/>
                  <a:tailEnd/>
                </a:ln>
              </p:spPr>
              <p:txBody>
                <a:bodyPr/>
                <a:lstStyle/>
                <a:p>
                  <a:endParaRPr lang="en-US"/>
                </a:p>
              </p:txBody>
            </p:sp>
            <p:sp>
              <p:nvSpPr>
                <p:cNvPr id="52212" name="Freeform 720"/>
                <p:cNvSpPr>
                  <a:spLocks/>
                </p:cNvSpPr>
                <p:nvPr/>
              </p:nvSpPr>
              <p:spPr bwMode="auto">
                <a:xfrm>
                  <a:off x="4474" y="2670"/>
                  <a:ext cx="30" cy="12"/>
                </a:xfrm>
                <a:custGeom>
                  <a:avLst/>
                  <a:gdLst>
                    <a:gd name="T0" fmla="*/ 24 w 30"/>
                    <a:gd name="T1" fmla="*/ 12 h 12"/>
                    <a:gd name="T2" fmla="*/ 30 w 30"/>
                    <a:gd name="T3" fmla="*/ 12 h 12"/>
                    <a:gd name="T4" fmla="*/ 24 w 30"/>
                    <a:gd name="T5" fmla="*/ 6 h 12"/>
                    <a:gd name="T6" fmla="*/ 0 w 30"/>
                    <a:gd name="T7" fmla="*/ 0 h 12"/>
                    <a:gd name="T8" fmla="*/ 0 w 30"/>
                    <a:gd name="T9" fmla="*/ 0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213" name="Freeform 721"/>
                <p:cNvSpPr>
                  <a:spLocks/>
                </p:cNvSpPr>
                <p:nvPr/>
              </p:nvSpPr>
              <p:spPr bwMode="auto">
                <a:xfrm>
                  <a:off x="4432" y="2652"/>
                  <a:ext cx="30" cy="12"/>
                </a:xfrm>
                <a:custGeom>
                  <a:avLst/>
                  <a:gdLst>
                    <a:gd name="T0" fmla="*/ 30 w 30"/>
                    <a:gd name="T1" fmla="*/ 12 h 12"/>
                    <a:gd name="T2" fmla="*/ 30 w 30"/>
                    <a:gd name="T3" fmla="*/ 12 h 12"/>
                    <a:gd name="T4" fmla="*/ 30 w 30"/>
                    <a:gd name="T5" fmla="*/ 6 h 12"/>
                    <a:gd name="T6" fmla="*/ 24 w 30"/>
                    <a:gd name="T7" fmla="*/ 6 h 12"/>
                    <a:gd name="T8" fmla="*/ 6 w 30"/>
                    <a:gd name="T9" fmla="*/ 0 h 12"/>
                    <a:gd name="T10" fmla="*/ 0 w 30"/>
                    <a:gd name="T11" fmla="*/ 0 h 12"/>
                    <a:gd name="T12" fmla="*/ 6 w 30"/>
                    <a:gd name="T13" fmla="*/ 6 h 12"/>
                    <a:gd name="T14" fmla="*/ 24 w 30"/>
                    <a:gd name="T15" fmla="*/ 12 h 12"/>
                    <a:gd name="T16" fmla="*/ 30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12"/>
                      </a:moveTo>
                      <a:lnTo>
                        <a:pt x="30" y="12"/>
                      </a:lnTo>
                      <a:lnTo>
                        <a:pt x="30" y="6"/>
                      </a:lnTo>
                      <a:lnTo>
                        <a:pt x="24" y="6"/>
                      </a:lnTo>
                      <a:lnTo>
                        <a:pt x="6" y="0"/>
                      </a:lnTo>
                      <a:lnTo>
                        <a:pt x="0" y="0"/>
                      </a:lnTo>
                      <a:lnTo>
                        <a:pt x="6" y="6"/>
                      </a:lnTo>
                      <a:lnTo>
                        <a:pt x="24" y="12"/>
                      </a:lnTo>
                      <a:lnTo>
                        <a:pt x="30" y="12"/>
                      </a:lnTo>
                      <a:close/>
                    </a:path>
                  </a:pathLst>
                </a:custGeom>
                <a:solidFill>
                  <a:srgbClr val="C0C0C0"/>
                </a:solidFill>
                <a:ln w="9525">
                  <a:noFill/>
                  <a:round/>
                  <a:headEnd/>
                  <a:tailEnd/>
                </a:ln>
              </p:spPr>
              <p:txBody>
                <a:bodyPr/>
                <a:lstStyle/>
                <a:p>
                  <a:endParaRPr lang="en-US"/>
                </a:p>
              </p:txBody>
            </p:sp>
            <p:sp>
              <p:nvSpPr>
                <p:cNvPr id="52214" name="Freeform 722"/>
                <p:cNvSpPr>
                  <a:spLocks/>
                </p:cNvSpPr>
                <p:nvPr/>
              </p:nvSpPr>
              <p:spPr bwMode="auto">
                <a:xfrm>
                  <a:off x="4396" y="2640"/>
                  <a:ext cx="30" cy="12"/>
                </a:xfrm>
                <a:custGeom>
                  <a:avLst/>
                  <a:gdLst>
                    <a:gd name="T0" fmla="*/ 24 w 30"/>
                    <a:gd name="T1" fmla="*/ 12 h 12"/>
                    <a:gd name="T2" fmla="*/ 30 w 30"/>
                    <a:gd name="T3" fmla="*/ 6 h 12"/>
                    <a:gd name="T4" fmla="*/ 24 w 30"/>
                    <a:gd name="T5" fmla="*/ 6 h 12"/>
                    <a:gd name="T6" fmla="*/ 6 w 30"/>
                    <a:gd name="T7" fmla="*/ 0 h 12"/>
                    <a:gd name="T8" fmla="*/ 0 w 30"/>
                    <a:gd name="T9" fmla="*/ 0 h 12"/>
                    <a:gd name="T10" fmla="*/ 0 w 30"/>
                    <a:gd name="T11" fmla="*/ 0 h 12"/>
                    <a:gd name="T12" fmla="*/ 0 w 30"/>
                    <a:gd name="T13" fmla="*/ 6 h 12"/>
                    <a:gd name="T14" fmla="*/ 6 w 30"/>
                    <a:gd name="T15" fmla="*/ 6 h 12"/>
                    <a:gd name="T16" fmla="*/ 24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12"/>
                      </a:moveTo>
                      <a:lnTo>
                        <a:pt x="30" y="6"/>
                      </a:lnTo>
                      <a:lnTo>
                        <a:pt x="24" y="6"/>
                      </a:lnTo>
                      <a:lnTo>
                        <a:pt x="6" y="0"/>
                      </a:lnTo>
                      <a:lnTo>
                        <a:pt x="0"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2215" name="Freeform 723"/>
                <p:cNvSpPr>
                  <a:spLocks/>
                </p:cNvSpPr>
                <p:nvPr/>
              </p:nvSpPr>
              <p:spPr bwMode="auto">
                <a:xfrm>
                  <a:off x="4354" y="2628"/>
                  <a:ext cx="30" cy="12"/>
                </a:xfrm>
                <a:custGeom>
                  <a:avLst/>
                  <a:gdLst>
                    <a:gd name="T0" fmla="*/ 30 w 30"/>
                    <a:gd name="T1" fmla="*/ 12 h 12"/>
                    <a:gd name="T2" fmla="*/ 30 w 30"/>
                    <a:gd name="T3" fmla="*/ 6 h 12"/>
                    <a:gd name="T4" fmla="*/ 30 w 30"/>
                    <a:gd name="T5" fmla="*/ 6 h 12"/>
                    <a:gd name="T6" fmla="*/ 6 w 30"/>
                    <a:gd name="T7" fmla="*/ 0 h 12"/>
                    <a:gd name="T8" fmla="*/ 0 w 30"/>
                    <a:gd name="T9" fmla="*/ 0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0"/>
                      </a:lnTo>
                      <a:lnTo>
                        <a:pt x="6" y="6"/>
                      </a:lnTo>
                      <a:lnTo>
                        <a:pt x="30" y="12"/>
                      </a:lnTo>
                      <a:close/>
                    </a:path>
                  </a:pathLst>
                </a:custGeom>
                <a:solidFill>
                  <a:srgbClr val="C0C0C0"/>
                </a:solidFill>
                <a:ln w="9525">
                  <a:noFill/>
                  <a:round/>
                  <a:headEnd/>
                  <a:tailEnd/>
                </a:ln>
              </p:spPr>
              <p:txBody>
                <a:bodyPr/>
                <a:lstStyle/>
                <a:p>
                  <a:endParaRPr lang="en-US"/>
                </a:p>
              </p:txBody>
            </p:sp>
            <p:sp>
              <p:nvSpPr>
                <p:cNvPr id="52216" name="Freeform 724"/>
                <p:cNvSpPr>
                  <a:spLocks/>
                </p:cNvSpPr>
                <p:nvPr/>
              </p:nvSpPr>
              <p:spPr bwMode="auto">
                <a:xfrm>
                  <a:off x="4318" y="2616"/>
                  <a:ext cx="24" cy="12"/>
                </a:xfrm>
                <a:custGeom>
                  <a:avLst/>
                  <a:gdLst>
                    <a:gd name="T0" fmla="*/ 24 w 24"/>
                    <a:gd name="T1" fmla="*/ 12 h 12"/>
                    <a:gd name="T2" fmla="*/ 24 w 24"/>
                    <a:gd name="T3" fmla="*/ 6 h 12"/>
                    <a:gd name="T4" fmla="*/ 24 w 24"/>
                    <a:gd name="T5" fmla="*/ 6 h 12"/>
                    <a:gd name="T6" fmla="*/ 0 w 24"/>
                    <a:gd name="T7" fmla="*/ 0 h 12"/>
                    <a:gd name="T8" fmla="*/ 0 w 24"/>
                    <a:gd name="T9" fmla="*/ 0 h 12"/>
                    <a:gd name="T10" fmla="*/ 0 w 24"/>
                    <a:gd name="T11" fmla="*/ 6 h 12"/>
                    <a:gd name="T12" fmla="*/ 24 w 24"/>
                    <a:gd name="T13" fmla="*/ 12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12"/>
                      </a:move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217" name="Freeform 725"/>
                <p:cNvSpPr>
                  <a:spLocks/>
                </p:cNvSpPr>
                <p:nvPr/>
              </p:nvSpPr>
              <p:spPr bwMode="auto">
                <a:xfrm>
                  <a:off x="4276" y="2604"/>
                  <a:ext cx="30" cy="12"/>
                </a:xfrm>
                <a:custGeom>
                  <a:avLst/>
                  <a:gdLst>
                    <a:gd name="T0" fmla="*/ 24 w 30"/>
                    <a:gd name="T1" fmla="*/ 12 h 12"/>
                    <a:gd name="T2" fmla="*/ 30 w 30"/>
                    <a:gd name="T3" fmla="*/ 6 h 12"/>
                    <a:gd name="T4" fmla="*/ 24 w 30"/>
                    <a:gd name="T5" fmla="*/ 6 h 12"/>
                    <a:gd name="T6" fmla="*/ 0 w 30"/>
                    <a:gd name="T7" fmla="*/ 0 h 12"/>
                    <a:gd name="T8" fmla="*/ 0 w 30"/>
                    <a:gd name="T9" fmla="*/ 0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218" name="Freeform 726"/>
                <p:cNvSpPr>
                  <a:spLocks/>
                </p:cNvSpPr>
                <p:nvPr/>
              </p:nvSpPr>
              <p:spPr bwMode="auto">
                <a:xfrm>
                  <a:off x="4234" y="2592"/>
                  <a:ext cx="30" cy="12"/>
                </a:xfrm>
                <a:custGeom>
                  <a:avLst/>
                  <a:gdLst>
                    <a:gd name="T0" fmla="*/ 24 w 30"/>
                    <a:gd name="T1" fmla="*/ 12 h 12"/>
                    <a:gd name="T2" fmla="*/ 30 w 30"/>
                    <a:gd name="T3" fmla="*/ 6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219" name="Freeform 727"/>
                <p:cNvSpPr>
                  <a:spLocks/>
                </p:cNvSpPr>
                <p:nvPr/>
              </p:nvSpPr>
              <p:spPr bwMode="auto">
                <a:xfrm>
                  <a:off x="4192" y="2586"/>
                  <a:ext cx="30" cy="12"/>
                </a:xfrm>
                <a:custGeom>
                  <a:avLst/>
                  <a:gdLst>
                    <a:gd name="T0" fmla="*/ 24 w 30"/>
                    <a:gd name="T1" fmla="*/ 12 h 12"/>
                    <a:gd name="T2" fmla="*/ 30 w 30"/>
                    <a:gd name="T3" fmla="*/ 6 h 12"/>
                    <a:gd name="T4" fmla="*/ 24 w 30"/>
                    <a:gd name="T5" fmla="*/ 6 h 12"/>
                    <a:gd name="T6" fmla="*/ 6 w 30"/>
                    <a:gd name="T7" fmla="*/ 0 h 12"/>
                    <a:gd name="T8" fmla="*/ 0 w 30"/>
                    <a:gd name="T9" fmla="*/ 0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6" y="0"/>
                      </a:lnTo>
                      <a:lnTo>
                        <a:pt x="0" y="0"/>
                      </a:lnTo>
                      <a:lnTo>
                        <a:pt x="6" y="6"/>
                      </a:lnTo>
                      <a:lnTo>
                        <a:pt x="24" y="12"/>
                      </a:lnTo>
                      <a:close/>
                    </a:path>
                  </a:pathLst>
                </a:custGeom>
                <a:solidFill>
                  <a:srgbClr val="C0C0C0"/>
                </a:solidFill>
                <a:ln w="9525">
                  <a:noFill/>
                  <a:round/>
                  <a:headEnd/>
                  <a:tailEnd/>
                </a:ln>
              </p:spPr>
              <p:txBody>
                <a:bodyPr/>
                <a:lstStyle/>
                <a:p>
                  <a:endParaRPr lang="en-US"/>
                </a:p>
              </p:txBody>
            </p:sp>
            <p:sp>
              <p:nvSpPr>
                <p:cNvPr id="52220" name="Freeform 728"/>
                <p:cNvSpPr>
                  <a:spLocks/>
                </p:cNvSpPr>
                <p:nvPr/>
              </p:nvSpPr>
              <p:spPr bwMode="auto">
                <a:xfrm>
                  <a:off x="4150" y="2580"/>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221" name="Freeform 729"/>
                <p:cNvSpPr>
                  <a:spLocks/>
                </p:cNvSpPr>
                <p:nvPr/>
              </p:nvSpPr>
              <p:spPr bwMode="auto">
                <a:xfrm>
                  <a:off x="4108" y="2568"/>
                  <a:ext cx="30" cy="12"/>
                </a:xfrm>
                <a:custGeom>
                  <a:avLst/>
                  <a:gdLst>
                    <a:gd name="T0" fmla="*/ 30 w 30"/>
                    <a:gd name="T1" fmla="*/ 12 h 12"/>
                    <a:gd name="T2" fmla="*/ 30 w 30"/>
                    <a:gd name="T3" fmla="*/ 12 h 12"/>
                    <a:gd name="T4" fmla="*/ 30 w 30"/>
                    <a:gd name="T5" fmla="*/ 6 h 12"/>
                    <a:gd name="T6" fmla="*/ 12 w 30"/>
                    <a:gd name="T7" fmla="*/ 6 h 12"/>
                    <a:gd name="T8" fmla="*/ 6 w 30"/>
                    <a:gd name="T9" fmla="*/ 0 h 12"/>
                    <a:gd name="T10" fmla="*/ 0 w 30"/>
                    <a:gd name="T11" fmla="*/ 6 h 12"/>
                    <a:gd name="T12" fmla="*/ 6 w 30"/>
                    <a:gd name="T13" fmla="*/ 6 h 12"/>
                    <a:gd name="T14" fmla="*/ 12 w 30"/>
                    <a:gd name="T15" fmla="*/ 12 h 12"/>
                    <a:gd name="T16" fmla="*/ 30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12"/>
                      </a:moveTo>
                      <a:lnTo>
                        <a:pt x="30" y="12"/>
                      </a:lnTo>
                      <a:lnTo>
                        <a:pt x="30" y="6"/>
                      </a:lnTo>
                      <a:lnTo>
                        <a:pt x="12" y="6"/>
                      </a:lnTo>
                      <a:lnTo>
                        <a:pt x="6" y="0"/>
                      </a:lnTo>
                      <a:lnTo>
                        <a:pt x="0" y="6"/>
                      </a:lnTo>
                      <a:lnTo>
                        <a:pt x="6" y="6"/>
                      </a:lnTo>
                      <a:lnTo>
                        <a:pt x="12" y="12"/>
                      </a:lnTo>
                      <a:lnTo>
                        <a:pt x="30" y="12"/>
                      </a:lnTo>
                      <a:close/>
                    </a:path>
                  </a:pathLst>
                </a:custGeom>
                <a:solidFill>
                  <a:srgbClr val="C0C0C0"/>
                </a:solidFill>
                <a:ln w="9525">
                  <a:noFill/>
                  <a:round/>
                  <a:headEnd/>
                  <a:tailEnd/>
                </a:ln>
              </p:spPr>
              <p:txBody>
                <a:bodyPr/>
                <a:lstStyle/>
                <a:p>
                  <a:endParaRPr lang="en-US"/>
                </a:p>
              </p:txBody>
            </p:sp>
            <p:sp>
              <p:nvSpPr>
                <p:cNvPr id="52222" name="Freeform 730"/>
                <p:cNvSpPr>
                  <a:spLocks/>
                </p:cNvSpPr>
                <p:nvPr/>
              </p:nvSpPr>
              <p:spPr bwMode="auto">
                <a:xfrm>
                  <a:off x="4066" y="2568"/>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223" name="Freeform 731"/>
                <p:cNvSpPr>
                  <a:spLocks/>
                </p:cNvSpPr>
                <p:nvPr/>
              </p:nvSpPr>
              <p:spPr bwMode="auto">
                <a:xfrm>
                  <a:off x="4024" y="2562"/>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224" name="Freeform 732"/>
                <p:cNvSpPr>
                  <a:spLocks/>
                </p:cNvSpPr>
                <p:nvPr/>
              </p:nvSpPr>
              <p:spPr bwMode="auto">
                <a:xfrm>
                  <a:off x="3981" y="2556"/>
                  <a:ext cx="31" cy="12"/>
                </a:xfrm>
                <a:custGeom>
                  <a:avLst/>
                  <a:gdLst>
                    <a:gd name="T0" fmla="*/ 31 w 31"/>
                    <a:gd name="T1" fmla="*/ 12 h 12"/>
                    <a:gd name="T2" fmla="*/ 31 w 31"/>
                    <a:gd name="T3" fmla="*/ 6 h 12"/>
                    <a:gd name="T4" fmla="*/ 31 w 31"/>
                    <a:gd name="T5" fmla="*/ 6 h 12"/>
                    <a:gd name="T6" fmla="*/ 6 w 31"/>
                    <a:gd name="T7" fmla="*/ 0 h 12"/>
                    <a:gd name="T8" fmla="*/ 0 w 31"/>
                    <a:gd name="T9" fmla="*/ 6 h 12"/>
                    <a:gd name="T10" fmla="*/ 6 w 31"/>
                    <a:gd name="T11" fmla="*/ 6 h 12"/>
                    <a:gd name="T12" fmla="*/ 31 w 31"/>
                    <a:gd name="T13" fmla="*/ 12 h 12"/>
                    <a:gd name="T14" fmla="*/ 0 60000 65536"/>
                    <a:gd name="T15" fmla="*/ 0 60000 65536"/>
                    <a:gd name="T16" fmla="*/ 0 60000 65536"/>
                    <a:gd name="T17" fmla="*/ 0 60000 65536"/>
                    <a:gd name="T18" fmla="*/ 0 60000 65536"/>
                    <a:gd name="T19" fmla="*/ 0 60000 65536"/>
                    <a:gd name="T20" fmla="*/ 0 60000 65536"/>
                    <a:gd name="T21" fmla="*/ 0 w 31"/>
                    <a:gd name="T22" fmla="*/ 0 h 12"/>
                    <a:gd name="T23" fmla="*/ 31 w 31"/>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12">
                      <a:moveTo>
                        <a:pt x="31" y="12"/>
                      </a:moveTo>
                      <a:lnTo>
                        <a:pt x="31" y="6"/>
                      </a:lnTo>
                      <a:lnTo>
                        <a:pt x="6" y="0"/>
                      </a:lnTo>
                      <a:lnTo>
                        <a:pt x="0" y="6"/>
                      </a:lnTo>
                      <a:lnTo>
                        <a:pt x="6" y="6"/>
                      </a:lnTo>
                      <a:lnTo>
                        <a:pt x="31" y="12"/>
                      </a:lnTo>
                      <a:close/>
                    </a:path>
                  </a:pathLst>
                </a:custGeom>
                <a:solidFill>
                  <a:srgbClr val="C0C0C0"/>
                </a:solidFill>
                <a:ln w="9525">
                  <a:noFill/>
                  <a:round/>
                  <a:headEnd/>
                  <a:tailEnd/>
                </a:ln>
              </p:spPr>
              <p:txBody>
                <a:bodyPr/>
                <a:lstStyle/>
                <a:p>
                  <a:endParaRPr lang="en-US"/>
                </a:p>
              </p:txBody>
            </p:sp>
            <p:sp>
              <p:nvSpPr>
                <p:cNvPr id="52225" name="Freeform 733"/>
                <p:cNvSpPr>
                  <a:spLocks/>
                </p:cNvSpPr>
                <p:nvPr/>
              </p:nvSpPr>
              <p:spPr bwMode="auto">
                <a:xfrm>
                  <a:off x="3939" y="2556"/>
                  <a:ext cx="30" cy="6"/>
                </a:xfrm>
                <a:custGeom>
                  <a:avLst/>
                  <a:gdLst>
                    <a:gd name="T0" fmla="*/ 30 w 30"/>
                    <a:gd name="T1" fmla="*/ 6 h 6"/>
                    <a:gd name="T2" fmla="*/ 30 w 30"/>
                    <a:gd name="T3" fmla="*/ 0 h 6"/>
                    <a:gd name="T4" fmla="*/ 30 w 30"/>
                    <a:gd name="T5" fmla="*/ 0 h 6"/>
                    <a:gd name="T6" fmla="*/ 18 w 30"/>
                    <a:gd name="T7" fmla="*/ 0 h 6"/>
                    <a:gd name="T8" fmla="*/ 6 w 30"/>
                    <a:gd name="T9" fmla="*/ 0 h 6"/>
                    <a:gd name="T10" fmla="*/ 0 w 30"/>
                    <a:gd name="T11" fmla="*/ 0 h 6"/>
                    <a:gd name="T12" fmla="*/ 6 w 30"/>
                    <a:gd name="T13" fmla="*/ 6 h 6"/>
                    <a:gd name="T14" fmla="*/ 18 w 30"/>
                    <a:gd name="T15" fmla="*/ 6 h 6"/>
                    <a:gd name="T16" fmla="*/ 30 w 3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30" y="6"/>
                      </a:moveTo>
                      <a:lnTo>
                        <a:pt x="30" y="0"/>
                      </a:lnTo>
                      <a:lnTo>
                        <a:pt x="18" y="0"/>
                      </a:lnTo>
                      <a:lnTo>
                        <a:pt x="6" y="0"/>
                      </a:lnTo>
                      <a:lnTo>
                        <a:pt x="0" y="0"/>
                      </a:lnTo>
                      <a:lnTo>
                        <a:pt x="6" y="6"/>
                      </a:lnTo>
                      <a:lnTo>
                        <a:pt x="18" y="6"/>
                      </a:lnTo>
                      <a:lnTo>
                        <a:pt x="30" y="6"/>
                      </a:lnTo>
                      <a:close/>
                    </a:path>
                  </a:pathLst>
                </a:custGeom>
                <a:solidFill>
                  <a:srgbClr val="C0C0C0"/>
                </a:solidFill>
                <a:ln w="9525">
                  <a:noFill/>
                  <a:round/>
                  <a:headEnd/>
                  <a:tailEnd/>
                </a:ln>
              </p:spPr>
              <p:txBody>
                <a:bodyPr/>
                <a:lstStyle/>
                <a:p>
                  <a:endParaRPr lang="en-US"/>
                </a:p>
              </p:txBody>
            </p:sp>
            <p:sp>
              <p:nvSpPr>
                <p:cNvPr id="52226" name="Freeform 734"/>
                <p:cNvSpPr>
                  <a:spLocks/>
                </p:cNvSpPr>
                <p:nvPr/>
              </p:nvSpPr>
              <p:spPr bwMode="auto">
                <a:xfrm>
                  <a:off x="3897" y="2550"/>
                  <a:ext cx="30" cy="6"/>
                </a:xfrm>
                <a:custGeom>
                  <a:avLst/>
                  <a:gdLst>
                    <a:gd name="T0" fmla="*/ 30 w 30"/>
                    <a:gd name="T1" fmla="*/ 6 h 6"/>
                    <a:gd name="T2" fmla="*/ 30 w 30"/>
                    <a:gd name="T3" fmla="*/ 6 h 6"/>
                    <a:gd name="T4" fmla="*/ 30 w 30"/>
                    <a:gd name="T5" fmla="*/ 0 h 6"/>
                    <a:gd name="T6" fmla="*/ 6 w 30"/>
                    <a:gd name="T7" fmla="*/ 0 h 6"/>
                    <a:gd name="T8" fmla="*/ 0 w 30"/>
                    <a:gd name="T9" fmla="*/ 6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6"/>
                      </a:lnTo>
                      <a:lnTo>
                        <a:pt x="6" y="6"/>
                      </a:lnTo>
                      <a:lnTo>
                        <a:pt x="30" y="6"/>
                      </a:lnTo>
                      <a:close/>
                    </a:path>
                  </a:pathLst>
                </a:custGeom>
                <a:solidFill>
                  <a:srgbClr val="C0C0C0"/>
                </a:solidFill>
                <a:ln w="9525">
                  <a:noFill/>
                  <a:round/>
                  <a:headEnd/>
                  <a:tailEnd/>
                </a:ln>
              </p:spPr>
              <p:txBody>
                <a:bodyPr/>
                <a:lstStyle/>
                <a:p>
                  <a:endParaRPr lang="en-US"/>
                </a:p>
              </p:txBody>
            </p:sp>
            <p:sp>
              <p:nvSpPr>
                <p:cNvPr id="52227" name="Freeform 735"/>
                <p:cNvSpPr>
                  <a:spLocks/>
                </p:cNvSpPr>
                <p:nvPr/>
              </p:nvSpPr>
              <p:spPr bwMode="auto">
                <a:xfrm>
                  <a:off x="3855" y="2550"/>
                  <a:ext cx="30" cy="6"/>
                </a:xfrm>
                <a:custGeom>
                  <a:avLst/>
                  <a:gdLst>
                    <a:gd name="T0" fmla="*/ 30 w 30"/>
                    <a:gd name="T1" fmla="*/ 6 h 6"/>
                    <a:gd name="T2" fmla="*/ 30 w 30"/>
                    <a:gd name="T3" fmla="*/ 6 h 6"/>
                    <a:gd name="T4" fmla="*/ 30 w 30"/>
                    <a:gd name="T5" fmla="*/ 0 h 6"/>
                    <a:gd name="T6" fmla="*/ 6 w 30"/>
                    <a:gd name="T7" fmla="*/ 0 h 6"/>
                    <a:gd name="T8" fmla="*/ 0 w 30"/>
                    <a:gd name="T9" fmla="*/ 6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6"/>
                      </a:lnTo>
                      <a:lnTo>
                        <a:pt x="6" y="6"/>
                      </a:lnTo>
                      <a:lnTo>
                        <a:pt x="30" y="6"/>
                      </a:lnTo>
                      <a:close/>
                    </a:path>
                  </a:pathLst>
                </a:custGeom>
                <a:solidFill>
                  <a:srgbClr val="C0C0C0"/>
                </a:solidFill>
                <a:ln w="9525">
                  <a:noFill/>
                  <a:round/>
                  <a:headEnd/>
                  <a:tailEnd/>
                </a:ln>
              </p:spPr>
              <p:txBody>
                <a:bodyPr/>
                <a:lstStyle/>
                <a:p>
                  <a:endParaRPr lang="en-US"/>
                </a:p>
              </p:txBody>
            </p:sp>
            <p:sp>
              <p:nvSpPr>
                <p:cNvPr id="52228" name="Freeform 736"/>
                <p:cNvSpPr>
                  <a:spLocks/>
                </p:cNvSpPr>
                <p:nvPr/>
              </p:nvSpPr>
              <p:spPr bwMode="auto">
                <a:xfrm>
                  <a:off x="3813" y="2550"/>
                  <a:ext cx="30" cy="6"/>
                </a:xfrm>
                <a:custGeom>
                  <a:avLst/>
                  <a:gdLst>
                    <a:gd name="T0" fmla="*/ 30 w 30"/>
                    <a:gd name="T1" fmla="*/ 6 h 6"/>
                    <a:gd name="T2" fmla="*/ 30 w 30"/>
                    <a:gd name="T3" fmla="*/ 0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grpSp>
          <p:grpSp>
            <p:nvGrpSpPr>
              <p:cNvPr id="52062" name="Group 737"/>
              <p:cNvGrpSpPr>
                <a:grpSpLocks/>
              </p:cNvGrpSpPr>
              <p:nvPr/>
            </p:nvGrpSpPr>
            <p:grpSpPr bwMode="auto">
              <a:xfrm>
                <a:off x="3177" y="2646"/>
                <a:ext cx="1195" cy="426"/>
                <a:chOff x="3177" y="2646"/>
                <a:chExt cx="1195" cy="426"/>
              </a:xfrm>
            </p:grpSpPr>
            <p:sp>
              <p:nvSpPr>
                <p:cNvPr id="52071" name="Freeform 738"/>
                <p:cNvSpPr>
                  <a:spLocks/>
                </p:cNvSpPr>
                <p:nvPr/>
              </p:nvSpPr>
              <p:spPr bwMode="auto">
                <a:xfrm>
                  <a:off x="3747" y="2646"/>
                  <a:ext cx="24" cy="6"/>
                </a:xfrm>
                <a:custGeom>
                  <a:avLst/>
                  <a:gdLst>
                    <a:gd name="T0" fmla="*/ 24 w 24"/>
                    <a:gd name="T1" fmla="*/ 6 h 6"/>
                    <a:gd name="T2" fmla="*/ 24 w 24"/>
                    <a:gd name="T3" fmla="*/ 0 h 6"/>
                    <a:gd name="T4" fmla="*/ 24 w 24"/>
                    <a:gd name="T5" fmla="*/ 0 h 6"/>
                    <a:gd name="T6" fmla="*/ 0 w 24"/>
                    <a:gd name="T7" fmla="*/ 0 h 6"/>
                    <a:gd name="T8" fmla="*/ 0 w 24"/>
                    <a:gd name="T9" fmla="*/ 0 h 6"/>
                    <a:gd name="T10" fmla="*/ 0 w 24"/>
                    <a:gd name="T11" fmla="*/ 6 h 6"/>
                    <a:gd name="T12" fmla="*/ 24 w 24"/>
                    <a:gd name="T13" fmla="*/ 6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24" y="6"/>
                      </a:move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072" name="Freeform 739"/>
                <p:cNvSpPr>
                  <a:spLocks/>
                </p:cNvSpPr>
                <p:nvPr/>
              </p:nvSpPr>
              <p:spPr bwMode="auto">
                <a:xfrm>
                  <a:off x="3705" y="2646"/>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073" name="Freeform 740"/>
                <p:cNvSpPr>
                  <a:spLocks/>
                </p:cNvSpPr>
                <p:nvPr/>
              </p:nvSpPr>
              <p:spPr bwMode="auto">
                <a:xfrm>
                  <a:off x="3663" y="2646"/>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074" name="Freeform 741"/>
                <p:cNvSpPr>
                  <a:spLocks/>
                </p:cNvSpPr>
                <p:nvPr/>
              </p:nvSpPr>
              <p:spPr bwMode="auto">
                <a:xfrm>
                  <a:off x="3621" y="2646"/>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075" name="Freeform 742"/>
                <p:cNvSpPr>
                  <a:spLocks/>
                </p:cNvSpPr>
                <p:nvPr/>
              </p:nvSpPr>
              <p:spPr bwMode="auto">
                <a:xfrm>
                  <a:off x="3579" y="2652"/>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076" name="Freeform 743"/>
                <p:cNvSpPr>
                  <a:spLocks/>
                </p:cNvSpPr>
                <p:nvPr/>
              </p:nvSpPr>
              <p:spPr bwMode="auto">
                <a:xfrm>
                  <a:off x="3537" y="2658"/>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0 w 30"/>
                    <a:gd name="T13" fmla="*/ 6 h 6"/>
                    <a:gd name="T14" fmla="*/ 0 w 30"/>
                    <a:gd name="T15" fmla="*/ 6 h 6"/>
                    <a:gd name="T16" fmla="*/ 24 w 3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077" name="Freeform 744"/>
                <p:cNvSpPr>
                  <a:spLocks/>
                </p:cNvSpPr>
                <p:nvPr/>
              </p:nvSpPr>
              <p:spPr bwMode="auto">
                <a:xfrm>
                  <a:off x="3495" y="2664"/>
                  <a:ext cx="30" cy="12"/>
                </a:xfrm>
                <a:custGeom>
                  <a:avLst/>
                  <a:gdLst>
                    <a:gd name="T0" fmla="*/ 24 w 30"/>
                    <a:gd name="T1" fmla="*/ 6 h 12"/>
                    <a:gd name="T2" fmla="*/ 30 w 30"/>
                    <a:gd name="T3" fmla="*/ 0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078" name="Freeform 745"/>
                <p:cNvSpPr>
                  <a:spLocks/>
                </p:cNvSpPr>
                <p:nvPr/>
              </p:nvSpPr>
              <p:spPr bwMode="auto">
                <a:xfrm>
                  <a:off x="3453" y="2670"/>
                  <a:ext cx="30" cy="12"/>
                </a:xfrm>
                <a:custGeom>
                  <a:avLst/>
                  <a:gdLst>
                    <a:gd name="T0" fmla="*/ 24 w 30"/>
                    <a:gd name="T1" fmla="*/ 6 h 12"/>
                    <a:gd name="T2" fmla="*/ 30 w 30"/>
                    <a:gd name="T3" fmla="*/ 6 h 12"/>
                    <a:gd name="T4" fmla="*/ 24 w 30"/>
                    <a:gd name="T5" fmla="*/ 0 h 12"/>
                    <a:gd name="T6" fmla="*/ 0 w 30"/>
                    <a:gd name="T7" fmla="*/ 6 h 12"/>
                    <a:gd name="T8" fmla="*/ 0 w 30"/>
                    <a:gd name="T9" fmla="*/ 12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2079" name="Freeform 746"/>
                <p:cNvSpPr>
                  <a:spLocks/>
                </p:cNvSpPr>
                <p:nvPr/>
              </p:nvSpPr>
              <p:spPr bwMode="auto">
                <a:xfrm>
                  <a:off x="3411" y="2682"/>
                  <a:ext cx="30" cy="12"/>
                </a:xfrm>
                <a:custGeom>
                  <a:avLst/>
                  <a:gdLst>
                    <a:gd name="T0" fmla="*/ 24 w 30"/>
                    <a:gd name="T1" fmla="*/ 6 h 12"/>
                    <a:gd name="T2" fmla="*/ 30 w 30"/>
                    <a:gd name="T3" fmla="*/ 0 h 12"/>
                    <a:gd name="T4" fmla="*/ 24 w 30"/>
                    <a:gd name="T5" fmla="*/ 0 h 12"/>
                    <a:gd name="T6" fmla="*/ 6 w 30"/>
                    <a:gd name="T7" fmla="*/ 6 h 12"/>
                    <a:gd name="T8" fmla="*/ 0 w 30"/>
                    <a:gd name="T9" fmla="*/ 6 h 12"/>
                    <a:gd name="T10" fmla="*/ 6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6" y="6"/>
                      </a:lnTo>
                      <a:lnTo>
                        <a:pt x="0" y="6"/>
                      </a:lnTo>
                      <a:lnTo>
                        <a:pt x="6" y="12"/>
                      </a:lnTo>
                      <a:lnTo>
                        <a:pt x="24" y="6"/>
                      </a:lnTo>
                      <a:close/>
                    </a:path>
                  </a:pathLst>
                </a:custGeom>
                <a:solidFill>
                  <a:srgbClr val="C0C0C0"/>
                </a:solidFill>
                <a:ln w="9525">
                  <a:noFill/>
                  <a:round/>
                  <a:headEnd/>
                  <a:tailEnd/>
                </a:ln>
              </p:spPr>
              <p:txBody>
                <a:bodyPr/>
                <a:lstStyle/>
                <a:p>
                  <a:endParaRPr lang="en-US"/>
                </a:p>
              </p:txBody>
            </p:sp>
            <p:sp>
              <p:nvSpPr>
                <p:cNvPr id="52080" name="Freeform 747"/>
                <p:cNvSpPr>
                  <a:spLocks/>
                </p:cNvSpPr>
                <p:nvPr/>
              </p:nvSpPr>
              <p:spPr bwMode="auto">
                <a:xfrm>
                  <a:off x="3369" y="2694"/>
                  <a:ext cx="30" cy="12"/>
                </a:xfrm>
                <a:custGeom>
                  <a:avLst/>
                  <a:gdLst>
                    <a:gd name="T0" fmla="*/ 30 w 30"/>
                    <a:gd name="T1" fmla="*/ 6 h 12"/>
                    <a:gd name="T2" fmla="*/ 30 w 30"/>
                    <a:gd name="T3" fmla="*/ 0 h 12"/>
                    <a:gd name="T4" fmla="*/ 30 w 30"/>
                    <a:gd name="T5" fmla="*/ 0 h 12"/>
                    <a:gd name="T6" fmla="*/ 6 w 30"/>
                    <a:gd name="T7" fmla="*/ 6 h 12"/>
                    <a:gd name="T8" fmla="*/ 0 w 30"/>
                    <a:gd name="T9" fmla="*/ 6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0"/>
                      </a:lnTo>
                      <a:lnTo>
                        <a:pt x="6" y="6"/>
                      </a:lnTo>
                      <a:lnTo>
                        <a:pt x="0" y="6"/>
                      </a:lnTo>
                      <a:lnTo>
                        <a:pt x="6" y="12"/>
                      </a:lnTo>
                      <a:lnTo>
                        <a:pt x="30" y="6"/>
                      </a:lnTo>
                      <a:close/>
                    </a:path>
                  </a:pathLst>
                </a:custGeom>
                <a:solidFill>
                  <a:srgbClr val="C0C0C0"/>
                </a:solidFill>
                <a:ln w="9525">
                  <a:noFill/>
                  <a:round/>
                  <a:headEnd/>
                  <a:tailEnd/>
                </a:ln>
              </p:spPr>
              <p:txBody>
                <a:bodyPr/>
                <a:lstStyle/>
                <a:p>
                  <a:endParaRPr lang="en-US"/>
                </a:p>
              </p:txBody>
            </p:sp>
            <p:sp>
              <p:nvSpPr>
                <p:cNvPr id="52081" name="Freeform 748"/>
                <p:cNvSpPr>
                  <a:spLocks/>
                </p:cNvSpPr>
                <p:nvPr/>
              </p:nvSpPr>
              <p:spPr bwMode="auto">
                <a:xfrm>
                  <a:off x="3333" y="2706"/>
                  <a:ext cx="30" cy="12"/>
                </a:xfrm>
                <a:custGeom>
                  <a:avLst/>
                  <a:gdLst>
                    <a:gd name="T0" fmla="*/ 24 w 30"/>
                    <a:gd name="T1" fmla="*/ 6 h 12"/>
                    <a:gd name="T2" fmla="*/ 30 w 30"/>
                    <a:gd name="T3" fmla="*/ 0 h 12"/>
                    <a:gd name="T4" fmla="*/ 24 w 30"/>
                    <a:gd name="T5" fmla="*/ 0 h 12"/>
                    <a:gd name="T6" fmla="*/ 18 w 30"/>
                    <a:gd name="T7" fmla="*/ 0 h 12"/>
                    <a:gd name="T8" fmla="*/ 0 w 30"/>
                    <a:gd name="T9" fmla="*/ 6 h 12"/>
                    <a:gd name="T10" fmla="*/ 0 w 30"/>
                    <a:gd name="T11" fmla="*/ 12 h 12"/>
                    <a:gd name="T12" fmla="*/ 0 w 30"/>
                    <a:gd name="T13" fmla="*/ 12 h 12"/>
                    <a:gd name="T14" fmla="*/ 18 w 30"/>
                    <a:gd name="T15" fmla="*/ 6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0"/>
                      </a:lnTo>
                      <a:lnTo>
                        <a:pt x="24" y="0"/>
                      </a:lnTo>
                      <a:lnTo>
                        <a:pt x="18" y="0"/>
                      </a:lnTo>
                      <a:lnTo>
                        <a:pt x="0" y="6"/>
                      </a:lnTo>
                      <a:lnTo>
                        <a:pt x="0" y="12"/>
                      </a:lnTo>
                      <a:lnTo>
                        <a:pt x="18" y="6"/>
                      </a:lnTo>
                      <a:lnTo>
                        <a:pt x="24" y="6"/>
                      </a:lnTo>
                      <a:close/>
                    </a:path>
                  </a:pathLst>
                </a:custGeom>
                <a:solidFill>
                  <a:srgbClr val="C0C0C0"/>
                </a:solidFill>
                <a:ln w="9525">
                  <a:noFill/>
                  <a:round/>
                  <a:headEnd/>
                  <a:tailEnd/>
                </a:ln>
              </p:spPr>
              <p:txBody>
                <a:bodyPr/>
                <a:lstStyle/>
                <a:p>
                  <a:endParaRPr lang="en-US"/>
                </a:p>
              </p:txBody>
            </p:sp>
            <p:sp>
              <p:nvSpPr>
                <p:cNvPr id="52082" name="Freeform 749"/>
                <p:cNvSpPr>
                  <a:spLocks/>
                </p:cNvSpPr>
                <p:nvPr/>
              </p:nvSpPr>
              <p:spPr bwMode="auto">
                <a:xfrm>
                  <a:off x="3291" y="2718"/>
                  <a:ext cx="30" cy="18"/>
                </a:xfrm>
                <a:custGeom>
                  <a:avLst/>
                  <a:gdLst>
                    <a:gd name="T0" fmla="*/ 30 w 30"/>
                    <a:gd name="T1" fmla="*/ 6 h 18"/>
                    <a:gd name="T2" fmla="*/ 30 w 30"/>
                    <a:gd name="T3" fmla="*/ 6 h 18"/>
                    <a:gd name="T4" fmla="*/ 30 w 30"/>
                    <a:gd name="T5" fmla="*/ 0 h 18"/>
                    <a:gd name="T6" fmla="*/ 6 w 30"/>
                    <a:gd name="T7" fmla="*/ 12 h 18"/>
                    <a:gd name="T8" fmla="*/ 0 w 30"/>
                    <a:gd name="T9" fmla="*/ 12 h 18"/>
                    <a:gd name="T10" fmla="*/ 6 w 30"/>
                    <a:gd name="T11" fmla="*/ 18 h 18"/>
                    <a:gd name="T12" fmla="*/ 30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30" y="6"/>
                      </a:moveTo>
                      <a:lnTo>
                        <a:pt x="30" y="6"/>
                      </a:lnTo>
                      <a:lnTo>
                        <a:pt x="30" y="0"/>
                      </a:lnTo>
                      <a:lnTo>
                        <a:pt x="6" y="12"/>
                      </a:lnTo>
                      <a:lnTo>
                        <a:pt x="0" y="12"/>
                      </a:lnTo>
                      <a:lnTo>
                        <a:pt x="6" y="18"/>
                      </a:lnTo>
                      <a:lnTo>
                        <a:pt x="30" y="6"/>
                      </a:lnTo>
                      <a:close/>
                    </a:path>
                  </a:pathLst>
                </a:custGeom>
                <a:solidFill>
                  <a:srgbClr val="C0C0C0"/>
                </a:solidFill>
                <a:ln w="9525">
                  <a:noFill/>
                  <a:round/>
                  <a:headEnd/>
                  <a:tailEnd/>
                </a:ln>
              </p:spPr>
              <p:txBody>
                <a:bodyPr/>
                <a:lstStyle/>
                <a:p>
                  <a:endParaRPr lang="en-US"/>
                </a:p>
              </p:txBody>
            </p:sp>
            <p:sp>
              <p:nvSpPr>
                <p:cNvPr id="52083" name="Freeform 750"/>
                <p:cNvSpPr>
                  <a:spLocks/>
                </p:cNvSpPr>
                <p:nvPr/>
              </p:nvSpPr>
              <p:spPr bwMode="auto">
                <a:xfrm>
                  <a:off x="3255" y="2736"/>
                  <a:ext cx="30" cy="18"/>
                </a:xfrm>
                <a:custGeom>
                  <a:avLst/>
                  <a:gdLst>
                    <a:gd name="T0" fmla="*/ 24 w 30"/>
                    <a:gd name="T1" fmla="*/ 6 h 18"/>
                    <a:gd name="T2" fmla="*/ 30 w 30"/>
                    <a:gd name="T3" fmla="*/ 6 h 18"/>
                    <a:gd name="T4" fmla="*/ 24 w 30"/>
                    <a:gd name="T5" fmla="*/ 0 h 18"/>
                    <a:gd name="T6" fmla="*/ 24 w 30"/>
                    <a:gd name="T7" fmla="*/ 0 h 18"/>
                    <a:gd name="T8" fmla="*/ 6 w 30"/>
                    <a:gd name="T9" fmla="*/ 12 h 18"/>
                    <a:gd name="T10" fmla="*/ 0 w 30"/>
                    <a:gd name="T11" fmla="*/ 18 h 18"/>
                    <a:gd name="T12" fmla="*/ 6 w 30"/>
                    <a:gd name="T13" fmla="*/ 18 h 18"/>
                    <a:gd name="T14" fmla="*/ 24 w 30"/>
                    <a:gd name="T15" fmla="*/ 6 h 18"/>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8"/>
                    <a:gd name="T26" fmla="*/ 30 w 30"/>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8">
                      <a:moveTo>
                        <a:pt x="24" y="6"/>
                      </a:moveTo>
                      <a:lnTo>
                        <a:pt x="30" y="6"/>
                      </a:lnTo>
                      <a:lnTo>
                        <a:pt x="24" y="0"/>
                      </a:lnTo>
                      <a:lnTo>
                        <a:pt x="6" y="12"/>
                      </a:lnTo>
                      <a:lnTo>
                        <a:pt x="0" y="18"/>
                      </a:lnTo>
                      <a:lnTo>
                        <a:pt x="6" y="18"/>
                      </a:lnTo>
                      <a:lnTo>
                        <a:pt x="24" y="6"/>
                      </a:lnTo>
                      <a:close/>
                    </a:path>
                  </a:pathLst>
                </a:custGeom>
                <a:solidFill>
                  <a:srgbClr val="C0C0C0"/>
                </a:solidFill>
                <a:ln w="9525">
                  <a:noFill/>
                  <a:round/>
                  <a:headEnd/>
                  <a:tailEnd/>
                </a:ln>
              </p:spPr>
              <p:txBody>
                <a:bodyPr/>
                <a:lstStyle/>
                <a:p>
                  <a:endParaRPr lang="en-US"/>
                </a:p>
              </p:txBody>
            </p:sp>
            <p:sp>
              <p:nvSpPr>
                <p:cNvPr id="52084" name="Freeform 751"/>
                <p:cNvSpPr>
                  <a:spLocks/>
                </p:cNvSpPr>
                <p:nvPr/>
              </p:nvSpPr>
              <p:spPr bwMode="auto">
                <a:xfrm>
                  <a:off x="3225" y="2760"/>
                  <a:ext cx="24" cy="18"/>
                </a:xfrm>
                <a:custGeom>
                  <a:avLst/>
                  <a:gdLst>
                    <a:gd name="T0" fmla="*/ 18 w 24"/>
                    <a:gd name="T1" fmla="*/ 6 h 18"/>
                    <a:gd name="T2" fmla="*/ 24 w 24"/>
                    <a:gd name="T3" fmla="*/ 6 h 18"/>
                    <a:gd name="T4" fmla="*/ 18 w 24"/>
                    <a:gd name="T5" fmla="*/ 0 h 18"/>
                    <a:gd name="T6" fmla="*/ 0 w 24"/>
                    <a:gd name="T7" fmla="*/ 12 h 18"/>
                    <a:gd name="T8" fmla="*/ 0 w 24"/>
                    <a:gd name="T9" fmla="*/ 18 h 18"/>
                    <a:gd name="T10" fmla="*/ 0 w 24"/>
                    <a:gd name="T11" fmla="*/ 18 h 18"/>
                    <a:gd name="T12" fmla="*/ 18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18" y="6"/>
                      </a:moveTo>
                      <a:lnTo>
                        <a:pt x="24" y="6"/>
                      </a:lnTo>
                      <a:lnTo>
                        <a:pt x="18" y="0"/>
                      </a:lnTo>
                      <a:lnTo>
                        <a:pt x="0" y="12"/>
                      </a:lnTo>
                      <a:lnTo>
                        <a:pt x="0" y="18"/>
                      </a:lnTo>
                      <a:lnTo>
                        <a:pt x="18" y="6"/>
                      </a:lnTo>
                      <a:close/>
                    </a:path>
                  </a:pathLst>
                </a:custGeom>
                <a:solidFill>
                  <a:srgbClr val="C0C0C0"/>
                </a:solidFill>
                <a:ln w="9525">
                  <a:noFill/>
                  <a:round/>
                  <a:headEnd/>
                  <a:tailEnd/>
                </a:ln>
              </p:spPr>
              <p:txBody>
                <a:bodyPr/>
                <a:lstStyle/>
                <a:p>
                  <a:endParaRPr lang="en-US"/>
                </a:p>
              </p:txBody>
            </p:sp>
            <p:sp>
              <p:nvSpPr>
                <p:cNvPr id="52085" name="Freeform 752"/>
                <p:cNvSpPr>
                  <a:spLocks/>
                </p:cNvSpPr>
                <p:nvPr/>
              </p:nvSpPr>
              <p:spPr bwMode="auto">
                <a:xfrm>
                  <a:off x="3195" y="2784"/>
                  <a:ext cx="24" cy="30"/>
                </a:xfrm>
                <a:custGeom>
                  <a:avLst/>
                  <a:gdLst>
                    <a:gd name="T0" fmla="*/ 24 w 24"/>
                    <a:gd name="T1" fmla="*/ 6 h 30"/>
                    <a:gd name="T2" fmla="*/ 18 w 24"/>
                    <a:gd name="T3" fmla="*/ 0 h 30"/>
                    <a:gd name="T4" fmla="*/ 18 w 24"/>
                    <a:gd name="T5" fmla="*/ 6 h 30"/>
                    <a:gd name="T6" fmla="*/ 0 w 24"/>
                    <a:gd name="T7" fmla="*/ 24 h 30"/>
                    <a:gd name="T8" fmla="*/ 0 w 24"/>
                    <a:gd name="T9" fmla="*/ 30 h 30"/>
                    <a:gd name="T10" fmla="*/ 6 w 24"/>
                    <a:gd name="T11" fmla="*/ 24 h 30"/>
                    <a:gd name="T12" fmla="*/ 24 w 24"/>
                    <a:gd name="T13" fmla="*/ 6 h 30"/>
                    <a:gd name="T14" fmla="*/ 0 60000 65536"/>
                    <a:gd name="T15" fmla="*/ 0 60000 65536"/>
                    <a:gd name="T16" fmla="*/ 0 60000 65536"/>
                    <a:gd name="T17" fmla="*/ 0 60000 65536"/>
                    <a:gd name="T18" fmla="*/ 0 60000 65536"/>
                    <a:gd name="T19" fmla="*/ 0 60000 65536"/>
                    <a:gd name="T20" fmla="*/ 0 60000 65536"/>
                    <a:gd name="T21" fmla="*/ 0 w 24"/>
                    <a:gd name="T22" fmla="*/ 0 h 30"/>
                    <a:gd name="T23" fmla="*/ 24 w 24"/>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30">
                      <a:moveTo>
                        <a:pt x="24" y="6"/>
                      </a:moveTo>
                      <a:lnTo>
                        <a:pt x="18" y="0"/>
                      </a:lnTo>
                      <a:lnTo>
                        <a:pt x="18" y="6"/>
                      </a:lnTo>
                      <a:lnTo>
                        <a:pt x="0" y="24"/>
                      </a:lnTo>
                      <a:lnTo>
                        <a:pt x="0" y="30"/>
                      </a:lnTo>
                      <a:lnTo>
                        <a:pt x="6" y="24"/>
                      </a:lnTo>
                      <a:lnTo>
                        <a:pt x="24" y="6"/>
                      </a:lnTo>
                      <a:close/>
                    </a:path>
                  </a:pathLst>
                </a:custGeom>
                <a:solidFill>
                  <a:srgbClr val="C0C0C0"/>
                </a:solidFill>
                <a:ln w="9525">
                  <a:noFill/>
                  <a:round/>
                  <a:headEnd/>
                  <a:tailEnd/>
                </a:ln>
              </p:spPr>
              <p:txBody>
                <a:bodyPr/>
                <a:lstStyle/>
                <a:p>
                  <a:endParaRPr lang="en-US"/>
                </a:p>
              </p:txBody>
            </p:sp>
            <p:sp>
              <p:nvSpPr>
                <p:cNvPr id="52086" name="Freeform 753"/>
                <p:cNvSpPr>
                  <a:spLocks/>
                </p:cNvSpPr>
                <p:nvPr/>
              </p:nvSpPr>
              <p:spPr bwMode="auto">
                <a:xfrm>
                  <a:off x="3177" y="2820"/>
                  <a:ext cx="12" cy="30"/>
                </a:xfrm>
                <a:custGeom>
                  <a:avLst/>
                  <a:gdLst>
                    <a:gd name="T0" fmla="*/ 12 w 12"/>
                    <a:gd name="T1" fmla="*/ 0 h 30"/>
                    <a:gd name="T2" fmla="*/ 12 w 12"/>
                    <a:gd name="T3" fmla="*/ 0 h 30"/>
                    <a:gd name="T4" fmla="*/ 6 w 12"/>
                    <a:gd name="T5" fmla="*/ 0 h 30"/>
                    <a:gd name="T6" fmla="*/ 0 w 12"/>
                    <a:gd name="T7" fmla="*/ 18 h 30"/>
                    <a:gd name="T8" fmla="*/ 0 w 12"/>
                    <a:gd name="T9" fmla="*/ 24 h 30"/>
                    <a:gd name="T10" fmla="*/ 0 w 12"/>
                    <a:gd name="T11" fmla="*/ 30 h 30"/>
                    <a:gd name="T12" fmla="*/ 6 w 12"/>
                    <a:gd name="T13" fmla="*/ 24 h 30"/>
                    <a:gd name="T14" fmla="*/ 6 w 12"/>
                    <a:gd name="T15" fmla="*/ 18 h 30"/>
                    <a:gd name="T16" fmla="*/ 12 w 1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12" y="0"/>
                      </a:moveTo>
                      <a:lnTo>
                        <a:pt x="12" y="0"/>
                      </a:lnTo>
                      <a:lnTo>
                        <a:pt x="6" y="0"/>
                      </a:lnTo>
                      <a:lnTo>
                        <a:pt x="0" y="18"/>
                      </a:lnTo>
                      <a:lnTo>
                        <a:pt x="0" y="24"/>
                      </a:lnTo>
                      <a:lnTo>
                        <a:pt x="0" y="30"/>
                      </a:lnTo>
                      <a:lnTo>
                        <a:pt x="6" y="24"/>
                      </a:lnTo>
                      <a:lnTo>
                        <a:pt x="6" y="18"/>
                      </a:lnTo>
                      <a:lnTo>
                        <a:pt x="12" y="0"/>
                      </a:lnTo>
                      <a:close/>
                    </a:path>
                  </a:pathLst>
                </a:custGeom>
                <a:solidFill>
                  <a:srgbClr val="C0C0C0"/>
                </a:solidFill>
                <a:ln w="9525">
                  <a:noFill/>
                  <a:round/>
                  <a:headEnd/>
                  <a:tailEnd/>
                </a:ln>
              </p:spPr>
              <p:txBody>
                <a:bodyPr/>
                <a:lstStyle/>
                <a:p>
                  <a:endParaRPr lang="en-US"/>
                </a:p>
              </p:txBody>
            </p:sp>
            <p:sp>
              <p:nvSpPr>
                <p:cNvPr id="52087" name="Freeform 754"/>
                <p:cNvSpPr>
                  <a:spLocks/>
                </p:cNvSpPr>
                <p:nvPr/>
              </p:nvSpPr>
              <p:spPr bwMode="auto">
                <a:xfrm>
                  <a:off x="3177" y="2862"/>
                  <a:ext cx="6" cy="30"/>
                </a:xfrm>
                <a:custGeom>
                  <a:avLst/>
                  <a:gdLst>
                    <a:gd name="T0" fmla="*/ 6 w 6"/>
                    <a:gd name="T1" fmla="*/ 0 h 30"/>
                    <a:gd name="T2" fmla="*/ 0 w 6"/>
                    <a:gd name="T3" fmla="*/ 0 h 30"/>
                    <a:gd name="T4" fmla="*/ 0 w 6"/>
                    <a:gd name="T5" fmla="*/ 0 h 30"/>
                    <a:gd name="T6" fmla="*/ 0 w 6"/>
                    <a:gd name="T7" fmla="*/ 24 h 30"/>
                    <a:gd name="T8" fmla="*/ 0 w 6"/>
                    <a:gd name="T9" fmla="*/ 24 h 30"/>
                    <a:gd name="T10" fmla="*/ 6 w 6"/>
                    <a:gd name="T11" fmla="*/ 30 h 30"/>
                    <a:gd name="T12" fmla="*/ 6 w 6"/>
                    <a:gd name="T13" fmla="*/ 24 h 30"/>
                    <a:gd name="T14" fmla="*/ 6 w 6"/>
                    <a:gd name="T15" fmla="*/ 24 h 30"/>
                    <a:gd name="T16" fmla="*/ 6 w 6"/>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6" y="0"/>
                      </a:moveTo>
                      <a:lnTo>
                        <a:pt x="0" y="0"/>
                      </a:lnTo>
                      <a:lnTo>
                        <a:pt x="0" y="24"/>
                      </a:lnTo>
                      <a:lnTo>
                        <a:pt x="6" y="30"/>
                      </a:lnTo>
                      <a:lnTo>
                        <a:pt x="6" y="24"/>
                      </a:lnTo>
                      <a:lnTo>
                        <a:pt x="6" y="0"/>
                      </a:lnTo>
                      <a:close/>
                    </a:path>
                  </a:pathLst>
                </a:custGeom>
                <a:solidFill>
                  <a:srgbClr val="C0C0C0"/>
                </a:solidFill>
                <a:ln w="9525">
                  <a:noFill/>
                  <a:round/>
                  <a:headEnd/>
                  <a:tailEnd/>
                </a:ln>
              </p:spPr>
              <p:txBody>
                <a:bodyPr/>
                <a:lstStyle/>
                <a:p>
                  <a:endParaRPr lang="en-US"/>
                </a:p>
              </p:txBody>
            </p:sp>
            <p:sp>
              <p:nvSpPr>
                <p:cNvPr id="52088" name="Freeform 755"/>
                <p:cNvSpPr>
                  <a:spLocks/>
                </p:cNvSpPr>
                <p:nvPr/>
              </p:nvSpPr>
              <p:spPr bwMode="auto">
                <a:xfrm>
                  <a:off x="3183" y="2898"/>
                  <a:ext cx="24" cy="24"/>
                </a:xfrm>
                <a:custGeom>
                  <a:avLst/>
                  <a:gdLst>
                    <a:gd name="T0" fmla="*/ 6 w 24"/>
                    <a:gd name="T1" fmla="*/ 6 h 24"/>
                    <a:gd name="T2" fmla="*/ 6 w 24"/>
                    <a:gd name="T3" fmla="*/ 0 h 24"/>
                    <a:gd name="T4" fmla="*/ 0 w 24"/>
                    <a:gd name="T5" fmla="*/ 6 h 24"/>
                    <a:gd name="T6" fmla="*/ 6 w 24"/>
                    <a:gd name="T7" fmla="*/ 6 h 24"/>
                    <a:gd name="T8" fmla="*/ 18 w 24"/>
                    <a:gd name="T9" fmla="*/ 24 h 24"/>
                    <a:gd name="T10" fmla="*/ 24 w 24"/>
                    <a:gd name="T11" fmla="*/ 24 h 24"/>
                    <a:gd name="T12" fmla="*/ 24 w 24"/>
                    <a:gd name="T13" fmla="*/ 24 h 24"/>
                    <a:gd name="T14" fmla="*/ 12 w 24"/>
                    <a:gd name="T15" fmla="*/ 6 h 24"/>
                    <a:gd name="T16" fmla="*/ 6 w 24"/>
                    <a:gd name="T17" fmla="*/ 6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6" y="6"/>
                      </a:moveTo>
                      <a:lnTo>
                        <a:pt x="6" y="0"/>
                      </a:lnTo>
                      <a:lnTo>
                        <a:pt x="0" y="6"/>
                      </a:lnTo>
                      <a:lnTo>
                        <a:pt x="6" y="6"/>
                      </a:lnTo>
                      <a:lnTo>
                        <a:pt x="18" y="24"/>
                      </a:lnTo>
                      <a:lnTo>
                        <a:pt x="24" y="24"/>
                      </a:lnTo>
                      <a:lnTo>
                        <a:pt x="12" y="6"/>
                      </a:lnTo>
                      <a:lnTo>
                        <a:pt x="6" y="6"/>
                      </a:lnTo>
                      <a:close/>
                    </a:path>
                  </a:pathLst>
                </a:custGeom>
                <a:solidFill>
                  <a:srgbClr val="C0C0C0"/>
                </a:solidFill>
                <a:ln w="9525">
                  <a:noFill/>
                  <a:round/>
                  <a:headEnd/>
                  <a:tailEnd/>
                </a:ln>
              </p:spPr>
              <p:txBody>
                <a:bodyPr/>
                <a:lstStyle/>
                <a:p>
                  <a:endParaRPr lang="en-US"/>
                </a:p>
              </p:txBody>
            </p:sp>
            <p:sp>
              <p:nvSpPr>
                <p:cNvPr id="52089" name="Freeform 756"/>
                <p:cNvSpPr>
                  <a:spLocks/>
                </p:cNvSpPr>
                <p:nvPr/>
              </p:nvSpPr>
              <p:spPr bwMode="auto">
                <a:xfrm>
                  <a:off x="3213" y="2934"/>
                  <a:ext cx="24" cy="18"/>
                </a:xfrm>
                <a:custGeom>
                  <a:avLst/>
                  <a:gdLst>
                    <a:gd name="T0" fmla="*/ 6 w 24"/>
                    <a:gd name="T1" fmla="*/ 0 h 18"/>
                    <a:gd name="T2" fmla="*/ 6 w 24"/>
                    <a:gd name="T3" fmla="*/ 0 h 18"/>
                    <a:gd name="T4" fmla="*/ 0 w 24"/>
                    <a:gd name="T5" fmla="*/ 0 h 18"/>
                    <a:gd name="T6" fmla="*/ 6 w 24"/>
                    <a:gd name="T7" fmla="*/ 12 h 18"/>
                    <a:gd name="T8" fmla="*/ 12 w 24"/>
                    <a:gd name="T9" fmla="*/ 12 h 18"/>
                    <a:gd name="T10" fmla="*/ 24 w 24"/>
                    <a:gd name="T11" fmla="*/ 18 h 18"/>
                    <a:gd name="T12" fmla="*/ 24 w 24"/>
                    <a:gd name="T13" fmla="*/ 18 h 18"/>
                    <a:gd name="T14" fmla="*/ 24 w 24"/>
                    <a:gd name="T15" fmla="*/ 12 h 18"/>
                    <a:gd name="T16" fmla="*/ 12 w 24"/>
                    <a:gd name="T17" fmla="*/ 6 h 18"/>
                    <a:gd name="T18" fmla="*/ 12 w 24"/>
                    <a:gd name="T19" fmla="*/ 12 h 18"/>
                    <a:gd name="T20" fmla="*/ 12 w 24"/>
                    <a:gd name="T21" fmla="*/ 12 h 18"/>
                    <a:gd name="T22" fmla="*/ 6 w 24"/>
                    <a:gd name="T23" fmla="*/ 0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18"/>
                    <a:gd name="T38" fmla="*/ 24 w 24"/>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18">
                      <a:moveTo>
                        <a:pt x="6" y="0"/>
                      </a:moveTo>
                      <a:lnTo>
                        <a:pt x="6" y="0"/>
                      </a:lnTo>
                      <a:lnTo>
                        <a:pt x="0" y="0"/>
                      </a:lnTo>
                      <a:lnTo>
                        <a:pt x="6" y="12"/>
                      </a:lnTo>
                      <a:lnTo>
                        <a:pt x="12" y="12"/>
                      </a:lnTo>
                      <a:lnTo>
                        <a:pt x="24" y="18"/>
                      </a:lnTo>
                      <a:lnTo>
                        <a:pt x="24" y="12"/>
                      </a:lnTo>
                      <a:lnTo>
                        <a:pt x="12" y="6"/>
                      </a:lnTo>
                      <a:lnTo>
                        <a:pt x="12" y="12"/>
                      </a:lnTo>
                      <a:lnTo>
                        <a:pt x="6" y="0"/>
                      </a:lnTo>
                      <a:close/>
                    </a:path>
                  </a:pathLst>
                </a:custGeom>
                <a:solidFill>
                  <a:srgbClr val="C0C0C0"/>
                </a:solidFill>
                <a:ln w="9525">
                  <a:noFill/>
                  <a:round/>
                  <a:headEnd/>
                  <a:tailEnd/>
                </a:ln>
              </p:spPr>
              <p:txBody>
                <a:bodyPr/>
                <a:lstStyle/>
                <a:p>
                  <a:endParaRPr lang="en-US"/>
                </a:p>
              </p:txBody>
            </p:sp>
            <p:sp>
              <p:nvSpPr>
                <p:cNvPr id="52090" name="Freeform 757"/>
                <p:cNvSpPr>
                  <a:spLocks/>
                </p:cNvSpPr>
                <p:nvPr/>
              </p:nvSpPr>
              <p:spPr bwMode="auto">
                <a:xfrm>
                  <a:off x="3249" y="2958"/>
                  <a:ext cx="24" cy="18"/>
                </a:xfrm>
                <a:custGeom>
                  <a:avLst/>
                  <a:gdLst>
                    <a:gd name="T0" fmla="*/ 0 w 24"/>
                    <a:gd name="T1" fmla="*/ 0 h 18"/>
                    <a:gd name="T2" fmla="*/ 0 w 24"/>
                    <a:gd name="T3" fmla="*/ 0 h 18"/>
                    <a:gd name="T4" fmla="*/ 0 w 24"/>
                    <a:gd name="T5" fmla="*/ 6 h 18"/>
                    <a:gd name="T6" fmla="*/ 18 w 24"/>
                    <a:gd name="T7" fmla="*/ 18 h 18"/>
                    <a:gd name="T8" fmla="*/ 24 w 24"/>
                    <a:gd name="T9" fmla="*/ 18 h 18"/>
                    <a:gd name="T10" fmla="*/ 18 w 24"/>
                    <a:gd name="T11" fmla="*/ 12 h 18"/>
                    <a:gd name="T12" fmla="*/ 0 w 24"/>
                    <a:gd name="T13" fmla="*/ 0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0"/>
                      </a:moveTo>
                      <a:lnTo>
                        <a:pt x="0" y="0"/>
                      </a:lnTo>
                      <a:lnTo>
                        <a:pt x="0" y="6"/>
                      </a:lnTo>
                      <a:lnTo>
                        <a:pt x="18" y="18"/>
                      </a:lnTo>
                      <a:lnTo>
                        <a:pt x="24" y="18"/>
                      </a:lnTo>
                      <a:lnTo>
                        <a:pt x="18" y="12"/>
                      </a:lnTo>
                      <a:lnTo>
                        <a:pt x="0" y="0"/>
                      </a:lnTo>
                      <a:close/>
                    </a:path>
                  </a:pathLst>
                </a:custGeom>
                <a:solidFill>
                  <a:srgbClr val="C0C0C0"/>
                </a:solidFill>
                <a:ln w="9525">
                  <a:noFill/>
                  <a:round/>
                  <a:headEnd/>
                  <a:tailEnd/>
                </a:ln>
              </p:spPr>
              <p:txBody>
                <a:bodyPr/>
                <a:lstStyle/>
                <a:p>
                  <a:endParaRPr lang="en-US"/>
                </a:p>
              </p:txBody>
            </p:sp>
            <p:sp>
              <p:nvSpPr>
                <p:cNvPr id="52091" name="Freeform 758"/>
                <p:cNvSpPr>
                  <a:spLocks/>
                </p:cNvSpPr>
                <p:nvPr/>
              </p:nvSpPr>
              <p:spPr bwMode="auto">
                <a:xfrm>
                  <a:off x="3285" y="2976"/>
                  <a:ext cx="24" cy="18"/>
                </a:xfrm>
                <a:custGeom>
                  <a:avLst/>
                  <a:gdLst>
                    <a:gd name="T0" fmla="*/ 0 w 24"/>
                    <a:gd name="T1" fmla="*/ 0 h 18"/>
                    <a:gd name="T2" fmla="*/ 0 w 24"/>
                    <a:gd name="T3" fmla="*/ 6 h 18"/>
                    <a:gd name="T4" fmla="*/ 0 w 24"/>
                    <a:gd name="T5" fmla="*/ 6 h 18"/>
                    <a:gd name="T6" fmla="*/ 24 w 24"/>
                    <a:gd name="T7" fmla="*/ 18 h 18"/>
                    <a:gd name="T8" fmla="*/ 24 w 24"/>
                    <a:gd name="T9" fmla="*/ 18 h 18"/>
                    <a:gd name="T10" fmla="*/ 24 w 24"/>
                    <a:gd name="T11" fmla="*/ 12 h 18"/>
                    <a:gd name="T12" fmla="*/ 0 w 24"/>
                    <a:gd name="T13" fmla="*/ 0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0"/>
                      </a:moveTo>
                      <a:lnTo>
                        <a:pt x="0" y="6"/>
                      </a:lnTo>
                      <a:lnTo>
                        <a:pt x="24" y="18"/>
                      </a:lnTo>
                      <a:lnTo>
                        <a:pt x="24" y="12"/>
                      </a:lnTo>
                      <a:lnTo>
                        <a:pt x="0" y="0"/>
                      </a:lnTo>
                      <a:close/>
                    </a:path>
                  </a:pathLst>
                </a:custGeom>
                <a:solidFill>
                  <a:srgbClr val="C0C0C0"/>
                </a:solidFill>
                <a:ln w="9525">
                  <a:noFill/>
                  <a:round/>
                  <a:headEnd/>
                  <a:tailEnd/>
                </a:ln>
              </p:spPr>
              <p:txBody>
                <a:bodyPr/>
                <a:lstStyle/>
                <a:p>
                  <a:endParaRPr lang="en-US"/>
                </a:p>
              </p:txBody>
            </p:sp>
            <p:sp>
              <p:nvSpPr>
                <p:cNvPr id="52092" name="Freeform 759"/>
                <p:cNvSpPr>
                  <a:spLocks/>
                </p:cNvSpPr>
                <p:nvPr/>
              </p:nvSpPr>
              <p:spPr bwMode="auto">
                <a:xfrm>
                  <a:off x="3321" y="2994"/>
                  <a:ext cx="30" cy="18"/>
                </a:xfrm>
                <a:custGeom>
                  <a:avLst/>
                  <a:gdLst>
                    <a:gd name="T0" fmla="*/ 0 w 30"/>
                    <a:gd name="T1" fmla="*/ 0 h 18"/>
                    <a:gd name="T2" fmla="*/ 0 w 30"/>
                    <a:gd name="T3" fmla="*/ 6 h 18"/>
                    <a:gd name="T4" fmla="*/ 0 w 30"/>
                    <a:gd name="T5" fmla="*/ 6 h 18"/>
                    <a:gd name="T6" fmla="*/ 24 w 30"/>
                    <a:gd name="T7" fmla="*/ 18 h 18"/>
                    <a:gd name="T8" fmla="*/ 30 w 30"/>
                    <a:gd name="T9" fmla="*/ 12 h 18"/>
                    <a:gd name="T10" fmla="*/ 24 w 30"/>
                    <a:gd name="T11" fmla="*/ 12 h 18"/>
                    <a:gd name="T12" fmla="*/ 0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0" y="0"/>
                      </a:moveTo>
                      <a:lnTo>
                        <a:pt x="0" y="6"/>
                      </a:lnTo>
                      <a:lnTo>
                        <a:pt x="24" y="18"/>
                      </a:lnTo>
                      <a:lnTo>
                        <a:pt x="30" y="12"/>
                      </a:lnTo>
                      <a:lnTo>
                        <a:pt x="24" y="12"/>
                      </a:lnTo>
                      <a:lnTo>
                        <a:pt x="0" y="0"/>
                      </a:lnTo>
                      <a:close/>
                    </a:path>
                  </a:pathLst>
                </a:custGeom>
                <a:solidFill>
                  <a:srgbClr val="C0C0C0"/>
                </a:solidFill>
                <a:ln w="9525">
                  <a:noFill/>
                  <a:round/>
                  <a:headEnd/>
                  <a:tailEnd/>
                </a:ln>
              </p:spPr>
              <p:txBody>
                <a:bodyPr/>
                <a:lstStyle/>
                <a:p>
                  <a:endParaRPr lang="en-US"/>
                </a:p>
              </p:txBody>
            </p:sp>
            <p:sp>
              <p:nvSpPr>
                <p:cNvPr id="52093" name="Freeform 760"/>
                <p:cNvSpPr>
                  <a:spLocks/>
                </p:cNvSpPr>
                <p:nvPr/>
              </p:nvSpPr>
              <p:spPr bwMode="auto">
                <a:xfrm>
                  <a:off x="3357" y="3012"/>
                  <a:ext cx="30" cy="12"/>
                </a:xfrm>
                <a:custGeom>
                  <a:avLst/>
                  <a:gdLst>
                    <a:gd name="T0" fmla="*/ 6 w 30"/>
                    <a:gd name="T1" fmla="*/ 0 h 12"/>
                    <a:gd name="T2" fmla="*/ 0 w 30"/>
                    <a:gd name="T3" fmla="*/ 0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094" name="Freeform 761"/>
                <p:cNvSpPr>
                  <a:spLocks/>
                </p:cNvSpPr>
                <p:nvPr/>
              </p:nvSpPr>
              <p:spPr bwMode="auto">
                <a:xfrm>
                  <a:off x="3399" y="3024"/>
                  <a:ext cx="30" cy="12"/>
                </a:xfrm>
                <a:custGeom>
                  <a:avLst/>
                  <a:gdLst>
                    <a:gd name="T0" fmla="*/ 6 w 30"/>
                    <a:gd name="T1" fmla="*/ 0 h 12"/>
                    <a:gd name="T2" fmla="*/ 0 w 30"/>
                    <a:gd name="T3" fmla="*/ 0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2095" name="Freeform 762"/>
                <p:cNvSpPr>
                  <a:spLocks/>
                </p:cNvSpPr>
                <p:nvPr/>
              </p:nvSpPr>
              <p:spPr bwMode="auto">
                <a:xfrm>
                  <a:off x="3441" y="3036"/>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096" name="Freeform 763"/>
                <p:cNvSpPr>
                  <a:spLocks/>
                </p:cNvSpPr>
                <p:nvPr/>
              </p:nvSpPr>
              <p:spPr bwMode="auto">
                <a:xfrm>
                  <a:off x="3483" y="3042"/>
                  <a:ext cx="30" cy="12"/>
                </a:xfrm>
                <a:custGeom>
                  <a:avLst/>
                  <a:gdLst>
                    <a:gd name="T0" fmla="*/ 0 w 30"/>
                    <a:gd name="T1" fmla="*/ 0 h 12"/>
                    <a:gd name="T2" fmla="*/ 0 w 30"/>
                    <a:gd name="T3" fmla="*/ 0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0"/>
                      </a:ln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097" name="Freeform 764"/>
                <p:cNvSpPr>
                  <a:spLocks/>
                </p:cNvSpPr>
                <p:nvPr/>
              </p:nvSpPr>
              <p:spPr bwMode="auto">
                <a:xfrm>
                  <a:off x="3525" y="3048"/>
                  <a:ext cx="30" cy="12"/>
                </a:xfrm>
                <a:custGeom>
                  <a:avLst/>
                  <a:gdLst>
                    <a:gd name="T0" fmla="*/ 0 w 30"/>
                    <a:gd name="T1" fmla="*/ 0 h 12"/>
                    <a:gd name="T2" fmla="*/ 0 w 30"/>
                    <a:gd name="T3" fmla="*/ 6 h 12"/>
                    <a:gd name="T4" fmla="*/ 0 w 30"/>
                    <a:gd name="T5" fmla="*/ 6 h 12"/>
                    <a:gd name="T6" fmla="*/ 12 w 30"/>
                    <a:gd name="T7" fmla="*/ 12 h 12"/>
                    <a:gd name="T8" fmla="*/ 24 w 30"/>
                    <a:gd name="T9" fmla="*/ 12 h 12"/>
                    <a:gd name="T10" fmla="*/ 30 w 30"/>
                    <a:gd name="T11" fmla="*/ 6 h 12"/>
                    <a:gd name="T12" fmla="*/ 24 w 30"/>
                    <a:gd name="T13" fmla="*/ 6 h 12"/>
                    <a:gd name="T14" fmla="*/ 12 w 30"/>
                    <a:gd name="T15" fmla="*/ 6 h 12"/>
                    <a:gd name="T16" fmla="*/ 0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0"/>
                      </a:moveTo>
                      <a:lnTo>
                        <a:pt x="0" y="6"/>
                      </a:lnTo>
                      <a:lnTo>
                        <a:pt x="12" y="12"/>
                      </a:lnTo>
                      <a:lnTo>
                        <a:pt x="24" y="12"/>
                      </a:lnTo>
                      <a:lnTo>
                        <a:pt x="30" y="6"/>
                      </a:lnTo>
                      <a:lnTo>
                        <a:pt x="24" y="6"/>
                      </a:lnTo>
                      <a:lnTo>
                        <a:pt x="12" y="6"/>
                      </a:lnTo>
                      <a:lnTo>
                        <a:pt x="0" y="0"/>
                      </a:lnTo>
                      <a:close/>
                    </a:path>
                  </a:pathLst>
                </a:custGeom>
                <a:solidFill>
                  <a:srgbClr val="C0C0C0"/>
                </a:solidFill>
                <a:ln w="9525">
                  <a:noFill/>
                  <a:round/>
                  <a:headEnd/>
                  <a:tailEnd/>
                </a:ln>
              </p:spPr>
              <p:txBody>
                <a:bodyPr/>
                <a:lstStyle/>
                <a:p>
                  <a:endParaRPr lang="en-US"/>
                </a:p>
              </p:txBody>
            </p:sp>
            <p:sp>
              <p:nvSpPr>
                <p:cNvPr id="52098" name="Freeform 765"/>
                <p:cNvSpPr>
                  <a:spLocks/>
                </p:cNvSpPr>
                <p:nvPr/>
              </p:nvSpPr>
              <p:spPr bwMode="auto">
                <a:xfrm>
                  <a:off x="3567" y="3054"/>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2099" name="Freeform 766"/>
                <p:cNvSpPr>
                  <a:spLocks/>
                </p:cNvSpPr>
                <p:nvPr/>
              </p:nvSpPr>
              <p:spPr bwMode="auto">
                <a:xfrm>
                  <a:off x="3609" y="3060"/>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2100" name="Freeform 767"/>
                <p:cNvSpPr>
                  <a:spLocks/>
                </p:cNvSpPr>
                <p:nvPr/>
              </p:nvSpPr>
              <p:spPr bwMode="auto">
                <a:xfrm>
                  <a:off x="3651" y="3066"/>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2101" name="Freeform 768"/>
                <p:cNvSpPr>
                  <a:spLocks/>
                </p:cNvSpPr>
                <p:nvPr/>
              </p:nvSpPr>
              <p:spPr bwMode="auto">
                <a:xfrm>
                  <a:off x="3687" y="3066"/>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102" name="Freeform 769"/>
                <p:cNvSpPr>
                  <a:spLocks/>
                </p:cNvSpPr>
                <p:nvPr/>
              </p:nvSpPr>
              <p:spPr bwMode="auto">
                <a:xfrm>
                  <a:off x="3729" y="3066"/>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103" name="Freeform 770"/>
                <p:cNvSpPr>
                  <a:spLocks/>
                </p:cNvSpPr>
                <p:nvPr/>
              </p:nvSpPr>
              <p:spPr bwMode="auto">
                <a:xfrm>
                  <a:off x="3771" y="3066"/>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104" name="Freeform 771"/>
                <p:cNvSpPr>
                  <a:spLocks/>
                </p:cNvSpPr>
                <p:nvPr/>
              </p:nvSpPr>
              <p:spPr bwMode="auto">
                <a:xfrm>
                  <a:off x="3813" y="3066"/>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105" name="Freeform 772"/>
                <p:cNvSpPr>
                  <a:spLocks/>
                </p:cNvSpPr>
                <p:nvPr/>
              </p:nvSpPr>
              <p:spPr bwMode="auto">
                <a:xfrm>
                  <a:off x="3855" y="3066"/>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106" name="Freeform 773"/>
                <p:cNvSpPr>
                  <a:spLocks/>
                </p:cNvSpPr>
                <p:nvPr/>
              </p:nvSpPr>
              <p:spPr bwMode="auto">
                <a:xfrm>
                  <a:off x="3897" y="3060"/>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107" name="Freeform 774"/>
                <p:cNvSpPr>
                  <a:spLocks/>
                </p:cNvSpPr>
                <p:nvPr/>
              </p:nvSpPr>
              <p:spPr bwMode="auto">
                <a:xfrm>
                  <a:off x="3939" y="3054"/>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108" name="Freeform 775"/>
                <p:cNvSpPr>
                  <a:spLocks/>
                </p:cNvSpPr>
                <p:nvPr/>
              </p:nvSpPr>
              <p:spPr bwMode="auto">
                <a:xfrm>
                  <a:off x="3981" y="3048"/>
                  <a:ext cx="31" cy="12"/>
                </a:xfrm>
                <a:custGeom>
                  <a:avLst/>
                  <a:gdLst>
                    <a:gd name="T0" fmla="*/ 6 w 31"/>
                    <a:gd name="T1" fmla="*/ 6 h 12"/>
                    <a:gd name="T2" fmla="*/ 0 w 31"/>
                    <a:gd name="T3" fmla="*/ 12 h 12"/>
                    <a:gd name="T4" fmla="*/ 6 w 31"/>
                    <a:gd name="T5" fmla="*/ 12 h 12"/>
                    <a:gd name="T6" fmla="*/ 25 w 31"/>
                    <a:gd name="T7" fmla="*/ 12 h 12"/>
                    <a:gd name="T8" fmla="*/ 31 w 31"/>
                    <a:gd name="T9" fmla="*/ 6 h 12"/>
                    <a:gd name="T10" fmla="*/ 31 w 31"/>
                    <a:gd name="T11" fmla="*/ 6 h 12"/>
                    <a:gd name="T12" fmla="*/ 31 w 31"/>
                    <a:gd name="T13" fmla="*/ 0 h 12"/>
                    <a:gd name="T14" fmla="*/ 25 w 31"/>
                    <a:gd name="T15" fmla="*/ 6 h 12"/>
                    <a:gd name="T16" fmla="*/ 6 w 31"/>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12"/>
                    <a:gd name="T29" fmla="*/ 31 w 31"/>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12">
                      <a:moveTo>
                        <a:pt x="6" y="6"/>
                      </a:moveTo>
                      <a:lnTo>
                        <a:pt x="0" y="12"/>
                      </a:lnTo>
                      <a:lnTo>
                        <a:pt x="6" y="12"/>
                      </a:lnTo>
                      <a:lnTo>
                        <a:pt x="25" y="12"/>
                      </a:lnTo>
                      <a:lnTo>
                        <a:pt x="31" y="6"/>
                      </a:lnTo>
                      <a:lnTo>
                        <a:pt x="31" y="0"/>
                      </a:lnTo>
                      <a:lnTo>
                        <a:pt x="25" y="6"/>
                      </a:lnTo>
                      <a:lnTo>
                        <a:pt x="6" y="6"/>
                      </a:lnTo>
                      <a:close/>
                    </a:path>
                  </a:pathLst>
                </a:custGeom>
                <a:solidFill>
                  <a:srgbClr val="C0C0C0"/>
                </a:solidFill>
                <a:ln w="9525">
                  <a:noFill/>
                  <a:round/>
                  <a:headEnd/>
                  <a:tailEnd/>
                </a:ln>
              </p:spPr>
              <p:txBody>
                <a:bodyPr/>
                <a:lstStyle/>
                <a:p>
                  <a:endParaRPr lang="en-US"/>
                </a:p>
              </p:txBody>
            </p:sp>
            <p:sp>
              <p:nvSpPr>
                <p:cNvPr id="52109" name="Freeform 776"/>
                <p:cNvSpPr>
                  <a:spLocks/>
                </p:cNvSpPr>
                <p:nvPr/>
              </p:nvSpPr>
              <p:spPr bwMode="auto">
                <a:xfrm>
                  <a:off x="4024" y="3042"/>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110" name="Freeform 777"/>
                <p:cNvSpPr>
                  <a:spLocks/>
                </p:cNvSpPr>
                <p:nvPr/>
              </p:nvSpPr>
              <p:spPr bwMode="auto">
                <a:xfrm>
                  <a:off x="4066" y="3036"/>
                  <a:ext cx="30" cy="12"/>
                </a:xfrm>
                <a:custGeom>
                  <a:avLst/>
                  <a:gdLst>
                    <a:gd name="T0" fmla="*/ 6 w 30"/>
                    <a:gd name="T1" fmla="*/ 6 h 12"/>
                    <a:gd name="T2" fmla="*/ 0 w 30"/>
                    <a:gd name="T3" fmla="*/ 6 h 12"/>
                    <a:gd name="T4" fmla="*/ 6 w 30"/>
                    <a:gd name="T5" fmla="*/ 12 h 12"/>
                    <a:gd name="T6" fmla="*/ 30 w 30"/>
                    <a:gd name="T7" fmla="*/ 6 h 12"/>
                    <a:gd name="T8" fmla="*/ 30 w 30"/>
                    <a:gd name="T9" fmla="*/ 0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111" name="Freeform 778"/>
                <p:cNvSpPr>
                  <a:spLocks/>
                </p:cNvSpPr>
                <p:nvPr/>
              </p:nvSpPr>
              <p:spPr bwMode="auto">
                <a:xfrm>
                  <a:off x="4108" y="3024"/>
                  <a:ext cx="30" cy="12"/>
                </a:xfrm>
                <a:custGeom>
                  <a:avLst/>
                  <a:gdLst>
                    <a:gd name="T0" fmla="*/ 6 w 30"/>
                    <a:gd name="T1" fmla="*/ 6 h 12"/>
                    <a:gd name="T2" fmla="*/ 0 w 30"/>
                    <a:gd name="T3" fmla="*/ 12 h 12"/>
                    <a:gd name="T4" fmla="*/ 6 w 30"/>
                    <a:gd name="T5" fmla="*/ 12 h 12"/>
                    <a:gd name="T6" fmla="*/ 24 w 30"/>
                    <a:gd name="T7" fmla="*/ 6 h 12"/>
                    <a:gd name="T8" fmla="*/ 30 w 30"/>
                    <a:gd name="T9" fmla="*/ 6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24" y="6"/>
                      </a:lnTo>
                      <a:lnTo>
                        <a:pt x="30" y="6"/>
                      </a:lnTo>
                      <a:lnTo>
                        <a:pt x="24" y="0"/>
                      </a:lnTo>
                      <a:lnTo>
                        <a:pt x="6" y="6"/>
                      </a:lnTo>
                      <a:close/>
                    </a:path>
                  </a:pathLst>
                </a:custGeom>
                <a:solidFill>
                  <a:srgbClr val="C0C0C0"/>
                </a:solidFill>
                <a:ln w="9525">
                  <a:noFill/>
                  <a:round/>
                  <a:headEnd/>
                  <a:tailEnd/>
                </a:ln>
              </p:spPr>
              <p:txBody>
                <a:bodyPr/>
                <a:lstStyle/>
                <a:p>
                  <a:endParaRPr lang="en-US"/>
                </a:p>
              </p:txBody>
            </p:sp>
            <p:sp>
              <p:nvSpPr>
                <p:cNvPr id="52112" name="Freeform 779"/>
                <p:cNvSpPr>
                  <a:spLocks/>
                </p:cNvSpPr>
                <p:nvPr/>
              </p:nvSpPr>
              <p:spPr bwMode="auto">
                <a:xfrm>
                  <a:off x="4150" y="3012"/>
                  <a:ext cx="30" cy="12"/>
                </a:xfrm>
                <a:custGeom>
                  <a:avLst/>
                  <a:gdLst>
                    <a:gd name="T0" fmla="*/ 0 w 30"/>
                    <a:gd name="T1" fmla="*/ 6 h 12"/>
                    <a:gd name="T2" fmla="*/ 0 w 30"/>
                    <a:gd name="T3" fmla="*/ 12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2113" name="Freeform 780"/>
                <p:cNvSpPr>
                  <a:spLocks/>
                </p:cNvSpPr>
                <p:nvPr/>
              </p:nvSpPr>
              <p:spPr bwMode="auto">
                <a:xfrm>
                  <a:off x="4186" y="3000"/>
                  <a:ext cx="30" cy="12"/>
                </a:xfrm>
                <a:custGeom>
                  <a:avLst/>
                  <a:gdLst>
                    <a:gd name="T0" fmla="*/ 6 w 30"/>
                    <a:gd name="T1" fmla="*/ 6 h 12"/>
                    <a:gd name="T2" fmla="*/ 0 w 30"/>
                    <a:gd name="T3" fmla="*/ 12 h 12"/>
                    <a:gd name="T4" fmla="*/ 6 w 30"/>
                    <a:gd name="T5" fmla="*/ 12 h 12"/>
                    <a:gd name="T6" fmla="*/ 12 w 30"/>
                    <a:gd name="T7" fmla="*/ 12 h 12"/>
                    <a:gd name="T8" fmla="*/ 30 w 30"/>
                    <a:gd name="T9" fmla="*/ 6 h 12"/>
                    <a:gd name="T10" fmla="*/ 30 w 30"/>
                    <a:gd name="T11" fmla="*/ 0 h 12"/>
                    <a:gd name="T12" fmla="*/ 30 w 30"/>
                    <a:gd name="T13" fmla="*/ 0 h 12"/>
                    <a:gd name="T14" fmla="*/ 12 w 30"/>
                    <a:gd name="T15" fmla="*/ 6 h 12"/>
                    <a:gd name="T16" fmla="*/ 6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6"/>
                      </a:moveTo>
                      <a:lnTo>
                        <a:pt x="0" y="12"/>
                      </a:lnTo>
                      <a:lnTo>
                        <a:pt x="6" y="12"/>
                      </a:lnTo>
                      <a:lnTo>
                        <a:pt x="12" y="12"/>
                      </a:lnTo>
                      <a:lnTo>
                        <a:pt x="30" y="6"/>
                      </a:lnTo>
                      <a:lnTo>
                        <a:pt x="30" y="0"/>
                      </a:lnTo>
                      <a:lnTo>
                        <a:pt x="12" y="6"/>
                      </a:lnTo>
                      <a:lnTo>
                        <a:pt x="6" y="6"/>
                      </a:lnTo>
                      <a:close/>
                    </a:path>
                  </a:pathLst>
                </a:custGeom>
                <a:solidFill>
                  <a:srgbClr val="C0C0C0"/>
                </a:solidFill>
                <a:ln w="9525">
                  <a:noFill/>
                  <a:round/>
                  <a:headEnd/>
                  <a:tailEnd/>
                </a:ln>
              </p:spPr>
              <p:txBody>
                <a:bodyPr/>
                <a:lstStyle/>
                <a:p>
                  <a:endParaRPr lang="en-US"/>
                </a:p>
              </p:txBody>
            </p:sp>
            <p:sp>
              <p:nvSpPr>
                <p:cNvPr id="52114" name="Freeform 781"/>
                <p:cNvSpPr>
                  <a:spLocks/>
                </p:cNvSpPr>
                <p:nvPr/>
              </p:nvSpPr>
              <p:spPr bwMode="auto">
                <a:xfrm>
                  <a:off x="4228" y="2982"/>
                  <a:ext cx="30" cy="18"/>
                </a:xfrm>
                <a:custGeom>
                  <a:avLst/>
                  <a:gdLst>
                    <a:gd name="T0" fmla="*/ 0 w 30"/>
                    <a:gd name="T1" fmla="*/ 12 h 18"/>
                    <a:gd name="T2" fmla="*/ 0 w 30"/>
                    <a:gd name="T3" fmla="*/ 12 h 18"/>
                    <a:gd name="T4" fmla="*/ 0 w 30"/>
                    <a:gd name="T5" fmla="*/ 18 h 18"/>
                    <a:gd name="T6" fmla="*/ 24 w 30"/>
                    <a:gd name="T7" fmla="*/ 6 h 18"/>
                    <a:gd name="T8" fmla="*/ 30 w 30"/>
                    <a:gd name="T9" fmla="*/ 6 h 18"/>
                    <a:gd name="T10" fmla="*/ 24 w 30"/>
                    <a:gd name="T11" fmla="*/ 0 h 18"/>
                    <a:gd name="T12" fmla="*/ 0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0" y="12"/>
                      </a:moveTo>
                      <a:lnTo>
                        <a:pt x="0" y="12"/>
                      </a:lnTo>
                      <a:lnTo>
                        <a:pt x="0" y="18"/>
                      </a:lnTo>
                      <a:lnTo>
                        <a:pt x="24" y="6"/>
                      </a:lnTo>
                      <a:lnTo>
                        <a:pt x="30" y="6"/>
                      </a:lnTo>
                      <a:lnTo>
                        <a:pt x="24" y="0"/>
                      </a:lnTo>
                      <a:lnTo>
                        <a:pt x="0" y="12"/>
                      </a:lnTo>
                      <a:close/>
                    </a:path>
                  </a:pathLst>
                </a:custGeom>
                <a:solidFill>
                  <a:srgbClr val="C0C0C0"/>
                </a:solidFill>
                <a:ln w="9525">
                  <a:noFill/>
                  <a:round/>
                  <a:headEnd/>
                  <a:tailEnd/>
                </a:ln>
              </p:spPr>
              <p:txBody>
                <a:bodyPr/>
                <a:lstStyle/>
                <a:p>
                  <a:endParaRPr lang="en-US"/>
                </a:p>
              </p:txBody>
            </p:sp>
            <p:sp>
              <p:nvSpPr>
                <p:cNvPr id="52115" name="Freeform 782"/>
                <p:cNvSpPr>
                  <a:spLocks/>
                </p:cNvSpPr>
                <p:nvPr/>
              </p:nvSpPr>
              <p:spPr bwMode="auto">
                <a:xfrm>
                  <a:off x="4264" y="2964"/>
                  <a:ext cx="30" cy="18"/>
                </a:xfrm>
                <a:custGeom>
                  <a:avLst/>
                  <a:gdLst>
                    <a:gd name="T0" fmla="*/ 6 w 30"/>
                    <a:gd name="T1" fmla="*/ 12 h 18"/>
                    <a:gd name="T2" fmla="*/ 0 w 30"/>
                    <a:gd name="T3" fmla="*/ 12 h 18"/>
                    <a:gd name="T4" fmla="*/ 6 w 30"/>
                    <a:gd name="T5" fmla="*/ 18 h 18"/>
                    <a:gd name="T6" fmla="*/ 24 w 30"/>
                    <a:gd name="T7" fmla="*/ 6 h 18"/>
                    <a:gd name="T8" fmla="*/ 30 w 30"/>
                    <a:gd name="T9" fmla="*/ 0 h 18"/>
                    <a:gd name="T10" fmla="*/ 24 w 30"/>
                    <a:gd name="T11" fmla="*/ 0 h 18"/>
                    <a:gd name="T12" fmla="*/ 6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12"/>
                      </a:moveTo>
                      <a:lnTo>
                        <a:pt x="0" y="12"/>
                      </a:lnTo>
                      <a:lnTo>
                        <a:pt x="6" y="18"/>
                      </a:lnTo>
                      <a:lnTo>
                        <a:pt x="24" y="6"/>
                      </a:lnTo>
                      <a:lnTo>
                        <a:pt x="30" y="0"/>
                      </a:lnTo>
                      <a:lnTo>
                        <a:pt x="24" y="0"/>
                      </a:lnTo>
                      <a:lnTo>
                        <a:pt x="6" y="12"/>
                      </a:lnTo>
                      <a:close/>
                    </a:path>
                  </a:pathLst>
                </a:custGeom>
                <a:solidFill>
                  <a:srgbClr val="C0C0C0"/>
                </a:solidFill>
                <a:ln w="9525">
                  <a:noFill/>
                  <a:round/>
                  <a:headEnd/>
                  <a:tailEnd/>
                </a:ln>
              </p:spPr>
              <p:txBody>
                <a:bodyPr/>
                <a:lstStyle/>
                <a:p>
                  <a:endParaRPr lang="en-US"/>
                </a:p>
              </p:txBody>
            </p:sp>
            <p:sp>
              <p:nvSpPr>
                <p:cNvPr id="52116" name="Freeform 783"/>
                <p:cNvSpPr>
                  <a:spLocks/>
                </p:cNvSpPr>
                <p:nvPr/>
              </p:nvSpPr>
              <p:spPr bwMode="auto">
                <a:xfrm>
                  <a:off x="4300" y="2940"/>
                  <a:ext cx="30" cy="18"/>
                </a:xfrm>
                <a:custGeom>
                  <a:avLst/>
                  <a:gdLst>
                    <a:gd name="T0" fmla="*/ 6 w 30"/>
                    <a:gd name="T1" fmla="*/ 12 h 18"/>
                    <a:gd name="T2" fmla="*/ 0 w 30"/>
                    <a:gd name="T3" fmla="*/ 18 h 18"/>
                    <a:gd name="T4" fmla="*/ 6 w 30"/>
                    <a:gd name="T5" fmla="*/ 18 h 18"/>
                    <a:gd name="T6" fmla="*/ 24 w 30"/>
                    <a:gd name="T7" fmla="*/ 6 h 18"/>
                    <a:gd name="T8" fmla="*/ 30 w 30"/>
                    <a:gd name="T9" fmla="*/ 6 h 18"/>
                    <a:gd name="T10" fmla="*/ 30 w 30"/>
                    <a:gd name="T11" fmla="*/ 0 h 18"/>
                    <a:gd name="T12" fmla="*/ 24 w 30"/>
                    <a:gd name="T13" fmla="*/ 0 h 18"/>
                    <a:gd name="T14" fmla="*/ 24 w 30"/>
                    <a:gd name="T15" fmla="*/ 0 h 18"/>
                    <a:gd name="T16" fmla="*/ 24 w 30"/>
                    <a:gd name="T17" fmla="*/ 6 h 18"/>
                    <a:gd name="T18" fmla="*/ 24 w 30"/>
                    <a:gd name="T19" fmla="*/ 6 h 18"/>
                    <a:gd name="T20" fmla="*/ 24 w 30"/>
                    <a:gd name="T21" fmla="*/ 0 h 18"/>
                    <a:gd name="T22" fmla="*/ 6 w 30"/>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
                    <a:gd name="T37" fmla="*/ 0 h 18"/>
                    <a:gd name="T38" fmla="*/ 30 w 30"/>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 h="18">
                      <a:moveTo>
                        <a:pt x="6" y="12"/>
                      </a:moveTo>
                      <a:lnTo>
                        <a:pt x="0" y="18"/>
                      </a:lnTo>
                      <a:lnTo>
                        <a:pt x="6" y="18"/>
                      </a:lnTo>
                      <a:lnTo>
                        <a:pt x="24" y="6"/>
                      </a:lnTo>
                      <a:lnTo>
                        <a:pt x="30" y="6"/>
                      </a:lnTo>
                      <a:lnTo>
                        <a:pt x="30" y="0"/>
                      </a:lnTo>
                      <a:lnTo>
                        <a:pt x="24" y="0"/>
                      </a:lnTo>
                      <a:lnTo>
                        <a:pt x="24" y="6"/>
                      </a:lnTo>
                      <a:lnTo>
                        <a:pt x="24" y="0"/>
                      </a:lnTo>
                      <a:lnTo>
                        <a:pt x="6" y="12"/>
                      </a:lnTo>
                      <a:close/>
                    </a:path>
                  </a:pathLst>
                </a:custGeom>
                <a:solidFill>
                  <a:srgbClr val="C0C0C0"/>
                </a:solidFill>
                <a:ln w="9525">
                  <a:noFill/>
                  <a:round/>
                  <a:headEnd/>
                  <a:tailEnd/>
                </a:ln>
              </p:spPr>
              <p:txBody>
                <a:bodyPr/>
                <a:lstStyle/>
                <a:p>
                  <a:endParaRPr lang="en-US"/>
                </a:p>
              </p:txBody>
            </p:sp>
            <p:sp>
              <p:nvSpPr>
                <p:cNvPr id="52117" name="Freeform 784"/>
                <p:cNvSpPr>
                  <a:spLocks/>
                </p:cNvSpPr>
                <p:nvPr/>
              </p:nvSpPr>
              <p:spPr bwMode="auto">
                <a:xfrm>
                  <a:off x="4336" y="2910"/>
                  <a:ext cx="18" cy="24"/>
                </a:xfrm>
                <a:custGeom>
                  <a:avLst/>
                  <a:gdLst>
                    <a:gd name="T0" fmla="*/ 0 w 18"/>
                    <a:gd name="T1" fmla="*/ 18 h 24"/>
                    <a:gd name="T2" fmla="*/ 0 w 18"/>
                    <a:gd name="T3" fmla="*/ 24 h 24"/>
                    <a:gd name="T4" fmla="*/ 6 w 18"/>
                    <a:gd name="T5" fmla="*/ 18 h 24"/>
                    <a:gd name="T6" fmla="*/ 18 w 18"/>
                    <a:gd name="T7" fmla="*/ 0 h 24"/>
                    <a:gd name="T8" fmla="*/ 18 w 18"/>
                    <a:gd name="T9" fmla="*/ 0 h 24"/>
                    <a:gd name="T10" fmla="*/ 12 w 18"/>
                    <a:gd name="T11" fmla="*/ 0 h 24"/>
                    <a:gd name="T12" fmla="*/ 0 w 18"/>
                    <a:gd name="T13" fmla="*/ 18 h 24"/>
                    <a:gd name="T14" fmla="*/ 0 60000 65536"/>
                    <a:gd name="T15" fmla="*/ 0 60000 65536"/>
                    <a:gd name="T16" fmla="*/ 0 60000 65536"/>
                    <a:gd name="T17" fmla="*/ 0 60000 65536"/>
                    <a:gd name="T18" fmla="*/ 0 60000 65536"/>
                    <a:gd name="T19" fmla="*/ 0 60000 65536"/>
                    <a:gd name="T20" fmla="*/ 0 60000 65536"/>
                    <a:gd name="T21" fmla="*/ 0 w 18"/>
                    <a:gd name="T22" fmla="*/ 0 h 24"/>
                    <a:gd name="T23" fmla="*/ 18 w 18"/>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24">
                      <a:moveTo>
                        <a:pt x="0" y="18"/>
                      </a:moveTo>
                      <a:lnTo>
                        <a:pt x="0" y="24"/>
                      </a:lnTo>
                      <a:lnTo>
                        <a:pt x="6" y="18"/>
                      </a:lnTo>
                      <a:lnTo>
                        <a:pt x="18" y="0"/>
                      </a:lnTo>
                      <a:lnTo>
                        <a:pt x="12" y="0"/>
                      </a:lnTo>
                      <a:lnTo>
                        <a:pt x="0" y="18"/>
                      </a:lnTo>
                      <a:close/>
                    </a:path>
                  </a:pathLst>
                </a:custGeom>
                <a:solidFill>
                  <a:srgbClr val="C0C0C0"/>
                </a:solidFill>
                <a:ln w="9525">
                  <a:noFill/>
                  <a:round/>
                  <a:headEnd/>
                  <a:tailEnd/>
                </a:ln>
              </p:spPr>
              <p:txBody>
                <a:bodyPr/>
                <a:lstStyle/>
                <a:p>
                  <a:endParaRPr lang="en-US"/>
                </a:p>
              </p:txBody>
            </p:sp>
            <p:sp>
              <p:nvSpPr>
                <p:cNvPr id="52118" name="Freeform 785"/>
                <p:cNvSpPr>
                  <a:spLocks/>
                </p:cNvSpPr>
                <p:nvPr/>
              </p:nvSpPr>
              <p:spPr bwMode="auto">
                <a:xfrm>
                  <a:off x="4360" y="2874"/>
                  <a:ext cx="12" cy="24"/>
                </a:xfrm>
                <a:custGeom>
                  <a:avLst/>
                  <a:gdLst>
                    <a:gd name="T0" fmla="*/ 0 w 12"/>
                    <a:gd name="T1" fmla="*/ 24 h 24"/>
                    <a:gd name="T2" fmla="*/ 0 w 12"/>
                    <a:gd name="T3" fmla="*/ 24 h 24"/>
                    <a:gd name="T4" fmla="*/ 6 w 12"/>
                    <a:gd name="T5" fmla="*/ 24 h 24"/>
                    <a:gd name="T6" fmla="*/ 12 w 12"/>
                    <a:gd name="T7" fmla="*/ 12 h 24"/>
                    <a:gd name="T8" fmla="*/ 12 w 12"/>
                    <a:gd name="T9" fmla="*/ 0 h 24"/>
                    <a:gd name="T10" fmla="*/ 12 w 12"/>
                    <a:gd name="T11" fmla="*/ 0 h 24"/>
                    <a:gd name="T12" fmla="*/ 6 w 12"/>
                    <a:gd name="T13" fmla="*/ 0 h 24"/>
                    <a:gd name="T14" fmla="*/ 6 w 12"/>
                    <a:gd name="T15" fmla="*/ 12 h 24"/>
                    <a:gd name="T16" fmla="*/ 0 w 12"/>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24"/>
                    <a:gd name="T29" fmla="*/ 12 w 12"/>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24">
                      <a:moveTo>
                        <a:pt x="0" y="24"/>
                      </a:moveTo>
                      <a:lnTo>
                        <a:pt x="0" y="24"/>
                      </a:lnTo>
                      <a:lnTo>
                        <a:pt x="6" y="24"/>
                      </a:lnTo>
                      <a:lnTo>
                        <a:pt x="12" y="12"/>
                      </a:lnTo>
                      <a:lnTo>
                        <a:pt x="12" y="0"/>
                      </a:lnTo>
                      <a:lnTo>
                        <a:pt x="6" y="0"/>
                      </a:lnTo>
                      <a:lnTo>
                        <a:pt x="6" y="12"/>
                      </a:lnTo>
                      <a:lnTo>
                        <a:pt x="0" y="24"/>
                      </a:lnTo>
                      <a:close/>
                    </a:path>
                  </a:pathLst>
                </a:custGeom>
                <a:solidFill>
                  <a:srgbClr val="C0C0C0"/>
                </a:solidFill>
                <a:ln w="9525">
                  <a:noFill/>
                  <a:round/>
                  <a:headEnd/>
                  <a:tailEnd/>
                </a:ln>
              </p:spPr>
              <p:txBody>
                <a:bodyPr/>
                <a:lstStyle/>
                <a:p>
                  <a:endParaRPr lang="en-US"/>
                </a:p>
              </p:txBody>
            </p:sp>
            <p:sp>
              <p:nvSpPr>
                <p:cNvPr id="52119" name="Freeform 786"/>
                <p:cNvSpPr>
                  <a:spLocks/>
                </p:cNvSpPr>
                <p:nvPr/>
              </p:nvSpPr>
              <p:spPr bwMode="auto">
                <a:xfrm>
                  <a:off x="4366" y="2832"/>
                  <a:ext cx="6" cy="30"/>
                </a:xfrm>
                <a:custGeom>
                  <a:avLst/>
                  <a:gdLst>
                    <a:gd name="T0" fmla="*/ 0 w 6"/>
                    <a:gd name="T1" fmla="*/ 24 h 30"/>
                    <a:gd name="T2" fmla="*/ 6 w 6"/>
                    <a:gd name="T3" fmla="*/ 30 h 30"/>
                    <a:gd name="T4" fmla="*/ 6 w 6"/>
                    <a:gd name="T5" fmla="*/ 24 h 30"/>
                    <a:gd name="T6" fmla="*/ 6 w 6"/>
                    <a:gd name="T7" fmla="*/ 6 h 30"/>
                    <a:gd name="T8" fmla="*/ 6 w 6"/>
                    <a:gd name="T9" fmla="*/ 0 h 30"/>
                    <a:gd name="T10" fmla="*/ 0 w 6"/>
                    <a:gd name="T11" fmla="*/ 0 h 30"/>
                    <a:gd name="T12" fmla="*/ 0 w 6"/>
                    <a:gd name="T13" fmla="*/ 0 h 30"/>
                    <a:gd name="T14" fmla="*/ 0 w 6"/>
                    <a:gd name="T15" fmla="*/ 6 h 30"/>
                    <a:gd name="T16" fmla="*/ 0 w 6"/>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0" y="24"/>
                      </a:moveTo>
                      <a:lnTo>
                        <a:pt x="6" y="30"/>
                      </a:lnTo>
                      <a:lnTo>
                        <a:pt x="6" y="24"/>
                      </a:lnTo>
                      <a:lnTo>
                        <a:pt x="6" y="6"/>
                      </a:lnTo>
                      <a:lnTo>
                        <a:pt x="6" y="0"/>
                      </a:lnTo>
                      <a:lnTo>
                        <a:pt x="0" y="0"/>
                      </a:lnTo>
                      <a:lnTo>
                        <a:pt x="0" y="6"/>
                      </a:lnTo>
                      <a:lnTo>
                        <a:pt x="0" y="24"/>
                      </a:lnTo>
                      <a:close/>
                    </a:path>
                  </a:pathLst>
                </a:custGeom>
                <a:solidFill>
                  <a:srgbClr val="C0C0C0"/>
                </a:solidFill>
                <a:ln w="9525">
                  <a:noFill/>
                  <a:round/>
                  <a:headEnd/>
                  <a:tailEnd/>
                </a:ln>
              </p:spPr>
              <p:txBody>
                <a:bodyPr/>
                <a:lstStyle/>
                <a:p>
                  <a:endParaRPr lang="en-US"/>
                </a:p>
              </p:txBody>
            </p:sp>
            <p:sp>
              <p:nvSpPr>
                <p:cNvPr id="52120" name="Freeform 787"/>
                <p:cNvSpPr>
                  <a:spLocks/>
                </p:cNvSpPr>
                <p:nvPr/>
              </p:nvSpPr>
              <p:spPr bwMode="auto">
                <a:xfrm>
                  <a:off x="4342" y="2796"/>
                  <a:ext cx="18" cy="24"/>
                </a:xfrm>
                <a:custGeom>
                  <a:avLst/>
                  <a:gdLst>
                    <a:gd name="T0" fmla="*/ 12 w 18"/>
                    <a:gd name="T1" fmla="*/ 18 h 24"/>
                    <a:gd name="T2" fmla="*/ 18 w 18"/>
                    <a:gd name="T3" fmla="*/ 24 h 24"/>
                    <a:gd name="T4" fmla="*/ 18 w 18"/>
                    <a:gd name="T5" fmla="*/ 18 h 24"/>
                    <a:gd name="T6" fmla="*/ 6 w 18"/>
                    <a:gd name="T7" fmla="*/ 0 h 24"/>
                    <a:gd name="T8" fmla="*/ 0 w 18"/>
                    <a:gd name="T9" fmla="*/ 0 h 24"/>
                    <a:gd name="T10" fmla="*/ 0 w 18"/>
                    <a:gd name="T11" fmla="*/ 0 h 24"/>
                    <a:gd name="T12" fmla="*/ 12 w 18"/>
                    <a:gd name="T13" fmla="*/ 18 h 24"/>
                    <a:gd name="T14" fmla="*/ 0 60000 65536"/>
                    <a:gd name="T15" fmla="*/ 0 60000 65536"/>
                    <a:gd name="T16" fmla="*/ 0 60000 65536"/>
                    <a:gd name="T17" fmla="*/ 0 60000 65536"/>
                    <a:gd name="T18" fmla="*/ 0 60000 65536"/>
                    <a:gd name="T19" fmla="*/ 0 60000 65536"/>
                    <a:gd name="T20" fmla="*/ 0 60000 65536"/>
                    <a:gd name="T21" fmla="*/ 0 w 18"/>
                    <a:gd name="T22" fmla="*/ 0 h 24"/>
                    <a:gd name="T23" fmla="*/ 18 w 18"/>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24">
                      <a:moveTo>
                        <a:pt x="12" y="18"/>
                      </a:moveTo>
                      <a:lnTo>
                        <a:pt x="18" y="24"/>
                      </a:lnTo>
                      <a:lnTo>
                        <a:pt x="18" y="18"/>
                      </a:lnTo>
                      <a:lnTo>
                        <a:pt x="6" y="0"/>
                      </a:lnTo>
                      <a:lnTo>
                        <a:pt x="0" y="0"/>
                      </a:lnTo>
                      <a:lnTo>
                        <a:pt x="12" y="18"/>
                      </a:lnTo>
                      <a:close/>
                    </a:path>
                  </a:pathLst>
                </a:custGeom>
                <a:solidFill>
                  <a:srgbClr val="C0C0C0"/>
                </a:solidFill>
                <a:ln w="9525">
                  <a:noFill/>
                  <a:round/>
                  <a:headEnd/>
                  <a:tailEnd/>
                </a:ln>
              </p:spPr>
              <p:txBody>
                <a:bodyPr/>
                <a:lstStyle/>
                <a:p>
                  <a:endParaRPr lang="en-US"/>
                </a:p>
              </p:txBody>
            </p:sp>
            <p:sp>
              <p:nvSpPr>
                <p:cNvPr id="52121" name="Freeform 788"/>
                <p:cNvSpPr>
                  <a:spLocks/>
                </p:cNvSpPr>
                <p:nvPr/>
              </p:nvSpPr>
              <p:spPr bwMode="auto">
                <a:xfrm>
                  <a:off x="4312" y="2766"/>
                  <a:ext cx="24" cy="24"/>
                </a:xfrm>
                <a:custGeom>
                  <a:avLst/>
                  <a:gdLst>
                    <a:gd name="T0" fmla="*/ 18 w 24"/>
                    <a:gd name="T1" fmla="*/ 18 h 24"/>
                    <a:gd name="T2" fmla="*/ 18 w 24"/>
                    <a:gd name="T3" fmla="*/ 24 h 24"/>
                    <a:gd name="T4" fmla="*/ 24 w 24"/>
                    <a:gd name="T5" fmla="*/ 18 h 24"/>
                    <a:gd name="T6" fmla="*/ 18 w 24"/>
                    <a:gd name="T7" fmla="*/ 12 h 24"/>
                    <a:gd name="T8" fmla="*/ 12 w 24"/>
                    <a:gd name="T9" fmla="*/ 6 h 24"/>
                    <a:gd name="T10" fmla="*/ 0 w 24"/>
                    <a:gd name="T11" fmla="*/ 0 h 24"/>
                    <a:gd name="T12" fmla="*/ 0 w 24"/>
                    <a:gd name="T13" fmla="*/ 6 h 24"/>
                    <a:gd name="T14" fmla="*/ 0 w 24"/>
                    <a:gd name="T15" fmla="*/ 6 h 24"/>
                    <a:gd name="T16" fmla="*/ 12 w 24"/>
                    <a:gd name="T17" fmla="*/ 12 h 24"/>
                    <a:gd name="T18" fmla="*/ 12 w 24"/>
                    <a:gd name="T19" fmla="*/ 12 h 24"/>
                    <a:gd name="T20" fmla="*/ 12 w 24"/>
                    <a:gd name="T21" fmla="*/ 12 h 24"/>
                    <a:gd name="T22" fmla="*/ 18 w 24"/>
                    <a:gd name="T23" fmla="*/ 18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18" y="18"/>
                      </a:moveTo>
                      <a:lnTo>
                        <a:pt x="18" y="24"/>
                      </a:lnTo>
                      <a:lnTo>
                        <a:pt x="24" y="18"/>
                      </a:lnTo>
                      <a:lnTo>
                        <a:pt x="18" y="12"/>
                      </a:lnTo>
                      <a:lnTo>
                        <a:pt x="12" y="6"/>
                      </a:lnTo>
                      <a:lnTo>
                        <a:pt x="0" y="0"/>
                      </a:lnTo>
                      <a:lnTo>
                        <a:pt x="0" y="6"/>
                      </a:lnTo>
                      <a:lnTo>
                        <a:pt x="12" y="12"/>
                      </a:lnTo>
                      <a:lnTo>
                        <a:pt x="18" y="18"/>
                      </a:lnTo>
                      <a:close/>
                    </a:path>
                  </a:pathLst>
                </a:custGeom>
                <a:solidFill>
                  <a:srgbClr val="C0C0C0"/>
                </a:solidFill>
                <a:ln w="9525">
                  <a:noFill/>
                  <a:round/>
                  <a:headEnd/>
                  <a:tailEnd/>
                </a:ln>
              </p:spPr>
              <p:txBody>
                <a:bodyPr/>
                <a:lstStyle/>
                <a:p>
                  <a:endParaRPr lang="en-US"/>
                </a:p>
              </p:txBody>
            </p:sp>
            <p:sp>
              <p:nvSpPr>
                <p:cNvPr id="52122" name="Freeform 789"/>
                <p:cNvSpPr>
                  <a:spLocks/>
                </p:cNvSpPr>
                <p:nvPr/>
              </p:nvSpPr>
              <p:spPr bwMode="auto">
                <a:xfrm>
                  <a:off x="4276" y="2742"/>
                  <a:ext cx="24" cy="18"/>
                </a:xfrm>
                <a:custGeom>
                  <a:avLst/>
                  <a:gdLst>
                    <a:gd name="T0" fmla="*/ 24 w 24"/>
                    <a:gd name="T1" fmla="*/ 18 h 18"/>
                    <a:gd name="T2" fmla="*/ 24 w 24"/>
                    <a:gd name="T3" fmla="*/ 18 h 18"/>
                    <a:gd name="T4" fmla="*/ 24 w 24"/>
                    <a:gd name="T5" fmla="*/ 12 h 18"/>
                    <a:gd name="T6" fmla="*/ 0 w 24"/>
                    <a:gd name="T7" fmla="*/ 0 h 18"/>
                    <a:gd name="T8" fmla="*/ 0 w 24"/>
                    <a:gd name="T9" fmla="*/ 6 h 18"/>
                    <a:gd name="T10" fmla="*/ 0 w 24"/>
                    <a:gd name="T11" fmla="*/ 6 h 18"/>
                    <a:gd name="T12" fmla="*/ 24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18"/>
                      </a:moveTo>
                      <a:lnTo>
                        <a:pt x="24" y="18"/>
                      </a:ln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2123" name="Freeform 790"/>
                <p:cNvSpPr>
                  <a:spLocks/>
                </p:cNvSpPr>
                <p:nvPr/>
              </p:nvSpPr>
              <p:spPr bwMode="auto">
                <a:xfrm>
                  <a:off x="4240" y="2724"/>
                  <a:ext cx="24" cy="18"/>
                </a:xfrm>
                <a:custGeom>
                  <a:avLst/>
                  <a:gdLst>
                    <a:gd name="T0" fmla="*/ 24 w 24"/>
                    <a:gd name="T1" fmla="*/ 18 h 18"/>
                    <a:gd name="T2" fmla="*/ 24 w 24"/>
                    <a:gd name="T3" fmla="*/ 12 h 18"/>
                    <a:gd name="T4" fmla="*/ 24 w 24"/>
                    <a:gd name="T5" fmla="*/ 12 h 18"/>
                    <a:gd name="T6" fmla="*/ 0 w 24"/>
                    <a:gd name="T7" fmla="*/ 0 h 18"/>
                    <a:gd name="T8" fmla="*/ 0 w 24"/>
                    <a:gd name="T9" fmla="*/ 6 h 18"/>
                    <a:gd name="T10" fmla="*/ 0 w 24"/>
                    <a:gd name="T11" fmla="*/ 6 h 18"/>
                    <a:gd name="T12" fmla="*/ 24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18"/>
                      </a:move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2124" name="Freeform 791"/>
                <p:cNvSpPr>
                  <a:spLocks/>
                </p:cNvSpPr>
                <p:nvPr/>
              </p:nvSpPr>
              <p:spPr bwMode="auto">
                <a:xfrm>
                  <a:off x="4198" y="2706"/>
                  <a:ext cx="30" cy="18"/>
                </a:xfrm>
                <a:custGeom>
                  <a:avLst/>
                  <a:gdLst>
                    <a:gd name="T0" fmla="*/ 24 w 30"/>
                    <a:gd name="T1" fmla="*/ 18 h 18"/>
                    <a:gd name="T2" fmla="*/ 30 w 30"/>
                    <a:gd name="T3" fmla="*/ 18 h 18"/>
                    <a:gd name="T4" fmla="*/ 24 w 30"/>
                    <a:gd name="T5" fmla="*/ 12 h 18"/>
                    <a:gd name="T6" fmla="*/ 6 w 30"/>
                    <a:gd name="T7" fmla="*/ 0 h 18"/>
                    <a:gd name="T8" fmla="*/ 0 w 30"/>
                    <a:gd name="T9" fmla="*/ 6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8"/>
                      </a:lnTo>
                      <a:lnTo>
                        <a:pt x="24" y="12"/>
                      </a:lnTo>
                      <a:lnTo>
                        <a:pt x="6" y="0"/>
                      </a:lnTo>
                      <a:lnTo>
                        <a:pt x="0" y="6"/>
                      </a:lnTo>
                      <a:lnTo>
                        <a:pt x="6" y="6"/>
                      </a:lnTo>
                      <a:lnTo>
                        <a:pt x="24" y="18"/>
                      </a:lnTo>
                      <a:close/>
                    </a:path>
                  </a:pathLst>
                </a:custGeom>
                <a:solidFill>
                  <a:srgbClr val="C0C0C0"/>
                </a:solidFill>
                <a:ln w="9525">
                  <a:noFill/>
                  <a:round/>
                  <a:headEnd/>
                  <a:tailEnd/>
                </a:ln>
              </p:spPr>
              <p:txBody>
                <a:bodyPr/>
                <a:lstStyle/>
                <a:p>
                  <a:endParaRPr lang="en-US"/>
                </a:p>
              </p:txBody>
            </p:sp>
            <p:sp>
              <p:nvSpPr>
                <p:cNvPr id="52125" name="Freeform 792"/>
                <p:cNvSpPr>
                  <a:spLocks/>
                </p:cNvSpPr>
                <p:nvPr/>
              </p:nvSpPr>
              <p:spPr bwMode="auto">
                <a:xfrm>
                  <a:off x="4156" y="2694"/>
                  <a:ext cx="30" cy="12"/>
                </a:xfrm>
                <a:custGeom>
                  <a:avLst/>
                  <a:gdLst>
                    <a:gd name="T0" fmla="*/ 30 w 30"/>
                    <a:gd name="T1" fmla="*/ 12 h 12"/>
                    <a:gd name="T2" fmla="*/ 30 w 30"/>
                    <a:gd name="T3" fmla="*/ 12 h 12"/>
                    <a:gd name="T4" fmla="*/ 30 w 30"/>
                    <a:gd name="T5" fmla="*/ 6 h 12"/>
                    <a:gd name="T6" fmla="*/ 6 w 30"/>
                    <a:gd name="T7" fmla="*/ 0 h 12"/>
                    <a:gd name="T8" fmla="*/ 0 w 30"/>
                    <a:gd name="T9" fmla="*/ 6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12"/>
                      </a:lnTo>
                      <a:lnTo>
                        <a:pt x="30" y="6"/>
                      </a:lnTo>
                      <a:lnTo>
                        <a:pt x="6" y="0"/>
                      </a:lnTo>
                      <a:lnTo>
                        <a:pt x="0" y="6"/>
                      </a:lnTo>
                      <a:lnTo>
                        <a:pt x="6" y="6"/>
                      </a:lnTo>
                      <a:lnTo>
                        <a:pt x="30" y="12"/>
                      </a:lnTo>
                      <a:close/>
                    </a:path>
                  </a:pathLst>
                </a:custGeom>
                <a:solidFill>
                  <a:srgbClr val="C0C0C0"/>
                </a:solidFill>
                <a:ln w="9525">
                  <a:noFill/>
                  <a:round/>
                  <a:headEnd/>
                  <a:tailEnd/>
                </a:ln>
              </p:spPr>
              <p:txBody>
                <a:bodyPr/>
                <a:lstStyle/>
                <a:p>
                  <a:endParaRPr lang="en-US"/>
                </a:p>
              </p:txBody>
            </p:sp>
            <p:sp>
              <p:nvSpPr>
                <p:cNvPr id="52126" name="Freeform 793"/>
                <p:cNvSpPr>
                  <a:spLocks/>
                </p:cNvSpPr>
                <p:nvPr/>
              </p:nvSpPr>
              <p:spPr bwMode="auto">
                <a:xfrm>
                  <a:off x="4120" y="2682"/>
                  <a:ext cx="30" cy="12"/>
                </a:xfrm>
                <a:custGeom>
                  <a:avLst/>
                  <a:gdLst>
                    <a:gd name="T0" fmla="*/ 24 w 30"/>
                    <a:gd name="T1" fmla="*/ 12 h 12"/>
                    <a:gd name="T2" fmla="*/ 30 w 30"/>
                    <a:gd name="T3" fmla="*/ 12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127" name="Freeform 794"/>
                <p:cNvSpPr>
                  <a:spLocks/>
                </p:cNvSpPr>
                <p:nvPr/>
              </p:nvSpPr>
              <p:spPr bwMode="auto">
                <a:xfrm>
                  <a:off x="4078" y="2676"/>
                  <a:ext cx="30" cy="12"/>
                </a:xfrm>
                <a:custGeom>
                  <a:avLst/>
                  <a:gdLst>
                    <a:gd name="T0" fmla="*/ 24 w 30"/>
                    <a:gd name="T1" fmla="*/ 12 h 12"/>
                    <a:gd name="T2" fmla="*/ 30 w 30"/>
                    <a:gd name="T3" fmla="*/ 6 h 12"/>
                    <a:gd name="T4" fmla="*/ 24 w 30"/>
                    <a:gd name="T5" fmla="*/ 6 h 12"/>
                    <a:gd name="T6" fmla="*/ 0 w 30"/>
                    <a:gd name="T7" fmla="*/ 0 h 12"/>
                    <a:gd name="T8" fmla="*/ 0 w 30"/>
                    <a:gd name="T9" fmla="*/ 0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128" name="Freeform 795"/>
                <p:cNvSpPr>
                  <a:spLocks/>
                </p:cNvSpPr>
                <p:nvPr/>
              </p:nvSpPr>
              <p:spPr bwMode="auto">
                <a:xfrm>
                  <a:off x="4036" y="2664"/>
                  <a:ext cx="30" cy="12"/>
                </a:xfrm>
                <a:custGeom>
                  <a:avLst/>
                  <a:gdLst>
                    <a:gd name="T0" fmla="*/ 24 w 30"/>
                    <a:gd name="T1" fmla="*/ 12 h 12"/>
                    <a:gd name="T2" fmla="*/ 30 w 30"/>
                    <a:gd name="T3" fmla="*/ 12 h 12"/>
                    <a:gd name="T4" fmla="*/ 24 w 30"/>
                    <a:gd name="T5" fmla="*/ 6 h 12"/>
                    <a:gd name="T6" fmla="*/ 6 w 30"/>
                    <a:gd name="T7" fmla="*/ 0 h 12"/>
                    <a:gd name="T8" fmla="*/ 0 w 30"/>
                    <a:gd name="T9" fmla="*/ 6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6"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2129" name="Freeform 796"/>
                <p:cNvSpPr>
                  <a:spLocks/>
                </p:cNvSpPr>
                <p:nvPr/>
              </p:nvSpPr>
              <p:spPr bwMode="auto">
                <a:xfrm>
                  <a:off x="3994" y="2658"/>
                  <a:ext cx="30" cy="12"/>
                </a:xfrm>
                <a:custGeom>
                  <a:avLst/>
                  <a:gdLst>
                    <a:gd name="T0" fmla="*/ 30 w 30"/>
                    <a:gd name="T1" fmla="*/ 12 h 12"/>
                    <a:gd name="T2" fmla="*/ 30 w 30"/>
                    <a:gd name="T3" fmla="*/ 6 h 12"/>
                    <a:gd name="T4" fmla="*/ 30 w 30"/>
                    <a:gd name="T5" fmla="*/ 6 h 12"/>
                    <a:gd name="T6" fmla="*/ 12 w 30"/>
                    <a:gd name="T7" fmla="*/ 0 h 12"/>
                    <a:gd name="T8" fmla="*/ 6 w 30"/>
                    <a:gd name="T9" fmla="*/ 0 h 12"/>
                    <a:gd name="T10" fmla="*/ 0 w 30"/>
                    <a:gd name="T11" fmla="*/ 6 h 12"/>
                    <a:gd name="T12" fmla="*/ 6 w 30"/>
                    <a:gd name="T13" fmla="*/ 6 h 12"/>
                    <a:gd name="T14" fmla="*/ 12 w 30"/>
                    <a:gd name="T15" fmla="*/ 6 h 12"/>
                    <a:gd name="T16" fmla="*/ 30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12"/>
                      </a:moveTo>
                      <a:lnTo>
                        <a:pt x="30" y="6"/>
                      </a:lnTo>
                      <a:lnTo>
                        <a:pt x="12" y="0"/>
                      </a:lnTo>
                      <a:lnTo>
                        <a:pt x="6" y="0"/>
                      </a:lnTo>
                      <a:lnTo>
                        <a:pt x="0" y="6"/>
                      </a:lnTo>
                      <a:lnTo>
                        <a:pt x="6" y="6"/>
                      </a:lnTo>
                      <a:lnTo>
                        <a:pt x="12" y="6"/>
                      </a:lnTo>
                      <a:lnTo>
                        <a:pt x="30" y="12"/>
                      </a:lnTo>
                      <a:close/>
                    </a:path>
                  </a:pathLst>
                </a:custGeom>
                <a:solidFill>
                  <a:srgbClr val="C0C0C0"/>
                </a:solidFill>
                <a:ln w="9525">
                  <a:noFill/>
                  <a:round/>
                  <a:headEnd/>
                  <a:tailEnd/>
                </a:ln>
              </p:spPr>
              <p:txBody>
                <a:bodyPr/>
                <a:lstStyle/>
                <a:p>
                  <a:endParaRPr lang="en-US"/>
                </a:p>
              </p:txBody>
            </p:sp>
            <p:sp>
              <p:nvSpPr>
                <p:cNvPr id="52130" name="Freeform 797"/>
                <p:cNvSpPr>
                  <a:spLocks/>
                </p:cNvSpPr>
                <p:nvPr/>
              </p:nvSpPr>
              <p:spPr bwMode="auto">
                <a:xfrm>
                  <a:off x="3951" y="2652"/>
                  <a:ext cx="30" cy="12"/>
                </a:xfrm>
                <a:custGeom>
                  <a:avLst/>
                  <a:gdLst>
                    <a:gd name="T0" fmla="*/ 30 w 30"/>
                    <a:gd name="T1" fmla="*/ 12 h 12"/>
                    <a:gd name="T2" fmla="*/ 30 w 30"/>
                    <a:gd name="T3" fmla="*/ 6 h 12"/>
                    <a:gd name="T4" fmla="*/ 30 w 30"/>
                    <a:gd name="T5" fmla="*/ 6 h 12"/>
                    <a:gd name="T6" fmla="*/ 6 w 30"/>
                    <a:gd name="T7" fmla="*/ 0 h 12"/>
                    <a:gd name="T8" fmla="*/ 0 w 30"/>
                    <a:gd name="T9" fmla="*/ 6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6"/>
                      </a:lnTo>
                      <a:lnTo>
                        <a:pt x="6" y="6"/>
                      </a:lnTo>
                      <a:lnTo>
                        <a:pt x="30" y="12"/>
                      </a:lnTo>
                      <a:close/>
                    </a:path>
                  </a:pathLst>
                </a:custGeom>
                <a:solidFill>
                  <a:srgbClr val="C0C0C0"/>
                </a:solidFill>
                <a:ln w="9525">
                  <a:noFill/>
                  <a:round/>
                  <a:headEnd/>
                  <a:tailEnd/>
                </a:ln>
              </p:spPr>
              <p:txBody>
                <a:bodyPr/>
                <a:lstStyle/>
                <a:p>
                  <a:endParaRPr lang="en-US"/>
                </a:p>
              </p:txBody>
            </p:sp>
            <p:sp>
              <p:nvSpPr>
                <p:cNvPr id="52131" name="Freeform 798"/>
                <p:cNvSpPr>
                  <a:spLocks/>
                </p:cNvSpPr>
                <p:nvPr/>
              </p:nvSpPr>
              <p:spPr bwMode="auto">
                <a:xfrm>
                  <a:off x="3909" y="2652"/>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132" name="Freeform 799"/>
                <p:cNvSpPr>
                  <a:spLocks/>
                </p:cNvSpPr>
                <p:nvPr/>
              </p:nvSpPr>
              <p:spPr bwMode="auto">
                <a:xfrm>
                  <a:off x="3867" y="2646"/>
                  <a:ext cx="30" cy="6"/>
                </a:xfrm>
                <a:custGeom>
                  <a:avLst/>
                  <a:gdLst>
                    <a:gd name="T0" fmla="*/ 30 w 30"/>
                    <a:gd name="T1" fmla="*/ 6 h 6"/>
                    <a:gd name="T2" fmla="*/ 30 w 30"/>
                    <a:gd name="T3" fmla="*/ 6 h 6"/>
                    <a:gd name="T4" fmla="*/ 30 w 30"/>
                    <a:gd name="T5" fmla="*/ 0 h 6"/>
                    <a:gd name="T6" fmla="*/ 24 w 30"/>
                    <a:gd name="T7" fmla="*/ 0 h 6"/>
                    <a:gd name="T8" fmla="*/ 6 w 30"/>
                    <a:gd name="T9" fmla="*/ 0 h 6"/>
                    <a:gd name="T10" fmla="*/ 0 w 30"/>
                    <a:gd name="T11" fmla="*/ 6 h 6"/>
                    <a:gd name="T12" fmla="*/ 6 w 30"/>
                    <a:gd name="T13" fmla="*/ 6 h 6"/>
                    <a:gd name="T14" fmla="*/ 24 w 30"/>
                    <a:gd name="T15" fmla="*/ 6 h 6"/>
                    <a:gd name="T16" fmla="*/ 30 w 3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30" y="6"/>
                      </a:moveTo>
                      <a:lnTo>
                        <a:pt x="30" y="6"/>
                      </a:lnTo>
                      <a:lnTo>
                        <a:pt x="30" y="0"/>
                      </a:lnTo>
                      <a:lnTo>
                        <a:pt x="24" y="0"/>
                      </a:lnTo>
                      <a:lnTo>
                        <a:pt x="6" y="0"/>
                      </a:lnTo>
                      <a:lnTo>
                        <a:pt x="0" y="6"/>
                      </a:lnTo>
                      <a:lnTo>
                        <a:pt x="6" y="6"/>
                      </a:lnTo>
                      <a:lnTo>
                        <a:pt x="24" y="6"/>
                      </a:lnTo>
                      <a:lnTo>
                        <a:pt x="30" y="6"/>
                      </a:lnTo>
                      <a:close/>
                    </a:path>
                  </a:pathLst>
                </a:custGeom>
                <a:solidFill>
                  <a:srgbClr val="C0C0C0"/>
                </a:solidFill>
                <a:ln w="9525">
                  <a:noFill/>
                  <a:round/>
                  <a:headEnd/>
                  <a:tailEnd/>
                </a:ln>
              </p:spPr>
              <p:txBody>
                <a:bodyPr/>
                <a:lstStyle/>
                <a:p>
                  <a:endParaRPr lang="en-US"/>
                </a:p>
              </p:txBody>
            </p:sp>
            <p:sp>
              <p:nvSpPr>
                <p:cNvPr id="52133" name="Freeform 800"/>
                <p:cNvSpPr>
                  <a:spLocks/>
                </p:cNvSpPr>
                <p:nvPr/>
              </p:nvSpPr>
              <p:spPr bwMode="auto">
                <a:xfrm>
                  <a:off x="3825" y="2646"/>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134" name="Freeform 801"/>
                <p:cNvSpPr>
                  <a:spLocks/>
                </p:cNvSpPr>
                <p:nvPr/>
              </p:nvSpPr>
              <p:spPr bwMode="auto">
                <a:xfrm>
                  <a:off x="3783" y="2646"/>
                  <a:ext cx="30" cy="6"/>
                </a:xfrm>
                <a:custGeom>
                  <a:avLst/>
                  <a:gdLst>
                    <a:gd name="T0" fmla="*/ 30 w 30"/>
                    <a:gd name="T1" fmla="*/ 6 h 6"/>
                    <a:gd name="T2" fmla="*/ 30 w 30"/>
                    <a:gd name="T3" fmla="*/ 0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grpSp>
          <p:sp>
            <p:nvSpPr>
              <p:cNvPr id="52063" name="Oval 802"/>
              <p:cNvSpPr>
                <a:spLocks noChangeArrowheads="1"/>
              </p:cNvSpPr>
              <p:nvPr/>
            </p:nvSpPr>
            <p:spPr bwMode="auto">
              <a:xfrm>
                <a:off x="3465" y="2742"/>
                <a:ext cx="625" cy="246"/>
              </a:xfrm>
              <a:prstGeom prst="ellipse">
                <a:avLst/>
              </a:prstGeom>
              <a:solidFill>
                <a:srgbClr val="FFFFFF"/>
              </a:solidFill>
              <a:ln w="9525">
                <a:solidFill>
                  <a:srgbClr val="000000"/>
                </a:solidFill>
                <a:round/>
                <a:headEnd/>
                <a:tailEnd/>
              </a:ln>
            </p:spPr>
            <p:txBody>
              <a:bodyPr/>
              <a:lstStyle/>
              <a:p>
                <a:endParaRPr lang="en-US"/>
              </a:p>
            </p:txBody>
          </p:sp>
          <p:grpSp>
            <p:nvGrpSpPr>
              <p:cNvPr id="52064" name="Group 803"/>
              <p:cNvGrpSpPr>
                <a:grpSpLocks/>
              </p:cNvGrpSpPr>
              <p:nvPr/>
            </p:nvGrpSpPr>
            <p:grpSpPr bwMode="auto">
              <a:xfrm>
                <a:off x="3651" y="2790"/>
                <a:ext cx="246" cy="150"/>
                <a:chOff x="3651" y="2790"/>
                <a:chExt cx="246" cy="150"/>
              </a:xfrm>
            </p:grpSpPr>
            <p:sp>
              <p:nvSpPr>
                <p:cNvPr id="52067" name="Oval 804"/>
                <p:cNvSpPr>
                  <a:spLocks noChangeArrowheads="1"/>
                </p:cNvSpPr>
                <p:nvPr/>
              </p:nvSpPr>
              <p:spPr bwMode="auto">
                <a:xfrm>
                  <a:off x="3651" y="2838"/>
                  <a:ext cx="246" cy="102"/>
                </a:xfrm>
                <a:prstGeom prst="ellipse">
                  <a:avLst/>
                </a:prstGeom>
                <a:solidFill>
                  <a:srgbClr val="FFFFFF"/>
                </a:solidFill>
                <a:ln w="9525">
                  <a:solidFill>
                    <a:srgbClr val="000000"/>
                  </a:solidFill>
                  <a:round/>
                  <a:headEnd/>
                  <a:tailEnd/>
                </a:ln>
              </p:spPr>
              <p:txBody>
                <a:bodyPr/>
                <a:lstStyle/>
                <a:p>
                  <a:endParaRPr lang="en-US"/>
                </a:p>
              </p:txBody>
            </p:sp>
            <p:sp>
              <p:nvSpPr>
                <p:cNvPr id="52068" name="Oval 805"/>
                <p:cNvSpPr>
                  <a:spLocks noChangeArrowheads="1"/>
                </p:cNvSpPr>
                <p:nvPr/>
              </p:nvSpPr>
              <p:spPr bwMode="auto">
                <a:xfrm>
                  <a:off x="3651" y="2790"/>
                  <a:ext cx="246" cy="102"/>
                </a:xfrm>
                <a:prstGeom prst="ellipse">
                  <a:avLst/>
                </a:prstGeom>
                <a:solidFill>
                  <a:srgbClr val="FFFFFF"/>
                </a:solidFill>
                <a:ln w="9525">
                  <a:solidFill>
                    <a:srgbClr val="000000"/>
                  </a:solidFill>
                  <a:round/>
                  <a:headEnd/>
                  <a:tailEnd/>
                </a:ln>
              </p:spPr>
              <p:txBody>
                <a:bodyPr/>
                <a:lstStyle/>
                <a:p>
                  <a:endParaRPr lang="en-US"/>
                </a:p>
              </p:txBody>
            </p:sp>
            <p:sp>
              <p:nvSpPr>
                <p:cNvPr id="52069" name="Line 806"/>
                <p:cNvSpPr>
                  <a:spLocks noChangeShapeType="1"/>
                </p:cNvSpPr>
                <p:nvPr/>
              </p:nvSpPr>
              <p:spPr bwMode="auto">
                <a:xfrm>
                  <a:off x="3651" y="2838"/>
                  <a:ext cx="1" cy="48"/>
                </a:xfrm>
                <a:prstGeom prst="line">
                  <a:avLst/>
                </a:prstGeom>
                <a:noFill/>
                <a:ln w="9525">
                  <a:solidFill>
                    <a:srgbClr val="000000"/>
                  </a:solidFill>
                  <a:round/>
                  <a:headEnd/>
                  <a:tailEnd/>
                </a:ln>
              </p:spPr>
              <p:txBody>
                <a:bodyPr/>
                <a:lstStyle/>
                <a:p>
                  <a:endParaRPr lang="en-US"/>
                </a:p>
              </p:txBody>
            </p:sp>
            <p:sp>
              <p:nvSpPr>
                <p:cNvPr id="52070" name="Line 807"/>
                <p:cNvSpPr>
                  <a:spLocks noChangeShapeType="1"/>
                </p:cNvSpPr>
                <p:nvPr/>
              </p:nvSpPr>
              <p:spPr bwMode="auto">
                <a:xfrm>
                  <a:off x="3891" y="2838"/>
                  <a:ext cx="1" cy="48"/>
                </a:xfrm>
                <a:prstGeom prst="line">
                  <a:avLst/>
                </a:prstGeom>
                <a:noFill/>
                <a:ln w="9525">
                  <a:solidFill>
                    <a:srgbClr val="000000"/>
                  </a:solidFill>
                  <a:round/>
                  <a:headEnd/>
                  <a:tailEnd/>
                </a:ln>
              </p:spPr>
              <p:txBody>
                <a:bodyPr/>
                <a:lstStyle/>
                <a:p>
                  <a:endParaRPr lang="en-US"/>
                </a:p>
              </p:txBody>
            </p:sp>
          </p:grpSp>
          <p:sp>
            <p:nvSpPr>
              <p:cNvPr id="52065" name="Freeform 808"/>
              <p:cNvSpPr>
                <a:spLocks/>
              </p:cNvSpPr>
              <p:nvPr/>
            </p:nvSpPr>
            <p:spPr bwMode="auto">
              <a:xfrm>
                <a:off x="4348" y="2610"/>
                <a:ext cx="906" cy="402"/>
              </a:xfrm>
              <a:custGeom>
                <a:avLst/>
                <a:gdLst>
                  <a:gd name="T0" fmla="*/ 18 w 906"/>
                  <a:gd name="T1" fmla="*/ 0 h 402"/>
                  <a:gd name="T2" fmla="*/ 0 w 906"/>
                  <a:gd name="T3" fmla="*/ 48 h 402"/>
                  <a:gd name="T4" fmla="*/ 888 w 906"/>
                  <a:gd name="T5" fmla="*/ 402 h 402"/>
                  <a:gd name="T6" fmla="*/ 906 w 906"/>
                  <a:gd name="T7" fmla="*/ 360 h 402"/>
                  <a:gd name="T8" fmla="*/ 18 w 906"/>
                  <a:gd name="T9" fmla="*/ 0 h 402"/>
                  <a:gd name="T10" fmla="*/ 0 60000 65536"/>
                  <a:gd name="T11" fmla="*/ 0 60000 65536"/>
                  <a:gd name="T12" fmla="*/ 0 60000 65536"/>
                  <a:gd name="T13" fmla="*/ 0 60000 65536"/>
                  <a:gd name="T14" fmla="*/ 0 60000 65536"/>
                  <a:gd name="T15" fmla="*/ 0 w 906"/>
                  <a:gd name="T16" fmla="*/ 0 h 402"/>
                  <a:gd name="T17" fmla="*/ 906 w 906"/>
                  <a:gd name="T18" fmla="*/ 402 h 402"/>
                </a:gdLst>
                <a:ahLst/>
                <a:cxnLst>
                  <a:cxn ang="T10">
                    <a:pos x="T0" y="T1"/>
                  </a:cxn>
                  <a:cxn ang="T11">
                    <a:pos x="T2" y="T3"/>
                  </a:cxn>
                  <a:cxn ang="T12">
                    <a:pos x="T4" y="T5"/>
                  </a:cxn>
                  <a:cxn ang="T13">
                    <a:pos x="T6" y="T7"/>
                  </a:cxn>
                  <a:cxn ang="T14">
                    <a:pos x="T8" y="T9"/>
                  </a:cxn>
                </a:cxnLst>
                <a:rect l="T15" t="T16" r="T17" b="T18"/>
                <a:pathLst>
                  <a:path w="906" h="402">
                    <a:moveTo>
                      <a:pt x="18" y="0"/>
                    </a:moveTo>
                    <a:lnTo>
                      <a:pt x="0" y="48"/>
                    </a:lnTo>
                    <a:lnTo>
                      <a:pt x="888" y="402"/>
                    </a:lnTo>
                    <a:lnTo>
                      <a:pt x="906" y="360"/>
                    </a:lnTo>
                    <a:lnTo>
                      <a:pt x="18" y="0"/>
                    </a:lnTo>
                    <a:close/>
                  </a:path>
                </a:pathLst>
              </a:custGeom>
              <a:solidFill>
                <a:srgbClr val="FFFFFF"/>
              </a:solidFill>
              <a:ln w="9525">
                <a:solidFill>
                  <a:srgbClr val="000000"/>
                </a:solidFill>
                <a:round/>
                <a:headEnd/>
                <a:tailEnd/>
              </a:ln>
            </p:spPr>
            <p:txBody>
              <a:bodyPr/>
              <a:lstStyle/>
              <a:p>
                <a:endParaRPr lang="en-US"/>
              </a:p>
            </p:txBody>
          </p:sp>
          <p:sp>
            <p:nvSpPr>
              <p:cNvPr id="52066" name="Freeform 809"/>
              <p:cNvSpPr>
                <a:spLocks/>
              </p:cNvSpPr>
              <p:nvPr/>
            </p:nvSpPr>
            <p:spPr bwMode="auto">
              <a:xfrm>
                <a:off x="4324" y="2592"/>
                <a:ext cx="144" cy="102"/>
              </a:xfrm>
              <a:custGeom>
                <a:avLst/>
                <a:gdLst>
                  <a:gd name="T0" fmla="*/ 84 w 144"/>
                  <a:gd name="T1" fmla="*/ 6 h 102"/>
                  <a:gd name="T2" fmla="*/ 54 w 144"/>
                  <a:gd name="T3" fmla="*/ 0 h 102"/>
                  <a:gd name="T4" fmla="*/ 30 w 144"/>
                  <a:gd name="T5" fmla="*/ 6 h 102"/>
                  <a:gd name="T6" fmla="*/ 12 w 144"/>
                  <a:gd name="T7" fmla="*/ 18 h 102"/>
                  <a:gd name="T8" fmla="*/ 0 w 144"/>
                  <a:gd name="T9" fmla="*/ 36 h 102"/>
                  <a:gd name="T10" fmla="*/ 0 w 144"/>
                  <a:gd name="T11" fmla="*/ 54 h 102"/>
                  <a:gd name="T12" fmla="*/ 12 w 144"/>
                  <a:gd name="T13" fmla="*/ 72 h 102"/>
                  <a:gd name="T14" fmla="*/ 36 w 144"/>
                  <a:gd name="T15" fmla="*/ 90 h 102"/>
                  <a:gd name="T16" fmla="*/ 60 w 144"/>
                  <a:gd name="T17" fmla="*/ 96 h 102"/>
                  <a:gd name="T18" fmla="*/ 90 w 144"/>
                  <a:gd name="T19" fmla="*/ 102 h 102"/>
                  <a:gd name="T20" fmla="*/ 114 w 144"/>
                  <a:gd name="T21" fmla="*/ 96 h 102"/>
                  <a:gd name="T22" fmla="*/ 132 w 144"/>
                  <a:gd name="T23" fmla="*/ 90 h 102"/>
                  <a:gd name="T24" fmla="*/ 144 w 144"/>
                  <a:gd name="T25" fmla="*/ 72 h 102"/>
                  <a:gd name="T26" fmla="*/ 144 w 144"/>
                  <a:gd name="T27" fmla="*/ 48 h 102"/>
                  <a:gd name="T28" fmla="*/ 132 w 144"/>
                  <a:gd name="T29" fmla="*/ 30 h 102"/>
                  <a:gd name="T30" fmla="*/ 108 w 144"/>
                  <a:gd name="T31" fmla="*/ 18 h 102"/>
                  <a:gd name="T32" fmla="*/ 84 w 144"/>
                  <a:gd name="T33" fmla="*/ 6 h 1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102"/>
                  <a:gd name="T53" fmla="*/ 144 w 144"/>
                  <a:gd name="T54" fmla="*/ 102 h 10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102">
                    <a:moveTo>
                      <a:pt x="84" y="6"/>
                    </a:moveTo>
                    <a:lnTo>
                      <a:pt x="54" y="0"/>
                    </a:lnTo>
                    <a:lnTo>
                      <a:pt x="30" y="6"/>
                    </a:lnTo>
                    <a:lnTo>
                      <a:pt x="12" y="18"/>
                    </a:lnTo>
                    <a:lnTo>
                      <a:pt x="0" y="36"/>
                    </a:lnTo>
                    <a:lnTo>
                      <a:pt x="0" y="54"/>
                    </a:lnTo>
                    <a:lnTo>
                      <a:pt x="12" y="72"/>
                    </a:lnTo>
                    <a:lnTo>
                      <a:pt x="36" y="90"/>
                    </a:lnTo>
                    <a:lnTo>
                      <a:pt x="60" y="96"/>
                    </a:lnTo>
                    <a:lnTo>
                      <a:pt x="90" y="102"/>
                    </a:lnTo>
                    <a:lnTo>
                      <a:pt x="114" y="96"/>
                    </a:lnTo>
                    <a:lnTo>
                      <a:pt x="132" y="90"/>
                    </a:lnTo>
                    <a:lnTo>
                      <a:pt x="144" y="72"/>
                    </a:lnTo>
                    <a:lnTo>
                      <a:pt x="144" y="48"/>
                    </a:lnTo>
                    <a:lnTo>
                      <a:pt x="132" y="30"/>
                    </a:lnTo>
                    <a:lnTo>
                      <a:pt x="108" y="18"/>
                    </a:lnTo>
                    <a:lnTo>
                      <a:pt x="84" y="6"/>
                    </a:lnTo>
                    <a:close/>
                  </a:path>
                </a:pathLst>
              </a:custGeom>
              <a:solidFill>
                <a:srgbClr val="FFFFFF"/>
              </a:solidFill>
              <a:ln w="9525">
                <a:solidFill>
                  <a:srgbClr val="000000"/>
                </a:solidFill>
                <a:round/>
                <a:headEnd/>
                <a:tailEnd/>
              </a:ln>
            </p:spPr>
            <p:txBody>
              <a:bodyPr/>
              <a:lstStyle/>
              <a:p>
                <a:endParaRPr lang="en-US"/>
              </a:p>
            </p:txBody>
          </p:sp>
        </p:grpSp>
        <p:grpSp>
          <p:nvGrpSpPr>
            <p:cNvPr id="51212" name="Group 810"/>
            <p:cNvGrpSpPr>
              <a:grpSpLocks/>
            </p:cNvGrpSpPr>
            <p:nvPr/>
          </p:nvGrpSpPr>
          <p:grpSpPr bwMode="auto">
            <a:xfrm>
              <a:off x="2601" y="2261"/>
              <a:ext cx="2653" cy="961"/>
              <a:chOff x="2601" y="2261"/>
              <a:chExt cx="2653" cy="961"/>
            </a:xfrm>
          </p:grpSpPr>
          <p:sp>
            <p:nvSpPr>
              <p:cNvPr id="51662" name="Oval 811"/>
              <p:cNvSpPr>
                <a:spLocks noChangeArrowheads="1"/>
              </p:cNvSpPr>
              <p:nvPr/>
            </p:nvSpPr>
            <p:spPr bwMode="auto">
              <a:xfrm>
                <a:off x="2601" y="2309"/>
                <a:ext cx="2353" cy="913"/>
              </a:xfrm>
              <a:prstGeom prst="ellipse">
                <a:avLst/>
              </a:prstGeom>
              <a:solidFill>
                <a:srgbClr val="969696"/>
              </a:solidFill>
              <a:ln w="9525">
                <a:solidFill>
                  <a:srgbClr val="000000"/>
                </a:solidFill>
                <a:round/>
                <a:headEnd/>
                <a:tailEnd/>
              </a:ln>
            </p:spPr>
            <p:txBody>
              <a:bodyPr/>
              <a:lstStyle/>
              <a:p>
                <a:endParaRPr lang="en-US"/>
              </a:p>
            </p:txBody>
          </p:sp>
          <p:sp>
            <p:nvSpPr>
              <p:cNvPr id="51663" name="Oval 812"/>
              <p:cNvSpPr>
                <a:spLocks noChangeArrowheads="1"/>
              </p:cNvSpPr>
              <p:nvPr/>
            </p:nvSpPr>
            <p:spPr bwMode="auto">
              <a:xfrm>
                <a:off x="2601" y="2261"/>
                <a:ext cx="2353" cy="913"/>
              </a:xfrm>
              <a:prstGeom prst="ellipse">
                <a:avLst/>
              </a:prstGeom>
              <a:solidFill>
                <a:srgbClr val="FFFFFF"/>
              </a:solidFill>
              <a:ln w="9525">
                <a:solidFill>
                  <a:srgbClr val="000000"/>
                </a:solidFill>
                <a:round/>
                <a:headEnd/>
                <a:tailEnd/>
              </a:ln>
            </p:spPr>
            <p:txBody>
              <a:bodyPr/>
              <a:lstStyle/>
              <a:p>
                <a:endParaRPr lang="en-US"/>
              </a:p>
            </p:txBody>
          </p:sp>
          <p:grpSp>
            <p:nvGrpSpPr>
              <p:cNvPr id="51664" name="Group 813"/>
              <p:cNvGrpSpPr>
                <a:grpSpLocks/>
              </p:cNvGrpSpPr>
              <p:nvPr/>
            </p:nvGrpSpPr>
            <p:grpSpPr bwMode="auto">
              <a:xfrm>
                <a:off x="2697" y="2309"/>
                <a:ext cx="2161" cy="817"/>
                <a:chOff x="2697" y="2309"/>
                <a:chExt cx="2161" cy="817"/>
              </a:xfrm>
            </p:grpSpPr>
            <p:sp>
              <p:nvSpPr>
                <p:cNvPr id="51940" name="Freeform 814"/>
                <p:cNvSpPr>
                  <a:spLocks/>
                </p:cNvSpPr>
                <p:nvPr/>
              </p:nvSpPr>
              <p:spPr bwMode="auto">
                <a:xfrm>
                  <a:off x="3753" y="2309"/>
                  <a:ext cx="24" cy="6"/>
                </a:xfrm>
                <a:custGeom>
                  <a:avLst/>
                  <a:gdLst>
                    <a:gd name="T0" fmla="*/ 24 w 24"/>
                    <a:gd name="T1" fmla="*/ 6 h 6"/>
                    <a:gd name="T2" fmla="*/ 24 w 24"/>
                    <a:gd name="T3" fmla="*/ 0 h 6"/>
                    <a:gd name="T4" fmla="*/ 24 w 24"/>
                    <a:gd name="T5" fmla="*/ 0 h 6"/>
                    <a:gd name="T6" fmla="*/ 0 w 24"/>
                    <a:gd name="T7" fmla="*/ 0 h 6"/>
                    <a:gd name="T8" fmla="*/ 0 w 24"/>
                    <a:gd name="T9" fmla="*/ 0 h 6"/>
                    <a:gd name="T10" fmla="*/ 0 w 24"/>
                    <a:gd name="T11" fmla="*/ 6 h 6"/>
                    <a:gd name="T12" fmla="*/ 24 w 24"/>
                    <a:gd name="T13" fmla="*/ 6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24" y="6"/>
                      </a:move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941" name="Freeform 815"/>
                <p:cNvSpPr>
                  <a:spLocks/>
                </p:cNvSpPr>
                <p:nvPr/>
              </p:nvSpPr>
              <p:spPr bwMode="auto">
                <a:xfrm>
                  <a:off x="3711" y="2309"/>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942" name="Freeform 816"/>
                <p:cNvSpPr>
                  <a:spLocks/>
                </p:cNvSpPr>
                <p:nvPr/>
              </p:nvSpPr>
              <p:spPr bwMode="auto">
                <a:xfrm>
                  <a:off x="3669" y="2309"/>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943" name="Freeform 817"/>
                <p:cNvSpPr>
                  <a:spLocks/>
                </p:cNvSpPr>
                <p:nvPr/>
              </p:nvSpPr>
              <p:spPr bwMode="auto">
                <a:xfrm>
                  <a:off x="3627" y="2309"/>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944" name="Freeform 818"/>
                <p:cNvSpPr>
                  <a:spLocks/>
                </p:cNvSpPr>
                <p:nvPr/>
              </p:nvSpPr>
              <p:spPr bwMode="auto">
                <a:xfrm>
                  <a:off x="3585" y="2315"/>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945" name="Freeform 819"/>
                <p:cNvSpPr>
                  <a:spLocks/>
                </p:cNvSpPr>
                <p:nvPr/>
              </p:nvSpPr>
              <p:spPr bwMode="auto">
                <a:xfrm>
                  <a:off x="3543" y="2315"/>
                  <a:ext cx="30" cy="6"/>
                </a:xfrm>
                <a:custGeom>
                  <a:avLst/>
                  <a:gdLst>
                    <a:gd name="T0" fmla="*/ 24 w 30"/>
                    <a:gd name="T1" fmla="*/ 6 h 6"/>
                    <a:gd name="T2" fmla="*/ 30 w 30"/>
                    <a:gd name="T3" fmla="*/ 0 h 6"/>
                    <a:gd name="T4" fmla="*/ 24 w 30"/>
                    <a:gd name="T5" fmla="*/ 0 h 6"/>
                    <a:gd name="T6" fmla="*/ 18 w 30"/>
                    <a:gd name="T7" fmla="*/ 0 h 6"/>
                    <a:gd name="T8" fmla="*/ 0 w 30"/>
                    <a:gd name="T9" fmla="*/ 0 h 6"/>
                    <a:gd name="T10" fmla="*/ 0 w 30"/>
                    <a:gd name="T11" fmla="*/ 6 h 6"/>
                    <a:gd name="T12" fmla="*/ 0 w 30"/>
                    <a:gd name="T13" fmla="*/ 6 h 6"/>
                    <a:gd name="T14" fmla="*/ 18 w 30"/>
                    <a:gd name="T15" fmla="*/ 6 h 6"/>
                    <a:gd name="T16" fmla="*/ 24 w 3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24" y="6"/>
                      </a:moveTo>
                      <a:lnTo>
                        <a:pt x="30" y="0"/>
                      </a:lnTo>
                      <a:lnTo>
                        <a:pt x="24" y="0"/>
                      </a:lnTo>
                      <a:lnTo>
                        <a:pt x="18" y="0"/>
                      </a:lnTo>
                      <a:lnTo>
                        <a:pt x="0" y="0"/>
                      </a:lnTo>
                      <a:lnTo>
                        <a:pt x="0" y="6"/>
                      </a:lnTo>
                      <a:lnTo>
                        <a:pt x="18" y="6"/>
                      </a:lnTo>
                      <a:lnTo>
                        <a:pt x="24" y="6"/>
                      </a:lnTo>
                      <a:close/>
                    </a:path>
                  </a:pathLst>
                </a:custGeom>
                <a:solidFill>
                  <a:srgbClr val="C0C0C0"/>
                </a:solidFill>
                <a:ln w="9525">
                  <a:noFill/>
                  <a:round/>
                  <a:headEnd/>
                  <a:tailEnd/>
                </a:ln>
              </p:spPr>
              <p:txBody>
                <a:bodyPr/>
                <a:lstStyle/>
                <a:p>
                  <a:endParaRPr lang="en-US"/>
                </a:p>
              </p:txBody>
            </p:sp>
            <p:sp>
              <p:nvSpPr>
                <p:cNvPr id="51946" name="Freeform 820"/>
                <p:cNvSpPr>
                  <a:spLocks/>
                </p:cNvSpPr>
                <p:nvPr/>
              </p:nvSpPr>
              <p:spPr bwMode="auto">
                <a:xfrm>
                  <a:off x="3501" y="2321"/>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947" name="Freeform 821"/>
                <p:cNvSpPr>
                  <a:spLocks/>
                </p:cNvSpPr>
                <p:nvPr/>
              </p:nvSpPr>
              <p:spPr bwMode="auto">
                <a:xfrm>
                  <a:off x="3459" y="2321"/>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948" name="Freeform 822"/>
                <p:cNvSpPr>
                  <a:spLocks/>
                </p:cNvSpPr>
                <p:nvPr/>
              </p:nvSpPr>
              <p:spPr bwMode="auto">
                <a:xfrm>
                  <a:off x="3417" y="2327"/>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949" name="Freeform 823"/>
                <p:cNvSpPr>
                  <a:spLocks/>
                </p:cNvSpPr>
                <p:nvPr/>
              </p:nvSpPr>
              <p:spPr bwMode="auto">
                <a:xfrm>
                  <a:off x="3375" y="2333"/>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950" name="Freeform 824"/>
                <p:cNvSpPr>
                  <a:spLocks/>
                </p:cNvSpPr>
                <p:nvPr/>
              </p:nvSpPr>
              <p:spPr bwMode="auto">
                <a:xfrm>
                  <a:off x="3333" y="2339"/>
                  <a:ext cx="30" cy="12"/>
                </a:xfrm>
                <a:custGeom>
                  <a:avLst/>
                  <a:gdLst>
                    <a:gd name="T0" fmla="*/ 24 w 30"/>
                    <a:gd name="T1" fmla="*/ 6 h 12"/>
                    <a:gd name="T2" fmla="*/ 30 w 30"/>
                    <a:gd name="T3" fmla="*/ 0 h 12"/>
                    <a:gd name="T4" fmla="*/ 24 w 30"/>
                    <a:gd name="T5" fmla="*/ 0 h 12"/>
                    <a:gd name="T6" fmla="*/ 24 w 30"/>
                    <a:gd name="T7" fmla="*/ 0 h 12"/>
                    <a:gd name="T8" fmla="*/ 0 w 30"/>
                    <a:gd name="T9" fmla="*/ 6 h 12"/>
                    <a:gd name="T10" fmla="*/ 0 w 30"/>
                    <a:gd name="T11" fmla="*/ 6 h 12"/>
                    <a:gd name="T12" fmla="*/ 0 w 30"/>
                    <a:gd name="T13" fmla="*/ 12 h 12"/>
                    <a:gd name="T14" fmla="*/ 24 w 30"/>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951" name="Freeform 825"/>
                <p:cNvSpPr>
                  <a:spLocks/>
                </p:cNvSpPr>
                <p:nvPr/>
              </p:nvSpPr>
              <p:spPr bwMode="auto">
                <a:xfrm>
                  <a:off x="3291" y="2345"/>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952" name="Freeform 826"/>
                <p:cNvSpPr>
                  <a:spLocks/>
                </p:cNvSpPr>
                <p:nvPr/>
              </p:nvSpPr>
              <p:spPr bwMode="auto">
                <a:xfrm>
                  <a:off x="3249" y="2357"/>
                  <a:ext cx="30" cy="6"/>
                </a:xfrm>
                <a:custGeom>
                  <a:avLst/>
                  <a:gdLst>
                    <a:gd name="T0" fmla="*/ 30 w 30"/>
                    <a:gd name="T1" fmla="*/ 6 h 6"/>
                    <a:gd name="T2" fmla="*/ 30 w 30"/>
                    <a:gd name="T3" fmla="*/ 0 h 6"/>
                    <a:gd name="T4" fmla="*/ 30 w 30"/>
                    <a:gd name="T5" fmla="*/ 0 h 6"/>
                    <a:gd name="T6" fmla="*/ 6 w 30"/>
                    <a:gd name="T7" fmla="*/ 0 h 6"/>
                    <a:gd name="T8" fmla="*/ 0 w 30"/>
                    <a:gd name="T9" fmla="*/ 6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0"/>
                      </a:lnTo>
                      <a:lnTo>
                        <a:pt x="6" y="0"/>
                      </a:lnTo>
                      <a:lnTo>
                        <a:pt x="0" y="6"/>
                      </a:lnTo>
                      <a:lnTo>
                        <a:pt x="6" y="6"/>
                      </a:lnTo>
                      <a:lnTo>
                        <a:pt x="30" y="6"/>
                      </a:lnTo>
                      <a:close/>
                    </a:path>
                  </a:pathLst>
                </a:custGeom>
                <a:solidFill>
                  <a:srgbClr val="C0C0C0"/>
                </a:solidFill>
                <a:ln w="9525">
                  <a:noFill/>
                  <a:round/>
                  <a:headEnd/>
                  <a:tailEnd/>
                </a:ln>
              </p:spPr>
              <p:txBody>
                <a:bodyPr/>
                <a:lstStyle/>
                <a:p>
                  <a:endParaRPr lang="en-US"/>
                </a:p>
              </p:txBody>
            </p:sp>
            <p:sp>
              <p:nvSpPr>
                <p:cNvPr id="51953" name="Freeform 827"/>
                <p:cNvSpPr>
                  <a:spLocks/>
                </p:cNvSpPr>
                <p:nvPr/>
              </p:nvSpPr>
              <p:spPr bwMode="auto">
                <a:xfrm>
                  <a:off x="3207" y="2363"/>
                  <a:ext cx="30" cy="12"/>
                </a:xfrm>
                <a:custGeom>
                  <a:avLst/>
                  <a:gdLst>
                    <a:gd name="T0" fmla="*/ 30 w 30"/>
                    <a:gd name="T1" fmla="*/ 6 h 12"/>
                    <a:gd name="T2" fmla="*/ 30 w 30"/>
                    <a:gd name="T3" fmla="*/ 0 h 12"/>
                    <a:gd name="T4" fmla="*/ 30 w 30"/>
                    <a:gd name="T5" fmla="*/ 0 h 12"/>
                    <a:gd name="T6" fmla="*/ 6 w 30"/>
                    <a:gd name="T7" fmla="*/ 6 h 12"/>
                    <a:gd name="T8" fmla="*/ 0 w 30"/>
                    <a:gd name="T9" fmla="*/ 6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0"/>
                      </a:lnTo>
                      <a:lnTo>
                        <a:pt x="6" y="6"/>
                      </a:lnTo>
                      <a:lnTo>
                        <a:pt x="0" y="6"/>
                      </a:lnTo>
                      <a:lnTo>
                        <a:pt x="6" y="12"/>
                      </a:lnTo>
                      <a:lnTo>
                        <a:pt x="30" y="6"/>
                      </a:lnTo>
                      <a:close/>
                    </a:path>
                  </a:pathLst>
                </a:custGeom>
                <a:solidFill>
                  <a:srgbClr val="C0C0C0"/>
                </a:solidFill>
                <a:ln w="9525">
                  <a:noFill/>
                  <a:round/>
                  <a:headEnd/>
                  <a:tailEnd/>
                </a:ln>
              </p:spPr>
              <p:txBody>
                <a:bodyPr/>
                <a:lstStyle/>
                <a:p>
                  <a:endParaRPr lang="en-US"/>
                </a:p>
              </p:txBody>
            </p:sp>
            <p:sp>
              <p:nvSpPr>
                <p:cNvPr id="51954" name="Freeform 828"/>
                <p:cNvSpPr>
                  <a:spLocks/>
                </p:cNvSpPr>
                <p:nvPr/>
              </p:nvSpPr>
              <p:spPr bwMode="auto">
                <a:xfrm>
                  <a:off x="3165" y="2369"/>
                  <a:ext cx="30" cy="12"/>
                </a:xfrm>
                <a:custGeom>
                  <a:avLst/>
                  <a:gdLst>
                    <a:gd name="T0" fmla="*/ 30 w 30"/>
                    <a:gd name="T1" fmla="*/ 6 h 12"/>
                    <a:gd name="T2" fmla="*/ 30 w 30"/>
                    <a:gd name="T3" fmla="*/ 6 h 12"/>
                    <a:gd name="T4" fmla="*/ 30 w 30"/>
                    <a:gd name="T5" fmla="*/ 0 h 12"/>
                    <a:gd name="T6" fmla="*/ 12 w 30"/>
                    <a:gd name="T7" fmla="*/ 6 h 12"/>
                    <a:gd name="T8" fmla="*/ 6 w 30"/>
                    <a:gd name="T9" fmla="*/ 6 h 12"/>
                    <a:gd name="T10" fmla="*/ 0 w 30"/>
                    <a:gd name="T11" fmla="*/ 12 h 12"/>
                    <a:gd name="T12" fmla="*/ 6 w 30"/>
                    <a:gd name="T13" fmla="*/ 12 h 12"/>
                    <a:gd name="T14" fmla="*/ 12 w 30"/>
                    <a:gd name="T15" fmla="*/ 12 h 12"/>
                    <a:gd name="T16" fmla="*/ 30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6"/>
                      </a:moveTo>
                      <a:lnTo>
                        <a:pt x="30" y="6"/>
                      </a:lnTo>
                      <a:lnTo>
                        <a:pt x="30" y="0"/>
                      </a:lnTo>
                      <a:lnTo>
                        <a:pt x="12" y="6"/>
                      </a:lnTo>
                      <a:lnTo>
                        <a:pt x="6" y="6"/>
                      </a:lnTo>
                      <a:lnTo>
                        <a:pt x="0" y="12"/>
                      </a:lnTo>
                      <a:lnTo>
                        <a:pt x="6" y="12"/>
                      </a:lnTo>
                      <a:lnTo>
                        <a:pt x="12" y="12"/>
                      </a:lnTo>
                      <a:lnTo>
                        <a:pt x="30" y="6"/>
                      </a:lnTo>
                      <a:close/>
                    </a:path>
                  </a:pathLst>
                </a:custGeom>
                <a:solidFill>
                  <a:srgbClr val="C0C0C0"/>
                </a:solidFill>
                <a:ln w="9525">
                  <a:noFill/>
                  <a:round/>
                  <a:headEnd/>
                  <a:tailEnd/>
                </a:ln>
              </p:spPr>
              <p:txBody>
                <a:bodyPr/>
                <a:lstStyle/>
                <a:p>
                  <a:endParaRPr lang="en-US"/>
                </a:p>
              </p:txBody>
            </p:sp>
            <p:sp>
              <p:nvSpPr>
                <p:cNvPr id="51955" name="Freeform 829"/>
                <p:cNvSpPr>
                  <a:spLocks/>
                </p:cNvSpPr>
                <p:nvPr/>
              </p:nvSpPr>
              <p:spPr bwMode="auto">
                <a:xfrm>
                  <a:off x="3129" y="2381"/>
                  <a:ext cx="30" cy="12"/>
                </a:xfrm>
                <a:custGeom>
                  <a:avLst/>
                  <a:gdLst>
                    <a:gd name="T0" fmla="*/ 24 w 30"/>
                    <a:gd name="T1" fmla="*/ 6 h 12"/>
                    <a:gd name="T2" fmla="*/ 30 w 30"/>
                    <a:gd name="T3" fmla="*/ 0 h 12"/>
                    <a:gd name="T4" fmla="*/ 24 w 30"/>
                    <a:gd name="T5" fmla="*/ 0 h 12"/>
                    <a:gd name="T6" fmla="*/ 0 w 30"/>
                    <a:gd name="T7" fmla="*/ 6 h 12"/>
                    <a:gd name="T8" fmla="*/ 0 w 30"/>
                    <a:gd name="T9" fmla="*/ 12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956" name="Freeform 830"/>
                <p:cNvSpPr>
                  <a:spLocks/>
                </p:cNvSpPr>
                <p:nvPr/>
              </p:nvSpPr>
              <p:spPr bwMode="auto">
                <a:xfrm>
                  <a:off x="3087" y="2393"/>
                  <a:ext cx="30" cy="12"/>
                </a:xfrm>
                <a:custGeom>
                  <a:avLst/>
                  <a:gdLst>
                    <a:gd name="T0" fmla="*/ 24 w 30"/>
                    <a:gd name="T1" fmla="*/ 6 h 12"/>
                    <a:gd name="T2" fmla="*/ 30 w 30"/>
                    <a:gd name="T3" fmla="*/ 0 h 12"/>
                    <a:gd name="T4" fmla="*/ 24 w 30"/>
                    <a:gd name="T5" fmla="*/ 0 h 12"/>
                    <a:gd name="T6" fmla="*/ 6 w 30"/>
                    <a:gd name="T7" fmla="*/ 6 h 12"/>
                    <a:gd name="T8" fmla="*/ 0 w 30"/>
                    <a:gd name="T9" fmla="*/ 6 h 12"/>
                    <a:gd name="T10" fmla="*/ 0 w 30"/>
                    <a:gd name="T11" fmla="*/ 6 h 12"/>
                    <a:gd name="T12" fmla="*/ 0 w 30"/>
                    <a:gd name="T13" fmla="*/ 12 h 12"/>
                    <a:gd name="T14" fmla="*/ 6 w 30"/>
                    <a:gd name="T15" fmla="*/ 12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0"/>
                      </a:lnTo>
                      <a:lnTo>
                        <a:pt x="24" y="0"/>
                      </a:lnTo>
                      <a:lnTo>
                        <a:pt x="6" y="6"/>
                      </a:lnTo>
                      <a:lnTo>
                        <a:pt x="0" y="6"/>
                      </a:lnTo>
                      <a:lnTo>
                        <a:pt x="0" y="12"/>
                      </a:lnTo>
                      <a:lnTo>
                        <a:pt x="6" y="12"/>
                      </a:lnTo>
                      <a:lnTo>
                        <a:pt x="24" y="6"/>
                      </a:lnTo>
                      <a:close/>
                    </a:path>
                  </a:pathLst>
                </a:custGeom>
                <a:solidFill>
                  <a:srgbClr val="C0C0C0"/>
                </a:solidFill>
                <a:ln w="9525">
                  <a:noFill/>
                  <a:round/>
                  <a:headEnd/>
                  <a:tailEnd/>
                </a:ln>
              </p:spPr>
              <p:txBody>
                <a:bodyPr/>
                <a:lstStyle/>
                <a:p>
                  <a:endParaRPr lang="en-US"/>
                </a:p>
              </p:txBody>
            </p:sp>
            <p:sp>
              <p:nvSpPr>
                <p:cNvPr id="51957" name="Freeform 831"/>
                <p:cNvSpPr>
                  <a:spLocks/>
                </p:cNvSpPr>
                <p:nvPr/>
              </p:nvSpPr>
              <p:spPr bwMode="auto">
                <a:xfrm>
                  <a:off x="3045" y="2405"/>
                  <a:ext cx="30" cy="12"/>
                </a:xfrm>
                <a:custGeom>
                  <a:avLst/>
                  <a:gdLst>
                    <a:gd name="T0" fmla="*/ 30 w 30"/>
                    <a:gd name="T1" fmla="*/ 6 h 12"/>
                    <a:gd name="T2" fmla="*/ 30 w 30"/>
                    <a:gd name="T3" fmla="*/ 0 h 12"/>
                    <a:gd name="T4" fmla="*/ 30 w 30"/>
                    <a:gd name="T5" fmla="*/ 0 h 12"/>
                    <a:gd name="T6" fmla="*/ 6 w 30"/>
                    <a:gd name="T7" fmla="*/ 6 h 12"/>
                    <a:gd name="T8" fmla="*/ 0 w 30"/>
                    <a:gd name="T9" fmla="*/ 12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0"/>
                      </a:lnTo>
                      <a:lnTo>
                        <a:pt x="6" y="6"/>
                      </a:lnTo>
                      <a:lnTo>
                        <a:pt x="0" y="12"/>
                      </a:lnTo>
                      <a:lnTo>
                        <a:pt x="6" y="12"/>
                      </a:lnTo>
                      <a:lnTo>
                        <a:pt x="30" y="6"/>
                      </a:lnTo>
                      <a:close/>
                    </a:path>
                  </a:pathLst>
                </a:custGeom>
                <a:solidFill>
                  <a:srgbClr val="C0C0C0"/>
                </a:solidFill>
                <a:ln w="9525">
                  <a:noFill/>
                  <a:round/>
                  <a:headEnd/>
                  <a:tailEnd/>
                </a:ln>
              </p:spPr>
              <p:txBody>
                <a:bodyPr/>
                <a:lstStyle/>
                <a:p>
                  <a:endParaRPr lang="en-US"/>
                </a:p>
              </p:txBody>
            </p:sp>
            <p:sp>
              <p:nvSpPr>
                <p:cNvPr id="51958" name="Freeform 832"/>
                <p:cNvSpPr>
                  <a:spLocks/>
                </p:cNvSpPr>
                <p:nvPr/>
              </p:nvSpPr>
              <p:spPr bwMode="auto">
                <a:xfrm>
                  <a:off x="3009" y="2417"/>
                  <a:ext cx="24" cy="18"/>
                </a:xfrm>
                <a:custGeom>
                  <a:avLst/>
                  <a:gdLst>
                    <a:gd name="T0" fmla="*/ 24 w 24"/>
                    <a:gd name="T1" fmla="*/ 6 h 18"/>
                    <a:gd name="T2" fmla="*/ 24 w 24"/>
                    <a:gd name="T3" fmla="*/ 6 h 18"/>
                    <a:gd name="T4" fmla="*/ 24 w 24"/>
                    <a:gd name="T5" fmla="*/ 0 h 18"/>
                    <a:gd name="T6" fmla="*/ 6 w 24"/>
                    <a:gd name="T7" fmla="*/ 6 h 18"/>
                    <a:gd name="T8" fmla="*/ 0 w 24"/>
                    <a:gd name="T9" fmla="*/ 12 h 18"/>
                    <a:gd name="T10" fmla="*/ 0 w 24"/>
                    <a:gd name="T11" fmla="*/ 12 h 18"/>
                    <a:gd name="T12" fmla="*/ 0 w 24"/>
                    <a:gd name="T13" fmla="*/ 18 h 18"/>
                    <a:gd name="T14" fmla="*/ 6 w 24"/>
                    <a:gd name="T15" fmla="*/ 12 h 18"/>
                    <a:gd name="T16" fmla="*/ 24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6"/>
                      </a:moveTo>
                      <a:lnTo>
                        <a:pt x="24" y="6"/>
                      </a:lnTo>
                      <a:lnTo>
                        <a:pt x="24" y="0"/>
                      </a:lnTo>
                      <a:lnTo>
                        <a:pt x="6" y="6"/>
                      </a:lnTo>
                      <a:lnTo>
                        <a:pt x="0" y="12"/>
                      </a:lnTo>
                      <a:lnTo>
                        <a:pt x="0" y="18"/>
                      </a:lnTo>
                      <a:lnTo>
                        <a:pt x="6" y="12"/>
                      </a:lnTo>
                      <a:lnTo>
                        <a:pt x="24" y="6"/>
                      </a:lnTo>
                      <a:close/>
                    </a:path>
                  </a:pathLst>
                </a:custGeom>
                <a:solidFill>
                  <a:srgbClr val="C0C0C0"/>
                </a:solidFill>
                <a:ln w="9525">
                  <a:noFill/>
                  <a:round/>
                  <a:headEnd/>
                  <a:tailEnd/>
                </a:ln>
              </p:spPr>
              <p:txBody>
                <a:bodyPr/>
                <a:lstStyle/>
                <a:p>
                  <a:endParaRPr lang="en-US"/>
                </a:p>
              </p:txBody>
            </p:sp>
            <p:sp>
              <p:nvSpPr>
                <p:cNvPr id="51959" name="Freeform 833"/>
                <p:cNvSpPr>
                  <a:spLocks/>
                </p:cNvSpPr>
                <p:nvPr/>
              </p:nvSpPr>
              <p:spPr bwMode="auto">
                <a:xfrm>
                  <a:off x="2967" y="2435"/>
                  <a:ext cx="30" cy="12"/>
                </a:xfrm>
                <a:custGeom>
                  <a:avLst/>
                  <a:gdLst>
                    <a:gd name="T0" fmla="*/ 24 w 30"/>
                    <a:gd name="T1" fmla="*/ 6 h 12"/>
                    <a:gd name="T2" fmla="*/ 30 w 30"/>
                    <a:gd name="T3" fmla="*/ 0 h 12"/>
                    <a:gd name="T4" fmla="*/ 24 w 30"/>
                    <a:gd name="T5" fmla="*/ 0 h 12"/>
                    <a:gd name="T6" fmla="*/ 6 w 30"/>
                    <a:gd name="T7" fmla="*/ 6 h 12"/>
                    <a:gd name="T8" fmla="*/ 0 w 30"/>
                    <a:gd name="T9" fmla="*/ 12 h 12"/>
                    <a:gd name="T10" fmla="*/ 6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6" y="6"/>
                      </a:lnTo>
                      <a:lnTo>
                        <a:pt x="0" y="12"/>
                      </a:lnTo>
                      <a:lnTo>
                        <a:pt x="6" y="12"/>
                      </a:lnTo>
                      <a:lnTo>
                        <a:pt x="24" y="6"/>
                      </a:lnTo>
                      <a:close/>
                    </a:path>
                  </a:pathLst>
                </a:custGeom>
                <a:solidFill>
                  <a:srgbClr val="C0C0C0"/>
                </a:solidFill>
                <a:ln w="9525">
                  <a:noFill/>
                  <a:round/>
                  <a:headEnd/>
                  <a:tailEnd/>
                </a:ln>
              </p:spPr>
              <p:txBody>
                <a:bodyPr/>
                <a:lstStyle/>
                <a:p>
                  <a:endParaRPr lang="en-US"/>
                </a:p>
              </p:txBody>
            </p:sp>
            <p:sp>
              <p:nvSpPr>
                <p:cNvPr id="51960" name="Freeform 834"/>
                <p:cNvSpPr>
                  <a:spLocks/>
                </p:cNvSpPr>
                <p:nvPr/>
              </p:nvSpPr>
              <p:spPr bwMode="auto">
                <a:xfrm>
                  <a:off x="2931" y="2447"/>
                  <a:ext cx="24" cy="18"/>
                </a:xfrm>
                <a:custGeom>
                  <a:avLst/>
                  <a:gdLst>
                    <a:gd name="T0" fmla="*/ 24 w 24"/>
                    <a:gd name="T1" fmla="*/ 6 h 18"/>
                    <a:gd name="T2" fmla="*/ 24 w 24"/>
                    <a:gd name="T3" fmla="*/ 6 h 18"/>
                    <a:gd name="T4" fmla="*/ 24 w 24"/>
                    <a:gd name="T5" fmla="*/ 0 h 18"/>
                    <a:gd name="T6" fmla="*/ 12 w 24"/>
                    <a:gd name="T7" fmla="*/ 6 h 18"/>
                    <a:gd name="T8" fmla="*/ 0 w 24"/>
                    <a:gd name="T9" fmla="*/ 12 h 18"/>
                    <a:gd name="T10" fmla="*/ 0 w 24"/>
                    <a:gd name="T11" fmla="*/ 18 h 18"/>
                    <a:gd name="T12" fmla="*/ 0 w 24"/>
                    <a:gd name="T13" fmla="*/ 18 h 18"/>
                    <a:gd name="T14" fmla="*/ 12 w 24"/>
                    <a:gd name="T15" fmla="*/ 12 h 18"/>
                    <a:gd name="T16" fmla="*/ 24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6"/>
                      </a:moveTo>
                      <a:lnTo>
                        <a:pt x="24" y="6"/>
                      </a:lnTo>
                      <a:lnTo>
                        <a:pt x="24" y="0"/>
                      </a:lnTo>
                      <a:lnTo>
                        <a:pt x="12" y="6"/>
                      </a:lnTo>
                      <a:lnTo>
                        <a:pt x="0" y="12"/>
                      </a:lnTo>
                      <a:lnTo>
                        <a:pt x="0" y="18"/>
                      </a:lnTo>
                      <a:lnTo>
                        <a:pt x="12" y="12"/>
                      </a:lnTo>
                      <a:lnTo>
                        <a:pt x="24" y="6"/>
                      </a:lnTo>
                      <a:close/>
                    </a:path>
                  </a:pathLst>
                </a:custGeom>
                <a:solidFill>
                  <a:srgbClr val="C0C0C0"/>
                </a:solidFill>
                <a:ln w="9525">
                  <a:noFill/>
                  <a:round/>
                  <a:headEnd/>
                  <a:tailEnd/>
                </a:ln>
              </p:spPr>
              <p:txBody>
                <a:bodyPr/>
                <a:lstStyle/>
                <a:p>
                  <a:endParaRPr lang="en-US"/>
                </a:p>
              </p:txBody>
            </p:sp>
            <p:sp>
              <p:nvSpPr>
                <p:cNvPr id="51961" name="Freeform 835"/>
                <p:cNvSpPr>
                  <a:spLocks/>
                </p:cNvSpPr>
                <p:nvPr/>
              </p:nvSpPr>
              <p:spPr bwMode="auto">
                <a:xfrm>
                  <a:off x="2895" y="2465"/>
                  <a:ext cx="24" cy="18"/>
                </a:xfrm>
                <a:custGeom>
                  <a:avLst/>
                  <a:gdLst>
                    <a:gd name="T0" fmla="*/ 24 w 24"/>
                    <a:gd name="T1" fmla="*/ 6 h 18"/>
                    <a:gd name="T2" fmla="*/ 24 w 24"/>
                    <a:gd name="T3" fmla="*/ 6 h 18"/>
                    <a:gd name="T4" fmla="*/ 24 w 24"/>
                    <a:gd name="T5" fmla="*/ 0 h 18"/>
                    <a:gd name="T6" fmla="*/ 0 w 24"/>
                    <a:gd name="T7" fmla="*/ 12 h 18"/>
                    <a:gd name="T8" fmla="*/ 0 w 24"/>
                    <a:gd name="T9" fmla="*/ 18 h 18"/>
                    <a:gd name="T10" fmla="*/ 0 w 24"/>
                    <a:gd name="T11" fmla="*/ 18 h 18"/>
                    <a:gd name="T12" fmla="*/ 24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6"/>
                      </a:moveTo>
                      <a:lnTo>
                        <a:pt x="24" y="6"/>
                      </a:ln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1962" name="Freeform 836"/>
                <p:cNvSpPr>
                  <a:spLocks/>
                </p:cNvSpPr>
                <p:nvPr/>
              </p:nvSpPr>
              <p:spPr bwMode="auto">
                <a:xfrm>
                  <a:off x="2859" y="2489"/>
                  <a:ext cx="24" cy="18"/>
                </a:xfrm>
                <a:custGeom>
                  <a:avLst/>
                  <a:gdLst>
                    <a:gd name="T0" fmla="*/ 18 w 24"/>
                    <a:gd name="T1" fmla="*/ 6 h 18"/>
                    <a:gd name="T2" fmla="*/ 24 w 24"/>
                    <a:gd name="T3" fmla="*/ 0 h 18"/>
                    <a:gd name="T4" fmla="*/ 18 w 24"/>
                    <a:gd name="T5" fmla="*/ 0 h 18"/>
                    <a:gd name="T6" fmla="*/ 0 w 24"/>
                    <a:gd name="T7" fmla="*/ 12 h 18"/>
                    <a:gd name="T8" fmla="*/ 0 w 24"/>
                    <a:gd name="T9" fmla="*/ 12 h 18"/>
                    <a:gd name="T10" fmla="*/ 0 w 24"/>
                    <a:gd name="T11" fmla="*/ 18 h 18"/>
                    <a:gd name="T12" fmla="*/ 18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18" y="6"/>
                      </a:moveTo>
                      <a:lnTo>
                        <a:pt x="24" y="0"/>
                      </a:lnTo>
                      <a:lnTo>
                        <a:pt x="18" y="0"/>
                      </a:lnTo>
                      <a:lnTo>
                        <a:pt x="0" y="12"/>
                      </a:lnTo>
                      <a:lnTo>
                        <a:pt x="0" y="18"/>
                      </a:lnTo>
                      <a:lnTo>
                        <a:pt x="18" y="6"/>
                      </a:lnTo>
                      <a:close/>
                    </a:path>
                  </a:pathLst>
                </a:custGeom>
                <a:solidFill>
                  <a:srgbClr val="C0C0C0"/>
                </a:solidFill>
                <a:ln w="9525">
                  <a:noFill/>
                  <a:round/>
                  <a:headEnd/>
                  <a:tailEnd/>
                </a:ln>
              </p:spPr>
              <p:txBody>
                <a:bodyPr/>
                <a:lstStyle/>
                <a:p>
                  <a:endParaRPr lang="en-US"/>
                </a:p>
              </p:txBody>
            </p:sp>
            <p:sp>
              <p:nvSpPr>
                <p:cNvPr id="51963" name="Freeform 837"/>
                <p:cNvSpPr>
                  <a:spLocks/>
                </p:cNvSpPr>
                <p:nvPr/>
              </p:nvSpPr>
              <p:spPr bwMode="auto">
                <a:xfrm>
                  <a:off x="2823" y="2507"/>
                  <a:ext cx="24" cy="19"/>
                </a:xfrm>
                <a:custGeom>
                  <a:avLst/>
                  <a:gdLst>
                    <a:gd name="T0" fmla="*/ 18 w 24"/>
                    <a:gd name="T1" fmla="*/ 7 h 19"/>
                    <a:gd name="T2" fmla="*/ 24 w 24"/>
                    <a:gd name="T3" fmla="*/ 7 h 19"/>
                    <a:gd name="T4" fmla="*/ 18 w 24"/>
                    <a:gd name="T5" fmla="*/ 0 h 19"/>
                    <a:gd name="T6" fmla="*/ 6 w 24"/>
                    <a:gd name="T7" fmla="*/ 13 h 19"/>
                    <a:gd name="T8" fmla="*/ 0 w 24"/>
                    <a:gd name="T9" fmla="*/ 13 h 19"/>
                    <a:gd name="T10" fmla="*/ 0 w 24"/>
                    <a:gd name="T11" fmla="*/ 19 h 19"/>
                    <a:gd name="T12" fmla="*/ 0 w 24"/>
                    <a:gd name="T13" fmla="*/ 19 h 19"/>
                    <a:gd name="T14" fmla="*/ 6 w 24"/>
                    <a:gd name="T15" fmla="*/ 19 h 19"/>
                    <a:gd name="T16" fmla="*/ 18 w 24"/>
                    <a:gd name="T17" fmla="*/ 7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9"/>
                    <a:gd name="T29" fmla="*/ 24 w 24"/>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9">
                      <a:moveTo>
                        <a:pt x="18" y="7"/>
                      </a:moveTo>
                      <a:lnTo>
                        <a:pt x="24" y="7"/>
                      </a:lnTo>
                      <a:lnTo>
                        <a:pt x="18" y="0"/>
                      </a:lnTo>
                      <a:lnTo>
                        <a:pt x="6" y="13"/>
                      </a:lnTo>
                      <a:lnTo>
                        <a:pt x="0" y="13"/>
                      </a:lnTo>
                      <a:lnTo>
                        <a:pt x="0" y="19"/>
                      </a:lnTo>
                      <a:lnTo>
                        <a:pt x="6" y="19"/>
                      </a:lnTo>
                      <a:lnTo>
                        <a:pt x="18" y="7"/>
                      </a:lnTo>
                      <a:close/>
                    </a:path>
                  </a:pathLst>
                </a:custGeom>
                <a:solidFill>
                  <a:srgbClr val="C0C0C0"/>
                </a:solidFill>
                <a:ln w="9525">
                  <a:noFill/>
                  <a:round/>
                  <a:headEnd/>
                  <a:tailEnd/>
                </a:ln>
              </p:spPr>
              <p:txBody>
                <a:bodyPr/>
                <a:lstStyle/>
                <a:p>
                  <a:endParaRPr lang="en-US"/>
                </a:p>
              </p:txBody>
            </p:sp>
            <p:sp>
              <p:nvSpPr>
                <p:cNvPr id="51964" name="Freeform 838"/>
                <p:cNvSpPr>
                  <a:spLocks/>
                </p:cNvSpPr>
                <p:nvPr/>
              </p:nvSpPr>
              <p:spPr bwMode="auto">
                <a:xfrm>
                  <a:off x="2787" y="2532"/>
                  <a:ext cx="24" cy="24"/>
                </a:xfrm>
                <a:custGeom>
                  <a:avLst/>
                  <a:gdLst>
                    <a:gd name="T0" fmla="*/ 24 w 24"/>
                    <a:gd name="T1" fmla="*/ 6 h 24"/>
                    <a:gd name="T2" fmla="*/ 24 w 24"/>
                    <a:gd name="T3" fmla="*/ 6 h 24"/>
                    <a:gd name="T4" fmla="*/ 24 w 24"/>
                    <a:gd name="T5" fmla="*/ 0 h 24"/>
                    <a:gd name="T6" fmla="*/ 6 w 24"/>
                    <a:gd name="T7" fmla="*/ 18 h 24"/>
                    <a:gd name="T8" fmla="*/ 0 w 24"/>
                    <a:gd name="T9" fmla="*/ 18 h 24"/>
                    <a:gd name="T10" fmla="*/ 6 w 24"/>
                    <a:gd name="T11" fmla="*/ 24 h 24"/>
                    <a:gd name="T12" fmla="*/ 24 w 24"/>
                    <a:gd name="T13" fmla="*/ 6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24" y="6"/>
                      </a:moveTo>
                      <a:lnTo>
                        <a:pt x="24" y="6"/>
                      </a:lnTo>
                      <a:lnTo>
                        <a:pt x="24" y="0"/>
                      </a:lnTo>
                      <a:lnTo>
                        <a:pt x="6" y="18"/>
                      </a:lnTo>
                      <a:lnTo>
                        <a:pt x="0" y="18"/>
                      </a:lnTo>
                      <a:lnTo>
                        <a:pt x="6" y="24"/>
                      </a:lnTo>
                      <a:lnTo>
                        <a:pt x="24" y="6"/>
                      </a:lnTo>
                      <a:close/>
                    </a:path>
                  </a:pathLst>
                </a:custGeom>
                <a:solidFill>
                  <a:srgbClr val="C0C0C0"/>
                </a:solidFill>
                <a:ln w="9525">
                  <a:noFill/>
                  <a:round/>
                  <a:headEnd/>
                  <a:tailEnd/>
                </a:ln>
              </p:spPr>
              <p:txBody>
                <a:bodyPr/>
                <a:lstStyle/>
                <a:p>
                  <a:endParaRPr lang="en-US"/>
                </a:p>
              </p:txBody>
            </p:sp>
            <p:sp>
              <p:nvSpPr>
                <p:cNvPr id="51965" name="Freeform 839"/>
                <p:cNvSpPr>
                  <a:spLocks/>
                </p:cNvSpPr>
                <p:nvPr/>
              </p:nvSpPr>
              <p:spPr bwMode="auto">
                <a:xfrm>
                  <a:off x="2757" y="2562"/>
                  <a:ext cx="24" cy="24"/>
                </a:xfrm>
                <a:custGeom>
                  <a:avLst/>
                  <a:gdLst>
                    <a:gd name="T0" fmla="*/ 24 w 24"/>
                    <a:gd name="T1" fmla="*/ 0 h 24"/>
                    <a:gd name="T2" fmla="*/ 18 w 24"/>
                    <a:gd name="T3" fmla="*/ 0 h 24"/>
                    <a:gd name="T4" fmla="*/ 18 w 24"/>
                    <a:gd name="T5" fmla="*/ 0 h 24"/>
                    <a:gd name="T6" fmla="*/ 0 w 24"/>
                    <a:gd name="T7" fmla="*/ 18 h 24"/>
                    <a:gd name="T8" fmla="*/ 6 w 24"/>
                    <a:gd name="T9" fmla="*/ 24 h 24"/>
                    <a:gd name="T10" fmla="*/ 6 w 24"/>
                    <a:gd name="T11" fmla="*/ 18 h 24"/>
                    <a:gd name="T12" fmla="*/ 24 w 24"/>
                    <a:gd name="T13" fmla="*/ 0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24" y="0"/>
                      </a:moveTo>
                      <a:lnTo>
                        <a:pt x="18" y="0"/>
                      </a:lnTo>
                      <a:lnTo>
                        <a:pt x="0" y="18"/>
                      </a:lnTo>
                      <a:lnTo>
                        <a:pt x="6" y="24"/>
                      </a:lnTo>
                      <a:lnTo>
                        <a:pt x="6" y="18"/>
                      </a:lnTo>
                      <a:lnTo>
                        <a:pt x="24" y="0"/>
                      </a:lnTo>
                      <a:close/>
                    </a:path>
                  </a:pathLst>
                </a:custGeom>
                <a:solidFill>
                  <a:srgbClr val="C0C0C0"/>
                </a:solidFill>
                <a:ln w="9525">
                  <a:noFill/>
                  <a:round/>
                  <a:headEnd/>
                  <a:tailEnd/>
                </a:ln>
              </p:spPr>
              <p:txBody>
                <a:bodyPr/>
                <a:lstStyle/>
                <a:p>
                  <a:endParaRPr lang="en-US"/>
                </a:p>
              </p:txBody>
            </p:sp>
            <p:sp>
              <p:nvSpPr>
                <p:cNvPr id="51966" name="Freeform 840"/>
                <p:cNvSpPr>
                  <a:spLocks/>
                </p:cNvSpPr>
                <p:nvPr/>
              </p:nvSpPr>
              <p:spPr bwMode="auto">
                <a:xfrm>
                  <a:off x="2733" y="2592"/>
                  <a:ext cx="18" cy="24"/>
                </a:xfrm>
                <a:custGeom>
                  <a:avLst/>
                  <a:gdLst>
                    <a:gd name="T0" fmla="*/ 18 w 18"/>
                    <a:gd name="T1" fmla="*/ 0 h 24"/>
                    <a:gd name="T2" fmla="*/ 12 w 18"/>
                    <a:gd name="T3" fmla="*/ 0 h 24"/>
                    <a:gd name="T4" fmla="*/ 12 w 18"/>
                    <a:gd name="T5" fmla="*/ 0 h 24"/>
                    <a:gd name="T6" fmla="*/ 12 w 18"/>
                    <a:gd name="T7" fmla="*/ 6 h 24"/>
                    <a:gd name="T8" fmla="*/ 0 w 18"/>
                    <a:gd name="T9" fmla="*/ 24 h 24"/>
                    <a:gd name="T10" fmla="*/ 0 w 18"/>
                    <a:gd name="T11" fmla="*/ 24 h 24"/>
                    <a:gd name="T12" fmla="*/ 6 w 18"/>
                    <a:gd name="T13" fmla="*/ 24 h 24"/>
                    <a:gd name="T14" fmla="*/ 18 w 18"/>
                    <a:gd name="T15" fmla="*/ 6 h 24"/>
                    <a:gd name="T16" fmla="*/ 18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18" y="0"/>
                      </a:moveTo>
                      <a:lnTo>
                        <a:pt x="12" y="0"/>
                      </a:lnTo>
                      <a:lnTo>
                        <a:pt x="12" y="6"/>
                      </a:lnTo>
                      <a:lnTo>
                        <a:pt x="0" y="24"/>
                      </a:lnTo>
                      <a:lnTo>
                        <a:pt x="6" y="24"/>
                      </a:lnTo>
                      <a:lnTo>
                        <a:pt x="18" y="6"/>
                      </a:lnTo>
                      <a:lnTo>
                        <a:pt x="18" y="0"/>
                      </a:lnTo>
                      <a:close/>
                    </a:path>
                  </a:pathLst>
                </a:custGeom>
                <a:solidFill>
                  <a:srgbClr val="C0C0C0"/>
                </a:solidFill>
                <a:ln w="9525">
                  <a:noFill/>
                  <a:round/>
                  <a:headEnd/>
                  <a:tailEnd/>
                </a:ln>
              </p:spPr>
              <p:txBody>
                <a:bodyPr/>
                <a:lstStyle/>
                <a:p>
                  <a:endParaRPr lang="en-US"/>
                </a:p>
              </p:txBody>
            </p:sp>
            <p:sp>
              <p:nvSpPr>
                <p:cNvPr id="51967" name="Freeform 841"/>
                <p:cNvSpPr>
                  <a:spLocks/>
                </p:cNvSpPr>
                <p:nvPr/>
              </p:nvSpPr>
              <p:spPr bwMode="auto">
                <a:xfrm>
                  <a:off x="2709" y="2628"/>
                  <a:ext cx="18" cy="24"/>
                </a:xfrm>
                <a:custGeom>
                  <a:avLst/>
                  <a:gdLst>
                    <a:gd name="T0" fmla="*/ 18 w 18"/>
                    <a:gd name="T1" fmla="*/ 0 h 24"/>
                    <a:gd name="T2" fmla="*/ 12 w 18"/>
                    <a:gd name="T3" fmla="*/ 0 h 24"/>
                    <a:gd name="T4" fmla="*/ 12 w 18"/>
                    <a:gd name="T5" fmla="*/ 0 h 24"/>
                    <a:gd name="T6" fmla="*/ 6 w 18"/>
                    <a:gd name="T7" fmla="*/ 6 h 24"/>
                    <a:gd name="T8" fmla="*/ 0 w 18"/>
                    <a:gd name="T9" fmla="*/ 24 h 24"/>
                    <a:gd name="T10" fmla="*/ 6 w 18"/>
                    <a:gd name="T11" fmla="*/ 24 h 24"/>
                    <a:gd name="T12" fmla="*/ 6 w 18"/>
                    <a:gd name="T13" fmla="*/ 24 h 24"/>
                    <a:gd name="T14" fmla="*/ 12 w 18"/>
                    <a:gd name="T15" fmla="*/ 6 h 24"/>
                    <a:gd name="T16" fmla="*/ 18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18" y="0"/>
                      </a:moveTo>
                      <a:lnTo>
                        <a:pt x="12" y="0"/>
                      </a:lnTo>
                      <a:lnTo>
                        <a:pt x="6" y="6"/>
                      </a:lnTo>
                      <a:lnTo>
                        <a:pt x="0" y="24"/>
                      </a:lnTo>
                      <a:lnTo>
                        <a:pt x="6" y="24"/>
                      </a:lnTo>
                      <a:lnTo>
                        <a:pt x="12" y="6"/>
                      </a:lnTo>
                      <a:lnTo>
                        <a:pt x="18" y="0"/>
                      </a:lnTo>
                      <a:close/>
                    </a:path>
                  </a:pathLst>
                </a:custGeom>
                <a:solidFill>
                  <a:srgbClr val="C0C0C0"/>
                </a:solidFill>
                <a:ln w="9525">
                  <a:noFill/>
                  <a:round/>
                  <a:headEnd/>
                  <a:tailEnd/>
                </a:ln>
              </p:spPr>
              <p:txBody>
                <a:bodyPr/>
                <a:lstStyle/>
                <a:p>
                  <a:endParaRPr lang="en-US"/>
                </a:p>
              </p:txBody>
            </p:sp>
            <p:sp>
              <p:nvSpPr>
                <p:cNvPr id="51968" name="Freeform 842"/>
                <p:cNvSpPr>
                  <a:spLocks/>
                </p:cNvSpPr>
                <p:nvPr/>
              </p:nvSpPr>
              <p:spPr bwMode="auto">
                <a:xfrm>
                  <a:off x="2697" y="2664"/>
                  <a:ext cx="12" cy="30"/>
                </a:xfrm>
                <a:custGeom>
                  <a:avLst/>
                  <a:gdLst>
                    <a:gd name="T0" fmla="*/ 12 w 12"/>
                    <a:gd name="T1" fmla="*/ 0 h 30"/>
                    <a:gd name="T2" fmla="*/ 12 w 12"/>
                    <a:gd name="T3" fmla="*/ 0 h 30"/>
                    <a:gd name="T4" fmla="*/ 6 w 12"/>
                    <a:gd name="T5" fmla="*/ 0 h 30"/>
                    <a:gd name="T6" fmla="*/ 0 w 12"/>
                    <a:gd name="T7" fmla="*/ 12 h 30"/>
                    <a:gd name="T8" fmla="*/ 0 w 12"/>
                    <a:gd name="T9" fmla="*/ 24 h 30"/>
                    <a:gd name="T10" fmla="*/ 6 w 12"/>
                    <a:gd name="T11" fmla="*/ 30 h 30"/>
                    <a:gd name="T12" fmla="*/ 6 w 12"/>
                    <a:gd name="T13" fmla="*/ 24 h 30"/>
                    <a:gd name="T14" fmla="*/ 6 w 12"/>
                    <a:gd name="T15" fmla="*/ 12 h 30"/>
                    <a:gd name="T16" fmla="*/ 12 w 1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12" y="0"/>
                      </a:moveTo>
                      <a:lnTo>
                        <a:pt x="12" y="0"/>
                      </a:lnTo>
                      <a:lnTo>
                        <a:pt x="6" y="0"/>
                      </a:lnTo>
                      <a:lnTo>
                        <a:pt x="0" y="12"/>
                      </a:lnTo>
                      <a:lnTo>
                        <a:pt x="0" y="24"/>
                      </a:lnTo>
                      <a:lnTo>
                        <a:pt x="6" y="30"/>
                      </a:lnTo>
                      <a:lnTo>
                        <a:pt x="6" y="24"/>
                      </a:lnTo>
                      <a:lnTo>
                        <a:pt x="6" y="12"/>
                      </a:lnTo>
                      <a:lnTo>
                        <a:pt x="12" y="0"/>
                      </a:lnTo>
                      <a:close/>
                    </a:path>
                  </a:pathLst>
                </a:custGeom>
                <a:solidFill>
                  <a:srgbClr val="C0C0C0"/>
                </a:solidFill>
                <a:ln w="9525">
                  <a:noFill/>
                  <a:round/>
                  <a:headEnd/>
                  <a:tailEnd/>
                </a:ln>
              </p:spPr>
              <p:txBody>
                <a:bodyPr/>
                <a:lstStyle/>
                <a:p>
                  <a:endParaRPr lang="en-US"/>
                </a:p>
              </p:txBody>
            </p:sp>
            <p:sp>
              <p:nvSpPr>
                <p:cNvPr id="51969" name="Freeform 843"/>
                <p:cNvSpPr>
                  <a:spLocks/>
                </p:cNvSpPr>
                <p:nvPr/>
              </p:nvSpPr>
              <p:spPr bwMode="auto">
                <a:xfrm>
                  <a:off x="2697" y="2706"/>
                  <a:ext cx="6" cy="30"/>
                </a:xfrm>
                <a:custGeom>
                  <a:avLst/>
                  <a:gdLst>
                    <a:gd name="T0" fmla="*/ 6 w 6"/>
                    <a:gd name="T1" fmla="*/ 0 h 30"/>
                    <a:gd name="T2" fmla="*/ 0 w 6"/>
                    <a:gd name="T3" fmla="*/ 0 h 30"/>
                    <a:gd name="T4" fmla="*/ 0 w 6"/>
                    <a:gd name="T5" fmla="*/ 0 h 30"/>
                    <a:gd name="T6" fmla="*/ 0 w 6"/>
                    <a:gd name="T7" fmla="*/ 12 h 30"/>
                    <a:gd name="T8" fmla="*/ 0 w 6"/>
                    <a:gd name="T9" fmla="*/ 24 h 30"/>
                    <a:gd name="T10" fmla="*/ 0 w 6"/>
                    <a:gd name="T11" fmla="*/ 30 h 30"/>
                    <a:gd name="T12" fmla="*/ 6 w 6"/>
                    <a:gd name="T13" fmla="*/ 24 h 30"/>
                    <a:gd name="T14" fmla="*/ 6 w 6"/>
                    <a:gd name="T15" fmla="*/ 12 h 30"/>
                    <a:gd name="T16" fmla="*/ 6 w 6"/>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6" y="0"/>
                      </a:moveTo>
                      <a:lnTo>
                        <a:pt x="0" y="0"/>
                      </a:lnTo>
                      <a:lnTo>
                        <a:pt x="0" y="12"/>
                      </a:lnTo>
                      <a:lnTo>
                        <a:pt x="0" y="24"/>
                      </a:lnTo>
                      <a:lnTo>
                        <a:pt x="0" y="30"/>
                      </a:lnTo>
                      <a:lnTo>
                        <a:pt x="6" y="24"/>
                      </a:lnTo>
                      <a:lnTo>
                        <a:pt x="6" y="12"/>
                      </a:lnTo>
                      <a:lnTo>
                        <a:pt x="6" y="0"/>
                      </a:lnTo>
                      <a:close/>
                    </a:path>
                  </a:pathLst>
                </a:custGeom>
                <a:solidFill>
                  <a:srgbClr val="C0C0C0"/>
                </a:solidFill>
                <a:ln w="9525">
                  <a:noFill/>
                  <a:round/>
                  <a:headEnd/>
                  <a:tailEnd/>
                </a:ln>
              </p:spPr>
              <p:txBody>
                <a:bodyPr/>
                <a:lstStyle/>
                <a:p>
                  <a:endParaRPr lang="en-US"/>
                </a:p>
              </p:txBody>
            </p:sp>
            <p:sp>
              <p:nvSpPr>
                <p:cNvPr id="51970" name="Freeform 844"/>
                <p:cNvSpPr>
                  <a:spLocks/>
                </p:cNvSpPr>
                <p:nvPr/>
              </p:nvSpPr>
              <p:spPr bwMode="auto">
                <a:xfrm>
                  <a:off x="2697" y="2748"/>
                  <a:ext cx="12" cy="24"/>
                </a:xfrm>
                <a:custGeom>
                  <a:avLst/>
                  <a:gdLst>
                    <a:gd name="T0" fmla="*/ 6 w 12"/>
                    <a:gd name="T1" fmla="*/ 0 h 24"/>
                    <a:gd name="T2" fmla="*/ 6 w 12"/>
                    <a:gd name="T3" fmla="*/ 0 h 24"/>
                    <a:gd name="T4" fmla="*/ 0 w 12"/>
                    <a:gd name="T5" fmla="*/ 0 h 24"/>
                    <a:gd name="T6" fmla="*/ 0 w 12"/>
                    <a:gd name="T7" fmla="*/ 12 h 24"/>
                    <a:gd name="T8" fmla="*/ 6 w 12"/>
                    <a:gd name="T9" fmla="*/ 24 h 24"/>
                    <a:gd name="T10" fmla="*/ 12 w 12"/>
                    <a:gd name="T11" fmla="*/ 24 h 24"/>
                    <a:gd name="T12" fmla="*/ 12 w 12"/>
                    <a:gd name="T13" fmla="*/ 24 h 24"/>
                    <a:gd name="T14" fmla="*/ 6 w 12"/>
                    <a:gd name="T15" fmla="*/ 12 h 24"/>
                    <a:gd name="T16" fmla="*/ 6 w 12"/>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24"/>
                    <a:gd name="T29" fmla="*/ 12 w 12"/>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24">
                      <a:moveTo>
                        <a:pt x="6" y="0"/>
                      </a:moveTo>
                      <a:lnTo>
                        <a:pt x="6" y="0"/>
                      </a:lnTo>
                      <a:lnTo>
                        <a:pt x="0" y="0"/>
                      </a:lnTo>
                      <a:lnTo>
                        <a:pt x="0" y="12"/>
                      </a:lnTo>
                      <a:lnTo>
                        <a:pt x="6" y="24"/>
                      </a:lnTo>
                      <a:lnTo>
                        <a:pt x="12" y="24"/>
                      </a:lnTo>
                      <a:lnTo>
                        <a:pt x="6" y="12"/>
                      </a:lnTo>
                      <a:lnTo>
                        <a:pt x="6" y="0"/>
                      </a:lnTo>
                      <a:close/>
                    </a:path>
                  </a:pathLst>
                </a:custGeom>
                <a:solidFill>
                  <a:srgbClr val="C0C0C0"/>
                </a:solidFill>
                <a:ln w="9525">
                  <a:noFill/>
                  <a:round/>
                  <a:headEnd/>
                  <a:tailEnd/>
                </a:ln>
              </p:spPr>
              <p:txBody>
                <a:bodyPr/>
                <a:lstStyle/>
                <a:p>
                  <a:endParaRPr lang="en-US"/>
                </a:p>
              </p:txBody>
            </p:sp>
            <p:sp>
              <p:nvSpPr>
                <p:cNvPr id="51971" name="Freeform 845"/>
                <p:cNvSpPr>
                  <a:spLocks/>
                </p:cNvSpPr>
                <p:nvPr/>
              </p:nvSpPr>
              <p:spPr bwMode="auto">
                <a:xfrm>
                  <a:off x="2709" y="2784"/>
                  <a:ext cx="18" cy="30"/>
                </a:xfrm>
                <a:custGeom>
                  <a:avLst/>
                  <a:gdLst>
                    <a:gd name="T0" fmla="*/ 6 w 18"/>
                    <a:gd name="T1" fmla="*/ 6 h 30"/>
                    <a:gd name="T2" fmla="*/ 6 w 18"/>
                    <a:gd name="T3" fmla="*/ 0 h 30"/>
                    <a:gd name="T4" fmla="*/ 0 w 18"/>
                    <a:gd name="T5" fmla="*/ 6 h 30"/>
                    <a:gd name="T6" fmla="*/ 6 w 18"/>
                    <a:gd name="T7" fmla="*/ 18 h 30"/>
                    <a:gd name="T8" fmla="*/ 12 w 18"/>
                    <a:gd name="T9" fmla="*/ 24 h 30"/>
                    <a:gd name="T10" fmla="*/ 18 w 18"/>
                    <a:gd name="T11" fmla="*/ 30 h 30"/>
                    <a:gd name="T12" fmla="*/ 18 w 18"/>
                    <a:gd name="T13" fmla="*/ 24 h 30"/>
                    <a:gd name="T14" fmla="*/ 12 w 18"/>
                    <a:gd name="T15" fmla="*/ 18 h 30"/>
                    <a:gd name="T16" fmla="*/ 6 w 18"/>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30"/>
                    <a:gd name="T29" fmla="*/ 18 w 18"/>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30">
                      <a:moveTo>
                        <a:pt x="6" y="6"/>
                      </a:moveTo>
                      <a:lnTo>
                        <a:pt x="6" y="0"/>
                      </a:lnTo>
                      <a:lnTo>
                        <a:pt x="0" y="6"/>
                      </a:lnTo>
                      <a:lnTo>
                        <a:pt x="6" y="18"/>
                      </a:lnTo>
                      <a:lnTo>
                        <a:pt x="12" y="24"/>
                      </a:lnTo>
                      <a:lnTo>
                        <a:pt x="18" y="30"/>
                      </a:lnTo>
                      <a:lnTo>
                        <a:pt x="18" y="24"/>
                      </a:lnTo>
                      <a:lnTo>
                        <a:pt x="12" y="18"/>
                      </a:lnTo>
                      <a:lnTo>
                        <a:pt x="6" y="6"/>
                      </a:lnTo>
                      <a:close/>
                    </a:path>
                  </a:pathLst>
                </a:custGeom>
                <a:solidFill>
                  <a:srgbClr val="C0C0C0"/>
                </a:solidFill>
                <a:ln w="9525">
                  <a:noFill/>
                  <a:round/>
                  <a:headEnd/>
                  <a:tailEnd/>
                </a:ln>
              </p:spPr>
              <p:txBody>
                <a:bodyPr/>
                <a:lstStyle/>
                <a:p>
                  <a:endParaRPr lang="en-US"/>
                </a:p>
              </p:txBody>
            </p:sp>
            <p:sp>
              <p:nvSpPr>
                <p:cNvPr id="51972" name="Freeform 846"/>
                <p:cNvSpPr>
                  <a:spLocks/>
                </p:cNvSpPr>
                <p:nvPr/>
              </p:nvSpPr>
              <p:spPr bwMode="auto">
                <a:xfrm>
                  <a:off x="2733" y="2820"/>
                  <a:ext cx="18" cy="24"/>
                </a:xfrm>
                <a:custGeom>
                  <a:avLst/>
                  <a:gdLst>
                    <a:gd name="T0" fmla="*/ 6 w 18"/>
                    <a:gd name="T1" fmla="*/ 6 h 24"/>
                    <a:gd name="T2" fmla="*/ 6 w 18"/>
                    <a:gd name="T3" fmla="*/ 0 h 24"/>
                    <a:gd name="T4" fmla="*/ 0 w 18"/>
                    <a:gd name="T5" fmla="*/ 6 h 24"/>
                    <a:gd name="T6" fmla="*/ 12 w 18"/>
                    <a:gd name="T7" fmla="*/ 18 h 24"/>
                    <a:gd name="T8" fmla="*/ 12 w 18"/>
                    <a:gd name="T9" fmla="*/ 24 h 24"/>
                    <a:gd name="T10" fmla="*/ 18 w 18"/>
                    <a:gd name="T11" fmla="*/ 24 h 24"/>
                    <a:gd name="T12" fmla="*/ 18 w 18"/>
                    <a:gd name="T13" fmla="*/ 24 h 24"/>
                    <a:gd name="T14" fmla="*/ 18 w 18"/>
                    <a:gd name="T15" fmla="*/ 18 h 24"/>
                    <a:gd name="T16" fmla="*/ 6 w 18"/>
                    <a:gd name="T17" fmla="*/ 6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6" y="6"/>
                      </a:moveTo>
                      <a:lnTo>
                        <a:pt x="6" y="0"/>
                      </a:lnTo>
                      <a:lnTo>
                        <a:pt x="0" y="6"/>
                      </a:lnTo>
                      <a:lnTo>
                        <a:pt x="12" y="18"/>
                      </a:lnTo>
                      <a:lnTo>
                        <a:pt x="12" y="24"/>
                      </a:lnTo>
                      <a:lnTo>
                        <a:pt x="18" y="24"/>
                      </a:lnTo>
                      <a:lnTo>
                        <a:pt x="18" y="18"/>
                      </a:lnTo>
                      <a:lnTo>
                        <a:pt x="6" y="6"/>
                      </a:lnTo>
                      <a:close/>
                    </a:path>
                  </a:pathLst>
                </a:custGeom>
                <a:solidFill>
                  <a:srgbClr val="C0C0C0"/>
                </a:solidFill>
                <a:ln w="9525">
                  <a:noFill/>
                  <a:round/>
                  <a:headEnd/>
                  <a:tailEnd/>
                </a:ln>
              </p:spPr>
              <p:txBody>
                <a:bodyPr/>
                <a:lstStyle/>
                <a:p>
                  <a:endParaRPr lang="en-US"/>
                </a:p>
              </p:txBody>
            </p:sp>
            <p:sp>
              <p:nvSpPr>
                <p:cNvPr id="51973" name="Freeform 847"/>
                <p:cNvSpPr>
                  <a:spLocks/>
                </p:cNvSpPr>
                <p:nvPr/>
              </p:nvSpPr>
              <p:spPr bwMode="auto">
                <a:xfrm>
                  <a:off x="2763" y="2850"/>
                  <a:ext cx="18" cy="24"/>
                </a:xfrm>
                <a:custGeom>
                  <a:avLst/>
                  <a:gdLst>
                    <a:gd name="T0" fmla="*/ 6 w 18"/>
                    <a:gd name="T1" fmla="*/ 6 h 24"/>
                    <a:gd name="T2" fmla="*/ 0 w 18"/>
                    <a:gd name="T3" fmla="*/ 0 h 24"/>
                    <a:gd name="T4" fmla="*/ 0 w 18"/>
                    <a:gd name="T5" fmla="*/ 6 h 24"/>
                    <a:gd name="T6" fmla="*/ 12 w 18"/>
                    <a:gd name="T7" fmla="*/ 24 h 24"/>
                    <a:gd name="T8" fmla="*/ 18 w 18"/>
                    <a:gd name="T9" fmla="*/ 24 h 24"/>
                    <a:gd name="T10" fmla="*/ 18 w 18"/>
                    <a:gd name="T11" fmla="*/ 24 h 24"/>
                    <a:gd name="T12" fmla="*/ 6 w 18"/>
                    <a:gd name="T13" fmla="*/ 6 h 24"/>
                    <a:gd name="T14" fmla="*/ 0 60000 65536"/>
                    <a:gd name="T15" fmla="*/ 0 60000 65536"/>
                    <a:gd name="T16" fmla="*/ 0 60000 65536"/>
                    <a:gd name="T17" fmla="*/ 0 60000 65536"/>
                    <a:gd name="T18" fmla="*/ 0 60000 65536"/>
                    <a:gd name="T19" fmla="*/ 0 60000 65536"/>
                    <a:gd name="T20" fmla="*/ 0 60000 65536"/>
                    <a:gd name="T21" fmla="*/ 0 w 18"/>
                    <a:gd name="T22" fmla="*/ 0 h 24"/>
                    <a:gd name="T23" fmla="*/ 18 w 18"/>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24">
                      <a:moveTo>
                        <a:pt x="6" y="6"/>
                      </a:moveTo>
                      <a:lnTo>
                        <a:pt x="0" y="0"/>
                      </a:lnTo>
                      <a:lnTo>
                        <a:pt x="0" y="6"/>
                      </a:lnTo>
                      <a:lnTo>
                        <a:pt x="12" y="24"/>
                      </a:lnTo>
                      <a:lnTo>
                        <a:pt x="18" y="24"/>
                      </a:lnTo>
                      <a:lnTo>
                        <a:pt x="6" y="6"/>
                      </a:lnTo>
                      <a:close/>
                    </a:path>
                  </a:pathLst>
                </a:custGeom>
                <a:solidFill>
                  <a:srgbClr val="C0C0C0"/>
                </a:solidFill>
                <a:ln w="9525">
                  <a:noFill/>
                  <a:round/>
                  <a:headEnd/>
                  <a:tailEnd/>
                </a:ln>
              </p:spPr>
              <p:txBody>
                <a:bodyPr/>
                <a:lstStyle/>
                <a:p>
                  <a:endParaRPr lang="en-US"/>
                </a:p>
              </p:txBody>
            </p:sp>
            <p:sp>
              <p:nvSpPr>
                <p:cNvPr id="51974" name="Freeform 848"/>
                <p:cNvSpPr>
                  <a:spLocks/>
                </p:cNvSpPr>
                <p:nvPr/>
              </p:nvSpPr>
              <p:spPr bwMode="auto">
                <a:xfrm>
                  <a:off x="2793" y="2880"/>
                  <a:ext cx="24" cy="24"/>
                </a:xfrm>
                <a:custGeom>
                  <a:avLst/>
                  <a:gdLst>
                    <a:gd name="T0" fmla="*/ 0 w 24"/>
                    <a:gd name="T1" fmla="*/ 0 h 24"/>
                    <a:gd name="T2" fmla="*/ 0 w 24"/>
                    <a:gd name="T3" fmla="*/ 6 h 24"/>
                    <a:gd name="T4" fmla="*/ 0 w 24"/>
                    <a:gd name="T5" fmla="*/ 6 h 24"/>
                    <a:gd name="T6" fmla="*/ 18 w 24"/>
                    <a:gd name="T7" fmla="*/ 24 h 24"/>
                    <a:gd name="T8" fmla="*/ 24 w 24"/>
                    <a:gd name="T9" fmla="*/ 18 h 24"/>
                    <a:gd name="T10" fmla="*/ 18 w 24"/>
                    <a:gd name="T11" fmla="*/ 18 h 24"/>
                    <a:gd name="T12" fmla="*/ 0 w 24"/>
                    <a:gd name="T13" fmla="*/ 0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0" y="0"/>
                      </a:moveTo>
                      <a:lnTo>
                        <a:pt x="0" y="6"/>
                      </a:lnTo>
                      <a:lnTo>
                        <a:pt x="18" y="24"/>
                      </a:lnTo>
                      <a:lnTo>
                        <a:pt x="24" y="18"/>
                      </a:lnTo>
                      <a:lnTo>
                        <a:pt x="18" y="18"/>
                      </a:lnTo>
                      <a:lnTo>
                        <a:pt x="0" y="0"/>
                      </a:lnTo>
                      <a:close/>
                    </a:path>
                  </a:pathLst>
                </a:custGeom>
                <a:solidFill>
                  <a:srgbClr val="C0C0C0"/>
                </a:solidFill>
                <a:ln w="9525">
                  <a:noFill/>
                  <a:round/>
                  <a:headEnd/>
                  <a:tailEnd/>
                </a:ln>
              </p:spPr>
              <p:txBody>
                <a:bodyPr/>
                <a:lstStyle/>
                <a:p>
                  <a:endParaRPr lang="en-US"/>
                </a:p>
              </p:txBody>
            </p:sp>
            <p:sp>
              <p:nvSpPr>
                <p:cNvPr id="51975" name="Freeform 849"/>
                <p:cNvSpPr>
                  <a:spLocks/>
                </p:cNvSpPr>
                <p:nvPr/>
              </p:nvSpPr>
              <p:spPr bwMode="auto">
                <a:xfrm>
                  <a:off x="2823" y="2904"/>
                  <a:ext cx="30" cy="24"/>
                </a:xfrm>
                <a:custGeom>
                  <a:avLst/>
                  <a:gdLst>
                    <a:gd name="T0" fmla="*/ 6 w 30"/>
                    <a:gd name="T1" fmla="*/ 0 h 24"/>
                    <a:gd name="T2" fmla="*/ 0 w 30"/>
                    <a:gd name="T3" fmla="*/ 6 h 24"/>
                    <a:gd name="T4" fmla="*/ 6 w 30"/>
                    <a:gd name="T5" fmla="*/ 6 h 24"/>
                    <a:gd name="T6" fmla="*/ 6 w 30"/>
                    <a:gd name="T7" fmla="*/ 6 h 24"/>
                    <a:gd name="T8" fmla="*/ 24 w 30"/>
                    <a:gd name="T9" fmla="*/ 24 h 24"/>
                    <a:gd name="T10" fmla="*/ 30 w 30"/>
                    <a:gd name="T11" fmla="*/ 18 h 24"/>
                    <a:gd name="T12" fmla="*/ 24 w 30"/>
                    <a:gd name="T13" fmla="*/ 18 h 24"/>
                    <a:gd name="T14" fmla="*/ 6 w 30"/>
                    <a:gd name="T15" fmla="*/ 0 h 24"/>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24"/>
                    <a:gd name="T26" fmla="*/ 30 w 30"/>
                    <a:gd name="T27" fmla="*/ 24 h 2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24">
                      <a:moveTo>
                        <a:pt x="6" y="0"/>
                      </a:moveTo>
                      <a:lnTo>
                        <a:pt x="0" y="6"/>
                      </a:lnTo>
                      <a:lnTo>
                        <a:pt x="6" y="6"/>
                      </a:lnTo>
                      <a:lnTo>
                        <a:pt x="24" y="24"/>
                      </a:lnTo>
                      <a:lnTo>
                        <a:pt x="30" y="18"/>
                      </a:lnTo>
                      <a:lnTo>
                        <a:pt x="24" y="18"/>
                      </a:lnTo>
                      <a:lnTo>
                        <a:pt x="6" y="0"/>
                      </a:lnTo>
                      <a:close/>
                    </a:path>
                  </a:pathLst>
                </a:custGeom>
                <a:solidFill>
                  <a:srgbClr val="C0C0C0"/>
                </a:solidFill>
                <a:ln w="9525">
                  <a:noFill/>
                  <a:round/>
                  <a:headEnd/>
                  <a:tailEnd/>
                </a:ln>
              </p:spPr>
              <p:txBody>
                <a:bodyPr/>
                <a:lstStyle/>
                <a:p>
                  <a:endParaRPr lang="en-US"/>
                </a:p>
              </p:txBody>
            </p:sp>
            <p:sp>
              <p:nvSpPr>
                <p:cNvPr id="51976" name="Freeform 850"/>
                <p:cNvSpPr>
                  <a:spLocks/>
                </p:cNvSpPr>
                <p:nvPr/>
              </p:nvSpPr>
              <p:spPr bwMode="auto">
                <a:xfrm>
                  <a:off x="2859" y="2928"/>
                  <a:ext cx="30" cy="18"/>
                </a:xfrm>
                <a:custGeom>
                  <a:avLst/>
                  <a:gdLst>
                    <a:gd name="T0" fmla="*/ 6 w 30"/>
                    <a:gd name="T1" fmla="*/ 0 h 18"/>
                    <a:gd name="T2" fmla="*/ 0 w 30"/>
                    <a:gd name="T3" fmla="*/ 6 h 18"/>
                    <a:gd name="T4" fmla="*/ 6 w 30"/>
                    <a:gd name="T5" fmla="*/ 6 h 18"/>
                    <a:gd name="T6" fmla="*/ 24 w 30"/>
                    <a:gd name="T7" fmla="*/ 18 h 18"/>
                    <a:gd name="T8" fmla="*/ 24 w 30"/>
                    <a:gd name="T9" fmla="*/ 18 h 18"/>
                    <a:gd name="T10" fmla="*/ 30 w 30"/>
                    <a:gd name="T11" fmla="*/ 18 h 18"/>
                    <a:gd name="T12" fmla="*/ 24 w 30"/>
                    <a:gd name="T13" fmla="*/ 12 h 18"/>
                    <a:gd name="T14" fmla="*/ 24 w 30"/>
                    <a:gd name="T15" fmla="*/ 12 h 18"/>
                    <a:gd name="T16" fmla="*/ 6 w 30"/>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0"/>
                      </a:moveTo>
                      <a:lnTo>
                        <a:pt x="0" y="6"/>
                      </a:lnTo>
                      <a:lnTo>
                        <a:pt x="6" y="6"/>
                      </a:lnTo>
                      <a:lnTo>
                        <a:pt x="24" y="18"/>
                      </a:lnTo>
                      <a:lnTo>
                        <a:pt x="30" y="18"/>
                      </a:lnTo>
                      <a:lnTo>
                        <a:pt x="24" y="12"/>
                      </a:lnTo>
                      <a:lnTo>
                        <a:pt x="6" y="0"/>
                      </a:lnTo>
                      <a:close/>
                    </a:path>
                  </a:pathLst>
                </a:custGeom>
                <a:solidFill>
                  <a:srgbClr val="C0C0C0"/>
                </a:solidFill>
                <a:ln w="9525">
                  <a:noFill/>
                  <a:round/>
                  <a:headEnd/>
                  <a:tailEnd/>
                </a:ln>
              </p:spPr>
              <p:txBody>
                <a:bodyPr/>
                <a:lstStyle/>
                <a:p>
                  <a:endParaRPr lang="en-US"/>
                </a:p>
              </p:txBody>
            </p:sp>
            <p:sp>
              <p:nvSpPr>
                <p:cNvPr id="51977" name="Freeform 851"/>
                <p:cNvSpPr>
                  <a:spLocks/>
                </p:cNvSpPr>
                <p:nvPr/>
              </p:nvSpPr>
              <p:spPr bwMode="auto">
                <a:xfrm>
                  <a:off x="2895" y="2946"/>
                  <a:ext cx="30" cy="18"/>
                </a:xfrm>
                <a:custGeom>
                  <a:avLst/>
                  <a:gdLst>
                    <a:gd name="T0" fmla="*/ 6 w 30"/>
                    <a:gd name="T1" fmla="*/ 0 h 18"/>
                    <a:gd name="T2" fmla="*/ 0 w 30"/>
                    <a:gd name="T3" fmla="*/ 6 h 18"/>
                    <a:gd name="T4" fmla="*/ 6 w 30"/>
                    <a:gd name="T5" fmla="*/ 6 h 18"/>
                    <a:gd name="T6" fmla="*/ 24 w 30"/>
                    <a:gd name="T7" fmla="*/ 18 h 18"/>
                    <a:gd name="T8" fmla="*/ 30 w 30"/>
                    <a:gd name="T9" fmla="*/ 18 h 18"/>
                    <a:gd name="T10" fmla="*/ 24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24" y="18"/>
                      </a:lnTo>
                      <a:lnTo>
                        <a:pt x="30" y="18"/>
                      </a:lnTo>
                      <a:lnTo>
                        <a:pt x="24" y="12"/>
                      </a:lnTo>
                      <a:lnTo>
                        <a:pt x="6" y="0"/>
                      </a:lnTo>
                      <a:close/>
                    </a:path>
                  </a:pathLst>
                </a:custGeom>
                <a:solidFill>
                  <a:srgbClr val="C0C0C0"/>
                </a:solidFill>
                <a:ln w="9525">
                  <a:noFill/>
                  <a:round/>
                  <a:headEnd/>
                  <a:tailEnd/>
                </a:ln>
              </p:spPr>
              <p:txBody>
                <a:bodyPr/>
                <a:lstStyle/>
                <a:p>
                  <a:endParaRPr lang="en-US"/>
                </a:p>
              </p:txBody>
            </p:sp>
            <p:sp>
              <p:nvSpPr>
                <p:cNvPr id="51978" name="Freeform 852"/>
                <p:cNvSpPr>
                  <a:spLocks/>
                </p:cNvSpPr>
                <p:nvPr/>
              </p:nvSpPr>
              <p:spPr bwMode="auto">
                <a:xfrm>
                  <a:off x="2937" y="2970"/>
                  <a:ext cx="24" cy="12"/>
                </a:xfrm>
                <a:custGeom>
                  <a:avLst/>
                  <a:gdLst>
                    <a:gd name="T0" fmla="*/ 0 w 24"/>
                    <a:gd name="T1" fmla="*/ 0 h 12"/>
                    <a:gd name="T2" fmla="*/ 0 w 24"/>
                    <a:gd name="T3" fmla="*/ 0 h 12"/>
                    <a:gd name="T4" fmla="*/ 0 w 24"/>
                    <a:gd name="T5" fmla="*/ 6 h 12"/>
                    <a:gd name="T6" fmla="*/ 6 w 24"/>
                    <a:gd name="T7" fmla="*/ 6 h 12"/>
                    <a:gd name="T8" fmla="*/ 24 w 24"/>
                    <a:gd name="T9" fmla="*/ 12 h 12"/>
                    <a:gd name="T10" fmla="*/ 24 w 24"/>
                    <a:gd name="T11" fmla="*/ 12 h 12"/>
                    <a:gd name="T12" fmla="*/ 24 w 24"/>
                    <a:gd name="T13" fmla="*/ 6 h 12"/>
                    <a:gd name="T14" fmla="*/ 6 w 24"/>
                    <a:gd name="T15" fmla="*/ 0 h 12"/>
                    <a:gd name="T16" fmla="*/ 0 w 24"/>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0" y="0"/>
                      </a:moveTo>
                      <a:lnTo>
                        <a:pt x="0" y="0"/>
                      </a:lnTo>
                      <a:lnTo>
                        <a:pt x="0" y="6"/>
                      </a:lnTo>
                      <a:lnTo>
                        <a:pt x="6" y="6"/>
                      </a:lnTo>
                      <a:lnTo>
                        <a:pt x="24" y="12"/>
                      </a:lnTo>
                      <a:lnTo>
                        <a:pt x="24" y="6"/>
                      </a:lnTo>
                      <a:lnTo>
                        <a:pt x="6" y="0"/>
                      </a:lnTo>
                      <a:lnTo>
                        <a:pt x="0" y="0"/>
                      </a:lnTo>
                      <a:close/>
                    </a:path>
                  </a:pathLst>
                </a:custGeom>
                <a:solidFill>
                  <a:srgbClr val="C0C0C0"/>
                </a:solidFill>
                <a:ln w="9525">
                  <a:noFill/>
                  <a:round/>
                  <a:headEnd/>
                  <a:tailEnd/>
                </a:ln>
              </p:spPr>
              <p:txBody>
                <a:bodyPr/>
                <a:lstStyle/>
                <a:p>
                  <a:endParaRPr lang="en-US"/>
                </a:p>
              </p:txBody>
            </p:sp>
            <p:sp>
              <p:nvSpPr>
                <p:cNvPr id="51979" name="Freeform 853"/>
                <p:cNvSpPr>
                  <a:spLocks/>
                </p:cNvSpPr>
                <p:nvPr/>
              </p:nvSpPr>
              <p:spPr bwMode="auto">
                <a:xfrm>
                  <a:off x="2973" y="2982"/>
                  <a:ext cx="30" cy="18"/>
                </a:xfrm>
                <a:custGeom>
                  <a:avLst/>
                  <a:gdLst>
                    <a:gd name="T0" fmla="*/ 6 w 30"/>
                    <a:gd name="T1" fmla="*/ 0 h 18"/>
                    <a:gd name="T2" fmla="*/ 0 w 30"/>
                    <a:gd name="T3" fmla="*/ 6 h 18"/>
                    <a:gd name="T4" fmla="*/ 6 w 30"/>
                    <a:gd name="T5" fmla="*/ 6 h 18"/>
                    <a:gd name="T6" fmla="*/ 24 w 30"/>
                    <a:gd name="T7" fmla="*/ 18 h 18"/>
                    <a:gd name="T8" fmla="*/ 30 w 30"/>
                    <a:gd name="T9" fmla="*/ 12 h 18"/>
                    <a:gd name="T10" fmla="*/ 24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24" y="18"/>
                      </a:lnTo>
                      <a:lnTo>
                        <a:pt x="30" y="12"/>
                      </a:lnTo>
                      <a:lnTo>
                        <a:pt x="24" y="12"/>
                      </a:lnTo>
                      <a:lnTo>
                        <a:pt x="6" y="0"/>
                      </a:lnTo>
                      <a:close/>
                    </a:path>
                  </a:pathLst>
                </a:custGeom>
                <a:solidFill>
                  <a:srgbClr val="C0C0C0"/>
                </a:solidFill>
                <a:ln w="9525">
                  <a:noFill/>
                  <a:round/>
                  <a:headEnd/>
                  <a:tailEnd/>
                </a:ln>
              </p:spPr>
              <p:txBody>
                <a:bodyPr/>
                <a:lstStyle/>
                <a:p>
                  <a:endParaRPr lang="en-US"/>
                </a:p>
              </p:txBody>
            </p:sp>
            <p:sp>
              <p:nvSpPr>
                <p:cNvPr id="51980" name="Freeform 854"/>
                <p:cNvSpPr>
                  <a:spLocks/>
                </p:cNvSpPr>
                <p:nvPr/>
              </p:nvSpPr>
              <p:spPr bwMode="auto">
                <a:xfrm>
                  <a:off x="3015" y="3000"/>
                  <a:ext cx="24" cy="12"/>
                </a:xfrm>
                <a:custGeom>
                  <a:avLst/>
                  <a:gdLst>
                    <a:gd name="T0" fmla="*/ 0 w 24"/>
                    <a:gd name="T1" fmla="*/ 0 h 12"/>
                    <a:gd name="T2" fmla="*/ 0 w 24"/>
                    <a:gd name="T3" fmla="*/ 0 h 12"/>
                    <a:gd name="T4" fmla="*/ 0 w 24"/>
                    <a:gd name="T5" fmla="*/ 6 h 12"/>
                    <a:gd name="T6" fmla="*/ 24 w 24"/>
                    <a:gd name="T7" fmla="*/ 12 h 12"/>
                    <a:gd name="T8" fmla="*/ 24 w 24"/>
                    <a:gd name="T9" fmla="*/ 12 h 12"/>
                    <a:gd name="T10" fmla="*/ 24 w 24"/>
                    <a:gd name="T11" fmla="*/ 6 h 12"/>
                    <a:gd name="T12" fmla="*/ 0 w 24"/>
                    <a:gd name="T13" fmla="*/ 0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0"/>
                      </a:moveTo>
                      <a:lnTo>
                        <a:pt x="0" y="0"/>
                      </a:lnTo>
                      <a:lnTo>
                        <a:pt x="0" y="6"/>
                      </a:lnTo>
                      <a:lnTo>
                        <a:pt x="24" y="12"/>
                      </a:lnTo>
                      <a:lnTo>
                        <a:pt x="24" y="6"/>
                      </a:lnTo>
                      <a:lnTo>
                        <a:pt x="0" y="0"/>
                      </a:lnTo>
                      <a:close/>
                    </a:path>
                  </a:pathLst>
                </a:custGeom>
                <a:solidFill>
                  <a:srgbClr val="C0C0C0"/>
                </a:solidFill>
                <a:ln w="9525">
                  <a:noFill/>
                  <a:round/>
                  <a:headEnd/>
                  <a:tailEnd/>
                </a:ln>
              </p:spPr>
              <p:txBody>
                <a:bodyPr/>
                <a:lstStyle/>
                <a:p>
                  <a:endParaRPr lang="en-US"/>
                </a:p>
              </p:txBody>
            </p:sp>
            <p:sp>
              <p:nvSpPr>
                <p:cNvPr id="51981" name="Freeform 855"/>
                <p:cNvSpPr>
                  <a:spLocks/>
                </p:cNvSpPr>
                <p:nvPr/>
              </p:nvSpPr>
              <p:spPr bwMode="auto">
                <a:xfrm>
                  <a:off x="3051" y="3012"/>
                  <a:ext cx="30" cy="12"/>
                </a:xfrm>
                <a:custGeom>
                  <a:avLst/>
                  <a:gdLst>
                    <a:gd name="T0" fmla="*/ 6 w 30"/>
                    <a:gd name="T1" fmla="*/ 0 h 12"/>
                    <a:gd name="T2" fmla="*/ 0 w 30"/>
                    <a:gd name="T3" fmla="*/ 6 h 12"/>
                    <a:gd name="T4" fmla="*/ 6 w 30"/>
                    <a:gd name="T5" fmla="*/ 6 h 12"/>
                    <a:gd name="T6" fmla="*/ 30 w 30"/>
                    <a:gd name="T7" fmla="*/ 12 h 12"/>
                    <a:gd name="T8" fmla="*/ 30 w 30"/>
                    <a:gd name="T9" fmla="*/ 12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1982" name="Freeform 856"/>
                <p:cNvSpPr>
                  <a:spLocks/>
                </p:cNvSpPr>
                <p:nvPr/>
              </p:nvSpPr>
              <p:spPr bwMode="auto">
                <a:xfrm>
                  <a:off x="3093" y="3024"/>
                  <a:ext cx="30" cy="12"/>
                </a:xfrm>
                <a:custGeom>
                  <a:avLst/>
                  <a:gdLst>
                    <a:gd name="T0" fmla="*/ 0 w 30"/>
                    <a:gd name="T1" fmla="*/ 0 h 12"/>
                    <a:gd name="T2" fmla="*/ 0 w 30"/>
                    <a:gd name="T3" fmla="*/ 6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1983" name="Freeform 857"/>
                <p:cNvSpPr>
                  <a:spLocks/>
                </p:cNvSpPr>
                <p:nvPr/>
              </p:nvSpPr>
              <p:spPr bwMode="auto">
                <a:xfrm>
                  <a:off x="3135" y="3036"/>
                  <a:ext cx="24" cy="12"/>
                </a:xfrm>
                <a:custGeom>
                  <a:avLst/>
                  <a:gdLst>
                    <a:gd name="T0" fmla="*/ 0 w 24"/>
                    <a:gd name="T1" fmla="*/ 0 h 12"/>
                    <a:gd name="T2" fmla="*/ 0 w 24"/>
                    <a:gd name="T3" fmla="*/ 6 h 12"/>
                    <a:gd name="T4" fmla="*/ 0 w 24"/>
                    <a:gd name="T5" fmla="*/ 6 h 12"/>
                    <a:gd name="T6" fmla="*/ 24 w 24"/>
                    <a:gd name="T7" fmla="*/ 12 h 12"/>
                    <a:gd name="T8" fmla="*/ 24 w 24"/>
                    <a:gd name="T9" fmla="*/ 12 h 12"/>
                    <a:gd name="T10" fmla="*/ 24 w 24"/>
                    <a:gd name="T11" fmla="*/ 6 h 12"/>
                    <a:gd name="T12" fmla="*/ 0 w 24"/>
                    <a:gd name="T13" fmla="*/ 0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0"/>
                      </a:moveTo>
                      <a:lnTo>
                        <a:pt x="0" y="6"/>
                      </a:lnTo>
                      <a:lnTo>
                        <a:pt x="24" y="12"/>
                      </a:lnTo>
                      <a:lnTo>
                        <a:pt x="24" y="6"/>
                      </a:lnTo>
                      <a:lnTo>
                        <a:pt x="0" y="0"/>
                      </a:lnTo>
                      <a:close/>
                    </a:path>
                  </a:pathLst>
                </a:custGeom>
                <a:solidFill>
                  <a:srgbClr val="C0C0C0"/>
                </a:solidFill>
                <a:ln w="9525">
                  <a:noFill/>
                  <a:round/>
                  <a:headEnd/>
                  <a:tailEnd/>
                </a:ln>
              </p:spPr>
              <p:txBody>
                <a:bodyPr/>
                <a:lstStyle/>
                <a:p>
                  <a:endParaRPr lang="en-US"/>
                </a:p>
              </p:txBody>
            </p:sp>
            <p:sp>
              <p:nvSpPr>
                <p:cNvPr id="51984" name="Freeform 858"/>
                <p:cNvSpPr>
                  <a:spLocks/>
                </p:cNvSpPr>
                <p:nvPr/>
              </p:nvSpPr>
              <p:spPr bwMode="auto">
                <a:xfrm>
                  <a:off x="3171" y="3048"/>
                  <a:ext cx="30" cy="12"/>
                </a:xfrm>
                <a:custGeom>
                  <a:avLst/>
                  <a:gdLst>
                    <a:gd name="T0" fmla="*/ 6 w 30"/>
                    <a:gd name="T1" fmla="*/ 0 h 12"/>
                    <a:gd name="T2" fmla="*/ 0 w 30"/>
                    <a:gd name="T3" fmla="*/ 6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1985" name="Freeform 859"/>
                <p:cNvSpPr>
                  <a:spLocks/>
                </p:cNvSpPr>
                <p:nvPr/>
              </p:nvSpPr>
              <p:spPr bwMode="auto">
                <a:xfrm>
                  <a:off x="3213" y="3060"/>
                  <a:ext cx="30" cy="6"/>
                </a:xfrm>
                <a:custGeom>
                  <a:avLst/>
                  <a:gdLst>
                    <a:gd name="T0" fmla="*/ 6 w 30"/>
                    <a:gd name="T1" fmla="*/ 0 h 6"/>
                    <a:gd name="T2" fmla="*/ 0 w 30"/>
                    <a:gd name="T3" fmla="*/ 0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986" name="Freeform 860"/>
                <p:cNvSpPr>
                  <a:spLocks/>
                </p:cNvSpPr>
                <p:nvPr/>
              </p:nvSpPr>
              <p:spPr bwMode="auto">
                <a:xfrm>
                  <a:off x="3255" y="3066"/>
                  <a:ext cx="30" cy="12"/>
                </a:xfrm>
                <a:custGeom>
                  <a:avLst/>
                  <a:gdLst>
                    <a:gd name="T0" fmla="*/ 6 w 30"/>
                    <a:gd name="T1" fmla="*/ 0 h 12"/>
                    <a:gd name="T2" fmla="*/ 0 w 30"/>
                    <a:gd name="T3" fmla="*/ 0 h 12"/>
                    <a:gd name="T4" fmla="*/ 6 w 30"/>
                    <a:gd name="T5" fmla="*/ 6 h 12"/>
                    <a:gd name="T6" fmla="*/ 24 w 30"/>
                    <a:gd name="T7" fmla="*/ 12 h 12"/>
                    <a:gd name="T8" fmla="*/ 30 w 30"/>
                    <a:gd name="T9" fmla="*/ 6 h 12"/>
                    <a:gd name="T10" fmla="*/ 24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24" y="12"/>
                      </a:lnTo>
                      <a:lnTo>
                        <a:pt x="30" y="6"/>
                      </a:lnTo>
                      <a:lnTo>
                        <a:pt x="24" y="6"/>
                      </a:lnTo>
                      <a:lnTo>
                        <a:pt x="6" y="0"/>
                      </a:lnTo>
                      <a:close/>
                    </a:path>
                  </a:pathLst>
                </a:custGeom>
                <a:solidFill>
                  <a:srgbClr val="C0C0C0"/>
                </a:solidFill>
                <a:ln w="9525">
                  <a:noFill/>
                  <a:round/>
                  <a:headEnd/>
                  <a:tailEnd/>
                </a:ln>
              </p:spPr>
              <p:txBody>
                <a:bodyPr/>
                <a:lstStyle/>
                <a:p>
                  <a:endParaRPr lang="en-US"/>
                </a:p>
              </p:txBody>
            </p:sp>
            <p:sp>
              <p:nvSpPr>
                <p:cNvPr id="51987" name="Freeform 861"/>
                <p:cNvSpPr>
                  <a:spLocks/>
                </p:cNvSpPr>
                <p:nvPr/>
              </p:nvSpPr>
              <p:spPr bwMode="auto">
                <a:xfrm>
                  <a:off x="3297" y="3072"/>
                  <a:ext cx="30" cy="12"/>
                </a:xfrm>
                <a:custGeom>
                  <a:avLst/>
                  <a:gdLst>
                    <a:gd name="T0" fmla="*/ 0 w 30"/>
                    <a:gd name="T1" fmla="*/ 0 h 12"/>
                    <a:gd name="T2" fmla="*/ 0 w 30"/>
                    <a:gd name="T3" fmla="*/ 6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1988" name="Freeform 862"/>
                <p:cNvSpPr>
                  <a:spLocks/>
                </p:cNvSpPr>
                <p:nvPr/>
              </p:nvSpPr>
              <p:spPr bwMode="auto">
                <a:xfrm>
                  <a:off x="3339" y="3084"/>
                  <a:ext cx="30" cy="6"/>
                </a:xfrm>
                <a:custGeom>
                  <a:avLst/>
                  <a:gdLst>
                    <a:gd name="T0" fmla="*/ 0 w 30"/>
                    <a:gd name="T1" fmla="*/ 0 h 6"/>
                    <a:gd name="T2" fmla="*/ 0 w 30"/>
                    <a:gd name="T3" fmla="*/ 0 h 6"/>
                    <a:gd name="T4" fmla="*/ 0 w 30"/>
                    <a:gd name="T5" fmla="*/ 6 h 6"/>
                    <a:gd name="T6" fmla="*/ 18 w 30"/>
                    <a:gd name="T7" fmla="*/ 6 h 6"/>
                    <a:gd name="T8" fmla="*/ 24 w 30"/>
                    <a:gd name="T9" fmla="*/ 6 h 6"/>
                    <a:gd name="T10" fmla="*/ 30 w 30"/>
                    <a:gd name="T11" fmla="*/ 6 h 6"/>
                    <a:gd name="T12" fmla="*/ 24 w 30"/>
                    <a:gd name="T13" fmla="*/ 0 h 6"/>
                    <a:gd name="T14" fmla="*/ 18 w 30"/>
                    <a:gd name="T15" fmla="*/ 0 h 6"/>
                    <a:gd name="T16" fmla="*/ 0 w 3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0" y="0"/>
                      </a:moveTo>
                      <a:lnTo>
                        <a:pt x="0" y="0"/>
                      </a:lnTo>
                      <a:lnTo>
                        <a:pt x="0" y="6"/>
                      </a:lnTo>
                      <a:lnTo>
                        <a:pt x="18" y="6"/>
                      </a:lnTo>
                      <a:lnTo>
                        <a:pt x="24" y="6"/>
                      </a:lnTo>
                      <a:lnTo>
                        <a:pt x="30" y="6"/>
                      </a:lnTo>
                      <a:lnTo>
                        <a:pt x="24" y="0"/>
                      </a:lnTo>
                      <a:lnTo>
                        <a:pt x="18" y="0"/>
                      </a:lnTo>
                      <a:lnTo>
                        <a:pt x="0" y="0"/>
                      </a:lnTo>
                      <a:close/>
                    </a:path>
                  </a:pathLst>
                </a:custGeom>
                <a:solidFill>
                  <a:srgbClr val="C0C0C0"/>
                </a:solidFill>
                <a:ln w="9525">
                  <a:noFill/>
                  <a:round/>
                  <a:headEnd/>
                  <a:tailEnd/>
                </a:ln>
              </p:spPr>
              <p:txBody>
                <a:bodyPr/>
                <a:lstStyle/>
                <a:p>
                  <a:endParaRPr lang="en-US"/>
                </a:p>
              </p:txBody>
            </p:sp>
            <p:sp>
              <p:nvSpPr>
                <p:cNvPr id="51989" name="Freeform 863"/>
                <p:cNvSpPr>
                  <a:spLocks/>
                </p:cNvSpPr>
                <p:nvPr/>
              </p:nvSpPr>
              <p:spPr bwMode="auto">
                <a:xfrm>
                  <a:off x="3381" y="3090"/>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990" name="Freeform 864"/>
                <p:cNvSpPr>
                  <a:spLocks/>
                </p:cNvSpPr>
                <p:nvPr/>
              </p:nvSpPr>
              <p:spPr bwMode="auto">
                <a:xfrm>
                  <a:off x="3423" y="3096"/>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1991" name="Freeform 865"/>
                <p:cNvSpPr>
                  <a:spLocks/>
                </p:cNvSpPr>
                <p:nvPr/>
              </p:nvSpPr>
              <p:spPr bwMode="auto">
                <a:xfrm>
                  <a:off x="3465" y="3096"/>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1992" name="Freeform 866"/>
                <p:cNvSpPr>
                  <a:spLocks/>
                </p:cNvSpPr>
                <p:nvPr/>
              </p:nvSpPr>
              <p:spPr bwMode="auto">
                <a:xfrm>
                  <a:off x="3507" y="3102"/>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1993" name="Freeform 867"/>
                <p:cNvSpPr>
                  <a:spLocks/>
                </p:cNvSpPr>
                <p:nvPr/>
              </p:nvSpPr>
              <p:spPr bwMode="auto">
                <a:xfrm>
                  <a:off x="3549" y="3108"/>
                  <a:ext cx="30" cy="6"/>
                </a:xfrm>
                <a:custGeom>
                  <a:avLst/>
                  <a:gdLst>
                    <a:gd name="T0" fmla="*/ 0 w 30"/>
                    <a:gd name="T1" fmla="*/ 0 h 6"/>
                    <a:gd name="T2" fmla="*/ 0 w 30"/>
                    <a:gd name="T3" fmla="*/ 0 h 6"/>
                    <a:gd name="T4" fmla="*/ 0 w 30"/>
                    <a:gd name="T5" fmla="*/ 6 h 6"/>
                    <a:gd name="T6" fmla="*/ 12 w 30"/>
                    <a:gd name="T7" fmla="*/ 6 h 6"/>
                    <a:gd name="T8" fmla="*/ 24 w 30"/>
                    <a:gd name="T9" fmla="*/ 6 h 6"/>
                    <a:gd name="T10" fmla="*/ 30 w 30"/>
                    <a:gd name="T11" fmla="*/ 6 h 6"/>
                    <a:gd name="T12" fmla="*/ 24 w 30"/>
                    <a:gd name="T13" fmla="*/ 0 h 6"/>
                    <a:gd name="T14" fmla="*/ 12 w 30"/>
                    <a:gd name="T15" fmla="*/ 0 h 6"/>
                    <a:gd name="T16" fmla="*/ 0 w 3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0" y="0"/>
                      </a:moveTo>
                      <a:lnTo>
                        <a:pt x="0" y="0"/>
                      </a:lnTo>
                      <a:lnTo>
                        <a:pt x="0" y="6"/>
                      </a:lnTo>
                      <a:lnTo>
                        <a:pt x="12" y="6"/>
                      </a:lnTo>
                      <a:lnTo>
                        <a:pt x="24" y="6"/>
                      </a:lnTo>
                      <a:lnTo>
                        <a:pt x="30" y="6"/>
                      </a:lnTo>
                      <a:lnTo>
                        <a:pt x="24" y="0"/>
                      </a:lnTo>
                      <a:lnTo>
                        <a:pt x="12" y="0"/>
                      </a:lnTo>
                      <a:lnTo>
                        <a:pt x="0" y="0"/>
                      </a:lnTo>
                      <a:close/>
                    </a:path>
                  </a:pathLst>
                </a:custGeom>
                <a:solidFill>
                  <a:srgbClr val="C0C0C0"/>
                </a:solidFill>
                <a:ln w="9525">
                  <a:noFill/>
                  <a:round/>
                  <a:headEnd/>
                  <a:tailEnd/>
                </a:ln>
              </p:spPr>
              <p:txBody>
                <a:bodyPr/>
                <a:lstStyle/>
                <a:p>
                  <a:endParaRPr lang="en-US"/>
                </a:p>
              </p:txBody>
            </p:sp>
            <p:sp>
              <p:nvSpPr>
                <p:cNvPr id="51994" name="Freeform 868"/>
                <p:cNvSpPr>
                  <a:spLocks/>
                </p:cNvSpPr>
                <p:nvPr/>
              </p:nvSpPr>
              <p:spPr bwMode="auto">
                <a:xfrm>
                  <a:off x="3591" y="3108"/>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995" name="Freeform 869"/>
                <p:cNvSpPr>
                  <a:spLocks/>
                </p:cNvSpPr>
                <p:nvPr/>
              </p:nvSpPr>
              <p:spPr bwMode="auto">
                <a:xfrm>
                  <a:off x="3633" y="3114"/>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1996" name="Freeform 870"/>
                <p:cNvSpPr>
                  <a:spLocks/>
                </p:cNvSpPr>
                <p:nvPr/>
              </p:nvSpPr>
              <p:spPr bwMode="auto">
                <a:xfrm>
                  <a:off x="3675" y="3114"/>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997" name="Freeform 871"/>
                <p:cNvSpPr>
                  <a:spLocks/>
                </p:cNvSpPr>
                <p:nvPr/>
              </p:nvSpPr>
              <p:spPr bwMode="auto">
                <a:xfrm>
                  <a:off x="3717" y="3114"/>
                  <a:ext cx="24" cy="6"/>
                </a:xfrm>
                <a:custGeom>
                  <a:avLst/>
                  <a:gdLst>
                    <a:gd name="T0" fmla="*/ 0 w 24"/>
                    <a:gd name="T1" fmla="*/ 0 h 6"/>
                    <a:gd name="T2" fmla="*/ 0 w 24"/>
                    <a:gd name="T3" fmla="*/ 6 h 6"/>
                    <a:gd name="T4" fmla="*/ 0 w 24"/>
                    <a:gd name="T5" fmla="*/ 6 h 6"/>
                    <a:gd name="T6" fmla="*/ 24 w 24"/>
                    <a:gd name="T7" fmla="*/ 6 h 6"/>
                    <a:gd name="T8" fmla="*/ 24 w 24"/>
                    <a:gd name="T9" fmla="*/ 6 h 6"/>
                    <a:gd name="T10" fmla="*/ 24 w 24"/>
                    <a:gd name="T11" fmla="*/ 0 h 6"/>
                    <a:gd name="T12" fmla="*/ 0 w 24"/>
                    <a:gd name="T13" fmla="*/ 0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0" y="0"/>
                      </a:moveTo>
                      <a:lnTo>
                        <a:pt x="0" y="6"/>
                      </a:lnTo>
                      <a:lnTo>
                        <a:pt x="24" y="6"/>
                      </a:lnTo>
                      <a:lnTo>
                        <a:pt x="24" y="0"/>
                      </a:lnTo>
                      <a:lnTo>
                        <a:pt x="0" y="0"/>
                      </a:lnTo>
                      <a:close/>
                    </a:path>
                  </a:pathLst>
                </a:custGeom>
                <a:solidFill>
                  <a:srgbClr val="C0C0C0"/>
                </a:solidFill>
                <a:ln w="9525">
                  <a:noFill/>
                  <a:round/>
                  <a:headEnd/>
                  <a:tailEnd/>
                </a:ln>
              </p:spPr>
              <p:txBody>
                <a:bodyPr/>
                <a:lstStyle/>
                <a:p>
                  <a:endParaRPr lang="en-US"/>
                </a:p>
              </p:txBody>
            </p:sp>
            <p:sp>
              <p:nvSpPr>
                <p:cNvPr id="51998" name="Freeform 872"/>
                <p:cNvSpPr>
                  <a:spLocks/>
                </p:cNvSpPr>
                <p:nvPr/>
              </p:nvSpPr>
              <p:spPr bwMode="auto">
                <a:xfrm>
                  <a:off x="3753" y="3114"/>
                  <a:ext cx="30" cy="12"/>
                </a:xfrm>
                <a:custGeom>
                  <a:avLst/>
                  <a:gdLst>
                    <a:gd name="T0" fmla="*/ 6 w 30"/>
                    <a:gd name="T1" fmla="*/ 0 h 12"/>
                    <a:gd name="T2" fmla="*/ 0 w 30"/>
                    <a:gd name="T3" fmla="*/ 6 h 12"/>
                    <a:gd name="T4" fmla="*/ 6 w 30"/>
                    <a:gd name="T5" fmla="*/ 6 h 12"/>
                    <a:gd name="T6" fmla="*/ 24 w 30"/>
                    <a:gd name="T7" fmla="*/ 12 h 12"/>
                    <a:gd name="T8" fmla="*/ 30 w 30"/>
                    <a:gd name="T9" fmla="*/ 6 h 12"/>
                    <a:gd name="T10" fmla="*/ 30 w 30"/>
                    <a:gd name="T11" fmla="*/ 6 h 12"/>
                    <a:gd name="T12" fmla="*/ 30 w 30"/>
                    <a:gd name="T13" fmla="*/ 0 h 12"/>
                    <a:gd name="T14" fmla="*/ 24 w 30"/>
                    <a:gd name="T15" fmla="*/ 6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6"/>
                      </a:lnTo>
                      <a:lnTo>
                        <a:pt x="6" y="6"/>
                      </a:lnTo>
                      <a:lnTo>
                        <a:pt x="24" y="12"/>
                      </a:lnTo>
                      <a:lnTo>
                        <a:pt x="30" y="6"/>
                      </a:lnTo>
                      <a:lnTo>
                        <a:pt x="30" y="0"/>
                      </a:lnTo>
                      <a:lnTo>
                        <a:pt x="24" y="6"/>
                      </a:lnTo>
                      <a:lnTo>
                        <a:pt x="6" y="0"/>
                      </a:lnTo>
                      <a:close/>
                    </a:path>
                  </a:pathLst>
                </a:custGeom>
                <a:solidFill>
                  <a:srgbClr val="C0C0C0"/>
                </a:solidFill>
                <a:ln w="9525">
                  <a:noFill/>
                  <a:round/>
                  <a:headEnd/>
                  <a:tailEnd/>
                </a:ln>
              </p:spPr>
              <p:txBody>
                <a:bodyPr/>
                <a:lstStyle/>
                <a:p>
                  <a:endParaRPr lang="en-US"/>
                </a:p>
              </p:txBody>
            </p:sp>
            <p:sp>
              <p:nvSpPr>
                <p:cNvPr id="51999" name="Freeform 873"/>
                <p:cNvSpPr>
                  <a:spLocks/>
                </p:cNvSpPr>
                <p:nvPr/>
              </p:nvSpPr>
              <p:spPr bwMode="auto">
                <a:xfrm>
                  <a:off x="3795" y="3114"/>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000" name="Freeform 874"/>
                <p:cNvSpPr>
                  <a:spLocks/>
                </p:cNvSpPr>
                <p:nvPr/>
              </p:nvSpPr>
              <p:spPr bwMode="auto">
                <a:xfrm>
                  <a:off x="3837" y="3114"/>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001" name="Freeform 875"/>
                <p:cNvSpPr>
                  <a:spLocks/>
                </p:cNvSpPr>
                <p:nvPr/>
              </p:nvSpPr>
              <p:spPr bwMode="auto">
                <a:xfrm>
                  <a:off x="3879" y="3114"/>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002" name="Freeform 876"/>
                <p:cNvSpPr>
                  <a:spLocks/>
                </p:cNvSpPr>
                <p:nvPr/>
              </p:nvSpPr>
              <p:spPr bwMode="auto">
                <a:xfrm>
                  <a:off x="3921" y="3108"/>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003" name="Freeform 877"/>
                <p:cNvSpPr>
                  <a:spLocks/>
                </p:cNvSpPr>
                <p:nvPr/>
              </p:nvSpPr>
              <p:spPr bwMode="auto">
                <a:xfrm>
                  <a:off x="3963" y="3108"/>
                  <a:ext cx="31" cy="6"/>
                </a:xfrm>
                <a:custGeom>
                  <a:avLst/>
                  <a:gdLst>
                    <a:gd name="T0" fmla="*/ 6 w 31"/>
                    <a:gd name="T1" fmla="*/ 0 h 6"/>
                    <a:gd name="T2" fmla="*/ 0 w 31"/>
                    <a:gd name="T3" fmla="*/ 6 h 6"/>
                    <a:gd name="T4" fmla="*/ 6 w 31"/>
                    <a:gd name="T5" fmla="*/ 6 h 6"/>
                    <a:gd name="T6" fmla="*/ 31 w 31"/>
                    <a:gd name="T7" fmla="*/ 6 h 6"/>
                    <a:gd name="T8" fmla="*/ 31 w 31"/>
                    <a:gd name="T9" fmla="*/ 6 h 6"/>
                    <a:gd name="T10" fmla="*/ 31 w 31"/>
                    <a:gd name="T11" fmla="*/ 0 h 6"/>
                    <a:gd name="T12" fmla="*/ 6 w 31"/>
                    <a:gd name="T13" fmla="*/ 0 h 6"/>
                    <a:gd name="T14" fmla="*/ 0 60000 65536"/>
                    <a:gd name="T15" fmla="*/ 0 60000 65536"/>
                    <a:gd name="T16" fmla="*/ 0 60000 65536"/>
                    <a:gd name="T17" fmla="*/ 0 60000 65536"/>
                    <a:gd name="T18" fmla="*/ 0 60000 65536"/>
                    <a:gd name="T19" fmla="*/ 0 60000 65536"/>
                    <a:gd name="T20" fmla="*/ 0 60000 65536"/>
                    <a:gd name="T21" fmla="*/ 0 w 31"/>
                    <a:gd name="T22" fmla="*/ 0 h 6"/>
                    <a:gd name="T23" fmla="*/ 31 w 31"/>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6">
                      <a:moveTo>
                        <a:pt x="6" y="0"/>
                      </a:moveTo>
                      <a:lnTo>
                        <a:pt x="0" y="6"/>
                      </a:lnTo>
                      <a:lnTo>
                        <a:pt x="6" y="6"/>
                      </a:lnTo>
                      <a:lnTo>
                        <a:pt x="31" y="6"/>
                      </a:lnTo>
                      <a:lnTo>
                        <a:pt x="31" y="0"/>
                      </a:lnTo>
                      <a:lnTo>
                        <a:pt x="6" y="0"/>
                      </a:lnTo>
                      <a:close/>
                    </a:path>
                  </a:pathLst>
                </a:custGeom>
                <a:solidFill>
                  <a:srgbClr val="C0C0C0"/>
                </a:solidFill>
                <a:ln w="9525">
                  <a:noFill/>
                  <a:round/>
                  <a:headEnd/>
                  <a:tailEnd/>
                </a:ln>
              </p:spPr>
              <p:txBody>
                <a:bodyPr/>
                <a:lstStyle/>
                <a:p>
                  <a:endParaRPr lang="en-US"/>
                </a:p>
              </p:txBody>
            </p:sp>
            <p:sp>
              <p:nvSpPr>
                <p:cNvPr id="52004" name="Freeform 878"/>
                <p:cNvSpPr>
                  <a:spLocks/>
                </p:cNvSpPr>
                <p:nvPr/>
              </p:nvSpPr>
              <p:spPr bwMode="auto">
                <a:xfrm>
                  <a:off x="4006" y="3102"/>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005" name="Freeform 879"/>
                <p:cNvSpPr>
                  <a:spLocks/>
                </p:cNvSpPr>
                <p:nvPr/>
              </p:nvSpPr>
              <p:spPr bwMode="auto">
                <a:xfrm>
                  <a:off x="4048" y="3102"/>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006" name="Freeform 880"/>
                <p:cNvSpPr>
                  <a:spLocks/>
                </p:cNvSpPr>
                <p:nvPr/>
              </p:nvSpPr>
              <p:spPr bwMode="auto">
                <a:xfrm>
                  <a:off x="4090" y="3096"/>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007" name="Freeform 881"/>
                <p:cNvSpPr>
                  <a:spLocks/>
                </p:cNvSpPr>
                <p:nvPr/>
              </p:nvSpPr>
              <p:spPr bwMode="auto">
                <a:xfrm>
                  <a:off x="4132" y="3090"/>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008" name="Freeform 882"/>
                <p:cNvSpPr>
                  <a:spLocks/>
                </p:cNvSpPr>
                <p:nvPr/>
              </p:nvSpPr>
              <p:spPr bwMode="auto">
                <a:xfrm>
                  <a:off x="4174" y="3084"/>
                  <a:ext cx="30" cy="12"/>
                </a:xfrm>
                <a:custGeom>
                  <a:avLst/>
                  <a:gdLst>
                    <a:gd name="T0" fmla="*/ 6 w 30"/>
                    <a:gd name="T1" fmla="*/ 6 h 12"/>
                    <a:gd name="T2" fmla="*/ 0 w 30"/>
                    <a:gd name="T3" fmla="*/ 6 h 12"/>
                    <a:gd name="T4" fmla="*/ 6 w 30"/>
                    <a:gd name="T5" fmla="*/ 12 h 12"/>
                    <a:gd name="T6" fmla="*/ 24 w 30"/>
                    <a:gd name="T7" fmla="*/ 6 h 12"/>
                    <a:gd name="T8" fmla="*/ 30 w 30"/>
                    <a:gd name="T9" fmla="*/ 6 h 12"/>
                    <a:gd name="T10" fmla="*/ 30 w 30"/>
                    <a:gd name="T11" fmla="*/ 6 h 12"/>
                    <a:gd name="T12" fmla="*/ 30 w 30"/>
                    <a:gd name="T13" fmla="*/ 0 h 12"/>
                    <a:gd name="T14" fmla="*/ 24 w 30"/>
                    <a:gd name="T15" fmla="*/ 0 h 12"/>
                    <a:gd name="T16" fmla="*/ 6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6"/>
                      </a:moveTo>
                      <a:lnTo>
                        <a:pt x="0" y="6"/>
                      </a:lnTo>
                      <a:lnTo>
                        <a:pt x="6" y="12"/>
                      </a:lnTo>
                      <a:lnTo>
                        <a:pt x="24" y="6"/>
                      </a:lnTo>
                      <a:lnTo>
                        <a:pt x="30" y="6"/>
                      </a:lnTo>
                      <a:lnTo>
                        <a:pt x="30" y="0"/>
                      </a:lnTo>
                      <a:lnTo>
                        <a:pt x="24" y="0"/>
                      </a:lnTo>
                      <a:lnTo>
                        <a:pt x="6" y="6"/>
                      </a:lnTo>
                      <a:close/>
                    </a:path>
                  </a:pathLst>
                </a:custGeom>
                <a:solidFill>
                  <a:srgbClr val="C0C0C0"/>
                </a:solidFill>
                <a:ln w="9525">
                  <a:noFill/>
                  <a:round/>
                  <a:headEnd/>
                  <a:tailEnd/>
                </a:ln>
              </p:spPr>
              <p:txBody>
                <a:bodyPr/>
                <a:lstStyle/>
                <a:p>
                  <a:endParaRPr lang="en-US"/>
                </a:p>
              </p:txBody>
            </p:sp>
            <p:sp>
              <p:nvSpPr>
                <p:cNvPr id="52009" name="Freeform 883"/>
                <p:cNvSpPr>
                  <a:spLocks/>
                </p:cNvSpPr>
                <p:nvPr/>
              </p:nvSpPr>
              <p:spPr bwMode="auto">
                <a:xfrm>
                  <a:off x="4216" y="3078"/>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2010" name="Freeform 884"/>
                <p:cNvSpPr>
                  <a:spLocks/>
                </p:cNvSpPr>
                <p:nvPr/>
              </p:nvSpPr>
              <p:spPr bwMode="auto">
                <a:xfrm>
                  <a:off x="4258" y="3066"/>
                  <a:ext cx="30" cy="12"/>
                </a:xfrm>
                <a:custGeom>
                  <a:avLst/>
                  <a:gdLst>
                    <a:gd name="T0" fmla="*/ 6 w 30"/>
                    <a:gd name="T1" fmla="*/ 6 h 12"/>
                    <a:gd name="T2" fmla="*/ 0 w 30"/>
                    <a:gd name="T3" fmla="*/ 12 h 12"/>
                    <a:gd name="T4" fmla="*/ 6 w 30"/>
                    <a:gd name="T5" fmla="*/ 12 h 12"/>
                    <a:gd name="T6" fmla="*/ 24 w 30"/>
                    <a:gd name="T7" fmla="*/ 6 h 12"/>
                    <a:gd name="T8" fmla="*/ 30 w 30"/>
                    <a:gd name="T9" fmla="*/ 6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24" y="6"/>
                      </a:lnTo>
                      <a:lnTo>
                        <a:pt x="30" y="6"/>
                      </a:lnTo>
                      <a:lnTo>
                        <a:pt x="24" y="0"/>
                      </a:lnTo>
                      <a:lnTo>
                        <a:pt x="6" y="6"/>
                      </a:lnTo>
                      <a:close/>
                    </a:path>
                  </a:pathLst>
                </a:custGeom>
                <a:solidFill>
                  <a:srgbClr val="C0C0C0"/>
                </a:solidFill>
                <a:ln w="9525">
                  <a:noFill/>
                  <a:round/>
                  <a:headEnd/>
                  <a:tailEnd/>
                </a:ln>
              </p:spPr>
              <p:txBody>
                <a:bodyPr/>
                <a:lstStyle/>
                <a:p>
                  <a:endParaRPr lang="en-US"/>
                </a:p>
              </p:txBody>
            </p:sp>
            <p:sp>
              <p:nvSpPr>
                <p:cNvPr id="52011" name="Freeform 885"/>
                <p:cNvSpPr>
                  <a:spLocks/>
                </p:cNvSpPr>
                <p:nvPr/>
              </p:nvSpPr>
              <p:spPr bwMode="auto">
                <a:xfrm>
                  <a:off x="4300" y="3060"/>
                  <a:ext cx="30" cy="12"/>
                </a:xfrm>
                <a:custGeom>
                  <a:avLst/>
                  <a:gdLst>
                    <a:gd name="T0" fmla="*/ 0 w 30"/>
                    <a:gd name="T1" fmla="*/ 6 h 12"/>
                    <a:gd name="T2" fmla="*/ 0 w 30"/>
                    <a:gd name="T3" fmla="*/ 6 h 12"/>
                    <a:gd name="T4" fmla="*/ 0 w 30"/>
                    <a:gd name="T5" fmla="*/ 12 h 12"/>
                    <a:gd name="T6" fmla="*/ 24 w 30"/>
                    <a:gd name="T7" fmla="*/ 6 h 12"/>
                    <a:gd name="T8" fmla="*/ 30 w 30"/>
                    <a:gd name="T9" fmla="*/ 0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0"/>
                      </a:lnTo>
                      <a:lnTo>
                        <a:pt x="24" y="0"/>
                      </a:lnTo>
                      <a:lnTo>
                        <a:pt x="0" y="6"/>
                      </a:lnTo>
                      <a:close/>
                    </a:path>
                  </a:pathLst>
                </a:custGeom>
                <a:solidFill>
                  <a:srgbClr val="C0C0C0"/>
                </a:solidFill>
                <a:ln w="9525">
                  <a:noFill/>
                  <a:round/>
                  <a:headEnd/>
                  <a:tailEnd/>
                </a:ln>
              </p:spPr>
              <p:txBody>
                <a:bodyPr/>
                <a:lstStyle/>
                <a:p>
                  <a:endParaRPr lang="en-US"/>
                </a:p>
              </p:txBody>
            </p:sp>
            <p:sp>
              <p:nvSpPr>
                <p:cNvPr id="52012" name="Freeform 886"/>
                <p:cNvSpPr>
                  <a:spLocks/>
                </p:cNvSpPr>
                <p:nvPr/>
              </p:nvSpPr>
              <p:spPr bwMode="auto">
                <a:xfrm>
                  <a:off x="4342" y="3048"/>
                  <a:ext cx="30" cy="12"/>
                </a:xfrm>
                <a:custGeom>
                  <a:avLst/>
                  <a:gdLst>
                    <a:gd name="T0" fmla="*/ 0 w 30"/>
                    <a:gd name="T1" fmla="*/ 6 h 12"/>
                    <a:gd name="T2" fmla="*/ 0 w 30"/>
                    <a:gd name="T3" fmla="*/ 12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2013" name="Freeform 887"/>
                <p:cNvSpPr>
                  <a:spLocks/>
                </p:cNvSpPr>
                <p:nvPr/>
              </p:nvSpPr>
              <p:spPr bwMode="auto">
                <a:xfrm>
                  <a:off x="4384" y="3042"/>
                  <a:ext cx="24" cy="12"/>
                </a:xfrm>
                <a:custGeom>
                  <a:avLst/>
                  <a:gdLst>
                    <a:gd name="T0" fmla="*/ 0 w 24"/>
                    <a:gd name="T1" fmla="*/ 6 h 12"/>
                    <a:gd name="T2" fmla="*/ 0 w 24"/>
                    <a:gd name="T3" fmla="*/ 6 h 12"/>
                    <a:gd name="T4" fmla="*/ 0 w 24"/>
                    <a:gd name="T5" fmla="*/ 12 h 12"/>
                    <a:gd name="T6" fmla="*/ 24 w 24"/>
                    <a:gd name="T7" fmla="*/ 6 h 12"/>
                    <a:gd name="T8" fmla="*/ 24 w 24"/>
                    <a:gd name="T9" fmla="*/ 0 h 12"/>
                    <a:gd name="T10" fmla="*/ 24 w 24"/>
                    <a:gd name="T11" fmla="*/ 0 h 12"/>
                    <a:gd name="T12" fmla="*/ 0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6"/>
                      </a:moveTo>
                      <a:lnTo>
                        <a:pt x="0" y="6"/>
                      </a:lnTo>
                      <a:lnTo>
                        <a:pt x="0" y="12"/>
                      </a:lnTo>
                      <a:lnTo>
                        <a:pt x="24" y="6"/>
                      </a:lnTo>
                      <a:lnTo>
                        <a:pt x="24" y="0"/>
                      </a:lnTo>
                      <a:lnTo>
                        <a:pt x="0" y="6"/>
                      </a:lnTo>
                      <a:close/>
                    </a:path>
                  </a:pathLst>
                </a:custGeom>
                <a:solidFill>
                  <a:srgbClr val="C0C0C0"/>
                </a:solidFill>
                <a:ln w="9525">
                  <a:noFill/>
                  <a:round/>
                  <a:headEnd/>
                  <a:tailEnd/>
                </a:ln>
              </p:spPr>
              <p:txBody>
                <a:bodyPr/>
                <a:lstStyle/>
                <a:p>
                  <a:endParaRPr lang="en-US"/>
                </a:p>
              </p:txBody>
            </p:sp>
            <p:sp>
              <p:nvSpPr>
                <p:cNvPr id="52014" name="Freeform 888"/>
                <p:cNvSpPr>
                  <a:spLocks/>
                </p:cNvSpPr>
                <p:nvPr/>
              </p:nvSpPr>
              <p:spPr bwMode="auto">
                <a:xfrm>
                  <a:off x="4420" y="3030"/>
                  <a:ext cx="30" cy="12"/>
                </a:xfrm>
                <a:custGeom>
                  <a:avLst/>
                  <a:gdLst>
                    <a:gd name="T0" fmla="*/ 6 w 30"/>
                    <a:gd name="T1" fmla="*/ 6 h 12"/>
                    <a:gd name="T2" fmla="*/ 0 w 30"/>
                    <a:gd name="T3" fmla="*/ 6 h 12"/>
                    <a:gd name="T4" fmla="*/ 6 w 30"/>
                    <a:gd name="T5" fmla="*/ 12 h 12"/>
                    <a:gd name="T6" fmla="*/ 30 w 30"/>
                    <a:gd name="T7" fmla="*/ 6 h 12"/>
                    <a:gd name="T8" fmla="*/ 30 w 30"/>
                    <a:gd name="T9" fmla="*/ 0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2015" name="Freeform 889"/>
                <p:cNvSpPr>
                  <a:spLocks/>
                </p:cNvSpPr>
                <p:nvPr/>
              </p:nvSpPr>
              <p:spPr bwMode="auto">
                <a:xfrm>
                  <a:off x="4462" y="3018"/>
                  <a:ext cx="30" cy="12"/>
                </a:xfrm>
                <a:custGeom>
                  <a:avLst/>
                  <a:gdLst>
                    <a:gd name="T0" fmla="*/ 6 w 30"/>
                    <a:gd name="T1" fmla="*/ 6 h 12"/>
                    <a:gd name="T2" fmla="*/ 0 w 30"/>
                    <a:gd name="T3" fmla="*/ 6 h 12"/>
                    <a:gd name="T4" fmla="*/ 6 w 30"/>
                    <a:gd name="T5" fmla="*/ 12 h 12"/>
                    <a:gd name="T6" fmla="*/ 24 w 30"/>
                    <a:gd name="T7" fmla="*/ 6 h 12"/>
                    <a:gd name="T8" fmla="*/ 30 w 30"/>
                    <a:gd name="T9" fmla="*/ 0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24" y="6"/>
                      </a:lnTo>
                      <a:lnTo>
                        <a:pt x="30" y="0"/>
                      </a:lnTo>
                      <a:lnTo>
                        <a:pt x="24" y="0"/>
                      </a:lnTo>
                      <a:lnTo>
                        <a:pt x="6" y="6"/>
                      </a:lnTo>
                      <a:close/>
                    </a:path>
                  </a:pathLst>
                </a:custGeom>
                <a:solidFill>
                  <a:srgbClr val="C0C0C0"/>
                </a:solidFill>
                <a:ln w="9525">
                  <a:noFill/>
                  <a:round/>
                  <a:headEnd/>
                  <a:tailEnd/>
                </a:ln>
              </p:spPr>
              <p:txBody>
                <a:bodyPr/>
                <a:lstStyle/>
                <a:p>
                  <a:endParaRPr lang="en-US"/>
                </a:p>
              </p:txBody>
            </p:sp>
            <p:sp>
              <p:nvSpPr>
                <p:cNvPr id="52016" name="Freeform 890"/>
                <p:cNvSpPr>
                  <a:spLocks/>
                </p:cNvSpPr>
                <p:nvPr/>
              </p:nvSpPr>
              <p:spPr bwMode="auto">
                <a:xfrm>
                  <a:off x="4504" y="3000"/>
                  <a:ext cx="24" cy="18"/>
                </a:xfrm>
                <a:custGeom>
                  <a:avLst/>
                  <a:gdLst>
                    <a:gd name="T0" fmla="*/ 0 w 24"/>
                    <a:gd name="T1" fmla="*/ 12 h 18"/>
                    <a:gd name="T2" fmla="*/ 0 w 24"/>
                    <a:gd name="T3" fmla="*/ 12 h 18"/>
                    <a:gd name="T4" fmla="*/ 0 w 24"/>
                    <a:gd name="T5" fmla="*/ 18 h 18"/>
                    <a:gd name="T6" fmla="*/ 24 w 24"/>
                    <a:gd name="T7" fmla="*/ 6 h 18"/>
                    <a:gd name="T8" fmla="*/ 24 w 24"/>
                    <a:gd name="T9" fmla="*/ 6 h 18"/>
                    <a:gd name="T10" fmla="*/ 24 w 24"/>
                    <a:gd name="T11" fmla="*/ 0 h 18"/>
                    <a:gd name="T12" fmla="*/ 0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12"/>
                      </a:moveTo>
                      <a:lnTo>
                        <a:pt x="0" y="12"/>
                      </a:lnTo>
                      <a:lnTo>
                        <a:pt x="0" y="18"/>
                      </a:lnTo>
                      <a:lnTo>
                        <a:pt x="24" y="6"/>
                      </a:lnTo>
                      <a:lnTo>
                        <a:pt x="24" y="0"/>
                      </a:lnTo>
                      <a:lnTo>
                        <a:pt x="0" y="12"/>
                      </a:lnTo>
                      <a:close/>
                    </a:path>
                  </a:pathLst>
                </a:custGeom>
                <a:solidFill>
                  <a:srgbClr val="C0C0C0"/>
                </a:solidFill>
                <a:ln w="9525">
                  <a:noFill/>
                  <a:round/>
                  <a:headEnd/>
                  <a:tailEnd/>
                </a:ln>
              </p:spPr>
              <p:txBody>
                <a:bodyPr/>
                <a:lstStyle/>
                <a:p>
                  <a:endParaRPr lang="en-US"/>
                </a:p>
              </p:txBody>
            </p:sp>
            <p:sp>
              <p:nvSpPr>
                <p:cNvPr id="52017" name="Freeform 891"/>
                <p:cNvSpPr>
                  <a:spLocks/>
                </p:cNvSpPr>
                <p:nvPr/>
              </p:nvSpPr>
              <p:spPr bwMode="auto">
                <a:xfrm>
                  <a:off x="4540" y="2988"/>
                  <a:ext cx="30" cy="12"/>
                </a:xfrm>
                <a:custGeom>
                  <a:avLst/>
                  <a:gdLst>
                    <a:gd name="T0" fmla="*/ 6 w 30"/>
                    <a:gd name="T1" fmla="*/ 6 h 12"/>
                    <a:gd name="T2" fmla="*/ 0 w 30"/>
                    <a:gd name="T3" fmla="*/ 12 h 12"/>
                    <a:gd name="T4" fmla="*/ 6 w 30"/>
                    <a:gd name="T5" fmla="*/ 12 h 12"/>
                    <a:gd name="T6" fmla="*/ 24 w 30"/>
                    <a:gd name="T7" fmla="*/ 6 h 12"/>
                    <a:gd name="T8" fmla="*/ 30 w 30"/>
                    <a:gd name="T9" fmla="*/ 0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24" y="6"/>
                      </a:lnTo>
                      <a:lnTo>
                        <a:pt x="30" y="0"/>
                      </a:lnTo>
                      <a:lnTo>
                        <a:pt x="24" y="0"/>
                      </a:lnTo>
                      <a:lnTo>
                        <a:pt x="6" y="6"/>
                      </a:lnTo>
                      <a:close/>
                    </a:path>
                  </a:pathLst>
                </a:custGeom>
                <a:solidFill>
                  <a:srgbClr val="C0C0C0"/>
                </a:solidFill>
                <a:ln w="9525">
                  <a:noFill/>
                  <a:round/>
                  <a:headEnd/>
                  <a:tailEnd/>
                </a:ln>
              </p:spPr>
              <p:txBody>
                <a:bodyPr/>
                <a:lstStyle/>
                <a:p>
                  <a:endParaRPr lang="en-US"/>
                </a:p>
              </p:txBody>
            </p:sp>
            <p:sp>
              <p:nvSpPr>
                <p:cNvPr id="52018" name="Freeform 892"/>
                <p:cNvSpPr>
                  <a:spLocks/>
                </p:cNvSpPr>
                <p:nvPr/>
              </p:nvSpPr>
              <p:spPr bwMode="auto">
                <a:xfrm>
                  <a:off x="4582" y="2970"/>
                  <a:ext cx="24" cy="18"/>
                </a:xfrm>
                <a:custGeom>
                  <a:avLst/>
                  <a:gdLst>
                    <a:gd name="T0" fmla="*/ 0 w 24"/>
                    <a:gd name="T1" fmla="*/ 12 h 18"/>
                    <a:gd name="T2" fmla="*/ 0 w 24"/>
                    <a:gd name="T3" fmla="*/ 12 h 18"/>
                    <a:gd name="T4" fmla="*/ 0 w 24"/>
                    <a:gd name="T5" fmla="*/ 18 h 18"/>
                    <a:gd name="T6" fmla="*/ 24 w 24"/>
                    <a:gd name="T7" fmla="*/ 6 h 18"/>
                    <a:gd name="T8" fmla="*/ 24 w 24"/>
                    <a:gd name="T9" fmla="*/ 6 h 18"/>
                    <a:gd name="T10" fmla="*/ 24 w 24"/>
                    <a:gd name="T11" fmla="*/ 0 h 18"/>
                    <a:gd name="T12" fmla="*/ 0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12"/>
                      </a:moveTo>
                      <a:lnTo>
                        <a:pt x="0" y="12"/>
                      </a:lnTo>
                      <a:lnTo>
                        <a:pt x="0" y="18"/>
                      </a:lnTo>
                      <a:lnTo>
                        <a:pt x="24" y="6"/>
                      </a:lnTo>
                      <a:lnTo>
                        <a:pt x="24" y="0"/>
                      </a:lnTo>
                      <a:lnTo>
                        <a:pt x="0" y="12"/>
                      </a:lnTo>
                      <a:close/>
                    </a:path>
                  </a:pathLst>
                </a:custGeom>
                <a:solidFill>
                  <a:srgbClr val="C0C0C0"/>
                </a:solidFill>
                <a:ln w="9525">
                  <a:noFill/>
                  <a:round/>
                  <a:headEnd/>
                  <a:tailEnd/>
                </a:ln>
              </p:spPr>
              <p:txBody>
                <a:bodyPr/>
                <a:lstStyle/>
                <a:p>
                  <a:endParaRPr lang="en-US"/>
                </a:p>
              </p:txBody>
            </p:sp>
            <p:sp>
              <p:nvSpPr>
                <p:cNvPr id="52019" name="Freeform 893"/>
                <p:cNvSpPr>
                  <a:spLocks/>
                </p:cNvSpPr>
                <p:nvPr/>
              </p:nvSpPr>
              <p:spPr bwMode="auto">
                <a:xfrm>
                  <a:off x="4618" y="2952"/>
                  <a:ext cx="30" cy="18"/>
                </a:xfrm>
                <a:custGeom>
                  <a:avLst/>
                  <a:gdLst>
                    <a:gd name="T0" fmla="*/ 6 w 30"/>
                    <a:gd name="T1" fmla="*/ 12 h 18"/>
                    <a:gd name="T2" fmla="*/ 0 w 30"/>
                    <a:gd name="T3" fmla="*/ 12 h 18"/>
                    <a:gd name="T4" fmla="*/ 6 w 30"/>
                    <a:gd name="T5" fmla="*/ 18 h 18"/>
                    <a:gd name="T6" fmla="*/ 24 w 30"/>
                    <a:gd name="T7" fmla="*/ 6 h 18"/>
                    <a:gd name="T8" fmla="*/ 30 w 30"/>
                    <a:gd name="T9" fmla="*/ 6 h 18"/>
                    <a:gd name="T10" fmla="*/ 24 w 30"/>
                    <a:gd name="T11" fmla="*/ 0 h 18"/>
                    <a:gd name="T12" fmla="*/ 6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12"/>
                      </a:moveTo>
                      <a:lnTo>
                        <a:pt x="0" y="12"/>
                      </a:lnTo>
                      <a:lnTo>
                        <a:pt x="6" y="18"/>
                      </a:lnTo>
                      <a:lnTo>
                        <a:pt x="24" y="6"/>
                      </a:lnTo>
                      <a:lnTo>
                        <a:pt x="30" y="6"/>
                      </a:lnTo>
                      <a:lnTo>
                        <a:pt x="24" y="0"/>
                      </a:lnTo>
                      <a:lnTo>
                        <a:pt x="6" y="12"/>
                      </a:lnTo>
                      <a:close/>
                    </a:path>
                  </a:pathLst>
                </a:custGeom>
                <a:solidFill>
                  <a:srgbClr val="C0C0C0"/>
                </a:solidFill>
                <a:ln w="9525">
                  <a:noFill/>
                  <a:round/>
                  <a:headEnd/>
                  <a:tailEnd/>
                </a:ln>
              </p:spPr>
              <p:txBody>
                <a:bodyPr/>
                <a:lstStyle/>
                <a:p>
                  <a:endParaRPr lang="en-US"/>
                </a:p>
              </p:txBody>
            </p:sp>
            <p:sp>
              <p:nvSpPr>
                <p:cNvPr id="52020" name="Freeform 894"/>
                <p:cNvSpPr>
                  <a:spLocks/>
                </p:cNvSpPr>
                <p:nvPr/>
              </p:nvSpPr>
              <p:spPr bwMode="auto">
                <a:xfrm>
                  <a:off x="4654" y="2934"/>
                  <a:ext cx="30" cy="18"/>
                </a:xfrm>
                <a:custGeom>
                  <a:avLst/>
                  <a:gdLst>
                    <a:gd name="T0" fmla="*/ 6 w 30"/>
                    <a:gd name="T1" fmla="*/ 12 h 18"/>
                    <a:gd name="T2" fmla="*/ 0 w 30"/>
                    <a:gd name="T3" fmla="*/ 12 h 18"/>
                    <a:gd name="T4" fmla="*/ 6 w 30"/>
                    <a:gd name="T5" fmla="*/ 18 h 18"/>
                    <a:gd name="T6" fmla="*/ 12 w 30"/>
                    <a:gd name="T7" fmla="*/ 12 h 18"/>
                    <a:gd name="T8" fmla="*/ 24 w 30"/>
                    <a:gd name="T9" fmla="*/ 6 h 18"/>
                    <a:gd name="T10" fmla="*/ 30 w 30"/>
                    <a:gd name="T11" fmla="*/ 0 h 18"/>
                    <a:gd name="T12" fmla="*/ 24 w 30"/>
                    <a:gd name="T13" fmla="*/ 0 h 18"/>
                    <a:gd name="T14" fmla="*/ 12 w 30"/>
                    <a:gd name="T15" fmla="*/ 6 h 18"/>
                    <a:gd name="T16" fmla="*/ 6 w 30"/>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12"/>
                      </a:moveTo>
                      <a:lnTo>
                        <a:pt x="0" y="12"/>
                      </a:lnTo>
                      <a:lnTo>
                        <a:pt x="6" y="18"/>
                      </a:lnTo>
                      <a:lnTo>
                        <a:pt x="12" y="12"/>
                      </a:lnTo>
                      <a:lnTo>
                        <a:pt x="24" y="6"/>
                      </a:lnTo>
                      <a:lnTo>
                        <a:pt x="30" y="0"/>
                      </a:lnTo>
                      <a:lnTo>
                        <a:pt x="24" y="0"/>
                      </a:lnTo>
                      <a:lnTo>
                        <a:pt x="12" y="6"/>
                      </a:lnTo>
                      <a:lnTo>
                        <a:pt x="6" y="12"/>
                      </a:lnTo>
                      <a:close/>
                    </a:path>
                  </a:pathLst>
                </a:custGeom>
                <a:solidFill>
                  <a:srgbClr val="C0C0C0"/>
                </a:solidFill>
                <a:ln w="9525">
                  <a:noFill/>
                  <a:round/>
                  <a:headEnd/>
                  <a:tailEnd/>
                </a:ln>
              </p:spPr>
              <p:txBody>
                <a:bodyPr/>
                <a:lstStyle/>
                <a:p>
                  <a:endParaRPr lang="en-US"/>
                </a:p>
              </p:txBody>
            </p:sp>
            <p:sp>
              <p:nvSpPr>
                <p:cNvPr id="52021" name="Freeform 895"/>
                <p:cNvSpPr>
                  <a:spLocks/>
                </p:cNvSpPr>
                <p:nvPr/>
              </p:nvSpPr>
              <p:spPr bwMode="auto">
                <a:xfrm>
                  <a:off x="4690" y="2910"/>
                  <a:ext cx="30" cy="18"/>
                </a:xfrm>
                <a:custGeom>
                  <a:avLst/>
                  <a:gdLst>
                    <a:gd name="T0" fmla="*/ 6 w 30"/>
                    <a:gd name="T1" fmla="*/ 12 h 18"/>
                    <a:gd name="T2" fmla="*/ 0 w 30"/>
                    <a:gd name="T3" fmla="*/ 18 h 18"/>
                    <a:gd name="T4" fmla="*/ 6 w 30"/>
                    <a:gd name="T5" fmla="*/ 18 h 18"/>
                    <a:gd name="T6" fmla="*/ 24 w 30"/>
                    <a:gd name="T7" fmla="*/ 6 h 18"/>
                    <a:gd name="T8" fmla="*/ 30 w 30"/>
                    <a:gd name="T9" fmla="*/ 6 h 18"/>
                    <a:gd name="T10" fmla="*/ 24 w 30"/>
                    <a:gd name="T11" fmla="*/ 0 h 18"/>
                    <a:gd name="T12" fmla="*/ 6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12"/>
                      </a:moveTo>
                      <a:lnTo>
                        <a:pt x="0" y="18"/>
                      </a:lnTo>
                      <a:lnTo>
                        <a:pt x="6" y="18"/>
                      </a:lnTo>
                      <a:lnTo>
                        <a:pt x="24" y="6"/>
                      </a:lnTo>
                      <a:lnTo>
                        <a:pt x="30" y="6"/>
                      </a:lnTo>
                      <a:lnTo>
                        <a:pt x="24" y="0"/>
                      </a:lnTo>
                      <a:lnTo>
                        <a:pt x="6" y="12"/>
                      </a:lnTo>
                      <a:close/>
                    </a:path>
                  </a:pathLst>
                </a:custGeom>
                <a:solidFill>
                  <a:srgbClr val="C0C0C0"/>
                </a:solidFill>
                <a:ln w="9525">
                  <a:noFill/>
                  <a:round/>
                  <a:headEnd/>
                  <a:tailEnd/>
                </a:ln>
              </p:spPr>
              <p:txBody>
                <a:bodyPr/>
                <a:lstStyle/>
                <a:p>
                  <a:endParaRPr lang="en-US"/>
                </a:p>
              </p:txBody>
            </p:sp>
            <p:sp>
              <p:nvSpPr>
                <p:cNvPr id="52022" name="Freeform 896"/>
                <p:cNvSpPr>
                  <a:spLocks/>
                </p:cNvSpPr>
                <p:nvPr/>
              </p:nvSpPr>
              <p:spPr bwMode="auto">
                <a:xfrm>
                  <a:off x="4726" y="2886"/>
                  <a:ext cx="24" cy="18"/>
                </a:xfrm>
                <a:custGeom>
                  <a:avLst/>
                  <a:gdLst>
                    <a:gd name="T0" fmla="*/ 6 w 24"/>
                    <a:gd name="T1" fmla="*/ 12 h 18"/>
                    <a:gd name="T2" fmla="*/ 0 w 24"/>
                    <a:gd name="T3" fmla="*/ 18 h 18"/>
                    <a:gd name="T4" fmla="*/ 6 w 24"/>
                    <a:gd name="T5" fmla="*/ 18 h 18"/>
                    <a:gd name="T6" fmla="*/ 24 w 24"/>
                    <a:gd name="T7" fmla="*/ 6 h 18"/>
                    <a:gd name="T8" fmla="*/ 24 w 24"/>
                    <a:gd name="T9" fmla="*/ 0 h 18"/>
                    <a:gd name="T10" fmla="*/ 24 w 24"/>
                    <a:gd name="T11" fmla="*/ 0 h 18"/>
                    <a:gd name="T12" fmla="*/ 6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6" y="12"/>
                      </a:moveTo>
                      <a:lnTo>
                        <a:pt x="0" y="18"/>
                      </a:lnTo>
                      <a:lnTo>
                        <a:pt x="6" y="18"/>
                      </a:lnTo>
                      <a:lnTo>
                        <a:pt x="24" y="6"/>
                      </a:lnTo>
                      <a:lnTo>
                        <a:pt x="24" y="0"/>
                      </a:lnTo>
                      <a:lnTo>
                        <a:pt x="6" y="12"/>
                      </a:lnTo>
                      <a:close/>
                    </a:path>
                  </a:pathLst>
                </a:custGeom>
                <a:solidFill>
                  <a:srgbClr val="C0C0C0"/>
                </a:solidFill>
                <a:ln w="9525">
                  <a:noFill/>
                  <a:round/>
                  <a:headEnd/>
                  <a:tailEnd/>
                </a:ln>
              </p:spPr>
              <p:txBody>
                <a:bodyPr/>
                <a:lstStyle/>
                <a:p>
                  <a:endParaRPr lang="en-US"/>
                </a:p>
              </p:txBody>
            </p:sp>
            <p:sp>
              <p:nvSpPr>
                <p:cNvPr id="52023" name="Freeform 897"/>
                <p:cNvSpPr>
                  <a:spLocks/>
                </p:cNvSpPr>
                <p:nvPr/>
              </p:nvSpPr>
              <p:spPr bwMode="auto">
                <a:xfrm>
                  <a:off x="4762" y="2856"/>
                  <a:ext cx="24" cy="24"/>
                </a:xfrm>
                <a:custGeom>
                  <a:avLst/>
                  <a:gdLst>
                    <a:gd name="T0" fmla="*/ 0 w 24"/>
                    <a:gd name="T1" fmla="*/ 18 h 24"/>
                    <a:gd name="T2" fmla="*/ 0 w 24"/>
                    <a:gd name="T3" fmla="*/ 24 h 24"/>
                    <a:gd name="T4" fmla="*/ 0 w 24"/>
                    <a:gd name="T5" fmla="*/ 24 h 24"/>
                    <a:gd name="T6" fmla="*/ 6 w 24"/>
                    <a:gd name="T7" fmla="*/ 24 h 24"/>
                    <a:gd name="T8" fmla="*/ 6 w 24"/>
                    <a:gd name="T9" fmla="*/ 18 h 24"/>
                    <a:gd name="T10" fmla="*/ 24 w 24"/>
                    <a:gd name="T11" fmla="*/ 6 h 24"/>
                    <a:gd name="T12" fmla="*/ 18 w 24"/>
                    <a:gd name="T13" fmla="*/ 0 h 24"/>
                    <a:gd name="T14" fmla="*/ 18 w 24"/>
                    <a:gd name="T15" fmla="*/ 6 h 24"/>
                    <a:gd name="T16" fmla="*/ 0 w 24"/>
                    <a:gd name="T17" fmla="*/ 18 h 24"/>
                    <a:gd name="T18" fmla="*/ 6 w 24"/>
                    <a:gd name="T19" fmla="*/ 18 h 24"/>
                    <a:gd name="T20" fmla="*/ 6 w 24"/>
                    <a:gd name="T21" fmla="*/ 18 h 24"/>
                    <a:gd name="T22" fmla="*/ 0 w 24"/>
                    <a:gd name="T23" fmla="*/ 18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0" y="18"/>
                      </a:moveTo>
                      <a:lnTo>
                        <a:pt x="0" y="24"/>
                      </a:lnTo>
                      <a:lnTo>
                        <a:pt x="6" y="24"/>
                      </a:lnTo>
                      <a:lnTo>
                        <a:pt x="6" y="18"/>
                      </a:lnTo>
                      <a:lnTo>
                        <a:pt x="24" y="6"/>
                      </a:lnTo>
                      <a:lnTo>
                        <a:pt x="18" y="0"/>
                      </a:lnTo>
                      <a:lnTo>
                        <a:pt x="18" y="6"/>
                      </a:lnTo>
                      <a:lnTo>
                        <a:pt x="0" y="18"/>
                      </a:lnTo>
                      <a:lnTo>
                        <a:pt x="6" y="18"/>
                      </a:lnTo>
                      <a:lnTo>
                        <a:pt x="0" y="18"/>
                      </a:lnTo>
                      <a:close/>
                    </a:path>
                  </a:pathLst>
                </a:custGeom>
                <a:solidFill>
                  <a:srgbClr val="C0C0C0"/>
                </a:solidFill>
                <a:ln w="9525">
                  <a:noFill/>
                  <a:round/>
                  <a:headEnd/>
                  <a:tailEnd/>
                </a:ln>
              </p:spPr>
              <p:txBody>
                <a:bodyPr/>
                <a:lstStyle/>
                <a:p>
                  <a:endParaRPr lang="en-US"/>
                </a:p>
              </p:txBody>
            </p:sp>
            <p:sp>
              <p:nvSpPr>
                <p:cNvPr id="52024" name="Freeform 898"/>
                <p:cNvSpPr>
                  <a:spLocks/>
                </p:cNvSpPr>
                <p:nvPr/>
              </p:nvSpPr>
              <p:spPr bwMode="auto">
                <a:xfrm>
                  <a:off x="4792" y="2826"/>
                  <a:ext cx="18" cy="24"/>
                </a:xfrm>
                <a:custGeom>
                  <a:avLst/>
                  <a:gdLst>
                    <a:gd name="T0" fmla="*/ 0 w 18"/>
                    <a:gd name="T1" fmla="*/ 24 h 24"/>
                    <a:gd name="T2" fmla="*/ 0 w 18"/>
                    <a:gd name="T3" fmla="*/ 24 h 24"/>
                    <a:gd name="T4" fmla="*/ 6 w 18"/>
                    <a:gd name="T5" fmla="*/ 24 h 24"/>
                    <a:gd name="T6" fmla="*/ 12 w 18"/>
                    <a:gd name="T7" fmla="*/ 12 h 24"/>
                    <a:gd name="T8" fmla="*/ 18 w 18"/>
                    <a:gd name="T9" fmla="*/ 6 h 24"/>
                    <a:gd name="T10" fmla="*/ 18 w 18"/>
                    <a:gd name="T11" fmla="*/ 0 h 24"/>
                    <a:gd name="T12" fmla="*/ 12 w 18"/>
                    <a:gd name="T13" fmla="*/ 6 h 24"/>
                    <a:gd name="T14" fmla="*/ 6 w 18"/>
                    <a:gd name="T15" fmla="*/ 12 h 24"/>
                    <a:gd name="T16" fmla="*/ 0 w 18"/>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0" y="24"/>
                      </a:moveTo>
                      <a:lnTo>
                        <a:pt x="0" y="24"/>
                      </a:lnTo>
                      <a:lnTo>
                        <a:pt x="6" y="24"/>
                      </a:lnTo>
                      <a:lnTo>
                        <a:pt x="12" y="12"/>
                      </a:lnTo>
                      <a:lnTo>
                        <a:pt x="18" y="6"/>
                      </a:lnTo>
                      <a:lnTo>
                        <a:pt x="18" y="0"/>
                      </a:lnTo>
                      <a:lnTo>
                        <a:pt x="12" y="6"/>
                      </a:lnTo>
                      <a:lnTo>
                        <a:pt x="6" y="12"/>
                      </a:lnTo>
                      <a:lnTo>
                        <a:pt x="0" y="24"/>
                      </a:lnTo>
                      <a:close/>
                    </a:path>
                  </a:pathLst>
                </a:custGeom>
                <a:solidFill>
                  <a:srgbClr val="C0C0C0"/>
                </a:solidFill>
                <a:ln w="9525">
                  <a:noFill/>
                  <a:round/>
                  <a:headEnd/>
                  <a:tailEnd/>
                </a:ln>
              </p:spPr>
              <p:txBody>
                <a:bodyPr/>
                <a:lstStyle/>
                <a:p>
                  <a:endParaRPr lang="en-US"/>
                </a:p>
              </p:txBody>
            </p:sp>
            <p:sp>
              <p:nvSpPr>
                <p:cNvPr id="52025" name="Freeform 899"/>
                <p:cNvSpPr>
                  <a:spLocks/>
                </p:cNvSpPr>
                <p:nvPr/>
              </p:nvSpPr>
              <p:spPr bwMode="auto">
                <a:xfrm>
                  <a:off x="4816" y="2790"/>
                  <a:ext cx="18" cy="30"/>
                </a:xfrm>
                <a:custGeom>
                  <a:avLst/>
                  <a:gdLst>
                    <a:gd name="T0" fmla="*/ 0 w 18"/>
                    <a:gd name="T1" fmla="*/ 24 h 30"/>
                    <a:gd name="T2" fmla="*/ 6 w 18"/>
                    <a:gd name="T3" fmla="*/ 30 h 30"/>
                    <a:gd name="T4" fmla="*/ 6 w 18"/>
                    <a:gd name="T5" fmla="*/ 24 h 30"/>
                    <a:gd name="T6" fmla="*/ 18 w 18"/>
                    <a:gd name="T7" fmla="*/ 12 h 30"/>
                    <a:gd name="T8" fmla="*/ 18 w 18"/>
                    <a:gd name="T9" fmla="*/ 6 h 30"/>
                    <a:gd name="T10" fmla="*/ 18 w 18"/>
                    <a:gd name="T11" fmla="*/ 0 h 30"/>
                    <a:gd name="T12" fmla="*/ 12 w 18"/>
                    <a:gd name="T13" fmla="*/ 6 h 30"/>
                    <a:gd name="T14" fmla="*/ 12 w 18"/>
                    <a:gd name="T15" fmla="*/ 12 h 30"/>
                    <a:gd name="T16" fmla="*/ 0 w 18"/>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30"/>
                    <a:gd name="T29" fmla="*/ 18 w 18"/>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30">
                      <a:moveTo>
                        <a:pt x="0" y="24"/>
                      </a:moveTo>
                      <a:lnTo>
                        <a:pt x="6" y="30"/>
                      </a:lnTo>
                      <a:lnTo>
                        <a:pt x="6" y="24"/>
                      </a:lnTo>
                      <a:lnTo>
                        <a:pt x="18" y="12"/>
                      </a:lnTo>
                      <a:lnTo>
                        <a:pt x="18" y="6"/>
                      </a:lnTo>
                      <a:lnTo>
                        <a:pt x="18" y="0"/>
                      </a:lnTo>
                      <a:lnTo>
                        <a:pt x="12" y="6"/>
                      </a:lnTo>
                      <a:lnTo>
                        <a:pt x="12" y="12"/>
                      </a:lnTo>
                      <a:lnTo>
                        <a:pt x="0" y="24"/>
                      </a:lnTo>
                      <a:close/>
                    </a:path>
                  </a:pathLst>
                </a:custGeom>
                <a:solidFill>
                  <a:srgbClr val="C0C0C0"/>
                </a:solidFill>
                <a:ln w="9525">
                  <a:noFill/>
                  <a:round/>
                  <a:headEnd/>
                  <a:tailEnd/>
                </a:ln>
              </p:spPr>
              <p:txBody>
                <a:bodyPr/>
                <a:lstStyle/>
                <a:p>
                  <a:endParaRPr lang="en-US"/>
                </a:p>
              </p:txBody>
            </p:sp>
            <p:sp>
              <p:nvSpPr>
                <p:cNvPr id="52026" name="Freeform 900"/>
                <p:cNvSpPr>
                  <a:spLocks/>
                </p:cNvSpPr>
                <p:nvPr/>
              </p:nvSpPr>
              <p:spPr bwMode="auto">
                <a:xfrm>
                  <a:off x="4834" y="2754"/>
                  <a:ext cx="18" cy="24"/>
                </a:xfrm>
                <a:custGeom>
                  <a:avLst/>
                  <a:gdLst>
                    <a:gd name="T0" fmla="*/ 0 w 18"/>
                    <a:gd name="T1" fmla="*/ 24 h 24"/>
                    <a:gd name="T2" fmla="*/ 6 w 18"/>
                    <a:gd name="T3" fmla="*/ 24 h 24"/>
                    <a:gd name="T4" fmla="*/ 6 w 18"/>
                    <a:gd name="T5" fmla="*/ 24 h 24"/>
                    <a:gd name="T6" fmla="*/ 18 w 18"/>
                    <a:gd name="T7" fmla="*/ 6 h 24"/>
                    <a:gd name="T8" fmla="*/ 18 w 18"/>
                    <a:gd name="T9" fmla="*/ 0 h 24"/>
                    <a:gd name="T10" fmla="*/ 12 w 18"/>
                    <a:gd name="T11" fmla="*/ 0 h 24"/>
                    <a:gd name="T12" fmla="*/ 12 w 18"/>
                    <a:gd name="T13" fmla="*/ 0 h 24"/>
                    <a:gd name="T14" fmla="*/ 12 w 18"/>
                    <a:gd name="T15" fmla="*/ 6 h 24"/>
                    <a:gd name="T16" fmla="*/ 0 w 18"/>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0" y="24"/>
                      </a:moveTo>
                      <a:lnTo>
                        <a:pt x="6" y="24"/>
                      </a:lnTo>
                      <a:lnTo>
                        <a:pt x="18" y="6"/>
                      </a:lnTo>
                      <a:lnTo>
                        <a:pt x="18" y="0"/>
                      </a:lnTo>
                      <a:lnTo>
                        <a:pt x="12" y="0"/>
                      </a:lnTo>
                      <a:lnTo>
                        <a:pt x="12" y="6"/>
                      </a:lnTo>
                      <a:lnTo>
                        <a:pt x="0" y="24"/>
                      </a:lnTo>
                      <a:close/>
                    </a:path>
                  </a:pathLst>
                </a:custGeom>
                <a:solidFill>
                  <a:srgbClr val="C0C0C0"/>
                </a:solidFill>
                <a:ln w="9525">
                  <a:noFill/>
                  <a:round/>
                  <a:headEnd/>
                  <a:tailEnd/>
                </a:ln>
              </p:spPr>
              <p:txBody>
                <a:bodyPr/>
                <a:lstStyle/>
                <a:p>
                  <a:endParaRPr lang="en-US"/>
                </a:p>
              </p:txBody>
            </p:sp>
            <p:sp>
              <p:nvSpPr>
                <p:cNvPr id="52027" name="Freeform 901"/>
                <p:cNvSpPr>
                  <a:spLocks/>
                </p:cNvSpPr>
                <p:nvPr/>
              </p:nvSpPr>
              <p:spPr bwMode="auto">
                <a:xfrm>
                  <a:off x="4846" y="2712"/>
                  <a:ext cx="12" cy="30"/>
                </a:xfrm>
                <a:custGeom>
                  <a:avLst/>
                  <a:gdLst>
                    <a:gd name="T0" fmla="*/ 0 w 12"/>
                    <a:gd name="T1" fmla="*/ 24 h 30"/>
                    <a:gd name="T2" fmla="*/ 6 w 12"/>
                    <a:gd name="T3" fmla="*/ 30 h 30"/>
                    <a:gd name="T4" fmla="*/ 6 w 12"/>
                    <a:gd name="T5" fmla="*/ 24 h 30"/>
                    <a:gd name="T6" fmla="*/ 12 w 12"/>
                    <a:gd name="T7" fmla="*/ 6 h 30"/>
                    <a:gd name="T8" fmla="*/ 6 w 12"/>
                    <a:gd name="T9" fmla="*/ 0 h 30"/>
                    <a:gd name="T10" fmla="*/ 6 w 12"/>
                    <a:gd name="T11" fmla="*/ 0 h 30"/>
                    <a:gd name="T12" fmla="*/ 0 w 12"/>
                    <a:gd name="T13" fmla="*/ 0 h 30"/>
                    <a:gd name="T14" fmla="*/ 6 w 12"/>
                    <a:gd name="T15" fmla="*/ 6 h 30"/>
                    <a:gd name="T16" fmla="*/ 0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24"/>
                      </a:moveTo>
                      <a:lnTo>
                        <a:pt x="6" y="30"/>
                      </a:lnTo>
                      <a:lnTo>
                        <a:pt x="6" y="24"/>
                      </a:lnTo>
                      <a:lnTo>
                        <a:pt x="12" y="6"/>
                      </a:lnTo>
                      <a:lnTo>
                        <a:pt x="6" y="0"/>
                      </a:lnTo>
                      <a:lnTo>
                        <a:pt x="0" y="0"/>
                      </a:lnTo>
                      <a:lnTo>
                        <a:pt x="6" y="6"/>
                      </a:lnTo>
                      <a:lnTo>
                        <a:pt x="0" y="24"/>
                      </a:lnTo>
                      <a:close/>
                    </a:path>
                  </a:pathLst>
                </a:custGeom>
                <a:solidFill>
                  <a:srgbClr val="C0C0C0"/>
                </a:solidFill>
                <a:ln w="9525">
                  <a:noFill/>
                  <a:round/>
                  <a:headEnd/>
                  <a:tailEnd/>
                </a:ln>
              </p:spPr>
              <p:txBody>
                <a:bodyPr/>
                <a:lstStyle/>
                <a:p>
                  <a:endParaRPr lang="en-US"/>
                </a:p>
              </p:txBody>
            </p:sp>
            <p:sp>
              <p:nvSpPr>
                <p:cNvPr id="52028" name="Freeform 902"/>
                <p:cNvSpPr>
                  <a:spLocks/>
                </p:cNvSpPr>
                <p:nvPr/>
              </p:nvSpPr>
              <p:spPr bwMode="auto">
                <a:xfrm>
                  <a:off x="4840" y="2670"/>
                  <a:ext cx="12" cy="30"/>
                </a:xfrm>
                <a:custGeom>
                  <a:avLst/>
                  <a:gdLst>
                    <a:gd name="T0" fmla="*/ 6 w 12"/>
                    <a:gd name="T1" fmla="*/ 24 h 30"/>
                    <a:gd name="T2" fmla="*/ 12 w 12"/>
                    <a:gd name="T3" fmla="*/ 30 h 30"/>
                    <a:gd name="T4" fmla="*/ 12 w 12"/>
                    <a:gd name="T5" fmla="*/ 24 h 30"/>
                    <a:gd name="T6" fmla="*/ 12 w 12"/>
                    <a:gd name="T7" fmla="*/ 6 h 30"/>
                    <a:gd name="T8" fmla="*/ 6 w 12"/>
                    <a:gd name="T9" fmla="*/ 0 h 30"/>
                    <a:gd name="T10" fmla="*/ 6 w 12"/>
                    <a:gd name="T11" fmla="*/ 0 h 30"/>
                    <a:gd name="T12" fmla="*/ 0 w 12"/>
                    <a:gd name="T13" fmla="*/ 0 h 30"/>
                    <a:gd name="T14" fmla="*/ 6 w 12"/>
                    <a:gd name="T15" fmla="*/ 6 h 30"/>
                    <a:gd name="T16" fmla="*/ 6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6" y="24"/>
                      </a:moveTo>
                      <a:lnTo>
                        <a:pt x="12" y="30"/>
                      </a:lnTo>
                      <a:lnTo>
                        <a:pt x="12" y="24"/>
                      </a:lnTo>
                      <a:lnTo>
                        <a:pt x="12" y="6"/>
                      </a:lnTo>
                      <a:lnTo>
                        <a:pt x="6" y="0"/>
                      </a:lnTo>
                      <a:lnTo>
                        <a:pt x="0" y="0"/>
                      </a:lnTo>
                      <a:lnTo>
                        <a:pt x="6" y="6"/>
                      </a:lnTo>
                      <a:lnTo>
                        <a:pt x="6" y="24"/>
                      </a:lnTo>
                      <a:close/>
                    </a:path>
                  </a:pathLst>
                </a:custGeom>
                <a:solidFill>
                  <a:srgbClr val="C0C0C0"/>
                </a:solidFill>
                <a:ln w="9525">
                  <a:noFill/>
                  <a:round/>
                  <a:headEnd/>
                  <a:tailEnd/>
                </a:ln>
              </p:spPr>
              <p:txBody>
                <a:bodyPr/>
                <a:lstStyle/>
                <a:p>
                  <a:endParaRPr lang="en-US"/>
                </a:p>
              </p:txBody>
            </p:sp>
            <p:sp>
              <p:nvSpPr>
                <p:cNvPr id="52029" name="Freeform 903"/>
                <p:cNvSpPr>
                  <a:spLocks/>
                </p:cNvSpPr>
                <p:nvPr/>
              </p:nvSpPr>
              <p:spPr bwMode="auto">
                <a:xfrm>
                  <a:off x="4828" y="2628"/>
                  <a:ext cx="12" cy="30"/>
                </a:xfrm>
                <a:custGeom>
                  <a:avLst/>
                  <a:gdLst>
                    <a:gd name="T0" fmla="*/ 6 w 12"/>
                    <a:gd name="T1" fmla="*/ 30 h 30"/>
                    <a:gd name="T2" fmla="*/ 12 w 12"/>
                    <a:gd name="T3" fmla="*/ 30 h 30"/>
                    <a:gd name="T4" fmla="*/ 12 w 12"/>
                    <a:gd name="T5" fmla="*/ 30 h 30"/>
                    <a:gd name="T6" fmla="*/ 6 w 12"/>
                    <a:gd name="T7" fmla="*/ 6 h 30"/>
                    <a:gd name="T8" fmla="*/ 6 w 12"/>
                    <a:gd name="T9" fmla="*/ 6 h 30"/>
                    <a:gd name="T10" fmla="*/ 0 w 12"/>
                    <a:gd name="T11" fmla="*/ 0 h 30"/>
                    <a:gd name="T12" fmla="*/ 0 w 12"/>
                    <a:gd name="T13" fmla="*/ 6 h 30"/>
                    <a:gd name="T14" fmla="*/ 0 w 12"/>
                    <a:gd name="T15" fmla="*/ 6 h 30"/>
                    <a:gd name="T16" fmla="*/ 6 w 12"/>
                    <a:gd name="T17" fmla="*/ 3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6" y="30"/>
                      </a:moveTo>
                      <a:lnTo>
                        <a:pt x="12" y="30"/>
                      </a:lnTo>
                      <a:lnTo>
                        <a:pt x="6" y="6"/>
                      </a:lnTo>
                      <a:lnTo>
                        <a:pt x="0" y="0"/>
                      </a:lnTo>
                      <a:lnTo>
                        <a:pt x="0" y="6"/>
                      </a:lnTo>
                      <a:lnTo>
                        <a:pt x="6" y="30"/>
                      </a:lnTo>
                      <a:close/>
                    </a:path>
                  </a:pathLst>
                </a:custGeom>
                <a:solidFill>
                  <a:srgbClr val="C0C0C0"/>
                </a:solidFill>
                <a:ln w="9525">
                  <a:noFill/>
                  <a:round/>
                  <a:headEnd/>
                  <a:tailEnd/>
                </a:ln>
              </p:spPr>
              <p:txBody>
                <a:bodyPr/>
                <a:lstStyle/>
                <a:p>
                  <a:endParaRPr lang="en-US"/>
                </a:p>
              </p:txBody>
            </p:sp>
            <p:sp>
              <p:nvSpPr>
                <p:cNvPr id="52030" name="Freeform 904"/>
                <p:cNvSpPr>
                  <a:spLocks/>
                </p:cNvSpPr>
                <p:nvPr/>
              </p:nvSpPr>
              <p:spPr bwMode="auto">
                <a:xfrm>
                  <a:off x="4804" y="2598"/>
                  <a:ext cx="18" cy="24"/>
                </a:xfrm>
                <a:custGeom>
                  <a:avLst/>
                  <a:gdLst>
                    <a:gd name="T0" fmla="*/ 12 w 18"/>
                    <a:gd name="T1" fmla="*/ 18 h 24"/>
                    <a:gd name="T2" fmla="*/ 18 w 18"/>
                    <a:gd name="T3" fmla="*/ 24 h 24"/>
                    <a:gd name="T4" fmla="*/ 18 w 18"/>
                    <a:gd name="T5" fmla="*/ 18 h 24"/>
                    <a:gd name="T6" fmla="*/ 6 w 18"/>
                    <a:gd name="T7" fmla="*/ 0 h 24"/>
                    <a:gd name="T8" fmla="*/ 0 w 18"/>
                    <a:gd name="T9" fmla="*/ 0 h 24"/>
                    <a:gd name="T10" fmla="*/ 0 w 18"/>
                    <a:gd name="T11" fmla="*/ 0 h 24"/>
                    <a:gd name="T12" fmla="*/ 12 w 18"/>
                    <a:gd name="T13" fmla="*/ 18 h 24"/>
                    <a:gd name="T14" fmla="*/ 0 60000 65536"/>
                    <a:gd name="T15" fmla="*/ 0 60000 65536"/>
                    <a:gd name="T16" fmla="*/ 0 60000 65536"/>
                    <a:gd name="T17" fmla="*/ 0 60000 65536"/>
                    <a:gd name="T18" fmla="*/ 0 60000 65536"/>
                    <a:gd name="T19" fmla="*/ 0 60000 65536"/>
                    <a:gd name="T20" fmla="*/ 0 60000 65536"/>
                    <a:gd name="T21" fmla="*/ 0 w 18"/>
                    <a:gd name="T22" fmla="*/ 0 h 24"/>
                    <a:gd name="T23" fmla="*/ 18 w 18"/>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24">
                      <a:moveTo>
                        <a:pt x="12" y="18"/>
                      </a:moveTo>
                      <a:lnTo>
                        <a:pt x="18" y="24"/>
                      </a:lnTo>
                      <a:lnTo>
                        <a:pt x="18" y="18"/>
                      </a:lnTo>
                      <a:lnTo>
                        <a:pt x="6" y="0"/>
                      </a:lnTo>
                      <a:lnTo>
                        <a:pt x="0" y="0"/>
                      </a:lnTo>
                      <a:lnTo>
                        <a:pt x="12" y="18"/>
                      </a:lnTo>
                      <a:close/>
                    </a:path>
                  </a:pathLst>
                </a:custGeom>
                <a:solidFill>
                  <a:srgbClr val="C0C0C0"/>
                </a:solidFill>
                <a:ln w="9525">
                  <a:noFill/>
                  <a:round/>
                  <a:headEnd/>
                  <a:tailEnd/>
                </a:ln>
              </p:spPr>
              <p:txBody>
                <a:bodyPr/>
                <a:lstStyle/>
                <a:p>
                  <a:endParaRPr lang="en-US"/>
                </a:p>
              </p:txBody>
            </p:sp>
            <p:sp>
              <p:nvSpPr>
                <p:cNvPr id="52031" name="Freeform 905"/>
                <p:cNvSpPr>
                  <a:spLocks/>
                </p:cNvSpPr>
                <p:nvPr/>
              </p:nvSpPr>
              <p:spPr bwMode="auto">
                <a:xfrm>
                  <a:off x="4774" y="2568"/>
                  <a:ext cx="24" cy="18"/>
                </a:xfrm>
                <a:custGeom>
                  <a:avLst/>
                  <a:gdLst>
                    <a:gd name="T0" fmla="*/ 18 w 24"/>
                    <a:gd name="T1" fmla="*/ 18 h 18"/>
                    <a:gd name="T2" fmla="*/ 18 w 24"/>
                    <a:gd name="T3" fmla="*/ 18 h 18"/>
                    <a:gd name="T4" fmla="*/ 24 w 24"/>
                    <a:gd name="T5" fmla="*/ 18 h 18"/>
                    <a:gd name="T6" fmla="*/ 6 w 24"/>
                    <a:gd name="T7" fmla="*/ 0 h 18"/>
                    <a:gd name="T8" fmla="*/ 6 w 24"/>
                    <a:gd name="T9" fmla="*/ 0 h 18"/>
                    <a:gd name="T10" fmla="*/ 0 w 24"/>
                    <a:gd name="T11" fmla="*/ 0 h 18"/>
                    <a:gd name="T12" fmla="*/ 18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18" y="18"/>
                      </a:moveTo>
                      <a:lnTo>
                        <a:pt x="18" y="18"/>
                      </a:lnTo>
                      <a:lnTo>
                        <a:pt x="24" y="18"/>
                      </a:lnTo>
                      <a:lnTo>
                        <a:pt x="6" y="0"/>
                      </a:lnTo>
                      <a:lnTo>
                        <a:pt x="0" y="0"/>
                      </a:lnTo>
                      <a:lnTo>
                        <a:pt x="18" y="18"/>
                      </a:lnTo>
                      <a:close/>
                    </a:path>
                  </a:pathLst>
                </a:custGeom>
                <a:solidFill>
                  <a:srgbClr val="C0C0C0"/>
                </a:solidFill>
                <a:ln w="9525">
                  <a:noFill/>
                  <a:round/>
                  <a:headEnd/>
                  <a:tailEnd/>
                </a:ln>
              </p:spPr>
              <p:txBody>
                <a:bodyPr/>
                <a:lstStyle/>
                <a:p>
                  <a:endParaRPr lang="en-US"/>
                </a:p>
              </p:txBody>
            </p:sp>
            <p:sp>
              <p:nvSpPr>
                <p:cNvPr id="52032" name="Freeform 906"/>
                <p:cNvSpPr>
                  <a:spLocks/>
                </p:cNvSpPr>
                <p:nvPr/>
              </p:nvSpPr>
              <p:spPr bwMode="auto">
                <a:xfrm>
                  <a:off x="4744" y="2538"/>
                  <a:ext cx="24" cy="18"/>
                </a:xfrm>
                <a:custGeom>
                  <a:avLst/>
                  <a:gdLst>
                    <a:gd name="T0" fmla="*/ 18 w 24"/>
                    <a:gd name="T1" fmla="*/ 18 h 18"/>
                    <a:gd name="T2" fmla="*/ 24 w 24"/>
                    <a:gd name="T3" fmla="*/ 18 h 18"/>
                    <a:gd name="T4" fmla="*/ 18 w 24"/>
                    <a:gd name="T5" fmla="*/ 12 h 18"/>
                    <a:gd name="T6" fmla="*/ 0 w 24"/>
                    <a:gd name="T7" fmla="*/ 0 h 18"/>
                    <a:gd name="T8" fmla="*/ 0 w 24"/>
                    <a:gd name="T9" fmla="*/ 0 h 18"/>
                    <a:gd name="T10" fmla="*/ 0 w 24"/>
                    <a:gd name="T11" fmla="*/ 6 h 18"/>
                    <a:gd name="T12" fmla="*/ 18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18" y="18"/>
                      </a:moveTo>
                      <a:lnTo>
                        <a:pt x="24" y="18"/>
                      </a:lnTo>
                      <a:lnTo>
                        <a:pt x="18" y="12"/>
                      </a:lnTo>
                      <a:lnTo>
                        <a:pt x="0" y="0"/>
                      </a:lnTo>
                      <a:lnTo>
                        <a:pt x="0" y="6"/>
                      </a:lnTo>
                      <a:lnTo>
                        <a:pt x="18" y="18"/>
                      </a:lnTo>
                      <a:close/>
                    </a:path>
                  </a:pathLst>
                </a:custGeom>
                <a:solidFill>
                  <a:srgbClr val="C0C0C0"/>
                </a:solidFill>
                <a:ln w="9525">
                  <a:noFill/>
                  <a:round/>
                  <a:headEnd/>
                  <a:tailEnd/>
                </a:ln>
              </p:spPr>
              <p:txBody>
                <a:bodyPr/>
                <a:lstStyle/>
                <a:p>
                  <a:endParaRPr lang="en-US"/>
                </a:p>
              </p:txBody>
            </p:sp>
            <p:sp>
              <p:nvSpPr>
                <p:cNvPr id="52033" name="Freeform 907"/>
                <p:cNvSpPr>
                  <a:spLocks/>
                </p:cNvSpPr>
                <p:nvPr/>
              </p:nvSpPr>
              <p:spPr bwMode="auto">
                <a:xfrm>
                  <a:off x="4708" y="2514"/>
                  <a:ext cx="24" cy="18"/>
                </a:xfrm>
                <a:custGeom>
                  <a:avLst/>
                  <a:gdLst>
                    <a:gd name="T0" fmla="*/ 24 w 24"/>
                    <a:gd name="T1" fmla="*/ 18 h 18"/>
                    <a:gd name="T2" fmla="*/ 24 w 24"/>
                    <a:gd name="T3" fmla="*/ 18 h 18"/>
                    <a:gd name="T4" fmla="*/ 24 w 24"/>
                    <a:gd name="T5" fmla="*/ 12 h 18"/>
                    <a:gd name="T6" fmla="*/ 12 w 24"/>
                    <a:gd name="T7" fmla="*/ 6 h 18"/>
                    <a:gd name="T8" fmla="*/ 6 w 24"/>
                    <a:gd name="T9" fmla="*/ 0 h 18"/>
                    <a:gd name="T10" fmla="*/ 0 w 24"/>
                    <a:gd name="T11" fmla="*/ 0 h 18"/>
                    <a:gd name="T12" fmla="*/ 6 w 24"/>
                    <a:gd name="T13" fmla="*/ 6 h 18"/>
                    <a:gd name="T14" fmla="*/ 12 w 24"/>
                    <a:gd name="T15" fmla="*/ 12 h 18"/>
                    <a:gd name="T16" fmla="*/ 24 w 24"/>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18"/>
                      </a:moveTo>
                      <a:lnTo>
                        <a:pt x="24" y="18"/>
                      </a:lnTo>
                      <a:lnTo>
                        <a:pt x="24" y="12"/>
                      </a:lnTo>
                      <a:lnTo>
                        <a:pt x="12" y="6"/>
                      </a:lnTo>
                      <a:lnTo>
                        <a:pt x="6" y="0"/>
                      </a:lnTo>
                      <a:lnTo>
                        <a:pt x="0" y="0"/>
                      </a:lnTo>
                      <a:lnTo>
                        <a:pt x="6" y="6"/>
                      </a:lnTo>
                      <a:lnTo>
                        <a:pt x="12" y="12"/>
                      </a:lnTo>
                      <a:lnTo>
                        <a:pt x="24" y="18"/>
                      </a:lnTo>
                      <a:close/>
                    </a:path>
                  </a:pathLst>
                </a:custGeom>
                <a:solidFill>
                  <a:srgbClr val="C0C0C0"/>
                </a:solidFill>
                <a:ln w="9525">
                  <a:noFill/>
                  <a:round/>
                  <a:headEnd/>
                  <a:tailEnd/>
                </a:ln>
              </p:spPr>
              <p:txBody>
                <a:bodyPr/>
                <a:lstStyle/>
                <a:p>
                  <a:endParaRPr lang="en-US"/>
                </a:p>
              </p:txBody>
            </p:sp>
            <p:sp>
              <p:nvSpPr>
                <p:cNvPr id="52034" name="Freeform 908"/>
                <p:cNvSpPr>
                  <a:spLocks/>
                </p:cNvSpPr>
                <p:nvPr/>
              </p:nvSpPr>
              <p:spPr bwMode="auto">
                <a:xfrm>
                  <a:off x="4672" y="2489"/>
                  <a:ext cx="30" cy="18"/>
                </a:xfrm>
                <a:custGeom>
                  <a:avLst/>
                  <a:gdLst>
                    <a:gd name="T0" fmla="*/ 24 w 30"/>
                    <a:gd name="T1" fmla="*/ 18 h 18"/>
                    <a:gd name="T2" fmla="*/ 30 w 30"/>
                    <a:gd name="T3" fmla="*/ 18 h 18"/>
                    <a:gd name="T4" fmla="*/ 24 w 30"/>
                    <a:gd name="T5" fmla="*/ 12 h 18"/>
                    <a:gd name="T6" fmla="*/ 6 w 30"/>
                    <a:gd name="T7" fmla="*/ 0 h 18"/>
                    <a:gd name="T8" fmla="*/ 0 w 30"/>
                    <a:gd name="T9" fmla="*/ 6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8"/>
                      </a:lnTo>
                      <a:lnTo>
                        <a:pt x="24" y="12"/>
                      </a:lnTo>
                      <a:lnTo>
                        <a:pt x="6" y="0"/>
                      </a:lnTo>
                      <a:lnTo>
                        <a:pt x="0" y="6"/>
                      </a:lnTo>
                      <a:lnTo>
                        <a:pt x="6" y="6"/>
                      </a:lnTo>
                      <a:lnTo>
                        <a:pt x="24" y="18"/>
                      </a:lnTo>
                      <a:close/>
                    </a:path>
                  </a:pathLst>
                </a:custGeom>
                <a:solidFill>
                  <a:srgbClr val="C0C0C0"/>
                </a:solidFill>
                <a:ln w="9525">
                  <a:noFill/>
                  <a:round/>
                  <a:headEnd/>
                  <a:tailEnd/>
                </a:ln>
              </p:spPr>
              <p:txBody>
                <a:bodyPr/>
                <a:lstStyle/>
                <a:p>
                  <a:endParaRPr lang="en-US"/>
                </a:p>
              </p:txBody>
            </p:sp>
            <p:sp>
              <p:nvSpPr>
                <p:cNvPr id="52035" name="Freeform 909"/>
                <p:cNvSpPr>
                  <a:spLocks/>
                </p:cNvSpPr>
                <p:nvPr/>
              </p:nvSpPr>
              <p:spPr bwMode="auto">
                <a:xfrm>
                  <a:off x="4636" y="2471"/>
                  <a:ext cx="30" cy="18"/>
                </a:xfrm>
                <a:custGeom>
                  <a:avLst/>
                  <a:gdLst>
                    <a:gd name="T0" fmla="*/ 24 w 30"/>
                    <a:gd name="T1" fmla="*/ 18 h 18"/>
                    <a:gd name="T2" fmla="*/ 30 w 30"/>
                    <a:gd name="T3" fmla="*/ 12 h 18"/>
                    <a:gd name="T4" fmla="*/ 24 w 30"/>
                    <a:gd name="T5" fmla="*/ 12 h 18"/>
                    <a:gd name="T6" fmla="*/ 0 w 30"/>
                    <a:gd name="T7" fmla="*/ 0 h 18"/>
                    <a:gd name="T8" fmla="*/ 0 w 30"/>
                    <a:gd name="T9" fmla="*/ 0 h 18"/>
                    <a:gd name="T10" fmla="*/ 0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2036" name="Freeform 910"/>
                <p:cNvSpPr>
                  <a:spLocks/>
                </p:cNvSpPr>
                <p:nvPr/>
              </p:nvSpPr>
              <p:spPr bwMode="auto">
                <a:xfrm>
                  <a:off x="4600" y="2453"/>
                  <a:ext cx="24" cy="12"/>
                </a:xfrm>
                <a:custGeom>
                  <a:avLst/>
                  <a:gdLst>
                    <a:gd name="T0" fmla="*/ 24 w 24"/>
                    <a:gd name="T1" fmla="*/ 12 h 12"/>
                    <a:gd name="T2" fmla="*/ 24 w 24"/>
                    <a:gd name="T3" fmla="*/ 12 h 12"/>
                    <a:gd name="T4" fmla="*/ 24 w 24"/>
                    <a:gd name="T5" fmla="*/ 6 h 12"/>
                    <a:gd name="T6" fmla="*/ 6 w 24"/>
                    <a:gd name="T7" fmla="*/ 0 h 12"/>
                    <a:gd name="T8" fmla="*/ 0 w 24"/>
                    <a:gd name="T9" fmla="*/ 0 h 12"/>
                    <a:gd name="T10" fmla="*/ 0 w 24"/>
                    <a:gd name="T11" fmla="*/ 0 h 12"/>
                    <a:gd name="T12" fmla="*/ 0 w 24"/>
                    <a:gd name="T13" fmla="*/ 6 h 12"/>
                    <a:gd name="T14" fmla="*/ 6 w 24"/>
                    <a:gd name="T15" fmla="*/ 6 h 12"/>
                    <a:gd name="T16" fmla="*/ 24 w 24"/>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24" y="12"/>
                      </a:moveTo>
                      <a:lnTo>
                        <a:pt x="24" y="12"/>
                      </a:lnTo>
                      <a:lnTo>
                        <a:pt x="24" y="6"/>
                      </a:lnTo>
                      <a:lnTo>
                        <a:pt x="6" y="0"/>
                      </a:lnTo>
                      <a:lnTo>
                        <a:pt x="0"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2037" name="Freeform 911"/>
                <p:cNvSpPr>
                  <a:spLocks/>
                </p:cNvSpPr>
                <p:nvPr/>
              </p:nvSpPr>
              <p:spPr bwMode="auto">
                <a:xfrm>
                  <a:off x="4558" y="2435"/>
                  <a:ext cx="30" cy="18"/>
                </a:xfrm>
                <a:custGeom>
                  <a:avLst/>
                  <a:gdLst>
                    <a:gd name="T0" fmla="*/ 24 w 30"/>
                    <a:gd name="T1" fmla="*/ 18 h 18"/>
                    <a:gd name="T2" fmla="*/ 30 w 30"/>
                    <a:gd name="T3" fmla="*/ 12 h 18"/>
                    <a:gd name="T4" fmla="*/ 24 w 30"/>
                    <a:gd name="T5" fmla="*/ 12 h 18"/>
                    <a:gd name="T6" fmla="*/ 6 w 30"/>
                    <a:gd name="T7" fmla="*/ 0 h 18"/>
                    <a:gd name="T8" fmla="*/ 0 w 30"/>
                    <a:gd name="T9" fmla="*/ 0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6" y="0"/>
                      </a:lnTo>
                      <a:lnTo>
                        <a:pt x="0" y="0"/>
                      </a:lnTo>
                      <a:lnTo>
                        <a:pt x="6" y="6"/>
                      </a:lnTo>
                      <a:lnTo>
                        <a:pt x="24" y="18"/>
                      </a:lnTo>
                      <a:close/>
                    </a:path>
                  </a:pathLst>
                </a:custGeom>
                <a:solidFill>
                  <a:srgbClr val="C0C0C0"/>
                </a:solidFill>
                <a:ln w="9525">
                  <a:noFill/>
                  <a:round/>
                  <a:headEnd/>
                  <a:tailEnd/>
                </a:ln>
              </p:spPr>
              <p:txBody>
                <a:bodyPr/>
                <a:lstStyle/>
                <a:p>
                  <a:endParaRPr lang="en-US"/>
                </a:p>
              </p:txBody>
            </p:sp>
            <p:sp>
              <p:nvSpPr>
                <p:cNvPr id="52038" name="Freeform 912"/>
                <p:cNvSpPr>
                  <a:spLocks/>
                </p:cNvSpPr>
                <p:nvPr/>
              </p:nvSpPr>
              <p:spPr bwMode="auto">
                <a:xfrm>
                  <a:off x="4522" y="2417"/>
                  <a:ext cx="24" cy="18"/>
                </a:xfrm>
                <a:custGeom>
                  <a:avLst/>
                  <a:gdLst>
                    <a:gd name="T0" fmla="*/ 24 w 24"/>
                    <a:gd name="T1" fmla="*/ 18 h 18"/>
                    <a:gd name="T2" fmla="*/ 24 w 24"/>
                    <a:gd name="T3" fmla="*/ 12 h 18"/>
                    <a:gd name="T4" fmla="*/ 24 w 24"/>
                    <a:gd name="T5" fmla="*/ 12 h 18"/>
                    <a:gd name="T6" fmla="*/ 18 w 24"/>
                    <a:gd name="T7" fmla="*/ 6 h 18"/>
                    <a:gd name="T8" fmla="*/ 0 w 24"/>
                    <a:gd name="T9" fmla="*/ 0 h 18"/>
                    <a:gd name="T10" fmla="*/ 0 w 24"/>
                    <a:gd name="T11" fmla="*/ 6 h 18"/>
                    <a:gd name="T12" fmla="*/ 0 w 24"/>
                    <a:gd name="T13" fmla="*/ 6 h 18"/>
                    <a:gd name="T14" fmla="*/ 18 w 24"/>
                    <a:gd name="T15" fmla="*/ 12 h 18"/>
                    <a:gd name="T16" fmla="*/ 24 w 24"/>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18"/>
                      </a:moveTo>
                      <a:lnTo>
                        <a:pt x="24" y="12"/>
                      </a:lnTo>
                      <a:lnTo>
                        <a:pt x="18" y="6"/>
                      </a:lnTo>
                      <a:lnTo>
                        <a:pt x="0" y="0"/>
                      </a:lnTo>
                      <a:lnTo>
                        <a:pt x="0" y="6"/>
                      </a:lnTo>
                      <a:lnTo>
                        <a:pt x="18" y="12"/>
                      </a:lnTo>
                      <a:lnTo>
                        <a:pt x="24" y="18"/>
                      </a:lnTo>
                      <a:close/>
                    </a:path>
                  </a:pathLst>
                </a:custGeom>
                <a:solidFill>
                  <a:srgbClr val="C0C0C0"/>
                </a:solidFill>
                <a:ln w="9525">
                  <a:noFill/>
                  <a:round/>
                  <a:headEnd/>
                  <a:tailEnd/>
                </a:ln>
              </p:spPr>
              <p:txBody>
                <a:bodyPr/>
                <a:lstStyle/>
                <a:p>
                  <a:endParaRPr lang="en-US"/>
                </a:p>
              </p:txBody>
            </p:sp>
            <p:sp>
              <p:nvSpPr>
                <p:cNvPr id="52039" name="Freeform 913"/>
                <p:cNvSpPr>
                  <a:spLocks/>
                </p:cNvSpPr>
                <p:nvPr/>
              </p:nvSpPr>
              <p:spPr bwMode="auto">
                <a:xfrm>
                  <a:off x="4480" y="2405"/>
                  <a:ext cx="30" cy="12"/>
                </a:xfrm>
                <a:custGeom>
                  <a:avLst/>
                  <a:gdLst>
                    <a:gd name="T0" fmla="*/ 24 w 30"/>
                    <a:gd name="T1" fmla="*/ 12 h 12"/>
                    <a:gd name="T2" fmla="*/ 30 w 30"/>
                    <a:gd name="T3" fmla="*/ 12 h 12"/>
                    <a:gd name="T4" fmla="*/ 24 w 30"/>
                    <a:gd name="T5" fmla="*/ 6 h 12"/>
                    <a:gd name="T6" fmla="*/ 6 w 30"/>
                    <a:gd name="T7" fmla="*/ 0 h 12"/>
                    <a:gd name="T8" fmla="*/ 0 w 30"/>
                    <a:gd name="T9" fmla="*/ 6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6"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2040" name="Freeform 914"/>
                <p:cNvSpPr>
                  <a:spLocks/>
                </p:cNvSpPr>
                <p:nvPr/>
              </p:nvSpPr>
              <p:spPr bwMode="auto">
                <a:xfrm>
                  <a:off x="4438" y="2393"/>
                  <a:ext cx="30" cy="12"/>
                </a:xfrm>
                <a:custGeom>
                  <a:avLst/>
                  <a:gdLst>
                    <a:gd name="T0" fmla="*/ 30 w 30"/>
                    <a:gd name="T1" fmla="*/ 12 h 12"/>
                    <a:gd name="T2" fmla="*/ 30 w 30"/>
                    <a:gd name="T3" fmla="*/ 12 h 12"/>
                    <a:gd name="T4" fmla="*/ 30 w 30"/>
                    <a:gd name="T5" fmla="*/ 6 h 12"/>
                    <a:gd name="T6" fmla="*/ 24 w 30"/>
                    <a:gd name="T7" fmla="*/ 6 h 12"/>
                    <a:gd name="T8" fmla="*/ 6 w 30"/>
                    <a:gd name="T9" fmla="*/ 0 h 12"/>
                    <a:gd name="T10" fmla="*/ 0 w 30"/>
                    <a:gd name="T11" fmla="*/ 6 h 12"/>
                    <a:gd name="T12" fmla="*/ 6 w 30"/>
                    <a:gd name="T13" fmla="*/ 6 h 12"/>
                    <a:gd name="T14" fmla="*/ 24 w 30"/>
                    <a:gd name="T15" fmla="*/ 12 h 12"/>
                    <a:gd name="T16" fmla="*/ 30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12"/>
                      </a:moveTo>
                      <a:lnTo>
                        <a:pt x="30" y="12"/>
                      </a:lnTo>
                      <a:lnTo>
                        <a:pt x="30" y="6"/>
                      </a:lnTo>
                      <a:lnTo>
                        <a:pt x="24" y="6"/>
                      </a:lnTo>
                      <a:lnTo>
                        <a:pt x="6" y="0"/>
                      </a:lnTo>
                      <a:lnTo>
                        <a:pt x="0" y="6"/>
                      </a:lnTo>
                      <a:lnTo>
                        <a:pt x="6" y="6"/>
                      </a:lnTo>
                      <a:lnTo>
                        <a:pt x="24" y="12"/>
                      </a:lnTo>
                      <a:lnTo>
                        <a:pt x="30" y="12"/>
                      </a:lnTo>
                      <a:close/>
                    </a:path>
                  </a:pathLst>
                </a:custGeom>
                <a:solidFill>
                  <a:srgbClr val="C0C0C0"/>
                </a:solidFill>
                <a:ln w="9525">
                  <a:noFill/>
                  <a:round/>
                  <a:headEnd/>
                  <a:tailEnd/>
                </a:ln>
              </p:spPr>
              <p:txBody>
                <a:bodyPr/>
                <a:lstStyle/>
                <a:p>
                  <a:endParaRPr lang="en-US"/>
                </a:p>
              </p:txBody>
            </p:sp>
            <p:sp>
              <p:nvSpPr>
                <p:cNvPr id="52041" name="Freeform 915"/>
                <p:cNvSpPr>
                  <a:spLocks/>
                </p:cNvSpPr>
                <p:nvPr/>
              </p:nvSpPr>
              <p:spPr bwMode="auto">
                <a:xfrm>
                  <a:off x="4402" y="2381"/>
                  <a:ext cx="30" cy="12"/>
                </a:xfrm>
                <a:custGeom>
                  <a:avLst/>
                  <a:gdLst>
                    <a:gd name="T0" fmla="*/ 24 w 30"/>
                    <a:gd name="T1" fmla="*/ 12 h 12"/>
                    <a:gd name="T2" fmla="*/ 30 w 30"/>
                    <a:gd name="T3" fmla="*/ 12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042" name="Freeform 916"/>
                <p:cNvSpPr>
                  <a:spLocks/>
                </p:cNvSpPr>
                <p:nvPr/>
              </p:nvSpPr>
              <p:spPr bwMode="auto">
                <a:xfrm>
                  <a:off x="4360" y="2369"/>
                  <a:ext cx="30" cy="12"/>
                </a:xfrm>
                <a:custGeom>
                  <a:avLst/>
                  <a:gdLst>
                    <a:gd name="T0" fmla="*/ 24 w 30"/>
                    <a:gd name="T1" fmla="*/ 12 h 12"/>
                    <a:gd name="T2" fmla="*/ 30 w 30"/>
                    <a:gd name="T3" fmla="*/ 12 h 12"/>
                    <a:gd name="T4" fmla="*/ 24 w 30"/>
                    <a:gd name="T5" fmla="*/ 6 h 12"/>
                    <a:gd name="T6" fmla="*/ 18 w 30"/>
                    <a:gd name="T7" fmla="*/ 6 h 12"/>
                    <a:gd name="T8" fmla="*/ 0 w 30"/>
                    <a:gd name="T9" fmla="*/ 0 h 12"/>
                    <a:gd name="T10" fmla="*/ 0 w 30"/>
                    <a:gd name="T11" fmla="*/ 6 h 12"/>
                    <a:gd name="T12" fmla="*/ 0 w 30"/>
                    <a:gd name="T13" fmla="*/ 6 h 12"/>
                    <a:gd name="T14" fmla="*/ 18 w 30"/>
                    <a:gd name="T15" fmla="*/ 12 h 12"/>
                    <a:gd name="T16" fmla="*/ 24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12"/>
                      </a:moveTo>
                      <a:lnTo>
                        <a:pt x="30" y="12"/>
                      </a:lnTo>
                      <a:lnTo>
                        <a:pt x="24" y="6"/>
                      </a:lnTo>
                      <a:lnTo>
                        <a:pt x="18" y="6"/>
                      </a:lnTo>
                      <a:lnTo>
                        <a:pt x="0" y="0"/>
                      </a:lnTo>
                      <a:lnTo>
                        <a:pt x="0" y="6"/>
                      </a:lnTo>
                      <a:lnTo>
                        <a:pt x="18" y="12"/>
                      </a:lnTo>
                      <a:lnTo>
                        <a:pt x="24" y="12"/>
                      </a:lnTo>
                      <a:close/>
                    </a:path>
                  </a:pathLst>
                </a:custGeom>
                <a:solidFill>
                  <a:srgbClr val="C0C0C0"/>
                </a:solidFill>
                <a:ln w="9525">
                  <a:noFill/>
                  <a:round/>
                  <a:headEnd/>
                  <a:tailEnd/>
                </a:ln>
              </p:spPr>
              <p:txBody>
                <a:bodyPr/>
                <a:lstStyle/>
                <a:p>
                  <a:endParaRPr lang="en-US"/>
                </a:p>
              </p:txBody>
            </p:sp>
            <p:sp>
              <p:nvSpPr>
                <p:cNvPr id="52043" name="Freeform 917"/>
                <p:cNvSpPr>
                  <a:spLocks/>
                </p:cNvSpPr>
                <p:nvPr/>
              </p:nvSpPr>
              <p:spPr bwMode="auto">
                <a:xfrm>
                  <a:off x="4318" y="2363"/>
                  <a:ext cx="30" cy="12"/>
                </a:xfrm>
                <a:custGeom>
                  <a:avLst/>
                  <a:gdLst>
                    <a:gd name="T0" fmla="*/ 24 w 30"/>
                    <a:gd name="T1" fmla="*/ 12 h 12"/>
                    <a:gd name="T2" fmla="*/ 30 w 30"/>
                    <a:gd name="T3" fmla="*/ 6 h 12"/>
                    <a:gd name="T4" fmla="*/ 24 w 30"/>
                    <a:gd name="T5" fmla="*/ 6 h 12"/>
                    <a:gd name="T6" fmla="*/ 6 w 30"/>
                    <a:gd name="T7" fmla="*/ 0 h 12"/>
                    <a:gd name="T8" fmla="*/ 0 w 30"/>
                    <a:gd name="T9" fmla="*/ 6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6"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2044" name="Freeform 918"/>
                <p:cNvSpPr>
                  <a:spLocks/>
                </p:cNvSpPr>
                <p:nvPr/>
              </p:nvSpPr>
              <p:spPr bwMode="auto">
                <a:xfrm>
                  <a:off x="4276" y="2357"/>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2045" name="Freeform 919"/>
                <p:cNvSpPr>
                  <a:spLocks/>
                </p:cNvSpPr>
                <p:nvPr/>
              </p:nvSpPr>
              <p:spPr bwMode="auto">
                <a:xfrm>
                  <a:off x="4234" y="2345"/>
                  <a:ext cx="30" cy="12"/>
                </a:xfrm>
                <a:custGeom>
                  <a:avLst/>
                  <a:gdLst>
                    <a:gd name="T0" fmla="*/ 30 w 30"/>
                    <a:gd name="T1" fmla="*/ 12 h 12"/>
                    <a:gd name="T2" fmla="*/ 30 w 30"/>
                    <a:gd name="T3" fmla="*/ 12 h 12"/>
                    <a:gd name="T4" fmla="*/ 30 w 30"/>
                    <a:gd name="T5" fmla="*/ 6 h 12"/>
                    <a:gd name="T6" fmla="*/ 6 w 30"/>
                    <a:gd name="T7" fmla="*/ 0 h 12"/>
                    <a:gd name="T8" fmla="*/ 0 w 30"/>
                    <a:gd name="T9" fmla="*/ 6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12"/>
                      </a:lnTo>
                      <a:lnTo>
                        <a:pt x="30" y="6"/>
                      </a:lnTo>
                      <a:lnTo>
                        <a:pt x="6" y="0"/>
                      </a:lnTo>
                      <a:lnTo>
                        <a:pt x="0" y="6"/>
                      </a:lnTo>
                      <a:lnTo>
                        <a:pt x="6" y="6"/>
                      </a:lnTo>
                      <a:lnTo>
                        <a:pt x="30" y="12"/>
                      </a:lnTo>
                      <a:close/>
                    </a:path>
                  </a:pathLst>
                </a:custGeom>
                <a:solidFill>
                  <a:srgbClr val="C0C0C0"/>
                </a:solidFill>
                <a:ln w="9525">
                  <a:noFill/>
                  <a:round/>
                  <a:headEnd/>
                  <a:tailEnd/>
                </a:ln>
              </p:spPr>
              <p:txBody>
                <a:bodyPr/>
                <a:lstStyle/>
                <a:p>
                  <a:endParaRPr lang="en-US"/>
                </a:p>
              </p:txBody>
            </p:sp>
            <p:sp>
              <p:nvSpPr>
                <p:cNvPr id="52046" name="Freeform 920"/>
                <p:cNvSpPr>
                  <a:spLocks/>
                </p:cNvSpPr>
                <p:nvPr/>
              </p:nvSpPr>
              <p:spPr bwMode="auto">
                <a:xfrm>
                  <a:off x="4192" y="2339"/>
                  <a:ext cx="30" cy="12"/>
                </a:xfrm>
                <a:custGeom>
                  <a:avLst/>
                  <a:gdLst>
                    <a:gd name="T0" fmla="*/ 30 w 30"/>
                    <a:gd name="T1" fmla="*/ 12 h 12"/>
                    <a:gd name="T2" fmla="*/ 30 w 30"/>
                    <a:gd name="T3" fmla="*/ 6 h 12"/>
                    <a:gd name="T4" fmla="*/ 30 w 30"/>
                    <a:gd name="T5" fmla="*/ 6 h 12"/>
                    <a:gd name="T6" fmla="*/ 6 w 30"/>
                    <a:gd name="T7" fmla="*/ 0 h 12"/>
                    <a:gd name="T8" fmla="*/ 0 w 30"/>
                    <a:gd name="T9" fmla="*/ 0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0"/>
                      </a:lnTo>
                      <a:lnTo>
                        <a:pt x="6" y="6"/>
                      </a:lnTo>
                      <a:lnTo>
                        <a:pt x="30" y="12"/>
                      </a:lnTo>
                      <a:close/>
                    </a:path>
                  </a:pathLst>
                </a:custGeom>
                <a:solidFill>
                  <a:srgbClr val="C0C0C0"/>
                </a:solidFill>
                <a:ln w="9525">
                  <a:noFill/>
                  <a:round/>
                  <a:headEnd/>
                  <a:tailEnd/>
                </a:ln>
              </p:spPr>
              <p:txBody>
                <a:bodyPr/>
                <a:lstStyle/>
                <a:p>
                  <a:endParaRPr lang="en-US"/>
                </a:p>
              </p:txBody>
            </p:sp>
            <p:sp>
              <p:nvSpPr>
                <p:cNvPr id="52047" name="Freeform 921"/>
                <p:cNvSpPr>
                  <a:spLocks/>
                </p:cNvSpPr>
                <p:nvPr/>
              </p:nvSpPr>
              <p:spPr bwMode="auto">
                <a:xfrm>
                  <a:off x="4156" y="2333"/>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048" name="Freeform 922"/>
                <p:cNvSpPr>
                  <a:spLocks/>
                </p:cNvSpPr>
                <p:nvPr/>
              </p:nvSpPr>
              <p:spPr bwMode="auto">
                <a:xfrm>
                  <a:off x="4114" y="2327"/>
                  <a:ext cx="30" cy="12"/>
                </a:xfrm>
                <a:custGeom>
                  <a:avLst/>
                  <a:gdLst>
                    <a:gd name="T0" fmla="*/ 24 w 30"/>
                    <a:gd name="T1" fmla="*/ 12 h 12"/>
                    <a:gd name="T2" fmla="*/ 30 w 30"/>
                    <a:gd name="T3" fmla="*/ 6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049" name="Freeform 923"/>
                <p:cNvSpPr>
                  <a:spLocks/>
                </p:cNvSpPr>
                <p:nvPr/>
              </p:nvSpPr>
              <p:spPr bwMode="auto">
                <a:xfrm>
                  <a:off x="4072" y="2321"/>
                  <a:ext cx="30" cy="12"/>
                </a:xfrm>
                <a:custGeom>
                  <a:avLst/>
                  <a:gdLst>
                    <a:gd name="T0" fmla="*/ 24 w 30"/>
                    <a:gd name="T1" fmla="*/ 12 h 12"/>
                    <a:gd name="T2" fmla="*/ 30 w 30"/>
                    <a:gd name="T3" fmla="*/ 6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2050" name="Freeform 924"/>
                <p:cNvSpPr>
                  <a:spLocks/>
                </p:cNvSpPr>
                <p:nvPr/>
              </p:nvSpPr>
              <p:spPr bwMode="auto">
                <a:xfrm>
                  <a:off x="4030" y="2321"/>
                  <a:ext cx="30" cy="6"/>
                </a:xfrm>
                <a:custGeom>
                  <a:avLst/>
                  <a:gdLst>
                    <a:gd name="T0" fmla="*/ 24 w 30"/>
                    <a:gd name="T1" fmla="*/ 6 h 6"/>
                    <a:gd name="T2" fmla="*/ 30 w 30"/>
                    <a:gd name="T3" fmla="*/ 6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051" name="Freeform 925"/>
                <p:cNvSpPr>
                  <a:spLocks/>
                </p:cNvSpPr>
                <p:nvPr/>
              </p:nvSpPr>
              <p:spPr bwMode="auto">
                <a:xfrm>
                  <a:off x="3987" y="2315"/>
                  <a:ext cx="31" cy="6"/>
                </a:xfrm>
                <a:custGeom>
                  <a:avLst/>
                  <a:gdLst>
                    <a:gd name="T0" fmla="*/ 25 w 31"/>
                    <a:gd name="T1" fmla="*/ 6 h 6"/>
                    <a:gd name="T2" fmla="*/ 31 w 31"/>
                    <a:gd name="T3" fmla="*/ 6 h 6"/>
                    <a:gd name="T4" fmla="*/ 25 w 31"/>
                    <a:gd name="T5" fmla="*/ 0 h 6"/>
                    <a:gd name="T6" fmla="*/ 7 w 31"/>
                    <a:gd name="T7" fmla="*/ 0 h 6"/>
                    <a:gd name="T8" fmla="*/ 0 w 31"/>
                    <a:gd name="T9" fmla="*/ 0 h 6"/>
                    <a:gd name="T10" fmla="*/ 0 w 31"/>
                    <a:gd name="T11" fmla="*/ 0 h 6"/>
                    <a:gd name="T12" fmla="*/ 0 w 31"/>
                    <a:gd name="T13" fmla="*/ 6 h 6"/>
                    <a:gd name="T14" fmla="*/ 7 w 31"/>
                    <a:gd name="T15" fmla="*/ 6 h 6"/>
                    <a:gd name="T16" fmla="*/ 25 w 31"/>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6"/>
                    <a:gd name="T29" fmla="*/ 31 w 31"/>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6">
                      <a:moveTo>
                        <a:pt x="25" y="6"/>
                      </a:moveTo>
                      <a:lnTo>
                        <a:pt x="31" y="6"/>
                      </a:lnTo>
                      <a:lnTo>
                        <a:pt x="25" y="0"/>
                      </a:lnTo>
                      <a:lnTo>
                        <a:pt x="7" y="0"/>
                      </a:lnTo>
                      <a:lnTo>
                        <a:pt x="0" y="0"/>
                      </a:lnTo>
                      <a:lnTo>
                        <a:pt x="0" y="6"/>
                      </a:lnTo>
                      <a:lnTo>
                        <a:pt x="7" y="6"/>
                      </a:lnTo>
                      <a:lnTo>
                        <a:pt x="25" y="6"/>
                      </a:lnTo>
                      <a:close/>
                    </a:path>
                  </a:pathLst>
                </a:custGeom>
                <a:solidFill>
                  <a:srgbClr val="C0C0C0"/>
                </a:solidFill>
                <a:ln w="9525">
                  <a:noFill/>
                  <a:round/>
                  <a:headEnd/>
                  <a:tailEnd/>
                </a:ln>
              </p:spPr>
              <p:txBody>
                <a:bodyPr/>
                <a:lstStyle/>
                <a:p>
                  <a:endParaRPr lang="en-US"/>
                </a:p>
              </p:txBody>
            </p:sp>
            <p:sp>
              <p:nvSpPr>
                <p:cNvPr id="52052" name="Freeform 926"/>
                <p:cNvSpPr>
                  <a:spLocks/>
                </p:cNvSpPr>
                <p:nvPr/>
              </p:nvSpPr>
              <p:spPr bwMode="auto">
                <a:xfrm>
                  <a:off x="3945" y="2315"/>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053" name="Freeform 927"/>
                <p:cNvSpPr>
                  <a:spLocks/>
                </p:cNvSpPr>
                <p:nvPr/>
              </p:nvSpPr>
              <p:spPr bwMode="auto">
                <a:xfrm>
                  <a:off x="3903" y="2309"/>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054" name="Freeform 928"/>
                <p:cNvSpPr>
                  <a:spLocks/>
                </p:cNvSpPr>
                <p:nvPr/>
              </p:nvSpPr>
              <p:spPr bwMode="auto">
                <a:xfrm>
                  <a:off x="3861" y="2309"/>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055" name="Freeform 929"/>
                <p:cNvSpPr>
                  <a:spLocks/>
                </p:cNvSpPr>
                <p:nvPr/>
              </p:nvSpPr>
              <p:spPr bwMode="auto">
                <a:xfrm>
                  <a:off x="3819" y="2309"/>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2056" name="Freeform 930"/>
                <p:cNvSpPr>
                  <a:spLocks/>
                </p:cNvSpPr>
                <p:nvPr/>
              </p:nvSpPr>
              <p:spPr bwMode="auto">
                <a:xfrm>
                  <a:off x="3777" y="2309"/>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grpSp>
          <p:grpSp>
            <p:nvGrpSpPr>
              <p:cNvPr id="51665" name="Group 931"/>
              <p:cNvGrpSpPr>
                <a:grpSpLocks/>
              </p:cNvGrpSpPr>
              <p:nvPr/>
            </p:nvGrpSpPr>
            <p:grpSpPr bwMode="auto">
              <a:xfrm>
                <a:off x="2793" y="2357"/>
                <a:ext cx="1969" cy="715"/>
                <a:chOff x="2793" y="2357"/>
                <a:chExt cx="1969" cy="715"/>
              </a:xfrm>
            </p:grpSpPr>
            <p:sp>
              <p:nvSpPr>
                <p:cNvPr id="51834" name="Freeform 932"/>
                <p:cNvSpPr>
                  <a:spLocks/>
                </p:cNvSpPr>
                <p:nvPr/>
              </p:nvSpPr>
              <p:spPr bwMode="auto">
                <a:xfrm>
                  <a:off x="3753" y="2357"/>
                  <a:ext cx="24" cy="6"/>
                </a:xfrm>
                <a:custGeom>
                  <a:avLst/>
                  <a:gdLst>
                    <a:gd name="T0" fmla="*/ 24 w 24"/>
                    <a:gd name="T1" fmla="*/ 6 h 6"/>
                    <a:gd name="T2" fmla="*/ 24 w 24"/>
                    <a:gd name="T3" fmla="*/ 0 h 6"/>
                    <a:gd name="T4" fmla="*/ 24 w 24"/>
                    <a:gd name="T5" fmla="*/ 0 h 6"/>
                    <a:gd name="T6" fmla="*/ 0 w 24"/>
                    <a:gd name="T7" fmla="*/ 0 h 6"/>
                    <a:gd name="T8" fmla="*/ 0 w 24"/>
                    <a:gd name="T9" fmla="*/ 0 h 6"/>
                    <a:gd name="T10" fmla="*/ 0 w 24"/>
                    <a:gd name="T11" fmla="*/ 6 h 6"/>
                    <a:gd name="T12" fmla="*/ 24 w 24"/>
                    <a:gd name="T13" fmla="*/ 6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24" y="6"/>
                      </a:move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835" name="Freeform 933"/>
                <p:cNvSpPr>
                  <a:spLocks/>
                </p:cNvSpPr>
                <p:nvPr/>
              </p:nvSpPr>
              <p:spPr bwMode="auto">
                <a:xfrm>
                  <a:off x="3711" y="2357"/>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836" name="Freeform 934"/>
                <p:cNvSpPr>
                  <a:spLocks/>
                </p:cNvSpPr>
                <p:nvPr/>
              </p:nvSpPr>
              <p:spPr bwMode="auto">
                <a:xfrm>
                  <a:off x="3669" y="2357"/>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837" name="Freeform 935"/>
                <p:cNvSpPr>
                  <a:spLocks/>
                </p:cNvSpPr>
                <p:nvPr/>
              </p:nvSpPr>
              <p:spPr bwMode="auto">
                <a:xfrm>
                  <a:off x="3627" y="2357"/>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838" name="Freeform 936"/>
                <p:cNvSpPr>
                  <a:spLocks/>
                </p:cNvSpPr>
                <p:nvPr/>
              </p:nvSpPr>
              <p:spPr bwMode="auto">
                <a:xfrm>
                  <a:off x="3585" y="2363"/>
                  <a:ext cx="24" cy="6"/>
                </a:xfrm>
                <a:custGeom>
                  <a:avLst/>
                  <a:gdLst>
                    <a:gd name="T0" fmla="*/ 24 w 24"/>
                    <a:gd name="T1" fmla="*/ 6 h 6"/>
                    <a:gd name="T2" fmla="*/ 24 w 24"/>
                    <a:gd name="T3" fmla="*/ 0 h 6"/>
                    <a:gd name="T4" fmla="*/ 24 w 24"/>
                    <a:gd name="T5" fmla="*/ 0 h 6"/>
                    <a:gd name="T6" fmla="*/ 0 w 24"/>
                    <a:gd name="T7" fmla="*/ 0 h 6"/>
                    <a:gd name="T8" fmla="*/ 0 w 24"/>
                    <a:gd name="T9" fmla="*/ 0 h 6"/>
                    <a:gd name="T10" fmla="*/ 0 w 24"/>
                    <a:gd name="T11" fmla="*/ 6 h 6"/>
                    <a:gd name="T12" fmla="*/ 24 w 24"/>
                    <a:gd name="T13" fmla="*/ 6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24" y="6"/>
                      </a:move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839" name="Freeform 937"/>
                <p:cNvSpPr>
                  <a:spLocks/>
                </p:cNvSpPr>
                <p:nvPr/>
              </p:nvSpPr>
              <p:spPr bwMode="auto">
                <a:xfrm>
                  <a:off x="3543" y="2363"/>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840" name="Freeform 938"/>
                <p:cNvSpPr>
                  <a:spLocks/>
                </p:cNvSpPr>
                <p:nvPr/>
              </p:nvSpPr>
              <p:spPr bwMode="auto">
                <a:xfrm>
                  <a:off x="3501" y="2369"/>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841" name="Freeform 939"/>
                <p:cNvSpPr>
                  <a:spLocks/>
                </p:cNvSpPr>
                <p:nvPr/>
              </p:nvSpPr>
              <p:spPr bwMode="auto">
                <a:xfrm>
                  <a:off x="3459" y="2375"/>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842" name="Freeform 940"/>
                <p:cNvSpPr>
                  <a:spLocks/>
                </p:cNvSpPr>
                <p:nvPr/>
              </p:nvSpPr>
              <p:spPr bwMode="auto">
                <a:xfrm>
                  <a:off x="3417" y="2375"/>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843" name="Freeform 941"/>
                <p:cNvSpPr>
                  <a:spLocks/>
                </p:cNvSpPr>
                <p:nvPr/>
              </p:nvSpPr>
              <p:spPr bwMode="auto">
                <a:xfrm>
                  <a:off x="3375" y="2381"/>
                  <a:ext cx="30" cy="12"/>
                </a:xfrm>
                <a:custGeom>
                  <a:avLst/>
                  <a:gdLst>
                    <a:gd name="T0" fmla="*/ 24 w 30"/>
                    <a:gd name="T1" fmla="*/ 6 h 12"/>
                    <a:gd name="T2" fmla="*/ 30 w 30"/>
                    <a:gd name="T3" fmla="*/ 6 h 12"/>
                    <a:gd name="T4" fmla="*/ 24 w 30"/>
                    <a:gd name="T5" fmla="*/ 0 h 12"/>
                    <a:gd name="T6" fmla="*/ 18 w 30"/>
                    <a:gd name="T7" fmla="*/ 0 h 12"/>
                    <a:gd name="T8" fmla="*/ 0 w 30"/>
                    <a:gd name="T9" fmla="*/ 6 h 12"/>
                    <a:gd name="T10" fmla="*/ 0 w 30"/>
                    <a:gd name="T11" fmla="*/ 6 h 12"/>
                    <a:gd name="T12" fmla="*/ 0 w 30"/>
                    <a:gd name="T13" fmla="*/ 12 h 12"/>
                    <a:gd name="T14" fmla="*/ 18 w 30"/>
                    <a:gd name="T15" fmla="*/ 6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6"/>
                      </a:lnTo>
                      <a:lnTo>
                        <a:pt x="24" y="0"/>
                      </a:lnTo>
                      <a:lnTo>
                        <a:pt x="18" y="0"/>
                      </a:lnTo>
                      <a:lnTo>
                        <a:pt x="0" y="6"/>
                      </a:lnTo>
                      <a:lnTo>
                        <a:pt x="0" y="12"/>
                      </a:lnTo>
                      <a:lnTo>
                        <a:pt x="18" y="6"/>
                      </a:lnTo>
                      <a:lnTo>
                        <a:pt x="24" y="6"/>
                      </a:lnTo>
                      <a:close/>
                    </a:path>
                  </a:pathLst>
                </a:custGeom>
                <a:solidFill>
                  <a:srgbClr val="C0C0C0"/>
                </a:solidFill>
                <a:ln w="9525">
                  <a:noFill/>
                  <a:round/>
                  <a:headEnd/>
                  <a:tailEnd/>
                </a:ln>
              </p:spPr>
              <p:txBody>
                <a:bodyPr/>
                <a:lstStyle/>
                <a:p>
                  <a:endParaRPr lang="en-US"/>
                </a:p>
              </p:txBody>
            </p:sp>
            <p:sp>
              <p:nvSpPr>
                <p:cNvPr id="51844" name="Freeform 942"/>
                <p:cNvSpPr>
                  <a:spLocks/>
                </p:cNvSpPr>
                <p:nvPr/>
              </p:nvSpPr>
              <p:spPr bwMode="auto">
                <a:xfrm>
                  <a:off x="3333" y="2387"/>
                  <a:ext cx="30" cy="12"/>
                </a:xfrm>
                <a:custGeom>
                  <a:avLst/>
                  <a:gdLst>
                    <a:gd name="T0" fmla="*/ 24 w 30"/>
                    <a:gd name="T1" fmla="*/ 6 h 12"/>
                    <a:gd name="T2" fmla="*/ 30 w 30"/>
                    <a:gd name="T3" fmla="*/ 6 h 12"/>
                    <a:gd name="T4" fmla="*/ 24 w 30"/>
                    <a:gd name="T5" fmla="*/ 0 h 12"/>
                    <a:gd name="T6" fmla="*/ 0 w 30"/>
                    <a:gd name="T7" fmla="*/ 6 h 12"/>
                    <a:gd name="T8" fmla="*/ 0 w 30"/>
                    <a:gd name="T9" fmla="*/ 12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845" name="Freeform 943"/>
                <p:cNvSpPr>
                  <a:spLocks/>
                </p:cNvSpPr>
                <p:nvPr/>
              </p:nvSpPr>
              <p:spPr bwMode="auto">
                <a:xfrm>
                  <a:off x="3291" y="2399"/>
                  <a:ext cx="30" cy="12"/>
                </a:xfrm>
                <a:custGeom>
                  <a:avLst/>
                  <a:gdLst>
                    <a:gd name="T0" fmla="*/ 24 w 30"/>
                    <a:gd name="T1" fmla="*/ 6 h 12"/>
                    <a:gd name="T2" fmla="*/ 30 w 30"/>
                    <a:gd name="T3" fmla="*/ 0 h 12"/>
                    <a:gd name="T4" fmla="*/ 24 w 30"/>
                    <a:gd name="T5" fmla="*/ 0 h 12"/>
                    <a:gd name="T6" fmla="*/ 6 w 30"/>
                    <a:gd name="T7" fmla="*/ 6 h 12"/>
                    <a:gd name="T8" fmla="*/ 0 w 30"/>
                    <a:gd name="T9" fmla="*/ 6 h 12"/>
                    <a:gd name="T10" fmla="*/ 6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6" y="6"/>
                      </a:lnTo>
                      <a:lnTo>
                        <a:pt x="0" y="6"/>
                      </a:lnTo>
                      <a:lnTo>
                        <a:pt x="6" y="12"/>
                      </a:lnTo>
                      <a:lnTo>
                        <a:pt x="24" y="6"/>
                      </a:lnTo>
                      <a:close/>
                    </a:path>
                  </a:pathLst>
                </a:custGeom>
                <a:solidFill>
                  <a:srgbClr val="C0C0C0"/>
                </a:solidFill>
                <a:ln w="9525">
                  <a:noFill/>
                  <a:round/>
                  <a:headEnd/>
                  <a:tailEnd/>
                </a:ln>
              </p:spPr>
              <p:txBody>
                <a:bodyPr/>
                <a:lstStyle/>
                <a:p>
                  <a:endParaRPr lang="en-US"/>
                </a:p>
              </p:txBody>
            </p:sp>
            <p:sp>
              <p:nvSpPr>
                <p:cNvPr id="51846" name="Freeform 944"/>
                <p:cNvSpPr>
                  <a:spLocks/>
                </p:cNvSpPr>
                <p:nvPr/>
              </p:nvSpPr>
              <p:spPr bwMode="auto">
                <a:xfrm>
                  <a:off x="3249" y="2405"/>
                  <a:ext cx="30" cy="12"/>
                </a:xfrm>
                <a:custGeom>
                  <a:avLst/>
                  <a:gdLst>
                    <a:gd name="T0" fmla="*/ 30 w 30"/>
                    <a:gd name="T1" fmla="*/ 6 h 12"/>
                    <a:gd name="T2" fmla="*/ 30 w 30"/>
                    <a:gd name="T3" fmla="*/ 6 h 12"/>
                    <a:gd name="T4" fmla="*/ 30 w 30"/>
                    <a:gd name="T5" fmla="*/ 0 h 12"/>
                    <a:gd name="T6" fmla="*/ 6 w 30"/>
                    <a:gd name="T7" fmla="*/ 6 h 12"/>
                    <a:gd name="T8" fmla="*/ 0 w 30"/>
                    <a:gd name="T9" fmla="*/ 6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6"/>
                      </a:lnTo>
                      <a:lnTo>
                        <a:pt x="30" y="0"/>
                      </a:lnTo>
                      <a:lnTo>
                        <a:pt x="6" y="6"/>
                      </a:lnTo>
                      <a:lnTo>
                        <a:pt x="0" y="6"/>
                      </a:lnTo>
                      <a:lnTo>
                        <a:pt x="6" y="12"/>
                      </a:lnTo>
                      <a:lnTo>
                        <a:pt x="30" y="6"/>
                      </a:lnTo>
                      <a:close/>
                    </a:path>
                  </a:pathLst>
                </a:custGeom>
                <a:solidFill>
                  <a:srgbClr val="C0C0C0"/>
                </a:solidFill>
                <a:ln w="9525">
                  <a:noFill/>
                  <a:round/>
                  <a:headEnd/>
                  <a:tailEnd/>
                </a:ln>
              </p:spPr>
              <p:txBody>
                <a:bodyPr/>
                <a:lstStyle/>
                <a:p>
                  <a:endParaRPr lang="en-US"/>
                </a:p>
              </p:txBody>
            </p:sp>
            <p:sp>
              <p:nvSpPr>
                <p:cNvPr id="51847" name="Freeform 945"/>
                <p:cNvSpPr>
                  <a:spLocks/>
                </p:cNvSpPr>
                <p:nvPr/>
              </p:nvSpPr>
              <p:spPr bwMode="auto">
                <a:xfrm>
                  <a:off x="3207" y="2411"/>
                  <a:ext cx="30" cy="12"/>
                </a:xfrm>
                <a:custGeom>
                  <a:avLst/>
                  <a:gdLst>
                    <a:gd name="T0" fmla="*/ 30 w 30"/>
                    <a:gd name="T1" fmla="*/ 6 h 12"/>
                    <a:gd name="T2" fmla="*/ 30 w 30"/>
                    <a:gd name="T3" fmla="*/ 6 h 12"/>
                    <a:gd name="T4" fmla="*/ 30 w 30"/>
                    <a:gd name="T5" fmla="*/ 0 h 12"/>
                    <a:gd name="T6" fmla="*/ 18 w 30"/>
                    <a:gd name="T7" fmla="*/ 6 h 12"/>
                    <a:gd name="T8" fmla="*/ 6 w 30"/>
                    <a:gd name="T9" fmla="*/ 6 h 12"/>
                    <a:gd name="T10" fmla="*/ 0 w 30"/>
                    <a:gd name="T11" fmla="*/ 12 h 12"/>
                    <a:gd name="T12" fmla="*/ 6 w 30"/>
                    <a:gd name="T13" fmla="*/ 12 h 12"/>
                    <a:gd name="T14" fmla="*/ 18 w 30"/>
                    <a:gd name="T15" fmla="*/ 12 h 12"/>
                    <a:gd name="T16" fmla="*/ 30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6"/>
                      </a:moveTo>
                      <a:lnTo>
                        <a:pt x="30" y="6"/>
                      </a:lnTo>
                      <a:lnTo>
                        <a:pt x="30" y="0"/>
                      </a:lnTo>
                      <a:lnTo>
                        <a:pt x="18" y="6"/>
                      </a:lnTo>
                      <a:lnTo>
                        <a:pt x="6" y="6"/>
                      </a:lnTo>
                      <a:lnTo>
                        <a:pt x="0" y="12"/>
                      </a:lnTo>
                      <a:lnTo>
                        <a:pt x="6" y="12"/>
                      </a:lnTo>
                      <a:lnTo>
                        <a:pt x="18" y="12"/>
                      </a:lnTo>
                      <a:lnTo>
                        <a:pt x="30" y="6"/>
                      </a:lnTo>
                      <a:close/>
                    </a:path>
                  </a:pathLst>
                </a:custGeom>
                <a:solidFill>
                  <a:srgbClr val="C0C0C0"/>
                </a:solidFill>
                <a:ln w="9525">
                  <a:noFill/>
                  <a:round/>
                  <a:headEnd/>
                  <a:tailEnd/>
                </a:ln>
              </p:spPr>
              <p:txBody>
                <a:bodyPr/>
                <a:lstStyle/>
                <a:p>
                  <a:endParaRPr lang="en-US"/>
                </a:p>
              </p:txBody>
            </p:sp>
            <p:sp>
              <p:nvSpPr>
                <p:cNvPr id="51848" name="Freeform 946"/>
                <p:cNvSpPr>
                  <a:spLocks/>
                </p:cNvSpPr>
                <p:nvPr/>
              </p:nvSpPr>
              <p:spPr bwMode="auto">
                <a:xfrm>
                  <a:off x="3171" y="2423"/>
                  <a:ext cx="24" cy="12"/>
                </a:xfrm>
                <a:custGeom>
                  <a:avLst/>
                  <a:gdLst>
                    <a:gd name="T0" fmla="*/ 24 w 24"/>
                    <a:gd name="T1" fmla="*/ 6 h 12"/>
                    <a:gd name="T2" fmla="*/ 24 w 24"/>
                    <a:gd name="T3" fmla="*/ 6 h 12"/>
                    <a:gd name="T4" fmla="*/ 24 w 24"/>
                    <a:gd name="T5" fmla="*/ 0 h 12"/>
                    <a:gd name="T6" fmla="*/ 0 w 24"/>
                    <a:gd name="T7" fmla="*/ 6 h 12"/>
                    <a:gd name="T8" fmla="*/ 0 w 24"/>
                    <a:gd name="T9" fmla="*/ 12 h 12"/>
                    <a:gd name="T10" fmla="*/ 0 w 24"/>
                    <a:gd name="T11" fmla="*/ 12 h 12"/>
                    <a:gd name="T12" fmla="*/ 24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6"/>
                      </a:moveTo>
                      <a:lnTo>
                        <a:pt x="24"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849" name="Freeform 947"/>
                <p:cNvSpPr>
                  <a:spLocks/>
                </p:cNvSpPr>
                <p:nvPr/>
              </p:nvSpPr>
              <p:spPr bwMode="auto">
                <a:xfrm>
                  <a:off x="3129" y="2435"/>
                  <a:ext cx="30" cy="12"/>
                </a:xfrm>
                <a:custGeom>
                  <a:avLst/>
                  <a:gdLst>
                    <a:gd name="T0" fmla="*/ 24 w 30"/>
                    <a:gd name="T1" fmla="*/ 6 h 12"/>
                    <a:gd name="T2" fmla="*/ 30 w 30"/>
                    <a:gd name="T3" fmla="*/ 6 h 12"/>
                    <a:gd name="T4" fmla="*/ 24 w 30"/>
                    <a:gd name="T5" fmla="*/ 0 h 12"/>
                    <a:gd name="T6" fmla="*/ 24 w 30"/>
                    <a:gd name="T7" fmla="*/ 0 h 12"/>
                    <a:gd name="T8" fmla="*/ 0 w 30"/>
                    <a:gd name="T9" fmla="*/ 6 h 12"/>
                    <a:gd name="T10" fmla="*/ 0 w 30"/>
                    <a:gd name="T11" fmla="*/ 12 h 12"/>
                    <a:gd name="T12" fmla="*/ 0 w 30"/>
                    <a:gd name="T13" fmla="*/ 12 h 12"/>
                    <a:gd name="T14" fmla="*/ 24 w 30"/>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850" name="Freeform 948"/>
                <p:cNvSpPr>
                  <a:spLocks/>
                </p:cNvSpPr>
                <p:nvPr/>
              </p:nvSpPr>
              <p:spPr bwMode="auto">
                <a:xfrm>
                  <a:off x="3087" y="2447"/>
                  <a:ext cx="30" cy="12"/>
                </a:xfrm>
                <a:custGeom>
                  <a:avLst/>
                  <a:gdLst>
                    <a:gd name="T0" fmla="*/ 30 w 30"/>
                    <a:gd name="T1" fmla="*/ 6 h 12"/>
                    <a:gd name="T2" fmla="*/ 30 w 30"/>
                    <a:gd name="T3" fmla="*/ 6 h 12"/>
                    <a:gd name="T4" fmla="*/ 30 w 30"/>
                    <a:gd name="T5" fmla="*/ 0 h 12"/>
                    <a:gd name="T6" fmla="*/ 6 w 30"/>
                    <a:gd name="T7" fmla="*/ 6 h 12"/>
                    <a:gd name="T8" fmla="*/ 0 w 30"/>
                    <a:gd name="T9" fmla="*/ 12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6"/>
                      </a:lnTo>
                      <a:lnTo>
                        <a:pt x="30" y="0"/>
                      </a:lnTo>
                      <a:lnTo>
                        <a:pt x="6" y="6"/>
                      </a:lnTo>
                      <a:lnTo>
                        <a:pt x="0" y="12"/>
                      </a:lnTo>
                      <a:lnTo>
                        <a:pt x="6" y="12"/>
                      </a:lnTo>
                      <a:lnTo>
                        <a:pt x="30" y="6"/>
                      </a:lnTo>
                      <a:close/>
                    </a:path>
                  </a:pathLst>
                </a:custGeom>
                <a:solidFill>
                  <a:srgbClr val="C0C0C0"/>
                </a:solidFill>
                <a:ln w="9525">
                  <a:noFill/>
                  <a:round/>
                  <a:headEnd/>
                  <a:tailEnd/>
                </a:ln>
              </p:spPr>
              <p:txBody>
                <a:bodyPr/>
                <a:lstStyle/>
                <a:p>
                  <a:endParaRPr lang="en-US"/>
                </a:p>
              </p:txBody>
            </p:sp>
            <p:sp>
              <p:nvSpPr>
                <p:cNvPr id="51851" name="Freeform 949"/>
                <p:cNvSpPr>
                  <a:spLocks/>
                </p:cNvSpPr>
                <p:nvPr/>
              </p:nvSpPr>
              <p:spPr bwMode="auto">
                <a:xfrm>
                  <a:off x="3051" y="2465"/>
                  <a:ext cx="24" cy="12"/>
                </a:xfrm>
                <a:custGeom>
                  <a:avLst/>
                  <a:gdLst>
                    <a:gd name="T0" fmla="*/ 24 w 24"/>
                    <a:gd name="T1" fmla="*/ 6 h 12"/>
                    <a:gd name="T2" fmla="*/ 24 w 24"/>
                    <a:gd name="T3" fmla="*/ 0 h 12"/>
                    <a:gd name="T4" fmla="*/ 24 w 24"/>
                    <a:gd name="T5" fmla="*/ 0 h 12"/>
                    <a:gd name="T6" fmla="*/ 0 w 24"/>
                    <a:gd name="T7" fmla="*/ 6 h 12"/>
                    <a:gd name="T8" fmla="*/ 0 w 24"/>
                    <a:gd name="T9" fmla="*/ 6 h 12"/>
                    <a:gd name="T10" fmla="*/ 0 w 24"/>
                    <a:gd name="T11" fmla="*/ 12 h 12"/>
                    <a:gd name="T12" fmla="*/ 24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6"/>
                      </a:move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852" name="Freeform 950"/>
                <p:cNvSpPr>
                  <a:spLocks/>
                </p:cNvSpPr>
                <p:nvPr/>
              </p:nvSpPr>
              <p:spPr bwMode="auto">
                <a:xfrm>
                  <a:off x="3009" y="2477"/>
                  <a:ext cx="30" cy="18"/>
                </a:xfrm>
                <a:custGeom>
                  <a:avLst/>
                  <a:gdLst>
                    <a:gd name="T0" fmla="*/ 24 w 30"/>
                    <a:gd name="T1" fmla="*/ 6 h 18"/>
                    <a:gd name="T2" fmla="*/ 30 w 30"/>
                    <a:gd name="T3" fmla="*/ 6 h 18"/>
                    <a:gd name="T4" fmla="*/ 24 w 30"/>
                    <a:gd name="T5" fmla="*/ 0 h 18"/>
                    <a:gd name="T6" fmla="*/ 6 w 30"/>
                    <a:gd name="T7" fmla="*/ 6 h 18"/>
                    <a:gd name="T8" fmla="*/ 6 w 30"/>
                    <a:gd name="T9" fmla="*/ 12 h 18"/>
                    <a:gd name="T10" fmla="*/ 0 w 30"/>
                    <a:gd name="T11" fmla="*/ 12 h 18"/>
                    <a:gd name="T12" fmla="*/ 6 w 30"/>
                    <a:gd name="T13" fmla="*/ 18 h 18"/>
                    <a:gd name="T14" fmla="*/ 6 w 30"/>
                    <a:gd name="T15" fmla="*/ 12 h 18"/>
                    <a:gd name="T16" fmla="*/ 24 w 30"/>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6"/>
                      </a:moveTo>
                      <a:lnTo>
                        <a:pt x="30" y="6"/>
                      </a:lnTo>
                      <a:lnTo>
                        <a:pt x="24" y="0"/>
                      </a:lnTo>
                      <a:lnTo>
                        <a:pt x="6" y="6"/>
                      </a:lnTo>
                      <a:lnTo>
                        <a:pt x="6" y="12"/>
                      </a:lnTo>
                      <a:lnTo>
                        <a:pt x="0" y="12"/>
                      </a:lnTo>
                      <a:lnTo>
                        <a:pt x="6" y="18"/>
                      </a:lnTo>
                      <a:lnTo>
                        <a:pt x="6" y="12"/>
                      </a:lnTo>
                      <a:lnTo>
                        <a:pt x="24" y="6"/>
                      </a:lnTo>
                      <a:close/>
                    </a:path>
                  </a:pathLst>
                </a:custGeom>
                <a:solidFill>
                  <a:srgbClr val="C0C0C0"/>
                </a:solidFill>
                <a:ln w="9525">
                  <a:noFill/>
                  <a:round/>
                  <a:headEnd/>
                  <a:tailEnd/>
                </a:ln>
              </p:spPr>
              <p:txBody>
                <a:bodyPr/>
                <a:lstStyle/>
                <a:p>
                  <a:endParaRPr lang="en-US"/>
                </a:p>
              </p:txBody>
            </p:sp>
            <p:sp>
              <p:nvSpPr>
                <p:cNvPr id="51853" name="Freeform 951"/>
                <p:cNvSpPr>
                  <a:spLocks/>
                </p:cNvSpPr>
                <p:nvPr/>
              </p:nvSpPr>
              <p:spPr bwMode="auto">
                <a:xfrm>
                  <a:off x="2973" y="2495"/>
                  <a:ext cx="30" cy="19"/>
                </a:xfrm>
                <a:custGeom>
                  <a:avLst/>
                  <a:gdLst>
                    <a:gd name="T0" fmla="*/ 24 w 30"/>
                    <a:gd name="T1" fmla="*/ 6 h 19"/>
                    <a:gd name="T2" fmla="*/ 30 w 30"/>
                    <a:gd name="T3" fmla="*/ 0 h 19"/>
                    <a:gd name="T4" fmla="*/ 24 w 30"/>
                    <a:gd name="T5" fmla="*/ 0 h 19"/>
                    <a:gd name="T6" fmla="*/ 0 w 30"/>
                    <a:gd name="T7" fmla="*/ 12 h 19"/>
                    <a:gd name="T8" fmla="*/ 0 w 30"/>
                    <a:gd name="T9" fmla="*/ 12 h 19"/>
                    <a:gd name="T10" fmla="*/ 0 w 30"/>
                    <a:gd name="T11" fmla="*/ 19 h 19"/>
                    <a:gd name="T12" fmla="*/ 24 w 30"/>
                    <a:gd name="T13" fmla="*/ 6 h 19"/>
                    <a:gd name="T14" fmla="*/ 0 60000 65536"/>
                    <a:gd name="T15" fmla="*/ 0 60000 65536"/>
                    <a:gd name="T16" fmla="*/ 0 60000 65536"/>
                    <a:gd name="T17" fmla="*/ 0 60000 65536"/>
                    <a:gd name="T18" fmla="*/ 0 60000 65536"/>
                    <a:gd name="T19" fmla="*/ 0 60000 65536"/>
                    <a:gd name="T20" fmla="*/ 0 60000 65536"/>
                    <a:gd name="T21" fmla="*/ 0 w 30"/>
                    <a:gd name="T22" fmla="*/ 0 h 19"/>
                    <a:gd name="T23" fmla="*/ 30 w 30"/>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9">
                      <a:moveTo>
                        <a:pt x="24" y="6"/>
                      </a:moveTo>
                      <a:lnTo>
                        <a:pt x="30" y="0"/>
                      </a:lnTo>
                      <a:lnTo>
                        <a:pt x="24" y="0"/>
                      </a:lnTo>
                      <a:lnTo>
                        <a:pt x="0" y="12"/>
                      </a:lnTo>
                      <a:lnTo>
                        <a:pt x="0" y="19"/>
                      </a:lnTo>
                      <a:lnTo>
                        <a:pt x="24" y="6"/>
                      </a:lnTo>
                      <a:close/>
                    </a:path>
                  </a:pathLst>
                </a:custGeom>
                <a:solidFill>
                  <a:srgbClr val="C0C0C0"/>
                </a:solidFill>
                <a:ln w="9525">
                  <a:noFill/>
                  <a:round/>
                  <a:headEnd/>
                  <a:tailEnd/>
                </a:ln>
              </p:spPr>
              <p:txBody>
                <a:bodyPr/>
                <a:lstStyle/>
                <a:p>
                  <a:endParaRPr lang="en-US"/>
                </a:p>
              </p:txBody>
            </p:sp>
            <p:sp>
              <p:nvSpPr>
                <p:cNvPr id="51854" name="Freeform 952"/>
                <p:cNvSpPr>
                  <a:spLocks/>
                </p:cNvSpPr>
                <p:nvPr/>
              </p:nvSpPr>
              <p:spPr bwMode="auto">
                <a:xfrm>
                  <a:off x="2937" y="2514"/>
                  <a:ext cx="24" cy="18"/>
                </a:xfrm>
                <a:custGeom>
                  <a:avLst/>
                  <a:gdLst>
                    <a:gd name="T0" fmla="*/ 24 w 24"/>
                    <a:gd name="T1" fmla="*/ 6 h 18"/>
                    <a:gd name="T2" fmla="*/ 24 w 24"/>
                    <a:gd name="T3" fmla="*/ 6 h 18"/>
                    <a:gd name="T4" fmla="*/ 24 w 24"/>
                    <a:gd name="T5" fmla="*/ 0 h 18"/>
                    <a:gd name="T6" fmla="*/ 0 w 24"/>
                    <a:gd name="T7" fmla="*/ 12 h 18"/>
                    <a:gd name="T8" fmla="*/ 0 w 24"/>
                    <a:gd name="T9" fmla="*/ 18 h 18"/>
                    <a:gd name="T10" fmla="*/ 0 w 24"/>
                    <a:gd name="T11" fmla="*/ 18 h 18"/>
                    <a:gd name="T12" fmla="*/ 24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6"/>
                      </a:moveTo>
                      <a:lnTo>
                        <a:pt x="24" y="6"/>
                      </a:ln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1855" name="Freeform 953"/>
                <p:cNvSpPr>
                  <a:spLocks/>
                </p:cNvSpPr>
                <p:nvPr/>
              </p:nvSpPr>
              <p:spPr bwMode="auto">
                <a:xfrm>
                  <a:off x="2901" y="2538"/>
                  <a:ext cx="24" cy="18"/>
                </a:xfrm>
                <a:custGeom>
                  <a:avLst/>
                  <a:gdLst>
                    <a:gd name="T0" fmla="*/ 24 w 24"/>
                    <a:gd name="T1" fmla="*/ 6 h 18"/>
                    <a:gd name="T2" fmla="*/ 24 w 24"/>
                    <a:gd name="T3" fmla="*/ 0 h 18"/>
                    <a:gd name="T4" fmla="*/ 24 w 24"/>
                    <a:gd name="T5" fmla="*/ 0 h 18"/>
                    <a:gd name="T6" fmla="*/ 12 w 24"/>
                    <a:gd name="T7" fmla="*/ 6 h 18"/>
                    <a:gd name="T8" fmla="*/ 0 w 24"/>
                    <a:gd name="T9" fmla="*/ 12 h 18"/>
                    <a:gd name="T10" fmla="*/ 0 w 24"/>
                    <a:gd name="T11" fmla="*/ 12 h 18"/>
                    <a:gd name="T12" fmla="*/ 0 w 24"/>
                    <a:gd name="T13" fmla="*/ 18 h 18"/>
                    <a:gd name="T14" fmla="*/ 12 w 24"/>
                    <a:gd name="T15" fmla="*/ 12 h 18"/>
                    <a:gd name="T16" fmla="*/ 24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6"/>
                      </a:moveTo>
                      <a:lnTo>
                        <a:pt x="24" y="0"/>
                      </a:lnTo>
                      <a:lnTo>
                        <a:pt x="12" y="6"/>
                      </a:lnTo>
                      <a:lnTo>
                        <a:pt x="0" y="12"/>
                      </a:lnTo>
                      <a:lnTo>
                        <a:pt x="0" y="18"/>
                      </a:lnTo>
                      <a:lnTo>
                        <a:pt x="12" y="12"/>
                      </a:lnTo>
                      <a:lnTo>
                        <a:pt x="24" y="6"/>
                      </a:lnTo>
                      <a:close/>
                    </a:path>
                  </a:pathLst>
                </a:custGeom>
                <a:solidFill>
                  <a:srgbClr val="C0C0C0"/>
                </a:solidFill>
                <a:ln w="9525">
                  <a:noFill/>
                  <a:round/>
                  <a:headEnd/>
                  <a:tailEnd/>
                </a:ln>
              </p:spPr>
              <p:txBody>
                <a:bodyPr/>
                <a:lstStyle/>
                <a:p>
                  <a:endParaRPr lang="en-US"/>
                </a:p>
              </p:txBody>
            </p:sp>
            <p:sp>
              <p:nvSpPr>
                <p:cNvPr id="51856" name="Freeform 954"/>
                <p:cNvSpPr>
                  <a:spLocks/>
                </p:cNvSpPr>
                <p:nvPr/>
              </p:nvSpPr>
              <p:spPr bwMode="auto">
                <a:xfrm>
                  <a:off x="2865" y="2562"/>
                  <a:ext cx="30" cy="18"/>
                </a:xfrm>
                <a:custGeom>
                  <a:avLst/>
                  <a:gdLst>
                    <a:gd name="T0" fmla="*/ 24 w 30"/>
                    <a:gd name="T1" fmla="*/ 6 h 18"/>
                    <a:gd name="T2" fmla="*/ 30 w 30"/>
                    <a:gd name="T3" fmla="*/ 0 h 18"/>
                    <a:gd name="T4" fmla="*/ 24 w 30"/>
                    <a:gd name="T5" fmla="*/ 0 h 18"/>
                    <a:gd name="T6" fmla="*/ 6 w 30"/>
                    <a:gd name="T7" fmla="*/ 12 h 18"/>
                    <a:gd name="T8" fmla="*/ 0 w 30"/>
                    <a:gd name="T9" fmla="*/ 18 h 18"/>
                    <a:gd name="T10" fmla="*/ 6 w 30"/>
                    <a:gd name="T11" fmla="*/ 18 h 18"/>
                    <a:gd name="T12" fmla="*/ 24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6"/>
                      </a:moveTo>
                      <a:lnTo>
                        <a:pt x="30" y="0"/>
                      </a:lnTo>
                      <a:lnTo>
                        <a:pt x="24" y="0"/>
                      </a:lnTo>
                      <a:lnTo>
                        <a:pt x="6" y="12"/>
                      </a:lnTo>
                      <a:lnTo>
                        <a:pt x="0" y="18"/>
                      </a:lnTo>
                      <a:lnTo>
                        <a:pt x="6" y="18"/>
                      </a:lnTo>
                      <a:lnTo>
                        <a:pt x="24" y="6"/>
                      </a:lnTo>
                      <a:close/>
                    </a:path>
                  </a:pathLst>
                </a:custGeom>
                <a:solidFill>
                  <a:srgbClr val="C0C0C0"/>
                </a:solidFill>
                <a:ln w="9525">
                  <a:noFill/>
                  <a:round/>
                  <a:headEnd/>
                  <a:tailEnd/>
                </a:ln>
              </p:spPr>
              <p:txBody>
                <a:bodyPr/>
                <a:lstStyle/>
                <a:p>
                  <a:endParaRPr lang="en-US"/>
                </a:p>
              </p:txBody>
            </p:sp>
            <p:sp>
              <p:nvSpPr>
                <p:cNvPr id="51857" name="Freeform 955"/>
                <p:cNvSpPr>
                  <a:spLocks/>
                </p:cNvSpPr>
                <p:nvPr/>
              </p:nvSpPr>
              <p:spPr bwMode="auto">
                <a:xfrm>
                  <a:off x="2835" y="2586"/>
                  <a:ext cx="24" cy="24"/>
                </a:xfrm>
                <a:custGeom>
                  <a:avLst/>
                  <a:gdLst>
                    <a:gd name="T0" fmla="*/ 24 w 24"/>
                    <a:gd name="T1" fmla="*/ 6 h 24"/>
                    <a:gd name="T2" fmla="*/ 24 w 24"/>
                    <a:gd name="T3" fmla="*/ 6 h 24"/>
                    <a:gd name="T4" fmla="*/ 24 w 24"/>
                    <a:gd name="T5" fmla="*/ 0 h 24"/>
                    <a:gd name="T6" fmla="*/ 6 w 24"/>
                    <a:gd name="T7" fmla="*/ 18 h 24"/>
                    <a:gd name="T8" fmla="*/ 0 w 24"/>
                    <a:gd name="T9" fmla="*/ 24 h 24"/>
                    <a:gd name="T10" fmla="*/ 6 w 24"/>
                    <a:gd name="T11" fmla="*/ 24 h 24"/>
                    <a:gd name="T12" fmla="*/ 24 w 24"/>
                    <a:gd name="T13" fmla="*/ 6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24" y="6"/>
                      </a:moveTo>
                      <a:lnTo>
                        <a:pt x="24" y="6"/>
                      </a:lnTo>
                      <a:lnTo>
                        <a:pt x="24" y="0"/>
                      </a:lnTo>
                      <a:lnTo>
                        <a:pt x="6" y="18"/>
                      </a:lnTo>
                      <a:lnTo>
                        <a:pt x="0" y="24"/>
                      </a:lnTo>
                      <a:lnTo>
                        <a:pt x="6" y="24"/>
                      </a:lnTo>
                      <a:lnTo>
                        <a:pt x="24" y="6"/>
                      </a:lnTo>
                      <a:close/>
                    </a:path>
                  </a:pathLst>
                </a:custGeom>
                <a:solidFill>
                  <a:srgbClr val="C0C0C0"/>
                </a:solidFill>
                <a:ln w="9525">
                  <a:noFill/>
                  <a:round/>
                  <a:headEnd/>
                  <a:tailEnd/>
                </a:ln>
              </p:spPr>
              <p:txBody>
                <a:bodyPr/>
                <a:lstStyle/>
                <a:p>
                  <a:endParaRPr lang="en-US"/>
                </a:p>
              </p:txBody>
            </p:sp>
            <p:sp>
              <p:nvSpPr>
                <p:cNvPr id="51858" name="Freeform 956"/>
                <p:cNvSpPr>
                  <a:spLocks/>
                </p:cNvSpPr>
                <p:nvPr/>
              </p:nvSpPr>
              <p:spPr bwMode="auto">
                <a:xfrm>
                  <a:off x="2811" y="2616"/>
                  <a:ext cx="24" cy="30"/>
                </a:xfrm>
                <a:custGeom>
                  <a:avLst/>
                  <a:gdLst>
                    <a:gd name="T0" fmla="*/ 24 w 24"/>
                    <a:gd name="T1" fmla="*/ 6 h 30"/>
                    <a:gd name="T2" fmla="*/ 18 w 24"/>
                    <a:gd name="T3" fmla="*/ 0 h 30"/>
                    <a:gd name="T4" fmla="*/ 18 w 24"/>
                    <a:gd name="T5" fmla="*/ 6 h 30"/>
                    <a:gd name="T6" fmla="*/ 0 w 24"/>
                    <a:gd name="T7" fmla="*/ 24 h 30"/>
                    <a:gd name="T8" fmla="*/ 6 w 24"/>
                    <a:gd name="T9" fmla="*/ 30 h 30"/>
                    <a:gd name="T10" fmla="*/ 6 w 24"/>
                    <a:gd name="T11" fmla="*/ 24 h 30"/>
                    <a:gd name="T12" fmla="*/ 24 w 24"/>
                    <a:gd name="T13" fmla="*/ 6 h 30"/>
                    <a:gd name="T14" fmla="*/ 0 60000 65536"/>
                    <a:gd name="T15" fmla="*/ 0 60000 65536"/>
                    <a:gd name="T16" fmla="*/ 0 60000 65536"/>
                    <a:gd name="T17" fmla="*/ 0 60000 65536"/>
                    <a:gd name="T18" fmla="*/ 0 60000 65536"/>
                    <a:gd name="T19" fmla="*/ 0 60000 65536"/>
                    <a:gd name="T20" fmla="*/ 0 60000 65536"/>
                    <a:gd name="T21" fmla="*/ 0 w 24"/>
                    <a:gd name="T22" fmla="*/ 0 h 30"/>
                    <a:gd name="T23" fmla="*/ 24 w 24"/>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30">
                      <a:moveTo>
                        <a:pt x="24" y="6"/>
                      </a:moveTo>
                      <a:lnTo>
                        <a:pt x="18" y="0"/>
                      </a:lnTo>
                      <a:lnTo>
                        <a:pt x="18" y="6"/>
                      </a:lnTo>
                      <a:lnTo>
                        <a:pt x="0" y="24"/>
                      </a:lnTo>
                      <a:lnTo>
                        <a:pt x="6" y="30"/>
                      </a:lnTo>
                      <a:lnTo>
                        <a:pt x="6" y="24"/>
                      </a:lnTo>
                      <a:lnTo>
                        <a:pt x="24" y="6"/>
                      </a:lnTo>
                      <a:close/>
                    </a:path>
                  </a:pathLst>
                </a:custGeom>
                <a:solidFill>
                  <a:srgbClr val="C0C0C0"/>
                </a:solidFill>
                <a:ln w="9525">
                  <a:noFill/>
                  <a:round/>
                  <a:headEnd/>
                  <a:tailEnd/>
                </a:ln>
              </p:spPr>
              <p:txBody>
                <a:bodyPr/>
                <a:lstStyle/>
                <a:p>
                  <a:endParaRPr lang="en-US"/>
                </a:p>
              </p:txBody>
            </p:sp>
            <p:sp>
              <p:nvSpPr>
                <p:cNvPr id="51859" name="Freeform 957"/>
                <p:cNvSpPr>
                  <a:spLocks/>
                </p:cNvSpPr>
                <p:nvPr/>
              </p:nvSpPr>
              <p:spPr bwMode="auto">
                <a:xfrm>
                  <a:off x="2793" y="2652"/>
                  <a:ext cx="18" cy="30"/>
                </a:xfrm>
                <a:custGeom>
                  <a:avLst/>
                  <a:gdLst>
                    <a:gd name="T0" fmla="*/ 18 w 18"/>
                    <a:gd name="T1" fmla="*/ 6 h 30"/>
                    <a:gd name="T2" fmla="*/ 12 w 18"/>
                    <a:gd name="T3" fmla="*/ 0 h 30"/>
                    <a:gd name="T4" fmla="*/ 12 w 18"/>
                    <a:gd name="T5" fmla="*/ 6 h 30"/>
                    <a:gd name="T6" fmla="*/ 0 w 18"/>
                    <a:gd name="T7" fmla="*/ 30 h 30"/>
                    <a:gd name="T8" fmla="*/ 6 w 18"/>
                    <a:gd name="T9" fmla="*/ 30 h 30"/>
                    <a:gd name="T10" fmla="*/ 6 w 18"/>
                    <a:gd name="T11" fmla="*/ 30 h 30"/>
                    <a:gd name="T12" fmla="*/ 18 w 18"/>
                    <a:gd name="T13" fmla="*/ 6 h 30"/>
                    <a:gd name="T14" fmla="*/ 0 60000 65536"/>
                    <a:gd name="T15" fmla="*/ 0 60000 65536"/>
                    <a:gd name="T16" fmla="*/ 0 60000 65536"/>
                    <a:gd name="T17" fmla="*/ 0 60000 65536"/>
                    <a:gd name="T18" fmla="*/ 0 60000 65536"/>
                    <a:gd name="T19" fmla="*/ 0 60000 65536"/>
                    <a:gd name="T20" fmla="*/ 0 60000 65536"/>
                    <a:gd name="T21" fmla="*/ 0 w 18"/>
                    <a:gd name="T22" fmla="*/ 0 h 30"/>
                    <a:gd name="T23" fmla="*/ 18 w 18"/>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30">
                      <a:moveTo>
                        <a:pt x="18" y="6"/>
                      </a:moveTo>
                      <a:lnTo>
                        <a:pt x="12" y="0"/>
                      </a:lnTo>
                      <a:lnTo>
                        <a:pt x="12" y="6"/>
                      </a:lnTo>
                      <a:lnTo>
                        <a:pt x="0" y="30"/>
                      </a:lnTo>
                      <a:lnTo>
                        <a:pt x="6" y="30"/>
                      </a:lnTo>
                      <a:lnTo>
                        <a:pt x="18" y="6"/>
                      </a:lnTo>
                      <a:close/>
                    </a:path>
                  </a:pathLst>
                </a:custGeom>
                <a:solidFill>
                  <a:srgbClr val="C0C0C0"/>
                </a:solidFill>
                <a:ln w="9525">
                  <a:noFill/>
                  <a:round/>
                  <a:headEnd/>
                  <a:tailEnd/>
                </a:ln>
              </p:spPr>
              <p:txBody>
                <a:bodyPr/>
                <a:lstStyle/>
                <a:p>
                  <a:endParaRPr lang="en-US"/>
                </a:p>
              </p:txBody>
            </p:sp>
            <p:sp>
              <p:nvSpPr>
                <p:cNvPr id="51860" name="Freeform 958"/>
                <p:cNvSpPr>
                  <a:spLocks/>
                </p:cNvSpPr>
                <p:nvPr/>
              </p:nvSpPr>
              <p:spPr bwMode="auto">
                <a:xfrm>
                  <a:off x="2793" y="2694"/>
                  <a:ext cx="6" cy="30"/>
                </a:xfrm>
                <a:custGeom>
                  <a:avLst/>
                  <a:gdLst>
                    <a:gd name="T0" fmla="*/ 6 w 6"/>
                    <a:gd name="T1" fmla="*/ 6 h 30"/>
                    <a:gd name="T2" fmla="*/ 0 w 6"/>
                    <a:gd name="T3" fmla="*/ 0 h 30"/>
                    <a:gd name="T4" fmla="*/ 0 w 6"/>
                    <a:gd name="T5" fmla="*/ 6 h 30"/>
                    <a:gd name="T6" fmla="*/ 0 w 6"/>
                    <a:gd name="T7" fmla="*/ 24 h 30"/>
                    <a:gd name="T8" fmla="*/ 0 w 6"/>
                    <a:gd name="T9" fmla="*/ 30 h 30"/>
                    <a:gd name="T10" fmla="*/ 0 w 6"/>
                    <a:gd name="T11" fmla="*/ 30 h 30"/>
                    <a:gd name="T12" fmla="*/ 6 w 6"/>
                    <a:gd name="T13" fmla="*/ 30 h 30"/>
                    <a:gd name="T14" fmla="*/ 6 w 6"/>
                    <a:gd name="T15" fmla="*/ 24 h 30"/>
                    <a:gd name="T16" fmla="*/ 6 w 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6" y="6"/>
                      </a:moveTo>
                      <a:lnTo>
                        <a:pt x="0" y="0"/>
                      </a:lnTo>
                      <a:lnTo>
                        <a:pt x="0" y="6"/>
                      </a:lnTo>
                      <a:lnTo>
                        <a:pt x="0" y="24"/>
                      </a:lnTo>
                      <a:lnTo>
                        <a:pt x="0" y="30"/>
                      </a:lnTo>
                      <a:lnTo>
                        <a:pt x="6" y="30"/>
                      </a:lnTo>
                      <a:lnTo>
                        <a:pt x="6" y="24"/>
                      </a:lnTo>
                      <a:lnTo>
                        <a:pt x="6" y="6"/>
                      </a:lnTo>
                      <a:close/>
                    </a:path>
                  </a:pathLst>
                </a:custGeom>
                <a:solidFill>
                  <a:srgbClr val="C0C0C0"/>
                </a:solidFill>
                <a:ln w="9525">
                  <a:noFill/>
                  <a:round/>
                  <a:headEnd/>
                  <a:tailEnd/>
                </a:ln>
              </p:spPr>
              <p:txBody>
                <a:bodyPr/>
                <a:lstStyle/>
                <a:p>
                  <a:endParaRPr lang="en-US"/>
                </a:p>
              </p:txBody>
            </p:sp>
            <p:sp>
              <p:nvSpPr>
                <p:cNvPr id="51861" name="Freeform 959"/>
                <p:cNvSpPr>
                  <a:spLocks/>
                </p:cNvSpPr>
                <p:nvPr/>
              </p:nvSpPr>
              <p:spPr bwMode="auto">
                <a:xfrm>
                  <a:off x="2793" y="2736"/>
                  <a:ext cx="12" cy="30"/>
                </a:xfrm>
                <a:custGeom>
                  <a:avLst/>
                  <a:gdLst>
                    <a:gd name="T0" fmla="*/ 6 w 12"/>
                    <a:gd name="T1" fmla="*/ 0 h 30"/>
                    <a:gd name="T2" fmla="*/ 0 w 12"/>
                    <a:gd name="T3" fmla="*/ 0 h 30"/>
                    <a:gd name="T4" fmla="*/ 0 w 12"/>
                    <a:gd name="T5" fmla="*/ 0 h 30"/>
                    <a:gd name="T6" fmla="*/ 0 w 12"/>
                    <a:gd name="T7" fmla="*/ 18 h 30"/>
                    <a:gd name="T8" fmla="*/ 6 w 12"/>
                    <a:gd name="T9" fmla="*/ 24 h 30"/>
                    <a:gd name="T10" fmla="*/ 6 w 12"/>
                    <a:gd name="T11" fmla="*/ 30 h 30"/>
                    <a:gd name="T12" fmla="*/ 12 w 12"/>
                    <a:gd name="T13" fmla="*/ 24 h 30"/>
                    <a:gd name="T14" fmla="*/ 6 w 12"/>
                    <a:gd name="T15" fmla="*/ 18 h 30"/>
                    <a:gd name="T16" fmla="*/ 6 w 1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6" y="0"/>
                      </a:moveTo>
                      <a:lnTo>
                        <a:pt x="0" y="0"/>
                      </a:lnTo>
                      <a:lnTo>
                        <a:pt x="0" y="18"/>
                      </a:lnTo>
                      <a:lnTo>
                        <a:pt x="6" y="24"/>
                      </a:lnTo>
                      <a:lnTo>
                        <a:pt x="6" y="30"/>
                      </a:lnTo>
                      <a:lnTo>
                        <a:pt x="12" y="24"/>
                      </a:lnTo>
                      <a:lnTo>
                        <a:pt x="6" y="18"/>
                      </a:lnTo>
                      <a:lnTo>
                        <a:pt x="6" y="0"/>
                      </a:lnTo>
                      <a:close/>
                    </a:path>
                  </a:pathLst>
                </a:custGeom>
                <a:solidFill>
                  <a:srgbClr val="C0C0C0"/>
                </a:solidFill>
                <a:ln w="9525">
                  <a:noFill/>
                  <a:round/>
                  <a:headEnd/>
                  <a:tailEnd/>
                </a:ln>
              </p:spPr>
              <p:txBody>
                <a:bodyPr/>
                <a:lstStyle/>
                <a:p>
                  <a:endParaRPr lang="en-US"/>
                </a:p>
              </p:txBody>
            </p:sp>
            <p:sp>
              <p:nvSpPr>
                <p:cNvPr id="51862" name="Freeform 960"/>
                <p:cNvSpPr>
                  <a:spLocks/>
                </p:cNvSpPr>
                <p:nvPr/>
              </p:nvSpPr>
              <p:spPr bwMode="auto">
                <a:xfrm>
                  <a:off x="2805" y="2778"/>
                  <a:ext cx="18" cy="24"/>
                </a:xfrm>
                <a:custGeom>
                  <a:avLst/>
                  <a:gdLst>
                    <a:gd name="T0" fmla="*/ 6 w 18"/>
                    <a:gd name="T1" fmla="*/ 0 h 24"/>
                    <a:gd name="T2" fmla="*/ 6 w 18"/>
                    <a:gd name="T3" fmla="*/ 0 h 24"/>
                    <a:gd name="T4" fmla="*/ 0 w 18"/>
                    <a:gd name="T5" fmla="*/ 0 h 24"/>
                    <a:gd name="T6" fmla="*/ 6 w 18"/>
                    <a:gd name="T7" fmla="*/ 12 h 24"/>
                    <a:gd name="T8" fmla="*/ 12 w 18"/>
                    <a:gd name="T9" fmla="*/ 24 h 24"/>
                    <a:gd name="T10" fmla="*/ 12 w 18"/>
                    <a:gd name="T11" fmla="*/ 24 h 24"/>
                    <a:gd name="T12" fmla="*/ 18 w 18"/>
                    <a:gd name="T13" fmla="*/ 24 h 24"/>
                    <a:gd name="T14" fmla="*/ 12 w 18"/>
                    <a:gd name="T15" fmla="*/ 12 h 24"/>
                    <a:gd name="T16" fmla="*/ 6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6" y="0"/>
                      </a:moveTo>
                      <a:lnTo>
                        <a:pt x="6" y="0"/>
                      </a:lnTo>
                      <a:lnTo>
                        <a:pt x="0" y="0"/>
                      </a:lnTo>
                      <a:lnTo>
                        <a:pt x="6" y="12"/>
                      </a:lnTo>
                      <a:lnTo>
                        <a:pt x="12" y="24"/>
                      </a:lnTo>
                      <a:lnTo>
                        <a:pt x="18" y="24"/>
                      </a:lnTo>
                      <a:lnTo>
                        <a:pt x="12" y="12"/>
                      </a:lnTo>
                      <a:lnTo>
                        <a:pt x="6" y="0"/>
                      </a:lnTo>
                      <a:close/>
                    </a:path>
                  </a:pathLst>
                </a:custGeom>
                <a:solidFill>
                  <a:srgbClr val="C0C0C0"/>
                </a:solidFill>
                <a:ln w="9525">
                  <a:noFill/>
                  <a:round/>
                  <a:headEnd/>
                  <a:tailEnd/>
                </a:ln>
              </p:spPr>
              <p:txBody>
                <a:bodyPr/>
                <a:lstStyle/>
                <a:p>
                  <a:endParaRPr lang="en-US"/>
                </a:p>
              </p:txBody>
            </p:sp>
            <p:sp>
              <p:nvSpPr>
                <p:cNvPr id="51863" name="Freeform 961"/>
                <p:cNvSpPr>
                  <a:spLocks/>
                </p:cNvSpPr>
                <p:nvPr/>
              </p:nvSpPr>
              <p:spPr bwMode="auto">
                <a:xfrm>
                  <a:off x="2829" y="2814"/>
                  <a:ext cx="18" cy="24"/>
                </a:xfrm>
                <a:custGeom>
                  <a:avLst/>
                  <a:gdLst>
                    <a:gd name="T0" fmla="*/ 6 w 18"/>
                    <a:gd name="T1" fmla="*/ 0 h 24"/>
                    <a:gd name="T2" fmla="*/ 0 w 18"/>
                    <a:gd name="T3" fmla="*/ 0 h 24"/>
                    <a:gd name="T4" fmla="*/ 0 w 18"/>
                    <a:gd name="T5" fmla="*/ 0 h 24"/>
                    <a:gd name="T6" fmla="*/ 6 w 18"/>
                    <a:gd name="T7" fmla="*/ 12 h 24"/>
                    <a:gd name="T8" fmla="*/ 6 w 18"/>
                    <a:gd name="T9" fmla="*/ 12 h 24"/>
                    <a:gd name="T10" fmla="*/ 18 w 18"/>
                    <a:gd name="T11" fmla="*/ 24 h 24"/>
                    <a:gd name="T12" fmla="*/ 18 w 18"/>
                    <a:gd name="T13" fmla="*/ 18 h 24"/>
                    <a:gd name="T14" fmla="*/ 18 w 18"/>
                    <a:gd name="T15" fmla="*/ 18 h 24"/>
                    <a:gd name="T16" fmla="*/ 6 w 18"/>
                    <a:gd name="T17" fmla="*/ 6 h 24"/>
                    <a:gd name="T18" fmla="*/ 6 w 18"/>
                    <a:gd name="T19" fmla="*/ 12 h 24"/>
                    <a:gd name="T20" fmla="*/ 12 w 18"/>
                    <a:gd name="T21" fmla="*/ 12 h 24"/>
                    <a:gd name="T22" fmla="*/ 6 w 18"/>
                    <a:gd name="T23" fmla="*/ 0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
                    <a:gd name="T37" fmla="*/ 0 h 24"/>
                    <a:gd name="T38" fmla="*/ 18 w 18"/>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 h="24">
                      <a:moveTo>
                        <a:pt x="6" y="0"/>
                      </a:moveTo>
                      <a:lnTo>
                        <a:pt x="0" y="0"/>
                      </a:lnTo>
                      <a:lnTo>
                        <a:pt x="6" y="12"/>
                      </a:lnTo>
                      <a:lnTo>
                        <a:pt x="18" y="24"/>
                      </a:lnTo>
                      <a:lnTo>
                        <a:pt x="18" y="18"/>
                      </a:lnTo>
                      <a:lnTo>
                        <a:pt x="6" y="6"/>
                      </a:lnTo>
                      <a:lnTo>
                        <a:pt x="6" y="12"/>
                      </a:lnTo>
                      <a:lnTo>
                        <a:pt x="12" y="12"/>
                      </a:lnTo>
                      <a:lnTo>
                        <a:pt x="6" y="0"/>
                      </a:lnTo>
                      <a:close/>
                    </a:path>
                  </a:pathLst>
                </a:custGeom>
                <a:solidFill>
                  <a:srgbClr val="C0C0C0"/>
                </a:solidFill>
                <a:ln w="9525">
                  <a:noFill/>
                  <a:round/>
                  <a:headEnd/>
                  <a:tailEnd/>
                </a:ln>
              </p:spPr>
              <p:txBody>
                <a:bodyPr/>
                <a:lstStyle/>
                <a:p>
                  <a:endParaRPr lang="en-US"/>
                </a:p>
              </p:txBody>
            </p:sp>
            <p:sp>
              <p:nvSpPr>
                <p:cNvPr id="51864" name="Freeform 962"/>
                <p:cNvSpPr>
                  <a:spLocks/>
                </p:cNvSpPr>
                <p:nvPr/>
              </p:nvSpPr>
              <p:spPr bwMode="auto">
                <a:xfrm>
                  <a:off x="2853" y="2844"/>
                  <a:ext cx="24" cy="18"/>
                </a:xfrm>
                <a:custGeom>
                  <a:avLst/>
                  <a:gdLst>
                    <a:gd name="T0" fmla="*/ 6 w 24"/>
                    <a:gd name="T1" fmla="*/ 0 h 18"/>
                    <a:gd name="T2" fmla="*/ 0 w 24"/>
                    <a:gd name="T3" fmla="*/ 0 h 18"/>
                    <a:gd name="T4" fmla="*/ 6 w 24"/>
                    <a:gd name="T5" fmla="*/ 6 h 18"/>
                    <a:gd name="T6" fmla="*/ 18 w 24"/>
                    <a:gd name="T7" fmla="*/ 18 h 18"/>
                    <a:gd name="T8" fmla="*/ 24 w 24"/>
                    <a:gd name="T9" fmla="*/ 18 h 18"/>
                    <a:gd name="T10" fmla="*/ 24 w 24"/>
                    <a:gd name="T11" fmla="*/ 18 h 18"/>
                    <a:gd name="T12" fmla="*/ 24 w 24"/>
                    <a:gd name="T13" fmla="*/ 12 h 18"/>
                    <a:gd name="T14" fmla="*/ 18 w 24"/>
                    <a:gd name="T15" fmla="*/ 12 h 18"/>
                    <a:gd name="T16" fmla="*/ 6 w 24"/>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6" y="0"/>
                      </a:moveTo>
                      <a:lnTo>
                        <a:pt x="0" y="0"/>
                      </a:lnTo>
                      <a:lnTo>
                        <a:pt x="6" y="6"/>
                      </a:lnTo>
                      <a:lnTo>
                        <a:pt x="18" y="18"/>
                      </a:lnTo>
                      <a:lnTo>
                        <a:pt x="24" y="18"/>
                      </a:lnTo>
                      <a:lnTo>
                        <a:pt x="24" y="12"/>
                      </a:lnTo>
                      <a:lnTo>
                        <a:pt x="18" y="12"/>
                      </a:lnTo>
                      <a:lnTo>
                        <a:pt x="6" y="0"/>
                      </a:lnTo>
                      <a:close/>
                    </a:path>
                  </a:pathLst>
                </a:custGeom>
                <a:solidFill>
                  <a:srgbClr val="C0C0C0"/>
                </a:solidFill>
                <a:ln w="9525">
                  <a:noFill/>
                  <a:round/>
                  <a:headEnd/>
                  <a:tailEnd/>
                </a:ln>
              </p:spPr>
              <p:txBody>
                <a:bodyPr/>
                <a:lstStyle/>
                <a:p>
                  <a:endParaRPr lang="en-US"/>
                </a:p>
              </p:txBody>
            </p:sp>
            <p:sp>
              <p:nvSpPr>
                <p:cNvPr id="51865" name="Freeform 963"/>
                <p:cNvSpPr>
                  <a:spLocks/>
                </p:cNvSpPr>
                <p:nvPr/>
              </p:nvSpPr>
              <p:spPr bwMode="auto">
                <a:xfrm>
                  <a:off x="2889" y="2868"/>
                  <a:ext cx="24" cy="24"/>
                </a:xfrm>
                <a:custGeom>
                  <a:avLst/>
                  <a:gdLst>
                    <a:gd name="T0" fmla="*/ 0 w 24"/>
                    <a:gd name="T1" fmla="*/ 0 h 24"/>
                    <a:gd name="T2" fmla="*/ 0 w 24"/>
                    <a:gd name="T3" fmla="*/ 6 h 24"/>
                    <a:gd name="T4" fmla="*/ 0 w 24"/>
                    <a:gd name="T5" fmla="*/ 6 h 24"/>
                    <a:gd name="T6" fmla="*/ 18 w 24"/>
                    <a:gd name="T7" fmla="*/ 24 h 24"/>
                    <a:gd name="T8" fmla="*/ 24 w 24"/>
                    <a:gd name="T9" fmla="*/ 18 h 24"/>
                    <a:gd name="T10" fmla="*/ 18 w 24"/>
                    <a:gd name="T11" fmla="*/ 18 h 24"/>
                    <a:gd name="T12" fmla="*/ 0 w 24"/>
                    <a:gd name="T13" fmla="*/ 0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0" y="0"/>
                      </a:moveTo>
                      <a:lnTo>
                        <a:pt x="0" y="6"/>
                      </a:lnTo>
                      <a:lnTo>
                        <a:pt x="18" y="24"/>
                      </a:lnTo>
                      <a:lnTo>
                        <a:pt x="24" y="18"/>
                      </a:lnTo>
                      <a:lnTo>
                        <a:pt x="18" y="18"/>
                      </a:lnTo>
                      <a:lnTo>
                        <a:pt x="0" y="0"/>
                      </a:lnTo>
                      <a:close/>
                    </a:path>
                  </a:pathLst>
                </a:custGeom>
                <a:solidFill>
                  <a:srgbClr val="C0C0C0"/>
                </a:solidFill>
                <a:ln w="9525">
                  <a:noFill/>
                  <a:round/>
                  <a:headEnd/>
                  <a:tailEnd/>
                </a:ln>
              </p:spPr>
              <p:txBody>
                <a:bodyPr/>
                <a:lstStyle/>
                <a:p>
                  <a:endParaRPr lang="en-US"/>
                </a:p>
              </p:txBody>
            </p:sp>
            <p:sp>
              <p:nvSpPr>
                <p:cNvPr id="51866" name="Freeform 964"/>
                <p:cNvSpPr>
                  <a:spLocks/>
                </p:cNvSpPr>
                <p:nvPr/>
              </p:nvSpPr>
              <p:spPr bwMode="auto">
                <a:xfrm>
                  <a:off x="2919" y="2892"/>
                  <a:ext cx="30" cy="18"/>
                </a:xfrm>
                <a:custGeom>
                  <a:avLst/>
                  <a:gdLst>
                    <a:gd name="T0" fmla="*/ 6 w 30"/>
                    <a:gd name="T1" fmla="*/ 0 h 18"/>
                    <a:gd name="T2" fmla="*/ 0 w 30"/>
                    <a:gd name="T3" fmla="*/ 6 h 18"/>
                    <a:gd name="T4" fmla="*/ 6 w 30"/>
                    <a:gd name="T5" fmla="*/ 6 h 18"/>
                    <a:gd name="T6" fmla="*/ 24 w 30"/>
                    <a:gd name="T7" fmla="*/ 18 h 18"/>
                    <a:gd name="T8" fmla="*/ 30 w 30"/>
                    <a:gd name="T9" fmla="*/ 18 h 18"/>
                    <a:gd name="T10" fmla="*/ 24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24" y="18"/>
                      </a:lnTo>
                      <a:lnTo>
                        <a:pt x="30" y="18"/>
                      </a:lnTo>
                      <a:lnTo>
                        <a:pt x="24" y="12"/>
                      </a:lnTo>
                      <a:lnTo>
                        <a:pt x="6" y="0"/>
                      </a:lnTo>
                      <a:close/>
                    </a:path>
                  </a:pathLst>
                </a:custGeom>
                <a:solidFill>
                  <a:srgbClr val="C0C0C0"/>
                </a:solidFill>
                <a:ln w="9525">
                  <a:noFill/>
                  <a:round/>
                  <a:headEnd/>
                  <a:tailEnd/>
                </a:ln>
              </p:spPr>
              <p:txBody>
                <a:bodyPr/>
                <a:lstStyle/>
                <a:p>
                  <a:endParaRPr lang="en-US"/>
                </a:p>
              </p:txBody>
            </p:sp>
            <p:sp>
              <p:nvSpPr>
                <p:cNvPr id="51867" name="Freeform 965"/>
                <p:cNvSpPr>
                  <a:spLocks/>
                </p:cNvSpPr>
                <p:nvPr/>
              </p:nvSpPr>
              <p:spPr bwMode="auto">
                <a:xfrm>
                  <a:off x="2955" y="2916"/>
                  <a:ext cx="30" cy="12"/>
                </a:xfrm>
                <a:custGeom>
                  <a:avLst/>
                  <a:gdLst>
                    <a:gd name="T0" fmla="*/ 6 w 30"/>
                    <a:gd name="T1" fmla="*/ 0 h 12"/>
                    <a:gd name="T2" fmla="*/ 0 w 30"/>
                    <a:gd name="T3" fmla="*/ 0 h 12"/>
                    <a:gd name="T4" fmla="*/ 6 w 30"/>
                    <a:gd name="T5" fmla="*/ 6 h 12"/>
                    <a:gd name="T6" fmla="*/ 30 w 30"/>
                    <a:gd name="T7" fmla="*/ 12 h 12"/>
                    <a:gd name="T8" fmla="*/ 30 w 30"/>
                    <a:gd name="T9" fmla="*/ 12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1868" name="Freeform 966"/>
                <p:cNvSpPr>
                  <a:spLocks/>
                </p:cNvSpPr>
                <p:nvPr/>
              </p:nvSpPr>
              <p:spPr bwMode="auto">
                <a:xfrm>
                  <a:off x="2997" y="2934"/>
                  <a:ext cx="24" cy="12"/>
                </a:xfrm>
                <a:custGeom>
                  <a:avLst/>
                  <a:gdLst>
                    <a:gd name="T0" fmla="*/ 0 w 24"/>
                    <a:gd name="T1" fmla="*/ 0 h 12"/>
                    <a:gd name="T2" fmla="*/ 0 w 24"/>
                    <a:gd name="T3" fmla="*/ 0 h 12"/>
                    <a:gd name="T4" fmla="*/ 0 w 24"/>
                    <a:gd name="T5" fmla="*/ 6 h 12"/>
                    <a:gd name="T6" fmla="*/ 18 w 24"/>
                    <a:gd name="T7" fmla="*/ 12 h 12"/>
                    <a:gd name="T8" fmla="*/ 24 w 24"/>
                    <a:gd name="T9" fmla="*/ 12 h 12"/>
                    <a:gd name="T10" fmla="*/ 24 w 24"/>
                    <a:gd name="T11" fmla="*/ 12 h 12"/>
                    <a:gd name="T12" fmla="*/ 24 w 24"/>
                    <a:gd name="T13" fmla="*/ 6 h 12"/>
                    <a:gd name="T14" fmla="*/ 18 w 24"/>
                    <a:gd name="T15" fmla="*/ 6 h 12"/>
                    <a:gd name="T16" fmla="*/ 0 w 24"/>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0" y="0"/>
                      </a:moveTo>
                      <a:lnTo>
                        <a:pt x="0" y="0"/>
                      </a:lnTo>
                      <a:lnTo>
                        <a:pt x="0" y="6"/>
                      </a:lnTo>
                      <a:lnTo>
                        <a:pt x="18" y="12"/>
                      </a:lnTo>
                      <a:lnTo>
                        <a:pt x="24" y="12"/>
                      </a:lnTo>
                      <a:lnTo>
                        <a:pt x="24" y="6"/>
                      </a:lnTo>
                      <a:lnTo>
                        <a:pt x="18" y="6"/>
                      </a:lnTo>
                      <a:lnTo>
                        <a:pt x="0" y="0"/>
                      </a:lnTo>
                      <a:close/>
                    </a:path>
                  </a:pathLst>
                </a:custGeom>
                <a:solidFill>
                  <a:srgbClr val="C0C0C0"/>
                </a:solidFill>
                <a:ln w="9525">
                  <a:noFill/>
                  <a:round/>
                  <a:headEnd/>
                  <a:tailEnd/>
                </a:ln>
              </p:spPr>
              <p:txBody>
                <a:bodyPr/>
                <a:lstStyle/>
                <a:p>
                  <a:endParaRPr lang="en-US"/>
                </a:p>
              </p:txBody>
            </p:sp>
            <p:sp>
              <p:nvSpPr>
                <p:cNvPr id="51869" name="Freeform 967"/>
                <p:cNvSpPr>
                  <a:spLocks/>
                </p:cNvSpPr>
                <p:nvPr/>
              </p:nvSpPr>
              <p:spPr bwMode="auto">
                <a:xfrm>
                  <a:off x="3033" y="2952"/>
                  <a:ext cx="30" cy="12"/>
                </a:xfrm>
                <a:custGeom>
                  <a:avLst/>
                  <a:gdLst>
                    <a:gd name="T0" fmla="*/ 6 w 30"/>
                    <a:gd name="T1" fmla="*/ 0 h 12"/>
                    <a:gd name="T2" fmla="*/ 0 w 30"/>
                    <a:gd name="T3" fmla="*/ 0 h 12"/>
                    <a:gd name="T4" fmla="*/ 6 w 30"/>
                    <a:gd name="T5" fmla="*/ 6 h 12"/>
                    <a:gd name="T6" fmla="*/ 24 w 30"/>
                    <a:gd name="T7" fmla="*/ 12 h 12"/>
                    <a:gd name="T8" fmla="*/ 30 w 30"/>
                    <a:gd name="T9" fmla="*/ 12 h 12"/>
                    <a:gd name="T10" fmla="*/ 24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24" y="12"/>
                      </a:lnTo>
                      <a:lnTo>
                        <a:pt x="30" y="12"/>
                      </a:lnTo>
                      <a:lnTo>
                        <a:pt x="24" y="6"/>
                      </a:lnTo>
                      <a:lnTo>
                        <a:pt x="6" y="0"/>
                      </a:lnTo>
                      <a:close/>
                    </a:path>
                  </a:pathLst>
                </a:custGeom>
                <a:solidFill>
                  <a:srgbClr val="C0C0C0"/>
                </a:solidFill>
                <a:ln w="9525">
                  <a:noFill/>
                  <a:round/>
                  <a:headEnd/>
                  <a:tailEnd/>
                </a:ln>
              </p:spPr>
              <p:txBody>
                <a:bodyPr/>
                <a:lstStyle/>
                <a:p>
                  <a:endParaRPr lang="en-US"/>
                </a:p>
              </p:txBody>
            </p:sp>
            <p:sp>
              <p:nvSpPr>
                <p:cNvPr id="51870" name="Freeform 968"/>
                <p:cNvSpPr>
                  <a:spLocks/>
                </p:cNvSpPr>
                <p:nvPr/>
              </p:nvSpPr>
              <p:spPr bwMode="auto">
                <a:xfrm>
                  <a:off x="3075" y="2964"/>
                  <a:ext cx="30" cy="12"/>
                </a:xfrm>
                <a:custGeom>
                  <a:avLst/>
                  <a:gdLst>
                    <a:gd name="T0" fmla="*/ 0 w 30"/>
                    <a:gd name="T1" fmla="*/ 0 h 12"/>
                    <a:gd name="T2" fmla="*/ 0 w 30"/>
                    <a:gd name="T3" fmla="*/ 6 h 12"/>
                    <a:gd name="T4" fmla="*/ 0 w 30"/>
                    <a:gd name="T5" fmla="*/ 6 h 12"/>
                    <a:gd name="T6" fmla="*/ 6 w 30"/>
                    <a:gd name="T7" fmla="*/ 6 h 12"/>
                    <a:gd name="T8" fmla="*/ 24 w 30"/>
                    <a:gd name="T9" fmla="*/ 12 h 12"/>
                    <a:gd name="T10" fmla="*/ 30 w 30"/>
                    <a:gd name="T11" fmla="*/ 12 h 12"/>
                    <a:gd name="T12" fmla="*/ 24 w 30"/>
                    <a:gd name="T13" fmla="*/ 6 h 12"/>
                    <a:gd name="T14" fmla="*/ 6 w 30"/>
                    <a:gd name="T15" fmla="*/ 0 h 12"/>
                    <a:gd name="T16" fmla="*/ 0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0"/>
                      </a:moveTo>
                      <a:lnTo>
                        <a:pt x="0" y="6"/>
                      </a:lnTo>
                      <a:lnTo>
                        <a:pt x="6" y="6"/>
                      </a:lnTo>
                      <a:lnTo>
                        <a:pt x="24" y="12"/>
                      </a:lnTo>
                      <a:lnTo>
                        <a:pt x="30" y="12"/>
                      </a:lnTo>
                      <a:lnTo>
                        <a:pt x="24" y="6"/>
                      </a:lnTo>
                      <a:lnTo>
                        <a:pt x="6" y="0"/>
                      </a:lnTo>
                      <a:lnTo>
                        <a:pt x="0" y="0"/>
                      </a:lnTo>
                      <a:close/>
                    </a:path>
                  </a:pathLst>
                </a:custGeom>
                <a:solidFill>
                  <a:srgbClr val="C0C0C0"/>
                </a:solidFill>
                <a:ln w="9525">
                  <a:noFill/>
                  <a:round/>
                  <a:headEnd/>
                  <a:tailEnd/>
                </a:ln>
              </p:spPr>
              <p:txBody>
                <a:bodyPr/>
                <a:lstStyle/>
                <a:p>
                  <a:endParaRPr lang="en-US"/>
                </a:p>
              </p:txBody>
            </p:sp>
            <p:sp>
              <p:nvSpPr>
                <p:cNvPr id="51871" name="Freeform 969"/>
                <p:cNvSpPr>
                  <a:spLocks/>
                </p:cNvSpPr>
                <p:nvPr/>
              </p:nvSpPr>
              <p:spPr bwMode="auto">
                <a:xfrm>
                  <a:off x="3111" y="2976"/>
                  <a:ext cx="30" cy="18"/>
                </a:xfrm>
                <a:custGeom>
                  <a:avLst/>
                  <a:gdLst>
                    <a:gd name="T0" fmla="*/ 6 w 30"/>
                    <a:gd name="T1" fmla="*/ 0 h 18"/>
                    <a:gd name="T2" fmla="*/ 0 w 30"/>
                    <a:gd name="T3" fmla="*/ 6 h 18"/>
                    <a:gd name="T4" fmla="*/ 6 w 30"/>
                    <a:gd name="T5" fmla="*/ 6 h 18"/>
                    <a:gd name="T6" fmla="*/ 30 w 30"/>
                    <a:gd name="T7" fmla="*/ 18 h 18"/>
                    <a:gd name="T8" fmla="*/ 30 w 30"/>
                    <a:gd name="T9" fmla="*/ 12 h 18"/>
                    <a:gd name="T10" fmla="*/ 30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30" y="18"/>
                      </a:lnTo>
                      <a:lnTo>
                        <a:pt x="30" y="12"/>
                      </a:lnTo>
                      <a:lnTo>
                        <a:pt x="6" y="0"/>
                      </a:lnTo>
                      <a:close/>
                    </a:path>
                  </a:pathLst>
                </a:custGeom>
                <a:solidFill>
                  <a:srgbClr val="C0C0C0"/>
                </a:solidFill>
                <a:ln w="9525">
                  <a:noFill/>
                  <a:round/>
                  <a:headEnd/>
                  <a:tailEnd/>
                </a:ln>
              </p:spPr>
              <p:txBody>
                <a:bodyPr/>
                <a:lstStyle/>
                <a:p>
                  <a:endParaRPr lang="en-US"/>
                </a:p>
              </p:txBody>
            </p:sp>
            <p:sp>
              <p:nvSpPr>
                <p:cNvPr id="51872" name="Freeform 970"/>
                <p:cNvSpPr>
                  <a:spLocks/>
                </p:cNvSpPr>
                <p:nvPr/>
              </p:nvSpPr>
              <p:spPr bwMode="auto">
                <a:xfrm>
                  <a:off x="3153" y="2988"/>
                  <a:ext cx="30" cy="12"/>
                </a:xfrm>
                <a:custGeom>
                  <a:avLst/>
                  <a:gdLst>
                    <a:gd name="T0" fmla="*/ 6 w 30"/>
                    <a:gd name="T1" fmla="*/ 0 h 12"/>
                    <a:gd name="T2" fmla="*/ 0 w 30"/>
                    <a:gd name="T3" fmla="*/ 6 h 12"/>
                    <a:gd name="T4" fmla="*/ 6 w 30"/>
                    <a:gd name="T5" fmla="*/ 6 h 12"/>
                    <a:gd name="T6" fmla="*/ 24 w 30"/>
                    <a:gd name="T7" fmla="*/ 12 h 12"/>
                    <a:gd name="T8" fmla="*/ 30 w 30"/>
                    <a:gd name="T9" fmla="*/ 12 h 12"/>
                    <a:gd name="T10" fmla="*/ 24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24" y="12"/>
                      </a:lnTo>
                      <a:lnTo>
                        <a:pt x="30" y="12"/>
                      </a:lnTo>
                      <a:lnTo>
                        <a:pt x="24" y="6"/>
                      </a:lnTo>
                      <a:lnTo>
                        <a:pt x="6" y="0"/>
                      </a:lnTo>
                      <a:close/>
                    </a:path>
                  </a:pathLst>
                </a:custGeom>
                <a:solidFill>
                  <a:srgbClr val="C0C0C0"/>
                </a:solidFill>
                <a:ln w="9525">
                  <a:noFill/>
                  <a:round/>
                  <a:headEnd/>
                  <a:tailEnd/>
                </a:ln>
              </p:spPr>
              <p:txBody>
                <a:bodyPr/>
                <a:lstStyle/>
                <a:p>
                  <a:endParaRPr lang="en-US"/>
                </a:p>
              </p:txBody>
            </p:sp>
            <p:sp>
              <p:nvSpPr>
                <p:cNvPr id="51873" name="Freeform 971"/>
                <p:cNvSpPr>
                  <a:spLocks/>
                </p:cNvSpPr>
                <p:nvPr/>
              </p:nvSpPr>
              <p:spPr bwMode="auto">
                <a:xfrm>
                  <a:off x="3195" y="3000"/>
                  <a:ext cx="30" cy="12"/>
                </a:xfrm>
                <a:custGeom>
                  <a:avLst/>
                  <a:gdLst>
                    <a:gd name="T0" fmla="*/ 0 w 30"/>
                    <a:gd name="T1" fmla="*/ 0 h 12"/>
                    <a:gd name="T2" fmla="*/ 0 w 30"/>
                    <a:gd name="T3" fmla="*/ 6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1874" name="Freeform 972"/>
                <p:cNvSpPr>
                  <a:spLocks/>
                </p:cNvSpPr>
                <p:nvPr/>
              </p:nvSpPr>
              <p:spPr bwMode="auto">
                <a:xfrm>
                  <a:off x="3237" y="3012"/>
                  <a:ext cx="30" cy="12"/>
                </a:xfrm>
                <a:custGeom>
                  <a:avLst/>
                  <a:gdLst>
                    <a:gd name="T0" fmla="*/ 0 w 30"/>
                    <a:gd name="T1" fmla="*/ 0 h 12"/>
                    <a:gd name="T2" fmla="*/ 0 w 30"/>
                    <a:gd name="T3" fmla="*/ 0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0"/>
                      </a:ln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1875" name="Freeform 973"/>
                <p:cNvSpPr>
                  <a:spLocks/>
                </p:cNvSpPr>
                <p:nvPr/>
              </p:nvSpPr>
              <p:spPr bwMode="auto">
                <a:xfrm>
                  <a:off x="3273" y="3018"/>
                  <a:ext cx="30" cy="12"/>
                </a:xfrm>
                <a:custGeom>
                  <a:avLst/>
                  <a:gdLst>
                    <a:gd name="T0" fmla="*/ 6 w 30"/>
                    <a:gd name="T1" fmla="*/ 0 h 12"/>
                    <a:gd name="T2" fmla="*/ 0 w 30"/>
                    <a:gd name="T3" fmla="*/ 6 h 12"/>
                    <a:gd name="T4" fmla="*/ 6 w 30"/>
                    <a:gd name="T5" fmla="*/ 6 h 12"/>
                    <a:gd name="T6" fmla="*/ 30 w 30"/>
                    <a:gd name="T7" fmla="*/ 12 h 12"/>
                    <a:gd name="T8" fmla="*/ 30 w 30"/>
                    <a:gd name="T9" fmla="*/ 12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1876" name="Freeform 974"/>
                <p:cNvSpPr>
                  <a:spLocks/>
                </p:cNvSpPr>
                <p:nvPr/>
              </p:nvSpPr>
              <p:spPr bwMode="auto">
                <a:xfrm>
                  <a:off x="3315" y="3030"/>
                  <a:ext cx="30" cy="6"/>
                </a:xfrm>
                <a:custGeom>
                  <a:avLst/>
                  <a:gdLst>
                    <a:gd name="T0" fmla="*/ 6 w 30"/>
                    <a:gd name="T1" fmla="*/ 0 h 6"/>
                    <a:gd name="T2" fmla="*/ 0 w 30"/>
                    <a:gd name="T3" fmla="*/ 0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877" name="Freeform 975"/>
                <p:cNvSpPr>
                  <a:spLocks/>
                </p:cNvSpPr>
                <p:nvPr/>
              </p:nvSpPr>
              <p:spPr bwMode="auto">
                <a:xfrm>
                  <a:off x="3357" y="3036"/>
                  <a:ext cx="30" cy="12"/>
                </a:xfrm>
                <a:custGeom>
                  <a:avLst/>
                  <a:gdLst>
                    <a:gd name="T0" fmla="*/ 6 w 30"/>
                    <a:gd name="T1" fmla="*/ 0 h 12"/>
                    <a:gd name="T2" fmla="*/ 0 w 30"/>
                    <a:gd name="T3" fmla="*/ 0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1878" name="Freeform 976"/>
                <p:cNvSpPr>
                  <a:spLocks/>
                </p:cNvSpPr>
                <p:nvPr/>
              </p:nvSpPr>
              <p:spPr bwMode="auto">
                <a:xfrm>
                  <a:off x="3399" y="3042"/>
                  <a:ext cx="30" cy="12"/>
                </a:xfrm>
                <a:custGeom>
                  <a:avLst/>
                  <a:gdLst>
                    <a:gd name="T0" fmla="*/ 6 w 30"/>
                    <a:gd name="T1" fmla="*/ 0 h 12"/>
                    <a:gd name="T2" fmla="*/ 0 w 30"/>
                    <a:gd name="T3" fmla="*/ 6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1879" name="Freeform 977"/>
                <p:cNvSpPr>
                  <a:spLocks/>
                </p:cNvSpPr>
                <p:nvPr/>
              </p:nvSpPr>
              <p:spPr bwMode="auto">
                <a:xfrm>
                  <a:off x="3441" y="3048"/>
                  <a:ext cx="30" cy="6"/>
                </a:xfrm>
                <a:custGeom>
                  <a:avLst/>
                  <a:gdLst>
                    <a:gd name="T0" fmla="*/ 6 w 30"/>
                    <a:gd name="T1" fmla="*/ 0 h 6"/>
                    <a:gd name="T2" fmla="*/ 0 w 30"/>
                    <a:gd name="T3" fmla="*/ 0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880" name="Freeform 978"/>
                <p:cNvSpPr>
                  <a:spLocks/>
                </p:cNvSpPr>
                <p:nvPr/>
              </p:nvSpPr>
              <p:spPr bwMode="auto">
                <a:xfrm>
                  <a:off x="3483" y="3054"/>
                  <a:ext cx="30" cy="6"/>
                </a:xfrm>
                <a:custGeom>
                  <a:avLst/>
                  <a:gdLst>
                    <a:gd name="T0" fmla="*/ 6 w 30"/>
                    <a:gd name="T1" fmla="*/ 0 h 6"/>
                    <a:gd name="T2" fmla="*/ 0 w 30"/>
                    <a:gd name="T3" fmla="*/ 0 h 6"/>
                    <a:gd name="T4" fmla="*/ 6 w 30"/>
                    <a:gd name="T5" fmla="*/ 6 h 6"/>
                    <a:gd name="T6" fmla="*/ 24 w 30"/>
                    <a:gd name="T7" fmla="*/ 6 h 6"/>
                    <a:gd name="T8" fmla="*/ 30 w 30"/>
                    <a:gd name="T9" fmla="*/ 6 h 6"/>
                    <a:gd name="T10" fmla="*/ 24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24" y="6"/>
                      </a:lnTo>
                      <a:lnTo>
                        <a:pt x="30" y="6"/>
                      </a:lnTo>
                      <a:lnTo>
                        <a:pt x="24" y="0"/>
                      </a:lnTo>
                      <a:lnTo>
                        <a:pt x="6" y="0"/>
                      </a:lnTo>
                      <a:close/>
                    </a:path>
                  </a:pathLst>
                </a:custGeom>
                <a:solidFill>
                  <a:srgbClr val="C0C0C0"/>
                </a:solidFill>
                <a:ln w="9525">
                  <a:noFill/>
                  <a:round/>
                  <a:headEnd/>
                  <a:tailEnd/>
                </a:ln>
              </p:spPr>
              <p:txBody>
                <a:bodyPr/>
                <a:lstStyle/>
                <a:p>
                  <a:endParaRPr lang="en-US"/>
                </a:p>
              </p:txBody>
            </p:sp>
            <p:sp>
              <p:nvSpPr>
                <p:cNvPr id="51881" name="Freeform 979"/>
                <p:cNvSpPr>
                  <a:spLocks/>
                </p:cNvSpPr>
                <p:nvPr/>
              </p:nvSpPr>
              <p:spPr bwMode="auto">
                <a:xfrm>
                  <a:off x="3525" y="3054"/>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1882" name="Freeform 980"/>
                <p:cNvSpPr>
                  <a:spLocks/>
                </p:cNvSpPr>
                <p:nvPr/>
              </p:nvSpPr>
              <p:spPr bwMode="auto">
                <a:xfrm>
                  <a:off x="3567" y="3060"/>
                  <a:ext cx="30" cy="6"/>
                </a:xfrm>
                <a:custGeom>
                  <a:avLst/>
                  <a:gdLst>
                    <a:gd name="T0" fmla="*/ 0 w 30"/>
                    <a:gd name="T1" fmla="*/ 0 h 6"/>
                    <a:gd name="T2" fmla="*/ 0 w 30"/>
                    <a:gd name="T3" fmla="*/ 6 h 6"/>
                    <a:gd name="T4" fmla="*/ 0 w 30"/>
                    <a:gd name="T5" fmla="*/ 6 h 6"/>
                    <a:gd name="T6" fmla="*/ 12 w 30"/>
                    <a:gd name="T7" fmla="*/ 6 h 6"/>
                    <a:gd name="T8" fmla="*/ 24 w 30"/>
                    <a:gd name="T9" fmla="*/ 6 h 6"/>
                    <a:gd name="T10" fmla="*/ 30 w 30"/>
                    <a:gd name="T11" fmla="*/ 6 h 6"/>
                    <a:gd name="T12" fmla="*/ 24 w 30"/>
                    <a:gd name="T13" fmla="*/ 0 h 6"/>
                    <a:gd name="T14" fmla="*/ 12 w 30"/>
                    <a:gd name="T15" fmla="*/ 0 h 6"/>
                    <a:gd name="T16" fmla="*/ 0 w 3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0" y="0"/>
                      </a:moveTo>
                      <a:lnTo>
                        <a:pt x="0" y="6"/>
                      </a:lnTo>
                      <a:lnTo>
                        <a:pt x="12" y="6"/>
                      </a:lnTo>
                      <a:lnTo>
                        <a:pt x="24" y="6"/>
                      </a:lnTo>
                      <a:lnTo>
                        <a:pt x="30" y="6"/>
                      </a:lnTo>
                      <a:lnTo>
                        <a:pt x="24" y="0"/>
                      </a:lnTo>
                      <a:lnTo>
                        <a:pt x="12" y="0"/>
                      </a:lnTo>
                      <a:lnTo>
                        <a:pt x="0" y="0"/>
                      </a:lnTo>
                      <a:close/>
                    </a:path>
                  </a:pathLst>
                </a:custGeom>
                <a:solidFill>
                  <a:srgbClr val="C0C0C0"/>
                </a:solidFill>
                <a:ln w="9525">
                  <a:noFill/>
                  <a:round/>
                  <a:headEnd/>
                  <a:tailEnd/>
                </a:ln>
              </p:spPr>
              <p:txBody>
                <a:bodyPr/>
                <a:lstStyle/>
                <a:p>
                  <a:endParaRPr lang="en-US"/>
                </a:p>
              </p:txBody>
            </p:sp>
            <p:sp>
              <p:nvSpPr>
                <p:cNvPr id="51883" name="Freeform 981"/>
                <p:cNvSpPr>
                  <a:spLocks/>
                </p:cNvSpPr>
                <p:nvPr/>
              </p:nvSpPr>
              <p:spPr bwMode="auto">
                <a:xfrm>
                  <a:off x="3609" y="3066"/>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1884" name="Freeform 982"/>
                <p:cNvSpPr>
                  <a:spLocks/>
                </p:cNvSpPr>
                <p:nvPr/>
              </p:nvSpPr>
              <p:spPr bwMode="auto">
                <a:xfrm>
                  <a:off x="3651" y="3066"/>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1885" name="Freeform 983"/>
                <p:cNvSpPr>
                  <a:spLocks/>
                </p:cNvSpPr>
                <p:nvPr/>
              </p:nvSpPr>
              <p:spPr bwMode="auto">
                <a:xfrm>
                  <a:off x="3693" y="3066"/>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886" name="Freeform 984"/>
                <p:cNvSpPr>
                  <a:spLocks/>
                </p:cNvSpPr>
                <p:nvPr/>
              </p:nvSpPr>
              <p:spPr bwMode="auto">
                <a:xfrm>
                  <a:off x="3735" y="3066"/>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887" name="Freeform 985"/>
                <p:cNvSpPr>
                  <a:spLocks/>
                </p:cNvSpPr>
                <p:nvPr/>
              </p:nvSpPr>
              <p:spPr bwMode="auto">
                <a:xfrm>
                  <a:off x="3777" y="3066"/>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888" name="Freeform 986"/>
                <p:cNvSpPr>
                  <a:spLocks/>
                </p:cNvSpPr>
                <p:nvPr/>
              </p:nvSpPr>
              <p:spPr bwMode="auto">
                <a:xfrm>
                  <a:off x="3819" y="3066"/>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889" name="Freeform 987"/>
                <p:cNvSpPr>
                  <a:spLocks/>
                </p:cNvSpPr>
                <p:nvPr/>
              </p:nvSpPr>
              <p:spPr bwMode="auto">
                <a:xfrm>
                  <a:off x="3861" y="3066"/>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1890" name="Freeform 988"/>
                <p:cNvSpPr>
                  <a:spLocks/>
                </p:cNvSpPr>
                <p:nvPr/>
              </p:nvSpPr>
              <p:spPr bwMode="auto">
                <a:xfrm>
                  <a:off x="3903" y="3066"/>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1891" name="Freeform 989"/>
                <p:cNvSpPr>
                  <a:spLocks/>
                </p:cNvSpPr>
                <p:nvPr/>
              </p:nvSpPr>
              <p:spPr bwMode="auto">
                <a:xfrm>
                  <a:off x="3945" y="3060"/>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892" name="Freeform 990"/>
                <p:cNvSpPr>
                  <a:spLocks/>
                </p:cNvSpPr>
                <p:nvPr/>
              </p:nvSpPr>
              <p:spPr bwMode="auto">
                <a:xfrm>
                  <a:off x="3987" y="3060"/>
                  <a:ext cx="31" cy="6"/>
                </a:xfrm>
                <a:custGeom>
                  <a:avLst/>
                  <a:gdLst>
                    <a:gd name="T0" fmla="*/ 0 w 31"/>
                    <a:gd name="T1" fmla="*/ 0 h 6"/>
                    <a:gd name="T2" fmla="*/ 0 w 31"/>
                    <a:gd name="T3" fmla="*/ 6 h 6"/>
                    <a:gd name="T4" fmla="*/ 0 w 31"/>
                    <a:gd name="T5" fmla="*/ 6 h 6"/>
                    <a:gd name="T6" fmla="*/ 25 w 31"/>
                    <a:gd name="T7" fmla="*/ 6 h 6"/>
                    <a:gd name="T8" fmla="*/ 31 w 31"/>
                    <a:gd name="T9" fmla="*/ 0 h 6"/>
                    <a:gd name="T10" fmla="*/ 25 w 31"/>
                    <a:gd name="T11" fmla="*/ 0 h 6"/>
                    <a:gd name="T12" fmla="*/ 0 w 31"/>
                    <a:gd name="T13" fmla="*/ 0 h 6"/>
                    <a:gd name="T14" fmla="*/ 0 60000 65536"/>
                    <a:gd name="T15" fmla="*/ 0 60000 65536"/>
                    <a:gd name="T16" fmla="*/ 0 60000 65536"/>
                    <a:gd name="T17" fmla="*/ 0 60000 65536"/>
                    <a:gd name="T18" fmla="*/ 0 60000 65536"/>
                    <a:gd name="T19" fmla="*/ 0 60000 65536"/>
                    <a:gd name="T20" fmla="*/ 0 60000 65536"/>
                    <a:gd name="T21" fmla="*/ 0 w 31"/>
                    <a:gd name="T22" fmla="*/ 0 h 6"/>
                    <a:gd name="T23" fmla="*/ 31 w 31"/>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6">
                      <a:moveTo>
                        <a:pt x="0" y="0"/>
                      </a:moveTo>
                      <a:lnTo>
                        <a:pt x="0" y="6"/>
                      </a:lnTo>
                      <a:lnTo>
                        <a:pt x="25" y="6"/>
                      </a:lnTo>
                      <a:lnTo>
                        <a:pt x="31" y="0"/>
                      </a:lnTo>
                      <a:lnTo>
                        <a:pt x="25" y="0"/>
                      </a:lnTo>
                      <a:lnTo>
                        <a:pt x="0" y="0"/>
                      </a:lnTo>
                      <a:close/>
                    </a:path>
                  </a:pathLst>
                </a:custGeom>
                <a:solidFill>
                  <a:srgbClr val="C0C0C0"/>
                </a:solidFill>
                <a:ln w="9525">
                  <a:noFill/>
                  <a:round/>
                  <a:headEnd/>
                  <a:tailEnd/>
                </a:ln>
              </p:spPr>
              <p:txBody>
                <a:bodyPr/>
                <a:lstStyle/>
                <a:p>
                  <a:endParaRPr lang="en-US"/>
                </a:p>
              </p:txBody>
            </p:sp>
            <p:sp>
              <p:nvSpPr>
                <p:cNvPr id="51893" name="Freeform 991"/>
                <p:cNvSpPr>
                  <a:spLocks/>
                </p:cNvSpPr>
                <p:nvPr/>
              </p:nvSpPr>
              <p:spPr bwMode="auto">
                <a:xfrm>
                  <a:off x="4030" y="3054"/>
                  <a:ext cx="30" cy="6"/>
                </a:xfrm>
                <a:custGeom>
                  <a:avLst/>
                  <a:gdLst>
                    <a:gd name="T0" fmla="*/ 0 w 30"/>
                    <a:gd name="T1" fmla="*/ 0 h 6"/>
                    <a:gd name="T2" fmla="*/ 0 w 30"/>
                    <a:gd name="T3" fmla="*/ 6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1894" name="Freeform 992"/>
                <p:cNvSpPr>
                  <a:spLocks/>
                </p:cNvSpPr>
                <p:nvPr/>
              </p:nvSpPr>
              <p:spPr bwMode="auto">
                <a:xfrm>
                  <a:off x="4072" y="3048"/>
                  <a:ext cx="30" cy="12"/>
                </a:xfrm>
                <a:custGeom>
                  <a:avLst/>
                  <a:gdLst>
                    <a:gd name="T0" fmla="*/ 0 w 30"/>
                    <a:gd name="T1" fmla="*/ 6 h 12"/>
                    <a:gd name="T2" fmla="*/ 0 w 30"/>
                    <a:gd name="T3" fmla="*/ 6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1895" name="Freeform 993"/>
                <p:cNvSpPr>
                  <a:spLocks/>
                </p:cNvSpPr>
                <p:nvPr/>
              </p:nvSpPr>
              <p:spPr bwMode="auto">
                <a:xfrm>
                  <a:off x="4114" y="3042"/>
                  <a:ext cx="30" cy="12"/>
                </a:xfrm>
                <a:custGeom>
                  <a:avLst/>
                  <a:gdLst>
                    <a:gd name="T0" fmla="*/ 0 w 30"/>
                    <a:gd name="T1" fmla="*/ 6 h 12"/>
                    <a:gd name="T2" fmla="*/ 0 w 30"/>
                    <a:gd name="T3" fmla="*/ 6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1896" name="Freeform 994"/>
                <p:cNvSpPr>
                  <a:spLocks/>
                </p:cNvSpPr>
                <p:nvPr/>
              </p:nvSpPr>
              <p:spPr bwMode="auto">
                <a:xfrm>
                  <a:off x="4156" y="3036"/>
                  <a:ext cx="30" cy="12"/>
                </a:xfrm>
                <a:custGeom>
                  <a:avLst/>
                  <a:gdLst>
                    <a:gd name="T0" fmla="*/ 0 w 30"/>
                    <a:gd name="T1" fmla="*/ 6 h 12"/>
                    <a:gd name="T2" fmla="*/ 0 w 30"/>
                    <a:gd name="T3" fmla="*/ 6 h 12"/>
                    <a:gd name="T4" fmla="*/ 0 w 30"/>
                    <a:gd name="T5" fmla="*/ 12 h 12"/>
                    <a:gd name="T6" fmla="*/ 0 w 30"/>
                    <a:gd name="T7" fmla="*/ 12 h 12"/>
                    <a:gd name="T8" fmla="*/ 24 w 30"/>
                    <a:gd name="T9" fmla="*/ 6 h 12"/>
                    <a:gd name="T10" fmla="*/ 30 w 30"/>
                    <a:gd name="T11" fmla="*/ 6 h 12"/>
                    <a:gd name="T12" fmla="*/ 24 w 30"/>
                    <a:gd name="T13" fmla="*/ 0 h 12"/>
                    <a:gd name="T14" fmla="*/ 0 w 30"/>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0" y="6"/>
                      </a:moveTo>
                      <a:lnTo>
                        <a:pt x="0" y="6"/>
                      </a:ln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1897" name="Freeform 995"/>
                <p:cNvSpPr>
                  <a:spLocks/>
                </p:cNvSpPr>
                <p:nvPr/>
              </p:nvSpPr>
              <p:spPr bwMode="auto">
                <a:xfrm>
                  <a:off x="4198" y="3030"/>
                  <a:ext cx="24" cy="12"/>
                </a:xfrm>
                <a:custGeom>
                  <a:avLst/>
                  <a:gdLst>
                    <a:gd name="T0" fmla="*/ 0 w 24"/>
                    <a:gd name="T1" fmla="*/ 6 h 12"/>
                    <a:gd name="T2" fmla="*/ 0 w 24"/>
                    <a:gd name="T3" fmla="*/ 6 h 12"/>
                    <a:gd name="T4" fmla="*/ 0 w 24"/>
                    <a:gd name="T5" fmla="*/ 12 h 12"/>
                    <a:gd name="T6" fmla="*/ 24 w 24"/>
                    <a:gd name="T7" fmla="*/ 6 h 12"/>
                    <a:gd name="T8" fmla="*/ 24 w 24"/>
                    <a:gd name="T9" fmla="*/ 0 h 12"/>
                    <a:gd name="T10" fmla="*/ 24 w 24"/>
                    <a:gd name="T11" fmla="*/ 0 h 12"/>
                    <a:gd name="T12" fmla="*/ 0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6"/>
                      </a:moveTo>
                      <a:lnTo>
                        <a:pt x="0" y="6"/>
                      </a:lnTo>
                      <a:lnTo>
                        <a:pt x="0" y="12"/>
                      </a:lnTo>
                      <a:lnTo>
                        <a:pt x="24" y="6"/>
                      </a:lnTo>
                      <a:lnTo>
                        <a:pt x="24" y="0"/>
                      </a:lnTo>
                      <a:lnTo>
                        <a:pt x="0" y="6"/>
                      </a:lnTo>
                      <a:close/>
                    </a:path>
                  </a:pathLst>
                </a:custGeom>
                <a:solidFill>
                  <a:srgbClr val="C0C0C0"/>
                </a:solidFill>
                <a:ln w="9525">
                  <a:noFill/>
                  <a:round/>
                  <a:headEnd/>
                  <a:tailEnd/>
                </a:ln>
              </p:spPr>
              <p:txBody>
                <a:bodyPr/>
                <a:lstStyle/>
                <a:p>
                  <a:endParaRPr lang="en-US"/>
                </a:p>
              </p:txBody>
            </p:sp>
            <p:sp>
              <p:nvSpPr>
                <p:cNvPr id="51898" name="Freeform 996"/>
                <p:cNvSpPr>
                  <a:spLocks/>
                </p:cNvSpPr>
                <p:nvPr/>
              </p:nvSpPr>
              <p:spPr bwMode="auto">
                <a:xfrm>
                  <a:off x="4234" y="3024"/>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899" name="Freeform 997"/>
                <p:cNvSpPr>
                  <a:spLocks/>
                </p:cNvSpPr>
                <p:nvPr/>
              </p:nvSpPr>
              <p:spPr bwMode="auto">
                <a:xfrm>
                  <a:off x="4276" y="3012"/>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900" name="Freeform 998"/>
                <p:cNvSpPr>
                  <a:spLocks/>
                </p:cNvSpPr>
                <p:nvPr/>
              </p:nvSpPr>
              <p:spPr bwMode="auto">
                <a:xfrm>
                  <a:off x="4318" y="3006"/>
                  <a:ext cx="30" cy="12"/>
                </a:xfrm>
                <a:custGeom>
                  <a:avLst/>
                  <a:gdLst>
                    <a:gd name="T0" fmla="*/ 6 w 30"/>
                    <a:gd name="T1" fmla="*/ 6 h 12"/>
                    <a:gd name="T2" fmla="*/ 0 w 30"/>
                    <a:gd name="T3" fmla="*/ 6 h 12"/>
                    <a:gd name="T4" fmla="*/ 6 w 30"/>
                    <a:gd name="T5" fmla="*/ 12 h 12"/>
                    <a:gd name="T6" fmla="*/ 6 w 30"/>
                    <a:gd name="T7" fmla="*/ 12 h 12"/>
                    <a:gd name="T8" fmla="*/ 30 w 30"/>
                    <a:gd name="T9" fmla="*/ 6 h 12"/>
                    <a:gd name="T10" fmla="*/ 30 w 30"/>
                    <a:gd name="T11" fmla="*/ 0 h 12"/>
                    <a:gd name="T12" fmla="*/ 30 w 30"/>
                    <a:gd name="T13" fmla="*/ 0 h 12"/>
                    <a:gd name="T14" fmla="*/ 6 w 30"/>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901" name="Freeform 999"/>
                <p:cNvSpPr>
                  <a:spLocks/>
                </p:cNvSpPr>
                <p:nvPr/>
              </p:nvSpPr>
              <p:spPr bwMode="auto">
                <a:xfrm>
                  <a:off x="4360" y="2994"/>
                  <a:ext cx="30" cy="12"/>
                </a:xfrm>
                <a:custGeom>
                  <a:avLst/>
                  <a:gdLst>
                    <a:gd name="T0" fmla="*/ 0 w 30"/>
                    <a:gd name="T1" fmla="*/ 6 h 12"/>
                    <a:gd name="T2" fmla="*/ 0 w 30"/>
                    <a:gd name="T3" fmla="*/ 6 h 12"/>
                    <a:gd name="T4" fmla="*/ 0 w 30"/>
                    <a:gd name="T5" fmla="*/ 12 h 12"/>
                    <a:gd name="T6" fmla="*/ 24 w 30"/>
                    <a:gd name="T7" fmla="*/ 6 h 12"/>
                    <a:gd name="T8" fmla="*/ 30 w 30"/>
                    <a:gd name="T9" fmla="*/ 0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0"/>
                      </a:lnTo>
                      <a:lnTo>
                        <a:pt x="24" y="0"/>
                      </a:lnTo>
                      <a:lnTo>
                        <a:pt x="0" y="6"/>
                      </a:lnTo>
                      <a:close/>
                    </a:path>
                  </a:pathLst>
                </a:custGeom>
                <a:solidFill>
                  <a:srgbClr val="C0C0C0"/>
                </a:solidFill>
                <a:ln w="9525">
                  <a:noFill/>
                  <a:round/>
                  <a:headEnd/>
                  <a:tailEnd/>
                </a:ln>
              </p:spPr>
              <p:txBody>
                <a:bodyPr/>
                <a:lstStyle/>
                <a:p>
                  <a:endParaRPr lang="en-US"/>
                </a:p>
              </p:txBody>
            </p:sp>
            <p:sp>
              <p:nvSpPr>
                <p:cNvPr id="51902" name="Freeform 1000"/>
                <p:cNvSpPr>
                  <a:spLocks/>
                </p:cNvSpPr>
                <p:nvPr/>
              </p:nvSpPr>
              <p:spPr bwMode="auto">
                <a:xfrm>
                  <a:off x="4402" y="2982"/>
                  <a:ext cx="30" cy="12"/>
                </a:xfrm>
                <a:custGeom>
                  <a:avLst/>
                  <a:gdLst>
                    <a:gd name="T0" fmla="*/ 0 w 30"/>
                    <a:gd name="T1" fmla="*/ 6 h 12"/>
                    <a:gd name="T2" fmla="*/ 0 w 30"/>
                    <a:gd name="T3" fmla="*/ 12 h 12"/>
                    <a:gd name="T4" fmla="*/ 0 w 30"/>
                    <a:gd name="T5" fmla="*/ 12 h 12"/>
                    <a:gd name="T6" fmla="*/ 24 w 30"/>
                    <a:gd name="T7" fmla="*/ 6 h 12"/>
                    <a:gd name="T8" fmla="*/ 30 w 30"/>
                    <a:gd name="T9" fmla="*/ 0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0"/>
                      </a:lnTo>
                      <a:lnTo>
                        <a:pt x="24" y="0"/>
                      </a:lnTo>
                      <a:lnTo>
                        <a:pt x="0" y="6"/>
                      </a:lnTo>
                      <a:close/>
                    </a:path>
                  </a:pathLst>
                </a:custGeom>
                <a:solidFill>
                  <a:srgbClr val="C0C0C0"/>
                </a:solidFill>
                <a:ln w="9525">
                  <a:noFill/>
                  <a:round/>
                  <a:headEnd/>
                  <a:tailEnd/>
                </a:ln>
              </p:spPr>
              <p:txBody>
                <a:bodyPr/>
                <a:lstStyle/>
                <a:p>
                  <a:endParaRPr lang="en-US"/>
                </a:p>
              </p:txBody>
            </p:sp>
            <p:sp>
              <p:nvSpPr>
                <p:cNvPr id="51903" name="Freeform 1001"/>
                <p:cNvSpPr>
                  <a:spLocks/>
                </p:cNvSpPr>
                <p:nvPr/>
              </p:nvSpPr>
              <p:spPr bwMode="auto">
                <a:xfrm>
                  <a:off x="4438" y="2970"/>
                  <a:ext cx="30" cy="12"/>
                </a:xfrm>
                <a:custGeom>
                  <a:avLst/>
                  <a:gdLst>
                    <a:gd name="T0" fmla="*/ 6 w 30"/>
                    <a:gd name="T1" fmla="*/ 6 h 12"/>
                    <a:gd name="T2" fmla="*/ 0 w 30"/>
                    <a:gd name="T3" fmla="*/ 6 h 12"/>
                    <a:gd name="T4" fmla="*/ 6 w 30"/>
                    <a:gd name="T5" fmla="*/ 12 h 12"/>
                    <a:gd name="T6" fmla="*/ 30 w 30"/>
                    <a:gd name="T7" fmla="*/ 6 h 12"/>
                    <a:gd name="T8" fmla="*/ 30 w 30"/>
                    <a:gd name="T9" fmla="*/ 0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904" name="Freeform 1002"/>
                <p:cNvSpPr>
                  <a:spLocks/>
                </p:cNvSpPr>
                <p:nvPr/>
              </p:nvSpPr>
              <p:spPr bwMode="auto">
                <a:xfrm>
                  <a:off x="4480" y="2952"/>
                  <a:ext cx="30" cy="12"/>
                </a:xfrm>
                <a:custGeom>
                  <a:avLst/>
                  <a:gdLst>
                    <a:gd name="T0" fmla="*/ 0 w 30"/>
                    <a:gd name="T1" fmla="*/ 6 h 12"/>
                    <a:gd name="T2" fmla="*/ 0 w 30"/>
                    <a:gd name="T3" fmla="*/ 12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1905" name="Freeform 1003"/>
                <p:cNvSpPr>
                  <a:spLocks/>
                </p:cNvSpPr>
                <p:nvPr/>
              </p:nvSpPr>
              <p:spPr bwMode="auto">
                <a:xfrm>
                  <a:off x="4516" y="2934"/>
                  <a:ext cx="30" cy="18"/>
                </a:xfrm>
                <a:custGeom>
                  <a:avLst/>
                  <a:gdLst>
                    <a:gd name="T0" fmla="*/ 6 w 30"/>
                    <a:gd name="T1" fmla="*/ 12 h 18"/>
                    <a:gd name="T2" fmla="*/ 0 w 30"/>
                    <a:gd name="T3" fmla="*/ 12 h 18"/>
                    <a:gd name="T4" fmla="*/ 6 w 30"/>
                    <a:gd name="T5" fmla="*/ 18 h 18"/>
                    <a:gd name="T6" fmla="*/ 18 w 30"/>
                    <a:gd name="T7" fmla="*/ 12 h 18"/>
                    <a:gd name="T8" fmla="*/ 30 w 30"/>
                    <a:gd name="T9" fmla="*/ 6 h 18"/>
                    <a:gd name="T10" fmla="*/ 30 w 30"/>
                    <a:gd name="T11" fmla="*/ 6 h 18"/>
                    <a:gd name="T12" fmla="*/ 30 w 30"/>
                    <a:gd name="T13" fmla="*/ 0 h 18"/>
                    <a:gd name="T14" fmla="*/ 18 w 30"/>
                    <a:gd name="T15" fmla="*/ 6 h 18"/>
                    <a:gd name="T16" fmla="*/ 6 w 30"/>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12"/>
                      </a:moveTo>
                      <a:lnTo>
                        <a:pt x="0" y="12"/>
                      </a:lnTo>
                      <a:lnTo>
                        <a:pt x="6" y="18"/>
                      </a:lnTo>
                      <a:lnTo>
                        <a:pt x="18" y="12"/>
                      </a:lnTo>
                      <a:lnTo>
                        <a:pt x="30" y="6"/>
                      </a:lnTo>
                      <a:lnTo>
                        <a:pt x="30" y="0"/>
                      </a:lnTo>
                      <a:lnTo>
                        <a:pt x="18" y="6"/>
                      </a:lnTo>
                      <a:lnTo>
                        <a:pt x="6" y="12"/>
                      </a:lnTo>
                      <a:close/>
                    </a:path>
                  </a:pathLst>
                </a:custGeom>
                <a:solidFill>
                  <a:srgbClr val="C0C0C0"/>
                </a:solidFill>
                <a:ln w="9525">
                  <a:noFill/>
                  <a:round/>
                  <a:headEnd/>
                  <a:tailEnd/>
                </a:ln>
              </p:spPr>
              <p:txBody>
                <a:bodyPr/>
                <a:lstStyle/>
                <a:p>
                  <a:endParaRPr lang="en-US"/>
                </a:p>
              </p:txBody>
            </p:sp>
            <p:sp>
              <p:nvSpPr>
                <p:cNvPr id="51906" name="Freeform 1004"/>
                <p:cNvSpPr>
                  <a:spLocks/>
                </p:cNvSpPr>
                <p:nvPr/>
              </p:nvSpPr>
              <p:spPr bwMode="auto">
                <a:xfrm>
                  <a:off x="4558" y="2916"/>
                  <a:ext cx="24" cy="18"/>
                </a:xfrm>
                <a:custGeom>
                  <a:avLst/>
                  <a:gdLst>
                    <a:gd name="T0" fmla="*/ 0 w 24"/>
                    <a:gd name="T1" fmla="*/ 12 h 18"/>
                    <a:gd name="T2" fmla="*/ 0 w 24"/>
                    <a:gd name="T3" fmla="*/ 18 h 18"/>
                    <a:gd name="T4" fmla="*/ 0 w 24"/>
                    <a:gd name="T5" fmla="*/ 18 h 18"/>
                    <a:gd name="T6" fmla="*/ 24 w 24"/>
                    <a:gd name="T7" fmla="*/ 6 h 18"/>
                    <a:gd name="T8" fmla="*/ 24 w 24"/>
                    <a:gd name="T9" fmla="*/ 6 h 18"/>
                    <a:gd name="T10" fmla="*/ 24 w 24"/>
                    <a:gd name="T11" fmla="*/ 0 h 18"/>
                    <a:gd name="T12" fmla="*/ 0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12"/>
                      </a:moveTo>
                      <a:lnTo>
                        <a:pt x="0" y="18"/>
                      </a:lnTo>
                      <a:lnTo>
                        <a:pt x="24" y="6"/>
                      </a:lnTo>
                      <a:lnTo>
                        <a:pt x="24" y="0"/>
                      </a:lnTo>
                      <a:lnTo>
                        <a:pt x="0" y="12"/>
                      </a:lnTo>
                      <a:close/>
                    </a:path>
                  </a:pathLst>
                </a:custGeom>
                <a:solidFill>
                  <a:srgbClr val="C0C0C0"/>
                </a:solidFill>
                <a:ln w="9525">
                  <a:noFill/>
                  <a:round/>
                  <a:headEnd/>
                  <a:tailEnd/>
                </a:ln>
              </p:spPr>
              <p:txBody>
                <a:bodyPr/>
                <a:lstStyle/>
                <a:p>
                  <a:endParaRPr lang="en-US"/>
                </a:p>
              </p:txBody>
            </p:sp>
            <p:sp>
              <p:nvSpPr>
                <p:cNvPr id="51907" name="Freeform 1005"/>
                <p:cNvSpPr>
                  <a:spLocks/>
                </p:cNvSpPr>
                <p:nvPr/>
              </p:nvSpPr>
              <p:spPr bwMode="auto">
                <a:xfrm>
                  <a:off x="4594" y="2898"/>
                  <a:ext cx="24" cy="18"/>
                </a:xfrm>
                <a:custGeom>
                  <a:avLst/>
                  <a:gdLst>
                    <a:gd name="T0" fmla="*/ 6 w 24"/>
                    <a:gd name="T1" fmla="*/ 12 h 18"/>
                    <a:gd name="T2" fmla="*/ 0 w 24"/>
                    <a:gd name="T3" fmla="*/ 12 h 18"/>
                    <a:gd name="T4" fmla="*/ 6 w 24"/>
                    <a:gd name="T5" fmla="*/ 18 h 18"/>
                    <a:gd name="T6" fmla="*/ 24 w 24"/>
                    <a:gd name="T7" fmla="*/ 6 h 18"/>
                    <a:gd name="T8" fmla="*/ 24 w 24"/>
                    <a:gd name="T9" fmla="*/ 0 h 18"/>
                    <a:gd name="T10" fmla="*/ 24 w 24"/>
                    <a:gd name="T11" fmla="*/ 0 h 18"/>
                    <a:gd name="T12" fmla="*/ 6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6" y="12"/>
                      </a:moveTo>
                      <a:lnTo>
                        <a:pt x="0" y="12"/>
                      </a:lnTo>
                      <a:lnTo>
                        <a:pt x="6" y="18"/>
                      </a:lnTo>
                      <a:lnTo>
                        <a:pt x="24" y="6"/>
                      </a:lnTo>
                      <a:lnTo>
                        <a:pt x="24" y="0"/>
                      </a:lnTo>
                      <a:lnTo>
                        <a:pt x="6" y="12"/>
                      </a:lnTo>
                      <a:close/>
                    </a:path>
                  </a:pathLst>
                </a:custGeom>
                <a:solidFill>
                  <a:srgbClr val="C0C0C0"/>
                </a:solidFill>
                <a:ln w="9525">
                  <a:noFill/>
                  <a:round/>
                  <a:headEnd/>
                  <a:tailEnd/>
                </a:ln>
              </p:spPr>
              <p:txBody>
                <a:bodyPr/>
                <a:lstStyle/>
                <a:p>
                  <a:endParaRPr lang="en-US"/>
                </a:p>
              </p:txBody>
            </p:sp>
            <p:sp>
              <p:nvSpPr>
                <p:cNvPr id="51908" name="Freeform 1006"/>
                <p:cNvSpPr>
                  <a:spLocks/>
                </p:cNvSpPr>
                <p:nvPr/>
              </p:nvSpPr>
              <p:spPr bwMode="auto">
                <a:xfrm>
                  <a:off x="4630" y="2874"/>
                  <a:ext cx="24" cy="18"/>
                </a:xfrm>
                <a:custGeom>
                  <a:avLst/>
                  <a:gdLst>
                    <a:gd name="T0" fmla="*/ 6 w 24"/>
                    <a:gd name="T1" fmla="*/ 12 h 18"/>
                    <a:gd name="T2" fmla="*/ 0 w 24"/>
                    <a:gd name="T3" fmla="*/ 18 h 18"/>
                    <a:gd name="T4" fmla="*/ 6 w 24"/>
                    <a:gd name="T5" fmla="*/ 18 h 18"/>
                    <a:gd name="T6" fmla="*/ 6 w 24"/>
                    <a:gd name="T7" fmla="*/ 18 h 18"/>
                    <a:gd name="T8" fmla="*/ 24 w 24"/>
                    <a:gd name="T9" fmla="*/ 6 h 18"/>
                    <a:gd name="T10" fmla="*/ 24 w 24"/>
                    <a:gd name="T11" fmla="*/ 0 h 18"/>
                    <a:gd name="T12" fmla="*/ 24 w 24"/>
                    <a:gd name="T13" fmla="*/ 0 h 18"/>
                    <a:gd name="T14" fmla="*/ 6 w 24"/>
                    <a:gd name="T15" fmla="*/ 12 h 18"/>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18"/>
                    <a:gd name="T26" fmla="*/ 24 w 24"/>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18">
                      <a:moveTo>
                        <a:pt x="6" y="12"/>
                      </a:moveTo>
                      <a:lnTo>
                        <a:pt x="0" y="18"/>
                      </a:lnTo>
                      <a:lnTo>
                        <a:pt x="6" y="18"/>
                      </a:lnTo>
                      <a:lnTo>
                        <a:pt x="24" y="6"/>
                      </a:lnTo>
                      <a:lnTo>
                        <a:pt x="24" y="0"/>
                      </a:lnTo>
                      <a:lnTo>
                        <a:pt x="6" y="12"/>
                      </a:lnTo>
                      <a:close/>
                    </a:path>
                  </a:pathLst>
                </a:custGeom>
                <a:solidFill>
                  <a:srgbClr val="C0C0C0"/>
                </a:solidFill>
                <a:ln w="9525">
                  <a:noFill/>
                  <a:round/>
                  <a:headEnd/>
                  <a:tailEnd/>
                </a:ln>
              </p:spPr>
              <p:txBody>
                <a:bodyPr/>
                <a:lstStyle/>
                <a:p>
                  <a:endParaRPr lang="en-US"/>
                </a:p>
              </p:txBody>
            </p:sp>
            <p:sp>
              <p:nvSpPr>
                <p:cNvPr id="51909" name="Freeform 1007"/>
                <p:cNvSpPr>
                  <a:spLocks/>
                </p:cNvSpPr>
                <p:nvPr/>
              </p:nvSpPr>
              <p:spPr bwMode="auto">
                <a:xfrm>
                  <a:off x="4666" y="2850"/>
                  <a:ext cx="24" cy="18"/>
                </a:xfrm>
                <a:custGeom>
                  <a:avLst/>
                  <a:gdLst>
                    <a:gd name="T0" fmla="*/ 0 w 24"/>
                    <a:gd name="T1" fmla="*/ 12 h 18"/>
                    <a:gd name="T2" fmla="*/ 0 w 24"/>
                    <a:gd name="T3" fmla="*/ 18 h 18"/>
                    <a:gd name="T4" fmla="*/ 0 w 24"/>
                    <a:gd name="T5" fmla="*/ 18 h 18"/>
                    <a:gd name="T6" fmla="*/ 12 w 24"/>
                    <a:gd name="T7" fmla="*/ 12 h 18"/>
                    <a:gd name="T8" fmla="*/ 18 w 24"/>
                    <a:gd name="T9" fmla="*/ 6 h 18"/>
                    <a:gd name="T10" fmla="*/ 24 w 24"/>
                    <a:gd name="T11" fmla="*/ 0 h 18"/>
                    <a:gd name="T12" fmla="*/ 18 w 24"/>
                    <a:gd name="T13" fmla="*/ 0 h 18"/>
                    <a:gd name="T14" fmla="*/ 12 w 24"/>
                    <a:gd name="T15" fmla="*/ 6 h 18"/>
                    <a:gd name="T16" fmla="*/ 0 w 24"/>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12"/>
                      </a:moveTo>
                      <a:lnTo>
                        <a:pt x="0" y="18"/>
                      </a:lnTo>
                      <a:lnTo>
                        <a:pt x="12" y="12"/>
                      </a:lnTo>
                      <a:lnTo>
                        <a:pt x="18" y="6"/>
                      </a:lnTo>
                      <a:lnTo>
                        <a:pt x="24" y="0"/>
                      </a:lnTo>
                      <a:lnTo>
                        <a:pt x="18" y="0"/>
                      </a:lnTo>
                      <a:lnTo>
                        <a:pt x="12" y="6"/>
                      </a:lnTo>
                      <a:lnTo>
                        <a:pt x="0" y="12"/>
                      </a:lnTo>
                      <a:close/>
                    </a:path>
                  </a:pathLst>
                </a:custGeom>
                <a:solidFill>
                  <a:srgbClr val="C0C0C0"/>
                </a:solidFill>
                <a:ln w="9525">
                  <a:noFill/>
                  <a:round/>
                  <a:headEnd/>
                  <a:tailEnd/>
                </a:ln>
              </p:spPr>
              <p:txBody>
                <a:bodyPr/>
                <a:lstStyle/>
                <a:p>
                  <a:endParaRPr lang="en-US"/>
                </a:p>
              </p:txBody>
            </p:sp>
            <p:sp>
              <p:nvSpPr>
                <p:cNvPr id="51910" name="Freeform 1008"/>
                <p:cNvSpPr>
                  <a:spLocks/>
                </p:cNvSpPr>
                <p:nvPr/>
              </p:nvSpPr>
              <p:spPr bwMode="auto">
                <a:xfrm>
                  <a:off x="4696" y="2820"/>
                  <a:ext cx="24" cy="18"/>
                </a:xfrm>
                <a:custGeom>
                  <a:avLst/>
                  <a:gdLst>
                    <a:gd name="T0" fmla="*/ 0 w 24"/>
                    <a:gd name="T1" fmla="*/ 12 h 18"/>
                    <a:gd name="T2" fmla="*/ 0 w 24"/>
                    <a:gd name="T3" fmla="*/ 18 h 18"/>
                    <a:gd name="T4" fmla="*/ 0 w 24"/>
                    <a:gd name="T5" fmla="*/ 18 h 18"/>
                    <a:gd name="T6" fmla="*/ 18 w 24"/>
                    <a:gd name="T7" fmla="*/ 6 h 18"/>
                    <a:gd name="T8" fmla="*/ 18 w 24"/>
                    <a:gd name="T9" fmla="*/ 6 h 18"/>
                    <a:gd name="T10" fmla="*/ 24 w 24"/>
                    <a:gd name="T11" fmla="*/ 0 h 18"/>
                    <a:gd name="T12" fmla="*/ 18 w 24"/>
                    <a:gd name="T13" fmla="*/ 0 h 18"/>
                    <a:gd name="T14" fmla="*/ 18 w 24"/>
                    <a:gd name="T15" fmla="*/ 0 h 18"/>
                    <a:gd name="T16" fmla="*/ 12 w 24"/>
                    <a:gd name="T17" fmla="*/ 6 h 18"/>
                    <a:gd name="T18" fmla="*/ 18 w 24"/>
                    <a:gd name="T19" fmla="*/ 6 h 18"/>
                    <a:gd name="T20" fmla="*/ 18 w 24"/>
                    <a:gd name="T21" fmla="*/ 0 h 18"/>
                    <a:gd name="T22" fmla="*/ 0 w 24"/>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18"/>
                    <a:gd name="T38" fmla="*/ 24 w 24"/>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18">
                      <a:moveTo>
                        <a:pt x="0" y="12"/>
                      </a:moveTo>
                      <a:lnTo>
                        <a:pt x="0" y="18"/>
                      </a:lnTo>
                      <a:lnTo>
                        <a:pt x="18" y="6"/>
                      </a:lnTo>
                      <a:lnTo>
                        <a:pt x="24" y="0"/>
                      </a:lnTo>
                      <a:lnTo>
                        <a:pt x="18" y="0"/>
                      </a:lnTo>
                      <a:lnTo>
                        <a:pt x="12" y="6"/>
                      </a:lnTo>
                      <a:lnTo>
                        <a:pt x="18" y="6"/>
                      </a:lnTo>
                      <a:lnTo>
                        <a:pt x="18" y="0"/>
                      </a:lnTo>
                      <a:lnTo>
                        <a:pt x="0" y="12"/>
                      </a:lnTo>
                      <a:close/>
                    </a:path>
                  </a:pathLst>
                </a:custGeom>
                <a:solidFill>
                  <a:srgbClr val="C0C0C0"/>
                </a:solidFill>
                <a:ln w="9525">
                  <a:noFill/>
                  <a:round/>
                  <a:headEnd/>
                  <a:tailEnd/>
                </a:ln>
              </p:spPr>
              <p:txBody>
                <a:bodyPr/>
                <a:lstStyle/>
                <a:p>
                  <a:endParaRPr lang="en-US"/>
                </a:p>
              </p:txBody>
            </p:sp>
            <p:sp>
              <p:nvSpPr>
                <p:cNvPr id="51911" name="Freeform 1009"/>
                <p:cNvSpPr>
                  <a:spLocks/>
                </p:cNvSpPr>
                <p:nvPr/>
              </p:nvSpPr>
              <p:spPr bwMode="auto">
                <a:xfrm>
                  <a:off x="4720" y="2784"/>
                  <a:ext cx="24" cy="24"/>
                </a:xfrm>
                <a:custGeom>
                  <a:avLst/>
                  <a:gdLst>
                    <a:gd name="T0" fmla="*/ 0 w 24"/>
                    <a:gd name="T1" fmla="*/ 24 h 24"/>
                    <a:gd name="T2" fmla="*/ 6 w 24"/>
                    <a:gd name="T3" fmla="*/ 24 h 24"/>
                    <a:gd name="T4" fmla="*/ 6 w 24"/>
                    <a:gd name="T5" fmla="*/ 24 h 24"/>
                    <a:gd name="T6" fmla="*/ 18 w 24"/>
                    <a:gd name="T7" fmla="*/ 6 h 24"/>
                    <a:gd name="T8" fmla="*/ 24 w 24"/>
                    <a:gd name="T9" fmla="*/ 0 h 24"/>
                    <a:gd name="T10" fmla="*/ 18 w 24"/>
                    <a:gd name="T11" fmla="*/ 0 h 24"/>
                    <a:gd name="T12" fmla="*/ 18 w 24"/>
                    <a:gd name="T13" fmla="*/ 0 h 24"/>
                    <a:gd name="T14" fmla="*/ 12 w 24"/>
                    <a:gd name="T15" fmla="*/ 6 h 24"/>
                    <a:gd name="T16" fmla="*/ 0 w 24"/>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0" y="24"/>
                      </a:moveTo>
                      <a:lnTo>
                        <a:pt x="6" y="24"/>
                      </a:lnTo>
                      <a:lnTo>
                        <a:pt x="18" y="6"/>
                      </a:lnTo>
                      <a:lnTo>
                        <a:pt x="24" y="0"/>
                      </a:lnTo>
                      <a:lnTo>
                        <a:pt x="18" y="0"/>
                      </a:lnTo>
                      <a:lnTo>
                        <a:pt x="12" y="6"/>
                      </a:lnTo>
                      <a:lnTo>
                        <a:pt x="0" y="24"/>
                      </a:lnTo>
                      <a:close/>
                    </a:path>
                  </a:pathLst>
                </a:custGeom>
                <a:solidFill>
                  <a:srgbClr val="C0C0C0"/>
                </a:solidFill>
                <a:ln w="9525">
                  <a:noFill/>
                  <a:round/>
                  <a:headEnd/>
                  <a:tailEnd/>
                </a:ln>
              </p:spPr>
              <p:txBody>
                <a:bodyPr/>
                <a:lstStyle/>
                <a:p>
                  <a:endParaRPr lang="en-US"/>
                </a:p>
              </p:txBody>
            </p:sp>
            <p:sp>
              <p:nvSpPr>
                <p:cNvPr id="51912" name="Freeform 1010"/>
                <p:cNvSpPr>
                  <a:spLocks/>
                </p:cNvSpPr>
                <p:nvPr/>
              </p:nvSpPr>
              <p:spPr bwMode="auto">
                <a:xfrm>
                  <a:off x="4744" y="2742"/>
                  <a:ext cx="12" cy="30"/>
                </a:xfrm>
                <a:custGeom>
                  <a:avLst/>
                  <a:gdLst>
                    <a:gd name="T0" fmla="*/ 0 w 12"/>
                    <a:gd name="T1" fmla="*/ 24 h 30"/>
                    <a:gd name="T2" fmla="*/ 0 w 12"/>
                    <a:gd name="T3" fmla="*/ 30 h 30"/>
                    <a:gd name="T4" fmla="*/ 6 w 12"/>
                    <a:gd name="T5" fmla="*/ 24 h 30"/>
                    <a:gd name="T6" fmla="*/ 12 w 12"/>
                    <a:gd name="T7" fmla="*/ 12 h 30"/>
                    <a:gd name="T8" fmla="*/ 12 w 12"/>
                    <a:gd name="T9" fmla="*/ 6 h 30"/>
                    <a:gd name="T10" fmla="*/ 6 w 12"/>
                    <a:gd name="T11" fmla="*/ 0 h 30"/>
                    <a:gd name="T12" fmla="*/ 6 w 12"/>
                    <a:gd name="T13" fmla="*/ 6 h 30"/>
                    <a:gd name="T14" fmla="*/ 6 w 12"/>
                    <a:gd name="T15" fmla="*/ 12 h 30"/>
                    <a:gd name="T16" fmla="*/ 0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24"/>
                      </a:moveTo>
                      <a:lnTo>
                        <a:pt x="0" y="30"/>
                      </a:lnTo>
                      <a:lnTo>
                        <a:pt x="6" y="24"/>
                      </a:lnTo>
                      <a:lnTo>
                        <a:pt x="12" y="12"/>
                      </a:lnTo>
                      <a:lnTo>
                        <a:pt x="12" y="6"/>
                      </a:lnTo>
                      <a:lnTo>
                        <a:pt x="6" y="0"/>
                      </a:lnTo>
                      <a:lnTo>
                        <a:pt x="6" y="6"/>
                      </a:lnTo>
                      <a:lnTo>
                        <a:pt x="6" y="12"/>
                      </a:lnTo>
                      <a:lnTo>
                        <a:pt x="0" y="24"/>
                      </a:lnTo>
                      <a:close/>
                    </a:path>
                  </a:pathLst>
                </a:custGeom>
                <a:solidFill>
                  <a:srgbClr val="C0C0C0"/>
                </a:solidFill>
                <a:ln w="9525">
                  <a:noFill/>
                  <a:round/>
                  <a:headEnd/>
                  <a:tailEnd/>
                </a:ln>
              </p:spPr>
              <p:txBody>
                <a:bodyPr/>
                <a:lstStyle/>
                <a:p>
                  <a:endParaRPr lang="en-US"/>
                </a:p>
              </p:txBody>
            </p:sp>
            <p:sp>
              <p:nvSpPr>
                <p:cNvPr id="51913" name="Freeform 1011"/>
                <p:cNvSpPr>
                  <a:spLocks/>
                </p:cNvSpPr>
                <p:nvPr/>
              </p:nvSpPr>
              <p:spPr bwMode="auto">
                <a:xfrm>
                  <a:off x="4750" y="2700"/>
                  <a:ext cx="12" cy="30"/>
                </a:xfrm>
                <a:custGeom>
                  <a:avLst/>
                  <a:gdLst>
                    <a:gd name="T0" fmla="*/ 0 w 12"/>
                    <a:gd name="T1" fmla="*/ 30 h 30"/>
                    <a:gd name="T2" fmla="*/ 6 w 12"/>
                    <a:gd name="T3" fmla="*/ 30 h 30"/>
                    <a:gd name="T4" fmla="*/ 6 w 12"/>
                    <a:gd name="T5" fmla="*/ 30 h 30"/>
                    <a:gd name="T6" fmla="*/ 12 w 12"/>
                    <a:gd name="T7" fmla="*/ 18 h 30"/>
                    <a:gd name="T8" fmla="*/ 6 w 12"/>
                    <a:gd name="T9" fmla="*/ 6 h 30"/>
                    <a:gd name="T10" fmla="*/ 6 w 12"/>
                    <a:gd name="T11" fmla="*/ 0 h 30"/>
                    <a:gd name="T12" fmla="*/ 0 w 12"/>
                    <a:gd name="T13" fmla="*/ 6 h 30"/>
                    <a:gd name="T14" fmla="*/ 6 w 12"/>
                    <a:gd name="T15" fmla="*/ 18 h 30"/>
                    <a:gd name="T16" fmla="*/ 0 w 12"/>
                    <a:gd name="T17" fmla="*/ 3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30"/>
                      </a:moveTo>
                      <a:lnTo>
                        <a:pt x="6" y="30"/>
                      </a:lnTo>
                      <a:lnTo>
                        <a:pt x="12" y="18"/>
                      </a:lnTo>
                      <a:lnTo>
                        <a:pt x="6" y="6"/>
                      </a:lnTo>
                      <a:lnTo>
                        <a:pt x="6" y="0"/>
                      </a:lnTo>
                      <a:lnTo>
                        <a:pt x="0" y="6"/>
                      </a:lnTo>
                      <a:lnTo>
                        <a:pt x="6" y="18"/>
                      </a:lnTo>
                      <a:lnTo>
                        <a:pt x="0" y="30"/>
                      </a:lnTo>
                      <a:close/>
                    </a:path>
                  </a:pathLst>
                </a:custGeom>
                <a:solidFill>
                  <a:srgbClr val="C0C0C0"/>
                </a:solidFill>
                <a:ln w="9525">
                  <a:noFill/>
                  <a:round/>
                  <a:headEnd/>
                  <a:tailEnd/>
                </a:ln>
              </p:spPr>
              <p:txBody>
                <a:bodyPr/>
                <a:lstStyle/>
                <a:p>
                  <a:endParaRPr lang="en-US"/>
                </a:p>
              </p:txBody>
            </p:sp>
            <p:sp>
              <p:nvSpPr>
                <p:cNvPr id="51914" name="Freeform 1012"/>
                <p:cNvSpPr>
                  <a:spLocks/>
                </p:cNvSpPr>
                <p:nvPr/>
              </p:nvSpPr>
              <p:spPr bwMode="auto">
                <a:xfrm>
                  <a:off x="4738" y="2664"/>
                  <a:ext cx="18" cy="24"/>
                </a:xfrm>
                <a:custGeom>
                  <a:avLst/>
                  <a:gdLst>
                    <a:gd name="T0" fmla="*/ 12 w 18"/>
                    <a:gd name="T1" fmla="*/ 24 h 24"/>
                    <a:gd name="T2" fmla="*/ 12 w 18"/>
                    <a:gd name="T3" fmla="*/ 24 h 24"/>
                    <a:gd name="T4" fmla="*/ 18 w 18"/>
                    <a:gd name="T5" fmla="*/ 24 h 24"/>
                    <a:gd name="T6" fmla="*/ 18 w 18"/>
                    <a:gd name="T7" fmla="*/ 18 h 24"/>
                    <a:gd name="T8" fmla="*/ 6 w 18"/>
                    <a:gd name="T9" fmla="*/ 0 h 24"/>
                    <a:gd name="T10" fmla="*/ 6 w 18"/>
                    <a:gd name="T11" fmla="*/ 0 h 24"/>
                    <a:gd name="T12" fmla="*/ 0 w 18"/>
                    <a:gd name="T13" fmla="*/ 0 h 24"/>
                    <a:gd name="T14" fmla="*/ 12 w 18"/>
                    <a:gd name="T15" fmla="*/ 18 h 24"/>
                    <a:gd name="T16" fmla="*/ 12 w 18"/>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12" y="24"/>
                      </a:moveTo>
                      <a:lnTo>
                        <a:pt x="12" y="24"/>
                      </a:lnTo>
                      <a:lnTo>
                        <a:pt x="18" y="24"/>
                      </a:lnTo>
                      <a:lnTo>
                        <a:pt x="18" y="18"/>
                      </a:lnTo>
                      <a:lnTo>
                        <a:pt x="6" y="0"/>
                      </a:lnTo>
                      <a:lnTo>
                        <a:pt x="0" y="0"/>
                      </a:lnTo>
                      <a:lnTo>
                        <a:pt x="12" y="18"/>
                      </a:lnTo>
                      <a:lnTo>
                        <a:pt x="12" y="24"/>
                      </a:lnTo>
                      <a:close/>
                    </a:path>
                  </a:pathLst>
                </a:custGeom>
                <a:solidFill>
                  <a:srgbClr val="C0C0C0"/>
                </a:solidFill>
                <a:ln w="9525">
                  <a:noFill/>
                  <a:round/>
                  <a:headEnd/>
                  <a:tailEnd/>
                </a:ln>
              </p:spPr>
              <p:txBody>
                <a:bodyPr/>
                <a:lstStyle/>
                <a:p>
                  <a:endParaRPr lang="en-US"/>
                </a:p>
              </p:txBody>
            </p:sp>
            <p:sp>
              <p:nvSpPr>
                <p:cNvPr id="51915" name="Freeform 1013"/>
                <p:cNvSpPr>
                  <a:spLocks/>
                </p:cNvSpPr>
                <p:nvPr/>
              </p:nvSpPr>
              <p:spPr bwMode="auto">
                <a:xfrm>
                  <a:off x="4720" y="2622"/>
                  <a:ext cx="18" cy="30"/>
                </a:xfrm>
                <a:custGeom>
                  <a:avLst/>
                  <a:gdLst>
                    <a:gd name="T0" fmla="*/ 12 w 18"/>
                    <a:gd name="T1" fmla="*/ 24 h 30"/>
                    <a:gd name="T2" fmla="*/ 18 w 18"/>
                    <a:gd name="T3" fmla="*/ 30 h 30"/>
                    <a:gd name="T4" fmla="*/ 18 w 18"/>
                    <a:gd name="T5" fmla="*/ 24 h 30"/>
                    <a:gd name="T6" fmla="*/ 18 w 18"/>
                    <a:gd name="T7" fmla="*/ 24 h 30"/>
                    <a:gd name="T8" fmla="*/ 6 w 18"/>
                    <a:gd name="T9" fmla="*/ 6 h 30"/>
                    <a:gd name="T10" fmla="*/ 6 w 18"/>
                    <a:gd name="T11" fmla="*/ 0 h 30"/>
                    <a:gd name="T12" fmla="*/ 0 w 18"/>
                    <a:gd name="T13" fmla="*/ 6 h 30"/>
                    <a:gd name="T14" fmla="*/ 12 w 18"/>
                    <a:gd name="T15" fmla="*/ 24 h 30"/>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30"/>
                    <a:gd name="T26" fmla="*/ 18 w 18"/>
                    <a:gd name="T27" fmla="*/ 30 h 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30">
                      <a:moveTo>
                        <a:pt x="12" y="24"/>
                      </a:moveTo>
                      <a:lnTo>
                        <a:pt x="18" y="30"/>
                      </a:lnTo>
                      <a:lnTo>
                        <a:pt x="18" y="24"/>
                      </a:lnTo>
                      <a:lnTo>
                        <a:pt x="6" y="6"/>
                      </a:lnTo>
                      <a:lnTo>
                        <a:pt x="6" y="0"/>
                      </a:lnTo>
                      <a:lnTo>
                        <a:pt x="0" y="6"/>
                      </a:lnTo>
                      <a:lnTo>
                        <a:pt x="12" y="24"/>
                      </a:lnTo>
                      <a:close/>
                    </a:path>
                  </a:pathLst>
                </a:custGeom>
                <a:solidFill>
                  <a:srgbClr val="C0C0C0"/>
                </a:solidFill>
                <a:ln w="9525">
                  <a:noFill/>
                  <a:round/>
                  <a:headEnd/>
                  <a:tailEnd/>
                </a:ln>
              </p:spPr>
              <p:txBody>
                <a:bodyPr/>
                <a:lstStyle/>
                <a:p>
                  <a:endParaRPr lang="en-US"/>
                </a:p>
              </p:txBody>
            </p:sp>
            <p:sp>
              <p:nvSpPr>
                <p:cNvPr id="51916" name="Freeform 1014"/>
                <p:cNvSpPr>
                  <a:spLocks/>
                </p:cNvSpPr>
                <p:nvPr/>
              </p:nvSpPr>
              <p:spPr bwMode="auto">
                <a:xfrm>
                  <a:off x="4696" y="2592"/>
                  <a:ext cx="18" cy="24"/>
                </a:xfrm>
                <a:custGeom>
                  <a:avLst/>
                  <a:gdLst>
                    <a:gd name="T0" fmla="*/ 12 w 18"/>
                    <a:gd name="T1" fmla="*/ 18 h 24"/>
                    <a:gd name="T2" fmla="*/ 18 w 18"/>
                    <a:gd name="T3" fmla="*/ 24 h 24"/>
                    <a:gd name="T4" fmla="*/ 18 w 18"/>
                    <a:gd name="T5" fmla="*/ 18 h 24"/>
                    <a:gd name="T6" fmla="*/ 18 w 18"/>
                    <a:gd name="T7" fmla="*/ 18 h 24"/>
                    <a:gd name="T8" fmla="*/ 18 w 18"/>
                    <a:gd name="T9" fmla="*/ 18 h 24"/>
                    <a:gd name="T10" fmla="*/ 0 w 18"/>
                    <a:gd name="T11" fmla="*/ 0 h 24"/>
                    <a:gd name="T12" fmla="*/ 0 w 18"/>
                    <a:gd name="T13" fmla="*/ 6 h 24"/>
                    <a:gd name="T14" fmla="*/ 0 w 18"/>
                    <a:gd name="T15" fmla="*/ 6 h 24"/>
                    <a:gd name="T16" fmla="*/ 18 w 18"/>
                    <a:gd name="T17" fmla="*/ 24 h 24"/>
                    <a:gd name="T18" fmla="*/ 18 w 18"/>
                    <a:gd name="T19" fmla="*/ 18 h 24"/>
                    <a:gd name="T20" fmla="*/ 12 w 18"/>
                    <a:gd name="T21" fmla="*/ 18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
                    <a:gd name="T34" fmla="*/ 0 h 24"/>
                    <a:gd name="T35" fmla="*/ 18 w 18"/>
                    <a:gd name="T36" fmla="*/ 24 h 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 h="24">
                      <a:moveTo>
                        <a:pt x="12" y="18"/>
                      </a:moveTo>
                      <a:lnTo>
                        <a:pt x="18" y="24"/>
                      </a:lnTo>
                      <a:lnTo>
                        <a:pt x="18" y="18"/>
                      </a:lnTo>
                      <a:lnTo>
                        <a:pt x="0" y="0"/>
                      </a:lnTo>
                      <a:lnTo>
                        <a:pt x="0" y="6"/>
                      </a:lnTo>
                      <a:lnTo>
                        <a:pt x="18" y="24"/>
                      </a:lnTo>
                      <a:lnTo>
                        <a:pt x="18" y="18"/>
                      </a:lnTo>
                      <a:lnTo>
                        <a:pt x="12" y="18"/>
                      </a:lnTo>
                      <a:close/>
                    </a:path>
                  </a:pathLst>
                </a:custGeom>
                <a:solidFill>
                  <a:srgbClr val="C0C0C0"/>
                </a:solidFill>
                <a:ln w="9525">
                  <a:noFill/>
                  <a:round/>
                  <a:headEnd/>
                  <a:tailEnd/>
                </a:ln>
              </p:spPr>
              <p:txBody>
                <a:bodyPr/>
                <a:lstStyle/>
                <a:p>
                  <a:endParaRPr lang="en-US"/>
                </a:p>
              </p:txBody>
            </p:sp>
            <p:sp>
              <p:nvSpPr>
                <p:cNvPr id="51917" name="Freeform 1015"/>
                <p:cNvSpPr>
                  <a:spLocks/>
                </p:cNvSpPr>
                <p:nvPr/>
              </p:nvSpPr>
              <p:spPr bwMode="auto">
                <a:xfrm>
                  <a:off x="4660" y="2562"/>
                  <a:ext cx="24" cy="24"/>
                </a:xfrm>
                <a:custGeom>
                  <a:avLst/>
                  <a:gdLst>
                    <a:gd name="T0" fmla="*/ 24 w 24"/>
                    <a:gd name="T1" fmla="*/ 24 h 24"/>
                    <a:gd name="T2" fmla="*/ 24 w 24"/>
                    <a:gd name="T3" fmla="*/ 18 h 24"/>
                    <a:gd name="T4" fmla="*/ 24 w 24"/>
                    <a:gd name="T5" fmla="*/ 18 h 24"/>
                    <a:gd name="T6" fmla="*/ 18 w 24"/>
                    <a:gd name="T7" fmla="*/ 12 h 24"/>
                    <a:gd name="T8" fmla="*/ 6 w 24"/>
                    <a:gd name="T9" fmla="*/ 0 h 24"/>
                    <a:gd name="T10" fmla="*/ 0 w 24"/>
                    <a:gd name="T11" fmla="*/ 6 h 24"/>
                    <a:gd name="T12" fmla="*/ 6 w 24"/>
                    <a:gd name="T13" fmla="*/ 6 h 24"/>
                    <a:gd name="T14" fmla="*/ 18 w 24"/>
                    <a:gd name="T15" fmla="*/ 18 h 24"/>
                    <a:gd name="T16" fmla="*/ 24 w 24"/>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24" y="24"/>
                      </a:moveTo>
                      <a:lnTo>
                        <a:pt x="24" y="18"/>
                      </a:lnTo>
                      <a:lnTo>
                        <a:pt x="18" y="12"/>
                      </a:lnTo>
                      <a:lnTo>
                        <a:pt x="6" y="0"/>
                      </a:lnTo>
                      <a:lnTo>
                        <a:pt x="0" y="6"/>
                      </a:lnTo>
                      <a:lnTo>
                        <a:pt x="6" y="6"/>
                      </a:lnTo>
                      <a:lnTo>
                        <a:pt x="18" y="18"/>
                      </a:lnTo>
                      <a:lnTo>
                        <a:pt x="24" y="24"/>
                      </a:lnTo>
                      <a:close/>
                    </a:path>
                  </a:pathLst>
                </a:custGeom>
                <a:solidFill>
                  <a:srgbClr val="C0C0C0"/>
                </a:solidFill>
                <a:ln w="9525">
                  <a:noFill/>
                  <a:round/>
                  <a:headEnd/>
                  <a:tailEnd/>
                </a:ln>
              </p:spPr>
              <p:txBody>
                <a:bodyPr/>
                <a:lstStyle/>
                <a:p>
                  <a:endParaRPr lang="en-US"/>
                </a:p>
              </p:txBody>
            </p:sp>
            <p:sp>
              <p:nvSpPr>
                <p:cNvPr id="51918" name="Freeform 1016"/>
                <p:cNvSpPr>
                  <a:spLocks/>
                </p:cNvSpPr>
                <p:nvPr/>
              </p:nvSpPr>
              <p:spPr bwMode="auto">
                <a:xfrm>
                  <a:off x="4630" y="2538"/>
                  <a:ext cx="24" cy="24"/>
                </a:xfrm>
                <a:custGeom>
                  <a:avLst/>
                  <a:gdLst>
                    <a:gd name="T0" fmla="*/ 24 w 24"/>
                    <a:gd name="T1" fmla="*/ 24 h 24"/>
                    <a:gd name="T2" fmla="*/ 24 w 24"/>
                    <a:gd name="T3" fmla="*/ 18 h 24"/>
                    <a:gd name="T4" fmla="*/ 24 w 24"/>
                    <a:gd name="T5" fmla="*/ 18 h 24"/>
                    <a:gd name="T6" fmla="*/ 6 w 24"/>
                    <a:gd name="T7" fmla="*/ 6 h 24"/>
                    <a:gd name="T8" fmla="*/ 0 w 24"/>
                    <a:gd name="T9" fmla="*/ 0 h 24"/>
                    <a:gd name="T10" fmla="*/ 0 w 24"/>
                    <a:gd name="T11" fmla="*/ 6 h 24"/>
                    <a:gd name="T12" fmla="*/ 0 w 24"/>
                    <a:gd name="T13" fmla="*/ 6 h 24"/>
                    <a:gd name="T14" fmla="*/ 6 w 24"/>
                    <a:gd name="T15" fmla="*/ 12 h 24"/>
                    <a:gd name="T16" fmla="*/ 24 w 24"/>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24" y="24"/>
                      </a:moveTo>
                      <a:lnTo>
                        <a:pt x="24" y="18"/>
                      </a:lnTo>
                      <a:lnTo>
                        <a:pt x="6" y="6"/>
                      </a:lnTo>
                      <a:lnTo>
                        <a:pt x="0" y="0"/>
                      </a:lnTo>
                      <a:lnTo>
                        <a:pt x="0" y="6"/>
                      </a:lnTo>
                      <a:lnTo>
                        <a:pt x="6" y="12"/>
                      </a:lnTo>
                      <a:lnTo>
                        <a:pt x="24" y="24"/>
                      </a:lnTo>
                      <a:close/>
                    </a:path>
                  </a:pathLst>
                </a:custGeom>
                <a:solidFill>
                  <a:srgbClr val="C0C0C0"/>
                </a:solidFill>
                <a:ln w="9525">
                  <a:noFill/>
                  <a:round/>
                  <a:headEnd/>
                  <a:tailEnd/>
                </a:ln>
              </p:spPr>
              <p:txBody>
                <a:bodyPr/>
                <a:lstStyle/>
                <a:p>
                  <a:endParaRPr lang="en-US"/>
                </a:p>
              </p:txBody>
            </p:sp>
            <p:sp>
              <p:nvSpPr>
                <p:cNvPr id="51919" name="Freeform 1017"/>
                <p:cNvSpPr>
                  <a:spLocks/>
                </p:cNvSpPr>
                <p:nvPr/>
              </p:nvSpPr>
              <p:spPr bwMode="auto">
                <a:xfrm>
                  <a:off x="4594" y="2520"/>
                  <a:ext cx="24" cy="18"/>
                </a:xfrm>
                <a:custGeom>
                  <a:avLst/>
                  <a:gdLst>
                    <a:gd name="T0" fmla="*/ 24 w 24"/>
                    <a:gd name="T1" fmla="*/ 18 h 18"/>
                    <a:gd name="T2" fmla="*/ 24 w 24"/>
                    <a:gd name="T3" fmla="*/ 12 h 18"/>
                    <a:gd name="T4" fmla="*/ 24 w 24"/>
                    <a:gd name="T5" fmla="*/ 12 h 18"/>
                    <a:gd name="T6" fmla="*/ 0 w 24"/>
                    <a:gd name="T7" fmla="*/ 0 h 18"/>
                    <a:gd name="T8" fmla="*/ 0 w 24"/>
                    <a:gd name="T9" fmla="*/ 0 h 18"/>
                    <a:gd name="T10" fmla="*/ 0 w 24"/>
                    <a:gd name="T11" fmla="*/ 6 h 18"/>
                    <a:gd name="T12" fmla="*/ 24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18"/>
                      </a:move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1920" name="Freeform 1018"/>
                <p:cNvSpPr>
                  <a:spLocks/>
                </p:cNvSpPr>
                <p:nvPr/>
              </p:nvSpPr>
              <p:spPr bwMode="auto">
                <a:xfrm>
                  <a:off x="4558" y="2495"/>
                  <a:ext cx="24" cy="19"/>
                </a:xfrm>
                <a:custGeom>
                  <a:avLst/>
                  <a:gdLst>
                    <a:gd name="T0" fmla="*/ 24 w 24"/>
                    <a:gd name="T1" fmla="*/ 19 h 19"/>
                    <a:gd name="T2" fmla="*/ 24 w 24"/>
                    <a:gd name="T3" fmla="*/ 19 h 19"/>
                    <a:gd name="T4" fmla="*/ 24 w 24"/>
                    <a:gd name="T5" fmla="*/ 12 h 19"/>
                    <a:gd name="T6" fmla="*/ 0 w 24"/>
                    <a:gd name="T7" fmla="*/ 0 h 19"/>
                    <a:gd name="T8" fmla="*/ 0 w 24"/>
                    <a:gd name="T9" fmla="*/ 6 h 19"/>
                    <a:gd name="T10" fmla="*/ 0 w 24"/>
                    <a:gd name="T11" fmla="*/ 6 h 19"/>
                    <a:gd name="T12" fmla="*/ 24 w 24"/>
                    <a:gd name="T13" fmla="*/ 19 h 19"/>
                    <a:gd name="T14" fmla="*/ 0 60000 65536"/>
                    <a:gd name="T15" fmla="*/ 0 60000 65536"/>
                    <a:gd name="T16" fmla="*/ 0 60000 65536"/>
                    <a:gd name="T17" fmla="*/ 0 60000 65536"/>
                    <a:gd name="T18" fmla="*/ 0 60000 65536"/>
                    <a:gd name="T19" fmla="*/ 0 60000 65536"/>
                    <a:gd name="T20" fmla="*/ 0 60000 65536"/>
                    <a:gd name="T21" fmla="*/ 0 w 24"/>
                    <a:gd name="T22" fmla="*/ 0 h 19"/>
                    <a:gd name="T23" fmla="*/ 24 w 24"/>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9">
                      <a:moveTo>
                        <a:pt x="24" y="19"/>
                      </a:moveTo>
                      <a:lnTo>
                        <a:pt x="24" y="19"/>
                      </a:lnTo>
                      <a:lnTo>
                        <a:pt x="24" y="12"/>
                      </a:lnTo>
                      <a:lnTo>
                        <a:pt x="0" y="0"/>
                      </a:lnTo>
                      <a:lnTo>
                        <a:pt x="0" y="6"/>
                      </a:lnTo>
                      <a:lnTo>
                        <a:pt x="24" y="19"/>
                      </a:lnTo>
                      <a:close/>
                    </a:path>
                  </a:pathLst>
                </a:custGeom>
                <a:solidFill>
                  <a:srgbClr val="C0C0C0"/>
                </a:solidFill>
                <a:ln w="9525">
                  <a:noFill/>
                  <a:round/>
                  <a:headEnd/>
                  <a:tailEnd/>
                </a:ln>
              </p:spPr>
              <p:txBody>
                <a:bodyPr/>
                <a:lstStyle/>
                <a:p>
                  <a:endParaRPr lang="en-US"/>
                </a:p>
              </p:txBody>
            </p:sp>
            <p:sp>
              <p:nvSpPr>
                <p:cNvPr id="51921" name="Freeform 1019"/>
                <p:cNvSpPr>
                  <a:spLocks/>
                </p:cNvSpPr>
                <p:nvPr/>
              </p:nvSpPr>
              <p:spPr bwMode="auto">
                <a:xfrm>
                  <a:off x="4516" y="2483"/>
                  <a:ext cx="30" cy="12"/>
                </a:xfrm>
                <a:custGeom>
                  <a:avLst/>
                  <a:gdLst>
                    <a:gd name="T0" fmla="*/ 24 w 30"/>
                    <a:gd name="T1" fmla="*/ 12 h 12"/>
                    <a:gd name="T2" fmla="*/ 30 w 30"/>
                    <a:gd name="T3" fmla="*/ 12 h 12"/>
                    <a:gd name="T4" fmla="*/ 24 w 30"/>
                    <a:gd name="T5" fmla="*/ 6 h 12"/>
                    <a:gd name="T6" fmla="*/ 18 w 30"/>
                    <a:gd name="T7" fmla="*/ 0 h 12"/>
                    <a:gd name="T8" fmla="*/ 6 w 30"/>
                    <a:gd name="T9" fmla="*/ 0 h 12"/>
                    <a:gd name="T10" fmla="*/ 0 w 30"/>
                    <a:gd name="T11" fmla="*/ 0 h 12"/>
                    <a:gd name="T12" fmla="*/ 6 w 30"/>
                    <a:gd name="T13" fmla="*/ 6 h 12"/>
                    <a:gd name="T14" fmla="*/ 18 w 30"/>
                    <a:gd name="T15" fmla="*/ 6 h 12"/>
                    <a:gd name="T16" fmla="*/ 24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12"/>
                      </a:moveTo>
                      <a:lnTo>
                        <a:pt x="30" y="12"/>
                      </a:lnTo>
                      <a:lnTo>
                        <a:pt x="24" y="6"/>
                      </a:lnTo>
                      <a:lnTo>
                        <a:pt x="18" y="0"/>
                      </a:lnTo>
                      <a:lnTo>
                        <a:pt x="6" y="0"/>
                      </a:lnTo>
                      <a:lnTo>
                        <a:pt x="0" y="0"/>
                      </a:lnTo>
                      <a:lnTo>
                        <a:pt x="6" y="6"/>
                      </a:lnTo>
                      <a:lnTo>
                        <a:pt x="18" y="6"/>
                      </a:lnTo>
                      <a:lnTo>
                        <a:pt x="24" y="12"/>
                      </a:lnTo>
                      <a:close/>
                    </a:path>
                  </a:pathLst>
                </a:custGeom>
                <a:solidFill>
                  <a:srgbClr val="C0C0C0"/>
                </a:solidFill>
                <a:ln w="9525">
                  <a:noFill/>
                  <a:round/>
                  <a:headEnd/>
                  <a:tailEnd/>
                </a:ln>
              </p:spPr>
              <p:txBody>
                <a:bodyPr/>
                <a:lstStyle/>
                <a:p>
                  <a:endParaRPr lang="en-US"/>
                </a:p>
              </p:txBody>
            </p:sp>
            <p:sp>
              <p:nvSpPr>
                <p:cNvPr id="51922" name="Freeform 1020"/>
                <p:cNvSpPr>
                  <a:spLocks/>
                </p:cNvSpPr>
                <p:nvPr/>
              </p:nvSpPr>
              <p:spPr bwMode="auto">
                <a:xfrm>
                  <a:off x="4480" y="2465"/>
                  <a:ext cx="24" cy="12"/>
                </a:xfrm>
                <a:custGeom>
                  <a:avLst/>
                  <a:gdLst>
                    <a:gd name="T0" fmla="*/ 24 w 24"/>
                    <a:gd name="T1" fmla="*/ 12 h 12"/>
                    <a:gd name="T2" fmla="*/ 24 w 24"/>
                    <a:gd name="T3" fmla="*/ 12 h 12"/>
                    <a:gd name="T4" fmla="*/ 24 w 24"/>
                    <a:gd name="T5" fmla="*/ 6 h 12"/>
                    <a:gd name="T6" fmla="*/ 0 w 24"/>
                    <a:gd name="T7" fmla="*/ 0 h 12"/>
                    <a:gd name="T8" fmla="*/ 0 w 24"/>
                    <a:gd name="T9" fmla="*/ 0 h 12"/>
                    <a:gd name="T10" fmla="*/ 0 w 24"/>
                    <a:gd name="T11" fmla="*/ 6 h 12"/>
                    <a:gd name="T12" fmla="*/ 24 w 24"/>
                    <a:gd name="T13" fmla="*/ 12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12"/>
                      </a:moveTo>
                      <a:lnTo>
                        <a:pt x="24"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923" name="Freeform 1021"/>
                <p:cNvSpPr>
                  <a:spLocks/>
                </p:cNvSpPr>
                <p:nvPr/>
              </p:nvSpPr>
              <p:spPr bwMode="auto">
                <a:xfrm>
                  <a:off x="4438" y="2453"/>
                  <a:ext cx="30" cy="12"/>
                </a:xfrm>
                <a:custGeom>
                  <a:avLst/>
                  <a:gdLst>
                    <a:gd name="T0" fmla="*/ 24 w 30"/>
                    <a:gd name="T1" fmla="*/ 12 h 12"/>
                    <a:gd name="T2" fmla="*/ 30 w 30"/>
                    <a:gd name="T3" fmla="*/ 6 h 12"/>
                    <a:gd name="T4" fmla="*/ 24 w 30"/>
                    <a:gd name="T5" fmla="*/ 6 h 12"/>
                    <a:gd name="T6" fmla="*/ 6 w 30"/>
                    <a:gd name="T7" fmla="*/ 0 h 12"/>
                    <a:gd name="T8" fmla="*/ 0 w 30"/>
                    <a:gd name="T9" fmla="*/ 0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6" y="0"/>
                      </a:lnTo>
                      <a:lnTo>
                        <a:pt x="0" y="0"/>
                      </a:lnTo>
                      <a:lnTo>
                        <a:pt x="6" y="6"/>
                      </a:lnTo>
                      <a:lnTo>
                        <a:pt x="24" y="12"/>
                      </a:lnTo>
                      <a:close/>
                    </a:path>
                  </a:pathLst>
                </a:custGeom>
                <a:solidFill>
                  <a:srgbClr val="C0C0C0"/>
                </a:solidFill>
                <a:ln w="9525">
                  <a:noFill/>
                  <a:round/>
                  <a:headEnd/>
                  <a:tailEnd/>
                </a:ln>
              </p:spPr>
              <p:txBody>
                <a:bodyPr/>
                <a:lstStyle/>
                <a:p>
                  <a:endParaRPr lang="en-US"/>
                </a:p>
              </p:txBody>
            </p:sp>
            <p:sp>
              <p:nvSpPr>
                <p:cNvPr id="51924" name="Freeform 1022"/>
                <p:cNvSpPr>
                  <a:spLocks/>
                </p:cNvSpPr>
                <p:nvPr/>
              </p:nvSpPr>
              <p:spPr bwMode="auto">
                <a:xfrm>
                  <a:off x="4396" y="2435"/>
                  <a:ext cx="30" cy="18"/>
                </a:xfrm>
                <a:custGeom>
                  <a:avLst/>
                  <a:gdLst>
                    <a:gd name="T0" fmla="*/ 30 w 30"/>
                    <a:gd name="T1" fmla="*/ 18 h 18"/>
                    <a:gd name="T2" fmla="*/ 30 w 30"/>
                    <a:gd name="T3" fmla="*/ 12 h 18"/>
                    <a:gd name="T4" fmla="*/ 30 w 30"/>
                    <a:gd name="T5" fmla="*/ 12 h 18"/>
                    <a:gd name="T6" fmla="*/ 6 w 30"/>
                    <a:gd name="T7" fmla="*/ 0 h 18"/>
                    <a:gd name="T8" fmla="*/ 0 w 30"/>
                    <a:gd name="T9" fmla="*/ 6 h 18"/>
                    <a:gd name="T10" fmla="*/ 6 w 30"/>
                    <a:gd name="T11" fmla="*/ 6 h 18"/>
                    <a:gd name="T12" fmla="*/ 30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30" y="18"/>
                      </a:moveTo>
                      <a:lnTo>
                        <a:pt x="30" y="12"/>
                      </a:lnTo>
                      <a:lnTo>
                        <a:pt x="6" y="0"/>
                      </a:lnTo>
                      <a:lnTo>
                        <a:pt x="0" y="6"/>
                      </a:lnTo>
                      <a:lnTo>
                        <a:pt x="6" y="6"/>
                      </a:lnTo>
                      <a:lnTo>
                        <a:pt x="30" y="18"/>
                      </a:lnTo>
                      <a:close/>
                    </a:path>
                  </a:pathLst>
                </a:custGeom>
                <a:solidFill>
                  <a:srgbClr val="C0C0C0"/>
                </a:solidFill>
                <a:ln w="9525">
                  <a:noFill/>
                  <a:round/>
                  <a:headEnd/>
                  <a:tailEnd/>
                </a:ln>
              </p:spPr>
              <p:txBody>
                <a:bodyPr/>
                <a:lstStyle/>
                <a:p>
                  <a:endParaRPr lang="en-US"/>
                </a:p>
              </p:txBody>
            </p:sp>
            <p:sp>
              <p:nvSpPr>
                <p:cNvPr id="51925" name="Freeform 1023"/>
                <p:cNvSpPr>
                  <a:spLocks/>
                </p:cNvSpPr>
                <p:nvPr/>
              </p:nvSpPr>
              <p:spPr bwMode="auto">
                <a:xfrm>
                  <a:off x="4360" y="2423"/>
                  <a:ext cx="30" cy="18"/>
                </a:xfrm>
                <a:custGeom>
                  <a:avLst/>
                  <a:gdLst>
                    <a:gd name="T0" fmla="*/ 24 w 30"/>
                    <a:gd name="T1" fmla="*/ 18 h 18"/>
                    <a:gd name="T2" fmla="*/ 30 w 30"/>
                    <a:gd name="T3" fmla="*/ 12 h 18"/>
                    <a:gd name="T4" fmla="*/ 24 w 30"/>
                    <a:gd name="T5" fmla="*/ 12 h 18"/>
                    <a:gd name="T6" fmla="*/ 0 w 30"/>
                    <a:gd name="T7" fmla="*/ 0 h 18"/>
                    <a:gd name="T8" fmla="*/ 0 w 30"/>
                    <a:gd name="T9" fmla="*/ 6 h 18"/>
                    <a:gd name="T10" fmla="*/ 0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1926" name="Freeform 1024"/>
                <p:cNvSpPr>
                  <a:spLocks/>
                </p:cNvSpPr>
                <p:nvPr/>
              </p:nvSpPr>
              <p:spPr bwMode="auto">
                <a:xfrm>
                  <a:off x="4318" y="2417"/>
                  <a:ext cx="30" cy="12"/>
                </a:xfrm>
                <a:custGeom>
                  <a:avLst/>
                  <a:gdLst>
                    <a:gd name="T0" fmla="*/ 24 w 30"/>
                    <a:gd name="T1" fmla="*/ 12 h 12"/>
                    <a:gd name="T2" fmla="*/ 30 w 30"/>
                    <a:gd name="T3" fmla="*/ 6 h 12"/>
                    <a:gd name="T4" fmla="*/ 24 w 30"/>
                    <a:gd name="T5" fmla="*/ 6 h 12"/>
                    <a:gd name="T6" fmla="*/ 6 w 30"/>
                    <a:gd name="T7" fmla="*/ 0 h 12"/>
                    <a:gd name="T8" fmla="*/ 0 w 30"/>
                    <a:gd name="T9" fmla="*/ 0 h 12"/>
                    <a:gd name="T10" fmla="*/ 0 w 30"/>
                    <a:gd name="T11" fmla="*/ 0 h 12"/>
                    <a:gd name="T12" fmla="*/ 0 w 30"/>
                    <a:gd name="T13" fmla="*/ 6 h 12"/>
                    <a:gd name="T14" fmla="*/ 6 w 30"/>
                    <a:gd name="T15" fmla="*/ 6 h 12"/>
                    <a:gd name="T16" fmla="*/ 24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12"/>
                      </a:moveTo>
                      <a:lnTo>
                        <a:pt x="30" y="6"/>
                      </a:lnTo>
                      <a:lnTo>
                        <a:pt x="24" y="6"/>
                      </a:lnTo>
                      <a:lnTo>
                        <a:pt x="6" y="0"/>
                      </a:lnTo>
                      <a:lnTo>
                        <a:pt x="0"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1927" name="Freeform 1025"/>
                <p:cNvSpPr>
                  <a:spLocks/>
                </p:cNvSpPr>
                <p:nvPr/>
              </p:nvSpPr>
              <p:spPr bwMode="auto">
                <a:xfrm>
                  <a:off x="4276" y="2405"/>
                  <a:ext cx="30" cy="12"/>
                </a:xfrm>
                <a:custGeom>
                  <a:avLst/>
                  <a:gdLst>
                    <a:gd name="T0" fmla="*/ 30 w 30"/>
                    <a:gd name="T1" fmla="*/ 12 h 12"/>
                    <a:gd name="T2" fmla="*/ 30 w 30"/>
                    <a:gd name="T3" fmla="*/ 12 h 12"/>
                    <a:gd name="T4" fmla="*/ 30 w 30"/>
                    <a:gd name="T5" fmla="*/ 6 h 12"/>
                    <a:gd name="T6" fmla="*/ 6 w 30"/>
                    <a:gd name="T7" fmla="*/ 0 h 12"/>
                    <a:gd name="T8" fmla="*/ 0 w 30"/>
                    <a:gd name="T9" fmla="*/ 6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12"/>
                      </a:lnTo>
                      <a:lnTo>
                        <a:pt x="30" y="6"/>
                      </a:lnTo>
                      <a:lnTo>
                        <a:pt x="6" y="0"/>
                      </a:lnTo>
                      <a:lnTo>
                        <a:pt x="0" y="6"/>
                      </a:lnTo>
                      <a:lnTo>
                        <a:pt x="6" y="6"/>
                      </a:lnTo>
                      <a:lnTo>
                        <a:pt x="30" y="12"/>
                      </a:lnTo>
                      <a:close/>
                    </a:path>
                  </a:pathLst>
                </a:custGeom>
                <a:solidFill>
                  <a:srgbClr val="C0C0C0"/>
                </a:solidFill>
                <a:ln w="9525">
                  <a:noFill/>
                  <a:round/>
                  <a:headEnd/>
                  <a:tailEnd/>
                </a:ln>
              </p:spPr>
              <p:txBody>
                <a:bodyPr/>
                <a:lstStyle/>
                <a:p>
                  <a:endParaRPr lang="en-US"/>
                </a:p>
              </p:txBody>
            </p:sp>
            <p:sp>
              <p:nvSpPr>
                <p:cNvPr id="51928" name="Freeform 1026"/>
                <p:cNvSpPr>
                  <a:spLocks/>
                </p:cNvSpPr>
                <p:nvPr/>
              </p:nvSpPr>
              <p:spPr bwMode="auto">
                <a:xfrm>
                  <a:off x="4234" y="2399"/>
                  <a:ext cx="30" cy="12"/>
                </a:xfrm>
                <a:custGeom>
                  <a:avLst/>
                  <a:gdLst>
                    <a:gd name="T0" fmla="*/ 30 w 30"/>
                    <a:gd name="T1" fmla="*/ 12 h 12"/>
                    <a:gd name="T2" fmla="*/ 30 w 30"/>
                    <a:gd name="T3" fmla="*/ 6 h 12"/>
                    <a:gd name="T4" fmla="*/ 30 w 30"/>
                    <a:gd name="T5" fmla="*/ 6 h 12"/>
                    <a:gd name="T6" fmla="*/ 6 w 30"/>
                    <a:gd name="T7" fmla="*/ 0 h 12"/>
                    <a:gd name="T8" fmla="*/ 0 w 30"/>
                    <a:gd name="T9" fmla="*/ 0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0"/>
                      </a:lnTo>
                      <a:lnTo>
                        <a:pt x="6" y="6"/>
                      </a:lnTo>
                      <a:lnTo>
                        <a:pt x="30" y="12"/>
                      </a:lnTo>
                      <a:close/>
                    </a:path>
                  </a:pathLst>
                </a:custGeom>
                <a:solidFill>
                  <a:srgbClr val="C0C0C0"/>
                </a:solidFill>
                <a:ln w="9525">
                  <a:noFill/>
                  <a:round/>
                  <a:headEnd/>
                  <a:tailEnd/>
                </a:ln>
              </p:spPr>
              <p:txBody>
                <a:bodyPr/>
                <a:lstStyle/>
                <a:p>
                  <a:endParaRPr lang="en-US"/>
                </a:p>
              </p:txBody>
            </p:sp>
            <p:sp>
              <p:nvSpPr>
                <p:cNvPr id="51929" name="Freeform 1027"/>
                <p:cNvSpPr>
                  <a:spLocks/>
                </p:cNvSpPr>
                <p:nvPr/>
              </p:nvSpPr>
              <p:spPr bwMode="auto">
                <a:xfrm>
                  <a:off x="4192" y="2393"/>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1930" name="Freeform 1028"/>
                <p:cNvSpPr>
                  <a:spLocks/>
                </p:cNvSpPr>
                <p:nvPr/>
              </p:nvSpPr>
              <p:spPr bwMode="auto">
                <a:xfrm>
                  <a:off x="4156" y="2381"/>
                  <a:ext cx="24" cy="12"/>
                </a:xfrm>
                <a:custGeom>
                  <a:avLst/>
                  <a:gdLst>
                    <a:gd name="T0" fmla="*/ 24 w 24"/>
                    <a:gd name="T1" fmla="*/ 12 h 12"/>
                    <a:gd name="T2" fmla="*/ 24 w 24"/>
                    <a:gd name="T3" fmla="*/ 6 h 12"/>
                    <a:gd name="T4" fmla="*/ 24 w 24"/>
                    <a:gd name="T5" fmla="*/ 6 h 12"/>
                    <a:gd name="T6" fmla="*/ 0 w 24"/>
                    <a:gd name="T7" fmla="*/ 0 h 12"/>
                    <a:gd name="T8" fmla="*/ 0 w 24"/>
                    <a:gd name="T9" fmla="*/ 0 h 12"/>
                    <a:gd name="T10" fmla="*/ 0 w 24"/>
                    <a:gd name="T11" fmla="*/ 6 h 12"/>
                    <a:gd name="T12" fmla="*/ 0 w 24"/>
                    <a:gd name="T13" fmla="*/ 6 h 12"/>
                    <a:gd name="T14" fmla="*/ 0 w 24"/>
                    <a:gd name="T15" fmla="*/ 6 h 12"/>
                    <a:gd name="T16" fmla="*/ 24 w 24"/>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24" y="12"/>
                      </a:move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931" name="Freeform 1029"/>
                <p:cNvSpPr>
                  <a:spLocks/>
                </p:cNvSpPr>
                <p:nvPr/>
              </p:nvSpPr>
              <p:spPr bwMode="auto">
                <a:xfrm>
                  <a:off x="4114" y="2375"/>
                  <a:ext cx="30" cy="12"/>
                </a:xfrm>
                <a:custGeom>
                  <a:avLst/>
                  <a:gdLst>
                    <a:gd name="T0" fmla="*/ 24 w 30"/>
                    <a:gd name="T1" fmla="*/ 12 h 12"/>
                    <a:gd name="T2" fmla="*/ 30 w 30"/>
                    <a:gd name="T3" fmla="*/ 6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932" name="Freeform 1030"/>
                <p:cNvSpPr>
                  <a:spLocks/>
                </p:cNvSpPr>
                <p:nvPr/>
              </p:nvSpPr>
              <p:spPr bwMode="auto">
                <a:xfrm>
                  <a:off x="4072" y="2375"/>
                  <a:ext cx="30" cy="6"/>
                </a:xfrm>
                <a:custGeom>
                  <a:avLst/>
                  <a:gdLst>
                    <a:gd name="T0" fmla="*/ 24 w 30"/>
                    <a:gd name="T1" fmla="*/ 6 h 6"/>
                    <a:gd name="T2" fmla="*/ 30 w 30"/>
                    <a:gd name="T3" fmla="*/ 6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933" name="Freeform 1031"/>
                <p:cNvSpPr>
                  <a:spLocks/>
                </p:cNvSpPr>
                <p:nvPr/>
              </p:nvSpPr>
              <p:spPr bwMode="auto">
                <a:xfrm>
                  <a:off x="4030" y="2369"/>
                  <a:ext cx="30" cy="6"/>
                </a:xfrm>
                <a:custGeom>
                  <a:avLst/>
                  <a:gdLst>
                    <a:gd name="T0" fmla="*/ 24 w 30"/>
                    <a:gd name="T1" fmla="*/ 6 h 6"/>
                    <a:gd name="T2" fmla="*/ 30 w 30"/>
                    <a:gd name="T3" fmla="*/ 6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934" name="Freeform 1032"/>
                <p:cNvSpPr>
                  <a:spLocks/>
                </p:cNvSpPr>
                <p:nvPr/>
              </p:nvSpPr>
              <p:spPr bwMode="auto">
                <a:xfrm>
                  <a:off x="3987" y="2363"/>
                  <a:ext cx="31" cy="6"/>
                </a:xfrm>
                <a:custGeom>
                  <a:avLst/>
                  <a:gdLst>
                    <a:gd name="T0" fmla="*/ 25 w 31"/>
                    <a:gd name="T1" fmla="*/ 6 h 6"/>
                    <a:gd name="T2" fmla="*/ 31 w 31"/>
                    <a:gd name="T3" fmla="*/ 6 h 6"/>
                    <a:gd name="T4" fmla="*/ 25 w 31"/>
                    <a:gd name="T5" fmla="*/ 0 h 6"/>
                    <a:gd name="T6" fmla="*/ 0 w 31"/>
                    <a:gd name="T7" fmla="*/ 0 h 6"/>
                    <a:gd name="T8" fmla="*/ 0 w 31"/>
                    <a:gd name="T9" fmla="*/ 6 h 6"/>
                    <a:gd name="T10" fmla="*/ 0 w 31"/>
                    <a:gd name="T11" fmla="*/ 6 h 6"/>
                    <a:gd name="T12" fmla="*/ 25 w 31"/>
                    <a:gd name="T13" fmla="*/ 6 h 6"/>
                    <a:gd name="T14" fmla="*/ 0 60000 65536"/>
                    <a:gd name="T15" fmla="*/ 0 60000 65536"/>
                    <a:gd name="T16" fmla="*/ 0 60000 65536"/>
                    <a:gd name="T17" fmla="*/ 0 60000 65536"/>
                    <a:gd name="T18" fmla="*/ 0 60000 65536"/>
                    <a:gd name="T19" fmla="*/ 0 60000 65536"/>
                    <a:gd name="T20" fmla="*/ 0 60000 65536"/>
                    <a:gd name="T21" fmla="*/ 0 w 31"/>
                    <a:gd name="T22" fmla="*/ 0 h 6"/>
                    <a:gd name="T23" fmla="*/ 31 w 31"/>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6">
                      <a:moveTo>
                        <a:pt x="25" y="6"/>
                      </a:moveTo>
                      <a:lnTo>
                        <a:pt x="31" y="6"/>
                      </a:lnTo>
                      <a:lnTo>
                        <a:pt x="25" y="0"/>
                      </a:lnTo>
                      <a:lnTo>
                        <a:pt x="0" y="0"/>
                      </a:lnTo>
                      <a:lnTo>
                        <a:pt x="0" y="6"/>
                      </a:lnTo>
                      <a:lnTo>
                        <a:pt x="25" y="6"/>
                      </a:lnTo>
                      <a:close/>
                    </a:path>
                  </a:pathLst>
                </a:custGeom>
                <a:solidFill>
                  <a:srgbClr val="C0C0C0"/>
                </a:solidFill>
                <a:ln w="9525">
                  <a:noFill/>
                  <a:round/>
                  <a:headEnd/>
                  <a:tailEnd/>
                </a:ln>
              </p:spPr>
              <p:txBody>
                <a:bodyPr/>
                <a:lstStyle/>
                <a:p>
                  <a:endParaRPr lang="en-US"/>
                </a:p>
              </p:txBody>
            </p:sp>
            <p:sp>
              <p:nvSpPr>
                <p:cNvPr id="51935" name="Freeform 1033"/>
                <p:cNvSpPr>
                  <a:spLocks/>
                </p:cNvSpPr>
                <p:nvPr/>
              </p:nvSpPr>
              <p:spPr bwMode="auto">
                <a:xfrm>
                  <a:off x="3945" y="2363"/>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936" name="Freeform 1034"/>
                <p:cNvSpPr>
                  <a:spLocks/>
                </p:cNvSpPr>
                <p:nvPr/>
              </p:nvSpPr>
              <p:spPr bwMode="auto">
                <a:xfrm>
                  <a:off x="3903" y="2357"/>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937" name="Freeform 1035"/>
                <p:cNvSpPr>
                  <a:spLocks/>
                </p:cNvSpPr>
                <p:nvPr/>
              </p:nvSpPr>
              <p:spPr bwMode="auto">
                <a:xfrm>
                  <a:off x="3861" y="2357"/>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938" name="Freeform 1036"/>
                <p:cNvSpPr>
                  <a:spLocks/>
                </p:cNvSpPr>
                <p:nvPr/>
              </p:nvSpPr>
              <p:spPr bwMode="auto">
                <a:xfrm>
                  <a:off x="3819" y="2357"/>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939" name="Freeform 1037"/>
                <p:cNvSpPr>
                  <a:spLocks/>
                </p:cNvSpPr>
                <p:nvPr/>
              </p:nvSpPr>
              <p:spPr bwMode="auto">
                <a:xfrm>
                  <a:off x="3777" y="2357"/>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grpSp>
          <p:grpSp>
            <p:nvGrpSpPr>
              <p:cNvPr id="51666" name="Group 1038"/>
              <p:cNvGrpSpPr>
                <a:grpSpLocks/>
              </p:cNvGrpSpPr>
              <p:nvPr/>
            </p:nvGrpSpPr>
            <p:grpSpPr bwMode="auto">
              <a:xfrm>
                <a:off x="2889" y="2405"/>
                <a:ext cx="1771" cy="625"/>
                <a:chOff x="2889" y="2405"/>
                <a:chExt cx="1771" cy="625"/>
              </a:xfrm>
            </p:grpSpPr>
            <p:sp>
              <p:nvSpPr>
                <p:cNvPr id="51740" name="Freeform 1039"/>
                <p:cNvSpPr>
                  <a:spLocks/>
                </p:cNvSpPr>
                <p:nvPr/>
              </p:nvSpPr>
              <p:spPr bwMode="auto">
                <a:xfrm>
                  <a:off x="3753" y="2405"/>
                  <a:ext cx="48" cy="6"/>
                </a:xfrm>
                <a:custGeom>
                  <a:avLst/>
                  <a:gdLst>
                    <a:gd name="T0" fmla="*/ 24 w 48"/>
                    <a:gd name="T1" fmla="*/ 6 h 6"/>
                    <a:gd name="T2" fmla="*/ 48 w 48"/>
                    <a:gd name="T3" fmla="*/ 6 h 6"/>
                    <a:gd name="T4" fmla="*/ 48 w 48"/>
                    <a:gd name="T5" fmla="*/ 0 h 6"/>
                    <a:gd name="T6" fmla="*/ 48 w 48"/>
                    <a:gd name="T7" fmla="*/ 0 h 6"/>
                    <a:gd name="T8" fmla="*/ 24 w 48"/>
                    <a:gd name="T9" fmla="*/ 0 h 6"/>
                    <a:gd name="T10" fmla="*/ 0 w 48"/>
                    <a:gd name="T11" fmla="*/ 0 h 6"/>
                    <a:gd name="T12" fmla="*/ 0 w 48"/>
                    <a:gd name="T13" fmla="*/ 0 h 6"/>
                    <a:gd name="T14" fmla="*/ 0 w 48"/>
                    <a:gd name="T15" fmla="*/ 6 h 6"/>
                    <a:gd name="T16" fmla="*/ 24 w 48"/>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
                    <a:gd name="T28" fmla="*/ 0 h 6"/>
                    <a:gd name="T29" fmla="*/ 48 w 48"/>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 h="6">
                      <a:moveTo>
                        <a:pt x="24" y="6"/>
                      </a:moveTo>
                      <a:lnTo>
                        <a:pt x="48" y="6"/>
                      </a:lnTo>
                      <a:lnTo>
                        <a:pt x="48"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741" name="Freeform 1040"/>
                <p:cNvSpPr>
                  <a:spLocks/>
                </p:cNvSpPr>
                <p:nvPr/>
              </p:nvSpPr>
              <p:spPr bwMode="auto">
                <a:xfrm>
                  <a:off x="3711" y="2405"/>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742" name="Freeform 1041"/>
                <p:cNvSpPr>
                  <a:spLocks/>
                </p:cNvSpPr>
                <p:nvPr/>
              </p:nvSpPr>
              <p:spPr bwMode="auto">
                <a:xfrm>
                  <a:off x="3669" y="2405"/>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743" name="Freeform 1042"/>
                <p:cNvSpPr>
                  <a:spLocks/>
                </p:cNvSpPr>
                <p:nvPr/>
              </p:nvSpPr>
              <p:spPr bwMode="auto">
                <a:xfrm>
                  <a:off x="3627" y="2405"/>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744" name="Freeform 1043"/>
                <p:cNvSpPr>
                  <a:spLocks/>
                </p:cNvSpPr>
                <p:nvPr/>
              </p:nvSpPr>
              <p:spPr bwMode="auto">
                <a:xfrm>
                  <a:off x="3585" y="2405"/>
                  <a:ext cx="30" cy="12"/>
                </a:xfrm>
                <a:custGeom>
                  <a:avLst/>
                  <a:gdLst>
                    <a:gd name="T0" fmla="*/ 24 w 30"/>
                    <a:gd name="T1" fmla="*/ 6 h 12"/>
                    <a:gd name="T2" fmla="*/ 30 w 30"/>
                    <a:gd name="T3" fmla="*/ 6 h 12"/>
                    <a:gd name="T4" fmla="*/ 24 w 30"/>
                    <a:gd name="T5" fmla="*/ 0 h 12"/>
                    <a:gd name="T6" fmla="*/ 12 w 30"/>
                    <a:gd name="T7" fmla="*/ 6 h 12"/>
                    <a:gd name="T8" fmla="*/ 0 w 30"/>
                    <a:gd name="T9" fmla="*/ 6 h 12"/>
                    <a:gd name="T10" fmla="*/ 0 w 30"/>
                    <a:gd name="T11" fmla="*/ 6 h 12"/>
                    <a:gd name="T12" fmla="*/ 0 w 30"/>
                    <a:gd name="T13" fmla="*/ 12 h 12"/>
                    <a:gd name="T14" fmla="*/ 12 w 30"/>
                    <a:gd name="T15" fmla="*/ 12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6"/>
                      </a:lnTo>
                      <a:lnTo>
                        <a:pt x="24" y="0"/>
                      </a:lnTo>
                      <a:lnTo>
                        <a:pt x="12" y="6"/>
                      </a:lnTo>
                      <a:lnTo>
                        <a:pt x="0" y="6"/>
                      </a:lnTo>
                      <a:lnTo>
                        <a:pt x="0" y="12"/>
                      </a:lnTo>
                      <a:lnTo>
                        <a:pt x="12" y="12"/>
                      </a:lnTo>
                      <a:lnTo>
                        <a:pt x="24" y="6"/>
                      </a:lnTo>
                      <a:close/>
                    </a:path>
                  </a:pathLst>
                </a:custGeom>
                <a:solidFill>
                  <a:srgbClr val="C0C0C0"/>
                </a:solidFill>
                <a:ln w="9525">
                  <a:noFill/>
                  <a:round/>
                  <a:headEnd/>
                  <a:tailEnd/>
                </a:ln>
              </p:spPr>
              <p:txBody>
                <a:bodyPr/>
                <a:lstStyle/>
                <a:p>
                  <a:endParaRPr lang="en-US"/>
                </a:p>
              </p:txBody>
            </p:sp>
            <p:sp>
              <p:nvSpPr>
                <p:cNvPr id="51745" name="Freeform 1044"/>
                <p:cNvSpPr>
                  <a:spLocks/>
                </p:cNvSpPr>
                <p:nvPr/>
              </p:nvSpPr>
              <p:spPr bwMode="auto">
                <a:xfrm>
                  <a:off x="3543" y="2411"/>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746" name="Freeform 1045"/>
                <p:cNvSpPr>
                  <a:spLocks/>
                </p:cNvSpPr>
                <p:nvPr/>
              </p:nvSpPr>
              <p:spPr bwMode="auto">
                <a:xfrm>
                  <a:off x="3501" y="2417"/>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747" name="Freeform 1046"/>
                <p:cNvSpPr>
                  <a:spLocks/>
                </p:cNvSpPr>
                <p:nvPr/>
              </p:nvSpPr>
              <p:spPr bwMode="auto">
                <a:xfrm>
                  <a:off x="3459" y="2423"/>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748" name="Freeform 1047"/>
                <p:cNvSpPr>
                  <a:spLocks/>
                </p:cNvSpPr>
                <p:nvPr/>
              </p:nvSpPr>
              <p:spPr bwMode="auto">
                <a:xfrm>
                  <a:off x="3417" y="2423"/>
                  <a:ext cx="30" cy="12"/>
                </a:xfrm>
                <a:custGeom>
                  <a:avLst/>
                  <a:gdLst>
                    <a:gd name="T0" fmla="*/ 24 w 30"/>
                    <a:gd name="T1" fmla="*/ 6 h 12"/>
                    <a:gd name="T2" fmla="*/ 30 w 30"/>
                    <a:gd name="T3" fmla="*/ 6 h 12"/>
                    <a:gd name="T4" fmla="*/ 24 w 30"/>
                    <a:gd name="T5" fmla="*/ 0 h 12"/>
                    <a:gd name="T6" fmla="*/ 12 w 30"/>
                    <a:gd name="T7" fmla="*/ 6 h 12"/>
                    <a:gd name="T8" fmla="*/ 0 w 30"/>
                    <a:gd name="T9" fmla="*/ 6 h 12"/>
                    <a:gd name="T10" fmla="*/ 0 w 30"/>
                    <a:gd name="T11" fmla="*/ 6 h 12"/>
                    <a:gd name="T12" fmla="*/ 0 w 30"/>
                    <a:gd name="T13" fmla="*/ 12 h 12"/>
                    <a:gd name="T14" fmla="*/ 12 w 30"/>
                    <a:gd name="T15" fmla="*/ 12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6"/>
                      </a:lnTo>
                      <a:lnTo>
                        <a:pt x="24" y="0"/>
                      </a:lnTo>
                      <a:lnTo>
                        <a:pt x="12" y="6"/>
                      </a:lnTo>
                      <a:lnTo>
                        <a:pt x="0" y="6"/>
                      </a:lnTo>
                      <a:lnTo>
                        <a:pt x="0" y="12"/>
                      </a:lnTo>
                      <a:lnTo>
                        <a:pt x="12" y="12"/>
                      </a:lnTo>
                      <a:lnTo>
                        <a:pt x="24" y="6"/>
                      </a:lnTo>
                      <a:close/>
                    </a:path>
                  </a:pathLst>
                </a:custGeom>
                <a:solidFill>
                  <a:srgbClr val="C0C0C0"/>
                </a:solidFill>
                <a:ln w="9525">
                  <a:noFill/>
                  <a:round/>
                  <a:headEnd/>
                  <a:tailEnd/>
                </a:ln>
              </p:spPr>
              <p:txBody>
                <a:bodyPr/>
                <a:lstStyle/>
                <a:p>
                  <a:endParaRPr lang="en-US"/>
                </a:p>
              </p:txBody>
            </p:sp>
            <p:sp>
              <p:nvSpPr>
                <p:cNvPr id="51749" name="Freeform 1048"/>
                <p:cNvSpPr>
                  <a:spLocks/>
                </p:cNvSpPr>
                <p:nvPr/>
              </p:nvSpPr>
              <p:spPr bwMode="auto">
                <a:xfrm>
                  <a:off x="3375" y="2435"/>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750" name="Freeform 1049"/>
                <p:cNvSpPr>
                  <a:spLocks/>
                </p:cNvSpPr>
                <p:nvPr/>
              </p:nvSpPr>
              <p:spPr bwMode="auto">
                <a:xfrm>
                  <a:off x="3333" y="2441"/>
                  <a:ext cx="30" cy="12"/>
                </a:xfrm>
                <a:custGeom>
                  <a:avLst/>
                  <a:gdLst>
                    <a:gd name="T0" fmla="*/ 24 w 30"/>
                    <a:gd name="T1" fmla="*/ 6 h 12"/>
                    <a:gd name="T2" fmla="*/ 30 w 30"/>
                    <a:gd name="T3" fmla="*/ 0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751" name="Freeform 1050"/>
                <p:cNvSpPr>
                  <a:spLocks/>
                </p:cNvSpPr>
                <p:nvPr/>
              </p:nvSpPr>
              <p:spPr bwMode="auto">
                <a:xfrm>
                  <a:off x="3291" y="2447"/>
                  <a:ext cx="30" cy="12"/>
                </a:xfrm>
                <a:custGeom>
                  <a:avLst/>
                  <a:gdLst>
                    <a:gd name="T0" fmla="*/ 30 w 30"/>
                    <a:gd name="T1" fmla="*/ 6 h 12"/>
                    <a:gd name="T2" fmla="*/ 30 w 30"/>
                    <a:gd name="T3" fmla="*/ 6 h 12"/>
                    <a:gd name="T4" fmla="*/ 30 w 30"/>
                    <a:gd name="T5" fmla="*/ 0 h 12"/>
                    <a:gd name="T6" fmla="*/ 6 w 30"/>
                    <a:gd name="T7" fmla="*/ 6 h 12"/>
                    <a:gd name="T8" fmla="*/ 0 w 30"/>
                    <a:gd name="T9" fmla="*/ 6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6"/>
                      </a:lnTo>
                      <a:lnTo>
                        <a:pt x="30" y="0"/>
                      </a:lnTo>
                      <a:lnTo>
                        <a:pt x="6" y="6"/>
                      </a:lnTo>
                      <a:lnTo>
                        <a:pt x="0" y="6"/>
                      </a:lnTo>
                      <a:lnTo>
                        <a:pt x="6" y="12"/>
                      </a:lnTo>
                      <a:lnTo>
                        <a:pt x="30" y="6"/>
                      </a:lnTo>
                      <a:close/>
                    </a:path>
                  </a:pathLst>
                </a:custGeom>
                <a:solidFill>
                  <a:srgbClr val="C0C0C0"/>
                </a:solidFill>
                <a:ln w="9525">
                  <a:noFill/>
                  <a:round/>
                  <a:headEnd/>
                  <a:tailEnd/>
                </a:ln>
              </p:spPr>
              <p:txBody>
                <a:bodyPr/>
                <a:lstStyle/>
                <a:p>
                  <a:endParaRPr lang="en-US"/>
                </a:p>
              </p:txBody>
            </p:sp>
            <p:sp>
              <p:nvSpPr>
                <p:cNvPr id="51752" name="Freeform 1051"/>
                <p:cNvSpPr>
                  <a:spLocks/>
                </p:cNvSpPr>
                <p:nvPr/>
              </p:nvSpPr>
              <p:spPr bwMode="auto">
                <a:xfrm>
                  <a:off x="3249" y="2453"/>
                  <a:ext cx="30" cy="18"/>
                </a:xfrm>
                <a:custGeom>
                  <a:avLst/>
                  <a:gdLst>
                    <a:gd name="T0" fmla="*/ 30 w 30"/>
                    <a:gd name="T1" fmla="*/ 6 h 18"/>
                    <a:gd name="T2" fmla="*/ 30 w 30"/>
                    <a:gd name="T3" fmla="*/ 6 h 18"/>
                    <a:gd name="T4" fmla="*/ 30 w 30"/>
                    <a:gd name="T5" fmla="*/ 0 h 18"/>
                    <a:gd name="T6" fmla="*/ 6 w 30"/>
                    <a:gd name="T7" fmla="*/ 12 h 18"/>
                    <a:gd name="T8" fmla="*/ 0 w 30"/>
                    <a:gd name="T9" fmla="*/ 12 h 18"/>
                    <a:gd name="T10" fmla="*/ 6 w 30"/>
                    <a:gd name="T11" fmla="*/ 18 h 18"/>
                    <a:gd name="T12" fmla="*/ 30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30" y="6"/>
                      </a:moveTo>
                      <a:lnTo>
                        <a:pt x="30" y="6"/>
                      </a:lnTo>
                      <a:lnTo>
                        <a:pt x="30" y="0"/>
                      </a:lnTo>
                      <a:lnTo>
                        <a:pt x="6" y="12"/>
                      </a:lnTo>
                      <a:lnTo>
                        <a:pt x="0" y="12"/>
                      </a:lnTo>
                      <a:lnTo>
                        <a:pt x="6" y="18"/>
                      </a:lnTo>
                      <a:lnTo>
                        <a:pt x="30" y="6"/>
                      </a:lnTo>
                      <a:close/>
                    </a:path>
                  </a:pathLst>
                </a:custGeom>
                <a:solidFill>
                  <a:srgbClr val="C0C0C0"/>
                </a:solidFill>
                <a:ln w="9525">
                  <a:noFill/>
                  <a:round/>
                  <a:headEnd/>
                  <a:tailEnd/>
                </a:ln>
              </p:spPr>
              <p:txBody>
                <a:bodyPr/>
                <a:lstStyle/>
                <a:p>
                  <a:endParaRPr lang="en-US"/>
                </a:p>
              </p:txBody>
            </p:sp>
            <p:sp>
              <p:nvSpPr>
                <p:cNvPr id="51753" name="Freeform 1052"/>
                <p:cNvSpPr>
                  <a:spLocks/>
                </p:cNvSpPr>
                <p:nvPr/>
              </p:nvSpPr>
              <p:spPr bwMode="auto">
                <a:xfrm>
                  <a:off x="3213" y="2465"/>
                  <a:ext cx="24" cy="18"/>
                </a:xfrm>
                <a:custGeom>
                  <a:avLst/>
                  <a:gdLst>
                    <a:gd name="T0" fmla="*/ 24 w 24"/>
                    <a:gd name="T1" fmla="*/ 6 h 18"/>
                    <a:gd name="T2" fmla="*/ 24 w 24"/>
                    <a:gd name="T3" fmla="*/ 6 h 18"/>
                    <a:gd name="T4" fmla="*/ 24 w 24"/>
                    <a:gd name="T5" fmla="*/ 0 h 18"/>
                    <a:gd name="T6" fmla="*/ 0 w 24"/>
                    <a:gd name="T7" fmla="*/ 12 h 18"/>
                    <a:gd name="T8" fmla="*/ 0 w 24"/>
                    <a:gd name="T9" fmla="*/ 12 h 18"/>
                    <a:gd name="T10" fmla="*/ 0 w 24"/>
                    <a:gd name="T11" fmla="*/ 18 h 18"/>
                    <a:gd name="T12" fmla="*/ 24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6"/>
                      </a:moveTo>
                      <a:lnTo>
                        <a:pt x="24" y="6"/>
                      </a:ln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1754" name="Freeform 1053"/>
                <p:cNvSpPr>
                  <a:spLocks/>
                </p:cNvSpPr>
                <p:nvPr/>
              </p:nvSpPr>
              <p:spPr bwMode="auto">
                <a:xfrm>
                  <a:off x="3171" y="2477"/>
                  <a:ext cx="30" cy="12"/>
                </a:xfrm>
                <a:custGeom>
                  <a:avLst/>
                  <a:gdLst>
                    <a:gd name="T0" fmla="*/ 24 w 30"/>
                    <a:gd name="T1" fmla="*/ 6 h 12"/>
                    <a:gd name="T2" fmla="*/ 30 w 30"/>
                    <a:gd name="T3" fmla="*/ 6 h 12"/>
                    <a:gd name="T4" fmla="*/ 24 w 30"/>
                    <a:gd name="T5" fmla="*/ 0 h 12"/>
                    <a:gd name="T6" fmla="*/ 0 w 30"/>
                    <a:gd name="T7" fmla="*/ 6 h 12"/>
                    <a:gd name="T8" fmla="*/ 0 w 30"/>
                    <a:gd name="T9" fmla="*/ 12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755" name="Freeform 1054"/>
                <p:cNvSpPr>
                  <a:spLocks/>
                </p:cNvSpPr>
                <p:nvPr/>
              </p:nvSpPr>
              <p:spPr bwMode="auto">
                <a:xfrm>
                  <a:off x="3129" y="2489"/>
                  <a:ext cx="30" cy="18"/>
                </a:xfrm>
                <a:custGeom>
                  <a:avLst/>
                  <a:gdLst>
                    <a:gd name="T0" fmla="*/ 24 w 30"/>
                    <a:gd name="T1" fmla="*/ 6 h 18"/>
                    <a:gd name="T2" fmla="*/ 30 w 30"/>
                    <a:gd name="T3" fmla="*/ 6 h 18"/>
                    <a:gd name="T4" fmla="*/ 24 w 30"/>
                    <a:gd name="T5" fmla="*/ 0 h 18"/>
                    <a:gd name="T6" fmla="*/ 18 w 30"/>
                    <a:gd name="T7" fmla="*/ 6 h 18"/>
                    <a:gd name="T8" fmla="*/ 6 w 30"/>
                    <a:gd name="T9" fmla="*/ 12 h 18"/>
                    <a:gd name="T10" fmla="*/ 0 w 30"/>
                    <a:gd name="T11" fmla="*/ 12 h 18"/>
                    <a:gd name="T12" fmla="*/ 6 w 30"/>
                    <a:gd name="T13" fmla="*/ 18 h 18"/>
                    <a:gd name="T14" fmla="*/ 18 w 30"/>
                    <a:gd name="T15" fmla="*/ 12 h 18"/>
                    <a:gd name="T16" fmla="*/ 24 w 30"/>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6"/>
                      </a:moveTo>
                      <a:lnTo>
                        <a:pt x="30" y="6"/>
                      </a:lnTo>
                      <a:lnTo>
                        <a:pt x="24" y="0"/>
                      </a:lnTo>
                      <a:lnTo>
                        <a:pt x="18" y="6"/>
                      </a:lnTo>
                      <a:lnTo>
                        <a:pt x="6" y="12"/>
                      </a:lnTo>
                      <a:lnTo>
                        <a:pt x="0" y="12"/>
                      </a:lnTo>
                      <a:lnTo>
                        <a:pt x="6" y="18"/>
                      </a:lnTo>
                      <a:lnTo>
                        <a:pt x="18" y="12"/>
                      </a:lnTo>
                      <a:lnTo>
                        <a:pt x="24" y="6"/>
                      </a:lnTo>
                      <a:close/>
                    </a:path>
                  </a:pathLst>
                </a:custGeom>
                <a:solidFill>
                  <a:srgbClr val="C0C0C0"/>
                </a:solidFill>
                <a:ln w="9525">
                  <a:noFill/>
                  <a:round/>
                  <a:headEnd/>
                  <a:tailEnd/>
                </a:ln>
              </p:spPr>
              <p:txBody>
                <a:bodyPr/>
                <a:lstStyle/>
                <a:p>
                  <a:endParaRPr lang="en-US"/>
                </a:p>
              </p:txBody>
            </p:sp>
            <p:sp>
              <p:nvSpPr>
                <p:cNvPr id="51756" name="Freeform 1055"/>
                <p:cNvSpPr>
                  <a:spLocks/>
                </p:cNvSpPr>
                <p:nvPr/>
              </p:nvSpPr>
              <p:spPr bwMode="auto">
                <a:xfrm>
                  <a:off x="3093" y="2507"/>
                  <a:ext cx="24" cy="13"/>
                </a:xfrm>
                <a:custGeom>
                  <a:avLst/>
                  <a:gdLst>
                    <a:gd name="T0" fmla="*/ 24 w 24"/>
                    <a:gd name="T1" fmla="*/ 7 h 13"/>
                    <a:gd name="T2" fmla="*/ 24 w 24"/>
                    <a:gd name="T3" fmla="*/ 0 h 13"/>
                    <a:gd name="T4" fmla="*/ 24 w 24"/>
                    <a:gd name="T5" fmla="*/ 0 h 13"/>
                    <a:gd name="T6" fmla="*/ 0 w 24"/>
                    <a:gd name="T7" fmla="*/ 7 h 13"/>
                    <a:gd name="T8" fmla="*/ 0 w 24"/>
                    <a:gd name="T9" fmla="*/ 13 h 13"/>
                    <a:gd name="T10" fmla="*/ 0 w 24"/>
                    <a:gd name="T11" fmla="*/ 13 h 13"/>
                    <a:gd name="T12" fmla="*/ 24 w 24"/>
                    <a:gd name="T13" fmla="*/ 7 h 13"/>
                    <a:gd name="T14" fmla="*/ 0 60000 65536"/>
                    <a:gd name="T15" fmla="*/ 0 60000 65536"/>
                    <a:gd name="T16" fmla="*/ 0 60000 65536"/>
                    <a:gd name="T17" fmla="*/ 0 60000 65536"/>
                    <a:gd name="T18" fmla="*/ 0 60000 65536"/>
                    <a:gd name="T19" fmla="*/ 0 60000 65536"/>
                    <a:gd name="T20" fmla="*/ 0 60000 65536"/>
                    <a:gd name="T21" fmla="*/ 0 w 24"/>
                    <a:gd name="T22" fmla="*/ 0 h 13"/>
                    <a:gd name="T23" fmla="*/ 24 w 24"/>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3">
                      <a:moveTo>
                        <a:pt x="24" y="7"/>
                      </a:moveTo>
                      <a:lnTo>
                        <a:pt x="24" y="0"/>
                      </a:lnTo>
                      <a:lnTo>
                        <a:pt x="0" y="7"/>
                      </a:lnTo>
                      <a:lnTo>
                        <a:pt x="0" y="13"/>
                      </a:lnTo>
                      <a:lnTo>
                        <a:pt x="24" y="7"/>
                      </a:lnTo>
                      <a:close/>
                    </a:path>
                  </a:pathLst>
                </a:custGeom>
                <a:solidFill>
                  <a:srgbClr val="C0C0C0"/>
                </a:solidFill>
                <a:ln w="9525">
                  <a:noFill/>
                  <a:round/>
                  <a:headEnd/>
                  <a:tailEnd/>
                </a:ln>
              </p:spPr>
              <p:txBody>
                <a:bodyPr/>
                <a:lstStyle/>
                <a:p>
                  <a:endParaRPr lang="en-US"/>
                </a:p>
              </p:txBody>
            </p:sp>
            <p:sp>
              <p:nvSpPr>
                <p:cNvPr id="51757" name="Freeform 1056"/>
                <p:cNvSpPr>
                  <a:spLocks/>
                </p:cNvSpPr>
                <p:nvPr/>
              </p:nvSpPr>
              <p:spPr bwMode="auto">
                <a:xfrm>
                  <a:off x="3051" y="2520"/>
                  <a:ext cx="30" cy="18"/>
                </a:xfrm>
                <a:custGeom>
                  <a:avLst/>
                  <a:gdLst>
                    <a:gd name="T0" fmla="*/ 24 w 30"/>
                    <a:gd name="T1" fmla="*/ 6 h 18"/>
                    <a:gd name="T2" fmla="*/ 30 w 30"/>
                    <a:gd name="T3" fmla="*/ 6 h 18"/>
                    <a:gd name="T4" fmla="*/ 24 w 30"/>
                    <a:gd name="T5" fmla="*/ 0 h 18"/>
                    <a:gd name="T6" fmla="*/ 6 w 30"/>
                    <a:gd name="T7" fmla="*/ 12 h 18"/>
                    <a:gd name="T8" fmla="*/ 0 w 30"/>
                    <a:gd name="T9" fmla="*/ 18 h 18"/>
                    <a:gd name="T10" fmla="*/ 6 w 30"/>
                    <a:gd name="T11" fmla="*/ 18 h 18"/>
                    <a:gd name="T12" fmla="*/ 24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6"/>
                      </a:moveTo>
                      <a:lnTo>
                        <a:pt x="30" y="6"/>
                      </a:lnTo>
                      <a:lnTo>
                        <a:pt x="24" y="0"/>
                      </a:lnTo>
                      <a:lnTo>
                        <a:pt x="6" y="12"/>
                      </a:lnTo>
                      <a:lnTo>
                        <a:pt x="0" y="18"/>
                      </a:lnTo>
                      <a:lnTo>
                        <a:pt x="6" y="18"/>
                      </a:lnTo>
                      <a:lnTo>
                        <a:pt x="24" y="6"/>
                      </a:lnTo>
                      <a:close/>
                    </a:path>
                  </a:pathLst>
                </a:custGeom>
                <a:solidFill>
                  <a:srgbClr val="C0C0C0"/>
                </a:solidFill>
                <a:ln w="9525">
                  <a:noFill/>
                  <a:round/>
                  <a:headEnd/>
                  <a:tailEnd/>
                </a:ln>
              </p:spPr>
              <p:txBody>
                <a:bodyPr/>
                <a:lstStyle/>
                <a:p>
                  <a:endParaRPr lang="en-US"/>
                </a:p>
              </p:txBody>
            </p:sp>
            <p:sp>
              <p:nvSpPr>
                <p:cNvPr id="51758" name="Freeform 1057"/>
                <p:cNvSpPr>
                  <a:spLocks/>
                </p:cNvSpPr>
                <p:nvPr/>
              </p:nvSpPr>
              <p:spPr bwMode="auto">
                <a:xfrm>
                  <a:off x="3015" y="2538"/>
                  <a:ext cx="30" cy="18"/>
                </a:xfrm>
                <a:custGeom>
                  <a:avLst/>
                  <a:gdLst>
                    <a:gd name="T0" fmla="*/ 24 w 30"/>
                    <a:gd name="T1" fmla="*/ 6 h 18"/>
                    <a:gd name="T2" fmla="*/ 30 w 30"/>
                    <a:gd name="T3" fmla="*/ 6 h 18"/>
                    <a:gd name="T4" fmla="*/ 24 w 30"/>
                    <a:gd name="T5" fmla="*/ 0 h 18"/>
                    <a:gd name="T6" fmla="*/ 6 w 30"/>
                    <a:gd name="T7" fmla="*/ 12 h 18"/>
                    <a:gd name="T8" fmla="*/ 0 w 30"/>
                    <a:gd name="T9" fmla="*/ 18 h 18"/>
                    <a:gd name="T10" fmla="*/ 6 w 30"/>
                    <a:gd name="T11" fmla="*/ 18 h 18"/>
                    <a:gd name="T12" fmla="*/ 24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6"/>
                      </a:moveTo>
                      <a:lnTo>
                        <a:pt x="30" y="6"/>
                      </a:lnTo>
                      <a:lnTo>
                        <a:pt x="24" y="0"/>
                      </a:lnTo>
                      <a:lnTo>
                        <a:pt x="6" y="12"/>
                      </a:lnTo>
                      <a:lnTo>
                        <a:pt x="0" y="18"/>
                      </a:lnTo>
                      <a:lnTo>
                        <a:pt x="6" y="18"/>
                      </a:lnTo>
                      <a:lnTo>
                        <a:pt x="24" y="6"/>
                      </a:lnTo>
                      <a:close/>
                    </a:path>
                  </a:pathLst>
                </a:custGeom>
                <a:solidFill>
                  <a:srgbClr val="C0C0C0"/>
                </a:solidFill>
                <a:ln w="9525">
                  <a:noFill/>
                  <a:round/>
                  <a:headEnd/>
                  <a:tailEnd/>
                </a:ln>
              </p:spPr>
              <p:txBody>
                <a:bodyPr/>
                <a:lstStyle/>
                <a:p>
                  <a:endParaRPr lang="en-US"/>
                </a:p>
              </p:txBody>
            </p:sp>
            <p:sp>
              <p:nvSpPr>
                <p:cNvPr id="51759" name="Freeform 1058"/>
                <p:cNvSpPr>
                  <a:spLocks/>
                </p:cNvSpPr>
                <p:nvPr/>
              </p:nvSpPr>
              <p:spPr bwMode="auto">
                <a:xfrm>
                  <a:off x="2979" y="2562"/>
                  <a:ext cx="30" cy="18"/>
                </a:xfrm>
                <a:custGeom>
                  <a:avLst/>
                  <a:gdLst>
                    <a:gd name="T0" fmla="*/ 24 w 30"/>
                    <a:gd name="T1" fmla="*/ 6 h 18"/>
                    <a:gd name="T2" fmla="*/ 30 w 30"/>
                    <a:gd name="T3" fmla="*/ 0 h 18"/>
                    <a:gd name="T4" fmla="*/ 24 w 30"/>
                    <a:gd name="T5" fmla="*/ 0 h 18"/>
                    <a:gd name="T6" fmla="*/ 18 w 30"/>
                    <a:gd name="T7" fmla="*/ 6 h 18"/>
                    <a:gd name="T8" fmla="*/ 6 w 30"/>
                    <a:gd name="T9" fmla="*/ 12 h 18"/>
                    <a:gd name="T10" fmla="*/ 0 w 30"/>
                    <a:gd name="T11" fmla="*/ 18 h 18"/>
                    <a:gd name="T12" fmla="*/ 6 w 30"/>
                    <a:gd name="T13" fmla="*/ 18 h 18"/>
                    <a:gd name="T14" fmla="*/ 18 w 30"/>
                    <a:gd name="T15" fmla="*/ 12 h 18"/>
                    <a:gd name="T16" fmla="*/ 24 w 30"/>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6"/>
                      </a:moveTo>
                      <a:lnTo>
                        <a:pt x="30" y="0"/>
                      </a:lnTo>
                      <a:lnTo>
                        <a:pt x="24" y="0"/>
                      </a:lnTo>
                      <a:lnTo>
                        <a:pt x="18" y="6"/>
                      </a:lnTo>
                      <a:lnTo>
                        <a:pt x="6" y="12"/>
                      </a:lnTo>
                      <a:lnTo>
                        <a:pt x="0" y="18"/>
                      </a:lnTo>
                      <a:lnTo>
                        <a:pt x="6" y="18"/>
                      </a:lnTo>
                      <a:lnTo>
                        <a:pt x="18" y="12"/>
                      </a:lnTo>
                      <a:lnTo>
                        <a:pt x="24" y="6"/>
                      </a:lnTo>
                      <a:close/>
                    </a:path>
                  </a:pathLst>
                </a:custGeom>
                <a:solidFill>
                  <a:srgbClr val="C0C0C0"/>
                </a:solidFill>
                <a:ln w="9525">
                  <a:noFill/>
                  <a:round/>
                  <a:headEnd/>
                  <a:tailEnd/>
                </a:ln>
              </p:spPr>
              <p:txBody>
                <a:bodyPr/>
                <a:lstStyle/>
                <a:p>
                  <a:endParaRPr lang="en-US"/>
                </a:p>
              </p:txBody>
            </p:sp>
            <p:sp>
              <p:nvSpPr>
                <p:cNvPr id="51760" name="Freeform 1059"/>
                <p:cNvSpPr>
                  <a:spLocks/>
                </p:cNvSpPr>
                <p:nvPr/>
              </p:nvSpPr>
              <p:spPr bwMode="auto">
                <a:xfrm>
                  <a:off x="2949" y="2586"/>
                  <a:ext cx="24" cy="18"/>
                </a:xfrm>
                <a:custGeom>
                  <a:avLst/>
                  <a:gdLst>
                    <a:gd name="T0" fmla="*/ 18 w 24"/>
                    <a:gd name="T1" fmla="*/ 6 h 18"/>
                    <a:gd name="T2" fmla="*/ 24 w 24"/>
                    <a:gd name="T3" fmla="*/ 0 h 18"/>
                    <a:gd name="T4" fmla="*/ 18 w 24"/>
                    <a:gd name="T5" fmla="*/ 0 h 18"/>
                    <a:gd name="T6" fmla="*/ 12 w 24"/>
                    <a:gd name="T7" fmla="*/ 6 h 18"/>
                    <a:gd name="T8" fmla="*/ 0 w 24"/>
                    <a:gd name="T9" fmla="*/ 12 h 18"/>
                    <a:gd name="T10" fmla="*/ 0 w 24"/>
                    <a:gd name="T11" fmla="*/ 18 h 18"/>
                    <a:gd name="T12" fmla="*/ 0 w 24"/>
                    <a:gd name="T13" fmla="*/ 18 h 18"/>
                    <a:gd name="T14" fmla="*/ 12 w 24"/>
                    <a:gd name="T15" fmla="*/ 12 h 18"/>
                    <a:gd name="T16" fmla="*/ 18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18" y="6"/>
                      </a:moveTo>
                      <a:lnTo>
                        <a:pt x="24" y="0"/>
                      </a:lnTo>
                      <a:lnTo>
                        <a:pt x="18" y="0"/>
                      </a:lnTo>
                      <a:lnTo>
                        <a:pt x="12" y="6"/>
                      </a:lnTo>
                      <a:lnTo>
                        <a:pt x="0" y="12"/>
                      </a:lnTo>
                      <a:lnTo>
                        <a:pt x="0" y="18"/>
                      </a:lnTo>
                      <a:lnTo>
                        <a:pt x="12" y="12"/>
                      </a:lnTo>
                      <a:lnTo>
                        <a:pt x="18" y="6"/>
                      </a:lnTo>
                      <a:close/>
                    </a:path>
                  </a:pathLst>
                </a:custGeom>
                <a:solidFill>
                  <a:srgbClr val="C0C0C0"/>
                </a:solidFill>
                <a:ln w="9525">
                  <a:noFill/>
                  <a:round/>
                  <a:headEnd/>
                  <a:tailEnd/>
                </a:ln>
              </p:spPr>
              <p:txBody>
                <a:bodyPr/>
                <a:lstStyle/>
                <a:p>
                  <a:endParaRPr lang="en-US"/>
                </a:p>
              </p:txBody>
            </p:sp>
            <p:sp>
              <p:nvSpPr>
                <p:cNvPr id="51761" name="Freeform 1060"/>
                <p:cNvSpPr>
                  <a:spLocks/>
                </p:cNvSpPr>
                <p:nvPr/>
              </p:nvSpPr>
              <p:spPr bwMode="auto">
                <a:xfrm>
                  <a:off x="2919" y="2616"/>
                  <a:ext cx="24" cy="24"/>
                </a:xfrm>
                <a:custGeom>
                  <a:avLst/>
                  <a:gdLst>
                    <a:gd name="T0" fmla="*/ 18 w 24"/>
                    <a:gd name="T1" fmla="*/ 6 h 24"/>
                    <a:gd name="T2" fmla="*/ 24 w 24"/>
                    <a:gd name="T3" fmla="*/ 0 h 24"/>
                    <a:gd name="T4" fmla="*/ 18 w 24"/>
                    <a:gd name="T5" fmla="*/ 0 h 24"/>
                    <a:gd name="T6" fmla="*/ 12 w 24"/>
                    <a:gd name="T7" fmla="*/ 6 h 24"/>
                    <a:gd name="T8" fmla="*/ 6 w 24"/>
                    <a:gd name="T9" fmla="*/ 6 h 24"/>
                    <a:gd name="T10" fmla="*/ 0 w 24"/>
                    <a:gd name="T11" fmla="*/ 18 h 24"/>
                    <a:gd name="T12" fmla="*/ 0 w 24"/>
                    <a:gd name="T13" fmla="*/ 24 h 24"/>
                    <a:gd name="T14" fmla="*/ 6 w 24"/>
                    <a:gd name="T15" fmla="*/ 18 h 24"/>
                    <a:gd name="T16" fmla="*/ 12 w 24"/>
                    <a:gd name="T17" fmla="*/ 6 h 24"/>
                    <a:gd name="T18" fmla="*/ 12 w 24"/>
                    <a:gd name="T19" fmla="*/ 6 h 24"/>
                    <a:gd name="T20" fmla="*/ 12 w 24"/>
                    <a:gd name="T21" fmla="*/ 12 h 24"/>
                    <a:gd name="T22" fmla="*/ 18 w 24"/>
                    <a:gd name="T23" fmla="*/ 6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18" y="6"/>
                      </a:moveTo>
                      <a:lnTo>
                        <a:pt x="24" y="0"/>
                      </a:lnTo>
                      <a:lnTo>
                        <a:pt x="18" y="0"/>
                      </a:lnTo>
                      <a:lnTo>
                        <a:pt x="12" y="6"/>
                      </a:lnTo>
                      <a:lnTo>
                        <a:pt x="6" y="6"/>
                      </a:lnTo>
                      <a:lnTo>
                        <a:pt x="0" y="18"/>
                      </a:lnTo>
                      <a:lnTo>
                        <a:pt x="0" y="24"/>
                      </a:lnTo>
                      <a:lnTo>
                        <a:pt x="6" y="18"/>
                      </a:lnTo>
                      <a:lnTo>
                        <a:pt x="12" y="6"/>
                      </a:lnTo>
                      <a:lnTo>
                        <a:pt x="12" y="12"/>
                      </a:lnTo>
                      <a:lnTo>
                        <a:pt x="18" y="6"/>
                      </a:lnTo>
                      <a:close/>
                    </a:path>
                  </a:pathLst>
                </a:custGeom>
                <a:solidFill>
                  <a:srgbClr val="C0C0C0"/>
                </a:solidFill>
                <a:ln w="9525">
                  <a:noFill/>
                  <a:round/>
                  <a:headEnd/>
                  <a:tailEnd/>
                </a:ln>
              </p:spPr>
              <p:txBody>
                <a:bodyPr/>
                <a:lstStyle/>
                <a:p>
                  <a:endParaRPr lang="en-US"/>
                </a:p>
              </p:txBody>
            </p:sp>
            <p:sp>
              <p:nvSpPr>
                <p:cNvPr id="51762" name="Freeform 1061"/>
                <p:cNvSpPr>
                  <a:spLocks/>
                </p:cNvSpPr>
                <p:nvPr/>
              </p:nvSpPr>
              <p:spPr bwMode="auto">
                <a:xfrm>
                  <a:off x="2895" y="2646"/>
                  <a:ext cx="18" cy="24"/>
                </a:xfrm>
                <a:custGeom>
                  <a:avLst/>
                  <a:gdLst>
                    <a:gd name="T0" fmla="*/ 18 w 18"/>
                    <a:gd name="T1" fmla="*/ 0 h 24"/>
                    <a:gd name="T2" fmla="*/ 18 w 18"/>
                    <a:gd name="T3" fmla="*/ 0 h 24"/>
                    <a:gd name="T4" fmla="*/ 12 w 18"/>
                    <a:gd name="T5" fmla="*/ 0 h 24"/>
                    <a:gd name="T6" fmla="*/ 12 w 18"/>
                    <a:gd name="T7" fmla="*/ 6 h 24"/>
                    <a:gd name="T8" fmla="*/ 0 w 18"/>
                    <a:gd name="T9" fmla="*/ 24 h 24"/>
                    <a:gd name="T10" fmla="*/ 6 w 18"/>
                    <a:gd name="T11" fmla="*/ 24 h 24"/>
                    <a:gd name="T12" fmla="*/ 6 w 18"/>
                    <a:gd name="T13" fmla="*/ 24 h 24"/>
                    <a:gd name="T14" fmla="*/ 18 w 18"/>
                    <a:gd name="T15" fmla="*/ 6 h 24"/>
                    <a:gd name="T16" fmla="*/ 18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18" y="0"/>
                      </a:moveTo>
                      <a:lnTo>
                        <a:pt x="18" y="0"/>
                      </a:lnTo>
                      <a:lnTo>
                        <a:pt x="12" y="0"/>
                      </a:lnTo>
                      <a:lnTo>
                        <a:pt x="12" y="6"/>
                      </a:lnTo>
                      <a:lnTo>
                        <a:pt x="0" y="24"/>
                      </a:lnTo>
                      <a:lnTo>
                        <a:pt x="6" y="24"/>
                      </a:lnTo>
                      <a:lnTo>
                        <a:pt x="18" y="6"/>
                      </a:lnTo>
                      <a:lnTo>
                        <a:pt x="18" y="0"/>
                      </a:lnTo>
                      <a:close/>
                    </a:path>
                  </a:pathLst>
                </a:custGeom>
                <a:solidFill>
                  <a:srgbClr val="C0C0C0"/>
                </a:solidFill>
                <a:ln w="9525">
                  <a:noFill/>
                  <a:round/>
                  <a:headEnd/>
                  <a:tailEnd/>
                </a:ln>
              </p:spPr>
              <p:txBody>
                <a:bodyPr/>
                <a:lstStyle/>
                <a:p>
                  <a:endParaRPr lang="en-US"/>
                </a:p>
              </p:txBody>
            </p:sp>
            <p:sp>
              <p:nvSpPr>
                <p:cNvPr id="51763" name="Freeform 1062"/>
                <p:cNvSpPr>
                  <a:spLocks/>
                </p:cNvSpPr>
                <p:nvPr/>
              </p:nvSpPr>
              <p:spPr bwMode="auto">
                <a:xfrm>
                  <a:off x="2889" y="2682"/>
                  <a:ext cx="6" cy="30"/>
                </a:xfrm>
                <a:custGeom>
                  <a:avLst/>
                  <a:gdLst>
                    <a:gd name="T0" fmla="*/ 6 w 6"/>
                    <a:gd name="T1" fmla="*/ 6 h 30"/>
                    <a:gd name="T2" fmla="*/ 6 w 6"/>
                    <a:gd name="T3" fmla="*/ 0 h 30"/>
                    <a:gd name="T4" fmla="*/ 0 w 6"/>
                    <a:gd name="T5" fmla="*/ 6 h 30"/>
                    <a:gd name="T6" fmla="*/ 0 w 6"/>
                    <a:gd name="T7" fmla="*/ 30 h 30"/>
                    <a:gd name="T8" fmla="*/ 0 w 6"/>
                    <a:gd name="T9" fmla="*/ 30 h 30"/>
                    <a:gd name="T10" fmla="*/ 6 w 6"/>
                    <a:gd name="T11" fmla="*/ 30 h 30"/>
                    <a:gd name="T12" fmla="*/ 6 w 6"/>
                    <a:gd name="T13" fmla="*/ 6 h 30"/>
                    <a:gd name="T14" fmla="*/ 0 60000 65536"/>
                    <a:gd name="T15" fmla="*/ 0 60000 65536"/>
                    <a:gd name="T16" fmla="*/ 0 60000 65536"/>
                    <a:gd name="T17" fmla="*/ 0 60000 65536"/>
                    <a:gd name="T18" fmla="*/ 0 60000 65536"/>
                    <a:gd name="T19" fmla="*/ 0 60000 65536"/>
                    <a:gd name="T20" fmla="*/ 0 60000 65536"/>
                    <a:gd name="T21" fmla="*/ 0 w 6"/>
                    <a:gd name="T22" fmla="*/ 0 h 30"/>
                    <a:gd name="T23" fmla="*/ 6 w 6"/>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0">
                      <a:moveTo>
                        <a:pt x="6" y="6"/>
                      </a:moveTo>
                      <a:lnTo>
                        <a:pt x="6" y="0"/>
                      </a:lnTo>
                      <a:lnTo>
                        <a:pt x="0" y="6"/>
                      </a:lnTo>
                      <a:lnTo>
                        <a:pt x="0" y="30"/>
                      </a:lnTo>
                      <a:lnTo>
                        <a:pt x="6" y="30"/>
                      </a:lnTo>
                      <a:lnTo>
                        <a:pt x="6" y="6"/>
                      </a:lnTo>
                      <a:close/>
                    </a:path>
                  </a:pathLst>
                </a:custGeom>
                <a:solidFill>
                  <a:srgbClr val="C0C0C0"/>
                </a:solidFill>
                <a:ln w="9525">
                  <a:noFill/>
                  <a:round/>
                  <a:headEnd/>
                  <a:tailEnd/>
                </a:ln>
              </p:spPr>
              <p:txBody>
                <a:bodyPr/>
                <a:lstStyle/>
                <a:p>
                  <a:endParaRPr lang="en-US"/>
                </a:p>
              </p:txBody>
            </p:sp>
            <p:sp>
              <p:nvSpPr>
                <p:cNvPr id="51764" name="Freeform 1063"/>
                <p:cNvSpPr>
                  <a:spLocks/>
                </p:cNvSpPr>
                <p:nvPr/>
              </p:nvSpPr>
              <p:spPr bwMode="auto">
                <a:xfrm>
                  <a:off x="2889" y="2724"/>
                  <a:ext cx="6" cy="30"/>
                </a:xfrm>
                <a:custGeom>
                  <a:avLst/>
                  <a:gdLst>
                    <a:gd name="T0" fmla="*/ 6 w 6"/>
                    <a:gd name="T1" fmla="*/ 6 h 30"/>
                    <a:gd name="T2" fmla="*/ 0 w 6"/>
                    <a:gd name="T3" fmla="*/ 0 h 30"/>
                    <a:gd name="T4" fmla="*/ 0 w 6"/>
                    <a:gd name="T5" fmla="*/ 6 h 30"/>
                    <a:gd name="T6" fmla="*/ 0 w 6"/>
                    <a:gd name="T7" fmla="*/ 24 h 30"/>
                    <a:gd name="T8" fmla="*/ 0 w 6"/>
                    <a:gd name="T9" fmla="*/ 30 h 30"/>
                    <a:gd name="T10" fmla="*/ 6 w 6"/>
                    <a:gd name="T11" fmla="*/ 30 h 30"/>
                    <a:gd name="T12" fmla="*/ 6 w 6"/>
                    <a:gd name="T13" fmla="*/ 30 h 30"/>
                    <a:gd name="T14" fmla="*/ 6 w 6"/>
                    <a:gd name="T15" fmla="*/ 24 h 30"/>
                    <a:gd name="T16" fmla="*/ 6 w 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6" y="6"/>
                      </a:moveTo>
                      <a:lnTo>
                        <a:pt x="0" y="0"/>
                      </a:lnTo>
                      <a:lnTo>
                        <a:pt x="0" y="6"/>
                      </a:lnTo>
                      <a:lnTo>
                        <a:pt x="0" y="24"/>
                      </a:lnTo>
                      <a:lnTo>
                        <a:pt x="0" y="30"/>
                      </a:lnTo>
                      <a:lnTo>
                        <a:pt x="6" y="30"/>
                      </a:lnTo>
                      <a:lnTo>
                        <a:pt x="6" y="24"/>
                      </a:lnTo>
                      <a:lnTo>
                        <a:pt x="6" y="6"/>
                      </a:lnTo>
                      <a:close/>
                    </a:path>
                  </a:pathLst>
                </a:custGeom>
                <a:solidFill>
                  <a:srgbClr val="C0C0C0"/>
                </a:solidFill>
                <a:ln w="9525">
                  <a:noFill/>
                  <a:round/>
                  <a:headEnd/>
                  <a:tailEnd/>
                </a:ln>
              </p:spPr>
              <p:txBody>
                <a:bodyPr/>
                <a:lstStyle/>
                <a:p>
                  <a:endParaRPr lang="en-US"/>
                </a:p>
              </p:txBody>
            </p:sp>
            <p:sp>
              <p:nvSpPr>
                <p:cNvPr id="51765" name="Freeform 1064"/>
                <p:cNvSpPr>
                  <a:spLocks/>
                </p:cNvSpPr>
                <p:nvPr/>
              </p:nvSpPr>
              <p:spPr bwMode="auto">
                <a:xfrm>
                  <a:off x="2901" y="2766"/>
                  <a:ext cx="18" cy="24"/>
                </a:xfrm>
                <a:custGeom>
                  <a:avLst/>
                  <a:gdLst>
                    <a:gd name="T0" fmla="*/ 6 w 18"/>
                    <a:gd name="T1" fmla="*/ 0 h 24"/>
                    <a:gd name="T2" fmla="*/ 0 w 18"/>
                    <a:gd name="T3" fmla="*/ 0 h 24"/>
                    <a:gd name="T4" fmla="*/ 0 w 18"/>
                    <a:gd name="T5" fmla="*/ 0 h 24"/>
                    <a:gd name="T6" fmla="*/ 6 w 18"/>
                    <a:gd name="T7" fmla="*/ 12 h 24"/>
                    <a:gd name="T8" fmla="*/ 12 w 18"/>
                    <a:gd name="T9" fmla="*/ 24 h 24"/>
                    <a:gd name="T10" fmla="*/ 12 w 18"/>
                    <a:gd name="T11" fmla="*/ 24 h 24"/>
                    <a:gd name="T12" fmla="*/ 18 w 18"/>
                    <a:gd name="T13" fmla="*/ 24 h 24"/>
                    <a:gd name="T14" fmla="*/ 12 w 18"/>
                    <a:gd name="T15" fmla="*/ 12 h 24"/>
                    <a:gd name="T16" fmla="*/ 6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6" y="0"/>
                      </a:moveTo>
                      <a:lnTo>
                        <a:pt x="0" y="0"/>
                      </a:lnTo>
                      <a:lnTo>
                        <a:pt x="6" y="12"/>
                      </a:lnTo>
                      <a:lnTo>
                        <a:pt x="12" y="24"/>
                      </a:lnTo>
                      <a:lnTo>
                        <a:pt x="18" y="24"/>
                      </a:lnTo>
                      <a:lnTo>
                        <a:pt x="12" y="12"/>
                      </a:lnTo>
                      <a:lnTo>
                        <a:pt x="6" y="0"/>
                      </a:lnTo>
                      <a:close/>
                    </a:path>
                  </a:pathLst>
                </a:custGeom>
                <a:solidFill>
                  <a:srgbClr val="C0C0C0"/>
                </a:solidFill>
                <a:ln w="9525">
                  <a:noFill/>
                  <a:round/>
                  <a:headEnd/>
                  <a:tailEnd/>
                </a:ln>
              </p:spPr>
              <p:txBody>
                <a:bodyPr/>
                <a:lstStyle/>
                <a:p>
                  <a:endParaRPr lang="en-US"/>
                </a:p>
              </p:txBody>
            </p:sp>
            <p:sp>
              <p:nvSpPr>
                <p:cNvPr id="51766" name="Freeform 1065"/>
                <p:cNvSpPr>
                  <a:spLocks/>
                </p:cNvSpPr>
                <p:nvPr/>
              </p:nvSpPr>
              <p:spPr bwMode="auto">
                <a:xfrm>
                  <a:off x="2919" y="2802"/>
                  <a:ext cx="24" cy="24"/>
                </a:xfrm>
                <a:custGeom>
                  <a:avLst/>
                  <a:gdLst>
                    <a:gd name="T0" fmla="*/ 6 w 24"/>
                    <a:gd name="T1" fmla="*/ 0 h 24"/>
                    <a:gd name="T2" fmla="*/ 6 w 24"/>
                    <a:gd name="T3" fmla="*/ 0 h 24"/>
                    <a:gd name="T4" fmla="*/ 0 w 24"/>
                    <a:gd name="T5" fmla="*/ 0 h 24"/>
                    <a:gd name="T6" fmla="*/ 6 w 24"/>
                    <a:gd name="T7" fmla="*/ 6 h 24"/>
                    <a:gd name="T8" fmla="*/ 12 w 24"/>
                    <a:gd name="T9" fmla="*/ 12 h 24"/>
                    <a:gd name="T10" fmla="*/ 24 w 24"/>
                    <a:gd name="T11" fmla="*/ 24 h 24"/>
                    <a:gd name="T12" fmla="*/ 24 w 24"/>
                    <a:gd name="T13" fmla="*/ 18 h 24"/>
                    <a:gd name="T14" fmla="*/ 24 w 24"/>
                    <a:gd name="T15" fmla="*/ 18 h 24"/>
                    <a:gd name="T16" fmla="*/ 12 w 24"/>
                    <a:gd name="T17" fmla="*/ 6 h 24"/>
                    <a:gd name="T18" fmla="*/ 12 w 24"/>
                    <a:gd name="T19" fmla="*/ 6 h 24"/>
                    <a:gd name="T20" fmla="*/ 12 w 24"/>
                    <a:gd name="T21" fmla="*/ 6 h 24"/>
                    <a:gd name="T22" fmla="*/ 6 w 24"/>
                    <a:gd name="T23" fmla="*/ 0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6" y="0"/>
                      </a:moveTo>
                      <a:lnTo>
                        <a:pt x="6" y="0"/>
                      </a:lnTo>
                      <a:lnTo>
                        <a:pt x="0" y="0"/>
                      </a:lnTo>
                      <a:lnTo>
                        <a:pt x="6" y="6"/>
                      </a:lnTo>
                      <a:lnTo>
                        <a:pt x="12" y="12"/>
                      </a:lnTo>
                      <a:lnTo>
                        <a:pt x="24" y="24"/>
                      </a:lnTo>
                      <a:lnTo>
                        <a:pt x="24" y="18"/>
                      </a:lnTo>
                      <a:lnTo>
                        <a:pt x="12" y="6"/>
                      </a:lnTo>
                      <a:lnTo>
                        <a:pt x="6" y="0"/>
                      </a:lnTo>
                      <a:close/>
                    </a:path>
                  </a:pathLst>
                </a:custGeom>
                <a:solidFill>
                  <a:srgbClr val="C0C0C0"/>
                </a:solidFill>
                <a:ln w="9525">
                  <a:noFill/>
                  <a:round/>
                  <a:headEnd/>
                  <a:tailEnd/>
                </a:ln>
              </p:spPr>
              <p:txBody>
                <a:bodyPr/>
                <a:lstStyle/>
                <a:p>
                  <a:endParaRPr lang="en-US"/>
                </a:p>
              </p:txBody>
            </p:sp>
            <p:sp>
              <p:nvSpPr>
                <p:cNvPr id="51767" name="Freeform 1066"/>
                <p:cNvSpPr>
                  <a:spLocks/>
                </p:cNvSpPr>
                <p:nvPr/>
              </p:nvSpPr>
              <p:spPr bwMode="auto">
                <a:xfrm>
                  <a:off x="2949" y="2832"/>
                  <a:ext cx="30" cy="18"/>
                </a:xfrm>
                <a:custGeom>
                  <a:avLst/>
                  <a:gdLst>
                    <a:gd name="T0" fmla="*/ 6 w 30"/>
                    <a:gd name="T1" fmla="*/ 0 h 18"/>
                    <a:gd name="T2" fmla="*/ 0 w 30"/>
                    <a:gd name="T3" fmla="*/ 0 h 18"/>
                    <a:gd name="T4" fmla="*/ 6 w 30"/>
                    <a:gd name="T5" fmla="*/ 6 h 18"/>
                    <a:gd name="T6" fmla="*/ 12 w 30"/>
                    <a:gd name="T7" fmla="*/ 6 h 18"/>
                    <a:gd name="T8" fmla="*/ 24 w 30"/>
                    <a:gd name="T9" fmla="*/ 18 h 18"/>
                    <a:gd name="T10" fmla="*/ 30 w 30"/>
                    <a:gd name="T11" fmla="*/ 18 h 18"/>
                    <a:gd name="T12" fmla="*/ 24 w 30"/>
                    <a:gd name="T13" fmla="*/ 12 h 18"/>
                    <a:gd name="T14" fmla="*/ 12 w 30"/>
                    <a:gd name="T15" fmla="*/ 0 h 18"/>
                    <a:gd name="T16" fmla="*/ 6 w 30"/>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0"/>
                      </a:moveTo>
                      <a:lnTo>
                        <a:pt x="0" y="0"/>
                      </a:lnTo>
                      <a:lnTo>
                        <a:pt x="6" y="6"/>
                      </a:lnTo>
                      <a:lnTo>
                        <a:pt x="12" y="6"/>
                      </a:lnTo>
                      <a:lnTo>
                        <a:pt x="24" y="18"/>
                      </a:lnTo>
                      <a:lnTo>
                        <a:pt x="30" y="18"/>
                      </a:lnTo>
                      <a:lnTo>
                        <a:pt x="24" y="12"/>
                      </a:lnTo>
                      <a:lnTo>
                        <a:pt x="12" y="0"/>
                      </a:lnTo>
                      <a:lnTo>
                        <a:pt x="6" y="0"/>
                      </a:lnTo>
                      <a:close/>
                    </a:path>
                  </a:pathLst>
                </a:custGeom>
                <a:solidFill>
                  <a:srgbClr val="C0C0C0"/>
                </a:solidFill>
                <a:ln w="9525">
                  <a:noFill/>
                  <a:round/>
                  <a:headEnd/>
                  <a:tailEnd/>
                </a:ln>
              </p:spPr>
              <p:txBody>
                <a:bodyPr/>
                <a:lstStyle/>
                <a:p>
                  <a:endParaRPr lang="en-US"/>
                </a:p>
              </p:txBody>
            </p:sp>
            <p:sp>
              <p:nvSpPr>
                <p:cNvPr id="51768" name="Freeform 1067"/>
                <p:cNvSpPr>
                  <a:spLocks/>
                </p:cNvSpPr>
                <p:nvPr/>
              </p:nvSpPr>
              <p:spPr bwMode="auto">
                <a:xfrm>
                  <a:off x="2985" y="2856"/>
                  <a:ext cx="24" cy="18"/>
                </a:xfrm>
                <a:custGeom>
                  <a:avLst/>
                  <a:gdLst>
                    <a:gd name="T0" fmla="*/ 0 w 24"/>
                    <a:gd name="T1" fmla="*/ 0 h 18"/>
                    <a:gd name="T2" fmla="*/ 0 w 24"/>
                    <a:gd name="T3" fmla="*/ 0 h 18"/>
                    <a:gd name="T4" fmla="*/ 0 w 24"/>
                    <a:gd name="T5" fmla="*/ 6 h 18"/>
                    <a:gd name="T6" fmla="*/ 12 w 24"/>
                    <a:gd name="T7" fmla="*/ 12 h 18"/>
                    <a:gd name="T8" fmla="*/ 24 w 24"/>
                    <a:gd name="T9" fmla="*/ 18 h 18"/>
                    <a:gd name="T10" fmla="*/ 24 w 24"/>
                    <a:gd name="T11" fmla="*/ 12 h 18"/>
                    <a:gd name="T12" fmla="*/ 24 w 24"/>
                    <a:gd name="T13" fmla="*/ 12 h 18"/>
                    <a:gd name="T14" fmla="*/ 12 w 24"/>
                    <a:gd name="T15" fmla="*/ 6 h 18"/>
                    <a:gd name="T16" fmla="*/ 0 w 24"/>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0"/>
                      </a:moveTo>
                      <a:lnTo>
                        <a:pt x="0" y="0"/>
                      </a:lnTo>
                      <a:lnTo>
                        <a:pt x="0" y="6"/>
                      </a:lnTo>
                      <a:lnTo>
                        <a:pt x="12" y="12"/>
                      </a:lnTo>
                      <a:lnTo>
                        <a:pt x="24" y="18"/>
                      </a:lnTo>
                      <a:lnTo>
                        <a:pt x="24" y="12"/>
                      </a:lnTo>
                      <a:lnTo>
                        <a:pt x="12" y="6"/>
                      </a:lnTo>
                      <a:lnTo>
                        <a:pt x="0" y="0"/>
                      </a:lnTo>
                      <a:close/>
                    </a:path>
                  </a:pathLst>
                </a:custGeom>
                <a:solidFill>
                  <a:srgbClr val="C0C0C0"/>
                </a:solidFill>
                <a:ln w="9525">
                  <a:noFill/>
                  <a:round/>
                  <a:headEnd/>
                  <a:tailEnd/>
                </a:ln>
              </p:spPr>
              <p:txBody>
                <a:bodyPr/>
                <a:lstStyle/>
                <a:p>
                  <a:endParaRPr lang="en-US"/>
                </a:p>
              </p:txBody>
            </p:sp>
            <p:sp>
              <p:nvSpPr>
                <p:cNvPr id="51769" name="Freeform 1068"/>
                <p:cNvSpPr>
                  <a:spLocks/>
                </p:cNvSpPr>
                <p:nvPr/>
              </p:nvSpPr>
              <p:spPr bwMode="auto">
                <a:xfrm>
                  <a:off x="3021" y="2874"/>
                  <a:ext cx="24" cy="18"/>
                </a:xfrm>
                <a:custGeom>
                  <a:avLst/>
                  <a:gdLst>
                    <a:gd name="T0" fmla="*/ 0 w 24"/>
                    <a:gd name="T1" fmla="*/ 0 h 18"/>
                    <a:gd name="T2" fmla="*/ 0 w 24"/>
                    <a:gd name="T3" fmla="*/ 6 h 18"/>
                    <a:gd name="T4" fmla="*/ 0 w 24"/>
                    <a:gd name="T5" fmla="*/ 6 h 18"/>
                    <a:gd name="T6" fmla="*/ 18 w 24"/>
                    <a:gd name="T7" fmla="*/ 18 h 18"/>
                    <a:gd name="T8" fmla="*/ 24 w 24"/>
                    <a:gd name="T9" fmla="*/ 18 h 18"/>
                    <a:gd name="T10" fmla="*/ 24 w 24"/>
                    <a:gd name="T11" fmla="*/ 18 h 18"/>
                    <a:gd name="T12" fmla="*/ 24 w 24"/>
                    <a:gd name="T13" fmla="*/ 12 h 18"/>
                    <a:gd name="T14" fmla="*/ 18 w 24"/>
                    <a:gd name="T15" fmla="*/ 12 h 18"/>
                    <a:gd name="T16" fmla="*/ 0 w 24"/>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0"/>
                      </a:moveTo>
                      <a:lnTo>
                        <a:pt x="0" y="6"/>
                      </a:lnTo>
                      <a:lnTo>
                        <a:pt x="18" y="18"/>
                      </a:lnTo>
                      <a:lnTo>
                        <a:pt x="24" y="18"/>
                      </a:lnTo>
                      <a:lnTo>
                        <a:pt x="24" y="12"/>
                      </a:lnTo>
                      <a:lnTo>
                        <a:pt x="18" y="12"/>
                      </a:lnTo>
                      <a:lnTo>
                        <a:pt x="0" y="0"/>
                      </a:lnTo>
                      <a:close/>
                    </a:path>
                  </a:pathLst>
                </a:custGeom>
                <a:solidFill>
                  <a:srgbClr val="C0C0C0"/>
                </a:solidFill>
                <a:ln w="9525">
                  <a:noFill/>
                  <a:round/>
                  <a:headEnd/>
                  <a:tailEnd/>
                </a:ln>
              </p:spPr>
              <p:txBody>
                <a:bodyPr/>
                <a:lstStyle/>
                <a:p>
                  <a:endParaRPr lang="en-US"/>
                </a:p>
              </p:txBody>
            </p:sp>
            <p:sp>
              <p:nvSpPr>
                <p:cNvPr id="51770" name="Freeform 1069"/>
                <p:cNvSpPr>
                  <a:spLocks/>
                </p:cNvSpPr>
                <p:nvPr/>
              </p:nvSpPr>
              <p:spPr bwMode="auto">
                <a:xfrm>
                  <a:off x="3057" y="2898"/>
                  <a:ext cx="30" cy="12"/>
                </a:xfrm>
                <a:custGeom>
                  <a:avLst/>
                  <a:gdLst>
                    <a:gd name="T0" fmla="*/ 6 w 30"/>
                    <a:gd name="T1" fmla="*/ 0 h 12"/>
                    <a:gd name="T2" fmla="*/ 0 w 30"/>
                    <a:gd name="T3" fmla="*/ 0 h 12"/>
                    <a:gd name="T4" fmla="*/ 6 w 30"/>
                    <a:gd name="T5" fmla="*/ 6 h 12"/>
                    <a:gd name="T6" fmla="*/ 24 w 30"/>
                    <a:gd name="T7" fmla="*/ 12 h 12"/>
                    <a:gd name="T8" fmla="*/ 30 w 30"/>
                    <a:gd name="T9" fmla="*/ 12 h 12"/>
                    <a:gd name="T10" fmla="*/ 24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24" y="12"/>
                      </a:lnTo>
                      <a:lnTo>
                        <a:pt x="30" y="12"/>
                      </a:lnTo>
                      <a:lnTo>
                        <a:pt x="24" y="6"/>
                      </a:lnTo>
                      <a:lnTo>
                        <a:pt x="6" y="0"/>
                      </a:lnTo>
                      <a:close/>
                    </a:path>
                  </a:pathLst>
                </a:custGeom>
                <a:solidFill>
                  <a:srgbClr val="C0C0C0"/>
                </a:solidFill>
                <a:ln w="9525">
                  <a:noFill/>
                  <a:round/>
                  <a:headEnd/>
                  <a:tailEnd/>
                </a:ln>
              </p:spPr>
              <p:txBody>
                <a:bodyPr/>
                <a:lstStyle/>
                <a:p>
                  <a:endParaRPr lang="en-US"/>
                </a:p>
              </p:txBody>
            </p:sp>
            <p:sp>
              <p:nvSpPr>
                <p:cNvPr id="51771" name="Freeform 1070"/>
                <p:cNvSpPr>
                  <a:spLocks/>
                </p:cNvSpPr>
                <p:nvPr/>
              </p:nvSpPr>
              <p:spPr bwMode="auto">
                <a:xfrm>
                  <a:off x="3099" y="2910"/>
                  <a:ext cx="24" cy="18"/>
                </a:xfrm>
                <a:custGeom>
                  <a:avLst/>
                  <a:gdLst>
                    <a:gd name="T0" fmla="*/ 0 w 24"/>
                    <a:gd name="T1" fmla="*/ 0 h 18"/>
                    <a:gd name="T2" fmla="*/ 0 w 24"/>
                    <a:gd name="T3" fmla="*/ 6 h 18"/>
                    <a:gd name="T4" fmla="*/ 0 w 24"/>
                    <a:gd name="T5" fmla="*/ 6 h 18"/>
                    <a:gd name="T6" fmla="*/ 24 w 24"/>
                    <a:gd name="T7" fmla="*/ 18 h 18"/>
                    <a:gd name="T8" fmla="*/ 24 w 24"/>
                    <a:gd name="T9" fmla="*/ 12 h 18"/>
                    <a:gd name="T10" fmla="*/ 24 w 24"/>
                    <a:gd name="T11" fmla="*/ 12 h 18"/>
                    <a:gd name="T12" fmla="*/ 0 w 24"/>
                    <a:gd name="T13" fmla="*/ 0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0"/>
                      </a:moveTo>
                      <a:lnTo>
                        <a:pt x="0" y="6"/>
                      </a:lnTo>
                      <a:lnTo>
                        <a:pt x="24" y="18"/>
                      </a:lnTo>
                      <a:lnTo>
                        <a:pt x="24" y="12"/>
                      </a:lnTo>
                      <a:lnTo>
                        <a:pt x="0" y="0"/>
                      </a:lnTo>
                      <a:close/>
                    </a:path>
                  </a:pathLst>
                </a:custGeom>
                <a:solidFill>
                  <a:srgbClr val="C0C0C0"/>
                </a:solidFill>
                <a:ln w="9525">
                  <a:noFill/>
                  <a:round/>
                  <a:headEnd/>
                  <a:tailEnd/>
                </a:ln>
              </p:spPr>
              <p:txBody>
                <a:bodyPr/>
                <a:lstStyle/>
                <a:p>
                  <a:endParaRPr lang="en-US"/>
                </a:p>
              </p:txBody>
            </p:sp>
            <p:sp>
              <p:nvSpPr>
                <p:cNvPr id="51772" name="Freeform 1071"/>
                <p:cNvSpPr>
                  <a:spLocks/>
                </p:cNvSpPr>
                <p:nvPr/>
              </p:nvSpPr>
              <p:spPr bwMode="auto">
                <a:xfrm>
                  <a:off x="3135" y="2928"/>
                  <a:ext cx="30" cy="12"/>
                </a:xfrm>
                <a:custGeom>
                  <a:avLst/>
                  <a:gdLst>
                    <a:gd name="T0" fmla="*/ 6 w 30"/>
                    <a:gd name="T1" fmla="*/ 0 h 12"/>
                    <a:gd name="T2" fmla="*/ 0 w 30"/>
                    <a:gd name="T3" fmla="*/ 0 h 12"/>
                    <a:gd name="T4" fmla="*/ 6 w 30"/>
                    <a:gd name="T5" fmla="*/ 6 h 12"/>
                    <a:gd name="T6" fmla="*/ 12 w 30"/>
                    <a:gd name="T7" fmla="*/ 12 h 12"/>
                    <a:gd name="T8" fmla="*/ 24 w 30"/>
                    <a:gd name="T9" fmla="*/ 12 h 12"/>
                    <a:gd name="T10" fmla="*/ 30 w 30"/>
                    <a:gd name="T11" fmla="*/ 12 h 12"/>
                    <a:gd name="T12" fmla="*/ 24 w 30"/>
                    <a:gd name="T13" fmla="*/ 6 h 12"/>
                    <a:gd name="T14" fmla="*/ 12 w 30"/>
                    <a:gd name="T15" fmla="*/ 6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0"/>
                      </a:lnTo>
                      <a:lnTo>
                        <a:pt x="6" y="6"/>
                      </a:lnTo>
                      <a:lnTo>
                        <a:pt x="12" y="12"/>
                      </a:lnTo>
                      <a:lnTo>
                        <a:pt x="24" y="12"/>
                      </a:lnTo>
                      <a:lnTo>
                        <a:pt x="30" y="12"/>
                      </a:lnTo>
                      <a:lnTo>
                        <a:pt x="24" y="6"/>
                      </a:lnTo>
                      <a:lnTo>
                        <a:pt x="12" y="6"/>
                      </a:lnTo>
                      <a:lnTo>
                        <a:pt x="6" y="0"/>
                      </a:lnTo>
                      <a:close/>
                    </a:path>
                  </a:pathLst>
                </a:custGeom>
                <a:solidFill>
                  <a:srgbClr val="C0C0C0"/>
                </a:solidFill>
                <a:ln w="9525">
                  <a:noFill/>
                  <a:round/>
                  <a:headEnd/>
                  <a:tailEnd/>
                </a:ln>
              </p:spPr>
              <p:txBody>
                <a:bodyPr/>
                <a:lstStyle/>
                <a:p>
                  <a:endParaRPr lang="en-US"/>
                </a:p>
              </p:txBody>
            </p:sp>
            <p:sp>
              <p:nvSpPr>
                <p:cNvPr id="51773" name="Freeform 1072"/>
                <p:cNvSpPr>
                  <a:spLocks/>
                </p:cNvSpPr>
                <p:nvPr/>
              </p:nvSpPr>
              <p:spPr bwMode="auto">
                <a:xfrm>
                  <a:off x="3177" y="2940"/>
                  <a:ext cx="30" cy="12"/>
                </a:xfrm>
                <a:custGeom>
                  <a:avLst/>
                  <a:gdLst>
                    <a:gd name="T0" fmla="*/ 0 w 30"/>
                    <a:gd name="T1" fmla="*/ 0 h 12"/>
                    <a:gd name="T2" fmla="*/ 0 w 30"/>
                    <a:gd name="T3" fmla="*/ 0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0"/>
                      </a:ln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1774" name="Freeform 1073"/>
                <p:cNvSpPr>
                  <a:spLocks/>
                </p:cNvSpPr>
                <p:nvPr/>
              </p:nvSpPr>
              <p:spPr bwMode="auto">
                <a:xfrm>
                  <a:off x="3219" y="2952"/>
                  <a:ext cx="24" cy="12"/>
                </a:xfrm>
                <a:custGeom>
                  <a:avLst/>
                  <a:gdLst>
                    <a:gd name="T0" fmla="*/ 0 w 24"/>
                    <a:gd name="T1" fmla="*/ 0 h 12"/>
                    <a:gd name="T2" fmla="*/ 0 w 24"/>
                    <a:gd name="T3" fmla="*/ 0 h 12"/>
                    <a:gd name="T4" fmla="*/ 0 w 24"/>
                    <a:gd name="T5" fmla="*/ 6 h 12"/>
                    <a:gd name="T6" fmla="*/ 24 w 24"/>
                    <a:gd name="T7" fmla="*/ 12 h 12"/>
                    <a:gd name="T8" fmla="*/ 24 w 24"/>
                    <a:gd name="T9" fmla="*/ 6 h 12"/>
                    <a:gd name="T10" fmla="*/ 24 w 24"/>
                    <a:gd name="T11" fmla="*/ 6 h 12"/>
                    <a:gd name="T12" fmla="*/ 0 w 24"/>
                    <a:gd name="T13" fmla="*/ 0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0"/>
                      </a:moveTo>
                      <a:lnTo>
                        <a:pt x="0" y="0"/>
                      </a:lnTo>
                      <a:lnTo>
                        <a:pt x="0" y="6"/>
                      </a:lnTo>
                      <a:lnTo>
                        <a:pt x="24" y="12"/>
                      </a:lnTo>
                      <a:lnTo>
                        <a:pt x="24" y="6"/>
                      </a:lnTo>
                      <a:lnTo>
                        <a:pt x="0" y="0"/>
                      </a:lnTo>
                      <a:close/>
                    </a:path>
                  </a:pathLst>
                </a:custGeom>
                <a:solidFill>
                  <a:srgbClr val="C0C0C0"/>
                </a:solidFill>
                <a:ln w="9525">
                  <a:noFill/>
                  <a:round/>
                  <a:headEnd/>
                  <a:tailEnd/>
                </a:ln>
              </p:spPr>
              <p:txBody>
                <a:bodyPr/>
                <a:lstStyle/>
                <a:p>
                  <a:endParaRPr lang="en-US"/>
                </a:p>
              </p:txBody>
            </p:sp>
            <p:sp>
              <p:nvSpPr>
                <p:cNvPr id="51775" name="Freeform 1074"/>
                <p:cNvSpPr>
                  <a:spLocks/>
                </p:cNvSpPr>
                <p:nvPr/>
              </p:nvSpPr>
              <p:spPr bwMode="auto">
                <a:xfrm>
                  <a:off x="3255" y="2964"/>
                  <a:ext cx="30" cy="12"/>
                </a:xfrm>
                <a:custGeom>
                  <a:avLst/>
                  <a:gdLst>
                    <a:gd name="T0" fmla="*/ 6 w 30"/>
                    <a:gd name="T1" fmla="*/ 0 h 12"/>
                    <a:gd name="T2" fmla="*/ 0 w 30"/>
                    <a:gd name="T3" fmla="*/ 0 h 12"/>
                    <a:gd name="T4" fmla="*/ 6 w 30"/>
                    <a:gd name="T5" fmla="*/ 6 h 12"/>
                    <a:gd name="T6" fmla="*/ 24 w 30"/>
                    <a:gd name="T7" fmla="*/ 12 h 12"/>
                    <a:gd name="T8" fmla="*/ 30 w 30"/>
                    <a:gd name="T9" fmla="*/ 12 h 12"/>
                    <a:gd name="T10" fmla="*/ 30 w 30"/>
                    <a:gd name="T11" fmla="*/ 6 h 12"/>
                    <a:gd name="T12" fmla="*/ 30 w 30"/>
                    <a:gd name="T13" fmla="*/ 6 h 12"/>
                    <a:gd name="T14" fmla="*/ 24 w 30"/>
                    <a:gd name="T15" fmla="*/ 6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0"/>
                      </a:lnTo>
                      <a:lnTo>
                        <a:pt x="6" y="6"/>
                      </a:lnTo>
                      <a:lnTo>
                        <a:pt x="24" y="12"/>
                      </a:lnTo>
                      <a:lnTo>
                        <a:pt x="30" y="12"/>
                      </a:lnTo>
                      <a:lnTo>
                        <a:pt x="30" y="6"/>
                      </a:lnTo>
                      <a:lnTo>
                        <a:pt x="24" y="6"/>
                      </a:lnTo>
                      <a:lnTo>
                        <a:pt x="6" y="0"/>
                      </a:lnTo>
                      <a:close/>
                    </a:path>
                  </a:pathLst>
                </a:custGeom>
                <a:solidFill>
                  <a:srgbClr val="C0C0C0"/>
                </a:solidFill>
                <a:ln w="9525">
                  <a:noFill/>
                  <a:round/>
                  <a:headEnd/>
                  <a:tailEnd/>
                </a:ln>
              </p:spPr>
              <p:txBody>
                <a:bodyPr/>
                <a:lstStyle/>
                <a:p>
                  <a:endParaRPr lang="en-US"/>
                </a:p>
              </p:txBody>
            </p:sp>
            <p:sp>
              <p:nvSpPr>
                <p:cNvPr id="51776" name="Freeform 1075"/>
                <p:cNvSpPr>
                  <a:spLocks/>
                </p:cNvSpPr>
                <p:nvPr/>
              </p:nvSpPr>
              <p:spPr bwMode="auto">
                <a:xfrm>
                  <a:off x="3297" y="2970"/>
                  <a:ext cx="30" cy="12"/>
                </a:xfrm>
                <a:custGeom>
                  <a:avLst/>
                  <a:gdLst>
                    <a:gd name="T0" fmla="*/ 6 w 30"/>
                    <a:gd name="T1" fmla="*/ 0 h 12"/>
                    <a:gd name="T2" fmla="*/ 0 w 30"/>
                    <a:gd name="T3" fmla="*/ 6 h 12"/>
                    <a:gd name="T4" fmla="*/ 6 w 30"/>
                    <a:gd name="T5" fmla="*/ 6 h 12"/>
                    <a:gd name="T6" fmla="*/ 30 w 30"/>
                    <a:gd name="T7" fmla="*/ 12 h 12"/>
                    <a:gd name="T8" fmla="*/ 30 w 30"/>
                    <a:gd name="T9" fmla="*/ 12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1777" name="Freeform 1076"/>
                <p:cNvSpPr>
                  <a:spLocks/>
                </p:cNvSpPr>
                <p:nvPr/>
              </p:nvSpPr>
              <p:spPr bwMode="auto">
                <a:xfrm>
                  <a:off x="3339" y="2982"/>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778" name="Freeform 1077"/>
                <p:cNvSpPr>
                  <a:spLocks/>
                </p:cNvSpPr>
                <p:nvPr/>
              </p:nvSpPr>
              <p:spPr bwMode="auto">
                <a:xfrm>
                  <a:off x="3381" y="2988"/>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1779" name="Freeform 1078"/>
                <p:cNvSpPr>
                  <a:spLocks/>
                </p:cNvSpPr>
                <p:nvPr/>
              </p:nvSpPr>
              <p:spPr bwMode="auto">
                <a:xfrm>
                  <a:off x="3423" y="2994"/>
                  <a:ext cx="30" cy="12"/>
                </a:xfrm>
                <a:custGeom>
                  <a:avLst/>
                  <a:gdLst>
                    <a:gd name="T0" fmla="*/ 0 w 30"/>
                    <a:gd name="T1" fmla="*/ 0 h 12"/>
                    <a:gd name="T2" fmla="*/ 0 w 30"/>
                    <a:gd name="T3" fmla="*/ 6 h 12"/>
                    <a:gd name="T4" fmla="*/ 0 w 30"/>
                    <a:gd name="T5" fmla="*/ 6 h 12"/>
                    <a:gd name="T6" fmla="*/ 6 w 30"/>
                    <a:gd name="T7" fmla="*/ 12 h 12"/>
                    <a:gd name="T8" fmla="*/ 24 w 30"/>
                    <a:gd name="T9" fmla="*/ 12 h 12"/>
                    <a:gd name="T10" fmla="*/ 30 w 30"/>
                    <a:gd name="T11" fmla="*/ 6 h 12"/>
                    <a:gd name="T12" fmla="*/ 24 w 30"/>
                    <a:gd name="T13" fmla="*/ 6 h 12"/>
                    <a:gd name="T14" fmla="*/ 6 w 30"/>
                    <a:gd name="T15" fmla="*/ 6 h 12"/>
                    <a:gd name="T16" fmla="*/ 0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0"/>
                      </a:moveTo>
                      <a:lnTo>
                        <a:pt x="0" y="6"/>
                      </a:lnTo>
                      <a:lnTo>
                        <a:pt x="6" y="12"/>
                      </a:lnTo>
                      <a:lnTo>
                        <a:pt x="24" y="12"/>
                      </a:lnTo>
                      <a:lnTo>
                        <a:pt x="30" y="6"/>
                      </a:lnTo>
                      <a:lnTo>
                        <a:pt x="24" y="6"/>
                      </a:lnTo>
                      <a:lnTo>
                        <a:pt x="6" y="6"/>
                      </a:lnTo>
                      <a:lnTo>
                        <a:pt x="0" y="0"/>
                      </a:lnTo>
                      <a:close/>
                    </a:path>
                  </a:pathLst>
                </a:custGeom>
                <a:solidFill>
                  <a:srgbClr val="C0C0C0"/>
                </a:solidFill>
                <a:ln w="9525">
                  <a:noFill/>
                  <a:round/>
                  <a:headEnd/>
                  <a:tailEnd/>
                </a:ln>
              </p:spPr>
              <p:txBody>
                <a:bodyPr/>
                <a:lstStyle/>
                <a:p>
                  <a:endParaRPr lang="en-US"/>
                </a:p>
              </p:txBody>
            </p:sp>
            <p:sp>
              <p:nvSpPr>
                <p:cNvPr id="51780" name="Freeform 1079"/>
                <p:cNvSpPr>
                  <a:spLocks/>
                </p:cNvSpPr>
                <p:nvPr/>
              </p:nvSpPr>
              <p:spPr bwMode="auto">
                <a:xfrm>
                  <a:off x="3465" y="3000"/>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1781" name="Freeform 1080"/>
                <p:cNvSpPr>
                  <a:spLocks/>
                </p:cNvSpPr>
                <p:nvPr/>
              </p:nvSpPr>
              <p:spPr bwMode="auto">
                <a:xfrm>
                  <a:off x="3507" y="3006"/>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782" name="Freeform 1081"/>
                <p:cNvSpPr>
                  <a:spLocks/>
                </p:cNvSpPr>
                <p:nvPr/>
              </p:nvSpPr>
              <p:spPr bwMode="auto">
                <a:xfrm>
                  <a:off x="3549" y="3012"/>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783" name="Freeform 1082"/>
                <p:cNvSpPr>
                  <a:spLocks/>
                </p:cNvSpPr>
                <p:nvPr/>
              </p:nvSpPr>
              <p:spPr bwMode="auto">
                <a:xfrm>
                  <a:off x="3591" y="3012"/>
                  <a:ext cx="30" cy="12"/>
                </a:xfrm>
                <a:custGeom>
                  <a:avLst/>
                  <a:gdLst>
                    <a:gd name="T0" fmla="*/ 0 w 30"/>
                    <a:gd name="T1" fmla="*/ 0 h 12"/>
                    <a:gd name="T2" fmla="*/ 0 w 30"/>
                    <a:gd name="T3" fmla="*/ 6 h 12"/>
                    <a:gd name="T4" fmla="*/ 0 w 30"/>
                    <a:gd name="T5" fmla="*/ 6 h 12"/>
                    <a:gd name="T6" fmla="*/ 6 w 30"/>
                    <a:gd name="T7" fmla="*/ 6 h 12"/>
                    <a:gd name="T8" fmla="*/ 24 w 30"/>
                    <a:gd name="T9" fmla="*/ 12 h 12"/>
                    <a:gd name="T10" fmla="*/ 30 w 30"/>
                    <a:gd name="T11" fmla="*/ 6 h 12"/>
                    <a:gd name="T12" fmla="*/ 24 w 30"/>
                    <a:gd name="T13" fmla="*/ 6 h 12"/>
                    <a:gd name="T14" fmla="*/ 6 w 30"/>
                    <a:gd name="T15" fmla="*/ 0 h 12"/>
                    <a:gd name="T16" fmla="*/ 0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0"/>
                      </a:moveTo>
                      <a:lnTo>
                        <a:pt x="0" y="6"/>
                      </a:lnTo>
                      <a:lnTo>
                        <a:pt x="6" y="6"/>
                      </a:lnTo>
                      <a:lnTo>
                        <a:pt x="24" y="12"/>
                      </a:lnTo>
                      <a:lnTo>
                        <a:pt x="30" y="6"/>
                      </a:lnTo>
                      <a:lnTo>
                        <a:pt x="24" y="6"/>
                      </a:lnTo>
                      <a:lnTo>
                        <a:pt x="6" y="0"/>
                      </a:lnTo>
                      <a:lnTo>
                        <a:pt x="0" y="0"/>
                      </a:lnTo>
                      <a:close/>
                    </a:path>
                  </a:pathLst>
                </a:custGeom>
                <a:solidFill>
                  <a:srgbClr val="C0C0C0"/>
                </a:solidFill>
                <a:ln w="9525">
                  <a:noFill/>
                  <a:round/>
                  <a:headEnd/>
                  <a:tailEnd/>
                </a:ln>
              </p:spPr>
              <p:txBody>
                <a:bodyPr/>
                <a:lstStyle/>
                <a:p>
                  <a:endParaRPr lang="en-US"/>
                </a:p>
              </p:txBody>
            </p:sp>
            <p:sp>
              <p:nvSpPr>
                <p:cNvPr id="51784" name="Freeform 1083"/>
                <p:cNvSpPr>
                  <a:spLocks/>
                </p:cNvSpPr>
                <p:nvPr/>
              </p:nvSpPr>
              <p:spPr bwMode="auto">
                <a:xfrm>
                  <a:off x="3633" y="3018"/>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1785" name="Freeform 1084"/>
                <p:cNvSpPr>
                  <a:spLocks/>
                </p:cNvSpPr>
                <p:nvPr/>
              </p:nvSpPr>
              <p:spPr bwMode="auto">
                <a:xfrm>
                  <a:off x="3675" y="3018"/>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786" name="Freeform 1085"/>
                <p:cNvSpPr>
                  <a:spLocks/>
                </p:cNvSpPr>
                <p:nvPr/>
              </p:nvSpPr>
              <p:spPr bwMode="auto">
                <a:xfrm>
                  <a:off x="3717" y="3018"/>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787" name="Freeform 1086"/>
                <p:cNvSpPr>
                  <a:spLocks/>
                </p:cNvSpPr>
                <p:nvPr/>
              </p:nvSpPr>
              <p:spPr bwMode="auto">
                <a:xfrm>
                  <a:off x="3759" y="3018"/>
                  <a:ext cx="30" cy="12"/>
                </a:xfrm>
                <a:custGeom>
                  <a:avLst/>
                  <a:gdLst>
                    <a:gd name="T0" fmla="*/ 0 w 30"/>
                    <a:gd name="T1" fmla="*/ 0 h 12"/>
                    <a:gd name="T2" fmla="*/ 0 w 30"/>
                    <a:gd name="T3" fmla="*/ 6 h 12"/>
                    <a:gd name="T4" fmla="*/ 0 w 30"/>
                    <a:gd name="T5" fmla="*/ 6 h 12"/>
                    <a:gd name="T6" fmla="*/ 18 w 30"/>
                    <a:gd name="T7" fmla="*/ 12 h 12"/>
                    <a:gd name="T8" fmla="*/ 24 w 30"/>
                    <a:gd name="T9" fmla="*/ 6 h 12"/>
                    <a:gd name="T10" fmla="*/ 30 w 30"/>
                    <a:gd name="T11" fmla="*/ 6 h 12"/>
                    <a:gd name="T12" fmla="*/ 24 w 30"/>
                    <a:gd name="T13" fmla="*/ 0 h 12"/>
                    <a:gd name="T14" fmla="*/ 18 w 30"/>
                    <a:gd name="T15" fmla="*/ 6 h 12"/>
                    <a:gd name="T16" fmla="*/ 0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0"/>
                      </a:moveTo>
                      <a:lnTo>
                        <a:pt x="0" y="6"/>
                      </a:lnTo>
                      <a:lnTo>
                        <a:pt x="18" y="12"/>
                      </a:lnTo>
                      <a:lnTo>
                        <a:pt x="24" y="6"/>
                      </a:lnTo>
                      <a:lnTo>
                        <a:pt x="30" y="6"/>
                      </a:lnTo>
                      <a:lnTo>
                        <a:pt x="24" y="0"/>
                      </a:lnTo>
                      <a:lnTo>
                        <a:pt x="18" y="6"/>
                      </a:lnTo>
                      <a:lnTo>
                        <a:pt x="0" y="0"/>
                      </a:lnTo>
                      <a:close/>
                    </a:path>
                  </a:pathLst>
                </a:custGeom>
                <a:solidFill>
                  <a:srgbClr val="C0C0C0"/>
                </a:solidFill>
                <a:ln w="9525">
                  <a:noFill/>
                  <a:round/>
                  <a:headEnd/>
                  <a:tailEnd/>
                </a:ln>
              </p:spPr>
              <p:txBody>
                <a:bodyPr/>
                <a:lstStyle/>
                <a:p>
                  <a:endParaRPr lang="en-US"/>
                </a:p>
              </p:txBody>
            </p:sp>
            <p:sp>
              <p:nvSpPr>
                <p:cNvPr id="51788" name="Freeform 1087"/>
                <p:cNvSpPr>
                  <a:spLocks/>
                </p:cNvSpPr>
                <p:nvPr/>
              </p:nvSpPr>
              <p:spPr bwMode="auto">
                <a:xfrm>
                  <a:off x="3801" y="3018"/>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789" name="Freeform 1088"/>
                <p:cNvSpPr>
                  <a:spLocks/>
                </p:cNvSpPr>
                <p:nvPr/>
              </p:nvSpPr>
              <p:spPr bwMode="auto">
                <a:xfrm>
                  <a:off x="3843" y="3018"/>
                  <a:ext cx="30" cy="6"/>
                </a:xfrm>
                <a:custGeom>
                  <a:avLst/>
                  <a:gdLst>
                    <a:gd name="T0" fmla="*/ 0 w 30"/>
                    <a:gd name="T1" fmla="*/ 0 h 6"/>
                    <a:gd name="T2" fmla="*/ 0 w 30"/>
                    <a:gd name="T3" fmla="*/ 6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1790" name="Freeform 1089"/>
                <p:cNvSpPr>
                  <a:spLocks/>
                </p:cNvSpPr>
                <p:nvPr/>
              </p:nvSpPr>
              <p:spPr bwMode="auto">
                <a:xfrm>
                  <a:off x="3885" y="3018"/>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1791" name="Freeform 1090"/>
                <p:cNvSpPr>
                  <a:spLocks/>
                </p:cNvSpPr>
                <p:nvPr/>
              </p:nvSpPr>
              <p:spPr bwMode="auto">
                <a:xfrm>
                  <a:off x="3927" y="3012"/>
                  <a:ext cx="30" cy="12"/>
                </a:xfrm>
                <a:custGeom>
                  <a:avLst/>
                  <a:gdLst>
                    <a:gd name="T0" fmla="*/ 0 w 30"/>
                    <a:gd name="T1" fmla="*/ 6 h 12"/>
                    <a:gd name="T2" fmla="*/ 0 w 30"/>
                    <a:gd name="T3" fmla="*/ 6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1792" name="Freeform 1091"/>
                <p:cNvSpPr>
                  <a:spLocks/>
                </p:cNvSpPr>
                <p:nvPr/>
              </p:nvSpPr>
              <p:spPr bwMode="auto">
                <a:xfrm>
                  <a:off x="3969" y="3012"/>
                  <a:ext cx="25" cy="6"/>
                </a:xfrm>
                <a:custGeom>
                  <a:avLst/>
                  <a:gdLst>
                    <a:gd name="T0" fmla="*/ 0 w 25"/>
                    <a:gd name="T1" fmla="*/ 0 h 6"/>
                    <a:gd name="T2" fmla="*/ 0 w 25"/>
                    <a:gd name="T3" fmla="*/ 6 h 6"/>
                    <a:gd name="T4" fmla="*/ 0 w 25"/>
                    <a:gd name="T5" fmla="*/ 6 h 6"/>
                    <a:gd name="T6" fmla="*/ 25 w 25"/>
                    <a:gd name="T7" fmla="*/ 6 h 6"/>
                    <a:gd name="T8" fmla="*/ 25 w 25"/>
                    <a:gd name="T9" fmla="*/ 0 h 6"/>
                    <a:gd name="T10" fmla="*/ 25 w 25"/>
                    <a:gd name="T11" fmla="*/ 0 h 6"/>
                    <a:gd name="T12" fmla="*/ 0 w 25"/>
                    <a:gd name="T13" fmla="*/ 0 h 6"/>
                    <a:gd name="T14" fmla="*/ 0 60000 65536"/>
                    <a:gd name="T15" fmla="*/ 0 60000 65536"/>
                    <a:gd name="T16" fmla="*/ 0 60000 65536"/>
                    <a:gd name="T17" fmla="*/ 0 60000 65536"/>
                    <a:gd name="T18" fmla="*/ 0 60000 65536"/>
                    <a:gd name="T19" fmla="*/ 0 60000 65536"/>
                    <a:gd name="T20" fmla="*/ 0 60000 65536"/>
                    <a:gd name="T21" fmla="*/ 0 w 25"/>
                    <a:gd name="T22" fmla="*/ 0 h 6"/>
                    <a:gd name="T23" fmla="*/ 25 w 25"/>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6">
                      <a:moveTo>
                        <a:pt x="0" y="0"/>
                      </a:moveTo>
                      <a:lnTo>
                        <a:pt x="0" y="6"/>
                      </a:lnTo>
                      <a:lnTo>
                        <a:pt x="25" y="6"/>
                      </a:lnTo>
                      <a:lnTo>
                        <a:pt x="25" y="0"/>
                      </a:lnTo>
                      <a:lnTo>
                        <a:pt x="0" y="0"/>
                      </a:lnTo>
                      <a:close/>
                    </a:path>
                  </a:pathLst>
                </a:custGeom>
                <a:solidFill>
                  <a:srgbClr val="C0C0C0"/>
                </a:solidFill>
                <a:ln w="9525">
                  <a:noFill/>
                  <a:round/>
                  <a:headEnd/>
                  <a:tailEnd/>
                </a:ln>
              </p:spPr>
              <p:txBody>
                <a:bodyPr/>
                <a:lstStyle/>
                <a:p>
                  <a:endParaRPr lang="en-US"/>
                </a:p>
              </p:txBody>
            </p:sp>
            <p:sp>
              <p:nvSpPr>
                <p:cNvPr id="51793" name="Freeform 1092"/>
                <p:cNvSpPr>
                  <a:spLocks/>
                </p:cNvSpPr>
                <p:nvPr/>
              </p:nvSpPr>
              <p:spPr bwMode="auto">
                <a:xfrm>
                  <a:off x="4006" y="3006"/>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794" name="Freeform 1093"/>
                <p:cNvSpPr>
                  <a:spLocks/>
                </p:cNvSpPr>
                <p:nvPr/>
              </p:nvSpPr>
              <p:spPr bwMode="auto">
                <a:xfrm>
                  <a:off x="4048" y="3000"/>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795" name="Freeform 1094"/>
                <p:cNvSpPr>
                  <a:spLocks/>
                </p:cNvSpPr>
                <p:nvPr/>
              </p:nvSpPr>
              <p:spPr bwMode="auto">
                <a:xfrm>
                  <a:off x="4090" y="3000"/>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796" name="Freeform 1095"/>
                <p:cNvSpPr>
                  <a:spLocks/>
                </p:cNvSpPr>
                <p:nvPr/>
              </p:nvSpPr>
              <p:spPr bwMode="auto">
                <a:xfrm>
                  <a:off x="4132" y="2988"/>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797" name="Freeform 1096"/>
                <p:cNvSpPr>
                  <a:spLocks/>
                </p:cNvSpPr>
                <p:nvPr/>
              </p:nvSpPr>
              <p:spPr bwMode="auto">
                <a:xfrm>
                  <a:off x="4174" y="2982"/>
                  <a:ext cx="30" cy="12"/>
                </a:xfrm>
                <a:custGeom>
                  <a:avLst/>
                  <a:gdLst>
                    <a:gd name="T0" fmla="*/ 6 w 30"/>
                    <a:gd name="T1" fmla="*/ 6 h 12"/>
                    <a:gd name="T2" fmla="*/ 0 w 30"/>
                    <a:gd name="T3" fmla="*/ 6 h 12"/>
                    <a:gd name="T4" fmla="*/ 6 w 30"/>
                    <a:gd name="T5" fmla="*/ 12 h 12"/>
                    <a:gd name="T6" fmla="*/ 30 w 30"/>
                    <a:gd name="T7" fmla="*/ 6 h 12"/>
                    <a:gd name="T8" fmla="*/ 30 w 30"/>
                    <a:gd name="T9" fmla="*/ 0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798" name="Freeform 1097"/>
                <p:cNvSpPr>
                  <a:spLocks/>
                </p:cNvSpPr>
                <p:nvPr/>
              </p:nvSpPr>
              <p:spPr bwMode="auto">
                <a:xfrm>
                  <a:off x="4216" y="2976"/>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799" name="Freeform 1098"/>
                <p:cNvSpPr>
                  <a:spLocks/>
                </p:cNvSpPr>
                <p:nvPr/>
              </p:nvSpPr>
              <p:spPr bwMode="auto">
                <a:xfrm>
                  <a:off x="4258" y="2964"/>
                  <a:ext cx="30" cy="12"/>
                </a:xfrm>
                <a:custGeom>
                  <a:avLst/>
                  <a:gdLst>
                    <a:gd name="T0" fmla="*/ 0 w 30"/>
                    <a:gd name="T1" fmla="*/ 6 h 12"/>
                    <a:gd name="T2" fmla="*/ 0 w 30"/>
                    <a:gd name="T3" fmla="*/ 12 h 12"/>
                    <a:gd name="T4" fmla="*/ 0 w 30"/>
                    <a:gd name="T5" fmla="*/ 12 h 12"/>
                    <a:gd name="T6" fmla="*/ 12 w 30"/>
                    <a:gd name="T7" fmla="*/ 12 h 12"/>
                    <a:gd name="T8" fmla="*/ 24 w 30"/>
                    <a:gd name="T9" fmla="*/ 6 h 12"/>
                    <a:gd name="T10" fmla="*/ 30 w 30"/>
                    <a:gd name="T11" fmla="*/ 6 h 12"/>
                    <a:gd name="T12" fmla="*/ 24 w 30"/>
                    <a:gd name="T13" fmla="*/ 0 h 12"/>
                    <a:gd name="T14" fmla="*/ 12 w 30"/>
                    <a:gd name="T15" fmla="*/ 6 h 12"/>
                    <a:gd name="T16" fmla="*/ 0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6"/>
                      </a:moveTo>
                      <a:lnTo>
                        <a:pt x="0" y="12"/>
                      </a:lnTo>
                      <a:lnTo>
                        <a:pt x="12" y="12"/>
                      </a:lnTo>
                      <a:lnTo>
                        <a:pt x="24" y="6"/>
                      </a:lnTo>
                      <a:lnTo>
                        <a:pt x="30" y="6"/>
                      </a:lnTo>
                      <a:lnTo>
                        <a:pt x="24" y="0"/>
                      </a:lnTo>
                      <a:lnTo>
                        <a:pt x="12" y="6"/>
                      </a:lnTo>
                      <a:lnTo>
                        <a:pt x="0" y="6"/>
                      </a:lnTo>
                      <a:close/>
                    </a:path>
                  </a:pathLst>
                </a:custGeom>
                <a:solidFill>
                  <a:srgbClr val="C0C0C0"/>
                </a:solidFill>
                <a:ln w="9525">
                  <a:noFill/>
                  <a:round/>
                  <a:headEnd/>
                  <a:tailEnd/>
                </a:ln>
              </p:spPr>
              <p:txBody>
                <a:bodyPr/>
                <a:lstStyle/>
                <a:p>
                  <a:endParaRPr lang="en-US"/>
                </a:p>
              </p:txBody>
            </p:sp>
            <p:sp>
              <p:nvSpPr>
                <p:cNvPr id="51800" name="Freeform 1099"/>
                <p:cNvSpPr>
                  <a:spLocks/>
                </p:cNvSpPr>
                <p:nvPr/>
              </p:nvSpPr>
              <p:spPr bwMode="auto">
                <a:xfrm>
                  <a:off x="4300" y="2952"/>
                  <a:ext cx="30" cy="12"/>
                </a:xfrm>
                <a:custGeom>
                  <a:avLst/>
                  <a:gdLst>
                    <a:gd name="T0" fmla="*/ 0 w 30"/>
                    <a:gd name="T1" fmla="*/ 6 h 12"/>
                    <a:gd name="T2" fmla="*/ 0 w 30"/>
                    <a:gd name="T3" fmla="*/ 12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1801" name="Freeform 1100"/>
                <p:cNvSpPr>
                  <a:spLocks/>
                </p:cNvSpPr>
                <p:nvPr/>
              </p:nvSpPr>
              <p:spPr bwMode="auto">
                <a:xfrm>
                  <a:off x="4336" y="2940"/>
                  <a:ext cx="30" cy="12"/>
                </a:xfrm>
                <a:custGeom>
                  <a:avLst/>
                  <a:gdLst>
                    <a:gd name="T0" fmla="*/ 6 w 30"/>
                    <a:gd name="T1" fmla="*/ 6 h 12"/>
                    <a:gd name="T2" fmla="*/ 0 w 30"/>
                    <a:gd name="T3" fmla="*/ 12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802" name="Freeform 1101"/>
                <p:cNvSpPr>
                  <a:spLocks/>
                </p:cNvSpPr>
                <p:nvPr/>
              </p:nvSpPr>
              <p:spPr bwMode="auto">
                <a:xfrm>
                  <a:off x="4378" y="2928"/>
                  <a:ext cx="30" cy="12"/>
                </a:xfrm>
                <a:custGeom>
                  <a:avLst/>
                  <a:gdLst>
                    <a:gd name="T0" fmla="*/ 6 w 30"/>
                    <a:gd name="T1" fmla="*/ 6 h 12"/>
                    <a:gd name="T2" fmla="*/ 0 w 30"/>
                    <a:gd name="T3" fmla="*/ 12 h 12"/>
                    <a:gd name="T4" fmla="*/ 6 w 30"/>
                    <a:gd name="T5" fmla="*/ 12 h 12"/>
                    <a:gd name="T6" fmla="*/ 24 w 30"/>
                    <a:gd name="T7" fmla="*/ 12 h 12"/>
                    <a:gd name="T8" fmla="*/ 30 w 30"/>
                    <a:gd name="T9" fmla="*/ 6 h 12"/>
                    <a:gd name="T10" fmla="*/ 30 w 30"/>
                    <a:gd name="T11" fmla="*/ 6 h 12"/>
                    <a:gd name="T12" fmla="*/ 30 w 30"/>
                    <a:gd name="T13" fmla="*/ 0 h 12"/>
                    <a:gd name="T14" fmla="*/ 24 w 30"/>
                    <a:gd name="T15" fmla="*/ 6 h 12"/>
                    <a:gd name="T16" fmla="*/ 6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6"/>
                      </a:moveTo>
                      <a:lnTo>
                        <a:pt x="0" y="12"/>
                      </a:lnTo>
                      <a:lnTo>
                        <a:pt x="6" y="12"/>
                      </a:lnTo>
                      <a:lnTo>
                        <a:pt x="24" y="12"/>
                      </a:lnTo>
                      <a:lnTo>
                        <a:pt x="30" y="6"/>
                      </a:lnTo>
                      <a:lnTo>
                        <a:pt x="30" y="0"/>
                      </a:lnTo>
                      <a:lnTo>
                        <a:pt x="24" y="6"/>
                      </a:lnTo>
                      <a:lnTo>
                        <a:pt x="6" y="6"/>
                      </a:lnTo>
                      <a:close/>
                    </a:path>
                  </a:pathLst>
                </a:custGeom>
                <a:solidFill>
                  <a:srgbClr val="C0C0C0"/>
                </a:solidFill>
                <a:ln w="9525">
                  <a:noFill/>
                  <a:round/>
                  <a:headEnd/>
                  <a:tailEnd/>
                </a:ln>
              </p:spPr>
              <p:txBody>
                <a:bodyPr/>
                <a:lstStyle/>
                <a:p>
                  <a:endParaRPr lang="en-US"/>
                </a:p>
              </p:txBody>
            </p:sp>
            <p:sp>
              <p:nvSpPr>
                <p:cNvPr id="51803" name="Freeform 1102"/>
                <p:cNvSpPr>
                  <a:spLocks/>
                </p:cNvSpPr>
                <p:nvPr/>
              </p:nvSpPr>
              <p:spPr bwMode="auto">
                <a:xfrm>
                  <a:off x="4420" y="2916"/>
                  <a:ext cx="30" cy="12"/>
                </a:xfrm>
                <a:custGeom>
                  <a:avLst/>
                  <a:gdLst>
                    <a:gd name="T0" fmla="*/ 0 w 30"/>
                    <a:gd name="T1" fmla="*/ 6 h 12"/>
                    <a:gd name="T2" fmla="*/ 0 w 30"/>
                    <a:gd name="T3" fmla="*/ 12 h 12"/>
                    <a:gd name="T4" fmla="*/ 0 w 30"/>
                    <a:gd name="T5" fmla="*/ 12 h 12"/>
                    <a:gd name="T6" fmla="*/ 24 w 30"/>
                    <a:gd name="T7" fmla="*/ 6 h 12"/>
                    <a:gd name="T8" fmla="*/ 30 w 30"/>
                    <a:gd name="T9" fmla="*/ 0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0"/>
                      </a:lnTo>
                      <a:lnTo>
                        <a:pt x="24" y="0"/>
                      </a:lnTo>
                      <a:lnTo>
                        <a:pt x="0" y="6"/>
                      </a:lnTo>
                      <a:close/>
                    </a:path>
                  </a:pathLst>
                </a:custGeom>
                <a:solidFill>
                  <a:srgbClr val="C0C0C0"/>
                </a:solidFill>
                <a:ln w="9525">
                  <a:noFill/>
                  <a:round/>
                  <a:headEnd/>
                  <a:tailEnd/>
                </a:ln>
              </p:spPr>
              <p:txBody>
                <a:bodyPr/>
                <a:lstStyle/>
                <a:p>
                  <a:endParaRPr lang="en-US"/>
                </a:p>
              </p:txBody>
            </p:sp>
            <p:sp>
              <p:nvSpPr>
                <p:cNvPr id="51804" name="Freeform 1103"/>
                <p:cNvSpPr>
                  <a:spLocks/>
                </p:cNvSpPr>
                <p:nvPr/>
              </p:nvSpPr>
              <p:spPr bwMode="auto">
                <a:xfrm>
                  <a:off x="4456" y="2898"/>
                  <a:ext cx="30" cy="18"/>
                </a:xfrm>
                <a:custGeom>
                  <a:avLst/>
                  <a:gdLst>
                    <a:gd name="T0" fmla="*/ 6 w 30"/>
                    <a:gd name="T1" fmla="*/ 12 h 18"/>
                    <a:gd name="T2" fmla="*/ 0 w 30"/>
                    <a:gd name="T3" fmla="*/ 12 h 18"/>
                    <a:gd name="T4" fmla="*/ 6 w 30"/>
                    <a:gd name="T5" fmla="*/ 18 h 18"/>
                    <a:gd name="T6" fmla="*/ 24 w 30"/>
                    <a:gd name="T7" fmla="*/ 6 h 18"/>
                    <a:gd name="T8" fmla="*/ 30 w 30"/>
                    <a:gd name="T9" fmla="*/ 0 h 18"/>
                    <a:gd name="T10" fmla="*/ 24 w 30"/>
                    <a:gd name="T11" fmla="*/ 0 h 18"/>
                    <a:gd name="T12" fmla="*/ 6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12"/>
                      </a:moveTo>
                      <a:lnTo>
                        <a:pt x="0" y="12"/>
                      </a:lnTo>
                      <a:lnTo>
                        <a:pt x="6" y="18"/>
                      </a:lnTo>
                      <a:lnTo>
                        <a:pt x="24" y="6"/>
                      </a:lnTo>
                      <a:lnTo>
                        <a:pt x="30" y="0"/>
                      </a:lnTo>
                      <a:lnTo>
                        <a:pt x="24" y="0"/>
                      </a:lnTo>
                      <a:lnTo>
                        <a:pt x="6" y="12"/>
                      </a:lnTo>
                      <a:close/>
                    </a:path>
                  </a:pathLst>
                </a:custGeom>
                <a:solidFill>
                  <a:srgbClr val="C0C0C0"/>
                </a:solidFill>
                <a:ln w="9525">
                  <a:noFill/>
                  <a:round/>
                  <a:headEnd/>
                  <a:tailEnd/>
                </a:ln>
              </p:spPr>
              <p:txBody>
                <a:bodyPr/>
                <a:lstStyle/>
                <a:p>
                  <a:endParaRPr lang="en-US"/>
                </a:p>
              </p:txBody>
            </p:sp>
            <p:sp>
              <p:nvSpPr>
                <p:cNvPr id="51805" name="Freeform 1104"/>
                <p:cNvSpPr>
                  <a:spLocks/>
                </p:cNvSpPr>
                <p:nvPr/>
              </p:nvSpPr>
              <p:spPr bwMode="auto">
                <a:xfrm>
                  <a:off x="4498" y="2880"/>
                  <a:ext cx="24" cy="18"/>
                </a:xfrm>
                <a:custGeom>
                  <a:avLst/>
                  <a:gdLst>
                    <a:gd name="T0" fmla="*/ 0 w 24"/>
                    <a:gd name="T1" fmla="*/ 12 h 18"/>
                    <a:gd name="T2" fmla="*/ 0 w 24"/>
                    <a:gd name="T3" fmla="*/ 12 h 18"/>
                    <a:gd name="T4" fmla="*/ 0 w 24"/>
                    <a:gd name="T5" fmla="*/ 18 h 18"/>
                    <a:gd name="T6" fmla="*/ 12 w 24"/>
                    <a:gd name="T7" fmla="*/ 12 h 18"/>
                    <a:gd name="T8" fmla="*/ 24 w 24"/>
                    <a:gd name="T9" fmla="*/ 6 h 18"/>
                    <a:gd name="T10" fmla="*/ 24 w 24"/>
                    <a:gd name="T11" fmla="*/ 0 h 18"/>
                    <a:gd name="T12" fmla="*/ 24 w 24"/>
                    <a:gd name="T13" fmla="*/ 0 h 18"/>
                    <a:gd name="T14" fmla="*/ 12 w 24"/>
                    <a:gd name="T15" fmla="*/ 6 h 18"/>
                    <a:gd name="T16" fmla="*/ 0 w 24"/>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12"/>
                      </a:moveTo>
                      <a:lnTo>
                        <a:pt x="0" y="12"/>
                      </a:lnTo>
                      <a:lnTo>
                        <a:pt x="0" y="18"/>
                      </a:lnTo>
                      <a:lnTo>
                        <a:pt x="12" y="12"/>
                      </a:lnTo>
                      <a:lnTo>
                        <a:pt x="24" y="6"/>
                      </a:lnTo>
                      <a:lnTo>
                        <a:pt x="24" y="0"/>
                      </a:lnTo>
                      <a:lnTo>
                        <a:pt x="12" y="6"/>
                      </a:lnTo>
                      <a:lnTo>
                        <a:pt x="0" y="12"/>
                      </a:lnTo>
                      <a:close/>
                    </a:path>
                  </a:pathLst>
                </a:custGeom>
                <a:solidFill>
                  <a:srgbClr val="C0C0C0"/>
                </a:solidFill>
                <a:ln w="9525">
                  <a:noFill/>
                  <a:round/>
                  <a:headEnd/>
                  <a:tailEnd/>
                </a:ln>
              </p:spPr>
              <p:txBody>
                <a:bodyPr/>
                <a:lstStyle/>
                <a:p>
                  <a:endParaRPr lang="en-US"/>
                </a:p>
              </p:txBody>
            </p:sp>
            <p:sp>
              <p:nvSpPr>
                <p:cNvPr id="51806" name="Freeform 1105"/>
                <p:cNvSpPr>
                  <a:spLocks/>
                </p:cNvSpPr>
                <p:nvPr/>
              </p:nvSpPr>
              <p:spPr bwMode="auto">
                <a:xfrm>
                  <a:off x="4534" y="2856"/>
                  <a:ext cx="24" cy="18"/>
                </a:xfrm>
                <a:custGeom>
                  <a:avLst/>
                  <a:gdLst>
                    <a:gd name="T0" fmla="*/ 0 w 24"/>
                    <a:gd name="T1" fmla="*/ 12 h 18"/>
                    <a:gd name="T2" fmla="*/ 0 w 24"/>
                    <a:gd name="T3" fmla="*/ 18 h 18"/>
                    <a:gd name="T4" fmla="*/ 0 w 24"/>
                    <a:gd name="T5" fmla="*/ 18 h 18"/>
                    <a:gd name="T6" fmla="*/ 18 w 24"/>
                    <a:gd name="T7" fmla="*/ 12 h 18"/>
                    <a:gd name="T8" fmla="*/ 24 w 24"/>
                    <a:gd name="T9" fmla="*/ 6 h 18"/>
                    <a:gd name="T10" fmla="*/ 24 w 24"/>
                    <a:gd name="T11" fmla="*/ 6 h 18"/>
                    <a:gd name="T12" fmla="*/ 24 w 24"/>
                    <a:gd name="T13" fmla="*/ 0 h 18"/>
                    <a:gd name="T14" fmla="*/ 18 w 24"/>
                    <a:gd name="T15" fmla="*/ 6 h 18"/>
                    <a:gd name="T16" fmla="*/ 0 w 24"/>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12"/>
                      </a:moveTo>
                      <a:lnTo>
                        <a:pt x="0" y="18"/>
                      </a:lnTo>
                      <a:lnTo>
                        <a:pt x="18" y="12"/>
                      </a:lnTo>
                      <a:lnTo>
                        <a:pt x="24" y="6"/>
                      </a:lnTo>
                      <a:lnTo>
                        <a:pt x="24" y="0"/>
                      </a:lnTo>
                      <a:lnTo>
                        <a:pt x="18" y="6"/>
                      </a:lnTo>
                      <a:lnTo>
                        <a:pt x="0" y="12"/>
                      </a:lnTo>
                      <a:close/>
                    </a:path>
                  </a:pathLst>
                </a:custGeom>
                <a:solidFill>
                  <a:srgbClr val="C0C0C0"/>
                </a:solidFill>
                <a:ln w="9525">
                  <a:noFill/>
                  <a:round/>
                  <a:headEnd/>
                  <a:tailEnd/>
                </a:ln>
              </p:spPr>
              <p:txBody>
                <a:bodyPr/>
                <a:lstStyle/>
                <a:p>
                  <a:endParaRPr lang="en-US"/>
                </a:p>
              </p:txBody>
            </p:sp>
            <p:sp>
              <p:nvSpPr>
                <p:cNvPr id="51807" name="Freeform 1106"/>
                <p:cNvSpPr>
                  <a:spLocks/>
                </p:cNvSpPr>
                <p:nvPr/>
              </p:nvSpPr>
              <p:spPr bwMode="auto">
                <a:xfrm>
                  <a:off x="4570" y="2832"/>
                  <a:ext cx="24" cy="24"/>
                </a:xfrm>
                <a:custGeom>
                  <a:avLst/>
                  <a:gdLst>
                    <a:gd name="T0" fmla="*/ 0 w 24"/>
                    <a:gd name="T1" fmla="*/ 18 h 24"/>
                    <a:gd name="T2" fmla="*/ 0 w 24"/>
                    <a:gd name="T3" fmla="*/ 18 h 24"/>
                    <a:gd name="T4" fmla="*/ 0 w 24"/>
                    <a:gd name="T5" fmla="*/ 24 h 24"/>
                    <a:gd name="T6" fmla="*/ 18 w 24"/>
                    <a:gd name="T7" fmla="*/ 6 h 24"/>
                    <a:gd name="T8" fmla="*/ 18 w 24"/>
                    <a:gd name="T9" fmla="*/ 6 h 24"/>
                    <a:gd name="T10" fmla="*/ 24 w 24"/>
                    <a:gd name="T11" fmla="*/ 6 h 24"/>
                    <a:gd name="T12" fmla="*/ 18 w 24"/>
                    <a:gd name="T13" fmla="*/ 0 h 24"/>
                    <a:gd name="T14" fmla="*/ 18 w 24"/>
                    <a:gd name="T15" fmla="*/ 0 h 24"/>
                    <a:gd name="T16" fmla="*/ 0 w 24"/>
                    <a:gd name="T17" fmla="*/ 1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0" y="18"/>
                      </a:moveTo>
                      <a:lnTo>
                        <a:pt x="0" y="18"/>
                      </a:lnTo>
                      <a:lnTo>
                        <a:pt x="0" y="24"/>
                      </a:lnTo>
                      <a:lnTo>
                        <a:pt x="18" y="6"/>
                      </a:lnTo>
                      <a:lnTo>
                        <a:pt x="24" y="6"/>
                      </a:lnTo>
                      <a:lnTo>
                        <a:pt x="18" y="0"/>
                      </a:lnTo>
                      <a:lnTo>
                        <a:pt x="0" y="18"/>
                      </a:lnTo>
                      <a:close/>
                    </a:path>
                  </a:pathLst>
                </a:custGeom>
                <a:solidFill>
                  <a:srgbClr val="C0C0C0"/>
                </a:solidFill>
                <a:ln w="9525">
                  <a:noFill/>
                  <a:round/>
                  <a:headEnd/>
                  <a:tailEnd/>
                </a:ln>
              </p:spPr>
              <p:txBody>
                <a:bodyPr/>
                <a:lstStyle/>
                <a:p>
                  <a:endParaRPr lang="en-US"/>
                </a:p>
              </p:txBody>
            </p:sp>
            <p:sp>
              <p:nvSpPr>
                <p:cNvPr id="51808" name="Freeform 1107"/>
                <p:cNvSpPr>
                  <a:spLocks/>
                </p:cNvSpPr>
                <p:nvPr/>
              </p:nvSpPr>
              <p:spPr bwMode="auto">
                <a:xfrm>
                  <a:off x="4600" y="2802"/>
                  <a:ext cx="24" cy="24"/>
                </a:xfrm>
                <a:custGeom>
                  <a:avLst/>
                  <a:gdLst>
                    <a:gd name="T0" fmla="*/ 6 w 24"/>
                    <a:gd name="T1" fmla="*/ 18 h 24"/>
                    <a:gd name="T2" fmla="*/ 0 w 24"/>
                    <a:gd name="T3" fmla="*/ 24 h 24"/>
                    <a:gd name="T4" fmla="*/ 6 w 24"/>
                    <a:gd name="T5" fmla="*/ 24 h 24"/>
                    <a:gd name="T6" fmla="*/ 18 w 24"/>
                    <a:gd name="T7" fmla="*/ 12 h 24"/>
                    <a:gd name="T8" fmla="*/ 24 w 24"/>
                    <a:gd name="T9" fmla="*/ 6 h 24"/>
                    <a:gd name="T10" fmla="*/ 24 w 24"/>
                    <a:gd name="T11" fmla="*/ 6 h 24"/>
                    <a:gd name="T12" fmla="*/ 24 w 24"/>
                    <a:gd name="T13" fmla="*/ 0 h 24"/>
                    <a:gd name="T14" fmla="*/ 18 w 24"/>
                    <a:gd name="T15" fmla="*/ 6 h 24"/>
                    <a:gd name="T16" fmla="*/ 18 w 24"/>
                    <a:gd name="T17" fmla="*/ 6 h 24"/>
                    <a:gd name="T18" fmla="*/ 18 w 24"/>
                    <a:gd name="T19" fmla="*/ 6 h 24"/>
                    <a:gd name="T20" fmla="*/ 18 w 24"/>
                    <a:gd name="T21" fmla="*/ 6 h 24"/>
                    <a:gd name="T22" fmla="*/ 6 w 24"/>
                    <a:gd name="T23" fmla="*/ 18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6" y="18"/>
                      </a:moveTo>
                      <a:lnTo>
                        <a:pt x="0" y="24"/>
                      </a:lnTo>
                      <a:lnTo>
                        <a:pt x="6" y="24"/>
                      </a:lnTo>
                      <a:lnTo>
                        <a:pt x="18" y="12"/>
                      </a:lnTo>
                      <a:lnTo>
                        <a:pt x="24" y="6"/>
                      </a:lnTo>
                      <a:lnTo>
                        <a:pt x="24" y="0"/>
                      </a:lnTo>
                      <a:lnTo>
                        <a:pt x="18" y="6"/>
                      </a:lnTo>
                      <a:lnTo>
                        <a:pt x="6" y="18"/>
                      </a:lnTo>
                      <a:close/>
                    </a:path>
                  </a:pathLst>
                </a:custGeom>
                <a:solidFill>
                  <a:srgbClr val="C0C0C0"/>
                </a:solidFill>
                <a:ln w="9525">
                  <a:noFill/>
                  <a:round/>
                  <a:headEnd/>
                  <a:tailEnd/>
                </a:ln>
              </p:spPr>
              <p:txBody>
                <a:bodyPr/>
                <a:lstStyle/>
                <a:p>
                  <a:endParaRPr lang="en-US"/>
                </a:p>
              </p:txBody>
            </p:sp>
            <p:sp>
              <p:nvSpPr>
                <p:cNvPr id="51809" name="Freeform 1108"/>
                <p:cNvSpPr>
                  <a:spLocks/>
                </p:cNvSpPr>
                <p:nvPr/>
              </p:nvSpPr>
              <p:spPr bwMode="auto">
                <a:xfrm>
                  <a:off x="4630" y="2772"/>
                  <a:ext cx="18" cy="24"/>
                </a:xfrm>
                <a:custGeom>
                  <a:avLst/>
                  <a:gdLst>
                    <a:gd name="T0" fmla="*/ 0 w 18"/>
                    <a:gd name="T1" fmla="*/ 24 h 24"/>
                    <a:gd name="T2" fmla="*/ 0 w 18"/>
                    <a:gd name="T3" fmla="*/ 24 h 24"/>
                    <a:gd name="T4" fmla="*/ 6 w 18"/>
                    <a:gd name="T5" fmla="*/ 24 h 24"/>
                    <a:gd name="T6" fmla="*/ 18 w 18"/>
                    <a:gd name="T7" fmla="*/ 6 h 24"/>
                    <a:gd name="T8" fmla="*/ 18 w 18"/>
                    <a:gd name="T9" fmla="*/ 0 h 24"/>
                    <a:gd name="T10" fmla="*/ 12 w 18"/>
                    <a:gd name="T11" fmla="*/ 0 h 24"/>
                    <a:gd name="T12" fmla="*/ 12 w 18"/>
                    <a:gd name="T13" fmla="*/ 0 h 24"/>
                    <a:gd name="T14" fmla="*/ 12 w 18"/>
                    <a:gd name="T15" fmla="*/ 6 h 24"/>
                    <a:gd name="T16" fmla="*/ 0 w 18"/>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0" y="24"/>
                      </a:moveTo>
                      <a:lnTo>
                        <a:pt x="0" y="24"/>
                      </a:lnTo>
                      <a:lnTo>
                        <a:pt x="6" y="24"/>
                      </a:lnTo>
                      <a:lnTo>
                        <a:pt x="18" y="6"/>
                      </a:lnTo>
                      <a:lnTo>
                        <a:pt x="18" y="0"/>
                      </a:lnTo>
                      <a:lnTo>
                        <a:pt x="12" y="0"/>
                      </a:lnTo>
                      <a:lnTo>
                        <a:pt x="12" y="6"/>
                      </a:lnTo>
                      <a:lnTo>
                        <a:pt x="0" y="24"/>
                      </a:lnTo>
                      <a:close/>
                    </a:path>
                  </a:pathLst>
                </a:custGeom>
                <a:solidFill>
                  <a:srgbClr val="C0C0C0"/>
                </a:solidFill>
                <a:ln w="9525">
                  <a:noFill/>
                  <a:round/>
                  <a:headEnd/>
                  <a:tailEnd/>
                </a:ln>
              </p:spPr>
              <p:txBody>
                <a:bodyPr/>
                <a:lstStyle/>
                <a:p>
                  <a:endParaRPr lang="en-US"/>
                </a:p>
              </p:txBody>
            </p:sp>
            <p:sp>
              <p:nvSpPr>
                <p:cNvPr id="51810" name="Freeform 1109"/>
                <p:cNvSpPr>
                  <a:spLocks/>
                </p:cNvSpPr>
                <p:nvPr/>
              </p:nvSpPr>
              <p:spPr bwMode="auto">
                <a:xfrm>
                  <a:off x="4648" y="2730"/>
                  <a:ext cx="12" cy="30"/>
                </a:xfrm>
                <a:custGeom>
                  <a:avLst/>
                  <a:gdLst>
                    <a:gd name="T0" fmla="*/ 0 w 12"/>
                    <a:gd name="T1" fmla="*/ 24 h 30"/>
                    <a:gd name="T2" fmla="*/ 6 w 12"/>
                    <a:gd name="T3" fmla="*/ 30 h 30"/>
                    <a:gd name="T4" fmla="*/ 6 w 12"/>
                    <a:gd name="T5" fmla="*/ 24 h 30"/>
                    <a:gd name="T6" fmla="*/ 12 w 12"/>
                    <a:gd name="T7" fmla="*/ 18 h 30"/>
                    <a:gd name="T8" fmla="*/ 12 w 12"/>
                    <a:gd name="T9" fmla="*/ 6 h 30"/>
                    <a:gd name="T10" fmla="*/ 12 w 12"/>
                    <a:gd name="T11" fmla="*/ 0 h 30"/>
                    <a:gd name="T12" fmla="*/ 6 w 12"/>
                    <a:gd name="T13" fmla="*/ 6 h 30"/>
                    <a:gd name="T14" fmla="*/ 6 w 12"/>
                    <a:gd name="T15" fmla="*/ 18 h 30"/>
                    <a:gd name="T16" fmla="*/ 0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24"/>
                      </a:moveTo>
                      <a:lnTo>
                        <a:pt x="6" y="30"/>
                      </a:lnTo>
                      <a:lnTo>
                        <a:pt x="6" y="24"/>
                      </a:lnTo>
                      <a:lnTo>
                        <a:pt x="12" y="18"/>
                      </a:lnTo>
                      <a:lnTo>
                        <a:pt x="12" y="6"/>
                      </a:lnTo>
                      <a:lnTo>
                        <a:pt x="12" y="0"/>
                      </a:lnTo>
                      <a:lnTo>
                        <a:pt x="6" y="6"/>
                      </a:lnTo>
                      <a:lnTo>
                        <a:pt x="6" y="18"/>
                      </a:lnTo>
                      <a:lnTo>
                        <a:pt x="0" y="24"/>
                      </a:lnTo>
                      <a:close/>
                    </a:path>
                  </a:pathLst>
                </a:custGeom>
                <a:solidFill>
                  <a:srgbClr val="C0C0C0"/>
                </a:solidFill>
                <a:ln w="9525">
                  <a:noFill/>
                  <a:round/>
                  <a:headEnd/>
                  <a:tailEnd/>
                </a:ln>
              </p:spPr>
              <p:txBody>
                <a:bodyPr/>
                <a:lstStyle/>
                <a:p>
                  <a:endParaRPr lang="en-US"/>
                </a:p>
              </p:txBody>
            </p:sp>
            <p:sp>
              <p:nvSpPr>
                <p:cNvPr id="51811" name="Freeform 1110"/>
                <p:cNvSpPr>
                  <a:spLocks/>
                </p:cNvSpPr>
                <p:nvPr/>
              </p:nvSpPr>
              <p:spPr bwMode="auto">
                <a:xfrm>
                  <a:off x="4654" y="2688"/>
                  <a:ext cx="6" cy="30"/>
                </a:xfrm>
                <a:custGeom>
                  <a:avLst/>
                  <a:gdLst>
                    <a:gd name="T0" fmla="*/ 0 w 6"/>
                    <a:gd name="T1" fmla="*/ 30 h 30"/>
                    <a:gd name="T2" fmla="*/ 6 w 6"/>
                    <a:gd name="T3" fmla="*/ 30 h 30"/>
                    <a:gd name="T4" fmla="*/ 6 w 6"/>
                    <a:gd name="T5" fmla="*/ 30 h 30"/>
                    <a:gd name="T6" fmla="*/ 6 w 6"/>
                    <a:gd name="T7" fmla="*/ 6 h 30"/>
                    <a:gd name="T8" fmla="*/ 0 w 6"/>
                    <a:gd name="T9" fmla="*/ 0 h 30"/>
                    <a:gd name="T10" fmla="*/ 0 w 6"/>
                    <a:gd name="T11" fmla="*/ 6 h 30"/>
                    <a:gd name="T12" fmla="*/ 0 w 6"/>
                    <a:gd name="T13" fmla="*/ 30 h 30"/>
                    <a:gd name="T14" fmla="*/ 0 60000 65536"/>
                    <a:gd name="T15" fmla="*/ 0 60000 65536"/>
                    <a:gd name="T16" fmla="*/ 0 60000 65536"/>
                    <a:gd name="T17" fmla="*/ 0 60000 65536"/>
                    <a:gd name="T18" fmla="*/ 0 60000 65536"/>
                    <a:gd name="T19" fmla="*/ 0 60000 65536"/>
                    <a:gd name="T20" fmla="*/ 0 60000 65536"/>
                    <a:gd name="T21" fmla="*/ 0 w 6"/>
                    <a:gd name="T22" fmla="*/ 0 h 30"/>
                    <a:gd name="T23" fmla="*/ 6 w 6"/>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0">
                      <a:moveTo>
                        <a:pt x="0" y="30"/>
                      </a:moveTo>
                      <a:lnTo>
                        <a:pt x="6" y="30"/>
                      </a:lnTo>
                      <a:lnTo>
                        <a:pt x="6" y="6"/>
                      </a:lnTo>
                      <a:lnTo>
                        <a:pt x="0" y="0"/>
                      </a:lnTo>
                      <a:lnTo>
                        <a:pt x="0" y="6"/>
                      </a:lnTo>
                      <a:lnTo>
                        <a:pt x="0" y="30"/>
                      </a:lnTo>
                      <a:close/>
                    </a:path>
                  </a:pathLst>
                </a:custGeom>
                <a:solidFill>
                  <a:srgbClr val="C0C0C0"/>
                </a:solidFill>
                <a:ln w="9525">
                  <a:noFill/>
                  <a:round/>
                  <a:headEnd/>
                  <a:tailEnd/>
                </a:ln>
              </p:spPr>
              <p:txBody>
                <a:bodyPr/>
                <a:lstStyle/>
                <a:p>
                  <a:endParaRPr lang="en-US"/>
                </a:p>
              </p:txBody>
            </p:sp>
            <p:sp>
              <p:nvSpPr>
                <p:cNvPr id="51812" name="Freeform 1111"/>
                <p:cNvSpPr>
                  <a:spLocks/>
                </p:cNvSpPr>
                <p:nvPr/>
              </p:nvSpPr>
              <p:spPr bwMode="auto">
                <a:xfrm>
                  <a:off x="4636" y="2652"/>
                  <a:ext cx="18" cy="24"/>
                </a:xfrm>
                <a:custGeom>
                  <a:avLst/>
                  <a:gdLst>
                    <a:gd name="T0" fmla="*/ 12 w 18"/>
                    <a:gd name="T1" fmla="*/ 24 h 24"/>
                    <a:gd name="T2" fmla="*/ 12 w 18"/>
                    <a:gd name="T3" fmla="*/ 24 h 24"/>
                    <a:gd name="T4" fmla="*/ 18 w 18"/>
                    <a:gd name="T5" fmla="*/ 24 h 24"/>
                    <a:gd name="T6" fmla="*/ 12 w 18"/>
                    <a:gd name="T7" fmla="*/ 0 h 24"/>
                    <a:gd name="T8" fmla="*/ 6 w 18"/>
                    <a:gd name="T9" fmla="*/ 0 h 24"/>
                    <a:gd name="T10" fmla="*/ 6 w 18"/>
                    <a:gd name="T11" fmla="*/ 0 h 24"/>
                    <a:gd name="T12" fmla="*/ 0 w 18"/>
                    <a:gd name="T13" fmla="*/ 0 h 24"/>
                    <a:gd name="T14" fmla="*/ 6 w 18"/>
                    <a:gd name="T15" fmla="*/ 0 h 24"/>
                    <a:gd name="T16" fmla="*/ 12 w 18"/>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12" y="24"/>
                      </a:moveTo>
                      <a:lnTo>
                        <a:pt x="12" y="24"/>
                      </a:lnTo>
                      <a:lnTo>
                        <a:pt x="18" y="24"/>
                      </a:lnTo>
                      <a:lnTo>
                        <a:pt x="12" y="0"/>
                      </a:lnTo>
                      <a:lnTo>
                        <a:pt x="6" y="0"/>
                      </a:lnTo>
                      <a:lnTo>
                        <a:pt x="0" y="0"/>
                      </a:lnTo>
                      <a:lnTo>
                        <a:pt x="6" y="0"/>
                      </a:lnTo>
                      <a:lnTo>
                        <a:pt x="12" y="24"/>
                      </a:lnTo>
                      <a:close/>
                    </a:path>
                  </a:pathLst>
                </a:custGeom>
                <a:solidFill>
                  <a:srgbClr val="C0C0C0"/>
                </a:solidFill>
                <a:ln w="9525">
                  <a:noFill/>
                  <a:round/>
                  <a:headEnd/>
                  <a:tailEnd/>
                </a:ln>
              </p:spPr>
              <p:txBody>
                <a:bodyPr/>
                <a:lstStyle/>
                <a:p>
                  <a:endParaRPr lang="en-US"/>
                </a:p>
              </p:txBody>
            </p:sp>
            <p:sp>
              <p:nvSpPr>
                <p:cNvPr id="51813" name="Freeform 1112"/>
                <p:cNvSpPr>
                  <a:spLocks/>
                </p:cNvSpPr>
                <p:nvPr/>
              </p:nvSpPr>
              <p:spPr bwMode="auto">
                <a:xfrm>
                  <a:off x="4612" y="2616"/>
                  <a:ext cx="24" cy="24"/>
                </a:xfrm>
                <a:custGeom>
                  <a:avLst/>
                  <a:gdLst>
                    <a:gd name="T0" fmla="*/ 18 w 24"/>
                    <a:gd name="T1" fmla="*/ 24 h 24"/>
                    <a:gd name="T2" fmla="*/ 18 w 24"/>
                    <a:gd name="T3" fmla="*/ 24 h 24"/>
                    <a:gd name="T4" fmla="*/ 24 w 24"/>
                    <a:gd name="T5" fmla="*/ 24 h 24"/>
                    <a:gd name="T6" fmla="*/ 12 w 24"/>
                    <a:gd name="T7" fmla="*/ 6 h 24"/>
                    <a:gd name="T8" fmla="*/ 6 w 24"/>
                    <a:gd name="T9" fmla="*/ 6 h 24"/>
                    <a:gd name="T10" fmla="*/ 6 w 24"/>
                    <a:gd name="T11" fmla="*/ 0 h 24"/>
                    <a:gd name="T12" fmla="*/ 0 w 24"/>
                    <a:gd name="T13" fmla="*/ 6 h 24"/>
                    <a:gd name="T14" fmla="*/ 6 w 24"/>
                    <a:gd name="T15" fmla="*/ 6 h 24"/>
                    <a:gd name="T16" fmla="*/ 6 w 24"/>
                    <a:gd name="T17" fmla="*/ 12 h 24"/>
                    <a:gd name="T18" fmla="*/ 6 w 24"/>
                    <a:gd name="T19" fmla="*/ 6 h 24"/>
                    <a:gd name="T20" fmla="*/ 6 w 24"/>
                    <a:gd name="T21" fmla="*/ 6 h 24"/>
                    <a:gd name="T22" fmla="*/ 18 w 24"/>
                    <a:gd name="T23" fmla="*/ 24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18" y="24"/>
                      </a:moveTo>
                      <a:lnTo>
                        <a:pt x="18" y="24"/>
                      </a:lnTo>
                      <a:lnTo>
                        <a:pt x="24" y="24"/>
                      </a:lnTo>
                      <a:lnTo>
                        <a:pt x="12" y="6"/>
                      </a:lnTo>
                      <a:lnTo>
                        <a:pt x="6" y="6"/>
                      </a:lnTo>
                      <a:lnTo>
                        <a:pt x="6" y="0"/>
                      </a:lnTo>
                      <a:lnTo>
                        <a:pt x="0" y="6"/>
                      </a:lnTo>
                      <a:lnTo>
                        <a:pt x="6" y="6"/>
                      </a:lnTo>
                      <a:lnTo>
                        <a:pt x="6" y="12"/>
                      </a:lnTo>
                      <a:lnTo>
                        <a:pt x="6" y="6"/>
                      </a:lnTo>
                      <a:lnTo>
                        <a:pt x="18" y="24"/>
                      </a:lnTo>
                      <a:close/>
                    </a:path>
                  </a:pathLst>
                </a:custGeom>
                <a:solidFill>
                  <a:srgbClr val="C0C0C0"/>
                </a:solidFill>
                <a:ln w="9525">
                  <a:noFill/>
                  <a:round/>
                  <a:headEnd/>
                  <a:tailEnd/>
                </a:ln>
              </p:spPr>
              <p:txBody>
                <a:bodyPr/>
                <a:lstStyle/>
                <a:p>
                  <a:endParaRPr lang="en-US"/>
                </a:p>
              </p:txBody>
            </p:sp>
            <p:sp>
              <p:nvSpPr>
                <p:cNvPr id="51814" name="Freeform 1113"/>
                <p:cNvSpPr>
                  <a:spLocks/>
                </p:cNvSpPr>
                <p:nvPr/>
              </p:nvSpPr>
              <p:spPr bwMode="auto">
                <a:xfrm>
                  <a:off x="4582" y="2586"/>
                  <a:ext cx="24" cy="24"/>
                </a:xfrm>
                <a:custGeom>
                  <a:avLst/>
                  <a:gdLst>
                    <a:gd name="T0" fmla="*/ 18 w 24"/>
                    <a:gd name="T1" fmla="*/ 24 h 24"/>
                    <a:gd name="T2" fmla="*/ 24 w 24"/>
                    <a:gd name="T3" fmla="*/ 24 h 24"/>
                    <a:gd name="T4" fmla="*/ 18 w 24"/>
                    <a:gd name="T5" fmla="*/ 18 h 24"/>
                    <a:gd name="T6" fmla="*/ 6 w 24"/>
                    <a:gd name="T7" fmla="*/ 6 h 24"/>
                    <a:gd name="T8" fmla="*/ 0 w 24"/>
                    <a:gd name="T9" fmla="*/ 0 h 24"/>
                    <a:gd name="T10" fmla="*/ 0 w 24"/>
                    <a:gd name="T11" fmla="*/ 6 h 24"/>
                    <a:gd name="T12" fmla="*/ 0 w 24"/>
                    <a:gd name="T13" fmla="*/ 6 h 24"/>
                    <a:gd name="T14" fmla="*/ 6 w 24"/>
                    <a:gd name="T15" fmla="*/ 12 h 24"/>
                    <a:gd name="T16" fmla="*/ 18 w 24"/>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18" y="24"/>
                      </a:moveTo>
                      <a:lnTo>
                        <a:pt x="24" y="24"/>
                      </a:lnTo>
                      <a:lnTo>
                        <a:pt x="18" y="18"/>
                      </a:lnTo>
                      <a:lnTo>
                        <a:pt x="6" y="6"/>
                      </a:lnTo>
                      <a:lnTo>
                        <a:pt x="0" y="0"/>
                      </a:lnTo>
                      <a:lnTo>
                        <a:pt x="0" y="6"/>
                      </a:lnTo>
                      <a:lnTo>
                        <a:pt x="6" y="12"/>
                      </a:lnTo>
                      <a:lnTo>
                        <a:pt x="18" y="24"/>
                      </a:lnTo>
                      <a:close/>
                    </a:path>
                  </a:pathLst>
                </a:custGeom>
                <a:solidFill>
                  <a:srgbClr val="C0C0C0"/>
                </a:solidFill>
                <a:ln w="9525">
                  <a:noFill/>
                  <a:round/>
                  <a:headEnd/>
                  <a:tailEnd/>
                </a:ln>
              </p:spPr>
              <p:txBody>
                <a:bodyPr/>
                <a:lstStyle/>
                <a:p>
                  <a:endParaRPr lang="en-US"/>
                </a:p>
              </p:txBody>
            </p:sp>
            <p:sp>
              <p:nvSpPr>
                <p:cNvPr id="51815" name="Freeform 1114"/>
                <p:cNvSpPr>
                  <a:spLocks/>
                </p:cNvSpPr>
                <p:nvPr/>
              </p:nvSpPr>
              <p:spPr bwMode="auto">
                <a:xfrm>
                  <a:off x="4546" y="2562"/>
                  <a:ext cx="30" cy="24"/>
                </a:xfrm>
                <a:custGeom>
                  <a:avLst/>
                  <a:gdLst>
                    <a:gd name="T0" fmla="*/ 24 w 30"/>
                    <a:gd name="T1" fmla="*/ 24 h 24"/>
                    <a:gd name="T2" fmla="*/ 30 w 30"/>
                    <a:gd name="T3" fmla="*/ 18 h 24"/>
                    <a:gd name="T4" fmla="*/ 24 w 30"/>
                    <a:gd name="T5" fmla="*/ 18 h 24"/>
                    <a:gd name="T6" fmla="*/ 6 w 30"/>
                    <a:gd name="T7" fmla="*/ 6 h 24"/>
                    <a:gd name="T8" fmla="*/ 6 w 30"/>
                    <a:gd name="T9" fmla="*/ 0 h 24"/>
                    <a:gd name="T10" fmla="*/ 0 w 30"/>
                    <a:gd name="T11" fmla="*/ 6 h 24"/>
                    <a:gd name="T12" fmla="*/ 6 w 30"/>
                    <a:gd name="T13" fmla="*/ 6 h 24"/>
                    <a:gd name="T14" fmla="*/ 6 w 30"/>
                    <a:gd name="T15" fmla="*/ 12 h 24"/>
                    <a:gd name="T16" fmla="*/ 24 w 30"/>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24"/>
                    <a:gd name="T29" fmla="*/ 30 w 30"/>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24">
                      <a:moveTo>
                        <a:pt x="24" y="24"/>
                      </a:moveTo>
                      <a:lnTo>
                        <a:pt x="30" y="18"/>
                      </a:lnTo>
                      <a:lnTo>
                        <a:pt x="24" y="18"/>
                      </a:lnTo>
                      <a:lnTo>
                        <a:pt x="6" y="6"/>
                      </a:lnTo>
                      <a:lnTo>
                        <a:pt x="6" y="0"/>
                      </a:lnTo>
                      <a:lnTo>
                        <a:pt x="0" y="6"/>
                      </a:lnTo>
                      <a:lnTo>
                        <a:pt x="6" y="6"/>
                      </a:lnTo>
                      <a:lnTo>
                        <a:pt x="6" y="12"/>
                      </a:lnTo>
                      <a:lnTo>
                        <a:pt x="24" y="24"/>
                      </a:lnTo>
                      <a:close/>
                    </a:path>
                  </a:pathLst>
                </a:custGeom>
                <a:solidFill>
                  <a:srgbClr val="C0C0C0"/>
                </a:solidFill>
                <a:ln w="9525">
                  <a:noFill/>
                  <a:round/>
                  <a:headEnd/>
                  <a:tailEnd/>
                </a:ln>
              </p:spPr>
              <p:txBody>
                <a:bodyPr/>
                <a:lstStyle/>
                <a:p>
                  <a:endParaRPr lang="en-US"/>
                </a:p>
              </p:txBody>
            </p:sp>
            <p:sp>
              <p:nvSpPr>
                <p:cNvPr id="51816" name="Freeform 1115"/>
                <p:cNvSpPr>
                  <a:spLocks/>
                </p:cNvSpPr>
                <p:nvPr/>
              </p:nvSpPr>
              <p:spPr bwMode="auto">
                <a:xfrm>
                  <a:off x="4510" y="2544"/>
                  <a:ext cx="30" cy="18"/>
                </a:xfrm>
                <a:custGeom>
                  <a:avLst/>
                  <a:gdLst>
                    <a:gd name="T0" fmla="*/ 24 w 30"/>
                    <a:gd name="T1" fmla="*/ 18 h 18"/>
                    <a:gd name="T2" fmla="*/ 30 w 30"/>
                    <a:gd name="T3" fmla="*/ 12 h 18"/>
                    <a:gd name="T4" fmla="*/ 24 w 30"/>
                    <a:gd name="T5" fmla="*/ 12 h 18"/>
                    <a:gd name="T6" fmla="*/ 6 w 30"/>
                    <a:gd name="T7" fmla="*/ 0 h 18"/>
                    <a:gd name="T8" fmla="*/ 0 w 30"/>
                    <a:gd name="T9" fmla="*/ 0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6" y="0"/>
                      </a:lnTo>
                      <a:lnTo>
                        <a:pt x="0" y="0"/>
                      </a:lnTo>
                      <a:lnTo>
                        <a:pt x="6" y="6"/>
                      </a:lnTo>
                      <a:lnTo>
                        <a:pt x="24" y="18"/>
                      </a:lnTo>
                      <a:close/>
                    </a:path>
                  </a:pathLst>
                </a:custGeom>
                <a:solidFill>
                  <a:srgbClr val="C0C0C0"/>
                </a:solidFill>
                <a:ln w="9525">
                  <a:noFill/>
                  <a:round/>
                  <a:headEnd/>
                  <a:tailEnd/>
                </a:ln>
              </p:spPr>
              <p:txBody>
                <a:bodyPr/>
                <a:lstStyle/>
                <a:p>
                  <a:endParaRPr lang="en-US"/>
                </a:p>
              </p:txBody>
            </p:sp>
            <p:sp>
              <p:nvSpPr>
                <p:cNvPr id="51817" name="Freeform 1116"/>
                <p:cNvSpPr>
                  <a:spLocks/>
                </p:cNvSpPr>
                <p:nvPr/>
              </p:nvSpPr>
              <p:spPr bwMode="auto">
                <a:xfrm>
                  <a:off x="4474" y="2526"/>
                  <a:ext cx="30" cy="12"/>
                </a:xfrm>
                <a:custGeom>
                  <a:avLst/>
                  <a:gdLst>
                    <a:gd name="T0" fmla="*/ 24 w 30"/>
                    <a:gd name="T1" fmla="*/ 12 h 12"/>
                    <a:gd name="T2" fmla="*/ 30 w 30"/>
                    <a:gd name="T3" fmla="*/ 12 h 12"/>
                    <a:gd name="T4" fmla="*/ 24 w 30"/>
                    <a:gd name="T5" fmla="*/ 6 h 12"/>
                    <a:gd name="T6" fmla="*/ 0 w 30"/>
                    <a:gd name="T7" fmla="*/ 0 h 12"/>
                    <a:gd name="T8" fmla="*/ 0 w 30"/>
                    <a:gd name="T9" fmla="*/ 0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818" name="Freeform 1117"/>
                <p:cNvSpPr>
                  <a:spLocks/>
                </p:cNvSpPr>
                <p:nvPr/>
              </p:nvSpPr>
              <p:spPr bwMode="auto">
                <a:xfrm>
                  <a:off x="4432" y="2507"/>
                  <a:ext cx="30" cy="13"/>
                </a:xfrm>
                <a:custGeom>
                  <a:avLst/>
                  <a:gdLst>
                    <a:gd name="T0" fmla="*/ 30 w 30"/>
                    <a:gd name="T1" fmla="*/ 13 h 13"/>
                    <a:gd name="T2" fmla="*/ 30 w 30"/>
                    <a:gd name="T3" fmla="*/ 13 h 13"/>
                    <a:gd name="T4" fmla="*/ 30 w 30"/>
                    <a:gd name="T5" fmla="*/ 7 h 13"/>
                    <a:gd name="T6" fmla="*/ 24 w 30"/>
                    <a:gd name="T7" fmla="*/ 7 h 13"/>
                    <a:gd name="T8" fmla="*/ 6 w 30"/>
                    <a:gd name="T9" fmla="*/ 0 h 13"/>
                    <a:gd name="T10" fmla="*/ 0 w 30"/>
                    <a:gd name="T11" fmla="*/ 0 h 13"/>
                    <a:gd name="T12" fmla="*/ 6 w 30"/>
                    <a:gd name="T13" fmla="*/ 7 h 13"/>
                    <a:gd name="T14" fmla="*/ 24 w 30"/>
                    <a:gd name="T15" fmla="*/ 13 h 13"/>
                    <a:gd name="T16" fmla="*/ 30 w 30"/>
                    <a:gd name="T17" fmla="*/ 13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3"/>
                    <a:gd name="T29" fmla="*/ 30 w 30"/>
                    <a:gd name="T30" fmla="*/ 13 h 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3">
                      <a:moveTo>
                        <a:pt x="30" y="13"/>
                      </a:moveTo>
                      <a:lnTo>
                        <a:pt x="30" y="13"/>
                      </a:lnTo>
                      <a:lnTo>
                        <a:pt x="30" y="7"/>
                      </a:lnTo>
                      <a:lnTo>
                        <a:pt x="24" y="7"/>
                      </a:lnTo>
                      <a:lnTo>
                        <a:pt x="6" y="0"/>
                      </a:lnTo>
                      <a:lnTo>
                        <a:pt x="0" y="0"/>
                      </a:lnTo>
                      <a:lnTo>
                        <a:pt x="6" y="7"/>
                      </a:lnTo>
                      <a:lnTo>
                        <a:pt x="24" y="13"/>
                      </a:lnTo>
                      <a:lnTo>
                        <a:pt x="30" y="13"/>
                      </a:lnTo>
                      <a:close/>
                    </a:path>
                  </a:pathLst>
                </a:custGeom>
                <a:solidFill>
                  <a:srgbClr val="C0C0C0"/>
                </a:solidFill>
                <a:ln w="9525">
                  <a:noFill/>
                  <a:round/>
                  <a:headEnd/>
                  <a:tailEnd/>
                </a:ln>
              </p:spPr>
              <p:txBody>
                <a:bodyPr/>
                <a:lstStyle/>
                <a:p>
                  <a:endParaRPr lang="en-US"/>
                </a:p>
              </p:txBody>
            </p:sp>
            <p:sp>
              <p:nvSpPr>
                <p:cNvPr id="51819" name="Freeform 1118"/>
                <p:cNvSpPr>
                  <a:spLocks/>
                </p:cNvSpPr>
                <p:nvPr/>
              </p:nvSpPr>
              <p:spPr bwMode="auto">
                <a:xfrm>
                  <a:off x="4396" y="2495"/>
                  <a:ext cx="30" cy="12"/>
                </a:xfrm>
                <a:custGeom>
                  <a:avLst/>
                  <a:gdLst>
                    <a:gd name="T0" fmla="*/ 24 w 30"/>
                    <a:gd name="T1" fmla="*/ 12 h 12"/>
                    <a:gd name="T2" fmla="*/ 30 w 30"/>
                    <a:gd name="T3" fmla="*/ 6 h 12"/>
                    <a:gd name="T4" fmla="*/ 24 w 30"/>
                    <a:gd name="T5" fmla="*/ 6 h 12"/>
                    <a:gd name="T6" fmla="*/ 6 w 30"/>
                    <a:gd name="T7" fmla="*/ 0 h 12"/>
                    <a:gd name="T8" fmla="*/ 0 w 30"/>
                    <a:gd name="T9" fmla="*/ 0 h 12"/>
                    <a:gd name="T10" fmla="*/ 0 w 30"/>
                    <a:gd name="T11" fmla="*/ 0 h 12"/>
                    <a:gd name="T12" fmla="*/ 0 w 30"/>
                    <a:gd name="T13" fmla="*/ 6 h 12"/>
                    <a:gd name="T14" fmla="*/ 6 w 30"/>
                    <a:gd name="T15" fmla="*/ 6 h 12"/>
                    <a:gd name="T16" fmla="*/ 24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12"/>
                      </a:moveTo>
                      <a:lnTo>
                        <a:pt x="30" y="6"/>
                      </a:lnTo>
                      <a:lnTo>
                        <a:pt x="24" y="6"/>
                      </a:lnTo>
                      <a:lnTo>
                        <a:pt x="6" y="0"/>
                      </a:lnTo>
                      <a:lnTo>
                        <a:pt x="0"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1820" name="Freeform 1119"/>
                <p:cNvSpPr>
                  <a:spLocks/>
                </p:cNvSpPr>
                <p:nvPr/>
              </p:nvSpPr>
              <p:spPr bwMode="auto">
                <a:xfrm>
                  <a:off x="4354" y="2483"/>
                  <a:ext cx="30" cy="12"/>
                </a:xfrm>
                <a:custGeom>
                  <a:avLst/>
                  <a:gdLst>
                    <a:gd name="T0" fmla="*/ 30 w 30"/>
                    <a:gd name="T1" fmla="*/ 12 h 12"/>
                    <a:gd name="T2" fmla="*/ 30 w 30"/>
                    <a:gd name="T3" fmla="*/ 6 h 12"/>
                    <a:gd name="T4" fmla="*/ 30 w 30"/>
                    <a:gd name="T5" fmla="*/ 6 h 12"/>
                    <a:gd name="T6" fmla="*/ 6 w 30"/>
                    <a:gd name="T7" fmla="*/ 0 h 12"/>
                    <a:gd name="T8" fmla="*/ 0 w 30"/>
                    <a:gd name="T9" fmla="*/ 0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0"/>
                      </a:lnTo>
                      <a:lnTo>
                        <a:pt x="6" y="6"/>
                      </a:lnTo>
                      <a:lnTo>
                        <a:pt x="30" y="12"/>
                      </a:lnTo>
                      <a:close/>
                    </a:path>
                  </a:pathLst>
                </a:custGeom>
                <a:solidFill>
                  <a:srgbClr val="C0C0C0"/>
                </a:solidFill>
                <a:ln w="9525">
                  <a:noFill/>
                  <a:round/>
                  <a:headEnd/>
                  <a:tailEnd/>
                </a:ln>
              </p:spPr>
              <p:txBody>
                <a:bodyPr/>
                <a:lstStyle/>
                <a:p>
                  <a:endParaRPr lang="en-US"/>
                </a:p>
              </p:txBody>
            </p:sp>
            <p:sp>
              <p:nvSpPr>
                <p:cNvPr id="51821" name="Freeform 1120"/>
                <p:cNvSpPr>
                  <a:spLocks/>
                </p:cNvSpPr>
                <p:nvPr/>
              </p:nvSpPr>
              <p:spPr bwMode="auto">
                <a:xfrm>
                  <a:off x="4318" y="2471"/>
                  <a:ext cx="24" cy="12"/>
                </a:xfrm>
                <a:custGeom>
                  <a:avLst/>
                  <a:gdLst>
                    <a:gd name="T0" fmla="*/ 24 w 24"/>
                    <a:gd name="T1" fmla="*/ 12 h 12"/>
                    <a:gd name="T2" fmla="*/ 24 w 24"/>
                    <a:gd name="T3" fmla="*/ 6 h 12"/>
                    <a:gd name="T4" fmla="*/ 24 w 24"/>
                    <a:gd name="T5" fmla="*/ 6 h 12"/>
                    <a:gd name="T6" fmla="*/ 0 w 24"/>
                    <a:gd name="T7" fmla="*/ 0 h 12"/>
                    <a:gd name="T8" fmla="*/ 0 w 24"/>
                    <a:gd name="T9" fmla="*/ 0 h 12"/>
                    <a:gd name="T10" fmla="*/ 0 w 24"/>
                    <a:gd name="T11" fmla="*/ 6 h 12"/>
                    <a:gd name="T12" fmla="*/ 24 w 24"/>
                    <a:gd name="T13" fmla="*/ 12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12"/>
                      </a:move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822" name="Freeform 1121"/>
                <p:cNvSpPr>
                  <a:spLocks/>
                </p:cNvSpPr>
                <p:nvPr/>
              </p:nvSpPr>
              <p:spPr bwMode="auto">
                <a:xfrm>
                  <a:off x="4276" y="2459"/>
                  <a:ext cx="30" cy="12"/>
                </a:xfrm>
                <a:custGeom>
                  <a:avLst/>
                  <a:gdLst>
                    <a:gd name="T0" fmla="*/ 24 w 30"/>
                    <a:gd name="T1" fmla="*/ 12 h 12"/>
                    <a:gd name="T2" fmla="*/ 30 w 30"/>
                    <a:gd name="T3" fmla="*/ 6 h 12"/>
                    <a:gd name="T4" fmla="*/ 24 w 30"/>
                    <a:gd name="T5" fmla="*/ 6 h 12"/>
                    <a:gd name="T6" fmla="*/ 0 w 30"/>
                    <a:gd name="T7" fmla="*/ 0 h 12"/>
                    <a:gd name="T8" fmla="*/ 0 w 30"/>
                    <a:gd name="T9" fmla="*/ 0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823" name="Freeform 1122"/>
                <p:cNvSpPr>
                  <a:spLocks/>
                </p:cNvSpPr>
                <p:nvPr/>
              </p:nvSpPr>
              <p:spPr bwMode="auto">
                <a:xfrm>
                  <a:off x="4234" y="2447"/>
                  <a:ext cx="30" cy="12"/>
                </a:xfrm>
                <a:custGeom>
                  <a:avLst/>
                  <a:gdLst>
                    <a:gd name="T0" fmla="*/ 24 w 30"/>
                    <a:gd name="T1" fmla="*/ 12 h 12"/>
                    <a:gd name="T2" fmla="*/ 30 w 30"/>
                    <a:gd name="T3" fmla="*/ 6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824" name="Freeform 1123"/>
                <p:cNvSpPr>
                  <a:spLocks/>
                </p:cNvSpPr>
                <p:nvPr/>
              </p:nvSpPr>
              <p:spPr bwMode="auto">
                <a:xfrm>
                  <a:off x="4192" y="2441"/>
                  <a:ext cx="30" cy="12"/>
                </a:xfrm>
                <a:custGeom>
                  <a:avLst/>
                  <a:gdLst>
                    <a:gd name="T0" fmla="*/ 24 w 30"/>
                    <a:gd name="T1" fmla="*/ 12 h 12"/>
                    <a:gd name="T2" fmla="*/ 30 w 30"/>
                    <a:gd name="T3" fmla="*/ 6 h 12"/>
                    <a:gd name="T4" fmla="*/ 24 w 30"/>
                    <a:gd name="T5" fmla="*/ 6 h 12"/>
                    <a:gd name="T6" fmla="*/ 6 w 30"/>
                    <a:gd name="T7" fmla="*/ 0 h 12"/>
                    <a:gd name="T8" fmla="*/ 0 w 30"/>
                    <a:gd name="T9" fmla="*/ 0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6" y="0"/>
                      </a:lnTo>
                      <a:lnTo>
                        <a:pt x="0" y="0"/>
                      </a:lnTo>
                      <a:lnTo>
                        <a:pt x="6" y="6"/>
                      </a:lnTo>
                      <a:lnTo>
                        <a:pt x="24" y="12"/>
                      </a:lnTo>
                      <a:close/>
                    </a:path>
                  </a:pathLst>
                </a:custGeom>
                <a:solidFill>
                  <a:srgbClr val="C0C0C0"/>
                </a:solidFill>
                <a:ln w="9525">
                  <a:noFill/>
                  <a:round/>
                  <a:headEnd/>
                  <a:tailEnd/>
                </a:ln>
              </p:spPr>
              <p:txBody>
                <a:bodyPr/>
                <a:lstStyle/>
                <a:p>
                  <a:endParaRPr lang="en-US"/>
                </a:p>
              </p:txBody>
            </p:sp>
            <p:sp>
              <p:nvSpPr>
                <p:cNvPr id="51825" name="Freeform 1124"/>
                <p:cNvSpPr>
                  <a:spLocks/>
                </p:cNvSpPr>
                <p:nvPr/>
              </p:nvSpPr>
              <p:spPr bwMode="auto">
                <a:xfrm>
                  <a:off x="4150" y="2435"/>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1826" name="Freeform 1125"/>
                <p:cNvSpPr>
                  <a:spLocks/>
                </p:cNvSpPr>
                <p:nvPr/>
              </p:nvSpPr>
              <p:spPr bwMode="auto">
                <a:xfrm>
                  <a:off x="4108" y="2423"/>
                  <a:ext cx="30" cy="12"/>
                </a:xfrm>
                <a:custGeom>
                  <a:avLst/>
                  <a:gdLst>
                    <a:gd name="T0" fmla="*/ 30 w 30"/>
                    <a:gd name="T1" fmla="*/ 12 h 12"/>
                    <a:gd name="T2" fmla="*/ 30 w 30"/>
                    <a:gd name="T3" fmla="*/ 12 h 12"/>
                    <a:gd name="T4" fmla="*/ 30 w 30"/>
                    <a:gd name="T5" fmla="*/ 6 h 12"/>
                    <a:gd name="T6" fmla="*/ 12 w 30"/>
                    <a:gd name="T7" fmla="*/ 6 h 12"/>
                    <a:gd name="T8" fmla="*/ 6 w 30"/>
                    <a:gd name="T9" fmla="*/ 0 h 12"/>
                    <a:gd name="T10" fmla="*/ 0 w 30"/>
                    <a:gd name="T11" fmla="*/ 6 h 12"/>
                    <a:gd name="T12" fmla="*/ 6 w 30"/>
                    <a:gd name="T13" fmla="*/ 6 h 12"/>
                    <a:gd name="T14" fmla="*/ 12 w 30"/>
                    <a:gd name="T15" fmla="*/ 12 h 12"/>
                    <a:gd name="T16" fmla="*/ 30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12"/>
                      </a:moveTo>
                      <a:lnTo>
                        <a:pt x="30" y="12"/>
                      </a:lnTo>
                      <a:lnTo>
                        <a:pt x="30" y="6"/>
                      </a:lnTo>
                      <a:lnTo>
                        <a:pt x="12" y="6"/>
                      </a:lnTo>
                      <a:lnTo>
                        <a:pt x="6" y="0"/>
                      </a:lnTo>
                      <a:lnTo>
                        <a:pt x="0" y="6"/>
                      </a:lnTo>
                      <a:lnTo>
                        <a:pt x="6" y="6"/>
                      </a:lnTo>
                      <a:lnTo>
                        <a:pt x="12" y="12"/>
                      </a:lnTo>
                      <a:lnTo>
                        <a:pt x="30" y="12"/>
                      </a:lnTo>
                      <a:close/>
                    </a:path>
                  </a:pathLst>
                </a:custGeom>
                <a:solidFill>
                  <a:srgbClr val="C0C0C0"/>
                </a:solidFill>
                <a:ln w="9525">
                  <a:noFill/>
                  <a:round/>
                  <a:headEnd/>
                  <a:tailEnd/>
                </a:ln>
              </p:spPr>
              <p:txBody>
                <a:bodyPr/>
                <a:lstStyle/>
                <a:p>
                  <a:endParaRPr lang="en-US"/>
                </a:p>
              </p:txBody>
            </p:sp>
            <p:sp>
              <p:nvSpPr>
                <p:cNvPr id="51827" name="Freeform 1126"/>
                <p:cNvSpPr>
                  <a:spLocks/>
                </p:cNvSpPr>
                <p:nvPr/>
              </p:nvSpPr>
              <p:spPr bwMode="auto">
                <a:xfrm>
                  <a:off x="4066" y="2423"/>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1828" name="Freeform 1127"/>
                <p:cNvSpPr>
                  <a:spLocks/>
                </p:cNvSpPr>
                <p:nvPr/>
              </p:nvSpPr>
              <p:spPr bwMode="auto">
                <a:xfrm>
                  <a:off x="4024" y="2417"/>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1829" name="Freeform 1128"/>
                <p:cNvSpPr>
                  <a:spLocks/>
                </p:cNvSpPr>
                <p:nvPr/>
              </p:nvSpPr>
              <p:spPr bwMode="auto">
                <a:xfrm>
                  <a:off x="3981" y="2411"/>
                  <a:ext cx="31" cy="12"/>
                </a:xfrm>
                <a:custGeom>
                  <a:avLst/>
                  <a:gdLst>
                    <a:gd name="T0" fmla="*/ 31 w 31"/>
                    <a:gd name="T1" fmla="*/ 12 h 12"/>
                    <a:gd name="T2" fmla="*/ 31 w 31"/>
                    <a:gd name="T3" fmla="*/ 6 h 12"/>
                    <a:gd name="T4" fmla="*/ 31 w 31"/>
                    <a:gd name="T5" fmla="*/ 6 h 12"/>
                    <a:gd name="T6" fmla="*/ 6 w 31"/>
                    <a:gd name="T7" fmla="*/ 0 h 12"/>
                    <a:gd name="T8" fmla="*/ 0 w 31"/>
                    <a:gd name="T9" fmla="*/ 6 h 12"/>
                    <a:gd name="T10" fmla="*/ 6 w 31"/>
                    <a:gd name="T11" fmla="*/ 6 h 12"/>
                    <a:gd name="T12" fmla="*/ 31 w 31"/>
                    <a:gd name="T13" fmla="*/ 12 h 12"/>
                    <a:gd name="T14" fmla="*/ 0 60000 65536"/>
                    <a:gd name="T15" fmla="*/ 0 60000 65536"/>
                    <a:gd name="T16" fmla="*/ 0 60000 65536"/>
                    <a:gd name="T17" fmla="*/ 0 60000 65536"/>
                    <a:gd name="T18" fmla="*/ 0 60000 65536"/>
                    <a:gd name="T19" fmla="*/ 0 60000 65536"/>
                    <a:gd name="T20" fmla="*/ 0 60000 65536"/>
                    <a:gd name="T21" fmla="*/ 0 w 31"/>
                    <a:gd name="T22" fmla="*/ 0 h 12"/>
                    <a:gd name="T23" fmla="*/ 31 w 31"/>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12">
                      <a:moveTo>
                        <a:pt x="31" y="12"/>
                      </a:moveTo>
                      <a:lnTo>
                        <a:pt x="31" y="6"/>
                      </a:lnTo>
                      <a:lnTo>
                        <a:pt x="6" y="0"/>
                      </a:lnTo>
                      <a:lnTo>
                        <a:pt x="0" y="6"/>
                      </a:lnTo>
                      <a:lnTo>
                        <a:pt x="6" y="6"/>
                      </a:lnTo>
                      <a:lnTo>
                        <a:pt x="31" y="12"/>
                      </a:lnTo>
                      <a:close/>
                    </a:path>
                  </a:pathLst>
                </a:custGeom>
                <a:solidFill>
                  <a:srgbClr val="C0C0C0"/>
                </a:solidFill>
                <a:ln w="9525">
                  <a:noFill/>
                  <a:round/>
                  <a:headEnd/>
                  <a:tailEnd/>
                </a:ln>
              </p:spPr>
              <p:txBody>
                <a:bodyPr/>
                <a:lstStyle/>
                <a:p>
                  <a:endParaRPr lang="en-US"/>
                </a:p>
              </p:txBody>
            </p:sp>
            <p:sp>
              <p:nvSpPr>
                <p:cNvPr id="51830" name="Freeform 1129"/>
                <p:cNvSpPr>
                  <a:spLocks/>
                </p:cNvSpPr>
                <p:nvPr/>
              </p:nvSpPr>
              <p:spPr bwMode="auto">
                <a:xfrm>
                  <a:off x="3939" y="2411"/>
                  <a:ext cx="30" cy="6"/>
                </a:xfrm>
                <a:custGeom>
                  <a:avLst/>
                  <a:gdLst>
                    <a:gd name="T0" fmla="*/ 30 w 30"/>
                    <a:gd name="T1" fmla="*/ 6 h 6"/>
                    <a:gd name="T2" fmla="*/ 30 w 30"/>
                    <a:gd name="T3" fmla="*/ 0 h 6"/>
                    <a:gd name="T4" fmla="*/ 30 w 30"/>
                    <a:gd name="T5" fmla="*/ 0 h 6"/>
                    <a:gd name="T6" fmla="*/ 18 w 30"/>
                    <a:gd name="T7" fmla="*/ 0 h 6"/>
                    <a:gd name="T8" fmla="*/ 6 w 30"/>
                    <a:gd name="T9" fmla="*/ 0 h 6"/>
                    <a:gd name="T10" fmla="*/ 0 w 30"/>
                    <a:gd name="T11" fmla="*/ 0 h 6"/>
                    <a:gd name="T12" fmla="*/ 6 w 30"/>
                    <a:gd name="T13" fmla="*/ 6 h 6"/>
                    <a:gd name="T14" fmla="*/ 18 w 30"/>
                    <a:gd name="T15" fmla="*/ 6 h 6"/>
                    <a:gd name="T16" fmla="*/ 30 w 3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30" y="6"/>
                      </a:moveTo>
                      <a:lnTo>
                        <a:pt x="30" y="0"/>
                      </a:lnTo>
                      <a:lnTo>
                        <a:pt x="18" y="0"/>
                      </a:lnTo>
                      <a:lnTo>
                        <a:pt x="6" y="0"/>
                      </a:lnTo>
                      <a:lnTo>
                        <a:pt x="0" y="0"/>
                      </a:lnTo>
                      <a:lnTo>
                        <a:pt x="6" y="6"/>
                      </a:lnTo>
                      <a:lnTo>
                        <a:pt x="18" y="6"/>
                      </a:lnTo>
                      <a:lnTo>
                        <a:pt x="30" y="6"/>
                      </a:lnTo>
                      <a:close/>
                    </a:path>
                  </a:pathLst>
                </a:custGeom>
                <a:solidFill>
                  <a:srgbClr val="C0C0C0"/>
                </a:solidFill>
                <a:ln w="9525">
                  <a:noFill/>
                  <a:round/>
                  <a:headEnd/>
                  <a:tailEnd/>
                </a:ln>
              </p:spPr>
              <p:txBody>
                <a:bodyPr/>
                <a:lstStyle/>
                <a:p>
                  <a:endParaRPr lang="en-US"/>
                </a:p>
              </p:txBody>
            </p:sp>
            <p:sp>
              <p:nvSpPr>
                <p:cNvPr id="51831" name="Freeform 1130"/>
                <p:cNvSpPr>
                  <a:spLocks/>
                </p:cNvSpPr>
                <p:nvPr/>
              </p:nvSpPr>
              <p:spPr bwMode="auto">
                <a:xfrm>
                  <a:off x="3897" y="2405"/>
                  <a:ext cx="30" cy="6"/>
                </a:xfrm>
                <a:custGeom>
                  <a:avLst/>
                  <a:gdLst>
                    <a:gd name="T0" fmla="*/ 30 w 30"/>
                    <a:gd name="T1" fmla="*/ 6 h 6"/>
                    <a:gd name="T2" fmla="*/ 30 w 30"/>
                    <a:gd name="T3" fmla="*/ 6 h 6"/>
                    <a:gd name="T4" fmla="*/ 30 w 30"/>
                    <a:gd name="T5" fmla="*/ 0 h 6"/>
                    <a:gd name="T6" fmla="*/ 6 w 30"/>
                    <a:gd name="T7" fmla="*/ 0 h 6"/>
                    <a:gd name="T8" fmla="*/ 0 w 30"/>
                    <a:gd name="T9" fmla="*/ 6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6"/>
                      </a:lnTo>
                      <a:lnTo>
                        <a:pt x="6" y="6"/>
                      </a:lnTo>
                      <a:lnTo>
                        <a:pt x="30" y="6"/>
                      </a:lnTo>
                      <a:close/>
                    </a:path>
                  </a:pathLst>
                </a:custGeom>
                <a:solidFill>
                  <a:srgbClr val="C0C0C0"/>
                </a:solidFill>
                <a:ln w="9525">
                  <a:noFill/>
                  <a:round/>
                  <a:headEnd/>
                  <a:tailEnd/>
                </a:ln>
              </p:spPr>
              <p:txBody>
                <a:bodyPr/>
                <a:lstStyle/>
                <a:p>
                  <a:endParaRPr lang="en-US"/>
                </a:p>
              </p:txBody>
            </p:sp>
            <p:sp>
              <p:nvSpPr>
                <p:cNvPr id="51832" name="Freeform 1131"/>
                <p:cNvSpPr>
                  <a:spLocks/>
                </p:cNvSpPr>
                <p:nvPr/>
              </p:nvSpPr>
              <p:spPr bwMode="auto">
                <a:xfrm>
                  <a:off x="3855" y="2405"/>
                  <a:ext cx="30" cy="6"/>
                </a:xfrm>
                <a:custGeom>
                  <a:avLst/>
                  <a:gdLst>
                    <a:gd name="T0" fmla="*/ 30 w 30"/>
                    <a:gd name="T1" fmla="*/ 6 h 6"/>
                    <a:gd name="T2" fmla="*/ 30 w 30"/>
                    <a:gd name="T3" fmla="*/ 6 h 6"/>
                    <a:gd name="T4" fmla="*/ 30 w 30"/>
                    <a:gd name="T5" fmla="*/ 0 h 6"/>
                    <a:gd name="T6" fmla="*/ 6 w 30"/>
                    <a:gd name="T7" fmla="*/ 0 h 6"/>
                    <a:gd name="T8" fmla="*/ 0 w 30"/>
                    <a:gd name="T9" fmla="*/ 6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6"/>
                      </a:lnTo>
                      <a:lnTo>
                        <a:pt x="6" y="6"/>
                      </a:lnTo>
                      <a:lnTo>
                        <a:pt x="30" y="6"/>
                      </a:lnTo>
                      <a:close/>
                    </a:path>
                  </a:pathLst>
                </a:custGeom>
                <a:solidFill>
                  <a:srgbClr val="C0C0C0"/>
                </a:solidFill>
                <a:ln w="9525">
                  <a:noFill/>
                  <a:round/>
                  <a:headEnd/>
                  <a:tailEnd/>
                </a:ln>
              </p:spPr>
              <p:txBody>
                <a:bodyPr/>
                <a:lstStyle/>
                <a:p>
                  <a:endParaRPr lang="en-US"/>
                </a:p>
              </p:txBody>
            </p:sp>
            <p:sp>
              <p:nvSpPr>
                <p:cNvPr id="51833" name="Freeform 1132"/>
                <p:cNvSpPr>
                  <a:spLocks/>
                </p:cNvSpPr>
                <p:nvPr/>
              </p:nvSpPr>
              <p:spPr bwMode="auto">
                <a:xfrm>
                  <a:off x="3813" y="2405"/>
                  <a:ext cx="30" cy="6"/>
                </a:xfrm>
                <a:custGeom>
                  <a:avLst/>
                  <a:gdLst>
                    <a:gd name="T0" fmla="*/ 30 w 30"/>
                    <a:gd name="T1" fmla="*/ 6 h 6"/>
                    <a:gd name="T2" fmla="*/ 30 w 30"/>
                    <a:gd name="T3" fmla="*/ 0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grpSp>
          <p:grpSp>
            <p:nvGrpSpPr>
              <p:cNvPr id="51667" name="Group 1133"/>
              <p:cNvGrpSpPr>
                <a:grpSpLocks/>
              </p:cNvGrpSpPr>
              <p:nvPr/>
            </p:nvGrpSpPr>
            <p:grpSpPr bwMode="auto">
              <a:xfrm>
                <a:off x="3177" y="2501"/>
                <a:ext cx="1195" cy="433"/>
                <a:chOff x="3177" y="2501"/>
                <a:chExt cx="1195" cy="433"/>
              </a:xfrm>
            </p:grpSpPr>
            <p:sp>
              <p:nvSpPr>
                <p:cNvPr id="51676" name="Freeform 1134"/>
                <p:cNvSpPr>
                  <a:spLocks/>
                </p:cNvSpPr>
                <p:nvPr/>
              </p:nvSpPr>
              <p:spPr bwMode="auto">
                <a:xfrm>
                  <a:off x="3747" y="2501"/>
                  <a:ext cx="30" cy="6"/>
                </a:xfrm>
                <a:custGeom>
                  <a:avLst/>
                  <a:gdLst>
                    <a:gd name="T0" fmla="*/ 24 w 30"/>
                    <a:gd name="T1" fmla="*/ 6 h 6"/>
                    <a:gd name="T2" fmla="*/ 30 w 30"/>
                    <a:gd name="T3" fmla="*/ 6 h 6"/>
                    <a:gd name="T4" fmla="*/ 30 w 30"/>
                    <a:gd name="T5" fmla="*/ 0 h 6"/>
                    <a:gd name="T6" fmla="*/ 30 w 30"/>
                    <a:gd name="T7" fmla="*/ 0 h 6"/>
                    <a:gd name="T8" fmla="*/ 24 w 30"/>
                    <a:gd name="T9" fmla="*/ 0 h 6"/>
                    <a:gd name="T10" fmla="*/ 0 w 30"/>
                    <a:gd name="T11" fmla="*/ 0 h 6"/>
                    <a:gd name="T12" fmla="*/ 0 w 30"/>
                    <a:gd name="T13" fmla="*/ 0 h 6"/>
                    <a:gd name="T14" fmla="*/ 0 w 30"/>
                    <a:gd name="T15" fmla="*/ 6 h 6"/>
                    <a:gd name="T16" fmla="*/ 24 w 3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24" y="6"/>
                      </a:moveTo>
                      <a:lnTo>
                        <a:pt x="30" y="6"/>
                      </a:ln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677" name="Freeform 1135"/>
                <p:cNvSpPr>
                  <a:spLocks/>
                </p:cNvSpPr>
                <p:nvPr/>
              </p:nvSpPr>
              <p:spPr bwMode="auto">
                <a:xfrm>
                  <a:off x="3705" y="2501"/>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678" name="Freeform 1136"/>
                <p:cNvSpPr>
                  <a:spLocks/>
                </p:cNvSpPr>
                <p:nvPr/>
              </p:nvSpPr>
              <p:spPr bwMode="auto">
                <a:xfrm>
                  <a:off x="3663" y="2501"/>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679" name="Freeform 1137"/>
                <p:cNvSpPr>
                  <a:spLocks/>
                </p:cNvSpPr>
                <p:nvPr/>
              </p:nvSpPr>
              <p:spPr bwMode="auto">
                <a:xfrm>
                  <a:off x="3621" y="2501"/>
                  <a:ext cx="30" cy="13"/>
                </a:xfrm>
                <a:custGeom>
                  <a:avLst/>
                  <a:gdLst>
                    <a:gd name="T0" fmla="*/ 24 w 30"/>
                    <a:gd name="T1" fmla="*/ 6 h 13"/>
                    <a:gd name="T2" fmla="*/ 30 w 30"/>
                    <a:gd name="T3" fmla="*/ 6 h 13"/>
                    <a:gd name="T4" fmla="*/ 24 w 30"/>
                    <a:gd name="T5" fmla="*/ 0 h 13"/>
                    <a:gd name="T6" fmla="*/ 0 w 30"/>
                    <a:gd name="T7" fmla="*/ 6 h 13"/>
                    <a:gd name="T8" fmla="*/ 0 w 30"/>
                    <a:gd name="T9" fmla="*/ 6 h 13"/>
                    <a:gd name="T10" fmla="*/ 0 w 30"/>
                    <a:gd name="T11" fmla="*/ 13 h 13"/>
                    <a:gd name="T12" fmla="*/ 24 w 30"/>
                    <a:gd name="T13" fmla="*/ 6 h 13"/>
                    <a:gd name="T14" fmla="*/ 0 60000 65536"/>
                    <a:gd name="T15" fmla="*/ 0 60000 65536"/>
                    <a:gd name="T16" fmla="*/ 0 60000 65536"/>
                    <a:gd name="T17" fmla="*/ 0 60000 65536"/>
                    <a:gd name="T18" fmla="*/ 0 60000 65536"/>
                    <a:gd name="T19" fmla="*/ 0 60000 65536"/>
                    <a:gd name="T20" fmla="*/ 0 60000 65536"/>
                    <a:gd name="T21" fmla="*/ 0 w 30"/>
                    <a:gd name="T22" fmla="*/ 0 h 13"/>
                    <a:gd name="T23" fmla="*/ 30 w 30"/>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3">
                      <a:moveTo>
                        <a:pt x="24" y="6"/>
                      </a:moveTo>
                      <a:lnTo>
                        <a:pt x="30" y="6"/>
                      </a:lnTo>
                      <a:lnTo>
                        <a:pt x="24" y="0"/>
                      </a:lnTo>
                      <a:lnTo>
                        <a:pt x="0" y="6"/>
                      </a:lnTo>
                      <a:lnTo>
                        <a:pt x="0" y="13"/>
                      </a:lnTo>
                      <a:lnTo>
                        <a:pt x="24" y="6"/>
                      </a:lnTo>
                      <a:close/>
                    </a:path>
                  </a:pathLst>
                </a:custGeom>
                <a:solidFill>
                  <a:srgbClr val="C0C0C0"/>
                </a:solidFill>
                <a:ln w="9525">
                  <a:noFill/>
                  <a:round/>
                  <a:headEnd/>
                  <a:tailEnd/>
                </a:ln>
              </p:spPr>
              <p:txBody>
                <a:bodyPr/>
                <a:lstStyle/>
                <a:p>
                  <a:endParaRPr lang="en-US"/>
                </a:p>
              </p:txBody>
            </p:sp>
            <p:sp>
              <p:nvSpPr>
                <p:cNvPr id="51680" name="Freeform 1138"/>
                <p:cNvSpPr>
                  <a:spLocks/>
                </p:cNvSpPr>
                <p:nvPr/>
              </p:nvSpPr>
              <p:spPr bwMode="auto">
                <a:xfrm>
                  <a:off x="3579" y="2507"/>
                  <a:ext cx="30" cy="13"/>
                </a:xfrm>
                <a:custGeom>
                  <a:avLst/>
                  <a:gdLst>
                    <a:gd name="T0" fmla="*/ 24 w 30"/>
                    <a:gd name="T1" fmla="*/ 7 h 13"/>
                    <a:gd name="T2" fmla="*/ 30 w 30"/>
                    <a:gd name="T3" fmla="*/ 7 h 13"/>
                    <a:gd name="T4" fmla="*/ 24 w 30"/>
                    <a:gd name="T5" fmla="*/ 0 h 13"/>
                    <a:gd name="T6" fmla="*/ 0 w 30"/>
                    <a:gd name="T7" fmla="*/ 7 h 13"/>
                    <a:gd name="T8" fmla="*/ 0 w 30"/>
                    <a:gd name="T9" fmla="*/ 7 h 13"/>
                    <a:gd name="T10" fmla="*/ 0 w 30"/>
                    <a:gd name="T11" fmla="*/ 13 h 13"/>
                    <a:gd name="T12" fmla="*/ 24 w 30"/>
                    <a:gd name="T13" fmla="*/ 7 h 13"/>
                    <a:gd name="T14" fmla="*/ 0 60000 65536"/>
                    <a:gd name="T15" fmla="*/ 0 60000 65536"/>
                    <a:gd name="T16" fmla="*/ 0 60000 65536"/>
                    <a:gd name="T17" fmla="*/ 0 60000 65536"/>
                    <a:gd name="T18" fmla="*/ 0 60000 65536"/>
                    <a:gd name="T19" fmla="*/ 0 60000 65536"/>
                    <a:gd name="T20" fmla="*/ 0 60000 65536"/>
                    <a:gd name="T21" fmla="*/ 0 w 30"/>
                    <a:gd name="T22" fmla="*/ 0 h 13"/>
                    <a:gd name="T23" fmla="*/ 30 w 30"/>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3">
                      <a:moveTo>
                        <a:pt x="24" y="7"/>
                      </a:moveTo>
                      <a:lnTo>
                        <a:pt x="30" y="7"/>
                      </a:lnTo>
                      <a:lnTo>
                        <a:pt x="24" y="0"/>
                      </a:lnTo>
                      <a:lnTo>
                        <a:pt x="0" y="7"/>
                      </a:lnTo>
                      <a:lnTo>
                        <a:pt x="0" y="13"/>
                      </a:lnTo>
                      <a:lnTo>
                        <a:pt x="24" y="7"/>
                      </a:lnTo>
                      <a:close/>
                    </a:path>
                  </a:pathLst>
                </a:custGeom>
                <a:solidFill>
                  <a:srgbClr val="C0C0C0"/>
                </a:solidFill>
                <a:ln w="9525">
                  <a:noFill/>
                  <a:round/>
                  <a:headEnd/>
                  <a:tailEnd/>
                </a:ln>
              </p:spPr>
              <p:txBody>
                <a:bodyPr/>
                <a:lstStyle/>
                <a:p>
                  <a:endParaRPr lang="en-US"/>
                </a:p>
              </p:txBody>
            </p:sp>
            <p:sp>
              <p:nvSpPr>
                <p:cNvPr id="51681" name="Freeform 1139"/>
                <p:cNvSpPr>
                  <a:spLocks/>
                </p:cNvSpPr>
                <p:nvPr/>
              </p:nvSpPr>
              <p:spPr bwMode="auto">
                <a:xfrm>
                  <a:off x="3537" y="2514"/>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0 w 30"/>
                    <a:gd name="T13" fmla="*/ 6 h 6"/>
                    <a:gd name="T14" fmla="*/ 0 w 30"/>
                    <a:gd name="T15" fmla="*/ 6 h 6"/>
                    <a:gd name="T16" fmla="*/ 24 w 3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682" name="Freeform 1140"/>
                <p:cNvSpPr>
                  <a:spLocks/>
                </p:cNvSpPr>
                <p:nvPr/>
              </p:nvSpPr>
              <p:spPr bwMode="auto">
                <a:xfrm>
                  <a:off x="3495" y="2520"/>
                  <a:ext cx="30" cy="12"/>
                </a:xfrm>
                <a:custGeom>
                  <a:avLst/>
                  <a:gdLst>
                    <a:gd name="T0" fmla="*/ 24 w 30"/>
                    <a:gd name="T1" fmla="*/ 6 h 12"/>
                    <a:gd name="T2" fmla="*/ 30 w 30"/>
                    <a:gd name="T3" fmla="*/ 0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683" name="Freeform 1141"/>
                <p:cNvSpPr>
                  <a:spLocks/>
                </p:cNvSpPr>
                <p:nvPr/>
              </p:nvSpPr>
              <p:spPr bwMode="auto">
                <a:xfrm>
                  <a:off x="3453" y="2526"/>
                  <a:ext cx="30" cy="12"/>
                </a:xfrm>
                <a:custGeom>
                  <a:avLst/>
                  <a:gdLst>
                    <a:gd name="T0" fmla="*/ 24 w 30"/>
                    <a:gd name="T1" fmla="*/ 6 h 12"/>
                    <a:gd name="T2" fmla="*/ 30 w 30"/>
                    <a:gd name="T3" fmla="*/ 6 h 12"/>
                    <a:gd name="T4" fmla="*/ 24 w 30"/>
                    <a:gd name="T5" fmla="*/ 0 h 12"/>
                    <a:gd name="T6" fmla="*/ 0 w 30"/>
                    <a:gd name="T7" fmla="*/ 6 h 12"/>
                    <a:gd name="T8" fmla="*/ 0 w 30"/>
                    <a:gd name="T9" fmla="*/ 12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684" name="Freeform 1142"/>
                <p:cNvSpPr>
                  <a:spLocks/>
                </p:cNvSpPr>
                <p:nvPr/>
              </p:nvSpPr>
              <p:spPr bwMode="auto">
                <a:xfrm>
                  <a:off x="3411" y="2538"/>
                  <a:ext cx="30" cy="12"/>
                </a:xfrm>
                <a:custGeom>
                  <a:avLst/>
                  <a:gdLst>
                    <a:gd name="T0" fmla="*/ 24 w 30"/>
                    <a:gd name="T1" fmla="*/ 6 h 12"/>
                    <a:gd name="T2" fmla="*/ 30 w 30"/>
                    <a:gd name="T3" fmla="*/ 0 h 12"/>
                    <a:gd name="T4" fmla="*/ 24 w 30"/>
                    <a:gd name="T5" fmla="*/ 0 h 12"/>
                    <a:gd name="T6" fmla="*/ 6 w 30"/>
                    <a:gd name="T7" fmla="*/ 6 h 12"/>
                    <a:gd name="T8" fmla="*/ 0 w 30"/>
                    <a:gd name="T9" fmla="*/ 6 h 12"/>
                    <a:gd name="T10" fmla="*/ 6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6" y="6"/>
                      </a:lnTo>
                      <a:lnTo>
                        <a:pt x="0" y="6"/>
                      </a:lnTo>
                      <a:lnTo>
                        <a:pt x="6" y="12"/>
                      </a:lnTo>
                      <a:lnTo>
                        <a:pt x="24" y="6"/>
                      </a:lnTo>
                      <a:close/>
                    </a:path>
                  </a:pathLst>
                </a:custGeom>
                <a:solidFill>
                  <a:srgbClr val="C0C0C0"/>
                </a:solidFill>
                <a:ln w="9525">
                  <a:noFill/>
                  <a:round/>
                  <a:headEnd/>
                  <a:tailEnd/>
                </a:ln>
              </p:spPr>
              <p:txBody>
                <a:bodyPr/>
                <a:lstStyle/>
                <a:p>
                  <a:endParaRPr lang="en-US"/>
                </a:p>
              </p:txBody>
            </p:sp>
            <p:sp>
              <p:nvSpPr>
                <p:cNvPr id="51685" name="Freeform 1143"/>
                <p:cNvSpPr>
                  <a:spLocks/>
                </p:cNvSpPr>
                <p:nvPr/>
              </p:nvSpPr>
              <p:spPr bwMode="auto">
                <a:xfrm>
                  <a:off x="3369" y="2550"/>
                  <a:ext cx="30" cy="12"/>
                </a:xfrm>
                <a:custGeom>
                  <a:avLst/>
                  <a:gdLst>
                    <a:gd name="T0" fmla="*/ 30 w 30"/>
                    <a:gd name="T1" fmla="*/ 6 h 12"/>
                    <a:gd name="T2" fmla="*/ 30 w 30"/>
                    <a:gd name="T3" fmla="*/ 0 h 12"/>
                    <a:gd name="T4" fmla="*/ 30 w 30"/>
                    <a:gd name="T5" fmla="*/ 0 h 12"/>
                    <a:gd name="T6" fmla="*/ 6 w 30"/>
                    <a:gd name="T7" fmla="*/ 6 h 12"/>
                    <a:gd name="T8" fmla="*/ 0 w 30"/>
                    <a:gd name="T9" fmla="*/ 6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0"/>
                      </a:lnTo>
                      <a:lnTo>
                        <a:pt x="6" y="6"/>
                      </a:lnTo>
                      <a:lnTo>
                        <a:pt x="0" y="6"/>
                      </a:lnTo>
                      <a:lnTo>
                        <a:pt x="6" y="12"/>
                      </a:lnTo>
                      <a:lnTo>
                        <a:pt x="30" y="6"/>
                      </a:lnTo>
                      <a:close/>
                    </a:path>
                  </a:pathLst>
                </a:custGeom>
                <a:solidFill>
                  <a:srgbClr val="C0C0C0"/>
                </a:solidFill>
                <a:ln w="9525">
                  <a:noFill/>
                  <a:round/>
                  <a:headEnd/>
                  <a:tailEnd/>
                </a:ln>
              </p:spPr>
              <p:txBody>
                <a:bodyPr/>
                <a:lstStyle/>
                <a:p>
                  <a:endParaRPr lang="en-US"/>
                </a:p>
              </p:txBody>
            </p:sp>
            <p:sp>
              <p:nvSpPr>
                <p:cNvPr id="51686" name="Freeform 1144"/>
                <p:cNvSpPr>
                  <a:spLocks/>
                </p:cNvSpPr>
                <p:nvPr/>
              </p:nvSpPr>
              <p:spPr bwMode="auto">
                <a:xfrm>
                  <a:off x="3333" y="2562"/>
                  <a:ext cx="30" cy="12"/>
                </a:xfrm>
                <a:custGeom>
                  <a:avLst/>
                  <a:gdLst>
                    <a:gd name="T0" fmla="*/ 24 w 30"/>
                    <a:gd name="T1" fmla="*/ 6 h 12"/>
                    <a:gd name="T2" fmla="*/ 30 w 30"/>
                    <a:gd name="T3" fmla="*/ 0 h 12"/>
                    <a:gd name="T4" fmla="*/ 24 w 30"/>
                    <a:gd name="T5" fmla="*/ 0 h 12"/>
                    <a:gd name="T6" fmla="*/ 18 w 30"/>
                    <a:gd name="T7" fmla="*/ 0 h 12"/>
                    <a:gd name="T8" fmla="*/ 0 w 30"/>
                    <a:gd name="T9" fmla="*/ 6 h 12"/>
                    <a:gd name="T10" fmla="*/ 0 w 30"/>
                    <a:gd name="T11" fmla="*/ 12 h 12"/>
                    <a:gd name="T12" fmla="*/ 0 w 30"/>
                    <a:gd name="T13" fmla="*/ 12 h 12"/>
                    <a:gd name="T14" fmla="*/ 18 w 30"/>
                    <a:gd name="T15" fmla="*/ 6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0"/>
                      </a:lnTo>
                      <a:lnTo>
                        <a:pt x="24" y="0"/>
                      </a:lnTo>
                      <a:lnTo>
                        <a:pt x="18" y="0"/>
                      </a:lnTo>
                      <a:lnTo>
                        <a:pt x="0" y="6"/>
                      </a:lnTo>
                      <a:lnTo>
                        <a:pt x="0" y="12"/>
                      </a:lnTo>
                      <a:lnTo>
                        <a:pt x="18" y="6"/>
                      </a:lnTo>
                      <a:lnTo>
                        <a:pt x="24" y="6"/>
                      </a:lnTo>
                      <a:close/>
                    </a:path>
                  </a:pathLst>
                </a:custGeom>
                <a:solidFill>
                  <a:srgbClr val="C0C0C0"/>
                </a:solidFill>
                <a:ln w="9525">
                  <a:noFill/>
                  <a:round/>
                  <a:headEnd/>
                  <a:tailEnd/>
                </a:ln>
              </p:spPr>
              <p:txBody>
                <a:bodyPr/>
                <a:lstStyle/>
                <a:p>
                  <a:endParaRPr lang="en-US"/>
                </a:p>
              </p:txBody>
            </p:sp>
            <p:sp>
              <p:nvSpPr>
                <p:cNvPr id="51687" name="Freeform 1145"/>
                <p:cNvSpPr>
                  <a:spLocks/>
                </p:cNvSpPr>
                <p:nvPr/>
              </p:nvSpPr>
              <p:spPr bwMode="auto">
                <a:xfrm>
                  <a:off x="3291" y="2574"/>
                  <a:ext cx="30" cy="18"/>
                </a:xfrm>
                <a:custGeom>
                  <a:avLst/>
                  <a:gdLst>
                    <a:gd name="T0" fmla="*/ 30 w 30"/>
                    <a:gd name="T1" fmla="*/ 6 h 18"/>
                    <a:gd name="T2" fmla="*/ 30 w 30"/>
                    <a:gd name="T3" fmla="*/ 6 h 18"/>
                    <a:gd name="T4" fmla="*/ 30 w 30"/>
                    <a:gd name="T5" fmla="*/ 0 h 18"/>
                    <a:gd name="T6" fmla="*/ 6 w 30"/>
                    <a:gd name="T7" fmla="*/ 12 h 18"/>
                    <a:gd name="T8" fmla="*/ 0 w 30"/>
                    <a:gd name="T9" fmla="*/ 12 h 18"/>
                    <a:gd name="T10" fmla="*/ 6 w 30"/>
                    <a:gd name="T11" fmla="*/ 18 h 18"/>
                    <a:gd name="T12" fmla="*/ 30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30" y="6"/>
                      </a:moveTo>
                      <a:lnTo>
                        <a:pt x="30" y="6"/>
                      </a:lnTo>
                      <a:lnTo>
                        <a:pt x="30" y="0"/>
                      </a:lnTo>
                      <a:lnTo>
                        <a:pt x="6" y="12"/>
                      </a:lnTo>
                      <a:lnTo>
                        <a:pt x="0" y="12"/>
                      </a:lnTo>
                      <a:lnTo>
                        <a:pt x="6" y="18"/>
                      </a:lnTo>
                      <a:lnTo>
                        <a:pt x="30" y="6"/>
                      </a:lnTo>
                      <a:close/>
                    </a:path>
                  </a:pathLst>
                </a:custGeom>
                <a:solidFill>
                  <a:srgbClr val="C0C0C0"/>
                </a:solidFill>
                <a:ln w="9525">
                  <a:noFill/>
                  <a:round/>
                  <a:headEnd/>
                  <a:tailEnd/>
                </a:ln>
              </p:spPr>
              <p:txBody>
                <a:bodyPr/>
                <a:lstStyle/>
                <a:p>
                  <a:endParaRPr lang="en-US"/>
                </a:p>
              </p:txBody>
            </p:sp>
            <p:sp>
              <p:nvSpPr>
                <p:cNvPr id="51688" name="Freeform 1146"/>
                <p:cNvSpPr>
                  <a:spLocks/>
                </p:cNvSpPr>
                <p:nvPr/>
              </p:nvSpPr>
              <p:spPr bwMode="auto">
                <a:xfrm>
                  <a:off x="3255" y="2592"/>
                  <a:ext cx="30" cy="18"/>
                </a:xfrm>
                <a:custGeom>
                  <a:avLst/>
                  <a:gdLst>
                    <a:gd name="T0" fmla="*/ 24 w 30"/>
                    <a:gd name="T1" fmla="*/ 6 h 18"/>
                    <a:gd name="T2" fmla="*/ 30 w 30"/>
                    <a:gd name="T3" fmla="*/ 6 h 18"/>
                    <a:gd name="T4" fmla="*/ 24 w 30"/>
                    <a:gd name="T5" fmla="*/ 0 h 18"/>
                    <a:gd name="T6" fmla="*/ 24 w 30"/>
                    <a:gd name="T7" fmla="*/ 0 h 18"/>
                    <a:gd name="T8" fmla="*/ 6 w 30"/>
                    <a:gd name="T9" fmla="*/ 12 h 18"/>
                    <a:gd name="T10" fmla="*/ 0 w 30"/>
                    <a:gd name="T11" fmla="*/ 18 h 18"/>
                    <a:gd name="T12" fmla="*/ 6 w 30"/>
                    <a:gd name="T13" fmla="*/ 18 h 18"/>
                    <a:gd name="T14" fmla="*/ 24 w 30"/>
                    <a:gd name="T15" fmla="*/ 6 h 18"/>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8"/>
                    <a:gd name="T26" fmla="*/ 30 w 30"/>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8">
                      <a:moveTo>
                        <a:pt x="24" y="6"/>
                      </a:moveTo>
                      <a:lnTo>
                        <a:pt x="30" y="6"/>
                      </a:lnTo>
                      <a:lnTo>
                        <a:pt x="24" y="0"/>
                      </a:lnTo>
                      <a:lnTo>
                        <a:pt x="6" y="12"/>
                      </a:lnTo>
                      <a:lnTo>
                        <a:pt x="0" y="18"/>
                      </a:lnTo>
                      <a:lnTo>
                        <a:pt x="6" y="18"/>
                      </a:lnTo>
                      <a:lnTo>
                        <a:pt x="24" y="6"/>
                      </a:lnTo>
                      <a:close/>
                    </a:path>
                  </a:pathLst>
                </a:custGeom>
                <a:solidFill>
                  <a:srgbClr val="C0C0C0"/>
                </a:solidFill>
                <a:ln w="9525">
                  <a:noFill/>
                  <a:round/>
                  <a:headEnd/>
                  <a:tailEnd/>
                </a:ln>
              </p:spPr>
              <p:txBody>
                <a:bodyPr/>
                <a:lstStyle/>
                <a:p>
                  <a:endParaRPr lang="en-US"/>
                </a:p>
              </p:txBody>
            </p:sp>
            <p:sp>
              <p:nvSpPr>
                <p:cNvPr id="51689" name="Freeform 1147"/>
                <p:cNvSpPr>
                  <a:spLocks/>
                </p:cNvSpPr>
                <p:nvPr/>
              </p:nvSpPr>
              <p:spPr bwMode="auto">
                <a:xfrm>
                  <a:off x="3225" y="2616"/>
                  <a:ext cx="24" cy="18"/>
                </a:xfrm>
                <a:custGeom>
                  <a:avLst/>
                  <a:gdLst>
                    <a:gd name="T0" fmla="*/ 18 w 24"/>
                    <a:gd name="T1" fmla="*/ 6 h 18"/>
                    <a:gd name="T2" fmla="*/ 24 w 24"/>
                    <a:gd name="T3" fmla="*/ 6 h 18"/>
                    <a:gd name="T4" fmla="*/ 18 w 24"/>
                    <a:gd name="T5" fmla="*/ 0 h 18"/>
                    <a:gd name="T6" fmla="*/ 0 w 24"/>
                    <a:gd name="T7" fmla="*/ 12 h 18"/>
                    <a:gd name="T8" fmla="*/ 0 w 24"/>
                    <a:gd name="T9" fmla="*/ 18 h 18"/>
                    <a:gd name="T10" fmla="*/ 0 w 24"/>
                    <a:gd name="T11" fmla="*/ 18 h 18"/>
                    <a:gd name="T12" fmla="*/ 18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18" y="6"/>
                      </a:moveTo>
                      <a:lnTo>
                        <a:pt x="24" y="6"/>
                      </a:lnTo>
                      <a:lnTo>
                        <a:pt x="18" y="0"/>
                      </a:lnTo>
                      <a:lnTo>
                        <a:pt x="0" y="12"/>
                      </a:lnTo>
                      <a:lnTo>
                        <a:pt x="0" y="18"/>
                      </a:lnTo>
                      <a:lnTo>
                        <a:pt x="18" y="6"/>
                      </a:lnTo>
                      <a:close/>
                    </a:path>
                  </a:pathLst>
                </a:custGeom>
                <a:solidFill>
                  <a:srgbClr val="C0C0C0"/>
                </a:solidFill>
                <a:ln w="9525">
                  <a:noFill/>
                  <a:round/>
                  <a:headEnd/>
                  <a:tailEnd/>
                </a:ln>
              </p:spPr>
              <p:txBody>
                <a:bodyPr/>
                <a:lstStyle/>
                <a:p>
                  <a:endParaRPr lang="en-US"/>
                </a:p>
              </p:txBody>
            </p:sp>
            <p:sp>
              <p:nvSpPr>
                <p:cNvPr id="51690" name="Freeform 1148"/>
                <p:cNvSpPr>
                  <a:spLocks/>
                </p:cNvSpPr>
                <p:nvPr/>
              </p:nvSpPr>
              <p:spPr bwMode="auto">
                <a:xfrm>
                  <a:off x="3195" y="2640"/>
                  <a:ext cx="24" cy="30"/>
                </a:xfrm>
                <a:custGeom>
                  <a:avLst/>
                  <a:gdLst>
                    <a:gd name="T0" fmla="*/ 24 w 24"/>
                    <a:gd name="T1" fmla="*/ 6 h 30"/>
                    <a:gd name="T2" fmla="*/ 18 w 24"/>
                    <a:gd name="T3" fmla="*/ 0 h 30"/>
                    <a:gd name="T4" fmla="*/ 18 w 24"/>
                    <a:gd name="T5" fmla="*/ 6 h 30"/>
                    <a:gd name="T6" fmla="*/ 0 w 24"/>
                    <a:gd name="T7" fmla="*/ 24 h 30"/>
                    <a:gd name="T8" fmla="*/ 0 w 24"/>
                    <a:gd name="T9" fmla="*/ 30 h 30"/>
                    <a:gd name="T10" fmla="*/ 6 w 24"/>
                    <a:gd name="T11" fmla="*/ 24 h 30"/>
                    <a:gd name="T12" fmla="*/ 24 w 24"/>
                    <a:gd name="T13" fmla="*/ 6 h 30"/>
                    <a:gd name="T14" fmla="*/ 0 60000 65536"/>
                    <a:gd name="T15" fmla="*/ 0 60000 65536"/>
                    <a:gd name="T16" fmla="*/ 0 60000 65536"/>
                    <a:gd name="T17" fmla="*/ 0 60000 65536"/>
                    <a:gd name="T18" fmla="*/ 0 60000 65536"/>
                    <a:gd name="T19" fmla="*/ 0 60000 65536"/>
                    <a:gd name="T20" fmla="*/ 0 60000 65536"/>
                    <a:gd name="T21" fmla="*/ 0 w 24"/>
                    <a:gd name="T22" fmla="*/ 0 h 30"/>
                    <a:gd name="T23" fmla="*/ 24 w 24"/>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30">
                      <a:moveTo>
                        <a:pt x="24" y="6"/>
                      </a:moveTo>
                      <a:lnTo>
                        <a:pt x="18" y="0"/>
                      </a:lnTo>
                      <a:lnTo>
                        <a:pt x="18" y="6"/>
                      </a:lnTo>
                      <a:lnTo>
                        <a:pt x="0" y="24"/>
                      </a:lnTo>
                      <a:lnTo>
                        <a:pt x="0" y="30"/>
                      </a:lnTo>
                      <a:lnTo>
                        <a:pt x="6" y="24"/>
                      </a:lnTo>
                      <a:lnTo>
                        <a:pt x="24" y="6"/>
                      </a:lnTo>
                      <a:close/>
                    </a:path>
                  </a:pathLst>
                </a:custGeom>
                <a:solidFill>
                  <a:srgbClr val="C0C0C0"/>
                </a:solidFill>
                <a:ln w="9525">
                  <a:noFill/>
                  <a:round/>
                  <a:headEnd/>
                  <a:tailEnd/>
                </a:ln>
              </p:spPr>
              <p:txBody>
                <a:bodyPr/>
                <a:lstStyle/>
                <a:p>
                  <a:endParaRPr lang="en-US"/>
                </a:p>
              </p:txBody>
            </p:sp>
            <p:sp>
              <p:nvSpPr>
                <p:cNvPr id="51691" name="Freeform 1149"/>
                <p:cNvSpPr>
                  <a:spLocks/>
                </p:cNvSpPr>
                <p:nvPr/>
              </p:nvSpPr>
              <p:spPr bwMode="auto">
                <a:xfrm>
                  <a:off x="3177" y="2676"/>
                  <a:ext cx="12" cy="30"/>
                </a:xfrm>
                <a:custGeom>
                  <a:avLst/>
                  <a:gdLst>
                    <a:gd name="T0" fmla="*/ 12 w 12"/>
                    <a:gd name="T1" fmla="*/ 0 h 30"/>
                    <a:gd name="T2" fmla="*/ 12 w 12"/>
                    <a:gd name="T3" fmla="*/ 0 h 30"/>
                    <a:gd name="T4" fmla="*/ 6 w 12"/>
                    <a:gd name="T5" fmla="*/ 0 h 30"/>
                    <a:gd name="T6" fmla="*/ 0 w 12"/>
                    <a:gd name="T7" fmla="*/ 18 h 30"/>
                    <a:gd name="T8" fmla="*/ 0 w 12"/>
                    <a:gd name="T9" fmla="*/ 24 h 30"/>
                    <a:gd name="T10" fmla="*/ 0 w 12"/>
                    <a:gd name="T11" fmla="*/ 30 h 30"/>
                    <a:gd name="T12" fmla="*/ 6 w 12"/>
                    <a:gd name="T13" fmla="*/ 24 h 30"/>
                    <a:gd name="T14" fmla="*/ 6 w 12"/>
                    <a:gd name="T15" fmla="*/ 18 h 30"/>
                    <a:gd name="T16" fmla="*/ 12 w 1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12" y="0"/>
                      </a:moveTo>
                      <a:lnTo>
                        <a:pt x="12" y="0"/>
                      </a:lnTo>
                      <a:lnTo>
                        <a:pt x="6" y="0"/>
                      </a:lnTo>
                      <a:lnTo>
                        <a:pt x="0" y="18"/>
                      </a:lnTo>
                      <a:lnTo>
                        <a:pt x="0" y="24"/>
                      </a:lnTo>
                      <a:lnTo>
                        <a:pt x="0" y="30"/>
                      </a:lnTo>
                      <a:lnTo>
                        <a:pt x="6" y="24"/>
                      </a:lnTo>
                      <a:lnTo>
                        <a:pt x="6" y="18"/>
                      </a:lnTo>
                      <a:lnTo>
                        <a:pt x="12" y="0"/>
                      </a:lnTo>
                      <a:close/>
                    </a:path>
                  </a:pathLst>
                </a:custGeom>
                <a:solidFill>
                  <a:srgbClr val="C0C0C0"/>
                </a:solidFill>
                <a:ln w="9525">
                  <a:noFill/>
                  <a:round/>
                  <a:headEnd/>
                  <a:tailEnd/>
                </a:ln>
              </p:spPr>
              <p:txBody>
                <a:bodyPr/>
                <a:lstStyle/>
                <a:p>
                  <a:endParaRPr lang="en-US"/>
                </a:p>
              </p:txBody>
            </p:sp>
            <p:sp>
              <p:nvSpPr>
                <p:cNvPr id="51692" name="Freeform 1150"/>
                <p:cNvSpPr>
                  <a:spLocks/>
                </p:cNvSpPr>
                <p:nvPr/>
              </p:nvSpPr>
              <p:spPr bwMode="auto">
                <a:xfrm>
                  <a:off x="3177" y="2718"/>
                  <a:ext cx="6" cy="30"/>
                </a:xfrm>
                <a:custGeom>
                  <a:avLst/>
                  <a:gdLst>
                    <a:gd name="T0" fmla="*/ 6 w 6"/>
                    <a:gd name="T1" fmla="*/ 0 h 30"/>
                    <a:gd name="T2" fmla="*/ 0 w 6"/>
                    <a:gd name="T3" fmla="*/ 0 h 30"/>
                    <a:gd name="T4" fmla="*/ 0 w 6"/>
                    <a:gd name="T5" fmla="*/ 0 h 30"/>
                    <a:gd name="T6" fmla="*/ 0 w 6"/>
                    <a:gd name="T7" fmla="*/ 24 h 30"/>
                    <a:gd name="T8" fmla="*/ 0 w 6"/>
                    <a:gd name="T9" fmla="*/ 24 h 30"/>
                    <a:gd name="T10" fmla="*/ 6 w 6"/>
                    <a:gd name="T11" fmla="*/ 30 h 30"/>
                    <a:gd name="T12" fmla="*/ 6 w 6"/>
                    <a:gd name="T13" fmla="*/ 24 h 30"/>
                    <a:gd name="T14" fmla="*/ 6 w 6"/>
                    <a:gd name="T15" fmla="*/ 24 h 30"/>
                    <a:gd name="T16" fmla="*/ 6 w 6"/>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6" y="0"/>
                      </a:moveTo>
                      <a:lnTo>
                        <a:pt x="0" y="0"/>
                      </a:lnTo>
                      <a:lnTo>
                        <a:pt x="0" y="24"/>
                      </a:lnTo>
                      <a:lnTo>
                        <a:pt x="6" y="30"/>
                      </a:lnTo>
                      <a:lnTo>
                        <a:pt x="6" y="24"/>
                      </a:lnTo>
                      <a:lnTo>
                        <a:pt x="6" y="0"/>
                      </a:lnTo>
                      <a:close/>
                    </a:path>
                  </a:pathLst>
                </a:custGeom>
                <a:solidFill>
                  <a:srgbClr val="C0C0C0"/>
                </a:solidFill>
                <a:ln w="9525">
                  <a:noFill/>
                  <a:round/>
                  <a:headEnd/>
                  <a:tailEnd/>
                </a:ln>
              </p:spPr>
              <p:txBody>
                <a:bodyPr/>
                <a:lstStyle/>
                <a:p>
                  <a:endParaRPr lang="en-US"/>
                </a:p>
              </p:txBody>
            </p:sp>
            <p:sp>
              <p:nvSpPr>
                <p:cNvPr id="51693" name="Freeform 1151"/>
                <p:cNvSpPr>
                  <a:spLocks/>
                </p:cNvSpPr>
                <p:nvPr/>
              </p:nvSpPr>
              <p:spPr bwMode="auto">
                <a:xfrm>
                  <a:off x="3183" y="2754"/>
                  <a:ext cx="24" cy="24"/>
                </a:xfrm>
                <a:custGeom>
                  <a:avLst/>
                  <a:gdLst>
                    <a:gd name="T0" fmla="*/ 6 w 24"/>
                    <a:gd name="T1" fmla="*/ 6 h 24"/>
                    <a:gd name="T2" fmla="*/ 6 w 24"/>
                    <a:gd name="T3" fmla="*/ 0 h 24"/>
                    <a:gd name="T4" fmla="*/ 0 w 24"/>
                    <a:gd name="T5" fmla="*/ 6 h 24"/>
                    <a:gd name="T6" fmla="*/ 6 w 24"/>
                    <a:gd name="T7" fmla="*/ 6 h 24"/>
                    <a:gd name="T8" fmla="*/ 18 w 24"/>
                    <a:gd name="T9" fmla="*/ 24 h 24"/>
                    <a:gd name="T10" fmla="*/ 18 w 24"/>
                    <a:gd name="T11" fmla="*/ 24 h 24"/>
                    <a:gd name="T12" fmla="*/ 24 w 24"/>
                    <a:gd name="T13" fmla="*/ 24 h 24"/>
                    <a:gd name="T14" fmla="*/ 12 w 24"/>
                    <a:gd name="T15" fmla="*/ 6 h 24"/>
                    <a:gd name="T16" fmla="*/ 6 w 24"/>
                    <a:gd name="T17" fmla="*/ 6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6" y="6"/>
                      </a:moveTo>
                      <a:lnTo>
                        <a:pt x="6" y="0"/>
                      </a:lnTo>
                      <a:lnTo>
                        <a:pt x="0" y="6"/>
                      </a:lnTo>
                      <a:lnTo>
                        <a:pt x="6" y="6"/>
                      </a:lnTo>
                      <a:lnTo>
                        <a:pt x="18" y="24"/>
                      </a:lnTo>
                      <a:lnTo>
                        <a:pt x="24" y="24"/>
                      </a:lnTo>
                      <a:lnTo>
                        <a:pt x="12" y="6"/>
                      </a:lnTo>
                      <a:lnTo>
                        <a:pt x="6" y="6"/>
                      </a:lnTo>
                      <a:close/>
                    </a:path>
                  </a:pathLst>
                </a:custGeom>
                <a:solidFill>
                  <a:srgbClr val="C0C0C0"/>
                </a:solidFill>
                <a:ln w="9525">
                  <a:noFill/>
                  <a:round/>
                  <a:headEnd/>
                  <a:tailEnd/>
                </a:ln>
              </p:spPr>
              <p:txBody>
                <a:bodyPr/>
                <a:lstStyle/>
                <a:p>
                  <a:endParaRPr lang="en-US"/>
                </a:p>
              </p:txBody>
            </p:sp>
            <p:sp>
              <p:nvSpPr>
                <p:cNvPr id="51694" name="Freeform 1152"/>
                <p:cNvSpPr>
                  <a:spLocks/>
                </p:cNvSpPr>
                <p:nvPr/>
              </p:nvSpPr>
              <p:spPr bwMode="auto">
                <a:xfrm>
                  <a:off x="3213" y="2790"/>
                  <a:ext cx="24" cy="18"/>
                </a:xfrm>
                <a:custGeom>
                  <a:avLst/>
                  <a:gdLst>
                    <a:gd name="T0" fmla="*/ 6 w 24"/>
                    <a:gd name="T1" fmla="*/ 0 h 18"/>
                    <a:gd name="T2" fmla="*/ 0 w 24"/>
                    <a:gd name="T3" fmla="*/ 0 h 18"/>
                    <a:gd name="T4" fmla="*/ 0 w 24"/>
                    <a:gd name="T5" fmla="*/ 0 h 18"/>
                    <a:gd name="T6" fmla="*/ 6 w 24"/>
                    <a:gd name="T7" fmla="*/ 12 h 18"/>
                    <a:gd name="T8" fmla="*/ 12 w 24"/>
                    <a:gd name="T9" fmla="*/ 12 h 18"/>
                    <a:gd name="T10" fmla="*/ 18 w 24"/>
                    <a:gd name="T11" fmla="*/ 18 h 18"/>
                    <a:gd name="T12" fmla="*/ 24 w 24"/>
                    <a:gd name="T13" fmla="*/ 18 h 18"/>
                    <a:gd name="T14" fmla="*/ 18 w 24"/>
                    <a:gd name="T15" fmla="*/ 12 h 18"/>
                    <a:gd name="T16" fmla="*/ 12 w 24"/>
                    <a:gd name="T17" fmla="*/ 6 h 18"/>
                    <a:gd name="T18" fmla="*/ 12 w 24"/>
                    <a:gd name="T19" fmla="*/ 12 h 18"/>
                    <a:gd name="T20" fmla="*/ 12 w 24"/>
                    <a:gd name="T21" fmla="*/ 12 h 18"/>
                    <a:gd name="T22" fmla="*/ 6 w 24"/>
                    <a:gd name="T23" fmla="*/ 0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18"/>
                    <a:gd name="T38" fmla="*/ 24 w 24"/>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18">
                      <a:moveTo>
                        <a:pt x="6" y="0"/>
                      </a:moveTo>
                      <a:lnTo>
                        <a:pt x="0" y="0"/>
                      </a:lnTo>
                      <a:lnTo>
                        <a:pt x="6" y="12"/>
                      </a:lnTo>
                      <a:lnTo>
                        <a:pt x="12" y="12"/>
                      </a:lnTo>
                      <a:lnTo>
                        <a:pt x="18" y="18"/>
                      </a:lnTo>
                      <a:lnTo>
                        <a:pt x="24" y="18"/>
                      </a:lnTo>
                      <a:lnTo>
                        <a:pt x="18" y="12"/>
                      </a:lnTo>
                      <a:lnTo>
                        <a:pt x="12" y="6"/>
                      </a:lnTo>
                      <a:lnTo>
                        <a:pt x="12" y="12"/>
                      </a:lnTo>
                      <a:lnTo>
                        <a:pt x="6" y="0"/>
                      </a:lnTo>
                      <a:close/>
                    </a:path>
                  </a:pathLst>
                </a:custGeom>
                <a:solidFill>
                  <a:srgbClr val="C0C0C0"/>
                </a:solidFill>
                <a:ln w="9525">
                  <a:noFill/>
                  <a:round/>
                  <a:headEnd/>
                  <a:tailEnd/>
                </a:ln>
              </p:spPr>
              <p:txBody>
                <a:bodyPr/>
                <a:lstStyle/>
                <a:p>
                  <a:endParaRPr lang="en-US"/>
                </a:p>
              </p:txBody>
            </p:sp>
            <p:sp>
              <p:nvSpPr>
                <p:cNvPr id="51695" name="Freeform 1153"/>
                <p:cNvSpPr>
                  <a:spLocks/>
                </p:cNvSpPr>
                <p:nvPr/>
              </p:nvSpPr>
              <p:spPr bwMode="auto">
                <a:xfrm>
                  <a:off x="3243" y="2814"/>
                  <a:ext cx="30" cy="18"/>
                </a:xfrm>
                <a:custGeom>
                  <a:avLst/>
                  <a:gdLst>
                    <a:gd name="T0" fmla="*/ 6 w 30"/>
                    <a:gd name="T1" fmla="*/ 0 h 18"/>
                    <a:gd name="T2" fmla="*/ 0 w 30"/>
                    <a:gd name="T3" fmla="*/ 0 h 18"/>
                    <a:gd name="T4" fmla="*/ 6 w 30"/>
                    <a:gd name="T5" fmla="*/ 6 h 18"/>
                    <a:gd name="T6" fmla="*/ 24 w 30"/>
                    <a:gd name="T7" fmla="*/ 18 h 18"/>
                    <a:gd name="T8" fmla="*/ 30 w 30"/>
                    <a:gd name="T9" fmla="*/ 18 h 18"/>
                    <a:gd name="T10" fmla="*/ 24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0"/>
                      </a:lnTo>
                      <a:lnTo>
                        <a:pt x="6" y="6"/>
                      </a:lnTo>
                      <a:lnTo>
                        <a:pt x="24" y="18"/>
                      </a:lnTo>
                      <a:lnTo>
                        <a:pt x="30" y="18"/>
                      </a:lnTo>
                      <a:lnTo>
                        <a:pt x="24" y="12"/>
                      </a:lnTo>
                      <a:lnTo>
                        <a:pt x="6" y="0"/>
                      </a:lnTo>
                      <a:close/>
                    </a:path>
                  </a:pathLst>
                </a:custGeom>
                <a:solidFill>
                  <a:srgbClr val="C0C0C0"/>
                </a:solidFill>
                <a:ln w="9525">
                  <a:noFill/>
                  <a:round/>
                  <a:headEnd/>
                  <a:tailEnd/>
                </a:ln>
              </p:spPr>
              <p:txBody>
                <a:bodyPr/>
                <a:lstStyle/>
                <a:p>
                  <a:endParaRPr lang="en-US"/>
                </a:p>
              </p:txBody>
            </p:sp>
            <p:sp>
              <p:nvSpPr>
                <p:cNvPr id="51696" name="Freeform 1154"/>
                <p:cNvSpPr>
                  <a:spLocks/>
                </p:cNvSpPr>
                <p:nvPr/>
              </p:nvSpPr>
              <p:spPr bwMode="auto">
                <a:xfrm>
                  <a:off x="3279" y="2838"/>
                  <a:ext cx="30" cy="12"/>
                </a:xfrm>
                <a:custGeom>
                  <a:avLst/>
                  <a:gdLst>
                    <a:gd name="T0" fmla="*/ 6 w 30"/>
                    <a:gd name="T1" fmla="*/ 0 h 12"/>
                    <a:gd name="T2" fmla="*/ 0 w 30"/>
                    <a:gd name="T3" fmla="*/ 0 h 12"/>
                    <a:gd name="T4" fmla="*/ 6 w 30"/>
                    <a:gd name="T5" fmla="*/ 6 h 12"/>
                    <a:gd name="T6" fmla="*/ 24 w 30"/>
                    <a:gd name="T7" fmla="*/ 12 h 12"/>
                    <a:gd name="T8" fmla="*/ 30 w 30"/>
                    <a:gd name="T9" fmla="*/ 12 h 12"/>
                    <a:gd name="T10" fmla="*/ 24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24" y="12"/>
                      </a:lnTo>
                      <a:lnTo>
                        <a:pt x="30" y="12"/>
                      </a:lnTo>
                      <a:lnTo>
                        <a:pt x="24" y="6"/>
                      </a:lnTo>
                      <a:lnTo>
                        <a:pt x="6" y="0"/>
                      </a:lnTo>
                      <a:close/>
                    </a:path>
                  </a:pathLst>
                </a:custGeom>
                <a:solidFill>
                  <a:srgbClr val="C0C0C0"/>
                </a:solidFill>
                <a:ln w="9525">
                  <a:noFill/>
                  <a:round/>
                  <a:headEnd/>
                  <a:tailEnd/>
                </a:ln>
              </p:spPr>
              <p:txBody>
                <a:bodyPr/>
                <a:lstStyle/>
                <a:p>
                  <a:endParaRPr lang="en-US"/>
                </a:p>
              </p:txBody>
            </p:sp>
            <p:sp>
              <p:nvSpPr>
                <p:cNvPr id="51697" name="Freeform 1155"/>
                <p:cNvSpPr>
                  <a:spLocks/>
                </p:cNvSpPr>
                <p:nvPr/>
              </p:nvSpPr>
              <p:spPr bwMode="auto">
                <a:xfrm>
                  <a:off x="3321" y="2856"/>
                  <a:ext cx="24" cy="12"/>
                </a:xfrm>
                <a:custGeom>
                  <a:avLst/>
                  <a:gdLst>
                    <a:gd name="T0" fmla="*/ 0 w 24"/>
                    <a:gd name="T1" fmla="*/ 0 h 12"/>
                    <a:gd name="T2" fmla="*/ 0 w 24"/>
                    <a:gd name="T3" fmla="*/ 0 h 12"/>
                    <a:gd name="T4" fmla="*/ 0 w 24"/>
                    <a:gd name="T5" fmla="*/ 6 h 12"/>
                    <a:gd name="T6" fmla="*/ 24 w 24"/>
                    <a:gd name="T7" fmla="*/ 12 h 12"/>
                    <a:gd name="T8" fmla="*/ 24 w 24"/>
                    <a:gd name="T9" fmla="*/ 12 h 12"/>
                    <a:gd name="T10" fmla="*/ 24 w 24"/>
                    <a:gd name="T11" fmla="*/ 6 h 12"/>
                    <a:gd name="T12" fmla="*/ 0 w 24"/>
                    <a:gd name="T13" fmla="*/ 0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0"/>
                      </a:moveTo>
                      <a:lnTo>
                        <a:pt x="0" y="0"/>
                      </a:lnTo>
                      <a:lnTo>
                        <a:pt x="0" y="6"/>
                      </a:lnTo>
                      <a:lnTo>
                        <a:pt x="24" y="12"/>
                      </a:lnTo>
                      <a:lnTo>
                        <a:pt x="24" y="6"/>
                      </a:lnTo>
                      <a:lnTo>
                        <a:pt x="0" y="0"/>
                      </a:lnTo>
                      <a:close/>
                    </a:path>
                  </a:pathLst>
                </a:custGeom>
                <a:solidFill>
                  <a:srgbClr val="C0C0C0"/>
                </a:solidFill>
                <a:ln w="9525">
                  <a:noFill/>
                  <a:round/>
                  <a:headEnd/>
                  <a:tailEnd/>
                </a:ln>
              </p:spPr>
              <p:txBody>
                <a:bodyPr/>
                <a:lstStyle/>
                <a:p>
                  <a:endParaRPr lang="en-US"/>
                </a:p>
              </p:txBody>
            </p:sp>
            <p:sp>
              <p:nvSpPr>
                <p:cNvPr id="51698" name="Freeform 1156"/>
                <p:cNvSpPr>
                  <a:spLocks/>
                </p:cNvSpPr>
                <p:nvPr/>
              </p:nvSpPr>
              <p:spPr bwMode="auto">
                <a:xfrm>
                  <a:off x="3357" y="2868"/>
                  <a:ext cx="30" cy="12"/>
                </a:xfrm>
                <a:custGeom>
                  <a:avLst/>
                  <a:gdLst>
                    <a:gd name="T0" fmla="*/ 6 w 30"/>
                    <a:gd name="T1" fmla="*/ 0 h 12"/>
                    <a:gd name="T2" fmla="*/ 0 w 30"/>
                    <a:gd name="T3" fmla="*/ 6 h 12"/>
                    <a:gd name="T4" fmla="*/ 6 w 30"/>
                    <a:gd name="T5" fmla="*/ 6 h 12"/>
                    <a:gd name="T6" fmla="*/ 30 w 30"/>
                    <a:gd name="T7" fmla="*/ 12 h 12"/>
                    <a:gd name="T8" fmla="*/ 30 w 30"/>
                    <a:gd name="T9" fmla="*/ 12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1699" name="Freeform 1157"/>
                <p:cNvSpPr>
                  <a:spLocks/>
                </p:cNvSpPr>
                <p:nvPr/>
              </p:nvSpPr>
              <p:spPr bwMode="auto">
                <a:xfrm>
                  <a:off x="3399" y="2880"/>
                  <a:ext cx="30" cy="12"/>
                </a:xfrm>
                <a:custGeom>
                  <a:avLst/>
                  <a:gdLst>
                    <a:gd name="T0" fmla="*/ 0 w 30"/>
                    <a:gd name="T1" fmla="*/ 0 h 12"/>
                    <a:gd name="T2" fmla="*/ 0 w 30"/>
                    <a:gd name="T3" fmla="*/ 6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1700" name="Freeform 1158"/>
                <p:cNvSpPr>
                  <a:spLocks/>
                </p:cNvSpPr>
                <p:nvPr/>
              </p:nvSpPr>
              <p:spPr bwMode="auto">
                <a:xfrm>
                  <a:off x="3441" y="2892"/>
                  <a:ext cx="24" cy="12"/>
                </a:xfrm>
                <a:custGeom>
                  <a:avLst/>
                  <a:gdLst>
                    <a:gd name="T0" fmla="*/ 0 w 24"/>
                    <a:gd name="T1" fmla="*/ 0 h 12"/>
                    <a:gd name="T2" fmla="*/ 0 w 24"/>
                    <a:gd name="T3" fmla="*/ 6 h 12"/>
                    <a:gd name="T4" fmla="*/ 0 w 24"/>
                    <a:gd name="T5" fmla="*/ 6 h 12"/>
                    <a:gd name="T6" fmla="*/ 24 w 24"/>
                    <a:gd name="T7" fmla="*/ 12 h 12"/>
                    <a:gd name="T8" fmla="*/ 24 w 24"/>
                    <a:gd name="T9" fmla="*/ 12 h 12"/>
                    <a:gd name="T10" fmla="*/ 24 w 24"/>
                    <a:gd name="T11" fmla="*/ 6 h 12"/>
                    <a:gd name="T12" fmla="*/ 0 w 24"/>
                    <a:gd name="T13" fmla="*/ 0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0"/>
                      </a:moveTo>
                      <a:lnTo>
                        <a:pt x="0" y="6"/>
                      </a:lnTo>
                      <a:lnTo>
                        <a:pt x="24" y="12"/>
                      </a:lnTo>
                      <a:lnTo>
                        <a:pt x="24" y="6"/>
                      </a:lnTo>
                      <a:lnTo>
                        <a:pt x="0" y="0"/>
                      </a:lnTo>
                      <a:close/>
                    </a:path>
                  </a:pathLst>
                </a:custGeom>
                <a:solidFill>
                  <a:srgbClr val="C0C0C0"/>
                </a:solidFill>
                <a:ln w="9525">
                  <a:noFill/>
                  <a:round/>
                  <a:headEnd/>
                  <a:tailEnd/>
                </a:ln>
              </p:spPr>
              <p:txBody>
                <a:bodyPr/>
                <a:lstStyle/>
                <a:p>
                  <a:endParaRPr lang="en-US"/>
                </a:p>
              </p:txBody>
            </p:sp>
            <p:sp>
              <p:nvSpPr>
                <p:cNvPr id="51701" name="Freeform 1159"/>
                <p:cNvSpPr>
                  <a:spLocks/>
                </p:cNvSpPr>
                <p:nvPr/>
              </p:nvSpPr>
              <p:spPr bwMode="auto">
                <a:xfrm>
                  <a:off x="3477" y="2904"/>
                  <a:ext cx="30" cy="6"/>
                </a:xfrm>
                <a:custGeom>
                  <a:avLst/>
                  <a:gdLst>
                    <a:gd name="T0" fmla="*/ 6 w 30"/>
                    <a:gd name="T1" fmla="*/ 0 h 6"/>
                    <a:gd name="T2" fmla="*/ 0 w 30"/>
                    <a:gd name="T3" fmla="*/ 0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702" name="Freeform 1160"/>
                <p:cNvSpPr>
                  <a:spLocks/>
                </p:cNvSpPr>
                <p:nvPr/>
              </p:nvSpPr>
              <p:spPr bwMode="auto">
                <a:xfrm>
                  <a:off x="3519" y="2910"/>
                  <a:ext cx="30" cy="12"/>
                </a:xfrm>
                <a:custGeom>
                  <a:avLst/>
                  <a:gdLst>
                    <a:gd name="T0" fmla="*/ 6 w 30"/>
                    <a:gd name="T1" fmla="*/ 0 h 12"/>
                    <a:gd name="T2" fmla="*/ 0 w 30"/>
                    <a:gd name="T3" fmla="*/ 6 h 12"/>
                    <a:gd name="T4" fmla="*/ 6 w 30"/>
                    <a:gd name="T5" fmla="*/ 6 h 12"/>
                    <a:gd name="T6" fmla="*/ 18 w 30"/>
                    <a:gd name="T7" fmla="*/ 12 h 12"/>
                    <a:gd name="T8" fmla="*/ 30 w 30"/>
                    <a:gd name="T9" fmla="*/ 12 h 12"/>
                    <a:gd name="T10" fmla="*/ 30 w 30"/>
                    <a:gd name="T11" fmla="*/ 6 h 12"/>
                    <a:gd name="T12" fmla="*/ 30 w 30"/>
                    <a:gd name="T13" fmla="*/ 6 h 12"/>
                    <a:gd name="T14" fmla="*/ 18 w 30"/>
                    <a:gd name="T15" fmla="*/ 6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6"/>
                      </a:lnTo>
                      <a:lnTo>
                        <a:pt x="6" y="6"/>
                      </a:lnTo>
                      <a:lnTo>
                        <a:pt x="18" y="12"/>
                      </a:lnTo>
                      <a:lnTo>
                        <a:pt x="30" y="12"/>
                      </a:lnTo>
                      <a:lnTo>
                        <a:pt x="30" y="6"/>
                      </a:lnTo>
                      <a:lnTo>
                        <a:pt x="18" y="6"/>
                      </a:lnTo>
                      <a:lnTo>
                        <a:pt x="6" y="0"/>
                      </a:lnTo>
                      <a:close/>
                    </a:path>
                  </a:pathLst>
                </a:custGeom>
                <a:solidFill>
                  <a:srgbClr val="C0C0C0"/>
                </a:solidFill>
                <a:ln w="9525">
                  <a:noFill/>
                  <a:round/>
                  <a:headEnd/>
                  <a:tailEnd/>
                </a:ln>
              </p:spPr>
              <p:txBody>
                <a:bodyPr/>
                <a:lstStyle/>
                <a:p>
                  <a:endParaRPr lang="en-US"/>
                </a:p>
              </p:txBody>
            </p:sp>
            <p:sp>
              <p:nvSpPr>
                <p:cNvPr id="51703" name="Freeform 1161"/>
                <p:cNvSpPr>
                  <a:spLocks/>
                </p:cNvSpPr>
                <p:nvPr/>
              </p:nvSpPr>
              <p:spPr bwMode="auto">
                <a:xfrm>
                  <a:off x="3561" y="2916"/>
                  <a:ext cx="30" cy="12"/>
                </a:xfrm>
                <a:custGeom>
                  <a:avLst/>
                  <a:gdLst>
                    <a:gd name="T0" fmla="*/ 6 w 30"/>
                    <a:gd name="T1" fmla="*/ 0 h 12"/>
                    <a:gd name="T2" fmla="*/ 0 w 30"/>
                    <a:gd name="T3" fmla="*/ 6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1704" name="Freeform 1162"/>
                <p:cNvSpPr>
                  <a:spLocks/>
                </p:cNvSpPr>
                <p:nvPr/>
              </p:nvSpPr>
              <p:spPr bwMode="auto">
                <a:xfrm>
                  <a:off x="3603" y="2922"/>
                  <a:ext cx="30" cy="6"/>
                </a:xfrm>
                <a:custGeom>
                  <a:avLst/>
                  <a:gdLst>
                    <a:gd name="T0" fmla="*/ 6 w 30"/>
                    <a:gd name="T1" fmla="*/ 0 h 6"/>
                    <a:gd name="T2" fmla="*/ 0 w 30"/>
                    <a:gd name="T3" fmla="*/ 0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705" name="Freeform 1163"/>
                <p:cNvSpPr>
                  <a:spLocks/>
                </p:cNvSpPr>
                <p:nvPr/>
              </p:nvSpPr>
              <p:spPr bwMode="auto">
                <a:xfrm>
                  <a:off x="3645" y="2928"/>
                  <a:ext cx="30" cy="6"/>
                </a:xfrm>
                <a:custGeom>
                  <a:avLst/>
                  <a:gdLst>
                    <a:gd name="T0" fmla="*/ 6 w 30"/>
                    <a:gd name="T1" fmla="*/ 0 h 6"/>
                    <a:gd name="T2" fmla="*/ 0 w 30"/>
                    <a:gd name="T3" fmla="*/ 0 h 6"/>
                    <a:gd name="T4" fmla="*/ 6 w 30"/>
                    <a:gd name="T5" fmla="*/ 6 h 6"/>
                    <a:gd name="T6" fmla="*/ 6 w 30"/>
                    <a:gd name="T7" fmla="*/ 6 h 6"/>
                    <a:gd name="T8" fmla="*/ 30 w 30"/>
                    <a:gd name="T9" fmla="*/ 6 h 6"/>
                    <a:gd name="T10" fmla="*/ 30 w 30"/>
                    <a:gd name="T11" fmla="*/ 0 h 6"/>
                    <a:gd name="T12" fmla="*/ 30 w 30"/>
                    <a:gd name="T13" fmla="*/ 0 h 6"/>
                    <a:gd name="T14" fmla="*/ 6 w 30"/>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6"/>
                    <a:gd name="T26" fmla="*/ 30 w 30"/>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706" name="Freeform 1164"/>
                <p:cNvSpPr>
                  <a:spLocks/>
                </p:cNvSpPr>
                <p:nvPr/>
              </p:nvSpPr>
              <p:spPr bwMode="auto">
                <a:xfrm>
                  <a:off x="3687" y="2928"/>
                  <a:ext cx="30" cy="6"/>
                </a:xfrm>
                <a:custGeom>
                  <a:avLst/>
                  <a:gdLst>
                    <a:gd name="T0" fmla="*/ 6 w 30"/>
                    <a:gd name="T1" fmla="*/ 0 h 6"/>
                    <a:gd name="T2" fmla="*/ 0 w 30"/>
                    <a:gd name="T3" fmla="*/ 0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707" name="Freeform 1165"/>
                <p:cNvSpPr>
                  <a:spLocks/>
                </p:cNvSpPr>
                <p:nvPr/>
              </p:nvSpPr>
              <p:spPr bwMode="auto">
                <a:xfrm>
                  <a:off x="3729" y="2928"/>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708" name="Freeform 1166"/>
                <p:cNvSpPr>
                  <a:spLocks/>
                </p:cNvSpPr>
                <p:nvPr/>
              </p:nvSpPr>
              <p:spPr bwMode="auto">
                <a:xfrm>
                  <a:off x="3771" y="2928"/>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709" name="Freeform 1167"/>
                <p:cNvSpPr>
                  <a:spLocks/>
                </p:cNvSpPr>
                <p:nvPr/>
              </p:nvSpPr>
              <p:spPr bwMode="auto">
                <a:xfrm>
                  <a:off x="3813" y="2928"/>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710" name="Freeform 1168"/>
                <p:cNvSpPr>
                  <a:spLocks/>
                </p:cNvSpPr>
                <p:nvPr/>
              </p:nvSpPr>
              <p:spPr bwMode="auto">
                <a:xfrm>
                  <a:off x="3855" y="2928"/>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711" name="Freeform 1169"/>
                <p:cNvSpPr>
                  <a:spLocks/>
                </p:cNvSpPr>
                <p:nvPr/>
              </p:nvSpPr>
              <p:spPr bwMode="auto">
                <a:xfrm>
                  <a:off x="3897" y="2922"/>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712" name="Freeform 1170"/>
                <p:cNvSpPr>
                  <a:spLocks/>
                </p:cNvSpPr>
                <p:nvPr/>
              </p:nvSpPr>
              <p:spPr bwMode="auto">
                <a:xfrm>
                  <a:off x="3939" y="2916"/>
                  <a:ext cx="30" cy="12"/>
                </a:xfrm>
                <a:custGeom>
                  <a:avLst/>
                  <a:gdLst>
                    <a:gd name="T0" fmla="*/ 6 w 30"/>
                    <a:gd name="T1" fmla="*/ 6 h 12"/>
                    <a:gd name="T2" fmla="*/ 0 w 30"/>
                    <a:gd name="T3" fmla="*/ 6 h 12"/>
                    <a:gd name="T4" fmla="*/ 6 w 30"/>
                    <a:gd name="T5" fmla="*/ 12 h 12"/>
                    <a:gd name="T6" fmla="*/ 24 w 30"/>
                    <a:gd name="T7" fmla="*/ 6 h 12"/>
                    <a:gd name="T8" fmla="*/ 30 w 30"/>
                    <a:gd name="T9" fmla="*/ 6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24" y="6"/>
                      </a:lnTo>
                      <a:lnTo>
                        <a:pt x="30" y="6"/>
                      </a:lnTo>
                      <a:lnTo>
                        <a:pt x="24" y="0"/>
                      </a:lnTo>
                      <a:lnTo>
                        <a:pt x="6" y="6"/>
                      </a:lnTo>
                      <a:close/>
                    </a:path>
                  </a:pathLst>
                </a:custGeom>
                <a:solidFill>
                  <a:srgbClr val="C0C0C0"/>
                </a:solidFill>
                <a:ln w="9525">
                  <a:noFill/>
                  <a:round/>
                  <a:headEnd/>
                  <a:tailEnd/>
                </a:ln>
              </p:spPr>
              <p:txBody>
                <a:bodyPr/>
                <a:lstStyle/>
                <a:p>
                  <a:endParaRPr lang="en-US"/>
                </a:p>
              </p:txBody>
            </p:sp>
            <p:sp>
              <p:nvSpPr>
                <p:cNvPr id="51713" name="Freeform 1171"/>
                <p:cNvSpPr>
                  <a:spLocks/>
                </p:cNvSpPr>
                <p:nvPr/>
              </p:nvSpPr>
              <p:spPr bwMode="auto">
                <a:xfrm>
                  <a:off x="3981" y="2910"/>
                  <a:ext cx="31" cy="12"/>
                </a:xfrm>
                <a:custGeom>
                  <a:avLst/>
                  <a:gdLst>
                    <a:gd name="T0" fmla="*/ 0 w 31"/>
                    <a:gd name="T1" fmla="*/ 6 h 12"/>
                    <a:gd name="T2" fmla="*/ 0 w 31"/>
                    <a:gd name="T3" fmla="*/ 6 h 12"/>
                    <a:gd name="T4" fmla="*/ 0 w 31"/>
                    <a:gd name="T5" fmla="*/ 12 h 12"/>
                    <a:gd name="T6" fmla="*/ 25 w 31"/>
                    <a:gd name="T7" fmla="*/ 12 h 12"/>
                    <a:gd name="T8" fmla="*/ 25 w 31"/>
                    <a:gd name="T9" fmla="*/ 6 h 12"/>
                    <a:gd name="T10" fmla="*/ 31 w 31"/>
                    <a:gd name="T11" fmla="*/ 6 h 12"/>
                    <a:gd name="T12" fmla="*/ 25 w 31"/>
                    <a:gd name="T13" fmla="*/ 0 h 12"/>
                    <a:gd name="T14" fmla="*/ 25 w 31"/>
                    <a:gd name="T15" fmla="*/ 6 h 12"/>
                    <a:gd name="T16" fmla="*/ 0 w 31"/>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12"/>
                    <a:gd name="T29" fmla="*/ 31 w 31"/>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12">
                      <a:moveTo>
                        <a:pt x="0" y="6"/>
                      </a:moveTo>
                      <a:lnTo>
                        <a:pt x="0" y="6"/>
                      </a:lnTo>
                      <a:lnTo>
                        <a:pt x="0" y="12"/>
                      </a:lnTo>
                      <a:lnTo>
                        <a:pt x="25" y="12"/>
                      </a:lnTo>
                      <a:lnTo>
                        <a:pt x="25" y="6"/>
                      </a:lnTo>
                      <a:lnTo>
                        <a:pt x="31" y="6"/>
                      </a:lnTo>
                      <a:lnTo>
                        <a:pt x="25" y="0"/>
                      </a:lnTo>
                      <a:lnTo>
                        <a:pt x="25" y="6"/>
                      </a:lnTo>
                      <a:lnTo>
                        <a:pt x="0" y="6"/>
                      </a:lnTo>
                      <a:close/>
                    </a:path>
                  </a:pathLst>
                </a:custGeom>
                <a:solidFill>
                  <a:srgbClr val="C0C0C0"/>
                </a:solidFill>
                <a:ln w="9525">
                  <a:noFill/>
                  <a:round/>
                  <a:headEnd/>
                  <a:tailEnd/>
                </a:ln>
              </p:spPr>
              <p:txBody>
                <a:bodyPr/>
                <a:lstStyle/>
                <a:p>
                  <a:endParaRPr lang="en-US"/>
                </a:p>
              </p:txBody>
            </p:sp>
            <p:sp>
              <p:nvSpPr>
                <p:cNvPr id="51714" name="Freeform 1172"/>
                <p:cNvSpPr>
                  <a:spLocks/>
                </p:cNvSpPr>
                <p:nvPr/>
              </p:nvSpPr>
              <p:spPr bwMode="auto">
                <a:xfrm>
                  <a:off x="4024" y="2904"/>
                  <a:ext cx="30" cy="12"/>
                </a:xfrm>
                <a:custGeom>
                  <a:avLst/>
                  <a:gdLst>
                    <a:gd name="T0" fmla="*/ 0 w 30"/>
                    <a:gd name="T1" fmla="*/ 6 h 12"/>
                    <a:gd name="T2" fmla="*/ 0 w 30"/>
                    <a:gd name="T3" fmla="*/ 6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1715" name="Freeform 1173"/>
                <p:cNvSpPr>
                  <a:spLocks/>
                </p:cNvSpPr>
                <p:nvPr/>
              </p:nvSpPr>
              <p:spPr bwMode="auto">
                <a:xfrm>
                  <a:off x="4066" y="2898"/>
                  <a:ext cx="30" cy="6"/>
                </a:xfrm>
                <a:custGeom>
                  <a:avLst/>
                  <a:gdLst>
                    <a:gd name="T0" fmla="*/ 0 w 30"/>
                    <a:gd name="T1" fmla="*/ 0 h 6"/>
                    <a:gd name="T2" fmla="*/ 0 w 30"/>
                    <a:gd name="T3" fmla="*/ 6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1716" name="Freeform 1174"/>
                <p:cNvSpPr>
                  <a:spLocks/>
                </p:cNvSpPr>
                <p:nvPr/>
              </p:nvSpPr>
              <p:spPr bwMode="auto">
                <a:xfrm>
                  <a:off x="4108" y="2886"/>
                  <a:ext cx="24" cy="12"/>
                </a:xfrm>
                <a:custGeom>
                  <a:avLst/>
                  <a:gdLst>
                    <a:gd name="T0" fmla="*/ 0 w 24"/>
                    <a:gd name="T1" fmla="*/ 6 h 12"/>
                    <a:gd name="T2" fmla="*/ 0 w 24"/>
                    <a:gd name="T3" fmla="*/ 12 h 12"/>
                    <a:gd name="T4" fmla="*/ 0 w 24"/>
                    <a:gd name="T5" fmla="*/ 12 h 12"/>
                    <a:gd name="T6" fmla="*/ 24 w 24"/>
                    <a:gd name="T7" fmla="*/ 6 h 12"/>
                    <a:gd name="T8" fmla="*/ 24 w 24"/>
                    <a:gd name="T9" fmla="*/ 0 h 12"/>
                    <a:gd name="T10" fmla="*/ 24 w 24"/>
                    <a:gd name="T11" fmla="*/ 0 h 12"/>
                    <a:gd name="T12" fmla="*/ 0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6"/>
                      </a:moveTo>
                      <a:lnTo>
                        <a:pt x="0" y="12"/>
                      </a:lnTo>
                      <a:lnTo>
                        <a:pt x="24" y="6"/>
                      </a:lnTo>
                      <a:lnTo>
                        <a:pt x="24" y="0"/>
                      </a:lnTo>
                      <a:lnTo>
                        <a:pt x="0" y="6"/>
                      </a:lnTo>
                      <a:close/>
                    </a:path>
                  </a:pathLst>
                </a:custGeom>
                <a:solidFill>
                  <a:srgbClr val="C0C0C0"/>
                </a:solidFill>
                <a:ln w="9525">
                  <a:noFill/>
                  <a:round/>
                  <a:headEnd/>
                  <a:tailEnd/>
                </a:ln>
              </p:spPr>
              <p:txBody>
                <a:bodyPr/>
                <a:lstStyle/>
                <a:p>
                  <a:endParaRPr lang="en-US"/>
                </a:p>
              </p:txBody>
            </p:sp>
            <p:sp>
              <p:nvSpPr>
                <p:cNvPr id="51717" name="Freeform 1175"/>
                <p:cNvSpPr>
                  <a:spLocks/>
                </p:cNvSpPr>
                <p:nvPr/>
              </p:nvSpPr>
              <p:spPr bwMode="auto">
                <a:xfrm>
                  <a:off x="4144" y="2874"/>
                  <a:ext cx="30" cy="12"/>
                </a:xfrm>
                <a:custGeom>
                  <a:avLst/>
                  <a:gdLst>
                    <a:gd name="T0" fmla="*/ 6 w 30"/>
                    <a:gd name="T1" fmla="*/ 6 h 12"/>
                    <a:gd name="T2" fmla="*/ 0 w 30"/>
                    <a:gd name="T3" fmla="*/ 12 h 12"/>
                    <a:gd name="T4" fmla="*/ 6 w 30"/>
                    <a:gd name="T5" fmla="*/ 12 h 12"/>
                    <a:gd name="T6" fmla="*/ 30 w 30"/>
                    <a:gd name="T7" fmla="*/ 6 h 12"/>
                    <a:gd name="T8" fmla="*/ 30 w 30"/>
                    <a:gd name="T9" fmla="*/ 0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718" name="Freeform 1176"/>
                <p:cNvSpPr>
                  <a:spLocks/>
                </p:cNvSpPr>
                <p:nvPr/>
              </p:nvSpPr>
              <p:spPr bwMode="auto">
                <a:xfrm>
                  <a:off x="4186" y="2856"/>
                  <a:ext cx="30" cy="18"/>
                </a:xfrm>
                <a:custGeom>
                  <a:avLst/>
                  <a:gdLst>
                    <a:gd name="T0" fmla="*/ 0 w 30"/>
                    <a:gd name="T1" fmla="*/ 12 h 18"/>
                    <a:gd name="T2" fmla="*/ 0 w 30"/>
                    <a:gd name="T3" fmla="*/ 12 h 18"/>
                    <a:gd name="T4" fmla="*/ 0 w 30"/>
                    <a:gd name="T5" fmla="*/ 18 h 18"/>
                    <a:gd name="T6" fmla="*/ 12 w 30"/>
                    <a:gd name="T7" fmla="*/ 18 h 18"/>
                    <a:gd name="T8" fmla="*/ 24 w 30"/>
                    <a:gd name="T9" fmla="*/ 6 h 18"/>
                    <a:gd name="T10" fmla="*/ 30 w 30"/>
                    <a:gd name="T11" fmla="*/ 6 h 18"/>
                    <a:gd name="T12" fmla="*/ 24 w 30"/>
                    <a:gd name="T13" fmla="*/ 0 h 18"/>
                    <a:gd name="T14" fmla="*/ 12 w 30"/>
                    <a:gd name="T15" fmla="*/ 12 h 18"/>
                    <a:gd name="T16" fmla="*/ 0 w 30"/>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0" y="12"/>
                      </a:moveTo>
                      <a:lnTo>
                        <a:pt x="0" y="12"/>
                      </a:lnTo>
                      <a:lnTo>
                        <a:pt x="0" y="18"/>
                      </a:lnTo>
                      <a:lnTo>
                        <a:pt x="12" y="18"/>
                      </a:lnTo>
                      <a:lnTo>
                        <a:pt x="24" y="6"/>
                      </a:lnTo>
                      <a:lnTo>
                        <a:pt x="30" y="6"/>
                      </a:lnTo>
                      <a:lnTo>
                        <a:pt x="24" y="0"/>
                      </a:lnTo>
                      <a:lnTo>
                        <a:pt x="12" y="12"/>
                      </a:lnTo>
                      <a:lnTo>
                        <a:pt x="0" y="12"/>
                      </a:lnTo>
                      <a:close/>
                    </a:path>
                  </a:pathLst>
                </a:custGeom>
                <a:solidFill>
                  <a:srgbClr val="C0C0C0"/>
                </a:solidFill>
                <a:ln w="9525">
                  <a:noFill/>
                  <a:round/>
                  <a:headEnd/>
                  <a:tailEnd/>
                </a:ln>
              </p:spPr>
              <p:txBody>
                <a:bodyPr/>
                <a:lstStyle/>
                <a:p>
                  <a:endParaRPr lang="en-US"/>
                </a:p>
              </p:txBody>
            </p:sp>
            <p:sp>
              <p:nvSpPr>
                <p:cNvPr id="51719" name="Freeform 1177"/>
                <p:cNvSpPr>
                  <a:spLocks/>
                </p:cNvSpPr>
                <p:nvPr/>
              </p:nvSpPr>
              <p:spPr bwMode="auto">
                <a:xfrm>
                  <a:off x="4222" y="2844"/>
                  <a:ext cx="30" cy="12"/>
                </a:xfrm>
                <a:custGeom>
                  <a:avLst/>
                  <a:gdLst>
                    <a:gd name="T0" fmla="*/ 6 w 30"/>
                    <a:gd name="T1" fmla="*/ 6 h 12"/>
                    <a:gd name="T2" fmla="*/ 0 w 30"/>
                    <a:gd name="T3" fmla="*/ 12 h 12"/>
                    <a:gd name="T4" fmla="*/ 6 w 30"/>
                    <a:gd name="T5" fmla="*/ 12 h 12"/>
                    <a:gd name="T6" fmla="*/ 30 w 30"/>
                    <a:gd name="T7" fmla="*/ 6 h 12"/>
                    <a:gd name="T8" fmla="*/ 30 w 30"/>
                    <a:gd name="T9" fmla="*/ 0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720" name="Freeform 1178"/>
                <p:cNvSpPr>
                  <a:spLocks/>
                </p:cNvSpPr>
                <p:nvPr/>
              </p:nvSpPr>
              <p:spPr bwMode="auto">
                <a:xfrm>
                  <a:off x="4264" y="2820"/>
                  <a:ext cx="24" cy="18"/>
                </a:xfrm>
                <a:custGeom>
                  <a:avLst/>
                  <a:gdLst>
                    <a:gd name="T0" fmla="*/ 0 w 24"/>
                    <a:gd name="T1" fmla="*/ 12 h 18"/>
                    <a:gd name="T2" fmla="*/ 0 w 24"/>
                    <a:gd name="T3" fmla="*/ 18 h 18"/>
                    <a:gd name="T4" fmla="*/ 0 w 24"/>
                    <a:gd name="T5" fmla="*/ 18 h 18"/>
                    <a:gd name="T6" fmla="*/ 6 w 24"/>
                    <a:gd name="T7" fmla="*/ 18 h 18"/>
                    <a:gd name="T8" fmla="*/ 24 w 24"/>
                    <a:gd name="T9" fmla="*/ 6 h 18"/>
                    <a:gd name="T10" fmla="*/ 24 w 24"/>
                    <a:gd name="T11" fmla="*/ 6 h 18"/>
                    <a:gd name="T12" fmla="*/ 24 w 24"/>
                    <a:gd name="T13" fmla="*/ 0 h 18"/>
                    <a:gd name="T14" fmla="*/ 6 w 24"/>
                    <a:gd name="T15" fmla="*/ 12 h 18"/>
                    <a:gd name="T16" fmla="*/ 0 w 24"/>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12"/>
                      </a:moveTo>
                      <a:lnTo>
                        <a:pt x="0" y="18"/>
                      </a:lnTo>
                      <a:lnTo>
                        <a:pt x="6" y="18"/>
                      </a:lnTo>
                      <a:lnTo>
                        <a:pt x="24" y="6"/>
                      </a:lnTo>
                      <a:lnTo>
                        <a:pt x="24" y="0"/>
                      </a:lnTo>
                      <a:lnTo>
                        <a:pt x="6" y="12"/>
                      </a:lnTo>
                      <a:lnTo>
                        <a:pt x="0" y="12"/>
                      </a:lnTo>
                      <a:close/>
                    </a:path>
                  </a:pathLst>
                </a:custGeom>
                <a:solidFill>
                  <a:srgbClr val="C0C0C0"/>
                </a:solidFill>
                <a:ln w="9525">
                  <a:noFill/>
                  <a:round/>
                  <a:headEnd/>
                  <a:tailEnd/>
                </a:ln>
              </p:spPr>
              <p:txBody>
                <a:bodyPr/>
                <a:lstStyle/>
                <a:p>
                  <a:endParaRPr lang="en-US"/>
                </a:p>
              </p:txBody>
            </p:sp>
            <p:sp>
              <p:nvSpPr>
                <p:cNvPr id="51721" name="Freeform 1179"/>
                <p:cNvSpPr>
                  <a:spLocks/>
                </p:cNvSpPr>
                <p:nvPr/>
              </p:nvSpPr>
              <p:spPr bwMode="auto">
                <a:xfrm>
                  <a:off x="4300" y="2796"/>
                  <a:ext cx="24" cy="24"/>
                </a:xfrm>
                <a:custGeom>
                  <a:avLst/>
                  <a:gdLst>
                    <a:gd name="T0" fmla="*/ 0 w 24"/>
                    <a:gd name="T1" fmla="*/ 18 h 24"/>
                    <a:gd name="T2" fmla="*/ 0 w 24"/>
                    <a:gd name="T3" fmla="*/ 18 h 24"/>
                    <a:gd name="T4" fmla="*/ 0 w 24"/>
                    <a:gd name="T5" fmla="*/ 24 h 24"/>
                    <a:gd name="T6" fmla="*/ 24 w 24"/>
                    <a:gd name="T7" fmla="*/ 6 h 24"/>
                    <a:gd name="T8" fmla="*/ 24 w 24"/>
                    <a:gd name="T9" fmla="*/ 6 h 24"/>
                    <a:gd name="T10" fmla="*/ 24 w 24"/>
                    <a:gd name="T11" fmla="*/ 0 h 24"/>
                    <a:gd name="T12" fmla="*/ 0 w 24"/>
                    <a:gd name="T13" fmla="*/ 18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0" y="18"/>
                      </a:moveTo>
                      <a:lnTo>
                        <a:pt x="0" y="18"/>
                      </a:lnTo>
                      <a:lnTo>
                        <a:pt x="0" y="24"/>
                      </a:lnTo>
                      <a:lnTo>
                        <a:pt x="24" y="6"/>
                      </a:lnTo>
                      <a:lnTo>
                        <a:pt x="24" y="0"/>
                      </a:lnTo>
                      <a:lnTo>
                        <a:pt x="0" y="18"/>
                      </a:lnTo>
                      <a:close/>
                    </a:path>
                  </a:pathLst>
                </a:custGeom>
                <a:solidFill>
                  <a:srgbClr val="C0C0C0"/>
                </a:solidFill>
                <a:ln w="9525">
                  <a:noFill/>
                  <a:round/>
                  <a:headEnd/>
                  <a:tailEnd/>
                </a:ln>
              </p:spPr>
              <p:txBody>
                <a:bodyPr/>
                <a:lstStyle/>
                <a:p>
                  <a:endParaRPr lang="en-US"/>
                </a:p>
              </p:txBody>
            </p:sp>
            <p:sp>
              <p:nvSpPr>
                <p:cNvPr id="51722" name="Freeform 1180"/>
                <p:cNvSpPr>
                  <a:spLocks/>
                </p:cNvSpPr>
                <p:nvPr/>
              </p:nvSpPr>
              <p:spPr bwMode="auto">
                <a:xfrm>
                  <a:off x="4330" y="2766"/>
                  <a:ext cx="24" cy="24"/>
                </a:xfrm>
                <a:custGeom>
                  <a:avLst/>
                  <a:gdLst>
                    <a:gd name="T0" fmla="*/ 0 w 24"/>
                    <a:gd name="T1" fmla="*/ 24 h 24"/>
                    <a:gd name="T2" fmla="*/ 6 w 24"/>
                    <a:gd name="T3" fmla="*/ 24 h 24"/>
                    <a:gd name="T4" fmla="*/ 6 w 24"/>
                    <a:gd name="T5" fmla="*/ 24 h 24"/>
                    <a:gd name="T6" fmla="*/ 24 w 24"/>
                    <a:gd name="T7" fmla="*/ 6 h 24"/>
                    <a:gd name="T8" fmla="*/ 18 w 24"/>
                    <a:gd name="T9" fmla="*/ 0 h 24"/>
                    <a:gd name="T10" fmla="*/ 18 w 24"/>
                    <a:gd name="T11" fmla="*/ 6 h 24"/>
                    <a:gd name="T12" fmla="*/ 0 w 24"/>
                    <a:gd name="T13" fmla="*/ 24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0" y="24"/>
                      </a:moveTo>
                      <a:lnTo>
                        <a:pt x="6" y="24"/>
                      </a:lnTo>
                      <a:lnTo>
                        <a:pt x="24" y="6"/>
                      </a:lnTo>
                      <a:lnTo>
                        <a:pt x="18" y="0"/>
                      </a:lnTo>
                      <a:lnTo>
                        <a:pt x="18" y="6"/>
                      </a:lnTo>
                      <a:lnTo>
                        <a:pt x="0" y="24"/>
                      </a:lnTo>
                      <a:close/>
                    </a:path>
                  </a:pathLst>
                </a:custGeom>
                <a:solidFill>
                  <a:srgbClr val="C0C0C0"/>
                </a:solidFill>
                <a:ln w="9525">
                  <a:noFill/>
                  <a:round/>
                  <a:headEnd/>
                  <a:tailEnd/>
                </a:ln>
              </p:spPr>
              <p:txBody>
                <a:bodyPr/>
                <a:lstStyle/>
                <a:p>
                  <a:endParaRPr lang="en-US"/>
                </a:p>
              </p:txBody>
            </p:sp>
            <p:sp>
              <p:nvSpPr>
                <p:cNvPr id="51723" name="Freeform 1181"/>
                <p:cNvSpPr>
                  <a:spLocks/>
                </p:cNvSpPr>
                <p:nvPr/>
              </p:nvSpPr>
              <p:spPr bwMode="auto">
                <a:xfrm>
                  <a:off x="4360" y="2730"/>
                  <a:ext cx="12" cy="30"/>
                </a:xfrm>
                <a:custGeom>
                  <a:avLst/>
                  <a:gdLst>
                    <a:gd name="T0" fmla="*/ 0 w 12"/>
                    <a:gd name="T1" fmla="*/ 30 h 30"/>
                    <a:gd name="T2" fmla="*/ 0 w 12"/>
                    <a:gd name="T3" fmla="*/ 30 h 30"/>
                    <a:gd name="T4" fmla="*/ 6 w 12"/>
                    <a:gd name="T5" fmla="*/ 30 h 30"/>
                    <a:gd name="T6" fmla="*/ 12 w 12"/>
                    <a:gd name="T7" fmla="*/ 12 h 30"/>
                    <a:gd name="T8" fmla="*/ 12 w 12"/>
                    <a:gd name="T9" fmla="*/ 6 h 30"/>
                    <a:gd name="T10" fmla="*/ 12 w 12"/>
                    <a:gd name="T11" fmla="*/ 0 h 30"/>
                    <a:gd name="T12" fmla="*/ 6 w 12"/>
                    <a:gd name="T13" fmla="*/ 6 h 30"/>
                    <a:gd name="T14" fmla="*/ 6 w 12"/>
                    <a:gd name="T15" fmla="*/ 12 h 30"/>
                    <a:gd name="T16" fmla="*/ 0 w 12"/>
                    <a:gd name="T17" fmla="*/ 3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30"/>
                      </a:moveTo>
                      <a:lnTo>
                        <a:pt x="0" y="30"/>
                      </a:lnTo>
                      <a:lnTo>
                        <a:pt x="6" y="30"/>
                      </a:lnTo>
                      <a:lnTo>
                        <a:pt x="12" y="12"/>
                      </a:lnTo>
                      <a:lnTo>
                        <a:pt x="12" y="6"/>
                      </a:lnTo>
                      <a:lnTo>
                        <a:pt x="12" y="0"/>
                      </a:lnTo>
                      <a:lnTo>
                        <a:pt x="6" y="6"/>
                      </a:lnTo>
                      <a:lnTo>
                        <a:pt x="6" y="12"/>
                      </a:lnTo>
                      <a:lnTo>
                        <a:pt x="0" y="30"/>
                      </a:lnTo>
                      <a:close/>
                    </a:path>
                  </a:pathLst>
                </a:custGeom>
                <a:solidFill>
                  <a:srgbClr val="C0C0C0"/>
                </a:solidFill>
                <a:ln w="9525">
                  <a:noFill/>
                  <a:round/>
                  <a:headEnd/>
                  <a:tailEnd/>
                </a:ln>
              </p:spPr>
              <p:txBody>
                <a:bodyPr/>
                <a:lstStyle/>
                <a:p>
                  <a:endParaRPr lang="en-US"/>
                </a:p>
              </p:txBody>
            </p:sp>
            <p:sp>
              <p:nvSpPr>
                <p:cNvPr id="51724" name="Freeform 1182"/>
                <p:cNvSpPr>
                  <a:spLocks/>
                </p:cNvSpPr>
                <p:nvPr/>
              </p:nvSpPr>
              <p:spPr bwMode="auto">
                <a:xfrm>
                  <a:off x="4366" y="2688"/>
                  <a:ext cx="6" cy="30"/>
                </a:xfrm>
                <a:custGeom>
                  <a:avLst/>
                  <a:gdLst>
                    <a:gd name="T0" fmla="*/ 0 w 6"/>
                    <a:gd name="T1" fmla="*/ 30 h 30"/>
                    <a:gd name="T2" fmla="*/ 6 w 6"/>
                    <a:gd name="T3" fmla="*/ 30 h 30"/>
                    <a:gd name="T4" fmla="*/ 6 w 6"/>
                    <a:gd name="T5" fmla="*/ 30 h 30"/>
                    <a:gd name="T6" fmla="*/ 6 w 6"/>
                    <a:gd name="T7" fmla="*/ 6 h 30"/>
                    <a:gd name="T8" fmla="*/ 6 w 6"/>
                    <a:gd name="T9" fmla="*/ 6 h 30"/>
                    <a:gd name="T10" fmla="*/ 0 w 6"/>
                    <a:gd name="T11" fmla="*/ 0 h 30"/>
                    <a:gd name="T12" fmla="*/ 0 w 6"/>
                    <a:gd name="T13" fmla="*/ 6 h 30"/>
                    <a:gd name="T14" fmla="*/ 0 w 6"/>
                    <a:gd name="T15" fmla="*/ 6 h 30"/>
                    <a:gd name="T16" fmla="*/ 0 w 6"/>
                    <a:gd name="T17" fmla="*/ 3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0" y="30"/>
                      </a:moveTo>
                      <a:lnTo>
                        <a:pt x="6" y="30"/>
                      </a:lnTo>
                      <a:lnTo>
                        <a:pt x="6" y="6"/>
                      </a:lnTo>
                      <a:lnTo>
                        <a:pt x="0" y="0"/>
                      </a:lnTo>
                      <a:lnTo>
                        <a:pt x="0" y="6"/>
                      </a:lnTo>
                      <a:lnTo>
                        <a:pt x="0" y="30"/>
                      </a:lnTo>
                      <a:close/>
                    </a:path>
                  </a:pathLst>
                </a:custGeom>
                <a:solidFill>
                  <a:srgbClr val="C0C0C0"/>
                </a:solidFill>
                <a:ln w="9525">
                  <a:noFill/>
                  <a:round/>
                  <a:headEnd/>
                  <a:tailEnd/>
                </a:ln>
              </p:spPr>
              <p:txBody>
                <a:bodyPr/>
                <a:lstStyle/>
                <a:p>
                  <a:endParaRPr lang="en-US"/>
                </a:p>
              </p:txBody>
            </p:sp>
            <p:sp>
              <p:nvSpPr>
                <p:cNvPr id="51725" name="Freeform 1183"/>
                <p:cNvSpPr>
                  <a:spLocks/>
                </p:cNvSpPr>
                <p:nvPr/>
              </p:nvSpPr>
              <p:spPr bwMode="auto">
                <a:xfrm>
                  <a:off x="4342" y="2658"/>
                  <a:ext cx="24" cy="24"/>
                </a:xfrm>
                <a:custGeom>
                  <a:avLst/>
                  <a:gdLst>
                    <a:gd name="T0" fmla="*/ 18 w 24"/>
                    <a:gd name="T1" fmla="*/ 18 h 24"/>
                    <a:gd name="T2" fmla="*/ 18 w 24"/>
                    <a:gd name="T3" fmla="*/ 24 h 24"/>
                    <a:gd name="T4" fmla="*/ 24 w 24"/>
                    <a:gd name="T5" fmla="*/ 18 h 24"/>
                    <a:gd name="T6" fmla="*/ 18 w 24"/>
                    <a:gd name="T7" fmla="*/ 18 h 24"/>
                    <a:gd name="T8" fmla="*/ 6 w 24"/>
                    <a:gd name="T9" fmla="*/ 0 h 24"/>
                    <a:gd name="T10" fmla="*/ 6 w 24"/>
                    <a:gd name="T11" fmla="*/ 0 h 24"/>
                    <a:gd name="T12" fmla="*/ 0 w 24"/>
                    <a:gd name="T13" fmla="*/ 0 h 24"/>
                    <a:gd name="T14" fmla="*/ 12 w 24"/>
                    <a:gd name="T15" fmla="*/ 18 h 24"/>
                    <a:gd name="T16" fmla="*/ 18 w 24"/>
                    <a:gd name="T17" fmla="*/ 1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18" y="18"/>
                      </a:moveTo>
                      <a:lnTo>
                        <a:pt x="18" y="24"/>
                      </a:lnTo>
                      <a:lnTo>
                        <a:pt x="24" y="18"/>
                      </a:lnTo>
                      <a:lnTo>
                        <a:pt x="18" y="18"/>
                      </a:lnTo>
                      <a:lnTo>
                        <a:pt x="6" y="0"/>
                      </a:lnTo>
                      <a:lnTo>
                        <a:pt x="0" y="0"/>
                      </a:lnTo>
                      <a:lnTo>
                        <a:pt x="12" y="18"/>
                      </a:lnTo>
                      <a:lnTo>
                        <a:pt x="18" y="18"/>
                      </a:lnTo>
                      <a:close/>
                    </a:path>
                  </a:pathLst>
                </a:custGeom>
                <a:solidFill>
                  <a:srgbClr val="C0C0C0"/>
                </a:solidFill>
                <a:ln w="9525">
                  <a:noFill/>
                  <a:round/>
                  <a:headEnd/>
                  <a:tailEnd/>
                </a:ln>
              </p:spPr>
              <p:txBody>
                <a:bodyPr/>
                <a:lstStyle/>
                <a:p>
                  <a:endParaRPr lang="en-US"/>
                </a:p>
              </p:txBody>
            </p:sp>
            <p:sp>
              <p:nvSpPr>
                <p:cNvPr id="51726" name="Freeform 1184"/>
                <p:cNvSpPr>
                  <a:spLocks/>
                </p:cNvSpPr>
                <p:nvPr/>
              </p:nvSpPr>
              <p:spPr bwMode="auto">
                <a:xfrm>
                  <a:off x="4312" y="2628"/>
                  <a:ext cx="24" cy="18"/>
                </a:xfrm>
                <a:custGeom>
                  <a:avLst/>
                  <a:gdLst>
                    <a:gd name="T0" fmla="*/ 18 w 24"/>
                    <a:gd name="T1" fmla="*/ 18 h 18"/>
                    <a:gd name="T2" fmla="*/ 24 w 24"/>
                    <a:gd name="T3" fmla="*/ 18 h 18"/>
                    <a:gd name="T4" fmla="*/ 24 w 24"/>
                    <a:gd name="T5" fmla="*/ 18 h 18"/>
                    <a:gd name="T6" fmla="*/ 18 w 24"/>
                    <a:gd name="T7" fmla="*/ 6 h 18"/>
                    <a:gd name="T8" fmla="*/ 12 w 24"/>
                    <a:gd name="T9" fmla="*/ 0 h 18"/>
                    <a:gd name="T10" fmla="*/ 6 w 24"/>
                    <a:gd name="T11" fmla="*/ 0 h 18"/>
                    <a:gd name="T12" fmla="*/ 0 w 24"/>
                    <a:gd name="T13" fmla="*/ 0 h 18"/>
                    <a:gd name="T14" fmla="*/ 6 w 24"/>
                    <a:gd name="T15" fmla="*/ 6 h 18"/>
                    <a:gd name="T16" fmla="*/ 12 w 24"/>
                    <a:gd name="T17" fmla="*/ 6 h 18"/>
                    <a:gd name="T18" fmla="*/ 12 w 24"/>
                    <a:gd name="T19" fmla="*/ 6 h 18"/>
                    <a:gd name="T20" fmla="*/ 12 w 24"/>
                    <a:gd name="T21" fmla="*/ 6 h 18"/>
                    <a:gd name="T22" fmla="*/ 18 w 24"/>
                    <a:gd name="T23" fmla="*/ 18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18"/>
                    <a:gd name="T38" fmla="*/ 24 w 24"/>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18">
                      <a:moveTo>
                        <a:pt x="18" y="18"/>
                      </a:moveTo>
                      <a:lnTo>
                        <a:pt x="24" y="18"/>
                      </a:lnTo>
                      <a:lnTo>
                        <a:pt x="18" y="6"/>
                      </a:lnTo>
                      <a:lnTo>
                        <a:pt x="12" y="0"/>
                      </a:lnTo>
                      <a:lnTo>
                        <a:pt x="6" y="0"/>
                      </a:lnTo>
                      <a:lnTo>
                        <a:pt x="0" y="0"/>
                      </a:lnTo>
                      <a:lnTo>
                        <a:pt x="6" y="6"/>
                      </a:lnTo>
                      <a:lnTo>
                        <a:pt x="12" y="6"/>
                      </a:lnTo>
                      <a:lnTo>
                        <a:pt x="18" y="18"/>
                      </a:lnTo>
                      <a:close/>
                    </a:path>
                  </a:pathLst>
                </a:custGeom>
                <a:solidFill>
                  <a:srgbClr val="C0C0C0"/>
                </a:solidFill>
                <a:ln w="9525">
                  <a:noFill/>
                  <a:round/>
                  <a:headEnd/>
                  <a:tailEnd/>
                </a:ln>
              </p:spPr>
              <p:txBody>
                <a:bodyPr/>
                <a:lstStyle/>
                <a:p>
                  <a:endParaRPr lang="en-US"/>
                </a:p>
              </p:txBody>
            </p:sp>
            <p:sp>
              <p:nvSpPr>
                <p:cNvPr id="51727" name="Freeform 1185"/>
                <p:cNvSpPr>
                  <a:spLocks/>
                </p:cNvSpPr>
                <p:nvPr/>
              </p:nvSpPr>
              <p:spPr bwMode="auto">
                <a:xfrm>
                  <a:off x="4276" y="2604"/>
                  <a:ext cx="30" cy="18"/>
                </a:xfrm>
                <a:custGeom>
                  <a:avLst/>
                  <a:gdLst>
                    <a:gd name="T0" fmla="*/ 24 w 30"/>
                    <a:gd name="T1" fmla="*/ 18 h 18"/>
                    <a:gd name="T2" fmla="*/ 30 w 30"/>
                    <a:gd name="T3" fmla="*/ 12 h 18"/>
                    <a:gd name="T4" fmla="*/ 24 w 30"/>
                    <a:gd name="T5" fmla="*/ 12 h 18"/>
                    <a:gd name="T6" fmla="*/ 6 w 30"/>
                    <a:gd name="T7" fmla="*/ 0 h 18"/>
                    <a:gd name="T8" fmla="*/ 0 w 30"/>
                    <a:gd name="T9" fmla="*/ 0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6" y="0"/>
                      </a:lnTo>
                      <a:lnTo>
                        <a:pt x="0" y="0"/>
                      </a:lnTo>
                      <a:lnTo>
                        <a:pt x="6" y="6"/>
                      </a:lnTo>
                      <a:lnTo>
                        <a:pt x="24" y="18"/>
                      </a:lnTo>
                      <a:close/>
                    </a:path>
                  </a:pathLst>
                </a:custGeom>
                <a:solidFill>
                  <a:srgbClr val="C0C0C0"/>
                </a:solidFill>
                <a:ln w="9525">
                  <a:noFill/>
                  <a:round/>
                  <a:headEnd/>
                  <a:tailEnd/>
                </a:ln>
              </p:spPr>
              <p:txBody>
                <a:bodyPr/>
                <a:lstStyle/>
                <a:p>
                  <a:endParaRPr lang="en-US"/>
                </a:p>
              </p:txBody>
            </p:sp>
            <p:sp>
              <p:nvSpPr>
                <p:cNvPr id="51728" name="Freeform 1186"/>
                <p:cNvSpPr>
                  <a:spLocks/>
                </p:cNvSpPr>
                <p:nvPr/>
              </p:nvSpPr>
              <p:spPr bwMode="auto">
                <a:xfrm>
                  <a:off x="4240" y="2586"/>
                  <a:ext cx="30" cy="12"/>
                </a:xfrm>
                <a:custGeom>
                  <a:avLst/>
                  <a:gdLst>
                    <a:gd name="T0" fmla="*/ 24 w 30"/>
                    <a:gd name="T1" fmla="*/ 12 h 12"/>
                    <a:gd name="T2" fmla="*/ 30 w 30"/>
                    <a:gd name="T3" fmla="*/ 12 h 12"/>
                    <a:gd name="T4" fmla="*/ 24 w 30"/>
                    <a:gd name="T5" fmla="*/ 6 h 12"/>
                    <a:gd name="T6" fmla="*/ 6 w 30"/>
                    <a:gd name="T7" fmla="*/ 0 h 12"/>
                    <a:gd name="T8" fmla="*/ 0 w 30"/>
                    <a:gd name="T9" fmla="*/ 0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6" y="0"/>
                      </a:lnTo>
                      <a:lnTo>
                        <a:pt x="0" y="0"/>
                      </a:lnTo>
                      <a:lnTo>
                        <a:pt x="6" y="6"/>
                      </a:lnTo>
                      <a:lnTo>
                        <a:pt x="24" y="12"/>
                      </a:lnTo>
                      <a:close/>
                    </a:path>
                  </a:pathLst>
                </a:custGeom>
                <a:solidFill>
                  <a:srgbClr val="C0C0C0"/>
                </a:solidFill>
                <a:ln w="9525">
                  <a:noFill/>
                  <a:round/>
                  <a:headEnd/>
                  <a:tailEnd/>
                </a:ln>
              </p:spPr>
              <p:txBody>
                <a:bodyPr/>
                <a:lstStyle/>
                <a:p>
                  <a:endParaRPr lang="en-US"/>
                </a:p>
              </p:txBody>
            </p:sp>
            <p:sp>
              <p:nvSpPr>
                <p:cNvPr id="51729" name="Freeform 1187"/>
                <p:cNvSpPr>
                  <a:spLocks/>
                </p:cNvSpPr>
                <p:nvPr/>
              </p:nvSpPr>
              <p:spPr bwMode="auto">
                <a:xfrm>
                  <a:off x="4204" y="2568"/>
                  <a:ext cx="30" cy="12"/>
                </a:xfrm>
                <a:custGeom>
                  <a:avLst/>
                  <a:gdLst>
                    <a:gd name="T0" fmla="*/ 24 w 30"/>
                    <a:gd name="T1" fmla="*/ 12 h 12"/>
                    <a:gd name="T2" fmla="*/ 30 w 30"/>
                    <a:gd name="T3" fmla="*/ 12 h 12"/>
                    <a:gd name="T4" fmla="*/ 24 w 30"/>
                    <a:gd name="T5" fmla="*/ 6 h 12"/>
                    <a:gd name="T6" fmla="*/ 0 w 30"/>
                    <a:gd name="T7" fmla="*/ 0 h 12"/>
                    <a:gd name="T8" fmla="*/ 0 w 30"/>
                    <a:gd name="T9" fmla="*/ 0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730" name="Freeform 1188"/>
                <p:cNvSpPr>
                  <a:spLocks/>
                </p:cNvSpPr>
                <p:nvPr/>
              </p:nvSpPr>
              <p:spPr bwMode="auto">
                <a:xfrm>
                  <a:off x="4162" y="2556"/>
                  <a:ext cx="30" cy="12"/>
                </a:xfrm>
                <a:custGeom>
                  <a:avLst/>
                  <a:gdLst>
                    <a:gd name="T0" fmla="*/ 30 w 30"/>
                    <a:gd name="T1" fmla="*/ 12 h 12"/>
                    <a:gd name="T2" fmla="*/ 30 w 30"/>
                    <a:gd name="T3" fmla="*/ 6 h 12"/>
                    <a:gd name="T4" fmla="*/ 30 w 30"/>
                    <a:gd name="T5" fmla="*/ 6 h 12"/>
                    <a:gd name="T6" fmla="*/ 6 w 30"/>
                    <a:gd name="T7" fmla="*/ 0 h 12"/>
                    <a:gd name="T8" fmla="*/ 0 w 30"/>
                    <a:gd name="T9" fmla="*/ 0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0"/>
                      </a:lnTo>
                      <a:lnTo>
                        <a:pt x="6" y="6"/>
                      </a:lnTo>
                      <a:lnTo>
                        <a:pt x="30" y="12"/>
                      </a:lnTo>
                      <a:close/>
                    </a:path>
                  </a:pathLst>
                </a:custGeom>
                <a:solidFill>
                  <a:srgbClr val="C0C0C0"/>
                </a:solidFill>
                <a:ln w="9525">
                  <a:noFill/>
                  <a:round/>
                  <a:headEnd/>
                  <a:tailEnd/>
                </a:ln>
              </p:spPr>
              <p:txBody>
                <a:bodyPr/>
                <a:lstStyle/>
                <a:p>
                  <a:endParaRPr lang="en-US"/>
                </a:p>
              </p:txBody>
            </p:sp>
            <p:sp>
              <p:nvSpPr>
                <p:cNvPr id="51731" name="Freeform 1189"/>
                <p:cNvSpPr>
                  <a:spLocks/>
                </p:cNvSpPr>
                <p:nvPr/>
              </p:nvSpPr>
              <p:spPr bwMode="auto">
                <a:xfrm>
                  <a:off x="4120" y="2544"/>
                  <a:ext cx="30" cy="12"/>
                </a:xfrm>
                <a:custGeom>
                  <a:avLst/>
                  <a:gdLst>
                    <a:gd name="T0" fmla="*/ 30 w 30"/>
                    <a:gd name="T1" fmla="*/ 12 h 12"/>
                    <a:gd name="T2" fmla="*/ 30 w 30"/>
                    <a:gd name="T3" fmla="*/ 6 h 12"/>
                    <a:gd name="T4" fmla="*/ 30 w 30"/>
                    <a:gd name="T5" fmla="*/ 6 h 12"/>
                    <a:gd name="T6" fmla="*/ 6 w 30"/>
                    <a:gd name="T7" fmla="*/ 0 h 12"/>
                    <a:gd name="T8" fmla="*/ 0 w 30"/>
                    <a:gd name="T9" fmla="*/ 0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0"/>
                      </a:lnTo>
                      <a:lnTo>
                        <a:pt x="6" y="6"/>
                      </a:lnTo>
                      <a:lnTo>
                        <a:pt x="30" y="12"/>
                      </a:lnTo>
                      <a:close/>
                    </a:path>
                  </a:pathLst>
                </a:custGeom>
                <a:solidFill>
                  <a:srgbClr val="C0C0C0"/>
                </a:solidFill>
                <a:ln w="9525">
                  <a:noFill/>
                  <a:round/>
                  <a:headEnd/>
                  <a:tailEnd/>
                </a:ln>
              </p:spPr>
              <p:txBody>
                <a:bodyPr/>
                <a:lstStyle/>
                <a:p>
                  <a:endParaRPr lang="en-US"/>
                </a:p>
              </p:txBody>
            </p:sp>
            <p:sp>
              <p:nvSpPr>
                <p:cNvPr id="51732" name="Freeform 1190"/>
                <p:cNvSpPr>
                  <a:spLocks/>
                </p:cNvSpPr>
                <p:nvPr/>
              </p:nvSpPr>
              <p:spPr bwMode="auto">
                <a:xfrm>
                  <a:off x="4084" y="2532"/>
                  <a:ext cx="30" cy="12"/>
                </a:xfrm>
                <a:custGeom>
                  <a:avLst/>
                  <a:gdLst>
                    <a:gd name="T0" fmla="*/ 24 w 30"/>
                    <a:gd name="T1" fmla="*/ 12 h 12"/>
                    <a:gd name="T2" fmla="*/ 30 w 30"/>
                    <a:gd name="T3" fmla="*/ 6 h 12"/>
                    <a:gd name="T4" fmla="*/ 24 w 30"/>
                    <a:gd name="T5" fmla="*/ 6 h 12"/>
                    <a:gd name="T6" fmla="*/ 24 w 30"/>
                    <a:gd name="T7" fmla="*/ 6 h 12"/>
                    <a:gd name="T8" fmla="*/ 0 w 30"/>
                    <a:gd name="T9" fmla="*/ 0 h 12"/>
                    <a:gd name="T10" fmla="*/ 0 w 30"/>
                    <a:gd name="T11" fmla="*/ 0 h 12"/>
                    <a:gd name="T12" fmla="*/ 0 w 30"/>
                    <a:gd name="T13" fmla="*/ 6 h 12"/>
                    <a:gd name="T14" fmla="*/ 24 w 30"/>
                    <a:gd name="T15" fmla="*/ 12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733" name="Freeform 1191"/>
                <p:cNvSpPr>
                  <a:spLocks/>
                </p:cNvSpPr>
                <p:nvPr/>
              </p:nvSpPr>
              <p:spPr bwMode="auto">
                <a:xfrm>
                  <a:off x="4042" y="2526"/>
                  <a:ext cx="30" cy="6"/>
                </a:xfrm>
                <a:custGeom>
                  <a:avLst/>
                  <a:gdLst>
                    <a:gd name="T0" fmla="*/ 24 w 30"/>
                    <a:gd name="T1" fmla="*/ 6 h 6"/>
                    <a:gd name="T2" fmla="*/ 30 w 30"/>
                    <a:gd name="T3" fmla="*/ 6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734" name="Freeform 1192"/>
                <p:cNvSpPr>
                  <a:spLocks/>
                </p:cNvSpPr>
                <p:nvPr/>
              </p:nvSpPr>
              <p:spPr bwMode="auto">
                <a:xfrm>
                  <a:off x="4000" y="2514"/>
                  <a:ext cx="30" cy="12"/>
                </a:xfrm>
                <a:custGeom>
                  <a:avLst/>
                  <a:gdLst>
                    <a:gd name="T0" fmla="*/ 24 w 30"/>
                    <a:gd name="T1" fmla="*/ 12 h 12"/>
                    <a:gd name="T2" fmla="*/ 30 w 30"/>
                    <a:gd name="T3" fmla="*/ 12 h 12"/>
                    <a:gd name="T4" fmla="*/ 24 w 30"/>
                    <a:gd name="T5" fmla="*/ 6 h 12"/>
                    <a:gd name="T6" fmla="*/ 6 w 30"/>
                    <a:gd name="T7" fmla="*/ 0 h 12"/>
                    <a:gd name="T8" fmla="*/ 0 w 30"/>
                    <a:gd name="T9" fmla="*/ 0 h 12"/>
                    <a:gd name="T10" fmla="*/ 0 w 30"/>
                    <a:gd name="T11" fmla="*/ 6 h 12"/>
                    <a:gd name="T12" fmla="*/ 0 w 30"/>
                    <a:gd name="T13" fmla="*/ 6 h 12"/>
                    <a:gd name="T14" fmla="*/ 6 w 30"/>
                    <a:gd name="T15" fmla="*/ 6 h 12"/>
                    <a:gd name="T16" fmla="*/ 24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12"/>
                      </a:moveTo>
                      <a:lnTo>
                        <a:pt x="30" y="12"/>
                      </a:lnTo>
                      <a:lnTo>
                        <a:pt x="24" y="6"/>
                      </a:lnTo>
                      <a:lnTo>
                        <a:pt x="6" y="0"/>
                      </a:lnTo>
                      <a:lnTo>
                        <a:pt x="0"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1735" name="Freeform 1193"/>
                <p:cNvSpPr>
                  <a:spLocks/>
                </p:cNvSpPr>
                <p:nvPr/>
              </p:nvSpPr>
              <p:spPr bwMode="auto">
                <a:xfrm>
                  <a:off x="3957" y="2514"/>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736" name="Freeform 1194"/>
                <p:cNvSpPr>
                  <a:spLocks/>
                </p:cNvSpPr>
                <p:nvPr/>
              </p:nvSpPr>
              <p:spPr bwMode="auto">
                <a:xfrm>
                  <a:off x="3915" y="2507"/>
                  <a:ext cx="30" cy="7"/>
                </a:xfrm>
                <a:custGeom>
                  <a:avLst/>
                  <a:gdLst>
                    <a:gd name="T0" fmla="*/ 30 w 30"/>
                    <a:gd name="T1" fmla="*/ 7 h 7"/>
                    <a:gd name="T2" fmla="*/ 30 w 30"/>
                    <a:gd name="T3" fmla="*/ 7 h 7"/>
                    <a:gd name="T4" fmla="*/ 30 w 30"/>
                    <a:gd name="T5" fmla="*/ 0 h 7"/>
                    <a:gd name="T6" fmla="*/ 6 w 30"/>
                    <a:gd name="T7" fmla="*/ 0 h 7"/>
                    <a:gd name="T8" fmla="*/ 0 w 30"/>
                    <a:gd name="T9" fmla="*/ 0 h 7"/>
                    <a:gd name="T10" fmla="*/ 6 w 30"/>
                    <a:gd name="T11" fmla="*/ 7 h 7"/>
                    <a:gd name="T12" fmla="*/ 30 w 30"/>
                    <a:gd name="T13" fmla="*/ 7 h 7"/>
                    <a:gd name="T14" fmla="*/ 0 60000 65536"/>
                    <a:gd name="T15" fmla="*/ 0 60000 65536"/>
                    <a:gd name="T16" fmla="*/ 0 60000 65536"/>
                    <a:gd name="T17" fmla="*/ 0 60000 65536"/>
                    <a:gd name="T18" fmla="*/ 0 60000 65536"/>
                    <a:gd name="T19" fmla="*/ 0 60000 65536"/>
                    <a:gd name="T20" fmla="*/ 0 60000 65536"/>
                    <a:gd name="T21" fmla="*/ 0 w 30"/>
                    <a:gd name="T22" fmla="*/ 0 h 7"/>
                    <a:gd name="T23" fmla="*/ 30 w 30"/>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7">
                      <a:moveTo>
                        <a:pt x="30" y="7"/>
                      </a:moveTo>
                      <a:lnTo>
                        <a:pt x="30" y="7"/>
                      </a:lnTo>
                      <a:lnTo>
                        <a:pt x="30" y="0"/>
                      </a:lnTo>
                      <a:lnTo>
                        <a:pt x="6" y="0"/>
                      </a:lnTo>
                      <a:lnTo>
                        <a:pt x="0" y="0"/>
                      </a:lnTo>
                      <a:lnTo>
                        <a:pt x="6" y="7"/>
                      </a:lnTo>
                      <a:lnTo>
                        <a:pt x="30" y="7"/>
                      </a:lnTo>
                      <a:close/>
                    </a:path>
                  </a:pathLst>
                </a:custGeom>
                <a:solidFill>
                  <a:srgbClr val="C0C0C0"/>
                </a:solidFill>
                <a:ln w="9525">
                  <a:noFill/>
                  <a:round/>
                  <a:headEnd/>
                  <a:tailEnd/>
                </a:ln>
              </p:spPr>
              <p:txBody>
                <a:bodyPr/>
                <a:lstStyle/>
                <a:p>
                  <a:endParaRPr lang="en-US"/>
                </a:p>
              </p:txBody>
            </p:sp>
            <p:sp>
              <p:nvSpPr>
                <p:cNvPr id="51737" name="Freeform 1195"/>
                <p:cNvSpPr>
                  <a:spLocks/>
                </p:cNvSpPr>
                <p:nvPr/>
              </p:nvSpPr>
              <p:spPr bwMode="auto">
                <a:xfrm>
                  <a:off x="3873" y="2501"/>
                  <a:ext cx="30" cy="6"/>
                </a:xfrm>
                <a:custGeom>
                  <a:avLst/>
                  <a:gdLst>
                    <a:gd name="T0" fmla="*/ 30 w 30"/>
                    <a:gd name="T1" fmla="*/ 6 h 6"/>
                    <a:gd name="T2" fmla="*/ 30 w 30"/>
                    <a:gd name="T3" fmla="*/ 6 h 6"/>
                    <a:gd name="T4" fmla="*/ 30 w 30"/>
                    <a:gd name="T5" fmla="*/ 0 h 6"/>
                    <a:gd name="T6" fmla="*/ 18 w 30"/>
                    <a:gd name="T7" fmla="*/ 0 h 6"/>
                    <a:gd name="T8" fmla="*/ 6 w 30"/>
                    <a:gd name="T9" fmla="*/ 0 h 6"/>
                    <a:gd name="T10" fmla="*/ 0 w 30"/>
                    <a:gd name="T11" fmla="*/ 6 h 6"/>
                    <a:gd name="T12" fmla="*/ 6 w 30"/>
                    <a:gd name="T13" fmla="*/ 6 h 6"/>
                    <a:gd name="T14" fmla="*/ 18 w 30"/>
                    <a:gd name="T15" fmla="*/ 6 h 6"/>
                    <a:gd name="T16" fmla="*/ 30 w 3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30" y="6"/>
                      </a:moveTo>
                      <a:lnTo>
                        <a:pt x="30" y="6"/>
                      </a:lnTo>
                      <a:lnTo>
                        <a:pt x="30" y="0"/>
                      </a:lnTo>
                      <a:lnTo>
                        <a:pt x="18" y="0"/>
                      </a:lnTo>
                      <a:lnTo>
                        <a:pt x="6" y="0"/>
                      </a:lnTo>
                      <a:lnTo>
                        <a:pt x="0" y="6"/>
                      </a:lnTo>
                      <a:lnTo>
                        <a:pt x="6" y="6"/>
                      </a:lnTo>
                      <a:lnTo>
                        <a:pt x="18" y="6"/>
                      </a:lnTo>
                      <a:lnTo>
                        <a:pt x="30" y="6"/>
                      </a:lnTo>
                      <a:close/>
                    </a:path>
                  </a:pathLst>
                </a:custGeom>
                <a:solidFill>
                  <a:srgbClr val="C0C0C0"/>
                </a:solidFill>
                <a:ln w="9525">
                  <a:noFill/>
                  <a:round/>
                  <a:headEnd/>
                  <a:tailEnd/>
                </a:ln>
              </p:spPr>
              <p:txBody>
                <a:bodyPr/>
                <a:lstStyle/>
                <a:p>
                  <a:endParaRPr lang="en-US"/>
                </a:p>
              </p:txBody>
            </p:sp>
            <p:sp>
              <p:nvSpPr>
                <p:cNvPr id="51738" name="Freeform 1196"/>
                <p:cNvSpPr>
                  <a:spLocks/>
                </p:cNvSpPr>
                <p:nvPr/>
              </p:nvSpPr>
              <p:spPr bwMode="auto">
                <a:xfrm>
                  <a:off x="3831" y="2501"/>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1739" name="Freeform 1197"/>
                <p:cNvSpPr>
                  <a:spLocks/>
                </p:cNvSpPr>
                <p:nvPr/>
              </p:nvSpPr>
              <p:spPr bwMode="auto">
                <a:xfrm>
                  <a:off x="3789" y="2501"/>
                  <a:ext cx="30" cy="6"/>
                </a:xfrm>
                <a:custGeom>
                  <a:avLst/>
                  <a:gdLst>
                    <a:gd name="T0" fmla="*/ 30 w 30"/>
                    <a:gd name="T1" fmla="*/ 6 h 6"/>
                    <a:gd name="T2" fmla="*/ 30 w 30"/>
                    <a:gd name="T3" fmla="*/ 0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grpSp>
          <p:sp>
            <p:nvSpPr>
              <p:cNvPr id="51668" name="Oval 1198"/>
              <p:cNvSpPr>
                <a:spLocks noChangeArrowheads="1"/>
              </p:cNvSpPr>
              <p:nvPr/>
            </p:nvSpPr>
            <p:spPr bwMode="auto">
              <a:xfrm>
                <a:off x="3465" y="2598"/>
                <a:ext cx="625" cy="246"/>
              </a:xfrm>
              <a:prstGeom prst="ellipse">
                <a:avLst/>
              </a:prstGeom>
              <a:solidFill>
                <a:srgbClr val="FFFFFF"/>
              </a:solidFill>
              <a:ln w="9525">
                <a:solidFill>
                  <a:srgbClr val="000000"/>
                </a:solidFill>
                <a:round/>
                <a:headEnd/>
                <a:tailEnd/>
              </a:ln>
            </p:spPr>
            <p:txBody>
              <a:bodyPr/>
              <a:lstStyle/>
              <a:p>
                <a:endParaRPr lang="en-US"/>
              </a:p>
            </p:txBody>
          </p:sp>
          <p:grpSp>
            <p:nvGrpSpPr>
              <p:cNvPr id="51669" name="Group 1199"/>
              <p:cNvGrpSpPr>
                <a:grpSpLocks/>
              </p:cNvGrpSpPr>
              <p:nvPr/>
            </p:nvGrpSpPr>
            <p:grpSpPr bwMode="auto">
              <a:xfrm>
                <a:off x="3651" y="2646"/>
                <a:ext cx="246" cy="150"/>
                <a:chOff x="3651" y="2646"/>
                <a:chExt cx="246" cy="150"/>
              </a:xfrm>
            </p:grpSpPr>
            <p:sp>
              <p:nvSpPr>
                <p:cNvPr id="51672" name="Oval 1200"/>
                <p:cNvSpPr>
                  <a:spLocks noChangeArrowheads="1"/>
                </p:cNvSpPr>
                <p:nvPr/>
              </p:nvSpPr>
              <p:spPr bwMode="auto">
                <a:xfrm>
                  <a:off x="3651" y="2694"/>
                  <a:ext cx="246" cy="102"/>
                </a:xfrm>
                <a:prstGeom prst="ellipse">
                  <a:avLst/>
                </a:prstGeom>
                <a:solidFill>
                  <a:srgbClr val="FFFFFF"/>
                </a:solidFill>
                <a:ln w="9525">
                  <a:solidFill>
                    <a:srgbClr val="000000"/>
                  </a:solidFill>
                  <a:round/>
                  <a:headEnd/>
                  <a:tailEnd/>
                </a:ln>
              </p:spPr>
              <p:txBody>
                <a:bodyPr/>
                <a:lstStyle/>
                <a:p>
                  <a:endParaRPr lang="en-US"/>
                </a:p>
              </p:txBody>
            </p:sp>
            <p:sp>
              <p:nvSpPr>
                <p:cNvPr id="51673" name="Oval 1201"/>
                <p:cNvSpPr>
                  <a:spLocks noChangeArrowheads="1"/>
                </p:cNvSpPr>
                <p:nvPr/>
              </p:nvSpPr>
              <p:spPr bwMode="auto">
                <a:xfrm>
                  <a:off x="3651" y="2646"/>
                  <a:ext cx="246" cy="102"/>
                </a:xfrm>
                <a:prstGeom prst="ellipse">
                  <a:avLst/>
                </a:prstGeom>
                <a:solidFill>
                  <a:srgbClr val="FFFFFF"/>
                </a:solidFill>
                <a:ln w="9525">
                  <a:solidFill>
                    <a:srgbClr val="000000"/>
                  </a:solidFill>
                  <a:round/>
                  <a:headEnd/>
                  <a:tailEnd/>
                </a:ln>
              </p:spPr>
              <p:txBody>
                <a:bodyPr/>
                <a:lstStyle/>
                <a:p>
                  <a:endParaRPr lang="en-US"/>
                </a:p>
              </p:txBody>
            </p:sp>
            <p:sp>
              <p:nvSpPr>
                <p:cNvPr id="51674" name="Line 1202"/>
                <p:cNvSpPr>
                  <a:spLocks noChangeShapeType="1"/>
                </p:cNvSpPr>
                <p:nvPr/>
              </p:nvSpPr>
              <p:spPr bwMode="auto">
                <a:xfrm>
                  <a:off x="3651" y="2694"/>
                  <a:ext cx="1" cy="48"/>
                </a:xfrm>
                <a:prstGeom prst="line">
                  <a:avLst/>
                </a:prstGeom>
                <a:noFill/>
                <a:ln w="9525">
                  <a:solidFill>
                    <a:srgbClr val="000000"/>
                  </a:solidFill>
                  <a:round/>
                  <a:headEnd/>
                  <a:tailEnd/>
                </a:ln>
              </p:spPr>
              <p:txBody>
                <a:bodyPr/>
                <a:lstStyle/>
                <a:p>
                  <a:endParaRPr lang="en-US"/>
                </a:p>
              </p:txBody>
            </p:sp>
            <p:sp>
              <p:nvSpPr>
                <p:cNvPr id="51675" name="Line 1203"/>
                <p:cNvSpPr>
                  <a:spLocks noChangeShapeType="1"/>
                </p:cNvSpPr>
                <p:nvPr/>
              </p:nvSpPr>
              <p:spPr bwMode="auto">
                <a:xfrm>
                  <a:off x="3891" y="2694"/>
                  <a:ext cx="1" cy="48"/>
                </a:xfrm>
                <a:prstGeom prst="line">
                  <a:avLst/>
                </a:prstGeom>
                <a:noFill/>
                <a:ln w="9525">
                  <a:solidFill>
                    <a:srgbClr val="000000"/>
                  </a:solidFill>
                  <a:round/>
                  <a:headEnd/>
                  <a:tailEnd/>
                </a:ln>
              </p:spPr>
              <p:txBody>
                <a:bodyPr/>
                <a:lstStyle/>
                <a:p>
                  <a:endParaRPr lang="en-US"/>
                </a:p>
              </p:txBody>
            </p:sp>
          </p:grpSp>
          <p:sp>
            <p:nvSpPr>
              <p:cNvPr id="51670" name="Freeform 1204"/>
              <p:cNvSpPr>
                <a:spLocks/>
              </p:cNvSpPr>
              <p:nvPr/>
            </p:nvSpPr>
            <p:spPr bwMode="auto">
              <a:xfrm>
                <a:off x="4348" y="2465"/>
                <a:ext cx="906" cy="403"/>
              </a:xfrm>
              <a:custGeom>
                <a:avLst/>
                <a:gdLst>
                  <a:gd name="T0" fmla="*/ 18 w 906"/>
                  <a:gd name="T1" fmla="*/ 0 h 403"/>
                  <a:gd name="T2" fmla="*/ 0 w 906"/>
                  <a:gd name="T3" fmla="*/ 49 h 403"/>
                  <a:gd name="T4" fmla="*/ 888 w 906"/>
                  <a:gd name="T5" fmla="*/ 403 h 403"/>
                  <a:gd name="T6" fmla="*/ 906 w 906"/>
                  <a:gd name="T7" fmla="*/ 361 h 403"/>
                  <a:gd name="T8" fmla="*/ 18 w 906"/>
                  <a:gd name="T9" fmla="*/ 0 h 403"/>
                  <a:gd name="T10" fmla="*/ 0 60000 65536"/>
                  <a:gd name="T11" fmla="*/ 0 60000 65536"/>
                  <a:gd name="T12" fmla="*/ 0 60000 65536"/>
                  <a:gd name="T13" fmla="*/ 0 60000 65536"/>
                  <a:gd name="T14" fmla="*/ 0 60000 65536"/>
                  <a:gd name="T15" fmla="*/ 0 w 906"/>
                  <a:gd name="T16" fmla="*/ 0 h 403"/>
                  <a:gd name="T17" fmla="*/ 906 w 906"/>
                  <a:gd name="T18" fmla="*/ 403 h 403"/>
                </a:gdLst>
                <a:ahLst/>
                <a:cxnLst>
                  <a:cxn ang="T10">
                    <a:pos x="T0" y="T1"/>
                  </a:cxn>
                  <a:cxn ang="T11">
                    <a:pos x="T2" y="T3"/>
                  </a:cxn>
                  <a:cxn ang="T12">
                    <a:pos x="T4" y="T5"/>
                  </a:cxn>
                  <a:cxn ang="T13">
                    <a:pos x="T6" y="T7"/>
                  </a:cxn>
                  <a:cxn ang="T14">
                    <a:pos x="T8" y="T9"/>
                  </a:cxn>
                </a:cxnLst>
                <a:rect l="T15" t="T16" r="T17" b="T18"/>
                <a:pathLst>
                  <a:path w="906" h="403">
                    <a:moveTo>
                      <a:pt x="18" y="0"/>
                    </a:moveTo>
                    <a:lnTo>
                      <a:pt x="0" y="49"/>
                    </a:lnTo>
                    <a:lnTo>
                      <a:pt x="888" y="403"/>
                    </a:lnTo>
                    <a:lnTo>
                      <a:pt x="906" y="361"/>
                    </a:lnTo>
                    <a:lnTo>
                      <a:pt x="18" y="0"/>
                    </a:lnTo>
                    <a:close/>
                  </a:path>
                </a:pathLst>
              </a:custGeom>
              <a:solidFill>
                <a:srgbClr val="FFFFFF"/>
              </a:solidFill>
              <a:ln w="9525">
                <a:solidFill>
                  <a:srgbClr val="000000"/>
                </a:solidFill>
                <a:round/>
                <a:headEnd/>
                <a:tailEnd/>
              </a:ln>
            </p:spPr>
            <p:txBody>
              <a:bodyPr/>
              <a:lstStyle/>
              <a:p>
                <a:endParaRPr lang="en-US"/>
              </a:p>
            </p:txBody>
          </p:sp>
          <p:sp>
            <p:nvSpPr>
              <p:cNvPr id="51671" name="Freeform 1205"/>
              <p:cNvSpPr>
                <a:spLocks/>
              </p:cNvSpPr>
              <p:nvPr/>
            </p:nvSpPr>
            <p:spPr bwMode="auto">
              <a:xfrm>
                <a:off x="4324" y="2447"/>
                <a:ext cx="144" cy="103"/>
              </a:xfrm>
              <a:custGeom>
                <a:avLst/>
                <a:gdLst>
                  <a:gd name="T0" fmla="*/ 84 w 144"/>
                  <a:gd name="T1" fmla="*/ 6 h 103"/>
                  <a:gd name="T2" fmla="*/ 54 w 144"/>
                  <a:gd name="T3" fmla="*/ 0 h 103"/>
                  <a:gd name="T4" fmla="*/ 30 w 144"/>
                  <a:gd name="T5" fmla="*/ 6 h 103"/>
                  <a:gd name="T6" fmla="*/ 12 w 144"/>
                  <a:gd name="T7" fmla="*/ 18 h 103"/>
                  <a:gd name="T8" fmla="*/ 0 w 144"/>
                  <a:gd name="T9" fmla="*/ 36 h 103"/>
                  <a:gd name="T10" fmla="*/ 0 w 144"/>
                  <a:gd name="T11" fmla="*/ 54 h 103"/>
                  <a:gd name="T12" fmla="*/ 12 w 144"/>
                  <a:gd name="T13" fmla="*/ 73 h 103"/>
                  <a:gd name="T14" fmla="*/ 36 w 144"/>
                  <a:gd name="T15" fmla="*/ 91 h 103"/>
                  <a:gd name="T16" fmla="*/ 60 w 144"/>
                  <a:gd name="T17" fmla="*/ 103 h 103"/>
                  <a:gd name="T18" fmla="*/ 90 w 144"/>
                  <a:gd name="T19" fmla="*/ 103 h 103"/>
                  <a:gd name="T20" fmla="*/ 114 w 144"/>
                  <a:gd name="T21" fmla="*/ 97 h 103"/>
                  <a:gd name="T22" fmla="*/ 132 w 144"/>
                  <a:gd name="T23" fmla="*/ 91 h 103"/>
                  <a:gd name="T24" fmla="*/ 144 w 144"/>
                  <a:gd name="T25" fmla="*/ 73 h 103"/>
                  <a:gd name="T26" fmla="*/ 144 w 144"/>
                  <a:gd name="T27" fmla="*/ 48 h 103"/>
                  <a:gd name="T28" fmla="*/ 132 w 144"/>
                  <a:gd name="T29" fmla="*/ 30 h 103"/>
                  <a:gd name="T30" fmla="*/ 108 w 144"/>
                  <a:gd name="T31" fmla="*/ 18 h 103"/>
                  <a:gd name="T32" fmla="*/ 84 w 144"/>
                  <a:gd name="T33" fmla="*/ 6 h 10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103"/>
                  <a:gd name="T53" fmla="*/ 144 w 144"/>
                  <a:gd name="T54" fmla="*/ 103 h 10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103">
                    <a:moveTo>
                      <a:pt x="84" y="6"/>
                    </a:moveTo>
                    <a:lnTo>
                      <a:pt x="54" y="0"/>
                    </a:lnTo>
                    <a:lnTo>
                      <a:pt x="30" y="6"/>
                    </a:lnTo>
                    <a:lnTo>
                      <a:pt x="12" y="18"/>
                    </a:lnTo>
                    <a:lnTo>
                      <a:pt x="0" y="36"/>
                    </a:lnTo>
                    <a:lnTo>
                      <a:pt x="0" y="54"/>
                    </a:lnTo>
                    <a:lnTo>
                      <a:pt x="12" y="73"/>
                    </a:lnTo>
                    <a:lnTo>
                      <a:pt x="36" y="91"/>
                    </a:lnTo>
                    <a:lnTo>
                      <a:pt x="60" y="103"/>
                    </a:lnTo>
                    <a:lnTo>
                      <a:pt x="90" y="103"/>
                    </a:lnTo>
                    <a:lnTo>
                      <a:pt x="114" y="97"/>
                    </a:lnTo>
                    <a:lnTo>
                      <a:pt x="132" y="91"/>
                    </a:lnTo>
                    <a:lnTo>
                      <a:pt x="144" y="73"/>
                    </a:lnTo>
                    <a:lnTo>
                      <a:pt x="144" y="48"/>
                    </a:lnTo>
                    <a:lnTo>
                      <a:pt x="132" y="30"/>
                    </a:lnTo>
                    <a:lnTo>
                      <a:pt x="108" y="18"/>
                    </a:lnTo>
                    <a:lnTo>
                      <a:pt x="84" y="6"/>
                    </a:lnTo>
                    <a:close/>
                  </a:path>
                </a:pathLst>
              </a:custGeom>
              <a:solidFill>
                <a:srgbClr val="FFFFFF"/>
              </a:solidFill>
              <a:ln w="9525">
                <a:solidFill>
                  <a:srgbClr val="000000"/>
                </a:solidFill>
                <a:round/>
                <a:headEnd/>
                <a:tailEnd/>
              </a:ln>
            </p:spPr>
            <p:txBody>
              <a:bodyPr/>
              <a:lstStyle/>
              <a:p>
                <a:endParaRPr lang="en-US"/>
              </a:p>
            </p:txBody>
          </p:sp>
        </p:grpSp>
        <p:sp>
          <p:nvSpPr>
            <p:cNvPr id="51213" name="Oval 1206"/>
            <p:cNvSpPr>
              <a:spLocks noChangeArrowheads="1"/>
            </p:cNvSpPr>
            <p:nvPr/>
          </p:nvSpPr>
          <p:spPr bwMode="auto">
            <a:xfrm>
              <a:off x="2601" y="2165"/>
              <a:ext cx="2353" cy="913"/>
            </a:xfrm>
            <a:prstGeom prst="ellipse">
              <a:avLst/>
            </a:prstGeom>
            <a:solidFill>
              <a:srgbClr val="969696"/>
            </a:solidFill>
            <a:ln w="9525">
              <a:solidFill>
                <a:srgbClr val="000000"/>
              </a:solidFill>
              <a:round/>
              <a:headEnd/>
              <a:tailEnd/>
            </a:ln>
          </p:spPr>
          <p:txBody>
            <a:bodyPr/>
            <a:lstStyle/>
            <a:p>
              <a:endParaRPr lang="en-US"/>
            </a:p>
          </p:txBody>
        </p:sp>
        <p:sp>
          <p:nvSpPr>
            <p:cNvPr id="51214" name="Oval 1207"/>
            <p:cNvSpPr>
              <a:spLocks noChangeArrowheads="1"/>
            </p:cNvSpPr>
            <p:nvPr/>
          </p:nvSpPr>
          <p:spPr bwMode="auto">
            <a:xfrm>
              <a:off x="2601" y="2117"/>
              <a:ext cx="2353" cy="913"/>
            </a:xfrm>
            <a:prstGeom prst="ellipse">
              <a:avLst/>
            </a:prstGeom>
            <a:solidFill>
              <a:srgbClr val="FFFFFF"/>
            </a:solidFill>
            <a:ln w="9525">
              <a:solidFill>
                <a:srgbClr val="000000"/>
              </a:solidFill>
              <a:round/>
              <a:headEnd/>
              <a:tailEnd/>
            </a:ln>
          </p:spPr>
          <p:txBody>
            <a:bodyPr/>
            <a:lstStyle/>
            <a:p>
              <a:endParaRPr lang="en-US"/>
            </a:p>
          </p:txBody>
        </p:sp>
        <p:grpSp>
          <p:nvGrpSpPr>
            <p:cNvPr id="51215" name="Group 1208"/>
            <p:cNvGrpSpPr>
              <a:grpSpLocks/>
            </p:cNvGrpSpPr>
            <p:nvPr/>
          </p:nvGrpSpPr>
          <p:grpSpPr bwMode="auto">
            <a:xfrm>
              <a:off x="2697" y="2165"/>
              <a:ext cx="2161" cy="817"/>
              <a:chOff x="2697" y="2165"/>
              <a:chExt cx="2161" cy="817"/>
            </a:xfrm>
          </p:grpSpPr>
          <p:sp>
            <p:nvSpPr>
              <p:cNvPr id="51545" name="Freeform 1209"/>
              <p:cNvSpPr>
                <a:spLocks/>
              </p:cNvSpPr>
              <p:nvPr/>
            </p:nvSpPr>
            <p:spPr bwMode="auto">
              <a:xfrm>
                <a:off x="3753" y="2165"/>
                <a:ext cx="24" cy="6"/>
              </a:xfrm>
              <a:custGeom>
                <a:avLst/>
                <a:gdLst>
                  <a:gd name="T0" fmla="*/ 24 w 24"/>
                  <a:gd name="T1" fmla="*/ 6 h 6"/>
                  <a:gd name="T2" fmla="*/ 24 w 24"/>
                  <a:gd name="T3" fmla="*/ 0 h 6"/>
                  <a:gd name="T4" fmla="*/ 24 w 24"/>
                  <a:gd name="T5" fmla="*/ 0 h 6"/>
                  <a:gd name="T6" fmla="*/ 0 w 24"/>
                  <a:gd name="T7" fmla="*/ 0 h 6"/>
                  <a:gd name="T8" fmla="*/ 0 w 24"/>
                  <a:gd name="T9" fmla="*/ 0 h 6"/>
                  <a:gd name="T10" fmla="*/ 0 w 24"/>
                  <a:gd name="T11" fmla="*/ 6 h 6"/>
                  <a:gd name="T12" fmla="*/ 24 w 24"/>
                  <a:gd name="T13" fmla="*/ 6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24" y="6"/>
                    </a:move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546" name="Freeform 1210"/>
              <p:cNvSpPr>
                <a:spLocks/>
              </p:cNvSpPr>
              <p:nvPr/>
            </p:nvSpPr>
            <p:spPr bwMode="auto">
              <a:xfrm>
                <a:off x="3711" y="2165"/>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547" name="Freeform 1211"/>
              <p:cNvSpPr>
                <a:spLocks/>
              </p:cNvSpPr>
              <p:nvPr/>
            </p:nvSpPr>
            <p:spPr bwMode="auto">
              <a:xfrm>
                <a:off x="3669" y="2165"/>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548" name="Freeform 1212"/>
              <p:cNvSpPr>
                <a:spLocks/>
              </p:cNvSpPr>
              <p:nvPr/>
            </p:nvSpPr>
            <p:spPr bwMode="auto">
              <a:xfrm>
                <a:off x="3627" y="2165"/>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549" name="Freeform 1213"/>
              <p:cNvSpPr>
                <a:spLocks/>
              </p:cNvSpPr>
              <p:nvPr/>
            </p:nvSpPr>
            <p:spPr bwMode="auto">
              <a:xfrm>
                <a:off x="3585" y="2171"/>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550" name="Freeform 1214"/>
              <p:cNvSpPr>
                <a:spLocks/>
              </p:cNvSpPr>
              <p:nvPr/>
            </p:nvSpPr>
            <p:spPr bwMode="auto">
              <a:xfrm>
                <a:off x="3543" y="2171"/>
                <a:ext cx="30" cy="6"/>
              </a:xfrm>
              <a:custGeom>
                <a:avLst/>
                <a:gdLst>
                  <a:gd name="T0" fmla="*/ 24 w 30"/>
                  <a:gd name="T1" fmla="*/ 6 h 6"/>
                  <a:gd name="T2" fmla="*/ 30 w 30"/>
                  <a:gd name="T3" fmla="*/ 0 h 6"/>
                  <a:gd name="T4" fmla="*/ 24 w 30"/>
                  <a:gd name="T5" fmla="*/ 0 h 6"/>
                  <a:gd name="T6" fmla="*/ 18 w 30"/>
                  <a:gd name="T7" fmla="*/ 0 h 6"/>
                  <a:gd name="T8" fmla="*/ 0 w 30"/>
                  <a:gd name="T9" fmla="*/ 0 h 6"/>
                  <a:gd name="T10" fmla="*/ 0 w 30"/>
                  <a:gd name="T11" fmla="*/ 6 h 6"/>
                  <a:gd name="T12" fmla="*/ 0 w 30"/>
                  <a:gd name="T13" fmla="*/ 6 h 6"/>
                  <a:gd name="T14" fmla="*/ 18 w 30"/>
                  <a:gd name="T15" fmla="*/ 6 h 6"/>
                  <a:gd name="T16" fmla="*/ 24 w 3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24" y="6"/>
                    </a:moveTo>
                    <a:lnTo>
                      <a:pt x="30" y="0"/>
                    </a:lnTo>
                    <a:lnTo>
                      <a:pt x="24" y="0"/>
                    </a:lnTo>
                    <a:lnTo>
                      <a:pt x="18" y="0"/>
                    </a:lnTo>
                    <a:lnTo>
                      <a:pt x="0" y="0"/>
                    </a:lnTo>
                    <a:lnTo>
                      <a:pt x="0" y="6"/>
                    </a:lnTo>
                    <a:lnTo>
                      <a:pt x="18" y="6"/>
                    </a:lnTo>
                    <a:lnTo>
                      <a:pt x="24" y="6"/>
                    </a:lnTo>
                    <a:close/>
                  </a:path>
                </a:pathLst>
              </a:custGeom>
              <a:solidFill>
                <a:srgbClr val="C0C0C0"/>
              </a:solidFill>
              <a:ln w="9525">
                <a:noFill/>
                <a:round/>
                <a:headEnd/>
                <a:tailEnd/>
              </a:ln>
            </p:spPr>
            <p:txBody>
              <a:bodyPr/>
              <a:lstStyle/>
              <a:p>
                <a:endParaRPr lang="en-US"/>
              </a:p>
            </p:txBody>
          </p:sp>
          <p:sp>
            <p:nvSpPr>
              <p:cNvPr id="51551" name="Freeform 1215"/>
              <p:cNvSpPr>
                <a:spLocks/>
              </p:cNvSpPr>
              <p:nvPr/>
            </p:nvSpPr>
            <p:spPr bwMode="auto">
              <a:xfrm>
                <a:off x="3501" y="2177"/>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552" name="Freeform 1216"/>
              <p:cNvSpPr>
                <a:spLocks/>
              </p:cNvSpPr>
              <p:nvPr/>
            </p:nvSpPr>
            <p:spPr bwMode="auto">
              <a:xfrm>
                <a:off x="3459" y="2177"/>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553" name="Freeform 1217"/>
              <p:cNvSpPr>
                <a:spLocks/>
              </p:cNvSpPr>
              <p:nvPr/>
            </p:nvSpPr>
            <p:spPr bwMode="auto">
              <a:xfrm>
                <a:off x="3417" y="2183"/>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554" name="Freeform 1218"/>
              <p:cNvSpPr>
                <a:spLocks/>
              </p:cNvSpPr>
              <p:nvPr/>
            </p:nvSpPr>
            <p:spPr bwMode="auto">
              <a:xfrm>
                <a:off x="3375" y="2189"/>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555" name="Freeform 1219"/>
              <p:cNvSpPr>
                <a:spLocks/>
              </p:cNvSpPr>
              <p:nvPr/>
            </p:nvSpPr>
            <p:spPr bwMode="auto">
              <a:xfrm>
                <a:off x="3333" y="2195"/>
                <a:ext cx="30" cy="12"/>
              </a:xfrm>
              <a:custGeom>
                <a:avLst/>
                <a:gdLst>
                  <a:gd name="T0" fmla="*/ 24 w 30"/>
                  <a:gd name="T1" fmla="*/ 6 h 12"/>
                  <a:gd name="T2" fmla="*/ 30 w 30"/>
                  <a:gd name="T3" fmla="*/ 0 h 12"/>
                  <a:gd name="T4" fmla="*/ 24 w 30"/>
                  <a:gd name="T5" fmla="*/ 0 h 12"/>
                  <a:gd name="T6" fmla="*/ 24 w 30"/>
                  <a:gd name="T7" fmla="*/ 0 h 12"/>
                  <a:gd name="T8" fmla="*/ 0 w 30"/>
                  <a:gd name="T9" fmla="*/ 6 h 12"/>
                  <a:gd name="T10" fmla="*/ 0 w 30"/>
                  <a:gd name="T11" fmla="*/ 6 h 12"/>
                  <a:gd name="T12" fmla="*/ 0 w 30"/>
                  <a:gd name="T13" fmla="*/ 12 h 12"/>
                  <a:gd name="T14" fmla="*/ 24 w 30"/>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556" name="Freeform 1220"/>
              <p:cNvSpPr>
                <a:spLocks/>
              </p:cNvSpPr>
              <p:nvPr/>
            </p:nvSpPr>
            <p:spPr bwMode="auto">
              <a:xfrm>
                <a:off x="3291" y="2201"/>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557" name="Freeform 1221"/>
              <p:cNvSpPr>
                <a:spLocks/>
              </p:cNvSpPr>
              <p:nvPr/>
            </p:nvSpPr>
            <p:spPr bwMode="auto">
              <a:xfrm>
                <a:off x="3249" y="2213"/>
                <a:ext cx="30" cy="6"/>
              </a:xfrm>
              <a:custGeom>
                <a:avLst/>
                <a:gdLst>
                  <a:gd name="T0" fmla="*/ 30 w 30"/>
                  <a:gd name="T1" fmla="*/ 6 h 6"/>
                  <a:gd name="T2" fmla="*/ 30 w 30"/>
                  <a:gd name="T3" fmla="*/ 0 h 6"/>
                  <a:gd name="T4" fmla="*/ 30 w 30"/>
                  <a:gd name="T5" fmla="*/ 0 h 6"/>
                  <a:gd name="T6" fmla="*/ 6 w 30"/>
                  <a:gd name="T7" fmla="*/ 0 h 6"/>
                  <a:gd name="T8" fmla="*/ 0 w 30"/>
                  <a:gd name="T9" fmla="*/ 6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0"/>
                    </a:lnTo>
                    <a:lnTo>
                      <a:pt x="6" y="0"/>
                    </a:lnTo>
                    <a:lnTo>
                      <a:pt x="0" y="6"/>
                    </a:lnTo>
                    <a:lnTo>
                      <a:pt x="6" y="6"/>
                    </a:lnTo>
                    <a:lnTo>
                      <a:pt x="30" y="6"/>
                    </a:lnTo>
                    <a:close/>
                  </a:path>
                </a:pathLst>
              </a:custGeom>
              <a:solidFill>
                <a:srgbClr val="C0C0C0"/>
              </a:solidFill>
              <a:ln w="9525">
                <a:noFill/>
                <a:round/>
                <a:headEnd/>
                <a:tailEnd/>
              </a:ln>
            </p:spPr>
            <p:txBody>
              <a:bodyPr/>
              <a:lstStyle/>
              <a:p>
                <a:endParaRPr lang="en-US"/>
              </a:p>
            </p:txBody>
          </p:sp>
          <p:sp>
            <p:nvSpPr>
              <p:cNvPr id="51558" name="Freeform 1222"/>
              <p:cNvSpPr>
                <a:spLocks/>
              </p:cNvSpPr>
              <p:nvPr/>
            </p:nvSpPr>
            <p:spPr bwMode="auto">
              <a:xfrm>
                <a:off x="3207" y="2219"/>
                <a:ext cx="30" cy="12"/>
              </a:xfrm>
              <a:custGeom>
                <a:avLst/>
                <a:gdLst>
                  <a:gd name="T0" fmla="*/ 30 w 30"/>
                  <a:gd name="T1" fmla="*/ 6 h 12"/>
                  <a:gd name="T2" fmla="*/ 30 w 30"/>
                  <a:gd name="T3" fmla="*/ 0 h 12"/>
                  <a:gd name="T4" fmla="*/ 30 w 30"/>
                  <a:gd name="T5" fmla="*/ 0 h 12"/>
                  <a:gd name="T6" fmla="*/ 6 w 30"/>
                  <a:gd name="T7" fmla="*/ 6 h 12"/>
                  <a:gd name="T8" fmla="*/ 0 w 30"/>
                  <a:gd name="T9" fmla="*/ 6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0"/>
                    </a:lnTo>
                    <a:lnTo>
                      <a:pt x="6" y="6"/>
                    </a:lnTo>
                    <a:lnTo>
                      <a:pt x="0" y="6"/>
                    </a:lnTo>
                    <a:lnTo>
                      <a:pt x="6" y="12"/>
                    </a:lnTo>
                    <a:lnTo>
                      <a:pt x="30" y="6"/>
                    </a:lnTo>
                    <a:close/>
                  </a:path>
                </a:pathLst>
              </a:custGeom>
              <a:solidFill>
                <a:srgbClr val="C0C0C0"/>
              </a:solidFill>
              <a:ln w="9525">
                <a:noFill/>
                <a:round/>
                <a:headEnd/>
                <a:tailEnd/>
              </a:ln>
            </p:spPr>
            <p:txBody>
              <a:bodyPr/>
              <a:lstStyle/>
              <a:p>
                <a:endParaRPr lang="en-US"/>
              </a:p>
            </p:txBody>
          </p:sp>
          <p:sp>
            <p:nvSpPr>
              <p:cNvPr id="51559" name="Freeform 1223"/>
              <p:cNvSpPr>
                <a:spLocks/>
              </p:cNvSpPr>
              <p:nvPr/>
            </p:nvSpPr>
            <p:spPr bwMode="auto">
              <a:xfrm>
                <a:off x="3165" y="2225"/>
                <a:ext cx="30" cy="12"/>
              </a:xfrm>
              <a:custGeom>
                <a:avLst/>
                <a:gdLst>
                  <a:gd name="T0" fmla="*/ 30 w 30"/>
                  <a:gd name="T1" fmla="*/ 6 h 12"/>
                  <a:gd name="T2" fmla="*/ 30 w 30"/>
                  <a:gd name="T3" fmla="*/ 6 h 12"/>
                  <a:gd name="T4" fmla="*/ 30 w 30"/>
                  <a:gd name="T5" fmla="*/ 0 h 12"/>
                  <a:gd name="T6" fmla="*/ 12 w 30"/>
                  <a:gd name="T7" fmla="*/ 6 h 12"/>
                  <a:gd name="T8" fmla="*/ 6 w 30"/>
                  <a:gd name="T9" fmla="*/ 6 h 12"/>
                  <a:gd name="T10" fmla="*/ 0 w 30"/>
                  <a:gd name="T11" fmla="*/ 12 h 12"/>
                  <a:gd name="T12" fmla="*/ 6 w 30"/>
                  <a:gd name="T13" fmla="*/ 12 h 12"/>
                  <a:gd name="T14" fmla="*/ 12 w 30"/>
                  <a:gd name="T15" fmla="*/ 12 h 12"/>
                  <a:gd name="T16" fmla="*/ 30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6"/>
                    </a:moveTo>
                    <a:lnTo>
                      <a:pt x="30" y="6"/>
                    </a:lnTo>
                    <a:lnTo>
                      <a:pt x="30" y="0"/>
                    </a:lnTo>
                    <a:lnTo>
                      <a:pt x="12" y="6"/>
                    </a:lnTo>
                    <a:lnTo>
                      <a:pt x="6" y="6"/>
                    </a:lnTo>
                    <a:lnTo>
                      <a:pt x="0" y="12"/>
                    </a:lnTo>
                    <a:lnTo>
                      <a:pt x="6" y="12"/>
                    </a:lnTo>
                    <a:lnTo>
                      <a:pt x="12" y="12"/>
                    </a:lnTo>
                    <a:lnTo>
                      <a:pt x="30" y="6"/>
                    </a:lnTo>
                    <a:close/>
                  </a:path>
                </a:pathLst>
              </a:custGeom>
              <a:solidFill>
                <a:srgbClr val="C0C0C0"/>
              </a:solidFill>
              <a:ln w="9525">
                <a:noFill/>
                <a:round/>
                <a:headEnd/>
                <a:tailEnd/>
              </a:ln>
            </p:spPr>
            <p:txBody>
              <a:bodyPr/>
              <a:lstStyle/>
              <a:p>
                <a:endParaRPr lang="en-US"/>
              </a:p>
            </p:txBody>
          </p:sp>
          <p:sp>
            <p:nvSpPr>
              <p:cNvPr id="51560" name="Freeform 1224"/>
              <p:cNvSpPr>
                <a:spLocks/>
              </p:cNvSpPr>
              <p:nvPr/>
            </p:nvSpPr>
            <p:spPr bwMode="auto">
              <a:xfrm>
                <a:off x="3129" y="2237"/>
                <a:ext cx="30" cy="12"/>
              </a:xfrm>
              <a:custGeom>
                <a:avLst/>
                <a:gdLst>
                  <a:gd name="T0" fmla="*/ 24 w 30"/>
                  <a:gd name="T1" fmla="*/ 6 h 12"/>
                  <a:gd name="T2" fmla="*/ 30 w 30"/>
                  <a:gd name="T3" fmla="*/ 0 h 12"/>
                  <a:gd name="T4" fmla="*/ 24 w 30"/>
                  <a:gd name="T5" fmla="*/ 0 h 12"/>
                  <a:gd name="T6" fmla="*/ 0 w 30"/>
                  <a:gd name="T7" fmla="*/ 6 h 12"/>
                  <a:gd name="T8" fmla="*/ 0 w 30"/>
                  <a:gd name="T9" fmla="*/ 12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561" name="Freeform 1225"/>
              <p:cNvSpPr>
                <a:spLocks/>
              </p:cNvSpPr>
              <p:nvPr/>
            </p:nvSpPr>
            <p:spPr bwMode="auto">
              <a:xfrm>
                <a:off x="3087" y="2249"/>
                <a:ext cx="30" cy="12"/>
              </a:xfrm>
              <a:custGeom>
                <a:avLst/>
                <a:gdLst>
                  <a:gd name="T0" fmla="*/ 24 w 30"/>
                  <a:gd name="T1" fmla="*/ 6 h 12"/>
                  <a:gd name="T2" fmla="*/ 30 w 30"/>
                  <a:gd name="T3" fmla="*/ 0 h 12"/>
                  <a:gd name="T4" fmla="*/ 24 w 30"/>
                  <a:gd name="T5" fmla="*/ 0 h 12"/>
                  <a:gd name="T6" fmla="*/ 6 w 30"/>
                  <a:gd name="T7" fmla="*/ 6 h 12"/>
                  <a:gd name="T8" fmla="*/ 0 w 30"/>
                  <a:gd name="T9" fmla="*/ 6 h 12"/>
                  <a:gd name="T10" fmla="*/ 0 w 30"/>
                  <a:gd name="T11" fmla="*/ 6 h 12"/>
                  <a:gd name="T12" fmla="*/ 0 w 30"/>
                  <a:gd name="T13" fmla="*/ 12 h 12"/>
                  <a:gd name="T14" fmla="*/ 6 w 30"/>
                  <a:gd name="T15" fmla="*/ 12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0"/>
                    </a:lnTo>
                    <a:lnTo>
                      <a:pt x="24" y="0"/>
                    </a:lnTo>
                    <a:lnTo>
                      <a:pt x="6" y="6"/>
                    </a:lnTo>
                    <a:lnTo>
                      <a:pt x="0" y="6"/>
                    </a:lnTo>
                    <a:lnTo>
                      <a:pt x="0" y="12"/>
                    </a:lnTo>
                    <a:lnTo>
                      <a:pt x="6" y="12"/>
                    </a:lnTo>
                    <a:lnTo>
                      <a:pt x="24" y="6"/>
                    </a:lnTo>
                    <a:close/>
                  </a:path>
                </a:pathLst>
              </a:custGeom>
              <a:solidFill>
                <a:srgbClr val="C0C0C0"/>
              </a:solidFill>
              <a:ln w="9525">
                <a:noFill/>
                <a:round/>
                <a:headEnd/>
                <a:tailEnd/>
              </a:ln>
            </p:spPr>
            <p:txBody>
              <a:bodyPr/>
              <a:lstStyle/>
              <a:p>
                <a:endParaRPr lang="en-US"/>
              </a:p>
            </p:txBody>
          </p:sp>
          <p:sp>
            <p:nvSpPr>
              <p:cNvPr id="51562" name="Freeform 1226"/>
              <p:cNvSpPr>
                <a:spLocks/>
              </p:cNvSpPr>
              <p:nvPr/>
            </p:nvSpPr>
            <p:spPr bwMode="auto">
              <a:xfrm>
                <a:off x="3045" y="2261"/>
                <a:ext cx="30" cy="12"/>
              </a:xfrm>
              <a:custGeom>
                <a:avLst/>
                <a:gdLst>
                  <a:gd name="T0" fmla="*/ 30 w 30"/>
                  <a:gd name="T1" fmla="*/ 6 h 12"/>
                  <a:gd name="T2" fmla="*/ 30 w 30"/>
                  <a:gd name="T3" fmla="*/ 0 h 12"/>
                  <a:gd name="T4" fmla="*/ 30 w 30"/>
                  <a:gd name="T5" fmla="*/ 0 h 12"/>
                  <a:gd name="T6" fmla="*/ 6 w 30"/>
                  <a:gd name="T7" fmla="*/ 6 h 12"/>
                  <a:gd name="T8" fmla="*/ 0 w 30"/>
                  <a:gd name="T9" fmla="*/ 12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0"/>
                    </a:lnTo>
                    <a:lnTo>
                      <a:pt x="6" y="6"/>
                    </a:lnTo>
                    <a:lnTo>
                      <a:pt x="0" y="12"/>
                    </a:lnTo>
                    <a:lnTo>
                      <a:pt x="6" y="12"/>
                    </a:lnTo>
                    <a:lnTo>
                      <a:pt x="30" y="6"/>
                    </a:lnTo>
                    <a:close/>
                  </a:path>
                </a:pathLst>
              </a:custGeom>
              <a:solidFill>
                <a:srgbClr val="C0C0C0"/>
              </a:solidFill>
              <a:ln w="9525">
                <a:noFill/>
                <a:round/>
                <a:headEnd/>
                <a:tailEnd/>
              </a:ln>
            </p:spPr>
            <p:txBody>
              <a:bodyPr/>
              <a:lstStyle/>
              <a:p>
                <a:endParaRPr lang="en-US"/>
              </a:p>
            </p:txBody>
          </p:sp>
          <p:sp>
            <p:nvSpPr>
              <p:cNvPr id="51563" name="Freeform 1227"/>
              <p:cNvSpPr>
                <a:spLocks/>
              </p:cNvSpPr>
              <p:nvPr/>
            </p:nvSpPr>
            <p:spPr bwMode="auto">
              <a:xfrm>
                <a:off x="3009" y="2273"/>
                <a:ext cx="24" cy="18"/>
              </a:xfrm>
              <a:custGeom>
                <a:avLst/>
                <a:gdLst>
                  <a:gd name="T0" fmla="*/ 24 w 24"/>
                  <a:gd name="T1" fmla="*/ 6 h 18"/>
                  <a:gd name="T2" fmla="*/ 24 w 24"/>
                  <a:gd name="T3" fmla="*/ 6 h 18"/>
                  <a:gd name="T4" fmla="*/ 24 w 24"/>
                  <a:gd name="T5" fmla="*/ 0 h 18"/>
                  <a:gd name="T6" fmla="*/ 6 w 24"/>
                  <a:gd name="T7" fmla="*/ 6 h 18"/>
                  <a:gd name="T8" fmla="*/ 0 w 24"/>
                  <a:gd name="T9" fmla="*/ 12 h 18"/>
                  <a:gd name="T10" fmla="*/ 0 w 24"/>
                  <a:gd name="T11" fmla="*/ 12 h 18"/>
                  <a:gd name="T12" fmla="*/ 0 w 24"/>
                  <a:gd name="T13" fmla="*/ 18 h 18"/>
                  <a:gd name="T14" fmla="*/ 6 w 24"/>
                  <a:gd name="T15" fmla="*/ 12 h 18"/>
                  <a:gd name="T16" fmla="*/ 24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6"/>
                    </a:moveTo>
                    <a:lnTo>
                      <a:pt x="24" y="6"/>
                    </a:lnTo>
                    <a:lnTo>
                      <a:pt x="24" y="0"/>
                    </a:lnTo>
                    <a:lnTo>
                      <a:pt x="6" y="6"/>
                    </a:lnTo>
                    <a:lnTo>
                      <a:pt x="0" y="12"/>
                    </a:lnTo>
                    <a:lnTo>
                      <a:pt x="0" y="18"/>
                    </a:lnTo>
                    <a:lnTo>
                      <a:pt x="6" y="12"/>
                    </a:lnTo>
                    <a:lnTo>
                      <a:pt x="24" y="6"/>
                    </a:lnTo>
                    <a:close/>
                  </a:path>
                </a:pathLst>
              </a:custGeom>
              <a:solidFill>
                <a:srgbClr val="C0C0C0"/>
              </a:solidFill>
              <a:ln w="9525">
                <a:noFill/>
                <a:round/>
                <a:headEnd/>
                <a:tailEnd/>
              </a:ln>
            </p:spPr>
            <p:txBody>
              <a:bodyPr/>
              <a:lstStyle/>
              <a:p>
                <a:endParaRPr lang="en-US"/>
              </a:p>
            </p:txBody>
          </p:sp>
          <p:sp>
            <p:nvSpPr>
              <p:cNvPr id="51564" name="Freeform 1228"/>
              <p:cNvSpPr>
                <a:spLocks/>
              </p:cNvSpPr>
              <p:nvPr/>
            </p:nvSpPr>
            <p:spPr bwMode="auto">
              <a:xfrm>
                <a:off x="2967" y="2291"/>
                <a:ext cx="30" cy="12"/>
              </a:xfrm>
              <a:custGeom>
                <a:avLst/>
                <a:gdLst>
                  <a:gd name="T0" fmla="*/ 24 w 30"/>
                  <a:gd name="T1" fmla="*/ 6 h 12"/>
                  <a:gd name="T2" fmla="*/ 30 w 30"/>
                  <a:gd name="T3" fmla="*/ 0 h 12"/>
                  <a:gd name="T4" fmla="*/ 24 w 30"/>
                  <a:gd name="T5" fmla="*/ 0 h 12"/>
                  <a:gd name="T6" fmla="*/ 6 w 30"/>
                  <a:gd name="T7" fmla="*/ 6 h 12"/>
                  <a:gd name="T8" fmla="*/ 0 w 30"/>
                  <a:gd name="T9" fmla="*/ 12 h 12"/>
                  <a:gd name="T10" fmla="*/ 6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6" y="6"/>
                    </a:lnTo>
                    <a:lnTo>
                      <a:pt x="0" y="12"/>
                    </a:lnTo>
                    <a:lnTo>
                      <a:pt x="6" y="12"/>
                    </a:lnTo>
                    <a:lnTo>
                      <a:pt x="24" y="6"/>
                    </a:lnTo>
                    <a:close/>
                  </a:path>
                </a:pathLst>
              </a:custGeom>
              <a:solidFill>
                <a:srgbClr val="C0C0C0"/>
              </a:solidFill>
              <a:ln w="9525">
                <a:noFill/>
                <a:round/>
                <a:headEnd/>
                <a:tailEnd/>
              </a:ln>
            </p:spPr>
            <p:txBody>
              <a:bodyPr/>
              <a:lstStyle/>
              <a:p>
                <a:endParaRPr lang="en-US"/>
              </a:p>
            </p:txBody>
          </p:sp>
          <p:sp>
            <p:nvSpPr>
              <p:cNvPr id="51565" name="Freeform 1229"/>
              <p:cNvSpPr>
                <a:spLocks/>
              </p:cNvSpPr>
              <p:nvPr/>
            </p:nvSpPr>
            <p:spPr bwMode="auto">
              <a:xfrm>
                <a:off x="2931" y="2303"/>
                <a:ext cx="24" cy="18"/>
              </a:xfrm>
              <a:custGeom>
                <a:avLst/>
                <a:gdLst>
                  <a:gd name="T0" fmla="*/ 24 w 24"/>
                  <a:gd name="T1" fmla="*/ 6 h 18"/>
                  <a:gd name="T2" fmla="*/ 24 w 24"/>
                  <a:gd name="T3" fmla="*/ 6 h 18"/>
                  <a:gd name="T4" fmla="*/ 24 w 24"/>
                  <a:gd name="T5" fmla="*/ 0 h 18"/>
                  <a:gd name="T6" fmla="*/ 12 w 24"/>
                  <a:gd name="T7" fmla="*/ 6 h 18"/>
                  <a:gd name="T8" fmla="*/ 0 w 24"/>
                  <a:gd name="T9" fmla="*/ 12 h 18"/>
                  <a:gd name="T10" fmla="*/ 0 w 24"/>
                  <a:gd name="T11" fmla="*/ 18 h 18"/>
                  <a:gd name="T12" fmla="*/ 0 w 24"/>
                  <a:gd name="T13" fmla="*/ 18 h 18"/>
                  <a:gd name="T14" fmla="*/ 12 w 24"/>
                  <a:gd name="T15" fmla="*/ 12 h 18"/>
                  <a:gd name="T16" fmla="*/ 24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6"/>
                    </a:moveTo>
                    <a:lnTo>
                      <a:pt x="24" y="6"/>
                    </a:lnTo>
                    <a:lnTo>
                      <a:pt x="24" y="0"/>
                    </a:lnTo>
                    <a:lnTo>
                      <a:pt x="12" y="6"/>
                    </a:lnTo>
                    <a:lnTo>
                      <a:pt x="0" y="12"/>
                    </a:lnTo>
                    <a:lnTo>
                      <a:pt x="0" y="18"/>
                    </a:lnTo>
                    <a:lnTo>
                      <a:pt x="12" y="12"/>
                    </a:lnTo>
                    <a:lnTo>
                      <a:pt x="24" y="6"/>
                    </a:lnTo>
                    <a:close/>
                  </a:path>
                </a:pathLst>
              </a:custGeom>
              <a:solidFill>
                <a:srgbClr val="C0C0C0"/>
              </a:solidFill>
              <a:ln w="9525">
                <a:noFill/>
                <a:round/>
                <a:headEnd/>
                <a:tailEnd/>
              </a:ln>
            </p:spPr>
            <p:txBody>
              <a:bodyPr/>
              <a:lstStyle/>
              <a:p>
                <a:endParaRPr lang="en-US"/>
              </a:p>
            </p:txBody>
          </p:sp>
          <p:sp>
            <p:nvSpPr>
              <p:cNvPr id="51566" name="Freeform 1230"/>
              <p:cNvSpPr>
                <a:spLocks/>
              </p:cNvSpPr>
              <p:nvPr/>
            </p:nvSpPr>
            <p:spPr bwMode="auto">
              <a:xfrm>
                <a:off x="2895" y="2321"/>
                <a:ext cx="24" cy="18"/>
              </a:xfrm>
              <a:custGeom>
                <a:avLst/>
                <a:gdLst>
                  <a:gd name="T0" fmla="*/ 24 w 24"/>
                  <a:gd name="T1" fmla="*/ 6 h 18"/>
                  <a:gd name="T2" fmla="*/ 24 w 24"/>
                  <a:gd name="T3" fmla="*/ 6 h 18"/>
                  <a:gd name="T4" fmla="*/ 24 w 24"/>
                  <a:gd name="T5" fmla="*/ 0 h 18"/>
                  <a:gd name="T6" fmla="*/ 0 w 24"/>
                  <a:gd name="T7" fmla="*/ 12 h 18"/>
                  <a:gd name="T8" fmla="*/ 0 w 24"/>
                  <a:gd name="T9" fmla="*/ 18 h 18"/>
                  <a:gd name="T10" fmla="*/ 0 w 24"/>
                  <a:gd name="T11" fmla="*/ 18 h 18"/>
                  <a:gd name="T12" fmla="*/ 24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6"/>
                    </a:moveTo>
                    <a:lnTo>
                      <a:pt x="24" y="6"/>
                    </a:ln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1567" name="Freeform 1231"/>
              <p:cNvSpPr>
                <a:spLocks/>
              </p:cNvSpPr>
              <p:nvPr/>
            </p:nvSpPr>
            <p:spPr bwMode="auto">
              <a:xfrm>
                <a:off x="2859" y="2345"/>
                <a:ext cx="24" cy="18"/>
              </a:xfrm>
              <a:custGeom>
                <a:avLst/>
                <a:gdLst>
                  <a:gd name="T0" fmla="*/ 18 w 24"/>
                  <a:gd name="T1" fmla="*/ 6 h 18"/>
                  <a:gd name="T2" fmla="*/ 24 w 24"/>
                  <a:gd name="T3" fmla="*/ 0 h 18"/>
                  <a:gd name="T4" fmla="*/ 18 w 24"/>
                  <a:gd name="T5" fmla="*/ 0 h 18"/>
                  <a:gd name="T6" fmla="*/ 0 w 24"/>
                  <a:gd name="T7" fmla="*/ 12 h 18"/>
                  <a:gd name="T8" fmla="*/ 0 w 24"/>
                  <a:gd name="T9" fmla="*/ 12 h 18"/>
                  <a:gd name="T10" fmla="*/ 0 w 24"/>
                  <a:gd name="T11" fmla="*/ 18 h 18"/>
                  <a:gd name="T12" fmla="*/ 18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18" y="6"/>
                    </a:moveTo>
                    <a:lnTo>
                      <a:pt x="24" y="0"/>
                    </a:lnTo>
                    <a:lnTo>
                      <a:pt x="18" y="0"/>
                    </a:lnTo>
                    <a:lnTo>
                      <a:pt x="0" y="12"/>
                    </a:lnTo>
                    <a:lnTo>
                      <a:pt x="0" y="18"/>
                    </a:lnTo>
                    <a:lnTo>
                      <a:pt x="18" y="6"/>
                    </a:lnTo>
                    <a:close/>
                  </a:path>
                </a:pathLst>
              </a:custGeom>
              <a:solidFill>
                <a:srgbClr val="C0C0C0"/>
              </a:solidFill>
              <a:ln w="9525">
                <a:noFill/>
                <a:round/>
                <a:headEnd/>
                <a:tailEnd/>
              </a:ln>
            </p:spPr>
            <p:txBody>
              <a:bodyPr/>
              <a:lstStyle/>
              <a:p>
                <a:endParaRPr lang="en-US"/>
              </a:p>
            </p:txBody>
          </p:sp>
          <p:sp>
            <p:nvSpPr>
              <p:cNvPr id="51568" name="Freeform 1232"/>
              <p:cNvSpPr>
                <a:spLocks/>
              </p:cNvSpPr>
              <p:nvPr/>
            </p:nvSpPr>
            <p:spPr bwMode="auto">
              <a:xfrm>
                <a:off x="2823" y="2363"/>
                <a:ext cx="24" cy="18"/>
              </a:xfrm>
              <a:custGeom>
                <a:avLst/>
                <a:gdLst>
                  <a:gd name="T0" fmla="*/ 18 w 24"/>
                  <a:gd name="T1" fmla="*/ 6 h 18"/>
                  <a:gd name="T2" fmla="*/ 24 w 24"/>
                  <a:gd name="T3" fmla="*/ 6 h 18"/>
                  <a:gd name="T4" fmla="*/ 18 w 24"/>
                  <a:gd name="T5" fmla="*/ 0 h 18"/>
                  <a:gd name="T6" fmla="*/ 6 w 24"/>
                  <a:gd name="T7" fmla="*/ 12 h 18"/>
                  <a:gd name="T8" fmla="*/ 0 w 24"/>
                  <a:gd name="T9" fmla="*/ 12 h 18"/>
                  <a:gd name="T10" fmla="*/ 0 w 24"/>
                  <a:gd name="T11" fmla="*/ 18 h 18"/>
                  <a:gd name="T12" fmla="*/ 0 w 24"/>
                  <a:gd name="T13" fmla="*/ 18 h 18"/>
                  <a:gd name="T14" fmla="*/ 6 w 24"/>
                  <a:gd name="T15" fmla="*/ 18 h 18"/>
                  <a:gd name="T16" fmla="*/ 18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18" y="6"/>
                    </a:moveTo>
                    <a:lnTo>
                      <a:pt x="24" y="6"/>
                    </a:lnTo>
                    <a:lnTo>
                      <a:pt x="18" y="0"/>
                    </a:lnTo>
                    <a:lnTo>
                      <a:pt x="6" y="12"/>
                    </a:lnTo>
                    <a:lnTo>
                      <a:pt x="0" y="12"/>
                    </a:lnTo>
                    <a:lnTo>
                      <a:pt x="0" y="18"/>
                    </a:lnTo>
                    <a:lnTo>
                      <a:pt x="6" y="18"/>
                    </a:lnTo>
                    <a:lnTo>
                      <a:pt x="18" y="6"/>
                    </a:lnTo>
                    <a:close/>
                  </a:path>
                </a:pathLst>
              </a:custGeom>
              <a:solidFill>
                <a:srgbClr val="C0C0C0"/>
              </a:solidFill>
              <a:ln w="9525">
                <a:noFill/>
                <a:round/>
                <a:headEnd/>
                <a:tailEnd/>
              </a:ln>
            </p:spPr>
            <p:txBody>
              <a:bodyPr/>
              <a:lstStyle/>
              <a:p>
                <a:endParaRPr lang="en-US"/>
              </a:p>
            </p:txBody>
          </p:sp>
          <p:sp>
            <p:nvSpPr>
              <p:cNvPr id="51569" name="Freeform 1233"/>
              <p:cNvSpPr>
                <a:spLocks/>
              </p:cNvSpPr>
              <p:nvPr/>
            </p:nvSpPr>
            <p:spPr bwMode="auto">
              <a:xfrm>
                <a:off x="2787" y="2387"/>
                <a:ext cx="24" cy="24"/>
              </a:xfrm>
              <a:custGeom>
                <a:avLst/>
                <a:gdLst>
                  <a:gd name="T0" fmla="*/ 24 w 24"/>
                  <a:gd name="T1" fmla="*/ 6 h 24"/>
                  <a:gd name="T2" fmla="*/ 24 w 24"/>
                  <a:gd name="T3" fmla="*/ 6 h 24"/>
                  <a:gd name="T4" fmla="*/ 24 w 24"/>
                  <a:gd name="T5" fmla="*/ 0 h 24"/>
                  <a:gd name="T6" fmla="*/ 6 w 24"/>
                  <a:gd name="T7" fmla="*/ 18 h 24"/>
                  <a:gd name="T8" fmla="*/ 0 w 24"/>
                  <a:gd name="T9" fmla="*/ 18 h 24"/>
                  <a:gd name="T10" fmla="*/ 6 w 24"/>
                  <a:gd name="T11" fmla="*/ 24 h 24"/>
                  <a:gd name="T12" fmla="*/ 24 w 24"/>
                  <a:gd name="T13" fmla="*/ 6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24" y="6"/>
                    </a:moveTo>
                    <a:lnTo>
                      <a:pt x="24" y="6"/>
                    </a:lnTo>
                    <a:lnTo>
                      <a:pt x="24" y="0"/>
                    </a:lnTo>
                    <a:lnTo>
                      <a:pt x="6" y="18"/>
                    </a:lnTo>
                    <a:lnTo>
                      <a:pt x="0" y="18"/>
                    </a:lnTo>
                    <a:lnTo>
                      <a:pt x="6" y="24"/>
                    </a:lnTo>
                    <a:lnTo>
                      <a:pt x="24" y="6"/>
                    </a:lnTo>
                    <a:close/>
                  </a:path>
                </a:pathLst>
              </a:custGeom>
              <a:solidFill>
                <a:srgbClr val="C0C0C0"/>
              </a:solidFill>
              <a:ln w="9525">
                <a:noFill/>
                <a:round/>
                <a:headEnd/>
                <a:tailEnd/>
              </a:ln>
            </p:spPr>
            <p:txBody>
              <a:bodyPr/>
              <a:lstStyle/>
              <a:p>
                <a:endParaRPr lang="en-US"/>
              </a:p>
            </p:txBody>
          </p:sp>
          <p:sp>
            <p:nvSpPr>
              <p:cNvPr id="51570" name="Freeform 1234"/>
              <p:cNvSpPr>
                <a:spLocks/>
              </p:cNvSpPr>
              <p:nvPr/>
            </p:nvSpPr>
            <p:spPr bwMode="auto">
              <a:xfrm>
                <a:off x="2757" y="2417"/>
                <a:ext cx="24" cy="24"/>
              </a:xfrm>
              <a:custGeom>
                <a:avLst/>
                <a:gdLst>
                  <a:gd name="T0" fmla="*/ 24 w 24"/>
                  <a:gd name="T1" fmla="*/ 0 h 24"/>
                  <a:gd name="T2" fmla="*/ 18 w 24"/>
                  <a:gd name="T3" fmla="*/ 0 h 24"/>
                  <a:gd name="T4" fmla="*/ 18 w 24"/>
                  <a:gd name="T5" fmla="*/ 0 h 24"/>
                  <a:gd name="T6" fmla="*/ 0 w 24"/>
                  <a:gd name="T7" fmla="*/ 18 h 24"/>
                  <a:gd name="T8" fmla="*/ 6 w 24"/>
                  <a:gd name="T9" fmla="*/ 24 h 24"/>
                  <a:gd name="T10" fmla="*/ 6 w 24"/>
                  <a:gd name="T11" fmla="*/ 18 h 24"/>
                  <a:gd name="T12" fmla="*/ 24 w 24"/>
                  <a:gd name="T13" fmla="*/ 0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24" y="0"/>
                    </a:moveTo>
                    <a:lnTo>
                      <a:pt x="18" y="0"/>
                    </a:lnTo>
                    <a:lnTo>
                      <a:pt x="0" y="18"/>
                    </a:lnTo>
                    <a:lnTo>
                      <a:pt x="6" y="24"/>
                    </a:lnTo>
                    <a:lnTo>
                      <a:pt x="6" y="18"/>
                    </a:lnTo>
                    <a:lnTo>
                      <a:pt x="24" y="0"/>
                    </a:lnTo>
                    <a:close/>
                  </a:path>
                </a:pathLst>
              </a:custGeom>
              <a:solidFill>
                <a:srgbClr val="C0C0C0"/>
              </a:solidFill>
              <a:ln w="9525">
                <a:noFill/>
                <a:round/>
                <a:headEnd/>
                <a:tailEnd/>
              </a:ln>
            </p:spPr>
            <p:txBody>
              <a:bodyPr/>
              <a:lstStyle/>
              <a:p>
                <a:endParaRPr lang="en-US"/>
              </a:p>
            </p:txBody>
          </p:sp>
          <p:sp>
            <p:nvSpPr>
              <p:cNvPr id="51571" name="Freeform 1235"/>
              <p:cNvSpPr>
                <a:spLocks/>
              </p:cNvSpPr>
              <p:nvPr/>
            </p:nvSpPr>
            <p:spPr bwMode="auto">
              <a:xfrm>
                <a:off x="2733" y="2447"/>
                <a:ext cx="18" cy="24"/>
              </a:xfrm>
              <a:custGeom>
                <a:avLst/>
                <a:gdLst>
                  <a:gd name="T0" fmla="*/ 18 w 18"/>
                  <a:gd name="T1" fmla="*/ 0 h 24"/>
                  <a:gd name="T2" fmla="*/ 12 w 18"/>
                  <a:gd name="T3" fmla="*/ 0 h 24"/>
                  <a:gd name="T4" fmla="*/ 12 w 18"/>
                  <a:gd name="T5" fmla="*/ 0 h 24"/>
                  <a:gd name="T6" fmla="*/ 12 w 18"/>
                  <a:gd name="T7" fmla="*/ 6 h 24"/>
                  <a:gd name="T8" fmla="*/ 0 w 18"/>
                  <a:gd name="T9" fmla="*/ 24 h 24"/>
                  <a:gd name="T10" fmla="*/ 0 w 18"/>
                  <a:gd name="T11" fmla="*/ 24 h 24"/>
                  <a:gd name="T12" fmla="*/ 6 w 18"/>
                  <a:gd name="T13" fmla="*/ 24 h 24"/>
                  <a:gd name="T14" fmla="*/ 18 w 18"/>
                  <a:gd name="T15" fmla="*/ 6 h 24"/>
                  <a:gd name="T16" fmla="*/ 18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18" y="0"/>
                    </a:moveTo>
                    <a:lnTo>
                      <a:pt x="12" y="0"/>
                    </a:lnTo>
                    <a:lnTo>
                      <a:pt x="12" y="6"/>
                    </a:lnTo>
                    <a:lnTo>
                      <a:pt x="0" y="24"/>
                    </a:lnTo>
                    <a:lnTo>
                      <a:pt x="6" y="24"/>
                    </a:lnTo>
                    <a:lnTo>
                      <a:pt x="18" y="6"/>
                    </a:lnTo>
                    <a:lnTo>
                      <a:pt x="18" y="0"/>
                    </a:lnTo>
                    <a:close/>
                  </a:path>
                </a:pathLst>
              </a:custGeom>
              <a:solidFill>
                <a:srgbClr val="C0C0C0"/>
              </a:solidFill>
              <a:ln w="9525">
                <a:noFill/>
                <a:round/>
                <a:headEnd/>
                <a:tailEnd/>
              </a:ln>
            </p:spPr>
            <p:txBody>
              <a:bodyPr/>
              <a:lstStyle/>
              <a:p>
                <a:endParaRPr lang="en-US"/>
              </a:p>
            </p:txBody>
          </p:sp>
          <p:sp>
            <p:nvSpPr>
              <p:cNvPr id="51572" name="Freeform 1236"/>
              <p:cNvSpPr>
                <a:spLocks/>
              </p:cNvSpPr>
              <p:nvPr/>
            </p:nvSpPr>
            <p:spPr bwMode="auto">
              <a:xfrm>
                <a:off x="2709" y="2483"/>
                <a:ext cx="18" cy="24"/>
              </a:xfrm>
              <a:custGeom>
                <a:avLst/>
                <a:gdLst>
                  <a:gd name="T0" fmla="*/ 18 w 18"/>
                  <a:gd name="T1" fmla="*/ 0 h 24"/>
                  <a:gd name="T2" fmla="*/ 12 w 18"/>
                  <a:gd name="T3" fmla="*/ 0 h 24"/>
                  <a:gd name="T4" fmla="*/ 12 w 18"/>
                  <a:gd name="T5" fmla="*/ 0 h 24"/>
                  <a:gd name="T6" fmla="*/ 6 w 18"/>
                  <a:gd name="T7" fmla="*/ 6 h 24"/>
                  <a:gd name="T8" fmla="*/ 0 w 18"/>
                  <a:gd name="T9" fmla="*/ 24 h 24"/>
                  <a:gd name="T10" fmla="*/ 6 w 18"/>
                  <a:gd name="T11" fmla="*/ 24 h 24"/>
                  <a:gd name="T12" fmla="*/ 6 w 18"/>
                  <a:gd name="T13" fmla="*/ 24 h 24"/>
                  <a:gd name="T14" fmla="*/ 12 w 18"/>
                  <a:gd name="T15" fmla="*/ 6 h 24"/>
                  <a:gd name="T16" fmla="*/ 18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18" y="0"/>
                    </a:moveTo>
                    <a:lnTo>
                      <a:pt x="12" y="0"/>
                    </a:lnTo>
                    <a:lnTo>
                      <a:pt x="6" y="6"/>
                    </a:lnTo>
                    <a:lnTo>
                      <a:pt x="0" y="24"/>
                    </a:lnTo>
                    <a:lnTo>
                      <a:pt x="6" y="24"/>
                    </a:lnTo>
                    <a:lnTo>
                      <a:pt x="12" y="6"/>
                    </a:lnTo>
                    <a:lnTo>
                      <a:pt x="18" y="0"/>
                    </a:lnTo>
                    <a:close/>
                  </a:path>
                </a:pathLst>
              </a:custGeom>
              <a:solidFill>
                <a:srgbClr val="C0C0C0"/>
              </a:solidFill>
              <a:ln w="9525">
                <a:noFill/>
                <a:round/>
                <a:headEnd/>
                <a:tailEnd/>
              </a:ln>
            </p:spPr>
            <p:txBody>
              <a:bodyPr/>
              <a:lstStyle/>
              <a:p>
                <a:endParaRPr lang="en-US"/>
              </a:p>
            </p:txBody>
          </p:sp>
          <p:sp>
            <p:nvSpPr>
              <p:cNvPr id="51573" name="Freeform 1237"/>
              <p:cNvSpPr>
                <a:spLocks/>
              </p:cNvSpPr>
              <p:nvPr/>
            </p:nvSpPr>
            <p:spPr bwMode="auto">
              <a:xfrm>
                <a:off x="2697" y="2520"/>
                <a:ext cx="12" cy="30"/>
              </a:xfrm>
              <a:custGeom>
                <a:avLst/>
                <a:gdLst>
                  <a:gd name="T0" fmla="*/ 12 w 12"/>
                  <a:gd name="T1" fmla="*/ 0 h 30"/>
                  <a:gd name="T2" fmla="*/ 12 w 12"/>
                  <a:gd name="T3" fmla="*/ 0 h 30"/>
                  <a:gd name="T4" fmla="*/ 6 w 12"/>
                  <a:gd name="T5" fmla="*/ 0 h 30"/>
                  <a:gd name="T6" fmla="*/ 0 w 12"/>
                  <a:gd name="T7" fmla="*/ 12 h 30"/>
                  <a:gd name="T8" fmla="*/ 0 w 12"/>
                  <a:gd name="T9" fmla="*/ 24 h 30"/>
                  <a:gd name="T10" fmla="*/ 6 w 12"/>
                  <a:gd name="T11" fmla="*/ 30 h 30"/>
                  <a:gd name="T12" fmla="*/ 6 w 12"/>
                  <a:gd name="T13" fmla="*/ 24 h 30"/>
                  <a:gd name="T14" fmla="*/ 6 w 12"/>
                  <a:gd name="T15" fmla="*/ 12 h 30"/>
                  <a:gd name="T16" fmla="*/ 12 w 1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12" y="0"/>
                    </a:moveTo>
                    <a:lnTo>
                      <a:pt x="12" y="0"/>
                    </a:lnTo>
                    <a:lnTo>
                      <a:pt x="6" y="0"/>
                    </a:lnTo>
                    <a:lnTo>
                      <a:pt x="0" y="12"/>
                    </a:lnTo>
                    <a:lnTo>
                      <a:pt x="0" y="24"/>
                    </a:lnTo>
                    <a:lnTo>
                      <a:pt x="6" y="30"/>
                    </a:lnTo>
                    <a:lnTo>
                      <a:pt x="6" y="24"/>
                    </a:lnTo>
                    <a:lnTo>
                      <a:pt x="6" y="12"/>
                    </a:lnTo>
                    <a:lnTo>
                      <a:pt x="12" y="0"/>
                    </a:lnTo>
                    <a:close/>
                  </a:path>
                </a:pathLst>
              </a:custGeom>
              <a:solidFill>
                <a:srgbClr val="C0C0C0"/>
              </a:solidFill>
              <a:ln w="9525">
                <a:noFill/>
                <a:round/>
                <a:headEnd/>
                <a:tailEnd/>
              </a:ln>
            </p:spPr>
            <p:txBody>
              <a:bodyPr/>
              <a:lstStyle/>
              <a:p>
                <a:endParaRPr lang="en-US"/>
              </a:p>
            </p:txBody>
          </p:sp>
          <p:sp>
            <p:nvSpPr>
              <p:cNvPr id="51574" name="Freeform 1238"/>
              <p:cNvSpPr>
                <a:spLocks/>
              </p:cNvSpPr>
              <p:nvPr/>
            </p:nvSpPr>
            <p:spPr bwMode="auto">
              <a:xfrm>
                <a:off x="2697" y="2562"/>
                <a:ext cx="6" cy="30"/>
              </a:xfrm>
              <a:custGeom>
                <a:avLst/>
                <a:gdLst>
                  <a:gd name="T0" fmla="*/ 6 w 6"/>
                  <a:gd name="T1" fmla="*/ 0 h 30"/>
                  <a:gd name="T2" fmla="*/ 0 w 6"/>
                  <a:gd name="T3" fmla="*/ 0 h 30"/>
                  <a:gd name="T4" fmla="*/ 0 w 6"/>
                  <a:gd name="T5" fmla="*/ 0 h 30"/>
                  <a:gd name="T6" fmla="*/ 0 w 6"/>
                  <a:gd name="T7" fmla="*/ 12 h 30"/>
                  <a:gd name="T8" fmla="*/ 0 w 6"/>
                  <a:gd name="T9" fmla="*/ 24 h 30"/>
                  <a:gd name="T10" fmla="*/ 0 w 6"/>
                  <a:gd name="T11" fmla="*/ 30 h 30"/>
                  <a:gd name="T12" fmla="*/ 6 w 6"/>
                  <a:gd name="T13" fmla="*/ 24 h 30"/>
                  <a:gd name="T14" fmla="*/ 6 w 6"/>
                  <a:gd name="T15" fmla="*/ 12 h 30"/>
                  <a:gd name="T16" fmla="*/ 6 w 6"/>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6" y="0"/>
                    </a:moveTo>
                    <a:lnTo>
                      <a:pt x="0" y="0"/>
                    </a:lnTo>
                    <a:lnTo>
                      <a:pt x="0" y="12"/>
                    </a:lnTo>
                    <a:lnTo>
                      <a:pt x="0" y="24"/>
                    </a:lnTo>
                    <a:lnTo>
                      <a:pt x="0" y="30"/>
                    </a:lnTo>
                    <a:lnTo>
                      <a:pt x="6" y="24"/>
                    </a:lnTo>
                    <a:lnTo>
                      <a:pt x="6" y="12"/>
                    </a:lnTo>
                    <a:lnTo>
                      <a:pt x="6" y="0"/>
                    </a:lnTo>
                    <a:close/>
                  </a:path>
                </a:pathLst>
              </a:custGeom>
              <a:solidFill>
                <a:srgbClr val="C0C0C0"/>
              </a:solidFill>
              <a:ln w="9525">
                <a:noFill/>
                <a:round/>
                <a:headEnd/>
                <a:tailEnd/>
              </a:ln>
            </p:spPr>
            <p:txBody>
              <a:bodyPr/>
              <a:lstStyle/>
              <a:p>
                <a:endParaRPr lang="en-US"/>
              </a:p>
            </p:txBody>
          </p:sp>
          <p:sp>
            <p:nvSpPr>
              <p:cNvPr id="51575" name="Freeform 1239"/>
              <p:cNvSpPr>
                <a:spLocks/>
              </p:cNvSpPr>
              <p:nvPr/>
            </p:nvSpPr>
            <p:spPr bwMode="auto">
              <a:xfrm>
                <a:off x="2697" y="2604"/>
                <a:ext cx="12" cy="24"/>
              </a:xfrm>
              <a:custGeom>
                <a:avLst/>
                <a:gdLst>
                  <a:gd name="T0" fmla="*/ 6 w 12"/>
                  <a:gd name="T1" fmla="*/ 0 h 24"/>
                  <a:gd name="T2" fmla="*/ 6 w 12"/>
                  <a:gd name="T3" fmla="*/ 0 h 24"/>
                  <a:gd name="T4" fmla="*/ 0 w 12"/>
                  <a:gd name="T5" fmla="*/ 0 h 24"/>
                  <a:gd name="T6" fmla="*/ 0 w 12"/>
                  <a:gd name="T7" fmla="*/ 12 h 24"/>
                  <a:gd name="T8" fmla="*/ 6 w 12"/>
                  <a:gd name="T9" fmla="*/ 24 h 24"/>
                  <a:gd name="T10" fmla="*/ 12 w 12"/>
                  <a:gd name="T11" fmla="*/ 24 h 24"/>
                  <a:gd name="T12" fmla="*/ 12 w 12"/>
                  <a:gd name="T13" fmla="*/ 24 h 24"/>
                  <a:gd name="T14" fmla="*/ 6 w 12"/>
                  <a:gd name="T15" fmla="*/ 12 h 24"/>
                  <a:gd name="T16" fmla="*/ 6 w 12"/>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24"/>
                  <a:gd name="T29" fmla="*/ 12 w 12"/>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24">
                    <a:moveTo>
                      <a:pt x="6" y="0"/>
                    </a:moveTo>
                    <a:lnTo>
                      <a:pt x="6" y="0"/>
                    </a:lnTo>
                    <a:lnTo>
                      <a:pt x="0" y="0"/>
                    </a:lnTo>
                    <a:lnTo>
                      <a:pt x="0" y="12"/>
                    </a:lnTo>
                    <a:lnTo>
                      <a:pt x="6" y="24"/>
                    </a:lnTo>
                    <a:lnTo>
                      <a:pt x="12" y="24"/>
                    </a:lnTo>
                    <a:lnTo>
                      <a:pt x="6" y="12"/>
                    </a:lnTo>
                    <a:lnTo>
                      <a:pt x="6" y="0"/>
                    </a:lnTo>
                    <a:close/>
                  </a:path>
                </a:pathLst>
              </a:custGeom>
              <a:solidFill>
                <a:srgbClr val="C0C0C0"/>
              </a:solidFill>
              <a:ln w="9525">
                <a:noFill/>
                <a:round/>
                <a:headEnd/>
                <a:tailEnd/>
              </a:ln>
            </p:spPr>
            <p:txBody>
              <a:bodyPr/>
              <a:lstStyle/>
              <a:p>
                <a:endParaRPr lang="en-US"/>
              </a:p>
            </p:txBody>
          </p:sp>
          <p:sp>
            <p:nvSpPr>
              <p:cNvPr id="51576" name="Freeform 1240"/>
              <p:cNvSpPr>
                <a:spLocks/>
              </p:cNvSpPr>
              <p:nvPr/>
            </p:nvSpPr>
            <p:spPr bwMode="auto">
              <a:xfrm>
                <a:off x="2709" y="2640"/>
                <a:ext cx="18" cy="30"/>
              </a:xfrm>
              <a:custGeom>
                <a:avLst/>
                <a:gdLst>
                  <a:gd name="T0" fmla="*/ 6 w 18"/>
                  <a:gd name="T1" fmla="*/ 6 h 30"/>
                  <a:gd name="T2" fmla="*/ 6 w 18"/>
                  <a:gd name="T3" fmla="*/ 0 h 30"/>
                  <a:gd name="T4" fmla="*/ 0 w 18"/>
                  <a:gd name="T5" fmla="*/ 6 h 30"/>
                  <a:gd name="T6" fmla="*/ 6 w 18"/>
                  <a:gd name="T7" fmla="*/ 18 h 30"/>
                  <a:gd name="T8" fmla="*/ 12 w 18"/>
                  <a:gd name="T9" fmla="*/ 24 h 30"/>
                  <a:gd name="T10" fmla="*/ 18 w 18"/>
                  <a:gd name="T11" fmla="*/ 30 h 30"/>
                  <a:gd name="T12" fmla="*/ 18 w 18"/>
                  <a:gd name="T13" fmla="*/ 24 h 30"/>
                  <a:gd name="T14" fmla="*/ 12 w 18"/>
                  <a:gd name="T15" fmla="*/ 18 h 30"/>
                  <a:gd name="T16" fmla="*/ 6 w 18"/>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30"/>
                  <a:gd name="T29" fmla="*/ 18 w 18"/>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30">
                    <a:moveTo>
                      <a:pt x="6" y="6"/>
                    </a:moveTo>
                    <a:lnTo>
                      <a:pt x="6" y="0"/>
                    </a:lnTo>
                    <a:lnTo>
                      <a:pt x="0" y="6"/>
                    </a:lnTo>
                    <a:lnTo>
                      <a:pt x="6" y="18"/>
                    </a:lnTo>
                    <a:lnTo>
                      <a:pt x="12" y="24"/>
                    </a:lnTo>
                    <a:lnTo>
                      <a:pt x="18" y="30"/>
                    </a:lnTo>
                    <a:lnTo>
                      <a:pt x="18" y="24"/>
                    </a:lnTo>
                    <a:lnTo>
                      <a:pt x="12" y="18"/>
                    </a:lnTo>
                    <a:lnTo>
                      <a:pt x="6" y="6"/>
                    </a:lnTo>
                    <a:close/>
                  </a:path>
                </a:pathLst>
              </a:custGeom>
              <a:solidFill>
                <a:srgbClr val="C0C0C0"/>
              </a:solidFill>
              <a:ln w="9525">
                <a:noFill/>
                <a:round/>
                <a:headEnd/>
                <a:tailEnd/>
              </a:ln>
            </p:spPr>
            <p:txBody>
              <a:bodyPr/>
              <a:lstStyle/>
              <a:p>
                <a:endParaRPr lang="en-US"/>
              </a:p>
            </p:txBody>
          </p:sp>
          <p:sp>
            <p:nvSpPr>
              <p:cNvPr id="51577" name="Freeform 1241"/>
              <p:cNvSpPr>
                <a:spLocks/>
              </p:cNvSpPr>
              <p:nvPr/>
            </p:nvSpPr>
            <p:spPr bwMode="auto">
              <a:xfrm>
                <a:off x="2733" y="2676"/>
                <a:ext cx="18" cy="24"/>
              </a:xfrm>
              <a:custGeom>
                <a:avLst/>
                <a:gdLst>
                  <a:gd name="T0" fmla="*/ 6 w 18"/>
                  <a:gd name="T1" fmla="*/ 6 h 24"/>
                  <a:gd name="T2" fmla="*/ 6 w 18"/>
                  <a:gd name="T3" fmla="*/ 0 h 24"/>
                  <a:gd name="T4" fmla="*/ 0 w 18"/>
                  <a:gd name="T5" fmla="*/ 6 h 24"/>
                  <a:gd name="T6" fmla="*/ 12 w 18"/>
                  <a:gd name="T7" fmla="*/ 18 h 24"/>
                  <a:gd name="T8" fmla="*/ 12 w 18"/>
                  <a:gd name="T9" fmla="*/ 24 h 24"/>
                  <a:gd name="T10" fmla="*/ 18 w 18"/>
                  <a:gd name="T11" fmla="*/ 24 h 24"/>
                  <a:gd name="T12" fmla="*/ 18 w 18"/>
                  <a:gd name="T13" fmla="*/ 24 h 24"/>
                  <a:gd name="T14" fmla="*/ 18 w 18"/>
                  <a:gd name="T15" fmla="*/ 18 h 24"/>
                  <a:gd name="T16" fmla="*/ 6 w 18"/>
                  <a:gd name="T17" fmla="*/ 6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6" y="6"/>
                    </a:moveTo>
                    <a:lnTo>
                      <a:pt x="6" y="0"/>
                    </a:lnTo>
                    <a:lnTo>
                      <a:pt x="0" y="6"/>
                    </a:lnTo>
                    <a:lnTo>
                      <a:pt x="12" y="18"/>
                    </a:lnTo>
                    <a:lnTo>
                      <a:pt x="12" y="24"/>
                    </a:lnTo>
                    <a:lnTo>
                      <a:pt x="18" y="24"/>
                    </a:lnTo>
                    <a:lnTo>
                      <a:pt x="18" y="18"/>
                    </a:lnTo>
                    <a:lnTo>
                      <a:pt x="6" y="6"/>
                    </a:lnTo>
                    <a:close/>
                  </a:path>
                </a:pathLst>
              </a:custGeom>
              <a:solidFill>
                <a:srgbClr val="C0C0C0"/>
              </a:solidFill>
              <a:ln w="9525">
                <a:noFill/>
                <a:round/>
                <a:headEnd/>
                <a:tailEnd/>
              </a:ln>
            </p:spPr>
            <p:txBody>
              <a:bodyPr/>
              <a:lstStyle/>
              <a:p>
                <a:endParaRPr lang="en-US"/>
              </a:p>
            </p:txBody>
          </p:sp>
          <p:sp>
            <p:nvSpPr>
              <p:cNvPr id="51578" name="Freeform 1242"/>
              <p:cNvSpPr>
                <a:spLocks/>
              </p:cNvSpPr>
              <p:nvPr/>
            </p:nvSpPr>
            <p:spPr bwMode="auto">
              <a:xfrm>
                <a:off x="2763" y="2706"/>
                <a:ext cx="18" cy="24"/>
              </a:xfrm>
              <a:custGeom>
                <a:avLst/>
                <a:gdLst>
                  <a:gd name="T0" fmla="*/ 6 w 18"/>
                  <a:gd name="T1" fmla="*/ 6 h 24"/>
                  <a:gd name="T2" fmla="*/ 0 w 18"/>
                  <a:gd name="T3" fmla="*/ 0 h 24"/>
                  <a:gd name="T4" fmla="*/ 0 w 18"/>
                  <a:gd name="T5" fmla="*/ 6 h 24"/>
                  <a:gd name="T6" fmla="*/ 12 w 18"/>
                  <a:gd name="T7" fmla="*/ 24 h 24"/>
                  <a:gd name="T8" fmla="*/ 18 w 18"/>
                  <a:gd name="T9" fmla="*/ 24 h 24"/>
                  <a:gd name="T10" fmla="*/ 18 w 18"/>
                  <a:gd name="T11" fmla="*/ 24 h 24"/>
                  <a:gd name="T12" fmla="*/ 6 w 18"/>
                  <a:gd name="T13" fmla="*/ 6 h 24"/>
                  <a:gd name="T14" fmla="*/ 0 60000 65536"/>
                  <a:gd name="T15" fmla="*/ 0 60000 65536"/>
                  <a:gd name="T16" fmla="*/ 0 60000 65536"/>
                  <a:gd name="T17" fmla="*/ 0 60000 65536"/>
                  <a:gd name="T18" fmla="*/ 0 60000 65536"/>
                  <a:gd name="T19" fmla="*/ 0 60000 65536"/>
                  <a:gd name="T20" fmla="*/ 0 60000 65536"/>
                  <a:gd name="T21" fmla="*/ 0 w 18"/>
                  <a:gd name="T22" fmla="*/ 0 h 24"/>
                  <a:gd name="T23" fmla="*/ 18 w 18"/>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24">
                    <a:moveTo>
                      <a:pt x="6" y="6"/>
                    </a:moveTo>
                    <a:lnTo>
                      <a:pt x="0" y="0"/>
                    </a:lnTo>
                    <a:lnTo>
                      <a:pt x="0" y="6"/>
                    </a:lnTo>
                    <a:lnTo>
                      <a:pt x="12" y="24"/>
                    </a:lnTo>
                    <a:lnTo>
                      <a:pt x="18" y="24"/>
                    </a:lnTo>
                    <a:lnTo>
                      <a:pt x="6" y="6"/>
                    </a:lnTo>
                    <a:close/>
                  </a:path>
                </a:pathLst>
              </a:custGeom>
              <a:solidFill>
                <a:srgbClr val="C0C0C0"/>
              </a:solidFill>
              <a:ln w="9525">
                <a:noFill/>
                <a:round/>
                <a:headEnd/>
                <a:tailEnd/>
              </a:ln>
            </p:spPr>
            <p:txBody>
              <a:bodyPr/>
              <a:lstStyle/>
              <a:p>
                <a:endParaRPr lang="en-US"/>
              </a:p>
            </p:txBody>
          </p:sp>
          <p:sp>
            <p:nvSpPr>
              <p:cNvPr id="51579" name="Freeform 1243"/>
              <p:cNvSpPr>
                <a:spLocks/>
              </p:cNvSpPr>
              <p:nvPr/>
            </p:nvSpPr>
            <p:spPr bwMode="auto">
              <a:xfrm>
                <a:off x="2793" y="2736"/>
                <a:ext cx="24" cy="24"/>
              </a:xfrm>
              <a:custGeom>
                <a:avLst/>
                <a:gdLst>
                  <a:gd name="T0" fmla="*/ 0 w 24"/>
                  <a:gd name="T1" fmla="*/ 0 h 24"/>
                  <a:gd name="T2" fmla="*/ 0 w 24"/>
                  <a:gd name="T3" fmla="*/ 6 h 24"/>
                  <a:gd name="T4" fmla="*/ 0 w 24"/>
                  <a:gd name="T5" fmla="*/ 6 h 24"/>
                  <a:gd name="T6" fmla="*/ 18 w 24"/>
                  <a:gd name="T7" fmla="*/ 24 h 24"/>
                  <a:gd name="T8" fmla="*/ 24 w 24"/>
                  <a:gd name="T9" fmla="*/ 18 h 24"/>
                  <a:gd name="T10" fmla="*/ 18 w 24"/>
                  <a:gd name="T11" fmla="*/ 18 h 24"/>
                  <a:gd name="T12" fmla="*/ 0 w 24"/>
                  <a:gd name="T13" fmla="*/ 0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0" y="0"/>
                    </a:moveTo>
                    <a:lnTo>
                      <a:pt x="0" y="6"/>
                    </a:lnTo>
                    <a:lnTo>
                      <a:pt x="18" y="24"/>
                    </a:lnTo>
                    <a:lnTo>
                      <a:pt x="24" y="18"/>
                    </a:lnTo>
                    <a:lnTo>
                      <a:pt x="18" y="18"/>
                    </a:lnTo>
                    <a:lnTo>
                      <a:pt x="0" y="0"/>
                    </a:lnTo>
                    <a:close/>
                  </a:path>
                </a:pathLst>
              </a:custGeom>
              <a:solidFill>
                <a:srgbClr val="C0C0C0"/>
              </a:solidFill>
              <a:ln w="9525">
                <a:noFill/>
                <a:round/>
                <a:headEnd/>
                <a:tailEnd/>
              </a:ln>
            </p:spPr>
            <p:txBody>
              <a:bodyPr/>
              <a:lstStyle/>
              <a:p>
                <a:endParaRPr lang="en-US"/>
              </a:p>
            </p:txBody>
          </p:sp>
          <p:sp>
            <p:nvSpPr>
              <p:cNvPr id="51580" name="Freeform 1244"/>
              <p:cNvSpPr>
                <a:spLocks/>
              </p:cNvSpPr>
              <p:nvPr/>
            </p:nvSpPr>
            <p:spPr bwMode="auto">
              <a:xfrm>
                <a:off x="2823" y="2760"/>
                <a:ext cx="30" cy="24"/>
              </a:xfrm>
              <a:custGeom>
                <a:avLst/>
                <a:gdLst>
                  <a:gd name="T0" fmla="*/ 6 w 30"/>
                  <a:gd name="T1" fmla="*/ 0 h 24"/>
                  <a:gd name="T2" fmla="*/ 0 w 30"/>
                  <a:gd name="T3" fmla="*/ 6 h 24"/>
                  <a:gd name="T4" fmla="*/ 6 w 30"/>
                  <a:gd name="T5" fmla="*/ 6 h 24"/>
                  <a:gd name="T6" fmla="*/ 6 w 30"/>
                  <a:gd name="T7" fmla="*/ 6 h 24"/>
                  <a:gd name="T8" fmla="*/ 24 w 30"/>
                  <a:gd name="T9" fmla="*/ 24 h 24"/>
                  <a:gd name="T10" fmla="*/ 30 w 30"/>
                  <a:gd name="T11" fmla="*/ 18 h 24"/>
                  <a:gd name="T12" fmla="*/ 24 w 30"/>
                  <a:gd name="T13" fmla="*/ 18 h 24"/>
                  <a:gd name="T14" fmla="*/ 6 w 30"/>
                  <a:gd name="T15" fmla="*/ 0 h 24"/>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24"/>
                  <a:gd name="T26" fmla="*/ 30 w 30"/>
                  <a:gd name="T27" fmla="*/ 24 h 2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24">
                    <a:moveTo>
                      <a:pt x="6" y="0"/>
                    </a:moveTo>
                    <a:lnTo>
                      <a:pt x="0" y="6"/>
                    </a:lnTo>
                    <a:lnTo>
                      <a:pt x="6" y="6"/>
                    </a:lnTo>
                    <a:lnTo>
                      <a:pt x="24" y="24"/>
                    </a:lnTo>
                    <a:lnTo>
                      <a:pt x="30" y="18"/>
                    </a:lnTo>
                    <a:lnTo>
                      <a:pt x="24" y="18"/>
                    </a:lnTo>
                    <a:lnTo>
                      <a:pt x="6" y="0"/>
                    </a:lnTo>
                    <a:close/>
                  </a:path>
                </a:pathLst>
              </a:custGeom>
              <a:solidFill>
                <a:srgbClr val="C0C0C0"/>
              </a:solidFill>
              <a:ln w="9525">
                <a:noFill/>
                <a:round/>
                <a:headEnd/>
                <a:tailEnd/>
              </a:ln>
            </p:spPr>
            <p:txBody>
              <a:bodyPr/>
              <a:lstStyle/>
              <a:p>
                <a:endParaRPr lang="en-US"/>
              </a:p>
            </p:txBody>
          </p:sp>
          <p:sp>
            <p:nvSpPr>
              <p:cNvPr id="51581" name="Freeform 1245"/>
              <p:cNvSpPr>
                <a:spLocks/>
              </p:cNvSpPr>
              <p:nvPr/>
            </p:nvSpPr>
            <p:spPr bwMode="auto">
              <a:xfrm>
                <a:off x="2859" y="2784"/>
                <a:ext cx="30" cy="18"/>
              </a:xfrm>
              <a:custGeom>
                <a:avLst/>
                <a:gdLst>
                  <a:gd name="T0" fmla="*/ 6 w 30"/>
                  <a:gd name="T1" fmla="*/ 0 h 18"/>
                  <a:gd name="T2" fmla="*/ 0 w 30"/>
                  <a:gd name="T3" fmla="*/ 6 h 18"/>
                  <a:gd name="T4" fmla="*/ 6 w 30"/>
                  <a:gd name="T5" fmla="*/ 6 h 18"/>
                  <a:gd name="T6" fmla="*/ 24 w 30"/>
                  <a:gd name="T7" fmla="*/ 18 h 18"/>
                  <a:gd name="T8" fmla="*/ 24 w 30"/>
                  <a:gd name="T9" fmla="*/ 18 h 18"/>
                  <a:gd name="T10" fmla="*/ 30 w 30"/>
                  <a:gd name="T11" fmla="*/ 18 h 18"/>
                  <a:gd name="T12" fmla="*/ 24 w 30"/>
                  <a:gd name="T13" fmla="*/ 12 h 18"/>
                  <a:gd name="T14" fmla="*/ 24 w 30"/>
                  <a:gd name="T15" fmla="*/ 12 h 18"/>
                  <a:gd name="T16" fmla="*/ 6 w 30"/>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0"/>
                    </a:moveTo>
                    <a:lnTo>
                      <a:pt x="0" y="6"/>
                    </a:lnTo>
                    <a:lnTo>
                      <a:pt x="6" y="6"/>
                    </a:lnTo>
                    <a:lnTo>
                      <a:pt x="24" y="18"/>
                    </a:lnTo>
                    <a:lnTo>
                      <a:pt x="30" y="18"/>
                    </a:lnTo>
                    <a:lnTo>
                      <a:pt x="24" y="12"/>
                    </a:lnTo>
                    <a:lnTo>
                      <a:pt x="6" y="0"/>
                    </a:lnTo>
                    <a:close/>
                  </a:path>
                </a:pathLst>
              </a:custGeom>
              <a:solidFill>
                <a:srgbClr val="C0C0C0"/>
              </a:solidFill>
              <a:ln w="9525">
                <a:noFill/>
                <a:round/>
                <a:headEnd/>
                <a:tailEnd/>
              </a:ln>
            </p:spPr>
            <p:txBody>
              <a:bodyPr/>
              <a:lstStyle/>
              <a:p>
                <a:endParaRPr lang="en-US"/>
              </a:p>
            </p:txBody>
          </p:sp>
          <p:sp>
            <p:nvSpPr>
              <p:cNvPr id="51582" name="Freeform 1246"/>
              <p:cNvSpPr>
                <a:spLocks/>
              </p:cNvSpPr>
              <p:nvPr/>
            </p:nvSpPr>
            <p:spPr bwMode="auto">
              <a:xfrm>
                <a:off x="2895" y="2802"/>
                <a:ext cx="30" cy="18"/>
              </a:xfrm>
              <a:custGeom>
                <a:avLst/>
                <a:gdLst>
                  <a:gd name="T0" fmla="*/ 6 w 30"/>
                  <a:gd name="T1" fmla="*/ 0 h 18"/>
                  <a:gd name="T2" fmla="*/ 0 w 30"/>
                  <a:gd name="T3" fmla="*/ 6 h 18"/>
                  <a:gd name="T4" fmla="*/ 6 w 30"/>
                  <a:gd name="T5" fmla="*/ 6 h 18"/>
                  <a:gd name="T6" fmla="*/ 24 w 30"/>
                  <a:gd name="T7" fmla="*/ 18 h 18"/>
                  <a:gd name="T8" fmla="*/ 30 w 30"/>
                  <a:gd name="T9" fmla="*/ 18 h 18"/>
                  <a:gd name="T10" fmla="*/ 24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24" y="18"/>
                    </a:lnTo>
                    <a:lnTo>
                      <a:pt x="30" y="18"/>
                    </a:lnTo>
                    <a:lnTo>
                      <a:pt x="24" y="12"/>
                    </a:lnTo>
                    <a:lnTo>
                      <a:pt x="6" y="0"/>
                    </a:lnTo>
                    <a:close/>
                  </a:path>
                </a:pathLst>
              </a:custGeom>
              <a:solidFill>
                <a:srgbClr val="C0C0C0"/>
              </a:solidFill>
              <a:ln w="9525">
                <a:noFill/>
                <a:round/>
                <a:headEnd/>
                <a:tailEnd/>
              </a:ln>
            </p:spPr>
            <p:txBody>
              <a:bodyPr/>
              <a:lstStyle/>
              <a:p>
                <a:endParaRPr lang="en-US"/>
              </a:p>
            </p:txBody>
          </p:sp>
          <p:sp>
            <p:nvSpPr>
              <p:cNvPr id="51583" name="Freeform 1247"/>
              <p:cNvSpPr>
                <a:spLocks/>
              </p:cNvSpPr>
              <p:nvPr/>
            </p:nvSpPr>
            <p:spPr bwMode="auto">
              <a:xfrm>
                <a:off x="2937" y="2826"/>
                <a:ext cx="24" cy="12"/>
              </a:xfrm>
              <a:custGeom>
                <a:avLst/>
                <a:gdLst>
                  <a:gd name="T0" fmla="*/ 0 w 24"/>
                  <a:gd name="T1" fmla="*/ 0 h 12"/>
                  <a:gd name="T2" fmla="*/ 0 w 24"/>
                  <a:gd name="T3" fmla="*/ 0 h 12"/>
                  <a:gd name="T4" fmla="*/ 0 w 24"/>
                  <a:gd name="T5" fmla="*/ 6 h 12"/>
                  <a:gd name="T6" fmla="*/ 6 w 24"/>
                  <a:gd name="T7" fmla="*/ 6 h 12"/>
                  <a:gd name="T8" fmla="*/ 24 w 24"/>
                  <a:gd name="T9" fmla="*/ 12 h 12"/>
                  <a:gd name="T10" fmla="*/ 24 w 24"/>
                  <a:gd name="T11" fmla="*/ 12 h 12"/>
                  <a:gd name="T12" fmla="*/ 24 w 24"/>
                  <a:gd name="T13" fmla="*/ 6 h 12"/>
                  <a:gd name="T14" fmla="*/ 6 w 24"/>
                  <a:gd name="T15" fmla="*/ 0 h 12"/>
                  <a:gd name="T16" fmla="*/ 0 w 24"/>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0" y="0"/>
                    </a:moveTo>
                    <a:lnTo>
                      <a:pt x="0" y="0"/>
                    </a:lnTo>
                    <a:lnTo>
                      <a:pt x="0" y="6"/>
                    </a:lnTo>
                    <a:lnTo>
                      <a:pt x="6" y="6"/>
                    </a:lnTo>
                    <a:lnTo>
                      <a:pt x="24" y="12"/>
                    </a:lnTo>
                    <a:lnTo>
                      <a:pt x="24" y="6"/>
                    </a:lnTo>
                    <a:lnTo>
                      <a:pt x="6" y="0"/>
                    </a:lnTo>
                    <a:lnTo>
                      <a:pt x="0" y="0"/>
                    </a:lnTo>
                    <a:close/>
                  </a:path>
                </a:pathLst>
              </a:custGeom>
              <a:solidFill>
                <a:srgbClr val="C0C0C0"/>
              </a:solidFill>
              <a:ln w="9525">
                <a:noFill/>
                <a:round/>
                <a:headEnd/>
                <a:tailEnd/>
              </a:ln>
            </p:spPr>
            <p:txBody>
              <a:bodyPr/>
              <a:lstStyle/>
              <a:p>
                <a:endParaRPr lang="en-US"/>
              </a:p>
            </p:txBody>
          </p:sp>
          <p:sp>
            <p:nvSpPr>
              <p:cNvPr id="51584" name="Freeform 1248"/>
              <p:cNvSpPr>
                <a:spLocks/>
              </p:cNvSpPr>
              <p:nvPr/>
            </p:nvSpPr>
            <p:spPr bwMode="auto">
              <a:xfrm>
                <a:off x="2973" y="2838"/>
                <a:ext cx="30" cy="18"/>
              </a:xfrm>
              <a:custGeom>
                <a:avLst/>
                <a:gdLst>
                  <a:gd name="T0" fmla="*/ 6 w 30"/>
                  <a:gd name="T1" fmla="*/ 0 h 18"/>
                  <a:gd name="T2" fmla="*/ 0 w 30"/>
                  <a:gd name="T3" fmla="*/ 6 h 18"/>
                  <a:gd name="T4" fmla="*/ 6 w 30"/>
                  <a:gd name="T5" fmla="*/ 6 h 18"/>
                  <a:gd name="T6" fmla="*/ 24 w 30"/>
                  <a:gd name="T7" fmla="*/ 18 h 18"/>
                  <a:gd name="T8" fmla="*/ 30 w 30"/>
                  <a:gd name="T9" fmla="*/ 12 h 18"/>
                  <a:gd name="T10" fmla="*/ 24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24" y="18"/>
                    </a:lnTo>
                    <a:lnTo>
                      <a:pt x="30" y="12"/>
                    </a:lnTo>
                    <a:lnTo>
                      <a:pt x="24" y="12"/>
                    </a:lnTo>
                    <a:lnTo>
                      <a:pt x="6" y="0"/>
                    </a:lnTo>
                    <a:close/>
                  </a:path>
                </a:pathLst>
              </a:custGeom>
              <a:solidFill>
                <a:srgbClr val="C0C0C0"/>
              </a:solidFill>
              <a:ln w="9525">
                <a:noFill/>
                <a:round/>
                <a:headEnd/>
                <a:tailEnd/>
              </a:ln>
            </p:spPr>
            <p:txBody>
              <a:bodyPr/>
              <a:lstStyle/>
              <a:p>
                <a:endParaRPr lang="en-US"/>
              </a:p>
            </p:txBody>
          </p:sp>
          <p:sp>
            <p:nvSpPr>
              <p:cNvPr id="51585" name="Freeform 1249"/>
              <p:cNvSpPr>
                <a:spLocks/>
              </p:cNvSpPr>
              <p:nvPr/>
            </p:nvSpPr>
            <p:spPr bwMode="auto">
              <a:xfrm>
                <a:off x="3015" y="2856"/>
                <a:ext cx="24" cy="12"/>
              </a:xfrm>
              <a:custGeom>
                <a:avLst/>
                <a:gdLst>
                  <a:gd name="T0" fmla="*/ 0 w 24"/>
                  <a:gd name="T1" fmla="*/ 0 h 12"/>
                  <a:gd name="T2" fmla="*/ 0 w 24"/>
                  <a:gd name="T3" fmla="*/ 0 h 12"/>
                  <a:gd name="T4" fmla="*/ 0 w 24"/>
                  <a:gd name="T5" fmla="*/ 6 h 12"/>
                  <a:gd name="T6" fmla="*/ 24 w 24"/>
                  <a:gd name="T7" fmla="*/ 12 h 12"/>
                  <a:gd name="T8" fmla="*/ 24 w 24"/>
                  <a:gd name="T9" fmla="*/ 12 h 12"/>
                  <a:gd name="T10" fmla="*/ 24 w 24"/>
                  <a:gd name="T11" fmla="*/ 6 h 12"/>
                  <a:gd name="T12" fmla="*/ 0 w 24"/>
                  <a:gd name="T13" fmla="*/ 0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0"/>
                    </a:moveTo>
                    <a:lnTo>
                      <a:pt x="0" y="0"/>
                    </a:lnTo>
                    <a:lnTo>
                      <a:pt x="0" y="6"/>
                    </a:lnTo>
                    <a:lnTo>
                      <a:pt x="24" y="12"/>
                    </a:lnTo>
                    <a:lnTo>
                      <a:pt x="24" y="6"/>
                    </a:lnTo>
                    <a:lnTo>
                      <a:pt x="0" y="0"/>
                    </a:lnTo>
                    <a:close/>
                  </a:path>
                </a:pathLst>
              </a:custGeom>
              <a:solidFill>
                <a:srgbClr val="C0C0C0"/>
              </a:solidFill>
              <a:ln w="9525">
                <a:noFill/>
                <a:round/>
                <a:headEnd/>
                <a:tailEnd/>
              </a:ln>
            </p:spPr>
            <p:txBody>
              <a:bodyPr/>
              <a:lstStyle/>
              <a:p>
                <a:endParaRPr lang="en-US"/>
              </a:p>
            </p:txBody>
          </p:sp>
          <p:sp>
            <p:nvSpPr>
              <p:cNvPr id="51586" name="Freeform 1250"/>
              <p:cNvSpPr>
                <a:spLocks/>
              </p:cNvSpPr>
              <p:nvPr/>
            </p:nvSpPr>
            <p:spPr bwMode="auto">
              <a:xfrm>
                <a:off x="3051" y="2868"/>
                <a:ext cx="30" cy="12"/>
              </a:xfrm>
              <a:custGeom>
                <a:avLst/>
                <a:gdLst>
                  <a:gd name="T0" fmla="*/ 6 w 30"/>
                  <a:gd name="T1" fmla="*/ 0 h 12"/>
                  <a:gd name="T2" fmla="*/ 0 w 30"/>
                  <a:gd name="T3" fmla="*/ 6 h 12"/>
                  <a:gd name="T4" fmla="*/ 6 w 30"/>
                  <a:gd name="T5" fmla="*/ 6 h 12"/>
                  <a:gd name="T6" fmla="*/ 30 w 30"/>
                  <a:gd name="T7" fmla="*/ 12 h 12"/>
                  <a:gd name="T8" fmla="*/ 30 w 30"/>
                  <a:gd name="T9" fmla="*/ 12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1587" name="Freeform 1251"/>
              <p:cNvSpPr>
                <a:spLocks/>
              </p:cNvSpPr>
              <p:nvPr/>
            </p:nvSpPr>
            <p:spPr bwMode="auto">
              <a:xfrm>
                <a:off x="3093" y="2880"/>
                <a:ext cx="30" cy="12"/>
              </a:xfrm>
              <a:custGeom>
                <a:avLst/>
                <a:gdLst>
                  <a:gd name="T0" fmla="*/ 0 w 30"/>
                  <a:gd name="T1" fmla="*/ 0 h 12"/>
                  <a:gd name="T2" fmla="*/ 0 w 30"/>
                  <a:gd name="T3" fmla="*/ 6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1588" name="Freeform 1252"/>
              <p:cNvSpPr>
                <a:spLocks/>
              </p:cNvSpPr>
              <p:nvPr/>
            </p:nvSpPr>
            <p:spPr bwMode="auto">
              <a:xfrm>
                <a:off x="3135" y="2892"/>
                <a:ext cx="24" cy="12"/>
              </a:xfrm>
              <a:custGeom>
                <a:avLst/>
                <a:gdLst>
                  <a:gd name="T0" fmla="*/ 0 w 24"/>
                  <a:gd name="T1" fmla="*/ 0 h 12"/>
                  <a:gd name="T2" fmla="*/ 0 w 24"/>
                  <a:gd name="T3" fmla="*/ 6 h 12"/>
                  <a:gd name="T4" fmla="*/ 0 w 24"/>
                  <a:gd name="T5" fmla="*/ 6 h 12"/>
                  <a:gd name="T6" fmla="*/ 24 w 24"/>
                  <a:gd name="T7" fmla="*/ 12 h 12"/>
                  <a:gd name="T8" fmla="*/ 24 w 24"/>
                  <a:gd name="T9" fmla="*/ 12 h 12"/>
                  <a:gd name="T10" fmla="*/ 24 w 24"/>
                  <a:gd name="T11" fmla="*/ 6 h 12"/>
                  <a:gd name="T12" fmla="*/ 0 w 24"/>
                  <a:gd name="T13" fmla="*/ 0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0"/>
                    </a:moveTo>
                    <a:lnTo>
                      <a:pt x="0" y="6"/>
                    </a:lnTo>
                    <a:lnTo>
                      <a:pt x="24" y="12"/>
                    </a:lnTo>
                    <a:lnTo>
                      <a:pt x="24" y="6"/>
                    </a:lnTo>
                    <a:lnTo>
                      <a:pt x="0" y="0"/>
                    </a:lnTo>
                    <a:close/>
                  </a:path>
                </a:pathLst>
              </a:custGeom>
              <a:solidFill>
                <a:srgbClr val="C0C0C0"/>
              </a:solidFill>
              <a:ln w="9525">
                <a:noFill/>
                <a:round/>
                <a:headEnd/>
                <a:tailEnd/>
              </a:ln>
            </p:spPr>
            <p:txBody>
              <a:bodyPr/>
              <a:lstStyle/>
              <a:p>
                <a:endParaRPr lang="en-US"/>
              </a:p>
            </p:txBody>
          </p:sp>
          <p:sp>
            <p:nvSpPr>
              <p:cNvPr id="51589" name="Freeform 1253"/>
              <p:cNvSpPr>
                <a:spLocks/>
              </p:cNvSpPr>
              <p:nvPr/>
            </p:nvSpPr>
            <p:spPr bwMode="auto">
              <a:xfrm>
                <a:off x="3171" y="2904"/>
                <a:ext cx="30" cy="12"/>
              </a:xfrm>
              <a:custGeom>
                <a:avLst/>
                <a:gdLst>
                  <a:gd name="T0" fmla="*/ 6 w 30"/>
                  <a:gd name="T1" fmla="*/ 0 h 12"/>
                  <a:gd name="T2" fmla="*/ 0 w 30"/>
                  <a:gd name="T3" fmla="*/ 6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1590" name="Freeform 1254"/>
              <p:cNvSpPr>
                <a:spLocks/>
              </p:cNvSpPr>
              <p:nvPr/>
            </p:nvSpPr>
            <p:spPr bwMode="auto">
              <a:xfrm>
                <a:off x="3213" y="2916"/>
                <a:ext cx="30" cy="6"/>
              </a:xfrm>
              <a:custGeom>
                <a:avLst/>
                <a:gdLst>
                  <a:gd name="T0" fmla="*/ 6 w 30"/>
                  <a:gd name="T1" fmla="*/ 0 h 6"/>
                  <a:gd name="T2" fmla="*/ 0 w 30"/>
                  <a:gd name="T3" fmla="*/ 0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591" name="Freeform 1255"/>
              <p:cNvSpPr>
                <a:spLocks/>
              </p:cNvSpPr>
              <p:nvPr/>
            </p:nvSpPr>
            <p:spPr bwMode="auto">
              <a:xfrm>
                <a:off x="3255" y="2922"/>
                <a:ext cx="30" cy="12"/>
              </a:xfrm>
              <a:custGeom>
                <a:avLst/>
                <a:gdLst>
                  <a:gd name="T0" fmla="*/ 6 w 30"/>
                  <a:gd name="T1" fmla="*/ 0 h 12"/>
                  <a:gd name="T2" fmla="*/ 0 w 30"/>
                  <a:gd name="T3" fmla="*/ 0 h 12"/>
                  <a:gd name="T4" fmla="*/ 6 w 30"/>
                  <a:gd name="T5" fmla="*/ 6 h 12"/>
                  <a:gd name="T6" fmla="*/ 24 w 30"/>
                  <a:gd name="T7" fmla="*/ 12 h 12"/>
                  <a:gd name="T8" fmla="*/ 30 w 30"/>
                  <a:gd name="T9" fmla="*/ 6 h 12"/>
                  <a:gd name="T10" fmla="*/ 24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24" y="12"/>
                    </a:lnTo>
                    <a:lnTo>
                      <a:pt x="30" y="6"/>
                    </a:lnTo>
                    <a:lnTo>
                      <a:pt x="24" y="6"/>
                    </a:lnTo>
                    <a:lnTo>
                      <a:pt x="6" y="0"/>
                    </a:lnTo>
                    <a:close/>
                  </a:path>
                </a:pathLst>
              </a:custGeom>
              <a:solidFill>
                <a:srgbClr val="C0C0C0"/>
              </a:solidFill>
              <a:ln w="9525">
                <a:noFill/>
                <a:round/>
                <a:headEnd/>
                <a:tailEnd/>
              </a:ln>
            </p:spPr>
            <p:txBody>
              <a:bodyPr/>
              <a:lstStyle/>
              <a:p>
                <a:endParaRPr lang="en-US"/>
              </a:p>
            </p:txBody>
          </p:sp>
          <p:sp>
            <p:nvSpPr>
              <p:cNvPr id="51592" name="Freeform 1256"/>
              <p:cNvSpPr>
                <a:spLocks/>
              </p:cNvSpPr>
              <p:nvPr/>
            </p:nvSpPr>
            <p:spPr bwMode="auto">
              <a:xfrm>
                <a:off x="3297" y="2928"/>
                <a:ext cx="30" cy="12"/>
              </a:xfrm>
              <a:custGeom>
                <a:avLst/>
                <a:gdLst>
                  <a:gd name="T0" fmla="*/ 0 w 30"/>
                  <a:gd name="T1" fmla="*/ 0 h 12"/>
                  <a:gd name="T2" fmla="*/ 0 w 30"/>
                  <a:gd name="T3" fmla="*/ 6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1593" name="Freeform 1257"/>
              <p:cNvSpPr>
                <a:spLocks/>
              </p:cNvSpPr>
              <p:nvPr/>
            </p:nvSpPr>
            <p:spPr bwMode="auto">
              <a:xfrm>
                <a:off x="3339" y="2940"/>
                <a:ext cx="30" cy="6"/>
              </a:xfrm>
              <a:custGeom>
                <a:avLst/>
                <a:gdLst>
                  <a:gd name="T0" fmla="*/ 0 w 30"/>
                  <a:gd name="T1" fmla="*/ 0 h 6"/>
                  <a:gd name="T2" fmla="*/ 0 w 30"/>
                  <a:gd name="T3" fmla="*/ 0 h 6"/>
                  <a:gd name="T4" fmla="*/ 0 w 30"/>
                  <a:gd name="T5" fmla="*/ 6 h 6"/>
                  <a:gd name="T6" fmla="*/ 18 w 30"/>
                  <a:gd name="T7" fmla="*/ 6 h 6"/>
                  <a:gd name="T8" fmla="*/ 24 w 30"/>
                  <a:gd name="T9" fmla="*/ 6 h 6"/>
                  <a:gd name="T10" fmla="*/ 30 w 30"/>
                  <a:gd name="T11" fmla="*/ 6 h 6"/>
                  <a:gd name="T12" fmla="*/ 24 w 30"/>
                  <a:gd name="T13" fmla="*/ 0 h 6"/>
                  <a:gd name="T14" fmla="*/ 18 w 30"/>
                  <a:gd name="T15" fmla="*/ 0 h 6"/>
                  <a:gd name="T16" fmla="*/ 0 w 3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0" y="0"/>
                    </a:moveTo>
                    <a:lnTo>
                      <a:pt x="0" y="0"/>
                    </a:lnTo>
                    <a:lnTo>
                      <a:pt x="0" y="6"/>
                    </a:lnTo>
                    <a:lnTo>
                      <a:pt x="18" y="6"/>
                    </a:lnTo>
                    <a:lnTo>
                      <a:pt x="24" y="6"/>
                    </a:lnTo>
                    <a:lnTo>
                      <a:pt x="30" y="6"/>
                    </a:lnTo>
                    <a:lnTo>
                      <a:pt x="24" y="0"/>
                    </a:lnTo>
                    <a:lnTo>
                      <a:pt x="18" y="0"/>
                    </a:lnTo>
                    <a:lnTo>
                      <a:pt x="0" y="0"/>
                    </a:lnTo>
                    <a:close/>
                  </a:path>
                </a:pathLst>
              </a:custGeom>
              <a:solidFill>
                <a:srgbClr val="C0C0C0"/>
              </a:solidFill>
              <a:ln w="9525">
                <a:noFill/>
                <a:round/>
                <a:headEnd/>
                <a:tailEnd/>
              </a:ln>
            </p:spPr>
            <p:txBody>
              <a:bodyPr/>
              <a:lstStyle/>
              <a:p>
                <a:endParaRPr lang="en-US"/>
              </a:p>
            </p:txBody>
          </p:sp>
          <p:sp>
            <p:nvSpPr>
              <p:cNvPr id="51594" name="Freeform 1258"/>
              <p:cNvSpPr>
                <a:spLocks/>
              </p:cNvSpPr>
              <p:nvPr/>
            </p:nvSpPr>
            <p:spPr bwMode="auto">
              <a:xfrm>
                <a:off x="3381" y="2946"/>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595" name="Freeform 1259"/>
              <p:cNvSpPr>
                <a:spLocks/>
              </p:cNvSpPr>
              <p:nvPr/>
            </p:nvSpPr>
            <p:spPr bwMode="auto">
              <a:xfrm>
                <a:off x="3423" y="2952"/>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1596" name="Freeform 1260"/>
              <p:cNvSpPr>
                <a:spLocks/>
              </p:cNvSpPr>
              <p:nvPr/>
            </p:nvSpPr>
            <p:spPr bwMode="auto">
              <a:xfrm>
                <a:off x="3465" y="2952"/>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1597" name="Freeform 1261"/>
              <p:cNvSpPr>
                <a:spLocks/>
              </p:cNvSpPr>
              <p:nvPr/>
            </p:nvSpPr>
            <p:spPr bwMode="auto">
              <a:xfrm>
                <a:off x="3507" y="2958"/>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1598" name="Freeform 1262"/>
              <p:cNvSpPr>
                <a:spLocks/>
              </p:cNvSpPr>
              <p:nvPr/>
            </p:nvSpPr>
            <p:spPr bwMode="auto">
              <a:xfrm>
                <a:off x="3549" y="2964"/>
                <a:ext cx="30" cy="6"/>
              </a:xfrm>
              <a:custGeom>
                <a:avLst/>
                <a:gdLst>
                  <a:gd name="T0" fmla="*/ 0 w 30"/>
                  <a:gd name="T1" fmla="*/ 0 h 6"/>
                  <a:gd name="T2" fmla="*/ 0 w 30"/>
                  <a:gd name="T3" fmla="*/ 0 h 6"/>
                  <a:gd name="T4" fmla="*/ 0 w 30"/>
                  <a:gd name="T5" fmla="*/ 6 h 6"/>
                  <a:gd name="T6" fmla="*/ 12 w 30"/>
                  <a:gd name="T7" fmla="*/ 6 h 6"/>
                  <a:gd name="T8" fmla="*/ 24 w 30"/>
                  <a:gd name="T9" fmla="*/ 6 h 6"/>
                  <a:gd name="T10" fmla="*/ 30 w 30"/>
                  <a:gd name="T11" fmla="*/ 6 h 6"/>
                  <a:gd name="T12" fmla="*/ 24 w 30"/>
                  <a:gd name="T13" fmla="*/ 0 h 6"/>
                  <a:gd name="T14" fmla="*/ 12 w 30"/>
                  <a:gd name="T15" fmla="*/ 0 h 6"/>
                  <a:gd name="T16" fmla="*/ 0 w 3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0" y="0"/>
                    </a:moveTo>
                    <a:lnTo>
                      <a:pt x="0" y="0"/>
                    </a:lnTo>
                    <a:lnTo>
                      <a:pt x="0" y="6"/>
                    </a:lnTo>
                    <a:lnTo>
                      <a:pt x="12" y="6"/>
                    </a:lnTo>
                    <a:lnTo>
                      <a:pt x="24" y="6"/>
                    </a:lnTo>
                    <a:lnTo>
                      <a:pt x="30" y="6"/>
                    </a:lnTo>
                    <a:lnTo>
                      <a:pt x="24" y="0"/>
                    </a:lnTo>
                    <a:lnTo>
                      <a:pt x="12" y="0"/>
                    </a:lnTo>
                    <a:lnTo>
                      <a:pt x="0" y="0"/>
                    </a:lnTo>
                    <a:close/>
                  </a:path>
                </a:pathLst>
              </a:custGeom>
              <a:solidFill>
                <a:srgbClr val="C0C0C0"/>
              </a:solidFill>
              <a:ln w="9525">
                <a:noFill/>
                <a:round/>
                <a:headEnd/>
                <a:tailEnd/>
              </a:ln>
            </p:spPr>
            <p:txBody>
              <a:bodyPr/>
              <a:lstStyle/>
              <a:p>
                <a:endParaRPr lang="en-US"/>
              </a:p>
            </p:txBody>
          </p:sp>
          <p:sp>
            <p:nvSpPr>
              <p:cNvPr id="51599" name="Freeform 1263"/>
              <p:cNvSpPr>
                <a:spLocks/>
              </p:cNvSpPr>
              <p:nvPr/>
            </p:nvSpPr>
            <p:spPr bwMode="auto">
              <a:xfrm>
                <a:off x="3591" y="2964"/>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600" name="Freeform 1264"/>
              <p:cNvSpPr>
                <a:spLocks/>
              </p:cNvSpPr>
              <p:nvPr/>
            </p:nvSpPr>
            <p:spPr bwMode="auto">
              <a:xfrm>
                <a:off x="3633" y="2970"/>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1601" name="Freeform 1265"/>
              <p:cNvSpPr>
                <a:spLocks/>
              </p:cNvSpPr>
              <p:nvPr/>
            </p:nvSpPr>
            <p:spPr bwMode="auto">
              <a:xfrm>
                <a:off x="3675" y="2970"/>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602" name="Freeform 1266"/>
              <p:cNvSpPr>
                <a:spLocks/>
              </p:cNvSpPr>
              <p:nvPr/>
            </p:nvSpPr>
            <p:spPr bwMode="auto">
              <a:xfrm>
                <a:off x="3717" y="2970"/>
                <a:ext cx="24" cy="6"/>
              </a:xfrm>
              <a:custGeom>
                <a:avLst/>
                <a:gdLst>
                  <a:gd name="T0" fmla="*/ 0 w 24"/>
                  <a:gd name="T1" fmla="*/ 0 h 6"/>
                  <a:gd name="T2" fmla="*/ 0 w 24"/>
                  <a:gd name="T3" fmla="*/ 6 h 6"/>
                  <a:gd name="T4" fmla="*/ 0 w 24"/>
                  <a:gd name="T5" fmla="*/ 6 h 6"/>
                  <a:gd name="T6" fmla="*/ 24 w 24"/>
                  <a:gd name="T7" fmla="*/ 6 h 6"/>
                  <a:gd name="T8" fmla="*/ 24 w 24"/>
                  <a:gd name="T9" fmla="*/ 6 h 6"/>
                  <a:gd name="T10" fmla="*/ 24 w 24"/>
                  <a:gd name="T11" fmla="*/ 0 h 6"/>
                  <a:gd name="T12" fmla="*/ 0 w 24"/>
                  <a:gd name="T13" fmla="*/ 0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0" y="0"/>
                    </a:moveTo>
                    <a:lnTo>
                      <a:pt x="0" y="6"/>
                    </a:lnTo>
                    <a:lnTo>
                      <a:pt x="24" y="6"/>
                    </a:lnTo>
                    <a:lnTo>
                      <a:pt x="24" y="0"/>
                    </a:lnTo>
                    <a:lnTo>
                      <a:pt x="0" y="0"/>
                    </a:lnTo>
                    <a:close/>
                  </a:path>
                </a:pathLst>
              </a:custGeom>
              <a:solidFill>
                <a:srgbClr val="C0C0C0"/>
              </a:solidFill>
              <a:ln w="9525">
                <a:noFill/>
                <a:round/>
                <a:headEnd/>
                <a:tailEnd/>
              </a:ln>
            </p:spPr>
            <p:txBody>
              <a:bodyPr/>
              <a:lstStyle/>
              <a:p>
                <a:endParaRPr lang="en-US"/>
              </a:p>
            </p:txBody>
          </p:sp>
          <p:sp>
            <p:nvSpPr>
              <p:cNvPr id="51603" name="Freeform 1267"/>
              <p:cNvSpPr>
                <a:spLocks/>
              </p:cNvSpPr>
              <p:nvPr/>
            </p:nvSpPr>
            <p:spPr bwMode="auto">
              <a:xfrm>
                <a:off x="3753" y="2970"/>
                <a:ext cx="30" cy="12"/>
              </a:xfrm>
              <a:custGeom>
                <a:avLst/>
                <a:gdLst>
                  <a:gd name="T0" fmla="*/ 6 w 30"/>
                  <a:gd name="T1" fmla="*/ 0 h 12"/>
                  <a:gd name="T2" fmla="*/ 0 w 30"/>
                  <a:gd name="T3" fmla="*/ 6 h 12"/>
                  <a:gd name="T4" fmla="*/ 6 w 30"/>
                  <a:gd name="T5" fmla="*/ 6 h 12"/>
                  <a:gd name="T6" fmla="*/ 24 w 30"/>
                  <a:gd name="T7" fmla="*/ 12 h 12"/>
                  <a:gd name="T8" fmla="*/ 30 w 30"/>
                  <a:gd name="T9" fmla="*/ 6 h 12"/>
                  <a:gd name="T10" fmla="*/ 30 w 30"/>
                  <a:gd name="T11" fmla="*/ 6 h 12"/>
                  <a:gd name="T12" fmla="*/ 30 w 30"/>
                  <a:gd name="T13" fmla="*/ 0 h 12"/>
                  <a:gd name="T14" fmla="*/ 24 w 30"/>
                  <a:gd name="T15" fmla="*/ 6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6"/>
                    </a:lnTo>
                    <a:lnTo>
                      <a:pt x="6" y="6"/>
                    </a:lnTo>
                    <a:lnTo>
                      <a:pt x="24" y="12"/>
                    </a:lnTo>
                    <a:lnTo>
                      <a:pt x="30" y="6"/>
                    </a:lnTo>
                    <a:lnTo>
                      <a:pt x="30" y="0"/>
                    </a:lnTo>
                    <a:lnTo>
                      <a:pt x="24" y="6"/>
                    </a:lnTo>
                    <a:lnTo>
                      <a:pt x="6" y="0"/>
                    </a:lnTo>
                    <a:close/>
                  </a:path>
                </a:pathLst>
              </a:custGeom>
              <a:solidFill>
                <a:srgbClr val="C0C0C0"/>
              </a:solidFill>
              <a:ln w="9525">
                <a:noFill/>
                <a:round/>
                <a:headEnd/>
                <a:tailEnd/>
              </a:ln>
            </p:spPr>
            <p:txBody>
              <a:bodyPr/>
              <a:lstStyle/>
              <a:p>
                <a:endParaRPr lang="en-US"/>
              </a:p>
            </p:txBody>
          </p:sp>
          <p:sp>
            <p:nvSpPr>
              <p:cNvPr id="51604" name="Freeform 1268"/>
              <p:cNvSpPr>
                <a:spLocks/>
              </p:cNvSpPr>
              <p:nvPr/>
            </p:nvSpPr>
            <p:spPr bwMode="auto">
              <a:xfrm>
                <a:off x="3795" y="2970"/>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605" name="Freeform 1269"/>
              <p:cNvSpPr>
                <a:spLocks/>
              </p:cNvSpPr>
              <p:nvPr/>
            </p:nvSpPr>
            <p:spPr bwMode="auto">
              <a:xfrm>
                <a:off x="3837" y="2970"/>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606" name="Freeform 1270"/>
              <p:cNvSpPr>
                <a:spLocks/>
              </p:cNvSpPr>
              <p:nvPr/>
            </p:nvSpPr>
            <p:spPr bwMode="auto">
              <a:xfrm>
                <a:off x="3879" y="2970"/>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607" name="Freeform 1271"/>
              <p:cNvSpPr>
                <a:spLocks/>
              </p:cNvSpPr>
              <p:nvPr/>
            </p:nvSpPr>
            <p:spPr bwMode="auto">
              <a:xfrm>
                <a:off x="3921" y="2964"/>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608" name="Freeform 1272"/>
              <p:cNvSpPr>
                <a:spLocks/>
              </p:cNvSpPr>
              <p:nvPr/>
            </p:nvSpPr>
            <p:spPr bwMode="auto">
              <a:xfrm>
                <a:off x="3963" y="2964"/>
                <a:ext cx="31" cy="6"/>
              </a:xfrm>
              <a:custGeom>
                <a:avLst/>
                <a:gdLst>
                  <a:gd name="T0" fmla="*/ 6 w 31"/>
                  <a:gd name="T1" fmla="*/ 0 h 6"/>
                  <a:gd name="T2" fmla="*/ 0 w 31"/>
                  <a:gd name="T3" fmla="*/ 6 h 6"/>
                  <a:gd name="T4" fmla="*/ 6 w 31"/>
                  <a:gd name="T5" fmla="*/ 6 h 6"/>
                  <a:gd name="T6" fmla="*/ 31 w 31"/>
                  <a:gd name="T7" fmla="*/ 6 h 6"/>
                  <a:gd name="T8" fmla="*/ 31 w 31"/>
                  <a:gd name="T9" fmla="*/ 6 h 6"/>
                  <a:gd name="T10" fmla="*/ 31 w 31"/>
                  <a:gd name="T11" fmla="*/ 0 h 6"/>
                  <a:gd name="T12" fmla="*/ 6 w 31"/>
                  <a:gd name="T13" fmla="*/ 0 h 6"/>
                  <a:gd name="T14" fmla="*/ 0 60000 65536"/>
                  <a:gd name="T15" fmla="*/ 0 60000 65536"/>
                  <a:gd name="T16" fmla="*/ 0 60000 65536"/>
                  <a:gd name="T17" fmla="*/ 0 60000 65536"/>
                  <a:gd name="T18" fmla="*/ 0 60000 65536"/>
                  <a:gd name="T19" fmla="*/ 0 60000 65536"/>
                  <a:gd name="T20" fmla="*/ 0 60000 65536"/>
                  <a:gd name="T21" fmla="*/ 0 w 31"/>
                  <a:gd name="T22" fmla="*/ 0 h 6"/>
                  <a:gd name="T23" fmla="*/ 31 w 31"/>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6">
                    <a:moveTo>
                      <a:pt x="6" y="0"/>
                    </a:moveTo>
                    <a:lnTo>
                      <a:pt x="0" y="6"/>
                    </a:lnTo>
                    <a:lnTo>
                      <a:pt x="6" y="6"/>
                    </a:lnTo>
                    <a:lnTo>
                      <a:pt x="31" y="6"/>
                    </a:lnTo>
                    <a:lnTo>
                      <a:pt x="31" y="0"/>
                    </a:lnTo>
                    <a:lnTo>
                      <a:pt x="6" y="0"/>
                    </a:lnTo>
                    <a:close/>
                  </a:path>
                </a:pathLst>
              </a:custGeom>
              <a:solidFill>
                <a:srgbClr val="C0C0C0"/>
              </a:solidFill>
              <a:ln w="9525">
                <a:noFill/>
                <a:round/>
                <a:headEnd/>
                <a:tailEnd/>
              </a:ln>
            </p:spPr>
            <p:txBody>
              <a:bodyPr/>
              <a:lstStyle/>
              <a:p>
                <a:endParaRPr lang="en-US"/>
              </a:p>
            </p:txBody>
          </p:sp>
          <p:sp>
            <p:nvSpPr>
              <p:cNvPr id="51609" name="Freeform 1273"/>
              <p:cNvSpPr>
                <a:spLocks/>
              </p:cNvSpPr>
              <p:nvPr/>
            </p:nvSpPr>
            <p:spPr bwMode="auto">
              <a:xfrm>
                <a:off x="4006" y="2958"/>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610" name="Freeform 1274"/>
              <p:cNvSpPr>
                <a:spLocks/>
              </p:cNvSpPr>
              <p:nvPr/>
            </p:nvSpPr>
            <p:spPr bwMode="auto">
              <a:xfrm>
                <a:off x="4048" y="2958"/>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611" name="Freeform 1275"/>
              <p:cNvSpPr>
                <a:spLocks/>
              </p:cNvSpPr>
              <p:nvPr/>
            </p:nvSpPr>
            <p:spPr bwMode="auto">
              <a:xfrm>
                <a:off x="4090" y="2952"/>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612" name="Freeform 1276"/>
              <p:cNvSpPr>
                <a:spLocks/>
              </p:cNvSpPr>
              <p:nvPr/>
            </p:nvSpPr>
            <p:spPr bwMode="auto">
              <a:xfrm>
                <a:off x="4132" y="2946"/>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613" name="Freeform 1277"/>
              <p:cNvSpPr>
                <a:spLocks/>
              </p:cNvSpPr>
              <p:nvPr/>
            </p:nvSpPr>
            <p:spPr bwMode="auto">
              <a:xfrm>
                <a:off x="4174" y="2940"/>
                <a:ext cx="30" cy="12"/>
              </a:xfrm>
              <a:custGeom>
                <a:avLst/>
                <a:gdLst>
                  <a:gd name="T0" fmla="*/ 6 w 30"/>
                  <a:gd name="T1" fmla="*/ 6 h 12"/>
                  <a:gd name="T2" fmla="*/ 0 w 30"/>
                  <a:gd name="T3" fmla="*/ 6 h 12"/>
                  <a:gd name="T4" fmla="*/ 6 w 30"/>
                  <a:gd name="T5" fmla="*/ 12 h 12"/>
                  <a:gd name="T6" fmla="*/ 24 w 30"/>
                  <a:gd name="T7" fmla="*/ 6 h 12"/>
                  <a:gd name="T8" fmla="*/ 30 w 30"/>
                  <a:gd name="T9" fmla="*/ 6 h 12"/>
                  <a:gd name="T10" fmla="*/ 30 w 30"/>
                  <a:gd name="T11" fmla="*/ 6 h 12"/>
                  <a:gd name="T12" fmla="*/ 30 w 30"/>
                  <a:gd name="T13" fmla="*/ 0 h 12"/>
                  <a:gd name="T14" fmla="*/ 24 w 30"/>
                  <a:gd name="T15" fmla="*/ 0 h 12"/>
                  <a:gd name="T16" fmla="*/ 6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6"/>
                    </a:moveTo>
                    <a:lnTo>
                      <a:pt x="0" y="6"/>
                    </a:lnTo>
                    <a:lnTo>
                      <a:pt x="6" y="12"/>
                    </a:lnTo>
                    <a:lnTo>
                      <a:pt x="24" y="6"/>
                    </a:lnTo>
                    <a:lnTo>
                      <a:pt x="30" y="6"/>
                    </a:lnTo>
                    <a:lnTo>
                      <a:pt x="30" y="0"/>
                    </a:lnTo>
                    <a:lnTo>
                      <a:pt x="24" y="0"/>
                    </a:lnTo>
                    <a:lnTo>
                      <a:pt x="6" y="6"/>
                    </a:lnTo>
                    <a:close/>
                  </a:path>
                </a:pathLst>
              </a:custGeom>
              <a:solidFill>
                <a:srgbClr val="C0C0C0"/>
              </a:solidFill>
              <a:ln w="9525">
                <a:noFill/>
                <a:round/>
                <a:headEnd/>
                <a:tailEnd/>
              </a:ln>
            </p:spPr>
            <p:txBody>
              <a:bodyPr/>
              <a:lstStyle/>
              <a:p>
                <a:endParaRPr lang="en-US"/>
              </a:p>
            </p:txBody>
          </p:sp>
          <p:sp>
            <p:nvSpPr>
              <p:cNvPr id="51614" name="Freeform 1278"/>
              <p:cNvSpPr>
                <a:spLocks/>
              </p:cNvSpPr>
              <p:nvPr/>
            </p:nvSpPr>
            <p:spPr bwMode="auto">
              <a:xfrm>
                <a:off x="4216" y="2934"/>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615" name="Freeform 1279"/>
              <p:cNvSpPr>
                <a:spLocks/>
              </p:cNvSpPr>
              <p:nvPr/>
            </p:nvSpPr>
            <p:spPr bwMode="auto">
              <a:xfrm>
                <a:off x="4258" y="2922"/>
                <a:ext cx="30" cy="12"/>
              </a:xfrm>
              <a:custGeom>
                <a:avLst/>
                <a:gdLst>
                  <a:gd name="T0" fmla="*/ 6 w 30"/>
                  <a:gd name="T1" fmla="*/ 6 h 12"/>
                  <a:gd name="T2" fmla="*/ 0 w 30"/>
                  <a:gd name="T3" fmla="*/ 12 h 12"/>
                  <a:gd name="T4" fmla="*/ 6 w 30"/>
                  <a:gd name="T5" fmla="*/ 12 h 12"/>
                  <a:gd name="T6" fmla="*/ 24 w 30"/>
                  <a:gd name="T7" fmla="*/ 6 h 12"/>
                  <a:gd name="T8" fmla="*/ 30 w 30"/>
                  <a:gd name="T9" fmla="*/ 6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24" y="6"/>
                    </a:lnTo>
                    <a:lnTo>
                      <a:pt x="30" y="6"/>
                    </a:lnTo>
                    <a:lnTo>
                      <a:pt x="24" y="0"/>
                    </a:lnTo>
                    <a:lnTo>
                      <a:pt x="6" y="6"/>
                    </a:lnTo>
                    <a:close/>
                  </a:path>
                </a:pathLst>
              </a:custGeom>
              <a:solidFill>
                <a:srgbClr val="C0C0C0"/>
              </a:solidFill>
              <a:ln w="9525">
                <a:noFill/>
                <a:round/>
                <a:headEnd/>
                <a:tailEnd/>
              </a:ln>
            </p:spPr>
            <p:txBody>
              <a:bodyPr/>
              <a:lstStyle/>
              <a:p>
                <a:endParaRPr lang="en-US"/>
              </a:p>
            </p:txBody>
          </p:sp>
          <p:sp>
            <p:nvSpPr>
              <p:cNvPr id="51616" name="Freeform 1280"/>
              <p:cNvSpPr>
                <a:spLocks/>
              </p:cNvSpPr>
              <p:nvPr/>
            </p:nvSpPr>
            <p:spPr bwMode="auto">
              <a:xfrm>
                <a:off x="4300" y="2916"/>
                <a:ext cx="30" cy="12"/>
              </a:xfrm>
              <a:custGeom>
                <a:avLst/>
                <a:gdLst>
                  <a:gd name="T0" fmla="*/ 0 w 30"/>
                  <a:gd name="T1" fmla="*/ 6 h 12"/>
                  <a:gd name="T2" fmla="*/ 0 w 30"/>
                  <a:gd name="T3" fmla="*/ 6 h 12"/>
                  <a:gd name="T4" fmla="*/ 0 w 30"/>
                  <a:gd name="T5" fmla="*/ 12 h 12"/>
                  <a:gd name="T6" fmla="*/ 24 w 30"/>
                  <a:gd name="T7" fmla="*/ 6 h 12"/>
                  <a:gd name="T8" fmla="*/ 30 w 30"/>
                  <a:gd name="T9" fmla="*/ 0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0"/>
                    </a:lnTo>
                    <a:lnTo>
                      <a:pt x="24" y="0"/>
                    </a:lnTo>
                    <a:lnTo>
                      <a:pt x="0" y="6"/>
                    </a:lnTo>
                    <a:close/>
                  </a:path>
                </a:pathLst>
              </a:custGeom>
              <a:solidFill>
                <a:srgbClr val="C0C0C0"/>
              </a:solidFill>
              <a:ln w="9525">
                <a:noFill/>
                <a:round/>
                <a:headEnd/>
                <a:tailEnd/>
              </a:ln>
            </p:spPr>
            <p:txBody>
              <a:bodyPr/>
              <a:lstStyle/>
              <a:p>
                <a:endParaRPr lang="en-US"/>
              </a:p>
            </p:txBody>
          </p:sp>
          <p:sp>
            <p:nvSpPr>
              <p:cNvPr id="51617" name="Freeform 1281"/>
              <p:cNvSpPr>
                <a:spLocks/>
              </p:cNvSpPr>
              <p:nvPr/>
            </p:nvSpPr>
            <p:spPr bwMode="auto">
              <a:xfrm>
                <a:off x="4342" y="2904"/>
                <a:ext cx="30" cy="12"/>
              </a:xfrm>
              <a:custGeom>
                <a:avLst/>
                <a:gdLst>
                  <a:gd name="T0" fmla="*/ 0 w 30"/>
                  <a:gd name="T1" fmla="*/ 6 h 12"/>
                  <a:gd name="T2" fmla="*/ 0 w 30"/>
                  <a:gd name="T3" fmla="*/ 12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1618" name="Freeform 1282"/>
              <p:cNvSpPr>
                <a:spLocks/>
              </p:cNvSpPr>
              <p:nvPr/>
            </p:nvSpPr>
            <p:spPr bwMode="auto">
              <a:xfrm>
                <a:off x="4384" y="2898"/>
                <a:ext cx="24" cy="12"/>
              </a:xfrm>
              <a:custGeom>
                <a:avLst/>
                <a:gdLst>
                  <a:gd name="T0" fmla="*/ 0 w 24"/>
                  <a:gd name="T1" fmla="*/ 6 h 12"/>
                  <a:gd name="T2" fmla="*/ 0 w 24"/>
                  <a:gd name="T3" fmla="*/ 6 h 12"/>
                  <a:gd name="T4" fmla="*/ 0 w 24"/>
                  <a:gd name="T5" fmla="*/ 12 h 12"/>
                  <a:gd name="T6" fmla="*/ 24 w 24"/>
                  <a:gd name="T7" fmla="*/ 6 h 12"/>
                  <a:gd name="T8" fmla="*/ 24 w 24"/>
                  <a:gd name="T9" fmla="*/ 0 h 12"/>
                  <a:gd name="T10" fmla="*/ 24 w 24"/>
                  <a:gd name="T11" fmla="*/ 0 h 12"/>
                  <a:gd name="T12" fmla="*/ 0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6"/>
                    </a:moveTo>
                    <a:lnTo>
                      <a:pt x="0" y="6"/>
                    </a:lnTo>
                    <a:lnTo>
                      <a:pt x="0" y="12"/>
                    </a:lnTo>
                    <a:lnTo>
                      <a:pt x="24" y="6"/>
                    </a:lnTo>
                    <a:lnTo>
                      <a:pt x="24" y="0"/>
                    </a:lnTo>
                    <a:lnTo>
                      <a:pt x="0" y="6"/>
                    </a:lnTo>
                    <a:close/>
                  </a:path>
                </a:pathLst>
              </a:custGeom>
              <a:solidFill>
                <a:srgbClr val="C0C0C0"/>
              </a:solidFill>
              <a:ln w="9525">
                <a:noFill/>
                <a:round/>
                <a:headEnd/>
                <a:tailEnd/>
              </a:ln>
            </p:spPr>
            <p:txBody>
              <a:bodyPr/>
              <a:lstStyle/>
              <a:p>
                <a:endParaRPr lang="en-US"/>
              </a:p>
            </p:txBody>
          </p:sp>
          <p:sp>
            <p:nvSpPr>
              <p:cNvPr id="51619" name="Freeform 1283"/>
              <p:cNvSpPr>
                <a:spLocks/>
              </p:cNvSpPr>
              <p:nvPr/>
            </p:nvSpPr>
            <p:spPr bwMode="auto">
              <a:xfrm>
                <a:off x="4420" y="2886"/>
                <a:ext cx="30" cy="12"/>
              </a:xfrm>
              <a:custGeom>
                <a:avLst/>
                <a:gdLst>
                  <a:gd name="T0" fmla="*/ 6 w 30"/>
                  <a:gd name="T1" fmla="*/ 6 h 12"/>
                  <a:gd name="T2" fmla="*/ 0 w 30"/>
                  <a:gd name="T3" fmla="*/ 6 h 12"/>
                  <a:gd name="T4" fmla="*/ 6 w 30"/>
                  <a:gd name="T5" fmla="*/ 12 h 12"/>
                  <a:gd name="T6" fmla="*/ 30 w 30"/>
                  <a:gd name="T7" fmla="*/ 6 h 12"/>
                  <a:gd name="T8" fmla="*/ 30 w 30"/>
                  <a:gd name="T9" fmla="*/ 0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620" name="Freeform 1284"/>
              <p:cNvSpPr>
                <a:spLocks/>
              </p:cNvSpPr>
              <p:nvPr/>
            </p:nvSpPr>
            <p:spPr bwMode="auto">
              <a:xfrm>
                <a:off x="4462" y="2874"/>
                <a:ext cx="30" cy="12"/>
              </a:xfrm>
              <a:custGeom>
                <a:avLst/>
                <a:gdLst>
                  <a:gd name="T0" fmla="*/ 6 w 30"/>
                  <a:gd name="T1" fmla="*/ 6 h 12"/>
                  <a:gd name="T2" fmla="*/ 0 w 30"/>
                  <a:gd name="T3" fmla="*/ 6 h 12"/>
                  <a:gd name="T4" fmla="*/ 6 w 30"/>
                  <a:gd name="T5" fmla="*/ 12 h 12"/>
                  <a:gd name="T6" fmla="*/ 24 w 30"/>
                  <a:gd name="T7" fmla="*/ 6 h 12"/>
                  <a:gd name="T8" fmla="*/ 30 w 30"/>
                  <a:gd name="T9" fmla="*/ 0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24" y="6"/>
                    </a:lnTo>
                    <a:lnTo>
                      <a:pt x="30" y="0"/>
                    </a:lnTo>
                    <a:lnTo>
                      <a:pt x="24" y="0"/>
                    </a:lnTo>
                    <a:lnTo>
                      <a:pt x="6" y="6"/>
                    </a:lnTo>
                    <a:close/>
                  </a:path>
                </a:pathLst>
              </a:custGeom>
              <a:solidFill>
                <a:srgbClr val="C0C0C0"/>
              </a:solidFill>
              <a:ln w="9525">
                <a:noFill/>
                <a:round/>
                <a:headEnd/>
                <a:tailEnd/>
              </a:ln>
            </p:spPr>
            <p:txBody>
              <a:bodyPr/>
              <a:lstStyle/>
              <a:p>
                <a:endParaRPr lang="en-US"/>
              </a:p>
            </p:txBody>
          </p:sp>
          <p:sp>
            <p:nvSpPr>
              <p:cNvPr id="51621" name="Freeform 1285"/>
              <p:cNvSpPr>
                <a:spLocks/>
              </p:cNvSpPr>
              <p:nvPr/>
            </p:nvSpPr>
            <p:spPr bwMode="auto">
              <a:xfrm>
                <a:off x="4504" y="2856"/>
                <a:ext cx="24" cy="18"/>
              </a:xfrm>
              <a:custGeom>
                <a:avLst/>
                <a:gdLst>
                  <a:gd name="T0" fmla="*/ 0 w 24"/>
                  <a:gd name="T1" fmla="*/ 12 h 18"/>
                  <a:gd name="T2" fmla="*/ 0 w 24"/>
                  <a:gd name="T3" fmla="*/ 12 h 18"/>
                  <a:gd name="T4" fmla="*/ 0 w 24"/>
                  <a:gd name="T5" fmla="*/ 18 h 18"/>
                  <a:gd name="T6" fmla="*/ 24 w 24"/>
                  <a:gd name="T7" fmla="*/ 6 h 18"/>
                  <a:gd name="T8" fmla="*/ 24 w 24"/>
                  <a:gd name="T9" fmla="*/ 6 h 18"/>
                  <a:gd name="T10" fmla="*/ 24 w 24"/>
                  <a:gd name="T11" fmla="*/ 0 h 18"/>
                  <a:gd name="T12" fmla="*/ 0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12"/>
                    </a:moveTo>
                    <a:lnTo>
                      <a:pt x="0" y="12"/>
                    </a:lnTo>
                    <a:lnTo>
                      <a:pt x="0" y="18"/>
                    </a:lnTo>
                    <a:lnTo>
                      <a:pt x="24" y="6"/>
                    </a:lnTo>
                    <a:lnTo>
                      <a:pt x="24" y="0"/>
                    </a:lnTo>
                    <a:lnTo>
                      <a:pt x="0" y="12"/>
                    </a:lnTo>
                    <a:close/>
                  </a:path>
                </a:pathLst>
              </a:custGeom>
              <a:solidFill>
                <a:srgbClr val="C0C0C0"/>
              </a:solidFill>
              <a:ln w="9525">
                <a:noFill/>
                <a:round/>
                <a:headEnd/>
                <a:tailEnd/>
              </a:ln>
            </p:spPr>
            <p:txBody>
              <a:bodyPr/>
              <a:lstStyle/>
              <a:p>
                <a:endParaRPr lang="en-US"/>
              </a:p>
            </p:txBody>
          </p:sp>
          <p:sp>
            <p:nvSpPr>
              <p:cNvPr id="51622" name="Freeform 1286"/>
              <p:cNvSpPr>
                <a:spLocks/>
              </p:cNvSpPr>
              <p:nvPr/>
            </p:nvSpPr>
            <p:spPr bwMode="auto">
              <a:xfrm>
                <a:off x="4540" y="2844"/>
                <a:ext cx="30" cy="12"/>
              </a:xfrm>
              <a:custGeom>
                <a:avLst/>
                <a:gdLst>
                  <a:gd name="T0" fmla="*/ 6 w 30"/>
                  <a:gd name="T1" fmla="*/ 6 h 12"/>
                  <a:gd name="T2" fmla="*/ 0 w 30"/>
                  <a:gd name="T3" fmla="*/ 12 h 12"/>
                  <a:gd name="T4" fmla="*/ 6 w 30"/>
                  <a:gd name="T5" fmla="*/ 12 h 12"/>
                  <a:gd name="T6" fmla="*/ 24 w 30"/>
                  <a:gd name="T7" fmla="*/ 6 h 12"/>
                  <a:gd name="T8" fmla="*/ 30 w 30"/>
                  <a:gd name="T9" fmla="*/ 0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24" y="6"/>
                    </a:lnTo>
                    <a:lnTo>
                      <a:pt x="30" y="0"/>
                    </a:lnTo>
                    <a:lnTo>
                      <a:pt x="24" y="0"/>
                    </a:lnTo>
                    <a:lnTo>
                      <a:pt x="6" y="6"/>
                    </a:lnTo>
                    <a:close/>
                  </a:path>
                </a:pathLst>
              </a:custGeom>
              <a:solidFill>
                <a:srgbClr val="C0C0C0"/>
              </a:solidFill>
              <a:ln w="9525">
                <a:noFill/>
                <a:round/>
                <a:headEnd/>
                <a:tailEnd/>
              </a:ln>
            </p:spPr>
            <p:txBody>
              <a:bodyPr/>
              <a:lstStyle/>
              <a:p>
                <a:endParaRPr lang="en-US"/>
              </a:p>
            </p:txBody>
          </p:sp>
          <p:sp>
            <p:nvSpPr>
              <p:cNvPr id="51623" name="Freeform 1287"/>
              <p:cNvSpPr>
                <a:spLocks/>
              </p:cNvSpPr>
              <p:nvPr/>
            </p:nvSpPr>
            <p:spPr bwMode="auto">
              <a:xfrm>
                <a:off x="4582" y="2826"/>
                <a:ext cx="24" cy="18"/>
              </a:xfrm>
              <a:custGeom>
                <a:avLst/>
                <a:gdLst>
                  <a:gd name="T0" fmla="*/ 0 w 24"/>
                  <a:gd name="T1" fmla="*/ 12 h 18"/>
                  <a:gd name="T2" fmla="*/ 0 w 24"/>
                  <a:gd name="T3" fmla="*/ 12 h 18"/>
                  <a:gd name="T4" fmla="*/ 0 w 24"/>
                  <a:gd name="T5" fmla="*/ 18 h 18"/>
                  <a:gd name="T6" fmla="*/ 24 w 24"/>
                  <a:gd name="T7" fmla="*/ 6 h 18"/>
                  <a:gd name="T8" fmla="*/ 24 w 24"/>
                  <a:gd name="T9" fmla="*/ 6 h 18"/>
                  <a:gd name="T10" fmla="*/ 24 w 24"/>
                  <a:gd name="T11" fmla="*/ 0 h 18"/>
                  <a:gd name="T12" fmla="*/ 0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12"/>
                    </a:moveTo>
                    <a:lnTo>
                      <a:pt x="0" y="12"/>
                    </a:lnTo>
                    <a:lnTo>
                      <a:pt x="0" y="18"/>
                    </a:lnTo>
                    <a:lnTo>
                      <a:pt x="24" y="6"/>
                    </a:lnTo>
                    <a:lnTo>
                      <a:pt x="24" y="0"/>
                    </a:lnTo>
                    <a:lnTo>
                      <a:pt x="0" y="12"/>
                    </a:lnTo>
                    <a:close/>
                  </a:path>
                </a:pathLst>
              </a:custGeom>
              <a:solidFill>
                <a:srgbClr val="C0C0C0"/>
              </a:solidFill>
              <a:ln w="9525">
                <a:noFill/>
                <a:round/>
                <a:headEnd/>
                <a:tailEnd/>
              </a:ln>
            </p:spPr>
            <p:txBody>
              <a:bodyPr/>
              <a:lstStyle/>
              <a:p>
                <a:endParaRPr lang="en-US"/>
              </a:p>
            </p:txBody>
          </p:sp>
          <p:sp>
            <p:nvSpPr>
              <p:cNvPr id="51624" name="Freeform 1288"/>
              <p:cNvSpPr>
                <a:spLocks/>
              </p:cNvSpPr>
              <p:nvPr/>
            </p:nvSpPr>
            <p:spPr bwMode="auto">
              <a:xfrm>
                <a:off x="4618" y="2808"/>
                <a:ext cx="30" cy="18"/>
              </a:xfrm>
              <a:custGeom>
                <a:avLst/>
                <a:gdLst>
                  <a:gd name="T0" fmla="*/ 6 w 30"/>
                  <a:gd name="T1" fmla="*/ 12 h 18"/>
                  <a:gd name="T2" fmla="*/ 0 w 30"/>
                  <a:gd name="T3" fmla="*/ 12 h 18"/>
                  <a:gd name="T4" fmla="*/ 6 w 30"/>
                  <a:gd name="T5" fmla="*/ 18 h 18"/>
                  <a:gd name="T6" fmla="*/ 24 w 30"/>
                  <a:gd name="T7" fmla="*/ 6 h 18"/>
                  <a:gd name="T8" fmla="*/ 30 w 30"/>
                  <a:gd name="T9" fmla="*/ 6 h 18"/>
                  <a:gd name="T10" fmla="*/ 24 w 30"/>
                  <a:gd name="T11" fmla="*/ 0 h 18"/>
                  <a:gd name="T12" fmla="*/ 6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12"/>
                    </a:moveTo>
                    <a:lnTo>
                      <a:pt x="0" y="12"/>
                    </a:lnTo>
                    <a:lnTo>
                      <a:pt x="6" y="18"/>
                    </a:lnTo>
                    <a:lnTo>
                      <a:pt x="24" y="6"/>
                    </a:lnTo>
                    <a:lnTo>
                      <a:pt x="30" y="6"/>
                    </a:lnTo>
                    <a:lnTo>
                      <a:pt x="24" y="0"/>
                    </a:lnTo>
                    <a:lnTo>
                      <a:pt x="6" y="12"/>
                    </a:lnTo>
                    <a:close/>
                  </a:path>
                </a:pathLst>
              </a:custGeom>
              <a:solidFill>
                <a:srgbClr val="C0C0C0"/>
              </a:solidFill>
              <a:ln w="9525">
                <a:noFill/>
                <a:round/>
                <a:headEnd/>
                <a:tailEnd/>
              </a:ln>
            </p:spPr>
            <p:txBody>
              <a:bodyPr/>
              <a:lstStyle/>
              <a:p>
                <a:endParaRPr lang="en-US"/>
              </a:p>
            </p:txBody>
          </p:sp>
          <p:sp>
            <p:nvSpPr>
              <p:cNvPr id="51625" name="Freeform 1289"/>
              <p:cNvSpPr>
                <a:spLocks/>
              </p:cNvSpPr>
              <p:nvPr/>
            </p:nvSpPr>
            <p:spPr bwMode="auto">
              <a:xfrm>
                <a:off x="4654" y="2790"/>
                <a:ext cx="30" cy="18"/>
              </a:xfrm>
              <a:custGeom>
                <a:avLst/>
                <a:gdLst>
                  <a:gd name="T0" fmla="*/ 6 w 30"/>
                  <a:gd name="T1" fmla="*/ 12 h 18"/>
                  <a:gd name="T2" fmla="*/ 0 w 30"/>
                  <a:gd name="T3" fmla="*/ 12 h 18"/>
                  <a:gd name="T4" fmla="*/ 6 w 30"/>
                  <a:gd name="T5" fmla="*/ 18 h 18"/>
                  <a:gd name="T6" fmla="*/ 12 w 30"/>
                  <a:gd name="T7" fmla="*/ 12 h 18"/>
                  <a:gd name="T8" fmla="*/ 24 w 30"/>
                  <a:gd name="T9" fmla="*/ 6 h 18"/>
                  <a:gd name="T10" fmla="*/ 30 w 30"/>
                  <a:gd name="T11" fmla="*/ 0 h 18"/>
                  <a:gd name="T12" fmla="*/ 24 w 30"/>
                  <a:gd name="T13" fmla="*/ 0 h 18"/>
                  <a:gd name="T14" fmla="*/ 12 w 30"/>
                  <a:gd name="T15" fmla="*/ 6 h 18"/>
                  <a:gd name="T16" fmla="*/ 6 w 30"/>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12"/>
                    </a:moveTo>
                    <a:lnTo>
                      <a:pt x="0" y="12"/>
                    </a:lnTo>
                    <a:lnTo>
                      <a:pt x="6" y="18"/>
                    </a:lnTo>
                    <a:lnTo>
                      <a:pt x="12" y="12"/>
                    </a:lnTo>
                    <a:lnTo>
                      <a:pt x="24" y="6"/>
                    </a:lnTo>
                    <a:lnTo>
                      <a:pt x="30" y="0"/>
                    </a:lnTo>
                    <a:lnTo>
                      <a:pt x="24" y="0"/>
                    </a:lnTo>
                    <a:lnTo>
                      <a:pt x="12" y="6"/>
                    </a:lnTo>
                    <a:lnTo>
                      <a:pt x="6" y="12"/>
                    </a:lnTo>
                    <a:close/>
                  </a:path>
                </a:pathLst>
              </a:custGeom>
              <a:solidFill>
                <a:srgbClr val="C0C0C0"/>
              </a:solidFill>
              <a:ln w="9525">
                <a:noFill/>
                <a:round/>
                <a:headEnd/>
                <a:tailEnd/>
              </a:ln>
            </p:spPr>
            <p:txBody>
              <a:bodyPr/>
              <a:lstStyle/>
              <a:p>
                <a:endParaRPr lang="en-US"/>
              </a:p>
            </p:txBody>
          </p:sp>
          <p:sp>
            <p:nvSpPr>
              <p:cNvPr id="51626" name="Freeform 1290"/>
              <p:cNvSpPr>
                <a:spLocks/>
              </p:cNvSpPr>
              <p:nvPr/>
            </p:nvSpPr>
            <p:spPr bwMode="auto">
              <a:xfrm>
                <a:off x="4690" y="2766"/>
                <a:ext cx="30" cy="18"/>
              </a:xfrm>
              <a:custGeom>
                <a:avLst/>
                <a:gdLst>
                  <a:gd name="T0" fmla="*/ 6 w 30"/>
                  <a:gd name="T1" fmla="*/ 12 h 18"/>
                  <a:gd name="T2" fmla="*/ 0 w 30"/>
                  <a:gd name="T3" fmla="*/ 18 h 18"/>
                  <a:gd name="T4" fmla="*/ 6 w 30"/>
                  <a:gd name="T5" fmla="*/ 18 h 18"/>
                  <a:gd name="T6" fmla="*/ 24 w 30"/>
                  <a:gd name="T7" fmla="*/ 6 h 18"/>
                  <a:gd name="T8" fmla="*/ 30 w 30"/>
                  <a:gd name="T9" fmla="*/ 6 h 18"/>
                  <a:gd name="T10" fmla="*/ 24 w 30"/>
                  <a:gd name="T11" fmla="*/ 0 h 18"/>
                  <a:gd name="T12" fmla="*/ 6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12"/>
                    </a:moveTo>
                    <a:lnTo>
                      <a:pt x="0" y="18"/>
                    </a:lnTo>
                    <a:lnTo>
                      <a:pt x="6" y="18"/>
                    </a:lnTo>
                    <a:lnTo>
                      <a:pt x="24" y="6"/>
                    </a:lnTo>
                    <a:lnTo>
                      <a:pt x="30" y="6"/>
                    </a:lnTo>
                    <a:lnTo>
                      <a:pt x="24" y="0"/>
                    </a:lnTo>
                    <a:lnTo>
                      <a:pt x="6" y="12"/>
                    </a:lnTo>
                    <a:close/>
                  </a:path>
                </a:pathLst>
              </a:custGeom>
              <a:solidFill>
                <a:srgbClr val="C0C0C0"/>
              </a:solidFill>
              <a:ln w="9525">
                <a:noFill/>
                <a:round/>
                <a:headEnd/>
                <a:tailEnd/>
              </a:ln>
            </p:spPr>
            <p:txBody>
              <a:bodyPr/>
              <a:lstStyle/>
              <a:p>
                <a:endParaRPr lang="en-US"/>
              </a:p>
            </p:txBody>
          </p:sp>
          <p:sp>
            <p:nvSpPr>
              <p:cNvPr id="51627" name="Freeform 1291"/>
              <p:cNvSpPr>
                <a:spLocks/>
              </p:cNvSpPr>
              <p:nvPr/>
            </p:nvSpPr>
            <p:spPr bwMode="auto">
              <a:xfrm>
                <a:off x="4726" y="2742"/>
                <a:ext cx="24" cy="18"/>
              </a:xfrm>
              <a:custGeom>
                <a:avLst/>
                <a:gdLst>
                  <a:gd name="T0" fmla="*/ 6 w 24"/>
                  <a:gd name="T1" fmla="*/ 12 h 18"/>
                  <a:gd name="T2" fmla="*/ 0 w 24"/>
                  <a:gd name="T3" fmla="*/ 18 h 18"/>
                  <a:gd name="T4" fmla="*/ 6 w 24"/>
                  <a:gd name="T5" fmla="*/ 18 h 18"/>
                  <a:gd name="T6" fmla="*/ 24 w 24"/>
                  <a:gd name="T7" fmla="*/ 6 h 18"/>
                  <a:gd name="T8" fmla="*/ 24 w 24"/>
                  <a:gd name="T9" fmla="*/ 0 h 18"/>
                  <a:gd name="T10" fmla="*/ 24 w 24"/>
                  <a:gd name="T11" fmla="*/ 0 h 18"/>
                  <a:gd name="T12" fmla="*/ 6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6" y="12"/>
                    </a:moveTo>
                    <a:lnTo>
                      <a:pt x="0" y="18"/>
                    </a:lnTo>
                    <a:lnTo>
                      <a:pt x="6" y="18"/>
                    </a:lnTo>
                    <a:lnTo>
                      <a:pt x="24" y="6"/>
                    </a:lnTo>
                    <a:lnTo>
                      <a:pt x="24" y="0"/>
                    </a:lnTo>
                    <a:lnTo>
                      <a:pt x="6" y="12"/>
                    </a:lnTo>
                    <a:close/>
                  </a:path>
                </a:pathLst>
              </a:custGeom>
              <a:solidFill>
                <a:srgbClr val="C0C0C0"/>
              </a:solidFill>
              <a:ln w="9525">
                <a:noFill/>
                <a:round/>
                <a:headEnd/>
                <a:tailEnd/>
              </a:ln>
            </p:spPr>
            <p:txBody>
              <a:bodyPr/>
              <a:lstStyle/>
              <a:p>
                <a:endParaRPr lang="en-US"/>
              </a:p>
            </p:txBody>
          </p:sp>
          <p:sp>
            <p:nvSpPr>
              <p:cNvPr id="51628" name="Freeform 1292"/>
              <p:cNvSpPr>
                <a:spLocks/>
              </p:cNvSpPr>
              <p:nvPr/>
            </p:nvSpPr>
            <p:spPr bwMode="auto">
              <a:xfrm>
                <a:off x="4762" y="2712"/>
                <a:ext cx="24" cy="24"/>
              </a:xfrm>
              <a:custGeom>
                <a:avLst/>
                <a:gdLst>
                  <a:gd name="T0" fmla="*/ 0 w 24"/>
                  <a:gd name="T1" fmla="*/ 18 h 24"/>
                  <a:gd name="T2" fmla="*/ 0 w 24"/>
                  <a:gd name="T3" fmla="*/ 24 h 24"/>
                  <a:gd name="T4" fmla="*/ 0 w 24"/>
                  <a:gd name="T5" fmla="*/ 24 h 24"/>
                  <a:gd name="T6" fmla="*/ 6 w 24"/>
                  <a:gd name="T7" fmla="*/ 24 h 24"/>
                  <a:gd name="T8" fmla="*/ 6 w 24"/>
                  <a:gd name="T9" fmla="*/ 18 h 24"/>
                  <a:gd name="T10" fmla="*/ 24 w 24"/>
                  <a:gd name="T11" fmla="*/ 6 h 24"/>
                  <a:gd name="T12" fmla="*/ 18 w 24"/>
                  <a:gd name="T13" fmla="*/ 0 h 24"/>
                  <a:gd name="T14" fmla="*/ 18 w 24"/>
                  <a:gd name="T15" fmla="*/ 6 h 24"/>
                  <a:gd name="T16" fmla="*/ 0 w 24"/>
                  <a:gd name="T17" fmla="*/ 18 h 24"/>
                  <a:gd name="T18" fmla="*/ 6 w 24"/>
                  <a:gd name="T19" fmla="*/ 18 h 24"/>
                  <a:gd name="T20" fmla="*/ 6 w 24"/>
                  <a:gd name="T21" fmla="*/ 18 h 24"/>
                  <a:gd name="T22" fmla="*/ 0 w 24"/>
                  <a:gd name="T23" fmla="*/ 18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0" y="18"/>
                    </a:moveTo>
                    <a:lnTo>
                      <a:pt x="0" y="24"/>
                    </a:lnTo>
                    <a:lnTo>
                      <a:pt x="6" y="24"/>
                    </a:lnTo>
                    <a:lnTo>
                      <a:pt x="6" y="18"/>
                    </a:lnTo>
                    <a:lnTo>
                      <a:pt x="24" y="6"/>
                    </a:lnTo>
                    <a:lnTo>
                      <a:pt x="18" y="0"/>
                    </a:lnTo>
                    <a:lnTo>
                      <a:pt x="18" y="6"/>
                    </a:lnTo>
                    <a:lnTo>
                      <a:pt x="0" y="18"/>
                    </a:lnTo>
                    <a:lnTo>
                      <a:pt x="6" y="18"/>
                    </a:lnTo>
                    <a:lnTo>
                      <a:pt x="0" y="18"/>
                    </a:lnTo>
                    <a:close/>
                  </a:path>
                </a:pathLst>
              </a:custGeom>
              <a:solidFill>
                <a:srgbClr val="C0C0C0"/>
              </a:solidFill>
              <a:ln w="9525">
                <a:noFill/>
                <a:round/>
                <a:headEnd/>
                <a:tailEnd/>
              </a:ln>
            </p:spPr>
            <p:txBody>
              <a:bodyPr/>
              <a:lstStyle/>
              <a:p>
                <a:endParaRPr lang="en-US"/>
              </a:p>
            </p:txBody>
          </p:sp>
          <p:sp>
            <p:nvSpPr>
              <p:cNvPr id="51629" name="Freeform 1293"/>
              <p:cNvSpPr>
                <a:spLocks/>
              </p:cNvSpPr>
              <p:nvPr/>
            </p:nvSpPr>
            <p:spPr bwMode="auto">
              <a:xfrm>
                <a:off x="4792" y="2682"/>
                <a:ext cx="18" cy="24"/>
              </a:xfrm>
              <a:custGeom>
                <a:avLst/>
                <a:gdLst>
                  <a:gd name="T0" fmla="*/ 0 w 18"/>
                  <a:gd name="T1" fmla="*/ 24 h 24"/>
                  <a:gd name="T2" fmla="*/ 0 w 18"/>
                  <a:gd name="T3" fmla="*/ 24 h 24"/>
                  <a:gd name="T4" fmla="*/ 6 w 18"/>
                  <a:gd name="T5" fmla="*/ 24 h 24"/>
                  <a:gd name="T6" fmla="*/ 12 w 18"/>
                  <a:gd name="T7" fmla="*/ 12 h 24"/>
                  <a:gd name="T8" fmla="*/ 18 w 18"/>
                  <a:gd name="T9" fmla="*/ 6 h 24"/>
                  <a:gd name="T10" fmla="*/ 18 w 18"/>
                  <a:gd name="T11" fmla="*/ 0 h 24"/>
                  <a:gd name="T12" fmla="*/ 12 w 18"/>
                  <a:gd name="T13" fmla="*/ 6 h 24"/>
                  <a:gd name="T14" fmla="*/ 6 w 18"/>
                  <a:gd name="T15" fmla="*/ 12 h 24"/>
                  <a:gd name="T16" fmla="*/ 0 w 18"/>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0" y="24"/>
                    </a:moveTo>
                    <a:lnTo>
                      <a:pt x="0" y="24"/>
                    </a:lnTo>
                    <a:lnTo>
                      <a:pt x="6" y="24"/>
                    </a:lnTo>
                    <a:lnTo>
                      <a:pt x="12" y="12"/>
                    </a:lnTo>
                    <a:lnTo>
                      <a:pt x="18" y="6"/>
                    </a:lnTo>
                    <a:lnTo>
                      <a:pt x="18" y="0"/>
                    </a:lnTo>
                    <a:lnTo>
                      <a:pt x="12" y="6"/>
                    </a:lnTo>
                    <a:lnTo>
                      <a:pt x="6" y="12"/>
                    </a:lnTo>
                    <a:lnTo>
                      <a:pt x="0" y="24"/>
                    </a:lnTo>
                    <a:close/>
                  </a:path>
                </a:pathLst>
              </a:custGeom>
              <a:solidFill>
                <a:srgbClr val="C0C0C0"/>
              </a:solidFill>
              <a:ln w="9525">
                <a:noFill/>
                <a:round/>
                <a:headEnd/>
                <a:tailEnd/>
              </a:ln>
            </p:spPr>
            <p:txBody>
              <a:bodyPr/>
              <a:lstStyle/>
              <a:p>
                <a:endParaRPr lang="en-US"/>
              </a:p>
            </p:txBody>
          </p:sp>
          <p:sp>
            <p:nvSpPr>
              <p:cNvPr id="51630" name="Freeform 1294"/>
              <p:cNvSpPr>
                <a:spLocks/>
              </p:cNvSpPr>
              <p:nvPr/>
            </p:nvSpPr>
            <p:spPr bwMode="auto">
              <a:xfrm>
                <a:off x="4816" y="2646"/>
                <a:ext cx="18" cy="30"/>
              </a:xfrm>
              <a:custGeom>
                <a:avLst/>
                <a:gdLst>
                  <a:gd name="T0" fmla="*/ 0 w 18"/>
                  <a:gd name="T1" fmla="*/ 24 h 30"/>
                  <a:gd name="T2" fmla="*/ 6 w 18"/>
                  <a:gd name="T3" fmla="*/ 30 h 30"/>
                  <a:gd name="T4" fmla="*/ 6 w 18"/>
                  <a:gd name="T5" fmla="*/ 24 h 30"/>
                  <a:gd name="T6" fmla="*/ 18 w 18"/>
                  <a:gd name="T7" fmla="*/ 12 h 30"/>
                  <a:gd name="T8" fmla="*/ 18 w 18"/>
                  <a:gd name="T9" fmla="*/ 6 h 30"/>
                  <a:gd name="T10" fmla="*/ 18 w 18"/>
                  <a:gd name="T11" fmla="*/ 0 h 30"/>
                  <a:gd name="T12" fmla="*/ 12 w 18"/>
                  <a:gd name="T13" fmla="*/ 6 h 30"/>
                  <a:gd name="T14" fmla="*/ 12 w 18"/>
                  <a:gd name="T15" fmla="*/ 12 h 30"/>
                  <a:gd name="T16" fmla="*/ 0 w 18"/>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30"/>
                  <a:gd name="T29" fmla="*/ 18 w 18"/>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30">
                    <a:moveTo>
                      <a:pt x="0" y="24"/>
                    </a:moveTo>
                    <a:lnTo>
                      <a:pt x="6" y="30"/>
                    </a:lnTo>
                    <a:lnTo>
                      <a:pt x="6" y="24"/>
                    </a:lnTo>
                    <a:lnTo>
                      <a:pt x="18" y="12"/>
                    </a:lnTo>
                    <a:lnTo>
                      <a:pt x="18" y="6"/>
                    </a:lnTo>
                    <a:lnTo>
                      <a:pt x="18" y="0"/>
                    </a:lnTo>
                    <a:lnTo>
                      <a:pt x="12" y="6"/>
                    </a:lnTo>
                    <a:lnTo>
                      <a:pt x="12" y="12"/>
                    </a:lnTo>
                    <a:lnTo>
                      <a:pt x="0" y="24"/>
                    </a:lnTo>
                    <a:close/>
                  </a:path>
                </a:pathLst>
              </a:custGeom>
              <a:solidFill>
                <a:srgbClr val="C0C0C0"/>
              </a:solidFill>
              <a:ln w="9525">
                <a:noFill/>
                <a:round/>
                <a:headEnd/>
                <a:tailEnd/>
              </a:ln>
            </p:spPr>
            <p:txBody>
              <a:bodyPr/>
              <a:lstStyle/>
              <a:p>
                <a:endParaRPr lang="en-US"/>
              </a:p>
            </p:txBody>
          </p:sp>
          <p:sp>
            <p:nvSpPr>
              <p:cNvPr id="51631" name="Freeform 1295"/>
              <p:cNvSpPr>
                <a:spLocks/>
              </p:cNvSpPr>
              <p:nvPr/>
            </p:nvSpPr>
            <p:spPr bwMode="auto">
              <a:xfrm>
                <a:off x="4834" y="2610"/>
                <a:ext cx="18" cy="24"/>
              </a:xfrm>
              <a:custGeom>
                <a:avLst/>
                <a:gdLst>
                  <a:gd name="T0" fmla="*/ 0 w 18"/>
                  <a:gd name="T1" fmla="*/ 24 h 24"/>
                  <a:gd name="T2" fmla="*/ 6 w 18"/>
                  <a:gd name="T3" fmla="*/ 24 h 24"/>
                  <a:gd name="T4" fmla="*/ 6 w 18"/>
                  <a:gd name="T5" fmla="*/ 24 h 24"/>
                  <a:gd name="T6" fmla="*/ 18 w 18"/>
                  <a:gd name="T7" fmla="*/ 6 h 24"/>
                  <a:gd name="T8" fmla="*/ 18 w 18"/>
                  <a:gd name="T9" fmla="*/ 0 h 24"/>
                  <a:gd name="T10" fmla="*/ 12 w 18"/>
                  <a:gd name="T11" fmla="*/ 0 h 24"/>
                  <a:gd name="T12" fmla="*/ 12 w 18"/>
                  <a:gd name="T13" fmla="*/ 0 h 24"/>
                  <a:gd name="T14" fmla="*/ 12 w 18"/>
                  <a:gd name="T15" fmla="*/ 6 h 24"/>
                  <a:gd name="T16" fmla="*/ 0 w 18"/>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0" y="24"/>
                    </a:moveTo>
                    <a:lnTo>
                      <a:pt x="6" y="24"/>
                    </a:lnTo>
                    <a:lnTo>
                      <a:pt x="18" y="6"/>
                    </a:lnTo>
                    <a:lnTo>
                      <a:pt x="18" y="0"/>
                    </a:lnTo>
                    <a:lnTo>
                      <a:pt x="12" y="0"/>
                    </a:lnTo>
                    <a:lnTo>
                      <a:pt x="12" y="6"/>
                    </a:lnTo>
                    <a:lnTo>
                      <a:pt x="0" y="24"/>
                    </a:lnTo>
                    <a:close/>
                  </a:path>
                </a:pathLst>
              </a:custGeom>
              <a:solidFill>
                <a:srgbClr val="C0C0C0"/>
              </a:solidFill>
              <a:ln w="9525">
                <a:noFill/>
                <a:round/>
                <a:headEnd/>
                <a:tailEnd/>
              </a:ln>
            </p:spPr>
            <p:txBody>
              <a:bodyPr/>
              <a:lstStyle/>
              <a:p>
                <a:endParaRPr lang="en-US"/>
              </a:p>
            </p:txBody>
          </p:sp>
          <p:sp>
            <p:nvSpPr>
              <p:cNvPr id="51632" name="Freeform 1296"/>
              <p:cNvSpPr>
                <a:spLocks/>
              </p:cNvSpPr>
              <p:nvPr/>
            </p:nvSpPr>
            <p:spPr bwMode="auto">
              <a:xfrm>
                <a:off x="4846" y="2568"/>
                <a:ext cx="12" cy="30"/>
              </a:xfrm>
              <a:custGeom>
                <a:avLst/>
                <a:gdLst>
                  <a:gd name="T0" fmla="*/ 0 w 12"/>
                  <a:gd name="T1" fmla="*/ 24 h 30"/>
                  <a:gd name="T2" fmla="*/ 6 w 12"/>
                  <a:gd name="T3" fmla="*/ 30 h 30"/>
                  <a:gd name="T4" fmla="*/ 6 w 12"/>
                  <a:gd name="T5" fmla="*/ 24 h 30"/>
                  <a:gd name="T6" fmla="*/ 12 w 12"/>
                  <a:gd name="T7" fmla="*/ 6 h 30"/>
                  <a:gd name="T8" fmla="*/ 6 w 12"/>
                  <a:gd name="T9" fmla="*/ 0 h 30"/>
                  <a:gd name="T10" fmla="*/ 6 w 12"/>
                  <a:gd name="T11" fmla="*/ 0 h 30"/>
                  <a:gd name="T12" fmla="*/ 0 w 12"/>
                  <a:gd name="T13" fmla="*/ 0 h 30"/>
                  <a:gd name="T14" fmla="*/ 6 w 12"/>
                  <a:gd name="T15" fmla="*/ 6 h 30"/>
                  <a:gd name="T16" fmla="*/ 0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24"/>
                    </a:moveTo>
                    <a:lnTo>
                      <a:pt x="6" y="30"/>
                    </a:lnTo>
                    <a:lnTo>
                      <a:pt x="6" y="24"/>
                    </a:lnTo>
                    <a:lnTo>
                      <a:pt x="12" y="6"/>
                    </a:lnTo>
                    <a:lnTo>
                      <a:pt x="6" y="0"/>
                    </a:lnTo>
                    <a:lnTo>
                      <a:pt x="0" y="0"/>
                    </a:lnTo>
                    <a:lnTo>
                      <a:pt x="6" y="6"/>
                    </a:lnTo>
                    <a:lnTo>
                      <a:pt x="0" y="24"/>
                    </a:lnTo>
                    <a:close/>
                  </a:path>
                </a:pathLst>
              </a:custGeom>
              <a:solidFill>
                <a:srgbClr val="C0C0C0"/>
              </a:solidFill>
              <a:ln w="9525">
                <a:noFill/>
                <a:round/>
                <a:headEnd/>
                <a:tailEnd/>
              </a:ln>
            </p:spPr>
            <p:txBody>
              <a:bodyPr/>
              <a:lstStyle/>
              <a:p>
                <a:endParaRPr lang="en-US"/>
              </a:p>
            </p:txBody>
          </p:sp>
          <p:sp>
            <p:nvSpPr>
              <p:cNvPr id="51633" name="Freeform 1297"/>
              <p:cNvSpPr>
                <a:spLocks/>
              </p:cNvSpPr>
              <p:nvPr/>
            </p:nvSpPr>
            <p:spPr bwMode="auto">
              <a:xfrm>
                <a:off x="4840" y="2526"/>
                <a:ext cx="12" cy="30"/>
              </a:xfrm>
              <a:custGeom>
                <a:avLst/>
                <a:gdLst>
                  <a:gd name="T0" fmla="*/ 6 w 12"/>
                  <a:gd name="T1" fmla="*/ 24 h 30"/>
                  <a:gd name="T2" fmla="*/ 12 w 12"/>
                  <a:gd name="T3" fmla="*/ 30 h 30"/>
                  <a:gd name="T4" fmla="*/ 12 w 12"/>
                  <a:gd name="T5" fmla="*/ 24 h 30"/>
                  <a:gd name="T6" fmla="*/ 12 w 12"/>
                  <a:gd name="T7" fmla="*/ 6 h 30"/>
                  <a:gd name="T8" fmla="*/ 6 w 12"/>
                  <a:gd name="T9" fmla="*/ 0 h 30"/>
                  <a:gd name="T10" fmla="*/ 6 w 12"/>
                  <a:gd name="T11" fmla="*/ 0 h 30"/>
                  <a:gd name="T12" fmla="*/ 0 w 12"/>
                  <a:gd name="T13" fmla="*/ 0 h 30"/>
                  <a:gd name="T14" fmla="*/ 6 w 12"/>
                  <a:gd name="T15" fmla="*/ 6 h 30"/>
                  <a:gd name="T16" fmla="*/ 6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6" y="24"/>
                    </a:moveTo>
                    <a:lnTo>
                      <a:pt x="12" y="30"/>
                    </a:lnTo>
                    <a:lnTo>
                      <a:pt x="12" y="24"/>
                    </a:lnTo>
                    <a:lnTo>
                      <a:pt x="12" y="6"/>
                    </a:lnTo>
                    <a:lnTo>
                      <a:pt x="6" y="0"/>
                    </a:lnTo>
                    <a:lnTo>
                      <a:pt x="0" y="0"/>
                    </a:lnTo>
                    <a:lnTo>
                      <a:pt x="6" y="6"/>
                    </a:lnTo>
                    <a:lnTo>
                      <a:pt x="6" y="24"/>
                    </a:lnTo>
                    <a:close/>
                  </a:path>
                </a:pathLst>
              </a:custGeom>
              <a:solidFill>
                <a:srgbClr val="C0C0C0"/>
              </a:solidFill>
              <a:ln w="9525">
                <a:noFill/>
                <a:round/>
                <a:headEnd/>
                <a:tailEnd/>
              </a:ln>
            </p:spPr>
            <p:txBody>
              <a:bodyPr/>
              <a:lstStyle/>
              <a:p>
                <a:endParaRPr lang="en-US"/>
              </a:p>
            </p:txBody>
          </p:sp>
          <p:sp>
            <p:nvSpPr>
              <p:cNvPr id="51634" name="Freeform 1298"/>
              <p:cNvSpPr>
                <a:spLocks/>
              </p:cNvSpPr>
              <p:nvPr/>
            </p:nvSpPr>
            <p:spPr bwMode="auto">
              <a:xfrm>
                <a:off x="4828" y="2483"/>
                <a:ext cx="12" cy="31"/>
              </a:xfrm>
              <a:custGeom>
                <a:avLst/>
                <a:gdLst>
                  <a:gd name="T0" fmla="*/ 6 w 12"/>
                  <a:gd name="T1" fmla="*/ 31 h 31"/>
                  <a:gd name="T2" fmla="*/ 12 w 12"/>
                  <a:gd name="T3" fmla="*/ 31 h 31"/>
                  <a:gd name="T4" fmla="*/ 12 w 12"/>
                  <a:gd name="T5" fmla="*/ 31 h 31"/>
                  <a:gd name="T6" fmla="*/ 6 w 12"/>
                  <a:gd name="T7" fmla="*/ 6 h 31"/>
                  <a:gd name="T8" fmla="*/ 6 w 12"/>
                  <a:gd name="T9" fmla="*/ 6 h 31"/>
                  <a:gd name="T10" fmla="*/ 0 w 12"/>
                  <a:gd name="T11" fmla="*/ 0 h 31"/>
                  <a:gd name="T12" fmla="*/ 0 w 12"/>
                  <a:gd name="T13" fmla="*/ 6 h 31"/>
                  <a:gd name="T14" fmla="*/ 0 w 12"/>
                  <a:gd name="T15" fmla="*/ 6 h 31"/>
                  <a:gd name="T16" fmla="*/ 6 w 12"/>
                  <a:gd name="T17" fmla="*/ 31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1"/>
                  <a:gd name="T29" fmla="*/ 12 w 12"/>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1">
                    <a:moveTo>
                      <a:pt x="6" y="31"/>
                    </a:moveTo>
                    <a:lnTo>
                      <a:pt x="12" y="31"/>
                    </a:lnTo>
                    <a:lnTo>
                      <a:pt x="6" y="6"/>
                    </a:lnTo>
                    <a:lnTo>
                      <a:pt x="0" y="0"/>
                    </a:lnTo>
                    <a:lnTo>
                      <a:pt x="0" y="6"/>
                    </a:lnTo>
                    <a:lnTo>
                      <a:pt x="6" y="31"/>
                    </a:lnTo>
                    <a:close/>
                  </a:path>
                </a:pathLst>
              </a:custGeom>
              <a:solidFill>
                <a:srgbClr val="C0C0C0"/>
              </a:solidFill>
              <a:ln w="9525">
                <a:noFill/>
                <a:round/>
                <a:headEnd/>
                <a:tailEnd/>
              </a:ln>
            </p:spPr>
            <p:txBody>
              <a:bodyPr/>
              <a:lstStyle/>
              <a:p>
                <a:endParaRPr lang="en-US"/>
              </a:p>
            </p:txBody>
          </p:sp>
          <p:sp>
            <p:nvSpPr>
              <p:cNvPr id="51635" name="Freeform 1299"/>
              <p:cNvSpPr>
                <a:spLocks/>
              </p:cNvSpPr>
              <p:nvPr/>
            </p:nvSpPr>
            <p:spPr bwMode="auto">
              <a:xfrm>
                <a:off x="4804" y="2453"/>
                <a:ext cx="18" cy="24"/>
              </a:xfrm>
              <a:custGeom>
                <a:avLst/>
                <a:gdLst>
                  <a:gd name="T0" fmla="*/ 12 w 18"/>
                  <a:gd name="T1" fmla="*/ 18 h 24"/>
                  <a:gd name="T2" fmla="*/ 18 w 18"/>
                  <a:gd name="T3" fmla="*/ 24 h 24"/>
                  <a:gd name="T4" fmla="*/ 18 w 18"/>
                  <a:gd name="T5" fmla="*/ 18 h 24"/>
                  <a:gd name="T6" fmla="*/ 6 w 18"/>
                  <a:gd name="T7" fmla="*/ 0 h 24"/>
                  <a:gd name="T8" fmla="*/ 0 w 18"/>
                  <a:gd name="T9" fmla="*/ 0 h 24"/>
                  <a:gd name="T10" fmla="*/ 0 w 18"/>
                  <a:gd name="T11" fmla="*/ 0 h 24"/>
                  <a:gd name="T12" fmla="*/ 12 w 18"/>
                  <a:gd name="T13" fmla="*/ 18 h 24"/>
                  <a:gd name="T14" fmla="*/ 0 60000 65536"/>
                  <a:gd name="T15" fmla="*/ 0 60000 65536"/>
                  <a:gd name="T16" fmla="*/ 0 60000 65536"/>
                  <a:gd name="T17" fmla="*/ 0 60000 65536"/>
                  <a:gd name="T18" fmla="*/ 0 60000 65536"/>
                  <a:gd name="T19" fmla="*/ 0 60000 65536"/>
                  <a:gd name="T20" fmla="*/ 0 60000 65536"/>
                  <a:gd name="T21" fmla="*/ 0 w 18"/>
                  <a:gd name="T22" fmla="*/ 0 h 24"/>
                  <a:gd name="T23" fmla="*/ 18 w 18"/>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24">
                    <a:moveTo>
                      <a:pt x="12" y="18"/>
                    </a:moveTo>
                    <a:lnTo>
                      <a:pt x="18" y="24"/>
                    </a:lnTo>
                    <a:lnTo>
                      <a:pt x="18" y="18"/>
                    </a:lnTo>
                    <a:lnTo>
                      <a:pt x="6" y="0"/>
                    </a:lnTo>
                    <a:lnTo>
                      <a:pt x="0" y="0"/>
                    </a:lnTo>
                    <a:lnTo>
                      <a:pt x="12" y="18"/>
                    </a:lnTo>
                    <a:close/>
                  </a:path>
                </a:pathLst>
              </a:custGeom>
              <a:solidFill>
                <a:srgbClr val="C0C0C0"/>
              </a:solidFill>
              <a:ln w="9525">
                <a:noFill/>
                <a:round/>
                <a:headEnd/>
                <a:tailEnd/>
              </a:ln>
            </p:spPr>
            <p:txBody>
              <a:bodyPr/>
              <a:lstStyle/>
              <a:p>
                <a:endParaRPr lang="en-US"/>
              </a:p>
            </p:txBody>
          </p:sp>
          <p:sp>
            <p:nvSpPr>
              <p:cNvPr id="51636" name="Freeform 1300"/>
              <p:cNvSpPr>
                <a:spLocks/>
              </p:cNvSpPr>
              <p:nvPr/>
            </p:nvSpPr>
            <p:spPr bwMode="auto">
              <a:xfrm>
                <a:off x="4774" y="2423"/>
                <a:ext cx="24" cy="18"/>
              </a:xfrm>
              <a:custGeom>
                <a:avLst/>
                <a:gdLst>
                  <a:gd name="T0" fmla="*/ 18 w 24"/>
                  <a:gd name="T1" fmla="*/ 18 h 18"/>
                  <a:gd name="T2" fmla="*/ 18 w 24"/>
                  <a:gd name="T3" fmla="*/ 18 h 18"/>
                  <a:gd name="T4" fmla="*/ 24 w 24"/>
                  <a:gd name="T5" fmla="*/ 18 h 18"/>
                  <a:gd name="T6" fmla="*/ 6 w 24"/>
                  <a:gd name="T7" fmla="*/ 0 h 18"/>
                  <a:gd name="T8" fmla="*/ 6 w 24"/>
                  <a:gd name="T9" fmla="*/ 0 h 18"/>
                  <a:gd name="T10" fmla="*/ 0 w 24"/>
                  <a:gd name="T11" fmla="*/ 0 h 18"/>
                  <a:gd name="T12" fmla="*/ 18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18" y="18"/>
                    </a:moveTo>
                    <a:lnTo>
                      <a:pt x="18" y="18"/>
                    </a:lnTo>
                    <a:lnTo>
                      <a:pt x="24" y="18"/>
                    </a:lnTo>
                    <a:lnTo>
                      <a:pt x="6" y="0"/>
                    </a:lnTo>
                    <a:lnTo>
                      <a:pt x="0" y="0"/>
                    </a:lnTo>
                    <a:lnTo>
                      <a:pt x="18" y="18"/>
                    </a:lnTo>
                    <a:close/>
                  </a:path>
                </a:pathLst>
              </a:custGeom>
              <a:solidFill>
                <a:srgbClr val="C0C0C0"/>
              </a:solidFill>
              <a:ln w="9525">
                <a:noFill/>
                <a:round/>
                <a:headEnd/>
                <a:tailEnd/>
              </a:ln>
            </p:spPr>
            <p:txBody>
              <a:bodyPr/>
              <a:lstStyle/>
              <a:p>
                <a:endParaRPr lang="en-US"/>
              </a:p>
            </p:txBody>
          </p:sp>
          <p:sp>
            <p:nvSpPr>
              <p:cNvPr id="51637" name="Freeform 1301"/>
              <p:cNvSpPr>
                <a:spLocks/>
              </p:cNvSpPr>
              <p:nvPr/>
            </p:nvSpPr>
            <p:spPr bwMode="auto">
              <a:xfrm>
                <a:off x="4744" y="2393"/>
                <a:ext cx="24" cy="18"/>
              </a:xfrm>
              <a:custGeom>
                <a:avLst/>
                <a:gdLst>
                  <a:gd name="T0" fmla="*/ 18 w 24"/>
                  <a:gd name="T1" fmla="*/ 18 h 18"/>
                  <a:gd name="T2" fmla="*/ 24 w 24"/>
                  <a:gd name="T3" fmla="*/ 18 h 18"/>
                  <a:gd name="T4" fmla="*/ 18 w 24"/>
                  <a:gd name="T5" fmla="*/ 12 h 18"/>
                  <a:gd name="T6" fmla="*/ 0 w 24"/>
                  <a:gd name="T7" fmla="*/ 0 h 18"/>
                  <a:gd name="T8" fmla="*/ 0 w 24"/>
                  <a:gd name="T9" fmla="*/ 0 h 18"/>
                  <a:gd name="T10" fmla="*/ 0 w 24"/>
                  <a:gd name="T11" fmla="*/ 6 h 18"/>
                  <a:gd name="T12" fmla="*/ 18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18" y="18"/>
                    </a:moveTo>
                    <a:lnTo>
                      <a:pt x="24" y="18"/>
                    </a:lnTo>
                    <a:lnTo>
                      <a:pt x="18" y="12"/>
                    </a:lnTo>
                    <a:lnTo>
                      <a:pt x="0" y="0"/>
                    </a:lnTo>
                    <a:lnTo>
                      <a:pt x="0" y="6"/>
                    </a:lnTo>
                    <a:lnTo>
                      <a:pt x="18" y="18"/>
                    </a:lnTo>
                    <a:close/>
                  </a:path>
                </a:pathLst>
              </a:custGeom>
              <a:solidFill>
                <a:srgbClr val="C0C0C0"/>
              </a:solidFill>
              <a:ln w="9525">
                <a:noFill/>
                <a:round/>
                <a:headEnd/>
                <a:tailEnd/>
              </a:ln>
            </p:spPr>
            <p:txBody>
              <a:bodyPr/>
              <a:lstStyle/>
              <a:p>
                <a:endParaRPr lang="en-US"/>
              </a:p>
            </p:txBody>
          </p:sp>
          <p:sp>
            <p:nvSpPr>
              <p:cNvPr id="51638" name="Freeform 1302"/>
              <p:cNvSpPr>
                <a:spLocks/>
              </p:cNvSpPr>
              <p:nvPr/>
            </p:nvSpPr>
            <p:spPr bwMode="auto">
              <a:xfrm>
                <a:off x="4708" y="2369"/>
                <a:ext cx="24" cy="18"/>
              </a:xfrm>
              <a:custGeom>
                <a:avLst/>
                <a:gdLst>
                  <a:gd name="T0" fmla="*/ 24 w 24"/>
                  <a:gd name="T1" fmla="*/ 18 h 18"/>
                  <a:gd name="T2" fmla="*/ 24 w 24"/>
                  <a:gd name="T3" fmla="*/ 18 h 18"/>
                  <a:gd name="T4" fmla="*/ 24 w 24"/>
                  <a:gd name="T5" fmla="*/ 12 h 18"/>
                  <a:gd name="T6" fmla="*/ 12 w 24"/>
                  <a:gd name="T7" fmla="*/ 6 h 18"/>
                  <a:gd name="T8" fmla="*/ 6 w 24"/>
                  <a:gd name="T9" fmla="*/ 0 h 18"/>
                  <a:gd name="T10" fmla="*/ 0 w 24"/>
                  <a:gd name="T11" fmla="*/ 0 h 18"/>
                  <a:gd name="T12" fmla="*/ 6 w 24"/>
                  <a:gd name="T13" fmla="*/ 6 h 18"/>
                  <a:gd name="T14" fmla="*/ 12 w 24"/>
                  <a:gd name="T15" fmla="*/ 12 h 18"/>
                  <a:gd name="T16" fmla="*/ 24 w 24"/>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18"/>
                    </a:moveTo>
                    <a:lnTo>
                      <a:pt x="24" y="18"/>
                    </a:lnTo>
                    <a:lnTo>
                      <a:pt x="24" y="12"/>
                    </a:lnTo>
                    <a:lnTo>
                      <a:pt x="12" y="6"/>
                    </a:lnTo>
                    <a:lnTo>
                      <a:pt x="6" y="0"/>
                    </a:lnTo>
                    <a:lnTo>
                      <a:pt x="0" y="0"/>
                    </a:lnTo>
                    <a:lnTo>
                      <a:pt x="6" y="6"/>
                    </a:lnTo>
                    <a:lnTo>
                      <a:pt x="12" y="12"/>
                    </a:lnTo>
                    <a:lnTo>
                      <a:pt x="24" y="18"/>
                    </a:lnTo>
                    <a:close/>
                  </a:path>
                </a:pathLst>
              </a:custGeom>
              <a:solidFill>
                <a:srgbClr val="C0C0C0"/>
              </a:solidFill>
              <a:ln w="9525">
                <a:noFill/>
                <a:round/>
                <a:headEnd/>
                <a:tailEnd/>
              </a:ln>
            </p:spPr>
            <p:txBody>
              <a:bodyPr/>
              <a:lstStyle/>
              <a:p>
                <a:endParaRPr lang="en-US"/>
              </a:p>
            </p:txBody>
          </p:sp>
          <p:sp>
            <p:nvSpPr>
              <p:cNvPr id="51639" name="Freeform 1303"/>
              <p:cNvSpPr>
                <a:spLocks/>
              </p:cNvSpPr>
              <p:nvPr/>
            </p:nvSpPr>
            <p:spPr bwMode="auto">
              <a:xfrm>
                <a:off x="4672" y="2345"/>
                <a:ext cx="30" cy="18"/>
              </a:xfrm>
              <a:custGeom>
                <a:avLst/>
                <a:gdLst>
                  <a:gd name="T0" fmla="*/ 24 w 30"/>
                  <a:gd name="T1" fmla="*/ 18 h 18"/>
                  <a:gd name="T2" fmla="*/ 30 w 30"/>
                  <a:gd name="T3" fmla="*/ 18 h 18"/>
                  <a:gd name="T4" fmla="*/ 24 w 30"/>
                  <a:gd name="T5" fmla="*/ 12 h 18"/>
                  <a:gd name="T6" fmla="*/ 6 w 30"/>
                  <a:gd name="T7" fmla="*/ 0 h 18"/>
                  <a:gd name="T8" fmla="*/ 0 w 30"/>
                  <a:gd name="T9" fmla="*/ 6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8"/>
                    </a:lnTo>
                    <a:lnTo>
                      <a:pt x="24" y="12"/>
                    </a:lnTo>
                    <a:lnTo>
                      <a:pt x="6" y="0"/>
                    </a:lnTo>
                    <a:lnTo>
                      <a:pt x="0" y="6"/>
                    </a:lnTo>
                    <a:lnTo>
                      <a:pt x="6" y="6"/>
                    </a:lnTo>
                    <a:lnTo>
                      <a:pt x="24" y="18"/>
                    </a:lnTo>
                    <a:close/>
                  </a:path>
                </a:pathLst>
              </a:custGeom>
              <a:solidFill>
                <a:srgbClr val="C0C0C0"/>
              </a:solidFill>
              <a:ln w="9525">
                <a:noFill/>
                <a:round/>
                <a:headEnd/>
                <a:tailEnd/>
              </a:ln>
            </p:spPr>
            <p:txBody>
              <a:bodyPr/>
              <a:lstStyle/>
              <a:p>
                <a:endParaRPr lang="en-US"/>
              </a:p>
            </p:txBody>
          </p:sp>
          <p:sp>
            <p:nvSpPr>
              <p:cNvPr id="51640" name="Freeform 1304"/>
              <p:cNvSpPr>
                <a:spLocks/>
              </p:cNvSpPr>
              <p:nvPr/>
            </p:nvSpPr>
            <p:spPr bwMode="auto">
              <a:xfrm>
                <a:off x="4636" y="2327"/>
                <a:ext cx="30" cy="18"/>
              </a:xfrm>
              <a:custGeom>
                <a:avLst/>
                <a:gdLst>
                  <a:gd name="T0" fmla="*/ 24 w 30"/>
                  <a:gd name="T1" fmla="*/ 18 h 18"/>
                  <a:gd name="T2" fmla="*/ 30 w 30"/>
                  <a:gd name="T3" fmla="*/ 12 h 18"/>
                  <a:gd name="T4" fmla="*/ 24 w 30"/>
                  <a:gd name="T5" fmla="*/ 12 h 18"/>
                  <a:gd name="T6" fmla="*/ 0 w 30"/>
                  <a:gd name="T7" fmla="*/ 0 h 18"/>
                  <a:gd name="T8" fmla="*/ 0 w 30"/>
                  <a:gd name="T9" fmla="*/ 0 h 18"/>
                  <a:gd name="T10" fmla="*/ 0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1641" name="Freeform 1305"/>
              <p:cNvSpPr>
                <a:spLocks/>
              </p:cNvSpPr>
              <p:nvPr/>
            </p:nvSpPr>
            <p:spPr bwMode="auto">
              <a:xfrm>
                <a:off x="4600" y="2309"/>
                <a:ext cx="24" cy="12"/>
              </a:xfrm>
              <a:custGeom>
                <a:avLst/>
                <a:gdLst>
                  <a:gd name="T0" fmla="*/ 24 w 24"/>
                  <a:gd name="T1" fmla="*/ 12 h 12"/>
                  <a:gd name="T2" fmla="*/ 24 w 24"/>
                  <a:gd name="T3" fmla="*/ 12 h 12"/>
                  <a:gd name="T4" fmla="*/ 24 w 24"/>
                  <a:gd name="T5" fmla="*/ 6 h 12"/>
                  <a:gd name="T6" fmla="*/ 6 w 24"/>
                  <a:gd name="T7" fmla="*/ 0 h 12"/>
                  <a:gd name="T8" fmla="*/ 0 w 24"/>
                  <a:gd name="T9" fmla="*/ 0 h 12"/>
                  <a:gd name="T10" fmla="*/ 0 w 24"/>
                  <a:gd name="T11" fmla="*/ 0 h 12"/>
                  <a:gd name="T12" fmla="*/ 0 w 24"/>
                  <a:gd name="T13" fmla="*/ 6 h 12"/>
                  <a:gd name="T14" fmla="*/ 6 w 24"/>
                  <a:gd name="T15" fmla="*/ 6 h 12"/>
                  <a:gd name="T16" fmla="*/ 24 w 24"/>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24" y="12"/>
                    </a:moveTo>
                    <a:lnTo>
                      <a:pt x="24" y="12"/>
                    </a:lnTo>
                    <a:lnTo>
                      <a:pt x="24" y="6"/>
                    </a:lnTo>
                    <a:lnTo>
                      <a:pt x="6" y="0"/>
                    </a:lnTo>
                    <a:lnTo>
                      <a:pt x="0"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1642" name="Freeform 1306"/>
              <p:cNvSpPr>
                <a:spLocks/>
              </p:cNvSpPr>
              <p:nvPr/>
            </p:nvSpPr>
            <p:spPr bwMode="auto">
              <a:xfrm>
                <a:off x="4558" y="2291"/>
                <a:ext cx="30" cy="18"/>
              </a:xfrm>
              <a:custGeom>
                <a:avLst/>
                <a:gdLst>
                  <a:gd name="T0" fmla="*/ 24 w 30"/>
                  <a:gd name="T1" fmla="*/ 18 h 18"/>
                  <a:gd name="T2" fmla="*/ 30 w 30"/>
                  <a:gd name="T3" fmla="*/ 12 h 18"/>
                  <a:gd name="T4" fmla="*/ 24 w 30"/>
                  <a:gd name="T5" fmla="*/ 12 h 18"/>
                  <a:gd name="T6" fmla="*/ 6 w 30"/>
                  <a:gd name="T7" fmla="*/ 0 h 18"/>
                  <a:gd name="T8" fmla="*/ 0 w 30"/>
                  <a:gd name="T9" fmla="*/ 0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6" y="0"/>
                    </a:lnTo>
                    <a:lnTo>
                      <a:pt x="0" y="0"/>
                    </a:lnTo>
                    <a:lnTo>
                      <a:pt x="6" y="6"/>
                    </a:lnTo>
                    <a:lnTo>
                      <a:pt x="24" y="18"/>
                    </a:lnTo>
                    <a:close/>
                  </a:path>
                </a:pathLst>
              </a:custGeom>
              <a:solidFill>
                <a:srgbClr val="C0C0C0"/>
              </a:solidFill>
              <a:ln w="9525">
                <a:noFill/>
                <a:round/>
                <a:headEnd/>
                <a:tailEnd/>
              </a:ln>
            </p:spPr>
            <p:txBody>
              <a:bodyPr/>
              <a:lstStyle/>
              <a:p>
                <a:endParaRPr lang="en-US"/>
              </a:p>
            </p:txBody>
          </p:sp>
          <p:sp>
            <p:nvSpPr>
              <p:cNvPr id="51643" name="Freeform 1307"/>
              <p:cNvSpPr>
                <a:spLocks/>
              </p:cNvSpPr>
              <p:nvPr/>
            </p:nvSpPr>
            <p:spPr bwMode="auto">
              <a:xfrm>
                <a:off x="4522" y="2273"/>
                <a:ext cx="24" cy="18"/>
              </a:xfrm>
              <a:custGeom>
                <a:avLst/>
                <a:gdLst>
                  <a:gd name="T0" fmla="*/ 24 w 24"/>
                  <a:gd name="T1" fmla="*/ 18 h 18"/>
                  <a:gd name="T2" fmla="*/ 24 w 24"/>
                  <a:gd name="T3" fmla="*/ 12 h 18"/>
                  <a:gd name="T4" fmla="*/ 24 w 24"/>
                  <a:gd name="T5" fmla="*/ 12 h 18"/>
                  <a:gd name="T6" fmla="*/ 18 w 24"/>
                  <a:gd name="T7" fmla="*/ 6 h 18"/>
                  <a:gd name="T8" fmla="*/ 0 w 24"/>
                  <a:gd name="T9" fmla="*/ 0 h 18"/>
                  <a:gd name="T10" fmla="*/ 0 w 24"/>
                  <a:gd name="T11" fmla="*/ 6 h 18"/>
                  <a:gd name="T12" fmla="*/ 0 w 24"/>
                  <a:gd name="T13" fmla="*/ 6 h 18"/>
                  <a:gd name="T14" fmla="*/ 18 w 24"/>
                  <a:gd name="T15" fmla="*/ 12 h 18"/>
                  <a:gd name="T16" fmla="*/ 24 w 24"/>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18"/>
                    </a:moveTo>
                    <a:lnTo>
                      <a:pt x="24" y="12"/>
                    </a:lnTo>
                    <a:lnTo>
                      <a:pt x="18" y="6"/>
                    </a:lnTo>
                    <a:lnTo>
                      <a:pt x="0" y="0"/>
                    </a:lnTo>
                    <a:lnTo>
                      <a:pt x="0" y="6"/>
                    </a:lnTo>
                    <a:lnTo>
                      <a:pt x="18" y="12"/>
                    </a:lnTo>
                    <a:lnTo>
                      <a:pt x="24" y="18"/>
                    </a:lnTo>
                    <a:close/>
                  </a:path>
                </a:pathLst>
              </a:custGeom>
              <a:solidFill>
                <a:srgbClr val="C0C0C0"/>
              </a:solidFill>
              <a:ln w="9525">
                <a:noFill/>
                <a:round/>
                <a:headEnd/>
                <a:tailEnd/>
              </a:ln>
            </p:spPr>
            <p:txBody>
              <a:bodyPr/>
              <a:lstStyle/>
              <a:p>
                <a:endParaRPr lang="en-US"/>
              </a:p>
            </p:txBody>
          </p:sp>
          <p:sp>
            <p:nvSpPr>
              <p:cNvPr id="51644" name="Freeform 1308"/>
              <p:cNvSpPr>
                <a:spLocks/>
              </p:cNvSpPr>
              <p:nvPr/>
            </p:nvSpPr>
            <p:spPr bwMode="auto">
              <a:xfrm>
                <a:off x="4480" y="2261"/>
                <a:ext cx="30" cy="12"/>
              </a:xfrm>
              <a:custGeom>
                <a:avLst/>
                <a:gdLst>
                  <a:gd name="T0" fmla="*/ 24 w 30"/>
                  <a:gd name="T1" fmla="*/ 12 h 12"/>
                  <a:gd name="T2" fmla="*/ 30 w 30"/>
                  <a:gd name="T3" fmla="*/ 12 h 12"/>
                  <a:gd name="T4" fmla="*/ 24 w 30"/>
                  <a:gd name="T5" fmla="*/ 6 h 12"/>
                  <a:gd name="T6" fmla="*/ 6 w 30"/>
                  <a:gd name="T7" fmla="*/ 0 h 12"/>
                  <a:gd name="T8" fmla="*/ 0 w 30"/>
                  <a:gd name="T9" fmla="*/ 6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6"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1645" name="Freeform 1309"/>
              <p:cNvSpPr>
                <a:spLocks/>
              </p:cNvSpPr>
              <p:nvPr/>
            </p:nvSpPr>
            <p:spPr bwMode="auto">
              <a:xfrm>
                <a:off x="4438" y="2249"/>
                <a:ext cx="30" cy="12"/>
              </a:xfrm>
              <a:custGeom>
                <a:avLst/>
                <a:gdLst>
                  <a:gd name="T0" fmla="*/ 30 w 30"/>
                  <a:gd name="T1" fmla="*/ 12 h 12"/>
                  <a:gd name="T2" fmla="*/ 30 w 30"/>
                  <a:gd name="T3" fmla="*/ 12 h 12"/>
                  <a:gd name="T4" fmla="*/ 30 w 30"/>
                  <a:gd name="T5" fmla="*/ 6 h 12"/>
                  <a:gd name="T6" fmla="*/ 24 w 30"/>
                  <a:gd name="T7" fmla="*/ 6 h 12"/>
                  <a:gd name="T8" fmla="*/ 6 w 30"/>
                  <a:gd name="T9" fmla="*/ 0 h 12"/>
                  <a:gd name="T10" fmla="*/ 0 w 30"/>
                  <a:gd name="T11" fmla="*/ 6 h 12"/>
                  <a:gd name="T12" fmla="*/ 6 w 30"/>
                  <a:gd name="T13" fmla="*/ 6 h 12"/>
                  <a:gd name="T14" fmla="*/ 24 w 30"/>
                  <a:gd name="T15" fmla="*/ 12 h 12"/>
                  <a:gd name="T16" fmla="*/ 30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12"/>
                    </a:moveTo>
                    <a:lnTo>
                      <a:pt x="30" y="12"/>
                    </a:lnTo>
                    <a:lnTo>
                      <a:pt x="30" y="6"/>
                    </a:lnTo>
                    <a:lnTo>
                      <a:pt x="24" y="6"/>
                    </a:lnTo>
                    <a:lnTo>
                      <a:pt x="6" y="0"/>
                    </a:lnTo>
                    <a:lnTo>
                      <a:pt x="0" y="6"/>
                    </a:lnTo>
                    <a:lnTo>
                      <a:pt x="6" y="6"/>
                    </a:lnTo>
                    <a:lnTo>
                      <a:pt x="24" y="12"/>
                    </a:lnTo>
                    <a:lnTo>
                      <a:pt x="30" y="12"/>
                    </a:lnTo>
                    <a:close/>
                  </a:path>
                </a:pathLst>
              </a:custGeom>
              <a:solidFill>
                <a:srgbClr val="C0C0C0"/>
              </a:solidFill>
              <a:ln w="9525">
                <a:noFill/>
                <a:round/>
                <a:headEnd/>
                <a:tailEnd/>
              </a:ln>
            </p:spPr>
            <p:txBody>
              <a:bodyPr/>
              <a:lstStyle/>
              <a:p>
                <a:endParaRPr lang="en-US"/>
              </a:p>
            </p:txBody>
          </p:sp>
          <p:sp>
            <p:nvSpPr>
              <p:cNvPr id="51646" name="Freeform 1310"/>
              <p:cNvSpPr>
                <a:spLocks/>
              </p:cNvSpPr>
              <p:nvPr/>
            </p:nvSpPr>
            <p:spPr bwMode="auto">
              <a:xfrm>
                <a:off x="4402" y="2237"/>
                <a:ext cx="30" cy="12"/>
              </a:xfrm>
              <a:custGeom>
                <a:avLst/>
                <a:gdLst>
                  <a:gd name="T0" fmla="*/ 24 w 30"/>
                  <a:gd name="T1" fmla="*/ 12 h 12"/>
                  <a:gd name="T2" fmla="*/ 30 w 30"/>
                  <a:gd name="T3" fmla="*/ 12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647" name="Freeform 1311"/>
              <p:cNvSpPr>
                <a:spLocks/>
              </p:cNvSpPr>
              <p:nvPr/>
            </p:nvSpPr>
            <p:spPr bwMode="auto">
              <a:xfrm>
                <a:off x="4360" y="2225"/>
                <a:ext cx="30" cy="12"/>
              </a:xfrm>
              <a:custGeom>
                <a:avLst/>
                <a:gdLst>
                  <a:gd name="T0" fmla="*/ 24 w 30"/>
                  <a:gd name="T1" fmla="*/ 12 h 12"/>
                  <a:gd name="T2" fmla="*/ 30 w 30"/>
                  <a:gd name="T3" fmla="*/ 12 h 12"/>
                  <a:gd name="T4" fmla="*/ 24 w 30"/>
                  <a:gd name="T5" fmla="*/ 6 h 12"/>
                  <a:gd name="T6" fmla="*/ 18 w 30"/>
                  <a:gd name="T7" fmla="*/ 6 h 12"/>
                  <a:gd name="T8" fmla="*/ 0 w 30"/>
                  <a:gd name="T9" fmla="*/ 0 h 12"/>
                  <a:gd name="T10" fmla="*/ 0 w 30"/>
                  <a:gd name="T11" fmla="*/ 6 h 12"/>
                  <a:gd name="T12" fmla="*/ 0 w 30"/>
                  <a:gd name="T13" fmla="*/ 6 h 12"/>
                  <a:gd name="T14" fmla="*/ 18 w 30"/>
                  <a:gd name="T15" fmla="*/ 12 h 12"/>
                  <a:gd name="T16" fmla="*/ 24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12"/>
                    </a:moveTo>
                    <a:lnTo>
                      <a:pt x="30" y="12"/>
                    </a:lnTo>
                    <a:lnTo>
                      <a:pt x="24" y="6"/>
                    </a:lnTo>
                    <a:lnTo>
                      <a:pt x="18" y="6"/>
                    </a:lnTo>
                    <a:lnTo>
                      <a:pt x="0" y="0"/>
                    </a:lnTo>
                    <a:lnTo>
                      <a:pt x="0" y="6"/>
                    </a:lnTo>
                    <a:lnTo>
                      <a:pt x="18" y="12"/>
                    </a:lnTo>
                    <a:lnTo>
                      <a:pt x="24" y="12"/>
                    </a:lnTo>
                    <a:close/>
                  </a:path>
                </a:pathLst>
              </a:custGeom>
              <a:solidFill>
                <a:srgbClr val="C0C0C0"/>
              </a:solidFill>
              <a:ln w="9525">
                <a:noFill/>
                <a:round/>
                <a:headEnd/>
                <a:tailEnd/>
              </a:ln>
            </p:spPr>
            <p:txBody>
              <a:bodyPr/>
              <a:lstStyle/>
              <a:p>
                <a:endParaRPr lang="en-US"/>
              </a:p>
            </p:txBody>
          </p:sp>
          <p:sp>
            <p:nvSpPr>
              <p:cNvPr id="51648" name="Freeform 1312"/>
              <p:cNvSpPr>
                <a:spLocks/>
              </p:cNvSpPr>
              <p:nvPr/>
            </p:nvSpPr>
            <p:spPr bwMode="auto">
              <a:xfrm>
                <a:off x="4318" y="2219"/>
                <a:ext cx="30" cy="12"/>
              </a:xfrm>
              <a:custGeom>
                <a:avLst/>
                <a:gdLst>
                  <a:gd name="T0" fmla="*/ 24 w 30"/>
                  <a:gd name="T1" fmla="*/ 12 h 12"/>
                  <a:gd name="T2" fmla="*/ 30 w 30"/>
                  <a:gd name="T3" fmla="*/ 6 h 12"/>
                  <a:gd name="T4" fmla="*/ 24 w 30"/>
                  <a:gd name="T5" fmla="*/ 6 h 12"/>
                  <a:gd name="T6" fmla="*/ 6 w 30"/>
                  <a:gd name="T7" fmla="*/ 0 h 12"/>
                  <a:gd name="T8" fmla="*/ 0 w 30"/>
                  <a:gd name="T9" fmla="*/ 6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6"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1649" name="Freeform 1313"/>
              <p:cNvSpPr>
                <a:spLocks/>
              </p:cNvSpPr>
              <p:nvPr/>
            </p:nvSpPr>
            <p:spPr bwMode="auto">
              <a:xfrm>
                <a:off x="4276" y="2213"/>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1650" name="Freeform 1314"/>
              <p:cNvSpPr>
                <a:spLocks/>
              </p:cNvSpPr>
              <p:nvPr/>
            </p:nvSpPr>
            <p:spPr bwMode="auto">
              <a:xfrm>
                <a:off x="4234" y="2201"/>
                <a:ext cx="30" cy="12"/>
              </a:xfrm>
              <a:custGeom>
                <a:avLst/>
                <a:gdLst>
                  <a:gd name="T0" fmla="*/ 30 w 30"/>
                  <a:gd name="T1" fmla="*/ 12 h 12"/>
                  <a:gd name="T2" fmla="*/ 30 w 30"/>
                  <a:gd name="T3" fmla="*/ 12 h 12"/>
                  <a:gd name="T4" fmla="*/ 30 w 30"/>
                  <a:gd name="T5" fmla="*/ 6 h 12"/>
                  <a:gd name="T6" fmla="*/ 6 w 30"/>
                  <a:gd name="T7" fmla="*/ 0 h 12"/>
                  <a:gd name="T8" fmla="*/ 0 w 30"/>
                  <a:gd name="T9" fmla="*/ 6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12"/>
                    </a:lnTo>
                    <a:lnTo>
                      <a:pt x="30" y="6"/>
                    </a:lnTo>
                    <a:lnTo>
                      <a:pt x="6" y="0"/>
                    </a:lnTo>
                    <a:lnTo>
                      <a:pt x="0" y="6"/>
                    </a:lnTo>
                    <a:lnTo>
                      <a:pt x="6" y="6"/>
                    </a:lnTo>
                    <a:lnTo>
                      <a:pt x="30" y="12"/>
                    </a:lnTo>
                    <a:close/>
                  </a:path>
                </a:pathLst>
              </a:custGeom>
              <a:solidFill>
                <a:srgbClr val="C0C0C0"/>
              </a:solidFill>
              <a:ln w="9525">
                <a:noFill/>
                <a:round/>
                <a:headEnd/>
                <a:tailEnd/>
              </a:ln>
            </p:spPr>
            <p:txBody>
              <a:bodyPr/>
              <a:lstStyle/>
              <a:p>
                <a:endParaRPr lang="en-US"/>
              </a:p>
            </p:txBody>
          </p:sp>
          <p:sp>
            <p:nvSpPr>
              <p:cNvPr id="51651" name="Freeform 1315"/>
              <p:cNvSpPr>
                <a:spLocks/>
              </p:cNvSpPr>
              <p:nvPr/>
            </p:nvSpPr>
            <p:spPr bwMode="auto">
              <a:xfrm>
                <a:off x="4192" y="2195"/>
                <a:ext cx="30" cy="12"/>
              </a:xfrm>
              <a:custGeom>
                <a:avLst/>
                <a:gdLst>
                  <a:gd name="T0" fmla="*/ 30 w 30"/>
                  <a:gd name="T1" fmla="*/ 12 h 12"/>
                  <a:gd name="T2" fmla="*/ 30 w 30"/>
                  <a:gd name="T3" fmla="*/ 6 h 12"/>
                  <a:gd name="T4" fmla="*/ 30 w 30"/>
                  <a:gd name="T5" fmla="*/ 6 h 12"/>
                  <a:gd name="T6" fmla="*/ 6 w 30"/>
                  <a:gd name="T7" fmla="*/ 0 h 12"/>
                  <a:gd name="T8" fmla="*/ 0 w 30"/>
                  <a:gd name="T9" fmla="*/ 0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0"/>
                    </a:lnTo>
                    <a:lnTo>
                      <a:pt x="6" y="6"/>
                    </a:lnTo>
                    <a:lnTo>
                      <a:pt x="30" y="12"/>
                    </a:lnTo>
                    <a:close/>
                  </a:path>
                </a:pathLst>
              </a:custGeom>
              <a:solidFill>
                <a:srgbClr val="C0C0C0"/>
              </a:solidFill>
              <a:ln w="9525">
                <a:noFill/>
                <a:round/>
                <a:headEnd/>
                <a:tailEnd/>
              </a:ln>
            </p:spPr>
            <p:txBody>
              <a:bodyPr/>
              <a:lstStyle/>
              <a:p>
                <a:endParaRPr lang="en-US"/>
              </a:p>
            </p:txBody>
          </p:sp>
          <p:sp>
            <p:nvSpPr>
              <p:cNvPr id="51652" name="Freeform 1316"/>
              <p:cNvSpPr>
                <a:spLocks/>
              </p:cNvSpPr>
              <p:nvPr/>
            </p:nvSpPr>
            <p:spPr bwMode="auto">
              <a:xfrm>
                <a:off x="4156" y="2189"/>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653" name="Freeform 1317"/>
              <p:cNvSpPr>
                <a:spLocks/>
              </p:cNvSpPr>
              <p:nvPr/>
            </p:nvSpPr>
            <p:spPr bwMode="auto">
              <a:xfrm>
                <a:off x="4114" y="2183"/>
                <a:ext cx="30" cy="12"/>
              </a:xfrm>
              <a:custGeom>
                <a:avLst/>
                <a:gdLst>
                  <a:gd name="T0" fmla="*/ 24 w 30"/>
                  <a:gd name="T1" fmla="*/ 12 h 12"/>
                  <a:gd name="T2" fmla="*/ 30 w 30"/>
                  <a:gd name="T3" fmla="*/ 6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654" name="Freeform 1318"/>
              <p:cNvSpPr>
                <a:spLocks/>
              </p:cNvSpPr>
              <p:nvPr/>
            </p:nvSpPr>
            <p:spPr bwMode="auto">
              <a:xfrm>
                <a:off x="4072" y="2177"/>
                <a:ext cx="30" cy="12"/>
              </a:xfrm>
              <a:custGeom>
                <a:avLst/>
                <a:gdLst>
                  <a:gd name="T0" fmla="*/ 24 w 30"/>
                  <a:gd name="T1" fmla="*/ 12 h 12"/>
                  <a:gd name="T2" fmla="*/ 30 w 30"/>
                  <a:gd name="T3" fmla="*/ 6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655" name="Freeform 1319"/>
              <p:cNvSpPr>
                <a:spLocks/>
              </p:cNvSpPr>
              <p:nvPr/>
            </p:nvSpPr>
            <p:spPr bwMode="auto">
              <a:xfrm>
                <a:off x="4030" y="2177"/>
                <a:ext cx="30" cy="6"/>
              </a:xfrm>
              <a:custGeom>
                <a:avLst/>
                <a:gdLst>
                  <a:gd name="T0" fmla="*/ 24 w 30"/>
                  <a:gd name="T1" fmla="*/ 6 h 6"/>
                  <a:gd name="T2" fmla="*/ 30 w 30"/>
                  <a:gd name="T3" fmla="*/ 6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656" name="Freeform 1320"/>
              <p:cNvSpPr>
                <a:spLocks/>
              </p:cNvSpPr>
              <p:nvPr/>
            </p:nvSpPr>
            <p:spPr bwMode="auto">
              <a:xfrm>
                <a:off x="3987" y="2171"/>
                <a:ext cx="31" cy="6"/>
              </a:xfrm>
              <a:custGeom>
                <a:avLst/>
                <a:gdLst>
                  <a:gd name="T0" fmla="*/ 25 w 31"/>
                  <a:gd name="T1" fmla="*/ 6 h 6"/>
                  <a:gd name="T2" fmla="*/ 31 w 31"/>
                  <a:gd name="T3" fmla="*/ 6 h 6"/>
                  <a:gd name="T4" fmla="*/ 25 w 31"/>
                  <a:gd name="T5" fmla="*/ 0 h 6"/>
                  <a:gd name="T6" fmla="*/ 7 w 31"/>
                  <a:gd name="T7" fmla="*/ 0 h 6"/>
                  <a:gd name="T8" fmla="*/ 0 w 31"/>
                  <a:gd name="T9" fmla="*/ 0 h 6"/>
                  <a:gd name="T10" fmla="*/ 0 w 31"/>
                  <a:gd name="T11" fmla="*/ 0 h 6"/>
                  <a:gd name="T12" fmla="*/ 0 w 31"/>
                  <a:gd name="T13" fmla="*/ 6 h 6"/>
                  <a:gd name="T14" fmla="*/ 7 w 31"/>
                  <a:gd name="T15" fmla="*/ 6 h 6"/>
                  <a:gd name="T16" fmla="*/ 25 w 31"/>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6"/>
                  <a:gd name="T29" fmla="*/ 31 w 31"/>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6">
                    <a:moveTo>
                      <a:pt x="25" y="6"/>
                    </a:moveTo>
                    <a:lnTo>
                      <a:pt x="31" y="6"/>
                    </a:lnTo>
                    <a:lnTo>
                      <a:pt x="25" y="0"/>
                    </a:lnTo>
                    <a:lnTo>
                      <a:pt x="7" y="0"/>
                    </a:lnTo>
                    <a:lnTo>
                      <a:pt x="0" y="0"/>
                    </a:lnTo>
                    <a:lnTo>
                      <a:pt x="0" y="6"/>
                    </a:lnTo>
                    <a:lnTo>
                      <a:pt x="7" y="6"/>
                    </a:lnTo>
                    <a:lnTo>
                      <a:pt x="25" y="6"/>
                    </a:lnTo>
                    <a:close/>
                  </a:path>
                </a:pathLst>
              </a:custGeom>
              <a:solidFill>
                <a:srgbClr val="C0C0C0"/>
              </a:solidFill>
              <a:ln w="9525">
                <a:noFill/>
                <a:round/>
                <a:headEnd/>
                <a:tailEnd/>
              </a:ln>
            </p:spPr>
            <p:txBody>
              <a:bodyPr/>
              <a:lstStyle/>
              <a:p>
                <a:endParaRPr lang="en-US"/>
              </a:p>
            </p:txBody>
          </p:sp>
          <p:sp>
            <p:nvSpPr>
              <p:cNvPr id="51657" name="Freeform 1321"/>
              <p:cNvSpPr>
                <a:spLocks/>
              </p:cNvSpPr>
              <p:nvPr/>
            </p:nvSpPr>
            <p:spPr bwMode="auto">
              <a:xfrm>
                <a:off x="3945" y="2171"/>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658" name="Freeform 1322"/>
              <p:cNvSpPr>
                <a:spLocks/>
              </p:cNvSpPr>
              <p:nvPr/>
            </p:nvSpPr>
            <p:spPr bwMode="auto">
              <a:xfrm>
                <a:off x="3903" y="2165"/>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659" name="Freeform 1323"/>
              <p:cNvSpPr>
                <a:spLocks/>
              </p:cNvSpPr>
              <p:nvPr/>
            </p:nvSpPr>
            <p:spPr bwMode="auto">
              <a:xfrm>
                <a:off x="3861" y="2165"/>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660" name="Freeform 1324"/>
              <p:cNvSpPr>
                <a:spLocks/>
              </p:cNvSpPr>
              <p:nvPr/>
            </p:nvSpPr>
            <p:spPr bwMode="auto">
              <a:xfrm>
                <a:off x="3819" y="2165"/>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661" name="Freeform 1325"/>
              <p:cNvSpPr>
                <a:spLocks/>
              </p:cNvSpPr>
              <p:nvPr/>
            </p:nvSpPr>
            <p:spPr bwMode="auto">
              <a:xfrm>
                <a:off x="3777" y="2165"/>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grpSp>
        <p:grpSp>
          <p:nvGrpSpPr>
            <p:cNvPr id="51216" name="Group 1326"/>
            <p:cNvGrpSpPr>
              <a:grpSpLocks/>
            </p:cNvGrpSpPr>
            <p:nvPr/>
          </p:nvGrpSpPr>
          <p:grpSpPr bwMode="auto">
            <a:xfrm>
              <a:off x="2793" y="2213"/>
              <a:ext cx="1969" cy="721"/>
              <a:chOff x="2793" y="2213"/>
              <a:chExt cx="1969" cy="721"/>
            </a:xfrm>
          </p:grpSpPr>
          <p:sp>
            <p:nvSpPr>
              <p:cNvPr id="51439" name="Freeform 1327"/>
              <p:cNvSpPr>
                <a:spLocks/>
              </p:cNvSpPr>
              <p:nvPr/>
            </p:nvSpPr>
            <p:spPr bwMode="auto">
              <a:xfrm>
                <a:off x="3753" y="2213"/>
                <a:ext cx="24" cy="6"/>
              </a:xfrm>
              <a:custGeom>
                <a:avLst/>
                <a:gdLst>
                  <a:gd name="T0" fmla="*/ 24 w 24"/>
                  <a:gd name="T1" fmla="*/ 6 h 6"/>
                  <a:gd name="T2" fmla="*/ 24 w 24"/>
                  <a:gd name="T3" fmla="*/ 0 h 6"/>
                  <a:gd name="T4" fmla="*/ 24 w 24"/>
                  <a:gd name="T5" fmla="*/ 0 h 6"/>
                  <a:gd name="T6" fmla="*/ 0 w 24"/>
                  <a:gd name="T7" fmla="*/ 0 h 6"/>
                  <a:gd name="T8" fmla="*/ 0 w 24"/>
                  <a:gd name="T9" fmla="*/ 0 h 6"/>
                  <a:gd name="T10" fmla="*/ 0 w 24"/>
                  <a:gd name="T11" fmla="*/ 6 h 6"/>
                  <a:gd name="T12" fmla="*/ 24 w 24"/>
                  <a:gd name="T13" fmla="*/ 6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24" y="6"/>
                    </a:move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440" name="Freeform 1328"/>
              <p:cNvSpPr>
                <a:spLocks/>
              </p:cNvSpPr>
              <p:nvPr/>
            </p:nvSpPr>
            <p:spPr bwMode="auto">
              <a:xfrm>
                <a:off x="3711" y="2213"/>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441" name="Freeform 1329"/>
              <p:cNvSpPr>
                <a:spLocks/>
              </p:cNvSpPr>
              <p:nvPr/>
            </p:nvSpPr>
            <p:spPr bwMode="auto">
              <a:xfrm>
                <a:off x="3669" y="2213"/>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442" name="Freeform 1330"/>
              <p:cNvSpPr>
                <a:spLocks/>
              </p:cNvSpPr>
              <p:nvPr/>
            </p:nvSpPr>
            <p:spPr bwMode="auto">
              <a:xfrm>
                <a:off x="3627" y="2213"/>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443" name="Freeform 1331"/>
              <p:cNvSpPr>
                <a:spLocks/>
              </p:cNvSpPr>
              <p:nvPr/>
            </p:nvSpPr>
            <p:spPr bwMode="auto">
              <a:xfrm>
                <a:off x="3585" y="2219"/>
                <a:ext cx="24" cy="6"/>
              </a:xfrm>
              <a:custGeom>
                <a:avLst/>
                <a:gdLst>
                  <a:gd name="T0" fmla="*/ 24 w 24"/>
                  <a:gd name="T1" fmla="*/ 6 h 6"/>
                  <a:gd name="T2" fmla="*/ 24 w 24"/>
                  <a:gd name="T3" fmla="*/ 0 h 6"/>
                  <a:gd name="T4" fmla="*/ 24 w 24"/>
                  <a:gd name="T5" fmla="*/ 0 h 6"/>
                  <a:gd name="T6" fmla="*/ 0 w 24"/>
                  <a:gd name="T7" fmla="*/ 0 h 6"/>
                  <a:gd name="T8" fmla="*/ 0 w 24"/>
                  <a:gd name="T9" fmla="*/ 0 h 6"/>
                  <a:gd name="T10" fmla="*/ 0 w 24"/>
                  <a:gd name="T11" fmla="*/ 6 h 6"/>
                  <a:gd name="T12" fmla="*/ 24 w 24"/>
                  <a:gd name="T13" fmla="*/ 6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24" y="6"/>
                    </a:move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444" name="Freeform 1332"/>
              <p:cNvSpPr>
                <a:spLocks/>
              </p:cNvSpPr>
              <p:nvPr/>
            </p:nvSpPr>
            <p:spPr bwMode="auto">
              <a:xfrm>
                <a:off x="3543" y="2219"/>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445" name="Freeform 1333"/>
              <p:cNvSpPr>
                <a:spLocks/>
              </p:cNvSpPr>
              <p:nvPr/>
            </p:nvSpPr>
            <p:spPr bwMode="auto">
              <a:xfrm>
                <a:off x="3501" y="2225"/>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446" name="Freeform 1334"/>
              <p:cNvSpPr>
                <a:spLocks/>
              </p:cNvSpPr>
              <p:nvPr/>
            </p:nvSpPr>
            <p:spPr bwMode="auto">
              <a:xfrm>
                <a:off x="3459" y="2231"/>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447" name="Freeform 1335"/>
              <p:cNvSpPr>
                <a:spLocks/>
              </p:cNvSpPr>
              <p:nvPr/>
            </p:nvSpPr>
            <p:spPr bwMode="auto">
              <a:xfrm>
                <a:off x="3417" y="2231"/>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448" name="Freeform 1336"/>
              <p:cNvSpPr>
                <a:spLocks/>
              </p:cNvSpPr>
              <p:nvPr/>
            </p:nvSpPr>
            <p:spPr bwMode="auto">
              <a:xfrm>
                <a:off x="3375" y="2237"/>
                <a:ext cx="30" cy="12"/>
              </a:xfrm>
              <a:custGeom>
                <a:avLst/>
                <a:gdLst>
                  <a:gd name="T0" fmla="*/ 24 w 30"/>
                  <a:gd name="T1" fmla="*/ 6 h 12"/>
                  <a:gd name="T2" fmla="*/ 30 w 30"/>
                  <a:gd name="T3" fmla="*/ 6 h 12"/>
                  <a:gd name="T4" fmla="*/ 24 w 30"/>
                  <a:gd name="T5" fmla="*/ 0 h 12"/>
                  <a:gd name="T6" fmla="*/ 18 w 30"/>
                  <a:gd name="T7" fmla="*/ 0 h 12"/>
                  <a:gd name="T8" fmla="*/ 0 w 30"/>
                  <a:gd name="T9" fmla="*/ 6 h 12"/>
                  <a:gd name="T10" fmla="*/ 0 w 30"/>
                  <a:gd name="T11" fmla="*/ 6 h 12"/>
                  <a:gd name="T12" fmla="*/ 0 w 30"/>
                  <a:gd name="T13" fmla="*/ 12 h 12"/>
                  <a:gd name="T14" fmla="*/ 18 w 30"/>
                  <a:gd name="T15" fmla="*/ 6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6"/>
                    </a:lnTo>
                    <a:lnTo>
                      <a:pt x="24" y="0"/>
                    </a:lnTo>
                    <a:lnTo>
                      <a:pt x="18" y="0"/>
                    </a:lnTo>
                    <a:lnTo>
                      <a:pt x="0" y="6"/>
                    </a:lnTo>
                    <a:lnTo>
                      <a:pt x="0" y="12"/>
                    </a:lnTo>
                    <a:lnTo>
                      <a:pt x="18" y="6"/>
                    </a:lnTo>
                    <a:lnTo>
                      <a:pt x="24" y="6"/>
                    </a:lnTo>
                    <a:close/>
                  </a:path>
                </a:pathLst>
              </a:custGeom>
              <a:solidFill>
                <a:srgbClr val="C0C0C0"/>
              </a:solidFill>
              <a:ln w="9525">
                <a:noFill/>
                <a:round/>
                <a:headEnd/>
                <a:tailEnd/>
              </a:ln>
            </p:spPr>
            <p:txBody>
              <a:bodyPr/>
              <a:lstStyle/>
              <a:p>
                <a:endParaRPr lang="en-US"/>
              </a:p>
            </p:txBody>
          </p:sp>
          <p:sp>
            <p:nvSpPr>
              <p:cNvPr id="51449" name="Freeform 1337"/>
              <p:cNvSpPr>
                <a:spLocks/>
              </p:cNvSpPr>
              <p:nvPr/>
            </p:nvSpPr>
            <p:spPr bwMode="auto">
              <a:xfrm>
                <a:off x="3333" y="2243"/>
                <a:ext cx="30" cy="12"/>
              </a:xfrm>
              <a:custGeom>
                <a:avLst/>
                <a:gdLst>
                  <a:gd name="T0" fmla="*/ 24 w 30"/>
                  <a:gd name="T1" fmla="*/ 6 h 12"/>
                  <a:gd name="T2" fmla="*/ 30 w 30"/>
                  <a:gd name="T3" fmla="*/ 6 h 12"/>
                  <a:gd name="T4" fmla="*/ 24 w 30"/>
                  <a:gd name="T5" fmla="*/ 0 h 12"/>
                  <a:gd name="T6" fmla="*/ 0 w 30"/>
                  <a:gd name="T7" fmla="*/ 6 h 12"/>
                  <a:gd name="T8" fmla="*/ 0 w 30"/>
                  <a:gd name="T9" fmla="*/ 12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450" name="Freeform 1338"/>
              <p:cNvSpPr>
                <a:spLocks/>
              </p:cNvSpPr>
              <p:nvPr/>
            </p:nvSpPr>
            <p:spPr bwMode="auto">
              <a:xfrm>
                <a:off x="3291" y="2255"/>
                <a:ext cx="30" cy="12"/>
              </a:xfrm>
              <a:custGeom>
                <a:avLst/>
                <a:gdLst>
                  <a:gd name="T0" fmla="*/ 24 w 30"/>
                  <a:gd name="T1" fmla="*/ 6 h 12"/>
                  <a:gd name="T2" fmla="*/ 30 w 30"/>
                  <a:gd name="T3" fmla="*/ 0 h 12"/>
                  <a:gd name="T4" fmla="*/ 24 w 30"/>
                  <a:gd name="T5" fmla="*/ 0 h 12"/>
                  <a:gd name="T6" fmla="*/ 6 w 30"/>
                  <a:gd name="T7" fmla="*/ 6 h 12"/>
                  <a:gd name="T8" fmla="*/ 0 w 30"/>
                  <a:gd name="T9" fmla="*/ 6 h 12"/>
                  <a:gd name="T10" fmla="*/ 6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6" y="6"/>
                    </a:lnTo>
                    <a:lnTo>
                      <a:pt x="0" y="6"/>
                    </a:lnTo>
                    <a:lnTo>
                      <a:pt x="6" y="12"/>
                    </a:lnTo>
                    <a:lnTo>
                      <a:pt x="24" y="6"/>
                    </a:lnTo>
                    <a:close/>
                  </a:path>
                </a:pathLst>
              </a:custGeom>
              <a:solidFill>
                <a:srgbClr val="C0C0C0"/>
              </a:solidFill>
              <a:ln w="9525">
                <a:noFill/>
                <a:round/>
                <a:headEnd/>
                <a:tailEnd/>
              </a:ln>
            </p:spPr>
            <p:txBody>
              <a:bodyPr/>
              <a:lstStyle/>
              <a:p>
                <a:endParaRPr lang="en-US"/>
              </a:p>
            </p:txBody>
          </p:sp>
          <p:sp>
            <p:nvSpPr>
              <p:cNvPr id="51451" name="Freeform 1339"/>
              <p:cNvSpPr>
                <a:spLocks/>
              </p:cNvSpPr>
              <p:nvPr/>
            </p:nvSpPr>
            <p:spPr bwMode="auto">
              <a:xfrm>
                <a:off x="3249" y="2261"/>
                <a:ext cx="30" cy="12"/>
              </a:xfrm>
              <a:custGeom>
                <a:avLst/>
                <a:gdLst>
                  <a:gd name="T0" fmla="*/ 30 w 30"/>
                  <a:gd name="T1" fmla="*/ 6 h 12"/>
                  <a:gd name="T2" fmla="*/ 30 w 30"/>
                  <a:gd name="T3" fmla="*/ 6 h 12"/>
                  <a:gd name="T4" fmla="*/ 30 w 30"/>
                  <a:gd name="T5" fmla="*/ 0 h 12"/>
                  <a:gd name="T6" fmla="*/ 6 w 30"/>
                  <a:gd name="T7" fmla="*/ 6 h 12"/>
                  <a:gd name="T8" fmla="*/ 0 w 30"/>
                  <a:gd name="T9" fmla="*/ 6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6"/>
                    </a:lnTo>
                    <a:lnTo>
                      <a:pt x="30" y="0"/>
                    </a:lnTo>
                    <a:lnTo>
                      <a:pt x="6" y="6"/>
                    </a:lnTo>
                    <a:lnTo>
                      <a:pt x="0" y="6"/>
                    </a:lnTo>
                    <a:lnTo>
                      <a:pt x="6" y="12"/>
                    </a:lnTo>
                    <a:lnTo>
                      <a:pt x="30" y="6"/>
                    </a:lnTo>
                    <a:close/>
                  </a:path>
                </a:pathLst>
              </a:custGeom>
              <a:solidFill>
                <a:srgbClr val="C0C0C0"/>
              </a:solidFill>
              <a:ln w="9525">
                <a:noFill/>
                <a:round/>
                <a:headEnd/>
                <a:tailEnd/>
              </a:ln>
            </p:spPr>
            <p:txBody>
              <a:bodyPr/>
              <a:lstStyle/>
              <a:p>
                <a:endParaRPr lang="en-US"/>
              </a:p>
            </p:txBody>
          </p:sp>
          <p:sp>
            <p:nvSpPr>
              <p:cNvPr id="51452" name="Freeform 1340"/>
              <p:cNvSpPr>
                <a:spLocks/>
              </p:cNvSpPr>
              <p:nvPr/>
            </p:nvSpPr>
            <p:spPr bwMode="auto">
              <a:xfrm>
                <a:off x="3207" y="2267"/>
                <a:ext cx="30" cy="12"/>
              </a:xfrm>
              <a:custGeom>
                <a:avLst/>
                <a:gdLst>
                  <a:gd name="T0" fmla="*/ 30 w 30"/>
                  <a:gd name="T1" fmla="*/ 6 h 12"/>
                  <a:gd name="T2" fmla="*/ 30 w 30"/>
                  <a:gd name="T3" fmla="*/ 6 h 12"/>
                  <a:gd name="T4" fmla="*/ 30 w 30"/>
                  <a:gd name="T5" fmla="*/ 0 h 12"/>
                  <a:gd name="T6" fmla="*/ 18 w 30"/>
                  <a:gd name="T7" fmla="*/ 6 h 12"/>
                  <a:gd name="T8" fmla="*/ 6 w 30"/>
                  <a:gd name="T9" fmla="*/ 6 h 12"/>
                  <a:gd name="T10" fmla="*/ 0 w 30"/>
                  <a:gd name="T11" fmla="*/ 12 h 12"/>
                  <a:gd name="T12" fmla="*/ 6 w 30"/>
                  <a:gd name="T13" fmla="*/ 12 h 12"/>
                  <a:gd name="T14" fmla="*/ 18 w 30"/>
                  <a:gd name="T15" fmla="*/ 12 h 12"/>
                  <a:gd name="T16" fmla="*/ 30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30" y="6"/>
                    </a:moveTo>
                    <a:lnTo>
                      <a:pt x="30" y="6"/>
                    </a:lnTo>
                    <a:lnTo>
                      <a:pt x="30" y="0"/>
                    </a:lnTo>
                    <a:lnTo>
                      <a:pt x="18" y="6"/>
                    </a:lnTo>
                    <a:lnTo>
                      <a:pt x="6" y="6"/>
                    </a:lnTo>
                    <a:lnTo>
                      <a:pt x="0" y="12"/>
                    </a:lnTo>
                    <a:lnTo>
                      <a:pt x="6" y="12"/>
                    </a:lnTo>
                    <a:lnTo>
                      <a:pt x="18" y="12"/>
                    </a:lnTo>
                    <a:lnTo>
                      <a:pt x="30" y="6"/>
                    </a:lnTo>
                    <a:close/>
                  </a:path>
                </a:pathLst>
              </a:custGeom>
              <a:solidFill>
                <a:srgbClr val="C0C0C0"/>
              </a:solidFill>
              <a:ln w="9525">
                <a:noFill/>
                <a:round/>
                <a:headEnd/>
                <a:tailEnd/>
              </a:ln>
            </p:spPr>
            <p:txBody>
              <a:bodyPr/>
              <a:lstStyle/>
              <a:p>
                <a:endParaRPr lang="en-US"/>
              </a:p>
            </p:txBody>
          </p:sp>
          <p:sp>
            <p:nvSpPr>
              <p:cNvPr id="51453" name="Freeform 1341"/>
              <p:cNvSpPr>
                <a:spLocks/>
              </p:cNvSpPr>
              <p:nvPr/>
            </p:nvSpPr>
            <p:spPr bwMode="auto">
              <a:xfrm>
                <a:off x="3171" y="2279"/>
                <a:ext cx="24" cy="12"/>
              </a:xfrm>
              <a:custGeom>
                <a:avLst/>
                <a:gdLst>
                  <a:gd name="T0" fmla="*/ 24 w 24"/>
                  <a:gd name="T1" fmla="*/ 6 h 12"/>
                  <a:gd name="T2" fmla="*/ 24 w 24"/>
                  <a:gd name="T3" fmla="*/ 6 h 12"/>
                  <a:gd name="T4" fmla="*/ 24 w 24"/>
                  <a:gd name="T5" fmla="*/ 0 h 12"/>
                  <a:gd name="T6" fmla="*/ 0 w 24"/>
                  <a:gd name="T7" fmla="*/ 6 h 12"/>
                  <a:gd name="T8" fmla="*/ 0 w 24"/>
                  <a:gd name="T9" fmla="*/ 12 h 12"/>
                  <a:gd name="T10" fmla="*/ 0 w 24"/>
                  <a:gd name="T11" fmla="*/ 12 h 12"/>
                  <a:gd name="T12" fmla="*/ 24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6"/>
                    </a:moveTo>
                    <a:lnTo>
                      <a:pt x="24"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454" name="Freeform 1342"/>
              <p:cNvSpPr>
                <a:spLocks/>
              </p:cNvSpPr>
              <p:nvPr/>
            </p:nvSpPr>
            <p:spPr bwMode="auto">
              <a:xfrm>
                <a:off x="3129" y="2291"/>
                <a:ext cx="30" cy="12"/>
              </a:xfrm>
              <a:custGeom>
                <a:avLst/>
                <a:gdLst>
                  <a:gd name="T0" fmla="*/ 24 w 30"/>
                  <a:gd name="T1" fmla="*/ 6 h 12"/>
                  <a:gd name="T2" fmla="*/ 30 w 30"/>
                  <a:gd name="T3" fmla="*/ 6 h 12"/>
                  <a:gd name="T4" fmla="*/ 24 w 30"/>
                  <a:gd name="T5" fmla="*/ 0 h 12"/>
                  <a:gd name="T6" fmla="*/ 24 w 30"/>
                  <a:gd name="T7" fmla="*/ 0 h 12"/>
                  <a:gd name="T8" fmla="*/ 0 w 30"/>
                  <a:gd name="T9" fmla="*/ 6 h 12"/>
                  <a:gd name="T10" fmla="*/ 0 w 30"/>
                  <a:gd name="T11" fmla="*/ 12 h 12"/>
                  <a:gd name="T12" fmla="*/ 0 w 30"/>
                  <a:gd name="T13" fmla="*/ 12 h 12"/>
                  <a:gd name="T14" fmla="*/ 24 w 30"/>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455" name="Freeform 1343"/>
              <p:cNvSpPr>
                <a:spLocks/>
              </p:cNvSpPr>
              <p:nvPr/>
            </p:nvSpPr>
            <p:spPr bwMode="auto">
              <a:xfrm>
                <a:off x="3087" y="2303"/>
                <a:ext cx="30" cy="12"/>
              </a:xfrm>
              <a:custGeom>
                <a:avLst/>
                <a:gdLst>
                  <a:gd name="T0" fmla="*/ 30 w 30"/>
                  <a:gd name="T1" fmla="*/ 6 h 12"/>
                  <a:gd name="T2" fmla="*/ 30 w 30"/>
                  <a:gd name="T3" fmla="*/ 6 h 12"/>
                  <a:gd name="T4" fmla="*/ 30 w 30"/>
                  <a:gd name="T5" fmla="*/ 0 h 12"/>
                  <a:gd name="T6" fmla="*/ 6 w 30"/>
                  <a:gd name="T7" fmla="*/ 6 h 12"/>
                  <a:gd name="T8" fmla="*/ 0 w 30"/>
                  <a:gd name="T9" fmla="*/ 12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6"/>
                    </a:lnTo>
                    <a:lnTo>
                      <a:pt x="30" y="0"/>
                    </a:lnTo>
                    <a:lnTo>
                      <a:pt x="6" y="6"/>
                    </a:lnTo>
                    <a:lnTo>
                      <a:pt x="0" y="12"/>
                    </a:lnTo>
                    <a:lnTo>
                      <a:pt x="6" y="12"/>
                    </a:lnTo>
                    <a:lnTo>
                      <a:pt x="30" y="6"/>
                    </a:lnTo>
                    <a:close/>
                  </a:path>
                </a:pathLst>
              </a:custGeom>
              <a:solidFill>
                <a:srgbClr val="C0C0C0"/>
              </a:solidFill>
              <a:ln w="9525">
                <a:noFill/>
                <a:round/>
                <a:headEnd/>
                <a:tailEnd/>
              </a:ln>
            </p:spPr>
            <p:txBody>
              <a:bodyPr/>
              <a:lstStyle/>
              <a:p>
                <a:endParaRPr lang="en-US"/>
              </a:p>
            </p:txBody>
          </p:sp>
          <p:sp>
            <p:nvSpPr>
              <p:cNvPr id="51456" name="Freeform 1344"/>
              <p:cNvSpPr>
                <a:spLocks/>
              </p:cNvSpPr>
              <p:nvPr/>
            </p:nvSpPr>
            <p:spPr bwMode="auto">
              <a:xfrm>
                <a:off x="3051" y="2321"/>
                <a:ext cx="24" cy="12"/>
              </a:xfrm>
              <a:custGeom>
                <a:avLst/>
                <a:gdLst>
                  <a:gd name="T0" fmla="*/ 24 w 24"/>
                  <a:gd name="T1" fmla="*/ 6 h 12"/>
                  <a:gd name="T2" fmla="*/ 24 w 24"/>
                  <a:gd name="T3" fmla="*/ 0 h 12"/>
                  <a:gd name="T4" fmla="*/ 24 w 24"/>
                  <a:gd name="T5" fmla="*/ 0 h 12"/>
                  <a:gd name="T6" fmla="*/ 0 w 24"/>
                  <a:gd name="T7" fmla="*/ 6 h 12"/>
                  <a:gd name="T8" fmla="*/ 0 w 24"/>
                  <a:gd name="T9" fmla="*/ 6 h 12"/>
                  <a:gd name="T10" fmla="*/ 0 w 24"/>
                  <a:gd name="T11" fmla="*/ 12 h 12"/>
                  <a:gd name="T12" fmla="*/ 24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6"/>
                    </a:move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457" name="Freeform 1345"/>
              <p:cNvSpPr>
                <a:spLocks/>
              </p:cNvSpPr>
              <p:nvPr/>
            </p:nvSpPr>
            <p:spPr bwMode="auto">
              <a:xfrm>
                <a:off x="3009" y="2333"/>
                <a:ext cx="30" cy="18"/>
              </a:xfrm>
              <a:custGeom>
                <a:avLst/>
                <a:gdLst>
                  <a:gd name="T0" fmla="*/ 24 w 30"/>
                  <a:gd name="T1" fmla="*/ 6 h 18"/>
                  <a:gd name="T2" fmla="*/ 30 w 30"/>
                  <a:gd name="T3" fmla="*/ 6 h 18"/>
                  <a:gd name="T4" fmla="*/ 24 w 30"/>
                  <a:gd name="T5" fmla="*/ 0 h 18"/>
                  <a:gd name="T6" fmla="*/ 6 w 30"/>
                  <a:gd name="T7" fmla="*/ 6 h 18"/>
                  <a:gd name="T8" fmla="*/ 6 w 30"/>
                  <a:gd name="T9" fmla="*/ 12 h 18"/>
                  <a:gd name="T10" fmla="*/ 0 w 30"/>
                  <a:gd name="T11" fmla="*/ 12 h 18"/>
                  <a:gd name="T12" fmla="*/ 6 w 30"/>
                  <a:gd name="T13" fmla="*/ 18 h 18"/>
                  <a:gd name="T14" fmla="*/ 6 w 30"/>
                  <a:gd name="T15" fmla="*/ 12 h 18"/>
                  <a:gd name="T16" fmla="*/ 24 w 30"/>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6"/>
                    </a:moveTo>
                    <a:lnTo>
                      <a:pt x="30" y="6"/>
                    </a:lnTo>
                    <a:lnTo>
                      <a:pt x="24" y="0"/>
                    </a:lnTo>
                    <a:lnTo>
                      <a:pt x="6" y="6"/>
                    </a:lnTo>
                    <a:lnTo>
                      <a:pt x="6" y="12"/>
                    </a:lnTo>
                    <a:lnTo>
                      <a:pt x="0" y="12"/>
                    </a:lnTo>
                    <a:lnTo>
                      <a:pt x="6" y="18"/>
                    </a:lnTo>
                    <a:lnTo>
                      <a:pt x="6" y="12"/>
                    </a:lnTo>
                    <a:lnTo>
                      <a:pt x="24" y="6"/>
                    </a:lnTo>
                    <a:close/>
                  </a:path>
                </a:pathLst>
              </a:custGeom>
              <a:solidFill>
                <a:srgbClr val="C0C0C0"/>
              </a:solidFill>
              <a:ln w="9525">
                <a:noFill/>
                <a:round/>
                <a:headEnd/>
                <a:tailEnd/>
              </a:ln>
            </p:spPr>
            <p:txBody>
              <a:bodyPr/>
              <a:lstStyle/>
              <a:p>
                <a:endParaRPr lang="en-US"/>
              </a:p>
            </p:txBody>
          </p:sp>
          <p:sp>
            <p:nvSpPr>
              <p:cNvPr id="51458" name="Freeform 1346"/>
              <p:cNvSpPr>
                <a:spLocks/>
              </p:cNvSpPr>
              <p:nvPr/>
            </p:nvSpPr>
            <p:spPr bwMode="auto">
              <a:xfrm>
                <a:off x="2973" y="2351"/>
                <a:ext cx="30" cy="18"/>
              </a:xfrm>
              <a:custGeom>
                <a:avLst/>
                <a:gdLst>
                  <a:gd name="T0" fmla="*/ 24 w 30"/>
                  <a:gd name="T1" fmla="*/ 6 h 18"/>
                  <a:gd name="T2" fmla="*/ 30 w 30"/>
                  <a:gd name="T3" fmla="*/ 0 h 18"/>
                  <a:gd name="T4" fmla="*/ 24 w 30"/>
                  <a:gd name="T5" fmla="*/ 0 h 18"/>
                  <a:gd name="T6" fmla="*/ 0 w 30"/>
                  <a:gd name="T7" fmla="*/ 12 h 18"/>
                  <a:gd name="T8" fmla="*/ 0 w 30"/>
                  <a:gd name="T9" fmla="*/ 12 h 18"/>
                  <a:gd name="T10" fmla="*/ 0 w 30"/>
                  <a:gd name="T11" fmla="*/ 18 h 18"/>
                  <a:gd name="T12" fmla="*/ 24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6"/>
                    </a:moveTo>
                    <a:lnTo>
                      <a:pt x="30" y="0"/>
                    </a:ln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1459" name="Freeform 1347"/>
              <p:cNvSpPr>
                <a:spLocks/>
              </p:cNvSpPr>
              <p:nvPr/>
            </p:nvSpPr>
            <p:spPr bwMode="auto">
              <a:xfrm>
                <a:off x="2937" y="2369"/>
                <a:ext cx="24" cy="18"/>
              </a:xfrm>
              <a:custGeom>
                <a:avLst/>
                <a:gdLst>
                  <a:gd name="T0" fmla="*/ 24 w 24"/>
                  <a:gd name="T1" fmla="*/ 6 h 18"/>
                  <a:gd name="T2" fmla="*/ 24 w 24"/>
                  <a:gd name="T3" fmla="*/ 6 h 18"/>
                  <a:gd name="T4" fmla="*/ 24 w 24"/>
                  <a:gd name="T5" fmla="*/ 0 h 18"/>
                  <a:gd name="T6" fmla="*/ 0 w 24"/>
                  <a:gd name="T7" fmla="*/ 12 h 18"/>
                  <a:gd name="T8" fmla="*/ 0 w 24"/>
                  <a:gd name="T9" fmla="*/ 18 h 18"/>
                  <a:gd name="T10" fmla="*/ 0 w 24"/>
                  <a:gd name="T11" fmla="*/ 18 h 18"/>
                  <a:gd name="T12" fmla="*/ 24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6"/>
                    </a:moveTo>
                    <a:lnTo>
                      <a:pt x="24" y="6"/>
                    </a:ln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1460" name="Freeform 1348"/>
              <p:cNvSpPr>
                <a:spLocks/>
              </p:cNvSpPr>
              <p:nvPr/>
            </p:nvSpPr>
            <p:spPr bwMode="auto">
              <a:xfrm>
                <a:off x="2901" y="2393"/>
                <a:ext cx="24" cy="18"/>
              </a:xfrm>
              <a:custGeom>
                <a:avLst/>
                <a:gdLst>
                  <a:gd name="T0" fmla="*/ 24 w 24"/>
                  <a:gd name="T1" fmla="*/ 6 h 18"/>
                  <a:gd name="T2" fmla="*/ 24 w 24"/>
                  <a:gd name="T3" fmla="*/ 0 h 18"/>
                  <a:gd name="T4" fmla="*/ 24 w 24"/>
                  <a:gd name="T5" fmla="*/ 0 h 18"/>
                  <a:gd name="T6" fmla="*/ 12 w 24"/>
                  <a:gd name="T7" fmla="*/ 6 h 18"/>
                  <a:gd name="T8" fmla="*/ 0 w 24"/>
                  <a:gd name="T9" fmla="*/ 12 h 18"/>
                  <a:gd name="T10" fmla="*/ 0 w 24"/>
                  <a:gd name="T11" fmla="*/ 12 h 18"/>
                  <a:gd name="T12" fmla="*/ 0 w 24"/>
                  <a:gd name="T13" fmla="*/ 18 h 18"/>
                  <a:gd name="T14" fmla="*/ 12 w 24"/>
                  <a:gd name="T15" fmla="*/ 12 h 18"/>
                  <a:gd name="T16" fmla="*/ 24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24" y="6"/>
                    </a:moveTo>
                    <a:lnTo>
                      <a:pt x="24" y="0"/>
                    </a:lnTo>
                    <a:lnTo>
                      <a:pt x="12" y="6"/>
                    </a:lnTo>
                    <a:lnTo>
                      <a:pt x="0" y="12"/>
                    </a:lnTo>
                    <a:lnTo>
                      <a:pt x="0" y="18"/>
                    </a:lnTo>
                    <a:lnTo>
                      <a:pt x="12" y="12"/>
                    </a:lnTo>
                    <a:lnTo>
                      <a:pt x="24" y="6"/>
                    </a:lnTo>
                    <a:close/>
                  </a:path>
                </a:pathLst>
              </a:custGeom>
              <a:solidFill>
                <a:srgbClr val="C0C0C0"/>
              </a:solidFill>
              <a:ln w="9525">
                <a:noFill/>
                <a:round/>
                <a:headEnd/>
                <a:tailEnd/>
              </a:ln>
            </p:spPr>
            <p:txBody>
              <a:bodyPr/>
              <a:lstStyle/>
              <a:p>
                <a:endParaRPr lang="en-US"/>
              </a:p>
            </p:txBody>
          </p:sp>
          <p:sp>
            <p:nvSpPr>
              <p:cNvPr id="51461" name="Freeform 1349"/>
              <p:cNvSpPr>
                <a:spLocks/>
              </p:cNvSpPr>
              <p:nvPr/>
            </p:nvSpPr>
            <p:spPr bwMode="auto">
              <a:xfrm>
                <a:off x="2865" y="2417"/>
                <a:ext cx="30" cy="18"/>
              </a:xfrm>
              <a:custGeom>
                <a:avLst/>
                <a:gdLst>
                  <a:gd name="T0" fmla="*/ 24 w 30"/>
                  <a:gd name="T1" fmla="*/ 6 h 18"/>
                  <a:gd name="T2" fmla="*/ 30 w 30"/>
                  <a:gd name="T3" fmla="*/ 0 h 18"/>
                  <a:gd name="T4" fmla="*/ 24 w 30"/>
                  <a:gd name="T5" fmla="*/ 0 h 18"/>
                  <a:gd name="T6" fmla="*/ 6 w 30"/>
                  <a:gd name="T7" fmla="*/ 12 h 18"/>
                  <a:gd name="T8" fmla="*/ 0 w 30"/>
                  <a:gd name="T9" fmla="*/ 18 h 18"/>
                  <a:gd name="T10" fmla="*/ 6 w 30"/>
                  <a:gd name="T11" fmla="*/ 18 h 18"/>
                  <a:gd name="T12" fmla="*/ 24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6"/>
                    </a:moveTo>
                    <a:lnTo>
                      <a:pt x="30" y="0"/>
                    </a:lnTo>
                    <a:lnTo>
                      <a:pt x="24" y="0"/>
                    </a:lnTo>
                    <a:lnTo>
                      <a:pt x="6" y="12"/>
                    </a:lnTo>
                    <a:lnTo>
                      <a:pt x="0" y="18"/>
                    </a:lnTo>
                    <a:lnTo>
                      <a:pt x="6" y="18"/>
                    </a:lnTo>
                    <a:lnTo>
                      <a:pt x="24" y="6"/>
                    </a:lnTo>
                    <a:close/>
                  </a:path>
                </a:pathLst>
              </a:custGeom>
              <a:solidFill>
                <a:srgbClr val="C0C0C0"/>
              </a:solidFill>
              <a:ln w="9525">
                <a:noFill/>
                <a:round/>
                <a:headEnd/>
                <a:tailEnd/>
              </a:ln>
            </p:spPr>
            <p:txBody>
              <a:bodyPr/>
              <a:lstStyle/>
              <a:p>
                <a:endParaRPr lang="en-US"/>
              </a:p>
            </p:txBody>
          </p:sp>
          <p:sp>
            <p:nvSpPr>
              <p:cNvPr id="51462" name="Freeform 1350"/>
              <p:cNvSpPr>
                <a:spLocks/>
              </p:cNvSpPr>
              <p:nvPr/>
            </p:nvSpPr>
            <p:spPr bwMode="auto">
              <a:xfrm>
                <a:off x="2835" y="2441"/>
                <a:ext cx="24" cy="24"/>
              </a:xfrm>
              <a:custGeom>
                <a:avLst/>
                <a:gdLst>
                  <a:gd name="T0" fmla="*/ 24 w 24"/>
                  <a:gd name="T1" fmla="*/ 6 h 24"/>
                  <a:gd name="T2" fmla="*/ 24 w 24"/>
                  <a:gd name="T3" fmla="*/ 6 h 24"/>
                  <a:gd name="T4" fmla="*/ 24 w 24"/>
                  <a:gd name="T5" fmla="*/ 0 h 24"/>
                  <a:gd name="T6" fmla="*/ 6 w 24"/>
                  <a:gd name="T7" fmla="*/ 18 h 24"/>
                  <a:gd name="T8" fmla="*/ 0 w 24"/>
                  <a:gd name="T9" fmla="*/ 24 h 24"/>
                  <a:gd name="T10" fmla="*/ 6 w 24"/>
                  <a:gd name="T11" fmla="*/ 24 h 24"/>
                  <a:gd name="T12" fmla="*/ 24 w 24"/>
                  <a:gd name="T13" fmla="*/ 6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24" y="6"/>
                    </a:moveTo>
                    <a:lnTo>
                      <a:pt x="24" y="6"/>
                    </a:lnTo>
                    <a:lnTo>
                      <a:pt x="24" y="0"/>
                    </a:lnTo>
                    <a:lnTo>
                      <a:pt x="6" y="18"/>
                    </a:lnTo>
                    <a:lnTo>
                      <a:pt x="0" y="24"/>
                    </a:lnTo>
                    <a:lnTo>
                      <a:pt x="6" y="24"/>
                    </a:lnTo>
                    <a:lnTo>
                      <a:pt x="24" y="6"/>
                    </a:lnTo>
                    <a:close/>
                  </a:path>
                </a:pathLst>
              </a:custGeom>
              <a:solidFill>
                <a:srgbClr val="C0C0C0"/>
              </a:solidFill>
              <a:ln w="9525">
                <a:noFill/>
                <a:round/>
                <a:headEnd/>
                <a:tailEnd/>
              </a:ln>
            </p:spPr>
            <p:txBody>
              <a:bodyPr/>
              <a:lstStyle/>
              <a:p>
                <a:endParaRPr lang="en-US"/>
              </a:p>
            </p:txBody>
          </p:sp>
          <p:sp>
            <p:nvSpPr>
              <p:cNvPr id="51463" name="Freeform 1351"/>
              <p:cNvSpPr>
                <a:spLocks/>
              </p:cNvSpPr>
              <p:nvPr/>
            </p:nvSpPr>
            <p:spPr bwMode="auto">
              <a:xfrm>
                <a:off x="2811" y="2471"/>
                <a:ext cx="24" cy="30"/>
              </a:xfrm>
              <a:custGeom>
                <a:avLst/>
                <a:gdLst>
                  <a:gd name="T0" fmla="*/ 24 w 24"/>
                  <a:gd name="T1" fmla="*/ 6 h 30"/>
                  <a:gd name="T2" fmla="*/ 18 w 24"/>
                  <a:gd name="T3" fmla="*/ 0 h 30"/>
                  <a:gd name="T4" fmla="*/ 18 w 24"/>
                  <a:gd name="T5" fmla="*/ 6 h 30"/>
                  <a:gd name="T6" fmla="*/ 0 w 24"/>
                  <a:gd name="T7" fmla="*/ 24 h 30"/>
                  <a:gd name="T8" fmla="*/ 6 w 24"/>
                  <a:gd name="T9" fmla="*/ 30 h 30"/>
                  <a:gd name="T10" fmla="*/ 6 w 24"/>
                  <a:gd name="T11" fmla="*/ 24 h 30"/>
                  <a:gd name="T12" fmla="*/ 24 w 24"/>
                  <a:gd name="T13" fmla="*/ 6 h 30"/>
                  <a:gd name="T14" fmla="*/ 0 60000 65536"/>
                  <a:gd name="T15" fmla="*/ 0 60000 65536"/>
                  <a:gd name="T16" fmla="*/ 0 60000 65536"/>
                  <a:gd name="T17" fmla="*/ 0 60000 65536"/>
                  <a:gd name="T18" fmla="*/ 0 60000 65536"/>
                  <a:gd name="T19" fmla="*/ 0 60000 65536"/>
                  <a:gd name="T20" fmla="*/ 0 60000 65536"/>
                  <a:gd name="T21" fmla="*/ 0 w 24"/>
                  <a:gd name="T22" fmla="*/ 0 h 30"/>
                  <a:gd name="T23" fmla="*/ 24 w 24"/>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30">
                    <a:moveTo>
                      <a:pt x="24" y="6"/>
                    </a:moveTo>
                    <a:lnTo>
                      <a:pt x="18" y="0"/>
                    </a:lnTo>
                    <a:lnTo>
                      <a:pt x="18" y="6"/>
                    </a:lnTo>
                    <a:lnTo>
                      <a:pt x="0" y="24"/>
                    </a:lnTo>
                    <a:lnTo>
                      <a:pt x="6" y="30"/>
                    </a:lnTo>
                    <a:lnTo>
                      <a:pt x="6" y="24"/>
                    </a:lnTo>
                    <a:lnTo>
                      <a:pt x="24" y="6"/>
                    </a:lnTo>
                    <a:close/>
                  </a:path>
                </a:pathLst>
              </a:custGeom>
              <a:solidFill>
                <a:srgbClr val="C0C0C0"/>
              </a:solidFill>
              <a:ln w="9525">
                <a:noFill/>
                <a:round/>
                <a:headEnd/>
                <a:tailEnd/>
              </a:ln>
            </p:spPr>
            <p:txBody>
              <a:bodyPr/>
              <a:lstStyle/>
              <a:p>
                <a:endParaRPr lang="en-US"/>
              </a:p>
            </p:txBody>
          </p:sp>
          <p:sp>
            <p:nvSpPr>
              <p:cNvPr id="51464" name="Freeform 1352"/>
              <p:cNvSpPr>
                <a:spLocks/>
              </p:cNvSpPr>
              <p:nvPr/>
            </p:nvSpPr>
            <p:spPr bwMode="auto">
              <a:xfrm>
                <a:off x="2793" y="2507"/>
                <a:ext cx="18" cy="31"/>
              </a:xfrm>
              <a:custGeom>
                <a:avLst/>
                <a:gdLst>
                  <a:gd name="T0" fmla="*/ 18 w 18"/>
                  <a:gd name="T1" fmla="*/ 7 h 31"/>
                  <a:gd name="T2" fmla="*/ 12 w 18"/>
                  <a:gd name="T3" fmla="*/ 0 h 31"/>
                  <a:gd name="T4" fmla="*/ 12 w 18"/>
                  <a:gd name="T5" fmla="*/ 7 h 31"/>
                  <a:gd name="T6" fmla="*/ 0 w 18"/>
                  <a:gd name="T7" fmla="*/ 31 h 31"/>
                  <a:gd name="T8" fmla="*/ 6 w 18"/>
                  <a:gd name="T9" fmla="*/ 31 h 31"/>
                  <a:gd name="T10" fmla="*/ 6 w 18"/>
                  <a:gd name="T11" fmla="*/ 31 h 31"/>
                  <a:gd name="T12" fmla="*/ 18 w 18"/>
                  <a:gd name="T13" fmla="*/ 7 h 31"/>
                  <a:gd name="T14" fmla="*/ 0 60000 65536"/>
                  <a:gd name="T15" fmla="*/ 0 60000 65536"/>
                  <a:gd name="T16" fmla="*/ 0 60000 65536"/>
                  <a:gd name="T17" fmla="*/ 0 60000 65536"/>
                  <a:gd name="T18" fmla="*/ 0 60000 65536"/>
                  <a:gd name="T19" fmla="*/ 0 60000 65536"/>
                  <a:gd name="T20" fmla="*/ 0 60000 65536"/>
                  <a:gd name="T21" fmla="*/ 0 w 18"/>
                  <a:gd name="T22" fmla="*/ 0 h 31"/>
                  <a:gd name="T23" fmla="*/ 18 w 18"/>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31">
                    <a:moveTo>
                      <a:pt x="18" y="7"/>
                    </a:moveTo>
                    <a:lnTo>
                      <a:pt x="12" y="0"/>
                    </a:lnTo>
                    <a:lnTo>
                      <a:pt x="12" y="7"/>
                    </a:lnTo>
                    <a:lnTo>
                      <a:pt x="0" y="31"/>
                    </a:lnTo>
                    <a:lnTo>
                      <a:pt x="6" y="31"/>
                    </a:lnTo>
                    <a:lnTo>
                      <a:pt x="18" y="7"/>
                    </a:lnTo>
                    <a:close/>
                  </a:path>
                </a:pathLst>
              </a:custGeom>
              <a:solidFill>
                <a:srgbClr val="C0C0C0"/>
              </a:solidFill>
              <a:ln w="9525">
                <a:noFill/>
                <a:round/>
                <a:headEnd/>
                <a:tailEnd/>
              </a:ln>
            </p:spPr>
            <p:txBody>
              <a:bodyPr/>
              <a:lstStyle/>
              <a:p>
                <a:endParaRPr lang="en-US"/>
              </a:p>
            </p:txBody>
          </p:sp>
          <p:sp>
            <p:nvSpPr>
              <p:cNvPr id="51465" name="Freeform 1353"/>
              <p:cNvSpPr>
                <a:spLocks/>
              </p:cNvSpPr>
              <p:nvPr/>
            </p:nvSpPr>
            <p:spPr bwMode="auto">
              <a:xfrm>
                <a:off x="2793" y="2550"/>
                <a:ext cx="6" cy="30"/>
              </a:xfrm>
              <a:custGeom>
                <a:avLst/>
                <a:gdLst>
                  <a:gd name="T0" fmla="*/ 6 w 6"/>
                  <a:gd name="T1" fmla="*/ 6 h 30"/>
                  <a:gd name="T2" fmla="*/ 0 w 6"/>
                  <a:gd name="T3" fmla="*/ 0 h 30"/>
                  <a:gd name="T4" fmla="*/ 0 w 6"/>
                  <a:gd name="T5" fmla="*/ 6 h 30"/>
                  <a:gd name="T6" fmla="*/ 0 w 6"/>
                  <a:gd name="T7" fmla="*/ 24 h 30"/>
                  <a:gd name="T8" fmla="*/ 0 w 6"/>
                  <a:gd name="T9" fmla="*/ 30 h 30"/>
                  <a:gd name="T10" fmla="*/ 0 w 6"/>
                  <a:gd name="T11" fmla="*/ 30 h 30"/>
                  <a:gd name="T12" fmla="*/ 6 w 6"/>
                  <a:gd name="T13" fmla="*/ 30 h 30"/>
                  <a:gd name="T14" fmla="*/ 6 w 6"/>
                  <a:gd name="T15" fmla="*/ 24 h 30"/>
                  <a:gd name="T16" fmla="*/ 6 w 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6" y="6"/>
                    </a:moveTo>
                    <a:lnTo>
                      <a:pt x="0" y="0"/>
                    </a:lnTo>
                    <a:lnTo>
                      <a:pt x="0" y="6"/>
                    </a:lnTo>
                    <a:lnTo>
                      <a:pt x="0" y="24"/>
                    </a:lnTo>
                    <a:lnTo>
                      <a:pt x="0" y="30"/>
                    </a:lnTo>
                    <a:lnTo>
                      <a:pt x="6" y="30"/>
                    </a:lnTo>
                    <a:lnTo>
                      <a:pt x="6" y="24"/>
                    </a:lnTo>
                    <a:lnTo>
                      <a:pt x="6" y="6"/>
                    </a:lnTo>
                    <a:close/>
                  </a:path>
                </a:pathLst>
              </a:custGeom>
              <a:solidFill>
                <a:srgbClr val="C0C0C0"/>
              </a:solidFill>
              <a:ln w="9525">
                <a:noFill/>
                <a:round/>
                <a:headEnd/>
                <a:tailEnd/>
              </a:ln>
            </p:spPr>
            <p:txBody>
              <a:bodyPr/>
              <a:lstStyle/>
              <a:p>
                <a:endParaRPr lang="en-US"/>
              </a:p>
            </p:txBody>
          </p:sp>
          <p:sp>
            <p:nvSpPr>
              <p:cNvPr id="51466" name="Freeform 1354"/>
              <p:cNvSpPr>
                <a:spLocks/>
              </p:cNvSpPr>
              <p:nvPr/>
            </p:nvSpPr>
            <p:spPr bwMode="auto">
              <a:xfrm>
                <a:off x="2793" y="2592"/>
                <a:ext cx="12" cy="30"/>
              </a:xfrm>
              <a:custGeom>
                <a:avLst/>
                <a:gdLst>
                  <a:gd name="T0" fmla="*/ 6 w 12"/>
                  <a:gd name="T1" fmla="*/ 0 h 30"/>
                  <a:gd name="T2" fmla="*/ 0 w 12"/>
                  <a:gd name="T3" fmla="*/ 0 h 30"/>
                  <a:gd name="T4" fmla="*/ 0 w 12"/>
                  <a:gd name="T5" fmla="*/ 0 h 30"/>
                  <a:gd name="T6" fmla="*/ 0 w 12"/>
                  <a:gd name="T7" fmla="*/ 18 h 30"/>
                  <a:gd name="T8" fmla="*/ 6 w 12"/>
                  <a:gd name="T9" fmla="*/ 24 h 30"/>
                  <a:gd name="T10" fmla="*/ 6 w 12"/>
                  <a:gd name="T11" fmla="*/ 30 h 30"/>
                  <a:gd name="T12" fmla="*/ 12 w 12"/>
                  <a:gd name="T13" fmla="*/ 24 h 30"/>
                  <a:gd name="T14" fmla="*/ 6 w 12"/>
                  <a:gd name="T15" fmla="*/ 18 h 30"/>
                  <a:gd name="T16" fmla="*/ 6 w 1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6" y="0"/>
                    </a:moveTo>
                    <a:lnTo>
                      <a:pt x="0" y="0"/>
                    </a:lnTo>
                    <a:lnTo>
                      <a:pt x="0" y="18"/>
                    </a:lnTo>
                    <a:lnTo>
                      <a:pt x="6" y="24"/>
                    </a:lnTo>
                    <a:lnTo>
                      <a:pt x="6" y="30"/>
                    </a:lnTo>
                    <a:lnTo>
                      <a:pt x="12" y="24"/>
                    </a:lnTo>
                    <a:lnTo>
                      <a:pt x="6" y="18"/>
                    </a:lnTo>
                    <a:lnTo>
                      <a:pt x="6" y="0"/>
                    </a:lnTo>
                    <a:close/>
                  </a:path>
                </a:pathLst>
              </a:custGeom>
              <a:solidFill>
                <a:srgbClr val="C0C0C0"/>
              </a:solidFill>
              <a:ln w="9525">
                <a:noFill/>
                <a:round/>
                <a:headEnd/>
                <a:tailEnd/>
              </a:ln>
            </p:spPr>
            <p:txBody>
              <a:bodyPr/>
              <a:lstStyle/>
              <a:p>
                <a:endParaRPr lang="en-US"/>
              </a:p>
            </p:txBody>
          </p:sp>
          <p:sp>
            <p:nvSpPr>
              <p:cNvPr id="51467" name="Freeform 1355"/>
              <p:cNvSpPr>
                <a:spLocks/>
              </p:cNvSpPr>
              <p:nvPr/>
            </p:nvSpPr>
            <p:spPr bwMode="auto">
              <a:xfrm>
                <a:off x="2805" y="2634"/>
                <a:ext cx="18" cy="24"/>
              </a:xfrm>
              <a:custGeom>
                <a:avLst/>
                <a:gdLst>
                  <a:gd name="T0" fmla="*/ 6 w 18"/>
                  <a:gd name="T1" fmla="*/ 0 h 24"/>
                  <a:gd name="T2" fmla="*/ 0 w 18"/>
                  <a:gd name="T3" fmla="*/ 0 h 24"/>
                  <a:gd name="T4" fmla="*/ 0 w 18"/>
                  <a:gd name="T5" fmla="*/ 0 h 24"/>
                  <a:gd name="T6" fmla="*/ 6 w 18"/>
                  <a:gd name="T7" fmla="*/ 12 h 24"/>
                  <a:gd name="T8" fmla="*/ 12 w 18"/>
                  <a:gd name="T9" fmla="*/ 24 h 24"/>
                  <a:gd name="T10" fmla="*/ 12 w 18"/>
                  <a:gd name="T11" fmla="*/ 24 h 24"/>
                  <a:gd name="T12" fmla="*/ 18 w 18"/>
                  <a:gd name="T13" fmla="*/ 24 h 24"/>
                  <a:gd name="T14" fmla="*/ 12 w 18"/>
                  <a:gd name="T15" fmla="*/ 12 h 24"/>
                  <a:gd name="T16" fmla="*/ 6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6" y="0"/>
                    </a:moveTo>
                    <a:lnTo>
                      <a:pt x="0" y="0"/>
                    </a:lnTo>
                    <a:lnTo>
                      <a:pt x="6" y="12"/>
                    </a:lnTo>
                    <a:lnTo>
                      <a:pt x="12" y="24"/>
                    </a:lnTo>
                    <a:lnTo>
                      <a:pt x="18" y="24"/>
                    </a:lnTo>
                    <a:lnTo>
                      <a:pt x="12" y="12"/>
                    </a:lnTo>
                    <a:lnTo>
                      <a:pt x="6" y="0"/>
                    </a:lnTo>
                    <a:close/>
                  </a:path>
                </a:pathLst>
              </a:custGeom>
              <a:solidFill>
                <a:srgbClr val="C0C0C0"/>
              </a:solidFill>
              <a:ln w="9525">
                <a:noFill/>
                <a:round/>
                <a:headEnd/>
                <a:tailEnd/>
              </a:ln>
            </p:spPr>
            <p:txBody>
              <a:bodyPr/>
              <a:lstStyle/>
              <a:p>
                <a:endParaRPr lang="en-US"/>
              </a:p>
            </p:txBody>
          </p:sp>
          <p:sp>
            <p:nvSpPr>
              <p:cNvPr id="51468" name="Freeform 1356"/>
              <p:cNvSpPr>
                <a:spLocks/>
              </p:cNvSpPr>
              <p:nvPr/>
            </p:nvSpPr>
            <p:spPr bwMode="auto">
              <a:xfrm>
                <a:off x="2829" y="2670"/>
                <a:ext cx="18" cy="24"/>
              </a:xfrm>
              <a:custGeom>
                <a:avLst/>
                <a:gdLst>
                  <a:gd name="T0" fmla="*/ 6 w 18"/>
                  <a:gd name="T1" fmla="*/ 0 h 24"/>
                  <a:gd name="T2" fmla="*/ 0 w 18"/>
                  <a:gd name="T3" fmla="*/ 0 h 24"/>
                  <a:gd name="T4" fmla="*/ 0 w 18"/>
                  <a:gd name="T5" fmla="*/ 0 h 24"/>
                  <a:gd name="T6" fmla="*/ 6 w 18"/>
                  <a:gd name="T7" fmla="*/ 12 h 24"/>
                  <a:gd name="T8" fmla="*/ 12 w 18"/>
                  <a:gd name="T9" fmla="*/ 18 h 24"/>
                  <a:gd name="T10" fmla="*/ 18 w 18"/>
                  <a:gd name="T11" fmla="*/ 24 h 24"/>
                  <a:gd name="T12" fmla="*/ 18 w 18"/>
                  <a:gd name="T13" fmla="*/ 18 h 24"/>
                  <a:gd name="T14" fmla="*/ 12 w 18"/>
                  <a:gd name="T15" fmla="*/ 12 h 24"/>
                  <a:gd name="T16" fmla="*/ 6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6" y="0"/>
                    </a:moveTo>
                    <a:lnTo>
                      <a:pt x="0" y="0"/>
                    </a:lnTo>
                    <a:lnTo>
                      <a:pt x="6" y="12"/>
                    </a:lnTo>
                    <a:lnTo>
                      <a:pt x="12" y="18"/>
                    </a:lnTo>
                    <a:lnTo>
                      <a:pt x="18" y="24"/>
                    </a:lnTo>
                    <a:lnTo>
                      <a:pt x="18" y="18"/>
                    </a:lnTo>
                    <a:lnTo>
                      <a:pt x="12" y="12"/>
                    </a:lnTo>
                    <a:lnTo>
                      <a:pt x="6" y="0"/>
                    </a:lnTo>
                    <a:close/>
                  </a:path>
                </a:pathLst>
              </a:custGeom>
              <a:solidFill>
                <a:srgbClr val="C0C0C0"/>
              </a:solidFill>
              <a:ln w="9525">
                <a:noFill/>
                <a:round/>
                <a:headEnd/>
                <a:tailEnd/>
              </a:ln>
            </p:spPr>
            <p:txBody>
              <a:bodyPr/>
              <a:lstStyle/>
              <a:p>
                <a:endParaRPr lang="en-US"/>
              </a:p>
            </p:txBody>
          </p:sp>
          <p:sp>
            <p:nvSpPr>
              <p:cNvPr id="51469" name="Freeform 1357"/>
              <p:cNvSpPr>
                <a:spLocks/>
              </p:cNvSpPr>
              <p:nvPr/>
            </p:nvSpPr>
            <p:spPr bwMode="auto">
              <a:xfrm>
                <a:off x="2853" y="2700"/>
                <a:ext cx="24" cy="18"/>
              </a:xfrm>
              <a:custGeom>
                <a:avLst/>
                <a:gdLst>
                  <a:gd name="T0" fmla="*/ 6 w 24"/>
                  <a:gd name="T1" fmla="*/ 0 h 18"/>
                  <a:gd name="T2" fmla="*/ 6 w 24"/>
                  <a:gd name="T3" fmla="*/ 0 h 18"/>
                  <a:gd name="T4" fmla="*/ 0 w 24"/>
                  <a:gd name="T5" fmla="*/ 0 h 18"/>
                  <a:gd name="T6" fmla="*/ 12 w 24"/>
                  <a:gd name="T7" fmla="*/ 12 h 18"/>
                  <a:gd name="T8" fmla="*/ 18 w 24"/>
                  <a:gd name="T9" fmla="*/ 18 h 18"/>
                  <a:gd name="T10" fmla="*/ 24 w 24"/>
                  <a:gd name="T11" fmla="*/ 18 h 18"/>
                  <a:gd name="T12" fmla="*/ 24 w 24"/>
                  <a:gd name="T13" fmla="*/ 18 h 18"/>
                  <a:gd name="T14" fmla="*/ 24 w 24"/>
                  <a:gd name="T15" fmla="*/ 12 h 18"/>
                  <a:gd name="T16" fmla="*/ 18 w 24"/>
                  <a:gd name="T17" fmla="*/ 12 h 18"/>
                  <a:gd name="T18" fmla="*/ 18 w 24"/>
                  <a:gd name="T19" fmla="*/ 12 h 18"/>
                  <a:gd name="T20" fmla="*/ 18 w 24"/>
                  <a:gd name="T21" fmla="*/ 12 h 18"/>
                  <a:gd name="T22" fmla="*/ 6 w 24"/>
                  <a:gd name="T23" fmla="*/ 0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18"/>
                  <a:gd name="T38" fmla="*/ 24 w 24"/>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18">
                    <a:moveTo>
                      <a:pt x="6" y="0"/>
                    </a:moveTo>
                    <a:lnTo>
                      <a:pt x="6" y="0"/>
                    </a:lnTo>
                    <a:lnTo>
                      <a:pt x="0" y="0"/>
                    </a:lnTo>
                    <a:lnTo>
                      <a:pt x="12" y="12"/>
                    </a:lnTo>
                    <a:lnTo>
                      <a:pt x="18" y="18"/>
                    </a:lnTo>
                    <a:lnTo>
                      <a:pt x="24" y="18"/>
                    </a:lnTo>
                    <a:lnTo>
                      <a:pt x="24" y="12"/>
                    </a:lnTo>
                    <a:lnTo>
                      <a:pt x="18" y="12"/>
                    </a:lnTo>
                    <a:lnTo>
                      <a:pt x="6" y="0"/>
                    </a:lnTo>
                    <a:close/>
                  </a:path>
                </a:pathLst>
              </a:custGeom>
              <a:solidFill>
                <a:srgbClr val="C0C0C0"/>
              </a:solidFill>
              <a:ln w="9525">
                <a:noFill/>
                <a:round/>
                <a:headEnd/>
                <a:tailEnd/>
              </a:ln>
            </p:spPr>
            <p:txBody>
              <a:bodyPr/>
              <a:lstStyle/>
              <a:p>
                <a:endParaRPr lang="en-US"/>
              </a:p>
            </p:txBody>
          </p:sp>
          <p:sp>
            <p:nvSpPr>
              <p:cNvPr id="51470" name="Freeform 1358"/>
              <p:cNvSpPr>
                <a:spLocks/>
              </p:cNvSpPr>
              <p:nvPr/>
            </p:nvSpPr>
            <p:spPr bwMode="auto">
              <a:xfrm>
                <a:off x="2889" y="2724"/>
                <a:ext cx="24" cy="24"/>
              </a:xfrm>
              <a:custGeom>
                <a:avLst/>
                <a:gdLst>
                  <a:gd name="T0" fmla="*/ 0 w 24"/>
                  <a:gd name="T1" fmla="*/ 0 h 24"/>
                  <a:gd name="T2" fmla="*/ 0 w 24"/>
                  <a:gd name="T3" fmla="*/ 6 h 24"/>
                  <a:gd name="T4" fmla="*/ 0 w 24"/>
                  <a:gd name="T5" fmla="*/ 6 h 24"/>
                  <a:gd name="T6" fmla="*/ 18 w 24"/>
                  <a:gd name="T7" fmla="*/ 24 h 24"/>
                  <a:gd name="T8" fmla="*/ 24 w 24"/>
                  <a:gd name="T9" fmla="*/ 18 h 24"/>
                  <a:gd name="T10" fmla="*/ 18 w 24"/>
                  <a:gd name="T11" fmla="*/ 18 h 24"/>
                  <a:gd name="T12" fmla="*/ 0 w 24"/>
                  <a:gd name="T13" fmla="*/ 0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0" y="0"/>
                    </a:moveTo>
                    <a:lnTo>
                      <a:pt x="0" y="6"/>
                    </a:lnTo>
                    <a:lnTo>
                      <a:pt x="18" y="24"/>
                    </a:lnTo>
                    <a:lnTo>
                      <a:pt x="24" y="18"/>
                    </a:lnTo>
                    <a:lnTo>
                      <a:pt x="18" y="18"/>
                    </a:lnTo>
                    <a:lnTo>
                      <a:pt x="0" y="0"/>
                    </a:lnTo>
                    <a:close/>
                  </a:path>
                </a:pathLst>
              </a:custGeom>
              <a:solidFill>
                <a:srgbClr val="C0C0C0"/>
              </a:solidFill>
              <a:ln w="9525">
                <a:noFill/>
                <a:round/>
                <a:headEnd/>
                <a:tailEnd/>
              </a:ln>
            </p:spPr>
            <p:txBody>
              <a:bodyPr/>
              <a:lstStyle/>
              <a:p>
                <a:endParaRPr lang="en-US"/>
              </a:p>
            </p:txBody>
          </p:sp>
          <p:sp>
            <p:nvSpPr>
              <p:cNvPr id="51471" name="Freeform 1359"/>
              <p:cNvSpPr>
                <a:spLocks/>
              </p:cNvSpPr>
              <p:nvPr/>
            </p:nvSpPr>
            <p:spPr bwMode="auto">
              <a:xfrm>
                <a:off x="2919" y="2748"/>
                <a:ext cx="30" cy="18"/>
              </a:xfrm>
              <a:custGeom>
                <a:avLst/>
                <a:gdLst>
                  <a:gd name="T0" fmla="*/ 6 w 30"/>
                  <a:gd name="T1" fmla="*/ 0 h 18"/>
                  <a:gd name="T2" fmla="*/ 0 w 30"/>
                  <a:gd name="T3" fmla="*/ 6 h 18"/>
                  <a:gd name="T4" fmla="*/ 6 w 30"/>
                  <a:gd name="T5" fmla="*/ 6 h 18"/>
                  <a:gd name="T6" fmla="*/ 24 w 30"/>
                  <a:gd name="T7" fmla="*/ 18 h 18"/>
                  <a:gd name="T8" fmla="*/ 30 w 30"/>
                  <a:gd name="T9" fmla="*/ 18 h 18"/>
                  <a:gd name="T10" fmla="*/ 24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24" y="18"/>
                    </a:lnTo>
                    <a:lnTo>
                      <a:pt x="30" y="18"/>
                    </a:lnTo>
                    <a:lnTo>
                      <a:pt x="24" y="12"/>
                    </a:lnTo>
                    <a:lnTo>
                      <a:pt x="6" y="0"/>
                    </a:lnTo>
                    <a:close/>
                  </a:path>
                </a:pathLst>
              </a:custGeom>
              <a:solidFill>
                <a:srgbClr val="C0C0C0"/>
              </a:solidFill>
              <a:ln w="9525">
                <a:noFill/>
                <a:round/>
                <a:headEnd/>
                <a:tailEnd/>
              </a:ln>
            </p:spPr>
            <p:txBody>
              <a:bodyPr/>
              <a:lstStyle/>
              <a:p>
                <a:endParaRPr lang="en-US"/>
              </a:p>
            </p:txBody>
          </p:sp>
          <p:sp>
            <p:nvSpPr>
              <p:cNvPr id="51472" name="Freeform 1360"/>
              <p:cNvSpPr>
                <a:spLocks/>
              </p:cNvSpPr>
              <p:nvPr/>
            </p:nvSpPr>
            <p:spPr bwMode="auto">
              <a:xfrm>
                <a:off x="2955" y="2772"/>
                <a:ext cx="30" cy="18"/>
              </a:xfrm>
              <a:custGeom>
                <a:avLst/>
                <a:gdLst>
                  <a:gd name="T0" fmla="*/ 6 w 30"/>
                  <a:gd name="T1" fmla="*/ 0 h 18"/>
                  <a:gd name="T2" fmla="*/ 0 w 30"/>
                  <a:gd name="T3" fmla="*/ 0 h 18"/>
                  <a:gd name="T4" fmla="*/ 6 w 30"/>
                  <a:gd name="T5" fmla="*/ 6 h 18"/>
                  <a:gd name="T6" fmla="*/ 6 w 30"/>
                  <a:gd name="T7" fmla="*/ 6 h 18"/>
                  <a:gd name="T8" fmla="*/ 24 w 30"/>
                  <a:gd name="T9" fmla="*/ 18 h 18"/>
                  <a:gd name="T10" fmla="*/ 30 w 30"/>
                  <a:gd name="T11" fmla="*/ 12 h 18"/>
                  <a:gd name="T12" fmla="*/ 24 w 30"/>
                  <a:gd name="T13" fmla="*/ 12 h 18"/>
                  <a:gd name="T14" fmla="*/ 6 w 30"/>
                  <a:gd name="T15" fmla="*/ 0 h 18"/>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8"/>
                  <a:gd name="T26" fmla="*/ 30 w 30"/>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8">
                    <a:moveTo>
                      <a:pt x="6" y="0"/>
                    </a:moveTo>
                    <a:lnTo>
                      <a:pt x="0" y="0"/>
                    </a:lnTo>
                    <a:lnTo>
                      <a:pt x="6" y="6"/>
                    </a:lnTo>
                    <a:lnTo>
                      <a:pt x="24" y="18"/>
                    </a:lnTo>
                    <a:lnTo>
                      <a:pt x="30" y="12"/>
                    </a:lnTo>
                    <a:lnTo>
                      <a:pt x="24" y="12"/>
                    </a:lnTo>
                    <a:lnTo>
                      <a:pt x="6" y="0"/>
                    </a:lnTo>
                    <a:close/>
                  </a:path>
                </a:pathLst>
              </a:custGeom>
              <a:solidFill>
                <a:srgbClr val="C0C0C0"/>
              </a:solidFill>
              <a:ln w="9525">
                <a:noFill/>
                <a:round/>
                <a:headEnd/>
                <a:tailEnd/>
              </a:ln>
            </p:spPr>
            <p:txBody>
              <a:bodyPr/>
              <a:lstStyle/>
              <a:p>
                <a:endParaRPr lang="en-US"/>
              </a:p>
            </p:txBody>
          </p:sp>
          <p:sp>
            <p:nvSpPr>
              <p:cNvPr id="51473" name="Freeform 1361"/>
              <p:cNvSpPr>
                <a:spLocks/>
              </p:cNvSpPr>
              <p:nvPr/>
            </p:nvSpPr>
            <p:spPr bwMode="auto">
              <a:xfrm>
                <a:off x="2997" y="2790"/>
                <a:ext cx="24" cy="18"/>
              </a:xfrm>
              <a:custGeom>
                <a:avLst/>
                <a:gdLst>
                  <a:gd name="T0" fmla="*/ 0 w 24"/>
                  <a:gd name="T1" fmla="*/ 0 h 18"/>
                  <a:gd name="T2" fmla="*/ 0 w 24"/>
                  <a:gd name="T3" fmla="*/ 6 h 18"/>
                  <a:gd name="T4" fmla="*/ 0 w 24"/>
                  <a:gd name="T5" fmla="*/ 6 h 18"/>
                  <a:gd name="T6" fmla="*/ 18 w 24"/>
                  <a:gd name="T7" fmla="*/ 18 h 18"/>
                  <a:gd name="T8" fmla="*/ 24 w 24"/>
                  <a:gd name="T9" fmla="*/ 18 h 18"/>
                  <a:gd name="T10" fmla="*/ 24 w 24"/>
                  <a:gd name="T11" fmla="*/ 12 h 18"/>
                  <a:gd name="T12" fmla="*/ 24 w 24"/>
                  <a:gd name="T13" fmla="*/ 12 h 18"/>
                  <a:gd name="T14" fmla="*/ 18 w 24"/>
                  <a:gd name="T15" fmla="*/ 12 h 18"/>
                  <a:gd name="T16" fmla="*/ 0 w 24"/>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0"/>
                    </a:moveTo>
                    <a:lnTo>
                      <a:pt x="0" y="6"/>
                    </a:lnTo>
                    <a:lnTo>
                      <a:pt x="18" y="18"/>
                    </a:lnTo>
                    <a:lnTo>
                      <a:pt x="24" y="18"/>
                    </a:lnTo>
                    <a:lnTo>
                      <a:pt x="24" y="12"/>
                    </a:lnTo>
                    <a:lnTo>
                      <a:pt x="18" y="12"/>
                    </a:lnTo>
                    <a:lnTo>
                      <a:pt x="0" y="0"/>
                    </a:lnTo>
                    <a:close/>
                  </a:path>
                </a:pathLst>
              </a:custGeom>
              <a:solidFill>
                <a:srgbClr val="C0C0C0"/>
              </a:solidFill>
              <a:ln w="9525">
                <a:noFill/>
                <a:round/>
                <a:headEnd/>
                <a:tailEnd/>
              </a:ln>
            </p:spPr>
            <p:txBody>
              <a:bodyPr/>
              <a:lstStyle/>
              <a:p>
                <a:endParaRPr lang="en-US"/>
              </a:p>
            </p:txBody>
          </p:sp>
          <p:sp>
            <p:nvSpPr>
              <p:cNvPr id="51474" name="Freeform 1362"/>
              <p:cNvSpPr>
                <a:spLocks/>
              </p:cNvSpPr>
              <p:nvPr/>
            </p:nvSpPr>
            <p:spPr bwMode="auto">
              <a:xfrm>
                <a:off x="3033" y="2808"/>
                <a:ext cx="30" cy="12"/>
              </a:xfrm>
              <a:custGeom>
                <a:avLst/>
                <a:gdLst>
                  <a:gd name="T0" fmla="*/ 0 w 30"/>
                  <a:gd name="T1" fmla="*/ 0 h 12"/>
                  <a:gd name="T2" fmla="*/ 0 w 30"/>
                  <a:gd name="T3" fmla="*/ 0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0"/>
                    </a:ln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1475" name="Freeform 1363"/>
              <p:cNvSpPr>
                <a:spLocks/>
              </p:cNvSpPr>
              <p:nvPr/>
            </p:nvSpPr>
            <p:spPr bwMode="auto">
              <a:xfrm>
                <a:off x="3069" y="2820"/>
                <a:ext cx="30" cy="18"/>
              </a:xfrm>
              <a:custGeom>
                <a:avLst/>
                <a:gdLst>
                  <a:gd name="T0" fmla="*/ 6 w 30"/>
                  <a:gd name="T1" fmla="*/ 0 h 18"/>
                  <a:gd name="T2" fmla="*/ 0 w 30"/>
                  <a:gd name="T3" fmla="*/ 6 h 18"/>
                  <a:gd name="T4" fmla="*/ 6 w 30"/>
                  <a:gd name="T5" fmla="*/ 6 h 18"/>
                  <a:gd name="T6" fmla="*/ 12 w 30"/>
                  <a:gd name="T7" fmla="*/ 12 h 18"/>
                  <a:gd name="T8" fmla="*/ 30 w 30"/>
                  <a:gd name="T9" fmla="*/ 18 h 18"/>
                  <a:gd name="T10" fmla="*/ 30 w 30"/>
                  <a:gd name="T11" fmla="*/ 12 h 18"/>
                  <a:gd name="T12" fmla="*/ 30 w 30"/>
                  <a:gd name="T13" fmla="*/ 12 h 18"/>
                  <a:gd name="T14" fmla="*/ 12 w 30"/>
                  <a:gd name="T15" fmla="*/ 6 h 18"/>
                  <a:gd name="T16" fmla="*/ 6 w 30"/>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0"/>
                    </a:moveTo>
                    <a:lnTo>
                      <a:pt x="0" y="6"/>
                    </a:lnTo>
                    <a:lnTo>
                      <a:pt x="6" y="6"/>
                    </a:lnTo>
                    <a:lnTo>
                      <a:pt x="12" y="12"/>
                    </a:lnTo>
                    <a:lnTo>
                      <a:pt x="30" y="18"/>
                    </a:lnTo>
                    <a:lnTo>
                      <a:pt x="30" y="12"/>
                    </a:lnTo>
                    <a:lnTo>
                      <a:pt x="12" y="6"/>
                    </a:lnTo>
                    <a:lnTo>
                      <a:pt x="6" y="0"/>
                    </a:lnTo>
                    <a:close/>
                  </a:path>
                </a:pathLst>
              </a:custGeom>
              <a:solidFill>
                <a:srgbClr val="C0C0C0"/>
              </a:solidFill>
              <a:ln w="9525">
                <a:noFill/>
                <a:round/>
                <a:headEnd/>
                <a:tailEnd/>
              </a:ln>
            </p:spPr>
            <p:txBody>
              <a:bodyPr/>
              <a:lstStyle/>
              <a:p>
                <a:endParaRPr lang="en-US"/>
              </a:p>
            </p:txBody>
          </p:sp>
          <p:sp>
            <p:nvSpPr>
              <p:cNvPr id="51476" name="Freeform 1364"/>
              <p:cNvSpPr>
                <a:spLocks/>
              </p:cNvSpPr>
              <p:nvPr/>
            </p:nvSpPr>
            <p:spPr bwMode="auto">
              <a:xfrm>
                <a:off x="3111" y="2838"/>
                <a:ext cx="30" cy="12"/>
              </a:xfrm>
              <a:custGeom>
                <a:avLst/>
                <a:gdLst>
                  <a:gd name="T0" fmla="*/ 6 w 30"/>
                  <a:gd name="T1" fmla="*/ 0 h 12"/>
                  <a:gd name="T2" fmla="*/ 0 w 30"/>
                  <a:gd name="T3" fmla="*/ 0 h 12"/>
                  <a:gd name="T4" fmla="*/ 6 w 30"/>
                  <a:gd name="T5" fmla="*/ 6 h 12"/>
                  <a:gd name="T6" fmla="*/ 24 w 30"/>
                  <a:gd name="T7" fmla="*/ 12 h 12"/>
                  <a:gd name="T8" fmla="*/ 30 w 30"/>
                  <a:gd name="T9" fmla="*/ 12 h 12"/>
                  <a:gd name="T10" fmla="*/ 24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24" y="12"/>
                    </a:lnTo>
                    <a:lnTo>
                      <a:pt x="30" y="12"/>
                    </a:lnTo>
                    <a:lnTo>
                      <a:pt x="24" y="6"/>
                    </a:lnTo>
                    <a:lnTo>
                      <a:pt x="6" y="0"/>
                    </a:lnTo>
                    <a:close/>
                  </a:path>
                </a:pathLst>
              </a:custGeom>
              <a:solidFill>
                <a:srgbClr val="C0C0C0"/>
              </a:solidFill>
              <a:ln w="9525">
                <a:noFill/>
                <a:round/>
                <a:headEnd/>
                <a:tailEnd/>
              </a:ln>
            </p:spPr>
            <p:txBody>
              <a:bodyPr/>
              <a:lstStyle/>
              <a:p>
                <a:endParaRPr lang="en-US"/>
              </a:p>
            </p:txBody>
          </p:sp>
          <p:sp>
            <p:nvSpPr>
              <p:cNvPr id="51477" name="Freeform 1365"/>
              <p:cNvSpPr>
                <a:spLocks/>
              </p:cNvSpPr>
              <p:nvPr/>
            </p:nvSpPr>
            <p:spPr bwMode="auto">
              <a:xfrm>
                <a:off x="3153" y="2850"/>
                <a:ext cx="30" cy="12"/>
              </a:xfrm>
              <a:custGeom>
                <a:avLst/>
                <a:gdLst>
                  <a:gd name="T0" fmla="*/ 0 w 30"/>
                  <a:gd name="T1" fmla="*/ 0 h 12"/>
                  <a:gd name="T2" fmla="*/ 0 w 30"/>
                  <a:gd name="T3" fmla="*/ 0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0"/>
                    </a:ln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1478" name="Freeform 1366"/>
              <p:cNvSpPr>
                <a:spLocks/>
              </p:cNvSpPr>
              <p:nvPr/>
            </p:nvSpPr>
            <p:spPr bwMode="auto">
              <a:xfrm>
                <a:off x="3189" y="2862"/>
                <a:ext cx="30" cy="12"/>
              </a:xfrm>
              <a:custGeom>
                <a:avLst/>
                <a:gdLst>
                  <a:gd name="T0" fmla="*/ 6 w 30"/>
                  <a:gd name="T1" fmla="*/ 0 h 12"/>
                  <a:gd name="T2" fmla="*/ 0 w 30"/>
                  <a:gd name="T3" fmla="*/ 0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1479" name="Freeform 1367"/>
              <p:cNvSpPr>
                <a:spLocks/>
              </p:cNvSpPr>
              <p:nvPr/>
            </p:nvSpPr>
            <p:spPr bwMode="auto">
              <a:xfrm>
                <a:off x="3231" y="2874"/>
                <a:ext cx="30" cy="6"/>
              </a:xfrm>
              <a:custGeom>
                <a:avLst/>
                <a:gdLst>
                  <a:gd name="T0" fmla="*/ 6 w 30"/>
                  <a:gd name="T1" fmla="*/ 0 h 6"/>
                  <a:gd name="T2" fmla="*/ 0 w 30"/>
                  <a:gd name="T3" fmla="*/ 0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480" name="Freeform 1368"/>
              <p:cNvSpPr>
                <a:spLocks/>
              </p:cNvSpPr>
              <p:nvPr/>
            </p:nvSpPr>
            <p:spPr bwMode="auto">
              <a:xfrm>
                <a:off x="3273" y="2880"/>
                <a:ext cx="30" cy="12"/>
              </a:xfrm>
              <a:custGeom>
                <a:avLst/>
                <a:gdLst>
                  <a:gd name="T0" fmla="*/ 6 w 30"/>
                  <a:gd name="T1" fmla="*/ 0 h 12"/>
                  <a:gd name="T2" fmla="*/ 0 w 30"/>
                  <a:gd name="T3" fmla="*/ 0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1481" name="Freeform 1369"/>
              <p:cNvSpPr>
                <a:spLocks/>
              </p:cNvSpPr>
              <p:nvPr/>
            </p:nvSpPr>
            <p:spPr bwMode="auto">
              <a:xfrm>
                <a:off x="3315" y="2886"/>
                <a:ext cx="30" cy="12"/>
              </a:xfrm>
              <a:custGeom>
                <a:avLst/>
                <a:gdLst>
                  <a:gd name="T0" fmla="*/ 0 w 30"/>
                  <a:gd name="T1" fmla="*/ 0 h 12"/>
                  <a:gd name="T2" fmla="*/ 0 w 30"/>
                  <a:gd name="T3" fmla="*/ 6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1482" name="Freeform 1370"/>
              <p:cNvSpPr>
                <a:spLocks/>
              </p:cNvSpPr>
              <p:nvPr/>
            </p:nvSpPr>
            <p:spPr bwMode="auto">
              <a:xfrm>
                <a:off x="3357" y="2898"/>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483" name="Freeform 1371"/>
              <p:cNvSpPr>
                <a:spLocks/>
              </p:cNvSpPr>
              <p:nvPr/>
            </p:nvSpPr>
            <p:spPr bwMode="auto">
              <a:xfrm>
                <a:off x="3399" y="2904"/>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484" name="Freeform 1372"/>
              <p:cNvSpPr>
                <a:spLocks/>
              </p:cNvSpPr>
              <p:nvPr/>
            </p:nvSpPr>
            <p:spPr bwMode="auto">
              <a:xfrm>
                <a:off x="3441" y="2910"/>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485" name="Freeform 1373"/>
              <p:cNvSpPr>
                <a:spLocks/>
              </p:cNvSpPr>
              <p:nvPr/>
            </p:nvSpPr>
            <p:spPr bwMode="auto">
              <a:xfrm>
                <a:off x="3483" y="2910"/>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1486" name="Freeform 1374"/>
              <p:cNvSpPr>
                <a:spLocks/>
              </p:cNvSpPr>
              <p:nvPr/>
            </p:nvSpPr>
            <p:spPr bwMode="auto">
              <a:xfrm>
                <a:off x="3525" y="2916"/>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1487" name="Freeform 1375"/>
              <p:cNvSpPr>
                <a:spLocks/>
              </p:cNvSpPr>
              <p:nvPr/>
            </p:nvSpPr>
            <p:spPr bwMode="auto">
              <a:xfrm>
                <a:off x="3567" y="2922"/>
                <a:ext cx="30" cy="6"/>
              </a:xfrm>
              <a:custGeom>
                <a:avLst/>
                <a:gdLst>
                  <a:gd name="T0" fmla="*/ 0 w 30"/>
                  <a:gd name="T1" fmla="*/ 0 h 6"/>
                  <a:gd name="T2" fmla="*/ 0 w 30"/>
                  <a:gd name="T3" fmla="*/ 6 h 6"/>
                  <a:gd name="T4" fmla="*/ 0 w 30"/>
                  <a:gd name="T5" fmla="*/ 6 h 6"/>
                  <a:gd name="T6" fmla="*/ 12 w 30"/>
                  <a:gd name="T7" fmla="*/ 6 h 6"/>
                  <a:gd name="T8" fmla="*/ 24 w 30"/>
                  <a:gd name="T9" fmla="*/ 6 h 6"/>
                  <a:gd name="T10" fmla="*/ 30 w 30"/>
                  <a:gd name="T11" fmla="*/ 6 h 6"/>
                  <a:gd name="T12" fmla="*/ 24 w 30"/>
                  <a:gd name="T13" fmla="*/ 0 h 6"/>
                  <a:gd name="T14" fmla="*/ 12 w 30"/>
                  <a:gd name="T15" fmla="*/ 0 h 6"/>
                  <a:gd name="T16" fmla="*/ 0 w 3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0" y="0"/>
                    </a:moveTo>
                    <a:lnTo>
                      <a:pt x="0" y="6"/>
                    </a:lnTo>
                    <a:lnTo>
                      <a:pt x="12" y="6"/>
                    </a:lnTo>
                    <a:lnTo>
                      <a:pt x="24" y="6"/>
                    </a:lnTo>
                    <a:lnTo>
                      <a:pt x="30" y="6"/>
                    </a:lnTo>
                    <a:lnTo>
                      <a:pt x="24" y="0"/>
                    </a:lnTo>
                    <a:lnTo>
                      <a:pt x="12" y="0"/>
                    </a:lnTo>
                    <a:lnTo>
                      <a:pt x="0" y="0"/>
                    </a:lnTo>
                    <a:close/>
                  </a:path>
                </a:pathLst>
              </a:custGeom>
              <a:solidFill>
                <a:srgbClr val="C0C0C0"/>
              </a:solidFill>
              <a:ln w="9525">
                <a:noFill/>
                <a:round/>
                <a:headEnd/>
                <a:tailEnd/>
              </a:ln>
            </p:spPr>
            <p:txBody>
              <a:bodyPr/>
              <a:lstStyle/>
              <a:p>
                <a:endParaRPr lang="en-US"/>
              </a:p>
            </p:txBody>
          </p:sp>
          <p:sp>
            <p:nvSpPr>
              <p:cNvPr id="51488" name="Freeform 1376"/>
              <p:cNvSpPr>
                <a:spLocks/>
              </p:cNvSpPr>
              <p:nvPr/>
            </p:nvSpPr>
            <p:spPr bwMode="auto">
              <a:xfrm>
                <a:off x="3609" y="2922"/>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1489" name="Freeform 1377"/>
              <p:cNvSpPr>
                <a:spLocks/>
              </p:cNvSpPr>
              <p:nvPr/>
            </p:nvSpPr>
            <p:spPr bwMode="auto">
              <a:xfrm>
                <a:off x="3651" y="2928"/>
                <a:ext cx="30" cy="6"/>
              </a:xfrm>
              <a:custGeom>
                <a:avLst/>
                <a:gdLst>
                  <a:gd name="T0" fmla="*/ 0 w 30"/>
                  <a:gd name="T1" fmla="*/ 0 h 6"/>
                  <a:gd name="T2" fmla="*/ 0 w 30"/>
                  <a:gd name="T3" fmla="*/ 0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1490" name="Freeform 1378"/>
              <p:cNvSpPr>
                <a:spLocks/>
              </p:cNvSpPr>
              <p:nvPr/>
            </p:nvSpPr>
            <p:spPr bwMode="auto">
              <a:xfrm>
                <a:off x="3693" y="2928"/>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491" name="Freeform 1379"/>
              <p:cNvSpPr>
                <a:spLocks/>
              </p:cNvSpPr>
              <p:nvPr/>
            </p:nvSpPr>
            <p:spPr bwMode="auto">
              <a:xfrm>
                <a:off x="3735" y="2928"/>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492" name="Freeform 1380"/>
              <p:cNvSpPr>
                <a:spLocks/>
              </p:cNvSpPr>
              <p:nvPr/>
            </p:nvSpPr>
            <p:spPr bwMode="auto">
              <a:xfrm>
                <a:off x="3777" y="2928"/>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493" name="Freeform 1381"/>
              <p:cNvSpPr>
                <a:spLocks/>
              </p:cNvSpPr>
              <p:nvPr/>
            </p:nvSpPr>
            <p:spPr bwMode="auto">
              <a:xfrm>
                <a:off x="3819" y="2928"/>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494" name="Freeform 1382"/>
              <p:cNvSpPr>
                <a:spLocks/>
              </p:cNvSpPr>
              <p:nvPr/>
            </p:nvSpPr>
            <p:spPr bwMode="auto">
              <a:xfrm>
                <a:off x="3855" y="2928"/>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495" name="Freeform 1383"/>
              <p:cNvSpPr>
                <a:spLocks/>
              </p:cNvSpPr>
              <p:nvPr/>
            </p:nvSpPr>
            <p:spPr bwMode="auto">
              <a:xfrm>
                <a:off x="3897" y="2928"/>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496" name="Freeform 1384"/>
              <p:cNvSpPr>
                <a:spLocks/>
              </p:cNvSpPr>
              <p:nvPr/>
            </p:nvSpPr>
            <p:spPr bwMode="auto">
              <a:xfrm>
                <a:off x="3939" y="2922"/>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497" name="Freeform 1385"/>
              <p:cNvSpPr>
                <a:spLocks/>
              </p:cNvSpPr>
              <p:nvPr/>
            </p:nvSpPr>
            <p:spPr bwMode="auto">
              <a:xfrm>
                <a:off x="3981" y="2922"/>
                <a:ext cx="31" cy="6"/>
              </a:xfrm>
              <a:custGeom>
                <a:avLst/>
                <a:gdLst>
                  <a:gd name="T0" fmla="*/ 6 w 31"/>
                  <a:gd name="T1" fmla="*/ 0 h 6"/>
                  <a:gd name="T2" fmla="*/ 0 w 31"/>
                  <a:gd name="T3" fmla="*/ 6 h 6"/>
                  <a:gd name="T4" fmla="*/ 6 w 31"/>
                  <a:gd name="T5" fmla="*/ 6 h 6"/>
                  <a:gd name="T6" fmla="*/ 31 w 31"/>
                  <a:gd name="T7" fmla="*/ 6 h 6"/>
                  <a:gd name="T8" fmla="*/ 31 w 31"/>
                  <a:gd name="T9" fmla="*/ 0 h 6"/>
                  <a:gd name="T10" fmla="*/ 31 w 31"/>
                  <a:gd name="T11" fmla="*/ 0 h 6"/>
                  <a:gd name="T12" fmla="*/ 6 w 31"/>
                  <a:gd name="T13" fmla="*/ 0 h 6"/>
                  <a:gd name="T14" fmla="*/ 0 60000 65536"/>
                  <a:gd name="T15" fmla="*/ 0 60000 65536"/>
                  <a:gd name="T16" fmla="*/ 0 60000 65536"/>
                  <a:gd name="T17" fmla="*/ 0 60000 65536"/>
                  <a:gd name="T18" fmla="*/ 0 60000 65536"/>
                  <a:gd name="T19" fmla="*/ 0 60000 65536"/>
                  <a:gd name="T20" fmla="*/ 0 60000 65536"/>
                  <a:gd name="T21" fmla="*/ 0 w 31"/>
                  <a:gd name="T22" fmla="*/ 0 h 6"/>
                  <a:gd name="T23" fmla="*/ 31 w 31"/>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6">
                    <a:moveTo>
                      <a:pt x="6" y="0"/>
                    </a:moveTo>
                    <a:lnTo>
                      <a:pt x="0" y="6"/>
                    </a:lnTo>
                    <a:lnTo>
                      <a:pt x="6" y="6"/>
                    </a:lnTo>
                    <a:lnTo>
                      <a:pt x="31" y="6"/>
                    </a:lnTo>
                    <a:lnTo>
                      <a:pt x="31" y="0"/>
                    </a:lnTo>
                    <a:lnTo>
                      <a:pt x="6" y="0"/>
                    </a:lnTo>
                    <a:close/>
                  </a:path>
                </a:pathLst>
              </a:custGeom>
              <a:solidFill>
                <a:srgbClr val="C0C0C0"/>
              </a:solidFill>
              <a:ln w="9525">
                <a:noFill/>
                <a:round/>
                <a:headEnd/>
                <a:tailEnd/>
              </a:ln>
            </p:spPr>
            <p:txBody>
              <a:bodyPr/>
              <a:lstStyle/>
              <a:p>
                <a:endParaRPr lang="en-US"/>
              </a:p>
            </p:txBody>
          </p:sp>
          <p:sp>
            <p:nvSpPr>
              <p:cNvPr id="51498" name="Freeform 1386"/>
              <p:cNvSpPr>
                <a:spLocks/>
              </p:cNvSpPr>
              <p:nvPr/>
            </p:nvSpPr>
            <p:spPr bwMode="auto">
              <a:xfrm>
                <a:off x="4024" y="2916"/>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499" name="Freeform 1387"/>
              <p:cNvSpPr>
                <a:spLocks/>
              </p:cNvSpPr>
              <p:nvPr/>
            </p:nvSpPr>
            <p:spPr bwMode="auto">
              <a:xfrm>
                <a:off x="4066" y="2910"/>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500" name="Freeform 1388"/>
              <p:cNvSpPr>
                <a:spLocks/>
              </p:cNvSpPr>
              <p:nvPr/>
            </p:nvSpPr>
            <p:spPr bwMode="auto">
              <a:xfrm>
                <a:off x="4108" y="2904"/>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501" name="Freeform 1389"/>
              <p:cNvSpPr>
                <a:spLocks/>
              </p:cNvSpPr>
              <p:nvPr/>
            </p:nvSpPr>
            <p:spPr bwMode="auto">
              <a:xfrm>
                <a:off x="4150" y="2898"/>
                <a:ext cx="30" cy="12"/>
              </a:xfrm>
              <a:custGeom>
                <a:avLst/>
                <a:gdLst>
                  <a:gd name="T0" fmla="*/ 6 w 30"/>
                  <a:gd name="T1" fmla="*/ 6 h 12"/>
                  <a:gd name="T2" fmla="*/ 0 w 30"/>
                  <a:gd name="T3" fmla="*/ 6 h 12"/>
                  <a:gd name="T4" fmla="*/ 6 w 30"/>
                  <a:gd name="T5" fmla="*/ 12 h 12"/>
                  <a:gd name="T6" fmla="*/ 6 w 30"/>
                  <a:gd name="T7" fmla="*/ 12 h 12"/>
                  <a:gd name="T8" fmla="*/ 30 w 30"/>
                  <a:gd name="T9" fmla="*/ 6 h 12"/>
                  <a:gd name="T10" fmla="*/ 30 w 30"/>
                  <a:gd name="T11" fmla="*/ 6 h 12"/>
                  <a:gd name="T12" fmla="*/ 30 w 30"/>
                  <a:gd name="T13" fmla="*/ 0 h 12"/>
                  <a:gd name="T14" fmla="*/ 6 w 30"/>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502" name="Freeform 1390"/>
              <p:cNvSpPr>
                <a:spLocks/>
              </p:cNvSpPr>
              <p:nvPr/>
            </p:nvSpPr>
            <p:spPr bwMode="auto">
              <a:xfrm>
                <a:off x="4192" y="2892"/>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503" name="Freeform 1391"/>
              <p:cNvSpPr>
                <a:spLocks/>
              </p:cNvSpPr>
              <p:nvPr/>
            </p:nvSpPr>
            <p:spPr bwMode="auto">
              <a:xfrm>
                <a:off x="4234" y="2880"/>
                <a:ext cx="30" cy="12"/>
              </a:xfrm>
              <a:custGeom>
                <a:avLst/>
                <a:gdLst>
                  <a:gd name="T0" fmla="*/ 6 w 30"/>
                  <a:gd name="T1" fmla="*/ 6 h 12"/>
                  <a:gd name="T2" fmla="*/ 0 w 30"/>
                  <a:gd name="T3" fmla="*/ 12 h 12"/>
                  <a:gd name="T4" fmla="*/ 6 w 30"/>
                  <a:gd name="T5" fmla="*/ 12 h 12"/>
                  <a:gd name="T6" fmla="*/ 24 w 30"/>
                  <a:gd name="T7" fmla="*/ 6 h 12"/>
                  <a:gd name="T8" fmla="*/ 30 w 30"/>
                  <a:gd name="T9" fmla="*/ 6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24" y="6"/>
                    </a:lnTo>
                    <a:lnTo>
                      <a:pt x="30" y="6"/>
                    </a:lnTo>
                    <a:lnTo>
                      <a:pt x="24" y="0"/>
                    </a:lnTo>
                    <a:lnTo>
                      <a:pt x="6" y="6"/>
                    </a:lnTo>
                    <a:close/>
                  </a:path>
                </a:pathLst>
              </a:custGeom>
              <a:solidFill>
                <a:srgbClr val="C0C0C0"/>
              </a:solidFill>
              <a:ln w="9525">
                <a:noFill/>
                <a:round/>
                <a:headEnd/>
                <a:tailEnd/>
              </a:ln>
            </p:spPr>
            <p:txBody>
              <a:bodyPr/>
              <a:lstStyle/>
              <a:p>
                <a:endParaRPr lang="en-US"/>
              </a:p>
            </p:txBody>
          </p:sp>
          <p:sp>
            <p:nvSpPr>
              <p:cNvPr id="51504" name="Freeform 1392"/>
              <p:cNvSpPr>
                <a:spLocks/>
              </p:cNvSpPr>
              <p:nvPr/>
            </p:nvSpPr>
            <p:spPr bwMode="auto">
              <a:xfrm>
                <a:off x="4276" y="2874"/>
                <a:ext cx="30" cy="12"/>
              </a:xfrm>
              <a:custGeom>
                <a:avLst/>
                <a:gdLst>
                  <a:gd name="T0" fmla="*/ 0 w 30"/>
                  <a:gd name="T1" fmla="*/ 6 h 12"/>
                  <a:gd name="T2" fmla="*/ 0 w 30"/>
                  <a:gd name="T3" fmla="*/ 6 h 12"/>
                  <a:gd name="T4" fmla="*/ 0 w 30"/>
                  <a:gd name="T5" fmla="*/ 12 h 12"/>
                  <a:gd name="T6" fmla="*/ 24 w 30"/>
                  <a:gd name="T7" fmla="*/ 6 h 12"/>
                  <a:gd name="T8" fmla="*/ 30 w 30"/>
                  <a:gd name="T9" fmla="*/ 0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0"/>
                    </a:lnTo>
                    <a:lnTo>
                      <a:pt x="24" y="0"/>
                    </a:lnTo>
                    <a:lnTo>
                      <a:pt x="0" y="6"/>
                    </a:lnTo>
                    <a:close/>
                  </a:path>
                </a:pathLst>
              </a:custGeom>
              <a:solidFill>
                <a:srgbClr val="C0C0C0"/>
              </a:solidFill>
              <a:ln w="9525">
                <a:noFill/>
                <a:round/>
                <a:headEnd/>
                <a:tailEnd/>
              </a:ln>
            </p:spPr>
            <p:txBody>
              <a:bodyPr/>
              <a:lstStyle/>
              <a:p>
                <a:endParaRPr lang="en-US"/>
              </a:p>
            </p:txBody>
          </p:sp>
          <p:sp>
            <p:nvSpPr>
              <p:cNvPr id="51505" name="Freeform 1393"/>
              <p:cNvSpPr>
                <a:spLocks/>
              </p:cNvSpPr>
              <p:nvPr/>
            </p:nvSpPr>
            <p:spPr bwMode="auto">
              <a:xfrm>
                <a:off x="4318" y="2862"/>
                <a:ext cx="30" cy="12"/>
              </a:xfrm>
              <a:custGeom>
                <a:avLst/>
                <a:gdLst>
                  <a:gd name="T0" fmla="*/ 0 w 30"/>
                  <a:gd name="T1" fmla="*/ 6 h 12"/>
                  <a:gd name="T2" fmla="*/ 0 w 30"/>
                  <a:gd name="T3" fmla="*/ 12 h 12"/>
                  <a:gd name="T4" fmla="*/ 0 w 30"/>
                  <a:gd name="T5" fmla="*/ 12 h 12"/>
                  <a:gd name="T6" fmla="*/ 6 w 30"/>
                  <a:gd name="T7" fmla="*/ 12 h 12"/>
                  <a:gd name="T8" fmla="*/ 24 w 30"/>
                  <a:gd name="T9" fmla="*/ 6 h 12"/>
                  <a:gd name="T10" fmla="*/ 30 w 30"/>
                  <a:gd name="T11" fmla="*/ 6 h 12"/>
                  <a:gd name="T12" fmla="*/ 24 w 30"/>
                  <a:gd name="T13" fmla="*/ 0 h 12"/>
                  <a:gd name="T14" fmla="*/ 6 w 30"/>
                  <a:gd name="T15" fmla="*/ 6 h 12"/>
                  <a:gd name="T16" fmla="*/ 0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6"/>
                    </a:moveTo>
                    <a:lnTo>
                      <a:pt x="0" y="12"/>
                    </a:lnTo>
                    <a:lnTo>
                      <a:pt x="6" y="12"/>
                    </a:lnTo>
                    <a:lnTo>
                      <a:pt x="24" y="6"/>
                    </a:lnTo>
                    <a:lnTo>
                      <a:pt x="30" y="6"/>
                    </a:lnTo>
                    <a:lnTo>
                      <a:pt x="24" y="0"/>
                    </a:lnTo>
                    <a:lnTo>
                      <a:pt x="6" y="6"/>
                    </a:lnTo>
                    <a:lnTo>
                      <a:pt x="0" y="6"/>
                    </a:lnTo>
                    <a:close/>
                  </a:path>
                </a:pathLst>
              </a:custGeom>
              <a:solidFill>
                <a:srgbClr val="C0C0C0"/>
              </a:solidFill>
              <a:ln w="9525">
                <a:noFill/>
                <a:round/>
                <a:headEnd/>
                <a:tailEnd/>
              </a:ln>
            </p:spPr>
            <p:txBody>
              <a:bodyPr/>
              <a:lstStyle/>
              <a:p>
                <a:endParaRPr lang="en-US"/>
              </a:p>
            </p:txBody>
          </p:sp>
          <p:sp>
            <p:nvSpPr>
              <p:cNvPr id="51506" name="Freeform 1394"/>
              <p:cNvSpPr>
                <a:spLocks/>
              </p:cNvSpPr>
              <p:nvPr/>
            </p:nvSpPr>
            <p:spPr bwMode="auto">
              <a:xfrm>
                <a:off x="4360" y="2856"/>
                <a:ext cx="24" cy="12"/>
              </a:xfrm>
              <a:custGeom>
                <a:avLst/>
                <a:gdLst>
                  <a:gd name="T0" fmla="*/ 0 w 24"/>
                  <a:gd name="T1" fmla="*/ 6 h 12"/>
                  <a:gd name="T2" fmla="*/ 0 w 24"/>
                  <a:gd name="T3" fmla="*/ 6 h 12"/>
                  <a:gd name="T4" fmla="*/ 0 w 24"/>
                  <a:gd name="T5" fmla="*/ 12 h 12"/>
                  <a:gd name="T6" fmla="*/ 24 w 24"/>
                  <a:gd name="T7" fmla="*/ 6 h 12"/>
                  <a:gd name="T8" fmla="*/ 24 w 24"/>
                  <a:gd name="T9" fmla="*/ 0 h 12"/>
                  <a:gd name="T10" fmla="*/ 24 w 24"/>
                  <a:gd name="T11" fmla="*/ 0 h 12"/>
                  <a:gd name="T12" fmla="*/ 0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6"/>
                    </a:moveTo>
                    <a:lnTo>
                      <a:pt x="0" y="6"/>
                    </a:lnTo>
                    <a:lnTo>
                      <a:pt x="0" y="12"/>
                    </a:lnTo>
                    <a:lnTo>
                      <a:pt x="24" y="6"/>
                    </a:lnTo>
                    <a:lnTo>
                      <a:pt x="24" y="0"/>
                    </a:lnTo>
                    <a:lnTo>
                      <a:pt x="0" y="6"/>
                    </a:lnTo>
                    <a:close/>
                  </a:path>
                </a:pathLst>
              </a:custGeom>
              <a:solidFill>
                <a:srgbClr val="C0C0C0"/>
              </a:solidFill>
              <a:ln w="9525">
                <a:noFill/>
                <a:round/>
                <a:headEnd/>
                <a:tailEnd/>
              </a:ln>
            </p:spPr>
            <p:txBody>
              <a:bodyPr/>
              <a:lstStyle/>
              <a:p>
                <a:endParaRPr lang="en-US"/>
              </a:p>
            </p:txBody>
          </p:sp>
          <p:sp>
            <p:nvSpPr>
              <p:cNvPr id="51507" name="Freeform 1395"/>
              <p:cNvSpPr>
                <a:spLocks/>
              </p:cNvSpPr>
              <p:nvPr/>
            </p:nvSpPr>
            <p:spPr bwMode="auto">
              <a:xfrm>
                <a:off x="4396" y="2838"/>
                <a:ext cx="30" cy="18"/>
              </a:xfrm>
              <a:custGeom>
                <a:avLst/>
                <a:gdLst>
                  <a:gd name="T0" fmla="*/ 6 w 30"/>
                  <a:gd name="T1" fmla="*/ 12 h 18"/>
                  <a:gd name="T2" fmla="*/ 0 w 30"/>
                  <a:gd name="T3" fmla="*/ 12 h 18"/>
                  <a:gd name="T4" fmla="*/ 6 w 30"/>
                  <a:gd name="T5" fmla="*/ 18 h 18"/>
                  <a:gd name="T6" fmla="*/ 30 w 30"/>
                  <a:gd name="T7" fmla="*/ 6 h 18"/>
                  <a:gd name="T8" fmla="*/ 30 w 30"/>
                  <a:gd name="T9" fmla="*/ 6 h 18"/>
                  <a:gd name="T10" fmla="*/ 30 w 30"/>
                  <a:gd name="T11" fmla="*/ 0 h 18"/>
                  <a:gd name="T12" fmla="*/ 6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12"/>
                    </a:moveTo>
                    <a:lnTo>
                      <a:pt x="0" y="12"/>
                    </a:lnTo>
                    <a:lnTo>
                      <a:pt x="6" y="18"/>
                    </a:lnTo>
                    <a:lnTo>
                      <a:pt x="30" y="6"/>
                    </a:lnTo>
                    <a:lnTo>
                      <a:pt x="30" y="0"/>
                    </a:lnTo>
                    <a:lnTo>
                      <a:pt x="6" y="12"/>
                    </a:lnTo>
                    <a:close/>
                  </a:path>
                </a:pathLst>
              </a:custGeom>
              <a:solidFill>
                <a:srgbClr val="C0C0C0"/>
              </a:solidFill>
              <a:ln w="9525">
                <a:noFill/>
                <a:round/>
                <a:headEnd/>
                <a:tailEnd/>
              </a:ln>
            </p:spPr>
            <p:txBody>
              <a:bodyPr/>
              <a:lstStyle/>
              <a:p>
                <a:endParaRPr lang="en-US"/>
              </a:p>
            </p:txBody>
          </p:sp>
          <p:sp>
            <p:nvSpPr>
              <p:cNvPr id="51508" name="Freeform 1396"/>
              <p:cNvSpPr>
                <a:spLocks/>
              </p:cNvSpPr>
              <p:nvPr/>
            </p:nvSpPr>
            <p:spPr bwMode="auto">
              <a:xfrm>
                <a:off x="4438" y="2826"/>
                <a:ext cx="30" cy="12"/>
              </a:xfrm>
              <a:custGeom>
                <a:avLst/>
                <a:gdLst>
                  <a:gd name="T0" fmla="*/ 0 w 30"/>
                  <a:gd name="T1" fmla="*/ 6 h 12"/>
                  <a:gd name="T2" fmla="*/ 0 w 30"/>
                  <a:gd name="T3" fmla="*/ 12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1509" name="Freeform 1397"/>
              <p:cNvSpPr>
                <a:spLocks/>
              </p:cNvSpPr>
              <p:nvPr/>
            </p:nvSpPr>
            <p:spPr bwMode="auto">
              <a:xfrm>
                <a:off x="4480" y="2814"/>
                <a:ext cx="24" cy="12"/>
              </a:xfrm>
              <a:custGeom>
                <a:avLst/>
                <a:gdLst>
                  <a:gd name="T0" fmla="*/ 0 w 24"/>
                  <a:gd name="T1" fmla="*/ 6 h 12"/>
                  <a:gd name="T2" fmla="*/ 0 w 24"/>
                  <a:gd name="T3" fmla="*/ 12 h 12"/>
                  <a:gd name="T4" fmla="*/ 0 w 24"/>
                  <a:gd name="T5" fmla="*/ 12 h 12"/>
                  <a:gd name="T6" fmla="*/ 24 w 24"/>
                  <a:gd name="T7" fmla="*/ 6 h 12"/>
                  <a:gd name="T8" fmla="*/ 24 w 24"/>
                  <a:gd name="T9" fmla="*/ 0 h 12"/>
                  <a:gd name="T10" fmla="*/ 24 w 24"/>
                  <a:gd name="T11" fmla="*/ 0 h 12"/>
                  <a:gd name="T12" fmla="*/ 0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6"/>
                    </a:moveTo>
                    <a:lnTo>
                      <a:pt x="0" y="12"/>
                    </a:lnTo>
                    <a:lnTo>
                      <a:pt x="24" y="6"/>
                    </a:lnTo>
                    <a:lnTo>
                      <a:pt x="24" y="0"/>
                    </a:lnTo>
                    <a:lnTo>
                      <a:pt x="0" y="6"/>
                    </a:lnTo>
                    <a:close/>
                  </a:path>
                </a:pathLst>
              </a:custGeom>
              <a:solidFill>
                <a:srgbClr val="C0C0C0"/>
              </a:solidFill>
              <a:ln w="9525">
                <a:noFill/>
                <a:round/>
                <a:headEnd/>
                <a:tailEnd/>
              </a:ln>
            </p:spPr>
            <p:txBody>
              <a:bodyPr/>
              <a:lstStyle/>
              <a:p>
                <a:endParaRPr lang="en-US"/>
              </a:p>
            </p:txBody>
          </p:sp>
          <p:sp>
            <p:nvSpPr>
              <p:cNvPr id="51510" name="Freeform 1398"/>
              <p:cNvSpPr>
                <a:spLocks/>
              </p:cNvSpPr>
              <p:nvPr/>
            </p:nvSpPr>
            <p:spPr bwMode="auto">
              <a:xfrm>
                <a:off x="4516" y="2796"/>
                <a:ext cx="30" cy="18"/>
              </a:xfrm>
              <a:custGeom>
                <a:avLst/>
                <a:gdLst>
                  <a:gd name="T0" fmla="*/ 0 w 30"/>
                  <a:gd name="T1" fmla="*/ 12 h 18"/>
                  <a:gd name="T2" fmla="*/ 0 w 30"/>
                  <a:gd name="T3" fmla="*/ 12 h 18"/>
                  <a:gd name="T4" fmla="*/ 0 w 30"/>
                  <a:gd name="T5" fmla="*/ 18 h 18"/>
                  <a:gd name="T6" fmla="*/ 18 w 30"/>
                  <a:gd name="T7" fmla="*/ 12 h 18"/>
                  <a:gd name="T8" fmla="*/ 24 w 30"/>
                  <a:gd name="T9" fmla="*/ 6 h 18"/>
                  <a:gd name="T10" fmla="*/ 30 w 30"/>
                  <a:gd name="T11" fmla="*/ 0 h 18"/>
                  <a:gd name="T12" fmla="*/ 24 w 30"/>
                  <a:gd name="T13" fmla="*/ 0 h 18"/>
                  <a:gd name="T14" fmla="*/ 18 w 30"/>
                  <a:gd name="T15" fmla="*/ 6 h 18"/>
                  <a:gd name="T16" fmla="*/ 0 w 30"/>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0" y="12"/>
                    </a:moveTo>
                    <a:lnTo>
                      <a:pt x="0" y="12"/>
                    </a:lnTo>
                    <a:lnTo>
                      <a:pt x="0" y="18"/>
                    </a:lnTo>
                    <a:lnTo>
                      <a:pt x="18" y="12"/>
                    </a:lnTo>
                    <a:lnTo>
                      <a:pt x="24" y="6"/>
                    </a:lnTo>
                    <a:lnTo>
                      <a:pt x="30" y="0"/>
                    </a:lnTo>
                    <a:lnTo>
                      <a:pt x="24" y="0"/>
                    </a:lnTo>
                    <a:lnTo>
                      <a:pt x="18" y="6"/>
                    </a:lnTo>
                    <a:lnTo>
                      <a:pt x="0" y="12"/>
                    </a:lnTo>
                    <a:close/>
                  </a:path>
                </a:pathLst>
              </a:custGeom>
              <a:solidFill>
                <a:srgbClr val="C0C0C0"/>
              </a:solidFill>
              <a:ln w="9525">
                <a:noFill/>
                <a:round/>
                <a:headEnd/>
                <a:tailEnd/>
              </a:ln>
            </p:spPr>
            <p:txBody>
              <a:bodyPr/>
              <a:lstStyle/>
              <a:p>
                <a:endParaRPr lang="en-US"/>
              </a:p>
            </p:txBody>
          </p:sp>
          <p:sp>
            <p:nvSpPr>
              <p:cNvPr id="51511" name="Freeform 1399"/>
              <p:cNvSpPr>
                <a:spLocks/>
              </p:cNvSpPr>
              <p:nvPr/>
            </p:nvSpPr>
            <p:spPr bwMode="auto">
              <a:xfrm>
                <a:off x="4552" y="2778"/>
                <a:ext cx="30" cy="18"/>
              </a:xfrm>
              <a:custGeom>
                <a:avLst/>
                <a:gdLst>
                  <a:gd name="T0" fmla="*/ 6 w 30"/>
                  <a:gd name="T1" fmla="*/ 12 h 18"/>
                  <a:gd name="T2" fmla="*/ 0 w 30"/>
                  <a:gd name="T3" fmla="*/ 12 h 18"/>
                  <a:gd name="T4" fmla="*/ 6 w 30"/>
                  <a:gd name="T5" fmla="*/ 18 h 18"/>
                  <a:gd name="T6" fmla="*/ 24 w 30"/>
                  <a:gd name="T7" fmla="*/ 6 h 18"/>
                  <a:gd name="T8" fmla="*/ 30 w 30"/>
                  <a:gd name="T9" fmla="*/ 0 h 18"/>
                  <a:gd name="T10" fmla="*/ 24 w 30"/>
                  <a:gd name="T11" fmla="*/ 0 h 18"/>
                  <a:gd name="T12" fmla="*/ 6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12"/>
                    </a:moveTo>
                    <a:lnTo>
                      <a:pt x="0" y="12"/>
                    </a:lnTo>
                    <a:lnTo>
                      <a:pt x="6" y="18"/>
                    </a:lnTo>
                    <a:lnTo>
                      <a:pt x="24" y="6"/>
                    </a:lnTo>
                    <a:lnTo>
                      <a:pt x="30" y="0"/>
                    </a:lnTo>
                    <a:lnTo>
                      <a:pt x="24" y="0"/>
                    </a:lnTo>
                    <a:lnTo>
                      <a:pt x="6" y="12"/>
                    </a:lnTo>
                    <a:close/>
                  </a:path>
                </a:pathLst>
              </a:custGeom>
              <a:solidFill>
                <a:srgbClr val="C0C0C0"/>
              </a:solidFill>
              <a:ln w="9525">
                <a:noFill/>
                <a:round/>
                <a:headEnd/>
                <a:tailEnd/>
              </a:ln>
            </p:spPr>
            <p:txBody>
              <a:bodyPr/>
              <a:lstStyle/>
              <a:p>
                <a:endParaRPr lang="en-US"/>
              </a:p>
            </p:txBody>
          </p:sp>
          <p:sp>
            <p:nvSpPr>
              <p:cNvPr id="51512" name="Freeform 1400"/>
              <p:cNvSpPr>
                <a:spLocks/>
              </p:cNvSpPr>
              <p:nvPr/>
            </p:nvSpPr>
            <p:spPr bwMode="auto">
              <a:xfrm>
                <a:off x="4594" y="2754"/>
                <a:ext cx="24" cy="18"/>
              </a:xfrm>
              <a:custGeom>
                <a:avLst/>
                <a:gdLst>
                  <a:gd name="T0" fmla="*/ 0 w 24"/>
                  <a:gd name="T1" fmla="*/ 12 h 18"/>
                  <a:gd name="T2" fmla="*/ 0 w 24"/>
                  <a:gd name="T3" fmla="*/ 18 h 18"/>
                  <a:gd name="T4" fmla="*/ 0 w 24"/>
                  <a:gd name="T5" fmla="*/ 18 h 18"/>
                  <a:gd name="T6" fmla="*/ 24 w 24"/>
                  <a:gd name="T7" fmla="*/ 6 h 18"/>
                  <a:gd name="T8" fmla="*/ 24 w 24"/>
                  <a:gd name="T9" fmla="*/ 6 h 18"/>
                  <a:gd name="T10" fmla="*/ 24 w 24"/>
                  <a:gd name="T11" fmla="*/ 0 h 18"/>
                  <a:gd name="T12" fmla="*/ 0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12"/>
                    </a:moveTo>
                    <a:lnTo>
                      <a:pt x="0" y="18"/>
                    </a:lnTo>
                    <a:lnTo>
                      <a:pt x="24" y="6"/>
                    </a:lnTo>
                    <a:lnTo>
                      <a:pt x="24" y="0"/>
                    </a:lnTo>
                    <a:lnTo>
                      <a:pt x="0" y="12"/>
                    </a:lnTo>
                    <a:close/>
                  </a:path>
                </a:pathLst>
              </a:custGeom>
              <a:solidFill>
                <a:srgbClr val="C0C0C0"/>
              </a:solidFill>
              <a:ln w="9525">
                <a:noFill/>
                <a:round/>
                <a:headEnd/>
                <a:tailEnd/>
              </a:ln>
            </p:spPr>
            <p:txBody>
              <a:bodyPr/>
              <a:lstStyle/>
              <a:p>
                <a:endParaRPr lang="en-US"/>
              </a:p>
            </p:txBody>
          </p:sp>
          <p:sp>
            <p:nvSpPr>
              <p:cNvPr id="51513" name="Freeform 1401"/>
              <p:cNvSpPr>
                <a:spLocks/>
              </p:cNvSpPr>
              <p:nvPr/>
            </p:nvSpPr>
            <p:spPr bwMode="auto">
              <a:xfrm>
                <a:off x="4630" y="2736"/>
                <a:ext cx="24" cy="18"/>
              </a:xfrm>
              <a:custGeom>
                <a:avLst/>
                <a:gdLst>
                  <a:gd name="T0" fmla="*/ 0 w 24"/>
                  <a:gd name="T1" fmla="*/ 12 h 18"/>
                  <a:gd name="T2" fmla="*/ 0 w 24"/>
                  <a:gd name="T3" fmla="*/ 12 h 18"/>
                  <a:gd name="T4" fmla="*/ 0 w 24"/>
                  <a:gd name="T5" fmla="*/ 18 h 18"/>
                  <a:gd name="T6" fmla="*/ 6 w 24"/>
                  <a:gd name="T7" fmla="*/ 12 h 18"/>
                  <a:gd name="T8" fmla="*/ 18 w 24"/>
                  <a:gd name="T9" fmla="*/ 6 h 18"/>
                  <a:gd name="T10" fmla="*/ 24 w 24"/>
                  <a:gd name="T11" fmla="*/ 0 h 18"/>
                  <a:gd name="T12" fmla="*/ 18 w 24"/>
                  <a:gd name="T13" fmla="*/ 0 h 18"/>
                  <a:gd name="T14" fmla="*/ 6 w 24"/>
                  <a:gd name="T15" fmla="*/ 6 h 18"/>
                  <a:gd name="T16" fmla="*/ 0 w 24"/>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12"/>
                    </a:moveTo>
                    <a:lnTo>
                      <a:pt x="0" y="12"/>
                    </a:lnTo>
                    <a:lnTo>
                      <a:pt x="0" y="18"/>
                    </a:lnTo>
                    <a:lnTo>
                      <a:pt x="6" y="12"/>
                    </a:lnTo>
                    <a:lnTo>
                      <a:pt x="18" y="6"/>
                    </a:lnTo>
                    <a:lnTo>
                      <a:pt x="24" y="0"/>
                    </a:lnTo>
                    <a:lnTo>
                      <a:pt x="18" y="0"/>
                    </a:lnTo>
                    <a:lnTo>
                      <a:pt x="6" y="6"/>
                    </a:lnTo>
                    <a:lnTo>
                      <a:pt x="0" y="12"/>
                    </a:lnTo>
                    <a:close/>
                  </a:path>
                </a:pathLst>
              </a:custGeom>
              <a:solidFill>
                <a:srgbClr val="C0C0C0"/>
              </a:solidFill>
              <a:ln w="9525">
                <a:noFill/>
                <a:round/>
                <a:headEnd/>
                <a:tailEnd/>
              </a:ln>
            </p:spPr>
            <p:txBody>
              <a:bodyPr/>
              <a:lstStyle/>
              <a:p>
                <a:endParaRPr lang="en-US"/>
              </a:p>
            </p:txBody>
          </p:sp>
          <p:sp>
            <p:nvSpPr>
              <p:cNvPr id="51514" name="Freeform 1402"/>
              <p:cNvSpPr>
                <a:spLocks/>
              </p:cNvSpPr>
              <p:nvPr/>
            </p:nvSpPr>
            <p:spPr bwMode="auto">
              <a:xfrm>
                <a:off x="4660" y="2706"/>
                <a:ext cx="24" cy="24"/>
              </a:xfrm>
              <a:custGeom>
                <a:avLst/>
                <a:gdLst>
                  <a:gd name="T0" fmla="*/ 6 w 24"/>
                  <a:gd name="T1" fmla="*/ 18 h 24"/>
                  <a:gd name="T2" fmla="*/ 0 w 24"/>
                  <a:gd name="T3" fmla="*/ 18 h 24"/>
                  <a:gd name="T4" fmla="*/ 6 w 24"/>
                  <a:gd name="T5" fmla="*/ 24 h 24"/>
                  <a:gd name="T6" fmla="*/ 18 w 24"/>
                  <a:gd name="T7" fmla="*/ 12 h 24"/>
                  <a:gd name="T8" fmla="*/ 24 w 24"/>
                  <a:gd name="T9" fmla="*/ 6 h 24"/>
                  <a:gd name="T10" fmla="*/ 24 w 24"/>
                  <a:gd name="T11" fmla="*/ 6 h 24"/>
                  <a:gd name="T12" fmla="*/ 24 w 24"/>
                  <a:gd name="T13" fmla="*/ 0 h 24"/>
                  <a:gd name="T14" fmla="*/ 18 w 24"/>
                  <a:gd name="T15" fmla="*/ 6 h 24"/>
                  <a:gd name="T16" fmla="*/ 18 w 24"/>
                  <a:gd name="T17" fmla="*/ 6 h 24"/>
                  <a:gd name="T18" fmla="*/ 18 w 24"/>
                  <a:gd name="T19" fmla="*/ 6 h 24"/>
                  <a:gd name="T20" fmla="*/ 18 w 24"/>
                  <a:gd name="T21" fmla="*/ 6 h 24"/>
                  <a:gd name="T22" fmla="*/ 6 w 24"/>
                  <a:gd name="T23" fmla="*/ 18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6" y="18"/>
                    </a:moveTo>
                    <a:lnTo>
                      <a:pt x="0" y="18"/>
                    </a:lnTo>
                    <a:lnTo>
                      <a:pt x="6" y="24"/>
                    </a:lnTo>
                    <a:lnTo>
                      <a:pt x="18" y="12"/>
                    </a:lnTo>
                    <a:lnTo>
                      <a:pt x="24" y="6"/>
                    </a:lnTo>
                    <a:lnTo>
                      <a:pt x="24" y="0"/>
                    </a:lnTo>
                    <a:lnTo>
                      <a:pt x="18" y="6"/>
                    </a:lnTo>
                    <a:lnTo>
                      <a:pt x="6" y="18"/>
                    </a:lnTo>
                    <a:close/>
                  </a:path>
                </a:pathLst>
              </a:custGeom>
              <a:solidFill>
                <a:srgbClr val="C0C0C0"/>
              </a:solidFill>
              <a:ln w="9525">
                <a:noFill/>
                <a:round/>
                <a:headEnd/>
                <a:tailEnd/>
              </a:ln>
            </p:spPr>
            <p:txBody>
              <a:bodyPr/>
              <a:lstStyle/>
              <a:p>
                <a:endParaRPr lang="en-US"/>
              </a:p>
            </p:txBody>
          </p:sp>
          <p:sp>
            <p:nvSpPr>
              <p:cNvPr id="51515" name="Freeform 1403"/>
              <p:cNvSpPr>
                <a:spLocks/>
              </p:cNvSpPr>
              <p:nvPr/>
            </p:nvSpPr>
            <p:spPr bwMode="auto">
              <a:xfrm>
                <a:off x="4690" y="2676"/>
                <a:ext cx="24" cy="24"/>
              </a:xfrm>
              <a:custGeom>
                <a:avLst/>
                <a:gdLst>
                  <a:gd name="T0" fmla="*/ 0 w 24"/>
                  <a:gd name="T1" fmla="*/ 24 h 24"/>
                  <a:gd name="T2" fmla="*/ 6 w 24"/>
                  <a:gd name="T3" fmla="*/ 24 h 24"/>
                  <a:gd name="T4" fmla="*/ 6 w 24"/>
                  <a:gd name="T5" fmla="*/ 24 h 24"/>
                  <a:gd name="T6" fmla="*/ 24 w 24"/>
                  <a:gd name="T7" fmla="*/ 6 h 24"/>
                  <a:gd name="T8" fmla="*/ 24 w 24"/>
                  <a:gd name="T9" fmla="*/ 6 h 24"/>
                  <a:gd name="T10" fmla="*/ 24 w 24"/>
                  <a:gd name="T11" fmla="*/ 0 h 24"/>
                  <a:gd name="T12" fmla="*/ 18 w 24"/>
                  <a:gd name="T13" fmla="*/ 6 h 24"/>
                  <a:gd name="T14" fmla="*/ 18 w 24"/>
                  <a:gd name="T15" fmla="*/ 6 h 24"/>
                  <a:gd name="T16" fmla="*/ 0 w 24"/>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0" y="24"/>
                    </a:moveTo>
                    <a:lnTo>
                      <a:pt x="6" y="24"/>
                    </a:lnTo>
                    <a:lnTo>
                      <a:pt x="24" y="6"/>
                    </a:lnTo>
                    <a:lnTo>
                      <a:pt x="24" y="0"/>
                    </a:lnTo>
                    <a:lnTo>
                      <a:pt x="18" y="6"/>
                    </a:lnTo>
                    <a:lnTo>
                      <a:pt x="0" y="24"/>
                    </a:lnTo>
                    <a:close/>
                  </a:path>
                </a:pathLst>
              </a:custGeom>
              <a:solidFill>
                <a:srgbClr val="C0C0C0"/>
              </a:solidFill>
              <a:ln w="9525">
                <a:noFill/>
                <a:round/>
                <a:headEnd/>
                <a:tailEnd/>
              </a:ln>
            </p:spPr>
            <p:txBody>
              <a:bodyPr/>
              <a:lstStyle/>
              <a:p>
                <a:endParaRPr lang="en-US"/>
              </a:p>
            </p:txBody>
          </p:sp>
          <p:sp>
            <p:nvSpPr>
              <p:cNvPr id="51516" name="Freeform 1404"/>
              <p:cNvSpPr>
                <a:spLocks/>
              </p:cNvSpPr>
              <p:nvPr/>
            </p:nvSpPr>
            <p:spPr bwMode="auto">
              <a:xfrm>
                <a:off x="4720" y="2640"/>
                <a:ext cx="18" cy="30"/>
              </a:xfrm>
              <a:custGeom>
                <a:avLst/>
                <a:gdLst>
                  <a:gd name="T0" fmla="*/ 0 w 18"/>
                  <a:gd name="T1" fmla="*/ 24 h 30"/>
                  <a:gd name="T2" fmla="*/ 0 w 18"/>
                  <a:gd name="T3" fmla="*/ 30 h 30"/>
                  <a:gd name="T4" fmla="*/ 6 w 18"/>
                  <a:gd name="T5" fmla="*/ 24 h 30"/>
                  <a:gd name="T6" fmla="*/ 18 w 18"/>
                  <a:gd name="T7" fmla="*/ 6 h 30"/>
                  <a:gd name="T8" fmla="*/ 18 w 18"/>
                  <a:gd name="T9" fmla="*/ 6 h 30"/>
                  <a:gd name="T10" fmla="*/ 18 w 18"/>
                  <a:gd name="T11" fmla="*/ 0 h 30"/>
                  <a:gd name="T12" fmla="*/ 12 w 18"/>
                  <a:gd name="T13" fmla="*/ 6 h 30"/>
                  <a:gd name="T14" fmla="*/ 12 w 18"/>
                  <a:gd name="T15" fmla="*/ 6 h 30"/>
                  <a:gd name="T16" fmla="*/ 0 w 18"/>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30"/>
                  <a:gd name="T29" fmla="*/ 18 w 18"/>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30">
                    <a:moveTo>
                      <a:pt x="0" y="24"/>
                    </a:moveTo>
                    <a:lnTo>
                      <a:pt x="0" y="30"/>
                    </a:lnTo>
                    <a:lnTo>
                      <a:pt x="6" y="24"/>
                    </a:lnTo>
                    <a:lnTo>
                      <a:pt x="18" y="6"/>
                    </a:lnTo>
                    <a:lnTo>
                      <a:pt x="18" y="0"/>
                    </a:lnTo>
                    <a:lnTo>
                      <a:pt x="12" y="6"/>
                    </a:lnTo>
                    <a:lnTo>
                      <a:pt x="0" y="24"/>
                    </a:lnTo>
                    <a:close/>
                  </a:path>
                </a:pathLst>
              </a:custGeom>
              <a:solidFill>
                <a:srgbClr val="C0C0C0"/>
              </a:solidFill>
              <a:ln w="9525">
                <a:noFill/>
                <a:round/>
                <a:headEnd/>
                <a:tailEnd/>
              </a:ln>
            </p:spPr>
            <p:txBody>
              <a:bodyPr/>
              <a:lstStyle/>
              <a:p>
                <a:endParaRPr lang="en-US"/>
              </a:p>
            </p:txBody>
          </p:sp>
          <p:sp>
            <p:nvSpPr>
              <p:cNvPr id="51517" name="Freeform 1405"/>
              <p:cNvSpPr>
                <a:spLocks/>
              </p:cNvSpPr>
              <p:nvPr/>
            </p:nvSpPr>
            <p:spPr bwMode="auto">
              <a:xfrm>
                <a:off x="4738" y="2604"/>
                <a:ext cx="18" cy="30"/>
              </a:xfrm>
              <a:custGeom>
                <a:avLst/>
                <a:gdLst>
                  <a:gd name="T0" fmla="*/ 0 w 18"/>
                  <a:gd name="T1" fmla="*/ 24 h 30"/>
                  <a:gd name="T2" fmla="*/ 6 w 18"/>
                  <a:gd name="T3" fmla="*/ 30 h 30"/>
                  <a:gd name="T4" fmla="*/ 6 w 18"/>
                  <a:gd name="T5" fmla="*/ 24 h 30"/>
                  <a:gd name="T6" fmla="*/ 18 w 18"/>
                  <a:gd name="T7" fmla="*/ 6 h 30"/>
                  <a:gd name="T8" fmla="*/ 18 w 18"/>
                  <a:gd name="T9" fmla="*/ 0 h 30"/>
                  <a:gd name="T10" fmla="*/ 12 w 18"/>
                  <a:gd name="T11" fmla="*/ 0 h 30"/>
                  <a:gd name="T12" fmla="*/ 12 w 18"/>
                  <a:gd name="T13" fmla="*/ 0 h 30"/>
                  <a:gd name="T14" fmla="*/ 12 w 18"/>
                  <a:gd name="T15" fmla="*/ 6 h 30"/>
                  <a:gd name="T16" fmla="*/ 0 w 18"/>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30"/>
                  <a:gd name="T29" fmla="*/ 18 w 18"/>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30">
                    <a:moveTo>
                      <a:pt x="0" y="24"/>
                    </a:moveTo>
                    <a:lnTo>
                      <a:pt x="6" y="30"/>
                    </a:lnTo>
                    <a:lnTo>
                      <a:pt x="6" y="24"/>
                    </a:lnTo>
                    <a:lnTo>
                      <a:pt x="18" y="6"/>
                    </a:lnTo>
                    <a:lnTo>
                      <a:pt x="18" y="0"/>
                    </a:lnTo>
                    <a:lnTo>
                      <a:pt x="12" y="0"/>
                    </a:lnTo>
                    <a:lnTo>
                      <a:pt x="12" y="6"/>
                    </a:lnTo>
                    <a:lnTo>
                      <a:pt x="0" y="24"/>
                    </a:lnTo>
                    <a:close/>
                  </a:path>
                </a:pathLst>
              </a:custGeom>
              <a:solidFill>
                <a:srgbClr val="C0C0C0"/>
              </a:solidFill>
              <a:ln w="9525">
                <a:noFill/>
                <a:round/>
                <a:headEnd/>
                <a:tailEnd/>
              </a:ln>
            </p:spPr>
            <p:txBody>
              <a:bodyPr/>
              <a:lstStyle/>
              <a:p>
                <a:endParaRPr lang="en-US"/>
              </a:p>
            </p:txBody>
          </p:sp>
          <p:sp>
            <p:nvSpPr>
              <p:cNvPr id="51518" name="Freeform 1406"/>
              <p:cNvSpPr>
                <a:spLocks/>
              </p:cNvSpPr>
              <p:nvPr/>
            </p:nvSpPr>
            <p:spPr bwMode="auto">
              <a:xfrm>
                <a:off x="4750" y="2562"/>
                <a:ext cx="12" cy="30"/>
              </a:xfrm>
              <a:custGeom>
                <a:avLst/>
                <a:gdLst>
                  <a:gd name="T0" fmla="*/ 0 w 12"/>
                  <a:gd name="T1" fmla="*/ 24 h 30"/>
                  <a:gd name="T2" fmla="*/ 6 w 12"/>
                  <a:gd name="T3" fmla="*/ 30 h 30"/>
                  <a:gd name="T4" fmla="*/ 6 w 12"/>
                  <a:gd name="T5" fmla="*/ 24 h 30"/>
                  <a:gd name="T6" fmla="*/ 12 w 12"/>
                  <a:gd name="T7" fmla="*/ 12 h 30"/>
                  <a:gd name="T8" fmla="*/ 6 w 12"/>
                  <a:gd name="T9" fmla="*/ 6 h 30"/>
                  <a:gd name="T10" fmla="*/ 6 w 12"/>
                  <a:gd name="T11" fmla="*/ 0 h 30"/>
                  <a:gd name="T12" fmla="*/ 0 w 12"/>
                  <a:gd name="T13" fmla="*/ 6 h 30"/>
                  <a:gd name="T14" fmla="*/ 6 w 12"/>
                  <a:gd name="T15" fmla="*/ 12 h 30"/>
                  <a:gd name="T16" fmla="*/ 0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24"/>
                    </a:moveTo>
                    <a:lnTo>
                      <a:pt x="6" y="30"/>
                    </a:lnTo>
                    <a:lnTo>
                      <a:pt x="6" y="24"/>
                    </a:lnTo>
                    <a:lnTo>
                      <a:pt x="12" y="12"/>
                    </a:lnTo>
                    <a:lnTo>
                      <a:pt x="6" y="6"/>
                    </a:lnTo>
                    <a:lnTo>
                      <a:pt x="6" y="0"/>
                    </a:lnTo>
                    <a:lnTo>
                      <a:pt x="0" y="6"/>
                    </a:lnTo>
                    <a:lnTo>
                      <a:pt x="6" y="12"/>
                    </a:lnTo>
                    <a:lnTo>
                      <a:pt x="0" y="24"/>
                    </a:lnTo>
                    <a:close/>
                  </a:path>
                </a:pathLst>
              </a:custGeom>
              <a:solidFill>
                <a:srgbClr val="C0C0C0"/>
              </a:solidFill>
              <a:ln w="9525">
                <a:noFill/>
                <a:round/>
                <a:headEnd/>
                <a:tailEnd/>
              </a:ln>
            </p:spPr>
            <p:txBody>
              <a:bodyPr/>
              <a:lstStyle/>
              <a:p>
                <a:endParaRPr lang="en-US"/>
              </a:p>
            </p:txBody>
          </p:sp>
          <p:sp>
            <p:nvSpPr>
              <p:cNvPr id="51519" name="Freeform 1407"/>
              <p:cNvSpPr>
                <a:spLocks/>
              </p:cNvSpPr>
              <p:nvPr/>
            </p:nvSpPr>
            <p:spPr bwMode="auto">
              <a:xfrm>
                <a:off x="4744" y="2520"/>
                <a:ext cx="12" cy="30"/>
              </a:xfrm>
              <a:custGeom>
                <a:avLst/>
                <a:gdLst>
                  <a:gd name="T0" fmla="*/ 6 w 12"/>
                  <a:gd name="T1" fmla="*/ 30 h 30"/>
                  <a:gd name="T2" fmla="*/ 6 w 12"/>
                  <a:gd name="T3" fmla="*/ 30 h 30"/>
                  <a:gd name="T4" fmla="*/ 12 w 12"/>
                  <a:gd name="T5" fmla="*/ 30 h 30"/>
                  <a:gd name="T6" fmla="*/ 12 w 12"/>
                  <a:gd name="T7" fmla="*/ 18 h 30"/>
                  <a:gd name="T8" fmla="*/ 6 w 12"/>
                  <a:gd name="T9" fmla="*/ 6 h 30"/>
                  <a:gd name="T10" fmla="*/ 0 w 12"/>
                  <a:gd name="T11" fmla="*/ 0 h 30"/>
                  <a:gd name="T12" fmla="*/ 0 w 12"/>
                  <a:gd name="T13" fmla="*/ 6 h 30"/>
                  <a:gd name="T14" fmla="*/ 6 w 12"/>
                  <a:gd name="T15" fmla="*/ 18 h 30"/>
                  <a:gd name="T16" fmla="*/ 6 w 12"/>
                  <a:gd name="T17" fmla="*/ 3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6" y="30"/>
                    </a:moveTo>
                    <a:lnTo>
                      <a:pt x="6" y="30"/>
                    </a:lnTo>
                    <a:lnTo>
                      <a:pt x="12" y="30"/>
                    </a:lnTo>
                    <a:lnTo>
                      <a:pt x="12" y="18"/>
                    </a:lnTo>
                    <a:lnTo>
                      <a:pt x="6" y="6"/>
                    </a:lnTo>
                    <a:lnTo>
                      <a:pt x="0" y="0"/>
                    </a:lnTo>
                    <a:lnTo>
                      <a:pt x="0" y="6"/>
                    </a:lnTo>
                    <a:lnTo>
                      <a:pt x="6" y="18"/>
                    </a:lnTo>
                    <a:lnTo>
                      <a:pt x="6" y="30"/>
                    </a:lnTo>
                    <a:close/>
                  </a:path>
                </a:pathLst>
              </a:custGeom>
              <a:solidFill>
                <a:srgbClr val="C0C0C0"/>
              </a:solidFill>
              <a:ln w="9525">
                <a:noFill/>
                <a:round/>
                <a:headEnd/>
                <a:tailEnd/>
              </a:ln>
            </p:spPr>
            <p:txBody>
              <a:bodyPr/>
              <a:lstStyle/>
              <a:p>
                <a:endParaRPr lang="en-US"/>
              </a:p>
            </p:txBody>
          </p:sp>
          <p:sp>
            <p:nvSpPr>
              <p:cNvPr id="51520" name="Freeform 1408"/>
              <p:cNvSpPr>
                <a:spLocks/>
              </p:cNvSpPr>
              <p:nvPr/>
            </p:nvSpPr>
            <p:spPr bwMode="auto">
              <a:xfrm>
                <a:off x="4726" y="2483"/>
                <a:ext cx="18" cy="24"/>
              </a:xfrm>
              <a:custGeom>
                <a:avLst/>
                <a:gdLst>
                  <a:gd name="T0" fmla="*/ 12 w 18"/>
                  <a:gd name="T1" fmla="*/ 24 h 24"/>
                  <a:gd name="T2" fmla="*/ 12 w 18"/>
                  <a:gd name="T3" fmla="*/ 24 h 24"/>
                  <a:gd name="T4" fmla="*/ 18 w 18"/>
                  <a:gd name="T5" fmla="*/ 24 h 24"/>
                  <a:gd name="T6" fmla="*/ 12 w 18"/>
                  <a:gd name="T7" fmla="*/ 18 h 24"/>
                  <a:gd name="T8" fmla="*/ 6 w 18"/>
                  <a:gd name="T9" fmla="*/ 6 h 24"/>
                  <a:gd name="T10" fmla="*/ 0 w 18"/>
                  <a:gd name="T11" fmla="*/ 0 h 24"/>
                  <a:gd name="T12" fmla="*/ 0 w 18"/>
                  <a:gd name="T13" fmla="*/ 6 h 24"/>
                  <a:gd name="T14" fmla="*/ 6 w 18"/>
                  <a:gd name="T15" fmla="*/ 18 h 24"/>
                  <a:gd name="T16" fmla="*/ 12 w 18"/>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12" y="24"/>
                    </a:moveTo>
                    <a:lnTo>
                      <a:pt x="12" y="24"/>
                    </a:lnTo>
                    <a:lnTo>
                      <a:pt x="18" y="24"/>
                    </a:lnTo>
                    <a:lnTo>
                      <a:pt x="12" y="18"/>
                    </a:lnTo>
                    <a:lnTo>
                      <a:pt x="6" y="6"/>
                    </a:lnTo>
                    <a:lnTo>
                      <a:pt x="0" y="0"/>
                    </a:lnTo>
                    <a:lnTo>
                      <a:pt x="0" y="6"/>
                    </a:lnTo>
                    <a:lnTo>
                      <a:pt x="6" y="18"/>
                    </a:lnTo>
                    <a:lnTo>
                      <a:pt x="12" y="24"/>
                    </a:lnTo>
                    <a:close/>
                  </a:path>
                </a:pathLst>
              </a:custGeom>
              <a:solidFill>
                <a:srgbClr val="C0C0C0"/>
              </a:solidFill>
              <a:ln w="9525">
                <a:noFill/>
                <a:round/>
                <a:headEnd/>
                <a:tailEnd/>
              </a:ln>
            </p:spPr>
            <p:txBody>
              <a:bodyPr/>
              <a:lstStyle/>
              <a:p>
                <a:endParaRPr lang="en-US"/>
              </a:p>
            </p:txBody>
          </p:sp>
          <p:sp>
            <p:nvSpPr>
              <p:cNvPr id="51521" name="Freeform 1409"/>
              <p:cNvSpPr>
                <a:spLocks/>
              </p:cNvSpPr>
              <p:nvPr/>
            </p:nvSpPr>
            <p:spPr bwMode="auto">
              <a:xfrm>
                <a:off x="4696" y="2453"/>
                <a:ext cx="24" cy="24"/>
              </a:xfrm>
              <a:custGeom>
                <a:avLst/>
                <a:gdLst>
                  <a:gd name="T0" fmla="*/ 18 w 24"/>
                  <a:gd name="T1" fmla="*/ 18 h 24"/>
                  <a:gd name="T2" fmla="*/ 18 w 24"/>
                  <a:gd name="T3" fmla="*/ 24 h 24"/>
                  <a:gd name="T4" fmla="*/ 24 w 24"/>
                  <a:gd name="T5" fmla="*/ 18 h 24"/>
                  <a:gd name="T6" fmla="*/ 18 w 24"/>
                  <a:gd name="T7" fmla="*/ 12 h 24"/>
                  <a:gd name="T8" fmla="*/ 18 w 24"/>
                  <a:gd name="T9" fmla="*/ 12 h 24"/>
                  <a:gd name="T10" fmla="*/ 6 w 24"/>
                  <a:gd name="T11" fmla="*/ 0 h 24"/>
                  <a:gd name="T12" fmla="*/ 0 w 24"/>
                  <a:gd name="T13" fmla="*/ 0 h 24"/>
                  <a:gd name="T14" fmla="*/ 6 w 24"/>
                  <a:gd name="T15" fmla="*/ 6 h 24"/>
                  <a:gd name="T16" fmla="*/ 18 w 24"/>
                  <a:gd name="T17" fmla="*/ 18 h 24"/>
                  <a:gd name="T18" fmla="*/ 18 w 24"/>
                  <a:gd name="T19" fmla="*/ 12 h 24"/>
                  <a:gd name="T20" fmla="*/ 12 w 24"/>
                  <a:gd name="T21" fmla="*/ 12 h 24"/>
                  <a:gd name="T22" fmla="*/ 18 w 24"/>
                  <a:gd name="T23" fmla="*/ 18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18" y="18"/>
                    </a:moveTo>
                    <a:lnTo>
                      <a:pt x="18" y="24"/>
                    </a:lnTo>
                    <a:lnTo>
                      <a:pt x="24" y="18"/>
                    </a:lnTo>
                    <a:lnTo>
                      <a:pt x="18" y="12"/>
                    </a:lnTo>
                    <a:lnTo>
                      <a:pt x="6" y="0"/>
                    </a:lnTo>
                    <a:lnTo>
                      <a:pt x="0" y="0"/>
                    </a:lnTo>
                    <a:lnTo>
                      <a:pt x="6" y="6"/>
                    </a:lnTo>
                    <a:lnTo>
                      <a:pt x="18" y="18"/>
                    </a:lnTo>
                    <a:lnTo>
                      <a:pt x="18" y="12"/>
                    </a:lnTo>
                    <a:lnTo>
                      <a:pt x="12" y="12"/>
                    </a:lnTo>
                    <a:lnTo>
                      <a:pt x="18" y="18"/>
                    </a:lnTo>
                    <a:close/>
                  </a:path>
                </a:pathLst>
              </a:custGeom>
              <a:solidFill>
                <a:srgbClr val="C0C0C0"/>
              </a:solidFill>
              <a:ln w="9525">
                <a:noFill/>
                <a:round/>
                <a:headEnd/>
                <a:tailEnd/>
              </a:ln>
            </p:spPr>
            <p:txBody>
              <a:bodyPr/>
              <a:lstStyle/>
              <a:p>
                <a:endParaRPr lang="en-US"/>
              </a:p>
            </p:txBody>
          </p:sp>
          <p:sp>
            <p:nvSpPr>
              <p:cNvPr id="51522" name="Freeform 1410"/>
              <p:cNvSpPr>
                <a:spLocks/>
              </p:cNvSpPr>
              <p:nvPr/>
            </p:nvSpPr>
            <p:spPr bwMode="auto">
              <a:xfrm>
                <a:off x="4666" y="2423"/>
                <a:ext cx="24" cy="24"/>
              </a:xfrm>
              <a:custGeom>
                <a:avLst/>
                <a:gdLst>
                  <a:gd name="T0" fmla="*/ 24 w 24"/>
                  <a:gd name="T1" fmla="*/ 24 h 24"/>
                  <a:gd name="T2" fmla="*/ 24 w 24"/>
                  <a:gd name="T3" fmla="*/ 18 h 24"/>
                  <a:gd name="T4" fmla="*/ 24 w 24"/>
                  <a:gd name="T5" fmla="*/ 18 h 24"/>
                  <a:gd name="T6" fmla="*/ 12 w 24"/>
                  <a:gd name="T7" fmla="*/ 6 h 24"/>
                  <a:gd name="T8" fmla="*/ 6 w 24"/>
                  <a:gd name="T9" fmla="*/ 0 h 24"/>
                  <a:gd name="T10" fmla="*/ 0 w 24"/>
                  <a:gd name="T11" fmla="*/ 0 h 24"/>
                  <a:gd name="T12" fmla="*/ 6 w 24"/>
                  <a:gd name="T13" fmla="*/ 6 h 24"/>
                  <a:gd name="T14" fmla="*/ 12 w 24"/>
                  <a:gd name="T15" fmla="*/ 12 h 24"/>
                  <a:gd name="T16" fmla="*/ 24 w 24"/>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24"/>
                  <a:gd name="T29" fmla="*/ 24 w 2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24">
                    <a:moveTo>
                      <a:pt x="24" y="24"/>
                    </a:moveTo>
                    <a:lnTo>
                      <a:pt x="24" y="18"/>
                    </a:lnTo>
                    <a:lnTo>
                      <a:pt x="12" y="6"/>
                    </a:lnTo>
                    <a:lnTo>
                      <a:pt x="6" y="0"/>
                    </a:lnTo>
                    <a:lnTo>
                      <a:pt x="0" y="0"/>
                    </a:lnTo>
                    <a:lnTo>
                      <a:pt x="6" y="6"/>
                    </a:lnTo>
                    <a:lnTo>
                      <a:pt x="12" y="12"/>
                    </a:lnTo>
                    <a:lnTo>
                      <a:pt x="24" y="24"/>
                    </a:lnTo>
                    <a:close/>
                  </a:path>
                </a:pathLst>
              </a:custGeom>
              <a:solidFill>
                <a:srgbClr val="C0C0C0"/>
              </a:solidFill>
              <a:ln w="9525">
                <a:noFill/>
                <a:round/>
                <a:headEnd/>
                <a:tailEnd/>
              </a:ln>
            </p:spPr>
            <p:txBody>
              <a:bodyPr/>
              <a:lstStyle/>
              <a:p>
                <a:endParaRPr lang="en-US"/>
              </a:p>
            </p:txBody>
          </p:sp>
          <p:sp>
            <p:nvSpPr>
              <p:cNvPr id="51523" name="Freeform 1411"/>
              <p:cNvSpPr>
                <a:spLocks/>
              </p:cNvSpPr>
              <p:nvPr/>
            </p:nvSpPr>
            <p:spPr bwMode="auto">
              <a:xfrm>
                <a:off x="4630" y="2399"/>
                <a:ext cx="30" cy="18"/>
              </a:xfrm>
              <a:custGeom>
                <a:avLst/>
                <a:gdLst>
                  <a:gd name="T0" fmla="*/ 24 w 30"/>
                  <a:gd name="T1" fmla="*/ 18 h 18"/>
                  <a:gd name="T2" fmla="*/ 30 w 30"/>
                  <a:gd name="T3" fmla="*/ 18 h 18"/>
                  <a:gd name="T4" fmla="*/ 24 w 30"/>
                  <a:gd name="T5" fmla="*/ 12 h 18"/>
                  <a:gd name="T6" fmla="*/ 6 w 30"/>
                  <a:gd name="T7" fmla="*/ 0 h 18"/>
                  <a:gd name="T8" fmla="*/ 6 w 30"/>
                  <a:gd name="T9" fmla="*/ 0 h 18"/>
                  <a:gd name="T10" fmla="*/ 0 w 30"/>
                  <a:gd name="T11" fmla="*/ 0 h 18"/>
                  <a:gd name="T12" fmla="*/ 6 w 30"/>
                  <a:gd name="T13" fmla="*/ 6 h 18"/>
                  <a:gd name="T14" fmla="*/ 6 w 30"/>
                  <a:gd name="T15" fmla="*/ 6 h 18"/>
                  <a:gd name="T16" fmla="*/ 24 w 30"/>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18"/>
                    </a:moveTo>
                    <a:lnTo>
                      <a:pt x="30" y="18"/>
                    </a:lnTo>
                    <a:lnTo>
                      <a:pt x="24" y="12"/>
                    </a:lnTo>
                    <a:lnTo>
                      <a:pt x="6" y="0"/>
                    </a:lnTo>
                    <a:lnTo>
                      <a:pt x="0" y="0"/>
                    </a:lnTo>
                    <a:lnTo>
                      <a:pt x="6" y="6"/>
                    </a:lnTo>
                    <a:lnTo>
                      <a:pt x="24" y="18"/>
                    </a:lnTo>
                    <a:close/>
                  </a:path>
                </a:pathLst>
              </a:custGeom>
              <a:solidFill>
                <a:srgbClr val="C0C0C0"/>
              </a:solidFill>
              <a:ln w="9525">
                <a:noFill/>
                <a:round/>
                <a:headEnd/>
                <a:tailEnd/>
              </a:ln>
            </p:spPr>
            <p:txBody>
              <a:bodyPr/>
              <a:lstStyle/>
              <a:p>
                <a:endParaRPr lang="en-US"/>
              </a:p>
            </p:txBody>
          </p:sp>
          <p:sp>
            <p:nvSpPr>
              <p:cNvPr id="51524" name="Freeform 1412"/>
              <p:cNvSpPr>
                <a:spLocks/>
              </p:cNvSpPr>
              <p:nvPr/>
            </p:nvSpPr>
            <p:spPr bwMode="auto">
              <a:xfrm>
                <a:off x="4594" y="2375"/>
                <a:ext cx="30" cy="18"/>
              </a:xfrm>
              <a:custGeom>
                <a:avLst/>
                <a:gdLst>
                  <a:gd name="T0" fmla="*/ 24 w 30"/>
                  <a:gd name="T1" fmla="*/ 18 h 18"/>
                  <a:gd name="T2" fmla="*/ 30 w 30"/>
                  <a:gd name="T3" fmla="*/ 18 h 18"/>
                  <a:gd name="T4" fmla="*/ 24 w 30"/>
                  <a:gd name="T5" fmla="*/ 12 h 18"/>
                  <a:gd name="T6" fmla="*/ 6 w 30"/>
                  <a:gd name="T7" fmla="*/ 0 h 18"/>
                  <a:gd name="T8" fmla="*/ 0 w 30"/>
                  <a:gd name="T9" fmla="*/ 6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8"/>
                    </a:lnTo>
                    <a:lnTo>
                      <a:pt x="24" y="12"/>
                    </a:lnTo>
                    <a:lnTo>
                      <a:pt x="6" y="0"/>
                    </a:lnTo>
                    <a:lnTo>
                      <a:pt x="0" y="6"/>
                    </a:lnTo>
                    <a:lnTo>
                      <a:pt x="6" y="6"/>
                    </a:lnTo>
                    <a:lnTo>
                      <a:pt x="24" y="18"/>
                    </a:lnTo>
                    <a:close/>
                  </a:path>
                </a:pathLst>
              </a:custGeom>
              <a:solidFill>
                <a:srgbClr val="C0C0C0"/>
              </a:solidFill>
              <a:ln w="9525">
                <a:noFill/>
                <a:round/>
                <a:headEnd/>
                <a:tailEnd/>
              </a:ln>
            </p:spPr>
            <p:txBody>
              <a:bodyPr/>
              <a:lstStyle/>
              <a:p>
                <a:endParaRPr lang="en-US"/>
              </a:p>
            </p:txBody>
          </p:sp>
          <p:sp>
            <p:nvSpPr>
              <p:cNvPr id="51525" name="Freeform 1413"/>
              <p:cNvSpPr>
                <a:spLocks/>
              </p:cNvSpPr>
              <p:nvPr/>
            </p:nvSpPr>
            <p:spPr bwMode="auto">
              <a:xfrm>
                <a:off x="4558" y="2357"/>
                <a:ext cx="30" cy="18"/>
              </a:xfrm>
              <a:custGeom>
                <a:avLst/>
                <a:gdLst>
                  <a:gd name="T0" fmla="*/ 24 w 30"/>
                  <a:gd name="T1" fmla="*/ 18 h 18"/>
                  <a:gd name="T2" fmla="*/ 30 w 30"/>
                  <a:gd name="T3" fmla="*/ 12 h 18"/>
                  <a:gd name="T4" fmla="*/ 24 w 30"/>
                  <a:gd name="T5" fmla="*/ 12 h 18"/>
                  <a:gd name="T6" fmla="*/ 6 w 30"/>
                  <a:gd name="T7" fmla="*/ 0 h 18"/>
                  <a:gd name="T8" fmla="*/ 0 w 30"/>
                  <a:gd name="T9" fmla="*/ 0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6" y="0"/>
                    </a:lnTo>
                    <a:lnTo>
                      <a:pt x="0" y="0"/>
                    </a:lnTo>
                    <a:lnTo>
                      <a:pt x="6" y="6"/>
                    </a:lnTo>
                    <a:lnTo>
                      <a:pt x="24" y="18"/>
                    </a:lnTo>
                    <a:close/>
                  </a:path>
                </a:pathLst>
              </a:custGeom>
              <a:solidFill>
                <a:srgbClr val="C0C0C0"/>
              </a:solidFill>
              <a:ln w="9525">
                <a:noFill/>
                <a:round/>
                <a:headEnd/>
                <a:tailEnd/>
              </a:ln>
            </p:spPr>
            <p:txBody>
              <a:bodyPr/>
              <a:lstStyle/>
              <a:p>
                <a:endParaRPr lang="en-US"/>
              </a:p>
            </p:txBody>
          </p:sp>
          <p:sp>
            <p:nvSpPr>
              <p:cNvPr id="51526" name="Freeform 1414"/>
              <p:cNvSpPr>
                <a:spLocks/>
              </p:cNvSpPr>
              <p:nvPr/>
            </p:nvSpPr>
            <p:spPr bwMode="auto">
              <a:xfrm>
                <a:off x="4522" y="2339"/>
                <a:ext cx="30" cy="18"/>
              </a:xfrm>
              <a:custGeom>
                <a:avLst/>
                <a:gdLst>
                  <a:gd name="T0" fmla="*/ 24 w 30"/>
                  <a:gd name="T1" fmla="*/ 18 h 18"/>
                  <a:gd name="T2" fmla="*/ 30 w 30"/>
                  <a:gd name="T3" fmla="*/ 12 h 18"/>
                  <a:gd name="T4" fmla="*/ 24 w 30"/>
                  <a:gd name="T5" fmla="*/ 12 h 18"/>
                  <a:gd name="T6" fmla="*/ 12 w 30"/>
                  <a:gd name="T7" fmla="*/ 0 h 18"/>
                  <a:gd name="T8" fmla="*/ 0 w 30"/>
                  <a:gd name="T9" fmla="*/ 0 h 18"/>
                  <a:gd name="T10" fmla="*/ 0 w 30"/>
                  <a:gd name="T11" fmla="*/ 0 h 18"/>
                  <a:gd name="T12" fmla="*/ 0 w 30"/>
                  <a:gd name="T13" fmla="*/ 6 h 18"/>
                  <a:gd name="T14" fmla="*/ 12 w 30"/>
                  <a:gd name="T15" fmla="*/ 6 h 18"/>
                  <a:gd name="T16" fmla="*/ 24 w 30"/>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18"/>
                    </a:moveTo>
                    <a:lnTo>
                      <a:pt x="30" y="12"/>
                    </a:lnTo>
                    <a:lnTo>
                      <a:pt x="24" y="12"/>
                    </a:lnTo>
                    <a:lnTo>
                      <a:pt x="12" y="0"/>
                    </a:lnTo>
                    <a:lnTo>
                      <a:pt x="0" y="0"/>
                    </a:lnTo>
                    <a:lnTo>
                      <a:pt x="0" y="6"/>
                    </a:lnTo>
                    <a:lnTo>
                      <a:pt x="12" y="6"/>
                    </a:lnTo>
                    <a:lnTo>
                      <a:pt x="24" y="18"/>
                    </a:lnTo>
                    <a:close/>
                  </a:path>
                </a:pathLst>
              </a:custGeom>
              <a:solidFill>
                <a:srgbClr val="C0C0C0"/>
              </a:solidFill>
              <a:ln w="9525">
                <a:noFill/>
                <a:round/>
                <a:headEnd/>
                <a:tailEnd/>
              </a:ln>
            </p:spPr>
            <p:txBody>
              <a:bodyPr/>
              <a:lstStyle/>
              <a:p>
                <a:endParaRPr lang="en-US"/>
              </a:p>
            </p:txBody>
          </p:sp>
          <p:sp>
            <p:nvSpPr>
              <p:cNvPr id="51527" name="Freeform 1415"/>
              <p:cNvSpPr>
                <a:spLocks/>
              </p:cNvSpPr>
              <p:nvPr/>
            </p:nvSpPr>
            <p:spPr bwMode="auto">
              <a:xfrm>
                <a:off x="4480" y="2321"/>
                <a:ext cx="30" cy="18"/>
              </a:xfrm>
              <a:custGeom>
                <a:avLst/>
                <a:gdLst>
                  <a:gd name="T0" fmla="*/ 30 w 30"/>
                  <a:gd name="T1" fmla="*/ 18 h 18"/>
                  <a:gd name="T2" fmla="*/ 30 w 30"/>
                  <a:gd name="T3" fmla="*/ 12 h 18"/>
                  <a:gd name="T4" fmla="*/ 30 w 30"/>
                  <a:gd name="T5" fmla="*/ 12 h 18"/>
                  <a:gd name="T6" fmla="*/ 6 w 30"/>
                  <a:gd name="T7" fmla="*/ 0 h 18"/>
                  <a:gd name="T8" fmla="*/ 0 w 30"/>
                  <a:gd name="T9" fmla="*/ 6 h 18"/>
                  <a:gd name="T10" fmla="*/ 6 w 30"/>
                  <a:gd name="T11" fmla="*/ 6 h 18"/>
                  <a:gd name="T12" fmla="*/ 30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30" y="18"/>
                    </a:moveTo>
                    <a:lnTo>
                      <a:pt x="30" y="12"/>
                    </a:lnTo>
                    <a:lnTo>
                      <a:pt x="6" y="0"/>
                    </a:lnTo>
                    <a:lnTo>
                      <a:pt x="0" y="6"/>
                    </a:lnTo>
                    <a:lnTo>
                      <a:pt x="6" y="6"/>
                    </a:lnTo>
                    <a:lnTo>
                      <a:pt x="30" y="18"/>
                    </a:lnTo>
                    <a:close/>
                  </a:path>
                </a:pathLst>
              </a:custGeom>
              <a:solidFill>
                <a:srgbClr val="C0C0C0"/>
              </a:solidFill>
              <a:ln w="9525">
                <a:noFill/>
                <a:round/>
                <a:headEnd/>
                <a:tailEnd/>
              </a:ln>
            </p:spPr>
            <p:txBody>
              <a:bodyPr/>
              <a:lstStyle/>
              <a:p>
                <a:endParaRPr lang="en-US"/>
              </a:p>
            </p:txBody>
          </p:sp>
          <p:sp>
            <p:nvSpPr>
              <p:cNvPr id="51528" name="Freeform 1416"/>
              <p:cNvSpPr>
                <a:spLocks/>
              </p:cNvSpPr>
              <p:nvPr/>
            </p:nvSpPr>
            <p:spPr bwMode="auto">
              <a:xfrm>
                <a:off x="4444" y="2309"/>
                <a:ext cx="30" cy="12"/>
              </a:xfrm>
              <a:custGeom>
                <a:avLst/>
                <a:gdLst>
                  <a:gd name="T0" fmla="*/ 24 w 30"/>
                  <a:gd name="T1" fmla="*/ 12 h 12"/>
                  <a:gd name="T2" fmla="*/ 30 w 30"/>
                  <a:gd name="T3" fmla="*/ 12 h 12"/>
                  <a:gd name="T4" fmla="*/ 24 w 30"/>
                  <a:gd name="T5" fmla="*/ 6 h 12"/>
                  <a:gd name="T6" fmla="*/ 0 w 30"/>
                  <a:gd name="T7" fmla="*/ 0 h 12"/>
                  <a:gd name="T8" fmla="*/ 0 w 30"/>
                  <a:gd name="T9" fmla="*/ 0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529" name="Freeform 1417"/>
              <p:cNvSpPr>
                <a:spLocks/>
              </p:cNvSpPr>
              <p:nvPr/>
            </p:nvSpPr>
            <p:spPr bwMode="auto">
              <a:xfrm>
                <a:off x="4402" y="2297"/>
                <a:ext cx="30" cy="12"/>
              </a:xfrm>
              <a:custGeom>
                <a:avLst/>
                <a:gdLst>
                  <a:gd name="T0" fmla="*/ 30 w 30"/>
                  <a:gd name="T1" fmla="*/ 12 h 12"/>
                  <a:gd name="T2" fmla="*/ 30 w 30"/>
                  <a:gd name="T3" fmla="*/ 6 h 12"/>
                  <a:gd name="T4" fmla="*/ 30 w 30"/>
                  <a:gd name="T5" fmla="*/ 6 h 12"/>
                  <a:gd name="T6" fmla="*/ 6 w 30"/>
                  <a:gd name="T7" fmla="*/ 0 h 12"/>
                  <a:gd name="T8" fmla="*/ 0 w 30"/>
                  <a:gd name="T9" fmla="*/ 0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0"/>
                    </a:lnTo>
                    <a:lnTo>
                      <a:pt x="6" y="6"/>
                    </a:lnTo>
                    <a:lnTo>
                      <a:pt x="30" y="12"/>
                    </a:lnTo>
                    <a:close/>
                  </a:path>
                </a:pathLst>
              </a:custGeom>
              <a:solidFill>
                <a:srgbClr val="C0C0C0"/>
              </a:solidFill>
              <a:ln w="9525">
                <a:noFill/>
                <a:round/>
                <a:headEnd/>
                <a:tailEnd/>
              </a:ln>
            </p:spPr>
            <p:txBody>
              <a:bodyPr/>
              <a:lstStyle/>
              <a:p>
                <a:endParaRPr lang="en-US"/>
              </a:p>
            </p:txBody>
          </p:sp>
          <p:sp>
            <p:nvSpPr>
              <p:cNvPr id="51530" name="Freeform 1418"/>
              <p:cNvSpPr>
                <a:spLocks/>
              </p:cNvSpPr>
              <p:nvPr/>
            </p:nvSpPr>
            <p:spPr bwMode="auto">
              <a:xfrm>
                <a:off x="4360" y="2285"/>
                <a:ext cx="30" cy="12"/>
              </a:xfrm>
              <a:custGeom>
                <a:avLst/>
                <a:gdLst>
                  <a:gd name="T0" fmla="*/ 30 w 30"/>
                  <a:gd name="T1" fmla="*/ 12 h 12"/>
                  <a:gd name="T2" fmla="*/ 30 w 30"/>
                  <a:gd name="T3" fmla="*/ 6 h 12"/>
                  <a:gd name="T4" fmla="*/ 30 w 30"/>
                  <a:gd name="T5" fmla="*/ 6 h 12"/>
                  <a:gd name="T6" fmla="*/ 6 w 30"/>
                  <a:gd name="T7" fmla="*/ 0 h 12"/>
                  <a:gd name="T8" fmla="*/ 0 w 30"/>
                  <a:gd name="T9" fmla="*/ 0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0"/>
                    </a:lnTo>
                    <a:lnTo>
                      <a:pt x="6" y="6"/>
                    </a:lnTo>
                    <a:lnTo>
                      <a:pt x="30" y="12"/>
                    </a:lnTo>
                    <a:close/>
                  </a:path>
                </a:pathLst>
              </a:custGeom>
              <a:solidFill>
                <a:srgbClr val="C0C0C0"/>
              </a:solidFill>
              <a:ln w="9525">
                <a:noFill/>
                <a:round/>
                <a:headEnd/>
                <a:tailEnd/>
              </a:ln>
            </p:spPr>
            <p:txBody>
              <a:bodyPr/>
              <a:lstStyle/>
              <a:p>
                <a:endParaRPr lang="en-US"/>
              </a:p>
            </p:txBody>
          </p:sp>
          <p:sp>
            <p:nvSpPr>
              <p:cNvPr id="51531" name="Freeform 1419"/>
              <p:cNvSpPr>
                <a:spLocks/>
              </p:cNvSpPr>
              <p:nvPr/>
            </p:nvSpPr>
            <p:spPr bwMode="auto">
              <a:xfrm>
                <a:off x="4324" y="2273"/>
                <a:ext cx="30" cy="12"/>
              </a:xfrm>
              <a:custGeom>
                <a:avLst/>
                <a:gdLst>
                  <a:gd name="T0" fmla="*/ 24 w 30"/>
                  <a:gd name="T1" fmla="*/ 12 h 12"/>
                  <a:gd name="T2" fmla="*/ 30 w 30"/>
                  <a:gd name="T3" fmla="*/ 6 h 12"/>
                  <a:gd name="T4" fmla="*/ 24 w 30"/>
                  <a:gd name="T5" fmla="*/ 6 h 12"/>
                  <a:gd name="T6" fmla="*/ 0 w 30"/>
                  <a:gd name="T7" fmla="*/ 0 h 12"/>
                  <a:gd name="T8" fmla="*/ 0 w 30"/>
                  <a:gd name="T9" fmla="*/ 0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532" name="Freeform 1420"/>
              <p:cNvSpPr>
                <a:spLocks/>
              </p:cNvSpPr>
              <p:nvPr/>
            </p:nvSpPr>
            <p:spPr bwMode="auto">
              <a:xfrm>
                <a:off x="4282" y="2261"/>
                <a:ext cx="30" cy="12"/>
              </a:xfrm>
              <a:custGeom>
                <a:avLst/>
                <a:gdLst>
                  <a:gd name="T0" fmla="*/ 24 w 30"/>
                  <a:gd name="T1" fmla="*/ 12 h 12"/>
                  <a:gd name="T2" fmla="*/ 30 w 30"/>
                  <a:gd name="T3" fmla="*/ 12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533" name="Freeform 1421"/>
              <p:cNvSpPr>
                <a:spLocks/>
              </p:cNvSpPr>
              <p:nvPr/>
            </p:nvSpPr>
            <p:spPr bwMode="auto">
              <a:xfrm>
                <a:off x="4240" y="2255"/>
                <a:ext cx="30" cy="12"/>
              </a:xfrm>
              <a:custGeom>
                <a:avLst/>
                <a:gdLst>
                  <a:gd name="T0" fmla="*/ 24 w 30"/>
                  <a:gd name="T1" fmla="*/ 12 h 12"/>
                  <a:gd name="T2" fmla="*/ 30 w 30"/>
                  <a:gd name="T3" fmla="*/ 6 h 12"/>
                  <a:gd name="T4" fmla="*/ 24 w 30"/>
                  <a:gd name="T5" fmla="*/ 6 h 12"/>
                  <a:gd name="T6" fmla="*/ 6 w 30"/>
                  <a:gd name="T7" fmla="*/ 0 h 12"/>
                  <a:gd name="T8" fmla="*/ 0 w 30"/>
                  <a:gd name="T9" fmla="*/ 6 h 12"/>
                  <a:gd name="T10" fmla="*/ 6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6"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1534" name="Freeform 1422"/>
              <p:cNvSpPr>
                <a:spLocks/>
              </p:cNvSpPr>
              <p:nvPr/>
            </p:nvSpPr>
            <p:spPr bwMode="auto">
              <a:xfrm>
                <a:off x="4198" y="2249"/>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1535" name="Freeform 1423"/>
              <p:cNvSpPr>
                <a:spLocks/>
              </p:cNvSpPr>
              <p:nvPr/>
            </p:nvSpPr>
            <p:spPr bwMode="auto">
              <a:xfrm>
                <a:off x="4156" y="2237"/>
                <a:ext cx="30" cy="12"/>
              </a:xfrm>
              <a:custGeom>
                <a:avLst/>
                <a:gdLst>
                  <a:gd name="T0" fmla="*/ 30 w 30"/>
                  <a:gd name="T1" fmla="*/ 12 h 12"/>
                  <a:gd name="T2" fmla="*/ 30 w 30"/>
                  <a:gd name="T3" fmla="*/ 12 h 12"/>
                  <a:gd name="T4" fmla="*/ 30 w 30"/>
                  <a:gd name="T5" fmla="*/ 6 h 12"/>
                  <a:gd name="T6" fmla="*/ 6 w 30"/>
                  <a:gd name="T7" fmla="*/ 0 h 12"/>
                  <a:gd name="T8" fmla="*/ 0 w 30"/>
                  <a:gd name="T9" fmla="*/ 6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12"/>
                    </a:lnTo>
                    <a:lnTo>
                      <a:pt x="30" y="6"/>
                    </a:lnTo>
                    <a:lnTo>
                      <a:pt x="6" y="0"/>
                    </a:lnTo>
                    <a:lnTo>
                      <a:pt x="0" y="6"/>
                    </a:lnTo>
                    <a:lnTo>
                      <a:pt x="6" y="6"/>
                    </a:lnTo>
                    <a:lnTo>
                      <a:pt x="30" y="12"/>
                    </a:lnTo>
                    <a:close/>
                  </a:path>
                </a:pathLst>
              </a:custGeom>
              <a:solidFill>
                <a:srgbClr val="C0C0C0"/>
              </a:solidFill>
              <a:ln w="9525">
                <a:noFill/>
                <a:round/>
                <a:headEnd/>
                <a:tailEnd/>
              </a:ln>
            </p:spPr>
            <p:txBody>
              <a:bodyPr/>
              <a:lstStyle/>
              <a:p>
                <a:endParaRPr lang="en-US"/>
              </a:p>
            </p:txBody>
          </p:sp>
          <p:sp>
            <p:nvSpPr>
              <p:cNvPr id="51536" name="Freeform 1424"/>
              <p:cNvSpPr>
                <a:spLocks/>
              </p:cNvSpPr>
              <p:nvPr/>
            </p:nvSpPr>
            <p:spPr bwMode="auto">
              <a:xfrm>
                <a:off x="4114" y="2231"/>
                <a:ext cx="30" cy="12"/>
              </a:xfrm>
              <a:custGeom>
                <a:avLst/>
                <a:gdLst>
                  <a:gd name="T0" fmla="*/ 30 w 30"/>
                  <a:gd name="T1" fmla="*/ 12 h 12"/>
                  <a:gd name="T2" fmla="*/ 30 w 30"/>
                  <a:gd name="T3" fmla="*/ 6 h 12"/>
                  <a:gd name="T4" fmla="*/ 30 w 30"/>
                  <a:gd name="T5" fmla="*/ 6 h 12"/>
                  <a:gd name="T6" fmla="*/ 6 w 30"/>
                  <a:gd name="T7" fmla="*/ 0 h 12"/>
                  <a:gd name="T8" fmla="*/ 0 w 30"/>
                  <a:gd name="T9" fmla="*/ 6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6"/>
                    </a:lnTo>
                    <a:lnTo>
                      <a:pt x="6" y="6"/>
                    </a:lnTo>
                    <a:lnTo>
                      <a:pt x="30" y="12"/>
                    </a:lnTo>
                    <a:close/>
                  </a:path>
                </a:pathLst>
              </a:custGeom>
              <a:solidFill>
                <a:srgbClr val="C0C0C0"/>
              </a:solidFill>
              <a:ln w="9525">
                <a:noFill/>
                <a:round/>
                <a:headEnd/>
                <a:tailEnd/>
              </a:ln>
            </p:spPr>
            <p:txBody>
              <a:bodyPr/>
              <a:lstStyle/>
              <a:p>
                <a:endParaRPr lang="en-US"/>
              </a:p>
            </p:txBody>
          </p:sp>
          <p:sp>
            <p:nvSpPr>
              <p:cNvPr id="51537" name="Freeform 1425"/>
              <p:cNvSpPr>
                <a:spLocks/>
              </p:cNvSpPr>
              <p:nvPr/>
            </p:nvSpPr>
            <p:spPr bwMode="auto">
              <a:xfrm>
                <a:off x="4072" y="2231"/>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1538" name="Freeform 1426"/>
              <p:cNvSpPr>
                <a:spLocks/>
              </p:cNvSpPr>
              <p:nvPr/>
            </p:nvSpPr>
            <p:spPr bwMode="auto">
              <a:xfrm>
                <a:off x="4030" y="2225"/>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1539" name="Freeform 1427"/>
              <p:cNvSpPr>
                <a:spLocks/>
              </p:cNvSpPr>
              <p:nvPr/>
            </p:nvSpPr>
            <p:spPr bwMode="auto">
              <a:xfrm>
                <a:off x="3987" y="2219"/>
                <a:ext cx="31" cy="12"/>
              </a:xfrm>
              <a:custGeom>
                <a:avLst/>
                <a:gdLst>
                  <a:gd name="T0" fmla="*/ 31 w 31"/>
                  <a:gd name="T1" fmla="*/ 12 h 12"/>
                  <a:gd name="T2" fmla="*/ 31 w 31"/>
                  <a:gd name="T3" fmla="*/ 6 h 12"/>
                  <a:gd name="T4" fmla="*/ 31 w 31"/>
                  <a:gd name="T5" fmla="*/ 6 h 12"/>
                  <a:gd name="T6" fmla="*/ 7 w 31"/>
                  <a:gd name="T7" fmla="*/ 0 h 12"/>
                  <a:gd name="T8" fmla="*/ 0 w 31"/>
                  <a:gd name="T9" fmla="*/ 6 h 12"/>
                  <a:gd name="T10" fmla="*/ 7 w 31"/>
                  <a:gd name="T11" fmla="*/ 6 h 12"/>
                  <a:gd name="T12" fmla="*/ 31 w 31"/>
                  <a:gd name="T13" fmla="*/ 12 h 12"/>
                  <a:gd name="T14" fmla="*/ 0 60000 65536"/>
                  <a:gd name="T15" fmla="*/ 0 60000 65536"/>
                  <a:gd name="T16" fmla="*/ 0 60000 65536"/>
                  <a:gd name="T17" fmla="*/ 0 60000 65536"/>
                  <a:gd name="T18" fmla="*/ 0 60000 65536"/>
                  <a:gd name="T19" fmla="*/ 0 60000 65536"/>
                  <a:gd name="T20" fmla="*/ 0 60000 65536"/>
                  <a:gd name="T21" fmla="*/ 0 w 31"/>
                  <a:gd name="T22" fmla="*/ 0 h 12"/>
                  <a:gd name="T23" fmla="*/ 31 w 31"/>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12">
                    <a:moveTo>
                      <a:pt x="31" y="12"/>
                    </a:moveTo>
                    <a:lnTo>
                      <a:pt x="31" y="6"/>
                    </a:lnTo>
                    <a:lnTo>
                      <a:pt x="7" y="0"/>
                    </a:lnTo>
                    <a:lnTo>
                      <a:pt x="0" y="6"/>
                    </a:lnTo>
                    <a:lnTo>
                      <a:pt x="7" y="6"/>
                    </a:lnTo>
                    <a:lnTo>
                      <a:pt x="31" y="12"/>
                    </a:lnTo>
                    <a:close/>
                  </a:path>
                </a:pathLst>
              </a:custGeom>
              <a:solidFill>
                <a:srgbClr val="C0C0C0"/>
              </a:solidFill>
              <a:ln w="9525">
                <a:noFill/>
                <a:round/>
                <a:headEnd/>
                <a:tailEnd/>
              </a:ln>
            </p:spPr>
            <p:txBody>
              <a:bodyPr/>
              <a:lstStyle/>
              <a:p>
                <a:endParaRPr lang="en-US"/>
              </a:p>
            </p:txBody>
          </p:sp>
          <p:sp>
            <p:nvSpPr>
              <p:cNvPr id="51540" name="Freeform 1428"/>
              <p:cNvSpPr>
                <a:spLocks/>
              </p:cNvSpPr>
              <p:nvPr/>
            </p:nvSpPr>
            <p:spPr bwMode="auto">
              <a:xfrm>
                <a:off x="3951" y="2219"/>
                <a:ext cx="30" cy="6"/>
              </a:xfrm>
              <a:custGeom>
                <a:avLst/>
                <a:gdLst>
                  <a:gd name="T0" fmla="*/ 24 w 30"/>
                  <a:gd name="T1" fmla="*/ 6 h 6"/>
                  <a:gd name="T2" fmla="*/ 30 w 30"/>
                  <a:gd name="T3" fmla="*/ 0 h 6"/>
                  <a:gd name="T4" fmla="*/ 24 w 30"/>
                  <a:gd name="T5" fmla="*/ 0 h 6"/>
                  <a:gd name="T6" fmla="*/ 24 w 30"/>
                  <a:gd name="T7" fmla="*/ 0 h 6"/>
                  <a:gd name="T8" fmla="*/ 0 w 30"/>
                  <a:gd name="T9" fmla="*/ 0 h 6"/>
                  <a:gd name="T10" fmla="*/ 0 w 30"/>
                  <a:gd name="T11" fmla="*/ 0 h 6"/>
                  <a:gd name="T12" fmla="*/ 0 w 30"/>
                  <a:gd name="T13" fmla="*/ 6 h 6"/>
                  <a:gd name="T14" fmla="*/ 24 w 30"/>
                  <a:gd name="T15" fmla="*/ 6 h 6"/>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6"/>
                  <a:gd name="T26" fmla="*/ 30 w 30"/>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541" name="Freeform 1429"/>
              <p:cNvSpPr>
                <a:spLocks/>
              </p:cNvSpPr>
              <p:nvPr/>
            </p:nvSpPr>
            <p:spPr bwMode="auto">
              <a:xfrm>
                <a:off x="3909" y="2213"/>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542" name="Freeform 1430"/>
              <p:cNvSpPr>
                <a:spLocks/>
              </p:cNvSpPr>
              <p:nvPr/>
            </p:nvSpPr>
            <p:spPr bwMode="auto">
              <a:xfrm>
                <a:off x="3867" y="2213"/>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543" name="Freeform 1431"/>
              <p:cNvSpPr>
                <a:spLocks/>
              </p:cNvSpPr>
              <p:nvPr/>
            </p:nvSpPr>
            <p:spPr bwMode="auto">
              <a:xfrm>
                <a:off x="3825" y="2213"/>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544" name="Freeform 1432"/>
              <p:cNvSpPr>
                <a:spLocks/>
              </p:cNvSpPr>
              <p:nvPr/>
            </p:nvSpPr>
            <p:spPr bwMode="auto">
              <a:xfrm>
                <a:off x="3783" y="2213"/>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grpSp>
        <p:grpSp>
          <p:nvGrpSpPr>
            <p:cNvPr id="51217" name="Group 1433"/>
            <p:cNvGrpSpPr>
              <a:grpSpLocks/>
            </p:cNvGrpSpPr>
            <p:nvPr/>
          </p:nvGrpSpPr>
          <p:grpSpPr bwMode="auto">
            <a:xfrm>
              <a:off x="2889" y="2261"/>
              <a:ext cx="1777" cy="631"/>
              <a:chOff x="2889" y="2261"/>
              <a:chExt cx="1777" cy="631"/>
            </a:xfrm>
          </p:grpSpPr>
          <p:sp>
            <p:nvSpPr>
              <p:cNvPr id="51344" name="Freeform 1434"/>
              <p:cNvSpPr>
                <a:spLocks/>
              </p:cNvSpPr>
              <p:nvPr/>
            </p:nvSpPr>
            <p:spPr bwMode="auto">
              <a:xfrm>
                <a:off x="3753" y="2261"/>
                <a:ext cx="24" cy="6"/>
              </a:xfrm>
              <a:custGeom>
                <a:avLst/>
                <a:gdLst>
                  <a:gd name="T0" fmla="*/ 24 w 24"/>
                  <a:gd name="T1" fmla="*/ 6 h 6"/>
                  <a:gd name="T2" fmla="*/ 24 w 24"/>
                  <a:gd name="T3" fmla="*/ 0 h 6"/>
                  <a:gd name="T4" fmla="*/ 24 w 24"/>
                  <a:gd name="T5" fmla="*/ 0 h 6"/>
                  <a:gd name="T6" fmla="*/ 0 w 24"/>
                  <a:gd name="T7" fmla="*/ 0 h 6"/>
                  <a:gd name="T8" fmla="*/ 0 w 24"/>
                  <a:gd name="T9" fmla="*/ 0 h 6"/>
                  <a:gd name="T10" fmla="*/ 0 w 24"/>
                  <a:gd name="T11" fmla="*/ 6 h 6"/>
                  <a:gd name="T12" fmla="*/ 24 w 24"/>
                  <a:gd name="T13" fmla="*/ 6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24" y="6"/>
                    </a:move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345" name="Freeform 1435"/>
              <p:cNvSpPr>
                <a:spLocks/>
              </p:cNvSpPr>
              <p:nvPr/>
            </p:nvSpPr>
            <p:spPr bwMode="auto">
              <a:xfrm>
                <a:off x="3711" y="2261"/>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346" name="Freeform 1436"/>
              <p:cNvSpPr>
                <a:spLocks/>
              </p:cNvSpPr>
              <p:nvPr/>
            </p:nvSpPr>
            <p:spPr bwMode="auto">
              <a:xfrm>
                <a:off x="3669" y="2261"/>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347" name="Freeform 1437"/>
              <p:cNvSpPr>
                <a:spLocks/>
              </p:cNvSpPr>
              <p:nvPr/>
            </p:nvSpPr>
            <p:spPr bwMode="auto">
              <a:xfrm>
                <a:off x="3627" y="2261"/>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348" name="Freeform 1438"/>
              <p:cNvSpPr>
                <a:spLocks/>
              </p:cNvSpPr>
              <p:nvPr/>
            </p:nvSpPr>
            <p:spPr bwMode="auto">
              <a:xfrm>
                <a:off x="3585" y="2261"/>
                <a:ext cx="30" cy="12"/>
              </a:xfrm>
              <a:custGeom>
                <a:avLst/>
                <a:gdLst>
                  <a:gd name="T0" fmla="*/ 24 w 30"/>
                  <a:gd name="T1" fmla="*/ 6 h 12"/>
                  <a:gd name="T2" fmla="*/ 30 w 30"/>
                  <a:gd name="T3" fmla="*/ 6 h 12"/>
                  <a:gd name="T4" fmla="*/ 24 w 30"/>
                  <a:gd name="T5" fmla="*/ 0 h 12"/>
                  <a:gd name="T6" fmla="*/ 12 w 30"/>
                  <a:gd name="T7" fmla="*/ 6 h 12"/>
                  <a:gd name="T8" fmla="*/ 0 w 30"/>
                  <a:gd name="T9" fmla="*/ 6 h 12"/>
                  <a:gd name="T10" fmla="*/ 0 w 30"/>
                  <a:gd name="T11" fmla="*/ 6 h 12"/>
                  <a:gd name="T12" fmla="*/ 0 w 30"/>
                  <a:gd name="T13" fmla="*/ 12 h 12"/>
                  <a:gd name="T14" fmla="*/ 12 w 30"/>
                  <a:gd name="T15" fmla="*/ 12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6"/>
                    </a:lnTo>
                    <a:lnTo>
                      <a:pt x="24" y="0"/>
                    </a:lnTo>
                    <a:lnTo>
                      <a:pt x="12" y="6"/>
                    </a:lnTo>
                    <a:lnTo>
                      <a:pt x="0" y="6"/>
                    </a:lnTo>
                    <a:lnTo>
                      <a:pt x="0" y="12"/>
                    </a:lnTo>
                    <a:lnTo>
                      <a:pt x="12" y="12"/>
                    </a:lnTo>
                    <a:lnTo>
                      <a:pt x="24" y="6"/>
                    </a:lnTo>
                    <a:close/>
                  </a:path>
                </a:pathLst>
              </a:custGeom>
              <a:solidFill>
                <a:srgbClr val="C0C0C0"/>
              </a:solidFill>
              <a:ln w="9525">
                <a:noFill/>
                <a:round/>
                <a:headEnd/>
                <a:tailEnd/>
              </a:ln>
            </p:spPr>
            <p:txBody>
              <a:bodyPr/>
              <a:lstStyle/>
              <a:p>
                <a:endParaRPr lang="en-US"/>
              </a:p>
            </p:txBody>
          </p:sp>
          <p:sp>
            <p:nvSpPr>
              <p:cNvPr id="51349" name="Freeform 1439"/>
              <p:cNvSpPr>
                <a:spLocks/>
              </p:cNvSpPr>
              <p:nvPr/>
            </p:nvSpPr>
            <p:spPr bwMode="auto">
              <a:xfrm>
                <a:off x="3543" y="2267"/>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350" name="Freeform 1440"/>
              <p:cNvSpPr>
                <a:spLocks/>
              </p:cNvSpPr>
              <p:nvPr/>
            </p:nvSpPr>
            <p:spPr bwMode="auto">
              <a:xfrm>
                <a:off x="3501" y="2273"/>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351" name="Freeform 1441"/>
              <p:cNvSpPr>
                <a:spLocks/>
              </p:cNvSpPr>
              <p:nvPr/>
            </p:nvSpPr>
            <p:spPr bwMode="auto">
              <a:xfrm>
                <a:off x="3459" y="2279"/>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352" name="Freeform 1442"/>
              <p:cNvSpPr>
                <a:spLocks/>
              </p:cNvSpPr>
              <p:nvPr/>
            </p:nvSpPr>
            <p:spPr bwMode="auto">
              <a:xfrm>
                <a:off x="3417" y="2279"/>
                <a:ext cx="30" cy="12"/>
              </a:xfrm>
              <a:custGeom>
                <a:avLst/>
                <a:gdLst>
                  <a:gd name="T0" fmla="*/ 24 w 30"/>
                  <a:gd name="T1" fmla="*/ 6 h 12"/>
                  <a:gd name="T2" fmla="*/ 30 w 30"/>
                  <a:gd name="T3" fmla="*/ 6 h 12"/>
                  <a:gd name="T4" fmla="*/ 24 w 30"/>
                  <a:gd name="T5" fmla="*/ 0 h 12"/>
                  <a:gd name="T6" fmla="*/ 12 w 30"/>
                  <a:gd name="T7" fmla="*/ 6 h 12"/>
                  <a:gd name="T8" fmla="*/ 0 w 30"/>
                  <a:gd name="T9" fmla="*/ 6 h 12"/>
                  <a:gd name="T10" fmla="*/ 0 w 30"/>
                  <a:gd name="T11" fmla="*/ 6 h 12"/>
                  <a:gd name="T12" fmla="*/ 0 w 30"/>
                  <a:gd name="T13" fmla="*/ 12 h 12"/>
                  <a:gd name="T14" fmla="*/ 12 w 30"/>
                  <a:gd name="T15" fmla="*/ 12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6"/>
                    </a:lnTo>
                    <a:lnTo>
                      <a:pt x="24" y="0"/>
                    </a:lnTo>
                    <a:lnTo>
                      <a:pt x="12" y="6"/>
                    </a:lnTo>
                    <a:lnTo>
                      <a:pt x="0" y="6"/>
                    </a:lnTo>
                    <a:lnTo>
                      <a:pt x="0" y="12"/>
                    </a:lnTo>
                    <a:lnTo>
                      <a:pt x="12" y="12"/>
                    </a:lnTo>
                    <a:lnTo>
                      <a:pt x="24" y="6"/>
                    </a:lnTo>
                    <a:close/>
                  </a:path>
                </a:pathLst>
              </a:custGeom>
              <a:solidFill>
                <a:srgbClr val="C0C0C0"/>
              </a:solidFill>
              <a:ln w="9525">
                <a:noFill/>
                <a:round/>
                <a:headEnd/>
                <a:tailEnd/>
              </a:ln>
            </p:spPr>
            <p:txBody>
              <a:bodyPr/>
              <a:lstStyle/>
              <a:p>
                <a:endParaRPr lang="en-US"/>
              </a:p>
            </p:txBody>
          </p:sp>
          <p:sp>
            <p:nvSpPr>
              <p:cNvPr id="51353" name="Freeform 1443"/>
              <p:cNvSpPr>
                <a:spLocks/>
              </p:cNvSpPr>
              <p:nvPr/>
            </p:nvSpPr>
            <p:spPr bwMode="auto">
              <a:xfrm>
                <a:off x="3375" y="2291"/>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354" name="Freeform 1444"/>
              <p:cNvSpPr>
                <a:spLocks/>
              </p:cNvSpPr>
              <p:nvPr/>
            </p:nvSpPr>
            <p:spPr bwMode="auto">
              <a:xfrm>
                <a:off x="3333" y="2297"/>
                <a:ext cx="30" cy="12"/>
              </a:xfrm>
              <a:custGeom>
                <a:avLst/>
                <a:gdLst>
                  <a:gd name="T0" fmla="*/ 24 w 30"/>
                  <a:gd name="T1" fmla="*/ 6 h 12"/>
                  <a:gd name="T2" fmla="*/ 30 w 30"/>
                  <a:gd name="T3" fmla="*/ 0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355" name="Freeform 1445"/>
              <p:cNvSpPr>
                <a:spLocks/>
              </p:cNvSpPr>
              <p:nvPr/>
            </p:nvSpPr>
            <p:spPr bwMode="auto">
              <a:xfrm>
                <a:off x="3291" y="2303"/>
                <a:ext cx="30" cy="12"/>
              </a:xfrm>
              <a:custGeom>
                <a:avLst/>
                <a:gdLst>
                  <a:gd name="T0" fmla="*/ 30 w 30"/>
                  <a:gd name="T1" fmla="*/ 6 h 12"/>
                  <a:gd name="T2" fmla="*/ 30 w 30"/>
                  <a:gd name="T3" fmla="*/ 6 h 12"/>
                  <a:gd name="T4" fmla="*/ 30 w 30"/>
                  <a:gd name="T5" fmla="*/ 0 h 12"/>
                  <a:gd name="T6" fmla="*/ 6 w 30"/>
                  <a:gd name="T7" fmla="*/ 6 h 12"/>
                  <a:gd name="T8" fmla="*/ 0 w 30"/>
                  <a:gd name="T9" fmla="*/ 6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6"/>
                    </a:lnTo>
                    <a:lnTo>
                      <a:pt x="30" y="0"/>
                    </a:lnTo>
                    <a:lnTo>
                      <a:pt x="6" y="6"/>
                    </a:lnTo>
                    <a:lnTo>
                      <a:pt x="0" y="6"/>
                    </a:lnTo>
                    <a:lnTo>
                      <a:pt x="6" y="12"/>
                    </a:lnTo>
                    <a:lnTo>
                      <a:pt x="30" y="6"/>
                    </a:lnTo>
                    <a:close/>
                  </a:path>
                </a:pathLst>
              </a:custGeom>
              <a:solidFill>
                <a:srgbClr val="C0C0C0"/>
              </a:solidFill>
              <a:ln w="9525">
                <a:noFill/>
                <a:round/>
                <a:headEnd/>
                <a:tailEnd/>
              </a:ln>
            </p:spPr>
            <p:txBody>
              <a:bodyPr/>
              <a:lstStyle/>
              <a:p>
                <a:endParaRPr lang="en-US"/>
              </a:p>
            </p:txBody>
          </p:sp>
          <p:sp>
            <p:nvSpPr>
              <p:cNvPr id="51356" name="Freeform 1446"/>
              <p:cNvSpPr>
                <a:spLocks/>
              </p:cNvSpPr>
              <p:nvPr/>
            </p:nvSpPr>
            <p:spPr bwMode="auto">
              <a:xfrm>
                <a:off x="3249" y="2309"/>
                <a:ext cx="30" cy="18"/>
              </a:xfrm>
              <a:custGeom>
                <a:avLst/>
                <a:gdLst>
                  <a:gd name="T0" fmla="*/ 30 w 30"/>
                  <a:gd name="T1" fmla="*/ 6 h 18"/>
                  <a:gd name="T2" fmla="*/ 30 w 30"/>
                  <a:gd name="T3" fmla="*/ 6 h 18"/>
                  <a:gd name="T4" fmla="*/ 30 w 30"/>
                  <a:gd name="T5" fmla="*/ 0 h 18"/>
                  <a:gd name="T6" fmla="*/ 6 w 30"/>
                  <a:gd name="T7" fmla="*/ 12 h 18"/>
                  <a:gd name="T8" fmla="*/ 0 w 30"/>
                  <a:gd name="T9" fmla="*/ 12 h 18"/>
                  <a:gd name="T10" fmla="*/ 6 w 30"/>
                  <a:gd name="T11" fmla="*/ 18 h 18"/>
                  <a:gd name="T12" fmla="*/ 30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30" y="6"/>
                    </a:moveTo>
                    <a:lnTo>
                      <a:pt x="30" y="6"/>
                    </a:lnTo>
                    <a:lnTo>
                      <a:pt x="30" y="0"/>
                    </a:lnTo>
                    <a:lnTo>
                      <a:pt x="6" y="12"/>
                    </a:lnTo>
                    <a:lnTo>
                      <a:pt x="0" y="12"/>
                    </a:lnTo>
                    <a:lnTo>
                      <a:pt x="6" y="18"/>
                    </a:lnTo>
                    <a:lnTo>
                      <a:pt x="30" y="6"/>
                    </a:lnTo>
                    <a:close/>
                  </a:path>
                </a:pathLst>
              </a:custGeom>
              <a:solidFill>
                <a:srgbClr val="C0C0C0"/>
              </a:solidFill>
              <a:ln w="9525">
                <a:noFill/>
                <a:round/>
                <a:headEnd/>
                <a:tailEnd/>
              </a:ln>
            </p:spPr>
            <p:txBody>
              <a:bodyPr/>
              <a:lstStyle/>
              <a:p>
                <a:endParaRPr lang="en-US"/>
              </a:p>
            </p:txBody>
          </p:sp>
          <p:sp>
            <p:nvSpPr>
              <p:cNvPr id="51357" name="Freeform 1447"/>
              <p:cNvSpPr>
                <a:spLocks/>
              </p:cNvSpPr>
              <p:nvPr/>
            </p:nvSpPr>
            <p:spPr bwMode="auto">
              <a:xfrm>
                <a:off x="3213" y="2321"/>
                <a:ext cx="24" cy="18"/>
              </a:xfrm>
              <a:custGeom>
                <a:avLst/>
                <a:gdLst>
                  <a:gd name="T0" fmla="*/ 24 w 24"/>
                  <a:gd name="T1" fmla="*/ 6 h 18"/>
                  <a:gd name="T2" fmla="*/ 24 w 24"/>
                  <a:gd name="T3" fmla="*/ 6 h 18"/>
                  <a:gd name="T4" fmla="*/ 24 w 24"/>
                  <a:gd name="T5" fmla="*/ 0 h 18"/>
                  <a:gd name="T6" fmla="*/ 0 w 24"/>
                  <a:gd name="T7" fmla="*/ 12 h 18"/>
                  <a:gd name="T8" fmla="*/ 0 w 24"/>
                  <a:gd name="T9" fmla="*/ 12 h 18"/>
                  <a:gd name="T10" fmla="*/ 0 w 24"/>
                  <a:gd name="T11" fmla="*/ 18 h 18"/>
                  <a:gd name="T12" fmla="*/ 24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6"/>
                    </a:moveTo>
                    <a:lnTo>
                      <a:pt x="24" y="6"/>
                    </a:ln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1358" name="Freeform 1448"/>
              <p:cNvSpPr>
                <a:spLocks/>
              </p:cNvSpPr>
              <p:nvPr/>
            </p:nvSpPr>
            <p:spPr bwMode="auto">
              <a:xfrm>
                <a:off x="3171" y="2333"/>
                <a:ext cx="30" cy="12"/>
              </a:xfrm>
              <a:custGeom>
                <a:avLst/>
                <a:gdLst>
                  <a:gd name="T0" fmla="*/ 24 w 30"/>
                  <a:gd name="T1" fmla="*/ 6 h 12"/>
                  <a:gd name="T2" fmla="*/ 30 w 30"/>
                  <a:gd name="T3" fmla="*/ 6 h 12"/>
                  <a:gd name="T4" fmla="*/ 24 w 30"/>
                  <a:gd name="T5" fmla="*/ 0 h 12"/>
                  <a:gd name="T6" fmla="*/ 0 w 30"/>
                  <a:gd name="T7" fmla="*/ 6 h 12"/>
                  <a:gd name="T8" fmla="*/ 0 w 30"/>
                  <a:gd name="T9" fmla="*/ 12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359" name="Freeform 1449"/>
              <p:cNvSpPr>
                <a:spLocks/>
              </p:cNvSpPr>
              <p:nvPr/>
            </p:nvSpPr>
            <p:spPr bwMode="auto">
              <a:xfrm>
                <a:off x="3129" y="2345"/>
                <a:ext cx="30" cy="18"/>
              </a:xfrm>
              <a:custGeom>
                <a:avLst/>
                <a:gdLst>
                  <a:gd name="T0" fmla="*/ 24 w 30"/>
                  <a:gd name="T1" fmla="*/ 6 h 18"/>
                  <a:gd name="T2" fmla="*/ 30 w 30"/>
                  <a:gd name="T3" fmla="*/ 6 h 18"/>
                  <a:gd name="T4" fmla="*/ 24 w 30"/>
                  <a:gd name="T5" fmla="*/ 0 h 18"/>
                  <a:gd name="T6" fmla="*/ 18 w 30"/>
                  <a:gd name="T7" fmla="*/ 6 h 18"/>
                  <a:gd name="T8" fmla="*/ 6 w 30"/>
                  <a:gd name="T9" fmla="*/ 12 h 18"/>
                  <a:gd name="T10" fmla="*/ 0 w 30"/>
                  <a:gd name="T11" fmla="*/ 12 h 18"/>
                  <a:gd name="T12" fmla="*/ 6 w 30"/>
                  <a:gd name="T13" fmla="*/ 18 h 18"/>
                  <a:gd name="T14" fmla="*/ 18 w 30"/>
                  <a:gd name="T15" fmla="*/ 12 h 18"/>
                  <a:gd name="T16" fmla="*/ 24 w 30"/>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6"/>
                    </a:moveTo>
                    <a:lnTo>
                      <a:pt x="30" y="6"/>
                    </a:lnTo>
                    <a:lnTo>
                      <a:pt x="24" y="0"/>
                    </a:lnTo>
                    <a:lnTo>
                      <a:pt x="18" y="6"/>
                    </a:lnTo>
                    <a:lnTo>
                      <a:pt x="6" y="12"/>
                    </a:lnTo>
                    <a:lnTo>
                      <a:pt x="0" y="12"/>
                    </a:lnTo>
                    <a:lnTo>
                      <a:pt x="6" y="18"/>
                    </a:lnTo>
                    <a:lnTo>
                      <a:pt x="18" y="12"/>
                    </a:lnTo>
                    <a:lnTo>
                      <a:pt x="24" y="6"/>
                    </a:lnTo>
                    <a:close/>
                  </a:path>
                </a:pathLst>
              </a:custGeom>
              <a:solidFill>
                <a:srgbClr val="C0C0C0"/>
              </a:solidFill>
              <a:ln w="9525">
                <a:noFill/>
                <a:round/>
                <a:headEnd/>
                <a:tailEnd/>
              </a:ln>
            </p:spPr>
            <p:txBody>
              <a:bodyPr/>
              <a:lstStyle/>
              <a:p>
                <a:endParaRPr lang="en-US"/>
              </a:p>
            </p:txBody>
          </p:sp>
          <p:sp>
            <p:nvSpPr>
              <p:cNvPr id="51360" name="Freeform 1450"/>
              <p:cNvSpPr>
                <a:spLocks/>
              </p:cNvSpPr>
              <p:nvPr/>
            </p:nvSpPr>
            <p:spPr bwMode="auto">
              <a:xfrm>
                <a:off x="3093" y="2363"/>
                <a:ext cx="24" cy="12"/>
              </a:xfrm>
              <a:custGeom>
                <a:avLst/>
                <a:gdLst>
                  <a:gd name="T0" fmla="*/ 24 w 24"/>
                  <a:gd name="T1" fmla="*/ 6 h 12"/>
                  <a:gd name="T2" fmla="*/ 24 w 24"/>
                  <a:gd name="T3" fmla="*/ 0 h 12"/>
                  <a:gd name="T4" fmla="*/ 24 w 24"/>
                  <a:gd name="T5" fmla="*/ 0 h 12"/>
                  <a:gd name="T6" fmla="*/ 0 w 24"/>
                  <a:gd name="T7" fmla="*/ 6 h 12"/>
                  <a:gd name="T8" fmla="*/ 0 w 24"/>
                  <a:gd name="T9" fmla="*/ 12 h 12"/>
                  <a:gd name="T10" fmla="*/ 0 w 24"/>
                  <a:gd name="T11" fmla="*/ 12 h 12"/>
                  <a:gd name="T12" fmla="*/ 24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6"/>
                    </a:move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361" name="Freeform 1451"/>
              <p:cNvSpPr>
                <a:spLocks/>
              </p:cNvSpPr>
              <p:nvPr/>
            </p:nvSpPr>
            <p:spPr bwMode="auto">
              <a:xfrm>
                <a:off x="3051" y="2375"/>
                <a:ext cx="30" cy="18"/>
              </a:xfrm>
              <a:custGeom>
                <a:avLst/>
                <a:gdLst>
                  <a:gd name="T0" fmla="*/ 24 w 30"/>
                  <a:gd name="T1" fmla="*/ 6 h 18"/>
                  <a:gd name="T2" fmla="*/ 30 w 30"/>
                  <a:gd name="T3" fmla="*/ 6 h 18"/>
                  <a:gd name="T4" fmla="*/ 24 w 30"/>
                  <a:gd name="T5" fmla="*/ 0 h 18"/>
                  <a:gd name="T6" fmla="*/ 6 w 30"/>
                  <a:gd name="T7" fmla="*/ 12 h 18"/>
                  <a:gd name="T8" fmla="*/ 0 w 30"/>
                  <a:gd name="T9" fmla="*/ 18 h 18"/>
                  <a:gd name="T10" fmla="*/ 6 w 30"/>
                  <a:gd name="T11" fmla="*/ 18 h 18"/>
                  <a:gd name="T12" fmla="*/ 24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6"/>
                    </a:moveTo>
                    <a:lnTo>
                      <a:pt x="30" y="6"/>
                    </a:lnTo>
                    <a:lnTo>
                      <a:pt x="24" y="0"/>
                    </a:lnTo>
                    <a:lnTo>
                      <a:pt x="6" y="12"/>
                    </a:lnTo>
                    <a:lnTo>
                      <a:pt x="0" y="18"/>
                    </a:lnTo>
                    <a:lnTo>
                      <a:pt x="6" y="18"/>
                    </a:lnTo>
                    <a:lnTo>
                      <a:pt x="24" y="6"/>
                    </a:lnTo>
                    <a:close/>
                  </a:path>
                </a:pathLst>
              </a:custGeom>
              <a:solidFill>
                <a:srgbClr val="C0C0C0"/>
              </a:solidFill>
              <a:ln w="9525">
                <a:noFill/>
                <a:round/>
                <a:headEnd/>
                <a:tailEnd/>
              </a:ln>
            </p:spPr>
            <p:txBody>
              <a:bodyPr/>
              <a:lstStyle/>
              <a:p>
                <a:endParaRPr lang="en-US"/>
              </a:p>
            </p:txBody>
          </p:sp>
          <p:sp>
            <p:nvSpPr>
              <p:cNvPr id="51362" name="Freeform 1452"/>
              <p:cNvSpPr>
                <a:spLocks/>
              </p:cNvSpPr>
              <p:nvPr/>
            </p:nvSpPr>
            <p:spPr bwMode="auto">
              <a:xfrm>
                <a:off x="3015" y="2393"/>
                <a:ext cx="30" cy="18"/>
              </a:xfrm>
              <a:custGeom>
                <a:avLst/>
                <a:gdLst>
                  <a:gd name="T0" fmla="*/ 24 w 30"/>
                  <a:gd name="T1" fmla="*/ 6 h 18"/>
                  <a:gd name="T2" fmla="*/ 30 w 30"/>
                  <a:gd name="T3" fmla="*/ 6 h 18"/>
                  <a:gd name="T4" fmla="*/ 24 w 30"/>
                  <a:gd name="T5" fmla="*/ 0 h 18"/>
                  <a:gd name="T6" fmla="*/ 6 w 30"/>
                  <a:gd name="T7" fmla="*/ 12 h 18"/>
                  <a:gd name="T8" fmla="*/ 0 w 30"/>
                  <a:gd name="T9" fmla="*/ 18 h 18"/>
                  <a:gd name="T10" fmla="*/ 6 w 30"/>
                  <a:gd name="T11" fmla="*/ 18 h 18"/>
                  <a:gd name="T12" fmla="*/ 24 w 30"/>
                  <a:gd name="T13" fmla="*/ 6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6"/>
                    </a:moveTo>
                    <a:lnTo>
                      <a:pt x="30" y="6"/>
                    </a:lnTo>
                    <a:lnTo>
                      <a:pt x="24" y="0"/>
                    </a:lnTo>
                    <a:lnTo>
                      <a:pt x="6" y="12"/>
                    </a:lnTo>
                    <a:lnTo>
                      <a:pt x="0" y="18"/>
                    </a:lnTo>
                    <a:lnTo>
                      <a:pt x="6" y="18"/>
                    </a:lnTo>
                    <a:lnTo>
                      <a:pt x="24" y="6"/>
                    </a:lnTo>
                    <a:close/>
                  </a:path>
                </a:pathLst>
              </a:custGeom>
              <a:solidFill>
                <a:srgbClr val="C0C0C0"/>
              </a:solidFill>
              <a:ln w="9525">
                <a:noFill/>
                <a:round/>
                <a:headEnd/>
                <a:tailEnd/>
              </a:ln>
            </p:spPr>
            <p:txBody>
              <a:bodyPr/>
              <a:lstStyle/>
              <a:p>
                <a:endParaRPr lang="en-US"/>
              </a:p>
            </p:txBody>
          </p:sp>
          <p:sp>
            <p:nvSpPr>
              <p:cNvPr id="51363" name="Freeform 1453"/>
              <p:cNvSpPr>
                <a:spLocks/>
              </p:cNvSpPr>
              <p:nvPr/>
            </p:nvSpPr>
            <p:spPr bwMode="auto">
              <a:xfrm>
                <a:off x="2979" y="2417"/>
                <a:ext cx="30" cy="18"/>
              </a:xfrm>
              <a:custGeom>
                <a:avLst/>
                <a:gdLst>
                  <a:gd name="T0" fmla="*/ 24 w 30"/>
                  <a:gd name="T1" fmla="*/ 6 h 18"/>
                  <a:gd name="T2" fmla="*/ 30 w 30"/>
                  <a:gd name="T3" fmla="*/ 0 h 18"/>
                  <a:gd name="T4" fmla="*/ 24 w 30"/>
                  <a:gd name="T5" fmla="*/ 0 h 18"/>
                  <a:gd name="T6" fmla="*/ 18 w 30"/>
                  <a:gd name="T7" fmla="*/ 6 h 18"/>
                  <a:gd name="T8" fmla="*/ 6 w 30"/>
                  <a:gd name="T9" fmla="*/ 12 h 18"/>
                  <a:gd name="T10" fmla="*/ 0 w 30"/>
                  <a:gd name="T11" fmla="*/ 18 h 18"/>
                  <a:gd name="T12" fmla="*/ 6 w 30"/>
                  <a:gd name="T13" fmla="*/ 18 h 18"/>
                  <a:gd name="T14" fmla="*/ 18 w 30"/>
                  <a:gd name="T15" fmla="*/ 12 h 18"/>
                  <a:gd name="T16" fmla="*/ 24 w 30"/>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6"/>
                    </a:moveTo>
                    <a:lnTo>
                      <a:pt x="30" y="0"/>
                    </a:lnTo>
                    <a:lnTo>
                      <a:pt x="24" y="0"/>
                    </a:lnTo>
                    <a:lnTo>
                      <a:pt x="18" y="6"/>
                    </a:lnTo>
                    <a:lnTo>
                      <a:pt x="6" y="12"/>
                    </a:lnTo>
                    <a:lnTo>
                      <a:pt x="0" y="18"/>
                    </a:lnTo>
                    <a:lnTo>
                      <a:pt x="6" y="18"/>
                    </a:lnTo>
                    <a:lnTo>
                      <a:pt x="18" y="12"/>
                    </a:lnTo>
                    <a:lnTo>
                      <a:pt x="24" y="6"/>
                    </a:lnTo>
                    <a:close/>
                  </a:path>
                </a:pathLst>
              </a:custGeom>
              <a:solidFill>
                <a:srgbClr val="C0C0C0"/>
              </a:solidFill>
              <a:ln w="9525">
                <a:noFill/>
                <a:round/>
                <a:headEnd/>
                <a:tailEnd/>
              </a:ln>
            </p:spPr>
            <p:txBody>
              <a:bodyPr/>
              <a:lstStyle/>
              <a:p>
                <a:endParaRPr lang="en-US"/>
              </a:p>
            </p:txBody>
          </p:sp>
          <p:sp>
            <p:nvSpPr>
              <p:cNvPr id="51364" name="Freeform 1454"/>
              <p:cNvSpPr>
                <a:spLocks/>
              </p:cNvSpPr>
              <p:nvPr/>
            </p:nvSpPr>
            <p:spPr bwMode="auto">
              <a:xfrm>
                <a:off x="2949" y="2441"/>
                <a:ext cx="24" cy="18"/>
              </a:xfrm>
              <a:custGeom>
                <a:avLst/>
                <a:gdLst>
                  <a:gd name="T0" fmla="*/ 18 w 24"/>
                  <a:gd name="T1" fmla="*/ 6 h 18"/>
                  <a:gd name="T2" fmla="*/ 24 w 24"/>
                  <a:gd name="T3" fmla="*/ 0 h 18"/>
                  <a:gd name="T4" fmla="*/ 18 w 24"/>
                  <a:gd name="T5" fmla="*/ 0 h 18"/>
                  <a:gd name="T6" fmla="*/ 12 w 24"/>
                  <a:gd name="T7" fmla="*/ 6 h 18"/>
                  <a:gd name="T8" fmla="*/ 0 w 24"/>
                  <a:gd name="T9" fmla="*/ 12 h 18"/>
                  <a:gd name="T10" fmla="*/ 0 w 24"/>
                  <a:gd name="T11" fmla="*/ 18 h 18"/>
                  <a:gd name="T12" fmla="*/ 0 w 24"/>
                  <a:gd name="T13" fmla="*/ 18 h 18"/>
                  <a:gd name="T14" fmla="*/ 12 w 24"/>
                  <a:gd name="T15" fmla="*/ 12 h 18"/>
                  <a:gd name="T16" fmla="*/ 18 w 24"/>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18" y="6"/>
                    </a:moveTo>
                    <a:lnTo>
                      <a:pt x="24" y="0"/>
                    </a:lnTo>
                    <a:lnTo>
                      <a:pt x="18" y="0"/>
                    </a:lnTo>
                    <a:lnTo>
                      <a:pt x="12" y="6"/>
                    </a:lnTo>
                    <a:lnTo>
                      <a:pt x="0" y="12"/>
                    </a:lnTo>
                    <a:lnTo>
                      <a:pt x="0" y="18"/>
                    </a:lnTo>
                    <a:lnTo>
                      <a:pt x="12" y="12"/>
                    </a:lnTo>
                    <a:lnTo>
                      <a:pt x="18" y="6"/>
                    </a:lnTo>
                    <a:close/>
                  </a:path>
                </a:pathLst>
              </a:custGeom>
              <a:solidFill>
                <a:srgbClr val="C0C0C0"/>
              </a:solidFill>
              <a:ln w="9525">
                <a:noFill/>
                <a:round/>
                <a:headEnd/>
                <a:tailEnd/>
              </a:ln>
            </p:spPr>
            <p:txBody>
              <a:bodyPr/>
              <a:lstStyle/>
              <a:p>
                <a:endParaRPr lang="en-US"/>
              </a:p>
            </p:txBody>
          </p:sp>
          <p:sp>
            <p:nvSpPr>
              <p:cNvPr id="51365" name="Freeform 1455"/>
              <p:cNvSpPr>
                <a:spLocks/>
              </p:cNvSpPr>
              <p:nvPr/>
            </p:nvSpPr>
            <p:spPr bwMode="auto">
              <a:xfrm>
                <a:off x="2919" y="2471"/>
                <a:ext cx="24" cy="24"/>
              </a:xfrm>
              <a:custGeom>
                <a:avLst/>
                <a:gdLst>
                  <a:gd name="T0" fmla="*/ 18 w 24"/>
                  <a:gd name="T1" fmla="*/ 6 h 24"/>
                  <a:gd name="T2" fmla="*/ 24 w 24"/>
                  <a:gd name="T3" fmla="*/ 0 h 24"/>
                  <a:gd name="T4" fmla="*/ 18 w 24"/>
                  <a:gd name="T5" fmla="*/ 0 h 24"/>
                  <a:gd name="T6" fmla="*/ 12 w 24"/>
                  <a:gd name="T7" fmla="*/ 6 h 24"/>
                  <a:gd name="T8" fmla="*/ 6 w 24"/>
                  <a:gd name="T9" fmla="*/ 6 h 24"/>
                  <a:gd name="T10" fmla="*/ 0 w 24"/>
                  <a:gd name="T11" fmla="*/ 18 h 24"/>
                  <a:gd name="T12" fmla="*/ 0 w 24"/>
                  <a:gd name="T13" fmla="*/ 24 h 24"/>
                  <a:gd name="T14" fmla="*/ 6 w 24"/>
                  <a:gd name="T15" fmla="*/ 18 h 24"/>
                  <a:gd name="T16" fmla="*/ 12 w 24"/>
                  <a:gd name="T17" fmla="*/ 6 h 24"/>
                  <a:gd name="T18" fmla="*/ 12 w 24"/>
                  <a:gd name="T19" fmla="*/ 6 h 24"/>
                  <a:gd name="T20" fmla="*/ 12 w 24"/>
                  <a:gd name="T21" fmla="*/ 12 h 24"/>
                  <a:gd name="T22" fmla="*/ 18 w 24"/>
                  <a:gd name="T23" fmla="*/ 6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18" y="6"/>
                    </a:moveTo>
                    <a:lnTo>
                      <a:pt x="24" y="0"/>
                    </a:lnTo>
                    <a:lnTo>
                      <a:pt x="18" y="0"/>
                    </a:lnTo>
                    <a:lnTo>
                      <a:pt x="12" y="6"/>
                    </a:lnTo>
                    <a:lnTo>
                      <a:pt x="6" y="6"/>
                    </a:lnTo>
                    <a:lnTo>
                      <a:pt x="0" y="18"/>
                    </a:lnTo>
                    <a:lnTo>
                      <a:pt x="0" y="24"/>
                    </a:lnTo>
                    <a:lnTo>
                      <a:pt x="6" y="18"/>
                    </a:lnTo>
                    <a:lnTo>
                      <a:pt x="12" y="6"/>
                    </a:lnTo>
                    <a:lnTo>
                      <a:pt x="12" y="12"/>
                    </a:lnTo>
                    <a:lnTo>
                      <a:pt x="18" y="6"/>
                    </a:lnTo>
                    <a:close/>
                  </a:path>
                </a:pathLst>
              </a:custGeom>
              <a:solidFill>
                <a:srgbClr val="C0C0C0"/>
              </a:solidFill>
              <a:ln w="9525">
                <a:noFill/>
                <a:round/>
                <a:headEnd/>
                <a:tailEnd/>
              </a:ln>
            </p:spPr>
            <p:txBody>
              <a:bodyPr/>
              <a:lstStyle/>
              <a:p>
                <a:endParaRPr lang="en-US"/>
              </a:p>
            </p:txBody>
          </p:sp>
          <p:sp>
            <p:nvSpPr>
              <p:cNvPr id="51366" name="Freeform 1456"/>
              <p:cNvSpPr>
                <a:spLocks/>
              </p:cNvSpPr>
              <p:nvPr/>
            </p:nvSpPr>
            <p:spPr bwMode="auto">
              <a:xfrm>
                <a:off x="2895" y="2501"/>
                <a:ext cx="18" cy="25"/>
              </a:xfrm>
              <a:custGeom>
                <a:avLst/>
                <a:gdLst>
                  <a:gd name="T0" fmla="*/ 18 w 18"/>
                  <a:gd name="T1" fmla="*/ 0 h 25"/>
                  <a:gd name="T2" fmla="*/ 18 w 18"/>
                  <a:gd name="T3" fmla="*/ 0 h 25"/>
                  <a:gd name="T4" fmla="*/ 12 w 18"/>
                  <a:gd name="T5" fmla="*/ 0 h 25"/>
                  <a:gd name="T6" fmla="*/ 12 w 18"/>
                  <a:gd name="T7" fmla="*/ 6 h 25"/>
                  <a:gd name="T8" fmla="*/ 0 w 18"/>
                  <a:gd name="T9" fmla="*/ 25 h 25"/>
                  <a:gd name="T10" fmla="*/ 6 w 18"/>
                  <a:gd name="T11" fmla="*/ 25 h 25"/>
                  <a:gd name="T12" fmla="*/ 6 w 18"/>
                  <a:gd name="T13" fmla="*/ 25 h 25"/>
                  <a:gd name="T14" fmla="*/ 18 w 18"/>
                  <a:gd name="T15" fmla="*/ 6 h 25"/>
                  <a:gd name="T16" fmla="*/ 18 w 18"/>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5"/>
                  <a:gd name="T29" fmla="*/ 18 w 18"/>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5">
                    <a:moveTo>
                      <a:pt x="18" y="0"/>
                    </a:moveTo>
                    <a:lnTo>
                      <a:pt x="18" y="0"/>
                    </a:lnTo>
                    <a:lnTo>
                      <a:pt x="12" y="0"/>
                    </a:lnTo>
                    <a:lnTo>
                      <a:pt x="12" y="6"/>
                    </a:lnTo>
                    <a:lnTo>
                      <a:pt x="0" y="25"/>
                    </a:lnTo>
                    <a:lnTo>
                      <a:pt x="6" y="25"/>
                    </a:lnTo>
                    <a:lnTo>
                      <a:pt x="18" y="6"/>
                    </a:lnTo>
                    <a:lnTo>
                      <a:pt x="18" y="0"/>
                    </a:lnTo>
                    <a:close/>
                  </a:path>
                </a:pathLst>
              </a:custGeom>
              <a:solidFill>
                <a:srgbClr val="C0C0C0"/>
              </a:solidFill>
              <a:ln w="9525">
                <a:noFill/>
                <a:round/>
                <a:headEnd/>
                <a:tailEnd/>
              </a:ln>
            </p:spPr>
            <p:txBody>
              <a:bodyPr/>
              <a:lstStyle/>
              <a:p>
                <a:endParaRPr lang="en-US"/>
              </a:p>
            </p:txBody>
          </p:sp>
          <p:sp>
            <p:nvSpPr>
              <p:cNvPr id="51367" name="Freeform 1457"/>
              <p:cNvSpPr>
                <a:spLocks/>
              </p:cNvSpPr>
              <p:nvPr/>
            </p:nvSpPr>
            <p:spPr bwMode="auto">
              <a:xfrm>
                <a:off x="2889" y="2538"/>
                <a:ext cx="6" cy="30"/>
              </a:xfrm>
              <a:custGeom>
                <a:avLst/>
                <a:gdLst>
                  <a:gd name="T0" fmla="*/ 6 w 6"/>
                  <a:gd name="T1" fmla="*/ 6 h 30"/>
                  <a:gd name="T2" fmla="*/ 6 w 6"/>
                  <a:gd name="T3" fmla="*/ 0 h 30"/>
                  <a:gd name="T4" fmla="*/ 0 w 6"/>
                  <a:gd name="T5" fmla="*/ 6 h 30"/>
                  <a:gd name="T6" fmla="*/ 0 w 6"/>
                  <a:gd name="T7" fmla="*/ 30 h 30"/>
                  <a:gd name="T8" fmla="*/ 0 w 6"/>
                  <a:gd name="T9" fmla="*/ 30 h 30"/>
                  <a:gd name="T10" fmla="*/ 6 w 6"/>
                  <a:gd name="T11" fmla="*/ 30 h 30"/>
                  <a:gd name="T12" fmla="*/ 6 w 6"/>
                  <a:gd name="T13" fmla="*/ 6 h 30"/>
                  <a:gd name="T14" fmla="*/ 0 60000 65536"/>
                  <a:gd name="T15" fmla="*/ 0 60000 65536"/>
                  <a:gd name="T16" fmla="*/ 0 60000 65536"/>
                  <a:gd name="T17" fmla="*/ 0 60000 65536"/>
                  <a:gd name="T18" fmla="*/ 0 60000 65536"/>
                  <a:gd name="T19" fmla="*/ 0 60000 65536"/>
                  <a:gd name="T20" fmla="*/ 0 60000 65536"/>
                  <a:gd name="T21" fmla="*/ 0 w 6"/>
                  <a:gd name="T22" fmla="*/ 0 h 30"/>
                  <a:gd name="T23" fmla="*/ 6 w 6"/>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0">
                    <a:moveTo>
                      <a:pt x="6" y="6"/>
                    </a:moveTo>
                    <a:lnTo>
                      <a:pt x="6" y="0"/>
                    </a:lnTo>
                    <a:lnTo>
                      <a:pt x="0" y="6"/>
                    </a:lnTo>
                    <a:lnTo>
                      <a:pt x="0" y="30"/>
                    </a:lnTo>
                    <a:lnTo>
                      <a:pt x="6" y="30"/>
                    </a:lnTo>
                    <a:lnTo>
                      <a:pt x="6" y="6"/>
                    </a:lnTo>
                    <a:close/>
                  </a:path>
                </a:pathLst>
              </a:custGeom>
              <a:solidFill>
                <a:srgbClr val="C0C0C0"/>
              </a:solidFill>
              <a:ln w="9525">
                <a:noFill/>
                <a:round/>
                <a:headEnd/>
                <a:tailEnd/>
              </a:ln>
            </p:spPr>
            <p:txBody>
              <a:bodyPr/>
              <a:lstStyle/>
              <a:p>
                <a:endParaRPr lang="en-US"/>
              </a:p>
            </p:txBody>
          </p:sp>
          <p:sp>
            <p:nvSpPr>
              <p:cNvPr id="51368" name="Freeform 1458"/>
              <p:cNvSpPr>
                <a:spLocks/>
              </p:cNvSpPr>
              <p:nvPr/>
            </p:nvSpPr>
            <p:spPr bwMode="auto">
              <a:xfrm>
                <a:off x="2889" y="2580"/>
                <a:ext cx="6" cy="30"/>
              </a:xfrm>
              <a:custGeom>
                <a:avLst/>
                <a:gdLst>
                  <a:gd name="T0" fmla="*/ 6 w 6"/>
                  <a:gd name="T1" fmla="*/ 6 h 30"/>
                  <a:gd name="T2" fmla="*/ 0 w 6"/>
                  <a:gd name="T3" fmla="*/ 0 h 30"/>
                  <a:gd name="T4" fmla="*/ 0 w 6"/>
                  <a:gd name="T5" fmla="*/ 6 h 30"/>
                  <a:gd name="T6" fmla="*/ 0 w 6"/>
                  <a:gd name="T7" fmla="*/ 24 h 30"/>
                  <a:gd name="T8" fmla="*/ 0 w 6"/>
                  <a:gd name="T9" fmla="*/ 30 h 30"/>
                  <a:gd name="T10" fmla="*/ 6 w 6"/>
                  <a:gd name="T11" fmla="*/ 30 h 30"/>
                  <a:gd name="T12" fmla="*/ 6 w 6"/>
                  <a:gd name="T13" fmla="*/ 30 h 30"/>
                  <a:gd name="T14" fmla="*/ 6 w 6"/>
                  <a:gd name="T15" fmla="*/ 24 h 30"/>
                  <a:gd name="T16" fmla="*/ 6 w 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0"/>
                  <a:gd name="T29" fmla="*/ 6 w 6"/>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0">
                    <a:moveTo>
                      <a:pt x="6" y="6"/>
                    </a:moveTo>
                    <a:lnTo>
                      <a:pt x="0" y="0"/>
                    </a:lnTo>
                    <a:lnTo>
                      <a:pt x="0" y="6"/>
                    </a:lnTo>
                    <a:lnTo>
                      <a:pt x="0" y="24"/>
                    </a:lnTo>
                    <a:lnTo>
                      <a:pt x="0" y="30"/>
                    </a:lnTo>
                    <a:lnTo>
                      <a:pt x="6" y="30"/>
                    </a:lnTo>
                    <a:lnTo>
                      <a:pt x="6" y="24"/>
                    </a:lnTo>
                    <a:lnTo>
                      <a:pt x="6" y="6"/>
                    </a:lnTo>
                    <a:close/>
                  </a:path>
                </a:pathLst>
              </a:custGeom>
              <a:solidFill>
                <a:srgbClr val="C0C0C0"/>
              </a:solidFill>
              <a:ln w="9525">
                <a:noFill/>
                <a:round/>
                <a:headEnd/>
                <a:tailEnd/>
              </a:ln>
            </p:spPr>
            <p:txBody>
              <a:bodyPr/>
              <a:lstStyle/>
              <a:p>
                <a:endParaRPr lang="en-US"/>
              </a:p>
            </p:txBody>
          </p:sp>
          <p:sp>
            <p:nvSpPr>
              <p:cNvPr id="51369" name="Freeform 1459"/>
              <p:cNvSpPr>
                <a:spLocks/>
              </p:cNvSpPr>
              <p:nvPr/>
            </p:nvSpPr>
            <p:spPr bwMode="auto">
              <a:xfrm>
                <a:off x="2901" y="2622"/>
                <a:ext cx="18" cy="24"/>
              </a:xfrm>
              <a:custGeom>
                <a:avLst/>
                <a:gdLst>
                  <a:gd name="T0" fmla="*/ 6 w 18"/>
                  <a:gd name="T1" fmla="*/ 0 h 24"/>
                  <a:gd name="T2" fmla="*/ 0 w 18"/>
                  <a:gd name="T3" fmla="*/ 0 h 24"/>
                  <a:gd name="T4" fmla="*/ 0 w 18"/>
                  <a:gd name="T5" fmla="*/ 0 h 24"/>
                  <a:gd name="T6" fmla="*/ 6 w 18"/>
                  <a:gd name="T7" fmla="*/ 12 h 24"/>
                  <a:gd name="T8" fmla="*/ 12 w 18"/>
                  <a:gd name="T9" fmla="*/ 24 h 24"/>
                  <a:gd name="T10" fmla="*/ 12 w 18"/>
                  <a:gd name="T11" fmla="*/ 24 h 24"/>
                  <a:gd name="T12" fmla="*/ 18 w 18"/>
                  <a:gd name="T13" fmla="*/ 24 h 24"/>
                  <a:gd name="T14" fmla="*/ 12 w 18"/>
                  <a:gd name="T15" fmla="*/ 12 h 24"/>
                  <a:gd name="T16" fmla="*/ 6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6" y="0"/>
                    </a:moveTo>
                    <a:lnTo>
                      <a:pt x="0" y="0"/>
                    </a:lnTo>
                    <a:lnTo>
                      <a:pt x="6" y="12"/>
                    </a:lnTo>
                    <a:lnTo>
                      <a:pt x="12" y="24"/>
                    </a:lnTo>
                    <a:lnTo>
                      <a:pt x="18" y="24"/>
                    </a:lnTo>
                    <a:lnTo>
                      <a:pt x="12" y="12"/>
                    </a:lnTo>
                    <a:lnTo>
                      <a:pt x="6" y="0"/>
                    </a:lnTo>
                    <a:close/>
                  </a:path>
                </a:pathLst>
              </a:custGeom>
              <a:solidFill>
                <a:srgbClr val="C0C0C0"/>
              </a:solidFill>
              <a:ln w="9525">
                <a:noFill/>
                <a:round/>
                <a:headEnd/>
                <a:tailEnd/>
              </a:ln>
            </p:spPr>
            <p:txBody>
              <a:bodyPr/>
              <a:lstStyle/>
              <a:p>
                <a:endParaRPr lang="en-US"/>
              </a:p>
            </p:txBody>
          </p:sp>
          <p:sp>
            <p:nvSpPr>
              <p:cNvPr id="51370" name="Freeform 1460"/>
              <p:cNvSpPr>
                <a:spLocks/>
              </p:cNvSpPr>
              <p:nvPr/>
            </p:nvSpPr>
            <p:spPr bwMode="auto">
              <a:xfrm>
                <a:off x="2919" y="2658"/>
                <a:ext cx="24" cy="24"/>
              </a:xfrm>
              <a:custGeom>
                <a:avLst/>
                <a:gdLst>
                  <a:gd name="T0" fmla="*/ 6 w 24"/>
                  <a:gd name="T1" fmla="*/ 0 h 24"/>
                  <a:gd name="T2" fmla="*/ 6 w 24"/>
                  <a:gd name="T3" fmla="*/ 0 h 24"/>
                  <a:gd name="T4" fmla="*/ 0 w 24"/>
                  <a:gd name="T5" fmla="*/ 0 h 24"/>
                  <a:gd name="T6" fmla="*/ 6 w 24"/>
                  <a:gd name="T7" fmla="*/ 6 h 24"/>
                  <a:gd name="T8" fmla="*/ 12 w 24"/>
                  <a:gd name="T9" fmla="*/ 12 h 24"/>
                  <a:gd name="T10" fmla="*/ 24 w 24"/>
                  <a:gd name="T11" fmla="*/ 24 h 24"/>
                  <a:gd name="T12" fmla="*/ 24 w 24"/>
                  <a:gd name="T13" fmla="*/ 18 h 24"/>
                  <a:gd name="T14" fmla="*/ 24 w 24"/>
                  <a:gd name="T15" fmla="*/ 18 h 24"/>
                  <a:gd name="T16" fmla="*/ 12 w 24"/>
                  <a:gd name="T17" fmla="*/ 6 h 24"/>
                  <a:gd name="T18" fmla="*/ 12 w 24"/>
                  <a:gd name="T19" fmla="*/ 6 h 24"/>
                  <a:gd name="T20" fmla="*/ 12 w 24"/>
                  <a:gd name="T21" fmla="*/ 6 h 24"/>
                  <a:gd name="T22" fmla="*/ 6 w 24"/>
                  <a:gd name="T23" fmla="*/ 0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6" y="0"/>
                    </a:moveTo>
                    <a:lnTo>
                      <a:pt x="6" y="0"/>
                    </a:lnTo>
                    <a:lnTo>
                      <a:pt x="0" y="0"/>
                    </a:lnTo>
                    <a:lnTo>
                      <a:pt x="6" y="6"/>
                    </a:lnTo>
                    <a:lnTo>
                      <a:pt x="12" y="12"/>
                    </a:lnTo>
                    <a:lnTo>
                      <a:pt x="24" y="24"/>
                    </a:lnTo>
                    <a:lnTo>
                      <a:pt x="24" y="18"/>
                    </a:lnTo>
                    <a:lnTo>
                      <a:pt x="12" y="6"/>
                    </a:lnTo>
                    <a:lnTo>
                      <a:pt x="6" y="0"/>
                    </a:lnTo>
                    <a:close/>
                  </a:path>
                </a:pathLst>
              </a:custGeom>
              <a:solidFill>
                <a:srgbClr val="C0C0C0"/>
              </a:solidFill>
              <a:ln w="9525">
                <a:noFill/>
                <a:round/>
                <a:headEnd/>
                <a:tailEnd/>
              </a:ln>
            </p:spPr>
            <p:txBody>
              <a:bodyPr/>
              <a:lstStyle/>
              <a:p>
                <a:endParaRPr lang="en-US"/>
              </a:p>
            </p:txBody>
          </p:sp>
          <p:sp>
            <p:nvSpPr>
              <p:cNvPr id="51371" name="Freeform 1461"/>
              <p:cNvSpPr>
                <a:spLocks/>
              </p:cNvSpPr>
              <p:nvPr/>
            </p:nvSpPr>
            <p:spPr bwMode="auto">
              <a:xfrm>
                <a:off x="2949" y="2688"/>
                <a:ext cx="24" cy="18"/>
              </a:xfrm>
              <a:custGeom>
                <a:avLst/>
                <a:gdLst>
                  <a:gd name="T0" fmla="*/ 6 w 24"/>
                  <a:gd name="T1" fmla="*/ 0 h 18"/>
                  <a:gd name="T2" fmla="*/ 0 w 24"/>
                  <a:gd name="T3" fmla="*/ 0 h 18"/>
                  <a:gd name="T4" fmla="*/ 6 w 24"/>
                  <a:gd name="T5" fmla="*/ 6 h 18"/>
                  <a:gd name="T6" fmla="*/ 12 w 24"/>
                  <a:gd name="T7" fmla="*/ 6 h 18"/>
                  <a:gd name="T8" fmla="*/ 24 w 24"/>
                  <a:gd name="T9" fmla="*/ 18 h 18"/>
                  <a:gd name="T10" fmla="*/ 24 w 24"/>
                  <a:gd name="T11" fmla="*/ 18 h 18"/>
                  <a:gd name="T12" fmla="*/ 24 w 24"/>
                  <a:gd name="T13" fmla="*/ 12 h 18"/>
                  <a:gd name="T14" fmla="*/ 12 w 24"/>
                  <a:gd name="T15" fmla="*/ 0 h 18"/>
                  <a:gd name="T16" fmla="*/ 6 w 24"/>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6" y="0"/>
                    </a:moveTo>
                    <a:lnTo>
                      <a:pt x="0" y="0"/>
                    </a:lnTo>
                    <a:lnTo>
                      <a:pt x="6" y="6"/>
                    </a:lnTo>
                    <a:lnTo>
                      <a:pt x="12" y="6"/>
                    </a:lnTo>
                    <a:lnTo>
                      <a:pt x="24" y="18"/>
                    </a:lnTo>
                    <a:lnTo>
                      <a:pt x="24" y="12"/>
                    </a:lnTo>
                    <a:lnTo>
                      <a:pt x="12" y="0"/>
                    </a:lnTo>
                    <a:lnTo>
                      <a:pt x="6" y="0"/>
                    </a:lnTo>
                    <a:close/>
                  </a:path>
                </a:pathLst>
              </a:custGeom>
              <a:solidFill>
                <a:srgbClr val="C0C0C0"/>
              </a:solidFill>
              <a:ln w="9525">
                <a:noFill/>
                <a:round/>
                <a:headEnd/>
                <a:tailEnd/>
              </a:ln>
            </p:spPr>
            <p:txBody>
              <a:bodyPr/>
              <a:lstStyle/>
              <a:p>
                <a:endParaRPr lang="en-US"/>
              </a:p>
            </p:txBody>
          </p:sp>
          <p:sp>
            <p:nvSpPr>
              <p:cNvPr id="51372" name="Freeform 1462"/>
              <p:cNvSpPr>
                <a:spLocks/>
              </p:cNvSpPr>
              <p:nvPr/>
            </p:nvSpPr>
            <p:spPr bwMode="auto">
              <a:xfrm>
                <a:off x="2985" y="2712"/>
                <a:ext cx="24" cy="18"/>
              </a:xfrm>
              <a:custGeom>
                <a:avLst/>
                <a:gdLst>
                  <a:gd name="T0" fmla="*/ 0 w 24"/>
                  <a:gd name="T1" fmla="*/ 0 h 18"/>
                  <a:gd name="T2" fmla="*/ 0 w 24"/>
                  <a:gd name="T3" fmla="*/ 0 h 18"/>
                  <a:gd name="T4" fmla="*/ 0 w 24"/>
                  <a:gd name="T5" fmla="*/ 6 h 18"/>
                  <a:gd name="T6" fmla="*/ 12 w 24"/>
                  <a:gd name="T7" fmla="*/ 12 h 18"/>
                  <a:gd name="T8" fmla="*/ 24 w 24"/>
                  <a:gd name="T9" fmla="*/ 18 h 18"/>
                  <a:gd name="T10" fmla="*/ 24 w 24"/>
                  <a:gd name="T11" fmla="*/ 18 h 18"/>
                  <a:gd name="T12" fmla="*/ 24 w 24"/>
                  <a:gd name="T13" fmla="*/ 12 h 18"/>
                  <a:gd name="T14" fmla="*/ 12 w 24"/>
                  <a:gd name="T15" fmla="*/ 6 h 18"/>
                  <a:gd name="T16" fmla="*/ 0 w 24"/>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0"/>
                    </a:moveTo>
                    <a:lnTo>
                      <a:pt x="0" y="0"/>
                    </a:lnTo>
                    <a:lnTo>
                      <a:pt x="0" y="6"/>
                    </a:lnTo>
                    <a:lnTo>
                      <a:pt x="12" y="12"/>
                    </a:lnTo>
                    <a:lnTo>
                      <a:pt x="24" y="18"/>
                    </a:lnTo>
                    <a:lnTo>
                      <a:pt x="24" y="12"/>
                    </a:lnTo>
                    <a:lnTo>
                      <a:pt x="12" y="6"/>
                    </a:lnTo>
                    <a:lnTo>
                      <a:pt x="0" y="0"/>
                    </a:lnTo>
                    <a:close/>
                  </a:path>
                </a:pathLst>
              </a:custGeom>
              <a:solidFill>
                <a:srgbClr val="C0C0C0"/>
              </a:solidFill>
              <a:ln w="9525">
                <a:noFill/>
                <a:round/>
                <a:headEnd/>
                <a:tailEnd/>
              </a:ln>
            </p:spPr>
            <p:txBody>
              <a:bodyPr/>
              <a:lstStyle/>
              <a:p>
                <a:endParaRPr lang="en-US"/>
              </a:p>
            </p:txBody>
          </p:sp>
          <p:sp>
            <p:nvSpPr>
              <p:cNvPr id="51373" name="Freeform 1463"/>
              <p:cNvSpPr>
                <a:spLocks/>
              </p:cNvSpPr>
              <p:nvPr/>
            </p:nvSpPr>
            <p:spPr bwMode="auto">
              <a:xfrm>
                <a:off x="3021" y="2736"/>
                <a:ext cx="24" cy="18"/>
              </a:xfrm>
              <a:custGeom>
                <a:avLst/>
                <a:gdLst>
                  <a:gd name="T0" fmla="*/ 0 w 24"/>
                  <a:gd name="T1" fmla="*/ 0 h 18"/>
                  <a:gd name="T2" fmla="*/ 0 w 24"/>
                  <a:gd name="T3" fmla="*/ 0 h 18"/>
                  <a:gd name="T4" fmla="*/ 0 w 24"/>
                  <a:gd name="T5" fmla="*/ 6 h 18"/>
                  <a:gd name="T6" fmla="*/ 18 w 24"/>
                  <a:gd name="T7" fmla="*/ 12 h 18"/>
                  <a:gd name="T8" fmla="*/ 24 w 24"/>
                  <a:gd name="T9" fmla="*/ 18 h 18"/>
                  <a:gd name="T10" fmla="*/ 24 w 24"/>
                  <a:gd name="T11" fmla="*/ 12 h 18"/>
                  <a:gd name="T12" fmla="*/ 24 w 24"/>
                  <a:gd name="T13" fmla="*/ 12 h 18"/>
                  <a:gd name="T14" fmla="*/ 18 w 24"/>
                  <a:gd name="T15" fmla="*/ 6 h 18"/>
                  <a:gd name="T16" fmla="*/ 0 w 24"/>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0"/>
                    </a:moveTo>
                    <a:lnTo>
                      <a:pt x="0" y="0"/>
                    </a:lnTo>
                    <a:lnTo>
                      <a:pt x="0" y="6"/>
                    </a:lnTo>
                    <a:lnTo>
                      <a:pt x="18" y="12"/>
                    </a:lnTo>
                    <a:lnTo>
                      <a:pt x="24" y="18"/>
                    </a:lnTo>
                    <a:lnTo>
                      <a:pt x="24" y="12"/>
                    </a:lnTo>
                    <a:lnTo>
                      <a:pt x="18" y="6"/>
                    </a:lnTo>
                    <a:lnTo>
                      <a:pt x="0" y="0"/>
                    </a:lnTo>
                    <a:close/>
                  </a:path>
                </a:pathLst>
              </a:custGeom>
              <a:solidFill>
                <a:srgbClr val="C0C0C0"/>
              </a:solidFill>
              <a:ln w="9525">
                <a:noFill/>
                <a:round/>
                <a:headEnd/>
                <a:tailEnd/>
              </a:ln>
            </p:spPr>
            <p:txBody>
              <a:bodyPr/>
              <a:lstStyle/>
              <a:p>
                <a:endParaRPr lang="en-US"/>
              </a:p>
            </p:txBody>
          </p:sp>
          <p:sp>
            <p:nvSpPr>
              <p:cNvPr id="51374" name="Freeform 1464"/>
              <p:cNvSpPr>
                <a:spLocks/>
              </p:cNvSpPr>
              <p:nvPr/>
            </p:nvSpPr>
            <p:spPr bwMode="auto">
              <a:xfrm>
                <a:off x="3057" y="2754"/>
                <a:ext cx="30" cy="18"/>
              </a:xfrm>
              <a:custGeom>
                <a:avLst/>
                <a:gdLst>
                  <a:gd name="T0" fmla="*/ 6 w 30"/>
                  <a:gd name="T1" fmla="*/ 0 h 18"/>
                  <a:gd name="T2" fmla="*/ 0 w 30"/>
                  <a:gd name="T3" fmla="*/ 0 h 18"/>
                  <a:gd name="T4" fmla="*/ 6 w 30"/>
                  <a:gd name="T5" fmla="*/ 6 h 18"/>
                  <a:gd name="T6" fmla="*/ 24 w 30"/>
                  <a:gd name="T7" fmla="*/ 18 h 18"/>
                  <a:gd name="T8" fmla="*/ 30 w 30"/>
                  <a:gd name="T9" fmla="*/ 12 h 18"/>
                  <a:gd name="T10" fmla="*/ 24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0"/>
                    </a:lnTo>
                    <a:lnTo>
                      <a:pt x="6" y="6"/>
                    </a:lnTo>
                    <a:lnTo>
                      <a:pt x="24" y="18"/>
                    </a:lnTo>
                    <a:lnTo>
                      <a:pt x="30" y="12"/>
                    </a:lnTo>
                    <a:lnTo>
                      <a:pt x="24" y="12"/>
                    </a:lnTo>
                    <a:lnTo>
                      <a:pt x="6" y="0"/>
                    </a:lnTo>
                    <a:close/>
                  </a:path>
                </a:pathLst>
              </a:custGeom>
              <a:solidFill>
                <a:srgbClr val="C0C0C0"/>
              </a:solidFill>
              <a:ln w="9525">
                <a:noFill/>
                <a:round/>
                <a:headEnd/>
                <a:tailEnd/>
              </a:ln>
            </p:spPr>
            <p:txBody>
              <a:bodyPr/>
              <a:lstStyle/>
              <a:p>
                <a:endParaRPr lang="en-US"/>
              </a:p>
            </p:txBody>
          </p:sp>
          <p:sp>
            <p:nvSpPr>
              <p:cNvPr id="51375" name="Freeform 1465"/>
              <p:cNvSpPr>
                <a:spLocks/>
              </p:cNvSpPr>
              <p:nvPr/>
            </p:nvSpPr>
            <p:spPr bwMode="auto">
              <a:xfrm>
                <a:off x="3093" y="2772"/>
                <a:ext cx="30" cy="12"/>
              </a:xfrm>
              <a:custGeom>
                <a:avLst/>
                <a:gdLst>
                  <a:gd name="T0" fmla="*/ 6 w 30"/>
                  <a:gd name="T1" fmla="*/ 0 h 12"/>
                  <a:gd name="T2" fmla="*/ 0 w 30"/>
                  <a:gd name="T3" fmla="*/ 0 h 12"/>
                  <a:gd name="T4" fmla="*/ 6 w 30"/>
                  <a:gd name="T5" fmla="*/ 6 h 12"/>
                  <a:gd name="T6" fmla="*/ 30 w 30"/>
                  <a:gd name="T7" fmla="*/ 12 h 12"/>
                  <a:gd name="T8" fmla="*/ 30 w 30"/>
                  <a:gd name="T9" fmla="*/ 12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1376" name="Freeform 1466"/>
              <p:cNvSpPr>
                <a:spLocks/>
              </p:cNvSpPr>
              <p:nvPr/>
            </p:nvSpPr>
            <p:spPr bwMode="auto">
              <a:xfrm>
                <a:off x="3135" y="2784"/>
                <a:ext cx="30" cy="18"/>
              </a:xfrm>
              <a:custGeom>
                <a:avLst/>
                <a:gdLst>
                  <a:gd name="T0" fmla="*/ 0 w 30"/>
                  <a:gd name="T1" fmla="*/ 0 h 18"/>
                  <a:gd name="T2" fmla="*/ 0 w 30"/>
                  <a:gd name="T3" fmla="*/ 6 h 18"/>
                  <a:gd name="T4" fmla="*/ 0 w 30"/>
                  <a:gd name="T5" fmla="*/ 6 h 18"/>
                  <a:gd name="T6" fmla="*/ 12 w 30"/>
                  <a:gd name="T7" fmla="*/ 12 h 18"/>
                  <a:gd name="T8" fmla="*/ 24 w 30"/>
                  <a:gd name="T9" fmla="*/ 18 h 18"/>
                  <a:gd name="T10" fmla="*/ 30 w 30"/>
                  <a:gd name="T11" fmla="*/ 12 h 18"/>
                  <a:gd name="T12" fmla="*/ 24 w 30"/>
                  <a:gd name="T13" fmla="*/ 12 h 18"/>
                  <a:gd name="T14" fmla="*/ 12 w 30"/>
                  <a:gd name="T15" fmla="*/ 6 h 18"/>
                  <a:gd name="T16" fmla="*/ 0 w 30"/>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0" y="0"/>
                    </a:moveTo>
                    <a:lnTo>
                      <a:pt x="0" y="6"/>
                    </a:lnTo>
                    <a:lnTo>
                      <a:pt x="12" y="12"/>
                    </a:lnTo>
                    <a:lnTo>
                      <a:pt x="24" y="18"/>
                    </a:lnTo>
                    <a:lnTo>
                      <a:pt x="30" y="12"/>
                    </a:lnTo>
                    <a:lnTo>
                      <a:pt x="24" y="12"/>
                    </a:lnTo>
                    <a:lnTo>
                      <a:pt x="12" y="6"/>
                    </a:lnTo>
                    <a:lnTo>
                      <a:pt x="0" y="0"/>
                    </a:lnTo>
                    <a:close/>
                  </a:path>
                </a:pathLst>
              </a:custGeom>
              <a:solidFill>
                <a:srgbClr val="C0C0C0"/>
              </a:solidFill>
              <a:ln w="9525">
                <a:noFill/>
                <a:round/>
                <a:headEnd/>
                <a:tailEnd/>
              </a:ln>
            </p:spPr>
            <p:txBody>
              <a:bodyPr/>
              <a:lstStyle/>
              <a:p>
                <a:endParaRPr lang="en-US"/>
              </a:p>
            </p:txBody>
          </p:sp>
          <p:sp>
            <p:nvSpPr>
              <p:cNvPr id="51377" name="Freeform 1467"/>
              <p:cNvSpPr>
                <a:spLocks/>
              </p:cNvSpPr>
              <p:nvPr/>
            </p:nvSpPr>
            <p:spPr bwMode="auto">
              <a:xfrm>
                <a:off x="3177" y="2796"/>
                <a:ext cx="24" cy="18"/>
              </a:xfrm>
              <a:custGeom>
                <a:avLst/>
                <a:gdLst>
                  <a:gd name="T0" fmla="*/ 0 w 24"/>
                  <a:gd name="T1" fmla="*/ 0 h 18"/>
                  <a:gd name="T2" fmla="*/ 0 w 24"/>
                  <a:gd name="T3" fmla="*/ 6 h 18"/>
                  <a:gd name="T4" fmla="*/ 0 w 24"/>
                  <a:gd name="T5" fmla="*/ 6 h 18"/>
                  <a:gd name="T6" fmla="*/ 24 w 24"/>
                  <a:gd name="T7" fmla="*/ 18 h 18"/>
                  <a:gd name="T8" fmla="*/ 24 w 24"/>
                  <a:gd name="T9" fmla="*/ 12 h 18"/>
                  <a:gd name="T10" fmla="*/ 24 w 24"/>
                  <a:gd name="T11" fmla="*/ 12 h 18"/>
                  <a:gd name="T12" fmla="*/ 0 w 24"/>
                  <a:gd name="T13" fmla="*/ 0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0" y="0"/>
                    </a:moveTo>
                    <a:lnTo>
                      <a:pt x="0" y="6"/>
                    </a:lnTo>
                    <a:lnTo>
                      <a:pt x="24" y="18"/>
                    </a:lnTo>
                    <a:lnTo>
                      <a:pt x="24" y="12"/>
                    </a:lnTo>
                    <a:lnTo>
                      <a:pt x="0" y="0"/>
                    </a:lnTo>
                    <a:close/>
                  </a:path>
                </a:pathLst>
              </a:custGeom>
              <a:solidFill>
                <a:srgbClr val="C0C0C0"/>
              </a:solidFill>
              <a:ln w="9525">
                <a:noFill/>
                <a:round/>
                <a:headEnd/>
                <a:tailEnd/>
              </a:ln>
            </p:spPr>
            <p:txBody>
              <a:bodyPr/>
              <a:lstStyle/>
              <a:p>
                <a:endParaRPr lang="en-US"/>
              </a:p>
            </p:txBody>
          </p:sp>
          <p:sp>
            <p:nvSpPr>
              <p:cNvPr id="51378" name="Freeform 1468"/>
              <p:cNvSpPr>
                <a:spLocks/>
              </p:cNvSpPr>
              <p:nvPr/>
            </p:nvSpPr>
            <p:spPr bwMode="auto">
              <a:xfrm>
                <a:off x="3213" y="2808"/>
                <a:ext cx="30" cy="18"/>
              </a:xfrm>
              <a:custGeom>
                <a:avLst/>
                <a:gdLst>
                  <a:gd name="T0" fmla="*/ 6 w 30"/>
                  <a:gd name="T1" fmla="*/ 0 h 18"/>
                  <a:gd name="T2" fmla="*/ 0 w 30"/>
                  <a:gd name="T3" fmla="*/ 6 h 18"/>
                  <a:gd name="T4" fmla="*/ 6 w 30"/>
                  <a:gd name="T5" fmla="*/ 6 h 18"/>
                  <a:gd name="T6" fmla="*/ 30 w 30"/>
                  <a:gd name="T7" fmla="*/ 18 h 18"/>
                  <a:gd name="T8" fmla="*/ 30 w 30"/>
                  <a:gd name="T9" fmla="*/ 12 h 18"/>
                  <a:gd name="T10" fmla="*/ 30 w 30"/>
                  <a:gd name="T11" fmla="*/ 12 h 18"/>
                  <a:gd name="T12" fmla="*/ 6 w 30"/>
                  <a:gd name="T13" fmla="*/ 0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0"/>
                    </a:moveTo>
                    <a:lnTo>
                      <a:pt x="0" y="6"/>
                    </a:lnTo>
                    <a:lnTo>
                      <a:pt x="6" y="6"/>
                    </a:lnTo>
                    <a:lnTo>
                      <a:pt x="30" y="18"/>
                    </a:lnTo>
                    <a:lnTo>
                      <a:pt x="30" y="12"/>
                    </a:lnTo>
                    <a:lnTo>
                      <a:pt x="6" y="0"/>
                    </a:lnTo>
                    <a:close/>
                  </a:path>
                </a:pathLst>
              </a:custGeom>
              <a:solidFill>
                <a:srgbClr val="C0C0C0"/>
              </a:solidFill>
              <a:ln w="9525">
                <a:noFill/>
                <a:round/>
                <a:headEnd/>
                <a:tailEnd/>
              </a:ln>
            </p:spPr>
            <p:txBody>
              <a:bodyPr/>
              <a:lstStyle/>
              <a:p>
                <a:endParaRPr lang="en-US"/>
              </a:p>
            </p:txBody>
          </p:sp>
          <p:sp>
            <p:nvSpPr>
              <p:cNvPr id="51379" name="Freeform 1469"/>
              <p:cNvSpPr>
                <a:spLocks/>
              </p:cNvSpPr>
              <p:nvPr/>
            </p:nvSpPr>
            <p:spPr bwMode="auto">
              <a:xfrm>
                <a:off x="3255" y="2820"/>
                <a:ext cx="30" cy="12"/>
              </a:xfrm>
              <a:custGeom>
                <a:avLst/>
                <a:gdLst>
                  <a:gd name="T0" fmla="*/ 6 w 30"/>
                  <a:gd name="T1" fmla="*/ 0 h 12"/>
                  <a:gd name="T2" fmla="*/ 0 w 30"/>
                  <a:gd name="T3" fmla="*/ 6 h 12"/>
                  <a:gd name="T4" fmla="*/ 6 w 30"/>
                  <a:gd name="T5" fmla="*/ 6 h 12"/>
                  <a:gd name="T6" fmla="*/ 24 w 30"/>
                  <a:gd name="T7" fmla="*/ 12 h 12"/>
                  <a:gd name="T8" fmla="*/ 24 w 30"/>
                  <a:gd name="T9" fmla="*/ 12 h 12"/>
                  <a:gd name="T10" fmla="*/ 30 w 30"/>
                  <a:gd name="T11" fmla="*/ 12 h 12"/>
                  <a:gd name="T12" fmla="*/ 24 w 30"/>
                  <a:gd name="T13" fmla="*/ 6 h 12"/>
                  <a:gd name="T14" fmla="*/ 24 w 30"/>
                  <a:gd name="T15" fmla="*/ 6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6"/>
                    </a:lnTo>
                    <a:lnTo>
                      <a:pt x="6" y="6"/>
                    </a:lnTo>
                    <a:lnTo>
                      <a:pt x="24" y="12"/>
                    </a:lnTo>
                    <a:lnTo>
                      <a:pt x="30" y="12"/>
                    </a:lnTo>
                    <a:lnTo>
                      <a:pt x="24" y="6"/>
                    </a:lnTo>
                    <a:lnTo>
                      <a:pt x="6" y="0"/>
                    </a:lnTo>
                    <a:close/>
                  </a:path>
                </a:pathLst>
              </a:custGeom>
              <a:solidFill>
                <a:srgbClr val="C0C0C0"/>
              </a:solidFill>
              <a:ln w="9525">
                <a:noFill/>
                <a:round/>
                <a:headEnd/>
                <a:tailEnd/>
              </a:ln>
            </p:spPr>
            <p:txBody>
              <a:bodyPr/>
              <a:lstStyle/>
              <a:p>
                <a:endParaRPr lang="en-US"/>
              </a:p>
            </p:txBody>
          </p:sp>
          <p:sp>
            <p:nvSpPr>
              <p:cNvPr id="51380" name="Freeform 1470"/>
              <p:cNvSpPr>
                <a:spLocks/>
              </p:cNvSpPr>
              <p:nvPr/>
            </p:nvSpPr>
            <p:spPr bwMode="auto">
              <a:xfrm>
                <a:off x="3297" y="2832"/>
                <a:ext cx="30" cy="12"/>
              </a:xfrm>
              <a:custGeom>
                <a:avLst/>
                <a:gdLst>
                  <a:gd name="T0" fmla="*/ 0 w 30"/>
                  <a:gd name="T1" fmla="*/ 0 h 12"/>
                  <a:gd name="T2" fmla="*/ 0 w 30"/>
                  <a:gd name="T3" fmla="*/ 6 h 12"/>
                  <a:gd name="T4" fmla="*/ 0 w 30"/>
                  <a:gd name="T5" fmla="*/ 6 h 12"/>
                  <a:gd name="T6" fmla="*/ 24 w 30"/>
                  <a:gd name="T7" fmla="*/ 12 h 12"/>
                  <a:gd name="T8" fmla="*/ 30 w 30"/>
                  <a:gd name="T9" fmla="*/ 6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6"/>
                    </a:lnTo>
                    <a:lnTo>
                      <a:pt x="24" y="6"/>
                    </a:lnTo>
                    <a:lnTo>
                      <a:pt x="0" y="0"/>
                    </a:lnTo>
                    <a:close/>
                  </a:path>
                </a:pathLst>
              </a:custGeom>
              <a:solidFill>
                <a:srgbClr val="C0C0C0"/>
              </a:solidFill>
              <a:ln w="9525">
                <a:noFill/>
                <a:round/>
                <a:headEnd/>
                <a:tailEnd/>
              </a:ln>
            </p:spPr>
            <p:txBody>
              <a:bodyPr/>
              <a:lstStyle/>
              <a:p>
                <a:endParaRPr lang="en-US"/>
              </a:p>
            </p:txBody>
          </p:sp>
          <p:sp>
            <p:nvSpPr>
              <p:cNvPr id="51381" name="Freeform 1471"/>
              <p:cNvSpPr>
                <a:spLocks/>
              </p:cNvSpPr>
              <p:nvPr/>
            </p:nvSpPr>
            <p:spPr bwMode="auto">
              <a:xfrm>
                <a:off x="3339" y="2838"/>
                <a:ext cx="30" cy="12"/>
              </a:xfrm>
              <a:custGeom>
                <a:avLst/>
                <a:gdLst>
                  <a:gd name="T0" fmla="*/ 0 w 30"/>
                  <a:gd name="T1" fmla="*/ 0 h 12"/>
                  <a:gd name="T2" fmla="*/ 0 w 30"/>
                  <a:gd name="T3" fmla="*/ 6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1382" name="Freeform 1472"/>
              <p:cNvSpPr>
                <a:spLocks/>
              </p:cNvSpPr>
              <p:nvPr/>
            </p:nvSpPr>
            <p:spPr bwMode="auto">
              <a:xfrm>
                <a:off x="3381" y="2850"/>
                <a:ext cx="24" cy="6"/>
              </a:xfrm>
              <a:custGeom>
                <a:avLst/>
                <a:gdLst>
                  <a:gd name="T0" fmla="*/ 0 w 24"/>
                  <a:gd name="T1" fmla="*/ 0 h 6"/>
                  <a:gd name="T2" fmla="*/ 0 w 24"/>
                  <a:gd name="T3" fmla="*/ 0 h 6"/>
                  <a:gd name="T4" fmla="*/ 0 w 24"/>
                  <a:gd name="T5" fmla="*/ 6 h 6"/>
                  <a:gd name="T6" fmla="*/ 24 w 24"/>
                  <a:gd name="T7" fmla="*/ 6 h 6"/>
                  <a:gd name="T8" fmla="*/ 24 w 24"/>
                  <a:gd name="T9" fmla="*/ 6 h 6"/>
                  <a:gd name="T10" fmla="*/ 24 w 24"/>
                  <a:gd name="T11" fmla="*/ 0 h 6"/>
                  <a:gd name="T12" fmla="*/ 0 w 24"/>
                  <a:gd name="T13" fmla="*/ 0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0" y="0"/>
                    </a:moveTo>
                    <a:lnTo>
                      <a:pt x="0" y="0"/>
                    </a:lnTo>
                    <a:lnTo>
                      <a:pt x="0" y="6"/>
                    </a:lnTo>
                    <a:lnTo>
                      <a:pt x="24" y="6"/>
                    </a:lnTo>
                    <a:lnTo>
                      <a:pt x="24" y="0"/>
                    </a:lnTo>
                    <a:lnTo>
                      <a:pt x="0" y="0"/>
                    </a:lnTo>
                    <a:close/>
                  </a:path>
                </a:pathLst>
              </a:custGeom>
              <a:solidFill>
                <a:srgbClr val="C0C0C0"/>
              </a:solidFill>
              <a:ln w="9525">
                <a:noFill/>
                <a:round/>
                <a:headEnd/>
                <a:tailEnd/>
              </a:ln>
            </p:spPr>
            <p:txBody>
              <a:bodyPr/>
              <a:lstStyle/>
              <a:p>
                <a:endParaRPr lang="en-US"/>
              </a:p>
            </p:txBody>
          </p:sp>
          <p:sp>
            <p:nvSpPr>
              <p:cNvPr id="51383" name="Freeform 1473"/>
              <p:cNvSpPr>
                <a:spLocks/>
              </p:cNvSpPr>
              <p:nvPr/>
            </p:nvSpPr>
            <p:spPr bwMode="auto">
              <a:xfrm>
                <a:off x="3417" y="2856"/>
                <a:ext cx="30" cy="12"/>
              </a:xfrm>
              <a:custGeom>
                <a:avLst/>
                <a:gdLst>
                  <a:gd name="T0" fmla="*/ 6 w 30"/>
                  <a:gd name="T1" fmla="*/ 0 h 12"/>
                  <a:gd name="T2" fmla="*/ 0 w 30"/>
                  <a:gd name="T3" fmla="*/ 6 h 12"/>
                  <a:gd name="T4" fmla="*/ 6 w 30"/>
                  <a:gd name="T5" fmla="*/ 6 h 12"/>
                  <a:gd name="T6" fmla="*/ 12 w 30"/>
                  <a:gd name="T7" fmla="*/ 6 h 12"/>
                  <a:gd name="T8" fmla="*/ 30 w 30"/>
                  <a:gd name="T9" fmla="*/ 12 h 12"/>
                  <a:gd name="T10" fmla="*/ 30 w 30"/>
                  <a:gd name="T11" fmla="*/ 6 h 12"/>
                  <a:gd name="T12" fmla="*/ 30 w 30"/>
                  <a:gd name="T13" fmla="*/ 6 h 12"/>
                  <a:gd name="T14" fmla="*/ 12 w 30"/>
                  <a:gd name="T15" fmla="*/ 0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6"/>
                    </a:lnTo>
                    <a:lnTo>
                      <a:pt x="6" y="6"/>
                    </a:lnTo>
                    <a:lnTo>
                      <a:pt x="12" y="6"/>
                    </a:lnTo>
                    <a:lnTo>
                      <a:pt x="30" y="12"/>
                    </a:lnTo>
                    <a:lnTo>
                      <a:pt x="30" y="6"/>
                    </a:lnTo>
                    <a:lnTo>
                      <a:pt x="12" y="0"/>
                    </a:lnTo>
                    <a:lnTo>
                      <a:pt x="6" y="0"/>
                    </a:lnTo>
                    <a:close/>
                  </a:path>
                </a:pathLst>
              </a:custGeom>
              <a:solidFill>
                <a:srgbClr val="C0C0C0"/>
              </a:solidFill>
              <a:ln w="9525">
                <a:noFill/>
                <a:round/>
                <a:headEnd/>
                <a:tailEnd/>
              </a:ln>
            </p:spPr>
            <p:txBody>
              <a:bodyPr/>
              <a:lstStyle/>
              <a:p>
                <a:endParaRPr lang="en-US"/>
              </a:p>
            </p:txBody>
          </p:sp>
          <p:sp>
            <p:nvSpPr>
              <p:cNvPr id="51384" name="Freeform 1474"/>
              <p:cNvSpPr>
                <a:spLocks/>
              </p:cNvSpPr>
              <p:nvPr/>
            </p:nvSpPr>
            <p:spPr bwMode="auto">
              <a:xfrm>
                <a:off x="3459" y="2862"/>
                <a:ext cx="30" cy="6"/>
              </a:xfrm>
              <a:custGeom>
                <a:avLst/>
                <a:gdLst>
                  <a:gd name="T0" fmla="*/ 6 w 30"/>
                  <a:gd name="T1" fmla="*/ 0 h 6"/>
                  <a:gd name="T2" fmla="*/ 0 w 30"/>
                  <a:gd name="T3" fmla="*/ 0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385" name="Freeform 1475"/>
              <p:cNvSpPr>
                <a:spLocks/>
              </p:cNvSpPr>
              <p:nvPr/>
            </p:nvSpPr>
            <p:spPr bwMode="auto">
              <a:xfrm>
                <a:off x="3501" y="2868"/>
                <a:ext cx="30" cy="6"/>
              </a:xfrm>
              <a:custGeom>
                <a:avLst/>
                <a:gdLst>
                  <a:gd name="T0" fmla="*/ 6 w 30"/>
                  <a:gd name="T1" fmla="*/ 0 h 6"/>
                  <a:gd name="T2" fmla="*/ 0 w 30"/>
                  <a:gd name="T3" fmla="*/ 0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386" name="Freeform 1476"/>
              <p:cNvSpPr>
                <a:spLocks/>
              </p:cNvSpPr>
              <p:nvPr/>
            </p:nvSpPr>
            <p:spPr bwMode="auto">
              <a:xfrm>
                <a:off x="3543" y="2868"/>
                <a:ext cx="30" cy="12"/>
              </a:xfrm>
              <a:custGeom>
                <a:avLst/>
                <a:gdLst>
                  <a:gd name="T0" fmla="*/ 6 w 30"/>
                  <a:gd name="T1" fmla="*/ 0 h 12"/>
                  <a:gd name="T2" fmla="*/ 0 w 30"/>
                  <a:gd name="T3" fmla="*/ 6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1387" name="Freeform 1477"/>
              <p:cNvSpPr>
                <a:spLocks/>
              </p:cNvSpPr>
              <p:nvPr/>
            </p:nvSpPr>
            <p:spPr bwMode="auto">
              <a:xfrm>
                <a:off x="3585" y="2874"/>
                <a:ext cx="30" cy="12"/>
              </a:xfrm>
              <a:custGeom>
                <a:avLst/>
                <a:gdLst>
                  <a:gd name="T0" fmla="*/ 6 w 30"/>
                  <a:gd name="T1" fmla="*/ 0 h 12"/>
                  <a:gd name="T2" fmla="*/ 0 w 30"/>
                  <a:gd name="T3" fmla="*/ 6 h 12"/>
                  <a:gd name="T4" fmla="*/ 6 w 30"/>
                  <a:gd name="T5" fmla="*/ 6 h 12"/>
                  <a:gd name="T6" fmla="*/ 12 w 30"/>
                  <a:gd name="T7" fmla="*/ 6 h 12"/>
                  <a:gd name="T8" fmla="*/ 30 w 30"/>
                  <a:gd name="T9" fmla="*/ 12 h 12"/>
                  <a:gd name="T10" fmla="*/ 30 w 30"/>
                  <a:gd name="T11" fmla="*/ 6 h 12"/>
                  <a:gd name="T12" fmla="*/ 30 w 30"/>
                  <a:gd name="T13" fmla="*/ 6 h 12"/>
                  <a:gd name="T14" fmla="*/ 12 w 30"/>
                  <a:gd name="T15" fmla="*/ 0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6"/>
                    </a:lnTo>
                    <a:lnTo>
                      <a:pt x="6" y="6"/>
                    </a:lnTo>
                    <a:lnTo>
                      <a:pt x="12" y="6"/>
                    </a:lnTo>
                    <a:lnTo>
                      <a:pt x="30" y="12"/>
                    </a:lnTo>
                    <a:lnTo>
                      <a:pt x="30" y="6"/>
                    </a:lnTo>
                    <a:lnTo>
                      <a:pt x="12" y="0"/>
                    </a:lnTo>
                    <a:lnTo>
                      <a:pt x="6" y="0"/>
                    </a:lnTo>
                    <a:close/>
                  </a:path>
                </a:pathLst>
              </a:custGeom>
              <a:solidFill>
                <a:srgbClr val="C0C0C0"/>
              </a:solidFill>
              <a:ln w="9525">
                <a:noFill/>
                <a:round/>
                <a:headEnd/>
                <a:tailEnd/>
              </a:ln>
            </p:spPr>
            <p:txBody>
              <a:bodyPr/>
              <a:lstStyle/>
              <a:p>
                <a:endParaRPr lang="en-US"/>
              </a:p>
            </p:txBody>
          </p:sp>
          <p:sp>
            <p:nvSpPr>
              <p:cNvPr id="51388" name="Freeform 1478"/>
              <p:cNvSpPr>
                <a:spLocks/>
              </p:cNvSpPr>
              <p:nvPr/>
            </p:nvSpPr>
            <p:spPr bwMode="auto">
              <a:xfrm>
                <a:off x="3627" y="2880"/>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389" name="Freeform 1479"/>
              <p:cNvSpPr>
                <a:spLocks/>
              </p:cNvSpPr>
              <p:nvPr/>
            </p:nvSpPr>
            <p:spPr bwMode="auto">
              <a:xfrm>
                <a:off x="3669" y="2880"/>
                <a:ext cx="30" cy="6"/>
              </a:xfrm>
              <a:custGeom>
                <a:avLst/>
                <a:gdLst>
                  <a:gd name="T0" fmla="*/ 6 w 30"/>
                  <a:gd name="T1" fmla="*/ 0 h 6"/>
                  <a:gd name="T2" fmla="*/ 0 w 30"/>
                  <a:gd name="T3" fmla="*/ 0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390" name="Freeform 1480"/>
              <p:cNvSpPr>
                <a:spLocks/>
              </p:cNvSpPr>
              <p:nvPr/>
            </p:nvSpPr>
            <p:spPr bwMode="auto">
              <a:xfrm>
                <a:off x="3711" y="2880"/>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391" name="Freeform 1481"/>
              <p:cNvSpPr>
                <a:spLocks/>
              </p:cNvSpPr>
              <p:nvPr/>
            </p:nvSpPr>
            <p:spPr bwMode="auto">
              <a:xfrm>
                <a:off x="3753" y="2880"/>
                <a:ext cx="30" cy="12"/>
              </a:xfrm>
              <a:custGeom>
                <a:avLst/>
                <a:gdLst>
                  <a:gd name="T0" fmla="*/ 6 w 30"/>
                  <a:gd name="T1" fmla="*/ 0 h 12"/>
                  <a:gd name="T2" fmla="*/ 0 w 30"/>
                  <a:gd name="T3" fmla="*/ 6 h 12"/>
                  <a:gd name="T4" fmla="*/ 6 w 30"/>
                  <a:gd name="T5" fmla="*/ 6 h 12"/>
                  <a:gd name="T6" fmla="*/ 24 w 30"/>
                  <a:gd name="T7" fmla="*/ 12 h 12"/>
                  <a:gd name="T8" fmla="*/ 30 w 30"/>
                  <a:gd name="T9" fmla="*/ 6 h 12"/>
                  <a:gd name="T10" fmla="*/ 30 w 30"/>
                  <a:gd name="T11" fmla="*/ 6 h 12"/>
                  <a:gd name="T12" fmla="*/ 30 w 30"/>
                  <a:gd name="T13" fmla="*/ 0 h 12"/>
                  <a:gd name="T14" fmla="*/ 24 w 30"/>
                  <a:gd name="T15" fmla="*/ 6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6"/>
                    </a:lnTo>
                    <a:lnTo>
                      <a:pt x="6" y="6"/>
                    </a:lnTo>
                    <a:lnTo>
                      <a:pt x="24" y="12"/>
                    </a:lnTo>
                    <a:lnTo>
                      <a:pt x="30" y="6"/>
                    </a:lnTo>
                    <a:lnTo>
                      <a:pt x="30" y="0"/>
                    </a:lnTo>
                    <a:lnTo>
                      <a:pt x="24" y="6"/>
                    </a:lnTo>
                    <a:lnTo>
                      <a:pt x="6" y="0"/>
                    </a:lnTo>
                    <a:close/>
                  </a:path>
                </a:pathLst>
              </a:custGeom>
              <a:solidFill>
                <a:srgbClr val="C0C0C0"/>
              </a:solidFill>
              <a:ln w="9525">
                <a:noFill/>
                <a:round/>
                <a:headEnd/>
                <a:tailEnd/>
              </a:ln>
            </p:spPr>
            <p:txBody>
              <a:bodyPr/>
              <a:lstStyle/>
              <a:p>
                <a:endParaRPr lang="en-US"/>
              </a:p>
            </p:txBody>
          </p:sp>
          <p:sp>
            <p:nvSpPr>
              <p:cNvPr id="51392" name="Freeform 1482"/>
              <p:cNvSpPr>
                <a:spLocks/>
              </p:cNvSpPr>
              <p:nvPr/>
            </p:nvSpPr>
            <p:spPr bwMode="auto">
              <a:xfrm>
                <a:off x="3795" y="2880"/>
                <a:ext cx="30" cy="6"/>
              </a:xfrm>
              <a:custGeom>
                <a:avLst/>
                <a:gdLst>
                  <a:gd name="T0" fmla="*/ 6 w 30"/>
                  <a:gd name="T1" fmla="*/ 0 h 6"/>
                  <a:gd name="T2" fmla="*/ 0 w 30"/>
                  <a:gd name="T3" fmla="*/ 6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393" name="Freeform 1483"/>
              <p:cNvSpPr>
                <a:spLocks/>
              </p:cNvSpPr>
              <p:nvPr/>
            </p:nvSpPr>
            <p:spPr bwMode="auto">
              <a:xfrm>
                <a:off x="3837" y="2880"/>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394" name="Freeform 1484"/>
              <p:cNvSpPr>
                <a:spLocks/>
              </p:cNvSpPr>
              <p:nvPr/>
            </p:nvSpPr>
            <p:spPr bwMode="auto">
              <a:xfrm>
                <a:off x="3879" y="2880"/>
                <a:ext cx="30" cy="6"/>
              </a:xfrm>
              <a:custGeom>
                <a:avLst/>
                <a:gdLst>
                  <a:gd name="T0" fmla="*/ 6 w 30"/>
                  <a:gd name="T1" fmla="*/ 0 h 6"/>
                  <a:gd name="T2" fmla="*/ 0 w 30"/>
                  <a:gd name="T3" fmla="*/ 0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395" name="Freeform 1485"/>
              <p:cNvSpPr>
                <a:spLocks/>
              </p:cNvSpPr>
              <p:nvPr/>
            </p:nvSpPr>
            <p:spPr bwMode="auto">
              <a:xfrm>
                <a:off x="3921" y="2874"/>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396" name="Freeform 1486"/>
              <p:cNvSpPr>
                <a:spLocks/>
              </p:cNvSpPr>
              <p:nvPr/>
            </p:nvSpPr>
            <p:spPr bwMode="auto">
              <a:xfrm>
                <a:off x="3963" y="2874"/>
                <a:ext cx="31" cy="6"/>
              </a:xfrm>
              <a:custGeom>
                <a:avLst/>
                <a:gdLst>
                  <a:gd name="T0" fmla="*/ 6 w 31"/>
                  <a:gd name="T1" fmla="*/ 0 h 6"/>
                  <a:gd name="T2" fmla="*/ 0 w 31"/>
                  <a:gd name="T3" fmla="*/ 6 h 6"/>
                  <a:gd name="T4" fmla="*/ 6 w 31"/>
                  <a:gd name="T5" fmla="*/ 6 h 6"/>
                  <a:gd name="T6" fmla="*/ 31 w 31"/>
                  <a:gd name="T7" fmla="*/ 6 h 6"/>
                  <a:gd name="T8" fmla="*/ 31 w 31"/>
                  <a:gd name="T9" fmla="*/ 0 h 6"/>
                  <a:gd name="T10" fmla="*/ 31 w 31"/>
                  <a:gd name="T11" fmla="*/ 0 h 6"/>
                  <a:gd name="T12" fmla="*/ 6 w 31"/>
                  <a:gd name="T13" fmla="*/ 0 h 6"/>
                  <a:gd name="T14" fmla="*/ 0 60000 65536"/>
                  <a:gd name="T15" fmla="*/ 0 60000 65536"/>
                  <a:gd name="T16" fmla="*/ 0 60000 65536"/>
                  <a:gd name="T17" fmla="*/ 0 60000 65536"/>
                  <a:gd name="T18" fmla="*/ 0 60000 65536"/>
                  <a:gd name="T19" fmla="*/ 0 60000 65536"/>
                  <a:gd name="T20" fmla="*/ 0 60000 65536"/>
                  <a:gd name="T21" fmla="*/ 0 w 31"/>
                  <a:gd name="T22" fmla="*/ 0 h 6"/>
                  <a:gd name="T23" fmla="*/ 31 w 31"/>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6">
                    <a:moveTo>
                      <a:pt x="6" y="0"/>
                    </a:moveTo>
                    <a:lnTo>
                      <a:pt x="0" y="6"/>
                    </a:lnTo>
                    <a:lnTo>
                      <a:pt x="6" y="6"/>
                    </a:lnTo>
                    <a:lnTo>
                      <a:pt x="31" y="6"/>
                    </a:lnTo>
                    <a:lnTo>
                      <a:pt x="31" y="0"/>
                    </a:lnTo>
                    <a:lnTo>
                      <a:pt x="6" y="0"/>
                    </a:lnTo>
                    <a:close/>
                  </a:path>
                </a:pathLst>
              </a:custGeom>
              <a:solidFill>
                <a:srgbClr val="C0C0C0"/>
              </a:solidFill>
              <a:ln w="9525">
                <a:noFill/>
                <a:round/>
                <a:headEnd/>
                <a:tailEnd/>
              </a:ln>
            </p:spPr>
            <p:txBody>
              <a:bodyPr/>
              <a:lstStyle/>
              <a:p>
                <a:endParaRPr lang="en-US"/>
              </a:p>
            </p:txBody>
          </p:sp>
          <p:sp>
            <p:nvSpPr>
              <p:cNvPr id="51397" name="Freeform 1487"/>
              <p:cNvSpPr>
                <a:spLocks/>
              </p:cNvSpPr>
              <p:nvPr/>
            </p:nvSpPr>
            <p:spPr bwMode="auto">
              <a:xfrm>
                <a:off x="4006" y="2868"/>
                <a:ext cx="30" cy="6"/>
              </a:xfrm>
              <a:custGeom>
                <a:avLst/>
                <a:gdLst>
                  <a:gd name="T0" fmla="*/ 6 w 30"/>
                  <a:gd name="T1" fmla="*/ 0 h 6"/>
                  <a:gd name="T2" fmla="*/ 0 w 30"/>
                  <a:gd name="T3" fmla="*/ 6 h 6"/>
                  <a:gd name="T4" fmla="*/ 6 w 30"/>
                  <a:gd name="T5" fmla="*/ 6 h 6"/>
                  <a:gd name="T6" fmla="*/ 30 w 30"/>
                  <a:gd name="T7" fmla="*/ 6 h 6"/>
                  <a:gd name="T8" fmla="*/ 30 w 30"/>
                  <a:gd name="T9" fmla="*/ 0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6"/>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398" name="Freeform 1488"/>
              <p:cNvSpPr>
                <a:spLocks/>
              </p:cNvSpPr>
              <p:nvPr/>
            </p:nvSpPr>
            <p:spPr bwMode="auto">
              <a:xfrm>
                <a:off x="4048" y="2862"/>
                <a:ext cx="30" cy="12"/>
              </a:xfrm>
              <a:custGeom>
                <a:avLst/>
                <a:gdLst>
                  <a:gd name="T0" fmla="*/ 6 w 30"/>
                  <a:gd name="T1" fmla="*/ 6 h 12"/>
                  <a:gd name="T2" fmla="*/ 0 w 30"/>
                  <a:gd name="T3" fmla="*/ 6 h 12"/>
                  <a:gd name="T4" fmla="*/ 6 w 30"/>
                  <a:gd name="T5" fmla="*/ 12 h 12"/>
                  <a:gd name="T6" fmla="*/ 30 w 30"/>
                  <a:gd name="T7" fmla="*/ 6 h 12"/>
                  <a:gd name="T8" fmla="*/ 30 w 30"/>
                  <a:gd name="T9" fmla="*/ 6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399" name="Freeform 1489"/>
              <p:cNvSpPr>
                <a:spLocks/>
              </p:cNvSpPr>
              <p:nvPr/>
            </p:nvSpPr>
            <p:spPr bwMode="auto">
              <a:xfrm>
                <a:off x="4090" y="2856"/>
                <a:ext cx="30" cy="12"/>
              </a:xfrm>
              <a:custGeom>
                <a:avLst/>
                <a:gdLst>
                  <a:gd name="T0" fmla="*/ 6 w 30"/>
                  <a:gd name="T1" fmla="*/ 6 h 12"/>
                  <a:gd name="T2" fmla="*/ 0 w 30"/>
                  <a:gd name="T3" fmla="*/ 6 h 12"/>
                  <a:gd name="T4" fmla="*/ 6 w 30"/>
                  <a:gd name="T5" fmla="*/ 12 h 12"/>
                  <a:gd name="T6" fmla="*/ 24 w 30"/>
                  <a:gd name="T7" fmla="*/ 6 h 12"/>
                  <a:gd name="T8" fmla="*/ 30 w 30"/>
                  <a:gd name="T9" fmla="*/ 6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24" y="6"/>
                    </a:lnTo>
                    <a:lnTo>
                      <a:pt x="30" y="6"/>
                    </a:lnTo>
                    <a:lnTo>
                      <a:pt x="24" y="0"/>
                    </a:lnTo>
                    <a:lnTo>
                      <a:pt x="6" y="6"/>
                    </a:lnTo>
                    <a:close/>
                  </a:path>
                </a:pathLst>
              </a:custGeom>
              <a:solidFill>
                <a:srgbClr val="C0C0C0"/>
              </a:solidFill>
              <a:ln w="9525">
                <a:noFill/>
                <a:round/>
                <a:headEnd/>
                <a:tailEnd/>
              </a:ln>
            </p:spPr>
            <p:txBody>
              <a:bodyPr/>
              <a:lstStyle/>
              <a:p>
                <a:endParaRPr lang="en-US"/>
              </a:p>
            </p:txBody>
          </p:sp>
          <p:sp>
            <p:nvSpPr>
              <p:cNvPr id="51400" name="Freeform 1490"/>
              <p:cNvSpPr>
                <a:spLocks/>
              </p:cNvSpPr>
              <p:nvPr/>
            </p:nvSpPr>
            <p:spPr bwMode="auto">
              <a:xfrm>
                <a:off x="4132" y="2850"/>
                <a:ext cx="30" cy="12"/>
              </a:xfrm>
              <a:custGeom>
                <a:avLst/>
                <a:gdLst>
                  <a:gd name="T0" fmla="*/ 0 w 30"/>
                  <a:gd name="T1" fmla="*/ 6 h 12"/>
                  <a:gd name="T2" fmla="*/ 0 w 30"/>
                  <a:gd name="T3" fmla="*/ 6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1401" name="Freeform 1491"/>
              <p:cNvSpPr>
                <a:spLocks/>
              </p:cNvSpPr>
              <p:nvPr/>
            </p:nvSpPr>
            <p:spPr bwMode="auto">
              <a:xfrm>
                <a:off x="4174" y="2844"/>
                <a:ext cx="30" cy="12"/>
              </a:xfrm>
              <a:custGeom>
                <a:avLst/>
                <a:gdLst>
                  <a:gd name="T0" fmla="*/ 0 w 30"/>
                  <a:gd name="T1" fmla="*/ 6 h 12"/>
                  <a:gd name="T2" fmla="*/ 0 w 30"/>
                  <a:gd name="T3" fmla="*/ 6 h 12"/>
                  <a:gd name="T4" fmla="*/ 0 w 30"/>
                  <a:gd name="T5" fmla="*/ 12 h 12"/>
                  <a:gd name="T6" fmla="*/ 24 w 30"/>
                  <a:gd name="T7" fmla="*/ 6 h 12"/>
                  <a:gd name="T8" fmla="*/ 30 w 30"/>
                  <a:gd name="T9" fmla="*/ 0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6"/>
                    </a:lnTo>
                    <a:lnTo>
                      <a:pt x="0" y="12"/>
                    </a:lnTo>
                    <a:lnTo>
                      <a:pt x="24" y="6"/>
                    </a:lnTo>
                    <a:lnTo>
                      <a:pt x="30" y="0"/>
                    </a:lnTo>
                    <a:lnTo>
                      <a:pt x="24" y="0"/>
                    </a:lnTo>
                    <a:lnTo>
                      <a:pt x="0" y="6"/>
                    </a:lnTo>
                    <a:close/>
                  </a:path>
                </a:pathLst>
              </a:custGeom>
              <a:solidFill>
                <a:srgbClr val="C0C0C0"/>
              </a:solidFill>
              <a:ln w="9525">
                <a:noFill/>
                <a:round/>
                <a:headEnd/>
                <a:tailEnd/>
              </a:ln>
            </p:spPr>
            <p:txBody>
              <a:bodyPr/>
              <a:lstStyle/>
              <a:p>
                <a:endParaRPr lang="en-US"/>
              </a:p>
            </p:txBody>
          </p:sp>
          <p:sp>
            <p:nvSpPr>
              <p:cNvPr id="51402" name="Freeform 1492"/>
              <p:cNvSpPr>
                <a:spLocks/>
              </p:cNvSpPr>
              <p:nvPr/>
            </p:nvSpPr>
            <p:spPr bwMode="auto">
              <a:xfrm>
                <a:off x="4216" y="2832"/>
                <a:ext cx="30" cy="12"/>
              </a:xfrm>
              <a:custGeom>
                <a:avLst/>
                <a:gdLst>
                  <a:gd name="T0" fmla="*/ 0 w 30"/>
                  <a:gd name="T1" fmla="*/ 6 h 12"/>
                  <a:gd name="T2" fmla="*/ 0 w 30"/>
                  <a:gd name="T3" fmla="*/ 12 h 12"/>
                  <a:gd name="T4" fmla="*/ 0 w 30"/>
                  <a:gd name="T5" fmla="*/ 12 h 12"/>
                  <a:gd name="T6" fmla="*/ 24 w 30"/>
                  <a:gd name="T7" fmla="*/ 6 h 12"/>
                  <a:gd name="T8" fmla="*/ 30 w 30"/>
                  <a:gd name="T9" fmla="*/ 6 h 12"/>
                  <a:gd name="T10" fmla="*/ 24 w 30"/>
                  <a:gd name="T11" fmla="*/ 0 h 12"/>
                  <a:gd name="T12" fmla="*/ 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6"/>
                    </a:moveTo>
                    <a:lnTo>
                      <a:pt x="0" y="12"/>
                    </a:lnTo>
                    <a:lnTo>
                      <a:pt x="24" y="6"/>
                    </a:lnTo>
                    <a:lnTo>
                      <a:pt x="30" y="6"/>
                    </a:lnTo>
                    <a:lnTo>
                      <a:pt x="24" y="0"/>
                    </a:lnTo>
                    <a:lnTo>
                      <a:pt x="0" y="6"/>
                    </a:lnTo>
                    <a:close/>
                  </a:path>
                </a:pathLst>
              </a:custGeom>
              <a:solidFill>
                <a:srgbClr val="C0C0C0"/>
              </a:solidFill>
              <a:ln w="9525">
                <a:noFill/>
                <a:round/>
                <a:headEnd/>
                <a:tailEnd/>
              </a:ln>
            </p:spPr>
            <p:txBody>
              <a:bodyPr/>
              <a:lstStyle/>
              <a:p>
                <a:endParaRPr lang="en-US"/>
              </a:p>
            </p:txBody>
          </p:sp>
          <p:sp>
            <p:nvSpPr>
              <p:cNvPr id="51403" name="Freeform 1493"/>
              <p:cNvSpPr>
                <a:spLocks/>
              </p:cNvSpPr>
              <p:nvPr/>
            </p:nvSpPr>
            <p:spPr bwMode="auto">
              <a:xfrm>
                <a:off x="4258" y="2826"/>
                <a:ext cx="24" cy="12"/>
              </a:xfrm>
              <a:custGeom>
                <a:avLst/>
                <a:gdLst>
                  <a:gd name="T0" fmla="*/ 0 w 24"/>
                  <a:gd name="T1" fmla="*/ 6 h 12"/>
                  <a:gd name="T2" fmla="*/ 0 w 24"/>
                  <a:gd name="T3" fmla="*/ 6 h 12"/>
                  <a:gd name="T4" fmla="*/ 0 w 24"/>
                  <a:gd name="T5" fmla="*/ 12 h 12"/>
                  <a:gd name="T6" fmla="*/ 12 w 24"/>
                  <a:gd name="T7" fmla="*/ 6 h 12"/>
                  <a:gd name="T8" fmla="*/ 24 w 24"/>
                  <a:gd name="T9" fmla="*/ 6 h 12"/>
                  <a:gd name="T10" fmla="*/ 24 w 24"/>
                  <a:gd name="T11" fmla="*/ 0 h 12"/>
                  <a:gd name="T12" fmla="*/ 24 w 24"/>
                  <a:gd name="T13" fmla="*/ 0 h 12"/>
                  <a:gd name="T14" fmla="*/ 12 w 24"/>
                  <a:gd name="T15" fmla="*/ 0 h 12"/>
                  <a:gd name="T16" fmla="*/ 0 w 24"/>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0" y="6"/>
                    </a:moveTo>
                    <a:lnTo>
                      <a:pt x="0" y="6"/>
                    </a:lnTo>
                    <a:lnTo>
                      <a:pt x="0" y="12"/>
                    </a:lnTo>
                    <a:lnTo>
                      <a:pt x="12" y="6"/>
                    </a:lnTo>
                    <a:lnTo>
                      <a:pt x="24" y="6"/>
                    </a:lnTo>
                    <a:lnTo>
                      <a:pt x="24" y="0"/>
                    </a:lnTo>
                    <a:lnTo>
                      <a:pt x="12" y="0"/>
                    </a:lnTo>
                    <a:lnTo>
                      <a:pt x="0" y="6"/>
                    </a:lnTo>
                    <a:close/>
                  </a:path>
                </a:pathLst>
              </a:custGeom>
              <a:solidFill>
                <a:srgbClr val="C0C0C0"/>
              </a:solidFill>
              <a:ln w="9525">
                <a:noFill/>
                <a:round/>
                <a:headEnd/>
                <a:tailEnd/>
              </a:ln>
            </p:spPr>
            <p:txBody>
              <a:bodyPr/>
              <a:lstStyle/>
              <a:p>
                <a:endParaRPr lang="en-US"/>
              </a:p>
            </p:txBody>
          </p:sp>
          <p:sp>
            <p:nvSpPr>
              <p:cNvPr id="51404" name="Freeform 1494"/>
              <p:cNvSpPr>
                <a:spLocks/>
              </p:cNvSpPr>
              <p:nvPr/>
            </p:nvSpPr>
            <p:spPr bwMode="auto">
              <a:xfrm>
                <a:off x="4294" y="2814"/>
                <a:ext cx="30" cy="12"/>
              </a:xfrm>
              <a:custGeom>
                <a:avLst/>
                <a:gdLst>
                  <a:gd name="T0" fmla="*/ 6 w 30"/>
                  <a:gd name="T1" fmla="*/ 6 h 12"/>
                  <a:gd name="T2" fmla="*/ 0 w 30"/>
                  <a:gd name="T3" fmla="*/ 12 h 12"/>
                  <a:gd name="T4" fmla="*/ 6 w 30"/>
                  <a:gd name="T5" fmla="*/ 12 h 12"/>
                  <a:gd name="T6" fmla="*/ 30 w 30"/>
                  <a:gd name="T7" fmla="*/ 6 h 12"/>
                  <a:gd name="T8" fmla="*/ 30 w 30"/>
                  <a:gd name="T9" fmla="*/ 0 h 12"/>
                  <a:gd name="T10" fmla="*/ 30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30" y="6"/>
                    </a:lnTo>
                    <a:lnTo>
                      <a:pt x="30" y="0"/>
                    </a:lnTo>
                    <a:lnTo>
                      <a:pt x="6" y="6"/>
                    </a:lnTo>
                    <a:close/>
                  </a:path>
                </a:pathLst>
              </a:custGeom>
              <a:solidFill>
                <a:srgbClr val="C0C0C0"/>
              </a:solidFill>
              <a:ln w="9525">
                <a:noFill/>
                <a:round/>
                <a:headEnd/>
                <a:tailEnd/>
              </a:ln>
            </p:spPr>
            <p:txBody>
              <a:bodyPr/>
              <a:lstStyle/>
              <a:p>
                <a:endParaRPr lang="en-US"/>
              </a:p>
            </p:txBody>
          </p:sp>
          <p:sp>
            <p:nvSpPr>
              <p:cNvPr id="51405" name="Freeform 1495"/>
              <p:cNvSpPr>
                <a:spLocks/>
              </p:cNvSpPr>
              <p:nvPr/>
            </p:nvSpPr>
            <p:spPr bwMode="auto">
              <a:xfrm>
                <a:off x="4336" y="2802"/>
                <a:ext cx="30" cy="12"/>
              </a:xfrm>
              <a:custGeom>
                <a:avLst/>
                <a:gdLst>
                  <a:gd name="T0" fmla="*/ 6 w 30"/>
                  <a:gd name="T1" fmla="*/ 6 h 12"/>
                  <a:gd name="T2" fmla="*/ 0 w 30"/>
                  <a:gd name="T3" fmla="*/ 12 h 12"/>
                  <a:gd name="T4" fmla="*/ 6 w 30"/>
                  <a:gd name="T5" fmla="*/ 12 h 12"/>
                  <a:gd name="T6" fmla="*/ 24 w 30"/>
                  <a:gd name="T7" fmla="*/ 6 h 12"/>
                  <a:gd name="T8" fmla="*/ 30 w 30"/>
                  <a:gd name="T9" fmla="*/ 0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12"/>
                    </a:lnTo>
                    <a:lnTo>
                      <a:pt x="6" y="12"/>
                    </a:lnTo>
                    <a:lnTo>
                      <a:pt x="24" y="6"/>
                    </a:lnTo>
                    <a:lnTo>
                      <a:pt x="30" y="0"/>
                    </a:lnTo>
                    <a:lnTo>
                      <a:pt x="24" y="0"/>
                    </a:lnTo>
                    <a:lnTo>
                      <a:pt x="6" y="6"/>
                    </a:lnTo>
                    <a:close/>
                  </a:path>
                </a:pathLst>
              </a:custGeom>
              <a:solidFill>
                <a:srgbClr val="C0C0C0"/>
              </a:solidFill>
              <a:ln w="9525">
                <a:noFill/>
                <a:round/>
                <a:headEnd/>
                <a:tailEnd/>
              </a:ln>
            </p:spPr>
            <p:txBody>
              <a:bodyPr/>
              <a:lstStyle/>
              <a:p>
                <a:endParaRPr lang="en-US"/>
              </a:p>
            </p:txBody>
          </p:sp>
          <p:sp>
            <p:nvSpPr>
              <p:cNvPr id="51406" name="Freeform 1496"/>
              <p:cNvSpPr>
                <a:spLocks/>
              </p:cNvSpPr>
              <p:nvPr/>
            </p:nvSpPr>
            <p:spPr bwMode="auto">
              <a:xfrm>
                <a:off x="4378" y="2790"/>
                <a:ext cx="30" cy="12"/>
              </a:xfrm>
              <a:custGeom>
                <a:avLst/>
                <a:gdLst>
                  <a:gd name="T0" fmla="*/ 0 w 30"/>
                  <a:gd name="T1" fmla="*/ 6 h 12"/>
                  <a:gd name="T2" fmla="*/ 0 w 30"/>
                  <a:gd name="T3" fmla="*/ 12 h 12"/>
                  <a:gd name="T4" fmla="*/ 0 w 30"/>
                  <a:gd name="T5" fmla="*/ 12 h 12"/>
                  <a:gd name="T6" fmla="*/ 24 w 30"/>
                  <a:gd name="T7" fmla="*/ 6 h 12"/>
                  <a:gd name="T8" fmla="*/ 24 w 30"/>
                  <a:gd name="T9" fmla="*/ 6 h 12"/>
                  <a:gd name="T10" fmla="*/ 30 w 30"/>
                  <a:gd name="T11" fmla="*/ 0 h 12"/>
                  <a:gd name="T12" fmla="*/ 24 w 30"/>
                  <a:gd name="T13" fmla="*/ 0 h 12"/>
                  <a:gd name="T14" fmla="*/ 24 w 30"/>
                  <a:gd name="T15" fmla="*/ 0 h 12"/>
                  <a:gd name="T16" fmla="*/ 0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6"/>
                    </a:moveTo>
                    <a:lnTo>
                      <a:pt x="0" y="12"/>
                    </a:lnTo>
                    <a:lnTo>
                      <a:pt x="24" y="6"/>
                    </a:lnTo>
                    <a:lnTo>
                      <a:pt x="30" y="0"/>
                    </a:lnTo>
                    <a:lnTo>
                      <a:pt x="24" y="0"/>
                    </a:lnTo>
                    <a:lnTo>
                      <a:pt x="0" y="6"/>
                    </a:lnTo>
                    <a:close/>
                  </a:path>
                </a:pathLst>
              </a:custGeom>
              <a:solidFill>
                <a:srgbClr val="C0C0C0"/>
              </a:solidFill>
              <a:ln w="9525">
                <a:noFill/>
                <a:round/>
                <a:headEnd/>
                <a:tailEnd/>
              </a:ln>
            </p:spPr>
            <p:txBody>
              <a:bodyPr/>
              <a:lstStyle/>
              <a:p>
                <a:endParaRPr lang="en-US"/>
              </a:p>
            </p:txBody>
          </p:sp>
          <p:sp>
            <p:nvSpPr>
              <p:cNvPr id="51407" name="Freeform 1497"/>
              <p:cNvSpPr>
                <a:spLocks/>
              </p:cNvSpPr>
              <p:nvPr/>
            </p:nvSpPr>
            <p:spPr bwMode="auto">
              <a:xfrm>
                <a:off x="4414" y="2772"/>
                <a:ext cx="30" cy="18"/>
              </a:xfrm>
              <a:custGeom>
                <a:avLst/>
                <a:gdLst>
                  <a:gd name="T0" fmla="*/ 6 w 30"/>
                  <a:gd name="T1" fmla="*/ 12 h 18"/>
                  <a:gd name="T2" fmla="*/ 0 w 30"/>
                  <a:gd name="T3" fmla="*/ 12 h 18"/>
                  <a:gd name="T4" fmla="*/ 6 w 30"/>
                  <a:gd name="T5" fmla="*/ 18 h 18"/>
                  <a:gd name="T6" fmla="*/ 30 w 30"/>
                  <a:gd name="T7" fmla="*/ 6 h 18"/>
                  <a:gd name="T8" fmla="*/ 30 w 30"/>
                  <a:gd name="T9" fmla="*/ 6 h 18"/>
                  <a:gd name="T10" fmla="*/ 30 w 30"/>
                  <a:gd name="T11" fmla="*/ 0 h 18"/>
                  <a:gd name="T12" fmla="*/ 6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12"/>
                    </a:moveTo>
                    <a:lnTo>
                      <a:pt x="0" y="12"/>
                    </a:lnTo>
                    <a:lnTo>
                      <a:pt x="6" y="18"/>
                    </a:lnTo>
                    <a:lnTo>
                      <a:pt x="30" y="6"/>
                    </a:lnTo>
                    <a:lnTo>
                      <a:pt x="30" y="0"/>
                    </a:lnTo>
                    <a:lnTo>
                      <a:pt x="6" y="12"/>
                    </a:lnTo>
                    <a:close/>
                  </a:path>
                </a:pathLst>
              </a:custGeom>
              <a:solidFill>
                <a:srgbClr val="C0C0C0"/>
              </a:solidFill>
              <a:ln w="9525">
                <a:noFill/>
                <a:round/>
                <a:headEnd/>
                <a:tailEnd/>
              </a:ln>
            </p:spPr>
            <p:txBody>
              <a:bodyPr/>
              <a:lstStyle/>
              <a:p>
                <a:endParaRPr lang="en-US"/>
              </a:p>
            </p:txBody>
          </p:sp>
          <p:sp>
            <p:nvSpPr>
              <p:cNvPr id="51408" name="Freeform 1498"/>
              <p:cNvSpPr>
                <a:spLocks/>
              </p:cNvSpPr>
              <p:nvPr/>
            </p:nvSpPr>
            <p:spPr bwMode="auto">
              <a:xfrm>
                <a:off x="4456" y="2760"/>
                <a:ext cx="24" cy="12"/>
              </a:xfrm>
              <a:custGeom>
                <a:avLst/>
                <a:gdLst>
                  <a:gd name="T0" fmla="*/ 0 w 24"/>
                  <a:gd name="T1" fmla="*/ 6 h 12"/>
                  <a:gd name="T2" fmla="*/ 0 w 24"/>
                  <a:gd name="T3" fmla="*/ 12 h 12"/>
                  <a:gd name="T4" fmla="*/ 0 w 24"/>
                  <a:gd name="T5" fmla="*/ 12 h 12"/>
                  <a:gd name="T6" fmla="*/ 24 w 24"/>
                  <a:gd name="T7" fmla="*/ 6 h 12"/>
                  <a:gd name="T8" fmla="*/ 24 w 24"/>
                  <a:gd name="T9" fmla="*/ 0 h 12"/>
                  <a:gd name="T10" fmla="*/ 24 w 24"/>
                  <a:gd name="T11" fmla="*/ 0 h 12"/>
                  <a:gd name="T12" fmla="*/ 0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6"/>
                    </a:moveTo>
                    <a:lnTo>
                      <a:pt x="0" y="12"/>
                    </a:lnTo>
                    <a:lnTo>
                      <a:pt x="24" y="6"/>
                    </a:lnTo>
                    <a:lnTo>
                      <a:pt x="24" y="0"/>
                    </a:lnTo>
                    <a:lnTo>
                      <a:pt x="0" y="6"/>
                    </a:lnTo>
                    <a:close/>
                  </a:path>
                </a:pathLst>
              </a:custGeom>
              <a:solidFill>
                <a:srgbClr val="C0C0C0"/>
              </a:solidFill>
              <a:ln w="9525">
                <a:noFill/>
                <a:round/>
                <a:headEnd/>
                <a:tailEnd/>
              </a:ln>
            </p:spPr>
            <p:txBody>
              <a:bodyPr/>
              <a:lstStyle/>
              <a:p>
                <a:endParaRPr lang="en-US"/>
              </a:p>
            </p:txBody>
          </p:sp>
          <p:sp>
            <p:nvSpPr>
              <p:cNvPr id="51409" name="Freeform 1499"/>
              <p:cNvSpPr>
                <a:spLocks/>
              </p:cNvSpPr>
              <p:nvPr/>
            </p:nvSpPr>
            <p:spPr bwMode="auto">
              <a:xfrm>
                <a:off x="4492" y="2736"/>
                <a:ext cx="30" cy="18"/>
              </a:xfrm>
              <a:custGeom>
                <a:avLst/>
                <a:gdLst>
                  <a:gd name="T0" fmla="*/ 6 w 30"/>
                  <a:gd name="T1" fmla="*/ 12 h 18"/>
                  <a:gd name="T2" fmla="*/ 0 w 30"/>
                  <a:gd name="T3" fmla="*/ 18 h 18"/>
                  <a:gd name="T4" fmla="*/ 6 w 30"/>
                  <a:gd name="T5" fmla="*/ 18 h 18"/>
                  <a:gd name="T6" fmla="*/ 18 w 30"/>
                  <a:gd name="T7" fmla="*/ 12 h 18"/>
                  <a:gd name="T8" fmla="*/ 24 w 30"/>
                  <a:gd name="T9" fmla="*/ 6 h 18"/>
                  <a:gd name="T10" fmla="*/ 30 w 30"/>
                  <a:gd name="T11" fmla="*/ 6 h 18"/>
                  <a:gd name="T12" fmla="*/ 24 w 30"/>
                  <a:gd name="T13" fmla="*/ 0 h 18"/>
                  <a:gd name="T14" fmla="*/ 18 w 30"/>
                  <a:gd name="T15" fmla="*/ 6 h 18"/>
                  <a:gd name="T16" fmla="*/ 6 w 30"/>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12"/>
                    </a:moveTo>
                    <a:lnTo>
                      <a:pt x="0" y="18"/>
                    </a:lnTo>
                    <a:lnTo>
                      <a:pt x="6" y="18"/>
                    </a:lnTo>
                    <a:lnTo>
                      <a:pt x="18" y="12"/>
                    </a:lnTo>
                    <a:lnTo>
                      <a:pt x="24" y="6"/>
                    </a:lnTo>
                    <a:lnTo>
                      <a:pt x="30" y="6"/>
                    </a:lnTo>
                    <a:lnTo>
                      <a:pt x="24" y="0"/>
                    </a:lnTo>
                    <a:lnTo>
                      <a:pt x="18" y="6"/>
                    </a:lnTo>
                    <a:lnTo>
                      <a:pt x="6" y="12"/>
                    </a:lnTo>
                    <a:close/>
                  </a:path>
                </a:pathLst>
              </a:custGeom>
              <a:solidFill>
                <a:srgbClr val="C0C0C0"/>
              </a:solidFill>
              <a:ln w="9525">
                <a:noFill/>
                <a:round/>
                <a:headEnd/>
                <a:tailEnd/>
              </a:ln>
            </p:spPr>
            <p:txBody>
              <a:bodyPr/>
              <a:lstStyle/>
              <a:p>
                <a:endParaRPr lang="en-US"/>
              </a:p>
            </p:txBody>
          </p:sp>
          <p:sp>
            <p:nvSpPr>
              <p:cNvPr id="51410" name="Freeform 1500"/>
              <p:cNvSpPr>
                <a:spLocks/>
              </p:cNvSpPr>
              <p:nvPr/>
            </p:nvSpPr>
            <p:spPr bwMode="auto">
              <a:xfrm>
                <a:off x="4528" y="2718"/>
                <a:ext cx="30" cy="18"/>
              </a:xfrm>
              <a:custGeom>
                <a:avLst/>
                <a:gdLst>
                  <a:gd name="T0" fmla="*/ 6 w 30"/>
                  <a:gd name="T1" fmla="*/ 12 h 18"/>
                  <a:gd name="T2" fmla="*/ 0 w 30"/>
                  <a:gd name="T3" fmla="*/ 12 h 18"/>
                  <a:gd name="T4" fmla="*/ 6 w 30"/>
                  <a:gd name="T5" fmla="*/ 18 h 18"/>
                  <a:gd name="T6" fmla="*/ 24 w 30"/>
                  <a:gd name="T7" fmla="*/ 6 h 18"/>
                  <a:gd name="T8" fmla="*/ 24 w 30"/>
                  <a:gd name="T9" fmla="*/ 6 h 18"/>
                  <a:gd name="T10" fmla="*/ 30 w 30"/>
                  <a:gd name="T11" fmla="*/ 0 h 18"/>
                  <a:gd name="T12" fmla="*/ 24 w 30"/>
                  <a:gd name="T13" fmla="*/ 0 h 18"/>
                  <a:gd name="T14" fmla="*/ 24 w 30"/>
                  <a:gd name="T15" fmla="*/ 0 h 18"/>
                  <a:gd name="T16" fmla="*/ 6 w 30"/>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6" y="12"/>
                    </a:moveTo>
                    <a:lnTo>
                      <a:pt x="0" y="12"/>
                    </a:lnTo>
                    <a:lnTo>
                      <a:pt x="6" y="18"/>
                    </a:lnTo>
                    <a:lnTo>
                      <a:pt x="24" y="6"/>
                    </a:lnTo>
                    <a:lnTo>
                      <a:pt x="30" y="0"/>
                    </a:lnTo>
                    <a:lnTo>
                      <a:pt x="24" y="0"/>
                    </a:lnTo>
                    <a:lnTo>
                      <a:pt x="6" y="12"/>
                    </a:lnTo>
                    <a:close/>
                  </a:path>
                </a:pathLst>
              </a:custGeom>
              <a:solidFill>
                <a:srgbClr val="C0C0C0"/>
              </a:solidFill>
              <a:ln w="9525">
                <a:noFill/>
                <a:round/>
                <a:headEnd/>
                <a:tailEnd/>
              </a:ln>
            </p:spPr>
            <p:txBody>
              <a:bodyPr/>
              <a:lstStyle/>
              <a:p>
                <a:endParaRPr lang="en-US"/>
              </a:p>
            </p:txBody>
          </p:sp>
          <p:sp>
            <p:nvSpPr>
              <p:cNvPr id="51411" name="Freeform 1501"/>
              <p:cNvSpPr>
                <a:spLocks/>
              </p:cNvSpPr>
              <p:nvPr/>
            </p:nvSpPr>
            <p:spPr bwMode="auto">
              <a:xfrm>
                <a:off x="4564" y="2694"/>
                <a:ext cx="24" cy="18"/>
              </a:xfrm>
              <a:custGeom>
                <a:avLst/>
                <a:gdLst>
                  <a:gd name="T0" fmla="*/ 6 w 24"/>
                  <a:gd name="T1" fmla="*/ 12 h 18"/>
                  <a:gd name="T2" fmla="*/ 0 w 24"/>
                  <a:gd name="T3" fmla="*/ 18 h 18"/>
                  <a:gd name="T4" fmla="*/ 6 w 24"/>
                  <a:gd name="T5" fmla="*/ 18 h 18"/>
                  <a:gd name="T6" fmla="*/ 24 w 24"/>
                  <a:gd name="T7" fmla="*/ 6 h 18"/>
                  <a:gd name="T8" fmla="*/ 24 w 24"/>
                  <a:gd name="T9" fmla="*/ 0 h 18"/>
                  <a:gd name="T10" fmla="*/ 24 w 24"/>
                  <a:gd name="T11" fmla="*/ 0 h 18"/>
                  <a:gd name="T12" fmla="*/ 6 w 24"/>
                  <a:gd name="T13" fmla="*/ 12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6" y="12"/>
                    </a:moveTo>
                    <a:lnTo>
                      <a:pt x="0" y="18"/>
                    </a:lnTo>
                    <a:lnTo>
                      <a:pt x="6" y="18"/>
                    </a:lnTo>
                    <a:lnTo>
                      <a:pt x="24" y="6"/>
                    </a:lnTo>
                    <a:lnTo>
                      <a:pt x="24" y="0"/>
                    </a:lnTo>
                    <a:lnTo>
                      <a:pt x="6" y="12"/>
                    </a:lnTo>
                    <a:close/>
                  </a:path>
                </a:pathLst>
              </a:custGeom>
              <a:solidFill>
                <a:srgbClr val="C0C0C0"/>
              </a:solidFill>
              <a:ln w="9525">
                <a:noFill/>
                <a:round/>
                <a:headEnd/>
                <a:tailEnd/>
              </a:ln>
            </p:spPr>
            <p:txBody>
              <a:bodyPr/>
              <a:lstStyle/>
              <a:p>
                <a:endParaRPr lang="en-US"/>
              </a:p>
            </p:txBody>
          </p:sp>
          <p:sp>
            <p:nvSpPr>
              <p:cNvPr id="51412" name="Freeform 1502"/>
              <p:cNvSpPr>
                <a:spLocks/>
              </p:cNvSpPr>
              <p:nvPr/>
            </p:nvSpPr>
            <p:spPr bwMode="auto">
              <a:xfrm>
                <a:off x="4600" y="2664"/>
                <a:ext cx="24" cy="24"/>
              </a:xfrm>
              <a:custGeom>
                <a:avLst/>
                <a:gdLst>
                  <a:gd name="T0" fmla="*/ 0 w 24"/>
                  <a:gd name="T1" fmla="*/ 18 h 24"/>
                  <a:gd name="T2" fmla="*/ 0 w 24"/>
                  <a:gd name="T3" fmla="*/ 18 h 24"/>
                  <a:gd name="T4" fmla="*/ 0 w 24"/>
                  <a:gd name="T5" fmla="*/ 24 h 24"/>
                  <a:gd name="T6" fmla="*/ 18 w 24"/>
                  <a:gd name="T7" fmla="*/ 6 h 24"/>
                  <a:gd name="T8" fmla="*/ 24 w 24"/>
                  <a:gd name="T9" fmla="*/ 0 h 24"/>
                  <a:gd name="T10" fmla="*/ 18 w 24"/>
                  <a:gd name="T11" fmla="*/ 0 h 24"/>
                  <a:gd name="T12" fmla="*/ 0 w 24"/>
                  <a:gd name="T13" fmla="*/ 18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0" y="18"/>
                    </a:moveTo>
                    <a:lnTo>
                      <a:pt x="0" y="18"/>
                    </a:lnTo>
                    <a:lnTo>
                      <a:pt x="0" y="24"/>
                    </a:lnTo>
                    <a:lnTo>
                      <a:pt x="18" y="6"/>
                    </a:lnTo>
                    <a:lnTo>
                      <a:pt x="24" y="0"/>
                    </a:lnTo>
                    <a:lnTo>
                      <a:pt x="18" y="0"/>
                    </a:lnTo>
                    <a:lnTo>
                      <a:pt x="0" y="18"/>
                    </a:lnTo>
                    <a:close/>
                  </a:path>
                </a:pathLst>
              </a:custGeom>
              <a:solidFill>
                <a:srgbClr val="C0C0C0"/>
              </a:solidFill>
              <a:ln w="9525">
                <a:noFill/>
                <a:round/>
                <a:headEnd/>
                <a:tailEnd/>
              </a:ln>
            </p:spPr>
            <p:txBody>
              <a:bodyPr/>
              <a:lstStyle/>
              <a:p>
                <a:endParaRPr lang="en-US"/>
              </a:p>
            </p:txBody>
          </p:sp>
          <p:sp>
            <p:nvSpPr>
              <p:cNvPr id="51413" name="Freeform 1503"/>
              <p:cNvSpPr>
                <a:spLocks/>
              </p:cNvSpPr>
              <p:nvPr/>
            </p:nvSpPr>
            <p:spPr bwMode="auto">
              <a:xfrm>
                <a:off x="4624" y="2628"/>
                <a:ext cx="24" cy="30"/>
              </a:xfrm>
              <a:custGeom>
                <a:avLst/>
                <a:gdLst>
                  <a:gd name="T0" fmla="*/ 0 w 24"/>
                  <a:gd name="T1" fmla="*/ 24 h 30"/>
                  <a:gd name="T2" fmla="*/ 6 w 24"/>
                  <a:gd name="T3" fmla="*/ 30 h 30"/>
                  <a:gd name="T4" fmla="*/ 6 w 24"/>
                  <a:gd name="T5" fmla="*/ 24 h 30"/>
                  <a:gd name="T6" fmla="*/ 24 w 24"/>
                  <a:gd name="T7" fmla="*/ 6 h 30"/>
                  <a:gd name="T8" fmla="*/ 24 w 24"/>
                  <a:gd name="T9" fmla="*/ 6 h 30"/>
                  <a:gd name="T10" fmla="*/ 18 w 24"/>
                  <a:gd name="T11" fmla="*/ 0 h 30"/>
                  <a:gd name="T12" fmla="*/ 18 w 24"/>
                  <a:gd name="T13" fmla="*/ 6 h 30"/>
                  <a:gd name="T14" fmla="*/ 18 w 24"/>
                  <a:gd name="T15" fmla="*/ 6 h 30"/>
                  <a:gd name="T16" fmla="*/ 0 w 24"/>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30"/>
                  <a:gd name="T29" fmla="*/ 24 w 24"/>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30">
                    <a:moveTo>
                      <a:pt x="0" y="24"/>
                    </a:moveTo>
                    <a:lnTo>
                      <a:pt x="6" y="30"/>
                    </a:lnTo>
                    <a:lnTo>
                      <a:pt x="6" y="24"/>
                    </a:lnTo>
                    <a:lnTo>
                      <a:pt x="24" y="6"/>
                    </a:lnTo>
                    <a:lnTo>
                      <a:pt x="18" y="0"/>
                    </a:lnTo>
                    <a:lnTo>
                      <a:pt x="18" y="6"/>
                    </a:lnTo>
                    <a:lnTo>
                      <a:pt x="0" y="24"/>
                    </a:lnTo>
                    <a:close/>
                  </a:path>
                </a:pathLst>
              </a:custGeom>
              <a:solidFill>
                <a:srgbClr val="C0C0C0"/>
              </a:solidFill>
              <a:ln w="9525">
                <a:noFill/>
                <a:round/>
                <a:headEnd/>
                <a:tailEnd/>
              </a:ln>
            </p:spPr>
            <p:txBody>
              <a:bodyPr/>
              <a:lstStyle/>
              <a:p>
                <a:endParaRPr lang="en-US"/>
              </a:p>
            </p:txBody>
          </p:sp>
          <p:sp>
            <p:nvSpPr>
              <p:cNvPr id="51414" name="Freeform 1504"/>
              <p:cNvSpPr>
                <a:spLocks/>
              </p:cNvSpPr>
              <p:nvPr/>
            </p:nvSpPr>
            <p:spPr bwMode="auto">
              <a:xfrm>
                <a:off x="4648" y="2592"/>
                <a:ext cx="12" cy="30"/>
              </a:xfrm>
              <a:custGeom>
                <a:avLst/>
                <a:gdLst>
                  <a:gd name="T0" fmla="*/ 0 w 12"/>
                  <a:gd name="T1" fmla="*/ 24 h 30"/>
                  <a:gd name="T2" fmla="*/ 0 w 12"/>
                  <a:gd name="T3" fmla="*/ 30 h 30"/>
                  <a:gd name="T4" fmla="*/ 6 w 12"/>
                  <a:gd name="T5" fmla="*/ 24 h 30"/>
                  <a:gd name="T6" fmla="*/ 12 w 12"/>
                  <a:gd name="T7" fmla="*/ 12 h 30"/>
                  <a:gd name="T8" fmla="*/ 12 w 12"/>
                  <a:gd name="T9" fmla="*/ 0 h 30"/>
                  <a:gd name="T10" fmla="*/ 12 w 12"/>
                  <a:gd name="T11" fmla="*/ 0 h 30"/>
                  <a:gd name="T12" fmla="*/ 6 w 12"/>
                  <a:gd name="T13" fmla="*/ 0 h 30"/>
                  <a:gd name="T14" fmla="*/ 6 w 12"/>
                  <a:gd name="T15" fmla="*/ 12 h 30"/>
                  <a:gd name="T16" fmla="*/ 0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24"/>
                    </a:moveTo>
                    <a:lnTo>
                      <a:pt x="0" y="30"/>
                    </a:lnTo>
                    <a:lnTo>
                      <a:pt x="6" y="24"/>
                    </a:lnTo>
                    <a:lnTo>
                      <a:pt x="12" y="12"/>
                    </a:lnTo>
                    <a:lnTo>
                      <a:pt x="12" y="0"/>
                    </a:lnTo>
                    <a:lnTo>
                      <a:pt x="6" y="0"/>
                    </a:lnTo>
                    <a:lnTo>
                      <a:pt x="6" y="12"/>
                    </a:lnTo>
                    <a:lnTo>
                      <a:pt x="0" y="24"/>
                    </a:lnTo>
                    <a:close/>
                  </a:path>
                </a:pathLst>
              </a:custGeom>
              <a:solidFill>
                <a:srgbClr val="C0C0C0"/>
              </a:solidFill>
              <a:ln w="9525">
                <a:noFill/>
                <a:round/>
                <a:headEnd/>
                <a:tailEnd/>
              </a:ln>
            </p:spPr>
            <p:txBody>
              <a:bodyPr/>
              <a:lstStyle/>
              <a:p>
                <a:endParaRPr lang="en-US"/>
              </a:p>
            </p:txBody>
          </p:sp>
          <p:sp>
            <p:nvSpPr>
              <p:cNvPr id="51415" name="Freeform 1505"/>
              <p:cNvSpPr>
                <a:spLocks/>
              </p:cNvSpPr>
              <p:nvPr/>
            </p:nvSpPr>
            <p:spPr bwMode="auto">
              <a:xfrm>
                <a:off x="4654" y="2550"/>
                <a:ext cx="12" cy="30"/>
              </a:xfrm>
              <a:custGeom>
                <a:avLst/>
                <a:gdLst>
                  <a:gd name="T0" fmla="*/ 0 w 12"/>
                  <a:gd name="T1" fmla="*/ 24 h 30"/>
                  <a:gd name="T2" fmla="*/ 6 w 12"/>
                  <a:gd name="T3" fmla="*/ 30 h 30"/>
                  <a:gd name="T4" fmla="*/ 6 w 12"/>
                  <a:gd name="T5" fmla="*/ 24 h 30"/>
                  <a:gd name="T6" fmla="*/ 12 w 12"/>
                  <a:gd name="T7" fmla="*/ 24 h 30"/>
                  <a:gd name="T8" fmla="*/ 6 w 12"/>
                  <a:gd name="T9" fmla="*/ 0 h 30"/>
                  <a:gd name="T10" fmla="*/ 0 w 12"/>
                  <a:gd name="T11" fmla="*/ 0 h 30"/>
                  <a:gd name="T12" fmla="*/ 0 w 12"/>
                  <a:gd name="T13" fmla="*/ 0 h 30"/>
                  <a:gd name="T14" fmla="*/ 6 w 12"/>
                  <a:gd name="T15" fmla="*/ 24 h 30"/>
                  <a:gd name="T16" fmla="*/ 0 w 12"/>
                  <a:gd name="T17" fmla="*/ 24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0"/>
                  <a:gd name="T29" fmla="*/ 12 w 1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0">
                    <a:moveTo>
                      <a:pt x="0" y="24"/>
                    </a:moveTo>
                    <a:lnTo>
                      <a:pt x="6" y="30"/>
                    </a:lnTo>
                    <a:lnTo>
                      <a:pt x="6" y="24"/>
                    </a:lnTo>
                    <a:lnTo>
                      <a:pt x="12" y="24"/>
                    </a:lnTo>
                    <a:lnTo>
                      <a:pt x="6" y="0"/>
                    </a:lnTo>
                    <a:lnTo>
                      <a:pt x="0" y="0"/>
                    </a:lnTo>
                    <a:lnTo>
                      <a:pt x="6" y="24"/>
                    </a:lnTo>
                    <a:lnTo>
                      <a:pt x="0" y="24"/>
                    </a:lnTo>
                    <a:close/>
                  </a:path>
                </a:pathLst>
              </a:custGeom>
              <a:solidFill>
                <a:srgbClr val="C0C0C0"/>
              </a:solidFill>
              <a:ln w="9525">
                <a:noFill/>
                <a:round/>
                <a:headEnd/>
                <a:tailEnd/>
              </a:ln>
            </p:spPr>
            <p:txBody>
              <a:bodyPr/>
              <a:lstStyle/>
              <a:p>
                <a:endParaRPr lang="en-US"/>
              </a:p>
            </p:txBody>
          </p:sp>
          <p:sp>
            <p:nvSpPr>
              <p:cNvPr id="51416" name="Freeform 1506"/>
              <p:cNvSpPr>
                <a:spLocks/>
              </p:cNvSpPr>
              <p:nvPr/>
            </p:nvSpPr>
            <p:spPr bwMode="auto">
              <a:xfrm>
                <a:off x="4642" y="2507"/>
                <a:ext cx="12" cy="31"/>
              </a:xfrm>
              <a:custGeom>
                <a:avLst/>
                <a:gdLst>
                  <a:gd name="T0" fmla="*/ 6 w 12"/>
                  <a:gd name="T1" fmla="*/ 25 h 31"/>
                  <a:gd name="T2" fmla="*/ 12 w 12"/>
                  <a:gd name="T3" fmla="*/ 31 h 31"/>
                  <a:gd name="T4" fmla="*/ 12 w 12"/>
                  <a:gd name="T5" fmla="*/ 25 h 31"/>
                  <a:gd name="T6" fmla="*/ 6 w 12"/>
                  <a:gd name="T7" fmla="*/ 7 h 31"/>
                  <a:gd name="T8" fmla="*/ 0 w 12"/>
                  <a:gd name="T9" fmla="*/ 0 h 31"/>
                  <a:gd name="T10" fmla="*/ 0 w 12"/>
                  <a:gd name="T11" fmla="*/ 7 h 31"/>
                  <a:gd name="T12" fmla="*/ 6 w 12"/>
                  <a:gd name="T13" fmla="*/ 25 h 31"/>
                  <a:gd name="T14" fmla="*/ 0 60000 65536"/>
                  <a:gd name="T15" fmla="*/ 0 60000 65536"/>
                  <a:gd name="T16" fmla="*/ 0 60000 65536"/>
                  <a:gd name="T17" fmla="*/ 0 60000 65536"/>
                  <a:gd name="T18" fmla="*/ 0 60000 65536"/>
                  <a:gd name="T19" fmla="*/ 0 60000 65536"/>
                  <a:gd name="T20" fmla="*/ 0 60000 65536"/>
                  <a:gd name="T21" fmla="*/ 0 w 12"/>
                  <a:gd name="T22" fmla="*/ 0 h 31"/>
                  <a:gd name="T23" fmla="*/ 12 w 12"/>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31">
                    <a:moveTo>
                      <a:pt x="6" y="25"/>
                    </a:moveTo>
                    <a:lnTo>
                      <a:pt x="12" y="31"/>
                    </a:lnTo>
                    <a:lnTo>
                      <a:pt x="12" y="25"/>
                    </a:lnTo>
                    <a:lnTo>
                      <a:pt x="6" y="7"/>
                    </a:lnTo>
                    <a:lnTo>
                      <a:pt x="0" y="0"/>
                    </a:lnTo>
                    <a:lnTo>
                      <a:pt x="0" y="7"/>
                    </a:lnTo>
                    <a:lnTo>
                      <a:pt x="6" y="25"/>
                    </a:lnTo>
                    <a:close/>
                  </a:path>
                </a:pathLst>
              </a:custGeom>
              <a:solidFill>
                <a:srgbClr val="C0C0C0"/>
              </a:solidFill>
              <a:ln w="9525">
                <a:noFill/>
                <a:round/>
                <a:headEnd/>
                <a:tailEnd/>
              </a:ln>
            </p:spPr>
            <p:txBody>
              <a:bodyPr/>
              <a:lstStyle/>
              <a:p>
                <a:endParaRPr lang="en-US"/>
              </a:p>
            </p:txBody>
          </p:sp>
          <p:sp>
            <p:nvSpPr>
              <p:cNvPr id="51417" name="Freeform 1507"/>
              <p:cNvSpPr>
                <a:spLocks/>
              </p:cNvSpPr>
              <p:nvPr/>
            </p:nvSpPr>
            <p:spPr bwMode="auto">
              <a:xfrm>
                <a:off x="4618" y="2477"/>
                <a:ext cx="18" cy="24"/>
              </a:xfrm>
              <a:custGeom>
                <a:avLst/>
                <a:gdLst>
                  <a:gd name="T0" fmla="*/ 12 w 18"/>
                  <a:gd name="T1" fmla="*/ 18 h 24"/>
                  <a:gd name="T2" fmla="*/ 12 w 18"/>
                  <a:gd name="T3" fmla="*/ 24 h 24"/>
                  <a:gd name="T4" fmla="*/ 18 w 18"/>
                  <a:gd name="T5" fmla="*/ 18 h 24"/>
                  <a:gd name="T6" fmla="*/ 6 w 18"/>
                  <a:gd name="T7" fmla="*/ 0 h 24"/>
                  <a:gd name="T8" fmla="*/ 0 w 18"/>
                  <a:gd name="T9" fmla="*/ 0 h 24"/>
                  <a:gd name="T10" fmla="*/ 0 w 18"/>
                  <a:gd name="T11" fmla="*/ 0 h 24"/>
                  <a:gd name="T12" fmla="*/ 0 w 18"/>
                  <a:gd name="T13" fmla="*/ 0 h 24"/>
                  <a:gd name="T14" fmla="*/ 0 w 18"/>
                  <a:gd name="T15" fmla="*/ 6 h 24"/>
                  <a:gd name="T16" fmla="*/ 0 w 18"/>
                  <a:gd name="T17" fmla="*/ 6 h 24"/>
                  <a:gd name="T18" fmla="*/ 0 w 18"/>
                  <a:gd name="T19" fmla="*/ 0 h 24"/>
                  <a:gd name="T20" fmla="*/ 0 w 18"/>
                  <a:gd name="T21" fmla="*/ 0 h 24"/>
                  <a:gd name="T22" fmla="*/ 12 w 18"/>
                  <a:gd name="T23" fmla="*/ 18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
                  <a:gd name="T37" fmla="*/ 0 h 24"/>
                  <a:gd name="T38" fmla="*/ 18 w 18"/>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 h="24">
                    <a:moveTo>
                      <a:pt x="12" y="18"/>
                    </a:moveTo>
                    <a:lnTo>
                      <a:pt x="12" y="24"/>
                    </a:lnTo>
                    <a:lnTo>
                      <a:pt x="18" y="18"/>
                    </a:lnTo>
                    <a:lnTo>
                      <a:pt x="6" y="0"/>
                    </a:lnTo>
                    <a:lnTo>
                      <a:pt x="0" y="0"/>
                    </a:lnTo>
                    <a:lnTo>
                      <a:pt x="0" y="6"/>
                    </a:lnTo>
                    <a:lnTo>
                      <a:pt x="0" y="0"/>
                    </a:lnTo>
                    <a:lnTo>
                      <a:pt x="12" y="18"/>
                    </a:lnTo>
                    <a:close/>
                  </a:path>
                </a:pathLst>
              </a:custGeom>
              <a:solidFill>
                <a:srgbClr val="C0C0C0"/>
              </a:solidFill>
              <a:ln w="9525">
                <a:noFill/>
                <a:round/>
                <a:headEnd/>
                <a:tailEnd/>
              </a:ln>
            </p:spPr>
            <p:txBody>
              <a:bodyPr/>
              <a:lstStyle/>
              <a:p>
                <a:endParaRPr lang="en-US"/>
              </a:p>
            </p:txBody>
          </p:sp>
          <p:sp>
            <p:nvSpPr>
              <p:cNvPr id="51418" name="Freeform 1508"/>
              <p:cNvSpPr>
                <a:spLocks/>
              </p:cNvSpPr>
              <p:nvPr/>
            </p:nvSpPr>
            <p:spPr bwMode="auto">
              <a:xfrm>
                <a:off x="4588" y="2447"/>
                <a:ext cx="18" cy="24"/>
              </a:xfrm>
              <a:custGeom>
                <a:avLst/>
                <a:gdLst>
                  <a:gd name="T0" fmla="*/ 18 w 18"/>
                  <a:gd name="T1" fmla="*/ 24 h 24"/>
                  <a:gd name="T2" fmla="*/ 18 w 18"/>
                  <a:gd name="T3" fmla="*/ 18 h 24"/>
                  <a:gd name="T4" fmla="*/ 18 w 18"/>
                  <a:gd name="T5" fmla="*/ 18 h 24"/>
                  <a:gd name="T6" fmla="*/ 0 w 18"/>
                  <a:gd name="T7" fmla="*/ 0 h 24"/>
                  <a:gd name="T8" fmla="*/ 0 w 18"/>
                  <a:gd name="T9" fmla="*/ 0 h 24"/>
                  <a:gd name="T10" fmla="*/ 0 w 18"/>
                  <a:gd name="T11" fmla="*/ 0 h 24"/>
                  <a:gd name="T12" fmla="*/ 0 w 18"/>
                  <a:gd name="T13" fmla="*/ 6 h 24"/>
                  <a:gd name="T14" fmla="*/ 0 w 18"/>
                  <a:gd name="T15" fmla="*/ 6 h 24"/>
                  <a:gd name="T16" fmla="*/ 18 w 18"/>
                  <a:gd name="T17" fmla="*/ 24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4"/>
                  <a:gd name="T29" fmla="*/ 18 w 18"/>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4">
                    <a:moveTo>
                      <a:pt x="18" y="24"/>
                    </a:moveTo>
                    <a:lnTo>
                      <a:pt x="18" y="18"/>
                    </a:lnTo>
                    <a:lnTo>
                      <a:pt x="0" y="0"/>
                    </a:lnTo>
                    <a:lnTo>
                      <a:pt x="0" y="6"/>
                    </a:lnTo>
                    <a:lnTo>
                      <a:pt x="18" y="24"/>
                    </a:lnTo>
                    <a:close/>
                  </a:path>
                </a:pathLst>
              </a:custGeom>
              <a:solidFill>
                <a:srgbClr val="C0C0C0"/>
              </a:solidFill>
              <a:ln w="9525">
                <a:noFill/>
                <a:round/>
                <a:headEnd/>
                <a:tailEnd/>
              </a:ln>
            </p:spPr>
            <p:txBody>
              <a:bodyPr/>
              <a:lstStyle/>
              <a:p>
                <a:endParaRPr lang="en-US"/>
              </a:p>
            </p:txBody>
          </p:sp>
          <p:sp>
            <p:nvSpPr>
              <p:cNvPr id="51419" name="Freeform 1509"/>
              <p:cNvSpPr>
                <a:spLocks/>
              </p:cNvSpPr>
              <p:nvPr/>
            </p:nvSpPr>
            <p:spPr bwMode="auto">
              <a:xfrm>
                <a:off x="4552" y="2423"/>
                <a:ext cx="24" cy="18"/>
              </a:xfrm>
              <a:custGeom>
                <a:avLst/>
                <a:gdLst>
                  <a:gd name="T0" fmla="*/ 24 w 24"/>
                  <a:gd name="T1" fmla="*/ 18 h 18"/>
                  <a:gd name="T2" fmla="*/ 24 w 24"/>
                  <a:gd name="T3" fmla="*/ 18 h 18"/>
                  <a:gd name="T4" fmla="*/ 24 w 24"/>
                  <a:gd name="T5" fmla="*/ 12 h 18"/>
                  <a:gd name="T6" fmla="*/ 0 w 24"/>
                  <a:gd name="T7" fmla="*/ 0 h 18"/>
                  <a:gd name="T8" fmla="*/ 0 w 24"/>
                  <a:gd name="T9" fmla="*/ 0 h 18"/>
                  <a:gd name="T10" fmla="*/ 0 w 24"/>
                  <a:gd name="T11" fmla="*/ 6 h 18"/>
                  <a:gd name="T12" fmla="*/ 24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18"/>
                    </a:moveTo>
                    <a:lnTo>
                      <a:pt x="24" y="18"/>
                    </a:ln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1420" name="Freeform 1510"/>
              <p:cNvSpPr>
                <a:spLocks/>
              </p:cNvSpPr>
              <p:nvPr/>
            </p:nvSpPr>
            <p:spPr bwMode="auto">
              <a:xfrm>
                <a:off x="4516" y="2399"/>
                <a:ext cx="24" cy="18"/>
              </a:xfrm>
              <a:custGeom>
                <a:avLst/>
                <a:gdLst>
                  <a:gd name="T0" fmla="*/ 24 w 24"/>
                  <a:gd name="T1" fmla="*/ 18 h 18"/>
                  <a:gd name="T2" fmla="*/ 24 w 24"/>
                  <a:gd name="T3" fmla="*/ 18 h 18"/>
                  <a:gd name="T4" fmla="*/ 24 w 24"/>
                  <a:gd name="T5" fmla="*/ 12 h 18"/>
                  <a:gd name="T6" fmla="*/ 0 w 24"/>
                  <a:gd name="T7" fmla="*/ 0 h 18"/>
                  <a:gd name="T8" fmla="*/ 0 w 24"/>
                  <a:gd name="T9" fmla="*/ 6 h 18"/>
                  <a:gd name="T10" fmla="*/ 0 w 24"/>
                  <a:gd name="T11" fmla="*/ 6 h 18"/>
                  <a:gd name="T12" fmla="*/ 24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18"/>
                    </a:moveTo>
                    <a:lnTo>
                      <a:pt x="24" y="18"/>
                    </a:ln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1421" name="Freeform 1511"/>
              <p:cNvSpPr>
                <a:spLocks/>
              </p:cNvSpPr>
              <p:nvPr/>
            </p:nvSpPr>
            <p:spPr bwMode="auto">
              <a:xfrm>
                <a:off x="4480" y="2381"/>
                <a:ext cx="24" cy="18"/>
              </a:xfrm>
              <a:custGeom>
                <a:avLst/>
                <a:gdLst>
                  <a:gd name="T0" fmla="*/ 24 w 24"/>
                  <a:gd name="T1" fmla="*/ 18 h 18"/>
                  <a:gd name="T2" fmla="*/ 24 w 24"/>
                  <a:gd name="T3" fmla="*/ 12 h 18"/>
                  <a:gd name="T4" fmla="*/ 24 w 24"/>
                  <a:gd name="T5" fmla="*/ 12 h 18"/>
                  <a:gd name="T6" fmla="*/ 0 w 24"/>
                  <a:gd name="T7" fmla="*/ 0 h 18"/>
                  <a:gd name="T8" fmla="*/ 0 w 24"/>
                  <a:gd name="T9" fmla="*/ 6 h 18"/>
                  <a:gd name="T10" fmla="*/ 0 w 24"/>
                  <a:gd name="T11" fmla="*/ 6 h 18"/>
                  <a:gd name="T12" fmla="*/ 24 w 24"/>
                  <a:gd name="T13" fmla="*/ 18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18"/>
                    </a:moveTo>
                    <a:lnTo>
                      <a:pt x="24" y="12"/>
                    </a:lnTo>
                    <a:lnTo>
                      <a:pt x="0" y="0"/>
                    </a:lnTo>
                    <a:lnTo>
                      <a:pt x="0" y="6"/>
                    </a:lnTo>
                    <a:lnTo>
                      <a:pt x="24" y="18"/>
                    </a:lnTo>
                    <a:close/>
                  </a:path>
                </a:pathLst>
              </a:custGeom>
              <a:solidFill>
                <a:srgbClr val="C0C0C0"/>
              </a:solidFill>
              <a:ln w="9525">
                <a:noFill/>
                <a:round/>
                <a:headEnd/>
                <a:tailEnd/>
              </a:ln>
            </p:spPr>
            <p:txBody>
              <a:bodyPr/>
              <a:lstStyle/>
              <a:p>
                <a:endParaRPr lang="en-US"/>
              </a:p>
            </p:txBody>
          </p:sp>
          <p:sp>
            <p:nvSpPr>
              <p:cNvPr id="51422" name="Freeform 1512"/>
              <p:cNvSpPr>
                <a:spLocks/>
              </p:cNvSpPr>
              <p:nvPr/>
            </p:nvSpPr>
            <p:spPr bwMode="auto">
              <a:xfrm>
                <a:off x="4438" y="2363"/>
                <a:ext cx="30" cy="18"/>
              </a:xfrm>
              <a:custGeom>
                <a:avLst/>
                <a:gdLst>
                  <a:gd name="T0" fmla="*/ 24 w 30"/>
                  <a:gd name="T1" fmla="*/ 18 h 18"/>
                  <a:gd name="T2" fmla="*/ 30 w 30"/>
                  <a:gd name="T3" fmla="*/ 12 h 18"/>
                  <a:gd name="T4" fmla="*/ 24 w 30"/>
                  <a:gd name="T5" fmla="*/ 12 h 18"/>
                  <a:gd name="T6" fmla="*/ 18 w 30"/>
                  <a:gd name="T7" fmla="*/ 6 h 18"/>
                  <a:gd name="T8" fmla="*/ 6 w 30"/>
                  <a:gd name="T9" fmla="*/ 0 h 18"/>
                  <a:gd name="T10" fmla="*/ 0 w 30"/>
                  <a:gd name="T11" fmla="*/ 6 h 18"/>
                  <a:gd name="T12" fmla="*/ 6 w 30"/>
                  <a:gd name="T13" fmla="*/ 6 h 18"/>
                  <a:gd name="T14" fmla="*/ 18 w 30"/>
                  <a:gd name="T15" fmla="*/ 12 h 18"/>
                  <a:gd name="T16" fmla="*/ 24 w 30"/>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18"/>
                    </a:moveTo>
                    <a:lnTo>
                      <a:pt x="30" y="12"/>
                    </a:lnTo>
                    <a:lnTo>
                      <a:pt x="24" y="12"/>
                    </a:lnTo>
                    <a:lnTo>
                      <a:pt x="18" y="6"/>
                    </a:lnTo>
                    <a:lnTo>
                      <a:pt x="6" y="0"/>
                    </a:lnTo>
                    <a:lnTo>
                      <a:pt x="0" y="6"/>
                    </a:lnTo>
                    <a:lnTo>
                      <a:pt x="6" y="6"/>
                    </a:lnTo>
                    <a:lnTo>
                      <a:pt x="18" y="12"/>
                    </a:lnTo>
                    <a:lnTo>
                      <a:pt x="24" y="18"/>
                    </a:lnTo>
                    <a:close/>
                  </a:path>
                </a:pathLst>
              </a:custGeom>
              <a:solidFill>
                <a:srgbClr val="C0C0C0"/>
              </a:solidFill>
              <a:ln w="9525">
                <a:noFill/>
                <a:round/>
                <a:headEnd/>
                <a:tailEnd/>
              </a:ln>
            </p:spPr>
            <p:txBody>
              <a:bodyPr/>
              <a:lstStyle/>
              <a:p>
                <a:endParaRPr lang="en-US"/>
              </a:p>
            </p:txBody>
          </p:sp>
          <p:sp>
            <p:nvSpPr>
              <p:cNvPr id="51423" name="Freeform 1513"/>
              <p:cNvSpPr>
                <a:spLocks/>
              </p:cNvSpPr>
              <p:nvPr/>
            </p:nvSpPr>
            <p:spPr bwMode="auto">
              <a:xfrm>
                <a:off x="4402" y="2351"/>
                <a:ext cx="24" cy="12"/>
              </a:xfrm>
              <a:custGeom>
                <a:avLst/>
                <a:gdLst>
                  <a:gd name="T0" fmla="*/ 24 w 24"/>
                  <a:gd name="T1" fmla="*/ 12 h 12"/>
                  <a:gd name="T2" fmla="*/ 24 w 24"/>
                  <a:gd name="T3" fmla="*/ 12 h 12"/>
                  <a:gd name="T4" fmla="*/ 24 w 24"/>
                  <a:gd name="T5" fmla="*/ 6 h 12"/>
                  <a:gd name="T6" fmla="*/ 0 w 24"/>
                  <a:gd name="T7" fmla="*/ 0 h 12"/>
                  <a:gd name="T8" fmla="*/ 0 w 24"/>
                  <a:gd name="T9" fmla="*/ 0 h 12"/>
                  <a:gd name="T10" fmla="*/ 0 w 24"/>
                  <a:gd name="T11" fmla="*/ 6 h 12"/>
                  <a:gd name="T12" fmla="*/ 24 w 24"/>
                  <a:gd name="T13" fmla="*/ 12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24" y="12"/>
                    </a:moveTo>
                    <a:lnTo>
                      <a:pt x="24"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424" name="Freeform 1514"/>
              <p:cNvSpPr>
                <a:spLocks/>
              </p:cNvSpPr>
              <p:nvPr/>
            </p:nvSpPr>
            <p:spPr bwMode="auto">
              <a:xfrm>
                <a:off x="4360" y="2339"/>
                <a:ext cx="30" cy="12"/>
              </a:xfrm>
              <a:custGeom>
                <a:avLst/>
                <a:gdLst>
                  <a:gd name="T0" fmla="*/ 24 w 30"/>
                  <a:gd name="T1" fmla="*/ 12 h 12"/>
                  <a:gd name="T2" fmla="*/ 30 w 30"/>
                  <a:gd name="T3" fmla="*/ 6 h 12"/>
                  <a:gd name="T4" fmla="*/ 24 w 30"/>
                  <a:gd name="T5" fmla="*/ 6 h 12"/>
                  <a:gd name="T6" fmla="*/ 0 w 30"/>
                  <a:gd name="T7" fmla="*/ 0 h 12"/>
                  <a:gd name="T8" fmla="*/ 0 w 30"/>
                  <a:gd name="T9" fmla="*/ 0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425" name="Freeform 1515"/>
              <p:cNvSpPr>
                <a:spLocks/>
              </p:cNvSpPr>
              <p:nvPr/>
            </p:nvSpPr>
            <p:spPr bwMode="auto">
              <a:xfrm>
                <a:off x="4318" y="2327"/>
                <a:ext cx="30" cy="12"/>
              </a:xfrm>
              <a:custGeom>
                <a:avLst/>
                <a:gdLst>
                  <a:gd name="T0" fmla="*/ 30 w 30"/>
                  <a:gd name="T1" fmla="*/ 12 h 12"/>
                  <a:gd name="T2" fmla="*/ 30 w 30"/>
                  <a:gd name="T3" fmla="*/ 6 h 12"/>
                  <a:gd name="T4" fmla="*/ 30 w 30"/>
                  <a:gd name="T5" fmla="*/ 6 h 12"/>
                  <a:gd name="T6" fmla="*/ 6 w 30"/>
                  <a:gd name="T7" fmla="*/ 0 h 12"/>
                  <a:gd name="T8" fmla="*/ 0 w 30"/>
                  <a:gd name="T9" fmla="*/ 0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0"/>
                    </a:lnTo>
                    <a:lnTo>
                      <a:pt x="6" y="6"/>
                    </a:lnTo>
                    <a:lnTo>
                      <a:pt x="30" y="12"/>
                    </a:lnTo>
                    <a:close/>
                  </a:path>
                </a:pathLst>
              </a:custGeom>
              <a:solidFill>
                <a:srgbClr val="C0C0C0"/>
              </a:solidFill>
              <a:ln w="9525">
                <a:noFill/>
                <a:round/>
                <a:headEnd/>
                <a:tailEnd/>
              </a:ln>
            </p:spPr>
            <p:txBody>
              <a:bodyPr/>
              <a:lstStyle/>
              <a:p>
                <a:endParaRPr lang="en-US"/>
              </a:p>
            </p:txBody>
          </p:sp>
          <p:sp>
            <p:nvSpPr>
              <p:cNvPr id="51426" name="Freeform 1516"/>
              <p:cNvSpPr>
                <a:spLocks/>
              </p:cNvSpPr>
              <p:nvPr/>
            </p:nvSpPr>
            <p:spPr bwMode="auto">
              <a:xfrm>
                <a:off x="4276" y="2315"/>
                <a:ext cx="30" cy="12"/>
              </a:xfrm>
              <a:custGeom>
                <a:avLst/>
                <a:gdLst>
                  <a:gd name="T0" fmla="*/ 30 w 30"/>
                  <a:gd name="T1" fmla="*/ 12 h 12"/>
                  <a:gd name="T2" fmla="*/ 30 w 30"/>
                  <a:gd name="T3" fmla="*/ 6 h 12"/>
                  <a:gd name="T4" fmla="*/ 30 w 30"/>
                  <a:gd name="T5" fmla="*/ 6 h 12"/>
                  <a:gd name="T6" fmla="*/ 6 w 30"/>
                  <a:gd name="T7" fmla="*/ 0 h 12"/>
                  <a:gd name="T8" fmla="*/ 0 w 30"/>
                  <a:gd name="T9" fmla="*/ 0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0"/>
                    </a:lnTo>
                    <a:lnTo>
                      <a:pt x="6" y="6"/>
                    </a:lnTo>
                    <a:lnTo>
                      <a:pt x="30" y="12"/>
                    </a:lnTo>
                    <a:close/>
                  </a:path>
                </a:pathLst>
              </a:custGeom>
              <a:solidFill>
                <a:srgbClr val="C0C0C0"/>
              </a:solidFill>
              <a:ln w="9525">
                <a:noFill/>
                <a:round/>
                <a:headEnd/>
                <a:tailEnd/>
              </a:ln>
            </p:spPr>
            <p:txBody>
              <a:bodyPr/>
              <a:lstStyle/>
              <a:p>
                <a:endParaRPr lang="en-US"/>
              </a:p>
            </p:txBody>
          </p:sp>
          <p:sp>
            <p:nvSpPr>
              <p:cNvPr id="51427" name="Freeform 1517"/>
              <p:cNvSpPr>
                <a:spLocks/>
              </p:cNvSpPr>
              <p:nvPr/>
            </p:nvSpPr>
            <p:spPr bwMode="auto">
              <a:xfrm>
                <a:off x="4240" y="2303"/>
                <a:ext cx="30" cy="12"/>
              </a:xfrm>
              <a:custGeom>
                <a:avLst/>
                <a:gdLst>
                  <a:gd name="T0" fmla="*/ 24 w 30"/>
                  <a:gd name="T1" fmla="*/ 12 h 12"/>
                  <a:gd name="T2" fmla="*/ 30 w 30"/>
                  <a:gd name="T3" fmla="*/ 12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428" name="Freeform 1518"/>
              <p:cNvSpPr>
                <a:spLocks/>
              </p:cNvSpPr>
              <p:nvPr/>
            </p:nvSpPr>
            <p:spPr bwMode="auto">
              <a:xfrm>
                <a:off x="4198" y="2297"/>
                <a:ext cx="30" cy="12"/>
              </a:xfrm>
              <a:custGeom>
                <a:avLst/>
                <a:gdLst>
                  <a:gd name="T0" fmla="*/ 24 w 30"/>
                  <a:gd name="T1" fmla="*/ 12 h 12"/>
                  <a:gd name="T2" fmla="*/ 30 w 30"/>
                  <a:gd name="T3" fmla="*/ 6 h 12"/>
                  <a:gd name="T4" fmla="*/ 24 w 30"/>
                  <a:gd name="T5" fmla="*/ 6 h 12"/>
                  <a:gd name="T6" fmla="*/ 0 w 30"/>
                  <a:gd name="T7" fmla="*/ 0 h 12"/>
                  <a:gd name="T8" fmla="*/ 0 w 30"/>
                  <a:gd name="T9" fmla="*/ 6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429" name="Freeform 1519"/>
              <p:cNvSpPr>
                <a:spLocks/>
              </p:cNvSpPr>
              <p:nvPr/>
            </p:nvSpPr>
            <p:spPr bwMode="auto">
              <a:xfrm>
                <a:off x="4156" y="2291"/>
                <a:ext cx="30" cy="6"/>
              </a:xfrm>
              <a:custGeom>
                <a:avLst/>
                <a:gdLst>
                  <a:gd name="T0" fmla="*/ 24 w 30"/>
                  <a:gd name="T1" fmla="*/ 6 h 6"/>
                  <a:gd name="T2" fmla="*/ 30 w 30"/>
                  <a:gd name="T3" fmla="*/ 6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430" name="Freeform 1520"/>
              <p:cNvSpPr>
                <a:spLocks/>
              </p:cNvSpPr>
              <p:nvPr/>
            </p:nvSpPr>
            <p:spPr bwMode="auto">
              <a:xfrm>
                <a:off x="4114" y="2279"/>
                <a:ext cx="30" cy="12"/>
              </a:xfrm>
              <a:custGeom>
                <a:avLst/>
                <a:gdLst>
                  <a:gd name="T0" fmla="*/ 24 w 30"/>
                  <a:gd name="T1" fmla="*/ 12 h 12"/>
                  <a:gd name="T2" fmla="*/ 30 w 30"/>
                  <a:gd name="T3" fmla="*/ 12 h 12"/>
                  <a:gd name="T4" fmla="*/ 24 w 30"/>
                  <a:gd name="T5" fmla="*/ 6 h 12"/>
                  <a:gd name="T6" fmla="*/ 6 w 30"/>
                  <a:gd name="T7" fmla="*/ 6 h 12"/>
                  <a:gd name="T8" fmla="*/ 6 w 30"/>
                  <a:gd name="T9" fmla="*/ 0 h 12"/>
                  <a:gd name="T10" fmla="*/ 0 w 30"/>
                  <a:gd name="T11" fmla="*/ 6 h 12"/>
                  <a:gd name="T12" fmla="*/ 6 w 30"/>
                  <a:gd name="T13" fmla="*/ 6 h 12"/>
                  <a:gd name="T14" fmla="*/ 6 w 30"/>
                  <a:gd name="T15" fmla="*/ 12 h 12"/>
                  <a:gd name="T16" fmla="*/ 24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12"/>
                    </a:moveTo>
                    <a:lnTo>
                      <a:pt x="30" y="12"/>
                    </a:lnTo>
                    <a:lnTo>
                      <a:pt x="24" y="6"/>
                    </a:lnTo>
                    <a:lnTo>
                      <a:pt x="6" y="6"/>
                    </a:lnTo>
                    <a:lnTo>
                      <a:pt x="6" y="0"/>
                    </a:lnTo>
                    <a:lnTo>
                      <a:pt x="0" y="6"/>
                    </a:lnTo>
                    <a:lnTo>
                      <a:pt x="6" y="6"/>
                    </a:lnTo>
                    <a:lnTo>
                      <a:pt x="6" y="12"/>
                    </a:lnTo>
                    <a:lnTo>
                      <a:pt x="24" y="12"/>
                    </a:lnTo>
                    <a:close/>
                  </a:path>
                </a:pathLst>
              </a:custGeom>
              <a:solidFill>
                <a:srgbClr val="C0C0C0"/>
              </a:solidFill>
              <a:ln w="9525">
                <a:noFill/>
                <a:round/>
                <a:headEnd/>
                <a:tailEnd/>
              </a:ln>
            </p:spPr>
            <p:txBody>
              <a:bodyPr/>
              <a:lstStyle/>
              <a:p>
                <a:endParaRPr lang="en-US"/>
              </a:p>
            </p:txBody>
          </p:sp>
          <p:sp>
            <p:nvSpPr>
              <p:cNvPr id="51431" name="Freeform 1521"/>
              <p:cNvSpPr>
                <a:spLocks/>
              </p:cNvSpPr>
              <p:nvPr/>
            </p:nvSpPr>
            <p:spPr bwMode="auto">
              <a:xfrm>
                <a:off x="4072" y="2279"/>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1432" name="Freeform 1522"/>
              <p:cNvSpPr>
                <a:spLocks/>
              </p:cNvSpPr>
              <p:nvPr/>
            </p:nvSpPr>
            <p:spPr bwMode="auto">
              <a:xfrm>
                <a:off x="4030" y="2273"/>
                <a:ext cx="30" cy="6"/>
              </a:xfrm>
              <a:custGeom>
                <a:avLst/>
                <a:gdLst>
                  <a:gd name="T0" fmla="*/ 30 w 30"/>
                  <a:gd name="T1" fmla="*/ 6 h 6"/>
                  <a:gd name="T2" fmla="*/ 30 w 30"/>
                  <a:gd name="T3" fmla="*/ 6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1433" name="Freeform 1523"/>
              <p:cNvSpPr>
                <a:spLocks/>
              </p:cNvSpPr>
              <p:nvPr/>
            </p:nvSpPr>
            <p:spPr bwMode="auto">
              <a:xfrm>
                <a:off x="3987" y="2267"/>
                <a:ext cx="31" cy="12"/>
              </a:xfrm>
              <a:custGeom>
                <a:avLst/>
                <a:gdLst>
                  <a:gd name="T0" fmla="*/ 31 w 31"/>
                  <a:gd name="T1" fmla="*/ 12 h 12"/>
                  <a:gd name="T2" fmla="*/ 31 w 31"/>
                  <a:gd name="T3" fmla="*/ 6 h 12"/>
                  <a:gd name="T4" fmla="*/ 31 w 31"/>
                  <a:gd name="T5" fmla="*/ 6 h 12"/>
                  <a:gd name="T6" fmla="*/ 7 w 31"/>
                  <a:gd name="T7" fmla="*/ 0 h 12"/>
                  <a:gd name="T8" fmla="*/ 0 w 31"/>
                  <a:gd name="T9" fmla="*/ 6 h 12"/>
                  <a:gd name="T10" fmla="*/ 7 w 31"/>
                  <a:gd name="T11" fmla="*/ 6 h 12"/>
                  <a:gd name="T12" fmla="*/ 31 w 31"/>
                  <a:gd name="T13" fmla="*/ 12 h 12"/>
                  <a:gd name="T14" fmla="*/ 0 60000 65536"/>
                  <a:gd name="T15" fmla="*/ 0 60000 65536"/>
                  <a:gd name="T16" fmla="*/ 0 60000 65536"/>
                  <a:gd name="T17" fmla="*/ 0 60000 65536"/>
                  <a:gd name="T18" fmla="*/ 0 60000 65536"/>
                  <a:gd name="T19" fmla="*/ 0 60000 65536"/>
                  <a:gd name="T20" fmla="*/ 0 60000 65536"/>
                  <a:gd name="T21" fmla="*/ 0 w 31"/>
                  <a:gd name="T22" fmla="*/ 0 h 12"/>
                  <a:gd name="T23" fmla="*/ 31 w 31"/>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12">
                    <a:moveTo>
                      <a:pt x="31" y="12"/>
                    </a:moveTo>
                    <a:lnTo>
                      <a:pt x="31" y="6"/>
                    </a:lnTo>
                    <a:lnTo>
                      <a:pt x="7" y="0"/>
                    </a:lnTo>
                    <a:lnTo>
                      <a:pt x="0" y="6"/>
                    </a:lnTo>
                    <a:lnTo>
                      <a:pt x="7" y="6"/>
                    </a:lnTo>
                    <a:lnTo>
                      <a:pt x="31" y="12"/>
                    </a:lnTo>
                    <a:close/>
                  </a:path>
                </a:pathLst>
              </a:custGeom>
              <a:solidFill>
                <a:srgbClr val="C0C0C0"/>
              </a:solidFill>
              <a:ln w="9525">
                <a:noFill/>
                <a:round/>
                <a:headEnd/>
                <a:tailEnd/>
              </a:ln>
            </p:spPr>
            <p:txBody>
              <a:bodyPr/>
              <a:lstStyle/>
              <a:p>
                <a:endParaRPr lang="en-US"/>
              </a:p>
            </p:txBody>
          </p:sp>
          <p:sp>
            <p:nvSpPr>
              <p:cNvPr id="51434" name="Freeform 1524"/>
              <p:cNvSpPr>
                <a:spLocks/>
              </p:cNvSpPr>
              <p:nvPr/>
            </p:nvSpPr>
            <p:spPr bwMode="auto">
              <a:xfrm>
                <a:off x="3945" y="2267"/>
                <a:ext cx="30" cy="6"/>
              </a:xfrm>
              <a:custGeom>
                <a:avLst/>
                <a:gdLst>
                  <a:gd name="T0" fmla="*/ 30 w 30"/>
                  <a:gd name="T1" fmla="*/ 6 h 6"/>
                  <a:gd name="T2" fmla="*/ 30 w 30"/>
                  <a:gd name="T3" fmla="*/ 0 h 6"/>
                  <a:gd name="T4" fmla="*/ 30 w 30"/>
                  <a:gd name="T5" fmla="*/ 0 h 6"/>
                  <a:gd name="T6" fmla="*/ 12 w 30"/>
                  <a:gd name="T7" fmla="*/ 0 h 6"/>
                  <a:gd name="T8" fmla="*/ 6 w 30"/>
                  <a:gd name="T9" fmla="*/ 0 h 6"/>
                  <a:gd name="T10" fmla="*/ 0 w 30"/>
                  <a:gd name="T11" fmla="*/ 0 h 6"/>
                  <a:gd name="T12" fmla="*/ 6 w 30"/>
                  <a:gd name="T13" fmla="*/ 6 h 6"/>
                  <a:gd name="T14" fmla="*/ 12 w 30"/>
                  <a:gd name="T15" fmla="*/ 6 h 6"/>
                  <a:gd name="T16" fmla="*/ 30 w 3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30" y="6"/>
                    </a:moveTo>
                    <a:lnTo>
                      <a:pt x="30" y="0"/>
                    </a:lnTo>
                    <a:lnTo>
                      <a:pt x="12" y="0"/>
                    </a:lnTo>
                    <a:lnTo>
                      <a:pt x="6" y="0"/>
                    </a:lnTo>
                    <a:lnTo>
                      <a:pt x="0" y="0"/>
                    </a:lnTo>
                    <a:lnTo>
                      <a:pt x="6" y="6"/>
                    </a:lnTo>
                    <a:lnTo>
                      <a:pt x="12" y="6"/>
                    </a:lnTo>
                    <a:lnTo>
                      <a:pt x="30" y="6"/>
                    </a:lnTo>
                    <a:close/>
                  </a:path>
                </a:pathLst>
              </a:custGeom>
              <a:solidFill>
                <a:srgbClr val="C0C0C0"/>
              </a:solidFill>
              <a:ln w="9525">
                <a:noFill/>
                <a:round/>
                <a:headEnd/>
                <a:tailEnd/>
              </a:ln>
            </p:spPr>
            <p:txBody>
              <a:bodyPr/>
              <a:lstStyle/>
              <a:p>
                <a:endParaRPr lang="en-US"/>
              </a:p>
            </p:txBody>
          </p:sp>
          <p:sp>
            <p:nvSpPr>
              <p:cNvPr id="51435" name="Freeform 1525"/>
              <p:cNvSpPr>
                <a:spLocks/>
              </p:cNvSpPr>
              <p:nvPr/>
            </p:nvSpPr>
            <p:spPr bwMode="auto">
              <a:xfrm>
                <a:off x="3903" y="2261"/>
                <a:ext cx="30" cy="6"/>
              </a:xfrm>
              <a:custGeom>
                <a:avLst/>
                <a:gdLst>
                  <a:gd name="T0" fmla="*/ 30 w 30"/>
                  <a:gd name="T1" fmla="*/ 6 h 6"/>
                  <a:gd name="T2" fmla="*/ 30 w 30"/>
                  <a:gd name="T3" fmla="*/ 6 h 6"/>
                  <a:gd name="T4" fmla="*/ 30 w 30"/>
                  <a:gd name="T5" fmla="*/ 0 h 6"/>
                  <a:gd name="T6" fmla="*/ 6 w 30"/>
                  <a:gd name="T7" fmla="*/ 0 h 6"/>
                  <a:gd name="T8" fmla="*/ 0 w 30"/>
                  <a:gd name="T9" fmla="*/ 6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6"/>
                    </a:lnTo>
                    <a:lnTo>
                      <a:pt x="6" y="6"/>
                    </a:lnTo>
                    <a:lnTo>
                      <a:pt x="30" y="6"/>
                    </a:lnTo>
                    <a:close/>
                  </a:path>
                </a:pathLst>
              </a:custGeom>
              <a:solidFill>
                <a:srgbClr val="C0C0C0"/>
              </a:solidFill>
              <a:ln w="9525">
                <a:noFill/>
                <a:round/>
                <a:headEnd/>
                <a:tailEnd/>
              </a:ln>
            </p:spPr>
            <p:txBody>
              <a:bodyPr/>
              <a:lstStyle/>
              <a:p>
                <a:endParaRPr lang="en-US"/>
              </a:p>
            </p:txBody>
          </p:sp>
          <p:sp>
            <p:nvSpPr>
              <p:cNvPr id="51436" name="Freeform 1526"/>
              <p:cNvSpPr>
                <a:spLocks/>
              </p:cNvSpPr>
              <p:nvPr/>
            </p:nvSpPr>
            <p:spPr bwMode="auto">
              <a:xfrm>
                <a:off x="3861" y="2261"/>
                <a:ext cx="30" cy="6"/>
              </a:xfrm>
              <a:custGeom>
                <a:avLst/>
                <a:gdLst>
                  <a:gd name="T0" fmla="*/ 30 w 30"/>
                  <a:gd name="T1" fmla="*/ 6 h 6"/>
                  <a:gd name="T2" fmla="*/ 30 w 30"/>
                  <a:gd name="T3" fmla="*/ 6 h 6"/>
                  <a:gd name="T4" fmla="*/ 30 w 30"/>
                  <a:gd name="T5" fmla="*/ 0 h 6"/>
                  <a:gd name="T6" fmla="*/ 6 w 30"/>
                  <a:gd name="T7" fmla="*/ 0 h 6"/>
                  <a:gd name="T8" fmla="*/ 0 w 30"/>
                  <a:gd name="T9" fmla="*/ 6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6"/>
                    </a:lnTo>
                    <a:lnTo>
                      <a:pt x="30" y="0"/>
                    </a:lnTo>
                    <a:lnTo>
                      <a:pt x="6" y="0"/>
                    </a:lnTo>
                    <a:lnTo>
                      <a:pt x="0" y="6"/>
                    </a:lnTo>
                    <a:lnTo>
                      <a:pt x="6" y="6"/>
                    </a:lnTo>
                    <a:lnTo>
                      <a:pt x="30" y="6"/>
                    </a:lnTo>
                    <a:close/>
                  </a:path>
                </a:pathLst>
              </a:custGeom>
              <a:solidFill>
                <a:srgbClr val="C0C0C0"/>
              </a:solidFill>
              <a:ln w="9525">
                <a:noFill/>
                <a:round/>
                <a:headEnd/>
                <a:tailEnd/>
              </a:ln>
            </p:spPr>
            <p:txBody>
              <a:bodyPr/>
              <a:lstStyle/>
              <a:p>
                <a:endParaRPr lang="en-US"/>
              </a:p>
            </p:txBody>
          </p:sp>
          <p:sp>
            <p:nvSpPr>
              <p:cNvPr id="51437" name="Freeform 1527"/>
              <p:cNvSpPr>
                <a:spLocks/>
              </p:cNvSpPr>
              <p:nvPr/>
            </p:nvSpPr>
            <p:spPr bwMode="auto">
              <a:xfrm>
                <a:off x="3819" y="2261"/>
                <a:ext cx="30" cy="6"/>
              </a:xfrm>
              <a:custGeom>
                <a:avLst/>
                <a:gdLst>
                  <a:gd name="T0" fmla="*/ 30 w 30"/>
                  <a:gd name="T1" fmla="*/ 6 h 6"/>
                  <a:gd name="T2" fmla="*/ 30 w 30"/>
                  <a:gd name="T3" fmla="*/ 0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sp>
            <p:nvSpPr>
              <p:cNvPr id="51438" name="Freeform 1528"/>
              <p:cNvSpPr>
                <a:spLocks/>
              </p:cNvSpPr>
              <p:nvPr/>
            </p:nvSpPr>
            <p:spPr bwMode="auto">
              <a:xfrm>
                <a:off x="3777" y="2261"/>
                <a:ext cx="30" cy="6"/>
              </a:xfrm>
              <a:custGeom>
                <a:avLst/>
                <a:gdLst>
                  <a:gd name="T0" fmla="*/ 30 w 30"/>
                  <a:gd name="T1" fmla="*/ 6 h 6"/>
                  <a:gd name="T2" fmla="*/ 30 w 30"/>
                  <a:gd name="T3" fmla="*/ 0 h 6"/>
                  <a:gd name="T4" fmla="*/ 30 w 30"/>
                  <a:gd name="T5" fmla="*/ 0 h 6"/>
                  <a:gd name="T6" fmla="*/ 6 w 30"/>
                  <a:gd name="T7" fmla="*/ 0 h 6"/>
                  <a:gd name="T8" fmla="*/ 0 w 30"/>
                  <a:gd name="T9" fmla="*/ 0 h 6"/>
                  <a:gd name="T10" fmla="*/ 6 w 30"/>
                  <a:gd name="T11" fmla="*/ 6 h 6"/>
                  <a:gd name="T12" fmla="*/ 30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30" y="6"/>
                    </a:moveTo>
                    <a:lnTo>
                      <a:pt x="30" y="0"/>
                    </a:lnTo>
                    <a:lnTo>
                      <a:pt x="6" y="0"/>
                    </a:lnTo>
                    <a:lnTo>
                      <a:pt x="0" y="0"/>
                    </a:lnTo>
                    <a:lnTo>
                      <a:pt x="6" y="6"/>
                    </a:lnTo>
                    <a:lnTo>
                      <a:pt x="30" y="6"/>
                    </a:lnTo>
                    <a:close/>
                  </a:path>
                </a:pathLst>
              </a:custGeom>
              <a:solidFill>
                <a:srgbClr val="C0C0C0"/>
              </a:solidFill>
              <a:ln w="9525">
                <a:noFill/>
                <a:round/>
                <a:headEnd/>
                <a:tailEnd/>
              </a:ln>
            </p:spPr>
            <p:txBody>
              <a:bodyPr/>
              <a:lstStyle/>
              <a:p>
                <a:endParaRPr lang="en-US"/>
              </a:p>
            </p:txBody>
          </p:sp>
        </p:grpSp>
        <p:grpSp>
          <p:nvGrpSpPr>
            <p:cNvPr id="51218" name="Group 1529"/>
            <p:cNvGrpSpPr>
              <a:grpSpLocks/>
            </p:cNvGrpSpPr>
            <p:nvPr/>
          </p:nvGrpSpPr>
          <p:grpSpPr bwMode="auto">
            <a:xfrm>
              <a:off x="3225" y="2357"/>
              <a:ext cx="1099" cy="433"/>
              <a:chOff x="3225" y="2357"/>
              <a:chExt cx="1099" cy="433"/>
            </a:xfrm>
          </p:grpSpPr>
          <p:sp>
            <p:nvSpPr>
              <p:cNvPr id="51284" name="Freeform 1530"/>
              <p:cNvSpPr>
                <a:spLocks/>
              </p:cNvSpPr>
              <p:nvPr/>
            </p:nvSpPr>
            <p:spPr bwMode="auto">
              <a:xfrm>
                <a:off x="3747" y="2357"/>
                <a:ext cx="24" cy="6"/>
              </a:xfrm>
              <a:custGeom>
                <a:avLst/>
                <a:gdLst>
                  <a:gd name="T0" fmla="*/ 24 w 24"/>
                  <a:gd name="T1" fmla="*/ 6 h 6"/>
                  <a:gd name="T2" fmla="*/ 24 w 24"/>
                  <a:gd name="T3" fmla="*/ 0 h 6"/>
                  <a:gd name="T4" fmla="*/ 24 w 24"/>
                  <a:gd name="T5" fmla="*/ 0 h 6"/>
                  <a:gd name="T6" fmla="*/ 0 w 24"/>
                  <a:gd name="T7" fmla="*/ 0 h 6"/>
                  <a:gd name="T8" fmla="*/ 0 w 24"/>
                  <a:gd name="T9" fmla="*/ 0 h 6"/>
                  <a:gd name="T10" fmla="*/ 0 w 24"/>
                  <a:gd name="T11" fmla="*/ 6 h 6"/>
                  <a:gd name="T12" fmla="*/ 24 w 24"/>
                  <a:gd name="T13" fmla="*/ 6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24" y="6"/>
                    </a:move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285" name="Freeform 1531"/>
              <p:cNvSpPr>
                <a:spLocks/>
              </p:cNvSpPr>
              <p:nvPr/>
            </p:nvSpPr>
            <p:spPr bwMode="auto">
              <a:xfrm>
                <a:off x="3705" y="2357"/>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286" name="Freeform 1532"/>
              <p:cNvSpPr>
                <a:spLocks/>
              </p:cNvSpPr>
              <p:nvPr/>
            </p:nvSpPr>
            <p:spPr bwMode="auto">
              <a:xfrm>
                <a:off x="3663" y="2357"/>
                <a:ext cx="30" cy="6"/>
              </a:xfrm>
              <a:custGeom>
                <a:avLst/>
                <a:gdLst>
                  <a:gd name="T0" fmla="*/ 24 w 30"/>
                  <a:gd name="T1" fmla="*/ 6 h 6"/>
                  <a:gd name="T2" fmla="*/ 30 w 30"/>
                  <a:gd name="T3" fmla="*/ 6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287" name="Freeform 1533"/>
              <p:cNvSpPr>
                <a:spLocks/>
              </p:cNvSpPr>
              <p:nvPr/>
            </p:nvSpPr>
            <p:spPr bwMode="auto">
              <a:xfrm>
                <a:off x="3621" y="2363"/>
                <a:ext cx="30" cy="6"/>
              </a:xfrm>
              <a:custGeom>
                <a:avLst/>
                <a:gdLst>
                  <a:gd name="T0" fmla="*/ 24 w 30"/>
                  <a:gd name="T1" fmla="*/ 6 h 6"/>
                  <a:gd name="T2" fmla="*/ 30 w 30"/>
                  <a:gd name="T3" fmla="*/ 0 h 6"/>
                  <a:gd name="T4" fmla="*/ 24 w 30"/>
                  <a:gd name="T5" fmla="*/ 0 h 6"/>
                  <a:gd name="T6" fmla="*/ 0 w 30"/>
                  <a:gd name="T7" fmla="*/ 0 h 6"/>
                  <a:gd name="T8" fmla="*/ 0 w 30"/>
                  <a:gd name="T9" fmla="*/ 6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288" name="Freeform 1534"/>
              <p:cNvSpPr>
                <a:spLocks/>
              </p:cNvSpPr>
              <p:nvPr/>
            </p:nvSpPr>
            <p:spPr bwMode="auto">
              <a:xfrm>
                <a:off x="3579" y="2363"/>
                <a:ext cx="30" cy="12"/>
              </a:xfrm>
              <a:custGeom>
                <a:avLst/>
                <a:gdLst>
                  <a:gd name="T0" fmla="*/ 24 w 30"/>
                  <a:gd name="T1" fmla="*/ 6 h 12"/>
                  <a:gd name="T2" fmla="*/ 30 w 30"/>
                  <a:gd name="T3" fmla="*/ 6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289" name="Freeform 1535"/>
              <p:cNvSpPr>
                <a:spLocks/>
              </p:cNvSpPr>
              <p:nvPr/>
            </p:nvSpPr>
            <p:spPr bwMode="auto">
              <a:xfrm>
                <a:off x="3537" y="2369"/>
                <a:ext cx="30" cy="12"/>
              </a:xfrm>
              <a:custGeom>
                <a:avLst/>
                <a:gdLst>
                  <a:gd name="T0" fmla="*/ 24 w 30"/>
                  <a:gd name="T1" fmla="*/ 6 h 12"/>
                  <a:gd name="T2" fmla="*/ 30 w 30"/>
                  <a:gd name="T3" fmla="*/ 6 h 12"/>
                  <a:gd name="T4" fmla="*/ 24 w 30"/>
                  <a:gd name="T5" fmla="*/ 0 h 12"/>
                  <a:gd name="T6" fmla="*/ 24 w 30"/>
                  <a:gd name="T7" fmla="*/ 0 h 12"/>
                  <a:gd name="T8" fmla="*/ 0 w 30"/>
                  <a:gd name="T9" fmla="*/ 6 h 12"/>
                  <a:gd name="T10" fmla="*/ 0 w 30"/>
                  <a:gd name="T11" fmla="*/ 12 h 12"/>
                  <a:gd name="T12" fmla="*/ 0 w 30"/>
                  <a:gd name="T13" fmla="*/ 12 h 12"/>
                  <a:gd name="T14" fmla="*/ 24 w 30"/>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24" y="6"/>
                    </a:moveTo>
                    <a:lnTo>
                      <a:pt x="30" y="6"/>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290" name="Freeform 1536"/>
              <p:cNvSpPr>
                <a:spLocks/>
              </p:cNvSpPr>
              <p:nvPr/>
            </p:nvSpPr>
            <p:spPr bwMode="auto">
              <a:xfrm>
                <a:off x="3495" y="2381"/>
                <a:ext cx="30" cy="12"/>
              </a:xfrm>
              <a:custGeom>
                <a:avLst/>
                <a:gdLst>
                  <a:gd name="T0" fmla="*/ 24 w 30"/>
                  <a:gd name="T1" fmla="*/ 6 h 12"/>
                  <a:gd name="T2" fmla="*/ 30 w 30"/>
                  <a:gd name="T3" fmla="*/ 0 h 12"/>
                  <a:gd name="T4" fmla="*/ 24 w 30"/>
                  <a:gd name="T5" fmla="*/ 0 h 12"/>
                  <a:gd name="T6" fmla="*/ 0 w 30"/>
                  <a:gd name="T7" fmla="*/ 6 h 12"/>
                  <a:gd name="T8" fmla="*/ 0 w 30"/>
                  <a:gd name="T9" fmla="*/ 6 h 12"/>
                  <a:gd name="T10" fmla="*/ 0 w 30"/>
                  <a:gd name="T11" fmla="*/ 12 h 12"/>
                  <a:gd name="T12" fmla="*/ 24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6"/>
                    </a:moveTo>
                    <a:lnTo>
                      <a:pt x="30" y="0"/>
                    </a:lnTo>
                    <a:lnTo>
                      <a:pt x="24" y="0"/>
                    </a:lnTo>
                    <a:lnTo>
                      <a:pt x="0" y="6"/>
                    </a:lnTo>
                    <a:lnTo>
                      <a:pt x="0" y="12"/>
                    </a:lnTo>
                    <a:lnTo>
                      <a:pt x="24" y="6"/>
                    </a:lnTo>
                    <a:close/>
                  </a:path>
                </a:pathLst>
              </a:custGeom>
              <a:solidFill>
                <a:srgbClr val="C0C0C0"/>
              </a:solidFill>
              <a:ln w="9525">
                <a:noFill/>
                <a:round/>
                <a:headEnd/>
                <a:tailEnd/>
              </a:ln>
            </p:spPr>
            <p:txBody>
              <a:bodyPr/>
              <a:lstStyle/>
              <a:p>
                <a:endParaRPr lang="en-US"/>
              </a:p>
            </p:txBody>
          </p:sp>
          <p:sp>
            <p:nvSpPr>
              <p:cNvPr id="51291" name="Freeform 1537"/>
              <p:cNvSpPr>
                <a:spLocks/>
              </p:cNvSpPr>
              <p:nvPr/>
            </p:nvSpPr>
            <p:spPr bwMode="auto">
              <a:xfrm>
                <a:off x="3453" y="2387"/>
                <a:ext cx="30" cy="12"/>
              </a:xfrm>
              <a:custGeom>
                <a:avLst/>
                <a:gdLst>
                  <a:gd name="T0" fmla="*/ 24 w 30"/>
                  <a:gd name="T1" fmla="*/ 6 h 12"/>
                  <a:gd name="T2" fmla="*/ 30 w 30"/>
                  <a:gd name="T3" fmla="*/ 6 h 12"/>
                  <a:gd name="T4" fmla="*/ 24 w 30"/>
                  <a:gd name="T5" fmla="*/ 0 h 12"/>
                  <a:gd name="T6" fmla="*/ 12 w 30"/>
                  <a:gd name="T7" fmla="*/ 6 h 12"/>
                  <a:gd name="T8" fmla="*/ 6 w 30"/>
                  <a:gd name="T9" fmla="*/ 6 h 12"/>
                  <a:gd name="T10" fmla="*/ 0 w 30"/>
                  <a:gd name="T11" fmla="*/ 12 h 12"/>
                  <a:gd name="T12" fmla="*/ 6 w 30"/>
                  <a:gd name="T13" fmla="*/ 12 h 12"/>
                  <a:gd name="T14" fmla="*/ 12 w 30"/>
                  <a:gd name="T15" fmla="*/ 12 h 12"/>
                  <a:gd name="T16" fmla="*/ 24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24" y="6"/>
                    </a:moveTo>
                    <a:lnTo>
                      <a:pt x="30" y="6"/>
                    </a:lnTo>
                    <a:lnTo>
                      <a:pt x="24" y="0"/>
                    </a:lnTo>
                    <a:lnTo>
                      <a:pt x="12" y="6"/>
                    </a:lnTo>
                    <a:lnTo>
                      <a:pt x="6" y="6"/>
                    </a:lnTo>
                    <a:lnTo>
                      <a:pt x="0" y="12"/>
                    </a:lnTo>
                    <a:lnTo>
                      <a:pt x="6" y="12"/>
                    </a:lnTo>
                    <a:lnTo>
                      <a:pt x="12" y="12"/>
                    </a:lnTo>
                    <a:lnTo>
                      <a:pt x="24" y="6"/>
                    </a:lnTo>
                    <a:close/>
                  </a:path>
                </a:pathLst>
              </a:custGeom>
              <a:solidFill>
                <a:srgbClr val="C0C0C0"/>
              </a:solidFill>
              <a:ln w="9525">
                <a:noFill/>
                <a:round/>
                <a:headEnd/>
                <a:tailEnd/>
              </a:ln>
            </p:spPr>
            <p:txBody>
              <a:bodyPr/>
              <a:lstStyle/>
              <a:p>
                <a:endParaRPr lang="en-US"/>
              </a:p>
            </p:txBody>
          </p:sp>
          <p:sp>
            <p:nvSpPr>
              <p:cNvPr id="51292" name="Freeform 1538"/>
              <p:cNvSpPr>
                <a:spLocks/>
              </p:cNvSpPr>
              <p:nvPr/>
            </p:nvSpPr>
            <p:spPr bwMode="auto">
              <a:xfrm>
                <a:off x="3411" y="2399"/>
                <a:ext cx="30" cy="12"/>
              </a:xfrm>
              <a:custGeom>
                <a:avLst/>
                <a:gdLst>
                  <a:gd name="T0" fmla="*/ 30 w 30"/>
                  <a:gd name="T1" fmla="*/ 6 h 12"/>
                  <a:gd name="T2" fmla="*/ 30 w 30"/>
                  <a:gd name="T3" fmla="*/ 6 h 12"/>
                  <a:gd name="T4" fmla="*/ 30 w 30"/>
                  <a:gd name="T5" fmla="*/ 0 h 12"/>
                  <a:gd name="T6" fmla="*/ 6 w 30"/>
                  <a:gd name="T7" fmla="*/ 6 h 12"/>
                  <a:gd name="T8" fmla="*/ 0 w 30"/>
                  <a:gd name="T9" fmla="*/ 12 h 12"/>
                  <a:gd name="T10" fmla="*/ 6 w 30"/>
                  <a:gd name="T11" fmla="*/ 12 h 12"/>
                  <a:gd name="T12" fmla="*/ 30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6"/>
                    </a:moveTo>
                    <a:lnTo>
                      <a:pt x="30" y="6"/>
                    </a:lnTo>
                    <a:lnTo>
                      <a:pt x="30" y="0"/>
                    </a:lnTo>
                    <a:lnTo>
                      <a:pt x="6" y="6"/>
                    </a:lnTo>
                    <a:lnTo>
                      <a:pt x="0" y="12"/>
                    </a:lnTo>
                    <a:lnTo>
                      <a:pt x="6" y="12"/>
                    </a:lnTo>
                    <a:lnTo>
                      <a:pt x="30" y="6"/>
                    </a:lnTo>
                    <a:close/>
                  </a:path>
                </a:pathLst>
              </a:custGeom>
              <a:solidFill>
                <a:srgbClr val="C0C0C0"/>
              </a:solidFill>
              <a:ln w="9525">
                <a:noFill/>
                <a:round/>
                <a:headEnd/>
                <a:tailEnd/>
              </a:ln>
            </p:spPr>
            <p:txBody>
              <a:bodyPr/>
              <a:lstStyle/>
              <a:p>
                <a:endParaRPr lang="en-US"/>
              </a:p>
            </p:txBody>
          </p:sp>
          <p:sp>
            <p:nvSpPr>
              <p:cNvPr id="51293" name="Freeform 1539"/>
              <p:cNvSpPr>
                <a:spLocks/>
              </p:cNvSpPr>
              <p:nvPr/>
            </p:nvSpPr>
            <p:spPr bwMode="auto">
              <a:xfrm>
                <a:off x="3375" y="2411"/>
                <a:ext cx="30" cy="18"/>
              </a:xfrm>
              <a:custGeom>
                <a:avLst/>
                <a:gdLst>
                  <a:gd name="T0" fmla="*/ 24 w 30"/>
                  <a:gd name="T1" fmla="*/ 6 h 18"/>
                  <a:gd name="T2" fmla="*/ 30 w 30"/>
                  <a:gd name="T3" fmla="*/ 6 h 18"/>
                  <a:gd name="T4" fmla="*/ 24 w 30"/>
                  <a:gd name="T5" fmla="*/ 0 h 18"/>
                  <a:gd name="T6" fmla="*/ 12 w 30"/>
                  <a:gd name="T7" fmla="*/ 6 h 18"/>
                  <a:gd name="T8" fmla="*/ 0 w 30"/>
                  <a:gd name="T9" fmla="*/ 12 h 18"/>
                  <a:gd name="T10" fmla="*/ 0 w 30"/>
                  <a:gd name="T11" fmla="*/ 12 h 18"/>
                  <a:gd name="T12" fmla="*/ 0 w 30"/>
                  <a:gd name="T13" fmla="*/ 18 h 18"/>
                  <a:gd name="T14" fmla="*/ 12 w 30"/>
                  <a:gd name="T15" fmla="*/ 12 h 18"/>
                  <a:gd name="T16" fmla="*/ 24 w 30"/>
                  <a:gd name="T17" fmla="*/ 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24" y="6"/>
                    </a:moveTo>
                    <a:lnTo>
                      <a:pt x="30" y="6"/>
                    </a:lnTo>
                    <a:lnTo>
                      <a:pt x="24" y="0"/>
                    </a:lnTo>
                    <a:lnTo>
                      <a:pt x="12" y="6"/>
                    </a:lnTo>
                    <a:lnTo>
                      <a:pt x="0" y="12"/>
                    </a:lnTo>
                    <a:lnTo>
                      <a:pt x="0" y="18"/>
                    </a:lnTo>
                    <a:lnTo>
                      <a:pt x="12" y="12"/>
                    </a:lnTo>
                    <a:lnTo>
                      <a:pt x="24" y="6"/>
                    </a:lnTo>
                    <a:close/>
                  </a:path>
                </a:pathLst>
              </a:custGeom>
              <a:solidFill>
                <a:srgbClr val="C0C0C0"/>
              </a:solidFill>
              <a:ln w="9525">
                <a:noFill/>
                <a:round/>
                <a:headEnd/>
                <a:tailEnd/>
              </a:ln>
            </p:spPr>
            <p:txBody>
              <a:bodyPr/>
              <a:lstStyle/>
              <a:p>
                <a:endParaRPr lang="en-US"/>
              </a:p>
            </p:txBody>
          </p:sp>
          <p:sp>
            <p:nvSpPr>
              <p:cNvPr id="51294" name="Freeform 1540"/>
              <p:cNvSpPr>
                <a:spLocks/>
              </p:cNvSpPr>
              <p:nvPr/>
            </p:nvSpPr>
            <p:spPr bwMode="auto">
              <a:xfrm>
                <a:off x="3339" y="2429"/>
                <a:ext cx="24" cy="18"/>
              </a:xfrm>
              <a:custGeom>
                <a:avLst/>
                <a:gdLst>
                  <a:gd name="T0" fmla="*/ 24 w 24"/>
                  <a:gd name="T1" fmla="*/ 6 h 18"/>
                  <a:gd name="T2" fmla="*/ 24 w 24"/>
                  <a:gd name="T3" fmla="*/ 0 h 18"/>
                  <a:gd name="T4" fmla="*/ 24 w 24"/>
                  <a:gd name="T5" fmla="*/ 0 h 18"/>
                  <a:gd name="T6" fmla="*/ 0 w 24"/>
                  <a:gd name="T7" fmla="*/ 12 h 18"/>
                  <a:gd name="T8" fmla="*/ 0 w 24"/>
                  <a:gd name="T9" fmla="*/ 12 h 18"/>
                  <a:gd name="T10" fmla="*/ 0 w 24"/>
                  <a:gd name="T11" fmla="*/ 18 h 18"/>
                  <a:gd name="T12" fmla="*/ 24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6"/>
                    </a:move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1295" name="Freeform 1541"/>
              <p:cNvSpPr>
                <a:spLocks/>
              </p:cNvSpPr>
              <p:nvPr/>
            </p:nvSpPr>
            <p:spPr bwMode="auto">
              <a:xfrm>
                <a:off x="3303" y="2447"/>
                <a:ext cx="24" cy="18"/>
              </a:xfrm>
              <a:custGeom>
                <a:avLst/>
                <a:gdLst>
                  <a:gd name="T0" fmla="*/ 18 w 24"/>
                  <a:gd name="T1" fmla="*/ 6 h 18"/>
                  <a:gd name="T2" fmla="*/ 24 w 24"/>
                  <a:gd name="T3" fmla="*/ 0 h 18"/>
                  <a:gd name="T4" fmla="*/ 18 w 24"/>
                  <a:gd name="T5" fmla="*/ 0 h 18"/>
                  <a:gd name="T6" fmla="*/ 18 w 24"/>
                  <a:gd name="T7" fmla="*/ 0 h 18"/>
                  <a:gd name="T8" fmla="*/ 0 w 24"/>
                  <a:gd name="T9" fmla="*/ 12 h 18"/>
                  <a:gd name="T10" fmla="*/ 0 w 24"/>
                  <a:gd name="T11" fmla="*/ 18 h 18"/>
                  <a:gd name="T12" fmla="*/ 0 w 24"/>
                  <a:gd name="T13" fmla="*/ 18 h 18"/>
                  <a:gd name="T14" fmla="*/ 18 w 24"/>
                  <a:gd name="T15" fmla="*/ 6 h 18"/>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18"/>
                  <a:gd name="T26" fmla="*/ 24 w 24"/>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18">
                    <a:moveTo>
                      <a:pt x="18" y="6"/>
                    </a:moveTo>
                    <a:lnTo>
                      <a:pt x="24" y="0"/>
                    </a:lnTo>
                    <a:lnTo>
                      <a:pt x="18" y="0"/>
                    </a:lnTo>
                    <a:lnTo>
                      <a:pt x="0" y="12"/>
                    </a:lnTo>
                    <a:lnTo>
                      <a:pt x="0" y="18"/>
                    </a:lnTo>
                    <a:lnTo>
                      <a:pt x="18" y="6"/>
                    </a:lnTo>
                    <a:close/>
                  </a:path>
                </a:pathLst>
              </a:custGeom>
              <a:solidFill>
                <a:srgbClr val="C0C0C0"/>
              </a:solidFill>
              <a:ln w="9525">
                <a:noFill/>
                <a:round/>
                <a:headEnd/>
                <a:tailEnd/>
              </a:ln>
            </p:spPr>
            <p:txBody>
              <a:bodyPr/>
              <a:lstStyle/>
              <a:p>
                <a:endParaRPr lang="en-US"/>
              </a:p>
            </p:txBody>
          </p:sp>
          <p:sp>
            <p:nvSpPr>
              <p:cNvPr id="51296" name="Freeform 1542"/>
              <p:cNvSpPr>
                <a:spLocks/>
              </p:cNvSpPr>
              <p:nvPr/>
            </p:nvSpPr>
            <p:spPr bwMode="auto">
              <a:xfrm>
                <a:off x="3267" y="2471"/>
                <a:ext cx="24" cy="18"/>
              </a:xfrm>
              <a:custGeom>
                <a:avLst/>
                <a:gdLst>
                  <a:gd name="T0" fmla="*/ 24 w 24"/>
                  <a:gd name="T1" fmla="*/ 6 h 18"/>
                  <a:gd name="T2" fmla="*/ 24 w 24"/>
                  <a:gd name="T3" fmla="*/ 0 h 18"/>
                  <a:gd name="T4" fmla="*/ 24 w 24"/>
                  <a:gd name="T5" fmla="*/ 0 h 18"/>
                  <a:gd name="T6" fmla="*/ 0 w 24"/>
                  <a:gd name="T7" fmla="*/ 12 h 18"/>
                  <a:gd name="T8" fmla="*/ 0 w 24"/>
                  <a:gd name="T9" fmla="*/ 18 h 18"/>
                  <a:gd name="T10" fmla="*/ 0 w 24"/>
                  <a:gd name="T11" fmla="*/ 18 h 18"/>
                  <a:gd name="T12" fmla="*/ 24 w 24"/>
                  <a:gd name="T13" fmla="*/ 6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24" y="6"/>
                    </a:moveTo>
                    <a:lnTo>
                      <a:pt x="24" y="0"/>
                    </a:lnTo>
                    <a:lnTo>
                      <a:pt x="0" y="12"/>
                    </a:lnTo>
                    <a:lnTo>
                      <a:pt x="0" y="18"/>
                    </a:lnTo>
                    <a:lnTo>
                      <a:pt x="24" y="6"/>
                    </a:lnTo>
                    <a:close/>
                  </a:path>
                </a:pathLst>
              </a:custGeom>
              <a:solidFill>
                <a:srgbClr val="C0C0C0"/>
              </a:solidFill>
              <a:ln w="9525">
                <a:noFill/>
                <a:round/>
                <a:headEnd/>
                <a:tailEnd/>
              </a:ln>
            </p:spPr>
            <p:txBody>
              <a:bodyPr/>
              <a:lstStyle/>
              <a:p>
                <a:endParaRPr lang="en-US"/>
              </a:p>
            </p:txBody>
          </p:sp>
          <p:sp>
            <p:nvSpPr>
              <p:cNvPr id="51297" name="Freeform 1543"/>
              <p:cNvSpPr>
                <a:spLocks/>
              </p:cNvSpPr>
              <p:nvPr/>
            </p:nvSpPr>
            <p:spPr bwMode="auto">
              <a:xfrm>
                <a:off x="3237" y="2501"/>
                <a:ext cx="24" cy="25"/>
              </a:xfrm>
              <a:custGeom>
                <a:avLst/>
                <a:gdLst>
                  <a:gd name="T0" fmla="*/ 24 w 24"/>
                  <a:gd name="T1" fmla="*/ 0 h 25"/>
                  <a:gd name="T2" fmla="*/ 18 w 24"/>
                  <a:gd name="T3" fmla="*/ 0 h 25"/>
                  <a:gd name="T4" fmla="*/ 18 w 24"/>
                  <a:gd name="T5" fmla="*/ 0 h 25"/>
                  <a:gd name="T6" fmla="*/ 0 w 24"/>
                  <a:gd name="T7" fmla="*/ 19 h 25"/>
                  <a:gd name="T8" fmla="*/ 6 w 24"/>
                  <a:gd name="T9" fmla="*/ 25 h 25"/>
                  <a:gd name="T10" fmla="*/ 6 w 24"/>
                  <a:gd name="T11" fmla="*/ 19 h 25"/>
                  <a:gd name="T12" fmla="*/ 24 w 24"/>
                  <a:gd name="T13" fmla="*/ 0 h 25"/>
                  <a:gd name="T14" fmla="*/ 0 60000 65536"/>
                  <a:gd name="T15" fmla="*/ 0 60000 65536"/>
                  <a:gd name="T16" fmla="*/ 0 60000 65536"/>
                  <a:gd name="T17" fmla="*/ 0 60000 65536"/>
                  <a:gd name="T18" fmla="*/ 0 60000 65536"/>
                  <a:gd name="T19" fmla="*/ 0 60000 65536"/>
                  <a:gd name="T20" fmla="*/ 0 60000 65536"/>
                  <a:gd name="T21" fmla="*/ 0 w 24"/>
                  <a:gd name="T22" fmla="*/ 0 h 25"/>
                  <a:gd name="T23" fmla="*/ 24 w 24"/>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5">
                    <a:moveTo>
                      <a:pt x="24" y="0"/>
                    </a:moveTo>
                    <a:lnTo>
                      <a:pt x="18" y="0"/>
                    </a:lnTo>
                    <a:lnTo>
                      <a:pt x="0" y="19"/>
                    </a:lnTo>
                    <a:lnTo>
                      <a:pt x="6" y="25"/>
                    </a:lnTo>
                    <a:lnTo>
                      <a:pt x="6" y="19"/>
                    </a:lnTo>
                    <a:lnTo>
                      <a:pt x="24" y="0"/>
                    </a:lnTo>
                    <a:close/>
                  </a:path>
                </a:pathLst>
              </a:custGeom>
              <a:solidFill>
                <a:srgbClr val="C0C0C0"/>
              </a:solidFill>
              <a:ln w="9525">
                <a:noFill/>
                <a:round/>
                <a:headEnd/>
                <a:tailEnd/>
              </a:ln>
            </p:spPr>
            <p:txBody>
              <a:bodyPr/>
              <a:lstStyle/>
              <a:p>
                <a:endParaRPr lang="en-US"/>
              </a:p>
            </p:txBody>
          </p:sp>
          <p:sp>
            <p:nvSpPr>
              <p:cNvPr id="51298" name="Freeform 1544"/>
              <p:cNvSpPr>
                <a:spLocks/>
              </p:cNvSpPr>
              <p:nvPr/>
            </p:nvSpPr>
            <p:spPr bwMode="auto">
              <a:xfrm>
                <a:off x="3225" y="2532"/>
                <a:ext cx="12" cy="30"/>
              </a:xfrm>
              <a:custGeom>
                <a:avLst/>
                <a:gdLst>
                  <a:gd name="T0" fmla="*/ 12 w 12"/>
                  <a:gd name="T1" fmla="*/ 6 h 30"/>
                  <a:gd name="T2" fmla="*/ 12 w 12"/>
                  <a:gd name="T3" fmla="*/ 0 h 30"/>
                  <a:gd name="T4" fmla="*/ 6 w 12"/>
                  <a:gd name="T5" fmla="*/ 6 h 30"/>
                  <a:gd name="T6" fmla="*/ 0 w 12"/>
                  <a:gd name="T7" fmla="*/ 30 h 30"/>
                  <a:gd name="T8" fmla="*/ 6 w 12"/>
                  <a:gd name="T9" fmla="*/ 30 h 30"/>
                  <a:gd name="T10" fmla="*/ 6 w 12"/>
                  <a:gd name="T11" fmla="*/ 30 h 30"/>
                  <a:gd name="T12" fmla="*/ 12 w 12"/>
                  <a:gd name="T13" fmla="*/ 6 h 30"/>
                  <a:gd name="T14" fmla="*/ 0 60000 65536"/>
                  <a:gd name="T15" fmla="*/ 0 60000 65536"/>
                  <a:gd name="T16" fmla="*/ 0 60000 65536"/>
                  <a:gd name="T17" fmla="*/ 0 60000 65536"/>
                  <a:gd name="T18" fmla="*/ 0 60000 65536"/>
                  <a:gd name="T19" fmla="*/ 0 60000 65536"/>
                  <a:gd name="T20" fmla="*/ 0 60000 65536"/>
                  <a:gd name="T21" fmla="*/ 0 w 12"/>
                  <a:gd name="T22" fmla="*/ 0 h 30"/>
                  <a:gd name="T23" fmla="*/ 12 w 12"/>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30">
                    <a:moveTo>
                      <a:pt x="12" y="6"/>
                    </a:moveTo>
                    <a:lnTo>
                      <a:pt x="12" y="0"/>
                    </a:lnTo>
                    <a:lnTo>
                      <a:pt x="6" y="6"/>
                    </a:lnTo>
                    <a:lnTo>
                      <a:pt x="0" y="30"/>
                    </a:lnTo>
                    <a:lnTo>
                      <a:pt x="6" y="30"/>
                    </a:lnTo>
                    <a:lnTo>
                      <a:pt x="12" y="6"/>
                    </a:lnTo>
                    <a:close/>
                  </a:path>
                </a:pathLst>
              </a:custGeom>
              <a:solidFill>
                <a:srgbClr val="C0C0C0"/>
              </a:solidFill>
              <a:ln w="9525">
                <a:noFill/>
                <a:round/>
                <a:headEnd/>
                <a:tailEnd/>
              </a:ln>
            </p:spPr>
            <p:txBody>
              <a:bodyPr/>
              <a:lstStyle/>
              <a:p>
                <a:endParaRPr lang="en-US"/>
              </a:p>
            </p:txBody>
          </p:sp>
          <p:sp>
            <p:nvSpPr>
              <p:cNvPr id="51299" name="Freeform 1545"/>
              <p:cNvSpPr>
                <a:spLocks/>
              </p:cNvSpPr>
              <p:nvPr/>
            </p:nvSpPr>
            <p:spPr bwMode="auto">
              <a:xfrm>
                <a:off x="3225" y="2574"/>
                <a:ext cx="12" cy="30"/>
              </a:xfrm>
              <a:custGeom>
                <a:avLst/>
                <a:gdLst>
                  <a:gd name="T0" fmla="*/ 6 w 12"/>
                  <a:gd name="T1" fmla="*/ 6 h 30"/>
                  <a:gd name="T2" fmla="*/ 0 w 12"/>
                  <a:gd name="T3" fmla="*/ 0 h 30"/>
                  <a:gd name="T4" fmla="*/ 0 w 12"/>
                  <a:gd name="T5" fmla="*/ 6 h 30"/>
                  <a:gd name="T6" fmla="*/ 6 w 12"/>
                  <a:gd name="T7" fmla="*/ 30 h 30"/>
                  <a:gd name="T8" fmla="*/ 6 w 12"/>
                  <a:gd name="T9" fmla="*/ 30 h 30"/>
                  <a:gd name="T10" fmla="*/ 12 w 12"/>
                  <a:gd name="T11" fmla="*/ 30 h 30"/>
                  <a:gd name="T12" fmla="*/ 6 w 12"/>
                  <a:gd name="T13" fmla="*/ 6 h 30"/>
                  <a:gd name="T14" fmla="*/ 0 60000 65536"/>
                  <a:gd name="T15" fmla="*/ 0 60000 65536"/>
                  <a:gd name="T16" fmla="*/ 0 60000 65536"/>
                  <a:gd name="T17" fmla="*/ 0 60000 65536"/>
                  <a:gd name="T18" fmla="*/ 0 60000 65536"/>
                  <a:gd name="T19" fmla="*/ 0 60000 65536"/>
                  <a:gd name="T20" fmla="*/ 0 60000 65536"/>
                  <a:gd name="T21" fmla="*/ 0 w 12"/>
                  <a:gd name="T22" fmla="*/ 0 h 30"/>
                  <a:gd name="T23" fmla="*/ 12 w 12"/>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30">
                    <a:moveTo>
                      <a:pt x="6" y="6"/>
                    </a:moveTo>
                    <a:lnTo>
                      <a:pt x="0" y="0"/>
                    </a:lnTo>
                    <a:lnTo>
                      <a:pt x="0" y="6"/>
                    </a:lnTo>
                    <a:lnTo>
                      <a:pt x="6" y="30"/>
                    </a:lnTo>
                    <a:lnTo>
                      <a:pt x="12" y="30"/>
                    </a:lnTo>
                    <a:lnTo>
                      <a:pt x="6" y="6"/>
                    </a:lnTo>
                    <a:close/>
                  </a:path>
                </a:pathLst>
              </a:custGeom>
              <a:solidFill>
                <a:srgbClr val="C0C0C0"/>
              </a:solidFill>
              <a:ln w="9525">
                <a:noFill/>
                <a:round/>
                <a:headEnd/>
                <a:tailEnd/>
              </a:ln>
            </p:spPr>
            <p:txBody>
              <a:bodyPr/>
              <a:lstStyle/>
              <a:p>
                <a:endParaRPr lang="en-US"/>
              </a:p>
            </p:txBody>
          </p:sp>
          <p:sp>
            <p:nvSpPr>
              <p:cNvPr id="51300" name="Freeform 1546"/>
              <p:cNvSpPr>
                <a:spLocks/>
              </p:cNvSpPr>
              <p:nvPr/>
            </p:nvSpPr>
            <p:spPr bwMode="auto">
              <a:xfrm>
                <a:off x="3231" y="2616"/>
                <a:ext cx="24" cy="24"/>
              </a:xfrm>
              <a:custGeom>
                <a:avLst/>
                <a:gdLst>
                  <a:gd name="T0" fmla="*/ 6 w 24"/>
                  <a:gd name="T1" fmla="*/ 0 h 24"/>
                  <a:gd name="T2" fmla="*/ 6 w 24"/>
                  <a:gd name="T3" fmla="*/ 0 h 24"/>
                  <a:gd name="T4" fmla="*/ 0 w 24"/>
                  <a:gd name="T5" fmla="*/ 0 h 24"/>
                  <a:gd name="T6" fmla="*/ 18 w 24"/>
                  <a:gd name="T7" fmla="*/ 24 h 24"/>
                  <a:gd name="T8" fmla="*/ 18 w 24"/>
                  <a:gd name="T9" fmla="*/ 24 h 24"/>
                  <a:gd name="T10" fmla="*/ 24 w 24"/>
                  <a:gd name="T11" fmla="*/ 24 h 24"/>
                  <a:gd name="T12" fmla="*/ 6 w 24"/>
                  <a:gd name="T13" fmla="*/ 0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6" y="0"/>
                    </a:moveTo>
                    <a:lnTo>
                      <a:pt x="6" y="0"/>
                    </a:lnTo>
                    <a:lnTo>
                      <a:pt x="0" y="0"/>
                    </a:lnTo>
                    <a:lnTo>
                      <a:pt x="18" y="24"/>
                    </a:lnTo>
                    <a:lnTo>
                      <a:pt x="24" y="24"/>
                    </a:lnTo>
                    <a:lnTo>
                      <a:pt x="6" y="0"/>
                    </a:lnTo>
                    <a:close/>
                  </a:path>
                </a:pathLst>
              </a:custGeom>
              <a:solidFill>
                <a:srgbClr val="C0C0C0"/>
              </a:solidFill>
              <a:ln w="9525">
                <a:noFill/>
                <a:round/>
                <a:headEnd/>
                <a:tailEnd/>
              </a:ln>
            </p:spPr>
            <p:txBody>
              <a:bodyPr/>
              <a:lstStyle/>
              <a:p>
                <a:endParaRPr lang="en-US"/>
              </a:p>
            </p:txBody>
          </p:sp>
          <p:sp>
            <p:nvSpPr>
              <p:cNvPr id="51301" name="Freeform 1547"/>
              <p:cNvSpPr>
                <a:spLocks/>
              </p:cNvSpPr>
              <p:nvPr/>
            </p:nvSpPr>
            <p:spPr bwMode="auto">
              <a:xfrm>
                <a:off x="3261" y="2646"/>
                <a:ext cx="24" cy="24"/>
              </a:xfrm>
              <a:custGeom>
                <a:avLst/>
                <a:gdLst>
                  <a:gd name="T0" fmla="*/ 6 w 24"/>
                  <a:gd name="T1" fmla="*/ 6 h 24"/>
                  <a:gd name="T2" fmla="*/ 0 w 24"/>
                  <a:gd name="T3" fmla="*/ 0 h 24"/>
                  <a:gd name="T4" fmla="*/ 0 w 24"/>
                  <a:gd name="T5" fmla="*/ 6 h 24"/>
                  <a:gd name="T6" fmla="*/ 6 w 24"/>
                  <a:gd name="T7" fmla="*/ 12 h 24"/>
                  <a:gd name="T8" fmla="*/ 6 w 24"/>
                  <a:gd name="T9" fmla="*/ 18 h 24"/>
                  <a:gd name="T10" fmla="*/ 18 w 24"/>
                  <a:gd name="T11" fmla="*/ 24 h 24"/>
                  <a:gd name="T12" fmla="*/ 24 w 24"/>
                  <a:gd name="T13" fmla="*/ 24 h 24"/>
                  <a:gd name="T14" fmla="*/ 18 w 24"/>
                  <a:gd name="T15" fmla="*/ 18 h 24"/>
                  <a:gd name="T16" fmla="*/ 6 w 24"/>
                  <a:gd name="T17" fmla="*/ 12 h 24"/>
                  <a:gd name="T18" fmla="*/ 6 w 24"/>
                  <a:gd name="T19" fmla="*/ 12 h 24"/>
                  <a:gd name="T20" fmla="*/ 12 w 24"/>
                  <a:gd name="T21" fmla="*/ 12 h 24"/>
                  <a:gd name="T22" fmla="*/ 6 w 24"/>
                  <a:gd name="T23" fmla="*/ 6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6" y="6"/>
                    </a:moveTo>
                    <a:lnTo>
                      <a:pt x="0" y="0"/>
                    </a:lnTo>
                    <a:lnTo>
                      <a:pt x="0" y="6"/>
                    </a:lnTo>
                    <a:lnTo>
                      <a:pt x="6" y="12"/>
                    </a:lnTo>
                    <a:lnTo>
                      <a:pt x="6" y="18"/>
                    </a:lnTo>
                    <a:lnTo>
                      <a:pt x="18" y="24"/>
                    </a:lnTo>
                    <a:lnTo>
                      <a:pt x="24" y="24"/>
                    </a:lnTo>
                    <a:lnTo>
                      <a:pt x="18" y="18"/>
                    </a:lnTo>
                    <a:lnTo>
                      <a:pt x="6" y="12"/>
                    </a:lnTo>
                    <a:lnTo>
                      <a:pt x="12" y="12"/>
                    </a:lnTo>
                    <a:lnTo>
                      <a:pt x="6" y="6"/>
                    </a:lnTo>
                    <a:close/>
                  </a:path>
                </a:pathLst>
              </a:custGeom>
              <a:solidFill>
                <a:srgbClr val="C0C0C0"/>
              </a:solidFill>
              <a:ln w="9525">
                <a:noFill/>
                <a:round/>
                <a:headEnd/>
                <a:tailEnd/>
              </a:ln>
            </p:spPr>
            <p:txBody>
              <a:bodyPr/>
              <a:lstStyle/>
              <a:p>
                <a:endParaRPr lang="en-US"/>
              </a:p>
            </p:txBody>
          </p:sp>
          <p:sp>
            <p:nvSpPr>
              <p:cNvPr id="51302" name="Freeform 1548"/>
              <p:cNvSpPr>
                <a:spLocks/>
              </p:cNvSpPr>
              <p:nvPr/>
            </p:nvSpPr>
            <p:spPr bwMode="auto">
              <a:xfrm>
                <a:off x="3291" y="2676"/>
                <a:ext cx="24" cy="18"/>
              </a:xfrm>
              <a:custGeom>
                <a:avLst/>
                <a:gdLst>
                  <a:gd name="T0" fmla="*/ 6 w 24"/>
                  <a:gd name="T1" fmla="*/ 0 h 18"/>
                  <a:gd name="T2" fmla="*/ 0 w 24"/>
                  <a:gd name="T3" fmla="*/ 0 h 18"/>
                  <a:gd name="T4" fmla="*/ 6 w 24"/>
                  <a:gd name="T5" fmla="*/ 6 h 18"/>
                  <a:gd name="T6" fmla="*/ 24 w 24"/>
                  <a:gd name="T7" fmla="*/ 18 h 18"/>
                  <a:gd name="T8" fmla="*/ 24 w 24"/>
                  <a:gd name="T9" fmla="*/ 18 h 18"/>
                  <a:gd name="T10" fmla="*/ 24 w 24"/>
                  <a:gd name="T11" fmla="*/ 12 h 18"/>
                  <a:gd name="T12" fmla="*/ 6 w 24"/>
                  <a:gd name="T13" fmla="*/ 0 h 18"/>
                  <a:gd name="T14" fmla="*/ 0 60000 65536"/>
                  <a:gd name="T15" fmla="*/ 0 60000 65536"/>
                  <a:gd name="T16" fmla="*/ 0 60000 65536"/>
                  <a:gd name="T17" fmla="*/ 0 60000 65536"/>
                  <a:gd name="T18" fmla="*/ 0 60000 65536"/>
                  <a:gd name="T19" fmla="*/ 0 60000 65536"/>
                  <a:gd name="T20" fmla="*/ 0 60000 65536"/>
                  <a:gd name="T21" fmla="*/ 0 w 24"/>
                  <a:gd name="T22" fmla="*/ 0 h 18"/>
                  <a:gd name="T23" fmla="*/ 24 w 2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8">
                    <a:moveTo>
                      <a:pt x="6" y="0"/>
                    </a:moveTo>
                    <a:lnTo>
                      <a:pt x="0" y="0"/>
                    </a:lnTo>
                    <a:lnTo>
                      <a:pt x="6" y="6"/>
                    </a:lnTo>
                    <a:lnTo>
                      <a:pt x="24" y="18"/>
                    </a:lnTo>
                    <a:lnTo>
                      <a:pt x="24" y="12"/>
                    </a:lnTo>
                    <a:lnTo>
                      <a:pt x="6" y="0"/>
                    </a:lnTo>
                    <a:close/>
                  </a:path>
                </a:pathLst>
              </a:custGeom>
              <a:solidFill>
                <a:srgbClr val="C0C0C0"/>
              </a:solidFill>
              <a:ln w="9525">
                <a:noFill/>
                <a:round/>
                <a:headEnd/>
                <a:tailEnd/>
              </a:ln>
            </p:spPr>
            <p:txBody>
              <a:bodyPr/>
              <a:lstStyle/>
              <a:p>
                <a:endParaRPr lang="en-US"/>
              </a:p>
            </p:txBody>
          </p:sp>
          <p:sp>
            <p:nvSpPr>
              <p:cNvPr id="51303" name="Freeform 1549"/>
              <p:cNvSpPr>
                <a:spLocks/>
              </p:cNvSpPr>
              <p:nvPr/>
            </p:nvSpPr>
            <p:spPr bwMode="auto">
              <a:xfrm>
                <a:off x="3327" y="2700"/>
                <a:ext cx="30" cy="12"/>
              </a:xfrm>
              <a:custGeom>
                <a:avLst/>
                <a:gdLst>
                  <a:gd name="T0" fmla="*/ 6 w 30"/>
                  <a:gd name="T1" fmla="*/ 0 h 12"/>
                  <a:gd name="T2" fmla="*/ 0 w 30"/>
                  <a:gd name="T3" fmla="*/ 0 h 12"/>
                  <a:gd name="T4" fmla="*/ 6 w 30"/>
                  <a:gd name="T5" fmla="*/ 6 h 12"/>
                  <a:gd name="T6" fmla="*/ 24 w 30"/>
                  <a:gd name="T7" fmla="*/ 12 h 12"/>
                  <a:gd name="T8" fmla="*/ 30 w 30"/>
                  <a:gd name="T9" fmla="*/ 12 h 12"/>
                  <a:gd name="T10" fmla="*/ 24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0"/>
                    </a:lnTo>
                    <a:lnTo>
                      <a:pt x="6" y="6"/>
                    </a:lnTo>
                    <a:lnTo>
                      <a:pt x="24" y="12"/>
                    </a:lnTo>
                    <a:lnTo>
                      <a:pt x="30" y="12"/>
                    </a:lnTo>
                    <a:lnTo>
                      <a:pt x="24" y="6"/>
                    </a:lnTo>
                    <a:lnTo>
                      <a:pt x="6" y="0"/>
                    </a:lnTo>
                    <a:close/>
                  </a:path>
                </a:pathLst>
              </a:custGeom>
              <a:solidFill>
                <a:srgbClr val="C0C0C0"/>
              </a:solidFill>
              <a:ln w="9525">
                <a:noFill/>
                <a:round/>
                <a:headEnd/>
                <a:tailEnd/>
              </a:ln>
            </p:spPr>
            <p:txBody>
              <a:bodyPr/>
              <a:lstStyle/>
              <a:p>
                <a:endParaRPr lang="en-US"/>
              </a:p>
            </p:txBody>
          </p:sp>
          <p:sp>
            <p:nvSpPr>
              <p:cNvPr id="51304" name="Freeform 1550"/>
              <p:cNvSpPr>
                <a:spLocks/>
              </p:cNvSpPr>
              <p:nvPr/>
            </p:nvSpPr>
            <p:spPr bwMode="auto">
              <a:xfrm>
                <a:off x="3363" y="2718"/>
                <a:ext cx="30" cy="12"/>
              </a:xfrm>
              <a:custGeom>
                <a:avLst/>
                <a:gdLst>
                  <a:gd name="T0" fmla="*/ 6 w 30"/>
                  <a:gd name="T1" fmla="*/ 0 h 12"/>
                  <a:gd name="T2" fmla="*/ 0 w 30"/>
                  <a:gd name="T3" fmla="*/ 0 h 12"/>
                  <a:gd name="T4" fmla="*/ 6 w 30"/>
                  <a:gd name="T5" fmla="*/ 6 h 12"/>
                  <a:gd name="T6" fmla="*/ 24 w 30"/>
                  <a:gd name="T7" fmla="*/ 12 h 12"/>
                  <a:gd name="T8" fmla="*/ 24 w 30"/>
                  <a:gd name="T9" fmla="*/ 12 h 12"/>
                  <a:gd name="T10" fmla="*/ 30 w 30"/>
                  <a:gd name="T11" fmla="*/ 12 h 12"/>
                  <a:gd name="T12" fmla="*/ 24 w 30"/>
                  <a:gd name="T13" fmla="*/ 6 h 12"/>
                  <a:gd name="T14" fmla="*/ 24 w 30"/>
                  <a:gd name="T15" fmla="*/ 6 h 12"/>
                  <a:gd name="T16" fmla="*/ 6 w 30"/>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0"/>
                    </a:moveTo>
                    <a:lnTo>
                      <a:pt x="0" y="0"/>
                    </a:lnTo>
                    <a:lnTo>
                      <a:pt x="6" y="6"/>
                    </a:lnTo>
                    <a:lnTo>
                      <a:pt x="24" y="12"/>
                    </a:lnTo>
                    <a:lnTo>
                      <a:pt x="30" y="12"/>
                    </a:lnTo>
                    <a:lnTo>
                      <a:pt x="24" y="6"/>
                    </a:lnTo>
                    <a:lnTo>
                      <a:pt x="6" y="0"/>
                    </a:lnTo>
                    <a:close/>
                  </a:path>
                </a:pathLst>
              </a:custGeom>
              <a:solidFill>
                <a:srgbClr val="C0C0C0"/>
              </a:solidFill>
              <a:ln w="9525">
                <a:noFill/>
                <a:round/>
                <a:headEnd/>
                <a:tailEnd/>
              </a:ln>
            </p:spPr>
            <p:txBody>
              <a:bodyPr/>
              <a:lstStyle/>
              <a:p>
                <a:endParaRPr lang="en-US"/>
              </a:p>
            </p:txBody>
          </p:sp>
          <p:sp>
            <p:nvSpPr>
              <p:cNvPr id="51305" name="Freeform 1551"/>
              <p:cNvSpPr>
                <a:spLocks/>
              </p:cNvSpPr>
              <p:nvPr/>
            </p:nvSpPr>
            <p:spPr bwMode="auto">
              <a:xfrm>
                <a:off x="3405" y="2730"/>
                <a:ext cx="30" cy="12"/>
              </a:xfrm>
              <a:custGeom>
                <a:avLst/>
                <a:gdLst>
                  <a:gd name="T0" fmla="*/ 0 w 30"/>
                  <a:gd name="T1" fmla="*/ 0 h 12"/>
                  <a:gd name="T2" fmla="*/ 0 w 30"/>
                  <a:gd name="T3" fmla="*/ 6 h 12"/>
                  <a:gd name="T4" fmla="*/ 0 w 30"/>
                  <a:gd name="T5" fmla="*/ 6 h 12"/>
                  <a:gd name="T6" fmla="*/ 24 w 30"/>
                  <a:gd name="T7" fmla="*/ 12 h 12"/>
                  <a:gd name="T8" fmla="*/ 30 w 30"/>
                  <a:gd name="T9" fmla="*/ 12 h 12"/>
                  <a:gd name="T10" fmla="*/ 24 w 30"/>
                  <a:gd name="T11" fmla="*/ 6 h 12"/>
                  <a:gd name="T12" fmla="*/ 0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0" y="0"/>
                    </a:moveTo>
                    <a:lnTo>
                      <a:pt x="0" y="6"/>
                    </a:lnTo>
                    <a:lnTo>
                      <a:pt x="24" y="12"/>
                    </a:lnTo>
                    <a:lnTo>
                      <a:pt x="30" y="12"/>
                    </a:lnTo>
                    <a:lnTo>
                      <a:pt x="24" y="6"/>
                    </a:lnTo>
                    <a:lnTo>
                      <a:pt x="0" y="0"/>
                    </a:lnTo>
                    <a:close/>
                  </a:path>
                </a:pathLst>
              </a:custGeom>
              <a:solidFill>
                <a:srgbClr val="C0C0C0"/>
              </a:solidFill>
              <a:ln w="9525">
                <a:noFill/>
                <a:round/>
                <a:headEnd/>
                <a:tailEnd/>
              </a:ln>
            </p:spPr>
            <p:txBody>
              <a:bodyPr/>
              <a:lstStyle/>
              <a:p>
                <a:endParaRPr lang="en-US"/>
              </a:p>
            </p:txBody>
          </p:sp>
          <p:sp>
            <p:nvSpPr>
              <p:cNvPr id="51306" name="Freeform 1552"/>
              <p:cNvSpPr>
                <a:spLocks/>
              </p:cNvSpPr>
              <p:nvPr/>
            </p:nvSpPr>
            <p:spPr bwMode="auto">
              <a:xfrm>
                <a:off x="3447" y="2742"/>
                <a:ext cx="24" cy="12"/>
              </a:xfrm>
              <a:custGeom>
                <a:avLst/>
                <a:gdLst>
                  <a:gd name="T0" fmla="*/ 0 w 24"/>
                  <a:gd name="T1" fmla="*/ 0 h 12"/>
                  <a:gd name="T2" fmla="*/ 0 w 24"/>
                  <a:gd name="T3" fmla="*/ 6 h 12"/>
                  <a:gd name="T4" fmla="*/ 0 w 24"/>
                  <a:gd name="T5" fmla="*/ 6 h 12"/>
                  <a:gd name="T6" fmla="*/ 18 w 24"/>
                  <a:gd name="T7" fmla="*/ 12 h 12"/>
                  <a:gd name="T8" fmla="*/ 24 w 24"/>
                  <a:gd name="T9" fmla="*/ 12 h 12"/>
                  <a:gd name="T10" fmla="*/ 24 w 24"/>
                  <a:gd name="T11" fmla="*/ 12 h 12"/>
                  <a:gd name="T12" fmla="*/ 24 w 24"/>
                  <a:gd name="T13" fmla="*/ 6 h 12"/>
                  <a:gd name="T14" fmla="*/ 18 w 24"/>
                  <a:gd name="T15" fmla="*/ 6 h 12"/>
                  <a:gd name="T16" fmla="*/ 0 w 24"/>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0" y="0"/>
                    </a:moveTo>
                    <a:lnTo>
                      <a:pt x="0" y="6"/>
                    </a:lnTo>
                    <a:lnTo>
                      <a:pt x="18" y="12"/>
                    </a:lnTo>
                    <a:lnTo>
                      <a:pt x="24" y="12"/>
                    </a:lnTo>
                    <a:lnTo>
                      <a:pt x="24" y="6"/>
                    </a:lnTo>
                    <a:lnTo>
                      <a:pt x="18" y="6"/>
                    </a:lnTo>
                    <a:lnTo>
                      <a:pt x="0" y="0"/>
                    </a:lnTo>
                    <a:close/>
                  </a:path>
                </a:pathLst>
              </a:custGeom>
              <a:solidFill>
                <a:srgbClr val="C0C0C0"/>
              </a:solidFill>
              <a:ln w="9525">
                <a:noFill/>
                <a:round/>
                <a:headEnd/>
                <a:tailEnd/>
              </a:ln>
            </p:spPr>
            <p:txBody>
              <a:bodyPr/>
              <a:lstStyle/>
              <a:p>
                <a:endParaRPr lang="en-US"/>
              </a:p>
            </p:txBody>
          </p:sp>
          <p:sp>
            <p:nvSpPr>
              <p:cNvPr id="51307" name="Freeform 1553"/>
              <p:cNvSpPr>
                <a:spLocks/>
              </p:cNvSpPr>
              <p:nvPr/>
            </p:nvSpPr>
            <p:spPr bwMode="auto">
              <a:xfrm>
                <a:off x="3483" y="2754"/>
                <a:ext cx="30" cy="12"/>
              </a:xfrm>
              <a:custGeom>
                <a:avLst/>
                <a:gdLst>
                  <a:gd name="T0" fmla="*/ 6 w 30"/>
                  <a:gd name="T1" fmla="*/ 0 h 12"/>
                  <a:gd name="T2" fmla="*/ 0 w 30"/>
                  <a:gd name="T3" fmla="*/ 6 h 12"/>
                  <a:gd name="T4" fmla="*/ 6 w 30"/>
                  <a:gd name="T5" fmla="*/ 6 h 12"/>
                  <a:gd name="T6" fmla="*/ 30 w 30"/>
                  <a:gd name="T7" fmla="*/ 12 h 12"/>
                  <a:gd name="T8" fmla="*/ 30 w 30"/>
                  <a:gd name="T9" fmla="*/ 6 h 12"/>
                  <a:gd name="T10" fmla="*/ 30 w 30"/>
                  <a:gd name="T11" fmla="*/ 6 h 12"/>
                  <a:gd name="T12" fmla="*/ 6 w 30"/>
                  <a:gd name="T13" fmla="*/ 0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0"/>
                    </a:moveTo>
                    <a:lnTo>
                      <a:pt x="0" y="6"/>
                    </a:lnTo>
                    <a:lnTo>
                      <a:pt x="6" y="6"/>
                    </a:lnTo>
                    <a:lnTo>
                      <a:pt x="30" y="12"/>
                    </a:lnTo>
                    <a:lnTo>
                      <a:pt x="30" y="6"/>
                    </a:lnTo>
                    <a:lnTo>
                      <a:pt x="6" y="0"/>
                    </a:lnTo>
                    <a:close/>
                  </a:path>
                </a:pathLst>
              </a:custGeom>
              <a:solidFill>
                <a:srgbClr val="C0C0C0"/>
              </a:solidFill>
              <a:ln w="9525">
                <a:noFill/>
                <a:round/>
                <a:headEnd/>
                <a:tailEnd/>
              </a:ln>
            </p:spPr>
            <p:txBody>
              <a:bodyPr/>
              <a:lstStyle/>
              <a:p>
                <a:endParaRPr lang="en-US"/>
              </a:p>
            </p:txBody>
          </p:sp>
          <p:sp>
            <p:nvSpPr>
              <p:cNvPr id="51308" name="Freeform 1554"/>
              <p:cNvSpPr>
                <a:spLocks/>
              </p:cNvSpPr>
              <p:nvPr/>
            </p:nvSpPr>
            <p:spPr bwMode="auto">
              <a:xfrm>
                <a:off x="3525" y="2766"/>
                <a:ext cx="30" cy="6"/>
              </a:xfrm>
              <a:custGeom>
                <a:avLst/>
                <a:gdLst>
                  <a:gd name="T0" fmla="*/ 6 w 30"/>
                  <a:gd name="T1" fmla="*/ 0 h 6"/>
                  <a:gd name="T2" fmla="*/ 0 w 30"/>
                  <a:gd name="T3" fmla="*/ 0 h 6"/>
                  <a:gd name="T4" fmla="*/ 6 w 30"/>
                  <a:gd name="T5" fmla="*/ 6 h 6"/>
                  <a:gd name="T6" fmla="*/ 30 w 30"/>
                  <a:gd name="T7" fmla="*/ 6 h 6"/>
                  <a:gd name="T8" fmla="*/ 30 w 30"/>
                  <a:gd name="T9" fmla="*/ 6 h 6"/>
                  <a:gd name="T10" fmla="*/ 30 w 30"/>
                  <a:gd name="T11" fmla="*/ 0 h 6"/>
                  <a:gd name="T12" fmla="*/ 6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6" y="0"/>
                    </a:moveTo>
                    <a:lnTo>
                      <a:pt x="0" y="0"/>
                    </a:lnTo>
                    <a:lnTo>
                      <a:pt x="6" y="6"/>
                    </a:lnTo>
                    <a:lnTo>
                      <a:pt x="30" y="6"/>
                    </a:lnTo>
                    <a:lnTo>
                      <a:pt x="30" y="0"/>
                    </a:lnTo>
                    <a:lnTo>
                      <a:pt x="6" y="0"/>
                    </a:lnTo>
                    <a:close/>
                  </a:path>
                </a:pathLst>
              </a:custGeom>
              <a:solidFill>
                <a:srgbClr val="C0C0C0"/>
              </a:solidFill>
              <a:ln w="9525">
                <a:noFill/>
                <a:round/>
                <a:headEnd/>
                <a:tailEnd/>
              </a:ln>
            </p:spPr>
            <p:txBody>
              <a:bodyPr/>
              <a:lstStyle/>
              <a:p>
                <a:endParaRPr lang="en-US"/>
              </a:p>
            </p:txBody>
          </p:sp>
          <p:sp>
            <p:nvSpPr>
              <p:cNvPr id="51309" name="Freeform 1555"/>
              <p:cNvSpPr>
                <a:spLocks/>
              </p:cNvSpPr>
              <p:nvPr/>
            </p:nvSpPr>
            <p:spPr bwMode="auto">
              <a:xfrm>
                <a:off x="3567" y="2772"/>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310" name="Freeform 1556"/>
              <p:cNvSpPr>
                <a:spLocks/>
              </p:cNvSpPr>
              <p:nvPr/>
            </p:nvSpPr>
            <p:spPr bwMode="auto">
              <a:xfrm>
                <a:off x="3609" y="2778"/>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311" name="Freeform 1557"/>
              <p:cNvSpPr>
                <a:spLocks/>
              </p:cNvSpPr>
              <p:nvPr/>
            </p:nvSpPr>
            <p:spPr bwMode="auto">
              <a:xfrm>
                <a:off x="3651" y="2784"/>
                <a:ext cx="30" cy="6"/>
              </a:xfrm>
              <a:custGeom>
                <a:avLst/>
                <a:gdLst>
                  <a:gd name="T0" fmla="*/ 0 w 30"/>
                  <a:gd name="T1" fmla="*/ 0 h 6"/>
                  <a:gd name="T2" fmla="*/ 0 w 30"/>
                  <a:gd name="T3" fmla="*/ 0 h 6"/>
                  <a:gd name="T4" fmla="*/ 0 w 30"/>
                  <a:gd name="T5" fmla="*/ 6 h 6"/>
                  <a:gd name="T6" fmla="*/ 12 w 30"/>
                  <a:gd name="T7" fmla="*/ 6 h 6"/>
                  <a:gd name="T8" fmla="*/ 24 w 30"/>
                  <a:gd name="T9" fmla="*/ 6 h 6"/>
                  <a:gd name="T10" fmla="*/ 30 w 30"/>
                  <a:gd name="T11" fmla="*/ 0 h 6"/>
                  <a:gd name="T12" fmla="*/ 24 w 30"/>
                  <a:gd name="T13" fmla="*/ 0 h 6"/>
                  <a:gd name="T14" fmla="*/ 12 w 30"/>
                  <a:gd name="T15" fmla="*/ 0 h 6"/>
                  <a:gd name="T16" fmla="*/ 0 w 3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0" y="0"/>
                    </a:moveTo>
                    <a:lnTo>
                      <a:pt x="0" y="0"/>
                    </a:lnTo>
                    <a:lnTo>
                      <a:pt x="0" y="6"/>
                    </a:lnTo>
                    <a:lnTo>
                      <a:pt x="12" y="6"/>
                    </a:lnTo>
                    <a:lnTo>
                      <a:pt x="24" y="6"/>
                    </a:lnTo>
                    <a:lnTo>
                      <a:pt x="30" y="0"/>
                    </a:lnTo>
                    <a:lnTo>
                      <a:pt x="24" y="0"/>
                    </a:lnTo>
                    <a:lnTo>
                      <a:pt x="12" y="0"/>
                    </a:lnTo>
                    <a:lnTo>
                      <a:pt x="0" y="0"/>
                    </a:lnTo>
                    <a:close/>
                  </a:path>
                </a:pathLst>
              </a:custGeom>
              <a:solidFill>
                <a:srgbClr val="C0C0C0"/>
              </a:solidFill>
              <a:ln w="9525">
                <a:noFill/>
                <a:round/>
                <a:headEnd/>
                <a:tailEnd/>
              </a:ln>
            </p:spPr>
            <p:txBody>
              <a:bodyPr/>
              <a:lstStyle/>
              <a:p>
                <a:endParaRPr lang="en-US"/>
              </a:p>
            </p:txBody>
          </p:sp>
          <p:sp>
            <p:nvSpPr>
              <p:cNvPr id="51312" name="Freeform 1558"/>
              <p:cNvSpPr>
                <a:spLocks/>
              </p:cNvSpPr>
              <p:nvPr/>
            </p:nvSpPr>
            <p:spPr bwMode="auto">
              <a:xfrm>
                <a:off x="3693" y="2784"/>
                <a:ext cx="30" cy="6"/>
              </a:xfrm>
              <a:custGeom>
                <a:avLst/>
                <a:gdLst>
                  <a:gd name="T0" fmla="*/ 0 w 30"/>
                  <a:gd name="T1" fmla="*/ 0 h 6"/>
                  <a:gd name="T2" fmla="*/ 0 w 30"/>
                  <a:gd name="T3" fmla="*/ 0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0"/>
                    </a:ln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313" name="Freeform 1559"/>
              <p:cNvSpPr>
                <a:spLocks/>
              </p:cNvSpPr>
              <p:nvPr/>
            </p:nvSpPr>
            <p:spPr bwMode="auto">
              <a:xfrm>
                <a:off x="3735" y="2784"/>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314" name="Freeform 1560"/>
              <p:cNvSpPr>
                <a:spLocks/>
              </p:cNvSpPr>
              <p:nvPr/>
            </p:nvSpPr>
            <p:spPr bwMode="auto">
              <a:xfrm>
                <a:off x="3777" y="2784"/>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315" name="Freeform 1561"/>
              <p:cNvSpPr>
                <a:spLocks/>
              </p:cNvSpPr>
              <p:nvPr/>
            </p:nvSpPr>
            <p:spPr bwMode="auto">
              <a:xfrm>
                <a:off x="3819" y="2784"/>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316" name="Freeform 1562"/>
              <p:cNvSpPr>
                <a:spLocks/>
              </p:cNvSpPr>
              <p:nvPr/>
            </p:nvSpPr>
            <p:spPr bwMode="auto">
              <a:xfrm>
                <a:off x="3861" y="2784"/>
                <a:ext cx="30" cy="6"/>
              </a:xfrm>
              <a:custGeom>
                <a:avLst/>
                <a:gdLst>
                  <a:gd name="T0" fmla="*/ 0 w 30"/>
                  <a:gd name="T1" fmla="*/ 0 h 6"/>
                  <a:gd name="T2" fmla="*/ 0 w 30"/>
                  <a:gd name="T3" fmla="*/ 0 h 6"/>
                  <a:gd name="T4" fmla="*/ 0 w 30"/>
                  <a:gd name="T5" fmla="*/ 6 h 6"/>
                  <a:gd name="T6" fmla="*/ 24 w 30"/>
                  <a:gd name="T7" fmla="*/ 6 h 6"/>
                  <a:gd name="T8" fmla="*/ 24 w 30"/>
                  <a:gd name="T9" fmla="*/ 6 h 6"/>
                  <a:gd name="T10" fmla="*/ 30 w 30"/>
                  <a:gd name="T11" fmla="*/ 0 h 6"/>
                  <a:gd name="T12" fmla="*/ 24 w 30"/>
                  <a:gd name="T13" fmla="*/ 0 h 6"/>
                  <a:gd name="T14" fmla="*/ 24 w 30"/>
                  <a:gd name="T15" fmla="*/ 0 h 6"/>
                  <a:gd name="T16" fmla="*/ 0 w 3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0" y="0"/>
                    </a:moveTo>
                    <a:lnTo>
                      <a:pt x="0" y="0"/>
                    </a:ln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1317" name="Freeform 1563"/>
              <p:cNvSpPr>
                <a:spLocks/>
              </p:cNvSpPr>
              <p:nvPr/>
            </p:nvSpPr>
            <p:spPr bwMode="auto">
              <a:xfrm>
                <a:off x="3903" y="2778"/>
                <a:ext cx="30" cy="6"/>
              </a:xfrm>
              <a:custGeom>
                <a:avLst/>
                <a:gdLst>
                  <a:gd name="T0" fmla="*/ 0 w 30"/>
                  <a:gd name="T1" fmla="*/ 0 h 6"/>
                  <a:gd name="T2" fmla="*/ 0 w 30"/>
                  <a:gd name="T3" fmla="*/ 6 h 6"/>
                  <a:gd name="T4" fmla="*/ 0 w 30"/>
                  <a:gd name="T5" fmla="*/ 6 h 6"/>
                  <a:gd name="T6" fmla="*/ 24 w 30"/>
                  <a:gd name="T7" fmla="*/ 6 h 6"/>
                  <a:gd name="T8" fmla="*/ 30 w 30"/>
                  <a:gd name="T9" fmla="*/ 0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0"/>
                    </a:lnTo>
                    <a:lnTo>
                      <a:pt x="24" y="0"/>
                    </a:lnTo>
                    <a:lnTo>
                      <a:pt x="0" y="0"/>
                    </a:lnTo>
                    <a:close/>
                  </a:path>
                </a:pathLst>
              </a:custGeom>
              <a:solidFill>
                <a:srgbClr val="C0C0C0"/>
              </a:solidFill>
              <a:ln w="9525">
                <a:noFill/>
                <a:round/>
                <a:headEnd/>
                <a:tailEnd/>
              </a:ln>
            </p:spPr>
            <p:txBody>
              <a:bodyPr/>
              <a:lstStyle/>
              <a:p>
                <a:endParaRPr lang="en-US"/>
              </a:p>
            </p:txBody>
          </p:sp>
          <p:sp>
            <p:nvSpPr>
              <p:cNvPr id="51318" name="Freeform 1564"/>
              <p:cNvSpPr>
                <a:spLocks/>
              </p:cNvSpPr>
              <p:nvPr/>
            </p:nvSpPr>
            <p:spPr bwMode="auto">
              <a:xfrm>
                <a:off x="3945" y="2772"/>
                <a:ext cx="30" cy="6"/>
              </a:xfrm>
              <a:custGeom>
                <a:avLst/>
                <a:gdLst>
                  <a:gd name="T0" fmla="*/ 0 w 30"/>
                  <a:gd name="T1" fmla="*/ 0 h 6"/>
                  <a:gd name="T2" fmla="*/ 0 w 30"/>
                  <a:gd name="T3" fmla="*/ 6 h 6"/>
                  <a:gd name="T4" fmla="*/ 0 w 30"/>
                  <a:gd name="T5" fmla="*/ 6 h 6"/>
                  <a:gd name="T6" fmla="*/ 24 w 30"/>
                  <a:gd name="T7" fmla="*/ 6 h 6"/>
                  <a:gd name="T8" fmla="*/ 30 w 30"/>
                  <a:gd name="T9" fmla="*/ 6 h 6"/>
                  <a:gd name="T10" fmla="*/ 24 w 30"/>
                  <a:gd name="T11" fmla="*/ 0 h 6"/>
                  <a:gd name="T12" fmla="*/ 0 w 30"/>
                  <a:gd name="T13" fmla="*/ 0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0" y="0"/>
                    </a:moveTo>
                    <a:lnTo>
                      <a:pt x="0" y="6"/>
                    </a:lnTo>
                    <a:lnTo>
                      <a:pt x="24" y="6"/>
                    </a:lnTo>
                    <a:lnTo>
                      <a:pt x="30" y="6"/>
                    </a:lnTo>
                    <a:lnTo>
                      <a:pt x="24" y="0"/>
                    </a:lnTo>
                    <a:lnTo>
                      <a:pt x="0" y="0"/>
                    </a:lnTo>
                    <a:close/>
                  </a:path>
                </a:pathLst>
              </a:custGeom>
              <a:solidFill>
                <a:srgbClr val="C0C0C0"/>
              </a:solidFill>
              <a:ln w="9525">
                <a:noFill/>
                <a:round/>
                <a:headEnd/>
                <a:tailEnd/>
              </a:ln>
            </p:spPr>
            <p:txBody>
              <a:bodyPr/>
              <a:lstStyle/>
              <a:p>
                <a:endParaRPr lang="en-US"/>
              </a:p>
            </p:txBody>
          </p:sp>
          <p:sp>
            <p:nvSpPr>
              <p:cNvPr id="51319" name="Freeform 1565"/>
              <p:cNvSpPr>
                <a:spLocks/>
              </p:cNvSpPr>
              <p:nvPr/>
            </p:nvSpPr>
            <p:spPr bwMode="auto">
              <a:xfrm>
                <a:off x="3987" y="2766"/>
                <a:ext cx="31" cy="12"/>
              </a:xfrm>
              <a:custGeom>
                <a:avLst/>
                <a:gdLst>
                  <a:gd name="T0" fmla="*/ 0 w 31"/>
                  <a:gd name="T1" fmla="*/ 6 h 12"/>
                  <a:gd name="T2" fmla="*/ 0 w 31"/>
                  <a:gd name="T3" fmla="*/ 6 h 12"/>
                  <a:gd name="T4" fmla="*/ 0 w 31"/>
                  <a:gd name="T5" fmla="*/ 12 h 12"/>
                  <a:gd name="T6" fmla="*/ 25 w 31"/>
                  <a:gd name="T7" fmla="*/ 6 h 12"/>
                  <a:gd name="T8" fmla="*/ 31 w 31"/>
                  <a:gd name="T9" fmla="*/ 0 h 12"/>
                  <a:gd name="T10" fmla="*/ 25 w 31"/>
                  <a:gd name="T11" fmla="*/ 0 h 12"/>
                  <a:gd name="T12" fmla="*/ 0 w 31"/>
                  <a:gd name="T13" fmla="*/ 6 h 12"/>
                  <a:gd name="T14" fmla="*/ 0 60000 65536"/>
                  <a:gd name="T15" fmla="*/ 0 60000 65536"/>
                  <a:gd name="T16" fmla="*/ 0 60000 65536"/>
                  <a:gd name="T17" fmla="*/ 0 60000 65536"/>
                  <a:gd name="T18" fmla="*/ 0 60000 65536"/>
                  <a:gd name="T19" fmla="*/ 0 60000 65536"/>
                  <a:gd name="T20" fmla="*/ 0 60000 65536"/>
                  <a:gd name="T21" fmla="*/ 0 w 31"/>
                  <a:gd name="T22" fmla="*/ 0 h 12"/>
                  <a:gd name="T23" fmla="*/ 31 w 31"/>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12">
                    <a:moveTo>
                      <a:pt x="0" y="6"/>
                    </a:moveTo>
                    <a:lnTo>
                      <a:pt x="0" y="6"/>
                    </a:lnTo>
                    <a:lnTo>
                      <a:pt x="0" y="12"/>
                    </a:lnTo>
                    <a:lnTo>
                      <a:pt x="25" y="6"/>
                    </a:lnTo>
                    <a:lnTo>
                      <a:pt x="31" y="0"/>
                    </a:lnTo>
                    <a:lnTo>
                      <a:pt x="25" y="0"/>
                    </a:lnTo>
                    <a:lnTo>
                      <a:pt x="0" y="6"/>
                    </a:lnTo>
                    <a:close/>
                  </a:path>
                </a:pathLst>
              </a:custGeom>
              <a:solidFill>
                <a:srgbClr val="C0C0C0"/>
              </a:solidFill>
              <a:ln w="9525">
                <a:noFill/>
                <a:round/>
                <a:headEnd/>
                <a:tailEnd/>
              </a:ln>
            </p:spPr>
            <p:txBody>
              <a:bodyPr/>
              <a:lstStyle/>
              <a:p>
                <a:endParaRPr lang="en-US"/>
              </a:p>
            </p:txBody>
          </p:sp>
          <p:sp>
            <p:nvSpPr>
              <p:cNvPr id="51320" name="Freeform 1566"/>
              <p:cNvSpPr>
                <a:spLocks/>
              </p:cNvSpPr>
              <p:nvPr/>
            </p:nvSpPr>
            <p:spPr bwMode="auto">
              <a:xfrm>
                <a:off x="4030" y="2754"/>
                <a:ext cx="24" cy="12"/>
              </a:xfrm>
              <a:custGeom>
                <a:avLst/>
                <a:gdLst>
                  <a:gd name="T0" fmla="*/ 0 w 24"/>
                  <a:gd name="T1" fmla="*/ 6 h 12"/>
                  <a:gd name="T2" fmla="*/ 0 w 24"/>
                  <a:gd name="T3" fmla="*/ 12 h 12"/>
                  <a:gd name="T4" fmla="*/ 0 w 24"/>
                  <a:gd name="T5" fmla="*/ 12 h 12"/>
                  <a:gd name="T6" fmla="*/ 24 w 24"/>
                  <a:gd name="T7" fmla="*/ 6 h 12"/>
                  <a:gd name="T8" fmla="*/ 24 w 24"/>
                  <a:gd name="T9" fmla="*/ 6 h 12"/>
                  <a:gd name="T10" fmla="*/ 24 w 24"/>
                  <a:gd name="T11" fmla="*/ 0 h 12"/>
                  <a:gd name="T12" fmla="*/ 0 w 24"/>
                  <a:gd name="T13" fmla="*/ 6 h 12"/>
                  <a:gd name="T14" fmla="*/ 0 60000 65536"/>
                  <a:gd name="T15" fmla="*/ 0 60000 65536"/>
                  <a:gd name="T16" fmla="*/ 0 60000 65536"/>
                  <a:gd name="T17" fmla="*/ 0 60000 65536"/>
                  <a:gd name="T18" fmla="*/ 0 60000 65536"/>
                  <a:gd name="T19" fmla="*/ 0 60000 65536"/>
                  <a:gd name="T20" fmla="*/ 0 60000 65536"/>
                  <a:gd name="T21" fmla="*/ 0 w 24"/>
                  <a:gd name="T22" fmla="*/ 0 h 12"/>
                  <a:gd name="T23" fmla="*/ 24 w 2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12">
                    <a:moveTo>
                      <a:pt x="0" y="6"/>
                    </a:moveTo>
                    <a:lnTo>
                      <a:pt x="0" y="12"/>
                    </a:lnTo>
                    <a:lnTo>
                      <a:pt x="24" y="6"/>
                    </a:lnTo>
                    <a:lnTo>
                      <a:pt x="24" y="0"/>
                    </a:lnTo>
                    <a:lnTo>
                      <a:pt x="0" y="6"/>
                    </a:lnTo>
                    <a:close/>
                  </a:path>
                </a:pathLst>
              </a:custGeom>
              <a:solidFill>
                <a:srgbClr val="C0C0C0"/>
              </a:solidFill>
              <a:ln w="9525">
                <a:noFill/>
                <a:round/>
                <a:headEnd/>
                <a:tailEnd/>
              </a:ln>
            </p:spPr>
            <p:txBody>
              <a:bodyPr/>
              <a:lstStyle/>
              <a:p>
                <a:endParaRPr lang="en-US"/>
              </a:p>
            </p:txBody>
          </p:sp>
          <p:sp>
            <p:nvSpPr>
              <p:cNvPr id="51321" name="Freeform 1567"/>
              <p:cNvSpPr>
                <a:spLocks/>
              </p:cNvSpPr>
              <p:nvPr/>
            </p:nvSpPr>
            <p:spPr bwMode="auto">
              <a:xfrm>
                <a:off x="4066" y="2748"/>
                <a:ext cx="30" cy="12"/>
              </a:xfrm>
              <a:custGeom>
                <a:avLst/>
                <a:gdLst>
                  <a:gd name="T0" fmla="*/ 6 w 30"/>
                  <a:gd name="T1" fmla="*/ 6 h 12"/>
                  <a:gd name="T2" fmla="*/ 0 w 30"/>
                  <a:gd name="T3" fmla="*/ 6 h 12"/>
                  <a:gd name="T4" fmla="*/ 6 w 30"/>
                  <a:gd name="T5" fmla="*/ 12 h 12"/>
                  <a:gd name="T6" fmla="*/ 18 w 30"/>
                  <a:gd name="T7" fmla="*/ 6 h 12"/>
                  <a:gd name="T8" fmla="*/ 30 w 30"/>
                  <a:gd name="T9" fmla="*/ 6 h 12"/>
                  <a:gd name="T10" fmla="*/ 30 w 30"/>
                  <a:gd name="T11" fmla="*/ 0 h 12"/>
                  <a:gd name="T12" fmla="*/ 30 w 30"/>
                  <a:gd name="T13" fmla="*/ 0 h 12"/>
                  <a:gd name="T14" fmla="*/ 18 w 30"/>
                  <a:gd name="T15" fmla="*/ 0 h 12"/>
                  <a:gd name="T16" fmla="*/ 6 w 30"/>
                  <a:gd name="T17" fmla="*/ 6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6" y="6"/>
                    </a:moveTo>
                    <a:lnTo>
                      <a:pt x="0" y="6"/>
                    </a:lnTo>
                    <a:lnTo>
                      <a:pt x="6" y="12"/>
                    </a:lnTo>
                    <a:lnTo>
                      <a:pt x="18" y="6"/>
                    </a:lnTo>
                    <a:lnTo>
                      <a:pt x="30" y="6"/>
                    </a:lnTo>
                    <a:lnTo>
                      <a:pt x="30" y="0"/>
                    </a:lnTo>
                    <a:lnTo>
                      <a:pt x="18" y="0"/>
                    </a:lnTo>
                    <a:lnTo>
                      <a:pt x="6" y="6"/>
                    </a:lnTo>
                    <a:close/>
                  </a:path>
                </a:pathLst>
              </a:custGeom>
              <a:solidFill>
                <a:srgbClr val="C0C0C0"/>
              </a:solidFill>
              <a:ln w="9525">
                <a:noFill/>
                <a:round/>
                <a:headEnd/>
                <a:tailEnd/>
              </a:ln>
            </p:spPr>
            <p:txBody>
              <a:bodyPr/>
              <a:lstStyle/>
              <a:p>
                <a:endParaRPr lang="en-US"/>
              </a:p>
            </p:txBody>
          </p:sp>
          <p:sp>
            <p:nvSpPr>
              <p:cNvPr id="51322" name="Freeform 1568"/>
              <p:cNvSpPr>
                <a:spLocks/>
              </p:cNvSpPr>
              <p:nvPr/>
            </p:nvSpPr>
            <p:spPr bwMode="auto">
              <a:xfrm>
                <a:off x="4108" y="2736"/>
                <a:ext cx="30" cy="12"/>
              </a:xfrm>
              <a:custGeom>
                <a:avLst/>
                <a:gdLst>
                  <a:gd name="T0" fmla="*/ 6 w 30"/>
                  <a:gd name="T1" fmla="*/ 6 h 12"/>
                  <a:gd name="T2" fmla="*/ 0 w 30"/>
                  <a:gd name="T3" fmla="*/ 6 h 12"/>
                  <a:gd name="T4" fmla="*/ 6 w 30"/>
                  <a:gd name="T5" fmla="*/ 12 h 12"/>
                  <a:gd name="T6" fmla="*/ 24 w 30"/>
                  <a:gd name="T7" fmla="*/ 6 h 12"/>
                  <a:gd name="T8" fmla="*/ 30 w 30"/>
                  <a:gd name="T9" fmla="*/ 0 h 12"/>
                  <a:gd name="T10" fmla="*/ 24 w 30"/>
                  <a:gd name="T11" fmla="*/ 0 h 12"/>
                  <a:gd name="T12" fmla="*/ 6 w 30"/>
                  <a:gd name="T13" fmla="*/ 6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6" y="6"/>
                    </a:moveTo>
                    <a:lnTo>
                      <a:pt x="0" y="6"/>
                    </a:lnTo>
                    <a:lnTo>
                      <a:pt x="6" y="12"/>
                    </a:lnTo>
                    <a:lnTo>
                      <a:pt x="24" y="6"/>
                    </a:lnTo>
                    <a:lnTo>
                      <a:pt x="30" y="0"/>
                    </a:lnTo>
                    <a:lnTo>
                      <a:pt x="24" y="0"/>
                    </a:lnTo>
                    <a:lnTo>
                      <a:pt x="6" y="6"/>
                    </a:lnTo>
                    <a:close/>
                  </a:path>
                </a:pathLst>
              </a:custGeom>
              <a:solidFill>
                <a:srgbClr val="C0C0C0"/>
              </a:solidFill>
              <a:ln w="9525">
                <a:noFill/>
                <a:round/>
                <a:headEnd/>
                <a:tailEnd/>
              </a:ln>
            </p:spPr>
            <p:txBody>
              <a:bodyPr/>
              <a:lstStyle/>
              <a:p>
                <a:endParaRPr lang="en-US"/>
              </a:p>
            </p:txBody>
          </p:sp>
          <p:sp>
            <p:nvSpPr>
              <p:cNvPr id="51323" name="Freeform 1569"/>
              <p:cNvSpPr>
                <a:spLocks/>
              </p:cNvSpPr>
              <p:nvPr/>
            </p:nvSpPr>
            <p:spPr bwMode="auto">
              <a:xfrm>
                <a:off x="4150" y="2718"/>
                <a:ext cx="24" cy="18"/>
              </a:xfrm>
              <a:custGeom>
                <a:avLst/>
                <a:gdLst>
                  <a:gd name="T0" fmla="*/ 0 w 24"/>
                  <a:gd name="T1" fmla="*/ 12 h 18"/>
                  <a:gd name="T2" fmla="*/ 0 w 24"/>
                  <a:gd name="T3" fmla="*/ 12 h 18"/>
                  <a:gd name="T4" fmla="*/ 0 w 24"/>
                  <a:gd name="T5" fmla="*/ 18 h 18"/>
                  <a:gd name="T6" fmla="*/ 12 w 24"/>
                  <a:gd name="T7" fmla="*/ 12 h 18"/>
                  <a:gd name="T8" fmla="*/ 24 w 24"/>
                  <a:gd name="T9" fmla="*/ 6 h 18"/>
                  <a:gd name="T10" fmla="*/ 24 w 24"/>
                  <a:gd name="T11" fmla="*/ 6 h 18"/>
                  <a:gd name="T12" fmla="*/ 24 w 24"/>
                  <a:gd name="T13" fmla="*/ 0 h 18"/>
                  <a:gd name="T14" fmla="*/ 12 w 24"/>
                  <a:gd name="T15" fmla="*/ 6 h 18"/>
                  <a:gd name="T16" fmla="*/ 0 w 24"/>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8"/>
                  <a:gd name="T29" fmla="*/ 24 w 2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8">
                    <a:moveTo>
                      <a:pt x="0" y="12"/>
                    </a:moveTo>
                    <a:lnTo>
                      <a:pt x="0" y="12"/>
                    </a:lnTo>
                    <a:lnTo>
                      <a:pt x="0" y="18"/>
                    </a:lnTo>
                    <a:lnTo>
                      <a:pt x="12" y="12"/>
                    </a:lnTo>
                    <a:lnTo>
                      <a:pt x="24" y="6"/>
                    </a:lnTo>
                    <a:lnTo>
                      <a:pt x="24" y="0"/>
                    </a:lnTo>
                    <a:lnTo>
                      <a:pt x="12" y="6"/>
                    </a:lnTo>
                    <a:lnTo>
                      <a:pt x="0" y="12"/>
                    </a:lnTo>
                    <a:close/>
                  </a:path>
                </a:pathLst>
              </a:custGeom>
              <a:solidFill>
                <a:srgbClr val="C0C0C0"/>
              </a:solidFill>
              <a:ln w="9525">
                <a:noFill/>
                <a:round/>
                <a:headEnd/>
                <a:tailEnd/>
              </a:ln>
            </p:spPr>
            <p:txBody>
              <a:bodyPr/>
              <a:lstStyle/>
              <a:p>
                <a:endParaRPr lang="en-US"/>
              </a:p>
            </p:txBody>
          </p:sp>
          <p:sp>
            <p:nvSpPr>
              <p:cNvPr id="51324" name="Freeform 1570"/>
              <p:cNvSpPr>
                <a:spLocks/>
              </p:cNvSpPr>
              <p:nvPr/>
            </p:nvSpPr>
            <p:spPr bwMode="auto">
              <a:xfrm>
                <a:off x="4186" y="2700"/>
                <a:ext cx="30" cy="18"/>
              </a:xfrm>
              <a:custGeom>
                <a:avLst/>
                <a:gdLst>
                  <a:gd name="T0" fmla="*/ 6 w 30"/>
                  <a:gd name="T1" fmla="*/ 12 h 18"/>
                  <a:gd name="T2" fmla="*/ 0 w 30"/>
                  <a:gd name="T3" fmla="*/ 12 h 18"/>
                  <a:gd name="T4" fmla="*/ 6 w 30"/>
                  <a:gd name="T5" fmla="*/ 18 h 18"/>
                  <a:gd name="T6" fmla="*/ 24 w 30"/>
                  <a:gd name="T7" fmla="*/ 6 h 18"/>
                  <a:gd name="T8" fmla="*/ 30 w 30"/>
                  <a:gd name="T9" fmla="*/ 6 h 18"/>
                  <a:gd name="T10" fmla="*/ 24 w 30"/>
                  <a:gd name="T11" fmla="*/ 0 h 18"/>
                  <a:gd name="T12" fmla="*/ 6 w 30"/>
                  <a:gd name="T13" fmla="*/ 12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6" y="12"/>
                    </a:moveTo>
                    <a:lnTo>
                      <a:pt x="0" y="12"/>
                    </a:lnTo>
                    <a:lnTo>
                      <a:pt x="6" y="18"/>
                    </a:lnTo>
                    <a:lnTo>
                      <a:pt x="24" y="6"/>
                    </a:lnTo>
                    <a:lnTo>
                      <a:pt x="30" y="6"/>
                    </a:lnTo>
                    <a:lnTo>
                      <a:pt x="24" y="0"/>
                    </a:lnTo>
                    <a:lnTo>
                      <a:pt x="6" y="12"/>
                    </a:lnTo>
                    <a:close/>
                  </a:path>
                </a:pathLst>
              </a:custGeom>
              <a:solidFill>
                <a:srgbClr val="C0C0C0"/>
              </a:solidFill>
              <a:ln w="9525">
                <a:noFill/>
                <a:round/>
                <a:headEnd/>
                <a:tailEnd/>
              </a:ln>
            </p:spPr>
            <p:txBody>
              <a:bodyPr/>
              <a:lstStyle/>
              <a:p>
                <a:endParaRPr lang="en-US"/>
              </a:p>
            </p:txBody>
          </p:sp>
          <p:sp>
            <p:nvSpPr>
              <p:cNvPr id="51325" name="Freeform 1571"/>
              <p:cNvSpPr>
                <a:spLocks/>
              </p:cNvSpPr>
              <p:nvPr/>
            </p:nvSpPr>
            <p:spPr bwMode="auto">
              <a:xfrm>
                <a:off x="4228" y="2682"/>
                <a:ext cx="24" cy="18"/>
              </a:xfrm>
              <a:custGeom>
                <a:avLst/>
                <a:gdLst>
                  <a:gd name="T0" fmla="*/ 0 w 24"/>
                  <a:gd name="T1" fmla="*/ 12 h 18"/>
                  <a:gd name="T2" fmla="*/ 0 w 24"/>
                  <a:gd name="T3" fmla="*/ 12 h 18"/>
                  <a:gd name="T4" fmla="*/ 0 w 24"/>
                  <a:gd name="T5" fmla="*/ 18 h 18"/>
                  <a:gd name="T6" fmla="*/ 0 w 24"/>
                  <a:gd name="T7" fmla="*/ 18 h 18"/>
                  <a:gd name="T8" fmla="*/ 18 w 24"/>
                  <a:gd name="T9" fmla="*/ 6 h 18"/>
                  <a:gd name="T10" fmla="*/ 24 w 24"/>
                  <a:gd name="T11" fmla="*/ 0 h 18"/>
                  <a:gd name="T12" fmla="*/ 18 w 24"/>
                  <a:gd name="T13" fmla="*/ 0 h 18"/>
                  <a:gd name="T14" fmla="*/ 0 w 24"/>
                  <a:gd name="T15" fmla="*/ 12 h 18"/>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18"/>
                  <a:gd name="T26" fmla="*/ 24 w 24"/>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18">
                    <a:moveTo>
                      <a:pt x="0" y="12"/>
                    </a:moveTo>
                    <a:lnTo>
                      <a:pt x="0" y="12"/>
                    </a:lnTo>
                    <a:lnTo>
                      <a:pt x="0" y="18"/>
                    </a:lnTo>
                    <a:lnTo>
                      <a:pt x="18" y="6"/>
                    </a:lnTo>
                    <a:lnTo>
                      <a:pt x="24" y="0"/>
                    </a:lnTo>
                    <a:lnTo>
                      <a:pt x="18" y="0"/>
                    </a:lnTo>
                    <a:lnTo>
                      <a:pt x="0" y="12"/>
                    </a:lnTo>
                    <a:close/>
                  </a:path>
                </a:pathLst>
              </a:custGeom>
              <a:solidFill>
                <a:srgbClr val="C0C0C0"/>
              </a:solidFill>
              <a:ln w="9525">
                <a:noFill/>
                <a:round/>
                <a:headEnd/>
                <a:tailEnd/>
              </a:ln>
            </p:spPr>
            <p:txBody>
              <a:bodyPr/>
              <a:lstStyle/>
              <a:p>
                <a:endParaRPr lang="en-US"/>
              </a:p>
            </p:txBody>
          </p:sp>
          <p:sp>
            <p:nvSpPr>
              <p:cNvPr id="51326" name="Freeform 1572"/>
              <p:cNvSpPr>
                <a:spLocks/>
              </p:cNvSpPr>
              <p:nvPr/>
            </p:nvSpPr>
            <p:spPr bwMode="auto">
              <a:xfrm>
                <a:off x="4258" y="2652"/>
                <a:ext cx="24" cy="24"/>
              </a:xfrm>
              <a:custGeom>
                <a:avLst/>
                <a:gdLst>
                  <a:gd name="T0" fmla="*/ 6 w 24"/>
                  <a:gd name="T1" fmla="*/ 18 h 24"/>
                  <a:gd name="T2" fmla="*/ 0 w 24"/>
                  <a:gd name="T3" fmla="*/ 18 h 24"/>
                  <a:gd name="T4" fmla="*/ 6 w 24"/>
                  <a:gd name="T5" fmla="*/ 24 h 24"/>
                  <a:gd name="T6" fmla="*/ 24 w 24"/>
                  <a:gd name="T7" fmla="*/ 12 h 24"/>
                  <a:gd name="T8" fmla="*/ 24 w 24"/>
                  <a:gd name="T9" fmla="*/ 6 h 24"/>
                  <a:gd name="T10" fmla="*/ 24 w 24"/>
                  <a:gd name="T11" fmla="*/ 6 h 24"/>
                  <a:gd name="T12" fmla="*/ 24 w 24"/>
                  <a:gd name="T13" fmla="*/ 0 h 24"/>
                  <a:gd name="T14" fmla="*/ 18 w 24"/>
                  <a:gd name="T15" fmla="*/ 6 h 24"/>
                  <a:gd name="T16" fmla="*/ 18 w 24"/>
                  <a:gd name="T17" fmla="*/ 6 h 24"/>
                  <a:gd name="T18" fmla="*/ 24 w 24"/>
                  <a:gd name="T19" fmla="*/ 6 h 24"/>
                  <a:gd name="T20" fmla="*/ 24 w 24"/>
                  <a:gd name="T21" fmla="*/ 6 h 24"/>
                  <a:gd name="T22" fmla="*/ 6 w 24"/>
                  <a:gd name="T23" fmla="*/ 18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6" y="18"/>
                    </a:moveTo>
                    <a:lnTo>
                      <a:pt x="0" y="18"/>
                    </a:lnTo>
                    <a:lnTo>
                      <a:pt x="6" y="24"/>
                    </a:lnTo>
                    <a:lnTo>
                      <a:pt x="24" y="12"/>
                    </a:lnTo>
                    <a:lnTo>
                      <a:pt x="24" y="6"/>
                    </a:lnTo>
                    <a:lnTo>
                      <a:pt x="24" y="0"/>
                    </a:lnTo>
                    <a:lnTo>
                      <a:pt x="18" y="6"/>
                    </a:lnTo>
                    <a:lnTo>
                      <a:pt x="24" y="6"/>
                    </a:lnTo>
                    <a:lnTo>
                      <a:pt x="6" y="18"/>
                    </a:lnTo>
                    <a:close/>
                  </a:path>
                </a:pathLst>
              </a:custGeom>
              <a:solidFill>
                <a:srgbClr val="C0C0C0"/>
              </a:solidFill>
              <a:ln w="9525">
                <a:noFill/>
                <a:round/>
                <a:headEnd/>
                <a:tailEnd/>
              </a:ln>
            </p:spPr>
            <p:txBody>
              <a:bodyPr/>
              <a:lstStyle/>
              <a:p>
                <a:endParaRPr lang="en-US"/>
              </a:p>
            </p:txBody>
          </p:sp>
          <p:sp>
            <p:nvSpPr>
              <p:cNvPr id="51327" name="Freeform 1573"/>
              <p:cNvSpPr>
                <a:spLocks/>
              </p:cNvSpPr>
              <p:nvPr/>
            </p:nvSpPr>
            <p:spPr bwMode="auto">
              <a:xfrm>
                <a:off x="4288" y="2622"/>
                <a:ext cx="24" cy="24"/>
              </a:xfrm>
              <a:custGeom>
                <a:avLst/>
                <a:gdLst>
                  <a:gd name="T0" fmla="*/ 0 w 24"/>
                  <a:gd name="T1" fmla="*/ 24 h 24"/>
                  <a:gd name="T2" fmla="*/ 6 w 24"/>
                  <a:gd name="T3" fmla="*/ 24 h 24"/>
                  <a:gd name="T4" fmla="*/ 6 w 24"/>
                  <a:gd name="T5" fmla="*/ 24 h 24"/>
                  <a:gd name="T6" fmla="*/ 24 w 24"/>
                  <a:gd name="T7" fmla="*/ 0 h 24"/>
                  <a:gd name="T8" fmla="*/ 18 w 24"/>
                  <a:gd name="T9" fmla="*/ 0 h 24"/>
                  <a:gd name="T10" fmla="*/ 18 w 24"/>
                  <a:gd name="T11" fmla="*/ 0 h 24"/>
                  <a:gd name="T12" fmla="*/ 0 w 24"/>
                  <a:gd name="T13" fmla="*/ 24 h 24"/>
                  <a:gd name="T14" fmla="*/ 0 60000 65536"/>
                  <a:gd name="T15" fmla="*/ 0 60000 65536"/>
                  <a:gd name="T16" fmla="*/ 0 60000 65536"/>
                  <a:gd name="T17" fmla="*/ 0 60000 65536"/>
                  <a:gd name="T18" fmla="*/ 0 60000 65536"/>
                  <a:gd name="T19" fmla="*/ 0 60000 65536"/>
                  <a:gd name="T20" fmla="*/ 0 60000 65536"/>
                  <a:gd name="T21" fmla="*/ 0 w 24"/>
                  <a:gd name="T22" fmla="*/ 0 h 24"/>
                  <a:gd name="T23" fmla="*/ 24 w 2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4">
                    <a:moveTo>
                      <a:pt x="0" y="24"/>
                    </a:moveTo>
                    <a:lnTo>
                      <a:pt x="6" y="24"/>
                    </a:lnTo>
                    <a:lnTo>
                      <a:pt x="24" y="0"/>
                    </a:lnTo>
                    <a:lnTo>
                      <a:pt x="18" y="0"/>
                    </a:lnTo>
                    <a:lnTo>
                      <a:pt x="0" y="24"/>
                    </a:lnTo>
                    <a:close/>
                  </a:path>
                </a:pathLst>
              </a:custGeom>
              <a:solidFill>
                <a:srgbClr val="C0C0C0"/>
              </a:solidFill>
              <a:ln w="9525">
                <a:noFill/>
                <a:round/>
                <a:headEnd/>
                <a:tailEnd/>
              </a:ln>
            </p:spPr>
            <p:txBody>
              <a:bodyPr/>
              <a:lstStyle/>
              <a:p>
                <a:endParaRPr lang="en-US"/>
              </a:p>
            </p:txBody>
          </p:sp>
          <p:sp>
            <p:nvSpPr>
              <p:cNvPr id="51328" name="Freeform 1574"/>
              <p:cNvSpPr>
                <a:spLocks/>
              </p:cNvSpPr>
              <p:nvPr/>
            </p:nvSpPr>
            <p:spPr bwMode="auto">
              <a:xfrm>
                <a:off x="4312" y="2580"/>
                <a:ext cx="12" cy="30"/>
              </a:xfrm>
              <a:custGeom>
                <a:avLst/>
                <a:gdLst>
                  <a:gd name="T0" fmla="*/ 0 w 12"/>
                  <a:gd name="T1" fmla="*/ 30 h 30"/>
                  <a:gd name="T2" fmla="*/ 6 w 12"/>
                  <a:gd name="T3" fmla="*/ 30 h 30"/>
                  <a:gd name="T4" fmla="*/ 6 w 12"/>
                  <a:gd name="T5" fmla="*/ 30 h 30"/>
                  <a:gd name="T6" fmla="*/ 12 w 12"/>
                  <a:gd name="T7" fmla="*/ 6 h 30"/>
                  <a:gd name="T8" fmla="*/ 12 w 12"/>
                  <a:gd name="T9" fmla="*/ 0 h 30"/>
                  <a:gd name="T10" fmla="*/ 6 w 12"/>
                  <a:gd name="T11" fmla="*/ 6 h 30"/>
                  <a:gd name="T12" fmla="*/ 0 w 12"/>
                  <a:gd name="T13" fmla="*/ 30 h 30"/>
                  <a:gd name="T14" fmla="*/ 0 60000 65536"/>
                  <a:gd name="T15" fmla="*/ 0 60000 65536"/>
                  <a:gd name="T16" fmla="*/ 0 60000 65536"/>
                  <a:gd name="T17" fmla="*/ 0 60000 65536"/>
                  <a:gd name="T18" fmla="*/ 0 60000 65536"/>
                  <a:gd name="T19" fmla="*/ 0 60000 65536"/>
                  <a:gd name="T20" fmla="*/ 0 60000 65536"/>
                  <a:gd name="T21" fmla="*/ 0 w 12"/>
                  <a:gd name="T22" fmla="*/ 0 h 30"/>
                  <a:gd name="T23" fmla="*/ 12 w 12"/>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30">
                    <a:moveTo>
                      <a:pt x="0" y="30"/>
                    </a:moveTo>
                    <a:lnTo>
                      <a:pt x="6" y="30"/>
                    </a:lnTo>
                    <a:lnTo>
                      <a:pt x="12" y="6"/>
                    </a:lnTo>
                    <a:lnTo>
                      <a:pt x="12" y="0"/>
                    </a:lnTo>
                    <a:lnTo>
                      <a:pt x="6" y="6"/>
                    </a:lnTo>
                    <a:lnTo>
                      <a:pt x="0" y="30"/>
                    </a:lnTo>
                    <a:close/>
                  </a:path>
                </a:pathLst>
              </a:custGeom>
              <a:solidFill>
                <a:srgbClr val="C0C0C0"/>
              </a:solidFill>
              <a:ln w="9525">
                <a:noFill/>
                <a:round/>
                <a:headEnd/>
                <a:tailEnd/>
              </a:ln>
            </p:spPr>
            <p:txBody>
              <a:bodyPr/>
              <a:lstStyle/>
              <a:p>
                <a:endParaRPr lang="en-US"/>
              </a:p>
            </p:txBody>
          </p:sp>
          <p:sp>
            <p:nvSpPr>
              <p:cNvPr id="51329" name="Freeform 1575"/>
              <p:cNvSpPr>
                <a:spLocks/>
              </p:cNvSpPr>
              <p:nvPr/>
            </p:nvSpPr>
            <p:spPr bwMode="auto">
              <a:xfrm>
                <a:off x="4312" y="2544"/>
                <a:ext cx="12" cy="24"/>
              </a:xfrm>
              <a:custGeom>
                <a:avLst/>
                <a:gdLst>
                  <a:gd name="T0" fmla="*/ 6 w 12"/>
                  <a:gd name="T1" fmla="*/ 24 h 24"/>
                  <a:gd name="T2" fmla="*/ 12 w 12"/>
                  <a:gd name="T3" fmla="*/ 24 h 24"/>
                  <a:gd name="T4" fmla="*/ 12 w 12"/>
                  <a:gd name="T5" fmla="*/ 24 h 24"/>
                  <a:gd name="T6" fmla="*/ 6 w 12"/>
                  <a:gd name="T7" fmla="*/ 0 h 24"/>
                  <a:gd name="T8" fmla="*/ 6 w 12"/>
                  <a:gd name="T9" fmla="*/ 0 h 24"/>
                  <a:gd name="T10" fmla="*/ 0 w 12"/>
                  <a:gd name="T11" fmla="*/ 0 h 24"/>
                  <a:gd name="T12" fmla="*/ 6 w 12"/>
                  <a:gd name="T13" fmla="*/ 24 h 24"/>
                  <a:gd name="T14" fmla="*/ 0 60000 65536"/>
                  <a:gd name="T15" fmla="*/ 0 60000 65536"/>
                  <a:gd name="T16" fmla="*/ 0 60000 65536"/>
                  <a:gd name="T17" fmla="*/ 0 60000 65536"/>
                  <a:gd name="T18" fmla="*/ 0 60000 65536"/>
                  <a:gd name="T19" fmla="*/ 0 60000 65536"/>
                  <a:gd name="T20" fmla="*/ 0 60000 65536"/>
                  <a:gd name="T21" fmla="*/ 0 w 12"/>
                  <a:gd name="T22" fmla="*/ 0 h 24"/>
                  <a:gd name="T23" fmla="*/ 12 w 12"/>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24">
                    <a:moveTo>
                      <a:pt x="6" y="24"/>
                    </a:moveTo>
                    <a:lnTo>
                      <a:pt x="12" y="24"/>
                    </a:lnTo>
                    <a:lnTo>
                      <a:pt x="6" y="0"/>
                    </a:lnTo>
                    <a:lnTo>
                      <a:pt x="0" y="0"/>
                    </a:lnTo>
                    <a:lnTo>
                      <a:pt x="6" y="24"/>
                    </a:lnTo>
                    <a:close/>
                  </a:path>
                </a:pathLst>
              </a:custGeom>
              <a:solidFill>
                <a:srgbClr val="C0C0C0"/>
              </a:solidFill>
              <a:ln w="9525">
                <a:noFill/>
                <a:round/>
                <a:headEnd/>
                <a:tailEnd/>
              </a:ln>
            </p:spPr>
            <p:txBody>
              <a:bodyPr/>
              <a:lstStyle/>
              <a:p>
                <a:endParaRPr lang="en-US"/>
              </a:p>
            </p:txBody>
          </p:sp>
          <p:sp>
            <p:nvSpPr>
              <p:cNvPr id="51330" name="Freeform 1576"/>
              <p:cNvSpPr>
                <a:spLocks/>
              </p:cNvSpPr>
              <p:nvPr/>
            </p:nvSpPr>
            <p:spPr bwMode="auto">
              <a:xfrm>
                <a:off x="4294" y="2507"/>
                <a:ext cx="18" cy="25"/>
              </a:xfrm>
              <a:custGeom>
                <a:avLst/>
                <a:gdLst>
                  <a:gd name="T0" fmla="*/ 12 w 18"/>
                  <a:gd name="T1" fmla="*/ 19 h 25"/>
                  <a:gd name="T2" fmla="*/ 18 w 18"/>
                  <a:gd name="T3" fmla="*/ 25 h 25"/>
                  <a:gd name="T4" fmla="*/ 18 w 18"/>
                  <a:gd name="T5" fmla="*/ 19 h 25"/>
                  <a:gd name="T6" fmla="*/ 6 w 18"/>
                  <a:gd name="T7" fmla="*/ 0 h 25"/>
                  <a:gd name="T8" fmla="*/ 0 w 18"/>
                  <a:gd name="T9" fmla="*/ 0 h 25"/>
                  <a:gd name="T10" fmla="*/ 0 w 18"/>
                  <a:gd name="T11" fmla="*/ 0 h 25"/>
                  <a:gd name="T12" fmla="*/ 12 w 18"/>
                  <a:gd name="T13" fmla="*/ 19 h 25"/>
                  <a:gd name="T14" fmla="*/ 0 60000 65536"/>
                  <a:gd name="T15" fmla="*/ 0 60000 65536"/>
                  <a:gd name="T16" fmla="*/ 0 60000 65536"/>
                  <a:gd name="T17" fmla="*/ 0 60000 65536"/>
                  <a:gd name="T18" fmla="*/ 0 60000 65536"/>
                  <a:gd name="T19" fmla="*/ 0 60000 65536"/>
                  <a:gd name="T20" fmla="*/ 0 60000 65536"/>
                  <a:gd name="T21" fmla="*/ 0 w 18"/>
                  <a:gd name="T22" fmla="*/ 0 h 25"/>
                  <a:gd name="T23" fmla="*/ 18 w 18"/>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25">
                    <a:moveTo>
                      <a:pt x="12" y="19"/>
                    </a:moveTo>
                    <a:lnTo>
                      <a:pt x="18" y="25"/>
                    </a:lnTo>
                    <a:lnTo>
                      <a:pt x="18" y="19"/>
                    </a:lnTo>
                    <a:lnTo>
                      <a:pt x="6" y="0"/>
                    </a:lnTo>
                    <a:lnTo>
                      <a:pt x="0" y="0"/>
                    </a:lnTo>
                    <a:lnTo>
                      <a:pt x="12" y="19"/>
                    </a:lnTo>
                    <a:close/>
                  </a:path>
                </a:pathLst>
              </a:custGeom>
              <a:solidFill>
                <a:srgbClr val="C0C0C0"/>
              </a:solidFill>
              <a:ln w="9525">
                <a:noFill/>
                <a:round/>
                <a:headEnd/>
                <a:tailEnd/>
              </a:ln>
            </p:spPr>
            <p:txBody>
              <a:bodyPr/>
              <a:lstStyle/>
              <a:p>
                <a:endParaRPr lang="en-US"/>
              </a:p>
            </p:txBody>
          </p:sp>
          <p:sp>
            <p:nvSpPr>
              <p:cNvPr id="51331" name="Freeform 1577"/>
              <p:cNvSpPr>
                <a:spLocks/>
              </p:cNvSpPr>
              <p:nvPr/>
            </p:nvSpPr>
            <p:spPr bwMode="auto">
              <a:xfrm>
                <a:off x="4264" y="2477"/>
                <a:ext cx="24" cy="18"/>
              </a:xfrm>
              <a:custGeom>
                <a:avLst/>
                <a:gdLst>
                  <a:gd name="T0" fmla="*/ 18 w 24"/>
                  <a:gd name="T1" fmla="*/ 18 h 18"/>
                  <a:gd name="T2" fmla="*/ 18 w 24"/>
                  <a:gd name="T3" fmla="*/ 18 h 18"/>
                  <a:gd name="T4" fmla="*/ 24 w 24"/>
                  <a:gd name="T5" fmla="*/ 18 h 18"/>
                  <a:gd name="T6" fmla="*/ 18 w 24"/>
                  <a:gd name="T7" fmla="*/ 12 h 18"/>
                  <a:gd name="T8" fmla="*/ 18 w 24"/>
                  <a:gd name="T9" fmla="*/ 6 h 18"/>
                  <a:gd name="T10" fmla="*/ 0 w 24"/>
                  <a:gd name="T11" fmla="*/ 0 h 18"/>
                  <a:gd name="T12" fmla="*/ 0 w 24"/>
                  <a:gd name="T13" fmla="*/ 0 h 18"/>
                  <a:gd name="T14" fmla="*/ 0 w 24"/>
                  <a:gd name="T15" fmla="*/ 6 h 18"/>
                  <a:gd name="T16" fmla="*/ 18 w 24"/>
                  <a:gd name="T17" fmla="*/ 12 h 18"/>
                  <a:gd name="T18" fmla="*/ 18 w 24"/>
                  <a:gd name="T19" fmla="*/ 12 h 18"/>
                  <a:gd name="T20" fmla="*/ 12 w 24"/>
                  <a:gd name="T21" fmla="*/ 12 h 18"/>
                  <a:gd name="T22" fmla="*/ 18 w 24"/>
                  <a:gd name="T23" fmla="*/ 18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18"/>
                  <a:gd name="T38" fmla="*/ 24 w 24"/>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18">
                    <a:moveTo>
                      <a:pt x="18" y="18"/>
                    </a:moveTo>
                    <a:lnTo>
                      <a:pt x="18" y="18"/>
                    </a:lnTo>
                    <a:lnTo>
                      <a:pt x="24" y="18"/>
                    </a:lnTo>
                    <a:lnTo>
                      <a:pt x="18" y="12"/>
                    </a:lnTo>
                    <a:lnTo>
                      <a:pt x="18" y="6"/>
                    </a:lnTo>
                    <a:lnTo>
                      <a:pt x="0" y="0"/>
                    </a:lnTo>
                    <a:lnTo>
                      <a:pt x="0" y="6"/>
                    </a:lnTo>
                    <a:lnTo>
                      <a:pt x="18" y="12"/>
                    </a:lnTo>
                    <a:lnTo>
                      <a:pt x="12" y="12"/>
                    </a:lnTo>
                    <a:lnTo>
                      <a:pt x="18" y="18"/>
                    </a:lnTo>
                    <a:close/>
                  </a:path>
                </a:pathLst>
              </a:custGeom>
              <a:solidFill>
                <a:srgbClr val="C0C0C0"/>
              </a:solidFill>
              <a:ln w="9525">
                <a:noFill/>
                <a:round/>
                <a:headEnd/>
                <a:tailEnd/>
              </a:ln>
            </p:spPr>
            <p:txBody>
              <a:bodyPr/>
              <a:lstStyle/>
              <a:p>
                <a:endParaRPr lang="en-US"/>
              </a:p>
            </p:txBody>
          </p:sp>
          <p:sp>
            <p:nvSpPr>
              <p:cNvPr id="51332" name="Freeform 1578"/>
              <p:cNvSpPr>
                <a:spLocks/>
              </p:cNvSpPr>
              <p:nvPr/>
            </p:nvSpPr>
            <p:spPr bwMode="auto">
              <a:xfrm>
                <a:off x="4228" y="2453"/>
                <a:ext cx="30" cy="18"/>
              </a:xfrm>
              <a:custGeom>
                <a:avLst/>
                <a:gdLst>
                  <a:gd name="T0" fmla="*/ 24 w 30"/>
                  <a:gd name="T1" fmla="*/ 18 h 18"/>
                  <a:gd name="T2" fmla="*/ 30 w 30"/>
                  <a:gd name="T3" fmla="*/ 12 h 18"/>
                  <a:gd name="T4" fmla="*/ 24 w 30"/>
                  <a:gd name="T5" fmla="*/ 12 h 18"/>
                  <a:gd name="T6" fmla="*/ 6 w 30"/>
                  <a:gd name="T7" fmla="*/ 0 h 18"/>
                  <a:gd name="T8" fmla="*/ 0 w 30"/>
                  <a:gd name="T9" fmla="*/ 0 h 18"/>
                  <a:gd name="T10" fmla="*/ 6 w 30"/>
                  <a:gd name="T11" fmla="*/ 6 h 18"/>
                  <a:gd name="T12" fmla="*/ 24 w 30"/>
                  <a:gd name="T13" fmla="*/ 18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24" y="18"/>
                    </a:moveTo>
                    <a:lnTo>
                      <a:pt x="30" y="12"/>
                    </a:lnTo>
                    <a:lnTo>
                      <a:pt x="24" y="12"/>
                    </a:lnTo>
                    <a:lnTo>
                      <a:pt x="6" y="0"/>
                    </a:lnTo>
                    <a:lnTo>
                      <a:pt x="0" y="0"/>
                    </a:lnTo>
                    <a:lnTo>
                      <a:pt x="6" y="6"/>
                    </a:lnTo>
                    <a:lnTo>
                      <a:pt x="24" y="18"/>
                    </a:lnTo>
                    <a:close/>
                  </a:path>
                </a:pathLst>
              </a:custGeom>
              <a:solidFill>
                <a:srgbClr val="C0C0C0"/>
              </a:solidFill>
              <a:ln w="9525">
                <a:noFill/>
                <a:round/>
                <a:headEnd/>
                <a:tailEnd/>
              </a:ln>
            </p:spPr>
            <p:txBody>
              <a:bodyPr/>
              <a:lstStyle/>
              <a:p>
                <a:endParaRPr lang="en-US"/>
              </a:p>
            </p:txBody>
          </p:sp>
          <p:sp>
            <p:nvSpPr>
              <p:cNvPr id="51333" name="Freeform 1579"/>
              <p:cNvSpPr>
                <a:spLocks/>
              </p:cNvSpPr>
              <p:nvPr/>
            </p:nvSpPr>
            <p:spPr bwMode="auto">
              <a:xfrm>
                <a:off x="4192" y="2435"/>
                <a:ext cx="30" cy="12"/>
              </a:xfrm>
              <a:custGeom>
                <a:avLst/>
                <a:gdLst>
                  <a:gd name="T0" fmla="*/ 24 w 30"/>
                  <a:gd name="T1" fmla="*/ 12 h 12"/>
                  <a:gd name="T2" fmla="*/ 30 w 30"/>
                  <a:gd name="T3" fmla="*/ 12 h 12"/>
                  <a:gd name="T4" fmla="*/ 24 w 30"/>
                  <a:gd name="T5" fmla="*/ 6 h 12"/>
                  <a:gd name="T6" fmla="*/ 0 w 30"/>
                  <a:gd name="T7" fmla="*/ 0 h 12"/>
                  <a:gd name="T8" fmla="*/ 0 w 30"/>
                  <a:gd name="T9" fmla="*/ 0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12"/>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334" name="Freeform 1580"/>
              <p:cNvSpPr>
                <a:spLocks/>
              </p:cNvSpPr>
              <p:nvPr/>
            </p:nvSpPr>
            <p:spPr bwMode="auto">
              <a:xfrm>
                <a:off x="4156" y="2417"/>
                <a:ext cx="24" cy="12"/>
              </a:xfrm>
              <a:custGeom>
                <a:avLst/>
                <a:gdLst>
                  <a:gd name="T0" fmla="*/ 24 w 24"/>
                  <a:gd name="T1" fmla="*/ 12 h 12"/>
                  <a:gd name="T2" fmla="*/ 24 w 24"/>
                  <a:gd name="T3" fmla="*/ 12 h 12"/>
                  <a:gd name="T4" fmla="*/ 24 w 24"/>
                  <a:gd name="T5" fmla="*/ 6 h 12"/>
                  <a:gd name="T6" fmla="*/ 6 w 24"/>
                  <a:gd name="T7" fmla="*/ 0 h 12"/>
                  <a:gd name="T8" fmla="*/ 0 w 24"/>
                  <a:gd name="T9" fmla="*/ 0 h 12"/>
                  <a:gd name="T10" fmla="*/ 0 w 24"/>
                  <a:gd name="T11" fmla="*/ 0 h 12"/>
                  <a:gd name="T12" fmla="*/ 0 w 24"/>
                  <a:gd name="T13" fmla="*/ 6 h 12"/>
                  <a:gd name="T14" fmla="*/ 6 w 24"/>
                  <a:gd name="T15" fmla="*/ 6 h 12"/>
                  <a:gd name="T16" fmla="*/ 24 w 24"/>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2"/>
                  <a:gd name="T29" fmla="*/ 24 w 2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2">
                    <a:moveTo>
                      <a:pt x="24" y="12"/>
                    </a:moveTo>
                    <a:lnTo>
                      <a:pt x="24" y="12"/>
                    </a:lnTo>
                    <a:lnTo>
                      <a:pt x="24" y="6"/>
                    </a:lnTo>
                    <a:lnTo>
                      <a:pt x="6" y="0"/>
                    </a:lnTo>
                    <a:lnTo>
                      <a:pt x="0" y="0"/>
                    </a:lnTo>
                    <a:lnTo>
                      <a:pt x="0" y="6"/>
                    </a:lnTo>
                    <a:lnTo>
                      <a:pt x="6" y="6"/>
                    </a:lnTo>
                    <a:lnTo>
                      <a:pt x="24" y="12"/>
                    </a:lnTo>
                    <a:close/>
                  </a:path>
                </a:pathLst>
              </a:custGeom>
              <a:solidFill>
                <a:srgbClr val="C0C0C0"/>
              </a:solidFill>
              <a:ln w="9525">
                <a:noFill/>
                <a:round/>
                <a:headEnd/>
                <a:tailEnd/>
              </a:ln>
            </p:spPr>
            <p:txBody>
              <a:bodyPr/>
              <a:lstStyle/>
              <a:p>
                <a:endParaRPr lang="en-US"/>
              </a:p>
            </p:txBody>
          </p:sp>
          <p:sp>
            <p:nvSpPr>
              <p:cNvPr id="51335" name="Freeform 1581"/>
              <p:cNvSpPr>
                <a:spLocks/>
              </p:cNvSpPr>
              <p:nvPr/>
            </p:nvSpPr>
            <p:spPr bwMode="auto">
              <a:xfrm>
                <a:off x="4114" y="2405"/>
                <a:ext cx="30" cy="12"/>
              </a:xfrm>
              <a:custGeom>
                <a:avLst/>
                <a:gdLst>
                  <a:gd name="T0" fmla="*/ 24 w 30"/>
                  <a:gd name="T1" fmla="*/ 12 h 12"/>
                  <a:gd name="T2" fmla="*/ 30 w 30"/>
                  <a:gd name="T3" fmla="*/ 6 h 12"/>
                  <a:gd name="T4" fmla="*/ 24 w 30"/>
                  <a:gd name="T5" fmla="*/ 6 h 12"/>
                  <a:gd name="T6" fmla="*/ 0 w 30"/>
                  <a:gd name="T7" fmla="*/ 0 h 12"/>
                  <a:gd name="T8" fmla="*/ 0 w 30"/>
                  <a:gd name="T9" fmla="*/ 0 h 12"/>
                  <a:gd name="T10" fmla="*/ 0 w 30"/>
                  <a:gd name="T11" fmla="*/ 6 h 12"/>
                  <a:gd name="T12" fmla="*/ 24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24" y="12"/>
                    </a:moveTo>
                    <a:lnTo>
                      <a:pt x="30" y="6"/>
                    </a:lnTo>
                    <a:lnTo>
                      <a:pt x="24" y="6"/>
                    </a:lnTo>
                    <a:lnTo>
                      <a:pt x="0" y="0"/>
                    </a:lnTo>
                    <a:lnTo>
                      <a:pt x="0" y="6"/>
                    </a:lnTo>
                    <a:lnTo>
                      <a:pt x="24" y="12"/>
                    </a:lnTo>
                    <a:close/>
                  </a:path>
                </a:pathLst>
              </a:custGeom>
              <a:solidFill>
                <a:srgbClr val="C0C0C0"/>
              </a:solidFill>
              <a:ln w="9525">
                <a:noFill/>
                <a:round/>
                <a:headEnd/>
                <a:tailEnd/>
              </a:ln>
            </p:spPr>
            <p:txBody>
              <a:bodyPr/>
              <a:lstStyle/>
              <a:p>
                <a:endParaRPr lang="en-US"/>
              </a:p>
            </p:txBody>
          </p:sp>
          <p:sp>
            <p:nvSpPr>
              <p:cNvPr id="51336" name="Freeform 1582"/>
              <p:cNvSpPr>
                <a:spLocks/>
              </p:cNvSpPr>
              <p:nvPr/>
            </p:nvSpPr>
            <p:spPr bwMode="auto">
              <a:xfrm>
                <a:off x="4072" y="2387"/>
                <a:ext cx="30" cy="18"/>
              </a:xfrm>
              <a:custGeom>
                <a:avLst/>
                <a:gdLst>
                  <a:gd name="T0" fmla="*/ 30 w 30"/>
                  <a:gd name="T1" fmla="*/ 18 h 18"/>
                  <a:gd name="T2" fmla="*/ 30 w 30"/>
                  <a:gd name="T3" fmla="*/ 12 h 18"/>
                  <a:gd name="T4" fmla="*/ 30 w 30"/>
                  <a:gd name="T5" fmla="*/ 12 h 18"/>
                  <a:gd name="T6" fmla="*/ 12 w 30"/>
                  <a:gd name="T7" fmla="*/ 6 h 18"/>
                  <a:gd name="T8" fmla="*/ 6 w 30"/>
                  <a:gd name="T9" fmla="*/ 0 h 18"/>
                  <a:gd name="T10" fmla="*/ 0 w 30"/>
                  <a:gd name="T11" fmla="*/ 6 h 18"/>
                  <a:gd name="T12" fmla="*/ 6 w 30"/>
                  <a:gd name="T13" fmla="*/ 6 h 18"/>
                  <a:gd name="T14" fmla="*/ 12 w 30"/>
                  <a:gd name="T15" fmla="*/ 12 h 18"/>
                  <a:gd name="T16" fmla="*/ 30 w 30"/>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8"/>
                  <a:gd name="T29" fmla="*/ 30 w 3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8">
                    <a:moveTo>
                      <a:pt x="30" y="18"/>
                    </a:moveTo>
                    <a:lnTo>
                      <a:pt x="30" y="12"/>
                    </a:lnTo>
                    <a:lnTo>
                      <a:pt x="12" y="6"/>
                    </a:lnTo>
                    <a:lnTo>
                      <a:pt x="6" y="0"/>
                    </a:lnTo>
                    <a:lnTo>
                      <a:pt x="0" y="6"/>
                    </a:lnTo>
                    <a:lnTo>
                      <a:pt x="6" y="6"/>
                    </a:lnTo>
                    <a:lnTo>
                      <a:pt x="12" y="12"/>
                    </a:lnTo>
                    <a:lnTo>
                      <a:pt x="30" y="18"/>
                    </a:lnTo>
                    <a:close/>
                  </a:path>
                </a:pathLst>
              </a:custGeom>
              <a:solidFill>
                <a:srgbClr val="C0C0C0"/>
              </a:solidFill>
              <a:ln w="9525">
                <a:noFill/>
                <a:round/>
                <a:headEnd/>
                <a:tailEnd/>
              </a:ln>
            </p:spPr>
            <p:txBody>
              <a:bodyPr/>
              <a:lstStyle/>
              <a:p>
                <a:endParaRPr lang="en-US"/>
              </a:p>
            </p:txBody>
          </p:sp>
          <p:sp>
            <p:nvSpPr>
              <p:cNvPr id="51337" name="Freeform 1583"/>
              <p:cNvSpPr>
                <a:spLocks/>
              </p:cNvSpPr>
              <p:nvPr/>
            </p:nvSpPr>
            <p:spPr bwMode="auto">
              <a:xfrm>
                <a:off x="4030" y="2381"/>
                <a:ext cx="30" cy="12"/>
              </a:xfrm>
              <a:custGeom>
                <a:avLst/>
                <a:gdLst>
                  <a:gd name="T0" fmla="*/ 30 w 30"/>
                  <a:gd name="T1" fmla="*/ 12 h 12"/>
                  <a:gd name="T2" fmla="*/ 30 w 30"/>
                  <a:gd name="T3" fmla="*/ 6 h 12"/>
                  <a:gd name="T4" fmla="*/ 30 w 30"/>
                  <a:gd name="T5" fmla="*/ 6 h 12"/>
                  <a:gd name="T6" fmla="*/ 6 w 30"/>
                  <a:gd name="T7" fmla="*/ 0 h 12"/>
                  <a:gd name="T8" fmla="*/ 0 w 30"/>
                  <a:gd name="T9" fmla="*/ 6 h 12"/>
                  <a:gd name="T10" fmla="*/ 6 w 30"/>
                  <a:gd name="T11" fmla="*/ 6 h 12"/>
                  <a:gd name="T12" fmla="*/ 30 w 30"/>
                  <a:gd name="T13" fmla="*/ 12 h 12"/>
                  <a:gd name="T14" fmla="*/ 0 60000 65536"/>
                  <a:gd name="T15" fmla="*/ 0 60000 65536"/>
                  <a:gd name="T16" fmla="*/ 0 60000 65536"/>
                  <a:gd name="T17" fmla="*/ 0 60000 65536"/>
                  <a:gd name="T18" fmla="*/ 0 60000 65536"/>
                  <a:gd name="T19" fmla="*/ 0 60000 65536"/>
                  <a:gd name="T20" fmla="*/ 0 60000 65536"/>
                  <a:gd name="T21" fmla="*/ 0 w 30"/>
                  <a:gd name="T22" fmla="*/ 0 h 12"/>
                  <a:gd name="T23" fmla="*/ 30 w 3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2">
                    <a:moveTo>
                      <a:pt x="30" y="12"/>
                    </a:moveTo>
                    <a:lnTo>
                      <a:pt x="30" y="6"/>
                    </a:lnTo>
                    <a:lnTo>
                      <a:pt x="6" y="0"/>
                    </a:lnTo>
                    <a:lnTo>
                      <a:pt x="0" y="6"/>
                    </a:lnTo>
                    <a:lnTo>
                      <a:pt x="6" y="6"/>
                    </a:lnTo>
                    <a:lnTo>
                      <a:pt x="30" y="12"/>
                    </a:lnTo>
                    <a:close/>
                  </a:path>
                </a:pathLst>
              </a:custGeom>
              <a:solidFill>
                <a:srgbClr val="C0C0C0"/>
              </a:solidFill>
              <a:ln w="9525">
                <a:noFill/>
                <a:round/>
                <a:headEnd/>
                <a:tailEnd/>
              </a:ln>
            </p:spPr>
            <p:txBody>
              <a:bodyPr/>
              <a:lstStyle/>
              <a:p>
                <a:endParaRPr lang="en-US"/>
              </a:p>
            </p:txBody>
          </p:sp>
          <p:sp>
            <p:nvSpPr>
              <p:cNvPr id="51338" name="Freeform 1584"/>
              <p:cNvSpPr>
                <a:spLocks/>
              </p:cNvSpPr>
              <p:nvPr/>
            </p:nvSpPr>
            <p:spPr bwMode="auto">
              <a:xfrm>
                <a:off x="3994" y="2375"/>
                <a:ext cx="24" cy="6"/>
              </a:xfrm>
              <a:custGeom>
                <a:avLst/>
                <a:gdLst>
                  <a:gd name="T0" fmla="*/ 24 w 24"/>
                  <a:gd name="T1" fmla="*/ 6 h 6"/>
                  <a:gd name="T2" fmla="*/ 24 w 24"/>
                  <a:gd name="T3" fmla="*/ 6 h 6"/>
                  <a:gd name="T4" fmla="*/ 24 w 24"/>
                  <a:gd name="T5" fmla="*/ 0 h 6"/>
                  <a:gd name="T6" fmla="*/ 0 w 24"/>
                  <a:gd name="T7" fmla="*/ 0 h 6"/>
                  <a:gd name="T8" fmla="*/ 0 w 24"/>
                  <a:gd name="T9" fmla="*/ 0 h 6"/>
                  <a:gd name="T10" fmla="*/ 0 w 24"/>
                  <a:gd name="T11" fmla="*/ 6 h 6"/>
                  <a:gd name="T12" fmla="*/ 24 w 24"/>
                  <a:gd name="T13" fmla="*/ 6 h 6"/>
                  <a:gd name="T14" fmla="*/ 0 60000 65536"/>
                  <a:gd name="T15" fmla="*/ 0 60000 65536"/>
                  <a:gd name="T16" fmla="*/ 0 60000 65536"/>
                  <a:gd name="T17" fmla="*/ 0 60000 65536"/>
                  <a:gd name="T18" fmla="*/ 0 60000 65536"/>
                  <a:gd name="T19" fmla="*/ 0 60000 65536"/>
                  <a:gd name="T20" fmla="*/ 0 60000 65536"/>
                  <a:gd name="T21" fmla="*/ 0 w 24"/>
                  <a:gd name="T22" fmla="*/ 0 h 6"/>
                  <a:gd name="T23" fmla="*/ 24 w 2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
                    <a:moveTo>
                      <a:pt x="24" y="6"/>
                    </a:moveTo>
                    <a:lnTo>
                      <a:pt x="24"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339" name="Freeform 1585"/>
              <p:cNvSpPr>
                <a:spLocks/>
              </p:cNvSpPr>
              <p:nvPr/>
            </p:nvSpPr>
            <p:spPr bwMode="auto">
              <a:xfrm>
                <a:off x="3951" y="2369"/>
                <a:ext cx="30" cy="6"/>
              </a:xfrm>
              <a:custGeom>
                <a:avLst/>
                <a:gdLst>
                  <a:gd name="T0" fmla="*/ 24 w 30"/>
                  <a:gd name="T1" fmla="*/ 6 h 6"/>
                  <a:gd name="T2" fmla="*/ 30 w 30"/>
                  <a:gd name="T3" fmla="*/ 6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340" name="Freeform 1586"/>
              <p:cNvSpPr>
                <a:spLocks/>
              </p:cNvSpPr>
              <p:nvPr/>
            </p:nvSpPr>
            <p:spPr bwMode="auto">
              <a:xfrm>
                <a:off x="3909" y="2363"/>
                <a:ext cx="30" cy="6"/>
              </a:xfrm>
              <a:custGeom>
                <a:avLst/>
                <a:gdLst>
                  <a:gd name="T0" fmla="*/ 24 w 30"/>
                  <a:gd name="T1" fmla="*/ 6 h 6"/>
                  <a:gd name="T2" fmla="*/ 30 w 30"/>
                  <a:gd name="T3" fmla="*/ 6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341" name="Freeform 1587"/>
              <p:cNvSpPr>
                <a:spLocks/>
              </p:cNvSpPr>
              <p:nvPr/>
            </p:nvSpPr>
            <p:spPr bwMode="auto">
              <a:xfrm>
                <a:off x="3867" y="2357"/>
                <a:ext cx="30" cy="6"/>
              </a:xfrm>
              <a:custGeom>
                <a:avLst/>
                <a:gdLst>
                  <a:gd name="T0" fmla="*/ 24 w 30"/>
                  <a:gd name="T1" fmla="*/ 6 h 6"/>
                  <a:gd name="T2" fmla="*/ 30 w 30"/>
                  <a:gd name="T3" fmla="*/ 6 h 6"/>
                  <a:gd name="T4" fmla="*/ 24 w 30"/>
                  <a:gd name="T5" fmla="*/ 0 h 6"/>
                  <a:gd name="T6" fmla="*/ 18 w 30"/>
                  <a:gd name="T7" fmla="*/ 0 h 6"/>
                  <a:gd name="T8" fmla="*/ 0 w 30"/>
                  <a:gd name="T9" fmla="*/ 0 h 6"/>
                  <a:gd name="T10" fmla="*/ 0 w 30"/>
                  <a:gd name="T11" fmla="*/ 6 h 6"/>
                  <a:gd name="T12" fmla="*/ 0 w 30"/>
                  <a:gd name="T13" fmla="*/ 6 h 6"/>
                  <a:gd name="T14" fmla="*/ 18 w 30"/>
                  <a:gd name="T15" fmla="*/ 6 h 6"/>
                  <a:gd name="T16" fmla="*/ 24 w 3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6"/>
                  <a:gd name="T29" fmla="*/ 30 w 30"/>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6">
                    <a:moveTo>
                      <a:pt x="24" y="6"/>
                    </a:moveTo>
                    <a:lnTo>
                      <a:pt x="30" y="6"/>
                    </a:lnTo>
                    <a:lnTo>
                      <a:pt x="24" y="0"/>
                    </a:lnTo>
                    <a:lnTo>
                      <a:pt x="18" y="0"/>
                    </a:lnTo>
                    <a:lnTo>
                      <a:pt x="0" y="0"/>
                    </a:lnTo>
                    <a:lnTo>
                      <a:pt x="0" y="6"/>
                    </a:lnTo>
                    <a:lnTo>
                      <a:pt x="18" y="6"/>
                    </a:lnTo>
                    <a:lnTo>
                      <a:pt x="24" y="6"/>
                    </a:lnTo>
                    <a:close/>
                  </a:path>
                </a:pathLst>
              </a:custGeom>
              <a:solidFill>
                <a:srgbClr val="C0C0C0"/>
              </a:solidFill>
              <a:ln w="9525">
                <a:noFill/>
                <a:round/>
                <a:headEnd/>
                <a:tailEnd/>
              </a:ln>
            </p:spPr>
            <p:txBody>
              <a:bodyPr/>
              <a:lstStyle/>
              <a:p>
                <a:endParaRPr lang="en-US"/>
              </a:p>
            </p:txBody>
          </p:sp>
          <p:sp>
            <p:nvSpPr>
              <p:cNvPr id="51342" name="Freeform 1588"/>
              <p:cNvSpPr>
                <a:spLocks/>
              </p:cNvSpPr>
              <p:nvPr/>
            </p:nvSpPr>
            <p:spPr bwMode="auto">
              <a:xfrm>
                <a:off x="3825" y="2357"/>
                <a:ext cx="30" cy="6"/>
              </a:xfrm>
              <a:custGeom>
                <a:avLst/>
                <a:gdLst>
                  <a:gd name="T0" fmla="*/ 24 w 30"/>
                  <a:gd name="T1" fmla="*/ 6 h 6"/>
                  <a:gd name="T2" fmla="*/ 30 w 30"/>
                  <a:gd name="T3" fmla="*/ 6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6"/>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sp>
            <p:nvSpPr>
              <p:cNvPr id="51343" name="Freeform 1589"/>
              <p:cNvSpPr>
                <a:spLocks/>
              </p:cNvSpPr>
              <p:nvPr/>
            </p:nvSpPr>
            <p:spPr bwMode="auto">
              <a:xfrm>
                <a:off x="3783" y="2357"/>
                <a:ext cx="30" cy="6"/>
              </a:xfrm>
              <a:custGeom>
                <a:avLst/>
                <a:gdLst>
                  <a:gd name="T0" fmla="*/ 24 w 30"/>
                  <a:gd name="T1" fmla="*/ 6 h 6"/>
                  <a:gd name="T2" fmla="*/ 30 w 30"/>
                  <a:gd name="T3" fmla="*/ 0 h 6"/>
                  <a:gd name="T4" fmla="*/ 24 w 30"/>
                  <a:gd name="T5" fmla="*/ 0 h 6"/>
                  <a:gd name="T6" fmla="*/ 0 w 30"/>
                  <a:gd name="T7" fmla="*/ 0 h 6"/>
                  <a:gd name="T8" fmla="*/ 0 w 30"/>
                  <a:gd name="T9" fmla="*/ 0 h 6"/>
                  <a:gd name="T10" fmla="*/ 0 w 30"/>
                  <a:gd name="T11" fmla="*/ 6 h 6"/>
                  <a:gd name="T12" fmla="*/ 24 w 30"/>
                  <a:gd name="T13" fmla="*/ 6 h 6"/>
                  <a:gd name="T14" fmla="*/ 0 60000 65536"/>
                  <a:gd name="T15" fmla="*/ 0 60000 65536"/>
                  <a:gd name="T16" fmla="*/ 0 60000 65536"/>
                  <a:gd name="T17" fmla="*/ 0 60000 65536"/>
                  <a:gd name="T18" fmla="*/ 0 60000 65536"/>
                  <a:gd name="T19" fmla="*/ 0 60000 65536"/>
                  <a:gd name="T20" fmla="*/ 0 60000 65536"/>
                  <a:gd name="T21" fmla="*/ 0 w 30"/>
                  <a:gd name="T22" fmla="*/ 0 h 6"/>
                  <a:gd name="T23" fmla="*/ 30 w 30"/>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6">
                    <a:moveTo>
                      <a:pt x="24" y="6"/>
                    </a:moveTo>
                    <a:lnTo>
                      <a:pt x="30" y="0"/>
                    </a:lnTo>
                    <a:lnTo>
                      <a:pt x="24" y="0"/>
                    </a:lnTo>
                    <a:lnTo>
                      <a:pt x="0" y="0"/>
                    </a:lnTo>
                    <a:lnTo>
                      <a:pt x="0" y="6"/>
                    </a:lnTo>
                    <a:lnTo>
                      <a:pt x="24" y="6"/>
                    </a:lnTo>
                    <a:close/>
                  </a:path>
                </a:pathLst>
              </a:custGeom>
              <a:solidFill>
                <a:srgbClr val="C0C0C0"/>
              </a:solidFill>
              <a:ln w="9525">
                <a:noFill/>
                <a:round/>
                <a:headEnd/>
                <a:tailEnd/>
              </a:ln>
            </p:spPr>
            <p:txBody>
              <a:bodyPr/>
              <a:lstStyle/>
              <a:p>
                <a:endParaRPr lang="en-US"/>
              </a:p>
            </p:txBody>
          </p:sp>
        </p:grpSp>
        <p:sp>
          <p:nvSpPr>
            <p:cNvPr id="51219" name="Oval 1590"/>
            <p:cNvSpPr>
              <a:spLocks noChangeArrowheads="1"/>
            </p:cNvSpPr>
            <p:nvPr/>
          </p:nvSpPr>
          <p:spPr bwMode="auto">
            <a:xfrm>
              <a:off x="3321" y="2405"/>
              <a:ext cx="913" cy="343"/>
            </a:xfrm>
            <a:prstGeom prst="ellipse">
              <a:avLst/>
            </a:prstGeom>
            <a:solidFill>
              <a:srgbClr val="FFFFFF"/>
            </a:solidFill>
            <a:ln w="9525">
              <a:solidFill>
                <a:srgbClr val="000000"/>
              </a:solidFill>
              <a:round/>
              <a:headEnd/>
              <a:tailEnd/>
            </a:ln>
          </p:spPr>
          <p:txBody>
            <a:bodyPr/>
            <a:lstStyle/>
            <a:p>
              <a:endParaRPr lang="en-US"/>
            </a:p>
          </p:txBody>
        </p:sp>
        <p:grpSp>
          <p:nvGrpSpPr>
            <p:cNvPr id="51220" name="Group 1591"/>
            <p:cNvGrpSpPr>
              <a:grpSpLocks/>
            </p:cNvGrpSpPr>
            <p:nvPr/>
          </p:nvGrpSpPr>
          <p:grpSpPr bwMode="auto">
            <a:xfrm>
              <a:off x="3651" y="2501"/>
              <a:ext cx="246" cy="151"/>
              <a:chOff x="3651" y="2501"/>
              <a:chExt cx="246" cy="151"/>
            </a:xfrm>
          </p:grpSpPr>
          <p:sp>
            <p:nvSpPr>
              <p:cNvPr id="51280" name="Oval 1592"/>
              <p:cNvSpPr>
                <a:spLocks noChangeArrowheads="1"/>
              </p:cNvSpPr>
              <p:nvPr/>
            </p:nvSpPr>
            <p:spPr bwMode="auto">
              <a:xfrm>
                <a:off x="3651" y="2550"/>
                <a:ext cx="246" cy="102"/>
              </a:xfrm>
              <a:prstGeom prst="ellipse">
                <a:avLst/>
              </a:prstGeom>
              <a:solidFill>
                <a:srgbClr val="FFFFFF"/>
              </a:solidFill>
              <a:ln w="9525">
                <a:solidFill>
                  <a:srgbClr val="000000"/>
                </a:solidFill>
                <a:round/>
                <a:headEnd/>
                <a:tailEnd/>
              </a:ln>
            </p:spPr>
            <p:txBody>
              <a:bodyPr/>
              <a:lstStyle/>
              <a:p>
                <a:endParaRPr lang="en-US"/>
              </a:p>
            </p:txBody>
          </p:sp>
          <p:sp>
            <p:nvSpPr>
              <p:cNvPr id="51281" name="Oval 1593"/>
              <p:cNvSpPr>
                <a:spLocks noChangeArrowheads="1"/>
              </p:cNvSpPr>
              <p:nvPr/>
            </p:nvSpPr>
            <p:spPr bwMode="auto">
              <a:xfrm>
                <a:off x="3651" y="2501"/>
                <a:ext cx="246" cy="103"/>
              </a:xfrm>
              <a:prstGeom prst="ellipse">
                <a:avLst/>
              </a:prstGeom>
              <a:solidFill>
                <a:srgbClr val="FFFFFF"/>
              </a:solidFill>
              <a:ln w="9525">
                <a:solidFill>
                  <a:srgbClr val="000000"/>
                </a:solidFill>
                <a:round/>
                <a:headEnd/>
                <a:tailEnd/>
              </a:ln>
            </p:spPr>
            <p:txBody>
              <a:bodyPr/>
              <a:lstStyle/>
              <a:p>
                <a:endParaRPr lang="en-US"/>
              </a:p>
            </p:txBody>
          </p:sp>
          <p:sp>
            <p:nvSpPr>
              <p:cNvPr id="51282" name="Line 1594"/>
              <p:cNvSpPr>
                <a:spLocks noChangeShapeType="1"/>
              </p:cNvSpPr>
              <p:nvPr/>
            </p:nvSpPr>
            <p:spPr bwMode="auto">
              <a:xfrm>
                <a:off x="3651" y="2550"/>
                <a:ext cx="1" cy="48"/>
              </a:xfrm>
              <a:prstGeom prst="line">
                <a:avLst/>
              </a:prstGeom>
              <a:noFill/>
              <a:ln w="9525">
                <a:solidFill>
                  <a:srgbClr val="000000"/>
                </a:solidFill>
                <a:round/>
                <a:headEnd/>
                <a:tailEnd/>
              </a:ln>
            </p:spPr>
            <p:txBody>
              <a:bodyPr/>
              <a:lstStyle/>
              <a:p>
                <a:endParaRPr lang="en-US"/>
              </a:p>
            </p:txBody>
          </p:sp>
          <p:sp>
            <p:nvSpPr>
              <p:cNvPr id="51283" name="Line 1595"/>
              <p:cNvSpPr>
                <a:spLocks noChangeShapeType="1"/>
              </p:cNvSpPr>
              <p:nvPr/>
            </p:nvSpPr>
            <p:spPr bwMode="auto">
              <a:xfrm>
                <a:off x="3891" y="2550"/>
                <a:ext cx="1" cy="48"/>
              </a:xfrm>
              <a:prstGeom prst="line">
                <a:avLst/>
              </a:prstGeom>
              <a:noFill/>
              <a:ln w="9525">
                <a:solidFill>
                  <a:srgbClr val="000000"/>
                </a:solidFill>
                <a:round/>
                <a:headEnd/>
                <a:tailEnd/>
              </a:ln>
            </p:spPr>
            <p:txBody>
              <a:bodyPr/>
              <a:lstStyle/>
              <a:p>
                <a:endParaRPr lang="en-US"/>
              </a:p>
            </p:txBody>
          </p:sp>
        </p:grpSp>
        <p:sp>
          <p:nvSpPr>
            <p:cNvPr id="51221" name="Freeform 1596"/>
            <p:cNvSpPr>
              <a:spLocks/>
            </p:cNvSpPr>
            <p:nvPr/>
          </p:nvSpPr>
          <p:spPr bwMode="auto">
            <a:xfrm>
              <a:off x="4348" y="2321"/>
              <a:ext cx="906" cy="403"/>
            </a:xfrm>
            <a:custGeom>
              <a:avLst/>
              <a:gdLst>
                <a:gd name="T0" fmla="*/ 18 w 906"/>
                <a:gd name="T1" fmla="*/ 0 h 403"/>
                <a:gd name="T2" fmla="*/ 0 w 906"/>
                <a:gd name="T3" fmla="*/ 48 h 403"/>
                <a:gd name="T4" fmla="*/ 888 w 906"/>
                <a:gd name="T5" fmla="*/ 403 h 403"/>
                <a:gd name="T6" fmla="*/ 906 w 906"/>
                <a:gd name="T7" fmla="*/ 361 h 403"/>
                <a:gd name="T8" fmla="*/ 18 w 906"/>
                <a:gd name="T9" fmla="*/ 0 h 403"/>
                <a:gd name="T10" fmla="*/ 0 60000 65536"/>
                <a:gd name="T11" fmla="*/ 0 60000 65536"/>
                <a:gd name="T12" fmla="*/ 0 60000 65536"/>
                <a:gd name="T13" fmla="*/ 0 60000 65536"/>
                <a:gd name="T14" fmla="*/ 0 60000 65536"/>
                <a:gd name="T15" fmla="*/ 0 w 906"/>
                <a:gd name="T16" fmla="*/ 0 h 403"/>
                <a:gd name="T17" fmla="*/ 906 w 906"/>
                <a:gd name="T18" fmla="*/ 403 h 403"/>
              </a:gdLst>
              <a:ahLst/>
              <a:cxnLst>
                <a:cxn ang="T10">
                  <a:pos x="T0" y="T1"/>
                </a:cxn>
                <a:cxn ang="T11">
                  <a:pos x="T2" y="T3"/>
                </a:cxn>
                <a:cxn ang="T12">
                  <a:pos x="T4" y="T5"/>
                </a:cxn>
                <a:cxn ang="T13">
                  <a:pos x="T6" y="T7"/>
                </a:cxn>
                <a:cxn ang="T14">
                  <a:pos x="T8" y="T9"/>
                </a:cxn>
              </a:cxnLst>
              <a:rect l="T15" t="T16" r="T17" b="T18"/>
              <a:pathLst>
                <a:path w="906" h="403">
                  <a:moveTo>
                    <a:pt x="18" y="0"/>
                  </a:moveTo>
                  <a:lnTo>
                    <a:pt x="0" y="48"/>
                  </a:lnTo>
                  <a:lnTo>
                    <a:pt x="888" y="403"/>
                  </a:lnTo>
                  <a:lnTo>
                    <a:pt x="906" y="361"/>
                  </a:lnTo>
                  <a:lnTo>
                    <a:pt x="18" y="0"/>
                  </a:lnTo>
                  <a:close/>
                </a:path>
              </a:pathLst>
            </a:custGeom>
            <a:solidFill>
              <a:srgbClr val="FFFFFF"/>
            </a:solidFill>
            <a:ln w="9525">
              <a:solidFill>
                <a:srgbClr val="000000"/>
              </a:solidFill>
              <a:round/>
              <a:headEnd/>
              <a:tailEnd/>
            </a:ln>
          </p:spPr>
          <p:txBody>
            <a:bodyPr/>
            <a:lstStyle/>
            <a:p>
              <a:endParaRPr lang="en-US"/>
            </a:p>
          </p:txBody>
        </p:sp>
        <p:sp>
          <p:nvSpPr>
            <p:cNvPr id="51222" name="Freeform 1597"/>
            <p:cNvSpPr>
              <a:spLocks/>
            </p:cNvSpPr>
            <p:nvPr/>
          </p:nvSpPr>
          <p:spPr bwMode="auto">
            <a:xfrm>
              <a:off x="4324" y="2309"/>
              <a:ext cx="144" cy="96"/>
            </a:xfrm>
            <a:custGeom>
              <a:avLst/>
              <a:gdLst>
                <a:gd name="T0" fmla="*/ 84 w 144"/>
                <a:gd name="T1" fmla="*/ 0 h 96"/>
                <a:gd name="T2" fmla="*/ 54 w 144"/>
                <a:gd name="T3" fmla="*/ 0 h 96"/>
                <a:gd name="T4" fmla="*/ 30 w 144"/>
                <a:gd name="T5" fmla="*/ 6 h 96"/>
                <a:gd name="T6" fmla="*/ 12 w 144"/>
                <a:gd name="T7" fmla="*/ 12 h 96"/>
                <a:gd name="T8" fmla="*/ 0 w 144"/>
                <a:gd name="T9" fmla="*/ 30 h 96"/>
                <a:gd name="T10" fmla="*/ 0 w 144"/>
                <a:gd name="T11" fmla="*/ 48 h 96"/>
                <a:gd name="T12" fmla="*/ 12 w 144"/>
                <a:gd name="T13" fmla="*/ 66 h 96"/>
                <a:gd name="T14" fmla="*/ 36 w 144"/>
                <a:gd name="T15" fmla="*/ 84 h 96"/>
                <a:gd name="T16" fmla="*/ 60 w 144"/>
                <a:gd name="T17" fmla="*/ 96 h 96"/>
                <a:gd name="T18" fmla="*/ 90 w 144"/>
                <a:gd name="T19" fmla="*/ 96 h 96"/>
                <a:gd name="T20" fmla="*/ 114 w 144"/>
                <a:gd name="T21" fmla="*/ 90 h 96"/>
                <a:gd name="T22" fmla="*/ 132 w 144"/>
                <a:gd name="T23" fmla="*/ 84 h 96"/>
                <a:gd name="T24" fmla="*/ 144 w 144"/>
                <a:gd name="T25" fmla="*/ 66 h 96"/>
                <a:gd name="T26" fmla="*/ 144 w 144"/>
                <a:gd name="T27" fmla="*/ 42 h 96"/>
                <a:gd name="T28" fmla="*/ 132 w 144"/>
                <a:gd name="T29" fmla="*/ 24 h 96"/>
                <a:gd name="T30" fmla="*/ 108 w 144"/>
                <a:gd name="T31" fmla="*/ 12 h 96"/>
                <a:gd name="T32" fmla="*/ 84 w 144"/>
                <a:gd name="T33" fmla="*/ 0 h 9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96"/>
                <a:gd name="T53" fmla="*/ 144 w 144"/>
                <a:gd name="T54" fmla="*/ 96 h 9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96">
                  <a:moveTo>
                    <a:pt x="84" y="0"/>
                  </a:moveTo>
                  <a:lnTo>
                    <a:pt x="54" y="0"/>
                  </a:lnTo>
                  <a:lnTo>
                    <a:pt x="30" y="6"/>
                  </a:lnTo>
                  <a:lnTo>
                    <a:pt x="12" y="12"/>
                  </a:lnTo>
                  <a:lnTo>
                    <a:pt x="0" y="30"/>
                  </a:lnTo>
                  <a:lnTo>
                    <a:pt x="0" y="48"/>
                  </a:lnTo>
                  <a:lnTo>
                    <a:pt x="12" y="66"/>
                  </a:lnTo>
                  <a:lnTo>
                    <a:pt x="36" y="84"/>
                  </a:lnTo>
                  <a:lnTo>
                    <a:pt x="60" y="96"/>
                  </a:lnTo>
                  <a:lnTo>
                    <a:pt x="90" y="96"/>
                  </a:lnTo>
                  <a:lnTo>
                    <a:pt x="114" y="90"/>
                  </a:lnTo>
                  <a:lnTo>
                    <a:pt x="132" y="84"/>
                  </a:lnTo>
                  <a:lnTo>
                    <a:pt x="144" y="66"/>
                  </a:lnTo>
                  <a:lnTo>
                    <a:pt x="144" y="42"/>
                  </a:lnTo>
                  <a:lnTo>
                    <a:pt x="132" y="24"/>
                  </a:lnTo>
                  <a:lnTo>
                    <a:pt x="108" y="12"/>
                  </a:lnTo>
                  <a:lnTo>
                    <a:pt x="84" y="0"/>
                  </a:lnTo>
                  <a:close/>
                </a:path>
              </a:pathLst>
            </a:custGeom>
            <a:solidFill>
              <a:srgbClr val="FFFFFF"/>
            </a:solidFill>
            <a:ln w="9525">
              <a:solidFill>
                <a:srgbClr val="000000"/>
              </a:solidFill>
              <a:round/>
              <a:headEnd/>
              <a:tailEnd/>
            </a:ln>
          </p:spPr>
          <p:txBody>
            <a:bodyPr/>
            <a:lstStyle/>
            <a:p>
              <a:endParaRPr lang="en-US"/>
            </a:p>
          </p:txBody>
        </p:sp>
        <p:sp>
          <p:nvSpPr>
            <p:cNvPr id="51223" name="Freeform 1598"/>
            <p:cNvSpPr>
              <a:spLocks/>
            </p:cNvSpPr>
            <p:nvPr/>
          </p:nvSpPr>
          <p:spPr bwMode="auto">
            <a:xfrm>
              <a:off x="5188" y="2598"/>
              <a:ext cx="96" cy="859"/>
            </a:xfrm>
            <a:custGeom>
              <a:avLst/>
              <a:gdLst>
                <a:gd name="T0" fmla="*/ 0 w 96"/>
                <a:gd name="T1" fmla="*/ 823 h 859"/>
                <a:gd name="T2" fmla="*/ 96 w 96"/>
                <a:gd name="T3" fmla="*/ 859 h 859"/>
                <a:gd name="T4" fmla="*/ 96 w 96"/>
                <a:gd name="T5" fmla="*/ 36 h 859"/>
                <a:gd name="T6" fmla="*/ 0 w 96"/>
                <a:gd name="T7" fmla="*/ 0 h 859"/>
                <a:gd name="T8" fmla="*/ 0 w 96"/>
                <a:gd name="T9" fmla="*/ 823 h 859"/>
                <a:gd name="T10" fmla="*/ 0 60000 65536"/>
                <a:gd name="T11" fmla="*/ 0 60000 65536"/>
                <a:gd name="T12" fmla="*/ 0 60000 65536"/>
                <a:gd name="T13" fmla="*/ 0 60000 65536"/>
                <a:gd name="T14" fmla="*/ 0 60000 65536"/>
                <a:gd name="T15" fmla="*/ 0 w 96"/>
                <a:gd name="T16" fmla="*/ 0 h 859"/>
                <a:gd name="T17" fmla="*/ 96 w 96"/>
                <a:gd name="T18" fmla="*/ 859 h 859"/>
              </a:gdLst>
              <a:ahLst/>
              <a:cxnLst>
                <a:cxn ang="T10">
                  <a:pos x="T0" y="T1"/>
                </a:cxn>
                <a:cxn ang="T11">
                  <a:pos x="T2" y="T3"/>
                </a:cxn>
                <a:cxn ang="T12">
                  <a:pos x="T4" y="T5"/>
                </a:cxn>
                <a:cxn ang="T13">
                  <a:pos x="T6" y="T7"/>
                </a:cxn>
                <a:cxn ang="T14">
                  <a:pos x="T8" y="T9"/>
                </a:cxn>
              </a:cxnLst>
              <a:rect l="T15" t="T16" r="T17" b="T18"/>
              <a:pathLst>
                <a:path w="96" h="859">
                  <a:moveTo>
                    <a:pt x="0" y="823"/>
                  </a:moveTo>
                  <a:lnTo>
                    <a:pt x="96" y="859"/>
                  </a:lnTo>
                  <a:lnTo>
                    <a:pt x="96" y="36"/>
                  </a:lnTo>
                  <a:lnTo>
                    <a:pt x="0" y="0"/>
                  </a:lnTo>
                  <a:lnTo>
                    <a:pt x="0" y="823"/>
                  </a:lnTo>
                  <a:close/>
                </a:path>
              </a:pathLst>
            </a:custGeom>
            <a:solidFill>
              <a:srgbClr val="FFFFFF"/>
            </a:solidFill>
            <a:ln w="9525">
              <a:solidFill>
                <a:srgbClr val="000000"/>
              </a:solidFill>
              <a:round/>
              <a:headEnd/>
              <a:tailEnd/>
            </a:ln>
          </p:spPr>
          <p:txBody>
            <a:bodyPr/>
            <a:lstStyle/>
            <a:p>
              <a:endParaRPr lang="en-US"/>
            </a:p>
          </p:txBody>
        </p:sp>
        <p:sp>
          <p:nvSpPr>
            <p:cNvPr id="51224" name="Rectangle 1599"/>
            <p:cNvSpPr>
              <a:spLocks noChangeArrowheads="1"/>
            </p:cNvSpPr>
            <p:nvPr/>
          </p:nvSpPr>
          <p:spPr bwMode="auto">
            <a:xfrm>
              <a:off x="3417" y="2934"/>
              <a:ext cx="583" cy="144"/>
            </a:xfrm>
            <a:prstGeom prst="rect">
              <a:avLst/>
            </a:prstGeom>
            <a:noFill/>
            <a:ln w="9525">
              <a:noFill/>
              <a:miter lim="800000"/>
              <a:headEnd/>
              <a:tailEnd/>
            </a:ln>
          </p:spPr>
          <p:txBody>
            <a:bodyPr/>
            <a:lstStyle/>
            <a:p>
              <a:endParaRPr lang="en-US"/>
            </a:p>
          </p:txBody>
        </p:sp>
        <p:sp>
          <p:nvSpPr>
            <p:cNvPr id="51225" name="Rectangle 1600"/>
            <p:cNvSpPr>
              <a:spLocks noChangeArrowheads="1"/>
            </p:cNvSpPr>
            <p:nvPr/>
          </p:nvSpPr>
          <p:spPr bwMode="auto">
            <a:xfrm>
              <a:off x="3620" y="2940"/>
              <a:ext cx="240" cy="86"/>
            </a:xfrm>
            <a:prstGeom prst="rect">
              <a:avLst/>
            </a:prstGeom>
            <a:noFill/>
            <a:ln w="9525">
              <a:noFill/>
              <a:miter lim="800000"/>
              <a:headEnd/>
              <a:tailEnd/>
            </a:ln>
          </p:spPr>
          <p:txBody>
            <a:bodyPr wrap="none" lIns="0" tIns="0" rIns="0" bIns="0">
              <a:spAutoFit/>
            </a:bodyPr>
            <a:lstStyle/>
            <a:p>
              <a:r>
                <a:rPr lang="en-US" sz="900">
                  <a:solidFill>
                    <a:srgbClr val="000000"/>
                  </a:solidFill>
                </a:rPr>
                <a:t>Track 0</a:t>
              </a:r>
              <a:endParaRPr lang="en-US" sz="900"/>
            </a:p>
          </p:txBody>
        </p:sp>
        <p:sp>
          <p:nvSpPr>
            <p:cNvPr id="51226" name="Rectangle 1601"/>
            <p:cNvSpPr>
              <a:spLocks noChangeArrowheads="1"/>
            </p:cNvSpPr>
            <p:nvPr/>
          </p:nvSpPr>
          <p:spPr bwMode="auto">
            <a:xfrm>
              <a:off x="3465" y="2886"/>
              <a:ext cx="583" cy="144"/>
            </a:xfrm>
            <a:prstGeom prst="rect">
              <a:avLst/>
            </a:prstGeom>
            <a:noFill/>
            <a:ln w="9525">
              <a:noFill/>
              <a:miter lim="800000"/>
              <a:headEnd/>
              <a:tailEnd/>
            </a:ln>
          </p:spPr>
          <p:txBody>
            <a:bodyPr/>
            <a:lstStyle/>
            <a:p>
              <a:endParaRPr lang="en-US"/>
            </a:p>
          </p:txBody>
        </p:sp>
        <p:sp>
          <p:nvSpPr>
            <p:cNvPr id="51227" name="Rectangle 1602"/>
            <p:cNvSpPr>
              <a:spLocks noChangeArrowheads="1"/>
            </p:cNvSpPr>
            <p:nvPr/>
          </p:nvSpPr>
          <p:spPr bwMode="auto">
            <a:xfrm>
              <a:off x="3381" y="2883"/>
              <a:ext cx="240" cy="86"/>
            </a:xfrm>
            <a:prstGeom prst="rect">
              <a:avLst/>
            </a:prstGeom>
            <a:noFill/>
            <a:ln w="9525">
              <a:noFill/>
              <a:miter lim="800000"/>
              <a:headEnd/>
              <a:tailEnd/>
            </a:ln>
          </p:spPr>
          <p:txBody>
            <a:bodyPr wrap="none" lIns="0" tIns="0" rIns="0" bIns="0">
              <a:spAutoFit/>
            </a:bodyPr>
            <a:lstStyle/>
            <a:p>
              <a:r>
                <a:rPr lang="en-US" sz="900">
                  <a:solidFill>
                    <a:srgbClr val="000000"/>
                  </a:solidFill>
                </a:rPr>
                <a:t>Track 1</a:t>
              </a:r>
              <a:endParaRPr lang="en-US" sz="900"/>
            </a:p>
          </p:txBody>
        </p:sp>
        <p:sp>
          <p:nvSpPr>
            <p:cNvPr id="51228" name="Rectangle 1603"/>
            <p:cNvSpPr>
              <a:spLocks noChangeArrowheads="1"/>
            </p:cNvSpPr>
            <p:nvPr/>
          </p:nvSpPr>
          <p:spPr bwMode="auto">
            <a:xfrm>
              <a:off x="3741" y="2910"/>
              <a:ext cx="18" cy="77"/>
            </a:xfrm>
            <a:prstGeom prst="rect">
              <a:avLst/>
            </a:prstGeom>
            <a:noFill/>
            <a:ln w="9525">
              <a:noFill/>
              <a:miter lim="800000"/>
              <a:headEnd/>
              <a:tailEnd/>
            </a:ln>
          </p:spPr>
          <p:txBody>
            <a:bodyPr wrap="none" lIns="0" tIns="0" rIns="0" bIns="0">
              <a:spAutoFit/>
            </a:bodyPr>
            <a:lstStyle/>
            <a:p>
              <a:r>
                <a:rPr lang="en-US" sz="800">
                  <a:solidFill>
                    <a:srgbClr val="000000"/>
                  </a:solidFill>
                </a:rPr>
                <a:t> </a:t>
              </a:r>
              <a:endParaRPr lang="en-US"/>
            </a:p>
          </p:txBody>
        </p:sp>
        <p:sp>
          <p:nvSpPr>
            <p:cNvPr id="51229" name="Rectangle 1604"/>
            <p:cNvSpPr>
              <a:spLocks noChangeArrowheads="1"/>
            </p:cNvSpPr>
            <p:nvPr/>
          </p:nvSpPr>
          <p:spPr bwMode="auto">
            <a:xfrm>
              <a:off x="3555" y="2742"/>
              <a:ext cx="583" cy="150"/>
            </a:xfrm>
            <a:prstGeom prst="rect">
              <a:avLst/>
            </a:prstGeom>
            <a:noFill/>
            <a:ln w="9525">
              <a:noFill/>
              <a:miter lim="800000"/>
              <a:headEnd/>
              <a:tailEnd/>
            </a:ln>
          </p:spPr>
          <p:txBody>
            <a:bodyPr/>
            <a:lstStyle/>
            <a:p>
              <a:endParaRPr lang="en-US"/>
            </a:p>
          </p:txBody>
        </p:sp>
        <p:sp>
          <p:nvSpPr>
            <p:cNvPr id="51230" name="Rectangle 1605"/>
            <p:cNvSpPr>
              <a:spLocks noChangeArrowheads="1"/>
            </p:cNvSpPr>
            <p:nvPr/>
          </p:nvSpPr>
          <p:spPr bwMode="auto">
            <a:xfrm>
              <a:off x="3831" y="2766"/>
              <a:ext cx="18" cy="77"/>
            </a:xfrm>
            <a:prstGeom prst="rect">
              <a:avLst/>
            </a:prstGeom>
            <a:noFill/>
            <a:ln w="9525">
              <a:noFill/>
              <a:miter lim="800000"/>
              <a:headEnd/>
              <a:tailEnd/>
            </a:ln>
          </p:spPr>
          <p:txBody>
            <a:bodyPr wrap="none" lIns="0" tIns="0" rIns="0" bIns="0">
              <a:spAutoFit/>
            </a:bodyPr>
            <a:lstStyle/>
            <a:p>
              <a:r>
                <a:rPr lang="en-US" sz="800">
                  <a:solidFill>
                    <a:srgbClr val="000000"/>
                  </a:solidFill>
                </a:rPr>
                <a:t> </a:t>
              </a:r>
              <a:endParaRPr lang="en-US"/>
            </a:p>
          </p:txBody>
        </p:sp>
        <p:sp>
          <p:nvSpPr>
            <p:cNvPr id="51231" name="Line 1606"/>
            <p:cNvSpPr>
              <a:spLocks noChangeShapeType="1"/>
            </p:cNvSpPr>
            <p:nvPr/>
          </p:nvSpPr>
          <p:spPr bwMode="auto">
            <a:xfrm flipH="1" flipV="1">
              <a:off x="2841" y="2213"/>
              <a:ext cx="666" cy="288"/>
            </a:xfrm>
            <a:prstGeom prst="line">
              <a:avLst/>
            </a:prstGeom>
            <a:noFill/>
            <a:ln w="9525">
              <a:solidFill>
                <a:srgbClr val="969696"/>
              </a:solidFill>
              <a:round/>
              <a:headEnd/>
              <a:tailEnd/>
            </a:ln>
          </p:spPr>
          <p:txBody>
            <a:bodyPr/>
            <a:lstStyle/>
            <a:p>
              <a:endParaRPr lang="en-US"/>
            </a:p>
          </p:txBody>
        </p:sp>
        <p:sp>
          <p:nvSpPr>
            <p:cNvPr id="51232" name="Line 1607"/>
            <p:cNvSpPr>
              <a:spLocks noChangeShapeType="1"/>
            </p:cNvSpPr>
            <p:nvPr/>
          </p:nvSpPr>
          <p:spPr bwMode="auto">
            <a:xfrm flipH="1" flipV="1">
              <a:off x="3081" y="2117"/>
              <a:ext cx="522" cy="336"/>
            </a:xfrm>
            <a:prstGeom prst="line">
              <a:avLst/>
            </a:prstGeom>
            <a:noFill/>
            <a:ln w="9525">
              <a:solidFill>
                <a:srgbClr val="969696"/>
              </a:solidFill>
              <a:round/>
              <a:headEnd/>
              <a:tailEnd/>
            </a:ln>
          </p:spPr>
          <p:txBody>
            <a:bodyPr/>
            <a:lstStyle/>
            <a:p>
              <a:endParaRPr lang="en-US"/>
            </a:p>
          </p:txBody>
        </p:sp>
        <p:sp>
          <p:nvSpPr>
            <p:cNvPr id="51233" name="Rectangle 1608"/>
            <p:cNvSpPr>
              <a:spLocks noChangeArrowheads="1"/>
            </p:cNvSpPr>
            <p:nvPr/>
          </p:nvSpPr>
          <p:spPr bwMode="auto">
            <a:xfrm>
              <a:off x="2793" y="2069"/>
              <a:ext cx="582" cy="198"/>
            </a:xfrm>
            <a:prstGeom prst="rect">
              <a:avLst/>
            </a:prstGeom>
            <a:noFill/>
            <a:ln w="9525">
              <a:noFill/>
              <a:miter lim="800000"/>
              <a:headEnd/>
              <a:tailEnd/>
            </a:ln>
          </p:spPr>
          <p:txBody>
            <a:bodyPr/>
            <a:lstStyle/>
            <a:p>
              <a:endParaRPr lang="en-US"/>
            </a:p>
          </p:txBody>
        </p:sp>
        <p:sp>
          <p:nvSpPr>
            <p:cNvPr id="51234" name="Rectangle 1609"/>
            <p:cNvSpPr>
              <a:spLocks noChangeArrowheads="1"/>
            </p:cNvSpPr>
            <p:nvPr/>
          </p:nvSpPr>
          <p:spPr bwMode="auto">
            <a:xfrm>
              <a:off x="2807" y="2087"/>
              <a:ext cx="277" cy="115"/>
            </a:xfrm>
            <a:prstGeom prst="rect">
              <a:avLst/>
            </a:prstGeom>
            <a:noFill/>
            <a:ln w="9525">
              <a:noFill/>
              <a:miter lim="800000"/>
              <a:headEnd/>
              <a:tailEnd/>
            </a:ln>
          </p:spPr>
          <p:txBody>
            <a:bodyPr wrap="none" lIns="0" tIns="0" rIns="0" bIns="0">
              <a:spAutoFit/>
            </a:bodyPr>
            <a:lstStyle/>
            <a:p>
              <a:r>
                <a:rPr lang="en-US" sz="1200">
                  <a:solidFill>
                    <a:srgbClr val="000000"/>
                  </a:solidFill>
                </a:rPr>
                <a:t>Sector</a:t>
              </a:r>
              <a:endParaRPr lang="en-US" sz="1200"/>
            </a:p>
          </p:txBody>
        </p:sp>
        <p:grpSp>
          <p:nvGrpSpPr>
            <p:cNvPr id="51235" name="Group 1610"/>
            <p:cNvGrpSpPr>
              <a:grpSpLocks/>
            </p:cNvGrpSpPr>
            <p:nvPr/>
          </p:nvGrpSpPr>
          <p:grpSpPr bwMode="auto">
            <a:xfrm>
              <a:off x="2649" y="2580"/>
              <a:ext cx="624" cy="42"/>
              <a:chOff x="2649" y="2580"/>
              <a:chExt cx="624" cy="42"/>
            </a:xfrm>
          </p:grpSpPr>
          <p:sp>
            <p:nvSpPr>
              <p:cNvPr id="51277" name="Line 1611"/>
              <p:cNvSpPr>
                <a:spLocks noChangeShapeType="1"/>
              </p:cNvSpPr>
              <p:nvPr/>
            </p:nvSpPr>
            <p:spPr bwMode="auto">
              <a:xfrm>
                <a:off x="2673" y="2598"/>
                <a:ext cx="576" cy="1"/>
              </a:xfrm>
              <a:prstGeom prst="line">
                <a:avLst/>
              </a:prstGeom>
              <a:noFill/>
              <a:ln w="9525">
                <a:solidFill>
                  <a:srgbClr val="000000"/>
                </a:solidFill>
                <a:round/>
                <a:headEnd/>
                <a:tailEnd/>
              </a:ln>
            </p:spPr>
            <p:txBody>
              <a:bodyPr/>
              <a:lstStyle/>
              <a:p>
                <a:endParaRPr lang="en-US"/>
              </a:p>
            </p:txBody>
          </p:sp>
          <p:sp>
            <p:nvSpPr>
              <p:cNvPr id="51278" name="Freeform 1612"/>
              <p:cNvSpPr>
                <a:spLocks/>
              </p:cNvSpPr>
              <p:nvPr/>
            </p:nvSpPr>
            <p:spPr bwMode="auto">
              <a:xfrm>
                <a:off x="2649" y="2580"/>
                <a:ext cx="42" cy="42"/>
              </a:xfrm>
              <a:custGeom>
                <a:avLst/>
                <a:gdLst>
                  <a:gd name="T0" fmla="*/ 42 w 42"/>
                  <a:gd name="T1" fmla="*/ 0 h 42"/>
                  <a:gd name="T2" fmla="*/ 0 w 42"/>
                  <a:gd name="T3" fmla="*/ 18 h 42"/>
                  <a:gd name="T4" fmla="*/ 42 w 42"/>
                  <a:gd name="T5" fmla="*/ 42 h 42"/>
                  <a:gd name="T6" fmla="*/ 42 w 42"/>
                  <a:gd name="T7" fmla="*/ 0 h 42"/>
                  <a:gd name="T8" fmla="*/ 0 60000 65536"/>
                  <a:gd name="T9" fmla="*/ 0 60000 65536"/>
                  <a:gd name="T10" fmla="*/ 0 60000 65536"/>
                  <a:gd name="T11" fmla="*/ 0 60000 65536"/>
                  <a:gd name="T12" fmla="*/ 0 w 42"/>
                  <a:gd name="T13" fmla="*/ 0 h 42"/>
                  <a:gd name="T14" fmla="*/ 42 w 42"/>
                  <a:gd name="T15" fmla="*/ 42 h 42"/>
                </a:gdLst>
                <a:ahLst/>
                <a:cxnLst>
                  <a:cxn ang="T8">
                    <a:pos x="T0" y="T1"/>
                  </a:cxn>
                  <a:cxn ang="T9">
                    <a:pos x="T2" y="T3"/>
                  </a:cxn>
                  <a:cxn ang="T10">
                    <a:pos x="T4" y="T5"/>
                  </a:cxn>
                  <a:cxn ang="T11">
                    <a:pos x="T6" y="T7"/>
                  </a:cxn>
                </a:cxnLst>
                <a:rect l="T12" t="T13" r="T14" b="T15"/>
                <a:pathLst>
                  <a:path w="42" h="42">
                    <a:moveTo>
                      <a:pt x="42" y="0"/>
                    </a:moveTo>
                    <a:lnTo>
                      <a:pt x="0" y="18"/>
                    </a:lnTo>
                    <a:lnTo>
                      <a:pt x="42" y="42"/>
                    </a:lnTo>
                    <a:lnTo>
                      <a:pt x="42" y="0"/>
                    </a:lnTo>
                    <a:close/>
                  </a:path>
                </a:pathLst>
              </a:custGeom>
              <a:solidFill>
                <a:srgbClr val="000000"/>
              </a:solidFill>
              <a:ln w="9525">
                <a:noFill/>
                <a:round/>
                <a:headEnd/>
                <a:tailEnd/>
              </a:ln>
            </p:spPr>
            <p:txBody>
              <a:bodyPr/>
              <a:lstStyle/>
              <a:p>
                <a:endParaRPr lang="en-US"/>
              </a:p>
            </p:txBody>
          </p:sp>
          <p:sp>
            <p:nvSpPr>
              <p:cNvPr id="51279" name="Freeform 1613"/>
              <p:cNvSpPr>
                <a:spLocks/>
              </p:cNvSpPr>
              <p:nvPr/>
            </p:nvSpPr>
            <p:spPr bwMode="auto">
              <a:xfrm>
                <a:off x="3237" y="2580"/>
                <a:ext cx="36" cy="42"/>
              </a:xfrm>
              <a:custGeom>
                <a:avLst/>
                <a:gdLst>
                  <a:gd name="T0" fmla="*/ 0 w 36"/>
                  <a:gd name="T1" fmla="*/ 42 h 42"/>
                  <a:gd name="T2" fmla="*/ 36 w 36"/>
                  <a:gd name="T3" fmla="*/ 18 h 42"/>
                  <a:gd name="T4" fmla="*/ 0 w 36"/>
                  <a:gd name="T5" fmla="*/ 0 h 42"/>
                  <a:gd name="T6" fmla="*/ 0 w 36"/>
                  <a:gd name="T7" fmla="*/ 42 h 42"/>
                  <a:gd name="T8" fmla="*/ 0 60000 65536"/>
                  <a:gd name="T9" fmla="*/ 0 60000 65536"/>
                  <a:gd name="T10" fmla="*/ 0 60000 65536"/>
                  <a:gd name="T11" fmla="*/ 0 60000 65536"/>
                  <a:gd name="T12" fmla="*/ 0 w 36"/>
                  <a:gd name="T13" fmla="*/ 0 h 42"/>
                  <a:gd name="T14" fmla="*/ 36 w 36"/>
                  <a:gd name="T15" fmla="*/ 42 h 42"/>
                </a:gdLst>
                <a:ahLst/>
                <a:cxnLst>
                  <a:cxn ang="T8">
                    <a:pos x="T0" y="T1"/>
                  </a:cxn>
                  <a:cxn ang="T9">
                    <a:pos x="T2" y="T3"/>
                  </a:cxn>
                  <a:cxn ang="T10">
                    <a:pos x="T4" y="T5"/>
                  </a:cxn>
                  <a:cxn ang="T11">
                    <a:pos x="T6" y="T7"/>
                  </a:cxn>
                </a:cxnLst>
                <a:rect l="T12" t="T13" r="T14" b="T15"/>
                <a:pathLst>
                  <a:path w="36" h="42">
                    <a:moveTo>
                      <a:pt x="0" y="42"/>
                    </a:moveTo>
                    <a:lnTo>
                      <a:pt x="36" y="18"/>
                    </a:lnTo>
                    <a:lnTo>
                      <a:pt x="0" y="0"/>
                    </a:lnTo>
                    <a:lnTo>
                      <a:pt x="0" y="42"/>
                    </a:lnTo>
                    <a:close/>
                  </a:path>
                </a:pathLst>
              </a:custGeom>
              <a:solidFill>
                <a:srgbClr val="000000"/>
              </a:solidFill>
              <a:ln w="9525">
                <a:noFill/>
                <a:round/>
                <a:headEnd/>
                <a:tailEnd/>
              </a:ln>
            </p:spPr>
            <p:txBody>
              <a:bodyPr/>
              <a:lstStyle/>
              <a:p>
                <a:endParaRPr lang="en-US"/>
              </a:p>
            </p:txBody>
          </p:sp>
        </p:grpSp>
        <p:sp>
          <p:nvSpPr>
            <p:cNvPr id="51236" name="Rectangle 1614"/>
            <p:cNvSpPr>
              <a:spLocks noChangeArrowheads="1"/>
            </p:cNvSpPr>
            <p:nvPr/>
          </p:nvSpPr>
          <p:spPr bwMode="auto">
            <a:xfrm>
              <a:off x="2553" y="2453"/>
              <a:ext cx="774" cy="151"/>
            </a:xfrm>
            <a:prstGeom prst="rect">
              <a:avLst/>
            </a:prstGeom>
            <a:noFill/>
            <a:ln w="9525">
              <a:noFill/>
              <a:miter lim="800000"/>
              <a:headEnd/>
              <a:tailEnd/>
            </a:ln>
          </p:spPr>
          <p:txBody>
            <a:bodyPr/>
            <a:lstStyle/>
            <a:p>
              <a:endParaRPr lang="en-US"/>
            </a:p>
          </p:txBody>
        </p:sp>
        <p:sp>
          <p:nvSpPr>
            <p:cNvPr id="51237" name="Rectangle 1615"/>
            <p:cNvSpPr>
              <a:spLocks noChangeArrowheads="1"/>
            </p:cNvSpPr>
            <p:nvPr/>
          </p:nvSpPr>
          <p:spPr bwMode="auto">
            <a:xfrm>
              <a:off x="2626" y="2450"/>
              <a:ext cx="653" cy="115"/>
            </a:xfrm>
            <a:prstGeom prst="rect">
              <a:avLst/>
            </a:prstGeom>
            <a:noFill/>
            <a:ln w="9525">
              <a:noFill/>
              <a:miter lim="800000"/>
              <a:headEnd/>
              <a:tailEnd/>
            </a:ln>
          </p:spPr>
          <p:txBody>
            <a:bodyPr wrap="none" lIns="0" tIns="0" rIns="0" bIns="0">
              <a:spAutoFit/>
            </a:bodyPr>
            <a:lstStyle/>
            <a:p>
              <a:r>
                <a:rPr lang="en-US" sz="1200">
                  <a:solidFill>
                    <a:srgbClr val="000000"/>
                  </a:solidFill>
                </a:rPr>
                <a:t>Recording area</a:t>
              </a:r>
              <a:endParaRPr lang="en-US" sz="1200"/>
            </a:p>
          </p:txBody>
        </p:sp>
        <p:sp>
          <p:nvSpPr>
            <p:cNvPr id="51238" name="Rectangle 1616"/>
            <p:cNvSpPr>
              <a:spLocks noChangeArrowheads="1"/>
            </p:cNvSpPr>
            <p:nvPr/>
          </p:nvSpPr>
          <p:spPr bwMode="auto">
            <a:xfrm>
              <a:off x="3219" y="2478"/>
              <a:ext cx="22" cy="96"/>
            </a:xfrm>
            <a:prstGeom prst="rect">
              <a:avLst/>
            </a:prstGeom>
            <a:noFill/>
            <a:ln w="9525">
              <a:noFill/>
              <a:miter lim="800000"/>
              <a:headEnd/>
              <a:tailEnd/>
            </a:ln>
          </p:spPr>
          <p:txBody>
            <a:bodyPr wrap="none" lIns="0" tIns="0" rIns="0" bIns="0">
              <a:spAutoFit/>
            </a:bodyPr>
            <a:lstStyle/>
            <a:p>
              <a:r>
                <a:rPr lang="en-US" sz="1000">
                  <a:solidFill>
                    <a:srgbClr val="000000"/>
                  </a:solidFill>
                </a:rPr>
                <a:t> </a:t>
              </a:r>
              <a:endParaRPr lang="en-US"/>
            </a:p>
          </p:txBody>
        </p:sp>
        <p:sp>
          <p:nvSpPr>
            <p:cNvPr id="51239" name="Oval 1617"/>
            <p:cNvSpPr>
              <a:spLocks noChangeArrowheads="1"/>
            </p:cNvSpPr>
            <p:nvPr/>
          </p:nvSpPr>
          <p:spPr bwMode="auto">
            <a:xfrm>
              <a:off x="3651" y="3601"/>
              <a:ext cx="246" cy="102"/>
            </a:xfrm>
            <a:prstGeom prst="ellipse">
              <a:avLst/>
            </a:prstGeom>
            <a:solidFill>
              <a:srgbClr val="FFFFFF"/>
            </a:solidFill>
            <a:ln w="9525">
              <a:solidFill>
                <a:srgbClr val="000000"/>
              </a:solidFill>
              <a:round/>
              <a:headEnd/>
              <a:tailEnd/>
            </a:ln>
          </p:spPr>
          <p:txBody>
            <a:bodyPr/>
            <a:lstStyle/>
            <a:p>
              <a:endParaRPr lang="en-US"/>
            </a:p>
          </p:txBody>
        </p:sp>
        <p:sp>
          <p:nvSpPr>
            <p:cNvPr id="51240" name="Rectangle 1618"/>
            <p:cNvSpPr>
              <a:spLocks noChangeArrowheads="1"/>
            </p:cNvSpPr>
            <p:nvPr/>
          </p:nvSpPr>
          <p:spPr bwMode="auto">
            <a:xfrm>
              <a:off x="3603" y="3553"/>
              <a:ext cx="336" cy="96"/>
            </a:xfrm>
            <a:prstGeom prst="rect">
              <a:avLst/>
            </a:prstGeom>
            <a:solidFill>
              <a:srgbClr val="FFFFFF"/>
            </a:solidFill>
            <a:ln w="9525">
              <a:noFill/>
              <a:miter lim="800000"/>
              <a:headEnd/>
              <a:tailEnd/>
            </a:ln>
          </p:spPr>
          <p:txBody>
            <a:bodyPr/>
            <a:lstStyle/>
            <a:p>
              <a:endParaRPr lang="en-US"/>
            </a:p>
          </p:txBody>
        </p:sp>
        <p:sp>
          <p:nvSpPr>
            <p:cNvPr id="51241" name="Line 1619"/>
            <p:cNvSpPr>
              <a:spLocks noChangeShapeType="1"/>
            </p:cNvSpPr>
            <p:nvPr/>
          </p:nvSpPr>
          <p:spPr bwMode="auto">
            <a:xfrm flipV="1">
              <a:off x="3891" y="3505"/>
              <a:ext cx="1" cy="144"/>
            </a:xfrm>
            <a:prstGeom prst="line">
              <a:avLst/>
            </a:prstGeom>
            <a:noFill/>
            <a:ln w="9525">
              <a:solidFill>
                <a:srgbClr val="000000"/>
              </a:solidFill>
              <a:round/>
              <a:headEnd/>
              <a:tailEnd/>
            </a:ln>
          </p:spPr>
          <p:txBody>
            <a:bodyPr/>
            <a:lstStyle/>
            <a:p>
              <a:endParaRPr lang="en-US"/>
            </a:p>
          </p:txBody>
        </p:sp>
        <p:sp>
          <p:nvSpPr>
            <p:cNvPr id="51242" name="Rectangle 1620"/>
            <p:cNvSpPr>
              <a:spLocks noChangeArrowheads="1"/>
            </p:cNvSpPr>
            <p:nvPr/>
          </p:nvSpPr>
          <p:spPr bwMode="auto">
            <a:xfrm>
              <a:off x="3465" y="3697"/>
              <a:ext cx="583" cy="198"/>
            </a:xfrm>
            <a:prstGeom prst="rect">
              <a:avLst/>
            </a:prstGeom>
            <a:noFill/>
            <a:ln w="9525">
              <a:noFill/>
              <a:miter lim="800000"/>
              <a:headEnd/>
              <a:tailEnd/>
            </a:ln>
          </p:spPr>
          <p:txBody>
            <a:bodyPr/>
            <a:lstStyle/>
            <a:p>
              <a:endParaRPr lang="en-US"/>
            </a:p>
          </p:txBody>
        </p:sp>
        <p:sp>
          <p:nvSpPr>
            <p:cNvPr id="51243" name="Rectangle 1621"/>
            <p:cNvSpPr>
              <a:spLocks noChangeArrowheads="1"/>
            </p:cNvSpPr>
            <p:nvPr/>
          </p:nvSpPr>
          <p:spPr bwMode="auto">
            <a:xfrm>
              <a:off x="3627" y="3727"/>
              <a:ext cx="373" cy="134"/>
            </a:xfrm>
            <a:prstGeom prst="rect">
              <a:avLst/>
            </a:prstGeom>
            <a:noFill/>
            <a:ln w="9525">
              <a:noFill/>
              <a:miter lim="800000"/>
              <a:headEnd/>
              <a:tailEnd/>
            </a:ln>
          </p:spPr>
          <p:txBody>
            <a:bodyPr wrap="none" lIns="0" tIns="0" rIns="0" bIns="0">
              <a:spAutoFit/>
            </a:bodyPr>
            <a:lstStyle/>
            <a:p>
              <a:r>
                <a:rPr lang="en-US" sz="1400">
                  <a:solidFill>
                    <a:srgbClr val="000000"/>
                  </a:solidFill>
                </a:rPr>
                <a:t>Spindle</a:t>
              </a:r>
              <a:endParaRPr lang="en-US" sz="1400"/>
            </a:p>
          </p:txBody>
        </p:sp>
        <p:sp>
          <p:nvSpPr>
            <p:cNvPr id="51244" name="Rectangle 1622"/>
            <p:cNvSpPr>
              <a:spLocks noChangeArrowheads="1"/>
            </p:cNvSpPr>
            <p:nvPr/>
          </p:nvSpPr>
          <p:spPr bwMode="auto">
            <a:xfrm>
              <a:off x="3891" y="3727"/>
              <a:ext cx="22" cy="96"/>
            </a:xfrm>
            <a:prstGeom prst="rect">
              <a:avLst/>
            </a:prstGeom>
            <a:noFill/>
            <a:ln w="9525">
              <a:noFill/>
              <a:miter lim="800000"/>
              <a:headEnd/>
              <a:tailEnd/>
            </a:ln>
          </p:spPr>
          <p:txBody>
            <a:bodyPr wrap="none" lIns="0" tIns="0" rIns="0" bIns="0">
              <a:spAutoFit/>
            </a:bodyPr>
            <a:lstStyle/>
            <a:p>
              <a:r>
                <a:rPr lang="en-US" sz="1000">
                  <a:solidFill>
                    <a:srgbClr val="000000"/>
                  </a:solidFill>
                </a:rPr>
                <a:t> </a:t>
              </a:r>
              <a:endParaRPr lang="en-US"/>
            </a:p>
          </p:txBody>
        </p:sp>
        <p:sp>
          <p:nvSpPr>
            <p:cNvPr id="51245" name="Rectangle 1623"/>
            <p:cNvSpPr>
              <a:spLocks noChangeArrowheads="1"/>
            </p:cNvSpPr>
            <p:nvPr/>
          </p:nvSpPr>
          <p:spPr bwMode="auto">
            <a:xfrm>
              <a:off x="2553" y="3457"/>
              <a:ext cx="774" cy="246"/>
            </a:xfrm>
            <a:prstGeom prst="rect">
              <a:avLst/>
            </a:prstGeom>
            <a:noFill/>
            <a:ln w="9525">
              <a:noFill/>
              <a:miter lim="800000"/>
              <a:headEnd/>
              <a:tailEnd/>
            </a:ln>
          </p:spPr>
          <p:txBody>
            <a:bodyPr/>
            <a:lstStyle/>
            <a:p>
              <a:endParaRPr lang="en-US"/>
            </a:p>
          </p:txBody>
        </p:sp>
        <p:sp>
          <p:nvSpPr>
            <p:cNvPr id="51246" name="Rectangle 1624"/>
            <p:cNvSpPr>
              <a:spLocks noChangeArrowheads="1"/>
            </p:cNvSpPr>
            <p:nvPr/>
          </p:nvSpPr>
          <p:spPr bwMode="auto">
            <a:xfrm>
              <a:off x="2745" y="3497"/>
              <a:ext cx="570" cy="268"/>
            </a:xfrm>
            <a:prstGeom prst="rect">
              <a:avLst/>
            </a:prstGeom>
            <a:noFill/>
            <a:ln w="9525">
              <a:noFill/>
              <a:miter lim="800000"/>
              <a:headEnd/>
              <a:tailEnd/>
            </a:ln>
          </p:spPr>
          <p:txBody>
            <a:bodyPr lIns="0" tIns="0" rIns="0" bIns="0">
              <a:spAutoFit/>
            </a:bodyPr>
            <a:lstStyle/>
            <a:p>
              <a:pPr algn="ctr"/>
              <a:r>
                <a:rPr lang="en-US" sz="1400">
                  <a:solidFill>
                    <a:srgbClr val="000000"/>
                  </a:solidFill>
                </a:rPr>
                <a:t>Direction of rotation</a:t>
              </a:r>
              <a:endParaRPr lang="en-US" sz="1400"/>
            </a:p>
          </p:txBody>
        </p:sp>
        <p:sp>
          <p:nvSpPr>
            <p:cNvPr id="51247" name="Rectangle 1625"/>
            <p:cNvSpPr>
              <a:spLocks noChangeArrowheads="1"/>
            </p:cNvSpPr>
            <p:nvPr/>
          </p:nvSpPr>
          <p:spPr bwMode="auto">
            <a:xfrm>
              <a:off x="3075" y="3577"/>
              <a:ext cx="22" cy="96"/>
            </a:xfrm>
            <a:prstGeom prst="rect">
              <a:avLst/>
            </a:prstGeom>
            <a:noFill/>
            <a:ln w="9525">
              <a:noFill/>
              <a:miter lim="800000"/>
              <a:headEnd/>
              <a:tailEnd/>
            </a:ln>
          </p:spPr>
          <p:txBody>
            <a:bodyPr wrap="none" lIns="0" tIns="0" rIns="0" bIns="0">
              <a:spAutoFit/>
            </a:bodyPr>
            <a:lstStyle/>
            <a:p>
              <a:r>
                <a:rPr lang="en-US" sz="1000">
                  <a:solidFill>
                    <a:srgbClr val="000000"/>
                  </a:solidFill>
                </a:rPr>
                <a:t> </a:t>
              </a:r>
              <a:endParaRPr lang="en-US"/>
            </a:p>
          </p:txBody>
        </p:sp>
        <p:sp>
          <p:nvSpPr>
            <p:cNvPr id="51248" name="Rectangle 1626"/>
            <p:cNvSpPr>
              <a:spLocks noChangeArrowheads="1"/>
            </p:cNvSpPr>
            <p:nvPr/>
          </p:nvSpPr>
          <p:spPr bwMode="auto">
            <a:xfrm>
              <a:off x="4276" y="3457"/>
              <a:ext cx="438" cy="198"/>
            </a:xfrm>
            <a:prstGeom prst="rect">
              <a:avLst/>
            </a:prstGeom>
            <a:noFill/>
            <a:ln w="9525">
              <a:noFill/>
              <a:miter lim="800000"/>
              <a:headEnd/>
              <a:tailEnd/>
            </a:ln>
          </p:spPr>
          <p:txBody>
            <a:bodyPr/>
            <a:lstStyle/>
            <a:p>
              <a:endParaRPr lang="en-US"/>
            </a:p>
          </p:txBody>
        </p:sp>
        <p:sp>
          <p:nvSpPr>
            <p:cNvPr id="51249" name="Rectangle 1627"/>
            <p:cNvSpPr>
              <a:spLocks noChangeArrowheads="1"/>
            </p:cNvSpPr>
            <p:nvPr/>
          </p:nvSpPr>
          <p:spPr bwMode="auto">
            <a:xfrm>
              <a:off x="4336" y="3487"/>
              <a:ext cx="323" cy="134"/>
            </a:xfrm>
            <a:prstGeom prst="rect">
              <a:avLst/>
            </a:prstGeom>
            <a:noFill/>
            <a:ln w="9525">
              <a:noFill/>
              <a:miter lim="800000"/>
              <a:headEnd/>
              <a:tailEnd/>
            </a:ln>
          </p:spPr>
          <p:txBody>
            <a:bodyPr wrap="none" lIns="0" tIns="0" rIns="0" bIns="0">
              <a:spAutoFit/>
            </a:bodyPr>
            <a:lstStyle/>
            <a:p>
              <a:r>
                <a:rPr lang="en-US" sz="1400">
                  <a:solidFill>
                    <a:srgbClr val="000000"/>
                  </a:solidFill>
                </a:rPr>
                <a:t>Platter</a:t>
              </a:r>
              <a:endParaRPr lang="en-US" sz="1400"/>
            </a:p>
          </p:txBody>
        </p:sp>
        <p:sp>
          <p:nvSpPr>
            <p:cNvPr id="51250" name="Rectangle 1628"/>
            <p:cNvSpPr>
              <a:spLocks noChangeArrowheads="1"/>
            </p:cNvSpPr>
            <p:nvPr/>
          </p:nvSpPr>
          <p:spPr bwMode="auto">
            <a:xfrm>
              <a:off x="4564" y="3487"/>
              <a:ext cx="22" cy="96"/>
            </a:xfrm>
            <a:prstGeom prst="rect">
              <a:avLst/>
            </a:prstGeom>
            <a:noFill/>
            <a:ln w="9525">
              <a:noFill/>
              <a:miter lim="800000"/>
              <a:headEnd/>
              <a:tailEnd/>
            </a:ln>
          </p:spPr>
          <p:txBody>
            <a:bodyPr wrap="none" lIns="0" tIns="0" rIns="0" bIns="0">
              <a:spAutoFit/>
            </a:bodyPr>
            <a:lstStyle/>
            <a:p>
              <a:r>
                <a:rPr lang="en-US" sz="1000">
                  <a:solidFill>
                    <a:srgbClr val="000000"/>
                  </a:solidFill>
                </a:rPr>
                <a:t> </a:t>
              </a:r>
              <a:endParaRPr lang="en-US"/>
            </a:p>
          </p:txBody>
        </p:sp>
        <p:sp>
          <p:nvSpPr>
            <p:cNvPr id="51251" name="Line 1629"/>
            <p:cNvSpPr>
              <a:spLocks noChangeShapeType="1"/>
            </p:cNvSpPr>
            <p:nvPr/>
          </p:nvSpPr>
          <p:spPr bwMode="auto">
            <a:xfrm flipV="1">
              <a:off x="4372" y="2165"/>
              <a:ext cx="384" cy="192"/>
            </a:xfrm>
            <a:prstGeom prst="line">
              <a:avLst/>
            </a:prstGeom>
            <a:noFill/>
            <a:ln w="9525">
              <a:solidFill>
                <a:srgbClr val="C0C0C0"/>
              </a:solidFill>
              <a:round/>
              <a:headEnd/>
              <a:tailEnd/>
            </a:ln>
          </p:spPr>
          <p:txBody>
            <a:bodyPr/>
            <a:lstStyle/>
            <a:p>
              <a:endParaRPr lang="en-US"/>
            </a:p>
          </p:txBody>
        </p:sp>
        <p:sp>
          <p:nvSpPr>
            <p:cNvPr id="51252" name="Rectangle 1630"/>
            <p:cNvSpPr>
              <a:spLocks noChangeArrowheads="1"/>
            </p:cNvSpPr>
            <p:nvPr/>
          </p:nvSpPr>
          <p:spPr bwMode="auto">
            <a:xfrm>
              <a:off x="4708" y="2069"/>
              <a:ext cx="720" cy="246"/>
            </a:xfrm>
            <a:prstGeom prst="rect">
              <a:avLst/>
            </a:prstGeom>
            <a:noFill/>
            <a:ln w="9525">
              <a:noFill/>
              <a:miter lim="800000"/>
              <a:headEnd/>
              <a:tailEnd/>
            </a:ln>
          </p:spPr>
          <p:txBody>
            <a:bodyPr/>
            <a:lstStyle/>
            <a:p>
              <a:endParaRPr lang="en-US"/>
            </a:p>
          </p:txBody>
        </p:sp>
        <p:sp>
          <p:nvSpPr>
            <p:cNvPr id="51253" name="Rectangle 1631"/>
            <p:cNvSpPr>
              <a:spLocks noChangeArrowheads="1"/>
            </p:cNvSpPr>
            <p:nvPr/>
          </p:nvSpPr>
          <p:spPr bwMode="auto">
            <a:xfrm>
              <a:off x="4404" y="2015"/>
              <a:ext cx="813" cy="134"/>
            </a:xfrm>
            <a:prstGeom prst="rect">
              <a:avLst/>
            </a:prstGeom>
            <a:noFill/>
            <a:ln w="9525">
              <a:noFill/>
              <a:miter lim="800000"/>
              <a:headEnd/>
              <a:tailEnd/>
            </a:ln>
          </p:spPr>
          <p:txBody>
            <a:bodyPr wrap="none" lIns="0" tIns="0" rIns="0" bIns="0">
              <a:spAutoFit/>
            </a:bodyPr>
            <a:lstStyle/>
            <a:p>
              <a:r>
                <a:rPr lang="en-US" sz="1400">
                  <a:solidFill>
                    <a:srgbClr val="000000"/>
                  </a:solidFill>
                </a:rPr>
                <a:t>Read/write head</a:t>
              </a:r>
              <a:endParaRPr lang="en-US" sz="1400"/>
            </a:p>
          </p:txBody>
        </p:sp>
        <p:sp>
          <p:nvSpPr>
            <p:cNvPr id="51254" name="Rectangle 1632"/>
            <p:cNvSpPr>
              <a:spLocks noChangeArrowheads="1"/>
            </p:cNvSpPr>
            <p:nvPr/>
          </p:nvSpPr>
          <p:spPr bwMode="auto">
            <a:xfrm>
              <a:off x="5362" y="2099"/>
              <a:ext cx="22" cy="96"/>
            </a:xfrm>
            <a:prstGeom prst="rect">
              <a:avLst/>
            </a:prstGeom>
            <a:noFill/>
            <a:ln w="9525">
              <a:noFill/>
              <a:miter lim="800000"/>
              <a:headEnd/>
              <a:tailEnd/>
            </a:ln>
          </p:spPr>
          <p:txBody>
            <a:bodyPr wrap="none" lIns="0" tIns="0" rIns="0" bIns="0">
              <a:spAutoFit/>
            </a:bodyPr>
            <a:lstStyle/>
            <a:p>
              <a:r>
                <a:rPr lang="en-US" sz="1000">
                  <a:solidFill>
                    <a:srgbClr val="000000"/>
                  </a:solidFill>
                </a:rPr>
                <a:t> </a:t>
              </a:r>
              <a:endParaRPr lang="en-US"/>
            </a:p>
          </p:txBody>
        </p:sp>
        <p:sp>
          <p:nvSpPr>
            <p:cNvPr id="51255" name="Rectangle 1633"/>
            <p:cNvSpPr>
              <a:spLocks noChangeArrowheads="1"/>
            </p:cNvSpPr>
            <p:nvPr/>
          </p:nvSpPr>
          <p:spPr bwMode="auto">
            <a:xfrm>
              <a:off x="5044" y="2261"/>
              <a:ext cx="480" cy="198"/>
            </a:xfrm>
            <a:prstGeom prst="rect">
              <a:avLst/>
            </a:prstGeom>
            <a:noFill/>
            <a:ln w="9525">
              <a:noFill/>
              <a:miter lim="800000"/>
              <a:headEnd/>
              <a:tailEnd/>
            </a:ln>
          </p:spPr>
          <p:txBody>
            <a:bodyPr/>
            <a:lstStyle/>
            <a:p>
              <a:endParaRPr lang="en-US"/>
            </a:p>
          </p:txBody>
        </p:sp>
        <p:sp>
          <p:nvSpPr>
            <p:cNvPr id="51256" name="Rectangle 1634"/>
            <p:cNvSpPr>
              <a:spLocks noChangeArrowheads="1"/>
            </p:cNvSpPr>
            <p:nvPr/>
          </p:nvSpPr>
          <p:spPr bwMode="auto">
            <a:xfrm>
              <a:off x="5104" y="2291"/>
              <a:ext cx="416" cy="134"/>
            </a:xfrm>
            <a:prstGeom prst="rect">
              <a:avLst/>
            </a:prstGeom>
            <a:noFill/>
            <a:ln w="9525">
              <a:noFill/>
              <a:miter lim="800000"/>
              <a:headEnd/>
              <a:tailEnd/>
            </a:ln>
          </p:spPr>
          <p:txBody>
            <a:bodyPr wrap="none" lIns="0" tIns="0" rIns="0" bIns="0">
              <a:spAutoFit/>
            </a:bodyPr>
            <a:lstStyle/>
            <a:p>
              <a:r>
                <a:rPr lang="en-US" sz="1400">
                  <a:solidFill>
                    <a:srgbClr val="000000"/>
                  </a:solidFill>
                </a:rPr>
                <a:t>Actuator</a:t>
              </a:r>
              <a:endParaRPr lang="en-US" sz="1400"/>
            </a:p>
          </p:txBody>
        </p:sp>
        <p:sp>
          <p:nvSpPr>
            <p:cNvPr id="51257" name="Rectangle 1635"/>
            <p:cNvSpPr>
              <a:spLocks noChangeArrowheads="1"/>
            </p:cNvSpPr>
            <p:nvPr/>
          </p:nvSpPr>
          <p:spPr bwMode="auto">
            <a:xfrm>
              <a:off x="5398" y="2291"/>
              <a:ext cx="22" cy="96"/>
            </a:xfrm>
            <a:prstGeom prst="rect">
              <a:avLst/>
            </a:prstGeom>
            <a:noFill/>
            <a:ln w="9525">
              <a:noFill/>
              <a:miter lim="800000"/>
              <a:headEnd/>
              <a:tailEnd/>
            </a:ln>
          </p:spPr>
          <p:txBody>
            <a:bodyPr wrap="none" lIns="0" tIns="0" rIns="0" bIns="0">
              <a:spAutoFit/>
            </a:bodyPr>
            <a:lstStyle/>
            <a:p>
              <a:r>
                <a:rPr lang="en-US" sz="1000">
                  <a:solidFill>
                    <a:srgbClr val="000000"/>
                  </a:solidFill>
                </a:rPr>
                <a:t> </a:t>
              </a:r>
              <a:endParaRPr lang="en-US"/>
            </a:p>
          </p:txBody>
        </p:sp>
        <p:sp>
          <p:nvSpPr>
            <p:cNvPr id="51258" name="Rectangle 1636"/>
            <p:cNvSpPr>
              <a:spLocks noChangeArrowheads="1"/>
            </p:cNvSpPr>
            <p:nvPr/>
          </p:nvSpPr>
          <p:spPr bwMode="auto">
            <a:xfrm>
              <a:off x="4852" y="3216"/>
              <a:ext cx="342" cy="199"/>
            </a:xfrm>
            <a:prstGeom prst="rect">
              <a:avLst/>
            </a:prstGeom>
            <a:noFill/>
            <a:ln w="9525">
              <a:noFill/>
              <a:miter lim="800000"/>
              <a:headEnd/>
              <a:tailEnd/>
            </a:ln>
          </p:spPr>
          <p:txBody>
            <a:bodyPr/>
            <a:lstStyle/>
            <a:p>
              <a:endParaRPr lang="en-US"/>
            </a:p>
          </p:txBody>
        </p:sp>
        <p:sp>
          <p:nvSpPr>
            <p:cNvPr id="51259" name="Rectangle 1637"/>
            <p:cNvSpPr>
              <a:spLocks noChangeArrowheads="1"/>
            </p:cNvSpPr>
            <p:nvPr/>
          </p:nvSpPr>
          <p:spPr bwMode="auto">
            <a:xfrm>
              <a:off x="4912" y="3246"/>
              <a:ext cx="205" cy="134"/>
            </a:xfrm>
            <a:prstGeom prst="rect">
              <a:avLst/>
            </a:prstGeom>
            <a:noFill/>
            <a:ln w="9525">
              <a:noFill/>
              <a:miter lim="800000"/>
              <a:headEnd/>
              <a:tailEnd/>
            </a:ln>
          </p:spPr>
          <p:txBody>
            <a:bodyPr wrap="none" lIns="0" tIns="0" rIns="0" bIns="0">
              <a:spAutoFit/>
            </a:bodyPr>
            <a:lstStyle/>
            <a:p>
              <a:r>
                <a:rPr lang="en-US" sz="1400">
                  <a:solidFill>
                    <a:srgbClr val="000000"/>
                  </a:solidFill>
                </a:rPr>
                <a:t>Arm</a:t>
              </a:r>
              <a:endParaRPr lang="en-US" sz="1400"/>
            </a:p>
          </p:txBody>
        </p:sp>
        <p:sp>
          <p:nvSpPr>
            <p:cNvPr id="51260" name="Rectangle 1638"/>
            <p:cNvSpPr>
              <a:spLocks noChangeArrowheads="1"/>
            </p:cNvSpPr>
            <p:nvPr/>
          </p:nvSpPr>
          <p:spPr bwMode="auto">
            <a:xfrm>
              <a:off x="5062" y="3246"/>
              <a:ext cx="22" cy="96"/>
            </a:xfrm>
            <a:prstGeom prst="rect">
              <a:avLst/>
            </a:prstGeom>
            <a:noFill/>
            <a:ln w="9525">
              <a:noFill/>
              <a:miter lim="800000"/>
              <a:headEnd/>
              <a:tailEnd/>
            </a:ln>
          </p:spPr>
          <p:txBody>
            <a:bodyPr wrap="none" lIns="0" tIns="0" rIns="0" bIns="0">
              <a:spAutoFit/>
            </a:bodyPr>
            <a:lstStyle/>
            <a:p>
              <a:r>
                <a:rPr lang="en-US" sz="1000">
                  <a:solidFill>
                    <a:srgbClr val="000000"/>
                  </a:solidFill>
                </a:rPr>
                <a:t> </a:t>
              </a:r>
              <a:endParaRPr lang="en-US"/>
            </a:p>
          </p:txBody>
        </p:sp>
        <p:sp>
          <p:nvSpPr>
            <p:cNvPr id="51261" name="Line 1639"/>
            <p:cNvSpPr>
              <a:spLocks noChangeShapeType="1"/>
            </p:cNvSpPr>
            <p:nvPr/>
          </p:nvSpPr>
          <p:spPr bwMode="auto">
            <a:xfrm flipV="1">
              <a:off x="5188" y="2550"/>
              <a:ext cx="48" cy="48"/>
            </a:xfrm>
            <a:prstGeom prst="line">
              <a:avLst/>
            </a:prstGeom>
            <a:noFill/>
            <a:ln w="9525">
              <a:solidFill>
                <a:srgbClr val="000000"/>
              </a:solidFill>
              <a:round/>
              <a:headEnd/>
              <a:tailEnd/>
            </a:ln>
          </p:spPr>
          <p:txBody>
            <a:bodyPr/>
            <a:lstStyle/>
            <a:p>
              <a:endParaRPr lang="en-US"/>
            </a:p>
          </p:txBody>
        </p:sp>
        <p:sp>
          <p:nvSpPr>
            <p:cNvPr id="51262" name="Line 1640"/>
            <p:cNvSpPr>
              <a:spLocks noChangeShapeType="1"/>
            </p:cNvSpPr>
            <p:nvPr/>
          </p:nvSpPr>
          <p:spPr bwMode="auto">
            <a:xfrm flipV="1">
              <a:off x="5284" y="2598"/>
              <a:ext cx="48" cy="48"/>
            </a:xfrm>
            <a:prstGeom prst="line">
              <a:avLst/>
            </a:prstGeom>
            <a:noFill/>
            <a:ln w="9525">
              <a:solidFill>
                <a:srgbClr val="000000"/>
              </a:solidFill>
              <a:round/>
              <a:headEnd/>
              <a:tailEnd/>
            </a:ln>
          </p:spPr>
          <p:txBody>
            <a:bodyPr/>
            <a:lstStyle/>
            <a:p>
              <a:endParaRPr lang="en-US"/>
            </a:p>
          </p:txBody>
        </p:sp>
        <p:sp>
          <p:nvSpPr>
            <p:cNvPr id="51263" name="Line 1641"/>
            <p:cNvSpPr>
              <a:spLocks noChangeShapeType="1"/>
            </p:cNvSpPr>
            <p:nvPr/>
          </p:nvSpPr>
          <p:spPr bwMode="auto">
            <a:xfrm flipV="1">
              <a:off x="5284" y="3409"/>
              <a:ext cx="48" cy="48"/>
            </a:xfrm>
            <a:prstGeom prst="line">
              <a:avLst/>
            </a:prstGeom>
            <a:noFill/>
            <a:ln w="9525">
              <a:solidFill>
                <a:srgbClr val="000000"/>
              </a:solidFill>
              <a:round/>
              <a:headEnd/>
              <a:tailEnd/>
            </a:ln>
          </p:spPr>
          <p:txBody>
            <a:bodyPr/>
            <a:lstStyle/>
            <a:p>
              <a:endParaRPr lang="en-US"/>
            </a:p>
          </p:txBody>
        </p:sp>
        <p:sp>
          <p:nvSpPr>
            <p:cNvPr id="51264" name="Line 1642"/>
            <p:cNvSpPr>
              <a:spLocks noChangeShapeType="1"/>
            </p:cNvSpPr>
            <p:nvPr/>
          </p:nvSpPr>
          <p:spPr bwMode="auto">
            <a:xfrm flipV="1">
              <a:off x="5332" y="2598"/>
              <a:ext cx="1" cy="811"/>
            </a:xfrm>
            <a:prstGeom prst="line">
              <a:avLst/>
            </a:prstGeom>
            <a:noFill/>
            <a:ln w="9525">
              <a:solidFill>
                <a:srgbClr val="000000"/>
              </a:solidFill>
              <a:round/>
              <a:headEnd/>
              <a:tailEnd/>
            </a:ln>
          </p:spPr>
          <p:txBody>
            <a:bodyPr/>
            <a:lstStyle/>
            <a:p>
              <a:endParaRPr lang="en-US"/>
            </a:p>
          </p:txBody>
        </p:sp>
        <p:sp>
          <p:nvSpPr>
            <p:cNvPr id="51265" name="Line 1643"/>
            <p:cNvSpPr>
              <a:spLocks noChangeShapeType="1"/>
            </p:cNvSpPr>
            <p:nvPr/>
          </p:nvSpPr>
          <p:spPr bwMode="auto">
            <a:xfrm>
              <a:off x="5236" y="2550"/>
              <a:ext cx="96" cy="48"/>
            </a:xfrm>
            <a:prstGeom prst="line">
              <a:avLst/>
            </a:prstGeom>
            <a:noFill/>
            <a:ln w="9525">
              <a:solidFill>
                <a:srgbClr val="000000"/>
              </a:solidFill>
              <a:round/>
              <a:headEnd/>
              <a:tailEnd/>
            </a:ln>
          </p:spPr>
          <p:txBody>
            <a:bodyPr/>
            <a:lstStyle/>
            <a:p>
              <a:endParaRPr lang="en-US"/>
            </a:p>
          </p:txBody>
        </p:sp>
        <p:sp>
          <p:nvSpPr>
            <p:cNvPr id="51266" name="Line 1644"/>
            <p:cNvSpPr>
              <a:spLocks noChangeShapeType="1"/>
            </p:cNvSpPr>
            <p:nvPr/>
          </p:nvSpPr>
          <p:spPr bwMode="auto">
            <a:xfrm flipV="1">
              <a:off x="3651" y="3505"/>
              <a:ext cx="1" cy="144"/>
            </a:xfrm>
            <a:prstGeom prst="line">
              <a:avLst/>
            </a:prstGeom>
            <a:noFill/>
            <a:ln w="9525">
              <a:solidFill>
                <a:srgbClr val="000000"/>
              </a:solidFill>
              <a:round/>
              <a:headEnd/>
              <a:tailEnd/>
            </a:ln>
          </p:spPr>
          <p:txBody>
            <a:bodyPr/>
            <a:lstStyle/>
            <a:p>
              <a:endParaRPr lang="en-US"/>
            </a:p>
          </p:txBody>
        </p:sp>
        <p:sp>
          <p:nvSpPr>
            <p:cNvPr id="51267" name="Rectangle 1645"/>
            <p:cNvSpPr>
              <a:spLocks noChangeArrowheads="1"/>
            </p:cNvSpPr>
            <p:nvPr/>
          </p:nvSpPr>
          <p:spPr bwMode="auto">
            <a:xfrm>
              <a:off x="3195" y="2808"/>
              <a:ext cx="240" cy="86"/>
            </a:xfrm>
            <a:prstGeom prst="rect">
              <a:avLst/>
            </a:prstGeom>
            <a:noFill/>
            <a:ln w="9525">
              <a:noFill/>
              <a:miter lim="800000"/>
              <a:headEnd/>
              <a:tailEnd/>
            </a:ln>
          </p:spPr>
          <p:txBody>
            <a:bodyPr wrap="none" lIns="0" tIns="0" rIns="0" bIns="0">
              <a:spAutoFit/>
            </a:bodyPr>
            <a:lstStyle/>
            <a:p>
              <a:r>
                <a:rPr lang="en-US" sz="900">
                  <a:solidFill>
                    <a:srgbClr val="000000"/>
                  </a:solidFill>
                </a:rPr>
                <a:t>Track 2</a:t>
              </a:r>
              <a:endParaRPr lang="en-US" sz="900"/>
            </a:p>
          </p:txBody>
        </p:sp>
        <p:sp>
          <p:nvSpPr>
            <p:cNvPr id="51268" name="Rectangle 1646"/>
            <p:cNvSpPr>
              <a:spLocks noChangeArrowheads="1"/>
            </p:cNvSpPr>
            <p:nvPr/>
          </p:nvSpPr>
          <p:spPr bwMode="auto">
            <a:xfrm>
              <a:off x="3783" y="2868"/>
              <a:ext cx="18" cy="77"/>
            </a:xfrm>
            <a:prstGeom prst="rect">
              <a:avLst/>
            </a:prstGeom>
            <a:noFill/>
            <a:ln w="9525">
              <a:noFill/>
              <a:miter lim="800000"/>
              <a:headEnd/>
              <a:tailEnd/>
            </a:ln>
          </p:spPr>
          <p:txBody>
            <a:bodyPr wrap="none" lIns="0" tIns="0" rIns="0" bIns="0">
              <a:spAutoFit/>
            </a:bodyPr>
            <a:lstStyle/>
            <a:p>
              <a:r>
                <a:rPr lang="en-US" sz="800">
                  <a:solidFill>
                    <a:srgbClr val="000000"/>
                  </a:solidFill>
                </a:rPr>
                <a:t> </a:t>
              </a:r>
              <a:endParaRPr lang="en-US"/>
            </a:p>
          </p:txBody>
        </p:sp>
        <p:grpSp>
          <p:nvGrpSpPr>
            <p:cNvPr id="51269" name="Group 1647"/>
            <p:cNvGrpSpPr>
              <a:grpSpLocks/>
            </p:cNvGrpSpPr>
            <p:nvPr/>
          </p:nvGrpSpPr>
          <p:grpSpPr bwMode="auto">
            <a:xfrm>
              <a:off x="5194" y="2411"/>
              <a:ext cx="132" cy="90"/>
              <a:chOff x="5194" y="2411"/>
              <a:chExt cx="132" cy="90"/>
            </a:xfrm>
          </p:grpSpPr>
          <p:sp>
            <p:nvSpPr>
              <p:cNvPr id="51275" name="Freeform 1648"/>
              <p:cNvSpPr>
                <a:spLocks/>
              </p:cNvSpPr>
              <p:nvPr/>
            </p:nvSpPr>
            <p:spPr bwMode="auto">
              <a:xfrm>
                <a:off x="5206" y="2411"/>
                <a:ext cx="120" cy="84"/>
              </a:xfrm>
              <a:custGeom>
                <a:avLst/>
                <a:gdLst>
                  <a:gd name="T0" fmla="*/ 30 w 120"/>
                  <a:gd name="T1" fmla="*/ 0 h 84"/>
                  <a:gd name="T2" fmla="*/ 42 w 120"/>
                  <a:gd name="T3" fmla="*/ 0 h 84"/>
                  <a:gd name="T4" fmla="*/ 60 w 120"/>
                  <a:gd name="T5" fmla="*/ 0 h 84"/>
                  <a:gd name="T6" fmla="*/ 78 w 120"/>
                  <a:gd name="T7" fmla="*/ 0 h 84"/>
                  <a:gd name="T8" fmla="*/ 90 w 120"/>
                  <a:gd name="T9" fmla="*/ 0 h 84"/>
                  <a:gd name="T10" fmla="*/ 102 w 120"/>
                  <a:gd name="T11" fmla="*/ 6 h 84"/>
                  <a:gd name="T12" fmla="*/ 114 w 120"/>
                  <a:gd name="T13" fmla="*/ 18 h 84"/>
                  <a:gd name="T14" fmla="*/ 120 w 120"/>
                  <a:gd name="T15" fmla="*/ 30 h 84"/>
                  <a:gd name="T16" fmla="*/ 120 w 120"/>
                  <a:gd name="T17" fmla="*/ 42 h 84"/>
                  <a:gd name="T18" fmla="*/ 120 w 120"/>
                  <a:gd name="T19" fmla="*/ 54 h 84"/>
                  <a:gd name="T20" fmla="*/ 108 w 120"/>
                  <a:gd name="T21" fmla="*/ 60 h 84"/>
                  <a:gd name="T22" fmla="*/ 84 w 120"/>
                  <a:gd name="T23" fmla="*/ 78 h 84"/>
                  <a:gd name="T24" fmla="*/ 60 w 120"/>
                  <a:gd name="T25" fmla="*/ 84 h 84"/>
                  <a:gd name="T26" fmla="*/ 30 w 120"/>
                  <a:gd name="T27" fmla="*/ 84 h 84"/>
                  <a:gd name="T28" fmla="*/ 12 w 120"/>
                  <a:gd name="T29" fmla="*/ 72 h 84"/>
                  <a:gd name="T30" fmla="*/ 0 w 120"/>
                  <a:gd name="T31" fmla="*/ 60 h 8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0"/>
                  <a:gd name="T49" fmla="*/ 0 h 84"/>
                  <a:gd name="T50" fmla="*/ 120 w 120"/>
                  <a:gd name="T51" fmla="*/ 84 h 8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0" h="84">
                    <a:moveTo>
                      <a:pt x="30" y="0"/>
                    </a:moveTo>
                    <a:lnTo>
                      <a:pt x="42" y="0"/>
                    </a:lnTo>
                    <a:lnTo>
                      <a:pt x="60" y="0"/>
                    </a:lnTo>
                    <a:lnTo>
                      <a:pt x="78" y="0"/>
                    </a:lnTo>
                    <a:lnTo>
                      <a:pt x="90" y="0"/>
                    </a:lnTo>
                    <a:lnTo>
                      <a:pt x="102" y="6"/>
                    </a:lnTo>
                    <a:lnTo>
                      <a:pt x="114" y="18"/>
                    </a:lnTo>
                    <a:lnTo>
                      <a:pt x="120" y="30"/>
                    </a:lnTo>
                    <a:lnTo>
                      <a:pt x="120" y="42"/>
                    </a:lnTo>
                    <a:lnTo>
                      <a:pt x="120" y="54"/>
                    </a:lnTo>
                    <a:lnTo>
                      <a:pt x="108" y="60"/>
                    </a:lnTo>
                    <a:lnTo>
                      <a:pt x="84" y="78"/>
                    </a:lnTo>
                    <a:lnTo>
                      <a:pt x="60" y="84"/>
                    </a:lnTo>
                    <a:lnTo>
                      <a:pt x="30" y="84"/>
                    </a:lnTo>
                    <a:lnTo>
                      <a:pt x="12" y="72"/>
                    </a:lnTo>
                    <a:lnTo>
                      <a:pt x="0" y="60"/>
                    </a:lnTo>
                  </a:path>
                </a:pathLst>
              </a:custGeom>
              <a:noFill/>
              <a:ln w="9525">
                <a:solidFill>
                  <a:srgbClr val="000000"/>
                </a:solidFill>
                <a:round/>
                <a:headEnd/>
                <a:tailEnd/>
              </a:ln>
            </p:spPr>
            <p:txBody>
              <a:bodyPr/>
              <a:lstStyle/>
              <a:p>
                <a:endParaRPr lang="en-US"/>
              </a:p>
            </p:txBody>
          </p:sp>
          <p:sp>
            <p:nvSpPr>
              <p:cNvPr id="51276" name="Freeform 1649"/>
              <p:cNvSpPr>
                <a:spLocks/>
              </p:cNvSpPr>
              <p:nvPr/>
            </p:nvSpPr>
            <p:spPr bwMode="auto">
              <a:xfrm>
                <a:off x="5194" y="2453"/>
                <a:ext cx="36" cy="48"/>
              </a:xfrm>
              <a:custGeom>
                <a:avLst/>
                <a:gdLst>
                  <a:gd name="T0" fmla="*/ 36 w 36"/>
                  <a:gd name="T1" fmla="*/ 24 h 48"/>
                  <a:gd name="T2" fmla="*/ 0 w 36"/>
                  <a:gd name="T3" fmla="*/ 0 h 48"/>
                  <a:gd name="T4" fmla="*/ 6 w 36"/>
                  <a:gd name="T5" fmla="*/ 48 h 48"/>
                  <a:gd name="T6" fmla="*/ 36 w 36"/>
                  <a:gd name="T7" fmla="*/ 24 h 48"/>
                  <a:gd name="T8" fmla="*/ 0 60000 65536"/>
                  <a:gd name="T9" fmla="*/ 0 60000 65536"/>
                  <a:gd name="T10" fmla="*/ 0 60000 65536"/>
                  <a:gd name="T11" fmla="*/ 0 60000 65536"/>
                  <a:gd name="T12" fmla="*/ 0 w 36"/>
                  <a:gd name="T13" fmla="*/ 0 h 48"/>
                  <a:gd name="T14" fmla="*/ 36 w 36"/>
                  <a:gd name="T15" fmla="*/ 48 h 48"/>
                </a:gdLst>
                <a:ahLst/>
                <a:cxnLst>
                  <a:cxn ang="T8">
                    <a:pos x="T0" y="T1"/>
                  </a:cxn>
                  <a:cxn ang="T9">
                    <a:pos x="T2" y="T3"/>
                  </a:cxn>
                  <a:cxn ang="T10">
                    <a:pos x="T4" y="T5"/>
                  </a:cxn>
                  <a:cxn ang="T11">
                    <a:pos x="T6" y="T7"/>
                  </a:cxn>
                </a:cxnLst>
                <a:rect l="T12" t="T13" r="T14" b="T15"/>
                <a:pathLst>
                  <a:path w="36" h="48">
                    <a:moveTo>
                      <a:pt x="36" y="24"/>
                    </a:moveTo>
                    <a:lnTo>
                      <a:pt x="0" y="0"/>
                    </a:lnTo>
                    <a:lnTo>
                      <a:pt x="6" y="48"/>
                    </a:lnTo>
                    <a:lnTo>
                      <a:pt x="36" y="24"/>
                    </a:lnTo>
                    <a:close/>
                  </a:path>
                </a:pathLst>
              </a:custGeom>
              <a:solidFill>
                <a:srgbClr val="000000"/>
              </a:solidFill>
              <a:ln w="9525">
                <a:noFill/>
                <a:round/>
                <a:headEnd/>
                <a:tailEnd/>
              </a:ln>
            </p:spPr>
            <p:txBody>
              <a:bodyPr/>
              <a:lstStyle/>
              <a:p>
                <a:endParaRPr lang="en-US"/>
              </a:p>
            </p:txBody>
          </p:sp>
        </p:grpSp>
        <p:grpSp>
          <p:nvGrpSpPr>
            <p:cNvPr id="51270" name="Group 1650"/>
            <p:cNvGrpSpPr>
              <a:grpSpLocks/>
            </p:cNvGrpSpPr>
            <p:nvPr/>
          </p:nvGrpSpPr>
          <p:grpSpPr bwMode="auto">
            <a:xfrm>
              <a:off x="2781" y="3366"/>
              <a:ext cx="276" cy="115"/>
              <a:chOff x="2781" y="3366"/>
              <a:chExt cx="276" cy="115"/>
            </a:xfrm>
          </p:grpSpPr>
          <p:sp>
            <p:nvSpPr>
              <p:cNvPr id="51273" name="Freeform 1651"/>
              <p:cNvSpPr>
                <a:spLocks/>
              </p:cNvSpPr>
              <p:nvPr/>
            </p:nvSpPr>
            <p:spPr bwMode="auto">
              <a:xfrm>
                <a:off x="2805" y="3378"/>
                <a:ext cx="252" cy="103"/>
              </a:xfrm>
              <a:custGeom>
                <a:avLst/>
                <a:gdLst>
                  <a:gd name="T0" fmla="*/ 252 w 252"/>
                  <a:gd name="T1" fmla="*/ 103 h 103"/>
                  <a:gd name="T2" fmla="*/ 240 w 252"/>
                  <a:gd name="T3" fmla="*/ 97 h 103"/>
                  <a:gd name="T4" fmla="*/ 222 w 252"/>
                  <a:gd name="T5" fmla="*/ 91 h 103"/>
                  <a:gd name="T6" fmla="*/ 174 w 252"/>
                  <a:gd name="T7" fmla="*/ 79 h 103"/>
                  <a:gd name="T8" fmla="*/ 126 w 252"/>
                  <a:gd name="T9" fmla="*/ 61 h 103"/>
                  <a:gd name="T10" fmla="*/ 72 w 252"/>
                  <a:gd name="T11" fmla="*/ 43 h 103"/>
                  <a:gd name="T12" fmla="*/ 36 w 252"/>
                  <a:gd name="T13" fmla="*/ 25 h 103"/>
                  <a:gd name="T14" fmla="*/ 0 w 252"/>
                  <a:gd name="T15" fmla="*/ 0 h 103"/>
                  <a:gd name="T16" fmla="*/ 0 60000 65536"/>
                  <a:gd name="T17" fmla="*/ 0 60000 65536"/>
                  <a:gd name="T18" fmla="*/ 0 60000 65536"/>
                  <a:gd name="T19" fmla="*/ 0 60000 65536"/>
                  <a:gd name="T20" fmla="*/ 0 60000 65536"/>
                  <a:gd name="T21" fmla="*/ 0 60000 65536"/>
                  <a:gd name="T22" fmla="*/ 0 60000 65536"/>
                  <a:gd name="T23" fmla="*/ 0 60000 65536"/>
                  <a:gd name="T24" fmla="*/ 0 w 252"/>
                  <a:gd name="T25" fmla="*/ 0 h 103"/>
                  <a:gd name="T26" fmla="*/ 252 w 252"/>
                  <a:gd name="T27" fmla="*/ 103 h 10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2" h="103">
                    <a:moveTo>
                      <a:pt x="252" y="103"/>
                    </a:moveTo>
                    <a:lnTo>
                      <a:pt x="240" y="97"/>
                    </a:lnTo>
                    <a:lnTo>
                      <a:pt x="222" y="91"/>
                    </a:lnTo>
                    <a:lnTo>
                      <a:pt x="174" y="79"/>
                    </a:lnTo>
                    <a:lnTo>
                      <a:pt x="126" y="61"/>
                    </a:lnTo>
                    <a:lnTo>
                      <a:pt x="72" y="43"/>
                    </a:lnTo>
                    <a:lnTo>
                      <a:pt x="36" y="25"/>
                    </a:lnTo>
                    <a:lnTo>
                      <a:pt x="0" y="0"/>
                    </a:lnTo>
                  </a:path>
                </a:pathLst>
              </a:custGeom>
              <a:noFill/>
              <a:ln w="9525">
                <a:solidFill>
                  <a:srgbClr val="000000"/>
                </a:solidFill>
                <a:round/>
                <a:headEnd/>
                <a:tailEnd/>
              </a:ln>
            </p:spPr>
            <p:txBody>
              <a:bodyPr/>
              <a:lstStyle/>
              <a:p>
                <a:endParaRPr lang="en-US"/>
              </a:p>
            </p:txBody>
          </p:sp>
          <p:sp>
            <p:nvSpPr>
              <p:cNvPr id="51274" name="Freeform 1652"/>
              <p:cNvSpPr>
                <a:spLocks/>
              </p:cNvSpPr>
              <p:nvPr/>
            </p:nvSpPr>
            <p:spPr bwMode="auto">
              <a:xfrm>
                <a:off x="2781" y="3366"/>
                <a:ext cx="48" cy="37"/>
              </a:xfrm>
              <a:custGeom>
                <a:avLst/>
                <a:gdLst>
                  <a:gd name="T0" fmla="*/ 48 w 48"/>
                  <a:gd name="T1" fmla="*/ 0 h 37"/>
                  <a:gd name="T2" fmla="*/ 0 w 48"/>
                  <a:gd name="T3" fmla="*/ 0 h 37"/>
                  <a:gd name="T4" fmla="*/ 30 w 48"/>
                  <a:gd name="T5" fmla="*/ 37 h 37"/>
                  <a:gd name="T6" fmla="*/ 48 w 48"/>
                  <a:gd name="T7" fmla="*/ 0 h 37"/>
                  <a:gd name="T8" fmla="*/ 0 60000 65536"/>
                  <a:gd name="T9" fmla="*/ 0 60000 65536"/>
                  <a:gd name="T10" fmla="*/ 0 60000 65536"/>
                  <a:gd name="T11" fmla="*/ 0 60000 65536"/>
                  <a:gd name="T12" fmla="*/ 0 w 48"/>
                  <a:gd name="T13" fmla="*/ 0 h 37"/>
                  <a:gd name="T14" fmla="*/ 48 w 48"/>
                  <a:gd name="T15" fmla="*/ 37 h 37"/>
                </a:gdLst>
                <a:ahLst/>
                <a:cxnLst>
                  <a:cxn ang="T8">
                    <a:pos x="T0" y="T1"/>
                  </a:cxn>
                  <a:cxn ang="T9">
                    <a:pos x="T2" y="T3"/>
                  </a:cxn>
                  <a:cxn ang="T10">
                    <a:pos x="T4" y="T5"/>
                  </a:cxn>
                  <a:cxn ang="T11">
                    <a:pos x="T6" y="T7"/>
                  </a:cxn>
                </a:cxnLst>
                <a:rect l="T12" t="T13" r="T14" b="T15"/>
                <a:pathLst>
                  <a:path w="48" h="37">
                    <a:moveTo>
                      <a:pt x="48" y="0"/>
                    </a:moveTo>
                    <a:lnTo>
                      <a:pt x="0" y="0"/>
                    </a:lnTo>
                    <a:lnTo>
                      <a:pt x="30" y="37"/>
                    </a:lnTo>
                    <a:lnTo>
                      <a:pt x="48" y="0"/>
                    </a:lnTo>
                    <a:close/>
                  </a:path>
                </a:pathLst>
              </a:custGeom>
              <a:solidFill>
                <a:srgbClr val="000000"/>
              </a:solidFill>
              <a:ln w="9525">
                <a:noFill/>
                <a:round/>
                <a:headEnd/>
                <a:tailEnd/>
              </a:ln>
            </p:spPr>
            <p:txBody>
              <a:bodyPr/>
              <a:lstStyle/>
              <a:p>
                <a:endParaRPr lang="en-US"/>
              </a:p>
            </p:txBody>
          </p:sp>
        </p:grpSp>
        <p:sp>
          <p:nvSpPr>
            <p:cNvPr id="51271" name="Freeform 1653"/>
            <p:cNvSpPr>
              <a:spLocks/>
            </p:cNvSpPr>
            <p:nvPr/>
          </p:nvSpPr>
          <p:spPr bwMode="auto">
            <a:xfrm>
              <a:off x="3657" y="2574"/>
              <a:ext cx="48" cy="54"/>
            </a:xfrm>
            <a:custGeom>
              <a:avLst/>
              <a:gdLst>
                <a:gd name="T0" fmla="*/ 0 w 48"/>
                <a:gd name="T1" fmla="*/ 30 h 54"/>
                <a:gd name="T2" fmla="*/ 0 w 48"/>
                <a:gd name="T3" fmla="*/ 12 h 54"/>
                <a:gd name="T4" fmla="*/ 0 w 48"/>
                <a:gd name="T5" fmla="*/ 0 h 54"/>
                <a:gd name="T6" fmla="*/ 12 w 48"/>
                <a:gd name="T7" fmla="*/ 6 h 54"/>
                <a:gd name="T8" fmla="*/ 24 w 48"/>
                <a:gd name="T9" fmla="*/ 12 h 54"/>
                <a:gd name="T10" fmla="*/ 24 w 48"/>
                <a:gd name="T11" fmla="*/ 12 h 54"/>
                <a:gd name="T12" fmla="*/ 24 w 48"/>
                <a:gd name="T13" fmla="*/ 12 h 54"/>
                <a:gd name="T14" fmla="*/ 24 w 48"/>
                <a:gd name="T15" fmla="*/ 12 h 54"/>
                <a:gd name="T16" fmla="*/ 24 w 48"/>
                <a:gd name="T17" fmla="*/ 12 h 54"/>
                <a:gd name="T18" fmla="*/ 24 w 48"/>
                <a:gd name="T19" fmla="*/ 12 h 54"/>
                <a:gd name="T20" fmla="*/ 36 w 48"/>
                <a:gd name="T21" fmla="*/ 18 h 54"/>
                <a:gd name="T22" fmla="*/ 48 w 48"/>
                <a:gd name="T23" fmla="*/ 18 h 54"/>
                <a:gd name="T24" fmla="*/ 48 w 48"/>
                <a:gd name="T25" fmla="*/ 24 h 54"/>
                <a:gd name="T26" fmla="*/ 48 w 48"/>
                <a:gd name="T27" fmla="*/ 24 h 54"/>
                <a:gd name="T28" fmla="*/ 48 w 48"/>
                <a:gd name="T29" fmla="*/ 24 h 54"/>
                <a:gd name="T30" fmla="*/ 48 w 48"/>
                <a:gd name="T31" fmla="*/ 30 h 54"/>
                <a:gd name="T32" fmla="*/ 48 w 48"/>
                <a:gd name="T33" fmla="*/ 30 h 54"/>
                <a:gd name="T34" fmla="*/ 42 w 48"/>
                <a:gd name="T35" fmla="*/ 36 h 54"/>
                <a:gd name="T36" fmla="*/ 42 w 48"/>
                <a:gd name="T37" fmla="*/ 48 h 54"/>
                <a:gd name="T38" fmla="*/ 30 w 48"/>
                <a:gd name="T39" fmla="*/ 42 h 54"/>
                <a:gd name="T40" fmla="*/ 24 w 48"/>
                <a:gd name="T41" fmla="*/ 48 h 54"/>
                <a:gd name="T42" fmla="*/ 24 w 48"/>
                <a:gd name="T43" fmla="*/ 54 h 54"/>
                <a:gd name="T44" fmla="*/ 18 w 48"/>
                <a:gd name="T45" fmla="*/ 48 h 54"/>
                <a:gd name="T46" fmla="*/ 18 w 48"/>
                <a:gd name="T47" fmla="*/ 42 h 54"/>
                <a:gd name="T48" fmla="*/ 12 w 48"/>
                <a:gd name="T49" fmla="*/ 36 h 54"/>
                <a:gd name="T50" fmla="*/ 6 w 48"/>
                <a:gd name="T51" fmla="*/ 24 h 54"/>
                <a:gd name="T52" fmla="*/ 0 w 48"/>
                <a:gd name="T53" fmla="*/ 24 h 54"/>
                <a:gd name="T54" fmla="*/ 0 w 48"/>
                <a:gd name="T55" fmla="*/ 30 h 5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54"/>
                <a:gd name="T86" fmla="*/ 48 w 48"/>
                <a:gd name="T87" fmla="*/ 54 h 5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54">
                  <a:moveTo>
                    <a:pt x="0" y="30"/>
                  </a:moveTo>
                  <a:lnTo>
                    <a:pt x="0" y="12"/>
                  </a:lnTo>
                  <a:lnTo>
                    <a:pt x="0" y="0"/>
                  </a:lnTo>
                  <a:lnTo>
                    <a:pt x="12" y="6"/>
                  </a:lnTo>
                  <a:lnTo>
                    <a:pt x="24" y="12"/>
                  </a:lnTo>
                  <a:lnTo>
                    <a:pt x="36" y="18"/>
                  </a:lnTo>
                  <a:lnTo>
                    <a:pt x="48" y="18"/>
                  </a:lnTo>
                  <a:lnTo>
                    <a:pt x="48" y="24"/>
                  </a:lnTo>
                  <a:lnTo>
                    <a:pt x="48" y="30"/>
                  </a:lnTo>
                  <a:lnTo>
                    <a:pt x="42" y="36"/>
                  </a:lnTo>
                  <a:lnTo>
                    <a:pt x="42" y="48"/>
                  </a:lnTo>
                  <a:lnTo>
                    <a:pt x="30" y="42"/>
                  </a:lnTo>
                  <a:lnTo>
                    <a:pt x="24" y="48"/>
                  </a:lnTo>
                  <a:lnTo>
                    <a:pt x="24" y="54"/>
                  </a:lnTo>
                  <a:lnTo>
                    <a:pt x="18" y="48"/>
                  </a:lnTo>
                  <a:lnTo>
                    <a:pt x="18" y="42"/>
                  </a:lnTo>
                  <a:lnTo>
                    <a:pt x="12" y="36"/>
                  </a:lnTo>
                  <a:lnTo>
                    <a:pt x="6" y="24"/>
                  </a:lnTo>
                  <a:lnTo>
                    <a:pt x="0" y="24"/>
                  </a:lnTo>
                  <a:lnTo>
                    <a:pt x="0" y="30"/>
                  </a:lnTo>
                  <a:close/>
                </a:path>
              </a:pathLst>
            </a:custGeom>
            <a:blipFill dpi="0" rotWithShape="0">
              <a:blip r:embed="rId3" cstate="print"/>
              <a:srcRect/>
              <a:tile tx="0" ty="0" sx="100000" sy="100000" flip="none" algn="tl"/>
            </a:blipFill>
            <a:ln w="9525">
              <a:noFill/>
              <a:round/>
              <a:headEnd/>
              <a:tailEnd/>
            </a:ln>
          </p:spPr>
          <p:txBody>
            <a:bodyPr/>
            <a:lstStyle/>
            <a:p>
              <a:endParaRPr lang="en-US"/>
            </a:p>
          </p:txBody>
        </p:sp>
        <p:sp>
          <p:nvSpPr>
            <p:cNvPr id="51272" name="Freeform 1654"/>
            <p:cNvSpPr>
              <a:spLocks/>
            </p:cNvSpPr>
            <p:nvPr/>
          </p:nvSpPr>
          <p:spPr bwMode="auto">
            <a:xfrm>
              <a:off x="3849" y="2580"/>
              <a:ext cx="48" cy="54"/>
            </a:xfrm>
            <a:custGeom>
              <a:avLst/>
              <a:gdLst>
                <a:gd name="T0" fmla="*/ 0 w 48"/>
                <a:gd name="T1" fmla="*/ 24 h 54"/>
                <a:gd name="T2" fmla="*/ 0 w 48"/>
                <a:gd name="T3" fmla="*/ 36 h 54"/>
                <a:gd name="T4" fmla="*/ 0 w 48"/>
                <a:gd name="T5" fmla="*/ 54 h 54"/>
                <a:gd name="T6" fmla="*/ 6 w 48"/>
                <a:gd name="T7" fmla="*/ 54 h 54"/>
                <a:gd name="T8" fmla="*/ 12 w 48"/>
                <a:gd name="T9" fmla="*/ 48 h 54"/>
                <a:gd name="T10" fmla="*/ 18 w 48"/>
                <a:gd name="T11" fmla="*/ 42 h 54"/>
                <a:gd name="T12" fmla="*/ 18 w 48"/>
                <a:gd name="T13" fmla="*/ 36 h 54"/>
                <a:gd name="T14" fmla="*/ 24 w 48"/>
                <a:gd name="T15" fmla="*/ 42 h 54"/>
                <a:gd name="T16" fmla="*/ 24 w 48"/>
                <a:gd name="T17" fmla="*/ 42 h 54"/>
                <a:gd name="T18" fmla="*/ 30 w 48"/>
                <a:gd name="T19" fmla="*/ 42 h 54"/>
                <a:gd name="T20" fmla="*/ 36 w 48"/>
                <a:gd name="T21" fmla="*/ 36 h 54"/>
                <a:gd name="T22" fmla="*/ 48 w 48"/>
                <a:gd name="T23" fmla="*/ 30 h 54"/>
                <a:gd name="T24" fmla="*/ 48 w 48"/>
                <a:gd name="T25" fmla="*/ 30 h 54"/>
                <a:gd name="T26" fmla="*/ 42 w 48"/>
                <a:gd name="T27" fmla="*/ 30 h 54"/>
                <a:gd name="T28" fmla="*/ 42 w 48"/>
                <a:gd name="T29" fmla="*/ 18 h 54"/>
                <a:gd name="T30" fmla="*/ 42 w 48"/>
                <a:gd name="T31" fmla="*/ 18 h 54"/>
                <a:gd name="T32" fmla="*/ 36 w 48"/>
                <a:gd name="T33" fmla="*/ 18 h 54"/>
                <a:gd name="T34" fmla="*/ 36 w 48"/>
                <a:gd name="T35" fmla="*/ 12 h 54"/>
                <a:gd name="T36" fmla="*/ 36 w 48"/>
                <a:gd name="T37" fmla="*/ 0 h 54"/>
                <a:gd name="T38" fmla="*/ 30 w 48"/>
                <a:gd name="T39" fmla="*/ 6 h 54"/>
                <a:gd name="T40" fmla="*/ 30 w 48"/>
                <a:gd name="T41" fmla="*/ 6 h 54"/>
                <a:gd name="T42" fmla="*/ 36 w 48"/>
                <a:gd name="T43" fmla="*/ 0 h 54"/>
                <a:gd name="T44" fmla="*/ 30 w 48"/>
                <a:gd name="T45" fmla="*/ 0 h 54"/>
                <a:gd name="T46" fmla="*/ 30 w 48"/>
                <a:gd name="T47" fmla="*/ 6 h 54"/>
                <a:gd name="T48" fmla="*/ 24 w 48"/>
                <a:gd name="T49" fmla="*/ 12 h 54"/>
                <a:gd name="T50" fmla="*/ 18 w 48"/>
                <a:gd name="T51" fmla="*/ 12 h 54"/>
                <a:gd name="T52" fmla="*/ 12 w 48"/>
                <a:gd name="T53" fmla="*/ 18 h 54"/>
                <a:gd name="T54" fmla="*/ 0 w 48"/>
                <a:gd name="T55" fmla="*/ 30 h 54"/>
                <a:gd name="T56" fmla="*/ 0 w 48"/>
                <a:gd name="T57" fmla="*/ 30 h 54"/>
                <a:gd name="T58" fmla="*/ 0 w 48"/>
                <a:gd name="T59" fmla="*/ 24 h 5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8"/>
                <a:gd name="T91" fmla="*/ 0 h 54"/>
                <a:gd name="T92" fmla="*/ 48 w 48"/>
                <a:gd name="T93" fmla="*/ 54 h 5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8" h="54">
                  <a:moveTo>
                    <a:pt x="0" y="24"/>
                  </a:moveTo>
                  <a:lnTo>
                    <a:pt x="0" y="36"/>
                  </a:lnTo>
                  <a:lnTo>
                    <a:pt x="0" y="54"/>
                  </a:lnTo>
                  <a:lnTo>
                    <a:pt x="6" y="54"/>
                  </a:lnTo>
                  <a:lnTo>
                    <a:pt x="12" y="48"/>
                  </a:lnTo>
                  <a:lnTo>
                    <a:pt x="18" y="42"/>
                  </a:lnTo>
                  <a:lnTo>
                    <a:pt x="18" y="36"/>
                  </a:lnTo>
                  <a:lnTo>
                    <a:pt x="24" y="42"/>
                  </a:lnTo>
                  <a:lnTo>
                    <a:pt x="30" y="42"/>
                  </a:lnTo>
                  <a:lnTo>
                    <a:pt x="36" y="36"/>
                  </a:lnTo>
                  <a:lnTo>
                    <a:pt x="48" y="30"/>
                  </a:lnTo>
                  <a:lnTo>
                    <a:pt x="42" y="30"/>
                  </a:lnTo>
                  <a:lnTo>
                    <a:pt x="42" y="18"/>
                  </a:lnTo>
                  <a:lnTo>
                    <a:pt x="36" y="18"/>
                  </a:lnTo>
                  <a:lnTo>
                    <a:pt x="36" y="12"/>
                  </a:lnTo>
                  <a:lnTo>
                    <a:pt x="36" y="0"/>
                  </a:lnTo>
                  <a:lnTo>
                    <a:pt x="30" y="6"/>
                  </a:lnTo>
                  <a:lnTo>
                    <a:pt x="36" y="0"/>
                  </a:lnTo>
                  <a:lnTo>
                    <a:pt x="30" y="0"/>
                  </a:lnTo>
                  <a:lnTo>
                    <a:pt x="30" y="6"/>
                  </a:lnTo>
                  <a:lnTo>
                    <a:pt x="24" y="12"/>
                  </a:lnTo>
                  <a:lnTo>
                    <a:pt x="18" y="12"/>
                  </a:lnTo>
                  <a:lnTo>
                    <a:pt x="12" y="18"/>
                  </a:lnTo>
                  <a:lnTo>
                    <a:pt x="0" y="30"/>
                  </a:lnTo>
                  <a:lnTo>
                    <a:pt x="0" y="24"/>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grpSp>
      <p:sp>
        <p:nvSpPr>
          <p:cNvPr id="51205" name="Text Box 1655"/>
          <p:cNvSpPr txBox="1">
            <a:spLocks noChangeArrowheads="1"/>
          </p:cNvSpPr>
          <p:nvPr/>
        </p:nvSpPr>
        <p:spPr bwMode="auto">
          <a:xfrm>
            <a:off x="4918075" y="1196975"/>
            <a:ext cx="3514725" cy="1771650"/>
          </a:xfrm>
          <a:prstGeom prst="rect">
            <a:avLst/>
          </a:prstGeom>
          <a:noFill/>
          <a:ln w="9525">
            <a:noFill/>
            <a:miter lim="800000"/>
            <a:headEnd/>
            <a:tailEnd/>
          </a:ln>
        </p:spPr>
        <p:txBody>
          <a:bodyPr>
            <a:spAutoFit/>
          </a:bodyPr>
          <a:lstStyle/>
          <a:p>
            <a:pPr>
              <a:spcBef>
                <a:spcPct val="20000"/>
              </a:spcBef>
              <a:tabLst>
                <a:tab pos="361950" algn="l"/>
              </a:tabLst>
            </a:pPr>
            <a:r>
              <a:rPr lang="en-US" sz="2400"/>
              <a:t>Disk Access Time = </a:t>
            </a:r>
          </a:p>
          <a:p>
            <a:pPr>
              <a:spcBef>
                <a:spcPct val="20000"/>
              </a:spcBef>
              <a:tabLst>
                <a:tab pos="361950" algn="l"/>
              </a:tabLst>
            </a:pPr>
            <a:r>
              <a:rPr lang="en-US" sz="2400"/>
              <a:t>	</a:t>
            </a:r>
            <a:r>
              <a:rPr lang="en-US" sz="2400">
                <a:solidFill>
                  <a:srgbClr val="FF0000"/>
                </a:solidFill>
              </a:rPr>
              <a:t>Seek Time</a:t>
            </a:r>
            <a:r>
              <a:rPr lang="en-US" sz="2400"/>
              <a:t> + </a:t>
            </a:r>
          </a:p>
          <a:p>
            <a:pPr>
              <a:spcBef>
                <a:spcPct val="20000"/>
              </a:spcBef>
              <a:tabLst>
                <a:tab pos="361950" algn="l"/>
              </a:tabLst>
            </a:pPr>
            <a:r>
              <a:rPr lang="en-US" sz="2400"/>
              <a:t>	</a:t>
            </a:r>
            <a:r>
              <a:rPr lang="en-US" sz="2400">
                <a:solidFill>
                  <a:srgbClr val="FF0000"/>
                </a:solidFill>
              </a:rPr>
              <a:t>Rotation Latency</a:t>
            </a:r>
            <a:r>
              <a:rPr lang="en-US" sz="2400"/>
              <a:t> + </a:t>
            </a:r>
          </a:p>
          <a:p>
            <a:pPr>
              <a:spcBef>
                <a:spcPct val="20000"/>
              </a:spcBef>
              <a:tabLst>
                <a:tab pos="361950" algn="l"/>
              </a:tabLst>
            </a:pPr>
            <a:r>
              <a:rPr lang="en-US" sz="2400"/>
              <a:t>	</a:t>
            </a:r>
            <a:r>
              <a:rPr lang="en-US" sz="2400">
                <a:solidFill>
                  <a:srgbClr val="FF0000"/>
                </a:solidFill>
              </a:rPr>
              <a:t>Transfer Time</a:t>
            </a:r>
          </a:p>
        </p:txBody>
      </p:sp>
      <p:sp>
        <p:nvSpPr>
          <p:cNvPr id="51206" name="Text Box 1656"/>
          <p:cNvSpPr txBox="1">
            <a:spLocks noChangeArrowheads="1"/>
          </p:cNvSpPr>
          <p:nvPr/>
        </p:nvSpPr>
        <p:spPr bwMode="auto">
          <a:xfrm>
            <a:off x="425450" y="4452938"/>
            <a:ext cx="4089400" cy="1741487"/>
          </a:xfrm>
          <a:prstGeom prst="rect">
            <a:avLst/>
          </a:prstGeom>
          <a:noFill/>
          <a:ln w="9525">
            <a:noFill/>
            <a:miter lim="800000"/>
            <a:headEnd/>
            <a:tailEnd/>
          </a:ln>
        </p:spPr>
        <p:txBody>
          <a:bodyPr lIns="0">
            <a:spAutoFit/>
          </a:bodyPr>
          <a:lstStyle/>
          <a:p>
            <a:pPr>
              <a:spcBef>
                <a:spcPct val="50000"/>
              </a:spcBef>
            </a:pPr>
            <a:r>
              <a:rPr lang="en-US">
                <a:solidFill>
                  <a:srgbClr val="FF0000"/>
                </a:solidFill>
              </a:rPr>
              <a:t>Seek Time</a:t>
            </a:r>
            <a:r>
              <a:rPr lang="en-US"/>
              <a:t>: head movement to the desired track (milliseconds)</a:t>
            </a:r>
          </a:p>
          <a:p>
            <a:pPr>
              <a:spcBef>
                <a:spcPct val="50000"/>
              </a:spcBef>
            </a:pPr>
            <a:r>
              <a:rPr lang="en-US">
                <a:solidFill>
                  <a:srgbClr val="FF0000"/>
                </a:solidFill>
              </a:rPr>
              <a:t>Rotation Latency</a:t>
            </a:r>
            <a:r>
              <a:rPr lang="en-US"/>
              <a:t>: disk rotation until desired sector arrives under the head</a:t>
            </a:r>
          </a:p>
          <a:p>
            <a:pPr>
              <a:spcBef>
                <a:spcPct val="50000"/>
              </a:spcBef>
            </a:pPr>
            <a:r>
              <a:rPr lang="en-US">
                <a:solidFill>
                  <a:srgbClr val="FF0000"/>
                </a:solidFill>
              </a:rPr>
              <a:t>Transfer Time</a:t>
            </a:r>
            <a:r>
              <a:rPr lang="en-US"/>
              <a:t>: to transfer data</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t>Example on Disk Access Time</a:t>
            </a:r>
          </a:p>
        </p:txBody>
      </p:sp>
      <p:sp>
        <p:nvSpPr>
          <p:cNvPr id="238595" name="Rectangle 3"/>
          <p:cNvSpPr>
            <a:spLocks noGrp="1" noChangeArrowheads="1"/>
          </p:cNvSpPr>
          <p:nvPr>
            <p:ph type="body" idx="1"/>
          </p:nvPr>
        </p:nvSpPr>
        <p:spPr>
          <a:xfrm>
            <a:off x="457200" y="1123950"/>
            <a:ext cx="8229600" cy="5143500"/>
          </a:xfrm>
          <a:noFill/>
        </p:spPr>
        <p:txBody>
          <a:bodyPr lIns="0" rIns="0"/>
          <a:lstStyle/>
          <a:p>
            <a:pPr eaLnBrk="1" hangingPunct="1">
              <a:spcBef>
                <a:spcPct val="30000"/>
              </a:spcBef>
            </a:pPr>
            <a:r>
              <a:rPr lang="en-US" smtClean="0"/>
              <a:t>Given a magnetic disk with the following properties</a:t>
            </a:r>
          </a:p>
          <a:p>
            <a:pPr lvl="1" eaLnBrk="1" hangingPunct="1">
              <a:spcBef>
                <a:spcPct val="30000"/>
              </a:spcBef>
            </a:pPr>
            <a:r>
              <a:rPr lang="en-US" smtClean="0"/>
              <a:t>Rotation speed = 7200 RPM (rotations per minute)</a:t>
            </a:r>
          </a:p>
          <a:p>
            <a:pPr lvl="1" eaLnBrk="1" hangingPunct="1">
              <a:spcBef>
                <a:spcPct val="30000"/>
              </a:spcBef>
            </a:pPr>
            <a:r>
              <a:rPr lang="en-US" smtClean="0"/>
              <a:t>Average seek = 8 ms, Sector = 512 bytes, Track = 200 sectors</a:t>
            </a:r>
          </a:p>
          <a:p>
            <a:pPr eaLnBrk="1" hangingPunct="1">
              <a:spcBef>
                <a:spcPct val="30000"/>
              </a:spcBef>
            </a:pPr>
            <a:r>
              <a:rPr lang="en-US" smtClean="0"/>
              <a:t>Calculate</a:t>
            </a:r>
          </a:p>
          <a:p>
            <a:pPr lvl="1" eaLnBrk="1" hangingPunct="1">
              <a:spcBef>
                <a:spcPct val="30000"/>
              </a:spcBef>
            </a:pPr>
            <a:r>
              <a:rPr lang="en-US" smtClean="0"/>
              <a:t>Time of one rotation (in milliseconds)</a:t>
            </a:r>
          </a:p>
          <a:p>
            <a:pPr lvl="1" eaLnBrk="1" hangingPunct="1">
              <a:spcBef>
                <a:spcPct val="30000"/>
              </a:spcBef>
            </a:pPr>
            <a:r>
              <a:rPr lang="en-US" smtClean="0"/>
              <a:t>Average time to access a block of 32 consecutive sectors</a:t>
            </a:r>
          </a:p>
          <a:p>
            <a:pPr eaLnBrk="1" hangingPunct="1">
              <a:spcBef>
                <a:spcPct val="30000"/>
              </a:spcBef>
            </a:pPr>
            <a:r>
              <a:rPr lang="en-US" smtClean="0">
                <a:solidFill>
                  <a:srgbClr val="FF0000"/>
                </a:solidFill>
              </a:rPr>
              <a:t>Answer</a:t>
            </a:r>
          </a:p>
          <a:p>
            <a:pPr lvl="1" eaLnBrk="1" hangingPunct="1">
              <a:spcBef>
                <a:spcPct val="30000"/>
              </a:spcBef>
            </a:pPr>
            <a:r>
              <a:rPr lang="en-US" smtClean="0"/>
              <a:t>Rotations per second</a:t>
            </a:r>
          </a:p>
          <a:p>
            <a:pPr lvl="1" eaLnBrk="1" hangingPunct="1">
              <a:spcBef>
                <a:spcPct val="30000"/>
              </a:spcBef>
            </a:pPr>
            <a:r>
              <a:rPr lang="en-US" smtClean="0"/>
              <a:t>Rotation time in milliseconds</a:t>
            </a:r>
          </a:p>
          <a:p>
            <a:pPr lvl="1" eaLnBrk="1" hangingPunct="1">
              <a:spcBef>
                <a:spcPct val="30000"/>
              </a:spcBef>
            </a:pPr>
            <a:r>
              <a:rPr lang="en-US" smtClean="0"/>
              <a:t>Average rotational latency</a:t>
            </a:r>
          </a:p>
          <a:p>
            <a:pPr lvl="1" eaLnBrk="1" hangingPunct="1">
              <a:spcBef>
                <a:spcPct val="30000"/>
              </a:spcBef>
            </a:pPr>
            <a:r>
              <a:rPr lang="en-US" smtClean="0"/>
              <a:t>Time to transfer 32 sectors</a:t>
            </a:r>
          </a:p>
          <a:p>
            <a:pPr lvl="1" eaLnBrk="1" hangingPunct="1">
              <a:spcBef>
                <a:spcPct val="30000"/>
              </a:spcBef>
            </a:pPr>
            <a:r>
              <a:rPr lang="en-US" smtClean="0"/>
              <a:t>Average access time</a:t>
            </a:r>
          </a:p>
        </p:txBody>
      </p:sp>
      <p:sp>
        <p:nvSpPr>
          <p:cNvPr id="238596" name="Rectangle 4"/>
          <p:cNvSpPr>
            <a:spLocks noChangeArrowheads="1"/>
          </p:cNvSpPr>
          <p:nvPr/>
        </p:nvSpPr>
        <p:spPr bwMode="auto">
          <a:xfrm>
            <a:off x="2843213" y="4119563"/>
            <a:ext cx="3422650" cy="396875"/>
          </a:xfrm>
          <a:prstGeom prst="rect">
            <a:avLst/>
          </a:prstGeom>
          <a:noFill/>
          <a:ln w="9525">
            <a:noFill/>
            <a:miter lim="800000"/>
            <a:headEnd/>
            <a:tailEnd/>
          </a:ln>
        </p:spPr>
        <p:txBody>
          <a:bodyPr wrap="none">
            <a:spAutoFit/>
          </a:bodyPr>
          <a:lstStyle/>
          <a:p>
            <a:pPr lvl="1">
              <a:spcBef>
                <a:spcPct val="30000"/>
              </a:spcBef>
              <a:buFont typeface="Wingdings" pitchFamily="2" charset="2"/>
              <a:buNone/>
            </a:pPr>
            <a:r>
              <a:rPr lang="en-US" sz="2000"/>
              <a:t>	= 7200/60 = 120 RPS</a:t>
            </a:r>
          </a:p>
        </p:txBody>
      </p:sp>
      <p:sp>
        <p:nvSpPr>
          <p:cNvPr id="238597" name="Rectangle 5"/>
          <p:cNvSpPr>
            <a:spLocks noChangeArrowheads="1"/>
          </p:cNvSpPr>
          <p:nvPr/>
        </p:nvSpPr>
        <p:spPr bwMode="auto">
          <a:xfrm>
            <a:off x="4456113" y="4529138"/>
            <a:ext cx="2649537" cy="396875"/>
          </a:xfrm>
          <a:prstGeom prst="rect">
            <a:avLst/>
          </a:prstGeom>
          <a:noFill/>
          <a:ln w="9525">
            <a:noFill/>
            <a:miter lim="800000"/>
            <a:headEnd/>
            <a:tailEnd/>
          </a:ln>
        </p:spPr>
        <p:txBody>
          <a:bodyPr wrap="none">
            <a:spAutoFit/>
          </a:bodyPr>
          <a:lstStyle/>
          <a:p>
            <a:r>
              <a:rPr lang="en-US" sz="2000"/>
              <a:t>= 1000/120 = 8.33 ms</a:t>
            </a:r>
          </a:p>
        </p:txBody>
      </p:sp>
      <p:sp>
        <p:nvSpPr>
          <p:cNvPr id="238598" name="Rectangle 6"/>
          <p:cNvSpPr>
            <a:spLocks noChangeArrowheads="1"/>
          </p:cNvSpPr>
          <p:nvPr/>
        </p:nvSpPr>
        <p:spPr bwMode="auto">
          <a:xfrm>
            <a:off x="4168775" y="4926013"/>
            <a:ext cx="3746500" cy="396875"/>
          </a:xfrm>
          <a:prstGeom prst="rect">
            <a:avLst/>
          </a:prstGeom>
          <a:noFill/>
          <a:ln w="9525">
            <a:noFill/>
            <a:miter lim="800000"/>
            <a:headEnd/>
            <a:tailEnd/>
          </a:ln>
        </p:spPr>
        <p:txBody>
          <a:bodyPr wrap="none">
            <a:spAutoFit/>
          </a:bodyPr>
          <a:lstStyle/>
          <a:p>
            <a:r>
              <a:rPr lang="en-US" sz="2000"/>
              <a:t>= time of half rotation = 4.17 ms</a:t>
            </a:r>
          </a:p>
        </p:txBody>
      </p:sp>
      <p:sp>
        <p:nvSpPr>
          <p:cNvPr id="238599" name="Rectangle 7"/>
          <p:cNvSpPr>
            <a:spLocks noChangeArrowheads="1"/>
          </p:cNvSpPr>
          <p:nvPr/>
        </p:nvSpPr>
        <p:spPr bwMode="auto">
          <a:xfrm>
            <a:off x="4243388" y="5308600"/>
            <a:ext cx="3267075" cy="396875"/>
          </a:xfrm>
          <a:prstGeom prst="rect">
            <a:avLst/>
          </a:prstGeom>
          <a:noFill/>
          <a:ln w="9525">
            <a:noFill/>
            <a:miter lim="800000"/>
            <a:headEnd/>
            <a:tailEnd/>
          </a:ln>
        </p:spPr>
        <p:txBody>
          <a:bodyPr>
            <a:spAutoFit/>
          </a:bodyPr>
          <a:lstStyle/>
          <a:p>
            <a:r>
              <a:rPr lang="en-US" sz="2000"/>
              <a:t>= (32/200) * 8.33 = 1.33 ms</a:t>
            </a:r>
          </a:p>
        </p:txBody>
      </p:sp>
      <p:sp>
        <p:nvSpPr>
          <p:cNvPr id="238600" name="Rectangle 8"/>
          <p:cNvSpPr>
            <a:spLocks noChangeArrowheads="1"/>
          </p:cNvSpPr>
          <p:nvPr/>
        </p:nvSpPr>
        <p:spPr bwMode="auto">
          <a:xfrm>
            <a:off x="3590925" y="5707063"/>
            <a:ext cx="3294063" cy="396875"/>
          </a:xfrm>
          <a:prstGeom prst="rect">
            <a:avLst/>
          </a:prstGeom>
          <a:noFill/>
          <a:ln w="9525">
            <a:noFill/>
            <a:miter lim="800000"/>
            <a:headEnd/>
            <a:tailEnd/>
          </a:ln>
        </p:spPr>
        <p:txBody>
          <a:bodyPr wrap="none">
            <a:spAutoFit/>
          </a:bodyPr>
          <a:lstStyle/>
          <a:p>
            <a:r>
              <a:rPr lang="en-US" sz="2000"/>
              <a:t>= 8 + 4.17 + 1.33 = 13.5 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8595">
                                            <p:txEl>
                                              <p:pRg st="7" end="7"/>
                                            </p:txEl>
                                          </p:spTgt>
                                        </p:tgtEl>
                                        <p:attrNameLst>
                                          <p:attrName>style.visibility</p:attrName>
                                        </p:attrNameLst>
                                      </p:cBhvr>
                                      <p:to>
                                        <p:strVal val="visible"/>
                                      </p:to>
                                    </p:set>
                                    <p:animEffect transition="in" filter="dissolve">
                                      <p:cBhvr>
                                        <p:cTn id="7" dur="500"/>
                                        <p:tgtEl>
                                          <p:spTgt spid="23859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8596"/>
                                        </p:tgtEl>
                                        <p:attrNameLst>
                                          <p:attrName>style.visibility</p:attrName>
                                        </p:attrNameLst>
                                      </p:cBhvr>
                                      <p:to>
                                        <p:strVal val="visible"/>
                                      </p:to>
                                    </p:set>
                                    <p:animEffect transition="in" filter="dissolve">
                                      <p:cBhvr>
                                        <p:cTn id="12" dur="500"/>
                                        <p:tgtEl>
                                          <p:spTgt spid="23859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38595">
                                            <p:txEl>
                                              <p:pRg st="8" end="8"/>
                                            </p:txEl>
                                          </p:spTgt>
                                        </p:tgtEl>
                                        <p:attrNameLst>
                                          <p:attrName>style.visibility</p:attrName>
                                        </p:attrNameLst>
                                      </p:cBhvr>
                                      <p:to>
                                        <p:strVal val="visible"/>
                                      </p:to>
                                    </p:set>
                                    <p:animEffect transition="in" filter="dissolve">
                                      <p:cBhvr>
                                        <p:cTn id="17" dur="500"/>
                                        <p:tgtEl>
                                          <p:spTgt spid="23859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38597"/>
                                        </p:tgtEl>
                                        <p:attrNameLst>
                                          <p:attrName>style.visibility</p:attrName>
                                        </p:attrNameLst>
                                      </p:cBhvr>
                                      <p:to>
                                        <p:strVal val="visible"/>
                                      </p:to>
                                    </p:set>
                                    <p:animEffect transition="in" filter="dissolve">
                                      <p:cBhvr>
                                        <p:cTn id="22" dur="500"/>
                                        <p:tgtEl>
                                          <p:spTgt spid="23859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38595">
                                            <p:txEl>
                                              <p:pRg st="9" end="9"/>
                                            </p:txEl>
                                          </p:spTgt>
                                        </p:tgtEl>
                                        <p:attrNameLst>
                                          <p:attrName>style.visibility</p:attrName>
                                        </p:attrNameLst>
                                      </p:cBhvr>
                                      <p:to>
                                        <p:strVal val="visible"/>
                                      </p:to>
                                    </p:set>
                                    <p:animEffect transition="in" filter="dissolve">
                                      <p:cBhvr>
                                        <p:cTn id="27" dur="500"/>
                                        <p:tgtEl>
                                          <p:spTgt spid="238595">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38598">
                                            <p:txEl>
                                              <p:pRg st="0" end="0"/>
                                            </p:txEl>
                                          </p:spTgt>
                                        </p:tgtEl>
                                        <p:attrNameLst>
                                          <p:attrName>style.visibility</p:attrName>
                                        </p:attrNameLst>
                                      </p:cBhvr>
                                      <p:to>
                                        <p:strVal val="visible"/>
                                      </p:to>
                                    </p:set>
                                    <p:animEffect transition="in" filter="dissolve">
                                      <p:cBhvr>
                                        <p:cTn id="32" dur="500"/>
                                        <p:tgtEl>
                                          <p:spTgt spid="23859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38595">
                                            <p:txEl>
                                              <p:pRg st="10" end="10"/>
                                            </p:txEl>
                                          </p:spTgt>
                                        </p:tgtEl>
                                        <p:attrNameLst>
                                          <p:attrName>style.visibility</p:attrName>
                                        </p:attrNameLst>
                                      </p:cBhvr>
                                      <p:to>
                                        <p:strVal val="visible"/>
                                      </p:to>
                                    </p:set>
                                    <p:animEffect transition="in" filter="dissolve">
                                      <p:cBhvr>
                                        <p:cTn id="37" dur="500"/>
                                        <p:tgtEl>
                                          <p:spTgt spid="238595">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38599"/>
                                        </p:tgtEl>
                                        <p:attrNameLst>
                                          <p:attrName>style.visibility</p:attrName>
                                        </p:attrNameLst>
                                      </p:cBhvr>
                                      <p:to>
                                        <p:strVal val="visible"/>
                                      </p:to>
                                    </p:set>
                                    <p:animEffect transition="in" filter="dissolve">
                                      <p:cBhvr>
                                        <p:cTn id="42" dur="500"/>
                                        <p:tgtEl>
                                          <p:spTgt spid="23859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38595">
                                            <p:txEl>
                                              <p:pRg st="11" end="11"/>
                                            </p:txEl>
                                          </p:spTgt>
                                        </p:tgtEl>
                                        <p:attrNameLst>
                                          <p:attrName>style.visibility</p:attrName>
                                        </p:attrNameLst>
                                      </p:cBhvr>
                                      <p:to>
                                        <p:strVal val="visible"/>
                                      </p:to>
                                    </p:set>
                                    <p:animEffect transition="in" filter="dissolve">
                                      <p:cBhvr>
                                        <p:cTn id="47" dur="500"/>
                                        <p:tgtEl>
                                          <p:spTgt spid="238595">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238600">
                                            <p:txEl>
                                              <p:pRg st="0" end="0"/>
                                            </p:txEl>
                                          </p:spTgt>
                                        </p:tgtEl>
                                        <p:attrNameLst>
                                          <p:attrName>style.visibility</p:attrName>
                                        </p:attrNameLst>
                                      </p:cBhvr>
                                      <p:to>
                                        <p:strVal val="visible"/>
                                      </p:to>
                                    </p:set>
                                    <p:animEffect transition="in" filter="dissolve">
                                      <p:cBhvr>
                                        <p:cTn id="52" dur="500"/>
                                        <p:tgtEl>
                                          <p:spTgt spid="2386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6" grpId="0"/>
      <p:bldP spid="238597" grpId="0"/>
      <p:bldP spid="23859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Course Objectives</a:t>
            </a:r>
          </a:p>
        </p:txBody>
      </p:sp>
      <p:sp>
        <p:nvSpPr>
          <p:cNvPr id="9219" name="Rectangle 3"/>
          <p:cNvSpPr>
            <a:spLocks noGrp="1" noChangeArrowheads="1"/>
          </p:cNvSpPr>
          <p:nvPr>
            <p:ph type="body" idx="1"/>
          </p:nvPr>
        </p:nvSpPr>
        <p:spPr/>
        <p:txBody>
          <a:bodyPr/>
          <a:lstStyle/>
          <a:p>
            <a:pPr eaLnBrk="1" hangingPunct="1">
              <a:buFont typeface="Wingdings" pitchFamily="2" charset="2"/>
              <a:buNone/>
            </a:pPr>
            <a:r>
              <a:rPr lang="en-US" sz="2000" smtClean="0"/>
              <a:t>After successfully completing the course, students will be able to:</a:t>
            </a:r>
          </a:p>
          <a:p>
            <a:pPr eaLnBrk="1" hangingPunct="1"/>
            <a:r>
              <a:rPr lang="en-US" sz="2000" smtClean="0"/>
              <a:t>Describe the basic components of a computer system, its instruction set architecture and its basic fetch-execute cycle operation.</a:t>
            </a:r>
          </a:p>
          <a:p>
            <a:pPr eaLnBrk="1" hangingPunct="1"/>
            <a:r>
              <a:rPr lang="en-US" sz="2000" smtClean="0"/>
              <a:t>Describe how data is represented in a computer and recognize when overflow occurs.</a:t>
            </a:r>
          </a:p>
          <a:p>
            <a:pPr eaLnBrk="1" hangingPunct="1"/>
            <a:r>
              <a:rPr lang="en-US" sz="2000" smtClean="0"/>
              <a:t>Recognize the basics of assembly language programming including addressing modes.</a:t>
            </a:r>
          </a:p>
          <a:p>
            <a:pPr eaLnBrk="1" hangingPunct="1"/>
            <a:r>
              <a:rPr lang="en-US" sz="2000" smtClean="0"/>
              <a:t>Analyze, design, implement, and test assembly language programs.</a:t>
            </a:r>
          </a:p>
          <a:p>
            <a:pPr eaLnBrk="1" hangingPunct="1"/>
            <a:r>
              <a:rPr lang="en-US" sz="2000" smtClean="0"/>
              <a:t>Recognize, analyze, and design the basic components of a simple CPU including datapath and control unit design alternatives.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pPr eaLnBrk="1" hangingPunct="1"/>
            <a:r>
              <a:rPr lang="en-US" smtClean="0"/>
              <a:t>Course Learning Outcomes</a:t>
            </a:r>
          </a:p>
        </p:txBody>
      </p:sp>
      <p:sp>
        <p:nvSpPr>
          <p:cNvPr id="10243" name="Rectangle 5"/>
          <p:cNvSpPr>
            <a:spLocks noGrp="1" noChangeArrowheads="1"/>
          </p:cNvSpPr>
          <p:nvPr>
            <p:ph type="body" idx="1"/>
          </p:nvPr>
        </p:nvSpPr>
        <p:spPr/>
        <p:txBody>
          <a:bodyPr/>
          <a:lstStyle/>
          <a:p>
            <a:pPr eaLnBrk="1" hangingPunct="1"/>
            <a:r>
              <a:rPr lang="en-US" smtClean="0"/>
              <a:t>Ability to analyze, design, implement, and test assembly language programs.</a:t>
            </a:r>
          </a:p>
          <a:p>
            <a:pPr eaLnBrk="1" hangingPunct="1"/>
            <a:r>
              <a:rPr lang="en-US" smtClean="0"/>
              <a:t>Ability to use tools and skills in analyzing and debugging assembly language programs.</a:t>
            </a:r>
          </a:p>
          <a:p>
            <a:pPr eaLnBrk="1" hangingPunct="1"/>
            <a:r>
              <a:rPr lang="en-US" smtClean="0"/>
              <a:t>Ability to design the datapath and control unit of a simple CPU.</a:t>
            </a:r>
          </a:p>
          <a:p>
            <a:pPr eaLnBrk="1" hangingPunct="1"/>
            <a:r>
              <a:rPr lang="en-US" smtClean="0"/>
              <a:t>Ability to demonstrate self-learning capability.</a:t>
            </a:r>
          </a:p>
          <a:p>
            <a:pPr eaLnBrk="1" hangingPunct="1"/>
            <a:r>
              <a:rPr lang="en-US" smtClean="0"/>
              <a:t>Ability to work in a team.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eaLnBrk="1" hangingPunct="1"/>
            <a:r>
              <a:rPr lang="en-US" smtClean="0"/>
              <a:t>Required Background</a:t>
            </a:r>
          </a:p>
        </p:txBody>
      </p:sp>
      <p:sp>
        <p:nvSpPr>
          <p:cNvPr id="11267" name="Rectangle 5"/>
          <p:cNvSpPr>
            <a:spLocks noGrp="1" noChangeArrowheads="1"/>
          </p:cNvSpPr>
          <p:nvPr>
            <p:ph type="body" idx="1"/>
          </p:nvPr>
        </p:nvSpPr>
        <p:spPr/>
        <p:txBody>
          <a:bodyPr/>
          <a:lstStyle/>
          <a:p>
            <a:pPr eaLnBrk="1" hangingPunct="1"/>
            <a:r>
              <a:rPr lang="en-US" smtClean="0"/>
              <a:t>The student should already be able to program confidently in at least one high-level programming language, such as Java or C.</a:t>
            </a:r>
          </a:p>
          <a:p>
            <a:pPr eaLnBrk="1" hangingPunct="1"/>
            <a:r>
              <a:rPr lang="en-US" smtClean="0"/>
              <a:t>Prerequisite</a:t>
            </a:r>
          </a:p>
          <a:p>
            <a:pPr lvl="1" eaLnBrk="1" hangingPunct="1"/>
            <a:r>
              <a:rPr lang="en-US" smtClean="0"/>
              <a:t>COE 202: Fundamentals of computer engineering </a:t>
            </a:r>
          </a:p>
          <a:p>
            <a:pPr lvl="1" eaLnBrk="1" hangingPunct="1"/>
            <a:r>
              <a:rPr lang="en-US" smtClean="0"/>
              <a:t>ICS 102: Introduction to computing </a:t>
            </a:r>
          </a:p>
          <a:p>
            <a:pPr eaLnBrk="1" hangingPunct="1"/>
            <a:r>
              <a:rPr lang="en-US" smtClean="0"/>
              <a:t>Only students with computer engineering major should be registered in this course.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Grading Policy</a:t>
            </a:r>
          </a:p>
        </p:txBody>
      </p:sp>
      <p:sp>
        <p:nvSpPr>
          <p:cNvPr id="12291" name="Rectangle 3"/>
          <p:cNvSpPr>
            <a:spLocks noGrp="1" noChangeArrowheads="1"/>
          </p:cNvSpPr>
          <p:nvPr>
            <p:ph type="body" idx="1"/>
          </p:nvPr>
        </p:nvSpPr>
        <p:spPr/>
        <p:txBody>
          <a:bodyPr/>
          <a:lstStyle/>
          <a:p>
            <a:pPr eaLnBrk="1" hangingPunct="1">
              <a:lnSpc>
                <a:spcPct val="80000"/>
              </a:lnSpc>
            </a:pPr>
            <a:r>
              <a:rPr lang="en-US" sz="2000" dirty="0" smtClean="0"/>
              <a:t>Discussions &amp; Reflections		  5%</a:t>
            </a:r>
          </a:p>
          <a:p>
            <a:pPr eaLnBrk="1" hangingPunct="1">
              <a:lnSpc>
                <a:spcPct val="80000"/>
              </a:lnSpc>
            </a:pPr>
            <a:r>
              <a:rPr lang="en-US" sz="2000" dirty="0" smtClean="0"/>
              <a:t>Programming Assignments 		10%			</a:t>
            </a:r>
          </a:p>
          <a:p>
            <a:pPr eaLnBrk="1" hangingPunct="1">
              <a:lnSpc>
                <a:spcPct val="80000"/>
              </a:lnSpc>
            </a:pPr>
            <a:r>
              <a:rPr lang="en-US" sz="2000" dirty="0" smtClean="0"/>
              <a:t>Quizzes 				10%			</a:t>
            </a:r>
          </a:p>
          <a:p>
            <a:pPr eaLnBrk="1" hangingPunct="1">
              <a:lnSpc>
                <a:spcPct val="80000"/>
              </a:lnSpc>
            </a:pPr>
            <a:r>
              <a:rPr lang="en-US" sz="2000" dirty="0" smtClean="0"/>
              <a:t>Exam I				15% </a:t>
            </a:r>
            <a:r>
              <a:rPr lang="en-US" sz="2000" dirty="0" smtClean="0"/>
              <a:t>(</a:t>
            </a:r>
            <a:r>
              <a:rPr lang="en-US" sz="2000" dirty="0" smtClean="0"/>
              <a:t>Sat. Oct. 30, 2010</a:t>
            </a:r>
            <a:r>
              <a:rPr lang="en-US" sz="2000" dirty="0" smtClean="0"/>
              <a:t>)</a:t>
            </a:r>
            <a:r>
              <a:rPr lang="en-US" dirty="0" smtClean="0"/>
              <a:t> </a:t>
            </a:r>
            <a:endParaRPr lang="en-US" sz="2000" dirty="0" smtClean="0"/>
          </a:p>
          <a:p>
            <a:pPr eaLnBrk="1" hangingPunct="1">
              <a:lnSpc>
                <a:spcPct val="80000"/>
              </a:lnSpc>
            </a:pPr>
            <a:r>
              <a:rPr lang="en-US" sz="2000" dirty="0" smtClean="0"/>
              <a:t>Exam II				20% </a:t>
            </a:r>
            <a:r>
              <a:rPr lang="en-US" sz="2000" dirty="0" smtClean="0"/>
              <a:t>(</a:t>
            </a:r>
            <a:r>
              <a:rPr lang="en-US" sz="2000" dirty="0" smtClean="0"/>
              <a:t>Sat. Dec. 18, 2010</a:t>
            </a:r>
            <a:r>
              <a:rPr lang="en-US" sz="2000" dirty="0" smtClean="0"/>
              <a:t>)</a:t>
            </a:r>
            <a:r>
              <a:rPr lang="en-US" dirty="0" smtClean="0"/>
              <a:t> </a:t>
            </a:r>
            <a:endParaRPr lang="en-US" sz="2000" dirty="0" smtClean="0"/>
          </a:p>
          <a:p>
            <a:pPr eaLnBrk="1" hangingPunct="1">
              <a:lnSpc>
                <a:spcPct val="80000"/>
              </a:lnSpc>
            </a:pPr>
            <a:r>
              <a:rPr lang="en-US" sz="2000" dirty="0" smtClean="0"/>
              <a:t>Laboratory		 		20%	      </a:t>
            </a:r>
          </a:p>
          <a:p>
            <a:pPr eaLnBrk="1" hangingPunct="1">
              <a:lnSpc>
                <a:spcPct val="80000"/>
              </a:lnSpc>
            </a:pPr>
            <a:r>
              <a:rPr lang="en-US" sz="2000" dirty="0" smtClean="0"/>
              <a:t>Final					20%	</a:t>
            </a:r>
          </a:p>
          <a:p>
            <a:pPr lvl="1" eaLnBrk="1" hangingPunct="1">
              <a:lnSpc>
                <a:spcPct val="80000"/>
              </a:lnSpc>
            </a:pPr>
            <a:r>
              <a:rPr lang="en-US" sz="1600" dirty="0" smtClean="0"/>
              <a:t>Attendance will be taken regularly</a:t>
            </a:r>
            <a:r>
              <a:rPr lang="en-US" sz="1600" dirty="0" smtClean="0"/>
              <a:t>. </a:t>
            </a:r>
          </a:p>
          <a:p>
            <a:pPr lvl="1" eaLnBrk="1" hangingPunct="1">
              <a:lnSpc>
                <a:spcPct val="80000"/>
              </a:lnSpc>
            </a:pPr>
            <a:r>
              <a:rPr lang="en-US" sz="1600" dirty="0" smtClean="0"/>
              <a:t>3 Absences result in -0.5.</a:t>
            </a:r>
            <a:endParaRPr lang="en-US" sz="1600" dirty="0" smtClean="0"/>
          </a:p>
          <a:p>
            <a:pPr lvl="1" eaLnBrk="1" hangingPunct="1">
              <a:lnSpc>
                <a:spcPct val="80000"/>
              </a:lnSpc>
            </a:pPr>
            <a:r>
              <a:rPr lang="en-US" sz="1600" dirty="0" smtClean="0"/>
              <a:t>Excuses for officially authorized absences must be presented no later than one week following resumption of class attendance.</a:t>
            </a:r>
          </a:p>
          <a:p>
            <a:pPr lvl="1" eaLnBrk="1" hangingPunct="1">
              <a:lnSpc>
                <a:spcPct val="80000"/>
              </a:lnSpc>
            </a:pPr>
            <a:r>
              <a:rPr lang="en-US" sz="1600" dirty="0" smtClean="0"/>
              <a:t>Late assignments will be accepted but you will be penalized 10% per each late day.</a:t>
            </a:r>
          </a:p>
          <a:p>
            <a:pPr lvl="1" eaLnBrk="1" hangingPunct="1">
              <a:lnSpc>
                <a:spcPct val="80000"/>
              </a:lnSpc>
            </a:pPr>
            <a:r>
              <a:rPr lang="en-US" sz="1600" dirty="0" smtClean="0"/>
              <a:t>A student caught cheating in any of the assignments will get 0 out of 10%.</a:t>
            </a:r>
          </a:p>
          <a:p>
            <a:pPr lvl="1" eaLnBrk="1" hangingPunct="1">
              <a:lnSpc>
                <a:spcPct val="80000"/>
              </a:lnSpc>
            </a:pPr>
            <a:r>
              <a:rPr lang="en-US" sz="1600" dirty="0" smtClean="0"/>
              <a:t>No makeup will be made for missing Quizzes or Exams.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Course Topics</a:t>
            </a:r>
          </a:p>
        </p:txBody>
      </p:sp>
      <p:sp>
        <p:nvSpPr>
          <p:cNvPr id="13315" name="Rectangle 3"/>
          <p:cNvSpPr>
            <a:spLocks noGrp="1" noChangeArrowheads="1"/>
          </p:cNvSpPr>
          <p:nvPr>
            <p:ph type="body" idx="1"/>
          </p:nvPr>
        </p:nvSpPr>
        <p:spPr/>
        <p:txBody>
          <a:bodyPr/>
          <a:lstStyle/>
          <a:p>
            <a:pPr marL="457200" indent="-457200" eaLnBrk="1" hangingPunct="1"/>
            <a:r>
              <a:rPr lang="en-US" sz="2000" b="1" i="1" smtClean="0"/>
              <a:t>Introduction and Information Representation:</a:t>
            </a:r>
            <a:r>
              <a:rPr lang="en-US" sz="2000" smtClean="0"/>
              <a:t>	 </a:t>
            </a:r>
            <a:r>
              <a:rPr lang="en-US" sz="2000" b="1" smtClean="0"/>
              <a:t>7 lectures</a:t>
            </a:r>
            <a:r>
              <a:rPr lang="en-US" sz="2000" smtClean="0"/>
              <a:t/>
            </a:r>
            <a:br>
              <a:rPr lang="en-US" sz="2000" smtClean="0"/>
            </a:br>
            <a:r>
              <a:rPr lang="en-US" sz="2000" smtClean="0"/>
              <a:t>Introduction to computer organization. Instruction Set Architecture.  Computer Components. Fetch-Execute cycle. Signed number representation ranges. Overflow. </a:t>
            </a:r>
            <a:endParaRPr lang="en-US" sz="2000" b="1" i="1" smtClean="0"/>
          </a:p>
          <a:p>
            <a:pPr marL="457200" indent="-457200" eaLnBrk="1" hangingPunct="1"/>
            <a:r>
              <a:rPr lang="en-US" sz="2000" b="1" i="1" smtClean="0"/>
              <a:t>Assembly Language Concepts:</a:t>
            </a:r>
            <a:r>
              <a:rPr lang="en-US" sz="2000" smtClean="0"/>
              <a:t>  			</a:t>
            </a:r>
            <a:r>
              <a:rPr lang="en-US" sz="2000" b="1" smtClean="0"/>
              <a:t>7 lectures</a:t>
            </a:r>
            <a:r>
              <a:rPr lang="en-US" sz="2000" smtClean="0"/>
              <a:t/>
            </a:r>
            <a:br>
              <a:rPr lang="en-US" sz="2000" smtClean="0"/>
            </a:br>
            <a:r>
              <a:rPr lang="en-US" sz="2000" smtClean="0"/>
              <a:t>Assembly language format. Directives vs. instructions. Constants and variables. I/O. INT 21H. Addressing modes.</a:t>
            </a:r>
            <a:endParaRPr lang="en-US" sz="2000" b="1" i="1" smtClean="0"/>
          </a:p>
          <a:p>
            <a:pPr marL="457200" indent="-457200" eaLnBrk="1" hangingPunct="1"/>
            <a:r>
              <a:rPr lang="en-US" sz="2000" b="1" i="1" smtClean="0"/>
              <a:t>8086 Assembly Language Programming:</a:t>
            </a:r>
            <a:r>
              <a:rPr lang="en-US" sz="2000" smtClean="0"/>
              <a:t>		</a:t>
            </a:r>
            <a:r>
              <a:rPr lang="en-US" sz="2000" b="1" smtClean="0"/>
              <a:t>19 lectures</a:t>
            </a:r>
            <a:r>
              <a:rPr lang="en-US" sz="2000" smtClean="0"/>
              <a:t/>
            </a:r>
            <a:br>
              <a:rPr lang="en-US" sz="2000" smtClean="0"/>
            </a:br>
            <a:r>
              <a:rPr lang="en-US" sz="2000" smtClean="0"/>
              <a:t>Register set. Memory segmentation. MOV instructions. Arithmetic instructions and flags (ADD, ADC, SUB, SBB, INC, DEC, MUL, IMUL, DIV, IDIV). Compare, Jump and loop (CMP, JMP, Cond. jumps, LOOP). Logic, shift and rotate. Stack operations. Subprograms. Macros.  I/O (IN, OUT). String instructions. Interrupts and interrupt processing, INT and IRET.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10787</TotalTime>
  <Words>2434</Words>
  <Application>Microsoft Office PowerPoint</Application>
  <PresentationFormat>On-screen Show (4:3)</PresentationFormat>
  <Paragraphs>475</Paragraphs>
  <Slides>49</Slides>
  <Notes>1</Notes>
  <HiddenSlides>0</HiddenSlides>
  <MMClips>0</MMClips>
  <ScaleCrop>false</ScaleCrop>
  <HeadingPairs>
    <vt:vector size="8" baseType="variant">
      <vt:variant>
        <vt:lpstr>Theme</vt:lpstr>
      </vt:variant>
      <vt:variant>
        <vt:i4>1</vt:i4>
      </vt:variant>
      <vt:variant>
        <vt:lpstr>Embedded OLE Servers</vt:lpstr>
      </vt:variant>
      <vt:variant>
        <vt:i4>2</vt:i4>
      </vt:variant>
      <vt:variant>
        <vt:lpstr>Slide Titles</vt:lpstr>
      </vt:variant>
      <vt:variant>
        <vt:i4>49</vt:i4>
      </vt:variant>
      <vt:variant>
        <vt:lpstr>Custom Shows</vt:lpstr>
      </vt:variant>
      <vt:variant>
        <vt:i4>1</vt:i4>
      </vt:variant>
    </vt:vector>
  </HeadingPairs>
  <TitlesOfParts>
    <vt:vector size="53" baseType="lpstr">
      <vt:lpstr>Default Design</vt:lpstr>
      <vt:lpstr>Flash Document</vt:lpstr>
      <vt:lpstr>Package</vt:lpstr>
      <vt:lpstr>Basic Concepts</vt:lpstr>
      <vt:lpstr>Outline</vt:lpstr>
      <vt:lpstr>Welcome to COE 205</vt:lpstr>
      <vt:lpstr>Textbook</vt:lpstr>
      <vt:lpstr>Course Objectives</vt:lpstr>
      <vt:lpstr>Course Learning Outcomes</vt:lpstr>
      <vt:lpstr>Required Background</vt:lpstr>
      <vt:lpstr>Grading Policy</vt:lpstr>
      <vt:lpstr>Course Topics</vt:lpstr>
      <vt:lpstr>Course Topics</vt:lpstr>
      <vt:lpstr>Next …</vt:lpstr>
      <vt:lpstr>Some Important Questions to Ask</vt:lpstr>
      <vt:lpstr>A Hierarchy of Languages</vt:lpstr>
      <vt:lpstr>Assembly and Machine Language</vt:lpstr>
      <vt:lpstr>Compiler and Assembler</vt:lpstr>
      <vt:lpstr>Instructions and Machine Language </vt:lpstr>
      <vt:lpstr>Instruction Fields</vt:lpstr>
      <vt:lpstr>Assembly vs. Machine Code</vt:lpstr>
      <vt:lpstr>Translating Languages</vt:lpstr>
      <vt:lpstr>Mapping Between Assembly Language and HLL</vt:lpstr>
      <vt:lpstr>Advantages of High-Level Languages</vt:lpstr>
      <vt:lpstr>Why Learn Assembly Language?</vt:lpstr>
      <vt:lpstr>Assembly vs. High-Level Languages</vt:lpstr>
      <vt:lpstr>Next …</vt:lpstr>
      <vt:lpstr>Assembler</vt:lpstr>
      <vt:lpstr>Linker and Link Libraries</vt:lpstr>
      <vt:lpstr>Assemble and Link Process</vt:lpstr>
      <vt:lpstr>Debugger</vt:lpstr>
      <vt:lpstr>Editor</vt:lpstr>
      <vt:lpstr>Next …</vt:lpstr>
      <vt:lpstr>Programmer’s View of a Computer System</vt:lpstr>
      <vt:lpstr>Programmer's View – 2</vt:lpstr>
      <vt:lpstr>Programmer's View – 3</vt:lpstr>
      <vt:lpstr>Instruction Set Architecture (ISA)</vt:lpstr>
      <vt:lpstr>Instruction Set Architecture (ISA)</vt:lpstr>
      <vt:lpstr>Next …</vt:lpstr>
      <vt:lpstr>Basic Computer Organization</vt:lpstr>
      <vt:lpstr>Processor (CPU)</vt:lpstr>
      <vt:lpstr>Clock</vt:lpstr>
      <vt:lpstr>Memory</vt:lpstr>
      <vt:lpstr>Address Space</vt:lpstr>
      <vt:lpstr>CPU Memory Interface</vt:lpstr>
      <vt:lpstr>Memory Devices</vt:lpstr>
      <vt:lpstr>Memory Devices</vt:lpstr>
      <vt:lpstr>Processor-Memory Performance Gap</vt:lpstr>
      <vt:lpstr>The Need for a Memory Hierarchy</vt:lpstr>
      <vt:lpstr>Typical Memory Hierarchy</vt:lpstr>
      <vt:lpstr>Magnetic Disk Storage</vt:lpstr>
      <vt:lpstr>Example on Disk Access Time</vt:lpstr>
      <vt:lpstr>Shl</vt:lpstr>
    </vt:vector>
  </TitlesOfParts>
  <Company>KFUPM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Concepts</dc:title>
  <dc:creator>Dr. Muhamed Mudawar</dc:creator>
  <cp:lastModifiedBy>Itc</cp:lastModifiedBy>
  <cp:revision>299</cp:revision>
  <dcterms:created xsi:type="dcterms:W3CDTF">2004-09-12T13:54:39Z</dcterms:created>
  <dcterms:modified xsi:type="dcterms:W3CDTF">2010-09-24T11:54:54Z</dcterms:modified>
</cp:coreProperties>
</file>