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ar-SA"/>
    </a:defPPr>
    <a:lvl1pPr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1pPr>
    <a:lvl2pPr marL="4572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2pPr>
    <a:lvl3pPr marL="9144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3pPr>
    <a:lvl4pPr marL="13716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4pPr>
    <a:lvl5pPr marL="18288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7213"/>
    <p:restoredTop sz="90929"/>
  </p:normalViewPr>
  <p:slideViewPr>
    <p:cSldViewPr>
      <p:cViewPr>
        <p:scale>
          <a:sx n="75" d="100"/>
          <a:sy n="75" d="100"/>
        </p:scale>
        <p:origin x="-1512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79872-5E2B-41E7-AAE7-45B7E8011E9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5AD6C-8ABD-4A8A-A92B-1744DC4F463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31A4D-C3D8-4519-9521-B2EA6E8B6EC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12866-D475-4648-8A40-DE7F81D05F9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2E38-268E-454D-B54A-6EC9BBB2F5D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2AE91-3957-4026-B8ED-445ADD17BD7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DFEAD-0D5C-43B0-A934-24787043F2B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879DA-AC75-4789-8390-B65F6D1891D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73500-0A70-47F5-BBAC-DE21C8A91EB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3F78D-067E-4635-AA2C-5294C8E33C0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975D0-A9A1-4418-A1B5-3A4699CF8E9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AAC64C0-FEA6-4B02-B68B-5E0692962BC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60350" y="1042988"/>
            <a:ext cx="6400800" cy="732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1" hangingPunct="1">
              <a:spcBef>
                <a:spcPct val="50000"/>
              </a:spcBef>
            </a:pPr>
            <a:r>
              <a:rPr lang="en-US" sz="1800"/>
              <a:t>E =  F/q</a:t>
            </a:r>
            <a:r>
              <a:rPr lang="en-US" sz="1800" baseline="-25000"/>
              <a:t>0</a:t>
            </a:r>
          </a:p>
          <a:p>
            <a:pPr algn="ctr" rtl="0">
              <a:spcBef>
                <a:spcPct val="50000"/>
              </a:spcBef>
            </a:pPr>
            <a:endParaRPr lang="en-US" sz="1600"/>
          </a:p>
          <a:p>
            <a:pPr algn="l" rtl="0"/>
            <a:r>
              <a:rPr lang="en-US" sz="1800"/>
              <a:t>Electric Field Lines are merely to visualize patterns in electric fields.</a:t>
            </a:r>
          </a:p>
          <a:p>
            <a:pPr algn="l" rtl="0"/>
            <a:r>
              <a:rPr lang="en-US" sz="1800"/>
              <a:t>1- The direction of the tangent to the field lines at any point is the direction of E at that point.</a:t>
            </a:r>
            <a:endParaRPr lang="ar-SA" sz="1800"/>
          </a:p>
          <a:p>
            <a:pPr algn="l" rtl="0"/>
            <a:r>
              <a:rPr lang="en-US" sz="1800"/>
              <a:t>2- The number of lines per unit area is proportional to the magnitude of E.</a:t>
            </a:r>
          </a:p>
          <a:p>
            <a:pPr algn="l" rtl="0"/>
            <a:endParaRPr lang="en-US" sz="1800"/>
          </a:p>
          <a:p>
            <a:pPr algn="l" rtl="0"/>
            <a:r>
              <a:rPr lang="en-US" sz="1800"/>
              <a:t>The electric field due to a point charge (q) at point which  is a distance r away:</a:t>
            </a:r>
          </a:p>
          <a:p>
            <a:pPr algn="l" rtl="0"/>
            <a:r>
              <a:rPr lang="en-US" sz="1800"/>
              <a:t>E = k |q|/r</a:t>
            </a:r>
            <a:r>
              <a:rPr lang="en-US" sz="1800" baseline="30000"/>
              <a:t>2</a:t>
            </a:r>
            <a:r>
              <a:rPr lang="en-US" sz="1800"/>
              <a:t> point away from q if q is positive</a:t>
            </a:r>
          </a:p>
          <a:p>
            <a:pPr algn="l" rtl="0"/>
            <a:r>
              <a:rPr lang="en-US" sz="1800"/>
              <a:t>E = k |q|/r</a:t>
            </a:r>
            <a:r>
              <a:rPr lang="en-US" sz="1800" baseline="30000"/>
              <a:t>2</a:t>
            </a:r>
            <a:r>
              <a:rPr lang="en-US" sz="1800"/>
              <a:t> point toward q if q is negative</a:t>
            </a:r>
          </a:p>
          <a:p>
            <a:pPr algn="l" rtl="0"/>
            <a:endParaRPr lang="en-US" sz="1800"/>
          </a:p>
          <a:p>
            <a:pPr algn="l" rtl="0"/>
            <a:r>
              <a:rPr lang="en-US" sz="1800"/>
              <a:t>If there are many charges q</a:t>
            </a:r>
            <a:r>
              <a:rPr lang="en-US" sz="1800" baseline="-25000"/>
              <a:t>1</a:t>
            </a:r>
            <a:r>
              <a:rPr lang="en-US" sz="1800"/>
              <a:t>, q</a:t>
            </a:r>
            <a:r>
              <a:rPr lang="en-US" sz="1800" baseline="-25000"/>
              <a:t>2</a:t>
            </a:r>
            <a:r>
              <a:rPr lang="en-US" sz="1800"/>
              <a:t>, q</a:t>
            </a:r>
            <a:r>
              <a:rPr lang="en-US" sz="1800" baseline="-25000"/>
              <a:t>3</a:t>
            </a:r>
            <a:r>
              <a:rPr lang="en-US" sz="1800"/>
              <a:t>, …, q</a:t>
            </a:r>
            <a:r>
              <a:rPr lang="en-US" sz="1800" baseline="-25000"/>
              <a:t>n</a:t>
            </a:r>
            <a:r>
              <a:rPr lang="en-US" sz="1800"/>
              <a:t>:</a:t>
            </a:r>
          </a:p>
          <a:p>
            <a:pPr algn="l" rtl="0"/>
            <a:r>
              <a:rPr lang="en-US" sz="1800"/>
              <a:t>Use “superposition”: the net field is the </a:t>
            </a:r>
            <a:r>
              <a:rPr lang="en-US" sz="1800" i="1"/>
              <a:t>vector</a:t>
            </a:r>
            <a:r>
              <a:rPr lang="en-US" sz="1800"/>
              <a:t> sum of the fields due to each of the n charges.</a:t>
            </a:r>
          </a:p>
          <a:p>
            <a:pPr algn="l" rtl="0"/>
            <a:endParaRPr lang="en-US" sz="1800"/>
          </a:p>
          <a:p>
            <a:pPr algn="l" rtl="0"/>
            <a:endParaRPr lang="en-US" sz="1800"/>
          </a:p>
          <a:p>
            <a:pPr algn="l" rtl="0"/>
            <a:r>
              <a:rPr lang="en-US" sz="1800"/>
              <a:t>The electric field due to a dipole [p = q </a:t>
            </a:r>
            <a:r>
              <a:rPr lang="en-US" sz="1800">
                <a:latin typeface="Arial Narrow" pitchFamily="34" charset="0"/>
              </a:rPr>
              <a:t>x</a:t>
            </a:r>
            <a:r>
              <a:rPr lang="en-US" sz="1800"/>
              <a:t> d] (when z &gt;&gt; d) is:</a:t>
            </a:r>
          </a:p>
          <a:p>
            <a:pPr algn="l" rtl="0"/>
            <a:r>
              <a:rPr lang="en-US" sz="1800"/>
              <a:t>E</a:t>
            </a:r>
            <a:r>
              <a:rPr lang="en-US" sz="1800" baseline="-25000"/>
              <a:t>dipole</a:t>
            </a:r>
            <a:r>
              <a:rPr lang="en-US" sz="1800"/>
              <a:t> = 2k p/z</a:t>
            </a:r>
            <a:r>
              <a:rPr lang="en-US" sz="1800" baseline="30000"/>
              <a:t>3</a:t>
            </a:r>
            <a:r>
              <a:rPr lang="en-US" sz="1800"/>
              <a:t>, and is directed along the dipole axis.</a:t>
            </a:r>
          </a:p>
          <a:p>
            <a:pPr algn="l" rtl="0"/>
            <a:endParaRPr lang="en-US" sz="1800"/>
          </a:p>
          <a:p>
            <a:pPr algn="l" rtl="0"/>
            <a:endParaRPr lang="en-US" sz="1800"/>
          </a:p>
          <a:p>
            <a:pPr algn="l" rtl="0"/>
            <a:r>
              <a:rPr lang="en-US" sz="1800"/>
              <a:t>The torque due to a dipole is:</a:t>
            </a:r>
          </a:p>
          <a:p>
            <a:pPr algn="ctr" rtl="0" eaLnBrk="1" hangingPunct="1">
              <a:buFont typeface="Symbol" pitchFamily="18" charset="2"/>
              <a:buChar char="t"/>
            </a:pPr>
            <a:r>
              <a:rPr lang="en-US" sz="1800"/>
              <a:t>= p </a:t>
            </a:r>
            <a:r>
              <a:rPr lang="en-US" altLang="en-US" sz="1800">
                <a:solidFill>
                  <a:schemeClr val="tx2"/>
                </a:solidFill>
              </a:rPr>
              <a:t>x</a:t>
            </a:r>
            <a:r>
              <a:rPr lang="en-US" sz="1800"/>
              <a:t> E</a:t>
            </a:r>
          </a:p>
          <a:p>
            <a:pPr algn="l" rtl="0"/>
            <a:endParaRPr lang="en-US" sz="18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060575" y="204788"/>
            <a:ext cx="28813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en-US" sz="2000">
                <a:solidFill>
                  <a:schemeClr val="tx2"/>
                </a:solidFill>
              </a:rPr>
              <a:t>Chapter </a:t>
            </a:r>
            <a:r>
              <a:rPr lang="en-US" sz="2000" smtClean="0">
                <a:solidFill>
                  <a:schemeClr val="tx2"/>
                </a:solidFill>
              </a:rPr>
              <a:t>22 </a:t>
            </a:r>
            <a:r>
              <a:rPr lang="en-US" sz="2000">
                <a:solidFill>
                  <a:schemeClr val="tx2"/>
                </a:solidFill>
              </a:rPr>
              <a:t>Summary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Electric Fields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33375" y="1114425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835025" y="1114425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068638" y="7812088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354388" y="7812088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714750" y="7812088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68288" y="2124075"/>
            <a:ext cx="48164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/>
              <a:t>The work done by the field on the dipole is:</a:t>
            </a:r>
          </a:p>
          <a:p>
            <a:pPr algn="l" rtl="0"/>
            <a:r>
              <a:rPr lang="en-US" sz="1800"/>
              <a:t>W = -</a:t>
            </a:r>
            <a:r>
              <a:rPr lang="en-US" sz="1800">
                <a:latin typeface="Symbol" pitchFamily="18" charset="2"/>
              </a:rPr>
              <a:t>D</a:t>
            </a:r>
            <a:r>
              <a:rPr lang="en-US" sz="1800"/>
              <a:t>U = U</a:t>
            </a:r>
            <a:r>
              <a:rPr lang="en-US" sz="1800" baseline="-25000"/>
              <a:t>i</a:t>
            </a:r>
            <a:r>
              <a:rPr lang="en-US" sz="1800"/>
              <a:t> – U</a:t>
            </a:r>
            <a:r>
              <a:rPr lang="en-US" sz="1800" baseline="-25000"/>
              <a:t>f</a:t>
            </a:r>
          </a:p>
          <a:p>
            <a:pPr algn="l" rtl="0"/>
            <a:endParaRPr lang="en-US" sz="1800"/>
          </a:p>
          <a:p>
            <a:pPr algn="l" rtl="0"/>
            <a:r>
              <a:rPr lang="en-US" sz="1800"/>
              <a:t>The applied work by an external agent is:</a:t>
            </a:r>
            <a:endParaRPr lang="ar-SA" sz="1800"/>
          </a:p>
          <a:p>
            <a:pPr algn="l" rtl="0"/>
            <a:r>
              <a:rPr lang="en-US" sz="1800"/>
              <a:t>W</a:t>
            </a:r>
            <a:r>
              <a:rPr lang="en-US" sz="1800" baseline="-25000"/>
              <a:t>agent</a:t>
            </a:r>
            <a:r>
              <a:rPr lang="en-US" sz="1800"/>
              <a:t> = U</a:t>
            </a:r>
            <a:r>
              <a:rPr lang="en-US" sz="1800" baseline="-25000"/>
              <a:t>f</a:t>
            </a:r>
            <a:r>
              <a:rPr lang="en-US" sz="1800"/>
              <a:t> – U</a:t>
            </a:r>
            <a:r>
              <a:rPr lang="en-US" sz="1800" baseline="-25000"/>
              <a:t>i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133600" y="900113"/>
          <a:ext cx="2089150" cy="933450"/>
        </p:xfrm>
        <a:graphic>
          <a:graphicData uri="http://schemas.openxmlformats.org/presentationml/2006/ole">
            <p:oleObj spid="_x0000_s11270" name="Equation" r:id="rId3" imgW="1079280" imgH="482400" progId="Equation.3">
              <p:embed/>
            </p:oleObj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0350" y="323850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/>
              <a:t>The potential energy due to a dipole is: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Times New Roman (Arabic)"/>
        <a:cs typeface="Times New Roman (Arabic)"/>
      </a:majorFont>
      <a:minorFont>
        <a:latin typeface="Times New Roman"/>
        <a:ea typeface="Times New Roman (Arabic)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 (Arabic)" pitchFamily="26" charset="0"/>
            <a:cs typeface="Times New Roman (Arabic)" pitchFamily="2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 (Arabic)" pitchFamily="26" charset="0"/>
            <a:cs typeface="Times New Roman (Arabic)" pitchFamily="2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230</Words>
  <Application>Microsoft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Times New Roman (Arabic)</vt:lpstr>
      <vt:lpstr>Arial Narrow</vt:lpstr>
      <vt:lpstr>Symbol</vt:lpstr>
      <vt:lpstr>Default Design</vt:lpstr>
      <vt:lpstr>Microsoft Equation 3.0</vt:lpstr>
      <vt:lpstr>Slide 1</vt:lpstr>
      <vt:lpstr>Slide 2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22.1 Heat engines and the second law of thermodynamics</dc:title>
  <dc:creator>Zain Yamani</dc:creator>
  <cp:lastModifiedBy>ITC</cp:lastModifiedBy>
  <cp:revision>35</cp:revision>
  <cp:lastPrinted>2000-02-23T04:01:17Z</cp:lastPrinted>
  <dcterms:created xsi:type="dcterms:W3CDTF">2000-02-21T03:21:18Z</dcterms:created>
  <dcterms:modified xsi:type="dcterms:W3CDTF">2010-04-09T04:09:06Z</dcterms:modified>
</cp:coreProperties>
</file>