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ar-SA"/>
    </a:defPPr>
    <a:lvl1pPr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1pPr>
    <a:lvl2pPr marL="4572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2pPr>
    <a:lvl3pPr marL="9144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3pPr>
    <a:lvl4pPr marL="13716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4pPr>
    <a:lvl5pPr marL="18288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pitchFamily="26" charset="0"/>
        <a:cs typeface="Times New Roman (Arabic)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7213"/>
    <p:restoredTop sz="90929"/>
  </p:normalViewPr>
  <p:slideViewPr>
    <p:cSldViewPr>
      <p:cViewPr>
        <p:scale>
          <a:sx n="75" d="100"/>
          <a:sy n="75" d="100"/>
        </p:scale>
        <p:origin x="-1512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BF8B-5DF9-4248-A4D8-357EF0FA15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075E8-EC69-4D52-98A8-144165987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69B4A-F24E-4A9A-A46C-085DEB086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19178-E74F-40FE-95EE-CF7A03502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93DF-0101-4BD0-B69B-2A71E0FB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05DCF-2FCC-4D88-9EE9-0DB5F041C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A6885-F8DD-4376-97CD-EF5078869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883FA-9228-4C8A-85DF-3DBC92AF3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4DCEC-1713-4908-8F14-37712404B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49417-594C-487B-BFEE-C2B688566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FFCA4-BECD-441C-AB6E-CECD87CC1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F25422-CCF5-41C7-8234-B8947E6423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pitchFamily="26" charset="0"/>
          <a:cs typeface="Times New Roman (Arabic)" pitchFamily="26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60350" y="971550"/>
            <a:ext cx="6400800" cy="765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 i="1"/>
              <a:t>Like charges repel and unlike charges attract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We take the convention that the charge on the glass rod is “positive” and the charge on the rubber rod is negative.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Negatively charged electrons transfer from glass to silk, and from fur to rubber.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Charge is quantized: q = N </a:t>
            </a:r>
            <a:r>
              <a:rPr lang="en-US" sz="1800" i="1"/>
              <a:t>e</a:t>
            </a:r>
            <a:endParaRPr lang="en-US" sz="1800"/>
          </a:p>
          <a:p>
            <a:pPr algn="l" rtl="0">
              <a:spcBef>
                <a:spcPct val="50000"/>
              </a:spcBef>
            </a:pPr>
            <a:r>
              <a:rPr lang="en-US" sz="1800"/>
              <a:t>Conductors: charges move quite freely (e.g. copper, silver aluminum,..etc.). Redistribution of charge..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Insulators: charges are ~ bound (e.g. glass, rubber). Local charging.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Conductor connected to Earth: “grounded”.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Charging: contact, non contact, polarization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Coulomb’s law: 	F = k </a:t>
            </a:r>
            <a:r>
              <a:rPr lang="en-US"/>
              <a:t>|</a:t>
            </a:r>
            <a:r>
              <a:rPr lang="en-US" sz="1800"/>
              <a:t>q</a:t>
            </a:r>
            <a:r>
              <a:rPr lang="en-US" sz="1800" baseline="-25000"/>
              <a:t>1</a:t>
            </a:r>
            <a:r>
              <a:rPr lang="en-US"/>
              <a:t>|</a:t>
            </a:r>
            <a:r>
              <a:rPr lang="en-US" sz="1800"/>
              <a:t> </a:t>
            </a:r>
            <a:r>
              <a:rPr lang="en-US"/>
              <a:t>|</a:t>
            </a:r>
            <a:r>
              <a:rPr lang="en-US" sz="1800"/>
              <a:t>q</a:t>
            </a:r>
            <a:r>
              <a:rPr lang="en-US" sz="1800" baseline="-25000"/>
              <a:t>2</a:t>
            </a:r>
            <a:r>
              <a:rPr lang="en-US"/>
              <a:t>|</a:t>
            </a:r>
            <a:r>
              <a:rPr lang="en-US" sz="1800"/>
              <a:t>/r</a:t>
            </a:r>
            <a:r>
              <a:rPr lang="en-US" sz="1800" baseline="30000"/>
              <a:t>2</a:t>
            </a:r>
          </a:p>
          <a:p>
            <a:pPr algn="ctr" rtl="0">
              <a:spcBef>
                <a:spcPct val="50000"/>
              </a:spcBef>
            </a:pPr>
            <a:r>
              <a:rPr lang="en-US" sz="1800"/>
              <a:t>k = (4</a:t>
            </a:r>
            <a:r>
              <a:rPr lang="en-US" sz="1800">
                <a:latin typeface="Symbol" pitchFamily="18" charset="2"/>
              </a:rPr>
              <a:t>p</a:t>
            </a:r>
            <a:r>
              <a:rPr lang="en-US" sz="1800"/>
              <a:t>e</a:t>
            </a:r>
            <a:r>
              <a:rPr lang="en-US" sz="1800" baseline="-25000"/>
              <a:t>0</a:t>
            </a:r>
            <a:r>
              <a:rPr lang="en-US" sz="1800"/>
              <a:t>)</a:t>
            </a:r>
            <a:r>
              <a:rPr lang="en-US" sz="1800" baseline="30000"/>
              <a:t>-1</a:t>
            </a:r>
            <a:r>
              <a:rPr lang="en-US" sz="1800"/>
              <a:t> = 9 10</a:t>
            </a:r>
            <a:r>
              <a:rPr lang="en-US" sz="1800" baseline="30000"/>
              <a:t>9</a:t>
            </a:r>
            <a:r>
              <a:rPr lang="en-US" sz="1800"/>
              <a:t> Nm</a:t>
            </a:r>
            <a:r>
              <a:rPr lang="en-US" sz="1800" baseline="30000"/>
              <a:t>2</a:t>
            </a:r>
            <a:r>
              <a:rPr lang="en-US" sz="1800"/>
              <a:t>/C</a:t>
            </a:r>
            <a:r>
              <a:rPr lang="en-US" sz="1800" baseline="30000"/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The charge of ~ 6.3 10</a:t>
            </a:r>
            <a:r>
              <a:rPr lang="en-US" sz="1800" baseline="30000"/>
              <a:t>18 </a:t>
            </a:r>
            <a:r>
              <a:rPr lang="en-US" sz="1800"/>
              <a:t>electrons make -1 coulomb.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Superposition of electrical forces.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The electric field (</a:t>
            </a:r>
            <a:r>
              <a:rPr lang="en-US" sz="1800" b="1"/>
              <a:t>E</a:t>
            </a:r>
            <a:r>
              <a:rPr lang="en-US" sz="1800"/>
              <a:t>): due to one charged particle, due to a system of charged particles, due to a continuous charge distribution (e.g. a uniformly charged rod, ring, disk or sphere).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Field lines: density, direction, +ve ( or -ve) charges</a:t>
            </a:r>
          </a:p>
          <a:p>
            <a:pPr algn="l" rtl="0">
              <a:spcBef>
                <a:spcPct val="50000"/>
              </a:spcBef>
            </a:pPr>
            <a:r>
              <a:rPr lang="en-US" sz="1800"/>
              <a:t>Motion of a charged particle: </a:t>
            </a:r>
            <a:r>
              <a:rPr lang="en-US" sz="1800" b="1"/>
              <a:t>F</a:t>
            </a:r>
            <a:r>
              <a:rPr lang="en-US" sz="1800"/>
              <a:t> = q</a:t>
            </a:r>
            <a:r>
              <a:rPr lang="en-US" sz="1800" b="1"/>
              <a:t>E</a:t>
            </a:r>
            <a:r>
              <a:rPr lang="en-US" sz="1800"/>
              <a:t> = m</a:t>
            </a:r>
            <a:r>
              <a:rPr lang="en-US" sz="1800" b="1"/>
              <a:t>a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057400" y="179388"/>
            <a:ext cx="266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en-US" sz="2000">
                <a:solidFill>
                  <a:schemeClr val="tx2"/>
                </a:solidFill>
              </a:rPr>
              <a:t>Chapter </a:t>
            </a:r>
            <a:r>
              <a:rPr lang="en-US" sz="2000" smtClean="0">
                <a:solidFill>
                  <a:schemeClr val="tx2"/>
                </a:solidFill>
              </a:rPr>
              <a:t>21</a:t>
            </a:r>
            <a:r>
              <a:rPr lang="en-US" sz="2000">
                <a:solidFill>
                  <a:schemeClr val="tx2"/>
                </a:solidFill>
              </a:rPr>
              <a:t/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Electric Charge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Times New Roman (Arabic)"/>
        <a:cs typeface="Times New Roman (Arabic)"/>
      </a:majorFont>
      <a:minorFont>
        <a:latin typeface="Times New Roman"/>
        <a:ea typeface="Times New Roman (Arabic)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 (Arabic)" pitchFamily="26" charset="0"/>
            <a:cs typeface="Times New Roman (Arabic)" pitchFamily="2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 (Arabic)" pitchFamily="26" charset="0"/>
            <a:cs typeface="Times New Roman (Arabic)" pitchFamily="2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112</Words>
  <Application>Microsoft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Times New Roman (Arabic)</vt:lpstr>
      <vt:lpstr>Symbol</vt:lpstr>
      <vt:lpstr>Default Design</vt:lpstr>
      <vt:lpstr>Slide 1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22.1 Heat engines and the second law of thermodynamics</dc:title>
  <dc:creator>Zain Yamani</dc:creator>
  <cp:lastModifiedBy>ITC</cp:lastModifiedBy>
  <cp:revision>33</cp:revision>
  <cp:lastPrinted>2000-02-23T04:01:17Z</cp:lastPrinted>
  <dcterms:created xsi:type="dcterms:W3CDTF">2000-02-21T03:21:18Z</dcterms:created>
  <dcterms:modified xsi:type="dcterms:W3CDTF">2010-04-09T04:07:56Z</dcterms:modified>
</cp:coreProperties>
</file>