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5" r:id="rId3"/>
    <p:sldId id="260" r:id="rId4"/>
    <p:sldId id="261" r:id="rId5"/>
    <p:sldId id="262" r:id="rId6"/>
    <p:sldId id="272" r:id="rId7"/>
    <p:sldId id="263" r:id="rId8"/>
    <p:sldId id="257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78" autoAdjust="0"/>
    <p:restoredTop sz="94259" autoAdjust="0"/>
  </p:normalViewPr>
  <p:slideViewPr>
    <p:cSldViewPr snapToGrid="0">
      <p:cViewPr varScale="1">
        <p:scale>
          <a:sx n="87" d="100"/>
          <a:sy n="87" d="100"/>
        </p:scale>
        <p:origin x="12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F1A72-FC63-4EC7-BA4E-9324A4EEC7FF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17DDC-4A68-4EE8-91BD-53555DEA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2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Physics Topics CM, EM,</a:t>
            </a:r>
            <a:r>
              <a:rPr lang="en-US" baseline="0" dirty="0" smtClean="0"/>
              <a:t> QM, Stat </a:t>
            </a:r>
            <a:r>
              <a:rPr lang="en-US" baseline="0" dirty="0" err="1" smtClean="0"/>
              <a:t>Mech</a:t>
            </a:r>
            <a:r>
              <a:rPr lang="en-US" baseline="0" dirty="0" smtClean="0"/>
              <a:t>/ TD, Mathematical Methods, Solid States/ Electronics, NP/HEPP, AMO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17DDC-4A68-4EE8-91BD-53555DEA09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4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Physics Topics CM, EM,</a:t>
            </a:r>
            <a:r>
              <a:rPr lang="en-US" baseline="0" dirty="0" smtClean="0"/>
              <a:t> QM, Stat </a:t>
            </a:r>
            <a:r>
              <a:rPr lang="en-US" baseline="0" dirty="0" err="1" smtClean="0"/>
              <a:t>Mech</a:t>
            </a:r>
            <a:r>
              <a:rPr lang="en-US" baseline="0" dirty="0" smtClean="0"/>
              <a:t>/ TD, Mathematical Methods, Solid States/ Electronics, NP/HEPP, AMO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17DDC-4A68-4EE8-91BD-53555DEA09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2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17DDC-4A68-4EE8-91BD-53555DEA09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3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5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4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7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5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6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1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3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7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7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E2C68-9FE6-4525-B177-6735D42284BD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1617-6D3D-4353-BFB0-B81CC5ED1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9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fupm.edu.sa/phys/zhyamani/" TargetMode="External"/><Relationship Id="rId2" Type="http://schemas.openxmlformats.org/officeDocument/2006/relationships/hyperlink" Target="mailto:zhyamani@kfupm.edu.s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fupm.edu.sa/phys/zhyamani/teaching/I-E&amp;M/I-E&amp;M.html" TargetMode="External"/><Relationship Id="rId2" Type="http://schemas.openxmlformats.org/officeDocument/2006/relationships/hyperlink" Target="http://www.feynmanlectures.caltech.edu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3526" y="859316"/>
            <a:ext cx="3679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Intermediate Electricity and Magnetism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750365" y="4621819"/>
            <a:ext cx="4426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Zain H. Yamani</a:t>
            </a:r>
          </a:p>
          <a:p>
            <a:pPr algn="ctr"/>
            <a:r>
              <a:rPr lang="en-US" dirty="0" smtClean="0"/>
              <a:t>Physics-KFUPM</a:t>
            </a:r>
          </a:p>
          <a:p>
            <a:pPr algn="ctr"/>
            <a:r>
              <a:rPr lang="en-US" dirty="0" smtClean="0"/>
              <a:t>CENT Director</a:t>
            </a:r>
          </a:p>
          <a:p>
            <a:pPr algn="ctr"/>
            <a:r>
              <a:rPr lang="en-US" dirty="0" smtClean="0">
                <a:hlinkClick r:id="rId2"/>
              </a:rPr>
              <a:t>zhyamani@kfupm.edu.sa</a:t>
            </a:r>
            <a:endParaRPr lang="en-US" dirty="0" smtClean="0"/>
          </a:p>
          <a:p>
            <a:pPr algn="ctr"/>
            <a:r>
              <a:rPr lang="en-US" dirty="0">
                <a:hlinkClick r:id="rId3"/>
              </a:rPr>
              <a:t>http://faculty.kfupm.edu.sa/phys/zhyamani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+966504608515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99539" y="1934339"/>
            <a:ext cx="3007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Part-A [Repeat]</a:t>
            </a:r>
          </a:p>
          <a:p>
            <a:pPr algn="ctr"/>
            <a:r>
              <a:rPr lang="en-US" dirty="0" smtClean="0"/>
              <a:t>Shawwal to </a:t>
            </a:r>
            <a:r>
              <a:rPr lang="en-US" dirty="0" err="1" smtClean="0"/>
              <a:t>Dhul-Hijjah</a:t>
            </a:r>
            <a:r>
              <a:rPr lang="en-US" dirty="0" smtClean="0"/>
              <a:t>, 1436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28782" y="3024140"/>
            <a:ext cx="3211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Introductory Session</a:t>
            </a:r>
          </a:p>
          <a:p>
            <a:pPr algn="ctr"/>
            <a:r>
              <a:rPr lang="en-US" dirty="0" smtClean="0"/>
              <a:t>16-10-1436</a:t>
            </a:r>
          </a:p>
          <a:p>
            <a:pPr algn="ctr"/>
            <a:r>
              <a:rPr lang="en-US" dirty="0" smtClean="0"/>
              <a:t>Aug. 1</a:t>
            </a:r>
            <a:r>
              <a:rPr lang="en-US" baseline="30000" dirty="0" smtClean="0"/>
              <a:t>st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4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47443"/>
            <a:ext cx="321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Physics study topics: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332528"/>
            <a:ext cx="283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Physics methods: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564577"/>
            <a:ext cx="283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Real vs. Ideal: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12561" y="1210021"/>
            <a:ext cx="9652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does </a:t>
            </a:r>
            <a:r>
              <a:rPr lang="en-US" sz="2800" i="1" dirty="0" smtClean="0"/>
              <a:t>physics</a:t>
            </a:r>
            <a:r>
              <a:rPr lang="en-US" sz="2800" dirty="0" smtClean="0"/>
              <a:t> relate to in this World, and what does it not?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23578" y="5576292"/>
            <a:ext cx="4078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Mathematical expressions: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8228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2562" y="1210021"/>
            <a:ext cx="611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‘four fundamental’ forces of physics: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21741" y="2232757"/>
            <a:ext cx="825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 is “electromagnetics” important in physics/ life??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930920" y="3299555"/>
            <a:ext cx="83342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 you think we like to be able to do in dealing with electromagnetic theory?</a:t>
            </a:r>
          </a:p>
        </p:txBody>
      </p:sp>
    </p:spTree>
    <p:extLst>
      <p:ext uri="{BB962C8B-B14F-4D97-AF65-F5344CB8AC3E}">
        <p14:creationId xmlns:p14="http://schemas.microsoft.com/office/powerpoint/2010/main" val="248333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2685" y="385591"/>
            <a:ext cx="504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Topics to be covered in I-E&amp;M: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94613" y="1066138"/>
            <a:ext cx="81010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Electricity and Magnetism (with some mathematical sophistication)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Boundary value problems in electrostatics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magnetostatics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Dielectrics media and Magnetic materials (not too deep)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axwell’s equations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Conservation laws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Fields and Gauge Transformations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Waves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Resonators and Wave Guides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Radiating systems and the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Lienard-Wiechert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potentials.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E&amp;M and the Special Theory of Relativity</a:t>
            </a:r>
          </a:p>
        </p:txBody>
      </p:sp>
    </p:spTree>
    <p:extLst>
      <p:ext uri="{BB962C8B-B14F-4D97-AF65-F5344CB8AC3E}">
        <p14:creationId xmlns:p14="http://schemas.microsoft.com/office/powerpoint/2010/main" val="31207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01677" y="1066138"/>
            <a:ext cx="849400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Classical Electrodynamics, J.D. Jackson, (3</a:t>
            </a:r>
            <a:r>
              <a:rPr lang="en-US" b="1" baseline="30000" dirty="0"/>
              <a:t>rd</a:t>
            </a:r>
            <a:r>
              <a:rPr lang="en-US" b="1" dirty="0"/>
              <a:t> Edition John Wiley &amp; sons, Inc. 1999)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Introduction to Electrodynamics </a:t>
            </a:r>
            <a:r>
              <a:rPr lang="en-US" b="1" dirty="0" smtClean="0"/>
              <a:t>Theory, </a:t>
            </a:r>
            <a:r>
              <a:rPr lang="en-US" b="1" dirty="0"/>
              <a:t>D. J. Griffiths, (3</a:t>
            </a:r>
            <a:r>
              <a:rPr lang="en-US" b="1" baseline="30000" dirty="0"/>
              <a:t>rd</a:t>
            </a:r>
            <a:r>
              <a:rPr lang="en-US" b="1" dirty="0"/>
              <a:t> Edition Pearson, </a:t>
            </a:r>
            <a:r>
              <a:rPr lang="en-US" b="1" dirty="0" smtClean="0"/>
              <a:t>2008)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The </a:t>
            </a:r>
            <a:r>
              <a:rPr lang="en-US" b="1" dirty="0"/>
              <a:t>Feynman Lectures on Physics, especially </a:t>
            </a:r>
            <a:r>
              <a:rPr lang="en-US" b="1" dirty="0" err="1"/>
              <a:t>Vol</a:t>
            </a:r>
            <a:r>
              <a:rPr lang="en-US" b="1" dirty="0"/>
              <a:t>-II </a:t>
            </a:r>
            <a:r>
              <a:rPr lang="en-US" dirty="0" smtClean="0"/>
              <a:t>(</a:t>
            </a:r>
            <a:r>
              <a:rPr lang="en-US" sz="1400" u="sng" dirty="0" smtClean="0">
                <a:hlinkClick r:id="rId2"/>
              </a:rPr>
              <a:t>http</a:t>
            </a:r>
            <a:r>
              <a:rPr lang="en-US" sz="1400" u="sng" dirty="0">
                <a:hlinkClick r:id="rId2"/>
              </a:rPr>
              <a:t>://www.feynmanlectures.caltech.edu</a:t>
            </a:r>
            <a:r>
              <a:rPr lang="en-US" sz="1400" u="sng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19459" y="385591"/>
            <a:ext cx="331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Textbooks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19459" y="2889096"/>
            <a:ext cx="331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082186" y="3529179"/>
            <a:ext cx="88906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dirty="0"/>
              <a:t>Classical Electricity and Magnetism, W K H Panofsky and M Phillips, (2</a:t>
            </a:r>
            <a:r>
              <a:rPr lang="en-US" sz="1400" baseline="30000" dirty="0"/>
              <a:t>nd</a:t>
            </a:r>
            <a:r>
              <a:rPr lang="en-US" sz="1400" dirty="0"/>
              <a:t> edition, Addison-Wesley, Reading MA 1962)</a:t>
            </a:r>
          </a:p>
          <a:p>
            <a:pPr lvl="0">
              <a:lnSpc>
                <a:spcPct val="150000"/>
              </a:lnSpc>
            </a:pPr>
            <a:r>
              <a:rPr lang="en-US" sz="1400" dirty="0"/>
              <a:t>Electricity and Magnetism Edward M. Purcell. Berkley Physics Course –Vol. 2. (McGraw-Hill, NY 1963) </a:t>
            </a:r>
          </a:p>
          <a:p>
            <a:pPr lvl="0">
              <a:lnSpc>
                <a:spcPct val="150000"/>
              </a:lnSpc>
            </a:pPr>
            <a:r>
              <a:rPr lang="en-US" sz="1400" dirty="0"/>
              <a:t>Electromagnetic Fields &amp; Waves by P. Lorrain &amp; D. Corson (2nd Edition, W.H. Freeman, 1970)</a:t>
            </a:r>
          </a:p>
          <a:p>
            <a:pPr lvl="0">
              <a:lnSpc>
                <a:spcPct val="150000"/>
              </a:lnSpc>
            </a:pPr>
            <a:r>
              <a:rPr lang="en-US" sz="1400" dirty="0" err="1"/>
              <a:t>Schaum’s</a:t>
            </a:r>
            <a:r>
              <a:rPr lang="en-US" sz="1400" dirty="0"/>
              <a:t> outline Series Theory and Problems of Electromagnetic, by J. A. </a:t>
            </a:r>
            <a:r>
              <a:rPr lang="en-US" sz="1400" dirty="0" err="1"/>
              <a:t>Edminister</a:t>
            </a:r>
            <a:r>
              <a:rPr lang="en-US" sz="1400" dirty="0"/>
              <a:t> (McGraw-Hill book company, 1979)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9655" y="5531311"/>
            <a:ext cx="331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Course Website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2728511" y="6146109"/>
            <a:ext cx="7076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faculty.kfupm.edu.sa/phys/zhyamani/teaching/I-E&amp;M/I-E&amp;M.html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5735" y="385591"/>
            <a:ext cx="4560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we going to move ahead with this course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5735" y="2035623"/>
            <a:ext cx="576182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Part-A [REPEAT]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Assistant: Ms. Amal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Khamees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Assistants: Dr. Ola Al-Hagan, and Mrs. Jameelah Al-Zahrani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schedule to cover the 16 lectures for part-A [and two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few interactions]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heading on e-mail: I-E&amp;M repeat topic name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Splitting into ~ 4 groups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of communication: preferably English. Why?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sessions are for you ALONE</a:t>
            </a:r>
          </a:p>
        </p:txBody>
      </p:sp>
    </p:spTree>
    <p:extLst>
      <p:ext uri="{BB962C8B-B14F-4D97-AF65-F5344CB8AC3E}">
        <p14:creationId xmlns:p14="http://schemas.microsoft.com/office/powerpoint/2010/main" val="8375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5735" y="385591"/>
            <a:ext cx="4825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 expect of my students: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5061" y="1143257"/>
            <a:ext cx="745841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level of excitement to learn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 exerted in reading, thinking, solving, discussing and researching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Skim and scan the books before the lecture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Stick the lecture (and homework) schedule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from the textbooks after the lecture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lessons learnt [send to your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Assistants]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[send to your Scientific Assistants]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Transparency &amp; constructive criticism; Let us know how we can help.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together within the groups as much as possible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‘extra’ qualities/ skills you should acquire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605856" y="5932796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want you to EXCEL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!!!!!!!!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us to help you 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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81332" y="702581"/>
            <a:ext cx="5034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‘extra’ qualities/ skills you should acquire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8227" y="362555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English language,</a:t>
            </a:r>
            <a:r>
              <a:rPr lang="en-US" baseline="0" dirty="0" smtClean="0"/>
              <a:t> pedagogic discipline; camaraderie with colleagues, critical thinking, rational discussion, instruction, mathematical insight,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5735" y="385591"/>
            <a:ext cx="5618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role of the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Assistants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745735" y="1572915"/>
            <a:ext cx="71389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you with your scientific inquiries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 your Lecture Lessons, and reply with constructive criticism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 your homework for your two complete to perfection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38949" y="4142342"/>
            <a:ext cx="3294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can create extra “help sessions”,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632</Words>
  <Application>Microsoft Office PowerPoint</Application>
  <PresentationFormat>Widescreen</PresentationFormat>
  <Paragraphs>76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 H. Yamani</dc:creator>
  <cp:lastModifiedBy>Zain H. Yamani</cp:lastModifiedBy>
  <cp:revision>21</cp:revision>
  <dcterms:created xsi:type="dcterms:W3CDTF">2015-02-14T15:09:00Z</dcterms:created>
  <dcterms:modified xsi:type="dcterms:W3CDTF">2015-08-01T12:00:06Z</dcterms:modified>
</cp:coreProperties>
</file>