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5" r:id="rId5"/>
    <p:sldId id="260" r:id="rId6"/>
    <p:sldId id="266" r:id="rId7"/>
    <p:sldId id="267" r:id="rId8"/>
    <p:sldId id="261" r:id="rId9"/>
    <p:sldId id="263" r:id="rId10"/>
    <p:sldId id="270" r:id="rId11"/>
    <p:sldId id="271" r:id="rId12"/>
    <p:sldId id="268" r:id="rId13"/>
    <p:sldId id="264" r:id="rId14"/>
    <p:sldId id="269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3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0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5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1BDF-555F-4ED9-926F-BACA262C3FB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FF33-9A0F-46EE-86F5-442DB9AD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4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1860867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0950" y="3602038"/>
            <a:ext cx="46101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Zain Yamani</a:t>
            </a:r>
          </a:p>
          <a:p>
            <a:r>
              <a:rPr lang="en-US" dirty="0" smtClean="0"/>
              <a:t>CENT Director @ KFUPM</a:t>
            </a:r>
          </a:p>
          <a:p>
            <a:r>
              <a:rPr lang="en-US" dirty="0" smtClean="0"/>
              <a:t>SPS Vice President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188656"/>
            <a:ext cx="274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Day-1: Introduction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8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1860867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3064" y="2188656"/>
            <a:ext cx="421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Day-4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en-US" sz="2400" dirty="0" err="1">
                <a:solidFill>
                  <a:srgbClr val="0070C0"/>
                </a:solidFill>
              </a:rPr>
              <a:t>Lagrangian</a:t>
            </a:r>
            <a:r>
              <a:rPr lang="en-US" sz="2400" dirty="0">
                <a:solidFill>
                  <a:srgbClr val="0070C0"/>
                </a:solidFill>
              </a:rPr>
              <a:t> Mechanics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642102" y="3230078"/>
            <a:ext cx="5625883" cy="2566287"/>
          </a:xfrm>
        </p:spPr>
        <p:txBody>
          <a:bodyPr>
            <a:noAutofit/>
          </a:bodyPr>
          <a:lstStyle/>
          <a:p>
            <a:r>
              <a:rPr lang="en-US" dirty="0" smtClean="0"/>
              <a:t>Outline: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Review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 smtClean="0"/>
              <a:t>Lagrangian</a:t>
            </a:r>
            <a:r>
              <a:rPr lang="en-US" dirty="0" smtClean="0"/>
              <a:t>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7300" y="1851660"/>
            <a:ext cx="10641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Hamilton’s principle.. Minimize the action with the </a:t>
            </a:r>
            <a:r>
              <a:rPr lang="en-US" sz="2400" dirty="0" err="1" smtClean="0"/>
              <a:t>Lagrangian</a:t>
            </a:r>
            <a:r>
              <a:rPr lang="en-US" sz="2400" dirty="0"/>
              <a:t> </a:t>
            </a:r>
            <a:r>
              <a:rPr lang="en-US" sz="2400" dirty="0" smtClean="0"/>
              <a:t>[L = T-V] as functional</a:t>
            </a:r>
          </a:p>
          <a:p>
            <a:r>
              <a:rPr lang="en-US" sz="2400" dirty="0"/>
              <a:t>Euler Lagrange </a:t>
            </a:r>
            <a:r>
              <a:rPr lang="en-US" sz="2400" dirty="0" smtClean="0"/>
              <a:t>Equations (ELE)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4780" y="537210"/>
            <a:ext cx="41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Lagrangian</a:t>
            </a:r>
            <a:r>
              <a:rPr lang="en-US" sz="3200" dirty="0" smtClean="0"/>
              <a:t> Mechanics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4514" y="2869705"/>
            <a:ext cx="66695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Example-1: Freely falling object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Example-2: Projectile motion (neglecting air resistance)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Example-3: slide down an incline (1-D)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Example-4: mass spring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Example-5: the simple pendulum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Example-6: solving the impossible </a:t>
            </a:r>
            <a:r>
              <a:rPr lang="en-US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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Example-7: </a:t>
            </a:r>
            <a:r>
              <a:rPr lang="en-US" sz="2000" dirty="0"/>
              <a:t>slide down an incline </a:t>
            </a:r>
            <a:r>
              <a:rPr lang="en-US" sz="2000" dirty="0" smtClean="0"/>
              <a:t>revisited (2-D + constraint)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Example-8: </a:t>
            </a:r>
            <a:r>
              <a:rPr lang="en-US" sz="2000" dirty="0"/>
              <a:t>the sliding bead on the rotating circular </a:t>
            </a:r>
            <a:r>
              <a:rPr lang="en-US" sz="2000" dirty="0" smtClean="0"/>
              <a:t>rim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2649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1860867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3064" y="2188656"/>
            <a:ext cx="421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Day-5: Hamiltonian Mechanics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642102" y="3230079"/>
            <a:ext cx="5625883" cy="1673392"/>
          </a:xfrm>
        </p:spPr>
        <p:txBody>
          <a:bodyPr>
            <a:noAutofit/>
          </a:bodyPr>
          <a:lstStyle/>
          <a:p>
            <a:r>
              <a:rPr lang="en-US" dirty="0" smtClean="0"/>
              <a:t>Outline: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Review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 smtClean="0"/>
              <a:t>Lagrangian</a:t>
            </a:r>
            <a:r>
              <a:rPr lang="en-US" dirty="0" smtClean="0"/>
              <a:t> Mechanics with constraints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Hamiltonian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9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7300" y="1851660"/>
            <a:ext cx="10641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Conjugate momentum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Cyclic coordinates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4780" y="537210"/>
            <a:ext cx="41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Lagrangian</a:t>
            </a:r>
            <a:r>
              <a:rPr lang="en-US" sz="3200" dirty="0" smtClean="0"/>
              <a:t> Mechanics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2540" y="3627120"/>
            <a:ext cx="10641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about: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Constraints: the Euler-Lagrange equation is stated slightly differently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Velocity dependent potential [L is defined differently]</a:t>
            </a:r>
          </a:p>
        </p:txBody>
      </p:sp>
    </p:spTree>
    <p:extLst>
      <p:ext uri="{BB962C8B-B14F-4D97-AF65-F5344CB8AC3E}">
        <p14:creationId xmlns:p14="http://schemas.microsoft.com/office/powerpoint/2010/main" val="3242451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4780" y="537210"/>
            <a:ext cx="41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Hamiltonian Mechanics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2450" y="1849487"/>
            <a:ext cx="4320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Legendre </a:t>
            </a:r>
            <a:r>
              <a:rPr lang="en-US" sz="2400" dirty="0" smtClean="0"/>
              <a:t>transformations: L </a:t>
            </a:r>
            <a:r>
              <a:rPr lang="en-US" sz="2400" dirty="0" smtClean="0">
                <a:sym typeface="Wingdings" panose="05000000000000000000" pitchFamily="2" charset="2"/>
              </a:rPr>
              <a:t> H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3783" y="2823210"/>
            <a:ext cx="832607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Doing mechanics using the Hamiltonian </a:t>
            </a:r>
            <a:r>
              <a:rPr lang="en-US" sz="2400" dirty="0" smtClean="0"/>
              <a:t>(the </a:t>
            </a:r>
            <a:r>
              <a:rPr lang="en-US" sz="2400" dirty="0"/>
              <a:t>canonical equations)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Example-1: Freely falling object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Example-2: Projectile motion (neglecting air resistance)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Example-3: mass spring system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Example-4: </a:t>
            </a:r>
            <a:r>
              <a:rPr lang="en-US" sz="2000" dirty="0" smtClean="0"/>
              <a:t>the simple pendulum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Example-5: The central force problem (mostly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Mechanics)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09860" y="2080319"/>
            <a:ext cx="1301857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Ignorable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6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4780" y="537210"/>
            <a:ext cx="41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Hamiltonian Mechanics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7846" y="2050965"/>
            <a:ext cx="5909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step into quantum mechanics </a:t>
            </a:r>
            <a:r>
              <a:rPr lang="en-US" sz="2400" dirty="0" smtClean="0"/>
              <a:t>Hamiltonians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03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8720" y="1200150"/>
            <a:ext cx="10469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nature of physics.. What do we study.. What we do not?? How we express ourselves.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fields of physics..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Physics in nature and technology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methods of physics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Dealing with number/ math in physics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What is the relation between math and physics (Data: Tables.. Figures.. Equations)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Using our imagination when we draw graphs (evolution of location (</a:t>
            </a:r>
            <a:r>
              <a:rPr lang="en-US" sz="2400" dirty="0" err="1"/>
              <a:t>x,y,z</a:t>
            </a:r>
            <a:r>
              <a:rPr lang="en-US" sz="2400" dirty="0"/>
              <a:t>) in time, for example).. or v(t) or U(x) or </a:t>
            </a:r>
            <a:r>
              <a:rPr lang="en-US" sz="2400" dirty="0" smtClean="0"/>
              <a:t>…?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674870" y="537210"/>
            <a:ext cx="229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823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520190"/>
            <a:ext cx="93840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Differentiation</a:t>
            </a:r>
          </a:p>
          <a:p>
            <a:r>
              <a:rPr lang="en-US" sz="2400" dirty="0" smtClean="0"/>
              <a:t>Partial differentiation</a:t>
            </a:r>
          </a:p>
          <a:p>
            <a:r>
              <a:rPr lang="en-US" sz="2400" dirty="0" smtClean="0"/>
              <a:t>Find a minimum of a function.. through differentiation.</a:t>
            </a:r>
          </a:p>
          <a:p>
            <a:endParaRPr lang="en-US" sz="2400" dirty="0"/>
          </a:p>
          <a:p>
            <a:r>
              <a:rPr lang="en-US" sz="2400" dirty="0" smtClean="0"/>
              <a:t>Using Mathematica.. Symbolically, Numerically..</a:t>
            </a:r>
          </a:p>
          <a:p>
            <a:endParaRPr lang="en-US" sz="2400" dirty="0" smtClean="0"/>
          </a:p>
          <a:p>
            <a:r>
              <a:rPr lang="en-US" sz="2400" dirty="0" smtClean="0"/>
              <a:t>A bit about Mathematica</a:t>
            </a:r>
            <a:endParaRPr lang="en-US" sz="2400" dirty="0"/>
          </a:p>
          <a:p>
            <a:r>
              <a:rPr lang="en-US" sz="2400" dirty="0" smtClean="0"/>
              <a:t>Expound on numerical solutions in physics problems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4870" y="537210"/>
            <a:ext cx="229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629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1860867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2102" y="3230078"/>
            <a:ext cx="5625883" cy="2566287"/>
          </a:xfrm>
        </p:spPr>
        <p:txBody>
          <a:bodyPr>
            <a:noAutofit/>
          </a:bodyPr>
          <a:lstStyle/>
          <a:p>
            <a:r>
              <a:rPr lang="en-US" dirty="0" smtClean="0"/>
              <a:t>Outline: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Review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Coordinate systems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A step back to Newtonian Mechanics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Calculus of Variations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70522" y="2188656"/>
            <a:ext cx="382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Day-2: </a:t>
            </a:r>
            <a:r>
              <a:rPr lang="en-US" sz="2400" dirty="0">
                <a:solidFill>
                  <a:srgbClr val="0070C0"/>
                </a:solidFill>
              </a:rPr>
              <a:t>Calculus of Variation</a:t>
            </a:r>
          </a:p>
        </p:txBody>
      </p:sp>
    </p:spTree>
    <p:extLst>
      <p:ext uri="{BB962C8B-B14F-4D97-AF65-F5344CB8AC3E}">
        <p14:creationId xmlns:p14="http://schemas.microsoft.com/office/powerpoint/2010/main" val="135071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9080" y="537210"/>
            <a:ext cx="361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Coordinate systems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20312" y="1323462"/>
            <a:ext cx="86480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Euclidean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Orthogonal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Rotation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Definition of a </a:t>
            </a:r>
            <a:r>
              <a:rPr lang="en-US" sz="2400" dirty="0" smtClean="0"/>
              <a:t>(2-D</a:t>
            </a:r>
            <a:r>
              <a:rPr lang="en-US" sz="2400" dirty="0"/>
              <a:t>) vector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Definition of a (3-D) vector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[What about 4-D vector?]</a:t>
            </a:r>
          </a:p>
        </p:txBody>
      </p:sp>
    </p:spTree>
    <p:extLst>
      <p:ext uri="{BB962C8B-B14F-4D97-AF65-F5344CB8AC3E}">
        <p14:creationId xmlns:p14="http://schemas.microsoft.com/office/powerpoint/2010/main" val="317087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9080" y="537210"/>
            <a:ext cx="361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Coordinate systems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20312" y="1323462"/>
            <a:ext cx="86480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Cartesian coordinates (position, velocity, acceleration…etc.)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Spherical coordinates (same thing </a:t>
            </a:r>
            <a:r>
              <a:rPr lang="en-US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Cylindrical coordinates (here too)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Defining operators: gradient, divergence, curl, Laplacian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Kinetic energy </a:t>
            </a:r>
            <a:r>
              <a:rPr lang="en-US" sz="2400" dirty="0" smtClean="0"/>
              <a:t>in Cartesian and non-Cartesian systems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Generalized </a:t>
            </a:r>
            <a:r>
              <a:rPr lang="en-US" sz="2400" dirty="0" smtClean="0"/>
              <a:t>Coordinates; degrees of freedom, constraints…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17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1860867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7560" y="2188656"/>
            <a:ext cx="5753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Day-3: Get Ready for </a:t>
            </a:r>
            <a:r>
              <a:rPr lang="en-US" sz="2400" dirty="0" err="1" smtClean="0">
                <a:solidFill>
                  <a:srgbClr val="0070C0"/>
                </a:solidFill>
              </a:rPr>
              <a:t>Lagrangian</a:t>
            </a:r>
            <a:r>
              <a:rPr lang="en-US" sz="2400" dirty="0" smtClean="0">
                <a:solidFill>
                  <a:srgbClr val="0070C0"/>
                </a:solidFill>
              </a:rPr>
              <a:t> Mechanics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642102" y="3230078"/>
            <a:ext cx="5625883" cy="2566287"/>
          </a:xfrm>
        </p:spPr>
        <p:txBody>
          <a:bodyPr>
            <a:noAutofit/>
          </a:bodyPr>
          <a:lstStyle/>
          <a:p>
            <a:r>
              <a:rPr lang="en-US" dirty="0" smtClean="0"/>
              <a:t>Outline: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Review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A step back to Newtonian Mechanics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 smtClean="0"/>
              <a:t>Variational</a:t>
            </a:r>
            <a:r>
              <a:rPr lang="en-US" dirty="0" smtClean="0"/>
              <a:t> Calculus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 smtClean="0"/>
              <a:t>Lagrangian</a:t>
            </a:r>
            <a:r>
              <a:rPr lang="en-US" dirty="0" smtClean="0"/>
              <a:t>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3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6180" y="53721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</a:t>
            </a:r>
            <a:r>
              <a:rPr lang="en-US" sz="3200" dirty="0"/>
              <a:t>step back with mechanics.. </a:t>
            </a:r>
            <a:r>
              <a:rPr lang="en-US" sz="3200" dirty="0" smtClean="0"/>
              <a:t>Newton’s Law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78251" y="1851660"/>
            <a:ext cx="79506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Free fall, </a:t>
            </a:r>
            <a:r>
              <a:rPr lang="en-US" sz="2400" dirty="0" smtClean="0"/>
              <a:t>down the frictionless incline, mass-spring system, pendulum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Points of equilibria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Solving </a:t>
            </a:r>
            <a:r>
              <a:rPr lang="en-US" sz="2400" dirty="0"/>
              <a:t>differential </a:t>
            </a:r>
            <a:r>
              <a:rPr lang="en-US" sz="2400" dirty="0" smtClean="0"/>
              <a:t>equation: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Ordinary </a:t>
            </a:r>
            <a:r>
              <a:rPr lang="en-US" sz="2400" dirty="0"/>
              <a:t>DE.. 1</a:t>
            </a:r>
            <a:r>
              <a:rPr lang="en-US" sz="2400" baseline="30000" dirty="0"/>
              <a:t>st</a:t>
            </a:r>
            <a:r>
              <a:rPr lang="en-US" sz="2400" dirty="0"/>
              <a:t> order, 2</a:t>
            </a:r>
            <a:r>
              <a:rPr lang="en-US" sz="2400" baseline="30000" dirty="0"/>
              <a:t>nd</a:t>
            </a:r>
            <a:r>
              <a:rPr lang="en-US" sz="2400" dirty="0"/>
              <a:t> order.. constant coefficients.. </a:t>
            </a:r>
            <a:r>
              <a:rPr lang="en-US" sz="2400" dirty="0" smtClean="0"/>
              <a:t>non </a:t>
            </a:r>
            <a:r>
              <a:rPr lang="en-US" sz="2400" dirty="0"/>
              <a:t>constant coefficients (Legendre.. </a:t>
            </a:r>
            <a:r>
              <a:rPr lang="en-US" sz="2400" dirty="0" err="1"/>
              <a:t>Hermite</a:t>
            </a:r>
            <a:r>
              <a:rPr lang="en-US" sz="2400" dirty="0" smtClean="0"/>
              <a:t>…)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Partial 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06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1926" y="2057400"/>
            <a:ext cx="73430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Functional; independent; dependent (one more more)</a:t>
            </a:r>
          </a:p>
          <a:p>
            <a:r>
              <a:rPr lang="en-US" sz="2400" dirty="0" smtClean="0"/>
              <a:t>Action</a:t>
            </a:r>
          </a:p>
          <a:p>
            <a:r>
              <a:rPr lang="en-US" sz="2400" dirty="0" smtClean="0"/>
              <a:t>The handout for Euler Equation (ref. Fox).. From my website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With/without constraints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Prove that the short distance between two point in Euclidean space is a straight line (in a plane, in 3-D).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4780" y="537210"/>
            <a:ext cx="4070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Calculus of Variations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951" y="1534330"/>
            <a:ext cx="3939741" cy="518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573</Words>
  <Application>Microsoft Office PowerPoint</Application>
  <PresentationFormat>Widescreen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Introduction to Lagrangian and Hamiltonian Mechanics</vt:lpstr>
      <vt:lpstr>PowerPoint Presentation</vt:lpstr>
      <vt:lpstr>PowerPoint Presentation</vt:lpstr>
      <vt:lpstr>Introduction to Lagrangian and Hamiltonian Mechanics</vt:lpstr>
      <vt:lpstr>PowerPoint Presentation</vt:lpstr>
      <vt:lpstr>PowerPoint Presentation</vt:lpstr>
      <vt:lpstr>Introduction to Lagrangian and Hamiltonian Mechanics</vt:lpstr>
      <vt:lpstr>PowerPoint Presentation</vt:lpstr>
      <vt:lpstr>PowerPoint Presentation</vt:lpstr>
      <vt:lpstr>Introduction to Lagrangian and Hamiltonian Mechanics</vt:lpstr>
      <vt:lpstr>PowerPoint Presentation</vt:lpstr>
      <vt:lpstr>Introduction to Lagrangian and Hamiltonian Mechanics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H. Yamani</dc:creator>
  <cp:lastModifiedBy>Zain H. Yamani</cp:lastModifiedBy>
  <cp:revision>24</cp:revision>
  <dcterms:created xsi:type="dcterms:W3CDTF">2016-05-27T13:12:48Z</dcterms:created>
  <dcterms:modified xsi:type="dcterms:W3CDTF">2016-06-03T16:38:03Z</dcterms:modified>
</cp:coreProperties>
</file>