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80" r:id="rId6"/>
    <p:sldId id="282" r:id="rId7"/>
    <p:sldId id="257" r:id="rId8"/>
    <p:sldId id="258" r:id="rId9"/>
    <p:sldId id="259" r:id="rId10"/>
    <p:sldId id="277" r:id="rId11"/>
    <p:sldId id="278" r:id="rId12"/>
    <p:sldId id="279" r:id="rId13"/>
    <p:sldId id="261" r:id="rId14"/>
    <p:sldId id="275" r:id="rId15"/>
    <p:sldId id="262" r:id="rId16"/>
    <p:sldId id="270" r:id="rId17"/>
    <p:sldId id="271" r:id="rId18"/>
    <p:sldId id="272" r:id="rId19"/>
    <p:sldId id="276" r:id="rId20"/>
    <p:sldId id="266" r:id="rId21"/>
    <p:sldId id="273" r:id="rId22"/>
    <p:sldId id="274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279E90-51A4-4CF5-A4B3-9833522439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E197F-5A6F-4EC5-97F6-3DD5BE036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DA3D-E503-4D51-AEC9-C72A3F0B6742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450E2-5199-46E2-A36E-B9997306DA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715BD-4D4C-401D-A926-A5BA5D0FF0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4B06-7880-4EB9-8BA9-B02DD271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B0219-CCB0-4BF3-9CCF-016D0E3CCDE5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2C443-6D6E-4C5A-88AF-92FEE283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032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23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5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04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72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6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34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2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7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84AAC-CE63-4897-B4CA-ED8560EAE0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0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84AAC-CE63-4897-B4CA-ED8560EAE0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84AAC-CE63-4897-B4CA-ED8560EAE0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3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1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0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9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2C443-6D6E-4C5A-88AF-92FEE2835F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9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2696-9A49-454A-A3FC-FAB4DACE25D7}" type="datetimeFigureOut">
              <a:rPr lang="en-US" smtClean="0"/>
              <a:t>03-Sep-22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51BD1-375B-4454-8182-F3B5DDD4F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77"/>
          <a:stretch/>
        </p:blipFill>
        <p:spPr>
          <a:xfrm>
            <a:off x="305580" y="196746"/>
            <a:ext cx="11580840" cy="14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1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775" y="234007"/>
            <a:ext cx="11277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 toy train starts moving from point A towards point B along the half-circular track shown in Figure 1. It continues its motion through the straight track from point B to reach point C. It then goes back and stops at point B. What is the average velocity of the train (in cm/s) if its average speed is 3.0 cm/s?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106" y="1879313"/>
            <a:ext cx="6894138" cy="2114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A2EF6-9846-4D01-AE56-0AAB5EEAC3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/>
          <a:stretch/>
        </p:blipFill>
        <p:spPr>
          <a:xfrm>
            <a:off x="2824480" y="3902075"/>
            <a:ext cx="7076156" cy="26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70" y="171347"/>
            <a:ext cx="10618060" cy="1244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159760" y="1537679"/>
            <a:ext cx="6085840" cy="50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3175" y="389836"/>
            <a:ext cx="9528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 ball is thrown upward from the ground with an initial speed of 25 m/s; at the same instant, another ball is dropped from a building 15 m high. After how long will the balls be at the same height above the ground?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759200" y="1405499"/>
            <a:ext cx="5293360" cy="52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94" y="150156"/>
            <a:ext cx="120620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Two objects move with initial velocity 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─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8.00 m/s, final velocity 16.0 m/s, and constant accelerations. (a) The first object has displacement 20.0 m. Find its acceleration. (b) The second object travels a total distance of 22.0 m. Find its acceleration.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34959" y="2472070"/>
            <a:ext cx="4263304" cy="2394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095999" y="1388765"/>
            <a:ext cx="5953761" cy="53190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94D6E1-A526-4FC0-A337-8F86C76B837D}"/>
              </a:ext>
            </a:extLst>
          </p:cNvPr>
          <p:cNvSpPr/>
          <p:nvPr/>
        </p:nvSpPr>
        <p:spPr>
          <a:xfrm>
            <a:off x="634959" y="1777024"/>
            <a:ext cx="7481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791BF-3CC9-4917-82F6-C517D29F9A8F}"/>
              </a:ext>
            </a:extLst>
          </p:cNvPr>
          <p:cNvSpPr/>
          <p:nvPr/>
        </p:nvSpPr>
        <p:spPr>
          <a:xfrm>
            <a:off x="5460959" y="1400511"/>
            <a:ext cx="7481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(b)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750A36-3A26-44E6-9293-C55123B677D7}"/>
              </a:ext>
            </a:extLst>
          </p:cNvPr>
          <p:cNvCxnSpPr/>
          <p:nvPr/>
        </p:nvCxnSpPr>
        <p:spPr>
          <a:xfrm>
            <a:off x="5099925" y="1603654"/>
            <a:ext cx="0" cy="5029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388" y="282860"/>
            <a:ext cx="103363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It is possible to shoot an arrow at a speed as high as 100 m/s. (a) If friction can be ignored, how high would an arrow launched at this speed rise if shot straight up? (b) How long would the arrow be in the air?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505010" y="2191223"/>
            <a:ext cx="8614350" cy="33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388" y="282860"/>
            <a:ext cx="103363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It is possible to shoot an arrow at a speed as high as 100 m/s. (a) If friction can be ignored, how high would an arrow launched at this speed rise if shot straight up? (b) How long would the arrow be in the air?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02079" y="1686559"/>
            <a:ext cx="9201373" cy="47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09955" y="797145"/>
            <a:ext cx="10975458" cy="76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95182" y="2091690"/>
            <a:ext cx="10856680" cy="327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30" y="485019"/>
            <a:ext cx="115465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 student throws a set of keys vertically upward to her sorority sister, who is in a window 4.00 m above. The second student catches the keys 1.50 s later. (a) With what initial velocity were the keys thrown? (b) What was the velocity of the keys just before they were caught?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2623106"/>
            <a:ext cx="2960053" cy="1339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96773" y="4315749"/>
            <a:ext cx="6569787" cy="1074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24896" y="2256689"/>
            <a:ext cx="8370331" cy="17057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6701F-1749-4903-8E46-6E08A74D32F5}"/>
              </a:ext>
            </a:extLst>
          </p:cNvPr>
          <p:cNvSpPr/>
          <p:nvPr/>
        </p:nvSpPr>
        <p:spPr>
          <a:xfrm>
            <a:off x="196773" y="2529954"/>
            <a:ext cx="7481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404123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306" y="221014"/>
            <a:ext cx="10919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 car traveling at a constant speed of 45.0 m/s passes a trooper on a motorcycle hidden behind a billboard. One second after the speeding car passes the billboard, the trooper sets out from the billboard to catch the car, accelerating at a constant rate of 3.00 m/s</a:t>
            </a:r>
            <a:r>
              <a:rPr lang="en-US" sz="2000" baseline="30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 How long does it take the trooper to overtake the car?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66247" y="1877974"/>
            <a:ext cx="2668476" cy="480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99828" y="2919090"/>
            <a:ext cx="4646097" cy="2589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253732" y="2231747"/>
            <a:ext cx="6738436" cy="35074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ED98B4-A153-44D0-8E6B-159EDF786C34}"/>
              </a:ext>
            </a:extLst>
          </p:cNvPr>
          <p:cNvCxnSpPr/>
          <p:nvPr/>
        </p:nvCxnSpPr>
        <p:spPr>
          <a:xfrm>
            <a:off x="5099925" y="1603654"/>
            <a:ext cx="0" cy="5029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11435" y="77657"/>
            <a:ext cx="10562730" cy="1491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914595" y="1833022"/>
            <a:ext cx="9046210" cy="4825456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559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51BD1-375B-4454-8182-F3B5DDD4F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4" b="-715"/>
          <a:stretch/>
        </p:blipFill>
        <p:spPr>
          <a:xfrm>
            <a:off x="305580" y="152400"/>
            <a:ext cx="11580840" cy="17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8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7B6B7F-16E9-4860-B028-A6D9F847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9" y="430407"/>
            <a:ext cx="11902862" cy="34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0937C-EBBA-4DF7-82AC-C5E180CA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2"/>
          <a:stretch/>
        </p:blipFill>
        <p:spPr>
          <a:xfrm>
            <a:off x="108459" y="2373323"/>
            <a:ext cx="11975082" cy="4484677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7AF48C-BF5B-4AAC-AC80-F6DA1892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53" y="227207"/>
            <a:ext cx="8695426" cy="19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0937C-EBBA-4DF7-82AC-C5E180CA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3"/>
          <a:stretch/>
        </p:blipFill>
        <p:spPr>
          <a:xfrm>
            <a:off x="712089" y="2260830"/>
            <a:ext cx="10767821" cy="4521988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284086-38DA-4CA0-AC8D-20A3B0D3C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29" y="217047"/>
            <a:ext cx="6684830" cy="19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3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74148-844F-4E40-8565-8C0C1E81E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3" y="1053901"/>
            <a:ext cx="11918713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81C9B-61BE-4C6A-B1C9-7FEA81CE9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2"/>
          <a:stretch/>
        </p:blipFill>
        <p:spPr>
          <a:xfrm>
            <a:off x="1630680" y="2643405"/>
            <a:ext cx="8930640" cy="4055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F905E-B8D4-4D1B-92E1-7C4DD9F09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88" y="158736"/>
            <a:ext cx="9129048" cy="24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4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74148-844F-4E40-8565-8C0C1E81E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0" y="158931"/>
            <a:ext cx="8462513" cy="2442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881C9B-61BE-4C6A-B1C9-7FEA81CE92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0"/>
          <a:stretch/>
        </p:blipFill>
        <p:spPr>
          <a:xfrm>
            <a:off x="92527" y="2600960"/>
            <a:ext cx="12006943" cy="36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23" y="209727"/>
            <a:ext cx="9577738" cy="989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33375" y="1647978"/>
            <a:ext cx="5156109" cy="3562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485" y="2416434"/>
            <a:ext cx="6475218" cy="24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A8828F4AB2E488027AD11E797C36D" ma:contentTypeVersion="11" ma:contentTypeDescription="Create a new document." ma:contentTypeScope="" ma:versionID="19aee48a82ec83bac9098be3d27ffce3">
  <xsd:schema xmlns:xsd="http://www.w3.org/2001/XMLSchema" xmlns:xs="http://www.w3.org/2001/XMLSchema" xmlns:p="http://schemas.microsoft.com/office/2006/metadata/properties" xmlns:ns3="94000fac-f586-4c33-90aa-d3f91b6c3c99" targetNamespace="http://schemas.microsoft.com/office/2006/metadata/properties" ma:root="true" ma:fieldsID="28e4635253a170195a1ed64c0f464658" ns3:_="">
    <xsd:import namespace="94000fac-f586-4c33-90aa-d3f91b6c3c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00fac-f586-4c33-90aa-d3f91b6c3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generalbusiness" value=""/>
</sis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D76A16-E40C-405A-B705-942CF09D4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000fac-f586-4c33-90aa-d3f91b6c3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CE55F7-8BB2-4D2A-BA41-C010E852EED5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CD415F9D-A048-4B16-B8E7-861421D80EFE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94000fac-f586-4c33-90aa-d3f91b6c3c99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94C86D6F-8140-4F5D-8B28-1DC23BBBDE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442</Words>
  <Application>Microsoft Office PowerPoint</Application>
  <PresentationFormat>Widescreen</PresentationFormat>
  <Paragraphs>29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Al-Abdullah</dc:creator>
  <cp:lastModifiedBy>Muhammad Ashraf Gondal</cp:lastModifiedBy>
  <cp:revision>58</cp:revision>
  <dcterms:created xsi:type="dcterms:W3CDTF">2018-07-15T17:09:29Z</dcterms:created>
  <dcterms:modified xsi:type="dcterms:W3CDTF">2022-09-03T07:30:31Z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b3b4500a-cd22-48d4-8557-11046b1cb2d9</vt:lpwstr>
  </property>
  <property fmtid="{D5CDD505-2E9C-101B-9397-08002B2CF9AE}" pid="3" name="bjClsUserRVM">
    <vt:lpwstr>[]</vt:lpwstr>
  </property>
  <property fmtid="{D5CDD505-2E9C-101B-9397-08002B2CF9AE}" pid="4" name="bjSaver">
    <vt:lpwstr>+sVF+UISGosPmj1VSgirtL9eZ+9MOTUp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6" name="bjDocumentLabelXML-0">
    <vt:lpwstr>ames.com/2008/01/sie/internal/label"&gt;&lt;element uid="id_classification_generalbusiness" value="" /&gt;&lt;/sisl&gt;</vt:lpwstr>
  </property>
  <property fmtid="{D5CDD505-2E9C-101B-9397-08002B2CF9AE}" pid="7" name="bjDocumentSecurityLabel">
    <vt:lpwstr>Internal</vt:lpwstr>
  </property>
  <property fmtid="{D5CDD505-2E9C-101B-9397-08002B2CF9AE}" pid="8" name="ContentTypeId">
    <vt:lpwstr>0x010100212A8828F4AB2E488027AD11E797C36D</vt:lpwstr>
  </property>
</Properties>
</file>