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1.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420" r:id="rId3"/>
    <p:sldId id="392" r:id="rId4"/>
    <p:sldId id="389" r:id="rId5"/>
    <p:sldId id="390" r:id="rId6"/>
    <p:sldId id="418" r:id="rId7"/>
    <p:sldId id="419" r:id="rId8"/>
    <p:sldId id="365" r:id="rId9"/>
    <p:sldId id="393" r:id="rId10"/>
    <p:sldId id="347" r:id="rId11"/>
    <p:sldId id="349" r:id="rId12"/>
    <p:sldId id="421" r:id="rId13"/>
    <p:sldId id="409" r:id="rId14"/>
    <p:sldId id="413" r:id="rId15"/>
    <p:sldId id="422" r:id="rId16"/>
    <p:sldId id="327" r:id="rId17"/>
    <p:sldId id="388" r:id="rId18"/>
    <p:sldId id="338" r:id="rId19"/>
    <p:sldId id="340" r:id="rId20"/>
    <p:sldId id="423" r:id="rId21"/>
    <p:sldId id="424" r:id="rId22"/>
    <p:sldId id="403" r:id="rId23"/>
    <p:sldId id="408" r:id="rId24"/>
    <p:sldId id="411" r:id="rId25"/>
    <p:sldId id="397" r:id="rId26"/>
    <p:sldId id="398" r:id="rId27"/>
    <p:sldId id="417" r:id="rId28"/>
    <p:sldId id="399" r:id="rId29"/>
    <p:sldId id="400" r:id="rId30"/>
    <p:sldId id="405" r:id="rId31"/>
    <p:sldId id="401" r:id="rId32"/>
    <p:sldId id="412" r:id="rId33"/>
    <p:sldId id="430" r:id="rId34"/>
    <p:sldId id="431" r:id="rId35"/>
    <p:sldId id="433" r:id="rId36"/>
    <p:sldId id="368" r:id="rId37"/>
    <p:sldId id="330" r:id="rId38"/>
    <p:sldId id="331" r:id="rId39"/>
    <p:sldId id="329" r:id="rId40"/>
    <p:sldId id="359" r:id="rId41"/>
    <p:sldId id="425" r:id="rId42"/>
    <p:sldId id="377" r:id="rId43"/>
    <p:sldId id="346" r:id="rId44"/>
    <p:sldId id="426" r:id="rId45"/>
    <p:sldId id="407" r:id="rId46"/>
    <p:sldId id="410" r:id="rId47"/>
    <p:sldId id="432" r:id="rId48"/>
    <p:sldId id="427" r:id="rId49"/>
    <p:sldId id="326" r:id="rId50"/>
    <p:sldId id="352" r:id="rId51"/>
    <p:sldId id="428" r:id="rId52"/>
    <p:sldId id="434" r:id="rId53"/>
    <p:sldId id="404" r:id="rId54"/>
    <p:sldId id="414" r:id="rId55"/>
    <p:sldId id="429" r:id="rId56"/>
    <p:sldId id="336" r:id="rId57"/>
    <p:sldId id="416" r:id="rId58"/>
    <p:sldId id="379" r:id="rId59"/>
    <p:sldId id="385" r:id="rId6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13CBB5-7E6B-4C64-BA7A-103A1C4A786B}" v="22" dt="2020-11-03T07:06:10.2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718" autoAdjust="0"/>
  </p:normalViewPr>
  <p:slideViewPr>
    <p:cSldViewPr>
      <p:cViewPr varScale="1">
        <p:scale>
          <a:sx n="65" d="100"/>
          <a:sy n="65" d="100"/>
        </p:scale>
        <p:origin x="1320"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kar Kunwar" userId="d244fb764aa03eb0" providerId="LiveId" clId="{E913CBB5-7E6B-4C64-BA7A-103A1C4A786B}"/>
    <pc:docChg chg="undo custSel addSld delSld modSld">
      <pc:chgData name="Shankar Kunwar" userId="d244fb764aa03eb0" providerId="LiveId" clId="{E913CBB5-7E6B-4C64-BA7A-103A1C4A786B}" dt="2020-11-03T07:18:47.581" v="74" actId="9405"/>
      <pc:docMkLst>
        <pc:docMk/>
      </pc:docMkLst>
      <pc:sldChg chg="addSp delSp mod">
        <pc:chgData name="Shankar Kunwar" userId="d244fb764aa03eb0" providerId="LiveId" clId="{E913CBB5-7E6B-4C64-BA7A-103A1C4A786B}" dt="2020-10-28T05:28:30.068" v="2" actId="22"/>
        <pc:sldMkLst>
          <pc:docMk/>
          <pc:sldMk cId="0" sldId="349"/>
        </pc:sldMkLst>
        <pc:spChg chg="add del">
          <ac:chgData name="Shankar Kunwar" userId="d244fb764aa03eb0" providerId="LiveId" clId="{E913CBB5-7E6B-4C64-BA7A-103A1C4A786B}" dt="2020-10-28T05:28:30.068" v="2" actId="22"/>
          <ac:spMkLst>
            <pc:docMk/>
            <pc:sldMk cId="0" sldId="349"/>
            <ac:spMk id="12" creationId="{77B409CA-6EBA-4CCD-B519-453BF0EAD8F5}"/>
          </ac:spMkLst>
        </pc:spChg>
      </pc:sldChg>
      <pc:sldChg chg="delSp modSp mod">
        <pc:chgData name="Shankar Kunwar" userId="d244fb764aa03eb0" providerId="LiveId" clId="{E913CBB5-7E6B-4C64-BA7A-103A1C4A786B}" dt="2020-10-29T05:38:20.474" v="20" actId="1076"/>
        <pc:sldMkLst>
          <pc:docMk/>
          <pc:sldMk cId="0" sldId="359"/>
        </pc:sldMkLst>
        <pc:spChg chg="mod">
          <ac:chgData name="Shankar Kunwar" userId="d244fb764aa03eb0" providerId="LiveId" clId="{E913CBB5-7E6B-4C64-BA7A-103A1C4A786B}" dt="2020-10-29T05:38:09.548" v="17" actId="1076"/>
          <ac:spMkLst>
            <pc:docMk/>
            <pc:sldMk cId="0" sldId="359"/>
            <ac:spMk id="19" creationId="{00000000-0000-0000-0000-000000000000}"/>
          </ac:spMkLst>
        </pc:spChg>
        <pc:grpChg chg="mod">
          <ac:chgData name="Shankar Kunwar" userId="d244fb764aa03eb0" providerId="LiveId" clId="{E913CBB5-7E6B-4C64-BA7A-103A1C4A786B}" dt="2020-10-29T05:38:09.548" v="17" actId="1076"/>
          <ac:grpSpMkLst>
            <pc:docMk/>
            <pc:sldMk cId="0" sldId="359"/>
            <ac:grpSpMk id="2" creationId="{00000000-0000-0000-0000-000000000000}"/>
          </ac:grpSpMkLst>
        </pc:grpChg>
        <pc:graphicFrameChg chg="mod">
          <ac:chgData name="Shankar Kunwar" userId="d244fb764aa03eb0" providerId="LiveId" clId="{E913CBB5-7E6B-4C64-BA7A-103A1C4A786B}" dt="2020-10-29T05:38:16.284" v="19" actId="1076"/>
          <ac:graphicFrameMkLst>
            <pc:docMk/>
            <pc:sldMk cId="0" sldId="359"/>
            <ac:graphicFrameMk id="4" creationId="{00000000-0000-0000-0000-000000000000}"/>
          </ac:graphicFrameMkLst>
        </pc:graphicFrameChg>
        <pc:graphicFrameChg chg="mod">
          <ac:chgData name="Shankar Kunwar" userId="d244fb764aa03eb0" providerId="LiveId" clId="{E913CBB5-7E6B-4C64-BA7A-103A1C4A786B}" dt="2020-10-29T05:38:20.474" v="20" actId="1076"/>
          <ac:graphicFrameMkLst>
            <pc:docMk/>
            <pc:sldMk cId="0" sldId="359"/>
            <ac:graphicFrameMk id="7" creationId="{00000000-0000-0000-0000-000000000000}"/>
          </ac:graphicFrameMkLst>
        </pc:graphicFrameChg>
        <pc:graphicFrameChg chg="mod">
          <ac:chgData name="Shankar Kunwar" userId="d244fb764aa03eb0" providerId="LiveId" clId="{E913CBB5-7E6B-4C64-BA7A-103A1C4A786B}" dt="2020-10-29T05:38:09.548" v="17" actId="1076"/>
          <ac:graphicFrameMkLst>
            <pc:docMk/>
            <pc:sldMk cId="0" sldId="359"/>
            <ac:graphicFrameMk id="15" creationId="{00000000-0000-0000-0000-000000000000}"/>
          </ac:graphicFrameMkLst>
        </pc:graphicFrameChg>
        <pc:picChg chg="del">
          <ac:chgData name="Shankar Kunwar" userId="d244fb764aa03eb0" providerId="LiveId" clId="{E913CBB5-7E6B-4C64-BA7A-103A1C4A786B}" dt="2020-10-29T05:38:03.926" v="16" actId="478"/>
          <ac:picMkLst>
            <pc:docMk/>
            <pc:sldMk cId="0" sldId="359"/>
            <ac:picMk id="11" creationId="{00000000-0000-0000-0000-000000000000}"/>
          </ac:picMkLst>
        </pc:picChg>
      </pc:sldChg>
      <pc:sldChg chg="new">
        <pc:chgData name="Shankar Kunwar" userId="d244fb764aa03eb0" providerId="LiveId" clId="{E913CBB5-7E6B-4C64-BA7A-103A1C4A786B}" dt="2020-10-28T05:01:02.751" v="0" actId="680"/>
        <pc:sldMkLst>
          <pc:docMk/>
          <pc:sldMk cId="887136315" sldId="420"/>
        </pc:sldMkLst>
      </pc:sldChg>
      <pc:sldChg chg="delSp modSp add mod">
        <pc:chgData name="Shankar Kunwar" userId="d244fb764aa03eb0" providerId="LiveId" clId="{E913CBB5-7E6B-4C64-BA7A-103A1C4A786B}" dt="2020-10-28T05:28:50.366" v="6" actId="1076"/>
        <pc:sldMkLst>
          <pc:docMk/>
          <pc:sldMk cId="1081277215" sldId="421"/>
        </pc:sldMkLst>
        <pc:grpChg chg="del">
          <ac:chgData name="Shankar Kunwar" userId="d244fb764aa03eb0" providerId="LiveId" clId="{E913CBB5-7E6B-4C64-BA7A-103A1C4A786B}" dt="2020-10-28T05:28:42.663" v="4" actId="21"/>
          <ac:grpSpMkLst>
            <pc:docMk/>
            <pc:sldMk cId="1081277215" sldId="421"/>
            <ac:grpSpMk id="5" creationId="{00000000-0000-0000-0000-000000000000}"/>
          </ac:grpSpMkLst>
        </pc:grpChg>
        <pc:grpChg chg="mod">
          <ac:chgData name="Shankar Kunwar" userId="d244fb764aa03eb0" providerId="LiveId" clId="{E913CBB5-7E6B-4C64-BA7A-103A1C4A786B}" dt="2020-10-28T05:28:50.366" v="6" actId="1076"/>
          <ac:grpSpMkLst>
            <pc:docMk/>
            <pc:sldMk cId="1081277215" sldId="421"/>
            <ac:grpSpMk id="7" creationId="{00000000-0000-0000-0000-000000000000}"/>
          </ac:grpSpMkLst>
        </pc:grpChg>
        <pc:grpChg chg="del">
          <ac:chgData name="Shankar Kunwar" userId="d244fb764aa03eb0" providerId="LiveId" clId="{E913CBB5-7E6B-4C64-BA7A-103A1C4A786B}" dt="2020-10-28T05:28:47.456" v="5" actId="21"/>
          <ac:grpSpMkLst>
            <pc:docMk/>
            <pc:sldMk cId="1081277215" sldId="421"/>
            <ac:grpSpMk id="8" creationId="{00000000-0000-0000-0000-000000000000}"/>
          </ac:grpSpMkLst>
        </pc:grpChg>
      </pc:sldChg>
      <pc:sldChg chg="delSp modSp add mod">
        <pc:chgData name="Shankar Kunwar" userId="d244fb764aa03eb0" providerId="LiveId" clId="{E913CBB5-7E6B-4C64-BA7A-103A1C4A786B}" dt="2020-10-28T05:29:07.971" v="9" actId="1076"/>
        <pc:sldMkLst>
          <pc:docMk/>
          <pc:sldMk cId="3729050274" sldId="422"/>
        </pc:sldMkLst>
        <pc:spChg chg="mod">
          <ac:chgData name="Shankar Kunwar" userId="d244fb764aa03eb0" providerId="LiveId" clId="{E913CBB5-7E6B-4C64-BA7A-103A1C4A786B}" dt="2020-10-28T05:29:07.971" v="9" actId="1076"/>
          <ac:spMkLst>
            <pc:docMk/>
            <pc:sldMk cId="3729050274" sldId="422"/>
            <ac:spMk id="8" creationId="{00000000-0000-0000-0000-000000000000}"/>
          </ac:spMkLst>
        </pc:spChg>
        <pc:grpChg chg="del">
          <ac:chgData name="Shankar Kunwar" userId="d244fb764aa03eb0" providerId="LiveId" clId="{E913CBB5-7E6B-4C64-BA7A-103A1C4A786B}" dt="2020-10-28T05:29:04.805" v="8" actId="21"/>
          <ac:grpSpMkLst>
            <pc:docMk/>
            <pc:sldMk cId="3729050274" sldId="422"/>
            <ac:grpSpMk id="2" creationId="{00000000-0000-0000-0000-000000000000}"/>
          </ac:grpSpMkLst>
        </pc:grpChg>
        <pc:grpChg chg="del">
          <ac:chgData name="Shankar Kunwar" userId="d244fb764aa03eb0" providerId="LiveId" clId="{E913CBB5-7E6B-4C64-BA7A-103A1C4A786B}" dt="2020-10-28T05:29:04.805" v="8" actId="21"/>
          <ac:grpSpMkLst>
            <pc:docMk/>
            <pc:sldMk cId="3729050274" sldId="422"/>
            <ac:grpSpMk id="5" creationId="{00000000-0000-0000-0000-000000000000}"/>
          </ac:grpSpMkLst>
        </pc:grpChg>
      </pc:sldChg>
      <pc:sldChg chg="delSp add mod">
        <pc:chgData name="Shankar Kunwar" userId="d244fb764aa03eb0" providerId="LiveId" clId="{E913CBB5-7E6B-4C64-BA7A-103A1C4A786B}" dt="2020-10-28T05:40:40.543" v="12" actId="21"/>
        <pc:sldMkLst>
          <pc:docMk/>
          <pc:sldMk cId="2441185836" sldId="423"/>
        </pc:sldMkLst>
        <pc:spChg chg="del">
          <ac:chgData name="Shankar Kunwar" userId="d244fb764aa03eb0" providerId="LiveId" clId="{E913CBB5-7E6B-4C64-BA7A-103A1C4A786B}" dt="2020-10-28T05:40:40.543" v="12" actId="21"/>
          <ac:spMkLst>
            <pc:docMk/>
            <pc:sldMk cId="2441185836" sldId="423"/>
            <ac:spMk id="8" creationId="{00000000-0000-0000-0000-000000000000}"/>
          </ac:spMkLst>
        </pc:spChg>
        <pc:spChg chg="del">
          <ac:chgData name="Shankar Kunwar" userId="d244fb764aa03eb0" providerId="LiveId" clId="{E913CBB5-7E6B-4C64-BA7A-103A1C4A786B}" dt="2020-10-28T05:40:40.543" v="12" actId="21"/>
          <ac:spMkLst>
            <pc:docMk/>
            <pc:sldMk cId="2441185836" sldId="423"/>
            <ac:spMk id="9" creationId="{00000000-0000-0000-0000-000000000000}"/>
          </ac:spMkLst>
        </pc:spChg>
        <pc:grpChg chg="del">
          <ac:chgData name="Shankar Kunwar" userId="d244fb764aa03eb0" providerId="LiveId" clId="{E913CBB5-7E6B-4C64-BA7A-103A1C4A786B}" dt="2020-10-28T05:40:40.543" v="12" actId="21"/>
          <ac:grpSpMkLst>
            <pc:docMk/>
            <pc:sldMk cId="2441185836" sldId="423"/>
            <ac:grpSpMk id="5" creationId="{00000000-0000-0000-0000-000000000000}"/>
          </ac:grpSpMkLst>
        </pc:grpChg>
      </pc:sldChg>
      <pc:sldChg chg="delSp modSp add mod">
        <pc:chgData name="Shankar Kunwar" userId="d244fb764aa03eb0" providerId="LiveId" clId="{E913CBB5-7E6B-4C64-BA7A-103A1C4A786B}" dt="2020-10-28T05:40:56.442" v="14" actId="1076"/>
        <pc:sldMkLst>
          <pc:docMk/>
          <pc:sldMk cId="2427380878" sldId="424"/>
        </pc:sldMkLst>
        <pc:spChg chg="mod">
          <ac:chgData name="Shankar Kunwar" userId="d244fb764aa03eb0" providerId="LiveId" clId="{E913CBB5-7E6B-4C64-BA7A-103A1C4A786B}" dt="2020-10-28T05:40:56.442" v="14" actId="1076"/>
          <ac:spMkLst>
            <pc:docMk/>
            <pc:sldMk cId="2427380878" sldId="424"/>
            <ac:spMk id="8" creationId="{00000000-0000-0000-0000-000000000000}"/>
          </ac:spMkLst>
        </pc:spChg>
        <pc:spChg chg="del">
          <ac:chgData name="Shankar Kunwar" userId="d244fb764aa03eb0" providerId="LiveId" clId="{E913CBB5-7E6B-4C64-BA7A-103A1C4A786B}" dt="2020-10-28T05:40:50.115" v="13" actId="21"/>
          <ac:spMkLst>
            <pc:docMk/>
            <pc:sldMk cId="2427380878" sldId="424"/>
            <ac:spMk id="9" creationId="{00000000-0000-0000-0000-000000000000}"/>
          </ac:spMkLst>
        </pc:spChg>
        <pc:grpChg chg="del">
          <ac:chgData name="Shankar Kunwar" userId="d244fb764aa03eb0" providerId="LiveId" clId="{E913CBB5-7E6B-4C64-BA7A-103A1C4A786B}" dt="2020-10-28T05:40:50.115" v="13" actId="21"/>
          <ac:grpSpMkLst>
            <pc:docMk/>
            <pc:sldMk cId="2427380878" sldId="424"/>
            <ac:grpSpMk id="4" creationId="{00000000-0000-0000-0000-000000000000}"/>
          </ac:grpSpMkLst>
        </pc:grpChg>
        <pc:grpChg chg="del">
          <ac:chgData name="Shankar Kunwar" userId="d244fb764aa03eb0" providerId="LiveId" clId="{E913CBB5-7E6B-4C64-BA7A-103A1C4A786B}" dt="2020-10-28T05:40:50.115" v="13" actId="21"/>
          <ac:grpSpMkLst>
            <pc:docMk/>
            <pc:sldMk cId="2427380878" sldId="424"/>
            <ac:grpSpMk id="5" creationId="{00000000-0000-0000-0000-000000000000}"/>
          </ac:grpSpMkLst>
        </pc:grpChg>
      </pc:sldChg>
      <pc:sldChg chg="delSp modSp add mod">
        <pc:chgData name="Shankar Kunwar" userId="d244fb764aa03eb0" providerId="LiveId" clId="{E913CBB5-7E6B-4C64-BA7A-103A1C4A786B}" dt="2020-10-29T05:38:39.122" v="23" actId="1076"/>
        <pc:sldMkLst>
          <pc:docMk/>
          <pc:sldMk cId="2603866242" sldId="425"/>
        </pc:sldMkLst>
        <pc:spChg chg="del">
          <ac:chgData name="Shankar Kunwar" userId="d244fb764aa03eb0" providerId="LiveId" clId="{E913CBB5-7E6B-4C64-BA7A-103A1C4A786B}" dt="2020-10-29T05:38:32.068" v="21" actId="478"/>
          <ac:spMkLst>
            <pc:docMk/>
            <pc:sldMk cId="2603866242" sldId="425"/>
            <ac:spMk id="19" creationId="{00000000-0000-0000-0000-000000000000}"/>
          </ac:spMkLst>
        </pc:spChg>
        <pc:spChg chg="del">
          <ac:chgData name="Shankar Kunwar" userId="d244fb764aa03eb0" providerId="LiveId" clId="{E913CBB5-7E6B-4C64-BA7A-103A1C4A786B}" dt="2020-10-29T05:38:35.307" v="22" actId="478"/>
          <ac:spMkLst>
            <pc:docMk/>
            <pc:sldMk cId="2603866242" sldId="425"/>
            <ac:spMk id="24" creationId="{00000000-0000-0000-0000-000000000000}"/>
          </ac:spMkLst>
        </pc:spChg>
        <pc:grpChg chg="del">
          <ac:chgData name="Shankar Kunwar" userId="d244fb764aa03eb0" providerId="LiveId" clId="{E913CBB5-7E6B-4C64-BA7A-103A1C4A786B}" dt="2020-10-29T05:38:32.068" v="21" actId="478"/>
          <ac:grpSpMkLst>
            <pc:docMk/>
            <pc:sldMk cId="2603866242" sldId="425"/>
            <ac:grpSpMk id="2" creationId="{00000000-0000-0000-0000-000000000000}"/>
          </ac:grpSpMkLst>
        </pc:grpChg>
        <pc:graphicFrameChg chg="del">
          <ac:chgData name="Shankar Kunwar" userId="d244fb764aa03eb0" providerId="LiveId" clId="{E913CBB5-7E6B-4C64-BA7A-103A1C4A786B}" dt="2020-10-29T05:38:32.068" v="21" actId="478"/>
          <ac:graphicFrameMkLst>
            <pc:docMk/>
            <pc:sldMk cId="2603866242" sldId="425"/>
            <ac:graphicFrameMk id="4" creationId="{00000000-0000-0000-0000-000000000000}"/>
          </ac:graphicFrameMkLst>
        </pc:graphicFrameChg>
        <pc:graphicFrameChg chg="del">
          <ac:chgData name="Shankar Kunwar" userId="d244fb764aa03eb0" providerId="LiveId" clId="{E913CBB5-7E6B-4C64-BA7A-103A1C4A786B}" dt="2020-10-29T05:38:32.068" v="21" actId="478"/>
          <ac:graphicFrameMkLst>
            <pc:docMk/>
            <pc:sldMk cId="2603866242" sldId="425"/>
            <ac:graphicFrameMk id="7" creationId="{00000000-0000-0000-0000-000000000000}"/>
          </ac:graphicFrameMkLst>
        </pc:graphicFrameChg>
        <pc:graphicFrameChg chg="del">
          <ac:chgData name="Shankar Kunwar" userId="d244fb764aa03eb0" providerId="LiveId" clId="{E913CBB5-7E6B-4C64-BA7A-103A1C4A786B}" dt="2020-10-29T05:38:32.068" v="21" actId="478"/>
          <ac:graphicFrameMkLst>
            <pc:docMk/>
            <pc:sldMk cId="2603866242" sldId="425"/>
            <ac:graphicFrameMk id="12" creationId="{4743A886-C4DA-42E2-9B68-BF126E3CA52D}"/>
          </ac:graphicFrameMkLst>
        </pc:graphicFrameChg>
        <pc:graphicFrameChg chg="del">
          <ac:chgData name="Shankar Kunwar" userId="d244fb764aa03eb0" providerId="LiveId" clId="{E913CBB5-7E6B-4C64-BA7A-103A1C4A786B}" dt="2020-10-29T05:38:32.068" v="21" actId="478"/>
          <ac:graphicFrameMkLst>
            <pc:docMk/>
            <pc:sldMk cId="2603866242" sldId="425"/>
            <ac:graphicFrameMk id="15" creationId="{00000000-0000-0000-0000-000000000000}"/>
          </ac:graphicFrameMkLst>
        </pc:graphicFrameChg>
        <pc:picChg chg="mod">
          <ac:chgData name="Shankar Kunwar" userId="d244fb764aa03eb0" providerId="LiveId" clId="{E913CBB5-7E6B-4C64-BA7A-103A1C4A786B}" dt="2020-10-29T05:38:39.122" v="23" actId="1076"/>
          <ac:picMkLst>
            <pc:docMk/>
            <pc:sldMk cId="2603866242" sldId="425"/>
            <ac:picMk id="11" creationId="{00000000-0000-0000-0000-000000000000}"/>
          </ac:picMkLst>
        </pc:picChg>
      </pc:sldChg>
      <pc:sldChg chg="delSp modSp add mod">
        <pc:chgData name="Shankar Kunwar" userId="d244fb764aa03eb0" providerId="LiveId" clId="{E913CBB5-7E6B-4C64-BA7A-103A1C4A786B}" dt="2020-10-29T05:41:54.603" v="28" actId="478"/>
        <pc:sldMkLst>
          <pc:docMk/>
          <pc:sldMk cId="1996481666" sldId="426"/>
        </pc:sldMkLst>
        <pc:spChg chg="del">
          <ac:chgData name="Shankar Kunwar" userId="d244fb764aa03eb0" providerId="LiveId" clId="{E913CBB5-7E6B-4C64-BA7A-103A1C4A786B}" dt="2020-10-29T05:39:20.984" v="26" actId="478"/>
          <ac:spMkLst>
            <pc:docMk/>
            <pc:sldMk cId="1996481666" sldId="426"/>
            <ac:spMk id="4" creationId="{00000000-0000-0000-0000-000000000000}"/>
          </ac:spMkLst>
        </pc:spChg>
        <pc:spChg chg="del">
          <ac:chgData name="Shankar Kunwar" userId="d244fb764aa03eb0" providerId="LiveId" clId="{E913CBB5-7E6B-4C64-BA7A-103A1C4A786B}" dt="2020-10-29T05:41:54.603" v="28" actId="478"/>
          <ac:spMkLst>
            <pc:docMk/>
            <pc:sldMk cId="1996481666" sldId="426"/>
            <ac:spMk id="8" creationId="{00000000-0000-0000-0000-000000000000}"/>
          </ac:spMkLst>
        </pc:spChg>
        <pc:spChg chg="del">
          <ac:chgData name="Shankar Kunwar" userId="d244fb764aa03eb0" providerId="LiveId" clId="{E913CBB5-7E6B-4C64-BA7A-103A1C4A786B}" dt="2020-10-29T05:39:14.631" v="25" actId="478"/>
          <ac:spMkLst>
            <pc:docMk/>
            <pc:sldMk cId="1996481666" sldId="426"/>
            <ac:spMk id="38914" creationId="{00000000-0000-0000-0000-000000000000}"/>
          </ac:spMkLst>
        </pc:spChg>
        <pc:grpChg chg="mod">
          <ac:chgData name="Shankar Kunwar" userId="d244fb764aa03eb0" providerId="LiveId" clId="{E913CBB5-7E6B-4C64-BA7A-103A1C4A786B}" dt="2020-10-29T05:39:25.745" v="27" actId="1076"/>
          <ac:grpSpMkLst>
            <pc:docMk/>
            <pc:sldMk cId="1996481666" sldId="426"/>
            <ac:grpSpMk id="10" creationId="{00000000-0000-0000-0000-000000000000}"/>
          </ac:grpSpMkLst>
        </pc:grpChg>
        <pc:picChg chg="del">
          <ac:chgData name="Shankar Kunwar" userId="d244fb764aa03eb0" providerId="LiveId" clId="{E913CBB5-7E6B-4C64-BA7A-103A1C4A786B}" dt="2020-10-29T05:41:54.603" v="28" actId="478"/>
          <ac:picMkLst>
            <pc:docMk/>
            <pc:sldMk cId="1996481666" sldId="426"/>
            <ac:picMk id="174082" creationId="{00000000-0000-0000-0000-000000000000}"/>
          </ac:picMkLst>
        </pc:picChg>
      </pc:sldChg>
      <pc:sldChg chg="delSp modSp add mod">
        <pc:chgData name="Shankar Kunwar" userId="d244fb764aa03eb0" providerId="LiveId" clId="{E913CBB5-7E6B-4C64-BA7A-103A1C4A786B}" dt="2020-10-29T05:42:18.284" v="31" actId="1076"/>
        <pc:sldMkLst>
          <pc:docMk/>
          <pc:sldMk cId="3361047788" sldId="427"/>
        </pc:sldMkLst>
        <pc:spChg chg="del">
          <ac:chgData name="Shankar Kunwar" userId="d244fb764aa03eb0" providerId="LiveId" clId="{E913CBB5-7E6B-4C64-BA7A-103A1C4A786B}" dt="2020-10-29T05:42:14.889" v="30" actId="478"/>
          <ac:spMkLst>
            <pc:docMk/>
            <pc:sldMk cId="3361047788" sldId="427"/>
            <ac:spMk id="2" creationId="{00000000-0000-0000-0000-000000000000}"/>
          </ac:spMkLst>
        </pc:spChg>
        <pc:spChg chg="del">
          <ac:chgData name="Shankar Kunwar" userId="d244fb764aa03eb0" providerId="LiveId" clId="{E913CBB5-7E6B-4C64-BA7A-103A1C4A786B}" dt="2020-10-29T05:42:14.889" v="30" actId="478"/>
          <ac:spMkLst>
            <pc:docMk/>
            <pc:sldMk cId="3361047788" sldId="427"/>
            <ac:spMk id="3" creationId="{00000000-0000-0000-0000-000000000000}"/>
          </ac:spMkLst>
        </pc:spChg>
        <pc:spChg chg="del">
          <ac:chgData name="Shankar Kunwar" userId="d244fb764aa03eb0" providerId="LiveId" clId="{E913CBB5-7E6B-4C64-BA7A-103A1C4A786B}" dt="2020-10-29T05:42:14.889" v="30" actId="478"/>
          <ac:spMkLst>
            <pc:docMk/>
            <pc:sldMk cId="3361047788" sldId="427"/>
            <ac:spMk id="4" creationId="{00000000-0000-0000-0000-000000000000}"/>
          </ac:spMkLst>
        </pc:spChg>
        <pc:spChg chg="mod">
          <ac:chgData name="Shankar Kunwar" userId="d244fb764aa03eb0" providerId="LiveId" clId="{E913CBB5-7E6B-4C64-BA7A-103A1C4A786B}" dt="2020-10-29T05:42:18.284" v="31" actId="1076"/>
          <ac:spMkLst>
            <pc:docMk/>
            <pc:sldMk cId="3361047788" sldId="427"/>
            <ac:spMk id="5" creationId="{00000000-0000-0000-0000-000000000000}"/>
          </ac:spMkLst>
        </pc:spChg>
      </pc:sldChg>
      <pc:sldChg chg="delSp modSp add mod">
        <pc:chgData name="Shankar Kunwar" userId="d244fb764aa03eb0" providerId="LiveId" clId="{E913CBB5-7E6B-4C64-BA7A-103A1C4A786B}" dt="2020-10-29T05:43:12.559" v="37" actId="478"/>
        <pc:sldMkLst>
          <pc:docMk/>
          <pc:sldMk cId="1234860952" sldId="428"/>
        </pc:sldMkLst>
        <pc:spChg chg="del">
          <ac:chgData name="Shankar Kunwar" userId="d244fb764aa03eb0" providerId="LiveId" clId="{E913CBB5-7E6B-4C64-BA7A-103A1C4A786B}" dt="2020-10-29T05:43:00.101" v="35" actId="478"/>
          <ac:spMkLst>
            <pc:docMk/>
            <pc:sldMk cId="1234860952" sldId="428"/>
            <ac:spMk id="4" creationId="{00000000-0000-0000-0000-000000000000}"/>
          </ac:spMkLst>
        </pc:spChg>
        <pc:spChg chg="del">
          <ac:chgData name="Shankar Kunwar" userId="d244fb764aa03eb0" providerId="LiveId" clId="{E913CBB5-7E6B-4C64-BA7A-103A1C4A786B}" dt="2020-10-29T05:43:00.101" v="35" actId="478"/>
          <ac:spMkLst>
            <pc:docMk/>
            <pc:sldMk cId="1234860952" sldId="428"/>
            <ac:spMk id="5" creationId="{00000000-0000-0000-0000-000000000000}"/>
          </ac:spMkLst>
        </pc:spChg>
        <pc:spChg chg="mod">
          <ac:chgData name="Shankar Kunwar" userId="d244fb764aa03eb0" providerId="LiveId" clId="{E913CBB5-7E6B-4C64-BA7A-103A1C4A786B}" dt="2020-10-29T05:43:03.656" v="36" actId="1076"/>
          <ac:spMkLst>
            <pc:docMk/>
            <pc:sldMk cId="1234860952" sldId="428"/>
            <ac:spMk id="6" creationId="{00000000-0000-0000-0000-000000000000}"/>
          </ac:spMkLst>
        </pc:spChg>
        <pc:spChg chg="del">
          <ac:chgData name="Shankar Kunwar" userId="d244fb764aa03eb0" providerId="LiveId" clId="{E913CBB5-7E6B-4C64-BA7A-103A1C4A786B}" dt="2020-10-29T05:43:12.559" v="37" actId="478"/>
          <ac:spMkLst>
            <pc:docMk/>
            <pc:sldMk cId="1234860952" sldId="428"/>
            <ac:spMk id="8" creationId="{00000000-0000-0000-0000-000000000000}"/>
          </ac:spMkLst>
        </pc:spChg>
        <pc:spChg chg="del">
          <ac:chgData name="Shankar Kunwar" userId="d244fb764aa03eb0" providerId="LiveId" clId="{E913CBB5-7E6B-4C64-BA7A-103A1C4A786B}" dt="2020-10-29T05:43:00.101" v="35" actId="478"/>
          <ac:spMkLst>
            <pc:docMk/>
            <pc:sldMk cId="1234860952" sldId="428"/>
            <ac:spMk id="44034" creationId="{00000000-0000-0000-0000-000000000000}"/>
          </ac:spMkLst>
        </pc:spChg>
      </pc:sldChg>
      <pc:sldChg chg="add del">
        <pc:chgData name="Shankar Kunwar" userId="d244fb764aa03eb0" providerId="LiveId" clId="{E913CBB5-7E6B-4C64-BA7A-103A1C4A786B}" dt="2020-10-29T05:42:52.209" v="33"/>
        <pc:sldMkLst>
          <pc:docMk/>
          <pc:sldMk cId="2436866453" sldId="428"/>
        </pc:sldMkLst>
      </pc:sldChg>
      <pc:sldChg chg="delSp add mod">
        <pc:chgData name="Shankar Kunwar" userId="d244fb764aa03eb0" providerId="LiveId" clId="{E913CBB5-7E6B-4C64-BA7A-103A1C4A786B}" dt="2020-10-29T05:44:25.615" v="41" actId="478"/>
        <pc:sldMkLst>
          <pc:docMk/>
          <pc:sldMk cId="2724583527" sldId="429"/>
        </pc:sldMkLst>
        <pc:spChg chg="del">
          <ac:chgData name="Shankar Kunwar" userId="d244fb764aa03eb0" providerId="LiveId" clId="{E913CBB5-7E6B-4C64-BA7A-103A1C4A786B}" dt="2020-10-29T05:44:25.615" v="41" actId="478"/>
          <ac:spMkLst>
            <pc:docMk/>
            <pc:sldMk cId="2724583527" sldId="429"/>
            <ac:spMk id="5" creationId="{00000000-0000-0000-0000-000000000000}"/>
          </ac:spMkLst>
        </pc:spChg>
        <pc:spChg chg="del">
          <ac:chgData name="Shankar Kunwar" userId="d244fb764aa03eb0" providerId="LiveId" clId="{E913CBB5-7E6B-4C64-BA7A-103A1C4A786B}" dt="2020-10-29T05:44:25.615" v="41" actId="478"/>
          <ac:spMkLst>
            <pc:docMk/>
            <pc:sldMk cId="2724583527" sldId="429"/>
            <ac:spMk id="6" creationId="{00000000-0000-0000-0000-000000000000}"/>
          </ac:spMkLst>
        </pc:spChg>
      </pc:sldChg>
      <pc:sldChg chg="add del">
        <pc:chgData name="Shankar Kunwar" userId="d244fb764aa03eb0" providerId="LiveId" clId="{E913CBB5-7E6B-4C64-BA7A-103A1C4A786B}" dt="2020-10-29T05:44:07.952" v="39" actId="47"/>
        <pc:sldMkLst>
          <pc:docMk/>
          <pc:sldMk cId="2831571508" sldId="429"/>
        </pc:sldMkLst>
      </pc:sldChg>
      <pc:sldChg chg="delSp modSp add mod">
        <pc:chgData name="Shankar Kunwar" userId="d244fb764aa03eb0" providerId="LiveId" clId="{E913CBB5-7E6B-4C64-BA7A-103A1C4A786B}" dt="2020-10-29T05:51:58.485" v="48" actId="478"/>
        <pc:sldMkLst>
          <pc:docMk/>
          <pc:sldMk cId="2110628692" sldId="430"/>
        </pc:sldMkLst>
        <pc:spChg chg="del">
          <ac:chgData name="Shankar Kunwar" userId="d244fb764aa03eb0" providerId="LiveId" clId="{E913CBB5-7E6B-4C64-BA7A-103A1C4A786B}" dt="2020-10-29T05:51:27.803" v="43" actId="478"/>
          <ac:spMkLst>
            <pc:docMk/>
            <pc:sldMk cId="2110628692" sldId="430"/>
            <ac:spMk id="2" creationId="{00000000-0000-0000-0000-000000000000}"/>
          </ac:spMkLst>
        </pc:spChg>
        <pc:spChg chg="del">
          <ac:chgData name="Shankar Kunwar" userId="d244fb764aa03eb0" providerId="LiveId" clId="{E913CBB5-7E6B-4C64-BA7A-103A1C4A786B}" dt="2020-10-29T05:51:58.485" v="48" actId="478"/>
          <ac:spMkLst>
            <pc:docMk/>
            <pc:sldMk cId="2110628692" sldId="430"/>
            <ac:spMk id="6" creationId="{00000000-0000-0000-0000-000000000000}"/>
          </ac:spMkLst>
        </pc:spChg>
        <pc:grpChg chg="mod">
          <ac:chgData name="Shankar Kunwar" userId="d244fb764aa03eb0" providerId="LiveId" clId="{E913CBB5-7E6B-4C64-BA7A-103A1C4A786B}" dt="2020-10-29T05:51:31.837" v="44" actId="1076"/>
          <ac:grpSpMkLst>
            <pc:docMk/>
            <pc:sldMk cId="2110628692" sldId="430"/>
            <ac:grpSpMk id="3" creationId="{00000000-0000-0000-0000-000000000000}"/>
          </ac:grpSpMkLst>
        </pc:grpChg>
      </pc:sldChg>
      <pc:sldChg chg="delSp modSp add mod">
        <pc:chgData name="Shankar Kunwar" userId="d244fb764aa03eb0" providerId="LiveId" clId="{E913CBB5-7E6B-4C64-BA7A-103A1C4A786B}" dt="2020-10-29T05:51:54.944" v="47" actId="1076"/>
        <pc:sldMkLst>
          <pc:docMk/>
          <pc:sldMk cId="1844697792" sldId="431"/>
        </pc:sldMkLst>
        <pc:spChg chg="mod">
          <ac:chgData name="Shankar Kunwar" userId="d244fb764aa03eb0" providerId="LiveId" clId="{E913CBB5-7E6B-4C64-BA7A-103A1C4A786B}" dt="2020-10-29T05:51:54.944" v="47" actId="1076"/>
          <ac:spMkLst>
            <pc:docMk/>
            <pc:sldMk cId="1844697792" sldId="431"/>
            <ac:spMk id="6" creationId="{00000000-0000-0000-0000-000000000000}"/>
          </ac:spMkLst>
        </pc:spChg>
        <pc:grpChg chg="del">
          <ac:chgData name="Shankar Kunwar" userId="d244fb764aa03eb0" providerId="LiveId" clId="{E913CBB5-7E6B-4C64-BA7A-103A1C4A786B}" dt="2020-10-29T05:51:51.197" v="46" actId="478"/>
          <ac:grpSpMkLst>
            <pc:docMk/>
            <pc:sldMk cId="1844697792" sldId="431"/>
            <ac:grpSpMk id="3" creationId="{00000000-0000-0000-0000-000000000000}"/>
          </ac:grpSpMkLst>
        </pc:grpChg>
      </pc:sldChg>
      <pc:sldChg chg="delSp modSp add mod">
        <pc:chgData name="Shankar Kunwar" userId="d244fb764aa03eb0" providerId="LiveId" clId="{E913CBB5-7E6B-4C64-BA7A-103A1C4A786B}" dt="2020-11-01T05:56:33.048" v="53" actId="1076"/>
        <pc:sldMkLst>
          <pc:docMk/>
          <pc:sldMk cId="244067180" sldId="432"/>
        </pc:sldMkLst>
        <pc:spChg chg="del">
          <ac:chgData name="Shankar Kunwar" userId="d244fb764aa03eb0" providerId="LiveId" clId="{E913CBB5-7E6B-4C64-BA7A-103A1C4A786B}" dt="2020-11-01T05:56:25.803" v="51" actId="478"/>
          <ac:spMkLst>
            <pc:docMk/>
            <pc:sldMk cId="244067180" sldId="432"/>
            <ac:spMk id="2" creationId="{00000000-0000-0000-0000-000000000000}"/>
          </ac:spMkLst>
        </pc:spChg>
        <pc:spChg chg="del">
          <ac:chgData name="Shankar Kunwar" userId="d244fb764aa03eb0" providerId="LiveId" clId="{E913CBB5-7E6B-4C64-BA7A-103A1C4A786B}" dt="2020-11-01T05:56:29.146" v="52" actId="478"/>
          <ac:spMkLst>
            <pc:docMk/>
            <pc:sldMk cId="244067180" sldId="432"/>
            <ac:spMk id="3" creationId="{00000000-0000-0000-0000-000000000000}"/>
          </ac:spMkLst>
        </pc:spChg>
        <pc:spChg chg="mod">
          <ac:chgData name="Shankar Kunwar" userId="d244fb764aa03eb0" providerId="LiveId" clId="{E913CBB5-7E6B-4C64-BA7A-103A1C4A786B}" dt="2020-11-01T05:56:33.048" v="53" actId="1076"/>
          <ac:spMkLst>
            <pc:docMk/>
            <pc:sldMk cId="244067180" sldId="432"/>
            <ac:spMk id="4" creationId="{00000000-0000-0000-0000-000000000000}"/>
          </ac:spMkLst>
        </pc:spChg>
        <pc:spChg chg="del">
          <ac:chgData name="Shankar Kunwar" userId="d244fb764aa03eb0" providerId="LiveId" clId="{E913CBB5-7E6B-4C64-BA7A-103A1C4A786B}" dt="2020-11-01T05:56:19.991" v="50" actId="478"/>
          <ac:spMkLst>
            <pc:docMk/>
            <pc:sldMk cId="244067180" sldId="432"/>
            <ac:spMk id="5" creationId="{00000000-0000-0000-0000-000000000000}"/>
          </ac:spMkLst>
        </pc:spChg>
      </pc:sldChg>
      <pc:sldChg chg="delSp modSp add mod">
        <pc:chgData name="Shankar Kunwar" userId="d244fb764aa03eb0" providerId="LiveId" clId="{E913CBB5-7E6B-4C64-BA7A-103A1C4A786B}" dt="2020-11-01T05:57:56.028" v="56" actId="1076"/>
        <pc:sldMkLst>
          <pc:docMk/>
          <pc:sldMk cId="1409219078" sldId="433"/>
        </pc:sldMkLst>
        <pc:spChg chg="del">
          <ac:chgData name="Shankar Kunwar" userId="d244fb764aa03eb0" providerId="LiveId" clId="{E913CBB5-7E6B-4C64-BA7A-103A1C4A786B}" dt="2020-11-01T05:57:51.436" v="55" actId="478"/>
          <ac:spMkLst>
            <pc:docMk/>
            <pc:sldMk cId="1409219078" sldId="433"/>
            <ac:spMk id="2" creationId="{00000000-0000-0000-0000-000000000000}"/>
          </ac:spMkLst>
        </pc:spChg>
        <pc:spChg chg="del">
          <ac:chgData name="Shankar Kunwar" userId="d244fb764aa03eb0" providerId="LiveId" clId="{E913CBB5-7E6B-4C64-BA7A-103A1C4A786B}" dt="2020-11-01T05:57:51.436" v="55" actId="478"/>
          <ac:spMkLst>
            <pc:docMk/>
            <pc:sldMk cId="1409219078" sldId="433"/>
            <ac:spMk id="3" creationId="{00000000-0000-0000-0000-000000000000}"/>
          </ac:spMkLst>
        </pc:spChg>
        <pc:spChg chg="mod">
          <ac:chgData name="Shankar Kunwar" userId="d244fb764aa03eb0" providerId="LiveId" clId="{E913CBB5-7E6B-4C64-BA7A-103A1C4A786B}" dt="2020-11-01T05:57:56.028" v="56" actId="1076"/>
          <ac:spMkLst>
            <pc:docMk/>
            <pc:sldMk cId="1409219078" sldId="433"/>
            <ac:spMk id="5" creationId="{00000000-0000-0000-0000-000000000000}"/>
          </ac:spMkLst>
        </pc:spChg>
      </pc:sldChg>
      <pc:sldChg chg="addSp delSp modSp new mod">
        <pc:chgData name="Shankar Kunwar" userId="d244fb764aa03eb0" providerId="LiveId" clId="{E913CBB5-7E6B-4C64-BA7A-103A1C4A786B}" dt="2020-11-03T07:18:47.581" v="74" actId="9405"/>
        <pc:sldMkLst>
          <pc:docMk/>
          <pc:sldMk cId="2124975572" sldId="434"/>
        </pc:sldMkLst>
        <pc:spChg chg="add mod">
          <ac:chgData name="Shankar Kunwar" userId="d244fb764aa03eb0" providerId="LiveId" clId="{E913CBB5-7E6B-4C64-BA7A-103A1C4A786B}" dt="2020-11-03T07:05:54.008" v="63" actId="14100"/>
          <ac:spMkLst>
            <pc:docMk/>
            <pc:sldMk cId="2124975572" sldId="434"/>
            <ac:spMk id="3" creationId="{CC4F316E-3158-4728-8DD5-AC6B7AE8EAFA}"/>
          </ac:spMkLst>
        </pc:spChg>
        <pc:grpChg chg="del mod">
          <ac:chgData name="Shankar Kunwar" userId="d244fb764aa03eb0" providerId="LiveId" clId="{E913CBB5-7E6B-4C64-BA7A-103A1C4A786B}" dt="2020-11-03T07:06:07.069" v="69"/>
          <ac:grpSpMkLst>
            <pc:docMk/>
            <pc:sldMk cId="2124975572" sldId="434"/>
            <ac:grpSpMk id="7" creationId="{3EF86D7C-BB32-40D5-95E6-75EEA0BB58CE}"/>
          </ac:grpSpMkLst>
        </pc:grpChg>
        <pc:grpChg chg="del mod">
          <ac:chgData name="Shankar Kunwar" userId="d244fb764aa03eb0" providerId="LiveId" clId="{E913CBB5-7E6B-4C64-BA7A-103A1C4A786B}" dt="2020-11-03T07:06:10.259" v="72"/>
          <ac:grpSpMkLst>
            <pc:docMk/>
            <pc:sldMk cId="2124975572" sldId="434"/>
            <ac:grpSpMk id="9" creationId="{417CA562-3109-41C7-9458-839EC908A78E}"/>
          </ac:grpSpMkLst>
        </pc:grpChg>
        <pc:inkChg chg="add del mod">
          <ac:chgData name="Shankar Kunwar" userId="d244fb764aa03eb0" providerId="LiveId" clId="{E913CBB5-7E6B-4C64-BA7A-103A1C4A786B}" dt="2020-11-03T07:06:10.257" v="70"/>
          <ac:inkMkLst>
            <pc:docMk/>
            <pc:sldMk cId="2124975572" sldId="434"/>
            <ac:inkMk id="4" creationId="{5372C4D7-FB7E-47D3-A6B0-241AB484FE30}"/>
          </ac:inkMkLst>
        </pc:inkChg>
        <pc:inkChg chg="add del mod">
          <ac:chgData name="Shankar Kunwar" userId="d244fb764aa03eb0" providerId="LiveId" clId="{E913CBB5-7E6B-4C64-BA7A-103A1C4A786B}" dt="2020-11-03T07:06:10.260" v="73"/>
          <ac:inkMkLst>
            <pc:docMk/>
            <pc:sldMk cId="2124975572" sldId="434"/>
            <ac:inkMk id="5" creationId="{AB06006B-3B6E-4353-8184-0D77F0F37DEB}"/>
          </ac:inkMkLst>
        </pc:inkChg>
        <pc:inkChg chg="add del mod">
          <ac:chgData name="Shankar Kunwar" userId="d244fb764aa03eb0" providerId="LiveId" clId="{E913CBB5-7E6B-4C64-BA7A-103A1C4A786B}" dt="2020-11-03T07:06:10.259" v="72"/>
          <ac:inkMkLst>
            <pc:docMk/>
            <pc:sldMk cId="2124975572" sldId="434"/>
            <ac:inkMk id="6" creationId="{35B6AA47-A64E-4C44-A8E0-C3CC3301880F}"/>
          </ac:inkMkLst>
        </pc:inkChg>
        <pc:inkChg chg="add del mod">
          <ac:chgData name="Shankar Kunwar" userId="d244fb764aa03eb0" providerId="LiveId" clId="{E913CBB5-7E6B-4C64-BA7A-103A1C4A786B}" dt="2020-11-03T07:06:10.258" v="71"/>
          <ac:inkMkLst>
            <pc:docMk/>
            <pc:sldMk cId="2124975572" sldId="434"/>
            <ac:inkMk id="8" creationId="{FD8E45A8-FD5B-4246-895E-6CADA5D0659B}"/>
          </ac:inkMkLst>
        </pc:inkChg>
        <pc:inkChg chg="add">
          <ac:chgData name="Shankar Kunwar" userId="d244fb764aa03eb0" providerId="LiveId" clId="{E913CBB5-7E6B-4C64-BA7A-103A1C4A786B}" dt="2020-11-03T07:18:47.581" v="74" actId="9405"/>
          <ac:inkMkLst>
            <pc:docMk/>
            <pc:sldMk cId="2124975572" sldId="434"/>
            <ac:inkMk id="10" creationId="{224FC2F3-DEAA-45B4-AE61-0D228D1708FC}"/>
          </ac:inkMkLst>
        </pc:inkChg>
      </pc:sldChg>
    </pc:docChg>
  </pc:docChgLst>
  <pc:docChgLst>
    <pc:chgData name="Shankar Kunwar" userId="d244fb764aa03eb0" providerId="LiveId" clId="{51F0BAC9-E73C-4A9F-B656-8BC6D23B3946}"/>
    <pc:docChg chg="modSld sldOrd">
      <pc:chgData name="Shankar Kunwar" userId="d244fb764aa03eb0" providerId="LiveId" clId="{51F0BAC9-E73C-4A9F-B656-8BC6D23B3946}" dt="2019-10-30T11:57:04.488" v="43" actId="1076"/>
      <pc:docMkLst>
        <pc:docMk/>
      </pc:docMkLst>
      <pc:sldChg chg="addSp modSp modAnim">
        <pc:chgData name="Shankar Kunwar" userId="d244fb764aa03eb0" providerId="LiveId" clId="{51F0BAC9-E73C-4A9F-B656-8BC6D23B3946}" dt="2019-10-30T11:55:30.767" v="37"/>
        <pc:sldMkLst>
          <pc:docMk/>
          <pc:sldMk cId="0" sldId="326"/>
        </pc:sldMkLst>
        <pc:spChg chg="mod">
          <ac:chgData name="Shankar Kunwar" userId="d244fb764aa03eb0" providerId="LiveId" clId="{51F0BAC9-E73C-4A9F-B656-8BC6D23B3946}" dt="2019-10-30T11:51:13.907" v="6" actId="1076"/>
          <ac:spMkLst>
            <pc:docMk/>
            <pc:sldMk cId="0" sldId="326"/>
            <ac:spMk id="88" creationId="{00000000-0000-0000-0000-000000000000}"/>
          </ac:spMkLst>
        </pc:spChg>
        <pc:spChg chg="mod">
          <ac:chgData name="Shankar Kunwar" userId="d244fb764aa03eb0" providerId="LiveId" clId="{51F0BAC9-E73C-4A9F-B656-8BC6D23B3946}" dt="2019-10-30T11:50:33.388" v="2" actId="20577"/>
          <ac:spMkLst>
            <pc:docMk/>
            <pc:sldMk cId="0" sldId="326"/>
            <ac:spMk id="18461" creationId="{00000000-0000-0000-0000-000000000000}"/>
          </ac:spMkLst>
        </pc:spChg>
        <pc:grpChg chg="mod">
          <ac:chgData name="Shankar Kunwar" userId="d244fb764aa03eb0" providerId="LiveId" clId="{51F0BAC9-E73C-4A9F-B656-8BC6D23B3946}" dt="2019-10-30T11:50:48.658" v="4" actId="1076"/>
          <ac:grpSpMkLst>
            <pc:docMk/>
            <pc:sldMk cId="0" sldId="326"/>
            <ac:grpSpMk id="21" creationId="{00000000-0000-0000-0000-000000000000}"/>
          </ac:grpSpMkLst>
        </pc:grpChg>
        <pc:graphicFrameChg chg="mod">
          <ac:chgData name="Shankar Kunwar" userId="d244fb764aa03eb0" providerId="LiveId" clId="{51F0BAC9-E73C-4A9F-B656-8BC6D23B3946}" dt="2019-10-30T11:52:24.404" v="10"/>
          <ac:graphicFrameMkLst>
            <pc:docMk/>
            <pc:sldMk cId="0" sldId="326"/>
            <ac:graphicFrameMk id="5" creationId="{00000000-0000-0000-0000-000000000000}"/>
          </ac:graphicFrameMkLst>
        </pc:graphicFrameChg>
        <pc:graphicFrameChg chg="mod">
          <ac:chgData name="Shankar Kunwar" userId="d244fb764aa03eb0" providerId="LiveId" clId="{51F0BAC9-E73C-4A9F-B656-8BC6D23B3946}" dt="2019-10-30T11:54:50.420" v="28"/>
          <ac:graphicFrameMkLst>
            <pc:docMk/>
            <pc:sldMk cId="0" sldId="326"/>
            <ac:graphicFrameMk id="6" creationId="{00000000-0000-0000-0000-000000000000}"/>
          </ac:graphicFrameMkLst>
        </pc:graphicFrameChg>
        <pc:graphicFrameChg chg="mod">
          <ac:chgData name="Shankar Kunwar" userId="d244fb764aa03eb0" providerId="LiveId" clId="{51F0BAC9-E73C-4A9F-B656-8BC6D23B3946}" dt="2019-10-30T11:54:56.552" v="29" actId="1076"/>
          <ac:graphicFrameMkLst>
            <pc:docMk/>
            <pc:sldMk cId="0" sldId="326"/>
            <ac:graphicFrameMk id="17" creationId="{00000000-0000-0000-0000-000000000000}"/>
          </ac:graphicFrameMkLst>
        </pc:graphicFrameChg>
        <pc:graphicFrameChg chg="add mod">
          <ac:chgData name="Shankar Kunwar" userId="d244fb764aa03eb0" providerId="LiveId" clId="{51F0BAC9-E73C-4A9F-B656-8BC6D23B3946}" dt="2019-10-30T11:55:27.476" v="36" actId="1076"/>
          <ac:graphicFrameMkLst>
            <pc:docMk/>
            <pc:sldMk cId="0" sldId="326"/>
            <ac:graphicFrameMk id="79" creationId="{CCB8747C-A010-42FE-ACF3-9454C8AD8BA8}"/>
          </ac:graphicFrameMkLst>
        </pc:graphicFrameChg>
      </pc:sldChg>
      <pc:sldChg chg="addSp modSp ord">
        <pc:chgData name="Shankar Kunwar" userId="d244fb764aa03eb0" providerId="LiveId" clId="{51F0BAC9-E73C-4A9F-B656-8BC6D23B3946}" dt="2019-10-30T11:57:04.488" v="43" actId="1076"/>
        <pc:sldMkLst>
          <pc:docMk/>
          <pc:sldMk cId="0" sldId="359"/>
        </pc:sldMkLst>
        <pc:graphicFrameChg chg="mod">
          <ac:chgData name="Shankar Kunwar" userId="d244fb764aa03eb0" providerId="LiveId" clId="{51F0BAC9-E73C-4A9F-B656-8BC6D23B3946}" dt="2019-10-30T11:57:04.488" v="43" actId="1076"/>
          <ac:graphicFrameMkLst>
            <pc:docMk/>
            <pc:sldMk cId="0" sldId="359"/>
            <ac:graphicFrameMk id="4" creationId="{00000000-0000-0000-0000-000000000000}"/>
          </ac:graphicFrameMkLst>
        </pc:graphicFrameChg>
        <pc:graphicFrameChg chg="add mod">
          <ac:chgData name="Shankar Kunwar" userId="d244fb764aa03eb0" providerId="LiveId" clId="{51F0BAC9-E73C-4A9F-B656-8BC6D23B3946}" dt="2019-10-30T11:56:53.087" v="42"/>
          <ac:graphicFrameMkLst>
            <pc:docMk/>
            <pc:sldMk cId="0" sldId="359"/>
            <ac:graphicFrameMk id="12" creationId="{4743A886-C4DA-42E2-9B68-BF126E3CA52D}"/>
          </ac:graphicFrameMkLst>
        </pc:graphicFrameChg>
      </pc:sldChg>
    </pc:docChg>
  </pc:docChgLst>
</pc:chgInfo>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5" Type="http://schemas.openxmlformats.org/officeDocument/2006/relationships/image" Target="../media/image5.wmf"/><Relationship Id="rId4"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3.wmf"/><Relationship Id="rId7" Type="http://schemas.openxmlformats.org/officeDocument/2006/relationships/image" Target="../media/image67.wmf"/><Relationship Id="rId2" Type="http://schemas.openxmlformats.org/officeDocument/2006/relationships/image" Target="../media/image62.wmf"/><Relationship Id="rId1" Type="http://schemas.openxmlformats.org/officeDocument/2006/relationships/image" Target="../media/image61.wmf"/><Relationship Id="rId6" Type="http://schemas.openxmlformats.org/officeDocument/2006/relationships/image" Target="../media/image66.wmf"/><Relationship Id="rId5" Type="http://schemas.openxmlformats.org/officeDocument/2006/relationships/image" Target="../media/image65.wmf"/><Relationship Id="rId4" Type="http://schemas.openxmlformats.org/officeDocument/2006/relationships/image" Target="../media/image6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 Id="rId4" Type="http://schemas.openxmlformats.org/officeDocument/2006/relationships/image" Target="../media/image77.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image" Target="../media/image80.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86.wmf"/><Relationship Id="rId3" Type="http://schemas.openxmlformats.org/officeDocument/2006/relationships/image" Target="../media/image84.wmf"/><Relationship Id="rId7" Type="http://schemas.openxmlformats.org/officeDocument/2006/relationships/image" Target="../media/image66.wmf"/><Relationship Id="rId2" Type="http://schemas.openxmlformats.org/officeDocument/2006/relationships/image" Target="../media/image83.wmf"/><Relationship Id="rId1" Type="http://schemas.openxmlformats.org/officeDocument/2006/relationships/image" Target="../media/image82.wmf"/><Relationship Id="rId6" Type="http://schemas.openxmlformats.org/officeDocument/2006/relationships/image" Target="../media/image65.wmf"/><Relationship Id="rId11" Type="http://schemas.openxmlformats.org/officeDocument/2006/relationships/image" Target="../media/image89.wmf"/><Relationship Id="rId5" Type="http://schemas.openxmlformats.org/officeDocument/2006/relationships/image" Target="../media/image64.wmf"/><Relationship Id="rId10" Type="http://schemas.openxmlformats.org/officeDocument/2006/relationships/image" Target="../media/image88.wmf"/><Relationship Id="rId4" Type="http://schemas.openxmlformats.org/officeDocument/2006/relationships/image" Target="../media/image85.wmf"/><Relationship Id="rId9" Type="http://schemas.openxmlformats.org/officeDocument/2006/relationships/image" Target="../media/image87.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0.wmf"/><Relationship Id="rId4" Type="http://schemas.openxmlformats.org/officeDocument/2006/relationships/image" Target="../media/image8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2.wmf"/><Relationship Id="rId1" Type="http://schemas.openxmlformats.org/officeDocument/2006/relationships/image" Target="../media/image7.wmf"/><Relationship Id="rId5" Type="http://schemas.openxmlformats.org/officeDocument/2006/relationships/image" Target="../media/image14.wmf"/><Relationship Id="rId4"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5" Type="http://schemas.openxmlformats.org/officeDocument/2006/relationships/image" Target="../media/image19.wmf"/><Relationship Id="rId4"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5" Type="http://schemas.openxmlformats.org/officeDocument/2006/relationships/image" Target="../media/image33.wmf"/><Relationship Id="rId4"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5" Type="http://schemas.openxmlformats.org/officeDocument/2006/relationships/image" Target="../media/image18.wmf"/><Relationship Id="rId4"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8.wmf"/><Relationship Id="rId7" Type="http://schemas.openxmlformats.org/officeDocument/2006/relationships/image" Target="../media/image52.wmf"/><Relationship Id="rId2" Type="http://schemas.openxmlformats.org/officeDocument/2006/relationships/image" Target="../media/image47.wmf"/><Relationship Id="rId1" Type="http://schemas.openxmlformats.org/officeDocument/2006/relationships/image" Target="../media/image46.wmf"/><Relationship Id="rId6" Type="http://schemas.openxmlformats.org/officeDocument/2006/relationships/image" Target="../media/image51.wmf"/><Relationship Id="rId5" Type="http://schemas.openxmlformats.org/officeDocument/2006/relationships/image" Target="../media/image50.wmf"/><Relationship Id="rId4" Type="http://schemas.openxmlformats.org/officeDocument/2006/relationships/image" Target="../media/image49.w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3T07:18:47.579"/>
    </inkml:context>
    <inkml:brush xml:id="br0">
      <inkml:brushProperty name="width" value="0.05" units="cm"/>
      <inkml:brushProperty name="height" value="0.05" units="cm"/>
      <inkml:brushProperty name="color" value="#00A0D7"/>
    </inkml:brush>
  </inkml:definitions>
  <inkml:trace contextRef="#ctx0" brushRef="#br0">342 2 7490,'0'0'5,"0"0"1,0-1 0,0 1 0,0 0 0,0 0 0,0 0 0,0 0-1,-1 0 1,1 0 0,0 0 0,0 0 0,0-1 0,0 1 0,-1 0 0,1 0-1,0 0 1,0 0 0,0 0 0,0 0 0,-1 0 0,1 0 0,0 0-1,0 0 1,0 0 0,0 0 0,-1 0 0,1 0 0,0 0 0,0 0-1,0 0 1,0 1 0,0-1 0,-1 0 0,1 0 0,0 0 0,0 0-1,0 0 1,0 0 0,0 0 0,-1 0 0,1 1 0,0-1 0,0 0-1,0 0 1,0 0 0,0 0 0,0 0 0,0 1 0,0-1 0,0 0-1,-5 15 194,1 24 42,4-36-209,-3 37 180,-20 191 582,-65 213-407,-3-40-345,52-232 223,7 3 0,-13 252 0,40 90-4,25-1-90,2 120 103,50 537 441,41 9-347,-102-356-201,-14-389-8,4-213-48,18 574 376,11-351-205,8 131 121,-31-468-297,-15 207 0,7-308-107,-5 30-74,6-38 66,0 0 1,0 0 0,0 0-1,-1 0 1,1 0-1,0 0 1,-1 0-1,1 0 1,-1 0-1,1 0 1,-1-1-1,1 1 1,-1 0-1,1 0 1,-1 0-1,0-1 1,0 1-1,1 0 1,-1-1-1,0 1 1,0-1-1,0 1 1,0-1-1,1 1 1,-1-1-1,-1 1 1,-4-2-11,1 0-1,0-1 1,0 0-1,0 0 1,0 0-1,-7-5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7CCC98F-CC44-4692-BBB2-044DAA0C6C5D}" type="datetimeFigureOut">
              <a:rPr lang="en-US"/>
              <a:pPr>
                <a:defRPr/>
              </a:pPr>
              <a:t>1/16/2021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A5C639B-C619-402F-952C-AD7D3A3DF4C9}" type="slidenum">
              <a:rPr lang="en-US"/>
              <a:pPr>
                <a:defRPr/>
              </a:pPr>
              <a:t>‹#›</a:t>
            </a:fld>
            <a:endParaRPr lang="en-US"/>
          </a:p>
        </p:txBody>
      </p:sp>
    </p:spTree>
    <p:extLst>
      <p:ext uri="{BB962C8B-B14F-4D97-AF65-F5344CB8AC3E}">
        <p14:creationId xmlns:p14="http://schemas.microsoft.com/office/powerpoint/2010/main" val="4827083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647155-87D6-4A71-BA2E-EE5CE9E2A914}" type="slidenum">
              <a:rPr lang="en-US"/>
              <a:pPr fontAlgn="base">
                <a:spcBef>
                  <a:spcPct val="0"/>
                </a:spcBef>
                <a:spcAft>
                  <a:spcPct val="0"/>
                </a:spcAft>
                <a:defRPr/>
              </a:pPr>
              <a:t>4</a:t>
            </a:fld>
            <a:endParaRPr lang="en-US"/>
          </a:p>
        </p:txBody>
      </p:sp>
    </p:spTree>
    <p:extLst>
      <p:ext uri="{BB962C8B-B14F-4D97-AF65-F5344CB8AC3E}">
        <p14:creationId xmlns:p14="http://schemas.microsoft.com/office/powerpoint/2010/main" val="3981558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674D6D-6AEC-468E-AFE2-A34A8B7B3576}" type="slidenum">
              <a:rPr lang="en-US"/>
              <a:pPr fontAlgn="base">
                <a:spcBef>
                  <a:spcPct val="0"/>
                </a:spcBef>
                <a:spcAft>
                  <a:spcPct val="0"/>
                </a:spcAft>
                <a:defRPr/>
              </a:pPr>
              <a:t>25</a:t>
            </a:fld>
            <a:endParaRPr lang="en-US"/>
          </a:p>
        </p:txBody>
      </p:sp>
    </p:spTree>
    <p:extLst>
      <p:ext uri="{BB962C8B-B14F-4D97-AF65-F5344CB8AC3E}">
        <p14:creationId xmlns:p14="http://schemas.microsoft.com/office/powerpoint/2010/main" val="2831728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674D6D-6AEC-468E-AFE2-A34A8B7B3576}" type="slidenum">
              <a:rPr lang="en-US"/>
              <a:pPr fontAlgn="base">
                <a:spcBef>
                  <a:spcPct val="0"/>
                </a:spcBef>
                <a:spcAft>
                  <a:spcPct val="0"/>
                </a:spcAft>
                <a:defRPr/>
              </a:pPr>
              <a:t>26</a:t>
            </a:fld>
            <a:endParaRPr lang="en-US"/>
          </a:p>
        </p:txBody>
      </p:sp>
    </p:spTree>
    <p:extLst>
      <p:ext uri="{BB962C8B-B14F-4D97-AF65-F5344CB8AC3E}">
        <p14:creationId xmlns:p14="http://schemas.microsoft.com/office/powerpoint/2010/main" val="3576116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C55F64-A387-48C2-A2EE-8B2098D69AC9}" type="slidenum">
              <a:rPr lang="en-US"/>
              <a:pPr fontAlgn="base">
                <a:spcBef>
                  <a:spcPct val="0"/>
                </a:spcBef>
                <a:spcAft>
                  <a:spcPct val="0"/>
                </a:spcAft>
                <a:defRPr/>
              </a:pPr>
              <a:t>28</a:t>
            </a:fld>
            <a:endParaRPr lang="en-US"/>
          </a:p>
        </p:txBody>
      </p:sp>
    </p:spTree>
    <p:extLst>
      <p:ext uri="{BB962C8B-B14F-4D97-AF65-F5344CB8AC3E}">
        <p14:creationId xmlns:p14="http://schemas.microsoft.com/office/powerpoint/2010/main" val="3516601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E8C1EE-7AAF-424A-AABD-15424E0B29A4}" type="slidenum">
              <a:rPr lang="en-US"/>
              <a:pPr fontAlgn="base">
                <a:spcBef>
                  <a:spcPct val="0"/>
                </a:spcBef>
                <a:spcAft>
                  <a:spcPct val="0"/>
                </a:spcAft>
                <a:defRPr/>
              </a:pPr>
              <a:t>37</a:t>
            </a:fld>
            <a:endParaRPr lang="en-US"/>
          </a:p>
        </p:txBody>
      </p:sp>
    </p:spTree>
    <p:extLst>
      <p:ext uri="{BB962C8B-B14F-4D97-AF65-F5344CB8AC3E}">
        <p14:creationId xmlns:p14="http://schemas.microsoft.com/office/powerpoint/2010/main" val="2007892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AAE5C1-2888-4B27-A8B5-0AAD30CF8024}" type="slidenum">
              <a:rPr lang="en-US"/>
              <a:pPr fontAlgn="base">
                <a:spcBef>
                  <a:spcPct val="0"/>
                </a:spcBef>
                <a:spcAft>
                  <a:spcPct val="0"/>
                </a:spcAft>
                <a:defRPr/>
              </a:pPr>
              <a:t>38</a:t>
            </a:fld>
            <a:endParaRPr lang="en-US"/>
          </a:p>
        </p:txBody>
      </p:sp>
    </p:spTree>
    <p:extLst>
      <p:ext uri="{BB962C8B-B14F-4D97-AF65-F5344CB8AC3E}">
        <p14:creationId xmlns:p14="http://schemas.microsoft.com/office/powerpoint/2010/main" val="1413275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2F248F-E575-4DA7-9AEE-DAEB45475D57}" type="slidenum">
              <a:rPr lang="en-US"/>
              <a:pPr fontAlgn="base">
                <a:spcBef>
                  <a:spcPct val="0"/>
                </a:spcBef>
                <a:spcAft>
                  <a:spcPct val="0"/>
                </a:spcAft>
                <a:defRPr/>
              </a:pPr>
              <a:t>39</a:t>
            </a:fld>
            <a:endParaRPr lang="en-US"/>
          </a:p>
        </p:txBody>
      </p:sp>
    </p:spTree>
    <p:extLst>
      <p:ext uri="{BB962C8B-B14F-4D97-AF65-F5344CB8AC3E}">
        <p14:creationId xmlns:p14="http://schemas.microsoft.com/office/powerpoint/2010/main" val="2139830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087A7C-3DF7-457D-A631-66E2F3CCCFE1}" type="slidenum">
              <a:rPr lang="en-US"/>
              <a:pPr fontAlgn="base">
                <a:spcBef>
                  <a:spcPct val="0"/>
                </a:spcBef>
                <a:spcAft>
                  <a:spcPct val="0"/>
                </a:spcAft>
                <a:defRPr/>
              </a:pPr>
              <a:t>40</a:t>
            </a:fld>
            <a:endParaRPr lang="en-US"/>
          </a:p>
        </p:txBody>
      </p:sp>
    </p:spTree>
    <p:extLst>
      <p:ext uri="{BB962C8B-B14F-4D97-AF65-F5344CB8AC3E}">
        <p14:creationId xmlns:p14="http://schemas.microsoft.com/office/powerpoint/2010/main" val="1072861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087A7C-3DF7-457D-A631-66E2F3CCCFE1}" type="slidenum">
              <a:rPr lang="en-US"/>
              <a:pPr fontAlgn="base">
                <a:spcBef>
                  <a:spcPct val="0"/>
                </a:spcBef>
                <a:spcAft>
                  <a:spcPct val="0"/>
                </a:spcAft>
                <a:defRPr/>
              </a:pPr>
              <a:t>41</a:t>
            </a:fld>
            <a:endParaRPr lang="en-US"/>
          </a:p>
        </p:txBody>
      </p:sp>
    </p:spTree>
    <p:extLst>
      <p:ext uri="{BB962C8B-B14F-4D97-AF65-F5344CB8AC3E}">
        <p14:creationId xmlns:p14="http://schemas.microsoft.com/office/powerpoint/2010/main" val="1969012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DE596E-2B1D-4822-A4BB-B4164EFE35F5}" type="slidenum">
              <a:rPr lang="en-US"/>
              <a:pPr fontAlgn="base">
                <a:spcBef>
                  <a:spcPct val="0"/>
                </a:spcBef>
                <a:spcAft>
                  <a:spcPct val="0"/>
                </a:spcAft>
                <a:defRPr/>
              </a:pPr>
              <a:t>42</a:t>
            </a:fld>
            <a:endParaRPr lang="en-US"/>
          </a:p>
        </p:txBody>
      </p:sp>
    </p:spTree>
    <p:extLst>
      <p:ext uri="{BB962C8B-B14F-4D97-AF65-F5344CB8AC3E}">
        <p14:creationId xmlns:p14="http://schemas.microsoft.com/office/powerpoint/2010/main" val="2595404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B40B82-9B58-442B-9CBE-61ABD5F306C4}" type="slidenum">
              <a:rPr lang="en-US"/>
              <a:pPr fontAlgn="base">
                <a:spcBef>
                  <a:spcPct val="0"/>
                </a:spcBef>
                <a:spcAft>
                  <a:spcPct val="0"/>
                </a:spcAft>
                <a:defRPr/>
              </a:pPr>
              <a:t>49</a:t>
            </a:fld>
            <a:endParaRPr lang="en-US"/>
          </a:p>
        </p:txBody>
      </p:sp>
    </p:spTree>
    <p:extLst>
      <p:ext uri="{BB962C8B-B14F-4D97-AF65-F5344CB8AC3E}">
        <p14:creationId xmlns:p14="http://schemas.microsoft.com/office/powerpoint/2010/main" val="320620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647155-87D6-4A71-BA2E-EE5CE9E2A914}" type="slidenum">
              <a:rPr lang="en-US"/>
              <a:pPr fontAlgn="base">
                <a:spcBef>
                  <a:spcPct val="0"/>
                </a:spcBef>
                <a:spcAft>
                  <a:spcPct val="0"/>
                </a:spcAft>
                <a:defRPr/>
              </a:pPr>
              <a:t>5</a:t>
            </a:fld>
            <a:endParaRPr lang="en-US"/>
          </a:p>
        </p:txBody>
      </p:sp>
    </p:spTree>
    <p:extLst>
      <p:ext uri="{BB962C8B-B14F-4D97-AF65-F5344CB8AC3E}">
        <p14:creationId xmlns:p14="http://schemas.microsoft.com/office/powerpoint/2010/main" val="1931760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81972B-4EA1-4B0B-8525-EBB1C9CB73E0}" type="slidenum">
              <a:rPr lang="en-US"/>
              <a:pPr fontAlgn="base">
                <a:spcBef>
                  <a:spcPct val="0"/>
                </a:spcBef>
                <a:spcAft>
                  <a:spcPct val="0"/>
                </a:spcAft>
                <a:defRPr/>
              </a:pPr>
              <a:t>56</a:t>
            </a:fld>
            <a:endParaRPr lang="en-US"/>
          </a:p>
        </p:txBody>
      </p:sp>
    </p:spTree>
    <p:extLst>
      <p:ext uri="{BB962C8B-B14F-4D97-AF65-F5344CB8AC3E}">
        <p14:creationId xmlns:p14="http://schemas.microsoft.com/office/powerpoint/2010/main" val="3329433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9ED139-CAAF-460F-BD13-6F6505E8A6B4}" type="slidenum">
              <a:rPr lang="en-US"/>
              <a:pPr fontAlgn="base">
                <a:spcBef>
                  <a:spcPct val="0"/>
                </a:spcBef>
                <a:spcAft>
                  <a:spcPct val="0"/>
                </a:spcAft>
                <a:defRPr/>
              </a:pPr>
              <a:t>58</a:t>
            </a:fld>
            <a:endParaRPr lang="en-US"/>
          </a:p>
        </p:txBody>
      </p:sp>
    </p:spTree>
    <p:extLst>
      <p:ext uri="{BB962C8B-B14F-4D97-AF65-F5344CB8AC3E}">
        <p14:creationId xmlns:p14="http://schemas.microsoft.com/office/powerpoint/2010/main" val="859473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647155-87D6-4A71-BA2E-EE5CE9E2A914}" type="slidenum">
              <a:rPr lang="en-US"/>
              <a:pPr fontAlgn="base">
                <a:spcBef>
                  <a:spcPct val="0"/>
                </a:spcBef>
                <a:spcAft>
                  <a:spcPct val="0"/>
                </a:spcAft>
                <a:defRPr/>
              </a:pPr>
              <a:t>6</a:t>
            </a:fld>
            <a:endParaRPr lang="en-US"/>
          </a:p>
        </p:txBody>
      </p:sp>
    </p:spTree>
    <p:extLst>
      <p:ext uri="{BB962C8B-B14F-4D97-AF65-F5344CB8AC3E}">
        <p14:creationId xmlns:p14="http://schemas.microsoft.com/office/powerpoint/2010/main" val="1605484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647155-87D6-4A71-BA2E-EE5CE9E2A914}" type="slidenum">
              <a:rPr lang="en-US"/>
              <a:pPr fontAlgn="base">
                <a:spcBef>
                  <a:spcPct val="0"/>
                </a:spcBef>
                <a:spcAft>
                  <a:spcPct val="0"/>
                </a:spcAft>
                <a:defRPr/>
              </a:pPr>
              <a:t>7</a:t>
            </a:fld>
            <a:endParaRPr lang="en-US"/>
          </a:p>
        </p:txBody>
      </p:sp>
    </p:spTree>
    <p:extLst>
      <p:ext uri="{BB962C8B-B14F-4D97-AF65-F5344CB8AC3E}">
        <p14:creationId xmlns:p14="http://schemas.microsoft.com/office/powerpoint/2010/main" val="272240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70CDC6-A615-48E5-AEBD-F8C31B8D80FA}" type="slidenum">
              <a:rPr lang="en-US"/>
              <a:pPr fontAlgn="base">
                <a:spcBef>
                  <a:spcPct val="0"/>
                </a:spcBef>
                <a:spcAft>
                  <a:spcPct val="0"/>
                </a:spcAft>
                <a:defRPr/>
              </a:pPr>
              <a:t>8</a:t>
            </a:fld>
            <a:endParaRPr lang="en-US"/>
          </a:p>
        </p:txBody>
      </p:sp>
    </p:spTree>
    <p:extLst>
      <p:ext uri="{BB962C8B-B14F-4D97-AF65-F5344CB8AC3E}">
        <p14:creationId xmlns:p14="http://schemas.microsoft.com/office/powerpoint/2010/main" val="3292950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A5C639B-C619-402F-952C-AD7D3A3DF4C9}" type="slidenum">
              <a:rPr lang="en-US" smtClean="0"/>
              <a:pPr>
                <a:defRPr/>
              </a:pPr>
              <a:t>15</a:t>
            </a:fld>
            <a:endParaRPr lang="en-US"/>
          </a:p>
        </p:txBody>
      </p:sp>
    </p:spTree>
    <p:extLst>
      <p:ext uri="{BB962C8B-B14F-4D97-AF65-F5344CB8AC3E}">
        <p14:creationId xmlns:p14="http://schemas.microsoft.com/office/powerpoint/2010/main" val="2046097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DBA227-2314-4DA0-872F-E5A4497F77C8}" type="slidenum">
              <a:rPr lang="en-US"/>
              <a:pPr fontAlgn="base">
                <a:spcBef>
                  <a:spcPct val="0"/>
                </a:spcBef>
                <a:spcAft>
                  <a:spcPct val="0"/>
                </a:spcAft>
                <a:defRPr/>
              </a:pPr>
              <a:t>16</a:t>
            </a:fld>
            <a:endParaRPr lang="en-US"/>
          </a:p>
        </p:txBody>
      </p:sp>
    </p:spTree>
    <p:extLst>
      <p:ext uri="{BB962C8B-B14F-4D97-AF65-F5344CB8AC3E}">
        <p14:creationId xmlns:p14="http://schemas.microsoft.com/office/powerpoint/2010/main" val="4217627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647155-87D6-4A71-BA2E-EE5CE9E2A914}" type="slidenum">
              <a:rPr lang="en-US"/>
              <a:pPr fontAlgn="base">
                <a:spcBef>
                  <a:spcPct val="0"/>
                </a:spcBef>
                <a:spcAft>
                  <a:spcPct val="0"/>
                </a:spcAft>
                <a:defRPr/>
              </a:pPr>
              <a:t>17</a:t>
            </a:fld>
            <a:endParaRPr lang="en-US"/>
          </a:p>
        </p:txBody>
      </p:sp>
    </p:spTree>
    <p:extLst>
      <p:ext uri="{BB962C8B-B14F-4D97-AF65-F5344CB8AC3E}">
        <p14:creationId xmlns:p14="http://schemas.microsoft.com/office/powerpoint/2010/main" val="1296472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28F571-1890-4B07-B3A3-9BF5AEB563DB}" type="slidenum">
              <a:rPr lang="en-US"/>
              <a:pPr fontAlgn="base">
                <a:spcBef>
                  <a:spcPct val="0"/>
                </a:spcBef>
                <a:spcAft>
                  <a:spcPct val="0"/>
                </a:spcAft>
                <a:defRPr/>
              </a:pPr>
              <a:t>18</a:t>
            </a:fld>
            <a:endParaRPr lang="en-US"/>
          </a:p>
        </p:txBody>
      </p:sp>
    </p:spTree>
    <p:extLst>
      <p:ext uri="{BB962C8B-B14F-4D97-AF65-F5344CB8AC3E}">
        <p14:creationId xmlns:p14="http://schemas.microsoft.com/office/powerpoint/2010/main" val="3868123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0" y="762000"/>
            <a:ext cx="9144000" cy="0"/>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pPr>
              <a:defRPr/>
            </a:pPr>
            <a:fld id="{A117D45B-4C0B-4D35-ADC4-A2CF83EF6790}" type="datetimeFigureOut">
              <a:rPr lang="en-US"/>
              <a:pPr>
                <a:defRPr/>
              </a:pPr>
              <a:t>1/16/2021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5D720C8-3E00-44E7-A2ED-057C219E390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A183E7B-290D-4288-8822-268C22748D1A}" type="datetimeFigureOut">
              <a:rPr lang="en-US"/>
              <a:pPr>
                <a:defRPr/>
              </a:pPr>
              <a:t>1/16/2021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D2EC28-CA38-443F-A70A-A31BDA1E86D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6381856-7C4F-4066-A719-0B4399A5EA4D}" type="datetimeFigureOut">
              <a:rPr lang="en-US"/>
              <a:pPr>
                <a:defRPr/>
              </a:pPr>
              <a:t>1/16/2021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42A903-EABF-434B-B370-419AB03735D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63CA83D-695E-478B-976B-2C994B8F5A17}" type="datetimeFigureOut">
              <a:rPr lang="en-US"/>
              <a:pPr>
                <a:defRPr/>
              </a:pPr>
              <a:t>1/16/2021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3D5A31-A5F5-41AD-AB93-F7E66AA8D90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CB1F8B0-61EE-4A93-9867-971439C72813}" type="datetimeFigureOut">
              <a:rPr lang="en-US"/>
              <a:pPr>
                <a:defRPr/>
              </a:pPr>
              <a:t>1/16/2021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94364B-336B-41D6-B70B-53E031290E6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8EED336-D3C8-4857-8852-F6E4B99A95D3}" type="datetimeFigureOut">
              <a:rPr lang="en-US"/>
              <a:pPr>
                <a:defRPr/>
              </a:pPr>
              <a:t>1/16/2021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275F0DE-37DD-4412-909A-6590BC7008F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92CA5C1-6013-4767-94A1-6114948D8967}" type="datetimeFigureOut">
              <a:rPr lang="en-US"/>
              <a:pPr>
                <a:defRPr/>
              </a:pPr>
              <a:t>1/16/2021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FFE726E-5036-4788-AC0B-ACE1B4441AB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29F7A9E-7F62-4736-8279-3216A131395E}" type="datetimeFigureOut">
              <a:rPr lang="en-US"/>
              <a:pPr>
                <a:defRPr/>
              </a:pPr>
              <a:t>1/16/2021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01E239E-A923-49D0-BB17-74CC7BFD0A7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EB70868-531B-4C20-B57B-E4D5CB66CF68}" type="datetimeFigureOut">
              <a:rPr lang="en-US"/>
              <a:pPr>
                <a:defRPr/>
              </a:pPr>
              <a:t>1/16/2021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6A980AE-54F9-4957-B5A8-BD85A66C289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C10FA23-2BB0-4E29-9931-5F5425ACF7D5}" type="datetimeFigureOut">
              <a:rPr lang="en-US"/>
              <a:pPr>
                <a:defRPr/>
              </a:pPr>
              <a:t>1/16/2021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8B87148-958B-4F2B-9714-2E67F82F6ED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6F27E4F-0810-4FA0-995A-8E7D4D9E8AF4}" type="datetimeFigureOut">
              <a:rPr lang="en-US"/>
              <a:pPr>
                <a:defRPr/>
              </a:pPr>
              <a:t>1/16/2021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DD92D40-0F9C-4B4E-9DED-8A464E4BFB9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55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EDF36CF-0533-4915-8C80-72E148620A43}" type="datetimeFigureOut">
              <a:rPr lang="en-US"/>
              <a:pPr>
                <a:defRPr/>
              </a:pPr>
              <a:t>1/16/2021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27412B9-3AC5-4344-B95A-9DFDE00F06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33.wmf"/><Relationship Id="rId3" Type="http://schemas.openxmlformats.org/officeDocument/2006/relationships/notesSlide" Target="../notesSlides/notesSlide7.xml"/><Relationship Id="rId7" Type="http://schemas.openxmlformats.org/officeDocument/2006/relationships/image" Target="../media/image30.wmf"/><Relationship Id="rId12"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25.bin"/><Relationship Id="rId11" Type="http://schemas.openxmlformats.org/officeDocument/2006/relationships/image" Target="../media/image32.wmf"/><Relationship Id="rId5" Type="http://schemas.openxmlformats.org/officeDocument/2006/relationships/image" Target="../media/image29.wmf"/><Relationship Id="rId10" Type="http://schemas.openxmlformats.org/officeDocument/2006/relationships/oleObject" Target="../embeddings/oleObject27.bin"/><Relationship Id="rId4" Type="http://schemas.openxmlformats.org/officeDocument/2006/relationships/oleObject" Target="../embeddings/oleObject24.bin"/><Relationship Id="rId9" Type="http://schemas.openxmlformats.org/officeDocument/2006/relationships/image" Target="../media/image31.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18.wmf"/><Relationship Id="rId3" Type="http://schemas.openxmlformats.org/officeDocument/2006/relationships/notesSlide" Target="../notesSlides/notesSlide8.xml"/><Relationship Id="rId7" Type="http://schemas.openxmlformats.org/officeDocument/2006/relationships/image" Target="../media/image35.wmf"/><Relationship Id="rId12" Type="http://schemas.openxmlformats.org/officeDocument/2006/relationships/oleObject" Target="../embeddings/oleObject33.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30.bin"/><Relationship Id="rId11" Type="http://schemas.openxmlformats.org/officeDocument/2006/relationships/image" Target="../media/image31.wmf"/><Relationship Id="rId5" Type="http://schemas.openxmlformats.org/officeDocument/2006/relationships/image" Target="../media/image34.w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36.wmf"/><Relationship Id="rId14" Type="http://schemas.openxmlformats.org/officeDocument/2006/relationships/oleObject" Target="../embeddings/oleObject34.bin"/></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9.xml"/><Relationship Id="rId7" Type="http://schemas.openxmlformats.org/officeDocument/2006/relationships/image" Target="../media/image38.wmf"/><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oleObject" Target="../embeddings/oleObject36.bin"/><Relationship Id="rId5" Type="http://schemas.openxmlformats.org/officeDocument/2006/relationships/image" Target="../media/image37.wmf"/><Relationship Id="rId4" Type="http://schemas.openxmlformats.org/officeDocument/2006/relationships/oleObject" Target="../embeddings/oleObject35.bin"/></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oleObject" Target="../embeddings/oleObject41.bin"/><Relationship Id="rId18" Type="http://schemas.openxmlformats.org/officeDocument/2006/relationships/image" Target="../media/image52.wmf"/><Relationship Id="rId3" Type="http://schemas.openxmlformats.org/officeDocument/2006/relationships/notesSlide" Target="../notesSlides/notesSlide10.xml"/><Relationship Id="rId7" Type="http://schemas.openxmlformats.org/officeDocument/2006/relationships/oleObject" Target="../embeddings/oleObject38.bin"/><Relationship Id="rId12" Type="http://schemas.openxmlformats.org/officeDocument/2006/relationships/image" Target="../media/image49.wmf"/><Relationship Id="rId17" Type="http://schemas.openxmlformats.org/officeDocument/2006/relationships/oleObject" Target="../embeddings/oleObject43.bin"/><Relationship Id="rId2" Type="http://schemas.openxmlformats.org/officeDocument/2006/relationships/slideLayout" Target="../slideLayouts/slideLayout1.xml"/><Relationship Id="rId16" Type="http://schemas.openxmlformats.org/officeDocument/2006/relationships/image" Target="../media/image51.wmf"/><Relationship Id="rId1" Type="http://schemas.openxmlformats.org/officeDocument/2006/relationships/vmlDrawing" Target="../drawings/vmlDrawing9.vml"/><Relationship Id="rId6" Type="http://schemas.openxmlformats.org/officeDocument/2006/relationships/image" Target="../media/image46.wmf"/><Relationship Id="rId11" Type="http://schemas.openxmlformats.org/officeDocument/2006/relationships/oleObject" Target="../embeddings/oleObject40.bin"/><Relationship Id="rId5" Type="http://schemas.openxmlformats.org/officeDocument/2006/relationships/oleObject" Target="../embeddings/oleObject37.bin"/><Relationship Id="rId15" Type="http://schemas.openxmlformats.org/officeDocument/2006/relationships/oleObject" Target="../embeddings/oleObject42.bin"/><Relationship Id="rId10" Type="http://schemas.openxmlformats.org/officeDocument/2006/relationships/image" Target="../media/image48.wmf"/><Relationship Id="rId19"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oleObject" Target="../embeddings/oleObject39.bin"/><Relationship Id="rId14" Type="http://schemas.openxmlformats.org/officeDocument/2006/relationships/image" Target="../media/image50.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58.wmf"/><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oleObject" Target="../embeddings/oleObject45.bin"/><Relationship Id="rId5" Type="http://schemas.openxmlformats.org/officeDocument/2006/relationships/image" Target="../media/image57.wmf"/><Relationship Id="rId4" Type="http://schemas.openxmlformats.org/officeDocument/2006/relationships/oleObject" Target="../embeddings/oleObject44.bin"/></Relationships>
</file>

<file path=ppt/slides/_rels/slide2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5.wmf"/><Relationship Id="rId3" Type="http://schemas.openxmlformats.org/officeDocument/2006/relationships/notesSlide" Target="../notesSlides/notesSlide1.xml"/><Relationship Id="rId7" Type="http://schemas.openxmlformats.org/officeDocument/2006/relationships/image" Target="../media/image2.wmf"/><Relationship Id="rId12"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wmf"/><Relationship Id="rId5" Type="http://schemas.openxmlformats.org/officeDocument/2006/relationships/image" Target="../media/image1.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3.wmf"/></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48.bin"/><Relationship Id="rId13" Type="http://schemas.openxmlformats.org/officeDocument/2006/relationships/image" Target="../media/image65.wmf"/><Relationship Id="rId3" Type="http://schemas.openxmlformats.org/officeDocument/2006/relationships/notesSlide" Target="../notesSlides/notesSlide16.xml"/><Relationship Id="rId7" Type="http://schemas.openxmlformats.org/officeDocument/2006/relationships/image" Target="../media/image62.wmf"/><Relationship Id="rId12" Type="http://schemas.openxmlformats.org/officeDocument/2006/relationships/oleObject" Target="../embeddings/oleObject50.bin"/><Relationship Id="rId17" Type="http://schemas.openxmlformats.org/officeDocument/2006/relationships/image" Target="../media/image67.wmf"/><Relationship Id="rId2" Type="http://schemas.openxmlformats.org/officeDocument/2006/relationships/slideLayout" Target="../slideLayouts/slideLayout1.xml"/><Relationship Id="rId16" Type="http://schemas.openxmlformats.org/officeDocument/2006/relationships/oleObject" Target="../embeddings/oleObject52.bin"/><Relationship Id="rId1" Type="http://schemas.openxmlformats.org/officeDocument/2006/relationships/vmlDrawing" Target="../drawings/vmlDrawing11.vml"/><Relationship Id="rId6" Type="http://schemas.openxmlformats.org/officeDocument/2006/relationships/oleObject" Target="../embeddings/oleObject47.bin"/><Relationship Id="rId11" Type="http://schemas.openxmlformats.org/officeDocument/2006/relationships/image" Target="../media/image64.wmf"/><Relationship Id="rId5" Type="http://schemas.openxmlformats.org/officeDocument/2006/relationships/image" Target="../media/image61.wmf"/><Relationship Id="rId15" Type="http://schemas.openxmlformats.org/officeDocument/2006/relationships/image" Target="../media/image66.wmf"/><Relationship Id="rId10" Type="http://schemas.openxmlformats.org/officeDocument/2006/relationships/oleObject" Target="../embeddings/oleObject49.bin"/><Relationship Id="rId4" Type="http://schemas.openxmlformats.org/officeDocument/2006/relationships/oleObject" Target="../embeddings/oleObject46.bin"/><Relationship Id="rId9" Type="http://schemas.openxmlformats.org/officeDocument/2006/relationships/image" Target="../media/image63.wmf"/><Relationship Id="rId14" Type="http://schemas.openxmlformats.org/officeDocument/2006/relationships/oleObject" Target="../embeddings/oleObject51.bin"/></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notesSlide" Target="../notesSlides/notesSlide19.xml"/><Relationship Id="rId7" Type="http://schemas.openxmlformats.org/officeDocument/2006/relationships/image" Target="../media/image75.wmf"/><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oleObject" Target="../embeddings/oleObject54.bin"/><Relationship Id="rId11" Type="http://schemas.openxmlformats.org/officeDocument/2006/relationships/image" Target="../media/image77.wmf"/><Relationship Id="rId5" Type="http://schemas.openxmlformats.org/officeDocument/2006/relationships/image" Target="../media/image74.wmf"/><Relationship Id="rId10" Type="http://schemas.openxmlformats.org/officeDocument/2006/relationships/oleObject" Target="../embeddings/oleObject56.bin"/><Relationship Id="rId4" Type="http://schemas.openxmlformats.org/officeDocument/2006/relationships/oleObject" Target="../embeddings/oleObject53.bin"/><Relationship Id="rId9" Type="http://schemas.openxmlformats.org/officeDocument/2006/relationships/image" Target="../media/image76.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0.wmf"/><Relationship Id="rId3" Type="http://schemas.openxmlformats.org/officeDocument/2006/relationships/notesSlide" Target="../notesSlides/notesSlide2.xml"/><Relationship Id="rId7" Type="http://schemas.openxmlformats.org/officeDocument/2006/relationships/image" Target="../media/image7.wmf"/><Relationship Id="rId12"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image" Target="../media/image9.wmf"/><Relationship Id="rId5" Type="http://schemas.openxmlformats.org/officeDocument/2006/relationships/image" Target="../media/image6.wmf"/><Relationship Id="rId15" Type="http://schemas.openxmlformats.org/officeDocument/2006/relationships/image" Target="../media/image11.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8.wmf"/><Relationship Id="rId14" Type="http://schemas.openxmlformats.org/officeDocument/2006/relationships/oleObject" Target="../embeddings/oleObject11.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customXml" Target="../ink/ink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81.wmf"/><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oleObject" Target="../embeddings/oleObject58.bin"/><Relationship Id="rId5" Type="http://schemas.openxmlformats.org/officeDocument/2006/relationships/image" Target="../media/image80.wmf"/><Relationship Id="rId4" Type="http://schemas.openxmlformats.org/officeDocument/2006/relationships/oleObject" Target="../embeddings/oleObject57.bin"/></Relationships>
</file>

<file path=ppt/slides/_rels/slide57.xml.rels><?xml version="1.0" encoding="UTF-8" standalone="yes"?>
<Relationships xmlns="http://schemas.openxmlformats.org/package/2006/relationships"><Relationship Id="rId8" Type="http://schemas.openxmlformats.org/officeDocument/2006/relationships/image" Target="../media/image84.wmf"/><Relationship Id="rId13" Type="http://schemas.openxmlformats.org/officeDocument/2006/relationships/oleObject" Target="../embeddings/oleObject64.bin"/><Relationship Id="rId18" Type="http://schemas.openxmlformats.org/officeDocument/2006/relationships/image" Target="../media/image86.wmf"/><Relationship Id="rId3" Type="http://schemas.openxmlformats.org/officeDocument/2006/relationships/oleObject" Target="../embeddings/oleObject59.bin"/><Relationship Id="rId21" Type="http://schemas.openxmlformats.org/officeDocument/2006/relationships/oleObject" Target="../embeddings/oleObject68.bin"/><Relationship Id="rId7" Type="http://schemas.openxmlformats.org/officeDocument/2006/relationships/oleObject" Target="../embeddings/oleObject61.bin"/><Relationship Id="rId12" Type="http://schemas.openxmlformats.org/officeDocument/2006/relationships/image" Target="../media/image64.wmf"/><Relationship Id="rId17" Type="http://schemas.openxmlformats.org/officeDocument/2006/relationships/oleObject" Target="../embeddings/oleObject66.bin"/><Relationship Id="rId2" Type="http://schemas.openxmlformats.org/officeDocument/2006/relationships/slideLayout" Target="../slideLayouts/slideLayout7.xml"/><Relationship Id="rId16" Type="http://schemas.openxmlformats.org/officeDocument/2006/relationships/image" Target="../media/image66.wmf"/><Relationship Id="rId20" Type="http://schemas.openxmlformats.org/officeDocument/2006/relationships/image" Target="../media/image87.wmf"/><Relationship Id="rId1" Type="http://schemas.openxmlformats.org/officeDocument/2006/relationships/vmlDrawing" Target="../drawings/vmlDrawing14.vml"/><Relationship Id="rId6" Type="http://schemas.openxmlformats.org/officeDocument/2006/relationships/image" Target="../media/image83.wmf"/><Relationship Id="rId11" Type="http://schemas.openxmlformats.org/officeDocument/2006/relationships/oleObject" Target="../embeddings/oleObject63.bin"/><Relationship Id="rId24" Type="http://schemas.openxmlformats.org/officeDocument/2006/relationships/image" Target="../media/image89.wmf"/><Relationship Id="rId5" Type="http://schemas.openxmlformats.org/officeDocument/2006/relationships/oleObject" Target="../embeddings/oleObject60.bin"/><Relationship Id="rId15" Type="http://schemas.openxmlformats.org/officeDocument/2006/relationships/oleObject" Target="../embeddings/oleObject65.bin"/><Relationship Id="rId23" Type="http://schemas.openxmlformats.org/officeDocument/2006/relationships/oleObject" Target="../embeddings/oleObject69.bin"/><Relationship Id="rId10" Type="http://schemas.openxmlformats.org/officeDocument/2006/relationships/image" Target="../media/image85.wmf"/><Relationship Id="rId19" Type="http://schemas.openxmlformats.org/officeDocument/2006/relationships/oleObject" Target="../embeddings/oleObject67.bin"/><Relationship Id="rId4" Type="http://schemas.openxmlformats.org/officeDocument/2006/relationships/image" Target="../media/image82.wmf"/><Relationship Id="rId9" Type="http://schemas.openxmlformats.org/officeDocument/2006/relationships/oleObject" Target="../embeddings/oleObject62.bin"/><Relationship Id="rId14" Type="http://schemas.openxmlformats.org/officeDocument/2006/relationships/image" Target="../media/image65.wmf"/><Relationship Id="rId22" Type="http://schemas.openxmlformats.org/officeDocument/2006/relationships/image" Target="../media/image88.wmf"/></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notesSlide" Target="../notesSlides/notesSlide21.xml"/><Relationship Id="rId7" Type="http://schemas.openxmlformats.org/officeDocument/2006/relationships/image" Target="../media/image91.wmf"/><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oleObject" Target="../embeddings/oleObject71.bin"/><Relationship Id="rId11" Type="http://schemas.openxmlformats.org/officeDocument/2006/relationships/image" Target="../media/image80.wmf"/><Relationship Id="rId5" Type="http://schemas.openxmlformats.org/officeDocument/2006/relationships/image" Target="../media/image90.wmf"/><Relationship Id="rId10" Type="http://schemas.openxmlformats.org/officeDocument/2006/relationships/oleObject" Target="../embeddings/oleObject73.bin"/><Relationship Id="rId4" Type="http://schemas.openxmlformats.org/officeDocument/2006/relationships/oleObject" Target="../embeddings/oleObject70.bin"/><Relationship Id="rId9" Type="http://schemas.openxmlformats.org/officeDocument/2006/relationships/image" Target="../media/image92.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14.wmf"/><Relationship Id="rId3" Type="http://schemas.openxmlformats.org/officeDocument/2006/relationships/notesSlide" Target="../notesSlides/notesSlide3.xml"/><Relationship Id="rId7" Type="http://schemas.openxmlformats.org/officeDocument/2006/relationships/image" Target="../media/image12.wmf"/><Relationship Id="rId12"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13.bin"/><Relationship Id="rId11" Type="http://schemas.openxmlformats.org/officeDocument/2006/relationships/image" Target="../media/image13.wmf"/><Relationship Id="rId5" Type="http://schemas.openxmlformats.org/officeDocument/2006/relationships/image" Target="../media/image7.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9.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19.wmf"/><Relationship Id="rId3" Type="http://schemas.openxmlformats.org/officeDocument/2006/relationships/notesSlide" Target="../notesSlides/notesSlide4.xml"/><Relationship Id="rId7" Type="http://schemas.openxmlformats.org/officeDocument/2006/relationships/image" Target="../media/image16.wmf"/><Relationship Id="rId12"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18.bin"/><Relationship Id="rId11" Type="http://schemas.openxmlformats.org/officeDocument/2006/relationships/image" Target="../media/image18.wmf"/><Relationship Id="rId5" Type="http://schemas.openxmlformats.org/officeDocument/2006/relationships/image" Target="../media/image15.w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17.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1.w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23.bin"/><Relationship Id="rId5" Type="http://schemas.openxmlformats.org/officeDocument/2006/relationships/image" Target="../media/image20.wmf"/><Relationship Id="rId4" Type="http://schemas.openxmlformats.org/officeDocument/2006/relationships/oleObject" Target="../embeddings/oleObject22.bin"/></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p:txBody>
          <a:bodyPr/>
          <a:lstStyle/>
          <a:p>
            <a:pPr eaLnBrk="1" hangingPunct="1"/>
            <a:r>
              <a:rPr lang="en-US"/>
              <a:t>Chapter 24</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dirty="0"/>
              <a:t>Electric Potential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txBox="1">
            <a:spLocks noChangeArrowheads="1"/>
          </p:cNvSpPr>
          <p:nvPr/>
        </p:nvSpPr>
        <p:spPr bwMode="auto">
          <a:xfrm>
            <a:off x="76200" y="152400"/>
            <a:ext cx="8686800" cy="1524000"/>
          </a:xfrm>
          <a:prstGeom prst="rect">
            <a:avLst/>
          </a:prstGeom>
          <a:noFill/>
          <a:ln w="76200">
            <a:noFill/>
            <a:miter lim="800000"/>
            <a:headEnd/>
            <a:tailEnd/>
          </a:ln>
        </p:spPr>
        <p:txBody>
          <a:bodyPr/>
          <a:lstStyle/>
          <a:p>
            <a:r>
              <a:rPr lang="en-US" b="1" dirty="0">
                <a:latin typeface="+mn-lt"/>
              </a:rPr>
              <a:t>T072: </a:t>
            </a:r>
            <a:r>
              <a:rPr lang="en-US" dirty="0">
                <a:latin typeface="+mn-lt"/>
              </a:rPr>
              <a:t>Q12. A charge q1 = -5.0 </a:t>
            </a:r>
            <a:r>
              <a:rPr lang="en-US" dirty="0" err="1">
                <a:latin typeface="+mn-lt"/>
              </a:rPr>
              <a:t>μC</a:t>
            </a:r>
            <a:r>
              <a:rPr lang="en-US" dirty="0">
                <a:latin typeface="+mn-lt"/>
              </a:rPr>
              <a:t> and a charge q2 = 6.0μC are located at (8.0 cm, 0.0) and (0.0 cm, 6.0 cm) respectively in the </a:t>
            </a:r>
            <a:r>
              <a:rPr lang="en-US" dirty="0" err="1">
                <a:latin typeface="+mn-lt"/>
              </a:rPr>
              <a:t>xy</a:t>
            </a:r>
            <a:r>
              <a:rPr lang="en-US" dirty="0">
                <a:latin typeface="+mn-lt"/>
              </a:rPr>
              <a:t> plane. How much work was done, by an external agent, to bring these charges to their final positions starting from infinite separation.[Consider V = 0 at infinity] </a:t>
            </a:r>
          </a:p>
          <a:p>
            <a:r>
              <a:rPr lang="en-US" dirty="0">
                <a:latin typeface="+mn-lt"/>
              </a:rPr>
              <a:t>(</a:t>
            </a:r>
            <a:r>
              <a:rPr lang="en-US" dirty="0" err="1">
                <a:latin typeface="+mn-lt"/>
              </a:rPr>
              <a:t>Ans</a:t>
            </a:r>
            <a:r>
              <a:rPr lang="en-US" dirty="0">
                <a:latin typeface="+mn-lt"/>
              </a:rPr>
              <a:t>:  – 2.7 J)</a:t>
            </a:r>
          </a:p>
          <a:p>
            <a:endParaRPr lang="en-US" dirty="0">
              <a:latin typeface="+mn-lt"/>
            </a:endParaRPr>
          </a:p>
          <a:p>
            <a:endParaRPr lang="en-US" dirty="0">
              <a:latin typeface="+mn-lt"/>
            </a:endParaRPr>
          </a:p>
          <a:p>
            <a:endParaRPr lang="en-US" dirty="0">
              <a:latin typeface="+mn-lt"/>
            </a:endParaRPr>
          </a:p>
          <a:p>
            <a:endParaRPr lang="en-US" b="1" dirty="0">
              <a:latin typeface="+mn-lt"/>
            </a:endParaRPr>
          </a:p>
          <a:p>
            <a:endParaRPr lang="en-US" dirty="0">
              <a:latin typeface="+mn-lt"/>
            </a:endParaRPr>
          </a:p>
        </p:txBody>
      </p:sp>
      <p:grpSp>
        <p:nvGrpSpPr>
          <p:cNvPr id="5" name="Group 4"/>
          <p:cNvGrpSpPr/>
          <p:nvPr/>
        </p:nvGrpSpPr>
        <p:grpSpPr>
          <a:xfrm>
            <a:off x="152400" y="1752600"/>
            <a:ext cx="8252460" cy="2209804"/>
            <a:chOff x="685800" y="304800"/>
            <a:chExt cx="8686800" cy="2209804"/>
          </a:xfrm>
        </p:grpSpPr>
        <p:sp>
          <p:nvSpPr>
            <p:cNvPr id="6" name="Rectangle 4"/>
            <p:cNvSpPr txBox="1">
              <a:spLocks noChangeArrowheads="1"/>
            </p:cNvSpPr>
            <p:nvPr/>
          </p:nvSpPr>
          <p:spPr bwMode="auto">
            <a:xfrm>
              <a:off x="685800" y="304800"/>
              <a:ext cx="6172200" cy="1905000"/>
            </a:xfrm>
            <a:prstGeom prst="rect">
              <a:avLst/>
            </a:prstGeom>
            <a:noFill/>
            <a:ln w="76200">
              <a:noFill/>
              <a:miter lim="800000"/>
              <a:headEnd/>
              <a:tailEnd/>
            </a:ln>
          </p:spPr>
          <p:txBody>
            <a:bodyPr/>
            <a:lstStyle/>
            <a:p>
              <a:r>
                <a:rPr lang="en-US" b="1" dirty="0">
                  <a:latin typeface="+mn-lt"/>
                </a:rPr>
                <a:t>T081: Q#14</a:t>
              </a:r>
              <a:r>
                <a:rPr lang="en-US" dirty="0">
                  <a:latin typeface="+mn-lt"/>
                </a:rPr>
                <a:t> Figure 6 shows three points X, Y and Z forming an equilateral triangle of side S in a uniform electric field of strength E.  A unit positive test charge is moved from X to Y, then from Y to Z, and from Z back to X. Which one of the following correctly gives the work done by an external agent in moving the charge along the various parts of the path? </a:t>
              </a:r>
            </a:p>
            <a:p>
              <a:r>
                <a:rPr lang="en-US" dirty="0">
                  <a:latin typeface="+mn-lt"/>
                </a:rPr>
                <a:t>(</a:t>
              </a:r>
              <a:r>
                <a:rPr lang="en-US" dirty="0" err="1">
                  <a:latin typeface="+mn-lt"/>
                </a:rPr>
                <a:t>Ans</a:t>
              </a:r>
              <a:r>
                <a:rPr lang="en-US" dirty="0">
                  <a:latin typeface="+mn-lt"/>
                </a:rPr>
                <a:t>: 0, -E*S*Sin(60 degrees)  , + E*S*Sin(60 degrees).)</a:t>
              </a:r>
            </a:p>
            <a:p>
              <a:endParaRPr lang="en-US" dirty="0">
                <a:latin typeface="+mn-lt"/>
              </a:endParaRPr>
            </a:p>
            <a:p>
              <a:endParaRPr lang="en-US" b="1" dirty="0">
                <a:latin typeface="+mn-lt"/>
              </a:endParaRPr>
            </a:p>
            <a:p>
              <a:endParaRPr lang="en-US" dirty="0">
                <a:latin typeface="+mn-lt"/>
              </a:endParaRPr>
            </a:p>
          </p:txBody>
        </p:sp>
        <p:grpSp>
          <p:nvGrpSpPr>
            <p:cNvPr id="7" name="Group 2"/>
            <p:cNvGrpSpPr>
              <a:grpSpLocks/>
            </p:cNvGrpSpPr>
            <p:nvPr/>
          </p:nvGrpSpPr>
          <p:grpSpPr bwMode="auto">
            <a:xfrm>
              <a:off x="7239000" y="381003"/>
              <a:ext cx="2133600" cy="2133601"/>
              <a:chOff x="7310" y="8934"/>
              <a:chExt cx="3780" cy="3651"/>
            </a:xfrm>
          </p:grpSpPr>
          <p:grpSp>
            <p:nvGrpSpPr>
              <p:cNvPr id="8" name="Group 3"/>
              <p:cNvGrpSpPr>
                <a:grpSpLocks/>
              </p:cNvGrpSpPr>
              <p:nvPr/>
            </p:nvGrpSpPr>
            <p:grpSpPr bwMode="auto">
              <a:xfrm>
                <a:off x="7310" y="8934"/>
                <a:ext cx="3780" cy="2881"/>
                <a:chOff x="4565" y="3452"/>
                <a:chExt cx="3780" cy="2881"/>
              </a:xfrm>
            </p:grpSpPr>
            <p:sp>
              <p:nvSpPr>
                <p:cNvPr id="10" name="Text Box 4"/>
                <p:cNvSpPr txBox="1">
                  <a:spLocks noChangeArrowheads="1"/>
                </p:cNvSpPr>
                <p:nvPr/>
              </p:nvSpPr>
              <p:spPr bwMode="auto">
                <a:xfrm>
                  <a:off x="4565" y="3992"/>
                  <a:ext cx="539" cy="540"/>
                </a:xfrm>
                <a:prstGeom prst="rect">
                  <a:avLst/>
                </a:prstGeom>
                <a:solidFill>
                  <a:srgbClr val="FFFFFF"/>
                </a:solidFill>
                <a:ln w="9525">
                  <a:noFill/>
                  <a:miter lim="800000"/>
                  <a:headEnd/>
                  <a:tailEnd/>
                </a:ln>
              </p:spPr>
              <p:txBody>
                <a:bodyPr/>
                <a:lstStyle/>
                <a:p>
                  <a:pPr>
                    <a:spcAft>
                      <a:spcPts val="1000"/>
                    </a:spcAft>
                  </a:pPr>
                  <a:r>
                    <a:rPr lang="en-US" sz="1100">
                      <a:latin typeface="+mn-lt"/>
                    </a:rPr>
                    <a:t>X</a:t>
                  </a:r>
                  <a:endParaRPr lang="en-US">
                    <a:latin typeface="+mn-lt"/>
                  </a:endParaRPr>
                </a:p>
              </p:txBody>
            </p:sp>
            <p:sp>
              <p:nvSpPr>
                <p:cNvPr id="11" name="Text Box 5"/>
                <p:cNvSpPr txBox="1">
                  <a:spLocks noChangeArrowheads="1"/>
                </p:cNvSpPr>
                <p:nvPr/>
              </p:nvSpPr>
              <p:spPr bwMode="auto">
                <a:xfrm>
                  <a:off x="7806" y="5792"/>
                  <a:ext cx="539" cy="540"/>
                </a:xfrm>
                <a:prstGeom prst="rect">
                  <a:avLst/>
                </a:prstGeom>
                <a:solidFill>
                  <a:srgbClr val="FFFFFF"/>
                </a:solidFill>
                <a:ln w="9525">
                  <a:noFill/>
                  <a:miter lim="800000"/>
                  <a:headEnd/>
                  <a:tailEnd/>
                </a:ln>
              </p:spPr>
              <p:txBody>
                <a:bodyPr/>
                <a:lstStyle/>
                <a:p>
                  <a:pPr>
                    <a:spcAft>
                      <a:spcPts val="1000"/>
                    </a:spcAft>
                  </a:pPr>
                  <a:r>
                    <a:rPr lang="en-US" sz="1400" b="1">
                      <a:latin typeface="+mn-lt"/>
                    </a:rPr>
                    <a:t>E</a:t>
                  </a:r>
                  <a:endParaRPr lang="en-US">
                    <a:latin typeface="+mn-lt"/>
                  </a:endParaRPr>
                </a:p>
              </p:txBody>
            </p:sp>
            <p:sp>
              <p:nvSpPr>
                <p:cNvPr id="12" name="Text Box 6"/>
                <p:cNvSpPr txBox="1">
                  <a:spLocks noChangeArrowheads="1"/>
                </p:cNvSpPr>
                <p:nvPr/>
              </p:nvSpPr>
              <p:spPr bwMode="auto">
                <a:xfrm>
                  <a:off x="7265" y="3992"/>
                  <a:ext cx="539" cy="540"/>
                </a:xfrm>
                <a:prstGeom prst="rect">
                  <a:avLst/>
                </a:prstGeom>
                <a:solidFill>
                  <a:srgbClr val="FFFFFF"/>
                </a:solidFill>
                <a:ln w="9525">
                  <a:noFill/>
                  <a:miter lim="800000"/>
                  <a:headEnd/>
                  <a:tailEnd/>
                </a:ln>
              </p:spPr>
              <p:txBody>
                <a:bodyPr/>
                <a:lstStyle/>
                <a:p>
                  <a:pPr>
                    <a:spcAft>
                      <a:spcPts val="1000"/>
                    </a:spcAft>
                  </a:pPr>
                  <a:r>
                    <a:rPr lang="en-US" sz="1100">
                      <a:latin typeface="+mn-lt"/>
                    </a:rPr>
                    <a:t>Y</a:t>
                  </a:r>
                  <a:endParaRPr lang="en-US">
                    <a:latin typeface="+mn-lt"/>
                  </a:endParaRPr>
                </a:p>
              </p:txBody>
            </p:sp>
            <p:sp>
              <p:nvSpPr>
                <p:cNvPr id="13" name="Text Box 7"/>
                <p:cNvSpPr txBox="1">
                  <a:spLocks noChangeArrowheads="1"/>
                </p:cNvSpPr>
                <p:nvPr/>
              </p:nvSpPr>
              <p:spPr bwMode="auto">
                <a:xfrm>
                  <a:off x="6005" y="3452"/>
                  <a:ext cx="539" cy="540"/>
                </a:xfrm>
                <a:prstGeom prst="rect">
                  <a:avLst/>
                </a:prstGeom>
                <a:solidFill>
                  <a:srgbClr val="FFFFFF"/>
                </a:solidFill>
                <a:ln w="9525">
                  <a:noFill/>
                  <a:miter lim="800000"/>
                  <a:headEnd/>
                  <a:tailEnd/>
                </a:ln>
              </p:spPr>
              <p:txBody>
                <a:bodyPr/>
                <a:lstStyle/>
                <a:p>
                  <a:pPr>
                    <a:spcAft>
                      <a:spcPts val="1000"/>
                    </a:spcAft>
                  </a:pPr>
                  <a:r>
                    <a:rPr lang="en-US" sz="1100">
                      <a:latin typeface="+mn-lt"/>
                    </a:rPr>
                    <a:t>S</a:t>
                  </a:r>
                  <a:endParaRPr lang="en-US">
                    <a:latin typeface="+mn-lt"/>
                  </a:endParaRPr>
                </a:p>
              </p:txBody>
            </p:sp>
            <p:sp>
              <p:nvSpPr>
                <p:cNvPr id="14" name="Line 8"/>
                <p:cNvSpPr>
                  <a:spLocks noChangeShapeType="1"/>
                </p:cNvSpPr>
                <p:nvPr/>
              </p:nvSpPr>
              <p:spPr bwMode="auto">
                <a:xfrm>
                  <a:off x="4565" y="3632"/>
                  <a:ext cx="0" cy="2701"/>
                </a:xfrm>
                <a:prstGeom prst="line">
                  <a:avLst/>
                </a:prstGeom>
                <a:noFill/>
                <a:ln w="9525">
                  <a:solidFill>
                    <a:srgbClr val="000000"/>
                  </a:solidFill>
                  <a:round/>
                  <a:headEnd/>
                  <a:tailEnd type="triangle" w="med" len="med"/>
                </a:ln>
              </p:spPr>
              <p:txBody>
                <a:bodyPr/>
                <a:lstStyle/>
                <a:p>
                  <a:endParaRPr lang="en-US">
                    <a:latin typeface="+mn-lt"/>
                  </a:endParaRPr>
                </a:p>
              </p:txBody>
            </p:sp>
            <p:sp>
              <p:nvSpPr>
                <p:cNvPr id="15" name="Line 9"/>
                <p:cNvSpPr>
                  <a:spLocks noChangeShapeType="1"/>
                </p:cNvSpPr>
                <p:nvPr/>
              </p:nvSpPr>
              <p:spPr bwMode="auto">
                <a:xfrm>
                  <a:off x="5645" y="3632"/>
                  <a:ext cx="0" cy="2701"/>
                </a:xfrm>
                <a:prstGeom prst="line">
                  <a:avLst/>
                </a:prstGeom>
                <a:noFill/>
                <a:ln w="9525">
                  <a:solidFill>
                    <a:srgbClr val="000000"/>
                  </a:solidFill>
                  <a:round/>
                  <a:headEnd/>
                  <a:tailEnd type="triangle" w="med" len="med"/>
                </a:ln>
              </p:spPr>
              <p:txBody>
                <a:bodyPr/>
                <a:lstStyle/>
                <a:p>
                  <a:endParaRPr lang="en-US">
                    <a:latin typeface="+mn-lt"/>
                  </a:endParaRPr>
                </a:p>
              </p:txBody>
            </p:sp>
            <p:sp>
              <p:nvSpPr>
                <p:cNvPr id="16" name="Line 10"/>
                <p:cNvSpPr>
                  <a:spLocks noChangeShapeType="1"/>
                </p:cNvSpPr>
                <p:nvPr/>
              </p:nvSpPr>
              <p:spPr bwMode="auto">
                <a:xfrm>
                  <a:off x="6724" y="3632"/>
                  <a:ext cx="0" cy="2701"/>
                </a:xfrm>
                <a:prstGeom prst="line">
                  <a:avLst/>
                </a:prstGeom>
                <a:noFill/>
                <a:ln w="9525">
                  <a:solidFill>
                    <a:srgbClr val="000000"/>
                  </a:solidFill>
                  <a:round/>
                  <a:headEnd/>
                  <a:tailEnd type="triangle" w="med" len="med"/>
                </a:ln>
              </p:spPr>
              <p:txBody>
                <a:bodyPr/>
                <a:lstStyle/>
                <a:p>
                  <a:endParaRPr lang="en-US">
                    <a:latin typeface="+mn-lt"/>
                  </a:endParaRPr>
                </a:p>
              </p:txBody>
            </p:sp>
            <p:sp>
              <p:nvSpPr>
                <p:cNvPr id="17" name="Line 11"/>
                <p:cNvSpPr>
                  <a:spLocks noChangeShapeType="1"/>
                </p:cNvSpPr>
                <p:nvPr/>
              </p:nvSpPr>
              <p:spPr bwMode="auto">
                <a:xfrm>
                  <a:off x="7806" y="3632"/>
                  <a:ext cx="0" cy="2701"/>
                </a:xfrm>
                <a:prstGeom prst="line">
                  <a:avLst/>
                </a:prstGeom>
                <a:noFill/>
                <a:ln w="9525">
                  <a:solidFill>
                    <a:srgbClr val="000000"/>
                  </a:solidFill>
                  <a:round/>
                  <a:headEnd/>
                  <a:tailEnd type="triangle" w="med" len="med"/>
                </a:ln>
              </p:spPr>
              <p:txBody>
                <a:bodyPr/>
                <a:lstStyle/>
                <a:p>
                  <a:endParaRPr lang="en-US">
                    <a:latin typeface="+mn-lt"/>
                  </a:endParaRPr>
                </a:p>
              </p:txBody>
            </p:sp>
            <p:sp>
              <p:nvSpPr>
                <p:cNvPr id="18" name="Line 12"/>
                <p:cNvSpPr>
                  <a:spLocks noChangeShapeType="1"/>
                </p:cNvSpPr>
                <p:nvPr/>
              </p:nvSpPr>
              <p:spPr bwMode="auto">
                <a:xfrm>
                  <a:off x="5105" y="4172"/>
                  <a:ext cx="2160" cy="0"/>
                </a:xfrm>
                <a:prstGeom prst="line">
                  <a:avLst/>
                </a:prstGeom>
                <a:noFill/>
                <a:ln w="9525">
                  <a:solidFill>
                    <a:srgbClr val="000000"/>
                  </a:solidFill>
                  <a:round/>
                  <a:headEnd/>
                  <a:tailEnd/>
                </a:ln>
              </p:spPr>
              <p:txBody>
                <a:bodyPr/>
                <a:lstStyle/>
                <a:p>
                  <a:endParaRPr lang="en-US">
                    <a:latin typeface="+mn-lt"/>
                  </a:endParaRPr>
                </a:p>
              </p:txBody>
            </p:sp>
            <p:sp>
              <p:nvSpPr>
                <p:cNvPr id="19" name="Line 13"/>
                <p:cNvSpPr>
                  <a:spLocks noChangeShapeType="1"/>
                </p:cNvSpPr>
                <p:nvPr/>
              </p:nvSpPr>
              <p:spPr bwMode="auto">
                <a:xfrm flipH="1">
                  <a:off x="6185" y="4172"/>
                  <a:ext cx="1080" cy="1619"/>
                </a:xfrm>
                <a:prstGeom prst="line">
                  <a:avLst/>
                </a:prstGeom>
                <a:noFill/>
                <a:ln w="9525">
                  <a:solidFill>
                    <a:srgbClr val="000000"/>
                  </a:solidFill>
                  <a:round/>
                  <a:headEnd/>
                  <a:tailEnd/>
                </a:ln>
              </p:spPr>
              <p:txBody>
                <a:bodyPr/>
                <a:lstStyle/>
                <a:p>
                  <a:endParaRPr lang="en-US">
                    <a:latin typeface="+mn-lt"/>
                  </a:endParaRPr>
                </a:p>
              </p:txBody>
            </p:sp>
            <p:sp>
              <p:nvSpPr>
                <p:cNvPr id="20" name="Line 14"/>
                <p:cNvSpPr>
                  <a:spLocks noChangeShapeType="1"/>
                </p:cNvSpPr>
                <p:nvPr/>
              </p:nvSpPr>
              <p:spPr bwMode="auto">
                <a:xfrm>
                  <a:off x="5105" y="4172"/>
                  <a:ext cx="1080" cy="1619"/>
                </a:xfrm>
                <a:prstGeom prst="line">
                  <a:avLst/>
                </a:prstGeom>
                <a:noFill/>
                <a:ln w="9525">
                  <a:solidFill>
                    <a:srgbClr val="000000"/>
                  </a:solidFill>
                  <a:round/>
                  <a:headEnd/>
                  <a:tailEnd/>
                </a:ln>
              </p:spPr>
              <p:txBody>
                <a:bodyPr/>
                <a:lstStyle/>
                <a:p>
                  <a:endParaRPr lang="en-US">
                    <a:latin typeface="+mn-lt"/>
                  </a:endParaRPr>
                </a:p>
              </p:txBody>
            </p:sp>
            <p:sp>
              <p:nvSpPr>
                <p:cNvPr id="21" name="Line 15"/>
                <p:cNvSpPr>
                  <a:spLocks noChangeShapeType="1"/>
                </p:cNvSpPr>
                <p:nvPr/>
              </p:nvSpPr>
              <p:spPr bwMode="auto">
                <a:xfrm>
                  <a:off x="6005" y="4172"/>
                  <a:ext cx="360" cy="0"/>
                </a:xfrm>
                <a:prstGeom prst="line">
                  <a:avLst/>
                </a:prstGeom>
                <a:noFill/>
                <a:ln w="9525">
                  <a:solidFill>
                    <a:srgbClr val="000000"/>
                  </a:solidFill>
                  <a:round/>
                  <a:headEnd/>
                  <a:tailEnd type="triangle" w="med" len="med"/>
                </a:ln>
              </p:spPr>
              <p:txBody>
                <a:bodyPr/>
                <a:lstStyle/>
                <a:p>
                  <a:endParaRPr lang="en-US">
                    <a:latin typeface="+mn-lt"/>
                  </a:endParaRPr>
                </a:p>
              </p:txBody>
            </p:sp>
            <p:sp>
              <p:nvSpPr>
                <p:cNvPr id="22" name="Line 16"/>
                <p:cNvSpPr>
                  <a:spLocks noChangeShapeType="1"/>
                </p:cNvSpPr>
                <p:nvPr/>
              </p:nvSpPr>
              <p:spPr bwMode="auto">
                <a:xfrm flipH="1">
                  <a:off x="6546" y="4712"/>
                  <a:ext cx="359" cy="540"/>
                </a:xfrm>
                <a:prstGeom prst="line">
                  <a:avLst/>
                </a:prstGeom>
                <a:noFill/>
                <a:ln w="9525">
                  <a:solidFill>
                    <a:srgbClr val="000000"/>
                  </a:solidFill>
                  <a:round/>
                  <a:headEnd/>
                  <a:tailEnd type="triangle" w="med" len="med"/>
                </a:ln>
              </p:spPr>
              <p:txBody>
                <a:bodyPr/>
                <a:lstStyle/>
                <a:p>
                  <a:endParaRPr lang="en-US">
                    <a:latin typeface="+mn-lt"/>
                  </a:endParaRPr>
                </a:p>
              </p:txBody>
            </p:sp>
            <p:sp>
              <p:nvSpPr>
                <p:cNvPr id="23" name="Line 17"/>
                <p:cNvSpPr>
                  <a:spLocks noChangeShapeType="1"/>
                </p:cNvSpPr>
                <p:nvPr/>
              </p:nvSpPr>
              <p:spPr bwMode="auto">
                <a:xfrm flipH="1" flipV="1">
                  <a:off x="5466" y="4712"/>
                  <a:ext cx="359" cy="540"/>
                </a:xfrm>
                <a:prstGeom prst="line">
                  <a:avLst/>
                </a:prstGeom>
                <a:noFill/>
                <a:ln w="9525">
                  <a:solidFill>
                    <a:srgbClr val="000000"/>
                  </a:solidFill>
                  <a:round/>
                  <a:headEnd/>
                  <a:tailEnd type="triangle" w="med" len="med"/>
                </a:ln>
              </p:spPr>
              <p:txBody>
                <a:bodyPr/>
                <a:lstStyle/>
                <a:p>
                  <a:endParaRPr lang="en-US">
                    <a:latin typeface="+mn-lt"/>
                  </a:endParaRPr>
                </a:p>
              </p:txBody>
            </p:sp>
            <p:sp>
              <p:nvSpPr>
                <p:cNvPr id="24" name="Line 18"/>
                <p:cNvSpPr>
                  <a:spLocks noChangeShapeType="1"/>
                </p:cNvSpPr>
                <p:nvPr/>
              </p:nvSpPr>
              <p:spPr bwMode="auto">
                <a:xfrm>
                  <a:off x="5105" y="3813"/>
                  <a:ext cx="2160" cy="0"/>
                </a:xfrm>
                <a:prstGeom prst="line">
                  <a:avLst/>
                </a:prstGeom>
                <a:noFill/>
                <a:ln w="9525">
                  <a:solidFill>
                    <a:srgbClr val="000000"/>
                  </a:solidFill>
                  <a:round/>
                  <a:headEnd type="triangle" w="med" len="med"/>
                  <a:tailEnd type="triangle" w="med" len="med"/>
                </a:ln>
              </p:spPr>
              <p:txBody>
                <a:bodyPr/>
                <a:lstStyle/>
                <a:p>
                  <a:endParaRPr lang="en-US">
                    <a:latin typeface="+mn-lt"/>
                  </a:endParaRPr>
                </a:p>
              </p:txBody>
            </p:sp>
            <p:sp>
              <p:nvSpPr>
                <p:cNvPr id="25" name="Text Box 19"/>
                <p:cNvSpPr txBox="1">
                  <a:spLocks noChangeArrowheads="1"/>
                </p:cNvSpPr>
                <p:nvPr/>
              </p:nvSpPr>
              <p:spPr bwMode="auto">
                <a:xfrm>
                  <a:off x="6006" y="5792"/>
                  <a:ext cx="539" cy="540"/>
                </a:xfrm>
                <a:prstGeom prst="rect">
                  <a:avLst/>
                </a:prstGeom>
                <a:solidFill>
                  <a:srgbClr val="FFFFFF"/>
                </a:solidFill>
                <a:ln w="9525">
                  <a:noFill/>
                  <a:miter lim="800000"/>
                  <a:headEnd/>
                  <a:tailEnd/>
                </a:ln>
              </p:spPr>
              <p:txBody>
                <a:bodyPr/>
                <a:lstStyle/>
                <a:p>
                  <a:pPr>
                    <a:spcAft>
                      <a:spcPts val="1000"/>
                    </a:spcAft>
                  </a:pPr>
                  <a:r>
                    <a:rPr lang="en-US" sz="1100">
                      <a:latin typeface="+mn-lt"/>
                    </a:rPr>
                    <a:t>Z</a:t>
                  </a:r>
                  <a:endParaRPr lang="en-US">
                    <a:latin typeface="+mn-lt"/>
                  </a:endParaRPr>
                </a:p>
              </p:txBody>
            </p:sp>
          </p:grpSp>
          <p:sp>
            <p:nvSpPr>
              <p:cNvPr id="9" name="Text Box 20"/>
              <p:cNvSpPr txBox="1">
                <a:spLocks noChangeArrowheads="1"/>
              </p:cNvSpPr>
              <p:nvPr/>
            </p:nvSpPr>
            <p:spPr bwMode="auto">
              <a:xfrm>
                <a:off x="8078" y="12015"/>
                <a:ext cx="1824" cy="570"/>
              </a:xfrm>
              <a:prstGeom prst="rect">
                <a:avLst/>
              </a:prstGeom>
              <a:solidFill>
                <a:srgbClr val="FFFFFF"/>
              </a:solidFill>
              <a:ln w="9525">
                <a:noFill/>
                <a:miter lim="800000"/>
                <a:headEnd/>
                <a:tailEnd/>
              </a:ln>
            </p:spPr>
            <p:txBody>
              <a:bodyPr/>
              <a:lstStyle/>
              <a:p>
                <a:pPr algn="ctr"/>
                <a:r>
                  <a:rPr lang="en-US" sz="1100" b="1">
                    <a:latin typeface="+mn-lt"/>
                  </a:rPr>
                  <a:t>Figure 6</a:t>
                </a:r>
              </a:p>
              <a:p>
                <a:endParaRPr lang="en-US">
                  <a:latin typeface="+mn-lt"/>
                </a:endParaRPr>
              </a:p>
            </p:txBody>
          </p:sp>
        </p:grpSp>
      </p:grpSp>
      <p:sp>
        <p:nvSpPr>
          <p:cNvPr id="26" name="Rectangle 4"/>
          <p:cNvSpPr txBox="1">
            <a:spLocks noChangeArrowheads="1"/>
          </p:cNvSpPr>
          <p:nvPr/>
        </p:nvSpPr>
        <p:spPr bwMode="auto">
          <a:xfrm>
            <a:off x="152400" y="4495800"/>
            <a:ext cx="8107680" cy="1447800"/>
          </a:xfrm>
          <a:prstGeom prst="rect">
            <a:avLst/>
          </a:prstGeom>
          <a:noFill/>
          <a:ln w="76200">
            <a:noFill/>
            <a:miter lim="800000"/>
            <a:headEnd/>
            <a:tailEnd/>
          </a:ln>
        </p:spPr>
        <p:txBody>
          <a:bodyPr/>
          <a:lstStyle/>
          <a:p>
            <a:r>
              <a:rPr lang="en-US" b="1" dirty="0">
                <a:latin typeface="+mn-lt"/>
              </a:rPr>
              <a:t>T081: Q#2:</a:t>
            </a:r>
            <a:r>
              <a:rPr lang="en-US" dirty="0">
                <a:latin typeface="+mn-lt"/>
              </a:rPr>
              <a:t> Three point charges are initially infinitely far apart. Two of the point charges are identical and have charge Q. If zero net work is required to assemble the three charges at the corners of an equilateral triangle of side d, then the value of the third charge is (</a:t>
            </a:r>
            <a:r>
              <a:rPr lang="en-US" dirty="0" err="1">
                <a:latin typeface="+mn-lt"/>
              </a:rPr>
              <a:t>Ans</a:t>
            </a:r>
            <a:r>
              <a:rPr lang="en-US" dirty="0">
                <a:latin typeface="+mn-lt"/>
              </a:rPr>
              <a:t>: - Q/2.)</a:t>
            </a:r>
          </a:p>
          <a:p>
            <a:endParaRPr lang="en-US" b="1" dirty="0">
              <a:latin typeface="+mn-lt"/>
            </a:endParaRPr>
          </a:p>
          <a:p>
            <a:endParaRPr lang="en-US" dirty="0">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28600" y="304800"/>
            <a:ext cx="8915400" cy="1755775"/>
            <a:chOff x="228600" y="304800"/>
            <a:chExt cx="8915400" cy="1755775"/>
          </a:xfrm>
        </p:grpSpPr>
        <p:pic>
          <p:nvPicPr>
            <p:cNvPr id="28674" name="Picture 2"/>
            <p:cNvPicPr>
              <a:picLocks noChangeAspect="1" noChangeArrowheads="1"/>
            </p:cNvPicPr>
            <p:nvPr/>
          </p:nvPicPr>
          <p:blipFill>
            <a:blip r:embed="rId2" cstate="print"/>
            <a:srcRect/>
            <a:stretch>
              <a:fillRect/>
            </a:stretch>
          </p:blipFill>
          <p:spPr bwMode="auto">
            <a:xfrm>
              <a:off x="6781800" y="304800"/>
              <a:ext cx="2362200" cy="1755775"/>
            </a:xfrm>
            <a:prstGeom prst="rect">
              <a:avLst/>
            </a:prstGeom>
            <a:noFill/>
            <a:ln w="9525">
              <a:noFill/>
              <a:miter lim="800000"/>
              <a:headEnd/>
              <a:tailEnd/>
            </a:ln>
          </p:spPr>
        </p:pic>
        <p:sp>
          <p:nvSpPr>
            <p:cNvPr id="28675" name="Rectangle 4"/>
            <p:cNvSpPr txBox="1">
              <a:spLocks noChangeArrowheads="1"/>
            </p:cNvSpPr>
            <p:nvPr/>
          </p:nvSpPr>
          <p:spPr bwMode="auto">
            <a:xfrm>
              <a:off x="228600" y="533400"/>
              <a:ext cx="6629400" cy="1143000"/>
            </a:xfrm>
            <a:prstGeom prst="rect">
              <a:avLst/>
            </a:prstGeom>
            <a:noFill/>
            <a:ln w="76200">
              <a:noFill/>
              <a:miter lim="800000"/>
              <a:headEnd/>
              <a:tailEnd/>
            </a:ln>
          </p:spPr>
          <p:txBody>
            <a:bodyPr/>
            <a:lstStyle/>
            <a:p>
              <a:r>
                <a:rPr lang="en-US" b="1" u="sng" dirty="0"/>
                <a:t>T062:</a:t>
              </a:r>
              <a:r>
                <a:rPr lang="en-US" u="sng" dirty="0"/>
                <a:t> </a:t>
              </a:r>
              <a:r>
                <a:rPr lang="en-US" b="1" dirty="0"/>
                <a:t>Q11.</a:t>
              </a:r>
              <a:r>
                <a:rPr lang="en-US" dirty="0"/>
                <a:t>: Figure (3) shows three charges located at the corners of a triangle. How much energy would be needed to remove the 4 </a:t>
              </a:r>
              <a:r>
                <a:rPr lang="en-US" dirty="0" err="1"/>
                <a:t>μC</a:t>
              </a:r>
              <a:r>
                <a:rPr lang="en-US" dirty="0"/>
                <a:t> charge to infinity?  [Assume V = 0 at infinity.] (8.2J)</a:t>
              </a:r>
            </a:p>
            <a:p>
              <a:endParaRPr lang="en-US" dirty="0"/>
            </a:p>
            <a:p>
              <a:endParaRPr lang="en-US" b="1" dirty="0"/>
            </a:p>
            <a:p>
              <a:endParaRPr lang="en-US" b="1" dirty="0"/>
            </a:p>
            <a:p>
              <a:endParaRPr lang="en-US" dirty="0"/>
            </a:p>
          </p:txBody>
        </p:sp>
      </p:grpSp>
      <p:grpSp>
        <p:nvGrpSpPr>
          <p:cNvPr id="7" name="Group 6"/>
          <p:cNvGrpSpPr/>
          <p:nvPr/>
        </p:nvGrpSpPr>
        <p:grpSpPr>
          <a:xfrm>
            <a:off x="228600" y="2209800"/>
            <a:ext cx="8610600" cy="1819364"/>
            <a:chOff x="228600" y="2209800"/>
            <a:chExt cx="8610600" cy="1819364"/>
          </a:xfrm>
        </p:grpSpPr>
        <p:sp>
          <p:nvSpPr>
            <p:cNvPr id="6" name="Rectangle 5"/>
            <p:cNvSpPr/>
            <p:nvPr/>
          </p:nvSpPr>
          <p:spPr>
            <a:xfrm>
              <a:off x="228600" y="2274838"/>
              <a:ext cx="5791200" cy="1754326"/>
            </a:xfrm>
            <a:prstGeom prst="rect">
              <a:avLst/>
            </a:prstGeom>
          </p:spPr>
          <p:txBody>
            <a:bodyPr wrap="square">
              <a:spAutoFit/>
            </a:bodyPr>
            <a:lstStyle/>
            <a:p>
              <a:r>
                <a:rPr lang="en-US" b="1" dirty="0">
                  <a:solidFill>
                    <a:srgbClr val="0000FF"/>
                  </a:solidFill>
                </a:rPr>
                <a:t>T102-Q12. </a:t>
              </a:r>
            </a:p>
            <a:p>
              <a:r>
                <a:rPr lang="en-US" dirty="0">
                  <a:solidFill>
                    <a:srgbClr val="0000FF"/>
                  </a:solidFill>
                </a:rPr>
                <a:t>How much work is required to set up the arrangement of charges shown in Figure 6, if Q = − 3 </a:t>
              </a:r>
              <a:r>
                <a:rPr lang="en-US" dirty="0" err="1">
                  <a:solidFill>
                    <a:srgbClr val="0000FF"/>
                  </a:solidFill>
                </a:rPr>
                <a:t>μC</a:t>
              </a:r>
              <a:r>
                <a:rPr lang="en-US" dirty="0">
                  <a:solidFill>
                    <a:srgbClr val="0000FF"/>
                  </a:solidFill>
                </a:rPr>
                <a:t>? Assume that the charged particles are initially infinitely far apart and at rest. Take the potential to be zero at infinity. </a:t>
              </a:r>
            </a:p>
            <a:p>
              <a:r>
                <a:rPr lang="en-US" dirty="0">
                  <a:solidFill>
                    <a:srgbClr val="0000FF"/>
                  </a:solidFill>
                </a:rPr>
                <a:t>A) +0.06 J</a:t>
              </a:r>
            </a:p>
          </p:txBody>
        </p:sp>
        <p:pic>
          <p:nvPicPr>
            <p:cNvPr id="106497" name="Picture 1"/>
            <p:cNvPicPr>
              <a:picLocks noChangeAspect="1" noChangeArrowheads="1"/>
            </p:cNvPicPr>
            <p:nvPr/>
          </p:nvPicPr>
          <p:blipFill>
            <a:blip r:embed="rId3" cstate="print"/>
            <a:srcRect/>
            <a:stretch>
              <a:fillRect/>
            </a:stretch>
          </p:blipFill>
          <p:spPr bwMode="auto">
            <a:xfrm>
              <a:off x="6334125" y="2209800"/>
              <a:ext cx="2505075" cy="1743075"/>
            </a:xfrm>
            <a:prstGeom prst="rect">
              <a:avLst/>
            </a:prstGeom>
            <a:noFill/>
            <a:ln w="9525">
              <a:noFill/>
              <a:miter lim="800000"/>
              <a:headEnd/>
              <a:tailEnd/>
            </a:ln>
            <a:effectLst/>
          </p:spPr>
        </p:pic>
      </p:grpSp>
      <p:grpSp>
        <p:nvGrpSpPr>
          <p:cNvPr id="8" name="Group 7"/>
          <p:cNvGrpSpPr/>
          <p:nvPr/>
        </p:nvGrpSpPr>
        <p:grpSpPr>
          <a:xfrm>
            <a:off x="381000" y="4445675"/>
            <a:ext cx="8153400" cy="2031325"/>
            <a:chOff x="533400" y="2136339"/>
            <a:chExt cx="8153400" cy="2031325"/>
          </a:xfrm>
        </p:grpSpPr>
        <p:sp>
          <p:nvSpPr>
            <p:cNvPr id="9" name="Rectangle 8"/>
            <p:cNvSpPr/>
            <p:nvPr/>
          </p:nvSpPr>
          <p:spPr>
            <a:xfrm>
              <a:off x="533400" y="2136339"/>
              <a:ext cx="6172200" cy="2031325"/>
            </a:xfrm>
            <a:prstGeom prst="rect">
              <a:avLst/>
            </a:prstGeom>
          </p:spPr>
          <p:txBody>
            <a:bodyPr wrap="square">
              <a:spAutoFit/>
            </a:bodyPr>
            <a:lstStyle/>
            <a:p>
              <a:r>
                <a:rPr lang="en-US" dirty="0">
                  <a:solidFill>
                    <a:srgbClr val="0000FF"/>
                  </a:solidFill>
                </a:rPr>
                <a:t>T101-Q15.</a:t>
              </a:r>
            </a:p>
            <a:p>
              <a:r>
                <a:rPr lang="en-US" dirty="0">
                  <a:solidFill>
                    <a:srgbClr val="0000FF"/>
                  </a:solidFill>
                </a:rPr>
                <a:t>In Figure 4, four charges are fixed at the corners of a square whose sides are of length 2d. The work done by an external agent to bring a fifth charge, Q, from infinity to the center of the square as shown in the figure is: (assume the potential at infinity to be zero)</a:t>
              </a:r>
            </a:p>
            <a:p>
              <a:r>
                <a:rPr lang="en-US" dirty="0">
                  <a:solidFill>
                    <a:srgbClr val="0000FF"/>
                  </a:solidFill>
                </a:rPr>
                <a:t>A) – 1.4kqQ/d.</a:t>
              </a:r>
            </a:p>
          </p:txBody>
        </p:sp>
        <p:pic>
          <p:nvPicPr>
            <p:cNvPr id="10" name="Picture 2"/>
            <p:cNvPicPr>
              <a:picLocks noChangeAspect="1" noChangeArrowheads="1"/>
            </p:cNvPicPr>
            <p:nvPr/>
          </p:nvPicPr>
          <p:blipFill>
            <a:blip r:embed="rId4" cstate="print"/>
            <a:srcRect/>
            <a:stretch>
              <a:fillRect/>
            </a:stretch>
          </p:blipFill>
          <p:spPr bwMode="auto">
            <a:xfrm>
              <a:off x="6629856" y="2209800"/>
              <a:ext cx="2056944" cy="1752600"/>
            </a:xfrm>
            <a:prstGeom prst="rect">
              <a:avLst/>
            </a:prstGeom>
            <a:noFill/>
            <a:ln w="9525">
              <a:noFill/>
              <a:miter lim="800000"/>
              <a:headEnd/>
              <a:tailEnd/>
            </a:ln>
            <a:effectLst/>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48640" y="152400"/>
            <a:ext cx="8610600" cy="1819364"/>
            <a:chOff x="228600" y="2209800"/>
            <a:chExt cx="8610600" cy="1819364"/>
          </a:xfrm>
        </p:grpSpPr>
        <p:sp>
          <p:nvSpPr>
            <p:cNvPr id="6" name="Rectangle 5"/>
            <p:cNvSpPr/>
            <p:nvPr/>
          </p:nvSpPr>
          <p:spPr>
            <a:xfrm>
              <a:off x="228600" y="2274838"/>
              <a:ext cx="5791200" cy="1754326"/>
            </a:xfrm>
            <a:prstGeom prst="rect">
              <a:avLst/>
            </a:prstGeom>
          </p:spPr>
          <p:txBody>
            <a:bodyPr wrap="square">
              <a:spAutoFit/>
            </a:bodyPr>
            <a:lstStyle/>
            <a:p>
              <a:r>
                <a:rPr lang="en-US" b="1" dirty="0">
                  <a:solidFill>
                    <a:srgbClr val="0000FF"/>
                  </a:solidFill>
                </a:rPr>
                <a:t>T102-Q12. </a:t>
              </a:r>
            </a:p>
            <a:p>
              <a:r>
                <a:rPr lang="en-US" dirty="0">
                  <a:solidFill>
                    <a:srgbClr val="0000FF"/>
                  </a:solidFill>
                </a:rPr>
                <a:t>How much work is required to set up the arrangement of charges shown in Figure 6, if Q = − 3 </a:t>
              </a:r>
              <a:r>
                <a:rPr lang="en-US" dirty="0" err="1">
                  <a:solidFill>
                    <a:srgbClr val="0000FF"/>
                  </a:solidFill>
                </a:rPr>
                <a:t>μC</a:t>
              </a:r>
              <a:r>
                <a:rPr lang="en-US" dirty="0">
                  <a:solidFill>
                    <a:srgbClr val="0000FF"/>
                  </a:solidFill>
                </a:rPr>
                <a:t>? Assume that the charged particles are initially infinitely far apart and at rest. Take the potential to be zero at infinity. </a:t>
              </a:r>
            </a:p>
            <a:p>
              <a:r>
                <a:rPr lang="en-US" dirty="0">
                  <a:solidFill>
                    <a:srgbClr val="0000FF"/>
                  </a:solidFill>
                </a:rPr>
                <a:t>A) +0.06 J</a:t>
              </a:r>
            </a:p>
          </p:txBody>
        </p:sp>
        <p:pic>
          <p:nvPicPr>
            <p:cNvPr id="106497" name="Picture 1"/>
            <p:cNvPicPr>
              <a:picLocks noChangeAspect="1" noChangeArrowheads="1"/>
            </p:cNvPicPr>
            <p:nvPr/>
          </p:nvPicPr>
          <p:blipFill>
            <a:blip r:embed="rId2" cstate="print"/>
            <a:srcRect/>
            <a:stretch>
              <a:fillRect/>
            </a:stretch>
          </p:blipFill>
          <p:spPr bwMode="auto">
            <a:xfrm>
              <a:off x="6334125" y="2209800"/>
              <a:ext cx="2505075" cy="1743075"/>
            </a:xfrm>
            <a:prstGeom prst="rect">
              <a:avLst/>
            </a:prstGeom>
            <a:noFill/>
            <a:ln w="9525">
              <a:noFill/>
              <a:miter lim="800000"/>
              <a:headEnd/>
              <a:tailEnd/>
            </a:ln>
            <a:effectLst/>
          </p:spPr>
        </p:pic>
      </p:grpSp>
    </p:spTree>
    <p:extLst>
      <p:ext uri="{BB962C8B-B14F-4D97-AF65-F5344CB8AC3E}">
        <p14:creationId xmlns:p14="http://schemas.microsoft.com/office/powerpoint/2010/main" val="1081277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229600" cy="1477328"/>
          </a:xfrm>
          <a:prstGeom prst="rect">
            <a:avLst/>
          </a:prstGeom>
        </p:spPr>
        <p:txBody>
          <a:bodyPr wrap="square">
            <a:spAutoFit/>
          </a:bodyPr>
          <a:lstStyle/>
          <a:p>
            <a:r>
              <a:rPr lang="en-US" dirty="0"/>
              <a:t>T92-Q17. Three electrons are initially infinitely far from each other. How much work (by an external agent) is required to place them on the corners of an equilateral triangle of side</a:t>
            </a:r>
          </a:p>
          <a:p>
            <a:r>
              <a:rPr lang="en-US" dirty="0"/>
              <a:t>length 1.00 nm?</a:t>
            </a:r>
          </a:p>
          <a:p>
            <a:r>
              <a:rPr lang="en-US" dirty="0"/>
              <a:t>A) + 6.91 × 10-19 J</a:t>
            </a:r>
          </a:p>
        </p:txBody>
      </p:sp>
      <p:sp>
        <p:nvSpPr>
          <p:cNvPr id="3" name="Rectangle 2"/>
          <p:cNvSpPr/>
          <p:nvPr/>
        </p:nvSpPr>
        <p:spPr>
          <a:xfrm>
            <a:off x="457200" y="2274838"/>
            <a:ext cx="8001000" cy="1477328"/>
          </a:xfrm>
          <a:prstGeom prst="rect">
            <a:avLst/>
          </a:prstGeom>
        </p:spPr>
        <p:txBody>
          <a:bodyPr wrap="square">
            <a:spAutoFit/>
          </a:bodyPr>
          <a:lstStyle/>
          <a:p>
            <a:r>
              <a:rPr lang="en-US" dirty="0"/>
              <a:t>T83-Q11.</a:t>
            </a:r>
          </a:p>
          <a:p>
            <a:r>
              <a:rPr lang="en-US" dirty="0"/>
              <a:t>Four equal positive charges, each 3.2 </a:t>
            </a:r>
            <a:r>
              <a:rPr lang="el-GR" dirty="0">
                <a:latin typeface="Calibri"/>
                <a:cs typeface="Calibri"/>
              </a:rPr>
              <a:t>μ</a:t>
            </a:r>
            <a:r>
              <a:rPr lang="en-US" dirty="0"/>
              <a:t>C, are held at the four corners of a square of edge 0.50m. How much work is required to move one of those charges far away from other three?</a:t>
            </a:r>
          </a:p>
          <a:p>
            <a:r>
              <a:rPr lang="en-US" dirty="0"/>
              <a:t>A) − 0.50 J</a:t>
            </a:r>
          </a:p>
        </p:txBody>
      </p:sp>
      <p:sp>
        <p:nvSpPr>
          <p:cNvPr id="4" name="Rectangle 3"/>
          <p:cNvSpPr/>
          <p:nvPr/>
        </p:nvSpPr>
        <p:spPr>
          <a:xfrm>
            <a:off x="533400" y="3962400"/>
            <a:ext cx="8229600" cy="1477328"/>
          </a:xfrm>
          <a:prstGeom prst="rect">
            <a:avLst/>
          </a:prstGeom>
        </p:spPr>
        <p:txBody>
          <a:bodyPr wrap="square">
            <a:spAutoFit/>
          </a:bodyPr>
          <a:lstStyle/>
          <a:p>
            <a:r>
              <a:rPr lang="en-US" dirty="0"/>
              <a:t>T83-Q12.</a:t>
            </a:r>
          </a:p>
          <a:p>
            <a:r>
              <a:rPr lang="en-US" dirty="0"/>
              <a:t>An electric field of 100 V/m strength is often observed near the surface of earth. What would be the electric potential at a point on the earth surface? (Radius of Earth= 6.37 x 10</a:t>
            </a:r>
            <a:r>
              <a:rPr lang="en-US" baseline="30000" dirty="0"/>
              <a:t>6</a:t>
            </a:r>
            <a:r>
              <a:rPr lang="en-US" dirty="0"/>
              <a:t> m)</a:t>
            </a:r>
          </a:p>
          <a:p>
            <a:r>
              <a:rPr lang="pt-BR" dirty="0"/>
              <a:t>A) 6.37 x 10</a:t>
            </a:r>
            <a:r>
              <a:rPr lang="pt-BR" baseline="30000" dirty="0"/>
              <a:t>8</a:t>
            </a:r>
            <a:r>
              <a:rPr lang="pt-BR" dirty="0"/>
              <a:t> V</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8600" y="152400"/>
            <a:ext cx="8686800" cy="2031325"/>
            <a:chOff x="228600" y="152400"/>
            <a:chExt cx="8686800" cy="2031325"/>
          </a:xfrm>
        </p:grpSpPr>
        <p:sp>
          <p:nvSpPr>
            <p:cNvPr id="3" name="Rectangle 2"/>
            <p:cNvSpPr/>
            <p:nvPr/>
          </p:nvSpPr>
          <p:spPr>
            <a:xfrm>
              <a:off x="228600" y="152400"/>
              <a:ext cx="6019800" cy="2031325"/>
            </a:xfrm>
            <a:prstGeom prst="rect">
              <a:avLst/>
            </a:prstGeom>
          </p:spPr>
          <p:txBody>
            <a:bodyPr wrap="square">
              <a:spAutoFit/>
            </a:bodyPr>
            <a:lstStyle/>
            <a:p>
              <a:pPr algn="l" rtl="0"/>
              <a:r>
                <a:rPr lang="en-US" dirty="0"/>
                <a:t>T91-Q12.</a:t>
              </a:r>
            </a:p>
            <a:p>
              <a:pPr algn="l" rtl="0"/>
              <a:r>
                <a:rPr lang="en-US" dirty="0"/>
                <a:t>Two charges </a:t>
              </a:r>
              <a:r>
                <a:rPr lang="en-US" i="1" dirty="0"/>
                <a:t>q = + 2.0 µC are fixed a distance 2d = 2.0 cm apart (see Figure 5). With V = 0 at</a:t>
              </a:r>
            </a:p>
            <a:p>
              <a:pPr algn="l" rtl="0"/>
              <a:r>
                <a:rPr lang="en-US" dirty="0"/>
                <a:t>infinity, how much work needs to be done by an external agent to move one of the charges to</a:t>
              </a:r>
            </a:p>
            <a:p>
              <a:pPr algn="l" rtl="0"/>
              <a:r>
                <a:rPr lang="en-US" dirty="0"/>
                <a:t>point C?</a:t>
              </a:r>
            </a:p>
            <a:p>
              <a:pPr algn="l" rtl="0"/>
              <a:r>
                <a:rPr lang="en-US" dirty="0"/>
                <a:t>A) + 0.75 J</a:t>
              </a:r>
            </a:p>
          </p:txBody>
        </p:sp>
        <p:pic>
          <p:nvPicPr>
            <p:cNvPr id="4" name="Picture 2"/>
            <p:cNvPicPr>
              <a:picLocks noChangeAspect="1" noChangeArrowheads="1"/>
            </p:cNvPicPr>
            <p:nvPr/>
          </p:nvPicPr>
          <p:blipFill>
            <a:blip r:embed="rId2" cstate="print"/>
            <a:srcRect/>
            <a:stretch>
              <a:fillRect/>
            </a:stretch>
          </p:blipFill>
          <p:spPr bwMode="auto">
            <a:xfrm>
              <a:off x="6248400" y="457200"/>
              <a:ext cx="2667000" cy="1600200"/>
            </a:xfrm>
            <a:prstGeom prst="rect">
              <a:avLst/>
            </a:prstGeom>
            <a:noFill/>
            <a:ln w="9525">
              <a:noFill/>
              <a:miter lim="800000"/>
              <a:headEnd/>
              <a:tailEnd/>
            </a:ln>
            <a:effectLst/>
          </p:spPr>
        </p:pic>
      </p:grpSp>
      <p:grpSp>
        <p:nvGrpSpPr>
          <p:cNvPr id="5" name="Group 4"/>
          <p:cNvGrpSpPr/>
          <p:nvPr/>
        </p:nvGrpSpPr>
        <p:grpSpPr>
          <a:xfrm>
            <a:off x="152400" y="2360473"/>
            <a:ext cx="8839200" cy="1906727"/>
            <a:chOff x="304800" y="228600"/>
            <a:chExt cx="8839200" cy="1906727"/>
          </a:xfrm>
        </p:grpSpPr>
        <p:sp>
          <p:nvSpPr>
            <p:cNvPr id="6" name="Rectangle 5"/>
            <p:cNvSpPr/>
            <p:nvPr/>
          </p:nvSpPr>
          <p:spPr>
            <a:xfrm>
              <a:off x="304800" y="381001"/>
              <a:ext cx="7391400" cy="1754326"/>
            </a:xfrm>
            <a:prstGeom prst="rect">
              <a:avLst/>
            </a:prstGeom>
          </p:spPr>
          <p:txBody>
            <a:bodyPr wrap="square">
              <a:spAutoFit/>
            </a:bodyPr>
            <a:lstStyle/>
            <a:p>
              <a:pPr algn="l" rtl="0"/>
              <a:r>
                <a:rPr lang="en-US" b="1" dirty="0"/>
                <a:t>T111-Q13. Three charged particles, q</a:t>
              </a:r>
              <a:r>
                <a:rPr lang="en-US" b="1" baseline="-25000" dirty="0"/>
                <a:t>1</a:t>
              </a:r>
              <a:r>
                <a:rPr lang="en-US" b="1" dirty="0"/>
                <a:t> = +10 </a:t>
              </a:r>
              <a:r>
                <a:rPr lang="en-US" b="1" dirty="0" err="1"/>
                <a:t>nC</a:t>
              </a:r>
              <a:r>
                <a:rPr lang="en-US" b="1" dirty="0"/>
                <a:t>, q</a:t>
              </a:r>
              <a:r>
                <a:rPr lang="en-US" b="1" baseline="-25000" dirty="0"/>
                <a:t>2</a:t>
              </a:r>
              <a:r>
                <a:rPr lang="en-US" b="1" dirty="0"/>
                <a:t> = –20 </a:t>
              </a:r>
              <a:r>
                <a:rPr lang="en-US" b="1" dirty="0" err="1"/>
                <a:t>nC</a:t>
              </a:r>
              <a:r>
                <a:rPr lang="en-US" b="1" dirty="0"/>
                <a:t>, and q</a:t>
              </a:r>
              <a:r>
                <a:rPr lang="en-US" b="1" baseline="-25000" dirty="0"/>
                <a:t>3</a:t>
              </a:r>
              <a:r>
                <a:rPr lang="en-US" b="1" dirty="0"/>
                <a:t> = +30 </a:t>
              </a:r>
              <a:r>
                <a:rPr lang="en-US" b="1" dirty="0" err="1"/>
                <a:t>nC</a:t>
              </a:r>
              <a:r>
                <a:rPr lang="en-US" b="1" dirty="0"/>
                <a:t>, are positioned at the corners of a triangle, as shown in Figure 6. If a = 10 cm and b = 6.0 cm, how much work must be done by an external agent to move q</a:t>
              </a:r>
              <a:r>
                <a:rPr lang="en-US" b="1" baseline="-25000" dirty="0"/>
                <a:t>3</a:t>
              </a:r>
              <a:r>
                <a:rPr lang="en-US" b="1" dirty="0"/>
                <a:t> to infinity?</a:t>
              </a:r>
            </a:p>
            <a:p>
              <a:pPr algn="l" rtl="0"/>
              <a:r>
                <a:rPr lang="en-US" b="1" dirty="0"/>
                <a:t> A) +2.7 × 10-</a:t>
              </a:r>
              <a:r>
                <a:rPr lang="en-US" b="1" baseline="30000" dirty="0"/>
                <a:t>5</a:t>
              </a:r>
              <a:r>
                <a:rPr lang="en-US" b="1" dirty="0"/>
                <a:t>J</a:t>
              </a:r>
            </a:p>
            <a:p>
              <a:pPr algn="l" rtl="0"/>
              <a:endParaRPr lang="en-US" b="1" dirty="0"/>
            </a:p>
          </p:txBody>
        </p:sp>
        <p:pic>
          <p:nvPicPr>
            <p:cNvPr id="7" name="Picture 2"/>
            <p:cNvPicPr>
              <a:picLocks noChangeAspect="1" noChangeArrowheads="1"/>
            </p:cNvPicPr>
            <p:nvPr/>
          </p:nvPicPr>
          <p:blipFill>
            <a:blip r:embed="rId3" cstate="print"/>
            <a:srcRect/>
            <a:stretch>
              <a:fillRect/>
            </a:stretch>
          </p:blipFill>
          <p:spPr bwMode="auto">
            <a:xfrm>
              <a:off x="7829550" y="228600"/>
              <a:ext cx="1314450" cy="1667107"/>
            </a:xfrm>
            <a:prstGeom prst="rect">
              <a:avLst/>
            </a:prstGeom>
            <a:noFill/>
            <a:ln w="9525">
              <a:noFill/>
              <a:miter lim="800000"/>
              <a:headEnd/>
              <a:tailEnd/>
            </a:ln>
            <a:effectLst/>
          </p:spPr>
        </p:pic>
      </p:grpSp>
      <p:sp>
        <p:nvSpPr>
          <p:cNvPr id="8" name="Rectangle 7"/>
          <p:cNvSpPr/>
          <p:nvPr/>
        </p:nvSpPr>
        <p:spPr>
          <a:xfrm>
            <a:off x="152400" y="4495800"/>
            <a:ext cx="8686800" cy="2100322"/>
          </a:xfrm>
          <a:prstGeom prst="rect">
            <a:avLst/>
          </a:prstGeom>
        </p:spPr>
        <p:txBody>
          <a:bodyPr wrap="square">
            <a:spAutoFit/>
          </a:bodyPr>
          <a:lstStyle/>
          <a:p>
            <a:pPr algn="l" rtl="0"/>
            <a:r>
              <a:rPr lang="en-US" dirty="0">
                <a:solidFill>
                  <a:srgbClr val="0000FF"/>
                </a:solidFill>
              </a:rPr>
              <a:t>103-Q12. </a:t>
            </a:r>
          </a:p>
          <a:p>
            <a:pPr algn="l" rtl="0"/>
            <a:r>
              <a:rPr lang="en-US" dirty="0">
                <a:solidFill>
                  <a:srgbClr val="0000FF"/>
                </a:solidFill>
              </a:rPr>
              <a:t>Calculate the electrostatic potential energy between a proton and an electron in a hydrogen atom of radius 52.9 pm (1 m = 1×10</a:t>
            </a:r>
            <a:r>
              <a:rPr lang="en-US" baseline="30000" dirty="0">
                <a:solidFill>
                  <a:srgbClr val="0000FF"/>
                </a:solidFill>
              </a:rPr>
              <a:t>12</a:t>
            </a:r>
            <a:r>
              <a:rPr lang="en-US" dirty="0">
                <a:solidFill>
                  <a:srgbClr val="0000FF"/>
                </a:solidFill>
              </a:rPr>
              <a:t> pm). Assume the electrostatic potential energy between the proton and electron is zero at infinite separation. Express your answer in electron-volts (</a:t>
            </a:r>
            <a:r>
              <a:rPr lang="en-US" dirty="0" err="1">
                <a:solidFill>
                  <a:srgbClr val="0000FF"/>
                </a:solidFill>
              </a:rPr>
              <a:t>eV</a:t>
            </a:r>
            <a:r>
              <a:rPr lang="en-US" dirty="0">
                <a:solidFill>
                  <a:srgbClr val="0000FF"/>
                </a:solidFill>
              </a:rPr>
              <a:t>). </a:t>
            </a:r>
          </a:p>
          <a:p>
            <a:pPr algn="l" rtl="0"/>
            <a:r>
              <a:rPr lang="en-US" dirty="0">
                <a:solidFill>
                  <a:srgbClr val="0000FF"/>
                </a:solidFill>
              </a:rPr>
              <a:t>A) −27.2 </a:t>
            </a:r>
          </a:p>
          <a:p>
            <a:pPr algn="l" rtl="0"/>
            <a:endParaRPr lang="en-US" dirty="0">
              <a:solidFill>
                <a:srgbClr val="0000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200" y="381000"/>
            <a:ext cx="8686800" cy="2100322"/>
          </a:xfrm>
          <a:prstGeom prst="rect">
            <a:avLst/>
          </a:prstGeom>
        </p:spPr>
        <p:txBody>
          <a:bodyPr wrap="square">
            <a:spAutoFit/>
          </a:bodyPr>
          <a:lstStyle/>
          <a:p>
            <a:pPr algn="l" rtl="0"/>
            <a:r>
              <a:rPr lang="en-US" dirty="0">
                <a:solidFill>
                  <a:srgbClr val="0000FF"/>
                </a:solidFill>
              </a:rPr>
              <a:t>103-Q12. </a:t>
            </a:r>
          </a:p>
          <a:p>
            <a:pPr algn="l" rtl="0"/>
            <a:r>
              <a:rPr lang="en-US" dirty="0">
                <a:solidFill>
                  <a:srgbClr val="0000FF"/>
                </a:solidFill>
              </a:rPr>
              <a:t>Calculate the electrostatic potential energy between a proton and an electron in a hydrogen atom of radius 52.9 pm (1 m = 1×10</a:t>
            </a:r>
            <a:r>
              <a:rPr lang="en-US" baseline="30000" dirty="0">
                <a:solidFill>
                  <a:srgbClr val="0000FF"/>
                </a:solidFill>
              </a:rPr>
              <a:t>12</a:t>
            </a:r>
            <a:r>
              <a:rPr lang="en-US" dirty="0">
                <a:solidFill>
                  <a:srgbClr val="0000FF"/>
                </a:solidFill>
              </a:rPr>
              <a:t> pm). Assume the electrostatic potential energy between the proton and electron is zero at infinite separation. Express your answer in electron-volts (</a:t>
            </a:r>
            <a:r>
              <a:rPr lang="en-US" dirty="0" err="1">
                <a:solidFill>
                  <a:srgbClr val="0000FF"/>
                </a:solidFill>
              </a:rPr>
              <a:t>eV</a:t>
            </a:r>
            <a:r>
              <a:rPr lang="en-US" dirty="0">
                <a:solidFill>
                  <a:srgbClr val="0000FF"/>
                </a:solidFill>
              </a:rPr>
              <a:t>). </a:t>
            </a:r>
          </a:p>
          <a:p>
            <a:pPr algn="l" rtl="0"/>
            <a:r>
              <a:rPr lang="en-US" dirty="0">
                <a:solidFill>
                  <a:srgbClr val="0000FF"/>
                </a:solidFill>
              </a:rPr>
              <a:t>A) −27.2 </a:t>
            </a:r>
          </a:p>
          <a:p>
            <a:pPr algn="l" rtl="0"/>
            <a:endParaRPr lang="en-US" dirty="0">
              <a:solidFill>
                <a:srgbClr val="0000FF"/>
              </a:solidFill>
            </a:endParaRPr>
          </a:p>
        </p:txBody>
      </p:sp>
    </p:spTree>
    <p:extLst>
      <p:ext uri="{BB962C8B-B14F-4D97-AF65-F5344CB8AC3E}">
        <p14:creationId xmlns:p14="http://schemas.microsoft.com/office/powerpoint/2010/main" val="3729050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a:spLocks noChangeArrowheads="1"/>
          </p:cNvSpPr>
          <p:nvPr/>
        </p:nvSpPr>
        <p:spPr bwMode="auto">
          <a:xfrm>
            <a:off x="3733800" y="838200"/>
            <a:ext cx="4953000" cy="535531"/>
          </a:xfrm>
          <a:prstGeom prst="rect">
            <a:avLst/>
          </a:prstGeom>
          <a:noFill/>
          <a:ln w="9525">
            <a:noFill/>
            <a:miter lim="800000"/>
            <a:headEnd/>
            <a:tailEnd/>
          </a:ln>
        </p:spPr>
        <p:txBody>
          <a:bodyPr wrap="square">
            <a:spAutoFit/>
          </a:bodyPr>
          <a:lstStyle/>
          <a:p>
            <a:pPr algn="ctr">
              <a:lnSpc>
                <a:spcPct val="90000"/>
              </a:lnSpc>
              <a:buClr>
                <a:schemeClr val="hlink"/>
              </a:buClr>
            </a:pPr>
            <a:r>
              <a:rPr lang="en-US" sz="1600" b="1" dirty="0">
                <a:latin typeface="Comic Sans MS" pitchFamily="66" charset="0"/>
              </a:rPr>
              <a:t>Electrical potential is defined as electric potential energy per unit charge</a:t>
            </a:r>
          </a:p>
        </p:txBody>
      </p:sp>
      <p:sp>
        <p:nvSpPr>
          <p:cNvPr id="24" name="Title 7"/>
          <p:cNvSpPr txBox="1">
            <a:spLocks/>
          </p:cNvSpPr>
          <p:nvPr/>
        </p:nvSpPr>
        <p:spPr>
          <a:xfrm>
            <a:off x="381000" y="76201"/>
            <a:ext cx="8763000" cy="609600"/>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a:ln w="11430"/>
                <a:solidFill>
                  <a:srgbClr val="0000FF"/>
                </a:solidFill>
                <a:effectLst>
                  <a:outerShdw blurRad="50800" dist="39000" dir="5460000" algn="tl">
                    <a:srgbClr val="000000">
                      <a:alpha val="38000"/>
                    </a:srgbClr>
                  </a:outerShdw>
                </a:effectLst>
                <a:latin typeface="Comic Sans MS" pitchFamily="66" charset="0"/>
                <a:cs typeface="+mn-cs"/>
              </a:rPr>
              <a:t>Electric Potential Difference (</a:t>
            </a:r>
            <a:r>
              <a:rPr lang="en-US" sz="2800" b="1" dirty="0">
                <a:ln w="11430"/>
                <a:solidFill>
                  <a:srgbClr val="0000FF"/>
                </a:solidFill>
                <a:effectLst>
                  <a:outerShdw blurRad="50800" dist="39000" dir="5460000" algn="tl">
                    <a:srgbClr val="000000">
                      <a:alpha val="38000"/>
                    </a:srgbClr>
                  </a:outerShdw>
                </a:effectLst>
                <a:latin typeface="Comic Sans MS" pitchFamily="66" charset="0"/>
                <a:cs typeface="+mn-cs"/>
                <a:sym typeface="Symbol" panose="05050102010706020507" pitchFamily="18" charset="2"/>
              </a:rPr>
              <a:t>V)</a:t>
            </a:r>
            <a:endParaRPr lang="en-US" sz="2800" b="1" dirty="0">
              <a:ln w="11430"/>
              <a:solidFill>
                <a:srgbClr val="0000FF"/>
              </a:solidFill>
              <a:effectLst>
                <a:outerShdw blurRad="50800" dist="39000" dir="5460000" algn="tl">
                  <a:srgbClr val="000000">
                    <a:alpha val="38000"/>
                  </a:srgbClr>
                </a:outerShdw>
              </a:effectLst>
              <a:latin typeface="+mj-lt"/>
              <a:ea typeface="+mj-ea"/>
              <a:cs typeface="+mj-cs"/>
            </a:endParaRPr>
          </a:p>
        </p:txBody>
      </p:sp>
      <p:grpSp>
        <p:nvGrpSpPr>
          <p:cNvPr id="8201" name="Group 54"/>
          <p:cNvGrpSpPr>
            <a:grpSpLocks/>
          </p:cNvGrpSpPr>
          <p:nvPr/>
        </p:nvGrpSpPr>
        <p:grpSpPr bwMode="auto">
          <a:xfrm>
            <a:off x="-990600" y="1295400"/>
            <a:ext cx="5715000" cy="5181600"/>
            <a:chOff x="76200" y="1295400"/>
            <a:chExt cx="5715000" cy="5181600"/>
          </a:xfrm>
        </p:grpSpPr>
        <p:sp>
          <p:nvSpPr>
            <p:cNvPr id="25" name="Oval 24"/>
            <p:cNvSpPr/>
            <p:nvPr/>
          </p:nvSpPr>
          <p:spPr>
            <a:xfrm>
              <a:off x="76200" y="1295400"/>
              <a:ext cx="5715000" cy="5181600"/>
            </a:xfrm>
            <a:prstGeom prst="ellipse">
              <a:avLst/>
            </a:prstGeom>
            <a:gradFill>
              <a:gsLst>
                <a:gs pos="12000">
                  <a:schemeClr val="accent6">
                    <a:lumMod val="75000"/>
                  </a:schemeClr>
                </a:gs>
                <a:gs pos="80000">
                  <a:schemeClr val="accent1">
                    <a:tint val="44500"/>
                    <a:satMod val="160000"/>
                    <a:alpha val="0"/>
                  </a:schemeClr>
                </a:gs>
                <a:gs pos="74000">
                  <a:schemeClr val="accent1">
                    <a:tint val="23500"/>
                    <a:satMod val="160000"/>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Oval 28"/>
            <p:cNvSpPr/>
            <p:nvPr/>
          </p:nvSpPr>
          <p:spPr>
            <a:xfrm>
              <a:off x="2971800" y="3505200"/>
              <a:ext cx="609600" cy="609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Q+</a:t>
              </a:r>
            </a:p>
          </p:txBody>
        </p:sp>
      </p:grpSp>
      <p:sp>
        <p:nvSpPr>
          <p:cNvPr id="8202" name="TextBox 60"/>
          <p:cNvSpPr txBox="1">
            <a:spLocks noChangeArrowheads="1"/>
          </p:cNvSpPr>
          <p:nvPr/>
        </p:nvSpPr>
        <p:spPr bwMode="auto">
          <a:xfrm>
            <a:off x="4114800" y="3844925"/>
            <a:ext cx="219075" cy="277813"/>
          </a:xfrm>
          <a:prstGeom prst="rect">
            <a:avLst/>
          </a:prstGeom>
          <a:noFill/>
          <a:ln w="9525">
            <a:noFill/>
            <a:miter lim="800000"/>
            <a:headEnd/>
            <a:tailEnd/>
          </a:ln>
        </p:spPr>
        <p:txBody>
          <a:bodyPr wrap="none">
            <a:spAutoFit/>
          </a:bodyPr>
          <a:lstStyle/>
          <a:p>
            <a:r>
              <a:rPr lang="en-US" sz="1200"/>
              <a:t>i</a:t>
            </a:r>
          </a:p>
        </p:txBody>
      </p:sp>
      <p:sp>
        <p:nvSpPr>
          <p:cNvPr id="8203" name="TextBox 61"/>
          <p:cNvSpPr txBox="1">
            <a:spLocks noChangeArrowheads="1"/>
          </p:cNvSpPr>
          <p:nvPr/>
        </p:nvSpPr>
        <p:spPr bwMode="auto">
          <a:xfrm>
            <a:off x="2719388" y="3857625"/>
            <a:ext cx="228600" cy="276225"/>
          </a:xfrm>
          <a:prstGeom prst="rect">
            <a:avLst/>
          </a:prstGeom>
          <a:noFill/>
          <a:ln w="9525">
            <a:noFill/>
            <a:miter lim="800000"/>
            <a:headEnd/>
            <a:tailEnd/>
          </a:ln>
        </p:spPr>
        <p:txBody>
          <a:bodyPr wrap="none">
            <a:spAutoFit/>
          </a:bodyPr>
          <a:lstStyle/>
          <a:p>
            <a:r>
              <a:rPr lang="en-US" sz="1200"/>
              <a:t>f</a:t>
            </a:r>
          </a:p>
        </p:txBody>
      </p:sp>
      <p:sp>
        <p:nvSpPr>
          <p:cNvPr id="76" name="Freeform 75"/>
          <p:cNvSpPr/>
          <p:nvPr/>
        </p:nvSpPr>
        <p:spPr>
          <a:xfrm>
            <a:off x="2838450" y="3871913"/>
            <a:ext cx="1389063" cy="0"/>
          </a:xfrm>
          <a:custGeom>
            <a:avLst/>
            <a:gdLst>
              <a:gd name="connsiteX0" fmla="*/ 1389413 w 1389413"/>
              <a:gd name="connsiteY0" fmla="*/ 0 h 0"/>
              <a:gd name="connsiteX1" fmla="*/ 0 w 1389413"/>
              <a:gd name="connsiteY1" fmla="*/ 0 h 0"/>
            </a:gdLst>
            <a:ahLst/>
            <a:cxnLst>
              <a:cxn ang="0">
                <a:pos x="connsiteX0" y="connsiteY0"/>
              </a:cxn>
              <a:cxn ang="0">
                <a:pos x="connsiteX1" y="connsiteY1"/>
              </a:cxn>
            </a:cxnLst>
            <a:rect l="l" t="t" r="r" b="b"/>
            <a:pathLst>
              <a:path w="1389413">
                <a:moveTo>
                  <a:pt x="1389413" y="0"/>
                </a:moveTo>
                <a:lnTo>
                  <a:pt x="0"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6" name="Rectangle 35"/>
          <p:cNvSpPr>
            <a:spLocks noChangeArrowheads="1"/>
          </p:cNvSpPr>
          <p:nvPr/>
        </p:nvSpPr>
        <p:spPr bwMode="auto">
          <a:xfrm>
            <a:off x="5388591" y="3660775"/>
            <a:ext cx="2895600" cy="314325"/>
          </a:xfrm>
          <a:prstGeom prst="rect">
            <a:avLst/>
          </a:prstGeom>
          <a:noFill/>
          <a:ln w="9525">
            <a:noFill/>
            <a:miter lim="800000"/>
            <a:headEnd/>
            <a:tailEnd/>
          </a:ln>
        </p:spPr>
        <p:txBody>
          <a:bodyPr>
            <a:spAutoFit/>
          </a:bodyPr>
          <a:lstStyle/>
          <a:p>
            <a:pPr algn="ctr">
              <a:lnSpc>
                <a:spcPct val="90000"/>
              </a:lnSpc>
              <a:buClr>
                <a:schemeClr val="hlink"/>
              </a:buClr>
            </a:pPr>
            <a:r>
              <a:rPr lang="en-US" sz="1600" b="1" dirty="0">
                <a:solidFill>
                  <a:srgbClr val="0000FF"/>
                </a:solidFill>
                <a:latin typeface="Comic Sans MS" pitchFamily="66" charset="0"/>
              </a:rPr>
              <a:t>Unit of V = J/C = Volt (V)</a:t>
            </a:r>
          </a:p>
        </p:txBody>
      </p:sp>
      <p:sp>
        <p:nvSpPr>
          <p:cNvPr id="53" name="Rectangle 52"/>
          <p:cNvSpPr>
            <a:spLocks noChangeArrowheads="1"/>
          </p:cNvSpPr>
          <p:nvPr/>
        </p:nvSpPr>
        <p:spPr bwMode="auto">
          <a:xfrm>
            <a:off x="4946887" y="4193797"/>
            <a:ext cx="3810000" cy="1200150"/>
          </a:xfrm>
          <a:prstGeom prst="rect">
            <a:avLst/>
          </a:prstGeom>
          <a:noFill/>
          <a:ln w="9525">
            <a:noFill/>
            <a:miter lim="800000"/>
            <a:headEnd/>
            <a:tailEnd/>
          </a:ln>
        </p:spPr>
        <p:txBody>
          <a:bodyPr>
            <a:spAutoFit/>
          </a:bodyPr>
          <a:lstStyle/>
          <a:p>
            <a:pPr algn="ctr">
              <a:lnSpc>
                <a:spcPct val="90000"/>
              </a:lnSpc>
              <a:buClr>
                <a:schemeClr val="hlink"/>
              </a:buClr>
            </a:pPr>
            <a:r>
              <a:rPr lang="en-US" sz="1600" b="1" dirty="0">
                <a:latin typeface="Comic Sans MS" pitchFamily="66" charset="0"/>
              </a:rPr>
              <a:t>Potential difference between two points is defined as the work done to bring a unit positive charge from one point to another against the electric force  </a:t>
            </a:r>
          </a:p>
        </p:txBody>
      </p:sp>
      <p:grpSp>
        <p:nvGrpSpPr>
          <p:cNvPr id="8" name="Group 22"/>
          <p:cNvGrpSpPr>
            <a:grpSpLocks/>
          </p:cNvGrpSpPr>
          <p:nvPr/>
        </p:nvGrpSpPr>
        <p:grpSpPr bwMode="auto">
          <a:xfrm>
            <a:off x="3962400" y="3352800"/>
            <a:ext cx="434975" cy="450850"/>
            <a:chOff x="3962396" y="3359725"/>
            <a:chExt cx="435291" cy="450932"/>
          </a:xfrm>
        </p:grpSpPr>
        <p:grpSp>
          <p:nvGrpSpPr>
            <p:cNvPr id="8216" name="Group 43"/>
            <p:cNvGrpSpPr>
              <a:grpSpLocks/>
            </p:cNvGrpSpPr>
            <p:nvPr/>
          </p:nvGrpSpPr>
          <p:grpSpPr bwMode="auto">
            <a:xfrm>
              <a:off x="4096001" y="3581400"/>
              <a:ext cx="301686" cy="229257"/>
              <a:chOff x="6567051" y="2133600"/>
              <a:chExt cx="302309" cy="229958"/>
            </a:xfrm>
          </p:grpSpPr>
          <p:sp>
            <p:nvSpPr>
              <p:cNvPr id="31" name="Oval 30"/>
              <p:cNvSpPr/>
              <p:nvPr/>
            </p:nvSpPr>
            <p:spPr>
              <a:xfrm>
                <a:off x="6628978" y="2134217"/>
                <a:ext cx="229238" cy="229341"/>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8221" name="TextBox 48"/>
              <p:cNvSpPr txBox="1">
                <a:spLocks noChangeArrowheads="1"/>
              </p:cNvSpPr>
              <p:nvPr/>
            </p:nvSpPr>
            <p:spPr bwMode="auto">
              <a:xfrm>
                <a:off x="6567051" y="2147455"/>
                <a:ext cx="302309" cy="216103"/>
              </a:xfrm>
              <a:prstGeom prst="rect">
                <a:avLst/>
              </a:prstGeom>
              <a:noFill/>
              <a:ln w="9525">
                <a:noFill/>
                <a:miter lim="800000"/>
                <a:headEnd/>
                <a:tailEnd/>
              </a:ln>
            </p:spPr>
            <p:txBody>
              <a:bodyPr wrap="none">
                <a:spAutoFit/>
              </a:bodyPr>
              <a:lstStyle/>
              <a:p>
                <a:r>
                  <a:rPr lang="en-US" sz="800"/>
                  <a:t>+1</a:t>
                </a:r>
              </a:p>
            </p:txBody>
          </p:sp>
        </p:grpSp>
        <p:grpSp>
          <p:nvGrpSpPr>
            <p:cNvPr id="8217" name="Group 73"/>
            <p:cNvGrpSpPr>
              <a:grpSpLocks/>
            </p:cNvGrpSpPr>
            <p:nvPr/>
          </p:nvGrpSpPr>
          <p:grpSpPr bwMode="auto">
            <a:xfrm>
              <a:off x="3962396" y="3359725"/>
              <a:ext cx="314873" cy="276999"/>
              <a:chOff x="3962396" y="3359725"/>
              <a:chExt cx="314873" cy="276999"/>
            </a:xfrm>
          </p:grpSpPr>
          <p:cxnSp>
            <p:nvCxnSpPr>
              <p:cNvPr id="28" name="Straight Arrow Connector 27"/>
              <p:cNvCxnSpPr/>
              <p:nvPr/>
            </p:nvCxnSpPr>
            <p:spPr>
              <a:xfrm rot="10800000">
                <a:off x="3962396" y="3578840"/>
                <a:ext cx="30502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219" name="TextBox 29"/>
              <p:cNvSpPr txBox="1">
                <a:spLocks noChangeArrowheads="1"/>
              </p:cNvSpPr>
              <p:nvPr/>
            </p:nvSpPr>
            <p:spPr bwMode="auto">
              <a:xfrm>
                <a:off x="3998025" y="3359725"/>
                <a:ext cx="279244" cy="276999"/>
              </a:xfrm>
              <a:prstGeom prst="rect">
                <a:avLst/>
              </a:prstGeom>
              <a:noFill/>
              <a:ln w="9525">
                <a:noFill/>
                <a:miter lim="800000"/>
                <a:headEnd/>
                <a:tailEnd/>
              </a:ln>
            </p:spPr>
            <p:txBody>
              <a:bodyPr wrap="none">
                <a:spAutoFit/>
              </a:bodyPr>
              <a:lstStyle/>
              <a:p>
                <a:r>
                  <a:rPr lang="en-US" sz="1200"/>
                  <a:t>F</a:t>
                </a:r>
              </a:p>
            </p:txBody>
          </p:sp>
        </p:grpSp>
      </p:grpSp>
      <p:graphicFrame>
        <p:nvGraphicFramePr>
          <p:cNvPr id="4" name="Object 9"/>
          <p:cNvGraphicFramePr>
            <a:graphicFrameLocks noChangeAspect="1"/>
          </p:cNvGraphicFramePr>
          <p:nvPr>
            <p:extLst>
              <p:ext uri="{D42A27DB-BD31-4B8C-83A1-F6EECF244321}">
                <p14:modId xmlns:p14="http://schemas.microsoft.com/office/powerpoint/2010/main" val="452174118"/>
              </p:ext>
            </p:extLst>
          </p:nvPr>
        </p:nvGraphicFramePr>
        <p:xfrm>
          <a:off x="6245557" y="1403350"/>
          <a:ext cx="762000" cy="654050"/>
        </p:xfrm>
        <a:graphic>
          <a:graphicData uri="http://schemas.openxmlformats.org/presentationml/2006/ole">
            <mc:AlternateContent xmlns:mc="http://schemas.openxmlformats.org/markup-compatibility/2006">
              <mc:Choice xmlns:v="urn:schemas-microsoft-com:vml" Requires="v">
                <p:oleObj spid="_x0000_s6151" name="معادلة" r:id="rId4" imgW="444240" imgH="419040" progId="Equation.3">
                  <p:embed/>
                </p:oleObj>
              </mc:Choice>
              <mc:Fallback>
                <p:oleObj name="معادلة" r:id="rId4" imgW="444240" imgH="419040" progId="Equation.3">
                  <p:embed/>
                  <p:pic>
                    <p:nvPicPr>
                      <p:cNvPr id="4" name="Object 9"/>
                      <p:cNvPicPr>
                        <a:picLocks noChangeAspect="1" noChangeArrowheads="1"/>
                      </p:cNvPicPr>
                      <p:nvPr/>
                    </p:nvPicPr>
                    <p:blipFill>
                      <a:blip r:embed="rId5"/>
                      <a:srcRect/>
                      <a:stretch>
                        <a:fillRect/>
                      </a:stretch>
                    </p:blipFill>
                    <p:spPr bwMode="auto">
                      <a:xfrm>
                        <a:off x="6245557" y="1403350"/>
                        <a:ext cx="762000" cy="654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Rectangle 39"/>
          <p:cNvSpPr>
            <a:spLocks noChangeArrowheads="1"/>
          </p:cNvSpPr>
          <p:nvPr/>
        </p:nvSpPr>
        <p:spPr bwMode="auto">
          <a:xfrm>
            <a:off x="3886200" y="2057400"/>
            <a:ext cx="4953000" cy="535531"/>
          </a:xfrm>
          <a:prstGeom prst="rect">
            <a:avLst/>
          </a:prstGeom>
          <a:noFill/>
          <a:ln w="9525">
            <a:noFill/>
            <a:miter lim="800000"/>
            <a:headEnd/>
            <a:tailEnd/>
          </a:ln>
        </p:spPr>
        <p:txBody>
          <a:bodyPr wrap="square">
            <a:spAutoFit/>
          </a:bodyPr>
          <a:lstStyle/>
          <a:p>
            <a:pPr algn="ctr">
              <a:lnSpc>
                <a:spcPct val="90000"/>
              </a:lnSpc>
              <a:buClr>
                <a:schemeClr val="hlink"/>
              </a:buClr>
            </a:pPr>
            <a:r>
              <a:rPr lang="en-US" sz="1600" b="1" dirty="0">
                <a:latin typeface="Comic Sans MS" pitchFamily="66" charset="0"/>
              </a:rPr>
              <a:t>Potential difference is potential energy difference per unit charge</a:t>
            </a:r>
          </a:p>
        </p:txBody>
      </p:sp>
      <p:graphicFrame>
        <p:nvGraphicFramePr>
          <p:cNvPr id="41" name="Object 9"/>
          <p:cNvGraphicFramePr>
            <a:graphicFrameLocks noChangeAspect="1"/>
          </p:cNvGraphicFramePr>
          <p:nvPr>
            <p:extLst>
              <p:ext uri="{D42A27DB-BD31-4B8C-83A1-F6EECF244321}">
                <p14:modId xmlns:p14="http://schemas.microsoft.com/office/powerpoint/2010/main" val="4285943564"/>
              </p:ext>
            </p:extLst>
          </p:nvPr>
        </p:nvGraphicFramePr>
        <p:xfrm>
          <a:off x="6021388" y="2774950"/>
          <a:ext cx="1131887" cy="654050"/>
        </p:xfrm>
        <a:graphic>
          <a:graphicData uri="http://schemas.openxmlformats.org/presentationml/2006/ole">
            <mc:AlternateContent xmlns:mc="http://schemas.openxmlformats.org/markup-compatibility/2006">
              <mc:Choice xmlns:v="urn:schemas-microsoft-com:vml" Requires="v">
                <p:oleObj spid="_x0000_s6152" name="معادلة" r:id="rId6" imgW="660240" imgH="419040" progId="Equation.3">
                  <p:embed/>
                </p:oleObj>
              </mc:Choice>
              <mc:Fallback>
                <p:oleObj name="معادلة" r:id="rId6" imgW="660240" imgH="419040" progId="Equation.3">
                  <p:embed/>
                  <p:pic>
                    <p:nvPicPr>
                      <p:cNvPr id="41" name="Object 9"/>
                      <p:cNvPicPr>
                        <a:picLocks noChangeAspect="1" noChangeArrowheads="1"/>
                      </p:cNvPicPr>
                      <p:nvPr/>
                    </p:nvPicPr>
                    <p:blipFill>
                      <a:blip r:embed="rId7"/>
                      <a:srcRect/>
                      <a:stretch>
                        <a:fillRect/>
                      </a:stretch>
                    </p:blipFill>
                    <p:spPr bwMode="auto">
                      <a:xfrm>
                        <a:off x="6021388" y="2774950"/>
                        <a:ext cx="1131887" cy="654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 name="Object 5"/>
          <p:cNvGraphicFramePr>
            <a:graphicFrameLocks noChangeAspect="1"/>
          </p:cNvGraphicFramePr>
          <p:nvPr>
            <p:extLst>
              <p:ext uri="{D42A27DB-BD31-4B8C-83A1-F6EECF244321}">
                <p14:modId xmlns:p14="http://schemas.microsoft.com/office/powerpoint/2010/main" val="1464796293"/>
              </p:ext>
            </p:extLst>
          </p:nvPr>
        </p:nvGraphicFramePr>
        <p:xfrm>
          <a:off x="6851887" y="5783262"/>
          <a:ext cx="1909763" cy="619125"/>
        </p:xfrm>
        <a:graphic>
          <a:graphicData uri="http://schemas.openxmlformats.org/presentationml/2006/ole">
            <mc:AlternateContent xmlns:mc="http://schemas.openxmlformats.org/markup-compatibility/2006">
              <mc:Choice xmlns:v="urn:schemas-microsoft-com:vml" Requires="v">
                <p:oleObj spid="_x0000_s6153" name="معادلة" r:id="rId8" imgW="927000" imgH="330120" progId="Equation.3">
                  <p:embed/>
                </p:oleObj>
              </mc:Choice>
              <mc:Fallback>
                <p:oleObj name="معادلة" r:id="rId8" imgW="927000" imgH="330120" progId="Equation.3">
                  <p:embed/>
                  <p:pic>
                    <p:nvPicPr>
                      <p:cNvPr id="42" name="Object 5"/>
                      <p:cNvPicPr>
                        <a:picLocks noChangeAspect="1" noChangeArrowheads="1"/>
                      </p:cNvPicPr>
                      <p:nvPr/>
                    </p:nvPicPr>
                    <p:blipFill>
                      <a:blip r:embed="rId9"/>
                      <a:srcRect/>
                      <a:stretch>
                        <a:fillRect/>
                      </a:stretch>
                    </p:blipFill>
                    <p:spPr bwMode="auto">
                      <a:xfrm>
                        <a:off x="6851887" y="5783262"/>
                        <a:ext cx="1909763"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 name="Group 5"/>
          <p:cNvGrpSpPr/>
          <p:nvPr/>
        </p:nvGrpSpPr>
        <p:grpSpPr>
          <a:xfrm>
            <a:off x="865981" y="5697537"/>
            <a:ext cx="2667000" cy="904875"/>
            <a:chOff x="2971800" y="5572125"/>
            <a:chExt cx="2667000" cy="904875"/>
          </a:xfrm>
        </p:grpSpPr>
        <p:graphicFrame>
          <p:nvGraphicFramePr>
            <p:cNvPr id="46" name="Object 9"/>
            <p:cNvGraphicFramePr>
              <a:graphicFrameLocks noChangeAspect="1"/>
            </p:cNvGraphicFramePr>
            <p:nvPr>
              <p:extLst>
                <p:ext uri="{D42A27DB-BD31-4B8C-83A1-F6EECF244321}">
                  <p14:modId xmlns:p14="http://schemas.microsoft.com/office/powerpoint/2010/main" val="1421424303"/>
                </p:ext>
              </p:extLst>
            </p:nvPr>
          </p:nvGraphicFramePr>
          <p:xfrm>
            <a:off x="2971800" y="5572125"/>
            <a:ext cx="1563687" cy="904875"/>
          </p:xfrm>
          <a:graphic>
            <a:graphicData uri="http://schemas.openxmlformats.org/presentationml/2006/ole">
              <mc:AlternateContent xmlns:mc="http://schemas.openxmlformats.org/markup-compatibility/2006">
                <mc:Choice xmlns:v="urn:schemas-microsoft-com:vml" Requires="v">
                  <p:oleObj spid="_x0000_s6154" name="معادلة" r:id="rId10" imgW="901440" imgH="482400" progId="Equation.3">
                    <p:embed/>
                  </p:oleObj>
                </mc:Choice>
                <mc:Fallback>
                  <p:oleObj name="معادلة" r:id="rId10" imgW="901440" imgH="482400" progId="Equation.3">
                    <p:embed/>
                    <p:pic>
                      <p:nvPicPr>
                        <p:cNvPr id="46" name="Object 9"/>
                        <p:cNvPicPr>
                          <a:picLocks noChangeAspect="1" noChangeArrowheads="1"/>
                        </p:cNvPicPr>
                        <p:nvPr/>
                      </p:nvPicPr>
                      <p:blipFill>
                        <a:blip r:embed="rId11"/>
                        <a:srcRect/>
                        <a:stretch>
                          <a:fillRect/>
                        </a:stretch>
                      </p:blipFill>
                      <p:spPr bwMode="auto">
                        <a:xfrm>
                          <a:off x="2971800" y="5572125"/>
                          <a:ext cx="1563687" cy="90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ight Arrow 2"/>
            <p:cNvSpPr/>
            <p:nvPr/>
          </p:nvSpPr>
          <p:spPr>
            <a:xfrm>
              <a:off x="4724400" y="5943600"/>
              <a:ext cx="914400" cy="27695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26" name="Group 25"/>
          <p:cNvGrpSpPr/>
          <p:nvPr/>
        </p:nvGrpSpPr>
        <p:grpSpPr>
          <a:xfrm>
            <a:off x="3886200" y="5675493"/>
            <a:ext cx="2721160" cy="904875"/>
            <a:chOff x="2917640" y="5572125"/>
            <a:chExt cx="2721160" cy="904875"/>
          </a:xfrm>
        </p:grpSpPr>
        <p:graphicFrame>
          <p:nvGraphicFramePr>
            <p:cNvPr id="27" name="Object 9"/>
            <p:cNvGraphicFramePr>
              <a:graphicFrameLocks noChangeAspect="1"/>
            </p:cNvGraphicFramePr>
            <p:nvPr>
              <p:extLst>
                <p:ext uri="{D42A27DB-BD31-4B8C-83A1-F6EECF244321}">
                  <p14:modId xmlns:p14="http://schemas.microsoft.com/office/powerpoint/2010/main" val="3108988731"/>
                </p:ext>
              </p:extLst>
            </p:nvPr>
          </p:nvGraphicFramePr>
          <p:xfrm>
            <a:off x="2917640" y="5572125"/>
            <a:ext cx="1673225" cy="904875"/>
          </p:xfrm>
          <a:graphic>
            <a:graphicData uri="http://schemas.openxmlformats.org/presentationml/2006/ole">
              <mc:AlternateContent xmlns:mc="http://schemas.openxmlformats.org/markup-compatibility/2006">
                <mc:Choice xmlns:v="urn:schemas-microsoft-com:vml" Requires="v">
                  <p:oleObj spid="_x0000_s6155" name="Equation" r:id="rId12" imgW="965160" imgH="482400" progId="Equation.DSMT4">
                    <p:embed/>
                  </p:oleObj>
                </mc:Choice>
                <mc:Fallback>
                  <p:oleObj name="Equation" r:id="rId12" imgW="965160" imgH="482400" progId="Equation.DSMT4">
                    <p:embed/>
                    <p:pic>
                      <p:nvPicPr>
                        <p:cNvPr id="27" name="Object 9"/>
                        <p:cNvPicPr>
                          <a:picLocks noChangeAspect="1" noChangeArrowheads="1"/>
                        </p:cNvPicPr>
                        <p:nvPr/>
                      </p:nvPicPr>
                      <p:blipFill>
                        <a:blip r:embed="rId13"/>
                        <a:srcRect/>
                        <a:stretch>
                          <a:fillRect/>
                        </a:stretch>
                      </p:blipFill>
                      <p:spPr bwMode="auto">
                        <a:xfrm>
                          <a:off x="2917640" y="5572125"/>
                          <a:ext cx="1673225" cy="90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ight Arrow 29"/>
            <p:cNvSpPr/>
            <p:nvPr/>
          </p:nvSpPr>
          <p:spPr>
            <a:xfrm>
              <a:off x="4724400" y="5943600"/>
              <a:ext cx="914400" cy="27695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nodeType="clickEffect">
                                  <p:stCondLst>
                                    <p:cond delay="0"/>
                                  </p:stCondLst>
                                  <p:childTnLst>
                                    <p:animMotion origin="layout" path="M 1.94444E-6 7.40741E-7 L -0.15712 -0.00046 " pathEditMode="relative" rAng="0" ptsTypes="AA">
                                      <p:cBhvr>
                                        <p:cTn id="32" dur="2000" fill="hold"/>
                                        <p:tgtEl>
                                          <p:spTgt spid="8"/>
                                        </p:tgtEl>
                                        <p:attrNameLst>
                                          <p:attrName>ppt_x</p:attrName>
                                          <p:attrName>ppt_y</p:attrName>
                                        </p:attrNameLst>
                                      </p:cBhvr>
                                      <p:rCtr x="-7865" y="-23"/>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6" grpId="0"/>
      <p:bldP spid="53" grpId="0"/>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7"/>
          <p:cNvSpPr txBox="1">
            <a:spLocks/>
          </p:cNvSpPr>
          <p:nvPr/>
        </p:nvSpPr>
        <p:spPr>
          <a:xfrm>
            <a:off x="381000" y="76200"/>
            <a:ext cx="8229600" cy="1020763"/>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a:ln w="11430"/>
                <a:solidFill>
                  <a:srgbClr val="0000FF"/>
                </a:solidFill>
                <a:effectLst>
                  <a:outerShdw blurRad="50800" dist="39000" dir="5460000" algn="tl">
                    <a:srgbClr val="000000">
                      <a:alpha val="38000"/>
                    </a:srgbClr>
                  </a:outerShdw>
                </a:effectLst>
                <a:latin typeface="Comic Sans MS" pitchFamily="66" charset="0"/>
                <a:cs typeface="+mn-cs"/>
              </a:rPr>
              <a:t>Electric Potential Energy: Point Charge</a:t>
            </a:r>
            <a:endParaRPr lang="en-US" sz="3200" b="1" dirty="0">
              <a:ln w="11430"/>
              <a:solidFill>
                <a:srgbClr val="0000FF"/>
              </a:solidFill>
              <a:effectLst>
                <a:outerShdw blurRad="50800" dist="39000" dir="5460000" algn="tl">
                  <a:srgbClr val="000000">
                    <a:alpha val="38000"/>
                  </a:srgbClr>
                </a:outerShdw>
              </a:effectLst>
              <a:latin typeface="+mj-lt"/>
              <a:ea typeface="+mj-ea"/>
              <a:cs typeface="+mj-cs"/>
            </a:endParaRPr>
          </a:p>
        </p:txBody>
      </p:sp>
      <p:grpSp>
        <p:nvGrpSpPr>
          <p:cNvPr id="6" name="Group 54"/>
          <p:cNvGrpSpPr>
            <a:grpSpLocks/>
          </p:cNvGrpSpPr>
          <p:nvPr/>
        </p:nvGrpSpPr>
        <p:grpSpPr bwMode="auto">
          <a:xfrm>
            <a:off x="-1600200" y="1295400"/>
            <a:ext cx="5715000" cy="5181600"/>
            <a:chOff x="76200" y="1295400"/>
            <a:chExt cx="5715000" cy="5181600"/>
          </a:xfrm>
        </p:grpSpPr>
        <p:sp>
          <p:nvSpPr>
            <p:cNvPr id="25" name="Oval 24"/>
            <p:cNvSpPr/>
            <p:nvPr/>
          </p:nvSpPr>
          <p:spPr>
            <a:xfrm>
              <a:off x="76200" y="1295400"/>
              <a:ext cx="5715000" cy="5181600"/>
            </a:xfrm>
            <a:prstGeom prst="ellipse">
              <a:avLst/>
            </a:prstGeom>
            <a:gradFill>
              <a:gsLst>
                <a:gs pos="12000">
                  <a:schemeClr val="accent6">
                    <a:lumMod val="75000"/>
                  </a:schemeClr>
                </a:gs>
                <a:gs pos="80000">
                  <a:schemeClr val="accent1">
                    <a:tint val="44500"/>
                    <a:satMod val="160000"/>
                    <a:alpha val="0"/>
                  </a:schemeClr>
                </a:gs>
                <a:gs pos="74000">
                  <a:schemeClr val="accent1">
                    <a:tint val="23500"/>
                    <a:satMod val="160000"/>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Oval 28"/>
            <p:cNvSpPr/>
            <p:nvPr/>
          </p:nvSpPr>
          <p:spPr>
            <a:xfrm>
              <a:off x="2971800" y="3505200"/>
              <a:ext cx="609600" cy="609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Q+</a:t>
              </a:r>
            </a:p>
          </p:txBody>
        </p:sp>
      </p:grpSp>
      <p:sp>
        <p:nvSpPr>
          <p:cNvPr id="61" name="TextBox 60"/>
          <p:cNvSpPr txBox="1">
            <a:spLocks noChangeArrowheads="1"/>
          </p:cNvSpPr>
          <p:nvPr/>
        </p:nvSpPr>
        <p:spPr bwMode="auto">
          <a:xfrm>
            <a:off x="4038600" y="3844925"/>
            <a:ext cx="227948" cy="276999"/>
          </a:xfrm>
          <a:prstGeom prst="rect">
            <a:avLst/>
          </a:prstGeom>
          <a:noFill/>
          <a:ln w="9525">
            <a:noFill/>
            <a:miter lim="800000"/>
            <a:headEnd/>
            <a:tailEnd/>
          </a:ln>
        </p:spPr>
        <p:txBody>
          <a:bodyPr wrap="none">
            <a:spAutoFit/>
          </a:bodyPr>
          <a:lstStyle/>
          <a:p>
            <a:r>
              <a:rPr lang="en-US" sz="1200" dirty="0"/>
              <a:t>f</a:t>
            </a:r>
          </a:p>
        </p:txBody>
      </p:sp>
      <p:sp>
        <p:nvSpPr>
          <p:cNvPr id="9231" name="TextBox 61"/>
          <p:cNvSpPr txBox="1">
            <a:spLocks noChangeArrowheads="1"/>
          </p:cNvSpPr>
          <p:nvPr/>
        </p:nvSpPr>
        <p:spPr bwMode="auto">
          <a:xfrm>
            <a:off x="2667000" y="3886200"/>
            <a:ext cx="219932" cy="276999"/>
          </a:xfrm>
          <a:prstGeom prst="rect">
            <a:avLst/>
          </a:prstGeom>
          <a:noFill/>
          <a:ln w="9525">
            <a:noFill/>
            <a:miter lim="800000"/>
            <a:headEnd/>
            <a:tailEnd/>
          </a:ln>
        </p:spPr>
        <p:txBody>
          <a:bodyPr wrap="none">
            <a:spAutoFit/>
          </a:bodyPr>
          <a:lstStyle/>
          <a:p>
            <a:r>
              <a:rPr lang="en-US" sz="1200" dirty="0" err="1">
                <a:latin typeface="+mn-lt"/>
              </a:rPr>
              <a:t>i</a:t>
            </a:r>
            <a:endParaRPr lang="en-US" sz="1200" dirty="0">
              <a:latin typeface="+mn-lt"/>
            </a:endParaRPr>
          </a:p>
        </p:txBody>
      </p:sp>
      <p:sp>
        <p:nvSpPr>
          <p:cNvPr id="76" name="Freeform 75"/>
          <p:cNvSpPr/>
          <p:nvPr/>
        </p:nvSpPr>
        <p:spPr>
          <a:xfrm>
            <a:off x="2838450" y="3871913"/>
            <a:ext cx="1389063" cy="0"/>
          </a:xfrm>
          <a:custGeom>
            <a:avLst/>
            <a:gdLst>
              <a:gd name="connsiteX0" fmla="*/ 1389413 w 1389413"/>
              <a:gd name="connsiteY0" fmla="*/ 0 h 0"/>
              <a:gd name="connsiteX1" fmla="*/ 0 w 1389413"/>
              <a:gd name="connsiteY1" fmla="*/ 0 h 0"/>
            </a:gdLst>
            <a:ahLst/>
            <a:cxnLst>
              <a:cxn ang="0">
                <a:pos x="connsiteX0" y="connsiteY0"/>
              </a:cxn>
              <a:cxn ang="0">
                <a:pos x="connsiteX1" y="connsiteY1"/>
              </a:cxn>
            </a:cxnLst>
            <a:rect l="l" t="t" r="r" b="b"/>
            <a:pathLst>
              <a:path w="1389413">
                <a:moveTo>
                  <a:pt x="1389413" y="0"/>
                </a:moveTo>
                <a:lnTo>
                  <a:pt x="0"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7" name="Group 22"/>
          <p:cNvGrpSpPr>
            <a:grpSpLocks/>
          </p:cNvGrpSpPr>
          <p:nvPr/>
        </p:nvGrpSpPr>
        <p:grpSpPr bwMode="auto">
          <a:xfrm>
            <a:off x="2514600" y="3511511"/>
            <a:ext cx="435205" cy="450889"/>
            <a:chOff x="3962396" y="3359725"/>
            <a:chExt cx="435521" cy="450971"/>
          </a:xfrm>
        </p:grpSpPr>
        <p:grpSp>
          <p:nvGrpSpPr>
            <p:cNvPr id="8" name="Group 43"/>
            <p:cNvGrpSpPr>
              <a:grpSpLocks/>
            </p:cNvGrpSpPr>
            <p:nvPr/>
          </p:nvGrpSpPr>
          <p:grpSpPr bwMode="auto">
            <a:xfrm>
              <a:off x="4096011" y="3582017"/>
              <a:ext cx="301906" cy="228679"/>
              <a:chOff x="6567051" y="2134217"/>
              <a:chExt cx="302529" cy="229378"/>
            </a:xfrm>
          </p:grpSpPr>
          <p:sp>
            <p:nvSpPr>
              <p:cNvPr id="31" name="Oval 30"/>
              <p:cNvSpPr/>
              <p:nvPr/>
            </p:nvSpPr>
            <p:spPr>
              <a:xfrm>
                <a:off x="6628978" y="2134217"/>
                <a:ext cx="229238" cy="229341"/>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9249" name="TextBox 48"/>
              <p:cNvSpPr txBox="1">
                <a:spLocks noChangeArrowheads="1"/>
              </p:cNvSpPr>
              <p:nvPr/>
            </p:nvSpPr>
            <p:spPr bwMode="auto">
              <a:xfrm>
                <a:off x="6567051" y="2147453"/>
                <a:ext cx="302529" cy="216142"/>
              </a:xfrm>
              <a:prstGeom prst="rect">
                <a:avLst/>
              </a:prstGeom>
              <a:noFill/>
              <a:ln w="9525">
                <a:noFill/>
                <a:miter lim="800000"/>
                <a:headEnd/>
                <a:tailEnd/>
              </a:ln>
            </p:spPr>
            <p:txBody>
              <a:bodyPr wrap="none">
                <a:spAutoFit/>
              </a:bodyPr>
              <a:lstStyle/>
              <a:p>
                <a:r>
                  <a:rPr lang="en-US" sz="800" dirty="0"/>
                  <a:t>+1</a:t>
                </a:r>
              </a:p>
            </p:txBody>
          </p:sp>
        </p:grpSp>
        <p:grpSp>
          <p:nvGrpSpPr>
            <p:cNvPr id="9" name="Group 73"/>
            <p:cNvGrpSpPr>
              <a:grpSpLocks/>
            </p:cNvGrpSpPr>
            <p:nvPr/>
          </p:nvGrpSpPr>
          <p:grpSpPr bwMode="auto">
            <a:xfrm>
              <a:off x="3962396" y="3359725"/>
              <a:ext cx="372824" cy="277049"/>
              <a:chOff x="3962396" y="3359725"/>
              <a:chExt cx="372824" cy="277049"/>
            </a:xfrm>
          </p:grpSpPr>
          <p:cxnSp>
            <p:nvCxnSpPr>
              <p:cNvPr id="28" name="Straight Arrow Connector 27"/>
              <p:cNvCxnSpPr/>
              <p:nvPr/>
            </p:nvCxnSpPr>
            <p:spPr>
              <a:xfrm rot="10800000">
                <a:off x="3962396" y="3578840"/>
                <a:ext cx="30502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47" name="TextBox 29"/>
              <p:cNvSpPr txBox="1">
                <a:spLocks noChangeArrowheads="1"/>
              </p:cNvSpPr>
              <p:nvPr/>
            </p:nvSpPr>
            <p:spPr bwMode="auto">
              <a:xfrm>
                <a:off x="3998024" y="3359725"/>
                <a:ext cx="337196" cy="277049"/>
              </a:xfrm>
              <a:prstGeom prst="rect">
                <a:avLst/>
              </a:prstGeom>
              <a:noFill/>
              <a:ln w="9525">
                <a:noFill/>
                <a:miter lim="800000"/>
                <a:headEnd/>
                <a:tailEnd/>
              </a:ln>
            </p:spPr>
            <p:txBody>
              <a:bodyPr wrap="none">
                <a:spAutoFit/>
              </a:bodyPr>
              <a:lstStyle/>
              <a:p>
                <a:r>
                  <a:rPr lang="en-US" sz="1200" dirty="0" err="1"/>
                  <a:t>F</a:t>
                </a:r>
                <a:r>
                  <a:rPr lang="en-US" sz="1200" baseline="-25000" dirty="0" err="1"/>
                  <a:t>a</a:t>
                </a:r>
                <a:endParaRPr lang="en-US" sz="1200" dirty="0"/>
              </a:p>
            </p:txBody>
          </p:sp>
        </p:grpSp>
      </p:grpSp>
      <p:cxnSp>
        <p:nvCxnSpPr>
          <p:cNvPr id="42" name="Straight Connector 41"/>
          <p:cNvCxnSpPr/>
          <p:nvPr/>
        </p:nvCxnSpPr>
        <p:spPr>
          <a:xfrm>
            <a:off x="4267200" y="3871913"/>
            <a:ext cx="525780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4" name="TextBox 43"/>
          <p:cNvSpPr txBox="1">
            <a:spLocks noChangeArrowheads="1"/>
          </p:cNvSpPr>
          <p:nvPr/>
        </p:nvSpPr>
        <p:spPr bwMode="auto">
          <a:xfrm>
            <a:off x="8839200" y="3581400"/>
            <a:ext cx="349250" cy="369888"/>
          </a:xfrm>
          <a:prstGeom prst="rect">
            <a:avLst/>
          </a:prstGeom>
          <a:noFill/>
          <a:ln w="9525">
            <a:noFill/>
            <a:miter lim="800000"/>
            <a:headEnd/>
            <a:tailEnd/>
          </a:ln>
        </p:spPr>
        <p:txBody>
          <a:bodyPr wrap="none">
            <a:spAutoFit/>
          </a:bodyPr>
          <a:lstStyle/>
          <a:p>
            <a:r>
              <a:rPr lang="en-US" b="1"/>
              <a:t>∞</a:t>
            </a:r>
          </a:p>
        </p:txBody>
      </p:sp>
      <p:grpSp>
        <p:nvGrpSpPr>
          <p:cNvPr id="53" name="Group 52"/>
          <p:cNvGrpSpPr/>
          <p:nvPr/>
        </p:nvGrpSpPr>
        <p:grpSpPr>
          <a:xfrm>
            <a:off x="1295400" y="3105193"/>
            <a:ext cx="762000" cy="369332"/>
            <a:chOff x="4572000" y="2514600"/>
            <a:chExt cx="762000" cy="369332"/>
          </a:xfrm>
        </p:grpSpPr>
        <p:cxnSp>
          <p:nvCxnSpPr>
            <p:cNvPr id="50" name="Straight Arrow Connector 49"/>
            <p:cNvCxnSpPr/>
            <p:nvPr/>
          </p:nvCxnSpPr>
          <p:spPr>
            <a:xfrm>
              <a:off x="4876800" y="2714500"/>
              <a:ext cx="457200" cy="1588"/>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572000" y="2514600"/>
              <a:ext cx="325730" cy="369332"/>
            </a:xfrm>
            <a:prstGeom prst="rect">
              <a:avLst/>
            </a:prstGeom>
            <a:noFill/>
          </p:spPr>
          <p:txBody>
            <a:bodyPr wrap="none" rtlCol="0">
              <a:spAutoFit/>
            </a:bodyPr>
            <a:lstStyle/>
            <a:p>
              <a:r>
                <a:rPr lang="en-US" dirty="0"/>
                <a:t>F</a:t>
              </a:r>
            </a:p>
          </p:txBody>
        </p:sp>
      </p:grpSp>
      <p:sp>
        <p:nvSpPr>
          <p:cNvPr id="55" name="Rectangle 54"/>
          <p:cNvSpPr/>
          <p:nvPr/>
        </p:nvSpPr>
        <p:spPr>
          <a:xfrm>
            <a:off x="5181600" y="2362200"/>
            <a:ext cx="2133600" cy="307777"/>
          </a:xfrm>
          <a:prstGeom prst="rect">
            <a:avLst/>
          </a:prstGeom>
        </p:spPr>
        <p:txBody>
          <a:bodyPr wrap="square">
            <a:spAutoFit/>
          </a:bodyPr>
          <a:lstStyle/>
          <a:p>
            <a:r>
              <a:rPr lang="en-US" sz="1400" b="1" dirty="0">
                <a:latin typeface="Comic Sans MS" pitchFamily="66" charset="0"/>
              </a:rPr>
              <a:t>When r =</a:t>
            </a:r>
            <a:r>
              <a:rPr lang="en-US" sz="1400" b="1" dirty="0">
                <a:latin typeface="Comic Sans MS"/>
              </a:rPr>
              <a:t>∞, </a:t>
            </a:r>
            <a:r>
              <a:rPr lang="en-US" sz="1400" b="1" dirty="0">
                <a:latin typeface="Comic Sans MS" pitchFamily="66" charset="0"/>
              </a:rPr>
              <a:t> V = 0 </a:t>
            </a:r>
            <a:endParaRPr lang="en-US" sz="1400" dirty="0"/>
          </a:p>
        </p:txBody>
      </p:sp>
      <p:grpSp>
        <p:nvGrpSpPr>
          <p:cNvPr id="56" name="Group 86"/>
          <p:cNvGrpSpPr>
            <a:grpSpLocks/>
          </p:cNvGrpSpPr>
          <p:nvPr/>
        </p:nvGrpSpPr>
        <p:grpSpPr bwMode="auto">
          <a:xfrm>
            <a:off x="1600200" y="3657600"/>
            <a:ext cx="1219200" cy="1295400"/>
            <a:chOff x="2133600" y="3657600"/>
            <a:chExt cx="1219200" cy="1295400"/>
          </a:xfrm>
        </p:grpSpPr>
        <p:grpSp>
          <p:nvGrpSpPr>
            <p:cNvPr id="57" name="Group 85"/>
            <p:cNvGrpSpPr>
              <a:grpSpLocks/>
            </p:cNvGrpSpPr>
            <p:nvPr/>
          </p:nvGrpSpPr>
          <p:grpSpPr bwMode="auto">
            <a:xfrm>
              <a:off x="2133600" y="3657600"/>
              <a:ext cx="1219200" cy="1295400"/>
              <a:chOff x="2133600" y="3657600"/>
              <a:chExt cx="1219200" cy="1295400"/>
            </a:xfrm>
          </p:grpSpPr>
          <p:grpSp>
            <p:nvGrpSpPr>
              <p:cNvPr id="59" name="Group 69"/>
              <p:cNvGrpSpPr>
                <a:grpSpLocks/>
              </p:cNvGrpSpPr>
              <p:nvPr/>
            </p:nvGrpSpPr>
            <p:grpSpPr bwMode="auto">
              <a:xfrm>
                <a:off x="2133600" y="3657600"/>
                <a:ext cx="1219200" cy="1295400"/>
                <a:chOff x="2133600" y="3657600"/>
                <a:chExt cx="1219200" cy="1295400"/>
              </a:xfrm>
            </p:grpSpPr>
            <p:cxnSp>
              <p:nvCxnSpPr>
                <p:cNvPr id="66" name="Straight Connector 65"/>
                <p:cNvCxnSpPr/>
                <p:nvPr/>
              </p:nvCxnSpPr>
              <p:spPr bwMode="auto">
                <a:xfrm rot="5400000">
                  <a:off x="1522413" y="4305300"/>
                  <a:ext cx="129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2133600" y="4191000"/>
                  <a:ext cx="1219200" cy="1588"/>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60" name="Straight Connector 59"/>
              <p:cNvCxnSpPr/>
              <p:nvPr/>
            </p:nvCxnSpPr>
            <p:spPr>
              <a:xfrm rot="5400000">
                <a:off x="3048000" y="4038600"/>
                <a:ext cx="609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58" name="TextBox 83"/>
            <p:cNvSpPr txBox="1">
              <a:spLocks noChangeArrowheads="1"/>
            </p:cNvSpPr>
            <p:nvPr/>
          </p:nvSpPr>
          <p:spPr bwMode="auto">
            <a:xfrm>
              <a:off x="2667000" y="4114800"/>
              <a:ext cx="346570" cy="369332"/>
            </a:xfrm>
            <a:prstGeom prst="rect">
              <a:avLst/>
            </a:prstGeom>
            <a:noFill/>
            <a:ln w="9525">
              <a:noFill/>
              <a:miter lim="800000"/>
              <a:headEnd/>
              <a:tailEnd/>
            </a:ln>
          </p:spPr>
          <p:txBody>
            <a:bodyPr wrap="none">
              <a:spAutoFit/>
            </a:bodyPr>
            <a:lstStyle/>
            <a:p>
              <a:r>
                <a:rPr lang="en-US" dirty="0"/>
                <a:t>r</a:t>
              </a:r>
              <a:r>
                <a:rPr lang="en-US" baseline="-25000" dirty="0"/>
                <a:t>0</a:t>
              </a:r>
            </a:p>
          </p:txBody>
        </p:sp>
      </p:grpSp>
      <p:graphicFrame>
        <p:nvGraphicFramePr>
          <p:cNvPr id="3" name="Object 14"/>
          <p:cNvGraphicFramePr>
            <a:graphicFrameLocks noChangeAspect="1"/>
          </p:cNvGraphicFramePr>
          <p:nvPr>
            <p:extLst>
              <p:ext uri="{D42A27DB-BD31-4B8C-83A1-F6EECF244321}">
                <p14:modId xmlns:p14="http://schemas.microsoft.com/office/powerpoint/2010/main" val="1462063837"/>
              </p:ext>
            </p:extLst>
          </p:nvPr>
        </p:nvGraphicFramePr>
        <p:xfrm>
          <a:off x="5051425" y="1498046"/>
          <a:ext cx="2586750" cy="729339"/>
        </p:xfrm>
        <a:graphic>
          <a:graphicData uri="http://schemas.openxmlformats.org/presentationml/2006/ole">
            <mc:AlternateContent xmlns:mc="http://schemas.openxmlformats.org/markup-compatibility/2006">
              <mc:Choice xmlns:v="urn:schemas-microsoft-com:vml" Requires="v">
                <p:oleObj spid="_x0000_s7176" name="معادلة" r:id="rId4" imgW="1257120" imgH="482400" progId="Equation.3">
                  <p:embed/>
                </p:oleObj>
              </mc:Choice>
              <mc:Fallback>
                <p:oleObj name="معادلة" r:id="rId4" imgW="1257120" imgH="482400" progId="Equation.3">
                  <p:embed/>
                  <p:pic>
                    <p:nvPicPr>
                      <p:cNvPr id="3" name="Object 14"/>
                      <p:cNvPicPr>
                        <a:picLocks noChangeAspect="1" noChangeArrowheads="1"/>
                      </p:cNvPicPr>
                      <p:nvPr/>
                    </p:nvPicPr>
                    <p:blipFill>
                      <a:blip r:embed="rId5"/>
                      <a:srcRect/>
                      <a:stretch>
                        <a:fillRect/>
                      </a:stretch>
                    </p:blipFill>
                    <p:spPr bwMode="auto">
                      <a:xfrm>
                        <a:off x="5051425" y="1498046"/>
                        <a:ext cx="2586750" cy="729339"/>
                      </a:xfrm>
                      <a:prstGeom prst="rect">
                        <a:avLst/>
                      </a:prstGeom>
                      <a:noFill/>
                    </p:spPr>
                  </p:pic>
                </p:oleObj>
              </mc:Fallback>
            </mc:AlternateContent>
          </a:graphicData>
        </a:graphic>
      </p:graphicFrame>
      <p:graphicFrame>
        <p:nvGraphicFramePr>
          <p:cNvPr id="4" name="Object 15"/>
          <p:cNvGraphicFramePr>
            <a:graphicFrameLocks noChangeAspect="1"/>
          </p:cNvGraphicFramePr>
          <p:nvPr>
            <p:extLst>
              <p:ext uri="{D42A27DB-BD31-4B8C-83A1-F6EECF244321}">
                <p14:modId xmlns:p14="http://schemas.microsoft.com/office/powerpoint/2010/main" val="2113744554"/>
              </p:ext>
            </p:extLst>
          </p:nvPr>
        </p:nvGraphicFramePr>
        <p:xfrm>
          <a:off x="4803148" y="2828925"/>
          <a:ext cx="2554915" cy="752475"/>
        </p:xfrm>
        <a:graphic>
          <a:graphicData uri="http://schemas.openxmlformats.org/presentationml/2006/ole">
            <mc:AlternateContent xmlns:mc="http://schemas.openxmlformats.org/markup-compatibility/2006">
              <mc:Choice xmlns:v="urn:schemas-microsoft-com:vml" Requires="v">
                <p:oleObj spid="_x0000_s7177" name="معادلة" r:id="rId6" imgW="1269720" imgH="482400" progId="Equation.3">
                  <p:embed/>
                </p:oleObj>
              </mc:Choice>
              <mc:Fallback>
                <p:oleObj name="معادلة" r:id="rId6" imgW="1269720" imgH="482400" progId="Equation.3">
                  <p:embed/>
                  <p:pic>
                    <p:nvPicPr>
                      <p:cNvPr id="4" name="Object 15"/>
                      <p:cNvPicPr>
                        <a:picLocks noChangeAspect="1" noChangeArrowheads="1"/>
                      </p:cNvPicPr>
                      <p:nvPr/>
                    </p:nvPicPr>
                    <p:blipFill>
                      <a:blip r:embed="rId7"/>
                      <a:srcRect/>
                      <a:stretch>
                        <a:fillRect/>
                      </a:stretch>
                    </p:blipFill>
                    <p:spPr bwMode="auto">
                      <a:xfrm>
                        <a:off x="4803148" y="2828925"/>
                        <a:ext cx="2554915" cy="752475"/>
                      </a:xfrm>
                      <a:prstGeom prst="rect">
                        <a:avLst/>
                      </a:prstGeom>
                      <a:noFill/>
                    </p:spPr>
                  </p:pic>
                </p:oleObj>
              </mc:Fallback>
            </mc:AlternateContent>
          </a:graphicData>
        </a:graphic>
      </p:graphicFrame>
      <p:grpSp>
        <p:nvGrpSpPr>
          <p:cNvPr id="46" name="Group 85"/>
          <p:cNvGrpSpPr>
            <a:grpSpLocks/>
          </p:cNvGrpSpPr>
          <p:nvPr/>
        </p:nvGrpSpPr>
        <p:grpSpPr bwMode="auto">
          <a:xfrm>
            <a:off x="1600200" y="3725498"/>
            <a:ext cx="2667000" cy="1379902"/>
            <a:chOff x="2133600" y="3573098"/>
            <a:chExt cx="2667000" cy="1379902"/>
          </a:xfrm>
        </p:grpSpPr>
        <p:grpSp>
          <p:nvGrpSpPr>
            <p:cNvPr id="54" name="Group 69"/>
            <p:cNvGrpSpPr>
              <a:grpSpLocks/>
            </p:cNvGrpSpPr>
            <p:nvPr/>
          </p:nvGrpSpPr>
          <p:grpSpPr bwMode="auto">
            <a:xfrm>
              <a:off x="2170113" y="3573098"/>
              <a:ext cx="2590800" cy="1379902"/>
              <a:chOff x="2170113" y="3573098"/>
              <a:chExt cx="2590800" cy="1379902"/>
            </a:xfrm>
          </p:grpSpPr>
          <p:grpSp>
            <p:nvGrpSpPr>
              <p:cNvPr id="67" name="Group 65"/>
              <p:cNvGrpSpPr>
                <a:grpSpLocks/>
              </p:cNvGrpSpPr>
              <p:nvPr/>
            </p:nvGrpSpPr>
            <p:grpSpPr bwMode="auto">
              <a:xfrm>
                <a:off x="2170113" y="3573098"/>
                <a:ext cx="2590800" cy="1379902"/>
                <a:chOff x="2170113" y="3573098"/>
                <a:chExt cx="2590800" cy="1379902"/>
              </a:xfrm>
            </p:grpSpPr>
            <p:cxnSp>
              <p:nvCxnSpPr>
                <p:cNvPr id="70" name="Straight Connector 69"/>
                <p:cNvCxnSpPr/>
                <p:nvPr/>
              </p:nvCxnSpPr>
              <p:spPr>
                <a:xfrm rot="5400000">
                  <a:off x="1522413" y="4305300"/>
                  <a:ext cx="129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4075113" y="4258898"/>
                  <a:ext cx="1371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69" name="TextBox 72"/>
              <p:cNvSpPr txBox="1">
                <a:spLocks noChangeArrowheads="1"/>
              </p:cNvSpPr>
              <p:nvPr/>
            </p:nvSpPr>
            <p:spPr bwMode="auto">
              <a:xfrm>
                <a:off x="3505200" y="4583668"/>
                <a:ext cx="235962" cy="276999"/>
              </a:xfrm>
              <a:prstGeom prst="rect">
                <a:avLst/>
              </a:prstGeom>
              <a:noFill/>
              <a:ln w="9525">
                <a:noFill/>
                <a:miter lim="800000"/>
                <a:headEnd/>
                <a:tailEnd/>
              </a:ln>
            </p:spPr>
            <p:txBody>
              <a:bodyPr wrap="none">
                <a:spAutoFit/>
              </a:bodyPr>
              <a:lstStyle/>
              <a:p>
                <a:r>
                  <a:rPr lang="en-US" sz="1200" dirty="0"/>
                  <a:t>r</a:t>
                </a:r>
              </a:p>
            </p:txBody>
          </p:sp>
        </p:grpSp>
        <p:cxnSp>
          <p:nvCxnSpPr>
            <p:cNvPr id="65" name="Straight Arrow Connector 64"/>
            <p:cNvCxnSpPr/>
            <p:nvPr/>
          </p:nvCxnSpPr>
          <p:spPr>
            <a:xfrm>
              <a:off x="2133600" y="4583668"/>
              <a:ext cx="2667000"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graphicFrame>
        <p:nvGraphicFramePr>
          <p:cNvPr id="72" name="Object 12"/>
          <p:cNvGraphicFramePr>
            <a:graphicFrameLocks noChangeAspect="1"/>
          </p:cNvGraphicFramePr>
          <p:nvPr>
            <p:extLst>
              <p:ext uri="{D42A27DB-BD31-4B8C-83A1-F6EECF244321}">
                <p14:modId xmlns:p14="http://schemas.microsoft.com/office/powerpoint/2010/main" val="2276521049"/>
              </p:ext>
            </p:extLst>
          </p:nvPr>
        </p:nvGraphicFramePr>
        <p:xfrm>
          <a:off x="5355343" y="4077916"/>
          <a:ext cx="1249363" cy="857250"/>
        </p:xfrm>
        <a:graphic>
          <a:graphicData uri="http://schemas.openxmlformats.org/presentationml/2006/ole">
            <mc:AlternateContent xmlns:mc="http://schemas.openxmlformats.org/markup-compatibility/2006">
              <mc:Choice xmlns:v="urn:schemas-microsoft-com:vml" Requires="v">
                <p:oleObj spid="_x0000_s7178" name="معادلة" r:id="rId8" imgW="571320" imgH="431640" progId="Equation.3">
                  <p:embed/>
                </p:oleObj>
              </mc:Choice>
              <mc:Fallback>
                <p:oleObj name="معادلة" r:id="rId8" imgW="571320" imgH="431640" progId="Equation.3">
                  <p:embed/>
                  <p:pic>
                    <p:nvPicPr>
                      <p:cNvPr id="72" name="Object 12"/>
                      <p:cNvPicPr>
                        <a:picLocks noChangeAspect="1" noChangeArrowheads="1"/>
                      </p:cNvPicPr>
                      <p:nvPr/>
                    </p:nvPicPr>
                    <p:blipFill>
                      <a:blip r:embed="rId9"/>
                      <a:srcRect/>
                      <a:stretch>
                        <a:fillRect/>
                      </a:stretch>
                    </p:blipFill>
                    <p:spPr bwMode="auto">
                      <a:xfrm>
                        <a:off x="5355343" y="4077916"/>
                        <a:ext cx="1249363" cy="857250"/>
                      </a:xfrm>
                      <a:prstGeom prst="rect">
                        <a:avLst/>
                      </a:prstGeom>
                      <a:noFill/>
                    </p:spPr>
                  </p:pic>
                </p:oleObj>
              </mc:Fallback>
            </mc:AlternateContent>
          </a:graphicData>
        </a:graphic>
      </p:graphicFrame>
      <p:graphicFrame>
        <p:nvGraphicFramePr>
          <p:cNvPr id="73" name="Object 5"/>
          <p:cNvGraphicFramePr>
            <a:graphicFrameLocks noChangeAspect="1"/>
          </p:cNvGraphicFramePr>
          <p:nvPr>
            <p:extLst>
              <p:ext uri="{D42A27DB-BD31-4B8C-83A1-F6EECF244321}">
                <p14:modId xmlns:p14="http://schemas.microsoft.com/office/powerpoint/2010/main" val="394313600"/>
              </p:ext>
            </p:extLst>
          </p:nvPr>
        </p:nvGraphicFramePr>
        <p:xfrm>
          <a:off x="5245099" y="881857"/>
          <a:ext cx="1909763" cy="619125"/>
        </p:xfrm>
        <a:graphic>
          <a:graphicData uri="http://schemas.openxmlformats.org/presentationml/2006/ole">
            <mc:AlternateContent xmlns:mc="http://schemas.openxmlformats.org/markup-compatibility/2006">
              <mc:Choice xmlns:v="urn:schemas-microsoft-com:vml" Requires="v">
                <p:oleObj spid="_x0000_s7179" name="معادلة" r:id="rId10" imgW="927000" imgH="330120" progId="Equation.3">
                  <p:embed/>
                </p:oleObj>
              </mc:Choice>
              <mc:Fallback>
                <p:oleObj name="معادلة" r:id="rId10" imgW="927000" imgH="330120" progId="Equation.3">
                  <p:embed/>
                  <p:pic>
                    <p:nvPicPr>
                      <p:cNvPr id="73" name="Object 5"/>
                      <p:cNvPicPr>
                        <a:picLocks noChangeAspect="1" noChangeArrowheads="1"/>
                      </p:cNvPicPr>
                      <p:nvPr/>
                    </p:nvPicPr>
                    <p:blipFill>
                      <a:blip r:embed="rId11"/>
                      <a:srcRect/>
                      <a:stretch>
                        <a:fillRect/>
                      </a:stretch>
                    </p:blipFill>
                    <p:spPr bwMode="auto">
                      <a:xfrm>
                        <a:off x="5245099" y="881857"/>
                        <a:ext cx="1909763"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 name="Group 9"/>
          <p:cNvGrpSpPr/>
          <p:nvPr/>
        </p:nvGrpSpPr>
        <p:grpSpPr>
          <a:xfrm>
            <a:off x="4038600" y="5002335"/>
            <a:ext cx="4724399" cy="1504707"/>
            <a:chOff x="4038600" y="5002335"/>
            <a:chExt cx="4724399" cy="1504707"/>
          </a:xfrm>
        </p:grpSpPr>
        <p:sp>
          <p:nvSpPr>
            <p:cNvPr id="62" name="Rectangle 61"/>
            <p:cNvSpPr/>
            <p:nvPr/>
          </p:nvSpPr>
          <p:spPr>
            <a:xfrm>
              <a:off x="4038600" y="5516442"/>
              <a:ext cx="4724399" cy="990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and</a:t>
              </a:r>
            </a:p>
          </p:txBody>
        </p:sp>
        <p:sp>
          <p:nvSpPr>
            <p:cNvPr id="2" name="TextBox 1"/>
            <p:cNvSpPr txBox="1"/>
            <p:nvPr/>
          </p:nvSpPr>
          <p:spPr>
            <a:xfrm>
              <a:off x="4648200" y="5002335"/>
              <a:ext cx="3672800" cy="369332"/>
            </a:xfrm>
            <a:prstGeom prst="rect">
              <a:avLst/>
            </a:prstGeom>
            <a:noFill/>
          </p:spPr>
          <p:txBody>
            <a:bodyPr wrap="none" rtlCol="0">
              <a:spAutoFit/>
            </a:bodyPr>
            <a:lstStyle/>
            <a:p>
              <a:r>
                <a:rPr lang="en-US" dirty="0"/>
                <a:t>Therefore, for point source charge</a:t>
              </a:r>
            </a:p>
          </p:txBody>
        </p:sp>
        <p:graphicFrame>
          <p:nvGraphicFramePr>
            <p:cNvPr id="45" name="Object 12"/>
            <p:cNvGraphicFramePr>
              <a:graphicFrameLocks noChangeAspect="1"/>
            </p:cNvGraphicFramePr>
            <p:nvPr>
              <p:extLst>
                <p:ext uri="{D42A27DB-BD31-4B8C-83A1-F6EECF244321}">
                  <p14:modId xmlns:p14="http://schemas.microsoft.com/office/powerpoint/2010/main" val="2468854845"/>
                </p:ext>
              </p:extLst>
            </p:nvPr>
          </p:nvGraphicFramePr>
          <p:xfrm>
            <a:off x="4408103" y="5616575"/>
            <a:ext cx="1286643" cy="739775"/>
          </p:xfrm>
          <a:graphic>
            <a:graphicData uri="http://schemas.openxmlformats.org/presentationml/2006/ole">
              <mc:AlternateContent xmlns:mc="http://schemas.openxmlformats.org/markup-compatibility/2006">
                <mc:Choice xmlns:v="urn:schemas-microsoft-com:vml" Requires="v">
                  <p:oleObj spid="_x0000_s7180" name="Equation" r:id="rId12" imgW="622080" imgH="393480" progId="Equation.3">
                    <p:embed/>
                  </p:oleObj>
                </mc:Choice>
                <mc:Fallback>
                  <p:oleObj name="Equation" r:id="rId12" imgW="622080" imgH="393480" progId="Equation.3">
                    <p:embed/>
                    <p:pic>
                      <p:nvPicPr>
                        <p:cNvPr id="45"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08103" y="5616575"/>
                          <a:ext cx="1286643" cy="73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 name="Object 12"/>
            <p:cNvGraphicFramePr>
              <a:graphicFrameLocks noChangeAspect="1"/>
            </p:cNvGraphicFramePr>
            <p:nvPr>
              <p:extLst>
                <p:ext uri="{D42A27DB-BD31-4B8C-83A1-F6EECF244321}">
                  <p14:modId xmlns:p14="http://schemas.microsoft.com/office/powerpoint/2010/main" val="3293743037"/>
                </p:ext>
              </p:extLst>
            </p:nvPr>
          </p:nvGraphicFramePr>
          <p:xfrm>
            <a:off x="7071637" y="5557837"/>
            <a:ext cx="1249363" cy="857250"/>
          </p:xfrm>
          <a:graphic>
            <a:graphicData uri="http://schemas.openxmlformats.org/presentationml/2006/ole">
              <mc:AlternateContent xmlns:mc="http://schemas.openxmlformats.org/markup-compatibility/2006">
                <mc:Choice xmlns:v="urn:schemas-microsoft-com:vml" Requires="v">
                  <p:oleObj spid="_x0000_s7181" name="معادلة" r:id="rId14" imgW="571320" imgH="431640" progId="Equation.3">
                    <p:embed/>
                  </p:oleObj>
                </mc:Choice>
                <mc:Fallback>
                  <p:oleObj name="معادلة" r:id="rId14" imgW="571320" imgH="431640" progId="Equation.3">
                    <p:embed/>
                    <p:pic>
                      <p:nvPicPr>
                        <p:cNvPr id="47" name="Object 12"/>
                        <p:cNvPicPr>
                          <a:picLocks noChangeAspect="1" noChangeArrowheads="1"/>
                        </p:cNvPicPr>
                        <p:nvPr/>
                      </p:nvPicPr>
                      <p:blipFill>
                        <a:blip r:embed="rId9"/>
                        <a:srcRect/>
                        <a:stretch>
                          <a:fillRect/>
                        </a:stretch>
                      </p:blipFill>
                      <p:spPr bwMode="auto">
                        <a:xfrm>
                          <a:off x="7071637" y="5557837"/>
                          <a:ext cx="1249363" cy="857250"/>
                        </a:xfrm>
                        <a:prstGeom prst="rect">
                          <a:avLst/>
                        </a:prstGeom>
                        <a:noFill/>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63" presetClass="path" presetSubtype="0" fill="hold" grpId="0" nodeType="withEffect">
                                  <p:stCondLst>
                                    <p:cond delay="0"/>
                                  </p:stCondLst>
                                  <p:childTnLst>
                                    <p:animMotion origin="layout" path="M 3.33333E-6 2.96296E-6 L 0.57968 -0.00301 " pathEditMode="relative" rAng="0" ptsTypes="AA">
                                      <p:cBhvr>
                                        <p:cTn id="8" dur="3000" fill="hold"/>
                                        <p:tgtEl>
                                          <p:spTgt spid="61"/>
                                        </p:tgtEl>
                                        <p:attrNameLst>
                                          <p:attrName>ppt_x</p:attrName>
                                          <p:attrName>ppt_y</p:attrName>
                                        </p:attrNameLst>
                                      </p:cBhvr>
                                      <p:rCtr x="28976" y="-162"/>
                                    </p:animMotion>
                                  </p:childTnLst>
                                </p:cTn>
                              </p:par>
                              <p:par>
                                <p:cTn id="9" presetID="22" presetClass="entr" presetSubtype="8"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3000"/>
                                        <p:tgtEl>
                                          <p:spTgt spid="42"/>
                                        </p:tgtEl>
                                      </p:cBhvr>
                                    </p:animEffect>
                                  </p:childTnLst>
                                </p:cTn>
                              </p:par>
                            </p:childTnLst>
                          </p:cTn>
                        </p:par>
                        <p:par>
                          <p:cTn id="12" fill="hold">
                            <p:stCondLst>
                              <p:cond delay="3000"/>
                            </p:stCondLst>
                            <p:childTnLst>
                              <p:par>
                                <p:cTn id="13" presetID="1"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46"/>
                                        </p:tgtEl>
                                        <p:attrNameLst>
                                          <p:attrName>style.visibility</p:attrName>
                                        </p:attrNameLst>
                                      </p:cBhvr>
                                      <p:to>
                                        <p:strVal val="hidden"/>
                                      </p:to>
                                    </p:set>
                                  </p:childTnLst>
                                </p:cTn>
                              </p:par>
                            </p:childTnLst>
                          </p:cTn>
                        </p:par>
                        <p:par>
                          <p:cTn id="17" fill="hold">
                            <p:stCondLst>
                              <p:cond delay="3000"/>
                            </p:stCondLst>
                            <p:childTnLst>
                              <p:par>
                                <p:cTn id="18" presetID="1" presetClass="entr" presetSubtype="0" fill="hold" grpId="0" nodeType="afterEffect">
                                  <p:stCondLst>
                                    <p:cond delay="0"/>
                                  </p:stCondLst>
                                  <p:childTnLst>
                                    <p:set>
                                      <p:cBhvr>
                                        <p:cTn id="19" dur="1" fill="hold">
                                          <p:stCondLst>
                                            <p:cond delay="0"/>
                                          </p:stCondLst>
                                        </p:cTn>
                                        <p:tgtEl>
                                          <p:spTgt spid="5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44" grpId="0"/>
      <p:bldP spid="5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itle 7"/>
          <p:cNvSpPr txBox="1">
            <a:spLocks/>
          </p:cNvSpPr>
          <p:nvPr/>
        </p:nvSpPr>
        <p:spPr>
          <a:xfrm>
            <a:off x="381000" y="76201"/>
            <a:ext cx="8229600" cy="609600"/>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a:ln w="11430"/>
                <a:solidFill>
                  <a:srgbClr val="0000FF"/>
                </a:solidFill>
                <a:effectLst>
                  <a:outerShdw blurRad="50800" dist="39000" dir="5460000" algn="tl">
                    <a:srgbClr val="000000">
                      <a:alpha val="38000"/>
                    </a:srgbClr>
                  </a:outerShdw>
                </a:effectLst>
                <a:latin typeface="Comic Sans MS" pitchFamily="66" charset="0"/>
                <a:cs typeface="+mn-cs"/>
              </a:rPr>
              <a:t>Potential due to group of point charges</a:t>
            </a:r>
            <a:endParaRPr lang="en-US" sz="2800" b="1" dirty="0">
              <a:ln w="11430"/>
              <a:solidFill>
                <a:srgbClr val="0000FF"/>
              </a:solidFill>
              <a:effectLst>
                <a:outerShdw blurRad="50800" dist="39000" dir="5460000" algn="tl">
                  <a:srgbClr val="000000">
                    <a:alpha val="38000"/>
                  </a:srgbClr>
                </a:outerShdw>
              </a:effectLst>
              <a:latin typeface="+mj-lt"/>
              <a:ea typeface="+mj-ea"/>
              <a:cs typeface="+mj-cs"/>
            </a:endParaRPr>
          </a:p>
        </p:txBody>
      </p:sp>
      <p:grpSp>
        <p:nvGrpSpPr>
          <p:cNvPr id="10245" name="Group 99"/>
          <p:cNvGrpSpPr>
            <a:grpSpLocks/>
          </p:cNvGrpSpPr>
          <p:nvPr/>
        </p:nvGrpSpPr>
        <p:grpSpPr bwMode="auto">
          <a:xfrm>
            <a:off x="1143000" y="1295400"/>
            <a:ext cx="3886200" cy="1905000"/>
            <a:chOff x="6118412" y="1676400"/>
            <a:chExt cx="3886200" cy="1905000"/>
          </a:xfrm>
        </p:grpSpPr>
        <p:grpSp>
          <p:nvGrpSpPr>
            <p:cNvPr id="10248" name="Group 97"/>
            <p:cNvGrpSpPr>
              <a:grpSpLocks/>
            </p:cNvGrpSpPr>
            <p:nvPr/>
          </p:nvGrpSpPr>
          <p:grpSpPr bwMode="auto">
            <a:xfrm>
              <a:off x="6172200" y="1676400"/>
              <a:ext cx="3832412" cy="1905000"/>
              <a:chOff x="6172200" y="990600"/>
              <a:chExt cx="3832412" cy="1905000"/>
            </a:xfrm>
          </p:grpSpPr>
          <p:sp>
            <p:nvSpPr>
              <p:cNvPr id="85" name="Oval 84"/>
              <p:cNvSpPr/>
              <p:nvPr/>
            </p:nvSpPr>
            <p:spPr>
              <a:xfrm>
                <a:off x="7848787" y="1524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 name="Oval 85"/>
              <p:cNvSpPr/>
              <p:nvPr/>
            </p:nvSpPr>
            <p:spPr>
              <a:xfrm>
                <a:off x="6172387" y="1066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 name="Oval 86"/>
              <p:cNvSpPr/>
              <p:nvPr/>
            </p:nvSpPr>
            <p:spPr>
              <a:xfrm>
                <a:off x="6477187" y="2514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8" name="Straight Arrow Connector 87"/>
              <p:cNvCxnSpPr/>
              <p:nvPr/>
            </p:nvCxnSpPr>
            <p:spPr>
              <a:xfrm rot="10800000" flipV="1">
                <a:off x="8099612" y="1295400"/>
                <a:ext cx="1905000" cy="381000"/>
              </a:xfrm>
              <a:prstGeom prst="straightConnector1">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6324787" y="1295400"/>
                <a:ext cx="3679825" cy="1588"/>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rot="10800000" flipV="1">
                <a:off x="6629587" y="1295400"/>
                <a:ext cx="3375025" cy="1447800"/>
              </a:xfrm>
              <a:prstGeom prst="straightConnector1">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256" name="TextBox 90"/>
              <p:cNvSpPr txBox="1">
                <a:spLocks noChangeArrowheads="1"/>
              </p:cNvSpPr>
              <p:nvPr/>
            </p:nvSpPr>
            <p:spPr bwMode="auto">
              <a:xfrm>
                <a:off x="8402832" y="1295400"/>
                <a:ext cx="389850" cy="369332"/>
              </a:xfrm>
              <a:prstGeom prst="rect">
                <a:avLst/>
              </a:prstGeom>
              <a:noFill/>
              <a:ln w="9525">
                <a:noFill/>
                <a:miter lim="800000"/>
                <a:headEnd/>
                <a:tailEnd/>
              </a:ln>
            </p:spPr>
            <p:txBody>
              <a:bodyPr wrap="none">
                <a:spAutoFit/>
              </a:bodyPr>
              <a:lstStyle/>
              <a:p>
                <a:r>
                  <a:rPr lang="en-US">
                    <a:latin typeface="Comic Sans MS" pitchFamily="66" charset="0"/>
                  </a:rPr>
                  <a:t>r</a:t>
                </a:r>
                <a:r>
                  <a:rPr lang="en-US" baseline="-25000">
                    <a:latin typeface="Comic Sans MS" pitchFamily="66" charset="0"/>
                  </a:rPr>
                  <a:t>2</a:t>
                </a:r>
                <a:endParaRPr lang="en-US">
                  <a:latin typeface="Comic Sans MS" pitchFamily="66" charset="0"/>
                </a:endParaRPr>
              </a:p>
            </p:txBody>
          </p:sp>
          <p:sp>
            <p:nvSpPr>
              <p:cNvPr id="10257" name="TextBox 91"/>
              <p:cNvSpPr txBox="1">
                <a:spLocks noChangeArrowheads="1"/>
              </p:cNvSpPr>
              <p:nvPr/>
            </p:nvSpPr>
            <p:spPr bwMode="auto">
              <a:xfrm>
                <a:off x="6410442" y="2526268"/>
                <a:ext cx="455574" cy="307777"/>
              </a:xfrm>
              <a:prstGeom prst="rect">
                <a:avLst/>
              </a:prstGeom>
              <a:noFill/>
              <a:ln w="9525">
                <a:noFill/>
                <a:miter lim="800000"/>
                <a:headEnd/>
                <a:tailEnd/>
              </a:ln>
            </p:spPr>
            <p:txBody>
              <a:bodyPr wrap="none">
                <a:spAutoFit/>
              </a:bodyPr>
              <a:lstStyle/>
              <a:p>
                <a:r>
                  <a:rPr lang="en-US" sz="1400"/>
                  <a:t>+q</a:t>
                </a:r>
                <a:r>
                  <a:rPr lang="en-US" sz="1400" baseline="-25000"/>
                  <a:t>3</a:t>
                </a:r>
                <a:endParaRPr lang="en-US" sz="1400"/>
              </a:p>
            </p:txBody>
          </p:sp>
          <p:sp>
            <p:nvSpPr>
              <p:cNvPr id="10258" name="TextBox 92"/>
              <p:cNvSpPr txBox="1">
                <a:spLocks noChangeArrowheads="1"/>
              </p:cNvSpPr>
              <p:nvPr/>
            </p:nvSpPr>
            <p:spPr bwMode="auto">
              <a:xfrm>
                <a:off x="7848600" y="1524000"/>
                <a:ext cx="410690" cy="307777"/>
              </a:xfrm>
              <a:prstGeom prst="rect">
                <a:avLst/>
              </a:prstGeom>
              <a:noFill/>
              <a:ln w="9525">
                <a:noFill/>
                <a:miter lim="800000"/>
                <a:headEnd/>
                <a:tailEnd/>
              </a:ln>
            </p:spPr>
            <p:txBody>
              <a:bodyPr wrap="none">
                <a:spAutoFit/>
              </a:bodyPr>
              <a:lstStyle/>
              <a:p>
                <a:r>
                  <a:rPr lang="en-US" sz="1400"/>
                  <a:t>-q</a:t>
                </a:r>
                <a:r>
                  <a:rPr lang="en-US" sz="1400" baseline="-25000"/>
                  <a:t>2</a:t>
                </a:r>
                <a:endParaRPr lang="en-US" sz="1400"/>
              </a:p>
            </p:txBody>
          </p:sp>
          <p:sp>
            <p:nvSpPr>
              <p:cNvPr id="10259" name="TextBox 93"/>
              <p:cNvSpPr txBox="1">
                <a:spLocks noChangeArrowheads="1"/>
              </p:cNvSpPr>
              <p:nvPr/>
            </p:nvSpPr>
            <p:spPr bwMode="auto">
              <a:xfrm>
                <a:off x="6858000" y="990600"/>
                <a:ext cx="364202" cy="369332"/>
              </a:xfrm>
              <a:prstGeom prst="rect">
                <a:avLst/>
              </a:prstGeom>
              <a:noFill/>
              <a:ln w="9525">
                <a:noFill/>
                <a:miter lim="800000"/>
                <a:headEnd/>
                <a:tailEnd/>
              </a:ln>
            </p:spPr>
            <p:txBody>
              <a:bodyPr wrap="none">
                <a:spAutoFit/>
              </a:bodyPr>
              <a:lstStyle/>
              <a:p>
                <a:r>
                  <a:rPr lang="en-US">
                    <a:latin typeface="Comic Sans MS" pitchFamily="66" charset="0"/>
                  </a:rPr>
                  <a:t>r</a:t>
                </a:r>
                <a:r>
                  <a:rPr lang="en-US" baseline="-25000">
                    <a:latin typeface="Comic Sans MS" pitchFamily="66" charset="0"/>
                  </a:rPr>
                  <a:t>1</a:t>
                </a:r>
                <a:endParaRPr lang="en-US">
                  <a:latin typeface="Comic Sans MS" pitchFamily="66" charset="0"/>
                </a:endParaRPr>
              </a:p>
            </p:txBody>
          </p:sp>
          <p:sp>
            <p:nvSpPr>
              <p:cNvPr id="10260" name="TextBox 94"/>
              <p:cNvSpPr txBox="1">
                <a:spLocks noChangeArrowheads="1"/>
              </p:cNvSpPr>
              <p:nvPr/>
            </p:nvSpPr>
            <p:spPr bwMode="auto">
              <a:xfrm>
                <a:off x="7919984" y="2133600"/>
                <a:ext cx="389850" cy="369332"/>
              </a:xfrm>
              <a:prstGeom prst="rect">
                <a:avLst/>
              </a:prstGeom>
              <a:noFill/>
              <a:ln w="9525">
                <a:noFill/>
                <a:miter lim="800000"/>
                <a:headEnd/>
                <a:tailEnd/>
              </a:ln>
            </p:spPr>
            <p:txBody>
              <a:bodyPr wrap="none">
                <a:spAutoFit/>
              </a:bodyPr>
              <a:lstStyle/>
              <a:p>
                <a:r>
                  <a:rPr lang="en-US">
                    <a:latin typeface="Comic Sans MS" pitchFamily="66" charset="0"/>
                  </a:rPr>
                  <a:t>r</a:t>
                </a:r>
                <a:r>
                  <a:rPr lang="en-US" baseline="-25000">
                    <a:latin typeface="Comic Sans MS" pitchFamily="66" charset="0"/>
                  </a:rPr>
                  <a:t>3</a:t>
                </a:r>
                <a:endParaRPr lang="en-US">
                  <a:latin typeface="Comic Sans MS" pitchFamily="66" charset="0"/>
                </a:endParaRPr>
              </a:p>
            </p:txBody>
          </p:sp>
        </p:grpSp>
        <p:sp>
          <p:nvSpPr>
            <p:cNvPr id="10249" name="TextBox 83"/>
            <p:cNvSpPr txBox="1">
              <a:spLocks noChangeArrowheads="1"/>
            </p:cNvSpPr>
            <p:nvPr/>
          </p:nvSpPr>
          <p:spPr bwMode="auto">
            <a:xfrm>
              <a:off x="6118412" y="1752600"/>
              <a:ext cx="455574" cy="307777"/>
            </a:xfrm>
            <a:prstGeom prst="rect">
              <a:avLst/>
            </a:prstGeom>
            <a:noFill/>
            <a:ln w="9525">
              <a:noFill/>
              <a:miter lim="800000"/>
              <a:headEnd/>
              <a:tailEnd/>
            </a:ln>
          </p:spPr>
          <p:txBody>
            <a:bodyPr wrap="none">
              <a:spAutoFit/>
            </a:bodyPr>
            <a:lstStyle/>
            <a:p>
              <a:r>
                <a:rPr lang="en-US" sz="1400"/>
                <a:t>+q</a:t>
              </a:r>
              <a:r>
                <a:rPr lang="en-US" sz="1400" baseline="-25000"/>
                <a:t>1</a:t>
              </a:r>
              <a:endParaRPr lang="en-US" sz="1400"/>
            </a:p>
          </p:txBody>
        </p:sp>
      </p:grpSp>
      <p:sp>
        <p:nvSpPr>
          <p:cNvPr id="10246" name="TextBox 101"/>
          <p:cNvSpPr txBox="1">
            <a:spLocks noChangeArrowheads="1"/>
          </p:cNvSpPr>
          <p:nvPr/>
        </p:nvSpPr>
        <p:spPr bwMode="auto">
          <a:xfrm>
            <a:off x="4876800" y="1447800"/>
            <a:ext cx="338138" cy="369888"/>
          </a:xfrm>
          <a:prstGeom prst="rect">
            <a:avLst/>
          </a:prstGeom>
          <a:noFill/>
          <a:ln w="9525">
            <a:noFill/>
            <a:miter lim="800000"/>
            <a:headEnd/>
            <a:tailEnd/>
          </a:ln>
        </p:spPr>
        <p:txBody>
          <a:bodyPr wrap="none">
            <a:spAutoFit/>
          </a:bodyPr>
          <a:lstStyle/>
          <a:p>
            <a:r>
              <a:rPr lang="en-US"/>
              <a:t>P</a:t>
            </a:r>
          </a:p>
        </p:txBody>
      </p:sp>
      <p:graphicFrame>
        <p:nvGraphicFramePr>
          <p:cNvPr id="14" name="Object 3"/>
          <p:cNvGraphicFramePr>
            <a:graphicFrameLocks noChangeAspect="1"/>
          </p:cNvGraphicFramePr>
          <p:nvPr>
            <p:extLst>
              <p:ext uri="{D42A27DB-BD31-4B8C-83A1-F6EECF244321}">
                <p14:modId xmlns:p14="http://schemas.microsoft.com/office/powerpoint/2010/main" val="1587955749"/>
              </p:ext>
            </p:extLst>
          </p:nvPr>
        </p:nvGraphicFramePr>
        <p:xfrm>
          <a:off x="5410200" y="2200275"/>
          <a:ext cx="2881312" cy="771525"/>
        </p:xfrm>
        <a:graphic>
          <a:graphicData uri="http://schemas.openxmlformats.org/presentationml/2006/ole">
            <mc:AlternateContent xmlns:mc="http://schemas.openxmlformats.org/markup-compatibility/2006">
              <mc:Choice xmlns:v="urn:schemas-microsoft-com:vml" Requires="v">
                <p:oleObj spid="_x0000_s8196" name="Equation" r:id="rId4" imgW="1536480" imgH="431640" progId="Equation.3">
                  <p:embed/>
                </p:oleObj>
              </mc:Choice>
              <mc:Fallback>
                <p:oleObj name="Equation" r:id="rId4" imgW="1536480" imgH="431640" progId="Equation.3">
                  <p:embed/>
                  <p:pic>
                    <p:nvPicPr>
                      <p:cNvPr id="1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2200275"/>
                        <a:ext cx="2881312"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7"/>
          <p:cNvGraphicFramePr>
            <a:graphicFrameLocks noChangeAspect="1"/>
          </p:cNvGraphicFramePr>
          <p:nvPr>
            <p:extLst>
              <p:ext uri="{D42A27DB-BD31-4B8C-83A1-F6EECF244321}">
                <p14:modId xmlns:p14="http://schemas.microsoft.com/office/powerpoint/2010/main" val="3649036788"/>
              </p:ext>
            </p:extLst>
          </p:nvPr>
        </p:nvGraphicFramePr>
        <p:xfrm>
          <a:off x="6172200" y="3168650"/>
          <a:ext cx="1333500" cy="793750"/>
        </p:xfrm>
        <a:graphic>
          <a:graphicData uri="http://schemas.openxmlformats.org/presentationml/2006/ole">
            <mc:AlternateContent xmlns:mc="http://schemas.openxmlformats.org/markup-compatibility/2006">
              <mc:Choice xmlns:v="urn:schemas-microsoft-com:vml" Requires="v">
                <p:oleObj spid="_x0000_s8197" name="Equation" r:id="rId6" imgW="711000" imgH="444240" progId="Equation.3">
                  <p:embed/>
                </p:oleObj>
              </mc:Choice>
              <mc:Fallback>
                <p:oleObj name="Equation" r:id="rId6" imgW="711000" imgH="444240" progId="Equation.3">
                  <p:embed/>
                  <p:pic>
                    <p:nvPicPr>
                      <p:cNvPr id="17"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3168650"/>
                        <a:ext cx="1333500" cy="793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a:spLocks noChangeArrowheads="1"/>
          </p:cNvSpPr>
          <p:nvPr/>
        </p:nvSpPr>
        <p:spPr bwMode="auto">
          <a:xfrm>
            <a:off x="4746625" y="1219200"/>
            <a:ext cx="2653290" cy="369332"/>
          </a:xfrm>
          <a:prstGeom prst="rect">
            <a:avLst/>
          </a:prstGeom>
          <a:noFill/>
          <a:ln w="9525">
            <a:noFill/>
            <a:miter lim="800000"/>
            <a:headEnd/>
            <a:tailEnd/>
          </a:ln>
        </p:spPr>
        <p:txBody>
          <a:bodyPr wrap="none">
            <a:spAutoFit/>
          </a:bodyPr>
          <a:lstStyle/>
          <a:p>
            <a:r>
              <a:rPr lang="en-US" dirty="0"/>
              <a:t>+1 (unit positive charge)</a:t>
            </a:r>
          </a:p>
        </p:txBody>
      </p:sp>
      <p:sp>
        <p:nvSpPr>
          <p:cNvPr id="21" name="TextBox 20"/>
          <p:cNvSpPr txBox="1">
            <a:spLocks noChangeArrowheads="1"/>
          </p:cNvSpPr>
          <p:nvPr/>
        </p:nvSpPr>
        <p:spPr bwMode="auto">
          <a:xfrm>
            <a:off x="4800600" y="4114800"/>
            <a:ext cx="4155305" cy="369332"/>
          </a:xfrm>
          <a:prstGeom prst="rect">
            <a:avLst/>
          </a:prstGeom>
          <a:noFill/>
          <a:ln w="9525">
            <a:noFill/>
            <a:miter lim="800000"/>
            <a:headEnd/>
            <a:tailEnd/>
          </a:ln>
        </p:spPr>
        <p:txBody>
          <a:bodyPr wrap="none">
            <a:spAutoFit/>
          </a:bodyPr>
          <a:lstStyle/>
          <a:p>
            <a:r>
              <a:rPr lang="en-US" dirty="0">
                <a:solidFill>
                  <a:srgbClr val="FF0000"/>
                </a:solidFill>
                <a:latin typeface="Comic Sans MS" pitchFamily="66" charset="0"/>
              </a:rPr>
              <a:t>Don’t forget the sign of the charges!</a:t>
            </a:r>
          </a:p>
        </p:txBody>
      </p:sp>
      <p:pic>
        <p:nvPicPr>
          <p:cNvPr id="22" name="Picture 10"/>
          <p:cNvPicPr>
            <a:picLocks noChangeAspect="1" noChangeArrowheads="1"/>
          </p:cNvPicPr>
          <p:nvPr/>
        </p:nvPicPr>
        <p:blipFill>
          <a:blip r:embed="rId8" cstate="print"/>
          <a:srcRect/>
          <a:stretch>
            <a:fillRect/>
          </a:stretch>
        </p:blipFill>
        <p:spPr bwMode="auto">
          <a:xfrm>
            <a:off x="677476" y="4595813"/>
            <a:ext cx="8237924" cy="1957387"/>
          </a:xfrm>
          <a:prstGeom prst="rect">
            <a:avLst/>
          </a:prstGeom>
          <a:noFill/>
          <a:ln w="9525">
            <a:noFill/>
            <a:miter lim="800000"/>
            <a:headEnd/>
            <a:tailEnd/>
          </a:ln>
          <a:effectLst/>
        </p:spPr>
      </p:pic>
      <p:sp>
        <p:nvSpPr>
          <p:cNvPr id="2" name="TextBox 1"/>
          <p:cNvSpPr txBox="1"/>
          <p:nvPr/>
        </p:nvSpPr>
        <p:spPr>
          <a:xfrm>
            <a:off x="5486400" y="1752600"/>
            <a:ext cx="2698175" cy="369332"/>
          </a:xfrm>
          <a:prstGeom prst="rect">
            <a:avLst/>
          </a:prstGeom>
          <a:noFill/>
        </p:spPr>
        <p:txBody>
          <a:bodyPr wrap="none" rtlCol="1">
            <a:spAutoFit/>
          </a:bodyPr>
          <a:lstStyle/>
          <a:p>
            <a:r>
              <a:rPr lang="en-US" b="1" dirty="0">
                <a:solidFill>
                  <a:srgbClr val="FF0000"/>
                </a:solidFill>
              </a:rPr>
              <a:t>Net potential at point P</a:t>
            </a:r>
            <a:endParaRPr lang="ar-SA"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 y="381000"/>
            <a:ext cx="8839201" cy="1817687"/>
            <a:chOff x="303641" y="685800"/>
            <a:chExt cx="8534401" cy="1817687"/>
          </a:xfrm>
        </p:grpSpPr>
        <p:sp>
          <p:nvSpPr>
            <p:cNvPr id="30722" name="Rectangle 4"/>
            <p:cNvSpPr txBox="1">
              <a:spLocks noChangeArrowheads="1"/>
            </p:cNvSpPr>
            <p:nvPr/>
          </p:nvSpPr>
          <p:spPr bwMode="auto">
            <a:xfrm>
              <a:off x="303641" y="914400"/>
              <a:ext cx="6400800" cy="1447800"/>
            </a:xfrm>
            <a:prstGeom prst="rect">
              <a:avLst/>
            </a:prstGeom>
            <a:noFill/>
            <a:ln w="76200">
              <a:noFill/>
              <a:miter lim="800000"/>
              <a:headEnd/>
              <a:tailEnd/>
            </a:ln>
          </p:spPr>
          <p:txBody>
            <a:bodyPr/>
            <a:lstStyle/>
            <a:p>
              <a:r>
                <a:rPr lang="en-US" b="1" dirty="0">
                  <a:solidFill>
                    <a:srgbClr val="0000FF"/>
                  </a:solidFill>
                  <a:latin typeface="+mn-lt"/>
                </a:rPr>
                <a:t>T081: Q12.</a:t>
              </a:r>
              <a:r>
                <a:rPr lang="en-US" dirty="0">
                  <a:solidFill>
                    <a:srgbClr val="0000FF"/>
                  </a:solidFill>
                  <a:latin typeface="+mn-lt"/>
                </a:rPr>
                <a:t> Point charges q and Q are placed as shown in Fig. 4. If q = +2.0 </a:t>
              </a:r>
              <a:r>
                <a:rPr lang="en-US" dirty="0" err="1">
                  <a:solidFill>
                    <a:srgbClr val="0000FF"/>
                  </a:solidFill>
                  <a:latin typeface="+mn-lt"/>
                </a:rPr>
                <a:t>nC</a:t>
              </a:r>
              <a:r>
                <a:rPr lang="en-US" dirty="0">
                  <a:solidFill>
                    <a:srgbClr val="0000FF"/>
                  </a:solidFill>
                  <a:latin typeface="+mn-lt"/>
                </a:rPr>
                <a:t> and Q = -2.0 </a:t>
              </a:r>
              <a:r>
                <a:rPr lang="en-US" dirty="0" err="1">
                  <a:solidFill>
                    <a:srgbClr val="0000FF"/>
                  </a:solidFill>
                  <a:latin typeface="+mn-lt"/>
                </a:rPr>
                <a:t>nC</a:t>
              </a:r>
              <a:r>
                <a:rPr lang="en-US" dirty="0">
                  <a:solidFill>
                    <a:srgbClr val="0000FF"/>
                  </a:solidFill>
                  <a:latin typeface="+mn-lt"/>
                </a:rPr>
                <a:t>, </a:t>
              </a:r>
              <a:r>
                <a:rPr lang="en-US" i="1" dirty="0">
                  <a:solidFill>
                    <a:srgbClr val="0000FF"/>
                  </a:solidFill>
                  <a:latin typeface="+mn-lt"/>
                </a:rPr>
                <a:t>a </a:t>
              </a:r>
              <a:r>
                <a:rPr lang="en-US" dirty="0">
                  <a:solidFill>
                    <a:srgbClr val="0000FF"/>
                  </a:solidFill>
                  <a:latin typeface="+mn-lt"/>
                </a:rPr>
                <a:t>= 3.0 m, and </a:t>
              </a:r>
              <a:r>
                <a:rPr lang="en-US" i="1" dirty="0">
                  <a:solidFill>
                    <a:srgbClr val="0000FF"/>
                  </a:solidFill>
                  <a:latin typeface="+mn-lt"/>
                </a:rPr>
                <a:t>b</a:t>
              </a:r>
              <a:r>
                <a:rPr lang="en-US" dirty="0">
                  <a:solidFill>
                    <a:srgbClr val="0000FF"/>
                  </a:solidFill>
                  <a:latin typeface="+mn-lt"/>
                </a:rPr>
                <a:t> = 4.0 m, what is the electric potential difference (V</a:t>
              </a:r>
              <a:r>
                <a:rPr lang="en-US" baseline="-25000" dirty="0">
                  <a:solidFill>
                    <a:srgbClr val="0000FF"/>
                  </a:solidFill>
                  <a:latin typeface="+mn-lt"/>
                </a:rPr>
                <a:t>A</a:t>
              </a:r>
              <a:r>
                <a:rPr lang="en-US" dirty="0">
                  <a:solidFill>
                    <a:srgbClr val="0000FF"/>
                  </a:solidFill>
                  <a:latin typeface="+mn-lt"/>
                </a:rPr>
                <a:t>-V</a:t>
              </a:r>
              <a:r>
                <a:rPr lang="en-US" baseline="-25000" dirty="0">
                  <a:solidFill>
                    <a:srgbClr val="0000FF"/>
                  </a:solidFill>
                  <a:latin typeface="+mn-lt"/>
                </a:rPr>
                <a:t>B</a:t>
              </a:r>
              <a:r>
                <a:rPr lang="en-US" dirty="0">
                  <a:solidFill>
                    <a:srgbClr val="0000FF"/>
                  </a:solidFill>
                  <a:latin typeface="+mn-lt"/>
                </a:rPr>
                <a:t>)? </a:t>
              </a:r>
            </a:p>
            <a:p>
              <a:r>
                <a:rPr lang="pt-BR" dirty="0">
                  <a:solidFill>
                    <a:srgbClr val="0000FF"/>
                  </a:solidFill>
                  <a:latin typeface="+mn-lt"/>
                </a:rPr>
                <a:t>(Ans: 4.8 V)</a:t>
              </a:r>
              <a:endParaRPr lang="en-US" dirty="0">
                <a:solidFill>
                  <a:srgbClr val="0000FF"/>
                </a:solidFill>
                <a:latin typeface="+mn-lt"/>
              </a:endParaRPr>
            </a:p>
            <a:p>
              <a:endParaRPr lang="en-US" b="1" dirty="0">
                <a:solidFill>
                  <a:srgbClr val="0000FF"/>
                </a:solidFill>
                <a:latin typeface="+mn-lt"/>
              </a:endParaRPr>
            </a:p>
            <a:p>
              <a:endParaRPr lang="en-US" dirty="0">
                <a:solidFill>
                  <a:srgbClr val="0000FF"/>
                </a:solidFill>
                <a:latin typeface="+mn-lt"/>
              </a:endParaRPr>
            </a:p>
          </p:txBody>
        </p:sp>
        <p:pic>
          <p:nvPicPr>
            <p:cNvPr id="30724" name="Picture 2"/>
            <p:cNvPicPr>
              <a:picLocks noChangeAspect="1" noChangeArrowheads="1"/>
            </p:cNvPicPr>
            <p:nvPr/>
          </p:nvPicPr>
          <p:blipFill>
            <a:blip r:embed="rId2" cstate="print"/>
            <a:srcRect/>
            <a:stretch>
              <a:fillRect/>
            </a:stretch>
          </p:blipFill>
          <p:spPr bwMode="auto">
            <a:xfrm>
              <a:off x="6705601" y="685800"/>
              <a:ext cx="2132441" cy="1817687"/>
            </a:xfrm>
            <a:prstGeom prst="rect">
              <a:avLst/>
            </a:prstGeom>
            <a:noFill/>
            <a:ln w="9525">
              <a:noFill/>
              <a:miter lim="800000"/>
              <a:headEnd/>
              <a:tailEnd/>
            </a:ln>
          </p:spPr>
        </p:pic>
      </p:grpSp>
      <p:grpSp>
        <p:nvGrpSpPr>
          <p:cNvPr id="5" name="Group 4"/>
          <p:cNvGrpSpPr/>
          <p:nvPr/>
        </p:nvGrpSpPr>
        <p:grpSpPr>
          <a:xfrm>
            <a:off x="151039" y="3644615"/>
            <a:ext cx="8840562" cy="1613185"/>
            <a:chOff x="228600" y="642626"/>
            <a:chExt cx="8537018" cy="1613185"/>
          </a:xfrm>
        </p:grpSpPr>
        <p:sp>
          <p:nvSpPr>
            <p:cNvPr id="6" name="Rectangle 4"/>
            <p:cNvSpPr txBox="1">
              <a:spLocks noChangeArrowheads="1"/>
            </p:cNvSpPr>
            <p:nvPr/>
          </p:nvSpPr>
          <p:spPr bwMode="auto">
            <a:xfrm>
              <a:off x="228600" y="838200"/>
              <a:ext cx="6400800" cy="1371600"/>
            </a:xfrm>
            <a:prstGeom prst="rect">
              <a:avLst/>
            </a:prstGeom>
            <a:noFill/>
            <a:ln w="76200">
              <a:noFill/>
              <a:miter lim="800000"/>
              <a:headEnd/>
              <a:tailEnd/>
            </a:ln>
          </p:spPr>
          <p:txBody>
            <a:bodyPr/>
            <a:lstStyle/>
            <a:p>
              <a:r>
                <a:rPr lang="en-US" b="1" dirty="0">
                  <a:latin typeface="+mn-lt"/>
                </a:rPr>
                <a:t>T051: Q#12</a:t>
              </a:r>
              <a:r>
                <a:rPr lang="en-US" dirty="0">
                  <a:latin typeface="+mn-lt"/>
                </a:rPr>
                <a:t>. What is the net potential at point </a:t>
              </a:r>
              <a:r>
                <a:rPr lang="en-US" b="1" dirty="0">
                  <a:latin typeface="+mn-lt"/>
                </a:rPr>
                <a:t>P </a:t>
              </a:r>
              <a:r>
                <a:rPr lang="en-US" dirty="0">
                  <a:latin typeface="+mn-lt"/>
                </a:rPr>
                <a:t>due to four point charges arranged in the configuration as shown in the Figure 1. Here q = 36 </a:t>
              </a:r>
              <a:r>
                <a:rPr lang="en-US" dirty="0" err="1">
                  <a:latin typeface="+mn-lt"/>
                </a:rPr>
                <a:t>nC</a:t>
              </a:r>
              <a:r>
                <a:rPr lang="en-US" dirty="0">
                  <a:latin typeface="+mn-lt"/>
                </a:rPr>
                <a:t>, d = 0.5 m. )</a:t>
              </a:r>
            </a:p>
            <a:p>
              <a:r>
                <a:rPr lang="en-US" dirty="0">
                  <a:latin typeface="+mn-lt"/>
                </a:rPr>
                <a:t>( </a:t>
              </a:r>
              <a:r>
                <a:rPr lang="en-US" dirty="0" err="1">
                  <a:latin typeface="+mn-lt"/>
                </a:rPr>
                <a:t>Ans</a:t>
              </a:r>
              <a:r>
                <a:rPr lang="en-US" dirty="0">
                  <a:latin typeface="+mn-lt"/>
                </a:rPr>
                <a:t>:  </a:t>
              </a:r>
              <a:r>
                <a:rPr lang="en-US" dirty="0" err="1">
                  <a:latin typeface="+mn-lt"/>
                </a:rPr>
                <a:t>Vp</a:t>
              </a:r>
              <a:r>
                <a:rPr lang="en-US" dirty="0">
                  <a:latin typeface="+mn-lt"/>
                </a:rPr>
                <a:t> = 324 V.)</a:t>
              </a:r>
            </a:p>
            <a:p>
              <a:endParaRPr lang="en-US" dirty="0">
                <a:latin typeface="+mn-lt"/>
              </a:endParaRPr>
            </a:p>
            <a:p>
              <a:endParaRPr lang="en-US" dirty="0">
                <a:latin typeface="+mn-lt"/>
              </a:endParaRPr>
            </a:p>
            <a:p>
              <a:endParaRPr lang="en-US" dirty="0">
                <a:latin typeface="+mn-lt"/>
              </a:endParaRPr>
            </a:p>
            <a:p>
              <a:endParaRPr lang="en-US" b="1" dirty="0">
                <a:latin typeface="+mn-lt"/>
              </a:endParaRPr>
            </a:p>
            <a:p>
              <a:endParaRPr lang="en-US" dirty="0">
                <a:latin typeface="+mn-lt"/>
              </a:endParaRPr>
            </a:p>
          </p:txBody>
        </p:sp>
        <p:pic>
          <p:nvPicPr>
            <p:cNvPr id="7" name="Picture 2"/>
            <p:cNvPicPr>
              <a:picLocks noChangeAspect="1" noChangeArrowheads="1"/>
            </p:cNvPicPr>
            <p:nvPr/>
          </p:nvPicPr>
          <p:blipFill>
            <a:blip r:embed="rId3" cstate="print"/>
            <a:srcRect/>
            <a:stretch>
              <a:fillRect/>
            </a:stretch>
          </p:blipFill>
          <p:spPr bwMode="auto">
            <a:xfrm>
              <a:off x="6705601" y="642626"/>
              <a:ext cx="2060017" cy="1613185"/>
            </a:xfrm>
            <a:prstGeom prst="rect">
              <a:avLst/>
            </a:prstGeom>
            <a:noFill/>
            <a:ln w="9525">
              <a:noFill/>
              <a:miter lim="800000"/>
              <a:headEnd/>
              <a:tailEnd/>
            </a:ln>
          </p:spPr>
        </p:pic>
      </p:grpSp>
      <p:sp>
        <p:nvSpPr>
          <p:cNvPr id="8" name="Rectangle 4"/>
          <p:cNvSpPr txBox="1">
            <a:spLocks noChangeArrowheads="1"/>
          </p:cNvSpPr>
          <p:nvPr/>
        </p:nvSpPr>
        <p:spPr bwMode="auto">
          <a:xfrm>
            <a:off x="152400" y="5410200"/>
            <a:ext cx="8839200" cy="990600"/>
          </a:xfrm>
          <a:prstGeom prst="rect">
            <a:avLst/>
          </a:prstGeom>
          <a:noFill/>
          <a:ln w="76200">
            <a:noFill/>
            <a:miter lim="800000"/>
            <a:headEnd/>
            <a:tailEnd/>
          </a:ln>
        </p:spPr>
        <p:txBody>
          <a:bodyPr/>
          <a:lstStyle/>
          <a:p>
            <a:r>
              <a:rPr lang="en-US" b="1" dirty="0">
                <a:solidFill>
                  <a:srgbClr val="0000FF"/>
                </a:solidFill>
                <a:latin typeface="+mn-lt"/>
              </a:rPr>
              <a:t>T081: Q10.:</a:t>
            </a:r>
            <a:r>
              <a:rPr lang="en-US" dirty="0">
                <a:solidFill>
                  <a:srgbClr val="0000FF"/>
                </a:solidFill>
                <a:latin typeface="+mn-lt"/>
              </a:rPr>
              <a:t> Points A (2.0 m, 3.0 m) and B (5.0 m, 7.0 m) are located in a region where the electric field is uniform and is given by E = 3i +4j (N/C). What is potential difference (V</a:t>
            </a:r>
            <a:r>
              <a:rPr lang="en-US" baseline="-25000" dirty="0">
                <a:solidFill>
                  <a:srgbClr val="0000FF"/>
                </a:solidFill>
                <a:latin typeface="+mn-lt"/>
              </a:rPr>
              <a:t>A</a:t>
            </a:r>
            <a:r>
              <a:rPr lang="en-US" dirty="0">
                <a:solidFill>
                  <a:srgbClr val="0000FF"/>
                </a:solidFill>
                <a:latin typeface="+mn-lt"/>
              </a:rPr>
              <a:t>-V</a:t>
            </a:r>
            <a:r>
              <a:rPr lang="en-US" baseline="-25000" dirty="0">
                <a:solidFill>
                  <a:srgbClr val="0000FF"/>
                </a:solidFill>
                <a:latin typeface="+mn-lt"/>
              </a:rPr>
              <a:t>B</a:t>
            </a:r>
            <a:r>
              <a:rPr lang="en-US" dirty="0">
                <a:solidFill>
                  <a:srgbClr val="0000FF"/>
                </a:solidFill>
                <a:latin typeface="+mn-lt"/>
              </a:rPr>
              <a:t>)?                               (</a:t>
            </a:r>
            <a:r>
              <a:rPr lang="en-US" dirty="0" err="1">
                <a:solidFill>
                  <a:srgbClr val="0000FF"/>
                </a:solidFill>
                <a:latin typeface="+mn-lt"/>
              </a:rPr>
              <a:t>Ans</a:t>
            </a:r>
            <a:r>
              <a:rPr lang="en-US" dirty="0">
                <a:solidFill>
                  <a:srgbClr val="0000FF"/>
                </a:solidFill>
                <a:latin typeface="+mn-lt"/>
              </a:rPr>
              <a:t>: </a:t>
            </a:r>
            <a:r>
              <a:rPr lang="pt-BR" dirty="0">
                <a:solidFill>
                  <a:srgbClr val="0000FF"/>
                </a:solidFill>
                <a:latin typeface="+mn-lt"/>
              </a:rPr>
              <a:t>24 V)</a:t>
            </a:r>
            <a:endParaRPr lang="en-US" b="1" dirty="0">
              <a:solidFill>
                <a:srgbClr val="0000FF"/>
              </a:solidFill>
              <a:latin typeface="+mn-lt"/>
            </a:endParaRPr>
          </a:p>
        </p:txBody>
      </p:sp>
      <p:sp>
        <p:nvSpPr>
          <p:cNvPr id="9" name="Rectangle 8"/>
          <p:cNvSpPr/>
          <p:nvPr/>
        </p:nvSpPr>
        <p:spPr>
          <a:xfrm>
            <a:off x="70757" y="2152471"/>
            <a:ext cx="8997043" cy="1200329"/>
          </a:xfrm>
          <a:prstGeom prst="rect">
            <a:avLst/>
          </a:prstGeom>
        </p:spPr>
        <p:txBody>
          <a:bodyPr wrap="square">
            <a:spAutoFit/>
          </a:bodyPr>
          <a:lstStyle/>
          <a:p>
            <a:pPr algn="l" rtl="0"/>
            <a:r>
              <a:rPr lang="en-US" dirty="0">
                <a:latin typeface="+mn-lt"/>
              </a:rPr>
              <a:t>T03-Q13. </a:t>
            </a:r>
          </a:p>
          <a:p>
            <a:pPr algn="l" rtl="0"/>
            <a:r>
              <a:rPr lang="en-US" dirty="0">
                <a:latin typeface="+mn-lt"/>
              </a:rPr>
              <a:t>Consider two points in an electric field. The potentials at point P</a:t>
            </a:r>
            <a:r>
              <a:rPr lang="en-US" baseline="-25000" dirty="0">
                <a:latin typeface="+mn-lt"/>
              </a:rPr>
              <a:t>1</a:t>
            </a:r>
            <a:r>
              <a:rPr lang="en-US" dirty="0">
                <a:latin typeface="+mn-lt"/>
              </a:rPr>
              <a:t> is V</a:t>
            </a:r>
            <a:r>
              <a:rPr lang="en-US" baseline="-25000" dirty="0">
                <a:latin typeface="+mn-lt"/>
              </a:rPr>
              <a:t>1</a:t>
            </a:r>
            <a:r>
              <a:rPr lang="en-US" dirty="0">
                <a:latin typeface="+mn-lt"/>
              </a:rPr>
              <a:t> = −0.24 kV, and at point P</a:t>
            </a:r>
            <a:r>
              <a:rPr lang="en-US" baseline="-25000" dirty="0">
                <a:latin typeface="+mn-lt"/>
              </a:rPr>
              <a:t>2</a:t>
            </a:r>
            <a:r>
              <a:rPr lang="en-US" dirty="0">
                <a:latin typeface="+mn-lt"/>
              </a:rPr>
              <a:t> is V</a:t>
            </a:r>
            <a:r>
              <a:rPr lang="en-US" baseline="-25000" dirty="0">
                <a:latin typeface="+mn-lt"/>
              </a:rPr>
              <a:t>2</a:t>
            </a:r>
            <a:r>
              <a:rPr lang="en-US" dirty="0">
                <a:latin typeface="+mn-lt"/>
              </a:rPr>
              <a:t> = + 0.36 kV. How much work is done by an external force in moving a charge q = −8.0 </a:t>
            </a:r>
            <a:r>
              <a:rPr lang="en-US" dirty="0" err="1">
                <a:latin typeface="+mn-lt"/>
              </a:rPr>
              <a:t>μC</a:t>
            </a:r>
            <a:r>
              <a:rPr lang="en-US" dirty="0">
                <a:latin typeface="+mn-lt"/>
              </a:rPr>
              <a:t> from P</a:t>
            </a:r>
            <a:r>
              <a:rPr lang="en-US" baseline="-25000" dirty="0">
                <a:latin typeface="+mn-lt"/>
              </a:rPr>
              <a:t>2</a:t>
            </a:r>
            <a:r>
              <a:rPr lang="en-US" dirty="0">
                <a:latin typeface="+mn-lt"/>
              </a:rPr>
              <a:t> to P</a:t>
            </a:r>
            <a:r>
              <a:rPr lang="en-US" baseline="-25000" dirty="0">
                <a:latin typeface="+mn-lt"/>
              </a:rPr>
              <a:t>1</a:t>
            </a:r>
            <a:r>
              <a:rPr lang="en-US" dirty="0">
                <a:latin typeface="+mn-lt"/>
              </a:rPr>
              <a:t>?                 A) 4.8 </a:t>
            </a:r>
            <a:r>
              <a:rPr lang="en-US" dirty="0" err="1">
                <a:latin typeface="+mn-lt"/>
              </a:rPr>
              <a:t>mJ</a:t>
            </a:r>
            <a:r>
              <a:rPr lang="en-US" dirty="0">
                <a:latin typeface="+mn-lt"/>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136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 y="381000"/>
            <a:ext cx="8839201" cy="1817687"/>
            <a:chOff x="303641" y="685800"/>
            <a:chExt cx="8534401" cy="1817687"/>
          </a:xfrm>
        </p:grpSpPr>
        <p:sp>
          <p:nvSpPr>
            <p:cNvPr id="30722" name="Rectangle 4"/>
            <p:cNvSpPr txBox="1">
              <a:spLocks noChangeArrowheads="1"/>
            </p:cNvSpPr>
            <p:nvPr/>
          </p:nvSpPr>
          <p:spPr bwMode="auto">
            <a:xfrm>
              <a:off x="303641" y="914400"/>
              <a:ext cx="6400800" cy="1447800"/>
            </a:xfrm>
            <a:prstGeom prst="rect">
              <a:avLst/>
            </a:prstGeom>
            <a:noFill/>
            <a:ln w="76200">
              <a:noFill/>
              <a:miter lim="800000"/>
              <a:headEnd/>
              <a:tailEnd/>
            </a:ln>
          </p:spPr>
          <p:txBody>
            <a:bodyPr/>
            <a:lstStyle/>
            <a:p>
              <a:r>
                <a:rPr lang="en-US" b="1" dirty="0">
                  <a:solidFill>
                    <a:srgbClr val="0000FF"/>
                  </a:solidFill>
                  <a:latin typeface="+mn-lt"/>
                </a:rPr>
                <a:t>T081: Q12.</a:t>
              </a:r>
              <a:r>
                <a:rPr lang="en-US" dirty="0">
                  <a:solidFill>
                    <a:srgbClr val="0000FF"/>
                  </a:solidFill>
                  <a:latin typeface="+mn-lt"/>
                </a:rPr>
                <a:t> Point charges q and Q are placed as shown in Fig. 4. If q = +2.0 </a:t>
              </a:r>
              <a:r>
                <a:rPr lang="en-US" dirty="0" err="1">
                  <a:solidFill>
                    <a:srgbClr val="0000FF"/>
                  </a:solidFill>
                  <a:latin typeface="+mn-lt"/>
                </a:rPr>
                <a:t>nC</a:t>
              </a:r>
              <a:r>
                <a:rPr lang="en-US" dirty="0">
                  <a:solidFill>
                    <a:srgbClr val="0000FF"/>
                  </a:solidFill>
                  <a:latin typeface="+mn-lt"/>
                </a:rPr>
                <a:t> and Q = -2.0 </a:t>
              </a:r>
              <a:r>
                <a:rPr lang="en-US" dirty="0" err="1">
                  <a:solidFill>
                    <a:srgbClr val="0000FF"/>
                  </a:solidFill>
                  <a:latin typeface="+mn-lt"/>
                </a:rPr>
                <a:t>nC</a:t>
              </a:r>
              <a:r>
                <a:rPr lang="en-US" dirty="0">
                  <a:solidFill>
                    <a:srgbClr val="0000FF"/>
                  </a:solidFill>
                  <a:latin typeface="+mn-lt"/>
                </a:rPr>
                <a:t>, </a:t>
              </a:r>
              <a:r>
                <a:rPr lang="en-US" i="1" dirty="0">
                  <a:solidFill>
                    <a:srgbClr val="0000FF"/>
                  </a:solidFill>
                  <a:latin typeface="+mn-lt"/>
                </a:rPr>
                <a:t>a </a:t>
              </a:r>
              <a:r>
                <a:rPr lang="en-US" dirty="0">
                  <a:solidFill>
                    <a:srgbClr val="0000FF"/>
                  </a:solidFill>
                  <a:latin typeface="+mn-lt"/>
                </a:rPr>
                <a:t>= 3.0 m, and </a:t>
              </a:r>
              <a:r>
                <a:rPr lang="en-US" i="1" dirty="0">
                  <a:solidFill>
                    <a:srgbClr val="0000FF"/>
                  </a:solidFill>
                  <a:latin typeface="+mn-lt"/>
                </a:rPr>
                <a:t>b</a:t>
              </a:r>
              <a:r>
                <a:rPr lang="en-US" dirty="0">
                  <a:solidFill>
                    <a:srgbClr val="0000FF"/>
                  </a:solidFill>
                  <a:latin typeface="+mn-lt"/>
                </a:rPr>
                <a:t> = 4.0 m, what is the electric potential difference (V</a:t>
              </a:r>
              <a:r>
                <a:rPr lang="en-US" baseline="-25000" dirty="0">
                  <a:solidFill>
                    <a:srgbClr val="0000FF"/>
                  </a:solidFill>
                  <a:latin typeface="+mn-lt"/>
                </a:rPr>
                <a:t>A</a:t>
              </a:r>
              <a:r>
                <a:rPr lang="en-US" dirty="0">
                  <a:solidFill>
                    <a:srgbClr val="0000FF"/>
                  </a:solidFill>
                  <a:latin typeface="+mn-lt"/>
                </a:rPr>
                <a:t>-V</a:t>
              </a:r>
              <a:r>
                <a:rPr lang="en-US" baseline="-25000" dirty="0">
                  <a:solidFill>
                    <a:srgbClr val="0000FF"/>
                  </a:solidFill>
                  <a:latin typeface="+mn-lt"/>
                </a:rPr>
                <a:t>B</a:t>
              </a:r>
              <a:r>
                <a:rPr lang="en-US" dirty="0">
                  <a:solidFill>
                    <a:srgbClr val="0000FF"/>
                  </a:solidFill>
                  <a:latin typeface="+mn-lt"/>
                </a:rPr>
                <a:t>)? </a:t>
              </a:r>
            </a:p>
            <a:p>
              <a:r>
                <a:rPr lang="pt-BR" dirty="0">
                  <a:solidFill>
                    <a:srgbClr val="0000FF"/>
                  </a:solidFill>
                  <a:latin typeface="+mn-lt"/>
                </a:rPr>
                <a:t>(Ans: 4.8 V)</a:t>
              </a:r>
              <a:endParaRPr lang="en-US" dirty="0">
                <a:solidFill>
                  <a:srgbClr val="0000FF"/>
                </a:solidFill>
                <a:latin typeface="+mn-lt"/>
              </a:endParaRPr>
            </a:p>
            <a:p>
              <a:endParaRPr lang="en-US" b="1" dirty="0">
                <a:solidFill>
                  <a:srgbClr val="0000FF"/>
                </a:solidFill>
                <a:latin typeface="+mn-lt"/>
              </a:endParaRPr>
            </a:p>
            <a:p>
              <a:endParaRPr lang="en-US" dirty="0">
                <a:solidFill>
                  <a:srgbClr val="0000FF"/>
                </a:solidFill>
                <a:latin typeface="+mn-lt"/>
              </a:endParaRPr>
            </a:p>
          </p:txBody>
        </p:sp>
        <p:pic>
          <p:nvPicPr>
            <p:cNvPr id="30724" name="Picture 2"/>
            <p:cNvPicPr>
              <a:picLocks noChangeAspect="1" noChangeArrowheads="1"/>
            </p:cNvPicPr>
            <p:nvPr/>
          </p:nvPicPr>
          <p:blipFill>
            <a:blip r:embed="rId2" cstate="print"/>
            <a:srcRect/>
            <a:stretch>
              <a:fillRect/>
            </a:stretch>
          </p:blipFill>
          <p:spPr bwMode="auto">
            <a:xfrm>
              <a:off x="6705601" y="685800"/>
              <a:ext cx="2132441" cy="1817687"/>
            </a:xfrm>
            <a:prstGeom prst="rect">
              <a:avLst/>
            </a:prstGeom>
            <a:noFill/>
            <a:ln w="9525">
              <a:noFill/>
              <a:miter lim="800000"/>
              <a:headEnd/>
              <a:tailEnd/>
            </a:ln>
          </p:spPr>
        </p:pic>
      </p:grpSp>
    </p:spTree>
    <p:extLst>
      <p:ext uri="{BB962C8B-B14F-4D97-AF65-F5344CB8AC3E}">
        <p14:creationId xmlns:p14="http://schemas.microsoft.com/office/powerpoint/2010/main" val="2441185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txBox="1">
            <a:spLocks noChangeArrowheads="1"/>
          </p:cNvSpPr>
          <p:nvPr/>
        </p:nvSpPr>
        <p:spPr bwMode="auto">
          <a:xfrm>
            <a:off x="309880" y="457200"/>
            <a:ext cx="8839200" cy="990600"/>
          </a:xfrm>
          <a:prstGeom prst="rect">
            <a:avLst/>
          </a:prstGeom>
          <a:noFill/>
          <a:ln w="76200">
            <a:noFill/>
            <a:miter lim="800000"/>
            <a:headEnd/>
            <a:tailEnd/>
          </a:ln>
        </p:spPr>
        <p:txBody>
          <a:bodyPr/>
          <a:lstStyle/>
          <a:p>
            <a:r>
              <a:rPr lang="en-US" b="1" dirty="0">
                <a:solidFill>
                  <a:srgbClr val="0000FF"/>
                </a:solidFill>
                <a:latin typeface="+mn-lt"/>
              </a:rPr>
              <a:t>T081: Q10.:</a:t>
            </a:r>
            <a:r>
              <a:rPr lang="en-US" dirty="0">
                <a:solidFill>
                  <a:srgbClr val="0000FF"/>
                </a:solidFill>
                <a:latin typeface="+mn-lt"/>
              </a:rPr>
              <a:t> Points A (2.0 m, 3.0 m) and B (5.0 m, 7.0 m) are located in a region where the electric field is uniform and is given by E = 3i +4j (N/C). What is potential difference (V</a:t>
            </a:r>
            <a:r>
              <a:rPr lang="en-US" baseline="-25000" dirty="0">
                <a:solidFill>
                  <a:srgbClr val="0000FF"/>
                </a:solidFill>
                <a:latin typeface="+mn-lt"/>
              </a:rPr>
              <a:t>A</a:t>
            </a:r>
            <a:r>
              <a:rPr lang="en-US" dirty="0">
                <a:solidFill>
                  <a:srgbClr val="0000FF"/>
                </a:solidFill>
                <a:latin typeface="+mn-lt"/>
              </a:rPr>
              <a:t>-V</a:t>
            </a:r>
            <a:r>
              <a:rPr lang="en-US" baseline="-25000" dirty="0">
                <a:solidFill>
                  <a:srgbClr val="0000FF"/>
                </a:solidFill>
                <a:latin typeface="+mn-lt"/>
              </a:rPr>
              <a:t>B</a:t>
            </a:r>
            <a:r>
              <a:rPr lang="en-US" dirty="0">
                <a:solidFill>
                  <a:srgbClr val="0000FF"/>
                </a:solidFill>
                <a:latin typeface="+mn-lt"/>
              </a:rPr>
              <a:t>)?                               (</a:t>
            </a:r>
            <a:r>
              <a:rPr lang="en-US" dirty="0" err="1">
                <a:solidFill>
                  <a:srgbClr val="0000FF"/>
                </a:solidFill>
                <a:latin typeface="+mn-lt"/>
              </a:rPr>
              <a:t>Ans</a:t>
            </a:r>
            <a:r>
              <a:rPr lang="en-US" dirty="0">
                <a:solidFill>
                  <a:srgbClr val="0000FF"/>
                </a:solidFill>
                <a:latin typeface="+mn-lt"/>
              </a:rPr>
              <a:t>: </a:t>
            </a:r>
            <a:r>
              <a:rPr lang="pt-BR" dirty="0">
                <a:solidFill>
                  <a:srgbClr val="0000FF"/>
                </a:solidFill>
                <a:latin typeface="+mn-lt"/>
              </a:rPr>
              <a:t>24 V)</a:t>
            </a:r>
            <a:endParaRPr lang="en-US" b="1" dirty="0">
              <a:solidFill>
                <a:srgbClr val="0000FF"/>
              </a:solidFill>
              <a:latin typeface="+mn-lt"/>
            </a:endParaRPr>
          </a:p>
        </p:txBody>
      </p:sp>
    </p:spTree>
    <p:extLst>
      <p:ext uri="{BB962C8B-B14F-4D97-AF65-F5344CB8AC3E}">
        <p14:creationId xmlns:p14="http://schemas.microsoft.com/office/powerpoint/2010/main" val="2427380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153400" cy="2308324"/>
          </a:xfrm>
          <a:prstGeom prst="rect">
            <a:avLst/>
          </a:prstGeom>
        </p:spPr>
        <p:txBody>
          <a:bodyPr wrap="square">
            <a:spAutoFit/>
          </a:bodyPr>
          <a:lstStyle/>
          <a:p>
            <a:r>
              <a:rPr lang="en-US" dirty="0"/>
              <a:t>T101-Q10.</a:t>
            </a:r>
          </a:p>
          <a:p>
            <a:r>
              <a:rPr lang="en-US" dirty="0"/>
              <a:t>A system consists of a negatively-charged particle moving in an electric field. When the charged particle moves in the direction of the electric field</a:t>
            </a:r>
          </a:p>
          <a:p>
            <a:r>
              <a:rPr lang="en-US" dirty="0"/>
              <a:t>A) The electric potential energy increases.</a:t>
            </a:r>
          </a:p>
          <a:p>
            <a:r>
              <a:rPr lang="en-US" dirty="0"/>
              <a:t>B) The work done by the electric force on the particle is positive.</a:t>
            </a:r>
          </a:p>
          <a:p>
            <a:r>
              <a:rPr lang="en-US" dirty="0"/>
              <a:t>C) The electric potential energy decreases.</a:t>
            </a:r>
          </a:p>
          <a:p>
            <a:r>
              <a:rPr lang="en-US" dirty="0"/>
              <a:t>D) The kinetic energy of the particle increases.</a:t>
            </a:r>
          </a:p>
          <a:p>
            <a:r>
              <a:rPr lang="en-US" dirty="0"/>
              <a:t>E) The particle acceleration is in the direction of the electric field.</a:t>
            </a:r>
          </a:p>
        </p:txBody>
      </p:sp>
      <p:grpSp>
        <p:nvGrpSpPr>
          <p:cNvPr id="5" name="Group 4"/>
          <p:cNvGrpSpPr/>
          <p:nvPr/>
        </p:nvGrpSpPr>
        <p:grpSpPr>
          <a:xfrm>
            <a:off x="304800" y="3276600"/>
            <a:ext cx="8620125" cy="2057400"/>
            <a:chOff x="304800" y="4343400"/>
            <a:chExt cx="8620125" cy="2057400"/>
          </a:xfrm>
        </p:grpSpPr>
        <p:sp>
          <p:nvSpPr>
            <p:cNvPr id="4" name="Rectangle 3"/>
            <p:cNvSpPr/>
            <p:nvPr/>
          </p:nvSpPr>
          <p:spPr>
            <a:xfrm>
              <a:off x="304800" y="4343400"/>
              <a:ext cx="4953000" cy="1754326"/>
            </a:xfrm>
            <a:prstGeom prst="rect">
              <a:avLst/>
            </a:prstGeom>
          </p:spPr>
          <p:txBody>
            <a:bodyPr wrap="square">
              <a:spAutoFit/>
            </a:bodyPr>
            <a:lstStyle/>
            <a:p>
              <a:r>
                <a:rPr lang="en-US" dirty="0"/>
                <a:t>T101-Q12.</a:t>
              </a:r>
            </a:p>
            <a:p>
              <a:r>
                <a:rPr lang="en-US" dirty="0"/>
                <a:t>Three point charges −2.00 </a:t>
              </a:r>
              <a:r>
                <a:rPr lang="en-US" dirty="0" err="1"/>
                <a:t>μC</a:t>
              </a:r>
              <a:r>
                <a:rPr lang="en-US" dirty="0"/>
                <a:t>, Q, and +6.00 </a:t>
              </a:r>
              <a:r>
                <a:rPr lang="en-US" dirty="0" err="1"/>
                <a:t>μC</a:t>
              </a:r>
              <a:r>
                <a:rPr lang="en-US" dirty="0"/>
                <a:t> are fixed along the x-axis as shown in Figure 3. If the net electric potential at point P due to these charges is Zero, the charge Q is:</a:t>
              </a:r>
            </a:p>
            <a:p>
              <a:r>
                <a:rPr lang="en-US" dirty="0"/>
                <a:t>A) –2.83 </a:t>
              </a:r>
              <a:r>
                <a:rPr lang="el-GR" dirty="0"/>
                <a:t>μ</a:t>
              </a:r>
              <a:r>
                <a:rPr lang="en-US" dirty="0"/>
                <a:t>C</a:t>
              </a:r>
            </a:p>
          </p:txBody>
        </p:sp>
        <p:pic>
          <p:nvPicPr>
            <p:cNvPr id="190466" name="Picture 2"/>
            <p:cNvPicPr>
              <a:picLocks noChangeAspect="1" noChangeArrowheads="1"/>
            </p:cNvPicPr>
            <p:nvPr/>
          </p:nvPicPr>
          <p:blipFill>
            <a:blip r:embed="rId2" cstate="print"/>
            <a:srcRect/>
            <a:stretch>
              <a:fillRect/>
            </a:stretch>
          </p:blipFill>
          <p:spPr bwMode="auto">
            <a:xfrm>
              <a:off x="5791200" y="4419600"/>
              <a:ext cx="3133725" cy="1981200"/>
            </a:xfrm>
            <a:prstGeom prst="rect">
              <a:avLst/>
            </a:prstGeom>
            <a:noFill/>
            <a:ln w="9525">
              <a:noFill/>
              <a:miter lim="800000"/>
              <a:headEnd/>
              <a:tailEnd/>
            </a:ln>
            <a:effectLst/>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533400" y="228600"/>
            <a:ext cx="8315301" cy="3139321"/>
            <a:chOff x="533400" y="2667000"/>
            <a:chExt cx="8315301" cy="3139321"/>
          </a:xfrm>
        </p:grpSpPr>
        <p:sp>
          <p:nvSpPr>
            <p:cNvPr id="5" name="Rectangle 4"/>
            <p:cNvSpPr/>
            <p:nvPr/>
          </p:nvSpPr>
          <p:spPr>
            <a:xfrm>
              <a:off x="533400" y="2667000"/>
              <a:ext cx="4648200" cy="3139321"/>
            </a:xfrm>
            <a:prstGeom prst="rect">
              <a:avLst/>
            </a:prstGeom>
          </p:spPr>
          <p:txBody>
            <a:bodyPr wrap="square">
              <a:spAutoFit/>
            </a:bodyPr>
            <a:lstStyle/>
            <a:p>
              <a:r>
                <a:rPr lang="en-US" b="1" dirty="0"/>
                <a:t>T102-Q13. </a:t>
              </a:r>
            </a:p>
            <a:p>
              <a:r>
                <a:rPr lang="en-US" dirty="0"/>
                <a:t>Figure 7 shows two different arrangements of 12 electrons fixed in space. In the arrangement (a) they are uniformly spaced around a circle of radius R and in (b) they are non-uniformly spaced along an arc of the original circle. Which of the following statements is </a:t>
              </a:r>
              <a:r>
                <a:rPr lang="en-US" b="1" dirty="0"/>
                <a:t>TRUE? </a:t>
              </a:r>
            </a:p>
            <a:p>
              <a:endParaRPr lang="en-US" dirty="0"/>
            </a:p>
            <a:p>
              <a:r>
                <a:rPr lang="en-US" dirty="0"/>
                <a:t>A) The electric potential at the center C is the same in both (a) and (b).</a:t>
              </a:r>
            </a:p>
          </p:txBody>
        </p:sp>
        <p:pic>
          <p:nvPicPr>
            <p:cNvPr id="191491" name="Picture 3"/>
            <p:cNvPicPr>
              <a:picLocks noChangeAspect="1" noChangeArrowheads="1"/>
            </p:cNvPicPr>
            <p:nvPr/>
          </p:nvPicPr>
          <p:blipFill>
            <a:blip r:embed="rId2" cstate="print"/>
            <a:srcRect/>
            <a:stretch>
              <a:fillRect/>
            </a:stretch>
          </p:blipFill>
          <p:spPr bwMode="auto">
            <a:xfrm>
              <a:off x="5486400" y="3429000"/>
              <a:ext cx="3362301" cy="2109788"/>
            </a:xfrm>
            <a:prstGeom prst="rect">
              <a:avLst/>
            </a:prstGeom>
            <a:noFill/>
            <a:ln w="9525">
              <a:noFill/>
              <a:miter lim="800000"/>
              <a:headEnd/>
              <a:tailEnd/>
            </a:ln>
            <a:effectLst/>
          </p:spPr>
        </p:pic>
      </p:grpSp>
      <p:grpSp>
        <p:nvGrpSpPr>
          <p:cNvPr id="6" name="Group 5"/>
          <p:cNvGrpSpPr/>
          <p:nvPr/>
        </p:nvGrpSpPr>
        <p:grpSpPr>
          <a:xfrm>
            <a:off x="381000" y="3646438"/>
            <a:ext cx="8610600" cy="2031325"/>
            <a:chOff x="228600" y="2274839"/>
            <a:chExt cx="8610600" cy="2031325"/>
          </a:xfrm>
        </p:grpSpPr>
        <p:sp>
          <p:nvSpPr>
            <p:cNvPr id="7" name="Rectangle 6"/>
            <p:cNvSpPr/>
            <p:nvPr/>
          </p:nvSpPr>
          <p:spPr>
            <a:xfrm>
              <a:off x="228600" y="2274839"/>
              <a:ext cx="6172200" cy="2031325"/>
            </a:xfrm>
            <a:prstGeom prst="rect">
              <a:avLst/>
            </a:prstGeom>
          </p:spPr>
          <p:txBody>
            <a:bodyPr wrap="square">
              <a:spAutoFit/>
            </a:bodyPr>
            <a:lstStyle/>
            <a:p>
              <a:pPr algn="l" rtl="0"/>
              <a:r>
                <a:rPr lang="en-US" dirty="0"/>
                <a:t>T91-Q10.</a:t>
              </a:r>
            </a:p>
            <a:p>
              <a:pPr algn="l" rtl="0"/>
              <a:r>
                <a:rPr lang="en-US" dirty="0"/>
                <a:t>In Figure 4, particles of charges </a:t>
              </a:r>
              <a:r>
                <a:rPr lang="en-US" i="1" dirty="0"/>
                <a:t>q</a:t>
              </a:r>
              <a:r>
                <a:rPr lang="en-US" i="1" baseline="-25000" dirty="0"/>
                <a:t>1</a:t>
              </a:r>
              <a:r>
                <a:rPr lang="en-US" i="1" dirty="0"/>
                <a:t> = + 5e and q</a:t>
              </a:r>
              <a:r>
                <a:rPr lang="en-US" i="1" baseline="-25000" dirty="0"/>
                <a:t>2</a:t>
              </a:r>
              <a:r>
                <a:rPr lang="en-US" i="1" dirty="0"/>
                <a:t> = – 15e are fixed in place with separation d. W</a:t>
              </a:r>
              <a:r>
                <a:rPr lang="en-US" dirty="0"/>
                <a:t>ith </a:t>
              </a:r>
              <a:r>
                <a:rPr lang="en-US" i="1" dirty="0"/>
                <a:t>V = 0 at infinity, at what point between the two particles and on the x axis is the net</a:t>
              </a:r>
            </a:p>
            <a:p>
              <a:pPr algn="l" rtl="0"/>
              <a:r>
                <a:rPr lang="pt-BR" dirty="0"/>
                <a:t>electric potential zero? [</a:t>
              </a:r>
              <a:r>
                <a:rPr lang="pt-BR" i="1" dirty="0"/>
                <a:t>e = 1.6 × 10</a:t>
              </a:r>
              <a:r>
                <a:rPr lang="pt-BR" i="1" baseline="30000" dirty="0"/>
                <a:t>-19 </a:t>
              </a:r>
              <a:r>
                <a:rPr lang="pt-BR" i="1" dirty="0"/>
                <a:t>C]</a:t>
              </a:r>
            </a:p>
            <a:p>
              <a:pPr algn="l" rtl="0"/>
              <a:r>
                <a:rPr lang="en-US" dirty="0"/>
                <a:t>A) </a:t>
              </a:r>
              <a:r>
                <a:rPr lang="en-US" i="1" dirty="0"/>
                <a:t>x = d/4</a:t>
              </a:r>
            </a:p>
          </p:txBody>
        </p:sp>
        <p:pic>
          <p:nvPicPr>
            <p:cNvPr id="8" name="Picture 2"/>
            <p:cNvPicPr>
              <a:picLocks noChangeAspect="1" noChangeArrowheads="1"/>
            </p:cNvPicPr>
            <p:nvPr/>
          </p:nvPicPr>
          <p:blipFill>
            <a:blip r:embed="rId3" cstate="print"/>
            <a:srcRect/>
            <a:stretch>
              <a:fillRect/>
            </a:stretch>
          </p:blipFill>
          <p:spPr bwMode="auto">
            <a:xfrm>
              <a:off x="6400800" y="2667000"/>
              <a:ext cx="2438400" cy="1371601"/>
            </a:xfrm>
            <a:prstGeom prst="rect">
              <a:avLst/>
            </a:prstGeom>
            <a:noFill/>
            <a:ln w="9525">
              <a:noFill/>
              <a:miter lim="800000"/>
              <a:headEnd/>
              <a:tailEnd/>
            </a:ln>
            <a:effectLst/>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305800" cy="1477328"/>
          </a:xfrm>
          <a:prstGeom prst="rect">
            <a:avLst/>
          </a:prstGeom>
        </p:spPr>
        <p:txBody>
          <a:bodyPr wrap="square">
            <a:spAutoFit/>
          </a:bodyPr>
          <a:lstStyle/>
          <a:p>
            <a:pPr algn="l" rtl="0"/>
            <a:r>
              <a:rPr lang="en-US" dirty="0"/>
              <a:t>T91-Q9.</a:t>
            </a:r>
          </a:p>
          <a:p>
            <a:pPr algn="l" rtl="0"/>
            <a:r>
              <a:rPr lang="en-US" dirty="0"/>
              <a:t>A uniform electric field is given by </a:t>
            </a:r>
            <a:r>
              <a:rPr lang="en-US" b="1" dirty="0" err="1"/>
              <a:t>i</a:t>
            </a:r>
            <a:r>
              <a:rPr lang="en-US" b="1" dirty="0"/>
              <a:t> E ˆ 12î (N/C). </a:t>
            </a:r>
            <a:r>
              <a:rPr lang="en-US" dirty="0"/>
              <a:t>The coordinates (in meters) of two points in the </a:t>
            </a:r>
            <a:r>
              <a:rPr lang="en-US" dirty="0" err="1"/>
              <a:t>xy</a:t>
            </a:r>
            <a:r>
              <a:rPr lang="en-US" dirty="0"/>
              <a:t> plane are </a:t>
            </a:r>
            <a:r>
              <a:rPr lang="en-US" i="1" dirty="0"/>
              <a:t>P</a:t>
            </a:r>
            <a:r>
              <a:rPr lang="en-US" i="1" baseline="-25000" dirty="0"/>
              <a:t>1</a:t>
            </a:r>
            <a:r>
              <a:rPr lang="en-US" i="1" dirty="0"/>
              <a:t> = (– 2.0, + 1.0) and P</a:t>
            </a:r>
            <a:r>
              <a:rPr lang="en-US" i="1" baseline="-25000" dirty="0"/>
              <a:t>2</a:t>
            </a:r>
            <a:r>
              <a:rPr lang="en-US" i="1" dirty="0"/>
              <a:t> = (+ 1.0, + 5.0). What is the potential difference V</a:t>
            </a:r>
            <a:r>
              <a:rPr lang="en-US" i="1" baseline="-25000" dirty="0"/>
              <a:t>1</a:t>
            </a:r>
            <a:r>
              <a:rPr lang="en-US" i="1" dirty="0"/>
              <a:t> – V</a:t>
            </a:r>
            <a:r>
              <a:rPr lang="en-US" i="1" baseline="-25000" dirty="0"/>
              <a:t>2</a:t>
            </a:r>
            <a:r>
              <a:rPr lang="en-US" i="1" dirty="0"/>
              <a:t>?</a:t>
            </a:r>
          </a:p>
          <a:p>
            <a:pPr algn="l" rtl="0"/>
            <a:r>
              <a:rPr lang="en-US" dirty="0"/>
              <a:t>A) + 36 V</a:t>
            </a:r>
          </a:p>
        </p:txBody>
      </p:sp>
      <p:grpSp>
        <p:nvGrpSpPr>
          <p:cNvPr id="4" name="Group 3"/>
          <p:cNvGrpSpPr/>
          <p:nvPr/>
        </p:nvGrpSpPr>
        <p:grpSpPr>
          <a:xfrm>
            <a:off x="228600" y="2057400"/>
            <a:ext cx="8597882" cy="2209800"/>
            <a:chOff x="457200" y="3124200"/>
            <a:chExt cx="8597882" cy="2209800"/>
          </a:xfrm>
        </p:grpSpPr>
        <p:sp>
          <p:nvSpPr>
            <p:cNvPr id="5" name="Rectangle 4"/>
            <p:cNvSpPr/>
            <p:nvPr/>
          </p:nvSpPr>
          <p:spPr>
            <a:xfrm>
              <a:off x="457200" y="3124200"/>
              <a:ext cx="5334000" cy="2031325"/>
            </a:xfrm>
            <a:prstGeom prst="rect">
              <a:avLst/>
            </a:prstGeom>
          </p:spPr>
          <p:txBody>
            <a:bodyPr wrap="square">
              <a:spAutoFit/>
            </a:bodyPr>
            <a:lstStyle/>
            <a:p>
              <a:pPr algn="l"/>
              <a:r>
                <a:rPr lang="en-US" b="1" dirty="0">
                  <a:solidFill>
                    <a:srgbClr val="0000FF"/>
                  </a:solidFill>
                </a:rPr>
                <a:t>T111-Q15. </a:t>
              </a:r>
            </a:p>
            <a:p>
              <a:pPr algn="l"/>
              <a:r>
                <a:rPr lang="en-US" dirty="0">
                  <a:solidFill>
                    <a:srgbClr val="0000FF"/>
                  </a:solidFill>
                </a:rPr>
                <a:t>Consider the four charges distributed as shown in </a:t>
              </a:r>
              <a:r>
                <a:rPr lang="en-US" b="1" dirty="0">
                  <a:solidFill>
                    <a:srgbClr val="0000FF"/>
                  </a:solidFill>
                </a:rPr>
                <a:t>Figure 8. What is the net electric potential at point </a:t>
              </a:r>
              <a:r>
                <a:rPr lang="en-US" b="1" i="1" dirty="0">
                  <a:solidFill>
                    <a:srgbClr val="0000FF"/>
                  </a:solidFill>
                </a:rPr>
                <a:t>P due to the four charges, if V = 0 at infinity, q = 10 </a:t>
              </a:r>
              <a:r>
                <a:rPr lang="en-US" b="1" i="1" dirty="0" err="1">
                  <a:solidFill>
                    <a:srgbClr val="0000FF"/>
                  </a:solidFill>
                </a:rPr>
                <a:t>nC</a:t>
              </a:r>
              <a:r>
                <a:rPr lang="en-US" b="1" i="1" dirty="0">
                  <a:solidFill>
                    <a:srgbClr val="0000FF"/>
                  </a:solidFill>
                </a:rPr>
                <a:t>, and d = 10 cm? </a:t>
              </a:r>
            </a:p>
            <a:p>
              <a:pPr algn="l"/>
              <a:r>
                <a:rPr lang="en-US" dirty="0">
                  <a:solidFill>
                    <a:srgbClr val="0000FF"/>
                  </a:solidFill>
                </a:rPr>
                <a:t>A) +900 V </a:t>
              </a:r>
            </a:p>
            <a:p>
              <a:pPr algn="l"/>
              <a:endParaRPr lang="en-US" dirty="0">
                <a:solidFill>
                  <a:srgbClr val="0000FF"/>
                </a:solidFill>
              </a:endParaRPr>
            </a:p>
          </p:txBody>
        </p:sp>
        <p:pic>
          <p:nvPicPr>
            <p:cNvPr id="6" name="Picture 3"/>
            <p:cNvPicPr>
              <a:picLocks noChangeAspect="1" noChangeArrowheads="1"/>
            </p:cNvPicPr>
            <p:nvPr/>
          </p:nvPicPr>
          <p:blipFill>
            <a:blip r:embed="rId2" cstate="print"/>
            <a:srcRect/>
            <a:stretch>
              <a:fillRect/>
            </a:stretch>
          </p:blipFill>
          <p:spPr bwMode="auto">
            <a:xfrm>
              <a:off x="5905513" y="3200400"/>
              <a:ext cx="3149569" cy="2133600"/>
            </a:xfrm>
            <a:prstGeom prst="rect">
              <a:avLst/>
            </a:prstGeom>
            <a:noFill/>
            <a:ln w="9525">
              <a:noFill/>
              <a:miter lim="800000"/>
              <a:headEnd/>
              <a:tailEnd/>
            </a:ln>
            <a:effectLst/>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noChangeArrowheads="1"/>
          </p:cNvPicPr>
          <p:nvPr/>
        </p:nvPicPr>
        <p:blipFill>
          <a:blip r:embed="rId4" cstate="print"/>
          <a:srcRect/>
          <a:stretch>
            <a:fillRect/>
          </a:stretch>
        </p:blipFill>
        <p:spPr bwMode="auto">
          <a:xfrm>
            <a:off x="6972300" y="990600"/>
            <a:ext cx="2171700" cy="1628775"/>
          </a:xfrm>
          <a:prstGeom prst="rect">
            <a:avLst/>
          </a:prstGeom>
          <a:noFill/>
          <a:ln w="9525">
            <a:noFill/>
            <a:miter lim="800000"/>
            <a:headEnd/>
            <a:tailEnd/>
          </a:ln>
          <a:effectLst/>
        </p:spPr>
      </p:pic>
      <p:sp>
        <p:nvSpPr>
          <p:cNvPr id="24" name="Title 7"/>
          <p:cNvSpPr txBox="1">
            <a:spLocks/>
          </p:cNvSpPr>
          <p:nvPr/>
        </p:nvSpPr>
        <p:spPr>
          <a:xfrm>
            <a:off x="381000" y="76201"/>
            <a:ext cx="8229600" cy="609600"/>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0000FF"/>
                </a:solidFill>
                <a:effectLst>
                  <a:outerShdw blurRad="50800" dist="39000" dir="5460000" algn="tl">
                    <a:srgbClr val="000000">
                      <a:alpha val="38000"/>
                    </a:srgbClr>
                  </a:outerShdw>
                </a:effectLst>
                <a:latin typeface="Comic Sans MS" pitchFamily="66" charset="0"/>
                <a:cs typeface="+mn-cs"/>
              </a:rPr>
              <a:t>Metal and Potential</a:t>
            </a:r>
            <a:endParaRPr lang="en-US" sz="3600" b="1" dirty="0">
              <a:ln w="11430"/>
              <a:solidFill>
                <a:srgbClr val="0000FF"/>
              </a:solidFill>
              <a:effectLst>
                <a:outerShdw blurRad="50800" dist="39000" dir="5460000" algn="tl">
                  <a:srgbClr val="000000">
                    <a:alpha val="38000"/>
                  </a:srgbClr>
                </a:outerShdw>
              </a:effectLst>
              <a:latin typeface="+mj-lt"/>
              <a:ea typeface="+mj-ea"/>
              <a:cs typeface="+mj-cs"/>
            </a:endParaRPr>
          </a:p>
        </p:txBody>
      </p:sp>
      <p:sp>
        <p:nvSpPr>
          <p:cNvPr id="117" name="Oval 116"/>
          <p:cNvSpPr/>
          <p:nvPr/>
        </p:nvSpPr>
        <p:spPr>
          <a:xfrm>
            <a:off x="338138" y="1385888"/>
            <a:ext cx="2146300" cy="22098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 name="TextBox 117"/>
          <p:cNvSpPr txBox="1">
            <a:spLocks noChangeArrowheads="1"/>
          </p:cNvSpPr>
          <p:nvPr/>
        </p:nvSpPr>
        <p:spPr bwMode="auto">
          <a:xfrm>
            <a:off x="1068388" y="2362200"/>
            <a:ext cx="730250" cy="368300"/>
          </a:xfrm>
          <a:prstGeom prst="rect">
            <a:avLst/>
          </a:prstGeom>
          <a:noFill/>
          <a:ln w="9525">
            <a:noFill/>
            <a:miter lim="800000"/>
            <a:headEnd/>
            <a:tailEnd/>
          </a:ln>
        </p:spPr>
        <p:txBody>
          <a:bodyPr wrap="none">
            <a:spAutoFit/>
          </a:bodyPr>
          <a:lstStyle/>
          <a:p>
            <a:r>
              <a:rPr lang="en-US"/>
              <a:t>E = 0</a:t>
            </a:r>
          </a:p>
        </p:txBody>
      </p:sp>
      <p:grpSp>
        <p:nvGrpSpPr>
          <p:cNvPr id="5" name="Group 118"/>
          <p:cNvGrpSpPr>
            <a:grpSpLocks/>
          </p:cNvGrpSpPr>
          <p:nvPr/>
        </p:nvGrpSpPr>
        <p:grpSpPr bwMode="auto">
          <a:xfrm>
            <a:off x="-76200" y="990600"/>
            <a:ext cx="2941638" cy="3035300"/>
            <a:chOff x="869088" y="1383957"/>
            <a:chExt cx="2940912" cy="3035643"/>
          </a:xfrm>
        </p:grpSpPr>
        <p:grpSp>
          <p:nvGrpSpPr>
            <p:cNvPr id="6" name="Group 109"/>
            <p:cNvGrpSpPr>
              <a:grpSpLocks/>
            </p:cNvGrpSpPr>
            <p:nvPr/>
          </p:nvGrpSpPr>
          <p:grpSpPr bwMode="auto">
            <a:xfrm>
              <a:off x="869088" y="1383957"/>
              <a:ext cx="2940912" cy="3035643"/>
              <a:chOff x="1752600" y="1155357"/>
              <a:chExt cx="2940912" cy="3035643"/>
            </a:xfrm>
          </p:grpSpPr>
          <p:sp>
            <p:nvSpPr>
              <p:cNvPr id="122" name="Oval 121"/>
              <p:cNvSpPr/>
              <p:nvPr/>
            </p:nvSpPr>
            <p:spPr>
              <a:xfrm>
                <a:off x="2057325" y="1447490"/>
                <a:ext cx="2361617" cy="24386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47" name="TextBox 122"/>
              <p:cNvSpPr txBox="1">
                <a:spLocks noChangeArrowheads="1"/>
              </p:cNvSpPr>
              <p:nvPr/>
            </p:nvSpPr>
            <p:spPr bwMode="auto">
              <a:xfrm>
                <a:off x="3048000" y="1155357"/>
                <a:ext cx="319318" cy="369332"/>
              </a:xfrm>
              <a:prstGeom prst="rect">
                <a:avLst/>
              </a:prstGeom>
              <a:noFill/>
              <a:ln w="9525">
                <a:noFill/>
                <a:miter lim="800000"/>
                <a:headEnd/>
                <a:tailEnd/>
              </a:ln>
            </p:spPr>
            <p:txBody>
              <a:bodyPr wrap="none">
                <a:spAutoFit/>
              </a:bodyPr>
              <a:lstStyle/>
              <a:p>
                <a:r>
                  <a:rPr lang="en-US"/>
                  <a:t>+</a:t>
                </a:r>
              </a:p>
            </p:txBody>
          </p:sp>
          <p:grpSp>
            <p:nvGrpSpPr>
              <p:cNvPr id="7" name="Group 87"/>
              <p:cNvGrpSpPr>
                <a:grpSpLocks/>
              </p:cNvGrpSpPr>
              <p:nvPr/>
            </p:nvGrpSpPr>
            <p:grpSpPr bwMode="auto">
              <a:xfrm>
                <a:off x="1806144" y="1206843"/>
                <a:ext cx="2879127" cy="1460157"/>
                <a:chOff x="1806144" y="1206843"/>
                <a:chExt cx="2879127" cy="1460157"/>
              </a:xfrm>
            </p:grpSpPr>
            <p:sp>
              <p:nvSpPr>
                <p:cNvPr id="12361" name="TextBox 136"/>
                <p:cNvSpPr txBox="1">
                  <a:spLocks noChangeArrowheads="1"/>
                </p:cNvSpPr>
                <p:nvPr/>
              </p:nvSpPr>
              <p:spPr bwMode="auto">
                <a:xfrm>
                  <a:off x="3453611" y="1206843"/>
                  <a:ext cx="319318" cy="369332"/>
                </a:xfrm>
                <a:prstGeom prst="rect">
                  <a:avLst/>
                </a:prstGeom>
                <a:noFill/>
                <a:ln w="9525">
                  <a:noFill/>
                  <a:miter lim="800000"/>
                  <a:headEnd/>
                  <a:tailEnd/>
                </a:ln>
              </p:spPr>
              <p:txBody>
                <a:bodyPr wrap="none">
                  <a:spAutoFit/>
                </a:bodyPr>
                <a:lstStyle/>
                <a:p>
                  <a:r>
                    <a:rPr lang="en-US"/>
                    <a:t>+</a:t>
                  </a:r>
                </a:p>
              </p:txBody>
            </p:sp>
            <p:sp>
              <p:nvSpPr>
                <p:cNvPr id="12362" name="TextBox 137"/>
                <p:cNvSpPr txBox="1">
                  <a:spLocks noChangeArrowheads="1"/>
                </p:cNvSpPr>
                <p:nvPr/>
              </p:nvSpPr>
              <p:spPr bwMode="auto">
                <a:xfrm>
                  <a:off x="2667000" y="1230868"/>
                  <a:ext cx="319318" cy="369332"/>
                </a:xfrm>
                <a:prstGeom prst="rect">
                  <a:avLst/>
                </a:prstGeom>
                <a:noFill/>
                <a:ln w="9525">
                  <a:noFill/>
                  <a:miter lim="800000"/>
                  <a:headEnd/>
                  <a:tailEnd/>
                </a:ln>
              </p:spPr>
              <p:txBody>
                <a:bodyPr wrap="none">
                  <a:spAutoFit/>
                </a:bodyPr>
                <a:lstStyle/>
                <a:p>
                  <a:r>
                    <a:rPr lang="en-US"/>
                    <a:t>+</a:t>
                  </a:r>
                </a:p>
              </p:txBody>
            </p:sp>
            <p:sp>
              <p:nvSpPr>
                <p:cNvPr id="12363" name="TextBox 138"/>
                <p:cNvSpPr txBox="1">
                  <a:spLocks noChangeArrowheads="1"/>
                </p:cNvSpPr>
                <p:nvPr/>
              </p:nvSpPr>
              <p:spPr bwMode="auto">
                <a:xfrm>
                  <a:off x="3818138" y="1344139"/>
                  <a:ext cx="319318" cy="369332"/>
                </a:xfrm>
                <a:prstGeom prst="rect">
                  <a:avLst/>
                </a:prstGeom>
                <a:noFill/>
                <a:ln w="9525">
                  <a:noFill/>
                  <a:miter lim="800000"/>
                  <a:headEnd/>
                  <a:tailEnd/>
                </a:ln>
              </p:spPr>
              <p:txBody>
                <a:bodyPr wrap="none">
                  <a:spAutoFit/>
                </a:bodyPr>
                <a:lstStyle/>
                <a:p>
                  <a:r>
                    <a:rPr lang="en-US"/>
                    <a:t>+</a:t>
                  </a:r>
                </a:p>
              </p:txBody>
            </p:sp>
            <p:sp>
              <p:nvSpPr>
                <p:cNvPr id="12364" name="TextBox 139"/>
                <p:cNvSpPr txBox="1">
                  <a:spLocks noChangeArrowheads="1"/>
                </p:cNvSpPr>
                <p:nvPr/>
              </p:nvSpPr>
              <p:spPr bwMode="auto">
                <a:xfrm>
                  <a:off x="4061153" y="1611868"/>
                  <a:ext cx="319318" cy="369332"/>
                </a:xfrm>
                <a:prstGeom prst="rect">
                  <a:avLst/>
                </a:prstGeom>
                <a:noFill/>
                <a:ln w="9525">
                  <a:noFill/>
                  <a:miter lim="800000"/>
                  <a:headEnd/>
                  <a:tailEnd/>
                </a:ln>
              </p:spPr>
              <p:txBody>
                <a:bodyPr wrap="none">
                  <a:spAutoFit/>
                </a:bodyPr>
                <a:lstStyle/>
                <a:p>
                  <a:r>
                    <a:rPr lang="en-US"/>
                    <a:t>+</a:t>
                  </a:r>
                </a:p>
              </p:txBody>
            </p:sp>
            <p:sp>
              <p:nvSpPr>
                <p:cNvPr id="12365" name="TextBox 140"/>
                <p:cNvSpPr txBox="1">
                  <a:spLocks noChangeArrowheads="1"/>
                </p:cNvSpPr>
                <p:nvPr/>
              </p:nvSpPr>
              <p:spPr bwMode="auto">
                <a:xfrm>
                  <a:off x="2286000" y="1407982"/>
                  <a:ext cx="319318" cy="369332"/>
                </a:xfrm>
                <a:prstGeom prst="rect">
                  <a:avLst/>
                </a:prstGeom>
                <a:noFill/>
                <a:ln w="9525">
                  <a:noFill/>
                  <a:miter lim="800000"/>
                  <a:headEnd/>
                  <a:tailEnd/>
                </a:ln>
              </p:spPr>
              <p:txBody>
                <a:bodyPr wrap="none">
                  <a:spAutoFit/>
                </a:bodyPr>
                <a:lstStyle/>
                <a:p>
                  <a:r>
                    <a:rPr lang="en-US"/>
                    <a:t>+</a:t>
                  </a:r>
                </a:p>
              </p:txBody>
            </p:sp>
            <p:sp>
              <p:nvSpPr>
                <p:cNvPr id="12366" name="TextBox 141"/>
                <p:cNvSpPr txBox="1">
                  <a:spLocks noChangeArrowheads="1"/>
                </p:cNvSpPr>
                <p:nvPr/>
              </p:nvSpPr>
              <p:spPr bwMode="auto">
                <a:xfrm>
                  <a:off x="4252682" y="1916668"/>
                  <a:ext cx="319318" cy="369332"/>
                </a:xfrm>
                <a:prstGeom prst="rect">
                  <a:avLst/>
                </a:prstGeom>
                <a:noFill/>
                <a:ln w="9525">
                  <a:noFill/>
                  <a:miter lim="800000"/>
                  <a:headEnd/>
                  <a:tailEnd/>
                </a:ln>
              </p:spPr>
              <p:txBody>
                <a:bodyPr wrap="none">
                  <a:spAutoFit/>
                </a:bodyPr>
                <a:lstStyle/>
                <a:p>
                  <a:r>
                    <a:rPr lang="en-US"/>
                    <a:t>+</a:t>
                  </a:r>
                </a:p>
              </p:txBody>
            </p:sp>
            <p:sp>
              <p:nvSpPr>
                <p:cNvPr id="12367" name="TextBox 142"/>
                <p:cNvSpPr txBox="1">
                  <a:spLocks noChangeArrowheads="1"/>
                </p:cNvSpPr>
                <p:nvPr/>
              </p:nvSpPr>
              <p:spPr bwMode="auto">
                <a:xfrm>
                  <a:off x="4365953" y="2297668"/>
                  <a:ext cx="319318" cy="369332"/>
                </a:xfrm>
                <a:prstGeom prst="rect">
                  <a:avLst/>
                </a:prstGeom>
                <a:noFill/>
                <a:ln w="9525">
                  <a:noFill/>
                  <a:miter lim="800000"/>
                  <a:headEnd/>
                  <a:tailEnd/>
                </a:ln>
              </p:spPr>
              <p:txBody>
                <a:bodyPr wrap="none">
                  <a:spAutoFit/>
                </a:bodyPr>
                <a:lstStyle/>
                <a:p>
                  <a:r>
                    <a:rPr lang="en-US"/>
                    <a:t>+</a:t>
                  </a:r>
                </a:p>
              </p:txBody>
            </p:sp>
            <p:sp>
              <p:nvSpPr>
                <p:cNvPr id="12368" name="TextBox 143"/>
                <p:cNvSpPr txBox="1">
                  <a:spLocks noChangeArrowheads="1"/>
                </p:cNvSpPr>
                <p:nvPr/>
              </p:nvSpPr>
              <p:spPr bwMode="auto">
                <a:xfrm>
                  <a:off x="2005914" y="1714840"/>
                  <a:ext cx="319318" cy="369332"/>
                </a:xfrm>
                <a:prstGeom prst="rect">
                  <a:avLst/>
                </a:prstGeom>
                <a:noFill/>
                <a:ln w="9525">
                  <a:noFill/>
                  <a:miter lim="800000"/>
                  <a:headEnd/>
                  <a:tailEnd/>
                </a:ln>
              </p:spPr>
              <p:txBody>
                <a:bodyPr wrap="none">
                  <a:spAutoFit/>
                </a:bodyPr>
                <a:lstStyle/>
                <a:p>
                  <a:r>
                    <a:rPr lang="en-US"/>
                    <a:t>+</a:t>
                  </a:r>
                </a:p>
              </p:txBody>
            </p:sp>
            <p:sp>
              <p:nvSpPr>
                <p:cNvPr id="12369" name="TextBox 144"/>
                <p:cNvSpPr txBox="1">
                  <a:spLocks noChangeArrowheads="1"/>
                </p:cNvSpPr>
                <p:nvPr/>
              </p:nvSpPr>
              <p:spPr bwMode="auto">
                <a:xfrm>
                  <a:off x="1806144" y="2067010"/>
                  <a:ext cx="319318" cy="369332"/>
                </a:xfrm>
                <a:prstGeom prst="rect">
                  <a:avLst/>
                </a:prstGeom>
                <a:noFill/>
                <a:ln w="9525">
                  <a:noFill/>
                  <a:miter lim="800000"/>
                  <a:headEnd/>
                  <a:tailEnd/>
                </a:ln>
              </p:spPr>
              <p:txBody>
                <a:bodyPr wrap="none">
                  <a:spAutoFit/>
                </a:bodyPr>
                <a:lstStyle/>
                <a:p>
                  <a:r>
                    <a:rPr lang="en-US"/>
                    <a:t>+</a:t>
                  </a:r>
                </a:p>
              </p:txBody>
            </p:sp>
          </p:grpSp>
          <p:grpSp>
            <p:nvGrpSpPr>
              <p:cNvPr id="8" name="Group 88"/>
              <p:cNvGrpSpPr>
                <a:grpSpLocks/>
              </p:cNvGrpSpPr>
              <p:nvPr/>
            </p:nvGrpSpPr>
            <p:grpSpPr bwMode="auto">
              <a:xfrm flipV="1">
                <a:off x="1814385" y="2667000"/>
                <a:ext cx="2879127" cy="1460157"/>
                <a:chOff x="1867929" y="1206843"/>
                <a:chExt cx="2879127" cy="1460157"/>
              </a:xfrm>
            </p:grpSpPr>
            <p:sp>
              <p:nvSpPr>
                <p:cNvPr id="12352" name="TextBox 127"/>
                <p:cNvSpPr txBox="1">
                  <a:spLocks noChangeArrowheads="1"/>
                </p:cNvSpPr>
                <p:nvPr/>
              </p:nvSpPr>
              <p:spPr bwMode="auto">
                <a:xfrm>
                  <a:off x="3453611" y="1206843"/>
                  <a:ext cx="319318" cy="369332"/>
                </a:xfrm>
                <a:prstGeom prst="rect">
                  <a:avLst/>
                </a:prstGeom>
                <a:noFill/>
                <a:ln w="9525">
                  <a:noFill/>
                  <a:miter lim="800000"/>
                  <a:headEnd/>
                  <a:tailEnd/>
                </a:ln>
              </p:spPr>
              <p:txBody>
                <a:bodyPr wrap="none">
                  <a:spAutoFit/>
                </a:bodyPr>
                <a:lstStyle/>
                <a:p>
                  <a:r>
                    <a:rPr lang="en-US"/>
                    <a:t>+</a:t>
                  </a:r>
                </a:p>
              </p:txBody>
            </p:sp>
            <p:sp>
              <p:nvSpPr>
                <p:cNvPr id="12353" name="TextBox 128"/>
                <p:cNvSpPr txBox="1">
                  <a:spLocks noChangeArrowheads="1"/>
                </p:cNvSpPr>
                <p:nvPr/>
              </p:nvSpPr>
              <p:spPr bwMode="auto">
                <a:xfrm>
                  <a:off x="2667000" y="1230868"/>
                  <a:ext cx="319318" cy="369332"/>
                </a:xfrm>
                <a:prstGeom prst="rect">
                  <a:avLst/>
                </a:prstGeom>
                <a:noFill/>
                <a:ln w="9525">
                  <a:noFill/>
                  <a:miter lim="800000"/>
                  <a:headEnd/>
                  <a:tailEnd/>
                </a:ln>
              </p:spPr>
              <p:txBody>
                <a:bodyPr wrap="none">
                  <a:spAutoFit/>
                </a:bodyPr>
                <a:lstStyle/>
                <a:p>
                  <a:r>
                    <a:rPr lang="en-US"/>
                    <a:t>+</a:t>
                  </a:r>
                </a:p>
              </p:txBody>
            </p:sp>
            <p:sp>
              <p:nvSpPr>
                <p:cNvPr id="12354" name="TextBox 129"/>
                <p:cNvSpPr txBox="1">
                  <a:spLocks noChangeArrowheads="1"/>
                </p:cNvSpPr>
                <p:nvPr/>
              </p:nvSpPr>
              <p:spPr bwMode="auto">
                <a:xfrm>
                  <a:off x="3818138" y="1344139"/>
                  <a:ext cx="319318" cy="369332"/>
                </a:xfrm>
                <a:prstGeom prst="rect">
                  <a:avLst/>
                </a:prstGeom>
                <a:noFill/>
                <a:ln w="9525">
                  <a:noFill/>
                  <a:miter lim="800000"/>
                  <a:headEnd/>
                  <a:tailEnd/>
                </a:ln>
              </p:spPr>
              <p:txBody>
                <a:bodyPr wrap="none">
                  <a:spAutoFit/>
                </a:bodyPr>
                <a:lstStyle/>
                <a:p>
                  <a:r>
                    <a:rPr lang="en-US"/>
                    <a:t>+</a:t>
                  </a:r>
                </a:p>
              </p:txBody>
            </p:sp>
            <p:sp>
              <p:nvSpPr>
                <p:cNvPr id="12355" name="TextBox 130"/>
                <p:cNvSpPr txBox="1">
                  <a:spLocks noChangeArrowheads="1"/>
                </p:cNvSpPr>
                <p:nvPr/>
              </p:nvSpPr>
              <p:spPr bwMode="auto">
                <a:xfrm>
                  <a:off x="4110581" y="1587154"/>
                  <a:ext cx="319318" cy="369332"/>
                </a:xfrm>
                <a:prstGeom prst="rect">
                  <a:avLst/>
                </a:prstGeom>
                <a:noFill/>
                <a:ln w="9525">
                  <a:noFill/>
                  <a:miter lim="800000"/>
                  <a:headEnd/>
                  <a:tailEnd/>
                </a:ln>
              </p:spPr>
              <p:txBody>
                <a:bodyPr wrap="none">
                  <a:spAutoFit/>
                </a:bodyPr>
                <a:lstStyle/>
                <a:p>
                  <a:r>
                    <a:rPr lang="en-US"/>
                    <a:t>+</a:t>
                  </a:r>
                </a:p>
              </p:txBody>
            </p:sp>
            <p:sp>
              <p:nvSpPr>
                <p:cNvPr id="12356" name="TextBox 131"/>
                <p:cNvSpPr txBox="1">
                  <a:spLocks noChangeArrowheads="1"/>
                </p:cNvSpPr>
                <p:nvPr/>
              </p:nvSpPr>
              <p:spPr bwMode="auto">
                <a:xfrm>
                  <a:off x="2286000" y="1407982"/>
                  <a:ext cx="319318" cy="369332"/>
                </a:xfrm>
                <a:prstGeom prst="rect">
                  <a:avLst/>
                </a:prstGeom>
                <a:noFill/>
                <a:ln w="9525">
                  <a:noFill/>
                  <a:miter lim="800000"/>
                  <a:headEnd/>
                  <a:tailEnd/>
                </a:ln>
              </p:spPr>
              <p:txBody>
                <a:bodyPr wrap="none">
                  <a:spAutoFit/>
                </a:bodyPr>
                <a:lstStyle/>
                <a:p>
                  <a:r>
                    <a:rPr lang="en-US"/>
                    <a:t>+</a:t>
                  </a:r>
                </a:p>
              </p:txBody>
            </p:sp>
            <p:sp>
              <p:nvSpPr>
                <p:cNvPr id="12357" name="TextBox 132"/>
                <p:cNvSpPr txBox="1">
                  <a:spLocks noChangeArrowheads="1"/>
                </p:cNvSpPr>
                <p:nvPr/>
              </p:nvSpPr>
              <p:spPr bwMode="auto">
                <a:xfrm>
                  <a:off x="4326824" y="1916668"/>
                  <a:ext cx="319318" cy="369332"/>
                </a:xfrm>
                <a:prstGeom prst="rect">
                  <a:avLst/>
                </a:prstGeom>
                <a:noFill/>
                <a:ln w="9525">
                  <a:noFill/>
                  <a:miter lim="800000"/>
                  <a:headEnd/>
                  <a:tailEnd/>
                </a:ln>
              </p:spPr>
              <p:txBody>
                <a:bodyPr wrap="none">
                  <a:spAutoFit/>
                </a:bodyPr>
                <a:lstStyle/>
                <a:p>
                  <a:r>
                    <a:rPr lang="en-US"/>
                    <a:t>+</a:t>
                  </a:r>
                </a:p>
              </p:txBody>
            </p:sp>
            <p:sp>
              <p:nvSpPr>
                <p:cNvPr id="12358" name="TextBox 133"/>
                <p:cNvSpPr txBox="1">
                  <a:spLocks noChangeArrowheads="1"/>
                </p:cNvSpPr>
                <p:nvPr/>
              </p:nvSpPr>
              <p:spPr bwMode="auto">
                <a:xfrm>
                  <a:off x="4427738" y="2297668"/>
                  <a:ext cx="319318" cy="369332"/>
                </a:xfrm>
                <a:prstGeom prst="rect">
                  <a:avLst/>
                </a:prstGeom>
                <a:noFill/>
                <a:ln w="9525">
                  <a:noFill/>
                  <a:miter lim="800000"/>
                  <a:headEnd/>
                  <a:tailEnd/>
                </a:ln>
              </p:spPr>
              <p:txBody>
                <a:bodyPr wrap="none">
                  <a:spAutoFit/>
                </a:bodyPr>
                <a:lstStyle/>
                <a:p>
                  <a:r>
                    <a:rPr lang="en-US"/>
                    <a:t>+</a:t>
                  </a:r>
                </a:p>
              </p:txBody>
            </p:sp>
            <p:sp>
              <p:nvSpPr>
                <p:cNvPr id="12359" name="TextBox 134"/>
                <p:cNvSpPr txBox="1">
                  <a:spLocks noChangeArrowheads="1"/>
                </p:cNvSpPr>
                <p:nvPr/>
              </p:nvSpPr>
              <p:spPr bwMode="auto">
                <a:xfrm>
                  <a:off x="2030628" y="1714840"/>
                  <a:ext cx="319318" cy="369332"/>
                </a:xfrm>
                <a:prstGeom prst="rect">
                  <a:avLst/>
                </a:prstGeom>
                <a:noFill/>
                <a:ln w="9525">
                  <a:noFill/>
                  <a:miter lim="800000"/>
                  <a:headEnd/>
                  <a:tailEnd/>
                </a:ln>
              </p:spPr>
              <p:txBody>
                <a:bodyPr wrap="none">
                  <a:spAutoFit/>
                </a:bodyPr>
                <a:lstStyle/>
                <a:p>
                  <a:r>
                    <a:rPr lang="en-US"/>
                    <a:t>+</a:t>
                  </a:r>
                </a:p>
              </p:txBody>
            </p:sp>
            <p:sp>
              <p:nvSpPr>
                <p:cNvPr id="12360" name="TextBox 135"/>
                <p:cNvSpPr txBox="1">
                  <a:spLocks noChangeArrowheads="1"/>
                </p:cNvSpPr>
                <p:nvPr/>
              </p:nvSpPr>
              <p:spPr bwMode="auto">
                <a:xfrm>
                  <a:off x="1867929" y="2067010"/>
                  <a:ext cx="319318" cy="369332"/>
                </a:xfrm>
                <a:prstGeom prst="rect">
                  <a:avLst/>
                </a:prstGeom>
                <a:noFill/>
                <a:ln w="9525">
                  <a:noFill/>
                  <a:miter lim="800000"/>
                  <a:headEnd/>
                  <a:tailEnd/>
                </a:ln>
              </p:spPr>
              <p:txBody>
                <a:bodyPr wrap="none">
                  <a:spAutoFit/>
                </a:bodyPr>
                <a:lstStyle/>
                <a:p>
                  <a:r>
                    <a:rPr lang="en-US"/>
                    <a:t>+</a:t>
                  </a:r>
                </a:p>
              </p:txBody>
            </p:sp>
          </p:grpSp>
          <p:sp>
            <p:nvSpPr>
              <p:cNvPr id="12350" name="TextBox 125"/>
              <p:cNvSpPr txBox="1">
                <a:spLocks noChangeArrowheads="1"/>
              </p:cNvSpPr>
              <p:nvPr/>
            </p:nvSpPr>
            <p:spPr bwMode="auto">
              <a:xfrm>
                <a:off x="3048000" y="3821668"/>
                <a:ext cx="319318" cy="369332"/>
              </a:xfrm>
              <a:prstGeom prst="rect">
                <a:avLst/>
              </a:prstGeom>
              <a:noFill/>
              <a:ln w="9525">
                <a:noFill/>
                <a:miter lim="800000"/>
                <a:headEnd/>
                <a:tailEnd/>
              </a:ln>
            </p:spPr>
            <p:txBody>
              <a:bodyPr wrap="none">
                <a:spAutoFit/>
              </a:bodyPr>
              <a:lstStyle/>
              <a:p>
                <a:r>
                  <a:rPr lang="en-US"/>
                  <a:t>+</a:t>
                </a:r>
              </a:p>
            </p:txBody>
          </p:sp>
          <p:sp>
            <p:nvSpPr>
              <p:cNvPr id="12351" name="TextBox 126"/>
              <p:cNvSpPr txBox="1">
                <a:spLocks noChangeArrowheads="1"/>
              </p:cNvSpPr>
              <p:nvPr/>
            </p:nvSpPr>
            <p:spPr bwMode="auto">
              <a:xfrm>
                <a:off x="1752600" y="2450068"/>
                <a:ext cx="319318" cy="369332"/>
              </a:xfrm>
              <a:prstGeom prst="rect">
                <a:avLst/>
              </a:prstGeom>
              <a:noFill/>
              <a:ln w="9525">
                <a:noFill/>
                <a:miter lim="800000"/>
                <a:headEnd/>
                <a:tailEnd/>
              </a:ln>
            </p:spPr>
            <p:txBody>
              <a:bodyPr wrap="none">
                <a:spAutoFit/>
              </a:bodyPr>
              <a:lstStyle/>
              <a:p>
                <a:r>
                  <a:rPr lang="en-US"/>
                  <a:t>+</a:t>
                </a:r>
              </a:p>
            </p:txBody>
          </p:sp>
        </p:grpSp>
        <p:sp>
          <p:nvSpPr>
            <p:cNvPr id="12345" name="TextBox 120"/>
            <p:cNvSpPr txBox="1">
              <a:spLocks noChangeArrowheads="1"/>
            </p:cNvSpPr>
            <p:nvPr/>
          </p:nvSpPr>
          <p:spPr bwMode="auto">
            <a:xfrm>
              <a:off x="3429000" y="3669268"/>
              <a:ext cx="312906" cy="369332"/>
            </a:xfrm>
            <a:prstGeom prst="rect">
              <a:avLst/>
            </a:prstGeom>
            <a:noFill/>
            <a:ln w="9525">
              <a:noFill/>
              <a:miter lim="800000"/>
              <a:headEnd/>
              <a:tailEnd/>
            </a:ln>
          </p:spPr>
          <p:txBody>
            <a:bodyPr wrap="none">
              <a:spAutoFit/>
            </a:bodyPr>
            <a:lstStyle/>
            <a:p>
              <a:r>
                <a:rPr lang="en-US" i="1"/>
                <a:t>q</a:t>
              </a:r>
            </a:p>
          </p:txBody>
        </p:sp>
      </p:grpSp>
      <p:grpSp>
        <p:nvGrpSpPr>
          <p:cNvPr id="9" name="Group 145"/>
          <p:cNvGrpSpPr>
            <a:grpSpLocks/>
          </p:cNvGrpSpPr>
          <p:nvPr/>
        </p:nvGrpSpPr>
        <p:grpSpPr bwMode="auto">
          <a:xfrm>
            <a:off x="1417639" y="1435100"/>
            <a:ext cx="1968850" cy="1066802"/>
            <a:chOff x="2362201" y="1828800"/>
            <a:chExt cx="1969228" cy="1066802"/>
          </a:xfrm>
        </p:grpSpPr>
        <p:cxnSp>
          <p:nvCxnSpPr>
            <p:cNvPr id="147" name="Straight Arrow Connector 146"/>
            <p:cNvCxnSpPr/>
            <p:nvPr/>
          </p:nvCxnSpPr>
          <p:spPr>
            <a:xfrm flipV="1">
              <a:off x="2362201" y="2070100"/>
              <a:ext cx="1706889" cy="8255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342" name="TextBox 147"/>
            <p:cNvSpPr txBox="1">
              <a:spLocks noChangeArrowheads="1"/>
            </p:cNvSpPr>
            <p:nvPr/>
          </p:nvSpPr>
          <p:spPr bwMode="auto">
            <a:xfrm>
              <a:off x="3992875" y="1828800"/>
              <a:ext cx="338554" cy="369332"/>
            </a:xfrm>
            <a:prstGeom prst="rect">
              <a:avLst/>
            </a:prstGeom>
            <a:noFill/>
            <a:ln w="9525">
              <a:noFill/>
              <a:miter lim="800000"/>
              <a:headEnd/>
              <a:tailEnd/>
            </a:ln>
          </p:spPr>
          <p:txBody>
            <a:bodyPr wrap="none">
              <a:spAutoFit/>
            </a:bodyPr>
            <a:lstStyle/>
            <a:p>
              <a:r>
                <a:rPr lang="en-US" dirty="0"/>
                <a:t>P</a:t>
              </a:r>
            </a:p>
          </p:txBody>
        </p:sp>
        <p:sp>
          <p:nvSpPr>
            <p:cNvPr id="12343" name="TextBox 148"/>
            <p:cNvSpPr txBox="1">
              <a:spLocks noChangeArrowheads="1"/>
            </p:cNvSpPr>
            <p:nvPr/>
          </p:nvSpPr>
          <p:spPr bwMode="auto">
            <a:xfrm>
              <a:off x="3048000" y="2362200"/>
              <a:ext cx="261610" cy="369332"/>
            </a:xfrm>
            <a:prstGeom prst="rect">
              <a:avLst/>
            </a:prstGeom>
            <a:noFill/>
            <a:ln w="9525">
              <a:noFill/>
              <a:miter lim="800000"/>
              <a:headEnd/>
              <a:tailEnd/>
            </a:ln>
          </p:spPr>
          <p:txBody>
            <a:bodyPr wrap="none">
              <a:spAutoFit/>
            </a:bodyPr>
            <a:lstStyle/>
            <a:p>
              <a:r>
                <a:rPr lang="en-US"/>
                <a:t>r</a:t>
              </a:r>
            </a:p>
          </p:txBody>
        </p:sp>
      </p:grpSp>
      <p:grpSp>
        <p:nvGrpSpPr>
          <p:cNvPr id="10" name="Group 151"/>
          <p:cNvGrpSpPr>
            <a:grpSpLocks/>
          </p:cNvGrpSpPr>
          <p:nvPr/>
        </p:nvGrpSpPr>
        <p:grpSpPr bwMode="auto">
          <a:xfrm>
            <a:off x="1374775" y="1282700"/>
            <a:ext cx="350838" cy="1219200"/>
            <a:chOff x="2326575" y="1676400"/>
            <a:chExt cx="351378" cy="1219203"/>
          </a:xfrm>
        </p:grpSpPr>
        <p:cxnSp>
          <p:nvCxnSpPr>
            <p:cNvPr id="153" name="Straight Arrow Connector 152"/>
            <p:cNvCxnSpPr/>
            <p:nvPr/>
          </p:nvCxnSpPr>
          <p:spPr>
            <a:xfrm rot="16200000" flipV="1">
              <a:off x="1793291" y="2286001"/>
              <a:ext cx="1219203"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340" name="TextBox 154"/>
            <p:cNvSpPr txBox="1">
              <a:spLocks noChangeArrowheads="1"/>
            </p:cNvSpPr>
            <p:nvPr/>
          </p:nvSpPr>
          <p:spPr bwMode="auto">
            <a:xfrm>
              <a:off x="2326575" y="2133600"/>
              <a:ext cx="351378" cy="369332"/>
            </a:xfrm>
            <a:prstGeom prst="rect">
              <a:avLst/>
            </a:prstGeom>
            <a:noFill/>
            <a:ln w="9525">
              <a:noFill/>
              <a:miter lim="800000"/>
              <a:headEnd/>
              <a:tailEnd/>
            </a:ln>
          </p:spPr>
          <p:txBody>
            <a:bodyPr wrap="none">
              <a:spAutoFit/>
            </a:bodyPr>
            <a:lstStyle/>
            <a:p>
              <a:r>
                <a:rPr lang="en-US">
                  <a:solidFill>
                    <a:srgbClr val="FF0000"/>
                  </a:solidFill>
                </a:rPr>
                <a:t>R</a:t>
              </a:r>
            </a:p>
          </p:txBody>
        </p:sp>
      </p:grpSp>
      <p:graphicFrame>
        <p:nvGraphicFramePr>
          <p:cNvPr id="27" name="Object 2"/>
          <p:cNvGraphicFramePr>
            <a:graphicFrameLocks noChangeAspect="1"/>
          </p:cNvGraphicFramePr>
          <p:nvPr/>
        </p:nvGraphicFramePr>
        <p:xfrm>
          <a:off x="3648075" y="1319212"/>
          <a:ext cx="935038" cy="585788"/>
        </p:xfrm>
        <a:graphic>
          <a:graphicData uri="http://schemas.openxmlformats.org/presentationml/2006/ole">
            <mc:AlternateContent xmlns:mc="http://schemas.openxmlformats.org/markup-compatibility/2006">
              <mc:Choice xmlns:v="urn:schemas-microsoft-com:vml" Requires="v">
                <p:oleObj spid="_x0000_s9225" name="Equation" r:id="rId5" imgW="571320" imgH="393480" progId="Equation.3">
                  <p:embed/>
                </p:oleObj>
              </mc:Choice>
              <mc:Fallback>
                <p:oleObj name="Equation" r:id="rId5" imgW="571320" imgH="393480" progId="Equation.3">
                  <p:embed/>
                  <p:pic>
                    <p:nvPicPr>
                      <p:cNvPr id="27"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8075" y="1319212"/>
                        <a:ext cx="935038" cy="585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3"/>
          <p:cNvGraphicFramePr>
            <a:graphicFrameLocks noChangeAspect="1"/>
          </p:cNvGraphicFramePr>
          <p:nvPr/>
        </p:nvGraphicFramePr>
        <p:xfrm>
          <a:off x="3548063" y="2362200"/>
          <a:ext cx="1049337" cy="533400"/>
        </p:xfrm>
        <a:graphic>
          <a:graphicData uri="http://schemas.openxmlformats.org/presentationml/2006/ole">
            <mc:AlternateContent xmlns:mc="http://schemas.openxmlformats.org/markup-compatibility/2006">
              <mc:Choice xmlns:v="urn:schemas-microsoft-com:vml" Requires="v">
                <p:oleObj spid="_x0000_s9226" name="Equation" r:id="rId7" imgW="596880" imgH="393480" progId="Equation.3">
                  <p:embed/>
                </p:oleObj>
              </mc:Choice>
              <mc:Fallback>
                <p:oleObj name="Equation" r:id="rId7" imgW="596880" imgH="393480" progId="Equation.3">
                  <p:embed/>
                  <p:pic>
                    <p:nvPicPr>
                      <p:cNvPr id="28"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48063" y="2362200"/>
                        <a:ext cx="1049337"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1" name="Group 163"/>
          <p:cNvGrpSpPr>
            <a:grpSpLocks/>
          </p:cNvGrpSpPr>
          <p:nvPr/>
        </p:nvGrpSpPr>
        <p:grpSpPr bwMode="auto">
          <a:xfrm>
            <a:off x="2341902" y="2667000"/>
            <a:ext cx="261588" cy="750888"/>
            <a:chOff x="2951614" y="2667000"/>
            <a:chExt cx="261610" cy="750332"/>
          </a:xfrm>
        </p:grpSpPr>
        <p:sp>
          <p:nvSpPr>
            <p:cNvPr id="12337" name="TextBox 161"/>
            <p:cNvSpPr txBox="1">
              <a:spLocks noChangeArrowheads="1"/>
            </p:cNvSpPr>
            <p:nvPr/>
          </p:nvSpPr>
          <p:spPr bwMode="auto">
            <a:xfrm>
              <a:off x="2951752" y="2667000"/>
              <a:ext cx="248787" cy="369332"/>
            </a:xfrm>
            <a:prstGeom prst="rect">
              <a:avLst/>
            </a:prstGeom>
            <a:noFill/>
            <a:ln w="9525">
              <a:noFill/>
              <a:miter lim="800000"/>
              <a:headEnd/>
              <a:tailEnd/>
            </a:ln>
          </p:spPr>
          <p:txBody>
            <a:bodyPr wrap="none">
              <a:spAutoFit/>
            </a:bodyPr>
            <a:lstStyle/>
            <a:p>
              <a:r>
                <a:rPr lang="en-US" b="1">
                  <a:solidFill>
                    <a:srgbClr val="0000FF"/>
                  </a:solidFill>
                </a:rPr>
                <a:t>i</a:t>
              </a:r>
            </a:p>
          </p:txBody>
        </p:sp>
        <p:sp>
          <p:nvSpPr>
            <p:cNvPr id="12338" name="TextBox 162"/>
            <p:cNvSpPr txBox="1">
              <a:spLocks noChangeArrowheads="1"/>
            </p:cNvSpPr>
            <p:nvPr/>
          </p:nvSpPr>
          <p:spPr bwMode="auto">
            <a:xfrm>
              <a:off x="2951614" y="3048000"/>
              <a:ext cx="261610" cy="369332"/>
            </a:xfrm>
            <a:prstGeom prst="rect">
              <a:avLst/>
            </a:prstGeom>
            <a:noFill/>
            <a:ln w="9525">
              <a:noFill/>
              <a:miter lim="800000"/>
              <a:headEnd/>
              <a:tailEnd/>
            </a:ln>
          </p:spPr>
          <p:txBody>
            <a:bodyPr wrap="none">
              <a:spAutoFit/>
            </a:bodyPr>
            <a:lstStyle/>
            <a:p>
              <a:r>
                <a:rPr lang="en-US" b="1">
                  <a:solidFill>
                    <a:srgbClr val="0000FF"/>
                  </a:solidFill>
                </a:rPr>
                <a:t>f</a:t>
              </a:r>
            </a:p>
          </p:txBody>
        </p:sp>
      </p:grpSp>
      <p:graphicFrame>
        <p:nvGraphicFramePr>
          <p:cNvPr id="29" name="Object 4"/>
          <p:cNvGraphicFramePr>
            <a:graphicFrameLocks noChangeAspect="1"/>
          </p:cNvGraphicFramePr>
          <p:nvPr/>
        </p:nvGraphicFramePr>
        <p:xfrm>
          <a:off x="3733800" y="4333875"/>
          <a:ext cx="2330450" cy="466725"/>
        </p:xfrm>
        <a:graphic>
          <a:graphicData uri="http://schemas.openxmlformats.org/presentationml/2006/ole">
            <mc:AlternateContent xmlns:mc="http://schemas.openxmlformats.org/markup-compatibility/2006">
              <mc:Choice xmlns:v="urn:schemas-microsoft-com:vml" Requires="v">
                <p:oleObj spid="_x0000_s9227" name="Equation" r:id="rId9" imgW="1130040" imgH="330120" progId="Equation.3">
                  <p:embed/>
                </p:oleObj>
              </mc:Choice>
              <mc:Fallback>
                <p:oleObj name="Equation" r:id="rId9" imgW="1130040" imgH="330120" progId="Equation.3">
                  <p:embed/>
                  <p:pic>
                    <p:nvPicPr>
                      <p:cNvPr id="29"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33800" y="4333875"/>
                        <a:ext cx="2330450"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6"/>
          <p:cNvGraphicFramePr>
            <a:graphicFrameLocks noChangeAspect="1"/>
          </p:cNvGraphicFramePr>
          <p:nvPr/>
        </p:nvGraphicFramePr>
        <p:xfrm>
          <a:off x="3886200" y="4957763"/>
          <a:ext cx="942975" cy="452437"/>
        </p:xfrm>
        <a:graphic>
          <a:graphicData uri="http://schemas.openxmlformats.org/presentationml/2006/ole">
            <mc:AlternateContent xmlns:mc="http://schemas.openxmlformats.org/markup-compatibility/2006">
              <mc:Choice xmlns:v="urn:schemas-microsoft-com:vml" Requires="v">
                <p:oleObj spid="_x0000_s9228" name="Equation" r:id="rId11" imgW="457200" imgH="241200" progId="Equation.3">
                  <p:embed/>
                </p:oleObj>
              </mc:Choice>
              <mc:Fallback>
                <p:oleObj name="Equation" r:id="rId11" imgW="457200" imgH="241200" progId="Equation.3">
                  <p:embed/>
                  <p:pic>
                    <p:nvPicPr>
                      <p:cNvPr id="31"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86200" y="4957763"/>
                        <a:ext cx="942975" cy="45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7"/>
          <p:cNvGraphicFramePr>
            <a:graphicFrameLocks noChangeAspect="1"/>
          </p:cNvGraphicFramePr>
          <p:nvPr/>
        </p:nvGraphicFramePr>
        <p:xfrm>
          <a:off x="3513138" y="5334000"/>
          <a:ext cx="1744662" cy="738188"/>
        </p:xfrm>
        <a:graphic>
          <a:graphicData uri="http://schemas.openxmlformats.org/presentationml/2006/ole">
            <mc:AlternateContent xmlns:mc="http://schemas.openxmlformats.org/markup-compatibility/2006">
              <mc:Choice xmlns:v="urn:schemas-microsoft-com:vml" Requires="v">
                <p:oleObj spid="_x0000_s9229" name="Equation" r:id="rId13" imgW="850680" imgH="393480" progId="Equation.3">
                  <p:embed/>
                </p:oleObj>
              </mc:Choice>
              <mc:Fallback>
                <p:oleObj name="Equation" r:id="rId13" imgW="850680" imgH="393480" progId="Equation.3">
                  <p:embed/>
                  <p:pic>
                    <p:nvPicPr>
                      <p:cNvPr id="32"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13138" y="5334000"/>
                        <a:ext cx="1744662" cy="73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7" name="TextBox 166"/>
          <p:cNvSpPr txBox="1">
            <a:spLocks noChangeArrowheads="1"/>
          </p:cNvSpPr>
          <p:nvPr/>
        </p:nvSpPr>
        <p:spPr bwMode="auto">
          <a:xfrm>
            <a:off x="1308100" y="965200"/>
            <a:ext cx="338138" cy="369888"/>
          </a:xfrm>
          <a:prstGeom prst="rect">
            <a:avLst/>
          </a:prstGeom>
          <a:noFill/>
          <a:ln w="9525">
            <a:noFill/>
            <a:miter lim="800000"/>
            <a:headEnd/>
            <a:tailEnd/>
          </a:ln>
        </p:spPr>
        <p:txBody>
          <a:bodyPr wrap="none">
            <a:spAutoFit/>
          </a:bodyPr>
          <a:lstStyle/>
          <a:p>
            <a:r>
              <a:rPr lang="en-US">
                <a:solidFill>
                  <a:srgbClr val="FF0000"/>
                </a:solidFill>
              </a:rPr>
              <a:t>S</a:t>
            </a:r>
          </a:p>
        </p:txBody>
      </p:sp>
      <p:sp>
        <p:nvSpPr>
          <p:cNvPr id="169" name="Rectangle 168"/>
          <p:cNvSpPr>
            <a:spLocks noChangeArrowheads="1"/>
          </p:cNvSpPr>
          <p:nvPr/>
        </p:nvSpPr>
        <p:spPr bwMode="auto">
          <a:xfrm>
            <a:off x="1452563" y="6211887"/>
            <a:ext cx="5992346" cy="341632"/>
          </a:xfrm>
          <a:prstGeom prst="rect">
            <a:avLst/>
          </a:prstGeom>
          <a:noFill/>
          <a:ln w="9525">
            <a:noFill/>
            <a:miter lim="800000"/>
            <a:headEnd/>
            <a:tailEnd/>
          </a:ln>
        </p:spPr>
        <p:txBody>
          <a:bodyPr wrap="none">
            <a:spAutoFit/>
          </a:bodyPr>
          <a:lstStyle/>
          <a:p>
            <a:pPr algn="ctr">
              <a:lnSpc>
                <a:spcPct val="90000"/>
              </a:lnSpc>
              <a:buClr>
                <a:schemeClr val="hlink"/>
              </a:buClr>
            </a:pPr>
            <a:r>
              <a:rPr lang="en-US" b="1" dirty="0">
                <a:latin typeface="Comic Sans MS" pitchFamily="66" charset="0"/>
              </a:rPr>
              <a:t>The metallic body has same potential inside outside</a:t>
            </a:r>
          </a:p>
        </p:txBody>
      </p:sp>
      <p:sp>
        <p:nvSpPr>
          <p:cNvPr id="80" name="Rectangle 79"/>
          <p:cNvSpPr>
            <a:spLocks noChangeArrowheads="1"/>
          </p:cNvSpPr>
          <p:nvPr/>
        </p:nvSpPr>
        <p:spPr bwMode="auto">
          <a:xfrm>
            <a:off x="3429000" y="838200"/>
            <a:ext cx="4267200" cy="523220"/>
          </a:xfrm>
          <a:prstGeom prst="rect">
            <a:avLst/>
          </a:prstGeom>
          <a:noFill/>
          <a:ln w="9525">
            <a:noFill/>
            <a:miter lim="800000"/>
            <a:headEnd/>
            <a:tailEnd/>
          </a:ln>
        </p:spPr>
        <p:txBody>
          <a:bodyPr wrap="square">
            <a:spAutoFit/>
          </a:bodyPr>
          <a:lstStyle/>
          <a:p>
            <a:r>
              <a:rPr lang="en-US" sz="1400" b="1" dirty="0">
                <a:latin typeface="Comic Sans MS" pitchFamily="66" charset="0"/>
              </a:rPr>
              <a:t>Outside the sphere (r &gt; R): Charge concentrate at the centre like point charge</a:t>
            </a:r>
            <a:endParaRPr lang="en-US" sz="1400" dirty="0"/>
          </a:p>
        </p:txBody>
      </p:sp>
      <p:sp>
        <p:nvSpPr>
          <p:cNvPr id="83" name="Rectangle 82"/>
          <p:cNvSpPr>
            <a:spLocks noChangeArrowheads="1"/>
          </p:cNvSpPr>
          <p:nvPr/>
        </p:nvSpPr>
        <p:spPr bwMode="auto">
          <a:xfrm>
            <a:off x="3388952" y="3200400"/>
            <a:ext cx="3466013" cy="307777"/>
          </a:xfrm>
          <a:prstGeom prst="rect">
            <a:avLst/>
          </a:prstGeom>
          <a:noFill/>
          <a:ln w="9525">
            <a:noFill/>
            <a:miter lim="800000"/>
            <a:headEnd/>
            <a:tailEnd/>
          </a:ln>
        </p:spPr>
        <p:txBody>
          <a:bodyPr wrap="none">
            <a:spAutoFit/>
          </a:bodyPr>
          <a:lstStyle/>
          <a:p>
            <a:r>
              <a:rPr lang="en-US" sz="1400" b="1" dirty="0">
                <a:latin typeface="Comic Sans MS" pitchFamily="66" charset="0"/>
              </a:rPr>
              <a:t>But inside the surface (r &lt; R), E = 0</a:t>
            </a:r>
            <a:endParaRPr lang="en-US" sz="1400" dirty="0"/>
          </a:p>
        </p:txBody>
      </p:sp>
      <p:sp>
        <p:nvSpPr>
          <p:cNvPr id="87" name="Oval 86"/>
          <p:cNvSpPr/>
          <p:nvPr/>
        </p:nvSpPr>
        <p:spPr>
          <a:xfrm>
            <a:off x="-381000" y="762000"/>
            <a:ext cx="3733800" cy="33528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2" name="Object 2"/>
          <p:cNvGraphicFramePr>
            <a:graphicFrameLocks noChangeAspect="1"/>
          </p:cNvGraphicFramePr>
          <p:nvPr/>
        </p:nvGraphicFramePr>
        <p:xfrm>
          <a:off x="5334000" y="1319212"/>
          <a:ext cx="914400" cy="585788"/>
        </p:xfrm>
        <a:graphic>
          <a:graphicData uri="http://schemas.openxmlformats.org/presentationml/2006/ole">
            <mc:AlternateContent xmlns:mc="http://schemas.openxmlformats.org/markup-compatibility/2006">
              <mc:Choice xmlns:v="urn:schemas-microsoft-com:vml" Requires="v">
                <p:oleObj spid="_x0000_s9230" name="Equation" r:id="rId15" imgW="558720" imgH="393480" progId="Equation.3">
                  <p:embed/>
                </p:oleObj>
              </mc:Choice>
              <mc:Fallback>
                <p:oleObj name="Equation" r:id="rId15" imgW="558720" imgH="393480" progId="Equation.3">
                  <p:embed/>
                  <p:pic>
                    <p:nvPicPr>
                      <p:cNvPr id="2" name="Object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34000" y="1319212"/>
                        <a:ext cx="914400" cy="585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3"/>
          <p:cNvGraphicFramePr>
            <a:graphicFrameLocks noChangeAspect="1"/>
          </p:cNvGraphicFramePr>
          <p:nvPr/>
        </p:nvGraphicFramePr>
        <p:xfrm>
          <a:off x="5265737" y="2438400"/>
          <a:ext cx="982663" cy="533400"/>
        </p:xfrm>
        <a:graphic>
          <a:graphicData uri="http://schemas.openxmlformats.org/presentationml/2006/ole">
            <mc:AlternateContent xmlns:mc="http://schemas.openxmlformats.org/markup-compatibility/2006">
              <mc:Choice xmlns:v="urn:schemas-microsoft-com:vml" Requires="v">
                <p:oleObj spid="_x0000_s9231" name="Equation" r:id="rId17" imgW="558720" imgH="393480" progId="Equation.3">
                  <p:embed/>
                </p:oleObj>
              </mc:Choice>
              <mc:Fallback>
                <p:oleObj name="Equation" r:id="rId17" imgW="558720" imgH="393480" progId="Equation.3">
                  <p:embed/>
                  <p:pic>
                    <p:nvPicPr>
                      <p:cNvPr id="3" name="Object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65737" y="2438400"/>
                        <a:ext cx="982663"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297" name="Picture 9"/>
          <p:cNvPicPr>
            <a:picLocks noChangeAspect="1" noChangeArrowheads="1"/>
          </p:cNvPicPr>
          <p:nvPr/>
        </p:nvPicPr>
        <p:blipFill>
          <a:blip r:embed="rId19" cstate="print"/>
          <a:srcRect/>
          <a:stretch>
            <a:fillRect/>
          </a:stretch>
        </p:blipFill>
        <p:spPr bwMode="auto">
          <a:xfrm>
            <a:off x="7181850" y="3581400"/>
            <a:ext cx="1885950" cy="1533525"/>
          </a:xfrm>
          <a:prstGeom prst="rect">
            <a:avLst/>
          </a:prstGeom>
          <a:noFill/>
          <a:ln w="9525">
            <a:noFill/>
            <a:miter lim="800000"/>
            <a:headEnd/>
            <a:tailEnd/>
          </a:ln>
          <a:effectLst/>
        </p:spPr>
      </p:pic>
      <p:sp>
        <p:nvSpPr>
          <p:cNvPr id="58" name="Right Arrow 57"/>
          <p:cNvSpPr/>
          <p:nvPr/>
        </p:nvSpPr>
        <p:spPr>
          <a:xfrm>
            <a:off x="4800600" y="1524000"/>
            <a:ext cx="304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a:spLocks noChangeArrowheads="1"/>
          </p:cNvSpPr>
          <p:nvPr/>
        </p:nvSpPr>
        <p:spPr bwMode="auto">
          <a:xfrm>
            <a:off x="3276600" y="1828800"/>
            <a:ext cx="4114800" cy="523220"/>
          </a:xfrm>
          <a:prstGeom prst="rect">
            <a:avLst/>
          </a:prstGeom>
          <a:noFill/>
          <a:ln w="9525">
            <a:noFill/>
            <a:miter lim="800000"/>
            <a:headEnd/>
            <a:tailEnd/>
          </a:ln>
        </p:spPr>
        <p:txBody>
          <a:bodyPr wrap="square">
            <a:spAutoFit/>
          </a:bodyPr>
          <a:lstStyle/>
          <a:p>
            <a:r>
              <a:rPr lang="en-US" sz="1400" b="1" dirty="0">
                <a:latin typeface="Comic Sans MS" pitchFamily="66" charset="0"/>
              </a:rPr>
              <a:t>At the surface (r = R): Charge concentrate at the centre like point charge</a:t>
            </a:r>
            <a:endParaRPr lang="en-US" sz="1400" dirty="0"/>
          </a:p>
        </p:txBody>
      </p:sp>
      <p:sp>
        <p:nvSpPr>
          <p:cNvPr id="60" name="Right Arrow 59"/>
          <p:cNvSpPr/>
          <p:nvPr/>
        </p:nvSpPr>
        <p:spPr>
          <a:xfrm>
            <a:off x="4800600" y="2514600"/>
            <a:ext cx="304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3200400" y="3657600"/>
            <a:ext cx="3505200" cy="523220"/>
          </a:xfrm>
          <a:prstGeom prst="rect">
            <a:avLst/>
          </a:prstGeom>
          <a:noFill/>
        </p:spPr>
        <p:txBody>
          <a:bodyPr wrap="square" rtlCol="0">
            <a:spAutoFit/>
          </a:bodyPr>
          <a:lstStyle/>
          <a:p>
            <a:r>
              <a:rPr lang="en-US" sz="1400" b="1" dirty="0">
                <a:solidFill>
                  <a:srgbClr val="0000FF"/>
                </a:solidFill>
              </a:rPr>
              <a:t>To take charge from inside “</a:t>
            </a:r>
            <a:r>
              <a:rPr lang="en-US" sz="1400" b="1" dirty="0" err="1">
                <a:solidFill>
                  <a:srgbClr val="0000FF"/>
                </a:solidFill>
              </a:rPr>
              <a:t>i</a:t>
            </a:r>
            <a:r>
              <a:rPr lang="en-US" sz="1400" b="1" dirty="0">
                <a:solidFill>
                  <a:srgbClr val="0000FF"/>
                </a:solidFill>
              </a:rPr>
              <a:t>” to  the surface “f”, there will be no work done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wedge">
                                      <p:cBhvr>
                                        <p:cTn id="7" dur="200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87"/>
                                        </p:tgtEl>
                                        <p:attrNameLst>
                                          <p:attrName>style.visibility</p:attrName>
                                        </p:attrNameLst>
                                      </p:cBhvr>
                                      <p:to>
                                        <p:strVal val="visible"/>
                                      </p:to>
                                    </p:set>
                                    <p:animEffect transition="in" filter="wedge">
                                      <p:cBhvr>
                                        <p:cTn id="21" dur="2000"/>
                                        <p:tgtEl>
                                          <p:spTgt spid="8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2000"/>
                                        <p:tgtEl>
                                          <p:spTgt spid="10"/>
                                        </p:tgtEl>
                                      </p:cBhvr>
                                    </p:animEffect>
                                  </p:childTnLst>
                                </p:cTn>
                              </p:par>
                            </p:childTnLst>
                          </p:cTn>
                        </p:par>
                        <p:par>
                          <p:cTn id="47" fill="hold">
                            <p:stCondLst>
                              <p:cond delay="2000"/>
                            </p:stCondLst>
                            <p:childTnLst>
                              <p:par>
                                <p:cTn id="48" presetID="1" presetClass="entr" presetSubtype="0" fill="hold" grpId="0" nodeType="afterEffect">
                                  <p:stCondLst>
                                    <p:cond delay="0"/>
                                  </p:stCondLst>
                                  <p:childTnLst>
                                    <p:set>
                                      <p:cBhvr>
                                        <p:cTn id="49" dur="1" fill="hold">
                                          <p:stCondLst>
                                            <p:cond delay="0"/>
                                          </p:stCondLst>
                                        </p:cTn>
                                        <p:tgtEl>
                                          <p:spTgt spid="16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60"/>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83"/>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4"/>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11"/>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61"/>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29"/>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31"/>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32"/>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169"/>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122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18" grpId="0"/>
      <p:bldP spid="167" grpId="0"/>
      <p:bldP spid="169" grpId="0"/>
      <p:bldP spid="80" grpId="0"/>
      <p:bldP spid="83" grpId="0"/>
      <p:bldP spid="87" grpId="0" animBg="1"/>
      <p:bldP spid="58" grpId="0" animBg="1"/>
      <p:bldP spid="59" grpId="0"/>
      <p:bldP spid="60" grpId="0" animBg="1"/>
      <p:bldP spid="6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7"/>
          <p:cNvSpPr txBox="1">
            <a:spLocks/>
          </p:cNvSpPr>
          <p:nvPr/>
        </p:nvSpPr>
        <p:spPr>
          <a:xfrm>
            <a:off x="381000" y="76200"/>
            <a:ext cx="8229600" cy="1020763"/>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0000FF"/>
                </a:solidFill>
                <a:effectLst>
                  <a:outerShdw blurRad="50800" dist="39000" dir="5460000" algn="tl">
                    <a:srgbClr val="000000">
                      <a:alpha val="38000"/>
                    </a:srgbClr>
                  </a:outerShdw>
                </a:effectLst>
                <a:latin typeface="Comic Sans MS" pitchFamily="66" charset="0"/>
                <a:cs typeface="+mn-cs"/>
              </a:rPr>
              <a:t>Metal and Potential</a:t>
            </a:r>
            <a:endParaRPr lang="en-US" sz="3600" b="1" dirty="0">
              <a:ln w="11430"/>
              <a:solidFill>
                <a:srgbClr val="0000FF"/>
              </a:solidFill>
              <a:effectLst>
                <a:outerShdw blurRad="50800" dist="39000" dir="5460000" algn="tl">
                  <a:srgbClr val="000000">
                    <a:alpha val="38000"/>
                  </a:srgbClr>
                </a:outerShdw>
              </a:effectLst>
              <a:latin typeface="+mj-lt"/>
              <a:ea typeface="+mj-ea"/>
              <a:cs typeface="+mj-cs"/>
            </a:endParaRPr>
          </a:p>
        </p:txBody>
      </p:sp>
      <p:grpSp>
        <p:nvGrpSpPr>
          <p:cNvPr id="11" name="Group 165"/>
          <p:cNvGrpSpPr>
            <a:grpSpLocks/>
          </p:cNvGrpSpPr>
          <p:nvPr/>
        </p:nvGrpSpPr>
        <p:grpSpPr bwMode="auto">
          <a:xfrm>
            <a:off x="5867400" y="1066800"/>
            <a:ext cx="2971800" cy="2847975"/>
            <a:chOff x="5943600" y="1600200"/>
            <a:chExt cx="2971800" cy="2848100"/>
          </a:xfrm>
        </p:grpSpPr>
        <p:grpSp>
          <p:nvGrpSpPr>
            <p:cNvPr id="12" name="Group 160"/>
            <p:cNvGrpSpPr>
              <a:grpSpLocks/>
            </p:cNvGrpSpPr>
            <p:nvPr/>
          </p:nvGrpSpPr>
          <p:grpSpPr bwMode="auto">
            <a:xfrm>
              <a:off x="5943600" y="1600200"/>
              <a:ext cx="2971800" cy="2848100"/>
              <a:chOff x="3733800" y="4038600"/>
              <a:chExt cx="2971800" cy="2848100"/>
            </a:xfrm>
          </p:grpSpPr>
          <p:sp>
            <p:nvSpPr>
              <p:cNvPr id="68" name="Freeform 67"/>
              <p:cNvSpPr/>
              <p:nvPr/>
            </p:nvSpPr>
            <p:spPr>
              <a:xfrm>
                <a:off x="3962400" y="4273560"/>
                <a:ext cx="2519363" cy="2332140"/>
              </a:xfrm>
              <a:custGeom>
                <a:avLst/>
                <a:gdLst>
                  <a:gd name="connsiteX0" fmla="*/ 1735494 w 2519265"/>
                  <a:gd name="connsiteY0" fmla="*/ 2332653 h 2332653"/>
                  <a:gd name="connsiteX1" fmla="*/ 2239347 w 2519265"/>
                  <a:gd name="connsiteY1" fmla="*/ 2090057 h 2332653"/>
                  <a:gd name="connsiteX2" fmla="*/ 2519265 w 2519265"/>
                  <a:gd name="connsiteY2" fmla="*/ 1548882 h 2332653"/>
                  <a:gd name="connsiteX3" fmla="*/ 2202024 w 2519265"/>
                  <a:gd name="connsiteY3" fmla="*/ 447870 h 2332653"/>
                  <a:gd name="connsiteX4" fmla="*/ 1101012 w 2519265"/>
                  <a:gd name="connsiteY4" fmla="*/ 167951 h 2332653"/>
                  <a:gd name="connsiteX5" fmla="*/ 485192 w 2519265"/>
                  <a:gd name="connsiteY5" fmla="*/ 0 h 2332653"/>
                  <a:gd name="connsiteX6" fmla="*/ 0 w 2519265"/>
                  <a:gd name="connsiteY6" fmla="*/ 709127 h 2332653"/>
                  <a:gd name="connsiteX7" fmla="*/ 354563 w 2519265"/>
                  <a:gd name="connsiteY7" fmla="*/ 2015413 h 2332653"/>
                  <a:gd name="connsiteX8" fmla="*/ 1735494 w 2519265"/>
                  <a:gd name="connsiteY8" fmla="*/ 2332653 h 233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265" h="2332653">
                    <a:moveTo>
                      <a:pt x="1735494" y="2332653"/>
                    </a:moveTo>
                    <a:lnTo>
                      <a:pt x="2239347" y="2090057"/>
                    </a:lnTo>
                    <a:lnTo>
                      <a:pt x="2519265" y="1548882"/>
                    </a:lnTo>
                    <a:lnTo>
                      <a:pt x="2202024" y="447870"/>
                    </a:lnTo>
                    <a:lnTo>
                      <a:pt x="1101012" y="167951"/>
                    </a:lnTo>
                    <a:lnTo>
                      <a:pt x="485192" y="0"/>
                    </a:lnTo>
                    <a:lnTo>
                      <a:pt x="0" y="709127"/>
                    </a:lnTo>
                    <a:lnTo>
                      <a:pt x="354563" y="2015413"/>
                    </a:lnTo>
                    <a:lnTo>
                      <a:pt x="1735494" y="2332653"/>
                    </a:lnTo>
                    <a:close/>
                  </a:path>
                </a:pathLst>
              </a:cu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313" name="TextBox 78"/>
              <p:cNvSpPr txBox="1">
                <a:spLocks noChangeArrowheads="1"/>
              </p:cNvSpPr>
              <p:nvPr/>
            </p:nvSpPr>
            <p:spPr bwMode="auto">
              <a:xfrm>
                <a:off x="5029200" y="5263597"/>
                <a:ext cx="601447" cy="369332"/>
              </a:xfrm>
              <a:prstGeom prst="rect">
                <a:avLst/>
              </a:prstGeom>
              <a:noFill/>
              <a:ln w="9525">
                <a:noFill/>
                <a:miter lim="800000"/>
                <a:headEnd/>
                <a:tailEnd/>
              </a:ln>
            </p:spPr>
            <p:txBody>
              <a:bodyPr wrap="none">
                <a:spAutoFit/>
              </a:bodyPr>
              <a:lstStyle/>
              <a:p>
                <a:r>
                  <a:rPr lang="en-US" dirty="0"/>
                  <a:t>E=0</a:t>
                </a:r>
              </a:p>
            </p:txBody>
          </p:sp>
          <p:grpSp>
            <p:nvGrpSpPr>
              <p:cNvPr id="13" name="Group 115"/>
              <p:cNvGrpSpPr>
                <a:grpSpLocks/>
              </p:cNvGrpSpPr>
              <p:nvPr/>
            </p:nvGrpSpPr>
            <p:grpSpPr bwMode="auto">
              <a:xfrm>
                <a:off x="3733800" y="4038600"/>
                <a:ext cx="2971800" cy="2848100"/>
                <a:chOff x="304800" y="1319150"/>
                <a:chExt cx="2971800" cy="2848100"/>
              </a:xfrm>
            </p:grpSpPr>
            <p:sp>
              <p:nvSpPr>
                <p:cNvPr id="12315" name="TextBox 81"/>
                <p:cNvSpPr txBox="1">
                  <a:spLocks noChangeArrowheads="1"/>
                </p:cNvSpPr>
                <p:nvPr/>
              </p:nvSpPr>
              <p:spPr bwMode="auto">
                <a:xfrm>
                  <a:off x="971800" y="1319150"/>
                  <a:ext cx="319318" cy="369332"/>
                </a:xfrm>
                <a:prstGeom prst="rect">
                  <a:avLst/>
                </a:prstGeom>
                <a:noFill/>
                <a:ln w="9525">
                  <a:noFill/>
                  <a:miter lim="800000"/>
                  <a:headEnd/>
                  <a:tailEnd/>
                </a:ln>
              </p:spPr>
              <p:txBody>
                <a:bodyPr wrap="none">
                  <a:spAutoFit/>
                </a:bodyPr>
                <a:lstStyle/>
                <a:p>
                  <a:r>
                    <a:rPr lang="en-US"/>
                    <a:t>+</a:t>
                  </a:r>
                </a:p>
              </p:txBody>
            </p:sp>
            <p:sp>
              <p:nvSpPr>
                <p:cNvPr id="12316" name="TextBox 84"/>
                <p:cNvSpPr txBox="1">
                  <a:spLocks noChangeArrowheads="1"/>
                </p:cNvSpPr>
                <p:nvPr/>
              </p:nvSpPr>
              <p:spPr bwMode="auto">
                <a:xfrm>
                  <a:off x="1280882" y="1407225"/>
                  <a:ext cx="319318" cy="369332"/>
                </a:xfrm>
                <a:prstGeom prst="rect">
                  <a:avLst/>
                </a:prstGeom>
                <a:noFill/>
                <a:ln w="9525">
                  <a:noFill/>
                  <a:miter lim="800000"/>
                  <a:headEnd/>
                  <a:tailEnd/>
                </a:ln>
              </p:spPr>
              <p:txBody>
                <a:bodyPr wrap="none">
                  <a:spAutoFit/>
                </a:bodyPr>
                <a:lstStyle/>
                <a:p>
                  <a:r>
                    <a:rPr lang="en-US"/>
                    <a:t>+</a:t>
                  </a:r>
                </a:p>
              </p:txBody>
            </p:sp>
            <p:sp>
              <p:nvSpPr>
                <p:cNvPr id="12317" name="TextBox 87"/>
                <p:cNvSpPr txBox="1">
                  <a:spLocks noChangeArrowheads="1"/>
                </p:cNvSpPr>
                <p:nvPr/>
              </p:nvSpPr>
              <p:spPr bwMode="auto">
                <a:xfrm>
                  <a:off x="1585682" y="1471550"/>
                  <a:ext cx="319318" cy="369332"/>
                </a:xfrm>
                <a:prstGeom prst="rect">
                  <a:avLst/>
                </a:prstGeom>
                <a:noFill/>
                <a:ln w="9525">
                  <a:noFill/>
                  <a:miter lim="800000"/>
                  <a:headEnd/>
                  <a:tailEnd/>
                </a:ln>
              </p:spPr>
              <p:txBody>
                <a:bodyPr wrap="none">
                  <a:spAutoFit/>
                </a:bodyPr>
                <a:lstStyle/>
                <a:p>
                  <a:r>
                    <a:rPr lang="en-US"/>
                    <a:t>+</a:t>
                  </a:r>
                </a:p>
              </p:txBody>
            </p:sp>
            <p:sp>
              <p:nvSpPr>
                <p:cNvPr id="12318" name="TextBox 91"/>
                <p:cNvSpPr txBox="1">
                  <a:spLocks noChangeArrowheads="1"/>
                </p:cNvSpPr>
                <p:nvPr/>
              </p:nvSpPr>
              <p:spPr bwMode="auto">
                <a:xfrm>
                  <a:off x="1931057" y="1564368"/>
                  <a:ext cx="319318" cy="369332"/>
                </a:xfrm>
                <a:prstGeom prst="rect">
                  <a:avLst/>
                </a:prstGeom>
                <a:noFill/>
                <a:ln w="9525">
                  <a:noFill/>
                  <a:miter lim="800000"/>
                  <a:headEnd/>
                  <a:tailEnd/>
                </a:ln>
              </p:spPr>
              <p:txBody>
                <a:bodyPr wrap="none">
                  <a:spAutoFit/>
                </a:bodyPr>
                <a:lstStyle/>
                <a:p>
                  <a:r>
                    <a:rPr lang="en-US"/>
                    <a:t>+</a:t>
                  </a:r>
                </a:p>
              </p:txBody>
            </p:sp>
            <p:sp>
              <p:nvSpPr>
                <p:cNvPr id="12319" name="TextBox 94"/>
                <p:cNvSpPr txBox="1">
                  <a:spLocks noChangeArrowheads="1"/>
                </p:cNvSpPr>
                <p:nvPr/>
              </p:nvSpPr>
              <p:spPr bwMode="auto">
                <a:xfrm>
                  <a:off x="2347682" y="1676193"/>
                  <a:ext cx="319318" cy="369332"/>
                </a:xfrm>
                <a:prstGeom prst="rect">
                  <a:avLst/>
                </a:prstGeom>
                <a:noFill/>
                <a:ln w="9525">
                  <a:noFill/>
                  <a:miter lim="800000"/>
                  <a:headEnd/>
                  <a:tailEnd/>
                </a:ln>
              </p:spPr>
              <p:txBody>
                <a:bodyPr wrap="none">
                  <a:spAutoFit/>
                </a:bodyPr>
                <a:lstStyle/>
                <a:p>
                  <a:r>
                    <a:rPr lang="en-US"/>
                    <a:t>+</a:t>
                  </a:r>
                </a:p>
              </p:txBody>
            </p:sp>
            <p:sp>
              <p:nvSpPr>
                <p:cNvPr id="12320" name="TextBox 95"/>
                <p:cNvSpPr txBox="1">
                  <a:spLocks noChangeArrowheads="1"/>
                </p:cNvSpPr>
                <p:nvPr/>
              </p:nvSpPr>
              <p:spPr bwMode="auto">
                <a:xfrm>
                  <a:off x="2635657" y="1811768"/>
                  <a:ext cx="319318" cy="369332"/>
                </a:xfrm>
                <a:prstGeom prst="rect">
                  <a:avLst/>
                </a:prstGeom>
                <a:noFill/>
                <a:ln w="9525">
                  <a:noFill/>
                  <a:miter lim="800000"/>
                  <a:headEnd/>
                  <a:tailEnd/>
                </a:ln>
              </p:spPr>
              <p:txBody>
                <a:bodyPr wrap="none">
                  <a:spAutoFit/>
                </a:bodyPr>
                <a:lstStyle/>
                <a:p>
                  <a:r>
                    <a:rPr lang="en-US"/>
                    <a:t>+</a:t>
                  </a:r>
                </a:p>
              </p:txBody>
            </p:sp>
            <p:sp>
              <p:nvSpPr>
                <p:cNvPr id="12321" name="TextBox 99"/>
                <p:cNvSpPr txBox="1">
                  <a:spLocks noChangeArrowheads="1"/>
                </p:cNvSpPr>
                <p:nvPr/>
              </p:nvSpPr>
              <p:spPr bwMode="auto">
                <a:xfrm>
                  <a:off x="2752432" y="2080943"/>
                  <a:ext cx="319318" cy="369332"/>
                </a:xfrm>
                <a:prstGeom prst="rect">
                  <a:avLst/>
                </a:prstGeom>
                <a:noFill/>
                <a:ln w="9525">
                  <a:noFill/>
                  <a:miter lim="800000"/>
                  <a:headEnd/>
                  <a:tailEnd/>
                </a:ln>
              </p:spPr>
              <p:txBody>
                <a:bodyPr wrap="none">
                  <a:spAutoFit/>
                </a:bodyPr>
                <a:lstStyle/>
                <a:p>
                  <a:r>
                    <a:rPr lang="en-US"/>
                    <a:t>+</a:t>
                  </a:r>
                </a:p>
              </p:txBody>
            </p:sp>
            <p:sp>
              <p:nvSpPr>
                <p:cNvPr id="12322" name="TextBox 100"/>
                <p:cNvSpPr txBox="1">
                  <a:spLocks noChangeArrowheads="1"/>
                </p:cNvSpPr>
                <p:nvPr/>
              </p:nvSpPr>
              <p:spPr bwMode="auto">
                <a:xfrm>
                  <a:off x="2828632" y="2373868"/>
                  <a:ext cx="319318" cy="369332"/>
                </a:xfrm>
                <a:prstGeom prst="rect">
                  <a:avLst/>
                </a:prstGeom>
                <a:noFill/>
                <a:ln w="9525">
                  <a:noFill/>
                  <a:miter lim="800000"/>
                  <a:headEnd/>
                  <a:tailEnd/>
                </a:ln>
              </p:spPr>
              <p:txBody>
                <a:bodyPr wrap="none">
                  <a:spAutoFit/>
                </a:bodyPr>
                <a:lstStyle/>
                <a:p>
                  <a:r>
                    <a:rPr lang="en-US"/>
                    <a:t>+</a:t>
                  </a:r>
                </a:p>
              </p:txBody>
            </p:sp>
            <p:sp>
              <p:nvSpPr>
                <p:cNvPr id="12323" name="TextBox 101"/>
                <p:cNvSpPr txBox="1">
                  <a:spLocks noChangeArrowheads="1"/>
                </p:cNvSpPr>
                <p:nvPr/>
              </p:nvSpPr>
              <p:spPr bwMode="auto">
                <a:xfrm>
                  <a:off x="2916707" y="2702418"/>
                  <a:ext cx="319318" cy="369332"/>
                </a:xfrm>
                <a:prstGeom prst="rect">
                  <a:avLst/>
                </a:prstGeom>
                <a:noFill/>
                <a:ln w="9525">
                  <a:noFill/>
                  <a:miter lim="800000"/>
                  <a:headEnd/>
                  <a:tailEnd/>
                </a:ln>
              </p:spPr>
              <p:txBody>
                <a:bodyPr wrap="none">
                  <a:spAutoFit/>
                </a:bodyPr>
                <a:lstStyle/>
                <a:p>
                  <a:r>
                    <a:rPr lang="en-US"/>
                    <a:t>+</a:t>
                  </a:r>
                </a:p>
              </p:txBody>
            </p:sp>
            <p:sp>
              <p:nvSpPr>
                <p:cNvPr id="12324" name="TextBox 102"/>
                <p:cNvSpPr txBox="1">
                  <a:spLocks noChangeArrowheads="1"/>
                </p:cNvSpPr>
                <p:nvPr/>
              </p:nvSpPr>
              <p:spPr bwMode="auto">
                <a:xfrm>
                  <a:off x="2957282" y="2983468"/>
                  <a:ext cx="319318" cy="369332"/>
                </a:xfrm>
                <a:prstGeom prst="rect">
                  <a:avLst/>
                </a:prstGeom>
                <a:noFill/>
                <a:ln w="9525">
                  <a:noFill/>
                  <a:miter lim="800000"/>
                  <a:headEnd/>
                  <a:tailEnd/>
                </a:ln>
              </p:spPr>
              <p:txBody>
                <a:bodyPr wrap="none">
                  <a:spAutoFit/>
                </a:bodyPr>
                <a:lstStyle/>
                <a:p>
                  <a:r>
                    <a:rPr lang="en-US"/>
                    <a:t>+</a:t>
                  </a:r>
                </a:p>
              </p:txBody>
            </p:sp>
            <p:sp>
              <p:nvSpPr>
                <p:cNvPr id="12325" name="TextBox 103"/>
                <p:cNvSpPr txBox="1">
                  <a:spLocks noChangeArrowheads="1"/>
                </p:cNvSpPr>
                <p:nvPr/>
              </p:nvSpPr>
              <p:spPr bwMode="auto">
                <a:xfrm>
                  <a:off x="2795650" y="3276600"/>
                  <a:ext cx="319318" cy="369332"/>
                </a:xfrm>
                <a:prstGeom prst="rect">
                  <a:avLst/>
                </a:prstGeom>
                <a:noFill/>
                <a:ln w="9525">
                  <a:noFill/>
                  <a:miter lim="800000"/>
                  <a:headEnd/>
                  <a:tailEnd/>
                </a:ln>
              </p:spPr>
              <p:txBody>
                <a:bodyPr wrap="none">
                  <a:spAutoFit/>
                </a:bodyPr>
                <a:lstStyle/>
                <a:p>
                  <a:r>
                    <a:rPr lang="en-US"/>
                    <a:t>+</a:t>
                  </a:r>
                </a:p>
              </p:txBody>
            </p:sp>
            <p:sp>
              <p:nvSpPr>
                <p:cNvPr id="12326" name="TextBox 104"/>
                <p:cNvSpPr txBox="1">
                  <a:spLocks noChangeArrowheads="1"/>
                </p:cNvSpPr>
                <p:nvPr/>
              </p:nvSpPr>
              <p:spPr bwMode="auto">
                <a:xfrm>
                  <a:off x="1124200" y="3593068"/>
                  <a:ext cx="319318" cy="369332"/>
                </a:xfrm>
                <a:prstGeom prst="rect">
                  <a:avLst/>
                </a:prstGeom>
                <a:noFill/>
                <a:ln w="9525">
                  <a:noFill/>
                  <a:miter lim="800000"/>
                  <a:headEnd/>
                  <a:tailEnd/>
                </a:ln>
              </p:spPr>
              <p:txBody>
                <a:bodyPr wrap="none">
                  <a:spAutoFit/>
                </a:bodyPr>
                <a:lstStyle/>
                <a:p>
                  <a:r>
                    <a:rPr lang="en-US"/>
                    <a:t>+</a:t>
                  </a:r>
                </a:p>
              </p:txBody>
            </p:sp>
            <p:sp>
              <p:nvSpPr>
                <p:cNvPr id="12327" name="TextBox 105"/>
                <p:cNvSpPr txBox="1">
                  <a:spLocks noChangeArrowheads="1"/>
                </p:cNvSpPr>
                <p:nvPr/>
              </p:nvSpPr>
              <p:spPr bwMode="auto">
                <a:xfrm>
                  <a:off x="1585682" y="3669268"/>
                  <a:ext cx="319318" cy="369332"/>
                </a:xfrm>
                <a:prstGeom prst="rect">
                  <a:avLst/>
                </a:prstGeom>
                <a:noFill/>
                <a:ln w="9525">
                  <a:noFill/>
                  <a:miter lim="800000"/>
                  <a:headEnd/>
                  <a:tailEnd/>
                </a:ln>
              </p:spPr>
              <p:txBody>
                <a:bodyPr wrap="none">
                  <a:spAutoFit/>
                </a:bodyPr>
                <a:lstStyle/>
                <a:p>
                  <a:r>
                    <a:rPr lang="en-US" dirty="0"/>
                    <a:t>+</a:t>
                  </a:r>
                </a:p>
              </p:txBody>
            </p:sp>
            <p:sp>
              <p:nvSpPr>
                <p:cNvPr id="12328" name="TextBox 106"/>
                <p:cNvSpPr txBox="1">
                  <a:spLocks noChangeArrowheads="1"/>
                </p:cNvSpPr>
                <p:nvPr/>
              </p:nvSpPr>
              <p:spPr bwMode="auto">
                <a:xfrm>
                  <a:off x="2511957" y="3621975"/>
                  <a:ext cx="319318" cy="369332"/>
                </a:xfrm>
                <a:prstGeom prst="rect">
                  <a:avLst/>
                </a:prstGeom>
                <a:noFill/>
                <a:ln w="9525">
                  <a:noFill/>
                  <a:miter lim="800000"/>
                  <a:headEnd/>
                  <a:tailEnd/>
                </a:ln>
              </p:spPr>
              <p:txBody>
                <a:bodyPr wrap="none">
                  <a:spAutoFit/>
                </a:bodyPr>
                <a:lstStyle/>
                <a:p>
                  <a:r>
                    <a:rPr lang="en-US"/>
                    <a:t>+</a:t>
                  </a:r>
                </a:p>
              </p:txBody>
            </p:sp>
            <p:sp>
              <p:nvSpPr>
                <p:cNvPr id="12329" name="TextBox 107"/>
                <p:cNvSpPr txBox="1">
                  <a:spLocks noChangeArrowheads="1"/>
                </p:cNvSpPr>
                <p:nvPr/>
              </p:nvSpPr>
              <p:spPr bwMode="auto">
                <a:xfrm>
                  <a:off x="2042882" y="3797918"/>
                  <a:ext cx="319318" cy="369332"/>
                </a:xfrm>
                <a:prstGeom prst="rect">
                  <a:avLst/>
                </a:prstGeom>
                <a:noFill/>
                <a:ln w="9525">
                  <a:noFill/>
                  <a:miter lim="800000"/>
                  <a:headEnd/>
                  <a:tailEnd/>
                </a:ln>
              </p:spPr>
              <p:txBody>
                <a:bodyPr wrap="none">
                  <a:spAutoFit/>
                </a:bodyPr>
                <a:lstStyle/>
                <a:p>
                  <a:r>
                    <a:rPr lang="en-US"/>
                    <a:t>+</a:t>
                  </a:r>
                </a:p>
              </p:txBody>
            </p:sp>
            <p:sp>
              <p:nvSpPr>
                <p:cNvPr id="12330" name="TextBox 108"/>
                <p:cNvSpPr txBox="1">
                  <a:spLocks noChangeArrowheads="1"/>
                </p:cNvSpPr>
                <p:nvPr/>
              </p:nvSpPr>
              <p:spPr bwMode="auto">
                <a:xfrm>
                  <a:off x="685800" y="1471550"/>
                  <a:ext cx="319318" cy="369332"/>
                </a:xfrm>
                <a:prstGeom prst="rect">
                  <a:avLst/>
                </a:prstGeom>
                <a:noFill/>
                <a:ln w="9525">
                  <a:noFill/>
                  <a:miter lim="800000"/>
                  <a:headEnd/>
                  <a:tailEnd/>
                </a:ln>
              </p:spPr>
              <p:txBody>
                <a:bodyPr wrap="none">
                  <a:spAutoFit/>
                </a:bodyPr>
                <a:lstStyle/>
                <a:p>
                  <a:r>
                    <a:rPr lang="en-US"/>
                    <a:t>+</a:t>
                  </a:r>
                </a:p>
              </p:txBody>
            </p:sp>
            <p:sp>
              <p:nvSpPr>
                <p:cNvPr id="12331" name="TextBox 109"/>
                <p:cNvSpPr txBox="1">
                  <a:spLocks noChangeArrowheads="1"/>
                </p:cNvSpPr>
                <p:nvPr/>
              </p:nvSpPr>
              <p:spPr bwMode="auto">
                <a:xfrm>
                  <a:off x="457200" y="1764268"/>
                  <a:ext cx="319318" cy="369332"/>
                </a:xfrm>
                <a:prstGeom prst="rect">
                  <a:avLst/>
                </a:prstGeom>
                <a:noFill/>
                <a:ln w="9525">
                  <a:noFill/>
                  <a:miter lim="800000"/>
                  <a:headEnd/>
                  <a:tailEnd/>
                </a:ln>
              </p:spPr>
              <p:txBody>
                <a:bodyPr wrap="none">
                  <a:spAutoFit/>
                </a:bodyPr>
                <a:lstStyle/>
                <a:p>
                  <a:r>
                    <a:rPr lang="en-US"/>
                    <a:t>+</a:t>
                  </a:r>
                </a:p>
              </p:txBody>
            </p:sp>
            <p:sp>
              <p:nvSpPr>
                <p:cNvPr id="12332" name="TextBox 110"/>
                <p:cNvSpPr txBox="1">
                  <a:spLocks noChangeArrowheads="1"/>
                </p:cNvSpPr>
                <p:nvPr/>
              </p:nvSpPr>
              <p:spPr bwMode="auto">
                <a:xfrm>
                  <a:off x="304800" y="2057400"/>
                  <a:ext cx="319318" cy="369332"/>
                </a:xfrm>
                <a:prstGeom prst="rect">
                  <a:avLst/>
                </a:prstGeom>
                <a:noFill/>
                <a:ln w="9525">
                  <a:noFill/>
                  <a:miter lim="800000"/>
                  <a:headEnd/>
                  <a:tailEnd/>
                </a:ln>
              </p:spPr>
              <p:txBody>
                <a:bodyPr wrap="none">
                  <a:spAutoFit/>
                </a:bodyPr>
                <a:lstStyle/>
                <a:p>
                  <a:r>
                    <a:rPr lang="en-US"/>
                    <a:t>+</a:t>
                  </a:r>
                </a:p>
              </p:txBody>
            </p:sp>
            <p:sp>
              <p:nvSpPr>
                <p:cNvPr id="12333" name="TextBox 111"/>
                <p:cNvSpPr txBox="1">
                  <a:spLocks noChangeArrowheads="1"/>
                </p:cNvSpPr>
                <p:nvPr/>
              </p:nvSpPr>
              <p:spPr bwMode="auto">
                <a:xfrm>
                  <a:off x="762000" y="3516868"/>
                  <a:ext cx="319318" cy="369332"/>
                </a:xfrm>
                <a:prstGeom prst="rect">
                  <a:avLst/>
                </a:prstGeom>
                <a:noFill/>
                <a:ln w="9525">
                  <a:noFill/>
                  <a:miter lim="800000"/>
                  <a:headEnd/>
                  <a:tailEnd/>
                </a:ln>
              </p:spPr>
              <p:txBody>
                <a:bodyPr wrap="none">
                  <a:spAutoFit/>
                </a:bodyPr>
                <a:lstStyle/>
                <a:p>
                  <a:r>
                    <a:rPr lang="en-US"/>
                    <a:t>+</a:t>
                  </a:r>
                </a:p>
              </p:txBody>
            </p:sp>
            <p:sp>
              <p:nvSpPr>
                <p:cNvPr id="12334" name="TextBox 112"/>
                <p:cNvSpPr txBox="1">
                  <a:spLocks noChangeArrowheads="1"/>
                </p:cNvSpPr>
                <p:nvPr/>
              </p:nvSpPr>
              <p:spPr bwMode="auto">
                <a:xfrm>
                  <a:off x="533400" y="3212068"/>
                  <a:ext cx="319318" cy="369332"/>
                </a:xfrm>
                <a:prstGeom prst="rect">
                  <a:avLst/>
                </a:prstGeom>
                <a:noFill/>
                <a:ln w="9525">
                  <a:noFill/>
                  <a:miter lim="800000"/>
                  <a:headEnd/>
                  <a:tailEnd/>
                </a:ln>
              </p:spPr>
              <p:txBody>
                <a:bodyPr wrap="none">
                  <a:spAutoFit/>
                </a:bodyPr>
                <a:lstStyle/>
                <a:p>
                  <a:r>
                    <a:rPr lang="en-US"/>
                    <a:t>+</a:t>
                  </a:r>
                </a:p>
              </p:txBody>
            </p:sp>
            <p:sp>
              <p:nvSpPr>
                <p:cNvPr id="12335" name="TextBox 113"/>
                <p:cNvSpPr txBox="1">
                  <a:spLocks noChangeArrowheads="1"/>
                </p:cNvSpPr>
                <p:nvPr/>
              </p:nvSpPr>
              <p:spPr bwMode="auto">
                <a:xfrm>
                  <a:off x="457200" y="2819400"/>
                  <a:ext cx="319318" cy="369332"/>
                </a:xfrm>
                <a:prstGeom prst="rect">
                  <a:avLst/>
                </a:prstGeom>
                <a:noFill/>
                <a:ln w="9525">
                  <a:noFill/>
                  <a:miter lim="800000"/>
                  <a:headEnd/>
                  <a:tailEnd/>
                </a:ln>
              </p:spPr>
              <p:txBody>
                <a:bodyPr wrap="none">
                  <a:spAutoFit/>
                </a:bodyPr>
                <a:lstStyle/>
                <a:p>
                  <a:r>
                    <a:rPr lang="en-US"/>
                    <a:t>+</a:t>
                  </a:r>
                </a:p>
              </p:txBody>
            </p:sp>
            <p:sp>
              <p:nvSpPr>
                <p:cNvPr id="12336" name="TextBox 114"/>
                <p:cNvSpPr txBox="1">
                  <a:spLocks noChangeArrowheads="1"/>
                </p:cNvSpPr>
                <p:nvPr/>
              </p:nvSpPr>
              <p:spPr bwMode="auto">
                <a:xfrm>
                  <a:off x="366482" y="2450068"/>
                  <a:ext cx="319318" cy="369332"/>
                </a:xfrm>
                <a:prstGeom prst="rect">
                  <a:avLst/>
                </a:prstGeom>
                <a:noFill/>
                <a:ln w="9525">
                  <a:noFill/>
                  <a:miter lim="800000"/>
                  <a:headEnd/>
                  <a:tailEnd/>
                </a:ln>
              </p:spPr>
              <p:txBody>
                <a:bodyPr wrap="none">
                  <a:spAutoFit/>
                </a:bodyPr>
                <a:lstStyle/>
                <a:p>
                  <a:r>
                    <a:rPr lang="en-US"/>
                    <a:t>+</a:t>
                  </a:r>
                </a:p>
              </p:txBody>
            </p:sp>
          </p:grpSp>
        </p:grpSp>
        <p:sp>
          <p:nvSpPr>
            <p:cNvPr id="12310" name="TextBox 164"/>
            <p:cNvSpPr txBox="1">
              <a:spLocks noChangeArrowheads="1"/>
            </p:cNvSpPr>
            <p:nvPr/>
          </p:nvSpPr>
          <p:spPr bwMode="auto">
            <a:xfrm>
              <a:off x="7239000" y="3276600"/>
              <a:ext cx="593432" cy="369332"/>
            </a:xfrm>
            <a:prstGeom prst="rect">
              <a:avLst/>
            </a:prstGeom>
            <a:noFill/>
            <a:ln w="9525">
              <a:noFill/>
              <a:miter lim="800000"/>
              <a:headEnd/>
              <a:tailEnd/>
            </a:ln>
          </p:spPr>
          <p:txBody>
            <a:bodyPr wrap="none">
              <a:spAutoFit/>
            </a:bodyPr>
            <a:lstStyle/>
            <a:p>
              <a:r>
                <a:rPr lang="en-US" dirty="0"/>
                <a:t>V≠0</a:t>
              </a:r>
            </a:p>
          </p:txBody>
        </p:sp>
      </p:grpSp>
      <p:sp>
        <p:nvSpPr>
          <p:cNvPr id="168" name="Rectangle 167"/>
          <p:cNvSpPr>
            <a:spLocks noChangeArrowheads="1"/>
          </p:cNvSpPr>
          <p:nvPr/>
        </p:nvSpPr>
        <p:spPr bwMode="auto">
          <a:xfrm>
            <a:off x="381000" y="5257800"/>
            <a:ext cx="8763000" cy="341313"/>
          </a:xfrm>
          <a:prstGeom prst="rect">
            <a:avLst/>
          </a:prstGeom>
          <a:noFill/>
          <a:ln w="9525">
            <a:noFill/>
            <a:miter lim="800000"/>
            <a:headEnd/>
            <a:tailEnd/>
          </a:ln>
        </p:spPr>
        <p:txBody>
          <a:bodyPr>
            <a:spAutoFit/>
          </a:bodyPr>
          <a:lstStyle/>
          <a:p>
            <a:pPr algn="ctr">
              <a:lnSpc>
                <a:spcPct val="90000"/>
              </a:lnSpc>
              <a:buClr>
                <a:schemeClr val="hlink"/>
              </a:buClr>
            </a:pPr>
            <a:r>
              <a:rPr lang="en-US" b="1" dirty="0">
                <a:latin typeface="Comic Sans MS" pitchFamily="66" charset="0"/>
              </a:rPr>
              <a:t>Potential inside the metallic sphere = Potential at the surface</a:t>
            </a:r>
          </a:p>
        </p:txBody>
      </p:sp>
      <p:sp>
        <p:nvSpPr>
          <p:cNvPr id="169" name="Rectangle 168"/>
          <p:cNvSpPr>
            <a:spLocks noChangeArrowheads="1"/>
          </p:cNvSpPr>
          <p:nvPr/>
        </p:nvSpPr>
        <p:spPr bwMode="auto">
          <a:xfrm>
            <a:off x="1452563" y="5867400"/>
            <a:ext cx="6091237" cy="341313"/>
          </a:xfrm>
          <a:prstGeom prst="rect">
            <a:avLst/>
          </a:prstGeom>
          <a:noFill/>
          <a:ln w="9525">
            <a:noFill/>
            <a:miter lim="800000"/>
            <a:headEnd/>
            <a:tailEnd/>
          </a:ln>
        </p:spPr>
        <p:txBody>
          <a:bodyPr wrap="none">
            <a:spAutoFit/>
          </a:bodyPr>
          <a:lstStyle/>
          <a:p>
            <a:pPr algn="ctr">
              <a:lnSpc>
                <a:spcPct val="90000"/>
              </a:lnSpc>
              <a:buClr>
                <a:schemeClr val="hlink"/>
              </a:buClr>
            </a:pPr>
            <a:r>
              <a:rPr lang="en-US" b="1">
                <a:latin typeface="Comic Sans MS" pitchFamily="66" charset="0"/>
              </a:rPr>
              <a:t>Surface with same potential = Equipotential Surface</a:t>
            </a:r>
          </a:p>
        </p:txBody>
      </p:sp>
      <p:grpSp>
        <p:nvGrpSpPr>
          <p:cNvPr id="120" name="Group 119"/>
          <p:cNvGrpSpPr/>
          <p:nvPr/>
        </p:nvGrpSpPr>
        <p:grpSpPr>
          <a:xfrm>
            <a:off x="609600" y="1066800"/>
            <a:ext cx="2971800" cy="2847975"/>
            <a:chOff x="1447800" y="1447800"/>
            <a:chExt cx="2971800" cy="2847975"/>
          </a:xfrm>
        </p:grpSpPr>
        <p:grpSp>
          <p:nvGrpSpPr>
            <p:cNvPr id="85" name="Group 165"/>
            <p:cNvGrpSpPr>
              <a:grpSpLocks/>
            </p:cNvGrpSpPr>
            <p:nvPr/>
          </p:nvGrpSpPr>
          <p:grpSpPr bwMode="auto">
            <a:xfrm>
              <a:off x="1447800" y="1447800"/>
              <a:ext cx="2971800" cy="2847975"/>
              <a:chOff x="5943600" y="1600200"/>
              <a:chExt cx="2971800" cy="2848100"/>
            </a:xfrm>
          </p:grpSpPr>
          <p:grpSp>
            <p:nvGrpSpPr>
              <p:cNvPr id="86" name="Group 160"/>
              <p:cNvGrpSpPr>
                <a:grpSpLocks/>
              </p:cNvGrpSpPr>
              <p:nvPr/>
            </p:nvGrpSpPr>
            <p:grpSpPr bwMode="auto">
              <a:xfrm>
                <a:off x="5943600" y="1600200"/>
                <a:ext cx="2971800" cy="2848100"/>
                <a:chOff x="3733800" y="4038600"/>
                <a:chExt cx="2971800" cy="2848100"/>
              </a:xfrm>
            </p:grpSpPr>
            <p:sp>
              <p:nvSpPr>
                <p:cNvPr id="89" name="Freeform 88"/>
                <p:cNvSpPr/>
                <p:nvPr/>
              </p:nvSpPr>
              <p:spPr>
                <a:xfrm>
                  <a:off x="3962400" y="4273560"/>
                  <a:ext cx="2519363" cy="2332140"/>
                </a:xfrm>
                <a:custGeom>
                  <a:avLst/>
                  <a:gdLst>
                    <a:gd name="connsiteX0" fmla="*/ 1735494 w 2519265"/>
                    <a:gd name="connsiteY0" fmla="*/ 2332653 h 2332653"/>
                    <a:gd name="connsiteX1" fmla="*/ 2239347 w 2519265"/>
                    <a:gd name="connsiteY1" fmla="*/ 2090057 h 2332653"/>
                    <a:gd name="connsiteX2" fmla="*/ 2519265 w 2519265"/>
                    <a:gd name="connsiteY2" fmla="*/ 1548882 h 2332653"/>
                    <a:gd name="connsiteX3" fmla="*/ 2202024 w 2519265"/>
                    <a:gd name="connsiteY3" fmla="*/ 447870 h 2332653"/>
                    <a:gd name="connsiteX4" fmla="*/ 1101012 w 2519265"/>
                    <a:gd name="connsiteY4" fmla="*/ 167951 h 2332653"/>
                    <a:gd name="connsiteX5" fmla="*/ 485192 w 2519265"/>
                    <a:gd name="connsiteY5" fmla="*/ 0 h 2332653"/>
                    <a:gd name="connsiteX6" fmla="*/ 0 w 2519265"/>
                    <a:gd name="connsiteY6" fmla="*/ 709127 h 2332653"/>
                    <a:gd name="connsiteX7" fmla="*/ 354563 w 2519265"/>
                    <a:gd name="connsiteY7" fmla="*/ 2015413 h 2332653"/>
                    <a:gd name="connsiteX8" fmla="*/ 1735494 w 2519265"/>
                    <a:gd name="connsiteY8" fmla="*/ 2332653 h 233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265" h="2332653">
                      <a:moveTo>
                        <a:pt x="1735494" y="2332653"/>
                      </a:moveTo>
                      <a:lnTo>
                        <a:pt x="2239347" y="2090057"/>
                      </a:lnTo>
                      <a:lnTo>
                        <a:pt x="2519265" y="1548882"/>
                      </a:lnTo>
                      <a:lnTo>
                        <a:pt x="2202024" y="447870"/>
                      </a:lnTo>
                      <a:lnTo>
                        <a:pt x="1101012" y="167951"/>
                      </a:lnTo>
                      <a:lnTo>
                        <a:pt x="485192" y="0"/>
                      </a:lnTo>
                      <a:lnTo>
                        <a:pt x="0" y="709127"/>
                      </a:lnTo>
                      <a:lnTo>
                        <a:pt x="354563" y="2015413"/>
                      </a:lnTo>
                      <a:lnTo>
                        <a:pt x="1735494" y="2332653"/>
                      </a:lnTo>
                      <a:close/>
                    </a:path>
                  </a:pathLst>
                </a:cu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1" name="TextBox 78"/>
                <p:cNvSpPr txBox="1">
                  <a:spLocks noChangeArrowheads="1"/>
                </p:cNvSpPr>
                <p:nvPr/>
              </p:nvSpPr>
              <p:spPr bwMode="auto">
                <a:xfrm>
                  <a:off x="5029200" y="5263597"/>
                  <a:ext cx="601447" cy="369332"/>
                </a:xfrm>
                <a:prstGeom prst="rect">
                  <a:avLst/>
                </a:prstGeom>
                <a:noFill/>
                <a:ln w="9525">
                  <a:noFill/>
                  <a:miter lim="800000"/>
                  <a:headEnd/>
                  <a:tailEnd/>
                </a:ln>
              </p:spPr>
              <p:txBody>
                <a:bodyPr wrap="none">
                  <a:spAutoFit/>
                </a:bodyPr>
                <a:lstStyle/>
                <a:p>
                  <a:r>
                    <a:rPr lang="en-US"/>
                    <a:t>E=0</a:t>
                  </a:r>
                </a:p>
              </p:txBody>
            </p:sp>
            <p:grpSp>
              <p:nvGrpSpPr>
                <p:cNvPr id="92" name="Group 115"/>
                <p:cNvGrpSpPr>
                  <a:grpSpLocks/>
                </p:cNvGrpSpPr>
                <p:nvPr/>
              </p:nvGrpSpPr>
              <p:grpSpPr bwMode="auto">
                <a:xfrm>
                  <a:off x="3733800" y="4038600"/>
                  <a:ext cx="2971800" cy="2848100"/>
                  <a:chOff x="304800" y="1319150"/>
                  <a:chExt cx="2971800" cy="2848100"/>
                </a:xfrm>
              </p:grpSpPr>
              <p:sp>
                <p:nvSpPr>
                  <p:cNvPr id="93" name="TextBox 81"/>
                  <p:cNvSpPr txBox="1">
                    <a:spLocks noChangeArrowheads="1"/>
                  </p:cNvSpPr>
                  <p:nvPr/>
                </p:nvSpPr>
                <p:spPr bwMode="auto">
                  <a:xfrm>
                    <a:off x="971800" y="1319150"/>
                    <a:ext cx="319318" cy="369332"/>
                  </a:xfrm>
                  <a:prstGeom prst="rect">
                    <a:avLst/>
                  </a:prstGeom>
                  <a:noFill/>
                  <a:ln w="9525">
                    <a:noFill/>
                    <a:miter lim="800000"/>
                    <a:headEnd/>
                    <a:tailEnd/>
                  </a:ln>
                </p:spPr>
                <p:txBody>
                  <a:bodyPr wrap="none">
                    <a:spAutoFit/>
                  </a:bodyPr>
                  <a:lstStyle/>
                  <a:p>
                    <a:r>
                      <a:rPr lang="en-US"/>
                      <a:t>+</a:t>
                    </a:r>
                  </a:p>
                </p:txBody>
              </p:sp>
              <p:sp>
                <p:nvSpPr>
                  <p:cNvPr id="94" name="TextBox 84"/>
                  <p:cNvSpPr txBox="1">
                    <a:spLocks noChangeArrowheads="1"/>
                  </p:cNvSpPr>
                  <p:nvPr/>
                </p:nvSpPr>
                <p:spPr bwMode="auto">
                  <a:xfrm>
                    <a:off x="1280882" y="1407225"/>
                    <a:ext cx="319318" cy="369332"/>
                  </a:xfrm>
                  <a:prstGeom prst="rect">
                    <a:avLst/>
                  </a:prstGeom>
                  <a:noFill/>
                  <a:ln w="9525">
                    <a:noFill/>
                    <a:miter lim="800000"/>
                    <a:headEnd/>
                    <a:tailEnd/>
                  </a:ln>
                </p:spPr>
                <p:txBody>
                  <a:bodyPr wrap="none">
                    <a:spAutoFit/>
                  </a:bodyPr>
                  <a:lstStyle/>
                  <a:p>
                    <a:r>
                      <a:rPr lang="en-US"/>
                      <a:t>+</a:t>
                    </a:r>
                  </a:p>
                </p:txBody>
              </p:sp>
              <p:sp>
                <p:nvSpPr>
                  <p:cNvPr id="95" name="TextBox 87"/>
                  <p:cNvSpPr txBox="1">
                    <a:spLocks noChangeArrowheads="1"/>
                  </p:cNvSpPr>
                  <p:nvPr/>
                </p:nvSpPr>
                <p:spPr bwMode="auto">
                  <a:xfrm>
                    <a:off x="1585682" y="1471550"/>
                    <a:ext cx="319318" cy="369332"/>
                  </a:xfrm>
                  <a:prstGeom prst="rect">
                    <a:avLst/>
                  </a:prstGeom>
                  <a:noFill/>
                  <a:ln w="9525">
                    <a:noFill/>
                    <a:miter lim="800000"/>
                    <a:headEnd/>
                    <a:tailEnd/>
                  </a:ln>
                </p:spPr>
                <p:txBody>
                  <a:bodyPr wrap="none">
                    <a:spAutoFit/>
                  </a:bodyPr>
                  <a:lstStyle/>
                  <a:p>
                    <a:r>
                      <a:rPr lang="en-US"/>
                      <a:t>+</a:t>
                    </a:r>
                  </a:p>
                </p:txBody>
              </p:sp>
              <p:sp>
                <p:nvSpPr>
                  <p:cNvPr id="96" name="TextBox 91"/>
                  <p:cNvSpPr txBox="1">
                    <a:spLocks noChangeArrowheads="1"/>
                  </p:cNvSpPr>
                  <p:nvPr/>
                </p:nvSpPr>
                <p:spPr bwMode="auto">
                  <a:xfrm>
                    <a:off x="1931057" y="1564368"/>
                    <a:ext cx="319318" cy="369332"/>
                  </a:xfrm>
                  <a:prstGeom prst="rect">
                    <a:avLst/>
                  </a:prstGeom>
                  <a:noFill/>
                  <a:ln w="9525">
                    <a:noFill/>
                    <a:miter lim="800000"/>
                    <a:headEnd/>
                    <a:tailEnd/>
                  </a:ln>
                </p:spPr>
                <p:txBody>
                  <a:bodyPr wrap="none">
                    <a:spAutoFit/>
                  </a:bodyPr>
                  <a:lstStyle/>
                  <a:p>
                    <a:r>
                      <a:rPr lang="en-US"/>
                      <a:t>+</a:t>
                    </a:r>
                  </a:p>
                </p:txBody>
              </p:sp>
              <p:sp>
                <p:nvSpPr>
                  <p:cNvPr id="97" name="TextBox 94"/>
                  <p:cNvSpPr txBox="1">
                    <a:spLocks noChangeArrowheads="1"/>
                  </p:cNvSpPr>
                  <p:nvPr/>
                </p:nvSpPr>
                <p:spPr bwMode="auto">
                  <a:xfrm>
                    <a:off x="2347682" y="1676193"/>
                    <a:ext cx="319318" cy="369332"/>
                  </a:xfrm>
                  <a:prstGeom prst="rect">
                    <a:avLst/>
                  </a:prstGeom>
                  <a:noFill/>
                  <a:ln w="9525">
                    <a:noFill/>
                    <a:miter lim="800000"/>
                    <a:headEnd/>
                    <a:tailEnd/>
                  </a:ln>
                </p:spPr>
                <p:txBody>
                  <a:bodyPr wrap="none">
                    <a:spAutoFit/>
                  </a:bodyPr>
                  <a:lstStyle/>
                  <a:p>
                    <a:r>
                      <a:rPr lang="en-US"/>
                      <a:t>+</a:t>
                    </a:r>
                  </a:p>
                </p:txBody>
              </p:sp>
              <p:sp>
                <p:nvSpPr>
                  <p:cNvPr id="98" name="TextBox 95"/>
                  <p:cNvSpPr txBox="1">
                    <a:spLocks noChangeArrowheads="1"/>
                  </p:cNvSpPr>
                  <p:nvPr/>
                </p:nvSpPr>
                <p:spPr bwMode="auto">
                  <a:xfrm>
                    <a:off x="2635657" y="1811768"/>
                    <a:ext cx="319318" cy="369332"/>
                  </a:xfrm>
                  <a:prstGeom prst="rect">
                    <a:avLst/>
                  </a:prstGeom>
                  <a:noFill/>
                  <a:ln w="9525">
                    <a:noFill/>
                    <a:miter lim="800000"/>
                    <a:headEnd/>
                    <a:tailEnd/>
                  </a:ln>
                </p:spPr>
                <p:txBody>
                  <a:bodyPr wrap="none">
                    <a:spAutoFit/>
                  </a:bodyPr>
                  <a:lstStyle/>
                  <a:p>
                    <a:r>
                      <a:rPr lang="en-US"/>
                      <a:t>+</a:t>
                    </a:r>
                  </a:p>
                </p:txBody>
              </p:sp>
              <p:sp>
                <p:nvSpPr>
                  <p:cNvPr id="99" name="TextBox 99"/>
                  <p:cNvSpPr txBox="1">
                    <a:spLocks noChangeArrowheads="1"/>
                  </p:cNvSpPr>
                  <p:nvPr/>
                </p:nvSpPr>
                <p:spPr bwMode="auto">
                  <a:xfrm>
                    <a:off x="2752432" y="2080943"/>
                    <a:ext cx="319318" cy="369332"/>
                  </a:xfrm>
                  <a:prstGeom prst="rect">
                    <a:avLst/>
                  </a:prstGeom>
                  <a:noFill/>
                  <a:ln w="9525">
                    <a:noFill/>
                    <a:miter lim="800000"/>
                    <a:headEnd/>
                    <a:tailEnd/>
                  </a:ln>
                </p:spPr>
                <p:txBody>
                  <a:bodyPr wrap="none">
                    <a:spAutoFit/>
                  </a:bodyPr>
                  <a:lstStyle/>
                  <a:p>
                    <a:r>
                      <a:rPr lang="en-US"/>
                      <a:t>+</a:t>
                    </a:r>
                  </a:p>
                </p:txBody>
              </p:sp>
              <p:sp>
                <p:nvSpPr>
                  <p:cNvPr id="100" name="TextBox 100"/>
                  <p:cNvSpPr txBox="1">
                    <a:spLocks noChangeArrowheads="1"/>
                  </p:cNvSpPr>
                  <p:nvPr/>
                </p:nvSpPr>
                <p:spPr bwMode="auto">
                  <a:xfrm>
                    <a:off x="2828632" y="2373868"/>
                    <a:ext cx="319318" cy="369332"/>
                  </a:xfrm>
                  <a:prstGeom prst="rect">
                    <a:avLst/>
                  </a:prstGeom>
                  <a:noFill/>
                  <a:ln w="9525">
                    <a:noFill/>
                    <a:miter lim="800000"/>
                    <a:headEnd/>
                    <a:tailEnd/>
                  </a:ln>
                </p:spPr>
                <p:txBody>
                  <a:bodyPr wrap="none">
                    <a:spAutoFit/>
                  </a:bodyPr>
                  <a:lstStyle/>
                  <a:p>
                    <a:r>
                      <a:rPr lang="en-US"/>
                      <a:t>+</a:t>
                    </a:r>
                  </a:p>
                </p:txBody>
              </p:sp>
              <p:sp>
                <p:nvSpPr>
                  <p:cNvPr id="101" name="TextBox 101"/>
                  <p:cNvSpPr txBox="1">
                    <a:spLocks noChangeArrowheads="1"/>
                  </p:cNvSpPr>
                  <p:nvPr/>
                </p:nvSpPr>
                <p:spPr bwMode="auto">
                  <a:xfrm>
                    <a:off x="2916707" y="2702418"/>
                    <a:ext cx="319318" cy="369332"/>
                  </a:xfrm>
                  <a:prstGeom prst="rect">
                    <a:avLst/>
                  </a:prstGeom>
                  <a:noFill/>
                  <a:ln w="9525">
                    <a:noFill/>
                    <a:miter lim="800000"/>
                    <a:headEnd/>
                    <a:tailEnd/>
                  </a:ln>
                </p:spPr>
                <p:txBody>
                  <a:bodyPr wrap="none">
                    <a:spAutoFit/>
                  </a:bodyPr>
                  <a:lstStyle/>
                  <a:p>
                    <a:r>
                      <a:rPr lang="en-US"/>
                      <a:t>+</a:t>
                    </a:r>
                  </a:p>
                </p:txBody>
              </p:sp>
              <p:sp>
                <p:nvSpPr>
                  <p:cNvPr id="102" name="TextBox 102"/>
                  <p:cNvSpPr txBox="1">
                    <a:spLocks noChangeArrowheads="1"/>
                  </p:cNvSpPr>
                  <p:nvPr/>
                </p:nvSpPr>
                <p:spPr bwMode="auto">
                  <a:xfrm>
                    <a:off x="2957282" y="2983468"/>
                    <a:ext cx="319318" cy="369332"/>
                  </a:xfrm>
                  <a:prstGeom prst="rect">
                    <a:avLst/>
                  </a:prstGeom>
                  <a:noFill/>
                  <a:ln w="9525">
                    <a:noFill/>
                    <a:miter lim="800000"/>
                    <a:headEnd/>
                    <a:tailEnd/>
                  </a:ln>
                </p:spPr>
                <p:txBody>
                  <a:bodyPr wrap="none">
                    <a:spAutoFit/>
                  </a:bodyPr>
                  <a:lstStyle/>
                  <a:p>
                    <a:r>
                      <a:rPr lang="en-US"/>
                      <a:t>+</a:t>
                    </a:r>
                  </a:p>
                </p:txBody>
              </p:sp>
              <p:sp>
                <p:nvSpPr>
                  <p:cNvPr id="103" name="TextBox 103"/>
                  <p:cNvSpPr txBox="1">
                    <a:spLocks noChangeArrowheads="1"/>
                  </p:cNvSpPr>
                  <p:nvPr/>
                </p:nvSpPr>
                <p:spPr bwMode="auto">
                  <a:xfrm>
                    <a:off x="2795650" y="3276600"/>
                    <a:ext cx="319318" cy="369332"/>
                  </a:xfrm>
                  <a:prstGeom prst="rect">
                    <a:avLst/>
                  </a:prstGeom>
                  <a:noFill/>
                  <a:ln w="9525">
                    <a:noFill/>
                    <a:miter lim="800000"/>
                    <a:headEnd/>
                    <a:tailEnd/>
                  </a:ln>
                </p:spPr>
                <p:txBody>
                  <a:bodyPr wrap="none">
                    <a:spAutoFit/>
                  </a:bodyPr>
                  <a:lstStyle/>
                  <a:p>
                    <a:r>
                      <a:rPr lang="en-US"/>
                      <a:t>+</a:t>
                    </a:r>
                  </a:p>
                </p:txBody>
              </p:sp>
              <p:sp>
                <p:nvSpPr>
                  <p:cNvPr id="104" name="TextBox 104"/>
                  <p:cNvSpPr txBox="1">
                    <a:spLocks noChangeArrowheads="1"/>
                  </p:cNvSpPr>
                  <p:nvPr/>
                </p:nvSpPr>
                <p:spPr bwMode="auto">
                  <a:xfrm>
                    <a:off x="1124200" y="3593068"/>
                    <a:ext cx="319318" cy="369332"/>
                  </a:xfrm>
                  <a:prstGeom prst="rect">
                    <a:avLst/>
                  </a:prstGeom>
                  <a:noFill/>
                  <a:ln w="9525">
                    <a:noFill/>
                    <a:miter lim="800000"/>
                    <a:headEnd/>
                    <a:tailEnd/>
                  </a:ln>
                </p:spPr>
                <p:txBody>
                  <a:bodyPr wrap="none">
                    <a:spAutoFit/>
                  </a:bodyPr>
                  <a:lstStyle/>
                  <a:p>
                    <a:r>
                      <a:rPr lang="en-US"/>
                      <a:t>+</a:t>
                    </a:r>
                  </a:p>
                </p:txBody>
              </p:sp>
              <p:sp>
                <p:nvSpPr>
                  <p:cNvPr id="105" name="TextBox 105"/>
                  <p:cNvSpPr txBox="1">
                    <a:spLocks noChangeArrowheads="1"/>
                  </p:cNvSpPr>
                  <p:nvPr/>
                </p:nvSpPr>
                <p:spPr bwMode="auto">
                  <a:xfrm>
                    <a:off x="1585682" y="3669268"/>
                    <a:ext cx="319318" cy="369332"/>
                  </a:xfrm>
                  <a:prstGeom prst="rect">
                    <a:avLst/>
                  </a:prstGeom>
                  <a:noFill/>
                  <a:ln w="9525">
                    <a:noFill/>
                    <a:miter lim="800000"/>
                    <a:headEnd/>
                    <a:tailEnd/>
                  </a:ln>
                </p:spPr>
                <p:txBody>
                  <a:bodyPr wrap="none">
                    <a:spAutoFit/>
                  </a:bodyPr>
                  <a:lstStyle/>
                  <a:p>
                    <a:r>
                      <a:rPr lang="en-US"/>
                      <a:t>+</a:t>
                    </a:r>
                  </a:p>
                </p:txBody>
              </p:sp>
              <p:sp>
                <p:nvSpPr>
                  <p:cNvPr id="106" name="TextBox 106"/>
                  <p:cNvSpPr txBox="1">
                    <a:spLocks noChangeArrowheads="1"/>
                  </p:cNvSpPr>
                  <p:nvPr/>
                </p:nvSpPr>
                <p:spPr bwMode="auto">
                  <a:xfrm>
                    <a:off x="2511957" y="3621975"/>
                    <a:ext cx="319318" cy="369332"/>
                  </a:xfrm>
                  <a:prstGeom prst="rect">
                    <a:avLst/>
                  </a:prstGeom>
                  <a:noFill/>
                  <a:ln w="9525">
                    <a:noFill/>
                    <a:miter lim="800000"/>
                    <a:headEnd/>
                    <a:tailEnd/>
                  </a:ln>
                </p:spPr>
                <p:txBody>
                  <a:bodyPr wrap="none">
                    <a:spAutoFit/>
                  </a:bodyPr>
                  <a:lstStyle/>
                  <a:p>
                    <a:r>
                      <a:rPr lang="en-US"/>
                      <a:t>+</a:t>
                    </a:r>
                  </a:p>
                </p:txBody>
              </p:sp>
              <p:sp>
                <p:nvSpPr>
                  <p:cNvPr id="107" name="TextBox 107"/>
                  <p:cNvSpPr txBox="1">
                    <a:spLocks noChangeArrowheads="1"/>
                  </p:cNvSpPr>
                  <p:nvPr/>
                </p:nvSpPr>
                <p:spPr bwMode="auto">
                  <a:xfrm>
                    <a:off x="2042882" y="3797918"/>
                    <a:ext cx="319318" cy="369332"/>
                  </a:xfrm>
                  <a:prstGeom prst="rect">
                    <a:avLst/>
                  </a:prstGeom>
                  <a:noFill/>
                  <a:ln w="9525">
                    <a:noFill/>
                    <a:miter lim="800000"/>
                    <a:headEnd/>
                    <a:tailEnd/>
                  </a:ln>
                </p:spPr>
                <p:txBody>
                  <a:bodyPr wrap="none">
                    <a:spAutoFit/>
                  </a:bodyPr>
                  <a:lstStyle/>
                  <a:p>
                    <a:r>
                      <a:rPr lang="en-US"/>
                      <a:t>+</a:t>
                    </a:r>
                  </a:p>
                </p:txBody>
              </p:sp>
              <p:sp>
                <p:nvSpPr>
                  <p:cNvPr id="108" name="TextBox 108"/>
                  <p:cNvSpPr txBox="1">
                    <a:spLocks noChangeArrowheads="1"/>
                  </p:cNvSpPr>
                  <p:nvPr/>
                </p:nvSpPr>
                <p:spPr bwMode="auto">
                  <a:xfrm>
                    <a:off x="685800" y="1471550"/>
                    <a:ext cx="319318" cy="369332"/>
                  </a:xfrm>
                  <a:prstGeom prst="rect">
                    <a:avLst/>
                  </a:prstGeom>
                  <a:noFill/>
                  <a:ln w="9525">
                    <a:noFill/>
                    <a:miter lim="800000"/>
                    <a:headEnd/>
                    <a:tailEnd/>
                  </a:ln>
                </p:spPr>
                <p:txBody>
                  <a:bodyPr wrap="none">
                    <a:spAutoFit/>
                  </a:bodyPr>
                  <a:lstStyle/>
                  <a:p>
                    <a:r>
                      <a:rPr lang="en-US"/>
                      <a:t>+</a:t>
                    </a:r>
                  </a:p>
                </p:txBody>
              </p:sp>
              <p:sp>
                <p:nvSpPr>
                  <p:cNvPr id="109" name="TextBox 109"/>
                  <p:cNvSpPr txBox="1">
                    <a:spLocks noChangeArrowheads="1"/>
                  </p:cNvSpPr>
                  <p:nvPr/>
                </p:nvSpPr>
                <p:spPr bwMode="auto">
                  <a:xfrm>
                    <a:off x="457200" y="1764268"/>
                    <a:ext cx="319318" cy="369332"/>
                  </a:xfrm>
                  <a:prstGeom prst="rect">
                    <a:avLst/>
                  </a:prstGeom>
                  <a:noFill/>
                  <a:ln w="9525">
                    <a:noFill/>
                    <a:miter lim="800000"/>
                    <a:headEnd/>
                    <a:tailEnd/>
                  </a:ln>
                </p:spPr>
                <p:txBody>
                  <a:bodyPr wrap="none">
                    <a:spAutoFit/>
                  </a:bodyPr>
                  <a:lstStyle/>
                  <a:p>
                    <a:r>
                      <a:rPr lang="en-US"/>
                      <a:t>+</a:t>
                    </a:r>
                  </a:p>
                </p:txBody>
              </p:sp>
              <p:sp>
                <p:nvSpPr>
                  <p:cNvPr id="110" name="TextBox 110"/>
                  <p:cNvSpPr txBox="1">
                    <a:spLocks noChangeArrowheads="1"/>
                  </p:cNvSpPr>
                  <p:nvPr/>
                </p:nvSpPr>
                <p:spPr bwMode="auto">
                  <a:xfrm>
                    <a:off x="304800" y="2057400"/>
                    <a:ext cx="319318" cy="369332"/>
                  </a:xfrm>
                  <a:prstGeom prst="rect">
                    <a:avLst/>
                  </a:prstGeom>
                  <a:noFill/>
                  <a:ln w="9525">
                    <a:noFill/>
                    <a:miter lim="800000"/>
                    <a:headEnd/>
                    <a:tailEnd/>
                  </a:ln>
                </p:spPr>
                <p:txBody>
                  <a:bodyPr wrap="none">
                    <a:spAutoFit/>
                  </a:bodyPr>
                  <a:lstStyle/>
                  <a:p>
                    <a:r>
                      <a:rPr lang="en-US"/>
                      <a:t>+</a:t>
                    </a:r>
                  </a:p>
                </p:txBody>
              </p:sp>
              <p:sp>
                <p:nvSpPr>
                  <p:cNvPr id="111" name="TextBox 111"/>
                  <p:cNvSpPr txBox="1">
                    <a:spLocks noChangeArrowheads="1"/>
                  </p:cNvSpPr>
                  <p:nvPr/>
                </p:nvSpPr>
                <p:spPr bwMode="auto">
                  <a:xfrm>
                    <a:off x="762000" y="3516868"/>
                    <a:ext cx="319318" cy="369332"/>
                  </a:xfrm>
                  <a:prstGeom prst="rect">
                    <a:avLst/>
                  </a:prstGeom>
                  <a:noFill/>
                  <a:ln w="9525">
                    <a:noFill/>
                    <a:miter lim="800000"/>
                    <a:headEnd/>
                    <a:tailEnd/>
                  </a:ln>
                </p:spPr>
                <p:txBody>
                  <a:bodyPr wrap="none">
                    <a:spAutoFit/>
                  </a:bodyPr>
                  <a:lstStyle/>
                  <a:p>
                    <a:r>
                      <a:rPr lang="en-US"/>
                      <a:t>+</a:t>
                    </a:r>
                  </a:p>
                </p:txBody>
              </p:sp>
              <p:sp>
                <p:nvSpPr>
                  <p:cNvPr id="112" name="TextBox 112"/>
                  <p:cNvSpPr txBox="1">
                    <a:spLocks noChangeArrowheads="1"/>
                  </p:cNvSpPr>
                  <p:nvPr/>
                </p:nvSpPr>
                <p:spPr bwMode="auto">
                  <a:xfrm>
                    <a:off x="533400" y="3212068"/>
                    <a:ext cx="319318" cy="369332"/>
                  </a:xfrm>
                  <a:prstGeom prst="rect">
                    <a:avLst/>
                  </a:prstGeom>
                  <a:noFill/>
                  <a:ln w="9525">
                    <a:noFill/>
                    <a:miter lim="800000"/>
                    <a:headEnd/>
                    <a:tailEnd/>
                  </a:ln>
                </p:spPr>
                <p:txBody>
                  <a:bodyPr wrap="none">
                    <a:spAutoFit/>
                  </a:bodyPr>
                  <a:lstStyle/>
                  <a:p>
                    <a:r>
                      <a:rPr lang="en-US"/>
                      <a:t>+</a:t>
                    </a:r>
                  </a:p>
                </p:txBody>
              </p:sp>
              <p:sp>
                <p:nvSpPr>
                  <p:cNvPr id="113" name="TextBox 113"/>
                  <p:cNvSpPr txBox="1">
                    <a:spLocks noChangeArrowheads="1"/>
                  </p:cNvSpPr>
                  <p:nvPr/>
                </p:nvSpPr>
                <p:spPr bwMode="auto">
                  <a:xfrm>
                    <a:off x="457200" y="2819400"/>
                    <a:ext cx="319318" cy="369332"/>
                  </a:xfrm>
                  <a:prstGeom prst="rect">
                    <a:avLst/>
                  </a:prstGeom>
                  <a:noFill/>
                  <a:ln w="9525">
                    <a:noFill/>
                    <a:miter lim="800000"/>
                    <a:headEnd/>
                    <a:tailEnd/>
                  </a:ln>
                </p:spPr>
                <p:txBody>
                  <a:bodyPr wrap="none">
                    <a:spAutoFit/>
                  </a:bodyPr>
                  <a:lstStyle/>
                  <a:p>
                    <a:r>
                      <a:rPr lang="en-US"/>
                      <a:t>+</a:t>
                    </a:r>
                  </a:p>
                </p:txBody>
              </p:sp>
              <p:sp>
                <p:nvSpPr>
                  <p:cNvPr id="114" name="TextBox 114"/>
                  <p:cNvSpPr txBox="1">
                    <a:spLocks noChangeArrowheads="1"/>
                  </p:cNvSpPr>
                  <p:nvPr/>
                </p:nvSpPr>
                <p:spPr bwMode="auto">
                  <a:xfrm>
                    <a:off x="366482" y="2450068"/>
                    <a:ext cx="319318" cy="369332"/>
                  </a:xfrm>
                  <a:prstGeom prst="rect">
                    <a:avLst/>
                  </a:prstGeom>
                  <a:noFill/>
                  <a:ln w="9525">
                    <a:noFill/>
                    <a:miter lim="800000"/>
                    <a:headEnd/>
                    <a:tailEnd/>
                  </a:ln>
                </p:spPr>
                <p:txBody>
                  <a:bodyPr wrap="none">
                    <a:spAutoFit/>
                  </a:bodyPr>
                  <a:lstStyle/>
                  <a:p>
                    <a:r>
                      <a:rPr lang="en-US"/>
                      <a:t>+</a:t>
                    </a:r>
                  </a:p>
                </p:txBody>
              </p:sp>
            </p:grpSp>
          </p:grpSp>
          <p:sp>
            <p:nvSpPr>
              <p:cNvPr id="88" name="TextBox 164"/>
              <p:cNvSpPr txBox="1">
                <a:spLocks noChangeArrowheads="1"/>
              </p:cNvSpPr>
              <p:nvPr/>
            </p:nvSpPr>
            <p:spPr bwMode="auto">
              <a:xfrm>
                <a:off x="7239000" y="3276600"/>
                <a:ext cx="593432" cy="369332"/>
              </a:xfrm>
              <a:prstGeom prst="rect">
                <a:avLst/>
              </a:prstGeom>
              <a:noFill/>
              <a:ln w="9525">
                <a:noFill/>
                <a:miter lim="800000"/>
                <a:headEnd/>
                <a:tailEnd/>
              </a:ln>
            </p:spPr>
            <p:txBody>
              <a:bodyPr wrap="none">
                <a:spAutoFit/>
              </a:bodyPr>
              <a:lstStyle/>
              <a:p>
                <a:r>
                  <a:rPr lang="en-US"/>
                  <a:t>V≠0</a:t>
                </a:r>
              </a:p>
            </p:txBody>
          </p:sp>
        </p:grpSp>
        <p:sp>
          <p:nvSpPr>
            <p:cNvPr id="115" name="Oval 114"/>
            <p:cNvSpPr/>
            <p:nvPr/>
          </p:nvSpPr>
          <p:spPr>
            <a:xfrm>
              <a:off x="2286000" y="2209800"/>
              <a:ext cx="1295400" cy="1295400"/>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64"/>
            <p:cNvSpPr txBox="1">
              <a:spLocks noChangeArrowheads="1"/>
            </p:cNvSpPr>
            <p:nvPr/>
          </p:nvSpPr>
          <p:spPr bwMode="auto">
            <a:xfrm>
              <a:off x="2514600" y="2590800"/>
              <a:ext cx="665567" cy="646331"/>
            </a:xfrm>
            <a:prstGeom prst="rect">
              <a:avLst/>
            </a:prstGeom>
            <a:noFill/>
            <a:ln w="9525">
              <a:noFill/>
              <a:miter lim="800000"/>
              <a:headEnd/>
              <a:tailEnd/>
            </a:ln>
          </p:spPr>
          <p:txBody>
            <a:bodyPr wrap="none">
              <a:spAutoFit/>
            </a:bodyPr>
            <a:lstStyle/>
            <a:p>
              <a:r>
                <a:rPr lang="en-US" dirty="0"/>
                <a:t>E= 0</a:t>
              </a:r>
            </a:p>
            <a:p>
              <a:r>
                <a:rPr lang="en-US" dirty="0"/>
                <a:t>V≠0</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16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4" name="Picture 2"/>
          <p:cNvPicPr>
            <a:picLocks noChangeAspect="1" noChangeArrowheads="1"/>
          </p:cNvPicPr>
          <p:nvPr/>
        </p:nvPicPr>
        <p:blipFill>
          <a:blip r:embed="rId2" cstate="print"/>
          <a:srcRect/>
          <a:stretch>
            <a:fillRect/>
          </a:stretch>
        </p:blipFill>
        <p:spPr bwMode="auto">
          <a:xfrm>
            <a:off x="685800" y="1905000"/>
            <a:ext cx="4238625" cy="3517157"/>
          </a:xfrm>
          <a:prstGeom prst="rect">
            <a:avLst/>
          </a:prstGeom>
          <a:noFill/>
          <a:ln w="9525">
            <a:noFill/>
            <a:miter lim="800000"/>
            <a:headEnd/>
            <a:tailEnd/>
          </a:ln>
        </p:spPr>
      </p:pic>
      <p:pic>
        <p:nvPicPr>
          <p:cNvPr id="228355" name="Picture 3"/>
          <p:cNvPicPr>
            <a:picLocks noChangeAspect="1" noChangeArrowheads="1"/>
          </p:cNvPicPr>
          <p:nvPr/>
        </p:nvPicPr>
        <p:blipFill>
          <a:blip r:embed="rId3" cstate="print"/>
          <a:srcRect/>
          <a:stretch>
            <a:fillRect/>
          </a:stretch>
        </p:blipFill>
        <p:spPr bwMode="auto">
          <a:xfrm>
            <a:off x="5394932" y="2286000"/>
            <a:ext cx="3558568" cy="3200400"/>
          </a:xfrm>
          <a:prstGeom prst="rect">
            <a:avLst/>
          </a:prstGeom>
          <a:noFill/>
          <a:ln w="9525">
            <a:noFill/>
            <a:miter lim="800000"/>
            <a:headEnd/>
            <a:tailEnd/>
          </a:ln>
        </p:spPr>
      </p:pic>
      <p:sp>
        <p:nvSpPr>
          <p:cNvPr id="4" name="Title 7"/>
          <p:cNvSpPr txBox="1">
            <a:spLocks/>
          </p:cNvSpPr>
          <p:nvPr/>
        </p:nvSpPr>
        <p:spPr>
          <a:xfrm>
            <a:off x="381000" y="76200"/>
            <a:ext cx="8229600" cy="1020763"/>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0000FF"/>
                </a:solidFill>
                <a:effectLst>
                  <a:outerShdw blurRad="50800" dist="39000" dir="5460000" algn="tl">
                    <a:srgbClr val="000000">
                      <a:alpha val="38000"/>
                    </a:srgbClr>
                  </a:outerShdw>
                </a:effectLst>
                <a:latin typeface="Comic Sans MS" pitchFamily="66" charset="0"/>
                <a:cs typeface="+mn-cs"/>
              </a:rPr>
              <a:t>Metal and Potential</a:t>
            </a:r>
            <a:endParaRPr lang="en-US" sz="3600" b="1" dirty="0">
              <a:ln w="11430"/>
              <a:solidFill>
                <a:srgbClr val="0000FF"/>
              </a:solidFill>
              <a:effectLst>
                <a:outerShdw blurRad="50800" dist="39000" dir="5460000" algn="tl">
                  <a:srgbClr val="000000">
                    <a:alpha val="38000"/>
                  </a:srgbClr>
                </a:outerShdw>
              </a:effectLst>
              <a:latin typeface="+mj-lt"/>
              <a:ea typeface="+mj-ea"/>
              <a:cs typeface="+mj-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7"/>
          <p:cNvSpPr txBox="1">
            <a:spLocks/>
          </p:cNvSpPr>
          <p:nvPr/>
        </p:nvSpPr>
        <p:spPr>
          <a:xfrm>
            <a:off x="152400" y="1"/>
            <a:ext cx="8229600" cy="685800"/>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0000FF"/>
                </a:solidFill>
                <a:effectLst>
                  <a:outerShdw blurRad="50800" dist="39000" dir="5460000" algn="tl">
                    <a:srgbClr val="000000">
                      <a:alpha val="38000"/>
                    </a:srgbClr>
                  </a:outerShdw>
                </a:effectLst>
                <a:latin typeface="Comic Sans MS" pitchFamily="66" charset="0"/>
                <a:cs typeface="+mn-cs"/>
              </a:rPr>
              <a:t>Metal and Potential</a:t>
            </a:r>
            <a:endParaRPr lang="en-US" sz="3600" b="1" dirty="0">
              <a:ln w="11430"/>
              <a:solidFill>
                <a:srgbClr val="0000FF"/>
              </a:solidFill>
              <a:effectLst>
                <a:outerShdw blurRad="50800" dist="39000" dir="5460000" algn="tl">
                  <a:srgbClr val="000000">
                    <a:alpha val="38000"/>
                  </a:srgbClr>
                </a:outerShdw>
              </a:effectLst>
              <a:latin typeface="+mj-lt"/>
              <a:ea typeface="+mj-ea"/>
              <a:cs typeface="+mj-cs"/>
            </a:endParaRPr>
          </a:p>
        </p:txBody>
      </p:sp>
      <p:sp>
        <p:nvSpPr>
          <p:cNvPr id="122" name="Oval 121"/>
          <p:cNvSpPr/>
          <p:nvPr/>
        </p:nvSpPr>
        <p:spPr>
          <a:xfrm>
            <a:off x="838200" y="1282700"/>
            <a:ext cx="2362200" cy="2438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165"/>
          <p:cNvGrpSpPr>
            <a:grpSpLocks/>
          </p:cNvGrpSpPr>
          <p:nvPr/>
        </p:nvGrpSpPr>
        <p:grpSpPr bwMode="auto">
          <a:xfrm>
            <a:off x="547688" y="977900"/>
            <a:ext cx="2941637" cy="2973388"/>
            <a:chOff x="533400" y="990600"/>
            <a:chExt cx="2940912" cy="2972489"/>
          </a:xfrm>
        </p:grpSpPr>
        <p:sp>
          <p:nvSpPr>
            <p:cNvPr id="13349" name="TextBox 122"/>
            <p:cNvSpPr txBox="1">
              <a:spLocks noChangeArrowheads="1"/>
            </p:cNvSpPr>
            <p:nvPr/>
          </p:nvSpPr>
          <p:spPr bwMode="auto">
            <a:xfrm>
              <a:off x="1828800" y="990600"/>
              <a:ext cx="319318" cy="369332"/>
            </a:xfrm>
            <a:prstGeom prst="rect">
              <a:avLst/>
            </a:prstGeom>
            <a:noFill/>
            <a:ln w="9525">
              <a:noFill/>
              <a:miter lim="800000"/>
              <a:headEnd/>
              <a:tailEnd/>
            </a:ln>
          </p:spPr>
          <p:txBody>
            <a:bodyPr wrap="none">
              <a:spAutoFit/>
            </a:bodyPr>
            <a:lstStyle/>
            <a:p>
              <a:r>
                <a:rPr lang="en-US"/>
                <a:t>+</a:t>
              </a:r>
            </a:p>
          </p:txBody>
        </p:sp>
        <p:grpSp>
          <p:nvGrpSpPr>
            <p:cNvPr id="3" name="Group 87"/>
            <p:cNvGrpSpPr>
              <a:grpSpLocks/>
            </p:cNvGrpSpPr>
            <p:nvPr/>
          </p:nvGrpSpPr>
          <p:grpSpPr bwMode="auto">
            <a:xfrm>
              <a:off x="586944" y="1042086"/>
              <a:ext cx="2879127" cy="1460157"/>
              <a:chOff x="1806144" y="1206843"/>
              <a:chExt cx="2879127" cy="1460157"/>
            </a:xfrm>
          </p:grpSpPr>
          <p:sp>
            <p:nvSpPr>
              <p:cNvPr id="13363" name="TextBox 136"/>
              <p:cNvSpPr txBox="1">
                <a:spLocks noChangeArrowheads="1"/>
              </p:cNvSpPr>
              <p:nvPr/>
            </p:nvSpPr>
            <p:spPr bwMode="auto">
              <a:xfrm>
                <a:off x="3453611" y="1206843"/>
                <a:ext cx="319318" cy="369332"/>
              </a:xfrm>
              <a:prstGeom prst="rect">
                <a:avLst/>
              </a:prstGeom>
              <a:noFill/>
              <a:ln w="9525">
                <a:noFill/>
                <a:miter lim="800000"/>
                <a:headEnd/>
                <a:tailEnd/>
              </a:ln>
            </p:spPr>
            <p:txBody>
              <a:bodyPr wrap="none">
                <a:spAutoFit/>
              </a:bodyPr>
              <a:lstStyle/>
              <a:p>
                <a:r>
                  <a:rPr lang="en-US"/>
                  <a:t>+</a:t>
                </a:r>
              </a:p>
            </p:txBody>
          </p:sp>
          <p:sp>
            <p:nvSpPr>
              <p:cNvPr id="13364" name="TextBox 137"/>
              <p:cNvSpPr txBox="1">
                <a:spLocks noChangeArrowheads="1"/>
              </p:cNvSpPr>
              <p:nvPr/>
            </p:nvSpPr>
            <p:spPr bwMode="auto">
              <a:xfrm>
                <a:off x="2667000" y="1230868"/>
                <a:ext cx="319318" cy="369332"/>
              </a:xfrm>
              <a:prstGeom prst="rect">
                <a:avLst/>
              </a:prstGeom>
              <a:noFill/>
              <a:ln w="9525">
                <a:noFill/>
                <a:miter lim="800000"/>
                <a:headEnd/>
                <a:tailEnd/>
              </a:ln>
            </p:spPr>
            <p:txBody>
              <a:bodyPr wrap="none">
                <a:spAutoFit/>
              </a:bodyPr>
              <a:lstStyle/>
              <a:p>
                <a:r>
                  <a:rPr lang="en-US"/>
                  <a:t>+</a:t>
                </a:r>
              </a:p>
            </p:txBody>
          </p:sp>
          <p:sp>
            <p:nvSpPr>
              <p:cNvPr id="13365" name="TextBox 138"/>
              <p:cNvSpPr txBox="1">
                <a:spLocks noChangeArrowheads="1"/>
              </p:cNvSpPr>
              <p:nvPr/>
            </p:nvSpPr>
            <p:spPr bwMode="auto">
              <a:xfrm>
                <a:off x="3818138" y="1344139"/>
                <a:ext cx="319318" cy="369332"/>
              </a:xfrm>
              <a:prstGeom prst="rect">
                <a:avLst/>
              </a:prstGeom>
              <a:noFill/>
              <a:ln w="9525">
                <a:noFill/>
                <a:miter lim="800000"/>
                <a:headEnd/>
                <a:tailEnd/>
              </a:ln>
            </p:spPr>
            <p:txBody>
              <a:bodyPr wrap="none">
                <a:spAutoFit/>
              </a:bodyPr>
              <a:lstStyle/>
              <a:p>
                <a:r>
                  <a:rPr lang="en-US"/>
                  <a:t>+</a:t>
                </a:r>
              </a:p>
            </p:txBody>
          </p:sp>
          <p:sp>
            <p:nvSpPr>
              <p:cNvPr id="13366" name="TextBox 139"/>
              <p:cNvSpPr txBox="1">
                <a:spLocks noChangeArrowheads="1"/>
              </p:cNvSpPr>
              <p:nvPr/>
            </p:nvSpPr>
            <p:spPr bwMode="auto">
              <a:xfrm>
                <a:off x="4061153" y="1611868"/>
                <a:ext cx="319318" cy="369332"/>
              </a:xfrm>
              <a:prstGeom prst="rect">
                <a:avLst/>
              </a:prstGeom>
              <a:noFill/>
              <a:ln w="9525">
                <a:noFill/>
                <a:miter lim="800000"/>
                <a:headEnd/>
                <a:tailEnd/>
              </a:ln>
            </p:spPr>
            <p:txBody>
              <a:bodyPr wrap="none">
                <a:spAutoFit/>
              </a:bodyPr>
              <a:lstStyle/>
              <a:p>
                <a:r>
                  <a:rPr lang="en-US"/>
                  <a:t>+</a:t>
                </a:r>
              </a:p>
            </p:txBody>
          </p:sp>
          <p:sp>
            <p:nvSpPr>
              <p:cNvPr id="13367" name="TextBox 140"/>
              <p:cNvSpPr txBox="1">
                <a:spLocks noChangeArrowheads="1"/>
              </p:cNvSpPr>
              <p:nvPr/>
            </p:nvSpPr>
            <p:spPr bwMode="auto">
              <a:xfrm>
                <a:off x="2286000" y="1407982"/>
                <a:ext cx="319318" cy="369332"/>
              </a:xfrm>
              <a:prstGeom prst="rect">
                <a:avLst/>
              </a:prstGeom>
              <a:noFill/>
              <a:ln w="9525">
                <a:noFill/>
                <a:miter lim="800000"/>
                <a:headEnd/>
                <a:tailEnd/>
              </a:ln>
            </p:spPr>
            <p:txBody>
              <a:bodyPr wrap="none">
                <a:spAutoFit/>
              </a:bodyPr>
              <a:lstStyle/>
              <a:p>
                <a:r>
                  <a:rPr lang="en-US"/>
                  <a:t>+</a:t>
                </a:r>
              </a:p>
            </p:txBody>
          </p:sp>
          <p:sp>
            <p:nvSpPr>
              <p:cNvPr id="13368" name="TextBox 141"/>
              <p:cNvSpPr txBox="1">
                <a:spLocks noChangeArrowheads="1"/>
              </p:cNvSpPr>
              <p:nvPr/>
            </p:nvSpPr>
            <p:spPr bwMode="auto">
              <a:xfrm>
                <a:off x="4252682" y="1916668"/>
                <a:ext cx="319318" cy="369332"/>
              </a:xfrm>
              <a:prstGeom prst="rect">
                <a:avLst/>
              </a:prstGeom>
              <a:noFill/>
              <a:ln w="9525">
                <a:noFill/>
                <a:miter lim="800000"/>
                <a:headEnd/>
                <a:tailEnd/>
              </a:ln>
            </p:spPr>
            <p:txBody>
              <a:bodyPr wrap="none">
                <a:spAutoFit/>
              </a:bodyPr>
              <a:lstStyle/>
              <a:p>
                <a:r>
                  <a:rPr lang="en-US"/>
                  <a:t>+</a:t>
                </a:r>
              </a:p>
            </p:txBody>
          </p:sp>
          <p:sp>
            <p:nvSpPr>
              <p:cNvPr id="13369" name="TextBox 142"/>
              <p:cNvSpPr txBox="1">
                <a:spLocks noChangeArrowheads="1"/>
              </p:cNvSpPr>
              <p:nvPr/>
            </p:nvSpPr>
            <p:spPr bwMode="auto">
              <a:xfrm>
                <a:off x="4365953" y="2297668"/>
                <a:ext cx="319318" cy="369332"/>
              </a:xfrm>
              <a:prstGeom prst="rect">
                <a:avLst/>
              </a:prstGeom>
              <a:noFill/>
              <a:ln w="9525">
                <a:noFill/>
                <a:miter lim="800000"/>
                <a:headEnd/>
                <a:tailEnd/>
              </a:ln>
            </p:spPr>
            <p:txBody>
              <a:bodyPr wrap="none">
                <a:spAutoFit/>
              </a:bodyPr>
              <a:lstStyle/>
              <a:p>
                <a:r>
                  <a:rPr lang="en-US"/>
                  <a:t>+</a:t>
                </a:r>
              </a:p>
            </p:txBody>
          </p:sp>
          <p:sp>
            <p:nvSpPr>
              <p:cNvPr id="13370" name="TextBox 143"/>
              <p:cNvSpPr txBox="1">
                <a:spLocks noChangeArrowheads="1"/>
              </p:cNvSpPr>
              <p:nvPr/>
            </p:nvSpPr>
            <p:spPr bwMode="auto">
              <a:xfrm>
                <a:off x="2005914" y="1714840"/>
                <a:ext cx="319318" cy="369332"/>
              </a:xfrm>
              <a:prstGeom prst="rect">
                <a:avLst/>
              </a:prstGeom>
              <a:noFill/>
              <a:ln w="9525">
                <a:noFill/>
                <a:miter lim="800000"/>
                <a:headEnd/>
                <a:tailEnd/>
              </a:ln>
            </p:spPr>
            <p:txBody>
              <a:bodyPr wrap="none">
                <a:spAutoFit/>
              </a:bodyPr>
              <a:lstStyle/>
              <a:p>
                <a:r>
                  <a:rPr lang="en-US"/>
                  <a:t>+</a:t>
                </a:r>
              </a:p>
            </p:txBody>
          </p:sp>
          <p:sp>
            <p:nvSpPr>
              <p:cNvPr id="13371" name="TextBox 144"/>
              <p:cNvSpPr txBox="1">
                <a:spLocks noChangeArrowheads="1"/>
              </p:cNvSpPr>
              <p:nvPr/>
            </p:nvSpPr>
            <p:spPr bwMode="auto">
              <a:xfrm>
                <a:off x="1806144" y="2067010"/>
                <a:ext cx="319318" cy="369332"/>
              </a:xfrm>
              <a:prstGeom prst="rect">
                <a:avLst/>
              </a:prstGeom>
              <a:noFill/>
              <a:ln w="9525">
                <a:noFill/>
                <a:miter lim="800000"/>
                <a:headEnd/>
                <a:tailEnd/>
              </a:ln>
            </p:spPr>
            <p:txBody>
              <a:bodyPr wrap="none">
                <a:spAutoFit/>
              </a:bodyPr>
              <a:lstStyle/>
              <a:p>
                <a:r>
                  <a:rPr lang="en-US"/>
                  <a:t>+</a:t>
                </a:r>
              </a:p>
            </p:txBody>
          </p:sp>
        </p:grpSp>
        <p:grpSp>
          <p:nvGrpSpPr>
            <p:cNvPr id="4" name="Group 88"/>
            <p:cNvGrpSpPr>
              <a:grpSpLocks/>
            </p:cNvGrpSpPr>
            <p:nvPr/>
          </p:nvGrpSpPr>
          <p:grpSpPr bwMode="auto">
            <a:xfrm flipV="1">
              <a:off x="595185" y="2502243"/>
              <a:ext cx="2879127" cy="1460157"/>
              <a:chOff x="1867929" y="1206843"/>
              <a:chExt cx="2879127" cy="1460157"/>
            </a:xfrm>
          </p:grpSpPr>
          <p:sp>
            <p:nvSpPr>
              <p:cNvPr id="13354" name="TextBox 127"/>
              <p:cNvSpPr txBox="1">
                <a:spLocks noChangeArrowheads="1"/>
              </p:cNvSpPr>
              <p:nvPr/>
            </p:nvSpPr>
            <p:spPr bwMode="auto">
              <a:xfrm>
                <a:off x="3453611" y="1206843"/>
                <a:ext cx="319318" cy="369332"/>
              </a:xfrm>
              <a:prstGeom prst="rect">
                <a:avLst/>
              </a:prstGeom>
              <a:noFill/>
              <a:ln w="9525">
                <a:noFill/>
                <a:miter lim="800000"/>
                <a:headEnd/>
                <a:tailEnd/>
              </a:ln>
            </p:spPr>
            <p:txBody>
              <a:bodyPr wrap="none">
                <a:spAutoFit/>
              </a:bodyPr>
              <a:lstStyle/>
              <a:p>
                <a:r>
                  <a:rPr lang="en-US"/>
                  <a:t>+</a:t>
                </a:r>
              </a:p>
            </p:txBody>
          </p:sp>
          <p:sp>
            <p:nvSpPr>
              <p:cNvPr id="13355" name="TextBox 128"/>
              <p:cNvSpPr txBox="1">
                <a:spLocks noChangeArrowheads="1"/>
              </p:cNvSpPr>
              <p:nvPr/>
            </p:nvSpPr>
            <p:spPr bwMode="auto">
              <a:xfrm>
                <a:off x="2667000" y="1230868"/>
                <a:ext cx="319318" cy="369332"/>
              </a:xfrm>
              <a:prstGeom prst="rect">
                <a:avLst/>
              </a:prstGeom>
              <a:noFill/>
              <a:ln w="9525">
                <a:noFill/>
                <a:miter lim="800000"/>
                <a:headEnd/>
                <a:tailEnd/>
              </a:ln>
            </p:spPr>
            <p:txBody>
              <a:bodyPr wrap="none">
                <a:spAutoFit/>
              </a:bodyPr>
              <a:lstStyle/>
              <a:p>
                <a:r>
                  <a:rPr lang="en-US"/>
                  <a:t>+</a:t>
                </a:r>
              </a:p>
            </p:txBody>
          </p:sp>
          <p:sp>
            <p:nvSpPr>
              <p:cNvPr id="13356" name="TextBox 129"/>
              <p:cNvSpPr txBox="1">
                <a:spLocks noChangeArrowheads="1"/>
              </p:cNvSpPr>
              <p:nvPr/>
            </p:nvSpPr>
            <p:spPr bwMode="auto">
              <a:xfrm>
                <a:off x="3818138" y="1344139"/>
                <a:ext cx="319318" cy="369332"/>
              </a:xfrm>
              <a:prstGeom prst="rect">
                <a:avLst/>
              </a:prstGeom>
              <a:noFill/>
              <a:ln w="9525">
                <a:noFill/>
                <a:miter lim="800000"/>
                <a:headEnd/>
                <a:tailEnd/>
              </a:ln>
            </p:spPr>
            <p:txBody>
              <a:bodyPr wrap="none">
                <a:spAutoFit/>
              </a:bodyPr>
              <a:lstStyle/>
              <a:p>
                <a:r>
                  <a:rPr lang="en-US"/>
                  <a:t>+</a:t>
                </a:r>
              </a:p>
            </p:txBody>
          </p:sp>
          <p:sp>
            <p:nvSpPr>
              <p:cNvPr id="13357" name="TextBox 130"/>
              <p:cNvSpPr txBox="1">
                <a:spLocks noChangeArrowheads="1"/>
              </p:cNvSpPr>
              <p:nvPr/>
            </p:nvSpPr>
            <p:spPr bwMode="auto">
              <a:xfrm>
                <a:off x="4110581" y="1587154"/>
                <a:ext cx="319318" cy="369332"/>
              </a:xfrm>
              <a:prstGeom prst="rect">
                <a:avLst/>
              </a:prstGeom>
              <a:noFill/>
              <a:ln w="9525">
                <a:noFill/>
                <a:miter lim="800000"/>
                <a:headEnd/>
                <a:tailEnd/>
              </a:ln>
            </p:spPr>
            <p:txBody>
              <a:bodyPr wrap="none">
                <a:spAutoFit/>
              </a:bodyPr>
              <a:lstStyle/>
              <a:p>
                <a:r>
                  <a:rPr lang="en-US"/>
                  <a:t>+</a:t>
                </a:r>
              </a:p>
            </p:txBody>
          </p:sp>
          <p:sp>
            <p:nvSpPr>
              <p:cNvPr id="13358" name="TextBox 131"/>
              <p:cNvSpPr txBox="1">
                <a:spLocks noChangeArrowheads="1"/>
              </p:cNvSpPr>
              <p:nvPr/>
            </p:nvSpPr>
            <p:spPr bwMode="auto">
              <a:xfrm>
                <a:off x="2286000" y="1407982"/>
                <a:ext cx="319318" cy="369332"/>
              </a:xfrm>
              <a:prstGeom prst="rect">
                <a:avLst/>
              </a:prstGeom>
              <a:noFill/>
              <a:ln w="9525">
                <a:noFill/>
                <a:miter lim="800000"/>
                <a:headEnd/>
                <a:tailEnd/>
              </a:ln>
            </p:spPr>
            <p:txBody>
              <a:bodyPr wrap="none">
                <a:spAutoFit/>
              </a:bodyPr>
              <a:lstStyle/>
              <a:p>
                <a:r>
                  <a:rPr lang="en-US"/>
                  <a:t>+</a:t>
                </a:r>
              </a:p>
            </p:txBody>
          </p:sp>
          <p:sp>
            <p:nvSpPr>
              <p:cNvPr id="13359" name="TextBox 132"/>
              <p:cNvSpPr txBox="1">
                <a:spLocks noChangeArrowheads="1"/>
              </p:cNvSpPr>
              <p:nvPr/>
            </p:nvSpPr>
            <p:spPr bwMode="auto">
              <a:xfrm>
                <a:off x="4326824" y="1916668"/>
                <a:ext cx="319318" cy="369332"/>
              </a:xfrm>
              <a:prstGeom prst="rect">
                <a:avLst/>
              </a:prstGeom>
              <a:noFill/>
              <a:ln w="9525">
                <a:noFill/>
                <a:miter lim="800000"/>
                <a:headEnd/>
                <a:tailEnd/>
              </a:ln>
            </p:spPr>
            <p:txBody>
              <a:bodyPr wrap="none">
                <a:spAutoFit/>
              </a:bodyPr>
              <a:lstStyle/>
              <a:p>
                <a:r>
                  <a:rPr lang="en-US"/>
                  <a:t>+</a:t>
                </a:r>
              </a:p>
            </p:txBody>
          </p:sp>
          <p:sp>
            <p:nvSpPr>
              <p:cNvPr id="13360" name="TextBox 133"/>
              <p:cNvSpPr txBox="1">
                <a:spLocks noChangeArrowheads="1"/>
              </p:cNvSpPr>
              <p:nvPr/>
            </p:nvSpPr>
            <p:spPr bwMode="auto">
              <a:xfrm>
                <a:off x="4427738" y="2297668"/>
                <a:ext cx="319318" cy="369332"/>
              </a:xfrm>
              <a:prstGeom prst="rect">
                <a:avLst/>
              </a:prstGeom>
              <a:noFill/>
              <a:ln w="9525">
                <a:noFill/>
                <a:miter lim="800000"/>
                <a:headEnd/>
                <a:tailEnd/>
              </a:ln>
            </p:spPr>
            <p:txBody>
              <a:bodyPr wrap="none">
                <a:spAutoFit/>
              </a:bodyPr>
              <a:lstStyle/>
              <a:p>
                <a:r>
                  <a:rPr lang="en-US"/>
                  <a:t>+</a:t>
                </a:r>
              </a:p>
            </p:txBody>
          </p:sp>
          <p:sp>
            <p:nvSpPr>
              <p:cNvPr id="13361" name="TextBox 134"/>
              <p:cNvSpPr txBox="1">
                <a:spLocks noChangeArrowheads="1"/>
              </p:cNvSpPr>
              <p:nvPr/>
            </p:nvSpPr>
            <p:spPr bwMode="auto">
              <a:xfrm>
                <a:off x="2030628" y="1714840"/>
                <a:ext cx="319318" cy="369332"/>
              </a:xfrm>
              <a:prstGeom prst="rect">
                <a:avLst/>
              </a:prstGeom>
              <a:noFill/>
              <a:ln w="9525">
                <a:noFill/>
                <a:miter lim="800000"/>
                <a:headEnd/>
                <a:tailEnd/>
              </a:ln>
            </p:spPr>
            <p:txBody>
              <a:bodyPr wrap="none">
                <a:spAutoFit/>
              </a:bodyPr>
              <a:lstStyle/>
              <a:p>
                <a:r>
                  <a:rPr lang="en-US"/>
                  <a:t>+</a:t>
                </a:r>
              </a:p>
            </p:txBody>
          </p:sp>
          <p:sp>
            <p:nvSpPr>
              <p:cNvPr id="13362" name="TextBox 135"/>
              <p:cNvSpPr txBox="1">
                <a:spLocks noChangeArrowheads="1"/>
              </p:cNvSpPr>
              <p:nvPr/>
            </p:nvSpPr>
            <p:spPr bwMode="auto">
              <a:xfrm>
                <a:off x="1867929" y="2067010"/>
                <a:ext cx="319318" cy="369332"/>
              </a:xfrm>
              <a:prstGeom prst="rect">
                <a:avLst/>
              </a:prstGeom>
              <a:noFill/>
              <a:ln w="9525">
                <a:noFill/>
                <a:miter lim="800000"/>
                <a:headEnd/>
                <a:tailEnd/>
              </a:ln>
            </p:spPr>
            <p:txBody>
              <a:bodyPr wrap="none">
                <a:spAutoFit/>
              </a:bodyPr>
              <a:lstStyle/>
              <a:p>
                <a:r>
                  <a:rPr lang="en-US"/>
                  <a:t>+</a:t>
                </a:r>
              </a:p>
            </p:txBody>
          </p:sp>
        </p:grpSp>
        <p:sp>
          <p:nvSpPr>
            <p:cNvPr id="13352" name="TextBox 125"/>
            <p:cNvSpPr txBox="1">
              <a:spLocks noChangeArrowheads="1"/>
            </p:cNvSpPr>
            <p:nvPr/>
          </p:nvSpPr>
          <p:spPr bwMode="auto">
            <a:xfrm>
              <a:off x="1828800" y="3593757"/>
              <a:ext cx="319318" cy="369332"/>
            </a:xfrm>
            <a:prstGeom prst="rect">
              <a:avLst/>
            </a:prstGeom>
            <a:noFill/>
            <a:ln w="9525">
              <a:noFill/>
              <a:miter lim="800000"/>
              <a:headEnd/>
              <a:tailEnd/>
            </a:ln>
          </p:spPr>
          <p:txBody>
            <a:bodyPr wrap="none">
              <a:spAutoFit/>
            </a:bodyPr>
            <a:lstStyle/>
            <a:p>
              <a:r>
                <a:rPr lang="en-US"/>
                <a:t>+</a:t>
              </a:r>
            </a:p>
          </p:txBody>
        </p:sp>
        <p:sp>
          <p:nvSpPr>
            <p:cNvPr id="13353" name="TextBox 126"/>
            <p:cNvSpPr txBox="1">
              <a:spLocks noChangeArrowheads="1"/>
            </p:cNvSpPr>
            <p:nvPr/>
          </p:nvSpPr>
          <p:spPr bwMode="auto">
            <a:xfrm>
              <a:off x="533400" y="2285311"/>
              <a:ext cx="319318" cy="369332"/>
            </a:xfrm>
            <a:prstGeom prst="rect">
              <a:avLst/>
            </a:prstGeom>
            <a:noFill/>
            <a:ln w="9525">
              <a:noFill/>
              <a:miter lim="800000"/>
              <a:headEnd/>
              <a:tailEnd/>
            </a:ln>
          </p:spPr>
          <p:txBody>
            <a:bodyPr wrap="none">
              <a:spAutoFit/>
            </a:bodyPr>
            <a:lstStyle/>
            <a:p>
              <a:r>
                <a:rPr lang="en-US"/>
                <a:t>+</a:t>
              </a:r>
            </a:p>
          </p:txBody>
        </p:sp>
      </p:grpSp>
      <p:sp>
        <p:nvSpPr>
          <p:cNvPr id="121" name="TextBox 120"/>
          <p:cNvSpPr txBox="1">
            <a:spLocks noChangeArrowheads="1"/>
          </p:cNvSpPr>
          <p:nvPr/>
        </p:nvSpPr>
        <p:spPr bwMode="auto">
          <a:xfrm>
            <a:off x="3094038" y="3276600"/>
            <a:ext cx="312737" cy="368300"/>
          </a:xfrm>
          <a:prstGeom prst="rect">
            <a:avLst/>
          </a:prstGeom>
          <a:noFill/>
          <a:ln w="9525">
            <a:noFill/>
            <a:miter lim="800000"/>
            <a:headEnd/>
            <a:tailEnd/>
          </a:ln>
        </p:spPr>
        <p:txBody>
          <a:bodyPr wrap="none">
            <a:spAutoFit/>
          </a:bodyPr>
          <a:lstStyle/>
          <a:p>
            <a:r>
              <a:rPr lang="en-US" i="1"/>
              <a:t>q</a:t>
            </a:r>
          </a:p>
        </p:txBody>
      </p:sp>
      <p:graphicFrame>
        <p:nvGraphicFramePr>
          <p:cNvPr id="31" name="Object 6"/>
          <p:cNvGraphicFramePr>
            <a:graphicFrameLocks noChangeAspect="1"/>
          </p:cNvGraphicFramePr>
          <p:nvPr/>
        </p:nvGraphicFramePr>
        <p:xfrm>
          <a:off x="3962400" y="3657600"/>
          <a:ext cx="1146175" cy="506413"/>
        </p:xfrm>
        <a:graphic>
          <a:graphicData uri="http://schemas.openxmlformats.org/presentationml/2006/ole">
            <mc:AlternateContent xmlns:mc="http://schemas.openxmlformats.org/markup-compatibility/2006">
              <mc:Choice xmlns:v="urn:schemas-microsoft-com:vml" Requires="v">
                <p:oleObj spid="_x0000_s10244" name="Equation" r:id="rId4" imgW="444240" imgH="215640" progId="Equation.3">
                  <p:embed/>
                </p:oleObj>
              </mc:Choice>
              <mc:Fallback>
                <p:oleObj name="Equation" r:id="rId4" imgW="444240" imgH="215640" progId="Equation.3">
                  <p:embed/>
                  <p:pic>
                    <p:nvPicPr>
                      <p:cNvPr id="31"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3657600"/>
                        <a:ext cx="1146175" cy="50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7"/>
          <p:cNvGraphicFramePr>
            <a:graphicFrameLocks noChangeAspect="1"/>
          </p:cNvGraphicFramePr>
          <p:nvPr/>
        </p:nvGraphicFramePr>
        <p:xfrm>
          <a:off x="3800475" y="4343400"/>
          <a:ext cx="1455738" cy="738188"/>
        </p:xfrm>
        <a:graphic>
          <a:graphicData uri="http://schemas.openxmlformats.org/presentationml/2006/ole">
            <mc:AlternateContent xmlns:mc="http://schemas.openxmlformats.org/markup-compatibility/2006">
              <mc:Choice xmlns:v="urn:schemas-microsoft-com:vml" Requires="v">
                <p:oleObj spid="_x0000_s10245" name="Equation" r:id="rId6" imgW="711000" imgH="393480" progId="Equation.3">
                  <p:embed/>
                </p:oleObj>
              </mc:Choice>
              <mc:Fallback>
                <p:oleObj name="Equation" r:id="rId6" imgW="711000" imgH="393480" progId="Equation.3">
                  <p:embed/>
                  <p:pic>
                    <p:nvPicPr>
                      <p:cNvPr id="32"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0475" y="4343400"/>
                        <a:ext cx="1455738" cy="73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8" name="Rectangle 167"/>
          <p:cNvSpPr>
            <a:spLocks noChangeArrowheads="1"/>
          </p:cNvSpPr>
          <p:nvPr/>
        </p:nvSpPr>
        <p:spPr bwMode="auto">
          <a:xfrm>
            <a:off x="381000" y="5334000"/>
            <a:ext cx="8763000" cy="314325"/>
          </a:xfrm>
          <a:prstGeom prst="rect">
            <a:avLst/>
          </a:prstGeom>
          <a:noFill/>
          <a:ln w="9525">
            <a:noFill/>
            <a:miter lim="800000"/>
            <a:headEnd/>
            <a:tailEnd/>
          </a:ln>
        </p:spPr>
        <p:txBody>
          <a:bodyPr>
            <a:spAutoFit/>
          </a:bodyPr>
          <a:lstStyle/>
          <a:p>
            <a:pPr algn="ctr">
              <a:lnSpc>
                <a:spcPct val="90000"/>
              </a:lnSpc>
              <a:buClr>
                <a:schemeClr val="hlink"/>
              </a:buClr>
            </a:pPr>
            <a:r>
              <a:rPr lang="en-US" sz="1600" b="1">
                <a:latin typeface="Comic Sans MS" pitchFamily="66" charset="0"/>
              </a:rPr>
              <a:t>The charge will flow form one sphere to another until both have the same potential.</a:t>
            </a:r>
          </a:p>
        </p:txBody>
      </p:sp>
      <p:sp>
        <p:nvSpPr>
          <p:cNvPr id="169" name="Rectangle 168"/>
          <p:cNvSpPr>
            <a:spLocks noChangeArrowheads="1"/>
          </p:cNvSpPr>
          <p:nvPr/>
        </p:nvSpPr>
        <p:spPr bwMode="auto">
          <a:xfrm>
            <a:off x="-12700" y="6019800"/>
            <a:ext cx="9232900" cy="314325"/>
          </a:xfrm>
          <a:prstGeom prst="rect">
            <a:avLst/>
          </a:prstGeom>
          <a:noFill/>
          <a:ln w="9525">
            <a:noFill/>
            <a:miter lim="800000"/>
            <a:headEnd/>
            <a:tailEnd/>
          </a:ln>
        </p:spPr>
        <p:txBody>
          <a:bodyPr wrap="none">
            <a:spAutoFit/>
          </a:bodyPr>
          <a:lstStyle/>
          <a:p>
            <a:pPr algn="ctr">
              <a:lnSpc>
                <a:spcPct val="90000"/>
              </a:lnSpc>
              <a:buClr>
                <a:schemeClr val="hlink"/>
              </a:buClr>
            </a:pPr>
            <a:r>
              <a:rPr lang="en-US" sz="1600" b="1">
                <a:latin typeface="Comic Sans MS" pitchFamily="66" charset="0"/>
              </a:rPr>
              <a:t>Battery cause to flow the charge because it has potential difference at its two terminals</a:t>
            </a:r>
          </a:p>
        </p:txBody>
      </p:sp>
      <p:sp>
        <p:nvSpPr>
          <p:cNvPr id="80" name="Oval 79"/>
          <p:cNvSpPr/>
          <p:nvPr/>
        </p:nvSpPr>
        <p:spPr>
          <a:xfrm>
            <a:off x="5638800" y="1752600"/>
            <a:ext cx="1676400" cy="1676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88"/>
          <p:cNvGrpSpPr>
            <a:grpSpLocks/>
          </p:cNvGrpSpPr>
          <p:nvPr/>
        </p:nvGrpSpPr>
        <p:grpSpPr bwMode="auto">
          <a:xfrm flipV="1">
            <a:off x="5284788" y="1558925"/>
            <a:ext cx="2273300" cy="2149475"/>
            <a:chOff x="2030628" y="1859989"/>
            <a:chExt cx="2273746" cy="2845095"/>
          </a:xfrm>
        </p:grpSpPr>
        <p:sp>
          <p:nvSpPr>
            <p:cNvPr id="13341" name="TextBox 82"/>
            <p:cNvSpPr txBox="1">
              <a:spLocks noChangeArrowheads="1"/>
            </p:cNvSpPr>
            <p:nvPr/>
          </p:nvSpPr>
          <p:spPr bwMode="auto">
            <a:xfrm>
              <a:off x="3070656" y="1859989"/>
              <a:ext cx="319318" cy="369333"/>
            </a:xfrm>
            <a:prstGeom prst="rect">
              <a:avLst/>
            </a:prstGeom>
            <a:noFill/>
            <a:ln w="9525">
              <a:noFill/>
              <a:miter lim="800000"/>
              <a:headEnd/>
              <a:tailEnd/>
            </a:ln>
          </p:spPr>
          <p:txBody>
            <a:bodyPr wrap="none">
              <a:spAutoFit/>
            </a:bodyPr>
            <a:lstStyle/>
            <a:p>
              <a:r>
                <a:rPr lang="en-US"/>
                <a:t>+</a:t>
              </a:r>
            </a:p>
          </p:txBody>
        </p:sp>
        <p:sp>
          <p:nvSpPr>
            <p:cNvPr id="13342" name="TextBox 83"/>
            <p:cNvSpPr txBox="1">
              <a:spLocks noChangeArrowheads="1"/>
            </p:cNvSpPr>
            <p:nvPr/>
          </p:nvSpPr>
          <p:spPr bwMode="auto">
            <a:xfrm>
              <a:off x="2294138" y="3814266"/>
              <a:ext cx="319318" cy="369332"/>
            </a:xfrm>
            <a:prstGeom prst="rect">
              <a:avLst/>
            </a:prstGeom>
            <a:noFill/>
            <a:ln w="9525">
              <a:noFill/>
              <a:miter lim="800000"/>
              <a:headEnd/>
              <a:tailEnd/>
            </a:ln>
          </p:spPr>
          <p:txBody>
            <a:bodyPr wrap="none">
              <a:spAutoFit/>
            </a:bodyPr>
            <a:lstStyle/>
            <a:p>
              <a:r>
                <a:rPr lang="en-US"/>
                <a:t>+</a:t>
              </a:r>
            </a:p>
          </p:txBody>
        </p:sp>
        <p:sp>
          <p:nvSpPr>
            <p:cNvPr id="13343" name="TextBox 86"/>
            <p:cNvSpPr txBox="1">
              <a:spLocks noChangeArrowheads="1"/>
            </p:cNvSpPr>
            <p:nvPr/>
          </p:nvSpPr>
          <p:spPr bwMode="auto">
            <a:xfrm>
              <a:off x="3680256" y="2162635"/>
              <a:ext cx="319318" cy="369333"/>
            </a:xfrm>
            <a:prstGeom prst="rect">
              <a:avLst/>
            </a:prstGeom>
            <a:noFill/>
            <a:ln w="9525">
              <a:noFill/>
              <a:miter lim="800000"/>
              <a:headEnd/>
              <a:tailEnd/>
            </a:ln>
          </p:spPr>
          <p:txBody>
            <a:bodyPr wrap="none">
              <a:spAutoFit/>
            </a:bodyPr>
            <a:lstStyle/>
            <a:p>
              <a:r>
                <a:rPr lang="en-US"/>
                <a:t>+</a:t>
              </a:r>
            </a:p>
          </p:txBody>
        </p:sp>
        <p:sp>
          <p:nvSpPr>
            <p:cNvPr id="13344" name="TextBox 88"/>
            <p:cNvSpPr txBox="1">
              <a:spLocks noChangeArrowheads="1"/>
            </p:cNvSpPr>
            <p:nvPr/>
          </p:nvSpPr>
          <p:spPr bwMode="auto">
            <a:xfrm>
              <a:off x="2370338" y="2263517"/>
              <a:ext cx="319318" cy="369333"/>
            </a:xfrm>
            <a:prstGeom prst="rect">
              <a:avLst/>
            </a:prstGeom>
            <a:noFill/>
            <a:ln w="9525">
              <a:noFill/>
              <a:miter lim="800000"/>
              <a:headEnd/>
              <a:tailEnd/>
            </a:ln>
          </p:spPr>
          <p:txBody>
            <a:bodyPr wrap="none">
              <a:spAutoFit/>
            </a:bodyPr>
            <a:lstStyle/>
            <a:p>
              <a:r>
                <a:rPr lang="en-US"/>
                <a:t>+</a:t>
              </a:r>
            </a:p>
          </p:txBody>
        </p:sp>
        <p:sp>
          <p:nvSpPr>
            <p:cNvPr id="13345" name="TextBox 89"/>
            <p:cNvSpPr txBox="1">
              <a:spLocks noChangeArrowheads="1"/>
            </p:cNvSpPr>
            <p:nvPr/>
          </p:nvSpPr>
          <p:spPr bwMode="auto">
            <a:xfrm>
              <a:off x="3680256" y="4022860"/>
              <a:ext cx="319318" cy="369332"/>
            </a:xfrm>
            <a:prstGeom prst="rect">
              <a:avLst/>
            </a:prstGeom>
            <a:noFill/>
            <a:ln w="9525">
              <a:noFill/>
              <a:miter lim="800000"/>
              <a:headEnd/>
              <a:tailEnd/>
            </a:ln>
          </p:spPr>
          <p:txBody>
            <a:bodyPr wrap="none">
              <a:spAutoFit/>
            </a:bodyPr>
            <a:lstStyle/>
            <a:p>
              <a:r>
                <a:rPr lang="en-US"/>
                <a:t>+</a:t>
              </a:r>
            </a:p>
          </p:txBody>
        </p:sp>
        <p:sp>
          <p:nvSpPr>
            <p:cNvPr id="13346" name="TextBox 90"/>
            <p:cNvSpPr txBox="1">
              <a:spLocks noChangeArrowheads="1"/>
            </p:cNvSpPr>
            <p:nvPr/>
          </p:nvSpPr>
          <p:spPr bwMode="auto">
            <a:xfrm>
              <a:off x="3985056" y="3027748"/>
              <a:ext cx="319318" cy="369333"/>
            </a:xfrm>
            <a:prstGeom prst="rect">
              <a:avLst/>
            </a:prstGeom>
            <a:noFill/>
            <a:ln w="9525">
              <a:noFill/>
              <a:miter lim="800000"/>
              <a:headEnd/>
              <a:tailEnd/>
            </a:ln>
          </p:spPr>
          <p:txBody>
            <a:bodyPr wrap="none">
              <a:spAutoFit/>
            </a:bodyPr>
            <a:lstStyle/>
            <a:p>
              <a:r>
                <a:rPr lang="en-US"/>
                <a:t>+</a:t>
              </a:r>
            </a:p>
          </p:txBody>
        </p:sp>
        <p:sp>
          <p:nvSpPr>
            <p:cNvPr id="13347" name="TextBox 92"/>
            <p:cNvSpPr txBox="1">
              <a:spLocks noChangeArrowheads="1"/>
            </p:cNvSpPr>
            <p:nvPr/>
          </p:nvSpPr>
          <p:spPr bwMode="auto">
            <a:xfrm>
              <a:off x="2030628" y="2979892"/>
              <a:ext cx="319318" cy="369332"/>
            </a:xfrm>
            <a:prstGeom prst="rect">
              <a:avLst/>
            </a:prstGeom>
            <a:noFill/>
            <a:ln w="9525">
              <a:noFill/>
              <a:miter lim="800000"/>
              <a:headEnd/>
              <a:tailEnd/>
            </a:ln>
          </p:spPr>
          <p:txBody>
            <a:bodyPr wrap="none">
              <a:spAutoFit/>
            </a:bodyPr>
            <a:lstStyle/>
            <a:p>
              <a:r>
                <a:rPr lang="en-US"/>
                <a:t>+</a:t>
              </a:r>
            </a:p>
          </p:txBody>
        </p:sp>
        <p:sp>
          <p:nvSpPr>
            <p:cNvPr id="13348" name="TextBox 93"/>
            <p:cNvSpPr txBox="1">
              <a:spLocks noChangeArrowheads="1"/>
            </p:cNvSpPr>
            <p:nvPr/>
          </p:nvSpPr>
          <p:spPr bwMode="auto">
            <a:xfrm>
              <a:off x="2979938" y="4335752"/>
              <a:ext cx="319318" cy="369332"/>
            </a:xfrm>
            <a:prstGeom prst="rect">
              <a:avLst/>
            </a:prstGeom>
            <a:noFill/>
            <a:ln w="9525">
              <a:noFill/>
              <a:miter lim="800000"/>
              <a:headEnd/>
              <a:tailEnd/>
            </a:ln>
          </p:spPr>
          <p:txBody>
            <a:bodyPr wrap="none">
              <a:spAutoFit/>
            </a:bodyPr>
            <a:lstStyle/>
            <a:p>
              <a:r>
                <a:rPr lang="en-US"/>
                <a:t>+</a:t>
              </a:r>
            </a:p>
          </p:txBody>
        </p:sp>
      </p:grpSp>
      <p:grpSp>
        <p:nvGrpSpPr>
          <p:cNvPr id="6" name="Group 169"/>
          <p:cNvGrpSpPr>
            <a:grpSpLocks/>
          </p:cNvGrpSpPr>
          <p:nvPr/>
        </p:nvGrpSpPr>
        <p:grpSpPr bwMode="auto">
          <a:xfrm>
            <a:off x="568325" y="1003300"/>
            <a:ext cx="2909888" cy="2947988"/>
            <a:chOff x="518882" y="990600"/>
            <a:chExt cx="2910118" cy="2947775"/>
          </a:xfrm>
        </p:grpSpPr>
        <p:grpSp>
          <p:nvGrpSpPr>
            <p:cNvPr id="7" name="Group 88"/>
            <p:cNvGrpSpPr>
              <a:grpSpLocks/>
            </p:cNvGrpSpPr>
            <p:nvPr/>
          </p:nvGrpSpPr>
          <p:grpSpPr bwMode="auto">
            <a:xfrm flipV="1">
              <a:off x="685800" y="2678668"/>
              <a:ext cx="2693772" cy="1259707"/>
              <a:chOff x="2030628" y="1319425"/>
              <a:chExt cx="2693772" cy="1259707"/>
            </a:xfrm>
          </p:grpSpPr>
          <p:sp>
            <p:nvSpPr>
              <p:cNvPr id="13336" name="TextBox 97"/>
              <p:cNvSpPr txBox="1">
                <a:spLocks noChangeArrowheads="1"/>
              </p:cNvSpPr>
              <p:nvPr/>
            </p:nvSpPr>
            <p:spPr bwMode="auto">
              <a:xfrm>
                <a:off x="3453611" y="1319425"/>
                <a:ext cx="319318" cy="369332"/>
              </a:xfrm>
              <a:prstGeom prst="rect">
                <a:avLst/>
              </a:prstGeom>
              <a:noFill/>
              <a:ln w="9525">
                <a:noFill/>
                <a:miter lim="800000"/>
                <a:headEnd/>
                <a:tailEnd/>
              </a:ln>
            </p:spPr>
            <p:txBody>
              <a:bodyPr wrap="none">
                <a:spAutoFit/>
              </a:bodyPr>
              <a:lstStyle/>
              <a:p>
                <a:r>
                  <a:rPr lang="en-US"/>
                  <a:t>+</a:t>
                </a:r>
              </a:p>
            </p:txBody>
          </p:sp>
          <p:sp>
            <p:nvSpPr>
              <p:cNvPr id="13337" name="TextBox 98"/>
              <p:cNvSpPr txBox="1">
                <a:spLocks noChangeArrowheads="1"/>
              </p:cNvSpPr>
              <p:nvPr/>
            </p:nvSpPr>
            <p:spPr bwMode="auto">
              <a:xfrm>
                <a:off x="2667000" y="1395625"/>
                <a:ext cx="319318" cy="369332"/>
              </a:xfrm>
              <a:prstGeom prst="rect">
                <a:avLst/>
              </a:prstGeom>
              <a:noFill/>
              <a:ln w="9525">
                <a:noFill/>
                <a:miter lim="800000"/>
                <a:headEnd/>
                <a:tailEnd/>
              </a:ln>
            </p:spPr>
            <p:txBody>
              <a:bodyPr wrap="none">
                <a:spAutoFit/>
              </a:bodyPr>
              <a:lstStyle/>
              <a:p>
                <a:r>
                  <a:rPr lang="en-US"/>
                  <a:t>+</a:t>
                </a:r>
              </a:p>
            </p:txBody>
          </p:sp>
          <p:sp>
            <p:nvSpPr>
              <p:cNvPr id="13338" name="TextBox 118"/>
              <p:cNvSpPr txBox="1">
                <a:spLocks noChangeArrowheads="1"/>
              </p:cNvSpPr>
              <p:nvPr/>
            </p:nvSpPr>
            <p:spPr bwMode="auto">
              <a:xfrm>
                <a:off x="4038600" y="1587154"/>
                <a:ext cx="319318" cy="369332"/>
              </a:xfrm>
              <a:prstGeom prst="rect">
                <a:avLst/>
              </a:prstGeom>
              <a:noFill/>
              <a:ln w="9525">
                <a:noFill/>
                <a:miter lim="800000"/>
                <a:headEnd/>
                <a:tailEnd/>
              </a:ln>
            </p:spPr>
            <p:txBody>
              <a:bodyPr wrap="none">
                <a:spAutoFit/>
              </a:bodyPr>
              <a:lstStyle/>
              <a:p>
                <a:r>
                  <a:rPr lang="en-US"/>
                  <a:t>+</a:t>
                </a:r>
              </a:p>
            </p:txBody>
          </p:sp>
          <p:sp>
            <p:nvSpPr>
              <p:cNvPr id="13339" name="TextBox 124"/>
              <p:cNvSpPr txBox="1">
                <a:spLocks noChangeArrowheads="1"/>
              </p:cNvSpPr>
              <p:nvPr/>
            </p:nvSpPr>
            <p:spPr bwMode="auto">
              <a:xfrm>
                <a:off x="4405082" y="2209800"/>
                <a:ext cx="319318" cy="369332"/>
              </a:xfrm>
              <a:prstGeom prst="rect">
                <a:avLst/>
              </a:prstGeom>
              <a:noFill/>
              <a:ln w="9525">
                <a:noFill/>
                <a:miter lim="800000"/>
                <a:headEnd/>
                <a:tailEnd/>
              </a:ln>
            </p:spPr>
            <p:txBody>
              <a:bodyPr wrap="none">
                <a:spAutoFit/>
              </a:bodyPr>
              <a:lstStyle/>
              <a:p>
                <a:r>
                  <a:rPr lang="en-US"/>
                  <a:t>+</a:t>
                </a:r>
              </a:p>
            </p:txBody>
          </p:sp>
          <p:sp>
            <p:nvSpPr>
              <p:cNvPr id="13340" name="TextBox 145"/>
              <p:cNvSpPr txBox="1">
                <a:spLocks noChangeArrowheads="1"/>
              </p:cNvSpPr>
              <p:nvPr/>
            </p:nvSpPr>
            <p:spPr bwMode="auto">
              <a:xfrm>
                <a:off x="2030628" y="1801339"/>
                <a:ext cx="319318" cy="369332"/>
              </a:xfrm>
              <a:prstGeom prst="rect">
                <a:avLst/>
              </a:prstGeom>
              <a:noFill/>
              <a:ln w="9525">
                <a:noFill/>
                <a:miter lim="800000"/>
                <a:headEnd/>
                <a:tailEnd/>
              </a:ln>
            </p:spPr>
            <p:txBody>
              <a:bodyPr wrap="none">
                <a:spAutoFit/>
              </a:bodyPr>
              <a:lstStyle/>
              <a:p>
                <a:r>
                  <a:rPr lang="en-US"/>
                  <a:t>+</a:t>
                </a:r>
              </a:p>
            </p:txBody>
          </p:sp>
        </p:grpSp>
        <p:grpSp>
          <p:nvGrpSpPr>
            <p:cNvPr id="8" name="Group 87"/>
            <p:cNvGrpSpPr>
              <a:grpSpLocks/>
            </p:cNvGrpSpPr>
            <p:nvPr/>
          </p:nvGrpSpPr>
          <p:grpSpPr bwMode="auto">
            <a:xfrm>
              <a:off x="518882" y="990600"/>
              <a:ext cx="2910118" cy="1676400"/>
              <a:chOff x="1775153" y="1206843"/>
              <a:chExt cx="2910118" cy="1676400"/>
            </a:xfrm>
          </p:grpSpPr>
          <p:sp>
            <p:nvSpPr>
              <p:cNvPr id="13330" name="TextBox 151"/>
              <p:cNvSpPr txBox="1">
                <a:spLocks noChangeArrowheads="1"/>
              </p:cNvSpPr>
              <p:nvPr/>
            </p:nvSpPr>
            <p:spPr bwMode="auto">
              <a:xfrm>
                <a:off x="3453611" y="1206843"/>
                <a:ext cx="319318" cy="369332"/>
              </a:xfrm>
              <a:prstGeom prst="rect">
                <a:avLst/>
              </a:prstGeom>
              <a:noFill/>
              <a:ln w="9525">
                <a:noFill/>
                <a:miter lim="800000"/>
                <a:headEnd/>
                <a:tailEnd/>
              </a:ln>
            </p:spPr>
            <p:txBody>
              <a:bodyPr wrap="none">
                <a:spAutoFit/>
              </a:bodyPr>
              <a:lstStyle/>
              <a:p>
                <a:r>
                  <a:rPr lang="en-US"/>
                  <a:t>+</a:t>
                </a:r>
              </a:p>
            </p:txBody>
          </p:sp>
          <p:sp>
            <p:nvSpPr>
              <p:cNvPr id="13331" name="TextBox 153"/>
              <p:cNvSpPr txBox="1">
                <a:spLocks noChangeArrowheads="1"/>
              </p:cNvSpPr>
              <p:nvPr/>
            </p:nvSpPr>
            <p:spPr bwMode="auto">
              <a:xfrm>
                <a:off x="2667000" y="1230868"/>
                <a:ext cx="319318" cy="369332"/>
              </a:xfrm>
              <a:prstGeom prst="rect">
                <a:avLst/>
              </a:prstGeom>
              <a:noFill/>
              <a:ln w="9525">
                <a:noFill/>
                <a:miter lim="800000"/>
                <a:headEnd/>
                <a:tailEnd/>
              </a:ln>
            </p:spPr>
            <p:txBody>
              <a:bodyPr wrap="none">
                <a:spAutoFit/>
              </a:bodyPr>
              <a:lstStyle/>
              <a:p>
                <a:r>
                  <a:rPr lang="en-US"/>
                  <a:t>+</a:t>
                </a:r>
              </a:p>
            </p:txBody>
          </p:sp>
          <p:sp>
            <p:nvSpPr>
              <p:cNvPr id="13332" name="TextBox 156"/>
              <p:cNvSpPr txBox="1">
                <a:spLocks noChangeArrowheads="1"/>
              </p:cNvSpPr>
              <p:nvPr/>
            </p:nvSpPr>
            <p:spPr bwMode="auto">
              <a:xfrm>
                <a:off x="4061153" y="1611868"/>
                <a:ext cx="319318" cy="369332"/>
              </a:xfrm>
              <a:prstGeom prst="rect">
                <a:avLst/>
              </a:prstGeom>
              <a:noFill/>
              <a:ln w="9525">
                <a:noFill/>
                <a:miter lim="800000"/>
                <a:headEnd/>
                <a:tailEnd/>
              </a:ln>
            </p:spPr>
            <p:txBody>
              <a:bodyPr wrap="none">
                <a:spAutoFit/>
              </a:bodyPr>
              <a:lstStyle/>
              <a:p>
                <a:r>
                  <a:rPr lang="en-US"/>
                  <a:t>+</a:t>
                </a:r>
              </a:p>
            </p:txBody>
          </p:sp>
          <p:sp>
            <p:nvSpPr>
              <p:cNvPr id="13333" name="TextBox 159"/>
              <p:cNvSpPr txBox="1">
                <a:spLocks noChangeArrowheads="1"/>
              </p:cNvSpPr>
              <p:nvPr/>
            </p:nvSpPr>
            <p:spPr bwMode="auto">
              <a:xfrm>
                <a:off x="4365953" y="2297668"/>
                <a:ext cx="319318" cy="369332"/>
              </a:xfrm>
              <a:prstGeom prst="rect">
                <a:avLst/>
              </a:prstGeom>
              <a:noFill/>
              <a:ln w="9525">
                <a:noFill/>
                <a:miter lim="800000"/>
                <a:headEnd/>
                <a:tailEnd/>
              </a:ln>
            </p:spPr>
            <p:txBody>
              <a:bodyPr wrap="none">
                <a:spAutoFit/>
              </a:bodyPr>
              <a:lstStyle/>
              <a:p>
                <a:r>
                  <a:rPr lang="en-US"/>
                  <a:t>+</a:t>
                </a:r>
              </a:p>
            </p:txBody>
          </p:sp>
          <p:sp>
            <p:nvSpPr>
              <p:cNvPr id="13334" name="TextBox 160"/>
              <p:cNvSpPr txBox="1">
                <a:spLocks noChangeArrowheads="1"/>
              </p:cNvSpPr>
              <p:nvPr/>
            </p:nvSpPr>
            <p:spPr bwMode="auto">
              <a:xfrm>
                <a:off x="2005914" y="1714840"/>
                <a:ext cx="319318" cy="369332"/>
              </a:xfrm>
              <a:prstGeom prst="rect">
                <a:avLst/>
              </a:prstGeom>
              <a:noFill/>
              <a:ln w="9525">
                <a:noFill/>
                <a:miter lim="800000"/>
                <a:headEnd/>
                <a:tailEnd/>
              </a:ln>
            </p:spPr>
            <p:txBody>
              <a:bodyPr wrap="none">
                <a:spAutoFit/>
              </a:bodyPr>
              <a:lstStyle/>
              <a:p>
                <a:r>
                  <a:rPr lang="en-US"/>
                  <a:t>+</a:t>
                </a:r>
              </a:p>
            </p:txBody>
          </p:sp>
          <p:sp>
            <p:nvSpPr>
              <p:cNvPr id="13335" name="TextBox 163"/>
              <p:cNvSpPr txBox="1">
                <a:spLocks noChangeArrowheads="1"/>
              </p:cNvSpPr>
              <p:nvPr/>
            </p:nvSpPr>
            <p:spPr bwMode="auto">
              <a:xfrm>
                <a:off x="1775153" y="2513911"/>
                <a:ext cx="319318" cy="369332"/>
              </a:xfrm>
              <a:prstGeom prst="rect">
                <a:avLst/>
              </a:prstGeom>
              <a:noFill/>
              <a:ln w="9525">
                <a:noFill/>
                <a:miter lim="800000"/>
                <a:headEnd/>
                <a:tailEnd/>
              </a:ln>
            </p:spPr>
            <p:txBody>
              <a:bodyPr wrap="none">
                <a:spAutoFit/>
              </a:bodyPr>
              <a:lstStyle/>
              <a:p>
                <a:r>
                  <a:rPr lang="en-US"/>
                  <a:t>+</a:t>
                </a:r>
              </a:p>
            </p:txBody>
          </p:sp>
        </p:grpSp>
      </p:grpSp>
      <p:cxnSp>
        <p:nvCxnSpPr>
          <p:cNvPr id="172" name="Straight Connector 171"/>
          <p:cNvCxnSpPr/>
          <p:nvPr/>
        </p:nvCxnSpPr>
        <p:spPr>
          <a:xfrm>
            <a:off x="3200400" y="2438400"/>
            <a:ext cx="2438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3" name="TextBox 172"/>
          <p:cNvSpPr txBox="1">
            <a:spLocks noChangeArrowheads="1"/>
          </p:cNvSpPr>
          <p:nvPr/>
        </p:nvSpPr>
        <p:spPr bwMode="auto">
          <a:xfrm>
            <a:off x="2949575" y="3429000"/>
            <a:ext cx="396875" cy="368300"/>
          </a:xfrm>
          <a:prstGeom prst="rect">
            <a:avLst/>
          </a:prstGeom>
          <a:noFill/>
          <a:ln w="9525">
            <a:noFill/>
            <a:miter lim="800000"/>
            <a:headEnd/>
            <a:tailEnd/>
          </a:ln>
        </p:spPr>
        <p:txBody>
          <a:bodyPr wrap="none">
            <a:spAutoFit/>
          </a:bodyPr>
          <a:lstStyle/>
          <a:p>
            <a:r>
              <a:rPr lang="en-US" i="1"/>
              <a:t>q</a:t>
            </a:r>
            <a:r>
              <a:rPr lang="en-US" i="1" baseline="-25000"/>
              <a:t>1</a:t>
            </a:r>
            <a:endParaRPr lang="en-US" i="1"/>
          </a:p>
        </p:txBody>
      </p:sp>
      <p:sp>
        <p:nvSpPr>
          <p:cNvPr id="174" name="TextBox 173"/>
          <p:cNvSpPr txBox="1">
            <a:spLocks noChangeArrowheads="1"/>
          </p:cNvSpPr>
          <p:nvPr/>
        </p:nvSpPr>
        <p:spPr bwMode="auto">
          <a:xfrm>
            <a:off x="5849938" y="3352800"/>
            <a:ext cx="398462" cy="369888"/>
          </a:xfrm>
          <a:prstGeom prst="rect">
            <a:avLst/>
          </a:prstGeom>
          <a:noFill/>
          <a:ln w="9525">
            <a:noFill/>
            <a:miter lim="800000"/>
            <a:headEnd/>
            <a:tailEnd/>
          </a:ln>
        </p:spPr>
        <p:txBody>
          <a:bodyPr wrap="none">
            <a:spAutoFit/>
          </a:bodyPr>
          <a:lstStyle/>
          <a:p>
            <a:r>
              <a:rPr lang="en-US" i="1"/>
              <a:t>q</a:t>
            </a:r>
            <a:r>
              <a:rPr lang="en-US" i="1" baseline="-25000"/>
              <a:t>2</a:t>
            </a:r>
            <a:endParaRPr lang="en-US"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left)">
                                      <p:cBhvr>
                                        <p:cTn id="11" dur="500"/>
                                        <p:tgtEl>
                                          <p:spTgt spid="172"/>
                                        </p:tgtEl>
                                      </p:cBhvr>
                                    </p:animEffect>
                                  </p:childTnLst>
                                </p:cTn>
                              </p:par>
                            </p:childTnLst>
                          </p:cTn>
                        </p:par>
                        <p:par>
                          <p:cTn id="12" fill="hold">
                            <p:stCondLst>
                              <p:cond delay="500"/>
                            </p:stCondLst>
                            <p:childTnLst>
                              <p:par>
                                <p:cTn id="13" presetID="1" presetClass="exit" presetSubtype="0" fill="hold" nodeType="afterEffect">
                                  <p:stCondLst>
                                    <p:cond delay="0"/>
                                  </p:stCondLst>
                                  <p:childTnLst>
                                    <p:set>
                                      <p:cBhvr>
                                        <p:cTn id="14" dur="1" fill="hold">
                                          <p:stCondLst>
                                            <p:cond delay="0"/>
                                          </p:stCondLst>
                                        </p:cTn>
                                        <p:tgtEl>
                                          <p:spTgt spid="2"/>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21"/>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68" grpId="0"/>
      <p:bldP spid="169" grpId="0"/>
      <p:bldP spid="80" grpId="0" animBg="1"/>
      <p:bldP spid="173" grpId="0"/>
      <p:bldP spid="17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2"/>
          <p:cNvPicPr>
            <a:picLocks noChangeAspect="1" noChangeArrowheads="1"/>
          </p:cNvPicPr>
          <p:nvPr/>
        </p:nvPicPr>
        <p:blipFill>
          <a:blip r:embed="rId2" cstate="print"/>
          <a:srcRect/>
          <a:stretch>
            <a:fillRect/>
          </a:stretch>
        </p:blipFill>
        <p:spPr bwMode="auto">
          <a:xfrm>
            <a:off x="457200" y="304800"/>
            <a:ext cx="8382000" cy="2857500"/>
          </a:xfrm>
          <a:prstGeom prst="rect">
            <a:avLst/>
          </a:prstGeom>
          <a:noFill/>
          <a:ln w="9525">
            <a:noFill/>
            <a:miter lim="800000"/>
            <a:headEnd/>
            <a:tailEnd/>
          </a:ln>
        </p:spPr>
      </p:pic>
      <p:sp>
        <p:nvSpPr>
          <p:cNvPr id="4" name="Rectangle 4"/>
          <p:cNvSpPr txBox="1">
            <a:spLocks noChangeArrowheads="1"/>
          </p:cNvSpPr>
          <p:nvPr/>
        </p:nvSpPr>
        <p:spPr bwMode="auto">
          <a:xfrm>
            <a:off x="228600" y="3124200"/>
            <a:ext cx="8839200" cy="914400"/>
          </a:xfrm>
          <a:prstGeom prst="rect">
            <a:avLst/>
          </a:prstGeom>
          <a:noFill/>
          <a:ln w="76200">
            <a:noFill/>
            <a:miter lim="800000"/>
            <a:headEnd/>
            <a:tailEnd/>
          </a:ln>
        </p:spPr>
        <p:txBody>
          <a:bodyPr/>
          <a:lstStyle/>
          <a:p>
            <a:r>
              <a:rPr lang="en-US" b="1" dirty="0"/>
              <a:t>T071: Q#18.</a:t>
            </a:r>
            <a:r>
              <a:rPr lang="en-US" dirty="0"/>
              <a:t>  A charged solid conducting sphere has a radius = 20 cm and a potential of 400V. Calculate the electric field 40 cm from the center of the sphere,  </a:t>
            </a:r>
          </a:p>
          <a:p>
            <a:r>
              <a:rPr lang="en-US" dirty="0"/>
              <a:t>(</a:t>
            </a:r>
            <a:r>
              <a:rPr lang="en-US" dirty="0" err="1"/>
              <a:t>Ans</a:t>
            </a:r>
            <a:r>
              <a:rPr lang="en-US" dirty="0"/>
              <a:t>: 500 V/m) </a:t>
            </a:r>
          </a:p>
          <a:p>
            <a:endParaRPr lang="en-US" dirty="0"/>
          </a:p>
          <a:p>
            <a:endParaRPr lang="en-US" dirty="0"/>
          </a:p>
          <a:p>
            <a:endParaRPr lang="en-US" dirty="0"/>
          </a:p>
          <a:p>
            <a:endParaRPr lang="en-US" b="1" dirty="0"/>
          </a:p>
          <a:p>
            <a:endParaRPr lang="en-US" dirty="0"/>
          </a:p>
        </p:txBody>
      </p:sp>
      <p:sp>
        <p:nvSpPr>
          <p:cNvPr id="5" name="Rectangle 4"/>
          <p:cNvSpPr txBox="1">
            <a:spLocks noChangeArrowheads="1"/>
          </p:cNvSpPr>
          <p:nvPr/>
        </p:nvSpPr>
        <p:spPr bwMode="auto">
          <a:xfrm>
            <a:off x="304800" y="4114800"/>
            <a:ext cx="8305800" cy="1295400"/>
          </a:xfrm>
          <a:prstGeom prst="rect">
            <a:avLst/>
          </a:prstGeom>
          <a:noFill/>
          <a:ln w="76200">
            <a:noFill/>
            <a:miter lim="800000"/>
            <a:headEnd/>
            <a:tailEnd/>
          </a:ln>
        </p:spPr>
        <p:txBody>
          <a:bodyPr/>
          <a:lstStyle/>
          <a:p>
            <a:r>
              <a:rPr lang="en-US" b="1" u="sng" dirty="0"/>
              <a:t>T071:</a:t>
            </a:r>
            <a:r>
              <a:rPr lang="en-US" u="sng" dirty="0"/>
              <a:t> </a:t>
            </a:r>
            <a:r>
              <a:rPr lang="en-US" b="1" dirty="0"/>
              <a:t>Q14.</a:t>
            </a:r>
            <a:r>
              <a:rPr lang="en-US" dirty="0"/>
              <a:t> A conducting sphere with a radius of 10 cm, has a surface charge density of 4 ×10</a:t>
            </a:r>
            <a:r>
              <a:rPr lang="en-US" baseline="30000" dirty="0"/>
              <a:t>−6 </a:t>
            </a:r>
            <a:r>
              <a:rPr lang="en-US" dirty="0"/>
              <a:t>C/m2. The electric potential, at </a:t>
            </a:r>
            <a:r>
              <a:rPr lang="en-US" i="1" dirty="0"/>
              <a:t>r </a:t>
            </a:r>
            <a:r>
              <a:rPr lang="en-US" dirty="0"/>
              <a:t>= 5 cm from the center of the sphere is ( assume V= 0 at infinity): </a:t>
            </a:r>
          </a:p>
          <a:p>
            <a:r>
              <a:rPr lang="en-US" dirty="0"/>
              <a:t>(</a:t>
            </a:r>
            <a:r>
              <a:rPr lang="en-US" dirty="0" err="1"/>
              <a:t>Ans</a:t>
            </a:r>
            <a:r>
              <a:rPr lang="en-US" dirty="0"/>
              <a:t>:  4.5×10</a:t>
            </a:r>
            <a:r>
              <a:rPr lang="en-US" baseline="30000" dirty="0"/>
              <a:t>4 </a:t>
            </a:r>
            <a:r>
              <a:rPr lang="en-US" dirty="0"/>
              <a:t>V)</a:t>
            </a:r>
          </a:p>
          <a:p>
            <a:endParaRPr lang="en-US" b="1" dirty="0"/>
          </a:p>
          <a:p>
            <a:endParaRPr lang="en-US" b="1" dirty="0"/>
          </a:p>
          <a:p>
            <a:endParaRPr lang="en-US" dirty="0"/>
          </a:p>
        </p:txBody>
      </p:sp>
      <p:sp>
        <p:nvSpPr>
          <p:cNvPr id="6" name="Rectangle 4"/>
          <p:cNvSpPr txBox="1">
            <a:spLocks noChangeArrowheads="1"/>
          </p:cNvSpPr>
          <p:nvPr/>
        </p:nvSpPr>
        <p:spPr bwMode="auto">
          <a:xfrm>
            <a:off x="152400" y="5486400"/>
            <a:ext cx="8839200" cy="1295400"/>
          </a:xfrm>
          <a:prstGeom prst="rect">
            <a:avLst/>
          </a:prstGeom>
          <a:noFill/>
          <a:ln w="76200">
            <a:noFill/>
            <a:miter lim="800000"/>
            <a:headEnd/>
            <a:tailEnd/>
          </a:ln>
        </p:spPr>
        <p:txBody>
          <a:bodyPr/>
          <a:lstStyle/>
          <a:p>
            <a:r>
              <a:rPr lang="en-US" b="1" dirty="0"/>
              <a:t>T081: Q#11:</a:t>
            </a:r>
            <a:r>
              <a:rPr lang="en-US" dirty="0"/>
              <a:t> Eight isolated identical spherical raindrops are each at a potential of 100 V at the surface, relative to the potential at infinity. They are combined together to make one spherical raindrop whose potential at the surface is: </a:t>
            </a:r>
          </a:p>
          <a:p>
            <a:r>
              <a:rPr lang="en-US" dirty="0"/>
              <a:t>(</a:t>
            </a:r>
            <a:r>
              <a:rPr lang="en-US" dirty="0" err="1"/>
              <a:t>Ans</a:t>
            </a:r>
            <a:r>
              <a:rPr lang="en-US" dirty="0"/>
              <a:t>: 400 V)</a:t>
            </a:r>
          </a:p>
          <a:p>
            <a:endParaRPr lang="en-US" b="1"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1066800"/>
            <a:ext cx="4354269" cy="707886"/>
          </a:xfrm>
          <a:prstGeom prst="rect">
            <a:avLst/>
          </a:prstGeom>
          <a:noFill/>
        </p:spPr>
        <p:txBody>
          <a:bodyPr wrap="none" rtlCol="0">
            <a:spAutoFit/>
          </a:bodyPr>
          <a:lstStyle/>
          <a:p>
            <a:r>
              <a:rPr lang="en-US" sz="4000" b="1" dirty="0"/>
              <a:t>Book’s Problems</a:t>
            </a:r>
          </a:p>
        </p:txBody>
      </p:sp>
      <p:sp>
        <p:nvSpPr>
          <p:cNvPr id="3" name="TextBox 2"/>
          <p:cNvSpPr txBox="1"/>
          <p:nvPr/>
        </p:nvSpPr>
        <p:spPr>
          <a:xfrm>
            <a:off x="1562965" y="2667000"/>
            <a:ext cx="6404317" cy="1200329"/>
          </a:xfrm>
          <a:prstGeom prst="rect">
            <a:avLst/>
          </a:prstGeom>
          <a:noFill/>
        </p:spPr>
        <p:txBody>
          <a:bodyPr wrap="none" rtlCol="0">
            <a:spAutoFit/>
          </a:bodyPr>
          <a:lstStyle/>
          <a:p>
            <a:pPr algn="ctr"/>
            <a:r>
              <a:rPr lang="en-US" b="1" dirty="0"/>
              <a:t>Ch 24 Problems:</a:t>
            </a:r>
          </a:p>
          <a:p>
            <a:pPr algn="ctr"/>
            <a:endParaRPr lang="en-US" b="1" dirty="0"/>
          </a:p>
          <a:p>
            <a:pPr algn="ctr"/>
            <a:r>
              <a:rPr lang="en-US" b="1" dirty="0"/>
              <a:t>2, 4, 9, 15, 21, 35, 36, 41, 45, 46, 55, 62, 63, 64, 66, 84, 108.</a:t>
            </a:r>
            <a:br>
              <a:rPr lang="en-US" b="1" dirty="0"/>
            </a:br>
            <a:endParaRPr lang="en-US"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229600" cy="2031325"/>
          </a:xfrm>
          <a:prstGeom prst="rect">
            <a:avLst/>
          </a:prstGeom>
        </p:spPr>
        <p:txBody>
          <a:bodyPr wrap="square">
            <a:spAutoFit/>
          </a:bodyPr>
          <a:lstStyle/>
          <a:p>
            <a:r>
              <a:rPr lang="en-US" dirty="0"/>
              <a:t>T101-Q14.</a:t>
            </a:r>
          </a:p>
          <a:p>
            <a:r>
              <a:rPr lang="en-US" dirty="0"/>
              <a:t>A solid conducting sphere of radius 5.0 cm has a charge 0.25 × 10</a:t>
            </a:r>
            <a:r>
              <a:rPr lang="en-US" baseline="30000" dirty="0"/>
              <a:t>−9 </a:t>
            </a:r>
            <a:r>
              <a:rPr lang="en-US" dirty="0"/>
              <a:t>C distributed uniformly on its surface. If point A is located at the center of the sphere and point B is 15 cm from the center of the sphere, what is the magnitude of the electric potential difference between these</a:t>
            </a:r>
          </a:p>
          <a:p>
            <a:r>
              <a:rPr lang="en-US" dirty="0"/>
              <a:t>two points?</a:t>
            </a:r>
          </a:p>
          <a:p>
            <a:r>
              <a:rPr lang="en-US" dirty="0"/>
              <a:t>A) 30 V</a:t>
            </a:r>
          </a:p>
        </p:txBody>
      </p:sp>
      <p:sp>
        <p:nvSpPr>
          <p:cNvPr id="3" name="Rectangle 2"/>
          <p:cNvSpPr/>
          <p:nvPr/>
        </p:nvSpPr>
        <p:spPr>
          <a:xfrm>
            <a:off x="381000" y="2408872"/>
            <a:ext cx="8153400" cy="1477328"/>
          </a:xfrm>
          <a:prstGeom prst="rect">
            <a:avLst/>
          </a:prstGeom>
        </p:spPr>
        <p:txBody>
          <a:bodyPr wrap="square">
            <a:spAutoFit/>
          </a:bodyPr>
          <a:lstStyle/>
          <a:p>
            <a:r>
              <a:rPr lang="en-US" dirty="0"/>
              <a:t>T92-Q15. An isolated conducting sphere has radius </a:t>
            </a:r>
            <a:r>
              <a:rPr lang="en-US" i="1" dirty="0"/>
              <a:t>R = 0.20 m and a charge of +20 </a:t>
            </a:r>
            <a:r>
              <a:rPr lang="en-US" i="1" dirty="0" err="1"/>
              <a:t>μC</a:t>
            </a:r>
            <a:r>
              <a:rPr lang="en-US" i="1" dirty="0"/>
              <a:t>. Point A is </a:t>
            </a:r>
            <a:r>
              <a:rPr lang="en-US" dirty="0"/>
              <a:t>at a distance of </a:t>
            </a:r>
            <a:r>
              <a:rPr lang="en-US" i="1" dirty="0"/>
              <a:t>3R from the center of the sphere. If V</a:t>
            </a:r>
            <a:r>
              <a:rPr lang="en-US" i="1" baseline="-25000" dirty="0"/>
              <a:t>C</a:t>
            </a:r>
            <a:r>
              <a:rPr lang="en-US" i="1" dirty="0"/>
              <a:t> is the electric potential at the center of </a:t>
            </a:r>
            <a:r>
              <a:rPr lang="en-US" dirty="0"/>
              <a:t>the sphere, what is the electric potential difference </a:t>
            </a:r>
            <a:r>
              <a:rPr lang="en-US" i="1" dirty="0"/>
              <a:t>V</a:t>
            </a:r>
            <a:r>
              <a:rPr lang="en-US" i="1" baseline="-25000" dirty="0"/>
              <a:t>C </a:t>
            </a:r>
            <a:r>
              <a:rPr lang="en-US" i="1" dirty="0"/>
              <a:t>– V</a:t>
            </a:r>
            <a:r>
              <a:rPr lang="en-US" i="1" baseline="-25000" dirty="0"/>
              <a:t>A</a:t>
            </a:r>
            <a:r>
              <a:rPr lang="en-US" i="1" dirty="0"/>
              <a:t>?</a:t>
            </a:r>
          </a:p>
          <a:p>
            <a:r>
              <a:rPr lang="en-US" dirty="0"/>
              <a:t>A) +6.0 × 10</a:t>
            </a:r>
            <a:r>
              <a:rPr lang="en-US" baseline="30000" dirty="0"/>
              <a:t>5</a:t>
            </a:r>
            <a:r>
              <a:rPr lang="en-US" dirty="0"/>
              <a:t> V</a:t>
            </a:r>
          </a:p>
        </p:txBody>
      </p:sp>
      <p:sp>
        <p:nvSpPr>
          <p:cNvPr id="5" name="Rectangle 4"/>
          <p:cNvSpPr/>
          <p:nvPr/>
        </p:nvSpPr>
        <p:spPr>
          <a:xfrm>
            <a:off x="304800" y="4114800"/>
            <a:ext cx="8610600" cy="1754326"/>
          </a:xfrm>
          <a:prstGeom prst="rect">
            <a:avLst/>
          </a:prstGeom>
        </p:spPr>
        <p:txBody>
          <a:bodyPr wrap="square">
            <a:spAutoFit/>
          </a:bodyPr>
          <a:lstStyle/>
          <a:p>
            <a:pPr algn="l" rtl="0"/>
            <a:r>
              <a:rPr lang="en-US" dirty="0"/>
              <a:t>T91-Q11.</a:t>
            </a:r>
          </a:p>
          <a:p>
            <a:pPr algn="l" rtl="0"/>
            <a:r>
              <a:rPr lang="en-US" dirty="0"/>
              <a:t>A conducting spherical shell has a radius of 0.800 m and carries a net charge of + 2.00 µC. Point A is a distance </a:t>
            </a:r>
            <a:r>
              <a:rPr lang="en-US" i="1" dirty="0" err="1"/>
              <a:t>r</a:t>
            </a:r>
            <a:r>
              <a:rPr lang="en-US" i="1" baseline="-25000" dirty="0" err="1"/>
              <a:t>A</a:t>
            </a:r>
            <a:r>
              <a:rPr lang="en-US" i="1" baseline="-25000" dirty="0"/>
              <a:t> </a:t>
            </a:r>
            <a:r>
              <a:rPr lang="en-US" i="1" dirty="0"/>
              <a:t>= 0.500 m from the center of the shell, and point B is a distance </a:t>
            </a:r>
            <a:r>
              <a:rPr lang="en-US" i="1" dirty="0" err="1"/>
              <a:t>r</a:t>
            </a:r>
            <a:r>
              <a:rPr lang="en-US" i="1" baseline="-25000" dirty="0" err="1"/>
              <a:t>B</a:t>
            </a:r>
            <a:r>
              <a:rPr lang="en-US" i="1" baseline="-25000" dirty="0"/>
              <a:t> </a:t>
            </a:r>
            <a:r>
              <a:rPr lang="en-US" i="1" dirty="0"/>
              <a:t>= </a:t>
            </a:r>
            <a:r>
              <a:rPr lang="en-US" dirty="0"/>
              <a:t>1.50 m from the center of the shell. Take </a:t>
            </a:r>
            <a:r>
              <a:rPr lang="en-US" i="1" dirty="0"/>
              <a:t>V = 0 at infinity. What is the electric potential </a:t>
            </a:r>
            <a:r>
              <a:rPr lang="en-US" dirty="0"/>
              <a:t>difference </a:t>
            </a:r>
            <a:r>
              <a:rPr lang="en-US" i="1" dirty="0"/>
              <a:t>V</a:t>
            </a:r>
            <a:r>
              <a:rPr lang="en-US" i="1" baseline="-25000" dirty="0"/>
              <a:t>B</a:t>
            </a:r>
            <a:r>
              <a:rPr lang="en-US" i="1" dirty="0"/>
              <a:t> – V</a:t>
            </a:r>
            <a:r>
              <a:rPr lang="en-US" i="1" baseline="-25000" dirty="0"/>
              <a:t>A</a:t>
            </a:r>
            <a:r>
              <a:rPr lang="en-US" i="1" dirty="0"/>
              <a:t>?</a:t>
            </a:r>
          </a:p>
          <a:p>
            <a:pPr algn="l" rtl="0"/>
            <a:r>
              <a:rPr lang="en-US" dirty="0"/>
              <a:t>A) − 10.5 kV</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304800" y="152400"/>
            <a:ext cx="8458200" cy="1371600"/>
          </a:xfrm>
          <a:prstGeom prst="rect">
            <a:avLst/>
          </a:prstGeom>
          <a:noFill/>
          <a:ln w="76200">
            <a:noFill/>
            <a:miter lim="800000"/>
            <a:headEnd/>
            <a:tailEnd/>
          </a:ln>
        </p:spPr>
        <p:txBody>
          <a:bodyPr/>
          <a:lstStyle/>
          <a:p>
            <a:r>
              <a:rPr lang="en-US" b="1" dirty="0">
                <a:latin typeface="Calibri" pitchFamily="34" charset="0"/>
              </a:rPr>
              <a:t>071-Q18</a:t>
            </a:r>
            <a:r>
              <a:rPr lang="en-US" dirty="0">
                <a:latin typeface="Calibri" pitchFamily="34" charset="0"/>
              </a:rPr>
              <a:t>. Consider two conducting spheres, </a:t>
            </a:r>
            <a:r>
              <a:rPr lang="en-US" b="1" dirty="0">
                <a:latin typeface="Calibri" pitchFamily="34" charset="0"/>
              </a:rPr>
              <a:t>A </a:t>
            </a:r>
            <a:r>
              <a:rPr lang="en-US" dirty="0">
                <a:latin typeface="Calibri" pitchFamily="34" charset="0"/>
              </a:rPr>
              <a:t>and </a:t>
            </a:r>
            <a:r>
              <a:rPr lang="en-US" b="1" dirty="0">
                <a:latin typeface="Calibri" pitchFamily="34" charset="0"/>
              </a:rPr>
              <a:t>B</a:t>
            </a:r>
            <a:r>
              <a:rPr lang="en-US" dirty="0">
                <a:latin typeface="Calibri" pitchFamily="34" charset="0"/>
              </a:rPr>
              <a:t>, having the same size. Sphere </a:t>
            </a:r>
            <a:r>
              <a:rPr lang="en-US" b="1" dirty="0">
                <a:latin typeface="Calibri" pitchFamily="34" charset="0"/>
              </a:rPr>
              <a:t>A </a:t>
            </a:r>
            <a:r>
              <a:rPr lang="en-US" dirty="0">
                <a:latin typeface="Calibri" pitchFamily="34" charset="0"/>
              </a:rPr>
              <a:t>carries a charge of −2.0 </a:t>
            </a:r>
            <a:r>
              <a:rPr lang="en-US" dirty="0" err="1">
                <a:latin typeface="Calibri" pitchFamily="34" charset="0"/>
              </a:rPr>
              <a:t>μC</a:t>
            </a:r>
            <a:r>
              <a:rPr lang="en-US" dirty="0">
                <a:latin typeface="Calibri" pitchFamily="34" charset="0"/>
              </a:rPr>
              <a:t> and sphere </a:t>
            </a:r>
            <a:r>
              <a:rPr lang="en-US" b="1" dirty="0">
                <a:latin typeface="Calibri" pitchFamily="34" charset="0"/>
              </a:rPr>
              <a:t>B </a:t>
            </a:r>
            <a:r>
              <a:rPr lang="en-US" dirty="0">
                <a:latin typeface="Calibri" pitchFamily="34" charset="0"/>
              </a:rPr>
              <a:t>carries a charge of + 6.0 </a:t>
            </a:r>
            <a:r>
              <a:rPr lang="en-US" dirty="0" err="1">
                <a:latin typeface="Calibri" pitchFamily="34" charset="0"/>
              </a:rPr>
              <a:t>μC</a:t>
            </a:r>
            <a:r>
              <a:rPr lang="en-US" dirty="0">
                <a:latin typeface="Calibri" pitchFamily="34" charset="0"/>
              </a:rPr>
              <a:t>. The spheres are touched together and then separated. What is the final charge on sphere A? </a:t>
            </a:r>
          </a:p>
          <a:p>
            <a:r>
              <a:rPr lang="en-US" dirty="0">
                <a:latin typeface="Calibri" pitchFamily="34" charset="0"/>
              </a:rPr>
              <a:t>(</a:t>
            </a:r>
            <a:r>
              <a:rPr lang="en-US" dirty="0" err="1">
                <a:latin typeface="Calibri" pitchFamily="34" charset="0"/>
              </a:rPr>
              <a:t>Ans</a:t>
            </a:r>
            <a:r>
              <a:rPr lang="en-US" dirty="0">
                <a:latin typeface="Calibri" pitchFamily="34" charset="0"/>
              </a:rPr>
              <a:t>:  + 2.0 </a:t>
            </a:r>
            <a:r>
              <a:rPr lang="en-US" dirty="0" err="1">
                <a:latin typeface="Calibri" pitchFamily="34" charset="0"/>
              </a:rPr>
              <a:t>μC</a:t>
            </a:r>
            <a:r>
              <a:rPr lang="en-US" dirty="0">
                <a:latin typeface="Calibri" pitchFamily="34" charset="0"/>
              </a:rPr>
              <a:t>.)</a:t>
            </a:r>
          </a:p>
        </p:txBody>
      </p:sp>
      <p:sp>
        <p:nvSpPr>
          <p:cNvPr id="3" name="Rectangle 4"/>
          <p:cNvSpPr txBox="1">
            <a:spLocks noChangeArrowheads="1"/>
          </p:cNvSpPr>
          <p:nvPr/>
        </p:nvSpPr>
        <p:spPr bwMode="auto">
          <a:xfrm>
            <a:off x="304800" y="1524000"/>
            <a:ext cx="8534400" cy="1295400"/>
          </a:xfrm>
          <a:prstGeom prst="rect">
            <a:avLst/>
          </a:prstGeom>
          <a:noFill/>
          <a:ln w="76200">
            <a:noFill/>
            <a:miter lim="800000"/>
            <a:headEnd/>
            <a:tailEnd/>
          </a:ln>
        </p:spPr>
        <p:txBody>
          <a:bodyPr/>
          <a:lstStyle/>
          <a:p>
            <a:r>
              <a:rPr lang="en-US" b="1" u="sng" dirty="0">
                <a:latin typeface="Calibri" pitchFamily="34" charset="0"/>
              </a:rPr>
              <a:t>Little difficult-Q18</a:t>
            </a:r>
            <a:r>
              <a:rPr lang="en-US" dirty="0">
                <a:latin typeface="Calibri" pitchFamily="34" charset="0"/>
              </a:rPr>
              <a:t>. Consider two conducting spheres, </a:t>
            </a:r>
            <a:r>
              <a:rPr lang="en-US" b="1" dirty="0">
                <a:latin typeface="Calibri" pitchFamily="34" charset="0"/>
              </a:rPr>
              <a:t>A </a:t>
            </a:r>
            <a:r>
              <a:rPr lang="en-US" dirty="0">
                <a:latin typeface="Calibri" pitchFamily="34" charset="0"/>
              </a:rPr>
              <a:t>and </a:t>
            </a:r>
            <a:r>
              <a:rPr lang="en-US" b="1" dirty="0">
                <a:latin typeface="Calibri" pitchFamily="34" charset="0"/>
              </a:rPr>
              <a:t>B. Sphere A carries </a:t>
            </a:r>
            <a:r>
              <a:rPr lang="en-US" dirty="0">
                <a:latin typeface="Calibri" pitchFamily="34" charset="0"/>
              </a:rPr>
              <a:t>−2.0 </a:t>
            </a:r>
            <a:r>
              <a:rPr lang="en-US" dirty="0" err="1">
                <a:latin typeface="Calibri" pitchFamily="34" charset="0"/>
              </a:rPr>
              <a:t>μC</a:t>
            </a:r>
            <a:r>
              <a:rPr lang="en-US" dirty="0">
                <a:latin typeface="Calibri" pitchFamily="34" charset="0"/>
              </a:rPr>
              <a:t> </a:t>
            </a:r>
            <a:r>
              <a:rPr lang="en-US" b="1" dirty="0">
                <a:latin typeface="Calibri" pitchFamily="34" charset="0"/>
              </a:rPr>
              <a:t>has double radius than the sphere B that </a:t>
            </a:r>
            <a:r>
              <a:rPr lang="en-US" dirty="0">
                <a:latin typeface="Calibri" pitchFamily="34" charset="0"/>
              </a:rPr>
              <a:t>carries a charge of + 6.0 </a:t>
            </a:r>
            <a:r>
              <a:rPr lang="en-US" dirty="0" err="1">
                <a:latin typeface="Calibri" pitchFamily="34" charset="0"/>
              </a:rPr>
              <a:t>μC</a:t>
            </a:r>
            <a:r>
              <a:rPr lang="en-US" dirty="0">
                <a:latin typeface="Calibri" pitchFamily="34" charset="0"/>
              </a:rPr>
              <a:t>. The spheres are touched together and then separated. What is the final charge on sphere A? (</a:t>
            </a:r>
            <a:r>
              <a:rPr lang="en-US" dirty="0" err="1">
                <a:latin typeface="Calibri" pitchFamily="34" charset="0"/>
              </a:rPr>
              <a:t>Ans</a:t>
            </a:r>
            <a:r>
              <a:rPr lang="en-US" dirty="0">
                <a:latin typeface="Calibri" pitchFamily="34" charset="0"/>
              </a:rPr>
              <a:t>: Bring your answer)</a:t>
            </a:r>
          </a:p>
        </p:txBody>
      </p:sp>
      <p:sp>
        <p:nvSpPr>
          <p:cNvPr id="4" name="Rectangle 4"/>
          <p:cNvSpPr txBox="1">
            <a:spLocks noChangeArrowheads="1"/>
          </p:cNvSpPr>
          <p:nvPr/>
        </p:nvSpPr>
        <p:spPr bwMode="auto">
          <a:xfrm>
            <a:off x="304800" y="2971800"/>
            <a:ext cx="8534400" cy="1524000"/>
          </a:xfrm>
          <a:prstGeom prst="rect">
            <a:avLst/>
          </a:prstGeom>
          <a:noFill/>
          <a:ln w="76200">
            <a:noFill/>
            <a:miter lim="800000"/>
            <a:headEnd/>
            <a:tailEnd/>
          </a:ln>
        </p:spPr>
        <p:txBody>
          <a:bodyPr/>
          <a:lstStyle/>
          <a:p>
            <a:r>
              <a:rPr lang="en-US" b="1" dirty="0"/>
              <a:t>T61-Q#13. </a:t>
            </a:r>
            <a:r>
              <a:rPr lang="en-US" dirty="0"/>
              <a:t>A point charge of 5.0 × 10</a:t>
            </a:r>
            <a:r>
              <a:rPr lang="en-US" baseline="30000" dirty="0"/>
              <a:t>-9 </a:t>
            </a:r>
            <a:r>
              <a:rPr lang="en-US" dirty="0"/>
              <a:t>C is transferred, by an external agent, from infinity to the surface of a ball of radius 5.0 cm. If the ball has the charge density 5.0 × 10</a:t>
            </a:r>
            <a:r>
              <a:rPr lang="en-US" baseline="30000" dirty="0"/>
              <a:t>-4 </a:t>
            </a:r>
            <a:r>
              <a:rPr lang="en-US" dirty="0"/>
              <a:t>C/m</a:t>
            </a:r>
            <a:r>
              <a:rPr lang="en-US" baseline="30000" dirty="0"/>
              <a:t>2</a:t>
            </a:r>
            <a:r>
              <a:rPr lang="en-US" dirty="0"/>
              <a:t>, then the amount of work done, by the external agent, in the process is: [Assume V = 0 at infinity.] </a:t>
            </a:r>
          </a:p>
          <a:p>
            <a:r>
              <a:rPr lang="en-US" dirty="0"/>
              <a:t>(</a:t>
            </a:r>
            <a:r>
              <a:rPr lang="en-US" dirty="0" err="1"/>
              <a:t>Ans</a:t>
            </a:r>
            <a:r>
              <a:rPr lang="en-US" dirty="0"/>
              <a:t>:  1.4×10</a:t>
            </a:r>
            <a:r>
              <a:rPr lang="en-US" baseline="30000" dirty="0"/>
              <a:t>-2 </a:t>
            </a:r>
            <a:r>
              <a:rPr lang="en-US" dirty="0"/>
              <a:t>J )</a:t>
            </a:r>
          </a:p>
          <a:p>
            <a:endParaRPr lang="en-US" dirty="0"/>
          </a:p>
        </p:txBody>
      </p:sp>
      <p:sp>
        <p:nvSpPr>
          <p:cNvPr id="5" name="Rectangle 4"/>
          <p:cNvSpPr txBox="1">
            <a:spLocks noChangeArrowheads="1"/>
          </p:cNvSpPr>
          <p:nvPr/>
        </p:nvSpPr>
        <p:spPr bwMode="auto">
          <a:xfrm>
            <a:off x="228600" y="4800600"/>
            <a:ext cx="8915400" cy="1371600"/>
          </a:xfrm>
          <a:prstGeom prst="rect">
            <a:avLst/>
          </a:prstGeom>
          <a:noFill/>
          <a:ln w="76200">
            <a:noFill/>
            <a:miter lim="800000"/>
            <a:headEnd/>
            <a:tailEnd/>
          </a:ln>
        </p:spPr>
        <p:txBody>
          <a:bodyPr/>
          <a:lstStyle/>
          <a:p>
            <a:r>
              <a:rPr lang="en-US" b="1" u="sng" dirty="0"/>
              <a:t>T062:</a:t>
            </a:r>
            <a:r>
              <a:rPr lang="en-US" u="sng" dirty="0"/>
              <a:t> </a:t>
            </a:r>
            <a:r>
              <a:rPr lang="en-US" b="1" dirty="0"/>
              <a:t>Q10.</a:t>
            </a:r>
            <a:r>
              <a:rPr lang="en-US" dirty="0"/>
              <a:t>: Two charged spherical conductors having radii 4.0 cm and 6.0 cm are connected by a long conducting wire. A total charge of 20 </a:t>
            </a:r>
            <a:r>
              <a:rPr lang="en-US" dirty="0" err="1"/>
              <a:t>μC</a:t>
            </a:r>
            <a:r>
              <a:rPr lang="en-US" dirty="0"/>
              <a:t> is placed on this combination of two spheres. Find the charges on each sphere (smaller first). </a:t>
            </a:r>
          </a:p>
          <a:p>
            <a:r>
              <a:rPr lang="en-US" dirty="0"/>
              <a:t>(8 </a:t>
            </a:r>
            <a:r>
              <a:rPr lang="en-US" dirty="0" err="1"/>
              <a:t>μC</a:t>
            </a:r>
            <a:r>
              <a:rPr lang="en-US" dirty="0"/>
              <a:t> and 12 </a:t>
            </a:r>
            <a:r>
              <a:rPr lang="en-US" dirty="0" err="1"/>
              <a:t>μC</a:t>
            </a:r>
            <a:r>
              <a:rPr lang="en-US" dirty="0"/>
              <a:t>)</a:t>
            </a:r>
          </a:p>
          <a:p>
            <a:endParaRPr lang="en-US" dirty="0"/>
          </a:p>
          <a:p>
            <a:endParaRPr lang="en-US" b="1" dirty="0"/>
          </a:p>
          <a:p>
            <a:endParaRPr lang="en-US" b="1" dirty="0"/>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8077200" cy="2308324"/>
          </a:xfrm>
          <a:prstGeom prst="rect">
            <a:avLst/>
          </a:prstGeom>
        </p:spPr>
        <p:txBody>
          <a:bodyPr wrap="square">
            <a:spAutoFit/>
          </a:bodyPr>
          <a:lstStyle/>
          <a:p>
            <a:pPr algn="l" rtl="0"/>
            <a:r>
              <a:rPr lang="en-US" b="1" dirty="0">
                <a:solidFill>
                  <a:srgbClr val="0000FF"/>
                </a:solidFill>
              </a:rPr>
              <a:t>T111-Q12. </a:t>
            </a:r>
          </a:p>
          <a:p>
            <a:pPr algn="l" rtl="0"/>
            <a:r>
              <a:rPr lang="en-US" dirty="0">
                <a:solidFill>
                  <a:srgbClr val="0000FF"/>
                </a:solidFill>
              </a:rPr>
              <a:t>Consider two conducting spheres A and B. Sphere A has radius </a:t>
            </a:r>
            <a:r>
              <a:rPr lang="en-US" i="1" dirty="0">
                <a:solidFill>
                  <a:srgbClr val="0000FF"/>
                </a:solidFill>
              </a:rPr>
              <a:t>R</a:t>
            </a:r>
            <a:r>
              <a:rPr lang="en-US" i="1" baseline="-25000" dirty="0">
                <a:solidFill>
                  <a:srgbClr val="0000FF"/>
                </a:solidFill>
              </a:rPr>
              <a:t>A</a:t>
            </a:r>
            <a:r>
              <a:rPr lang="en-US" i="1" baseline="30000" dirty="0">
                <a:solidFill>
                  <a:srgbClr val="0000FF"/>
                </a:solidFill>
              </a:rPr>
              <a:t> </a:t>
            </a:r>
            <a:r>
              <a:rPr lang="en-US" i="1" dirty="0">
                <a:solidFill>
                  <a:srgbClr val="0000FF"/>
                </a:solidFill>
              </a:rPr>
              <a:t>and carries charge q. Sphere B has radius R</a:t>
            </a:r>
            <a:r>
              <a:rPr lang="en-US" i="1" baseline="-25000" dirty="0">
                <a:solidFill>
                  <a:srgbClr val="0000FF"/>
                </a:solidFill>
              </a:rPr>
              <a:t>B</a:t>
            </a:r>
            <a:r>
              <a:rPr lang="en-US" i="1" baseline="30000" dirty="0">
                <a:solidFill>
                  <a:srgbClr val="0000FF"/>
                </a:solidFill>
              </a:rPr>
              <a:t> </a:t>
            </a:r>
            <a:r>
              <a:rPr lang="en-US" i="1" dirty="0">
                <a:solidFill>
                  <a:srgbClr val="0000FF"/>
                </a:solidFill>
              </a:rPr>
              <a:t>= 3R</a:t>
            </a:r>
            <a:r>
              <a:rPr lang="en-US" i="1" baseline="-25000" dirty="0">
                <a:solidFill>
                  <a:srgbClr val="0000FF"/>
                </a:solidFill>
              </a:rPr>
              <a:t>A</a:t>
            </a:r>
            <a:r>
              <a:rPr lang="en-US" i="1" baseline="30000" dirty="0">
                <a:solidFill>
                  <a:srgbClr val="0000FF"/>
                </a:solidFill>
              </a:rPr>
              <a:t> </a:t>
            </a:r>
            <a:r>
              <a:rPr lang="en-US" i="1" dirty="0">
                <a:solidFill>
                  <a:srgbClr val="0000FF"/>
                </a:solidFill>
              </a:rPr>
              <a:t>and initially uncharged. Sphere A is far from sphere B. The spheres are connected with a thin conducting wire. After the connection, what is the ratio of the charge on A to that on B (</a:t>
            </a:r>
            <a:r>
              <a:rPr lang="en-US" i="1" dirty="0" err="1">
                <a:solidFill>
                  <a:srgbClr val="0000FF"/>
                </a:solidFill>
              </a:rPr>
              <a:t>q</a:t>
            </a:r>
            <a:r>
              <a:rPr lang="en-US" i="1" baseline="-25000" dirty="0" err="1">
                <a:solidFill>
                  <a:srgbClr val="0000FF"/>
                </a:solidFill>
              </a:rPr>
              <a:t>A</a:t>
            </a:r>
            <a:r>
              <a:rPr lang="en-US" i="1" dirty="0">
                <a:solidFill>
                  <a:srgbClr val="0000FF"/>
                </a:solidFill>
              </a:rPr>
              <a:t>/</a:t>
            </a:r>
            <a:r>
              <a:rPr lang="en-US" i="1" dirty="0" err="1">
                <a:solidFill>
                  <a:srgbClr val="0000FF"/>
                </a:solidFill>
              </a:rPr>
              <a:t>q</a:t>
            </a:r>
            <a:r>
              <a:rPr lang="en-US" i="1" baseline="-25000" dirty="0" err="1">
                <a:solidFill>
                  <a:srgbClr val="0000FF"/>
                </a:solidFill>
              </a:rPr>
              <a:t>B</a:t>
            </a:r>
            <a:r>
              <a:rPr lang="en-US" i="1" baseline="30000" dirty="0">
                <a:solidFill>
                  <a:srgbClr val="0000FF"/>
                </a:solidFill>
              </a:rPr>
              <a:t> </a:t>
            </a:r>
            <a:r>
              <a:rPr lang="en-US" i="1" dirty="0">
                <a:solidFill>
                  <a:srgbClr val="0000FF"/>
                </a:solidFill>
              </a:rPr>
              <a:t>)? </a:t>
            </a:r>
          </a:p>
          <a:p>
            <a:pPr algn="l" rtl="0"/>
            <a:r>
              <a:rPr lang="en-US" dirty="0">
                <a:solidFill>
                  <a:srgbClr val="0000FF"/>
                </a:solidFill>
              </a:rPr>
              <a:t>A) 1/3 </a:t>
            </a:r>
          </a:p>
          <a:p>
            <a:pPr algn="l" rtl="0"/>
            <a:endParaRPr lang="en-US" dirty="0">
              <a:solidFill>
                <a:srgbClr val="0000FF"/>
              </a:solidFill>
            </a:endParaRPr>
          </a:p>
        </p:txBody>
      </p:sp>
      <p:grpSp>
        <p:nvGrpSpPr>
          <p:cNvPr id="3" name="Group 2"/>
          <p:cNvGrpSpPr/>
          <p:nvPr/>
        </p:nvGrpSpPr>
        <p:grpSpPr>
          <a:xfrm>
            <a:off x="457200" y="2388275"/>
            <a:ext cx="8382000" cy="2308324"/>
            <a:chOff x="533400" y="1676400"/>
            <a:chExt cx="8382000" cy="2308324"/>
          </a:xfrm>
        </p:grpSpPr>
        <p:sp>
          <p:nvSpPr>
            <p:cNvPr id="4" name="Rectangle 3"/>
            <p:cNvSpPr/>
            <p:nvPr/>
          </p:nvSpPr>
          <p:spPr>
            <a:xfrm>
              <a:off x="533400" y="1676400"/>
              <a:ext cx="6477000" cy="2308324"/>
            </a:xfrm>
            <a:prstGeom prst="rect">
              <a:avLst/>
            </a:prstGeom>
          </p:spPr>
          <p:txBody>
            <a:bodyPr wrap="square">
              <a:spAutoFit/>
            </a:bodyPr>
            <a:lstStyle/>
            <a:p>
              <a:pPr algn="l"/>
              <a:r>
                <a:rPr lang="en-US" b="1" dirty="0">
                  <a:solidFill>
                    <a:srgbClr val="0000FF"/>
                  </a:solidFill>
                </a:rPr>
                <a:t>T102-Q18. </a:t>
              </a:r>
            </a:p>
            <a:p>
              <a:pPr algn="l"/>
              <a:r>
                <a:rPr lang="en-US" dirty="0">
                  <a:solidFill>
                    <a:srgbClr val="0000FF"/>
                  </a:solidFill>
                </a:rPr>
                <a:t>A hallow spherical conductor of inner radius 2.0 cm and outer radius 4.0 cm has a net charge of – 4.0 </a:t>
              </a:r>
              <a:r>
                <a:rPr lang="en-US" dirty="0" err="1">
                  <a:solidFill>
                    <a:srgbClr val="0000FF"/>
                  </a:solidFill>
                </a:rPr>
                <a:t>nC</a:t>
              </a:r>
              <a:r>
                <a:rPr lang="en-US" dirty="0">
                  <a:solidFill>
                    <a:srgbClr val="0000FF"/>
                  </a:solidFill>
                </a:rPr>
                <a:t>. If a point charge of 5.0 </a:t>
              </a:r>
              <a:r>
                <a:rPr lang="en-US" dirty="0" err="1">
                  <a:solidFill>
                    <a:srgbClr val="0000FF"/>
                  </a:solidFill>
                </a:rPr>
                <a:t>nC</a:t>
              </a:r>
              <a:r>
                <a:rPr lang="en-US" dirty="0">
                  <a:solidFill>
                    <a:srgbClr val="0000FF"/>
                  </a:solidFill>
                </a:rPr>
                <a:t> is placed at the center of the hallow spherical conductor, the charge density on the outer surface of the conductor is: </a:t>
              </a:r>
            </a:p>
            <a:p>
              <a:pPr algn="l"/>
              <a:r>
                <a:rPr lang="en-US" dirty="0">
                  <a:solidFill>
                    <a:srgbClr val="0000FF"/>
                  </a:solidFill>
                </a:rPr>
                <a:t>A) + 50 </a:t>
              </a:r>
              <a:r>
                <a:rPr lang="en-US" dirty="0" err="1">
                  <a:solidFill>
                    <a:srgbClr val="0000FF"/>
                  </a:solidFill>
                </a:rPr>
                <a:t>nC</a:t>
              </a:r>
              <a:r>
                <a:rPr lang="en-US" dirty="0">
                  <a:solidFill>
                    <a:srgbClr val="0000FF"/>
                  </a:solidFill>
                </a:rPr>
                <a:t>/m</a:t>
              </a:r>
              <a:r>
                <a:rPr lang="en-US" baseline="30000" dirty="0">
                  <a:solidFill>
                    <a:srgbClr val="0000FF"/>
                  </a:solidFill>
                </a:rPr>
                <a:t>2</a:t>
              </a:r>
              <a:r>
                <a:rPr lang="en-US" dirty="0">
                  <a:solidFill>
                    <a:srgbClr val="0000FF"/>
                  </a:solidFill>
                </a:rPr>
                <a:t> </a:t>
              </a:r>
            </a:p>
            <a:p>
              <a:pPr algn="l"/>
              <a:endParaRPr lang="en-US" dirty="0">
                <a:solidFill>
                  <a:srgbClr val="0000FF"/>
                </a:solidFill>
              </a:endParaRPr>
            </a:p>
          </p:txBody>
        </p:sp>
        <p:pic>
          <p:nvPicPr>
            <p:cNvPr id="5" name="Picture 2"/>
            <p:cNvPicPr>
              <a:picLocks noChangeAspect="1" noChangeArrowheads="1"/>
            </p:cNvPicPr>
            <p:nvPr/>
          </p:nvPicPr>
          <p:blipFill>
            <a:blip r:embed="rId2" cstate="print"/>
            <a:srcRect/>
            <a:stretch>
              <a:fillRect/>
            </a:stretch>
          </p:blipFill>
          <p:spPr bwMode="auto">
            <a:xfrm>
              <a:off x="7162800" y="2105025"/>
              <a:ext cx="1752600" cy="1323975"/>
            </a:xfrm>
            <a:prstGeom prst="rect">
              <a:avLst/>
            </a:prstGeom>
            <a:noFill/>
            <a:ln w="9525">
              <a:noFill/>
              <a:miter lim="800000"/>
              <a:headEnd/>
              <a:tailEnd/>
            </a:ln>
            <a:effectLst/>
          </p:spPr>
        </p:pic>
      </p:grpSp>
      <p:sp>
        <p:nvSpPr>
          <p:cNvPr id="6" name="Rectangle 5"/>
          <p:cNvSpPr/>
          <p:nvPr/>
        </p:nvSpPr>
        <p:spPr>
          <a:xfrm>
            <a:off x="457200" y="4724400"/>
            <a:ext cx="8229600" cy="1200329"/>
          </a:xfrm>
          <a:prstGeom prst="rect">
            <a:avLst/>
          </a:prstGeom>
        </p:spPr>
        <p:txBody>
          <a:bodyPr wrap="square">
            <a:spAutoFit/>
          </a:bodyPr>
          <a:lstStyle/>
          <a:p>
            <a:pPr algn="l" rtl="0"/>
            <a:r>
              <a:rPr lang="en-US" dirty="0">
                <a:solidFill>
                  <a:srgbClr val="0000FF"/>
                </a:solidFill>
              </a:rPr>
              <a:t>T102-Q20. Eight identical spherical raindrops are each at a potential V (assuming the potential to be zero at infinity). They combine to make one spherical raindrop whose potential is: </a:t>
            </a:r>
          </a:p>
          <a:p>
            <a:pPr algn="l" rtl="0"/>
            <a:r>
              <a:rPr lang="en-US" dirty="0">
                <a:solidFill>
                  <a:srgbClr val="0000FF"/>
                </a:solidFill>
              </a:rPr>
              <a:t>A) 4V</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57200" y="304800"/>
            <a:ext cx="8382000" cy="2308324"/>
            <a:chOff x="533400" y="1676400"/>
            <a:chExt cx="8382000" cy="2308324"/>
          </a:xfrm>
        </p:grpSpPr>
        <p:sp>
          <p:nvSpPr>
            <p:cNvPr id="4" name="Rectangle 3"/>
            <p:cNvSpPr/>
            <p:nvPr/>
          </p:nvSpPr>
          <p:spPr>
            <a:xfrm>
              <a:off x="533400" y="1676400"/>
              <a:ext cx="6477000" cy="2308324"/>
            </a:xfrm>
            <a:prstGeom prst="rect">
              <a:avLst/>
            </a:prstGeom>
          </p:spPr>
          <p:txBody>
            <a:bodyPr wrap="square">
              <a:spAutoFit/>
            </a:bodyPr>
            <a:lstStyle/>
            <a:p>
              <a:pPr algn="l"/>
              <a:r>
                <a:rPr lang="en-US" b="1" dirty="0">
                  <a:solidFill>
                    <a:srgbClr val="0000FF"/>
                  </a:solidFill>
                </a:rPr>
                <a:t>T102-Q18. </a:t>
              </a:r>
            </a:p>
            <a:p>
              <a:pPr algn="l"/>
              <a:r>
                <a:rPr lang="en-US" dirty="0">
                  <a:solidFill>
                    <a:srgbClr val="0000FF"/>
                  </a:solidFill>
                </a:rPr>
                <a:t>A hallow spherical conductor of inner radius 2.0 cm and outer radius 4.0 cm has a net charge of – 4.0 </a:t>
              </a:r>
              <a:r>
                <a:rPr lang="en-US" dirty="0" err="1">
                  <a:solidFill>
                    <a:srgbClr val="0000FF"/>
                  </a:solidFill>
                </a:rPr>
                <a:t>nC</a:t>
              </a:r>
              <a:r>
                <a:rPr lang="en-US" dirty="0">
                  <a:solidFill>
                    <a:srgbClr val="0000FF"/>
                  </a:solidFill>
                </a:rPr>
                <a:t>. If a point charge of 5.0 </a:t>
              </a:r>
              <a:r>
                <a:rPr lang="en-US" dirty="0" err="1">
                  <a:solidFill>
                    <a:srgbClr val="0000FF"/>
                  </a:solidFill>
                </a:rPr>
                <a:t>nC</a:t>
              </a:r>
              <a:r>
                <a:rPr lang="en-US" dirty="0">
                  <a:solidFill>
                    <a:srgbClr val="0000FF"/>
                  </a:solidFill>
                </a:rPr>
                <a:t> is placed at the center of the hallow spherical conductor, the charge density on the outer surface of the conductor is: </a:t>
              </a:r>
            </a:p>
            <a:p>
              <a:pPr algn="l"/>
              <a:r>
                <a:rPr lang="en-US" dirty="0">
                  <a:solidFill>
                    <a:srgbClr val="0000FF"/>
                  </a:solidFill>
                </a:rPr>
                <a:t>A) + 50 </a:t>
              </a:r>
              <a:r>
                <a:rPr lang="en-US" dirty="0" err="1">
                  <a:solidFill>
                    <a:srgbClr val="0000FF"/>
                  </a:solidFill>
                </a:rPr>
                <a:t>nC</a:t>
              </a:r>
              <a:r>
                <a:rPr lang="en-US" dirty="0">
                  <a:solidFill>
                    <a:srgbClr val="0000FF"/>
                  </a:solidFill>
                </a:rPr>
                <a:t>/m</a:t>
              </a:r>
              <a:r>
                <a:rPr lang="en-US" baseline="30000" dirty="0">
                  <a:solidFill>
                    <a:srgbClr val="0000FF"/>
                  </a:solidFill>
                </a:rPr>
                <a:t>2</a:t>
              </a:r>
              <a:r>
                <a:rPr lang="en-US" dirty="0">
                  <a:solidFill>
                    <a:srgbClr val="0000FF"/>
                  </a:solidFill>
                </a:rPr>
                <a:t> </a:t>
              </a:r>
            </a:p>
            <a:p>
              <a:pPr algn="l"/>
              <a:endParaRPr lang="en-US" dirty="0">
                <a:solidFill>
                  <a:srgbClr val="0000FF"/>
                </a:solidFill>
              </a:endParaRPr>
            </a:p>
          </p:txBody>
        </p:sp>
        <p:pic>
          <p:nvPicPr>
            <p:cNvPr id="5" name="Picture 2"/>
            <p:cNvPicPr>
              <a:picLocks noChangeAspect="1" noChangeArrowheads="1"/>
            </p:cNvPicPr>
            <p:nvPr/>
          </p:nvPicPr>
          <p:blipFill>
            <a:blip r:embed="rId2" cstate="print"/>
            <a:srcRect/>
            <a:stretch>
              <a:fillRect/>
            </a:stretch>
          </p:blipFill>
          <p:spPr bwMode="auto">
            <a:xfrm>
              <a:off x="7162800" y="2105025"/>
              <a:ext cx="1752600" cy="1323975"/>
            </a:xfrm>
            <a:prstGeom prst="rect">
              <a:avLst/>
            </a:prstGeom>
            <a:noFill/>
            <a:ln w="9525">
              <a:noFill/>
              <a:miter lim="800000"/>
              <a:headEnd/>
              <a:tailEnd/>
            </a:ln>
            <a:effectLst/>
          </p:spPr>
        </p:pic>
      </p:grpSp>
    </p:spTree>
    <p:extLst>
      <p:ext uri="{BB962C8B-B14F-4D97-AF65-F5344CB8AC3E}">
        <p14:creationId xmlns:p14="http://schemas.microsoft.com/office/powerpoint/2010/main" val="2110628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800" y="381000"/>
            <a:ext cx="8229600" cy="1200329"/>
          </a:xfrm>
          <a:prstGeom prst="rect">
            <a:avLst/>
          </a:prstGeom>
        </p:spPr>
        <p:txBody>
          <a:bodyPr wrap="square">
            <a:spAutoFit/>
          </a:bodyPr>
          <a:lstStyle/>
          <a:p>
            <a:pPr algn="l" rtl="0"/>
            <a:r>
              <a:rPr lang="en-US" dirty="0">
                <a:solidFill>
                  <a:srgbClr val="0000FF"/>
                </a:solidFill>
              </a:rPr>
              <a:t>T102-Q20. Eight identical spherical raindrops are each at a potential V (assuming the potential to be zero at infinity). They combine to make one spherical raindrop whose potential is: </a:t>
            </a:r>
          </a:p>
          <a:p>
            <a:pPr algn="l" rtl="0"/>
            <a:r>
              <a:rPr lang="en-US" dirty="0">
                <a:solidFill>
                  <a:srgbClr val="0000FF"/>
                </a:solidFill>
              </a:rPr>
              <a:t>A) 4V</a:t>
            </a:r>
          </a:p>
        </p:txBody>
      </p:sp>
    </p:spTree>
    <p:extLst>
      <p:ext uri="{BB962C8B-B14F-4D97-AF65-F5344CB8AC3E}">
        <p14:creationId xmlns:p14="http://schemas.microsoft.com/office/powerpoint/2010/main" val="18446977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457200"/>
            <a:ext cx="8610600" cy="1754326"/>
          </a:xfrm>
          <a:prstGeom prst="rect">
            <a:avLst/>
          </a:prstGeom>
        </p:spPr>
        <p:txBody>
          <a:bodyPr wrap="square">
            <a:spAutoFit/>
          </a:bodyPr>
          <a:lstStyle/>
          <a:p>
            <a:pPr algn="l" rtl="0"/>
            <a:r>
              <a:rPr lang="en-US" dirty="0"/>
              <a:t>T91-Q11.</a:t>
            </a:r>
          </a:p>
          <a:p>
            <a:pPr algn="l" rtl="0"/>
            <a:r>
              <a:rPr lang="en-US" dirty="0"/>
              <a:t>A conducting spherical shell has a radius of 0.800 m and carries a net charge of + 2.00 µC. Point A is a distance </a:t>
            </a:r>
            <a:r>
              <a:rPr lang="en-US" i="1" dirty="0" err="1"/>
              <a:t>r</a:t>
            </a:r>
            <a:r>
              <a:rPr lang="en-US" i="1" baseline="-25000" dirty="0" err="1"/>
              <a:t>A</a:t>
            </a:r>
            <a:r>
              <a:rPr lang="en-US" i="1" baseline="-25000" dirty="0"/>
              <a:t> </a:t>
            </a:r>
            <a:r>
              <a:rPr lang="en-US" i="1" dirty="0"/>
              <a:t>= 0.500 m from the center of the shell, and point B is a distance </a:t>
            </a:r>
            <a:r>
              <a:rPr lang="en-US" i="1" dirty="0" err="1"/>
              <a:t>r</a:t>
            </a:r>
            <a:r>
              <a:rPr lang="en-US" i="1" baseline="-25000" dirty="0" err="1"/>
              <a:t>B</a:t>
            </a:r>
            <a:r>
              <a:rPr lang="en-US" i="1" baseline="-25000" dirty="0"/>
              <a:t> </a:t>
            </a:r>
            <a:r>
              <a:rPr lang="en-US" i="1" dirty="0"/>
              <a:t>= </a:t>
            </a:r>
            <a:r>
              <a:rPr lang="en-US" dirty="0"/>
              <a:t>1.50 m from the center of the shell. Take </a:t>
            </a:r>
            <a:r>
              <a:rPr lang="en-US" i="1" dirty="0"/>
              <a:t>V = 0 at infinity. What is the electric potential </a:t>
            </a:r>
            <a:r>
              <a:rPr lang="en-US" dirty="0"/>
              <a:t>difference </a:t>
            </a:r>
            <a:r>
              <a:rPr lang="en-US" i="1" dirty="0"/>
              <a:t>V</a:t>
            </a:r>
            <a:r>
              <a:rPr lang="en-US" i="1" baseline="-25000" dirty="0"/>
              <a:t>B</a:t>
            </a:r>
            <a:r>
              <a:rPr lang="en-US" i="1" dirty="0"/>
              <a:t> – V</a:t>
            </a:r>
            <a:r>
              <a:rPr lang="en-US" i="1" baseline="-25000" dirty="0"/>
              <a:t>A</a:t>
            </a:r>
            <a:r>
              <a:rPr lang="en-US" i="1" dirty="0"/>
              <a:t>?</a:t>
            </a:r>
          </a:p>
          <a:p>
            <a:pPr algn="l" rtl="0"/>
            <a:r>
              <a:rPr lang="en-US" dirty="0"/>
              <a:t>A) − 10.5 kV</a:t>
            </a:r>
          </a:p>
        </p:txBody>
      </p:sp>
    </p:spTree>
    <p:extLst>
      <p:ext uri="{BB962C8B-B14F-4D97-AF65-F5344CB8AC3E}">
        <p14:creationId xmlns:p14="http://schemas.microsoft.com/office/powerpoint/2010/main" val="14092190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00400" y="2971800"/>
            <a:ext cx="2324675" cy="707886"/>
          </a:xfrm>
          <a:prstGeom prst="rect">
            <a:avLst/>
          </a:prstGeom>
          <a:noFill/>
        </p:spPr>
        <p:txBody>
          <a:bodyPr wrap="none" rtlCol="0">
            <a:spAutoFit/>
          </a:bodyPr>
          <a:lstStyle/>
          <a:p>
            <a:r>
              <a:rPr lang="en-US" sz="4000" dirty="0"/>
              <a:t>Lecture 2</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7"/>
          <p:cNvSpPr>
            <a:spLocks noChangeArrowheads="1"/>
          </p:cNvSpPr>
          <p:nvPr/>
        </p:nvSpPr>
        <p:spPr bwMode="auto">
          <a:xfrm>
            <a:off x="1066800" y="912813"/>
            <a:ext cx="7010400" cy="534987"/>
          </a:xfrm>
          <a:prstGeom prst="rect">
            <a:avLst/>
          </a:prstGeom>
          <a:noFill/>
          <a:ln w="9525">
            <a:noFill/>
            <a:miter lim="800000"/>
            <a:headEnd/>
            <a:tailEnd/>
          </a:ln>
        </p:spPr>
        <p:txBody>
          <a:bodyPr>
            <a:spAutoFit/>
          </a:bodyPr>
          <a:lstStyle/>
          <a:p>
            <a:pPr algn="ctr">
              <a:lnSpc>
                <a:spcPct val="90000"/>
              </a:lnSpc>
              <a:buClr>
                <a:schemeClr val="hlink"/>
              </a:buClr>
            </a:pPr>
            <a:r>
              <a:rPr lang="en-US" sz="1600" b="1">
                <a:latin typeface="Comic Sans MS" pitchFamily="66" charset="0"/>
              </a:rPr>
              <a:t>If a surface has same potential everywhere it is called equipotential surface</a:t>
            </a:r>
          </a:p>
        </p:txBody>
      </p:sp>
      <p:sp>
        <p:nvSpPr>
          <p:cNvPr id="24" name="Title 7"/>
          <p:cNvSpPr txBox="1">
            <a:spLocks/>
          </p:cNvSpPr>
          <p:nvPr/>
        </p:nvSpPr>
        <p:spPr>
          <a:xfrm>
            <a:off x="381000" y="76201"/>
            <a:ext cx="8229600" cy="762000"/>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err="1">
                <a:ln w="11430"/>
                <a:solidFill>
                  <a:srgbClr val="0000FF"/>
                </a:solidFill>
                <a:effectLst>
                  <a:outerShdw blurRad="50800" dist="39000" dir="5460000" algn="tl">
                    <a:srgbClr val="000000">
                      <a:alpha val="38000"/>
                    </a:srgbClr>
                  </a:outerShdw>
                </a:effectLst>
                <a:latin typeface="Comic Sans MS" pitchFamily="66" charset="0"/>
                <a:cs typeface="+mn-cs"/>
              </a:rPr>
              <a:t>Equipotential</a:t>
            </a:r>
            <a:r>
              <a:rPr lang="en-US" sz="3600" b="1" dirty="0">
                <a:ln w="11430"/>
                <a:solidFill>
                  <a:srgbClr val="0000FF"/>
                </a:solidFill>
                <a:effectLst>
                  <a:outerShdw blurRad="50800" dist="39000" dir="5460000" algn="tl">
                    <a:srgbClr val="000000">
                      <a:alpha val="38000"/>
                    </a:srgbClr>
                  </a:outerShdw>
                </a:effectLst>
                <a:latin typeface="Comic Sans MS" pitchFamily="66" charset="0"/>
                <a:cs typeface="+mn-cs"/>
              </a:rPr>
              <a:t> Surfaces</a:t>
            </a:r>
            <a:endParaRPr lang="en-US" sz="3600" b="1" dirty="0">
              <a:ln w="11430"/>
              <a:solidFill>
                <a:srgbClr val="0000FF"/>
              </a:solidFill>
              <a:effectLst>
                <a:outerShdw blurRad="50800" dist="39000" dir="5460000" algn="tl">
                  <a:srgbClr val="000000">
                    <a:alpha val="38000"/>
                  </a:srgbClr>
                </a:outerShdw>
              </a:effectLst>
              <a:latin typeface="+mj-lt"/>
              <a:ea typeface="+mj-ea"/>
              <a:cs typeface="+mj-cs"/>
            </a:endParaRPr>
          </a:p>
        </p:txBody>
      </p:sp>
      <p:grpSp>
        <p:nvGrpSpPr>
          <p:cNvPr id="2" name="Group 60"/>
          <p:cNvGrpSpPr>
            <a:grpSpLocks/>
          </p:cNvGrpSpPr>
          <p:nvPr/>
        </p:nvGrpSpPr>
        <p:grpSpPr bwMode="auto">
          <a:xfrm>
            <a:off x="34925" y="1757363"/>
            <a:ext cx="4267200" cy="4191000"/>
            <a:chOff x="762000" y="1371600"/>
            <a:chExt cx="4800600" cy="4800600"/>
          </a:xfrm>
        </p:grpSpPr>
        <p:sp>
          <p:nvSpPr>
            <p:cNvPr id="53" name="Oval 52"/>
            <p:cNvSpPr/>
            <p:nvPr/>
          </p:nvSpPr>
          <p:spPr>
            <a:xfrm>
              <a:off x="2056805" y="2819054"/>
              <a:ext cx="2057400" cy="2134812"/>
            </a:xfrm>
            <a:prstGeom prst="ellipse">
              <a:avLst/>
            </a:prstGeom>
            <a:noFill/>
            <a:ln>
              <a:solidFill>
                <a:srgbClr val="00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Oval 54"/>
            <p:cNvSpPr/>
            <p:nvPr/>
          </p:nvSpPr>
          <p:spPr>
            <a:xfrm>
              <a:off x="2426494" y="3164551"/>
              <a:ext cx="1371600" cy="1447454"/>
            </a:xfrm>
            <a:prstGeom prst="ellipse">
              <a:avLst/>
            </a:prstGeom>
            <a:noFill/>
            <a:ln>
              <a:solidFill>
                <a:srgbClr val="00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Oval 55"/>
            <p:cNvSpPr/>
            <p:nvPr/>
          </p:nvSpPr>
          <p:spPr>
            <a:xfrm>
              <a:off x="1712119" y="2455372"/>
              <a:ext cx="2819996" cy="2818534"/>
            </a:xfrm>
            <a:prstGeom prst="ellipse">
              <a:avLst/>
            </a:prstGeom>
            <a:noFill/>
            <a:ln>
              <a:solidFill>
                <a:srgbClr val="00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Oval 57"/>
            <p:cNvSpPr/>
            <p:nvPr/>
          </p:nvSpPr>
          <p:spPr>
            <a:xfrm>
              <a:off x="1295996" y="1980766"/>
              <a:ext cx="3732609" cy="3658639"/>
            </a:xfrm>
            <a:prstGeom prst="ellipse">
              <a:avLst/>
            </a:prstGeom>
            <a:noFill/>
            <a:ln>
              <a:solidFill>
                <a:srgbClr val="00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Oval 58"/>
            <p:cNvSpPr/>
            <p:nvPr/>
          </p:nvSpPr>
          <p:spPr>
            <a:xfrm>
              <a:off x="762000" y="1371600"/>
              <a:ext cx="4800600" cy="4800600"/>
            </a:xfrm>
            <a:prstGeom prst="ellipse">
              <a:avLst/>
            </a:prstGeom>
            <a:noFill/>
            <a:ln>
              <a:solidFill>
                <a:srgbClr val="00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40965" name="Group 94"/>
          <p:cNvGrpSpPr>
            <a:grpSpLocks/>
          </p:cNvGrpSpPr>
          <p:nvPr/>
        </p:nvGrpSpPr>
        <p:grpSpPr bwMode="auto">
          <a:xfrm>
            <a:off x="-304800" y="1708150"/>
            <a:ext cx="4876800" cy="4281488"/>
            <a:chOff x="346548" y="1166025"/>
            <a:chExt cx="5715000" cy="5181600"/>
          </a:xfrm>
        </p:grpSpPr>
        <p:grpSp>
          <p:nvGrpSpPr>
            <p:cNvPr id="41028" name="Group 72"/>
            <p:cNvGrpSpPr>
              <a:grpSpLocks/>
            </p:cNvGrpSpPr>
            <p:nvPr/>
          </p:nvGrpSpPr>
          <p:grpSpPr bwMode="auto">
            <a:xfrm>
              <a:off x="457200" y="1219200"/>
              <a:ext cx="5410200" cy="5117275"/>
              <a:chOff x="457200" y="1219200"/>
              <a:chExt cx="5410200" cy="5117275"/>
            </a:xfrm>
          </p:grpSpPr>
          <p:cxnSp>
            <p:nvCxnSpPr>
              <p:cNvPr id="31" name="Straight Arrow Connector 30"/>
              <p:cNvCxnSpPr/>
              <p:nvPr/>
            </p:nvCxnSpPr>
            <p:spPr>
              <a:xfrm>
                <a:off x="3429151" y="4038288"/>
                <a:ext cx="2133823" cy="104323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505425" y="3886509"/>
                <a:ext cx="2362646" cy="22862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3406827" y="2286112"/>
                <a:ext cx="2079873" cy="139098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a:off x="2097502" y="5231411"/>
                <a:ext cx="2207512" cy="186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10800000" flipV="1">
                <a:off x="1295327" y="4038288"/>
                <a:ext cx="1676177" cy="160039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10800000">
                <a:off x="456308" y="3734731"/>
                <a:ext cx="2433341" cy="15177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16200000" flipV="1">
                <a:off x="1133424" y="1915254"/>
                <a:ext cx="2057655" cy="158129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1065" idx="2"/>
              </p:cNvCxnSpPr>
              <p:nvPr/>
            </p:nvCxnSpPr>
            <p:spPr>
              <a:xfrm rot="5400000" flipH="1" flipV="1">
                <a:off x="1991073" y="2401170"/>
                <a:ext cx="2466879" cy="10418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rot="16200000" flipH="1">
                <a:off x="2973889" y="4465246"/>
                <a:ext cx="1903954" cy="11422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rot="5400000">
                <a:off x="1638798" y="4677415"/>
                <a:ext cx="1980804" cy="84087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5400000" flipH="1" flipV="1">
                <a:off x="2745161" y="2058599"/>
                <a:ext cx="2132583" cy="106598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rot="16200000" flipV="1">
                <a:off x="1562621" y="2170862"/>
                <a:ext cx="2209432" cy="76460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10800000">
                <a:off x="685132" y="2514739"/>
                <a:ext cx="2211959" cy="12949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rot="10800000" flipV="1">
                <a:off x="837681" y="3963358"/>
                <a:ext cx="2059410" cy="91259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flipV="1">
                <a:off x="3505425" y="3200625"/>
                <a:ext cx="2133824" cy="6090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4" name="Oval 93"/>
            <p:cNvSpPr/>
            <p:nvPr/>
          </p:nvSpPr>
          <p:spPr>
            <a:xfrm>
              <a:off x="346548" y="1166025"/>
              <a:ext cx="5715000" cy="5181600"/>
            </a:xfrm>
            <a:prstGeom prst="ellipse">
              <a:avLst/>
            </a:prstGeom>
            <a:gradFill>
              <a:gsLst>
                <a:gs pos="12000">
                  <a:schemeClr val="accent6">
                    <a:lumMod val="75000"/>
                  </a:schemeClr>
                </a:gs>
                <a:gs pos="80000">
                  <a:schemeClr val="accent1">
                    <a:tint val="44500"/>
                    <a:satMod val="160000"/>
                    <a:alpha val="0"/>
                  </a:schemeClr>
                </a:gs>
                <a:gs pos="74000">
                  <a:schemeClr val="accent1">
                    <a:tint val="23500"/>
                    <a:satMod val="160000"/>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+q</a:t>
              </a:r>
            </a:p>
          </p:txBody>
        </p:sp>
      </p:grpSp>
      <p:grpSp>
        <p:nvGrpSpPr>
          <p:cNvPr id="5" name="Group 95"/>
          <p:cNvGrpSpPr>
            <a:grpSpLocks/>
          </p:cNvGrpSpPr>
          <p:nvPr/>
        </p:nvGrpSpPr>
        <p:grpSpPr bwMode="auto">
          <a:xfrm>
            <a:off x="4911725" y="1681163"/>
            <a:ext cx="4267200" cy="4191000"/>
            <a:chOff x="762000" y="1371600"/>
            <a:chExt cx="4800600" cy="4800600"/>
          </a:xfrm>
        </p:grpSpPr>
        <p:sp>
          <p:nvSpPr>
            <p:cNvPr id="97" name="Oval 96"/>
            <p:cNvSpPr/>
            <p:nvPr/>
          </p:nvSpPr>
          <p:spPr>
            <a:xfrm>
              <a:off x="2056805" y="2819054"/>
              <a:ext cx="2057400" cy="2134812"/>
            </a:xfrm>
            <a:prstGeom prst="ellipse">
              <a:avLst/>
            </a:prstGeom>
            <a:noFill/>
            <a:ln>
              <a:solidFill>
                <a:srgbClr val="00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 name="Oval 98"/>
            <p:cNvSpPr/>
            <p:nvPr/>
          </p:nvSpPr>
          <p:spPr>
            <a:xfrm>
              <a:off x="2426494" y="3164551"/>
              <a:ext cx="1371600" cy="1447454"/>
            </a:xfrm>
            <a:prstGeom prst="ellipse">
              <a:avLst/>
            </a:prstGeom>
            <a:noFill/>
            <a:ln>
              <a:solidFill>
                <a:srgbClr val="00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 name="Oval 100"/>
            <p:cNvSpPr/>
            <p:nvPr/>
          </p:nvSpPr>
          <p:spPr>
            <a:xfrm>
              <a:off x="1712119" y="2455372"/>
              <a:ext cx="2819996" cy="2818534"/>
            </a:xfrm>
            <a:prstGeom prst="ellipse">
              <a:avLst/>
            </a:prstGeom>
            <a:noFill/>
            <a:ln>
              <a:solidFill>
                <a:srgbClr val="00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 name="Oval 102"/>
            <p:cNvSpPr/>
            <p:nvPr/>
          </p:nvSpPr>
          <p:spPr>
            <a:xfrm>
              <a:off x="1295996" y="1980766"/>
              <a:ext cx="3732609" cy="3658639"/>
            </a:xfrm>
            <a:prstGeom prst="ellipse">
              <a:avLst/>
            </a:prstGeom>
            <a:noFill/>
            <a:ln>
              <a:solidFill>
                <a:srgbClr val="00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 name="Oval 104"/>
            <p:cNvSpPr/>
            <p:nvPr/>
          </p:nvSpPr>
          <p:spPr>
            <a:xfrm>
              <a:off x="762000" y="1371600"/>
              <a:ext cx="4800600" cy="4800600"/>
            </a:xfrm>
            <a:prstGeom prst="ellipse">
              <a:avLst/>
            </a:prstGeom>
            <a:noFill/>
            <a:ln>
              <a:solidFill>
                <a:srgbClr val="00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40967" name="Group 183"/>
          <p:cNvGrpSpPr>
            <a:grpSpLocks/>
          </p:cNvGrpSpPr>
          <p:nvPr/>
        </p:nvGrpSpPr>
        <p:grpSpPr bwMode="auto">
          <a:xfrm>
            <a:off x="4624388" y="1247775"/>
            <a:ext cx="4876800" cy="4894263"/>
            <a:chOff x="4572000" y="1295400"/>
            <a:chExt cx="4876800" cy="4893918"/>
          </a:xfrm>
        </p:grpSpPr>
        <p:grpSp>
          <p:nvGrpSpPr>
            <p:cNvPr id="40969" name="Group 181"/>
            <p:cNvGrpSpPr>
              <a:grpSpLocks/>
            </p:cNvGrpSpPr>
            <p:nvPr/>
          </p:nvGrpSpPr>
          <p:grpSpPr bwMode="auto">
            <a:xfrm>
              <a:off x="4648234" y="1295400"/>
              <a:ext cx="4724366" cy="4893918"/>
              <a:chOff x="4495834" y="1492295"/>
              <a:chExt cx="4724366" cy="4893918"/>
            </a:xfrm>
          </p:grpSpPr>
          <p:grpSp>
            <p:nvGrpSpPr>
              <p:cNvPr id="40973" name="Group 143"/>
              <p:cNvGrpSpPr>
                <a:grpSpLocks/>
              </p:cNvGrpSpPr>
              <p:nvPr/>
            </p:nvGrpSpPr>
            <p:grpSpPr bwMode="auto">
              <a:xfrm flipH="1">
                <a:off x="6910388" y="1555750"/>
                <a:ext cx="2309812" cy="4781550"/>
                <a:chOff x="288613" y="1404070"/>
                <a:chExt cx="2309210" cy="4781616"/>
              </a:xfrm>
            </p:grpSpPr>
            <p:grpSp>
              <p:nvGrpSpPr>
                <p:cNvPr id="41002" name="Group 81"/>
                <p:cNvGrpSpPr>
                  <a:grpSpLocks/>
                </p:cNvGrpSpPr>
                <p:nvPr/>
              </p:nvGrpSpPr>
              <p:grpSpPr bwMode="auto">
                <a:xfrm rot="175509">
                  <a:off x="288647" y="3497996"/>
                  <a:ext cx="2133614" cy="219448"/>
                  <a:chOff x="2666988" y="3437088"/>
                  <a:chExt cx="14" cy="219448"/>
                </a:xfrm>
              </p:grpSpPr>
              <p:cxnSp>
                <p:nvCxnSpPr>
                  <p:cNvPr id="152" name="Straight Connector 151"/>
                  <p:cNvCxnSpPr/>
                  <p:nvPr/>
                </p:nvCxnSpPr>
                <p:spPr>
                  <a:xfrm rot="10800000">
                    <a:off x="2666992" y="3502437"/>
                    <a:ext cx="10" cy="152392"/>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rot="10800000">
                    <a:off x="2666988" y="3436981"/>
                    <a:ext cx="5" cy="76196"/>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1003" name="Group 87"/>
                <p:cNvGrpSpPr>
                  <a:grpSpLocks/>
                </p:cNvGrpSpPr>
                <p:nvPr/>
              </p:nvGrpSpPr>
              <p:grpSpPr bwMode="auto">
                <a:xfrm rot="1709046">
                  <a:off x="312528" y="2967840"/>
                  <a:ext cx="2286015" cy="223756"/>
                  <a:chOff x="2666987" y="3432383"/>
                  <a:chExt cx="15" cy="223756"/>
                </a:xfrm>
              </p:grpSpPr>
              <p:cxnSp>
                <p:nvCxnSpPr>
                  <p:cNvPr id="150" name="Straight Connector 149"/>
                  <p:cNvCxnSpPr/>
                  <p:nvPr/>
                </p:nvCxnSpPr>
                <p:spPr>
                  <a:xfrm rot="10800000">
                    <a:off x="2666992" y="3502276"/>
                    <a:ext cx="10" cy="152391"/>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rot="10800000">
                    <a:off x="2666987" y="3430927"/>
                    <a:ext cx="5" cy="76196"/>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1004" name="Group 90"/>
                <p:cNvGrpSpPr>
                  <a:grpSpLocks/>
                </p:cNvGrpSpPr>
                <p:nvPr/>
              </p:nvGrpSpPr>
              <p:grpSpPr bwMode="auto">
                <a:xfrm rot="3017390">
                  <a:off x="738512" y="2595645"/>
                  <a:ext cx="2286015" cy="218033"/>
                  <a:chOff x="2666987" y="3438810"/>
                  <a:chExt cx="15" cy="218033"/>
                </a:xfrm>
              </p:grpSpPr>
              <p:cxnSp>
                <p:nvCxnSpPr>
                  <p:cNvPr id="148" name="Straight Connector 147"/>
                  <p:cNvCxnSpPr/>
                  <p:nvPr/>
                </p:nvCxnSpPr>
                <p:spPr>
                  <a:xfrm rot="10800000">
                    <a:off x="2666992" y="3503436"/>
                    <a:ext cx="10" cy="15236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0800000">
                    <a:off x="2666987" y="3437762"/>
                    <a:ext cx="5" cy="7618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1005" name="Group 93"/>
                <p:cNvGrpSpPr>
                  <a:grpSpLocks/>
                </p:cNvGrpSpPr>
                <p:nvPr/>
              </p:nvGrpSpPr>
              <p:grpSpPr bwMode="auto">
                <a:xfrm rot="4079036">
                  <a:off x="1074488" y="2433977"/>
                  <a:ext cx="2286015" cy="225593"/>
                  <a:chOff x="2666987" y="3431910"/>
                  <a:chExt cx="15" cy="225593"/>
                </a:xfrm>
              </p:grpSpPr>
              <p:cxnSp>
                <p:nvCxnSpPr>
                  <p:cNvPr id="146" name="Straight Connector 145"/>
                  <p:cNvCxnSpPr/>
                  <p:nvPr/>
                </p:nvCxnSpPr>
                <p:spPr>
                  <a:xfrm rot="10800000">
                    <a:off x="2666992" y="3503539"/>
                    <a:ext cx="10" cy="153948"/>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rot="10800000">
                    <a:off x="2666987" y="3431894"/>
                    <a:ext cx="5" cy="7618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1006" name="Group 96"/>
                <p:cNvGrpSpPr>
                  <a:grpSpLocks/>
                </p:cNvGrpSpPr>
                <p:nvPr/>
              </p:nvGrpSpPr>
              <p:grpSpPr bwMode="auto">
                <a:xfrm rot="-1409053">
                  <a:off x="312883" y="4102017"/>
                  <a:ext cx="2133614" cy="220964"/>
                  <a:chOff x="2666988" y="3435757"/>
                  <a:chExt cx="14" cy="220964"/>
                </a:xfrm>
              </p:grpSpPr>
              <p:cxnSp>
                <p:nvCxnSpPr>
                  <p:cNvPr id="144" name="Straight Connector 143"/>
                  <p:cNvCxnSpPr/>
                  <p:nvPr/>
                </p:nvCxnSpPr>
                <p:spPr>
                  <a:xfrm rot="10800000">
                    <a:off x="2666992" y="3502341"/>
                    <a:ext cx="10" cy="153978"/>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0800000">
                    <a:off x="2666988" y="3433532"/>
                    <a:ext cx="5" cy="76196"/>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1007" name="Group 102"/>
                <p:cNvGrpSpPr>
                  <a:grpSpLocks/>
                </p:cNvGrpSpPr>
                <p:nvPr/>
              </p:nvGrpSpPr>
              <p:grpSpPr bwMode="auto">
                <a:xfrm rot="-2791766">
                  <a:off x="556717" y="4624463"/>
                  <a:ext cx="2133614" cy="221522"/>
                  <a:chOff x="2666988" y="3435320"/>
                  <a:chExt cx="14" cy="221522"/>
                </a:xfrm>
              </p:grpSpPr>
              <p:cxnSp>
                <p:nvCxnSpPr>
                  <p:cNvPr id="142" name="Straight Connector 141"/>
                  <p:cNvCxnSpPr/>
                  <p:nvPr/>
                </p:nvCxnSpPr>
                <p:spPr>
                  <a:xfrm rot="10800000">
                    <a:off x="2666992" y="3504408"/>
                    <a:ext cx="10" cy="15236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10800000">
                    <a:off x="2666988" y="3434096"/>
                    <a:ext cx="5" cy="7618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1008" name="Group 108"/>
                <p:cNvGrpSpPr>
                  <a:grpSpLocks/>
                </p:cNvGrpSpPr>
                <p:nvPr/>
              </p:nvGrpSpPr>
              <p:grpSpPr bwMode="auto">
                <a:xfrm rot="-4221426">
                  <a:off x="1019951" y="5008347"/>
                  <a:ext cx="2133614" cy="220899"/>
                  <a:chOff x="2666988" y="3436776"/>
                  <a:chExt cx="14" cy="220899"/>
                </a:xfrm>
              </p:grpSpPr>
              <p:cxnSp>
                <p:nvCxnSpPr>
                  <p:cNvPr id="140" name="Straight Connector 139"/>
                  <p:cNvCxnSpPr/>
                  <p:nvPr/>
                </p:nvCxnSpPr>
                <p:spPr>
                  <a:xfrm rot="10800000">
                    <a:off x="2666992" y="3506688"/>
                    <a:ext cx="10" cy="153947"/>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rot="10800000">
                    <a:off x="2666988" y="3436703"/>
                    <a:ext cx="5" cy="7618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40974" name="Group 143"/>
              <p:cNvGrpSpPr>
                <a:grpSpLocks/>
              </p:cNvGrpSpPr>
              <p:nvPr/>
            </p:nvGrpSpPr>
            <p:grpSpPr bwMode="auto">
              <a:xfrm>
                <a:off x="4495834" y="1494812"/>
                <a:ext cx="2310498" cy="4810656"/>
                <a:chOff x="288647" y="1374882"/>
                <a:chExt cx="2309896" cy="4810722"/>
              </a:xfrm>
            </p:grpSpPr>
            <p:grpSp>
              <p:nvGrpSpPr>
                <p:cNvPr id="40981" name="Group 81"/>
                <p:cNvGrpSpPr>
                  <a:grpSpLocks/>
                </p:cNvGrpSpPr>
                <p:nvPr/>
              </p:nvGrpSpPr>
              <p:grpSpPr bwMode="auto">
                <a:xfrm rot="175509">
                  <a:off x="288647" y="3497996"/>
                  <a:ext cx="2133614" cy="219448"/>
                  <a:chOff x="2666988" y="3437088"/>
                  <a:chExt cx="14" cy="219448"/>
                </a:xfrm>
              </p:grpSpPr>
              <p:cxnSp>
                <p:nvCxnSpPr>
                  <p:cNvPr id="174" name="Straight Connector 173"/>
                  <p:cNvCxnSpPr/>
                  <p:nvPr/>
                </p:nvCxnSpPr>
                <p:spPr>
                  <a:xfrm rot="10800000">
                    <a:off x="2666992" y="3502521"/>
                    <a:ext cx="10" cy="152392"/>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10800000">
                    <a:off x="2666988" y="3437065"/>
                    <a:ext cx="5" cy="76196"/>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0982" name="Group 87"/>
                <p:cNvGrpSpPr>
                  <a:grpSpLocks/>
                </p:cNvGrpSpPr>
                <p:nvPr/>
              </p:nvGrpSpPr>
              <p:grpSpPr bwMode="auto">
                <a:xfrm rot="1709046">
                  <a:off x="312528" y="2967840"/>
                  <a:ext cx="2286015" cy="223756"/>
                  <a:chOff x="2666987" y="3432383"/>
                  <a:chExt cx="15" cy="223756"/>
                </a:xfrm>
              </p:grpSpPr>
              <p:cxnSp>
                <p:nvCxnSpPr>
                  <p:cNvPr id="172" name="Straight Connector 171"/>
                  <p:cNvCxnSpPr/>
                  <p:nvPr/>
                </p:nvCxnSpPr>
                <p:spPr>
                  <a:xfrm rot="10800000">
                    <a:off x="2666992" y="3503036"/>
                    <a:ext cx="10" cy="152391"/>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10800000">
                    <a:off x="2666987" y="3431687"/>
                    <a:ext cx="5" cy="76196"/>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0983" name="Group 90"/>
                <p:cNvGrpSpPr>
                  <a:grpSpLocks/>
                </p:cNvGrpSpPr>
                <p:nvPr/>
              </p:nvGrpSpPr>
              <p:grpSpPr bwMode="auto">
                <a:xfrm rot="3017390">
                  <a:off x="738512" y="2595645"/>
                  <a:ext cx="2286015" cy="218033"/>
                  <a:chOff x="2666987" y="3438810"/>
                  <a:chExt cx="15" cy="218033"/>
                </a:xfrm>
              </p:grpSpPr>
              <p:cxnSp>
                <p:nvCxnSpPr>
                  <p:cNvPr id="170" name="Straight Connector 169"/>
                  <p:cNvCxnSpPr/>
                  <p:nvPr/>
                </p:nvCxnSpPr>
                <p:spPr>
                  <a:xfrm rot="10800000">
                    <a:off x="2666992" y="3503945"/>
                    <a:ext cx="10" cy="15236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10800000">
                    <a:off x="2666987" y="3438779"/>
                    <a:ext cx="5" cy="7618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0984" name="Group 93"/>
                <p:cNvGrpSpPr>
                  <a:grpSpLocks/>
                </p:cNvGrpSpPr>
                <p:nvPr/>
              </p:nvGrpSpPr>
              <p:grpSpPr bwMode="auto">
                <a:xfrm rot="4079036">
                  <a:off x="1145915" y="2405094"/>
                  <a:ext cx="2286015" cy="225592"/>
                  <a:chOff x="2666987" y="3354866"/>
                  <a:chExt cx="15" cy="225592"/>
                </a:xfrm>
              </p:grpSpPr>
              <p:cxnSp>
                <p:nvCxnSpPr>
                  <p:cNvPr id="168" name="Straight Connector 167"/>
                  <p:cNvCxnSpPr/>
                  <p:nvPr/>
                </p:nvCxnSpPr>
                <p:spPr>
                  <a:xfrm rot="10800000">
                    <a:off x="2666992" y="3429562"/>
                    <a:ext cx="10" cy="153948"/>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10800000">
                    <a:off x="2666987" y="3356446"/>
                    <a:ext cx="5" cy="7618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0985" name="Group 96"/>
                <p:cNvGrpSpPr>
                  <a:grpSpLocks/>
                </p:cNvGrpSpPr>
                <p:nvPr/>
              </p:nvGrpSpPr>
              <p:grpSpPr bwMode="auto">
                <a:xfrm rot="-1409053">
                  <a:off x="312883" y="4102017"/>
                  <a:ext cx="2133614" cy="220964"/>
                  <a:chOff x="2666988" y="3435757"/>
                  <a:chExt cx="14" cy="220964"/>
                </a:xfrm>
              </p:grpSpPr>
              <p:cxnSp>
                <p:nvCxnSpPr>
                  <p:cNvPr id="166" name="Straight Connector 165"/>
                  <p:cNvCxnSpPr/>
                  <p:nvPr/>
                </p:nvCxnSpPr>
                <p:spPr>
                  <a:xfrm rot="10800000">
                    <a:off x="2666992" y="3502915"/>
                    <a:ext cx="10" cy="152391"/>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rot="10800000">
                    <a:off x="2666988" y="3434358"/>
                    <a:ext cx="5" cy="76196"/>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0986" name="Group 102"/>
                <p:cNvGrpSpPr>
                  <a:grpSpLocks/>
                </p:cNvGrpSpPr>
                <p:nvPr/>
              </p:nvGrpSpPr>
              <p:grpSpPr bwMode="auto">
                <a:xfrm rot="-2791766">
                  <a:off x="556717" y="4624463"/>
                  <a:ext cx="2133614" cy="221522"/>
                  <a:chOff x="2666988" y="3435320"/>
                  <a:chExt cx="14" cy="221522"/>
                </a:xfrm>
              </p:grpSpPr>
              <p:cxnSp>
                <p:nvCxnSpPr>
                  <p:cNvPr id="164" name="Straight Connector 163"/>
                  <p:cNvCxnSpPr/>
                  <p:nvPr/>
                </p:nvCxnSpPr>
                <p:spPr>
                  <a:xfrm rot="10800000">
                    <a:off x="2666992" y="3503803"/>
                    <a:ext cx="10" cy="15236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10800000">
                    <a:off x="2666988" y="3434037"/>
                    <a:ext cx="5" cy="7618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0987" name="Group 108"/>
                <p:cNvGrpSpPr>
                  <a:grpSpLocks/>
                </p:cNvGrpSpPr>
                <p:nvPr/>
              </p:nvGrpSpPr>
              <p:grpSpPr bwMode="auto">
                <a:xfrm rot="-4221426">
                  <a:off x="1019951" y="5008347"/>
                  <a:ext cx="2133614" cy="220899"/>
                  <a:chOff x="2666988" y="3436776"/>
                  <a:chExt cx="14" cy="220899"/>
                </a:xfrm>
              </p:grpSpPr>
              <p:cxnSp>
                <p:nvCxnSpPr>
                  <p:cNvPr id="162" name="Straight Connector 161"/>
                  <p:cNvCxnSpPr/>
                  <p:nvPr/>
                </p:nvCxnSpPr>
                <p:spPr>
                  <a:xfrm rot="10800000">
                    <a:off x="2666992" y="3503745"/>
                    <a:ext cx="10" cy="15236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10800000">
                    <a:off x="2666988" y="3435209"/>
                    <a:ext cx="5" cy="7618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40975" name="Group 177"/>
              <p:cNvGrpSpPr>
                <a:grpSpLocks/>
              </p:cNvGrpSpPr>
              <p:nvPr/>
            </p:nvGrpSpPr>
            <p:grpSpPr bwMode="auto">
              <a:xfrm rot="1076851">
                <a:off x="6659621" y="1492295"/>
                <a:ext cx="441067" cy="2244079"/>
                <a:chOff x="6406241" y="4183424"/>
                <a:chExt cx="441067" cy="2244079"/>
              </a:xfrm>
            </p:grpSpPr>
            <p:cxnSp>
              <p:nvCxnSpPr>
                <p:cNvPr id="176" name="Straight Connector 175"/>
                <p:cNvCxnSpPr/>
                <p:nvPr/>
              </p:nvCxnSpPr>
              <p:spPr bwMode="auto">
                <a:xfrm rot="14879036">
                  <a:off x="6007250" y="5588063"/>
                  <a:ext cx="1523893" cy="153988"/>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bwMode="auto">
                <a:xfrm rot="14879036">
                  <a:off x="6062485" y="4526074"/>
                  <a:ext cx="761946" cy="7620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0976" name="Group 178"/>
              <p:cNvGrpSpPr>
                <a:grpSpLocks/>
              </p:cNvGrpSpPr>
              <p:nvPr/>
            </p:nvGrpSpPr>
            <p:grpSpPr bwMode="auto">
              <a:xfrm rot="20523149" flipV="1">
                <a:off x="6643306" y="4291932"/>
                <a:ext cx="392547" cy="2094281"/>
                <a:chOff x="6454761" y="4333222"/>
                <a:chExt cx="392547" cy="2094281"/>
              </a:xfrm>
            </p:grpSpPr>
            <p:cxnSp>
              <p:nvCxnSpPr>
                <p:cNvPr id="180" name="Straight Connector 179"/>
                <p:cNvCxnSpPr/>
                <p:nvPr/>
              </p:nvCxnSpPr>
              <p:spPr bwMode="auto">
                <a:xfrm rot="14879036">
                  <a:off x="6006964" y="5589458"/>
                  <a:ext cx="1523892" cy="153988"/>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bwMode="auto">
                <a:xfrm rot="14879036">
                  <a:off x="6110628" y="4676973"/>
                  <a:ext cx="761946" cy="7620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183" name="Oval 182"/>
            <p:cNvSpPr/>
            <p:nvPr/>
          </p:nvSpPr>
          <p:spPr>
            <a:xfrm>
              <a:off x="4572000" y="1652650"/>
              <a:ext cx="4876800" cy="4280452"/>
            </a:xfrm>
            <a:prstGeom prst="ellipse">
              <a:avLst/>
            </a:prstGeom>
            <a:gradFill>
              <a:gsLst>
                <a:gs pos="12000">
                  <a:schemeClr val="accent6">
                    <a:lumMod val="75000"/>
                  </a:schemeClr>
                </a:gs>
                <a:gs pos="80000">
                  <a:schemeClr val="accent1">
                    <a:tint val="44500"/>
                    <a:satMod val="160000"/>
                    <a:alpha val="0"/>
                  </a:schemeClr>
                </a:gs>
                <a:gs pos="74000">
                  <a:schemeClr val="accent1">
                    <a:tint val="23500"/>
                    <a:satMod val="160000"/>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-q</a:t>
              </a:r>
            </a:p>
          </p:txBody>
        </p:sp>
      </p:grpSp>
      <p:sp>
        <p:nvSpPr>
          <p:cNvPr id="40968" name="Rectangle 86"/>
          <p:cNvSpPr>
            <a:spLocks noChangeArrowheads="1"/>
          </p:cNvSpPr>
          <p:nvPr/>
        </p:nvSpPr>
        <p:spPr bwMode="auto">
          <a:xfrm>
            <a:off x="1143000" y="6248400"/>
            <a:ext cx="7010400" cy="314325"/>
          </a:xfrm>
          <a:prstGeom prst="rect">
            <a:avLst/>
          </a:prstGeom>
          <a:noFill/>
          <a:ln w="9525">
            <a:noFill/>
            <a:miter lim="800000"/>
            <a:headEnd/>
            <a:tailEnd/>
          </a:ln>
        </p:spPr>
        <p:txBody>
          <a:bodyPr>
            <a:spAutoFit/>
          </a:bodyPr>
          <a:lstStyle/>
          <a:p>
            <a:pPr algn="ctr">
              <a:lnSpc>
                <a:spcPct val="90000"/>
              </a:lnSpc>
              <a:buClr>
                <a:schemeClr val="hlink"/>
              </a:buClr>
            </a:pPr>
            <a:r>
              <a:rPr lang="en-US" sz="1600" b="1">
                <a:latin typeface="Comic Sans MS" pitchFamily="66" charset="0"/>
              </a:rPr>
              <a:t>Electric Filed must be perpendicular to equipotential surfaces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5000"/>
                                        <p:tgtEl>
                                          <p:spTgt spid="2"/>
                                        </p:tgtEl>
                                      </p:cBhvr>
                                    </p:animEffect>
                                  </p:childTnLst>
                                </p:cTn>
                              </p:par>
                              <p:par>
                                <p:cTn id="8" presetID="6" presetClass="entr" presetSubtype="3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out)">
                                      <p:cBhvr>
                                        <p:cTn id="10"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44"/>
          <p:cNvGrpSpPr>
            <a:grpSpLocks/>
          </p:cNvGrpSpPr>
          <p:nvPr/>
        </p:nvGrpSpPr>
        <p:grpSpPr bwMode="auto">
          <a:xfrm>
            <a:off x="3886200" y="1447800"/>
            <a:ext cx="5715000" cy="5181600"/>
            <a:chOff x="228600" y="1295400"/>
            <a:chExt cx="5715000" cy="5181600"/>
          </a:xfrm>
        </p:grpSpPr>
        <p:sp>
          <p:nvSpPr>
            <p:cNvPr id="47" name="Oval 46"/>
            <p:cNvSpPr/>
            <p:nvPr/>
          </p:nvSpPr>
          <p:spPr>
            <a:xfrm>
              <a:off x="228600" y="1295400"/>
              <a:ext cx="5715000" cy="5181600"/>
            </a:xfrm>
            <a:prstGeom prst="ellipse">
              <a:avLst/>
            </a:prstGeom>
            <a:gradFill>
              <a:gsLst>
                <a:gs pos="12000">
                  <a:schemeClr val="accent6">
                    <a:lumMod val="75000"/>
                  </a:schemeClr>
                </a:gs>
                <a:gs pos="80000">
                  <a:schemeClr val="accent1">
                    <a:tint val="44500"/>
                    <a:satMod val="160000"/>
                    <a:alpha val="0"/>
                  </a:schemeClr>
                </a:gs>
                <a:gs pos="74000">
                  <a:schemeClr val="accent1">
                    <a:tint val="23500"/>
                    <a:satMod val="160000"/>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Oval 49"/>
            <p:cNvSpPr/>
            <p:nvPr/>
          </p:nvSpPr>
          <p:spPr>
            <a:xfrm>
              <a:off x="3041650" y="368935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t>-</a:t>
              </a:r>
            </a:p>
          </p:txBody>
        </p:sp>
      </p:grpSp>
      <p:grpSp>
        <p:nvGrpSpPr>
          <p:cNvPr id="41987" name="Group 55"/>
          <p:cNvGrpSpPr>
            <a:grpSpLocks/>
          </p:cNvGrpSpPr>
          <p:nvPr/>
        </p:nvGrpSpPr>
        <p:grpSpPr bwMode="auto">
          <a:xfrm>
            <a:off x="-304800" y="1219200"/>
            <a:ext cx="5715000" cy="5181600"/>
            <a:chOff x="228600" y="1295400"/>
            <a:chExt cx="5715000" cy="5181600"/>
          </a:xfrm>
        </p:grpSpPr>
        <p:sp>
          <p:nvSpPr>
            <p:cNvPr id="25" name="Oval 24"/>
            <p:cNvSpPr/>
            <p:nvPr/>
          </p:nvSpPr>
          <p:spPr>
            <a:xfrm>
              <a:off x="228600" y="1295400"/>
              <a:ext cx="5715000" cy="5181600"/>
            </a:xfrm>
            <a:prstGeom prst="ellipse">
              <a:avLst/>
            </a:prstGeom>
            <a:gradFill>
              <a:gsLst>
                <a:gs pos="12000">
                  <a:schemeClr val="accent6">
                    <a:lumMod val="75000"/>
                  </a:schemeClr>
                </a:gs>
                <a:gs pos="80000">
                  <a:schemeClr val="accent1">
                    <a:tint val="44500"/>
                    <a:satMod val="160000"/>
                    <a:alpha val="0"/>
                  </a:schemeClr>
                </a:gs>
                <a:gs pos="74000">
                  <a:schemeClr val="accent1">
                    <a:tint val="23500"/>
                    <a:satMod val="160000"/>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Oval 52"/>
            <p:cNvSpPr/>
            <p:nvPr/>
          </p:nvSpPr>
          <p:spPr>
            <a:xfrm>
              <a:off x="3048000" y="381000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t>+</a:t>
              </a:r>
            </a:p>
          </p:txBody>
        </p:sp>
      </p:grpSp>
      <p:grpSp>
        <p:nvGrpSpPr>
          <p:cNvPr id="4" name="Group 61"/>
          <p:cNvGrpSpPr>
            <a:grpSpLocks/>
          </p:cNvGrpSpPr>
          <p:nvPr/>
        </p:nvGrpSpPr>
        <p:grpSpPr bwMode="auto">
          <a:xfrm>
            <a:off x="2819400" y="3886200"/>
            <a:ext cx="374650" cy="228600"/>
            <a:chOff x="6567055" y="2133600"/>
            <a:chExt cx="375424" cy="229299"/>
          </a:xfrm>
        </p:grpSpPr>
        <p:sp>
          <p:nvSpPr>
            <p:cNvPr id="64" name="Oval 63"/>
            <p:cNvSpPr/>
            <p:nvPr/>
          </p:nvSpPr>
          <p:spPr>
            <a:xfrm>
              <a:off x="6629096" y="2133600"/>
              <a:ext cx="229072"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42090" name="TextBox 65"/>
            <p:cNvSpPr txBox="1">
              <a:spLocks noChangeArrowheads="1"/>
            </p:cNvSpPr>
            <p:nvPr/>
          </p:nvSpPr>
          <p:spPr bwMode="auto">
            <a:xfrm>
              <a:off x="6567055" y="2147455"/>
              <a:ext cx="375424" cy="215444"/>
            </a:xfrm>
            <a:prstGeom prst="rect">
              <a:avLst/>
            </a:prstGeom>
            <a:noFill/>
            <a:ln w="9525">
              <a:noFill/>
              <a:miter lim="800000"/>
              <a:headEnd/>
              <a:tailEnd/>
            </a:ln>
          </p:spPr>
          <p:txBody>
            <a:bodyPr wrap="none">
              <a:spAutoFit/>
            </a:bodyPr>
            <a:lstStyle/>
            <a:p>
              <a:r>
                <a:rPr lang="en-US" sz="800"/>
                <a:t>+1C</a:t>
              </a:r>
            </a:p>
          </p:txBody>
        </p:sp>
      </p:grpSp>
      <p:grpSp>
        <p:nvGrpSpPr>
          <p:cNvPr id="5" name="Group 142"/>
          <p:cNvGrpSpPr>
            <a:grpSpLocks/>
          </p:cNvGrpSpPr>
          <p:nvPr/>
        </p:nvGrpSpPr>
        <p:grpSpPr bwMode="auto">
          <a:xfrm>
            <a:off x="288925" y="1403350"/>
            <a:ext cx="2308225" cy="4781550"/>
            <a:chOff x="288613" y="1404070"/>
            <a:chExt cx="2309210" cy="4781616"/>
          </a:xfrm>
        </p:grpSpPr>
        <p:grpSp>
          <p:nvGrpSpPr>
            <p:cNvPr id="42068" name="Group 81"/>
            <p:cNvGrpSpPr>
              <a:grpSpLocks/>
            </p:cNvGrpSpPr>
            <p:nvPr/>
          </p:nvGrpSpPr>
          <p:grpSpPr bwMode="auto">
            <a:xfrm rot="175509">
              <a:off x="288613" y="3498246"/>
              <a:ext cx="2133614" cy="220261"/>
              <a:chOff x="2666988" y="3437339"/>
              <a:chExt cx="14" cy="220261"/>
            </a:xfrm>
          </p:grpSpPr>
          <p:cxnSp>
            <p:nvCxnSpPr>
              <p:cNvPr id="83" name="Straight Connector 82"/>
              <p:cNvCxnSpPr/>
              <p:nvPr/>
            </p:nvCxnSpPr>
            <p:spPr>
              <a:xfrm rot="10800000">
                <a:off x="2666992" y="3502632"/>
                <a:ext cx="10" cy="152402"/>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0800000">
                <a:off x="2666988" y="3437132"/>
                <a:ext cx="5"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069" name="Group 87"/>
            <p:cNvGrpSpPr>
              <a:grpSpLocks/>
            </p:cNvGrpSpPr>
            <p:nvPr/>
          </p:nvGrpSpPr>
          <p:grpSpPr bwMode="auto">
            <a:xfrm rot="1709046">
              <a:off x="311808" y="2969218"/>
              <a:ext cx="2286015" cy="223656"/>
              <a:chOff x="2666987" y="3433944"/>
              <a:chExt cx="15" cy="223656"/>
            </a:xfrm>
          </p:grpSpPr>
          <p:cxnSp>
            <p:nvCxnSpPr>
              <p:cNvPr id="89" name="Straight Connector 88"/>
              <p:cNvCxnSpPr/>
              <p:nvPr/>
            </p:nvCxnSpPr>
            <p:spPr>
              <a:xfrm rot="10800000">
                <a:off x="2666992" y="3502999"/>
                <a:ext cx="10" cy="153989"/>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0800000">
                <a:off x="2666987" y="3431363"/>
                <a:ext cx="5"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070" name="Group 90"/>
            <p:cNvGrpSpPr>
              <a:grpSpLocks/>
            </p:cNvGrpSpPr>
            <p:nvPr/>
          </p:nvGrpSpPr>
          <p:grpSpPr bwMode="auto">
            <a:xfrm rot="3017390">
              <a:off x="737829" y="2596344"/>
              <a:ext cx="2286015" cy="217770"/>
              <a:chOff x="2666987" y="3439830"/>
              <a:chExt cx="15" cy="217770"/>
            </a:xfrm>
          </p:grpSpPr>
          <p:cxnSp>
            <p:nvCxnSpPr>
              <p:cNvPr id="92" name="Straight Connector 91"/>
              <p:cNvCxnSpPr/>
              <p:nvPr/>
            </p:nvCxnSpPr>
            <p:spPr>
              <a:xfrm rot="10800000">
                <a:off x="2666992" y="3504833"/>
                <a:ext cx="10" cy="152465"/>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10800000">
                <a:off x="2666987" y="3439115"/>
                <a:ext cx="5" cy="762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071" name="Group 93"/>
            <p:cNvGrpSpPr>
              <a:grpSpLocks/>
            </p:cNvGrpSpPr>
            <p:nvPr/>
          </p:nvGrpSpPr>
          <p:grpSpPr bwMode="auto">
            <a:xfrm rot="4079036">
              <a:off x="1073735" y="2434997"/>
              <a:ext cx="2286015" cy="224162"/>
              <a:chOff x="2666987" y="3433438"/>
              <a:chExt cx="15" cy="224162"/>
            </a:xfrm>
          </p:grpSpPr>
          <p:cxnSp>
            <p:nvCxnSpPr>
              <p:cNvPr id="95" name="Straight Connector 94"/>
              <p:cNvCxnSpPr/>
              <p:nvPr/>
            </p:nvCxnSpPr>
            <p:spPr>
              <a:xfrm rot="10800000">
                <a:off x="2666992" y="3506655"/>
                <a:ext cx="10" cy="155642"/>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10800000">
                <a:off x="2666987" y="3433546"/>
                <a:ext cx="5" cy="762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072" name="Group 96"/>
            <p:cNvGrpSpPr>
              <a:grpSpLocks/>
            </p:cNvGrpSpPr>
            <p:nvPr/>
          </p:nvGrpSpPr>
          <p:grpSpPr bwMode="auto">
            <a:xfrm rot="-1409053">
              <a:off x="313373" y="4103497"/>
              <a:ext cx="2133614" cy="220261"/>
              <a:chOff x="2666988" y="3437339"/>
              <a:chExt cx="14" cy="220261"/>
            </a:xfrm>
          </p:grpSpPr>
          <p:cxnSp>
            <p:nvCxnSpPr>
              <p:cNvPr id="99" name="Straight Connector 98"/>
              <p:cNvCxnSpPr/>
              <p:nvPr/>
            </p:nvCxnSpPr>
            <p:spPr>
              <a:xfrm rot="10800000">
                <a:off x="2666992" y="3502214"/>
                <a:ext cx="10" cy="152402"/>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10800000">
                <a:off x="2666988" y="3435424"/>
                <a:ext cx="5"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073" name="Group 102"/>
            <p:cNvGrpSpPr>
              <a:grpSpLocks/>
            </p:cNvGrpSpPr>
            <p:nvPr/>
          </p:nvGrpSpPr>
          <p:grpSpPr bwMode="auto">
            <a:xfrm rot="-2791766">
              <a:off x="557724" y="4626049"/>
              <a:ext cx="2133614" cy="220261"/>
              <a:chOff x="2666988" y="3437339"/>
              <a:chExt cx="14" cy="220261"/>
            </a:xfrm>
          </p:grpSpPr>
          <p:cxnSp>
            <p:nvCxnSpPr>
              <p:cNvPr id="105" name="Straight Connector 104"/>
              <p:cNvCxnSpPr/>
              <p:nvPr/>
            </p:nvCxnSpPr>
            <p:spPr>
              <a:xfrm rot="10800000">
                <a:off x="2666992" y="3505119"/>
                <a:ext cx="10" cy="152465"/>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10800000">
                <a:off x="2666988" y="3434757"/>
                <a:ext cx="5" cy="762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074" name="Group 108"/>
            <p:cNvGrpSpPr>
              <a:grpSpLocks/>
            </p:cNvGrpSpPr>
            <p:nvPr/>
          </p:nvGrpSpPr>
          <p:grpSpPr bwMode="auto">
            <a:xfrm rot="-4221426">
              <a:off x="1020181" y="5008748"/>
              <a:ext cx="2133614" cy="220261"/>
              <a:chOff x="2666988" y="3437339"/>
              <a:chExt cx="14" cy="220261"/>
            </a:xfrm>
          </p:grpSpPr>
          <p:cxnSp>
            <p:nvCxnSpPr>
              <p:cNvPr id="111" name="Straight Connector 110"/>
              <p:cNvCxnSpPr/>
              <p:nvPr/>
            </p:nvCxnSpPr>
            <p:spPr>
              <a:xfrm rot="10800000">
                <a:off x="2666992" y="3504953"/>
                <a:ext cx="10" cy="152465"/>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10800000">
                <a:off x="2666988" y="3434873"/>
                <a:ext cx="5" cy="762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3" name="Group 136"/>
          <p:cNvGrpSpPr>
            <a:grpSpLocks/>
          </p:cNvGrpSpPr>
          <p:nvPr/>
        </p:nvGrpSpPr>
        <p:grpSpPr bwMode="auto">
          <a:xfrm>
            <a:off x="6781800" y="1371600"/>
            <a:ext cx="76200" cy="2351088"/>
            <a:chOff x="2590802" y="1306975"/>
            <a:chExt cx="76199" cy="2350625"/>
          </a:xfrm>
        </p:grpSpPr>
        <p:cxnSp>
          <p:nvCxnSpPr>
            <p:cNvPr id="138" name="Straight Connector 137"/>
            <p:cNvCxnSpPr/>
            <p:nvPr/>
          </p:nvCxnSpPr>
          <p:spPr>
            <a:xfrm rot="5400000" flipH="1" flipV="1">
              <a:off x="2019429" y="3010028"/>
              <a:ext cx="1295145"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6200000" flipV="1">
              <a:off x="2093225" y="1804552"/>
              <a:ext cx="1071352" cy="76199"/>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4" name="Group 139"/>
          <p:cNvGrpSpPr>
            <a:grpSpLocks/>
          </p:cNvGrpSpPr>
          <p:nvPr/>
        </p:nvGrpSpPr>
        <p:grpSpPr bwMode="auto">
          <a:xfrm rot="-5758394">
            <a:off x="5782469" y="5190331"/>
            <a:ext cx="2133600" cy="255588"/>
            <a:chOff x="2666988" y="3402606"/>
            <a:chExt cx="14" cy="254994"/>
          </a:xfrm>
        </p:grpSpPr>
        <p:cxnSp>
          <p:nvCxnSpPr>
            <p:cNvPr id="141" name="Straight Connector 140"/>
            <p:cNvCxnSpPr/>
            <p:nvPr/>
          </p:nvCxnSpPr>
          <p:spPr>
            <a:xfrm rot="10800000">
              <a:off x="2666992" y="3502759"/>
              <a:ext cx="10" cy="152046"/>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11158394">
              <a:off x="2666988" y="3402264"/>
              <a:ext cx="5" cy="82358"/>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5" name="Group 143"/>
          <p:cNvGrpSpPr>
            <a:grpSpLocks/>
          </p:cNvGrpSpPr>
          <p:nvPr/>
        </p:nvGrpSpPr>
        <p:grpSpPr bwMode="auto">
          <a:xfrm flipH="1">
            <a:off x="6910388" y="1555750"/>
            <a:ext cx="2309812" cy="4781550"/>
            <a:chOff x="288613" y="1404070"/>
            <a:chExt cx="2309210" cy="4781616"/>
          </a:xfrm>
        </p:grpSpPr>
        <p:grpSp>
          <p:nvGrpSpPr>
            <p:cNvPr id="42043" name="Group 81"/>
            <p:cNvGrpSpPr>
              <a:grpSpLocks/>
            </p:cNvGrpSpPr>
            <p:nvPr/>
          </p:nvGrpSpPr>
          <p:grpSpPr bwMode="auto">
            <a:xfrm rot="175509">
              <a:off x="288613" y="3498246"/>
              <a:ext cx="2133614" cy="220261"/>
              <a:chOff x="2666988" y="3437339"/>
              <a:chExt cx="14" cy="220261"/>
            </a:xfrm>
          </p:grpSpPr>
          <p:cxnSp>
            <p:nvCxnSpPr>
              <p:cNvPr id="164" name="Straight Connector 163"/>
              <p:cNvCxnSpPr/>
              <p:nvPr/>
            </p:nvCxnSpPr>
            <p:spPr>
              <a:xfrm rot="10800000">
                <a:off x="2666992" y="3502548"/>
                <a:ext cx="10" cy="152402"/>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10800000">
                <a:off x="2666988" y="3437088"/>
                <a:ext cx="5" cy="76201"/>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2044" name="Group 87"/>
            <p:cNvGrpSpPr>
              <a:grpSpLocks/>
            </p:cNvGrpSpPr>
            <p:nvPr/>
          </p:nvGrpSpPr>
          <p:grpSpPr bwMode="auto">
            <a:xfrm rot="1709046">
              <a:off x="311808" y="2969218"/>
              <a:ext cx="2286015" cy="223656"/>
              <a:chOff x="2666987" y="3433944"/>
              <a:chExt cx="15" cy="223656"/>
            </a:xfrm>
          </p:grpSpPr>
          <p:cxnSp>
            <p:nvCxnSpPr>
              <p:cNvPr id="162" name="Straight Connector 161"/>
              <p:cNvCxnSpPr/>
              <p:nvPr/>
            </p:nvCxnSpPr>
            <p:spPr>
              <a:xfrm rot="10800000">
                <a:off x="2666992" y="3502342"/>
                <a:ext cx="10" cy="152402"/>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10800000">
                <a:off x="2666987" y="3430988"/>
                <a:ext cx="5" cy="76201"/>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2045" name="Group 90"/>
            <p:cNvGrpSpPr>
              <a:grpSpLocks/>
            </p:cNvGrpSpPr>
            <p:nvPr/>
          </p:nvGrpSpPr>
          <p:grpSpPr bwMode="auto">
            <a:xfrm rot="3017390">
              <a:off x="737829" y="2596344"/>
              <a:ext cx="2286015" cy="217770"/>
              <a:chOff x="2666987" y="3439830"/>
              <a:chExt cx="15" cy="217770"/>
            </a:xfrm>
          </p:grpSpPr>
          <p:cxnSp>
            <p:nvCxnSpPr>
              <p:cNvPr id="160" name="Straight Connector 159"/>
              <p:cNvCxnSpPr/>
              <p:nvPr/>
            </p:nvCxnSpPr>
            <p:spPr>
              <a:xfrm rot="10800000">
                <a:off x="2666992" y="3504483"/>
                <a:ext cx="10" cy="15236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10800000">
                <a:off x="2666987" y="3437589"/>
                <a:ext cx="5" cy="7618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2046" name="Group 93"/>
            <p:cNvGrpSpPr>
              <a:grpSpLocks/>
            </p:cNvGrpSpPr>
            <p:nvPr/>
          </p:nvGrpSpPr>
          <p:grpSpPr bwMode="auto">
            <a:xfrm rot="4079036">
              <a:off x="1073735" y="2434997"/>
              <a:ext cx="2286015" cy="224162"/>
              <a:chOff x="2666987" y="3433438"/>
              <a:chExt cx="15" cy="224162"/>
            </a:xfrm>
          </p:grpSpPr>
          <p:cxnSp>
            <p:nvCxnSpPr>
              <p:cNvPr id="158" name="Straight Connector 157"/>
              <p:cNvCxnSpPr/>
              <p:nvPr/>
            </p:nvCxnSpPr>
            <p:spPr>
              <a:xfrm rot="10800000">
                <a:off x="2666992" y="3501431"/>
                <a:ext cx="10" cy="155535"/>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rot="10800000">
                <a:off x="2666987" y="3430438"/>
                <a:ext cx="5" cy="7618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2047" name="Group 96"/>
            <p:cNvGrpSpPr>
              <a:grpSpLocks/>
            </p:cNvGrpSpPr>
            <p:nvPr/>
          </p:nvGrpSpPr>
          <p:grpSpPr bwMode="auto">
            <a:xfrm rot="-1409053">
              <a:off x="313373" y="4103497"/>
              <a:ext cx="2133614" cy="220261"/>
              <a:chOff x="2666988" y="3437339"/>
              <a:chExt cx="14" cy="220261"/>
            </a:xfrm>
          </p:grpSpPr>
          <p:cxnSp>
            <p:nvCxnSpPr>
              <p:cNvPr id="156" name="Straight Connector 155"/>
              <p:cNvCxnSpPr/>
              <p:nvPr/>
            </p:nvCxnSpPr>
            <p:spPr>
              <a:xfrm rot="10800000">
                <a:off x="2666992" y="3502863"/>
                <a:ext cx="10" cy="152402"/>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10800000">
                <a:off x="2666988" y="3435757"/>
                <a:ext cx="5" cy="76201"/>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2048" name="Group 102"/>
            <p:cNvGrpSpPr>
              <a:grpSpLocks/>
            </p:cNvGrpSpPr>
            <p:nvPr/>
          </p:nvGrpSpPr>
          <p:grpSpPr bwMode="auto">
            <a:xfrm rot="-2791766">
              <a:off x="557724" y="4626049"/>
              <a:ext cx="2133614" cy="220261"/>
              <a:chOff x="2666988" y="3437339"/>
              <a:chExt cx="14" cy="220261"/>
            </a:xfrm>
          </p:grpSpPr>
          <p:cxnSp>
            <p:nvCxnSpPr>
              <p:cNvPr id="154" name="Straight Connector 153"/>
              <p:cNvCxnSpPr/>
              <p:nvPr/>
            </p:nvCxnSpPr>
            <p:spPr>
              <a:xfrm rot="10800000">
                <a:off x="2666992" y="3504264"/>
                <a:ext cx="10" cy="153948"/>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0800000">
                <a:off x="2666988" y="3434169"/>
                <a:ext cx="5" cy="7618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2049" name="Group 108"/>
            <p:cNvGrpSpPr>
              <a:grpSpLocks/>
            </p:cNvGrpSpPr>
            <p:nvPr/>
          </p:nvGrpSpPr>
          <p:grpSpPr bwMode="auto">
            <a:xfrm rot="-4221426">
              <a:off x="1020181" y="5008748"/>
              <a:ext cx="2133614" cy="220261"/>
              <a:chOff x="2666988" y="3437339"/>
              <a:chExt cx="14" cy="220261"/>
            </a:xfrm>
          </p:grpSpPr>
          <p:cxnSp>
            <p:nvCxnSpPr>
              <p:cNvPr id="152" name="Straight Connector 151"/>
              <p:cNvCxnSpPr/>
              <p:nvPr/>
            </p:nvCxnSpPr>
            <p:spPr>
              <a:xfrm rot="10800000">
                <a:off x="2666992" y="3505314"/>
                <a:ext cx="10" cy="152361"/>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rot="10800000">
                <a:off x="2666988" y="3436776"/>
                <a:ext cx="5" cy="7618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23" name="Group 128"/>
          <p:cNvGrpSpPr>
            <a:grpSpLocks/>
          </p:cNvGrpSpPr>
          <p:nvPr/>
        </p:nvGrpSpPr>
        <p:grpSpPr bwMode="auto">
          <a:xfrm>
            <a:off x="2997200" y="4027488"/>
            <a:ext cx="3505200" cy="22225"/>
            <a:chOff x="2997843" y="4027990"/>
            <a:chExt cx="3504232" cy="21220"/>
          </a:xfrm>
        </p:grpSpPr>
        <p:cxnSp>
          <p:nvCxnSpPr>
            <p:cNvPr id="118" name="Straight Connector 117"/>
            <p:cNvCxnSpPr/>
            <p:nvPr/>
          </p:nvCxnSpPr>
          <p:spPr>
            <a:xfrm>
              <a:off x="2997843" y="4027990"/>
              <a:ext cx="1879081" cy="1061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4851531" y="4038600"/>
              <a:ext cx="1650544" cy="106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oup 201"/>
          <p:cNvGrpSpPr>
            <a:grpSpLocks/>
          </p:cNvGrpSpPr>
          <p:nvPr/>
        </p:nvGrpSpPr>
        <p:grpSpPr bwMode="auto">
          <a:xfrm>
            <a:off x="2895600" y="2706688"/>
            <a:ext cx="3725863" cy="2627312"/>
            <a:chOff x="2895600" y="2706547"/>
            <a:chExt cx="3725119" cy="2627453"/>
          </a:xfrm>
        </p:grpSpPr>
        <p:grpSp>
          <p:nvGrpSpPr>
            <p:cNvPr id="42029" name="Group 136"/>
            <p:cNvGrpSpPr>
              <a:grpSpLocks/>
            </p:cNvGrpSpPr>
            <p:nvPr/>
          </p:nvGrpSpPr>
          <p:grpSpPr bwMode="auto">
            <a:xfrm>
              <a:off x="3055716" y="3428035"/>
              <a:ext cx="3437681" cy="484208"/>
              <a:chOff x="3055716" y="3428035"/>
              <a:chExt cx="3437681" cy="484208"/>
            </a:xfrm>
          </p:grpSpPr>
          <p:sp>
            <p:nvSpPr>
              <p:cNvPr id="131" name="Freeform 130"/>
              <p:cNvSpPr/>
              <p:nvPr/>
            </p:nvSpPr>
            <p:spPr>
              <a:xfrm>
                <a:off x="3055906" y="3428898"/>
                <a:ext cx="1591944" cy="425473"/>
              </a:xfrm>
              <a:custGeom>
                <a:avLst/>
                <a:gdLst>
                  <a:gd name="connsiteX0" fmla="*/ 0 w 1261641"/>
                  <a:gd name="connsiteY0" fmla="*/ 291297 h 291297"/>
                  <a:gd name="connsiteX1" fmla="*/ 648183 w 1261641"/>
                  <a:gd name="connsiteY1" fmla="*/ 48228 h 291297"/>
                  <a:gd name="connsiteX2" fmla="*/ 1261641 w 1261641"/>
                  <a:gd name="connsiteY2" fmla="*/ 1930 h 291297"/>
                </a:gdLst>
                <a:ahLst/>
                <a:cxnLst>
                  <a:cxn ang="0">
                    <a:pos x="connsiteX0" y="connsiteY0"/>
                  </a:cxn>
                  <a:cxn ang="0">
                    <a:pos x="connsiteX1" y="connsiteY1"/>
                  </a:cxn>
                  <a:cxn ang="0">
                    <a:pos x="connsiteX2" y="connsiteY2"/>
                  </a:cxn>
                </a:cxnLst>
                <a:rect l="l" t="t" r="r" b="b"/>
                <a:pathLst>
                  <a:path w="1261641" h="291297">
                    <a:moveTo>
                      <a:pt x="0" y="291297"/>
                    </a:moveTo>
                    <a:cubicBezTo>
                      <a:pt x="218954" y="193876"/>
                      <a:pt x="437909" y="96456"/>
                      <a:pt x="648183" y="48228"/>
                    </a:cubicBezTo>
                    <a:cubicBezTo>
                      <a:pt x="858457" y="0"/>
                      <a:pt x="1060049" y="965"/>
                      <a:pt x="1261641" y="1930"/>
                    </a:cubicBezTo>
                  </a:path>
                </a:pathLst>
              </a:cu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4" name="Freeform 133"/>
              <p:cNvSpPr/>
              <p:nvPr/>
            </p:nvSpPr>
            <p:spPr>
              <a:xfrm>
                <a:off x="4641501" y="3427311"/>
                <a:ext cx="1852243" cy="484213"/>
              </a:xfrm>
              <a:custGeom>
                <a:avLst/>
                <a:gdLst>
                  <a:gd name="connsiteX0" fmla="*/ 1851949 w 1851949"/>
                  <a:gd name="connsiteY0" fmla="*/ 484208 h 484208"/>
                  <a:gd name="connsiteX1" fmla="*/ 555585 w 1851949"/>
                  <a:gd name="connsiteY1" fmla="*/ 79094 h 484208"/>
                  <a:gd name="connsiteX2" fmla="*/ 0 w 1851949"/>
                  <a:gd name="connsiteY2" fmla="*/ 9646 h 484208"/>
                </a:gdLst>
                <a:ahLst/>
                <a:cxnLst>
                  <a:cxn ang="0">
                    <a:pos x="connsiteX0" y="connsiteY0"/>
                  </a:cxn>
                  <a:cxn ang="0">
                    <a:pos x="connsiteX1" y="connsiteY1"/>
                  </a:cxn>
                  <a:cxn ang="0">
                    <a:pos x="connsiteX2" y="connsiteY2"/>
                  </a:cxn>
                </a:cxnLst>
                <a:rect l="l" t="t" r="r" b="b"/>
                <a:pathLst>
                  <a:path w="1851949" h="484208">
                    <a:moveTo>
                      <a:pt x="1851949" y="484208"/>
                    </a:moveTo>
                    <a:cubicBezTo>
                      <a:pt x="1358096" y="321198"/>
                      <a:pt x="864243" y="158188"/>
                      <a:pt x="555585" y="79094"/>
                    </a:cubicBezTo>
                    <a:cubicBezTo>
                      <a:pt x="246927" y="0"/>
                      <a:pt x="123463" y="4823"/>
                      <a:pt x="0" y="9646"/>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42030" name="Group 139"/>
            <p:cNvGrpSpPr>
              <a:grpSpLocks/>
            </p:cNvGrpSpPr>
            <p:nvPr/>
          </p:nvGrpSpPr>
          <p:grpSpPr bwMode="auto">
            <a:xfrm flipV="1">
              <a:off x="3048000" y="4157242"/>
              <a:ext cx="3437681" cy="484208"/>
              <a:chOff x="3055716" y="3428035"/>
              <a:chExt cx="3437681" cy="484208"/>
            </a:xfrm>
          </p:grpSpPr>
          <p:sp>
            <p:nvSpPr>
              <p:cNvPr id="143" name="Freeform 142"/>
              <p:cNvSpPr/>
              <p:nvPr/>
            </p:nvSpPr>
            <p:spPr>
              <a:xfrm>
                <a:off x="3055686" y="3429259"/>
                <a:ext cx="1591945" cy="425473"/>
              </a:xfrm>
              <a:custGeom>
                <a:avLst/>
                <a:gdLst>
                  <a:gd name="connsiteX0" fmla="*/ 0 w 1261641"/>
                  <a:gd name="connsiteY0" fmla="*/ 291297 h 291297"/>
                  <a:gd name="connsiteX1" fmla="*/ 648183 w 1261641"/>
                  <a:gd name="connsiteY1" fmla="*/ 48228 h 291297"/>
                  <a:gd name="connsiteX2" fmla="*/ 1261641 w 1261641"/>
                  <a:gd name="connsiteY2" fmla="*/ 1930 h 291297"/>
                </a:gdLst>
                <a:ahLst/>
                <a:cxnLst>
                  <a:cxn ang="0">
                    <a:pos x="connsiteX0" y="connsiteY0"/>
                  </a:cxn>
                  <a:cxn ang="0">
                    <a:pos x="connsiteX1" y="connsiteY1"/>
                  </a:cxn>
                  <a:cxn ang="0">
                    <a:pos x="connsiteX2" y="connsiteY2"/>
                  </a:cxn>
                </a:cxnLst>
                <a:rect l="l" t="t" r="r" b="b"/>
                <a:pathLst>
                  <a:path w="1261641" h="291297">
                    <a:moveTo>
                      <a:pt x="0" y="291297"/>
                    </a:moveTo>
                    <a:cubicBezTo>
                      <a:pt x="218954" y="193876"/>
                      <a:pt x="437909" y="96456"/>
                      <a:pt x="648183" y="48228"/>
                    </a:cubicBezTo>
                    <a:cubicBezTo>
                      <a:pt x="858457" y="0"/>
                      <a:pt x="1060049" y="965"/>
                      <a:pt x="1261641" y="1930"/>
                    </a:cubicBezTo>
                  </a:path>
                </a:pathLst>
              </a:cu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4" name="Freeform 143"/>
              <p:cNvSpPr/>
              <p:nvPr/>
            </p:nvSpPr>
            <p:spPr>
              <a:xfrm>
                <a:off x="4641282" y="3427672"/>
                <a:ext cx="1852242" cy="484213"/>
              </a:xfrm>
              <a:custGeom>
                <a:avLst/>
                <a:gdLst>
                  <a:gd name="connsiteX0" fmla="*/ 1851949 w 1851949"/>
                  <a:gd name="connsiteY0" fmla="*/ 484208 h 484208"/>
                  <a:gd name="connsiteX1" fmla="*/ 555585 w 1851949"/>
                  <a:gd name="connsiteY1" fmla="*/ 79094 h 484208"/>
                  <a:gd name="connsiteX2" fmla="*/ 0 w 1851949"/>
                  <a:gd name="connsiteY2" fmla="*/ 9646 h 484208"/>
                </a:gdLst>
                <a:ahLst/>
                <a:cxnLst>
                  <a:cxn ang="0">
                    <a:pos x="connsiteX0" y="connsiteY0"/>
                  </a:cxn>
                  <a:cxn ang="0">
                    <a:pos x="connsiteX1" y="connsiteY1"/>
                  </a:cxn>
                  <a:cxn ang="0">
                    <a:pos x="connsiteX2" y="connsiteY2"/>
                  </a:cxn>
                </a:cxnLst>
                <a:rect l="l" t="t" r="r" b="b"/>
                <a:pathLst>
                  <a:path w="1851949" h="484208">
                    <a:moveTo>
                      <a:pt x="1851949" y="484208"/>
                    </a:moveTo>
                    <a:cubicBezTo>
                      <a:pt x="1358096" y="321198"/>
                      <a:pt x="864243" y="158188"/>
                      <a:pt x="555585" y="79094"/>
                    </a:cubicBezTo>
                    <a:cubicBezTo>
                      <a:pt x="246927" y="0"/>
                      <a:pt x="123463" y="4823"/>
                      <a:pt x="0" y="9646"/>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42031" name="Group 146"/>
            <p:cNvGrpSpPr>
              <a:grpSpLocks/>
            </p:cNvGrpSpPr>
            <p:nvPr/>
          </p:nvGrpSpPr>
          <p:grpSpPr bwMode="auto">
            <a:xfrm>
              <a:off x="2963119" y="2706547"/>
              <a:ext cx="3657600" cy="1043650"/>
              <a:chOff x="2963119" y="2706547"/>
              <a:chExt cx="3657600" cy="1043650"/>
            </a:xfrm>
          </p:grpSpPr>
          <p:sp>
            <p:nvSpPr>
              <p:cNvPr id="145" name="Freeform 144"/>
              <p:cNvSpPr/>
              <p:nvPr/>
            </p:nvSpPr>
            <p:spPr>
              <a:xfrm>
                <a:off x="2963850" y="2706547"/>
                <a:ext cx="1793517" cy="997003"/>
              </a:xfrm>
              <a:custGeom>
                <a:avLst/>
                <a:gdLst>
                  <a:gd name="connsiteX0" fmla="*/ 0 w 1794076"/>
                  <a:gd name="connsiteY0" fmla="*/ 997352 h 997352"/>
                  <a:gd name="connsiteX1" fmla="*/ 1169043 w 1794076"/>
                  <a:gd name="connsiteY1" fmla="*/ 163975 h 997352"/>
                  <a:gd name="connsiteX2" fmla="*/ 1794076 w 1794076"/>
                  <a:gd name="connsiteY2" fmla="*/ 13504 h 997352"/>
                </a:gdLst>
                <a:ahLst/>
                <a:cxnLst>
                  <a:cxn ang="0">
                    <a:pos x="connsiteX0" y="connsiteY0"/>
                  </a:cxn>
                  <a:cxn ang="0">
                    <a:pos x="connsiteX1" y="connsiteY1"/>
                  </a:cxn>
                  <a:cxn ang="0">
                    <a:pos x="connsiteX2" y="connsiteY2"/>
                  </a:cxn>
                </a:cxnLst>
                <a:rect l="l" t="t" r="r" b="b"/>
                <a:pathLst>
                  <a:path w="1794076" h="997352">
                    <a:moveTo>
                      <a:pt x="0" y="997352"/>
                    </a:moveTo>
                    <a:cubicBezTo>
                      <a:pt x="435015" y="662651"/>
                      <a:pt x="870030" y="327950"/>
                      <a:pt x="1169043" y="163975"/>
                    </a:cubicBezTo>
                    <a:cubicBezTo>
                      <a:pt x="1468056" y="0"/>
                      <a:pt x="1631066" y="6752"/>
                      <a:pt x="1794076" y="13504"/>
                    </a:cubicBezTo>
                  </a:path>
                </a:pathLst>
              </a:cu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6" name="Freeform 145"/>
              <p:cNvSpPr/>
              <p:nvPr/>
            </p:nvSpPr>
            <p:spPr>
              <a:xfrm>
                <a:off x="4665310" y="2720835"/>
                <a:ext cx="1955409" cy="1028755"/>
              </a:xfrm>
              <a:custGeom>
                <a:avLst/>
                <a:gdLst>
                  <a:gd name="connsiteX0" fmla="*/ 1956122 w 1956122"/>
                  <a:gd name="connsiteY0" fmla="*/ 1030146 h 1030146"/>
                  <a:gd name="connsiteX1" fmla="*/ 960699 w 1956122"/>
                  <a:gd name="connsiteY1" fmla="*/ 173620 h 1030146"/>
                  <a:gd name="connsiteX2" fmla="*/ 0 w 1956122"/>
                  <a:gd name="connsiteY2" fmla="*/ 0 h 1030146"/>
                </a:gdLst>
                <a:ahLst/>
                <a:cxnLst>
                  <a:cxn ang="0">
                    <a:pos x="connsiteX0" y="connsiteY0"/>
                  </a:cxn>
                  <a:cxn ang="0">
                    <a:pos x="connsiteX1" y="connsiteY1"/>
                  </a:cxn>
                  <a:cxn ang="0">
                    <a:pos x="connsiteX2" y="connsiteY2"/>
                  </a:cxn>
                </a:cxnLst>
                <a:rect l="l" t="t" r="r" b="b"/>
                <a:pathLst>
                  <a:path w="1956122" h="1030146">
                    <a:moveTo>
                      <a:pt x="1956122" y="1030146"/>
                    </a:moveTo>
                    <a:cubicBezTo>
                      <a:pt x="1621420" y="687728"/>
                      <a:pt x="1286719" y="345311"/>
                      <a:pt x="960699" y="173620"/>
                    </a:cubicBezTo>
                    <a:cubicBezTo>
                      <a:pt x="634679" y="1929"/>
                      <a:pt x="317339" y="964"/>
                      <a:pt x="0" y="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42032" name="Group 147"/>
            <p:cNvGrpSpPr>
              <a:grpSpLocks/>
            </p:cNvGrpSpPr>
            <p:nvPr/>
          </p:nvGrpSpPr>
          <p:grpSpPr bwMode="auto">
            <a:xfrm flipV="1">
              <a:off x="2895600" y="4290350"/>
              <a:ext cx="3657600" cy="1043650"/>
              <a:chOff x="2963119" y="2706547"/>
              <a:chExt cx="3657600" cy="1043650"/>
            </a:xfrm>
          </p:grpSpPr>
          <p:sp>
            <p:nvSpPr>
              <p:cNvPr id="149" name="Freeform 148"/>
              <p:cNvSpPr/>
              <p:nvPr/>
            </p:nvSpPr>
            <p:spPr>
              <a:xfrm>
                <a:off x="2963119" y="2706547"/>
                <a:ext cx="1793517" cy="997003"/>
              </a:xfrm>
              <a:custGeom>
                <a:avLst/>
                <a:gdLst>
                  <a:gd name="connsiteX0" fmla="*/ 0 w 1794076"/>
                  <a:gd name="connsiteY0" fmla="*/ 997352 h 997352"/>
                  <a:gd name="connsiteX1" fmla="*/ 1169043 w 1794076"/>
                  <a:gd name="connsiteY1" fmla="*/ 163975 h 997352"/>
                  <a:gd name="connsiteX2" fmla="*/ 1794076 w 1794076"/>
                  <a:gd name="connsiteY2" fmla="*/ 13504 h 997352"/>
                </a:gdLst>
                <a:ahLst/>
                <a:cxnLst>
                  <a:cxn ang="0">
                    <a:pos x="connsiteX0" y="connsiteY0"/>
                  </a:cxn>
                  <a:cxn ang="0">
                    <a:pos x="connsiteX1" y="connsiteY1"/>
                  </a:cxn>
                  <a:cxn ang="0">
                    <a:pos x="connsiteX2" y="connsiteY2"/>
                  </a:cxn>
                </a:cxnLst>
                <a:rect l="l" t="t" r="r" b="b"/>
                <a:pathLst>
                  <a:path w="1794076" h="997352">
                    <a:moveTo>
                      <a:pt x="0" y="997352"/>
                    </a:moveTo>
                    <a:cubicBezTo>
                      <a:pt x="435015" y="662651"/>
                      <a:pt x="870030" y="327950"/>
                      <a:pt x="1169043" y="163975"/>
                    </a:cubicBezTo>
                    <a:cubicBezTo>
                      <a:pt x="1468056" y="0"/>
                      <a:pt x="1631066" y="6752"/>
                      <a:pt x="1794076" y="13504"/>
                    </a:cubicBezTo>
                  </a:path>
                </a:pathLst>
              </a:cu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0" name="Freeform 149"/>
              <p:cNvSpPr/>
              <p:nvPr/>
            </p:nvSpPr>
            <p:spPr>
              <a:xfrm>
                <a:off x="4664579" y="2720835"/>
                <a:ext cx="1955409" cy="1028755"/>
              </a:xfrm>
              <a:custGeom>
                <a:avLst/>
                <a:gdLst>
                  <a:gd name="connsiteX0" fmla="*/ 1956122 w 1956122"/>
                  <a:gd name="connsiteY0" fmla="*/ 1030146 h 1030146"/>
                  <a:gd name="connsiteX1" fmla="*/ 960699 w 1956122"/>
                  <a:gd name="connsiteY1" fmla="*/ 173620 h 1030146"/>
                  <a:gd name="connsiteX2" fmla="*/ 0 w 1956122"/>
                  <a:gd name="connsiteY2" fmla="*/ 0 h 1030146"/>
                </a:gdLst>
                <a:ahLst/>
                <a:cxnLst>
                  <a:cxn ang="0">
                    <a:pos x="connsiteX0" y="connsiteY0"/>
                  </a:cxn>
                  <a:cxn ang="0">
                    <a:pos x="connsiteX1" y="connsiteY1"/>
                  </a:cxn>
                  <a:cxn ang="0">
                    <a:pos x="connsiteX2" y="connsiteY2"/>
                  </a:cxn>
                </a:cxnLst>
                <a:rect l="l" t="t" r="r" b="b"/>
                <a:pathLst>
                  <a:path w="1956122" h="1030146">
                    <a:moveTo>
                      <a:pt x="1956122" y="1030146"/>
                    </a:moveTo>
                    <a:cubicBezTo>
                      <a:pt x="1621420" y="687728"/>
                      <a:pt x="1286719" y="345311"/>
                      <a:pt x="960699" y="173620"/>
                    </a:cubicBezTo>
                    <a:cubicBezTo>
                      <a:pt x="634679" y="1929"/>
                      <a:pt x="317339" y="964"/>
                      <a:pt x="0" y="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pSp>
        <p:nvGrpSpPr>
          <p:cNvPr id="30" name="Group 199"/>
          <p:cNvGrpSpPr>
            <a:grpSpLocks/>
          </p:cNvGrpSpPr>
          <p:nvPr/>
        </p:nvGrpSpPr>
        <p:grpSpPr bwMode="auto">
          <a:xfrm>
            <a:off x="2667000" y="1295400"/>
            <a:ext cx="76200" cy="2362200"/>
            <a:chOff x="2667000" y="1295401"/>
            <a:chExt cx="76202" cy="2362199"/>
          </a:xfrm>
        </p:grpSpPr>
        <p:cxnSp>
          <p:nvCxnSpPr>
            <p:cNvPr id="77" name="Straight Connector 76"/>
            <p:cNvCxnSpPr/>
            <p:nvPr/>
          </p:nvCxnSpPr>
          <p:spPr>
            <a:xfrm rot="5400000" flipH="1" flipV="1">
              <a:off x="2019300" y="3009900"/>
              <a:ext cx="1295399" cy="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flipH="1" flipV="1">
              <a:off x="2163763" y="1798638"/>
              <a:ext cx="1082675" cy="762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112"/>
          <p:cNvGrpSpPr>
            <a:grpSpLocks/>
          </p:cNvGrpSpPr>
          <p:nvPr/>
        </p:nvGrpSpPr>
        <p:grpSpPr bwMode="auto">
          <a:xfrm rot="-5758394">
            <a:off x="1627982" y="5160169"/>
            <a:ext cx="2133600" cy="179387"/>
            <a:chOff x="2666988" y="3477471"/>
            <a:chExt cx="14" cy="180129"/>
          </a:xfrm>
        </p:grpSpPr>
        <p:cxnSp>
          <p:nvCxnSpPr>
            <p:cNvPr id="114" name="Straight Connector 113"/>
            <p:cNvCxnSpPr/>
            <p:nvPr/>
          </p:nvCxnSpPr>
          <p:spPr>
            <a:xfrm rot="10800000">
              <a:off x="2666992" y="3501466"/>
              <a:ext cx="10" cy="15303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358394" flipH="1">
              <a:off x="2666988" y="3477284"/>
              <a:ext cx="5" cy="701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200"/>
          <p:cNvGrpSpPr>
            <a:grpSpLocks/>
          </p:cNvGrpSpPr>
          <p:nvPr/>
        </p:nvGrpSpPr>
        <p:grpSpPr bwMode="auto">
          <a:xfrm>
            <a:off x="2800350" y="1593850"/>
            <a:ext cx="1069975" cy="4745038"/>
            <a:chOff x="2801073" y="1593450"/>
            <a:chExt cx="1068729" cy="4744652"/>
          </a:xfrm>
        </p:grpSpPr>
        <p:grpSp>
          <p:nvGrpSpPr>
            <p:cNvPr id="42019" name="Group 172"/>
            <p:cNvGrpSpPr>
              <a:grpSpLocks/>
            </p:cNvGrpSpPr>
            <p:nvPr/>
          </p:nvGrpSpPr>
          <p:grpSpPr bwMode="auto">
            <a:xfrm>
              <a:off x="2801073" y="1593450"/>
              <a:ext cx="1050402" cy="1994702"/>
              <a:chOff x="2801073" y="1593450"/>
              <a:chExt cx="1050402" cy="1994702"/>
            </a:xfrm>
          </p:grpSpPr>
          <p:sp>
            <p:nvSpPr>
              <p:cNvPr id="171" name="Freeform 170"/>
              <p:cNvSpPr/>
              <p:nvPr/>
            </p:nvSpPr>
            <p:spPr>
              <a:xfrm>
                <a:off x="2801073" y="2442694"/>
                <a:ext cx="393241" cy="1146082"/>
              </a:xfrm>
              <a:custGeom>
                <a:avLst/>
                <a:gdLst>
                  <a:gd name="connsiteX0" fmla="*/ 0 w 393540"/>
                  <a:gd name="connsiteY0" fmla="*/ 1145894 h 1145894"/>
                  <a:gd name="connsiteX1" fmla="*/ 185195 w 393540"/>
                  <a:gd name="connsiteY1" fmla="*/ 451413 h 1145894"/>
                  <a:gd name="connsiteX2" fmla="*/ 393540 w 393540"/>
                  <a:gd name="connsiteY2" fmla="*/ 0 h 1145894"/>
                </a:gdLst>
                <a:ahLst/>
                <a:cxnLst>
                  <a:cxn ang="0">
                    <a:pos x="connsiteX0" y="connsiteY0"/>
                  </a:cxn>
                  <a:cxn ang="0">
                    <a:pos x="connsiteX1" y="connsiteY1"/>
                  </a:cxn>
                  <a:cxn ang="0">
                    <a:pos x="connsiteX2" y="connsiteY2"/>
                  </a:cxn>
                </a:cxnLst>
                <a:rect l="l" t="t" r="r" b="b"/>
                <a:pathLst>
                  <a:path w="393540" h="1145894">
                    <a:moveTo>
                      <a:pt x="0" y="1145894"/>
                    </a:moveTo>
                    <a:cubicBezTo>
                      <a:pt x="59802" y="894144"/>
                      <a:pt x="119605" y="642395"/>
                      <a:pt x="185195" y="451413"/>
                    </a:cubicBezTo>
                    <a:cubicBezTo>
                      <a:pt x="250785" y="260431"/>
                      <a:pt x="322162" y="130215"/>
                      <a:pt x="393540" y="0"/>
                    </a:cubicBezTo>
                  </a:path>
                </a:pathLst>
              </a:cu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2" name="Freeform 171"/>
              <p:cNvSpPr/>
              <p:nvPr/>
            </p:nvSpPr>
            <p:spPr>
              <a:xfrm>
                <a:off x="3170530" y="1593450"/>
                <a:ext cx="680244" cy="895277"/>
              </a:xfrm>
              <a:custGeom>
                <a:avLst/>
                <a:gdLst>
                  <a:gd name="connsiteX0" fmla="*/ 0 w 590309"/>
                  <a:gd name="connsiteY0" fmla="*/ 763929 h 763929"/>
                  <a:gd name="connsiteX1" fmla="*/ 335666 w 590309"/>
                  <a:gd name="connsiteY1" fmla="*/ 289367 h 763929"/>
                  <a:gd name="connsiteX2" fmla="*/ 590309 w 590309"/>
                  <a:gd name="connsiteY2" fmla="*/ 0 h 763929"/>
                </a:gdLst>
                <a:ahLst/>
                <a:cxnLst>
                  <a:cxn ang="0">
                    <a:pos x="connsiteX0" y="connsiteY0"/>
                  </a:cxn>
                  <a:cxn ang="0">
                    <a:pos x="connsiteX1" y="connsiteY1"/>
                  </a:cxn>
                  <a:cxn ang="0">
                    <a:pos x="connsiteX2" y="connsiteY2"/>
                  </a:cxn>
                </a:cxnLst>
                <a:rect l="l" t="t" r="r" b="b"/>
                <a:pathLst>
                  <a:path w="590309" h="763929">
                    <a:moveTo>
                      <a:pt x="0" y="763929"/>
                    </a:moveTo>
                    <a:cubicBezTo>
                      <a:pt x="118640" y="590308"/>
                      <a:pt x="237281" y="416688"/>
                      <a:pt x="335666" y="289367"/>
                    </a:cubicBezTo>
                    <a:cubicBezTo>
                      <a:pt x="434051" y="162046"/>
                      <a:pt x="512180" y="81023"/>
                      <a:pt x="590309" y="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42020" name="Group 185"/>
            <p:cNvGrpSpPr>
              <a:grpSpLocks/>
            </p:cNvGrpSpPr>
            <p:nvPr/>
          </p:nvGrpSpPr>
          <p:grpSpPr bwMode="auto">
            <a:xfrm flipV="1">
              <a:off x="2819400" y="4343400"/>
              <a:ext cx="1050402" cy="1994702"/>
              <a:chOff x="2801073" y="1593450"/>
              <a:chExt cx="1050402" cy="1994702"/>
            </a:xfrm>
          </p:grpSpPr>
          <p:sp>
            <p:nvSpPr>
              <p:cNvPr id="187" name="Freeform 186"/>
              <p:cNvSpPr/>
              <p:nvPr/>
            </p:nvSpPr>
            <p:spPr>
              <a:xfrm>
                <a:off x="2801774" y="2442694"/>
                <a:ext cx="393241" cy="1146082"/>
              </a:xfrm>
              <a:custGeom>
                <a:avLst/>
                <a:gdLst>
                  <a:gd name="connsiteX0" fmla="*/ 0 w 393540"/>
                  <a:gd name="connsiteY0" fmla="*/ 1145894 h 1145894"/>
                  <a:gd name="connsiteX1" fmla="*/ 185195 w 393540"/>
                  <a:gd name="connsiteY1" fmla="*/ 451413 h 1145894"/>
                  <a:gd name="connsiteX2" fmla="*/ 393540 w 393540"/>
                  <a:gd name="connsiteY2" fmla="*/ 0 h 1145894"/>
                </a:gdLst>
                <a:ahLst/>
                <a:cxnLst>
                  <a:cxn ang="0">
                    <a:pos x="connsiteX0" y="connsiteY0"/>
                  </a:cxn>
                  <a:cxn ang="0">
                    <a:pos x="connsiteX1" y="connsiteY1"/>
                  </a:cxn>
                  <a:cxn ang="0">
                    <a:pos x="connsiteX2" y="connsiteY2"/>
                  </a:cxn>
                </a:cxnLst>
                <a:rect l="l" t="t" r="r" b="b"/>
                <a:pathLst>
                  <a:path w="393540" h="1145894">
                    <a:moveTo>
                      <a:pt x="0" y="1145894"/>
                    </a:moveTo>
                    <a:cubicBezTo>
                      <a:pt x="59802" y="894144"/>
                      <a:pt x="119605" y="642395"/>
                      <a:pt x="185195" y="451413"/>
                    </a:cubicBezTo>
                    <a:cubicBezTo>
                      <a:pt x="250785" y="260431"/>
                      <a:pt x="322162" y="130215"/>
                      <a:pt x="393540" y="0"/>
                    </a:cubicBezTo>
                  </a:path>
                </a:pathLst>
              </a:cu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8" name="Freeform 187"/>
              <p:cNvSpPr/>
              <p:nvPr/>
            </p:nvSpPr>
            <p:spPr>
              <a:xfrm>
                <a:off x="3171231" y="1593450"/>
                <a:ext cx="680244" cy="895277"/>
              </a:xfrm>
              <a:custGeom>
                <a:avLst/>
                <a:gdLst>
                  <a:gd name="connsiteX0" fmla="*/ 0 w 590309"/>
                  <a:gd name="connsiteY0" fmla="*/ 763929 h 763929"/>
                  <a:gd name="connsiteX1" fmla="*/ 335666 w 590309"/>
                  <a:gd name="connsiteY1" fmla="*/ 289367 h 763929"/>
                  <a:gd name="connsiteX2" fmla="*/ 590309 w 590309"/>
                  <a:gd name="connsiteY2" fmla="*/ 0 h 763929"/>
                </a:gdLst>
                <a:ahLst/>
                <a:cxnLst>
                  <a:cxn ang="0">
                    <a:pos x="connsiteX0" y="connsiteY0"/>
                  </a:cxn>
                  <a:cxn ang="0">
                    <a:pos x="connsiteX1" y="connsiteY1"/>
                  </a:cxn>
                  <a:cxn ang="0">
                    <a:pos x="connsiteX2" y="connsiteY2"/>
                  </a:cxn>
                </a:cxnLst>
                <a:rect l="l" t="t" r="r" b="b"/>
                <a:pathLst>
                  <a:path w="590309" h="763929">
                    <a:moveTo>
                      <a:pt x="0" y="763929"/>
                    </a:moveTo>
                    <a:cubicBezTo>
                      <a:pt x="118640" y="590308"/>
                      <a:pt x="237281" y="416688"/>
                      <a:pt x="335666" y="289367"/>
                    </a:cubicBezTo>
                    <a:cubicBezTo>
                      <a:pt x="434051" y="162046"/>
                      <a:pt x="512180" y="81023"/>
                      <a:pt x="590309" y="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pSp>
        <p:nvGrpSpPr>
          <p:cNvPr id="35" name="Group 172"/>
          <p:cNvGrpSpPr>
            <a:grpSpLocks/>
          </p:cNvGrpSpPr>
          <p:nvPr/>
        </p:nvGrpSpPr>
        <p:grpSpPr bwMode="auto">
          <a:xfrm flipH="1">
            <a:off x="5657850" y="1746250"/>
            <a:ext cx="1049338" cy="1993900"/>
            <a:chOff x="2801073" y="1593450"/>
            <a:chExt cx="1050402" cy="1994702"/>
          </a:xfrm>
        </p:grpSpPr>
        <p:sp>
          <p:nvSpPr>
            <p:cNvPr id="195" name="Freeform 194"/>
            <p:cNvSpPr/>
            <p:nvPr/>
          </p:nvSpPr>
          <p:spPr>
            <a:xfrm>
              <a:off x="2801073" y="2441516"/>
              <a:ext cx="394099" cy="1146636"/>
            </a:xfrm>
            <a:custGeom>
              <a:avLst/>
              <a:gdLst>
                <a:gd name="connsiteX0" fmla="*/ 0 w 393540"/>
                <a:gd name="connsiteY0" fmla="*/ 1145894 h 1145894"/>
                <a:gd name="connsiteX1" fmla="*/ 185195 w 393540"/>
                <a:gd name="connsiteY1" fmla="*/ 451413 h 1145894"/>
                <a:gd name="connsiteX2" fmla="*/ 393540 w 393540"/>
                <a:gd name="connsiteY2" fmla="*/ 0 h 1145894"/>
              </a:gdLst>
              <a:ahLst/>
              <a:cxnLst>
                <a:cxn ang="0">
                  <a:pos x="connsiteX0" y="connsiteY0"/>
                </a:cxn>
                <a:cxn ang="0">
                  <a:pos x="connsiteX1" y="connsiteY1"/>
                </a:cxn>
                <a:cxn ang="0">
                  <a:pos x="connsiteX2" y="connsiteY2"/>
                </a:cxn>
              </a:cxnLst>
              <a:rect l="l" t="t" r="r" b="b"/>
              <a:pathLst>
                <a:path w="393540" h="1145894">
                  <a:moveTo>
                    <a:pt x="0" y="1145894"/>
                  </a:moveTo>
                  <a:cubicBezTo>
                    <a:pt x="59802" y="894144"/>
                    <a:pt x="119605" y="642395"/>
                    <a:pt x="185195" y="451413"/>
                  </a:cubicBezTo>
                  <a:cubicBezTo>
                    <a:pt x="250785" y="260431"/>
                    <a:pt x="322162" y="130215"/>
                    <a:pt x="393540" y="0"/>
                  </a:cubicBezTo>
                </a:path>
              </a:pathLst>
            </a:cu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6" name="Freeform 195"/>
            <p:cNvSpPr/>
            <p:nvPr/>
          </p:nvSpPr>
          <p:spPr>
            <a:xfrm>
              <a:off x="3171336" y="1593450"/>
              <a:ext cx="680139" cy="895710"/>
            </a:xfrm>
            <a:custGeom>
              <a:avLst/>
              <a:gdLst>
                <a:gd name="connsiteX0" fmla="*/ 0 w 590309"/>
                <a:gd name="connsiteY0" fmla="*/ 763929 h 763929"/>
                <a:gd name="connsiteX1" fmla="*/ 335666 w 590309"/>
                <a:gd name="connsiteY1" fmla="*/ 289367 h 763929"/>
                <a:gd name="connsiteX2" fmla="*/ 590309 w 590309"/>
                <a:gd name="connsiteY2" fmla="*/ 0 h 763929"/>
              </a:gdLst>
              <a:ahLst/>
              <a:cxnLst>
                <a:cxn ang="0">
                  <a:pos x="connsiteX0" y="connsiteY0"/>
                </a:cxn>
                <a:cxn ang="0">
                  <a:pos x="connsiteX1" y="connsiteY1"/>
                </a:cxn>
                <a:cxn ang="0">
                  <a:pos x="connsiteX2" y="connsiteY2"/>
                </a:cxn>
              </a:cxnLst>
              <a:rect l="l" t="t" r="r" b="b"/>
              <a:pathLst>
                <a:path w="590309" h="763929">
                  <a:moveTo>
                    <a:pt x="0" y="763929"/>
                  </a:moveTo>
                  <a:cubicBezTo>
                    <a:pt x="118640" y="590308"/>
                    <a:pt x="237281" y="416688"/>
                    <a:pt x="335666" y="289367"/>
                  </a:cubicBezTo>
                  <a:cubicBezTo>
                    <a:pt x="434051" y="162046"/>
                    <a:pt x="512180" y="81023"/>
                    <a:pt x="590309" y="0"/>
                  </a:cubicBezTo>
                </a:path>
              </a:pathLst>
            </a:cu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36" name="Group 185"/>
          <p:cNvGrpSpPr>
            <a:grpSpLocks/>
          </p:cNvGrpSpPr>
          <p:nvPr/>
        </p:nvGrpSpPr>
        <p:grpSpPr bwMode="auto">
          <a:xfrm flipH="1" flipV="1">
            <a:off x="5638800" y="4343400"/>
            <a:ext cx="1050925" cy="1995488"/>
            <a:chOff x="2801073" y="1593450"/>
            <a:chExt cx="1050402" cy="1994702"/>
          </a:xfrm>
        </p:grpSpPr>
        <p:sp>
          <p:nvSpPr>
            <p:cNvPr id="193" name="Freeform 192"/>
            <p:cNvSpPr/>
            <p:nvPr/>
          </p:nvSpPr>
          <p:spPr>
            <a:xfrm>
              <a:off x="2801073" y="2442428"/>
              <a:ext cx="393504" cy="1145724"/>
            </a:xfrm>
            <a:custGeom>
              <a:avLst/>
              <a:gdLst>
                <a:gd name="connsiteX0" fmla="*/ 0 w 393540"/>
                <a:gd name="connsiteY0" fmla="*/ 1145894 h 1145894"/>
                <a:gd name="connsiteX1" fmla="*/ 185195 w 393540"/>
                <a:gd name="connsiteY1" fmla="*/ 451413 h 1145894"/>
                <a:gd name="connsiteX2" fmla="*/ 393540 w 393540"/>
                <a:gd name="connsiteY2" fmla="*/ 0 h 1145894"/>
              </a:gdLst>
              <a:ahLst/>
              <a:cxnLst>
                <a:cxn ang="0">
                  <a:pos x="connsiteX0" y="connsiteY0"/>
                </a:cxn>
                <a:cxn ang="0">
                  <a:pos x="connsiteX1" y="connsiteY1"/>
                </a:cxn>
                <a:cxn ang="0">
                  <a:pos x="connsiteX2" y="connsiteY2"/>
                </a:cxn>
              </a:cxnLst>
              <a:rect l="l" t="t" r="r" b="b"/>
              <a:pathLst>
                <a:path w="393540" h="1145894">
                  <a:moveTo>
                    <a:pt x="0" y="1145894"/>
                  </a:moveTo>
                  <a:cubicBezTo>
                    <a:pt x="59802" y="894144"/>
                    <a:pt x="119605" y="642395"/>
                    <a:pt x="185195" y="451413"/>
                  </a:cubicBezTo>
                  <a:cubicBezTo>
                    <a:pt x="250785" y="260431"/>
                    <a:pt x="322162" y="130215"/>
                    <a:pt x="393540" y="0"/>
                  </a:cubicBezTo>
                </a:path>
              </a:pathLst>
            </a:cu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4" name="Freeform 193"/>
            <p:cNvSpPr/>
            <p:nvPr/>
          </p:nvSpPr>
          <p:spPr>
            <a:xfrm>
              <a:off x="3170776" y="1593450"/>
              <a:ext cx="680699" cy="894997"/>
            </a:xfrm>
            <a:custGeom>
              <a:avLst/>
              <a:gdLst>
                <a:gd name="connsiteX0" fmla="*/ 0 w 590309"/>
                <a:gd name="connsiteY0" fmla="*/ 763929 h 763929"/>
                <a:gd name="connsiteX1" fmla="*/ 335666 w 590309"/>
                <a:gd name="connsiteY1" fmla="*/ 289367 h 763929"/>
                <a:gd name="connsiteX2" fmla="*/ 590309 w 590309"/>
                <a:gd name="connsiteY2" fmla="*/ 0 h 763929"/>
              </a:gdLst>
              <a:ahLst/>
              <a:cxnLst>
                <a:cxn ang="0">
                  <a:pos x="connsiteX0" y="connsiteY0"/>
                </a:cxn>
                <a:cxn ang="0">
                  <a:pos x="connsiteX1" y="connsiteY1"/>
                </a:cxn>
                <a:cxn ang="0">
                  <a:pos x="connsiteX2" y="connsiteY2"/>
                </a:cxn>
              </a:cxnLst>
              <a:rect l="l" t="t" r="r" b="b"/>
              <a:pathLst>
                <a:path w="590309" h="763929">
                  <a:moveTo>
                    <a:pt x="0" y="763929"/>
                  </a:moveTo>
                  <a:cubicBezTo>
                    <a:pt x="118640" y="590308"/>
                    <a:pt x="237281" y="416688"/>
                    <a:pt x="335666" y="289367"/>
                  </a:cubicBezTo>
                  <a:cubicBezTo>
                    <a:pt x="434051" y="162046"/>
                    <a:pt x="512180" y="81023"/>
                    <a:pt x="590309" y="0"/>
                  </a:cubicBezTo>
                </a:path>
              </a:pathLst>
            </a:cu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203" name="Title 7"/>
          <p:cNvSpPr txBox="1">
            <a:spLocks/>
          </p:cNvSpPr>
          <p:nvPr/>
        </p:nvSpPr>
        <p:spPr>
          <a:xfrm>
            <a:off x="0" y="-28700"/>
            <a:ext cx="9144000" cy="1020763"/>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400" b="1" dirty="0" err="1">
                <a:ln w="11430"/>
                <a:solidFill>
                  <a:srgbClr val="0000FF"/>
                </a:solidFill>
                <a:effectLst>
                  <a:outerShdw blurRad="50800" dist="39000" dir="5460000" algn="tl">
                    <a:srgbClr val="000000">
                      <a:alpha val="38000"/>
                    </a:srgbClr>
                  </a:outerShdw>
                </a:effectLst>
                <a:latin typeface="Comic Sans MS" pitchFamily="66" charset="0"/>
                <a:cs typeface="+mn-cs"/>
              </a:rPr>
              <a:t>Equipotential</a:t>
            </a:r>
            <a:r>
              <a:rPr lang="en-US" sz="2400" b="1" dirty="0">
                <a:ln w="11430"/>
                <a:solidFill>
                  <a:srgbClr val="0000FF"/>
                </a:solidFill>
                <a:effectLst>
                  <a:outerShdw blurRad="50800" dist="39000" dir="5460000" algn="tl">
                    <a:srgbClr val="000000">
                      <a:alpha val="38000"/>
                    </a:srgbClr>
                  </a:outerShdw>
                </a:effectLst>
                <a:latin typeface="Comic Sans MS" pitchFamily="66" charset="0"/>
                <a:cs typeface="+mn-cs"/>
              </a:rPr>
              <a:t> Surfaces</a:t>
            </a:r>
            <a:endParaRPr lang="en-US" sz="2400" b="1" dirty="0">
              <a:ln w="11430"/>
              <a:solidFill>
                <a:srgbClr val="0000FF"/>
              </a:solidFill>
              <a:effectLst>
                <a:outerShdw blurRad="50800" dist="39000" dir="5460000" algn="tl">
                  <a:srgbClr val="000000">
                    <a:alpha val="38000"/>
                  </a:srgbClr>
                </a:outerShdw>
              </a:effectLst>
              <a:latin typeface="+mj-lt"/>
              <a:ea typeface="+mj-ea"/>
              <a:cs typeface="+mj-cs"/>
            </a:endParaRPr>
          </a:p>
        </p:txBody>
      </p:sp>
      <p:sp>
        <p:nvSpPr>
          <p:cNvPr id="97" name="Freeform 96"/>
          <p:cNvSpPr/>
          <p:nvPr/>
        </p:nvSpPr>
        <p:spPr>
          <a:xfrm>
            <a:off x="4789488" y="1555750"/>
            <a:ext cx="11112" cy="4357688"/>
          </a:xfrm>
          <a:custGeom>
            <a:avLst/>
            <a:gdLst>
              <a:gd name="connsiteX0" fmla="*/ 11875 w 11875"/>
              <a:gd name="connsiteY0" fmla="*/ 0 h 4358244"/>
              <a:gd name="connsiteX1" fmla="*/ 11875 w 11875"/>
              <a:gd name="connsiteY1" fmla="*/ 0 h 4358244"/>
              <a:gd name="connsiteX2" fmla="*/ 0 w 11875"/>
              <a:gd name="connsiteY2" fmla="*/ 4358244 h 4358244"/>
            </a:gdLst>
            <a:ahLst/>
            <a:cxnLst>
              <a:cxn ang="0">
                <a:pos x="connsiteX0" y="connsiteY0"/>
              </a:cxn>
              <a:cxn ang="0">
                <a:pos x="connsiteX1" y="connsiteY1"/>
              </a:cxn>
              <a:cxn ang="0">
                <a:pos x="connsiteX2" y="connsiteY2"/>
              </a:cxn>
            </a:cxnLst>
            <a:rect l="l" t="t" r="r" b="b"/>
            <a:pathLst>
              <a:path w="11875" h="4358244">
                <a:moveTo>
                  <a:pt x="11875" y="0"/>
                </a:moveTo>
                <a:lnTo>
                  <a:pt x="11875" y="0"/>
                </a:lnTo>
                <a:cubicBezTo>
                  <a:pt x="7917" y="1452748"/>
                  <a:pt x="3958" y="2905496"/>
                  <a:pt x="0" y="4358244"/>
                </a:cubicBezTo>
              </a:path>
            </a:pathLst>
          </a:custGeom>
          <a:ln w="19050">
            <a:solidFill>
              <a:srgbClr val="00FF00"/>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37" name="Group 116"/>
          <p:cNvGrpSpPr>
            <a:grpSpLocks/>
          </p:cNvGrpSpPr>
          <p:nvPr/>
        </p:nvGrpSpPr>
        <p:grpSpPr bwMode="auto">
          <a:xfrm>
            <a:off x="609600" y="1524000"/>
            <a:ext cx="4038600" cy="4648200"/>
            <a:chOff x="609600" y="1524000"/>
            <a:chExt cx="4038600" cy="4648200"/>
          </a:xfrm>
        </p:grpSpPr>
        <p:grpSp>
          <p:nvGrpSpPr>
            <p:cNvPr id="42010" name="Group 102"/>
            <p:cNvGrpSpPr>
              <a:grpSpLocks/>
            </p:cNvGrpSpPr>
            <p:nvPr/>
          </p:nvGrpSpPr>
          <p:grpSpPr bwMode="auto">
            <a:xfrm>
              <a:off x="1143000" y="2209800"/>
              <a:ext cx="3124200" cy="3276600"/>
              <a:chOff x="1143000" y="2209800"/>
              <a:chExt cx="3124200" cy="3276600"/>
            </a:xfrm>
          </p:grpSpPr>
          <p:sp>
            <p:nvSpPr>
              <p:cNvPr id="98" name="Oval 97"/>
              <p:cNvSpPr/>
              <p:nvPr/>
            </p:nvSpPr>
            <p:spPr>
              <a:xfrm>
                <a:off x="2057400" y="3211513"/>
                <a:ext cx="1295400" cy="1371600"/>
              </a:xfrm>
              <a:prstGeom prst="ellipse">
                <a:avLst/>
              </a:prstGeom>
              <a:noFill/>
              <a:ln>
                <a:solidFill>
                  <a:srgbClr val="00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 name="Oval 99"/>
              <p:cNvSpPr/>
              <p:nvPr/>
            </p:nvSpPr>
            <p:spPr>
              <a:xfrm>
                <a:off x="1676400" y="2819400"/>
                <a:ext cx="2057400" cy="2133600"/>
              </a:xfrm>
              <a:prstGeom prst="ellipse">
                <a:avLst/>
              </a:prstGeom>
              <a:noFill/>
              <a:ln>
                <a:solidFill>
                  <a:srgbClr val="00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 name="Oval 101"/>
              <p:cNvSpPr/>
              <p:nvPr/>
            </p:nvSpPr>
            <p:spPr>
              <a:xfrm>
                <a:off x="1143000" y="2209800"/>
                <a:ext cx="3124200" cy="3276600"/>
              </a:xfrm>
              <a:prstGeom prst="ellipse">
                <a:avLst/>
              </a:prstGeom>
              <a:noFill/>
              <a:ln>
                <a:solidFill>
                  <a:srgbClr val="00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10" name="Oval 109"/>
            <p:cNvSpPr/>
            <p:nvPr/>
          </p:nvSpPr>
          <p:spPr>
            <a:xfrm>
              <a:off x="609600" y="1524000"/>
              <a:ext cx="4038600" cy="4648200"/>
            </a:xfrm>
            <a:prstGeom prst="ellipse">
              <a:avLst/>
            </a:prstGeom>
            <a:noFill/>
            <a:ln>
              <a:solidFill>
                <a:srgbClr val="00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9" name="Group 115"/>
          <p:cNvGrpSpPr>
            <a:grpSpLocks/>
          </p:cNvGrpSpPr>
          <p:nvPr/>
        </p:nvGrpSpPr>
        <p:grpSpPr bwMode="auto">
          <a:xfrm>
            <a:off x="4953000" y="1676400"/>
            <a:ext cx="4038600" cy="4648200"/>
            <a:chOff x="4953000" y="1676400"/>
            <a:chExt cx="4038600" cy="4648200"/>
          </a:xfrm>
        </p:grpSpPr>
        <p:grpSp>
          <p:nvGrpSpPr>
            <p:cNvPr id="42005" name="Group 103"/>
            <p:cNvGrpSpPr>
              <a:grpSpLocks/>
            </p:cNvGrpSpPr>
            <p:nvPr/>
          </p:nvGrpSpPr>
          <p:grpSpPr bwMode="auto">
            <a:xfrm>
              <a:off x="5334000" y="2362200"/>
              <a:ext cx="3124200" cy="3276600"/>
              <a:chOff x="1143000" y="2209800"/>
              <a:chExt cx="3124200" cy="3276600"/>
            </a:xfrm>
          </p:grpSpPr>
          <p:sp>
            <p:nvSpPr>
              <p:cNvPr id="106" name="Oval 105"/>
              <p:cNvSpPr/>
              <p:nvPr/>
            </p:nvSpPr>
            <p:spPr>
              <a:xfrm>
                <a:off x="2057400" y="3211513"/>
                <a:ext cx="1295400" cy="1371600"/>
              </a:xfrm>
              <a:prstGeom prst="ellipse">
                <a:avLst/>
              </a:prstGeom>
              <a:noFill/>
              <a:ln>
                <a:solidFill>
                  <a:srgbClr val="00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 name="Oval 107"/>
              <p:cNvSpPr/>
              <p:nvPr/>
            </p:nvSpPr>
            <p:spPr>
              <a:xfrm>
                <a:off x="1676400" y="2819400"/>
                <a:ext cx="2057400" cy="2133600"/>
              </a:xfrm>
              <a:prstGeom prst="ellipse">
                <a:avLst/>
              </a:prstGeom>
              <a:noFill/>
              <a:ln>
                <a:solidFill>
                  <a:srgbClr val="00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 name="Oval 108"/>
              <p:cNvSpPr/>
              <p:nvPr/>
            </p:nvSpPr>
            <p:spPr>
              <a:xfrm>
                <a:off x="1143000" y="2209800"/>
                <a:ext cx="3124200" cy="3276600"/>
              </a:xfrm>
              <a:prstGeom prst="ellipse">
                <a:avLst/>
              </a:prstGeom>
              <a:noFill/>
              <a:ln>
                <a:solidFill>
                  <a:srgbClr val="00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13" name="Oval 112"/>
            <p:cNvSpPr/>
            <p:nvPr/>
          </p:nvSpPr>
          <p:spPr>
            <a:xfrm>
              <a:off x="4953000" y="1676400"/>
              <a:ext cx="4038600" cy="4648200"/>
            </a:xfrm>
            <a:prstGeom prst="ellipse">
              <a:avLst/>
            </a:prstGeom>
            <a:noFill/>
            <a:ln>
              <a:solidFill>
                <a:srgbClr val="00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2004" name="Rectangle 118"/>
          <p:cNvSpPr>
            <a:spLocks noChangeArrowheads="1"/>
          </p:cNvSpPr>
          <p:nvPr/>
        </p:nvSpPr>
        <p:spPr bwMode="auto">
          <a:xfrm>
            <a:off x="1143000" y="914400"/>
            <a:ext cx="7010400" cy="314325"/>
          </a:xfrm>
          <a:prstGeom prst="rect">
            <a:avLst/>
          </a:prstGeom>
          <a:noFill/>
          <a:ln w="9525">
            <a:noFill/>
            <a:miter lim="800000"/>
            <a:headEnd/>
            <a:tailEnd/>
          </a:ln>
        </p:spPr>
        <p:txBody>
          <a:bodyPr>
            <a:spAutoFit/>
          </a:bodyPr>
          <a:lstStyle/>
          <a:p>
            <a:pPr algn="ctr">
              <a:lnSpc>
                <a:spcPct val="90000"/>
              </a:lnSpc>
              <a:buClr>
                <a:schemeClr val="hlink"/>
              </a:buClr>
            </a:pPr>
            <a:r>
              <a:rPr lang="en-US" sz="1600" b="1">
                <a:latin typeface="Comic Sans MS" pitchFamily="66" charset="0"/>
              </a:rPr>
              <a:t>Electric Filed must be perpendicular to equipotential surfaces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nodeType="clickEffect">
                                  <p:stCondLst>
                                    <p:cond delay="0"/>
                                  </p:stCondLst>
                                  <p:childTnLst>
                                    <p:animMotion origin="layout" path="M 5.55556E-7 -3.70953E-6 L 0.38785 0.00555 " pathEditMode="relative" rAng="0" ptsTypes="AA">
                                      <p:cBhvr>
                                        <p:cTn id="6" dur="2000" fill="hold"/>
                                        <p:tgtEl>
                                          <p:spTgt spid="4"/>
                                        </p:tgtEl>
                                        <p:attrNameLst>
                                          <p:attrName>ppt_x</p:attrName>
                                          <p:attrName>ppt_y</p:attrName>
                                        </p:attrNameLst>
                                      </p:cBhvr>
                                      <p:rCtr x="19400" y="300"/>
                                    </p:animMotion>
                                  </p:childTnLst>
                                </p:cTn>
                              </p:par>
                              <p:par>
                                <p:cTn id="7" presetID="22" presetClass="entr" presetSubtype="8" fill="hold" nodeType="withEffect">
                                  <p:stCondLst>
                                    <p:cond delay="0"/>
                                  </p:stCondLst>
                                  <p:childTnLst>
                                    <p:set>
                                      <p:cBhvr>
                                        <p:cTn id="8" dur="1" fill="hold">
                                          <p:stCondLst>
                                            <p:cond delay="0"/>
                                          </p:stCondLst>
                                        </p:cTn>
                                        <p:tgtEl>
                                          <p:spTgt spid="23"/>
                                        </p:tgtEl>
                                        <p:attrNameLst>
                                          <p:attrName>style.visibility</p:attrName>
                                        </p:attrNameLst>
                                      </p:cBhvr>
                                      <p:to>
                                        <p:strVal val="visible"/>
                                      </p:to>
                                    </p:set>
                                    <p:animEffect transition="in" filter="wipe(left)">
                                      <p:cBhvr>
                                        <p:cTn id="9" dur="2000"/>
                                        <p:tgtEl>
                                          <p:spTgt spid="23"/>
                                        </p:tgtEl>
                                      </p:cBhvr>
                                    </p:animEffect>
                                  </p:childTnLst>
                                </p:cTn>
                              </p:par>
                              <p:par>
                                <p:cTn id="10" presetID="1"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p:stCondLst>
                              <p:cond delay="2000"/>
                            </p:stCondLst>
                            <p:childTnLst>
                              <p:par>
                                <p:cTn id="13" presetID="1" presetClass="exit" presetSubtype="0" fill="hold" nodeType="after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down)">
                                      <p:cBhvr>
                                        <p:cTn id="19" dur="2000"/>
                                        <p:tgtEl>
                                          <p:spTgt spid="30"/>
                                        </p:tgtEl>
                                      </p:cBhvr>
                                    </p:animEffect>
                                  </p:childTnLst>
                                </p:cTn>
                              </p:par>
                              <p:par>
                                <p:cTn id="20" presetID="22" presetClass="entr" presetSubtype="1"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up)">
                                      <p:cBhvr>
                                        <p:cTn id="22" dur="2000"/>
                                        <p:tgtEl>
                                          <p:spTgt spid="31"/>
                                        </p:tgtEl>
                                      </p:cBhvr>
                                    </p:animEffect>
                                  </p:childTnLst>
                                </p:cTn>
                              </p:par>
                              <p:par>
                                <p:cTn id="23" presetID="22" presetClass="entr" presetSubtype="2"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right)">
                                      <p:cBhvr>
                                        <p:cTn id="25" dur="2000"/>
                                        <p:tgtEl>
                                          <p:spTgt spid="5"/>
                                        </p:tgtEl>
                                      </p:cBhvr>
                                    </p:animEffect>
                                  </p:childTnLst>
                                </p:cTn>
                              </p:par>
                              <p:par>
                                <p:cTn id="26" presetID="22" presetClass="entr" presetSubtype="8"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left)">
                                      <p:cBhvr>
                                        <p:cTn id="28" dur="500"/>
                                        <p:tgtEl>
                                          <p:spTgt spid="32"/>
                                        </p:tgtEl>
                                      </p:cBhvr>
                                    </p:animEffect>
                                  </p:childTnLst>
                                </p:cTn>
                              </p:par>
                              <p:par>
                                <p:cTn id="29" presetID="22" presetClass="entr" presetSubtype="8"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2000"/>
                                        <p:tgtEl>
                                          <p:spTgt spid="24"/>
                                        </p:tgtEl>
                                      </p:cBhvr>
                                    </p:animEffect>
                                  </p:childTnLst>
                                </p:cTn>
                              </p:par>
                              <p:par>
                                <p:cTn id="32" presetID="22" presetClass="entr" presetSubtype="1"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up)">
                                      <p:cBhvr>
                                        <p:cTn id="34" dur="500"/>
                                        <p:tgtEl>
                                          <p:spTgt spid="13"/>
                                        </p:tgtEl>
                                      </p:cBhvr>
                                    </p:animEffect>
                                  </p:childTnLst>
                                </p:cTn>
                              </p:par>
                              <p:par>
                                <p:cTn id="35" presetID="22" presetClass="entr" presetSubtype="1"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up)">
                                      <p:cBhvr>
                                        <p:cTn id="37" dur="500"/>
                                        <p:tgtEl>
                                          <p:spTgt spid="35"/>
                                        </p:tgtEl>
                                      </p:cBhvr>
                                    </p:animEffect>
                                  </p:childTnLst>
                                </p:cTn>
                              </p:par>
                              <p:par>
                                <p:cTn id="38" presetID="22" presetClass="entr" presetSubtype="4"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down)">
                                      <p:cBhvr>
                                        <p:cTn id="40" dur="2000"/>
                                        <p:tgtEl>
                                          <p:spTgt spid="36"/>
                                        </p:tgtEl>
                                      </p:cBhvr>
                                    </p:animEffect>
                                  </p:childTnLst>
                                </p:cTn>
                              </p:par>
                              <p:par>
                                <p:cTn id="41" presetID="22" presetClass="entr" presetSubtype="4"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2000"/>
                                        <p:tgtEl>
                                          <p:spTgt spid="14"/>
                                        </p:tgtEl>
                                      </p:cBhvr>
                                    </p:animEffect>
                                  </p:childTnLst>
                                </p:cTn>
                              </p:par>
                              <p:par>
                                <p:cTn id="44" presetID="22" presetClass="entr" presetSubtype="2"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right)">
                                      <p:cBhvr>
                                        <p:cTn id="46" dur="20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6" presetClass="entr" presetSubtype="32" fill="hold"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circle(out)">
                                      <p:cBhvr>
                                        <p:cTn id="55" dur="3000"/>
                                        <p:tgtEl>
                                          <p:spTgt spid="37"/>
                                        </p:tgtEl>
                                      </p:cBhvr>
                                    </p:animEffect>
                                  </p:childTnLst>
                                </p:cTn>
                              </p:par>
                              <p:par>
                                <p:cTn id="56" presetID="6" presetClass="entr" presetSubtype="32" fill="hold"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circle(out)">
                                      <p:cBhvr>
                                        <p:cTn id="58" dur="3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7"/>
          <p:cNvSpPr txBox="1">
            <a:spLocks/>
          </p:cNvSpPr>
          <p:nvPr/>
        </p:nvSpPr>
        <p:spPr>
          <a:xfrm>
            <a:off x="381000" y="76200"/>
            <a:ext cx="8229600" cy="1020763"/>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err="1">
                <a:ln w="11430"/>
                <a:solidFill>
                  <a:srgbClr val="0000FF"/>
                </a:solidFill>
                <a:effectLst>
                  <a:outerShdw blurRad="50800" dist="39000" dir="5460000" algn="tl">
                    <a:srgbClr val="000000">
                      <a:alpha val="38000"/>
                    </a:srgbClr>
                  </a:outerShdw>
                </a:effectLst>
                <a:latin typeface="Comic Sans MS" pitchFamily="66" charset="0"/>
                <a:cs typeface="+mn-cs"/>
              </a:rPr>
              <a:t>Equipotential</a:t>
            </a:r>
            <a:r>
              <a:rPr lang="en-US" sz="3600" b="1" dirty="0">
                <a:ln w="11430"/>
                <a:solidFill>
                  <a:srgbClr val="0000FF"/>
                </a:solidFill>
                <a:effectLst>
                  <a:outerShdw blurRad="50800" dist="39000" dir="5460000" algn="tl">
                    <a:srgbClr val="000000">
                      <a:alpha val="38000"/>
                    </a:srgbClr>
                  </a:outerShdw>
                </a:effectLst>
                <a:latin typeface="Comic Sans MS" pitchFamily="66" charset="0"/>
                <a:cs typeface="+mn-cs"/>
              </a:rPr>
              <a:t> Surface</a:t>
            </a:r>
            <a:endParaRPr lang="en-US" sz="3600" b="1" dirty="0">
              <a:ln w="11430"/>
              <a:solidFill>
                <a:srgbClr val="0000FF"/>
              </a:solidFill>
              <a:effectLst>
                <a:outerShdw blurRad="50800" dist="39000" dir="5460000" algn="tl">
                  <a:srgbClr val="000000">
                    <a:alpha val="38000"/>
                  </a:srgbClr>
                </a:outerShdw>
              </a:effectLst>
              <a:latin typeface="+mj-lt"/>
              <a:ea typeface="+mj-ea"/>
              <a:cs typeface="+mj-cs"/>
            </a:endParaRPr>
          </a:p>
        </p:txBody>
      </p:sp>
      <p:grpSp>
        <p:nvGrpSpPr>
          <p:cNvPr id="43011" name="Group 64"/>
          <p:cNvGrpSpPr>
            <a:grpSpLocks/>
          </p:cNvGrpSpPr>
          <p:nvPr/>
        </p:nvGrpSpPr>
        <p:grpSpPr bwMode="auto">
          <a:xfrm>
            <a:off x="5521325" y="1447800"/>
            <a:ext cx="2901950" cy="2971800"/>
            <a:chOff x="5826125" y="1828800"/>
            <a:chExt cx="2901950" cy="2971800"/>
          </a:xfrm>
        </p:grpSpPr>
        <p:grpSp>
          <p:nvGrpSpPr>
            <p:cNvPr id="43055" name="Group 134"/>
            <p:cNvGrpSpPr>
              <a:grpSpLocks/>
            </p:cNvGrpSpPr>
            <p:nvPr/>
          </p:nvGrpSpPr>
          <p:grpSpPr bwMode="auto">
            <a:xfrm>
              <a:off x="5826125" y="2286000"/>
              <a:ext cx="2860675" cy="1588"/>
              <a:chOff x="2438265" y="2819400"/>
              <a:chExt cx="2860110" cy="1588"/>
            </a:xfrm>
          </p:grpSpPr>
          <p:cxnSp>
            <p:nvCxnSpPr>
              <p:cNvPr id="63" name="Straight Arrow Connector 62"/>
              <p:cNvCxnSpPr/>
              <p:nvPr/>
            </p:nvCxnSpPr>
            <p:spPr>
              <a:xfrm>
                <a:off x="2438265" y="2819400"/>
                <a:ext cx="159988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003231" y="2819400"/>
                <a:ext cx="12951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056" name="Group 135"/>
            <p:cNvGrpSpPr>
              <a:grpSpLocks/>
            </p:cNvGrpSpPr>
            <p:nvPr/>
          </p:nvGrpSpPr>
          <p:grpSpPr bwMode="auto">
            <a:xfrm>
              <a:off x="5826125" y="2743200"/>
              <a:ext cx="2860675" cy="1588"/>
              <a:chOff x="2438295" y="2819400"/>
              <a:chExt cx="2860110" cy="1588"/>
            </a:xfrm>
          </p:grpSpPr>
          <p:cxnSp>
            <p:nvCxnSpPr>
              <p:cNvPr id="59" name="Straight Arrow Connector 58"/>
              <p:cNvCxnSpPr/>
              <p:nvPr/>
            </p:nvCxnSpPr>
            <p:spPr>
              <a:xfrm>
                <a:off x="2438295" y="2819400"/>
                <a:ext cx="159988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003261" y="2819400"/>
                <a:ext cx="12951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057" name="Group 141"/>
            <p:cNvGrpSpPr>
              <a:grpSpLocks/>
            </p:cNvGrpSpPr>
            <p:nvPr/>
          </p:nvGrpSpPr>
          <p:grpSpPr bwMode="auto">
            <a:xfrm>
              <a:off x="5826125" y="3578226"/>
              <a:ext cx="2860675" cy="1587"/>
              <a:chOff x="2438265" y="2819401"/>
              <a:chExt cx="2860110" cy="1587"/>
            </a:xfrm>
          </p:grpSpPr>
          <p:cxnSp>
            <p:nvCxnSpPr>
              <p:cNvPr id="55" name="Straight Arrow Connector 54"/>
              <p:cNvCxnSpPr/>
              <p:nvPr/>
            </p:nvCxnSpPr>
            <p:spPr>
              <a:xfrm>
                <a:off x="2438265" y="2819400"/>
                <a:ext cx="159988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003231" y="2819400"/>
                <a:ext cx="12951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058" name="Group 144"/>
            <p:cNvGrpSpPr>
              <a:grpSpLocks/>
            </p:cNvGrpSpPr>
            <p:nvPr/>
          </p:nvGrpSpPr>
          <p:grpSpPr bwMode="auto">
            <a:xfrm>
              <a:off x="5826125" y="3960813"/>
              <a:ext cx="2860675" cy="1587"/>
              <a:chOff x="2438280" y="2819401"/>
              <a:chExt cx="2860110" cy="1587"/>
            </a:xfrm>
          </p:grpSpPr>
          <p:cxnSp>
            <p:nvCxnSpPr>
              <p:cNvPr id="53" name="Straight Arrow Connector 52"/>
              <p:cNvCxnSpPr/>
              <p:nvPr/>
            </p:nvCxnSpPr>
            <p:spPr>
              <a:xfrm>
                <a:off x="2438280" y="2819401"/>
                <a:ext cx="1599884" cy="15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003246" y="2819401"/>
                <a:ext cx="12951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059" name="Group 134"/>
            <p:cNvGrpSpPr>
              <a:grpSpLocks/>
            </p:cNvGrpSpPr>
            <p:nvPr/>
          </p:nvGrpSpPr>
          <p:grpSpPr bwMode="auto">
            <a:xfrm>
              <a:off x="5826125" y="1828800"/>
              <a:ext cx="2860675" cy="1588"/>
              <a:chOff x="2438385" y="2819400"/>
              <a:chExt cx="2860110" cy="1588"/>
            </a:xfrm>
          </p:grpSpPr>
          <p:cxnSp>
            <p:nvCxnSpPr>
              <p:cNvPr id="50" name="Straight Arrow Connector 49"/>
              <p:cNvCxnSpPr/>
              <p:nvPr/>
            </p:nvCxnSpPr>
            <p:spPr>
              <a:xfrm>
                <a:off x="2438385" y="2819400"/>
                <a:ext cx="159988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003351" y="2819400"/>
                <a:ext cx="12951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060" name="Group 135"/>
            <p:cNvGrpSpPr>
              <a:grpSpLocks/>
            </p:cNvGrpSpPr>
            <p:nvPr/>
          </p:nvGrpSpPr>
          <p:grpSpPr bwMode="auto">
            <a:xfrm>
              <a:off x="5826125" y="3164775"/>
              <a:ext cx="2860675" cy="1588"/>
              <a:chOff x="2438370" y="2819400"/>
              <a:chExt cx="2860110" cy="1588"/>
            </a:xfrm>
          </p:grpSpPr>
          <p:cxnSp>
            <p:nvCxnSpPr>
              <p:cNvPr id="47" name="Straight Arrow Connector 46"/>
              <p:cNvCxnSpPr/>
              <p:nvPr/>
            </p:nvCxnSpPr>
            <p:spPr>
              <a:xfrm>
                <a:off x="2438370" y="2820100"/>
                <a:ext cx="159988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003336" y="2820100"/>
                <a:ext cx="12951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061" name="Group 141"/>
            <p:cNvGrpSpPr>
              <a:grpSpLocks/>
            </p:cNvGrpSpPr>
            <p:nvPr/>
          </p:nvGrpSpPr>
          <p:grpSpPr bwMode="auto">
            <a:xfrm>
              <a:off x="5826125" y="4382388"/>
              <a:ext cx="2860675" cy="1587"/>
              <a:chOff x="2438370" y="2819401"/>
              <a:chExt cx="2860110" cy="1587"/>
            </a:xfrm>
          </p:grpSpPr>
          <p:cxnSp>
            <p:nvCxnSpPr>
              <p:cNvPr id="43" name="Straight Arrow Connector 42"/>
              <p:cNvCxnSpPr/>
              <p:nvPr/>
            </p:nvCxnSpPr>
            <p:spPr>
              <a:xfrm>
                <a:off x="2438370" y="2820101"/>
                <a:ext cx="1599884" cy="15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03336" y="2820101"/>
                <a:ext cx="12951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062" name="Group 144"/>
            <p:cNvGrpSpPr>
              <a:grpSpLocks/>
            </p:cNvGrpSpPr>
            <p:nvPr/>
          </p:nvGrpSpPr>
          <p:grpSpPr bwMode="auto">
            <a:xfrm>
              <a:off x="5867400" y="4799013"/>
              <a:ext cx="2860675" cy="1587"/>
              <a:chOff x="2438400" y="2819401"/>
              <a:chExt cx="2860110" cy="1587"/>
            </a:xfrm>
          </p:grpSpPr>
          <p:cxnSp>
            <p:nvCxnSpPr>
              <p:cNvPr id="41" name="Straight Arrow Connector 40"/>
              <p:cNvCxnSpPr/>
              <p:nvPr/>
            </p:nvCxnSpPr>
            <p:spPr>
              <a:xfrm>
                <a:off x="2438400" y="2819401"/>
                <a:ext cx="1599884" cy="15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003366" y="2819401"/>
                <a:ext cx="12951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3012" name="TextBox 65"/>
          <p:cNvSpPr txBox="1">
            <a:spLocks noChangeArrowheads="1"/>
          </p:cNvSpPr>
          <p:nvPr/>
        </p:nvSpPr>
        <p:spPr bwMode="auto">
          <a:xfrm>
            <a:off x="5181600" y="1066800"/>
            <a:ext cx="319088" cy="3694113"/>
          </a:xfrm>
          <a:prstGeom prst="rect">
            <a:avLst/>
          </a:prstGeom>
          <a:solidFill>
            <a:srgbClr val="FFFF00"/>
          </a:solidFill>
          <a:ln w="9525">
            <a:noFill/>
            <a:miter lim="800000"/>
            <a:headEnd/>
            <a:tailEnd/>
          </a:ln>
        </p:spPr>
        <p:txBody>
          <a:bodyPr wrap="none">
            <a:spAutoFit/>
          </a:bodyPr>
          <a:lstStyle/>
          <a:p>
            <a:r>
              <a:rPr lang="en-US"/>
              <a:t>+</a:t>
            </a:r>
          </a:p>
          <a:p>
            <a:endParaRPr lang="en-US"/>
          </a:p>
          <a:p>
            <a:r>
              <a:rPr lang="en-US"/>
              <a:t>+</a:t>
            </a:r>
          </a:p>
          <a:p>
            <a:endParaRPr lang="en-US"/>
          </a:p>
          <a:p>
            <a:r>
              <a:rPr lang="en-US"/>
              <a:t>+</a:t>
            </a:r>
          </a:p>
          <a:p>
            <a:endParaRPr lang="en-US"/>
          </a:p>
          <a:p>
            <a:r>
              <a:rPr lang="en-US"/>
              <a:t>+</a:t>
            </a:r>
          </a:p>
          <a:p>
            <a:endParaRPr lang="en-US"/>
          </a:p>
          <a:p>
            <a:r>
              <a:rPr lang="en-US"/>
              <a:t>+</a:t>
            </a:r>
          </a:p>
          <a:p>
            <a:endParaRPr lang="en-US"/>
          </a:p>
          <a:p>
            <a:r>
              <a:rPr lang="en-US"/>
              <a:t>+</a:t>
            </a:r>
          </a:p>
          <a:p>
            <a:endParaRPr lang="en-US"/>
          </a:p>
          <a:p>
            <a:r>
              <a:rPr lang="en-US"/>
              <a:t>+</a:t>
            </a:r>
          </a:p>
        </p:txBody>
      </p:sp>
      <p:sp>
        <p:nvSpPr>
          <p:cNvPr id="43013" name="TextBox 66"/>
          <p:cNvSpPr txBox="1">
            <a:spLocks noChangeArrowheads="1"/>
          </p:cNvSpPr>
          <p:nvPr/>
        </p:nvSpPr>
        <p:spPr bwMode="auto">
          <a:xfrm>
            <a:off x="8458200" y="990600"/>
            <a:ext cx="261938" cy="3694113"/>
          </a:xfrm>
          <a:prstGeom prst="rect">
            <a:avLst/>
          </a:prstGeom>
          <a:solidFill>
            <a:srgbClr val="FFFF00"/>
          </a:solidFill>
          <a:ln w="9525">
            <a:noFill/>
            <a:miter lim="800000"/>
            <a:headEnd/>
            <a:tailEnd/>
          </a:ln>
        </p:spPr>
        <p:txBody>
          <a:bodyPr wrap="none">
            <a:spAutoFit/>
          </a:bodyPr>
          <a:lstStyle/>
          <a:p>
            <a:r>
              <a:rPr lang="en-US"/>
              <a:t>-</a:t>
            </a:r>
          </a:p>
          <a:p>
            <a:endParaRPr lang="en-US"/>
          </a:p>
          <a:p>
            <a:r>
              <a:rPr lang="en-US"/>
              <a:t>-</a:t>
            </a:r>
          </a:p>
          <a:p>
            <a:endParaRPr lang="en-US"/>
          </a:p>
          <a:p>
            <a:r>
              <a:rPr lang="en-US"/>
              <a:t>-</a:t>
            </a:r>
          </a:p>
          <a:p>
            <a:endParaRPr lang="en-US"/>
          </a:p>
          <a:p>
            <a:r>
              <a:rPr lang="en-US"/>
              <a:t>-</a:t>
            </a:r>
          </a:p>
          <a:p>
            <a:endParaRPr lang="en-US"/>
          </a:p>
          <a:p>
            <a:r>
              <a:rPr lang="en-US"/>
              <a:t>-</a:t>
            </a:r>
          </a:p>
          <a:p>
            <a:endParaRPr lang="en-US"/>
          </a:p>
          <a:p>
            <a:r>
              <a:rPr lang="en-US"/>
              <a:t>-</a:t>
            </a:r>
          </a:p>
          <a:p>
            <a:endParaRPr lang="en-US"/>
          </a:p>
          <a:p>
            <a:r>
              <a:rPr lang="en-US"/>
              <a:t>-</a:t>
            </a:r>
          </a:p>
        </p:txBody>
      </p:sp>
      <p:grpSp>
        <p:nvGrpSpPr>
          <p:cNvPr id="43014" name="Group 77"/>
          <p:cNvGrpSpPr>
            <a:grpSpLocks/>
          </p:cNvGrpSpPr>
          <p:nvPr/>
        </p:nvGrpSpPr>
        <p:grpSpPr bwMode="auto">
          <a:xfrm>
            <a:off x="5715000" y="1143000"/>
            <a:ext cx="2438400" cy="3657600"/>
            <a:chOff x="6019800" y="2286000"/>
            <a:chExt cx="2438399" cy="3657600"/>
          </a:xfrm>
        </p:grpSpPr>
        <p:cxnSp>
          <p:nvCxnSpPr>
            <p:cNvPr id="69" name="Straight Connector 68"/>
            <p:cNvCxnSpPr/>
            <p:nvPr/>
          </p:nvCxnSpPr>
          <p:spPr>
            <a:xfrm rot="5400000">
              <a:off x="4229100" y="4076700"/>
              <a:ext cx="3581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533900" y="4076700"/>
              <a:ext cx="3581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4838700" y="4076700"/>
              <a:ext cx="3581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5143500" y="4076700"/>
              <a:ext cx="3581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a:off x="5448300" y="4076700"/>
              <a:ext cx="3581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5753099" y="4076700"/>
              <a:ext cx="3581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6057899" y="4076700"/>
              <a:ext cx="3581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6362699" y="4152900"/>
              <a:ext cx="3581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667499" y="4152900"/>
              <a:ext cx="3581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12" name="Group 61"/>
          <p:cNvGrpSpPr>
            <a:grpSpLocks/>
          </p:cNvGrpSpPr>
          <p:nvPr/>
        </p:nvGrpSpPr>
        <p:grpSpPr bwMode="auto">
          <a:xfrm>
            <a:off x="2441575" y="1295400"/>
            <a:ext cx="301625" cy="228600"/>
            <a:chOff x="6595883" y="2133600"/>
            <a:chExt cx="302310" cy="229958"/>
          </a:xfrm>
        </p:grpSpPr>
        <p:sp>
          <p:nvSpPr>
            <p:cNvPr id="80" name="Oval 79"/>
            <p:cNvSpPr/>
            <p:nvPr/>
          </p:nvSpPr>
          <p:spPr>
            <a:xfrm>
              <a:off x="6629297" y="2133600"/>
              <a:ext cx="229119" cy="229958"/>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43045" name="TextBox 65"/>
            <p:cNvSpPr txBox="1">
              <a:spLocks noChangeArrowheads="1"/>
            </p:cNvSpPr>
            <p:nvPr/>
          </p:nvSpPr>
          <p:spPr bwMode="auto">
            <a:xfrm>
              <a:off x="6595883" y="2147455"/>
              <a:ext cx="302310" cy="216103"/>
            </a:xfrm>
            <a:prstGeom prst="rect">
              <a:avLst/>
            </a:prstGeom>
            <a:noFill/>
            <a:ln w="9525">
              <a:noFill/>
              <a:miter lim="800000"/>
              <a:headEnd/>
              <a:tailEnd/>
            </a:ln>
          </p:spPr>
          <p:txBody>
            <a:bodyPr wrap="none">
              <a:spAutoFit/>
            </a:bodyPr>
            <a:lstStyle/>
            <a:p>
              <a:r>
                <a:rPr lang="en-US" sz="800"/>
                <a:t>+q</a:t>
              </a:r>
            </a:p>
          </p:txBody>
        </p:sp>
      </p:grpSp>
      <p:grpSp>
        <p:nvGrpSpPr>
          <p:cNvPr id="13" name="Group 61"/>
          <p:cNvGrpSpPr>
            <a:grpSpLocks/>
          </p:cNvGrpSpPr>
          <p:nvPr/>
        </p:nvGrpSpPr>
        <p:grpSpPr bwMode="auto">
          <a:xfrm>
            <a:off x="6176963" y="1143000"/>
            <a:ext cx="301625" cy="228600"/>
            <a:chOff x="6595883" y="2133600"/>
            <a:chExt cx="302310" cy="229958"/>
          </a:xfrm>
        </p:grpSpPr>
        <p:sp>
          <p:nvSpPr>
            <p:cNvPr id="83" name="Oval 82"/>
            <p:cNvSpPr/>
            <p:nvPr/>
          </p:nvSpPr>
          <p:spPr>
            <a:xfrm>
              <a:off x="6629296" y="2133600"/>
              <a:ext cx="229119" cy="229958"/>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43043" name="TextBox 65"/>
            <p:cNvSpPr txBox="1">
              <a:spLocks noChangeArrowheads="1"/>
            </p:cNvSpPr>
            <p:nvPr/>
          </p:nvSpPr>
          <p:spPr bwMode="auto">
            <a:xfrm>
              <a:off x="6595883" y="2147455"/>
              <a:ext cx="302310" cy="216103"/>
            </a:xfrm>
            <a:prstGeom prst="rect">
              <a:avLst/>
            </a:prstGeom>
            <a:noFill/>
            <a:ln w="9525">
              <a:noFill/>
              <a:miter lim="800000"/>
              <a:headEnd/>
              <a:tailEnd/>
            </a:ln>
          </p:spPr>
          <p:txBody>
            <a:bodyPr wrap="none">
              <a:spAutoFit/>
            </a:bodyPr>
            <a:lstStyle/>
            <a:p>
              <a:r>
                <a:rPr lang="en-US" sz="800"/>
                <a:t>+q</a:t>
              </a:r>
            </a:p>
          </p:txBody>
        </p:sp>
      </p:grpSp>
      <p:grpSp>
        <p:nvGrpSpPr>
          <p:cNvPr id="14" name="Group 61"/>
          <p:cNvGrpSpPr>
            <a:grpSpLocks/>
          </p:cNvGrpSpPr>
          <p:nvPr/>
        </p:nvGrpSpPr>
        <p:grpSpPr bwMode="auto">
          <a:xfrm>
            <a:off x="6172200" y="2667000"/>
            <a:ext cx="301625" cy="228600"/>
            <a:chOff x="6595883" y="2133600"/>
            <a:chExt cx="302310" cy="229958"/>
          </a:xfrm>
        </p:grpSpPr>
        <p:sp>
          <p:nvSpPr>
            <p:cNvPr id="86" name="Oval 85"/>
            <p:cNvSpPr/>
            <p:nvPr/>
          </p:nvSpPr>
          <p:spPr>
            <a:xfrm>
              <a:off x="6629297" y="2133600"/>
              <a:ext cx="229119" cy="229958"/>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43041" name="TextBox 65"/>
            <p:cNvSpPr txBox="1">
              <a:spLocks noChangeArrowheads="1"/>
            </p:cNvSpPr>
            <p:nvPr/>
          </p:nvSpPr>
          <p:spPr bwMode="auto">
            <a:xfrm>
              <a:off x="6595883" y="2147455"/>
              <a:ext cx="302310" cy="216103"/>
            </a:xfrm>
            <a:prstGeom prst="rect">
              <a:avLst/>
            </a:prstGeom>
            <a:noFill/>
            <a:ln w="9525">
              <a:noFill/>
              <a:miter lim="800000"/>
              <a:headEnd/>
              <a:tailEnd/>
            </a:ln>
          </p:spPr>
          <p:txBody>
            <a:bodyPr wrap="none">
              <a:spAutoFit/>
            </a:bodyPr>
            <a:lstStyle/>
            <a:p>
              <a:r>
                <a:rPr lang="en-US" sz="800"/>
                <a:t>+q</a:t>
              </a:r>
            </a:p>
          </p:txBody>
        </p:sp>
      </p:grpSp>
      <p:grpSp>
        <p:nvGrpSpPr>
          <p:cNvPr id="15" name="Group 61"/>
          <p:cNvGrpSpPr>
            <a:grpSpLocks/>
          </p:cNvGrpSpPr>
          <p:nvPr/>
        </p:nvGrpSpPr>
        <p:grpSpPr bwMode="auto">
          <a:xfrm>
            <a:off x="2438400" y="1295400"/>
            <a:ext cx="301625" cy="228600"/>
            <a:chOff x="6595883" y="2133600"/>
            <a:chExt cx="302310" cy="229958"/>
          </a:xfrm>
        </p:grpSpPr>
        <p:sp>
          <p:nvSpPr>
            <p:cNvPr id="89" name="Oval 88"/>
            <p:cNvSpPr/>
            <p:nvPr/>
          </p:nvSpPr>
          <p:spPr>
            <a:xfrm>
              <a:off x="6629297" y="2133600"/>
              <a:ext cx="229119" cy="229958"/>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43039" name="TextBox 65"/>
            <p:cNvSpPr txBox="1">
              <a:spLocks noChangeArrowheads="1"/>
            </p:cNvSpPr>
            <p:nvPr/>
          </p:nvSpPr>
          <p:spPr bwMode="auto">
            <a:xfrm>
              <a:off x="6595883" y="2147455"/>
              <a:ext cx="302310" cy="216103"/>
            </a:xfrm>
            <a:prstGeom prst="rect">
              <a:avLst/>
            </a:prstGeom>
            <a:noFill/>
            <a:ln w="9525">
              <a:noFill/>
              <a:miter lim="800000"/>
              <a:headEnd/>
              <a:tailEnd/>
            </a:ln>
          </p:spPr>
          <p:txBody>
            <a:bodyPr wrap="none">
              <a:spAutoFit/>
            </a:bodyPr>
            <a:lstStyle/>
            <a:p>
              <a:r>
                <a:rPr lang="en-US" sz="800"/>
                <a:t>+q</a:t>
              </a:r>
            </a:p>
          </p:txBody>
        </p:sp>
      </p:grpSp>
      <p:grpSp>
        <p:nvGrpSpPr>
          <p:cNvPr id="43019" name="Group 100"/>
          <p:cNvGrpSpPr>
            <a:grpSpLocks/>
          </p:cNvGrpSpPr>
          <p:nvPr/>
        </p:nvGrpSpPr>
        <p:grpSpPr bwMode="auto">
          <a:xfrm>
            <a:off x="228600" y="914400"/>
            <a:ext cx="4038600" cy="4191000"/>
            <a:chOff x="304800" y="914400"/>
            <a:chExt cx="4038600" cy="4191000"/>
          </a:xfrm>
        </p:grpSpPr>
        <p:grpSp>
          <p:nvGrpSpPr>
            <p:cNvPr id="43029" name="Group 18"/>
            <p:cNvGrpSpPr>
              <a:grpSpLocks/>
            </p:cNvGrpSpPr>
            <p:nvPr/>
          </p:nvGrpSpPr>
          <p:grpSpPr bwMode="auto">
            <a:xfrm>
              <a:off x="304800" y="914400"/>
              <a:ext cx="4038600" cy="4191000"/>
              <a:chOff x="609600" y="1752600"/>
              <a:chExt cx="4038600" cy="4191000"/>
            </a:xfrm>
          </p:grpSpPr>
          <p:grpSp>
            <p:nvGrpSpPr>
              <p:cNvPr id="43033" name="Group 102"/>
              <p:cNvGrpSpPr>
                <a:grpSpLocks/>
              </p:cNvGrpSpPr>
              <p:nvPr/>
            </p:nvGrpSpPr>
            <p:grpSpPr bwMode="auto">
              <a:xfrm>
                <a:off x="1143000" y="2209800"/>
                <a:ext cx="3124200" cy="3276600"/>
                <a:chOff x="1143000" y="2209800"/>
                <a:chExt cx="3124200" cy="3276600"/>
              </a:xfrm>
            </p:grpSpPr>
            <p:sp>
              <p:nvSpPr>
                <p:cNvPr id="22" name="Oval 21"/>
                <p:cNvSpPr/>
                <p:nvPr/>
              </p:nvSpPr>
              <p:spPr>
                <a:xfrm>
                  <a:off x="2057400" y="3211513"/>
                  <a:ext cx="1295400" cy="13716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1676400" y="2819400"/>
                  <a:ext cx="2057400" cy="21336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p:nvSpPr>
              <p:spPr>
                <a:xfrm>
                  <a:off x="1143000" y="2209800"/>
                  <a:ext cx="3124200" cy="32766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1" name="Oval 20"/>
              <p:cNvSpPr/>
              <p:nvPr/>
            </p:nvSpPr>
            <p:spPr>
              <a:xfrm>
                <a:off x="609600" y="1752600"/>
                <a:ext cx="4038600" cy="41910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43030" name="Group 99"/>
            <p:cNvGrpSpPr>
              <a:grpSpLocks/>
            </p:cNvGrpSpPr>
            <p:nvPr/>
          </p:nvGrpSpPr>
          <p:grpSpPr bwMode="auto">
            <a:xfrm>
              <a:off x="2035366" y="2732183"/>
              <a:ext cx="685800" cy="685800"/>
              <a:chOff x="2035366" y="2732183"/>
              <a:chExt cx="685800" cy="685800"/>
            </a:xfrm>
          </p:grpSpPr>
          <p:sp>
            <p:nvSpPr>
              <p:cNvPr id="99" name="Oval 98"/>
              <p:cNvSpPr/>
              <p:nvPr/>
            </p:nvSpPr>
            <p:spPr>
              <a:xfrm>
                <a:off x="2035175" y="2732088"/>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32" name="TextBox 90"/>
              <p:cNvSpPr txBox="1">
                <a:spLocks noChangeArrowheads="1"/>
              </p:cNvSpPr>
              <p:nvPr/>
            </p:nvSpPr>
            <p:spPr bwMode="auto">
              <a:xfrm>
                <a:off x="2133600" y="2895600"/>
                <a:ext cx="441146" cy="369332"/>
              </a:xfrm>
              <a:prstGeom prst="rect">
                <a:avLst/>
              </a:prstGeom>
              <a:noFill/>
              <a:ln w="9525">
                <a:noFill/>
                <a:miter lim="800000"/>
                <a:headEnd/>
                <a:tailEnd/>
              </a:ln>
            </p:spPr>
            <p:txBody>
              <a:bodyPr wrap="none">
                <a:spAutoFit/>
              </a:bodyPr>
              <a:lstStyle/>
              <a:p>
                <a:r>
                  <a:rPr lang="en-US"/>
                  <a:t>-Q</a:t>
                </a:r>
              </a:p>
            </p:txBody>
          </p:sp>
        </p:grpSp>
      </p:grpSp>
      <p:grpSp>
        <p:nvGrpSpPr>
          <p:cNvPr id="20" name="Group 94"/>
          <p:cNvGrpSpPr>
            <a:grpSpLocks/>
          </p:cNvGrpSpPr>
          <p:nvPr/>
        </p:nvGrpSpPr>
        <p:grpSpPr bwMode="auto">
          <a:xfrm>
            <a:off x="6172200" y="2895600"/>
            <a:ext cx="1816100" cy="276225"/>
            <a:chOff x="6477000" y="5257800"/>
            <a:chExt cx="1815976" cy="276999"/>
          </a:xfrm>
        </p:grpSpPr>
        <p:sp>
          <p:nvSpPr>
            <p:cNvPr id="43027" name="TextBox 92"/>
            <p:cNvSpPr txBox="1">
              <a:spLocks noChangeArrowheads="1"/>
            </p:cNvSpPr>
            <p:nvPr/>
          </p:nvSpPr>
          <p:spPr bwMode="auto">
            <a:xfrm>
              <a:off x="6477000" y="5257800"/>
              <a:ext cx="227948" cy="276999"/>
            </a:xfrm>
            <a:prstGeom prst="rect">
              <a:avLst/>
            </a:prstGeom>
            <a:noFill/>
            <a:ln w="9525">
              <a:noFill/>
              <a:miter lim="800000"/>
              <a:headEnd/>
              <a:tailEnd/>
            </a:ln>
          </p:spPr>
          <p:txBody>
            <a:bodyPr wrap="none">
              <a:spAutoFit/>
            </a:bodyPr>
            <a:lstStyle/>
            <a:p>
              <a:r>
                <a:rPr lang="en-US" sz="1200" b="1"/>
                <a:t>i</a:t>
              </a:r>
            </a:p>
          </p:txBody>
        </p:sp>
        <p:sp>
          <p:nvSpPr>
            <p:cNvPr id="43028" name="TextBox 93"/>
            <p:cNvSpPr txBox="1">
              <a:spLocks noChangeArrowheads="1"/>
            </p:cNvSpPr>
            <p:nvPr/>
          </p:nvSpPr>
          <p:spPr bwMode="auto">
            <a:xfrm>
              <a:off x="8057014" y="5257800"/>
              <a:ext cx="235962" cy="276999"/>
            </a:xfrm>
            <a:prstGeom prst="rect">
              <a:avLst/>
            </a:prstGeom>
            <a:noFill/>
            <a:ln w="9525">
              <a:noFill/>
              <a:miter lim="800000"/>
              <a:headEnd/>
              <a:tailEnd/>
            </a:ln>
          </p:spPr>
          <p:txBody>
            <a:bodyPr wrap="none">
              <a:spAutoFit/>
            </a:bodyPr>
            <a:lstStyle/>
            <a:p>
              <a:r>
                <a:rPr lang="en-US" sz="1200" b="1"/>
                <a:t>f</a:t>
              </a:r>
            </a:p>
          </p:txBody>
        </p:sp>
      </p:grpSp>
      <p:grpSp>
        <p:nvGrpSpPr>
          <p:cNvPr id="25" name="Group 95"/>
          <p:cNvGrpSpPr>
            <a:grpSpLocks/>
          </p:cNvGrpSpPr>
          <p:nvPr/>
        </p:nvGrpSpPr>
        <p:grpSpPr bwMode="auto">
          <a:xfrm rot="5400000">
            <a:off x="1928813" y="1728787"/>
            <a:ext cx="1371600" cy="352425"/>
            <a:chOff x="6921377" y="5181601"/>
            <a:chExt cx="1371599" cy="353198"/>
          </a:xfrm>
        </p:grpSpPr>
        <p:sp>
          <p:nvSpPr>
            <p:cNvPr id="43025" name="TextBox 96"/>
            <p:cNvSpPr txBox="1">
              <a:spLocks noChangeArrowheads="1"/>
            </p:cNvSpPr>
            <p:nvPr/>
          </p:nvSpPr>
          <p:spPr bwMode="auto">
            <a:xfrm>
              <a:off x="6921377" y="5181601"/>
              <a:ext cx="227948" cy="276999"/>
            </a:xfrm>
            <a:prstGeom prst="rect">
              <a:avLst/>
            </a:prstGeom>
            <a:noFill/>
            <a:ln w="9525">
              <a:noFill/>
              <a:miter lim="800000"/>
              <a:headEnd/>
              <a:tailEnd/>
            </a:ln>
          </p:spPr>
          <p:txBody>
            <a:bodyPr wrap="none">
              <a:spAutoFit/>
            </a:bodyPr>
            <a:lstStyle/>
            <a:p>
              <a:r>
                <a:rPr lang="en-US" sz="1200" b="1">
                  <a:solidFill>
                    <a:srgbClr val="FF0000"/>
                  </a:solidFill>
                </a:rPr>
                <a:t>i</a:t>
              </a:r>
            </a:p>
          </p:txBody>
        </p:sp>
        <p:sp>
          <p:nvSpPr>
            <p:cNvPr id="43026" name="TextBox 97"/>
            <p:cNvSpPr txBox="1">
              <a:spLocks noChangeArrowheads="1"/>
            </p:cNvSpPr>
            <p:nvPr/>
          </p:nvSpPr>
          <p:spPr bwMode="auto">
            <a:xfrm>
              <a:off x="8057014" y="5257800"/>
              <a:ext cx="235962" cy="276999"/>
            </a:xfrm>
            <a:prstGeom prst="rect">
              <a:avLst/>
            </a:prstGeom>
            <a:noFill/>
            <a:ln w="9525">
              <a:noFill/>
              <a:miter lim="800000"/>
              <a:headEnd/>
              <a:tailEnd/>
            </a:ln>
          </p:spPr>
          <p:txBody>
            <a:bodyPr wrap="none">
              <a:spAutoFit/>
            </a:bodyPr>
            <a:lstStyle/>
            <a:p>
              <a:r>
                <a:rPr lang="en-US" sz="1200" b="1">
                  <a:solidFill>
                    <a:srgbClr val="FF0000"/>
                  </a:solidFill>
                </a:rPr>
                <a:t>f</a:t>
              </a:r>
            </a:p>
          </p:txBody>
        </p:sp>
      </p:grpSp>
      <p:sp>
        <p:nvSpPr>
          <p:cNvPr id="68" name="TextBox 67"/>
          <p:cNvSpPr txBox="1">
            <a:spLocks noChangeArrowheads="1"/>
          </p:cNvSpPr>
          <p:nvPr/>
        </p:nvSpPr>
        <p:spPr bwMode="auto">
          <a:xfrm>
            <a:off x="1295400" y="5345113"/>
            <a:ext cx="7315200" cy="369887"/>
          </a:xfrm>
          <a:prstGeom prst="rect">
            <a:avLst/>
          </a:prstGeom>
          <a:noFill/>
          <a:ln w="9525">
            <a:noFill/>
            <a:miter lim="800000"/>
            <a:headEnd/>
            <a:tailEnd/>
          </a:ln>
        </p:spPr>
        <p:txBody>
          <a:bodyPr>
            <a:spAutoFit/>
          </a:bodyPr>
          <a:lstStyle/>
          <a:p>
            <a:r>
              <a:rPr lang="en-US" b="1">
                <a:latin typeface="Comic Sans MS" pitchFamily="66" charset="0"/>
              </a:rPr>
              <a:t>No work is done when charge moves in equipotential surface</a:t>
            </a:r>
          </a:p>
        </p:txBody>
      </p:sp>
      <p:sp>
        <p:nvSpPr>
          <p:cNvPr id="92" name="TextBox 91"/>
          <p:cNvSpPr txBox="1">
            <a:spLocks noChangeArrowheads="1"/>
          </p:cNvSpPr>
          <p:nvPr/>
        </p:nvSpPr>
        <p:spPr bwMode="auto">
          <a:xfrm>
            <a:off x="990600" y="5802313"/>
            <a:ext cx="7315200" cy="369887"/>
          </a:xfrm>
          <a:prstGeom prst="rect">
            <a:avLst/>
          </a:prstGeom>
          <a:noFill/>
          <a:ln w="9525">
            <a:noFill/>
            <a:miter lim="800000"/>
            <a:headEnd/>
            <a:tailEnd/>
          </a:ln>
        </p:spPr>
        <p:txBody>
          <a:bodyPr>
            <a:spAutoFit/>
          </a:bodyPr>
          <a:lstStyle/>
          <a:p>
            <a:pPr algn="ctr"/>
            <a:r>
              <a:rPr lang="en-US" b="1">
                <a:latin typeface="Comic Sans MS" pitchFamily="66" charset="0"/>
              </a:rPr>
              <a:t>Work is done only if charge moves in different potentials</a:t>
            </a:r>
          </a:p>
        </p:txBody>
      </p:sp>
      <p:sp>
        <p:nvSpPr>
          <p:cNvPr id="102" name="TextBox 101"/>
          <p:cNvSpPr txBox="1">
            <a:spLocks noChangeArrowheads="1"/>
          </p:cNvSpPr>
          <p:nvPr/>
        </p:nvSpPr>
        <p:spPr bwMode="auto">
          <a:xfrm>
            <a:off x="990600" y="6183313"/>
            <a:ext cx="7315200" cy="646112"/>
          </a:xfrm>
          <a:prstGeom prst="rect">
            <a:avLst/>
          </a:prstGeom>
          <a:noFill/>
          <a:ln w="9525">
            <a:noFill/>
            <a:miter lim="800000"/>
            <a:headEnd/>
            <a:tailEnd/>
          </a:ln>
        </p:spPr>
        <p:txBody>
          <a:bodyPr>
            <a:spAutoFit/>
          </a:bodyPr>
          <a:lstStyle/>
          <a:p>
            <a:pPr algn="ctr"/>
            <a:r>
              <a:rPr lang="en-US" b="1">
                <a:latin typeface="Comic Sans MS" pitchFamily="66" charset="0"/>
              </a:rPr>
              <a:t>Electric force is conservative force so work done by it only depends on the change in initial and final positions.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42" presetClass="path" presetSubtype="0" repeatCount="indefinite" autoRev="1" fill="hold" nodeType="withEffect">
                                  <p:stCondLst>
                                    <p:cond delay="0"/>
                                  </p:stCondLst>
                                  <p:childTnLst>
                                    <p:animMotion origin="layout" path="M 1.66667E-6 3.77428E-6 L 0.00104 0.49398 " pathEditMode="relative" rAng="0" ptsTypes="AA">
                                      <p:cBhvr>
                                        <p:cTn id="8" dur="2000" fill="hold"/>
                                        <p:tgtEl>
                                          <p:spTgt spid="13"/>
                                        </p:tgtEl>
                                        <p:attrNameLst>
                                          <p:attrName>ppt_x</p:attrName>
                                          <p:attrName>ppt_y</p:attrName>
                                        </p:attrNameLst>
                                      </p:cBhvr>
                                      <p:rCtr x="1" y="247"/>
                                    </p:animMotion>
                                  </p:childTnLst>
                                </p:cTn>
                              </p:par>
                              <p:par>
                                <p:cTn id="9" presetID="1" presetClass="path" presetSubtype="0" repeatCount="indefinite" fill="hold" nodeType="withEffect">
                                  <p:stCondLst>
                                    <p:cond delay="0"/>
                                  </p:stCondLst>
                                  <p:childTnLst>
                                    <p:animMotion origin="layout" path="M -0.01961 -0.00161 C 0.07448 -0.00161 0.15157 0.10407 0.15157 0.23428 C 0.15157 0.36425 0.07448 0.47017 -0.01961 0.47017 C -0.11371 0.47017 -0.1901 0.36425 -0.1901 0.23428 C -0.1901 0.10407 -0.11371 -0.00161 -0.01961 -0.00161 Z " pathEditMode="relative" rAng="0" ptsTypes="fffff">
                                      <p:cBhvr>
                                        <p:cTn id="10" dur="2000" fill="hold"/>
                                        <p:tgtEl>
                                          <p:spTgt spid="12"/>
                                        </p:tgtEl>
                                        <p:attrNameLst>
                                          <p:attrName>ppt_x</p:attrName>
                                          <p:attrName>ppt_y</p:attrName>
                                        </p:attrNameLst>
                                      </p:cBhvr>
                                      <p:rCtr x="0" y="236"/>
                                    </p:animMotion>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3" presetClass="path" presetSubtype="0" accel="50000" decel="50000" fill="hold" nodeType="clickEffect">
                                  <p:stCondLst>
                                    <p:cond delay="0"/>
                                  </p:stCondLst>
                                  <p:childTnLst>
                                    <p:animMotion origin="layout" path="M 2.5E-6 -2.87697E-6 L 0.16823 0.00555 " pathEditMode="relative" rAng="0" ptsTypes="AA">
                                      <p:cBhvr>
                                        <p:cTn id="24" dur="2000" fill="hold"/>
                                        <p:tgtEl>
                                          <p:spTgt spid="14"/>
                                        </p:tgtEl>
                                        <p:attrNameLst>
                                          <p:attrName>ppt_x</p:attrName>
                                          <p:attrName>ppt_y</p:attrName>
                                        </p:attrNameLst>
                                      </p:cBhvr>
                                      <p:rCtr x="84" y="3"/>
                                    </p:animMotion>
                                  </p:childTnLst>
                                </p:cTn>
                              </p:par>
                              <p:par>
                                <p:cTn id="25" presetID="42" presetClass="path" presetSubtype="0" accel="50000" decel="50000" fill="hold" nodeType="withEffect">
                                  <p:stCondLst>
                                    <p:cond delay="0"/>
                                  </p:stCondLst>
                                  <p:childTnLst>
                                    <p:animMotion origin="layout" path="M 0.00157 -0.00161 L -0.0052 0.13715 " pathEditMode="relative" rAng="0" ptsTypes="AA">
                                      <p:cBhvr>
                                        <p:cTn id="26" dur="2000" fill="hold"/>
                                        <p:tgtEl>
                                          <p:spTgt spid="15"/>
                                        </p:tgtEl>
                                        <p:attrNameLst>
                                          <p:attrName>ppt_x</p:attrName>
                                          <p:attrName>ppt_y</p:attrName>
                                        </p:attrNameLst>
                                      </p:cBhvr>
                                      <p:rCtr x="-3" y="69"/>
                                    </p:animMotion>
                                  </p:childTnLst>
                                </p:cTn>
                              </p:par>
                            </p:childTnLst>
                          </p:cTn>
                        </p:par>
                        <p:par>
                          <p:cTn id="27" fill="hold">
                            <p:stCondLst>
                              <p:cond delay="2000"/>
                            </p:stCondLst>
                            <p:childTnLst>
                              <p:par>
                                <p:cTn id="28" presetID="1" presetClass="entr" presetSubtype="0"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9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92" grpId="0"/>
      <p:bldP spid="10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943600" y="4953000"/>
            <a:ext cx="1447800"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7"/>
          <p:cNvSpPr txBox="1">
            <a:spLocks/>
          </p:cNvSpPr>
          <p:nvPr/>
        </p:nvSpPr>
        <p:spPr>
          <a:xfrm>
            <a:off x="381000" y="76200"/>
            <a:ext cx="8229600" cy="1020763"/>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0000FF"/>
                </a:solidFill>
                <a:effectLst>
                  <a:outerShdw blurRad="50800" dist="39000" dir="5460000" algn="tl">
                    <a:srgbClr val="000000">
                      <a:alpha val="38000"/>
                    </a:srgbClr>
                  </a:outerShdw>
                </a:effectLst>
                <a:latin typeface="Comic Sans MS" pitchFamily="66" charset="0"/>
                <a:cs typeface="+mn-cs"/>
              </a:rPr>
              <a:t>Electric Potential Energy and Work</a:t>
            </a:r>
            <a:endParaRPr lang="en-US" sz="3600" b="1" dirty="0">
              <a:ln w="11430"/>
              <a:solidFill>
                <a:srgbClr val="0000FF"/>
              </a:solidFill>
              <a:effectLst>
                <a:outerShdw blurRad="50800" dist="39000" dir="5460000" algn="tl">
                  <a:srgbClr val="000000">
                    <a:alpha val="38000"/>
                  </a:srgbClr>
                </a:outerShdw>
              </a:effectLst>
              <a:latin typeface="+mj-lt"/>
              <a:ea typeface="+mj-ea"/>
              <a:cs typeface="+mj-cs"/>
            </a:endParaRPr>
          </a:p>
        </p:txBody>
      </p:sp>
      <p:grpSp>
        <p:nvGrpSpPr>
          <p:cNvPr id="2" name="Group 54"/>
          <p:cNvGrpSpPr>
            <a:grpSpLocks/>
          </p:cNvGrpSpPr>
          <p:nvPr/>
        </p:nvGrpSpPr>
        <p:grpSpPr bwMode="auto">
          <a:xfrm>
            <a:off x="-990600" y="1295400"/>
            <a:ext cx="5715000" cy="5181600"/>
            <a:chOff x="76200" y="1295400"/>
            <a:chExt cx="5715000" cy="5181600"/>
          </a:xfrm>
        </p:grpSpPr>
        <p:sp>
          <p:nvSpPr>
            <p:cNvPr id="25" name="Oval 24"/>
            <p:cNvSpPr/>
            <p:nvPr/>
          </p:nvSpPr>
          <p:spPr>
            <a:xfrm>
              <a:off x="76200" y="1295400"/>
              <a:ext cx="5715000" cy="5181600"/>
            </a:xfrm>
            <a:prstGeom prst="ellipse">
              <a:avLst/>
            </a:prstGeom>
            <a:gradFill>
              <a:gsLst>
                <a:gs pos="12000">
                  <a:schemeClr val="accent6">
                    <a:lumMod val="75000"/>
                  </a:schemeClr>
                </a:gs>
                <a:gs pos="80000">
                  <a:schemeClr val="accent1">
                    <a:tint val="44500"/>
                    <a:satMod val="160000"/>
                    <a:alpha val="0"/>
                  </a:schemeClr>
                </a:gs>
                <a:gs pos="74000">
                  <a:schemeClr val="accent1">
                    <a:tint val="23500"/>
                    <a:satMod val="160000"/>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Oval 28"/>
            <p:cNvSpPr/>
            <p:nvPr/>
          </p:nvSpPr>
          <p:spPr>
            <a:xfrm>
              <a:off x="2971800" y="3505200"/>
              <a:ext cx="609600" cy="609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Q+</a:t>
              </a:r>
            </a:p>
          </p:txBody>
        </p:sp>
      </p:grpSp>
      <p:sp>
        <p:nvSpPr>
          <p:cNvPr id="61" name="TextBox 60"/>
          <p:cNvSpPr txBox="1">
            <a:spLocks noChangeArrowheads="1"/>
          </p:cNvSpPr>
          <p:nvPr/>
        </p:nvSpPr>
        <p:spPr bwMode="auto">
          <a:xfrm>
            <a:off x="4114800" y="3844925"/>
            <a:ext cx="219075" cy="277813"/>
          </a:xfrm>
          <a:prstGeom prst="rect">
            <a:avLst/>
          </a:prstGeom>
          <a:noFill/>
          <a:ln w="9525">
            <a:noFill/>
            <a:miter lim="800000"/>
            <a:headEnd/>
            <a:tailEnd/>
          </a:ln>
        </p:spPr>
        <p:txBody>
          <a:bodyPr wrap="none">
            <a:spAutoFit/>
          </a:bodyPr>
          <a:lstStyle/>
          <a:p>
            <a:r>
              <a:rPr lang="en-US" sz="1200"/>
              <a:t>i</a:t>
            </a:r>
          </a:p>
        </p:txBody>
      </p:sp>
      <p:sp>
        <p:nvSpPr>
          <p:cNvPr id="9231" name="TextBox 61"/>
          <p:cNvSpPr txBox="1">
            <a:spLocks noChangeArrowheads="1"/>
          </p:cNvSpPr>
          <p:nvPr/>
        </p:nvSpPr>
        <p:spPr bwMode="auto">
          <a:xfrm>
            <a:off x="2719388" y="3857625"/>
            <a:ext cx="228600" cy="276225"/>
          </a:xfrm>
          <a:prstGeom prst="rect">
            <a:avLst/>
          </a:prstGeom>
          <a:noFill/>
          <a:ln w="9525">
            <a:noFill/>
            <a:miter lim="800000"/>
            <a:headEnd/>
            <a:tailEnd/>
          </a:ln>
        </p:spPr>
        <p:txBody>
          <a:bodyPr wrap="none">
            <a:spAutoFit/>
          </a:bodyPr>
          <a:lstStyle/>
          <a:p>
            <a:r>
              <a:rPr lang="en-US" sz="1200"/>
              <a:t>f</a:t>
            </a:r>
          </a:p>
        </p:txBody>
      </p:sp>
      <p:sp>
        <p:nvSpPr>
          <p:cNvPr id="76" name="Freeform 75"/>
          <p:cNvSpPr/>
          <p:nvPr/>
        </p:nvSpPr>
        <p:spPr>
          <a:xfrm>
            <a:off x="2838450" y="3871913"/>
            <a:ext cx="1389063" cy="0"/>
          </a:xfrm>
          <a:custGeom>
            <a:avLst/>
            <a:gdLst>
              <a:gd name="connsiteX0" fmla="*/ 1389413 w 1389413"/>
              <a:gd name="connsiteY0" fmla="*/ 0 h 0"/>
              <a:gd name="connsiteX1" fmla="*/ 0 w 1389413"/>
              <a:gd name="connsiteY1" fmla="*/ 0 h 0"/>
            </a:gdLst>
            <a:ahLst/>
            <a:cxnLst>
              <a:cxn ang="0">
                <a:pos x="connsiteX0" y="connsiteY0"/>
              </a:cxn>
              <a:cxn ang="0">
                <a:pos x="connsiteX1" y="connsiteY1"/>
              </a:cxn>
            </a:cxnLst>
            <a:rect l="l" t="t" r="r" b="b"/>
            <a:pathLst>
              <a:path w="1389413">
                <a:moveTo>
                  <a:pt x="1389413" y="0"/>
                </a:moveTo>
                <a:lnTo>
                  <a:pt x="0"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3" name="Group 22"/>
          <p:cNvGrpSpPr>
            <a:grpSpLocks/>
          </p:cNvGrpSpPr>
          <p:nvPr/>
        </p:nvGrpSpPr>
        <p:grpSpPr bwMode="auto">
          <a:xfrm>
            <a:off x="4035426" y="3367088"/>
            <a:ext cx="435205" cy="450889"/>
            <a:chOff x="3962396" y="3359725"/>
            <a:chExt cx="435521" cy="450971"/>
          </a:xfrm>
        </p:grpSpPr>
        <p:grpSp>
          <p:nvGrpSpPr>
            <p:cNvPr id="4" name="Group 43"/>
            <p:cNvGrpSpPr>
              <a:grpSpLocks/>
            </p:cNvGrpSpPr>
            <p:nvPr/>
          </p:nvGrpSpPr>
          <p:grpSpPr bwMode="auto">
            <a:xfrm>
              <a:off x="4096011" y="3582017"/>
              <a:ext cx="301906" cy="228679"/>
              <a:chOff x="6567051" y="2134217"/>
              <a:chExt cx="302529" cy="229378"/>
            </a:xfrm>
          </p:grpSpPr>
          <p:sp>
            <p:nvSpPr>
              <p:cNvPr id="31" name="Oval 30"/>
              <p:cNvSpPr/>
              <p:nvPr/>
            </p:nvSpPr>
            <p:spPr>
              <a:xfrm>
                <a:off x="6628978" y="2134217"/>
                <a:ext cx="229238" cy="229341"/>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9249" name="TextBox 48"/>
              <p:cNvSpPr txBox="1">
                <a:spLocks noChangeArrowheads="1"/>
              </p:cNvSpPr>
              <p:nvPr/>
            </p:nvSpPr>
            <p:spPr bwMode="auto">
              <a:xfrm>
                <a:off x="6567051" y="2147453"/>
                <a:ext cx="302529" cy="216142"/>
              </a:xfrm>
              <a:prstGeom prst="rect">
                <a:avLst/>
              </a:prstGeom>
              <a:noFill/>
              <a:ln w="9525">
                <a:noFill/>
                <a:miter lim="800000"/>
                <a:headEnd/>
                <a:tailEnd/>
              </a:ln>
            </p:spPr>
            <p:txBody>
              <a:bodyPr wrap="none">
                <a:spAutoFit/>
              </a:bodyPr>
              <a:lstStyle/>
              <a:p>
                <a:r>
                  <a:rPr lang="en-US" sz="800" dirty="0"/>
                  <a:t>+q</a:t>
                </a:r>
              </a:p>
            </p:txBody>
          </p:sp>
        </p:grpSp>
        <p:grpSp>
          <p:nvGrpSpPr>
            <p:cNvPr id="6" name="Group 73"/>
            <p:cNvGrpSpPr>
              <a:grpSpLocks/>
            </p:cNvGrpSpPr>
            <p:nvPr/>
          </p:nvGrpSpPr>
          <p:grpSpPr bwMode="auto">
            <a:xfrm>
              <a:off x="3962396" y="3359725"/>
              <a:ext cx="372824" cy="277049"/>
              <a:chOff x="3962396" y="3359725"/>
              <a:chExt cx="372824" cy="277049"/>
            </a:xfrm>
          </p:grpSpPr>
          <p:cxnSp>
            <p:nvCxnSpPr>
              <p:cNvPr id="28" name="Straight Arrow Connector 27"/>
              <p:cNvCxnSpPr/>
              <p:nvPr/>
            </p:nvCxnSpPr>
            <p:spPr>
              <a:xfrm rot="10800000">
                <a:off x="3962396" y="3578840"/>
                <a:ext cx="30502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47" name="TextBox 29"/>
              <p:cNvSpPr txBox="1">
                <a:spLocks noChangeArrowheads="1"/>
              </p:cNvSpPr>
              <p:nvPr/>
            </p:nvSpPr>
            <p:spPr bwMode="auto">
              <a:xfrm>
                <a:off x="3998024" y="3359725"/>
                <a:ext cx="337196" cy="277049"/>
              </a:xfrm>
              <a:prstGeom prst="rect">
                <a:avLst/>
              </a:prstGeom>
              <a:noFill/>
              <a:ln w="9525">
                <a:noFill/>
                <a:miter lim="800000"/>
                <a:headEnd/>
                <a:tailEnd/>
              </a:ln>
            </p:spPr>
            <p:txBody>
              <a:bodyPr wrap="none">
                <a:spAutoFit/>
              </a:bodyPr>
              <a:lstStyle/>
              <a:p>
                <a:r>
                  <a:rPr lang="en-US" sz="1200" dirty="0" err="1"/>
                  <a:t>F</a:t>
                </a:r>
                <a:r>
                  <a:rPr lang="en-US" sz="1200" baseline="-25000" dirty="0" err="1"/>
                  <a:t>a</a:t>
                </a:r>
                <a:endParaRPr lang="en-US" sz="1200" dirty="0"/>
              </a:p>
            </p:txBody>
          </p:sp>
        </p:grpSp>
      </p:grpSp>
      <p:sp>
        <p:nvSpPr>
          <p:cNvPr id="43" name="Rectangle 42"/>
          <p:cNvSpPr>
            <a:spLocks noChangeArrowheads="1"/>
          </p:cNvSpPr>
          <p:nvPr/>
        </p:nvSpPr>
        <p:spPr bwMode="auto">
          <a:xfrm>
            <a:off x="4876800" y="2590800"/>
            <a:ext cx="3810000" cy="313932"/>
          </a:xfrm>
          <a:prstGeom prst="rect">
            <a:avLst/>
          </a:prstGeom>
          <a:noFill/>
          <a:ln w="9525">
            <a:noFill/>
            <a:miter lim="800000"/>
            <a:headEnd/>
            <a:tailEnd/>
          </a:ln>
        </p:spPr>
        <p:txBody>
          <a:bodyPr wrap="square">
            <a:spAutoFit/>
          </a:bodyPr>
          <a:lstStyle/>
          <a:p>
            <a:pPr algn="ctr">
              <a:lnSpc>
                <a:spcPct val="90000"/>
              </a:lnSpc>
              <a:buClr>
                <a:schemeClr val="hlink"/>
              </a:buClr>
            </a:pPr>
            <a:r>
              <a:rPr lang="en-US" sz="1600" b="1" dirty="0">
                <a:latin typeface="Comic Sans MS" pitchFamily="66" charset="0"/>
              </a:rPr>
              <a:t>Work done by electric force</a:t>
            </a:r>
          </a:p>
        </p:txBody>
      </p:sp>
      <p:graphicFrame>
        <p:nvGraphicFramePr>
          <p:cNvPr id="39" name="Object 8"/>
          <p:cNvGraphicFramePr>
            <a:graphicFrameLocks noChangeAspect="1"/>
          </p:cNvGraphicFramePr>
          <p:nvPr>
            <p:extLst>
              <p:ext uri="{D42A27DB-BD31-4B8C-83A1-F6EECF244321}">
                <p14:modId xmlns:p14="http://schemas.microsoft.com/office/powerpoint/2010/main" val="3747527265"/>
              </p:ext>
            </p:extLst>
          </p:nvPr>
        </p:nvGraphicFramePr>
        <p:xfrm>
          <a:off x="5029200" y="1641990"/>
          <a:ext cx="1120775" cy="333375"/>
        </p:xfrm>
        <a:graphic>
          <a:graphicData uri="http://schemas.openxmlformats.org/presentationml/2006/ole">
            <mc:AlternateContent xmlns:mc="http://schemas.openxmlformats.org/markup-compatibility/2006">
              <mc:Choice xmlns:v="urn:schemas-microsoft-com:vml" Requires="v">
                <p:oleObj spid="_x0000_s1031" name="Equation" r:id="rId4" imgW="647640" imgH="177480" progId="Equation.DSMT4">
                  <p:embed/>
                </p:oleObj>
              </mc:Choice>
              <mc:Fallback>
                <p:oleObj name="Equation" r:id="rId4" imgW="647640" imgH="177480" progId="Equation.DSMT4">
                  <p:embed/>
                  <p:pic>
                    <p:nvPicPr>
                      <p:cNvPr id="39" name="Object 8"/>
                      <p:cNvPicPr>
                        <a:picLocks noChangeAspect="1" noChangeArrowheads="1"/>
                      </p:cNvPicPr>
                      <p:nvPr/>
                    </p:nvPicPr>
                    <p:blipFill>
                      <a:blip r:embed="rId5"/>
                      <a:srcRect/>
                      <a:stretch>
                        <a:fillRect/>
                      </a:stretch>
                    </p:blipFill>
                    <p:spPr bwMode="auto">
                      <a:xfrm>
                        <a:off x="5029200" y="1641990"/>
                        <a:ext cx="1120775"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 name="Group 52"/>
          <p:cNvGrpSpPr/>
          <p:nvPr/>
        </p:nvGrpSpPr>
        <p:grpSpPr>
          <a:xfrm>
            <a:off x="2133600" y="3105193"/>
            <a:ext cx="762000" cy="369332"/>
            <a:chOff x="4572000" y="2514600"/>
            <a:chExt cx="762000" cy="369332"/>
          </a:xfrm>
        </p:grpSpPr>
        <p:cxnSp>
          <p:nvCxnSpPr>
            <p:cNvPr id="50" name="Straight Arrow Connector 49"/>
            <p:cNvCxnSpPr/>
            <p:nvPr/>
          </p:nvCxnSpPr>
          <p:spPr>
            <a:xfrm>
              <a:off x="4876800" y="2714500"/>
              <a:ext cx="457200" cy="1588"/>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572000" y="2514600"/>
              <a:ext cx="325730" cy="369332"/>
            </a:xfrm>
            <a:prstGeom prst="rect">
              <a:avLst/>
            </a:prstGeom>
            <a:noFill/>
          </p:spPr>
          <p:txBody>
            <a:bodyPr wrap="none" rtlCol="0">
              <a:spAutoFit/>
            </a:bodyPr>
            <a:lstStyle/>
            <a:p>
              <a:r>
                <a:rPr lang="en-US" dirty="0"/>
                <a:t>F</a:t>
              </a:r>
            </a:p>
          </p:txBody>
        </p:sp>
      </p:grpSp>
      <p:sp>
        <p:nvSpPr>
          <p:cNvPr id="54" name="Rectangle 53"/>
          <p:cNvSpPr/>
          <p:nvPr/>
        </p:nvSpPr>
        <p:spPr>
          <a:xfrm>
            <a:off x="5410200" y="990600"/>
            <a:ext cx="3200400" cy="369332"/>
          </a:xfrm>
          <a:prstGeom prst="rect">
            <a:avLst/>
          </a:prstGeom>
        </p:spPr>
        <p:txBody>
          <a:bodyPr wrap="square">
            <a:spAutoFit/>
          </a:bodyPr>
          <a:lstStyle/>
          <a:p>
            <a:r>
              <a:rPr lang="en-US" b="1" dirty="0">
                <a:latin typeface="Comic Sans MS" pitchFamily="66" charset="0"/>
              </a:rPr>
              <a:t>Work Energy Principle</a:t>
            </a:r>
            <a:endParaRPr lang="en-US" dirty="0"/>
          </a:p>
        </p:txBody>
      </p:sp>
      <p:grpSp>
        <p:nvGrpSpPr>
          <p:cNvPr id="38" name="Group 37"/>
          <p:cNvGrpSpPr/>
          <p:nvPr/>
        </p:nvGrpSpPr>
        <p:grpSpPr>
          <a:xfrm>
            <a:off x="2833688" y="3883223"/>
            <a:ext cx="1390650" cy="307777"/>
            <a:chOff x="2833688" y="3883223"/>
            <a:chExt cx="1390650" cy="307777"/>
          </a:xfrm>
        </p:grpSpPr>
        <p:cxnSp>
          <p:nvCxnSpPr>
            <p:cNvPr id="36" name="Straight Arrow Connector 35"/>
            <p:cNvCxnSpPr>
              <a:stCxn id="61" idx="2"/>
              <a:endCxn id="9231" idx="2"/>
            </p:cNvCxnSpPr>
            <p:nvPr/>
          </p:nvCxnSpPr>
          <p:spPr>
            <a:xfrm rot="5400000">
              <a:off x="3523457" y="3432969"/>
              <a:ext cx="11112" cy="1390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505200" y="3883223"/>
              <a:ext cx="386644" cy="307777"/>
            </a:xfrm>
            <a:prstGeom prst="rect">
              <a:avLst/>
            </a:prstGeom>
            <a:noFill/>
          </p:spPr>
          <p:txBody>
            <a:bodyPr wrap="none" rtlCol="0">
              <a:spAutoFit/>
            </a:bodyPr>
            <a:lstStyle/>
            <a:p>
              <a:r>
                <a:rPr lang="el-GR" sz="1400" i="1" dirty="0">
                  <a:latin typeface="Comic Sans MS"/>
                </a:rPr>
                <a:t>Δ</a:t>
              </a:r>
              <a:r>
                <a:rPr lang="en-US" sz="1400" i="1" dirty="0"/>
                <a:t>r</a:t>
              </a:r>
            </a:p>
          </p:txBody>
        </p:sp>
      </p:grpSp>
      <p:graphicFrame>
        <p:nvGraphicFramePr>
          <p:cNvPr id="19" name="Object 8"/>
          <p:cNvGraphicFramePr>
            <a:graphicFrameLocks noChangeAspect="1"/>
          </p:cNvGraphicFramePr>
          <p:nvPr>
            <p:extLst>
              <p:ext uri="{D42A27DB-BD31-4B8C-83A1-F6EECF244321}">
                <p14:modId xmlns:p14="http://schemas.microsoft.com/office/powerpoint/2010/main" val="1193422589"/>
              </p:ext>
            </p:extLst>
          </p:nvPr>
        </p:nvGraphicFramePr>
        <p:xfrm>
          <a:off x="5105400" y="4324350"/>
          <a:ext cx="3609975" cy="476250"/>
        </p:xfrm>
        <a:graphic>
          <a:graphicData uri="http://schemas.openxmlformats.org/presentationml/2006/ole">
            <mc:AlternateContent xmlns:mc="http://schemas.openxmlformats.org/markup-compatibility/2006">
              <mc:Choice xmlns:v="urn:schemas-microsoft-com:vml" Requires="v">
                <p:oleObj spid="_x0000_s1032" name="Equation" r:id="rId6" imgW="2082600" imgH="253800" progId="Equation.3">
                  <p:embed/>
                </p:oleObj>
              </mc:Choice>
              <mc:Fallback>
                <p:oleObj name="Equation" r:id="rId6" imgW="2082600" imgH="253800" progId="Equation.3">
                  <p:embed/>
                  <p:pic>
                    <p:nvPicPr>
                      <p:cNvPr id="19"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4324350"/>
                        <a:ext cx="3609975"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8"/>
          <p:cNvGraphicFramePr>
            <a:graphicFrameLocks noChangeAspect="1"/>
          </p:cNvGraphicFramePr>
          <p:nvPr/>
        </p:nvGraphicFramePr>
        <p:xfrm>
          <a:off x="5257800" y="2971800"/>
          <a:ext cx="3767137" cy="452437"/>
        </p:xfrm>
        <a:graphic>
          <a:graphicData uri="http://schemas.openxmlformats.org/presentationml/2006/ole">
            <mc:AlternateContent xmlns:mc="http://schemas.openxmlformats.org/markup-compatibility/2006">
              <mc:Choice xmlns:v="urn:schemas-microsoft-com:vml" Requires="v">
                <p:oleObj spid="_x0000_s1033" name="Equation" r:id="rId8" imgW="2171520" imgH="241200" progId="Equation.3">
                  <p:embed/>
                </p:oleObj>
              </mc:Choice>
              <mc:Fallback>
                <p:oleObj name="Equation" r:id="rId8" imgW="2171520" imgH="241200" progId="Equation.3">
                  <p:embed/>
                  <p:pic>
                    <p:nvPicPr>
                      <p:cNvPr id="2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2971800"/>
                        <a:ext cx="3767137" cy="45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8"/>
          <p:cNvGraphicFramePr>
            <a:graphicFrameLocks noChangeAspect="1"/>
          </p:cNvGraphicFramePr>
          <p:nvPr>
            <p:extLst>
              <p:ext uri="{D42A27DB-BD31-4B8C-83A1-F6EECF244321}">
                <p14:modId xmlns:p14="http://schemas.microsoft.com/office/powerpoint/2010/main" val="3237409221"/>
              </p:ext>
            </p:extLst>
          </p:nvPr>
        </p:nvGraphicFramePr>
        <p:xfrm>
          <a:off x="6175681" y="5157730"/>
          <a:ext cx="1035050" cy="428625"/>
        </p:xfrm>
        <a:graphic>
          <a:graphicData uri="http://schemas.openxmlformats.org/presentationml/2006/ole">
            <mc:AlternateContent xmlns:mc="http://schemas.openxmlformats.org/markup-compatibility/2006">
              <mc:Choice xmlns:v="urn:schemas-microsoft-com:vml" Requires="v">
                <p:oleObj spid="_x0000_s1034" name="Equation" r:id="rId10" imgW="596880" imgH="228600" progId="Equation.3">
                  <p:embed/>
                </p:oleObj>
              </mc:Choice>
              <mc:Fallback>
                <p:oleObj name="Equation" r:id="rId10" imgW="596880" imgH="228600" progId="Equation.3">
                  <p:embed/>
                  <p:pic>
                    <p:nvPicPr>
                      <p:cNvPr id="21"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75681" y="5157730"/>
                        <a:ext cx="103505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 name="TextBox 92"/>
          <p:cNvSpPr txBox="1">
            <a:spLocks noChangeArrowheads="1"/>
          </p:cNvSpPr>
          <p:nvPr/>
        </p:nvSpPr>
        <p:spPr bwMode="auto">
          <a:xfrm>
            <a:off x="1524000" y="4191000"/>
            <a:ext cx="1101725" cy="261938"/>
          </a:xfrm>
          <a:prstGeom prst="rect">
            <a:avLst/>
          </a:prstGeom>
          <a:noFill/>
          <a:ln w="9525">
            <a:noFill/>
            <a:miter lim="800000"/>
            <a:headEnd/>
            <a:tailEnd/>
          </a:ln>
        </p:spPr>
        <p:txBody>
          <a:bodyPr wrap="none">
            <a:spAutoFit/>
          </a:bodyPr>
          <a:lstStyle/>
          <a:p>
            <a:r>
              <a:rPr lang="en-US" sz="1100" dirty="0"/>
              <a:t>Source charge</a:t>
            </a:r>
          </a:p>
        </p:txBody>
      </p:sp>
      <p:grpSp>
        <p:nvGrpSpPr>
          <p:cNvPr id="56" name="Group 97"/>
          <p:cNvGrpSpPr>
            <a:grpSpLocks/>
          </p:cNvGrpSpPr>
          <p:nvPr/>
        </p:nvGrpSpPr>
        <p:grpSpPr bwMode="auto">
          <a:xfrm>
            <a:off x="4079874" y="2541589"/>
            <a:ext cx="644510" cy="964001"/>
            <a:chOff x="4003816" y="2693313"/>
            <a:chExt cx="644384" cy="964734"/>
          </a:xfrm>
        </p:grpSpPr>
        <p:sp>
          <p:nvSpPr>
            <p:cNvPr id="57" name="TextBox 93"/>
            <p:cNvSpPr txBox="1">
              <a:spLocks noChangeArrowheads="1"/>
            </p:cNvSpPr>
            <p:nvPr/>
          </p:nvSpPr>
          <p:spPr bwMode="auto">
            <a:xfrm>
              <a:off x="4003816" y="2693313"/>
              <a:ext cx="644384" cy="430887"/>
            </a:xfrm>
            <a:prstGeom prst="rect">
              <a:avLst/>
            </a:prstGeom>
            <a:noFill/>
            <a:ln w="9525">
              <a:noFill/>
              <a:miter lim="800000"/>
              <a:headEnd/>
              <a:tailEnd/>
            </a:ln>
          </p:spPr>
          <p:txBody>
            <a:bodyPr>
              <a:spAutoFit/>
            </a:bodyPr>
            <a:lstStyle/>
            <a:p>
              <a:pPr algn="ctr"/>
              <a:r>
                <a:rPr lang="en-US" sz="1100" b="1" dirty="0">
                  <a:solidFill>
                    <a:srgbClr val="0000FF"/>
                  </a:solidFill>
                </a:rPr>
                <a:t>Test charge</a:t>
              </a:r>
            </a:p>
          </p:txBody>
        </p:sp>
        <p:cxnSp>
          <p:nvCxnSpPr>
            <p:cNvPr id="58" name="Straight Arrow Connector 57"/>
            <p:cNvCxnSpPr>
              <a:endCxn id="9247" idx="3"/>
            </p:cNvCxnSpPr>
            <p:nvPr/>
          </p:nvCxnSpPr>
          <p:spPr>
            <a:xfrm rot="5400000">
              <a:off x="4108625" y="3270826"/>
              <a:ext cx="610452" cy="163989"/>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40" name="Rectangle 39"/>
          <p:cNvSpPr>
            <a:spLocks noChangeArrowheads="1"/>
          </p:cNvSpPr>
          <p:nvPr/>
        </p:nvSpPr>
        <p:spPr bwMode="auto">
          <a:xfrm>
            <a:off x="5029200" y="3886200"/>
            <a:ext cx="3810000" cy="313932"/>
          </a:xfrm>
          <a:prstGeom prst="rect">
            <a:avLst/>
          </a:prstGeom>
          <a:noFill/>
          <a:ln w="9525">
            <a:noFill/>
            <a:miter lim="800000"/>
            <a:headEnd/>
            <a:tailEnd/>
          </a:ln>
        </p:spPr>
        <p:txBody>
          <a:bodyPr wrap="square">
            <a:spAutoFit/>
          </a:bodyPr>
          <a:lstStyle/>
          <a:p>
            <a:pPr algn="ctr">
              <a:lnSpc>
                <a:spcPct val="90000"/>
              </a:lnSpc>
              <a:buClr>
                <a:schemeClr val="hlink"/>
              </a:buClr>
            </a:pPr>
            <a:r>
              <a:rPr lang="en-US" sz="1600" b="1" dirty="0">
                <a:latin typeface="Comic Sans MS" pitchFamily="66" charset="0"/>
              </a:rPr>
              <a:t>Work done by external agent</a:t>
            </a:r>
          </a:p>
        </p:txBody>
      </p:sp>
      <p:grpSp>
        <p:nvGrpSpPr>
          <p:cNvPr id="8" name="Group 7"/>
          <p:cNvGrpSpPr/>
          <p:nvPr/>
        </p:nvGrpSpPr>
        <p:grpSpPr>
          <a:xfrm>
            <a:off x="6454775" y="1560837"/>
            <a:ext cx="1968500" cy="428625"/>
            <a:chOff x="6454775" y="1560837"/>
            <a:chExt cx="1968500" cy="428625"/>
          </a:xfrm>
        </p:grpSpPr>
        <p:graphicFrame>
          <p:nvGraphicFramePr>
            <p:cNvPr id="33" name="Object 8"/>
            <p:cNvGraphicFramePr>
              <a:graphicFrameLocks noChangeAspect="1"/>
            </p:cNvGraphicFramePr>
            <p:nvPr>
              <p:extLst>
                <p:ext uri="{D42A27DB-BD31-4B8C-83A1-F6EECF244321}">
                  <p14:modId xmlns:p14="http://schemas.microsoft.com/office/powerpoint/2010/main" val="584792391"/>
                </p:ext>
              </p:extLst>
            </p:nvPr>
          </p:nvGraphicFramePr>
          <p:xfrm>
            <a:off x="7391400" y="1560837"/>
            <a:ext cx="1031875" cy="428625"/>
          </p:xfrm>
          <a:graphic>
            <a:graphicData uri="http://schemas.openxmlformats.org/presentationml/2006/ole">
              <mc:AlternateContent xmlns:mc="http://schemas.openxmlformats.org/markup-compatibility/2006">
                <mc:Choice xmlns:v="urn:schemas-microsoft-com:vml" Requires="v">
                  <p:oleObj spid="_x0000_s1035" name="Equation" r:id="rId12" imgW="596880" imgH="228600" progId="Equation.DSMT4">
                    <p:embed/>
                  </p:oleObj>
                </mc:Choice>
                <mc:Fallback>
                  <p:oleObj name="Equation" r:id="rId12" imgW="596880" imgH="228600" progId="Equation.DSMT4">
                    <p:embed/>
                    <p:pic>
                      <p:nvPicPr>
                        <p:cNvPr id="33" name="Object 8"/>
                        <p:cNvPicPr>
                          <a:picLocks noChangeAspect="1" noChangeArrowheads="1"/>
                        </p:cNvPicPr>
                        <p:nvPr/>
                      </p:nvPicPr>
                      <p:blipFill>
                        <a:blip r:embed="rId13"/>
                        <a:srcRect/>
                        <a:stretch>
                          <a:fillRect/>
                        </a:stretch>
                      </p:blipFill>
                      <p:spPr bwMode="auto">
                        <a:xfrm>
                          <a:off x="7391400" y="1560837"/>
                          <a:ext cx="1031875"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6454775" y="1600768"/>
              <a:ext cx="569387" cy="369332"/>
            </a:xfrm>
            <a:prstGeom prst="rect">
              <a:avLst/>
            </a:prstGeom>
            <a:noFill/>
          </p:spPr>
          <p:txBody>
            <a:bodyPr wrap="none" rtlCol="0">
              <a:spAutoFit/>
            </a:bodyPr>
            <a:lstStyle/>
            <a:p>
              <a:r>
                <a:rPr lang="en-US" dirty="0"/>
                <a:t>and</a:t>
              </a:r>
            </a:p>
          </p:txBody>
        </p:sp>
      </p:grpSp>
      <p:sp>
        <p:nvSpPr>
          <p:cNvPr id="41" name="TextBox 40"/>
          <p:cNvSpPr txBox="1"/>
          <p:nvPr/>
        </p:nvSpPr>
        <p:spPr>
          <a:xfrm>
            <a:off x="152400" y="1087259"/>
            <a:ext cx="2095768" cy="1200329"/>
          </a:xfrm>
          <a:prstGeom prst="rect">
            <a:avLst/>
          </a:prstGeom>
          <a:noFill/>
        </p:spPr>
        <p:txBody>
          <a:bodyPr wrap="square" rtlCol="0">
            <a:spAutoFit/>
          </a:bodyPr>
          <a:lstStyle/>
          <a:p>
            <a:r>
              <a:rPr lang="en-US" dirty="0">
                <a:latin typeface="+mn-lt"/>
              </a:rPr>
              <a:t>You are taking charge at constant speed with force F</a:t>
            </a:r>
            <a:r>
              <a:rPr lang="en-US" baseline="-25000" dirty="0">
                <a:latin typeface="+mn-lt"/>
              </a:rPr>
              <a:t>a</a:t>
            </a:r>
            <a:r>
              <a:rPr lang="en-US" dirty="0">
                <a:latin typeface="+mn-lt"/>
              </a:rPr>
              <a:t> from </a:t>
            </a:r>
            <a:r>
              <a:rPr lang="en-US" dirty="0" err="1">
                <a:latin typeface="+mn-lt"/>
              </a:rPr>
              <a:t>i</a:t>
            </a:r>
            <a:r>
              <a:rPr lang="en-US" dirty="0">
                <a:latin typeface="+mn-lt"/>
              </a:rPr>
              <a:t> to 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fill="hold" nodeType="clickEffect">
                                  <p:stCondLst>
                                    <p:cond delay="0"/>
                                  </p:stCondLst>
                                  <p:childTnLst>
                                    <p:animMotion origin="layout" path="M -4.16667E-6 -0.00116 L -0.15711 -0.00162 " pathEditMode="relative" rAng="0" ptsTypes="AA">
                                      <p:cBhvr>
                                        <p:cTn id="10" dur="2000" fill="hold"/>
                                        <p:tgtEl>
                                          <p:spTgt spid="3"/>
                                        </p:tgtEl>
                                        <p:attrNameLst>
                                          <p:attrName>ppt_x</p:attrName>
                                          <p:attrName>ppt_y</p:attrName>
                                        </p:attrNameLst>
                                      </p:cBhvr>
                                      <p:rCtr x="-79" y="0"/>
                                    </p:animMotion>
                                  </p:childTnLst>
                                </p:cTn>
                              </p:par>
                              <p:par>
                                <p:cTn id="11" presetID="0" presetClass="path" presetSubtype="0" fill="hold" nodeType="withEffect">
                                  <p:stCondLst>
                                    <p:cond delay="0"/>
                                  </p:stCondLst>
                                  <p:childTnLst>
                                    <p:animMotion origin="layout" path="M 3.05556E-6 2.59259E-6 L -0.16893 -0.00185 " pathEditMode="relative" rAng="0" ptsTypes="AA">
                                      <p:cBhvr>
                                        <p:cTn id="12" dur="2000" fill="hold"/>
                                        <p:tgtEl>
                                          <p:spTgt spid="56"/>
                                        </p:tgtEl>
                                        <p:attrNameLst>
                                          <p:attrName>ppt_x</p:attrName>
                                          <p:attrName>ppt_y</p:attrName>
                                        </p:attrNameLst>
                                      </p:cBhvr>
                                      <p:rCtr x="-85" y="-1"/>
                                    </p:animMotion>
                                  </p:childTnLst>
                                </p:cTn>
                              </p:par>
                            </p:childTnLst>
                          </p:cTn>
                        </p:par>
                        <p:par>
                          <p:cTn id="13" fill="hold">
                            <p:stCondLst>
                              <p:cond delay="2000"/>
                            </p:stCondLst>
                            <p:childTnLst>
                              <p:par>
                                <p:cTn id="14" presetID="22" presetClass="entr" presetSubtype="2"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right)">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3" grpId="0"/>
      <p:bldP spid="54" grpId="0"/>
      <p:bldP spid="4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295400" y="4953000"/>
            <a:ext cx="5943600" cy="1066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Title 7"/>
          <p:cNvSpPr txBox="1">
            <a:spLocks/>
          </p:cNvSpPr>
          <p:nvPr/>
        </p:nvSpPr>
        <p:spPr>
          <a:xfrm>
            <a:off x="381000" y="76201"/>
            <a:ext cx="8229600" cy="609600"/>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a:ln w="11430"/>
                <a:solidFill>
                  <a:srgbClr val="0000FF"/>
                </a:solidFill>
                <a:effectLst>
                  <a:outerShdw blurRad="50800" dist="39000" dir="5460000" algn="tl">
                    <a:srgbClr val="000000">
                      <a:alpha val="38000"/>
                    </a:srgbClr>
                  </a:outerShdw>
                </a:effectLst>
                <a:latin typeface="Comic Sans MS" pitchFamily="66" charset="0"/>
                <a:cs typeface="+mn-cs"/>
              </a:rPr>
              <a:t>Electric Field (E) and Electric Potential (V)</a:t>
            </a:r>
            <a:endParaRPr lang="en-US" sz="2800" b="1" dirty="0">
              <a:ln w="11430"/>
              <a:solidFill>
                <a:srgbClr val="0000FF"/>
              </a:solidFill>
              <a:effectLst>
                <a:outerShdw blurRad="50800" dist="39000" dir="5460000" algn="tl">
                  <a:srgbClr val="000000">
                    <a:alpha val="38000"/>
                  </a:srgbClr>
                </a:outerShdw>
              </a:effectLst>
              <a:latin typeface="+mj-lt"/>
              <a:ea typeface="+mj-ea"/>
              <a:cs typeface="+mj-cs"/>
            </a:endParaRPr>
          </a:p>
        </p:txBody>
      </p:sp>
      <p:graphicFrame>
        <p:nvGraphicFramePr>
          <p:cNvPr id="7" name="Object 3"/>
          <p:cNvGraphicFramePr>
            <a:graphicFrameLocks noChangeAspect="1"/>
          </p:cNvGraphicFramePr>
          <p:nvPr>
            <p:extLst>
              <p:ext uri="{D42A27DB-BD31-4B8C-83A1-F6EECF244321}">
                <p14:modId xmlns:p14="http://schemas.microsoft.com/office/powerpoint/2010/main" val="336897017"/>
              </p:ext>
            </p:extLst>
          </p:nvPr>
        </p:nvGraphicFramePr>
        <p:xfrm>
          <a:off x="3276600" y="2819400"/>
          <a:ext cx="1490663" cy="333375"/>
        </p:xfrm>
        <a:graphic>
          <a:graphicData uri="http://schemas.openxmlformats.org/presentationml/2006/ole">
            <mc:AlternateContent xmlns:mc="http://schemas.openxmlformats.org/markup-compatibility/2006">
              <mc:Choice xmlns:v="urn:schemas-microsoft-com:vml" Requires="v">
                <p:oleObj spid="_x0000_s11273" name="Equation" r:id="rId4" imgW="723600" imgH="177480" progId="Equation.3">
                  <p:embed/>
                </p:oleObj>
              </mc:Choice>
              <mc:Fallback>
                <p:oleObj name="Equation" r:id="rId4" imgW="723600" imgH="177480" progId="Equation.3">
                  <p:embed/>
                  <p:pic>
                    <p:nvPicPr>
                      <p:cNvPr id="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819400"/>
                        <a:ext cx="1490663"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4"/>
          <p:cNvGraphicFramePr>
            <a:graphicFrameLocks noChangeAspect="1"/>
          </p:cNvGraphicFramePr>
          <p:nvPr>
            <p:extLst>
              <p:ext uri="{D42A27DB-BD31-4B8C-83A1-F6EECF244321}">
                <p14:modId xmlns:p14="http://schemas.microsoft.com/office/powerpoint/2010/main" val="551655553"/>
              </p:ext>
            </p:extLst>
          </p:nvPr>
        </p:nvGraphicFramePr>
        <p:xfrm>
          <a:off x="3276600" y="1447800"/>
          <a:ext cx="1909763" cy="619125"/>
        </p:xfrm>
        <a:graphic>
          <a:graphicData uri="http://schemas.openxmlformats.org/presentationml/2006/ole">
            <mc:AlternateContent xmlns:mc="http://schemas.openxmlformats.org/markup-compatibility/2006">
              <mc:Choice xmlns:v="urn:schemas-microsoft-com:vml" Requires="v">
                <p:oleObj spid="_x0000_s11274" name="Equation" r:id="rId6" imgW="927000" imgH="330120" progId="Equation.3">
                  <p:embed/>
                </p:oleObj>
              </mc:Choice>
              <mc:Fallback>
                <p:oleObj name="Equation" r:id="rId6" imgW="927000" imgH="330120" progId="Equation.3">
                  <p:embed/>
                  <p:pic>
                    <p:nvPicPr>
                      <p:cNvPr id="4"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1447800"/>
                        <a:ext cx="1909763"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5"/>
          <p:cNvGraphicFramePr>
            <a:graphicFrameLocks noChangeAspect="1"/>
          </p:cNvGraphicFramePr>
          <p:nvPr>
            <p:extLst>
              <p:ext uri="{D42A27DB-BD31-4B8C-83A1-F6EECF244321}">
                <p14:modId xmlns:p14="http://schemas.microsoft.com/office/powerpoint/2010/main" val="207956068"/>
              </p:ext>
            </p:extLst>
          </p:nvPr>
        </p:nvGraphicFramePr>
        <p:xfrm>
          <a:off x="3113088" y="4191000"/>
          <a:ext cx="1306512" cy="738188"/>
        </p:xfrm>
        <a:graphic>
          <a:graphicData uri="http://schemas.openxmlformats.org/presentationml/2006/ole">
            <mc:AlternateContent xmlns:mc="http://schemas.openxmlformats.org/markup-compatibility/2006">
              <mc:Choice xmlns:v="urn:schemas-microsoft-com:vml" Requires="v">
                <p:oleObj spid="_x0000_s11275" name="Equation" r:id="rId8" imgW="634680" imgH="393480" progId="Equation.3">
                  <p:embed/>
                </p:oleObj>
              </mc:Choice>
              <mc:Fallback>
                <p:oleObj name="Equation" r:id="rId8" imgW="634680" imgH="393480" progId="Equation.3">
                  <p:embed/>
                  <p:pic>
                    <p:nvPicPr>
                      <p:cNvPr id="15"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13088" y="4191000"/>
                        <a:ext cx="1306512" cy="73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7"/>
          <p:cNvGrpSpPr>
            <a:grpSpLocks/>
          </p:cNvGrpSpPr>
          <p:nvPr/>
        </p:nvGrpSpPr>
        <p:grpSpPr bwMode="auto">
          <a:xfrm>
            <a:off x="1524000" y="5029200"/>
            <a:ext cx="5588000" cy="785813"/>
            <a:chOff x="1828800" y="3581400"/>
            <a:chExt cx="5588000" cy="785812"/>
          </a:xfrm>
        </p:grpSpPr>
        <p:graphicFrame>
          <p:nvGraphicFramePr>
            <p:cNvPr id="3" name="Object 12"/>
            <p:cNvGraphicFramePr>
              <a:graphicFrameLocks noChangeAspect="1"/>
            </p:cNvGraphicFramePr>
            <p:nvPr/>
          </p:nvGraphicFramePr>
          <p:xfrm>
            <a:off x="1828800" y="3581400"/>
            <a:ext cx="1411287" cy="738188"/>
          </p:xfrm>
          <a:graphic>
            <a:graphicData uri="http://schemas.openxmlformats.org/presentationml/2006/ole">
              <mc:AlternateContent xmlns:mc="http://schemas.openxmlformats.org/markup-compatibility/2006">
                <mc:Choice xmlns:v="urn:schemas-microsoft-com:vml" Requires="v">
                  <p:oleObj spid="_x0000_s11276" name="Equation" r:id="rId10" imgW="685800" imgH="393480" progId="Equation.3">
                    <p:embed/>
                  </p:oleObj>
                </mc:Choice>
                <mc:Fallback>
                  <p:oleObj name="Equation" r:id="rId10" imgW="685800" imgH="393480" progId="Equation.3">
                    <p:embed/>
                    <p:pic>
                      <p:nvPicPr>
                        <p:cNvPr id="3"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28800" y="3581400"/>
                          <a:ext cx="1411287" cy="73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13"/>
            <p:cNvGraphicFramePr>
              <a:graphicFrameLocks noChangeAspect="1"/>
            </p:cNvGraphicFramePr>
            <p:nvPr/>
          </p:nvGraphicFramePr>
          <p:xfrm>
            <a:off x="3998912" y="3581400"/>
            <a:ext cx="1411288" cy="785812"/>
          </p:xfrm>
          <a:graphic>
            <a:graphicData uri="http://schemas.openxmlformats.org/presentationml/2006/ole">
              <mc:AlternateContent xmlns:mc="http://schemas.openxmlformats.org/markup-compatibility/2006">
                <mc:Choice xmlns:v="urn:schemas-microsoft-com:vml" Requires="v">
                  <p:oleObj spid="_x0000_s11277" name="Equation" r:id="rId12" imgW="685800" imgH="419040" progId="Equation.3">
                    <p:embed/>
                  </p:oleObj>
                </mc:Choice>
                <mc:Fallback>
                  <p:oleObj name="Equation" r:id="rId12" imgW="685800" imgH="419040" progId="Equation.3">
                    <p:embed/>
                    <p:pic>
                      <p:nvPicPr>
                        <p:cNvPr id="5"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98912" y="3581400"/>
                          <a:ext cx="1411288" cy="785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14"/>
            <p:cNvGraphicFramePr>
              <a:graphicFrameLocks noChangeAspect="1"/>
            </p:cNvGraphicFramePr>
            <p:nvPr/>
          </p:nvGraphicFramePr>
          <p:xfrm>
            <a:off x="6032500" y="3605213"/>
            <a:ext cx="1384300" cy="738186"/>
          </p:xfrm>
          <a:graphic>
            <a:graphicData uri="http://schemas.openxmlformats.org/presentationml/2006/ole">
              <mc:AlternateContent xmlns:mc="http://schemas.openxmlformats.org/markup-compatibility/2006">
                <mc:Choice xmlns:v="urn:schemas-microsoft-com:vml" Requires="v">
                  <p:oleObj spid="_x0000_s11278" name="Equation" r:id="rId14" imgW="672840" imgH="393480" progId="Equation.3">
                    <p:embed/>
                  </p:oleObj>
                </mc:Choice>
                <mc:Fallback>
                  <p:oleObj name="Equation" r:id="rId14" imgW="672840" imgH="393480" progId="Equation.3">
                    <p:embed/>
                    <p:pic>
                      <p:nvPicPr>
                        <p:cNvPr id="6"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32500" y="3605213"/>
                          <a:ext cx="1384300" cy="7381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2" name="Object 3">
            <a:extLst>
              <a:ext uri="{FF2B5EF4-FFF2-40B4-BE49-F238E27FC236}">
                <a16:creationId xmlns:a16="http://schemas.microsoft.com/office/drawing/2014/main" id="{4743A886-C4DA-42E2-9B68-BF126E3CA52D}"/>
              </a:ext>
            </a:extLst>
          </p:cNvPr>
          <p:cNvGraphicFramePr>
            <a:graphicFrameLocks noChangeAspect="1"/>
          </p:cNvGraphicFramePr>
          <p:nvPr>
            <p:extLst>
              <p:ext uri="{D42A27DB-BD31-4B8C-83A1-F6EECF244321}">
                <p14:modId xmlns:p14="http://schemas.microsoft.com/office/powerpoint/2010/main" val="615798863"/>
              </p:ext>
            </p:extLst>
          </p:nvPr>
        </p:nvGraphicFramePr>
        <p:xfrm>
          <a:off x="3289300" y="814388"/>
          <a:ext cx="1619250" cy="333375"/>
        </p:xfrm>
        <a:graphic>
          <a:graphicData uri="http://schemas.openxmlformats.org/presentationml/2006/ole">
            <mc:AlternateContent xmlns:mc="http://schemas.openxmlformats.org/markup-compatibility/2006">
              <mc:Choice xmlns:v="urn:schemas-microsoft-com:vml" Requires="v">
                <p:oleObj spid="_x0000_s11279" name="Equation" r:id="rId16" imgW="787320" imgH="177480" progId="Equation.DSMT4">
                  <p:embed/>
                </p:oleObj>
              </mc:Choice>
              <mc:Fallback>
                <p:oleObj name="Equation" r:id="rId16" imgW="787320" imgH="177480" progId="Equation.DSMT4">
                  <p:embed/>
                  <p:pic>
                    <p:nvPicPr>
                      <p:cNvPr id="12" name="Object 3">
                        <a:extLst>
                          <a:ext uri="{FF2B5EF4-FFF2-40B4-BE49-F238E27FC236}">
                            <a16:creationId xmlns:a16="http://schemas.microsoft.com/office/drawing/2014/main" id="{4743A886-C4DA-42E2-9B68-BF126E3CA52D}"/>
                          </a:ext>
                        </a:extLst>
                      </p:cNvPr>
                      <p:cNvPicPr>
                        <a:picLocks noChangeAspect="1" noChangeArrowheads="1"/>
                      </p:cNvPicPr>
                      <p:nvPr/>
                    </p:nvPicPr>
                    <p:blipFill>
                      <a:blip r:embed="rId17"/>
                      <a:srcRect/>
                      <a:stretch>
                        <a:fillRect/>
                      </a:stretch>
                    </p:blipFill>
                    <p:spPr bwMode="auto">
                      <a:xfrm>
                        <a:off x="3289300" y="814388"/>
                        <a:ext cx="1619250"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p:cNvPicPr>
            <a:picLocks noChangeAspect="1" noChangeArrowheads="1"/>
          </p:cNvPicPr>
          <p:nvPr/>
        </p:nvPicPr>
        <p:blipFill>
          <a:blip r:embed="rId3" cstate="print"/>
          <a:srcRect/>
          <a:stretch>
            <a:fillRect/>
          </a:stretch>
        </p:blipFill>
        <p:spPr bwMode="auto">
          <a:xfrm>
            <a:off x="192020" y="1143000"/>
            <a:ext cx="8951980" cy="2044924"/>
          </a:xfrm>
          <a:prstGeom prst="rect">
            <a:avLst/>
          </a:prstGeom>
          <a:noFill/>
          <a:ln w="9525">
            <a:noFill/>
            <a:miter lim="800000"/>
            <a:headEnd/>
            <a:tailEnd/>
          </a:ln>
          <a:effectLst/>
        </p:spPr>
      </p:pic>
    </p:spTree>
    <p:extLst>
      <p:ext uri="{BB962C8B-B14F-4D97-AF65-F5344CB8AC3E}">
        <p14:creationId xmlns:p14="http://schemas.microsoft.com/office/powerpoint/2010/main" val="26038662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7"/>
          <p:cNvSpPr txBox="1">
            <a:spLocks/>
          </p:cNvSpPr>
          <p:nvPr/>
        </p:nvSpPr>
        <p:spPr>
          <a:xfrm>
            <a:off x="381000" y="76200"/>
            <a:ext cx="8229600" cy="1020763"/>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0000FF"/>
                </a:solidFill>
                <a:effectLst>
                  <a:outerShdw blurRad="50800" dist="39000" dir="5460000" algn="tl">
                    <a:srgbClr val="000000">
                      <a:alpha val="38000"/>
                    </a:srgbClr>
                  </a:outerShdw>
                </a:effectLst>
                <a:latin typeface="Comic Sans MS" pitchFamily="66" charset="0"/>
                <a:cs typeface="+mn-cs"/>
              </a:rPr>
              <a:t>Checkpoint</a:t>
            </a:r>
            <a:endParaRPr lang="en-US" sz="3600" b="1" dirty="0">
              <a:ln w="11430"/>
              <a:solidFill>
                <a:srgbClr val="0000FF"/>
              </a:solidFill>
              <a:effectLst>
                <a:outerShdw blurRad="50800" dist="39000" dir="5460000" algn="tl">
                  <a:srgbClr val="000000">
                    <a:alpha val="38000"/>
                  </a:srgbClr>
                </a:outerShdw>
              </a:effectLst>
              <a:latin typeface="+mj-lt"/>
              <a:ea typeface="+mj-ea"/>
              <a:cs typeface="+mj-cs"/>
            </a:endParaRPr>
          </a:p>
        </p:txBody>
      </p:sp>
      <p:pic>
        <p:nvPicPr>
          <p:cNvPr id="17413" name="Picture 5"/>
          <p:cNvPicPr>
            <a:picLocks noChangeAspect="1" noChangeArrowheads="1"/>
          </p:cNvPicPr>
          <p:nvPr/>
        </p:nvPicPr>
        <p:blipFill>
          <a:blip r:embed="rId3" cstate="print"/>
          <a:srcRect/>
          <a:stretch>
            <a:fillRect/>
          </a:stretch>
        </p:blipFill>
        <p:spPr bwMode="auto">
          <a:xfrm>
            <a:off x="381000" y="1143000"/>
            <a:ext cx="8375110" cy="2747855"/>
          </a:xfrm>
          <a:prstGeom prst="rect">
            <a:avLst/>
          </a:prstGeom>
          <a:noFill/>
          <a:ln w="9525">
            <a:noFill/>
            <a:miter lim="800000"/>
            <a:headEnd/>
            <a:tailEnd/>
          </a:ln>
          <a:effectLst/>
        </p:spPr>
      </p:pic>
      <p:sp>
        <p:nvSpPr>
          <p:cNvPr id="8" name="TextBox 7"/>
          <p:cNvSpPr txBox="1"/>
          <p:nvPr/>
        </p:nvSpPr>
        <p:spPr>
          <a:xfrm>
            <a:off x="1828800" y="3886200"/>
            <a:ext cx="3852337" cy="923330"/>
          </a:xfrm>
          <a:prstGeom prst="rect">
            <a:avLst/>
          </a:prstGeom>
          <a:noFill/>
        </p:spPr>
        <p:txBody>
          <a:bodyPr wrap="none" rtlCol="0">
            <a:spAutoFit/>
          </a:bodyPr>
          <a:lstStyle/>
          <a:p>
            <a:pPr marL="342900" indent="-342900">
              <a:buAutoNum type="alphaLcParenR"/>
            </a:pPr>
            <a:r>
              <a:rPr lang="en-US" dirty="0"/>
              <a:t>Rightward</a:t>
            </a:r>
          </a:p>
          <a:p>
            <a:pPr marL="342900" indent="-342900">
              <a:buAutoNum type="alphaLcParenR"/>
            </a:pPr>
            <a:r>
              <a:rPr lang="en-US" dirty="0"/>
              <a:t>1, 2, 3, 5 positive and 4 negative</a:t>
            </a:r>
          </a:p>
          <a:p>
            <a:pPr marL="342900" indent="-342900">
              <a:buAutoNum type="alphaLcParenR"/>
            </a:pPr>
            <a:r>
              <a:rPr lang="en-US" dirty="0"/>
              <a:t>3, than 1, 2 and 5 tie, then 4</a:t>
            </a:r>
          </a:p>
        </p:txBody>
      </p:sp>
      <p:sp>
        <p:nvSpPr>
          <p:cNvPr id="10" name="Rectangle 9"/>
          <p:cNvSpPr/>
          <p:nvPr/>
        </p:nvSpPr>
        <p:spPr>
          <a:xfrm>
            <a:off x="228600" y="5105400"/>
            <a:ext cx="8686800" cy="1477328"/>
          </a:xfrm>
          <a:prstGeom prst="rect">
            <a:avLst/>
          </a:prstGeom>
        </p:spPr>
        <p:txBody>
          <a:bodyPr wrap="square">
            <a:spAutoFit/>
          </a:bodyPr>
          <a:lstStyle/>
          <a:p>
            <a:pPr algn="l" rtl="0"/>
            <a:r>
              <a:rPr lang="en-US" dirty="0"/>
              <a:t>T91-Q13.</a:t>
            </a:r>
          </a:p>
          <a:p>
            <a:pPr algn="l" rtl="0"/>
            <a:r>
              <a:rPr lang="en-US" dirty="0"/>
              <a:t>In a certain region of space the electric potential increases uniformly from east to west, and does not vary in any other direction. The electric field:</a:t>
            </a:r>
          </a:p>
          <a:p>
            <a:pPr algn="l" rtl="0"/>
            <a:endParaRPr lang="en-US" dirty="0"/>
          </a:p>
          <a:p>
            <a:pPr algn="l" rtl="0"/>
            <a:r>
              <a:rPr lang="en-US" dirty="0"/>
              <a:t>A) points east and does not vary with position.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txBox="1">
            <a:spLocks noChangeArrowheads="1"/>
          </p:cNvSpPr>
          <p:nvPr/>
        </p:nvSpPr>
        <p:spPr bwMode="auto">
          <a:xfrm>
            <a:off x="228600" y="152400"/>
            <a:ext cx="8534400" cy="1371600"/>
          </a:xfrm>
          <a:prstGeom prst="rect">
            <a:avLst/>
          </a:prstGeom>
          <a:noFill/>
          <a:ln w="76200">
            <a:noFill/>
            <a:miter lim="800000"/>
            <a:headEnd/>
            <a:tailEnd/>
          </a:ln>
        </p:spPr>
        <p:txBody>
          <a:bodyPr/>
          <a:lstStyle/>
          <a:p>
            <a:r>
              <a:rPr lang="en-US" b="1" dirty="0"/>
              <a:t>T072: Q10.:</a:t>
            </a:r>
            <a:r>
              <a:rPr lang="en-US" dirty="0"/>
              <a:t> Over a certain region of space, the electric potential is give by: V(</a:t>
            </a:r>
            <a:r>
              <a:rPr lang="en-US" dirty="0" err="1"/>
              <a:t>x,y</a:t>
            </a:r>
            <a:r>
              <a:rPr lang="en-US" dirty="0"/>
              <a:t>) = x</a:t>
            </a:r>
            <a:r>
              <a:rPr lang="en-US" baseline="30000" dirty="0"/>
              <a:t>2</a:t>
            </a:r>
            <a:r>
              <a:rPr lang="en-US" dirty="0"/>
              <a:t>+y</a:t>
            </a:r>
            <a:r>
              <a:rPr lang="en-US" baseline="30000" dirty="0"/>
              <a:t>2</a:t>
            </a:r>
            <a:r>
              <a:rPr lang="en-US" dirty="0"/>
              <a:t>+2xy where V is in volts and x and y are in meters. Find the magnitude of the electric field at the point P (1.0 , 2.0). </a:t>
            </a:r>
          </a:p>
          <a:p>
            <a:r>
              <a:rPr lang="en-US" dirty="0"/>
              <a:t>(</a:t>
            </a:r>
            <a:r>
              <a:rPr lang="en-US" dirty="0" err="1"/>
              <a:t>Ans</a:t>
            </a:r>
            <a:r>
              <a:rPr lang="en-US" dirty="0"/>
              <a:t>:  8.5 N/C) </a:t>
            </a:r>
          </a:p>
          <a:p>
            <a:endParaRPr lang="en-US" dirty="0"/>
          </a:p>
          <a:p>
            <a:endParaRPr lang="en-US" dirty="0"/>
          </a:p>
          <a:p>
            <a:endParaRPr lang="en-US" b="1" dirty="0"/>
          </a:p>
          <a:p>
            <a:endParaRPr lang="en-US" dirty="0"/>
          </a:p>
        </p:txBody>
      </p:sp>
      <p:sp>
        <p:nvSpPr>
          <p:cNvPr id="4" name="Rectangle 4"/>
          <p:cNvSpPr txBox="1">
            <a:spLocks noChangeArrowheads="1"/>
          </p:cNvSpPr>
          <p:nvPr/>
        </p:nvSpPr>
        <p:spPr bwMode="auto">
          <a:xfrm>
            <a:off x="228600" y="1600200"/>
            <a:ext cx="8610600" cy="1219200"/>
          </a:xfrm>
          <a:prstGeom prst="rect">
            <a:avLst/>
          </a:prstGeom>
          <a:noFill/>
          <a:ln w="76200">
            <a:noFill/>
            <a:miter lim="800000"/>
            <a:headEnd/>
            <a:tailEnd/>
          </a:ln>
        </p:spPr>
        <p:txBody>
          <a:bodyPr/>
          <a:lstStyle/>
          <a:p>
            <a:r>
              <a:rPr lang="en-US" b="1" dirty="0"/>
              <a:t>T052: Q#16.</a:t>
            </a:r>
            <a:r>
              <a:rPr lang="en-US" dirty="0"/>
              <a:t> In a certain region of the </a:t>
            </a:r>
            <a:r>
              <a:rPr lang="en-US" dirty="0" err="1"/>
              <a:t>xy</a:t>
            </a:r>
            <a:r>
              <a:rPr lang="en-US" dirty="0"/>
              <a:t> plane, the electric potential is given by V (</a:t>
            </a:r>
            <a:r>
              <a:rPr lang="en-US" dirty="0" err="1"/>
              <a:t>x,y</a:t>
            </a:r>
            <a:r>
              <a:rPr lang="en-US" dirty="0"/>
              <a:t>) = 2xy – 3x</a:t>
            </a:r>
            <a:r>
              <a:rPr lang="en-US" baseline="30000" dirty="0"/>
              <a:t>2 </a:t>
            </a:r>
            <a:r>
              <a:rPr lang="en-US" i="1" dirty="0"/>
              <a:t>+ </a:t>
            </a:r>
            <a:r>
              <a:rPr lang="en-US" dirty="0"/>
              <a:t>5y, where At which point is the electric field equal to zero? </a:t>
            </a:r>
          </a:p>
          <a:p>
            <a:r>
              <a:rPr lang="en-US" dirty="0"/>
              <a:t>(</a:t>
            </a:r>
            <a:r>
              <a:rPr lang="en-US" dirty="0" err="1"/>
              <a:t>Ans</a:t>
            </a:r>
            <a:r>
              <a:rPr lang="en-US" dirty="0"/>
              <a:t>: –2.5, –7.5) </a:t>
            </a:r>
          </a:p>
          <a:p>
            <a:endParaRPr lang="en-US" dirty="0"/>
          </a:p>
          <a:p>
            <a:endParaRPr lang="en-US" dirty="0"/>
          </a:p>
          <a:p>
            <a:endParaRPr lang="en-US" b="1" dirty="0"/>
          </a:p>
          <a:p>
            <a:endParaRPr lang="en-US" dirty="0"/>
          </a:p>
        </p:txBody>
      </p:sp>
      <p:grpSp>
        <p:nvGrpSpPr>
          <p:cNvPr id="10" name="Group 9"/>
          <p:cNvGrpSpPr/>
          <p:nvPr/>
        </p:nvGrpSpPr>
        <p:grpSpPr>
          <a:xfrm>
            <a:off x="228600" y="2743199"/>
            <a:ext cx="8458200" cy="1971187"/>
            <a:chOff x="228600" y="2743199"/>
            <a:chExt cx="8458200" cy="1971187"/>
          </a:xfrm>
        </p:grpSpPr>
        <p:pic>
          <p:nvPicPr>
            <p:cNvPr id="174081" name="Picture 1"/>
            <p:cNvPicPr>
              <a:picLocks noChangeAspect="1" noChangeArrowheads="1"/>
            </p:cNvPicPr>
            <p:nvPr/>
          </p:nvPicPr>
          <p:blipFill>
            <a:blip r:embed="rId2" cstate="print"/>
            <a:srcRect/>
            <a:stretch>
              <a:fillRect/>
            </a:stretch>
          </p:blipFill>
          <p:spPr bwMode="auto">
            <a:xfrm>
              <a:off x="5785808" y="2743199"/>
              <a:ext cx="2900992" cy="1971187"/>
            </a:xfrm>
            <a:prstGeom prst="rect">
              <a:avLst/>
            </a:prstGeom>
            <a:noFill/>
            <a:ln w="9525">
              <a:noFill/>
              <a:miter lim="800000"/>
              <a:headEnd/>
              <a:tailEnd/>
            </a:ln>
            <a:effectLst/>
          </p:spPr>
        </p:pic>
        <p:sp>
          <p:nvSpPr>
            <p:cNvPr id="7" name="Rectangle 6"/>
            <p:cNvSpPr/>
            <p:nvPr/>
          </p:nvSpPr>
          <p:spPr>
            <a:xfrm>
              <a:off x="228600" y="2817674"/>
              <a:ext cx="5867400" cy="1754326"/>
            </a:xfrm>
            <a:prstGeom prst="rect">
              <a:avLst/>
            </a:prstGeom>
          </p:spPr>
          <p:txBody>
            <a:bodyPr wrap="square">
              <a:spAutoFit/>
            </a:bodyPr>
            <a:lstStyle/>
            <a:p>
              <a:r>
                <a:rPr lang="en-US" b="1" dirty="0">
                  <a:solidFill>
                    <a:srgbClr val="0000FF"/>
                  </a:solidFill>
                </a:rPr>
                <a:t>T102-Q10.  </a:t>
              </a:r>
              <a:r>
                <a:rPr lang="en-US" dirty="0">
                  <a:solidFill>
                    <a:srgbClr val="0000FF"/>
                  </a:solidFill>
                </a:rPr>
                <a:t>Figure 4 shows the x component of the electric field as a function of x in a region. The y and z components of the electric field are zero in this region. If the electric potential at x = 0 is 10 V, what is the electric potential at x = 3 m? </a:t>
              </a:r>
            </a:p>
            <a:p>
              <a:r>
                <a:rPr lang="en-US" dirty="0">
                  <a:solidFill>
                    <a:srgbClr val="0000FF"/>
                  </a:solidFill>
                </a:rPr>
                <a:t>A) +40 V</a:t>
              </a:r>
            </a:p>
          </p:txBody>
        </p:sp>
      </p:grpSp>
      <p:sp>
        <p:nvSpPr>
          <p:cNvPr id="8" name="Rectangle 7"/>
          <p:cNvSpPr/>
          <p:nvPr/>
        </p:nvSpPr>
        <p:spPr>
          <a:xfrm>
            <a:off x="228600" y="4722674"/>
            <a:ext cx="4572000" cy="2031325"/>
          </a:xfrm>
          <a:prstGeom prst="rect">
            <a:avLst/>
          </a:prstGeom>
        </p:spPr>
        <p:txBody>
          <a:bodyPr>
            <a:spAutoFit/>
          </a:bodyPr>
          <a:lstStyle/>
          <a:p>
            <a:r>
              <a:rPr lang="en-US" b="1" dirty="0"/>
              <a:t>T102-Q11. </a:t>
            </a:r>
            <a:r>
              <a:rPr lang="en-US" dirty="0"/>
              <a:t>A particle of charge 2 ×10-3 C is placed in an </a:t>
            </a:r>
            <a:r>
              <a:rPr lang="en-US" dirty="0" err="1"/>
              <a:t>xy</a:t>
            </a:r>
            <a:r>
              <a:rPr lang="en-US" dirty="0"/>
              <a:t> plane where the electric potential depends on x and y as shown in Figure 5. The potential does not depend on z. What is the electric force (in N) on the particle? </a:t>
            </a:r>
          </a:p>
          <a:p>
            <a:r>
              <a:rPr lang="en-US" dirty="0"/>
              <a:t>A)5i - 2ˆj</a:t>
            </a:r>
          </a:p>
        </p:txBody>
      </p:sp>
      <p:pic>
        <p:nvPicPr>
          <p:cNvPr id="174082" name="Picture 2"/>
          <p:cNvPicPr>
            <a:picLocks noChangeAspect="1" noChangeArrowheads="1"/>
          </p:cNvPicPr>
          <p:nvPr/>
        </p:nvPicPr>
        <p:blipFill>
          <a:blip r:embed="rId3" cstate="print"/>
          <a:srcRect/>
          <a:stretch>
            <a:fillRect/>
          </a:stretch>
        </p:blipFill>
        <p:spPr bwMode="auto">
          <a:xfrm>
            <a:off x="4953000" y="4648200"/>
            <a:ext cx="4072916" cy="1990725"/>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57200" y="381000"/>
            <a:ext cx="8458200" cy="1971187"/>
            <a:chOff x="228600" y="2743199"/>
            <a:chExt cx="8458200" cy="1971187"/>
          </a:xfrm>
        </p:grpSpPr>
        <p:pic>
          <p:nvPicPr>
            <p:cNvPr id="174081" name="Picture 1"/>
            <p:cNvPicPr>
              <a:picLocks noChangeAspect="1" noChangeArrowheads="1"/>
            </p:cNvPicPr>
            <p:nvPr/>
          </p:nvPicPr>
          <p:blipFill>
            <a:blip r:embed="rId2" cstate="print"/>
            <a:srcRect/>
            <a:stretch>
              <a:fillRect/>
            </a:stretch>
          </p:blipFill>
          <p:spPr bwMode="auto">
            <a:xfrm>
              <a:off x="5785808" y="2743199"/>
              <a:ext cx="2900992" cy="1971187"/>
            </a:xfrm>
            <a:prstGeom prst="rect">
              <a:avLst/>
            </a:prstGeom>
            <a:noFill/>
            <a:ln w="9525">
              <a:noFill/>
              <a:miter lim="800000"/>
              <a:headEnd/>
              <a:tailEnd/>
            </a:ln>
            <a:effectLst/>
          </p:spPr>
        </p:pic>
        <p:sp>
          <p:nvSpPr>
            <p:cNvPr id="7" name="Rectangle 6"/>
            <p:cNvSpPr/>
            <p:nvPr/>
          </p:nvSpPr>
          <p:spPr>
            <a:xfrm>
              <a:off x="228600" y="2817674"/>
              <a:ext cx="5867400" cy="1754326"/>
            </a:xfrm>
            <a:prstGeom prst="rect">
              <a:avLst/>
            </a:prstGeom>
          </p:spPr>
          <p:txBody>
            <a:bodyPr wrap="square">
              <a:spAutoFit/>
            </a:bodyPr>
            <a:lstStyle/>
            <a:p>
              <a:r>
                <a:rPr lang="en-US" b="1" dirty="0">
                  <a:solidFill>
                    <a:srgbClr val="0000FF"/>
                  </a:solidFill>
                </a:rPr>
                <a:t>T102-Q10.  </a:t>
              </a:r>
              <a:r>
                <a:rPr lang="en-US" dirty="0">
                  <a:solidFill>
                    <a:srgbClr val="0000FF"/>
                  </a:solidFill>
                </a:rPr>
                <a:t>Figure 4 shows the x component of the electric field as a function of x in a region. The y and z components of the electric field are zero in this region. If the electric potential at x = 0 is 10 V, what is the electric potential at x = 3 m? </a:t>
              </a:r>
            </a:p>
            <a:p>
              <a:r>
                <a:rPr lang="en-US" dirty="0">
                  <a:solidFill>
                    <a:srgbClr val="0000FF"/>
                  </a:solidFill>
                </a:rPr>
                <a:t>A) +40 V</a:t>
              </a:r>
            </a:p>
          </p:txBody>
        </p:sp>
      </p:grpSp>
    </p:spTree>
    <p:extLst>
      <p:ext uri="{BB962C8B-B14F-4D97-AF65-F5344CB8AC3E}">
        <p14:creationId xmlns:p14="http://schemas.microsoft.com/office/powerpoint/2010/main" val="19964816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229600" cy="1477328"/>
          </a:xfrm>
          <a:prstGeom prst="rect">
            <a:avLst/>
          </a:prstGeom>
        </p:spPr>
        <p:txBody>
          <a:bodyPr wrap="square">
            <a:spAutoFit/>
          </a:bodyPr>
          <a:lstStyle/>
          <a:p>
            <a:r>
              <a:rPr lang="en-US" dirty="0"/>
              <a:t>T92-Q13. A charge of +28 </a:t>
            </a:r>
            <a:r>
              <a:rPr lang="en-US" dirty="0" err="1"/>
              <a:t>nC</a:t>
            </a:r>
            <a:r>
              <a:rPr lang="en-US" dirty="0"/>
              <a:t> is placed at the origin in a uniform electric field that is directed along the positive y-axis and has a magnitude of 4.0 × 10</a:t>
            </a:r>
            <a:r>
              <a:rPr lang="en-US" baseline="30000" dirty="0"/>
              <a:t>4</a:t>
            </a:r>
            <a:r>
              <a:rPr lang="en-US" dirty="0"/>
              <a:t> V/m. The work done by the electric field when the charge moves to the point (3.0 m, 4.0 m) is:</a:t>
            </a:r>
          </a:p>
          <a:p>
            <a:r>
              <a:rPr lang="en-US" dirty="0"/>
              <a:t>A) +4.5 </a:t>
            </a:r>
            <a:r>
              <a:rPr lang="en-US" dirty="0" err="1"/>
              <a:t>mJ</a:t>
            </a:r>
            <a:endParaRPr lang="en-US" dirty="0"/>
          </a:p>
        </p:txBody>
      </p:sp>
      <p:sp>
        <p:nvSpPr>
          <p:cNvPr id="3" name="Rectangle 2"/>
          <p:cNvSpPr/>
          <p:nvPr/>
        </p:nvSpPr>
        <p:spPr>
          <a:xfrm>
            <a:off x="457200" y="2057400"/>
            <a:ext cx="7848600" cy="1477328"/>
          </a:xfrm>
          <a:prstGeom prst="rect">
            <a:avLst/>
          </a:prstGeom>
        </p:spPr>
        <p:txBody>
          <a:bodyPr wrap="square">
            <a:spAutoFit/>
          </a:bodyPr>
          <a:lstStyle/>
          <a:p>
            <a:r>
              <a:rPr lang="en-US" dirty="0"/>
              <a:t>T92-Q14. An electron is placed in an </a:t>
            </a:r>
            <a:r>
              <a:rPr lang="en-US" i="1" dirty="0" err="1"/>
              <a:t>xy</a:t>
            </a:r>
            <a:r>
              <a:rPr lang="en-US" i="1" dirty="0"/>
              <a:t> plane where the electric potential depends on x and y as </a:t>
            </a:r>
            <a:r>
              <a:rPr lang="en-US" dirty="0"/>
              <a:t>shown in Figure 4 (the potential does not depend on </a:t>
            </a:r>
            <a:r>
              <a:rPr lang="en-US" i="1" dirty="0"/>
              <a:t>z). What is the electric field (in units of </a:t>
            </a:r>
            <a:r>
              <a:rPr lang="en-US" dirty="0"/>
              <a:t>kV/m)?</a:t>
            </a:r>
          </a:p>
          <a:p>
            <a:endParaRPr lang="en-US" dirty="0"/>
          </a:p>
          <a:p>
            <a:r>
              <a:rPr lang="en-US" dirty="0"/>
              <a:t>A) 5i – 2j</a:t>
            </a:r>
          </a:p>
        </p:txBody>
      </p:sp>
      <p:pic>
        <p:nvPicPr>
          <p:cNvPr id="192514" name="Picture 2"/>
          <p:cNvPicPr>
            <a:picLocks noChangeAspect="1" noChangeArrowheads="1"/>
          </p:cNvPicPr>
          <p:nvPr/>
        </p:nvPicPr>
        <p:blipFill>
          <a:blip r:embed="rId2" cstate="print"/>
          <a:srcRect/>
          <a:stretch>
            <a:fillRect/>
          </a:stretch>
        </p:blipFill>
        <p:spPr bwMode="auto">
          <a:xfrm>
            <a:off x="228600" y="3909372"/>
            <a:ext cx="3962400" cy="2670582"/>
          </a:xfrm>
          <a:prstGeom prst="rect">
            <a:avLst/>
          </a:prstGeom>
          <a:noFill/>
          <a:ln w="9525">
            <a:noFill/>
            <a:miter lim="800000"/>
            <a:headEnd/>
            <a:tailEnd/>
          </a:ln>
          <a:effectLst/>
        </p:spPr>
      </p:pic>
      <p:pic>
        <p:nvPicPr>
          <p:cNvPr id="192515" name="Picture 3"/>
          <p:cNvPicPr>
            <a:picLocks noChangeAspect="1" noChangeArrowheads="1"/>
          </p:cNvPicPr>
          <p:nvPr/>
        </p:nvPicPr>
        <p:blipFill>
          <a:blip r:embed="rId3" cstate="print"/>
          <a:srcRect/>
          <a:stretch>
            <a:fillRect/>
          </a:stretch>
        </p:blipFill>
        <p:spPr bwMode="auto">
          <a:xfrm>
            <a:off x="4493702" y="3810000"/>
            <a:ext cx="4188336" cy="2743200"/>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7239000" cy="1200329"/>
          </a:xfrm>
          <a:prstGeom prst="rect">
            <a:avLst/>
          </a:prstGeom>
        </p:spPr>
        <p:txBody>
          <a:bodyPr wrap="square">
            <a:spAutoFit/>
          </a:bodyPr>
          <a:lstStyle/>
          <a:p>
            <a:r>
              <a:rPr lang="en-US" dirty="0"/>
              <a:t>T83-Q10.</a:t>
            </a:r>
          </a:p>
          <a:p>
            <a:r>
              <a:rPr lang="en-US" dirty="0"/>
              <a:t>The electric potential at points in </a:t>
            </a:r>
            <a:r>
              <a:rPr lang="en-US" dirty="0" err="1"/>
              <a:t>xy</a:t>
            </a:r>
            <a:r>
              <a:rPr lang="en-US" dirty="0"/>
              <a:t> plane is given by V= 2x</a:t>
            </a:r>
            <a:r>
              <a:rPr lang="en-US" baseline="30000" dirty="0"/>
              <a:t>2</a:t>
            </a:r>
            <a:r>
              <a:rPr lang="en-US" dirty="0"/>
              <a:t>y+32. What is the electric field </a:t>
            </a:r>
            <a:r>
              <a:rPr lang="da-DK" dirty="0"/>
              <a:t>at ( 2.0 m, 3.0 m)</a:t>
            </a:r>
          </a:p>
          <a:p>
            <a:r>
              <a:rPr lang="en-US" dirty="0"/>
              <a:t>A) -24i </a:t>
            </a:r>
            <a:r>
              <a:rPr lang="en-US" b="1" dirty="0"/>
              <a:t>- 8.0 j</a:t>
            </a:r>
            <a:endParaRPr lang="en-US" dirty="0"/>
          </a:p>
        </p:txBody>
      </p:sp>
      <p:sp>
        <p:nvSpPr>
          <p:cNvPr id="3" name="Rectangle 2"/>
          <p:cNvSpPr/>
          <p:nvPr/>
        </p:nvSpPr>
        <p:spPr>
          <a:xfrm>
            <a:off x="533400" y="1903274"/>
            <a:ext cx="8305800" cy="1754326"/>
          </a:xfrm>
          <a:prstGeom prst="rect">
            <a:avLst/>
          </a:prstGeom>
        </p:spPr>
        <p:txBody>
          <a:bodyPr wrap="square">
            <a:spAutoFit/>
          </a:bodyPr>
          <a:lstStyle/>
          <a:p>
            <a:pPr algn="l"/>
            <a:r>
              <a:rPr lang="en-US" b="1" dirty="0"/>
              <a:t>T111-Q14. </a:t>
            </a:r>
          </a:p>
          <a:p>
            <a:pPr algn="l"/>
            <a:r>
              <a:rPr lang="en-US" dirty="0"/>
              <a:t>The electric potential (in volts) in a certain region of space is given by </a:t>
            </a:r>
            <a:r>
              <a:rPr lang="en-US" i="1" dirty="0"/>
              <a:t>V = 3xy. What is the magnitude of the electric field (in units of V/m) at the point (1.0 m, 1.0 m)? </a:t>
            </a:r>
          </a:p>
          <a:p>
            <a:pPr algn="l"/>
            <a:r>
              <a:rPr lang="en-US" dirty="0"/>
              <a:t>A) 4.2 </a:t>
            </a:r>
          </a:p>
          <a:p>
            <a:pPr algn="l"/>
            <a:endParaRPr lang="en-US" dirty="0"/>
          </a:p>
        </p:txBody>
      </p:sp>
      <p:sp>
        <p:nvSpPr>
          <p:cNvPr id="4" name="Rectangle 3"/>
          <p:cNvSpPr/>
          <p:nvPr/>
        </p:nvSpPr>
        <p:spPr>
          <a:xfrm>
            <a:off x="457200" y="3524071"/>
            <a:ext cx="8382000" cy="1477328"/>
          </a:xfrm>
          <a:prstGeom prst="rect">
            <a:avLst/>
          </a:prstGeom>
        </p:spPr>
        <p:txBody>
          <a:bodyPr wrap="square">
            <a:spAutoFit/>
          </a:bodyPr>
          <a:lstStyle/>
          <a:p>
            <a:pPr algn="l" rtl="0"/>
            <a:r>
              <a:rPr lang="en-US" dirty="0">
                <a:solidFill>
                  <a:srgbClr val="0000FF"/>
                </a:solidFill>
              </a:rPr>
              <a:t>T103-Q14. </a:t>
            </a:r>
          </a:p>
          <a:p>
            <a:pPr algn="l" rtl="0"/>
            <a:r>
              <a:rPr lang="en-US" dirty="0">
                <a:solidFill>
                  <a:srgbClr val="0000FF"/>
                </a:solidFill>
              </a:rPr>
              <a:t>The electric potential in a certain region is given by V = 4 </a:t>
            </a:r>
            <a:r>
              <a:rPr lang="en-US" i="1" dirty="0">
                <a:solidFill>
                  <a:srgbClr val="0000FF"/>
                </a:solidFill>
              </a:rPr>
              <a:t>x z − 5 y + 3 z</a:t>
            </a:r>
            <a:r>
              <a:rPr lang="en-US" i="1" baseline="30000" dirty="0">
                <a:solidFill>
                  <a:srgbClr val="0000FF"/>
                </a:solidFill>
              </a:rPr>
              <a:t>2</a:t>
            </a:r>
            <a:r>
              <a:rPr lang="en-US" i="1" dirty="0">
                <a:solidFill>
                  <a:srgbClr val="0000FF"/>
                </a:solidFill>
              </a:rPr>
              <a:t>, where x, y, and z are in meters, and V is in volts. Find the magnitude of the electric field at the point (+2 m, −1 m, +3 m).</a:t>
            </a:r>
          </a:p>
          <a:p>
            <a:pPr algn="l" rtl="0"/>
            <a:r>
              <a:rPr lang="en-US" i="1" dirty="0">
                <a:solidFill>
                  <a:srgbClr val="0000FF"/>
                </a:solidFill>
              </a:rPr>
              <a:t> A) 29 V/m</a:t>
            </a:r>
          </a:p>
        </p:txBody>
      </p:sp>
      <p:sp>
        <p:nvSpPr>
          <p:cNvPr id="5" name="Rectangle 4"/>
          <p:cNvSpPr/>
          <p:nvPr/>
        </p:nvSpPr>
        <p:spPr>
          <a:xfrm>
            <a:off x="495300" y="5181600"/>
            <a:ext cx="8382000" cy="1477328"/>
          </a:xfrm>
          <a:prstGeom prst="rect">
            <a:avLst/>
          </a:prstGeom>
        </p:spPr>
        <p:txBody>
          <a:bodyPr wrap="square">
            <a:spAutoFit/>
          </a:bodyPr>
          <a:lstStyle/>
          <a:p>
            <a:r>
              <a:rPr lang="en-US" dirty="0">
                <a:solidFill>
                  <a:srgbClr val="0000FF"/>
                </a:solidFill>
              </a:rPr>
              <a:t>T101-Q11.</a:t>
            </a:r>
          </a:p>
          <a:p>
            <a:r>
              <a:rPr lang="en-US" dirty="0">
                <a:solidFill>
                  <a:srgbClr val="0000FF"/>
                </a:solidFill>
              </a:rPr>
              <a:t>If the electric field has magnitude of 200 V/m and makes an angle of 30° with the positive x-axis, what is the potential difference V</a:t>
            </a:r>
            <a:r>
              <a:rPr lang="en-US" baseline="-25000" dirty="0">
                <a:solidFill>
                  <a:srgbClr val="0000FF"/>
                </a:solidFill>
              </a:rPr>
              <a:t>B</a:t>
            </a:r>
            <a:r>
              <a:rPr lang="en-US" dirty="0">
                <a:solidFill>
                  <a:srgbClr val="0000FF"/>
                </a:solidFill>
              </a:rPr>
              <a:t>-V</a:t>
            </a:r>
            <a:r>
              <a:rPr lang="en-US" baseline="-25000" dirty="0">
                <a:solidFill>
                  <a:srgbClr val="0000FF"/>
                </a:solidFill>
              </a:rPr>
              <a:t>A</a:t>
            </a:r>
            <a:r>
              <a:rPr lang="en-US" dirty="0">
                <a:solidFill>
                  <a:srgbClr val="0000FF"/>
                </a:solidFill>
              </a:rPr>
              <a:t> between point A(0, 0) and point B(3.0 m, 0 m)?</a:t>
            </a:r>
          </a:p>
          <a:p>
            <a:r>
              <a:rPr lang="en-US" dirty="0">
                <a:solidFill>
                  <a:srgbClr val="0000FF"/>
                </a:solidFill>
              </a:rPr>
              <a:t>A) − 520 V</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81000"/>
            <a:ext cx="8382000" cy="1477328"/>
          </a:xfrm>
          <a:prstGeom prst="rect">
            <a:avLst/>
          </a:prstGeom>
        </p:spPr>
        <p:txBody>
          <a:bodyPr wrap="square">
            <a:spAutoFit/>
          </a:bodyPr>
          <a:lstStyle/>
          <a:p>
            <a:pPr algn="l" rtl="0"/>
            <a:r>
              <a:rPr lang="en-US" dirty="0">
                <a:solidFill>
                  <a:srgbClr val="0000FF"/>
                </a:solidFill>
              </a:rPr>
              <a:t>T103-Q14. </a:t>
            </a:r>
          </a:p>
          <a:p>
            <a:pPr algn="l" rtl="0"/>
            <a:r>
              <a:rPr lang="en-US" dirty="0">
                <a:solidFill>
                  <a:srgbClr val="0000FF"/>
                </a:solidFill>
              </a:rPr>
              <a:t>The electric potential in a certain region is given by V = 4 </a:t>
            </a:r>
            <a:r>
              <a:rPr lang="en-US" i="1" dirty="0">
                <a:solidFill>
                  <a:srgbClr val="0000FF"/>
                </a:solidFill>
              </a:rPr>
              <a:t>x z − 5 y + 3 z</a:t>
            </a:r>
            <a:r>
              <a:rPr lang="en-US" i="1" baseline="30000" dirty="0">
                <a:solidFill>
                  <a:srgbClr val="0000FF"/>
                </a:solidFill>
              </a:rPr>
              <a:t>2</a:t>
            </a:r>
            <a:r>
              <a:rPr lang="en-US" i="1" dirty="0">
                <a:solidFill>
                  <a:srgbClr val="0000FF"/>
                </a:solidFill>
              </a:rPr>
              <a:t>, where x, y, and z are in meters, and V is in volts. Find the magnitude of the electric field at the point (+2 m, −1 m, +3 m).</a:t>
            </a:r>
          </a:p>
          <a:p>
            <a:pPr algn="l" rtl="0"/>
            <a:r>
              <a:rPr lang="en-US" i="1" dirty="0">
                <a:solidFill>
                  <a:srgbClr val="0000FF"/>
                </a:solidFill>
              </a:rPr>
              <a:t> A) 29 V/m</a:t>
            </a:r>
          </a:p>
        </p:txBody>
      </p:sp>
    </p:spTree>
    <p:extLst>
      <p:ext uri="{BB962C8B-B14F-4D97-AF65-F5344CB8AC3E}">
        <p14:creationId xmlns:p14="http://schemas.microsoft.com/office/powerpoint/2010/main" val="2440671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457200"/>
            <a:ext cx="8382000" cy="1477328"/>
          </a:xfrm>
          <a:prstGeom prst="rect">
            <a:avLst/>
          </a:prstGeom>
        </p:spPr>
        <p:txBody>
          <a:bodyPr wrap="square">
            <a:spAutoFit/>
          </a:bodyPr>
          <a:lstStyle/>
          <a:p>
            <a:r>
              <a:rPr lang="en-US" dirty="0">
                <a:solidFill>
                  <a:srgbClr val="0000FF"/>
                </a:solidFill>
              </a:rPr>
              <a:t>T101-Q11.</a:t>
            </a:r>
          </a:p>
          <a:p>
            <a:r>
              <a:rPr lang="en-US" dirty="0">
                <a:solidFill>
                  <a:srgbClr val="0000FF"/>
                </a:solidFill>
              </a:rPr>
              <a:t>If the electric field has magnitude of 200 V/m and makes an angle of 30° with the positive x-axis, what is the potential difference V</a:t>
            </a:r>
            <a:r>
              <a:rPr lang="en-US" baseline="-25000" dirty="0">
                <a:solidFill>
                  <a:srgbClr val="0000FF"/>
                </a:solidFill>
              </a:rPr>
              <a:t>B</a:t>
            </a:r>
            <a:r>
              <a:rPr lang="en-US" dirty="0">
                <a:solidFill>
                  <a:srgbClr val="0000FF"/>
                </a:solidFill>
              </a:rPr>
              <a:t>-V</a:t>
            </a:r>
            <a:r>
              <a:rPr lang="en-US" baseline="-25000" dirty="0">
                <a:solidFill>
                  <a:srgbClr val="0000FF"/>
                </a:solidFill>
              </a:rPr>
              <a:t>A</a:t>
            </a:r>
            <a:r>
              <a:rPr lang="en-US" dirty="0">
                <a:solidFill>
                  <a:srgbClr val="0000FF"/>
                </a:solidFill>
              </a:rPr>
              <a:t> between point A(0, 0) and point B(3.0 m, 0 m)?</a:t>
            </a:r>
          </a:p>
          <a:p>
            <a:r>
              <a:rPr lang="en-US" dirty="0">
                <a:solidFill>
                  <a:srgbClr val="0000FF"/>
                </a:solidFill>
              </a:rPr>
              <a:t>A) − 520 V</a:t>
            </a:r>
          </a:p>
        </p:txBody>
      </p:sp>
    </p:spTree>
    <p:extLst>
      <p:ext uri="{BB962C8B-B14F-4D97-AF65-F5344CB8AC3E}">
        <p14:creationId xmlns:p14="http://schemas.microsoft.com/office/powerpoint/2010/main" val="33610477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43" name="Group 119"/>
          <p:cNvGrpSpPr>
            <a:grpSpLocks/>
          </p:cNvGrpSpPr>
          <p:nvPr/>
        </p:nvGrpSpPr>
        <p:grpSpPr bwMode="auto">
          <a:xfrm>
            <a:off x="331788" y="3962400"/>
            <a:ext cx="3081337" cy="352425"/>
            <a:chOff x="1079500" y="3962400"/>
            <a:chExt cx="3081018" cy="353199"/>
          </a:xfrm>
        </p:grpSpPr>
        <p:sp>
          <p:nvSpPr>
            <p:cNvPr id="114" name="Freeform 113"/>
            <p:cNvSpPr/>
            <p:nvPr/>
          </p:nvSpPr>
          <p:spPr>
            <a:xfrm>
              <a:off x="1079500" y="3962400"/>
              <a:ext cx="0" cy="305469"/>
            </a:xfrm>
            <a:custGeom>
              <a:avLst/>
              <a:gdLst>
                <a:gd name="connsiteX0" fmla="*/ 0 w 0"/>
                <a:gd name="connsiteY0" fmla="*/ 0 h 304800"/>
                <a:gd name="connsiteX1" fmla="*/ 0 w 0"/>
                <a:gd name="connsiteY1" fmla="*/ 304800 h 304800"/>
              </a:gdLst>
              <a:ahLst/>
              <a:cxnLst>
                <a:cxn ang="0">
                  <a:pos x="connsiteX0" y="connsiteY0"/>
                </a:cxn>
                <a:cxn ang="0">
                  <a:pos x="connsiteX1" y="connsiteY1"/>
                </a:cxn>
              </a:cxnLst>
              <a:rect l="l" t="t" r="r" b="b"/>
              <a:pathLst>
                <a:path h="304800">
                  <a:moveTo>
                    <a:pt x="0" y="0"/>
                  </a:moveTo>
                  <a:lnTo>
                    <a:pt x="0" y="30480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5" name="Freeform 114"/>
            <p:cNvSpPr/>
            <p:nvPr/>
          </p:nvSpPr>
          <p:spPr>
            <a:xfrm>
              <a:off x="4114486" y="4064223"/>
              <a:ext cx="46032" cy="203646"/>
            </a:xfrm>
            <a:custGeom>
              <a:avLst/>
              <a:gdLst>
                <a:gd name="connsiteX0" fmla="*/ 0 w 0"/>
                <a:gd name="connsiteY0" fmla="*/ 0 h 304800"/>
                <a:gd name="connsiteX1" fmla="*/ 0 w 0"/>
                <a:gd name="connsiteY1" fmla="*/ 304800 h 304800"/>
              </a:gdLst>
              <a:ahLst/>
              <a:cxnLst>
                <a:cxn ang="0">
                  <a:pos x="connsiteX0" y="connsiteY0"/>
                </a:cxn>
                <a:cxn ang="0">
                  <a:pos x="connsiteX1" y="connsiteY1"/>
                </a:cxn>
              </a:cxnLst>
              <a:rect l="l" t="t" r="r" b="b"/>
              <a:pathLst>
                <a:path h="304800">
                  <a:moveTo>
                    <a:pt x="0" y="0"/>
                  </a:moveTo>
                  <a:lnTo>
                    <a:pt x="0" y="30480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17" name="Straight Arrow Connector 116"/>
            <p:cNvCxnSpPr>
              <a:stCxn id="114" idx="1"/>
            </p:cNvCxnSpPr>
            <p:nvPr/>
          </p:nvCxnSpPr>
          <p:spPr>
            <a:xfrm>
              <a:off x="1079500" y="4267869"/>
              <a:ext cx="3034986" cy="1591"/>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8519" name="TextBox 118"/>
            <p:cNvSpPr txBox="1">
              <a:spLocks noChangeArrowheads="1"/>
            </p:cNvSpPr>
            <p:nvPr/>
          </p:nvSpPr>
          <p:spPr bwMode="auto">
            <a:xfrm>
              <a:off x="2438400" y="4038600"/>
              <a:ext cx="269626" cy="276999"/>
            </a:xfrm>
            <a:prstGeom prst="rect">
              <a:avLst/>
            </a:prstGeom>
            <a:noFill/>
            <a:ln w="9525">
              <a:noFill/>
              <a:miter lim="800000"/>
              <a:headEnd/>
              <a:tailEnd/>
            </a:ln>
          </p:spPr>
          <p:txBody>
            <a:bodyPr wrap="none">
              <a:spAutoFit/>
            </a:bodyPr>
            <a:lstStyle/>
            <a:p>
              <a:r>
                <a:rPr lang="en-US" sz="1200"/>
                <a:t>d</a:t>
              </a:r>
            </a:p>
          </p:txBody>
        </p:sp>
      </p:grpSp>
      <p:sp>
        <p:nvSpPr>
          <p:cNvPr id="100" name="Title 7"/>
          <p:cNvSpPr txBox="1">
            <a:spLocks/>
          </p:cNvSpPr>
          <p:nvPr/>
        </p:nvSpPr>
        <p:spPr>
          <a:xfrm>
            <a:off x="381000" y="76201"/>
            <a:ext cx="8229600" cy="609600"/>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a:ln w="11430"/>
                <a:solidFill>
                  <a:srgbClr val="0000FF"/>
                </a:solidFill>
                <a:effectLst>
                  <a:outerShdw blurRad="50800" dist="39000" dir="5460000" algn="tl">
                    <a:srgbClr val="000000">
                      <a:alpha val="38000"/>
                    </a:srgbClr>
                  </a:outerShdw>
                </a:effectLst>
                <a:latin typeface="Comic Sans MS" pitchFamily="66" charset="0"/>
                <a:ea typeface="+mj-ea"/>
                <a:cs typeface="+mn-cs"/>
              </a:rPr>
              <a:t>Accelerating Charge by potential Difference</a:t>
            </a:r>
            <a:endParaRPr lang="en-US" sz="2800" b="1" dirty="0">
              <a:ln w="11430"/>
              <a:solidFill>
                <a:srgbClr val="0000FF"/>
              </a:solidFill>
              <a:effectLst>
                <a:outerShdw blurRad="50800" dist="39000" dir="5460000" algn="tl">
                  <a:srgbClr val="000000">
                    <a:alpha val="38000"/>
                  </a:srgbClr>
                </a:outerShdw>
              </a:effectLst>
              <a:latin typeface="+mj-lt"/>
              <a:ea typeface="+mj-ea"/>
              <a:cs typeface="+mj-cs"/>
            </a:endParaRPr>
          </a:p>
        </p:txBody>
      </p:sp>
      <p:grpSp>
        <p:nvGrpSpPr>
          <p:cNvPr id="18445" name="Group 129"/>
          <p:cNvGrpSpPr>
            <a:grpSpLocks/>
          </p:cNvGrpSpPr>
          <p:nvPr/>
        </p:nvGrpSpPr>
        <p:grpSpPr bwMode="auto">
          <a:xfrm>
            <a:off x="152400" y="1447800"/>
            <a:ext cx="1081088" cy="2514600"/>
            <a:chOff x="899882" y="2286000"/>
            <a:chExt cx="1081318" cy="2514600"/>
          </a:xfrm>
        </p:grpSpPr>
        <p:grpSp>
          <p:nvGrpSpPr>
            <p:cNvPr id="18490" name="Group 102"/>
            <p:cNvGrpSpPr>
              <a:grpSpLocks/>
            </p:cNvGrpSpPr>
            <p:nvPr/>
          </p:nvGrpSpPr>
          <p:grpSpPr bwMode="auto">
            <a:xfrm>
              <a:off x="990600" y="2362200"/>
              <a:ext cx="990600" cy="2438400"/>
              <a:chOff x="990600" y="2362200"/>
              <a:chExt cx="990600" cy="2438400"/>
            </a:xfrm>
          </p:grpSpPr>
          <p:sp>
            <p:nvSpPr>
              <p:cNvPr id="47" name="Cube 46"/>
              <p:cNvSpPr/>
              <p:nvPr/>
            </p:nvSpPr>
            <p:spPr>
              <a:xfrm>
                <a:off x="990389" y="2362200"/>
                <a:ext cx="990811" cy="2438400"/>
              </a:xfrm>
              <a:prstGeom prst="cube">
                <a:avLst>
                  <a:gd name="adj" fmla="val 7868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99" name="TextBox 52"/>
              <p:cNvSpPr txBox="1">
                <a:spLocks noChangeArrowheads="1"/>
              </p:cNvSpPr>
              <p:nvPr/>
            </p:nvSpPr>
            <p:spPr bwMode="auto">
              <a:xfrm>
                <a:off x="1143000" y="3124200"/>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18500" name="TextBox 56"/>
              <p:cNvSpPr txBox="1">
                <a:spLocks noChangeArrowheads="1"/>
              </p:cNvSpPr>
              <p:nvPr/>
            </p:nvSpPr>
            <p:spPr bwMode="auto">
              <a:xfrm>
                <a:off x="1143000" y="33644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18501" name="TextBox 58"/>
              <p:cNvSpPr txBox="1">
                <a:spLocks noChangeArrowheads="1"/>
              </p:cNvSpPr>
              <p:nvPr/>
            </p:nvSpPr>
            <p:spPr bwMode="auto">
              <a:xfrm>
                <a:off x="1143000" y="3657600"/>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18502" name="TextBox 59"/>
              <p:cNvSpPr txBox="1">
                <a:spLocks noChangeArrowheads="1"/>
              </p:cNvSpPr>
              <p:nvPr/>
            </p:nvSpPr>
            <p:spPr bwMode="auto">
              <a:xfrm>
                <a:off x="1143000" y="38978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18503" name="TextBox 60"/>
              <p:cNvSpPr txBox="1">
                <a:spLocks noChangeArrowheads="1"/>
              </p:cNvSpPr>
              <p:nvPr/>
            </p:nvSpPr>
            <p:spPr bwMode="auto">
              <a:xfrm>
                <a:off x="1143000" y="42026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grpSp>
            <p:nvGrpSpPr>
              <p:cNvPr id="18504" name="Group 68"/>
              <p:cNvGrpSpPr>
                <a:grpSpLocks/>
              </p:cNvGrpSpPr>
              <p:nvPr/>
            </p:nvGrpSpPr>
            <p:grpSpPr bwMode="auto">
              <a:xfrm>
                <a:off x="1418764" y="2895600"/>
                <a:ext cx="333836" cy="1447800"/>
                <a:chOff x="1357082" y="2971800"/>
                <a:chExt cx="333836" cy="1447800"/>
              </a:xfrm>
            </p:grpSpPr>
            <p:sp>
              <p:nvSpPr>
                <p:cNvPr id="18511" name="TextBox 61"/>
                <p:cNvSpPr txBox="1">
                  <a:spLocks noChangeArrowheads="1"/>
                </p:cNvSpPr>
                <p:nvPr/>
              </p:nvSpPr>
              <p:spPr bwMode="auto">
                <a:xfrm>
                  <a:off x="1371600" y="2971800"/>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18512" name="TextBox 62"/>
                <p:cNvSpPr txBox="1">
                  <a:spLocks noChangeArrowheads="1"/>
                </p:cNvSpPr>
                <p:nvPr/>
              </p:nvSpPr>
              <p:spPr bwMode="auto">
                <a:xfrm>
                  <a:off x="1357082" y="32120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18513" name="TextBox 63"/>
                <p:cNvSpPr txBox="1">
                  <a:spLocks noChangeArrowheads="1"/>
                </p:cNvSpPr>
                <p:nvPr/>
              </p:nvSpPr>
              <p:spPr bwMode="auto">
                <a:xfrm>
                  <a:off x="1357082" y="3505200"/>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18514" name="TextBox 64"/>
                <p:cNvSpPr txBox="1">
                  <a:spLocks noChangeArrowheads="1"/>
                </p:cNvSpPr>
                <p:nvPr/>
              </p:nvSpPr>
              <p:spPr bwMode="auto">
                <a:xfrm>
                  <a:off x="1357082" y="37454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18515" name="TextBox 65"/>
                <p:cNvSpPr txBox="1">
                  <a:spLocks noChangeArrowheads="1"/>
                </p:cNvSpPr>
                <p:nvPr/>
              </p:nvSpPr>
              <p:spPr bwMode="auto">
                <a:xfrm>
                  <a:off x="1357082" y="40502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grpSp>
          <p:grpSp>
            <p:nvGrpSpPr>
              <p:cNvPr id="18505" name="Group 101"/>
              <p:cNvGrpSpPr>
                <a:grpSpLocks/>
              </p:cNvGrpSpPr>
              <p:nvPr/>
            </p:nvGrpSpPr>
            <p:grpSpPr bwMode="auto">
              <a:xfrm>
                <a:off x="1661882" y="2590800"/>
                <a:ext cx="319318" cy="1447800"/>
                <a:chOff x="1600200" y="2590800"/>
                <a:chExt cx="319318" cy="1447800"/>
              </a:xfrm>
            </p:grpSpPr>
            <p:sp>
              <p:nvSpPr>
                <p:cNvPr id="18506" name="TextBox 94"/>
                <p:cNvSpPr txBox="1">
                  <a:spLocks noChangeArrowheads="1"/>
                </p:cNvSpPr>
                <p:nvPr/>
              </p:nvSpPr>
              <p:spPr bwMode="auto">
                <a:xfrm>
                  <a:off x="1600200" y="2590800"/>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18507" name="TextBox 95"/>
                <p:cNvSpPr txBox="1">
                  <a:spLocks noChangeArrowheads="1"/>
                </p:cNvSpPr>
                <p:nvPr/>
              </p:nvSpPr>
              <p:spPr bwMode="auto">
                <a:xfrm>
                  <a:off x="1600200" y="28310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18508" name="TextBox 96"/>
                <p:cNvSpPr txBox="1">
                  <a:spLocks noChangeArrowheads="1"/>
                </p:cNvSpPr>
                <p:nvPr/>
              </p:nvSpPr>
              <p:spPr bwMode="auto">
                <a:xfrm>
                  <a:off x="1600200" y="3124200"/>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18509" name="TextBox 97"/>
                <p:cNvSpPr txBox="1">
                  <a:spLocks noChangeArrowheads="1"/>
                </p:cNvSpPr>
                <p:nvPr/>
              </p:nvSpPr>
              <p:spPr bwMode="auto">
                <a:xfrm>
                  <a:off x="1600200" y="33644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18510" name="TextBox 100"/>
                <p:cNvSpPr txBox="1">
                  <a:spLocks noChangeArrowheads="1"/>
                </p:cNvSpPr>
                <p:nvPr/>
              </p:nvSpPr>
              <p:spPr bwMode="auto">
                <a:xfrm>
                  <a:off x="1600200" y="36692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grpSp>
        </p:grpSp>
        <p:sp>
          <p:nvSpPr>
            <p:cNvPr id="18491" name="TextBox 122"/>
            <p:cNvSpPr txBox="1">
              <a:spLocks noChangeArrowheads="1"/>
            </p:cNvSpPr>
            <p:nvPr/>
          </p:nvSpPr>
          <p:spPr bwMode="auto">
            <a:xfrm>
              <a:off x="914400" y="3048000"/>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18492" name="TextBox 123"/>
            <p:cNvSpPr txBox="1">
              <a:spLocks noChangeArrowheads="1"/>
            </p:cNvSpPr>
            <p:nvPr/>
          </p:nvSpPr>
          <p:spPr bwMode="auto">
            <a:xfrm>
              <a:off x="914400" y="33644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18493" name="TextBox 124"/>
            <p:cNvSpPr txBox="1">
              <a:spLocks noChangeArrowheads="1"/>
            </p:cNvSpPr>
            <p:nvPr/>
          </p:nvSpPr>
          <p:spPr bwMode="auto">
            <a:xfrm>
              <a:off x="899882" y="3733800"/>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18494" name="TextBox 125"/>
            <p:cNvSpPr txBox="1">
              <a:spLocks noChangeArrowheads="1"/>
            </p:cNvSpPr>
            <p:nvPr/>
          </p:nvSpPr>
          <p:spPr bwMode="auto">
            <a:xfrm>
              <a:off x="914400" y="4191000"/>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18495" name="TextBox 126"/>
            <p:cNvSpPr txBox="1">
              <a:spLocks noChangeArrowheads="1"/>
            </p:cNvSpPr>
            <p:nvPr/>
          </p:nvSpPr>
          <p:spPr bwMode="auto">
            <a:xfrm>
              <a:off x="1128482" y="27548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18496" name="TextBox 127"/>
            <p:cNvSpPr txBox="1">
              <a:spLocks noChangeArrowheads="1"/>
            </p:cNvSpPr>
            <p:nvPr/>
          </p:nvSpPr>
          <p:spPr bwMode="auto">
            <a:xfrm>
              <a:off x="1585682" y="2286000"/>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18497" name="TextBox 128"/>
            <p:cNvSpPr txBox="1">
              <a:spLocks noChangeArrowheads="1"/>
            </p:cNvSpPr>
            <p:nvPr/>
          </p:nvSpPr>
          <p:spPr bwMode="auto">
            <a:xfrm>
              <a:off x="1371600" y="250251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grpSp>
      <p:grpSp>
        <p:nvGrpSpPr>
          <p:cNvPr id="18446" name="Group 164"/>
          <p:cNvGrpSpPr>
            <a:grpSpLocks/>
          </p:cNvGrpSpPr>
          <p:nvPr/>
        </p:nvGrpSpPr>
        <p:grpSpPr bwMode="auto">
          <a:xfrm>
            <a:off x="3200400" y="1600200"/>
            <a:ext cx="1081088" cy="2514600"/>
            <a:chOff x="899882" y="2286000"/>
            <a:chExt cx="1081318" cy="2514600"/>
          </a:xfrm>
        </p:grpSpPr>
        <p:grpSp>
          <p:nvGrpSpPr>
            <p:cNvPr id="18464" name="Group 102"/>
            <p:cNvGrpSpPr>
              <a:grpSpLocks/>
            </p:cNvGrpSpPr>
            <p:nvPr/>
          </p:nvGrpSpPr>
          <p:grpSpPr bwMode="auto">
            <a:xfrm>
              <a:off x="990600" y="2362200"/>
              <a:ext cx="990600" cy="2438400"/>
              <a:chOff x="990600" y="2362200"/>
              <a:chExt cx="990600" cy="2438400"/>
            </a:xfrm>
          </p:grpSpPr>
          <p:sp>
            <p:nvSpPr>
              <p:cNvPr id="174" name="Cube 173"/>
              <p:cNvSpPr/>
              <p:nvPr/>
            </p:nvSpPr>
            <p:spPr>
              <a:xfrm>
                <a:off x="990389" y="2362200"/>
                <a:ext cx="990811" cy="2438400"/>
              </a:xfrm>
              <a:prstGeom prst="cube">
                <a:avLst>
                  <a:gd name="adj" fmla="val 7868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73" name="TextBox 174"/>
              <p:cNvSpPr txBox="1">
                <a:spLocks noChangeArrowheads="1"/>
              </p:cNvSpPr>
              <p:nvPr/>
            </p:nvSpPr>
            <p:spPr bwMode="auto">
              <a:xfrm>
                <a:off x="1143000" y="3124200"/>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18474" name="TextBox 175"/>
              <p:cNvSpPr txBox="1">
                <a:spLocks noChangeArrowheads="1"/>
              </p:cNvSpPr>
              <p:nvPr/>
            </p:nvSpPr>
            <p:spPr bwMode="auto">
              <a:xfrm>
                <a:off x="1143000" y="33644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18475" name="TextBox 176"/>
              <p:cNvSpPr txBox="1">
                <a:spLocks noChangeArrowheads="1"/>
              </p:cNvSpPr>
              <p:nvPr/>
            </p:nvSpPr>
            <p:spPr bwMode="auto">
              <a:xfrm>
                <a:off x="1143000" y="3657600"/>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18476" name="TextBox 177"/>
              <p:cNvSpPr txBox="1">
                <a:spLocks noChangeArrowheads="1"/>
              </p:cNvSpPr>
              <p:nvPr/>
            </p:nvSpPr>
            <p:spPr bwMode="auto">
              <a:xfrm>
                <a:off x="1143000" y="38978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18477" name="TextBox 178"/>
              <p:cNvSpPr txBox="1">
                <a:spLocks noChangeArrowheads="1"/>
              </p:cNvSpPr>
              <p:nvPr/>
            </p:nvSpPr>
            <p:spPr bwMode="auto">
              <a:xfrm>
                <a:off x="1143000" y="42026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grpSp>
            <p:nvGrpSpPr>
              <p:cNvPr id="18478" name="Group 68"/>
              <p:cNvGrpSpPr>
                <a:grpSpLocks/>
              </p:cNvGrpSpPr>
              <p:nvPr/>
            </p:nvGrpSpPr>
            <p:grpSpPr bwMode="auto">
              <a:xfrm>
                <a:off x="1418764" y="2895600"/>
                <a:ext cx="276128" cy="1447800"/>
                <a:chOff x="1357082" y="2971800"/>
                <a:chExt cx="276128" cy="1447800"/>
              </a:xfrm>
            </p:grpSpPr>
            <p:sp>
              <p:nvSpPr>
                <p:cNvPr id="18485" name="TextBox 186"/>
                <p:cNvSpPr txBox="1">
                  <a:spLocks noChangeArrowheads="1"/>
                </p:cNvSpPr>
                <p:nvPr/>
              </p:nvSpPr>
              <p:spPr bwMode="auto">
                <a:xfrm>
                  <a:off x="1371600" y="2971800"/>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18486" name="TextBox 187"/>
                <p:cNvSpPr txBox="1">
                  <a:spLocks noChangeArrowheads="1"/>
                </p:cNvSpPr>
                <p:nvPr/>
              </p:nvSpPr>
              <p:spPr bwMode="auto">
                <a:xfrm>
                  <a:off x="1357082" y="32120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18487" name="TextBox 188"/>
                <p:cNvSpPr txBox="1">
                  <a:spLocks noChangeArrowheads="1"/>
                </p:cNvSpPr>
                <p:nvPr/>
              </p:nvSpPr>
              <p:spPr bwMode="auto">
                <a:xfrm>
                  <a:off x="1357082" y="3505200"/>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18488" name="TextBox 189"/>
                <p:cNvSpPr txBox="1">
                  <a:spLocks noChangeArrowheads="1"/>
                </p:cNvSpPr>
                <p:nvPr/>
              </p:nvSpPr>
              <p:spPr bwMode="auto">
                <a:xfrm>
                  <a:off x="1357082" y="37454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18489" name="TextBox 190"/>
                <p:cNvSpPr txBox="1">
                  <a:spLocks noChangeArrowheads="1"/>
                </p:cNvSpPr>
                <p:nvPr/>
              </p:nvSpPr>
              <p:spPr bwMode="auto">
                <a:xfrm>
                  <a:off x="1357082" y="40502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grpSp>
          <p:grpSp>
            <p:nvGrpSpPr>
              <p:cNvPr id="18479" name="Group 101"/>
              <p:cNvGrpSpPr>
                <a:grpSpLocks/>
              </p:cNvGrpSpPr>
              <p:nvPr/>
            </p:nvGrpSpPr>
            <p:grpSpPr bwMode="auto">
              <a:xfrm>
                <a:off x="1661882" y="2590800"/>
                <a:ext cx="261610" cy="1447800"/>
                <a:chOff x="1600200" y="2590800"/>
                <a:chExt cx="261610" cy="1447800"/>
              </a:xfrm>
            </p:grpSpPr>
            <p:sp>
              <p:nvSpPr>
                <p:cNvPr id="18480" name="TextBox 181"/>
                <p:cNvSpPr txBox="1">
                  <a:spLocks noChangeArrowheads="1"/>
                </p:cNvSpPr>
                <p:nvPr/>
              </p:nvSpPr>
              <p:spPr bwMode="auto">
                <a:xfrm>
                  <a:off x="1600200" y="2590800"/>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18481" name="TextBox 182"/>
                <p:cNvSpPr txBox="1">
                  <a:spLocks noChangeArrowheads="1"/>
                </p:cNvSpPr>
                <p:nvPr/>
              </p:nvSpPr>
              <p:spPr bwMode="auto">
                <a:xfrm>
                  <a:off x="1600200" y="28310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18482" name="TextBox 183"/>
                <p:cNvSpPr txBox="1">
                  <a:spLocks noChangeArrowheads="1"/>
                </p:cNvSpPr>
                <p:nvPr/>
              </p:nvSpPr>
              <p:spPr bwMode="auto">
                <a:xfrm>
                  <a:off x="1600200" y="3124200"/>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18483" name="TextBox 184"/>
                <p:cNvSpPr txBox="1">
                  <a:spLocks noChangeArrowheads="1"/>
                </p:cNvSpPr>
                <p:nvPr/>
              </p:nvSpPr>
              <p:spPr bwMode="auto">
                <a:xfrm>
                  <a:off x="1600200" y="33644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18484" name="TextBox 185"/>
                <p:cNvSpPr txBox="1">
                  <a:spLocks noChangeArrowheads="1"/>
                </p:cNvSpPr>
                <p:nvPr/>
              </p:nvSpPr>
              <p:spPr bwMode="auto">
                <a:xfrm>
                  <a:off x="1600200" y="36692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grpSp>
        </p:grpSp>
        <p:sp>
          <p:nvSpPr>
            <p:cNvPr id="18465" name="TextBox 166"/>
            <p:cNvSpPr txBox="1">
              <a:spLocks noChangeArrowheads="1"/>
            </p:cNvSpPr>
            <p:nvPr/>
          </p:nvSpPr>
          <p:spPr bwMode="auto">
            <a:xfrm>
              <a:off x="914400" y="3048000"/>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18466" name="TextBox 167"/>
            <p:cNvSpPr txBox="1">
              <a:spLocks noChangeArrowheads="1"/>
            </p:cNvSpPr>
            <p:nvPr/>
          </p:nvSpPr>
          <p:spPr bwMode="auto">
            <a:xfrm>
              <a:off x="914400" y="33644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18467" name="TextBox 168"/>
            <p:cNvSpPr txBox="1">
              <a:spLocks noChangeArrowheads="1"/>
            </p:cNvSpPr>
            <p:nvPr/>
          </p:nvSpPr>
          <p:spPr bwMode="auto">
            <a:xfrm>
              <a:off x="899882" y="3733800"/>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18468" name="TextBox 169"/>
            <p:cNvSpPr txBox="1">
              <a:spLocks noChangeArrowheads="1"/>
            </p:cNvSpPr>
            <p:nvPr/>
          </p:nvSpPr>
          <p:spPr bwMode="auto">
            <a:xfrm>
              <a:off x="914400" y="4191000"/>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18469" name="TextBox 170"/>
            <p:cNvSpPr txBox="1">
              <a:spLocks noChangeArrowheads="1"/>
            </p:cNvSpPr>
            <p:nvPr/>
          </p:nvSpPr>
          <p:spPr bwMode="auto">
            <a:xfrm>
              <a:off x="1128482" y="27548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18470" name="TextBox 171"/>
            <p:cNvSpPr txBox="1">
              <a:spLocks noChangeArrowheads="1"/>
            </p:cNvSpPr>
            <p:nvPr/>
          </p:nvSpPr>
          <p:spPr bwMode="auto">
            <a:xfrm>
              <a:off x="1585682" y="2286000"/>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18471" name="TextBox 172"/>
            <p:cNvSpPr txBox="1">
              <a:spLocks noChangeArrowheads="1"/>
            </p:cNvSpPr>
            <p:nvPr/>
          </p:nvSpPr>
          <p:spPr bwMode="auto">
            <a:xfrm>
              <a:off x="1371600" y="250251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grpSp>
      <p:grpSp>
        <p:nvGrpSpPr>
          <p:cNvPr id="14" name="Group 195"/>
          <p:cNvGrpSpPr>
            <a:grpSpLocks/>
          </p:cNvGrpSpPr>
          <p:nvPr/>
        </p:nvGrpSpPr>
        <p:grpSpPr bwMode="auto">
          <a:xfrm>
            <a:off x="1843088" y="1143000"/>
            <a:ext cx="1143000" cy="609600"/>
            <a:chOff x="2590800" y="1143000"/>
            <a:chExt cx="1143000" cy="609600"/>
          </a:xfrm>
        </p:grpSpPr>
        <p:sp>
          <p:nvSpPr>
            <p:cNvPr id="194" name="Right Arrow 193"/>
            <p:cNvSpPr/>
            <p:nvPr/>
          </p:nvSpPr>
          <p:spPr>
            <a:xfrm>
              <a:off x="2590800" y="1371600"/>
              <a:ext cx="1143000" cy="381000"/>
            </a:xfrm>
            <a:prstGeom prst="rightArrow">
              <a:avLst/>
            </a:prstGeom>
            <a:solidFill>
              <a:srgbClr val="0000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63" name="TextBox 194"/>
            <p:cNvSpPr txBox="1">
              <a:spLocks noChangeArrowheads="1"/>
            </p:cNvSpPr>
            <p:nvPr/>
          </p:nvSpPr>
          <p:spPr bwMode="auto">
            <a:xfrm>
              <a:off x="3048000" y="1143000"/>
              <a:ext cx="338554" cy="369332"/>
            </a:xfrm>
            <a:prstGeom prst="rect">
              <a:avLst/>
            </a:prstGeom>
            <a:noFill/>
            <a:ln w="9525">
              <a:noFill/>
              <a:miter lim="800000"/>
              <a:headEnd/>
              <a:tailEnd/>
            </a:ln>
          </p:spPr>
          <p:txBody>
            <a:bodyPr wrap="none">
              <a:spAutoFit/>
            </a:bodyPr>
            <a:lstStyle/>
            <a:p>
              <a:r>
                <a:rPr lang="en-US"/>
                <a:t>E</a:t>
              </a:r>
            </a:p>
          </p:txBody>
        </p:sp>
      </p:grpSp>
      <p:sp>
        <p:nvSpPr>
          <p:cNvPr id="197" name="Oval 196"/>
          <p:cNvSpPr/>
          <p:nvPr/>
        </p:nvSpPr>
        <p:spPr>
          <a:xfrm>
            <a:off x="3748088" y="2743200"/>
            <a:ext cx="228600" cy="381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1" name="Group 199"/>
          <p:cNvGrpSpPr>
            <a:grpSpLocks/>
          </p:cNvGrpSpPr>
          <p:nvPr/>
        </p:nvGrpSpPr>
        <p:grpSpPr bwMode="auto">
          <a:xfrm>
            <a:off x="1312696" y="2438400"/>
            <a:ext cx="320922" cy="533400"/>
            <a:chOff x="6019800" y="2286000"/>
            <a:chExt cx="320626" cy="533400"/>
          </a:xfrm>
        </p:grpSpPr>
        <p:sp>
          <p:nvSpPr>
            <p:cNvPr id="198" name="Oval 197"/>
            <p:cNvSpPr/>
            <p:nvPr/>
          </p:nvSpPr>
          <p:spPr>
            <a:xfrm>
              <a:off x="6095930" y="2667000"/>
              <a:ext cx="152259"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61" name="TextBox 198"/>
            <p:cNvSpPr txBox="1">
              <a:spLocks noChangeArrowheads="1"/>
            </p:cNvSpPr>
            <p:nvPr/>
          </p:nvSpPr>
          <p:spPr bwMode="auto">
            <a:xfrm>
              <a:off x="6019800" y="2286000"/>
              <a:ext cx="320626" cy="276999"/>
            </a:xfrm>
            <a:prstGeom prst="rect">
              <a:avLst/>
            </a:prstGeom>
            <a:noFill/>
            <a:ln w="9525">
              <a:noFill/>
              <a:miter lim="800000"/>
              <a:headEnd/>
              <a:tailEnd/>
            </a:ln>
          </p:spPr>
          <p:txBody>
            <a:bodyPr wrap="none">
              <a:spAutoFit/>
            </a:bodyPr>
            <a:lstStyle/>
            <a:p>
              <a:r>
                <a:rPr lang="en-US" sz="1200" dirty="0"/>
                <a:t>-q</a:t>
              </a:r>
            </a:p>
          </p:txBody>
        </p:sp>
      </p:grpSp>
      <p:graphicFrame>
        <p:nvGraphicFramePr>
          <p:cNvPr id="5" name="Object 6"/>
          <p:cNvGraphicFramePr>
            <a:graphicFrameLocks noChangeAspect="1"/>
          </p:cNvGraphicFramePr>
          <p:nvPr>
            <p:extLst>
              <p:ext uri="{D42A27DB-BD31-4B8C-83A1-F6EECF244321}">
                <p14:modId xmlns:p14="http://schemas.microsoft.com/office/powerpoint/2010/main" val="2454887626"/>
              </p:ext>
            </p:extLst>
          </p:nvPr>
        </p:nvGraphicFramePr>
        <p:xfrm>
          <a:off x="5219700" y="1435100"/>
          <a:ext cx="3125788" cy="461963"/>
        </p:xfrm>
        <a:graphic>
          <a:graphicData uri="http://schemas.openxmlformats.org/presentationml/2006/ole">
            <mc:AlternateContent xmlns:mc="http://schemas.openxmlformats.org/markup-compatibility/2006">
              <mc:Choice xmlns:v="urn:schemas-microsoft-com:vml" Requires="v">
                <p:oleObj spid="_x0000_s12294" name="Equation" r:id="rId4" imgW="1269720" imgH="215640" progId="Equation.DSMT4">
                  <p:embed/>
                </p:oleObj>
              </mc:Choice>
              <mc:Fallback>
                <p:oleObj name="Equation" r:id="rId4" imgW="1269720" imgH="215640" progId="Equation.DSMT4">
                  <p:embed/>
                  <p:pic>
                    <p:nvPicPr>
                      <p:cNvPr id="5" name="Object 6"/>
                      <p:cNvPicPr>
                        <a:picLocks noChangeAspect="1" noChangeArrowheads="1"/>
                      </p:cNvPicPr>
                      <p:nvPr/>
                    </p:nvPicPr>
                    <p:blipFill>
                      <a:blip r:embed="rId5"/>
                      <a:srcRect/>
                      <a:stretch>
                        <a:fillRect/>
                      </a:stretch>
                    </p:blipFill>
                    <p:spPr bwMode="auto">
                      <a:xfrm>
                        <a:off x="5219700" y="1435100"/>
                        <a:ext cx="3125788"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 name="TextBox 201"/>
          <p:cNvSpPr txBox="1">
            <a:spLocks noChangeArrowheads="1"/>
          </p:cNvSpPr>
          <p:nvPr/>
        </p:nvSpPr>
        <p:spPr bwMode="auto">
          <a:xfrm>
            <a:off x="5486400" y="838200"/>
            <a:ext cx="3124200" cy="646113"/>
          </a:xfrm>
          <a:prstGeom prst="rect">
            <a:avLst/>
          </a:prstGeom>
          <a:noFill/>
          <a:ln w="9525">
            <a:noFill/>
            <a:miter lim="800000"/>
            <a:headEnd/>
            <a:tailEnd/>
          </a:ln>
        </p:spPr>
        <p:txBody>
          <a:bodyPr>
            <a:spAutoFit/>
          </a:bodyPr>
          <a:lstStyle/>
          <a:p>
            <a:r>
              <a:rPr lang="en-US" b="1">
                <a:latin typeface="Comic Sans MS" pitchFamily="66" charset="0"/>
              </a:rPr>
              <a:t>The repulsive force acting on the charge q is</a:t>
            </a:r>
          </a:p>
        </p:txBody>
      </p:sp>
      <p:sp>
        <p:nvSpPr>
          <p:cNvPr id="18451" name="TextBox 72"/>
          <p:cNvSpPr txBox="1">
            <a:spLocks noChangeArrowheads="1"/>
          </p:cNvSpPr>
          <p:nvPr/>
        </p:nvSpPr>
        <p:spPr bwMode="auto">
          <a:xfrm>
            <a:off x="304800" y="3897313"/>
            <a:ext cx="368049" cy="369332"/>
          </a:xfrm>
          <a:prstGeom prst="rect">
            <a:avLst/>
          </a:prstGeom>
          <a:noFill/>
          <a:ln w="9525">
            <a:noFill/>
            <a:miter lim="800000"/>
            <a:headEnd/>
            <a:tailEnd/>
          </a:ln>
        </p:spPr>
        <p:txBody>
          <a:bodyPr wrap="none">
            <a:spAutoFit/>
          </a:bodyPr>
          <a:lstStyle/>
          <a:p>
            <a:r>
              <a:rPr lang="en-US" dirty="0">
                <a:solidFill>
                  <a:srgbClr val="FF0000"/>
                </a:solidFill>
              </a:rPr>
              <a:t>V</a:t>
            </a:r>
            <a:r>
              <a:rPr lang="en-US" baseline="-25000" dirty="0">
                <a:solidFill>
                  <a:srgbClr val="FF0000"/>
                </a:solidFill>
              </a:rPr>
              <a:t>i</a:t>
            </a:r>
          </a:p>
        </p:txBody>
      </p:sp>
      <p:sp>
        <p:nvSpPr>
          <p:cNvPr id="18452" name="TextBox 73"/>
          <p:cNvSpPr txBox="1">
            <a:spLocks noChangeArrowheads="1"/>
          </p:cNvSpPr>
          <p:nvPr/>
        </p:nvSpPr>
        <p:spPr bwMode="auto">
          <a:xfrm>
            <a:off x="3276600" y="4049713"/>
            <a:ext cx="381836" cy="369332"/>
          </a:xfrm>
          <a:prstGeom prst="rect">
            <a:avLst/>
          </a:prstGeom>
          <a:noFill/>
          <a:ln w="9525">
            <a:noFill/>
            <a:miter lim="800000"/>
            <a:headEnd/>
            <a:tailEnd/>
          </a:ln>
        </p:spPr>
        <p:txBody>
          <a:bodyPr wrap="none">
            <a:spAutoFit/>
          </a:bodyPr>
          <a:lstStyle/>
          <a:p>
            <a:r>
              <a:rPr lang="en-US" dirty="0" err="1">
                <a:solidFill>
                  <a:srgbClr val="FF0000"/>
                </a:solidFill>
              </a:rPr>
              <a:t>V</a:t>
            </a:r>
            <a:r>
              <a:rPr lang="en-US" baseline="-25000" dirty="0" err="1">
                <a:solidFill>
                  <a:srgbClr val="FF0000"/>
                </a:solidFill>
              </a:rPr>
              <a:t>f</a:t>
            </a:r>
            <a:endParaRPr lang="en-US" baseline="-25000" dirty="0">
              <a:solidFill>
                <a:srgbClr val="FF0000"/>
              </a:solidFill>
            </a:endParaRPr>
          </a:p>
        </p:txBody>
      </p:sp>
      <p:graphicFrame>
        <p:nvGraphicFramePr>
          <p:cNvPr id="17" name="Object 10"/>
          <p:cNvGraphicFramePr>
            <a:graphicFrameLocks noChangeAspect="1"/>
          </p:cNvGraphicFramePr>
          <p:nvPr>
            <p:extLst>
              <p:ext uri="{D42A27DB-BD31-4B8C-83A1-F6EECF244321}">
                <p14:modId xmlns:p14="http://schemas.microsoft.com/office/powerpoint/2010/main" val="1128596903"/>
              </p:ext>
            </p:extLst>
          </p:nvPr>
        </p:nvGraphicFramePr>
        <p:xfrm>
          <a:off x="5219700" y="3232730"/>
          <a:ext cx="1668462" cy="419100"/>
        </p:xfrm>
        <a:graphic>
          <a:graphicData uri="http://schemas.openxmlformats.org/presentationml/2006/ole">
            <mc:AlternateContent xmlns:mc="http://schemas.openxmlformats.org/markup-compatibility/2006">
              <mc:Choice xmlns:v="urn:schemas-microsoft-com:vml" Requires="v">
                <p:oleObj spid="_x0000_s12295" name="Equation" r:id="rId6" imgW="876240" imgH="241200" progId="Equation.DSMT4">
                  <p:embed/>
                </p:oleObj>
              </mc:Choice>
              <mc:Fallback>
                <p:oleObj name="Equation" r:id="rId6" imgW="876240" imgH="241200" progId="Equation.DSMT4">
                  <p:embed/>
                  <p:pic>
                    <p:nvPicPr>
                      <p:cNvPr id="17" name="Object 10"/>
                      <p:cNvPicPr>
                        <a:picLocks noChangeAspect="1" noChangeArrowheads="1"/>
                      </p:cNvPicPr>
                      <p:nvPr/>
                    </p:nvPicPr>
                    <p:blipFill>
                      <a:blip r:embed="rId7"/>
                      <a:srcRect/>
                      <a:stretch>
                        <a:fillRect/>
                      </a:stretch>
                    </p:blipFill>
                    <p:spPr bwMode="auto">
                      <a:xfrm>
                        <a:off x="5219700" y="3232730"/>
                        <a:ext cx="1668462"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8" name="TextBox 87"/>
          <p:cNvSpPr txBox="1">
            <a:spLocks noChangeArrowheads="1"/>
          </p:cNvSpPr>
          <p:nvPr/>
        </p:nvSpPr>
        <p:spPr bwMode="auto">
          <a:xfrm>
            <a:off x="4800224" y="1965619"/>
            <a:ext cx="4038600" cy="369332"/>
          </a:xfrm>
          <a:prstGeom prst="rect">
            <a:avLst/>
          </a:prstGeom>
          <a:noFill/>
          <a:ln w="9525">
            <a:noFill/>
            <a:miter lim="800000"/>
            <a:headEnd/>
            <a:tailEnd/>
          </a:ln>
        </p:spPr>
        <p:txBody>
          <a:bodyPr wrap="square">
            <a:spAutoFit/>
          </a:bodyPr>
          <a:lstStyle/>
          <a:p>
            <a:r>
              <a:rPr lang="en-US" b="1" dirty="0">
                <a:latin typeface="Comic Sans MS" pitchFamily="66" charset="0"/>
              </a:rPr>
              <a:t>Work done by the electric field</a:t>
            </a:r>
          </a:p>
        </p:txBody>
      </p:sp>
      <p:sp>
        <p:nvSpPr>
          <p:cNvPr id="91" name="TextBox 90"/>
          <p:cNvSpPr txBox="1"/>
          <p:nvPr/>
        </p:nvSpPr>
        <p:spPr>
          <a:xfrm>
            <a:off x="5334000" y="4659868"/>
            <a:ext cx="2168094" cy="369332"/>
          </a:xfrm>
          <a:prstGeom prst="rect">
            <a:avLst/>
          </a:prstGeom>
          <a:noFill/>
        </p:spPr>
        <p:txBody>
          <a:bodyPr wrap="none" rtlCol="0">
            <a:spAutoFit/>
          </a:bodyPr>
          <a:lstStyle/>
          <a:p>
            <a:r>
              <a:rPr lang="en-US" b="1" u="sng" dirty="0">
                <a:solidFill>
                  <a:srgbClr val="FF0000"/>
                </a:solidFill>
              </a:rPr>
              <a:t>Electron Volt (</a:t>
            </a:r>
            <a:r>
              <a:rPr lang="en-US" b="1" u="sng" dirty="0" err="1">
                <a:solidFill>
                  <a:srgbClr val="FF0000"/>
                </a:solidFill>
              </a:rPr>
              <a:t>eV</a:t>
            </a:r>
            <a:r>
              <a:rPr lang="en-US" b="1" u="sng" dirty="0">
                <a:solidFill>
                  <a:srgbClr val="FF0000"/>
                </a:solidFill>
              </a:rPr>
              <a:t>):</a:t>
            </a:r>
          </a:p>
        </p:txBody>
      </p:sp>
      <p:sp>
        <p:nvSpPr>
          <p:cNvPr id="92" name="TextBox 91"/>
          <p:cNvSpPr txBox="1"/>
          <p:nvPr/>
        </p:nvSpPr>
        <p:spPr>
          <a:xfrm>
            <a:off x="2866205" y="5181600"/>
            <a:ext cx="6125395" cy="369332"/>
          </a:xfrm>
          <a:prstGeom prst="rect">
            <a:avLst/>
          </a:prstGeom>
          <a:noFill/>
        </p:spPr>
        <p:txBody>
          <a:bodyPr wrap="none" rtlCol="0">
            <a:spAutoFit/>
          </a:bodyPr>
          <a:lstStyle/>
          <a:p>
            <a:r>
              <a:rPr lang="en-US" dirty="0"/>
              <a:t>1 </a:t>
            </a:r>
            <a:r>
              <a:rPr lang="en-US" dirty="0" err="1"/>
              <a:t>eV</a:t>
            </a:r>
            <a:r>
              <a:rPr lang="en-US" dirty="0"/>
              <a:t> = 1.6 x 10</a:t>
            </a:r>
            <a:r>
              <a:rPr lang="en-US" baseline="30000" dirty="0"/>
              <a:t>-19</a:t>
            </a:r>
            <a:r>
              <a:rPr lang="en-US" dirty="0"/>
              <a:t> C. 1 V = 1.6 x 10</a:t>
            </a:r>
            <a:r>
              <a:rPr lang="en-US" baseline="30000" dirty="0"/>
              <a:t>-19</a:t>
            </a:r>
            <a:r>
              <a:rPr lang="en-US" dirty="0"/>
              <a:t> (C V) = 1.6 x 10</a:t>
            </a:r>
            <a:r>
              <a:rPr lang="en-US" baseline="30000" dirty="0"/>
              <a:t>-19</a:t>
            </a:r>
            <a:r>
              <a:rPr lang="en-US" dirty="0"/>
              <a:t> J </a:t>
            </a:r>
          </a:p>
        </p:txBody>
      </p:sp>
      <p:graphicFrame>
        <p:nvGraphicFramePr>
          <p:cNvPr id="6" name="Object 10"/>
          <p:cNvGraphicFramePr>
            <a:graphicFrameLocks noChangeAspect="1"/>
          </p:cNvGraphicFramePr>
          <p:nvPr>
            <p:extLst>
              <p:ext uri="{D42A27DB-BD31-4B8C-83A1-F6EECF244321}">
                <p14:modId xmlns:p14="http://schemas.microsoft.com/office/powerpoint/2010/main" val="4254243675"/>
              </p:ext>
            </p:extLst>
          </p:nvPr>
        </p:nvGraphicFramePr>
        <p:xfrm>
          <a:off x="4899025" y="2525713"/>
          <a:ext cx="3768725" cy="419100"/>
        </p:xfrm>
        <a:graphic>
          <a:graphicData uri="http://schemas.openxmlformats.org/presentationml/2006/ole">
            <mc:AlternateContent xmlns:mc="http://schemas.openxmlformats.org/markup-compatibility/2006">
              <mc:Choice xmlns:v="urn:schemas-microsoft-com:vml" Requires="v">
                <p:oleObj spid="_x0000_s12296" name="Equation" r:id="rId8" imgW="1981080" imgH="241200" progId="Equation.DSMT4">
                  <p:embed/>
                </p:oleObj>
              </mc:Choice>
              <mc:Fallback>
                <p:oleObj name="Equation" r:id="rId8" imgW="1981080" imgH="241200" progId="Equation.DSMT4">
                  <p:embed/>
                  <p:pic>
                    <p:nvPicPr>
                      <p:cNvPr id="6" name="Object 10"/>
                      <p:cNvPicPr>
                        <a:picLocks noChangeAspect="1" noChangeArrowheads="1"/>
                      </p:cNvPicPr>
                      <p:nvPr/>
                    </p:nvPicPr>
                    <p:blipFill>
                      <a:blip r:embed="rId9"/>
                      <a:srcRect/>
                      <a:stretch>
                        <a:fillRect/>
                      </a:stretch>
                    </p:blipFill>
                    <p:spPr bwMode="auto">
                      <a:xfrm>
                        <a:off x="4899025" y="2525713"/>
                        <a:ext cx="376872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4" name="TextBox 93"/>
          <p:cNvSpPr txBox="1"/>
          <p:nvPr/>
        </p:nvSpPr>
        <p:spPr>
          <a:xfrm>
            <a:off x="322215" y="5715000"/>
            <a:ext cx="8212185" cy="369332"/>
          </a:xfrm>
          <a:prstGeom prst="rect">
            <a:avLst/>
          </a:prstGeom>
          <a:noFill/>
        </p:spPr>
        <p:txBody>
          <a:bodyPr wrap="none" rtlCol="0">
            <a:spAutoFit/>
          </a:bodyPr>
          <a:lstStyle/>
          <a:p>
            <a:r>
              <a:rPr lang="en-US" b="1" dirty="0">
                <a:solidFill>
                  <a:srgbClr val="FF0000"/>
                </a:solidFill>
                <a:latin typeface="+mn-lt"/>
              </a:rPr>
              <a:t>1eV = KE gained by an electron when accelerated trough a potential difference of 1V</a:t>
            </a:r>
          </a:p>
        </p:txBody>
      </p:sp>
      <p:graphicFrame>
        <p:nvGraphicFramePr>
          <p:cNvPr id="79" name="Object 10">
            <a:extLst>
              <a:ext uri="{FF2B5EF4-FFF2-40B4-BE49-F238E27FC236}">
                <a16:creationId xmlns:a16="http://schemas.microsoft.com/office/drawing/2014/main" id="{CCB8747C-A010-42FE-ACF3-9454C8AD8BA8}"/>
              </a:ext>
            </a:extLst>
          </p:cNvPr>
          <p:cNvGraphicFramePr>
            <a:graphicFrameLocks noChangeAspect="1"/>
          </p:cNvGraphicFramePr>
          <p:nvPr>
            <p:extLst>
              <p:ext uri="{D42A27DB-BD31-4B8C-83A1-F6EECF244321}">
                <p14:modId xmlns:p14="http://schemas.microsoft.com/office/powerpoint/2010/main" val="2784086040"/>
              </p:ext>
            </p:extLst>
          </p:nvPr>
        </p:nvGraphicFramePr>
        <p:xfrm>
          <a:off x="4725273" y="3778110"/>
          <a:ext cx="2370137" cy="419100"/>
        </p:xfrm>
        <a:graphic>
          <a:graphicData uri="http://schemas.openxmlformats.org/presentationml/2006/ole">
            <mc:AlternateContent xmlns:mc="http://schemas.openxmlformats.org/markup-compatibility/2006">
              <mc:Choice xmlns:v="urn:schemas-microsoft-com:vml" Requires="v">
                <p:oleObj spid="_x0000_s12297" name="Equation" r:id="rId10" imgW="1244520" imgH="241200" progId="Equation.DSMT4">
                  <p:embed/>
                </p:oleObj>
              </mc:Choice>
              <mc:Fallback>
                <p:oleObj name="Equation" r:id="rId10" imgW="1244520" imgH="241200" progId="Equation.DSMT4">
                  <p:embed/>
                  <p:pic>
                    <p:nvPicPr>
                      <p:cNvPr id="79" name="Object 10">
                        <a:extLst>
                          <a:ext uri="{FF2B5EF4-FFF2-40B4-BE49-F238E27FC236}">
                            <a16:creationId xmlns:a16="http://schemas.microsoft.com/office/drawing/2014/main" id="{CCB8747C-A010-42FE-ACF3-9454C8AD8BA8}"/>
                          </a:ext>
                        </a:extLst>
                      </p:cNvPr>
                      <p:cNvPicPr>
                        <a:picLocks noChangeAspect="1" noChangeArrowheads="1"/>
                      </p:cNvPicPr>
                      <p:nvPr/>
                    </p:nvPicPr>
                    <p:blipFill>
                      <a:blip r:embed="rId11"/>
                      <a:srcRect/>
                      <a:stretch>
                        <a:fillRect/>
                      </a:stretch>
                    </p:blipFill>
                    <p:spPr bwMode="auto">
                      <a:xfrm>
                        <a:off x="4725273" y="3778110"/>
                        <a:ext cx="2370137"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fill="hold" nodeType="clickEffect">
                                  <p:stCondLst>
                                    <p:cond delay="0"/>
                                  </p:stCondLst>
                                  <p:childTnLst>
                                    <p:animMotion origin="layout" path="M 0.21857 -0.00556 L 4.16667E-6 3.33333E-6 " pathEditMode="relative" rAng="0" ptsTypes="AA">
                                      <p:cBhvr>
                                        <p:cTn id="10" dur="2000" spd="-100000" fill="hold"/>
                                        <p:tgtEl>
                                          <p:spTgt spid="21"/>
                                        </p:tgtEl>
                                        <p:attrNameLst>
                                          <p:attrName>ppt_x</p:attrName>
                                          <p:attrName>ppt_y</p:attrName>
                                        </p:attrNameLst>
                                      </p:cBhvr>
                                      <p:rCtr x="-10938" y="278"/>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p:bldP spid="88" grpId="0"/>
      <p:bldP spid="91" grpId="0"/>
      <p:bldP spid="92" grpId="0"/>
      <p:bldP spid="9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5475287" y="5190370"/>
            <a:ext cx="26670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7"/>
          <p:cNvSpPr txBox="1">
            <a:spLocks/>
          </p:cNvSpPr>
          <p:nvPr/>
        </p:nvSpPr>
        <p:spPr>
          <a:xfrm>
            <a:off x="152400" y="152400"/>
            <a:ext cx="8610600" cy="533400"/>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400" b="1" dirty="0">
                <a:ln w="11430"/>
                <a:solidFill>
                  <a:srgbClr val="0000FF"/>
                </a:solidFill>
                <a:effectLst>
                  <a:outerShdw blurRad="50800" dist="39000" dir="5460000" algn="tl">
                    <a:srgbClr val="000000">
                      <a:alpha val="38000"/>
                    </a:srgbClr>
                  </a:outerShdw>
                </a:effectLst>
                <a:latin typeface="Comic Sans MS" pitchFamily="66" charset="0"/>
                <a:cs typeface="+mn-cs"/>
              </a:rPr>
              <a:t>Electric Potential Energy Difference (</a:t>
            </a:r>
            <a:r>
              <a:rPr lang="el-GR" sz="2400" b="1" dirty="0">
                <a:ln w="11430"/>
                <a:solidFill>
                  <a:srgbClr val="0000FF"/>
                </a:solidFill>
                <a:effectLst>
                  <a:outerShdw blurRad="50800" dist="39000" dir="5460000" algn="tl">
                    <a:srgbClr val="000000">
                      <a:alpha val="38000"/>
                    </a:srgbClr>
                  </a:outerShdw>
                </a:effectLst>
                <a:latin typeface="Comic Sans MS"/>
                <a:cs typeface="+mn-cs"/>
              </a:rPr>
              <a:t>Δ</a:t>
            </a:r>
            <a:r>
              <a:rPr lang="en-US" sz="2400" b="1" dirty="0">
                <a:ln w="11430"/>
                <a:solidFill>
                  <a:srgbClr val="0000FF"/>
                </a:solidFill>
                <a:effectLst>
                  <a:outerShdw blurRad="50800" dist="39000" dir="5460000" algn="tl">
                    <a:srgbClr val="000000">
                      <a:alpha val="38000"/>
                    </a:srgbClr>
                  </a:outerShdw>
                </a:effectLst>
                <a:latin typeface="Comic Sans MS"/>
                <a:cs typeface="+mn-cs"/>
              </a:rPr>
              <a:t>U): point Charge</a:t>
            </a:r>
            <a:endParaRPr lang="en-US" sz="2400" b="1" dirty="0">
              <a:ln w="11430"/>
              <a:solidFill>
                <a:srgbClr val="0000FF"/>
              </a:solidFill>
              <a:effectLst>
                <a:outerShdw blurRad="50800" dist="39000" dir="5460000" algn="tl">
                  <a:srgbClr val="000000">
                    <a:alpha val="38000"/>
                  </a:srgbClr>
                </a:outerShdw>
              </a:effectLst>
              <a:latin typeface="+mj-lt"/>
              <a:ea typeface="+mj-ea"/>
              <a:cs typeface="+mj-cs"/>
            </a:endParaRPr>
          </a:p>
        </p:txBody>
      </p:sp>
      <p:grpSp>
        <p:nvGrpSpPr>
          <p:cNvPr id="2" name="Group 54"/>
          <p:cNvGrpSpPr>
            <a:grpSpLocks/>
          </p:cNvGrpSpPr>
          <p:nvPr/>
        </p:nvGrpSpPr>
        <p:grpSpPr bwMode="auto">
          <a:xfrm flipH="1">
            <a:off x="-990600" y="1295400"/>
            <a:ext cx="5715000" cy="5181600"/>
            <a:chOff x="76200" y="1295400"/>
            <a:chExt cx="5715000" cy="5181600"/>
          </a:xfrm>
        </p:grpSpPr>
        <p:sp>
          <p:nvSpPr>
            <p:cNvPr id="25" name="Oval 24"/>
            <p:cNvSpPr/>
            <p:nvPr/>
          </p:nvSpPr>
          <p:spPr>
            <a:xfrm>
              <a:off x="76200" y="1295400"/>
              <a:ext cx="5715000" cy="5181600"/>
            </a:xfrm>
            <a:prstGeom prst="ellipse">
              <a:avLst/>
            </a:prstGeom>
            <a:gradFill>
              <a:gsLst>
                <a:gs pos="12000">
                  <a:schemeClr val="accent6">
                    <a:lumMod val="75000"/>
                  </a:schemeClr>
                </a:gs>
                <a:gs pos="80000">
                  <a:schemeClr val="accent1">
                    <a:tint val="44500"/>
                    <a:satMod val="160000"/>
                    <a:alpha val="0"/>
                  </a:schemeClr>
                </a:gs>
                <a:gs pos="74000">
                  <a:schemeClr val="accent1">
                    <a:tint val="23500"/>
                    <a:satMod val="160000"/>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Oval 28"/>
            <p:cNvSpPr/>
            <p:nvPr/>
          </p:nvSpPr>
          <p:spPr>
            <a:xfrm>
              <a:off x="2667000" y="3505200"/>
              <a:ext cx="609600" cy="609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Q+</a:t>
              </a:r>
            </a:p>
          </p:txBody>
        </p:sp>
      </p:grpSp>
      <p:sp>
        <p:nvSpPr>
          <p:cNvPr id="61" name="TextBox 60"/>
          <p:cNvSpPr txBox="1">
            <a:spLocks noChangeArrowheads="1"/>
          </p:cNvSpPr>
          <p:nvPr/>
        </p:nvSpPr>
        <p:spPr bwMode="auto">
          <a:xfrm>
            <a:off x="2752725" y="3836987"/>
            <a:ext cx="219075" cy="277813"/>
          </a:xfrm>
          <a:prstGeom prst="rect">
            <a:avLst/>
          </a:prstGeom>
          <a:noFill/>
          <a:ln w="9525">
            <a:noFill/>
            <a:miter lim="800000"/>
            <a:headEnd/>
            <a:tailEnd/>
          </a:ln>
        </p:spPr>
        <p:txBody>
          <a:bodyPr wrap="none">
            <a:spAutoFit/>
          </a:bodyPr>
          <a:lstStyle/>
          <a:p>
            <a:r>
              <a:rPr lang="en-US" sz="1200" dirty="0" err="1"/>
              <a:t>i</a:t>
            </a:r>
            <a:endParaRPr lang="en-US" sz="1200" dirty="0"/>
          </a:p>
        </p:txBody>
      </p:sp>
      <p:sp>
        <p:nvSpPr>
          <p:cNvPr id="76" name="Freeform 75"/>
          <p:cNvSpPr/>
          <p:nvPr/>
        </p:nvSpPr>
        <p:spPr>
          <a:xfrm>
            <a:off x="2838450" y="3871912"/>
            <a:ext cx="1472498" cy="45719"/>
          </a:xfrm>
          <a:custGeom>
            <a:avLst/>
            <a:gdLst>
              <a:gd name="connsiteX0" fmla="*/ 1389413 w 1389413"/>
              <a:gd name="connsiteY0" fmla="*/ 0 h 0"/>
              <a:gd name="connsiteX1" fmla="*/ 0 w 1389413"/>
              <a:gd name="connsiteY1" fmla="*/ 0 h 0"/>
            </a:gdLst>
            <a:ahLst/>
            <a:cxnLst>
              <a:cxn ang="0">
                <a:pos x="connsiteX0" y="connsiteY0"/>
              </a:cxn>
              <a:cxn ang="0">
                <a:pos x="connsiteX1" y="connsiteY1"/>
              </a:cxn>
            </a:cxnLst>
            <a:rect l="l" t="t" r="r" b="b"/>
            <a:pathLst>
              <a:path w="1389413">
                <a:moveTo>
                  <a:pt x="1389413" y="0"/>
                </a:moveTo>
                <a:lnTo>
                  <a:pt x="0"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3" name="Group 22"/>
          <p:cNvGrpSpPr>
            <a:grpSpLocks/>
          </p:cNvGrpSpPr>
          <p:nvPr/>
        </p:nvGrpSpPr>
        <p:grpSpPr bwMode="auto">
          <a:xfrm>
            <a:off x="2590800" y="3367088"/>
            <a:ext cx="435205" cy="450889"/>
            <a:chOff x="3962396" y="3359725"/>
            <a:chExt cx="435521" cy="450971"/>
          </a:xfrm>
        </p:grpSpPr>
        <p:grpSp>
          <p:nvGrpSpPr>
            <p:cNvPr id="4" name="Group 43"/>
            <p:cNvGrpSpPr>
              <a:grpSpLocks/>
            </p:cNvGrpSpPr>
            <p:nvPr/>
          </p:nvGrpSpPr>
          <p:grpSpPr bwMode="auto">
            <a:xfrm>
              <a:off x="4096011" y="3582017"/>
              <a:ext cx="301906" cy="228679"/>
              <a:chOff x="6567051" y="2134217"/>
              <a:chExt cx="302529" cy="229378"/>
            </a:xfrm>
          </p:grpSpPr>
          <p:sp>
            <p:nvSpPr>
              <p:cNvPr id="31" name="Oval 30"/>
              <p:cNvSpPr/>
              <p:nvPr/>
            </p:nvSpPr>
            <p:spPr>
              <a:xfrm>
                <a:off x="6628978" y="2134217"/>
                <a:ext cx="229238" cy="229341"/>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9249" name="TextBox 48"/>
              <p:cNvSpPr txBox="1">
                <a:spLocks noChangeArrowheads="1"/>
              </p:cNvSpPr>
              <p:nvPr/>
            </p:nvSpPr>
            <p:spPr bwMode="auto">
              <a:xfrm>
                <a:off x="6567051" y="2147453"/>
                <a:ext cx="302529" cy="216142"/>
              </a:xfrm>
              <a:prstGeom prst="rect">
                <a:avLst/>
              </a:prstGeom>
              <a:noFill/>
              <a:ln w="9525">
                <a:noFill/>
                <a:miter lim="800000"/>
                <a:headEnd/>
                <a:tailEnd/>
              </a:ln>
            </p:spPr>
            <p:txBody>
              <a:bodyPr wrap="none">
                <a:spAutoFit/>
              </a:bodyPr>
              <a:lstStyle/>
              <a:p>
                <a:r>
                  <a:rPr lang="en-US" sz="800" dirty="0"/>
                  <a:t>+q</a:t>
                </a:r>
              </a:p>
            </p:txBody>
          </p:sp>
        </p:grpSp>
        <p:grpSp>
          <p:nvGrpSpPr>
            <p:cNvPr id="5" name="Group 73"/>
            <p:cNvGrpSpPr>
              <a:grpSpLocks/>
            </p:cNvGrpSpPr>
            <p:nvPr/>
          </p:nvGrpSpPr>
          <p:grpSpPr bwMode="auto">
            <a:xfrm>
              <a:off x="3962396" y="3359725"/>
              <a:ext cx="372824" cy="277049"/>
              <a:chOff x="3962396" y="3359725"/>
              <a:chExt cx="372824" cy="277049"/>
            </a:xfrm>
          </p:grpSpPr>
          <p:cxnSp>
            <p:nvCxnSpPr>
              <p:cNvPr id="28" name="Straight Arrow Connector 27"/>
              <p:cNvCxnSpPr/>
              <p:nvPr/>
            </p:nvCxnSpPr>
            <p:spPr>
              <a:xfrm rot="10800000">
                <a:off x="3962396" y="3578840"/>
                <a:ext cx="30502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47" name="TextBox 29"/>
              <p:cNvSpPr txBox="1">
                <a:spLocks noChangeArrowheads="1"/>
              </p:cNvSpPr>
              <p:nvPr/>
            </p:nvSpPr>
            <p:spPr bwMode="auto">
              <a:xfrm>
                <a:off x="3998024" y="3359725"/>
                <a:ext cx="337196" cy="277049"/>
              </a:xfrm>
              <a:prstGeom prst="rect">
                <a:avLst/>
              </a:prstGeom>
              <a:noFill/>
              <a:ln w="9525">
                <a:noFill/>
                <a:miter lim="800000"/>
                <a:headEnd/>
                <a:tailEnd/>
              </a:ln>
            </p:spPr>
            <p:txBody>
              <a:bodyPr wrap="none">
                <a:spAutoFit/>
              </a:bodyPr>
              <a:lstStyle/>
              <a:p>
                <a:r>
                  <a:rPr lang="en-US" sz="1200" dirty="0" err="1"/>
                  <a:t>F</a:t>
                </a:r>
                <a:r>
                  <a:rPr lang="en-US" sz="1200" baseline="-25000" dirty="0" err="1"/>
                  <a:t>a</a:t>
                </a:r>
                <a:endParaRPr lang="en-US" sz="1200" dirty="0"/>
              </a:p>
            </p:txBody>
          </p:sp>
        </p:grpSp>
      </p:grpSp>
      <p:grpSp>
        <p:nvGrpSpPr>
          <p:cNvPr id="6" name="Group 52"/>
          <p:cNvGrpSpPr/>
          <p:nvPr/>
        </p:nvGrpSpPr>
        <p:grpSpPr>
          <a:xfrm>
            <a:off x="2133600" y="3105193"/>
            <a:ext cx="762000" cy="369332"/>
            <a:chOff x="4572000" y="2514600"/>
            <a:chExt cx="762000" cy="369332"/>
          </a:xfrm>
        </p:grpSpPr>
        <p:cxnSp>
          <p:nvCxnSpPr>
            <p:cNvPr id="50" name="Straight Arrow Connector 49"/>
            <p:cNvCxnSpPr/>
            <p:nvPr/>
          </p:nvCxnSpPr>
          <p:spPr>
            <a:xfrm>
              <a:off x="4876800" y="2714500"/>
              <a:ext cx="457200" cy="1588"/>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572000" y="2514600"/>
              <a:ext cx="325730" cy="369332"/>
            </a:xfrm>
            <a:prstGeom prst="rect">
              <a:avLst/>
            </a:prstGeom>
            <a:noFill/>
          </p:spPr>
          <p:txBody>
            <a:bodyPr wrap="none" rtlCol="0">
              <a:spAutoFit/>
            </a:bodyPr>
            <a:lstStyle/>
            <a:p>
              <a:r>
                <a:rPr lang="en-US" dirty="0"/>
                <a:t>F</a:t>
              </a:r>
            </a:p>
          </p:txBody>
        </p:sp>
      </p:grpSp>
      <p:sp>
        <p:nvSpPr>
          <p:cNvPr id="54" name="Rectangle 53"/>
          <p:cNvSpPr/>
          <p:nvPr/>
        </p:nvSpPr>
        <p:spPr>
          <a:xfrm>
            <a:off x="3428999" y="762000"/>
            <a:ext cx="5715001" cy="646331"/>
          </a:xfrm>
          <a:prstGeom prst="rect">
            <a:avLst/>
          </a:prstGeom>
        </p:spPr>
        <p:txBody>
          <a:bodyPr wrap="square">
            <a:spAutoFit/>
          </a:bodyPr>
          <a:lstStyle/>
          <a:p>
            <a:r>
              <a:rPr lang="en-US" b="1" dirty="0">
                <a:latin typeface="Comic Sans MS" pitchFamily="66" charset="0"/>
              </a:rPr>
              <a:t>Electric force F is conservative force like force of gravity, so the work depends on ‘</a:t>
            </a:r>
            <a:r>
              <a:rPr lang="en-US" b="1" dirty="0" err="1">
                <a:latin typeface="Comic Sans MS" pitchFamily="66" charset="0"/>
              </a:rPr>
              <a:t>i</a:t>
            </a:r>
            <a:r>
              <a:rPr lang="en-US" b="1" dirty="0">
                <a:latin typeface="Comic Sans MS" pitchFamily="66" charset="0"/>
              </a:rPr>
              <a:t>’ and ‘f’.</a:t>
            </a:r>
            <a:endParaRPr lang="en-US" dirty="0"/>
          </a:p>
        </p:txBody>
      </p:sp>
      <p:graphicFrame>
        <p:nvGraphicFramePr>
          <p:cNvPr id="14" name="Object 8"/>
          <p:cNvGraphicFramePr>
            <a:graphicFrameLocks noChangeAspect="1"/>
          </p:cNvGraphicFramePr>
          <p:nvPr>
            <p:extLst>
              <p:ext uri="{D42A27DB-BD31-4B8C-83A1-F6EECF244321}">
                <p14:modId xmlns:p14="http://schemas.microsoft.com/office/powerpoint/2010/main" val="937352532"/>
              </p:ext>
            </p:extLst>
          </p:nvPr>
        </p:nvGraphicFramePr>
        <p:xfrm>
          <a:off x="6038850" y="1453317"/>
          <a:ext cx="1257300" cy="404813"/>
        </p:xfrm>
        <a:graphic>
          <a:graphicData uri="http://schemas.openxmlformats.org/presentationml/2006/ole">
            <mc:AlternateContent xmlns:mc="http://schemas.openxmlformats.org/markup-compatibility/2006">
              <mc:Choice xmlns:v="urn:schemas-microsoft-com:vml" Requires="v">
                <p:oleObj spid="_x0000_s2056" name="معادلة" r:id="rId4" imgW="723600" imgH="215640" progId="Equation.3">
                  <p:embed/>
                </p:oleObj>
              </mc:Choice>
              <mc:Fallback>
                <p:oleObj name="معادلة" r:id="rId4" imgW="723600" imgH="215640" progId="Equation.3">
                  <p:embed/>
                  <p:pic>
                    <p:nvPicPr>
                      <p:cNvPr id="14" name="Object 8"/>
                      <p:cNvPicPr>
                        <a:picLocks noChangeAspect="1" noChangeArrowheads="1"/>
                      </p:cNvPicPr>
                      <p:nvPr/>
                    </p:nvPicPr>
                    <p:blipFill>
                      <a:blip r:embed="rId5"/>
                      <a:srcRect/>
                      <a:stretch>
                        <a:fillRect/>
                      </a:stretch>
                    </p:blipFill>
                    <p:spPr bwMode="auto">
                      <a:xfrm>
                        <a:off x="6038850" y="1453317"/>
                        <a:ext cx="1257300"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7" name="Group 86"/>
          <p:cNvGrpSpPr>
            <a:grpSpLocks/>
          </p:cNvGrpSpPr>
          <p:nvPr/>
        </p:nvGrpSpPr>
        <p:grpSpPr bwMode="auto">
          <a:xfrm>
            <a:off x="1905000" y="3581400"/>
            <a:ext cx="2441448" cy="1371600"/>
            <a:chOff x="1905000" y="3581400"/>
            <a:chExt cx="2441448" cy="1371600"/>
          </a:xfrm>
        </p:grpSpPr>
        <p:grpSp>
          <p:nvGrpSpPr>
            <p:cNvPr id="30" name="Group 85"/>
            <p:cNvGrpSpPr>
              <a:grpSpLocks/>
            </p:cNvGrpSpPr>
            <p:nvPr/>
          </p:nvGrpSpPr>
          <p:grpSpPr bwMode="auto">
            <a:xfrm>
              <a:off x="1905000" y="3581400"/>
              <a:ext cx="2441448" cy="1371600"/>
              <a:chOff x="1905000" y="3581400"/>
              <a:chExt cx="2441448" cy="1371600"/>
            </a:xfrm>
          </p:grpSpPr>
          <p:grpSp>
            <p:nvGrpSpPr>
              <p:cNvPr id="33" name="Group 69"/>
              <p:cNvGrpSpPr>
                <a:grpSpLocks/>
              </p:cNvGrpSpPr>
              <p:nvPr/>
            </p:nvGrpSpPr>
            <p:grpSpPr bwMode="auto">
              <a:xfrm>
                <a:off x="1905000" y="3581400"/>
                <a:ext cx="2441448" cy="1371600"/>
                <a:chOff x="1905000" y="3581400"/>
                <a:chExt cx="2441448" cy="1371600"/>
              </a:xfrm>
            </p:grpSpPr>
            <p:grpSp>
              <p:nvGrpSpPr>
                <p:cNvPr id="38" name="Group 65"/>
                <p:cNvGrpSpPr>
                  <a:grpSpLocks/>
                </p:cNvGrpSpPr>
                <p:nvPr/>
              </p:nvGrpSpPr>
              <p:grpSpPr bwMode="auto">
                <a:xfrm>
                  <a:off x="1905000" y="3581400"/>
                  <a:ext cx="2441448" cy="1371600"/>
                  <a:chOff x="1905000" y="3581400"/>
                  <a:chExt cx="2441448" cy="1371600"/>
                </a:xfrm>
              </p:grpSpPr>
              <p:cxnSp>
                <p:nvCxnSpPr>
                  <p:cNvPr id="42" name="Straight Connector 41"/>
                  <p:cNvCxnSpPr/>
                  <p:nvPr/>
                </p:nvCxnSpPr>
                <p:spPr>
                  <a:xfrm rot="5400000">
                    <a:off x="1257300" y="4305300"/>
                    <a:ext cx="129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3660648" y="4267200"/>
                    <a:ext cx="1371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40" name="Straight Arrow Connector 39"/>
                <p:cNvCxnSpPr/>
                <p:nvPr/>
              </p:nvCxnSpPr>
              <p:spPr>
                <a:xfrm>
                  <a:off x="1905000" y="4114800"/>
                  <a:ext cx="914400" cy="1588"/>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1" name="TextBox 72"/>
                <p:cNvSpPr txBox="1">
                  <a:spLocks noChangeArrowheads="1"/>
                </p:cNvSpPr>
                <p:nvPr/>
              </p:nvSpPr>
              <p:spPr bwMode="auto">
                <a:xfrm>
                  <a:off x="3505200" y="4583668"/>
                  <a:ext cx="235962" cy="276999"/>
                </a:xfrm>
                <a:prstGeom prst="rect">
                  <a:avLst/>
                </a:prstGeom>
                <a:noFill/>
                <a:ln w="9525">
                  <a:noFill/>
                  <a:miter lim="800000"/>
                  <a:headEnd/>
                  <a:tailEnd/>
                </a:ln>
              </p:spPr>
              <p:txBody>
                <a:bodyPr wrap="none">
                  <a:spAutoFit/>
                </a:bodyPr>
                <a:lstStyle/>
                <a:p>
                  <a:r>
                    <a:rPr lang="en-US" sz="1200" dirty="0"/>
                    <a:t>r</a:t>
                  </a:r>
                </a:p>
              </p:txBody>
            </p:sp>
          </p:grpSp>
          <p:cxnSp>
            <p:nvCxnSpPr>
              <p:cNvPr id="34" name="Straight Connector 33"/>
              <p:cNvCxnSpPr/>
              <p:nvPr/>
            </p:nvCxnSpPr>
            <p:spPr>
              <a:xfrm rot="5400000">
                <a:off x="2514600" y="4038600"/>
                <a:ext cx="609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905000" y="4648200"/>
                <a:ext cx="2438400" cy="1588"/>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32" name="TextBox 83"/>
            <p:cNvSpPr txBox="1">
              <a:spLocks noChangeArrowheads="1"/>
            </p:cNvSpPr>
            <p:nvPr/>
          </p:nvSpPr>
          <p:spPr bwMode="auto">
            <a:xfrm>
              <a:off x="2362200" y="4038600"/>
              <a:ext cx="293670" cy="276999"/>
            </a:xfrm>
            <a:prstGeom prst="rect">
              <a:avLst/>
            </a:prstGeom>
            <a:noFill/>
            <a:ln w="9525">
              <a:noFill/>
              <a:miter lim="800000"/>
              <a:headEnd/>
              <a:tailEnd/>
            </a:ln>
          </p:spPr>
          <p:txBody>
            <a:bodyPr wrap="none">
              <a:spAutoFit/>
            </a:bodyPr>
            <a:lstStyle/>
            <a:p>
              <a:r>
                <a:rPr lang="en-US" sz="1200" dirty="0"/>
                <a:t>r</a:t>
              </a:r>
              <a:r>
                <a:rPr lang="en-US" sz="1200" baseline="-25000" dirty="0"/>
                <a:t>0</a:t>
              </a:r>
            </a:p>
          </p:txBody>
        </p:sp>
      </p:grpSp>
      <p:graphicFrame>
        <p:nvGraphicFramePr>
          <p:cNvPr id="9" name="Object 9"/>
          <p:cNvGraphicFramePr>
            <a:graphicFrameLocks noChangeAspect="1"/>
          </p:cNvGraphicFramePr>
          <p:nvPr>
            <p:extLst>
              <p:ext uri="{D42A27DB-BD31-4B8C-83A1-F6EECF244321}">
                <p14:modId xmlns:p14="http://schemas.microsoft.com/office/powerpoint/2010/main" val="2119167284"/>
              </p:ext>
            </p:extLst>
          </p:nvPr>
        </p:nvGraphicFramePr>
        <p:xfrm>
          <a:off x="6096000" y="2066925"/>
          <a:ext cx="1255713" cy="904875"/>
        </p:xfrm>
        <a:graphic>
          <a:graphicData uri="http://schemas.openxmlformats.org/presentationml/2006/ole">
            <mc:AlternateContent xmlns:mc="http://schemas.openxmlformats.org/markup-compatibility/2006">
              <mc:Choice xmlns:v="urn:schemas-microsoft-com:vml" Requires="v">
                <p:oleObj spid="_x0000_s2057" name="معادلة" r:id="rId6" imgW="723600" imgH="482400" progId="Equation.3">
                  <p:embed/>
                </p:oleObj>
              </mc:Choice>
              <mc:Fallback>
                <p:oleObj name="معادلة" r:id="rId6" imgW="723600" imgH="482400" progId="Equation.3">
                  <p:embed/>
                  <p:pic>
                    <p:nvPicPr>
                      <p:cNvPr id="9" name="Object 9"/>
                      <p:cNvPicPr>
                        <a:picLocks noChangeAspect="1" noChangeArrowheads="1"/>
                      </p:cNvPicPr>
                      <p:nvPr/>
                    </p:nvPicPr>
                    <p:blipFill>
                      <a:blip r:embed="rId7"/>
                      <a:srcRect/>
                      <a:stretch>
                        <a:fillRect/>
                      </a:stretch>
                    </p:blipFill>
                    <p:spPr bwMode="auto">
                      <a:xfrm>
                        <a:off x="6096000" y="2066925"/>
                        <a:ext cx="1255713" cy="90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3"/>
          <p:cNvGraphicFramePr>
            <a:graphicFrameLocks noChangeAspect="1"/>
          </p:cNvGraphicFramePr>
          <p:nvPr>
            <p:extLst>
              <p:ext uri="{D42A27DB-BD31-4B8C-83A1-F6EECF244321}">
                <p14:modId xmlns:p14="http://schemas.microsoft.com/office/powerpoint/2010/main" val="1715131384"/>
              </p:ext>
            </p:extLst>
          </p:nvPr>
        </p:nvGraphicFramePr>
        <p:xfrm>
          <a:off x="5475288" y="5161795"/>
          <a:ext cx="2362200" cy="904875"/>
        </p:xfrm>
        <a:graphic>
          <a:graphicData uri="http://schemas.openxmlformats.org/presentationml/2006/ole">
            <mc:AlternateContent xmlns:mc="http://schemas.openxmlformats.org/markup-compatibility/2006">
              <mc:Choice xmlns:v="urn:schemas-microsoft-com:vml" Requires="v">
                <p:oleObj spid="_x0000_s2058" name="معادلة" r:id="rId8" imgW="1180800" imgH="482400" progId="Equation.3">
                  <p:embed/>
                </p:oleObj>
              </mc:Choice>
              <mc:Fallback>
                <p:oleObj name="معادلة" r:id="rId8" imgW="1180800" imgH="482400" progId="Equation.3">
                  <p:embed/>
                  <p:pic>
                    <p:nvPicPr>
                      <p:cNvPr id="13" name="Object 13"/>
                      <p:cNvPicPr>
                        <a:picLocks noChangeAspect="1" noChangeArrowheads="1"/>
                      </p:cNvPicPr>
                      <p:nvPr/>
                    </p:nvPicPr>
                    <p:blipFill>
                      <a:blip r:embed="rId9"/>
                      <a:srcRect/>
                      <a:stretch>
                        <a:fillRect/>
                      </a:stretch>
                    </p:blipFill>
                    <p:spPr bwMode="auto">
                      <a:xfrm>
                        <a:off x="5475288" y="5161795"/>
                        <a:ext cx="2362200" cy="904875"/>
                      </a:xfrm>
                      <a:prstGeom prst="rect">
                        <a:avLst/>
                      </a:prstGeom>
                      <a:noFill/>
                    </p:spPr>
                  </p:pic>
                </p:oleObj>
              </mc:Fallback>
            </mc:AlternateContent>
          </a:graphicData>
        </a:graphic>
      </p:graphicFrame>
      <p:sp>
        <p:nvSpPr>
          <p:cNvPr id="48" name="TextBox 47"/>
          <p:cNvSpPr txBox="1">
            <a:spLocks noChangeArrowheads="1"/>
          </p:cNvSpPr>
          <p:nvPr/>
        </p:nvSpPr>
        <p:spPr bwMode="auto">
          <a:xfrm>
            <a:off x="4310948" y="3780154"/>
            <a:ext cx="227948" cy="276999"/>
          </a:xfrm>
          <a:prstGeom prst="rect">
            <a:avLst/>
          </a:prstGeom>
          <a:noFill/>
          <a:ln w="9525">
            <a:noFill/>
            <a:miter lim="800000"/>
            <a:headEnd/>
            <a:tailEnd/>
          </a:ln>
        </p:spPr>
        <p:txBody>
          <a:bodyPr wrap="none">
            <a:spAutoFit/>
          </a:bodyPr>
          <a:lstStyle/>
          <a:p>
            <a:r>
              <a:rPr lang="en-US" sz="1200" dirty="0"/>
              <a:t>f</a:t>
            </a:r>
          </a:p>
        </p:txBody>
      </p:sp>
      <p:graphicFrame>
        <p:nvGraphicFramePr>
          <p:cNvPr id="8" name="Object 7"/>
          <p:cNvGraphicFramePr>
            <a:graphicFrameLocks noChangeAspect="1"/>
          </p:cNvGraphicFramePr>
          <p:nvPr>
            <p:extLst>
              <p:ext uri="{D42A27DB-BD31-4B8C-83A1-F6EECF244321}">
                <p14:modId xmlns:p14="http://schemas.microsoft.com/office/powerpoint/2010/main" val="2023404851"/>
              </p:ext>
            </p:extLst>
          </p:nvPr>
        </p:nvGraphicFramePr>
        <p:xfrm>
          <a:off x="3043471" y="3962400"/>
          <a:ext cx="241300" cy="304800"/>
        </p:xfrm>
        <a:graphic>
          <a:graphicData uri="http://schemas.openxmlformats.org/presentationml/2006/ole">
            <mc:AlternateContent xmlns:mc="http://schemas.openxmlformats.org/markup-compatibility/2006">
              <mc:Choice xmlns:v="urn:schemas-microsoft-com:vml" Requires="v">
                <p:oleObj spid="_x0000_s2059" name="معادلة" r:id="rId10" imgW="241200" imgH="304560" progId="Equation.3">
                  <p:embed/>
                </p:oleObj>
              </mc:Choice>
              <mc:Fallback>
                <p:oleObj name="معادلة" r:id="rId10" imgW="241200" imgH="304560" progId="Equation.3">
                  <p:embed/>
                  <p:pic>
                    <p:nvPicPr>
                      <p:cNvPr id="8" name="Object 7"/>
                      <p:cNvPicPr/>
                      <p:nvPr/>
                    </p:nvPicPr>
                    <p:blipFill>
                      <a:blip r:embed="rId11"/>
                      <a:stretch>
                        <a:fillRect/>
                      </a:stretch>
                    </p:blipFill>
                    <p:spPr>
                      <a:xfrm>
                        <a:off x="3043471" y="3962400"/>
                        <a:ext cx="241300" cy="304800"/>
                      </a:xfrm>
                      <a:prstGeom prst="rect">
                        <a:avLst/>
                      </a:prstGeom>
                    </p:spPr>
                  </p:pic>
                </p:oleObj>
              </mc:Fallback>
            </mc:AlternateContent>
          </a:graphicData>
        </a:graphic>
      </p:graphicFrame>
      <p:graphicFrame>
        <p:nvGraphicFramePr>
          <p:cNvPr id="49" name="Object 9"/>
          <p:cNvGraphicFramePr>
            <a:graphicFrameLocks noChangeAspect="1"/>
          </p:cNvGraphicFramePr>
          <p:nvPr>
            <p:extLst>
              <p:ext uri="{D42A27DB-BD31-4B8C-83A1-F6EECF244321}">
                <p14:modId xmlns:p14="http://schemas.microsoft.com/office/powerpoint/2010/main" val="629671033"/>
              </p:ext>
            </p:extLst>
          </p:nvPr>
        </p:nvGraphicFramePr>
        <p:xfrm>
          <a:off x="5978525" y="3057525"/>
          <a:ext cx="1630363" cy="904875"/>
        </p:xfrm>
        <a:graphic>
          <a:graphicData uri="http://schemas.openxmlformats.org/presentationml/2006/ole">
            <mc:AlternateContent xmlns:mc="http://schemas.openxmlformats.org/markup-compatibility/2006">
              <mc:Choice xmlns:v="urn:schemas-microsoft-com:vml" Requires="v">
                <p:oleObj spid="_x0000_s2060" name="Equation" r:id="rId12" imgW="939600" imgH="482400" progId="Equation.DSMT4">
                  <p:embed/>
                </p:oleObj>
              </mc:Choice>
              <mc:Fallback>
                <p:oleObj name="Equation" r:id="rId12" imgW="939600" imgH="482400" progId="Equation.DSMT4">
                  <p:embed/>
                  <p:pic>
                    <p:nvPicPr>
                      <p:cNvPr id="49" name="Object 9"/>
                      <p:cNvPicPr>
                        <a:picLocks noChangeAspect="1" noChangeArrowheads="1"/>
                      </p:cNvPicPr>
                      <p:nvPr/>
                    </p:nvPicPr>
                    <p:blipFill>
                      <a:blip r:embed="rId13"/>
                      <a:srcRect/>
                      <a:stretch>
                        <a:fillRect/>
                      </a:stretch>
                    </p:blipFill>
                    <p:spPr bwMode="auto">
                      <a:xfrm>
                        <a:off x="5978525" y="3057525"/>
                        <a:ext cx="1630363" cy="90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 name="Object 13"/>
          <p:cNvGraphicFramePr>
            <a:graphicFrameLocks noChangeAspect="1"/>
          </p:cNvGraphicFramePr>
          <p:nvPr>
            <p:extLst>
              <p:ext uri="{D42A27DB-BD31-4B8C-83A1-F6EECF244321}">
                <p14:modId xmlns:p14="http://schemas.microsoft.com/office/powerpoint/2010/main" val="1229701463"/>
              </p:ext>
            </p:extLst>
          </p:nvPr>
        </p:nvGraphicFramePr>
        <p:xfrm>
          <a:off x="5681663" y="4083050"/>
          <a:ext cx="2711450" cy="904875"/>
        </p:xfrm>
        <a:graphic>
          <a:graphicData uri="http://schemas.openxmlformats.org/presentationml/2006/ole">
            <mc:AlternateContent xmlns:mc="http://schemas.openxmlformats.org/markup-compatibility/2006">
              <mc:Choice xmlns:v="urn:schemas-microsoft-com:vml" Requires="v">
                <p:oleObj spid="_x0000_s2061" name="Equation" r:id="rId14" imgW="1384200" imgH="482400" progId="Equation.DSMT4">
                  <p:embed/>
                </p:oleObj>
              </mc:Choice>
              <mc:Fallback>
                <p:oleObj name="Equation" r:id="rId14" imgW="1384200" imgH="482400" progId="Equation.DSMT4">
                  <p:embed/>
                  <p:pic>
                    <p:nvPicPr>
                      <p:cNvPr id="39" name="Object 13"/>
                      <p:cNvPicPr>
                        <a:picLocks noChangeAspect="1" noChangeArrowheads="1"/>
                      </p:cNvPicPr>
                      <p:nvPr/>
                    </p:nvPicPr>
                    <p:blipFill>
                      <a:blip r:embed="rId15"/>
                      <a:srcRect/>
                      <a:stretch>
                        <a:fillRect/>
                      </a:stretch>
                    </p:blipFill>
                    <p:spPr bwMode="auto">
                      <a:xfrm>
                        <a:off x="5681663" y="4083050"/>
                        <a:ext cx="2711450" cy="904875"/>
                      </a:xfrm>
                      <a:prstGeom prst="rect">
                        <a:avLst/>
                      </a:prstGeom>
                      <a:noFill/>
                    </p:spPr>
                  </p:pic>
                </p:oleObj>
              </mc:Fallback>
            </mc:AlternateContent>
          </a:graphicData>
        </a:graphic>
      </p:graphicFrame>
      <p:sp>
        <p:nvSpPr>
          <p:cNvPr id="7" name="TextBox 6"/>
          <p:cNvSpPr txBox="1"/>
          <p:nvPr/>
        </p:nvSpPr>
        <p:spPr>
          <a:xfrm>
            <a:off x="152400" y="1087259"/>
            <a:ext cx="2095768" cy="1200329"/>
          </a:xfrm>
          <a:prstGeom prst="rect">
            <a:avLst/>
          </a:prstGeom>
          <a:noFill/>
        </p:spPr>
        <p:txBody>
          <a:bodyPr wrap="square" rtlCol="0">
            <a:spAutoFit/>
          </a:bodyPr>
          <a:lstStyle/>
          <a:p>
            <a:r>
              <a:rPr lang="en-US" dirty="0">
                <a:latin typeface="+mn-lt"/>
              </a:rPr>
              <a:t>You are taking charge at constant speed with force F</a:t>
            </a:r>
            <a:r>
              <a:rPr lang="en-US" baseline="-25000" dirty="0">
                <a:latin typeface="+mn-lt"/>
              </a:rPr>
              <a:t>a</a:t>
            </a:r>
            <a:r>
              <a:rPr lang="en-US" dirty="0">
                <a:latin typeface="+mn-lt"/>
              </a:rPr>
              <a:t> from </a:t>
            </a:r>
            <a:r>
              <a:rPr lang="en-US" dirty="0" err="1">
                <a:latin typeface="+mn-lt"/>
              </a:rPr>
              <a:t>i</a:t>
            </a:r>
            <a:r>
              <a:rPr lang="en-US" dirty="0">
                <a:latin typeface="+mn-lt"/>
              </a:rPr>
              <a:t> to 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0451 0.0206 L 0.16788 0.01968 " pathEditMode="relative" rAng="0" ptsTypes="AA">
                                      <p:cBhvr>
                                        <p:cTn id="10" dur="2000" fill="hold"/>
                                        <p:tgtEl>
                                          <p:spTgt spid="3"/>
                                        </p:tgtEl>
                                        <p:attrNameLst>
                                          <p:attrName>ppt_x</p:attrName>
                                          <p:attrName>ppt_y</p:attrName>
                                        </p:attrNameLst>
                                      </p:cBhvr>
                                      <p:rCtr x="8160" y="-46"/>
                                    </p:animMotion>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txBox="1">
            <a:spLocks noChangeArrowheads="1"/>
          </p:cNvSpPr>
          <p:nvPr/>
        </p:nvSpPr>
        <p:spPr bwMode="auto">
          <a:xfrm>
            <a:off x="228600" y="228600"/>
            <a:ext cx="8763000" cy="1066800"/>
          </a:xfrm>
          <a:prstGeom prst="rect">
            <a:avLst/>
          </a:prstGeom>
          <a:noFill/>
          <a:ln w="76200">
            <a:noFill/>
            <a:miter lim="800000"/>
            <a:headEnd/>
            <a:tailEnd/>
          </a:ln>
        </p:spPr>
        <p:txBody>
          <a:bodyPr/>
          <a:lstStyle/>
          <a:p>
            <a:r>
              <a:rPr lang="en-US" b="1" u="sng" dirty="0"/>
              <a:t>T071:</a:t>
            </a:r>
            <a:r>
              <a:rPr lang="en-US" u="sng" dirty="0"/>
              <a:t> </a:t>
            </a:r>
            <a:r>
              <a:rPr lang="en-US" b="1" dirty="0"/>
              <a:t>Q12. </a:t>
            </a:r>
            <a:r>
              <a:rPr lang="en-US" dirty="0"/>
              <a:t>An electron is accelerated from a speed of 3×10</a:t>
            </a:r>
            <a:r>
              <a:rPr lang="en-US" baseline="30000" dirty="0"/>
              <a:t>6</a:t>
            </a:r>
            <a:r>
              <a:rPr lang="en-US" dirty="0"/>
              <a:t> m/s to 8×10</a:t>
            </a:r>
            <a:r>
              <a:rPr lang="en-US" baseline="30000" dirty="0"/>
              <a:t>6</a:t>
            </a:r>
            <a:r>
              <a:rPr lang="en-US" dirty="0"/>
              <a:t> m/s. Calculate the potential through which electron has to pass to gain this acceleration? </a:t>
            </a:r>
          </a:p>
          <a:p>
            <a:r>
              <a:rPr lang="en-US" dirty="0"/>
              <a:t>(</a:t>
            </a:r>
            <a:r>
              <a:rPr lang="en-US" dirty="0" err="1"/>
              <a:t>Ans</a:t>
            </a:r>
            <a:r>
              <a:rPr lang="en-US" dirty="0"/>
              <a:t>:  157 V)</a:t>
            </a:r>
          </a:p>
          <a:p>
            <a:endParaRPr lang="en-US" dirty="0"/>
          </a:p>
          <a:p>
            <a:endParaRPr lang="en-US" b="1" dirty="0"/>
          </a:p>
          <a:p>
            <a:endParaRPr lang="en-US" dirty="0"/>
          </a:p>
        </p:txBody>
      </p:sp>
      <p:sp>
        <p:nvSpPr>
          <p:cNvPr id="4" name="Rectangle 4"/>
          <p:cNvSpPr txBox="1">
            <a:spLocks noChangeArrowheads="1"/>
          </p:cNvSpPr>
          <p:nvPr/>
        </p:nvSpPr>
        <p:spPr bwMode="auto">
          <a:xfrm>
            <a:off x="228600" y="1295400"/>
            <a:ext cx="8534400" cy="1143000"/>
          </a:xfrm>
          <a:prstGeom prst="rect">
            <a:avLst/>
          </a:prstGeom>
          <a:noFill/>
          <a:ln w="76200">
            <a:noFill/>
            <a:miter lim="800000"/>
            <a:headEnd/>
            <a:tailEnd/>
          </a:ln>
        </p:spPr>
        <p:txBody>
          <a:bodyPr/>
          <a:lstStyle/>
          <a:p>
            <a:r>
              <a:rPr lang="en-US" b="1" dirty="0"/>
              <a:t>Q#4.</a:t>
            </a:r>
            <a:r>
              <a:rPr lang="en-US" dirty="0"/>
              <a:t> A proton with a speed of 3.0×10</a:t>
            </a:r>
            <a:r>
              <a:rPr lang="en-US" baseline="30000" dirty="0"/>
              <a:t>5 </a:t>
            </a:r>
            <a:r>
              <a:rPr lang="en-US" dirty="0"/>
              <a:t>m/s moves in uniform electric field of 1.9×10</a:t>
            </a:r>
            <a:r>
              <a:rPr lang="en-US" baseline="30000" dirty="0"/>
              <a:t>3 </a:t>
            </a:r>
            <a:r>
              <a:rPr lang="en-US" dirty="0"/>
              <a:t>N/C. The field is acting to decelerate the proton. How far does the proton travel before it is brought to rest? (</a:t>
            </a:r>
            <a:r>
              <a:rPr lang="en-US" dirty="0" err="1"/>
              <a:t>Ans</a:t>
            </a:r>
            <a:r>
              <a:rPr lang="en-US" dirty="0"/>
              <a:t>:  0.25 m )</a:t>
            </a:r>
          </a:p>
        </p:txBody>
      </p:sp>
      <p:sp>
        <p:nvSpPr>
          <p:cNvPr id="5" name="Rectangle 4"/>
          <p:cNvSpPr txBox="1">
            <a:spLocks noChangeArrowheads="1"/>
          </p:cNvSpPr>
          <p:nvPr/>
        </p:nvSpPr>
        <p:spPr bwMode="auto">
          <a:xfrm>
            <a:off x="228600" y="2514600"/>
            <a:ext cx="8686800" cy="1524000"/>
          </a:xfrm>
          <a:prstGeom prst="rect">
            <a:avLst/>
          </a:prstGeom>
          <a:noFill/>
          <a:ln w="76200">
            <a:noFill/>
            <a:miter lim="800000"/>
            <a:headEnd/>
            <a:tailEnd/>
          </a:ln>
        </p:spPr>
        <p:txBody>
          <a:bodyPr/>
          <a:lstStyle/>
          <a:p>
            <a:r>
              <a:rPr lang="en-US" b="1" dirty="0"/>
              <a:t>T081: Q13</a:t>
            </a:r>
            <a:r>
              <a:rPr lang="en-US" dirty="0"/>
              <a:t>.Two identical and isolated 8.0 </a:t>
            </a:r>
            <a:r>
              <a:rPr lang="pt-BR" dirty="0">
                <a:sym typeface="Symbol" pitchFamily="18" charset="2"/>
              </a:rPr>
              <a:t></a:t>
            </a:r>
            <a:r>
              <a:rPr lang="en-US" dirty="0"/>
              <a:t>C point charges are positioned on the x-axis, one is at x = +1.0 m and the other is at x = -1.0 m. They are released from rest simultaneously. What is the kinetic energy of either of the charges after it has moved 2.0 m along the x axis? (</a:t>
            </a:r>
            <a:r>
              <a:rPr lang="en-US" dirty="0" err="1"/>
              <a:t>Ans</a:t>
            </a:r>
            <a:r>
              <a:rPr lang="en-US" dirty="0"/>
              <a:t>: </a:t>
            </a:r>
            <a:r>
              <a:rPr lang="pl-PL" dirty="0"/>
              <a:t>96 mJ)</a:t>
            </a:r>
            <a:endParaRPr lang="en-US" dirty="0"/>
          </a:p>
          <a:p>
            <a:endParaRPr lang="en-US" dirty="0"/>
          </a:p>
          <a:p>
            <a:endParaRPr lang="en-US" b="1" dirty="0"/>
          </a:p>
          <a:p>
            <a:endParaRPr lang="en-US" dirty="0"/>
          </a:p>
        </p:txBody>
      </p:sp>
      <p:sp>
        <p:nvSpPr>
          <p:cNvPr id="6" name="Rectangle 4"/>
          <p:cNvSpPr txBox="1">
            <a:spLocks noChangeArrowheads="1"/>
          </p:cNvSpPr>
          <p:nvPr/>
        </p:nvSpPr>
        <p:spPr bwMode="auto">
          <a:xfrm>
            <a:off x="152400" y="4114800"/>
            <a:ext cx="8915400" cy="990600"/>
          </a:xfrm>
          <a:prstGeom prst="rect">
            <a:avLst/>
          </a:prstGeom>
          <a:noFill/>
          <a:ln w="76200">
            <a:noFill/>
            <a:miter lim="800000"/>
            <a:headEnd/>
            <a:tailEnd/>
          </a:ln>
        </p:spPr>
        <p:txBody>
          <a:bodyPr/>
          <a:lstStyle/>
          <a:p>
            <a:r>
              <a:rPr lang="en-US" b="1" dirty="0">
                <a:solidFill>
                  <a:srgbClr val="0000FF"/>
                </a:solidFill>
              </a:rPr>
              <a:t>T052: Q#13. </a:t>
            </a:r>
            <a:r>
              <a:rPr lang="en-US" dirty="0">
                <a:solidFill>
                  <a:srgbClr val="0000FF"/>
                </a:solidFill>
              </a:rPr>
              <a:t> Two electrons are initially far away. Each electron is moving toward the other one with a speed of 500 m/s. Find the closest distance they can get to each other.  (</a:t>
            </a:r>
            <a:r>
              <a:rPr lang="en-US" dirty="0" err="1">
                <a:solidFill>
                  <a:srgbClr val="0000FF"/>
                </a:solidFill>
              </a:rPr>
              <a:t>Ans</a:t>
            </a:r>
            <a:r>
              <a:rPr lang="en-US" dirty="0">
                <a:solidFill>
                  <a:srgbClr val="0000FF"/>
                </a:solidFill>
              </a:rPr>
              <a:t>: 1.01 mm) </a:t>
            </a:r>
          </a:p>
          <a:p>
            <a:endParaRPr lang="en-US" dirty="0">
              <a:solidFill>
                <a:srgbClr val="0000FF"/>
              </a:solidFill>
            </a:endParaRPr>
          </a:p>
          <a:p>
            <a:endParaRPr lang="en-US" dirty="0">
              <a:solidFill>
                <a:srgbClr val="0000FF"/>
              </a:solidFill>
            </a:endParaRPr>
          </a:p>
          <a:p>
            <a:endParaRPr lang="en-US" dirty="0">
              <a:solidFill>
                <a:srgbClr val="0000FF"/>
              </a:solidFill>
            </a:endParaRPr>
          </a:p>
          <a:p>
            <a:endParaRPr lang="en-US" b="1" dirty="0">
              <a:solidFill>
                <a:srgbClr val="0000FF"/>
              </a:solidFill>
            </a:endParaRPr>
          </a:p>
          <a:p>
            <a:endParaRPr lang="en-US" dirty="0">
              <a:solidFill>
                <a:srgbClr val="0000FF"/>
              </a:solidFill>
            </a:endParaRPr>
          </a:p>
        </p:txBody>
      </p:sp>
      <p:sp>
        <p:nvSpPr>
          <p:cNvPr id="8" name="Rectangle 4"/>
          <p:cNvSpPr txBox="1">
            <a:spLocks noChangeArrowheads="1"/>
          </p:cNvSpPr>
          <p:nvPr/>
        </p:nvSpPr>
        <p:spPr bwMode="auto">
          <a:xfrm>
            <a:off x="228600" y="5410200"/>
            <a:ext cx="8534400" cy="1295400"/>
          </a:xfrm>
          <a:prstGeom prst="rect">
            <a:avLst/>
          </a:prstGeom>
          <a:noFill/>
          <a:ln w="76200">
            <a:noFill/>
            <a:miter lim="800000"/>
            <a:headEnd/>
            <a:tailEnd/>
          </a:ln>
        </p:spPr>
        <p:txBody>
          <a:bodyPr/>
          <a:lstStyle/>
          <a:p>
            <a:r>
              <a:rPr lang="en-US" b="1" dirty="0">
                <a:solidFill>
                  <a:srgbClr val="0000FF"/>
                </a:solidFill>
              </a:rPr>
              <a:t>T61-Q#12. </a:t>
            </a:r>
            <a:r>
              <a:rPr lang="en-US" dirty="0">
                <a:solidFill>
                  <a:srgbClr val="0000FF"/>
                </a:solidFill>
              </a:rPr>
              <a:t>An electron starts from rest at a point 10 cm from a positively charged conducting plate, with a surface charge density σ = +1 × 10</a:t>
            </a:r>
            <a:r>
              <a:rPr lang="en-US" baseline="30000" dirty="0">
                <a:solidFill>
                  <a:srgbClr val="0000FF"/>
                </a:solidFill>
              </a:rPr>
              <a:t>-9 </a:t>
            </a:r>
            <a:r>
              <a:rPr lang="en-US" dirty="0">
                <a:solidFill>
                  <a:srgbClr val="0000FF"/>
                </a:solidFill>
              </a:rPr>
              <a:t>C/m</a:t>
            </a:r>
            <a:r>
              <a:rPr lang="en-US" baseline="30000" dirty="0">
                <a:solidFill>
                  <a:srgbClr val="0000FF"/>
                </a:solidFill>
              </a:rPr>
              <a:t>2</a:t>
            </a:r>
            <a:r>
              <a:rPr lang="en-US" dirty="0">
                <a:solidFill>
                  <a:srgbClr val="0000FF"/>
                </a:solidFill>
              </a:rPr>
              <a:t>. The electron is attracted to the plate until it collides with the plate. With what speed will the electron collide with plate? (</a:t>
            </a:r>
            <a:r>
              <a:rPr lang="en-US" dirty="0" err="1">
                <a:solidFill>
                  <a:srgbClr val="0000FF"/>
                </a:solidFill>
              </a:rPr>
              <a:t>Ans</a:t>
            </a:r>
            <a:r>
              <a:rPr lang="en-US" dirty="0">
                <a:solidFill>
                  <a:srgbClr val="0000FF"/>
                </a:solidFill>
              </a:rPr>
              <a:t>:  2.0 × 10</a:t>
            </a:r>
            <a:r>
              <a:rPr lang="en-US" baseline="30000" dirty="0">
                <a:solidFill>
                  <a:srgbClr val="0000FF"/>
                </a:solidFill>
              </a:rPr>
              <a:t>6 </a:t>
            </a:r>
            <a:r>
              <a:rPr lang="en-US" dirty="0">
                <a:solidFill>
                  <a:srgbClr val="0000FF"/>
                </a:solidFill>
              </a:rPr>
              <a:t>m/s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228600" y="685800"/>
            <a:ext cx="8915400" cy="990600"/>
          </a:xfrm>
          <a:prstGeom prst="rect">
            <a:avLst/>
          </a:prstGeom>
          <a:noFill/>
          <a:ln w="76200">
            <a:noFill/>
            <a:miter lim="800000"/>
            <a:headEnd/>
            <a:tailEnd/>
          </a:ln>
        </p:spPr>
        <p:txBody>
          <a:bodyPr/>
          <a:lstStyle/>
          <a:p>
            <a:r>
              <a:rPr lang="en-US" b="1" dirty="0">
                <a:solidFill>
                  <a:srgbClr val="0000FF"/>
                </a:solidFill>
              </a:rPr>
              <a:t>T052: Q#13. </a:t>
            </a:r>
            <a:r>
              <a:rPr lang="en-US" dirty="0">
                <a:solidFill>
                  <a:srgbClr val="0000FF"/>
                </a:solidFill>
              </a:rPr>
              <a:t> Two electrons are initially far away. Each electron is moving toward the other one with a speed of 500 m/s. Find the closest distance they can get to each other.  (</a:t>
            </a:r>
            <a:r>
              <a:rPr lang="en-US" dirty="0" err="1">
                <a:solidFill>
                  <a:srgbClr val="0000FF"/>
                </a:solidFill>
              </a:rPr>
              <a:t>Ans</a:t>
            </a:r>
            <a:r>
              <a:rPr lang="en-US" dirty="0">
                <a:solidFill>
                  <a:srgbClr val="0000FF"/>
                </a:solidFill>
              </a:rPr>
              <a:t>: 1.01 mm) </a:t>
            </a:r>
          </a:p>
          <a:p>
            <a:endParaRPr lang="en-US" dirty="0">
              <a:solidFill>
                <a:srgbClr val="0000FF"/>
              </a:solidFill>
            </a:endParaRPr>
          </a:p>
          <a:p>
            <a:endParaRPr lang="en-US" dirty="0">
              <a:solidFill>
                <a:srgbClr val="0000FF"/>
              </a:solidFill>
            </a:endParaRPr>
          </a:p>
          <a:p>
            <a:endParaRPr lang="en-US" dirty="0">
              <a:solidFill>
                <a:srgbClr val="0000FF"/>
              </a:solidFill>
            </a:endParaRPr>
          </a:p>
          <a:p>
            <a:endParaRPr lang="en-US" b="1" dirty="0">
              <a:solidFill>
                <a:srgbClr val="0000FF"/>
              </a:solidFill>
            </a:endParaRPr>
          </a:p>
          <a:p>
            <a:endParaRPr lang="en-US" dirty="0">
              <a:solidFill>
                <a:srgbClr val="0000FF"/>
              </a:solidFill>
            </a:endParaRPr>
          </a:p>
        </p:txBody>
      </p:sp>
    </p:spTree>
    <p:extLst>
      <p:ext uri="{BB962C8B-B14F-4D97-AF65-F5344CB8AC3E}">
        <p14:creationId xmlns:p14="http://schemas.microsoft.com/office/powerpoint/2010/main" val="12348609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4F316E-3158-4728-8DD5-AC6B7AE8EAFA}"/>
              </a:ext>
            </a:extLst>
          </p:cNvPr>
          <p:cNvSpPr txBox="1"/>
          <p:nvPr/>
        </p:nvSpPr>
        <p:spPr>
          <a:xfrm>
            <a:off x="152400" y="0"/>
            <a:ext cx="8686800" cy="2123658"/>
          </a:xfrm>
          <a:prstGeom prst="rect">
            <a:avLst/>
          </a:prstGeom>
          <a:noFill/>
        </p:spPr>
        <p:txBody>
          <a:bodyPr wrap="square">
            <a:spAutoFit/>
          </a:bodyPr>
          <a:lstStyle/>
          <a:p>
            <a:pPr algn="l"/>
            <a:r>
              <a:rPr lang="en-US" sz="1200" b="0" i="0" dirty="0">
                <a:solidFill>
                  <a:srgbClr val="333333"/>
                </a:solidFill>
                <a:effectLst/>
                <a:latin typeface="Helvetica Neue"/>
              </a:rPr>
              <a:t> long square charged sheet has an edge length L. </a:t>
            </a:r>
          </a:p>
          <a:p>
            <a:pPr algn="l"/>
            <a:r>
              <a:rPr lang="en-US" sz="1200" dirty="0"/>
              <a:t/>
            </a:r>
            <a:br>
              <a:rPr lang="en-US" sz="1200" dirty="0"/>
            </a:br>
            <a:r>
              <a:rPr lang="en-US" sz="1200" b="0" i="0" dirty="0">
                <a:solidFill>
                  <a:srgbClr val="333333"/>
                </a:solidFill>
                <a:effectLst/>
                <a:latin typeface="Helvetica Neue"/>
              </a:rPr>
              <a:t>a. Find the magnitude of an electric field to either side of an insulating sheet if the charge +Q is in one side.</a:t>
            </a:r>
          </a:p>
          <a:p>
            <a:pPr algn="l"/>
            <a:r>
              <a:rPr lang="en-US" sz="1200" b="0" i="0" dirty="0">
                <a:solidFill>
                  <a:srgbClr val="333333"/>
                </a:solidFill>
                <a:effectLst/>
                <a:latin typeface="Helvetica Neue"/>
              </a:rPr>
              <a:t>b. The magnitude of an electric field to either side of the sheet if the sheet is conducting and it has -Q charge.</a:t>
            </a:r>
          </a:p>
          <a:p>
            <a:pPr algn="l"/>
            <a:r>
              <a:rPr lang="en-US" sz="1200" b="0" i="0" dirty="0">
                <a:solidFill>
                  <a:srgbClr val="333333"/>
                </a:solidFill>
                <a:effectLst/>
                <a:latin typeface="Helvetica Neue"/>
              </a:rPr>
              <a:t>c. The magnitude of an electric field if the sheet is insulating and a charge is +Q on each side.</a:t>
            </a:r>
          </a:p>
          <a:p>
            <a:pPr algn="l"/>
            <a:r>
              <a:rPr lang="en-US" sz="1200" b="0" i="0" dirty="0">
                <a:solidFill>
                  <a:srgbClr val="333333"/>
                </a:solidFill>
                <a:effectLst/>
                <a:latin typeface="Helvetica Neue"/>
              </a:rPr>
              <a:t>d. The magnitude of an electric field in between two insulating plates having equal and opposite charges of magnitude Q.</a:t>
            </a:r>
          </a:p>
          <a:p>
            <a:pPr algn="l"/>
            <a:r>
              <a:rPr lang="en-US" sz="1200" b="0" i="0" dirty="0">
                <a:solidFill>
                  <a:srgbClr val="333333"/>
                </a:solidFill>
                <a:effectLst/>
                <a:latin typeface="Helvetica Neue"/>
              </a:rPr>
              <a:t>e.   </a:t>
            </a:r>
            <a:r>
              <a:rPr lang="en-US" sz="1200" b="0" i="0" dirty="0">
                <a:solidFill>
                  <a:srgbClr val="000000"/>
                </a:solidFill>
                <a:effectLst/>
                <a:latin typeface="Helvetica Neue"/>
              </a:rPr>
              <a:t>The magnitude of an electric field in between two conducting plates having equal and opposite charges of magnitude Q.</a:t>
            </a:r>
            <a:endParaRPr lang="en-US" sz="1200" b="0" i="0" dirty="0">
              <a:solidFill>
                <a:srgbClr val="333333"/>
              </a:solidFill>
              <a:effectLst/>
              <a:latin typeface="Helvetica Neue"/>
            </a:endParaRPr>
          </a:p>
          <a:p>
            <a:pPr algn="l"/>
            <a:r>
              <a:rPr lang="en-US" sz="1200" b="0" i="0" dirty="0">
                <a:solidFill>
                  <a:srgbClr val="000000"/>
                </a:solidFill>
                <a:effectLst/>
                <a:latin typeface="Helvetica Neue"/>
              </a:rPr>
              <a:t>f. If electric file E is passed through a chargeless conducting square sheet of length L,  perpendicular to its surface from right to left, find the charge on the left surface.</a:t>
            </a:r>
            <a:endParaRPr lang="en-US" sz="1200" b="0" i="0" dirty="0">
              <a:solidFill>
                <a:srgbClr val="333333"/>
              </a:solidFill>
              <a:effectLst/>
              <a:latin typeface="Helvetica Neue"/>
            </a:endParaRPr>
          </a:p>
          <a:p>
            <a:pPr algn="l"/>
            <a:r>
              <a:rPr lang="en-US" sz="1200" b="0" i="0" dirty="0">
                <a:solidFill>
                  <a:srgbClr val="000000"/>
                </a:solidFill>
                <a:effectLst/>
                <a:latin typeface="Helvetica Neue"/>
              </a:rPr>
              <a:t>g. If electric file E is passed through a chargeless non-conducting square sheet of length L,  perpendicular to its surface from right to left, find the charge on the left surface.     </a:t>
            </a:r>
            <a:endParaRPr lang="en-US" sz="1200" b="0" i="0" dirty="0">
              <a:solidFill>
                <a:srgbClr val="333333"/>
              </a:solidFill>
              <a:effectLst/>
              <a:latin typeface="Helvetica Neue"/>
            </a:endParaRPr>
          </a:p>
        </p:txBody>
      </p:sp>
      <mc:AlternateContent xmlns:mc="http://schemas.openxmlformats.org/markup-compatibility/2006" xmlns:p14="http://schemas.microsoft.com/office/powerpoint/2010/main">
        <mc:Choice Requires="p14">
          <p:contentPart p14:bwMode="auto" r:id="rId2">
            <p14:nvContentPartPr>
              <p14:cNvPr id="10" name="Ink 9">
                <a:extLst>
                  <a:ext uri="{FF2B5EF4-FFF2-40B4-BE49-F238E27FC236}">
                    <a16:creationId xmlns:a16="http://schemas.microsoft.com/office/drawing/2014/main" id="{224FC2F3-DEAA-45B4-AE61-0D228D1708FC}"/>
                  </a:ext>
                </a:extLst>
              </p14:cNvPr>
              <p14:cNvContentPartPr/>
              <p14:nvPr/>
            </p14:nvContentPartPr>
            <p14:xfrm>
              <a:off x="5637271" y="2402969"/>
              <a:ext cx="123480" cy="3522240"/>
            </p14:xfrm>
          </p:contentPart>
        </mc:Choice>
        <mc:Fallback xmlns="">
          <p:pic>
            <p:nvPicPr>
              <p:cNvPr id="10" name="Ink 9">
                <a:extLst>
                  <a:ext uri="{FF2B5EF4-FFF2-40B4-BE49-F238E27FC236}">
                    <a16:creationId xmlns:a16="http://schemas.microsoft.com/office/drawing/2014/main" id="{224FC2F3-DEAA-45B4-AE61-0D228D1708FC}"/>
                  </a:ext>
                </a:extLst>
              </p:cNvPr>
              <p:cNvPicPr/>
              <p:nvPr/>
            </p:nvPicPr>
            <p:blipFill>
              <a:blip r:embed="rId3"/>
              <a:stretch>
                <a:fillRect/>
              </a:stretch>
            </p:blipFill>
            <p:spPr>
              <a:xfrm>
                <a:off x="5628631" y="2393969"/>
                <a:ext cx="141120" cy="3539880"/>
              </a:xfrm>
              <a:prstGeom prst="rect">
                <a:avLst/>
              </a:prstGeom>
            </p:spPr>
          </p:pic>
        </mc:Fallback>
      </mc:AlternateContent>
    </p:spTree>
    <p:extLst>
      <p:ext uri="{BB962C8B-B14F-4D97-AF65-F5344CB8AC3E}">
        <p14:creationId xmlns:p14="http://schemas.microsoft.com/office/powerpoint/2010/main" val="21249755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458200" cy="1477328"/>
          </a:xfrm>
          <a:prstGeom prst="rect">
            <a:avLst/>
          </a:prstGeom>
        </p:spPr>
        <p:txBody>
          <a:bodyPr wrap="square">
            <a:spAutoFit/>
          </a:bodyPr>
          <a:lstStyle/>
          <a:p>
            <a:r>
              <a:rPr lang="en-US" dirty="0"/>
              <a:t>T101-Q13.</a:t>
            </a:r>
          </a:p>
          <a:p>
            <a:r>
              <a:rPr lang="en-US" dirty="0"/>
              <a:t>A +60 × 10−6 C charge is held fixed at the origin. If a +10 × 10</a:t>
            </a:r>
            <a:r>
              <a:rPr lang="en-US" baseline="30000" dirty="0"/>
              <a:t>−6 </a:t>
            </a:r>
            <a:r>
              <a:rPr lang="en-US" dirty="0"/>
              <a:t>C charge is released from rest at a point x = 40 cm, what is its kinetic energy the instant it passes the point x = 70 cm?</a:t>
            </a:r>
          </a:p>
          <a:p>
            <a:r>
              <a:rPr lang="en-US" dirty="0"/>
              <a:t>A) 5.8 J</a:t>
            </a:r>
          </a:p>
        </p:txBody>
      </p:sp>
      <p:sp>
        <p:nvSpPr>
          <p:cNvPr id="4" name="Rectangle 3"/>
          <p:cNvSpPr/>
          <p:nvPr/>
        </p:nvSpPr>
        <p:spPr>
          <a:xfrm>
            <a:off x="457200" y="1905000"/>
            <a:ext cx="8305800" cy="1477328"/>
          </a:xfrm>
          <a:prstGeom prst="rect">
            <a:avLst/>
          </a:prstGeom>
        </p:spPr>
        <p:txBody>
          <a:bodyPr wrap="square">
            <a:spAutoFit/>
          </a:bodyPr>
          <a:lstStyle/>
          <a:p>
            <a:r>
              <a:rPr lang="en-US" b="1" dirty="0"/>
              <a:t>T102-Q9. </a:t>
            </a:r>
          </a:p>
          <a:p>
            <a:r>
              <a:rPr lang="en-US" dirty="0"/>
              <a:t>An electron is released from rest in a downward electric field of magnitude 1500 N/C. Determine the change in electric potential energy of the electron when it has moved a vertical distance of 20 m in this electric field. </a:t>
            </a:r>
          </a:p>
          <a:p>
            <a:r>
              <a:rPr lang="pt-BR" dirty="0"/>
              <a:t>A) – 4.8 × 10</a:t>
            </a:r>
            <a:r>
              <a:rPr lang="pt-BR" baseline="30000" dirty="0"/>
              <a:t>−15 </a:t>
            </a:r>
            <a:r>
              <a:rPr lang="pt-BR" dirty="0"/>
              <a:t>J </a:t>
            </a:r>
            <a:endParaRPr lang="en-US" dirty="0"/>
          </a:p>
        </p:txBody>
      </p:sp>
      <p:sp>
        <p:nvSpPr>
          <p:cNvPr id="5" name="Rectangle 4"/>
          <p:cNvSpPr/>
          <p:nvPr/>
        </p:nvSpPr>
        <p:spPr>
          <a:xfrm>
            <a:off x="381000" y="3505200"/>
            <a:ext cx="8229600" cy="1200329"/>
          </a:xfrm>
          <a:prstGeom prst="rect">
            <a:avLst/>
          </a:prstGeom>
        </p:spPr>
        <p:txBody>
          <a:bodyPr wrap="square">
            <a:spAutoFit/>
          </a:bodyPr>
          <a:lstStyle/>
          <a:p>
            <a:r>
              <a:rPr lang="en-US" dirty="0"/>
              <a:t>T83-Q9.A proton with a speed of 2.00 x 10</a:t>
            </a:r>
            <a:r>
              <a:rPr lang="en-US" baseline="30000" dirty="0"/>
              <a:t>5</a:t>
            </a:r>
            <a:r>
              <a:rPr lang="en-US" dirty="0"/>
              <a:t> m/s enters a region of space in which source charges have created an electric potential. What is the proton’s speed after it has moved through a potential difference of + 100 V?</a:t>
            </a:r>
          </a:p>
          <a:p>
            <a:r>
              <a:rPr lang="pt-BR" dirty="0"/>
              <a:t>A) 1.44 x 10</a:t>
            </a:r>
            <a:r>
              <a:rPr lang="pt-BR" baseline="30000" dirty="0"/>
              <a:t>5</a:t>
            </a:r>
            <a:r>
              <a:rPr lang="pt-BR" dirty="0"/>
              <a:t> m/s</a:t>
            </a:r>
            <a:endParaRPr lang="en-US" dirty="0"/>
          </a:p>
        </p:txBody>
      </p:sp>
      <p:sp>
        <p:nvSpPr>
          <p:cNvPr id="6" name="Rectangle 5"/>
          <p:cNvSpPr/>
          <p:nvPr/>
        </p:nvSpPr>
        <p:spPr>
          <a:xfrm>
            <a:off x="533400" y="4895671"/>
            <a:ext cx="7924800" cy="1200329"/>
          </a:xfrm>
          <a:prstGeom prst="rect">
            <a:avLst/>
          </a:prstGeom>
        </p:spPr>
        <p:txBody>
          <a:bodyPr wrap="square">
            <a:spAutoFit/>
          </a:bodyPr>
          <a:lstStyle/>
          <a:p>
            <a:r>
              <a:rPr lang="en-US" dirty="0"/>
              <a:t>T92-Q16. An electron is projected with an initial kinetic energy of 3.6 × 10-24 J toward a fixed proton. If the electron is initially infinitely far from the proton, at what distance from the proton is its speed equal to twice its initial speed?</a:t>
            </a:r>
          </a:p>
          <a:p>
            <a:r>
              <a:rPr lang="en-US" dirty="0"/>
              <a:t>A) 21 </a:t>
            </a:r>
            <a:r>
              <a:rPr lang="el-GR" dirty="0"/>
              <a:t>μ</a:t>
            </a:r>
            <a:r>
              <a:rPr lang="en-US" dirty="0"/>
              <a:t>m</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4800" y="228600"/>
            <a:ext cx="8610600" cy="2308324"/>
            <a:chOff x="457200" y="1905000"/>
            <a:chExt cx="8610600" cy="2308324"/>
          </a:xfrm>
        </p:grpSpPr>
        <p:sp>
          <p:nvSpPr>
            <p:cNvPr id="3" name="Rectangle 2"/>
            <p:cNvSpPr/>
            <p:nvPr/>
          </p:nvSpPr>
          <p:spPr>
            <a:xfrm>
              <a:off x="457200" y="1905000"/>
              <a:ext cx="6705600" cy="2308324"/>
            </a:xfrm>
            <a:prstGeom prst="rect">
              <a:avLst/>
            </a:prstGeom>
          </p:spPr>
          <p:txBody>
            <a:bodyPr wrap="square">
              <a:spAutoFit/>
            </a:bodyPr>
            <a:lstStyle/>
            <a:p>
              <a:pPr algn="l" rtl="0"/>
              <a:r>
                <a:rPr lang="en-US" dirty="0">
                  <a:solidFill>
                    <a:srgbClr val="0000FF"/>
                  </a:solidFill>
                </a:rPr>
                <a:t>T111-Q11. </a:t>
              </a:r>
            </a:p>
            <a:p>
              <a:pPr algn="l" rtl="0"/>
              <a:r>
                <a:rPr lang="en-US" dirty="0">
                  <a:solidFill>
                    <a:srgbClr val="0000FF"/>
                  </a:solidFill>
                </a:rPr>
                <a:t>Figure 4 shows an electron moving to the right between two parallel charged plates. The electric potentials of the plates are </a:t>
              </a:r>
              <a:r>
                <a:rPr lang="en-US" i="1" dirty="0">
                  <a:solidFill>
                    <a:srgbClr val="0000FF"/>
                  </a:solidFill>
                </a:rPr>
                <a:t>V</a:t>
              </a:r>
              <a:r>
                <a:rPr lang="en-US" i="1" baseline="-25000" dirty="0">
                  <a:solidFill>
                    <a:srgbClr val="0000FF"/>
                  </a:solidFill>
                </a:rPr>
                <a:t>1</a:t>
              </a:r>
              <a:r>
                <a:rPr lang="en-US" i="1" baseline="30000" dirty="0">
                  <a:solidFill>
                    <a:srgbClr val="0000FF"/>
                  </a:solidFill>
                </a:rPr>
                <a:t> </a:t>
              </a:r>
              <a:r>
                <a:rPr lang="en-US" i="1" dirty="0">
                  <a:solidFill>
                    <a:srgbClr val="0000FF"/>
                  </a:solidFill>
                </a:rPr>
                <a:t>= –70 V and V</a:t>
              </a:r>
              <a:r>
                <a:rPr lang="en-US" i="1" baseline="-25000" dirty="0">
                  <a:solidFill>
                    <a:srgbClr val="0000FF"/>
                  </a:solidFill>
                </a:rPr>
                <a:t>2</a:t>
              </a:r>
              <a:r>
                <a:rPr lang="en-US" i="1" baseline="30000" dirty="0">
                  <a:solidFill>
                    <a:srgbClr val="0000FF"/>
                  </a:solidFill>
                </a:rPr>
                <a:t> </a:t>
              </a:r>
              <a:r>
                <a:rPr lang="en-US" i="1" dirty="0">
                  <a:solidFill>
                    <a:srgbClr val="0000FF"/>
                  </a:solidFill>
                </a:rPr>
                <a:t>= –50 V. What is the change in the kinetic energy of the electron as it moves from the left to the right plate? </a:t>
              </a:r>
            </a:p>
            <a:p>
              <a:pPr algn="l" rtl="0"/>
              <a:r>
                <a:rPr lang="en-US" dirty="0">
                  <a:solidFill>
                    <a:srgbClr val="0000FF"/>
                  </a:solidFill>
                </a:rPr>
                <a:t>A) +3.2 × 10</a:t>
              </a:r>
              <a:r>
                <a:rPr lang="en-US" baseline="30000" dirty="0">
                  <a:solidFill>
                    <a:srgbClr val="0000FF"/>
                  </a:solidFill>
                </a:rPr>
                <a:t>-18</a:t>
              </a:r>
              <a:r>
                <a:rPr lang="en-US" dirty="0">
                  <a:solidFill>
                    <a:srgbClr val="0000FF"/>
                  </a:solidFill>
                </a:rPr>
                <a:t>J</a:t>
              </a:r>
            </a:p>
            <a:p>
              <a:pPr algn="l" rtl="0"/>
              <a:endParaRPr lang="en-US" dirty="0">
                <a:solidFill>
                  <a:srgbClr val="0000FF"/>
                </a:solidFill>
              </a:endParaRPr>
            </a:p>
          </p:txBody>
        </p:sp>
        <p:pic>
          <p:nvPicPr>
            <p:cNvPr id="4" name="Picture 3"/>
            <p:cNvPicPr>
              <a:picLocks noChangeAspect="1" noChangeArrowheads="1"/>
            </p:cNvPicPr>
            <p:nvPr/>
          </p:nvPicPr>
          <p:blipFill>
            <a:blip r:embed="rId2" cstate="print"/>
            <a:srcRect/>
            <a:stretch>
              <a:fillRect/>
            </a:stretch>
          </p:blipFill>
          <p:spPr bwMode="auto">
            <a:xfrm>
              <a:off x="7572375" y="2057400"/>
              <a:ext cx="1495425" cy="1552575"/>
            </a:xfrm>
            <a:prstGeom prst="rect">
              <a:avLst/>
            </a:prstGeom>
            <a:noFill/>
            <a:ln w="9525">
              <a:noFill/>
              <a:miter lim="800000"/>
              <a:headEnd/>
              <a:tailEnd/>
            </a:ln>
            <a:effectLst/>
          </p:spPr>
        </p:pic>
      </p:grpSp>
      <p:sp>
        <p:nvSpPr>
          <p:cNvPr id="5" name="Rectangle 4"/>
          <p:cNvSpPr/>
          <p:nvPr/>
        </p:nvSpPr>
        <p:spPr>
          <a:xfrm>
            <a:off x="152400" y="2667000"/>
            <a:ext cx="8839200" cy="2308324"/>
          </a:xfrm>
          <a:prstGeom prst="rect">
            <a:avLst/>
          </a:prstGeom>
        </p:spPr>
        <p:txBody>
          <a:bodyPr wrap="square">
            <a:spAutoFit/>
          </a:bodyPr>
          <a:lstStyle/>
          <a:p>
            <a:pPr algn="l" rtl="0"/>
            <a:r>
              <a:rPr lang="en-US" dirty="0"/>
              <a:t>T103-Q15. </a:t>
            </a:r>
          </a:p>
          <a:p>
            <a:pPr algn="l" rtl="0"/>
            <a:r>
              <a:rPr lang="en-US" dirty="0"/>
              <a:t>A proton of kinetic energy 4.8 × 10</a:t>
            </a:r>
            <a:r>
              <a:rPr lang="en-US" baseline="30000" dirty="0"/>
              <a:t>6</a:t>
            </a:r>
            <a:r>
              <a:rPr lang="en-US" dirty="0"/>
              <a:t> </a:t>
            </a:r>
            <a:r>
              <a:rPr lang="en-US" dirty="0" err="1"/>
              <a:t>eV</a:t>
            </a:r>
            <a:r>
              <a:rPr lang="en-US" dirty="0"/>
              <a:t> travels head-on toward a lead nucleus (with 82 protons). Assuming that the proton does not penetrate the nucleus and that the only force between the proton and the nucleus is Coulomb force, calculate the smallest separation between the proton and the nucleus when the proton comes momentarily to rest. </a:t>
            </a:r>
          </a:p>
          <a:p>
            <a:pPr algn="l" rtl="0"/>
            <a:r>
              <a:rPr lang="en-US" dirty="0"/>
              <a:t>A) 2.5 × 10</a:t>
            </a:r>
            <a:r>
              <a:rPr lang="en-US" baseline="30000" dirty="0"/>
              <a:t>-14</a:t>
            </a:r>
            <a:r>
              <a:rPr lang="en-US" dirty="0"/>
              <a:t> m </a:t>
            </a:r>
          </a:p>
          <a:p>
            <a:pPr algn="l" rtl="0"/>
            <a:endParaRPr lang="en-US" dirty="0"/>
          </a:p>
        </p:txBody>
      </p:sp>
      <p:sp>
        <p:nvSpPr>
          <p:cNvPr id="6" name="Rectangle 4"/>
          <p:cNvSpPr txBox="1">
            <a:spLocks noChangeArrowheads="1"/>
          </p:cNvSpPr>
          <p:nvPr/>
        </p:nvSpPr>
        <p:spPr bwMode="auto">
          <a:xfrm>
            <a:off x="152400" y="4724400"/>
            <a:ext cx="8915400" cy="1066800"/>
          </a:xfrm>
          <a:prstGeom prst="rect">
            <a:avLst/>
          </a:prstGeom>
          <a:noFill/>
          <a:ln w="76200">
            <a:noFill/>
            <a:miter lim="800000"/>
            <a:headEnd/>
            <a:tailEnd/>
          </a:ln>
        </p:spPr>
        <p:txBody>
          <a:bodyPr/>
          <a:lstStyle/>
          <a:p>
            <a:r>
              <a:rPr lang="en-US" b="1" dirty="0">
                <a:solidFill>
                  <a:srgbClr val="FF0000"/>
                </a:solidFill>
              </a:rPr>
              <a:t>Book’s Problem</a:t>
            </a:r>
            <a:r>
              <a:rPr lang="en-US" dirty="0">
                <a:solidFill>
                  <a:srgbClr val="FF0000"/>
                </a:solidFill>
              </a:rPr>
              <a:t>: A particle, with mass = 9.0×10</a:t>
            </a:r>
            <a:r>
              <a:rPr lang="en-US" baseline="30000" dirty="0">
                <a:solidFill>
                  <a:srgbClr val="FF0000"/>
                </a:solidFill>
              </a:rPr>
              <a:t>-9</a:t>
            </a:r>
            <a:r>
              <a:rPr lang="en-US" dirty="0">
                <a:solidFill>
                  <a:srgbClr val="FF0000"/>
                </a:solidFill>
              </a:rPr>
              <a:t> kg and charge = +8 </a:t>
            </a:r>
            <a:r>
              <a:rPr lang="en-US" dirty="0" err="1">
                <a:solidFill>
                  <a:srgbClr val="FF0000"/>
                </a:solidFill>
              </a:rPr>
              <a:t>nC</a:t>
            </a:r>
            <a:r>
              <a:rPr lang="en-US" dirty="0">
                <a:solidFill>
                  <a:srgbClr val="FF0000"/>
                </a:solidFill>
              </a:rPr>
              <a:t> , has a kinetic energy of 36 </a:t>
            </a:r>
            <a:r>
              <a:rPr lang="en-US" dirty="0" err="1">
                <a:solidFill>
                  <a:srgbClr val="FF0000"/>
                </a:solidFill>
              </a:rPr>
              <a:t>μJ</a:t>
            </a:r>
            <a:r>
              <a:rPr lang="en-US" dirty="0">
                <a:solidFill>
                  <a:srgbClr val="FF0000"/>
                </a:solidFill>
              </a:rPr>
              <a:t> at point A and moves to point B where the potential is 3.0×10</a:t>
            </a:r>
            <a:r>
              <a:rPr lang="en-US" baseline="30000" dirty="0">
                <a:solidFill>
                  <a:srgbClr val="FF0000"/>
                </a:solidFill>
              </a:rPr>
              <a:t>3</a:t>
            </a:r>
            <a:r>
              <a:rPr lang="en-US" dirty="0">
                <a:solidFill>
                  <a:srgbClr val="FF0000"/>
                </a:solidFill>
              </a:rPr>
              <a:t> V greater than that at point A. What is the particle's kinetic energy at point B? (</a:t>
            </a:r>
            <a:r>
              <a:rPr lang="en-US" dirty="0" err="1">
                <a:solidFill>
                  <a:srgbClr val="FF0000"/>
                </a:solidFill>
              </a:rPr>
              <a:t>Ans</a:t>
            </a:r>
            <a:r>
              <a:rPr lang="en-US" dirty="0">
                <a:solidFill>
                  <a:srgbClr val="FF0000"/>
                </a:solidFill>
              </a:rPr>
              <a:t>:  12 </a:t>
            </a:r>
            <a:r>
              <a:rPr lang="en-US" dirty="0" err="1">
                <a:solidFill>
                  <a:srgbClr val="FF0000"/>
                </a:solidFill>
              </a:rPr>
              <a:t>μJ</a:t>
            </a:r>
            <a:r>
              <a:rPr lang="en-US" dirty="0">
                <a:solidFill>
                  <a:srgbClr val="FF0000"/>
                </a:solidFill>
              </a:rPr>
              <a:t>)</a:t>
            </a:r>
          </a:p>
          <a:p>
            <a:endParaRPr lang="en-US" dirty="0">
              <a:solidFill>
                <a:srgbClr val="FF0000"/>
              </a:solidFill>
            </a:endParaRPr>
          </a:p>
          <a:p>
            <a:endParaRPr lang="en-US" b="1" dirty="0">
              <a:solidFill>
                <a:srgbClr val="FF0000"/>
              </a:solidFill>
            </a:endParaRPr>
          </a:p>
          <a:p>
            <a:endParaRPr lang="en-US" dirty="0">
              <a:solidFill>
                <a:srgbClr val="FF000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4800" y="228600"/>
            <a:ext cx="8610600" cy="2308324"/>
            <a:chOff x="457200" y="1905000"/>
            <a:chExt cx="8610600" cy="2308324"/>
          </a:xfrm>
        </p:grpSpPr>
        <p:sp>
          <p:nvSpPr>
            <p:cNvPr id="3" name="Rectangle 2"/>
            <p:cNvSpPr/>
            <p:nvPr/>
          </p:nvSpPr>
          <p:spPr>
            <a:xfrm>
              <a:off x="457200" y="1905000"/>
              <a:ext cx="6705600" cy="2308324"/>
            </a:xfrm>
            <a:prstGeom prst="rect">
              <a:avLst/>
            </a:prstGeom>
          </p:spPr>
          <p:txBody>
            <a:bodyPr wrap="square">
              <a:spAutoFit/>
            </a:bodyPr>
            <a:lstStyle/>
            <a:p>
              <a:pPr algn="l" rtl="0"/>
              <a:r>
                <a:rPr lang="en-US" dirty="0">
                  <a:solidFill>
                    <a:srgbClr val="0000FF"/>
                  </a:solidFill>
                </a:rPr>
                <a:t>T111-Q11. </a:t>
              </a:r>
            </a:p>
            <a:p>
              <a:pPr algn="l" rtl="0"/>
              <a:r>
                <a:rPr lang="en-US" dirty="0">
                  <a:solidFill>
                    <a:srgbClr val="0000FF"/>
                  </a:solidFill>
                </a:rPr>
                <a:t>Figure 4 shows an electron moving to the right between two parallel charged plates. The electric potentials of the plates are </a:t>
              </a:r>
              <a:r>
                <a:rPr lang="en-US" i="1" dirty="0">
                  <a:solidFill>
                    <a:srgbClr val="0000FF"/>
                  </a:solidFill>
                </a:rPr>
                <a:t>V</a:t>
              </a:r>
              <a:r>
                <a:rPr lang="en-US" i="1" baseline="-25000" dirty="0">
                  <a:solidFill>
                    <a:srgbClr val="0000FF"/>
                  </a:solidFill>
                </a:rPr>
                <a:t>1</a:t>
              </a:r>
              <a:r>
                <a:rPr lang="en-US" i="1" baseline="30000" dirty="0">
                  <a:solidFill>
                    <a:srgbClr val="0000FF"/>
                  </a:solidFill>
                </a:rPr>
                <a:t> </a:t>
              </a:r>
              <a:r>
                <a:rPr lang="en-US" i="1" dirty="0">
                  <a:solidFill>
                    <a:srgbClr val="0000FF"/>
                  </a:solidFill>
                </a:rPr>
                <a:t>= –70 V and V</a:t>
              </a:r>
              <a:r>
                <a:rPr lang="en-US" i="1" baseline="-25000" dirty="0">
                  <a:solidFill>
                    <a:srgbClr val="0000FF"/>
                  </a:solidFill>
                </a:rPr>
                <a:t>2</a:t>
              </a:r>
              <a:r>
                <a:rPr lang="en-US" i="1" baseline="30000" dirty="0">
                  <a:solidFill>
                    <a:srgbClr val="0000FF"/>
                  </a:solidFill>
                </a:rPr>
                <a:t> </a:t>
              </a:r>
              <a:r>
                <a:rPr lang="en-US" i="1" dirty="0">
                  <a:solidFill>
                    <a:srgbClr val="0000FF"/>
                  </a:solidFill>
                </a:rPr>
                <a:t>= –50 V. What is the change in the kinetic energy of the electron as it moves from the left to the right plate? </a:t>
              </a:r>
            </a:p>
            <a:p>
              <a:pPr algn="l" rtl="0"/>
              <a:r>
                <a:rPr lang="en-US" dirty="0">
                  <a:solidFill>
                    <a:srgbClr val="0000FF"/>
                  </a:solidFill>
                </a:rPr>
                <a:t>A) +3.2 × 10</a:t>
              </a:r>
              <a:r>
                <a:rPr lang="en-US" baseline="30000" dirty="0">
                  <a:solidFill>
                    <a:srgbClr val="0000FF"/>
                  </a:solidFill>
                </a:rPr>
                <a:t>-18</a:t>
              </a:r>
              <a:r>
                <a:rPr lang="en-US" dirty="0">
                  <a:solidFill>
                    <a:srgbClr val="0000FF"/>
                  </a:solidFill>
                </a:rPr>
                <a:t>J</a:t>
              </a:r>
            </a:p>
            <a:p>
              <a:pPr algn="l" rtl="0"/>
              <a:endParaRPr lang="en-US" dirty="0">
                <a:solidFill>
                  <a:srgbClr val="0000FF"/>
                </a:solidFill>
              </a:endParaRPr>
            </a:p>
          </p:txBody>
        </p:sp>
        <p:pic>
          <p:nvPicPr>
            <p:cNvPr id="4" name="Picture 3"/>
            <p:cNvPicPr>
              <a:picLocks noChangeAspect="1" noChangeArrowheads="1"/>
            </p:cNvPicPr>
            <p:nvPr/>
          </p:nvPicPr>
          <p:blipFill>
            <a:blip r:embed="rId2" cstate="print"/>
            <a:srcRect/>
            <a:stretch>
              <a:fillRect/>
            </a:stretch>
          </p:blipFill>
          <p:spPr bwMode="auto">
            <a:xfrm>
              <a:off x="7572375" y="2057400"/>
              <a:ext cx="1495425" cy="1552575"/>
            </a:xfrm>
            <a:prstGeom prst="rect">
              <a:avLst/>
            </a:prstGeom>
            <a:noFill/>
            <a:ln w="9525">
              <a:noFill/>
              <a:miter lim="800000"/>
              <a:headEnd/>
              <a:tailEnd/>
            </a:ln>
            <a:effectLst/>
          </p:spPr>
        </p:pic>
      </p:grpSp>
    </p:spTree>
    <p:extLst>
      <p:ext uri="{BB962C8B-B14F-4D97-AF65-F5344CB8AC3E}">
        <p14:creationId xmlns:p14="http://schemas.microsoft.com/office/powerpoint/2010/main" val="27245835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ounded Rectangle 69"/>
          <p:cNvSpPr/>
          <p:nvPr/>
        </p:nvSpPr>
        <p:spPr>
          <a:xfrm rot="16200000">
            <a:off x="4462462" y="2667000"/>
            <a:ext cx="2133600" cy="609600"/>
          </a:xfrm>
          <a:prstGeom prst="roundRect">
            <a:avLst>
              <a:gd name="adj" fmla="val 41992"/>
            </a:avLst>
          </a:prstGeom>
          <a:solidFill>
            <a:srgbClr val="00FF0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Title 7"/>
          <p:cNvSpPr txBox="1">
            <a:spLocks/>
          </p:cNvSpPr>
          <p:nvPr/>
        </p:nvSpPr>
        <p:spPr>
          <a:xfrm>
            <a:off x="381000" y="76200"/>
            <a:ext cx="8229600" cy="1020763"/>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0000FF"/>
                </a:solidFill>
                <a:effectLst>
                  <a:outerShdw blurRad="50800" dist="39000" dir="5460000" algn="tl">
                    <a:srgbClr val="000000">
                      <a:alpha val="38000"/>
                    </a:srgbClr>
                  </a:outerShdw>
                </a:effectLst>
                <a:latin typeface="Comic Sans MS" pitchFamily="66" charset="0"/>
                <a:cs typeface="+mn-cs"/>
              </a:rPr>
              <a:t>Potential: Electric Dipole</a:t>
            </a:r>
            <a:endParaRPr lang="en-US" sz="3600" b="1" dirty="0">
              <a:ln w="11430"/>
              <a:solidFill>
                <a:srgbClr val="0000FF"/>
              </a:solidFill>
              <a:effectLst>
                <a:outerShdw blurRad="50800" dist="39000" dir="5460000" algn="tl">
                  <a:srgbClr val="000000">
                    <a:alpha val="38000"/>
                  </a:srgbClr>
                </a:outerShdw>
              </a:effectLst>
              <a:latin typeface="+mj-lt"/>
              <a:ea typeface="+mj-ea"/>
              <a:cs typeface="+mj-cs"/>
            </a:endParaRPr>
          </a:p>
        </p:txBody>
      </p:sp>
      <p:graphicFrame>
        <p:nvGraphicFramePr>
          <p:cNvPr id="3" name="Object 3"/>
          <p:cNvGraphicFramePr>
            <a:graphicFrameLocks noChangeAspect="1"/>
          </p:cNvGraphicFramePr>
          <p:nvPr/>
        </p:nvGraphicFramePr>
        <p:xfrm>
          <a:off x="904875" y="4038600"/>
          <a:ext cx="1762125" cy="703263"/>
        </p:xfrm>
        <a:graphic>
          <a:graphicData uri="http://schemas.openxmlformats.org/presentationml/2006/ole">
            <mc:AlternateContent xmlns:mc="http://schemas.openxmlformats.org/markup-compatibility/2006">
              <mc:Choice xmlns:v="urn:schemas-microsoft-com:vml" Requires="v">
                <p:oleObj spid="_x0000_s13316" name="Equation" r:id="rId4" imgW="939600" imgH="393480" progId="Equation.3">
                  <p:embed/>
                </p:oleObj>
              </mc:Choice>
              <mc:Fallback>
                <p:oleObj name="Equation" r:id="rId4" imgW="939600" imgH="393480" progId="Equation.3">
                  <p:embed/>
                  <p:pic>
                    <p:nvPicPr>
                      <p:cNvPr id="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875" y="4038600"/>
                        <a:ext cx="1762125" cy="703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26"/>
          <p:cNvGrpSpPr>
            <a:grpSpLocks/>
          </p:cNvGrpSpPr>
          <p:nvPr/>
        </p:nvGrpSpPr>
        <p:grpSpPr bwMode="auto">
          <a:xfrm>
            <a:off x="228600" y="914400"/>
            <a:ext cx="3211513" cy="914400"/>
            <a:chOff x="304800" y="3200400"/>
            <a:chExt cx="3211135" cy="914400"/>
          </a:xfrm>
        </p:grpSpPr>
        <p:graphicFrame>
          <p:nvGraphicFramePr>
            <p:cNvPr id="4" name="Object 4"/>
            <p:cNvGraphicFramePr>
              <a:graphicFrameLocks noChangeAspect="1"/>
            </p:cNvGraphicFramePr>
            <p:nvPr/>
          </p:nvGraphicFramePr>
          <p:xfrm>
            <a:off x="1338011" y="3660775"/>
            <a:ext cx="1100137" cy="454025"/>
          </p:xfrm>
          <a:graphic>
            <a:graphicData uri="http://schemas.openxmlformats.org/presentationml/2006/ole">
              <mc:AlternateContent xmlns:mc="http://schemas.openxmlformats.org/markup-compatibility/2006">
                <mc:Choice xmlns:v="urn:schemas-microsoft-com:vml" Requires="v">
                  <p:oleObj spid="_x0000_s13317" name="Equation" r:id="rId6" imgW="469800" imgH="203040" progId="Equation.3">
                    <p:embed/>
                  </p:oleObj>
                </mc:Choice>
                <mc:Fallback>
                  <p:oleObj name="Equation" r:id="rId6" imgW="469800" imgH="203040" progId="Equation.3">
                    <p:embed/>
                    <p:pic>
                      <p:nvPicPr>
                        <p:cNvPr id="4"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8011" y="3660775"/>
                          <a:ext cx="1100137"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10" name="TextBox 102"/>
            <p:cNvSpPr txBox="1">
              <a:spLocks noChangeArrowheads="1"/>
            </p:cNvSpPr>
            <p:nvPr/>
          </p:nvSpPr>
          <p:spPr bwMode="auto">
            <a:xfrm>
              <a:off x="304800" y="3200400"/>
              <a:ext cx="3211135" cy="369332"/>
            </a:xfrm>
            <a:prstGeom prst="rect">
              <a:avLst/>
            </a:prstGeom>
            <a:noFill/>
            <a:ln w="9525">
              <a:noFill/>
              <a:miter lim="800000"/>
              <a:headEnd/>
              <a:tailEnd/>
            </a:ln>
          </p:spPr>
          <p:txBody>
            <a:bodyPr wrap="none">
              <a:spAutoFit/>
            </a:bodyPr>
            <a:lstStyle/>
            <a:p>
              <a:r>
                <a:rPr lang="en-US" b="1">
                  <a:latin typeface="Comic Sans MS" pitchFamily="66" charset="0"/>
                </a:rPr>
                <a:t>Electric dipole moment (p)</a:t>
              </a:r>
            </a:p>
          </p:txBody>
        </p:sp>
      </p:grpSp>
      <p:sp>
        <p:nvSpPr>
          <p:cNvPr id="110" name="TextBox 109"/>
          <p:cNvSpPr txBox="1">
            <a:spLocks noChangeArrowheads="1"/>
          </p:cNvSpPr>
          <p:nvPr/>
        </p:nvSpPr>
        <p:spPr bwMode="auto">
          <a:xfrm>
            <a:off x="304800" y="2057400"/>
            <a:ext cx="3429000" cy="523875"/>
          </a:xfrm>
          <a:prstGeom prst="rect">
            <a:avLst/>
          </a:prstGeom>
          <a:solidFill>
            <a:srgbClr val="FFFF00"/>
          </a:solidFill>
          <a:ln w="9525">
            <a:noFill/>
            <a:miter lim="800000"/>
            <a:headEnd/>
            <a:tailEnd/>
          </a:ln>
        </p:spPr>
        <p:txBody>
          <a:bodyPr>
            <a:spAutoFit/>
          </a:bodyPr>
          <a:lstStyle/>
          <a:p>
            <a:r>
              <a:rPr lang="en-US" sz="1400" b="1">
                <a:latin typeface="Comic Sans MS" pitchFamily="66" charset="0"/>
              </a:rPr>
              <a:t>The direction of dipole moment is taken from –ve to +ve charge</a:t>
            </a:r>
          </a:p>
        </p:txBody>
      </p:sp>
      <p:sp>
        <p:nvSpPr>
          <p:cNvPr id="71" name="Oval 70"/>
          <p:cNvSpPr/>
          <p:nvPr/>
        </p:nvSpPr>
        <p:spPr>
          <a:xfrm rot="16200000">
            <a:off x="5224462" y="3429000"/>
            <a:ext cx="609600" cy="6096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-q</a:t>
            </a:r>
          </a:p>
        </p:txBody>
      </p:sp>
      <p:sp>
        <p:nvSpPr>
          <p:cNvPr id="44" name="Oval 43"/>
          <p:cNvSpPr/>
          <p:nvPr/>
        </p:nvSpPr>
        <p:spPr>
          <a:xfrm rot="16200000">
            <a:off x="5224462" y="1905000"/>
            <a:ext cx="609600" cy="6096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+q</a:t>
            </a:r>
          </a:p>
        </p:txBody>
      </p:sp>
      <p:grpSp>
        <p:nvGrpSpPr>
          <p:cNvPr id="20490" name="Group 79"/>
          <p:cNvGrpSpPr>
            <a:grpSpLocks/>
          </p:cNvGrpSpPr>
          <p:nvPr/>
        </p:nvGrpSpPr>
        <p:grpSpPr bwMode="auto">
          <a:xfrm rot="-5400000">
            <a:off x="4386262" y="2667000"/>
            <a:ext cx="1600200" cy="685800"/>
            <a:chOff x="609600" y="1752600"/>
            <a:chExt cx="1600200" cy="685800"/>
          </a:xfrm>
        </p:grpSpPr>
        <p:cxnSp>
          <p:nvCxnSpPr>
            <p:cNvPr id="74" name="Straight Connector 73"/>
            <p:cNvCxnSpPr/>
            <p:nvPr/>
          </p:nvCxnSpPr>
          <p:spPr>
            <a:xfrm rot="16200000" flipH="1">
              <a:off x="318294" y="2069306"/>
              <a:ext cx="685800" cy="5238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1895475" y="2124075"/>
              <a:ext cx="6286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609600" y="1981200"/>
              <a:ext cx="1600200" cy="1588"/>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0509" name="TextBox 78"/>
            <p:cNvSpPr txBox="1">
              <a:spLocks noChangeArrowheads="1"/>
            </p:cNvSpPr>
            <p:nvPr/>
          </p:nvSpPr>
          <p:spPr bwMode="auto">
            <a:xfrm>
              <a:off x="1371600" y="1781300"/>
              <a:ext cx="274434" cy="276999"/>
            </a:xfrm>
            <a:prstGeom prst="rect">
              <a:avLst/>
            </a:prstGeom>
            <a:noFill/>
            <a:ln w="9525">
              <a:noFill/>
              <a:miter lim="800000"/>
              <a:headEnd/>
              <a:tailEnd/>
            </a:ln>
          </p:spPr>
          <p:txBody>
            <a:bodyPr wrap="none">
              <a:spAutoFit/>
            </a:bodyPr>
            <a:lstStyle/>
            <a:p>
              <a:r>
                <a:rPr lang="en-US" sz="1200">
                  <a:latin typeface="Comic Sans MS" pitchFamily="66" charset="0"/>
                </a:rPr>
                <a:t>d</a:t>
              </a:r>
            </a:p>
          </p:txBody>
        </p:sp>
      </p:grpSp>
      <p:grpSp>
        <p:nvGrpSpPr>
          <p:cNvPr id="20491" name="Group 108"/>
          <p:cNvGrpSpPr>
            <a:grpSpLocks/>
          </p:cNvGrpSpPr>
          <p:nvPr/>
        </p:nvGrpSpPr>
        <p:grpSpPr bwMode="auto">
          <a:xfrm rot="-5400000">
            <a:off x="5369718" y="2964657"/>
            <a:ext cx="252413" cy="76200"/>
            <a:chOff x="1271650" y="1447800"/>
            <a:chExt cx="253144" cy="76200"/>
          </a:xfrm>
        </p:grpSpPr>
        <p:sp>
          <p:nvSpPr>
            <p:cNvPr id="82" name="Oval 81"/>
            <p:cNvSpPr/>
            <p:nvPr/>
          </p:nvSpPr>
          <p:spPr>
            <a:xfrm>
              <a:off x="1270058" y="1447800"/>
              <a:ext cx="124184"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8" name="Straight Arrow Connector 107"/>
            <p:cNvCxnSpPr/>
            <p:nvPr/>
          </p:nvCxnSpPr>
          <p:spPr>
            <a:xfrm rot="5400000" flipH="1" flipV="1">
              <a:off x="1440415" y="1407871"/>
              <a:ext cx="1588" cy="167171"/>
            </a:xfrm>
            <a:prstGeom prst="straightConnector1">
              <a:avLst/>
            </a:pr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0" name="TextBox 129"/>
          <p:cNvSpPr txBox="1">
            <a:spLocks noChangeArrowheads="1"/>
          </p:cNvSpPr>
          <p:nvPr/>
        </p:nvSpPr>
        <p:spPr bwMode="auto">
          <a:xfrm>
            <a:off x="304800" y="2971800"/>
            <a:ext cx="4191000" cy="646113"/>
          </a:xfrm>
          <a:prstGeom prst="rect">
            <a:avLst/>
          </a:prstGeom>
          <a:noFill/>
          <a:ln w="9525">
            <a:noFill/>
            <a:miter lim="800000"/>
            <a:headEnd/>
            <a:tailEnd/>
          </a:ln>
        </p:spPr>
        <p:txBody>
          <a:bodyPr>
            <a:spAutoFit/>
          </a:bodyPr>
          <a:lstStyle/>
          <a:p>
            <a:r>
              <a:rPr lang="en-US" b="1">
                <a:latin typeface="Comic Sans MS" pitchFamily="66" charset="0"/>
              </a:rPr>
              <a:t>The Electric potential at Point P due to a dipole is</a:t>
            </a:r>
          </a:p>
        </p:txBody>
      </p:sp>
      <p:cxnSp>
        <p:nvCxnSpPr>
          <p:cNvPr id="49" name="Straight Connector 48"/>
          <p:cNvCxnSpPr/>
          <p:nvPr/>
        </p:nvCxnSpPr>
        <p:spPr>
          <a:xfrm flipV="1">
            <a:off x="5534025" y="1071563"/>
            <a:ext cx="3200400" cy="1995487"/>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nvGrpSpPr>
          <p:cNvPr id="20494" name="Group 60"/>
          <p:cNvGrpSpPr>
            <a:grpSpLocks/>
          </p:cNvGrpSpPr>
          <p:nvPr/>
        </p:nvGrpSpPr>
        <p:grpSpPr bwMode="auto">
          <a:xfrm>
            <a:off x="5529262" y="838200"/>
            <a:ext cx="3538538" cy="2514600"/>
            <a:chOff x="5410200" y="3276600"/>
            <a:chExt cx="3538954" cy="2514600"/>
          </a:xfrm>
        </p:grpSpPr>
        <p:cxnSp>
          <p:nvCxnSpPr>
            <p:cNvPr id="86" name="Straight Connector 85"/>
            <p:cNvCxnSpPr/>
            <p:nvPr/>
          </p:nvCxnSpPr>
          <p:spPr bwMode="auto">
            <a:xfrm rot="16200000" flipH="1">
              <a:off x="5355440" y="5584023"/>
              <a:ext cx="261937" cy="15241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bwMode="auto">
            <a:xfrm rot="16200000" flipH="1">
              <a:off x="8420476" y="3390882"/>
              <a:ext cx="381000" cy="30483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bwMode="auto">
            <a:xfrm flipV="1">
              <a:off x="5486409" y="3733800"/>
              <a:ext cx="3200776" cy="198120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0502" name="TextBox 103"/>
            <p:cNvSpPr txBox="1">
              <a:spLocks noChangeArrowheads="1"/>
            </p:cNvSpPr>
            <p:nvPr/>
          </p:nvSpPr>
          <p:spPr bwMode="auto">
            <a:xfrm rot="-1721011">
              <a:off x="6977311" y="4497338"/>
              <a:ext cx="227270" cy="276999"/>
            </a:xfrm>
            <a:prstGeom prst="rect">
              <a:avLst/>
            </a:prstGeom>
            <a:noFill/>
            <a:ln w="9525">
              <a:noFill/>
              <a:miter lim="800000"/>
              <a:headEnd/>
              <a:tailEnd/>
            </a:ln>
          </p:spPr>
          <p:txBody>
            <a:bodyPr>
              <a:spAutoFit/>
            </a:bodyPr>
            <a:lstStyle/>
            <a:p>
              <a:r>
                <a:rPr lang="en-US" sz="1200"/>
                <a:t>r</a:t>
              </a:r>
            </a:p>
          </p:txBody>
        </p:sp>
        <p:sp>
          <p:nvSpPr>
            <p:cNvPr id="20503" name="TextBox 53"/>
            <p:cNvSpPr txBox="1">
              <a:spLocks noChangeArrowheads="1"/>
            </p:cNvSpPr>
            <p:nvPr/>
          </p:nvSpPr>
          <p:spPr bwMode="auto">
            <a:xfrm>
              <a:off x="8610600" y="3276600"/>
              <a:ext cx="338554" cy="369332"/>
            </a:xfrm>
            <a:prstGeom prst="rect">
              <a:avLst/>
            </a:prstGeom>
            <a:noFill/>
            <a:ln w="9525">
              <a:noFill/>
              <a:miter lim="800000"/>
              <a:headEnd/>
              <a:tailEnd/>
            </a:ln>
          </p:spPr>
          <p:txBody>
            <a:bodyPr wrap="none">
              <a:spAutoFit/>
            </a:bodyPr>
            <a:lstStyle/>
            <a:p>
              <a:r>
                <a:rPr lang="en-US"/>
                <a:t>P</a:t>
              </a:r>
            </a:p>
          </p:txBody>
        </p:sp>
      </p:grpSp>
      <p:grpSp>
        <p:nvGrpSpPr>
          <p:cNvPr id="20495" name="Group 65"/>
          <p:cNvGrpSpPr>
            <a:grpSpLocks/>
          </p:cNvGrpSpPr>
          <p:nvPr/>
        </p:nvGrpSpPr>
        <p:grpSpPr bwMode="auto">
          <a:xfrm>
            <a:off x="5351462" y="1447800"/>
            <a:ext cx="433388" cy="2971800"/>
            <a:chOff x="5232400" y="3886200"/>
            <a:chExt cx="433376" cy="2971800"/>
          </a:xfrm>
        </p:grpSpPr>
        <p:cxnSp>
          <p:nvCxnSpPr>
            <p:cNvPr id="63" name="Straight Connector 62"/>
            <p:cNvCxnSpPr/>
            <p:nvPr/>
          </p:nvCxnSpPr>
          <p:spPr>
            <a:xfrm rot="16200000" flipH="1">
              <a:off x="3886196" y="5334001"/>
              <a:ext cx="2971800" cy="7619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4" name="Arc 63"/>
            <p:cNvSpPr/>
            <p:nvPr/>
          </p:nvSpPr>
          <p:spPr>
            <a:xfrm>
              <a:off x="5232400" y="5181600"/>
              <a:ext cx="304792" cy="457200"/>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0498" name="TextBox 64"/>
            <p:cNvSpPr txBox="1">
              <a:spLocks noChangeArrowheads="1"/>
            </p:cNvSpPr>
            <p:nvPr/>
          </p:nvSpPr>
          <p:spPr bwMode="auto">
            <a:xfrm rot="-2764500">
              <a:off x="5392464" y="5002322"/>
              <a:ext cx="269626" cy="276999"/>
            </a:xfrm>
            <a:prstGeom prst="rect">
              <a:avLst/>
            </a:prstGeom>
            <a:noFill/>
            <a:ln w="9525">
              <a:noFill/>
              <a:miter lim="800000"/>
              <a:headEnd/>
              <a:tailEnd/>
            </a:ln>
          </p:spPr>
          <p:txBody>
            <a:bodyPr wrap="none">
              <a:spAutoFit/>
            </a:bodyPr>
            <a:lstStyle/>
            <a:p>
              <a:r>
                <a:rPr lang="el-GR" sz="1200"/>
                <a:t>θ</a:t>
              </a:r>
              <a:endParaRPr lang="en-US" sz="1200"/>
            </a:p>
          </p:txBody>
        </p:sp>
      </p:grpSp>
      <p:cxnSp>
        <p:nvCxnSpPr>
          <p:cNvPr id="32" name="Straight Connector 31"/>
          <p:cNvCxnSpPr/>
          <p:nvPr/>
        </p:nvCxnSpPr>
        <p:spPr>
          <a:xfrm rot="5400000" flipH="1" flipV="1">
            <a:off x="2362597" y="2742803"/>
            <a:ext cx="4114800" cy="794"/>
          </a:xfrm>
          <a:prstGeom prst="line">
            <a:avLst/>
          </a:prstGeom>
        </p:spPr>
        <p:style>
          <a:lnRef idx="1">
            <a:schemeClr val="accent1"/>
          </a:lnRef>
          <a:fillRef idx="0">
            <a:schemeClr val="accent1"/>
          </a:fillRef>
          <a:effectRef idx="0">
            <a:schemeClr val="accent1"/>
          </a:effectRef>
          <a:fontRef idx="minor">
            <a:schemeClr val="tx1"/>
          </a:fontRef>
        </p:style>
      </p:cxnSp>
      <p:sp>
        <p:nvSpPr>
          <p:cNvPr id="35" name="Rectangle 4"/>
          <p:cNvSpPr txBox="1">
            <a:spLocks noChangeArrowheads="1"/>
          </p:cNvSpPr>
          <p:nvPr/>
        </p:nvSpPr>
        <p:spPr bwMode="auto">
          <a:xfrm>
            <a:off x="152400" y="5105400"/>
            <a:ext cx="8915400" cy="1219200"/>
          </a:xfrm>
          <a:prstGeom prst="rect">
            <a:avLst/>
          </a:prstGeom>
          <a:noFill/>
          <a:ln w="76200">
            <a:noFill/>
            <a:miter lim="800000"/>
            <a:headEnd/>
            <a:tailEnd/>
          </a:ln>
        </p:spPr>
        <p:txBody>
          <a:bodyPr/>
          <a:lstStyle/>
          <a:p>
            <a:r>
              <a:rPr lang="en-US" b="1" u="sng" dirty="0"/>
              <a:t>Ch24-19</a:t>
            </a:r>
            <a:r>
              <a:rPr lang="en-US" b="1" dirty="0"/>
              <a:t>. </a:t>
            </a:r>
            <a:r>
              <a:rPr lang="en-US" dirty="0"/>
              <a:t>The NH3 molecule has a permanent electric dipole moment equal to 1.47 D, where D = 1 Debye unit = 3.34 x10</a:t>
            </a:r>
            <a:r>
              <a:rPr lang="en-US" baseline="30000" dirty="0"/>
              <a:t>-30 </a:t>
            </a:r>
            <a:r>
              <a:rPr lang="en-US" dirty="0" err="1"/>
              <a:t>C.m</a:t>
            </a:r>
            <a:r>
              <a:rPr lang="en-US" dirty="0"/>
              <a:t>. Calculate the electric potential due to NH</a:t>
            </a:r>
            <a:r>
              <a:rPr lang="en-US" baseline="-25000" dirty="0"/>
              <a:t>3</a:t>
            </a:r>
            <a:r>
              <a:rPr lang="en-US" dirty="0"/>
              <a:t> molecule at a point 52 nm away along the axis of dipole.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30" grpId="0"/>
      <p:bldP spid="3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295400" y="1676400"/>
            <a:ext cx="6553200" cy="1447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219200" y="609600"/>
            <a:ext cx="65532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066800" y="3429000"/>
            <a:ext cx="6553200" cy="1219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257800" y="4800600"/>
            <a:ext cx="2133600" cy="1981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66800" y="4800600"/>
            <a:ext cx="2133600" cy="1981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5"/>
          <p:cNvGraphicFramePr>
            <a:graphicFrameLocks noChangeAspect="1"/>
          </p:cNvGraphicFramePr>
          <p:nvPr/>
        </p:nvGraphicFramePr>
        <p:xfrm>
          <a:off x="3733800" y="2438400"/>
          <a:ext cx="1911350" cy="619125"/>
        </p:xfrm>
        <a:graphic>
          <a:graphicData uri="http://schemas.openxmlformats.org/presentationml/2006/ole">
            <mc:AlternateContent xmlns:mc="http://schemas.openxmlformats.org/markup-compatibility/2006">
              <mc:Choice xmlns:v="urn:schemas-microsoft-com:vml" Requires="v">
                <p:oleObj spid="_x0000_s14349" name="Equation" r:id="rId3" imgW="927000" imgH="330120" progId="Equation.3">
                  <p:embed/>
                </p:oleObj>
              </mc:Choice>
              <mc:Fallback>
                <p:oleObj name="Equation" r:id="rId3" imgW="927000" imgH="330120" progId="Equation.3">
                  <p:embed/>
                  <p:pic>
                    <p:nvPicPr>
                      <p:cNvPr id="1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438400"/>
                        <a:ext cx="1911350"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3"/>
          <p:cNvGraphicFramePr>
            <a:graphicFrameLocks noChangeAspect="1"/>
          </p:cNvGraphicFramePr>
          <p:nvPr/>
        </p:nvGraphicFramePr>
        <p:xfrm>
          <a:off x="1524000" y="5791200"/>
          <a:ext cx="1204912" cy="739775"/>
        </p:xfrm>
        <a:graphic>
          <a:graphicData uri="http://schemas.openxmlformats.org/presentationml/2006/ole">
            <mc:AlternateContent xmlns:mc="http://schemas.openxmlformats.org/markup-compatibility/2006">
              <mc:Choice xmlns:v="urn:schemas-microsoft-com:vml" Requires="v">
                <p:oleObj spid="_x0000_s14350" name="Equation" r:id="rId5" imgW="533160" imgH="393480" progId="Equation.3">
                  <p:embed/>
                </p:oleObj>
              </mc:Choice>
              <mc:Fallback>
                <p:oleObj name="Equation" r:id="rId5" imgW="533160" imgH="393480" progId="Equation.3">
                  <p:embed/>
                  <p:pic>
                    <p:nvPicPr>
                      <p:cNvPr id="16"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5791200"/>
                        <a:ext cx="1204912" cy="73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4"/>
          <p:cNvGraphicFramePr>
            <a:graphicFrameLocks noChangeAspect="1"/>
          </p:cNvGraphicFramePr>
          <p:nvPr/>
        </p:nvGraphicFramePr>
        <p:xfrm>
          <a:off x="1682750" y="827088"/>
          <a:ext cx="5219700" cy="441325"/>
        </p:xfrm>
        <a:graphic>
          <a:graphicData uri="http://schemas.openxmlformats.org/presentationml/2006/ole">
            <mc:AlternateContent xmlns:mc="http://schemas.openxmlformats.org/markup-compatibility/2006">
              <mc:Choice xmlns:v="urn:schemas-microsoft-com:vml" Requires="v">
                <p:oleObj spid="_x0000_s14351" name="Equation" r:id="rId7" imgW="2743200" imgH="253800" progId="Equation.3">
                  <p:embed/>
                </p:oleObj>
              </mc:Choice>
              <mc:Fallback>
                <p:oleObj name="Equation" r:id="rId7" imgW="2743200" imgH="253800" progId="Equation.3">
                  <p:embed/>
                  <p:pic>
                    <p:nvPicPr>
                      <p:cNvPr id="17"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82750" y="827088"/>
                        <a:ext cx="5219700"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7"/>
          <p:cNvGraphicFramePr>
            <a:graphicFrameLocks noChangeAspect="1"/>
          </p:cNvGraphicFramePr>
          <p:nvPr/>
        </p:nvGraphicFramePr>
        <p:xfrm>
          <a:off x="5614988" y="5638800"/>
          <a:ext cx="1381125" cy="793750"/>
        </p:xfrm>
        <a:graphic>
          <a:graphicData uri="http://schemas.openxmlformats.org/presentationml/2006/ole">
            <mc:AlternateContent xmlns:mc="http://schemas.openxmlformats.org/markup-compatibility/2006">
              <mc:Choice xmlns:v="urn:schemas-microsoft-com:vml" Requires="v">
                <p:oleObj spid="_x0000_s14352" name="Equation" r:id="rId9" imgW="736560" imgH="444240" progId="Equation.3">
                  <p:embed/>
                </p:oleObj>
              </mc:Choice>
              <mc:Fallback>
                <p:oleObj name="Equation" r:id="rId9" imgW="736560" imgH="444240" progId="Equation.3">
                  <p:embed/>
                  <p:pic>
                    <p:nvPicPr>
                      <p:cNvPr id="3"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14988" y="5638800"/>
                        <a:ext cx="1381125" cy="793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11"/>
          <p:cNvGrpSpPr/>
          <p:nvPr/>
        </p:nvGrpSpPr>
        <p:grpSpPr>
          <a:xfrm>
            <a:off x="1600200" y="3657600"/>
            <a:ext cx="5499100" cy="785813"/>
            <a:chOff x="1828800" y="3581400"/>
            <a:chExt cx="5499100" cy="785813"/>
          </a:xfrm>
        </p:grpSpPr>
        <p:graphicFrame>
          <p:nvGraphicFramePr>
            <p:cNvPr id="6" name="Object 12"/>
            <p:cNvGraphicFramePr>
              <a:graphicFrameLocks noChangeAspect="1"/>
            </p:cNvGraphicFramePr>
            <p:nvPr/>
          </p:nvGraphicFramePr>
          <p:xfrm>
            <a:off x="1828800" y="3581400"/>
            <a:ext cx="1411288" cy="738188"/>
          </p:xfrm>
          <a:graphic>
            <a:graphicData uri="http://schemas.openxmlformats.org/presentationml/2006/ole">
              <mc:AlternateContent xmlns:mc="http://schemas.openxmlformats.org/markup-compatibility/2006">
                <mc:Choice xmlns:v="urn:schemas-microsoft-com:vml" Requires="v">
                  <p:oleObj spid="_x0000_s14353" name="Equation" r:id="rId11" imgW="685800" imgH="393480" progId="Equation.3">
                    <p:embed/>
                  </p:oleObj>
                </mc:Choice>
                <mc:Fallback>
                  <p:oleObj name="Equation" r:id="rId11" imgW="685800" imgH="393480" progId="Equation.3">
                    <p:embed/>
                    <p:pic>
                      <p:nvPicPr>
                        <p:cNvPr id="6"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28800" y="3581400"/>
                          <a:ext cx="1411288" cy="73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13"/>
            <p:cNvGraphicFramePr>
              <a:graphicFrameLocks noChangeAspect="1"/>
            </p:cNvGraphicFramePr>
            <p:nvPr/>
          </p:nvGraphicFramePr>
          <p:xfrm>
            <a:off x="3998913" y="3581400"/>
            <a:ext cx="1411287" cy="785813"/>
          </p:xfrm>
          <a:graphic>
            <a:graphicData uri="http://schemas.openxmlformats.org/presentationml/2006/ole">
              <mc:AlternateContent xmlns:mc="http://schemas.openxmlformats.org/markup-compatibility/2006">
                <mc:Choice xmlns:v="urn:schemas-microsoft-com:vml" Requires="v">
                  <p:oleObj spid="_x0000_s14354" name="Equation" r:id="rId13" imgW="685800" imgH="419040" progId="Equation.3">
                    <p:embed/>
                  </p:oleObj>
                </mc:Choice>
                <mc:Fallback>
                  <p:oleObj name="Equation" r:id="rId13" imgW="685800" imgH="419040" progId="Equation.3">
                    <p:embed/>
                    <p:pic>
                      <p:nvPicPr>
                        <p:cNvPr id="7"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98913" y="3581400"/>
                          <a:ext cx="1411287" cy="785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14"/>
            <p:cNvGraphicFramePr>
              <a:graphicFrameLocks noChangeAspect="1"/>
            </p:cNvGraphicFramePr>
            <p:nvPr/>
          </p:nvGraphicFramePr>
          <p:xfrm>
            <a:off x="5943600" y="3581400"/>
            <a:ext cx="1384300" cy="738187"/>
          </p:xfrm>
          <a:graphic>
            <a:graphicData uri="http://schemas.openxmlformats.org/presentationml/2006/ole">
              <mc:AlternateContent xmlns:mc="http://schemas.openxmlformats.org/markup-compatibility/2006">
                <mc:Choice xmlns:v="urn:schemas-microsoft-com:vml" Requires="v">
                  <p:oleObj spid="_x0000_s14355" name="Equation" r:id="rId15" imgW="672840" imgH="393480" progId="Equation.3">
                    <p:embed/>
                  </p:oleObj>
                </mc:Choice>
                <mc:Fallback>
                  <p:oleObj name="Equation" r:id="rId15" imgW="672840" imgH="393480" progId="Equation.3">
                    <p:embed/>
                    <p:pic>
                      <p:nvPicPr>
                        <p:cNvPr id="8" name="Object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43600" y="3581400"/>
                          <a:ext cx="1384300" cy="738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2" name="Object 6"/>
          <p:cNvGraphicFramePr>
            <a:graphicFrameLocks noChangeAspect="1"/>
          </p:cNvGraphicFramePr>
          <p:nvPr/>
        </p:nvGraphicFramePr>
        <p:xfrm>
          <a:off x="1524000" y="1828800"/>
          <a:ext cx="1962150" cy="619125"/>
        </p:xfrm>
        <a:graphic>
          <a:graphicData uri="http://schemas.openxmlformats.org/presentationml/2006/ole">
            <mc:AlternateContent xmlns:mc="http://schemas.openxmlformats.org/markup-compatibility/2006">
              <mc:Choice xmlns:v="urn:schemas-microsoft-com:vml" Requires="v">
                <p:oleObj spid="_x0000_s14356" name="Equation" r:id="rId17" imgW="952200" imgH="330120" progId="Equation.3">
                  <p:embed/>
                </p:oleObj>
              </mc:Choice>
              <mc:Fallback>
                <p:oleObj name="Equation" r:id="rId17" imgW="952200" imgH="330120" progId="Equation.3">
                  <p:embed/>
                  <p:pic>
                    <p:nvPicPr>
                      <p:cNvPr id="2" name="Object 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24000" y="1828800"/>
                        <a:ext cx="1962150"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12"/>
          <p:cNvGraphicFramePr>
            <a:graphicFrameLocks noChangeAspect="1"/>
          </p:cNvGraphicFramePr>
          <p:nvPr/>
        </p:nvGraphicFramePr>
        <p:xfrm>
          <a:off x="6096000" y="1676400"/>
          <a:ext cx="1358900" cy="785812"/>
        </p:xfrm>
        <a:graphic>
          <a:graphicData uri="http://schemas.openxmlformats.org/presentationml/2006/ole">
            <mc:AlternateContent xmlns:mc="http://schemas.openxmlformats.org/markup-compatibility/2006">
              <mc:Choice xmlns:v="urn:schemas-microsoft-com:vml" Requires="v">
                <p:oleObj spid="_x0000_s14357" name="Equation" r:id="rId19" imgW="660240" imgH="419040" progId="Equation.3">
                  <p:embed/>
                </p:oleObj>
              </mc:Choice>
              <mc:Fallback>
                <p:oleObj name="Equation" r:id="rId19" imgW="660240" imgH="419040" progId="Equation.3">
                  <p:embed/>
                  <p:pic>
                    <p:nvPicPr>
                      <p:cNvPr id="5" name="Object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96000" y="1676400"/>
                        <a:ext cx="1358900" cy="785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14"/>
          <p:cNvGraphicFramePr>
            <a:graphicFrameLocks noChangeAspect="1"/>
          </p:cNvGraphicFramePr>
          <p:nvPr/>
        </p:nvGraphicFramePr>
        <p:xfrm>
          <a:off x="1447800" y="4876800"/>
          <a:ext cx="1406525" cy="739775"/>
        </p:xfrm>
        <a:graphic>
          <a:graphicData uri="http://schemas.openxmlformats.org/presentationml/2006/ole">
            <mc:AlternateContent xmlns:mc="http://schemas.openxmlformats.org/markup-compatibility/2006">
              <mc:Choice xmlns:v="urn:schemas-microsoft-com:vml" Requires="v">
                <p:oleObj spid="_x0000_s14358" name="Equation" r:id="rId21" imgW="622080" imgH="393480" progId="Equation.3">
                  <p:embed/>
                </p:oleObj>
              </mc:Choice>
              <mc:Fallback>
                <p:oleObj name="Equation" r:id="rId21" imgW="622080" imgH="393480" progId="Equation.3">
                  <p:embed/>
                  <p:pic>
                    <p:nvPicPr>
                      <p:cNvPr id="9" name="Object 1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447800" y="4876800"/>
                        <a:ext cx="1406525" cy="73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7"/>
          <p:cNvGraphicFramePr>
            <a:graphicFrameLocks noChangeAspect="1"/>
          </p:cNvGraphicFramePr>
          <p:nvPr/>
        </p:nvGraphicFramePr>
        <p:xfrm>
          <a:off x="5607050" y="4800600"/>
          <a:ext cx="1547813" cy="793750"/>
        </p:xfrm>
        <a:graphic>
          <a:graphicData uri="http://schemas.openxmlformats.org/presentationml/2006/ole">
            <mc:AlternateContent xmlns:mc="http://schemas.openxmlformats.org/markup-compatibility/2006">
              <mc:Choice xmlns:v="urn:schemas-microsoft-com:vml" Requires="v">
                <p:oleObj spid="_x0000_s14359" name="Equation" r:id="rId23" imgW="825480" imgH="444240" progId="Equation.3">
                  <p:embed/>
                </p:oleObj>
              </mc:Choice>
              <mc:Fallback>
                <p:oleObj name="Equation" r:id="rId23" imgW="825480" imgH="444240" progId="Equation.3">
                  <p:embed/>
                  <p:pic>
                    <p:nvPicPr>
                      <p:cNvPr id="10" name="Object 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607050" y="4800600"/>
                        <a:ext cx="1547813" cy="793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itle 7"/>
          <p:cNvSpPr txBox="1">
            <a:spLocks/>
          </p:cNvSpPr>
          <p:nvPr/>
        </p:nvSpPr>
        <p:spPr>
          <a:xfrm>
            <a:off x="381000" y="76200"/>
            <a:ext cx="8229600" cy="1020763"/>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0000FF"/>
                </a:solidFill>
                <a:effectLst>
                  <a:outerShdw blurRad="50800" dist="39000" dir="5460000" algn="tl">
                    <a:srgbClr val="000000">
                      <a:alpha val="38000"/>
                    </a:srgbClr>
                  </a:outerShdw>
                </a:effectLst>
                <a:latin typeface="Comic Sans MS" pitchFamily="66" charset="0"/>
                <a:cs typeface="+mn-cs"/>
              </a:rPr>
              <a:t>Summary Ch 24</a:t>
            </a:r>
            <a:endParaRPr lang="en-US" sz="3600" b="1" dirty="0">
              <a:ln w="11430"/>
              <a:solidFill>
                <a:srgbClr val="0000FF"/>
              </a:solidFill>
              <a:effectLst>
                <a:outerShdw blurRad="50800" dist="39000" dir="5460000" algn="tl">
                  <a:srgbClr val="000000">
                    <a:alpha val="38000"/>
                  </a:srgbClr>
                </a:outerShdw>
              </a:effectLst>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itle 7"/>
          <p:cNvSpPr txBox="1">
            <a:spLocks/>
          </p:cNvSpPr>
          <p:nvPr/>
        </p:nvSpPr>
        <p:spPr>
          <a:xfrm>
            <a:off x="381000" y="76200"/>
            <a:ext cx="8229600" cy="1020763"/>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0000FF"/>
                </a:solidFill>
                <a:effectLst>
                  <a:outerShdw blurRad="50800" dist="39000" dir="5460000" algn="tl">
                    <a:srgbClr val="000000">
                      <a:alpha val="38000"/>
                    </a:srgbClr>
                  </a:outerShdw>
                </a:effectLst>
                <a:latin typeface="Comic Sans MS" pitchFamily="66" charset="0"/>
                <a:cs typeface="+mn-cs"/>
              </a:rPr>
              <a:t>Summary Ch 24</a:t>
            </a:r>
            <a:endParaRPr lang="en-US" sz="3600" b="1" dirty="0">
              <a:ln w="11430"/>
              <a:solidFill>
                <a:srgbClr val="0000FF"/>
              </a:solidFill>
              <a:effectLst>
                <a:outerShdw blurRad="50800" dist="39000" dir="5460000" algn="tl">
                  <a:srgbClr val="000000">
                    <a:alpha val="38000"/>
                  </a:srgbClr>
                </a:outerShdw>
              </a:effectLst>
              <a:latin typeface="+mj-lt"/>
              <a:ea typeface="+mj-ea"/>
              <a:cs typeface="+mj-cs"/>
            </a:endParaRPr>
          </a:p>
        </p:txBody>
      </p:sp>
      <p:grpSp>
        <p:nvGrpSpPr>
          <p:cNvPr id="3" name="Group 72"/>
          <p:cNvGrpSpPr>
            <a:grpSpLocks/>
          </p:cNvGrpSpPr>
          <p:nvPr/>
        </p:nvGrpSpPr>
        <p:grpSpPr bwMode="auto">
          <a:xfrm>
            <a:off x="2027238" y="2070100"/>
            <a:ext cx="2166937" cy="1066800"/>
            <a:chOff x="2362200" y="1828800"/>
            <a:chExt cx="2167354" cy="1066800"/>
          </a:xfrm>
        </p:grpSpPr>
        <p:cxnSp>
          <p:nvCxnSpPr>
            <p:cNvPr id="76" name="Straight Arrow Connector 75"/>
            <p:cNvCxnSpPr/>
            <p:nvPr/>
          </p:nvCxnSpPr>
          <p:spPr>
            <a:xfrm flipV="1">
              <a:off x="2362200" y="1905000"/>
              <a:ext cx="1829152"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557" name="TextBox 77"/>
            <p:cNvSpPr txBox="1">
              <a:spLocks noChangeArrowheads="1"/>
            </p:cNvSpPr>
            <p:nvPr/>
          </p:nvSpPr>
          <p:spPr bwMode="auto">
            <a:xfrm>
              <a:off x="4191000" y="1828800"/>
              <a:ext cx="338554" cy="369332"/>
            </a:xfrm>
            <a:prstGeom prst="rect">
              <a:avLst/>
            </a:prstGeom>
            <a:noFill/>
            <a:ln w="9525">
              <a:noFill/>
              <a:miter lim="800000"/>
              <a:headEnd/>
              <a:tailEnd/>
            </a:ln>
          </p:spPr>
          <p:txBody>
            <a:bodyPr wrap="none">
              <a:spAutoFit/>
            </a:bodyPr>
            <a:lstStyle/>
            <a:p>
              <a:r>
                <a:rPr lang="en-US"/>
                <a:t>P</a:t>
              </a:r>
            </a:p>
          </p:txBody>
        </p:sp>
        <p:sp>
          <p:nvSpPr>
            <p:cNvPr id="21558" name="TextBox 78"/>
            <p:cNvSpPr txBox="1">
              <a:spLocks noChangeArrowheads="1"/>
            </p:cNvSpPr>
            <p:nvPr/>
          </p:nvSpPr>
          <p:spPr bwMode="auto">
            <a:xfrm>
              <a:off x="3048000" y="2362200"/>
              <a:ext cx="261610" cy="369332"/>
            </a:xfrm>
            <a:prstGeom prst="rect">
              <a:avLst/>
            </a:prstGeom>
            <a:noFill/>
            <a:ln w="9525">
              <a:noFill/>
              <a:miter lim="800000"/>
              <a:headEnd/>
              <a:tailEnd/>
            </a:ln>
          </p:spPr>
          <p:txBody>
            <a:bodyPr wrap="none">
              <a:spAutoFit/>
            </a:bodyPr>
            <a:lstStyle/>
            <a:p>
              <a:r>
                <a:rPr lang="en-US"/>
                <a:t>r</a:t>
              </a:r>
            </a:p>
          </p:txBody>
        </p:sp>
      </p:grpSp>
      <p:grpSp>
        <p:nvGrpSpPr>
          <p:cNvPr id="4" name="Group 97"/>
          <p:cNvGrpSpPr>
            <a:grpSpLocks/>
          </p:cNvGrpSpPr>
          <p:nvPr/>
        </p:nvGrpSpPr>
        <p:grpSpPr bwMode="auto">
          <a:xfrm>
            <a:off x="533400" y="1600200"/>
            <a:ext cx="2941638" cy="3060700"/>
            <a:chOff x="533400" y="3188043"/>
            <a:chExt cx="2940912" cy="3060357"/>
          </a:xfrm>
        </p:grpSpPr>
        <p:grpSp>
          <p:nvGrpSpPr>
            <p:cNvPr id="21523" name="Group 96"/>
            <p:cNvGrpSpPr>
              <a:grpSpLocks/>
            </p:cNvGrpSpPr>
            <p:nvPr/>
          </p:nvGrpSpPr>
          <p:grpSpPr bwMode="auto">
            <a:xfrm>
              <a:off x="533400" y="3212757"/>
              <a:ext cx="2940912" cy="3035643"/>
              <a:chOff x="533400" y="3212757"/>
              <a:chExt cx="2940912" cy="3035643"/>
            </a:xfrm>
          </p:grpSpPr>
          <p:sp>
            <p:nvSpPr>
              <p:cNvPr id="36" name="Oval 35"/>
              <p:cNvSpPr/>
              <p:nvPr/>
            </p:nvSpPr>
            <p:spPr>
              <a:xfrm>
                <a:off x="947636" y="3608684"/>
                <a:ext cx="2145770" cy="2209553"/>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1526" name="Group 37"/>
              <p:cNvGrpSpPr>
                <a:grpSpLocks/>
              </p:cNvGrpSpPr>
              <p:nvPr/>
            </p:nvGrpSpPr>
            <p:grpSpPr bwMode="auto">
              <a:xfrm>
                <a:off x="533400" y="3212757"/>
                <a:ext cx="2940912" cy="3035643"/>
                <a:chOff x="869088" y="1383957"/>
                <a:chExt cx="2940912" cy="3035643"/>
              </a:xfrm>
            </p:grpSpPr>
            <p:grpSp>
              <p:nvGrpSpPr>
                <p:cNvPr id="21530" name="Group 109"/>
                <p:cNvGrpSpPr>
                  <a:grpSpLocks/>
                </p:cNvGrpSpPr>
                <p:nvPr/>
              </p:nvGrpSpPr>
              <p:grpSpPr bwMode="auto">
                <a:xfrm>
                  <a:off x="869088" y="1383957"/>
                  <a:ext cx="2940912" cy="3035643"/>
                  <a:chOff x="1752600" y="1155357"/>
                  <a:chExt cx="2940912" cy="3035643"/>
                </a:xfrm>
              </p:grpSpPr>
              <p:sp>
                <p:nvSpPr>
                  <p:cNvPr id="41" name="Oval 40"/>
                  <p:cNvSpPr/>
                  <p:nvPr/>
                </p:nvSpPr>
                <p:spPr>
                  <a:xfrm>
                    <a:off x="2057325" y="1448107"/>
                    <a:ext cx="2361617" cy="24381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33" name="TextBox 41"/>
                  <p:cNvSpPr txBox="1">
                    <a:spLocks noChangeArrowheads="1"/>
                  </p:cNvSpPr>
                  <p:nvPr/>
                </p:nvSpPr>
                <p:spPr bwMode="auto">
                  <a:xfrm>
                    <a:off x="3048000" y="1155357"/>
                    <a:ext cx="319318" cy="369332"/>
                  </a:xfrm>
                  <a:prstGeom prst="rect">
                    <a:avLst/>
                  </a:prstGeom>
                  <a:noFill/>
                  <a:ln w="9525">
                    <a:noFill/>
                    <a:miter lim="800000"/>
                    <a:headEnd/>
                    <a:tailEnd/>
                  </a:ln>
                </p:spPr>
                <p:txBody>
                  <a:bodyPr wrap="none">
                    <a:spAutoFit/>
                  </a:bodyPr>
                  <a:lstStyle/>
                  <a:p>
                    <a:r>
                      <a:rPr lang="en-US"/>
                      <a:t>+</a:t>
                    </a:r>
                  </a:p>
                </p:txBody>
              </p:sp>
              <p:grpSp>
                <p:nvGrpSpPr>
                  <p:cNvPr id="21534" name="Group 87"/>
                  <p:cNvGrpSpPr>
                    <a:grpSpLocks/>
                  </p:cNvGrpSpPr>
                  <p:nvPr/>
                </p:nvGrpSpPr>
                <p:grpSpPr bwMode="auto">
                  <a:xfrm>
                    <a:off x="1806144" y="1206843"/>
                    <a:ext cx="2879127" cy="1460157"/>
                    <a:chOff x="1806144" y="1206843"/>
                    <a:chExt cx="2879127" cy="1460157"/>
                  </a:xfrm>
                </p:grpSpPr>
                <p:sp>
                  <p:nvSpPr>
                    <p:cNvPr id="21547" name="TextBox 58"/>
                    <p:cNvSpPr txBox="1">
                      <a:spLocks noChangeArrowheads="1"/>
                    </p:cNvSpPr>
                    <p:nvPr/>
                  </p:nvSpPr>
                  <p:spPr bwMode="auto">
                    <a:xfrm>
                      <a:off x="3453611" y="1206843"/>
                      <a:ext cx="319318" cy="369332"/>
                    </a:xfrm>
                    <a:prstGeom prst="rect">
                      <a:avLst/>
                    </a:prstGeom>
                    <a:noFill/>
                    <a:ln w="9525">
                      <a:noFill/>
                      <a:miter lim="800000"/>
                      <a:headEnd/>
                      <a:tailEnd/>
                    </a:ln>
                  </p:spPr>
                  <p:txBody>
                    <a:bodyPr wrap="none">
                      <a:spAutoFit/>
                    </a:bodyPr>
                    <a:lstStyle/>
                    <a:p>
                      <a:r>
                        <a:rPr lang="en-US"/>
                        <a:t>+</a:t>
                      </a:r>
                    </a:p>
                  </p:txBody>
                </p:sp>
                <p:sp>
                  <p:nvSpPr>
                    <p:cNvPr id="21548" name="TextBox 59"/>
                    <p:cNvSpPr txBox="1">
                      <a:spLocks noChangeArrowheads="1"/>
                    </p:cNvSpPr>
                    <p:nvPr/>
                  </p:nvSpPr>
                  <p:spPr bwMode="auto">
                    <a:xfrm>
                      <a:off x="2667000" y="1230868"/>
                      <a:ext cx="319318" cy="369332"/>
                    </a:xfrm>
                    <a:prstGeom prst="rect">
                      <a:avLst/>
                    </a:prstGeom>
                    <a:noFill/>
                    <a:ln w="9525">
                      <a:noFill/>
                      <a:miter lim="800000"/>
                      <a:headEnd/>
                      <a:tailEnd/>
                    </a:ln>
                  </p:spPr>
                  <p:txBody>
                    <a:bodyPr wrap="none">
                      <a:spAutoFit/>
                    </a:bodyPr>
                    <a:lstStyle/>
                    <a:p>
                      <a:r>
                        <a:rPr lang="en-US"/>
                        <a:t>+</a:t>
                      </a:r>
                    </a:p>
                  </p:txBody>
                </p:sp>
                <p:sp>
                  <p:nvSpPr>
                    <p:cNvPr id="21549" name="TextBox 60"/>
                    <p:cNvSpPr txBox="1">
                      <a:spLocks noChangeArrowheads="1"/>
                    </p:cNvSpPr>
                    <p:nvPr/>
                  </p:nvSpPr>
                  <p:spPr bwMode="auto">
                    <a:xfrm>
                      <a:off x="3818138" y="1344139"/>
                      <a:ext cx="319318" cy="369332"/>
                    </a:xfrm>
                    <a:prstGeom prst="rect">
                      <a:avLst/>
                    </a:prstGeom>
                    <a:noFill/>
                    <a:ln w="9525">
                      <a:noFill/>
                      <a:miter lim="800000"/>
                      <a:headEnd/>
                      <a:tailEnd/>
                    </a:ln>
                  </p:spPr>
                  <p:txBody>
                    <a:bodyPr wrap="none">
                      <a:spAutoFit/>
                    </a:bodyPr>
                    <a:lstStyle/>
                    <a:p>
                      <a:r>
                        <a:rPr lang="en-US"/>
                        <a:t>+</a:t>
                      </a:r>
                    </a:p>
                  </p:txBody>
                </p:sp>
                <p:sp>
                  <p:nvSpPr>
                    <p:cNvPr id="21550" name="TextBox 61"/>
                    <p:cNvSpPr txBox="1">
                      <a:spLocks noChangeArrowheads="1"/>
                    </p:cNvSpPr>
                    <p:nvPr/>
                  </p:nvSpPr>
                  <p:spPr bwMode="auto">
                    <a:xfrm>
                      <a:off x="4061153" y="1611868"/>
                      <a:ext cx="319318" cy="369332"/>
                    </a:xfrm>
                    <a:prstGeom prst="rect">
                      <a:avLst/>
                    </a:prstGeom>
                    <a:noFill/>
                    <a:ln w="9525">
                      <a:noFill/>
                      <a:miter lim="800000"/>
                      <a:headEnd/>
                      <a:tailEnd/>
                    </a:ln>
                  </p:spPr>
                  <p:txBody>
                    <a:bodyPr wrap="none">
                      <a:spAutoFit/>
                    </a:bodyPr>
                    <a:lstStyle/>
                    <a:p>
                      <a:r>
                        <a:rPr lang="en-US"/>
                        <a:t>+</a:t>
                      </a:r>
                    </a:p>
                  </p:txBody>
                </p:sp>
                <p:sp>
                  <p:nvSpPr>
                    <p:cNvPr id="21551" name="TextBox 65"/>
                    <p:cNvSpPr txBox="1">
                      <a:spLocks noChangeArrowheads="1"/>
                    </p:cNvSpPr>
                    <p:nvPr/>
                  </p:nvSpPr>
                  <p:spPr bwMode="auto">
                    <a:xfrm>
                      <a:off x="2286000" y="1407982"/>
                      <a:ext cx="319318" cy="369332"/>
                    </a:xfrm>
                    <a:prstGeom prst="rect">
                      <a:avLst/>
                    </a:prstGeom>
                    <a:noFill/>
                    <a:ln w="9525">
                      <a:noFill/>
                      <a:miter lim="800000"/>
                      <a:headEnd/>
                      <a:tailEnd/>
                    </a:ln>
                  </p:spPr>
                  <p:txBody>
                    <a:bodyPr wrap="none">
                      <a:spAutoFit/>
                    </a:bodyPr>
                    <a:lstStyle/>
                    <a:p>
                      <a:r>
                        <a:rPr lang="en-US"/>
                        <a:t>+</a:t>
                      </a:r>
                    </a:p>
                  </p:txBody>
                </p:sp>
                <p:sp>
                  <p:nvSpPr>
                    <p:cNvPr id="21552" name="TextBox 66"/>
                    <p:cNvSpPr txBox="1">
                      <a:spLocks noChangeArrowheads="1"/>
                    </p:cNvSpPr>
                    <p:nvPr/>
                  </p:nvSpPr>
                  <p:spPr bwMode="auto">
                    <a:xfrm>
                      <a:off x="4252682" y="1916668"/>
                      <a:ext cx="319318" cy="369332"/>
                    </a:xfrm>
                    <a:prstGeom prst="rect">
                      <a:avLst/>
                    </a:prstGeom>
                    <a:noFill/>
                    <a:ln w="9525">
                      <a:noFill/>
                      <a:miter lim="800000"/>
                      <a:headEnd/>
                      <a:tailEnd/>
                    </a:ln>
                  </p:spPr>
                  <p:txBody>
                    <a:bodyPr wrap="none">
                      <a:spAutoFit/>
                    </a:bodyPr>
                    <a:lstStyle/>
                    <a:p>
                      <a:r>
                        <a:rPr lang="en-US"/>
                        <a:t>+</a:t>
                      </a:r>
                    </a:p>
                  </p:txBody>
                </p:sp>
                <p:sp>
                  <p:nvSpPr>
                    <p:cNvPr id="21553" name="TextBox 67"/>
                    <p:cNvSpPr txBox="1">
                      <a:spLocks noChangeArrowheads="1"/>
                    </p:cNvSpPr>
                    <p:nvPr/>
                  </p:nvSpPr>
                  <p:spPr bwMode="auto">
                    <a:xfrm>
                      <a:off x="4365953" y="2297668"/>
                      <a:ext cx="319318" cy="369332"/>
                    </a:xfrm>
                    <a:prstGeom prst="rect">
                      <a:avLst/>
                    </a:prstGeom>
                    <a:noFill/>
                    <a:ln w="9525">
                      <a:noFill/>
                      <a:miter lim="800000"/>
                      <a:headEnd/>
                      <a:tailEnd/>
                    </a:ln>
                  </p:spPr>
                  <p:txBody>
                    <a:bodyPr wrap="none">
                      <a:spAutoFit/>
                    </a:bodyPr>
                    <a:lstStyle/>
                    <a:p>
                      <a:r>
                        <a:rPr lang="en-US"/>
                        <a:t>+</a:t>
                      </a:r>
                    </a:p>
                  </p:txBody>
                </p:sp>
                <p:sp>
                  <p:nvSpPr>
                    <p:cNvPr id="21554" name="TextBox 68"/>
                    <p:cNvSpPr txBox="1">
                      <a:spLocks noChangeArrowheads="1"/>
                    </p:cNvSpPr>
                    <p:nvPr/>
                  </p:nvSpPr>
                  <p:spPr bwMode="auto">
                    <a:xfrm>
                      <a:off x="2005914" y="1714840"/>
                      <a:ext cx="319318" cy="369332"/>
                    </a:xfrm>
                    <a:prstGeom prst="rect">
                      <a:avLst/>
                    </a:prstGeom>
                    <a:noFill/>
                    <a:ln w="9525">
                      <a:noFill/>
                      <a:miter lim="800000"/>
                      <a:headEnd/>
                      <a:tailEnd/>
                    </a:ln>
                  </p:spPr>
                  <p:txBody>
                    <a:bodyPr wrap="none">
                      <a:spAutoFit/>
                    </a:bodyPr>
                    <a:lstStyle/>
                    <a:p>
                      <a:r>
                        <a:rPr lang="en-US"/>
                        <a:t>+</a:t>
                      </a:r>
                    </a:p>
                  </p:txBody>
                </p:sp>
                <p:sp>
                  <p:nvSpPr>
                    <p:cNvPr id="21555" name="TextBox 71"/>
                    <p:cNvSpPr txBox="1">
                      <a:spLocks noChangeArrowheads="1"/>
                    </p:cNvSpPr>
                    <p:nvPr/>
                  </p:nvSpPr>
                  <p:spPr bwMode="auto">
                    <a:xfrm>
                      <a:off x="1806144" y="2067010"/>
                      <a:ext cx="319318" cy="369332"/>
                    </a:xfrm>
                    <a:prstGeom prst="rect">
                      <a:avLst/>
                    </a:prstGeom>
                    <a:noFill/>
                    <a:ln w="9525">
                      <a:noFill/>
                      <a:miter lim="800000"/>
                      <a:headEnd/>
                      <a:tailEnd/>
                    </a:ln>
                  </p:spPr>
                  <p:txBody>
                    <a:bodyPr wrap="none">
                      <a:spAutoFit/>
                    </a:bodyPr>
                    <a:lstStyle/>
                    <a:p>
                      <a:r>
                        <a:rPr lang="en-US"/>
                        <a:t>+</a:t>
                      </a:r>
                    </a:p>
                  </p:txBody>
                </p:sp>
              </p:grpSp>
              <p:grpSp>
                <p:nvGrpSpPr>
                  <p:cNvPr id="21535" name="Group 88"/>
                  <p:cNvGrpSpPr>
                    <a:grpSpLocks/>
                  </p:cNvGrpSpPr>
                  <p:nvPr/>
                </p:nvGrpSpPr>
                <p:grpSpPr bwMode="auto">
                  <a:xfrm flipV="1">
                    <a:off x="1814385" y="2667000"/>
                    <a:ext cx="2879127" cy="1460157"/>
                    <a:chOff x="1867929" y="1206843"/>
                    <a:chExt cx="2879127" cy="1460157"/>
                  </a:xfrm>
                </p:grpSpPr>
                <p:sp>
                  <p:nvSpPr>
                    <p:cNvPr id="21538" name="TextBox 47"/>
                    <p:cNvSpPr txBox="1">
                      <a:spLocks noChangeArrowheads="1"/>
                    </p:cNvSpPr>
                    <p:nvPr/>
                  </p:nvSpPr>
                  <p:spPr bwMode="auto">
                    <a:xfrm>
                      <a:off x="3453611" y="1206843"/>
                      <a:ext cx="319318" cy="369332"/>
                    </a:xfrm>
                    <a:prstGeom prst="rect">
                      <a:avLst/>
                    </a:prstGeom>
                    <a:noFill/>
                    <a:ln w="9525">
                      <a:noFill/>
                      <a:miter lim="800000"/>
                      <a:headEnd/>
                      <a:tailEnd/>
                    </a:ln>
                  </p:spPr>
                  <p:txBody>
                    <a:bodyPr wrap="none">
                      <a:spAutoFit/>
                    </a:bodyPr>
                    <a:lstStyle/>
                    <a:p>
                      <a:r>
                        <a:rPr lang="en-US"/>
                        <a:t>+</a:t>
                      </a:r>
                    </a:p>
                  </p:txBody>
                </p:sp>
                <p:sp>
                  <p:nvSpPr>
                    <p:cNvPr id="21539" name="TextBox 49"/>
                    <p:cNvSpPr txBox="1">
                      <a:spLocks noChangeArrowheads="1"/>
                    </p:cNvSpPr>
                    <p:nvPr/>
                  </p:nvSpPr>
                  <p:spPr bwMode="auto">
                    <a:xfrm>
                      <a:off x="2667000" y="1230868"/>
                      <a:ext cx="319318" cy="369332"/>
                    </a:xfrm>
                    <a:prstGeom prst="rect">
                      <a:avLst/>
                    </a:prstGeom>
                    <a:noFill/>
                    <a:ln w="9525">
                      <a:noFill/>
                      <a:miter lim="800000"/>
                      <a:headEnd/>
                      <a:tailEnd/>
                    </a:ln>
                  </p:spPr>
                  <p:txBody>
                    <a:bodyPr wrap="none">
                      <a:spAutoFit/>
                    </a:bodyPr>
                    <a:lstStyle/>
                    <a:p>
                      <a:r>
                        <a:rPr lang="en-US"/>
                        <a:t>+</a:t>
                      </a:r>
                    </a:p>
                  </p:txBody>
                </p:sp>
                <p:sp>
                  <p:nvSpPr>
                    <p:cNvPr id="21540" name="TextBox 50"/>
                    <p:cNvSpPr txBox="1">
                      <a:spLocks noChangeArrowheads="1"/>
                    </p:cNvSpPr>
                    <p:nvPr/>
                  </p:nvSpPr>
                  <p:spPr bwMode="auto">
                    <a:xfrm>
                      <a:off x="3818138" y="1344139"/>
                      <a:ext cx="319318" cy="369332"/>
                    </a:xfrm>
                    <a:prstGeom prst="rect">
                      <a:avLst/>
                    </a:prstGeom>
                    <a:noFill/>
                    <a:ln w="9525">
                      <a:noFill/>
                      <a:miter lim="800000"/>
                      <a:headEnd/>
                      <a:tailEnd/>
                    </a:ln>
                  </p:spPr>
                  <p:txBody>
                    <a:bodyPr wrap="none">
                      <a:spAutoFit/>
                    </a:bodyPr>
                    <a:lstStyle/>
                    <a:p>
                      <a:r>
                        <a:rPr lang="en-US"/>
                        <a:t>+</a:t>
                      </a:r>
                    </a:p>
                  </p:txBody>
                </p:sp>
                <p:sp>
                  <p:nvSpPr>
                    <p:cNvPr id="21541" name="TextBox 51"/>
                    <p:cNvSpPr txBox="1">
                      <a:spLocks noChangeArrowheads="1"/>
                    </p:cNvSpPr>
                    <p:nvPr/>
                  </p:nvSpPr>
                  <p:spPr bwMode="auto">
                    <a:xfrm>
                      <a:off x="4110581" y="1587154"/>
                      <a:ext cx="319318" cy="369332"/>
                    </a:xfrm>
                    <a:prstGeom prst="rect">
                      <a:avLst/>
                    </a:prstGeom>
                    <a:noFill/>
                    <a:ln w="9525">
                      <a:noFill/>
                      <a:miter lim="800000"/>
                      <a:headEnd/>
                      <a:tailEnd/>
                    </a:ln>
                  </p:spPr>
                  <p:txBody>
                    <a:bodyPr wrap="none">
                      <a:spAutoFit/>
                    </a:bodyPr>
                    <a:lstStyle/>
                    <a:p>
                      <a:r>
                        <a:rPr lang="en-US"/>
                        <a:t>+</a:t>
                      </a:r>
                    </a:p>
                  </p:txBody>
                </p:sp>
                <p:sp>
                  <p:nvSpPr>
                    <p:cNvPr id="21542" name="TextBox 52"/>
                    <p:cNvSpPr txBox="1">
                      <a:spLocks noChangeArrowheads="1"/>
                    </p:cNvSpPr>
                    <p:nvPr/>
                  </p:nvSpPr>
                  <p:spPr bwMode="auto">
                    <a:xfrm>
                      <a:off x="2286000" y="1407982"/>
                      <a:ext cx="319318" cy="369332"/>
                    </a:xfrm>
                    <a:prstGeom prst="rect">
                      <a:avLst/>
                    </a:prstGeom>
                    <a:noFill/>
                    <a:ln w="9525">
                      <a:noFill/>
                      <a:miter lim="800000"/>
                      <a:headEnd/>
                      <a:tailEnd/>
                    </a:ln>
                  </p:spPr>
                  <p:txBody>
                    <a:bodyPr wrap="none">
                      <a:spAutoFit/>
                    </a:bodyPr>
                    <a:lstStyle/>
                    <a:p>
                      <a:r>
                        <a:rPr lang="en-US"/>
                        <a:t>+</a:t>
                      </a:r>
                    </a:p>
                  </p:txBody>
                </p:sp>
                <p:sp>
                  <p:nvSpPr>
                    <p:cNvPr id="21543" name="TextBox 54"/>
                    <p:cNvSpPr txBox="1">
                      <a:spLocks noChangeArrowheads="1"/>
                    </p:cNvSpPr>
                    <p:nvPr/>
                  </p:nvSpPr>
                  <p:spPr bwMode="auto">
                    <a:xfrm>
                      <a:off x="4326824" y="1916668"/>
                      <a:ext cx="319318" cy="369332"/>
                    </a:xfrm>
                    <a:prstGeom prst="rect">
                      <a:avLst/>
                    </a:prstGeom>
                    <a:noFill/>
                    <a:ln w="9525">
                      <a:noFill/>
                      <a:miter lim="800000"/>
                      <a:headEnd/>
                      <a:tailEnd/>
                    </a:ln>
                  </p:spPr>
                  <p:txBody>
                    <a:bodyPr wrap="none">
                      <a:spAutoFit/>
                    </a:bodyPr>
                    <a:lstStyle/>
                    <a:p>
                      <a:r>
                        <a:rPr lang="en-US"/>
                        <a:t>+</a:t>
                      </a:r>
                    </a:p>
                  </p:txBody>
                </p:sp>
                <p:sp>
                  <p:nvSpPr>
                    <p:cNvPr id="21544" name="TextBox 55"/>
                    <p:cNvSpPr txBox="1">
                      <a:spLocks noChangeArrowheads="1"/>
                    </p:cNvSpPr>
                    <p:nvPr/>
                  </p:nvSpPr>
                  <p:spPr bwMode="auto">
                    <a:xfrm>
                      <a:off x="4427738" y="2297668"/>
                      <a:ext cx="319318" cy="369332"/>
                    </a:xfrm>
                    <a:prstGeom prst="rect">
                      <a:avLst/>
                    </a:prstGeom>
                    <a:noFill/>
                    <a:ln w="9525">
                      <a:noFill/>
                      <a:miter lim="800000"/>
                      <a:headEnd/>
                      <a:tailEnd/>
                    </a:ln>
                  </p:spPr>
                  <p:txBody>
                    <a:bodyPr wrap="none">
                      <a:spAutoFit/>
                    </a:bodyPr>
                    <a:lstStyle/>
                    <a:p>
                      <a:r>
                        <a:rPr lang="en-US"/>
                        <a:t>+</a:t>
                      </a:r>
                    </a:p>
                  </p:txBody>
                </p:sp>
                <p:sp>
                  <p:nvSpPr>
                    <p:cNvPr id="21545" name="TextBox 56"/>
                    <p:cNvSpPr txBox="1">
                      <a:spLocks noChangeArrowheads="1"/>
                    </p:cNvSpPr>
                    <p:nvPr/>
                  </p:nvSpPr>
                  <p:spPr bwMode="auto">
                    <a:xfrm>
                      <a:off x="2030628" y="1714840"/>
                      <a:ext cx="319318" cy="369332"/>
                    </a:xfrm>
                    <a:prstGeom prst="rect">
                      <a:avLst/>
                    </a:prstGeom>
                    <a:noFill/>
                    <a:ln w="9525">
                      <a:noFill/>
                      <a:miter lim="800000"/>
                      <a:headEnd/>
                      <a:tailEnd/>
                    </a:ln>
                  </p:spPr>
                  <p:txBody>
                    <a:bodyPr wrap="none">
                      <a:spAutoFit/>
                    </a:bodyPr>
                    <a:lstStyle/>
                    <a:p>
                      <a:r>
                        <a:rPr lang="en-US"/>
                        <a:t>+</a:t>
                      </a:r>
                    </a:p>
                  </p:txBody>
                </p:sp>
                <p:sp>
                  <p:nvSpPr>
                    <p:cNvPr id="21546" name="TextBox 57"/>
                    <p:cNvSpPr txBox="1">
                      <a:spLocks noChangeArrowheads="1"/>
                    </p:cNvSpPr>
                    <p:nvPr/>
                  </p:nvSpPr>
                  <p:spPr bwMode="auto">
                    <a:xfrm>
                      <a:off x="1867929" y="2067010"/>
                      <a:ext cx="319318" cy="369332"/>
                    </a:xfrm>
                    <a:prstGeom prst="rect">
                      <a:avLst/>
                    </a:prstGeom>
                    <a:noFill/>
                    <a:ln w="9525">
                      <a:noFill/>
                      <a:miter lim="800000"/>
                      <a:headEnd/>
                      <a:tailEnd/>
                    </a:ln>
                  </p:spPr>
                  <p:txBody>
                    <a:bodyPr wrap="none">
                      <a:spAutoFit/>
                    </a:bodyPr>
                    <a:lstStyle/>
                    <a:p>
                      <a:r>
                        <a:rPr lang="en-US"/>
                        <a:t>+</a:t>
                      </a:r>
                    </a:p>
                  </p:txBody>
                </p:sp>
              </p:grpSp>
              <p:sp>
                <p:nvSpPr>
                  <p:cNvPr id="21536" name="TextBox 45"/>
                  <p:cNvSpPr txBox="1">
                    <a:spLocks noChangeArrowheads="1"/>
                  </p:cNvSpPr>
                  <p:nvPr/>
                </p:nvSpPr>
                <p:spPr bwMode="auto">
                  <a:xfrm>
                    <a:off x="3048000" y="3821668"/>
                    <a:ext cx="319318" cy="369332"/>
                  </a:xfrm>
                  <a:prstGeom prst="rect">
                    <a:avLst/>
                  </a:prstGeom>
                  <a:noFill/>
                  <a:ln w="9525">
                    <a:noFill/>
                    <a:miter lim="800000"/>
                    <a:headEnd/>
                    <a:tailEnd/>
                  </a:ln>
                </p:spPr>
                <p:txBody>
                  <a:bodyPr wrap="none">
                    <a:spAutoFit/>
                  </a:bodyPr>
                  <a:lstStyle/>
                  <a:p>
                    <a:r>
                      <a:rPr lang="en-US"/>
                      <a:t>+</a:t>
                    </a:r>
                  </a:p>
                </p:txBody>
              </p:sp>
              <p:sp>
                <p:nvSpPr>
                  <p:cNvPr id="21537" name="TextBox 46"/>
                  <p:cNvSpPr txBox="1">
                    <a:spLocks noChangeArrowheads="1"/>
                  </p:cNvSpPr>
                  <p:nvPr/>
                </p:nvSpPr>
                <p:spPr bwMode="auto">
                  <a:xfrm>
                    <a:off x="1752600" y="2450068"/>
                    <a:ext cx="319318" cy="369332"/>
                  </a:xfrm>
                  <a:prstGeom prst="rect">
                    <a:avLst/>
                  </a:prstGeom>
                  <a:noFill/>
                  <a:ln w="9525">
                    <a:noFill/>
                    <a:miter lim="800000"/>
                    <a:headEnd/>
                    <a:tailEnd/>
                  </a:ln>
                </p:spPr>
                <p:txBody>
                  <a:bodyPr wrap="none">
                    <a:spAutoFit/>
                  </a:bodyPr>
                  <a:lstStyle/>
                  <a:p>
                    <a:r>
                      <a:rPr lang="en-US"/>
                      <a:t>+</a:t>
                    </a:r>
                  </a:p>
                </p:txBody>
              </p:sp>
            </p:grpSp>
            <p:sp>
              <p:nvSpPr>
                <p:cNvPr id="21531" name="TextBox 39"/>
                <p:cNvSpPr txBox="1">
                  <a:spLocks noChangeArrowheads="1"/>
                </p:cNvSpPr>
                <p:nvPr/>
              </p:nvSpPr>
              <p:spPr bwMode="auto">
                <a:xfrm>
                  <a:off x="3429000" y="3669268"/>
                  <a:ext cx="312906" cy="369332"/>
                </a:xfrm>
                <a:prstGeom prst="rect">
                  <a:avLst/>
                </a:prstGeom>
                <a:noFill/>
                <a:ln w="9525">
                  <a:noFill/>
                  <a:miter lim="800000"/>
                  <a:headEnd/>
                  <a:tailEnd/>
                </a:ln>
              </p:spPr>
              <p:txBody>
                <a:bodyPr wrap="none">
                  <a:spAutoFit/>
                </a:bodyPr>
                <a:lstStyle/>
                <a:p>
                  <a:r>
                    <a:rPr lang="en-US" i="1"/>
                    <a:t>q</a:t>
                  </a:r>
                </a:p>
              </p:txBody>
            </p:sp>
          </p:grpSp>
          <p:grpSp>
            <p:nvGrpSpPr>
              <p:cNvPr id="21527" name="Group 79"/>
              <p:cNvGrpSpPr>
                <a:grpSpLocks/>
              </p:cNvGrpSpPr>
              <p:nvPr/>
            </p:nvGrpSpPr>
            <p:grpSpPr bwMode="auto">
              <a:xfrm>
                <a:off x="1984066" y="3505200"/>
                <a:ext cx="351378" cy="1219203"/>
                <a:chOff x="2326575" y="1676400"/>
                <a:chExt cx="351378" cy="1219203"/>
              </a:xfrm>
            </p:grpSpPr>
            <p:cxnSp>
              <p:nvCxnSpPr>
                <p:cNvPr id="81" name="Straight Arrow Connector 80"/>
                <p:cNvCxnSpPr/>
                <p:nvPr/>
              </p:nvCxnSpPr>
              <p:spPr>
                <a:xfrm rot="16200000" flipV="1">
                  <a:off x="1793176" y="2286238"/>
                  <a:ext cx="1219063"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529" name="TextBox 82"/>
                <p:cNvSpPr txBox="1">
                  <a:spLocks noChangeArrowheads="1"/>
                </p:cNvSpPr>
                <p:nvPr/>
              </p:nvSpPr>
              <p:spPr bwMode="auto">
                <a:xfrm>
                  <a:off x="2326575" y="2133600"/>
                  <a:ext cx="351378" cy="369332"/>
                </a:xfrm>
                <a:prstGeom prst="rect">
                  <a:avLst/>
                </a:prstGeom>
                <a:noFill/>
                <a:ln w="9525">
                  <a:noFill/>
                  <a:miter lim="800000"/>
                  <a:headEnd/>
                  <a:tailEnd/>
                </a:ln>
              </p:spPr>
              <p:txBody>
                <a:bodyPr wrap="none">
                  <a:spAutoFit/>
                </a:bodyPr>
                <a:lstStyle/>
                <a:p>
                  <a:r>
                    <a:rPr lang="en-US">
                      <a:solidFill>
                        <a:srgbClr val="FF0000"/>
                      </a:solidFill>
                    </a:rPr>
                    <a:t>R</a:t>
                  </a:r>
                </a:p>
              </p:txBody>
            </p:sp>
          </p:grpSp>
        </p:grpSp>
        <p:sp>
          <p:nvSpPr>
            <p:cNvPr id="21524" name="TextBox 87"/>
            <p:cNvSpPr txBox="1">
              <a:spLocks noChangeArrowheads="1"/>
            </p:cNvSpPr>
            <p:nvPr/>
          </p:nvSpPr>
          <p:spPr bwMode="auto">
            <a:xfrm>
              <a:off x="1917357" y="3188043"/>
              <a:ext cx="338554" cy="369332"/>
            </a:xfrm>
            <a:prstGeom prst="rect">
              <a:avLst/>
            </a:prstGeom>
            <a:noFill/>
            <a:ln w="9525">
              <a:noFill/>
              <a:miter lim="800000"/>
              <a:headEnd/>
              <a:tailEnd/>
            </a:ln>
          </p:spPr>
          <p:txBody>
            <a:bodyPr wrap="none">
              <a:spAutoFit/>
            </a:bodyPr>
            <a:lstStyle/>
            <a:p>
              <a:r>
                <a:rPr lang="en-US">
                  <a:solidFill>
                    <a:srgbClr val="FF0000"/>
                  </a:solidFill>
                </a:rPr>
                <a:t>S</a:t>
              </a:r>
            </a:p>
          </p:txBody>
        </p:sp>
      </p:grpSp>
      <p:grpSp>
        <p:nvGrpSpPr>
          <p:cNvPr id="17" name="Group 94"/>
          <p:cNvGrpSpPr>
            <a:grpSpLocks/>
          </p:cNvGrpSpPr>
          <p:nvPr/>
        </p:nvGrpSpPr>
        <p:grpSpPr bwMode="auto">
          <a:xfrm>
            <a:off x="1344613" y="3071813"/>
            <a:ext cx="1308100" cy="827087"/>
            <a:chOff x="1344613" y="4659868"/>
            <a:chExt cx="1308222" cy="826532"/>
          </a:xfrm>
        </p:grpSpPr>
        <p:sp>
          <p:nvSpPr>
            <p:cNvPr id="21522" name="TextBox 36"/>
            <p:cNvSpPr txBox="1">
              <a:spLocks noChangeArrowheads="1"/>
            </p:cNvSpPr>
            <p:nvPr/>
          </p:nvSpPr>
          <p:spPr bwMode="auto">
            <a:xfrm>
              <a:off x="1524000" y="4659868"/>
              <a:ext cx="1128835" cy="369332"/>
            </a:xfrm>
            <a:prstGeom prst="rect">
              <a:avLst/>
            </a:prstGeom>
            <a:noFill/>
            <a:ln w="9525">
              <a:noFill/>
              <a:miter lim="800000"/>
              <a:headEnd/>
              <a:tailEnd/>
            </a:ln>
          </p:spPr>
          <p:txBody>
            <a:bodyPr wrap="none">
              <a:spAutoFit/>
            </a:bodyPr>
            <a:lstStyle/>
            <a:p>
              <a:r>
                <a:rPr lang="en-US" i="1"/>
                <a:t>E</a:t>
              </a:r>
              <a:r>
                <a:rPr lang="en-US" i="1" baseline="-25000"/>
                <a:t>inside</a:t>
              </a:r>
              <a:r>
                <a:rPr lang="en-US" i="1"/>
                <a:t> = 0</a:t>
              </a:r>
            </a:p>
          </p:txBody>
        </p:sp>
        <p:graphicFrame>
          <p:nvGraphicFramePr>
            <p:cNvPr id="8" name="Object 8"/>
            <p:cNvGraphicFramePr>
              <a:graphicFrameLocks noChangeAspect="1"/>
            </p:cNvGraphicFramePr>
            <p:nvPr/>
          </p:nvGraphicFramePr>
          <p:xfrm>
            <a:off x="1344613" y="4991100"/>
            <a:ext cx="1231900" cy="495300"/>
          </p:xfrm>
          <a:graphic>
            <a:graphicData uri="http://schemas.openxmlformats.org/presentationml/2006/ole">
              <mc:AlternateContent xmlns:mc="http://schemas.openxmlformats.org/markup-compatibility/2006">
                <mc:Choice xmlns:v="urn:schemas-microsoft-com:vml" Requires="v">
                  <p:oleObj spid="_x0000_s15366" name="Equation" r:id="rId4" imgW="736560" imgH="393480" progId="Equation.3">
                    <p:embed/>
                  </p:oleObj>
                </mc:Choice>
                <mc:Fallback>
                  <p:oleObj name="Equation" r:id="rId4" imgW="736560" imgH="393480" progId="Equation.3">
                    <p:embed/>
                    <p:pic>
                      <p:nvPicPr>
                        <p:cNvPr id="8"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4613" y="4991100"/>
                          <a:ext cx="12319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8" name="Group 91"/>
          <p:cNvGrpSpPr>
            <a:grpSpLocks/>
          </p:cNvGrpSpPr>
          <p:nvPr/>
        </p:nvGrpSpPr>
        <p:grpSpPr bwMode="auto">
          <a:xfrm>
            <a:off x="3687763" y="2235200"/>
            <a:ext cx="1554162" cy="1379538"/>
            <a:chOff x="3687763" y="3822700"/>
            <a:chExt cx="1554162" cy="1379538"/>
          </a:xfrm>
        </p:grpSpPr>
        <p:graphicFrame>
          <p:nvGraphicFramePr>
            <p:cNvPr id="9" name="Object 9"/>
            <p:cNvGraphicFramePr>
              <a:graphicFrameLocks noChangeAspect="1"/>
            </p:cNvGraphicFramePr>
            <p:nvPr/>
          </p:nvGraphicFramePr>
          <p:xfrm>
            <a:off x="3733800" y="3822700"/>
            <a:ext cx="1460500" cy="749300"/>
          </p:xfrm>
          <a:graphic>
            <a:graphicData uri="http://schemas.openxmlformats.org/presentationml/2006/ole">
              <mc:AlternateContent xmlns:mc="http://schemas.openxmlformats.org/markup-compatibility/2006">
                <mc:Choice xmlns:v="urn:schemas-microsoft-com:vml" Requires="v">
                  <p:oleObj spid="_x0000_s15367" name="Equation" r:id="rId6" imgW="787320" imgH="444240" progId="Equation.3">
                    <p:embed/>
                  </p:oleObj>
                </mc:Choice>
                <mc:Fallback>
                  <p:oleObj name="Equation" r:id="rId6" imgW="787320" imgH="444240" progId="Equation.3">
                    <p:embed/>
                    <p:pic>
                      <p:nvPicPr>
                        <p:cNvPr id="9"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3822700"/>
                          <a:ext cx="1460500" cy="74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0"/>
            <p:cNvGraphicFramePr>
              <a:graphicFrameLocks noChangeAspect="1"/>
            </p:cNvGraphicFramePr>
            <p:nvPr/>
          </p:nvGraphicFramePr>
          <p:xfrm>
            <a:off x="3687763" y="4538663"/>
            <a:ext cx="1554162" cy="663575"/>
          </p:xfrm>
          <a:graphic>
            <a:graphicData uri="http://schemas.openxmlformats.org/presentationml/2006/ole">
              <mc:AlternateContent xmlns:mc="http://schemas.openxmlformats.org/markup-compatibility/2006">
                <mc:Choice xmlns:v="urn:schemas-microsoft-com:vml" Requires="v">
                  <p:oleObj spid="_x0000_s15368" name="Equation" r:id="rId8" imgW="838080" imgH="393480" progId="Equation.3">
                    <p:embed/>
                  </p:oleObj>
                </mc:Choice>
                <mc:Fallback>
                  <p:oleObj name="Equation" r:id="rId8" imgW="838080" imgH="393480" progId="Equation.3">
                    <p:embed/>
                    <p:pic>
                      <p:nvPicPr>
                        <p:cNvPr id="1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87763" y="4538663"/>
                          <a:ext cx="1554162" cy="663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9" name="Group 99"/>
          <p:cNvGrpSpPr>
            <a:grpSpLocks/>
          </p:cNvGrpSpPr>
          <p:nvPr/>
        </p:nvGrpSpPr>
        <p:grpSpPr bwMode="auto">
          <a:xfrm>
            <a:off x="6781800" y="1993900"/>
            <a:ext cx="1800225" cy="1236663"/>
            <a:chOff x="6781800" y="3581400"/>
            <a:chExt cx="1799749" cy="1236663"/>
          </a:xfrm>
        </p:grpSpPr>
        <p:graphicFrame>
          <p:nvGraphicFramePr>
            <p:cNvPr id="11" name="Object 3"/>
            <p:cNvGraphicFramePr>
              <a:graphicFrameLocks noChangeAspect="1"/>
            </p:cNvGraphicFramePr>
            <p:nvPr/>
          </p:nvGraphicFramePr>
          <p:xfrm>
            <a:off x="6781800" y="4114800"/>
            <a:ext cx="1762125" cy="703263"/>
          </p:xfrm>
          <a:graphic>
            <a:graphicData uri="http://schemas.openxmlformats.org/presentationml/2006/ole">
              <mc:AlternateContent xmlns:mc="http://schemas.openxmlformats.org/markup-compatibility/2006">
                <mc:Choice xmlns:v="urn:schemas-microsoft-com:vml" Requires="v">
                  <p:oleObj spid="_x0000_s15369" name="Equation" r:id="rId10" imgW="939600" imgH="393480" progId="Equation.3">
                    <p:embed/>
                  </p:oleObj>
                </mc:Choice>
                <mc:Fallback>
                  <p:oleObj name="Equation" r:id="rId10" imgW="939600" imgH="393480" progId="Equation.3">
                    <p:embed/>
                    <p:pic>
                      <p:nvPicPr>
                        <p:cNvPr id="11"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1800" y="4114800"/>
                          <a:ext cx="1762125" cy="703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21" name="TextBox 98"/>
            <p:cNvSpPr txBox="1">
              <a:spLocks noChangeArrowheads="1"/>
            </p:cNvSpPr>
            <p:nvPr/>
          </p:nvSpPr>
          <p:spPr bwMode="auto">
            <a:xfrm>
              <a:off x="6858000" y="3581400"/>
              <a:ext cx="1723549" cy="369332"/>
            </a:xfrm>
            <a:prstGeom prst="rect">
              <a:avLst/>
            </a:prstGeom>
            <a:noFill/>
            <a:ln w="9525">
              <a:noFill/>
              <a:miter lim="800000"/>
              <a:headEnd/>
              <a:tailEnd/>
            </a:ln>
          </p:spPr>
          <p:txBody>
            <a:bodyPr wrap="none">
              <a:spAutoFit/>
            </a:bodyPr>
            <a:lstStyle/>
            <a:p>
              <a:r>
                <a:rPr lang="en-US"/>
                <a:t>V due to dipole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txBox="1">
            <a:spLocks noChangeArrowheads="1"/>
          </p:cNvSpPr>
          <p:nvPr/>
        </p:nvSpPr>
        <p:spPr bwMode="auto">
          <a:xfrm>
            <a:off x="76200" y="0"/>
            <a:ext cx="5638800" cy="2590800"/>
          </a:xfrm>
          <a:prstGeom prst="rect">
            <a:avLst/>
          </a:prstGeom>
          <a:noFill/>
          <a:ln w="76200">
            <a:noFill/>
            <a:miter lim="800000"/>
            <a:headEnd/>
            <a:tailEnd/>
          </a:ln>
        </p:spPr>
        <p:txBody>
          <a:bodyPr/>
          <a:lstStyle/>
          <a:p>
            <a:r>
              <a:rPr lang="en-US" dirty="0">
                <a:latin typeface="+mn-lt"/>
              </a:rPr>
              <a:t>Book’s Problem: A graph of the x-component of the electric field as a function of x in a region of space is shown in figure. The y and z components of the electric field are zero in the region. If the electric potential at the origin is 10V, (a) what is the electric potential at x = 2.0 m, (b) what is the greatest positive value of the electric potential for points on the x axis for which 0 &lt;= x &lt;= 6m, and (c) for what value of x is the electric potential zero? </a:t>
            </a:r>
          </a:p>
          <a:p>
            <a:r>
              <a:rPr lang="en-US" dirty="0">
                <a:latin typeface="+mn-lt"/>
              </a:rPr>
              <a:t>(</a:t>
            </a:r>
            <a:r>
              <a:rPr lang="en-US" dirty="0" err="1">
                <a:latin typeface="+mn-lt"/>
              </a:rPr>
              <a:t>Ans</a:t>
            </a:r>
            <a:r>
              <a:rPr lang="en-US" dirty="0">
                <a:latin typeface="+mn-lt"/>
              </a:rPr>
              <a:t>: (a) 30V (b) 40V (c) 5.5 m</a:t>
            </a:r>
          </a:p>
        </p:txBody>
      </p:sp>
      <p:grpSp>
        <p:nvGrpSpPr>
          <p:cNvPr id="32" name="Group 31"/>
          <p:cNvGrpSpPr/>
          <p:nvPr/>
        </p:nvGrpSpPr>
        <p:grpSpPr>
          <a:xfrm>
            <a:off x="5867400" y="381000"/>
            <a:ext cx="3276600" cy="1295400"/>
            <a:chOff x="6019800" y="381000"/>
            <a:chExt cx="3276600" cy="1295400"/>
          </a:xfrm>
        </p:grpSpPr>
        <p:grpSp>
          <p:nvGrpSpPr>
            <p:cNvPr id="40" name="Group 39"/>
            <p:cNvGrpSpPr/>
            <p:nvPr/>
          </p:nvGrpSpPr>
          <p:grpSpPr>
            <a:xfrm>
              <a:off x="6019800" y="381000"/>
              <a:ext cx="2895600" cy="1295400"/>
              <a:chOff x="5029201" y="2438400"/>
              <a:chExt cx="3733799" cy="1557010"/>
            </a:xfrm>
          </p:grpSpPr>
          <p:cxnSp>
            <p:nvCxnSpPr>
              <p:cNvPr id="35" name="Straight Connector 34"/>
              <p:cNvCxnSpPr/>
              <p:nvPr/>
            </p:nvCxnSpPr>
            <p:spPr>
              <a:xfrm>
                <a:off x="5486400" y="3254188"/>
                <a:ext cx="32004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5334000" y="2590800"/>
                <a:ext cx="3429000" cy="1295400"/>
                <a:chOff x="6324600" y="2590800"/>
                <a:chExt cx="3429000" cy="1295400"/>
              </a:xfrm>
            </p:grpSpPr>
            <p:grpSp>
              <p:nvGrpSpPr>
                <p:cNvPr id="18" name="Group 17"/>
                <p:cNvGrpSpPr/>
                <p:nvPr/>
              </p:nvGrpSpPr>
              <p:grpSpPr>
                <a:xfrm>
                  <a:off x="6324600" y="2590800"/>
                  <a:ext cx="1828800" cy="1295400"/>
                  <a:chOff x="6324600" y="2590800"/>
                  <a:chExt cx="1828800" cy="1295400"/>
                </a:xfrm>
              </p:grpSpPr>
              <p:grpSp>
                <p:nvGrpSpPr>
                  <p:cNvPr id="9" name="Group 8"/>
                  <p:cNvGrpSpPr/>
                  <p:nvPr/>
                </p:nvGrpSpPr>
                <p:grpSpPr>
                  <a:xfrm>
                    <a:off x="6477000" y="2590800"/>
                    <a:ext cx="1600200" cy="1295400"/>
                    <a:chOff x="6477000" y="2590800"/>
                    <a:chExt cx="1600200" cy="1295400"/>
                  </a:xfrm>
                </p:grpSpPr>
                <p:cxnSp>
                  <p:nvCxnSpPr>
                    <p:cNvPr id="5" name="Straight Connector 4"/>
                    <p:cNvCxnSpPr/>
                    <p:nvPr/>
                  </p:nvCxnSpPr>
                  <p:spPr>
                    <a:xfrm rot="5400000">
                      <a:off x="5829300" y="3238500"/>
                      <a:ext cx="1295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6362700" y="3238500"/>
                      <a:ext cx="1295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6896100" y="3238500"/>
                      <a:ext cx="1295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7429500" y="3238500"/>
                      <a:ext cx="12954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6324600" y="3124200"/>
                    <a:ext cx="263214" cy="261610"/>
                  </a:xfrm>
                  <a:prstGeom prst="rect">
                    <a:avLst/>
                  </a:prstGeom>
                  <a:noFill/>
                </p:spPr>
                <p:txBody>
                  <a:bodyPr wrap="none" rtlCol="0">
                    <a:spAutoFit/>
                  </a:bodyPr>
                  <a:lstStyle/>
                  <a:p>
                    <a:r>
                      <a:rPr lang="en-US" sz="1100" dirty="0"/>
                      <a:t>0</a:t>
                    </a:r>
                  </a:p>
                </p:txBody>
              </p:sp>
              <p:sp>
                <p:nvSpPr>
                  <p:cNvPr id="13" name="TextBox 12"/>
                  <p:cNvSpPr txBox="1"/>
                  <p:nvPr/>
                </p:nvSpPr>
                <p:spPr>
                  <a:xfrm>
                    <a:off x="6823386" y="3124200"/>
                    <a:ext cx="263214" cy="261610"/>
                  </a:xfrm>
                  <a:prstGeom prst="rect">
                    <a:avLst/>
                  </a:prstGeom>
                  <a:noFill/>
                </p:spPr>
                <p:txBody>
                  <a:bodyPr wrap="none" rtlCol="0">
                    <a:spAutoFit/>
                  </a:bodyPr>
                  <a:lstStyle/>
                  <a:p>
                    <a:r>
                      <a:rPr lang="en-US" sz="1100" dirty="0"/>
                      <a:t>1</a:t>
                    </a:r>
                  </a:p>
                </p:txBody>
              </p:sp>
              <p:sp>
                <p:nvSpPr>
                  <p:cNvPr id="14" name="TextBox 13"/>
                  <p:cNvSpPr txBox="1"/>
                  <p:nvPr/>
                </p:nvSpPr>
                <p:spPr>
                  <a:xfrm>
                    <a:off x="7356786" y="3124200"/>
                    <a:ext cx="263214" cy="261610"/>
                  </a:xfrm>
                  <a:prstGeom prst="rect">
                    <a:avLst/>
                  </a:prstGeom>
                  <a:noFill/>
                </p:spPr>
                <p:txBody>
                  <a:bodyPr wrap="none" rtlCol="0">
                    <a:spAutoFit/>
                  </a:bodyPr>
                  <a:lstStyle/>
                  <a:p>
                    <a:r>
                      <a:rPr lang="en-US" sz="1100" dirty="0"/>
                      <a:t>2</a:t>
                    </a:r>
                  </a:p>
                </p:txBody>
              </p:sp>
              <p:sp>
                <p:nvSpPr>
                  <p:cNvPr id="15" name="TextBox 14"/>
                  <p:cNvSpPr txBox="1"/>
                  <p:nvPr/>
                </p:nvSpPr>
                <p:spPr>
                  <a:xfrm>
                    <a:off x="7890186" y="3124200"/>
                    <a:ext cx="263214" cy="261610"/>
                  </a:xfrm>
                  <a:prstGeom prst="rect">
                    <a:avLst/>
                  </a:prstGeom>
                  <a:noFill/>
                </p:spPr>
                <p:txBody>
                  <a:bodyPr wrap="none" rtlCol="0">
                    <a:spAutoFit/>
                  </a:bodyPr>
                  <a:lstStyle/>
                  <a:p>
                    <a:r>
                      <a:rPr lang="en-US" sz="1100" dirty="0"/>
                      <a:t>3</a:t>
                    </a:r>
                  </a:p>
                </p:txBody>
              </p:sp>
            </p:grpSp>
            <p:cxnSp>
              <p:nvCxnSpPr>
                <p:cNvPr id="16" name="Straight Connector 15"/>
                <p:cNvCxnSpPr/>
                <p:nvPr/>
              </p:nvCxnSpPr>
              <p:spPr>
                <a:xfrm>
                  <a:off x="6477000" y="2590800"/>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477000" y="3886200"/>
                  <a:ext cx="32004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8458200" y="2590800"/>
                  <a:ext cx="1295400" cy="1295400"/>
                  <a:chOff x="6324600" y="2590800"/>
                  <a:chExt cx="1295400" cy="1295400"/>
                </a:xfrm>
              </p:grpSpPr>
              <p:grpSp>
                <p:nvGrpSpPr>
                  <p:cNvPr id="20" name="Group 8"/>
                  <p:cNvGrpSpPr/>
                  <p:nvPr/>
                </p:nvGrpSpPr>
                <p:grpSpPr>
                  <a:xfrm>
                    <a:off x="6477000" y="2590800"/>
                    <a:ext cx="1066800" cy="1295400"/>
                    <a:chOff x="6477000" y="2590800"/>
                    <a:chExt cx="1066800" cy="1295400"/>
                  </a:xfrm>
                </p:grpSpPr>
                <p:cxnSp>
                  <p:nvCxnSpPr>
                    <p:cNvPr id="25" name="Straight Connector 24"/>
                    <p:cNvCxnSpPr/>
                    <p:nvPr/>
                  </p:nvCxnSpPr>
                  <p:spPr>
                    <a:xfrm rot="5400000">
                      <a:off x="5829300" y="3238500"/>
                      <a:ext cx="1295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6362700" y="3238500"/>
                      <a:ext cx="1295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6896100" y="3238500"/>
                      <a:ext cx="12954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6324600" y="3124200"/>
                    <a:ext cx="263214" cy="261610"/>
                  </a:xfrm>
                  <a:prstGeom prst="rect">
                    <a:avLst/>
                  </a:prstGeom>
                  <a:noFill/>
                </p:spPr>
                <p:txBody>
                  <a:bodyPr wrap="none" rtlCol="0">
                    <a:spAutoFit/>
                  </a:bodyPr>
                  <a:lstStyle/>
                  <a:p>
                    <a:r>
                      <a:rPr lang="en-US" sz="1100" dirty="0"/>
                      <a:t>4</a:t>
                    </a:r>
                  </a:p>
                </p:txBody>
              </p:sp>
              <p:sp>
                <p:nvSpPr>
                  <p:cNvPr id="22" name="TextBox 21"/>
                  <p:cNvSpPr txBox="1"/>
                  <p:nvPr/>
                </p:nvSpPr>
                <p:spPr>
                  <a:xfrm>
                    <a:off x="6823386" y="3124200"/>
                    <a:ext cx="263214" cy="261610"/>
                  </a:xfrm>
                  <a:prstGeom prst="rect">
                    <a:avLst/>
                  </a:prstGeom>
                  <a:noFill/>
                </p:spPr>
                <p:txBody>
                  <a:bodyPr wrap="none" rtlCol="0">
                    <a:spAutoFit/>
                  </a:bodyPr>
                  <a:lstStyle/>
                  <a:p>
                    <a:r>
                      <a:rPr lang="en-US" sz="1100" dirty="0"/>
                      <a:t>5</a:t>
                    </a:r>
                  </a:p>
                </p:txBody>
              </p:sp>
              <p:sp>
                <p:nvSpPr>
                  <p:cNvPr id="23" name="TextBox 22"/>
                  <p:cNvSpPr txBox="1"/>
                  <p:nvPr/>
                </p:nvSpPr>
                <p:spPr>
                  <a:xfrm>
                    <a:off x="7356786" y="3124200"/>
                    <a:ext cx="263214" cy="261610"/>
                  </a:xfrm>
                  <a:prstGeom prst="rect">
                    <a:avLst/>
                  </a:prstGeom>
                  <a:noFill/>
                </p:spPr>
                <p:txBody>
                  <a:bodyPr wrap="none" rtlCol="0">
                    <a:spAutoFit/>
                  </a:bodyPr>
                  <a:lstStyle/>
                  <a:p>
                    <a:r>
                      <a:rPr lang="en-US" sz="1100" dirty="0"/>
                      <a:t>6</a:t>
                    </a:r>
                  </a:p>
                </p:txBody>
              </p:sp>
            </p:grpSp>
          </p:grpSp>
          <p:sp>
            <p:nvSpPr>
              <p:cNvPr id="36" name="Freeform 35"/>
              <p:cNvSpPr/>
              <p:nvPr/>
            </p:nvSpPr>
            <p:spPr>
              <a:xfrm>
                <a:off x="5439335" y="2595282"/>
                <a:ext cx="3247465" cy="1290918"/>
              </a:xfrm>
              <a:custGeom>
                <a:avLst/>
                <a:gdLst>
                  <a:gd name="connsiteX0" fmla="*/ 47065 w 3247465"/>
                  <a:gd name="connsiteY0" fmla="*/ 658906 h 1290918"/>
                  <a:gd name="connsiteX1" fmla="*/ 47065 w 3247465"/>
                  <a:gd name="connsiteY1" fmla="*/ 658906 h 1290918"/>
                  <a:gd name="connsiteX2" fmla="*/ 154641 w 3247465"/>
                  <a:gd name="connsiteY2" fmla="*/ 726142 h 1290918"/>
                  <a:gd name="connsiteX3" fmla="*/ 1109383 w 3247465"/>
                  <a:gd name="connsiteY3" fmla="*/ 1290918 h 1290918"/>
                  <a:gd name="connsiteX4" fmla="*/ 1660712 w 3247465"/>
                  <a:gd name="connsiteY4" fmla="*/ 645459 h 1290918"/>
                  <a:gd name="connsiteX5" fmla="*/ 2198594 w 3247465"/>
                  <a:gd name="connsiteY5" fmla="*/ 0 h 1290918"/>
                  <a:gd name="connsiteX6" fmla="*/ 3247465 w 3247465"/>
                  <a:gd name="connsiteY6" fmla="*/ 13447 h 1290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7465" h="1290918">
                    <a:moveTo>
                      <a:pt x="47065" y="658906"/>
                    </a:moveTo>
                    <a:lnTo>
                      <a:pt x="47065" y="658906"/>
                    </a:lnTo>
                    <a:cubicBezTo>
                      <a:pt x="82924" y="681318"/>
                      <a:pt x="0" y="627530"/>
                      <a:pt x="154641" y="726142"/>
                    </a:cubicBezTo>
                    <a:lnTo>
                      <a:pt x="1109383" y="1290918"/>
                    </a:lnTo>
                    <a:lnTo>
                      <a:pt x="1660712" y="645459"/>
                    </a:lnTo>
                    <a:lnTo>
                      <a:pt x="2198594" y="0"/>
                    </a:lnTo>
                    <a:lnTo>
                      <a:pt x="3247465" y="13447"/>
                    </a:lnTo>
                  </a:path>
                </a:pathLst>
              </a:cu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p:cNvSpPr txBox="1"/>
              <p:nvPr/>
            </p:nvSpPr>
            <p:spPr>
              <a:xfrm>
                <a:off x="5181600" y="3733800"/>
                <a:ext cx="388248" cy="261610"/>
              </a:xfrm>
              <a:prstGeom prst="rect">
                <a:avLst/>
              </a:prstGeom>
              <a:noFill/>
            </p:spPr>
            <p:txBody>
              <a:bodyPr wrap="none" rtlCol="0">
                <a:spAutoFit/>
              </a:bodyPr>
              <a:lstStyle/>
              <a:p>
                <a:r>
                  <a:rPr lang="en-US" sz="1100" dirty="0"/>
                  <a:t>-20</a:t>
                </a:r>
              </a:p>
            </p:txBody>
          </p:sp>
          <p:sp>
            <p:nvSpPr>
              <p:cNvPr id="38" name="TextBox 37"/>
              <p:cNvSpPr txBox="1"/>
              <p:nvPr/>
            </p:nvSpPr>
            <p:spPr>
              <a:xfrm>
                <a:off x="5181600" y="2438400"/>
                <a:ext cx="341760" cy="261610"/>
              </a:xfrm>
              <a:prstGeom prst="rect">
                <a:avLst/>
              </a:prstGeom>
              <a:noFill/>
            </p:spPr>
            <p:txBody>
              <a:bodyPr wrap="none" rtlCol="0">
                <a:spAutoFit/>
              </a:bodyPr>
              <a:lstStyle/>
              <a:p>
                <a:r>
                  <a:rPr lang="en-US" sz="1100" dirty="0"/>
                  <a:t>20</a:t>
                </a:r>
              </a:p>
            </p:txBody>
          </p:sp>
          <p:sp>
            <p:nvSpPr>
              <p:cNvPr id="39" name="TextBox 38"/>
              <p:cNvSpPr txBox="1"/>
              <p:nvPr/>
            </p:nvSpPr>
            <p:spPr>
              <a:xfrm rot="5400000">
                <a:off x="4775285" y="3073316"/>
                <a:ext cx="877163" cy="369332"/>
              </a:xfrm>
              <a:prstGeom prst="rect">
                <a:avLst/>
              </a:prstGeom>
              <a:noFill/>
            </p:spPr>
            <p:txBody>
              <a:bodyPr wrap="none" rtlCol="0">
                <a:spAutoFit/>
              </a:bodyPr>
              <a:lstStyle/>
              <a:p>
                <a:r>
                  <a:rPr lang="en-US" dirty="0"/>
                  <a:t>E</a:t>
                </a:r>
                <a:r>
                  <a:rPr lang="en-US" baseline="-25000" dirty="0"/>
                  <a:t>x</a:t>
                </a:r>
                <a:r>
                  <a:rPr lang="en-US" dirty="0"/>
                  <a:t> N/C</a:t>
                </a:r>
              </a:p>
            </p:txBody>
          </p:sp>
        </p:grpSp>
        <p:sp>
          <p:nvSpPr>
            <p:cNvPr id="41" name="TextBox 40"/>
            <p:cNvSpPr txBox="1"/>
            <p:nvPr/>
          </p:nvSpPr>
          <p:spPr>
            <a:xfrm>
              <a:off x="8831208" y="990600"/>
              <a:ext cx="465192" cy="261610"/>
            </a:xfrm>
            <a:prstGeom prst="rect">
              <a:avLst/>
            </a:prstGeom>
            <a:noFill/>
          </p:spPr>
          <p:txBody>
            <a:bodyPr wrap="none" rtlCol="0">
              <a:spAutoFit/>
            </a:bodyPr>
            <a:lstStyle/>
            <a:p>
              <a:r>
                <a:rPr lang="en-US" sz="1100" dirty="0"/>
                <a:t>x(m)</a:t>
              </a:r>
            </a:p>
          </p:txBody>
        </p:sp>
      </p:grpSp>
      <p:sp>
        <p:nvSpPr>
          <p:cNvPr id="33" name="Rectangle 4"/>
          <p:cNvSpPr txBox="1">
            <a:spLocks noChangeArrowheads="1"/>
          </p:cNvSpPr>
          <p:nvPr/>
        </p:nvSpPr>
        <p:spPr bwMode="auto">
          <a:xfrm>
            <a:off x="228600" y="2743200"/>
            <a:ext cx="8839200" cy="1524000"/>
          </a:xfrm>
          <a:prstGeom prst="rect">
            <a:avLst/>
          </a:prstGeom>
          <a:noFill/>
          <a:ln w="76200">
            <a:noFill/>
            <a:miter lim="800000"/>
            <a:headEnd/>
            <a:tailEnd/>
          </a:ln>
        </p:spPr>
        <p:txBody>
          <a:bodyPr/>
          <a:lstStyle/>
          <a:p>
            <a:r>
              <a:rPr lang="en-US" b="1" dirty="0">
                <a:solidFill>
                  <a:srgbClr val="FF0000"/>
                </a:solidFill>
              </a:rPr>
              <a:t>Book’s Problem:-</a:t>
            </a:r>
            <a:r>
              <a:rPr lang="en-US" dirty="0">
                <a:solidFill>
                  <a:srgbClr val="FF0000"/>
                </a:solidFill>
              </a:rPr>
              <a:t>A spherical drop of water carrying a charge of 30pC has a potential of 500 V at its surface (with V =0 at infinity). (a) What is the radius of the drop? (b) If two such drops of the same charge and radius combine to form a single spherical drop, what is the potential at the surface of the new drop? </a:t>
            </a:r>
          </a:p>
          <a:p>
            <a:r>
              <a:rPr lang="en-US" dirty="0">
                <a:solidFill>
                  <a:srgbClr val="FF0000"/>
                </a:solidFill>
              </a:rPr>
              <a:t>(</a:t>
            </a:r>
            <a:r>
              <a:rPr lang="en-US" dirty="0" err="1">
                <a:solidFill>
                  <a:srgbClr val="FF0000"/>
                </a:solidFill>
              </a:rPr>
              <a:t>Ans</a:t>
            </a:r>
            <a:r>
              <a:rPr lang="en-US" dirty="0">
                <a:solidFill>
                  <a:srgbClr val="FF0000"/>
                </a:solidFill>
              </a:rPr>
              <a:t>: (a) 5.4x10</a:t>
            </a:r>
            <a:r>
              <a:rPr lang="en-US" baseline="30000" dirty="0">
                <a:solidFill>
                  <a:srgbClr val="FF0000"/>
                </a:solidFill>
              </a:rPr>
              <a:t>-4</a:t>
            </a:r>
            <a:r>
              <a:rPr lang="en-US" dirty="0">
                <a:solidFill>
                  <a:srgbClr val="FF0000"/>
                </a:solidFill>
              </a:rPr>
              <a:t>m (b) 790 V</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5486400" y="4800600"/>
            <a:ext cx="26670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7"/>
          <p:cNvSpPr txBox="1">
            <a:spLocks/>
          </p:cNvSpPr>
          <p:nvPr/>
        </p:nvSpPr>
        <p:spPr>
          <a:xfrm>
            <a:off x="152400" y="152400"/>
            <a:ext cx="8610600" cy="533400"/>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l-GR" sz="2400" b="1" dirty="0">
                <a:ln w="11430"/>
                <a:solidFill>
                  <a:srgbClr val="0000FF"/>
                </a:solidFill>
                <a:effectLst>
                  <a:outerShdw blurRad="50800" dist="39000" dir="5460000" algn="tl">
                    <a:srgbClr val="000000">
                      <a:alpha val="38000"/>
                    </a:srgbClr>
                  </a:outerShdw>
                </a:effectLst>
                <a:latin typeface="Comic Sans MS"/>
                <a:cs typeface="+mn-cs"/>
              </a:rPr>
              <a:t>Δ</a:t>
            </a:r>
            <a:r>
              <a:rPr lang="en-US" sz="2400" b="1" dirty="0">
                <a:ln w="11430"/>
                <a:solidFill>
                  <a:srgbClr val="0000FF"/>
                </a:solidFill>
                <a:effectLst>
                  <a:outerShdw blurRad="50800" dist="39000" dir="5460000" algn="tl">
                    <a:srgbClr val="000000">
                      <a:alpha val="38000"/>
                    </a:srgbClr>
                  </a:outerShdw>
                </a:effectLst>
                <a:latin typeface="Comic Sans MS"/>
                <a:cs typeface="+mn-cs"/>
              </a:rPr>
              <a:t>U due to negative point charge</a:t>
            </a:r>
            <a:endParaRPr lang="en-US" sz="2400" b="1" dirty="0">
              <a:ln w="11430"/>
              <a:solidFill>
                <a:srgbClr val="0000FF"/>
              </a:solidFill>
              <a:effectLst>
                <a:outerShdw blurRad="50800" dist="39000" dir="5460000" algn="tl">
                  <a:srgbClr val="000000">
                    <a:alpha val="38000"/>
                  </a:srgbClr>
                </a:outerShdw>
              </a:effectLst>
              <a:latin typeface="+mj-lt"/>
              <a:ea typeface="+mj-ea"/>
              <a:cs typeface="+mj-cs"/>
            </a:endParaRPr>
          </a:p>
        </p:txBody>
      </p:sp>
      <p:grpSp>
        <p:nvGrpSpPr>
          <p:cNvPr id="2" name="Group 54"/>
          <p:cNvGrpSpPr>
            <a:grpSpLocks/>
          </p:cNvGrpSpPr>
          <p:nvPr/>
        </p:nvGrpSpPr>
        <p:grpSpPr bwMode="auto">
          <a:xfrm flipH="1">
            <a:off x="-862869" y="1371599"/>
            <a:ext cx="5715000" cy="5181600"/>
            <a:chOff x="-51531" y="1371599"/>
            <a:chExt cx="5715000" cy="5181600"/>
          </a:xfrm>
        </p:grpSpPr>
        <p:sp>
          <p:nvSpPr>
            <p:cNvPr id="25" name="Oval 24"/>
            <p:cNvSpPr/>
            <p:nvPr/>
          </p:nvSpPr>
          <p:spPr>
            <a:xfrm>
              <a:off x="-51531" y="1371599"/>
              <a:ext cx="5715000" cy="5181600"/>
            </a:xfrm>
            <a:prstGeom prst="ellipse">
              <a:avLst/>
            </a:prstGeom>
            <a:gradFill>
              <a:gsLst>
                <a:gs pos="12000">
                  <a:schemeClr val="accent6">
                    <a:lumMod val="75000"/>
                  </a:schemeClr>
                </a:gs>
                <a:gs pos="80000">
                  <a:schemeClr val="accent1">
                    <a:tint val="44500"/>
                    <a:satMod val="160000"/>
                    <a:alpha val="0"/>
                  </a:schemeClr>
                </a:gs>
                <a:gs pos="74000">
                  <a:schemeClr val="accent1">
                    <a:tint val="23500"/>
                    <a:satMod val="160000"/>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Oval 28"/>
            <p:cNvSpPr/>
            <p:nvPr/>
          </p:nvSpPr>
          <p:spPr>
            <a:xfrm>
              <a:off x="2624820" y="3543644"/>
              <a:ext cx="609600" cy="609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-Q</a:t>
              </a:r>
            </a:p>
          </p:txBody>
        </p:sp>
      </p:grpSp>
      <p:sp>
        <p:nvSpPr>
          <p:cNvPr id="61" name="TextBox 60"/>
          <p:cNvSpPr txBox="1">
            <a:spLocks noChangeArrowheads="1"/>
          </p:cNvSpPr>
          <p:nvPr/>
        </p:nvSpPr>
        <p:spPr bwMode="auto">
          <a:xfrm>
            <a:off x="2752725" y="3836987"/>
            <a:ext cx="219075" cy="277813"/>
          </a:xfrm>
          <a:prstGeom prst="rect">
            <a:avLst/>
          </a:prstGeom>
          <a:noFill/>
          <a:ln w="9525">
            <a:noFill/>
            <a:miter lim="800000"/>
            <a:headEnd/>
            <a:tailEnd/>
          </a:ln>
        </p:spPr>
        <p:txBody>
          <a:bodyPr wrap="none">
            <a:spAutoFit/>
          </a:bodyPr>
          <a:lstStyle/>
          <a:p>
            <a:r>
              <a:rPr lang="en-US" sz="1200" dirty="0" err="1"/>
              <a:t>i</a:t>
            </a:r>
            <a:endParaRPr lang="en-US" sz="1200" dirty="0"/>
          </a:p>
        </p:txBody>
      </p:sp>
      <p:sp>
        <p:nvSpPr>
          <p:cNvPr id="76" name="Freeform 75"/>
          <p:cNvSpPr/>
          <p:nvPr/>
        </p:nvSpPr>
        <p:spPr>
          <a:xfrm>
            <a:off x="2838450" y="3871912"/>
            <a:ext cx="1504950" cy="45719"/>
          </a:xfrm>
          <a:custGeom>
            <a:avLst/>
            <a:gdLst>
              <a:gd name="connsiteX0" fmla="*/ 1389413 w 1389413"/>
              <a:gd name="connsiteY0" fmla="*/ 0 h 0"/>
              <a:gd name="connsiteX1" fmla="*/ 0 w 1389413"/>
              <a:gd name="connsiteY1" fmla="*/ 0 h 0"/>
            </a:gdLst>
            <a:ahLst/>
            <a:cxnLst>
              <a:cxn ang="0">
                <a:pos x="connsiteX0" y="connsiteY0"/>
              </a:cxn>
              <a:cxn ang="0">
                <a:pos x="connsiteX1" y="connsiteY1"/>
              </a:cxn>
            </a:cxnLst>
            <a:rect l="l" t="t" r="r" b="b"/>
            <a:pathLst>
              <a:path w="1389413">
                <a:moveTo>
                  <a:pt x="1389413" y="0"/>
                </a:moveTo>
                <a:lnTo>
                  <a:pt x="0"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3" name="Group 22"/>
          <p:cNvGrpSpPr>
            <a:grpSpLocks/>
          </p:cNvGrpSpPr>
          <p:nvPr/>
        </p:nvGrpSpPr>
        <p:grpSpPr bwMode="auto">
          <a:xfrm>
            <a:off x="2711046" y="3367088"/>
            <a:ext cx="489352" cy="450889"/>
            <a:chOff x="4082726" y="3359725"/>
            <a:chExt cx="489707" cy="450971"/>
          </a:xfrm>
        </p:grpSpPr>
        <p:grpSp>
          <p:nvGrpSpPr>
            <p:cNvPr id="4" name="Group 43"/>
            <p:cNvGrpSpPr>
              <a:grpSpLocks/>
            </p:cNvGrpSpPr>
            <p:nvPr/>
          </p:nvGrpSpPr>
          <p:grpSpPr bwMode="auto">
            <a:xfrm>
              <a:off x="4096011" y="3582017"/>
              <a:ext cx="301906" cy="228679"/>
              <a:chOff x="6567051" y="2134217"/>
              <a:chExt cx="302529" cy="229378"/>
            </a:xfrm>
          </p:grpSpPr>
          <p:sp>
            <p:nvSpPr>
              <p:cNvPr id="31" name="Oval 30"/>
              <p:cNvSpPr/>
              <p:nvPr/>
            </p:nvSpPr>
            <p:spPr>
              <a:xfrm>
                <a:off x="6628978" y="2134217"/>
                <a:ext cx="229238" cy="229341"/>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9249" name="TextBox 48"/>
              <p:cNvSpPr txBox="1">
                <a:spLocks noChangeArrowheads="1"/>
              </p:cNvSpPr>
              <p:nvPr/>
            </p:nvSpPr>
            <p:spPr bwMode="auto">
              <a:xfrm>
                <a:off x="6567051" y="2147453"/>
                <a:ext cx="302529" cy="216142"/>
              </a:xfrm>
              <a:prstGeom prst="rect">
                <a:avLst/>
              </a:prstGeom>
              <a:noFill/>
              <a:ln w="9525">
                <a:noFill/>
                <a:miter lim="800000"/>
                <a:headEnd/>
                <a:tailEnd/>
              </a:ln>
            </p:spPr>
            <p:txBody>
              <a:bodyPr wrap="none">
                <a:spAutoFit/>
              </a:bodyPr>
              <a:lstStyle/>
              <a:p>
                <a:r>
                  <a:rPr lang="en-US" sz="800" dirty="0"/>
                  <a:t>+q</a:t>
                </a:r>
              </a:p>
            </p:txBody>
          </p:sp>
        </p:grpSp>
        <p:grpSp>
          <p:nvGrpSpPr>
            <p:cNvPr id="5" name="Group 73"/>
            <p:cNvGrpSpPr>
              <a:grpSpLocks/>
            </p:cNvGrpSpPr>
            <p:nvPr/>
          </p:nvGrpSpPr>
          <p:grpSpPr bwMode="auto">
            <a:xfrm>
              <a:off x="4082726" y="3359725"/>
              <a:ext cx="489707" cy="277049"/>
              <a:chOff x="4082726" y="3359725"/>
              <a:chExt cx="489707" cy="277049"/>
            </a:xfrm>
          </p:grpSpPr>
          <p:cxnSp>
            <p:nvCxnSpPr>
              <p:cNvPr id="28" name="Straight Arrow Connector 27"/>
              <p:cNvCxnSpPr/>
              <p:nvPr/>
            </p:nvCxnSpPr>
            <p:spPr>
              <a:xfrm rot="10800000">
                <a:off x="4267411" y="3497862"/>
                <a:ext cx="305022" cy="1587"/>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247" name="TextBox 29"/>
              <p:cNvSpPr txBox="1">
                <a:spLocks noChangeArrowheads="1"/>
              </p:cNvSpPr>
              <p:nvPr/>
            </p:nvSpPr>
            <p:spPr bwMode="auto">
              <a:xfrm>
                <a:off x="4082726" y="3359725"/>
                <a:ext cx="337196" cy="277049"/>
              </a:xfrm>
              <a:prstGeom prst="rect">
                <a:avLst/>
              </a:prstGeom>
              <a:noFill/>
              <a:ln w="9525">
                <a:noFill/>
                <a:miter lim="800000"/>
                <a:headEnd/>
                <a:tailEnd/>
              </a:ln>
            </p:spPr>
            <p:txBody>
              <a:bodyPr wrap="none">
                <a:spAutoFit/>
              </a:bodyPr>
              <a:lstStyle/>
              <a:p>
                <a:r>
                  <a:rPr lang="en-US" sz="1200" dirty="0" err="1"/>
                  <a:t>F</a:t>
                </a:r>
                <a:r>
                  <a:rPr lang="en-US" sz="1200" baseline="-25000" dirty="0" err="1"/>
                  <a:t>a</a:t>
                </a:r>
                <a:endParaRPr lang="en-US" sz="1200" dirty="0"/>
              </a:p>
            </p:txBody>
          </p:sp>
        </p:grpSp>
      </p:grpSp>
      <p:grpSp>
        <p:nvGrpSpPr>
          <p:cNvPr id="6" name="Group 52"/>
          <p:cNvGrpSpPr/>
          <p:nvPr/>
        </p:nvGrpSpPr>
        <p:grpSpPr>
          <a:xfrm>
            <a:off x="2036470" y="3105193"/>
            <a:ext cx="706730" cy="369332"/>
            <a:chOff x="4191000" y="2514600"/>
            <a:chExt cx="706730" cy="369332"/>
          </a:xfrm>
        </p:grpSpPr>
        <p:cxnSp>
          <p:nvCxnSpPr>
            <p:cNvPr id="50" name="Straight Arrow Connector 49"/>
            <p:cNvCxnSpPr/>
            <p:nvPr/>
          </p:nvCxnSpPr>
          <p:spPr>
            <a:xfrm>
              <a:off x="4191000" y="2686007"/>
              <a:ext cx="457200" cy="1588"/>
            </a:xfrm>
            <a:prstGeom prst="straightConnector1">
              <a:avLst/>
            </a:prstGeom>
            <a:ln w="19050">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572000" y="2514600"/>
              <a:ext cx="325730" cy="369332"/>
            </a:xfrm>
            <a:prstGeom prst="rect">
              <a:avLst/>
            </a:prstGeom>
            <a:noFill/>
          </p:spPr>
          <p:txBody>
            <a:bodyPr wrap="none" rtlCol="0">
              <a:spAutoFit/>
            </a:bodyPr>
            <a:lstStyle/>
            <a:p>
              <a:r>
                <a:rPr lang="en-US" dirty="0"/>
                <a:t>F</a:t>
              </a:r>
            </a:p>
          </p:txBody>
        </p:sp>
      </p:grpSp>
      <p:sp>
        <p:nvSpPr>
          <p:cNvPr id="54" name="Rectangle 53"/>
          <p:cNvSpPr/>
          <p:nvPr/>
        </p:nvSpPr>
        <p:spPr>
          <a:xfrm>
            <a:off x="3428999" y="762000"/>
            <a:ext cx="5715001" cy="646331"/>
          </a:xfrm>
          <a:prstGeom prst="rect">
            <a:avLst/>
          </a:prstGeom>
        </p:spPr>
        <p:txBody>
          <a:bodyPr wrap="square">
            <a:spAutoFit/>
          </a:bodyPr>
          <a:lstStyle/>
          <a:p>
            <a:r>
              <a:rPr lang="en-US" b="1" dirty="0">
                <a:latin typeface="Comic Sans MS" pitchFamily="66" charset="0"/>
              </a:rPr>
              <a:t>Electric force F is conservative force like force of gravity, so the work depends on ‘</a:t>
            </a:r>
            <a:r>
              <a:rPr lang="en-US" b="1" dirty="0" err="1">
                <a:latin typeface="Comic Sans MS" pitchFamily="66" charset="0"/>
              </a:rPr>
              <a:t>i</a:t>
            </a:r>
            <a:r>
              <a:rPr lang="en-US" b="1" dirty="0">
                <a:latin typeface="Comic Sans MS" pitchFamily="66" charset="0"/>
              </a:rPr>
              <a:t>’ and ‘f’.</a:t>
            </a:r>
            <a:endParaRPr lang="en-US" dirty="0"/>
          </a:p>
        </p:txBody>
      </p:sp>
      <p:grpSp>
        <p:nvGrpSpPr>
          <p:cNvPr id="27" name="Group 86"/>
          <p:cNvGrpSpPr>
            <a:grpSpLocks/>
          </p:cNvGrpSpPr>
          <p:nvPr/>
        </p:nvGrpSpPr>
        <p:grpSpPr bwMode="auto">
          <a:xfrm>
            <a:off x="1870980" y="3581400"/>
            <a:ext cx="2475468" cy="1371600"/>
            <a:chOff x="1870980" y="3581400"/>
            <a:chExt cx="2475468" cy="1371600"/>
          </a:xfrm>
        </p:grpSpPr>
        <p:grpSp>
          <p:nvGrpSpPr>
            <p:cNvPr id="30" name="Group 85"/>
            <p:cNvGrpSpPr>
              <a:grpSpLocks/>
            </p:cNvGrpSpPr>
            <p:nvPr/>
          </p:nvGrpSpPr>
          <p:grpSpPr bwMode="auto">
            <a:xfrm>
              <a:off x="1870980" y="3581400"/>
              <a:ext cx="2475468" cy="1371600"/>
              <a:chOff x="1870980" y="3581400"/>
              <a:chExt cx="2475468" cy="1371600"/>
            </a:xfrm>
          </p:grpSpPr>
          <p:grpSp>
            <p:nvGrpSpPr>
              <p:cNvPr id="33" name="Group 69"/>
              <p:cNvGrpSpPr>
                <a:grpSpLocks/>
              </p:cNvGrpSpPr>
              <p:nvPr/>
            </p:nvGrpSpPr>
            <p:grpSpPr bwMode="auto">
              <a:xfrm>
                <a:off x="1870980" y="3581400"/>
                <a:ext cx="2475468" cy="1371600"/>
                <a:chOff x="1870980" y="3581400"/>
                <a:chExt cx="2475468" cy="1371600"/>
              </a:xfrm>
            </p:grpSpPr>
            <p:grpSp>
              <p:nvGrpSpPr>
                <p:cNvPr id="38" name="Group 65"/>
                <p:cNvGrpSpPr>
                  <a:grpSpLocks/>
                </p:cNvGrpSpPr>
                <p:nvPr/>
              </p:nvGrpSpPr>
              <p:grpSpPr bwMode="auto">
                <a:xfrm>
                  <a:off x="1902192" y="3581400"/>
                  <a:ext cx="2444256" cy="1371600"/>
                  <a:chOff x="1902192" y="3581400"/>
                  <a:chExt cx="2444256" cy="1371600"/>
                </a:xfrm>
              </p:grpSpPr>
              <p:cxnSp>
                <p:nvCxnSpPr>
                  <p:cNvPr id="42" name="Straight Connector 41"/>
                  <p:cNvCxnSpPr/>
                  <p:nvPr/>
                </p:nvCxnSpPr>
                <p:spPr>
                  <a:xfrm rot="5400000">
                    <a:off x="1254492" y="4237040"/>
                    <a:ext cx="129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3660648" y="4267200"/>
                    <a:ext cx="1371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40" name="Straight Arrow Connector 39"/>
                <p:cNvCxnSpPr>
                  <a:stCxn id="29" idx="4"/>
                </p:cNvCxnSpPr>
                <p:nvPr/>
              </p:nvCxnSpPr>
              <p:spPr>
                <a:xfrm flipV="1">
                  <a:off x="1870980" y="4141103"/>
                  <a:ext cx="910086" cy="12141"/>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1" name="TextBox 72"/>
                <p:cNvSpPr txBox="1">
                  <a:spLocks noChangeArrowheads="1"/>
                </p:cNvSpPr>
                <p:nvPr/>
              </p:nvSpPr>
              <p:spPr bwMode="auto">
                <a:xfrm>
                  <a:off x="3505200" y="4583668"/>
                  <a:ext cx="235962" cy="276999"/>
                </a:xfrm>
                <a:prstGeom prst="rect">
                  <a:avLst/>
                </a:prstGeom>
                <a:noFill/>
                <a:ln w="9525">
                  <a:noFill/>
                  <a:miter lim="800000"/>
                  <a:headEnd/>
                  <a:tailEnd/>
                </a:ln>
              </p:spPr>
              <p:txBody>
                <a:bodyPr wrap="none">
                  <a:spAutoFit/>
                </a:bodyPr>
                <a:lstStyle/>
                <a:p>
                  <a:r>
                    <a:rPr lang="en-US" sz="1200" dirty="0"/>
                    <a:t>r</a:t>
                  </a:r>
                </a:p>
              </p:txBody>
            </p:sp>
          </p:grpSp>
          <p:cxnSp>
            <p:nvCxnSpPr>
              <p:cNvPr id="34" name="Straight Connector 33"/>
              <p:cNvCxnSpPr/>
              <p:nvPr/>
            </p:nvCxnSpPr>
            <p:spPr>
              <a:xfrm rot="5400000">
                <a:off x="2514600" y="4038600"/>
                <a:ext cx="609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1870980" y="4649788"/>
                <a:ext cx="2472420" cy="23899"/>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32" name="TextBox 83"/>
            <p:cNvSpPr txBox="1">
              <a:spLocks noChangeArrowheads="1"/>
            </p:cNvSpPr>
            <p:nvPr/>
          </p:nvSpPr>
          <p:spPr bwMode="auto">
            <a:xfrm>
              <a:off x="2338659" y="4115124"/>
              <a:ext cx="293670" cy="276999"/>
            </a:xfrm>
            <a:prstGeom prst="rect">
              <a:avLst/>
            </a:prstGeom>
            <a:noFill/>
            <a:ln w="9525">
              <a:noFill/>
              <a:miter lim="800000"/>
              <a:headEnd/>
              <a:tailEnd/>
            </a:ln>
          </p:spPr>
          <p:txBody>
            <a:bodyPr wrap="none">
              <a:spAutoFit/>
            </a:bodyPr>
            <a:lstStyle/>
            <a:p>
              <a:r>
                <a:rPr lang="en-US" sz="1200" dirty="0"/>
                <a:t>r</a:t>
              </a:r>
              <a:r>
                <a:rPr lang="en-US" sz="1200" baseline="-25000" dirty="0"/>
                <a:t>0</a:t>
              </a:r>
            </a:p>
          </p:txBody>
        </p:sp>
      </p:grpSp>
      <p:graphicFrame>
        <p:nvGraphicFramePr>
          <p:cNvPr id="9" name="Object 9"/>
          <p:cNvGraphicFramePr>
            <a:graphicFrameLocks noChangeAspect="1"/>
          </p:cNvGraphicFramePr>
          <p:nvPr>
            <p:extLst>
              <p:ext uri="{D42A27DB-BD31-4B8C-83A1-F6EECF244321}">
                <p14:modId xmlns:p14="http://schemas.microsoft.com/office/powerpoint/2010/main" val="1858249562"/>
              </p:ext>
            </p:extLst>
          </p:nvPr>
        </p:nvGraphicFramePr>
        <p:xfrm>
          <a:off x="5978525" y="1484531"/>
          <a:ext cx="1255713" cy="904875"/>
        </p:xfrm>
        <a:graphic>
          <a:graphicData uri="http://schemas.openxmlformats.org/presentationml/2006/ole">
            <mc:AlternateContent xmlns:mc="http://schemas.openxmlformats.org/markup-compatibility/2006">
              <mc:Choice xmlns:v="urn:schemas-microsoft-com:vml" Requires="v">
                <p:oleObj spid="_x0000_s3079" name="معادلة" r:id="rId4" imgW="723600" imgH="482400" progId="Equation.3">
                  <p:embed/>
                </p:oleObj>
              </mc:Choice>
              <mc:Fallback>
                <p:oleObj name="معادلة" r:id="rId4" imgW="723600" imgH="482400" progId="Equation.3">
                  <p:embed/>
                  <p:pic>
                    <p:nvPicPr>
                      <p:cNvPr id="9" name="Object 9"/>
                      <p:cNvPicPr>
                        <a:picLocks noChangeAspect="1" noChangeArrowheads="1"/>
                      </p:cNvPicPr>
                      <p:nvPr/>
                    </p:nvPicPr>
                    <p:blipFill>
                      <a:blip r:embed="rId5"/>
                      <a:srcRect/>
                      <a:stretch>
                        <a:fillRect/>
                      </a:stretch>
                    </p:blipFill>
                    <p:spPr bwMode="auto">
                      <a:xfrm>
                        <a:off x="5978525" y="1484531"/>
                        <a:ext cx="1255713" cy="90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3"/>
          <p:cNvGraphicFramePr>
            <a:graphicFrameLocks noChangeAspect="1"/>
          </p:cNvGraphicFramePr>
          <p:nvPr>
            <p:extLst>
              <p:ext uri="{D42A27DB-BD31-4B8C-83A1-F6EECF244321}">
                <p14:modId xmlns:p14="http://schemas.microsoft.com/office/powerpoint/2010/main" val="1413224490"/>
              </p:ext>
            </p:extLst>
          </p:nvPr>
        </p:nvGraphicFramePr>
        <p:xfrm>
          <a:off x="5614988" y="4772025"/>
          <a:ext cx="2420937" cy="904875"/>
        </p:xfrm>
        <a:graphic>
          <a:graphicData uri="http://schemas.openxmlformats.org/presentationml/2006/ole">
            <mc:AlternateContent xmlns:mc="http://schemas.openxmlformats.org/markup-compatibility/2006">
              <mc:Choice xmlns:v="urn:schemas-microsoft-com:vml" Requires="v">
                <p:oleObj spid="_x0000_s3080" name="معادلة" r:id="rId6" imgW="1396800" imgH="482400" progId="Equation.3">
                  <p:embed/>
                </p:oleObj>
              </mc:Choice>
              <mc:Fallback>
                <p:oleObj name="معادلة" r:id="rId6" imgW="1396800" imgH="482400" progId="Equation.3">
                  <p:embed/>
                  <p:pic>
                    <p:nvPicPr>
                      <p:cNvPr id="13" name="Object 13"/>
                      <p:cNvPicPr>
                        <a:picLocks noChangeAspect="1" noChangeArrowheads="1"/>
                      </p:cNvPicPr>
                      <p:nvPr/>
                    </p:nvPicPr>
                    <p:blipFill>
                      <a:blip r:embed="rId7"/>
                      <a:srcRect/>
                      <a:stretch>
                        <a:fillRect/>
                      </a:stretch>
                    </p:blipFill>
                    <p:spPr bwMode="auto">
                      <a:xfrm>
                        <a:off x="5614988" y="4772025"/>
                        <a:ext cx="2420937" cy="90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 name="TextBox 47"/>
          <p:cNvSpPr txBox="1">
            <a:spLocks noChangeArrowheads="1"/>
          </p:cNvSpPr>
          <p:nvPr/>
        </p:nvSpPr>
        <p:spPr bwMode="auto">
          <a:xfrm>
            <a:off x="4269007" y="3768865"/>
            <a:ext cx="227948" cy="276999"/>
          </a:xfrm>
          <a:prstGeom prst="rect">
            <a:avLst/>
          </a:prstGeom>
          <a:noFill/>
          <a:ln w="9525">
            <a:noFill/>
            <a:miter lim="800000"/>
            <a:headEnd/>
            <a:tailEnd/>
          </a:ln>
        </p:spPr>
        <p:txBody>
          <a:bodyPr wrap="none">
            <a:spAutoFit/>
          </a:bodyPr>
          <a:lstStyle/>
          <a:p>
            <a:r>
              <a:rPr lang="en-US" sz="1200" dirty="0"/>
              <a:t>f</a:t>
            </a:r>
          </a:p>
        </p:txBody>
      </p:sp>
      <p:graphicFrame>
        <p:nvGraphicFramePr>
          <p:cNvPr id="8" name="Object 7"/>
          <p:cNvGraphicFramePr>
            <a:graphicFrameLocks noChangeAspect="1"/>
          </p:cNvGraphicFramePr>
          <p:nvPr/>
        </p:nvGraphicFramePr>
        <p:xfrm>
          <a:off x="3043471" y="3962400"/>
          <a:ext cx="241300" cy="304800"/>
        </p:xfrm>
        <a:graphic>
          <a:graphicData uri="http://schemas.openxmlformats.org/presentationml/2006/ole">
            <mc:AlternateContent xmlns:mc="http://schemas.openxmlformats.org/markup-compatibility/2006">
              <mc:Choice xmlns:v="urn:schemas-microsoft-com:vml" Requires="v">
                <p:oleObj spid="_x0000_s3081" name="معادلة" r:id="rId8" imgW="241200" imgH="304560" progId="Equation.3">
                  <p:embed/>
                </p:oleObj>
              </mc:Choice>
              <mc:Fallback>
                <p:oleObj name="معادلة" r:id="rId8" imgW="241200" imgH="304560" progId="Equation.3">
                  <p:embed/>
                  <p:pic>
                    <p:nvPicPr>
                      <p:cNvPr id="8" name="Object 7"/>
                      <p:cNvPicPr/>
                      <p:nvPr/>
                    </p:nvPicPr>
                    <p:blipFill>
                      <a:blip r:embed="rId9"/>
                      <a:stretch>
                        <a:fillRect/>
                      </a:stretch>
                    </p:blipFill>
                    <p:spPr>
                      <a:xfrm>
                        <a:off x="3043471" y="3962400"/>
                        <a:ext cx="241300" cy="304800"/>
                      </a:xfrm>
                      <a:prstGeom prst="rect">
                        <a:avLst/>
                      </a:prstGeom>
                    </p:spPr>
                  </p:pic>
                </p:oleObj>
              </mc:Fallback>
            </mc:AlternateContent>
          </a:graphicData>
        </a:graphic>
      </p:graphicFrame>
      <p:graphicFrame>
        <p:nvGraphicFramePr>
          <p:cNvPr id="37" name="Object 9"/>
          <p:cNvGraphicFramePr>
            <a:graphicFrameLocks noChangeAspect="1"/>
          </p:cNvGraphicFramePr>
          <p:nvPr>
            <p:extLst>
              <p:ext uri="{D42A27DB-BD31-4B8C-83A1-F6EECF244321}">
                <p14:modId xmlns:p14="http://schemas.microsoft.com/office/powerpoint/2010/main" val="3261794412"/>
              </p:ext>
            </p:extLst>
          </p:nvPr>
        </p:nvGraphicFramePr>
        <p:xfrm>
          <a:off x="5816464" y="2417981"/>
          <a:ext cx="1630363" cy="904875"/>
        </p:xfrm>
        <a:graphic>
          <a:graphicData uri="http://schemas.openxmlformats.org/presentationml/2006/ole">
            <mc:AlternateContent xmlns:mc="http://schemas.openxmlformats.org/markup-compatibility/2006">
              <mc:Choice xmlns:v="urn:schemas-microsoft-com:vml" Requires="v">
                <p:oleObj spid="_x0000_s3082" name="معادلة" r:id="rId10" imgW="939600" imgH="482400" progId="Equation.3">
                  <p:embed/>
                </p:oleObj>
              </mc:Choice>
              <mc:Fallback>
                <p:oleObj name="معادلة" r:id="rId10" imgW="939600" imgH="482400" progId="Equation.3">
                  <p:embed/>
                  <p:pic>
                    <p:nvPicPr>
                      <p:cNvPr id="37" name="Object 9"/>
                      <p:cNvPicPr>
                        <a:picLocks noChangeAspect="1" noChangeArrowheads="1"/>
                      </p:cNvPicPr>
                      <p:nvPr/>
                    </p:nvPicPr>
                    <p:blipFill>
                      <a:blip r:embed="rId11"/>
                      <a:srcRect/>
                      <a:stretch>
                        <a:fillRect/>
                      </a:stretch>
                    </p:blipFill>
                    <p:spPr bwMode="auto">
                      <a:xfrm>
                        <a:off x="5816464" y="2417981"/>
                        <a:ext cx="1630363" cy="90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 name="Object 13"/>
          <p:cNvGraphicFramePr>
            <a:graphicFrameLocks noChangeAspect="1"/>
          </p:cNvGraphicFramePr>
          <p:nvPr>
            <p:extLst>
              <p:ext uri="{D42A27DB-BD31-4B8C-83A1-F6EECF244321}">
                <p14:modId xmlns:p14="http://schemas.microsoft.com/office/powerpoint/2010/main" val="1010809976"/>
              </p:ext>
            </p:extLst>
          </p:nvPr>
        </p:nvGraphicFramePr>
        <p:xfrm>
          <a:off x="5588692" y="3509962"/>
          <a:ext cx="2200275" cy="904875"/>
        </p:xfrm>
        <a:graphic>
          <a:graphicData uri="http://schemas.openxmlformats.org/presentationml/2006/ole">
            <mc:AlternateContent xmlns:mc="http://schemas.openxmlformats.org/markup-compatibility/2006">
              <mc:Choice xmlns:v="urn:schemas-microsoft-com:vml" Requires="v">
                <p:oleObj spid="_x0000_s3083" name="معادلة" r:id="rId12" imgW="1269720" imgH="482400" progId="Equation.3">
                  <p:embed/>
                </p:oleObj>
              </mc:Choice>
              <mc:Fallback>
                <p:oleObj name="معادلة" r:id="rId12" imgW="1269720" imgH="482400" progId="Equation.3">
                  <p:embed/>
                  <p:pic>
                    <p:nvPicPr>
                      <p:cNvPr id="39" name="Object 13"/>
                      <p:cNvPicPr>
                        <a:picLocks noChangeAspect="1" noChangeArrowheads="1"/>
                      </p:cNvPicPr>
                      <p:nvPr/>
                    </p:nvPicPr>
                    <p:blipFill>
                      <a:blip r:embed="rId13"/>
                      <a:srcRect/>
                      <a:stretch>
                        <a:fillRect/>
                      </a:stretch>
                    </p:blipFill>
                    <p:spPr bwMode="auto">
                      <a:xfrm>
                        <a:off x="5588692" y="3509962"/>
                        <a:ext cx="2200275" cy="90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3810000" y="6019800"/>
            <a:ext cx="5041252" cy="369332"/>
          </a:xfrm>
          <a:prstGeom prst="rect">
            <a:avLst/>
          </a:prstGeom>
          <a:noFill/>
        </p:spPr>
        <p:txBody>
          <a:bodyPr wrap="none" rtlCol="1">
            <a:spAutoFit/>
          </a:bodyPr>
          <a:lstStyle/>
          <a:p>
            <a:r>
              <a:rPr lang="en-US" b="1" dirty="0">
                <a:solidFill>
                  <a:srgbClr val="FF0000"/>
                </a:solidFill>
                <a:latin typeface="+mn-lt"/>
              </a:rPr>
              <a:t>Potential energy depends on the sine of the charge</a:t>
            </a:r>
            <a:endParaRPr lang="ar-SA" b="1" dirty="0">
              <a:solidFill>
                <a:srgbClr val="FF0000"/>
              </a:solidFill>
              <a:latin typeface="+mn-lt"/>
            </a:endParaRPr>
          </a:p>
        </p:txBody>
      </p:sp>
      <p:sp>
        <p:nvSpPr>
          <p:cNvPr id="44" name="TextBox 43"/>
          <p:cNvSpPr txBox="1"/>
          <p:nvPr/>
        </p:nvSpPr>
        <p:spPr>
          <a:xfrm>
            <a:off x="152400" y="1087259"/>
            <a:ext cx="2095768" cy="1200329"/>
          </a:xfrm>
          <a:prstGeom prst="rect">
            <a:avLst/>
          </a:prstGeom>
          <a:noFill/>
        </p:spPr>
        <p:txBody>
          <a:bodyPr wrap="square" rtlCol="0">
            <a:spAutoFit/>
          </a:bodyPr>
          <a:lstStyle/>
          <a:p>
            <a:r>
              <a:rPr lang="en-US" dirty="0">
                <a:latin typeface="+mn-lt"/>
              </a:rPr>
              <a:t>You are taking charge at constant speed with force F</a:t>
            </a:r>
            <a:r>
              <a:rPr lang="en-US" baseline="-25000" dirty="0">
                <a:latin typeface="+mn-lt"/>
              </a:rPr>
              <a:t>a</a:t>
            </a:r>
            <a:r>
              <a:rPr lang="en-US" dirty="0">
                <a:latin typeface="+mn-lt"/>
              </a:rPr>
              <a:t> from </a:t>
            </a:r>
            <a:r>
              <a:rPr lang="en-US" dirty="0" err="1">
                <a:latin typeface="+mn-lt"/>
              </a:rPr>
              <a:t>i</a:t>
            </a:r>
            <a:r>
              <a:rPr lang="en-US" dirty="0">
                <a:latin typeface="+mn-lt"/>
              </a:rPr>
              <a:t> to f.</a:t>
            </a:r>
          </a:p>
        </p:txBody>
      </p:sp>
    </p:spTree>
    <p:extLst>
      <p:ext uri="{BB962C8B-B14F-4D97-AF65-F5344CB8AC3E}">
        <p14:creationId xmlns:p14="http://schemas.microsoft.com/office/powerpoint/2010/main" val="179721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0243 -0.00069 L 0.16094 -0.00162 " pathEditMode="relative" rAng="0" ptsTypes="AA">
                                      <p:cBhvr>
                                        <p:cTn id="10" dur="2000" fill="hold"/>
                                        <p:tgtEl>
                                          <p:spTgt spid="3"/>
                                        </p:tgtEl>
                                        <p:attrNameLst>
                                          <p:attrName>ppt_x</p:attrName>
                                          <p:attrName>ppt_y</p:attrName>
                                        </p:attrNameLst>
                                      </p:cBhvr>
                                      <p:rCtr x="8160" y="-46"/>
                                    </p:animMotion>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5218397" y="5562600"/>
            <a:ext cx="2057400" cy="990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7"/>
          <p:cNvSpPr txBox="1">
            <a:spLocks/>
          </p:cNvSpPr>
          <p:nvPr/>
        </p:nvSpPr>
        <p:spPr>
          <a:xfrm>
            <a:off x="381000" y="76200"/>
            <a:ext cx="8229600" cy="1020763"/>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a:ln w="11430"/>
                <a:solidFill>
                  <a:srgbClr val="0000FF"/>
                </a:solidFill>
                <a:effectLst>
                  <a:outerShdw blurRad="50800" dist="39000" dir="5460000" algn="tl">
                    <a:srgbClr val="000000">
                      <a:alpha val="38000"/>
                    </a:srgbClr>
                  </a:outerShdw>
                </a:effectLst>
                <a:latin typeface="Comic Sans MS" pitchFamily="66" charset="0"/>
                <a:cs typeface="+mn-cs"/>
              </a:rPr>
              <a:t>Electric Potential: Point Charge</a:t>
            </a:r>
            <a:endParaRPr lang="en-US" sz="3200" b="1" dirty="0">
              <a:ln w="11430"/>
              <a:solidFill>
                <a:srgbClr val="0000FF"/>
              </a:solidFill>
              <a:effectLst>
                <a:outerShdw blurRad="50800" dist="39000" dir="5460000" algn="tl">
                  <a:srgbClr val="000000">
                    <a:alpha val="38000"/>
                  </a:srgbClr>
                </a:outerShdw>
              </a:effectLst>
              <a:latin typeface="+mj-lt"/>
              <a:ea typeface="+mj-ea"/>
              <a:cs typeface="+mj-cs"/>
            </a:endParaRPr>
          </a:p>
        </p:txBody>
      </p:sp>
      <p:grpSp>
        <p:nvGrpSpPr>
          <p:cNvPr id="6" name="Group 54"/>
          <p:cNvGrpSpPr>
            <a:grpSpLocks/>
          </p:cNvGrpSpPr>
          <p:nvPr/>
        </p:nvGrpSpPr>
        <p:grpSpPr bwMode="auto">
          <a:xfrm>
            <a:off x="-1600200" y="1295400"/>
            <a:ext cx="5715000" cy="5181600"/>
            <a:chOff x="76200" y="1295400"/>
            <a:chExt cx="5715000" cy="5181600"/>
          </a:xfrm>
        </p:grpSpPr>
        <p:sp>
          <p:nvSpPr>
            <p:cNvPr id="25" name="Oval 24"/>
            <p:cNvSpPr/>
            <p:nvPr/>
          </p:nvSpPr>
          <p:spPr>
            <a:xfrm>
              <a:off x="76200" y="1295400"/>
              <a:ext cx="5715000" cy="5181600"/>
            </a:xfrm>
            <a:prstGeom prst="ellipse">
              <a:avLst/>
            </a:prstGeom>
            <a:gradFill>
              <a:gsLst>
                <a:gs pos="12000">
                  <a:schemeClr val="accent6">
                    <a:lumMod val="75000"/>
                  </a:schemeClr>
                </a:gs>
                <a:gs pos="80000">
                  <a:schemeClr val="accent1">
                    <a:tint val="44500"/>
                    <a:satMod val="160000"/>
                    <a:alpha val="0"/>
                  </a:schemeClr>
                </a:gs>
                <a:gs pos="74000">
                  <a:schemeClr val="accent1">
                    <a:tint val="23500"/>
                    <a:satMod val="160000"/>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Oval 28"/>
            <p:cNvSpPr/>
            <p:nvPr/>
          </p:nvSpPr>
          <p:spPr>
            <a:xfrm>
              <a:off x="2971800" y="3505200"/>
              <a:ext cx="609600" cy="609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Q+</a:t>
              </a:r>
            </a:p>
          </p:txBody>
        </p:sp>
      </p:grpSp>
      <p:sp>
        <p:nvSpPr>
          <p:cNvPr id="61" name="TextBox 60"/>
          <p:cNvSpPr txBox="1">
            <a:spLocks noChangeArrowheads="1"/>
          </p:cNvSpPr>
          <p:nvPr/>
        </p:nvSpPr>
        <p:spPr bwMode="auto">
          <a:xfrm>
            <a:off x="4038600" y="3844925"/>
            <a:ext cx="227948" cy="276999"/>
          </a:xfrm>
          <a:prstGeom prst="rect">
            <a:avLst/>
          </a:prstGeom>
          <a:noFill/>
          <a:ln w="9525">
            <a:noFill/>
            <a:miter lim="800000"/>
            <a:headEnd/>
            <a:tailEnd/>
          </a:ln>
        </p:spPr>
        <p:txBody>
          <a:bodyPr wrap="none">
            <a:spAutoFit/>
          </a:bodyPr>
          <a:lstStyle/>
          <a:p>
            <a:r>
              <a:rPr lang="en-US" sz="1200" dirty="0"/>
              <a:t>f</a:t>
            </a:r>
          </a:p>
        </p:txBody>
      </p:sp>
      <p:sp>
        <p:nvSpPr>
          <p:cNvPr id="9231" name="TextBox 61"/>
          <p:cNvSpPr txBox="1">
            <a:spLocks noChangeArrowheads="1"/>
          </p:cNvSpPr>
          <p:nvPr/>
        </p:nvSpPr>
        <p:spPr bwMode="auto">
          <a:xfrm>
            <a:off x="2667000" y="3886200"/>
            <a:ext cx="219932" cy="276999"/>
          </a:xfrm>
          <a:prstGeom prst="rect">
            <a:avLst/>
          </a:prstGeom>
          <a:noFill/>
          <a:ln w="9525">
            <a:noFill/>
            <a:miter lim="800000"/>
            <a:headEnd/>
            <a:tailEnd/>
          </a:ln>
        </p:spPr>
        <p:txBody>
          <a:bodyPr wrap="none">
            <a:spAutoFit/>
          </a:bodyPr>
          <a:lstStyle/>
          <a:p>
            <a:r>
              <a:rPr lang="en-US" sz="1200" dirty="0" err="1">
                <a:latin typeface="+mn-lt"/>
              </a:rPr>
              <a:t>i</a:t>
            </a:r>
            <a:endParaRPr lang="en-US" sz="1200" dirty="0">
              <a:latin typeface="+mn-lt"/>
            </a:endParaRPr>
          </a:p>
        </p:txBody>
      </p:sp>
      <p:sp>
        <p:nvSpPr>
          <p:cNvPr id="76" name="Freeform 75"/>
          <p:cNvSpPr/>
          <p:nvPr/>
        </p:nvSpPr>
        <p:spPr>
          <a:xfrm>
            <a:off x="2838450" y="3871913"/>
            <a:ext cx="1389063" cy="0"/>
          </a:xfrm>
          <a:custGeom>
            <a:avLst/>
            <a:gdLst>
              <a:gd name="connsiteX0" fmla="*/ 1389413 w 1389413"/>
              <a:gd name="connsiteY0" fmla="*/ 0 h 0"/>
              <a:gd name="connsiteX1" fmla="*/ 0 w 1389413"/>
              <a:gd name="connsiteY1" fmla="*/ 0 h 0"/>
            </a:gdLst>
            <a:ahLst/>
            <a:cxnLst>
              <a:cxn ang="0">
                <a:pos x="connsiteX0" y="connsiteY0"/>
              </a:cxn>
              <a:cxn ang="0">
                <a:pos x="connsiteX1" y="connsiteY1"/>
              </a:cxn>
            </a:cxnLst>
            <a:rect l="l" t="t" r="r" b="b"/>
            <a:pathLst>
              <a:path w="1389413">
                <a:moveTo>
                  <a:pt x="1389413" y="0"/>
                </a:moveTo>
                <a:lnTo>
                  <a:pt x="0"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7" name="Group 22"/>
          <p:cNvGrpSpPr>
            <a:grpSpLocks/>
          </p:cNvGrpSpPr>
          <p:nvPr/>
        </p:nvGrpSpPr>
        <p:grpSpPr bwMode="auto">
          <a:xfrm>
            <a:off x="2514600" y="3511511"/>
            <a:ext cx="435205" cy="450889"/>
            <a:chOff x="3962396" y="3359725"/>
            <a:chExt cx="435521" cy="450971"/>
          </a:xfrm>
        </p:grpSpPr>
        <p:grpSp>
          <p:nvGrpSpPr>
            <p:cNvPr id="8" name="Group 43"/>
            <p:cNvGrpSpPr>
              <a:grpSpLocks/>
            </p:cNvGrpSpPr>
            <p:nvPr/>
          </p:nvGrpSpPr>
          <p:grpSpPr bwMode="auto">
            <a:xfrm>
              <a:off x="4096011" y="3582017"/>
              <a:ext cx="301906" cy="228679"/>
              <a:chOff x="6567051" y="2134217"/>
              <a:chExt cx="302529" cy="229378"/>
            </a:xfrm>
          </p:grpSpPr>
          <p:sp>
            <p:nvSpPr>
              <p:cNvPr id="31" name="Oval 30"/>
              <p:cNvSpPr/>
              <p:nvPr/>
            </p:nvSpPr>
            <p:spPr>
              <a:xfrm>
                <a:off x="6628978" y="2134217"/>
                <a:ext cx="229238" cy="229341"/>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9249" name="TextBox 48"/>
              <p:cNvSpPr txBox="1">
                <a:spLocks noChangeArrowheads="1"/>
              </p:cNvSpPr>
              <p:nvPr/>
            </p:nvSpPr>
            <p:spPr bwMode="auto">
              <a:xfrm>
                <a:off x="6567051" y="2147453"/>
                <a:ext cx="302529" cy="216142"/>
              </a:xfrm>
              <a:prstGeom prst="rect">
                <a:avLst/>
              </a:prstGeom>
              <a:noFill/>
              <a:ln w="9525">
                <a:noFill/>
                <a:miter lim="800000"/>
                <a:headEnd/>
                <a:tailEnd/>
              </a:ln>
            </p:spPr>
            <p:txBody>
              <a:bodyPr wrap="none">
                <a:spAutoFit/>
              </a:bodyPr>
              <a:lstStyle/>
              <a:p>
                <a:r>
                  <a:rPr lang="en-US" sz="800" dirty="0"/>
                  <a:t>+q</a:t>
                </a:r>
              </a:p>
            </p:txBody>
          </p:sp>
        </p:grpSp>
        <p:grpSp>
          <p:nvGrpSpPr>
            <p:cNvPr id="9" name="Group 73"/>
            <p:cNvGrpSpPr>
              <a:grpSpLocks/>
            </p:cNvGrpSpPr>
            <p:nvPr/>
          </p:nvGrpSpPr>
          <p:grpSpPr bwMode="auto">
            <a:xfrm>
              <a:off x="3962396" y="3359725"/>
              <a:ext cx="372824" cy="277049"/>
              <a:chOff x="3962396" y="3359725"/>
              <a:chExt cx="372824" cy="277049"/>
            </a:xfrm>
          </p:grpSpPr>
          <p:cxnSp>
            <p:nvCxnSpPr>
              <p:cNvPr id="28" name="Straight Arrow Connector 27"/>
              <p:cNvCxnSpPr/>
              <p:nvPr/>
            </p:nvCxnSpPr>
            <p:spPr>
              <a:xfrm rot="10800000">
                <a:off x="3962396" y="3578840"/>
                <a:ext cx="30502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47" name="TextBox 29"/>
              <p:cNvSpPr txBox="1">
                <a:spLocks noChangeArrowheads="1"/>
              </p:cNvSpPr>
              <p:nvPr/>
            </p:nvSpPr>
            <p:spPr bwMode="auto">
              <a:xfrm>
                <a:off x="3998024" y="3359725"/>
                <a:ext cx="337196" cy="277049"/>
              </a:xfrm>
              <a:prstGeom prst="rect">
                <a:avLst/>
              </a:prstGeom>
              <a:noFill/>
              <a:ln w="9525">
                <a:noFill/>
                <a:miter lim="800000"/>
                <a:headEnd/>
                <a:tailEnd/>
              </a:ln>
            </p:spPr>
            <p:txBody>
              <a:bodyPr wrap="none">
                <a:spAutoFit/>
              </a:bodyPr>
              <a:lstStyle/>
              <a:p>
                <a:r>
                  <a:rPr lang="en-US" sz="1200" dirty="0" err="1"/>
                  <a:t>F</a:t>
                </a:r>
                <a:r>
                  <a:rPr lang="en-US" sz="1200" baseline="-25000" dirty="0" err="1"/>
                  <a:t>a</a:t>
                </a:r>
                <a:endParaRPr lang="en-US" sz="1200" dirty="0"/>
              </a:p>
            </p:txBody>
          </p:sp>
        </p:grpSp>
      </p:grpSp>
      <p:cxnSp>
        <p:nvCxnSpPr>
          <p:cNvPr id="42" name="Straight Connector 41"/>
          <p:cNvCxnSpPr/>
          <p:nvPr/>
        </p:nvCxnSpPr>
        <p:spPr>
          <a:xfrm>
            <a:off x="4267200" y="3871913"/>
            <a:ext cx="525780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4" name="TextBox 43"/>
          <p:cNvSpPr txBox="1">
            <a:spLocks noChangeArrowheads="1"/>
          </p:cNvSpPr>
          <p:nvPr/>
        </p:nvSpPr>
        <p:spPr bwMode="auto">
          <a:xfrm>
            <a:off x="8839200" y="3581400"/>
            <a:ext cx="349250" cy="369888"/>
          </a:xfrm>
          <a:prstGeom prst="rect">
            <a:avLst/>
          </a:prstGeom>
          <a:noFill/>
          <a:ln w="9525">
            <a:noFill/>
            <a:miter lim="800000"/>
            <a:headEnd/>
            <a:tailEnd/>
          </a:ln>
        </p:spPr>
        <p:txBody>
          <a:bodyPr wrap="none">
            <a:spAutoFit/>
          </a:bodyPr>
          <a:lstStyle/>
          <a:p>
            <a:r>
              <a:rPr lang="en-US" b="1"/>
              <a:t>∞</a:t>
            </a:r>
          </a:p>
        </p:txBody>
      </p:sp>
      <p:grpSp>
        <p:nvGrpSpPr>
          <p:cNvPr id="53" name="Group 52"/>
          <p:cNvGrpSpPr/>
          <p:nvPr/>
        </p:nvGrpSpPr>
        <p:grpSpPr>
          <a:xfrm>
            <a:off x="1295400" y="3105193"/>
            <a:ext cx="762000" cy="369332"/>
            <a:chOff x="4572000" y="2514600"/>
            <a:chExt cx="762000" cy="369332"/>
          </a:xfrm>
        </p:grpSpPr>
        <p:cxnSp>
          <p:nvCxnSpPr>
            <p:cNvPr id="50" name="Straight Arrow Connector 49"/>
            <p:cNvCxnSpPr/>
            <p:nvPr/>
          </p:nvCxnSpPr>
          <p:spPr>
            <a:xfrm>
              <a:off x="4876800" y="2714500"/>
              <a:ext cx="457200" cy="1588"/>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572000" y="2514600"/>
              <a:ext cx="325730" cy="369332"/>
            </a:xfrm>
            <a:prstGeom prst="rect">
              <a:avLst/>
            </a:prstGeom>
            <a:noFill/>
          </p:spPr>
          <p:txBody>
            <a:bodyPr wrap="none" rtlCol="0">
              <a:spAutoFit/>
            </a:bodyPr>
            <a:lstStyle/>
            <a:p>
              <a:r>
                <a:rPr lang="en-US" dirty="0"/>
                <a:t>F</a:t>
              </a:r>
            </a:p>
          </p:txBody>
        </p:sp>
      </p:grpSp>
      <p:sp>
        <p:nvSpPr>
          <p:cNvPr id="55" name="Rectangle 54"/>
          <p:cNvSpPr/>
          <p:nvPr/>
        </p:nvSpPr>
        <p:spPr>
          <a:xfrm>
            <a:off x="3875881" y="2296628"/>
            <a:ext cx="4648200" cy="523220"/>
          </a:xfrm>
          <a:prstGeom prst="rect">
            <a:avLst/>
          </a:prstGeom>
        </p:spPr>
        <p:txBody>
          <a:bodyPr wrap="square">
            <a:spAutoFit/>
          </a:bodyPr>
          <a:lstStyle/>
          <a:p>
            <a:r>
              <a:rPr lang="en-US" sz="1400" b="1" dirty="0">
                <a:latin typeface="Comic Sans MS" pitchFamily="66" charset="0"/>
              </a:rPr>
              <a:t>When final point is at infinity, i.e. r =</a:t>
            </a:r>
            <a:r>
              <a:rPr lang="en-US" sz="1400" b="1" dirty="0">
                <a:latin typeface="Comic Sans MS"/>
              </a:rPr>
              <a:t>∞, </a:t>
            </a:r>
            <a:r>
              <a:rPr lang="en-US" sz="1400" b="1" dirty="0" err="1">
                <a:latin typeface="Comic Sans MS"/>
              </a:rPr>
              <a:t>tere</a:t>
            </a:r>
            <a:r>
              <a:rPr lang="en-US" sz="1400" b="1" dirty="0">
                <a:latin typeface="Comic Sans MS"/>
              </a:rPr>
              <a:t> will be no attraction or repulsion, so </a:t>
            </a:r>
            <a:r>
              <a:rPr lang="en-US" sz="1400" b="1" dirty="0">
                <a:latin typeface="Comic Sans MS" pitchFamily="66" charset="0"/>
              </a:rPr>
              <a:t> U = 0 </a:t>
            </a:r>
            <a:endParaRPr lang="en-US" sz="1400" dirty="0"/>
          </a:p>
        </p:txBody>
      </p:sp>
      <p:grpSp>
        <p:nvGrpSpPr>
          <p:cNvPr id="56" name="Group 86"/>
          <p:cNvGrpSpPr>
            <a:grpSpLocks/>
          </p:cNvGrpSpPr>
          <p:nvPr/>
        </p:nvGrpSpPr>
        <p:grpSpPr bwMode="auto">
          <a:xfrm>
            <a:off x="1600200" y="3657600"/>
            <a:ext cx="1219200" cy="1295400"/>
            <a:chOff x="2133600" y="3657600"/>
            <a:chExt cx="1219200" cy="1295400"/>
          </a:xfrm>
        </p:grpSpPr>
        <p:grpSp>
          <p:nvGrpSpPr>
            <p:cNvPr id="57" name="Group 85"/>
            <p:cNvGrpSpPr>
              <a:grpSpLocks/>
            </p:cNvGrpSpPr>
            <p:nvPr/>
          </p:nvGrpSpPr>
          <p:grpSpPr bwMode="auto">
            <a:xfrm>
              <a:off x="2133600" y="3657600"/>
              <a:ext cx="1219200" cy="1295400"/>
              <a:chOff x="2133600" y="3657600"/>
              <a:chExt cx="1219200" cy="1295400"/>
            </a:xfrm>
          </p:grpSpPr>
          <p:grpSp>
            <p:nvGrpSpPr>
              <p:cNvPr id="59" name="Group 69"/>
              <p:cNvGrpSpPr>
                <a:grpSpLocks/>
              </p:cNvGrpSpPr>
              <p:nvPr/>
            </p:nvGrpSpPr>
            <p:grpSpPr bwMode="auto">
              <a:xfrm>
                <a:off x="2133600" y="3657600"/>
                <a:ext cx="1219200" cy="1295400"/>
                <a:chOff x="2133600" y="3657600"/>
                <a:chExt cx="1219200" cy="1295400"/>
              </a:xfrm>
            </p:grpSpPr>
            <p:cxnSp>
              <p:nvCxnSpPr>
                <p:cNvPr id="66" name="Straight Connector 65"/>
                <p:cNvCxnSpPr/>
                <p:nvPr/>
              </p:nvCxnSpPr>
              <p:spPr bwMode="auto">
                <a:xfrm rot="5400000">
                  <a:off x="1522413" y="4305300"/>
                  <a:ext cx="129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2133600" y="4191000"/>
                  <a:ext cx="1219200" cy="1588"/>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60" name="Straight Connector 59"/>
              <p:cNvCxnSpPr/>
              <p:nvPr/>
            </p:nvCxnSpPr>
            <p:spPr>
              <a:xfrm rot="5400000">
                <a:off x="3048000" y="4038600"/>
                <a:ext cx="609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58" name="TextBox 83"/>
            <p:cNvSpPr txBox="1">
              <a:spLocks noChangeArrowheads="1"/>
            </p:cNvSpPr>
            <p:nvPr/>
          </p:nvSpPr>
          <p:spPr bwMode="auto">
            <a:xfrm>
              <a:off x="2667000" y="4114800"/>
              <a:ext cx="293670" cy="276999"/>
            </a:xfrm>
            <a:prstGeom prst="rect">
              <a:avLst/>
            </a:prstGeom>
            <a:noFill/>
            <a:ln w="9525">
              <a:noFill/>
              <a:miter lim="800000"/>
              <a:headEnd/>
              <a:tailEnd/>
            </a:ln>
          </p:spPr>
          <p:txBody>
            <a:bodyPr wrap="none">
              <a:spAutoFit/>
            </a:bodyPr>
            <a:lstStyle/>
            <a:p>
              <a:r>
                <a:rPr lang="en-US" sz="1200" dirty="0"/>
                <a:t>r</a:t>
              </a:r>
              <a:r>
                <a:rPr lang="en-US" sz="1200" baseline="-25000" dirty="0"/>
                <a:t>0</a:t>
              </a:r>
            </a:p>
          </p:txBody>
        </p:sp>
      </p:grpSp>
      <p:graphicFrame>
        <p:nvGraphicFramePr>
          <p:cNvPr id="2" name="Object 13"/>
          <p:cNvGraphicFramePr>
            <a:graphicFrameLocks noChangeAspect="1"/>
          </p:cNvGraphicFramePr>
          <p:nvPr/>
        </p:nvGraphicFramePr>
        <p:xfrm>
          <a:off x="5148263" y="928688"/>
          <a:ext cx="2046287" cy="579437"/>
        </p:xfrm>
        <a:graphic>
          <a:graphicData uri="http://schemas.openxmlformats.org/presentationml/2006/ole">
            <mc:AlternateContent xmlns:mc="http://schemas.openxmlformats.org/markup-compatibility/2006">
              <mc:Choice xmlns:v="urn:schemas-microsoft-com:vml" Requires="v">
                <p:oleObj spid="_x0000_s4103" name="معادلة" r:id="rId4" imgW="1180800" imgH="482400" progId="Equation.3">
                  <p:embed/>
                </p:oleObj>
              </mc:Choice>
              <mc:Fallback>
                <p:oleObj name="معادلة" r:id="rId4" imgW="1180800" imgH="482400" progId="Equation.3">
                  <p:embed/>
                  <p:pic>
                    <p:nvPicPr>
                      <p:cNvPr id="2" name="Object 13"/>
                      <p:cNvPicPr>
                        <a:picLocks noChangeAspect="1" noChangeArrowheads="1"/>
                      </p:cNvPicPr>
                      <p:nvPr/>
                    </p:nvPicPr>
                    <p:blipFill>
                      <a:blip r:embed="rId5"/>
                      <a:srcRect/>
                      <a:stretch>
                        <a:fillRect/>
                      </a:stretch>
                    </p:blipFill>
                    <p:spPr bwMode="auto">
                      <a:xfrm>
                        <a:off x="5148263" y="928688"/>
                        <a:ext cx="2046287" cy="579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14"/>
          <p:cNvGraphicFramePr>
            <a:graphicFrameLocks noChangeAspect="1"/>
          </p:cNvGraphicFramePr>
          <p:nvPr/>
        </p:nvGraphicFramePr>
        <p:xfrm>
          <a:off x="4948238" y="1616075"/>
          <a:ext cx="2255837" cy="577850"/>
        </p:xfrm>
        <a:graphic>
          <a:graphicData uri="http://schemas.openxmlformats.org/presentationml/2006/ole">
            <mc:AlternateContent xmlns:mc="http://schemas.openxmlformats.org/markup-compatibility/2006">
              <mc:Choice xmlns:v="urn:schemas-microsoft-com:vml" Requires="v">
                <p:oleObj spid="_x0000_s4104" name="معادلة" r:id="rId6" imgW="1384200" imgH="482400" progId="Equation.3">
                  <p:embed/>
                </p:oleObj>
              </mc:Choice>
              <mc:Fallback>
                <p:oleObj name="معادلة" r:id="rId6" imgW="1384200" imgH="482400" progId="Equation.3">
                  <p:embed/>
                  <p:pic>
                    <p:nvPicPr>
                      <p:cNvPr id="3" name="Object 14"/>
                      <p:cNvPicPr>
                        <a:picLocks noChangeAspect="1" noChangeArrowheads="1"/>
                      </p:cNvPicPr>
                      <p:nvPr/>
                    </p:nvPicPr>
                    <p:blipFill>
                      <a:blip r:embed="rId7"/>
                      <a:srcRect/>
                      <a:stretch>
                        <a:fillRect/>
                      </a:stretch>
                    </p:blipFill>
                    <p:spPr bwMode="auto">
                      <a:xfrm>
                        <a:off x="4948238" y="1616075"/>
                        <a:ext cx="2255837" cy="57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15"/>
          <p:cNvGraphicFramePr>
            <a:graphicFrameLocks noChangeAspect="1"/>
          </p:cNvGraphicFramePr>
          <p:nvPr/>
        </p:nvGraphicFramePr>
        <p:xfrm>
          <a:off x="4937125" y="2828925"/>
          <a:ext cx="2525713" cy="682625"/>
        </p:xfrm>
        <a:graphic>
          <a:graphicData uri="http://schemas.openxmlformats.org/presentationml/2006/ole">
            <mc:AlternateContent xmlns:mc="http://schemas.openxmlformats.org/markup-compatibility/2006">
              <mc:Choice xmlns:v="urn:schemas-microsoft-com:vml" Requires="v">
                <p:oleObj spid="_x0000_s4105" name="معادلة" r:id="rId8" imgW="1384200" imgH="482400" progId="Equation.3">
                  <p:embed/>
                </p:oleObj>
              </mc:Choice>
              <mc:Fallback>
                <p:oleObj name="معادلة" r:id="rId8" imgW="1384200" imgH="482400" progId="Equation.3">
                  <p:embed/>
                  <p:pic>
                    <p:nvPicPr>
                      <p:cNvPr id="4" name="Object 15"/>
                      <p:cNvPicPr>
                        <a:picLocks noChangeAspect="1" noChangeArrowheads="1"/>
                      </p:cNvPicPr>
                      <p:nvPr/>
                    </p:nvPicPr>
                    <p:blipFill>
                      <a:blip r:embed="rId9"/>
                      <a:srcRect/>
                      <a:stretch>
                        <a:fillRect/>
                      </a:stretch>
                    </p:blipFill>
                    <p:spPr bwMode="auto">
                      <a:xfrm>
                        <a:off x="4937125" y="2828925"/>
                        <a:ext cx="2525713" cy="682625"/>
                      </a:xfrm>
                      <a:prstGeom prst="rect">
                        <a:avLst/>
                      </a:prstGeom>
                      <a:noFill/>
                    </p:spPr>
                  </p:pic>
                </p:oleObj>
              </mc:Fallback>
            </mc:AlternateContent>
          </a:graphicData>
        </a:graphic>
      </p:graphicFrame>
      <p:graphicFrame>
        <p:nvGraphicFramePr>
          <p:cNvPr id="5" name="Object 12"/>
          <p:cNvGraphicFramePr>
            <a:graphicFrameLocks noChangeAspect="1"/>
          </p:cNvGraphicFramePr>
          <p:nvPr/>
        </p:nvGraphicFramePr>
        <p:xfrm>
          <a:off x="5546336" y="5652723"/>
          <a:ext cx="1286643" cy="739775"/>
        </p:xfrm>
        <a:graphic>
          <a:graphicData uri="http://schemas.openxmlformats.org/presentationml/2006/ole">
            <mc:AlternateContent xmlns:mc="http://schemas.openxmlformats.org/markup-compatibility/2006">
              <mc:Choice xmlns:v="urn:schemas-microsoft-com:vml" Requires="v">
                <p:oleObj spid="_x0000_s4106" name="Equation" r:id="rId10" imgW="622080" imgH="393480" progId="Equation.3">
                  <p:embed/>
                </p:oleObj>
              </mc:Choice>
              <mc:Fallback>
                <p:oleObj name="Equation" r:id="rId10" imgW="622080" imgH="393480" progId="Equation.3">
                  <p:embed/>
                  <p:pic>
                    <p:nvPicPr>
                      <p:cNvPr id="5"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46336" y="5652723"/>
                        <a:ext cx="1286643" cy="73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 name="TextBox 47"/>
          <p:cNvSpPr txBox="1"/>
          <p:nvPr/>
        </p:nvSpPr>
        <p:spPr>
          <a:xfrm>
            <a:off x="4530986" y="4672400"/>
            <a:ext cx="4495800" cy="923330"/>
          </a:xfrm>
          <a:prstGeom prst="rect">
            <a:avLst/>
          </a:prstGeom>
          <a:noFill/>
        </p:spPr>
        <p:txBody>
          <a:bodyPr wrap="square" rtlCol="0">
            <a:spAutoFit/>
          </a:bodyPr>
          <a:lstStyle/>
          <a:p>
            <a:r>
              <a:rPr lang="en-US" dirty="0">
                <a:latin typeface="+mn-lt"/>
              </a:rPr>
              <a:t>In General: Electric potential Energy U of a test charge “q” at a distance “r” from source charge “Q”, </a:t>
            </a:r>
          </a:p>
        </p:txBody>
      </p:sp>
      <p:grpSp>
        <p:nvGrpSpPr>
          <p:cNvPr id="46" name="Group 85"/>
          <p:cNvGrpSpPr>
            <a:grpSpLocks/>
          </p:cNvGrpSpPr>
          <p:nvPr/>
        </p:nvGrpSpPr>
        <p:grpSpPr bwMode="auto">
          <a:xfrm>
            <a:off x="1600200" y="3725498"/>
            <a:ext cx="2667000" cy="1379902"/>
            <a:chOff x="2133600" y="3573098"/>
            <a:chExt cx="2667000" cy="1379902"/>
          </a:xfrm>
        </p:grpSpPr>
        <p:grpSp>
          <p:nvGrpSpPr>
            <p:cNvPr id="54" name="Group 69"/>
            <p:cNvGrpSpPr>
              <a:grpSpLocks/>
            </p:cNvGrpSpPr>
            <p:nvPr/>
          </p:nvGrpSpPr>
          <p:grpSpPr bwMode="auto">
            <a:xfrm>
              <a:off x="2170113" y="3573098"/>
              <a:ext cx="2590800" cy="1379902"/>
              <a:chOff x="2170113" y="3573098"/>
              <a:chExt cx="2590800" cy="1379902"/>
            </a:xfrm>
          </p:grpSpPr>
          <p:grpSp>
            <p:nvGrpSpPr>
              <p:cNvPr id="67" name="Group 65"/>
              <p:cNvGrpSpPr>
                <a:grpSpLocks/>
              </p:cNvGrpSpPr>
              <p:nvPr/>
            </p:nvGrpSpPr>
            <p:grpSpPr bwMode="auto">
              <a:xfrm>
                <a:off x="2170113" y="3573098"/>
                <a:ext cx="2590800" cy="1379902"/>
                <a:chOff x="2170113" y="3573098"/>
                <a:chExt cx="2590800" cy="1379902"/>
              </a:xfrm>
            </p:grpSpPr>
            <p:cxnSp>
              <p:nvCxnSpPr>
                <p:cNvPr id="70" name="Straight Connector 69"/>
                <p:cNvCxnSpPr/>
                <p:nvPr/>
              </p:nvCxnSpPr>
              <p:spPr>
                <a:xfrm rot="5400000">
                  <a:off x="1522413" y="4305300"/>
                  <a:ext cx="129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4075113" y="4258898"/>
                  <a:ext cx="1371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69" name="TextBox 72"/>
              <p:cNvSpPr txBox="1">
                <a:spLocks noChangeArrowheads="1"/>
              </p:cNvSpPr>
              <p:nvPr/>
            </p:nvSpPr>
            <p:spPr bwMode="auto">
              <a:xfrm>
                <a:off x="3505200" y="4583668"/>
                <a:ext cx="243978" cy="276999"/>
              </a:xfrm>
              <a:prstGeom prst="rect">
                <a:avLst/>
              </a:prstGeom>
              <a:noFill/>
              <a:ln w="9525">
                <a:noFill/>
                <a:miter lim="800000"/>
                <a:headEnd/>
                <a:tailEnd/>
              </a:ln>
            </p:spPr>
            <p:txBody>
              <a:bodyPr wrap="none">
                <a:spAutoFit/>
              </a:bodyPr>
              <a:lstStyle/>
              <a:p>
                <a:r>
                  <a:rPr lang="en-US" sz="1200" b="1" dirty="0"/>
                  <a:t>r</a:t>
                </a:r>
              </a:p>
            </p:txBody>
          </p:sp>
        </p:grpSp>
        <p:cxnSp>
          <p:nvCxnSpPr>
            <p:cNvPr id="65" name="Straight Arrow Connector 64"/>
            <p:cNvCxnSpPr/>
            <p:nvPr/>
          </p:nvCxnSpPr>
          <p:spPr>
            <a:xfrm>
              <a:off x="2133600" y="4583668"/>
              <a:ext cx="2667000"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graphicFrame>
        <p:nvGraphicFramePr>
          <p:cNvPr id="72" name="Object 12"/>
          <p:cNvGraphicFramePr>
            <a:graphicFrameLocks noChangeAspect="1"/>
          </p:cNvGraphicFramePr>
          <p:nvPr/>
        </p:nvGraphicFramePr>
        <p:xfrm>
          <a:off x="5334000" y="3913187"/>
          <a:ext cx="1419225" cy="811213"/>
        </p:xfrm>
        <a:graphic>
          <a:graphicData uri="http://schemas.openxmlformats.org/presentationml/2006/ole">
            <mc:AlternateContent xmlns:mc="http://schemas.openxmlformats.org/markup-compatibility/2006">
              <mc:Choice xmlns:v="urn:schemas-microsoft-com:vml" Requires="v">
                <p:oleObj spid="_x0000_s4107" name="معادلة" r:id="rId12" imgW="685800" imgH="431640" progId="Equation.3">
                  <p:embed/>
                </p:oleObj>
              </mc:Choice>
              <mc:Fallback>
                <p:oleObj name="معادلة" r:id="rId12" imgW="685800" imgH="431640" progId="Equation.3">
                  <p:embed/>
                  <p:pic>
                    <p:nvPicPr>
                      <p:cNvPr id="72" name="Object 12"/>
                      <p:cNvPicPr>
                        <a:picLocks noChangeAspect="1" noChangeArrowheads="1"/>
                      </p:cNvPicPr>
                      <p:nvPr/>
                    </p:nvPicPr>
                    <p:blipFill>
                      <a:blip r:embed="rId13"/>
                      <a:srcRect/>
                      <a:stretch>
                        <a:fillRect/>
                      </a:stretch>
                    </p:blipFill>
                    <p:spPr bwMode="auto">
                      <a:xfrm>
                        <a:off x="5334000" y="3913187"/>
                        <a:ext cx="1419225" cy="811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4780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63" presetClass="path" presetSubtype="0" fill="hold" grpId="0" nodeType="withEffect">
                                  <p:stCondLst>
                                    <p:cond delay="0"/>
                                  </p:stCondLst>
                                  <p:childTnLst>
                                    <p:animMotion origin="layout" path="M 3.33333E-6 2.96296E-6 L 0.57968 -0.00301 " pathEditMode="relative" rAng="0" ptsTypes="AA">
                                      <p:cBhvr>
                                        <p:cTn id="8" dur="3000" fill="hold"/>
                                        <p:tgtEl>
                                          <p:spTgt spid="61"/>
                                        </p:tgtEl>
                                        <p:attrNameLst>
                                          <p:attrName>ppt_x</p:attrName>
                                          <p:attrName>ppt_y</p:attrName>
                                        </p:attrNameLst>
                                      </p:cBhvr>
                                      <p:rCtr x="28976" y="-162"/>
                                    </p:animMotion>
                                  </p:childTnLst>
                                </p:cTn>
                              </p:par>
                              <p:par>
                                <p:cTn id="9" presetID="22" presetClass="entr" presetSubtype="8"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3000"/>
                                        <p:tgtEl>
                                          <p:spTgt spid="42"/>
                                        </p:tgtEl>
                                      </p:cBhvr>
                                    </p:animEffect>
                                  </p:childTnLst>
                                </p:cTn>
                              </p:par>
                            </p:childTnLst>
                          </p:cTn>
                        </p:par>
                        <p:par>
                          <p:cTn id="12" fill="hold">
                            <p:stCondLst>
                              <p:cond delay="3000"/>
                            </p:stCondLst>
                            <p:childTnLst>
                              <p:par>
                                <p:cTn id="13" presetID="1"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46"/>
                                        </p:tgtEl>
                                        <p:attrNameLst>
                                          <p:attrName>style.visibility</p:attrName>
                                        </p:attrNameLst>
                                      </p:cBhvr>
                                      <p:to>
                                        <p:strVal val="hidden"/>
                                      </p:to>
                                    </p:set>
                                  </p:childTnLst>
                                </p:cTn>
                              </p:par>
                            </p:childTnLst>
                          </p:cTn>
                        </p:par>
                        <p:par>
                          <p:cTn id="17" fill="hold">
                            <p:stCondLst>
                              <p:cond delay="3000"/>
                            </p:stCondLst>
                            <p:childTnLst>
                              <p:par>
                                <p:cTn id="18" presetID="1" presetClass="entr" presetSubtype="0" fill="hold" grpId="0" nodeType="afterEffect">
                                  <p:stCondLst>
                                    <p:cond delay="0"/>
                                  </p:stCondLst>
                                  <p:childTnLst>
                                    <p:set>
                                      <p:cBhvr>
                                        <p:cTn id="19" dur="1" fill="hold">
                                          <p:stCondLst>
                                            <p:cond delay="0"/>
                                          </p:stCondLst>
                                        </p:cTn>
                                        <p:tgtEl>
                                          <p:spTgt spid="5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1" grpId="0"/>
      <p:bldP spid="44" grpId="0"/>
      <p:bldP spid="55" grpId="0"/>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itle 7"/>
          <p:cNvSpPr txBox="1">
            <a:spLocks/>
          </p:cNvSpPr>
          <p:nvPr/>
        </p:nvSpPr>
        <p:spPr>
          <a:xfrm>
            <a:off x="381000" y="76201"/>
            <a:ext cx="8534400" cy="609600"/>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a:ln w="11430"/>
                <a:solidFill>
                  <a:srgbClr val="0000FF"/>
                </a:solidFill>
                <a:effectLst>
                  <a:outerShdw blurRad="50800" dist="39000" dir="5460000" algn="tl">
                    <a:srgbClr val="000000">
                      <a:alpha val="38000"/>
                    </a:srgbClr>
                  </a:outerShdw>
                </a:effectLst>
                <a:latin typeface="Comic Sans MS" pitchFamily="66" charset="0"/>
                <a:cs typeface="+mn-cs"/>
              </a:rPr>
              <a:t>Potential Energy due to group of point charges</a:t>
            </a:r>
            <a:endParaRPr lang="en-US" sz="2800" b="1" dirty="0">
              <a:ln w="11430"/>
              <a:solidFill>
                <a:srgbClr val="0000FF"/>
              </a:solidFill>
              <a:effectLst>
                <a:outerShdw blurRad="50800" dist="39000" dir="5460000" algn="tl">
                  <a:srgbClr val="000000">
                    <a:alpha val="38000"/>
                  </a:srgbClr>
                </a:outerShdw>
              </a:effectLst>
              <a:latin typeface="+mj-lt"/>
              <a:ea typeface="+mj-ea"/>
              <a:cs typeface="+mj-cs"/>
            </a:endParaRPr>
          </a:p>
        </p:txBody>
      </p:sp>
      <p:grpSp>
        <p:nvGrpSpPr>
          <p:cNvPr id="2" name="Group 21"/>
          <p:cNvGrpSpPr>
            <a:grpSpLocks/>
          </p:cNvGrpSpPr>
          <p:nvPr/>
        </p:nvGrpSpPr>
        <p:grpSpPr bwMode="auto">
          <a:xfrm>
            <a:off x="1371600" y="1358900"/>
            <a:ext cx="3679825" cy="1752600"/>
            <a:chOff x="1349188" y="1295400"/>
            <a:chExt cx="3680012" cy="1752600"/>
          </a:xfrm>
        </p:grpSpPr>
        <p:cxnSp>
          <p:nvCxnSpPr>
            <p:cNvPr id="88" name="Straight Arrow Connector 87"/>
            <p:cNvCxnSpPr/>
            <p:nvPr/>
          </p:nvCxnSpPr>
          <p:spPr>
            <a:xfrm rot="10800000" flipV="1">
              <a:off x="3124103" y="1600200"/>
              <a:ext cx="1905097" cy="381000"/>
            </a:xfrm>
            <a:prstGeom prst="straightConnector1">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1349188" y="1600200"/>
              <a:ext cx="3680012" cy="1588"/>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rot="10800000" flipV="1">
              <a:off x="1654003" y="1600200"/>
              <a:ext cx="3375197" cy="1447800"/>
            </a:xfrm>
            <a:prstGeom prst="straightConnector1">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187" name="TextBox 90"/>
            <p:cNvSpPr txBox="1">
              <a:spLocks noChangeArrowheads="1"/>
            </p:cNvSpPr>
            <p:nvPr/>
          </p:nvSpPr>
          <p:spPr bwMode="auto">
            <a:xfrm>
              <a:off x="3427420" y="1600200"/>
              <a:ext cx="389850" cy="369332"/>
            </a:xfrm>
            <a:prstGeom prst="rect">
              <a:avLst/>
            </a:prstGeom>
            <a:noFill/>
            <a:ln w="9525">
              <a:noFill/>
              <a:miter lim="800000"/>
              <a:headEnd/>
              <a:tailEnd/>
            </a:ln>
          </p:spPr>
          <p:txBody>
            <a:bodyPr wrap="none">
              <a:spAutoFit/>
            </a:bodyPr>
            <a:lstStyle/>
            <a:p>
              <a:r>
                <a:rPr lang="en-US">
                  <a:latin typeface="Comic Sans MS" pitchFamily="66" charset="0"/>
                </a:rPr>
                <a:t>r</a:t>
              </a:r>
              <a:r>
                <a:rPr lang="en-US" baseline="-25000">
                  <a:latin typeface="Comic Sans MS" pitchFamily="66" charset="0"/>
                </a:rPr>
                <a:t>2</a:t>
              </a:r>
              <a:endParaRPr lang="en-US">
                <a:latin typeface="Comic Sans MS" pitchFamily="66" charset="0"/>
              </a:endParaRPr>
            </a:p>
          </p:txBody>
        </p:sp>
        <p:sp>
          <p:nvSpPr>
            <p:cNvPr id="7188" name="TextBox 93"/>
            <p:cNvSpPr txBox="1">
              <a:spLocks noChangeArrowheads="1"/>
            </p:cNvSpPr>
            <p:nvPr/>
          </p:nvSpPr>
          <p:spPr bwMode="auto">
            <a:xfrm>
              <a:off x="1882588" y="1295400"/>
              <a:ext cx="364202" cy="369332"/>
            </a:xfrm>
            <a:prstGeom prst="rect">
              <a:avLst/>
            </a:prstGeom>
            <a:noFill/>
            <a:ln w="9525">
              <a:noFill/>
              <a:miter lim="800000"/>
              <a:headEnd/>
              <a:tailEnd/>
            </a:ln>
          </p:spPr>
          <p:txBody>
            <a:bodyPr wrap="none">
              <a:spAutoFit/>
            </a:bodyPr>
            <a:lstStyle/>
            <a:p>
              <a:r>
                <a:rPr lang="en-US">
                  <a:latin typeface="Comic Sans MS" pitchFamily="66" charset="0"/>
                </a:rPr>
                <a:t>r</a:t>
              </a:r>
              <a:r>
                <a:rPr lang="en-US" baseline="-25000">
                  <a:latin typeface="Comic Sans MS" pitchFamily="66" charset="0"/>
                </a:rPr>
                <a:t>1</a:t>
              </a:r>
              <a:endParaRPr lang="en-US">
                <a:latin typeface="Comic Sans MS" pitchFamily="66" charset="0"/>
              </a:endParaRPr>
            </a:p>
          </p:txBody>
        </p:sp>
        <p:sp>
          <p:nvSpPr>
            <p:cNvPr id="7189" name="TextBox 94"/>
            <p:cNvSpPr txBox="1">
              <a:spLocks noChangeArrowheads="1"/>
            </p:cNvSpPr>
            <p:nvPr/>
          </p:nvSpPr>
          <p:spPr bwMode="auto">
            <a:xfrm>
              <a:off x="2944572" y="2438400"/>
              <a:ext cx="389850" cy="369332"/>
            </a:xfrm>
            <a:prstGeom prst="rect">
              <a:avLst/>
            </a:prstGeom>
            <a:noFill/>
            <a:ln w="9525">
              <a:noFill/>
              <a:miter lim="800000"/>
              <a:headEnd/>
              <a:tailEnd/>
            </a:ln>
          </p:spPr>
          <p:txBody>
            <a:bodyPr wrap="none">
              <a:spAutoFit/>
            </a:bodyPr>
            <a:lstStyle/>
            <a:p>
              <a:r>
                <a:rPr lang="en-US">
                  <a:latin typeface="Comic Sans MS" pitchFamily="66" charset="0"/>
                </a:rPr>
                <a:t>r</a:t>
              </a:r>
              <a:r>
                <a:rPr lang="en-US" baseline="-25000">
                  <a:latin typeface="Comic Sans MS" pitchFamily="66" charset="0"/>
                </a:rPr>
                <a:t>3</a:t>
              </a:r>
              <a:endParaRPr lang="en-US">
                <a:latin typeface="Comic Sans MS" pitchFamily="66" charset="0"/>
              </a:endParaRPr>
            </a:p>
          </p:txBody>
        </p:sp>
      </p:grpSp>
      <p:grpSp>
        <p:nvGrpSpPr>
          <p:cNvPr id="3" name="Group 22"/>
          <p:cNvGrpSpPr>
            <a:grpSpLocks/>
          </p:cNvGrpSpPr>
          <p:nvPr/>
        </p:nvGrpSpPr>
        <p:grpSpPr bwMode="auto">
          <a:xfrm>
            <a:off x="1143000" y="1425575"/>
            <a:ext cx="2133600" cy="1774825"/>
            <a:chOff x="1143000" y="1425388"/>
            <a:chExt cx="2133600" cy="1775012"/>
          </a:xfrm>
        </p:grpSpPr>
        <p:sp>
          <p:nvSpPr>
            <p:cNvPr id="85" name="Oval 84"/>
            <p:cNvSpPr/>
            <p:nvPr/>
          </p:nvSpPr>
          <p:spPr>
            <a:xfrm>
              <a:off x="2873375" y="1828655"/>
              <a:ext cx="381000" cy="381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 name="Oval 86"/>
            <p:cNvSpPr/>
            <p:nvPr/>
          </p:nvSpPr>
          <p:spPr>
            <a:xfrm>
              <a:off x="1501775" y="2819360"/>
              <a:ext cx="381000" cy="381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 name="Oval 85"/>
            <p:cNvSpPr/>
            <p:nvPr/>
          </p:nvSpPr>
          <p:spPr>
            <a:xfrm>
              <a:off x="1189037" y="1425388"/>
              <a:ext cx="381000" cy="381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81" name="TextBox 91"/>
            <p:cNvSpPr txBox="1">
              <a:spLocks noChangeArrowheads="1"/>
            </p:cNvSpPr>
            <p:nvPr/>
          </p:nvSpPr>
          <p:spPr bwMode="auto">
            <a:xfrm>
              <a:off x="1427752" y="2831068"/>
              <a:ext cx="455574" cy="307777"/>
            </a:xfrm>
            <a:prstGeom prst="rect">
              <a:avLst/>
            </a:prstGeom>
            <a:noFill/>
            <a:ln w="9525">
              <a:noFill/>
              <a:miter lim="800000"/>
              <a:headEnd/>
              <a:tailEnd/>
            </a:ln>
          </p:spPr>
          <p:txBody>
            <a:bodyPr wrap="none">
              <a:spAutoFit/>
            </a:bodyPr>
            <a:lstStyle/>
            <a:p>
              <a:r>
                <a:rPr lang="en-US" sz="1400"/>
                <a:t>+q</a:t>
              </a:r>
              <a:r>
                <a:rPr lang="en-US" sz="1400" baseline="-25000"/>
                <a:t>3</a:t>
              </a:r>
              <a:endParaRPr lang="en-US" sz="1400"/>
            </a:p>
          </p:txBody>
        </p:sp>
        <p:sp>
          <p:nvSpPr>
            <p:cNvPr id="7182" name="TextBox 92"/>
            <p:cNvSpPr txBox="1">
              <a:spLocks noChangeArrowheads="1"/>
            </p:cNvSpPr>
            <p:nvPr/>
          </p:nvSpPr>
          <p:spPr bwMode="auto">
            <a:xfrm>
              <a:off x="2865910" y="1828800"/>
              <a:ext cx="410690" cy="307777"/>
            </a:xfrm>
            <a:prstGeom prst="rect">
              <a:avLst/>
            </a:prstGeom>
            <a:noFill/>
            <a:ln w="9525">
              <a:noFill/>
              <a:miter lim="800000"/>
              <a:headEnd/>
              <a:tailEnd/>
            </a:ln>
          </p:spPr>
          <p:txBody>
            <a:bodyPr wrap="none">
              <a:spAutoFit/>
            </a:bodyPr>
            <a:lstStyle/>
            <a:p>
              <a:r>
                <a:rPr lang="en-US" sz="1400"/>
                <a:t>-q</a:t>
              </a:r>
              <a:r>
                <a:rPr lang="en-US" sz="1400" baseline="-25000"/>
                <a:t>2</a:t>
              </a:r>
              <a:endParaRPr lang="en-US" sz="1400"/>
            </a:p>
          </p:txBody>
        </p:sp>
        <p:sp>
          <p:nvSpPr>
            <p:cNvPr id="7183" name="TextBox 83"/>
            <p:cNvSpPr txBox="1">
              <a:spLocks noChangeArrowheads="1"/>
            </p:cNvSpPr>
            <p:nvPr/>
          </p:nvSpPr>
          <p:spPr bwMode="auto">
            <a:xfrm>
              <a:off x="1143000" y="1438835"/>
              <a:ext cx="455574" cy="307777"/>
            </a:xfrm>
            <a:prstGeom prst="rect">
              <a:avLst/>
            </a:prstGeom>
            <a:noFill/>
            <a:ln w="9525">
              <a:noFill/>
              <a:miter lim="800000"/>
              <a:headEnd/>
              <a:tailEnd/>
            </a:ln>
          </p:spPr>
          <p:txBody>
            <a:bodyPr wrap="none">
              <a:spAutoFit/>
            </a:bodyPr>
            <a:lstStyle/>
            <a:p>
              <a:r>
                <a:rPr lang="en-US" sz="1400"/>
                <a:t>+q</a:t>
              </a:r>
              <a:r>
                <a:rPr lang="en-US" sz="1400" baseline="-25000"/>
                <a:t>1</a:t>
              </a:r>
              <a:endParaRPr lang="en-US" sz="1400"/>
            </a:p>
          </p:txBody>
        </p:sp>
      </p:grpSp>
      <p:sp>
        <p:nvSpPr>
          <p:cNvPr id="7175" name="TextBox 101"/>
          <p:cNvSpPr txBox="1">
            <a:spLocks noChangeArrowheads="1"/>
          </p:cNvSpPr>
          <p:nvPr/>
        </p:nvSpPr>
        <p:spPr bwMode="auto">
          <a:xfrm>
            <a:off x="4953000" y="1600200"/>
            <a:ext cx="338138" cy="369888"/>
          </a:xfrm>
          <a:prstGeom prst="rect">
            <a:avLst/>
          </a:prstGeom>
          <a:noFill/>
          <a:ln w="9525">
            <a:noFill/>
            <a:miter lim="800000"/>
            <a:headEnd/>
            <a:tailEnd/>
          </a:ln>
        </p:spPr>
        <p:txBody>
          <a:bodyPr wrap="none">
            <a:spAutoFit/>
          </a:bodyPr>
          <a:lstStyle/>
          <a:p>
            <a:r>
              <a:rPr lang="en-US"/>
              <a:t>P</a:t>
            </a:r>
          </a:p>
        </p:txBody>
      </p:sp>
      <p:graphicFrame>
        <p:nvGraphicFramePr>
          <p:cNvPr id="14" name="Object 3"/>
          <p:cNvGraphicFramePr>
            <a:graphicFrameLocks noChangeAspect="1"/>
          </p:cNvGraphicFramePr>
          <p:nvPr/>
        </p:nvGraphicFramePr>
        <p:xfrm>
          <a:off x="838200" y="4191001"/>
          <a:ext cx="3643312" cy="609599"/>
        </p:xfrm>
        <a:graphic>
          <a:graphicData uri="http://schemas.openxmlformats.org/presentationml/2006/ole">
            <mc:AlternateContent xmlns:mc="http://schemas.openxmlformats.org/markup-compatibility/2006">
              <mc:Choice xmlns:v="urn:schemas-microsoft-com:vml" Requires="v">
                <p:oleObj spid="_x0000_s5124" name="Equation" r:id="rId4" imgW="1942920" imgH="431640" progId="Equation.3">
                  <p:embed/>
                </p:oleObj>
              </mc:Choice>
              <mc:Fallback>
                <p:oleObj name="Equation" r:id="rId4" imgW="1942920" imgH="431640" progId="Equation.3">
                  <p:embed/>
                  <p:pic>
                    <p:nvPicPr>
                      <p:cNvPr id="1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191001"/>
                        <a:ext cx="3643312" cy="6095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3"/>
          <p:cNvGraphicFramePr>
            <a:graphicFrameLocks noChangeAspect="1"/>
          </p:cNvGraphicFramePr>
          <p:nvPr/>
        </p:nvGraphicFramePr>
        <p:xfrm>
          <a:off x="1447800" y="4964668"/>
          <a:ext cx="1571625" cy="641350"/>
        </p:xfrm>
        <a:graphic>
          <a:graphicData uri="http://schemas.openxmlformats.org/presentationml/2006/ole">
            <mc:AlternateContent xmlns:mc="http://schemas.openxmlformats.org/markup-compatibility/2006">
              <mc:Choice xmlns:v="urn:schemas-microsoft-com:vml" Requires="v">
                <p:oleObj spid="_x0000_s5125" name="Equation" r:id="rId6" imgW="838080" imgH="444240" progId="Equation.3">
                  <p:embed/>
                </p:oleObj>
              </mc:Choice>
              <mc:Fallback>
                <p:oleObj name="Equation" r:id="rId6" imgW="838080" imgH="444240" progId="Equation.3">
                  <p:embed/>
                  <p:pic>
                    <p:nvPicPr>
                      <p:cNvPr id="17"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4964668"/>
                        <a:ext cx="1571625"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6" name="TextBox 19"/>
          <p:cNvSpPr txBox="1">
            <a:spLocks noChangeArrowheads="1"/>
          </p:cNvSpPr>
          <p:nvPr/>
        </p:nvSpPr>
        <p:spPr bwMode="auto">
          <a:xfrm>
            <a:off x="4800600" y="1344613"/>
            <a:ext cx="498475" cy="369887"/>
          </a:xfrm>
          <a:prstGeom prst="rect">
            <a:avLst/>
          </a:prstGeom>
          <a:noFill/>
          <a:ln w="9525">
            <a:noFill/>
            <a:miter lim="800000"/>
            <a:headEnd/>
            <a:tailEnd/>
          </a:ln>
        </p:spPr>
        <p:txBody>
          <a:bodyPr wrap="none">
            <a:spAutoFit/>
          </a:bodyPr>
          <a:lstStyle/>
          <a:p>
            <a:r>
              <a:rPr lang="en-US"/>
              <a:t>+Q</a:t>
            </a:r>
          </a:p>
        </p:txBody>
      </p:sp>
      <p:sp>
        <p:nvSpPr>
          <p:cNvPr id="24" name="Oval 23"/>
          <p:cNvSpPr/>
          <p:nvPr/>
        </p:nvSpPr>
        <p:spPr>
          <a:xfrm>
            <a:off x="4992688" y="1636713"/>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TextBox 21"/>
          <p:cNvSpPr txBox="1">
            <a:spLocks noChangeArrowheads="1"/>
          </p:cNvSpPr>
          <p:nvPr/>
        </p:nvSpPr>
        <p:spPr bwMode="auto">
          <a:xfrm>
            <a:off x="914400" y="5726668"/>
            <a:ext cx="4155305" cy="369332"/>
          </a:xfrm>
          <a:prstGeom prst="rect">
            <a:avLst/>
          </a:prstGeom>
          <a:noFill/>
          <a:ln w="9525">
            <a:noFill/>
            <a:miter lim="800000"/>
            <a:headEnd/>
            <a:tailEnd/>
          </a:ln>
        </p:spPr>
        <p:txBody>
          <a:bodyPr wrap="none">
            <a:spAutoFit/>
          </a:bodyPr>
          <a:lstStyle/>
          <a:p>
            <a:r>
              <a:rPr lang="en-US" dirty="0">
                <a:solidFill>
                  <a:srgbClr val="FF0000"/>
                </a:solidFill>
                <a:latin typeface="Comic Sans MS" pitchFamily="66" charset="0"/>
              </a:rPr>
              <a:t>Don’t forget the sign of the charges!</a:t>
            </a:r>
          </a:p>
        </p:txBody>
      </p:sp>
      <p:sp>
        <p:nvSpPr>
          <p:cNvPr id="23" name="TextBox 22"/>
          <p:cNvSpPr txBox="1"/>
          <p:nvPr/>
        </p:nvSpPr>
        <p:spPr>
          <a:xfrm>
            <a:off x="762000" y="3657600"/>
            <a:ext cx="4177747" cy="369332"/>
          </a:xfrm>
          <a:prstGeom prst="rect">
            <a:avLst/>
          </a:prstGeom>
          <a:noFill/>
        </p:spPr>
        <p:txBody>
          <a:bodyPr wrap="none" rtlCol="0">
            <a:spAutoFit/>
          </a:bodyPr>
          <a:lstStyle/>
          <a:p>
            <a:r>
              <a:rPr lang="en-US" dirty="0"/>
              <a:t>Electric Potential Energy of Charge “Q”</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p:cNvPicPr>
            <a:picLocks noChangeAspect="1" noChangeArrowheads="1"/>
          </p:cNvPicPr>
          <p:nvPr/>
        </p:nvPicPr>
        <p:blipFill>
          <a:blip r:embed="rId2" cstate="print"/>
          <a:srcRect/>
          <a:stretch>
            <a:fillRect/>
          </a:stretch>
        </p:blipFill>
        <p:spPr bwMode="auto">
          <a:xfrm>
            <a:off x="381000" y="609600"/>
            <a:ext cx="7553325" cy="1704975"/>
          </a:xfrm>
          <a:prstGeom prst="rect">
            <a:avLst/>
          </a:prstGeom>
          <a:noFill/>
          <a:ln w="9525">
            <a:noFill/>
            <a:miter lim="800000"/>
            <a:headEnd/>
            <a:tailEnd/>
          </a:ln>
          <a:effectLst/>
        </p:spPr>
      </p:pic>
      <p:sp>
        <p:nvSpPr>
          <p:cNvPr id="3" name="TextBox 2"/>
          <p:cNvSpPr txBox="1"/>
          <p:nvPr/>
        </p:nvSpPr>
        <p:spPr>
          <a:xfrm>
            <a:off x="1981200" y="2971800"/>
            <a:ext cx="1441420" cy="646331"/>
          </a:xfrm>
          <a:prstGeom prst="rect">
            <a:avLst/>
          </a:prstGeom>
          <a:noFill/>
        </p:spPr>
        <p:txBody>
          <a:bodyPr wrap="none" rtlCol="0">
            <a:spAutoFit/>
          </a:bodyPr>
          <a:lstStyle/>
          <a:p>
            <a:pPr marL="342900" indent="-342900">
              <a:buAutoNum type="alphaLcParenR"/>
            </a:pPr>
            <a:r>
              <a:rPr lang="en-US" dirty="0"/>
              <a:t>Negative</a:t>
            </a:r>
          </a:p>
          <a:p>
            <a:pPr marL="342900" indent="-342900">
              <a:buAutoNum type="alphaLcParenR"/>
            </a:pPr>
            <a:r>
              <a:rPr lang="en-US" dirty="0"/>
              <a:t>increase</a:t>
            </a:r>
          </a:p>
        </p:txBody>
      </p:sp>
      <p:pic>
        <p:nvPicPr>
          <p:cNvPr id="108545" name="Picture 1"/>
          <p:cNvPicPr>
            <a:picLocks noChangeAspect="1" noChangeArrowheads="1"/>
          </p:cNvPicPr>
          <p:nvPr/>
        </p:nvPicPr>
        <p:blipFill>
          <a:blip r:embed="rId3" cstate="print"/>
          <a:srcRect/>
          <a:stretch>
            <a:fillRect/>
          </a:stretch>
        </p:blipFill>
        <p:spPr bwMode="auto">
          <a:xfrm>
            <a:off x="267585" y="4038600"/>
            <a:ext cx="8038215" cy="1219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85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48806</TotalTime>
  <Words>5641</Words>
  <Application>Microsoft Office PowerPoint</Application>
  <PresentationFormat>On-screen Show (4:3)</PresentationFormat>
  <Paragraphs>640</Paragraphs>
  <Slides>59</Slides>
  <Notes>21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59</vt:i4>
      </vt:variant>
    </vt:vector>
  </HeadingPairs>
  <TitlesOfParts>
    <vt:vector size="67" baseType="lpstr">
      <vt:lpstr>Arial</vt:lpstr>
      <vt:lpstr>Calibri</vt:lpstr>
      <vt:lpstr>Comic Sans MS</vt:lpstr>
      <vt:lpstr>Helvetica Neue</vt:lpstr>
      <vt:lpstr>Symbol</vt:lpstr>
      <vt:lpstr>Office Theme</vt:lpstr>
      <vt:lpstr>Equation</vt:lpstr>
      <vt:lpstr>معادلة</vt:lpstr>
      <vt:lpstr>Chapter 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21</dc:title>
  <dc:creator>d-paal</dc:creator>
  <cp:lastModifiedBy>Mohammad Ashraf Gondal</cp:lastModifiedBy>
  <cp:revision>367</cp:revision>
  <dcterms:created xsi:type="dcterms:W3CDTF">2010-04-01T10:07:54Z</dcterms:created>
  <dcterms:modified xsi:type="dcterms:W3CDTF">2021-01-16T11:56:14Z</dcterms:modified>
</cp:coreProperties>
</file>