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3"/>
  </p:notesMasterIdLst>
  <p:sldIdLst>
    <p:sldId id="266" r:id="rId5"/>
    <p:sldId id="269" r:id="rId6"/>
    <p:sldId id="382" r:id="rId7"/>
    <p:sldId id="450" r:id="rId8"/>
    <p:sldId id="411" r:id="rId9"/>
    <p:sldId id="424" r:id="rId10"/>
    <p:sldId id="458" r:id="rId11"/>
    <p:sldId id="456" r:id="rId12"/>
    <p:sldId id="451" r:id="rId13"/>
    <p:sldId id="452" r:id="rId14"/>
    <p:sldId id="453" r:id="rId15"/>
    <p:sldId id="415" r:id="rId16"/>
    <p:sldId id="426" r:id="rId17"/>
    <p:sldId id="416" r:id="rId18"/>
    <p:sldId id="400" r:id="rId19"/>
    <p:sldId id="457" r:id="rId20"/>
    <p:sldId id="459" r:id="rId21"/>
    <p:sldId id="460" r:id="rId22"/>
    <p:sldId id="454" r:id="rId23"/>
    <p:sldId id="413" r:id="rId24"/>
    <p:sldId id="412" r:id="rId25"/>
    <p:sldId id="419" r:id="rId26"/>
    <p:sldId id="418" r:id="rId27"/>
    <p:sldId id="449" r:id="rId28"/>
    <p:sldId id="438" r:id="rId29"/>
    <p:sldId id="423" r:id="rId30"/>
    <p:sldId id="425" r:id="rId31"/>
    <p:sldId id="455" r:id="rId32"/>
    <p:sldId id="420" r:id="rId33"/>
    <p:sldId id="421" r:id="rId34"/>
    <p:sldId id="443" r:id="rId35"/>
    <p:sldId id="439" r:id="rId36"/>
    <p:sldId id="432" r:id="rId37"/>
    <p:sldId id="446" r:id="rId38"/>
    <p:sldId id="447" r:id="rId39"/>
    <p:sldId id="448" r:id="rId40"/>
    <p:sldId id="445" r:id="rId41"/>
    <p:sldId id="433" r:id="rId42"/>
    <p:sldId id="434" r:id="rId43"/>
    <p:sldId id="435" r:id="rId44"/>
    <p:sldId id="440" r:id="rId45"/>
    <p:sldId id="441" r:id="rId46"/>
    <p:sldId id="442" r:id="rId47"/>
    <p:sldId id="444" r:id="rId48"/>
    <p:sldId id="461" r:id="rId49"/>
    <p:sldId id="462" r:id="rId50"/>
    <p:sldId id="463" r:id="rId51"/>
    <p:sldId id="46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94718" autoAdjust="0"/>
  </p:normalViewPr>
  <p:slideViewPr>
    <p:cSldViewPr>
      <p:cViewPr varScale="1">
        <p:scale>
          <a:sx n="68" d="100"/>
          <a:sy n="68" d="100"/>
        </p:scale>
        <p:origin x="72"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1.wmf"/><Relationship Id="rId1" Type="http://schemas.openxmlformats.org/officeDocument/2006/relationships/image" Target="../media/image52.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1.wmf"/><Relationship Id="rId1" Type="http://schemas.openxmlformats.org/officeDocument/2006/relationships/image" Target="../media/image52.wmf"/><Relationship Id="rId6" Type="http://schemas.openxmlformats.org/officeDocument/2006/relationships/image" Target="../media/image64.wmf"/><Relationship Id="rId11" Type="http://schemas.openxmlformats.org/officeDocument/2006/relationships/image" Target="../media/image68.wmf"/><Relationship Id="rId5" Type="http://schemas.openxmlformats.org/officeDocument/2006/relationships/image" Target="../media/image63.wmf"/><Relationship Id="rId10" Type="http://schemas.openxmlformats.org/officeDocument/2006/relationships/image" Target="../media/image67.wmf"/><Relationship Id="rId4" Type="http://schemas.openxmlformats.org/officeDocument/2006/relationships/image" Target="../media/image62.wmf"/><Relationship Id="rId9"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4.wmf"/><Relationship Id="rId5" Type="http://schemas.openxmlformats.org/officeDocument/2006/relationships/image" Target="../media/image22.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0CEDB-2B99-45B5-868E-4C90B5F5BADA}" type="datetimeFigureOut">
              <a:rPr lang="en-US" smtClean="0"/>
              <a:pPr/>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C0648-7584-4F3D-A465-5E6E78F434F4}" type="slidenum">
              <a:rPr lang="en-US" smtClean="0"/>
              <a:pPr/>
              <a:t>‹#›</a:t>
            </a:fld>
            <a:endParaRPr lang="en-US"/>
          </a:p>
        </p:txBody>
      </p:sp>
    </p:spTree>
    <p:extLst>
      <p:ext uri="{BB962C8B-B14F-4D97-AF65-F5344CB8AC3E}">
        <p14:creationId xmlns:p14="http://schemas.microsoft.com/office/powerpoint/2010/main" val="65899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ADEC1-D7C5-4758-9610-58994CD5DFA9}" type="slidenum">
              <a:rPr lang="en-US" smtClean="0"/>
              <a:pPr/>
              <a:t>‹#›</a:t>
            </a:fld>
            <a:endParaRPr lang="en-US"/>
          </a:p>
        </p:txBody>
      </p:sp>
      <p:cxnSp>
        <p:nvCxnSpPr>
          <p:cNvPr id="5" name="Straight Connector 4"/>
          <p:cNvCxnSpPr/>
          <p:nvPr userDrawn="1"/>
        </p:nvCxnSpPr>
        <p:spPr>
          <a:xfrm>
            <a:off x="0" y="7620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BAFFD-0A9F-4608-809D-5DF02808DECB}"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BAFFD-0A9F-4608-809D-5DF02808DECB}" type="datetimeFigureOut">
              <a:rPr lang="en-US" smtClean="0"/>
              <a:pPr/>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ADEC1-D7C5-4758-9610-58994CD5D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image" Target="../media/image19.jpeg"/><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image" Target="../media/image17.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14.wmf"/><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2.wmf"/><Relationship Id="rId3" Type="http://schemas.openxmlformats.org/officeDocument/2006/relationships/oleObject" Target="../embeddings/oleObject17.bin"/><Relationship Id="rId7" Type="http://schemas.openxmlformats.org/officeDocument/2006/relationships/image" Target="../media/image19.jpeg"/><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image" Target="../media/image17.wmf"/><Relationship Id="rId5" Type="http://schemas.openxmlformats.org/officeDocument/2006/relationships/oleObject" Target="../embeddings/oleObject18.bin"/><Relationship Id="rId10" Type="http://schemas.openxmlformats.org/officeDocument/2006/relationships/oleObject" Target="../embeddings/oleObject20.bin"/><Relationship Id="rId4" Type="http://schemas.openxmlformats.org/officeDocument/2006/relationships/image" Target="../media/image14.wmf"/><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7.wmf"/><Relationship Id="rId3" Type="http://schemas.openxmlformats.org/officeDocument/2006/relationships/image" Target="../media/image29.jpeg"/><Relationship Id="rId7" Type="http://schemas.openxmlformats.org/officeDocument/2006/relationships/image" Target="../media/image24.w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5.wmf"/><Relationship Id="rId1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29.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8.wmf"/><Relationship Id="rId3" Type="http://schemas.openxmlformats.org/officeDocument/2006/relationships/image" Target="../media/image29.jpeg"/><Relationship Id="rId7" Type="http://schemas.openxmlformats.org/officeDocument/2006/relationships/image" Target="../media/image35.wmf"/><Relationship Id="rId12"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3.wmf"/><Relationship Id="rId3" Type="http://schemas.openxmlformats.org/officeDocument/2006/relationships/image" Target="../media/image46.emf"/><Relationship Id="rId7" Type="http://schemas.openxmlformats.org/officeDocument/2006/relationships/image" Target="../media/image40.wmf"/><Relationship Id="rId12" Type="http://schemas.openxmlformats.org/officeDocument/2006/relationships/oleObject" Target="../embeddings/oleObject41.bin"/><Relationship Id="rId17" Type="http://schemas.openxmlformats.org/officeDocument/2006/relationships/image" Target="../media/image45.wmf"/><Relationship Id="rId2" Type="http://schemas.openxmlformats.org/officeDocument/2006/relationships/slideLayout" Target="../slideLayouts/slideLayout7.xml"/><Relationship Id="rId16" Type="http://schemas.openxmlformats.org/officeDocument/2006/relationships/oleObject" Target="../embeddings/oleObject43.bin"/><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1.wmf"/><Relationship Id="rId1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1.bin"/><Relationship Id="rId18" Type="http://schemas.openxmlformats.org/officeDocument/2006/relationships/image" Target="../media/image55.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oleObject" Target="../embeddings/oleObject50.bin"/><Relationship Id="rId17" Type="http://schemas.openxmlformats.org/officeDocument/2006/relationships/oleObject" Target="../embeddings/oleObject54.bin"/><Relationship Id="rId2" Type="http://schemas.openxmlformats.org/officeDocument/2006/relationships/slideLayout" Target="../slideLayouts/slideLayout7.xml"/><Relationship Id="rId16" Type="http://schemas.openxmlformats.org/officeDocument/2006/relationships/oleObject" Target="../embeddings/oleObject53.bin"/><Relationship Id="rId1" Type="http://schemas.openxmlformats.org/officeDocument/2006/relationships/vmlDrawing" Target="../drawings/vmlDrawing11.vml"/><Relationship Id="rId6" Type="http://schemas.openxmlformats.org/officeDocument/2006/relationships/image" Target="../media/image52.wmf"/><Relationship Id="rId11" Type="http://schemas.openxmlformats.org/officeDocument/2006/relationships/oleObject" Target="../embeddings/oleObject49.bin"/><Relationship Id="rId5" Type="http://schemas.openxmlformats.org/officeDocument/2006/relationships/oleObject" Target="../embeddings/oleObject45.bin"/><Relationship Id="rId15" Type="http://schemas.openxmlformats.org/officeDocument/2006/relationships/oleObject" Target="../embeddings/oleObject52.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48.bin"/><Relationship Id="rId14" Type="http://schemas.openxmlformats.org/officeDocument/2006/relationships/image" Target="../media/image54.wmf"/></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6.wmf"/><Relationship Id="rId5" Type="http://schemas.openxmlformats.org/officeDocument/2006/relationships/oleObject" Target="../embeddings/oleObject55.bin"/><Relationship Id="rId4" Type="http://schemas.openxmlformats.org/officeDocument/2006/relationships/image" Target="../media/image58.gi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oleObject" Target="../embeddings/oleObject62.bin"/><Relationship Id="rId3" Type="http://schemas.openxmlformats.org/officeDocument/2006/relationships/oleObject" Target="../embeddings/oleObject56.bin"/><Relationship Id="rId7" Type="http://schemas.openxmlformats.org/officeDocument/2006/relationships/image" Target="../media/image51.wmf"/><Relationship Id="rId12" Type="http://schemas.openxmlformats.org/officeDocument/2006/relationships/image" Target="../media/image59.wmf"/><Relationship Id="rId2" Type="http://schemas.openxmlformats.org/officeDocument/2006/relationships/slideLayout" Target="../slideLayouts/slideLayout7.xml"/><Relationship Id="rId16" Type="http://schemas.openxmlformats.org/officeDocument/2006/relationships/image" Target="../media/image61.wmf"/><Relationship Id="rId1" Type="http://schemas.openxmlformats.org/officeDocument/2006/relationships/vmlDrawing" Target="../drawings/vmlDrawing13.vml"/><Relationship Id="rId6" Type="http://schemas.openxmlformats.org/officeDocument/2006/relationships/oleObject" Target="../embeddings/oleObject58.bin"/><Relationship Id="rId11" Type="http://schemas.openxmlformats.org/officeDocument/2006/relationships/oleObject" Target="../embeddings/oleObject61.bin"/><Relationship Id="rId5" Type="http://schemas.openxmlformats.org/officeDocument/2006/relationships/oleObject" Target="../embeddings/oleObject57.bin"/><Relationship Id="rId15" Type="http://schemas.openxmlformats.org/officeDocument/2006/relationships/oleObject" Target="../embeddings/oleObject63.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60.bin"/><Relationship Id="rId14" Type="http://schemas.openxmlformats.org/officeDocument/2006/relationships/image" Target="../media/image6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70.bin"/><Relationship Id="rId18" Type="http://schemas.openxmlformats.org/officeDocument/2006/relationships/image" Target="../media/image59.wmf"/><Relationship Id="rId26" Type="http://schemas.openxmlformats.org/officeDocument/2006/relationships/image" Target="../media/image67.wmf"/><Relationship Id="rId3" Type="http://schemas.openxmlformats.org/officeDocument/2006/relationships/oleObject" Target="../embeddings/oleObject64.bin"/><Relationship Id="rId21" Type="http://schemas.openxmlformats.org/officeDocument/2006/relationships/oleObject" Target="../embeddings/oleObject75.bin"/><Relationship Id="rId7" Type="http://schemas.openxmlformats.org/officeDocument/2006/relationships/image" Target="../media/image51.wmf"/><Relationship Id="rId12" Type="http://schemas.openxmlformats.org/officeDocument/2006/relationships/image" Target="../media/image62.wmf"/><Relationship Id="rId17" Type="http://schemas.openxmlformats.org/officeDocument/2006/relationships/oleObject" Target="../embeddings/oleObject72.bin"/><Relationship Id="rId25"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image" Target="../media/image64.wmf"/><Relationship Id="rId20" Type="http://schemas.openxmlformats.org/officeDocument/2006/relationships/oleObject" Target="../embeddings/oleObject74.bin"/><Relationship Id="rId1" Type="http://schemas.openxmlformats.org/officeDocument/2006/relationships/vmlDrawing" Target="../drawings/vmlDrawing14.vml"/><Relationship Id="rId6" Type="http://schemas.openxmlformats.org/officeDocument/2006/relationships/oleObject" Target="../embeddings/oleObject66.bin"/><Relationship Id="rId11" Type="http://schemas.openxmlformats.org/officeDocument/2006/relationships/oleObject" Target="../embeddings/oleObject69.bin"/><Relationship Id="rId24" Type="http://schemas.openxmlformats.org/officeDocument/2006/relationships/image" Target="../media/image66.wmf"/><Relationship Id="rId5" Type="http://schemas.openxmlformats.org/officeDocument/2006/relationships/oleObject" Target="../embeddings/oleObject65.bin"/><Relationship Id="rId15" Type="http://schemas.openxmlformats.org/officeDocument/2006/relationships/oleObject" Target="../embeddings/oleObject71.bin"/><Relationship Id="rId23" Type="http://schemas.openxmlformats.org/officeDocument/2006/relationships/oleObject" Target="../embeddings/oleObject76.bin"/><Relationship Id="rId28" Type="http://schemas.openxmlformats.org/officeDocument/2006/relationships/image" Target="../media/image68.wmf"/><Relationship Id="rId10" Type="http://schemas.openxmlformats.org/officeDocument/2006/relationships/image" Target="../media/image55.wmf"/><Relationship Id="rId19" Type="http://schemas.openxmlformats.org/officeDocument/2006/relationships/oleObject" Target="../embeddings/oleObject73.bin"/><Relationship Id="rId4" Type="http://schemas.openxmlformats.org/officeDocument/2006/relationships/image" Target="../media/image52.wmf"/><Relationship Id="rId9" Type="http://schemas.openxmlformats.org/officeDocument/2006/relationships/oleObject" Target="../embeddings/oleObject68.bin"/><Relationship Id="rId14" Type="http://schemas.openxmlformats.org/officeDocument/2006/relationships/image" Target="../media/image63.wmf"/><Relationship Id="rId22" Type="http://schemas.openxmlformats.org/officeDocument/2006/relationships/image" Target="../media/image65.wmf"/><Relationship Id="rId27" Type="http://schemas.openxmlformats.org/officeDocument/2006/relationships/oleObject" Target="../embeddings/oleObject78.bin"/></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75.wmf"/><Relationship Id="rId18" Type="http://schemas.openxmlformats.org/officeDocument/2006/relationships/oleObject" Target="../embeddings/oleObject86.bin"/><Relationship Id="rId3" Type="http://schemas.openxmlformats.org/officeDocument/2006/relationships/image" Target="../media/image79.png"/><Relationship Id="rId7" Type="http://schemas.openxmlformats.org/officeDocument/2006/relationships/image" Target="../media/image72.wmf"/><Relationship Id="rId12" Type="http://schemas.openxmlformats.org/officeDocument/2006/relationships/oleObject" Target="../embeddings/oleObject83.bin"/><Relationship Id="rId17" Type="http://schemas.openxmlformats.org/officeDocument/2006/relationships/image" Target="../media/image77.wmf"/><Relationship Id="rId2" Type="http://schemas.openxmlformats.org/officeDocument/2006/relationships/slideLayout" Target="../slideLayouts/slideLayout7.xml"/><Relationship Id="rId16" Type="http://schemas.openxmlformats.org/officeDocument/2006/relationships/oleObject" Target="../embeddings/oleObject85.bin"/><Relationship Id="rId1" Type="http://schemas.openxmlformats.org/officeDocument/2006/relationships/vmlDrawing" Target="../drawings/vmlDrawing15.vml"/><Relationship Id="rId6" Type="http://schemas.openxmlformats.org/officeDocument/2006/relationships/oleObject" Target="../embeddings/oleObject80.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82.bin"/><Relationship Id="rId19" Type="http://schemas.openxmlformats.org/officeDocument/2006/relationships/image" Target="../media/image78.wmf"/><Relationship Id="rId4" Type="http://schemas.openxmlformats.org/officeDocument/2006/relationships/oleObject" Target="../embeddings/oleObject79.bin"/><Relationship Id="rId9" Type="http://schemas.openxmlformats.org/officeDocument/2006/relationships/image" Target="../media/image73.wmf"/><Relationship Id="rId14" Type="http://schemas.openxmlformats.org/officeDocument/2006/relationships/oleObject" Target="../embeddings/oleObject84.bin"/></Relationships>
</file>

<file path=ppt/slides/_rels/slide27.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91.bin"/><Relationship Id="rId3" Type="http://schemas.openxmlformats.org/officeDocument/2006/relationships/image" Target="../media/image85.png"/><Relationship Id="rId7" Type="http://schemas.openxmlformats.org/officeDocument/2006/relationships/oleObject" Target="../embeddings/oleObject88.bin"/><Relationship Id="rId12"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6.png"/><Relationship Id="rId11" Type="http://schemas.openxmlformats.org/officeDocument/2006/relationships/oleObject" Target="../embeddings/oleObject90.bin"/><Relationship Id="rId5" Type="http://schemas.openxmlformats.org/officeDocument/2006/relationships/image" Target="../media/image80.wmf"/><Relationship Id="rId10" Type="http://schemas.openxmlformats.org/officeDocument/2006/relationships/image" Target="../media/image82.wmf"/><Relationship Id="rId4" Type="http://schemas.openxmlformats.org/officeDocument/2006/relationships/oleObject" Target="../embeddings/oleObject87.bin"/><Relationship Id="rId9" Type="http://schemas.openxmlformats.org/officeDocument/2006/relationships/oleObject" Target="../embeddings/oleObject89.bin"/><Relationship Id="rId14" Type="http://schemas.openxmlformats.org/officeDocument/2006/relationships/image" Target="../media/image84.wmf"/></Relationships>
</file>

<file path=ppt/slides/_rels/slide2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92.jpeg"/><Relationship Id="rId7" Type="http://schemas.openxmlformats.org/officeDocument/2006/relationships/oleObject" Target="../embeddings/oleObject93.bin"/><Relationship Id="rId12" Type="http://schemas.openxmlformats.org/officeDocument/2006/relationships/image" Target="../media/image91.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8.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90.wmf"/><Relationship Id="rId4" Type="http://schemas.openxmlformats.org/officeDocument/2006/relationships/image" Target="../media/image93.jpeg"/><Relationship Id="rId9" Type="http://schemas.openxmlformats.org/officeDocument/2006/relationships/oleObject" Target="../embeddings/oleObject9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98.wmf"/><Relationship Id="rId3" Type="http://schemas.openxmlformats.org/officeDocument/2006/relationships/image" Target="../media/image101.jpeg"/><Relationship Id="rId7" Type="http://schemas.openxmlformats.org/officeDocument/2006/relationships/image" Target="../media/image95.wmf"/><Relationship Id="rId12" Type="http://schemas.openxmlformats.org/officeDocument/2006/relationships/oleObject" Target="../embeddings/oleObject100.bin"/><Relationship Id="rId17" Type="http://schemas.openxmlformats.org/officeDocument/2006/relationships/image" Target="../media/image100.wmf"/><Relationship Id="rId2" Type="http://schemas.openxmlformats.org/officeDocument/2006/relationships/slideLayout" Target="../slideLayouts/slideLayout7.xml"/><Relationship Id="rId16" Type="http://schemas.openxmlformats.org/officeDocument/2006/relationships/oleObject" Target="../embeddings/oleObject102.bin"/><Relationship Id="rId1" Type="http://schemas.openxmlformats.org/officeDocument/2006/relationships/vmlDrawing" Target="../drawings/vmlDrawing18.vml"/><Relationship Id="rId6" Type="http://schemas.openxmlformats.org/officeDocument/2006/relationships/oleObject" Target="../embeddings/oleObject97.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96.wmf"/><Relationship Id="rId14" Type="http://schemas.openxmlformats.org/officeDocument/2006/relationships/oleObject" Target="../embeddings/oleObject10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102.wmf"/></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7.xml"/><Relationship Id="rId4" Type="http://schemas.openxmlformats.org/officeDocument/2006/relationships/image" Target="../media/image110.emf"/></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 Id="rId5" Type="http://schemas.openxmlformats.org/officeDocument/2006/relationships/image" Target="../media/image114.png"/><Relationship Id="rId4"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xml"/><Relationship Id="rId4" Type="http://schemas.openxmlformats.org/officeDocument/2006/relationships/image" Target="../media/image117.png"/></Relationships>
</file>

<file path=ppt/slides/_rels/slide4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png"/></Relationships>
</file>

<file path=ppt/slides/_rels/slide4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9.bin"/><Relationship Id="rId1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143000" y="2029361"/>
            <a:ext cx="7714292" cy="1938992"/>
          </a:xfrm>
          <a:prstGeom prst="rect">
            <a:avLst/>
          </a:prstGeom>
          <a:noFill/>
          <a:ln w="9525">
            <a:noFill/>
            <a:miter lim="800000"/>
            <a:headEnd/>
            <a:tailEnd/>
          </a:ln>
        </p:spPr>
        <p:txBody>
          <a:bodyPr wrap="none">
            <a:spAutoFit/>
          </a:bodyPr>
          <a:lstStyle/>
          <a:p>
            <a:pPr algn="ctr" rtl="0"/>
            <a:r>
              <a:rPr lang="en-US" sz="6000" b="1" dirty="0">
                <a:solidFill>
                  <a:srgbClr val="0000FF"/>
                </a:solidFill>
                <a:latin typeface="Calibri" pitchFamily="34" charset="0"/>
              </a:rPr>
              <a:t>Chapter 6</a:t>
            </a:r>
          </a:p>
          <a:p>
            <a:pPr algn="ctr" rtl="0"/>
            <a:r>
              <a:rPr lang="en-US" sz="6000" b="1" dirty="0">
                <a:solidFill>
                  <a:srgbClr val="0000FF"/>
                </a:solidFill>
                <a:latin typeface="Calibri" pitchFamily="34" charset="0"/>
              </a:rPr>
              <a:t>Friction Circular motion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962400" y="914400"/>
            <a:ext cx="4720467" cy="646331"/>
          </a:xfrm>
          <a:prstGeom prst="rect">
            <a:avLst/>
          </a:prstGeom>
          <a:noFill/>
        </p:spPr>
        <p:txBody>
          <a:bodyPr wrap="square" rtlCol="0">
            <a:spAutoFit/>
          </a:bodyPr>
          <a:lstStyle/>
          <a:p>
            <a:r>
              <a:rPr lang="en-US" dirty="0"/>
              <a:t> Force F</a:t>
            </a:r>
            <a:r>
              <a:rPr lang="en-US" baseline="-25000" dirty="0"/>
              <a:t>1</a:t>
            </a:r>
            <a:r>
              <a:rPr lang="en-US" dirty="0"/>
              <a:t> acts on a block at an angle </a:t>
            </a:r>
            <a:r>
              <a:rPr lang="el-GR" dirty="0">
                <a:latin typeface="Calibri"/>
              </a:rPr>
              <a:t>θ</a:t>
            </a:r>
            <a:r>
              <a:rPr lang="en-US" dirty="0">
                <a:latin typeface="Calibri"/>
              </a:rPr>
              <a:t> to slide it on a table with an acceleration “</a:t>
            </a:r>
            <a:r>
              <a:rPr lang="en-US" i="1" dirty="0">
                <a:latin typeface="Calibri"/>
              </a:rPr>
              <a:t>a</a:t>
            </a:r>
            <a:r>
              <a:rPr lang="en-US" dirty="0">
                <a:latin typeface="Calibri"/>
              </a:rPr>
              <a:t>”</a:t>
            </a:r>
            <a:r>
              <a:rPr lang="en-US" dirty="0"/>
              <a:t> </a:t>
            </a:r>
          </a:p>
        </p:txBody>
      </p:sp>
      <p:grpSp>
        <p:nvGrpSpPr>
          <p:cNvPr id="2" name="Group 54"/>
          <p:cNvGrpSpPr/>
          <p:nvPr/>
        </p:nvGrpSpPr>
        <p:grpSpPr>
          <a:xfrm>
            <a:off x="5257800" y="1764268"/>
            <a:ext cx="3810000" cy="3352800"/>
            <a:chOff x="5257800" y="1764268"/>
            <a:chExt cx="3810000" cy="3352800"/>
          </a:xfrm>
        </p:grpSpPr>
        <p:grpSp>
          <p:nvGrpSpPr>
            <p:cNvPr id="3" name="Group 20"/>
            <p:cNvGrpSpPr/>
            <p:nvPr/>
          </p:nvGrpSpPr>
          <p:grpSpPr>
            <a:xfrm>
              <a:off x="5257800" y="1764268"/>
              <a:ext cx="3810000" cy="3352800"/>
              <a:chOff x="5257800" y="838200"/>
              <a:chExt cx="3810000" cy="3352800"/>
            </a:xfrm>
          </p:grpSpPr>
          <p:grpSp>
            <p:nvGrpSpPr>
              <p:cNvPr id="4" name="Group 18"/>
              <p:cNvGrpSpPr/>
              <p:nvPr/>
            </p:nvGrpSpPr>
            <p:grpSpPr>
              <a:xfrm>
                <a:off x="5257800" y="838200"/>
                <a:ext cx="3810000" cy="3352800"/>
                <a:chOff x="4343400" y="609600"/>
                <a:chExt cx="4419600" cy="4419600"/>
              </a:xfrm>
            </p:grpSpPr>
            <p:cxnSp>
              <p:nvCxnSpPr>
                <p:cNvPr id="35" name="Straight Connector 34"/>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624303" y="3264932"/>
                <a:ext cx="1367297" cy="276999"/>
              </a:xfrm>
              <a:prstGeom prst="rect">
                <a:avLst/>
              </a:prstGeom>
              <a:noFill/>
            </p:spPr>
            <p:txBody>
              <a:bodyPr wrap="none" rtlCol="0">
                <a:spAutoFit/>
              </a:bodyPr>
              <a:lstStyle/>
              <a:p>
                <a:r>
                  <a:rPr lang="en-US" sz="1200" dirty="0"/>
                  <a:t>Free Body Diagram</a:t>
                </a:r>
              </a:p>
            </p:txBody>
          </p:sp>
          <p:grpSp>
            <p:nvGrpSpPr>
              <p:cNvPr id="5" name="Group 54"/>
              <p:cNvGrpSpPr/>
              <p:nvPr/>
            </p:nvGrpSpPr>
            <p:grpSpPr>
              <a:xfrm>
                <a:off x="6553200" y="1002268"/>
                <a:ext cx="1683331" cy="2916260"/>
                <a:chOff x="6553200" y="1002268"/>
                <a:chExt cx="1683331" cy="2916260"/>
              </a:xfrm>
            </p:grpSpPr>
            <p:grpSp>
              <p:nvGrpSpPr>
                <p:cNvPr id="6" name="Group 7"/>
                <p:cNvGrpSpPr/>
                <p:nvPr/>
              </p:nvGrpSpPr>
              <p:grpSpPr>
                <a:xfrm>
                  <a:off x="6553200" y="2399268"/>
                  <a:ext cx="533400" cy="1519260"/>
                  <a:chOff x="4724400" y="1854200"/>
                  <a:chExt cx="533400" cy="1519260"/>
                </a:xfrm>
              </p:grpSpPr>
              <p:cxnSp>
                <p:nvCxnSpPr>
                  <p:cNvPr id="32" name="Straight Connector 31"/>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4400" y="2883932"/>
                    <a:ext cx="478016" cy="369332"/>
                  </a:xfrm>
                  <a:prstGeom prst="rect">
                    <a:avLst/>
                  </a:prstGeom>
                </p:spPr>
                <p:txBody>
                  <a:bodyPr wrap="none">
                    <a:spAutoFit/>
                  </a:bodyPr>
                  <a:lstStyle/>
                  <a:p>
                    <a:r>
                      <a:rPr lang="en-US" dirty="0"/>
                      <a:t>mg</a:t>
                    </a:r>
                  </a:p>
                </p:txBody>
              </p:sp>
              <p:sp>
                <p:nvSpPr>
                  <p:cNvPr id="34" name="Oval 33"/>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629400" y="1002268"/>
                  <a:ext cx="389850" cy="1379560"/>
                  <a:chOff x="7586484" y="457200"/>
                  <a:chExt cx="389850" cy="1379560"/>
                </a:xfrm>
              </p:grpSpPr>
              <p:cxnSp>
                <p:nvCxnSpPr>
                  <p:cNvPr id="30" name="Straight Connector 29"/>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86484" y="586264"/>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 name="Group 49"/>
                <p:cNvGrpSpPr/>
                <p:nvPr/>
              </p:nvGrpSpPr>
              <p:grpSpPr>
                <a:xfrm>
                  <a:off x="7073900" y="1359932"/>
                  <a:ext cx="1162631" cy="1167368"/>
                  <a:chOff x="4508500" y="2173764"/>
                  <a:chExt cx="1162631" cy="1167368"/>
                </a:xfrm>
              </p:grpSpPr>
              <p:cxnSp>
                <p:nvCxnSpPr>
                  <p:cNvPr id="28" name="Straight Arrow Connector 27"/>
                  <p:cNvCxnSpPr/>
                  <p:nvPr/>
                </p:nvCxnSpPr>
                <p:spPr>
                  <a:xfrm flipV="1">
                    <a:off x="4508500" y="2173764"/>
                    <a:ext cx="1079500" cy="11028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6400" y="2971800"/>
                    <a:ext cx="184731" cy="369332"/>
                  </a:xfrm>
                  <a:prstGeom prst="rect">
                    <a:avLst/>
                  </a:prstGeom>
                  <a:noFill/>
                </p:spPr>
                <p:txBody>
                  <a:bodyPr wrap="none" rtlCol="0">
                    <a:spAutoFit/>
                  </a:bodyPr>
                  <a:lstStyle/>
                  <a:p>
                    <a:endParaRPr lang="en-US" dirty="0"/>
                  </a:p>
                </p:txBody>
              </p:sp>
            </p:grpSp>
          </p:grpSp>
        </p:grpSp>
        <p:sp>
          <p:nvSpPr>
            <p:cNvPr id="38" name="Arc 37"/>
            <p:cNvSpPr/>
            <p:nvPr/>
          </p:nvSpPr>
          <p:spPr>
            <a:xfrm>
              <a:off x="7467600" y="2971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96200" y="2819400"/>
              <a:ext cx="308098" cy="369332"/>
            </a:xfrm>
            <a:prstGeom prst="rect">
              <a:avLst/>
            </a:prstGeom>
          </p:spPr>
          <p:txBody>
            <a:bodyPr wrap="none">
              <a:spAutoFit/>
            </a:bodyPr>
            <a:lstStyle/>
            <a:p>
              <a:r>
                <a:rPr lang="el-GR" dirty="0"/>
                <a:t>θ</a:t>
              </a:r>
              <a:endParaRPr lang="en-US" dirty="0"/>
            </a:p>
          </p:txBody>
        </p:sp>
        <p:sp>
          <p:nvSpPr>
            <p:cNvPr id="40" name="TextBox 39"/>
            <p:cNvSpPr txBox="1"/>
            <p:nvPr/>
          </p:nvSpPr>
          <p:spPr>
            <a:xfrm>
              <a:off x="7543800" y="2362200"/>
              <a:ext cx="369012" cy="369332"/>
            </a:xfrm>
            <a:prstGeom prst="rect">
              <a:avLst/>
            </a:prstGeom>
            <a:noFill/>
          </p:spPr>
          <p:txBody>
            <a:bodyPr wrap="none" rtlCol="0">
              <a:spAutoFit/>
            </a:bodyPr>
            <a:lstStyle/>
            <a:p>
              <a:r>
                <a:rPr lang="en-US" dirty="0"/>
                <a:t>F</a:t>
              </a:r>
              <a:r>
                <a:rPr lang="en-US" baseline="-25000" dirty="0"/>
                <a:t>1</a:t>
              </a:r>
            </a:p>
          </p:txBody>
        </p:sp>
      </p:grpSp>
      <p:grpSp>
        <p:nvGrpSpPr>
          <p:cNvPr id="9" name="Group 40"/>
          <p:cNvGrpSpPr/>
          <p:nvPr/>
        </p:nvGrpSpPr>
        <p:grpSpPr>
          <a:xfrm>
            <a:off x="228600" y="4267200"/>
            <a:ext cx="6553200" cy="2286000"/>
            <a:chOff x="4267200" y="4572000"/>
            <a:chExt cx="6553200" cy="2286000"/>
          </a:xfrm>
        </p:grpSpPr>
        <p:sp>
          <p:nvSpPr>
            <p:cNvPr id="42" name="TextBox 41"/>
            <p:cNvSpPr txBox="1"/>
            <p:nvPr/>
          </p:nvSpPr>
          <p:spPr>
            <a:xfrm>
              <a:off x="5257800" y="4572000"/>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43" name="Rectangle 42"/>
            <p:cNvSpPr/>
            <p:nvPr/>
          </p:nvSpPr>
          <p:spPr>
            <a:xfrm>
              <a:off x="4267200" y="4953000"/>
              <a:ext cx="3810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382000" y="5105400"/>
              <a:ext cx="2438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11"/>
            <p:cNvGraphicFramePr>
              <a:graphicFrameLocks noChangeAspect="1"/>
            </p:cNvGraphicFramePr>
            <p:nvPr/>
          </p:nvGraphicFramePr>
          <p:xfrm>
            <a:off x="4513263" y="5334000"/>
            <a:ext cx="1887537" cy="358775"/>
          </p:xfrm>
          <a:graphic>
            <a:graphicData uri="http://schemas.openxmlformats.org/presentationml/2006/ole">
              <mc:AlternateContent xmlns:mc="http://schemas.openxmlformats.org/markup-compatibility/2006">
                <mc:Choice xmlns:v="urn:schemas-microsoft-com:vml" Requires="v">
                  <p:oleObj spid="_x0000_s364781" name="Equation" r:id="rId3" imgW="1180800" imgH="215640" progId="Equation.3">
                    <p:embed/>
                  </p:oleObj>
                </mc:Choice>
                <mc:Fallback>
                  <p:oleObj name="Equation" r:id="rId3" imgW="118080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5334000"/>
                          <a:ext cx="188753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4495800" y="4953000"/>
              <a:ext cx="1490152" cy="369332"/>
            </a:xfrm>
            <a:prstGeom prst="rect">
              <a:avLst/>
            </a:prstGeom>
            <a:noFill/>
          </p:spPr>
          <p:txBody>
            <a:bodyPr wrap="none" rtlCol="0">
              <a:spAutoFit/>
            </a:bodyPr>
            <a:lstStyle/>
            <a:p>
              <a:r>
                <a:rPr lang="en-US" b="1" i="1" u="sng" dirty="0">
                  <a:solidFill>
                    <a:srgbClr val="FFFF00"/>
                  </a:solidFill>
                </a:rPr>
                <a:t>x-Direction (</a:t>
              </a:r>
              <a:r>
                <a:rPr lang="en-US" b="1" i="1" u="sng" dirty="0" err="1">
                  <a:solidFill>
                    <a:srgbClr val="FFFF00"/>
                  </a:solidFill>
                </a:rPr>
                <a:t>i</a:t>
              </a:r>
              <a:r>
                <a:rPr lang="en-US" b="1" i="1" u="sng" dirty="0">
                  <a:solidFill>
                    <a:srgbClr val="FFFF00"/>
                  </a:solidFill>
                </a:rPr>
                <a:t>)</a:t>
              </a:r>
            </a:p>
          </p:txBody>
        </p:sp>
        <p:sp>
          <p:nvSpPr>
            <p:cNvPr id="48" name="TextBox 47"/>
            <p:cNvSpPr txBox="1"/>
            <p:nvPr/>
          </p:nvSpPr>
          <p:spPr>
            <a:xfrm>
              <a:off x="8578495" y="5117068"/>
              <a:ext cx="1513428" cy="369332"/>
            </a:xfrm>
            <a:prstGeom prst="rect">
              <a:avLst/>
            </a:prstGeom>
            <a:noFill/>
          </p:spPr>
          <p:txBody>
            <a:bodyPr wrap="none" rtlCol="0">
              <a:spAutoFit/>
            </a:bodyPr>
            <a:lstStyle/>
            <a:p>
              <a:r>
                <a:rPr lang="en-US" b="1" i="1" u="sng" dirty="0">
                  <a:solidFill>
                    <a:srgbClr val="FFFF00"/>
                  </a:solidFill>
                </a:rPr>
                <a:t>Y-Direction (j)</a:t>
              </a:r>
            </a:p>
          </p:txBody>
        </p:sp>
        <p:graphicFrame>
          <p:nvGraphicFramePr>
            <p:cNvPr id="44" name="Object 10"/>
            <p:cNvGraphicFramePr>
              <a:graphicFrameLocks noChangeAspect="1"/>
            </p:cNvGraphicFramePr>
            <p:nvPr/>
          </p:nvGraphicFramePr>
          <p:xfrm>
            <a:off x="8458200" y="5410200"/>
            <a:ext cx="2297112" cy="381000"/>
          </p:xfrm>
          <a:graphic>
            <a:graphicData uri="http://schemas.openxmlformats.org/presentationml/2006/ole">
              <mc:AlternateContent xmlns:mc="http://schemas.openxmlformats.org/markup-compatibility/2006">
                <mc:Choice xmlns:v="urn:schemas-microsoft-com:vml" Requires="v">
                  <p:oleObj spid="_x0000_s364782" name="Equation" r:id="rId5" imgW="1434960" imgH="228600" progId="Equation.3">
                    <p:embed/>
                  </p:oleObj>
                </mc:Choice>
                <mc:Fallback>
                  <p:oleObj name="Equation" r:id="rId5" imgW="143496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5410200"/>
                          <a:ext cx="22971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 name="TextBox 48"/>
          <p:cNvSpPr txBox="1"/>
          <p:nvPr/>
        </p:nvSpPr>
        <p:spPr>
          <a:xfrm>
            <a:off x="762000" y="228600"/>
            <a:ext cx="1176541" cy="369332"/>
          </a:xfrm>
          <a:prstGeom prst="rect">
            <a:avLst/>
          </a:prstGeom>
          <a:noFill/>
        </p:spPr>
        <p:txBody>
          <a:bodyPr wrap="none" rtlCol="0">
            <a:spAutoFit/>
          </a:bodyPr>
          <a:lstStyle/>
          <a:p>
            <a:r>
              <a:rPr lang="en-US" b="1" dirty="0"/>
              <a:t>Example2:</a:t>
            </a:r>
          </a:p>
        </p:txBody>
      </p:sp>
      <p:grpSp>
        <p:nvGrpSpPr>
          <p:cNvPr id="10" name="Group 56"/>
          <p:cNvGrpSpPr/>
          <p:nvPr/>
        </p:nvGrpSpPr>
        <p:grpSpPr>
          <a:xfrm>
            <a:off x="228600" y="990600"/>
            <a:ext cx="4215367" cy="3276600"/>
            <a:chOff x="228600" y="990600"/>
            <a:chExt cx="4215367" cy="3276600"/>
          </a:xfrm>
        </p:grpSpPr>
        <p:grpSp>
          <p:nvGrpSpPr>
            <p:cNvPr id="11" name="Group 53"/>
            <p:cNvGrpSpPr/>
            <p:nvPr/>
          </p:nvGrpSpPr>
          <p:grpSpPr>
            <a:xfrm>
              <a:off x="228600" y="990600"/>
              <a:ext cx="4215367" cy="3276600"/>
              <a:chOff x="228600" y="990600"/>
              <a:chExt cx="4215367" cy="3276600"/>
            </a:xfrm>
          </p:grpSpPr>
          <p:grpSp>
            <p:nvGrpSpPr>
              <p:cNvPr id="12" name="Group 19"/>
              <p:cNvGrpSpPr/>
              <p:nvPr/>
            </p:nvGrpSpPr>
            <p:grpSpPr>
              <a:xfrm>
                <a:off x="228600" y="990600"/>
                <a:ext cx="4215367" cy="3276600"/>
                <a:chOff x="990600" y="2286000"/>
                <a:chExt cx="4215367" cy="3276600"/>
              </a:xfrm>
            </p:grpSpPr>
            <p:sp>
              <p:nvSpPr>
                <p:cNvPr id="13" name="TextBox 12"/>
                <p:cNvSpPr txBox="1"/>
                <p:nvPr/>
              </p:nvSpPr>
              <p:spPr>
                <a:xfrm>
                  <a:off x="3429000" y="2286000"/>
                  <a:ext cx="369012" cy="369332"/>
                </a:xfrm>
                <a:prstGeom prst="rect">
                  <a:avLst/>
                </a:prstGeom>
                <a:noFill/>
              </p:spPr>
              <p:txBody>
                <a:bodyPr wrap="none" rtlCol="0">
                  <a:spAutoFit/>
                </a:bodyPr>
                <a:lstStyle/>
                <a:p>
                  <a:r>
                    <a:rPr lang="en-US" dirty="0"/>
                    <a:t>F</a:t>
                  </a:r>
                  <a:r>
                    <a:rPr lang="en-US" baseline="-25000" dirty="0"/>
                    <a:t>1</a:t>
                  </a:r>
                </a:p>
              </p:txBody>
            </p:sp>
            <p:pic>
              <p:nvPicPr>
                <p:cNvPr id="347138" name="Picture 2" descr="http://www.furniturenation.co.uk/solid-oak-furniture-range/solid-oak-furniture-images/malvern-extending-table.JPG"/>
                <p:cNvPicPr>
                  <a:picLocks noChangeAspect="1" noChangeArrowheads="1"/>
                </p:cNvPicPr>
                <p:nvPr/>
              </p:nvPicPr>
              <p:blipFill>
                <a:blip r:embed="rId7" cstate="print"/>
                <a:srcRect/>
                <a:stretch>
                  <a:fillRect/>
                </a:stretch>
              </p:blipFill>
              <p:spPr bwMode="auto">
                <a:xfrm>
                  <a:off x="990600" y="3276600"/>
                  <a:ext cx="4215367" cy="2286000"/>
                </a:xfrm>
                <a:prstGeom prst="rect">
                  <a:avLst/>
                </a:prstGeom>
                <a:noFill/>
              </p:spPr>
            </p:pic>
            <p:sp>
              <p:nvSpPr>
                <p:cNvPr id="17" name="Cube 16"/>
                <p:cNvSpPr/>
                <p:nvPr/>
              </p:nvSpPr>
              <p:spPr>
                <a:xfrm>
                  <a:off x="2286000" y="3048000"/>
                  <a:ext cx="990600" cy="609600"/>
                </a:xfrm>
                <a:prstGeom prst="cube">
                  <a:avLst/>
                </a:prstGeom>
                <a:solidFill>
                  <a:srgbClr val="FF0000"/>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124200" y="2438400"/>
                  <a:ext cx="1143000" cy="762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49"/>
              <p:cNvGrpSpPr/>
              <p:nvPr/>
            </p:nvGrpSpPr>
            <p:grpSpPr>
              <a:xfrm>
                <a:off x="3048000" y="1371600"/>
                <a:ext cx="460498" cy="838200"/>
                <a:chOff x="3048000" y="1371600"/>
                <a:chExt cx="460498" cy="838200"/>
              </a:xfrm>
            </p:grpSpPr>
            <p:sp>
              <p:nvSpPr>
                <p:cNvPr id="51" name="Arc 50"/>
                <p:cNvSpPr/>
                <p:nvPr/>
              </p:nvSpPr>
              <p:spPr>
                <a:xfrm>
                  <a:off x="3048000" y="1447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3200400" y="1371600"/>
                  <a:ext cx="308098" cy="369332"/>
                </a:xfrm>
                <a:prstGeom prst="rect">
                  <a:avLst/>
                </a:prstGeom>
              </p:spPr>
              <p:txBody>
                <a:bodyPr wrap="none">
                  <a:spAutoFit/>
                </a:bodyPr>
                <a:lstStyle/>
                <a:p>
                  <a:r>
                    <a:rPr lang="el-GR" dirty="0"/>
                    <a:t>θ</a:t>
                  </a:r>
                  <a:endParaRPr lang="en-US" dirty="0"/>
                </a:p>
              </p:txBody>
            </p:sp>
          </p:grpSp>
          <p:cxnSp>
            <p:nvCxnSpPr>
              <p:cNvPr id="53" name="Straight Connector 52"/>
              <p:cNvCxnSpPr/>
              <p:nvPr/>
            </p:nvCxnSpPr>
            <p:spPr>
              <a:xfrm>
                <a:off x="2362200" y="1905000"/>
                <a:ext cx="12192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524000" y="2390001"/>
              <a:ext cx="851195" cy="276999"/>
            </a:xfrm>
            <a:prstGeom prst="rect">
              <a:avLst/>
            </a:prstGeom>
            <a:noFill/>
          </p:spPr>
          <p:txBody>
            <a:bodyPr wrap="none" rtlCol="0">
              <a:spAutoFit/>
            </a:bodyPr>
            <a:lstStyle/>
            <a:p>
              <a:r>
                <a:rPr lang="en-US" sz="1200" dirty="0"/>
                <a:t>Real Table </a:t>
              </a:r>
            </a:p>
          </p:txBody>
        </p:sp>
      </p:grpSp>
      <p:grpSp>
        <p:nvGrpSpPr>
          <p:cNvPr id="54" name="Group 53"/>
          <p:cNvGrpSpPr/>
          <p:nvPr/>
        </p:nvGrpSpPr>
        <p:grpSpPr>
          <a:xfrm>
            <a:off x="698500" y="1905000"/>
            <a:ext cx="825500" cy="412568"/>
            <a:chOff x="6112240" y="2057400"/>
            <a:chExt cx="825500" cy="412568"/>
          </a:xfrm>
        </p:grpSpPr>
        <p:cxnSp>
          <p:nvCxnSpPr>
            <p:cNvPr id="55" name="Straight Arrow Connector 54"/>
            <p:cNvCxnSpPr/>
            <p:nvPr/>
          </p:nvCxnSpPr>
          <p:spPr>
            <a:xfrm>
              <a:off x="6112240" y="2468380"/>
              <a:ext cx="825500"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248400" y="2057400"/>
              <a:ext cx="255198" cy="369332"/>
            </a:xfrm>
            <a:prstGeom prst="rect">
              <a:avLst/>
            </a:prstGeom>
            <a:noFill/>
          </p:spPr>
          <p:txBody>
            <a:bodyPr wrap="none" rtlCol="0">
              <a:spAutoFit/>
            </a:bodyPr>
            <a:lstStyle/>
            <a:p>
              <a:r>
                <a:rPr lang="en-US" i="1" dirty="0"/>
                <a:t>f</a:t>
              </a:r>
            </a:p>
          </p:txBody>
        </p:sp>
      </p:grpSp>
      <p:grpSp>
        <p:nvGrpSpPr>
          <p:cNvPr id="58" name="Group 57"/>
          <p:cNvGrpSpPr/>
          <p:nvPr/>
        </p:nvGrpSpPr>
        <p:grpSpPr>
          <a:xfrm>
            <a:off x="6184900" y="2971800"/>
            <a:ext cx="825500" cy="412568"/>
            <a:chOff x="6112240" y="2057400"/>
            <a:chExt cx="825500" cy="412568"/>
          </a:xfrm>
        </p:grpSpPr>
        <p:cxnSp>
          <p:nvCxnSpPr>
            <p:cNvPr id="59" name="Straight Arrow Connector 58"/>
            <p:cNvCxnSpPr/>
            <p:nvPr/>
          </p:nvCxnSpPr>
          <p:spPr>
            <a:xfrm>
              <a:off x="6112240" y="2468380"/>
              <a:ext cx="825500"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248400" y="2057400"/>
              <a:ext cx="255198" cy="369332"/>
            </a:xfrm>
            <a:prstGeom prst="rect">
              <a:avLst/>
            </a:prstGeom>
            <a:noFill/>
          </p:spPr>
          <p:txBody>
            <a:bodyPr wrap="none" rtlCol="0">
              <a:spAutoFit/>
            </a:bodyPr>
            <a:lstStyle/>
            <a:p>
              <a:r>
                <a:rPr lang="en-US" i="1" dirty="0"/>
                <a:t>f</a:t>
              </a:r>
            </a:p>
          </p:txBody>
        </p:sp>
      </p:grpSp>
      <p:graphicFrame>
        <p:nvGraphicFramePr>
          <p:cNvPr id="61" name="Object 10"/>
          <p:cNvGraphicFramePr>
            <a:graphicFrameLocks noChangeAspect="1"/>
          </p:cNvGraphicFramePr>
          <p:nvPr/>
        </p:nvGraphicFramePr>
        <p:xfrm>
          <a:off x="4505325" y="5638800"/>
          <a:ext cx="1971675" cy="381000"/>
        </p:xfrm>
        <a:graphic>
          <a:graphicData uri="http://schemas.openxmlformats.org/presentationml/2006/ole">
            <mc:AlternateContent xmlns:mc="http://schemas.openxmlformats.org/markup-compatibility/2006">
              <mc:Choice xmlns:v="urn:schemas-microsoft-com:vml" Requires="v">
                <p:oleObj spid="_x0000_s364783" name="Equation" r:id="rId8" imgW="1231560" imgH="228600" progId="Equation.3">
                  <p:embed/>
                </p:oleObj>
              </mc:Choice>
              <mc:Fallback>
                <p:oleObj name="Equation" r:id="rId8" imgW="123156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5325" y="5638800"/>
                        <a:ext cx="19716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1"/>
          <p:cNvGraphicFramePr>
            <a:graphicFrameLocks noChangeAspect="1"/>
          </p:cNvGraphicFramePr>
          <p:nvPr/>
        </p:nvGraphicFramePr>
        <p:xfrm>
          <a:off x="458788" y="5486400"/>
          <a:ext cx="2132012" cy="381000"/>
        </p:xfrm>
        <a:graphic>
          <a:graphicData uri="http://schemas.openxmlformats.org/presentationml/2006/ole">
            <mc:AlternateContent xmlns:mc="http://schemas.openxmlformats.org/markup-compatibility/2006">
              <mc:Choice xmlns:v="urn:schemas-microsoft-com:vml" Requires="v">
                <p:oleObj spid="_x0000_s364784" name="Equation" r:id="rId10" imgW="1333440" imgH="228600" progId="Equation.3">
                  <p:embed/>
                </p:oleObj>
              </mc:Choice>
              <mc:Fallback>
                <p:oleObj name="Equation" r:id="rId10" imgW="133344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788" y="5486400"/>
                        <a:ext cx="21320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0" name="Object 6"/>
          <p:cNvGraphicFramePr>
            <a:graphicFrameLocks noChangeAspect="1"/>
          </p:cNvGraphicFramePr>
          <p:nvPr/>
        </p:nvGraphicFramePr>
        <p:xfrm>
          <a:off x="381000" y="6019800"/>
          <a:ext cx="3390900" cy="360363"/>
        </p:xfrm>
        <a:graphic>
          <a:graphicData uri="http://schemas.openxmlformats.org/presentationml/2006/ole">
            <mc:AlternateContent xmlns:mc="http://schemas.openxmlformats.org/markup-compatibility/2006">
              <mc:Choice xmlns:v="urn:schemas-microsoft-com:vml" Requires="v">
                <p:oleObj spid="_x0000_s364785" name="Equation" r:id="rId12" imgW="2120760" imgH="215640" progId="Equation.3">
                  <p:embed/>
                </p:oleObj>
              </mc:Choice>
              <mc:Fallback>
                <p:oleObj name="Equation" r:id="rId12" imgW="2120760" imgH="2156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6019800"/>
                        <a:ext cx="33909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962400" y="914400"/>
            <a:ext cx="4720467" cy="646331"/>
          </a:xfrm>
          <a:prstGeom prst="rect">
            <a:avLst/>
          </a:prstGeom>
          <a:noFill/>
        </p:spPr>
        <p:txBody>
          <a:bodyPr wrap="square" rtlCol="0">
            <a:spAutoFit/>
          </a:bodyPr>
          <a:lstStyle/>
          <a:p>
            <a:r>
              <a:rPr lang="en-US" dirty="0"/>
              <a:t> Force F</a:t>
            </a:r>
            <a:r>
              <a:rPr lang="en-US" baseline="-25000" dirty="0"/>
              <a:t>1</a:t>
            </a:r>
            <a:r>
              <a:rPr lang="en-US" dirty="0"/>
              <a:t> acts on a block at an angle </a:t>
            </a:r>
            <a:r>
              <a:rPr lang="el-GR" dirty="0">
                <a:latin typeface="Calibri"/>
              </a:rPr>
              <a:t>θ</a:t>
            </a:r>
            <a:r>
              <a:rPr lang="en-US" dirty="0">
                <a:latin typeface="Calibri"/>
              </a:rPr>
              <a:t> to slide it on a table with an acceleration “</a:t>
            </a:r>
            <a:r>
              <a:rPr lang="en-US" i="1" dirty="0">
                <a:latin typeface="Calibri"/>
              </a:rPr>
              <a:t>a</a:t>
            </a:r>
            <a:r>
              <a:rPr lang="en-US" dirty="0">
                <a:latin typeface="Calibri"/>
              </a:rPr>
              <a:t>”</a:t>
            </a:r>
            <a:r>
              <a:rPr lang="en-US" dirty="0"/>
              <a:t> </a:t>
            </a:r>
          </a:p>
        </p:txBody>
      </p:sp>
      <p:grpSp>
        <p:nvGrpSpPr>
          <p:cNvPr id="2" name="Group 54"/>
          <p:cNvGrpSpPr/>
          <p:nvPr/>
        </p:nvGrpSpPr>
        <p:grpSpPr>
          <a:xfrm>
            <a:off x="5257800" y="1764268"/>
            <a:ext cx="3810000" cy="3352800"/>
            <a:chOff x="5257800" y="1764268"/>
            <a:chExt cx="3810000" cy="3352800"/>
          </a:xfrm>
        </p:grpSpPr>
        <p:grpSp>
          <p:nvGrpSpPr>
            <p:cNvPr id="3" name="Group 20"/>
            <p:cNvGrpSpPr/>
            <p:nvPr/>
          </p:nvGrpSpPr>
          <p:grpSpPr>
            <a:xfrm>
              <a:off x="5257800" y="1764268"/>
              <a:ext cx="3810000" cy="3352800"/>
              <a:chOff x="5257800" y="838200"/>
              <a:chExt cx="3810000" cy="3352800"/>
            </a:xfrm>
          </p:grpSpPr>
          <p:grpSp>
            <p:nvGrpSpPr>
              <p:cNvPr id="4" name="Group 18"/>
              <p:cNvGrpSpPr/>
              <p:nvPr/>
            </p:nvGrpSpPr>
            <p:grpSpPr>
              <a:xfrm>
                <a:off x="5257800" y="838200"/>
                <a:ext cx="3810000" cy="3352800"/>
                <a:chOff x="4343400" y="609600"/>
                <a:chExt cx="4419600" cy="4419600"/>
              </a:xfrm>
            </p:grpSpPr>
            <p:cxnSp>
              <p:nvCxnSpPr>
                <p:cNvPr id="35" name="Straight Connector 34"/>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467600" y="978932"/>
                <a:ext cx="1367297" cy="276999"/>
              </a:xfrm>
              <a:prstGeom prst="rect">
                <a:avLst/>
              </a:prstGeom>
              <a:noFill/>
            </p:spPr>
            <p:txBody>
              <a:bodyPr wrap="none" rtlCol="0">
                <a:spAutoFit/>
              </a:bodyPr>
              <a:lstStyle/>
              <a:p>
                <a:r>
                  <a:rPr lang="en-US" sz="1200" dirty="0"/>
                  <a:t>Free Body Diagram</a:t>
                </a:r>
              </a:p>
            </p:txBody>
          </p:sp>
          <p:grpSp>
            <p:nvGrpSpPr>
              <p:cNvPr id="5" name="Group 54"/>
              <p:cNvGrpSpPr/>
              <p:nvPr/>
            </p:nvGrpSpPr>
            <p:grpSpPr>
              <a:xfrm>
                <a:off x="6553200" y="1002268"/>
                <a:ext cx="1295400" cy="2916260"/>
                <a:chOff x="6553200" y="1002268"/>
                <a:chExt cx="1295400" cy="2916260"/>
              </a:xfrm>
            </p:grpSpPr>
            <p:grpSp>
              <p:nvGrpSpPr>
                <p:cNvPr id="6" name="Group 7"/>
                <p:cNvGrpSpPr/>
                <p:nvPr/>
              </p:nvGrpSpPr>
              <p:grpSpPr>
                <a:xfrm>
                  <a:off x="6553200" y="2399268"/>
                  <a:ext cx="533400" cy="1519260"/>
                  <a:chOff x="4724400" y="1854200"/>
                  <a:chExt cx="533400" cy="1519260"/>
                </a:xfrm>
              </p:grpSpPr>
              <p:cxnSp>
                <p:nvCxnSpPr>
                  <p:cNvPr id="32" name="Straight Connector 31"/>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4400" y="2883932"/>
                    <a:ext cx="478016" cy="369332"/>
                  </a:xfrm>
                  <a:prstGeom prst="rect">
                    <a:avLst/>
                  </a:prstGeom>
                </p:spPr>
                <p:txBody>
                  <a:bodyPr wrap="none">
                    <a:spAutoFit/>
                  </a:bodyPr>
                  <a:lstStyle/>
                  <a:p>
                    <a:r>
                      <a:rPr lang="en-US" dirty="0"/>
                      <a:t>mg</a:t>
                    </a:r>
                  </a:p>
                </p:txBody>
              </p:sp>
              <p:sp>
                <p:nvSpPr>
                  <p:cNvPr id="34" name="Oval 33"/>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629400" y="1002268"/>
                  <a:ext cx="389850" cy="1379560"/>
                  <a:chOff x="7586484" y="457200"/>
                  <a:chExt cx="389850" cy="1379560"/>
                </a:xfrm>
              </p:grpSpPr>
              <p:cxnSp>
                <p:nvCxnSpPr>
                  <p:cNvPr id="30" name="Straight Connector 29"/>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86484" y="586264"/>
                    <a:ext cx="389850" cy="369332"/>
                  </a:xfrm>
                  <a:prstGeom prst="rect">
                    <a:avLst/>
                  </a:prstGeom>
                  <a:noFill/>
                </p:spPr>
                <p:txBody>
                  <a:bodyPr wrap="none" rtlCol="0">
                    <a:spAutoFit/>
                  </a:bodyPr>
                  <a:lstStyle/>
                  <a:p>
                    <a:r>
                      <a:rPr lang="en-US" dirty="0"/>
                      <a:t>F</a:t>
                    </a:r>
                    <a:r>
                      <a:rPr lang="en-US" baseline="-25000" dirty="0"/>
                      <a:t>N</a:t>
                    </a:r>
                    <a:endParaRPr lang="en-US" dirty="0"/>
                  </a:p>
                </p:txBody>
              </p:sp>
            </p:grpSp>
            <p:cxnSp>
              <p:nvCxnSpPr>
                <p:cNvPr id="28" name="Straight Arrow Connector 27"/>
                <p:cNvCxnSpPr/>
                <p:nvPr/>
              </p:nvCxnSpPr>
              <p:spPr>
                <a:xfrm>
                  <a:off x="7073900" y="2462768"/>
                  <a:ext cx="774700" cy="72596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sp>
          <p:nvSpPr>
            <p:cNvPr id="38" name="Arc 37"/>
            <p:cNvSpPr/>
            <p:nvPr/>
          </p:nvSpPr>
          <p:spPr>
            <a:xfrm>
              <a:off x="7315200" y="3352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20000" y="3429000"/>
              <a:ext cx="308098" cy="369332"/>
            </a:xfrm>
            <a:prstGeom prst="rect">
              <a:avLst/>
            </a:prstGeom>
          </p:spPr>
          <p:txBody>
            <a:bodyPr wrap="none">
              <a:spAutoFit/>
            </a:bodyPr>
            <a:lstStyle/>
            <a:p>
              <a:r>
                <a:rPr lang="el-GR" dirty="0"/>
                <a:t>θ</a:t>
              </a:r>
              <a:endParaRPr lang="en-US" dirty="0"/>
            </a:p>
          </p:txBody>
        </p:sp>
        <p:sp>
          <p:nvSpPr>
            <p:cNvPr id="40" name="TextBox 39"/>
            <p:cNvSpPr txBox="1"/>
            <p:nvPr/>
          </p:nvSpPr>
          <p:spPr>
            <a:xfrm>
              <a:off x="7315200" y="3810000"/>
              <a:ext cx="369012" cy="369332"/>
            </a:xfrm>
            <a:prstGeom prst="rect">
              <a:avLst/>
            </a:prstGeom>
            <a:noFill/>
          </p:spPr>
          <p:txBody>
            <a:bodyPr wrap="none" rtlCol="0">
              <a:spAutoFit/>
            </a:bodyPr>
            <a:lstStyle/>
            <a:p>
              <a:r>
                <a:rPr lang="en-US" dirty="0"/>
                <a:t>F</a:t>
              </a:r>
              <a:r>
                <a:rPr lang="en-US" baseline="-25000" dirty="0"/>
                <a:t>1</a:t>
              </a:r>
            </a:p>
          </p:txBody>
        </p:sp>
      </p:grpSp>
      <p:grpSp>
        <p:nvGrpSpPr>
          <p:cNvPr id="9" name="Group 40"/>
          <p:cNvGrpSpPr/>
          <p:nvPr/>
        </p:nvGrpSpPr>
        <p:grpSpPr>
          <a:xfrm>
            <a:off x="228600" y="4267200"/>
            <a:ext cx="6553200" cy="2286000"/>
            <a:chOff x="4267200" y="4572000"/>
            <a:chExt cx="6553200" cy="2286000"/>
          </a:xfrm>
        </p:grpSpPr>
        <p:sp>
          <p:nvSpPr>
            <p:cNvPr id="42" name="TextBox 41"/>
            <p:cNvSpPr txBox="1"/>
            <p:nvPr/>
          </p:nvSpPr>
          <p:spPr>
            <a:xfrm>
              <a:off x="5257800" y="4572000"/>
              <a:ext cx="3572581" cy="369332"/>
            </a:xfrm>
            <a:prstGeom prst="rect">
              <a:avLst/>
            </a:prstGeom>
            <a:noFill/>
          </p:spPr>
          <p:txBody>
            <a:bodyPr wrap="none" rtlCol="0">
              <a:spAutoFit/>
            </a:bodyPr>
            <a:lstStyle/>
            <a:p>
              <a:r>
                <a:rPr lang="en-US" b="1" dirty="0">
                  <a:solidFill>
                    <a:srgbClr val="FF0000"/>
                  </a:solidFill>
                </a:rPr>
                <a:t>Write Separate Equations for </a:t>
              </a:r>
              <a:r>
                <a:rPr lang="en-US" b="1" i="1" dirty="0" err="1">
                  <a:solidFill>
                    <a:srgbClr val="FF0000"/>
                  </a:solidFill>
                </a:rPr>
                <a:t>i</a:t>
              </a:r>
              <a:r>
                <a:rPr lang="en-US" b="1" dirty="0">
                  <a:solidFill>
                    <a:srgbClr val="FF0000"/>
                  </a:solidFill>
                </a:rPr>
                <a:t> and </a:t>
              </a:r>
              <a:r>
                <a:rPr lang="en-US" b="1" i="1" dirty="0">
                  <a:solidFill>
                    <a:srgbClr val="FF0000"/>
                  </a:solidFill>
                </a:rPr>
                <a:t>j</a:t>
              </a:r>
            </a:p>
          </p:txBody>
        </p:sp>
        <p:sp>
          <p:nvSpPr>
            <p:cNvPr id="43" name="Rectangle 42"/>
            <p:cNvSpPr/>
            <p:nvPr/>
          </p:nvSpPr>
          <p:spPr>
            <a:xfrm>
              <a:off x="4267200" y="4953000"/>
              <a:ext cx="3810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8382000" y="5105400"/>
              <a:ext cx="2438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11"/>
            <p:cNvGraphicFramePr>
              <a:graphicFrameLocks noChangeAspect="1"/>
            </p:cNvGraphicFramePr>
            <p:nvPr/>
          </p:nvGraphicFramePr>
          <p:xfrm>
            <a:off x="4513263" y="5334000"/>
            <a:ext cx="1887537" cy="358775"/>
          </p:xfrm>
          <a:graphic>
            <a:graphicData uri="http://schemas.openxmlformats.org/presentationml/2006/ole">
              <mc:AlternateContent xmlns:mc="http://schemas.openxmlformats.org/markup-compatibility/2006">
                <mc:Choice xmlns:v="urn:schemas-microsoft-com:vml" Requires="v">
                  <p:oleObj spid="_x0000_s365805" name="Equation" r:id="rId3" imgW="1180800" imgH="215640" progId="Equation.3">
                    <p:embed/>
                  </p:oleObj>
                </mc:Choice>
                <mc:Fallback>
                  <p:oleObj name="Equation" r:id="rId3" imgW="118080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5334000"/>
                          <a:ext cx="188753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p:cNvSpPr txBox="1"/>
            <p:nvPr/>
          </p:nvSpPr>
          <p:spPr>
            <a:xfrm>
              <a:off x="4495800" y="4953000"/>
              <a:ext cx="1490152" cy="369332"/>
            </a:xfrm>
            <a:prstGeom prst="rect">
              <a:avLst/>
            </a:prstGeom>
            <a:noFill/>
          </p:spPr>
          <p:txBody>
            <a:bodyPr wrap="none" rtlCol="0">
              <a:spAutoFit/>
            </a:bodyPr>
            <a:lstStyle/>
            <a:p>
              <a:r>
                <a:rPr lang="en-US" b="1" i="1" u="sng" dirty="0">
                  <a:solidFill>
                    <a:srgbClr val="FFFF00"/>
                  </a:solidFill>
                </a:rPr>
                <a:t>x-Direction (</a:t>
              </a:r>
              <a:r>
                <a:rPr lang="en-US" b="1" i="1" u="sng" dirty="0" err="1">
                  <a:solidFill>
                    <a:srgbClr val="FFFF00"/>
                  </a:solidFill>
                </a:rPr>
                <a:t>i</a:t>
              </a:r>
              <a:r>
                <a:rPr lang="en-US" b="1" i="1" u="sng" dirty="0">
                  <a:solidFill>
                    <a:srgbClr val="FFFF00"/>
                  </a:solidFill>
                </a:rPr>
                <a:t>)</a:t>
              </a:r>
            </a:p>
          </p:txBody>
        </p:sp>
        <p:sp>
          <p:nvSpPr>
            <p:cNvPr id="48" name="TextBox 47"/>
            <p:cNvSpPr txBox="1"/>
            <p:nvPr/>
          </p:nvSpPr>
          <p:spPr>
            <a:xfrm>
              <a:off x="8578495" y="5117068"/>
              <a:ext cx="1513428" cy="369332"/>
            </a:xfrm>
            <a:prstGeom prst="rect">
              <a:avLst/>
            </a:prstGeom>
            <a:noFill/>
          </p:spPr>
          <p:txBody>
            <a:bodyPr wrap="none" rtlCol="0">
              <a:spAutoFit/>
            </a:bodyPr>
            <a:lstStyle/>
            <a:p>
              <a:r>
                <a:rPr lang="en-US" b="1" i="1" u="sng" dirty="0">
                  <a:solidFill>
                    <a:srgbClr val="FFFF00"/>
                  </a:solidFill>
                </a:rPr>
                <a:t>Y-Direction (j)</a:t>
              </a:r>
            </a:p>
          </p:txBody>
        </p:sp>
        <p:graphicFrame>
          <p:nvGraphicFramePr>
            <p:cNvPr id="44" name="Object 10"/>
            <p:cNvGraphicFramePr>
              <a:graphicFrameLocks noChangeAspect="1"/>
            </p:cNvGraphicFramePr>
            <p:nvPr/>
          </p:nvGraphicFramePr>
          <p:xfrm>
            <a:off x="8458200" y="5410200"/>
            <a:ext cx="2297112" cy="381000"/>
          </p:xfrm>
          <a:graphic>
            <a:graphicData uri="http://schemas.openxmlformats.org/presentationml/2006/ole">
              <mc:AlternateContent xmlns:mc="http://schemas.openxmlformats.org/markup-compatibility/2006">
                <mc:Choice xmlns:v="urn:schemas-microsoft-com:vml" Requires="v">
                  <p:oleObj spid="_x0000_s365806" name="Equation" r:id="rId5" imgW="1434960" imgH="228600" progId="Equation.3">
                    <p:embed/>
                  </p:oleObj>
                </mc:Choice>
                <mc:Fallback>
                  <p:oleObj name="Equation" r:id="rId5" imgW="143496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5410200"/>
                          <a:ext cx="22971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 name="TextBox 48"/>
          <p:cNvSpPr txBox="1"/>
          <p:nvPr/>
        </p:nvSpPr>
        <p:spPr>
          <a:xfrm>
            <a:off x="762000" y="228600"/>
            <a:ext cx="1176541" cy="369332"/>
          </a:xfrm>
          <a:prstGeom prst="rect">
            <a:avLst/>
          </a:prstGeom>
          <a:noFill/>
        </p:spPr>
        <p:txBody>
          <a:bodyPr wrap="none" rtlCol="0">
            <a:spAutoFit/>
          </a:bodyPr>
          <a:lstStyle/>
          <a:p>
            <a:r>
              <a:rPr lang="en-US" b="1" dirty="0"/>
              <a:t>Example3:</a:t>
            </a:r>
          </a:p>
        </p:txBody>
      </p:sp>
      <p:grpSp>
        <p:nvGrpSpPr>
          <p:cNvPr id="10" name="Group 56"/>
          <p:cNvGrpSpPr/>
          <p:nvPr/>
        </p:nvGrpSpPr>
        <p:grpSpPr>
          <a:xfrm>
            <a:off x="228600" y="1154668"/>
            <a:ext cx="4215367" cy="3112532"/>
            <a:chOff x="228600" y="1154668"/>
            <a:chExt cx="4215367" cy="3112532"/>
          </a:xfrm>
        </p:grpSpPr>
        <p:grpSp>
          <p:nvGrpSpPr>
            <p:cNvPr id="11" name="Group 53"/>
            <p:cNvGrpSpPr/>
            <p:nvPr/>
          </p:nvGrpSpPr>
          <p:grpSpPr>
            <a:xfrm>
              <a:off x="228600" y="1154668"/>
              <a:ext cx="4215367" cy="3112532"/>
              <a:chOff x="228600" y="1154668"/>
              <a:chExt cx="4215367" cy="3112532"/>
            </a:xfrm>
          </p:grpSpPr>
          <p:grpSp>
            <p:nvGrpSpPr>
              <p:cNvPr id="12" name="Group 19"/>
              <p:cNvGrpSpPr/>
              <p:nvPr/>
            </p:nvGrpSpPr>
            <p:grpSpPr>
              <a:xfrm>
                <a:off x="228600" y="1154668"/>
                <a:ext cx="4215367" cy="3112532"/>
                <a:chOff x="990600" y="2450068"/>
                <a:chExt cx="4215367" cy="3112532"/>
              </a:xfrm>
            </p:grpSpPr>
            <p:sp>
              <p:nvSpPr>
                <p:cNvPr id="13" name="TextBox 12"/>
                <p:cNvSpPr txBox="1"/>
                <p:nvPr/>
              </p:nvSpPr>
              <p:spPr>
                <a:xfrm>
                  <a:off x="1676400" y="2450068"/>
                  <a:ext cx="369012" cy="369332"/>
                </a:xfrm>
                <a:prstGeom prst="rect">
                  <a:avLst/>
                </a:prstGeom>
                <a:noFill/>
              </p:spPr>
              <p:txBody>
                <a:bodyPr wrap="none" rtlCol="0">
                  <a:spAutoFit/>
                </a:bodyPr>
                <a:lstStyle/>
                <a:p>
                  <a:r>
                    <a:rPr lang="en-US" dirty="0"/>
                    <a:t>F</a:t>
                  </a:r>
                  <a:r>
                    <a:rPr lang="en-US" baseline="-25000" dirty="0"/>
                    <a:t>1</a:t>
                  </a:r>
                </a:p>
              </p:txBody>
            </p:sp>
            <p:pic>
              <p:nvPicPr>
                <p:cNvPr id="347138" name="Picture 2" descr="http://www.furniturenation.co.uk/solid-oak-furniture-range/solid-oak-furniture-images/malvern-extending-table.JPG"/>
                <p:cNvPicPr>
                  <a:picLocks noChangeAspect="1" noChangeArrowheads="1"/>
                </p:cNvPicPr>
                <p:nvPr/>
              </p:nvPicPr>
              <p:blipFill>
                <a:blip r:embed="rId7" cstate="print"/>
                <a:srcRect/>
                <a:stretch>
                  <a:fillRect/>
                </a:stretch>
              </p:blipFill>
              <p:spPr bwMode="auto">
                <a:xfrm>
                  <a:off x="990600" y="3276600"/>
                  <a:ext cx="4215367" cy="2286000"/>
                </a:xfrm>
                <a:prstGeom prst="rect">
                  <a:avLst/>
                </a:prstGeom>
                <a:noFill/>
              </p:spPr>
            </p:pic>
            <p:sp>
              <p:nvSpPr>
                <p:cNvPr id="17" name="Cube 16"/>
                <p:cNvSpPr/>
                <p:nvPr/>
              </p:nvSpPr>
              <p:spPr>
                <a:xfrm>
                  <a:off x="2286000" y="3048000"/>
                  <a:ext cx="990600" cy="609600"/>
                </a:xfrm>
                <a:prstGeom prst="cube">
                  <a:avLst/>
                </a:prstGeom>
                <a:solidFill>
                  <a:srgbClr val="FF0000"/>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295400" y="2514600"/>
                  <a:ext cx="1066800" cy="9144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49"/>
              <p:cNvGrpSpPr/>
              <p:nvPr/>
            </p:nvGrpSpPr>
            <p:grpSpPr>
              <a:xfrm>
                <a:off x="838200" y="1416392"/>
                <a:ext cx="690959" cy="762000"/>
                <a:chOff x="838200" y="1416392"/>
                <a:chExt cx="690959" cy="762000"/>
              </a:xfrm>
            </p:grpSpPr>
            <p:sp>
              <p:nvSpPr>
                <p:cNvPr id="51" name="Arc 50"/>
                <p:cNvSpPr/>
                <p:nvPr/>
              </p:nvSpPr>
              <p:spPr>
                <a:xfrm rot="12493793">
                  <a:off x="1148159" y="1416392"/>
                  <a:ext cx="3810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838200" y="1676400"/>
                  <a:ext cx="308098" cy="369332"/>
                </a:xfrm>
                <a:prstGeom prst="rect">
                  <a:avLst/>
                </a:prstGeom>
              </p:spPr>
              <p:txBody>
                <a:bodyPr wrap="none">
                  <a:spAutoFit/>
                </a:bodyPr>
                <a:lstStyle/>
                <a:p>
                  <a:r>
                    <a:rPr lang="el-GR" dirty="0"/>
                    <a:t>θ</a:t>
                  </a:r>
                  <a:endParaRPr lang="en-US" dirty="0"/>
                </a:p>
              </p:txBody>
            </p:sp>
          </p:grpSp>
          <p:cxnSp>
            <p:nvCxnSpPr>
              <p:cNvPr id="53" name="Straight Connector 52"/>
              <p:cNvCxnSpPr/>
              <p:nvPr/>
            </p:nvCxnSpPr>
            <p:spPr>
              <a:xfrm>
                <a:off x="457200" y="2133600"/>
                <a:ext cx="1219200" cy="0"/>
              </a:xfrm>
              <a:prstGeom prst="line">
                <a:avLst/>
              </a:prstGeom>
              <a:ln w="19050">
                <a:solidFill>
                  <a:srgbClr val="0000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524000" y="2390001"/>
              <a:ext cx="851195" cy="276999"/>
            </a:xfrm>
            <a:prstGeom prst="rect">
              <a:avLst/>
            </a:prstGeom>
            <a:noFill/>
          </p:spPr>
          <p:txBody>
            <a:bodyPr wrap="none" rtlCol="0">
              <a:spAutoFit/>
            </a:bodyPr>
            <a:lstStyle/>
            <a:p>
              <a:r>
                <a:rPr lang="en-US" sz="1200" dirty="0"/>
                <a:t>Real Table </a:t>
              </a:r>
            </a:p>
          </p:txBody>
        </p:sp>
      </p:grpSp>
      <p:grpSp>
        <p:nvGrpSpPr>
          <p:cNvPr id="16" name="Group 53"/>
          <p:cNvGrpSpPr/>
          <p:nvPr/>
        </p:nvGrpSpPr>
        <p:grpSpPr>
          <a:xfrm>
            <a:off x="698500" y="1905000"/>
            <a:ext cx="825500" cy="412568"/>
            <a:chOff x="6112240" y="2057400"/>
            <a:chExt cx="825500" cy="412568"/>
          </a:xfrm>
        </p:grpSpPr>
        <p:cxnSp>
          <p:nvCxnSpPr>
            <p:cNvPr id="55" name="Straight Arrow Connector 54"/>
            <p:cNvCxnSpPr/>
            <p:nvPr/>
          </p:nvCxnSpPr>
          <p:spPr>
            <a:xfrm>
              <a:off x="6112240" y="2468380"/>
              <a:ext cx="825500"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248400" y="2057400"/>
              <a:ext cx="255198" cy="369332"/>
            </a:xfrm>
            <a:prstGeom prst="rect">
              <a:avLst/>
            </a:prstGeom>
            <a:noFill/>
          </p:spPr>
          <p:txBody>
            <a:bodyPr wrap="none" rtlCol="0">
              <a:spAutoFit/>
            </a:bodyPr>
            <a:lstStyle/>
            <a:p>
              <a:r>
                <a:rPr lang="en-US" i="1" dirty="0"/>
                <a:t>f</a:t>
              </a:r>
            </a:p>
          </p:txBody>
        </p:sp>
      </p:grpSp>
      <p:grpSp>
        <p:nvGrpSpPr>
          <p:cNvPr id="18" name="Group 57"/>
          <p:cNvGrpSpPr/>
          <p:nvPr/>
        </p:nvGrpSpPr>
        <p:grpSpPr>
          <a:xfrm>
            <a:off x="6184900" y="2971800"/>
            <a:ext cx="825500" cy="412568"/>
            <a:chOff x="6112240" y="2057400"/>
            <a:chExt cx="825500" cy="412568"/>
          </a:xfrm>
        </p:grpSpPr>
        <p:cxnSp>
          <p:nvCxnSpPr>
            <p:cNvPr id="59" name="Straight Arrow Connector 58"/>
            <p:cNvCxnSpPr/>
            <p:nvPr/>
          </p:nvCxnSpPr>
          <p:spPr>
            <a:xfrm>
              <a:off x="6112240" y="2468380"/>
              <a:ext cx="825500"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248400" y="2057400"/>
              <a:ext cx="255198" cy="369332"/>
            </a:xfrm>
            <a:prstGeom prst="rect">
              <a:avLst/>
            </a:prstGeom>
            <a:noFill/>
          </p:spPr>
          <p:txBody>
            <a:bodyPr wrap="none" rtlCol="0">
              <a:spAutoFit/>
            </a:bodyPr>
            <a:lstStyle/>
            <a:p>
              <a:r>
                <a:rPr lang="en-US" i="1" dirty="0"/>
                <a:t>f</a:t>
              </a:r>
            </a:p>
          </p:txBody>
        </p:sp>
      </p:grpSp>
      <p:graphicFrame>
        <p:nvGraphicFramePr>
          <p:cNvPr id="61" name="Object 10"/>
          <p:cNvGraphicFramePr>
            <a:graphicFrameLocks noChangeAspect="1"/>
          </p:cNvGraphicFramePr>
          <p:nvPr/>
        </p:nvGraphicFramePr>
        <p:xfrm>
          <a:off x="4505325" y="5638800"/>
          <a:ext cx="1971675" cy="381000"/>
        </p:xfrm>
        <a:graphic>
          <a:graphicData uri="http://schemas.openxmlformats.org/presentationml/2006/ole">
            <mc:AlternateContent xmlns:mc="http://schemas.openxmlformats.org/markup-compatibility/2006">
              <mc:Choice xmlns:v="urn:schemas-microsoft-com:vml" Requires="v">
                <p:oleObj spid="_x0000_s365807" name="Equation" r:id="rId8" imgW="1231560" imgH="228600" progId="Equation.3">
                  <p:embed/>
                </p:oleObj>
              </mc:Choice>
              <mc:Fallback>
                <p:oleObj name="Equation" r:id="rId8" imgW="123156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5325" y="5638800"/>
                        <a:ext cx="19716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1"/>
          <p:cNvGraphicFramePr>
            <a:graphicFrameLocks noChangeAspect="1"/>
          </p:cNvGraphicFramePr>
          <p:nvPr/>
        </p:nvGraphicFramePr>
        <p:xfrm>
          <a:off x="458788" y="5486400"/>
          <a:ext cx="2132012" cy="381000"/>
        </p:xfrm>
        <a:graphic>
          <a:graphicData uri="http://schemas.openxmlformats.org/presentationml/2006/ole">
            <mc:AlternateContent xmlns:mc="http://schemas.openxmlformats.org/markup-compatibility/2006">
              <mc:Choice xmlns:v="urn:schemas-microsoft-com:vml" Requires="v">
                <p:oleObj spid="_x0000_s365808" name="Equation" r:id="rId10" imgW="1333440" imgH="228600" progId="Equation.3">
                  <p:embed/>
                </p:oleObj>
              </mc:Choice>
              <mc:Fallback>
                <p:oleObj name="Equation" r:id="rId10" imgW="133344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788" y="5486400"/>
                        <a:ext cx="21320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4550" name="Object 6"/>
          <p:cNvGraphicFramePr>
            <a:graphicFrameLocks noChangeAspect="1"/>
          </p:cNvGraphicFramePr>
          <p:nvPr/>
        </p:nvGraphicFramePr>
        <p:xfrm>
          <a:off x="371475" y="6019800"/>
          <a:ext cx="3411538" cy="360363"/>
        </p:xfrm>
        <a:graphic>
          <a:graphicData uri="http://schemas.openxmlformats.org/presentationml/2006/ole">
            <mc:AlternateContent xmlns:mc="http://schemas.openxmlformats.org/markup-compatibility/2006">
              <mc:Choice xmlns:v="urn:schemas-microsoft-com:vml" Requires="v">
                <p:oleObj spid="_x0000_s365809" name="Equation" r:id="rId12" imgW="2133360" imgH="215640" progId="Equation.3">
                  <p:embed/>
                </p:oleObj>
              </mc:Choice>
              <mc:Fallback>
                <p:oleObj name="Equation" r:id="rId12" imgW="2133360" imgH="2156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475" y="6019800"/>
                        <a:ext cx="3411538"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53"/>
          <p:cNvGrpSpPr/>
          <p:nvPr/>
        </p:nvGrpSpPr>
        <p:grpSpPr>
          <a:xfrm>
            <a:off x="6629400" y="3048000"/>
            <a:ext cx="1495864" cy="1219200"/>
            <a:chOff x="6629400" y="3048000"/>
            <a:chExt cx="1495864" cy="1219200"/>
          </a:xfrm>
        </p:grpSpPr>
        <p:cxnSp>
          <p:nvCxnSpPr>
            <p:cNvPr id="25" name="Straight Arrow Connector 24"/>
            <p:cNvCxnSpPr/>
            <p:nvPr/>
          </p:nvCxnSpPr>
          <p:spPr>
            <a:xfrm>
              <a:off x="7058464" y="3380936"/>
              <a:ext cx="1066800" cy="0"/>
            </a:xfrm>
            <a:prstGeom prst="straightConnector1">
              <a:avLst/>
            </a:prstGeom>
            <a:ln w="28575">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010400" y="3352800"/>
              <a:ext cx="0" cy="914400"/>
            </a:xfrm>
            <a:prstGeom prst="straightConnector1">
              <a:avLst/>
            </a:prstGeom>
            <a:ln w="28575">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156940" y="3048000"/>
              <a:ext cx="851643" cy="307777"/>
            </a:xfrm>
            <a:prstGeom prst="rect">
              <a:avLst/>
            </a:prstGeom>
            <a:noFill/>
          </p:spPr>
          <p:txBody>
            <a:bodyPr wrap="none" rtlCol="0">
              <a:spAutoFit/>
            </a:bodyPr>
            <a:lstStyle/>
            <a:p>
              <a:r>
                <a:rPr lang="en-US" sz="1400" i="1" dirty="0"/>
                <a:t>F</a:t>
              </a:r>
              <a:r>
                <a:rPr lang="en-US" sz="1400" i="1" baseline="-25000" dirty="0"/>
                <a:t>1</a:t>
              </a:r>
              <a:r>
                <a:rPr lang="en-US" sz="1400" i="1" dirty="0"/>
                <a:t> cos(</a:t>
              </a:r>
              <a:r>
                <a:rPr lang="el-GR" sz="1400" i="1" dirty="0">
                  <a:latin typeface="Verdana" panose="020B0604030504040204" pitchFamily="34" charset="0"/>
                  <a:ea typeface="Verdana" panose="020B0604030504040204" pitchFamily="34" charset="0"/>
                  <a:cs typeface="Verdana" panose="020B0604030504040204" pitchFamily="34" charset="0"/>
                </a:rPr>
                <a:t>θ</a:t>
              </a:r>
              <a:r>
                <a:rPr lang="en-US" sz="1400" i="1" dirty="0">
                  <a:latin typeface="Verdana" panose="020B0604030504040204" pitchFamily="34" charset="0"/>
                  <a:ea typeface="Verdana" panose="020B0604030504040204" pitchFamily="34" charset="0"/>
                  <a:cs typeface="Verdana" panose="020B0604030504040204" pitchFamily="34" charset="0"/>
                </a:rPr>
                <a:t>)</a:t>
              </a:r>
              <a:endParaRPr lang="en-US" sz="1400" i="1" dirty="0"/>
            </a:p>
          </p:txBody>
        </p:sp>
        <p:sp>
          <p:nvSpPr>
            <p:cNvPr id="64" name="TextBox 63"/>
            <p:cNvSpPr txBox="1"/>
            <p:nvPr/>
          </p:nvSpPr>
          <p:spPr>
            <a:xfrm rot="5400000">
              <a:off x="6372759" y="3700933"/>
              <a:ext cx="821059" cy="307777"/>
            </a:xfrm>
            <a:prstGeom prst="rect">
              <a:avLst/>
            </a:prstGeom>
            <a:noFill/>
          </p:spPr>
          <p:txBody>
            <a:bodyPr wrap="none" rtlCol="0">
              <a:spAutoFit/>
            </a:bodyPr>
            <a:lstStyle/>
            <a:p>
              <a:r>
                <a:rPr lang="en-US" sz="1400" i="1" dirty="0"/>
                <a:t>F</a:t>
              </a:r>
              <a:r>
                <a:rPr lang="en-US" sz="1400" i="1" baseline="-25000" dirty="0"/>
                <a:t>1</a:t>
              </a:r>
              <a:r>
                <a:rPr lang="en-US" sz="1400" i="1" dirty="0"/>
                <a:t> sin(</a:t>
              </a:r>
              <a:r>
                <a:rPr lang="el-GR" sz="1400" i="1" dirty="0">
                  <a:latin typeface="Verdana" panose="020B0604030504040204" pitchFamily="34" charset="0"/>
                  <a:ea typeface="Verdana" panose="020B0604030504040204" pitchFamily="34" charset="0"/>
                  <a:cs typeface="Verdana" panose="020B0604030504040204" pitchFamily="34" charset="0"/>
                </a:rPr>
                <a:t>θ</a:t>
              </a:r>
              <a:r>
                <a:rPr lang="en-US" sz="1400" i="1" dirty="0">
                  <a:latin typeface="Verdana" panose="020B0604030504040204" pitchFamily="34" charset="0"/>
                  <a:ea typeface="Verdana" panose="020B0604030504040204" pitchFamily="34" charset="0"/>
                  <a:cs typeface="Verdana" panose="020B0604030504040204" pitchFamily="34" charset="0"/>
                </a:rPr>
                <a:t>)</a:t>
              </a:r>
              <a:endParaRPr lang="en-US" sz="1400" i="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87541" y="162580"/>
            <a:ext cx="6399059" cy="523220"/>
          </a:xfrm>
          <a:prstGeom prst="rect">
            <a:avLst/>
          </a:prstGeom>
          <a:noFill/>
        </p:spPr>
        <p:txBody>
          <a:bodyPr wrap="none" rtlCol="0">
            <a:spAutoFit/>
          </a:bodyPr>
          <a:lstStyle/>
          <a:p>
            <a:r>
              <a:rPr lang="en-US" sz="2800" b="1" dirty="0"/>
              <a:t>Example 4: Rough surface: Force Equation</a:t>
            </a:r>
          </a:p>
        </p:txBody>
      </p:sp>
      <p:cxnSp>
        <p:nvCxnSpPr>
          <p:cNvPr id="39" name="Straight Connector 38"/>
          <p:cNvCxnSpPr/>
          <p:nvPr/>
        </p:nvCxnSpPr>
        <p:spPr>
          <a:xfrm rot="5400000">
            <a:off x="1752600" y="4038600"/>
            <a:ext cx="5334000" cy="158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100"/>
          <p:cNvGrpSpPr/>
          <p:nvPr/>
        </p:nvGrpSpPr>
        <p:grpSpPr>
          <a:xfrm>
            <a:off x="5791200" y="838200"/>
            <a:ext cx="2667000" cy="2712009"/>
            <a:chOff x="5791200" y="838200"/>
            <a:chExt cx="2667000" cy="2712009"/>
          </a:xfrm>
        </p:grpSpPr>
        <p:sp>
          <p:nvSpPr>
            <p:cNvPr id="41" name="Rectangle 40"/>
            <p:cNvSpPr/>
            <p:nvPr/>
          </p:nvSpPr>
          <p:spPr>
            <a:xfrm rot="3537516">
              <a:off x="6457237" y="19613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7"/>
            <p:cNvGrpSpPr/>
            <p:nvPr/>
          </p:nvGrpSpPr>
          <p:grpSpPr>
            <a:xfrm>
              <a:off x="5791200" y="838200"/>
              <a:ext cx="2667000" cy="2712009"/>
              <a:chOff x="5791200" y="838200"/>
              <a:chExt cx="2667000" cy="2712009"/>
            </a:xfrm>
          </p:grpSpPr>
          <p:sp>
            <p:nvSpPr>
              <p:cNvPr id="40" name="Right Triangle 39"/>
              <p:cNvSpPr/>
              <p:nvPr/>
            </p:nvSpPr>
            <p:spPr>
              <a:xfrm rot="16200000">
                <a:off x="6362700" y="1092200"/>
                <a:ext cx="1485900" cy="26289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1"/>
              <p:cNvGrpSpPr/>
              <p:nvPr/>
            </p:nvGrpSpPr>
            <p:grpSpPr>
              <a:xfrm rot="3510244">
                <a:off x="6113806" y="1670469"/>
                <a:ext cx="914400" cy="380999"/>
                <a:chOff x="762000" y="3505200"/>
                <a:chExt cx="914400" cy="380999"/>
              </a:xfrm>
            </p:grpSpPr>
            <p:cxnSp>
              <p:nvCxnSpPr>
                <p:cNvPr id="43" name="Straight Arrow Connector 42"/>
                <p:cNvCxnSpPr/>
                <p:nvPr/>
              </p:nvCxnSpPr>
              <p:spPr>
                <a:xfrm rot="10800000">
                  <a:off x="838200" y="3884611"/>
                  <a:ext cx="8382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5" name="Group 57"/>
              <p:cNvGrpSpPr/>
              <p:nvPr/>
            </p:nvGrpSpPr>
            <p:grpSpPr>
              <a:xfrm rot="16200000">
                <a:off x="5800450" y="2721255"/>
                <a:ext cx="1200706" cy="457202"/>
                <a:chOff x="398702" y="3440664"/>
                <a:chExt cx="1200706" cy="457202"/>
              </a:xfrm>
            </p:grpSpPr>
            <p:cxnSp>
              <p:nvCxnSpPr>
                <p:cNvPr id="59" name="Straight Arrow Connector 58"/>
                <p:cNvCxnSpPr/>
                <p:nvPr/>
              </p:nvCxnSpPr>
              <p:spPr>
                <a:xfrm rot="10800000">
                  <a:off x="532606" y="3897864"/>
                  <a:ext cx="1066802" cy="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98702" y="3440664"/>
                  <a:ext cx="478016" cy="369332"/>
                </a:xfrm>
                <a:prstGeom prst="rect">
                  <a:avLst/>
                </a:prstGeom>
                <a:noFill/>
              </p:spPr>
              <p:txBody>
                <a:bodyPr wrap="none" rtlCol="0">
                  <a:spAutoFit/>
                </a:bodyPr>
                <a:lstStyle/>
                <a:p>
                  <a:r>
                    <a:rPr lang="en-US" dirty="0"/>
                    <a:t>mg</a:t>
                  </a:r>
                </a:p>
              </p:txBody>
            </p:sp>
          </p:grpSp>
          <p:sp>
            <p:nvSpPr>
              <p:cNvPr id="63" name="Freeform 62"/>
              <p:cNvSpPr/>
              <p:nvPr/>
            </p:nvSpPr>
            <p:spPr>
              <a:xfrm>
                <a:off x="7061200" y="1485900"/>
                <a:ext cx="1270000" cy="673100"/>
              </a:xfrm>
              <a:custGeom>
                <a:avLst/>
                <a:gdLst>
                  <a:gd name="connsiteX0" fmla="*/ 0 w 1270000"/>
                  <a:gd name="connsiteY0" fmla="*/ 673100 h 673100"/>
                  <a:gd name="connsiteX1" fmla="*/ 1270000 w 1270000"/>
                  <a:gd name="connsiteY1" fmla="*/ 0 h 673100"/>
                </a:gdLst>
                <a:ahLst/>
                <a:cxnLst>
                  <a:cxn ang="0">
                    <a:pos x="connsiteX0" y="connsiteY0"/>
                  </a:cxn>
                  <a:cxn ang="0">
                    <a:pos x="connsiteX1" y="connsiteY1"/>
                  </a:cxn>
                </a:cxnLst>
                <a:rect l="l" t="t" r="r" b="b"/>
                <a:pathLst>
                  <a:path w="1270000" h="673100">
                    <a:moveTo>
                      <a:pt x="0" y="673100"/>
                    </a:moveTo>
                    <a:lnTo>
                      <a:pt x="1270000"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8229600" y="13716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3"/>
              <p:cNvGrpSpPr/>
              <p:nvPr/>
            </p:nvGrpSpPr>
            <p:grpSpPr>
              <a:xfrm>
                <a:off x="7162800" y="838200"/>
                <a:ext cx="664028" cy="914400"/>
                <a:chOff x="7162800" y="838200"/>
                <a:chExt cx="664028" cy="914400"/>
              </a:xfrm>
            </p:grpSpPr>
            <p:sp>
              <p:nvSpPr>
                <p:cNvPr id="70" name="TextBox 69"/>
                <p:cNvSpPr txBox="1"/>
                <p:nvPr/>
              </p:nvSpPr>
              <p:spPr>
                <a:xfrm>
                  <a:off x="7162800" y="838200"/>
                  <a:ext cx="664028" cy="369332"/>
                </a:xfrm>
                <a:prstGeom prst="rect">
                  <a:avLst/>
                </a:prstGeom>
                <a:noFill/>
              </p:spPr>
              <p:txBody>
                <a:bodyPr wrap="none" rtlCol="0">
                  <a:spAutoFit/>
                </a:bodyPr>
                <a:lstStyle/>
                <a:p>
                  <a:r>
                    <a:rPr lang="en-US" dirty="0"/>
                    <a:t>Rope</a:t>
                  </a:r>
                </a:p>
              </p:txBody>
            </p:sp>
            <p:cxnSp>
              <p:nvCxnSpPr>
                <p:cNvPr id="72" name="Straight Arrow Connector 71"/>
                <p:cNvCxnSpPr>
                  <a:stCxn id="70" idx="2"/>
                </p:cNvCxnSpPr>
                <p:nvPr/>
              </p:nvCxnSpPr>
              <p:spPr>
                <a:xfrm rot="16200000" flipH="1">
                  <a:off x="7284873" y="1417473"/>
                  <a:ext cx="545068" cy="125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nvGrpSpPr>
          <p:cNvPr id="7" name="Group 35"/>
          <p:cNvGrpSpPr/>
          <p:nvPr/>
        </p:nvGrpSpPr>
        <p:grpSpPr>
          <a:xfrm rot="9259225" flipV="1">
            <a:off x="6517676" y="1753242"/>
            <a:ext cx="1142208" cy="369332"/>
            <a:chOff x="533400" y="3528531"/>
            <a:chExt cx="1142208" cy="369332"/>
          </a:xfrm>
        </p:grpSpPr>
        <p:cxnSp>
          <p:nvCxnSpPr>
            <p:cNvPr id="82" name="Straight Arrow Connector 81"/>
            <p:cNvCxnSpPr/>
            <p:nvPr/>
          </p:nvCxnSpPr>
          <p:spPr>
            <a:xfrm rot="10800000">
              <a:off x="533400" y="3886198"/>
              <a:ext cx="1142208" cy="79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33422" y="3528531"/>
              <a:ext cx="296876" cy="369332"/>
            </a:xfrm>
            <a:prstGeom prst="rect">
              <a:avLst/>
            </a:prstGeom>
            <a:noFill/>
          </p:spPr>
          <p:txBody>
            <a:bodyPr wrap="none" rtlCol="0">
              <a:spAutoFit/>
            </a:bodyPr>
            <a:lstStyle/>
            <a:p>
              <a:r>
                <a:rPr lang="en-US" dirty="0"/>
                <a:t>T</a:t>
              </a:r>
            </a:p>
          </p:txBody>
        </p:sp>
      </p:grpSp>
      <p:sp>
        <p:nvSpPr>
          <p:cNvPr id="78" name="Right Triangle 77"/>
          <p:cNvSpPr/>
          <p:nvPr/>
        </p:nvSpPr>
        <p:spPr>
          <a:xfrm rot="16200000">
            <a:off x="1333501" y="1016000"/>
            <a:ext cx="1485900" cy="26289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3537516">
            <a:off x="1428038" y="18851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1"/>
          <p:cNvGrpSpPr/>
          <p:nvPr/>
        </p:nvGrpSpPr>
        <p:grpSpPr>
          <a:xfrm rot="3510244">
            <a:off x="1084607" y="1594269"/>
            <a:ext cx="914400" cy="380999"/>
            <a:chOff x="762000" y="3505200"/>
            <a:chExt cx="914400" cy="380999"/>
          </a:xfrm>
        </p:grpSpPr>
        <p:cxnSp>
          <p:nvCxnSpPr>
            <p:cNvPr id="87" name="Straight Arrow Connector 86"/>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10" name="Group 88"/>
          <p:cNvGrpSpPr/>
          <p:nvPr/>
        </p:nvGrpSpPr>
        <p:grpSpPr>
          <a:xfrm rot="16200000">
            <a:off x="771252" y="2645056"/>
            <a:ext cx="1200706" cy="457200"/>
            <a:chOff x="398702" y="3440666"/>
            <a:chExt cx="1200706" cy="457200"/>
          </a:xfrm>
        </p:grpSpPr>
        <p:cxnSp>
          <p:nvCxnSpPr>
            <p:cNvPr id="90" name="Straight Arrow Connector 89"/>
            <p:cNvCxnSpPr/>
            <p:nvPr/>
          </p:nvCxnSpPr>
          <p:spPr>
            <a:xfrm rot="10800000">
              <a:off x="532606" y="3897864"/>
              <a:ext cx="106680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98702" y="3440666"/>
              <a:ext cx="478016" cy="369332"/>
            </a:xfrm>
            <a:prstGeom prst="rect">
              <a:avLst/>
            </a:prstGeom>
            <a:noFill/>
          </p:spPr>
          <p:txBody>
            <a:bodyPr wrap="none" rtlCol="0">
              <a:spAutoFit/>
            </a:bodyPr>
            <a:lstStyle/>
            <a:p>
              <a:r>
                <a:rPr lang="en-US" dirty="0"/>
                <a:t>mg</a:t>
              </a:r>
            </a:p>
          </p:txBody>
        </p:sp>
      </p:grpSp>
      <p:grpSp>
        <p:nvGrpSpPr>
          <p:cNvPr id="11" name="Group 94"/>
          <p:cNvGrpSpPr/>
          <p:nvPr/>
        </p:nvGrpSpPr>
        <p:grpSpPr>
          <a:xfrm>
            <a:off x="965200" y="2796401"/>
            <a:ext cx="444220" cy="530999"/>
            <a:chOff x="965200" y="2796401"/>
            <a:chExt cx="444220" cy="530999"/>
          </a:xfrm>
        </p:grpSpPr>
        <p:sp>
          <p:nvSpPr>
            <p:cNvPr id="92" name="Arc 91"/>
            <p:cNvSpPr/>
            <p:nvPr/>
          </p:nvSpPr>
          <p:spPr>
            <a:xfrm>
              <a:off x="965200" y="2870200"/>
              <a:ext cx="228600" cy="4572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1143000" y="2796401"/>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nvGrpSpPr>
          <p:cNvPr id="12" name="Group 109"/>
          <p:cNvGrpSpPr/>
          <p:nvPr/>
        </p:nvGrpSpPr>
        <p:grpSpPr>
          <a:xfrm>
            <a:off x="537945" y="2286000"/>
            <a:ext cx="1062255" cy="533400"/>
            <a:chOff x="537945" y="2286000"/>
            <a:chExt cx="1062255" cy="533400"/>
          </a:xfrm>
        </p:grpSpPr>
        <p:cxnSp>
          <p:nvCxnSpPr>
            <p:cNvPr id="104" name="Straight Arrow Connector 103"/>
            <p:cNvCxnSpPr/>
            <p:nvPr/>
          </p:nvCxnSpPr>
          <p:spPr>
            <a:xfrm rot="10800000" flipV="1">
              <a:off x="762000" y="2286000"/>
              <a:ext cx="838200" cy="533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20054387">
              <a:off x="537945" y="2360466"/>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cxnSp>
        <p:nvCxnSpPr>
          <p:cNvPr id="97" name="Straight Arrow Connector 96"/>
          <p:cNvCxnSpPr/>
          <p:nvPr/>
        </p:nvCxnSpPr>
        <p:spPr>
          <a:xfrm rot="16200000" flipH="1">
            <a:off x="1403350" y="2470150"/>
            <a:ext cx="1016002" cy="59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3378749">
            <a:off x="1674355" y="2538410"/>
            <a:ext cx="855427" cy="307777"/>
          </a:xfrm>
          <a:prstGeom prst="rect">
            <a:avLst/>
          </a:prstGeom>
          <a:noFill/>
        </p:spPr>
        <p:txBody>
          <a:bodyPr wrap="none" rtlCol="0">
            <a:spAutoFit/>
          </a:bodyPr>
          <a:lstStyle/>
          <a:p>
            <a:r>
              <a:rPr lang="en-US" sz="1400" dirty="0" err="1">
                <a:solidFill>
                  <a:srgbClr val="FFFF00"/>
                </a:solidFill>
              </a:rPr>
              <a:t>mgcos</a:t>
            </a:r>
            <a:r>
              <a:rPr lang="en-US" sz="1400" dirty="0">
                <a:solidFill>
                  <a:srgbClr val="FFFF00"/>
                </a:solidFill>
              </a:rPr>
              <a:t>(</a:t>
            </a:r>
            <a:r>
              <a:rPr lang="el-GR" sz="1400" dirty="0">
                <a:solidFill>
                  <a:srgbClr val="FFFF00"/>
                </a:solidFill>
              </a:rPr>
              <a:t>θ</a:t>
            </a:r>
            <a:r>
              <a:rPr lang="en-US" sz="1400" dirty="0">
                <a:solidFill>
                  <a:srgbClr val="FFFF00"/>
                </a:solidFill>
              </a:rPr>
              <a:t>)</a:t>
            </a:r>
          </a:p>
        </p:txBody>
      </p:sp>
      <p:grpSp>
        <p:nvGrpSpPr>
          <p:cNvPr id="14" name="Group 169"/>
          <p:cNvGrpSpPr/>
          <p:nvPr/>
        </p:nvGrpSpPr>
        <p:grpSpPr>
          <a:xfrm>
            <a:off x="1562380" y="2514600"/>
            <a:ext cx="444221" cy="353199"/>
            <a:chOff x="1562380" y="2514600"/>
            <a:chExt cx="444221" cy="353199"/>
          </a:xfrm>
        </p:grpSpPr>
        <p:sp>
          <p:nvSpPr>
            <p:cNvPr id="168" name="Arc 167"/>
            <p:cNvSpPr/>
            <p:nvPr/>
          </p:nvSpPr>
          <p:spPr>
            <a:xfrm rot="10800000">
              <a:off x="1625601" y="2514600"/>
              <a:ext cx="381000" cy="1524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1562380" y="2590800"/>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nvGrpSpPr>
          <p:cNvPr id="30" name="Group 201"/>
          <p:cNvGrpSpPr/>
          <p:nvPr/>
        </p:nvGrpSpPr>
        <p:grpSpPr>
          <a:xfrm rot="16200000">
            <a:off x="6472971" y="2523273"/>
            <a:ext cx="1016002" cy="643057"/>
            <a:chOff x="723113" y="3516862"/>
            <a:chExt cx="1016002" cy="643057"/>
          </a:xfrm>
        </p:grpSpPr>
        <p:cxnSp>
          <p:nvCxnSpPr>
            <p:cNvPr id="203" name="Straight Arrow Connector 202"/>
            <p:cNvCxnSpPr/>
            <p:nvPr/>
          </p:nvCxnSpPr>
          <p:spPr>
            <a:xfrm flipH="1">
              <a:off x="723113" y="3516862"/>
              <a:ext cx="1016002" cy="59690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rot="8778749">
              <a:off x="879704" y="3852142"/>
              <a:ext cx="855427" cy="307777"/>
            </a:xfrm>
            <a:prstGeom prst="rect">
              <a:avLst/>
            </a:prstGeom>
            <a:noFill/>
          </p:spPr>
          <p:txBody>
            <a:bodyPr wrap="none" rtlCol="0">
              <a:spAutoFit/>
            </a:bodyPr>
            <a:lstStyle/>
            <a:p>
              <a:r>
                <a:rPr lang="en-US" sz="1400" dirty="0" err="1">
                  <a:solidFill>
                    <a:srgbClr val="FFFF00"/>
                  </a:solidFill>
                </a:rPr>
                <a:t>mgcos</a:t>
              </a:r>
              <a:r>
                <a:rPr lang="en-US" sz="1400" dirty="0">
                  <a:solidFill>
                    <a:srgbClr val="FFFF00"/>
                  </a:solidFill>
                </a:rPr>
                <a:t>(</a:t>
              </a:r>
              <a:r>
                <a:rPr lang="el-GR" sz="1400" dirty="0">
                  <a:solidFill>
                    <a:srgbClr val="FFFF00"/>
                  </a:solidFill>
                </a:rPr>
                <a:t>θ</a:t>
              </a:r>
              <a:r>
                <a:rPr lang="en-US" sz="1400" dirty="0">
                  <a:solidFill>
                    <a:srgbClr val="FFFF00"/>
                  </a:solidFill>
                </a:rPr>
                <a:t>)</a:t>
              </a:r>
            </a:p>
          </p:txBody>
        </p:sp>
      </p:grpSp>
      <p:grpSp>
        <p:nvGrpSpPr>
          <p:cNvPr id="31" name="Group 204"/>
          <p:cNvGrpSpPr/>
          <p:nvPr/>
        </p:nvGrpSpPr>
        <p:grpSpPr>
          <a:xfrm>
            <a:off x="5554446" y="2349500"/>
            <a:ext cx="1062254" cy="469900"/>
            <a:chOff x="537946" y="2286000"/>
            <a:chExt cx="1062254" cy="469900"/>
          </a:xfrm>
        </p:grpSpPr>
        <p:cxnSp>
          <p:nvCxnSpPr>
            <p:cNvPr id="206" name="Straight Arrow Connector 205"/>
            <p:cNvCxnSpPr/>
            <p:nvPr/>
          </p:nvCxnSpPr>
          <p:spPr>
            <a:xfrm rot="10800000" flipV="1">
              <a:off x="698500" y="2286000"/>
              <a:ext cx="901700" cy="4699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rot="20054387">
              <a:off x="537946" y="2360466"/>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grpSp>
        <p:nvGrpSpPr>
          <p:cNvPr id="308224" name="Group 208"/>
          <p:cNvGrpSpPr/>
          <p:nvPr/>
        </p:nvGrpSpPr>
        <p:grpSpPr>
          <a:xfrm>
            <a:off x="6591300" y="2514600"/>
            <a:ext cx="444221" cy="353199"/>
            <a:chOff x="1562380" y="2514600"/>
            <a:chExt cx="444221" cy="353199"/>
          </a:xfrm>
        </p:grpSpPr>
        <p:sp>
          <p:nvSpPr>
            <p:cNvPr id="210" name="Arc 209"/>
            <p:cNvSpPr/>
            <p:nvPr/>
          </p:nvSpPr>
          <p:spPr>
            <a:xfrm rot="10800000">
              <a:off x="1625601" y="2514600"/>
              <a:ext cx="381000" cy="1524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TextBox 210"/>
            <p:cNvSpPr txBox="1"/>
            <p:nvPr/>
          </p:nvSpPr>
          <p:spPr>
            <a:xfrm>
              <a:off x="1562380" y="2590800"/>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nvGrpSpPr>
          <p:cNvPr id="105" name="Group 104"/>
          <p:cNvGrpSpPr/>
          <p:nvPr/>
        </p:nvGrpSpPr>
        <p:grpSpPr>
          <a:xfrm>
            <a:off x="1638300" y="1663700"/>
            <a:ext cx="762000" cy="609600"/>
            <a:chOff x="2209800" y="1143000"/>
            <a:chExt cx="762000" cy="609600"/>
          </a:xfrm>
        </p:grpSpPr>
        <p:cxnSp>
          <p:nvCxnSpPr>
            <p:cNvPr id="102" name="Straight Arrow Connector 101"/>
            <p:cNvCxnSpPr/>
            <p:nvPr/>
          </p:nvCxnSpPr>
          <p:spPr>
            <a:xfrm flipV="1">
              <a:off x="2209800" y="1295400"/>
              <a:ext cx="762000"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514600" y="1143000"/>
              <a:ext cx="255198" cy="369332"/>
            </a:xfrm>
            <a:prstGeom prst="rect">
              <a:avLst/>
            </a:prstGeom>
            <a:noFill/>
          </p:spPr>
          <p:txBody>
            <a:bodyPr wrap="none" rtlCol="0">
              <a:spAutoFit/>
            </a:bodyPr>
            <a:lstStyle/>
            <a:p>
              <a:r>
                <a:rPr lang="en-US" i="1" dirty="0"/>
                <a:t>f</a:t>
              </a:r>
            </a:p>
          </p:txBody>
        </p:sp>
      </p:grpSp>
      <p:sp>
        <p:nvSpPr>
          <p:cNvPr id="114" name="TextBox 113"/>
          <p:cNvSpPr txBox="1"/>
          <p:nvPr/>
        </p:nvSpPr>
        <p:spPr>
          <a:xfrm>
            <a:off x="1828800" y="914400"/>
            <a:ext cx="1523622" cy="369332"/>
          </a:xfrm>
          <a:prstGeom prst="rect">
            <a:avLst/>
          </a:prstGeom>
          <a:noFill/>
        </p:spPr>
        <p:txBody>
          <a:bodyPr wrap="none" rtlCol="0">
            <a:spAutoFit/>
          </a:bodyPr>
          <a:lstStyle/>
          <a:p>
            <a:r>
              <a:rPr lang="en-US" b="1" dirty="0">
                <a:solidFill>
                  <a:srgbClr val="0000FF"/>
                </a:solidFill>
              </a:rPr>
              <a:t>Moving Down</a:t>
            </a:r>
          </a:p>
        </p:txBody>
      </p:sp>
      <p:sp>
        <p:nvSpPr>
          <p:cNvPr id="115" name="TextBox 114"/>
          <p:cNvSpPr txBox="1"/>
          <p:nvPr/>
        </p:nvSpPr>
        <p:spPr>
          <a:xfrm>
            <a:off x="5410578" y="914400"/>
            <a:ext cx="1233928" cy="369332"/>
          </a:xfrm>
          <a:prstGeom prst="rect">
            <a:avLst/>
          </a:prstGeom>
          <a:noFill/>
        </p:spPr>
        <p:txBody>
          <a:bodyPr wrap="none" rtlCol="0">
            <a:spAutoFit/>
          </a:bodyPr>
          <a:lstStyle/>
          <a:p>
            <a:r>
              <a:rPr lang="en-US" b="1" dirty="0">
                <a:solidFill>
                  <a:srgbClr val="0000FF"/>
                </a:solidFill>
              </a:rPr>
              <a:t>Moving Up</a:t>
            </a:r>
          </a:p>
        </p:txBody>
      </p:sp>
      <p:graphicFrame>
        <p:nvGraphicFramePr>
          <p:cNvPr id="309254" name="Object 6"/>
          <p:cNvGraphicFramePr>
            <a:graphicFrameLocks noChangeAspect="1"/>
          </p:cNvGraphicFramePr>
          <p:nvPr>
            <p:extLst>
              <p:ext uri="{D42A27DB-BD31-4B8C-83A1-F6EECF244321}">
                <p14:modId xmlns:p14="http://schemas.microsoft.com/office/powerpoint/2010/main" val="665234552"/>
              </p:ext>
            </p:extLst>
          </p:nvPr>
        </p:nvGraphicFramePr>
        <p:xfrm>
          <a:off x="304800" y="4648200"/>
          <a:ext cx="1735138" cy="269875"/>
        </p:xfrm>
        <a:graphic>
          <a:graphicData uri="http://schemas.openxmlformats.org/presentationml/2006/ole">
            <mc:AlternateContent xmlns:mc="http://schemas.openxmlformats.org/markup-compatibility/2006">
              <mc:Choice xmlns:v="urn:schemas-microsoft-com:vml" Requires="v">
                <p:oleObj spid="_x0000_s309506" name="Equation" r:id="rId4" imgW="1307880" imgH="203040" progId="Equation.3">
                  <p:embed/>
                </p:oleObj>
              </mc:Choice>
              <mc:Fallback>
                <p:oleObj name="Equation" r:id="rId4" imgW="1307880" imgH="2030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48200"/>
                        <a:ext cx="1735138"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5" name="Object 7"/>
          <p:cNvGraphicFramePr>
            <a:graphicFrameLocks noChangeAspect="1"/>
          </p:cNvGraphicFramePr>
          <p:nvPr>
            <p:extLst>
              <p:ext uri="{D42A27DB-BD31-4B8C-83A1-F6EECF244321}">
                <p14:modId xmlns:p14="http://schemas.microsoft.com/office/powerpoint/2010/main" val="2292752241"/>
              </p:ext>
            </p:extLst>
          </p:nvPr>
        </p:nvGraphicFramePr>
        <p:xfrm>
          <a:off x="2971800" y="4648200"/>
          <a:ext cx="1312862" cy="304800"/>
        </p:xfrm>
        <a:graphic>
          <a:graphicData uri="http://schemas.openxmlformats.org/presentationml/2006/ole">
            <mc:AlternateContent xmlns:mc="http://schemas.openxmlformats.org/markup-compatibility/2006">
              <mc:Choice xmlns:v="urn:schemas-microsoft-com:vml" Requires="v">
                <p:oleObj spid="_x0000_s309507" name="Equation" r:id="rId6" imgW="990360" imgH="228600" progId="Equation.3">
                  <p:embed/>
                </p:oleObj>
              </mc:Choice>
              <mc:Fallback>
                <p:oleObj name="Equation" r:id="rId6" imgW="990360" imgH="2286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648200"/>
                        <a:ext cx="131286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6" name="Object 8"/>
          <p:cNvGraphicFramePr>
            <a:graphicFrameLocks noChangeAspect="1"/>
          </p:cNvGraphicFramePr>
          <p:nvPr>
            <p:extLst>
              <p:ext uri="{D42A27DB-BD31-4B8C-83A1-F6EECF244321}">
                <p14:modId xmlns:p14="http://schemas.microsoft.com/office/powerpoint/2010/main" val="3289462133"/>
              </p:ext>
            </p:extLst>
          </p:nvPr>
        </p:nvGraphicFramePr>
        <p:xfrm>
          <a:off x="4749800" y="4587875"/>
          <a:ext cx="1922463" cy="269875"/>
        </p:xfrm>
        <a:graphic>
          <a:graphicData uri="http://schemas.openxmlformats.org/presentationml/2006/ole">
            <mc:AlternateContent xmlns:mc="http://schemas.openxmlformats.org/markup-compatibility/2006">
              <mc:Choice xmlns:v="urn:schemas-microsoft-com:vml" Requires="v">
                <p:oleObj spid="_x0000_s309508" name="Equation" r:id="rId8" imgW="1447560" imgH="203040" progId="Equation.3">
                  <p:embed/>
                </p:oleObj>
              </mc:Choice>
              <mc:Fallback>
                <p:oleObj name="Equation" r:id="rId8" imgW="1447560" imgH="203040" progId="Equation.3">
                  <p:embed/>
                  <p:pic>
                    <p:nvPicPr>
                      <p:cNvPr id="0" name="Picture 8"/>
                      <p:cNvPicPr>
                        <a:picLocks noChangeAspect="1" noChangeArrowheads="1"/>
                      </p:cNvPicPr>
                      <p:nvPr/>
                    </p:nvPicPr>
                    <p:blipFill>
                      <a:blip r:embed="rId9"/>
                      <a:srcRect/>
                      <a:stretch>
                        <a:fillRect/>
                      </a:stretch>
                    </p:blipFill>
                    <p:spPr bwMode="auto">
                      <a:xfrm>
                        <a:off x="4749800" y="4587875"/>
                        <a:ext cx="1922463"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7" name="Object 9"/>
          <p:cNvGraphicFramePr>
            <a:graphicFrameLocks noChangeAspect="1"/>
          </p:cNvGraphicFramePr>
          <p:nvPr>
            <p:extLst>
              <p:ext uri="{D42A27DB-BD31-4B8C-83A1-F6EECF244321}">
                <p14:modId xmlns:p14="http://schemas.microsoft.com/office/powerpoint/2010/main" val="696812319"/>
              </p:ext>
            </p:extLst>
          </p:nvPr>
        </p:nvGraphicFramePr>
        <p:xfrm>
          <a:off x="7620000" y="4648200"/>
          <a:ext cx="1314450" cy="303212"/>
        </p:xfrm>
        <a:graphic>
          <a:graphicData uri="http://schemas.openxmlformats.org/presentationml/2006/ole">
            <mc:AlternateContent xmlns:mc="http://schemas.openxmlformats.org/markup-compatibility/2006">
              <mc:Choice xmlns:v="urn:schemas-microsoft-com:vml" Requires="v">
                <p:oleObj spid="_x0000_s309509" name="Equation" r:id="rId10" imgW="990360" imgH="228600" progId="Equation.3">
                  <p:embed/>
                </p:oleObj>
              </mc:Choice>
              <mc:Fallback>
                <p:oleObj name="Equation" r:id="rId10" imgW="990360" imgH="2286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4648200"/>
                        <a:ext cx="1314450"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6" name="Group 115"/>
          <p:cNvGrpSpPr/>
          <p:nvPr/>
        </p:nvGrpSpPr>
        <p:grpSpPr>
          <a:xfrm>
            <a:off x="6248400" y="2145284"/>
            <a:ext cx="304800" cy="383946"/>
            <a:chOff x="1219200" y="2069084"/>
            <a:chExt cx="304800" cy="383946"/>
          </a:xfrm>
        </p:grpSpPr>
        <p:cxnSp>
          <p:nvCxnSpPr>
            <p:cNvPr id="117" name="Straight Arrow Connector 116"/>
            <p:cNvCxnSpPr/>
            <p:nvPr/>
          </p:nvCxnSpPr>
          <p:spPr>
            <a:xfrm rot="10800000" flipV="1">
              <a:off x="1219200" y="2300630"/>
              <a:ext cx="304800" cy="152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rot="20054387">
              <a:off x="1262145" y="2069084"/>
              <a:ext cx="239168" cy="307777"/>
            </a:xfrm>
            <a:prstGeom prst="rect">
              <a:avLst/>
            </a:prstGeom>
            <a:noFill/>
          </p:spPr>
          <p:txBody>
            <a:bodyPr wrap="none" rtlCol="0">
              <a:spAutoFit/>
            </a:bodyPr>
            <a:lstStyle/>
            <a:p>
              <a:r>
                <a:rPr lang="en-US" sz="1400" i="1" dirty="0"/>
                <a:t>f</a:t>
              </a:r>
            </a:p>
          </p:txBody>
        </p:sp>
      </p:grpSp>
      <p:graphicFrame>
        <p:nvGraphicFramePr>
          <p:cNvPr id="119" name="Object 6"/>
          <p:cNvGraphicFramePr>
            <a:graphicFrameLocks noChangeAspect="1"/>
          </p:cNvGraphicFramePr>
          <p:nvPr>
            <p:extLst>
              <p:ext uri="{D42A27DB-BD31-4B8C-83A1-F6EECF244321}">
                <p14:modId xmlns:p14="http://schemas.microsoft.com/office/powerpoint/2010/main" val="1514249511"/>
              </p:ext>
            </p:extLst>
          </p:nvPr>
        </p:nvGraphicFramePr>
        <p:xfrm>
          <a:off x="228600" y="5410200"/>
          <a:ext cx="2020888" cy="303212"/>
        </p:xfrm>
        <a:graphic>
          <a:graphicData uri="http://schemas.openxmlformats.org/presentationml/2006/ole">
            <mc:AlternateContent xmlns:mc="http://schemas.openxmlformats.org/markup-compatibility/2006">
              <mc:Choice xmlns:v="urn:schemas-microsoft-com:vml" Requires="v">
                <p:oleObj spid="_x0000_s309510" name="معادلة" r:id="rId12" imgW="1523880" imgH="228600" progId="Equation.3">
                  <p:embed/>
                </p:oleObj>
              </mc:Choice>
              <mc:Fallback>
                <p:oleObj name="معادلة" r:id="rId12" imgW="1523880" imgH="228600" progId="Equation.3">
                  <p:embed/>
                  <p:pic>
                    <p:nvPicPr>
                      <p:cNvPr id="0" name=""/>
                      <p:cNvPicPr>
                        <a:picLocks noChangeAspect="1" noChangeArrowheads="1"/>
                      </p:cNvPicPr>
                      <p:nvPr/>
                    </p:nvPicPr>
                    <p:blipFill>
                      <a:blip r:embed="rId13"/>
                      <a:srcRect/>
                      <a:stretch>
                        <a:fillRect/>
                      </a:stretch>
                    </p:blipFill>
                    <p:spPr bwMode="auto">
                      <a:xfrm>
                        <a:off x="228600" y="5410200"/>
                        <a:ext cx="2020888"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8"/>
          <p:cNvGraphicFramePr>
            <a:graphicFrameLocks noChangeAspect="1"/>
          </p:cNvGraphicFramePr>
          <p:nvPr>
            <p:extLst>
              <p:ext uri="{D42A27DB-BD31-4B8C-83A1-F6EECF244321}">
                <p14:modId xmlns:p14="http://schemas.microsoft.com/office/powerpoint/2010/main" val="3315603013"/>
              </p:ext>
            </p:extLst>
          </p:nvPr>
        </p:nvGraphicFramePr>
        <p:xfrm>
          <a:off x="4681538" y="5105400"/>
          <a:ext cx="2209800" cy="303213"/>
        </p:xfrm>
        <a:graphic>
          <a:graphicData uri="http://schemas.openxmlformats.org/presentationml/2006/ole">
            <mc:AlternateContent xmlns:mc="http://schemas.openxmlformats.org/markup-compatibility/2006">
              <mc:Choice xmlns:v="urn:schemas-microsoft-com:vml" Requires="v">
                <p:oleObj spid="_x0000_s309511" name="Equation" r:id="rId14" imgW="1663560" imgH="228600" progId="Equation.3">
                  <p:embed/>
                </p:oleObj>
              </mc:Choice>
              <mc:Fallback>
                <p:oleObj name="Equation" r:id="rId14" imgW="1663560" imgH="228600" progId="Equation.3">
                  <p:embed/>
                  <p:pic>
                    <p:nvPicPr>
                      <p:cNvPr id="0" name=""/>
                      <p:cNvPicPr>
                        <a:picLocks noChangeAspect="1" noChangeArrowheads="1"/>
                      </p:cNvPicPr>
                      <p:nvPr/>
                    </p:nvPicPr>
                    <p:blipFill>
                      <a:blip r:embed="rId15"/>
                      <a:srcRect/>
                      <a:stretch>
                        <a:fillRect/>
                      </a:stretch>
                    </p:blipFill>
                    <p:spPr bwMode="auto">
                      <a:xfrm>
                        <a:off x="4681538" y="5105400"/>
                        <a:ext cx="2209800"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Straight Connector 32"/>
          <p:cNvCxnSpPr/>
          <p:nvPr/>
        </p:nvCxnSpPr>
        <p:spPr>
          <a:xfrm>
            <a:off x="2667000" y="4495800"/>
            <a:ext cx="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315200" y="4572000"/>
            <a:ext cx="0" cy="1981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2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92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082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0925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0925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5091076" y="914400"/>
            <a:ext cx="4038600" cy="3235656"/>
            <a:chOff x="4648200" y="1371600"/>
            <a:chExt cx="4038600" cy="3235656"/>
          </a:xfrm>
        </p:grpSpPr>
        <p:grpSp>
          <p:nvGrpSpPr>
            <p:cNvPr id="3" name="Group 27"/>
            <p:cNvGrpSpPr/>
            <p:nvPr/>
          </p:nvGrpSpPr>
          <p:grpSpPr>
            <a:xfrm>
              <a:off x="4648200" y="1371600"/>
              <a:ext cx="4038600" cy="3235656"/>
              <a:chOff x="4648200" y="1371600"/>
              <a:chExt cx="4038600" cy="3235656"/>
            </a:xfrm>
          </p:grpSpPr>
          <p:grpSp>
            <p:nvGrpSpPr>
              <p:cNvPr id="13" name="Group 25"/>
              <p:cNvGrpSpPr/>
              <p:nvPr/>
            </p:nvGrpSpPr>
            <p:grpSpPr>
              <a:xfrm>
                <a:off x="4648200" y="1371600"/>
                <a:ext cx="4038600" cy="3235656"/>
                <a:chOff x="4648200" y="1371600"/>
                <a:chExt cx="4038600" cy="3235656"/>
              </a:xfrm>
            </p:grpSpPr>
            <p:grpSp>
              <p:nvGrpSpPr>
                <p:cNvPr id="26" name="Group 1"/>
                <p:cNvGrpSpPr/>
                <p:nvPr/>
              </p:nvGrpSpPr>
              <p:grpSpPr>
                <a:xfrm>
                  <a:off x="4648200" y="1371600"/>
                  <a:ext cx="3733800" cy="3235656"/>
                  <a:chOff x="5562600" y="345744"/>
                  <a:chExt cx="3733800" cy="3235656"/>
                </a:xfrm>
              </p:grpSpPr>
              <p:grpSp>
                <p:nvGrpSpPr>
                  <p:cNvPr id="28" name="Group 4"/>
                  <p:cNvGrpSpPr/>
                  <p:nvPr/>
                </p:nvGrpSpPr>
                <p:grpSpPr>
                  <a:xfrm>
                    <a:off x="5562600" y="615286"/>
                    <a:ext cx="3581400" cy="2966114"/>
                    <a:chOff x="5562600" y="615286"/>
                    <a:chExt cx="3581400" cy="2966114"/>
                  </a:xfrm>
                </p:grpSpPr>
                <p:sp>
                  <p:nvSpPr>
                    <p:cNvPr id="9" name="Rectangle 2"/>
                    <p:cNvSpPr/>
                    <p:nvPr/>
                  </p:nvSpPr>
                  <p:spPr>
                    <a:xfrm>
                      <a:off x="5562600" y="3200400"/>
                      <a:ext cx="3581400" cy="381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81935" y="615286"/>
                      <a:ext cx="3521122" cy="2620370"/>
                    </a:xfrm>
                    <a:custGeom>
                      <a:avLst/>
                      <a:gdLst>
                        <a:gd name="connsiteX0" fmla="*/ 0 w 3521122"/>
                        <a:gd name="connsiteY0" fmla="*/ 2593075 h 2620370"/>
                        <a:gd name="connsiteX1" fmla="*/ 3493827 w 3521122"/>
                        <a:gd name="connsiteY1" fmla="*/ 0 h 2620370"/>
                        <a:gd name="connsiteX2" fmla="*/ 3521122 w 3521122"/>
                        <a:gd name="connsiteY2" fmla="*/ 2620370 h 2620370"/>
                        <a:gd name="connsiteX3" fmla="*/ 0 w 3521122"/>
                        <a:gd name="connsiteY3" fmla="*/ 2593075 h 2620370"/>
                      </a:gdLst>
                      <a:ahLst/>
                      <a:cxnLst>
                        <a:cxn ang="0">
                          <a:pos x="connsiteX0" y="connsiteY0"/>
                        </a:cxn>
                        <a:cxn ang="0">
                          <a:pos x="connsiteX1" y="connsiteY1"/>
                        </a:cxn>
                        <a:cxn ang="0">
                          <a:pos x="connsiteX2" y="connsiteY2"/>
                        </a:cxn>
                        <a:cxn ang="0">
                          <a:pos x="connsiteX3" y="connsiteY3"/>
                        </a:cxn>
                      </a:cxnLst>
                      <a:rect l="l" t="t" r="r" b="b"/>
                      <a:pathLst>
                        <a:path w="3521122" h="2620370">
                          <a:moveTo>
                            <a:pt x="0" y="2593075"/>
                          </a:moveTo>
                          <a:lnTo>
                            <a:pt x="3493827" y="0"/>
                          </a:lnTo>
                          <a:lnTo>
                            <a:pt x="3521122" y="2620370"/>
                          </a:lnTo>
                          <a:lnTo>
                            <a:pt x="0" y="2593075"/>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p:nvSpPr>
                <p:spPr>
                  <a:xfrm rot="19489939">
                    <a:off x="6604298" y="1769841"/>
                    <a:ext cx="582652" cy="42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127845" y="2784143"/>
                    <a:ext cx="191069" cy="409433"/>
                  </a:xfrm>
                  <a:custGeom>
                    <a:avLst/>
                    <a:gdLst>
                      <a:gd name="connsiteX0" fmla="*/ 0 w 191069"/>
                      <a:gd name="connsiteY0" fmla="*/ 0 h 409433"/>
                      <a:gd name="connsiteX1" fmla="*/ 177421 w 191069"/>
                      <a:gd name="connsiteY1" fmla="*/ 109182 h 409433"/>
                      <a:gd name="connsiteX2" fmla="*/ 81886 w 191069"/>
                      <a:gd name="connsiteY2" fmla="*/ 409433 h 409433"/>
                    </a:gdLst>
                    <a:ahLst/>
                    <a:cxnLst>
                      <a:cxn ang="0">
                        <a:pos x="connsiteX0" y="connsiteY0"/>
                      </a:cxn>
                      <a:cxn ang="0">
                        <a:pos x="connsiteX1" y="connsiteY1"/>
                      </a:cxn>
                      <a:cxn ang="0">
                        <a:pos x="connsiteX2" y="connsiteY2"/>
                      </a:cxn>
                    </a:cxnLst>
                    <a:rect l="l" t="t" r="r" b="b"/>
                    <a:pathLst>
                      <a:path w="191069" h="409433">
                        <a:moveTo>
                          <a:pt x="0" y="0"/>
                        </a:moveTo>
                        <a:cubicBezTo>
                          <a:pt x="81886" y="20471"/>
                          <a:pt x="163773" y="40943"/>
                          <a:pt x="177421" y="109182"/>
                        </a:cubicBezTo>
                        <a:cubicBezTo>
                          <a:pt x="191069" y="177421"/>
                          <a:pt x="136477" y="293427"/>
                          <a:pt x="81886" y="40943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400800" y="2667000"/>
                    <a:ext cx="336952" cy="369332"/>
                  </a:xfrm>
                  <a:prstGeom prst="rect">
                    <a:avLst/>
                  </a:prstGeom>
                  <a:noFill/>
                </p:spPr>
                <p:txBody>
                  <a:bodyPr wrap="none" rtlCol="0">
                    <a:spAutoFit/>
                  </a:bodyPr>
                  <a:lstStyle/>
                  <a:p>
                    <a:r>
                      <a:rPr lang="el-GR" dirty="0"/>
                      <a:t>Θ</a:t>
                    </a:r>
                    <a:endParaRPr lang="en-US" dirty="0"/>
                  </a:p>
                </p:txBody>
              </p:sp>
              <p:sp>
                <p:nvSpPr>
                  <p:cNvPr id="7" name="Oval 6"/>
                  <p:cNvSpPr/>
                  <p:nvPr/>
                </p:nvSpPr>
                <p:spPr>
                  <a:xfrm>
                    <a:off x="8991600" y="345744"/>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3"/>
                    <a:endCxn id="7" idx="1"/>
                  </p:cNvCxnSpPr>
                  <p:nvPr/>
                </p:nvCxnSpPr>
                <p:spPr>
                  <a:xfrm flipV="1">
                    <a:off x="7133775" y="401540"/>
                    <a:ext cx="1902462" cy="141470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a:off x="8379725" y="1569493"/>
                  <a:ext cx="13648" cy="1214650"/>
                </a:xfrm>
                <a:custGeom>
                  <a:avLst/>
                  <a:gdLst>
                    <a:gd name="connsiteX0" fmla="*/ 0 w 13648"/>
                    <a:gd name="connsiteY0" fmla="*/ 0 h 1214650"/>
                    <a:gd name="connsiteX1" fmla="*/ 13648 w 13648"/>
                    <a:gd name="connsiteY1" fmla="*/ 1214650 h 1214650"/>
                  </a:gdLst>
                  <a:ahLst/>
                  <a:cxnLst>
                    <a:cxn ang="0">
                      <a:pos x="connsiteX0" y="connsiteY0"/>
                    </a:cxn>
                    <a:cxn ang="0">
                      <a:pos x="connsiteX1" y="connsiteY1"/>
                    </a:cxn>
                  </a:cxnLst>
                  <a:rect l="l" t="t" r="r" b="b"/>
                  <a:pathLst>
                    <a:path w="13648" h="1214650">
                      <a:moveTo>
                        <a:pt x="0" y="0"/>
                      </a:moveTo>
                      <a:lnTo>
                        <a:pt x="13648" y="121465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8229600" y="26670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903388" y="2667000"/>
                <a:ext cx="317716" cy="369332"/>
              </a:xfrm>
              <a:prstGeom prst="rect">
                <a:avLst/>
              </a:prstGeom>
              <a:noFill/>
            </p:spPr>
            <p:txBody>
              <a:bodyPr wrap="none" rtlCol="0">
                <a:spAutoFit/>
              </a:bodyPr>
              <a:lstStyle/>
              <a:p>
                <a:r>
                  <a:rPr lang="en-US" dirty="0">
                    <a:solidFill>
                      <a:schemeClr val="bg1"/>
                    </a:solidFill>
                  </a:rPr>
                  <a:t>A</a:t>
                </a:r>
              </a:p>
            </p:txBody>
          </p:sp>
        </p:grpSp>
        <p:sp>
          <p:nvSpPr>
            <p:cNvPr id="29" name="TextBox 28"/>
            <p:cNvSpPr txBox="1"/>
            <p:nvPr/>
          </p:nvSpPr>
          <p:spPr>
            <a:xfrm>
              <a:off x="8292884" y="2667000"/>
              <a:ext cx="309700" cy="369332"/>
            </a:xfrm>
            <a:prstGeom prst="rect">
              <a:avLst/>
            </a:prstGeom>
            <a:noFill/>
          </p:spPr>
          <p:txBody>
            <a:bodyPr wrap="none" rtlCol="0">
              <a:spAutoFit/>
            </a:bodyPr>
            <a:lstStyle/>
            <a:p>
              <a:r>
                <a:rPr lang="en-US" dirty="0">
                  <a:solidFill>
                    <a:schemeClr val="bg1"/>
                  </a:solidFill>
                </a:rPr>
                <a:t>B</a:t>
              </a:r>
            </a:p>
          </p:txBody>
        </p:sp>
      </p:grpSp>
      <p:grpSp>
        <p:nvGrpSpPr>
          <p:cNvPr id="30" name="Group 67"/>
          <p:cNvGrpSpPr/>
          <p:nvPr/>
        </p:nvGrpSpPr>
        <p:grpSpPr>
          <a:xfrm>
            <a:off x="6462676" y="1559256"/>
            <a:ext cx="1233524" cy="990600"/>
            <a:chOff x="6019800" y="2016456"/>
            <a:chExt cx="1233524" cy="990600"/>
          </a:xfrm>
        </p:grpSpPr>
        <p:cxnSp>
          <p:nvCxnSpPr>
            <p:cNvPr id="11" name="Straight Arrow Connector 10"/>
            <p:cNvCxnSpPr/>
            <p:nvPr/>
          </p:nvCxnSpPr>
          <p:spPr>
            <a:xfrm flipV="1">
              <a:off x="6019800" y="2057400"/>
              <a:ext cx="1233524" cy="94965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53200" y="2016456"/>
              <a:ext cx="296876" cy="369332"/>
            </a:xfrm>
            <a:prstGeom prst="rect">
              <a:avLst/>
            </a:prstGeom>
            <a:noFill/>
          </p:spPr>
          <p:txBody>
            <a:bodyPr wrap="none" rtlCol="0">
              <a:spAutoFit/>
            </a:bodyPr>
            <a:lstStyle/>
            <a:p>
              <a:r>
                <a:rPr lang="en-US" dirty="0"/>
                <a:t>T</a:t>
              </a:r>
            </a:p>
          </p:txBody>
        </p:sp>
      </p:grpSp>
      <p:grpSp>
        <p:nvGrpSpPr>
          <p:cNvPr id="31" name="Group 30"/>
          <p:cNvGrpSpPr/>
          <p:nvPr/>
        </p:nvGrpSpPr>
        <p:grpSpPr>
          <a:xfrm>
            <a:off x="6310276" y="2549856"/>
            <a:ext cx="567784" cy="2133600"/>
            <a:chOff x="5867400" y="3007056"/>
            <a:chExt cx="567784" cy="2133600"/>
          </a:xfrm>
        </p:grpSpPr>
        <p:cxnSp>
          <p:nvCxnSpPr>
            <p:cNvPr id="12" name="Straight Arrow Connector 11"/>
            <p:cNvCxnSpPr/>
            <p:nvPr/>
          </p:nvCxnSpPr>
          <p:spPr>
            <a:xfrm rot="5400000">
              <a:off x="5106194" y="3920662"/>
              <a:ext cx="18288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67400" y="4771324"/>
              <a:ext cx="567784" cy="369332"/>
            </a:xfrm>
            <a:prstGeom prst="rect">
              <a:avLst/>
            </a:prstGeom>
            <a:noFill/>
          </p:spPr>
          <p:txBody>
            <a:bodyPr wrap="none" rtlCol="0">
              <a:spAutoFit/>
            </a:bodyPr>
            <a:lstStyle/>
            <a:p>
              <a:r>
                <a:rPr lang="en-US" dirty="0" err="1"/>
                <a:t>m</a:t>
              </a:r>
              <a:r>
                <a:rPr lang="en-US" baseline="-25000" dirty="0" err="1"/>
                <a:t>A</a:t>
              </a:r>
              <a:r>
                <a:rPr lang="en-US" dirty="0" err="1"/>
                <a:t>g</a:t>
              </a:r>
              <a:endParaRPr lang="en-US" dirty="0"/>
            </a:p>
          </p:txBody>
        </p:sp>
      </p:grpSp>
      <p:grpSp>
        <p:nvGrpSpPr>
          <p:cNvPr id="32" name="Group 68"/>
          <p:cNvGrpSpPr/>
          <p:nvPr/>
        </p:nvGrpSpPr>
        <p:grpSpPr>
          <a:xfrm>
            <a:off x="4786276" y="2461863"/>
            <a:ext cx="2667000" cy="1383392"/>
            <a:chOff x="4343400" y="2919063"/>
            <a:chExt cx="2667000" cy="1383392"/>
          </a:xfrm>
        </p:grpSpPr>
        <p:grpSp>
          <p:nvGrpSpPr>
            <p:cNvPr id="35" name="Group 12"/>
            <p:cNvGrpSpPr/>
            <p:nvPr/>
          </p:nvGrpSpPr>
          <p:grpSpPr>
            <a:xfrm>
              <a:off x="4419600" y="3007056"/>
              <a:ext cx="2590800" cy="1295399"/>
              <a:chOff x="5334000" y="1981200"/>
              <a:chExt cx="2590800" cy="1295399"/>
            </a:xfrm>
          </p:grpSpPr>
          <p:cxnSp>
            <p:nvCxnSpPr>
              <p:cNvPr id="14" name="Straight Arrow Connector 13"/>
              <p:cNvCxnSpPr/>
              <p:nvPr/>
            </p:nvCxnSpPr>
            <p:spPr>
              <a:xfrm rot="10800000" flipV="1">
                <a:off x="5334000" y="1981201"/>
                <a:ext cx="1600200" cy="114299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781800" y="2133600"/>
                <a:ext cx="1295399"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6933063" y="2374710"/>
                <a:ext cx="300250" cy="181971"/>
              </a:xfrm>
              <a:custGeom>
                <a:avLst/>
                <a:gdLst>
                  <a:gd name="connsiteX0" fmla="*/ 0 w 300250"/>
                  <a:gd name="connsiteY0" fmla="*/ 109183 h 181971"/>
                  <a:gd name="connsiteX1" fmla="*/ 177421 w 300250"/>
                  <a:gd name="connsiteY1" fmla="*/ 163774 h 181971"/>
                  <a:gd name="connsiteX2" fmla="*/ 300250 w 300250"/>
                  <a:gd name="connsiteY2" fmla="*/ 0 h 181971"/>
                </a:gdLst>
                <a:ahLst/>
                <a:cxnLst>
                  <a:cxn ang="0">
                    <a:pos x="connsiteX0" y="connsiteY0"/>
                  </a:cxn>
                  <a:cxn ang="0">
                    <a:pos x="connsiteX1" y="connsiteY1"/>
                  </a:cxn>
                  <a:cxn ang="0">
                    <a:pos x="connsiteX2" y="connsiteY2"/>
                  </a:cxn>
                </a:cxnLst>
                <a:rect l="l" t="t" r="r" b="b"/>
                <a:pathLst>
                  <a:path w="300250" h="181971">
                    <a:moveTo>
                      <a:pt x="0" y="109183"/>
                    </a:moveTo>
                    <a:cubicBezTo>
                      <a:pt x="63689" y="145577"/>
                      <a:pt x="127379" y="181971"/>
                      <a:pt x="177421" y="163774"/>
                    </a:cubicBezTo>
                    <a:cubicBezTo>
                      <a:pt x="227463" y="145577"/>
                      <a:pt x="263856" y="72788"/>
                      <a:pt x="30025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010400" y="2678668"/>
                <a:ext cx="336952" cy="369332"/>
              </a:xfrm>
              <a:prstGeom prst="rect">
                <a:avLst/>
              </a:prstGeom>
              <a:noFill/>
            </p:spPr>
            <p:txBody>
              <a:bodyPr wrap="none" rtlCol="0">
                <a:spAutoFit/>
              </a:bodyPr>
              <a:lstStyle/>
              <a:p>
                <a:r>
                  <a:rPr lang="el-GR" dirty="0"/>
                  <a:t>Θ</a:t>
                </a:r>
                <a:endParaRPr lang="en-US" dirty="0"/>
              </a:p>
            </p:txBody>
          </p:sp>
        </p:grpSp>
        <p:sp>
          <p:nvSpPr>
            <p:cNvPr id="20" name="TextBox 19"/>
            <p:cNvSpPr txBox="1"/>
            <p:nvPr/>
          </p:nvSpPr>
          <p:spPr>
            <a:xfrm rot="3198685">
              <a:off x="6086956" y="3314043"/>
              <a:ext cx="1159292" cy="369332"/>
            </a:xfrm>
            <a:prstGeom prst="rect">
              <a:avLst/>
            </a:prstGeom>
            <a:noFill/>
          </p:spPr>
          <p:txBody>
            <a:bodyPr wrap="none" rtlCol="0">
              <a:spAutoFit/>
            </a:bodyPr>
            <a:lstStyle/>
            <a:p>
              <a:r>
                <a:rPr lang="en-US" dirty="0"/>
                <a:t>mg Cos(</a:t>
              </a:r>
              <a:r>
                <a:rPr lang="el-GR" dirty="0"/>
                <a:t>Θ</a:t>
              </a:r>
              <a:r>
                <a:rPr lang="en-US" dirty="0"/>
                <a:t>)</a:t>
              </a:r>
            </a:p>
          </p:txBody>
        </p:sp>
        <p:sp>
          <p:nvSpPr>
            <p:cNvPr id="21" name="TextBox 20"/>
            <p:cNvSpPr txBox="1"/>
            <p:nvPr/>
          </p:nvSpPr>
          <p:spPr>
            <a:xfrm rot="19530114">
              <a:off x="4343400" y="3347933"/>
              <a:ext cx="1104790" cy="369332"/>
            </a:xfrm>
            <a:prstGeom prst="rect">
              <a:avLst/>
            </a:prstGeom>
            <a:noFill/>
          </p:spPr>
          <p:txBody>
            <a:bodyPr wrap="none" rtlCol="0">
              <a:spAutoFit/>
            </a:bodyPr>
            <a:lstStyle/>
            <a:p>
              <a:r>
                <a:rPr lang="en-US" dirty="0"/>
                <a:t>mg Sin(</a:t>
              </a:r>
              <a:r>
                <a:rPr lang="el-GR" dirty="0"/>
                <a:t>Θ</a:t>
              </a:r>
              <a:r>
                <a:rPr lang="en-US" dirty="0"/>
                <a:t>)</a:t>
              </a:r>
            </a:p>
          </p:txBody>
        </p:sp>
      </p:grpSp>
      <p:grpSp>
        <p:nvGrpSpPr>
          <p:cNvPr id="36" name="Group 66"/>
          <p:cNvGrpSpPr/>
          <p:nvPr/>
        </p:nvGrpSpPr>
        <p:grpSpPr>
          <a:xfrm>
            <a:off x="5472076" y="1330656"/>
            <a:ext cx="990600" cy="1219198"/>
            <a:chOff x="5029200" y="1787856"/>
            <a:chExt cx="990600" cy="1219198"/>
          </a:xfrm>
        </p:grpSpPr>
        <p:cxnSp>
          <p:nvCxnSpPr>
            <p:cNvPr id="22" name="Straight Arrow Connector 21"/>
            <p:cNvCxnSpPr/>
            <p:nvPr/>
          </p:nvCxnSpPr>
          <p:spPr>
            <a:xfrm rot="16200000" flipV="1">
              <a:off x="4914901" y="1902155"/>
              <a:ext cx="1219198" cy="990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2092656"/>
              <a:ext cx="333746" cy="369332"/>
            </a:xfrm>
            <a:prstGeom prst="rect">
              <a:avLst/>
            </a:prstGeom>
            <a:noFill/>
          </p:spPr>
          <p:txBody>
            <a:bodyPr wrap="none" rtlCol="0">
              <a:spAutoFit/>
            </a:bodyPr>
            <a:lstStyle/>
            <a:p>
              <a:r>
                <a:rPr lang="en-US" dirty="0"/>
                <a:t>N</a:t>
              </a:r>
            </a:p>
          </p:txBody>
        </p:sp>
      </p:grpSp>
      <p:grpSp>
        <p:nvGrpSpPr>
          <p:cNvPr id="39" name="Group 31"/>
          <p:cNvGrpSpPr/>
          <p:nvPr/>
        </p:nvGrpSpPr>
        <p:grpSpPr>
          <a:xfrm>
            <a:off x="8735028" y="2438400"/>
            <a:ext cx="561372" cy="1512332"/>
            <a:chOff x="5867400" y="3007056"/>
            <a:chExt cx="561372" cy="1512332"/>
          </a:xfrm>
        </p:grpSpPr>
        <p:cxnSp>
          <p:nvCxnSpPr>
            <p:cNvPr id="33" name="Straight Arrow Connector 32"/>
            <p:cNvCxnSpPr/>
            <p:nvPr/>
          </p:nvCxnSpPr>
          <p:spPr>
            <a:xfrm rot="5400000">
              <a:off x="5410994" y="3615862"/>
              <a:ext cx="121920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67400" y="4150056"/>
              <a:ext cx="561372" cy="369332"/>
            </a:xfrm>
            <a:prstGeom prst="rect">
              <a:avLst/>
            </a:prstGeom>
            <a:noFill/>
          </p:spPr>
          <p:txBody>
            <a:bodyPr wrap="none" rtlCol="0">
              <a:spAutoFit/>
            </a:bodyPr>
            <a:lstStyle/>
            <a:p>
              <a:r>
                <a:rPr lang="en-US" dirty="0" err="1"/>
                <a:t>m</a:t>
              </a:r>
              <a:r>
                <a:rPr lang="en-US" baseline="-25000" dirty="0" err="1"/>
                <a:t>B</a:t>
              </a:r>
              <a:r>
                <a:rPr lang="en-US" dirty="0" err="1"/>
                <a:t>g</a:t>
              </a:r>
              <a:endParaRPr lang="en-US" dirty="0"/>
            </a:p>
          </p:txBody>
        </p:sp>
      </p:grpSp>
      <p:cxnSp>
        <p:nvCxnSpPr>
          <p:cNvPr id="37" name="Straight Arrow Connector 36"/>
          <p:cNvCxnSpPr/>
          <p:nvPr/>
        </p:nvCxnSpPr>
        <p:spPr>
          <a:xfrm rot="16200000" flipV="1">
            <a:off x="8398496" y="1888504"/>
            <a:ext cx="915194" cy="3378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24876" y="1746912"/>
            <a:ext cx="296876" cy="369332"/>
          </a:xfrm>
          <a:prstGeom prst="rect">
            <a:avLst/>
          </a:prstGeom>
          <a:noFill/>
        </p:spPr>
        <p:txBody>
          <a:bodyPr wrap="none" rtlCol="0">
            <a:spAutoFit/>
          </a:bodyPr>
          <a:lstStyle/>
          <a:p>
            <a:r>
              <a:rPr lang="en-US" dirty="0"/>
              <a:t>T</a:t>
            </a:r>
          </a:p>
        </p:txBody>
      </p:sp>
      <p:sp>
        <p:nvSpPr>
          <p:cNvPr id="66" name="TextBox 65"/>
          <p:cNvSpPr txBox="1"/>
          <p:nvPr/>
        </p:nvSpPr>
        <p:spPr>
          <a:xfrm>
            <a:off x="1081290" y="162580"/>
            <a:ext cx="6911764" cy="523220"/>
          </a:xfrm>
          <a:prstGeom prst="rect">
            <a:avLst/>
          </a:prstGeom>
          <a:noFill/>
        </p:spPr>
        <p:txBody>
          <a:bodyPr wrap="none" rtlCol="0">
            <a:spAutoFit/>
          </a:bodyPr>
          <a:lstStyle/>
          <a:p>
            <a:r>
              <a:rPr lang="en-US" sz="2800" b="1" dirty="0">
                <a:solidFill>
                  <a:srgbClr val="0000FF"/>
                </a:solidFill>
              </a:rPr>
              <a:t>Example 7: Rough incline plane - acceleration</a:t>
            </a:r>
          </a:p>
        </p:txBody>
      </p:sp>
      <p:sp>
        <p:nvSpPr>
          <p:cNvPr id="67" name="TextBox 66"/>
          <p:cNvSpPr txBox="1"/>
          <p:nvPr/>
        </p:nvSpPr>
        <p:spPr>
          <a:xfrm>
            <a:off x="304800" y="1752600"/>
            <a:ext cx="4918078" cy="369332"/>
          </a:xfrm>
          <a:prstGeom prst="rect">
            <a:avLst/>
          </a:prstGeom>
          <a:noFill/>
        </p:spPr>
        <p:txBody>
          <a:bodyPr wrap="none" rtlCol="0">
            <a:spAutoFit/>
          </a:bodyPr>
          <a:lstStyle/>
          <a:p>
            <a:r>
              <a:rPr lang="en-US" b="1" dirty="0">
                <a:solidFill>
                  <a:srgbClr val="0000FF"/>
                </a:solidFill>
              </a:rPr>
              <a:t>(a) Body A is moving up and body B moving down</a:t>
            </a:r>
          </a:p>
        </p:txBody>
      </p:sp>
      <p:graphicFrame>
        <p:nvGraphicFramePr>
          <p:cNvPr id="349186" name="Object 2"/>
          <p:cNvGraphicFramePr>
            <a:graphicFrameLocks noChangeAspect="1"/>
          </p:cNvGraphicFramePr>
          <p:nvPr>
            <p:extLst>
              <p:ext uri="{D42A27DB-BD31-4B8C-83A1-F6EECF244321}">
                <p14:modId xmlns:p14="http://schemas.microsoft.com/office/powerpoint/2010/main" val="3523543338"/>
              </p:ext>
            </p:extLst>
          </p:nvPr>
        </p:nvGraphicFramePr>
        <p:xfrm>
          <a:off x="304800" y="2514600"/>
          <a:ext cx="4025900" cy="311150"/>
        </p:xfrm>
        <a:graphic>
          <a:graphicData uri="http://schemas.openxmlformats.org/presentationml/2006/ole">
            <mc:AlternateContent xmlns:mc="http://schemas.openxmlformats.org/markup-compatibility/2006">
              <mc:Choice xmlns:v="urn:schemas-microsoft-com:vml" Requires="v">
                <p:oleObj spid="_x0000_s349374" name="معادلة" r:id="rId3" imgW="2311200" imgH="228600" progId="Equation.3">
                  <p:embed/>
                </p:oleObj>
              </mc:Choice>
              <mc:Fallback>
                <p:oleObj name="معادلة" r:id="rId3" imgW="2311200" imgH="228600" progId="Equation.3">
                  <p:embed/>
                  <p:pic>
                    <p:nvPicPr>
                      <p:cNvPr id="0" name="Picture 2"/>
                      <p:cNvPicPr>
                        <a:picLocks noChangeAspect="1" noChangeArrowheads="1"/>
                      </p:cNvPicPr>
                      <p:nvPr/>
                    </p:nvPicPr>
                    <p:blipFill>
                      <a:blip r:embed="rId4"/>
                      <a:srcRect/>
                      <a:stretch>
                        <a:fillRect/>
                      </a:stretch>
                    </p:blipFill>
                    <p:spPr bwMode="auto">
                      <a:xfrm>
                        <a:off x="304800" y="2514600"/>
                        <a:ext cx="40259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87" name="Object 3"/>
          <p:cNvGraphicFramePr>
            <a:graphicFrameLocks noChangeAspect="1"/>
          </p:cNvGraphicFramePr>
          <p:nvPr>
            <p:extLst>
              <p:ext uri="{D42A27DB-BD31-4B8C-83A1-F6EECF244321}">
                <p14:modId xmlns:p14="http://schemas.microsoft.com/office/powerpoint/2010/main" val="1500107783"/>
              </p:ext>
            </p:extLst>
          </p:nvPr>
        </p:nvGraphicFramePr>
        <p:xfrm>
          <a:off x="609600" y="4953000"/>
          <a:ext cx="4378325" cy="322262"/>
        </p:xfrm>
        <a:graphic>
          <a:graphicData uri="http://schemas.openxmlformats.org/presentationml/2006/ole">
            <mc:AlternateContent xmlns:mc="http://schemas.openxmlformats.org/markup-compatibility/2006">
              <mc:Choice xmlns:v="urn:schemas-microsoft-com:vml" Requires="v">
                <p:oleObj spid="_x0000_s349375" name="معادلة" r:id="rId5" imgW="2400120" imgH="228600" progId="Equation.3">
                  <p:embed/>
                </p:oleObj>
              </mc:Choice>
              <mc:Fallback>
                <p:oleObj name="معادلة" r:id="rId5" imgW="2400120" imgH="228600" progId="Equation.3">
                  <p:embed/>
                  <p:pic>
                    <p:nvPicPr>
                      <p:cNvPr id="0" name="Picture 3"/>
                      <p:cNvPicPr>
                        <a:picLocks noChangeAspect="1" noChangeArrowheads="1"/>
                      </p:cNvPicPr>
                      <p:nvPr/>
                    </p:nvPicPr>
                    <p:blipFill>
                      <a:blip r:embed="rId6"/>
                      <a:srcRect/>
                      <a:stretch>
                        <a:fillRect/>
                      </a:stretch>
                    </p:blipFill>
                    <p:spPr bwMode="auto">
                      <a:xfrm>
                        <a:off x="609600" y="4953000"/>
                        <a:ext cx="43783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88" name="Object 4"/>
          <p:cNvGraphicFramePr>
            <a:graphicFrameLocks noChangeAspect="1"/>
          </p:cNvGraphicFramePr>
          <p:nvPr>
            <p:extLst>
              <p:ext uri="{D42A27DB-BD31-4B8C-83A1-F6EECF244321}">
                <p14:modId xmlns:p14="http://schemas.microsoft.com/office/powerpoint/2010/main" val="4240941326"/>
              </p:ext>
            </p:extLst>
          </p:nvPr>
        </p:nvGraphicFramePr>
        <p:xfrm>
          <a:off x="1060450" y="3124200"/>
          <a:ext cx="1947863" cy="387350"/>
        </p:xfrm>
        <a:graphic>
          <a:graphicData uri="http://schemas.openxmlformats.org/presentationml/2006/ole">
            <mc:AlternateContent xmlns:mc="http://schemas.openxmlformats.org/markup-compatibility/2006">
              <mc:Choice xmlns:v="urn:schemas-microsoft-com:vml" Requires="v">
                <p:oleObj spid="_x0000_s349376" name="Equation" r:id="rId7" imgW="1041120" imgH="215640" progId="Equation.3">
                  <p:embed/>
                </p:oleObj>
              </mc:Choice>
              <mc:Fallback>
                <p:oleObj name="Equation" r:id="rId7" imgW="1041120" imgH="215640" progId="Equation.3">
                  <p:embed/>
                  <p:pic>
                    <p:nvPicPr>
                      <p:cNvPr id="0" name="Picture 4"/>
                      <p:cNvPicPr>
                        <a:picLocks noChangeAspect="1" noChangeArrowheads="1"/>
                      </p:cNvPicPr>
                      <p:nvPr/>
                    </p:nvPicPr>
                    <p:blipFill>
                      <a:blip r:embed="rId8"/>
                      <a:srcRect/>
                      <a:stretch>
                        <a:fillRect/>
                      </a:stretch>
                    </p:blipFill>
                    <p:spPr bwMode="auto">
                      <a:xfrm>
                        <a:off x="1060450" y="3124200"/>
                        <a:ext cx="19478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89" name="Object 5"/>
          <p:cNvGraphicFramePr>
            <a:graphicFrameLocks noChangeAspect="1"/>
          </p:cNvGraphicFramePr>
          <p:nvPr>
            <p:extLst>
              <p:ext uri="{D42A27DB-BD31-4B8C-83A1-F6EECF244321}">
                <p14:modId xmlns:p14="http://schemas.microsoft.com/office/powerpoint/2010/main" val="3274191963"/>
              </p:ext>
            </p:extLst>
          </p:nvPr>
        </p:nvGraphicFramePr>
        <p:xfrm>
          <a:off x="1371600" y="5638800"/>
          <a:ext cx="1781175" cy="387350"/>
        </p:xfrm>
        <a:graphic>
          <a:graphicData uri="http://schemas.openxmlformats.org/presentationml/2006/ole">
            <mc:AlternateContent xmlns:mc="http://schemas.openxmlformats.org/markup-compatibility/2006">
              <mc:Choice xmlns:v="urn:schemas-microsoft-com:vml" Requires="v">
                <p:oleObj spid="_x0000_s349377" name="Equation" r:id="rId9" imgW="952200" imgH="215640" progId="Equation.3">
                  <p:embed/>
                </p:oleObj>
              </mc:Choice>
              <mc:Fallback>
                <p:oleObj name="Equation" r:id="rId9" imgW="95220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5638800"/>
                        <a:ext cx="17811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2" name="Group 104"/>
          <p:cNvGrpSpPr/>
          <p:nvPr/>
        </p:nvGrpSpPr>
        <p:grpSpPr>
          <a:xfrm rot="10003793">
            <a:off x="5735476" y="2422425"/>
            <a:ext cx="699608" cy="635986"/>
            <a:chOff x="2257074" y="1346205"/>
            <a:chExt cx="699608" cy="635986"/>
          </a:xfrm>
        </p:grpSpPr>
        <p:cxnSp>
          <p:nvCxnSpPr>
            <p:cNvPr id="73" name="Straight Arrow Connector 72"/>
            <p:cNvCxnSpPr/>
            <p:nvPr/>
          </p:nvCxnSpPr>
          <p:spPr>
            <a:xfrm rot="11596207" flipH="1">
              <a:off x="2257074" y="1346205"/>
              <a:ext cx="699608" cy="49327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8637513">
              <a:off x="2487550" y="1612859"/>
              <a:ext cx="388632" cy="369332"/>
            </a:xfrm>
            <a:prstGeom prst="rect">
              <a:avLst/>
            </a:prstGeom>
            <a:noFill/>
          </p:spPr>
          <p:txBody>
            <a:bodyPr wrap="square" rtlCol="0">
              <a:spAutoFit/>
            </a:bodyPr>
            <a:lstStyle/>
            <a:p>
              <a:r>
                <a:rPr lang="en-US" i="1" dirty="0"/>
                <a:t>f</a:t>
              </a:r>
            </a:p>
          </p:txBody>
        </p:sp>
      </p:grpSp>
      <p:sp>
        <p:nvSpPr>
          <p:cNvPr id="75" name="TextBox 74"/>
          <p:cNvSpPr txBox="1"/>
          <p:nvPr/>
        </p:nvSpPr>
        <p:spPr>
          <a:xfrm>
            <a:off x="228600" y="4191000"/>
            <a:ext cx="4918078" cy="369332"/>
          </a:xfrm>
          <a:prstGeom prst="rect">
            <a:avLst/>
          </a:prstGeom>
          <a:noFill/>
        </p:spPr>
        <p:txBody>
          <a:bodyPr wrap="none" rtlCol="0">
            <a:spAutoFit/>
          </a:bodyPr>
          <a:lstStyle/>
          <a:p>
            <a:r>
              <a:rPr lang="en-US" b="1" dirty="0">
                <a:solidFill>
                  <a:srgbClr val="0000FF"/>
                </a:solidFill>
              </a:rPr>
              <a:t>(a) Body A is moving down and body B moving up</a:t>
            </a:r>
          </a:p>
        </p:txBody>
      </p:sp>
      <p:sp>
        <p:nvSpPr>
          <p:cNvPr id="63" name="TextBox 62"/>
          <p:cNvSpPr txBox="1"/>
          <p:nvPr/>
        </p:nvSpPr>
        <p:spPr>
          <a:xfrm>
            <a:off x="5791200" y="5105400"/>
            <a:ext cx="3123099" cy="369332"/>
          </a:xfrm>
          <a:prstGeom prst="rect">
            <a:avLst/>
          </a:prstGeom>
          <a:noFill/>
        </p:spPr>
        <p:txBody>
          <a:bodyPr wrap="none" rtlCol="0">
            <a:spAutoFit/>
          </a:bodyPr>
          <a:lstStyle/>
          <a:p>
            <a:r>
              <a:rPr lang="en-US" dirty="0"/>
              <a:t>Massless and frictionless pulley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91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91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91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91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295400" y="86380"/>
            <a:ext cx="6230360" cy="523220"/>
          </a:xfrm>
          <a:prstGeom prst="rect">
            <a:avLst/>
          </a:prstGeom>
          <a:noFill/>
        </p:spPr>
        <p:txBody>
          <a:bodyPr wrap="none" rtlCol="0">
            <a:spAutoFit/>
          </a:bodyPr>
          <a:lstStyle/>
          <a:p>
            <a:r>
              <a:rPr lang="en-US" sz="2800" b="1" dirty="0"/>
              <a:t>Example6: Incline Plane- No acceleration</a:t>
            </a:r>
          </a:p>
        </p:txBody>
      </p:sp>
      <p:cxnSp>
        <p:nvCxnSpPr>
          <p:cNvPr id="39" name="Straight Connector 38"/>
          <p:cNvCxnSpPr/>
          <p:nvPr/>
        </p:nvCxnSpPr>
        <p:spPr>
          <a:xfrm>
            <a:off x="3657600" y="1066800"/>
            <a:ext cx="37833" cy="43747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8" name="Right Triangle 77"/>
          <p:cNvSpPr/>
          <p:nvPr/>
        </p:nvSpPr>
        <p:spPr>
          <a:xfrm rot="16200000">
            <a:off x="1333501" y="482600"/>
            <a:ext cx="1485900" cy="26289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3537516">
            <a:off x="1428038" y="13517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1"/>
          <p:cNvGrpSpPr/>
          <p:nvPr/>
        </p:nvGrpSpPr>
        <p:grpSpPr>
          <a:xfrm rot="3510244">
            <a:off x="1084607" y="1060869"/>
            <a:ext cx="914400" cy="380999"/>
            <a:chOff x="762000" y="3505200"/>
            <a:chExt cx="914400" cy="380999"/>
          </a:xfrm>
        </p:grpSpPr>
        <p:cxnSp>
          <p:nvCxnSpPr>
            <p:cNvPr id="87" name="Straight Arrow Connector 86"/>
            <p:cNvCxnSpPr/>
            <p:nvPr/>
          </p:nvCxnSpPr>
          <p:spPr>
            <a:xfrm rot="10800000">
              <a:off x="838200" y="3884611"/>
              <a:ext cx="838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62000" y="3505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10" name="Group 88"/>
          <p:cNvGrpSpPr/>
          <p:nvPr/>
        </p:nvGrpSpPr>
        <p:grpSpPr>
          <a:xfrm rot="16200000">
            <a:off x="771251" y="2111656"/>
            <a:ext cx="1200707" cy="457199"/>
            <a:chOff x="398701" y="3440667"/>
            <a:chExt cx="1200707" cy="457199"/>
          </a:xfrm>
        </p:grpSpPr>
        <p:cxnSp>
          <p:nvCxnSpPr>
            <p:cNvPr id="90" name="Straight Arrow Connector 89"/>
            <p:cNvCxnSpPr/>
            <p:nvPr/>
          </p:nvCxnSpPr>
          <p:spPr>
            <a:xfrm rot="10800000">
              <a:off x="532606" y="3897864"/>
              <a:ext cx="106680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98701" y="3440667"/>
              <a:ext cx="478016" cy="369332"/>
            </a:xfrm>
            <a:prstGeom prst="rect">
              <a:avLst/>
            </a:prstGeom>
            <a:noFill/>
          </p:spPr>
          <p:txBody>
            <a:bodyPr wrap="none" rtlCol="0">
              <a:spAutoFit/>
            </a:bodyPr>
            <a:lstStyle/>
            <a:p>
              <a:r>
                <a:rPr lang="en-US" dirty="0"/>
                <a:t>mg</a:t>
              </a:r>
            </a:p>
          </p:txBody>
        </p:sp>
      </p:grpSp>
      <p:grpSp>
        <p:nvGrpSpPr>
          <p:cNvPr id="11" name="Group 94"/>
          <p:cNvGrpSpPr/>
          <p:nvPr/>
        </p:nvGrpSpPr>
        <p:grpSpPr>
          <a:xfrm>
            <a:off x="965200" y="2263001"/>
            <a:ext cx="444220" cy="530999"/>
            <a:chOff x="965200" y="2796401"/>
            <a:chExt cx="444220" cy="530999"/>
          </a:xfrm>
        </p:grpSpPr>
        <p:sp>
          <p:nvSpPr>
            <p:cNvPr id="92" name="Arc 91"/>
            <p:cNvSpPr/>
            <p:nvPr/>
          </p:nvSpPr>
          <p:spPr>
            <a:xfrm>
              <a:off x="965200" y="2870200"/>
              <a:ext cx="228600" cy="4572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1143000" y="2796401"/>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nvGrpSpPr>
          <p:cNvPr id="12" name="Group 109"/>
          <p:cNvGrpSpPr/>
          <p:nvPr/>
        </p:nvGrpSpPr>
        <p:grpSpPr>
          <a:xfrm>
            <a:off x="537945" y="1752600"/>
            <a:ext cx="1062255" cy="533400"/>
            <a:chOff x="537945" y="2286000"/>
            <a:chExt cx="1062255" cy="533400"/>
          </a:xfrm>
        </p:grpSpPr>
        <p:cxnSp>
          <p:nvCxnSpPr>
            <p:cNvPr id="104" name="Straight Arrow Connector 103"/>
            <p:cNvCxnSpPr/>
            <p:nvPr/>
          </p:nvCxnSpPr>
          <p:spPr>
            <a:xfrm rot="10800000" flipV="1">
              <a:off x="762000" y="2286000"/>
              <a:ext cx="838200" cy="533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20054387">
              <a:off x="537945" y="2360466"/>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cxnSp>
        <p:nvCxnSpPr>
          <p:cNvPr id="97" name="Straight Arrow Connector 96"/>
          <p:cNvCxnSpPr/>
          <p:nvPr/>
        </p:nvCxnSpPr>
        <p:spPr>
          <a:xfrm rot="16200000" flipH="1">
            <a:off x="1403350" y="1936750"/>
            <a:ext cx="1016002" cy="59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3378749">
            <a:off x="1674355" y="2005010"/>
            <a:ext cx="855427" cy="307777"/>
          </a:xfrm>
          <a:prstGeom prst="rect">
            <a:avLst/>
          </a:prstGeom>
          <a:noFill/>
        </p:spPr>
        <p:txBody>
          <a:bodyPr wrap="none" rtlCol="0">
            <a:spAutoFit/>
          </a:bodyPr>
          <a:lstStyle/>
          <a:p>
            <a:r>
              <a:rPr lang="en-US" sz="1400" dirty="0" err="1">
                <a:solidFill>
                  <a:srgbClr val="FFFF00"/>
                </a:solidFill>
              </a:rPr>
              <a:t>mgcos</a:t>
            </a:r>
            <a:r>
              <a:rPr lang="en-US" sz="1400" dirty="0">
                <a:solidFill>
                  <a:srgbClr val="FFFF00"/>
                </a:solidFill>
              </a:rPr>
              <a:t>(</a:t>
            </a:r>
            <a:r>
              <a:rPr lang="el-GR" sz="1400" dirty="0">
                <a:solidFill>
                  <a:srgbClr val="FFFF00"/>
                </a:solidFill>
              </a:rPr>
              <a:t>θ</a:t>
            </a:r>
            <a:r>
              <a:rPr lang="en-US" sz="1400" dirty="0">
                <a:solidFill>
                  <a:srgbClr val="FFFF00"/>
                </a:solidFill>
              </a:rPr>
              <a:t>)</a:t>
            </a:r>
          </a:p>
        </p:txBody>
      </p:sp>
      <p:grpSp>
        <p:nvGrpSpPr>
          <p:cNvPr id="14" name="Group 169"/>
          <p:cNvGrpSpPr/>
          <p:nvPr/>
        </p:nvGrpSpPr>
        <p:grpSpPr>
          <a:xfrm>
            <a:off x="1562380" y="1981200"/>
            <a:ext cx="444221" cy="353199"/>
            <a:chOff x="1562380" y="2514600"/>
            <a:chExt cx="444221" cy="353199"/>
          </a:xfrm>
        </p:grpSpPr>
        <p:sp>
          <p:nvSpPr>
            <p:cNvPr id="168" name="Arc 167"/>
            <p:cNvSpPr/>
            <p:nvPr/>
          </p:nvSpPr>
          <p:spPr>
            <a:xfrm rot="10800000">
              <a:off x="1625601" y="2514600"/>
              <a:ext cx="381000" cy="1524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1562380" y="2590800"/>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aphicFrame>
        <p:nvGraphicFramePr>
          <p:cNvPr id="308228" name="Object 4"/>
          <p:cNvGraphicFramePr>
            <a:graphicFrameLocks noChangeAspect="1"/>
          </p:cNvGraphicFramePr>
          <p:nvPr>
            <p:extLst>
              <p:ext uri="{D42A27DB-BD31-4B8C-83A1-F6EECF244321}">
                <p14:modId xmlns:p14="http://schemas.microsoft.com/office/powerpoint/2010/main" val="1815607420"/>
              </p:ext>
            </p:extLst>
          </p:nvPr>
        </p:nvGraphicFramePr>
        <p:xfrm>
          <a:off x="5222875" y="1752600"/>
          <a:ext cx="1447800" cy="269875"/>
        </p:xfrm>
        <a:graphic>
          <a:graphicData uri="http://schemas.openxmlformats.org/presentationml/2006/ole">
            <mc:AlternateContent xmlns:mc="http://schemas.openxmlformats.org/markup-compatibility/2006">
              <mc:Choice xmlns:v="urn:schemas-microsoft-com:vml" Requires="v">
                <p:oleObj spid="_x0000_s310601" name="Equation" r:id="rId4" imgW="1091880" imgH="203040" progId="Equation.3">
                  <p:embed/>
                </p:oleObj>
              </mc:Choice>
              <mc:Fallback>
                <p:oleObj name="Equation" r:id="rId4" imgW="1091880" imgH="203040" progId="Equation.3">
                  <p:embed/>
                  <p:pic>
                    <p:nvPicPr>
                      <p:cNvPr id="0" name="Picture 3"/>
                      <p:cNvPicPr>
                        <a:picLocks noChangeAspect="1" noChangeArrowheads="1"/>
                      </p:cNvPicPr>
                      <p:nvPr/>
                    </p:nvPicPr>
                    <p:blipFill>
                      <a:blip r:embed="rId5"/>
                      <a:srcRect/>
                      <a:stretch>
                        <a:fillRect/>
                      </a:stretch>
                    </p:blipFill>
                    <p:spPr bwMode="auto">
                      <a:xfrm>
                        <a:off x="5222875" y="1752600"/>
                        <a:ext cx="1447800"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104"/>
          <p:cNvGrpSpPr/>
          <p:nvPr/>
        </p:nvGrpSpPr>
        <p:grpSpPr>
          <a:xfrm>
            <a:off x="1638300" y="1130300"/>
            <a:ext cx="762000" cy="609600"/>
            <a:chOff x="2209800" y="1143000"/>
            <a:chExt cx="762000" cy="609600"/>
          </a:xfrm>
        </p:grpSpPr>
        <p:cxnSp>
          <p:nvCxnSpPr>
            <p:cNvPr id="102" name="Straight Arrow Connector 101"/>
            <p:cNvCxnSpPr/>
            <p:nvPr/>
          </p:nvCxnSpPr>
          <p:spPr>
            <a:xfrm flipV="1">
              <a:off x="2209800" y="1295400"/>
              <a:ext cx="762000"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514600" y="1143000"/>
              <a:ext cx="255198" cy="369332"/>
            </a:xfrm>
            <a:prstGeom prst="rect">
              <a:avLst/>
            </a:prstGeom>
            <a:noFill/>
          </p:spPr>
          <p:txBody>
            <a:bodyPr wrap="none" rtlCol="0">
              <a:spAutoFit/>
            </a:bodyPr>
            <a:lstStyle/>
            <a:p>
              <a:r>
                <a:rPr lang="en-US" i="1" dirty="0"/>
                <a:t>f</a:t>
              </a:r>
            </a:p>
          </p:txBody>
        </p:sp>
      </p:grpSp>
      <p:sp>
        <p:nvSpPr>
          <p:cNvPr id="107" name="TextBox 106"/>
          <p:cNvSpPr txBox="1"/>
          <p:nvPr/>
        </p:nvSpPr>
        <p:spPr>
          <a:xfrm>
            <a:off x="4918075" y="1143000"/>
            <a:ext cx="1865639" cy="369332"/>
          </a:xfrm>
          <a:prstGeom prst="rect">
            <a:avLst/>
          </a:prstGeom>
          <a:noFill/>
        </p:spPr>
        <p:txBody>
          <a:bodyPr wrap="none" rtlCol="0">
            <a:spAutoFit/>
          </a:bodyPr>
          <a:lstStyle/>
          <a:p>
            <a:r>
              <a:rPr lang="en-US" b="1" dirty="0">
                <a:solidFill>
                  <a:srgbClr val="0000FF"/>
                </a:solidFill>
              </a:rPr>
              <a:t>constant velocity</a:t>
            </a:r>
          </a:p>
        </p:txBody>
      </p:sp>
      <p:graphicFrame>
        <p:nvGraphicFramePr>
          <p:cNvPr id="310278" name="Object 6"/>
          <p:cNvGraphicFramePr>
            <a:graphicFrameLocks noChangeAspect="1"/>
          </p:cNvGraphicFramePr>
          <p:nvPr>
            <p:extLst>
              <p:ext uri="{D42A27DB-BD31-4B8C-83A1-F6EECF244321}">
                <p14:modId xmlns:p14="http://schemas.microsoft.com/office/powerpoint/2010/main" val="4001135788"/>
              </p:ext>
            </p:extLst>
          </p:nvPr>
        </p:nvGraphicFramePr>
        <p:xfrm>
          <a:off x="5105400" y="2209800"/>
          <a:ext cx="1752600" cy="304800"/>
        </p:xfrm>
        <a:graphic>
          <a:graphicData uri="http://schemas.openxmlformats.org/presentationml/2006/ole">
            <mc:AlternateContent xmlns:mc="http://schemas.openxmlformats.org/markup-compatibility/2006">
              <mc:Choice xmlns:v="urn:schemas-microsoft-com:vml" Requires="v">
                <p:oleObj spid="_x0000_s310602" name="Equation" r:id="rId6" imgW="1320480" imgH="228600" progId="Equation.3">
                  <p:embed/>
                </p:oleObj>
              </mc:Choice>
              <mc:Fallback>
                <p:oleObj name="Equation" r:id="rId6" imgW="1320480" imgH="228600" progId="Equation.3">
                  <p:embed/>
                  <p:pic>
                    <p:nvPicPr>
                      <p:cNvPr id="0" name="Picture 6"/>
                      <p:cNvPicPr>
                        <a:picLocks noChangeAspect="1" noChangeArrowheads="1"/>
                      </p:cNvPicPr>
                      <p:nvPr/>
                    </p:nvPicPr>
                    <p:blipFill>
                      <a:blip r:embed="rId7"/>
                      <a:srcRect/>
                      <a:stretch>
                        <a:fillRect/>
                      </a:stretch>
                    </p:blipFill>
                    <p:spPr bwMode="auto">
                      <a:xfrm>
                        <a:off x="5105400" y="2209800"/>
                        <a:ext cx="1752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81" name="Object 9"/>
          <p:cNvGraphicFramePr>
            <a:graphicFrameLocks noChangeAspect="1"/>
          </p:cNvGraphicFramePr>
          <p:nvPr>
            <p:extLst>
              <p:ext uri="{D42A27DB-BD31-4B8C-83A1-F6EECF244321}">
                <p14:modId xmlns:p14="http://schemas.microsoft.com/office/powerpoint/2010/main" val="4187309560"/>
              </p:ext>
            </p:extLst>
          </p:nvPr>
        </p:nvGraphicFramePr>
        <p:xfrm>
          <a:off x="914400" y="3657600"/>
          <a:ext cx="1989138" cy="304800"/>
        </p:xfrm>
        <a:graphic>
          <a:graphicData uri="http://schemas.openxmlformats.org/presentationml/2006/ole">
            <mc:AlternateContent xmlns:mc="http://schemas.openxmlformats.org/markup-compatibility/2006">
              <mc:Choice xmlns:v="urn:schemas-microsoft-com:vml" Requires="v">
                <p:oleObj spid="_x0000_s310603" name="Equation" r:id="rId8" imgW="1498320" imgH="228600" progId="Equation.3">
                  <p:embed/>
                </p:oleObj>
              </mc:Choice>
              <mc:Fallback>
                <p:oleObj name="Equation" r:id="rId8" imgW="1498320" imgH="228600" progId="Equation.3">
                  <p:embed/>
                  <p:pic>
                    <p:nvPicPr>
                      <p:cNvPr id="0" name="Picture 9"/>
                      <p:cNvPicPr>
                        <a:picLocks noChangeAspect="1" noChangeArrowheads="1"/>
                      </p:cNvPicPr>
                      <p:nvPr/>
                    </p:nvPicPr>
                    <p:blipFill>
                      <a:blip r:embed="rId9"/>
                      <a:srcRect/>
                      <a:stretch>
                        <a:fillRect/>
                      </a:stretch>
                    </p:blipFill>
                    <p:spPr bwMode="auto">
                      <a:xfrm>
                        <a:off x="914400" y="3657600"/>
                        <a:ext cx="198913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82" name="Object 10"/>
          <p:cNvGraphicFramePr>
            <a:graphicFrameLocks noChangeAspect="1"/>
          </p:cNvGraphicFramePr>
          <p:nvPr>
            <p:extLst>
              <p:ext uri="{D42A27DB-BD31-4B8C-83A1-F6EECF244321}">
                <p14:modId xmlns:p14="http://schemas.microsoft.com/office/powerpoint/2010/main" val="3219778075"/>
              </p:ext>
            </p:extLst>
          </p:nvPr>
        </p:nvGraphicFramePr>
        <p:xfrm>
          <a:off x="5257800" y="4038600"/>
          <a:ext cx="977900" cy="304800"/>
        </p:xfrm>
        <a:graphic>
          <a:graphicData uri="http://schemas.openxmlformats.org/presentationml/2006/ole">
            <mc:AlternateContent xmlns:mc="http://schemas.openxmlformats.org/markup-compatibility/2006">
              <mc:Choice xmlns:v="urn:schemas-microsoft-com:vml" Requires="v">
                <p:oleObj spid="_x0000_s310604" name="معادلة" r:id="rId10" imgW="736560" imgH="228600" progId="Equation.3">
                  <p:embed/>
                </p:oleObj>
              </mc:Choice>
              <mc:Fallback>
                <p:oleObj name="معادلة" r:id="rId10" imgW="736560" imgH="228600" progId="Equation.3">
                  <p:embed/>
                  <p:pic>
                    <p:nvPicPr>
                      <p:cNvPr id="0" name="Picture 10"/>
                      <p:cNvPicPr>
                        <a:picLocks noChangeAspect="1" noChangeArrowheads="1"/>
                      </p:cNvPicPr>
                      <p:nvPr/>
                    </p:nvPicPr>
                    <p:blipFill>
                      <a:blip r:embed="rId11"/>
                      <a:srcRect/>
                      <a:stretch>
                        <a:fillRect/>
                      </a:stretch>
                    </p:blipFill>
                    <p:spPr bwMode="auto">
                      <a:xfrm>
                        <a:off x="5257800" y="4038600"/>
                        <a:ext cx="977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TextBox 59"/>
          <p:cNvSpPr txBox="1"/>
          <p:nvPr/>
        </p:nvSpPr>
        <p:spPr>
          <a:xfrm>
            <a:off x="4267200" y="4724400"/>
            <a:ext cx="3886199" cy="369332"/>
          </a:xfrm>
          <a:prstGeom prst="rect">
            <a:avLst/>
          </a:prstGeom>
          <a:noFill/>
        </p:spPr>
        <p:txBody>
          <a:bodyPr wrap="square" rtlCol="0">
            <a:spAutoFit/>
          </a:bodyPr>
          <a:lstStyle/>
          <a:p>
            <a:r>
              <a:rPr lang="en-US" b="1" dirty="0">
                <a:solidFill>
                  <a:srgbClr val="0000FF"/>
                </a:solidFill>
              </a:rPr>
              <a:t>The friction is angle dependent</a:t>
            </a:r>
          </a:p>
        </p:txBody>
      </p:sp>
      <p:sp>
        <p:nvSpPr>
          <p:cNvPr id="2" name="Rectangle 1"/>
          <p:cNvSpPr/>
          <p:nvPr/>
        </p:nvSpPr>
        <p:spPr>
          <a:xfrm>
            <a:off x="152400" y="5716257"/>
            <a:ext cx="8833808" cy="923330"/>
          </a:xfrm>
          <a:prstGeom prst="rect">
            <a:avLst/>
          </a:prstGeom>
        </p:spPr>
        <p:txBody>
          <a:bodyPr wrap="square">
            <a:spAutoFit/>
          </a:bodyPr>
          <a:lstStyle/>
          <a:p>
            <a:r>
              <a:rPr lang="en-US" i="1" dirty="0">
                <a:solidFill>
                  <a:srgbClr val="FF0000"/>
                </a:solidFill>
              </a:rPr>
              <a:t>Q17.: A 5.0 kg block is moving with constant velocity down a rough incline plane. The coefficients of static and kinetic friction between the block and the incline are 0.25 and 0.20, respectively.  What is the inclination angle of the incline plane? (</a:t>
            </a:r>
            <a:r>
              <a:rPr lang="en-US" i="1" dirty="0" err="1">
                <a:solidFill>
                  <a:srgbClr val="FF0000"/>
                </a:solidFill>
              </a:rPr>
              <a:t>Ans</a:t>
            </a:r>
            <a:r>
              <a:rPr lang="en-US" i="1" dirty="0">
                <a:solidFill>
                  <a:srgbClr val="FF0000"/>
                </a:solidFill>
              </a:rPr>
              <a:t>: 11°)</a:t>
            </a:r>
          </a:p>
        </p:txBody>
      </p:sp>
      <p:graphicFrame>
        <p:nvGraphicFramePr>
          <p:cNvPr id="62" name="Object 6"/>
          <p:cNvGraphicFramePr>
            <a:graphicFrameLocks noChangeAspect="1"/>
          </p:cNvGraphicFramePr>
          <p:nvPr>
            <p:extLst>
              <p:ext uri="{D42A27DB-BD31-4B8C-83A1-F6EECF244321}">
                <p14:modId xmlns:p14="http://schemas.microsoft.com/office/powerpoint/2010/main" val="2218688537"/>
              </p:ext>
            </p:extLst>
          </p:nvPr>
        </p:nvGraphicFramePr>
        <p:xfrm>
          <a:off x="4708525" y="2743200"/>
          <a:ext cx="2478088" cy="304800"/>
        </p:xfrm>
        <a:graphic>
          <a:graphicData uri="http://schemas.openxmlformats.org/presentationml/2006/ole">
            <mc:AlternateContent xmlns:mc="http://schemas.openxmlformats.org/markup-compatibility/2006">
              <mc:Choice xmlns:v="urn:schemas-microsoft-com:vml" Requires="v">
                <p:oleObj spid="_x0000_s310605" name="Equation" r:id="rId12" imgW="1866600" imgH="228600" progId="Equation.3">
                  <p:embed/>
                </p:oleObj>
              </mc:Choice>
              <mc:Fallback>
                <p:oleObj name="Equation" r:id="rId12" imgW="1866600" imgH="228600" progId="Equation.3">
                  <p:embed/>
                  <p:pic>
                    <p:nvPicPr>
                      <p:cNvPr id="310278" name="Object 6"/>
                      <p:cNvPicPr>
                        <a:picLocks noChangeAspect="1" noChangeArrowheads="1"/>
                      </p:cNvPicPr>
                      <p:nvPr/>
                    </p:nvPicPr>
                    <p:blipFill>
                      <a:blip r:embed="rId13"/>
                      <a:srcRect/>
                      <a:stretch>
                        <a:fillRect/>
                      </a:stretch>
                    </p:blipFill>
                    <p:spPr bwMode="auto">
                      <a:xfrm>
                        <a:off x="4708525" y="2743200"/>
                        <a:ext cx="24780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p:cNvSpPr txBox="1"/>
          <p:nvPr/>
        </p:nvSpPr>
        <p:spPr>
          <a:xfrm>
            <a:off x="4572000" y="3429000"/>
            <a:ext cx="2613088" cy="369332"/>
          </a:xfrm>
          <a:prstGeom prst="rect">
            <a:avLst/>
          </a:prstGeom>
          <a:noFill/>
        </p:spPr>
        <p:txBody>
          <a:bodyPr wrap="none" rtlCol="0">
            <a:spAutoFit/>
          </a:bodyPr>
          <a:lstStyle/>
          <a:p>
            <a:r>
              <a:rPr lang="en-US" b="1" dirty="0">
                <a:solidFill>
                  <a:srgbClr val="0000FF"/>
                </a:solidFill>
              </a:rPr>
              <a:t>Divide equation (2) by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028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82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02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1028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7" grpId="0"/>
      <p:bldP spid="60" grpId="0"/>
      <p:bldP spid="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52400" y="920936"/>
            <a:ext cx="3962400" cy="3803464"/>
            <a:chOff x="0" y="0"/>
            <a:chExt cx="3962400" cy="3803464"/>
          </a:xfrm>
        </p:grpSpPr>
        <p:pic>
          <p:nvPicPr>
            <p:cNvPr id="40963" name="Picture 3"/>
            <p:cNvPicPr>
              <a:picLocks noChangeAspect="1" noChangeArrowheads="1"/>
            </p:cNvPicPr>
            <p:nvPr/>
          </p:nvPicPr>
          <p:blipFill>
            <a:blip r:embed="rId3" cstate="print"/>
            <a:srcRect/>
            <a:stretch>
              <a:fillRect/>
            </a:stretch>
          </p:blipFill>
          <p:spPr bwMode="auto">
            <a:xfrm>
              <a:off x="0" y="0"/>
              <a:ext cx="3962400" cy="3803464"/>
            </a:xfrm>
            <a:prstGeom prst="rect">
              <a:avLst/>
            </a:prstGeom>
            <a:noFill/>
            <a:ln w="9525">
              <a:noFill/>
              <a:miter lim="800000"/>
              <a:headEnd/>
              <a:tailEnd/>
            </a:ln>
          </p:spPr>
        </p:pic>
        <p:sp>
          <p:nvSpPr>
            <p:cNvPr id="5" name="Rectangle 4"/>
            <p:cNvSpPr/>
            <p:nvPr/>
          </p:nvSpPr>
          <p:spPr>
            <a:xfrm>
              <a:off x="914400" y="31242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
          <p:cNvGrpSpPr/>
          <p:nvPr/>
        </p:nvGrpSpPr>
        <p:grpSpPr>
          <a:xfrm rot="5400000">
            <a:off x="1756176" y="1366994"/>
            <a:ext cx="373852" cy="838200"/>
            <a:chOff x="2904336" y="1447800"/>
            <a:chExt cx="373852" cy="838200"/>
          </a:xfrm>
        </p:grpSpPr>
        <p:sp>
          <p:nvSpPr>
            <p:cNvPr id="11" name="TextBox 10"/>
            <p:cNvSpPr txBox="1"/>
            <p:nvPr/>
          </p:nvSpPr>
          <p:spPr>
            <a:xfrm rot="16200000">
              <a:off x="2900483" y="1654856"/>
              <a:ext cx="377038" cy="369332"/>
            </a:xfrm>
            <a:prstGeom prst="rect">
              <a:avLst/>
            </a:prstGeom>
            <a:noFill/>
          </p:spPr>
          <p:txBody>
            <a:bodyPr wrap="square" rtlCol="0">
              <a:spAutoFit/>
            </a:bodyPr>
            <a:lstStyle/>
            <a:p>
              <a:r>
                <a:rPr lang="en-US" dirty="0"/>
                <a:t>T</a:t>
              </a:r>
              <a:r>
                <a:rPr lang="en-US" baseline="-25000" dirty="0"/>
                <a:t>A</a:t>
              </a:r>
            </a:p>
          </p:txBody>
        </p:sp>
        <p:cxnSp>
          <p:nvCxnSpPr>
            <p:cNvPr id="12" name="Straight Arrow Connector 11"/>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12800" y="2297668"/>
            <a:ext cx="439416" cy="1359932"/>
            <a:chOff x="3048000" y="2590800"/>
            <a:chExt cx="439416" cy="1359932"/>
          </a:xfrm>
        </p:grpSpPr>
        <p:cxnSp>
          <p:nvCxnSpPr>
            <p:cNvPr id="19" name="Straight Arrow Connector 18"/>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0" y="3581400"/>
              <a:ext cx="439416" cy="369332"/>
            </a:xfrm>
            <a:prstGeom prst="rect">
              <a:avLst/>
            </a:prstGeom>
            <a:noFill/>
          </p:spPr>
          <p:txBody>
            <a:bodyPr wrap="none" rtlCol="0">
              <a:spAutoFit/>
            </a:bodyPr>
            <a:lstStyle/>
            <a:p>
              <a:r>
                <a:rPr lang="en-US" dirty="0" err="1"/>
                <a:t>F</a:t>
              </a:r>
              <a:r>
                <a:rPr lang="en-US" baseline="-25000" dirty="0" err="1"/>
                <a:t>Ag</a:t>
              </a:r>
              <a:endParaRPr lang="en-US" baseline="-25000" dirty="0"/>
            </a:p>
          </p:txBody>
        </p:sp>
      </p:grpSp>
      <p:grpSp>
        <p:nvGrpSpPr>
          <p:cNvPr id="6" name="Group 20"/>
          <p:cNvGrpSpPr/>
          <p:nvPr/>
        </p:nvGrpSpPr>
        <p:grpSpPr>
          <a:xfrm>
            <a:off x="609600" y="1066800"/>
            <a:ext cx="466666" cy="914400"/>
            <a:chOff x="2819400" y="1447800"/>
            <a:chExt cx="466666" cy="914400"/>
          </a:xfrm>
        </p:grpSpPr>
        <p:sp>
          <p:nvSpPr>
            <p:cNvPr id="22" name="TextBox 21"/>
            <p:cNvSpPr txBox="1"/>
            <p:nvPr/>
          </p:nvSpPr>
          <p:spPr>
            <a:xfrm>
              <a:off x="2819400" y="1611868"/>
              <a:ext cx="466666" cy="369332"/>
            </a:xfrm>
            <a:prstGeom prst="rect">
              <a:avLst/>
            </a:prstGeom>
            <a:noFill/>
          </p:spPr>
          <p:txBody>
            <a:bodyPr wrap="none" rtlCol="0">
              <a:spAutoFit/>
            </a:bodyPr>
            <a:lstStyle/>
            <a:p>
              <a:r>
                <a:rPr lang="en-US" dirty="0"/>
                <a:t>F</a:t>
              </a:r>
              <a:r>
                <a:rPr lang="en-US" baseline="-25000" dirty="0"/>
                <a:t>AN</a:t>
              </a:r>
            </a:p>
          </p:txBody>
        </p:sp>
        <p:cxnSp>
          <p:nvCxnSpPr>
            <p:cNvPr id="23" name="Straight Arrow Connector 22"/>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453684" y="86380"/>
            <a:ext cx="5937716" cy="523220"/>
          </a:xfrm>
          <a:prstGeom prst="rect">
            <a:avLst/>
          </a:prstGeom>
          <a:noFill/>
        </p:spPr>
        <p:txBody>
          <a:bodyPr wrap="none" rtlCol="0">
            <a:spAutoFit/>
          </a:bodyPr>
          <a:lstStyle/>
          <a:p>
            <a:r>
              <a:rPr lang="en-US" sz="2800" b="1" dirty="0"/>
              <a:t>Example 8: Real table with ideal pulley</a:t>
            </a:r>
          </a:p>
        </p:txBody>
      </p:sp>
      <p:grpSp>
        <p:nvGrpSpPr>
          <p:cNvPr id="45" name="Group 44"/>
          <p:cNvGrpSpPr/>
          <p:nvPr/>
        </p:nvGrpSpPr>
        <p:grpSpPr>
          <a:xfrm>
            <a:off x="3218184" y="3745468"/>
            <a:ext cx="445956" cy="1359932"/>
            <a:chOff x="3048000" y="2590800"/>
            <a:chExt cx="445956" cy="1359932"/>
          </a:xfrm>
        </p:grpSpPr>
        <p:cxnSp>
          <p:nvCxnSpPr>
            <p:cNvPr id="46" name="Straight Arrow Connector 45"/>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0" y="3581400"/>
              <a:ext cx="445956" cy="369332"/>
            </a:xfrm>
            <a:prstGeom prst="rect">
              <a:avLst/>
            </a:prstGeom>
            <a:noFill/>
          </p:spPr>
          <p:txBody>
            <a:bodyPr wrap="none" rtlCol="0">
              <a:spAutoFit/>
            </a:bodyPr>
            <a:lstStyle/>
            <a:p>
              <a:r>
                <a:rPr lang="en-US" dirty="0" err="1"/>
                <a:t>F</a:t>
              </a:r>
              <a:r>
                <a:rPr lang="en-US" baseline="-25000" dirty="0" err="1"/>
                <a:t>Bg</a:t>
              </a:r>
              <a:endParaRPr lang="en-US" baseline="-25000" dirty="0"/>
            </a:p>
          </p:txBody>
        </p:sp>
      </p:grpSp>
      <p:grpSp>
        <p:nvGrpSpPr>
          <p:cNvPr id="48" name="Group 15"/>
          <p:cNvGrpSpPr/>
          <p:nvPr/>
        </p:nvGrpSpPr>
        <p:grpSpPr>
          <a:xfrm>
            <a:off x="3086100" y="2438400"/>
            <a:ext cx="373852" cy="838200"/>
            <a:chOff x="2904336" y="1447800"/>
            <a:chExt cx="373852" cy="838200"/>
          </a:xfrm>
        </p:grpSpPr>
        <p:sp>
          <p:nvSpPr>
            <p:cNvPr id="49" name="TextBox 48"/>
            <p:cNvSpPr txBox="1"/>
            <p:nvPr/>
          </p:nvSpPr>
          <p:spPr>
            <a:xfrm rot="16200000">
              <a:off x="2900483" y="1654856"/>
              <a:ext cx="377038" cy="369332"/>
            </a:xfrm>
            <a:prstGeom prst="rect">
              <a:avLst/>
            </a:prstGeom>
            <a:noFill/>
          </p:spPr>
          <p:txBody>
            <a:bodyPr wrap="square" rtlCol="0">
              <a:spAutoFit/>
            </a:bodyPr>
            <a:lstStyle/>
            <a:p>
              <a:r>
                <a:rPr lang="en-US" dirty="0"/>
                <a:t>T</a:t>
              </a:r>
              <a:r>
                <a:rPr lang="en-US" baseline="-25000" dirty="0"/>
                <a:t>B</a:t>
              </a:r>
            </a:p>
          </p:txBody>
        </p:sp>
        <p:cxnSp>
          <p:nvCxnSpPr>
            <p:cNvPr id="50" name="Straight Arrow Connector 49"/>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3962400" y="812800"/>
            <a:ext cx="5105400" cy="3276600"/>
            <a:chOff x="3962400" y="812800"/>
            <a:chExt cx="5105400" cy="3276600"/>
          </a:xfrm>
        </p:grpSpPr>
        <p:sp>
          <p:nvSpPr>
            <p:cNvPr id="71" name="Rectangle 70"/>
            <p:cNvSpPr/>
            <p:nvPr/>
          </p:nvSpPr>
          <p:spPr>
            <a:xfrm>
              <a:off x="3962400" y="812800"/>
              <a:ext cx="5105400" cy="3276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5388034" y="838200"/>
              <a:ext cx="1393766" cy="2514600"/>
              <a:chOff x="5388034" y="838200"/>
              <a:chExt cx="1393766" cy="2514600"/>
            </a:xfrm>
          </p:grpSpPr>
          <p:sp>
            <p:nvSpPr>
              <p:cNvPr id="51" name="Oval 50"/>
              <p:cNvSpPr/>
              <p:nvPr/>
            </p:nvSpPr>
            <p:spPr>
              <a:xfrm>
                <a:off x="5715000" y="17653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nvGrpSpPr>
              <p:cNvPr id="52" name="Group 20"/>
              <p:cNvGrpSpPr/>
              <p:nvPr/>
            </p:nvGrpSpPr>
            <p:grpSpPr>
              <a:xfrm>
                <a:off x="5388034" y="838200"/>
                <a:ext cx="466666" cy="914400"/>
                <a:chOff x="2819400" y="1447800"/>
                <a:chExt cx="466666" cy="914400"/>
              </a:xfrm>
            </p:grpSpPr>
            <p:sp>
              <p:nvSpPr>
                <p:cNvPr id="53" name="TextBox 52"/>
                <p:cNvSpPr txBox="1"/>
                <p:nvPr/>
              </p:nvSpPr>
              <p:spPr>
                <a:xfrm>
                  <a:off x="2819400" y="1611868"/>
                  <a:ext cx="466666" cy="369332"/>
                </a:xfrm>
                <a:prstGeom prst="rect">
                  <a:avLst/>
                </a:prstGeom>
                <a:noFill/>
              </p:spPr>
              <p:txBody>
                <a:bodyPr wrap="none" rtlCol="0">
                  <a:spAutoFit/>
                </a:bodyPr>
                <a:lstStyle/>
                <a:p>
                  <a:r>
                    <a:rPr lang="en-US" dirty="0"/>
                    <a:t>F</a:t>
                  </a:r>
                  <a:r>
                    <a:rPr lang="en-US" baseline="-25000" dirty="0"/>
                    <a:t>AN</a:t>
                  </a:r>
                </a:p>
              </p:txBody>
            </p:sp>
            <p:cxnSp>
              <p:nvCxnSpPr>
                <p:cNvPr id="54" name="Straight Arrow Connector 53"/>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580384" y="1992868"/>
                <a:ext cx="439416" cy="1359932"/>
                <a:chOff x="3048000" y="2590800"/>
                <a:chExt cx="439416" cy="1359932"/>
              </a:xfrm>
            </p:grpSpPr>
            <p:cxnSp>
              <p:nvCxnSpPr>
                <p:cNvPr id="56" name="Straight Arrow Connector 55"/>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48000" y="3581400"/>
                  <a:ext cx="439416" cy="369332"/>
                </a:xfrm>
                <a:prstGeom prst="rect">
                  <a:avLst/>
                </a:prstGeom>
                <a:noFill/>
              </p:spPr>
              <p:txBody>
                <a:bodyPr wrap="none" rtlCol="0">
                  <a:spAutoFit/>
                </a:bodyPr>
                <a:lstStyle/>
                <a:p>
                  <a:r>
                    <a:rPr lang="en-US" dirty="0" err="1"/>
                    <a:t>F</a:t>
                  </a:r>
                  <a:r>
                    <a:rPr lang="en-US" baseline="-25000" dirty="0" err="1"/>
                    <a:t>Ag</a:t>
                  </a:r>
                  <a:endParaRPr lang="en-US" baseline="-25000" dirty="0"/>
                </a:p>
              </p:txBody>
            </p:sp>
          </p:grpSp>
          <p:grpSp>
            <p:nvGrpSpPr>
              <p:cNvPr id="58" name="Group 15"/>
              <p:cNvGrpSpPr/>
              <p:nvPr/>
            </p:nvGrpSpPr>
            <p:grpSpPr>
              <a:xfrm rot="5400000">
                <a:off x="6175774" y="1278094"/>
                <a:ext cx="373852" cy="838200"/>
                <a:chOff x="2904336" y="1447800"/>
                <a:chExt cx="373852" cy="838200"/>
              </a:xfrm>
            </p:grpSpPr>
            <p:sp>
              <p:nvSpPr>
                <p:cNvPr id="59" name="TextBox 58"/>
                <p:cNvSpPr txBox="1"/>
                <p:nvPr/>
              </p:nvSpPr>
              <p:spPr>
                <a:xfrm rot="16200000">
                  <a:off x="2900483" y="1654856"/>
                  <a:ext cx="377038" cy="369332"/>
                </a:xfrm>
                <a:prstGeom prst="rect">
                  <a:avLst/>
                </a:prstGeom>
                <a:noFill/>
              </p:spPr>
              <p:txBody>
                <a:bodyPr wrap="square" rtlCol="0">
                  <a:spAutoFit/>
                </a:bodyPr>
                <a:lstStyle/>
                <a:p>
                  <a:r>
                    <a:rPr lang="en-US" dirty="0"/>
                    <a:t>T</a:t>
                  </a:r>
                  <a:r>
                    <a:rPr lang="en-US" baseline="-25000" dirty="0"/>
                    <a:t>A</a:t>
                  </a:r>
                </a:p>
              </p:txBody>
            </p:sp>
            <p:cxnSp>
              <p:nvCxnSpPr>
                <p:cNvPr id="60" name="Straight Arrow Connector 59"/>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81" name="Group 80"/>
          <p:cNvGrpSpPr/>
          <p:nvPr/>
        </p:nvGrpSpPr>
        <p:grpSpPr>
          <a:xfrm>
            <a:off x="4191000" y="4152900"/>
            <a:ext cx="4876800" cy="2667000"/>
            <a:chOff x="4191000" y="4152900"/>
            <a:chExt cx="4876800" cy="2667000"/>
          </a:xfrm>
        </p:grpSpPr>
        <p:sp>
          <p:nvSpPr>
            <p:cNvPr id="72" name="Rectangle 71"/>
            <p:cNvSpPr/>
            <p:nvPr/>
          </p:nvSpPr>
          <p:spPr>
            <a:xfrm>
              <a:off x="4191000" y="4152900"/>
              <a:ext cx="4876800" cy="2667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67400" y="51943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grpSp>
          <p:nvGrpSpPr>
            <p:cNvPr id="62" name="Group 20"/>
            <p:cNvGrpSpPr/>
            <p:nvPr/>
          </p:nvGrpSpPr>
          <p:grpSpPr>
            <a:xfrm>
              <a:off x="5540434" y="4267200"/>
              <a:ext cx="458788" cy="914400"/>
              <a:chOff x="2819400" y="1447800"/>
              <a:chExt cx="458788" cy="914400"/>
            </a:xfrm>
          </p:grpSpPr>
          <p:sp>
            <p:nvSpPr>
              <p:cNvPr id="63" name="TextBox 62"/>
              <p:cNvSpPr txBox="1"/>
              <p:nvPr/>
            </p:nvSpPr>
            <p:spPr>
              <a:xfrm>
                <a:off x="2819400" y="1611868"/>
                <a:ext cx="380232" cy="369332"/>
              </a:xfrm>
              <a:prstGeom prst="rect">
                <a:avLst/>
              </a:prstGeom>
              <a:noFill/>
            </p:spPr>
            <p:txBody>
              <a:bodyPr wrap="none" rtlCol="0">
                <a:spAutoFit/>
              </a:bodyPr>
              <a:lstStyle/>
              <a:p>
                <a:r>
                  <a:rPr lang="en-US" dirty="0"/>
                  <a:t>T</a:t>
                </a:r>
                <a:r>
                  <a:rPr lang="en-US" baseline="-25000" dirty="0"/>
                  <a:t>B</a:t>
                </a:r>
              </a:p>
            </p:txBody>
          </p:sp>
          <p:cxnSp>
            <p:nvCxnSpPr>
              <p:cNvPr id="64" name="Straight Arrow Connector 63"/>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732784" y="5421868"/>
              <a:ext cx="445956" cy="1359932"/>
              <a:chOff x="3048000" y="2590800"/>
              <a:chExt cx="445956" cy="1359932"/>
            </a:xfrm>
          </p:grpSpPr>
          <p:cxnSp>
            <p:nvCxnSpPr>
              <p:cNvPr id="66" name="Straight Arrow Connector 65"/>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048000" y="3581400"/>
                <a:ext cx="445956" cy="369332"/>
              </a:xfrm>
              <a:prstGeom prst="rect">
                <a:avLst/>
              </a:prstGeom>
              <a:noFill/>
            </p:spPr>
            <p:txBody>
              <a:bodyPr wrap="none" rtlCol="0">
                <a:spAutoFit/>
              </a:bodyPr>
              <a:lstStyle/>
              <a:p>
                <a:r>
                  <a:rPr lang="en-US" dirty="0" err="1"/>
                  <a:t>F</a:t>
                </a:r>
                <a:r>
                  <a:rPr lang="en-US" baseline="-25000" dirty="0" err="1"/>
                  <a:t>Bg</a:t>
                </a:r>
                <a:endParaRPr lang="en-US" baseline="-25000" dirty="0"/>
              </a:p>
            </p:txBody>
          </p:sp>
        </p:grpSp>
      </p:grpSp>
      <p:grpSp>
        <p:nvGrpSpPr>
          <p:cNvPr id="74" name="Group 73"/>
          <p:cNvGrpSpPr/>
          <p:nvPr/>
        </p:nvGrpSpPr>
        <p:grpSpPr>
          <a:xfrm>
            <a:off x="381000" y="4616450"/>
            <a:ext cx="2376356" cy="869950"/>
            <a:chOff x="838200" y="5486400"/>
            <a:chExt cx="2376356" cy="869950"/>
          </a:xfrm>
        </p:grpSpPr>
        <p:sp>
          <p:nvSpPr>
            <p:cNvPr id="73" name="TextBox 72"/>
            <p:cNvSpPr txBox="1"/>
            <p:nvPr/>
          </p:nvSpPr>
          <p:spPr>
            <a:xfrm>
              <a:off x="838200" y="5486400"/>
              <a:ext cx="2376356" cy="369332"/>
            </a:xfrm>
            <a:prstGeom prst="rect">
              <a:avLst/>
            </a:prstGeom>
            <a:noFill/>
          </p:spPr>
          <p:txBody>
            <a:bodyPr wrap="none" rtlCol="0">
              <a:spAutoFit/>
            </a:bodyPr>
            <a:lstStyle/>
            <a:p>
              <a:r>
                <a:rPr lang="en-US" b="1" dirty="0">
                  <a:solidFill>
                    <a:srgbClr val="0000FF"/>
                  </a:solidFill>
                </a:rPr>
                <a:t>Since the rope is same:</a:t>
              </a:r>
            </a:p>
          </p:txBody>
        </p:sp>
        <p:graphicFrame>
          <p:nvGraphicFramePr>
            <p:cNvPr id="272388" name="Object 4"/>
            <p:cNvGraphicFramePr>
              <a:graphicFrameLocks noChangeAspect="1"/>
            </p:cNvGraphicFramePr>
            <p:nvPr/>
          </p:nvGraphicFramePr>
          <p:xfrm>
            <a:off x="1308100" y="5986463"/>
            <a:ext cx="1258888" cy="369887"/>
          </p:xfrm>
          <a:graphic>
            <a:graphicData uri="http://schemas.openxmlformats.org/presentationml/2006/ole">
              <mc:AlternateContent xmlns:mc="http://schemas.openxmlformats.org/markup-compatibility/2006">
                <mc:Choice xmlns:v="urn:schemas-microsoft-com:vml" Requires="v">
                  <p:oleObj spid="_x0000_s272720" name="Equation" r:id="rId4" imgW="736560" imgH="215640" progId="Equation.3">
                    <p:embed/>
                  </p:oleObj>
                </mc:Choice>
                <mc:Fallback>
                  <p:oleObj name="Equation" r:id="rId4" imgW="736560" imgH="215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00" y="5986463"/>
                          <a:ext cx="1258888"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5" name="Group 74"/>
          <p:cNvGrpSpPr/>
          <p:nvPr/>
        </p:nvGrpSpPr>
        <p:grpSpPr>
          <a:xfrm>
            <a:off x="228600" y="5791200"/>
            <a:ext cx="3324949" cy="782638"/>
            <a:chOff x="838200" y="5486400"/>
            <a:chExt cx="3324949" cy="782638"/>
          </a:xfrm>
        </p:grpSpPr>
        <p:sp>
          <p:nvSpPr>
            <p:cNvPr id="76" name="TextBox 75"/>
            <p:cNvSpPr txBox="1"/>
            <p:nvPr/>
          </p:nvSpPr>
          <p:spPr>
            <a:xfrm>
              <a:off x="838200" y="5486400"/>
              <a:ext cx="3324949" cy="369332"/>
            </a:xfrm>
            <a:prstGeom prst="rect">
              <a:avLst/>
            </a:prstGeom>
            <a:noFill/>
          </p:spPr>
          <p:txBody>
            <a:bodyPr wrap="none" rtlCol="0">
              <a:spAutoFit/>
            </a:bodyPr>
            <a:lstStyle/>
            <a:p>
              <a:r>
                <a:rPr lang="en-US" b="1" dirty="0">
                  <a:solidFill>
                    <a:srgbClr val="0000FF"/>
                  </a:solidFill>
                </a:rPr>
                <a:t>Both bodies are moving together</a:t>
              </a:r>
            </a:p>
          </p:txBody>
        </p:sp>
        <p:graphicFrame>
          <p:nvGraphicFramePr>
            <p:cNvPr id="77" name="Object 4"/>
            <p:cNvGraphicFramePr>
              <a:graphicFrameLocks noChangeAspect="1"/>
            </p:cNvGraphicFramePr>
            <p:nvPr/>
          </p:nvGraphicFramePr>
          <p:xfrm>
            <a:off x="1690688" y="5899150"/>
            <a:ext cx="1258887" cy="369888"/>
          </p:xfrm>
          <a:graphic>
            <a:graphicData uri="http://schemas.openxmlformats.org/presentationml/2006/ole">
              <mc:AlternateContent xmlns:mc="http://schemas.openxmlformats.org/markup-compatibility/2006">
                <mc:Choice xmlns:v="urn:schemas-microsoft-com:vml" Requires="v">
                  <p:oleObj spid="_x0000_s272721" name="Equation" r:id="rId6" imgW="736560" imgH="215640" progId="Equation.3">
                    <p:embed/>
                  </p:oleObj>
                </mc:Choice>
                <mc:Fallback>
                  <p:oleObj name="Equation" r:id="rId6" imgW="736560" imgH="2156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688" y="5899150"/>
                          <a:ext cx="1258887"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2391" name="Object 7"/>
          <p:cNvGraphicFramePr>
            <a:graphicFrameLocks noChangeAspect="1"/>
          </p:cNvGraphicFramePr>
          <p:nvPr/>
        </p:nvGraphicFramePr>
        <p:xfrm>
          <a:off x="7094538" y="5410200"/>
          <a:ext cx="1363662" cy="246063"/>
        </p:xfrm>
        <a:graphic>
          <a:graphicData uri="http://schemas.openxmlformats.org/presentationml/2006/ole">
            <mc:AlternateContent xmlns:mc="http://schemas.openxmlformats.org/markup-compatibility/2006">
              <mc:Choice xmlns:v="urn:schemas-microsoft-com:vml" Requires="v">
                <p:oleObj spid="_x0000_s272722" name="Equation" r:id="rId8" imgW="952200" imgH="215640" progId="Equation.3">
                  <p:embed/>
                </p:oleObj>
              </mc:Choice>
              <mc:Fallback>
                <p:oleObj name="Equation" r:id="rId8" imgW="952200" imgH="2156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4538" y="5410200"/>
                        <a:ext cx="1363662"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8" name="Group 15"/>
          <p:cNvGrpSpPr/>
          <p:nvPr/>
        </p:nvGrpSpPr>
        <p:grpSpPr>
          <a:xfrm rot="5400000">
            <a:off x="308374" y="1519394"/>
            <a:ext cx="373852" cy="838200"/>
            <a:chOff x="2904336" y="1447800"/>
            <a:chExt cx="373852" cy="838200"/>
          </a:xfrm>
        </p:grpSpPr>
        <p:sp>
          <p:nvSpPr>
            <p:cNvPr id="69" name="TextBox 68"/>
            <p:cNvSpPr txBox="1"/>
            <p:nvPr/>
          </p:nvSpPr>
          <p:spPr>
            <a:xfrm rot="16200000">
              <a:off x="2900483" y="1654856"/>
              <a:ext cx="377038" cy="369332"/>
            </a:xfrm>
            <a:prstGeom prst="rect">
              <a:avLst/>
            </a:prstGeom>
            <a:noFill/>
          </p:spPr>
          <p:txBody>
            <a:bodyPr wrap="square" rtlCol="0">
              <a:spAutoFit/>
            </a:bodyPr>
            <a:lstStyle/>
            <a:p>
              <a:r>
                <a:rPr lang="en-US" i="1" dirty="0"/>
                <a:t>f</a:t>
              </a:r>
            </a:p>
          </p:txBody>
        </p:sp>
        <p:cxnSp>
          <p:nvCxnSpPr>
            <p:cNvPr id="70" name="Straight Arrow Connector 69"/>
            <p:cNvCxnSpPr/>
            <p:nvPr/>
          </p:nvCxnSpPr>
          <p:spPr>
            <a:xfrm rot="5400000" flipH="1" flipV="1">
              <a:off x="2858294" y="1866106"/>
              <a:ext cx="838200" cy="1588"/>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272394" name="Object 10"/>
          <p:cNvGraphicFramePr>
            <a:graphicFrameLocks noChangeAspect="1"/>
          </p:cNvGraphicFramePr>
          <p:nvPr>
            <p:extLst>
              <p:ext uri="{D42A27DB-BD31-4B8C-83A1-F6EECF244321}">
                <p14:modId xmlns:p14="http://schemas.microsoft.com/office/powerpoint/2010/main" val="3381179866"/>
              </p:ext>
            </p:extLst>
          </p:nvPr>
        </p:nvGraphicFramePr>
        <p:xfrm>
          <a:off x="7772400" y="914400"/>
          <a:ext cx="1128713" cy="246063"/>
        </p:xfrm>
        <a:graphic>
          <a:graphicData uri="http://schemas.openxmlformats.org/presentationml/2006/ole">
            <mc:AlternateContent xmlns:mc="http://schemas.openxmlformats.org/markup-compatibility/2006">
              <mc:Choice xmlns:v="urn:schemas-microsoft-com:vml" Requires="v">
                <p:oleObj spid="_x0000_s272723" name="Equation" r:id="rId10" imgW="787320" imgH="215640" progId="Equation.3">
                  <p:embed/>
                </p:oleObj>
              </mc:Choice>
              <mc:Fallback>
                <p:oleObj name="Equation" r:id="rId10" imgW="787320" imgH="21564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914400"/>
                        <a:ext cx="1128713"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0" name="Group 15"/>
          <p:cNvGrpSpPr/>
          <p:nvPr/>
        </p:nvGrpSpPr>
        <p:grpSpPr>
          <a:xfrm rot="5400000">
            <a:off x="5108974" y="1279126"/>
            <a:ext cx="373852" cy="838200"/>
            <a:chOff x="2904336" y="1447800"/>
            <a:chExt cx="373852" cy="838200"/>
          </a:xfrm>
        </p:grpSpPr>
        <p:sp>
          <p:nvSpPr>
            <p:cNvPr id="82" name="TextBox 81"/>
            <p:cNvSpPr txBox="1"/>
            <p:nvPr/>
          </p:nvSpPr>
          <p:spPr>
            <a:xfrm rot="16200000">
              <a:off x="2900483" y="1654856"/>
              <a:ext cx="377038" cy="369332"/>
            </a:xfrm>
            <a:prstGeom prst="rect">
              <a:avLst/>
            </a:prstGeom>
            <a:noFill/>
          </p:spPr>
          <p:txBody>
            <a:bodyPr wrap="square" rtlCol="0">
              <a:spAutoFit/>
            </a:bodyPr>
            <a:lstStyle/>
            <a:p>
              <a:r>
                <a:rPr lang="en-US" i="1" dirty="0"/>
                <a:t>f</a:t>
              </a:r>
            </a:p>
          </p:txBody>
        </p:sp>
        <p:cxnSp>
          <p:nvCxnSpPr>
            <p:cNvPr id="83" name="Straight Arrow Connector 82"/>
            <p:cNvCxnSpPr/>
            <p:nvPr/>
          </p:nvCxnSpPr>
          <p:spPr>
            <a:xfrm rot="5400000" flipH="1" flipV="1">
              <a:off x="2858294" y="1866106"/>
              <a:ext cx="838200" cy="1588"/>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272395" name="Object 11"/>
          <p:cNvGraphicFramePr>
            <a:graphicFrameLocks noChangeAspect="1"/>
          </p:cNvGraphicFramePr>
          <p:nvPr>
            <p:extLst>
              <p:ext uri="{D42A27DB-BD31-4B8C-83A1-F6EECF244321}">
                <p14:modId xmlns:p14="http://schemas.microsoft.com/office/powerpoint/2010/main" val="3620843961"/>
              </p:ext>
            </p:extLst>
          </p:nvPr>
        </p:nvGraphicFramePr>
        <p:xfrm>
          <a:off x="4038600" y="990600"/>
          <a:ext cx="1049338" cy="260350"/>
        </p:xfrm>
        <a:graphic>
          <a:graphicData uri="http://schemas.openxmlformats.org/presentationml/2006/ole">
            <mc:AlternateContent xmlns:mc="http://schemas.openxmlformats.org/markup-compatibility/2006">
              <mc:Choice xmlns:v="urn:schemas-microsoft-com:vml" Requires="v">
                <p:oleObj spid="_x0000_s272724" name="Equation" r:id="rId12" imgW="711000" imgH="228600" progId="Equation.3">
                  <p:embed/>
                </p:oleObj>
              </mc:Choice>
              <mc:Fallback>
                <p:oleObj name="Equation" r:id="rId12" imgW="711000" imgH="22860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990600"/>
                        <a:ext cx="1049338"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6" name="Object 12"/>
          <p:cNvGraphicFramePr>
            <a:graphicFrameLocks noChangeAspect="1"/>
          </p:cNvGraphicFramePr>
          <p:nvPr>
            <p:extLst>
              <p:ext uri="{D42A27DB-BD31-4B8C-83A1-F6EECF244321}">
                <p14:modId xmlns:p14="http://schemas.microsoft.com/office/powerpoint/2010/main" val="1140699813"/>
              </p:ext>
            </p:extLst>
          </p:nvPr>
        </p:nvGraphicFramePr>
        <p:xfrm>
          <a:off x="7707313" y="1524000"/>
          <a:ext cx="1436687" cy="260350"/>
        </p:xfrm>
        <a:graphic>
          <a:graphicData uri="http://schemas.openxmlformats.org/presentationml/2006/ole">
            <mc:AlternateContent xmlns:mc="http://schemas.openxmlformats.org/markup-compatibility/2006">
              <mc:Choice xmlns:v="urn:schemas-microsoft-com:vml" Requires="v">
                <p:oleObj spid="_x0000_s272725" name="Equation" r:id="rId14" imgW="1002960" imgH="228600" progId="Equation.3">
                  <p:embed/>
                </p:oleObj>
              </mc:Choice>
              <mc:Fallback>
                <p:oleObj name="Equation" r:id="rId14" imgW="1002960" imgH="228600" progId="Equation.3">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07313" y="1524000"/>
                        <a:ext cx="1436687"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7" name="Object 13"/>
          <p:cNvGraphicFramePr>
            <a:graphicFrameLocks noChangeAspect="1"/>
          </p:cNvGraphicFramePr>
          <p:nvPr>
            <p:extLst>
              <p:ext uri="{D42A27DB-BD31-4B8C-83A1-F6EECF244321}">
                <p14:modId xmlns:p14="http://schemas.microsoft.com/office/powerpoint/2010/main" val="539408676"/>
              </p:ext>
            </p:extLst>
          </p:nvPr>
        </p:nvGraphicFramePr>
        <p:xfrm>
          <a:off x="7543800" y="2209800"/>
          <a:ext cx="1492250" cy="246063"/>
        </p:xfrm>
        <a:graphic>
          <a:graphicData uri="http://schemas.openxmlformats.org/presentationml/2006/ole">
            <mc:AlternateContent xmlns:mc="http://schemas.openxmlformats.org/markup-compatibility/2006">
              <mc:Choice xmlns:v="urn:schemas-microsoft-com:vml" Requires="v">
                <p:oleObj spid="_x0000_s272726" name="Equation" r:id="rId16" imgW="1041120" imgH="215640" progId="Equation.3">
                  <p:embed/>
                </p:oleObj>
              </mc:Choice>
              <mc:Fallback>
                <p:oleObj name="Equation" r:id="rId16" imgW="1041120" imgH="215640" progId="Equation.3">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00" y="2209800"/>
                        <a:ext cx="1492250"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23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23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23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239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2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759814" y="0"/>
            <a:ext cx="2145460"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Examples</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5"/>
          <p:cNvSpPr>
            <a:spLocks noChangeArrowheads="1"/>
          </p:cNvSpPr>
          <p:nvPr/>
        </p:nvSpPr>
        <p:spPr bwMode="auto">
          <a:xfrm>
            <a:off x="152400" y="3389055"/>
            <a:ext cx="533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T102-Q19. As shown in Figure 6, a boy pulls a box of total mass m = 5.0 kg with a rope that makes an angle of 60° with the horizontal. The boy pulls on the rope with a force of 10 N; and the box moves with constant velocity. What is the coefficient of kinetic friction between the box and the surface? A) 0.12 </a:t>
            </a:r>
          </a:p>
          <a:p>
            <a:endParaRPr lang="en-US" sz="2000" dirty="0"/>
          </a:p>
        </p:txBody>
      </p:sp>
      <p:pic>
        <p:nvPicPr>
          <p:cNvPr id="372737" name="Picture 1"/>
          <p:cNvPicPr>
            <a:picLocks noChangeAspect="1" noChangeArrowheads="1"/>
          </p:cNvPicPr>
          <p:nvPr/>
        </p:nvPicPr>
        <p:blipFill>
          <a:blip r:embed="rId2" cstate="print"/>
          <a:srcRect/>
          <a:stretch>
            <a:fillRect/>
          </a:stretch>
        </p:blipFill>
        <p:spPr bwMode="auto">
          <a:xfrm>
            <a:off x="5449973" y="3692155"/>
            <a:ext cx="3617827" cy="1768587"/>
          </a:xfrm>
          <a:prstGeom prst="rect">
            <a:avLst/>
          </a:prstGeom>
          <a:noFill/>
          <a:ln w="9525">
            <a:noFill/>
            <a:miter lim="800000"/>
            <a:headEnd/>
            <a:tailEnd/>
          </a:ln>
          <a:effectLst/>
        </p:spPr>
      </p:pic>
      <p:grpSp>
        <p:nvGrpSpPr>
          <p:cNvPr id="14" name="Group 13"/>
          <p:cNvGrpSpPr/>
          <p:nvPr/>
        </p:nvGrpSpPr>
        <p:grpSpPr>
          <a:xfrm>
            <a:off x="95534" y="1260024"/>
            <a:ext cx="8457351" cy="1323439"/>
            <a:chOff x="76200" y="1143000"/>
            <a:chExt cx="8457351" cy="1323439"/>
          </a:xfrm>
        </p:grpSpPr>
        <p:sp>
          <p:nvSpPr>
            <p:cNvPr id="15" name="Rectangle 14"/>
            <p:cNvSpPr/>
            <p:nvPr/>
          </p:nvSpPr>
          <p:spPr>
            <a:xfrm>
              <a:off x="76200" y="1143000"/>
              <a:ext cx="5029200" cy="1323439"/>
            </a:xfrm>
            <a:prstGeom prst="rect">
              <a:avLst/>
            </a:prstGeom>
          </p:spPr>
          <p:txBody>
            <a:bodyPr wrap="square">
              <a:spAutoFit/>
            </a:bodyPr>
            <a:lstStyle/>
            <a:p>
              <a:r>
                <a:rPr lang="en-US" sz="2000" dirty="0"/>
                <a:t>T91-Q17. Figure 7 shows two connected blocks that are pulled to the right on a rough table by a force T</a:t>
              </a:r>
              <a:r>
                <a:rPr lang="en-US" sz="2000" baseline="-25000" dirty="0"/>
                <a:t>2</a:t>
              </a:r>
              <a:r>
                <a:rPr lang="en-US" sz="2000" dirty="0"/>
                <a:t> = 120 N. If m</a:t>
              </a:r>
              <a:r>
                <a:rPr lang="en-US" sz="2000" baseline="-25000" dirty="0"/>
                <a:t>1</a:t>
              </a:r>
              <a:r>
                <a:rPr lang="en-US" sz="2000" dirty="0"/>
                <a:t> = 10.0 kg,  m</a:t>
              </a:r>
              <a:r>
                <a:rPr lang="en-US" sz="2000" baseline="-25000" dirty="0"/>
                <a:t>2</a:t>
              </a:r>
              <a:r>
                <a:rPr lang="en-US" sz="2000" dirty="0"/>
                <a:t> = 20.0 kg , and </a:t>
              </a:r>
              <a:r>
                <a:rPr lang="en-US" sz="2000" dirty="0" err="1"/>
                <a:t>μ</a:t>
              </a:r>
              <a:r>
                <a:rPr lang="en-US" sz="2000" baseline="-25000" dirty="0" err="1"/>
                <a:t>k</a:t>
              </a:r>
              <a:r>
                <a:rPr lang="en-US" sz="2000" dirty="0"/>
                <a:t> = 0.2, calculate the tensions T</a:t>
              </a:r>
              <a:r>
                <a:rPr lang="en-US" sz="2000" baseline="-25000" dirty="0"/>
                <a:t>1</a:t>
              </a:r>
            </a:p>
          </p:txBody>
        </p:sp>
        <p:pic>
          <p:nvPicPr>
            <p:cNvPr id="16" name="Picture 3"/>
            <p:cNvPicPr>
              <a:picLocks noChangeAspect="1" noChangeArrowheads="1"/>
            </p:cNvPicPr>
            <p:nvPr/>
          </p:nvPicPr>
          <p:blipFill>
            <a:blip r:embed="rId3" cstate="print"/>
            <a:srcRect/>
            <a:stretch>
              <a:fillRect/>
            </a:stretch>
          </p:blipFill>
          <p:spPr bwMode="auto">
            <a:xfrm>
              <a:off x="5467066" y="1157019"/>
              <a:ext cx="3066485" cy="1295400"/>
            </a:xfrm>
            <a:prstGeom prst="rect">
              <a:avLst/>
            </a:prstGeom>
            <a:noFill/>
            <a:ln w="9525">
              <a:noFill/>
              <a:miter lim="800000"/>
              <a:headEnd/>
              <a:tailEnd/>
            </a:ln>
            <a:effectLst/>
          </p:spPr>
        </p:pic>
      </p:grpSp>
      <p:sp>
        <p:nvSpPr>
          <p:cNvPr id="2" name="TextBox 1"/>
          <p:cNvSpPr txBox="1"/>
          <p:nvPr/>
        </p:nvSpPr>
        <p:spPr>
          <a:xfrm>
            <a:off x="990600" y="6062034"/>
            <a:ext cx="6400800" cy="369332"/>
          </a:xfrm>
          <a:prstGeom prst="rect">
            <a:avLst/>
          </a:prstGeom>
          <a:noFill/>
        </p:spPr>
        <p:txBody>
          <a:bodyPr wrap="square" rtlCol="1">
            <a:spAutoFit/>
          </a:bodyPr>
          <a:lstStyle/>
          <a:p>
            <a:r>
              <a:rPr lang="en-US" b="1" dirty="0">
                <a:solidFill>
                  <a:srgbClr val="0000FF"/>
                </a:solidFill>
              </a:rPr>
              <a:t>Why do you feel easier to pull travel bag than to push?</a:t>
            </a:r>
            <a:endParaRPr lang="ar-SA" b="1" dirty="0">
              <a:solidFill>
                <a:srgbClr val="0000FF"/>
              </a:solidFill>
            </a:endParaRPr>
          </a:p>
        </p:txBody>
      </p:sp>
    </p:spTree>
    <p:extLst>
      <p:ext uri="{BB962C8B-B14F-4D97-AF65-F5344CB8AC3E}">
        <p14:creationId xmlns:p14="http://schemas.microsoft.com/office/powerpoint/2010/main" val="10432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114299" y="759024"/>
            <a:ext cx="8915401" cy="2554545"/>
            <a:chOff x="152400" y="3320296"/>
            <a:chExt cx="8915401" cy="2554545"/>
          </a:xfrm>
        </p:grpSpPr>
        <p:sp>
          <p:nvSpPr>
            <p:cNvPr id="363521" name="Rectangle 1"/>
            <p:cNvSpPr>
              <a:spLocks noChangeArrowheads="1"/>
            </p:cNvSpPr>
            <p:nvPr/>
          </p:nvSpPr>
          <p:spPr bwMode="auto">
            <a:xfrm>
              <a:off x="152400" y="3320296"/>
              <a:ext cx="6096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ea typeface="Times New Roman" pitchFamily="18" charset="0"/>
                  <a:cs typeface="Arial" pitchFamily="34" charset="0"/>
                </a:rPr>
                <a:t>T102-Q19.</a:t>
              </a:r>
              <a:r>
                <a:rPr kumimoji="0" lang="en-US" sz="2000" b="0" i="0" u="none" strike="noStrike" cap="none" normalizeH="0" baseline="0" dirty="0">
                  <a:ln>
                    <a:noFill/>
                  </a:ln>
                  <a:solidFill>
                    <a:srgbClr val="000000"/>
                  </a:solidFill>
                  <a:effectLst/>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ea typeface="Times New Roman" pitchFamily="18" charset="0"/>
                  <a:cs typeface="Arial" pitchFamily="34" charset="0"/>
                </a:rPr>
                <a:t>Two boxes, one of mass </a:t>
              </a:r>
              <a:r>
                <a:rPr kumimoji="0" lang="en-US" sz="2000" b="0" i="1" u="none" strike="noStrike" cap="none" normalizeH="0" baseline="0" dirty="0">
                  <a:ln>
                    <a:noFill/>
                  </a:ln>
                  <a:solidFill>
                    <a:srgbClr val="000000"/>
                  </a:solidFill>
                  <a:effectLst/>
                  <a:ea typeface="Times New Roman" pitchFamily="18" charset="0"/>
                  <a:cs typeface="Arial" pitchFamily="34" charset="0"/>
                </a:rPr>
                <a:t>m </a:t>
              </a:r>
              <a:r>
                <a:rPr kumimoji="0" lang="en-US" sz="2000" b="0" i="0" u="none" strike="noStrike" cap="none" normalizeH="0" baseline="0" dirty="0">
                  <a:ln>
                    <a:noFill/>
                  </a:ln>
                  <a:solidFill>
                    <a:srgbClr val="000000"/>
                  </a:solidFill>
                  <a:effectLst/>
                  <a:ea typeface="Times New Roman" pitchFamily="18" charset="0"/>
                  <a:cs typeface="Arial" pitchFamily="34" charset="0"/>
                </a:rPr>
                <a:t>= 5.00 </a:t>
              </a:r>
              <a:r>
                <a:rPr kumimoji="0" lang="en-US" sz="2000" b="0" i="1" u="none" strike="noStrike" cap="none" normalizeH="0" baseline="0" dirty="0">
                  <a:ln>
                    <a:noFill/>
                  </a:ln>
                  <a:solidFill>
                    <a:srgbClr val="000000"/>
                  </a:solidFill>
                  <a:effectLst/>
                  <a:ea typeface="Times New Roman" pitchFamily="18" charset="0"/>
                  <a:cs typeface="Arial" pitchFamily="34" charset="0"/>
                </a:rPr>
                <a:t>kg </a:t>
              </a:r>
              <a:r>
                <a:rPr kumimoji="0" lang="en-US" sz="2000" b="0" i="0" u="none" strike="noStrike" cap="none" normalizeH="0" baseline="0" dirty="0">
                  <a:ln>
                    <a:noFill/>
                  </a:ln>
                  <a:solidFill>
                    <a:srgbClr val="000000"/>
                  </a:solidFill>
                  <a:effectLst/>
                  <a:ea typeface="Times New Roman" pitchFamily="18" charset="0"/>
                  <a:cs typeface="Arial" pitchFamily="34" charset="0"/>
                </a:rPr>
                <a:t>and the other with an unknown mass </a:t>
              </a:r>
              <a:r>
                <a:rPr kumimoji="0" lang="en-US" sz="2000" b="0" i="1" u="none" strike="noStrike" cap="none" normalizeH="0" baseline="0" dirty="0">
                  <a:ln>
                    <a:noFill/>
                  </a:ln>
                  <a:solidFill>
                    <a:srgbClr val="000000"/>
                  </a:solidFill>
                  <a:effectLst/>
                  <a:ea typeface="Times New Roman" pitchFamily="18" charset="0"/>
                  <a:cs typeface="Arial" pitchFamily="34" charset="0"/>
                </a:rPr>
                <a:t>M </a:t>
              </a:r>
              <a:r>
                <a:rPr kumimoji="0" lang="en-US" sz="2000" b="0" i="0" u="none" strike="noStrike" cap="none" normalizeH="0" baseline="0" dirty="0">
                  <a:ln>
                    <a:noFill/>
                  </a:ln>
                  <a:solidFill>
                    <a:srgbClr val="000000"/>
                  </a:solidFill>
                  <a:effectLst/>
                  <a:ea typeface="Times New Roman" pitchFamily="18" charset="0"/>
                  <a:cs typeface="Arial" pitchFamily="34" charset="0"/>
                </a:rPr>
                <a:t>are connected with a string passing over a massless frictionless pulley and are placed on frictionless planes as shown in Fig. 5.What must be the mass </a:t>
              </a:r>
              <a:r>
                <a:rPr kumimoji="0" lang="en-US" sz="2000" b="0" i="1" u="none" strike="noStrike" cap="none" normalizeH="0" baseline="0" dirty="0">
                  <a:ln>
                    <a:noFill/>
                  </a:ln>
                  <a:solidFill>
                    <a:srgbClr val="000000"/>
                  </a:solidFill>
                  <a:effectLst/>
                  <a:ea typeface="Times New Roman" pitchFamily="18" charset="0"/>
                  <a:cs typeface="Arial" pitchFamily="34" charset="0"/>
                </a:rPr>
                <a:t>M</a:t>
              </a:r>
              <a:r>
                <a:rPr kumimoji="0" lang="en-US" sz="2000" b="0" i="0" u="none" strike="noStrike" cap="none" normalizeH="0" baseline="0" dirty="0">
                  <a:ln>
                    <a:noFill/>
                  </a:ln>
                  <a:solidFill>
                    <a:srgbClr val="000000"/>
                  </a:solidFill>
                  <a:effectLst/>
                  <a:ea typeface="Times New Roman" pitchFamily="18" charset="0"/>
                  <a:cs typeface="Arial" pitchFamily="34" charset="0"/>
                </a:rPr>
                <a:t>, if it goes down the plane with an acceleration of </a:t>
              </a:r>
              <a:r>
                <a:rPr kumimoji="0" lang="en-US" sz="2000" b="0" i="1" u="none" strike="noStrike" cap="none" normalizeH="0" baseline="0" dirty="0">
                  <a:ln>
                    <a:noFill/>
                  </a:ln>
                  <a:solidFill>
                    <a:srgbClr val="000000"/>
                  </a:solidFill>
                  <a:effectLst/>
                  <a:ea typeface="Times New Roman" pitchFamily="18" charset="0"/>
                  <a:cs typeface="Arial" pitchFamily="34" charset="0"/>
                </a:rPr>
                <a:t>a </a:t>
              </a:r>
              <a:r>
                <a:rPr kumimoji="0" lang="en-US" sz="2000" b="0" i="0" u="none" strike="noStrike" cap="none" normalizeH="0" baseline="0" dirty="0">
                  <a:ln>
                    <a:noFill/>
                  </a:ln>
                  <a:solidFill>
                    <a:srgbClr val="000000"/>
                  </a:solidFill>
                  <a:effectLst/>
                  <a:ea typeface="Times New Roman" pitchFamily="18" charset="0"/>
                  <a:cs typeface="Arial" pitchFamily="34" charset="0"/>
                </a:rPr>
                <a:t>= 2.45 </a:t>
              </a:r>
              <a:r>
                <a:rPr kumimoji="0" lang="en-US" sz="2000" b="0" i="1" u="none" strike="noStrike" cap="none" normalizeH="0" baseline="0" dirty="0">
                  <a:ln>
                    <a:noFill/>
                  </a:ln>
                  <a:solidFill>
                    <a:srgbClr val="000000"/>
                  </a:solidFill>
                  <a:effectLst/>
                  <a:ea typeface="Times New Roman" pitchFamily="18" charset="0"/>
                  <a:cs typeface="Arial" pitchFamily="34" charset="0"/>
                </a:rPr>
                <a:t>m/s</a:t>
              </a:r>
              <a:r>
                <a:rPr kumimoji="0" lang="en-US" sz="2000" b="0" i="0" u="none" strike="noStrike" cap="none" normalizeH="0" baseline="30000" dirty="0">
                  <a:ln>
                    <a:noFill/>
                  </a:ln>
                  <a:solidFill>
                    <a:srgbClr val="000000"/>
                  </a:solidFill>
                  <a:effectLst/>
                  <a:ea typeface="Times New Roman" pitchFamily="18" charset="0"/>
                  <a:cs typeface="Arial" pitchFamily="34" charset="0"/>
                </a:rPr>
                <a:t>2</a:t>
              </a:r>
              <a:r>
                <a:rPr kumimoji="0" lang="en-US" sz="2000" b="0" i="0" u="none" strike="noStrike" cap="none" normalizeH="0" baseline="0" dirty="0">
                  <a:ln>
                    <a:noFill/>
                  </a:ln>
                  <a:solidFill>
                    <a:srgbClr val="000000"/>
                  </a:solidFill>
                  <a:effectLst/>
                  <a:ea typeface="Times New Roman" pitchFamily="18" charset="0"/>
                  <a:cs typeface="Arial" pitchFamily="34" charset="0"/>
                </a:rPr>
                <a:t>? (</a:t>
              </a:r>
              <a:r>
                <a:rPr kumimoji="0" lang="en-US" sz="2000" b="0" i="0" u="none" strike="noStrike" cap="none" normalizeH="0" baseline="0" dirty="0" err="1">
                  <a:ln>
                    <a:noFill/>
                  </a:ln>
                  <a:solidFill>
                    <a:srgbClr val="000000"/>
                  </a:solidFill>
                  <a:effectLst/>
                  <a:ea typeface="Times New Roman" pitchFamily="18" charset="0"/>
                  <a:cs typeface="Arial" pitchFamily="34" charset="0"/>
                </a:rPr>
                <a:t>Ans</a:t>
              </a:r>
              <a:r>
                <a:rPr kumimoji="0" lang="en-US" sz="2000" b="0" i="0" u="none" strike="noStrike" cap="none" normalizeH="0" baseline="0" dirty="0">
                  <a:ln>
                    <a:noFill/>
                  </a:ln>
                  <a:solidFill>
                    <a:srgbClr val="000000"/>
                  </a:solidFill>
                  <a:effectLst/>
                  <a:ea typeface="Times New Roman" pitchFamily="18" charset="0"/>
                  <a:cs typeface="Arial" pitchFamily="34" charset="0"/>
                </a:rPr>
                <a:t>: 19.1 </a:t>
              </a:r>
              <a:r>
                <a:rPr kumimoji="0" lang="en-US" sz="2000" b="0" i="1" u="none" strike="noStrike" cap="none" normalizeH="0" baseline="0" dirty="0">
                  <a:ln>
                    <a:noFill/>
                  </a:ln>
                  <a:solidFill>
                    <a:srgbClr val="000000"/>
                  </a:solidFill>
                  <a:effectLst/>
                  <a:ea typeface="Times New Roman" pitchFamily="18" charset="0"/>
                  <a:cs typeface="Arial" pitchFamily="34" charset="0"/>
                </a:rPr>
                <a:t>kg </a:t>
              </a:r>
              <a:r>
                <a:rPr kumimoji="0" lang="en-US" sz="2000" b="0" i="0" u="none" strike="noStrike" cap="none" normalizeH="0" baseline="0" dirty="0">
                  <a:ln>
                    <a:noFill/>
                  </a:ln>
                  <a:solidFill>
                    <a:srgbClr val="000000"/>
                  </a:solidFill>
                  <a:effectLst/>
                  <a:ea typeface="Times New Roman" pitchFamily="18" charset="0"/>
                  <a:cs typeface="Arial" pitchFamily="34" charset="0"/>
                </a:rPr>
                <a:t>)</a:t>
              </a:r>
              <a:r>
                <a:rPr kumimoji="0" lang="en-US" sz="2000" b="1" i="0" u="none" strike="noStrike" cap="none" normalizeH="0" baseline="0" dirty="0">
                  <a:ln>
                    <a:noFill/>
                  </a:ln>
                  <a:solidFill>
                    <a:srgbClr val="000000"/>
                  </a:solidFill>
                  <a:effectLst/>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u="sng" dirty="0">
                  <a:solidFill>
                    <a:srgbClr val="000000"/>
                  </a:solidFill>
                  <a:cs typeface="Arial" pitchFamily="34" charset="0"/>
                </a:rPr>
                <a:t>Chapter 5</a:t>
              </a:r>
              <a:endParaRPr kumimoji="0" lang="en-US" sz="2000" b="0" i="0" u="sng" strike="noStrike" cap="none" normalizeH="0" baseline="0" dirty="0">
                <a:ln>
                  <a:noFill/>
                </a:ln>
                <a:solidFill>
                  <a:schemeClr val="tx1"/>
                </a:solidFill>
                <a:effectLst/>
                <a:cs typeface="Arial" pitchFamily="34" charset="0"/>
              </a:endParaRPr>
            </a:p>
          </p:txBody>
        </p:sp>
        <p:pic>
          <p:nvPicPr>
            <p:cNvPr id="363522" name="Picture 2"/>
            <p:cNvPicPr>
              <a:picLocks noChangeAspect="1" noChangeArrowheads="1"/>
            </p:cNvPicPr>
            <p:nvPr/>
          </p:nvPicPr>
          <p:blipFill>
            <a:blip r:embed="rId2" cstate="print"/>
            <a:srcRect/>
            <a:stretch>
              <a:fillRect/>
            </a:stretch>
          </p:blipFill>
          <p:spPr bwMode="auto">
            <a:xfrm>
              <a:off x="6598437" y="3657600"/>
              <a:ext cx="2469364" cy="1676400"/>
            </a:xfrm>
            <a:prstGeom prst="rect">
              <a:avLst/>
            </a:prstGeom>
            <a:noFill/>
            <a:ln w="9525">
              <a:noFill/>
              <a:miter lim="800000"/>
              <a:headEnd/>
              <a:tailEnd/>
            </a:ln>
          </p:spPr>
        </p:pic>
      </p:grpSp>
      <p:grpSp>
        <p:nvGrpSpPr>
          <p:cNvPr id="14" name="Group 13"/>
          <p:cNvGrpSpPr/>
          <p:nvPr/>
        </p:nvGrpSpPr>
        <p:grpSpPr>
          <a:xfrm>
            <a:off x="263856" y="3693558"/>
            <a:ext cx="8575344" cy="2862322"/>
            <a:chOff x="152400" y="3166408"/>
            <a:chExt cx="8575344" cy="2862322"/>
          </a:xfrm>
        </p:grpSpPr>
        <p:sp>
          <p:nvSpPr>
            <p:cNvPr id="15" name="Rectangle 1"/>
            <p:cNvSpPr>
              <a:spLocks noChangeArrowheads="1"/>
            </p:cNvSpPr>
            <p:nvPr/>
          </p:nvSpPr>
          <p:spPr bwMode="auto">
            <a:xfrm>
              <a:off x="152400" y="3166408"/>
              <a:ext cx="6096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ea typeface="Times New Roman" pitchFamily="18" charset="0"/>
                  <a:cs typeface="Arial" pitchFamily="34" charset="0"/>
                </a:rPr>
                <a:t>T102-Q19.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FF"/>
                  </a:solidFill>
                  <a:effectLst/>
                  <a:ea typeface="Times New Roman" pitchFamily="18" charset="0"/>
                  <a:cs typeface="Arial" pitchFamily="34" charset="0"/>
                </a:rPr>
                <a:t>Two boxes, one of mass </a:t>
              </a:r>
              <a:r>
                <a:rPr kumimoji="0" lang="en-US" sz="2000" b="1" i="1" u="none" strike="noStrike" cap="none" normalizeH="0" baseline="0" dirty="0">
                  <a:ln>
                    <a:noFill/>
                  </a:ln>
                  <a:solidFill>
                    <a:srgbClr val="0000FF"/>
                  </a:solidFill>
                  <a:effectLst/>
                  <a:ea typeface="Times New Roman" pitchFamily="18" charset="0"/>
                  <a:cs typeface="Arial" pitchFamily="34" charset="0"/>
                </a:rPr>
                <a:t>m </a:t>
              </a:r>
              <a:r>
                <a:rPr kumimoji="0" lang="en-US" sz="2000" b="1" i="0" u="none" strike="noStrike" cap="none" normalizeH="0" baseline="0" dirty="0">
                  <a:ln>
                    <a:noFill/>
                  </a:ln>
                  <a:solidFill>
                    <a:srgbClr val="0000FF"/>
                  </a:solidFill>
                  <a:effectLst/>
                  <a:ea typeface="Times New Roman" pitchFamily="18" charset="0"/>
                  <a:cs typeface="Arial" pitchFamily="34" charset="0"/>
                </a:rPr>
                <a:t>= 5.00 </a:t>
              </a:r>
              <a:r>
                <a:rPr kumimoji="0" lang="en-US" sz="2000" b="1" i="1" u="none" strike="noStrike" cap="none" normalizeH="0" baseline="0" dirty="0">
                  <a:ln>
                    <a:noFill/>
                  </a:ln>
                  <a:solidFill>
                    <a:srgbClr val="0000FF"/>
                  </a:solidFill>
                  <a:effectLst/>
                  <a:ea typeface="Times New Roman" pitchFamily="18" charset="0"/>
                  <a:cs typeface="Arial" pitchFamily="34" charset="0"/>
                </a:rPr>
                <a:t>kg </a:t>
              </a:r>
              <a:r>
                <a:rPr kumimoji="0" lang="en-US" sz="2000" b="1" i="0" u="none" strike="noStrike" cap="none" normalizeH="0" baseline="0" dirty="0">
                  <a:ln>
                    <a:noFill/>
                  </a:ln>
                  <a:solidFill>
                    <a:srgbClr val="0000FF"/>
                  </a:solidFill>
                  <a:effectLst/>
                  <a:ea typeface="Times New Roman" pitchFamily="18" charset="0"/>
                  <a:cs typeface="Arial" pitchFamily="34" charset="0"/>
                </a:rPr>
                <a:t>and the other with an unknown mass </a:t>
              </a:r>
              <a:r>
                <a:rPr kumimoji="0" lang="en-US" sz="2000" b="1" i="1" u="none" strike="noStrike" cap="none" normalizeH="0" baseline="0" dirty="0">
                  <a:ln>
                    <a:noFill/>
                  </a:ln>
                  <a:solidFill>
                    <a:srgbClr val="0000FF"/>
                  </a:solidFill>
                  <a:effectLst/>
                  <a:ea typeface="Times New Roman" pitchFamily="18" charset="0"/>
                  <a:cs typeface="Arial" pitchFamily="34" charset="0"/>
                </a:rPr>
                <a:t>M </a:t>
              </a:r>
              <a:r>
                <a:rPr kumimoji="0" lang="en-US" sz="2000" b="1" i="0" u="none" strike="noStrike" cap="none" normalizeH="0" baseline="0" dirty="0">
                  <a:ln>
                    <a:noFill/>
                  </a:ln>
                  <a:solidFill>
                    <a:srgbClr val="0000FF"/>
                  </a:solidFill>
                  <a:effectLst/>
                  <a:ea typeface="Times New Roman" pitchFamily="18" charset="0"/>
                  <a:cs typeface="Arial" pitchFamily="34" charset="0"/>
                </a:rPr>
                <a:t>are connected with a string passing over a massless frictionless pulley and are placed on planes</a:t>
              </a:r>
              <a:r>
                <a:rPr kumimoji="0" lang="en-US" sz="2000" b="1" i="0" u="none" strike="noStrike" cap="none" normalizeH="0" dirty="0">
                  <a:ln>
                    <a:noFill/>
                  </a:ln>
                  <a:solidFill>
                    <a:srgbClr val="0000FF"/>
                  </a:solidFill>
                  <a:effectLst/>
                  <a:ea typeface="Times New Roman" pitchFamily="18" charset="0"/>
                  <a:cs typeface="Arial" pitchFamily="34" charset="0"/>
                </a:rPr>
                <a:t> with coefficients of friction 0.1 and 0.2 respectively</a:t>
              </a:r>
              <a:r>
                <a:rPr kumimoji="0" lang="en-US" sz="2000" b="1" i="0" u="none" strike="noStrike" cap="none" normalizeH="0" baseline="0" dirty="0">
                  <a:ln>
                    <a:noFill/>
                  </a:ln>
                  <a:solidFill>
                    <a:srgbClr val="0000FF"/>
                  </a:solidFill>
                  <a:effectLst/>
                  <a:ea typeface="Times New Roman" pitchFamily="18" charset="0"/>
                  <a:cs typeface="Arial" pitchFamily="34" charset="0"/>
                </a:rPr>
                <a:t> as shown in Fig. 5. What must be the mass </a:t>
              </a:r>
              <a:r>
                <a:rPr kumimoji="0" lang="en-US" sz="2000" b="1" i="1" u="none" strike="noStrike" cap="none" normalizeH="0" baseline="0" dirty="0">
                  <a:ln>
                    <a:noFill/>
                  </a:ln>
                  <a:solidFill>
                    <a:srgbClr val="0000FF"/>
                  </a:solidFill>
                  <a:effectLst/>
                  <a:ea typeface="Times New Roman" pitchFamily="18" charset="0"/>
                  <a:cs typeface="Arial" pitchFamily="34" charset="0"/>
                </a:rPr>
                <a:t>M</a:t>
              </a:r>
              <a:r>
                <a:rPr kumimoji="0" lang="en-US" sz="2000" b="1" i="0" u="none" strike="noStrike" cap="none" normalizeH="0" baseline="0" dirty="0">
                  <a:ln>
                    <a:noFill/>
                  </a:ln>
                  <a:solidFill>
                    <a:srgbClr val="0000FF"/>
                  </a:solidFill>
                  <a:effectLst/>
                  <a:ea typeface="Times New Roman" pitchFamily="18" charset="0"/>
                  <a:cs typeface="Arial" pitchFamily="34" charset="0"/>
                </a:rPr>
                <a:t>, if it goes down the plane with an acceleration of </a:t>
              </a:r>
              <a:r>
                <a:rPr kumimoji="0" lang="en-US" sz="2000" b="1" i="1" u="none" strike="noStrike" cap="none" normalizeH="0" baseline="0" dirty="0">
                  <a:ln>
                    <a:noFill/>
                  </a:ln>
                  <a:solidFill>
                    <a:srgbClr val="0000FF"/>
                  </a:solidFill>
                  <a:effectLst/>
                  <a:ea typeface="Times New Roman" pitchFamily="18" charset="0"/>
                  <a:cs typeface="Arial" pitchFamily="34" charset="0"/>
                </a:rPr>
                <a:t>a </a:t>
              </a:r>
              <a:r>
                <a:rPr kumimoji="0" lang="en-US" sz="2000" b="1" i="0" u="none" strike="noStrike" cap="none" normalizeH="0" baseline="0" dirty="0">
                  <a:ln>
                    <a:noFill/>
                  </a:ln>
                  <a:solidFill>
                    <a:srgbClr val="0000FF"/>
                  </a:solidFill>
                  <a:effectLst/>
                  <a:ea typeface="Times New Roman" pitchFamily="18" charset="0"/>
                  <a:cs typeface="Arial" pitchFamily="34" charset="0"/>
                </a:rPr>
                <a:t>= 2.45 </a:t>
              </a:r>
              <a:r>
                <a:rPr kumimoji="0" lang="en-US" sz="2000" b="1" i="1" u="none" strike="noStrike" cap="none" normalizeH="0" baseline="0" dirty="0">
                  <a:ln>
                    <a:noFill/>
                  </a:ln>
                  <a:solidFill>
                    <a:srgbClr val="0000FF"/>
                  </a:solidFill>
                  <a:effectLst/>
                  <a:ea typeface="Times New Roman" pitchFamily="18" charset="0"/>
                  <a:cs typeface="Arial" pitchFamily="34" charset="0"/>
                </a:rPr>
                <a:t>m/s</a:t>
              </a:r>
              <a:r>
                <a:rPr kumimoji="0" lang="en-US" sz="2000" b="1" i="0" u="none" strike="noStrike" cap="none" normalizeH="0" baseline="30000" dirty="0">
                  <a:ln>
                    <a:noFill/>
                  </a:ln>
                  <a:solidFill>
                    <a:srgbClr val="0000FF"/>
                  </a:solidFill>
                  <a:effectLst/>
                  <a:ea typeface="Times New Roman" pitchFamily="18" charset="0"/>
                  <a:cs typeface="Arial" pitchFamily="34" charset="0"/>
                </a:rPr>
                <a:t>2</a:t>
              </a:r>
              <a:r>
                <a:rPr kumimoji="0" lang="en-US" sz="2000" b="1" i="0" u="none" strike="noStrike" cap="none" normalizeH="0" baseline="0" dirty="0">
                  <a:ln>
                    <a:noFill/>
                  </a:ln>
                  <a:solidFill>
                    <a:srgbClr val="0000FF"/>
                  </a:solidFill>
                  <a:effectLst/>
                  <a:ea typeface="Times New Roman" pitchFamily="18" charset="0"/>
                  <a:cs typeface="Arial" pitchFamily="34" charset="0"/>
                </a:rPr>
                <a:t>? (</a:t>
              </a:r>
              <a:r>
                <a:rPr kumimoji="0" lang="en-US" sz="2000" b="1" i="0" u="none" strike="noStrike" cap="none" normalizeH="0" baseline="0" dirty="0" err="1">
                  <a:ln>
                    <a:noFill/>
                  </a:ln>
                  <a:solidFill>
                    <a:srgbClr val="0000FF"/>
                  </a:solidFill>
                  <a:effectLst/>
                  <a:ea typeface="Times New Roman" pitchFamily="18" charset="0"/>
                  <a:cs typeface="Arial" pitchFamily="34" charset="0"/>
                </a:rPr>
                <a:t>Ans</a:t>
              </a:r>
              <a:r>
                <a:rPr kumimoji="0" lang="en-US" sz="2000" b="1" i="0" u="none" strike="noStrike" cap="none" normalizeH="0" baseline="0" dirty="0">
                  <a:ln>
                    <a:noFill/>
                  </a:ln>
                  <a:solidFill>
                    <a:srgbClr val="0000FF"/>
                  </a:solidFill>
                  <a:effectLst/>
                  <a:ea typeface="Times New Roman" pitchFamily="18" charset="0"/>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u="sng" dirty="0">
                  <a:solidFill>
                    <a:srgbClr val="0000FF"/>
                  </a:solidFill>
                  <a:cs typeface="Arial" pitchFamily="34" charset="0"/>
                </a:rPr>
                <a:t>Chapter 6</a:t>
              </a:r>
              <a:endParaRPr kumimoji="0" lang="en-US" sz="2000" b="1" i="0" u="sng" strike="noStrike" cap="none" normalizeH="0" baseline="0" dirty="0">
                <a:ln>
                  <a:noFill/>
                </a:ln>
                <a:solidFill>
                  <a:srgbClr val="0000FF"/>
                </a:solidFill>
                <a:effectLst/>
                <a:cs typeface="Arial" pitchFamily="34" charset="0"/>
              </a:endParaRPr>
            </a:p>
          </p:txBody>
        </p:sp>
        <p:pic>
          <p:nvPicPr>
            <p:cNvPr id="16" name="Picture 2"/>
            <p:cNvPicPr>
              <a:picLocks noChangeAspect="1" noChangeArrowheads="1"/>
            </p:cNvPicPr>
            <p:nvPr/>
          </p:nvPicPr>
          <p:blipFill>
            <a:blip r:embed="rId2" cstate="print"/>
            <a:srcRect/>
            <a:stretch>
              <a:fillRect/>
            </a:stretch>
          </p:blipFill>
          <p:spPr bwMode="auto">
            <a:xfrm>
              <a:off x="6598437" y="3888458"/>
              <a:ext cx="2129307" cy="1445542"/>
            </a:xfrm>
            <a:prstGeom prst="rect">
              <a:avLst/>
            </a:prstGeom>
            <a:noFill/>
            <a:ln w="9525">
              <a:noFill/>
              <a:miter lim="800000"/>
              <a:headEnd/>
              <a:tailEnd/>
            </a:ln>
          </p:spPr>
        </p:pic>
      </p:grpSp>
    </p:spTree>
    <p:extLst>
      <p:ext uri="{BB962C8B-B14F-4D97-AF65-F5344CB8AC3E}">
        <p14:creationId xmlns:p14="http://schemas.microsoft.com/office/powerpoint/2010/main" val="28231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066800"/>
            <a:ext cx="8382000" cy="2246769"/>
            <a:chOff x="228600" y="4495800"/>
            <a:chExt cx="8382000" cy="2246769"/>
          </a:xfrm>
        </p:grpSpPr>
        <p:sp>
          <p:nvSpPr>
            <p:cNvPr id="3" name="Rectangle 5"/>
            <p:cNvSpPr>
              <a:spLocks noChangeArrowheads="1"/>
            </p:cNvSpPr>
            <p:nvPr/>
          </p:nvSpPr>
          <p:spPr bwMode="auto">
            <a:xfrm>
              <a:off x="228600" y="4495800"/>
              <a:ext cx="5029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T81-Q20: </a:t>
              </a:r>
              <a:r>
                <a:rPr lang="en-US" sz="2000" dirty="0"/>
                <a:t>A block of mass m = 10 kg is pushed up a rough 30</a:t>
              </a:r>
              <a:r>
                <a:rPr lang="en-US" sz="2000" baseline="30000" dirty="0"/>
                <a:t>o</a:t>
              </a:r>
              <a:r>
                <a:rPr lang="en-US" sz="2000" dirty="0"/>
                <a:t> inclined plane by a force F parallel to the incline as shown in Figure 4. The coefficient of kinetic friction between the block and the plane is 0.4. Find the magnitude of the force F when the block is moving up at constant velocity. (</a:t>
              </a:r>
              <a:r>
                <a:rPr lang="en-US" sz="2000" dirty="0" err="1"/>
                <a:t>Ans</a:t>
              </a:r>
              <a:r>
                <a:rPr lang="en-US" sz="2000" dirty="0"/>
                <a:t>: 83   N)</a:t>
              </a:r>
            </a:p>
          </p:txBody>
        </p:sp>
        <p:pic>
          <p:nvPicPr>
            <p:cNvPr id="4" name="Picture 2"/>
            <p:cNvPicPr>
              <a:picLocks noChangeAspect="1" noChangeArrowheads="1"/>
            </p:cNvPicPr>
            <p:nvPr/>
          </p:nvPicPr>
          <p:blipFill>
            <a:blip r:embed="rId2" cstate="print"/>
            <a:srcRect/>
            <a:stretch>
              <a:fillRect/>
            </a:stretch>
          </p:blipFill>
          <p:spPr bwMode="auto">
            <a:xfrm>
              <a:off x="6400800" y="4914085"/>
              <a:ext cx="2209800" cy="1562915"/>
            </a:xfrm>
            <a:prstGeom prst="rect">
              <a:avLst/>
            </a:prstGeom>
            <a:noFill/>
            <a:ln w="9525">
              <a:noFill/>
              <a:miter lim="800000"/>
              <a:headEnd/>
              <a:tailEnd/>
            </a:ln>
          </p:spPr>
        </p:pic>
      </p:grpSp>
      <p:grpSp>
        <p:nvGrpSpPr>
          <p:cNvPr id="5" name="Group 4"/>
          <p:cNvGrpSpPr/>
          <p:nvPr/>
        </p:nvGrpSpPr>
        <p:grpSpPr>
          <a:xfrm>
            <a:off x="304800" y="3886200"/>
            <a:ext cx="8382000" cy="2246769"/>
            <a:chOff x="228600" y="4495800"/>
            <a:chExt cx="8382000" cy="2246769"/>
          </a:xfrm>
        </p:grpSpPr>
        <p:sp>
          <p:nvSpPr>
            <p:cNvPr id="6" name="Rectangle 5"/>
            <p:cNvSpPr>
              <a:spLocks noChangeArrowheads="1"/>
            </p:cNvSpPr>
            <p:nvPr/>
          </p:nvSpPr>
          <p:spPr bwMode="auto">
            <a:xfrm>
              <a:off x="228600" y="4495800"/>
              <a:ext cx="5029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solidFill>
                    <a:srgbClr val="00B050"/>
                  </a:solidFill>
                </a:rPr>
                <a:t>Twisted: </a:t>
              </a:r>
              <a:r>
                <a:rPr lang="en-US" sz="2000" dirty="0">
                  <a:solidFill>
                    <a:srgbClr val="00B050"/>
                  </a:solidFill>
                </a:rPr>
                <a:t>A block of mass m = 10 kg is pushed up a rough 30</a:t>
              </a:r>
              <a:r>
                <a:rPr lang="en-US" sz="2000" baseline="30000" dirty="0">
                  <a:solidFill>
                    <a:srgbClr val="00B050"/>
                  </a:solidFill>
                </a:rPr>
                <a:t>o</a:t>
              </a:r>
              <a:r>
                <a:rPr lang="en-US" sz="2000" dirty="0">
                  <a:solidFill>
                    <a:srgbClr val="00B050"/>
                  </a:solidFill>
                </a:rPr>
                <a:t> inclined plane by a force F parallel to the incline as shown in Figure 4. The coefficient of kinetic friction between the block and the plane is 0.4. Find the magnitude of the force F when the block is moving up with constant acceleration ±1.0 m/s</a:t>
              </a:r>
              <a:r>
                <a:rPr lang="en-US" sz="2000" baseline="30000" dirty="0">
                  <a:solidFill>
                    <a:srgbClr val="00B050"/>
                  </a:solidFill>
                </a:rPr>
                <a:t>2</a:t>
              </a:r>
            </a:p>
          </p:txBody>
        </p:sp>
        <p:pic>
          <p:nvPicPr>
            <p:cNvPr id="7" name="Picture 2"/>
            <p:cNvPicPr>
              <a:picLocks noChangeAspect="1" noChangeArrowheads="1"/>
            </p:cNvPicPr>
            <p:nvPr/>
          </p:nvPicPr>
          <p:blipFill>
            <a:blip r:embed="rId2" cstate="print"/>
            <a:srcRect/>
            <a:stretch>
              <a:fillRect/>
            </a:stretch>
          </p:blipFill>
          <p:spPr bwMode="auto">
            <a:xfrm>
              <a:off x="6400800" y="4914085"/>
              <a:ext cx="2209800" cy="1562915"/>
            </a:xfrm>
            <a:prstGeom prst="rect">
              <a:avLst/>
            </a:prstGeom>
            <a:noFill/>
            <a:ln w="9525">
              <a:noFill/>
              <a:miter lim="800000"/>
              <a:headEnd/>
              <a:tailEnd/>
            </a:ln>
          </p:spPr>
        </p:pic>
      </p:grpSp>
    </p:spTree>
    <p:extLst>
      <p:ext uri="{BB962C8B-B14F-4D97-AF65-F5344CB8AC3E}">
        <p14:creationId xmlns:p14="http://schemas.microsoft.com/office/powerpoint/2010/main" val="32005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276600"/>
            <a:ext cx="3474797" cy="707886"/>
          </a:xfrm>
          <a:prstGeom prst="rect">
            <a:avLst/>
          </a:prstGeom>
          <a:noFill/>
        </p:spPr>
        <p:txBody>
          <a:bodyPr wrap="none" rtlCol="0">
            <a:spAutoFit/>
          </a:bodyPr>
          <a:lstStyle/>
          <a:p>
            <a:r>
              <a:rPr lang="en-US" sz="4000" b="1" dirty="0">
                <a:solidFill>
                  <a:srgbClr val="0000FF"/>
                </a:solidFill>
              </a:rPr>
              <a:t>Circular motion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535166" y="2667000"/>
            <a:ext cx="3408434" cy="1107996"/>
          </a:xfrm>
          <a:prstGeom prst="rect">
            <a:avLst/>
          </a:prstGeom>
          <a:noFill/>
          <a:ln w="9525">
            <a:noFill/>
            <a:miter lim="800000"/>
            <a:headEnd/>
            <a:tailEnd/>
          </a:ln>
        </p:spPr>
        <p:txBody>
          <a:bodyPr wrap="none">
            <a:spAutoFit/>
          </a:bodyPr>
          <a:lstStyle/>
          <a:p>
            <a:pPr algn="l" rtl="0"/>
            <a:r>
              <a:rPr lang="en-US" sz="6600" b="1" dirty="0">
                <a:latin typeface="Calibri" pitchFamily="34" charset="0"/>
              </a:rPr>
              <a:t>Lecture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257800" y="2057400"/>
            <a:ext cx="2819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1"/>
          <p:cNvGrpSpPr/>
          <p:nvPr/>
        </p:nvGrpSpPr>
        <p:grpSpPr>
          <a:xfrm>
            <a:off x="4495800" y="915194"/>
            <a:ext cx="4267200" cy="5181600"/>
            <a:chOff x="1981200" y="915194"/>
            <a:chExt cx="4267200" cy="5181600"/>
          </a:xfrm>
        </p:grpSpPr>
        <p:cxnSp>
          <p:nvCxnSpPr>
            <p:cNvPr id="23" name="Straight Arrow Connector 22"/>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81200" y="3429000"/>
              <a:ext cx="42672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7914" y="3352800"/>
              <a:ext cx="301686" cy="369332"/>
            </a:xfrm>
            <a:prstGeom prst="rect">
              <a:avLst/>
            </a:prstGeom>
            <a:noFill/>
          </p:spPr>
          <p:txBody>
            <a:bodyPr wrap="none" rtlCol="0">
              <a:spAutoFit/>
            </a:bodyPr>
            <a:lstStyle/>
            <a:p>
              <a:r>
                <a:rPr lang="en-US" dirty="0"/>
                <a:t>0</a:t>
              </a:r>
            </a:p>
          </p:txBody>
        </p:sp>
      </p:grpSp>
      <p:grpSp>
        <p:nvGrpSpPr>
          <p:cNvPr id="7" name="Group 61"/>
          <p:cNvGrpSpPr/>
          <p:nvPr/>
        </p:nvGrpSpPr>
        <p:grpSpPr>
          <a:xfrm>
            <a:off x="8089106" y="3403600"/>
            <a:ext cx="278607" cy="609600"/>
            <a:chOff x="6069806" y="3403600"/>
            <a:chExt cx="278607" cy="609600"/>
          </a:xfrm>
        </p:grpSpPr>
        <p:cxnSp>
          <p:nvCxnSpPr>
            <p:cNvPr id="29" name="Straight Arrow Connector 28"/>
            <p:cNvCxnSpPr/>
            <p:nvPr/>
          </p:nvCxnSpPr>
          <p:spPr>
            <a:xfrm rot="5400000" flipH="1" flipV="1">
              <a:off x="5765800" y="3707606"/>
              <a:ext cx="6096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8729" name="Object 9"/>
            <p:cNvGraphicFramePr>
              <a:graphicFrameLocks noChangeAspect="1"/>
            </p:cNvGraphicFramePr>
            <p:nvPr/>
          </p:nvGraphicFramePr>
          <p:xfrm>
            <a:off x="6134100" y="3581400"/>
            <a:ext cx="214313" cy="284162"/>
          </p:xfrm>
          <a:graphic>
            <a:graphicData uri="http://schemas.openxmlformats.org/presentationml/2006/ole">
              <mc:AlternateContent xmlns:mc="http://schemas.openxmlformats.org/markup-compatibility/2006">
                <mc:Choice xmlns:v="urn:schemas-microsoft-com:vml" Requires="v">
                  <p:oleObj spid="_x0000_s277003" name="Equation" r:id="rId3" imgW="126720" imgH="177480" progId="Equation.3">
                    <p:embed/>
                  </p:oleObj>
                </mc:Choice>
                <mc:Fallback>
                  <p:oleObj name="Equation" r:id="rId3" imgW="126720" imgH="177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3581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64"/>
          <p:cNvGrpSpPr/>
          <p:nvPr/>
        </p:nvGrpSpPr>
        <p:grpSpPr>
          <a:xfrm>
            <a:off x="6731000" y="1752600"/>
            <a:ext cx="609600" cy="304800"/>
            <a:chOff x="4673600" y="1752600"/>
            <a:chExt cx="609600" cy="304800"/>
          </a:xfrm>
        </p:grpSpPr>
        <p:cxnSp>
          <p:nvCxnSpPr>
            <p:cNvPr id="27" name="Straight Arrow Connector 26"/>
            <p:cNvCxnSpPr/>
            <p:nvPr/>
          </p:nvCxnSpPr>
          <p:spPr>
            <a:xfrm>
              <a:off x="4673600" y="2055812"/>
              <a:ext cx="609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3" name="Object 9"/>
            <p:cNvGraphicFramePr>
              <a:graphicFrameLocks noChangeAspect="1"/>
            </p:cNvGraphicFramePr>
            <p:nvPr/>
          </p:nvGraphicFramePr>
          <p:xfrm>
            <a:off x="4953000" y="1752600"/>
            <a:ext cx="214313" cy="284162"/>
          </p:xfrm>
          <a:graphic>
            <a:graphicData uri="http://schemas.openxmlformats.org/presentationml/2006/ole">
              <mc:AlternateContent xmlns:mc="http://schemas.openxmlformats.org/markup-compatibility/2006">
                <mc:Choice xmlns:v="urn:schemas-microsoft-com:vml" Requires="v">
                  <p:oleObj spid="_x0000_s277004" name="Equation" r:id="rId5" imgW="126720" imgH="177480" progId="Equation.3">
                    <p:embed/>
                  </p:oleObj>
                </mc:Choice>
                <mc:Fallback>
                  <p:oleObj name="Equation" r:id="rId5" imgW="126720" imgH="177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7526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66"/>
          <p:cNvGrpSpPr/>
          <p:nvPr/>
        </p:nvGrpSpPr>
        <p:grpSpPr>
          <a:xfrm>
            <a:off x="6172200" y="4800600"/>
            <a:ext cx="609600" cy="284162"/>
            <a:chOff x="4114800" y="4876800"/>
            <a:chExt cx="609600" cy="284162"/>
          </a:xfrm>
        </p:grpSpPr>
        <p:cxnSp>
          <p:nvCxnSpPr>
            <p:cNvPr id="28" name="Straight Arrow Connector 27"/>
            <p:cNvCxnSpPr/>
            <p:nvPr/>
          </p:nvCxnSpPr>
          <p:spPr>
            <a:xfrm>
              <a:off x="4114800" y="4900612"/>
              <a:ext cx="6096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6" name="Object 9"/>
            <p:cNvGraphicFramePr>
              <a:graphicFrameLocks noChangeAspect="1"/>
            </p:cNvGraphicFramePr>
            <p:nvPr/>
          </p:nvGraphicFramePr>
          <p:xfrm>
            <a:off x="4267200" y="4876800"/>
            <a:ext cx="214313" cy="284162"/>
          </p:xfrm>
          <a:graphic>
            <a:graphicData uri="http://schemas.openxmlformats.org/presentationml/2006/ole">
              <mc:AlternateContent xmlns:mc="http://schemas.openxmlformats.org/markup-compatibility/2006">
                <mc:Choice xmlns:v="urn:schemas-microsoft-com:vml" Requires="v">
                  <p:oleObj spid="_x0000_s277005" name="Equation" r:id="rId7" imgW="126720" imgH="177480" progId="Equation.3">
                    <p:embed/>
                  </p:oleObj>
                </mc:Choice>
                <mc:Fallback>
                  <p:oleObj name="Equation" r:id="rId7" imgW="126720" imgH="177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8768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68"/>
          <p:cNvGrpSpPr/>
          <p:nvPr/>
        </p:nvGrpSpPr>
        <p:grpSpPr>
          <a:xfrm>
            <a:off x="5003800" y="2896394"/>
            <a:ext cx="254000" cy="533400"/>
            <a:chOff x="2895600" y="2896394"/>
            <a:chExt cx="254000" cy="533400"/>
          </a:xfrm>
        </p:grpSpPr>
        <p:cxnSp>
          <p:nvCxnSpPr>
            <p:cNvPr id="31" name="Straight Arrow Connector 30"/>
            <p:cNvCxnSpPr/>
            <p:nvPr/>
          </p:nvCxnSpPr>
          <p:spPr>
            <a:xfrm rot="5400000" flipH="1" flipV="1">
              <a:off x="2882106" y="3162300"/>
              <a:ext cx="533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9"/>
            <p:cNvGraphicFramePr>
              <a:graphicFrameLocks noChangeAspect="1"/>
            </p:cNvGraphicFramePr>
            <p:nvPr/>
          </p:nvGraphicFramePr>
          <p:xfrm>
            <a:off x="2895600" y="2971800"/>
            <a:ext cx="214313" cy="284162"/>
          </p:xfrm>
          <a:graphic>
            <a:graphicData uri="http://schemas.openxmlformats.org/presentationml/2006/ole">
              <mc:AlternateContent xmlns:mc="http://schemas.openxmlformats.org/markup-compatibility/2006">
                <mc:Choice xmlns:v="urn:schemas-microsoft-com:vml" Requires="v">
                  <p:oleObj spid="_x0000_s277006" name="Equation" r:id="rId8" imgW="126720" imgH="177480" progId="Equation.3">
                    <p:embed/>
                  </p:oleObj>
                </mc:Choice>
                <mc:Fallback>
                  <p:oleObj name="Equation" r:id="rId8" imgW="126720" imgH="1774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9718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9" name="TextBox 98"/>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Circular Motion</a:t>
            </a:r>
          </a:p>
        </p:txBody>
      </p:sp>
      <p:grpSp>
        <p:nvGrpSpPr>
          <p:cNvPr id="16" name="Group 117"/>
          <p:cNvGrpSpPr/>
          <p:nvPr/>
        </p:nvGrpSpPr>
        <p:grpSpPr>
          <a:xfrm>
            <a:off x="304800" y="1066800"/>
            <a:ext cx="4724400" cy="1357312"/>
            <a:chOff x="304800" y="4114800"/>
            <a:chExt cx="4724400" cy="1357312"/>
          </a:xfrm>
        </p:grpSpPr>
        <p:graphicFrame>
          <p:nvGraphicFramePr>
            <p:cNvPr id="158728" name="Object 8"/>
            <p:cNvGraphicFramePr>
              <a:graphicFrameLocks noChangeAspect="1"/>
            </p:cNvGraphicFramePr>
            <p:nvPr/>
          </p:nvGraphicFramePr>
          <p:xfrm>
            <a:off x="1981200" y="4800600"/>
            <a:ext cx="752475" cy="671512"/>
          </p:xfrm>
          <a:graphic>
            <a:graphicData uri="http://schemas.openxmlformats.org/presentationml/2006/ole">
              <mc:AlternateContent xmlns:mc="http://schemas.openxmlformats.org/markup-compatibility/2006">
                <mc:Choice xmlns:v="urn:schemas-microsoft-com:vml" Requires="v">
                  <p:oleObj spid="_x0000_s277007" name="Equation" r:id="rId9" imgW="444240" imgH="419040" progId="Equation.3">
                    <p:embed/>
                  </p:oleObj>
                </mc:Choice>
                <mc:Fallback>
                  <p:oleObj name="Equation" r:id="rId9" imgW="444240" imgH="41904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800600"/>
                          <a:ext cx="752475"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 name="TextBox 116"/>
            <p:cNvSpPr txBox="1"/>
            <p:nvPr/>
          </p:nvSpPr>
          <p:spPr>
            <a:xfrm>
              <a:off x="304800" y="4114800"/>
              <a:ext cx="4724400" cy="646331"/>
            </a:xfrm>
            <a:prstGeom prst="rect">
              <a:avLst/>
            </a:prstGeom>
            <a:noFill/>
          </p:spPr>
          <p:txBody>
            <a:bodyPr wrap="square" rtlCol="0">
              <a:spAutoFit/>
            </a:bodyPr>
            <a:lstStyle/>
            <a:p>
              <a:r>
                <a:rPr lang="en-US" b="1" dirty="0">
                  <a:solidFill>
                    <a:srgbClr val="0000FF"/>
                  </a:solidFill>
                </a:rPr>
                <a:t>The acceleration of the particle in a circular path is always towards the center of the circle.</a:t>
              </a:r>
            </a:p>
          </p:txBody>
        </p:sp>
      </p:grpSp>
      <p:grpSp>
        <p:nvGrpSpPr>
          <p:cNvPr id="22" name="Group 72"/>
          <p:cNvGrpSpPr/>
          <p:nvPr/>
        </p:nvGrpSpPr>
        <p:grpSpPr>
          <a:xfrm>
            <a:off x="5181600" y="3886200"/>
            <a:ext cx="431800" cy="463408"/>
            <a:chOff x="5181600" y="3886200"/>
            <a:chExt cx="431800" cy="463408"/>
          </a:xfrm>
        </p:grpSpPr>
        <p:cxnSp>
          <p:nvCxnSpPr>
            <p:cNvPr id="94" name="Straight Arrow Connector 93"/>
            <p:cNvCxnSpPr/>
            <p:nvPr/>
          </p:nvCxnSpPr>
          <p:spPr>
            <a:xfrm rot="16200000" flipH="1">
              <a:off x="5203898" y="3940105"/>
              <a:ext cx="463406" cy="35559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2" name="Object 9"/>
            <p:cNvGraphicFramePr>
              <a:graphicFrameLocks noChangeAspect="1"/>
            </p:cNvGraphicFramePr>
            <p:nvPr/>
          </p:nvGraphicFramePr>
          <p:xfrm>
            <a:off x="5181600" y="3886200"/>
            <a:ext cx="214313" cy="284162"/>
          </p:xfrm>
          <a:graphic>
            <a:graphicData uri="http://schemas.openxmlformats.org/presentationml/2006/ole">
              <mc:AlternateContent xmlns:mc="http://schemas.openxmlformats.org/markup-compatibility/2006">
                <mc:Choice xmlns:v="urn:schemas-microsoft-com:vml" Requires="v">
                  <p:oleObj spid="_x0000_s277008" name="Equation" r:id="rId11" imgW="126720" imgH="177480" progId="Equation.3">
                    <p:embed/>
                  </p:oleObj>
                </mc:Choice>
                <mc:Fallback>
                  <p:oleObj name="Equation" r:id="rId11" imgW="126720" imgH="17748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862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Group 75"/>
          <p:cNvGrpSpPr/>
          <p:nvPr/>
        </p:nvGrpSpPr>
        <p:grpSpPr>
          <a:xfrm>
            <a:off x="5562600" y="2078038"/>
            <a:ext cx="228601" cy="493859"/>
            <a:chOff x="5562600" y="2078038"/>
            <a:chExt cx="228601" cy="493859"/>
          </a:xfrm>
        </p:grpSpPr>
        <p:cxnSp>
          <p:nvCxnSpPr>
            <p:cNvPr id="87" name="Straight Arrow Connector 86"/>
            <p:cNvCxnSpPr/>
            <p:nvPr/>
          </p:nvCxnSpPr>
          <p:spPr>
            <a:xfrm rot="5400000" flipH="1" flipV="1">
              <a:off x="5533953" y="2314648"/>
              <a:ext cx="285896" cy="22860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5" name="Object 9"/>
            <p:cNvGraphicFramePr>
              <a:graphicFrameLocks noChangeAspect="1"/>
            </p:cNvGraphicFramePr>
            <p:nvPr/>
          </p:nvGraphicFramePr>
          <p:xfrm>
            <a:off x="5562600" y="2078038"/>
            <a:ext cx="214313" cy="284162"/>
          </p:xfrm>
          <a:graphic>
            <a:graphicData uri="http://schemas.openxmlformats.org/presentationml/2006/ole">
              <mc:AlternateContent xmlns:mc="http://schemas.openxmlformats.org/markup-compatibility/2006">
                <mc:Choice xmlns:v="urn:schemas-microsoft-com:vml" Requires="v">
                  <p:oleObj spid="_x0000_s277009" name="Equation" r:id="rId12" imgW="126720" imgH="177480" progId="Equation.3">
                    <p:embed/>
                  </p:oleObj>
                </mc:Choice>
                <mc:Fallback>
                  <p:oleObj name="Equation" r:id="rId12" imgW="126720" imgH="17748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0780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5" name="TextBox 64"/>
          <p:cNvSpPr txBox="1"/>
          <p:nvPr/>
        </p:nvSpPr>
        <p:spPr>
          <a:xfrm>
            <a:off x="152400" y="3724870"/>
            <a:ext cx="4724400" cy="923330"/>
          </a:xfrm>
          <a:prstGeom prst="rect">
            <a:avLst/>
          </a:prstGeom>
          <a:noFill/>
        </p:spPr>
        <p:txBody>
          <a:bodyPr wrap="square" rtlCol="0">
            <a:spAutoFit/>
          </a:bodyPr>
          <a:lstStyle/>
          <a:p>
            <a:pPr algn="ctr"/>
            <a:r>
              <a:rPr lang="en-US" b="1" dirty="0">
                <a:solidFill>
                  <a:srgbClr val="0000FF"/>
                </a:solidFill>
              </a:rPr>
              <a:t>The Force will also be towards the centre.</a:t>
            </a:r>
          </a:p>
          <a:p>
            <a:pPr algn="ctr"/>
            <a:endParaRPr lang="en-US" b="1" dirty="0">
              <a:solidFill>
                <a:srgbClr val="0000FF"/>
              </a:solidFill>
            </a:endParaRPr>
          </a:p>
          <a:p>
            <a:pPr algn="ctr"/>
            <a:r>
              <a:rPr lang="en-US" b="1" dirty="0">
                <a:solidFill>
                  <a:srgbClr val="0000FF"/>
                </a:solidFill>
              </a:rPr>
              <a:t>Hence it is called a centripetal force</a:t>
            </a:r>
          </a:p>
        </p:txBody>
      </p:sp>
      <p:graphicFrame>
        <p:nvGraphicFramePr>
          <p:cNvPr id="67" name="Object 8"/>
          <p:cNvGraphicFramePr>
            <a:graphicFrameLocks noChangeAspect="1"/>
          </p:cNvGraphicFramePr>
          <p:nvPr/>
        </p:nvGraphicFramePr>
        <p:xfrm>
          <a:off x="1579563" y="2605088"/>
          <a:ext cx="1633537" cy="671512"/>
        </p:xfrm>
        <a:graphic>
          <a:graphicData uri="http://schemas.openxmlformats.org/presentationml/2006/ole">
            <mc:AlternateContent xmlns:mc="http://schemas.openxmlformats.org/markup-compatibility/2006">
              <mc:Choice xmlns:v="urn:schemas-microsoft-com:vml" Requires="v">
                <p:oleObj spid="_x0000_s277010" name="Equation" r:id="rId13" imgW="965160" imgH="419040" progId="Equation.3">
                  <p:embed/>
                </p:oleObj>
              </mc:Choice>
              <mc:Fallback>
                <p:oleObj name="Equation" r:id="rId13" imgW="965160" imgH="41904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9563" y="2605088"/>
                        <a:ext cx="1633537"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9" name="Group 61"/>
          <p:cNvGrpSpPr/>
          <p:nvPr/>
        </p:nvGrpSpPr>
        <p:grpSpPr>
          <a:xfrm>
            <a:off x="7697788" y="2362200"/>
            <a:ext cx="379412" cy="482600"/>
            <a:chOff x="6071394" y="3327400"/>
            <a:chExt cx="379412" cy="482600"/>
          </a:xfrm>
        </p:grpSpPr>
        <p:cxnSp>
          <p:nvCxnSpPr>
            <p:cNvPr id="70" name="Straight Arrow Connector 69"/>
            <p:cNvCxnSpPr/>
            <p:nvPr/>
          </p:nvCxnSpPr>
          <p:spPr>
            <a:xfrm rot="16200000" flipV="1">
              <a:off x="6070600" y="3429794"/>
              <a:ext cx="381000" cy="379412"/>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3" name="Object 9"/>
            <p:cNvGraphicFramePr>
              <a:graphicFrameLocks noChangeAspect="1"/>
            </p:cNvGraphicFramePr>
            <p:nvPr/>
          </p:nvGraphicFramePr>
          <p:xfrm>
            <a:off x="6134100" y="3327400"/>
            <a:ext cx="214313" cy="284162"/>
          </p:xfrm>
          <a:graphic>
            <a:graphicData uri="http://schemas.openxmlformats.org/presentationml/2006/ole">
              <mc:AlternateContent xmlns:mc="http://schemas.openxmlformats.org/markup-compatibility/2006">
                <mc:Choice xmlns:v="urn:schemas-microsoft-com:vml" Requires="v">
                  <p:oleObj spid="_x0000_s277011" name="Equation" r:id="rId15" imgW="126720" imgH="177480" progId="Equation.3">
                    <p:embed/>
                  </p:oleObj>
                </mc:Choice>
                <mc:Fallback>
                  <p:oleObj name="Equation" r:id="rId15" imgW="126720" imgH="17748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3327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6" name="Group 61"/>
          <p:cNvGrpSpPr/>
          <p:nvPr/>
        </p:nvGrpSpPr>
        <p:grpSpPr>
          <a:xfrm>
            <a:off x="7315200" y="4343400"/>
            <a:ext cx="382588" cy="461962"/>
            <a:chOff x="5688806" y="3403600"/>
            <a:chExt cx="382588" cy="461962"/>
          </a:xfrm>
        </p:grpSpPr>
        <p:cxnSp>
          <p:nvCxnSpPr>
            <p:cNvPr id="78" name="Straight Arrow Connector 77"/>
            <p:cNvCxnSpPr/>
            <p:nvPr/>
          </p:nvCxnSpPr>
          <p:spPr>
            <a:xfrm rot="5400000" flipH="1" flipV="1">
              <a:off x="5651500" y="3440906"/>
              <a:ext cx="457200" cy="382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0" name="Object 9"/>
            <p:cNvGraphicFramePr>
              <a:graphicFrameLocks noChangeAspect="1"/>
            </p:cNvGraphicFramePr>
            <p:nvPr/>
          </p:nvGraphicFramePr>
          <p:xfrm>
            <a:off x="5841206" y="3581400"/>
            <a:ext cx="214313" cy="284162"/>
          </p:xfrm>
          <a:graphic>
            <a:graphicData uri="http://schemas.openxmlformats.org/presentationml/2006/ole">
              <mc:AlternateContent xmlns:mc="http://schemas.openxmlformats.org/markup-compatibility/2006">
                <mc:Choice xmlns:v="urn:schemas-microsoft-com:vml" Requires="v">
                  <p:oleObj spid="_x0000_s277012" name="Equation" r:id="rId16" imgW="126720" imgH="177480" progId="Equation.3">
                    <p:embed/>
                  </p:oleObj>
                </mc:Choice>
                <mc:Fallback>
                  <p:oleObj name="Equation" r:id="rId16" imgW="126720" imgH="17748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206" y="3581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3" name="Group 82"/>
          <p:cNvGrpSpPr/>
          <p:nvPr/>
        </p:nvGrpSpPr>
        <p:grpSpPr>
          <a:xfrm>
            <a:off x="6477001" y="1981200"/>
            <a:ext cx="304799" cy="2845594"/>
            <a:chOff x="6477001" y="1981200"/>
            <a:chExt cx="304799" cy="2845594"/>
          </a:xfrm>
        </p:grpSpPr>
        <p:grpSp>
          <p:nvGrpSpPr>
            <p:cNvPr id="4" name="Group 60"/>
            <p:cNvGrpSpPr/>
            <p:nvPr/>
          </p:nvGrpSpPr>
          <p:grpSpPr>
            <a:xfrm>
              <a:off x="6477001" y="2006600"/>
              <a:ext cx="228599" cy="2820194"/>
              <a:chOff x="7696995" y="1955800"/>
              <a:chExt cx="228599" cy="2820194"/>
            </a:xfrm>
          </p:grpSpPr>
          <p:grpSp>
            <p:nvGrpSpPr>
              <p:cNvPr id="5" name="Group 55"/>
              <p:cNvGrpSpPr/>
              <p:nvPr/>
            </p:nvGrpSpPr>
            <p:grpSpPr>
              <a:xfrm>
                <a:off x="7922418" y="1955800"/>
                <a:ext cx="3176" cy="2820194"/>
                <a:chOff x="7009606" y="1727200"/>
                <a:chExt cx="3176" cy="2820194"/>
              </a:xfrm>
            </p:grpSpPr>
            <p:grpSp>
              <p:nvGrpSpPr>
                <p:cNvPr id="6" name="Group 48"/>
                <p:cNvGrpSpPr/>
                <p:nvPr/>
              </p:nvGrpSpPr>
              <p:grpSpPr>
                <a:xfrm>
                  <a:off x="7010400" y="1727200"/>
                  <a:ext cx="2382" cy="2820194"/>
                  <a:chOff x="7010400" y="1727200"/>
                  <a:chExt cx="2382" cy="2820194"/>
                </a:xfrm>
              </p:grpSpPr>
              <p:cxnSp>
                <p:nvCxnSpPr>
                  <p:cNvPr id="43" name="Straight Connector 42"/>
                  <p:cNvCxnSpPr/>
                  <p:nvPr/>
                </p:nvCxnSpPr>
                <p:spPr>
                  <a:xfrm rot="5400000" flipH="1" flipV="1">
                    <a:off x="6274594" y="2463006"/>
                    <a:ext cx="1473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6338888" y="3873500"/>
                    <a:ext cx="1346200"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rot="5400000">
                  <a:off x="6858000" y="3009106"/>
                  <a:ext cx="304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8727" name="Object 7"/>
              <p:cNvGraphicFramePr>
                <a:graphicFrameLocks noChangeAspect="1"/>
              </p:cNvGraphicFramePr>
              <p:nvPr/>
            </p:nvGraphicFramePr>
            <p:xfrm>
              <a:off x="7696995" y="2681121"/>
              <a:ext cx="152400" cy="239879"/>
            </p:xfrm>
            <a:graphic>
              <a:graphicData uri="http://schemas.openxmlformats.org/presentationml/2006/ole">
                <mc:AlternateContent xmlns:mc="http://schemas.openxmlformats.org/markup-compatibility/2006">
                  <mc:Choice xmlns:v="urn:schemas-microsoft-com:vml" Requires="v">
                    <p:oleObj spid="_x0000_s277013" name="Equation" r:id="rId17" imgW="177480" imgH="228600" progId="Equation.3">
                      <p:embed/>
                    </p:oleObj>
                  </mc:Choice>
                  <mc:Fallback>
                    <p:oleObj name="Equation" r:id="rId17" imgW="177480" imgH="228600" progId="Equation.3">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6995" y="2681121"/>
                            <a:ext cx="152400" cy="23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Oval 20"/>
            <p:cNvSpPr/>
            <p:nvPr/>
          </p:nvSpPr>
          <p:spPr>
            <a:xfrm>
              <a:off x="6629400" y="1981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304800" y="5068669"/>
            <a:ext cx="4724400" cy="646331"/>
          </a:xfrm>
          <a:prstGeom prst="rect">
            <a:avLst/>
          </a:prstGeom>
          <a:noFill/>
        </p:spPr>
        <p:txBody>
          <a:bodyPr wrap="square" rtlCol="0">
            <a:spAutoFit/>
          </a:bodyPr>
          <a:lstStyle/>
          <a:p>
            <a:pPr algn="ctr"/>
            <a:r>
              <a:rPr lang="en-US" b="1" dirty="0">
                <a:solidFill>
                  <a:srgbClr val="0000FF"/>
                </a:solidFill>
              </a:rPr>
              <a:t>Centripetal force is not an original force: It should be caused by some original forces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8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5444" y="147935"/>
            <a:ext cx="8026556" cy="461665"/>
          </a:xfrm>
          <a:prstGeom prst="rect">
            <a:avLst/>
          </a:prstGeom>
          <a:noFill/>
        </p:spPr>
        <p:txBody>
          <a:bodyPr wrap="none" rtlCol="0">
            <a:spAutoFit/>
          </a:bodyPr>
          <a:lstStyle/>
          <a:p>
            <a:r>
              <a:rPr lang="en-US" sz="2400" b="1" dirty="0">
                <a:solidFill>
                  <a:srgbClr val="FF0000"/>
                </a:solidFill>
                <a:latin typeface="Comic Sans MS" pitchFamily="66" charset="0"/>
              </a:rPr>
              <a:t>Centripetal Force on the Earth is caused by Gravity</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 name="Picture 44" descr="main_sun.jpg"/>
          <p:cNvPicPr>
            <a:picLocks noChangeAspect="1"/>
          </p:cNvPicPr>
          <p:nvPr/>
        </p:nvPicPr>
        <p:blipFill>
          <a:blip r:embed="rId3" cstate="print"/>
          <a:stretch>
            <a:fillRect/>
          </a:stretch>
        </p:blipFill>
        <p:spPr>
          <a:xfrm>
            <a:off x="2438400" y="2457450"/>
            <a:ext cx="1066800" cy="1066800"/>
          </a:xfrm>
          <a:prstGeom prst="rect">
            <a:avLst/>
          </a:prstGeom>
        </p:spPr>
      </p:pic>
      <p:pic>
        <p:nvPicPr>
          <p:cNvPr id="50" name="Picture 49" descr="earth.gif"/>
          <p:cNvPicPr>
            <a:picLocks noChangeAspect="1"/>
          </p:cNvPicPr>
          <p:nvPr/>
        </p:nvPicPr>
        <p:blipFill>
          <a:blip r:embed="rId4" cstate="print"/>
          <a:stretch>
            <a:fillRect/>
          </a:stretch>
        </p:blipFill>
        <p:spPr>
          <a:xfrm flipV="1">
            <a:off x="3505200" y="4210050"/>
            <a:ext cx="356074" cy="361950"/>
          </a:xfrm>
          <a:prstGeom prst="rect">
            <a:avLst/>
          </a:prstGeom>
        </p:spPr>
      </p:pic>
      <p:sp>
        <p:nvSpPr>
          <p:cNvPr id="53" name="TextBox 52"/>
          <p:cNvSpPr txBox="1"/>
          <p:nvPr/>
        </p:nvSpPr>
        <p:spPr>
          <a:xfrm>
            <a:off x="5334000" y="3429000"/>
            <a:ext cx="3352800" cy="646331"/>
          </a:xfrm>
          <a:prstGeom prst="rect">
            <a:avLst/>
          </a:prstGeom>
          <a:noFill/>
        </p:spPr>
        <p:txBody>
          <a:bodyPr wrap="square" rtlCol="0">
            <a:spAutoFit/>
          </a:bodyPr>
          <a:lstStyle/>
          <a:p>
            <a:pPr algn="ctr"/>
            <a:r>
              <a:rPr lang="en-US" b="1" dirty="0"/>
              <a:t>Centripetal force on Earth is caused by Gravitational Force</a:t>
            </a:r>
          </a:p>
        </p:txBody>
      </p:sp>
      <p:graphicFrame>
        <p:nvGraphicFramePr>
          <p:cNvPr id="12" name="Object 8"/>
          <p:cNvGraphicFramePr>
            <a:graphicFrameLocks noChangeAspect="1"/>
          </p:cNvGraphicFramePr>
          <p:nvPr/>
        </p:nvGraphicFramePr>
        <p:xfrm>
          <a:off x="5661026" y="4356226"/>
          <a:ext cx="1958973" cy="901574"/>
        </p:xfrm>
        <a:graphic>
          <a:graphicData uri="http://schemas.openxmlformats.org/presentationml/2006/ole">
            <mc:AlternateContent xmlns:mc="http://schemas.openxmlformats.org/markup-compatibility/2006">
              <mc:Choice xmlns:v="urn:schemas-microsoft-com:vml" Requires="v">
                <p:oleObj spid="_x0000_s306224" name="Equation" r:id="rId5" imgW="495000" imgH="241200" progId="Equation.3">
                  <p:embed/>
                </p:oleObj>
              </mc:Choice>
              <mc:Fallback>
                <p:oleObj name="Equation" r:id="rId5" imgW="495000" imgH="2412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1026" y="4356226"/>
                        <a:ext cx="1958973" cy="901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334000" y="1325940"/>
            <a:ext cx="3352800" cy="1569660"/>
          </a:xfrm>
          <a:prstGeom prst="rect">
            <a:avLst/>
          </a:prstGeom>
          <a:noFill/>
        </p:spPr>
        <p:txBody>
          <a:bodyPr wrap="square" rtlCol="0">
            <a:spAutoFit/>
          </a:bodyPr>
          <a:lstStyle/>
          <a:p>
            <a:pPr algn="ctr"/>
            <a:r>
              <a:rPr lang="en-US" sz="2400" b="1" dirty="0">
                <a:solidFill>
                  <a:srgbClr val="0000FF"/>
                </a:solidFill>
              </a:rPr>
              <a:t>Centripetal force not an original force. It is always generated by some other forces.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2257 -0.00462 C -0.06371 0.06684 -0.17691 0.03585 -0.2283 -0.07724 C -0.2809 -0.18987 -0.25347 -0.3395 -0.16684 -0.41235 C -0.07951 -0.48404 0.03368 -0.45004 0.08542 -0.33857 C 0.13837 -0.22664 0.11059 -0.07747 0.02257 -0.00462 Z " pathEditMode="relative" rAng="8886497" ptsTypes="fffff">
                                      <p:cBhvr>
                                        <p:cTn id="6" dur="5000" fill="hold"/>
                                        <p:tgtEl>
                                          <p:spTgt spid="50"/>
                                        </p:tgtEl>
                                        <p:attrNameLst>
                                          <p:attrName>ppt_x</p:attrName>
                                          <p:attrName>ppt_y</p:attrName>
                                        </p:attrNameLst>
                                      </p:cBhvr>
                                      <p:rCtr x="-9500" y="-204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257800" y="2057400"/>
            <a:ext cx="2819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1"/>
          <p:cNvGrpSpPr/>
          <p:nvPr/>
        </p:nvGrpSpPr>
        <p:grpSpPr>
          <a:xfrm>
            <a:off x="4495800" y="915194"/>
            <a:ext cx="4267200" cy="5181600"/>
            <a:chOff x="1981200" y="915194"/>
            <a:chExt cx="4267200" cy="5181600"/>
          </a:xfrm>
        </p:grpSpPr>
        <p:cxnSp>
          <p:nvCxnSpPr>
            <p:cNvPr id="23" name="Straight Arrow Connector 22"/>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81200" y="3429000"/>
              <a:ext cx="42672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7914" y="3352800"/>
              <a:ext cx="301686" cy="369332"/>
            </a:xfrm>
            <a:prstGeom prst="rect">
              <a:avLst/>
            </a:prstGeom>
            <a:noFill/>
          </p:spPr>
          <p:txBody>
            <a:bodyPr wrap="none" rtlCol="0">
              <a:spAutoFit/>
            </a:bodyPr>
            <a:lstStyle/>
            <a:p>
              <a:r>
                <a:rPr lang="en-US" dirty="0"/>
                <a:t>0</a:t>
              </a:r>
            </a:p>
          </p:txBody>
        </p:sp>
      </p:grpSp>
      <p:sp>
        <p:nvSpPr>
          <p:cNvPr id="99" name="TextBox 98"/>
          <p:cNvSpPr txBox="1"/>
          <p:nvPr/>
        </p:nvSpPr>
        <p:spPr>
          <a:xfrm>
            <a:off x="0" y="101025"/>
            <a:ext cx="9144000" cy="400110"/>
          </a:xfrm>
          <a:prstGeom prst="rect">
            <a:avLst/>
          </a:prstGeom>
          <a:noFill/>
        </p:spPr>
        <p:txBody>
          <a:bodyPr wrap="square" rtlCol="0">
            <a:spAutoFit/>
          </a:bodyPr>
          <a:lstStyle/>
          <a:p>
            <a:pPr algn="ctr"/>
            <a:r>
              <a:rPr lang="en-US" sz="2000" b="1" dirty="0">
                <a:solidFill>
                  <a:srgbClr val="FF0000"/>
                </a:solidFill>
                <a:latin typeface="Comic Sans MS" pitchFamily="66" charset="0"/>
              </a:rPr>
              <a:t>Example 1:Tension on String- Circular motion in horizontal plane</a:t>
            </a:r>
          </a:p>
        </p:txBody>
      </p:sp>
      <p:grpSp>
        <p:nvGrpSpPr>
          <p:cNvPr id="3" name="Group 72"/>
          <p:cNvGrpSpPr/>
          <p:nvPr/>
        </p:nvGrpSpPr>
        <p:grpSpPr>
          <a:xfrm>
            <a:off x="5181600" y="3886200"/>
            <a:ext cx="431800" cy="463408"/>
            <a:chOff x="5181600" y="3886200"/>
            <a:chExt cx="431800" cy="463408"/>
          </a:xfrm>
        </p:grpSpPr>
        <p:cxnSp>
          <p:nvCxnSpPr>
            <p:cNvPr id="94" name="Straight Arrow Connector 93"/>
            <p:cNvCxnSpPr/>
            <p:nvPr/>
          </p:nvCxnSpPr>
          <p:spPr>
            <a:xfrm rot="16200000" flipH="1">
              <a:off x="5203898" y="3940105"/>
              <a:ext cx="463406" cy="35559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2" name="Object 9"/>
            <p:cNvGraphicFramePr>
              <a:graphicFrameLocks noChangeAspect="1"/>
            </p:cNvGraphicFramePr>
            <p:nvPr/>
          </p:nvGraphicFramePr>
          <p:xfrm>
            <a:off x="5181600" y="3886200"/>
            <a:ext cx="214313" cy="284162"/>
          </p:xfrm>
          <a:graphic>
            <a:graphicData uri="http://schemas.openxmlformats.org/presentationml/2006/ole">
              <mc:AlternateContent xmlns:mc="http://schemas.openxmlformats.org/markup-compatibility/2006">
                <mc:Choice xmlns:v="urn:schemas-microsoft-com:vml" Requires="v">
                  <p:oleObj spid="_x0000_s314753" name="Equation" r:id="rId3" imgW="126720" imgH="177480" progId="Equation.3">
                    <p:embed/>
                  </p:oleObj>
                </mc:Choice>
                <mc:Fallback>
                  <p:oleObj name="Equation" r:id="rId3" imgW="126720" imgH="177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2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75"/>
          <p:cNvGrpSpPr/>
          <p:nvPr/>
        </p:nvGrpSpPr>
        <p:grpSpPr>
          <a:xfrm>
            <a:off x="5562600" y="2078038"/>
            <a:ext cx="228601" cy="493859"/>
            <a:chOff x="5562600" y="2078038"/>
            <a:chExt cx="228601" cy="493859"/>
          </a:xfrm>
        </p:grpSpPr>
        <p:cxnSp>
          <p:nvCxnSpPr>
            <p:cNvPr id="87" name="Straight Arrow Connector 86"/>
            <p:cNvCxnSpPr/>
            <p:nvPr/>
          </p:nvCxnSpPr>
          <p:spPr>
            <a:xfrm rot="5400000" flipH="1" flipV="1">
              <a:off x="5533953" y="2314648"/>
              <a:ext cx="285896" cy="22860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5" name="Object 9"/>
            <p:cNvGraphicFramePr>
              <a:graphicFrameLocks noChangeAspect="1"/>
            </p:cNvGraphicFramePr>
            <p:nvPr/>
          </p:nvGraphicFramePr>
          <p:xfrm>
            <a:off x="5562600" y="2078038"/>
            <a:ext cx="214313" cy="284162"/>
          </p:xfrm>
          <a:graphic>
            <a:graphicData uri="http://schemas.openxmlformats.org/presentationml/2006/ole">
              <mc:AlternateContent xmlns:mc="http://schemas.openxmlformats.org/markup-compatibility/2006">
                <mc:Choice xmlns:v="urn:schemas-microsoft-com:vml" Requires="v">
                  <p:oleObj spid="_x0000_s314754" name="Equation" r:id="rId5" imgW="126720" imgH="177480" progId="Equation.3">
                    <p:embed/>
                  </p:oleObj>
                </mc:Choice>
                <mc:Fallback>
                  <p:oleObj name="Equation" r:id="rId5" imgW="126720" imgH="1774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0780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61"/>
          <p:cNvGrpSpPr/>
          <p:nvPr/>
        </p:nvGrpSpPr>
        <p:grpSpPr>
          <a:xfrm>
            <a:off x="7697788" y="2362200"/>
            <a:ext cx="379412" cy="482600"/>
            <a:chOff x="6071394" y="3327400"/>
            <a:chExt cx="379412" cy="482600"/>
          </a:xfrm>
        </p:grpSpPr>
        <p:cxnSp>
          <p:nvCxnSpPr>
            <p:cNvPr id="70" name="Straight Arrow Connector 69"/>
            <p:cNvCxnSpPr/>
            <p:nvPr/>
          </p:nvCxnSpPr>
          <p:spPr>
            <a:xfrm rot="16200000" flipV="1">
              <a:off x="6070600" y="3429794"/>
              <a:ext cx="381000" cy="379412"/>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3" name="Object 9"/>
            <p:cNvGraphicFramePr>
              <a:graphicFrameLocks noChangeAspect="1"/>
            </p:cNvGraphicFramePr>
            <p:nvPr/>
          </p:nvGraphicFramePr>
          <p:xfrm>
            <a:off x="6134100" y="3327400"/>
            <a:ext cx="214313" cy="284162"/>
          </p:xfrm>
          <a:graphic>
            <a:graphicData uri="http://schemas.openxmlformats.org/presentationml/2006/ole">
              <mc:AlternateContent xmlns:mc="http://schemas.openxmlformats.org/markup-compatibility/2006">
                <mc:Choice xmlns:v="urn:schemas-microsoft-com:vml" Requires="v">
                  <p:oleObj spid="_x0000_s314755" name="Equation" r:id="rId6" imgW="126720" imgH="177480" progId="Equation.3">
                    <p:embed/>
                  </p:oleObj>
                </mc:Choice>
                <mc:Fallback>
                  <p:oleObj name="Equation" r:id="rId6" imgW="126720" imgH="17748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4100" y="3327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61"/>
          <p:cNvGrpSpPr/>
          <p:nvPr/>
        </p:nvGrpSpPr>
        <p:grpSpPr>
          <a:xfrm>
            <a:off x="7315200" y="4343400"/>
            <a:ext cx="382588" cy="461962"/>
            <a:chOff x="5688806" y="3403600"/>
            <a:chExt cx="382588" cy="461962"/>
          </a:xfrm>
        </p:grpSpPr>
        <p:cxnSp>
          <p:nvCxnSpPr>
            <p:cNvPr id="78" name="Straight Arrow Connector 77"/>
            <p:cNvCxnSpPr/>
            <p:nvPr/>
          </p:nvCxnSpPr>
          <p:spPr>
            <a:xfrm rot="5400000" flipH="1" flipV="1">
              <a:off x="5651500" y="3440906"/>
              <a:ext cx="457200" cy="382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0" name="Object 9"/>
            <p:cNvGraphicFramePr>
              <a:graphicFrameLocks noChangeAspect="1"/>
            </p:cNvGraphicFramePr>
            <p:nvPr/>
          </p:nvGraphicFramePr>
          <p:xfrm>
            <a:off x="5841206" y="3581400"/>
            <a:ext cx="214313" cy="284162"/>
          </p:xfrm>
          <a:graphic>
            <a:graphicData uri="http://schemas.openxmlformats.org/presentationml/2006/ole">
              <mc:AlternateContent xmlns:mc="http://schemas.openxmlformats.org/markup-compatibility/2006">
                <mc:Choice xmlns:v="urn:schemas-microsoft-com:vml" Requires="v">
                  <p:oleObj spid="_x0000_s314756" name="Equation" r:id="rId8" imgW="126720" imgH="177480" progId="Equation.3">
                    <p:embed/>
                  </p:oleObj>
                </mc:Choice>
                <mc:Fallback>
                  <p:oleObj name="Equation" r:id="rId8" imgW="126720" imgH="17748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1206" y="3581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4" name="Group 73"/>
          <p:cNvGrpSpPr/>
          <p:nvPr/>
        </p:nvGrpSpPr>
        <p:grpSpPr>
          <a:xfrm>
            <a:off x="6477001" y="1981200"/>
            <a:ext cx="379412" cy="2845594"/>
            <a:chOff x="6477001" y="1981200"/>
            <a:chExt cx="379412" cy="2845594"/>
          </a:xfrm>
        </p:grpSpPr>
        <p:grpSp>
          <p:nvGrpSpPr>
            <p:cNvPr id="7" name="Group 82"/>
            <p:cNvGrpSpPr/>
            <p:nvPr/>
          </p:nvGrpSpPr>
          <p:grpSpPr>
            <a:xfrm>
              <a:off x="6477001" y="1981200"/>
              <a:ext cx="304799" cy="2845594"/>
              <a:chOff x="6477001" y="1981200"/>
              <a:chExt cx="304799" cy="2845594"/>
            </a:xfrm>
          </p:grpSpPr>
          <p:grpSp>
            <p:nvGrpSpPr>
              <p:cNvPr id="8" name="Group 60"/>
              <p:cNvGrpSpPr/>
              <p:nvPr/>
            </p:nvGrpSpPr>
            <p:grpSpPr>
              <a:xfrm>
                <a:off x="6477001" y="2006600"/>
                <a:ext cx="228599" cy="2820194"/>
                <a:chOff x="7696995" y="1955800"/>
                <a:chExt cx="228599" cy="2820194"/>
              </a:xfrm>
            </p:grpSpPr>
            <p:grpSp>
              <p:nvGrpSpPr>
                <p:cNvPr id="9" name="Group 55"/>
                <p:cNvGrpSpPr/>
                <p:nvPr/>
              </p:nvGrpSpPr>
              <p:grpSpPr>
                <a:xfrm>
                  <a:off x="7922418" y="1955800"/>
                  <a:ext cx="3176" cy="2820194"/>
                  <a:chOff x="7009606" y="1727200"/>
                  <a:chExt cx="3176" cy="2820194"/>
                </a:xfrm>
              </p:grpSpPr>
              <p:grpSp>
                <p:nvGrpSpPr>
                  <p:cNvPr id="10" name="Group 48"/>
                  <p:cNvGrpSpPr/>
                  <p:nvPr/>
                </p:nvGrpSpPr>
                <p:grpSpPr>
                  <a:xfrm>
                    <a:off x="7010400" y="1727200"/>
                    <a:ext cx="2382" cy="2820194"/>
                    <a:chOff x="7010400" y="1727200"/>
                    <a:chExt cx="2382" cy="2820194"/>
                  </a:xfrm>
                </p:grpSpPr>
                <p:cxnSp>
                  <p:nvCxnSpPr>
                    <p:cNvPr id="43" name="Straight Connector 42"/>
                    <p:cNvCxnSpPr/>
                    <p:nvPr/>
                  </p:nvCxnSpPr>
                  <p:spPr>
                    <a:xfrm rot="5400000" flipH="1" flipV="1">
                      <a:off x="6274594" y="2463006"/>
                      <a:ext cx="1473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6338888" y="3873500"/>
                      <a:ext cx="1346200"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rot="5400000">
                    <a:off x="6858000" y="2958306"/>
                    <a:ext cx="304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8727" name="Object 7"/>
                <p:cNvGraphicFramePr>
                  <a:graphicFrameLocks noChangeAspect="1"/>
                </p:cNvGraphicFramePr>
                <p:nvPr/>
              </p:nvGraphicFramePr>
              <p:xfrm>
                <a:off x="7696995" y="2985921"/>
                <a:ext cx="152400" cy="239879"/>
              </p:xfrm>
              <a:graphic>
                <a:graphicData uri="http://schemas.openxmlformats.org/presentationml/2006/ole">
                  <mc:AlternateContent xmlns:mc="http://schemas.openxmlformats.org/markup-compatibility/2006">
                    <mc:Choice xmlns:v="urn:schemas-microsoft-com:vml" Requires="v">
                      <p:oleObj spid="_x0000_s314757" name="Equation" r:id="rId9" imgW="177480" imgH="228600" progId="Equation.3">
                        <p:embed/>
                      </p:oleObj>
                    </mc:Choice>
                    <mc:Fallback>
                      <p:oleObj name="Equation" r:id="rId9" imgW="177480" imgH="2286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995" y="2985921"/>
                              <a:ext cx="152400" cy="23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Oval 20"/>
              <p:cNvSpPr/>
              <p:nvPr/>
            </p:nvSpPr>
            <p:spPr>
              <a:xfrm>
                <a:off x="6629400" y="1981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4"/>
            <p:cNvGrpSpPr/>
            <p:nvPr/>
          </p:nvGrpSpPr>
          <p:grpSpPr>
            <a:xfrm>
              <a:off x="6705600" y="2362200"/>
              <a:ext cx="150813" cy="534194"/>
              <a:chOff x="7225506" y="1524000"/>
              <a:chExt cx="150813" cy="534194"/>
            </a:xfrm>
          </p:grpSpPr>
          <p:cxnSp>
            <p:nvCxnSpPr>
              <p:cNvPr id="56" name="Straight Arrow Connector 55"/>
              <p:cNvCxnSpPr/>
              <p:nvPr/>
            </p:nvCxnSpPr>
            <p:spPr>
              <a:xfrm rot="5400000">
                <a:off x="6958806" y="1790700"/>
                <a:ext cx="534194" cy="794"/>
              </a:xfrm>
              <a:prstGeom prst="straightConnector1">
                <a:avLst/>
              </a:prstGeom>
              <a:ln w="38100">
                <a:solidFill>
                  <a:srgbClr val="D60093"/>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7" name="Object 7"/>
              <p:cNvGraphicFramePr>
                <a:graphicFrameLocks noChangeAspect="1"/>
              </p:cNvGraphicFramePr>
              <p:nvPr/>
            </p:nvGraphicFramePr>
            <p:xfrm>
              <a:off x="7255669" y="1633538"/>
              <a:ext cx="120650" cy="173037"/>
            </p:xfrm>
            <a:graphic>
              <a:graphicData uri="http://schemas.openxmlformats.org/presentationml/2006/ole">
                <mc:AlternateContent xmlns:mc="http://schemas.openxmlformats.org/markup-compatibility/2006">
                  <mc:Choice xmlns:v="urn:schemas-microsoft-com:vml" Requires="v">
                    <p:oleObj spid="_x0000_s314758" name="Equation" r:id="rId11" imgW="139680" imgH="164880" progId="Equation.3">
                      <p:embed/>
                    </p:oleObj>
                  </mc:Choice>
                  <mc:Fallback>
                    <p:oleObj name="Equation" r:id="rId11" imgW="139680" imgH="16488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5669" y="1633538"/>
                            <a:ext cx="120650" cy="17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31" name="Group 105"/>
          <p:cNvGrpSpPr/>
          <p:nvPr/>
        </p:nvGrpSpPr>
        <p:grpSpPr>
          <a:xfrm>
            <a:off x="381000" y="2986087"/>
            <a:ext cx="4724400" cy="1662113"/>
            <a:chOff x="152400" y="1066800"/>
            <a:chExt cx="4724400" cy="1662113"/>
          </a:xfrm>
        </p:grpSpPr>
        <p:grpSp>
          <p:nvGrpSpPr>
            <p:cNvPr id="32" name="Group 117"/>
            <p:cNvGrpSpPr/>
            <p:nvPr/>
          </p:nvGrpSpPr>
          <p:grpSpPr>
            <a:xfrm>
              <a:off x="152400" y="1066800"/>
              <a:ext cx="4724400" cy="900113"/>
              <a:chOff x="152400" y="4114800"/>
              <a:chExt cx="4724400" cy="900113"/>
            </a:xfrm>
          </p:grpSpPr>
          <p:graphicFrame>
            <p:nvGraphicFramePr>
              <p:cNvPr id="109" name="Object 8"/>
              <p:cNvGraphicFramePr>
                <a:graphicFrameLocks noChangeAspect="1"/>
              </p:cNvGraphicFramePr>
              <p:nvPr/>
            </p:nvGraphicFramePr>
            <p:xfrm>
              <a:off x="2089150" y="4649788"/>
              <a:ext cx="730250" cy="365125"/>
            </p:xfrm>
            <a:graphic>
              <a:graphicData uri="http://schemas.openxmlformats.org/presentationml/2006/ole">
                <mc:AlternateContent xmlns:mc="http://schemas.openxmlformats.org/markup-compatibility/2006">
                  <mc:Choice xmlns:v="urn:schemas-microsoft-com:vml" Requires="v">
                    <p:oleObj spid="_x0000_s314759" name="Equation" r:id="rId13" imgW="431640" imgH="228600" progId="Equation.3">
                      <p:embed/>
                    </p:oleObj>
                  </mc:Choice>
                  <mc:Fallback>
                    <p:oleObj name="Equation" r:id="rId13" imgW="431640" imgH="22860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9150" y="4649788"/>
                            <a:ext cx="7302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TextBox 109"/>
              <p:cNvSpPr txBox="1"/>
              <p:nvPr/>
            </p:nvSpPr>
            <p:spPr>
              <a:xfrm>
                <a:off x="152400" y="4114800"/>
                <a:ext cx="4724400" cy="369332"/>
              </a:xfrm>
              <a:prstGeom prst="rect">
                <a:avLst/>
              </a:prstGeom>
              <a:noFill/>
            </p:spPr>
            <p:txBody>
              <a:bodyPr wrap="square" rtlCol="0">
                <a:spAutoFit/>
              </a:bodyPr>
              <a:lstStyle/>
              <a:p>
                <a:pPr algn="ctr"/>
                <a:r>
                  <a:rPr lang="en-US" b="1" dirty="0">
                    <a:solidFill>
                      <a:srgbClr val="0000FF"/>
                    </a:solidFill>
                  </a:rPr>
                  <a:t>At every Point in the Circle</a:t>
                </a:r>
              </a:p>
            </p:txBody>
          </p:sp>
        </p:grpSp>
        <p:graphicFrame>
          <p:nvGraphicFramePr>
            <p:cNvPr id="108" name="Object 13"/>
            <p:cNvGraphicFramePr>
              <a:graphicFrameLocks noChangeAspect="1"/>
            </p:cNvGraphicFramePr>
            <p:nvPr/>
          </p:nvGraphicFramePr>
          <p:xfrm>
            <a:off x="1900238" y="2057401"/>
            <a:ext cx="968375" cy="671512"/>
          </p:xfrm>
          <a:graphic>
            <a:graphicData uri="http://schemas.openxmlformats.org/presentationml/2006/ole">
              <mc:AlternateContent xmlns:mc="http://schemas.openxmlformats.org/markup-compatibility/2006">
                <mc:Choice xmlns:v="urn:schemas-microsoft-com:vml" Requires="v">
                  <p:oleObj spid="_x0000_s314760" name="Equation" r:id="rId15" imgW="571320" imgH="419040" progId="Equation.3">
                    <p:embed/>
                  </p:oleObj>
                </mc:Choice>
                <mc:Fallback>
                  <p:oleObj name="Equation" r:id="rId15" imgW="571320" imgH="419040" progId="Equation.3">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0238" y="2057401"/>
                          <a:ext cx="968375"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7" name="TextBox 76"/>
          <p:cNvSpPr txBox="1"/>
          <p:nvPr/>
        </p:nvSpPr>
        <p:spPr>
          <a:xfrm>
            <a:off x="990600" y="1459468"/>
            <a:ext cx="4497898" cy="369332"/>
          </a:xfrm>
          <a:prstGeom prst="rect">
            <a:avLst/>
          </a:prstGeom>
          <a:noFill/>
        </p:spPr>
        <p:txBody>
          <a:bodyPr wrap="none" rtlCol="0">
            <a:spAutoFit/>
          </a:bodyPr>
          <a:lstStyle/>
          <a:p>
            <a:r>
              <a:rPr lang="en-US" b="1" dirty="0"/>
              <a:t>The centripetal force is caused by the tension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257800" y="2057400"/>
            <a:ext cx="2819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1"/>
          <p:cNvGrpSpPr/>
          <p:nvPr/>
        </p:nvGrpSpPr>
        <p:grpSpPr>
          <a:xfrm>
            <a:off x="4495800" y="915194"/>
            <a:ext cx="4267200" cy="5181600"/>
            <a:chOff x="1981200" y="915194"/>
            <a:chExt cx="4267200" cy="5181600"/>
          </a:xfrm>
        </p:grpSpPr>
        <p:cxnSp>
          <p:nvCxnSpPr>
            <p:cNvPr id="23" name="Straight Arrow Connector 22"/>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81200" y="3429000"/>
              <a:ext cx="42672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7914" y="3352800"/>
              <a:ext cx="301686" cy="369332"/>
            </a:xfrm>
            <a:prstGeom prst="rect">
              <a:avLst/>
            </a:prstGeom>
            <a:noFill/>
          </p:spPr>
          <p:txBody>
            <a:bodyPr wrap="none" rtlCol="0">
              <a:spAutoFit/>
            </a:bodyPr>
            <a:lstStyle/>
            <a:p>
              <a:r>
                <a:rPr lang="en-US" dirty="0"/>
                <a:t>0</a:t>
              </a:r>
            </a:p>
          </p:txBody>
        </p:sp>
      </p:grpSp>
      <p:sp>
        <p:nvSpPr>
          <p:cNvPr id="99" name="TextBox 98"/>
          <p:cNvSpPr txBox="1"/>
          <p:nvPr/>
        </p:nvSpPr>
        <p:spPr>
          <a:xfrm>
            <a:off x="0" y="101025"/>
            <a:ext cx="9144000" cy="400110"/>
          </a:xfrm>
          <a:prstGeom prst="rect">
            <a:avLst/>
          </a:prstGeom>
          <a:noFill/>
        </p:spPr>
        <p:txBody>
          <a:bodyPr wrap="square" rtlCol="0">
            <a:spAutoFit/>
          </a:bodyPr>
          <a:lstStyle/>
          <a:p>
            <a:pPr algn="ctr"/>
            <a:r>
              <a:rPr lang="en-US" sz="2000" b="1" dirty="0">
                <a:solidFill>
                  <a:srgbClr val="FF0000"/>
                </a:solidFill>
                <a:latin typeface="Comic Sans MS" pitchFamily="66" charset="0"/>
              </a:rPr>
              <a:t>Example 2:Tension on String- Circular Motion in vertical plane</a:t>
            </a:r>
          </a:p>
        </p:txBody>
      </p:sp>
      <p:grpSp>
        <p:nvGrpSpPr>
          <p:cNvPr id="8" name="Group 72"/>
          <p:cNvGrpSpPr/>
          <p:nvPr/>
        </p:nvGrpSpPr>
        <p:grpSpPr>
          <a:xfrm>
            <a:off x="5195887" y="3886200"/>
            <a:ext cx="417513" cy="463406"/>
            <a:chOff x="5195887" y="3886202"/>
            <a:chExt cx="417513" cy="463406"/>
          </a:xfrm>
        </p:grpSpPr>
        <p:cxnSp>
          <p:nvCxnSpPr>
            <p:cNvPr id="94" name="Straight Arrow Connector 93"/>
            <p:cNvCxnSpPr/>
            <p:nvPr/>
          </p:nvCxnSpPr>
          <p:spPr>
            <a:xfrm rot="16200000" flipH="1">
              <a:off x="5203898" y="3940105"/>
              <a:ext cx="463406" cy="35559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2" name="Object 9"/>
            <p:cNvGraphicFramePr>
              <a:graphicFrameLocks noChangeAspect="1"/>
            </p:cNvGraphicFramePr>
            <p:nvPr/>
          </p:nvGraphicFramePr>
          <p:xfrm>
            <a:off x="5195887" y="3983038"/>
            <a:ext cx="214313" cy="284162"/>
          </p:xfrm>
          <a:graphic>
            <a:graphicData uri="http://schemas.openxmlformats.org/presentationml/2006/ole">
              <mc:AlternateContent xmlns:mc="http://schemas.openxmlformats.org/markup-compatibility/2006">
                <mc:Choice xmlns:v="urn:schemas-microsoft-com:vml" Requires="v">
                  <p:oleObj spid="_x0000_s313034" name="Equation" r:id="rId3" imgW="126720" imgH="177480" progId="Equation.3">
                    <p:embed/>
                  </p:oleObj>
                </mc:Choice>
                <mc:Fallback>
                  <p:oleObj name="Equation" r:id="rId3" imgW="126720" imgH="17748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7" y="39830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75"/>
          <p:cNvGrpSpPr/>
          <p:nvPr/>
        </p:nvGrpSpPr>
        <p:grpSpPr>
          <a:xfrm>
            <a:off x="5562600" y="2078038"/>
            <a:ext cx="228601" cy="493859"/>
            <a:chOff x="5562600" y="2078038"/>
            <a:chExt cx="228601" cy="493859"/>
          </a:xfrm>
        </p:grpSpPr>
        <p:cxnSp>
          <p:nvCxnSpPr>
            <p:cNvPr id="87" name="Straight Arrow Connector 86"/>
            <p:cNvCxnSpPr/>
            <p:nvPr/>
          </p:nvCxnSpPr>
          <p:spPr>
            <a:xfrm rot="5400000" flipH="1" flipV="1">
              <a:off x="5533953" y="2314648"/>
              <a:ext cx="285896" cy="22860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5" name="Object 9"/>
            <p:cNvGraphicFramePr>
              <a:graphicFrameLocks noChangeAspect="1"/>
            </p:cNvGraphicFramePr>
            <p:nvPr/>
          </p:nvGraphicFramePr>
          <p:xfrm>
            <a:off x="5562600" y="2078038"/>
            <a:ext cx="214313" cy="284162"/>
          </p:xfrm>
          <a:graphic>
            <a:graphicData uri="http://schemas.openxmlformats.org/presentationml/2006/ole">
              <mc:AlternateContent xmlns:mc="http://schemas.openxmlformats.org/markup-compatibility/2006">
                <mc:Choice xmlns:v="urn:schemas-microsoft-com:vml" Requires="v">
                  <p:oleObj spid="_x0000_s313035" name="Equation" r:id="rId5" imgW="126720" imgH="177480" progId="Equation.3">
                    <p:embed/>
                  </p:oleObj>
                </mc:Choice>
                <mc:Fallback>
                  <p:oleObj name="Equation" r:id="rId5" imgW="126720" imgH="17748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0780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61"/>
          <p:cNvGrpSpPr/>
          <p:nvPr/>
        </p:nvGrpSpPr>
        <p:grpSpPr>
          <a:xfrm>
            <a:off x="7697788" y="2362200"/>
            <a:ext cx="379412" cy="482600"/>
            <a:chOff x="6071394" y="3327400"/>
            <a:chExt cx="379412" cy="482600"/>
          </a:xfrm>
        </p:grpSpPr>
        <p:cxnSp>
          <p:nvCxnSpPr>
            <p:cNvPr id="70" name="Straight Arrow Connector 69"/>
            <p:cNvCxnSpPr/>
            <p:nvPr/>
          </p:nvCxnSpPr>
          <p:spPr>
            <a:xfrm rot="16200000" flipV="1">
              <a:off x="6070600" y="3429794"/>
              <a:ext cx="381000" cy="379412"/>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3" name="Object 9"/>
            <p:cNvGraphicFramePr>
              <a:graphicFrameLocks noChangeAspect="1"/>
            </p:cNvGraphicFramePr>
            <p:nvPr/>
          </p:nvGraphicFramePr>
          <p:xfrm>
            <a:off x="6134100" y="3327400"/>
            <a:ext cx="214313" cy="284162"/>
          </p:xfrm>
          <a:graphic>
            <a:graphicData uri="http://schemas.openxmlformats.org/presentationml/2006/ole">
              <mc:AlternateContent xmlns:mc="http://schemas.openxmlformats.org/markup-compatibility/2006">
                <mc:Choice xmlns:v="urn:schemas-microsoft-com:vml" Requires="v">
                  <p:oleObj spid="_x0000_s313036" name="Equation" r:id="rId6" imgW="126720" imgH="177480" progId="Equation.3">
                    <p:embed/>
                  </p:oleObj>
                </mc:Choice>
                <mc:Fallback>
                  <p:oleObj name="Equation" r:id="rId6" imgW="126720" imgH="17748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4100" y="3327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1"/>
          <p:cNvGrpSpPr/>
          <p:nvPr/>
        </p:nvGrpSpPr>
        <p:grpSpPr>
          <a:xfrm>
            <a:off x="7315200" y="4343400"/>
            <a:ext cx="382588" cy="461962"/>
            <a:chOff x="5688806" y="3403600"/>
            <a:chExt cx="382588" cy="461962"/>
          </a:xfrm>
        </p:grpSpPr>
        <p:cxnSp>
          <p:nvCxnSpPr>
            <p:cNvPr id="78" name="Straight Arrow Connector 77"/>
            <p:cNvCxnSpPr/>
            <p:nvPr/>
          </p:nvCxnSpPr>
          <p:spPr>
            <a:xfrm rot="5400000" flipH="1" flipV="1">
              <a:off x="5651500" y="3440906"/>
              <a:ext cx="457200" cy="382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0" name="Object 9"/>
            <p:cNvGraphicFramePr>
              <a:graphicFrameLocks noChangeAspect="1"/>
            </p:cNvGraphicFramePr>
            <p:nvPr/>
          </p:nvGraphicFramePr>
          <p:xfrm>
            <a:off x="5841206" y="3581400"/>
            <a:ext cx="214313" cy="284162"/>
          </p:xfrm>
          <a:graphic>
            <a:graphicData uri="http://schemas.openxmlformats.org/presentationml/2006/ole">
              <mc:AlternateContent xmlns:mc="http://schemas.openxmlformats.org/markup-compatibility/2006">
                <mc:Choice xmlns:v="urn:schemas-microsoft-com:vml" Requires="v">
                  <p:oleObj spid="_x0000_s313037" name="Equation" r:id="rId8" imgW="126720" imgH="177480" progId="Equation.3">
                    <p:embed/>
                  </p:oleObj>
                </mc:Choice>
                <mc:Fallback>
                  <p:oleObj name="Equation" r:id="rId8" imgW="126720" imgH="17748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1206" y="3581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82"/>
          <p:cNvGrpSpPr/>
          <p:nvPr/>
        </p:nvGrpSpPr>
        <p:grpSpPr>
          <a:xfrm>
            <a:off x="6477001" y="1981200"/>
            <a:ext cx="304799" cy="2845594"/>
            <a:chOff x="6477001" y="1981200"/>
            <a:chExt cx="304799" cy="2845594"/>
          </a:xfrm>
        </p:grpSpPr>
        <p:grpSp>
          <p:nvGrpSpPr>
            <p:cNvPr id="13" name="Group 60"/>
            <p:cNvGrpSpPr/>
            <p:nvPr/>
          </p:nvGrpSpPr>
          <p:grpSpPr>
            <a:xfrm>
              <a:off x="6477001" y="2006600"/>
              <a:ext cx="228599" cy="2820194"/>
              <a:chOff x="7696995" y="1955800"/>
              <a:chExt cx="228599" cy="2820194"/>
            </a:xfrm>
          </p:grpSpPr>
          <p:grpSp>
            <p:nvGrpSpPr>
              <p:cNvPr id="14" name="Group 55"/>
              <p:cNvGrpSpPr/>
              <p:nvPr/>
            </p:nvGrpSpPr>
            <p:grpSpPr>
              <a:xfrm>
                <a:off x="7922418" y="1955800"/>
                <a:ext cx="3176" cy="2820194"/>
                <a:chOff x="7009606" y="1727200"/>
                <a:chExt cx="3176" cy="2820194"/>
              </a:xfrm>
            </p:grpSpPr>
            <p:grpSp>
              <p:nvGrpSpPr>
                <p:cNvPr id="15" name="Group 48"/>
                <p:cNvGrpSpPr/>
                <p:nvPr/>
              </p:nvGrpSpPr>
              <p:grpSpPr>
                <a:xfrm>
                  <a:off x="7010400" y="1727200"/>
                  <a:ext cx="2382" cy="2820194"/>
                  <a:chOff x="7010400" y="1727200"/>
                  <a:chExt cx="2382" cy="2820194"/>
                </a:xfrm>
              </p:grpSpPr>
              <p:cxnSp>
                <p:nvCxnSpPr>
                  <p:cNvPr id="43" name="Straight Connector 42"/>
                  <p:cNvCxnSpPr/>
                  <p:nvPr/>
                </p:nvCxnSpPr>
                <p:spPr>
                  <a:xfrm rot="5400000" flipH="1" flipV="1">
                    <a:off x="6274594" y="2463006"/>
                    <a:ext cx="1473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6338888" y="3873500"/>
                    <a:ext cx="1346200"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rot="5400000">
                  <a:off x="6858000" y="2958306"/>
                  <a:ext cx="304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8727" name="Object 7"/>
              <p:cNvGraphicFramePr>
                <a:graphicFrameLocks noChangeAspect="1"/>
              </p:cNvGraphicFramePr>
              <p:nvPr/>
            </p:nvGraphicFramePr>
            <p:xfrm>
              <a:off x="7696995" y="2985921"/>
              <a:ext cx="152400" cy="239879"/>
            </p:xfrm>
            <a:graphic>
              <a:graphicData uri="http://schemas.openxmlformats.org/presentationml/2006/ole">
                <mc:AlternateContent xmlns:mc="http://schemas.openxmlformats.org/markup-compatibility/2006">
                  <mc:Choice xmlns:v="urn:schemas-microsoft-com:vml" Requires="v">
                    <p:oleObj spid="_x0000_s313038" name="Equation" r:id="rId9" imgW="177480" imgH="228600" progId="Equation.3">
                      <p:embed/>
                    </p:oleObj>
                  </mc:Choice>
                  <mc:Fallback>
                    <p:oleObj name="Equation" r:id="rId9" imgW="177480" imgH="2286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6995" y="2985921"/>
                            <a:ext cx="152400" cy="23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Oval 20"/>
            <p:cNvSpPr/>
            <p:nvPr/>
          </p:nvSpPr>
          <p:spPr>
            <a:xfrm>
              <a:off x="6629400" y="1981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187450" y="1535668"/>
            <a:ext cx="2927350" cy="1550432"/>
            <a:chOff x="1035050" y="1230868"/>
            <a:chExt cx="2927350" cy="1550432"/>
          </a:xfrm>
        </p:grpSpPr>
        <p:grpSp>
          <p:nvGrpSpPr>
            <p:cNvPr id="7" name="Group 117"/>
            <p:cNvGrpSpPr/>
            <p:nvPr/>
          </p:nvGrpSpPr>
          <p:grpSpPr>
            <a:xfrm>
              <a:off x="1035050" y="1230868"/>
              <a:ext cx="2927350" cy="826532"/>
              <a:chOff x="1035050" y="4278868"/>
              <a:chExt cx="2927350" cy="826532"/>
            </a:xfrm>
          </p:grpSpPr>
          <p:graphicFrame>
            <p:nvGraphicFramePr>
              <p:cNvPr id="158728" name="Object 8"/>
              <p:cNvGraphicFramePr>
                <a:graphicFrameLocks noChangeAspect="1"/>
              </p:cNvGraphicFramePr>
              <p:nvPr/>
            </p:nvGraphicFramePr>
            <p:xfrm>
              <a:off x="1035050" y="4719637"/>
              <a:ext cx="2644775" cy="385763"/>
            </p:xfrm>
            <a:graphic>
              <a:graphicData uri="http://schemas.openxmlformats.org/presentationml/2006/ole">
                <mc:AlternateContent xmlns:mc="http://schemas.openxmlformats.org/markup-compatibility/2006">
                  <mc:Choice xmlns:v="urn:schemas-microsoft-com:vml" Requires="v">
                    <p:oleObj spid="_x0000_s313039" name="Equation" r:id="rId11" imgW="1562040" imgH="241200" progId="Equation.3">
                      <p:embed/>
                    </p:oleObj>
                  </mc:Choice>
                  <mc:Fallback>
                    <p:oleObj name="Equation" r:id="rId11" imgW="1562040" imgH="241200" progId="Equation.3">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5050" y="4719637"/>
                            <a:ext cx="264477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 name="TextBox 116"/>
              <p:cNvSpPr txBox="1"/>
              <p:nvPr/>
            </p:nvSpPr>
            <p:spPr>
              <a:xfrm>
                <a:off x="1371600" y="4278868"/>
                <a:ext cx="2590800" cy="369332"/>
              </a:xfrm>
              <a:prstGeom prst="rect">
                <a:avLst/>
              </a:prstGeom>
              <a:noFill/>
            </p:spPr>
            <p:txBody>
              <a:bodyPr wrap="square" rtlCol="0">
                <a:spAutoFit/>
              </a:bodyPr>
              <a:lstStyle/>
              <a:p>
                <a:pPr algn="ctr"/>
                <a:r>
                  <a:rPr lang="en-US" b="1" u="sng" dirty="0">
                    <a:solidFill>
                      <a:srgbClr val="0000FF"/>
                    </a:solidFill>
                  </a:rPr>
                  <a:t>At the top</a:t>
                </a:r>
              </a:p>
            </p:txBody>
          </p:sp>
        </p:grpSp>
        <p:graphicFrame>
          <p:nvGraphicFramePr>
            <p:cNvPr id="312333" name="Object 13"/>
            <p:cNvGraphicFramePr>
              <a:graphicFrameLocks noChangeAspect="1"/>
            </p:cNvGraphicFramePr>
            <p:nvPr>
              <p:extLst>
                <p:ext uri="{D42A27DB-BD31-4B8C-83A1-F6EECF244321}">
                  <p14:modId xmlns:p14="http://schemas.microsoft.com/office/powerpoint/2010/main" val="425954339"/>
                </p:ext>
              </p:extLst>
            </p:nvPr>
          </p:nvGraphicFramePr>
          <p:xfrm>
            <a:off x="1666875" y="2006600"/>
            <a:ext cx="1763713" cy="774700"/>
          </p:xfrm>
          <a:graphic>
            <a:graphicData uri="http://schemas.openxmlformats.org/presentationml/2006/ole">
              <mc:AlternateContent xmlns:mc="http://schemas.openxmlformats.org/markup-compatibility/2006">
                <mc:Choice xmlns:v="urn:schemas-microsoft-com:vml" Requires="v">
                  <p:oleObj spid="_x0000_s313040" name="Equation" r:id="rId13" imgW="1041120" imgH="482400" progId="Equation.3">
                    <p:embed/>
                  </p:oleObj>
                </mc:Choice>
                <mc:Fallback>
                  <p:oleObj name="Equation" r:id="rId13" imgW="1041120" imgH="482400" progId="Equation.3">
                    <p:embed/>
                    <p:pic>
                      <p:nvPicPr>
                        <p:cNvPr id="0" name="Picture 13"/>
                        <p:cNvPicPr>
                          <a:picLocks noChangeAspect="1" noChangeArrowheads="1"/>
                        </p:cNvPicPr>
                        <p:nvPr/>
                      </p:nvPicPr>
                      <p:blipFill>
                        <a:blip r:embed="rId14"/>
                        <a:srcRect/>
                        <a:stretch>
                          <a:fillRect/>
                        </a:stretch>
                      </p:blipFill>
                      <p:spPr bwMode="auto">
                        <a:xfrm>
                          <a:off x="1666875" y="2006600"/>
                          <a:ext cx="1763713"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3" name="Group 52"/>
          <p:cNvGrpSpPr/>
          <p:nvPr/>
        </p:nvGrpSpPr>
        <p:grpSpPr>
          <a:xfrm>
            <a:off x="6705600" y="2056606"/>
            <a:ext cx="172244" cy="534194"/>
            <a:chOff x="7225506" y="1524000"/>
            <a:chExt cx="172244" cy="534194"/>
          </a:xfrm>
        </p:grpSpPr>
        <p:cxnSp>
          <p:nvCxnSpPr>
            <p:cNvPr id="50" name="Straight Arrow Connector 49"/>
            <p:cNvCxnSpPr/>
            <p:nvPr/>
          </p:nvCxnSpPr>
          <p:spPr>
            <a:xfrm rot="5400000">
              <a:off x="6958806" y="1790700"/>
              <a:ext cx="534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2" name="Object 7"/>
            <p:cNvGraphicFramePr>
              <a:graphicFrameLocks noChangeAspect="1"/>
            </p:cNvGraphicFramePr>
            <p:nvPr/>
          </p:nvGraphicFramePr>
          <p:xfrm>
            <a:off x="7234238" y="1593850"/>
            <a:ext cx="163512" cy="252413"/>
          </p:xfrm>
          <a:graphic>
            <a:graphicData uri="http://schemas.openxmlformats.org/presentationml/2006/ole">
              <mc:AlternateContent xmlns:mc="http://schemas.openxmlformats.org/markup-compatibility/2006">
                <mc:Choice xmlns:v="urn:schemas-microsoft-com:vml" Requires="v">
                  <p:oleObj spid="_x0000_s313041" name="Equation" r:id="rId15" imgW="190440" imgH="241200" progId="Equation.3">
                    <p:embed/>
                  </p:oleObj>
                </mc:Choice>
                <mc:Fallback>
                  <p:oleObj name="Equation" r:id="rId15" imgW="190440" imgH="241200"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4238" y="1593850"/>
                          <a:ext cx="163512"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5" name="Group 54"/>
          <p:cNvGrpSpPr/>
          <p:nvPr/>
        </p:nvGrpSpPr>
        <p:grpSpPr>
          <a:xfrm>
            <a:off x="6705600" y="2590800"/>
            <a:ext cx="150813" cy="534194"/>
            <a:chOff x="7225506" y="1524000"/>
            <a:chExt cx="150813" cy="534194"/>
          </a:xfrm>
        </p:grpSpPr>
        <p:cxnSp>
          <p:nvCxnSpPr>
            <p:cNvPr id="56" name="Straight Arrow Connector 55"/>
            <p:cNvCxnSpPr/>
            <p:nvPr/>
          </p:nvCxnSpPr>
          <p:spPr>
            <a:xfrm rot="5400000">
              <a:off x="6958806" y="1790700"/>
              <a:ext cx="534194" cy="794"/>
            </a:xfrm>
            <a:prstGeom prst="straightConnector1">
              <a:avLst/>
            </a:prstGeom>
            <a:ln w="38100">
              <a:solidFill>
                <a:srgbClr val="D60093"/>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7" name="Object 7"/>
            <p:cNvGraphicFramePr>
              <a:graphicFrameLocks noChangeAspect="1"/>
            </p:cNvGraphicFramePr>
            <p:nvPr/>
          </p:nvGraphicFramePr>
          <p:xfrm>
            <a:off x="7255669" y="1633538"/>
            <a:ext cx="120650" cy="173037"/>
          </p:xfrm>
          <a:graphic>
            <a:graphicData uri="http://schemas.openxmlformats.org/presentationml/2006/ole">
              <mc:AlternateContent xmlns:mc="http://schemas.openxmlformats.org/markup-compatibility/2006">
                <mc:Choice xmlns:v="urn:schemas-microsoft-com:vml" Requires="v">
                  <p:oleObj spid="_x0000_s313042" name="Equation" r:id="rId17" imgW="139680" imgH="164880" progId="Equation.3">
                    <p:embed/>
                  </p:oleObj>
                </mc:Choice>
                <mc:Fallback>
                  <p:oleObj name="Equation" r:id="rId17" imgW="139680" imgH="164880" progId="Equation.3">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5669" y="1633538"/>
                          <a:ext cx="120650" cy="17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7" name="Group 76"/>
          <p:cNvGrpSpPr/>
          <p:nvPr/>
        </p:nvGrpSpPr>
        <p:grpSpPr>
          <a:xfrm flipV="1">
            <a:off x="6397755" y="3378200"/>
            <a:ext cx="384045" cy="1498600"/>
            <a:chOff x="7159755" y="2133600"/>
            <a:chExt cx="384045" cy="1498600"/>
          </a:xfrm>
        </p:grpSpPr>
        <p:grpSp>
          <p:nvGrpSpPr>
            <p:cNvPr id="58" name="Group 82"/>
            <p:cNvGrpSpPr/>
            <p:nvPr/>
          </p:nvGrpSpPr>
          <p:grpSpPr>
            <a:xfrm>
              <a:off x="7391400" y="2133600"/>
              <a:ext cx="152400" cy="1498600"/>
              <a:chOff x="6629400" y="1981200"/>
              <a:chExt cx="152400" cy="1498600"/>
            </a:xfrm>
          </p:grpSpPr>
          <p:grpSp>
            <p:nvGrpSpPr>
              <p:cNvPr id="61" name="Group 55"/>
              <p:cNvGrpSpPr/>
              <p:nvPr/>
            </p:nvGrpSpPr>
            <p:grpSpPr>
              <a:xfrm>
                <a:off x="6702424" y="2006600"/>
                <a:ext cx="2382" cy="1473200"/>
                <a:chOff x="7009606" y="1727200"/>
                <a:chExt cx="2382" cy="1473200"/>
              </a:xfrm>
            </p:grpSpPr>
            <p:cxnSp>
              <p:nvCxnSpPr>
                <p:cNvPr id="71" name="Straight Connector 70"/>
                <p:cNvCxnSpPr/>
                <p:nvPr/>
              </p:nvCxnSpPr>
              <p:spPr>
                <a:xfrm rot="5400000" flipH="1" flipV="1">
                  <a:off x="6274594" y="2463006"/>
                  <a:ext cx="1473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6858000" y="2958306"/>
                  <a:ext cx="304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60" name="Oval 59"/>
              <p:cNvSpPr/>
              <p:nvPr/>
            </p:nvSpPr>
            <p:spPr>
              <a:xfrm>
                <a:off x="6629400" y="1981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rot="16200000">
              <a:off x="7162800" y="3093491"/>
              <a:ext cx="332463" cy="338554"/>
            </a:xfrm>
            <a:prstGeom prst="rect">
              <a:avLst/>
            </a:prstGeom>
            <a:noFill/>
          </p:spPr>
          <p:txBody>
            <a:bodyPr wrap="none" rtlCol="0">
              <a:spAutoFit/>
            </a:bodyPr>
            <a:lstStyle/>
            <a:p>
              <a:r>
                <a:rPr lang="en-US" sz="1600" i="1" dirty="0" err="1"/>
                <a:t>F</a:t>
              </a:r>
              <a:r>
                <a:rPr lang="en-US" sz="1600" i="1" baseline="-25000" dirty="0" err="1"/>
                <a:t>c</a:t>
              </a:r>
              <a:endParaRPr lang="en-US" sz="1600" i="1" baseline="-25000" dirty="0"/>
            </a:p>
          </p:txBody>
        </p:sp>
      </p:grpSp>
      <p:grpSp>
        <p:nvGrpSpPr>
          <p:cNvPr id="79" name="Group 78"/>
          <p:cNvGrpSpPr/>
          <p:nvPr/>
        </p:nvGrpSpPr>
        <p:grpSpPr>
          <a:xfrm>
            <a:off x="6705600" y="4799806"/>
            <a:ext cx="172244" cy="534194"/>
            <a:chOff x="7225506" y="1524000"/>
            <a:chExt cx="172244" cy="534194"/>
          </a:xfrm>
        </p:grpSpPr>
        <p:cxnSp>
          <p:nvCxnSpPr>
            <p:cNvPr id="81" name="Straight Arrow Connector 80"/>
            <p:cNvCxnSpPr/>
            <p:nvPr/>
          </p:nvCxnSpPr>
          <p:spPr>
            <a:xfrm rot="5400000">
              <a:off x="6958806" y="1790700"/>
              <a:ext cx="534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 name="Object 7"/>
            <p:cNvGraphicFramePr>
              <a:graphicFrameLocks noChangeAspect="1"/>
            </p:cNvGraphicFramePr>
            <p:nvPr/>
          </p:nvGraphicFramePr>
          <p:xfrm>
            <a:off x="7234238" y="1593850"/>
            <a:ext cx="163512" cy="252413"/>
          </p:xfrm>
          <a:graphic>
            <a:graphicData uri="http://schemas.openxmlformats.org/presentationml/2006/ole">
              <mc:AlternateContent xmlns:mc="http://schemas.openxmlformats.org/markup-compatibility/2006">
                <mc:Choice xmlns:v="urn:schemas-microsoft-com:vml" Requires="v">
                  <p:oleObj spid="_x0000_s313043" name="Equation" r:id="rId19" imgW="190440" imgH="241200" progId="Equation.3">
                    <p:embed/>
                  </p:oleObj>
                </mc:Choice>
                <mc:Fallback>
                  <p:oleObj name="Equation" r:id="rId19" imgW="190440" imgH="24120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4238" y="1593850"/>
                          <a:ext cx="163512"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3" name="Group 82"/>
          <p:cNvGrpSpPr/>
          <p:nvPr/>
        </p:nvGrpSpPr>
        <p:grpSpPr>
          <a:xfrm>
            <a:off x="6705600" y="4190206"/>
            <a:ext cx="150813" cy="534194"/>
            <a:chOff x="7225506" y="1524000"/>
            <a:chExt cx="150813" cy="534194"/>
          </a:xfrm>
        </p:grpSpPr>
        <p:cxnSp>
          <p:nvCxnSpPr>
            <p:cNvPr id="84" name="Straight Arrow Connector 83"/>
            <p:cNvCxnSpPr/>
            <p:nvPr/>
          </p:nvCxnSpPr>
          <p:spPr>
            <a:xfrm rot="5400000">
              <a:off x="6958806" y="1790700"/>
              <a:ext cx="534194" cy="794"/>
            </a:xfrm>
            <a:prstGeom prst="straightConnector1">
              <a:avLst/>
            </a:prstGeom>
            <a:ln w="38100">
              <a:solidFill>
                <a:srgbClr val="D60093"/>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5" name="Object 7"/>
            <p:cNvGraphicFramePr>
              <a:graphicFrameLocks noChangeAspect="1"/>
            </p:cNvGraphicFramePr>
            <p:nvPr/>
          </p:nvGraphicFramePr>
          <p:xfrm>
            <a:off x="7255669" y="1732757"/>
            <a:ext cx="120650" cy="173037"/>
          </p:xfrm>
          <a:graphic>
            <a:graphicData uri="http://schemas.openxmlformats.org/presentationml/2006/ole">
              <mc:AlternateContent xmlns:mc="http://schemas.openxmlformats.org/markup-compatibility/2006">
                <mc:Choice xmlns:v="urn:schemas-microsoft-com:vml" Requires="v">
                  <p:oleObj spid="_x0000_s313044" name="Equation" r:id="rId20" imgW="139680" imgH="164880" progId="Equation.3">
                    <p:embed/>
                  </p:oleObj>
                </mc:Choice>
                <mc:Fallback>
                  <p:oleObj name="Equation" r:id="rId20" imgW="139680" imgH="164880" progId="Equation.3">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5669" y="1732757"/>
                          <a:ext cx="120650" cy="17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6" name="Group 85"/>
          <p:cNvGrpSpPr/>
          <p:nvPr/>
        </p:nvGrpSpPr>
        <p:grpSpPr>
          <a:xfrm>
            <a:off x="1482725" y="3276600"/>
            <a:ext cx="2555875" cy="1712913"/>
            <a:chOff x="1406525" y="1066800"/>
            <a:chExt cx="2555875" cy="1712913"/>
          </a:xfrm>
        </p:grpSpPr>
        <p:grpSp>
          <p:nvGrpSpPr>
            <p:cNvPr id="88" name="Group 117"/>
            <p:cNvGrpSpPr/>
            <p:nvPr/>
          </p:nvGrpSpPr>
          <p:grpSpPr>
            <a:xfrm>
              <a:off x="1422400" y="1066800"/>
              <a:ext cx="2540000" cy="863601"/>
              <a:chOff x="1422400" y="4114800"/>
              <a:chExt cx="2540000" cy="863601"/>
            </a:xfrm>
          </p:grpSpPr>
          <p:graphicFrame>
            <p:nvGraphicFramePr>
              <p:cNvPr id="90" name="Object 8"/>
              <p:cNvGraphicFramePr>
                <a:graphicFrameLocks noChangeAspect="1"/>
              </p:cNvGraphicFramePr>
              <p:nvPr/>
            </p:nvGraphicFramePr>
            <p:xfrm>
              <a:off x="1422400" y="4552951"/>
              <a:ext cx="1870075" cy="425450"/>
            </p:xfrm>
            <a:graphic>
              <a:graphicData uri="http://schemas.openxmlformats.org/presentationml/2006/ole">
                <mc:AlternateContent xmlns:mc="http://schemas.openxmlformats.org/markup-compatibility/2006">
                  <mc:Choice xmlns:v="urn:schemas-microsoft-com:vml" Requires="v">
                    <p:oleObj spid="_x0000_s313045" name="Equation" r:id="rId21" imgW="1104840" imgH="266400" progId="Equation.3">
                      <p:embed/>
                    </p:oleObj>
                  </mc:Choice>
                  <mc:Fallback>
                    <p:oleObj name="Equation" r:id="rId21" imgW="1104840" imgH="266400" progId="Equation.3">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22400" y="4552951"/>
                            <a:ext cx="187007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TextBox 90"/>
              <p:cNvSpPr txBox="1"/>
              <p:nvPr/>
            </p:nvSpPr>
            <p:spPr>
              <a:xfrm>
                <a:off x="1447800" y="4114800"/>
                <a:ext cx="2514600" cy="369332"/>
              </a:xfrm>
              <a:prstGeom prst="rect">
                <a:avLst/>
              </a:prstGeom>
              <a:noFill/>
            </p:spPr>
            <p:txBody>
              <a:bodyPr wrap="square" rtlCol="0">
                <a:spAutoFit/>
              </a:bodyPr>
              <a:lstStyle/>
              <a:p>
                <a:pPr algn="ctr"/>
                <a:r>
                  <a:rPr lang="en-US" b="1" u="sng" dirty="0">
                    <a:solidFill>
                      <a:srgbClr val="0000FF"/>
                    </a:solidFill>
                  </a:rPr>
                  <a:t>At the bottom</a:t>
                </a:r>
              </a:p>
            </p:txBody>
          </p:sp>
        </p:grpSp>
        <p:graphicFrame>
          <p:nvGraphicFramePr>
            <p:cNvPr id="89" name="Object 13"/>
            <p:cNvGraphicFramePr>
              <a:graphicFrameLocks noChangeAspect="1"/>
            </p:cNvGraphicFramePr>
            <p:nvPr>
              <p:extLst>
                <p:ext uri="{D42A27DB-BD31-4B8C-83A1-F6EECF244321}">
                  <p14:modId xmlns:p14="http://schemas.microsoft.com/office/powerpoint/2010/main" val="2374575307"/>
                </p:ext>
              </p:extLst>
            </p:nvPr>
          </p:nvGraphicFramePr>
          <p:xfrm>
            <a:off x="1406525" y="2006600"/>
            <a:ext cx="1957388" cy="773113"/>
          </p:xfrm>
          <a:graphic>
            <a:graphicData uri="http://schemas.openxmlformats.org/presentationml/2006/ole">
              <mc:AlternateContent xmlns:mc="http://schemas.openxmlformats.org/markup-compatibility/2006">
                <mc:Choice xmlns:v="urn:schemas-microsoft-com:vml" Requires="v">
                  <p:oleObj spid="_x0000_s313046" name="Equation" r:id="rId23" imgW="1155600" imgH="482400" progId="Equation.3">
                    <p:embed/>
                  </p:oleObj>
                </mc:Choice>
                <mc:Fallback>
                  <p:oleObj name="Equation" r:id="rId23" imgW="1155600" imgH="482400" progId="Equation.3">
                    <p:embed/>
                    <p:pic>
                      <p:nvPicPr>
                        <p:cNvPr id="0" name="Picture 20"/>
                        <p:cNvPicPr>
                          <a:picLocks noChangeAspect="1" noChangeArrowheads="1"/>
                        </p:cNvPicPr>
                        <p:nvPr/>
                      </p:nvPicPr>
                      <p:blipFill>
                        <a:blip r:embed="rId24"/>
                        <a:srcRect/>
                        <a:stretch>
                          <a:fillRect/>
                        </a:stretch>
                      </p:blipFill>
                      <p:spPr bwMode="auto">
                        <a:xfrm>
                          <a:off x="1406525" y="2006600"/>
                          <a:ext cx="1957388"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2" name="Group 91"/>
          <p:cNvGrpSpPr/>
          <p:nvPr/>
        </p:nvGrpSpPr>
        <p:grpSpPr>
          <a:xfrm rot="5400000" flipV="1">
            <a:off x="5764277" y="2566923"/>
            <a:ext cx="384045" cy="1498600"/>
            <a:chOff x="7159755" y="2133600"/>
            <a:chExt cx="384045" cy="1498600"/>
          </a:xfrm>
        </p:grpSpPr>
        <p:grpSp>
          <p:nvGrpSpPr>
            <p:cNvPr id="93" name="Group 82"/>
            <p:cNvGrpSpPr/>
            <p:nvPr/>
          </p:nvGrpSpPr>
          <p:grpSpPr>
            <a:xfrm>
              <a:off x="7391400" y="2133600"/>
              <a:ext cx="152400" cy="1498600"/>
              <a:chOff x="6629400" y="1981200"/>
              <a:chExt cx="152400" cy="1498600"/>
            </a:xfrm>
          </p:grpSpPr>
          <p:grpSp>
            <p:nvGrpSpPr>
              <p:cNvPr id="96" name="Group 55"/>
              <p:cNvGrpSpPr/>
              <p:nvPr/>
            </p:nvGrpSpPr>
            <p:grpSpPr>
              <a:xfrm>
                <a:off x="6702424" y="2006600"/>
                <a:ext cx="2382" cy="1473200"/>
                <a:chOff x="7009606" y="1727200"/>
                <a:chExt cx="2382" cy="1473200"/>
              </a:xfrm>
            </p:grpSpPr>
            <p:cxnSp>
              <p:nvCxnSpPr>
                <p:cNvPr id="98" name="Straight Connector 97"/>
                <p:cNvCxnSpPr/>
                <p:nvPr/>
              </p:nvCxnSpPr>
              <p:spPr>
                <a:xfrm rot="5400000" flipH="1" flipV="1">
                  <a:off x="6274594" y="2463006"/>
                  <a:ext cx="1473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6858000" y="2958306"/>
                  <a:ext cx="304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97" name="Oval 96"/>
              <p:cNvSpPr/>
              <p:nvPr/>
            </p:nvSpPr>
            <p:spPr>
              <a:xfrm>
                <a:off x="6629400" y="1981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p:cNvSpPr txBox="1"/>
            <p:nvPr/>
          </p:nvSpPr>
          <p:spPr>
            <a:xfrm rot="16200000">
              <a:off x="7162800" y="3093491"/>
              <a:ext cx="332463" cy="338554"/>
            </a:xfrm>
            <a:prstGeom prst="rect">
              <a:avLst/>
            </a:prstGeom>
            <a:noFill/>
          </p:spPr>
          <p:txBody>
            <a:bodyPr wrap="none" rtlCol="0">
              <a:spAutoFit/>
            </a:bodyPr>
            <a:lstStyle/>
            <a:p>
              <a:r>
                <a:rPr lang="en-US" sz="1600" i="1" dirty="0" err="1"/>
                <a:t>F</a:t>
              </a:r>
              <a:r>
                <a:rPr lang="en-US" sz="1600" i="1" baseline="-25000" dirty="0" err="1"/>
                <a:t>c</a:t>
              </a:r>
              <a:endParaRPr lang="en-US" sz="1600" i="1" baseline="-25000" dirty="0"/>
            </a:p>
          </p:txBody>
        </p:sp>
      </p:grpSp>
      <p:grpSp>
        <p:nvGrpSpPr>
          <p:cNvPr id="105" name="Group 104"/>
          <p:cNvGrpSpPr/>
          <p:nvPr/>
        </p:nvGrpSpPr>
        <p:grpSpPr>
          <a:xfrm rot="5400000">
            <a:off x="5675809" y="3257155"/>
            <a:ext cx="307777" cy="534194"/>
            <a:chOff x="6799363" y="4342606"/>
            <a:chExt cx="307777" cy="534194"/>
          </a:xfrm>
        </p:grpSpPr>
        <p:cxnSp>
          <p:nvCxnSpPr>
            <p:cNvPr id="102" name="Straight Arrow Connector 101"/>
            <p:cNvCxnSpPr/>
            <p:nvPr/>
          </p:nvCxnSpPr>
          <p:spPr>
            <a:xfrm rot="5400000">
              <a:off x="6591300" y="4609306"/>
              <a:ext cx="534194" cy="794"/>
            </a:xfrm>
            <a:prstGeom prst="straightConnector1">
              <a:avLst/>
            </a:prstGeom>
            <a:ln w="38100">
              <a:solidFill>
                <a:srgbClr val="D60093"/>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16200000">
              <a:off x="6819901" y="4514852"/>
              <a:ext cx="266701" cy="307777"/>
            </a:xfrm>
            <a:prstGeom prst="rect">
              <a:avLst/>
            </a:prstGeom>
            <a:noFill/>
          </p:spPr>
          <p:txBody>
            <a:bodyPr wrap="square" rtlCol="0">
              <a:spAutoFit/>
            </a:bodyPr>
            <a:lstStyle/>
            <a:p>
              <a:r>
                <a:rPr lang="en-US" sz="1400" dirty="0"/>
                <a:t>T</a:t>
              </a:r>
            </a:p>
          </p:txBody>
        </p:sp>
      </p:grpSp>
      <p:grpSp>
        <p:nvGrpSpPr>
          <p:cNvPr id="106" name="Group 105"/>
          <p:cNvGrpSpPr/>
          <p:nvPr/>
        </p:nvGrpSpPr>
        <p:grpSpPr>
          <a:xfrm>
            <a:off x="1371600" y="4967287"/>
            <a:ext cx="2743200" cy="1712913"/>
            <a:chOff x="1143000" y="1066800"/>
            <a:chExt cx="2743200" cy="1712913"/>
          </a:xfrm>
        </p:grpSpPr>
        <p:grpSp>
          <p:nvGrpSpPr>
            <p:cNvPr id="107" name="Group 117"/>
            <p:cNvGrpSpPr/>
            <p:nvPr/>
          </p:nvGrpSpPr>
          <p:grpSpPr>
            <a:xfrm>
              <a:off x="1143000" y="1066800"/>
              <a:ext cx="2743200" cy="852488"/>
              <a:chOff x="1143000" y="4114800"/>
              <a:chExt cx="2743200" cy="852488"/>
            </a:xfrm>
          </p:grpSpPr>
          <p:graphicFrame>
            <p:nvGraphicFramePr>
              <p:cNvPr id="109" name="Object 8"/>
              <p:cNvGraphicFramePr>
                <a:graphicFrameLocks noChangeAspect="1"/>
              </p:cNvGraphicFramePr>
              <p:nvPr/>
            </p:nvGraphicFramePr>
            <p:xfrm>
              <a:off x="1550988" y="4562476"/>
              <a:ext cx="1611312" cy="404812"/>
            </p:xfrm>
            <a:graphic>
              <a:graphicData uri="http://schemas.openxmlformats.org/presentationml/2006/ole">
                <mc:AlternateContent xmlns:mc="http://schemas.openxmlformats.org/markup-compatibility/2006">
                  <mc:Choice xmlns:v="urn:schemas-microsoft-com:vml" Requires="v">
                    <p:oleObj spid="_x0000_s313047" name="Equation" r:id="rId25" imgW="952200" imgH="253800" progId="Equation.3">
                      <p:embed/>
                    </p:oleObj>
                  </mc:Choice>
                  <mc:Fallback>
                    <p:oleObj name="Equation" r:id="rId25" imgW="952200" imgH="253800" progId="Equation.3">
                      <p:embed/>
                      <p:pic>
                        <p:nvPicPr>
                          <p:cNvPr id="0"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50988" y="4562476"/>
                            <a:ext cx="161131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TextBox 109"/>
              <p:cNvSpPr txBox="1"/>
              <p:nvPr/>
            </p:nvSpPr>
            <p:spPr>
              <a:xfrm>
                <a:off x="1143000" y="4114800"/>
                <a:ext cx="2743200" cy="369332"/>
              </a:xfrm>
              <a:prstGeom prst="rect">
                <a:avLst/>
              </a:prstGeom>
              <a:noFill/>
            </p:spPr>
            <p:txBody>
              <a:bodyPr wrap="square" rtlCol="0">
                <a:spAutoFit/>
              </a:bodyPr>
              <a:lstStyle/>
              <a:p>
                <a:pPr algn="ctr"/>
                <a:r>
                  <a:rPr lang="en-US" b="1" u="sng" dirty="0">
                    <a:solidFill>
                      <a:srgbClr val="0000FF"/>
                    </a:solidFill>
                  </a:rPr>
                  <a:t>At the central line</a:t>
                </a:r>
              </a:p>
            </p:txBody>
          </p:sp>
        </p:grpSp>
        <p:graphicFrame>
          <p:nvGraphicFramePr>
            <p:cNvPr id="108" name="Object 13"/>
            <p:cNvGraphicFramePr>
              <a:graphicFrameLocks noChangeAspect="1"/>
            </p:cNvGraphicFramePr>
            <p:nvPr>
              <p:extLst>
                <p:ext uri="{D42A27DB-BD31-4B8C-83A1-F6EECF244321}">
                  <p14:modId xmlns:p14="http://schemas.microsoft.com/office/powerpoint/2010/main" val="446675123"/>
                </p:ext>
              </p:extLst>
            </p:nvPr>
          </p:nvGraphicFramePr>
          <p:xfrm>
            <a:off x="1782763" y="2006601"/>
            <a:ext cx="1204912" cy="773112"/>
          </p:xfrm>
          <a:graphic>
            <a:graphicData uri="http://schemas.openxmlformats.org/presentationml/2006/ole">
              <mc:AlternateContent xmlns:mc="http://schemas.openxmlformats.org/markup-compatibility/2006">
                <mc:Choice xmlns:v="urn:schemas-microsoft-com:vml" Requires="v">
                  <p:oleObj spid="_x0000_s313048" name="Equation" r:id="rId27" imgW="711000" imgH="482400" progId="Equation.3">
                    <p:embed/>
                  </p:oleObj>
                </mc:Choice>
                <mc:Fallback>
                  <p:oleObj name="Equation" r:id="rId27" imgW="711000" imgH="482400" progId="Equation.3">
                    <p:embed/>
                    <p:pic>
                      <p:nvPicPr>
                        <p:cNvPr id="0" name="Picture 23"/>
                        <p:cNvPicPr>
                          <a:picLocks noChangeAspect="1" noChangeArrowheads="1"/>
                        </p:cNvPicPr>
                        <p:nvPr/>
                      </p:nvPicPr>
                      <p:blipFill>
                        <a:blip r:embed="rId28"/>
                        <a:srcRect/>
                        <a:stretch>
                          <a:fillRect/>
                        </a:stretch>
                      </p:blipFill>
                      <p:spPr bwMode="auto">
                        <a:xfrm>
                          <a:off x="1782763" y="2006601"/>
                          <a:ext cx="1204912"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1" name="TextBox 110"/>
          <p:cNvSpPr txBox="1"/>
          <p:nvPr/>
        </p:nvSpPr>
        <p:spPr>
          <a:xfrm>
            <a:off x="990601" y="762000"/>
            <a:ext cx="5638800" cy="646331"/>
          </a:xfrm>
          <a:prstGeom prst="rect">
            <a:avLst/>
          </a:prstGeom>
          <a:noFill/>
        </p:spPr>
        <p:txBody>
          <a:bodyPr wrap="square" rtlCol="0">
            <a:spAutoFit/>
          </a:bodyPr>
          <a:lstStyle/>
          <a:p>
            <a:pPr algn="ctr"/>
            <a:r>
              <a:rPr lang="en-US" b="1" dirty="0"/>
              <a:t>In vertical plane the centripetal force is caused by the tension and gravitational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28600" y="2152471"/>
            <a:ext cx="6477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T92-Q20. A pilot of mass 75.0 kg in a jet aircraft executes a loop-the-loop, as shown in Figure 10. In this maneuver, the aircraft moves in a vertical circle of radius R = 3.00 km at a constant speed of 250 m/s. Determine the magnitude of the force exerted by the seat on the pilot at the bottom of the loop. A) 2.30 ×10</a:t>
            </a:r>
            <a:r>
              <a:rPr lang="en-US" sz="2000" baseline="30000" dirty="0"/>
              <a:t>3</a:t>
            </a:r>
            <a:r>
              <a:rPr lang="en-US" sz="2000" dirty="0"/>
              <a:t> N </a:t>
            </a:r>
          </a:p>
        </p:txBody>
      </p:sp>
      <p:pic>
        <p:nvPicPr>
          <p:cNvPr id="4" name="Picture 3"/>
          <p:cNvPicPr>
            <a:picLocks noChangeAspect="1" noChangeArrowheads="1"/>
          </p:cNvPicPr>
          <p:nvPr/>
        </p:nvPicPr>
        <p:blipFill>
          <a:blip r:embed="rId2" cstate="print"/>
          <a:srcRect/>
          <a:stretch>
            <a:fillRect/>
          </a:stretch>
        </p:blipFill>
        <p:spPr bwMode="auto">
          <a:xfrm>
            <a:off x="6705600" y="2304871"/>
            <a:ext cx="2131308" cy="1771650"/>
          </a:xfrm>
          <a:prstGeom prst="rect">
            <a:avLst/>
          </a:prstGeom>
          <a:noFill/>
          <a:ln w="9525">
            <a:noFill/>
            <a:miter lim="800000"/>
            <a:headEnd/>
            <a:tailEnd/>
          </a:ln>
          <a:effectLst/>
        </p:spPr>
      </p:pic>
      <p:sp>
        <p:nvSpPr>
          <p:cNvPr id="5" name="Rectangle 4"/>
          <p:cNvSpPr/>
          <p:nvPr/>
        </p:nvSpPr>
        <p:spPr>
          <a:xfrm>
            <a:off x="224051" y="4971871"/>
            <a:ext cx="8534400" cy="1200329"/>
          </a:xfrm>
          <a:prstGeom prst="rect">
            <a:avLst/>
          </a:prstGeom>
        </p:spPr>
        <p:txBody>
          <a:bodyPr wrap="square">
            <a:spAutoFit/>
          </a:bodyPr>
          <a:lstStyle/>
          <a:p>
            <a:r>
              <a:rPr lang="en-US" dirty="0"/>
              <a:t>Q19. A 0.10 kg stone is tied to the end of a 1.0-m long rope. The stone is moved in a circle in the vertical plane. What is the tension in the rope when the stone is at its lowest position and has a speed of 5.0 m/s? </a:t>
            </a:r>
          </a:p>
          <a:p>
            <a:r>
              <a:rPr lang="en-US" dirty="0"/>
              <a:t>A) 3.5 N</a:t>
            </a:r>
          </a:p>
        </p:txBody>
      </p:sp>
      <p:sp>
        <p:nvSpPr>
          <p:cNvPr id="6" name="Rectangle 5"/>
          <p:cNvSpPr>
            <a:spLocks noChangeArrowheads="1"/>
          </p:cNvSpPr>
          <p:nvPr/>
        </p:nvSpPr>
        <p:spPr bwMode="auto">
          <a:xfrm>
            <a:off x="224051" y="388828"/>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T102-Q20. A 0.250-kg ball attached to a string is rotating in a vertical circle of radius 0.500 m. Find the magnitude of the tension in the string at the bottom of the circle where its speed is 4.00 m/s. </a:t>
            </a:r>
          </a:p>
          <a:p>
            <a:r>
              <a:rPr lang="en-US" sz="2000" dirty="0"/>
              <a:t>A) 10.4 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86182" y="76200"/>
            <a:ext cx="2953116" cy="707886"/>
          </a:xfrm>
          <a:prstGeom prst="rect">
            <a:avLst/>
          </a:prstGeom>
          <a:noFill/>
        </p:spPr>
        <p:txBody>
          <a:bodyPr wrap="none" rtlCol="0">
            <a:spAutoFit/>
          </a:bodyPr>
          <a:lstStyle/>
          <a:p>
            <a:r>
              <a:rPr lang="en-US" sz="4000" b="1" dirty="0">
                <a:solidFill>
                  <a:srgbClr val="0000FF"/>
                </a:solidFill>
              </a:rPr>
              <a:t>Checkpoint 2</a:t>
            </a:r>
          </a:p>
        </p:txBody>
      </p:sp>
      <p:sp>
        <p:nvSpPr>
          <p:cNvPr id="4" name="TextBox 3"/>
          <p:cNvSpPr txBox="1"/>
          <p:nvPr/>
        </p:nvSpPr>
        <p:spPr>
          <a:xfrm>
            <a:off x="381000" y="5657671"/>
            <a:ext cx="2949205" cy="1200329"/>
          </a:xfrm>
          <a:prstGeom prst="rect">
            <a:avLst/>
          </a:prstGeom>
          <a:noFill/>
        </p:spPr>
        <p:txBody>
          <a:bodyPr wrap="none" rtlCol="1">
            <a:spAutoFit/>
          </a:bodyPr>
          <a:lstStyle/>
          <a:p>
            <a:r>
              <a:rPr lang="en-US" dirty="0"/>
              <a:t>Answers: </a:t>
            </a:r>
          </a:p>
          <a:p>
            <a:pPr marL="342900" indent="-342900">
              <a:buAutoNum type="alphaLcParenBoth"/>
            </a:pPr>
            <a:r>
              <a:rPr lang="en-US" dirty="0"/>
              <a:t>a downwards F</a:t>
            </a:r>
            <a:r>
              <a:rPr lang="en-US" baseline="-25000" dirty="0"/>
              <a:t>N</a:t>
            </a:r>
            <a:r>
              <a:rPr lang="en-US" dirty="0"/>
              <a:t> upwards</a:t>
            </a:r>
          </a:p>
          <a:p>
            <a:pPr marL="342900" indent="-342900">
              <a:buAutoNum type="alphaLcParenBoth"/>
            </a:pPr>
            <a:r>
              <a:rPr lang="en-US" dirty="0"/>
              <a:t>Both upwards</a:t>
            </a:r>
          </a:p>
          <a:p>
            <a:endParaRPr lang="ar-SA" dirty="0"/>
          </a:p>
        </p:txBody>
      </p:sp>
      <p:pic>
        <p:nvPicPr>
          <p:cNvPr id="359426" name="Picture 2"/>
          <p:cNvPicPr>
            <a:picLocks noChangeAspect="1" noChangeArrowheads="1"/>
          </p:cNvPicPr>
          <p:nvPr/>
        </p:nvPicPr>
        <p:blipFill>
          <a:blip r:embed="rId2" cstate="print"/>
          <a:srcRect/>
          <a:stretch>
            <a:fillRect/>
          </a:stretch>
        </p:blipFill>
        <p:spPr bwMode="auto">
          <a:xfrm>
            <a:off x="0" y="838200"/>
            <a:ext cx="9062255" cy="1528763"/>
          </a:xfrm>
          <a:prstGeom prst="rect">
            <a:avLst/>
          </a:prstGeom>
          <a:noFill/>
          <a:ln w="9525">
            <a:noFill/>
            <a:miter lim="800000"/>
            <a:headEnd/>
            <a:tailEnd/>
          </a:ln>
          <a:effectLst/>
        </p:spPr>
      </p:pic>
      <p:grpSp>
        <p:nvGrpSpPr>
          <p:cNvPr id="17" name="Group 16"/>
          <p:cNvGrpSpPr/>
          <p:nvPr/>
        </p:nvGrpSpPr>
        <p:grpSpPr>
          <a:xfrm>
            <a:off x="6602228" y="4834591"/>
            <a:ext cx="880362" cy="1445039"/>
            <a:chOff x="6979170" y="4431268"/>
            <a:chExt cx="804902" cy="1284526"/>
          </a:xfrm>
        </p:grpSpPr>
        <p:sp>
          <p:nvSpPr>
            <p:cNvPr id="7" name="Rectangle 6"/>
            <p:cNvSpPr/>
            <p:nvPr/>
          </p:nvSpPr>
          <p:spPr>
            <a:xfrm>
              <a:off x="7162800" y="5410200"/>
              <a:ext cx="3810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grpSp>
          <p:nvGrpSpPr>
            <p:cNvPr id="12" name="Group 11"/>
            <p:cNvGrpSpPr/>
            <p:nvPr/>
          </p:nvGrpSpPr>
          <p:grpSpPr>
            <a:xfrm>
              <a:off x="6979170" y="4431268"/>
              <a:ext cx="457650" cy="1284526"/>
              <a:chOff x="6979170" y="4431268"/>
              <a:chExt cx="457650" cy="1284526"/>
            </a:xfrm>
          </p:grpSpPr>
          <p:cxnSp>
            <p:nvCxnSpPr>
              <p:cNvPr id="10" name="Straight Arrow Connector 9"/>
              <p:cNvCxnSpPr/>
              <p:nvPr/>
            </p:nvCxnSpPr>
            <p:spPr>
              <a:xfrm rot="5400000">
                <a:off x="6749320" y="5105400"/>
                <a:ext cx="1219200" cy="158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9170" y="4431268"/>
                <a:ext cx="457650" cy="468914"/>
              </a:xfrm>
              <a:prstGeom prst="rect">
                <a:avLst/>
              </a:prstGeom>
              <a:noFill/>
            </p:spPr>
            <p:txBody>
              <a:bodyPr wrap="none" rtlCol="1">
                <a:spAutoFit/>
              </a:bodyPr>
              <a:lstStyle/>
              <a:p>
                <a:r>
                  <a:rPr lang="en-US" sz="1400" dirty="0"/>
                  <a:t>F</a:t>
                </a:r>
                <a:r>
                  <a:rPr lang="en-US" sz="1400" baseline="-25000" dirty="0"/>
                  <a:t>C</a:t>
                </a:r>
                <a:endParaRPr lang="ar-SA" sz="1400" baseline="-25000" dirty="0"/>
              </a:p>
            </p:txBody>
          </p:sp>
        </p:grpSp>
        <p:grpSp>
          <p:nvGrpSpPr>
            <p:cNvPr id="16" name="Group 15"/>
            <p:cNvGrpSpPr/>
            <p:nvPr/>
          </p:nvGrpSpPr>
          <p:grpSpPr>
            <a:xfrm>
              <a:off x="7306350" y="4800600"/>
              <a:ext cx="477722" cy="620519"/>
              <a:chOff x="8458200" y="2667794"/>
              <a:chExt cx="477722" cy="620519"/>
            </a:xfrm>
          </p:grpSpPr>
          <p:cxnSp>
            <p:nvCxnSpPr>
              <p:cNvPr id="14" name="Straight Arrow Connector 13"/>
              <p:cNvCxnSpPr/>
              <p:nvPr/>
            </p:nvCxnSpPr>
            <p:spPr>
              <a:xfrm rot="5400000" flipH="1" flipV="1">
                <a:off x="8214610" y="2971800"/>
                <a:ext cx="609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58200" y="2819399"/>
                <a:ext cx="477722" cy="468914"/>
              </a:xfrm>
              <a:prstGeom prst="rect">
                <a:avLst/>
              </a:prstGeom>
              <a:noFill/>
            </p:spPr>
            <p:txBody>
              <a:bodyPr wrap="none" rtlCol="1">
                <a:spAutoFit/>
              </a:bodyPr>
              <a:lstStyle/>
              <a:p>
                <a:r>
                  <a:rPr lang="en-US" sz="1400" dirty="0"/>
                  <a:t>F</a:t>
                </a:r>
                <a:r>
                  <a:rPr lang="en-US" sz="1400" baseline="-25000" dirty="0"/>
                  <a:t>N</a:t>
                </a:r>
                <a:endParaRPr lang="ar-SA" sz="1400" baseline="-25000" dirty="0"/>
              </a:p>
            </p:txBody>
          </p:sp>
        </p:grpSp>
      </p:grpSp>
      <p:grpSp>
        <p:nvGrpSpPr>
          <p:cNvPr id="23" name="Group 18"/>
          <p:cNvGrpSpPr/>
          <p:nvPr/>
        </p:nvGrpSpPr>
        <p:grpSpPr>
          <a:xfrm>
            <a:off x="3859028" y="2209800"/>
            <a:ext cx="880362" cy="2056531"/>
            <a:chOff x="6979170" y="2667705"/>
            <a:chExt cx="804902" cy="1828095"/>
          </a:xfrm>
        </p:grpSpPr>
        <p:grpSp>
          <p:nvGrpSpPr>
            <p:cNvPr id="24" name="Group 16"/>
            <p:cNvGrpSpPr/>
            <p:nvPr/>
          </p:nvGrpSpPr>
          <p:grpSpPr>
            <a:xfrm>
              <a:off x="6979170" y="2667705"/>
              <a:ext cx="804902" cy="1823609"/>
              <a:chOff x="6979170" y="2667705"/>
              <a:chExt cx="804902" cy="1823609"/>
            </a:xfrm>
          </p:grpSpPr>
          <p:sp>
            <p:nvSpPr>
              <p:cNvPr id="26" name="Rectangle 25"/>
              <p:cNvSpPr/>
              <p:nvPr/>
            </p:nvSpPr>
            <p:spPr>
              <a:xfrm>
                <a:off x="7162800" y="2951952"/>
                <a:ext cx="3810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400"/>
              </a:p>
            </p:txBody>
          </p:sp>
          <p:sp>
            <p:nvSpPr>
              <p:cNvPr id="32" name="TextBox 31"/>
              <p:cNvSpPr txBox="1"/>
              <p:nvPr/>
            </p:nvSpPr>
            <p:spPr>
              <a:xfrm>
                <a:off x="6979170" y="4022400"/>
                <a:ext cx="457650" cy="468914"/>
              </a:xfrm>
              <a:prstGeom prst="rect">
                <a:avLst/>
              </a:prstGeom>
              <a:noFill/>
            </p:spPr>
            <p:txBody>
              <a:bodyPr wrap="none" rtlCol="1">
                <a:spAutoFit/>
              </a:bodyPr>
              <a:lstStyle/>
              <a:p>
                <a:r>
                  <a:rPr lang="en-US" sz="1400" dirty="0"/>
                  <a:t>F</a:t>
                </a:r>
                <a:r>
                  <a:rPr lang="en-US" sz="1400" baseline="-25000" dirty="0"/>
                  <a:t>C</a:t>
                </a:r>
                <a:endParaRPr lang="ar-SA" sz="1400" baseline="-25000" dirty="0"/>
              </a:p>
            </p:txBody>
          </p:sp>
          <p:grpSp>
            <p:nvGrpSpPr>
              <p:cNvPr id="28" name="Group 15"/>
              <p:cNvGrpSpPr/>
              <p:nvPr/>
            </p:nvGrpSpPr>
            <p:grpSpPr>
              <a:xfrm>
                <a:off x="7306350" y="2667705"/>
                <a:ext cx="477722" cy="609600"/>
                <a:chOff x="8458200" y="534899"/>
                <a:chExt cx="477722" cy="609600"/>
              </a:xfrm>
            </p:grpSpPr>
            <p:cxnSp>
              <p:nvCxnSpPr>
                <p:cNvPr id="29" name="Straight Arrow Connector 28"/>
                <p:cNvCxnSpPr/>
                <p:nvPr/>
              </p:nvCxnSpPr>
              <p:spPr>
                <a:xfrm rot="5400000" flipH="1" flipV="1">
                  <a:off x="8214610" y="838905"/>
                  <a:ext cx="609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58200" y="581199"/>
                  <a:ext cx="477722" cy="468914"/>
                </a:xfrm>
                <a:prstGeom prst="rect">
                  <a:avLst/>
                </a:prstGeom>
                <a:noFill/>
              </p:spPr>
              <p:txBody>
                <a:bodyPr wrap="none" rtlCol="1">
                  <a:spAutoFit/>
                </a:bodyPr>
                <a:lstStyle/>
                <a:p>
                  <a:r>
                    <a:rPr lang="en-US" sz="1400" dirty="0"/>
                    <a:t>F</a:t>
                  </a:r>
                  <a:r>
                    <a:rPr lang="en-US" sz="1400" baseline="-25000" dirty="0"/>
                    <a:t>N</a:t>
                  </a:r>
                  <a:endParaRPr lang="ar-SA" sz="1400" baseline="-25000" dirty="0"/>
                </a:p>
              </p:txBody>
            </p:sp>
          </p:grpSp>
        </p:grpSp>
        <p:cxnSp>
          <p:nvCxnSpPr>
            <p:cNvPr id="25" name="Straight Arrow Connector 24"/>
            <p:cNvCxnSpPr/>
            <p:nvPr/>
          </p:nvCxnSpPr>
          <p:spPr>
            <a:xfrm rot="5400000">
              <a:off x="6751364" y="3885406"/>
              <a:ext cx="1219200" cy="158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a:off x="2948065" y="2804410"/>
            <a:ext cx="4976735" cy="3585148"/>
          </a:xfrm>
          <a:custGeom>
            <a:avLst/>
            <a:gdLst>
              <a:gd name="connsiteX0" fmla="*/ 0 w 4976735"/>
              <a:gd name="connsiteY0" fmla="*/ 2350958 h 3585148"/>
              <a:gd name="connsiteX1" fmla="*/ 869430 w 4976735"/>
              <a:gd name="connsiteY1" fmla="*/ 357266 h 3585148"/>
              <a:gd name="connsiteX2" fmla="*/ 1783830 w 4976735"/>
              <a:gd name="connsiteY2" fmla="*/ 297305 h 3585148"/>
              <a:gd name="connsiteX3" fmla="*/ 2743200 w 4976735"/>
              <a:gd name="connsiteY3" fmla="*/ 2141095 h 3585148"/>
              <a:gd name="connsiteX4" fmla="*/ 3717561 w 4976735"/>
              <a:gd name="connsiteY4" fmla="*/ 3385279 h 3585148"/>
              <a:gd name="connsiteX5" fmla="*/ 4392118 w 4976735"/>
              <a:gd name="connsiteY5" fmla="*/ 3340309 h 3585148"/>
              <a:gd name="connsiteX6" fmla="*/ 4976735 w 4976735"/>
              <a:gd name="connsiteY6" fmla="*/ 1931233 h 358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6735" h="3585148">
                <a:moveTo>
                  <a:pt x="0" y="2350958"/>
                </a:moveTo>
                <a:cubicBezTo>
                  <a:pt x="286062" y="1525249"/>
                  <a:pt x="572125" y="699541"/>
                  <a:pt x="869430" y="357266"/>
                </a:cubicBezTo>
                <a:cubicBezTo>
                  <a:pt x="1166735" y="14991"/>
                  <a:pt x="1471535" y="0"/>
                  <a:pt x="1783830" y="297305"/>
                </a:cubicBezTo>
                <a:cubicBezTo>
                  <a:pt x="2096125" y="594610"/>
                  <a:pt x="2420912" y="1626433"/>
                  <a:pt x="2743200" y="2141095"/>
                </a:cubicBezTo>
                <a:cubicBezTo>
                  <a:pt x="3065489" y="2655757"/>
                  <a:pt x="3442741" y="3185410"/>
                  <a:pt x="3717561" y="3385279"/>
                </a:cubicBezTo>
                <a:cubicBezTo>
                  <a:pt x="3992381" y="3585148"/>
                  <a:pt x="4182256" y="3582650"/>
                  <a:pt x="4392118" y="3340309"/>
                </a:cubicBezTo>
                <a:cubicBezTo>
                  <a:pt x="4601980" y="3097968"/>
                  <a:pt x="4789357" y="2514600"/>
                  <a:pt x="4976735" y="1931233"/>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5800496"/>
            <a:ext cx="1736606" cy="905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7683" name="Picture 3"/>
          <p:cNvPicPr>
            <a:picLocks noChangeAspect="1" noChangeArrowheads="1"/>
          </p:cNvPicPr>
          <p:nvPr/>
        </p:nvPicPr>
        <p:blipFill>
          <a:blip r:embed="rId3" cstate="print"/>
          <a:srcRect/>
          <a:stretch>
            <a:fillRect/>
          </a:stretch>
        </p:blipFill>
        <p:spPr bwMode="auto">
          <a:xfrm>
            <a:off x="457200" y="1143000"/>
            <a:ext cx="2707105" cy="2057400"/>
          </a:xfrm>
          <a:prstGeom prst="rect">
            <a:avLst/>
          </a:prstGeom>
          <a:noFill/>
          <a:ln w="9525">
            <a:noFill/>
            <a:miter lim="800000"/>
            <a:headEnd/>
            <a:tailEnd/>
          </a:ln>
          <a:effectLst/>
        </p:spPr>
      </p:pic>
      <p:grpSp>
        <p:nvGrpSpPr>
          <p:cNvPr id="23" name="Group 22"/>
          <p:cNvGrpSpPr/>
          <p:nvPr/>
        </p:nvGrpSpPr>
        <p:grpSpPr>
          <a:xfrm>
            <a:off x="5029200" y="762794"/>
            <a:ext cx="3962400" cy="3657600"/>
            <a:chOff x="5029200" y="762794"/>
            <a:chExt cx="3962400" cy="3657600"/>
          </a:xfrm>
        </p:grpSpPr>
        <p:grpSp>
          <p:nvGrpSpPr>
            <p:cNvPr id="8" name="Group 7"/>
            <p:cNvGrpSpPr/>
            <p:nvPr/>
          </p:nvGrpSpPr>
          <p:grpSpPr>
            <a:xfrm>
              <a:off x="5410200" y="762794"/>
              <a:ext cx="3581400" cy="3657600"/>
              <a:chOff x="2286000" y="1779588"/>
              <a:chExt cx="3581400" cy="3657600"/>
            </a:xfrm>
          </p:grpSpPr>
          <p:cxnSp>
            <p:nvCxnSpPr>
              <p:cNvPr id="9" name="Straight Arrow Connector 8"/>
              <p:cNvCxnSpPr/>
              <p:nvPr/>
            </p:nvCxnSpPr>
            <p:spPr>
              <a:xfrm rot="5400000">
                <a:off x="2362200" y="3607594"/>
                <a:ext cx="3657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286000" y="3455194"/>
                <a:ext cx="35814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rot="5400000" flipH="1" flipV="1">
              <a:off x="6629400" y="1752600"/>
              <a:ext cx="13716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29200" y="2286000"/>
              <a:ext cx="308098" cy="369332"/>
            </a:xfrm>
            <a:prstGeom prst="rect">
              <a:avLst/>
            </a:prstGeom>
            <a:noFill/>
          </p:spPr>
          <p:txBody>
            <a:bodyPr wrap="none" rtlCol="0">
              <a:spAutoFit/>
            </a:bodyPr>
            <a:lstStyle/>
            <a:p>
              <a:r>
                <a:rPr lang="en-US" dirty="0"/>
                <a:t>C</a:t>
              </a:r>
            </a:p>
          </p:txBody>
        </p:sp>
        <p:grpSp>
          <p:nvGrpSpPr>
            <p:cNvPr id="17" name="Group 16"/>
            <p:cNvGrpSpPr/>
            <p:nvPr/>
          </p:nvGrpSpPr>
          <p:grpSpPr>
            <a:xfrm>
              <a:off x="7315200" y="2438401"/>
              <a:ext cx="398463" cy="1371600"/>
              <a:chOff x="7315200" y="2438401"/>
              <a:chExt cx="398463" cy="1371600"/>
            </a:xfrm>
          </p:grpSpPr>
          <p:cxnSp>
            <p:nvCxnSpPr>
              <p:cNvPr id="18" name="Straight Arrow Connector 17"/>
              <p:cNvCxnSpPr/>
              <p:nvPr/>
            </p:nvCxnSpPr>
            <p:spPr>
              <a:xfrm rot="16200000" flipH="1">
                <a:off x="6630194" y="3123407"/>
                <a:ext cx="13716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3"/>
              <p:cNvGraphicFramePr>
                <a:graphicFrameLocks noChangeAspect="1"/>
              </p:cNvGraphicFramePr>
              <p:nvPr/>
            </p:nvGraphicFramePr>
            <p:xfrm>
              <a:off x="7391400" y="2971800"/>
              <a:ext cx="322263" cy="387350"/>
            </p:xfrm>
            <a:graphic>
              <a:graphicData uri="http://schemas.openxmlformats.org/presentationml/2006/ole">
                <mc:AlternateContent xmlns:mc="http://schemas.openxmlformats.org/markup-compatibility/2006">
                  <mc:Choice xmlns:v="urn:schemas-microsoft-com:vml" Requires="v">
                    <p:oleObj spid="_x0000_s348539" name="Equation" r:id="rId4" imgW="190440" imgH="241200" progId="Equation.3">
                      <p:embed/>
                    </p:oleObj>
                  </mc:Choice>
                  <mc:Fallback>
                    <p:oleObj name="Equation" r:id="rId4" imgW="19044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971800"/>
                            <a:ext cx="3222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Group 23"/>
            <p:cNvGrpSpPr/>
            <p:nvPr/>
          </p:nvGrpSpPr>
          <p:grpSpPr>
            <a:xfrm>
              <a:off x="5791200" y="2438400"/>
              <a:ext cx="1470118" cy="398556"/>
              <a:chOff x="5791200" y="2492282"/>
              <a:chExt cx="1470118" cy="398556"/>
            </a:xfrm>
          </p:grpSpPr>
          <p:cxnSp>
            <p:nvCxnSpPr>
              <p:cNvPr id="25" name="Straight Arrow Connector 24"/>
              <p:cNvCxnSpPr>
                <a:stCxn id="27" idx="3"/>
              </p:cNvCxnSpPr>
              <p:nvPr/>
            </p:nvCxnSpPr>
            <p:spPr>
              <a:xfrm rot="5400000">
                <a:off x="6515100" y="1768382"/>
                <a:ext cx="22318" cy="147011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5"/>
              <p:cNvGraphicFramePr>
                <a:graphicFrameLocks noChangeAspect="1"/>
              </p:cNvGraphicFramePr>
              <p:nvPr/>
            </p:nvGraphicFramePr>
            <p:xfrm>
              <a:off x="6477000" y="2524125"/>
              <a:ext cx="279400" cy="366713"/>
            </p:xfrm>
            <a:graphic>
              <a:graphicData uri="http://schemas.openxmlformats.org/presentationml/2006/ole">
                <mc:AlternateContent xmlns:mc="http://schemas.openxmlformats.org/markup-compatibility/2006">
                  <mc:Choice xmlns:v="urn:schemas-microsoft-com:vml" Requires="v">
                    <p:oleObj spid="_x0000_s348540" name="Equation" r:id="rId6" imgW="164880" imgH="228600" progId="Equation.3">
                      <p:embed/>
                    </p:oleObj>
                  </mc:Choice>
                  <mc:Fallback>
                    <p:oleObj name="Equation" r:id="rId6" imgW="16488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524125"/>
                            <a:ext cx="279400"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Oval 26"/>
            <p:cNvSpPr/>
            <p:nvPr/>
          </p:nvSpPr>
          <p:spPr>
            <a:xfrm>
              <a:off x="7239000" y="236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13"/>
            <p:cNvGraphicFramePr>
              <a:graphicFrameLocks noChangeAspect="1"/>
            </p:cNvGraphicFramePr>
            <p:nvPr/>
          </p:nvGraphicFramePr>
          <p:xfrm>
            <a:off x="7345363" y="1381125"/>
            <a:ext cx="365125" cy="366713"/>
          </p:xfrm>
          <a:graphic>
            <a:graphicData uri="http://schemas.openxmlformats.org/presentationml/2006/ole">
              <mc:AlternateContent xmlns:mc="http://schemas.openxmlformats.org/markup-compatibility/2006">
                <mc:Choice xmlns:v="urn:schemas-microsoft-com:vml" Requires="v">
                  <p:oleObj spid="_x0000_s348541" name="Equation" r:id="rId8" imgW="215640" imgH="228600" progId="Equation.3">
                    <p:embed/>
                  </p:oleObj>
                </mc:Choice>
                <mc:Fallback>
                  <p:oleObj name="Equation" r:id="rId8" imgW="215640" imgH="2286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5363" y="1381125"/>
                          <a:ext cx="365125"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48166" name="Object 6"/>
          <p:cNvGraphicFramePr>
            <a:graphicFrameLocks noChangeAspect="1"/>
          </p:cNvGraphicFramePr>
          <p:nvPr/>
        </p:nvGraphicFramePr>
        <p:xfrm>
          <a:off x="609600" y="3338513"/>
          <a:ext cx="1547812" cy="741363"/>
        </p:xfrm>
        <a:graphic>
          <a:graphicData uri="http://schemas.openxmlformats.org/presentationml/2006/ole">
            <mc:AlternateContent xmlns:mc="http://schemas.openxmlformats.org/markup-compatibility/2006">
              <mc:Choice xmlns:v="urn:schemas-microsoft-com:vml" Requires="v">
                <p:oleObj spid="_x0000_s348542" name="Equation" r:id="rId10" imgW="825480" imgH="419040" progId="Equation.3">
                  <p:embed/>
                </p:oleObj>
              </mc:Choice>
              <mc:Fallback>
                <p:oleObj name="Equation" r:id="rId10" imgW="825480" imgH="4190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3338513"/>
                        <a:ext cx="1547812"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7"/>
          <p:cNvGraphicFramePr>
            <a:graphicFrameLocks noChangeAspect="1"/>
          </p:cNvGraphicFramePr>
          <p:nvPr>
            <p:extLst>
              <p:ext uri="{D42A27DB-BD31-4B8C-83A1-F6EECF244321}">
                <p14:modId xmlns:p14="http://schemas.microsoft.com/office/powerpoint/2010/main" val="1022095173"/>
              </p:ext>
            </p:extLst>
          </p:nvPr>
        </p:nvGraphicFramePr>
        <p:xfrm>
          <a:off x="609600" y="4170784"/>
          <a:ext cx="1500188" cy="741363"/>
        </p:xfrm>
        <a:graphic>
          <a:graphicData uri="http://schemas.openxmlformats.org/presentationml/2006/ole">
            <mc:AlternateContent xmlns:mc="http://schemas.openxmlformats.org/markup-compatibility/2006">
              <mc:Choice xmlns:v="urn:schemas-microsoft-com:vml" Requires="v">
                <p:oleObj spid="_x0000_s348543" name="Equation" r:id="rId12" imgW="799920" imgH="419040" progId="Equation.3">
                  <p:embed/>
                </p:oleObj>
              </mc:Choice>
              <mc:Fallback>
                <p:oleObj name="Equation" r:id="rId12" imgW="799920" imgH="41904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170784"/>
                        <a:ext cx="1500188"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8"/>
          <p:cNvGraphicFramePr>
            <a:graphicFrameLocks noChangeAspect="1"/>
          </p:cNvGraphicFramePr>
          <p:nvPr>
            <p:extLst>
              <p:ext uri="{D42A27DB-BD31-4B8C-83A1-F6EECF244321}">
                <p14:modId xmlns:p14="http://schemas.microsoft.com/office/powerpoint/2010/main" val="1503566591"/>
              </p:ext>
            </p:extLst>
          </p:nvPr>
        </p:nvGraphicFramePr>
        <p:xfrm>
          <a:off x="669806" y="5059134"/>
          <a:ext cx="1524000" cy="741362"/>
        </p:xfrm>
        <a:graphic>
          <a:graphicData uri="http://schemas.openxmlformats.org/presentationml/2006/ole">
            <mc:AlternateContent xmlns:mc="http://schemas.openxmlformats.org/markup-compatibility/2006">
              <mc:Choice xmlns:v="urn:schemas-microsoft-com:vml" Requires="v">
                <p:oleObj spid="_x0000_s348544" name="معادلة" r:id="rId14" imgW="812520" imgH="419040" progId="Equation.3">
                  <p:embed/>
                </p:oleObj>
              </mc:Choice>
              <mc:Fallback>
                <p:oleObj name="معادلة" r:id="rId14" imgW="812520" imgH="419040" progId="Equation.3">
                  <p:embed/>
                  <p:pic>
                    <p:nvPicPr>
                      <p:cNvPr id="0" name="Picture 8"/>
                      <p:cNvPicPr>
                        <a:picLocks noChangeAspect="1" noChangeArrowheads="1"/>
                      </p:cNvPicPr>
                      <p:nvPr/>
                    </p:nvPicPr>
                    <p:blipFill>
                      <a:blip r:embed="rId15"/>
                      <a:srcRect/>
                      <a:stretch>
                        <a:fillRect/>
                      </a:stretch>
                    </p:blipFill>
                    <p:spPr bwMode="auto">
                      <a:xfrm>
                        <a:off x="669806" y="5059134"/>
                        <a:ext cx="152400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891208" y="209490"/>
            <a:ext cx="7033592" cy="400110"/>
          </a:xfrm>
          <a:prstGeom prst="rect">
            <a:avLst/>
          </a:prstGeom>
          <a:noFill/>
        </p:spPr>
        <p:txBody>
          <a:bodyPr wrap="none" rtlCol="0">
            <a:spAutoFit/>
          </a:bodyPr>
          <a:lstStyle/>
          <a:p>
            <a:r>
              <a:rPr lang="en-US" sz="2000" b="1" dirty="0">
                <a:solidFill>
                  <a:srgbClr val="0000FF"/>
                </a:solidFill>
              </a:rPr>
              <a:t>Example 3: Centripetal force and friction-Driving in Circular Road</a:t>
            </a:r>
          </a:p>
        </p:txBody>
      </p:sp>
      <p:graphicFrame>
        <p:nvGraphicFramePr>
          <p:cNvPr id="348170" name="Object 10"/>
          <p:cNvGraphicFramePr>
            <a:graphicFrameLocks noChangeAspect="1"/>
          </p:cNvGraphicFramePr>
          <p:nvPr/>
        </p:nvGraphicFramePr>
        <p:xfrm>
          <a:off x="5410200" y="1295400"/>
          <a:ext cx="1071562" cy="404813"/>
        </p:xfrm>
        <a:graphic>
          <a:graphicData uri="http://schemas.openxmlformats.org/presentationml/2006/ole">
            <mc:AlternateContent xmlns:mc="http://schemas.openxmlformats.org/markup-compatibility/2006">
              <mc:Choice xmlns:v="urn:schemas-microsoft-com:vml" Requires="v">
                <p:oleObj spid="_x0000_s348545" name="Equation" r:id="rId16" imgW="571320" imgH="228600" progId="Equation.3">
                  <p:embed/>
                </p:oleObj>
              </mc:Choice>
              <mc:Fallback>
                <p:oleObj name="Equation" r:id="rId16" imgW="571320" imgH="22860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1295400"/>
                        <a:ext cx="1071562"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5"/>
          <p:cNvSpPr>
            <a:spLocks noChangeArrowheads="1"/>
          </p:cNvSpPr>
          <p:nvPr/>
        </p:nvSpPr>
        <p:spPr bwMode="auto">
          <a:xfrm>
            <a:off x="4800600" y="4306431"/>
            <a:ext cx="3962400" cy="2246769"/>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T101-Q18. </a:t>
            </a:r>
            <a:r>
              <a:rPr lang="en-US" sz="2000" dirty="0"/>
              <a:t>A car rounds a flat curved road (radius = 92 m) at a speed of 26 m/s and is on the verge of sliding at this speed.  What is the coefficient of static friction between the tires of the car and the road?</a:t>
            </a:r>
          </a:p>
          <a:p>
            <a:r>
              <a:rPr lang="en-US" sz="2000" dirty="0"/>
              <a:t> (</a:t>
            </a:r>
            <a:r>
              <a:rPr lang="en-US" sz="2000" dirty="0" err="1"/>
              <a:t>Ans</a:t>
            </a:r>
            <a:r>
              <a:rPr lang="en-US" sz="2000" dirty="0"/>
              <a:t>:	0.75)</a:t>
            </a:r>
          </a:p>
        </p:txBody>
      </p:sp>
      <p:graphicFrame>
        <p:nvGraphicFramePr>
          <p:cNvPr id="30" name="Object 8"/>
          <p:cNvGraphicFramePr>
            <a:graphicFrameLocks noChangeAspect="1"/>
          </p:cNvGraphicFramePr>
          <p:nvPr>
            <p:extLst>
              <p:ext uri="{D42A27DB-BD31-4B8C-83A1-F6EECF244321}">
                <p14:modId xmlns:p14="http://schemas.microsoft.com/office/powerpoint/2010/main" val="2933980659"/>
              </p:ext>
            </p:extLst>
          </p:nvPr>
        </p:nvGraphicFramePr>
        <p:xfrm>
          <a:off x="943650" y="5807287"/>
          <a:ext cx="976312" cy="787400"/>
        </p:xfrm>
        <a:graphic>
          <a:graphicData uri="http://schemas.openxmlformats.org/presentationml/2006/ole">
            <mc:AlternateContent xmlns:mc="http://schemas.openxmlformats.org/markup-compatibility/2006">
              <mc:Choice xmlns:v="urn:schemas-microsoft-com:vml" Requires="v">
                <p:oleObj spid="_x0000_s348546" name="معادلة" r:id="rId18" imgW="520560" imgH="444240" progId="Equation.3">
                  <p:embed/>
                </p:oleObj>
              </mc:Choice>
              <mc:Fallback>
                <p:oleObj name="معادلة" r:id="rId18" imgW="520560" imgH="444240" progId="Equation.3">
                  <p:embed/>
                  <p:pic>
                    <p:nvPicPr>
                      <p:cNvPr id="0" name=""/>
                      <p:cNvPicPr>
                        <a:picLocks noChangeAspect="1" noChangeArrowheads="1"/>
                      </p:cNvPicPr>
                      <p:nvPr/>
                    </p:nvPicPr>
                    <p:blipFill>
                      <a:blip r:embed="rId19"/>
                      <a:srcRect/>
                      <a:stretch>
                        <a:fillRect/>
                      </a:stretch>
                    </p:blipFill>
                    <p:spPr bwMode="auto">
                      <a:xfrm>
                        <a:off x="943650" y="5807287"/>
                        <a:ext cx="97631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01794" y="5715000"/>
            <a:ext cx="1736606" cy="905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7684" name="Picture 4"/>
          <p:cNvPicPr>
            <a:picLocks noChangeAspect="1" noChangeArrowheads="1"/>
          </p:cNvPicPr>
          <p:nvPr/>
        </p:nvPicPr>
        <p:blipFill>
          <a:blip r:embed="rId3" cstate="print"/>
          <a:srcRect/>
          <a:stretch>
            <a:fillRect/>
          </a:stretch>
        </p:blipFill>
        <p:spPr bwMode="auto">
          <a:xfrm>
            <a:off x="228600" y="1143000"/>
            <a:ext cx="4605156" cy="2438400"/>
          </a:xfrm>
          <a:prstGeom prst="rect">
            <a:avLst/>
          </a:prstGeom>
          <a:noFill/>
          <a:ln w="9525">
            <a:noFill/>
            <a:miter lim="800000"/>
            <a:headEnd/>
            <a:tailEnd/>
          </a:ln>
          <a:effectLst/>
        </p:spPr>
      </p:pic>
      <p:sp>
        <p:nvSpPr>
          <p:cNvPr id="39" name="TextBox 38"/>
          <p:cNvSpPr txBox="1"/>
          <p:nvPr/>
        </p:nvSpPr>
        <p:spPr>
          <a:xfrm>
            <a:off x="535424" y="133290"/>
            <a:ext cx="6093976" cy="400110"/>
          </a:xfrm>
          <a:prstGeom prst="rect">
            <a:avLst/>
          </a:prstGeom>
          <a:noFill/>
        </p:spPr>
        <p:txBody>
          <a:bodyPr wrap="none" rtlCol="0">
            <a:spAutoFit/>
          </a:bodyPr>
          <a:lstStyle/>
          <a:p>
            <a:r>
              <a:rPr lang="en-US" sz="2000" b="1" dirty="0">
                <a:solidFill>
                  <a:srgbClr val="0000FF"/>
                </a:solidFill>
              </a:rPr>
              <a:t>Example 4: No Friction- Driving in inclined Circular Road</a:t>
            </a:r>
          </a:p>
        </p:txBody>
      </p:sp>
      <p:graphicFrame>
        <p:nvGraphicFramePr>
          <p:cNvPr id="347143" name="Object 7"/>
          <p:cNvGraphicFramePr>
            <a:graphicFrameLocks noChangeAspect="1"/>
          </p:cNvGraphicFramePr>
          <p:nvPr/>
        </p:nvGraphicFramePr>
        <p:xfrm>
          <a:off x="407987" y="3505200"/>
          <a:ext cx="2357438" cy="741362"/>
        </p:xfrm>
        <a:graphic>
          <a:graphicData uri="http://schemas.openxmlformats.org/presentationml/2006/ole">
            <mc:AlternateContent xmlns:mc="http://schemas.openxmlformats.org/markup-compatibility/2006">
              <mc:Choice xmlns:v="urn:schemas-microsoft-com:vml" Requires="v">
                <p:oleObj spid="_x0000_s347378" name="Equation" r:id="rId4" imgW="1257120" imgH="419040" progId="Equation.3">
                  <p:embed/>
                </p:oleObj>
              </mc:Choice>
              <mc:Fallback>
                <p:oleObj name="Equation" r:id="rId4" imgW="1257120" imgH="4190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 y="3505200"/>
                        <a:ext cx="2357438"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6"/>
          <p:cNvGrpSpPr/>
          <p:nvPr/>
        </p:nvGrpSpPr>
        <p:grpSpPr>
          <a:xfrm>
            <a:off x="5330702" y="914400"/>
            <a:ext cx="3203698" cy="2914010"/>
            <a:chOff x="5330702" y="914400"/>
            <a:chExt cx="3203698" cy="2914010"/>
          </a:xfrm>
        </p:grpSpPr>
        <p:pic>
          <p:nvPicPr>
            <p:cNvPr id="347142" name="Picture 6"/>
            <p:cNvPicPr>
              <a:picLocks noChangeAspect="1" noChangeArrowheads="1"/>
            </p:cNvPicPr>
            <p:nvPr/>
          </p:nvPicPr>
          <p:blipFill>
            <a:blip r:embed="rId6" cstate="print"/>
            <a:srcRect/>
            <a:stretch>
              <a:fillRect/>
            </a:stretch>
          </p:blipFill>
          <p:spPr bwMode="auto">
            <a:xfrm>
              <a:off x="5715000" y="914400"/>
              <a:ext cx="2819400" cy="2914010"/>
            </a:xfrm>
            <a:prstGeom prst="rect">
              <a:avLst/>
            </a:prstGeom>
            <a:noFill/>
            <a:ln w="9525">
              <a:noFill/>
              <a:miter lim="800000"/>
              <a:headEnd/>
              <a:tailEnd/>
            </a:ln>
            <a:effectLst/>
          </p:spPr>
        </p:pic>
        <p:sp>
          <p:nvSpPr>
            <p:cNvPr id="26" name="TextBox 25"/>
            <p:cNvSpPr txBox="1"/>
            <p:nvPr/>
          </p:nvSpPr>
          <p:spPr>
            <a:xfrm>
              <a:off x="5330702" y="2209800"/>
              <a:ext cx="308098" cy="369332"/>
            </a:xfrm>
            <a:prstGeom prst="rect">
              <a:avLst/>
            </a:prstGeom>
            <a:noFill/>
          </p:spPr>
          <p:txBody>
            <a:bodyPr wrap="none" rtlCol="0">
              <a:spAutoFit/>
            </a:bodyPr>
            <a:lstStyle/>
            <a:p>
              <a:r>
                <a:rPr lang="en-US" dirty="0"/>
                <a:t>C</a:t>
              </a:r>
            </a:p>
          </p:txBody>
        </p:sp>
      </p:grpSp>
      <p:graphicFrame>
        <p:nvGraphicFramePr>
          <p:cNvPr id="347144" name="Object 8"/>
          <p:cNvGraphicFramePr>
            <a:graphicFrameLocks noChangeAspect="1"/>
          </p:cNvGraphicFramePr>
          <p:nvPr/>
        </p:nvGraphicFramePr>
        <p:xfrm>
          <a:off x="5638800" y="4411662"/>
          <a:ext cx="3282950" cy="465138"/>
        </p:xfrm>
        <a:graphic>
          <a:graphicData uri="http://schemas.openxmlformats.org/presentationml/2006/ole">
            <mc:AlternateContent xmlns:mc="http://schemas.openxmlformats.org/markup-compatibility/2006">
              <mc:Choice xmlns:v="urn:schemas-microsoft-com:vml" Requires="v">
                <p:oleObj spid="_x0000_s347379" name="Equation" r:id="rId7" imgW="1523880" imgH="228600" progId="Equation.3">
                  <p:embed/>
                </p:oleObj>
              </mc:Choice>
              <mc:Fallback>
                <p:oleObj name="Equation" r:id="rId7" imgW="152388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411662"/>
                        <a:ext cx="328295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5" name="Object 9"/>
          <p:cNvGraphicFramePr>
            <a:graphicFrameLocks noChangeAspect="1"/>
          </p:cNvGraphicFramePr>
          <p:nvPr/>
        </p:nvGraphicFramePr>
        <p:xfrm>
          <a:off x="304800" y="4267200"/>
          <a:ext cx="2881312" cy="741363"/>
        </p:xfrm>
        <a:graphic>
          <a:graphicData uri="http://schemas.openxmlformats.org/presentationml/2006/ole">
            <mc:AlternateContent xmlns:mc="http://schemas.openxmlformats.org/markup-compatibility/2006">
              <mc:Choice xmlns:v="urn:schemas-microsoft-com:vml" Requires="v">
                <p:oleObj spid="_x0000_s347380" name="Equation" r:id="rId9" imgW="1536480" imgH="419040" progId="Equation.3">
                  <p:embed/>
                </p:oleObj>
              </mc:Choice>
              <mc:Fallback>
                <p:oleObj name="Equation" r:id="rId9" imgW="1536480" imgH="41904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267200"/>
                        <a:ext cx="2881312"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6" name="Object 10"/>
          <p:cNvGraphicFramePr>
            <a:graphicFrameLocks noChangeAspect="1"/>
          </p:cNvGraphicFramePr>
          <p:nvPr>
            <p:extLst>
              <p:ext uri="{D42A27DB-BD31-4B8C-83A1-F6EECF244321}">
                <p14:modId xmlns:p14="http://schemas.microsoft.com/office/powerpoint/2010/main" val="2617527371"/>
              </p:ext>
            </p:extLst>
          </p:nvPr>
        </p:nvGraphicFramePr>
        <p:xfrm>
          <a:off x="733425" y="5649913"/>
          <a:ext cx="1614488" cy="903287"/>
        </p:xfrm>
        <a:graphic>
          <a:graphicData uri="http://schemas.openxmlformats.org/presentationml/2006/ole">
            <mc:AlternateContent xmlns:mc="http://schemas.openxmlformats.org/markup-compatibility/2006">
              <mc:Choice xmlns:v="urn:schemas-microsoft-com:vml" Requires="v">
                <p:oleObj spid="_x0000_s347381" name="معادلة" r:id="rId11" imgW="749160" imgH="444240" progId="Equation.3">
                  <p:embed/>
                </p:oleObj>
              </mc:Choice>
              <mc:Fallback>
                <p:oleObj name="معادلة" r:id="rId11" imgW="749160" imgH="444240" progId="Equation.3">
                  <p:embed/>
                  <p:pic>
                    <p:nvPicPr>
                      <p:cNvPr id="0" name="Picture 10"/>
                      <p:cNvPicPr>
                        <a:picLocks noChangeAspect="1" noChangeArrowheads="1"/>
                      </p:cNvPicPr>
                      <p:nvPr/>
                    </p:nvPicPr>
                    <p:blipFill>
                      <a:blip r:embed="rId12"/>
                      <a:srcRect/>
                      <a:stretch>
                        <a:fillRect/>
                      </a:stretch>
                    </p:blipFill>
                    <p:spPr bwMode="auto">
                      <a:xfrm>
                        <a:off x="733425" y="5649913"/>
                        <a:ext cx="1614488"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484187" y="5181600"/>
            <a:ext cx="3749103" cy="369332"/>
          </a:xfrm>
          <a:prstGeom prst="rect">
            <a:avLst/>
          </a:prstGeom>
          <a:noFill/>
        </p:spPr>
        <p:txBody>
          <a:bodyPr wrap="none" rtlCol="1">
            <a:spAutoFit/>
          </a:bodyPr>
          <a:lstStyle/>
          <a:p>
            <a:r>
              <a:rPr lang="en-US" b="1" dirty="0"/>
              <a:t>Dividing  equation (1) by equation (2)</a:t>
            </a:r>
            <a:endParaRPr lang="ar-SA" b="1" dirty="0"/>
          </a:p>
        </p:txBody>
      </p:sp>
      <p:graphicFrame>
        <p:nvGraphicFramePr>
          <p:cNvPr id="347147" name="Object 11"/>
          <p:cNvGraphicFramePr>
            <a:graphicFrameLocks noChangeAspect="1"/>
          </p:cNvGraphicFramePr>
          <p:nvPr/>
        </p:nvGraphicFramePr>
        <p:xfrm>
          <a:off x="5765800" y="3733800"/>
          <a:ext cx="2571750" cy="465138"/>
        </p:xfrm>
        <a:graphic>
          <a:graphicData uri="http://schemas.openxmlformats.org/presentationml/2006/ole">
            <mc:AlternateContent xmlns:mc="http://schemas.openxmlformats.org/markup-compatibility/2006">
              <mc:Choice xmlns:v="urn:schemas-microsoft-com:vml" Requires="v">
                <p:oleObj spid="_x0000_s347382" name="Equation" r:id="rId13" imgW="1193760" imgH="228600" progId="Equation.3">
                  <p:embed/>
                </p:oleObj>
              </mc:Choice>
              <mc:Fallback>
                <p:oleObj name="Equation" r:id="rId13" imgW="1193760" imgH="2286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5800" y="3733800"/>
                        <a:ext cx="257175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5"/>
          <p:cNvSpPr>
            <a:spLocks noChangeArrowheads="1"/>
          </p:cNvSpPr>
          <p:nvPr/>
        </p:nvSpPr>
        <p:spPr bwMode="auto">
          <a:xfrm>
            <a:off x="4343400" y="5305961"/>
            <a:ext cx="4724400" cy="1200329"/>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a:t>Q19</a:t>
            </a:r>
            <a:r>
              <a:rPr lang="en-US" dirty="0"/>
              <a:t>.At what angle should the circular roadway of 50 m radius, be banked to allow cars to round the curve without slipping at 12 m/s? (Ignore friction)(</a:t>
            </a:r>
            <a:r>
              <a:rPr lang="en-US" dirty="0" err="1"/>
              <a:t>Ans</a:t>
            </a:r>
            <a:r>
              <a:rPr lang="en-US" dirty="0"/>
              <a:t>: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1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http://image.trucktrend.com/f/39477788/Volvo-FH16-Banked-Curve-Tr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189444"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228600"/>
            <a:ext cx="7434343" cy="369332"/>
          </a:xfrm>
          <a:prstGeom prst="rect">
            <a:avLst/>
          </a:prstGeom>
          <a:noFill/>
        </p:spPr>
        <p:txBody>
          <a:bodyPr wrap="none" rtlCol="1">
            <a:spAutoFit/>
          </a:bodyPr>
          <a:lstStyle/>
          <a:p>
            <a:r>
              <a:rPr lang="en-US" b="1" dirty="0"/>
              <a:t>Most of the circular roads are banked those who are not banked need ?????</a:t>
            </a:r>
            <a:endParaRPr lang="ar-SA" b="1" dirty="0"/>
          </a:p>
        </p:txBody>
      </p:sp>
    </p:spTree>
    <p:extLst>
      <p:ext uri="{BB962C8B-B14F-4D97-AF65-F5344CB8AC3E}">
        <p14:creationId xmlns:p14="http://schemas.microsoft.com/office/powerpoint/2010/main" val="188570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diabolo"/>
          <p:cNvPicPr>
            <a:picLocks noChangeAspect="1" noChangeArrowheads="1"/>
          </p:cNvPicPr>
          <p:nvPr/>
        </p:nvPicPr>
        <p:blipFill>
          <a:blip r:embed="rId3" cstate="print"/>
          <a:srcRect/>
          <a:stretch>
            <a:fillRect/>
          </a:stretch>
        </p:blipFill>
        <p:spPr bwMode="auto">
          <a:xfrm>
            <a:off x="609600" y="1066800"/>
            <a:ext cx="3662363" cy="2424112"/>
          </a:xfrm>
          <a:prstGeom prst="rect">
            <a:avLst/>
          </a:prstGeom>
          <a:noFill/>
        </p:spPr>
      </p:pic>
      <p:grpSp>
        <p:nvGrpSpPr>
          <p:cNvPr id="2" name="Group 12"/>
          <p:cNvGrpSpPr>
            <a:grpSpLocks/>
          </p:cNvGrpSpPr>
          <p:nvPr/>
        </p:nvGrpSpPr>
        <p:grpSpPr bwMode="auto">
          <a:xfrm>
            <a:off x="381000" y="3657600"/>
            <a:ext cx="2971800" cy="2895600"/>
            <a:chOff x="528" y="1470"/>
            <a:chExt cx="2064" cy="2352"/>
          </a:xfrm>
        </p:grpSpPr>
        <p:sp>
          <p:nvSpPr>
            <p:cNvPr id="9229" name="Rectangle 13"/>
            <p:cNvSpPr>
              <a:spLocks noChangeArrowheads="1"/>
            </p:cNvSpPr>
            <p:nvPr/>
          </p:nvSpPr>
          <p:spPr bwMode="auto">
            <a:xfrm>
              <a:off x="1104" y="3216"/>
              <a:ext cx="432" cy="384"/>
            </a:xfrm>
            <a:prstGeom prst="rect">
              <a:avLst/>
            </a:prstGeom>
            <a:solidFill>
              <a:schemeClr val="bg1"/>
            </a:solidFill>
            <a:ln w="9525">
              <a:noFill/>
              <a:miter lim="800000"/>
              <a:headEnd/>
              <a:tailEnd/>
            </a:ln>
            <a:effectLst/>
          </p:spPr>
          <p:txBody>
            <a:bodyPr wrap="none" anchor="ctr"/>
            <a:lstStyle/>
            <a:p>
              <a:endParaRPr lang="en-US"/>
            </a:p>
          </p:txBody>
        </p:sp>
        <p:pic>
          <p:nvPicPr>
            <p:cNvPr id="9230" name="Picture 14" descr="F06_10"/>
            <p:cNvPicPr>
              <a:picLocks noChangeAspect="1" noChangeArrowheads="1"/>
            </p:cNvPicPr>
            <p:nvPr/>
          </p:nvPicPr>
          <p:blipFill>
            <a:blip r:embed="rId4" cstate="print"/>
            <a:srcRect/>
            <a:stretch>
              <a:fillRect/>
            </a:stretch>
          </p:blipFill>
          <p:spPr bwMode="auto">
            <a:xfrm>
              <a:off x="528" y="1470"/>
              <a:ext cx="2064" cy="2352"/>
            </a:xfrm>
            <a:prstGeom prst="rect">
              <a:avLst/>
            </a:prstGeom>
            <a:noFill/>
          </p:spPr>
        </p:pic>
        <p:sp>
          <p:nvSpPr>
            <p:cNvPr id="9231" name="Rectangle 15"/>
            <p:cNvSpPr>
              <a:spLocks noChangeArrowheads="1"/>
            </p:cNvSpPr>
            <p:nvPr/>
          </p:nvSpPr>
          <p:spPr bwMode="auto">
            <a:xfrm>
              <a:off x="1056" y="3264"/>
              <a:ext cx="528" cy="384"/>
            </a:xfrm>
            <a:prstGeom prst="rect">
              <a:avLst/>
            </a:prstGeom>
            <a:solidFill>
              <a:schemeClr val="bg1"/>
            </a:solidFill>
            <a:ln w="9525">
              <a:noFill/>
              <a:miter lim="800000"/>
              <a:headEnd/>
              <a:tailEnd/>
            </a:ln>
            <a:effectLst/>
          </p:spPr>
          <p:txBody>
            <a:bodyPr wrap="none" anchor="ctr"/>
            <a:lstStyle/>
            <a:p>
              <a:endParaRPr lang="en-US"/>
            </a:p>
          </p:txBody>
        </p:sp>
        <p:sp>
          <p:nvSpPr>
            <p:cNvPr id="9232" name="Text Box 16"/>
            <p:cNvSpPr txBox="1">
              <a:spLocks noChangeArrowheads="1"/>
            </p:cNvSpPr>
            <p:nvPr/>
          </p:nvSpPr>
          <p:spPr bwMode="auto">
            <a:xfrm>
              <a:off x="1200" y="3350"/>
              <a:ext cx="439" cy="231"/>
            </a:xfrm>
            <a:prstGeom prst="rect">
              <a:avLst/>
            </a:prstGeom>
            <a:noFill/>
            <a:ln w="9525">
              <a:noFill/>
              <a:miter lim="800000"/>
              <a:headEnd/>
              <a:tailEnd/>
            </a:ln>
            <a:effectLst/>
          </p:spPr>
          <p:txBody>
            <a:bodyPr>
              <a:spAutoFit/>
            </a:bodyPr>
            <a:lstStyle/>
            <a:p>
              <a:pPr>
                <a:spcBef>
                  <a:spcPct val="50000"/>
                </a:spcBef>
              </a:pPr>
              <a:r>
                <a:rPr lang="en-US" sz="1800" b="1" i="1" dirty="0">
                  <a:solidFill>
                    <a:srgbClr val="FF0000"/>
                  </a:solidFill>
                </a:rPr>
                <a:t>C</a:t>
              </a:r>
            </a:p>
          </p:txBody>
        </p:sp>
        <p:sp>
          <p:nvSpPr>
            <p:cNvPr id="9233" name="Rectangle 17"/>
            <p:cNvSpPr>
              <a:spLocks noChangeArrowheads="1"/>
            </p:cNvSpPr>
            <p:nvPr/>
          </p:nvSpPr>
          <p:spPr bwMode="auto">
            <a:xfrm>
              <a:off x="1248" y="1776"/>
              <a:ext cx="240" cy="240"/>
            </a:xfrm>
            <a:prstGeom prst="rect">
              <a:avLst/>
            </a:prstGeom>
            <a:solidFill>
              <a:schemeClr val="bg1"/>
            </a:solidFill>
            <a:ln w="9525">
              <a:noFill/>
              <a:miter lim="800000"/>
              <a:headEnd/>
              <a:tailEnd/>
            </a:ln>
            <a:effectLst/>
          </p:spPr>
          <p:txBody>
            <a:bodyPr wrap="none" anchor="ctr"/>
            <a:lstStyle/>
            <a:p>
              <a:endParaRPr lang="en-US"/>
            </a:p>
          </p:txBody>
        </p:sp>
        <p:sp>
          <p:nvSpPr>
            <p:cNvPr id="9234" name="Line 18"/>
            <p:cNvSpPr>
              <a:spLocks noChangeShapeType="1"/>
            </p:cNvSpPr>
            <p:nvPr/>
          </p:nvSpPr>
          <p:spPr bwMode="auto">
            <a:xfrm>
              <a:off x="1269" y="1743"/>
              <a:ext cx="0" cy="480"/>
            </a:xfrm>
            <a:prstGeom prst="line">
              <a:avLst/>
            </a:prstGeom>
            <a:noFill/>
            <a:ln w="28575">
              <a:solidFill>
                <a:srgbClr val="008000"/>
              </a:solidFill>
              <a:round/>
              <a:headEnd/>
              <a:tailEnd type="triangle" w="med" len="med"/>
            </a:ln>
            <a:effectLst/>
          </p:spPr>
          <p:txBody>
            <a:bodyPr/>
            <a:lstStyle/>
            <a:p>
              <a:endParaRPr lang="en-US"/>
            </a:p>
          </p:txBody>
        </p:sp>
        <p:sp>
          <p:nvSpPr>
            <p:cNvPr id="9235" name="Text Box 19"/>
            <p:cNvSpPr txBox="1">
              <a:spLocks noChangeArrowheads="1"/>
            </p:cNvSpPr>
            <p:nvPr/>
          </p:nvSpPr>
          <p:spPr bwMode="auto">
            <a:xfrm>
              <a:off x="1356" y="1584"/>
              <a:ext cx="384" cy="231"/>
            </a:xfrm>
            <a:prstGeom prst="rect">
              <a:avLst/>
            </a:prstGeom>
            <a:noFill/>
            <a:ln w="9525">
              <a:noFill/>
              <a:miter lim="800000"/>
              <a:headEnd/>
              <a:tailEnd/>
            </a:ln>
            <a:effectLst/>
          </p:spPr>
          <p:txBody>
            <a:bodyPr>
              <a:spAutoFit/>
            </a:bodyPr>
            <a:lstStyle/>
            <a:p>
              <a:pPr>
                <a:spcBef>
                  <a:spcPct val="50000"/>
                </a:spcBef>
              </a:pPr>
              <a:r>
                <a:rPr lang="en-US" sz="1800" b="1" i="1">
                  <a:solidFill>
                    <a:srgbClr val="339933"/>
                  </a:solidFill>
                </a:rPr>
                <a:t>y</a:t>
              </a:r>
            </a:p>
          </p:txBody>
        </p:sp>
      </p:grpSp>
      <p:grpSp>
        <p:nvGrpSpPr>
          <p:cNvPr id="14" name="Group 13"/>
          <p:cNvGrpSpPr/>
          <p:nvPr/>
        </p:nvGrpSpPr>
        <p:grpSpPr>
          <a:xfrm>
            <a:off x="5060646" y="1066800"/>
            <a:ext cx="2992437" cy="1650445"/>
            <a:chOff x="969963" y="1230868"/>
            <a:chExt cx="2992437" cy="1650445"/>
          </a:xfrm>
        </p:grpSpPr>
        <p:grpSp>
          <p:nvGrpSpPr>
            <p:cNvPr id="15" name="Group 117"/>
            <p:cNvGrpSpPr/>
            <p:nvPr/>
          </p:nvGrpSpPr>
          <p:grpSpPr>
            <a:xfrm>
              <a:off x="969963" y="1230868"/>
              <a:ext cx="2992437" cy="826533"/>
              <a:chOff x="969963" y="4278868"/>
              <a:chExt cx="2992437" cy="826533"/>
            </a:xfrm>
          </p:grpSpPr>
          <p:graphicFrame>
            <p:nvGraphicFramePr>
              <p:cNvPr id="17" name="Object 8"/>
              <p:cNvGraphicFramePr>
                <a:graphicFrameLocks noChangeAspect="1"/>
              </p:cNvGraphicFramePr>
              <p:nvPr/>
            </p:nvGraphicFramePr>
            <p:xfrm>
              <a:off x="969963" y="4719638"/>
              <a:ext cx="2774950" cy="385763"/>
            </p:xfrm>
            <a:graphic>
              <a:graphicData uri="http://schemas.openxmlformats.org/presentationml/2006/ole">
                <mc:AlternateContent xmlns:mc="http://schemas.openxmlformats.org/markup-compatibility/2006">
                  <mc:Choice xmlns:v="urn:schemas-microsoft-com:vml" Requires="v">
                    <p:oleObj spid="_x0000_s315583" name="Equation" r:id="rId5" imgW="1638000" imgH="241200" progId="Equation.3">
                      <p:embed/>
                    </p:oleObj>
                  </mc:Choice>
                  <mc:Fallback>
                    <p:oleObj name="Equation" r:id="rId5" imgW="163800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963" y="4719638"/>
                            <a:ext cx="277495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371600" y="4278868"/>
                <a:ext cx="2590800" cy="369332"/>
              </a:xfrm>
              <a:prstGeom prst="rect">
                <a:avLst/>
              </a:prstGeom>
              <a:noFill/>
            </p:spPr>
            <p:txBody>
              <a:bodyPr wrap="square" rtlCol="0">
                <a:spAutoFit/>
              </a:bodyPr>
              <a:lstStyle/>
              <a:p>
                <a:pPr algn="ctr"/>
                <a:r>
                  <a:rPr lang="en-US" b="1" u="sng" dirty="0">
                    <a:solidFill>
                      <a:srgbClr val="0000FF"/>
                    </a:solidFill>
                  </a:rPr>
                  <a:t>At the top</a:t>
                </a:r>
              </a:p>
            </p:txBody>
          </p:sp>
        </p:grpSp>
        <p:graphicFrame>
          <p:nvGraphicFramePr>
            <p:cNvPr id="16" name="Object 13"/>
            <p:cNvGraphicFramePr>
              <a:graphicFrameLocks noChangeAspect="1"/>
            </p:cNvGraphicFramePr>
            <p:nvPr/>
          </p:nvGraphicFramePr>
          <p:xfrm>
            <a:off x="1524000" y="2209801"/>
            <a:ext cx="1677987" cy="671512"/>
          </p:xfrm>
          <a:graphic>
            <a:graphicData uri="http://schemas.openxmlformats.org/presentationml/2006/ole">
              <mc:AlternateContent xmlns:mc="http://schemas.openxmlformats.org/markup-compatibility/2006">
                <mc:Choice xmlns:v="urn:schemas-microsoft-com:vml" Requires="v">
                  <p:oleObj spid="_x0000_s315584" name="Equation" r:id="rId7" imgW="990360" imgH="419040" progId="Equation.3">
                    <p:embed/>
                  </p:oleObj>
                </mc:Choice>
                <mc:Fallback>
                  <p:oleObj name="Equation" r:id="rId7" imgW="99036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209801"/>
                          <a:ext cx="1677987"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TextBox 18"/>
          <p:cNvSpPr txBox="1"/>
          <p:nvPr/>
        </p:nvSpPr>
        <p:spPr>
          <a:xfrm>
            <a:off x="4648200" y="2869645"/>
            <a:ext cx="4443717" cy="369332"/>
          </a:xfrm>
          <a:prstGeom prst="rect">
            <a:avLst/>
          </a:prstGeom>
          <a:noFill/>
        </p:spPr>
        <p:txBody>
          <a:bodyPr wrap="none" rtlCol="0">
            <a:spAutoFit/>
          </a:bodyPr>
          <a:lstStyle/>
          <a:p>
            <a:r>
              <a:rPr lang="en-US" b="1" dirty="0"/>
              <a:t>For minimum velocity (</a:t>
            </a:r>
            <a:r>
              <a:rPr lang="en-US" b="1" dirty="0" err="1">
                <a:solidFill>
                  <a:srgbClr val="0000FF"/>
                </a:solidFill>
              </a:rPr>
              <a:t>v</a:t>
            </a:r>
            <a:r>
              <a:rPr lang="en-US" b="1" baseline="-25000" dirty="0" err="1">
                <a:solidFill>
                  <a:srgbClr val="0000FF"/>
                </a:solidFill>
              </a:rPr>
              <a:t>min</a:t>
            </a:r>
            <a:r>
              <a:rPr lang="en-US" b="1" dirty="0"/>
              <a:t>) at the top: </a:t>
            </a:r>
            <a:r>
              <a:rPr lang="en-US" b="1" dirty="0">
                <a:solidFill>
                  <a:srgbClr val="0000FF"/>
                </a:solidFill>
              </a:rPr>
              <a:t>F</a:t>
            </a:r>
            <a:r>
              <a:rPr lang="en-US" b="1" baseline="-25000" dirty="0">
                <a:solidFill>
                  <a:srgbClr val="0000FF"/>
                </a:solidFill>
              </a:rPr>
              <a:t>N</a:t>
            </a:r>
            <a:r>
              <a:rPr lang="en-US" b="1" dirty="0">
                <a:solidFill>
                  <a:srgbClr val="0000FF"/>
                </a:solidFill>
              </a:rPr>
              <a:t> = 0</a:t>
            </a:r>
          </a:p>
        </p:txBody>
      </p:sp>
      <p:graphicFrame>
        <p:nvGraphicFramePr>
          <p:cNvPr id="20" name="Object 13"/>
          <p:cNvGraphicFramePr>
            <a:graphicFrameLocks noChangeAspect="1"/>
          </p:cNvGraphicFramePr>
          <p:nvPr/>
        </p:nvGraphicFramePr>
        <p:xfrm>
          <a:off x="6189358" y="3519487"/>
          <a:ext cx="1290638" cy="671513"/>
        </p:xfrm>
        <a:graphic>
          <a:graphicData uri="http://schemas.openxmlformats.org/presentationml/2006/ole">
            <mc:AlternateContent xmlns:mc="http://schemas.openxmlformats.org/markup-compatibility/2006">
              <mc:Choice xmlns:v="urn:schemas-microsoft-com:vml" Requires="v">
                <p:oleObj spid="_x0000_s315585" name="Equation" r:id="rId9" imgW="761760" imgH="419040" progId="Equation.3">
                  <p:embed/>
                </p:oleObj>
              </mc:Choice>
              <mc:Fallback>
                <p:oleObj name="Equation" r:id="rId9" imgW="761760" imgH="419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9358" y="3519487"/>
                        <a:ext cx="1290638"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1371600" y="152400"/>
            <a:ext cx="5952463" cy="400110"/>
          </a:xfrm>
          <a:prstGeom prst="rect">
            <a:avLst/>
          </a:prstGeom>
          <a:noFill/>
        </p:spPr>
        <p:txBody>
          <a:bodyPr wrap="none" rtlCol="0">
            <a:spAutoFit/>
          </a:bodyPr>
          <a:lstStyle/>
          <a:p>
            <a:r>
              <a:rPr lang="en-US" sz="2000" b="1" dirty="0">
                <a:solidFill>
                  <a:srgbClr val="0000FF"/>
                </a:solidFill>
              </a:rPr>
              <a:t>Example 5: Circus Cyclist-Minimum Velocity at the top</a:t>
            </a:r>
          </a:p>
        </p:txBody>
      </p:sp>
      <p:graphicFrame>
        <p:nvGraphicFramePr>
          <p:cNvPr id="315398" name="Object 6"/>
          <p:cNvGraphicFramePr>
            <a:graphicFrameLocks noChangeAspect="1"/>
          </p:cNvGraphicFramePr>
          <p:nvPr/>
        </p:nvGraphicFramePr>
        <p:xfrm>
          <a:off x="6302375" y="4775200"/>
          <a:ext cx="1182688" cy="406400"/>
        </p:xfrm>
        <a:graphic>
          <a:graphicData uri="http://schemas.openxmlformats.org/presentationml/2006/ole">
            <mc:AlternateContent xmlns:mc="http://schemas.openxmlformats.org/markup-compatibility/2006">
              <mc:Choice xmlns:v="urn:schemas-microsoft-com:vml" Requires="v">
                <p:oleObj spid="_x0000_s315586" name="Equation" r:id="rId11" imgW="698400" imgH="253800" progId="Equation.3">
                  <p:embed/>
                </p:oleObj>
              </mc:Choice>
              <mc:Fallback>
                <p:oleObj name="Equation" r:id="rId11" imgW="698400" imgH="253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2375" y="4775200"/>
                        <a:ext cx="118268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7000" y="1828800"/>
            <a:ext cx="2667000" cy="1168400"/>
            <a:chOff x="127000" y="2265340"/>
            <a:chExt cx="2667000" cy="1168400"/>
          </a:xfrm>
        </p:grpSpPr>
        <p:sp>
          <p:nvSpPr>
            <p:cNvPr id="23" name="Rectangle 22"/>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34"/>
            <p:cNvGrpSpPr/>
            <p:nvPr/>
          </p:nvGrpSpPr>
          <p:grpSpPr>
            <a:xfrm>
              <a:off x="127000" y="2747940"/>
              <a:ext cx="2667000" cy="685800"/>
              <a:chOff x="127000" y="2209800"/>
              <a:chExt cx="2667000" cy="685800"/>
            </a:xfrm>
          </p:grpSpPr>
          <p:sp>
            <p:nvSpPr>
              <p:cNvPr id="27" name="Rectangle 26"/>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Box 2"/>
          <p:cNvSpPr txBox="1"/>
          <p:nvPr/>
        </p:nvSpPr>
        <p:spPr>
          <a:xfrm>
            <a:off x="24618" y="685800"/>
            <a:ext cx="6060442" cy="1384995"/>
          </a:xfrm>
          <a:prstGeom prst="rect">
            <a:avLst/>
          </a:prstGeom>
          <a:noFill/>
        </p:spPr>
        <p:txBody>
          <a:bodyPr wrap="none" rtlCol="0">
            <a:spAutoFit/>
          </a:bodyPr>
          <a:lstStyle/>
          <a:p>
            <a:r>
              <a:rPr lang="en-US" b="1" dirty="0">
                <a:solidFill>
                  <a:srgbClr val="0000FF"/>
                </a:solidFill>
              </a:rPr>
              <a:t>Friction: </a:t>
            </a:r>
          </a:p>
          <a:p>
            <a:pPr marL="342900" indent="-342900">
              <a:buAutoNum type="arabicPeriod"/>
            </a:pPr>
            <a:r>
              <a:rPr lang="en-US" b="1" dirty="0">
                <a:solidFill>
                  <a:srgbClr val="0000FF"/>
                </a:solidFill>
              </a:rPr>
              <a:t>The force that always opposes the applied force</a:t>
            </a:r>
          </a:p>
          <a:p>
            <a:pPr marL="342900" indent="-342900">
              <a:buAutoNum type="arabicPeriod"/>
            </a:pPr>
            <a:r>
              <a:rPr lang="en-US" b="1" dirty="0">
                <a:solidFill>
                  <a:srgbClr val="0000FF"/>
                </a:solidFill>
              </a:rPr>
              <a:t>The force that always opposes the motion. </a:t>
            </a:r>
          </a:p>
          <a:p>
            <a:pPr marL="342900" indent="-342900">
              <a:buAutoNum type="arabicPeriod"/>
            </a:pPr>
            <a:r>
              <a:rPr lang="en-US" b="1" dirty="0">
                <a:solidFill>
                  <a:srgbClr val="0000FF"/>
                </a:solidFill>
              </a:rPr>
              <a:t>The force which appears when two surfaces are in contact</a:t>
            </a:r>
          </a:p>
          <a:p>
            <a:endParaRPr lang="en-US" b="1" baseline="-25000" dirty="0">
              <a:solidFill>
                <a:srgbClr val="0000FF"/>
              </a:solidFill>
            </a:endParaRPr>
          </a:p>
        </p:txBody>
      </p:sp>
      <p:sp>
        <p:nvSpPr>
          <p:cNvPr id="14" name="Rectangle 13"/>
          <p:cNvSpPr/>
          <p:nvPr/>
        </p:nvSpPr>
        <p:spPr>
          <a:xfrm>
            <a:off x="1219200" y="2230460"/>
            <a:ext cx="457200" cy="152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19200" y="2230460"/>
            <a:ext cx="3276601" cy="2590800"/>
            <a:chOff x="1219200" y="2667000"/>
            <a:chExt cx="3276601" cy="2590800"/>
          </a:xfrm>
        </p:grpSpPr>
        <p:grpSp>
          <p:nvGrpSpPr>
            <p:cNvPr id="33" name="Group 32"/>
            <p:cNvGrpSpPr/>
            <p:nvPr/>
          </p:nvGrpSpPr>
          <p:grpSpPr>
            <a:xfrm>
              <a:off x="1752600" y="3556000"/>
              <a:ext cx="2743201" cy="1701800"/>
              <a:chOff x="5181599" y="4699000"/>
              <a:chExt cx="2743201" cy="1701800"/>
            </a:xfrm>
          </p:grpSpPr>
          <p:sp>
            <p:nvSpPr>
              <p:cNvPr id="8" name="Freeform 7"/>
              <p:cNvSpPr/>
              <p:nvPr/>
            </p:nvSpPr>
            <p:spPr>
              <a:xfrm>
                <a:off x="5181599" y="4699000"/>
                <a:ext cx="2743200" cy="914400"/>
              </a:xfrm>
              <a:custGeom>
                <a:avLst/>
                <a:gdLst>
                  <a:gd name="connsiteX0" fmla="*/ 150126 w 2743200"/>
                  <a:gd name="connsiteY0" fmla="*/ 846161 h 914400"/>
                  <a:gd name="connsiteX1" fmla="*/ 327546 w 2743200"/>
                  <a:gd name="connsiteY1" fmla="*/ 764274 h 914400"/>
                  <a:gd name="connsiteX2" fmla="*/ 545911 w 2743200"/>
                  <a:gd name="connsiteY2" fmla="*/ 914400 h 914400"/>
                  <a:gd name="connsiteX3" fmla="*/ 682388 w 2743200"/>
                  <a:gd name="connsiteY3" fmla="*/ 723331 h 914400"/>
                  <a:gd name="connsiteX4" fmla="*/ 982639 w 2743200"/>
                  <a:gd name="connsiteY4" fmla="*/ 873456 h 914400"/>
                  <a:gd name="connsiteX5" fmla="*/ 1173708 w 2743200"/>
                  <a:gd name="connsiteY5" fmla="*/ 736979 h 914400"/>
                  <a:gd name="connsiteX6" fmla="*/ 1501254 w 2743200"/>
                  <a:gd name="connsiteY6" fmla="*/ 859809 h 914400"/>
                  <a:gd name="connsiteX7" fmla="*/ 1610436 w 2743200"/>
                  <a:gd name="connsiteY7" fmla="*/ 668740 h 914400"/>
                  <a:gd name="connsiteX8" fmla="*/ 1951630 w 2743200"/>
                  <a:gd name="connsiteY8" fmla="*/ 859809 h 914400"/>
                  <a:gd name="connsiteX9" fmla="*/ 2019869 w 2743200"/>
                  <a:gd name="connsiteY9" fmla="*/ 627797 h 914400"/>
                  <a:gd name="connsiteX10" fmla="*/ 2279176 w 2743200"/>
                  <a:gd name="connsiteY10" fmla="*/ 805218 h 914400"/>
                  <a:gd name="connsiteX11" fmla="*/ 2497540 w 2743200"/>
                  <a:gd name="connsiteY11" fmla="*/ 655092 h 914400"/>
                  <a:gd name="connsiteX12" fmla="*/ 2743200 w 2743200"/>
                  <a:gd name="connsiteY12" fmla="*/ 777922 h 914400"/>
                  <a:gd name="connsiteX13" fmla="*/ 2729552 w 2743200"/>
                  <a:gd name="connsiteY13" fmla="*/ 0 h 914400"/>
                  <a:gd name="connsiteX14" fmla="*/ 0 w 2743200"/>
                  <a:gd name="connsiteY14" fmla="*/ 27295 h 914400"/>
                  <a:gd name="connsiteX15" fmla="*/ 40943 w 2743200"/>
                  <a:gd name="connsiteY15" fmla="*/ 859809 h 914400"/>
                  <a:gd name="connsiteX16" fmla="*/ 150126 w 2743200"/>
                  <a:gd name="connsiteY16" fmla="*/ 84616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3200" h="914400">
                    <a:moveTo>
                      <a:pt x="150126" y="846161"/>
                    </a:moveTo>
                    <a:lnTo>
                      <a:pt x="327546" y="764274"/>
                    </a:lnTo>
                    <a:lnTo>
                      <a:pt x="545911" y="914400"/>
                    </a:lnTo>
                    <a:lnTo>
                      <a:pt x="682388" y="723331"/>
                    </a:lnTo>
                    <a:lnTo>
                      <a:pt x="982639" y="873456"/>
                    </a:lnTo>
                    <a:lnTo>
                      <a:pt x="1173708" y="736979"/>
                    </a:lnTo>
                    <a:lnTo>
                      <a:pt x="1501254" y="859809"/>
                    </a:lnTo>
                    <a:lnTo>
                      <a:pt x="1610436" y="668740"/>
                    </a:lnTo>
                    <a:lnTo>
                      <a:pt x="1951630" y="859809"/>
                    </a:lnTo>
                    <a:lnTo>
                      <a:pt x="2019869" y="627797"/>
                    </a:lnTo>
                    <a:lnTo>
                      <a:pt x="2279176" y="805218"/>
                    </a:lnTo>
                    <a:lnTo>
                      <a:pt x="2497540" y="655092"/>
                    </a:lnTo>
                    <a:lnTo>
                      <a:pt x="2743200" y="777922"/>
                    </a:lnTo>
                    <a:lnTo>
                      <a:pt x="2729552" y="0"/>
                    </a:lnTo>
                    <a:lnTo>
                      <a:pt x="0" y="27295"/>
                    </a:lnTo>
                    <a:lnTo>
                      <a:pt x="40943" y="859809"/>
                    </a:lnTo>
                    <a:lnTo>
                      <a:pt x="150126" y="846161"/>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209843" y="5372100"/>
                <a:ext cx="2702257" cy="1009934"/>
              </a:xfrm>
              <a:custGeom>
                <a:avLst/>
                <a:gdLst>
                  <a:gd name="connsiteX0" fmla="*/ 13648 w 2702257"/>
                  <a:gd name="connsiteY0" fmla="*/ 204716 h 1009934"/>
                  <a:gd name="connsiteX1" fmla="*/ 259308 w 2702257"/>
                  <a:gd name="connsiteY1" fmla="*/ 163773 h 1009934"/>
                  <a:gd name="connsiteX2" fmla="*/ 341194 w 2702257"/>
                  <a:gd name="connsiteY2" fmla="*/ 177421 h 1009934"/>
                  <a:gd name="connsiteX3" fmla="*/ 532263 w 2702257"/>
                  <a:gd name="connsiteY3" fmla="*/ 272955 h 1009934"/>
                  <a:gd name="connsiteX4" fmla="*/ 586854 w 2702257"/>
                  <a:gd name="connsiteY4" fmla="*/ 136478 h 1009934"/>
                  <a:gd name="connsiteX5" fmla="*/ 750627 w 2702257"/>
                  <a:gd name="connsiteY5" fmla="*/ 136478 h 1009934"/>
                  <a:gd name="connsiteX6" fmla="*/ 846162 w 2702257"/>
                  <a:gd name="connsiteY6" fmla="*/ 232012 h 1009934"/>
                  <a:gd name="connsiteX7" fmla="*/ 1037230 w 2702257"/>
                  <a:gd name="connsiteY7" fmla="*/ 204716 h 1009934"/>
                  <a:gd name="connsiteX8" fmla="*/ 1187356 w 2702257"/>
                  <a:gd name="connsiteY8" fmla="*/ 109182 h 1009934"/>
                  <a:gd name="connsiteX9" fmla="*/ 1351129 w 2702257"/>
                  <a:gd name="connsiteY9" fmla="*/ 204716 h 1009934"/>
                  <a:gd name="connsiteX10" fmla="*/ 1555845 w 2702257"/>
                  <a:gd name="connsiteY10" fmla="*/ 163773 h 1009934"/>
                  <a:gd name="connsiteX11" fmla="*/ 1705971 w 2702257"/>
                  <a:gd name="connsiteY11" fmla="*/ 81887 h 1009934"/>
                  <a:gd name="connsiteX12" fmla="*/ 1815153 w 2702257"/>
                  <a:gd name="connsiteY12" fmla="*/ 204716 h 1009934"/>
                  <a:gd name="connsiteX13" fmla="*/ 1937983 w 2702257"/>
                  <a:gd name="connsiteY13" fmla="*/ 177421 h 1009934"/>
                  <a:gd name="connsiteX14" fmla="*/ 2047165 w 2702257"/>
                  <a:gd name="connsiteY14" fmla="*/ 0 h 1009934"/>
                  <a:gd name="connsiteX15" fmla="*/ 2129051 w 2702257"/>
                  <a:gd name="connsiteY15" fmla="*/ 150125 h 1009934"/>
                  <a:gd name="connsiteX16" fmla="*/ 2320120 w 2702257"/>
                  <a:gd name="connsiteY16" fmla="*/ 136478 h 1009934"/>
                  <a:gd name="connsiteX17" fmla="*/ 2606723 w 2702257"/>
                  <a:gd name="connsiteY17" fmla="*/ 68239 h 1009934"/>
                  <a:gd name="connsiteX18" fmla="*/ 2702257 w 2702257"/>
                  <a:gd name="connsiteY18" fmla="*/ 150125 h 1009934"/>
                  <a:gd name="connsiteX19" fmla="*/ 2702257 w 2702257"/>
                  <a:gd name="connsiteY19" fmla="*/ 982639 h 1009934"/>
                  <a:gd name="connsiteX20" fmla="*/ 0 w 2702257"/>
                  <a:gd name="connsiteY20" fmla="*/ 1009934 h 1009934"/>
                  <a:gd name="connsiteX21" fmla="*/ 13648 w 2702257"/>
                  <a:gd name="connsiteY21" fmla="*/ 204716 h 10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02257" h="1009934">
                    <a:moveTo>
                      <a:pt x="13648" y="204716"/>
                    </a:moveTo>
                    <a:lnTo>
                      <a:pt x="259308" y="163773"/>
                    </a:lnTo>
                    <a:lnTo>
                      <a:pt x="341194" y="177421"/>
                    </a:lnTo>
                    <a:lnTo>
                      <a:pt x="532263" y="272955"/>
                    </a:lnTo>
                    <a:lnTo>
                      <a:pt x="586854" y="136478"/>
                    </a:lnTo>
                    <a:lnTo>
                      <a:pt x="750627" y="136478"/>
                    </a:lnTo>
                    <a:lnTo>
                      <a:pt x="846162" y="232012"/>
                    </a:lnTo>
                    <a:lnTo>
                      <a:pt x="1037230" y="204716"/>
                    </a:lnTo>
                    <a:lnTo>
                      <a:pt x="1187356" y="109182"/>
                    </a:lnTo>
                    <a:lnTo>
                      <a:pt x="1351129" y="204716"/>
                    </a:lnTo>
                    <a:lnTo>
                      <a:pt x="1555845" y="163773"/>
                    </a:lnTo>
                    <a:lnTo>
                      <a:pt x="1705971" y="81887"/>
                    </a:lnTo>
                    <a:lnTo>
                      <a:pt x="1815153" y="204716"/>
                    </a:lnTo>
                    <a:lnTo>
                      <a:pt x="1937983" y="177421"/>
                    </a:lnTo>
                    <a:lnTo>
                      <a:pt x="2047165" y="0"/>
                    </a:lnTo>
                    <a:lnTo>
                      <a:pt x="2129051" y="150125"/>
                    </a:lnTo>
                    <a:lnTo>
                      <a:pt x="2320120" y="136478"/>
                    </a:lnTo>
                    <a:lnTo>
                      <a:pt x="2606723" y="68239"/>
                    </a:lnTo>
                    <a:lnTo>
                      <a:pt x="2702257" y="150125"/>
                    </a:lnTo>
                    <a:lnTo>
                      <a:pt x="2702257" y="982639"/>
                    </a:lnTo>
                    <a:lnTo>
                      <a:pt x="0" y="1009934"/>
                    </a:lnTo>
                    <a:lnTo>
                      <a:pt x="13648" y="20471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81600" y="4724400"/>
                <a:ext cx="2743200" cy="1676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rot="10800000" flipH="1" flipV="1">
              <a:off x="1219200" y="2773340"/>
              <a:ext cx="533400" cy="838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3"/>
              <a:endCxn id="8" idx="13"/>
            </p:cNvCxnSpPr>
            <p:nvPr/>
          </p:nvCxnSpPr>
          <p:spPr>
            <a:xfrm>
              <a:off x="1676400" y="2667000"/>
              <a:ext cx="2805752" cy="889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707117" y="0"/>
            <a:ext cx="3892219" cy="769441"/>
          </a:xfrm>
          <a:prstGeom prst="rect">
            <a:avLst/>
          </a:prstGeom>
          <a:noFill/>
        </p:spPr>
        <p:txBody>
          <a:bodyPr wrap="none" rtlCol="0">
            <a:spAutoFit/>
          </a:bodyPr>
          <a:lstStyle/>
          <a:p>
            <a:r>
              <a:rPr lang="en-US" sz="4400" b="1" dirty="0"/>
              <a:t>Friction Force(</a:t>
            </a:r>
            <a:r>
              <a:rPr lang="en-US" sz="4400" b="1" i="1" dirty="0"/>
              <a:t>f</a:t>
            </a:r>
            <a:r>
              <a:rPr lang="en-US" sz="4400" b="1" dirty="0"/>
              <a:t>)</a:t>
            </a:r>
          </a:p>
        </p:txBody>
      </p:sp>
      <p:cxnSp>
        <p:nvCxnSpPr>
          <p:cNvPr id="39" name="Straight Connector 38"/>
          <p:cNvCxnSpPr/>
          <p:nvPr/>
        </p:nvCxnSpPr>
        <p:spPr>
          <a:xfrm rot="5400000" flipH="1" flipV="1">
            <a:off x="2439194" y="4191000"/>
            <a:ext cx="4876800"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715000" y="1828800"/>
            <a:ext cx="2667000" cy="1168400"/>
            <a:chOff x="127000" y="2265340"/>
            <a:chExt cx="2667000" cy="1168400"/>
          </a:xfrm>
        </p:grpSpPr>
        <p:sp>
          <p:nvSpPr>
            <p:cNvPr id="42" name="Rectangle 41"/>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4"/>
            <p:cNvGrpSpPr/>
            <p:nvPr/>
          </p:nvGrpSpPr>
          <p:grpSpPr>
            <a:xfrm>
              <a:off x="127000" y="2747940"/>
              <a:ext cx="2667000" cy="685800"/>
              <a:chOff x="127000" y="2209800"/>
              <a:chExt cx="2667000" cy="685800"/>
            </a:xfrm>
          </p:grpSpPr>
          <p:sp>
            <p:nvSpPr>
              <p:cNvPr id="44" name="Rectangle 43"/>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6" name="Group 75"/>
          <p:cNvGrpSpPr/>
          <p:nvPr/>
        </p:nvGrpSpPr>
        <p:grpSpPr>
          <a:xfrm>
            <a:off x="6781800" y="2133601"/>
            <a:ext cx="478016" cy="1283731"/>
            <a:chOff x="6781800" y="2133601"/>
            <a:chExt cx="478016" cy="1283731"/>
          </a:xfrm>
        </p:grpSpPr>
        <p:sp>
          <p:nvSpPr>
            <p:cNvPr id="61" name="TextBox 60"/>
            <p:cNvSpPr txBox="1"/>
            <p:nvPr/>
          </p:nvSpPr>
          <p:spPr>
            <a:xfrm>
              <a:off x="6781800" y="3048000"/>
              <a:ext cx="478016" cy="369332"/>
            </a:xfrm>
            <a:prstGeom prst="rect">
              <a:avLst/>
            </a:prstGeom>
            <a:noFill/>
          </p:spPr>
          <p:txBody>
            <a:bodyPr wrap="none" rtlCol="0">
              <a:spAutoFit/>
            </a:bodyPr>
            <a:lstStyle/>
            <a:p>
              <a:r>
                <a:rPr lang="en-US" dirty="0"/>
                <a:t>mg</a:t>
              </a:r>
            </a:p>
          </p:txBody>
        </p:sp>
        <p:cxnSp>
          <p:nvCxnSpPr>
            <p:cNvPr id="75" name="Straight Arrow Connector 74"/>
            <p:cNvCxnSpPr/>
            <p:nvPr/>
          </p:nvCxnSpPr>
          <p:spPr>
            <a:xfrm rot="16200000" flipH="1">
              <a:off x="6516369" y="2627632"/>
              <a:ext cx="990602" cy="253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010400" y="990600"/>
            <a:ext cx="466050" cy="989806"/>
            <a:chOff x="7010400" y="990600"/>
            <a:chExt cx="466050" cy="989806"/>
          </a:xfrm>
        </p:grpSpPr>
        <p:cxnSp>
          <p:nvCxnSpPr>
            <p:cNvPr id="77" name="Straight Arrow Connector 76"/>
            <p:cNvCxnSpPr/>
            <p:nvPr/>
          </p:nvCxnSpPr>
          <p:spPr>
            <a:xfrm rot="5400000" flipH="1" flipV="1">
              <a:off x="6517284" y="1483716"/>
              <a:ext cx="989806" cy="357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086600" y="9906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7" name="Group 86"/>
          <p:cNvGrpSpPr/>
          <p:nvPr/>
        </p:nvGrpSpPr>
        <p:grpSpPr>
          <a:xfrm>
            <a:off x="6172200" y="4186238"/>
            <a:ext cx="2133600" cy="2050494"/>
            <a:chOff x="7193181" y="3390900"/>
            <a:chExt cx="2408019" cy="2684284"/>
          </a:xfrm>
        </p:grpSpPr>
        <p:grpSp>
          <p:nvGrpSpPr>
            <p:cNvPr id="74" name="Group 73"/>
            <p:cNvGrpSpPr/>
            <p:nvPr/>
          </p:nvGrpSpPr>
          <p:grpSpPr>
            <a:xfrm>
              <a:off x="7239000" y="3390900"/>
              <a:ext cx="2362200" cy="2362200"/>
              <a:chOff x="7239000" y="3390900"/>
              <a:chExt cx="2362200" cy="2362200"/>
            </a:xfrm>
          </p:grpSpPr>
          <p:cxnSp>
            <p:nvCxnSpPr>
              <p:cNvPr id="69" name="Straight Connector 68"/>
              <p:cNvCxnSpPr/>
              <p:nvPr/>
            </p:nvCxnSpPr>
            <p:spPr>
              <a:xfrm rot="5400000">
                <a:off x="7226440" y="45720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7239000" y="46482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32"/>
            <p:cNvGrpSpPr/>
            <p:nvPr/>
          </p:nvGrpSpPr>
          <p:grpSpPr>
            <a:xfrm rot="16200000">
              <a:off x="7605687" y="3841506"/>
              <a:ext cx="470388" cy="1295400"/>
              <a:chOff x="6946900" y="2823349"/>
              <a:chExt cx="470388" cy="1295400"/>
            </a:xfrm>
          </p:grpSpPr>
          <p:grpSp>
            <p:nvGrpSpPr>
              <p:cNvPr id="65" name="Group 16"/>
              <p:cNvGrpSpPr/>
              <p:nvPr/>
            </p:nvGrpSpPr>
            <p:grpSpPr>
              <a:xfrm>
                <a:off x="7023101" y="2823349"/>
                <a:ext cx="394187" cy="1161220"/>
                <a:chOff x="7986405" y="827941"/>
                <a:chExt cx="394187" cy="1161220"/>
              </a:xfrm>
            </p:grpSpPr>
            <p:cxnSp>
              <p:nvCxnSpPr>
                <p:cNvPr id="67" name="Straight Connector 13"/>
                <p:cNvCxnSpPr/>
                <p:nvPr/>
              </p:nvCxnSpPr>
              <p:spPr>
                <a:xfrm rot="16200000" flipV="1">
                  <a:off x="7410925" y="1413680"/>
                  <a:ext cx="1150961" cy="1"/>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5400000">
                  <a:off x="8050694" y="788507"/>
                  <a:ext cx="290464" cy="369332"/>
                </a:xfrm>
                <a:prstGeom prst="rect">
                  <a:avLst/>
                </a:prstGeom>
                <a:noFill/>
              </p:spPr>
              <p:txBody>
                <a:bodyPr wrap="none" rtlCol="0">
                  <a:spAutoFit/>
                </a:bodyPr>
                <a:lstStyle/>
                <a:p>
                  <a:r>
                    <a:rPr lang="en-US" dirty="0"/>
                    <a:t>F</a:t>
                  </a:r>
                </a:p>
              </p:txBody>
            </p:sp>
          </p:grpSp>
          <p:sp>
            <p:nvSpPr>
              <p:cNvPr id="66" name="Oval 65"/>
              <p:cNvSpPr/>
              <p:nvPr/>
            </p:nvSpPr>
            <p:spPr>
              <a:xfrm>
                <a:off x="6946900" y="3966349"/>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992150" y="3582191"/>
              <a:ext cx="418822" cy="989806"/>
              <a:chOff x="7992150" y="3582191"/>
              <a:chExt cx="418822" cy="989806"/>
            </a:xfrm>
          </p:grpSpPr>
          <p:cxnSp>
            <p:nvCxnSpPr>
              <p:cNvPr id="56" name="Straight Arrow Connector 55"/>
              <p:cNvCxnSpPr/>
              <p:nvPr/>
            </p:nvCxnSpPr>
            <p:spPr>
              <a:xfrm rot="5400000" flipH="1" flipV="1">
                <a:off x="7914282" y="4075307"/>
                <a:ext cx="989806" cy="357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992150" y="36576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3" name="Group 82"/>
            <p:cNvGrpSpPr/>
            <p:nvPr/>
          </p:nvGrpSpPr>
          <p:grpSpPr>
            <a:xfrm>
              <a:off x="8139188" y="4730102"/>
              <a:ext cx="539497" cy="1345082"/>
              <a:chOff x="8139188" y="4730102"/>
              <a:chExt cx="539497" cy="1345082"/>
            </a:xfrm>
          </p:grpSpPr>
          <p:cxnSp>
            <p:nvCxnSpPr>
              <p:cNvPr id="60" name="Straight Arrow Connector 59"/>
              <p:cNvCxnSpPr/>
              <p:nvPr/>
            </p:nvCxnSpPr>
            <p:spPr>
              <a:xfrm rot="16200000" flipH="1">
                <a:off x="7913369" y="5224133"/>
                <a:ext cx="990602" cy="253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39188" y="5591695"/>
                <a:ext cx="539497" cy="483489"/>
              </a:xfrm>
              <a:prstGeom prst="rect">
                <a:avLst/>
              </a:prstGeom>
              <a:noFill/>
            </p:spPr>
            <p:txBody>
              <a:bodyPr wrap="none" rtlCol="0">
                <a:spAutoFit/>
              </a:bodyPr>
              <a:lstStyle/>
              <a:p>
                <a:r>
                  <a:rPr lang="en-US" dirty="0"/>
                  <a:t>mg</a:t>
                </a:r>
              </a:p>
            </p:txBody>
          </p:sp>
        </p:grpSp>
        <p:grpSp>
          <p:nvGrpSpPr>
            <p:cNvPr id="84" name="Group 83"/>
            <p:cNvGrpSpPr/>
            <p:nvPr/>
          </p:nvGrpSpPr>
          <p:grpSpPr>
            <a:xfrm flipH="1">
              <a:off x="8470900" y="4316968"/>
              <a:ext cx="787400" cy="369332"/>
              <a:chOff x="5867400" y="1727200"/>
              <a:chExt cx="787400" cy="369332"/>
            </a:xfrm>
          </p:grpSpPr>
          <p:cxnSp>
            <p:nvCxnSpPr>
              <p:cNvPr id="85" name="Straight Arrow Connector 84"/>
              <p:cNvCxnSpPr/>
              <p:nvPr/>
            </p:nvCxnSpPr>
            <p:spPr>
              <a:xfrm rot="10800000">
                <a:off x="5867400" y="2057400"/>
                <a:ext cx="7874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207466" y="1727200"/>
                <a:ext cx="255198" cy="369332"/>
              </a:xfrm>
              <a:prstGeom prst="rect">
                <a:avLst/>
              </a:prstGeom>
              <a:noFill/>
            </p:spPr>
            <p:txBody>
              <a:bodyPr wrap="none" rtlCol="0">
                <a:spAutoFit/>
              </a:bodyPr>
              <a:lstStyle/>
              <a:p>
                <a:r>
                  <a:rPr lang="en-US" i="1" dirty="0"/>
                  <a:t>f</a:t>
                </a:r>
              </a:p>
            </p:txBody>
          </p:sp>
        </p:grpSp>
      </p:grpSp>
      <p:grpSp>
        <p:nvGrpSpPr>
          <p:cNvPr id="70" name="Group 69"/>
          <p:cNvGrpSpPr/>
          <p:nvPr/>
        </p:nvGrpSpPr>
        <p:grpSpPr>
          <a:xfrm>
            <a:off x="5410200" y="1295400"/>
            <a:ext cx="1244600" cy="801132"/>
            <a:chOff x="5410200" y="1295400"/>
            <a:chExt cx="1244600" cy="801132"/>
          </a:xfrm>
        </p:grpSpPr>
        <p:grpSp>
          <p:nvGrpSpPr>
            <p:cNvPr id="49" name="Group 48"/>
            <p:cNvGrpSpPr/>
            <p:nvPr/>
          </p:nvGrpSpPr>
          <p:grpSpPr>
            <a:xfrm>
              <a:off x="5867400" y="1727200"/>
              <a:ext cx="787400" cy="369332"/>
              <a:chOff x="5867400" y="1727200"/>
              <a:chExt cx="787400" cy="369332"/>
            </a:xfrm>
          </p:grpSpPr>
          <p:cxnSp>
            <p:nvCxnSpPr>
              <p:cNvPr id="47" name="Straight Arrow Connector 46"/>
              <p:cNvCxnSpPr>
                <a:stCxn id="42" idx="1"/>
              </p:cNvCxnSpPr>
              <p:nvPr/>
            </p:nvCxnSpPr>
            <p:spPr>
              <a:xfrm rot="10800000">
                <a:off x="5867400" y="2057400"/>
                <a:ext cx="787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72200" y="1727200"/>
                <a:ext cx="290464" cy="369332"/>
              </a:xfrm>
              <a:prstGeom prst="rect">
                <a:avLst/>
              </a:prstGeom>
              <a:noFill/>
            </p:spPr>
            <p:txBody>
              <a:bodyPr wrap="none" rtlCol="0">
                <a:spAutoFit/>
              </a:bodyPr>
              <a:lstStyle/>
              <a:p>
                <a:r>
                  <a:rPr lang="en-US" dirty="0"/>
                  <a:t>F</a:t>
                </a:r>
              </a:p>
            </p:txBody>
          </p:sp>
        </p:grpSp>
        <p:grpSp>
          <p:nvGrpSpPr>
            <p:cNvPr id="92" name="Group 91"/>
            <p:cNvGrpSpPr/>
            <p:nvPr/>
          </p:nvGrpSpPr>
          <p:grpSpPr>
            <a:xfrm>
              <a:off x="5410200" y="1295400"/>
              <a:ext cx="1015984" cy="616465"/>
              <a:chOff x="5410200" y="1295400"/>
              <a:chExt cx="1015984" cy="616465"/>
            </a:xfrm>
          </p:grpSpPr>
          <p:sp>
            <p:nvSpPr>
              <p:cNvPr id="89" name="TextBox 88"/>
              <p:cNvSpPr txBox="1"/>
              <p:nvPr/>
            </p:nvSpPr>
            <p:spPr>
              <a:xfrm>
                <a:off x="5410200" y="1295400"/>
                <a:ext cx="1015984" cy="276999"/>
              </a:xfrm>
              <a:prstGeom prst="rect">
                <a:avLst/>
              </a:prstGeom>
              <a:noFill/>
            </p:spPr>
            <p:txBody>
              <a:bodyPr wrap="none" rtlCol="0">
                <a:spAutoFit/>
              </a:bodyPr>
              <a:lstStyle/>
              <a:p>
                <a:r>
                  <a:rPr lang="en-US" sz="1200" dirty="0"/>
                  <a:t>Applied force</a:t>
                </a:r>
              </a:p>
            </p:txBody>
          </p:sp>
          <p:cxnSp>
            <p:nvCxnSpPr>
              <p:cNvPr id="91" name="Straight Arrow Connector 90"/>
              <p:cNvCxnSpPr>
                <a:stCxn id="89" idx="2"/>
                <a:endCxn id="48" idx="1"/>
              </p:cNvCxnSpPr>
              <p:nvPr/>
            </p:nvCxnSpPr>
            <p:spPr>
              <a:xfrm rot="16200000" flipH="1">
                <a:off x="5875463" y="1615128"/>
                <a:ext cx="339467" cy="254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7327900" y="914400"/>
            <a:ext cx="1582690" cy="1169432"/>
            <a:chOff x="7327900" y="914400"/>
            <a:chExt cx="1582690" cy="1169432"/>
          </a:xfrm>
        </p:grpSpPr>
        <p:grpSp>
          <p:nvGrpSpPr>
            <p:cNvPr id="50" name="Group 49"/>
            <p:cNvGrpSpPr/>
            <p:nvPr/>
          </p:nvGrpSpPr>
          <p:grpSpPr>
            <a:xfrm flipH="1">
              <a:off x="7327900" y="1714500"/>
              <a:ext cx="787400" cy="369332"/>
              <a:chOff x="5867400" y="1727200"/>
              <a:chExt cx="787400" cy="369332"/>
            </a:xfrm>
          </p:grpSpPr>
          <p:cxnSp>
            <p:nvCxnSpPr>
              <p:cNvPr id="51" name="Straight Arrow Connector 50"/>
              <p:cNvCxnSpPr/>
              <p:nvPr/>
            </p:nvCxnSpPr>
            <p:spPr>
              <a:xfrm rot="10800000">
                <a:off x="5867400" y="2057400"/>
                <a:ext cx="787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07466" y="1727200"/>
                <a:ext cx="255198" cy="369332"/>
              </a:xfrm>
              <a:prstGeom prst="rect">
                <a:avLst/>
              </a:prstGeom>
              <a:noFill/>
            </p:spPr>
            <p:txBody>
              <a:bodyPr wrap="none" rtlCol="0">
                <a:spAutoFit/>
              </a:bodyPr>
              <a:lstStyle/>
              <a:p>
                <a:r>
                  <a:rPr lang="en-US" i="1" dirty="0"/>
                  <a:t>f</a:t>
                </a:r>
              </a:p>
            </p:txBody>
          </p:sp>
        </p:grpSp>
        <p:grpSp>
          <p:nvGrpSpPr>
            <p:cNvPr id="93" name="Group 92"/>
            <p:cNvGrpSpPr/>
            <p:nvPr/>
          </p:nvGrpSpPr>
          <p:grpSpPr>
            <a:xfrm>
              <a:off x="7647636" y="914400"/>
              <a:ext cx="1262954" cy="800099"/>
              <a:chOff x="5158420" y="1295400"/>
              <a:chExt cx="1262954" cy="800099"/>
            </a:xfrm>
          </p:grpSpPr>
          <p:sp>
            <p:nvSpPr>
              <p:cNvPr id="94" name="TextBox 93"/>
              <p:cNvSpPr txBox="1"/>
              <p:nvPr/>
            </p:nvSpPr>
            <p:spPr>
              <a:xfrm>
                <a:off x="5410200" y="1295400"/>
                <a:ext cx="1011174" cy="276999"/>
              </a:xfrm>
              <a:prstGeom prst="rect">
                <a:avLst/>
              </a:prstGeom>
              <a:noFill/>
            </p:spPr>
            <p:txBody>
              <a:bodyPr wrap="none" rtlCol="0">
                <a:spAutoFit/>
              </a:bodyPr>
              <a:lstStyle/>
              <a:p>
                <a:r>
                  <a:rPr lang="en-US" sz="1200" dirty="0"/>
                  <a:t>Friction force</a:t>
                </a:r>
              </a:p>
            </p:txBody>
          </p:sp>
          <p:cxnSp>
            <p:nvCxnSpPr>
              <p:cNvPr id="95" name="Straight Arrow Connector 94"/>
              <p:cNvCxnSpPr>
                <a:stCxn id="94" idx="2"/>
                <a:endCxn id="52" idx="0"/>
              </p:cNvCxnSpPr>
              <p:nvPr/>
            </p:nvCxnSpPr>
            <p:spPr>
              <a:xfrm rot="5400000">
                <a:off x="5275553" y="1455265"/>
                <a:ext cx="523101" cy="757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97" name="TextBox 96"/>
          <p:cNvSpPr txBox="1"/>
          <p:nvPr/>
        </p:nvSpPr>
        <p:spPr>
          <a:xfrm>
            <a:off x="76200" y="4876800"/>
            <a:ext cx="4736105" cy="369332"/>
          </a:xfrm>
          <a:prstGeom prst="rect">
            <a:avLst/>
          </a:prstGeom>
          <a:noFill/>
        </p:spPr>
        <p:txBody>
          <a:bodyPr wrap="none" rtlCol="0">
            <a:spAutoFit/>
          </a:bodyPr>
          <a:lstStyle/>
          <a:p>
            <a:r>
              <a:rPr lang="en-US" b="1" dirty="0">
                <a:solidFill>
                  <a:srgbClr val="0000FF"/>
                </a:solidFill>
              </a:rPr>
              <a:t>Roughness of the surface is the cause of friction</a:t>
            </a:r>
          </a:p>
        </p:txBody>
      </p:sp>
      <p:sp>
        <p:nvSpPr>
          <p:cNvPr id="98" name="TextBox 97"/>
          <p:cNvSpPr txBox="1"/>
          <p:nvPr/>
        </p:nvSpPr>
        <p:spPr>
          <a:xfrm>
            <a:off x="0" y="3221060"/>
            <a:ext cx="1752600" cy="1477328"/>
          </a:xfrm>
          <a:prstGeom prst="rect">
            <a:avLst/>
          </a:prstGeom>
          <a:noFill/>
        </p:spPr>
        <p:txBody>
          <a:bodyPr wrap="square" rtlCol="0">
            <a:spAutoFit/>
          </a:bodyPr>
          <a:lstStyle/>
          <a:p>
            <a:r>
              <a:rPr lang="en-US" b="1" dirty="0"/>
              <a:t>If we zoom into a surface the smooth looking surface can also be found rough </a:t>
            </a:r>
          </a:p>
        </p:txBody>
      </p:sp>
      <p:sp>
        <p:nvSpPr>
          <p:cNvPr id="99" name="TextBox 98"/>
          <p:cNvSpPr txBox="1"/>
          <p:nvPr/>
        </p:nvSpPr>
        <p:spPr>
          <a:xfrm>
            <a:off x="181311" y="5177135"/>
            <a:ext cx="4390689" cy="461665"/>
          </a:xfrm>
          <a:prstGeom prst="rect">
            <a:avLst/>
          </a:prstGeom>
          <a:noFill/>
        </p:spPr>
        <p:txBody>
          <a:bodyPr wrap="none" rtlCol="0">
            <a:spAutoFit/>
          </a:bodyPr>
          <a:lstStyle/>
          <a:p>
            <a:r>
              <a:rPr lang="en-US" b="1" dirty="0">
                <a:solidFill>
                  <a:srgbClr val="FF0000"/>
                </a:solidFill>
              </a:rPr>
              <a:t>The roughness is measured by a constant: </a:t>
            </a:r>
            <a:r>
              <a:rPr lang="el-GR" sz="2400" b="1" dirty="0">
                <a:solidFill>
                  <a:srgbClr val="0000FF"/>
                </a:solidFill>
              </a:rPr>
              <a:t>μ</a:t>
            </a:r>
            <a:endParaRPr lang="en-US" sz="2400" b="1" dirty="0">
              <a:solidFill>
                <a:srgbClr val="0000FF"/>
              </a:solidFill>
            </a:endParaRPr>
          </a:p>
        </p:txBody>
      </p:sp>
      <p:sp>
        <p:nvSpPr>
          <p:cNvPr id="100" name="TextBox 99"/>
          <p:cNvSpPr txBox="1"/>
          <p:nvPr/>
        </p:nvSpPr>
        <p:spPr>
          <a:xfrm>
            <a:off x="228600" y="5629870"/>
            <a:ext cx="3244030" cy="923330"/>
          </a:xfrm>
          <a:prstGeom prst="rect">
            <a:avLst/>
          </a:prstGeom>
          <a:noFill/>
        </p:spPr>
        <p:txBody>
          <a:bodyPr wrap="none" rtlCol="0">
            <a:spAutoFit/>
          </a:bodyPr>
          <a:lstStyle/>
          <a:p>
            <a:r>
              <a:rPr lang="el-GR" b="1" dirty="0">
                <a:solidFill>
                  <a:srgbClr val="0000FF"/>
                </a:solidFill>
              </a:rPr>
              <a:t>μ</a:t>
            </a:r>
            <a:r>
              <a:rPr lang="en-US" b="1" dirty="0">
                <a:solidFill>
                  <a:srgbClr val="0000FF"/>
                </a:solidFill>
              </a:rPr>
              <a:t>  = 0 for ideally smooth surface</a:t>
            </a:r>
          </a:p>
          <a:p>
            <a:r>
              <a:rPr lang="el-GR" b="1" dirty="0">
                <a:solidFill>
                  <a:srgbClr val="0000FF"/>
                </a:solidFill>
              </a:rPr>
              <a:t>μ</a:t>
            </a:r>
            <a:r>
              <a:rPr lang="en-US" b="1" dirty="0">
                <a:solidFill>
                  <a:srgbClr val="0000FF"/>
                </a:solidFill>
              </a:rPr>
              <a:t>  = 1 for ideally rough surface</a:t>
            </a:r>
          </a:p>
          <a:p>
            <a:r>
              <a:rPr lang="en-US" b="1" dirty="0">
                <a:solidFill>
                  <a:srgbClr val="0000FF"/>
                </a:solidFill>
              </a:rPr>
              <a:t>0 &lt; </a:t>
            </a:r>
            <a:r>
              <a:rPr lang="el-GR" b="1" dirty="0">
                <a:solidFill>
                  <a:srgbClr val="0000FF"/>
                </a:solidFill>
              </a:rPr>
              <a:t>μ</a:t>
            </a:r>
            <a:r>
              <a:rPr lang="en-US" b="1" dirty="0">
                <a:solidFill>
                  <a:srgbClr val="0000FF"/>
                </a:solidFill>
              </a:rPr>
              <a:t>  &lt; 1 for real surfaces</a:t>
            </a:r>
          </a:p>
        </p:txBody>
      </p:sp>
      <p:graphicFrame>
        <p:nvGraphicFramePr>
          <p:cNvPr id="281601" name="Object 1"/>
          <p:cNvGraphicFramePr>
            <a:graphicFrameLocks noChangeAspect="1"/>
          </p:cNvGraphicFramePr>
          <p:nvPr/>
        </p:nvGraphicFramePr>
        <p:xfrm>
          <a:off x="6553200" y="6109164"/>
          <a:ext cx="1447800" cy="596436"/>
        </p:xfrm>
        <a:graphic>
          <a:graphicData uri="http://schemas.openxmlformats.org/presentationml/2006/ole">
            <mc:AlternateContent xmlns:mc="http://schemas.openxmlformats.org/markup-compatibility/2006">
              <mc:Choice xmlns:v="urn:schemas-microsoft-com:vml" Requires="v">
                <p:oleObj spid="_x0000_s281648" name="Equation" r:id="rId3" imgW="558720" imgH="228600" progId="Equation.3">
                  <p:embed/>
                </p:oleObj>
              </mc:Choice>
              <mc:Fallback>
                <p:oleObj name="Equation" r:id="rId3" imgW="55872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109164"/>
                        <a:ext cx="1447800" cy="596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914400" y="6563072"/>
            <a:ext cx="1790747" cy="276999"/>
          </a:xfrm>
          <a:prstGeom prst="rect">
            <a:avLst/>
          </a:prstGeom>
          <a:noFill/>
        </p:spPr>
        <p:txBody>
          <a:bodyPr wrap="none" rtlCol="0">
            <a:spAutoFit/>
          </a:bodyPr>
          <a:lstStyle/>
          <a:p>
            <a:r>
              <a:rPr lang="el-GR" sz="1200" b="1" dirty="0">
                <a:solidFill>
                  <a:srgbClr val="FF0000"/>
                </a:solidFill>
              </a:rPr>
              <a:t>μ</a:t>
            </a:r>
            <a:r>
              <a:rPr lang="en-US" sz="1200" b="1" dirty="0">
                <a:solidFill>
                  <a:srgbClr val="FF0000"/>
                </a:solidFill>
              </a:rPr>
              <a:t> = coefficient of  friction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3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81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7" grpId="0"/>
      <p:bldP spid="98" grpId="0"/>
      <p:bldP spid="99" grpId="0"/>
      <p:bldP spid="10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6200" y="914400"/>
            <a:ext cx="3505200" cy="3429000"/>
            <a:chOff x="900" y="867"/>
            <a:chExt cx="2460" cy="2445"/>
          </a:xfrm>
        </p:grpSpPr>
        <p:pic>
          <p:nvPicPr>
            <p:cNvPr id="3" name="Picture 11" descr="F06_11"/>
            <p:cNvPicPr>
              <a:picLocks noChangeAspect="1" noChangeArrowheads="1"/>
            </p:cNvPicPr>
            <p:nvPr/>
          </p:nvPicPr>
          <p:blipFill>
            <a:blip r:embed="rId3" cstate="print"/>
            <a:srcRect/>
            <a:stretch>
              <a:fillRect/>
            </a:stretch>
          </p:blipFill>
          <p:spPr bwMode="auto">
            <a:xfrm>
              <a:off x="900" y="867"/>
              <a:ext cx="2460" cy="2445"/>
            </a:xfrm>
            <a:prstGeom prst="rect">
              <a:avLst/>
            </a:prstGeom>
            <a:noFill/>
          </p:spPr>
        </p:pic>
        <p:sp>
          <p:nvSpPr>
            <p:cNvPr id="4" name="Text Box 12"/>
            <p:cNvSpPr txBox="1">
              <a:spLocks noChangeArrowheads="1"/>
            </p:cNvSpPr>
            <p:nvPr/>
          </p:nvSpPr>
          <p:spPr bwMode="auto">
            <a:xfrm>
              <a:off x="1842" y="1953"/>
              <a:ext cx="480" cy="212"/>
            </a:xfrm>
            <a:prstGeom prst="rect">
              <a:avLst/>
            </a:prstGeom>
            <a:noFill/>
            <a:ln w="9525">
              <a:noFill/>
              <a:miter lim="800000"/>
              <a:headEnd/>
              <a:tailEnd/>
            </a:ln>
            <a:effectLst/>
          </p:spPr>
          <p:txBody>
            <a:bodyPr>
              <a:spAutoFit/>
            </a:bodyPr>
            <a:lstStyle/>
            <a:p>
              <a:pPr>
                <a:spcBef>
                  <a:spcPct val="50000"/>
                </a:spcBef>
              </a:pPr>
              <a:r>
                <a:rPr lang="en-US" sz="1600" b="1">
                  <a:solidFill>
                    <a:srgbClr val="FF0000"/>
                  </a:solidFill>
                </a:rPr>
                <a:t>C</a:t>
              </a:r>
            </a:p>
          </p:txBody>
        </p:sp>
        <p:sp>
          <p:nvSpPr>
            <p:cNvPr id="5" name="Line 13"/>
            <p:cNvSpPr>
              <a:spLocks noChangeShapeType="1"/>
            </p:cNvSpPr>
            <p:nvPr/>
          </p:nvSpPr>
          <p:spPr bwMode="auto">
            <a:xfrm flipV="1">
              <a:off x="2496" y="1296"/>
              <a:ext cx="0" cy="432"/>
            </a:xfrm>
            <a:prstGeom prst="line">
              <a:avLst/>
            </a:prstGeom>
            <a:noFill/>
            <a:ln w="28575">
              <a:solidFill>
                <a:srgbClr val="008000"/>
              </a:solidFill>
              <a:round/>
              <a:headEnd/>
              <a:tailEnd type="triangle" w="med" len="med"/>
            </a:ln>
            <a:effectLst/>
          </p:spPr>
          <p:txBody>
            <a:bodyPr/>
            <a:lstStyle/>
            <a:p>
              <a:endParaRPr lang="en-US"/>
            </a:p>
          </p:txBody>
        </p:sp>
        <p:sp>
          <p:nvSpPr>
            <p:cNvPr id="6" name="Line 14"/>
            <p:cNvSpPr>
              <a:spLocks noChangeShapeType="1"/>
            </p:cNvSpPr>
            <p:nvPr/>
          </p:nvSpPr>
          <p:spPr bwMode="auto">
            <a:xfrm flipH="1">
              <a:off x="2256" y="1728"/>
              <a:ext cx="240" cy="240"/>
            </a:xfrm>
            <a:prstGeom prst="line">
              <a:avLst/>
            </a:prstGeom>
            <a:noFill/>
            <a:ln w="28575">
              <a:solidFill>
                <a:srgbClr val="008000"/>
              </a:solidFill>
              <a:round/>
              <a:headEnd/>
              <a:tailEnd type="triangle" w="med" len="med"/>
            </a:ln>
            <a:effectLst/>
          </p:spPr>
          <p:txBody>
            <a:bodyPr/>
            <a:lstStyle/>
            <a:p>
              <a:endParaRPr lang="en-US"/>
            </a:p>
          </p:txBody>
        </p:sp>
        <p:sp>
          <p:nvSpPr>
            <p:cNvPr id="7" name="Text Box 15"/>
            <p:cNvSpPr txBox="1">
              <a:spLocks noChangeArrowheads="1"/>
            </p:cNvSpPr>
            <p:nvPr/>
          </p:nvSpPr>
          <p:spPr bwMode="auto">
            <a:xfrm>
              <a:off x="2496" y="1200"/>
              <a:ext cx="336" cy="212"/>
            </a:xfrm>
            <a:prstGeom prst="rect">
              <a:avLst/>
            </a:prstGeom>
            <a:noFill/>
            <a:ln w="9525">
              <a:noFill/>
              <a:miter lim="800000"/>
              <a:headEnd/>
              <a:tailEnd/>
            </a:ln>
            <a:effectLst/>
          </p:spPr>
          <p:txBody>
            <a:bodyPr>
              <a:spAutoFit/>
            </a:bodyPr>
            <a:lstStyle/>
            <a:p>
              <a:pPr>
                <a:spcBef>
                  <a:spcPct val="50000"/>
                </a:spcBef>
              </a:pPr>
              <a:r>
                <a:rPr lang="en-US" sz="1600" b="1">
                  <a:solidFill>
                    <a:srgbClr val="339933"/>
                  </a:solidFill>
                </a:rPr>
                <a:t>y</a:t>
              </a:r>
            </a:p>
          </p:txBody>
        </p:sp>
        <p:sp>
          <p:nvSpPr>
            <p:cNvPr id="8" name="Text Box 16"/>
            <p:cNvSpPr txBox="1">
              <a:spLocks noChangeArrowheads="1"/>
            </p:cNvSpPr>
            <p:nvPr/>
          </p:nvSpPr>
          <p:spPr bwMode="auto">
            <a:xfrm>
              <a:off x="2133" y="1875"/>
              <a:ext cx="336" cy="212"/>
            </a:xfrm>
            <a:prstGeom prst="rect">
              <a:avLst/>
            </a:prstGeom>
            <a:noFill/>
            <a:ln w="9525">
              <a:noFill/>
              <a:miter lim="800000"/>
              <a:headEnd/>
              <a:tailEnd/>
            </a:ln>
            <a:effectLst/>
          </p:spPr>
          <p:txBody>
            <a:bodyPr>
              <a:spAutoFit/>
            </a:bodyPr>
            <a:lstStyle/>
            <a:p>
              <a:pPr>
                <a:spcBef>
                  <a:spcPct val="50000"/>
                </a:spcBef>
              </a:pPr>
              <a:r>
                <a:rPr lang="en-US" sz="1600" b="1">
                  <a:solidFill>
                    <a:srgbClr val="339933"/>
                  </a:solidFill>
                </a:rPr>
                <a:t>x</a:t>
              </a:r>
            </a:p>
          </p:txBody>
        </p:sp>
      </p:grpSp>
      <p:sp>
        <p:nvSpPr>
          <p:cNvPr id="9" name="TextBox 8"/>
          <p:cNvSpPr txBox="1"/>
          <p:nvPr/>
        </p:nvSpPr>
        <p:spPr>
          <a:xfrm>
            <a:off x="2921805" y="1066108"/>
            <a:ext cx="5867400" cy="1200329"/>
          </a:xfrm>
          <a:prstGeom prst="rect">
            <a:avLst/>
          </a:prstGeom>
          <a:noFill/>
        </p:spPr>
        <p:txBody>
          <a:bodyPr wrap="square" rtlCol="0">
            <a:spAutoFit/>
          </a:bodyPr>
          <a:lstStyle/>
          <a:p>
            <a:r>
              <a:rPr lang="en-US" b="1" dirty="0"/>
              <a:t>Q: What is the minimum speed of the cylinder of radius 2.1m for the woman not to fall. Provided the coefficient of static friction between her shirt and the cylinder is 0.4?  Ans:7.2 m/s</a:t>
            </a:r>
          </a:p>
        </p:txBody>
      </p:sp>
      <p:sp>
        <p:nvSpPr>
          <p:cNvPr id="13" name="Oval 12"/>
          <p:cNvSpPr/>
          <p:nvPr/>
        </p:nvSpPr>
        <p:spPr>
          <a:xfrm>
            <a:off x="4711700" y="3733800"/>
            <a:ext cx="4571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724400" y="2820194"/>
            <a:ext cx="318742" cy="914400"/>
            <a:chOff x="4724400" y="2820194"/>
            <a:chExt cx="318742" cy="914400"/>
          </a:xfrm>
        </p:grpSpPr>
        <p:cxnSp>
          <p:nvCxnSpPr>
            <p:cNvPr id="11" name="Straight Arrow Connector 10"/>
            <p:cNvCxnSpPr/>
            <p:nvPr/>
          </p:nvCxnSpPr>
          <p:spPr>
            <a:xfrm rot="5400000" flipH="1" flipV="1">
              <a:off x="4279900" y="3276600"/>
              <a:ext cx="9144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4400" y="2971800"/>
              <a:ext cx="318742" cy="369332"/>
            </a:xfrm>
            <a:prstGeom prst="rect">
              <a:avLst/>
            </a:prstGeom>
            <a:noFill/>
          </p:spPr>
          <p:txBody>
            <a:bodyPr wrap="none" rtlCol="0">
              <a:spAutoFit/>
            </a:bodyPr>
            <a:lstStyle/>
            <a:p>
              <a:r>
                <a:rPr lang="en-US" b="1" i="1" dirty="0" err="1"/>
                <a:t>f</a:t>
              </a:r>
              <a:r>
                <a:rPr lang="en-US" b="1" i="1" baseline="-25000" dirty="0" err="1"/>
                <a:t>s</a:t>
              </a:r>
              <a:endParaRPr lang="en-US" b="1" i="1" baseline="-25000" dirty="0"/>
            </a:p>
          </p:txBody>
        </p:sp>
      </p:grpSp>
      <p:grpSp>
        <p:nvGrpSpPr>
          <p:cNvPr id="16" name="Group 15"/>
          <p:cNvGrpSpPr/>
          <p:nvPr/>
        </p:nvGrpSpPr>
        <p:grpSpPr>
          <a:xfrm flipV="1">
            <a:off x="4724400" y="3810000"/>
            <a:ext cx="369397" cy="914400"/>
            <a:chOff x="4724400" y="2820194"/>
            <a:chExt cx="369397" cy="914400"/>
          </a:xfrm>
        </p:grpSpPr>
        <p:cxnSp>
          <p:nvCxnSpPr>
            <p:cNvPr id="17" name="Straight Arrow Connector 16"/>
            <p:cNvCxnSpPr/>
            <p:nvPr/>
          </p:nvCxnSpPr>
          <p:spPr>
            <a:xfrm rot="5400000" flipH="1" flipV="1">
              <a:off x="4279900" y="3276600"/>
              <a:ext cx="914400" cy="15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V="1">
              <a:off x="4724400" y="2896394"/>
              <a:ext cx="369397" cy="369332"/>
            </a:xfrm>
            <a:prstGeom prst="rect">
              <a:avLst/>
            </a:prstGeom>
            <a:noFill/>
          </p:spPr>
          <p:txBody>
            <a:bodyPr wrap="none" rtlCol="0">
              <a:spAutoFit/>
            </a:bodyPr>
            <a:lstStyle/>
            <a:p>
              <a:r>
                <a:rPr lang="en-US" b="1" i="1" dirty="0" err="1"/>
                <a:t>F</a:t>
              </a:r>
              <a:r>
                <a:rPr lang="en-US" b="1" i="1" baseline="-25000" dirty="0" err="1"/>
                <a:t>g</a:t>
              </a:r>
              <a:endParaRPr lang="en-US" b="1" i="1" baseline="-25000" dirty="0"/>
            </a:p>
          </p:txBody>
        </p:sp>
      </p:grpSp>
      <p:grpSp>
        <p:nvGrpSpPr>
          <p:cNvPr id="27" name="Group 26"/>
          <p:cNvGrpSpPr/>
          <p:nvPr/>
        </p:nvGrpSpPr>
        <p:grpSpPr>
          <a:xfrm>
            <a:off x="3352800" y="3593068"/>
            <a:ext cx="1365596" cy="597932"/>
            <a:chOff x="3352800" y="3593068"/>
            <a:chExt cx="1365596" cy="597932"/>
          </a:xfrm>
        </p:grpSpPr>
        <p:sp>
          <p:nvSpPr>
            <p:cNvPr id="21" name="TextBox 20"/>
            <p:cNvSpPr txBox="1"/>
            <p:nvPr/>
          </p:nvSpPr>
          <p:spPr>
            <a:xfrm>
              <a:off x="3581400" y="3821668"/>
              <a:ext cx="391454" cy="369332"/>
            </a:xfrm>
            <a:prstGeom prst="rect">
              <a:avLst/>
            </a:prstGeom>
            <a:noFill/>
          </p:spPr>
          <p:txBody>
            <a:bodyPr wrap="none" rtlCol="0">
              <a:spAutoFit/>
            </a:bodyPr>
            <a:lstStyle/>
            <a:p>
              <a:r>
                <a:rPr lang="en-US" b="1" i="1" dirty="0">
                  <a:solidFill>
                    <a:srgbClr val="0000FF"/>
                  </a:solidFill>
                </a:rPr>
                <a:t>F</a:t>
              </a:r>
              <a:r>
                <a:rPr lang="en-US" b="1" i="1" baseline="-25000" dirty="0">
                  <a:solidFill>
                    <a:srgbClr val="0000FF"/>
                  </a:solidFill>
                </a:rPr>
                <a:t>N</a:t>
              </a:r>
            </a:p>
          </p:txBody>
        </p:sp>
        <p:grpSp>
          <p:nvGrpSpPr>
            <p:cNvPr id="26" name="Group 25"/>
            <p:cNvGrpSpPr/>
            <p:nvPr/>
          </p:nvGrpSpPr>
          <p:grpSpPr>
            <a:xfrm>
              <a:off x="3352800" y="3593068"/>
              <a:ext cx="1365596" cy="369332"/>
              <a:chOff x="3352800" y="3593068"/>
              <a:chExt cx="1365596" cy="369332"/>
            </a:xfrm>
          </p:grpSpPr>
          <p:cxnSp>
            <p:nvCxnSpPr>
              <p:cNvPr id="20" name="Straight Arrow Connector 19"/>
              <p:cNvCxnSpPr/>
              <p:nvPr/>
            </p:nvCxnSpPr>
            <p:spPr>
              <a:xfrm rot="10800000" flipV="1">
                <a:off x="3657600" y="3770358"/>
                <a:ext cx="1060796" cy="3964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52800" y="3593068"/>
                <a:ext cx="308098" cy="369332"/>
              </a:xfrm>
              <a:prstGeom prst="rect">
                <a:avLst/>
              </a:prstGeom>
              <a:noFill/>
            </p:spPr>
            <p:txBody>
              <a:bodyPr wrap="none" rtlCol="0">
                <a:spAutoFit/>
              </a:bodyPr>
              <a:lstStyle/>
              <a:p>
                <a:r>
                  <a:rPr lang="en-US" dirty="0"/>
                  <a:t>C</a:t>
                </a:r>
              </a:p>
            </p:txBody>
          </p:sp>
        </p:grpSp>
      </p:grpSp>
      <p:graphicFrame>
        <p:nvGraphicFramePr>
          <p:cNvPr id="29" name="Object 13"/>
          <p:cNvGraphicFramePr>
            <a:graphicFrameLocks noChangeAspect="1"/>
          </p:cNvGraphicFramePr>
          <p:nvPr/>
        </p:nvGraphicFramePr>
        <p:xfrm>
          <a:off x="5984875" y="2911475"/>
          <a:ext cx="1441450" cy="365125"/>
        </p:xfrm>
        <a:graphic>
          <a:graphicData uri="http://schemas.openxmlformats.org/presentationml/2006/ole">
            <mc:AlternateContent xmlns:mc="http://schemas.openxmlformats.org/markup-compatibility/2006">
              <mc:Choice xmlns:v="urn:schemas-microsoft-com:vml" Requires="v">
                <p:oleObj spid="_x0000_s316762" name="Equation" r:id="rId4" imgW="850680" imgH="228600" progId="Equation.3">
                  <p:embed/>
                </p:oleObj>
              </mc:Choice>
              <mc:Fallback>
                <p:oleObj name="Equation" r:id="rId4" imgW="850680" imgH="2286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2911475"/>
                        <a:ext cx="14414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34" name="Object 18"/>
          <p:cNvGraphicFramePr>
            <a:graphicFrameLocks noChangeAspect="1"/>
          </p:cNvGraphicFramePr>
          <p:nvPr/>
        </p:nvGraphicFramePr>
        <p:xfrm>
          <a:off x="6364288" y="3444875"/>
          <a:ext cx="903287" cy="365125"/>
        </p:xfrm>
        <a:graphic>
          <a:graphicData uri="http://schemas.openxmlformats.org/presentationml/2006/ole">
            <mc:AlternateContent xmlns:mc="http://schemas.openxmlformats.org/markup-compatibility/2006">
              <mc:Choice xmlns:v="urn:schemas-microsoft-com:vml" Requires="v">
                <p:oleObj spid="_x0000_s316763" name="Equation" r:id="rId6" imgW="533160" imgH="228600" progId="Equation.3">
                  <p:embed/>
                </p:oleObj>
              </mc:Choice>
              <mc:Fallback>
                <p:oleObj name="Equation" r:id="rId6" imgW="533160" imgH="22860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4288" y="3444875"/>
                        <a:ext cx="903287"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35" name="Object 19"/>
          <p:cNvGraphicFramePr>
            <a:graphicFrameLocks noChangeAspect="1"/>
          </p:cNvGraphicFramePr>
          <p:nvPr/>
        </p:nvGraphicFramePr>
        <p:xfrm>
          <a:off x="6240463" y="3978275"/>
          <a:ext cx="1225550" cy="365125"/>
        </p:xfrm>
        <a:graphic>
          <a:graphicData uri="http://schemas.openxmlformats.org/presentationml/2006/ole">
            <mc:AlternateContent xmlns:mc="http://schemas.openxmlformats.org/markup-compatibility/2006">
              <mc:Choice xmlns:v="urn:schemas-microsoft-com:vml" Requires="v">
                <p:oleObj spid="_x0000_s316764" name="Equation" r:id="rId8" imgW="723600" imgH="228600" progId="Equation.3">
                  <p:embed/>
                </p:oleObj>
              </mc:Choice>
              <mc:Fallback>
                <p:oleObj name="Equation" r:id="rId8" imgW="723600" imgH="22860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0463" y="3978275"/>
                        <a:ext cx="12255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36" name="Object 20"/>
          <p:cNvGraphicFramePr>
            <a:graphicFrameLocks noChangeAspect="1"/>
          </p:cNvGraphicFramePr>
          <p:nvPr/>
        </p:nvGraphicFramePr>
        <p:xfrm>
          <a:off x="1230313" y="4572000"/>
          <a:ext cx="1204912" cy="365125"/>
        </p:xfrm>
        <a:graphic>
          <a:graphicData uri="http://schemas.openxmlformats.org/presentationml/2006/ole">
            <mc:AlternateContent xmlns:mc="http://schemas.openxmlformats.org/markup-compatibility/2006">
              <mc:Choice xmlns:v="urn:schemas-microsoft-com:vml" Requires="v">
                <p:oleObj spid="_x0000_s316765" name="Equation" r:id="rId10" imgW="711000" imgH="228600" progId="Equation.3">
                  <p:embed/>
                </p:oleObj>
              </mc:Choice>
              <mc:Fallback>
                <p:oleObj name="Equation" r:id="rId10" imgW="711000" imgH="22860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0313" y="4572000"/>
                        <a:ext cx="12049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37" name="Object 21"/>
          <p:cNvGraphicFramePr>
            <a:graphicFrameLocks noChangeAspect="1"/>
          </p:cNvGraphicFramePr>
          <p:nvPr/>
        </p:nvGraphicFramePr>
        <p:xfrm>
          <a:off x="6354763" y="4333875"/>
          <a:ext cx="1011237" cy="690563"/>
        </p:xfrm>
        <a:graphic>
          <a:graphicData uri="http://schemas.openxmlformats.org/presentationml/2006/ole">
            <mc:AlternateContent xmlns:mc="http://schemas.openxmlformats.org/markup-compatibility/2006">
              <mc:Choice xmlns:v="urn:schemas-microsoft-com:vml" Requires="v">
                <p:oleObj spid="_x0000_s316766" name="Equation" r:id="rId12" imgW="596880" imgH="431640" progId="Equation.3">
                  <p:embed/>
                </p:oleObj>
              </mc:Choice>
              <mc:Fallback>
                <p:oleObj name="Equation" r:id="rId12" imgW="596880" imgH="431640" progId="Equation.3">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4763" y="4333875"/>
                        <a:ext cx="1011237"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38" name="Object 22"/>
          <p:cNvGraphicFramePr>
            <a:graphicFrameLocks noChangeAspect="1"/>
          </p:cNvGraphicFramePr>
          <p:nvPr/>
        </p:nvGraphicFramePr>
        <p:xfrm>
          <a:off x="1155700" y="5105400"/>
          <a:ext cx="1290638" cy="750887"/>
        </p:xfrm>
        <a:graphic>
          <a:graphicData uri="http://schemas.openxmlformats.org/presentationml/2006/ole">
            <mc:AlternateContent xmlns:mc="http://schemas.openxmlformats.org/markup-compatibility/2006">
              <mc:Choice xmlns:v="urn:schemas-microsoft-com:vml" Requires="v">
                <p:oleObj spid="_x0000_s316767" name="Equation" r:id="rId14" imgW="761760" imgH="469800" progId="Equation.3">
                  <p:embed/>
                </p:oleObj>
              </mc:Choice>
              <mc:Fallback>
                <p:oleObj name="Equation" r:id="rId14" imgW="761760" imgH="469800" progId="Equation.3">
                  <p:embed/>
                  <p:pic>
                    <p:nvPicPr>
                      <p:cNvPr id="0" name="Picture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5700" y="5105400"/>
                        <a:ext cx="1290638"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39" name="Object 23"/>
          <p:cNvGraphicFramePr>
            <a:graphicFrameLocks noChangeAspect="1"/>
          </p:cNvGraphicFramePr>
          <p:nvPr/>
        </p:nvGraphicFramePr>
        <p:xfrm>
          <a:off x="1066800" y="5934075"/>
          <a:ext cx="1225550" cy="771525"/>
        </p:xfrm>
        <a:graphic>
          <a:graphicData uri="http://schemas.openxmlformats.org/presentationml/2006/ole">
            <mc:AlternateContent xmlns:mc="http://schemas.openxmlformats.org/markup-compatibility/2006">
              <mc:Choice xmlns:v="urn:schemas-microsoft-com:vml" Requires="v">
                <p:oleObj spid="_x0000_s316768" name="Equation" r:id="rId16" imgW="723600" imgH="482400" progId="Equation.3">
                  <p:embed/>
                </p:oleObj>
              </mc:Choice>
              <mc:Fallback>
                <p:oleObj name="Equation" r:id="rId16" imgW="723600" imgH="482400" progId="Equation.3">
                  <p:embed/>
                  <p:pic>
                    <p:nvPicPr>
                      <p:cNvPr id="0"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5934075"/>
                        <a:ext cx="122555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1371600" y="152400"/>
            <a:ext cx="4776757" cy="400110"/>
          </a:xfrm>
          <a:prstGeom prst="rect">
            <a:avLst/>
          </a:prstGeom>
          <a:noFill/>
        </p:spPr>
        <p:txBody>
          <a:bodyPr wrap="none" rtlCol="0">
            <a:spAutoFit/>
          </a:bodyPr>
          <a:lstStyle/>
          <a:p>
            <a:r>
              <a:rPr lang="en-US" sz="2000" b="1" dirty="0">
                <a:solidFill>
                  <a:srgbClr val="0000FF"/>
                </a:solidFill>
              </a:rPr>
              <a:t>Example 6: The principle of artificial gravity</a:t>
            </a:r>
          </a:p>
        </p:txBody>
      </p:sp>
      <p:grpSp>
        <p:nvGrpSpPr>
          <p:cNvPr id="28" name="Group 27"/>
          <p:cNvGrpSpPr/>
          <p:nvPr/>
        </p:nvGrpSpPr>
        <p:grpSpPr>
          <a:xfrm>
            <a:off x="4038583" y="3429000"/>
            <a:ext cx="457215" cy="422094"/>
            <a:chOff x="4032966" y="3429007"/>
            <a:chExt cx="423350" cy="369333"/>
          </a:xfrm>
        </p:grpSpPr>
        <p:cxnSp>
          <p:nvCxnSpPr>
            <p:cNvPr id="23" name="Straight Arrow Connector 22"/>
            <p:cNvCxnSpPr/>
            <p:nvPr/>
          </p:nvCxnSpPr>
          <p:spPr>
            <a:xfrm rot="10800000" flipV="1">
              <a:off x="4032966" y="3737520"/>
              <a:ext cx="356166" cy="248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04679" y="3429007"/>
              <a:ext cx="351637" cy="369333"/>
            </a:xfrm>
            <a:prstGeom prst="rect">
              <a:avLst/>
            </a:prstGeom>
            <a:noFill/>
          </p:spPr>
          <p:txBody>
            <a:bodyPr wrap="none" rtlCol="0">
              <a:spAutoFit/>
            </a:bodyPr>
            <a:lstStyle/>
            <a:p>
              <a:r>
                <a:rPr lang="en-US" b="1" i="1" dirty="0" err="1"/>
                <a:t>F</a:t>
              </a:r>
              <a:r>
                <a:rPr lang="en-US" b="1" i="1" baseline="-25000" dirty="0" err="1"/>
                <a:t>c</a:t>
              </a:r>
              <a:endParaRPr lang="en-US" b="1" i="1"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64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64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64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64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64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6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535166" y="2667000"/>
            <a:ext cx="3497368" cy="1107996"/>
          </a:xfrm>
          <a:prstGeom prst="rect">
            <a:avLst/>
          </a:prstGeom>
          <a:noFill/>
          <a:ln w="9525">
            <a:noFill/>
            <a:miter lim="800000"/>
            <a:headEnd/>
            <a:tailEnd/>
          </a:ln>
        </p:spPr>
        <p:txBody>
          <a:bodyPr wrap="none">
            <a:spAutoFit/>
          </a:bodyPr>
          <a:lstStyle/>
          <a:p>
            <a:pPr algn="l" rtl="0"/>
            <a:r>
              <a:rPr lang="en-US" sz="6600" b="1" dirty="0">
                <a:latin typeface="Calibri" pitchFamily="34" charset="0"/>
              </a:rPr>
              <a:t>Problems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0451" name="Rectangle 3"/>
          <p:cNvSpPr>
            <a:spLocks noChangeArrowheads="1"/>
          </p:cNvSpPr>
          <p:nvPr/>
        </p:nvSpPr>
        <p:spPr bwMode="auto">
          <a:xfrm>
            <a:off x="228600" y="1143000"/>
            <a:ext cx="8686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Q#</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 car is rounding a flat curve of radius R=220 m with speed v= 94 km/h. What is the magnitude of the force exerted by the  seat on the passenger whose mass m is 85 kg.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Ans</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263 N)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pSp>
        <p:nvGrpSpPr>
          <p:cNvPr id="17" name="Group 16"/>
          <p:cNvGrpSpPr/>
          <p:nvPr/>
        </p:nvGrpSpPr>
        <p:grpSpPr>
          <a:xfrm>
            <a:off x="4724400" y="1752600"/>
            <a:ext cx="2274582" cy="1664732"/>
            <a:chOff x="4724400" y="1752600"/>
            <a:chExt cx="2274582" cy="1664732"/>
          </a:xfrm>
        </p:grpSpPr>
        <p:sp>
          <p:nvSpPr>
            <p:cNvPr id="13" name="TextBox 12"/>
            <p:cNvSpPr txBox="1"/>
            <p:nvPr/>
          </p:nvSpPr>
          <p:spPr>
            <a:xfrm>
              <a:off x="5257800" y="3048000"/>
              <a:ext cx="1741182" cy="369332"/>
            </a:xfrm>
            <a:prstGeom prst="rect">
              <a:avLst/>
            </a:prstGeom>
            <a:noFill/>
          </p:spPr>
          <p:txBody>
            <a:bodyPr wrap="none" rtlCol="0">
              <a:spAutoFit/>
            </a:bodyPr>
            <a:lstStyle/>
            <a:p>
              <a:r>
                <a:rPr lang="en-US" b="1" dirty="0">
                  <a:solidFill>
                    <a:srgbClr val="FF0000"/>
                  </a:solidFill>
                </a:rPr>
                <a:t>Horizontal Force</a:t>
              </a:r>
            </a:p>
          </p:txBody>
        </p:sp>
        <p:cxnSp>
          <p:nvCxnSpPr>
            <p:cNvPr id="15" name="Straight Arrow Connector 14"/>
            <p:cNvCxnSpPr/>
            <p:nvPr/>
          </p:nvCxnSpPr>
          <p:spPr>
            <a:xfrm rot="16200000" flipV="1">
              <a:off x="4648200" y="1828800"/>
              <a:ext cx="1219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85800" y="3200400"/>
            <a:ext cx="3352800" cy="2625725"/>
            <a:chOff x="685800" y="3200400"/>
            <a:chExt cx="3352800" cy="2625725"/>
          </a:xfrm>
        </p:grpSpPr>
        <p:graphicFrame>
          <p:nvGraphicFramePr>
            <p:cNvPr id="360452" name="Object 4"/>
            <p:cNvGraphicFramePr>
              <a:graphicFrameLocks noChangeAspect="1"/>
            </p:cNvGraphicFramePr>
            <p:nvPr/>
          </p:nvGraphicFramePr>
          <p:xfrm>
            <a:off x="1241425" y="5135563"/>
            <a:ext cx="1119188" cy="690562"/>
          </p:xfrm>
          <a:graphic>
            <a:graphicData uri="http://schemas.openxmlformats.org/presentationml/2006/ole">
              <mc:AlternateContent xmlns:mc="http://schemas.openxmlformats.org/markup-compatibility/2006">
                <mc:Choice xmlns:v="urn:schemas-microsoft-com:vml" Requires="v">
                  <p:oleObj spid="_x0000_s360499" name="Equation" r:id="rId3" imgW="660240" imgH="431640" progId="Equation.3">
                    <p:embed/>
                  </p:oleObj>
                </mc:Choice>
                <mc:Fallback>
                  <p:oleObj name="Equation" r:id="rId3" imgW="66024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5135563"/>
                          <a:ext cx="1119188"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85800" y="3200400"/>
              <a:ext cx="3352800" cy="1754326"/>
            </a:xfrm>
            <a:prstGeom prst="rect">
              <a:avLst/>
            </a:prstGeom>
            <a:noFill/>
          </p:spPr>
          <p:txBody>
            <a:bodyPr wrap="square" rtlCol="0">
              <a:spAutoFit/>
            </a:bodyPr>
            <a:lstStyle/>
            <a:p>
              <a:r>
                <a:rPr lang="en-US" b="1" dirty="0">
                  <a:solidFill>
                    <a:srgbClr val="0000FF"/>
                  </a:solidFill>
                </a:rPr>
                <a:t>To get the right answer you have to  apply the following formula. But the question has inappropriate language. They should have asked for horizontal force.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T-102-Ch6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54102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Q20. A 0.250-kg ball attached to a string is rotating in a vertical circle of radius 0.500 m. Find the magnitude of the tension in the string at the bottom of the circle where its speed is 4.00 m/s. </a:t>
            </a:r>
          </a:p>
          <a:p>
            <a:r>
              <a:rPr lang="en-US" sz="2000" dirty="0"/>
              <a:t>A) 10.4 N </a:t>
            </a:r>
          </a:p>
        </p:txBody>
      </p:sp>
      <p:sp>
        <p:nvSpPr>
          <p:cNvPr id="12" name="Rectangle 5"/>
          <p:cNvSpPr>
            <a:spLocks noChangeArrowheads="1"/>
          </p:cNvSpPr>
          <p:nvPr/>
        </p:nvSpPr>
        <p:spPr bwMode="auto">
          <a:xfrm>
            <a:off x="76200" y="762000"/>
            <a:ext cx="8915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Q18. A box rests on the flatbed of a truck that is initially traveling at 15 m/s on a level road. The driver applies the brakes and the truck is brought to a stop in a distance of 38 m. If the deceleration of the truck is constant, what is the minimum coefficient of static friction between the box and the flatbed of the truck that is required to keep the box from sliding? </a:t>
            </a:r>
          </a:p>
          <a:p>
            <a:r>
              <a:rPr lang="en-US" sz="2000" dirty="0"/>
              <a:t>A) 0.30 </a:t>
            </a:r>
          </a:p>
        </p:txBody>
      </p:sp>
      <p:sp>
        <p:nvSpPr>
          <p:cNvPr id="13" name="Rectangle 5"/>
          <p:cNvSpPr>
            <a:spLocks noChangeArrowheads="1"/>
          </p:cNvSpPr>
          <p:nvPr/>
        </p:nvSpPr>
        <p:spPr bwMode="auto">
          <a:xfrm>
            <a:off x="152400" y="2895600"/>
            <a:ext cx="533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Q19. As shown in Figure 6, a boy pulls a box of total mass m = 5.0 kg with a rope that makes an angle of 60° with the horizontal. The boy pulls on the rope with a force of 10 N; and the box moves with constant velocity. What is the coefficient of kinetic friction between the box and the surface? A) 0.12 </a:t>
            </a:r>
          </a:p>
          <a:p>
            <a:endParaRPr lang="en-US" sz="2000" dirty="0"/>
          </a:p>
        </p:txBody>
      </p:sp>
      <p:pic>
        <p:nvPicPr>
          <p:cNvPr id="372737" name="Picture 1"/>
          <p:cNvPicPr>
            <a:picLocks noChangeAspect="1" noChangeArrowheads="1"/>
          </p:cNvPicPr>
          <p:nvPr/>
        </p:nvPicPr>
        <p:blipFill>
          <a:blip r:embed="rId2" cstate="print"/>
          <a:srcRect/>
          <a:stretch>
            <a:fillRect/>
          </a:stretch>
        </p:blipFill>
        <p:spPr bwMode="auto">
          <a:xfrm>
            <a:off x="5449973" y="3198700"/>
            <a:ext cx="3617827" cy="176858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54102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Q20. A car rounds a flat curved road (radius = 100 m) at a speed of 25.0 m/s and is about to slide at this speed. What is the coefficient of static friction between the tires of the car and the road? </a:t>
            </a:r>
          </a:p>
          <a:p>
            <a:r>
              <a:rPr lang="en-US" sz="2000" dirty="0"/>
              <a:t>A) 0.638</a:t>
            </a:r>
          </a:p>
        </p:txBody>
      </p:sp>
      <p:sp>
        <p:nvSpPr>
          <p:cNvPr id="12" name="Rectangle 5"/>
          <p:cNvSpPr>
            <a:spLocks noChangeArrowheads="1"/>
          </p:cNvSpPr>
          <p:nvPr/>
        </p:nvSpPr>
        <p:spPr bwMode="auto">
          <a:xfrm>
            <a:off x="76200" y="956608"/>
            <a:ext cx="5715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Q18. As shown in Figure 7, a block weighing 5.0 N is held at rest against a vertical wall by a horizontal force of magnitude 10 N. The coefficient of static friction between the wall and the block is 0.60, and the coefficient of kinetic friction is 0.40. In unit vector notation, find the force on the block from the wall.</a:t>
            </a:r>
          </a:p>
          <a:p>
            <a:r>
              <a:rPr lang="pt-BR" sz="2000" dirty="0"/>
              <a:t>A) −10 </a:t>
            </a:r>
            <a:r>
              <a:rPr lang="pt-BR" sz="2000" b="1" dirty="0"/>
              <a:t>i</a:t>
            </a:r>
            <a:r>
              <a:rPr lang="pt-BR" sz="2000" dirty="0"/>
              <a:t>+ 5.0 </a:t>
            </a:r>
            <a:r>
              <a:rPr lang="pt-BR" sz="2000" b="1" i="1" dirty="0"/>
              <a:t>j</a:t>
            </a:r>
            <a:endParaRPr lang="en-US" sz="2000" b="1" dirty="0"/>
          </a:p>
        </p:txBody>
      </p:sp>
      <p:sp>
        <p:nvSpPr>
          <p:cNvPr id="13" name="Rectangle 5"/>
          <p:cNvSpPr>
            <a:spLocks noChangeArrowheads="1"/>
          </p:cNvSpPr>
          <p:nvPr/>
        </p:nvSpPr>
        <p:spPr bwMode="auto">
          <a:xfrm>
            <a:off x="76200" y="3397984"/>
            <a:ext cx="86868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Q19. A 20.0 kg block is initially at rest on a rough, horizontal surface. A horizontal force of 75.0 N is required to set the block in motion. After it is in motion, a horizontal force of 60.0 N is required to keep the block moving with constant speed. Find the coefficients of static and kinetic friction. </a:t>
            </a:r>
          </a:p>
          <a:p>
            <a:r>
              <a:rPr lang="en-US" sz="2000" dirty="0"/>
              <a:t>A) 0.383; 0.306</a:t>
            </a:r>
          </a:p>
        </p:txBody>
      </p:sp>
      <p:pic>
        <p:nvPicPr>
          <p:cNvPr id="373762" name="Picture 2"/>
          <p:cNvPicPr>
            <a:picLocks noChangeAspect="1" noChangeArrowheads="1"/>
          </p:cNvPicPr>
          <p:nvPr/>
        </p:nvPicPr>
        <p:blipFill>
          <a:blip r:embed="rId2" cstate="print"/>
          <a:srcRect/>
          <a:stretch>
            <a:fillRect/>
          </a:stretch>
        </p:blipFill>
        <p:spPr bwMode="auto">
          <a:xfrm>
            <a:off x="6705600" y="838200"/>
            <a:ext cx="1838325" cy="21764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T-92-Ch6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4876800"/>
            <a:ext cx="6477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Q20. A pilot of mass 75.0 kg in a jet aircraft executes a loop-the-loop, as shown in Figure 10. In this maneuver, the aircraft moves in a vertical circle of radius R = 3.00 km at a constant speed of 250 m/s. Determine the magnitude of the force exerted by the seat on the pilot at the bottom of the loop. A) 2.30 ×103 N </a:t>
            </a:r>
          </a:p>
        </p:txBody>
      </p:sp>
      <p:sp>
        <p:nvSpPr>
          <p:cNvPr id="12" name="Rectangle 5"/>
          <p:cNvSpPr>
            <a:spLocks noChangeArrowheads="1"/>
          </p:cNvSpPr>
          <p:nvPr/>
        </p:nvSpPr>
        <p:spPr bwMode="auto">
          <a:xfrm>
            <a:off x="76200" y="956608"/>
            <a:ext cx="7467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Q16. The coefficient of kinetic friction: </a:t>
            </a:r>
          </a:p>
          <a:p>
            <a:r>
              <a:rPr lang="en-US" sz="2000" dirty="0"/>
              <a:t>A) is a dimensionless quantity </a:t>
            </a:r>
          </a:p>
          <a:p>
            <a:r>
              <a:rPr lang="en-US" sz="2000" dirty="0"/>
              <a:t>B) is greater than the coefficient of static friction </a:t>
            </a:r>
          </a:p>
          <a:p>
            <a:r>
              <a:rPr lang="en-US" sz="2000" dirty="0"/>
              <a:t>C) is the ratio of force to area </a:t>
            </a:r>
          </a:p>
          <a:p>
            <a:r>
              <a:rPr lang="en-US" sz="2000" dirty="0"/>
              <a:t>D) can have units of </a:t>
            </a:r>
            <a:r>
              <a:rPr lang="en-US" sz="2000" dirty="0" err="1"/>
              <a:t>Newtons</a:t>
            </a:r>
            <a:r>
              <a:rPr lang="en-US" sz="2000" dirty="0"/>
              <a:t> </a:t>
            </a:r>
          </a:p>
          <a:p>
            <a:r>
              <a:rPr lang="en-US" sz="2000" dirty="0"/>
              <a:t>E) is in the direction of the frictional force </a:t>
            </a:r>
            <a:endParaRPr lang="en-US" sz="2000" b="1" dirty="0"/>
          </a:p>
        </p:txBody>
      </p:sp>
      <p:sp>
        <p:nvSpPr>
          <p:cNvPr id="13" name="Rectangle 5"/>
          <p:cNvSpPr>
            <a:spLocks noChangeArrowheads="1"/>
          </p:cNvSpPr>
          <p:nvPr/>
        </p:nvSpPr>
        <p:spPr bwMode="auto">
          <a:xfrm>
            <a:off x="76200" y="3048000"/>
            <a:ext cx="62484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Q19. A block of mass 3.0 kg is pushed against a rough wall (coefficient of kinetic friction is 0.20) by a force P = 30 N that makes an angle of 50° with the horizontal as shown in Figure 9. Assuming the block is sliding down, find the magnitude of its acceleration. A) 0.85 m/s2 </a:t>
            </a:r>
          </a:p>
        </p:txBody>
      </p:sp>
      <p:pic>
        <p:nvPicPr>
          <p:cNvPr id="374786" name="Picture 2"/>
          <p:cNvPicPr>
            <a:picLocks noChangeAspect="1" noChangeArrowheads="1"/>
          </p:cNvPicPr>
          <p:nvPr/>
        </p:nvPicPr>
        <p:blipFill>
          <a:blip r:embed="rId2" cstate="print"/>
          <a:srcRect/>
          <a:stretch>
            <a:fillRect/>
          </a:stretch>
        </p:blipFill>
        <p:spPr bwMode="auto">
          <a:xfrm>
            <a:off x="6400800" y="2743200"/>
            <a:ext cx="2105025" cy="2058073"/>
          </a:xfrm>
          <a:prstGeom prst="rect">
            <a:avLst/>
          </a:prstGeom>
          <a:noFill/>
          <a:ln w="9525">
            <a:noFill/>
            <a:miter lim="800000"/>
            <a:headEnd/>
            <a:tailEnd/>
          </a:ln>
          <a:effectLst/>
        </p:spPr>
      </p:pic>
      <p:pic>
        <p:nvPicPr>
          <p:cNvPr id="374787" name="Picture 3"/>
          <p:cNvPicPr>
            <a:picLocks noChangeAspect="1" noChangeArrowheads="1"/>
          </p:cNvPicPr>
          <p:nvPr/>
        </p:nvPicPr>
        <p:blipFill>
          <a:blip r:embed="rId3" cstate="print"/>
          <a:srcRect/>
          <a:stretch>
            <a:fillRect/>
          </a:stretch>
        </p:blipFill>
        <p:spPr bwMode="auto">
          <a:xfrm>
            <a:off x="6400800" y="4800600"/>
            <a:ext cx="2131308" cy="17716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p:cNvSpPr>
            <a:spLocks noChangeArrowheads="1"/>
          </p:cNvSpPr>
          <p:nvPr/>
        </p:nvSpPr>
        <p:spPr bwMode="auto">
          <a:xfrm>
            <a:off x="76200" y="2895600"/>
            <a:ext cx="5943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Q18. A block is 3.0 m up above the ground and is in contact with the inner side of a rotating cylinder of 2.0 m radius as shown in Figure 8. If the coefficient of static friction between the block and the cylinder is 0.50, what is the minimum speed the cylinder must have in order for the block not to fall down? A) 6.3m/s </a:t>
            </a:r>
            <a:endParaRPr lang="en-US" sz="2000" b="1" dirty="0"/>
          </a:p>
        </p:txBody>
      </p:sp>
      <p:sp>
        <p:nvSpPr>
          <p:cNvPr id="13" name="Rectangle 5"/>
          <p:cNvSpPr>
            <a:spLocks noChangeArrowheads="1"/>
          </p:cNvSpPr>
          <p:nvPr/>
        </p:nvSpPr>
        <p:spPr bwMode="auto">
          <a:xfrm>
            <a:off x="76200" y="5257800"/>
            <a:ext cx="8839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Q19. A 0.10 kg stone is tied to the end of a 1.0-m long rope. The stone is moved in a circle in the vertical plane. What is the tension in the rope when the stone is at its lowest position and has a speed of 5.0 m/s? </a:t>
            </a:r>
          </a:p>
          <a:p>
            <a:r>
              <a:rPr lang="en-US" sz="2000" dirty="0"/>
              <a:t>A) 3.5 N</a:t>
            </a:r>
          </a:p>
        </p:txBody>
      </p:sp>
      <p:pic>
        <p:nvPicPr>
          <p:cNvPr id="375810" name="Picture 2"/>
          <p:cNvPicPr>
            <a:picLocks noChangeAspect="1" noChangeArrowheads="1"/>
          </p:cNvPicPr>
          <p:nvPr/>
        </p:nvPicPr>
        <p:blipFill>
          <a:blip r:embed="rId2" cstate="print"/>
          <a:srcRect/>
          <a:stretch>
            <a:fillRect/>
          </a:stretch>
        </p:blipFill>
        <p:spPr bwMode="auto">
          <a:xfrm>
            <a:off x="6324600" y="2438400"/>
            <a:ext cx="2353507" cy="2087956"/>
          </a:xfrm>
          <a:prstGeom prst="rect">
            <a:avLst/>
          </a:prstGeom>
          <a:noFill/>
          <a:ln w="9525">
            <a:noFill/>
            <a:miter lim="800000"/>
            <a:headEnd/>
            <a:tailEnd/>
          </a:ln>
          <a:effectLst/>
        </p:spPr>
      </p:pic>
      <p:grpSp>
        <p:nvGrpSpPr>
          <p:cNvPr id="2" name="Group 1"/>
          <p:cNvGrpSpPr/>
          <p:nvPr/>
        </p:nvGrpSpPr>
        <p:grpSpPr>
          <a:xfrm>
            <a:off x="76200" y="990600"/>
            <a:ext cx="8991600" cy="1475839"/>
            <a:chOff x="76200" y="990600"/>
            <a:chExt cx="8991600" cy="1475839"/>
          </a:xfrm>
        </p:grpSpPr>
        <p:sp>
          <p:nvSpPr>
            <p:cNvPr id="16" name="Rectangle 15"/>
            <p:cNvSpPr/>
            <p:nvPr/>
          </p:nvSpPr>
          <p:spPr>
            <a:xfrm>
              <a:off x="76200" y="1143000"/>
              <a:ext cx="5029200" cy="1323439"/>
            </a:xfrm>
            <a:prstGeom prst="rect">
              <a:avLst/>
            </a:prstGeom>
          </p:spPr>
          <p:txBody>
            <a:bodyPr wrap="square">
              <a:spAutoFit/>
            </a:bodyPr>
            <a:lstStyle/>
            <a:p>
              <a:r>
                <a:rPr lang="en-US" sz="2000" dirty="0"/>
                <a:t>Q17. Figure 7 shows two connected blocks that are pulled to the right on a rough table by a force T</a:t>
              </a:r>
              <a:r>
                <a:rPr lang="en-US" sz="2000" baseline="-25000" dirty="0"/>
                <a:t>2</a:t>
              </a:r>
              <a:r>
                <a:rPr lang="en-US" sz="2000" dirty="0"/>
                <a:t> = 120 N. If m</a:t>
              </a:r>
              <a:r>
                <a:rPr lang="en-US" sz="2000" baseline="-25000" dirty="0"/>
                <a:t>1</a:t>
              </a:r>
              <a:r>
                <a:rPr lang="en-US" sz="2000" dirty="0"/>
                <a:t> = 10.0 kg,  m</a:t>
              </a:r>
              <a:r>
                <a:rPr lang="en-US" sz="2000" baseline="-25000" dirty="0"/>
                <a:t>2</a:t>
              </a:r>
              <a:r>
                <a:rPr lang="en-US" sz="2000" dirty="0"/>
                <a:t> = 20.0 kg , and </a:t>
              </a:r>
              <a:r>
                <a:rPr lang="en-US" sz="2000" dirty="0" err="1"/>
                <a:t>μ</a:t>
              </a:r>
              <a:r>
                <a:rPr lang="en-US" sz="2000" baseline="-25000" dirty="0" err="1"/>
                <a:t>k</a:t>
              </a:r>
              <a:r>
                <a:rPr lang="en-US" sz="2000" dirty="0"/>
                <a:t> = 0.2, calculate the tensions T</a:t>
              </a:r>
              <a:r>
                <a:rPr lang="en-US" sz="2000" baseline="-25000" dirty="0"/>
                <a:t>1</a:t>
              </a:r>
            </a:p>
          </p:txBody>
        </p:sp>
        <p:pic>
          <p:nvPicPr>
            <p:cNvPr id="375811" name="Picture 3"/>
            <p:cNvPicPr>
              <a:picLocks noChangeAspect="1" noChangeArrowheads="1"/>
            </p:cNvPicPr>
            <p:nvPr/>
          </p:nvPicPr>
          <p:blipFill>
            <a:blip r:embed="rId3" cstate="print"/>
            <a:srcRect/>
            <a:stretch>
              <a:fillRect/>
            </a:stretch>
          </p:blipFill>
          <p:spPr bwMode="auto">
            <a:xfrm>
              <a:off x="5239315" y="990600"/>
              <a:ext cx="3828485" cy="1295400"/>
            </a:xfrm>
            <a:prstGeom prst="rect">
              <a:avLst/>
            </a:prstGeom>
            <a:noFill/>
            <a:ln w="9525">
              <a:noFill/>
              <a:miter lim="800000"/>
              <a:headEnd/>
              <a:tailEnd/>
            </a:ln>
            <a:effec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Q#18:</a:t>
            </a:r>
            <a:r>
              <a:rPr lang="en-US" sz="2000" dirty="0"/>
              <a:t> A 5 kg block is placed on top of a 10 kg block which is lying on a frictionless horizontal surface, as shown in Fig. 4. A horizontal force F of 60 N is applied to the 10 kg block. Find the static frictional force on 5 kg block from the 10 kg block such that the 5 kg block does not slip. A) 20 N to the right</a:t>
            </a:r>
          </a:p>
        </p:txBody>
      </p:sp>
      <p:sp>
        <p:nvSpPr>
          <p:cNvPr id="12" name="Rectangle 5"/>
          <p:cNvSpPr>
            <a:spLocks noChangeArrowheads="1"/>
          </p:cNvSpPr>
          <p:nvPr/>
        </p:nvSpPr>
        <p:spPr bwMode="auto">
          <a:xfrm>
            <a:off x="76200" y="4092714"/>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Q19</a:t>
            </a:r>
            <a:r>
              <a:rPr lang="en-US" sz="2000" dirty="0"/>
              <a:t>. A crate is sliding down an incline that is 35</a:t>
            </a:r>
            <a:r>
              <a:rPr lang="en-US" sz="2000" baseline="30000" dirty="0"/>
              <a:t>o</a:t>
            </a:r>
            <a:r>
              <a:rPr lang="en-US" sz="2000" dirty="0"/>
              <a:t> above the horizontal. If the coefficient of kinetic friction is 0.4 the acceleration of the crate is: A) 2.4 m/s2</a:t>
            </a:r>
          </a:p>
        </p:txBody>
      </p:sp>
      <p:sp>
        <p:nvSpPr>
          <p:cNvPr id="13" name="Rectangle 5"/>
          <p:cNvSpPr>
            <a:spLocks noChangeArrowheads="1"/>
          </p:cNvSpPr>
          <p:nvPr/>
        </p:nvSpPr>
        <p:spPr bwMode="auto">
          <a:xfrm>
            <a:off x="152400" y="54613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Q20</a:t>
            </a:r>
            <a:r>
              <a:rPr lang="en-US" sz="2000" dirty="0"/>
              <a:t>. An automobile moves on a level horizontal road in a circle of radius 30 m. The coefficient of static friction between tires and road is 0.5 . The maximum speed with which this car can travel round this curve without sliding is: A) 12 m/s</a:t>
            </a:r>
          </a:p>
        </p:txBody>
      </p:sp>
      <p:pic>
        <p:nvPicPr>
          <p:cNvPr id="209922" name="Picture 2"/>
          <p:cNvPicPr>
            <a:picLocks noChangeAspect="1" noChangeArrowheads="1"/>
          </p:cNvPicPr>
          <p:nvPr/>
        </p:nvPicPr>
        <p:blipFill>
          <a:blip r:embed="rId2" cstate="print"/>
          <a:srcRect/>
          <a:stretch>
            <a:fillRect/>
          </a:stretch>
        </p:blipFill>
        <p:spPr bwMode="auto">
          <a:xfrm>
            <a:off x="5562600" y="1981200"/>
            <a:ext cx="2362200" cy="184939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33528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Q19.:</a:t>
            </a:r>
            <a:r>
              <a:rPr lang="en-US" sz="2000" dirty="0"/>
              <a:t> A 1.0 kg block, attached to the end of a string of length 2.0 m, swings in a vertical circle. When the block is at its highest point, its speed is 5.0 m/s. What is the magnitude of the tension in the string at that point? A)	2.7 N</a:t>
            </a:r>
          </a:p>
        </p:txBody>
      </p:sp>
      <p:grpSp>
        <p:nvGrpSpPr>
          <p:cNvPr id="2" name="Group 1"/>
          <p:cNvGrpSpPr/>
          <p:nvPr/>
        </p:nvGrpSpPr>
        <p:grpSpPr>
          <a:xfrm>
            <a:off x="228600" y="4495800"/>
            <a:ext cx="8382000" cy="2246769"/>
            <a:chOff x="228600" y="4495800"/>
            <a:chExt cx="8382000" cy="2246769"/>
          </a:xfrm>
        </p:grpSpPr>
        <p:sp>
          <p:nvSpPr>
            <p:cNvPr id="12" name="Rectangle 5"/>
            <p:cNvSpPr>
              <a:spLocks noChangeArrowheads="1"/>
            </p:cNvSpPr>
            <p:nvPr/>
          </p:nvSpPr>
          <p:spPr bwMode="auto">
            <a:xfrm>
              <a:off x="228600" y="4495800"/>
              <a:ext cx="5029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Q20: </a:t>
              </a:r>
              <a:r>
                <a:rPr lang="en-US" sz="2000" dirty="0"/>
                <a:t>A block of mass m = 10 kg is pushed up a rough 30</a:t>
              </a:r>
              <a:r>
                <a:rPr lang="en-US" sz="2000" baseline="30000" dirty="0"/>
                <a:t>o</a:t>
              </a:r>
              <a:r>
                <a:rPr lang="en-US" sz="2000" dirty="0"/>
                <a:t> inclined plane by a force F parallel to the incline as shown in Figure 4. The coefficient of kinetic friction between the block and the plane is 0.4. Find the magnitude of the force F when the block is moving up at constant velocity. (</a:t>
              </a:r>
              <a:r>
                <a:rPr lang="en-US" sz="2000" dirty="0" err="1"/>
                <a:t>Ans</a:t>
              </a:r>
              <a:r>
                <a:rPr lang="en-US" sz="2000" dirty="0"/>
                <a:t>: 83   N)</a:t>
              </a:r>
            </a:p>
          </p:txBody>
        </p:sp>
        <p:pic>
          <p:nvPicPr>
            <p:cNvPr id="212994" name="Picture 2"/>
            <p:cNvPicPr>
              <a:picLocks noChangeAspect="1" noChangeArrowheads="1"/>
            </p:cNvPicPr>
            <p:nvPr/>
          </p:nvPicPr>
          <p:blipFill>
            <a:blip r:embed="rId2" cstate="print"/>
            <a:srcRect/>
            <a:stretch>
              <a:fillRect/>
            </a:stretch>
          </p:blipFill>
          <p:spPr bwMode="auto">
            <a:xfrm>
              <a:off x="6400800" y="4914085"/>
              <a:ext cx="2209800" cy="1562915"/>
            </a:xfrm>
            <a:prstGeom prst="rect">
              <a:avLst/>
            </a:prstGeom>
            <a:noFill/>
            <a:ln w="9525">
              <a:noFill/>
              <a:miter lim="800000"/>
              <a:headEnd/>
              <a:tailEnd/>
            </a:ln>
          </p:spPr>
        </p:pic>
      </p:grpSp>
      <p:sp>
        <p:nvSpPr>
          <p:cNvPr id="13" name="Rectangle 5"/>
          <p:cNvSpPr>
            <a:spLocks noChangeArrowheads="1"/>
          </p:cNvSpPr>
          <p:nvPr/>
        </p:nvSpPr>
        <p:spPr bwMode="auto">
          <a:xfrm>
            <a:off x="228600" y="990600"/>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18. A block slides down an incline plane at constant velocity. Which of the following statements are true?</a:t>
            </a:r>
          </a:p>
          <a:p>
            <a:pPr marL="457200" indent="-457200">
              <a:buAutoNum type="alphaUcParenR"/>
            </a:pPr>
            <a:r>
              <a:rPr lang="en-US" sz="2000" dirty="0"/>
              <a:t>A frictional force must be acting on it</a:t>
            </a:r>
          </a:p>
          <a:p>
            <a:pPr marL="457200" indent="-457200">
              <a:buAutoNum type="alphaUcParenR"/>
            </a:pPr>
            <a:r>
              <a:rPr lang="en-US" sz="2000" dirty="0"/>
              <a:t>The net downward force along the plane is acting on it</a:t>
            </a:r>
          </a:p>
          <a:p>
            <a:pPr marL="457200" indent="-457200">
              <a:buAutoNum type="alphaUcParenR"/>
            </a:pPr>
            <a:r>
              <a:rPr lang="en-US" sz="2000" dirty="0"/>
              <a:t>A net upward force is acting on it</a:t>
            </a:r>
          </a:p>
          <a:p>
            <a:pPr marL="457200" indent="-457200">
              <a:buAutoNum type="alphaUcParenR"/>
            </a:pPr>
            <a:r>
              <a:rPr lang="en-US" sz="2000" dirty="0"/>
              <a:t>Its acceleration is increasing </a:t>
            </a:r>
          </a:p>
          <a:p>
            <a:pPr marL="457200" indent="-457200">
              <a:buAutoNum type="alphaUcParenR"/>
            </a:pPr>
            <a:r>
              <a:rPr lang="en-US" sz="2000" dirty="0"/>
              <a:t>Its acceleration is decreasing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T-72-Ch6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a:t>Q18.</a:t>
            </a:r>
            <a:r>
              <a:rPr lang="en-US" sz="2000" dirty="0"/>
              <a:t>In Fig. 4, a boy is dragging a box (mass =8.0 kg) attached to a string. The box is moving horizontally with an acceleration a = 2.0 m/s</a:t>
            </a:r>
            <a:r>
              <a:rPr lang="en-US" sz="2000" baseline="30000" dirty="0"/>
              <a:t>2</a:t>
            </a:r>
            <a:r>
              <a:rPr lang="en-US" sz="2000" dirty="0"/>
              <a:t>.  If the frictional force is 12 N, calculate the applied force F at an angle θ=60° (</a:t>
            </a:r>
            <a:r>
              <a:rPr lang="en-US" sz="2000" dirty="0" err="1"/>
              <a:t>Ans</a:t>
            </a:r>
            <a:r>
              <a:rPr lang="en-US" sz="2000" dirty="0"/>
              <a:t>: 56 N)</a:t>
            </a:r>
          </a:p>
        </p:txBody>
      </p:sp>
      <p:sp>
        <p:nvSpPr>
          <p:cNvPr id="12" name="Rectangle 5"/>
          <p:cNvSpPr>
            <a:spLocks noChangeArrowheads="1"/>
          </p:cNvSpPr>
          <p:nvPr/>
        </p:nvSpPr>
        <p:spPr bwMode="auto">
          <a:xfrm>
            <a:off x="76200" y="4245114"/>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Q19</a:t>
            </a:r>
            <a:r>
              <a:rPr lang="en-US" sz="2000" dirty="0"/>
              <a:t>.At what angle should the circular roadway of 50 m radius, be banked to allow cars to round the curve without slipping at 12 m/s? (Ignore friction)(</a:t>
            </a:r>
            <a:r>
              <a:rPr lang="en-US" sz="2000" dirty="0" err="1"/>
              <a:t>Ans</a:t>
            </a:r>
            <a:r>
              <a:rPr lang="en-US" sz="2000" dirty="0"/>
              <a:t>: 16°)</a:t>
            </a:r>
          </a:p>
        </p:txBody>
      </p:sp>
      <p:sp>
        <p:nvSpPr>
          <p:cNvPr id="13" name="Rectangle 5"/>
          <p:cNvSpPr>
            <a:spLocks noChangeArrowheads="1"/>
          </p:cNvSpPr>
          <p:nvPr/>
        </p:nvSpPr>
        <p:spPr bwMode="auto">
          <a:xfrm>
            <a:off x="152400" y="5464314"/>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Q20.</a:t>
            </a:r>
            <a:r>
              <a:rPr lang="en-US" sz="2000" dirty="0"/>
              <a:t> A 1000 kg airplane moves in straight horizontal flight at constant speed. The force of air resistance is 1800 N. The net force on the plane is: (</a:t>
            </a:r>
            <a:r>
              <a:rPr lang="en-US" sz="2000" dirty="0" err="1"/>
              <a:t>Ans</a:t>
            </a:r>
            <a:r>
              <a:rPr lang="en-US" sz="2000" dirty="0"/>
              <a:t>: zero)</a:t>
            </a:r>
          </a:p>
        </p:txBody>
      </p:sp>
      <p:pic>
        <p:nvPicPr>
          <p:cNvPr id="214018" name="Picture 2"/>
          <p:cNvPicPr>
            <a:picLocks noChangeAspect="1" noChangeArrowheads="1"/>
          </p:cNvPicPr>
          <p:nvPr/>
        </p:nvPicPr>
        <p:blipFill>
          <a:blip r:embed="rId2" cstate="print"/>
          <a:srcRect/>
          <a:stretch>
            <a:fillRect/>
          </a:stretch>
        </p:blipFill>
        <p:spPr bwMode="auto">
          <a:xfrm>
            <a:off x="5867400" y="1905000"/>
            <a:ext cx="2743200" cy="224810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762000"/>
            <a:ext cx="5140253" cy="369332"/>
          </a:xfrm>
          <a:prstGeom prst="rect">
            <a:avLst/>
          </a:prstGeom>
          <a:noFill/>
        </p:spPr>
        <p:txBody>
          <a:bodyPr wrap="none" rtlCol="0">
            <a:spAutoFit/>
          </a:bodyPr>
          <a:lstStyle/>
          <a:p>
            <a:r>
              <a:rPr lang="en-US" b="1" dirty="0">
                <a:solidFill>
                  <a:srgbClr val="0000FF"/>
                </a:solidFill>
              </a:rPr>
              <a:t>Static Friction (</a:t>
            </a:r>
            <a:r>
              <a:rPr lang="en-US" b="1" dirty="0" err="1">
                <a:solidFill>
                  <a:srgbClr val="0000FF"/>
                </a:solidFill>
              </a:rPr>
              <a:t>f</a:t>
            </a:r>
            <a:r>
              <a:rPr lang="en-US" b="1" baseline="-25000" dirty="0" err="1">
                <a:solidFill>
                  <a:srgbClr val="0000FF"/>
                </a:solidFill>
              </a:rPr>
              <a:t>s</a:t>
            </a:r>
            <a:r>
              <a:rPr lang="en-US" b="1" dirty="0">
                <a:solidFill>
                  <a:srgbClr val="0000FF"/>
                </a:solidFill>
              </a:rPr>
              <a:t>): Friction while body is not moving</a:t>
            </a:r>
            <a:endParaRPr lang="en-US" b="1" baseline="-25000" dirty="0">
              <a:solidFill>
                <a:srgbClr val="0000FF"/>
              </a:solidFill>
            </a:endParaRPr>
          </a:p>
        </p:txBody>
      </p:sp>
      <p:sp>
        <p:nvSpPr>
          <p:cNvPr id="21" name="TextBox 20"/>
          <p:cNvSpPr txBox="1"/>
          <p:nvPr/>
        </p:nvSpPr>
        <p:spPr>
          <a:xfrm>
            <a:off x="2279981" y="0"/>
            <a:ext cx="3892219" cy="769441"/>
          </a:xfrm>
          <a:prstGeom prst="rect">
            <a:avLst/>
          </a:prstGeom>
          <a:noFill/>
        </p:spPr>
        <p:txBody>
          <a:bodyPr wrap="none" rtlCol="0">
            <a:spAutoFit/>
          </a:bodyPr>
          <a:lstStyle/>
          <a:p>
            <a:r>
              <a:rPr lang="en-US" sz="4400" b="1" dirty="0"/>
              <a:t>Friction Force(</a:t>
            </a:r>
            <a:r>
              <a:rPr lang="en-US" sz="4400" b="1" i="1" dirty="0"/>
              <a:t>f</a:t>
            </a:r>
            <a:r>
              <a:rPr lang="en-US" sz="4400" b="1" dirty="0"/>
              <a:t>)</a:t>
            </a:r>
          </a:p>
        </p:txBody>
      </p:sp>
      <p:cxnSp>
        <p:nvCxnSpPr>
          <p:cNvPr id="39" name="Straight Connector 38"/>
          <p:cNvCxnSpPr/>
          <p:nvPr/>
        </p:nvCxnSpPr>
        <p:spPr>
          <a:xfrm flipV="1">
            <a:off x="5789612" y="838200"/>
            <a:ext cx="1588" cy="54102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275459" name="Object 3"/>
          <p:cNvGraphicFramePr>
            <a:graphicFrameLocks noChangeAspect="1"/>
          </p:cNvGraphicFramePr>
          <p:nvPr/>
        </p:nvGraphicFramePr>
        <p:xfrm>
          <a:off x="6991324" y="6313487"/>
          <a:ext cx="1130300" cy="392113"/>
        </p:xfrm>
        <a:graphic>
          <a:graphicData uri="http://schemas.openxmlformats.org/presentationml/2006/ole">
            <mc:AlternateContent xmlns:mc="http://schemas.openxmlformats.org/markup-compatibility/2006">
              <mc:Choice xmlns:v="urn:schemas-microsoft-com:vml" Requires="v">
                <p:oleObj spid="_x0000_s362592" name="Equation" r:id="rId3" imgW="660240" imgH="228600" progId="Equation.3">
                  <p:embed/>
                </p:oleObj>
              </mc:Choice>
              <mc:Fallback>
                <p:oleObj name="Equation" r:id="rId3" imgW="66024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24" y="6313487"/>
                        <a:ext cx="11303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TextBox 224"/>
          <p:cNvSpPr txBox="1"/>
          <p:nvPr/>
        </p:nvSpPr>
        <p:spPr>
          <a:xfrm>
            <a:off x="5943600" y="762000"/>
            <a:ext cx="2743201" cy="646331"/>
          </a:xfrm>
          <a:prstGeom prst="rect">
            <a:avLst/>
          </a:prstGeom>
          <a:noFill/>
        </p:spPr>
        <p:txBody>
          <a:bodyPr wrap="square" rtlCol="0">
            <a:spAutoFit/>
          </a:bodyPr>
          <a:lstStyle/>
          <a:p>
            <a:pPr algn="ctr"/>
            <a:r>
              <a:rPr lang="en-US" b="1" dirty="0">
                <a:solidFill>
                  <a:srgbClr val="0000FF"/>
                </a:solidFill>
              </a:rPr>
              <a:t>Dynamic Friction (</a:t>
            </a:r>
            <a:r>
              <a:rPr lang="en-US" b="1" dirty="0" err="1">
                <a:solidFill>
                  <a:srgbClr val="0000FF"/>
                </a:solidFill>
              </a:rPr>
              <a:t>f</a:t>
            </a:r>
            <a:r>
              <a:rPr lang="en-US" b="1" baseline="-25000" dirty="0" err="1">
                <a:solidFill>
                  <a:srgbClr val="0000FF"/>
                </a:solidFill>
              </a:rPr>
              <a:t>k</a:t>
            </a:r>
            <a:r>
              <a:rPr lang="en-US" b="1" dirty="0">
                <a:solidFill>
                  <a:srgbClr val="0000FF"/>
                </a:solidFill>
              </a:rPr>
              <a:t>): Friction during the motion</a:t>
            </a:r>
            <a:endParaRPr lang="en-US" b="1" baseline="-25000" dirty="0">
              <a:solidFill>
                <a:srgbClr val="0000FF"/>
              </a:solidFill>
            </a:endParaRPr>
          </a:p>
        </p:txBody>
      </p:sp>
      <p:grpSp>
        <p:nvGrpSpPr>
          <p:cNvPr id="2" name="Group 101"/>
          <p:cNvGrpSpPr/>
          <p:nvPr/>
        </p:nvGrpSpPr>
        <p:grpSpPr>
          <a:xfrm>
            <a:off x="304800" y="2895600"/>
            <a:ext cx="1849697" cy="1893332"/>
            <a:chOff x="330175" y="3250336"/>
            <a:chExt cx="1955827" cy="2045732"/>
          </a:xfrm>
        </p:grpSpPr>
        <p:grpSp>
          <p:nvGrpSpPr>
            <p:cNvPr id="4" name="Group 140"/>
            <p:cNvGrpSpPr/>
            <p:nvPr/>
          </p:nvGrpSpPr>
          <p:grpSpPr>
            <a:xfrm>
              <a:off x="330175" y="3250336"/>
              <a:ext cx="1955827" cy="1738503"/>
              <a:chOff x="765631" y="1510436"/>
              <a:chExt cx="2032027" cy="1803339"/>
            </a:xfrm>
          </p:grpSpPr>
          <p:grpSp>
            <p:nvGrpSpPr>
              <p:cNvPr id="5" name="Group 104"/>
              <p:cNvGrpSpPr/>
              <p:nvPr/>
            </p:nvGrpSpPr>
            <p:grpSpPr>
              <a:xfrm>
                <a:off x="765631" y="1510436"/>
                <a:ext cx="2032027" cy="1803339"/>
                <a:chOff x="5715000" y="990600"/>
                <a:chExt cx="2667000" cy="2193855"/>
              </a:xfrm>
            </p:grpSpPr>
            <p:grpSp>
              <p:nvGrpSpPr>
                <p:cNvPr id="6" name="Group 40"/>
                <p:cNvGrpSpPr/>
                <p:nvPr/>
              </p:nvGrpSpPr>
              <p:grpSpPr>
                <a:xfrm>
                  <a:off x="5715000" y="1828800"/>
                  <a:ext cx="2667000" cy="1168400"/>
                  <a:chOff x="127000" y="2265340"/>
                  <a:chExt cx="2667000" cy="1168400"/>
                </a:xfrm>
              </p:grpSpPr>
              <p:sp>
                <p:nvSpPr>
                  <p:cNvPr id="155" name="Rectangle 154"/>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4"/>
                  <p:cNvGrpSpPr/>
                  <p:nvPr/>
                </p:nvGrpSpPr>
                <p:grpSpPr>
                  <a:xfrm>
                    <a:off x="127000" y="2747940"/>
                    <a:ext cx="2667000" cy="685800"/>
                    <a:chOff x="127000" y="2209800"/>
                    <a:chExt cx="2667000" cy="685800"/>
                  </a:xfrm>
                </p:grpSpPr>
                <p:sp>
                  <p:nvSpPr>
                    <p:cNvPr id="157" name="Rectangle 156"/>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5" name="TextBox 144"/>
                <p:cNvSpPr txBox="1"/>
                <p:nvPr/>
              </p:nvSpPr>
              <p:spPr>
                <a:xfrm>
                  <a:off x="6181754" y="1698739"/>
                  <a:ext cx="469593" cy="374427"/>
                </a:xfrm>
                <a:prstGeom prst="rect">
                  <a:avLst/>
                </a:prstGeom>
                <a:noFill/>
              </p:spPr>
              <p:txBody>
                <a:bodyPr wrap="none" rtlCol="0">
                  <a:spAutoFit/>
                </a:bodyPr>
                <a:lstStyle/>
                <a:p>
                  <a:r>
                    <a:rPr lang="en-US" sz="1400" dirty="0"/>
                    <a:t>2F</a:t>
                  </a:r>
                </a:p>
              </p:txBody>
            </p:sp>
            <p:grpSp>
              <p:nvGrpSpPr>
                <p:cNvPr id="8" name="Group 49"/>
                <p:cNvGrpSpPr/>
                <p:nvPr/>
              </p:nvGrpSpPr>
              <p:grpSpPr>
                <a:xfrm flipH="1">
                  <a:off x="7327900" y="1714500"/>
                  <a:ext cx="694362" cy="374426"/>
                  <a:chOff x="5960438" y="1727200"/>
                  <a:chExt cx="694362" cy="374426"/>
                </a:xfrm>
              </p:grpSpPr>
              <p:cxnSp>
                <p:nvCxnSpPr>
                  <p:cNvPr id="153" name="Straight Arrow Connector 152"/>
                  <p:cNvCxnSpPr/>
                  <p:nvPr/>
                </p:nvCxnSpPr>
                <p:spPr>
                  <a:xfrm flipH="1" flipV="1">
                    <a:off x="5960438" y="2042285"/>
                    <a:ext cx="694362" cy="1670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6245664" y="1727200"/>
                    <a:ext cx="373992" cy="374426"/>
                  </a:xfrm>
                  <a:prstGeom prst="rect">
                    <a:avLst/>
                  </a:prstGeom>
                  <a:noFill/>
                </p:spPr>
                <p:txBody>
                  <a:bodyPr wrap="none" rtlCol="0">
                    <a:spAutoFit/>
                  </a:bodyPr>
                  <a:lstStyle/>
                  <a:p>
                    <a:r>
                      <a:rPr lang="en-US" sz="1400" i="1" dirty="0" err="1"/>
                      <a:t>f</a:t>
                    </a:r>
                    <a:r>
                      <a:rPr lang="en-US" sz="1400" i="1" baseline="-25000" dirty="0" err="1"/>
                      <a:t>s</a:t>
                    </a:r>
                    <a:endParaRPr lang="en-US" sz="1400" i="1" baseline="-25000" dirty="0"/>
                  </a:p>
                </p:txBody>
              </p:sp>
            </p:grpSp>
            <p:grpSp>
              <p:nvGrpSpPr>
                <p:cNvPr id="9" name="Group 75"/>
                <p:cNvGrpSpPr/>
                <p:nvPr/>
              </p:nvGrpSpPr>
              <p:grpSpPr>
                <a:xfrm>
                  <a:off x="6710345" y="2133600"/>
                  <a:ext cx="594466" cy="1050855"/>
                  <a:chOff x="6710345" y="2133600"/>
                  <a:chExt cx="594466" cy="1050855"/>
                </a:xfrm>
              </p:grpSpPr>
              <p:sp>
                <p:nvSpPr>
                  <p:cNvPr id="151" name="TextBox 150"/>
                  <p:cNvSpPr txBox="1"/>
                  <p:nvPr/>
                </p:nvSpPr>
                <p:spPr>
                  <a:xfrm>
                    <a:off x="6710345" y="2764802"/>
                    <a:ext cx="594466" cy="419653"/>
                  </a:xfrm>
                  <a:prstGeom prst="rect">
                    <a:avLst/>
                  </a:prstGeom>
                  <a:noFill/>
                </p:spPr>
                <p:txBody>
                  <a:bodyPr wrap="none" rtlCol="0">
                    <a:spAutoFit/>
                  </a:bodyPr>
                  <a:lstStyle/>
                  <a:p>
                    <a:r>
                      <a:rPr lang="en-US" sz="1400" dirty="0"/>
                      <a:t>mg</a:t>
                    </a:r>
                  </a:p>
                </p:txBody>
              </p:sp>
              <p:cxnSp>
                <p:nvCxnSpPr>
                  <p:cNvPr id="152" name="Straight Arrow Connector 151"/>
                  <p:cNvCxnSpPr/>
                  <p:nvPr/>
                </p:nvCxnSpPr>
                <p:spPr>
                  <a:xfrm rot="5400000">
                    <a:off x="6646628" y="2497353"/>
                    <a:ext cx="727528"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78"/>
                <p:cNvGrpSpPr/>
                <p:nvPr/>
              </p:nvGrpSpPr>
              <p:grpSpPr>
                <a:xfrm>
                  <a:off x="7010379" y="990600"/>
                  <a:ext cx="526881" cy="989808"/>
                  <a:chOff x="7010379" y="990600"/>
                  <a:chExt cx="526881" cy="989808"/>
                </a:xfrm>
              </p:grpSpPr>
              <p:cxnSp>
                <p:nvCxnSpPr>
                  <p:cNvPr id="149" name="Straight Arrow Connector 148"/>
                  <p:cNvCxnSpPr/>
                  <p:nvPr/>
                </p:nvCxnSpPr>
                <p:spPr>
                  <a:xfrm rot="16200000" flipV="1">
                    <a:off x="6616438" y="1586445"/>
                    <a:ext cx="787904"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086600" y="990600"/>
                    <a:ext cx="450660" cy="374426"/>
                  </a:xfrm>
                  <a:prstGeom prst="rect">
                    <a:avLst/>
                  </a:prstGeom>
                  <a:noFill/>
                </p:spPr>
                <p:txBody>
                  <a:bodyPr wrap="none" rtlCol="0">
                    <a:spAutoFit/>
                  </a:bodyPr>
                  <a:lstStyle/>
                  <a:p>
                    <a:r>
                      <a:rPr lang="en-US" sz="1400" dirty="0"/>
                      <a:t>F</a:t>
                    </a:r>
                    <a:r>
                      <a:rPr lang="en-US" sz="1400" baseline="-25000" dirty="0"/>
                      <a:t>N</a:t>
                    </a:r>
                    <a:endParaRPr lang="en-US" sz="1400" dirty="0"/>
                  </a:p>
                </p:txBody>
              </p:sp>
            </p:grpSp>
          </p:grpSp>
          <p:cxnSp>
            <p:nvCxnSpPr>
              <p:cNvPr id="143" name="Straight Arrow Connector 142"/>
              <p:cNvCxnSpPr/>
              <p:nvPr/>
            </p:nvCxnSpPr>
            <p:spPr>
              <a:xfrm rot="10800000" flipV="1">
                <a:off x="1045058" y="2363788"/>
                <a:ext cx="555142" cy="1111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884472" y="4926736"/>
              <a:ext cx="692818" cy="369332"/>
            </a:xfrm>
            <a:prstGeom prst="rect">
              <a:avLst/>
            </a:prstGeom>
            <a:noFill/>
          </p:spPr>
          <p:txBody>
            <a:bodyPr wrap="none" rtlCol="0">
              <a:spAutoFit/>
            </a:bodyPr>
            <a:lstStyle/>
            <a:p>
              <a:r>
                <a:rPr lang="en-US" b="1" i="1" dirty="0" err="1"/>
                <a:t>f</a:t>
              </a:r>
              <a:r>
                <a:rPr lang="en-US" b="1" baseline="-25000" dirty="0" err="1"/>
                <a:t>s</a:t>
              </a:r>
              <a:r>
                <a:rPr lang="en-US" b="1" baseline="-25000" dirty="0"/>
                <a:t> </a:t>
              </a:r>
              <a:r>
                <a:rPr lang="en-US" b="1" dirty="0"/>
                <a:t>=2F</a:t>
              </a:r>
            </a:p>
          </p:txBody>
        </p:sp>
      </p:grpSp>
      <p:grpSp>
        <p:nvGrpSpPr>
          <p:cNvPr id="11" name="Group 103"/>
          <p:cNvGrpSpPr/>
          <p:nvPr/>
        </p:nvGrpSpPr>
        <p:grpSpPr>
          <a:xfrm>
            <a:off x="2667000" y="2895600"/>
            <a:ext cx="2792046" cy="1727200"/>
            <a:chOff x="114300" y="5130800"/>
            <a:chExt cx="2792046" cy="1727200"/>
          </a:xfrm>
        </p:grpSpPr>
        <p:grpSp>
          <p:nvGrpSpPr>
            <p:cNvPr id="12" name="Group 160"/>
            <p:cNvGrpSpPr/>
            <p:nvPr/>
          </p:nvGrpSpPr>
          <p:grpSpPr>
            <a:xfrm>
              <a:off x="380998" y="5130800"/>
              <a:ext cx="1905002" cy="1566200"/>
              <a:chOff x="765629" y="1510436"/>
              <a:chExt cx="2032026" cy="1815069"/>
            </a:xfrm>
          </p:grpSpPr>
          <p:grpSp>
            <p:nvGrpSpPr>
              <p:cNvPr id="13" name="Group 104"/>
              <p:cNvGrpSpPr/>
              <p:nvPr/>
            </p:nvGrpSpPr>
            <p:grpSpPr>
              <a:xfrm>
                <a:off x="765629" y="1510436"/>
                <a:ext cx="2032026" cy="1815069"/>
                <a:chOff x="5715000" y="990600"/>
                <a:chExt cx="2667000" cy="2208125"/>
              </a:xfrm>
            </p:grpSpPr>
            <p:grpSp>
              <p:nvGrpSpPr>
                <p:cNvPr id="14" name="Group 40"/>
                <p:cNvGrpSpPr/>
                <p:nvPr/>
              </p:nvGrpSpPr>
              <p:grpSpPr>
                <a:xfrm>
                  <a:off x="5715000" y="1828800"/>
                  <a:ext cx="2667000" cy="1168400"/>
                  <a:chOff x="127000" y="2265340"/>
                  <a:chExt cx="2667000" cy="1168400"/>
                </a:xfrm>
              </p:grpSpPr>
              <p:sp>
                <p:nvSpPr>
                  <p:cNvPr id="175" name="Rectangle 174"/>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34"/>
                  <p:cNvGrpSpPr/>
                  <p:nvPr/>
                </p:nvGrpSpPr>
                <p:grpSpPr>
                  <a:xfrm>
                    <a:off x="127000" y="2747940"/>
                    <a:ext cx="2667000" cy="685800"/>
                    <a:chOff x="127000" y="2209800"/>
                    <a:chExt cx="2667000" cy="685800"/>
                  </a:xfrm>
                </p:grpSpPr>
                <p:sp>
                  <p:nvSpPr>
                    <p:cNvPr id="177" name="Rectangle 176"/>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5" name="TextBox 164"/>
                <p:cNvSpPr txBox="1"/>
                <p:nvPr/>
              </p:nvSpPr>
              <p:spPr>
                <a:xfrm>
                  <a:off x="6181754" y="1698739"/>
                  <a:ext cx="469593" cy="374427"/>
                </a:xfrm>
                <a:prstGeom prst="rect">
                  <a:avLst/>
                </a:prstGeom>
                <a:noFill/>
              </p:spPr>
              <p:txBody>
                <a:bodyPr wrap="none" rtlCol="0">
                  <a:spAutoFit/>
                </a:bodyPr>
                <a:lstStyle/>
                <a:p>
                  <a:r>
                    <a:rPr lang="en-US" sz="1400" dirty="0"/>
                    <a:t>3F</a:t>
                  </a:r>
                </a:p>
              </p:txBody>
            </p:sp>
            <p:grpSp>
              <p:nvGrpSpPr>
                <p:cNvPr id="16" name="Group 49"/>
                <p:cNvGrpSpPr/>
                <p:nvPr/>
              </p:nvGrpSpPr>
              <p:grpSpPr>
                <a:xfrm flipH="1">
                  <a:off x="7327900" y="1714500"/>
                  <a:ext cx="787400" cy="374426"/>
                  <a:chOff x="5867400" y="1727200"/>
                  <a:chExt cx="787400" cy="374426"/>
                </a:xfrm>
              </p:grpSpPr>
              <p:cxnSp>
                <p:nvCxnSpPr>
                  <p:cNvPr id="173" name="Straight Arrow Connector 172"/>
                  <p:cNvCxnSpPr/>
                  <p:nvPr/>
                </p:nvCxnSpPr>
                <p:spPr>
                  <a:xfrm rot="10800000">
                    <a:off x="5867400" y="2057400"/>
                    <a:ext cx="787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6088673" y="1727200"/>
                    <a:ext cx="373992" cy="374426"/>
                  </a:xfrm>
                  <a:prstGeom prst="rect">
                    <a:avLst/>
                  </a:prstGeom>
                  <a:noFill/>
                </p:spPr>
                <p:txBody>
                  <a:bodyPr wrap="none" rtlCol="0">
                    <a:spAutoFit/>
                  </a:bodyPr>
                  <a:lstStyle/>
                  <a:p>
                    <a:r>
                      <a:rPr lang="en-US" sz="1400" i="1" dirty="0" err="1"/>
                      <a:t>f</a:t>
                    </a:r>
                    <a:r>
                      <a:rPr lang="en-US" sz="1400" i="1" baseline="-25000" dirty="0" err="1"/>
                      <a:t>s</a:t>
                    </a:r>
                    <a:endParaRPr lang="en-US" sz="1400" i="1" baseline="-25000" dirty="0"/>
                  </a:p>
                </p:txBody>
              </p:sp>
            </p:grpSp>
            <p:grpSp>
              <p:nvGrpSpPr>
                <p:cNvPr id="17" name="Group 75"/>
                <p:cNvGrpSpPr/>
                <p:nvPr/>
              </p:nvGrpSpPr>
              <p:grpSpPr>
                <a:xfrm>
                  <a:off x="6710345" y="2133600"/>
                  <a:ext cx="577208" cy="1065125"/>
                  <a:chOff x="6710345" y="2133600"/>
                  <a:chExt cx="577208" cy="1065125"/>
                </a:xfrm>
              </p:grpSpPr>
              <p:sp>
                <p:nvSpPr>
                  <p:cNvPr id="171" name="TextBox 170"/>
                  <p:cNvSpPr txBox="1"/>
                  <p:nvPr/>
                </p:nvSpPr>
                <p:spPr>
                  <a:xfrm>
                    <a:off x="6710345" y="2764802"/>
                    <a:ext cx="577208" cy="433923"/>
                  </a:xfrm>
                  <a:prstGeom prst="rect">
                    <a:avLst/>
                  </a:prstGeom>
                  <a:noFill/>
                </p:spPr>
                <p:txBody>
                  <a:bodyPr wrap="none" rtlCol="0">
                    <a:spAutoFit/>
                  </a:bodyPr>
                  <a:lstStyle/>
                  <a:p>
                    <a:r>
                      <a:rPr lang="en-US" sz="1400" dirty="0"/>
                      <a:t>mg</a:t>
                    </a:r>
                  </a:p>
                </p:txBody>
              </p:sp>
              <p:cxnSp>
                <p:nvCxnSpPr>
                  <p:cNvPr id="172" name="Straight Arrow Connector 171"/>
                  <p:cNvCxnSpPr/>
                  <p:nvPr/>
                </p:nvCxnSpPr>
                <p:spPr>
                  <a:xfrm rot="5400000">
                    <a:off x="6646628" y="2497353"/>
                    <a:ext cx="727528"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78"/>
                <p:cNvGrpSpPr/>
                <p:nvPr/>
              </p:nvGrpSpPr>
              <p:grpSpPr>
                <a:xfrm>
                  <a:off x="7010379" y="990600"/>
                  <a:ext cx="526881" cy="989808"/>
                  <a:chOff x="7010379" y="990600"/>
                  <a:chExt cx="526881" cy="989808"/>
                </a:xfrm>
              </p:grpSpPr>
              <p:cxnSp>
                <p:nvCxnSpPr>
                  <p:cNvPr id="169" name="Straight Arrow Connector 168"/>
                  <p:cNvCxnSpPr/>
                  <p:nvPr/>
                </p:nvCxnSpPr>
                <p:spPr>
                  <a:xfrm rot="16200000" flipV="1">
                    <a:off x="6616438" y="1586445"/>
                    <a:ext cx="787904"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7086600" y="990600"/>
                    <a:ext cx="450660" cy="374426"/>
                  </a:xfrm>
                  <a:prstGeom prst="rect">
                    <a:avLst/>
                  </a:prstGeom>
                  <a:noFill/>
                </p:spPr>
                <p:txBody>
                  <a:bodyPr wrap="none" rtlCol="0">
                    <a:spAutoFit/>
                  </a:bodyPr>
                  <a:lstStyle/>
                  <a:p>
                    <a:r>
                      <a:rPr lang="en-US" sz="1400" dirty="0"/>
                      <a:t>F</a:t>
                    </a:r>
                    <a:r>
                      <a:rPr lang="en-US" sz="1400" baseline="-25000" dirty="0"/>
                      <a:t>N</a:t>
                    </a:r>
                    <a:endParaRPr lang="en-US" sz="1400" dirty="0"/>
                  </a:p>
                </p:txBody>
              </p:sp>
            </p:grpSp>
          </p:grpSp>
          <p:cxnSp>
            <p:nvCxnSpPr>
              <p:cNvPr id="163" name="Straight Arrow Connector 162"/>
              <p:cNvCxnSpPr/>
              <p:nvPr/>
            </p:nvCxnSpPr>
            <p:spPr>
              <a:xfrm rot="10800000">
                <a:off x="994232" y="2362200"/>
                <a:ext cx="605969" cy="158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114300" y="6581001"/>
              <a:ext cx="2792046" cy="276999"/>
            </a:xfrm>
            <a:prstGeom prst="rect">
              <a:avLst/>
            </a:prstGeom>
            <a:noFill/>
          </p:spPr>
          <p:txBody>
            <a:bodyPr wrap="none" rtlCol="0">
              <a:spAutoFit/>
            </a:bodyPr>
            <a:lstStyle/>
            <a:p>
              <a:r>
                <a:rPr lang="en-US" sz="1200" b="1" i="1" dirty="0" err="1"/>
                <a:t>f</a:t>
              </a:r>
              <a:r>
                <a:rPr lang="en-US" sz="1200" b="1" baseline="-25000" dirty="0" err="1"/>
                <a:t>s</a:t>
              </a:r>
              <a:r>
                <a:rPr lang="en-US" sz="1200" b="1" baseline="-25000" dirty="0"/>
                <a:t> </a:t>
              </a:r>
              <a:r>
                <a:rPr lang="en-US" sz="1200" b="1" dirty="0"/>
                <a:t>=3F, maximum static, just before move </a:t>
              </a:r>
            </a:p>
          </p:txBody>
        </p:sp>
      </p:grpSp>
      <p:grpSp>
        <p:nvGrpSpPr>
          <p:cNvPr id="19" name="Group 105"/>
          <p:cNvGrpSpPr/>
          <p:nvPr/>
        </p:nvGrpSpPr>
        <p:grpSpPr>
          <a:xfrm>
            <a:off x="5867400" y="1447800"/>
            <a:ext cx="3200400" cy="2209800"/>
            <a:chOff x="6072864" y="1447800"/>
            <a:chExt cx="3200400" cy="2209800"/>
          </a:xfrm>
        </p:grpSpPr>
        <p:grpSp>
          <p:nvGrpSpPr>
            <p:cNvPr id="20" name="Group 179"/>
            <p:cNvGrpSpPr/>
            <p:nvPr/>
          </p:nvGrpSpPr>
          <p:grpSpPr>
            <a:xfrm>
              <a:off x="6680148" y="1447800"/>
              <a:ext cx="2032026" cy="1766163"/>
              <a:chOff x="765629" y="1510436"/>
              <a:chExt cx="2032026" cy="1766163"/>
            </a:xfrm>
          </p:grpSpPr>
          <p:grpSp>
            <p:nvGrpSpPr>
              <p:cNvPr id="22" name="Group 104"/>
              <p:cNvGrpSpPr/>
              <p:nvPr/>
            </p:nvGrpSpPr>
            <p:grpSpPr>
              <a:xfrm>
                <a:off x="765629" y="1510436"/>
                <a:ext cx="2032026" cy="1766163"/>
                <a:chOff x="5715000" y="990600"/>
                <a:chExt cx="2667000" cy="2148628"/>
              </a:xfrm>
            </p:grpSpPr>
            <p:grpSp>
              <p:nvGrpSpPr>
                <p:cNvPr id="23" name="Group 40"/>
                <p:cNvGrpSpPr/>
                <p:nvPr/>
              </p:nvGrpSpPr>
              <p:grpSpPr>
                <a:xfrm>
                  <a:off x="5715000" y="1828800"/>
                  <a:ext cx="2667000" cy="1168400"/>
                  <a:chOff x="127000" y="2265340"/>
                  <a:chExt cx="2667000" cy="1168400"/>
                </a:xfrm>
              </p:grpSpPr>
              <p:sp>
                <p:nvSpPr>
                  <p:cNvPr id="194" name="Rectangle 193"/>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34"/>
                  <p:cNvGrpSpPr/>
                  <p:nvPr/>
                </p:nvGrpSpPr>
                <p:grpSpPr>
                  <a:xfrm>
                    <a:off x="127000" y="2747940"/>
                    <a:ext cx="2667000" cy="685800"/>
                    <a:chOff x="127000" y="2209800"/>
                    <a:chExt cx="2667000" cy="685800"/>
                  </a:xfrm>
                </p:grpSpPr>
                <p:sp>
                  <p:nvSpPr>
                    <p:cNvPr id="196" name="Rectangle 195"/>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84" name="TextBox 183"/>
                <p:cNvSpPr txBox="1"/>
                <p:nvPr/>
              </p:nvSpPr>
              <p:spPr>
                <a:xfrm>
                  <a:off x="6181754" y="1698739"/>
                  <a:ext cx="469593" cy="374427"/>
                </a:xfrm>
                <a:prstGeom prst="rect">
                  <a:avLst/>
                </a:prstGeom>
                <a:noFill/>
              </p:spPr>
              <p:txBody>
                <a:bodyPr wrap="none" rtlCol="0">
                  <a:spAutoFit/>
                </a:bodyPr>
                <a:lstStyle/>
                <a:p>
                  <a:r>
                    <a:rPr lang="en-US" sz="1400" dirty="0"/>
                    <a:t>3F</a:t>
                  </a:r>
                </a:p>
              </p:txBody>
            </p:sp>
            <p:grpSp>
              <p:nvGrpSpPr>
                <p:cNvPr id="25" name="Group 49"/>
                <p:cNvGrpSpPr/>
                <p:nvPr/>
              </p:nvGrpSpPr>
              <p:grpSpPr>
                <a:xfrm flipH="1">
                  <a:off x="7327900" y="1714500"/>
                  <a:ext cx="787400" cy="374426"/>
                  <a:chOff x="5867400" y="1727200"/>
                  <a:chExt cx="787400" cy="374426"/>
                </a:xfrm>
              </p:grpSpPr>
              <p:cxnSp>
                <p:nvCxnSpPr>
                  <p:cNvPr id="192" name="Straight Arrow Connector 191"/>
                  <p:cNvCxnSpPr/>
                  <p:nvPr/>
                </p:nvCxnSpPr>
                <p:spPr>
                  <a:xfrm rot="10800000">
                    <a:off x="5867400" y="2057400"/>
                    <a:ext cx="787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6077228" y="1727200"/>
                    <a:ext cx="385437" cy="374426"/>
                  </a:xfrm>
                  <a:prstGeom prst="rect">
                    <a:avLst/>
                  </a:prstGeom>
                  <a:noFill/>
                </p:spPr>
                <p:txBody>
                  <a:bodyPr wrap="none" rtlCol="0">
                    <a:spAutoFit/>
                  </a:bodyPr>
                  <a:lstStyle/>
                  <a:p>
                    <a:r>
                      <a:rPr lang="en-US" sz="1400" i="1" dirty="0" err="1"/>
                      <a:t>f</a:t>
                    </a:r>
                    <a:r>
                      <a:rPr lang="en-US" sz="1400" i="1" baseline="-25000" dirty="0" err="1"/>
                      <a:t>k</a:t>
                    </a:r>
                    <a:endParaRPr lang="en-US" sz="1400" i="1" baseline="-25000" dirty="0"/>
                  </a:p>
                </p:txBody>
              </p:sp>
            </p:grpSp>
            <p:grpSp>
              <p:nvGrpSpPr>
                <p:cNvPr id="26" name="Group 75"/>
                <p:cNvGrpSpPr/>
                <p:nvPr/>
              </p:nvGrpSpPr>
              <p:grpSpPr>
                <a:xfrm>
                  <a:off x="6710345" y="2133600"/>
                  <a:ext cx="541126" cy="1005628"/>
                  <a:chOff x="6710345" y="2133600"/>
                  <a:chExt cx="541126" cy="1005628"/>
                </a:xfrm>
              </p:grpSpPr>
              <p:sp>
                <p:nvSpPr>
                  <p:cNvPr id="190" name="TextBox 189"/>
                  <p:cNvSpPr txBox="1"/>
                  <p:nvPr/>
                </p:nvSpPr>
                <p:spPr>
                  <a:xfrm>
                    <a:off x="6710345" y="2764802"/>
                    <a:ext cx="541126" cy="374426"/>
                  </a:xfrm>
                  <a:prstGeom prst="rect">
                    <a:avLst/>
                  </a:prstGeom>
                  <a:noFill/>
                </p:spPr>
                <p:txBody>
                  <a:bodyPr wrap="none" rtlCol="0">
                    <a:spAutoFit/>
                  </a:bodyPr>
                  <a:lstStyle/>
                  <a:p>
                    <a:r>
                      <a:rPr lang="en-US" sz="1400" dirty="0"/>
                      <a:t>mg</a:t>
                    </a:r>
                  </a:p>
                </p:txBody>
              </p:sp>
              <p:cxnSp>
                <p:nvCxnSpPr>
                  <p:cNvPr id="191" name="Straight Arrow Connector 190"/>
                  <p:cNvCxnSpPr/>
                  <p:nvPr/>
                </p:nvCxnSpPr>
                <p:spPr>
                  <a:xfrm rot="5400000">
                    <a:off x="6646628" y="2497353"/>
                    <a:ext cx="727528"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78"/>
                <p:cNvGrpSpPr/>
                <p:nvPr/>
              </p:nvGrpSpPr>
              <p:grpSpPr>
                <a:xfrm>
                  <a:off x="7010379" y="990600"/>
                  <a:ext cx="526881" cy="989808"/>
                  <a:chOff x="7010379" y="990600"/>
                  <a:chExt cx="526881" cy="989808"/>
                </a:xfrm>
              </p:grpSpPr>
              <p:cxnSp>
                <p:nvCxnSpPr>
                  <p:cNvPr id="188" name="Straight Arrow Connector 187"/>
                  <p:cNvCxnSpPr/>
                  <p:nvPr/>
                </p:nvCxnSpPr>
                <p:spPr>
                  <a:xfrm rot="16200000" flipV="1">
                    <a:off x="6616438" y="1586445"/>
                    <a:ext cx="787904"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7086600" y="990600"/>
                    <a:ext cx="450660" cy="374426"/>
                  </a:xfrm>
                  <a:prstGeom prst="rect">
                    <a:avLst/>
                  </a:prstGeom>
                  <a:noFill/>
                </p:spPr>
                <p:txBody>
                  <a:bodyPr wrap="none" rtlCol="0">
                    <a:spAutoFit/>
                  </a:bodyPr>
                  <a:lstStyle/>
                  <a:p>
                    <a:r>
                      <a:rPr lang="en-US" sz="1400" dirty="0"/>
                      <a:t>F</a:t>
                    </a:r>
                    <a:r>
                      <a:rPr lang="en-US" sz="1400" baseline="-25000" dirty="0"/>
                      <a:t>N</a:t>
                    </a:r>
                    <a:endParaRPr lang="en-US" sz="1400" dirty="0"/>
                  </a:p>
                </p:txBody>
              </p:sp>
            </p:grpSp>
          </p:grpSp>
          <p:cxnSp>
            <p:nvCxnSpPr>
              <p:cNvPr id="182" name="Straight Arrow Connector 181"/>
              <p:cNvCxnSpPr/>
              <p:nvPr/>
            </p:nvCxnSpPr>
            <p:spPr>
              <a:xfrm rot="10800000">
                <a:off x="994232" y="2362200"/>
                <a:ext cx="605969" cy="158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6072864" y="3195935"/>
              <a:ext cx="3200400" cy="461665"/>
            </a:xfrm>
            <a:prstGeom prst="rect">
              <a:avLst/>
            </a:prstGeom>
            <a:noFill/>
          </p:spPr>
          <p:txBody>
            <a:bodyPr wrap="square" rtlCol="0">
              <a:spAutoFit/>
            </a:bodyPr>
            <a:lstStyle/>
            <a:p>
              <a:r>
                <a:rPr lang="en-US" sz="1200" b="1" dirty="0"/>
                <a:t>When the  applied force is equal to the friction force: body is moving with constant velocity</a:t>
              </a:r>
              <a:endParaRPr lang="en-US" sz="1200" b="1" baseline="-25000" dirty="0"/>
            </a:p>
          </p:txBody>
        </p:sp>
      </p:grpSp>
      <p:grpSp>
        <p:nvGrpSpPr>
          <p:cNvPr id="28" name="Group 108"/>
          <p:cNvGrpSpPr/>
          <p:nvPr/>
        </p:nvGrpSpPr>
        <p:grpSpPr>
          <a:xfrm>
            <a:off x="6096000" y="3796437"/>
            <a:ext cx="2895600" cy="2227828"/>
            <a:chOff x="6248400" y="3796437"/>
            <a:chExt cx="2895600" cy="2227828"/>
          </a:xfrm>
        </p:grpSpPr>
        <p:grpSp>
          <p:nvGrpSpPr>
            <p:cNvPr id="29" name="Group 222"/>
            <p:cNvGrpSpPr/>
            <p:nvPr/>
          </p:nvGrpSpPr>
          <p:grpSpPr>
            <a:xfrm>
              <a:off x="6426174" y="3796437"/>
              <a:ext cx="2336826" cy="1766163"/>
              <a:chOff x="5715000" y="3047137"/>
              <a:chExt cx="2336826" cy="1766163"/>
            </a:xfrm>
          </p:grpSpPr>
          <p:grpSp>
            <p:nvGrpSpPr>
              <p:cNvPr id="30" name="Group 104"/>
              <p:cNvGrpSpPr/>
              <p:nvPr/>
            </p:nvGrpSpPr>
            <p:grpSpPr>
              <a:xfrm>
                <a:off x="6019800" y="3047137"/>
                <a:ext cx="2032026" cy="1766163"/>
                <a:chOff x="5715000" y="990600"/>
                <a:chExt cx="2667000" cy="2148628"/>
              </a:xfrm>
            </p:grpSpPr>
            <p:grpSp>
              <p:nvGrpSpPr>
                <p:cNvPr id="31" name="Group 40"/>
                <p:cNvGrpSpPr/>
                <p:nvPr/>
              </p:nvGrpSpPr>
              <p:grpSpPr>
                <a:xfrm>
                  <a:off x="5715000" y="1828800"/>
                  <a:ext cx="2667000" cy="1168400"/>
                  <a:chOff x="127000" y="2265340"/>
                  <a:chExt cx="2667000" cy="1168400"/>
                </a:xfrm>
              </p:grpSpPr>
              <p:sp>
                <p:nvSpPr>
                  <p:cNvPr id="212" name="Rectangle 211"/>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34"/>
                  <p:cNvGrpSpPr/>
                  <p:nvPr/>
                </p:nvGrpSpPr>
                <p:grpSpPr>
                  <a:xfrm>
                    <a:off x="127000" y="2747940"/>
                    <a:ext cx="2667000" cy="685800"/>
                    <a:chOff x="127000" y="2209800"/>
                    <a:chExt cx="2667000" cy="685800"/>
                  </a:xfrm>
                </p:grpSpPr>
                <p:sp>
                  <p:nvSpPr>
                    <p:cNvPr id="214" name="Rectangle 213"/>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2" name="TextBox 201"/>
                <p:cNvSpPr txBox="1"/>
                <p:nvPr/>
              </p:nvSpPr>
              <p:spPr>
                <a:xfrm>
                  <a:off x="5915022" y="1698739"/>
                  <a:ext cx="469593" cy="374427"/>
                </a:xfrm>
                <a:prstGeom prst="rect">
                  <a:avLst/>
                </a:prstGeom>
                <a:noFill/>
              </p:spPr>
              <p:txBody>
                <a:bodyPr wrap="none" rtlCol="0">
                  <a:spAutoFit/>
                </a:bodyPr>
                <a:lstStyle/>
                <a:p>
                  <a:r>
                    <a:rPr lang="en-US" sz="1400" dirty="0"/>
                    <a:t>5F</a:t>
                  </a:r>
                </a:p>
              </p:txBody>
            </p:sp>
            <p:grpSp>
              <p:nvGrpSpPr>
                <p:cNvPr id="227" name="Group 49"/>
                <p:cNvGrpSpPr/>
                <p:nvPr/>
              </p:nvGrpSpPr>
              <p:grpSpPr>
                <a:xfrm flipH="1">
                  <a:off x="7327900" y="1714500"/>
                  <a:ext cx="787400" cy="374426"/>
                  <a:chOff x="5867400" y="1727200"/>
                  <a:chExt cx="787400" cy="374426"/>
                </a:xfrm>
              </p:grpSpPr>
              <p:cxnSp>
                <p:nvCxnSpPr>
                  <p:cNvPr id="210" name="Straight Arrow Connector 209"/>
                  <p:cNvCxnSpPr/>
                  <p:nvPr/>
                </p:nvCxnSpPr>
                <p:spPr>
                  <a:xfrm rot="10800000">
                    <a:off x="5867400" y="2057400"/>
                    <a:ext cx="787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6077228" y="1727200"/>
                    <a:ext cx="385437" cy="374426"/>
                  </a:xfrm>
                  <a:prstGeom prst="rect">
                    <a:avLst/>
                  </a:prstGeom>
                  <a:noFill/>
                </p:spPr>
                <p:txBody>
                  <a:bodyPr wrap="none" rtlCol="0">
                    <a:spAutoFit/>
                  </a:bodyPr>
                  <a:lstStyle/>
                  <a:p>
                    <a:r>
                      <a:rPr lang="en-US" sz="1400" i="1" dirty="0" err="1"/>
                      <a:t>f</a:t>
                    </a:r>
                    <a:r>
                      <a:rPr lang="en-US" sz="1400" i="1" baseline="-25000" dirty="0" err="1"/>
                      <a:t>k</a:t>
                    </a:r>
                    <a:endParaRPr lang="en-US" sz="1400" i="1" baseline="-25000" dirty="0"/>
                  </a:p>
                </p:txBody>
              </p:sp>
            </p:grpSp>
            <p:grpSp>
              <p:nvGrpSpPr>
                <p:cNvPr id="229" name="Group 75"/>
                <p:cNvGrpSpPr/>
                <p:nvPr/>
              </p:nvGrpSpPr>
              <p:grpSpPr>
                <a:xfrm>
                  <a:off x="6710345" y="2133600"/>
                  <a:ext cx="541126" cy="1005628"/>
                  <a:chOff x="6710345" y="2133600"/>
                  <a:chExt cx="541126" cy="1005628"/>
                </a:xfrm>
              </p:grpSpPr>
              <p:sp>
                <p:nvSpPr>
                  <p:cNvPr id="208" name="TextBox 207"/>
                  <p:cNvSpPr txBox="1"/>
                  <p:nvPr/>
                </p:nvSpPr>
                <p:spPr>
                  <a:xfrm>
                    <a:off x="6710345" y="2764802"/>
                    <a:ext cx="541126" cy="374426"/>
                  </a:xfrm>
                  <a:prstGeom prst="rect">
                    <a:avLst/>
                  </a:prstGeom>
                  <a:noFill/>
                </p:spPr>
                <p:txBody>
                  <a:bodyPr wrap="none" rtlCol="0">
                    <a:spAutoFit/>
                  </a:bodyPr>
                  <a:lstStyle/>
                  <a:p>
                    <a:r>
                      <a:rPr lang="en-US" sz="1400" dirty="0"/>
                      <a:t>mg</a:t>
                    </a:r>
                  </a:p>
                </p:txBody>
              </p:sp>
              <p:cxnSp>
                <p:nvCxnSpPr>
                  <p:cNvPr id="209" name="Straight Arrow Connector 208"/>
                  <p:cNvCxnSpPr/>
                  <p:nvPr/>
                </p:nvCxnSpPr>
                <p:spPr>
                  <a:xfrm rot="5400000">
                    <a:off x="6646628" y="2497353"/>
                    <a:ext cx="727528"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30" name="Group 78"/>
                <p:cNvGrpSpPr/>
                <p:nvPr/>
              </p:nvGrpSpPr>
              <p:grpSpPr>
                <a:xfrm>
                  <a:off x="7010379" y="990600"/>
                  <a:ext cx="526881" cy="989808"/>
                  <a:chOff x="7010379" y="990600"/>
                  <a:chExt cx="526881" cy="989808"/>
                </a:xfrm>
              </p:grpSpPr>
              <p:cxnSp>
                <p:nvCxnSpPr>
                  <p:cNvPr id="206" name="Straight Arrow Connector 205"/>
                  <p:cNvCxnSpPr/>
                  <p:nvPr/>
                </p:nvCxnSpPr>
                <p:spPr>
                  <a:xfrm rot="16200000" flipV="1">
                    <a:off x="6616438" y="1586445"/>
                    <a:ext cx="787904"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7086600" y="990600"/>
                    <a:ext cx="450660" cy="374426"/>
                  </a:xfrm>
                  <a:prstGeom prst="rect">
                    <a:avLst/>
                  </a:prstGeom>
                  <a:noFill/>
                </p:spPr>
                <p:txBody>
                  <a:bodyPr wrap="none" rtlCol="0">
                    <a:spAutoFit/>
                  </a:bodyPr>
                  <a:lstStyle/>
                  <a:p>
                    <a:r>
                      <a:rPr lang="en-US" sz="1400" dirty="0"/>
                      <a:t>F</a:t>
                    </a:r>
                    <a:r>
                      <a:rPr lang="en-US" sz="1400" baseline="-25000" dirty="0"/>
                      <a:t>N</a:t>
                    </a:r>
                    <a:endParaRPr lang="en-US" sz="1400" dirty="0"/>
                  </a:p>
                </p:txBody>
              </p:sp>
            </p:grpSp>
          </p:grpSp>
          <p:cxnSp>
            <p:nvCxnSpPr>
              <p:cNvPr id="222" name="Straight Arrow Connector 221"/>
              <p:cNvCxnSpPr/>
              <p:nvPr/>
            </p:nvCxnSpPr>
            <p:spPr>
              <a:xfrm rot="10800000">
                <a:off x="5715000" y="3962400"/>
                <a:ext cx="11430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6248400" y="5562600"/>
              <a:ext cx="2895600" cy="461665"/>
            </a:xfrm>
            <a:prstGeom prst="rect">
              <a:avLst/>
            </a:prstGeom>
            <a:noFill/>
          </p:spPr>
          <p:txBody>
            <a:bodyPr wrap="square" rtlCol="0">
              <a:spAutoFit/>
            </a:bodyPr>
            <a:lstStyle/>
            <a:p>
              <a:pPr algn="ctr"/>
              <a:r>
                <a:rPr lang="en-US" sz="1200" b="1" dirty="0"/>
                <a:t>And if the applied force is higher than friction force body is accelerating</a:t>
              </a:r>
              <a:endParaRPr lang="en-US" sz="1200" b="1" baseline="-25000" dirty="0"/>
            </a:p>
          </p:txBody>
        </p:sp>
      </p:grpSp>
      <p:grpSp>
        <p:nvGrpSpPr>
          <p:cNvPr id="231" name="Group 110"/>
          <p:cNvGrpSpPr/>
          <p:nvPr/>
        </p:nvGrpSpPr>
        <p:grpSpPr>
          <a:xfrm>
            <a:off x="217299" y="990600"/>
            <a:ext cx="2053366" cy="1844933"/>
            <a:chOff x="384633" y="1295400"/>
            <a:chExt cx="2157854" cy="2012654"/>
          </a:xfrm>
        </p:grpSpPr>
        <p:grpSp>
          <p:nvGrpSpPr>
            <p:cNvPr id="232" name="Group 104"/>
            <p:cNvGrpSpPr/>
            <p:nvPr/>
          </p:nvGrpSpPr>
          <p:grpSpPr>
            <a:xfrm>
              <a:off x="384633" y="1295400"/>
              <a:ext cx="1901369" cy="1668301"/>
              <a:chOff x="5715000" y="990600"/>
              <a:chExt cx="2667000" cy="2221242"/>
            </a:xfrm>
          </p:grpSpPr>
          <p:grpSp>
            <p:nvGrpSpPr>
              <p:cNvPr id="233" name="Group 40"/>
              <p:cNvGrpSpPr/>
              <p:nvPr/>
            </p:nvGrpSpPr>
            <p:grpSpPr>
              <a:xfrm>
                <a:off x="5715000" y="1828800"/>
                <a:ext cx="2667000" cy="1168400"/>
                <a:chOff x="127000" y="2265340"/>
                <a:chExt cx="2667000" cy="1168400"/>
              </a:xfrm>
            </p:grpSpPr>
            <p:sp>
              <p:nvSpPr>
                <p:cNvPr id="198" name="Rectangle 197"/>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34"/>
                <p:cNvGrpSpPr/>
                <p:nvPr/>
              </p:nvGrpSpPr>
              <p:grpSpPr>
                <a:xfrm>
                  <a:off x="127000" y="2747940"/>
                  <a:ext cx="2667000" cy="685800"/>
                  <a:chOff x="127000" y="2209800"/>
                  <a:chExt cx="2667000" cy="685800"/>
                </a:xfrm>
              </p:grpSpPr>
              <p:sp>
                <p:nvSpPr>
                  <p:cNvPr id="216" name="Rectangle 215"/>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5" name="Group 75"/>
              <p:cNvGrpSpPr/>
              <p:nvPr/>
            </p:nvGrpSpPr>
            <p:grpSpPr>
              <a:xfrm>
                <a:off x="6710345" y="2133600"/>
                <a:ext cx="607738" cy="1078242"/>
                <a:chOff x="6710345" y="2133600"/>
                <a:chExt cx="607738" cy="1078242"/>
              </a:xfrm>
            </p:grpSpPr>
            <p:sp>
              <p:nvSpPr>
                <p:cNvPr id="138" name="TextBox 137"/>
                <p:cNvSpPr txBox="1"/>
                <p:nvPr/>
              </p:nvSpPr>
              <p:spPr>
                <a:xfrm>
                  <a:off x="6710345" y="2764802"/>
                  <a:ext cx="607738" cy="447040"/>
                </a:xfrm>
                <a:prstGeom prst="rect">
                  <a:avLst/>
                </a:prstGeom>
                <a:noFill/>
              </p:spPr>
              <p:txBody>
                <a:bodyPr wrap="none" rtlCol="0">
                  <a:spAutoFit/>
                </a:bodyPr>
                <a:lstStyle/>
                <a:p>
                  <a:r>
                    <a:rPr lang="en-US" sz="1400" dirty="0"/>
                    <a:t>mg</a:t>
                  </a:r>
                </a:p>
              </p:txBody>
            </p:sp>
            <p:cxnSp>
              <p:nvCxnSpPr>
                <p:cNvPr id="159" name="Straight Arrow Connector 158"/>
                <p:cNvCxnSpPr/>
                <p:nvPr/>
              </p:nvCxnSpPr>
              <p:spPr>
                <a:xfrm rot="5400000">
                  <a:off x="6646628" y="2497353"/>
                  <a:ext cx="727528"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36" name="Group 78"/>
              <p:cNvGrpSpPr/>
              <p:nvPr/>
            </p:nvGrpSpPr>
            <p:grpSpPr>
              <a:xfrm>
                <a:off x="7010379" y="990600"/>
                <a:ext cx="526881" cy="989808"/>
                <a:chOff x="7010379" y="990600"/>
                <a:chExt cx="526881" cy="989808"/>
              </a:xfrm>
            </p:grpSpPr>
            <p:cxnSp>
              <p:nvCxnSpPr>
                <p:cNvPr id="136" name="Straight Arrow Connector 135"/>
                <p:cNvCxnSpPr/>
                <p:nvPr/>
              </p:nvCxnSpPr>
              <p:spPr>
                <a:xfrm rot="16200000" flipV="1">
                  <a:off x="6616438" y="1586445"/>
                  <a:ext cx="787904"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086600" y="990600"/>
                  <a:ext cx="450660" cy="374426"/>
                </a:xfrm>
                <a:prstGeom prst="rect">
                  <a:avLst/>
                </a:prstGeom>
                <a:noFill/>
              </p:spPr>
              <p:txBody>
                <a:bodyPr wrap="none" rtlCol="0">
                  <a:spAutoFit/>
                </a:bodyPr>
                <a:lstStyle/>
                <a:p>
                  <a:r>
                    <a:rPr lang="en-US" sz="1400" dirty="0"/>
                    <a:t>F</a:t>
                  </a:r>
                  <a:r>
                    <a:rPr lang="en-US" sz="1400" baseline="-25000" dirty="0"/>
                    <a:t>N</a:t>
                  </a:r>
                  <a:endParaRPr lang="en-US" sz="1400" dirty="0"/>
                </a:p>
              </p:txBody>
            </p:sp>
          </p:grpSp>
        </p:grpSp>
        <p:sp>
          <p:nvSpPr>
            <p:cNvPr id="117" name="TextBox 116"/>
            <p:cNvSpPr txBox="1"/>
            <p:nvPr/>
          </p:nvSpPr>
          <p:spPr>
            <a:xfrm>
              <a:off x="468171" y="2905146"/>
              <a:ext cx="2074316" cy="402908"/>
            </a:xfrm>
            <a:prstGeom prst="rect">
              <a:avLst/>
            </a:prstGeom>
            <a:noFill/>
          </p:spPr>
          <p:txBody>
            <a:bodyPr wrap="none" rtlCol="0">
              <a:spAutoFit/>
            </a:bodyPr>
            <a:lstStyle/>
            <a:p>
              <a:r>
                <a:rPr lang="en-US" b="1" i="1" dirty="0" err="1"/>
                <a:t>f</a:t>
              </a:r>
              <a:r>
                <a:rPr lang="en-US" b="1" baseline="-25000" dirty="0" err="1"/>
                <a:t>s</a:t>
              </a:r>
              <a:r>
                <a:rPr lang="en-US" b="1" baseline="-25000" dirty="0"/>
                <a:t> </a:t>
              </a:r>
              <a:r>
                <a:rPr lang="en-US" b="1" dirty="0"/>
                <a:t>=0, because F = 0</a:t>
              </a:r>
            </a:p>
          </p:txBody>
        </p:sp>
      </p:grpSp>
      <p:grpSp>
        <p:nvGrpSpPr>
          <p:cNvPr id="237" name="Group 131"/>
          <p:cNvGrpSpPr/>
          <p:nvPr/>
        </p:nvGrpSpPr>
        <p:grpSpPr>
          <a:xfrm>
            <a:off x="3036699" y="1066800"/>
            <a:ext cx="1809301" cy="1828800"/>
            <a:chOff x="3036699" y="1066800"/>
            <a:chExt cx="1809301" cy="1828800"/>
          </a:xfrm>
        </p:grpSpPr>
        <p:grpSp>
          <p:nvGrpSpPr>
            <p:cNvPr id="238" name="Group 99"/>
            <p:cNvGrpSpPr/>
            <p:nvPr/>
          </p:nvGrpSpPr>
          <p:grpSpPr>
            <a:xfrm>
              <a:off x="3036699" y="1066800"/>
              <a:ext cx="1809301" cy="1828800"/>
              <a:chOff x="384633" y="1295400"/>
              <a:chExt cx="1901369" cy="1995054"/>
            </a:xfrm>
          </p:grpSpPr>
          <p:grpSp>
            <p:nvGrpSpPr>
              <p:cNvPr id="239" name="Group 139"/>
              <p:cNvGrpSpPr/>
              <p:nvPr/>
            </p:nvGrpSpPr>
            <p:grpSpPr>
              <a:xfrm>
                <a:off x="384633" y="1295400"/>
                <a:ext cx="1901369" cy="1668302"/>
                <a:chOff x="765631" y="1510436"/>
                <a:chExt cx="2032027" cy="1825852"/>
              </a:xfrm>
            </p:grpSpPr>
            <p:grpSp>
              <p:nvGrpSpPr>
                <p:cNvPr id="240" name="Group 104"/>
                <p:cNvGrpSpPr/>
                <p:nvPr/>
              </p:nvGrpSpPr>
              <p:grpSpPr>
                <a:xfrm>
                  <a:off x="765631" y="1510436"/>
                  <a:ext cx="2032027" cy="1825852"/>
                  <a:chOff x="5715000" y="990600"/>
                  <a:chExt cx="2667000" cy="2221242"/>
                </a:xfrm>
              </p:grpSpPr>
              <p:grpSp>
                <p:nvGrpSpPr>
                  <p:cNvPr id="241" name="Group 40"/>
                  <p:cNvGrpSpPr/>
                  <p:nvPr/>
                </p:nvGrpSpPr>
                <p:grpSpPr>
                  <a:xfrm>
                    <a:off x="5715000" y="1828800"/>
                    <a:ext cx="2667000" cy="1168400"/>
                    <a:chOff x="127000" y="2265340"/>
                    <a:chExt cx="2667000" cy="1168400"/>
                  </a:xfrm>
                </p:grpSpPr>
                <p:sp>
                  <p:nvSpPr>
                    <p:cNvPr id="128" name="Rectangle 127"/>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34"/>
                    <p:cNvGrpSpPr/>
                    <p:nvPr/>
                  </p:nvGrpSpPr>
                  <p:grpSpPr>
                    <a:xfrm>
                      <a:off x="127000" y="2747940"/>
                      <a:ext cx="2667000" cy="685800"/>
                      <a:chOff x="127000" y="2209800"/>
                      <a:chExt cx="2667000" cy="685800"/>
                    </a:xfrm>
                  </p:grpSpPr>
                  <p:sp>
                    <p:nvSpPr>
                      <p:cNvPr id="130" name="Rectangle 129"/>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7" name="TextBox 126"/>
                  <p:cNvSpPr txBox="1"/>
                  <p:nvPr/>
                </p:nvSpPr>
                <p:spPr>
                  <a:xfrm>
                    <a:off x="6322219" y="1652388"/>
                    <a:ext cx="349672" cy="374426"/>
                  </a:xfrm>
                  <a:prstGeom prst="rect">
                    <a:avLst/>
                  </a:prstGeom>
                  <a:noFill/>
                </p:spPr>
                <p:txBody>
                  <a:bodyPr wrap="none" rtlCol="0">
                    <a:spAutoFit/>
                  </a:bodyPr>
                  <a:lstStyle/>
                  <a:p>
                    <a:r>
                      <a:rPr lang="en-US" sz="1400" dirty="0"/>
                      <a:t>F</a:t>
                    </a:r>
                  </a:p>
                </p:txBody>
              </p:sp>
              <p:sp>
                <p:nvSpPr>
                  <p:cNvPr id="125" name="TextBox 124"/>
                  <p:cNvSpPr txBox="1"/>
                  <p:nvPr/>
                </p:nvSpPr>
                <p:spPr>
                  <a:xfrm flipH="1">
                    <a:off x="7416499" y="1543994"/>
                    <a:ext cx="373993" cy="374426"/>
                  </a:xfrm>
                  <a:prstGeom prst="rect">
                    <a:avLst/>
                  </a:prstGeom>
                  <a:noFill/>
                </p:spPr>
                <p:txBody>
                  <a:bodyPr wrap="none" rtlCol="0">
                    <a:spAutoFit/>
                  </a:bodyPr>
                  <a:lstStyle/>
                  <a:p>
                    <a:r>
                      <a:rPr lang="en-US" sz="1400" i="1" dirty="0" err="1"/>
                      <a:t>f</a:t>
                    </a:r>
                    <a:r>
                      <a:rPr lang="en-US" sz="1400" i="1" baseline="-25000" dirty="0" err="1"/>
                      <a:t>s</a:t>
                    </a:r>
                    <a:endParaRPr lang="en-US" sz="1400" i="1" baseline="-25000" dirty="0"/>
                  </a:p>
                </p:txBody>
              </p:sp>
              <p:grpSp>
                <p:nvGrpSpPr>
                  <p:cNvPr id="243" name="Group 75"/>
                  <p:cNvGrpSpPr/>
                  <p:nvPr/>
                </p:nvGrpSpPr>
                <p:grpSpPr>
                  <a:xfrm>
                    <a:off x="6710345" y="2133600"/>
                    <a:ext cx="607738" cy="1078242"/>
                    <a:chOff x="6710345" y="2133600"/>
                    <a:chExt cx="607738" cy="1078242"/>
                  </a:xfrm>
                </p:grpSpPr>
                <p:sp>
                  <p:nvSpPr>
                    <p:cNvPr id="122" name="TextBox 121"/>
                    <p:cNvSpPr txBox="1"/>
                    <p:nvPr/>
                  </p:nvSpPr>
                  <p:spPr>
                    <a:xfrm>
                      <a:off x="6710345" y="2764802"/>
                      <a:ext cx="607738" cy="447040"/>
                    </a:xfrm>
                    <a:prstGeom prst="rect">
                      <a:avLst/>
                    </a:prstGeom>
                    <a:noFill/>
                  </p:spPr>
                  <p:txBody>
                    <a:bodyPr wrap="none" rtlCol="0">
                      <a:spAutoFit/>
                    </a:bodyPr>
                    <a:lstStyle/>
                    <a:p>
                      <a:r>
                        <a:rPr lang="en-US" sz="1400" dirty="0"/>
                        <a:t>mg</a:t>
                      </a:r>
                    </a:p>
                  </p:txBody>
                </p:sp>
                <p:cxnSp>
                  <p:nvCxnSpPr>
                    <p:cNvPr id="123" name="Straight Arrow Connector 122"/>
                    <p:cNvCxnSpPr/>
                    <p:nvPr/>
                  </p:nvCxnSpPr>
                  <p:spPr>
                    <a:xfrm rot="5400000">
                      <a:off x="6646628" y="2497353"/>
                      <a:ext cx="727528"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44" name="Group 78"/>
                  <p:cNvGrpSpPr/>
                  <p:nvPr/>
                </p:nvGrpSpPr>
                <p:grpSpPr>
                  <a:xfrm>
                    <a:off x="7010379" y="990600"/>
                    <a:ext cx="526881" cy="989808"/>
                    <a:chOff x="7010379" y="990600"/>
                    <a:chExt cx="526881" cy="989808"/>
                  </a:xfrm>
                </p:grpSpPr>
                <p:cxnSp>
                  <p:nvCxnSpPr>
                    <p:cNvPr id="120" name="Straight Arrow Connector 119"/>
                    <p:cNvCxnSpPr/>
                    <p:nvPr/>
                  </p:nvCxnSpPr>
                  <p:spPr>
                    <a:xfrm rot="16200000" flipV="1">
                      <a:off x="6616438" y="1586445"/>
                      <a:ext cx="787904" cy="2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7086600" y="990600"/>
                      <a:ext cx="450660" cy="374426"/>
                    </a:xfrm>
                    <a:prstGeom prst="rect">
                      <a:avLst/>
                    </a:prstGeom>
                    <a:noFill/>
                  </p:spPr>
                  <p:txBody>
                    <a:bodyPr wrap="none" rtlCol="0">
                      <a:spAutoFit/>
                    </a:bodyPr>
                    <a:lstStyle/>
                    <a:p>
                      <a:r>
                        <a:rPr lang="en-US" sz="1400" dirty="0"/>
                        <a:t>F</a:t>
                      </a:r>
                      <a:r>
                        <a:rPr lang="en-US" sz="1400" baseline="-25000" dirty="0"/>
                        <a:t>N</a:t>
                      </a:r>
                      <a:endParaRPr lang="en-US" sz="1400" dirty="0"/>
                    </a:p>
                  </p:txBody>
                </p:sp>
              </p:grpSp>
            </p:grpSp>
            <p:cxnSp>
              <p:nvCxnSpPr>
                <p:cNvPr id="139" name="Straight Arrow Connector 138"/>
                <p:cNvCxnSpPr/>
                <p:nvPr/>
              </p:nvCxnSpPr>
              <p:spPr>
                <a:xfrm rot="10800000">
                  <a:off x="1219200" y="2362200"/>
                  <a:ext cx="3810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912495" y="2887546"/>
                <a:ext cx="605099" cy="402908"/>
              </a:xfrm>
              <a:prstGeom prst="rect">
                <a:avLst/>
              </a:prstGeom>
              <a:noFill/>
            </p:spPr>
            <p:txBody>
              <a:bodyPr wrap="none" rtlCol="0">
                <a:spAutoFit/>
              </a:bodyPr>
              <a:lstStyle/>
              <a:p>
                <a:r>
                  <a:rPr lang="en-US" b="1" i="1" dirty="0" err="1"/>
                  <a:t>f</a:t>
                </a:r>
                <a:r>
                  <a:rPr lang="en-US" b="1" baseline="-25000" dirty="0" err="1"/>
                  <a:t>s</a:t>
                </a:r>
                <a:r>
                  <a:rPr lang="en-US" b="1" baseline="-25000" dirty="0"/>
                  <a:t> </a:t>
                </a:r>
                <a:r>
                  <a:rPr lang="en-US" b="1" dirty="0"/>
                  <a:t>=F</a:t>
                </a:r>
              </a:p>
            </p:txBody>
          </p:sp>
        </p:grpSp>
        <p:cxnSp>
          <p:nvCxnSpPr>
            <p:cNvPr id="221" name="Straight Arrow Connector 220"/>
            <p:cNvCxnSpPr/>
            <p:nvPr/>
          </p:nvCxnSpPr>
          <p:spPr>
            <a:xfrm rot="10800000">
              <a:off x="4080361" y="1851213"/>
              <a:ext cx="339239" cy="1330"/>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224" name="Object 4"/>
          <p:cNvGraphicFramePr>
            <a:graphicFrameLocks noChangeAspect="1"/>
          </p:cNvGraphicFramePr>
          <p:nvPr/>
        </p:nvGraphicFramePr>
        <p:xfrm>
          <a:off x="1905000" y="5334000"/>
          <a:ext cx="1600200" cy="469799"/>
        </p:xfrm>
        <a:graphic>
          <a:graphicData uri="http://schemas.openxmlformats.org/presentationml/2006/ole">
            <mc:AlternateContent xmlns:mc="http://schemas.openxmlformats.org/markup-compatibility/2006">
              <mc:Choice xmlns:v="urn:schemas-microsoft-com:vml" Requires="v">
                <p:oleObj spid="_x0000_s362593" name="Equation" r:id="rId5" imgW="825480" imgH="241200" progId="Equation.3">
                  <p:embed/>
                </p:oleObj>
              </mc:Choice>
              <mc:Fallback>
                <p:oleObj name="Equation" r:id="rId5" imgW="825480" imgH="241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334000"/>
                        <a:ext cx="1600200" cy="469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4" name="Group 133"/>
          <p:cNvGrpSpPr/>
          <p:nvPr/>
        </p:nvGrpSpPr>
        <p:grpSpPr>
          <a:xfrm>
            <a:off x="838200" y="5756223"/>
            <a:ext cx="2158348" cy="723754"/>
            <a:chOff x="838200" y="5756223"/>
            <a:chExt cx="2158348" cy="723754"/>
          </a:xfrm>
        </p:grpSpPr>
        <p:sp>
          <p:nvSpPr>
            <p:cNvPr id="126" name="TextBox 125"/>
            <p:cNvSpPr txBox="1"/>
            <p:nvPr/>
          </p:nvSpPr>
          <p:spPr>
            <a:xfrm>
              <a:off x="838200" y="6172200"/>
              <a:ext cx="2158348" cy="307777"/>
            </a:xfrm>
            <a:prstGeom prst="rect">
              <a:avLst/>
            </a:prstGeom>
            <a:noFill/>
            <a:ln>
              <a:solidFill>
                <a:srgbClr val="0000FF"/>
              </a:solidFill>
            </a:ln>
          </p:spPr>
          <p:txBody>
            <a:bodyPr wrap="none" rtlCol="0">
              <a:spAutoFit/>
            </a:bodyPr>
            <a:lstStyle/>
            <a:p>
              <a:r>
                <a:rPr lang="en-US" sz="1400" dirty="0"/>
                <a:t>Coefficient of static friction</a:t>
              </a:r>
            </a:p>
          </p:txBody>
        </p:sp>
        <p:sp>
          <p:nvSpPr>
            <p:cNvPr id="132" name="Freeform 131"/>
            <p:cNvSpPr/>
            <p:nvPr/>
          </p:nvSpPr>
          <p:spPr>
            <a:xfrm>
              <a:off x="2338466" y="5756223"/>
              <a:ext cx="584616" cy="374754"/>
            </a:xfrm>
            <a:custGeom>
              <a:avLst/>
              <a:gdLst>
                <a:gd name="connsiteX0" fmla="*/ 0 w 584616"/>
                <a:gd name="connsiteY0" fmla="*/ 374754 h 374754"/>
                <a:gd name="connsiteX1" fmla="*/ 584616 w 584616"/>
                <a:gd name="connsiteY1" fmla="*/ 0 h 374754"/>
                <a:gd name="connsiteX2" fmla="*/ 584616 w 584616"/>
                <a:gd name="connsiteY2" fmla="*/ 0 h 374754"/>
              </a:gdLst>
              <a:ahLst/>
              <a:cxnLst>
                <a:cxn ang="0">
                  <a:pos x="connsiteX0" y="connsiteY0"/>
                </a:cxn>
                <a:cxn ang="0">
                  <a:pos x="connsiteX1" y="connsiteY1"/>
                </a:cxn>
                <a:cxn ang="0">
                  <a:pos x="connsiteX2" y="connsiteY2"/>
                </a:cxn>
              </a:cxnLst>
              <a:rect l="l" t="t" r="r" b="b"/>
              <a:pathLst>
                <a:path w="584616" h="374754">
                  <a:moveTo>
                    <a:pt x="0" y="374754"/>
                  </a:moveTo>
                  <a:lnTo>
                    <a:pt x="584616" y="0"/>
                  </a:lnTo>
                  <a:lnTo>
                    <a:pt x="584616" y="0"/>
                  </a:lnTo>
                </a:path>
              </a:pathLst>
            </a:custGeom>
            <a:ln>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Group 134"/>
          <p:cNvGrpSpPr/>
          <p:nvPr/>
        </p:nvGrpSpPr>
        <p:grpSpPr>
          <a:xfrm>
            <a:off x="4090052" y="6324600"/>
            <a:ext cx="3652367" cy="495924"/>
            <a:chOff x="4090052" y="6324600"/>
            <a:chExt cx="3652367" cy="495924"/>
          </a:xfrm>
        </p:grpSpPr>
        <p:sp>
          <p:nvSpPr>
            <p:cNvPr id="129" name="TextBox 128"/>
            <p:cNvSpPr txBox="1"/>
            <p:nvPr/>
          </p:nvSpPr>
          <p:spPr>
            <a:xfrm>
              <a:off x="4090052" y="6324600"/>
              <a:ext cx="2398734" cy="307777"/>
            </a:xfrm>
            <a:prstGeom prst="rect">
              <a:avLst/>
            </a:prstGeom>
            <a:noFill/>
            <a:ln>
              <a:solidFill>
                <a:srgbClr val="0000FF"/>
              </a:solidFill>
            </a:ln>
          </p:spPr>
          <p:txBody>
            <a:bodyPr wrap="none" rtlCol="0">
              <a:spAutoFit/>
            </a:bodyPr>
            <a:lstStyle/>
            <a:p>
              <a:r>
                <a:rPr lang="en-US" sz="1400" dirty="0"/>
                <a:t>Coefficient of Dynamic friction</a:t>
              </a:r>
            </a:p>
          </p:txBody>
        </p:sp>
        <p:sp>
          <p:nvSpPr>
            <p:cNvPr id="133" name="Freeform 132"/>
            <p:cNvSpPr/>
            <p:nvPr/>
          </p:nvSpPr>
          <p:spPr>
            <a:xfrm>
              <a:off x="6011056" y="6595672"/>
              <a:ext cx="1731363" cy="224852"/>
            </a:xfrm>
            <a:custGeom>
              <a:avLst/>
              <a:gdLst>
                <a:gd name="connsiteX0" fmla="*/ 0 w 1731363"/>
                <a:gd name="connsiteY0" fmla="*/ 0 h 224852"/>
                <a:gd name="connsiteX1" fmla="*/ 329783 w 1731363"/>
                <a:gd name="connsiteY1" fmla="*/ 164892 h 224852"/>
                <a:gd name="connsiteX2" fmla="*/ 1514006 w 1731363"/>
                <a:gd name="connsiteY2" fmla="*/ 209862 h 224852"/>
                <a:gd name="connsiteX3" fmla="*/ 1633928 w 1731363"/>
                <a:gd name="connsiteY3" fmla="*/ 74951 h 224852"/>
              </a:gdLst>
              <a:ahLst/>
              <a:cxnLst>
                <a:cxn ang="0">
                  <a:pos x="connsiteX0" y="connsiteY0"/>
                </a:cxn>
                <a:cxn ang="0">
                  <a:pos x="connsiteX1" y="connsiteY1"/>
                </a:cxn>
                <a:cxn ang="0">
                  <a:pos x="connsiteX2" y="connsiteY2"/>
                </a:cxn>
                <a:cxn ang="0">
                  <a:pos x="connsiteX3" y="connsiteY3"/>
                </a:cxn>
              </a:cxnLst>
              <a:rect l="l" t="t" r="r" b="b"/>
              <a:pathLst>
                <a:path w="1731363" h="224852">
                  <a:moveTo>
                    <a:pt x="0" y="0"/>
                  </a:moveTo>
                  <a:cubicBezTo>
                    <a:pt x="38724" y="64957"/>
                    <a:pt x="77449" y="129915"/>
                    <a:pt x="329783" y="164892"/>
                  </a:cubicBezTo>
                  <a:cubicBezTo>
                    <a:pt x="582117" y="199869"/>
                    <a:pt x="1296649" y="224852"/>
                    <a:pt x="1514006" y="209862"/>
                  </a:cubicBezTo>
                  <a:cubicBezTo>
                    <a:pt x="1731363" y="194872"/>
                    <a:pt x="1682645" y="134911"/>
                    <a:pt x="1633928" y="74951"/>
                  </a:cubicBezTo>
                </a:path>
              </a:pathLst>
            </a:cu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7545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Q17.</a:t>
            </a:r>
            <a:r>
              <a:rPr lang="en-US" sz="2000" dirty="0"/>
              <a:t>: A 5.0 kg block is moving with constant velocity down a rough incline plane. The coefficients of static and kinetic friction between the block and the incline are 0.25 and 0.20, respectively.  What is the inclination angle of the incline plane? (</a:t>
            </a:r>
            <a:r>
              <a:rPr lang="en-US" sz="2000" dirty="0" err="1"/>
              <a:t>Ans</a:t>
            </a:r>
            <a:r>
              <a:rPr lang="en-US" sz="2000" dirty="0"/>
              <a:t>: 11°)</a:t>
            </a:r>
          </a:p>
        </p:txBody>
      </p:sp>
      <p:sp>
        <p:nvSpPr>
          <p:cNvPr id="12" name="Rectangle 5"/>
          <p:cNvSpPr>
            <a:spLocks noChangeArrowheads="1"/>
          </p:cNvSpPr>
          <p:nvPr/>
        </p:nvSpPr>
        <p:spPr bwMode="auto">
          <a:xfrm>
            <a:off x="76200" y="23622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Q18. </a:t>
            </a:r>
            <a:r>
              <a:rPr lang="en-US" sz="2000" dirty="0"/>
              <a:t>A car rounds a flat curved road (radius = 92 m) at a speed of 26 m/s and is on the verge of sliding at this speed.  What is the coefficient of static friction between the tires of the car and the road? (</a:t>
            </a:r>
            <a:r>
              <a:rPr lang="en-US" sz="2000" dirty="0" err="1"/>
              <a:t>Ans</a:t>
            </a:r>
            <a:r>
              <a:rPr lang="en-US" sz="2000" dirty="0"/>
              <a:t>:	0.75)</a:t>
            </a:r>
          </a:p>
        </p:txBody>
      </p:sp>
      <p:sp>
        <p:nvSpPr>
          <p:cNvPr id="13" name="Rectangle 5"/>
          <p:cNvSpPr>
            <a:spLocks noChangeArrowheads="1"/>
          </p:cNvSpPr>
          <p:nvPr/>
        </p:nvSpPr>
        <p:spPr bwMode="auto">
          <a:xfrm>
            <a:off x="76200" y="5334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Q20.A 10.0 kg box is pushed up an incline (</a:t>
            </a:r>
            <a:r>
              <a:rPr lang="en-US" sz="2000" dirty="0">
                <a:sym typeface="Symbol"/>
              </a:rPr>
              <a:t></a:t>
            </a:r>
            <a:r>
              <a:rPr lang="en-US" sz="2000" dirty="0"/>
              <a:t>= 30.0°) by a horizontal force of 298 N. The box then moves at a constant velocity as shown in Fig. 7. What is the frictional force on the box? ( </a:t>
            </a:r>
            <a:r>
              <a:rPr lang="en-US" sz="2000" dirty="0" err="1"/>
              <a:t>Ans</a:t>
            </a:r>
            <a:r>
              <a:rPr lang="en-US" sz="2000" dirty="0"/>
              <a:t>: 209 N)</a:t>
            </a:r>
          </a:p>
        </p:txBody>
      </p:sp>
      <p:sp>
        <p:nvSpPr>
          <p:cNvPr id="14" name="Rectangle 5"/>
          <p:cNvSpPr>
            <a:spLocks noChangeArrowheads="1"/>
          </p:cNvSpPr>
          <p:nvPr/>
        </p:nvSpPr>
        <p:spPr bwMode="auto">
          <a:xfrm>
            <a:off x="76200" y="36576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Q19.:</a:t>
            </a:r>
            <a:r>
              <a:rPr lang="en-US" sz="2000" dirty="0"/>
              <a:t> A box of mass 40.0 kg is pushed across a rough flat floor at the constant speed of 1.50 m/s.  When the force is removed, the box slides a further distance of 1.20 m before coming to rest. Calculate the friction force acting on the box when it slides.(</a:t>
            </a:r>
            <a:r>
              <a:rPr lang="en-US" sz="2000" dirty="0" err="1"/>
              <a:t>Ans</a:t>
            </a:r>
            <a:r>
              <a:rPr lang="en-US" sz="2000" dirty="0"/>
              <a:t>:	37.5 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Q17.</a:t>
            </a:r>
            <a:r>
              <a:rPr lang="en-US" sz="2000" dirty="0"/>
              <a:t>: A 5.0 kg block is moving with constant velocity down a rough incline plane. The coefficients of static and kinetic friction between the block and the incline are 0.25 and 0.20, respectively.  What is the inclination angle of the incline plane? (</a:t>
            </a:r>
            <a:r>
              <a:rPr lang="en-US" sz="2000" dirty="0" err="1"/>
              <a:t>Ans</a:t>
            </a:r>
            <a:r>
              <a:rPr lang="en-US" sz="2000" dirty="0"/>
              <a:t>: 11°)</a:t>
            </a:r>
          </a:p>
        </p:txBody>
      </p:sp>
      <p:sp>
        <p:nvSpPr>
          <p:cNvPr id="12" name="Rectangle 5"/>
          <p:cNvSpPr>
            <a:spLocks noChangeArrowheads="1"/>
          </p:cNvSpPr>
          <p:nvPr/>
        </p:nvSpPr>
        <p:spPr bwMode="auto">
          <a:xfrm>
            <a:off x="76200" y="23622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Q18. </a:t>
            </a:r>
            <a:r>
              <a:rPr lang="en-US" sz="2000" dirty="0"/>
              <a:t>A car rounds a flat curved road (radius = 92 m) at a speed of 26 m/s and is on the verge of sliding at this speed.  What is the coefficient of static friction between the tires of the car and the road? (</a:t>
            </a:r>
            <a:r>
              <a:rPr lang="en-US" sz="2000" dirty="0" err="1"/>
              <a:t>Ans</a:t>
            </a:r>
            <a:r>
              <a:rPr lang="en-US" sz="2000" dirty="0"/>
              <a:t>:	0.75)</a:t>
            </a:r>
          </a:p>
        </p:txBody>
      </p:sp>
      <p:sp>
        <p:nvSpPr>
          <p:cNvPr id="13" name="Rectangle 5"/>
          <p:cNvSpPr>
            <a:spLocks noChangeArrowheads="1"/>
          </p:cNvSpPr>
          <p:nvPr/>
        </p:nvSpPr>
        <p:spPr bwMode="auto">
          <a:xfrm>
            <a:off x="76200" y="5334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Q20.A 10.0 kg box is pushed up an incline (</a:t>
            </a:r>
            <a:r>
              <a:rPr lang="en-US" sz="2000" dirty="0">
                <a:sym typeface="Symbol"/>
              </a:rPr>
              <a:t></a:t>
            </a:r>
            <a:r>
              <a:rPr lang="en-US" sz="2000" dirty="0"/>
              <a:t>= 30.0°) by a horizontal force of 298 N. The box then moves at a constant velocity as shown in Fig. 7. What is the frictional force on the box? ( </a:t>
            </a:r>
            <a:r>
              <a:rPr lang="en-US" sz="2000" dirty="0" err="1"/>
              <a:t>Ans</a:t>
            </a:r>
            <a:r>
              <a:rPr lang="en-US" sz="2000" dirty="0"/>
              <a:t>: 209 N)</a:t>
            </a:r>
          </a:p>
        </p:txBody>
      </p:sp>
      <p:sp>
        <p:nvSpPr>
          <p:cNvPr id="14" name="Rectangle 5"/>
          <p:cNvSpPr>
            <a:spLocks noChangeArrowheads="1"/>
          </p:cNvSpPr>
          <p:nvPr/>
        </p:nvSpPr>
        <p:spPr bwMode="auto">
          <a:xfrm>
            <a:off x="76200" y="36576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Q19.:</a:t>
            </a:r>
            <a:r>
              <a:rPr lang="en-US" sz="2000" dirty="0"/>
              <a:t> A box of mass 40.0 kg is pushed across a rough flat floor at the constant speed of 1.50 m/s.  When the force is removed, the box slides a further distance of 1.20 m before coming to rest. Calculate the friction force acting on the box when it slides.(</a:t>
            </a:r>
            <a:r>
              <a:rPr lang="en-US" sz="2000" dirty="0" err="1"/>
              <a:t>Ans</a:t>
            </a:r>
            <a:r>
              <a:rPr lang="en-US" sz="2000" dirty="0"/>
              <a:t>:	37.5 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Q17.</a:t>
            </a:r>
            <a:r>
              <a:rPr lang="en-US" sz="2000" dirty="0"/>
              <a:t>: A 5.0 kg block is moving with constant velocity down a rough incline plane. The coefficients of static and kinetic friction between the block and the incline are 0.25 and 0.20, respectively.  What is the inclination angle of the incline plane? (</a:t>
            </a:r>
            <a:r>
              <a:rPr lang="en-US" sz="2000" dirty="0" err="1"/>
              <a:t>Ans</a:t>
            </a:r>
            <a:r>
              <a:rPr lang="en-US" sz="2000" dirty="0"/>
              <a:t>: 11°)</a:t>
            </a:r>
          </a:p>
        </p:txBody>
      </p:sp>
      <p:sp>
        <p:nvSpPr>
          <p:cNvPr id="12" name="Rectangle 5"/>
          <p:cNvSpPr>
            <a:spLocks noChangeArrowheads="1"/>
          </p:cNvSpPr>
          <p:nvPr/>
        </p:nvSpPr>
        <p:spPr bwMode="auto">
          <a:xfrm>
            <a:off x="76200" y="23622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Q18. </a:t>
            </a:r>
            <a:r>
              <a:rPr lang="en-US" sz="2000" dirty="0"/>
              <a:t>A car rounds a flat curved road (radius = 92 m) at a speed of 26 m/s and is on the verge of sliding at this speed.  What is the coefficient of static friction between the tires of the car and the road? (</a:t>
            </a:r>
            <a:r>
              <a:rPr lang="en-US" sz="2000" dirty="0" err="1"/>
              <a:t>Ans</a:t>
            </a:r>
            <a:r>
              <a:rPr lang="en-US" sz="2000" dirty="0"/>
              <a:t>:	0.75)</a:t>
            </a:r>
          </a:p>
        </p:txBody>
      </p:sp>
      <p:sp>
        <p:nvSpPr>
          <p:cNvPr id="13" name="Rectangle 5"/>
          <p:cNvSpPr>
            <a:spLocks noChangeArrowheads="1"/>
          </p:cNvSpPr>
          <p:nvPr/>
        </p:nvSpPr>
        <p:spPr bwMode="auto">
          <a:xfrm>
            <a:off x="76200" y="5334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Q20.A 10.0 kg box is pushed up an incline (</a:t>
            </a:r>
            <a:r>
              <a:rPr lang="en-US" sz="2000" dirty="0">
                <a:sym typeface="Symbol"/>
              </a:rPr>
              <a:t></a:t>
            </a:r>
            <a:r>
              <a:rPr lang="en-US" sz="2000" dirty="0"/>
              <a:t>= 30.0°) by a horizontal force of 298 N. The box then moves at a constant velocity as shown in Fig. 7. What is the frictional force on the box? ( </a:t>
            </a:r>
            <a:r>
              <a:rPr lang="en-US" sz="2000" dirty="0" err="1"/>
              <a:t>Ans</a:t>
            </a:r>
            <a:r>
              <a:rPr lang="en-US" sz="2000" dirty="0"/>
              <a:t>: 209 N)</a:t>
            </a:r>
          </a:p>
        </p:txBody>
      </p:sp>
      <p:sp>
        <p:nvSpPr>
          <p:cNvPr id="14" name="Rectangle 5"/>
          <p:cNvSpPr>
            <a:spLocks noChangeArrowheads="1"/>
          </p:cNvSpPr>
          <p:nvPr/>
        </p:nvSpPr>
        <p:spPr bwMode="auto">
          <a:xfrm>
            <a:off x="76200" y="36576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Q19.:</a:t>
            </a:r>
            <a:r>
              <a:rPr lang="en-US" sz="2000" dirty="0"/>
              <a:t> A box of mass 40.0 kg is pushed across a rough flat floor at the constant speed of 1.50 m/s.  When the force is removed, the box slides a further distance of 1.20 m before coming to rest. Calculate the friction force acting on the box when it slides.(</a:t>
            </a:r>
            <a:r>
              <a:rPr lang="en-US" sz="2000" dirty="0" err="1"/>
              <a:t>Ans</a:t>
            </a:r>
            <a:r>
              <a:rPr lang="en-US" sz="2000" dirty="0"/>
              <a:t>:	37.5 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T-62-Ch6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457200" y="4876800"/>
            <a:ext cx="8458200" cy="1477328"/>
          </a:xfrm>
          <a:prstGeom prst="rect">
            <a:avLst/>
          </a:prstGeom>
        </p:spPr>
        <p:txBody>
          <a:bodyPr wrap="square">
            <a:spAutoFit/>
          </a:bodyPr>
          <a:lstStyle/>
          <a:p>
            <a:r>
              <a:rPr lang="en-US" dirty="0"/>
              <a:t>Q17. </a:t>
            </a:r>
          </a:p>
          <a:p>
            <a:r>
              <a:rPr lang="en-US" dirty="0"/>
              <a:t>A box of mass </a:t>
            </a:r>
            <a:r>
              <a:rPr lang="en-US" i="1" dirty="0"/>
              <a:t>M is placed on a 30° inclined plane. The box is sliding with an acceleration equals g/2 (g is the free fall acceleration). What is the magnitude of the force of friction between the box and the plane? </a:t>
            </a:r>
          </a:p>
          <a:p>
            <a:r>
              <a:rPr lang="en-US" dirty="0"/>
              <a:t>A) zero </a:t>
            </a:r>
          </a:p>
        </p:txBody>
      </p:sp>
      <p:sp>
        <p:nvSpPr>
          <p:cNvPr id="15" name="Rectangle 14"/>
          <p:cNvSpPr/>
          <p:nvPr/>
        </p:nvSpPr>
        <p:spPr>
          <a:xfrm>
            <a:off x="304800" y="3276600"/>
            <a:ext cx="8458200" cy="1477328"/>
          </a:xfrm>
          <a:prstGeom prst="rect">
            <a:avLst/>
          </a:prstGeom>
        </p:spPr>
        <p:txBody>
          <a:bodyPr wrap="square">
            <a:spAutoFit/>
          </a:bodyPr>
          <a:lstStyle/>
          <a:p>
            <a:r>
              <a:rPr lang="en-US" dirty="0"/>
              <a:t>Q16. </a:t>
            </a:r>
          </a:p>
          <a:p>
            <a:r>
              <a:rPr lang="en-US" dirty="0"/>
              <a:t>A car takes a round turn on a flat circular track at a speed of 8.00 </a:t>
            </a:r>
            <a:r>
              <a:rPr lang="en-US" i="1" dirty="0"/>
              <a:t>m/s. The coefficient of static friction between its tires and the track is 0.300. If the car is at the verge of slipping out of the track at this speed, the radius of the track is: </a:t>
            </a:r>
          </a:p>
          <a:p>
            <a:r>
              <a:rPr lang="en-US" dirty="0"/>
              <a:t>A) 21.8 </a:t>
            </a:r>
            <a:r>
              <a:rPr lang="en-US" i="1" dirty="0"/>
              <a:t>m </a:t>
            </a:r>
            <a:endParaRPr lang="en-US" dirty="0"/>
          </a:p>
        </p:txBody>
      </p:sp>
      <p:sp>
        <p:nvSpPr>
          <p:cNvPr id="16" name="Rectangle 15"/>
          <p:cNvSpPr/>
          <p:nvPr/>
        </p:nvSpPr>
        <p:spPr>
          <a:xfrm>
            <a:off x="304800" y="1219200"/>
            <a:ext cx="4343400" cy="2031325"/>
          </a:xfrm>
          <a:prstGeom prst="rect">
            <a:avLst/>
          </a:prstGeom>
        </p:spPr>
        <p:txBody>
          <a:bodyPr wrap="square">
            <a:spAutoFit/>
          </a:bodyPr>
          <a:lstStyle/>
          <a:p>
            <a:r>
              <a:rPr lang="en-US" dirty="0"/>
              <a:t>Q14. </a:t>
            </a:r>
          </a:p>
          <a:p>
            <a:r>
              <a:rPr lang="en-US" dirty="0"/>
              <a:t>A 500 </a:t>
            </a:r>
            <a:r>
              <a:rPr lang="en-US" i="1" dirty="0"/>
              <a:t>kg car moves in a vertical roller coaster of radius 10.0 m at a constant speed of 18.0 m/s (see Fig. 2). The magnitude of the force exerted by the track on the car at the bottom of the circle is: </a:t>
            </a:r>
          </a:p>
          <a:p>
            <a:r>
              <a:rPr lang="pt-BR" dirty="0"/>
              <a:t>A) 2.11 x 10</a:t>
            </a:r>
            <a:r>
              <a:rPr lang="pt-BR" baseline="30000" dirty="0"/>
              <a:t>4 </a:t>
            </a:r>
            <a:r>
              <a:rPr lang="pt-BR" i="1" dirty="0"/>
              <a:t>N </a:t>
            </a:r>
            <a:endParaRPr lang="en-US" dirty="0"/>
          </a:p>
        </p:txBody>
      </p:sp>
      <p:pic>
        <p:nvPicPr>
          <p:cNvPr id="364546" name="Picture 2"/>
          <p:cNvPicPr>
            <a:picLocks noChangeAspect="1" noChangeArrowheads="1"/>
          </p:cNvPicPr>
          <p:nvPr/>
        </p:nvPicPr>
        <p:blipFill>
          <a:blip r:embed="rId2" cstate="print"/>
          <a:srcRect/>
          <a:stretch>
            <a:fillRect/>
          </a:stretch>
        </p:blipFill>
        <p:spPr bwMode="auto">
          <a:xfrm>
            <a:off x="5105400" y="1295400"/>
            <a:ext cx="3438525" cy="14859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T-61-Ch6</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228600" y="4267200"/>
            <a:ext cx="6096000" cy="1200329"/>
          </a:xfrm>
          <a:prstGeom prst="rect">
            <a:avLst/>
          </a:prstGeom>
        </p:spPr>
        <p:txBody>
          <a:bodyPr wrap="square">
            <a:spAutoFit/>
          </a:bodyPr>
          <a:lstStyle/>
          <a:p>
            <a:r>
              <a:rPr lang="en-US" b="1" dirty="0"/>
              <a:t>Q#19:</a:t>
            </a:r>
            <a:r>
              <a:rPr lang="en-US" dirty="0"/>
              <a:t> A 2.0 kg block is released from rest the top of a ramp (point A) as shown in Fig 8. The coefficient of kinetic friction between the block and the inclined surface is 0.20. The speed by which the block hits the bottom (point B) is: (</a:t>
            </a:r>
            <a:r>
              <a:rPr lang="en-US" dirty="0" err="1"/>
              <a:t>Ans</a:t>
            </a:r>
            <a:r>
              <a:rPr lang="en-US" dirty="0"/>
              <a:t>: 6.6 m/s)</a:t>
            </a:r>
          </a:p>
        </p:txBody>
      </p:sp>
      <p:sp>
        <p:nvSpPr>
          <p:cNvPr id="15" name="Rectangle 14"/>
          <p:cNvSpPr/>
          <p:nvPr/>
        </p:nvSpPr>
        <p:spPr>
          <a:xfrm>
            <a:off x="2362200" y="2819400"/>
            <a:ext cx="6629400" cy="1200329"/>
          </a:xfrm>
          <a:prstGeom prst="rect">
            <a:avLst/>
          </a:prstGeom>
        </p:spPr>
        <p:txBody>
          <a:bodyPr wrap="square">
            <a:spAutoFit/>
          </a:bodyPr>
          <a:lstStyle/>
          <a:p>
            <a:r>
              <a:rPr lang="en-US" b="1" dirty="0"/>
              <a:t>Q18. </a:t>
            </a:r>
            <a:r>
              <a:rPr lang="en-US" dirty="0"/>
              <a:t>: An 8.0 kg block is pushed against a vertical wall by a horizontal force </a:t>
            </a:r>
            <a:r>
              <a:rPr lang="en-US" i="1" dirty="0"/>
              <a:t>F </a:t>
            </a:r>
            <a:r>
              <a:rPr lang="en-US" dirty="0"/>
              <a:t>as shown in Fig 7. If the coefficients of friction between the block and the wall are </a:t>
            </a:r>
            <a:r>
              <a:rPr lang="en-US" dirty="0" err="1"/>
              <a:t>μ</a:t>
            </a:r>
            <a:r>
              <a:rPr lang="en-US" baseline="-25000" dirty="0" err="1"/>
              <a:t>s</a:t>
            </a:r>
            <a:r>
              <a:rPr lang="en-US" baseline="-25000" dirty="0"/>
              <a:t> </a:t>
            </a:r>
            <a:r>
              <a:rPr lang="en-US" dirty="0"/>
              <a:t>= 0.60 and </a:t>
            </a:r>
            <a:r>
              <a:rPr lang="en-US" dirty="0" err="1"/>
              <a:t>μ</a:t>
            </a:r>
            <a:r>
              <a:rPr lang="en-US" baseline="-25000" dirty="0" err="1"/>
              <a:t>k</a:t>
            </a:r>
            <a:r>
              <a:rPr lang="en-US" baseline="-25000" dirty="0"/>
              <a:t> </a:t>
            </a:r>
            <a:r>
              <a:rPr lang="en-US" dirty="0"/>
              <a:t>= 0.30 then the minimum value for (</a:t>
            </a:r>
            <a:r>
              <a:rPr lang="en-US" i="1" dirty="0"/>
              <a:t>F</a:t>
            </a:r>
            <a:r>
              <a:rPr lang="en-US" dirty="0"/>
              <a:t>) that will prevent the block from slipping is: (</a:t>
            </a:r>
            <a:r>
              <a:rPr lang="en-US" dirty="0" err="1"/>
              <a:t>Ans</a:t>
            </a:r>
            <a:r>
              <a:rPr lang="en-US" dirty="0"/>
              <a:t>: 130 N) </a:t>
            </a:r>
          </a:p>
        </p:txBody>
      </p:sp>
      <p:sp>
        <p:nvSpPr>
          <p:cNvPr id="16" name="Rectangle 15"/>
          <p:cNvSpPr/>
          <p:nvPr/>
        </p:nvSpPr>
        <p:spPr>
          <a:xfrm>
            <a:off x="304800" y="838200"/>
            <a:ext cx="5791200" cy="1754326"/>
          </a:xfrm>
          <a:prstGeom prst="rect">
            <a:avLst/>
          </a:prstGeom>
        </p:spPr>
        <p:txBody>
          <a:bodyPr wrap="square">
            <a:spAutoFit/>
          </a:bodyPr>
          <a:lstStyle/>
          <a:p>
            <a:r>
              <a:rPr lang="en-US" b="1" dirty="0"/>
              <a:t>Q17. </a:t>
            </a:r>
            <a:r>
              <a:rPr lang="en-US" dirty="0"/>
              <a:t>A box with a weight of 50 N rests on a horizontal surface with </a:t>
            </a:r>
            <a:r>
              <a:rPr lang="en-US" dirty="0" err="1"/>
              <a:t>μ</a:t>
            </a:r>
            <a:r>
              <a:rPr lang="en-US" baseline="-25000" dirty="0" err="1"/>
              <a:t>s</a:t>
            </a:r>
            <a:r>
              <a:rPr lang="en-US" dirty="0"/>
              <a:t>= 0.40. A person pulls horizontally on it with a force of F</a:t>
            </a:r>
            <a:r>
              <a:rPr lang="en-US" baseline="-25000" dirty="0"/>
              <a:t>2</a:t>
            </a:r>
            <a:r>
              <a:rPr lang="en-US" dirty="0"/>
              <a:t>=10 N and it does not move. To start it moving, a second person pulls vertically upward on the box with a force F</a:t>
            </a:r>
            <a:r>
              <a:rPr lang="en-US" baseline="-25000" dirty="0"/>
              <a:t>1 </a:t>
            </a:r>
            <a:r>
              <a:rPr lang="en-US" dirty="0"/>
              <a:t>(see Fig 6). What is the smallest vertical force (F</a:t>
            </a:r>
            <a:r>
              <a:rPr lang="en-US" baseline="-25000" dirty="0"/>
              <a:t>1</a:t>
            </a:r>
            <a:r>
              <a:rPr lang="en-US" dirty="0"/>
              <a:t>) for which the box starts moving? (</a:t>
            </a:r>
            <a:r>
              <a:rPr lang="en-US" dirty="0" err="1"/>
              <a:t>Ans</a:t>
            </a:r>
            <a:r>
              <a:rPr lang="en-US" dirty="0"/>
              <a:t>: 25 N )</a:t>
            </a:r>
          </a:p>
        </p:txBody>
      </p:sp>
      <p:pic>
        <p:nvPicPr>
          <p:cNvPr id="365570" name="Picture 2"/>
          <p:cNvPicPr>
            <a:picLocks noChangeAspect="1" noChangeArrowheads="1"/>
          </p:cNvPicPr>
          <p:nvPr/>
        </p:nvPicPr>
        <p:blipFill>
          <a:blip r:embed="rId2" cstate="print"/>
          <a:srcRect/>
          <a:stretch>
            <a:fillRect/>
          </a:stretch>
        </p:blipFill>
        <p:spPr bwMode="auto">
          <a:xfrm>
            <a:off x="6269962" y="800011"/>
            <a:ext cx="2493038" cy="1943189"/>
          </a:xfrm>
          <a:prstGeom prst="rect">
            <a:avLst/>
          </a:prstGeom>
          <a:noFill/>
          <a:ln w="9525">
            <a:noFill/>
            <a:miter lim="800000"/>
            <a:headEnd/>
            <a:tailEnd/>
          </a:ln>
        </p:spPr>
      </p:pic>
      <p:pic>
        <p:nvPicPr>
          <p:cNvPr id="365571" name="Picture 3"/>
          <p:cNvPicPr>
            <a:picLocks noChangeAspect="1" noChangeArrowheads="1"/>
          </p:cNvPicPr>
          <p:nvPr/>
        </p:nvPicPr>
        <p:blipFill>
          <a:blip r:embed="rId3" cstate="print"/>
          <a:srcRect/>
          <a:stretch>
            <a:fillRect/>
          </a:stretch>
        </p:blipFill>
        <p:spPr bwMode="auto">
          <a:xfrm>
            <a:off x="381000" y="2590800"/>
            <a:ext cx="1600200" cy="1713794"/>
          </a:xfrm>
          <a:prstGeom prst="rect">
            <a:avLst/>
          </a:prstGeom>
          <a:noFill/>
          <a:ln w="9525">
            <a:noFill/>
            <a:miter lim="800000"/>
            <a:headEnd/>
            <a:tailEnd/>
          </a:ln>
        </p:spPr>
      </p:pic>
      <p:pic>
        <p:nvPicPr>
          <p:cNvPr id="365572" name="Picture 4"/>
          <p:cNvPicPr>
            <a:picLocks noChangeAspect="1" noChangeArrowheads="1"/>
          </p:cNvPicPr>
          <p:nvPr/>
        </p:nvPicPr>
        <p:blipFill>
          <a:blip r:embed="rId4" cstate="print"/>
          <a:srcRect/>
          <a:stretch>
            <a:fillRect/>
          </a:stretch>
        </p:blipFill>
        <p:spPr bwMode="auto">
          <a:xfrm>
            <a:off x="6781800" y="4114800"/>
            <a:ext cx="1852850" cy="1558255"/>
          </a:xfrm>
          <a:prstGeom prst="rect">
            <a:avLst/>
          </a:prstGeom>
          <a:noFill/>
          <a:ln w="9525">
            <a:noFill/>
            <a:miter lim="800000"/>
            <a:headEnd/>
            <a:tailEnd/>
          </a:ln>
        </p:spPr>
      </p:pic>
      <p:sp>
        <p:nvSpPr>
          <p:cNvPr id="365573" name="Rectangle 5"/>
          <p:cNvSpPr>
            <a:spLocks noChangeArrowheads="1"/>
          </p:cNvSpPr>
          <p:nvPr/>
        </p:nvSpPr>
        <p:spPr bwMode="auto">
          <a:xfrm>
            <a:off x="228600" y="5782270"/>
            <a:ext cx="8686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ea typeface="Times New Roman" pitchFamily="18" charset="0"/>
                <a:cs typeface="Arial" pitchFamily="34" charset="0"/>
              </a:rPr>
              <a:t>Q20. </a:t>
            </a:r>
            <a:r>
              <a:rPr kumimoji="0" lang="en-US" b="0" i="0" u="none" strike="noStrike" cap="none" normalizeH="0" baseline="0" dirty="0">
                <a:ln>
                  <a:noFill/>
                </a:ln>
                <a:solidFill>
                  <a:srgbClr val="000000"/>
                </a:solidFill>
                <a:effectLst/>
                <a:ea typeface="Times New Roman" pitchFamily="18" charset="0"/>
                <a:cs typeface="Arial" pitchFamily="34" charset="0"/>
              </a:rPr>
              <a:t>A 1000 kg car moves on a level horizontal circular road of radius 50 m. The coefficient of static friction between the tires and the road is 0.50. The maximum speed with which this car can round this curve without slipping is: (</a:t>
            </a:r>
            <a:r>
              <a:rPr kumimoji="0" lang="en-US" b="0" i="0" u="none" strike="noStrike" cap="none" normalizeH="0" baseline="0" dirty="0" err="1">
                <a:ln>
                  <a:noFill/>
                </a:ln>
                <a:solidFill>
                  <a:srgbClr val="000000"/>
                </a:solidFill>
                <a:effectLst/>
                <a:ea typeface="Times New Roman" pitchFamily="18" charset="0"/>
                <a:cs typeface="Arial" pitchFamily="34" charset="0"/>
              </a:rPr>
              <a:t>Ans</a:t>
            </a:r>
            <a:r>
              <a:rPr kumimoji="0" lang="en-US" b="0" i="0" u="none" strike="noStrike" cap="none" normalizeH="0" baseline="0" dirty="0">
                <a:ln>
                  <a:noFill/>
                </a:ln>
                <a:solidFill>
                  <a:srgbClr val="000000"/>
                </a:solidFill>
                <a:effectLst/>
                <a:ea typeface="Times New Roman" pitchFamily="18" charset="0"/>
                <a:cs typeface="Arial" pitchFamily="34" charset="0"/>
              </a:rPr>
              <a:t>: 16 m/s )</a:t>
            </a:r>
            <a:endParaRPr kumimoji="0" lang="en-US" b="0"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457200"/>
            <a:ext cx="4018547" cy="2743200"/>
          </a:xfrm>
          <a:prstGeom prst="rect">
            <a:avLst/>
          </a:prstGeom>
        </p:spPr>
      </p:pic>
      <p:pic>
        <p:nvPicPr>
          <p:cNvPr id="4" name="Picture 3"/>
          <p:cNvPicPr>
            <a:picLocks noChangeAspect="1"/>
          </p:cNvPicPr>
          <p:nvPr/>
        </p:nvPicPr>
        <p:blipFill>
          <a:blip r:embed="rId3"/>
          <a:stretch>
            <a:fillRect/>
          </a:stretch>
        </p:blipFill>
        <p:spPr>
          <a:xfrm>
            <a:off x="4953000" y="457200"/>
            <a:ext cx="3859078" cy="685800"/>
          </a:xfrm>
          <a:prstGeom prst="rect">
            <a:avLst/>
          </a:prstGeom>
        </p:spPr>
      </p:pic>
      <p:pic>
        <p:nvPicPr>
          <p:cNvPr id="5" name="Picture 4"/>
          <p:cNvPicPr>
            <a:picLocks noChangeAspect="1"/>
          </p:cNvPicPr>
          <p:nvPr/>
        </p:nvPicPr>
        <p:blipFill>
          <a:blip r:embed="rId4"/>
          <a:stretch>
            <a:fillRect/>
          </a:stretch>
        </p:blipFill>
        <p:spPr>
          <a:xfrm>
            <a:off x="304800" y="3352800"/>
            <a:ext cx="3739918" cy="3124200"/>
          </a:xfrm>
          <a:prstGeom prst="rect">
            <a:avLst/>
          </a:prstGeom>
        </p:spPr>
      </p:pic>
      <p:pic>
        <p:nvPicPr>
          <p:cNvPr id="6" name="Picture 5"/>
          <p:cNvPicPr>
            <a:picLocks noChangeAspect="1"/>
          </p:cNvPicPr>
          <p:nvPr/>
        </p:nvPicPr>
        <p:blipFill>
          <a:blip r:embed="rId5"/>
          <a:stretch>
            <a:fillRect/>
          </a:stretch>
        </p:blipFill>
        <p:spPr>
          <a:xfrm>
            <a:off x="4800600" y="1371600"/>
            <a:ext cx="4038600" cy="5283052"/>
          </a:xfrm>
          <a:prstGeom prst="rect">
            <a:avLst/>
          </a:prstGeom>
        </p:spPr>
      </p:pic>
    </p:spTree>
    <p:extLst>
      <p:ext uri="{BB962C8B-B14F-4D97-AF65-F5344CB8AC3E}">
        <p14:creationId xmlns:p14="http://schemas.microsoft.com/office/powerpoint/2010/main" val="2285679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6200"/>
            <a:ext cx="4007510" cy="2895600"/>
          </a:xfrm>
          <a:prstGeom prst="rect">
            <a:avLst/>
          </a:prstGeom>
        </p:spPr>
      </p:pic>
      <p:pic>
        <p:nvPicPr>
          <p:cNvPr id="7" name="Picture 6"/>
          <p:cNvPicPr>
            <a:picLocks noChangeAspect="1"/>
          </p:cNvPicPr>
          <p:nvPr/>
        </p:nvPicPr>
        <p:blipFill>
          <a:blip r:embed="rId3"/>
          <a:stretch>
            <a:fillRect/>
          </a:stretch>
        </p:blipFill>
        <p:spPr>
          <a:xfrm>
            <a:off x="4648200" y="228600"/>
            <a:ext cx="4038600" cy="6565748"/>
          </a:xfrm>
          <a:prstGeom prst="rect">
            <a:avLst/>
          </a:prstGeom>
        </p:spPr>
      </p:pic>
      <p:pic>
        <p:nvPicPr>
          <p:cNvPr id="8" name="Picture 7"/>
          <p:cNvPicPr>
            <a:picLocks noChangeAspect="1"/>
          </p:cNvPicPr>
          <p:nvPr/>
        </p:nvPicPr>
        <p:blipFill>
          <a:blip r:embed="rId4"/>
          <a:stretch>
            <a:fillRect/>
          </a:stretch>
        </p:blipFill>
        <p:spPr>
          <a:xfrm>
            <a:off x="152400" y="3581400"/>
            <a:ext cx="4125126" cy="2667000"/>
          </a:xfrm>
          <a:prstGeom prst="rect">
            <a:avLst/>
          </a:prstGeom>
        </p:spPr>
      </p:pic>
    </p:spTree>
    <p:extLst>
      <p:ext uri="{BB962C8B-B14F-4D97-AF65-F5344CB8AC3E}">
        <p14:creationId xmlns:p14="http://schemas.microsoft.com/office/powerpoint/2010/main" val="3880234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208"/>
          <a:stretch/>
        </p:blipFill>
        <p:spPr>
          <a:xfrm>
            <a:off x="76200" y="381000"/>
            <a:ext cx="4288665" cy="866775"/>
          </a:xfrm>
          <a:prstGeom prst="rect">
            <a:avLst/>
          </a:prstGeom>
        </p:spPr>
      </p:pic>
      <p:pic>
        <p:nvPicPr>
          <p:cNvPr id="6" name="Picture 5"/>
          <p:cNvPicPr>
            <a:picLocks noChangeAspect="1"/>
          </p:cNvPicPr>
          <p:nvPr/>
        </p:nvPicPr>
        <p:blipFill>
          <a:blip r:embed="rId3"/>
          <a:stretch>
            <a:fillRect/>
          </a:stretch>
        </p:blipFill>
        <p:spPr>
          <a:xfrm>
            <a:off x="304800" y="1981200"/>
            <a:ext cx="4094608" cy="3886200"/>
          </a:xfrm>
          <a:prstGeom prst="rect">
            <a:avLst/>
          </a:prstGeom>
        </p:spPr>
      </p:pic>
      <p:pic>
        <p:nvPicPr>
          <p:cNvPr id="9" name="Picture 8"/>
          <p:cNvPicPr>
            <a:picLocks noChangeAspect="1"/>
          </p:cNvPicPr>
          <p:nvPr/>
        </p:nvPicPr>
        <p:blipFill>
          <a:blip r:embed="rId4"/>
          <a:stretch>
            <a:fillRect/>
          </a:stretch>
        </p:blipFill>
        <p:spPr>
          <a:xfrm>
            <a:off x="5105400" y="381000"/>
            <a:ext cx="3864077" cy="2197916"/>
          </a:xfrm>
          <a:prstGeom prst="rect">
            <a:avLst/>
          </a:prstGeom>
        </p:spPr>
      </p:pic>
      <p:pic>
        <p:nvPicPr>
          <p:cNvPr id="10" name="Picture 9"/>
          <p:cNvPicPr>
            <a:picLocks noChangeAspect="1"/>
          </p:cNvPicPr>
          <p:nvPr/>
        </p:nvPicPr>
        <p:blipFill>
          <a:blip r:embed="rId5"/>
          <a:stretch>
            <a:fillRect/>
          </a:stretch>
        </p:blipFill>
        <p:spPr>
          <a:xfrm>
            <a:off x="5029576" y="2971800"/>
            <a:ext cx="4085849" cy="3352800"/>
          </a:xfrm>
          <a:prstGeom prst="rect">
            <a:avLst/>
          </a:prstGeom>
        </p:spPr>
      </p:pic>
    </p:spTree>
    <p:extLst>
      <p:ext uri="{BB962C8B-B14F-4D97-AF65-F5344CB8AC3E}">
        <p14:creationId xmlns:p14="http://schemas.microsoft.com/office/powerpoint/2010/main" val="386352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52600" y="990600"/>
            <a:ext cx="4114800" cy="5431536"/>
          </a:xfrm>
          <a:prstGeom prst="rect">
            <a:avLst/>
          </a:prstGeom>
        </p:spPr>
      </p:pic>
    </p:spTree>
    <p:extLst>
      <p:ext uri="{BB962C8B-B14F-4D97-AF65-F5344CB8AC3E}">
        <p14:creationId xmlns:p14="http://schemas.microsoft.com/office/powerpoint/2010/main" val="207635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658875" y="0"/>
            <a:ext cx="1522725" cy="769441"/>
          </a:xfrm>
          <a:prstGeom prst="rect">
            <a:avLst/>
          </a:prstGeom>
          <a:noFill/>
        </p:spPr>
        <p:txBody>
          <a:bodyPr wrap="none" rtlCol="0">
            <a:spAutoFit/>
          </a:bodyPr>
          <a:lstStyle/>
          <a:p>
            <a:r>
              <a:rPr lang="en-US" sz="4400" b="1" i="1" dirty="0"/>
              <a:t>F</a:t>
            </a:r>
            <a:r>
              <a:rPr lang="en-US" sz="4400" b="1" i="1" baseline="-25000" dirty="0"/>
              <a:t>s </a:t>
            </a:r>
            <a:r>
              <a:rPr lang="en-US" sz="4400" b="1" i="1" dirty="0"/>
              <a:t>&gt; </a:t>
            </a:r>
            <a:r>
              <a:rPr lang="en-US" sz="4400" b="1" i="1" dirty="0" err="1"/>
              <a:t>F</a:t>
            </a:r>
            <a:r>
              <a:rPr lang="en-US" sz="4400" b="1" i="1" baseline="-25000" dirty="0" err="1"/>
              <a:t>k</a:t>
            </a:r>
            <a:endParaRPr lang="en-US" sz="4400" b="1" i="1" baseline="-25000" dirty="0"/>
          </a:p>
        </p:txBody>
      </p:sp>
      <p:grpSp>
        <p:nvGrpSpPr>
          <p:cNvPr id="220" name="Group 219"/>
          <p:cNvGrpSpPr/>
          <p:nvPr/>
        </p:nvGrpSpPr>
        <p:grpSpPr>
          <a:xfrm>
            <a:off x="1143000" y="1371600"/>
            <a:ext cx="4392709" cy="3821113"/>
            <a:chOff x="4675091" y="1371600"/>
            <a:chExt cx="4392709" cy="3821113"/>
          </a:xfrm>
        </p:grpSpPr>
        <p:graphicFrame>
          <p:nvGraphicFramePr>
            <p:cNvPr id="275459" name="Object 3"/>
            <p:cNvGraphicFramePr>
              <a:graphicFrameLocks noChangeAspect="1"/>
            </p:cNvGraphicFramePr>
            <p:nvPr/>
          </p:nvGraphicFramePr>
          <p:xfrm>
            <a:off x="6477000" y="4800600"/>
            <a:ext cx="1130300" cy="392113"/>
          </p:xfrm>
          <a:graphic>
            <a:graphicData uri="http://schemas.openxmlformats.org/presentationml/2006/ole">
              <mc:AlternateContent xmlns:mc="http://schemas.openxmlformats.org/markup-compatibility/2006">
                <mc:Choice xmlns:v="urn:schemas-microsoft-com:vml" Requires="v">
                  <p:oleObj spid="_x0000_s275552" name="Equation" r:id="rId3" imgW="660240" imgH="228600" progId="Equation.3">
                    <p:embed/>
                  </p:oleObj>
                </mc:Choice>
                <mc:Fallback>
                  <p:oleObj name="Equation" r:id="rId3" imgW="66024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00600"/>
                          <a:ext cx="11303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0" name="Group 229"/>
            <p:cNvGrpSpPr/>
            <p:nvPr/>
          </p:nvGrpSpPr>
          <p:grpSpPr>
            <a:xfrm>
              <a:off x="4675091" y="1371600"/>
              <a:ext cx="4392709" cy="3276600"/>
              <a:chOff x="3352799" y="4495800"/>
              <a:chExt cx="4392709" cy="3276600"/>
            </a:xfrm>
          </p:grpSpPr>
          <p:pic>
            <p:nvPicPr>
              <p:cNvPr id="110" name="Picture 1"/>
              <p:cNvPicPr>
                <a:picLocks noChangeAspect="1" noChangeArrowheads="1"/>
              </p:cNvPicPr>
              <p:nvPr/>
            </p:nvPicPr>
            <p:blipFill>
              <a:blip r:embed="rId5" cstate="print"/>
              <a:srcRect/>
              <a:stretch>
                <a:fillRect/>
              </a:stretch>
            </p:blipFill>
            <p:spPr bwMode="auto">
              <a:xfrm>
                <a:off x="3352799" y="5105398"/>
                <a:ext cx="4392709" cy="2667002"/>
              </a:xfrm>
              <a:prstGeom prst="rect">
                <a:avLst/>
              </a:prstGeom>
              <a:noFill/>
              <a:ln w="38100">
                <a:noFill/>
                <a:miter lim="800000"/>
                <a:headEnd/>
                <a:tailEnd/>
              </a:ln>
              <a:effectLst/>
            </p:spPr>
          </p:pic>
          <p:graphicFrame>
            <p:nvGraphicFramePr>
              <p:cNvPr id="224" name="Object 4"/>
              <p:cNvGraphicFramePr>
                <a:graphicFrameLocks noChangeAspect="1"/>
              </p:cNvGraphicFramePr>
              <p:nvPr/>
            </p:nvGraphicFramePr>
            <p:xfrm>
              <a:off x="3505200" y="4495800"/>
              <a:ext cx="1600200" cy="469799"/>
            </p:xfrm>
            <a:graphic>
              <a:graphicData uri="http://schemas.openxmlformats.org/presentationml/2006/ole">
                <mc:AlternateContent xmlns:mc="http://schemas.openxmlformats.org/markup-compatibility/2006">
                  <mc:Choice xmlns:v="urn:schemas-microsoft-com:vml" Requires="v">
                    <p:oleObj spid="_x0000_s275553" name="Equation" r:id="rId6" imgW="825480" imgH="241200" progId="Equation.3">
                      <p:embed/>
                    </p:oleObj>
                  </mc:Choice>
                  <mc:Fallback>
                    <p:oleObj name="Equation" r:id="rId6" imgW="825480" imgH="241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495800"/>
                            <a:ext cx="1600200" cy="469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60" name="Straight Arrow Connector 159"/>
            <p:cNvCxnSpPr/>
            <p:nvPr/>
          </p:nvCxnSpPr>
          <p:spPr>
            <a:xfrm>
              <a:off x="5638800" y="1905000"/>
              <a:ext cx="457200" cy="53340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086600" y="3276600"/>
              <a:ext cx="76200" cy="13716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26" name="TextBox 225"/>
          <p:cNvSpPr txBox="1"/>
          <p:nvPr/>
        </p:nvSpPr>
        <p:spPr>
          <a:xfrm>
            <a:off x="5715000" y="2590800"/>
            <a:ext cx="2895600" cy="1200329"/>
          </a:xfrm>
          <a:prstGeom prst="rect">
            <a:avLst/>
          </a:prstGeom>
          <a:noFill/>
        </p:spPr>
        <p:txBody>
          <a:bodyPr wrap="square" rtlCol="0">
            <a:spAutoFit/>
          </a:bodyPr>
          <a:lstStyle/>
          <a:p>
            <a:r>
              <a:rPr lang="en-US" b="1" dirty="0">
                <a:solidFill>
                  <a:srgbClr val="0000FF"/>
                </a:solidFill>
              </a:rPr>
              <a:t>Because of the property of inertia the static friction is always greater than the dynamic friction.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p:cNvPicPr>
            <a:picLocks noChangeAspect="1" noChangeArrowheads="1"/>
          </p:cNvPicPr>
          <p:nvPr/>
        </p:nvPicPr>
        <p:blipFill>
          <a:blip r:embed="rId2" cstate="print"/>
          <a:srcRect/>
          <a:stretch>
            <a:fillRect/>
          </a:stretch>
        </p:blipFill>
        <p:spPr bwMode="auto">
          <a:xfrm>
            <a:off x="152400" y="838200"/>
            <a:ext cx="8749295" cy="2133600"/>
          </a:xfrm>
          <a:prstGeom prst="rect">
            <a:avLst/>
          </a:prstGeom>
          <a:noFill/>
          <a:ln w="9525">
            <a:noFill/>
            <a:miter lim="800000"/>
            <a:headEnd/>
            <a:tailEnd/>
          </a:ln>
          <a:effectLst/>
        </p:spPr>
      </p:pic>
      <p:sp>
        <p:nvSpPr>
          <p:cNvPr id="8" name="TextBox 7"/>
          <p:cNvSpPr txBox="1"/>
          <p:nvPr/>
        </p:nvSpPr>
        <p:spPr>
          <a:xfrm>
            <a:off x="2586182" y="76200"/>
            <a:ext cx="2953116" cy="707886"/>
          </a:xfrm>
          <a:prstGeom prst="rect">
            <a:avLst/>
          </a:prstGeom>
          <a:noFill/>
        </p:spPr>
        <p:txBody>
          <a:bodyPr wrap="none" rtlCol="0">
            <a:spAutoFit/>
          </a:bodyPr>
          <a:lstStyle/>
          <a:p>
            <a:r>
              <a:rPr lang="en-US" sz="4000" b="1" dirty="0">
                <a:solidFill>
                  <a:srgbClr val="0000FF"/>
                </a:solidFill>
              </a:rPr>
              <a:t>Checkpoint 1</a:t>
            </a:r>
          </a:p>
        </p:txBody>
      </p:sp>
      <p:sp>
        <p:nvSpPr>
          <p:cNvPr id="4" name="TextBox 3"/>
          <p:cNvSpPr txBox="1"/>
          <p:nvPr/>
        </p:nvSpPr>
        <p:spPr>
          <a:xfrm>
            <a:off x="1600200" y="3657600"/>
            <a:ext cx="2648930" cy="2031325"/>
          </a:xfrm>
          <a:prstGeom prst="rect">
            <a:avLst/>
          </a:prstGeom>
          <a:noFill/>
        </p:spPr>
        <p:txBody>
          <a:bodyPr wrap="none" rtlCol="1">
            <a:spAutoFit/>
          </a:bodyPr>
          <a:lstStyle/>
          <a:p>
            <a:r>
              <a:rPr lang="en-US" dirty="0"/>
              <a:t>Answers: </a:t>
            </a:r>
          </a:p>
          <a:p>
            <a:pPr marL="342900" indent="-342900">
              <a:buAutoNum type="alphaLcParenBoth"/>
            </a:pPr>
            <a:r>
              <a:rPr lang="en-US" dirty="0"/>
              <a:t>zero (no force applied)</a:t>
            </a:r>
          </a:p>
          <a:p>
            <a:pPr marL="342900" indent="-342900">
              <a:buAutoNum type="alphaLcParenBoth"/>
            </a:pPr>
            <a:r>
              <a:rPr lang="en-US" dirty="0"/>
              <a:t>5 N</a:t>
            </a:r>
          </a:p>
          <a:p>
            <a:pPr marL="342900" indent="-342900">
              <a:buAutoNum type="alphaLcParenBoth"/>
            </a:pPr>
            <a:r>
              <a:rPr lang="en-US" dirty="0"/>
              <a:t>No</a:t>
            </a:r>
          </a:p>
          <a:p>
            <a:pPr marL="342900" indent="-342900">
              <a:buAutoNum type="alphaLcParenBoth"/>
            </a:pPr>
            <a:r>
              <a:rPr lang="en-US" dirty="0"/>
              <a:t>Yes</a:t>
            </a:r>
          </a:p>
          <a:p>
            <a:pPr marL="342900" indent="-342900">
              <a:buAutoNum type="alphaLcParenBoth"/>
            </a:pPr>
            <a:r>
              <a:rPr lang="en-US" dirty="0"/>
              <a:t>8N</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228600"/>
            <a:ext cx="2157129" cy="461665"/>
          </a:xfrm>
          <a:prstGeom prst="rect">
            <a:avLst/>
          </a:prstGeom>
          <a:noFill/>
        </p:spPr>
        <p:txBody>
          <a:bodyPr wrap="none" rtlCol="1">
            <a:spAutoFit/>
          </a:bodyPr>
          <a:lstStyle/>
          <a:p>
            <a:r>
              <a:rPr lang="en-US" sz="2400" b="1" dirty="0"/>
              <a:t>Sliding/slipping</a:t>
            </a:r>
            <a:endParaRPr lang="ar-SA" sz="2400" b="1" dirty="0"/>
          </a:p>
        </p:txBody>
      </p:sp>
      <p:pic>
        <p:nvPicPr>
          <p:cNvPr id="368642" name="Picture 2" descr="http://driversedge.org/content/images/program-sliding-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69127"/>
            <a:ext cx="4343400" cy="2921924"/>
          </a:xfrm>
          <a:prstGeom prst="rect">
            <a:avLst/>
          </a:prstGeom>
          <a:noFill/>
          <a:extLst>
            <a:ext uri="{909E8E84-426E-40DD-AFC4-6F175D3DCCD1}">
              <a14:hiddenFill xmlns:a14="http://schemas.microsoft.com/office/drawing/2010/main">
                <a:solidFill>
                  <a:srgbClr val="FFFFFF"/>
                </a:solidFill>
              </a14:hiddenFill>
            </a:ext>
          </a:extLst>
        </p:spPr>
      </p:pic>
      <p:pic>
        <p:nvPicPr>
          <p:cNvPr id="368644" name="Picture 4" descr="http://massrealestatelawblog.com/wp-content/uploads/sites/9/2010/07/Ice-slip-dr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69127"/>
            <a:ext cx="3769236" cy="2980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35764" y="4765417"/>
            <a:ext cx="6400800" cy="369332"/>
          </a:xfrm>
          <a:prstGeom prst="rect">
            <a:avLst/>
          </a:prstGeom>
          <a:noFill/>
        </p:spPr>
        <p:txBody>
          <a:bodyPr wrap="square" rtlCol="1">
            <a:spAutoFit/>
          </a:bodyPr>
          <a:lstStyle/>
          <a:p>
            <a:r>
              <a:rPr lang="en-US" b="1" dirty="0">
                <a:solidFill>
                  <a:srgbClr val="FF0000"/>
                </a:solidFill>
              </a:rPr>
              <a:t>While walking or running which friction do car/you have?</a:t>
            </a:r>
            <a:endParaRPr lang="ar-SA" b="1" dirty="0">
              <a:solidFill>
                <a:srgbClr val="FF0000"/>
              </a:solidFill>
            </a:endParaRPr>
          </a:p>
        </p:txBody>
      </p:sp>
      <p:sp>
        <p:nvSpPr>
          <p:cNvPr id="4" name="TextBox 3"/>
          <p:cNvSpPr txBox="1"/>
          <p:nvPr/>
        </p:nvSpPr>
        <p:spPr>
          <a:xfrm>
            <a:off x="3384645" y="5187053"/>
            <a:ext cx="1093954" cy="369332"/>
          </a:xfrm>
          <a:prstGeom prst="rect">
            <a:avLst/>
          </a:prstGeom>
          <a:noFill/>
        </p:spPr>
        <p:txBody>
          <a:bodyPr wrap="none" rtlCol="1">
            <a:spAutoFit/>
          </a:bodyPr>
          <a:lstStyle/>
          <a:p>
            <a:pPr marL="285750" indent="-285750">
              <a:buFont typeface="Wingdings" panose="05000000000000000000" pitchFamily="2" charset="2"/>
              <a:buChar char="ü"/>
            </a:pPr>
            <a:r>
              <a:rPr lang="en-US" dirty="0"/>
              <a:t>kinetic</a:t>
            </a:r>
            <a:endParaRPr lang="ar-SA" dirty="0"/>
          </a:p>
        </p:txBody>
      </p:sp>
      <p:sp>
        <p:nvSpPr>
          <p:cNvPr id="7" name="TextBox 6"/>
          <p:cNvSpPr txBox="1"/>
          <p:nvPr/>
        </p:nvSpPr>
        <p:spPr>
          <a:xfrm>
            <a:off x="1806445" y="5583529"/>
            <a:ext cx="6096000" cy="369332"/>
          </a:xfrm>
          <a:prstGeom prst="rect">
            <a:avLst/>
          </a:prstGeom>
          <a:noFill/>
        </p:spPr>
        <p:txBody>
          <a:bodyPr wrap="square" rtlCol="1">
            <a:spAutoFit/>
          </a:bodyPr>
          <a:lstStyle/>
          <a:p>
            <a:r>
              <a:rPr lang="en-US" b="1" dirty="0">
                <a:solidFill>
                  <a:srgbClr val="FF0000"/>
                </a:solidFill>
              </a:rPr>
              <a:t>Which friction stops car/you from sliding or slipping?</a:t>
            </a:r>
            <a:endParaRPr lang="ar-SA" b="1" dirty="0">
              <a:solidFill>
                <a:srgbClr val="FF0000"/>
              </a:solidFill>
            </a:endParaRPr>
          </a:p>
        </p:txBody>
      </p:sp>
      <p:sp>
        <p:nvSpPr>
          <p:cNvPr id="8" name="TextBox 7"/>
          <p:cNvSpPr txBox="1"/>
          <p:nvPr/>
        </p:nvSpPr>
        <p:spPr>
          <a:xfrm>
            <a:off x="3352800" y="6401642"/>
            <a:ext cx="970650" cy="369332"/>
          </a:xfrm>
          <a:prstGeom prst="rect">
            <a:avLst/>
          </a:prstGeom>
          <a:noFill/>
        </p:spPr>
        <p:txBody>
          <a:bodyPr wrap="none" rtlCol="1">
            <a:spAutoFit/>
          </a:bodyPr>
          <a:lstStyle/>
          <a:p>
            <a:pPr marL="285750" indent="-285750">
              <a:buFont typeface="Wingdings" panose="05000000000000000000" pitchFamily="2" charset="2"/>
              <a:buChar char="ü"/>
            </a:pPr>
            <a:r>
              <a:rPr lang="en-US" dirty="0"/>
              <a:t>static</a:t>
            </a:r>
            <a:endParaRPr lang="ar-SA" dirty="0"/>
          </a:p>
        </p:txBody>
      </p:sp>
    </p:spTree>
    <p:extLst>
      <p:ext uri="{BB962C8B-B14F-4D97-AF65-F5344CB8AC3E}">
        <p14:creationId xmlns:p14="http://schemas.microsoft.com/office/powerpoint/2010/main" val="8784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759814" y="0"/>
            <a:ext cx="2145460"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Examples</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p:cNvSpPr>
            <a:spLocks noChangeArrowheads="1"/>
          </p:cNvSpPr>
          <p:nvPr/>
        </p:nvSpPr>
        <p:spPr bwMode="auto">
          <a:xfrm>
            <a:off x="76200" y="1110496"/>
            <a:ext cx="7162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T101-Q18. As shown in Figure 7, a block weighing 5.0 N is held at rest against a vertical wall by a horizontal force of magnitude 10 N. The coefficient of static friction between the wall and the block is 0.60, and the coefficient of kinetic friction is 0.40. In unit vector notation, find the force on the block from the wall.</a:t>
            </a:r>
          </a:p>
          <a:p>
            <a:r>
              <a:rPr lang="pt-BR" sz="2000" dirty="0"/>
              <a:t>A) −10 </a:t>
            </a:r>
            <a:r>
              <a:rPr lang="pt-BR" sz="2000" b="1" dirty="0"/>
              <a:t>i</a:t>
            </a:r>
            <a:r>
              <a:rPr lang="pt-BR" sz="2000" dirty="0"/>
              <a:t>+ 5.0 </a:t>
            </a:r>
            <a:r>
              <a:rPr lang="pt-BR" sz="2000" b="1" i="1" dirty="0"/>
              <a:t>j</a:t>
            </a:r>
            <a:endParaRPr lang="en-US" sz="2000" b="1" dirty="0"/>
          </a:p>
        </p:txBody>
      </p:sp>
      <p:sp>
        <p:nvSpPr>
          <p:cNvPr id="13" name="Rectangle 5"/>
          <p:cNvSpPr>
            <a:spLocks noChangeArrowheads="1"/>
          </p:cNvSpPr>
          <p:nvPr/>
        </p:nvSpPr>
        <p:spPr bwMode="auto">
          <a:xfrm>
            <a:off x="76200" y="3154992"/>
            <a:ext cx="8839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T101-Q19. A 20.0 kg block is initially at rest on a rough, horizontal surface. A horizontal force of 75.0 N is required to set the block in motion. After it is in motion, a horizontal force of 60.0 N is required to keep the block moving with constant speed. Find the coefficients of static and kinetic friction. </a:t>
            </a:r>
          </a:p>
          <a:p>
            <a:r>
              <a:rPr lang="en-US" sz="2000" dirty="0"/>
              <a:t>A) 0.383; 0.306</a:t>
            </a:r>
          </a:p>
        </p:txBody>
      </p:sp>
      <p:pic>
        <p:nvPicPr>
          <p:cNvPr id="373762" name="Picture 2"/>
          <p:cNvPicPr>
            <a:picLocks noChangeAspect="1" noChangeArrowheads="1"/>
          </p:cNvPicPr>
          <p:nvPr/>
        </p:nvPicPr>
        <p:blipFill>
          <a:blip r:embed="rId2" cstate="print"/>
          <a:srcRect/>
          <a:stretch>
            <a:fillRect/>
          </a:stretch>
        </p:blipFill>
        <p:spPr bwMode="auto">
          <a:xfrm>
            <a:off x="7239000" y="859377"/>
            <a:ext cx="1838325" cy="2176463"/>
          </a:xfrm>
          <a:prstGeom prst="rect">
            <a:avLst/>
          </a:prstGeom>
          <a:noFill/>
          <a:ln w="9525">
            <a:noFill/>
            <a:miter lim="800000"/>
            <a:headEnd/>
            <a:tailEnd/>
          </a:ln>
          <a:effectLst/>
        </p:spPr>
      </p:pic>
      <p:sp>
        <p:nvSpPr>
          <p:cNvPr id="14" name="Rectangle 5"/>
          <p:cNvSpPr>
            <a:spLocks noChangeArrowheads="1"/>
          </p:cNvSpPr>
          <p:nvPr/>
        </p:nvSpPr>
        <p:spPr bwMode="auto">
          <a:xfrm>
            <a:off x="76200" y="4919008"/>
            <a:ext cx="9067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T102-Q18. A box rests on the flatbed of a truck that is initially traveling at 15 m/s on a level road. The driver applies the brakes and the truck is brought to a stop in a distance of 38 m. If the deceleration of the truck is constant, what is the minimum coefficient of static friction between the box and the flatbed of the truck that is required to keep the box from sliding? </a:t>
            </a:r>
          </a:p>
          <a:p>
            <a:r>
              <a:rPr lang="en-US" sz="2000" dirty="0"/>
              <a:t>A) 0.30 </a:t>
            </a:r>
          </a:p>
        </p:txBody>
      </p:sp>
    </p:spTree>
    <p:extLst>
      <p:ext uri="{BB962C8B-B14F-4D97-AF65-F5344CB8AC3E}">
        <p14:creationId xmlns:p14="http://schemas.microsoft.com/office/powerpoint/2010/main" val="28768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6112240" y="2057400"/>
            <a:ext cx="825500" cy="412568"/>
            <a:chOff x="6112240" y="2057400"/>
            <a:chExt cx="825500" cy="412568"/>
          </a:xfrm>
        </p:grpSpPr>
        <p:cxnSp>
          <p:nvCxnSpPr>
            <p:cNvPr id="55" name="Straight Arrow Connector 54"/>
            <p:cNvCxnSpPr/>
            <p:nvPr/>
          </p:nvCxnSpPr>
          <p:spPr>
            <a:xfrm>
              <a:off x="6112240" y="2468380"/>
              <a:ext cx="825500"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248400" y="2057400"/>
              <a:ext cx="255198" cy="369332"/>
            </a:xfrm>
            <a:prstGeom prst="rect">
              <a:avLst/>
            </a:prstGeom>
            <a:noFill/>
          </p:spPr>
          <p:txBody>
            <a:bodyPr wrap="none" rtlCol="0">
              <a:spAutoFit/>
            </a:bodyPr>
            <a:lstStyle/>
            <a:p>
              <a:r>
                <a:rPr lang="en-US" i="1" dirty="0"/>
                <a:t>f</a:t>
              </a:r>
            </a:p>
          </p:txBody>
        </p:sp>
      </p:grpSp>
      <p:sp>
        <p:nvSpPr>
          <p:cNvPr id="22" name="TextBox 21"/>
          <p:cNvSpPr txBox="1"/>
          <p:nvPr/>
        </p:nvSpPr>
        <p:spPr>
          <a:xfrm>
            <a:off x="1707117" y="162580"/>
            <a:ext cx="6169831" cy="523220"/>
          </a:xfrm>
          <a:prstGeom prst="rect">
            <a:avLst/>
          </a:prstGeom>
          <a:noFill/>
        </p:spPr>
        <p:txBody>
          <a:bodyPr wrap="none" rtlCol="0">
            <a:spAutoFit/>
          </a:bodyPr>
          <a:lstStyle/>
          <a:p>
            <a:r>
              <a:rPr lang="en-US" sz="2800" b="1" dirty="0"/>
              <a:t>Example 1: Block moving on real surface</a:t>
            </a:r>
          </a:p>
        </p:txBody>
      </p:sp>
      <p:cxnSp>
        <p:nvCxnSpPr>
          <p:cNvPr id="27" name="Straight Connector 26"/>
          <p:cNvCxnSpPr/>
          <p:nvPr/>
        </p:nvCxnSpPr>
        <p:spPr>
          <a:xfrm>
            <a:off x="1752600" y="2519340"/>
            <a:ext cx="15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66800" y="2265340"/>
            <a:ext cx="6858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2"/>
          <p:cNvGrpSpPr/>
          <p:nvPr/>
        </p:nvGrpSpPr>
        <p:grpSpPr>
          <a:xfrm>
            <a:off x="1424354" y="1193800"/>
            <a:ext cx="417146" cy="1379560"/>
            <a:chOff x="7973704" y="457200"/>
            <a:chExt cx="417146" cy="1379560"/>
          </a:xfrm>
        </p:grpSpPr>
        <p:cxnSp>
          <p:nvCxnSpPr>
            <p:cNvPr id="44" name="Straight Connector 43"/>
            <p:cNvCxnSpPr/>
            <p:nvPr/>
          </p:nvCxnSpPr>
          <p:spPr>
            <a:xfrm rot="16200000" flipV="1">
              <a:off x="7283924" y="1146980"/>
              <a:ext cx="1379560" cy="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01000"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3" name="Group 45"/>
          <p:cNvGrpSpPr/>
          <p:nvPr/>
        </p:nvGrpSpPr>
        <p:grpSpPr>
          <a:xfrm>
            <a:off x="1422400" y="2208768"/>
            <a:ext cx="1358900" cy="369332"/>
            <a:chOff x="4508500" y="2971800"/>
            <a:chExt cx="1358900" cy="369332"/>
          </a:xfrm>
        </p:grpSpPr>
        <p:cxnSp>
          <p:nvCxnSpPr>
            <p:cNvPr id="47" name="Straight Arrow Connector 46"/>
            <p:cNvCxnSpPr/>
            <p:nvPr/>
          </p:nvCxnSpPr>
          <p:spPr>
            <a:xfrm>
              <a:off x="4508500" y="3276600"/>
              <a:ext cx="13589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6400" y="2971800"/>
              <a:ext cx="296876" cy="369332"/>
            </a:xfrm>
            <a:prstGeom prst="rect">
              <a:avLst/>
            </a:prstGeom>
            <a:noFill/>
          </p:spPr>
          <p:txBody>
            <a:bodyPr wrap="none" rtlCol="0">
              <a:spAutoFit/>
            </a:bodyPr>
            <a:lstStyle/>
            <a:p>
              <a:r>
                <a:rPr lang="en-US" dirty="0"/>
                <a:t>T</a:t>
              </a:r>
            </a:p>
          </p:txBody>
        </p:sp>
      </p:grpSp>
      <p:grpSp>
        <p:nvGrpSpPr>
          <p:cNvPr id="4" name="Group 55"/>
          <p:cNvGrpSpPr/>
          <p:nvPr/>
        </p:nvGrpSpPr>
        <p:grpSpPr>
          <a:xfrm>
            <a:off x="5257800" y="838200"/>
            <a:ext cx="3810000" cy="3798332"/>
            <a:chOff x="5257800" y="838200"/>
            <a:chExt cx="3810000" cy="3798332"/>
          </a:xfrm>
        </p:grpSpPr>
        <p:grpSp>
          <p:nvGrpSpPr>
            <p:cNvPr id="5" name="Group 18"/>
            <p:cNvGrpSpPr/>
            <p:nvPr/>
          </p:nvGrpSpPr>
          <p:grpSpPr>
            <a:xfrm>
              <a:off x="5257800" y="838200"/>
              <a:ext cx="3810000" cy="3352800"/>
              <a:chOff x="4343400" y="609600"/>
              <a:chExt cx="4419600" cy="4419600"/>
            </a:xfrm>
          </p:grpSpPr>
          <p:cxnSp>
            <p:nvCxnSpPr>
              <p:cNvPr id="20" name="Straight Connector 19"/>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248400" y="4267200"/>
              <a:ext cx="1962653" cy="369332"/>
            </a:xfrm>
            <a:prstGeom prst="rect">
              <a:avLst/>
            </a:prstGeom>
            <a:noFill/>
          </p:spPr>
          <p:txBody>
            <a:bodyPr wrap="none" rtlCol="0">
              <a:spAutoFit/>
            </a:bodyPr>
            <a:lstStyle/>
            <a:p>
              <a:r>
                <a:rPr lang="en-US" dirty="0"/>
                <a:t>Free Body Diagram</a:t>
              </a:r>
            </a:p>
          </p:txBody>
        </p:sp>
        <p:grpSp>
          <p:nvGrpSpPr>
            <p:cNvPr id="6" name="Group 54"/>
            <p:cNvGrpSpPr/>
            <p:nvPr/>
          </p:nvGrpSpPr>
          <p:grpSpPr>
            <a:xfrm>
              <a:off x="6553200" y="1002268"/>
              <a:ext cx="1879600" cy="2916260"/>
              <a:chOff x="6553200" y="1002268"/>
              <a:chExt cx="1879600" cy="2916260"/>
            </a:xfrm>
          </p:grpSpPr>
          <p:grpSp>
            <p:nvGrpSpPr>
              <p:cNvPr id="7" name="Group 7"/>
              <p:cNvGrpSpPr/>
              <p:nvPr/>
            </p:nvGrpSpPr>
            <p:grpSpPr>
              <a:xfrm>
                <a:off x="6553200" y="2399268"/>
                <a:ext cx="533400" cy="1519260"/>
                <a:chOff x="4724400" y="1854200"/>
                <a:chExt cx="533400" cy="1519260"/>
              </a:xfrm>
            </p:grpSpPr>
            <p:cxnSp>
              <p:nvCxnSpPr>
                <p:cNvPr id="10" name="Straight Connector 9"/>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4400" y="2883932"/>
                  <a:ext cx="478016" cy="369332"/>
                </a:xfrm>
                <a:prstGeom prst="rect">
                  <a:avLst/>
                </a:prstGeom>
              </p:spPr>
              <p:txBody>
                <a:bodyPr wrap="none">
                  <a:spAutoFit/>
                </a:bodyPr>
                <a:lstStyle/>
                <a:p>
                  <a:r>
                    <a:rPr lang="en-US" dirty="0"/>
                    <a:t>mg</a:t>
                  </a:r>
                </a:p>
              </p:txBody>
            </p:sp>
            <p:sp>
              <p:nvSpPr>
                <p:cNvPr id="9" name="Oval 8"/>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p:cNvGrpSpPr/>
              <p:nvPr/>
            </p:nvGrpSpPr>
            <p:grpSpPr>
              <a:xfrm>
                <a:off x="7016620" y="1002268"/>
                <a:ext cx="417146" cy="1379560"/>
                <a:chOff x="7973704" y="457200"/>
                <a:chExt cx="417146" cy="1379560"/>
              </a:xfrm>
            </p:grpSpPr>
            <p:cxnSp>
              <p:nvCxnSpPr>
                <p:cNvPr id="14" name="Straight Connector 13"/>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01000" y="838200"/>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12" name="Group 49"/>
              <p:cNvGrpSpPr/>
              <p:nvPr/>
            </p:nvGrpSpPr>
            <p:grpSpPr>
              <a:xfrm>
                <a:off x="7073900" y="2157968"/>
                <a:ext cx="1358900" cy="369332"/>
                <a:chOff x="4508500" y="2971800"/>
                <a:chExt cx="1358900" cy="369332"/>
              </a:xfrm>
            </p:grpSpPr>
            <p:cxnSp>
              <p:nvCxnSpPr>
                <p:cNvPr id="51" name="Straight Arrow Connector 50"/>
                <p:cNvCxnSpPr/>
                <p:nvPr/>
              </p:nvCxnSpPr>
              <p:spPr>
                <a:xfrm>
                  <a:off x="4508500" y="3276600"/>
                  <a:ext cx="13589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86400" y="2971800"/>
                  <a:ext cx="296876" cy="369332"/>
                </a:xfrm>
                <a:prstGeom prst="rect">
                  <a:avLst/>
                </a:prstGeom>
                <a:noFill/>
              </p:spPr>
              <p:txBody>
                <a:bodyPr wrap="none" rtlCol="0">
                  <a:spAutoFit/>
                </a:bodyPr>
                <a:lstStyle/>
                <a:p>
                  <a:r>
                    <a:rPr lang="en-US" dirty="0"/>
                    <a:t>T</a:t>
                  </a:r>
                </a:p>
              </p:txBody>
            </p:sp>
          </p:grpSp>
        </p:grpSp>
      </p:grpSp>
      <p:grpSp>
        <p:nvGrpSpPr>
          <p:cNvPr id="13" name="Group 53"/>
          <p:cNvGrpSpPr/>
          <p:nvPr/>
        </p:nvGrpSpPr>
        <p:grpSpPr>
          <a:xfrm>
            <a:off x="115269" y="2743200"/>
            <a:ext cx="2678731" cy="690540"/>
            <a:chOff x="115269" y="2743200"/>
            <a:chExt cx="2678731" cy="690540"/>
          </a:xfrm>
        </p:grpSpPr>
        <p:grpSp>
          <p:nvGrpSpPr>
            <p:cNvPr id="16" name="Group 34"/>
            <p:cNvGrpSpPr/>
            <p:nvPr/>
          </p:nvGrpSpPr>
          <p:grpSpPr>
            <a:xfrm>
              <a:off x="127000" y="2747940"/>
              <a:ext cx="2667000" cy="685800"/>
              <a:chOff x="127000" y="2209800"/>
              <a:chExt cx="2667000" cy="685800"/>
            </a:xfrm>
          </p:grpSpPr>
          <p:sp>
            <p:nvSpPr>
              <p:cNvPr id="33" name="Rectangle 32"/>
              <p:cNvSpPr/>
              <p:nvPr/>
            </p:nvSpPr>
            <p:spPr>
              <a:xfrm>
                <a:off x="152400" y="2209800"/>
                <a:ext cx="2590800"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7000" y="2514600"/>
                <a:ext cx="2667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115269" y="2743200"/>
              <a:ext cx="816249" cy="246221"/>
            </a:xfrm>
            <a:prstGeom prst="rect">
              <a:avLst/>
            </a:prstGeom>
            <a:noFill/>
          </p:spPr>
          <p:txBody>
            <a:bodyPr wrap="none" rtlCol="0">
              <a:spAutoFit/>
            </a:bodyPr>
            <a:lstStyle/>
            <a:p>
              <a:r>
                <a:rPr lang="en-US" sz="1000" dirty="0"/>
                <a:t>Real surface</a:t>
              </a:r>
            </a:p>
          </p:txBody>
        </p:sp>
      </p:grpSp>
      <p:grpSp>
        <p:nvGrpSpPr>
          <p:cNvPr id="17" name="Group 7"/>
          <p:cNvGrpSpPr/>
          <p:nvPr/>
        </p:nvGrpSpPr>
        <p:grpSpPr>
          <a:xfrm>
            <a:off x="969784" y="2582840"/>
            <a:ext cx="478016" cy="1379560"/>
            <a:chOff x="4724400" y="1993900"/>
            <a:chExt cx="478016" cy="1379560"/>
          </a:xfrm>
        </p:grpSpPr>
        <p:cxnSp>
          <p:nvCxnSpPr>
            <p:cNvPr id="40" name="Straight Connector 39"/>
            <p:cNvCxnSpPr/>
            <p:nvPr/>
          </p:nvCxnSpPr>
          <p:spPr>
            <a:xfrm rot="5400000">
              <a:off x="4491820" y="2683680"/>
              <a:ext cx="1379560" cy="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24400" y="2883932"/>
              <a:ext cx="478016" cy="369332"/>
            </a:xfrm>
            <a:prstGeom prst="rect">
              <a:avLst/>
            </a:prstGeom>
          </p:spPr>
          <p:txBody>
            <a:bodyPr wrap="none">
              <a:spAutoFit/>
            </a:bodyPr>
            <a:lstStyle/>
            <a:p>
              <a:r>
                <a:rPr lang="en-US" dirty="0"/>
                <a:t>mg</a:t>
              </a:r>
            </a:p>
          </p:txBody>
        </p:sp>
      </p:grpSp>
      <p:grpSp>
        <p:nvGrpSpPr>
          <p:cNvPr id="63" name="Group 62"/>
          <p:cNvGrpSpPr/>
          <p:nvPr/>
        </p:nvGrpSpPr>
        <p:grpSpPr>
          <a:xfrm>
            <a:off x="381000" y="2330632"/>
            <a:ext cx="825500" cy="412568"/>
            <a:chOff x="6112240" y="2057400"/>
            <a:chExt cx="825500" cy="412568"/>
          </a:xfrm>
        </p:grpSpPr>
        <p:cxnSp>
          <p:nvCxnSpPr>
            <p:cNvPr id="64" name="Straight Arrow Connector 63"/>
            <p:cNvCxnSpPr/>
            <p:nvPr/>
          </p:nvCxnSpPr>
          <p:spPr>
            <a:xfrm>
              <a:off x="6112240" y="2468380"/>
              <a:ext cx="825500"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248400" y="2057400"/>
              <a:ext cx="255198" cy="369332"/>
            </a:xfrm>
            <a:prstGeom prst="rect">
              <a:avLst/>
            </a:prstGeom>
            <a:noFill/>
          </p:spPr>
          <p:txBody>
            <a:bodyPr wrap="none" rtlCol="0">
              <a:spAutoFit/>
            </a:bodyPr>
            <a:lstStyle/>
            <a:p>
              <a:r>
                <a:rPr lang="en-US" i="1" dirty="0"/>
                <a:t>f</a:t>
              </a:r>
            </a:p>
          </p:txBody>
        </p:sp>
      </p:grpSp>
      <p:grpSp>
        <p:nvGrpSpPr>
          <p:cNvPr id="68" name="Group 67"/>
          <p:cNvGrpSpPr/>
          <p:nvPr/>
        </p:nvGrpSpPr>
        <p:grpSpPr>
          <a:xfrm>
            <a:off x="1905000" y="3898900"/>
            <a:ext cx="4038600" cy="2654300"/>
            <a:chOff x="1905000" y="3213100"/>
            <a:chExt cx="4038600" cy="2654300"/>
          </a:xfrm>
        </p:grpSpPr>
        <p:grpSp>
          <p:nvGrpSpPr>
            <p:cNvPr id="18" name="Group 36"/>
            <p:cNvGrpSpPr/>
            <p:nvPr/>
          </p:nvGrpSpPr>
          <p:grpSpPr>
            <a:xfrm>
              <a:off x="1905000" y="3810000"/>
              <a:ext cx="4038600" cy="2057400"/>
              <a:chOff x="4800600" y="4953000"/>
              <a:chExt cx="4038600" cy="2057400"/>
            </a:xfrm>
          </p:grpSpPr>
          <p:sp>
            <p:nvSpPr>
              <p:cNvPr id="42" name="Rectangle 41"/>
              <p:cNvSpPr/>
              <p:nvPr/>
            </p:nvSpPr>
            <p:spPr>
              <a:xfrm>
                <a:off x="4800600" y="4953000"/>
                <a:ext cx="1905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9" name="Object 10"/>
              <p:cNvGraphicFramePr>
                <a:graphicFrameLocks noChangeAspect="1"/>
              </p:cNvGraphicFramePr>
              <p:nvPr/>
            </p:nvGraphicFramePr>
            <p:xfrm>
              <a:off x="5181600" y="5453063"/>
              <a:ext cx="1158875" cy="338137"/>
            </p:xfrm>
            <a:graphic>
              <a:graphicData uri="http://schemas.openxmlformats.org/presentationml/2006/ole">
                <mc:AlternateContent xmlns:mc="http://schemas.openxmlformats.org/markup-compatibility/2006">
                  <mc:Choice xmlns:v="urn:schemas-microsoft-com:vml" Requires="v">
                    <p:oleObj spid="_x0000_s363805" name="Equation" r:id="rId3" imgW="723600" imgH="203040" progId="Equation.3">
                      <p:embed/>
                    </p:oleObj>
                  </mc:Choice>
                  <mc:Fallback>
                    <p:oleObj name="Equation" r:id="rId3" imgW="723600" imgH="2030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453063"/>
                            <a:ext cx="1158875"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56"/>
              <p:cNvSpPr/>
              <p:nvPr/>
            </p:nvSpPr>
            <p:spPr>
              <a:xfrm>
                <a:off x="7162800" y="4953000"/>
                <a:ext cx="1676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Object 11"/>
              <p:cNvGraphicFramePr>
                <a:graphicFrameLocks noChangeAspect="1"/>
              </p:cNvGraphicFramePr>
              <p:nvPr/>
            </p:nvGraphicFramePr>
            <p:xfrm>
              <a:off x="7467600" y="5486400"/>
              <a:ext cx="1258888" cy="379413"/>
            </p:xfrm>
            <a:graphic>
              <a:graphicData uri="http://schemas.openxmlformats.org/presentationml/2006/ole">
                <mc:AlternateContent xmlns:mc="http://schemas.openxmlformats.org/markup-compatibility/2006">
                  <mc:Choice xmlns:v="urn:schemas-microsoft-com:vml" Requires="v">
                    <p:oleObj spid="_x0000_s363806" name="Equation" r:id="rId5" imgW="787320" imgH="228600" progId="Equation.3">
                      <p:embed/>
                    </p:oleObj>
                  </mc:Choice>
                  <mc:Fallback>
                    <p:oleObj name="Equation" r:id="rId5" imgW="787320" imgH="228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5486400"/>
                            <a:ext cx="1258888"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5334000" y="4953000"/>
                <a:ext cx="1257717" cy="369332"/>
              </a:xfrm>
              <a:prstGeom prst="rect">
                <a:avLst/>
              </a:prstGeom>
              <a:noFill/>
            </p:spPr>
            <p:txBody>
              <a:bodyPr wrap="none" rtlCol="0">
                <a:spAutoFit/>
              </a:bodyPr>
              <a:lstStyle/>
              <a:p>
                <a:r>
                  <a:rPr lang="en-US" b="1" dirty="0">
                    <a:solidFill>
                      <a:srgbClr val="FFFF00"/>
                    </a:solidFill>
                  </a:rPr>
                  <a:t>X-Direction</a:t>
                </a:r>
              </a:p>
            </p:txBody>
          </p:sp>
          <p:sp>
            <p:nvSpPr>
              <p:cNvPr id="60" name="TextBox 59"/>
              <p:cNvSpPr txBox="1"/>
              <p:nvPr/>
            </p:nvSpPr>
            <p:spPr>
              <a:xfrm>
                <a:off x="7543800" y="4953000"/>
                <a:ext cx="1251305" cy="369332"/>
              </a:xfrm>
              <a:prstGeom prst="rect">
                <a:avLst/>
              </a:prstGeom>
              <a:noFill/>
            </p:spPr>
            <p:txBody>
              <a:bodyPr wrap="none" rtlCol="0">
                <a:spAutoFit/>
              </a:bodyPr>
              <a:lstStyle/>
              <a:p>
                <a:r>
                  <a:rPr lang="en-US" b="1" dirty="0">
                    <a:solidFill>
                      <a:srgbClr val="FFFF00"/>
                    </a:solidFill>
                  </a:rPr>
                  <a:t>Y-Direction</a:t>
                </a:r>
              </a:p>
            </p:txBody>
          </p:sp>
        </p:grpSp>
        <p:graphicFrame>
          <p:nvGraphicFramePr>
            <p:cNvPr id="66" name="Object 11"/>
            <p:cNvGraphicFramePr>
              <a:graphicFrameLocks noChangeAspect="1"/>
            </p:cNvGraphicFramePr>
            <p:nvPr/>
          </p:nvGraphicFramePr>
          <p:xfrm>
            <a:off x="4743450" y="4725988"/>
            <a:ext cx="914400" cy="379412"/>
          </p:xfrm>
          <a:graphic>
            <a:graphicData uri="http://schemas.openxmlformats.org/presentationml/2006/ole">
              <mc:AlternateContent xmlns:mc="http://schemas.openxmlformats.org/markup-compatibility/2006">
                <mc:Choice xmlns:v="urn:schemas-microsoft-com:vml" Requires="v">
                  <p:oleObj spid="_x0000_s363807" name="Equation" r:id="rId7" imgW="571320" imgH="228600" progId="Equation.3">
                    <p:embed/>
                  </p:oleObj>
                </mc:Choice>
                <mc:Fallback>
                  <p:oleObj name="Equation" r:id="rId7" imgW="571320" imgH="228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3450" y="4725988"/>
                          <a:ext cx="91440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10"/>
            <p:cNvGraphicFramePr>
              <a:graphicFrameLocks noChangeAspect="1"/>
            </p:cNvGraphicFramePr>
            <p:nvPr/>
          </p:nvGraphicFramePr>
          <p:xfrm>
            <a:off x="2057400" y="4724400"/>
            <a:ext cx="1524000" cy="381000"/>
          </p:xfrm>
          <a:graphic>
            <a:graphicData uri="http://schemas.openxmlformats.org/presentationml/2006/ole">
              <mc:AlternateContent xmlns:mc="http://schemas.openxmlformats.org/markup-compatibility/2006">
                <mc:Choice xmlns:v="urn:schemas-microsoft-com:vml" Requires="v">
                  <p:oleObj spid="_x0000_s363808" name="Equation" r:id="rId9" imgW="876240" imgH="228600" progId="Equation.3">
                    <p:embed/>
                  </p:oleObj>
                </mc:Choice>
                <mc:Fallback>
                  <p:oleObj name="Equation" r:id="rId9" imgW="87624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724400"/>
                          <a:ext cx="152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27" name="Object 7"/>
            <p:cNvGraphicFramePr>
              <a:graphicFrameLocks noChangeAspect="1"/>
            </p:cNvGraphicFramePr>
            <p:nvPr/>
          </p:nvGraphicFramePr>
          <p:xfrm>
            <a:off x="1981201" y="5202238"/>
            <a:ext cx="1752600" cy="339725"/>
          </p:xfrm>
          <a:graphic>
            <a:graphicData uri="http://schemas.openxmlformats.org/presentationml/2006/ole">
              <mc:AlternateContent xmlns:mc="http://schemas.openxmlformats.org/markup-compatibility/2006">
                <mc:Choice xmlns:v="urn:schemas-microsoft-com:vml" Requires="v">
                  <p:oleObj spid="_x0000_s363809" name="Equation" r:id="rId11" imgW="901440" imgH="203040" progId="Equation.3">
                    <p:embed/>
                  </p:oleObj>
                </mc:Choice>
                <mc:Fallback>
                  <p:oleObj name="Equation" r:id="rId11" imgW="901440" imgH="20304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1" y="5202238"/>
                          <a:ext cx="175260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28" name="Object 8"/>
            <p:cNvGraphicFramePr>
              <a:graphicFrameLocks noChangeAspect="1"/>
            </p:cNvGraphicFramePr>
            <p:nvPr/>
          </p:nvGraphicFramePr>
          <p:xfrm>
            <a:off x="3429000" y="3213100"/>
            <a:ext cx="1447800" cy="596900"/>
          </p:xfrm>
          <a:graphic>
            <a:graphicData uri="http://schemas.openxmlformats.org/presentationml/2006/ole">
              <mc:AlternateContent xmlns:mc="http://schemas.openxmlformats.org/markup-compatibility/2006">
                <mc:Choice xmlns:v="urn:schemas-microsoft-com:vml" Requires="v">
                  <p:oleObj spid="_x0000_s363810" name="Equation" r:id="rId13" imgW="558720" imgH="228600" progId="Equation.3">
                    <p:embed/>
                  </p:oleObj>
                </mc:Choice>
                <mc:Fallback>
                  <p:oleObj name="Equation" r:id="rId13" imgW="558720" imgH="22860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3213100"/>
                          <a:ext cx="1447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07E816A9134543AC84FD18F08BD3D6" ma:contentTypeVersion="0" ma:contentTypeDescription="Create a new document." ma:contentTypeScope="" ma:versionID="c644bf2c8f011bec2447be5e5d7fc4e6">
  <xsd:schema xmlns:xsd="http://www.w3.org/2001/XMLSchema" xmlns:xs="http://www.w3.org/2001/XMLSchema" xmlns:p="http://schemas.microsoft.com/office/2006/metadata/properties" targetNamespace="http://schemas.microsoft.com/office/2006/metadata/properties" ma:root="true" ma:fieldsID="9b8973bba12d00968c1fa681494fe1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BA21DB-917A-49C4-BD74-38B4F6744B64}">
  <ds:schemaRef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FAD95FE1-D988-4A17-B0E7-3F867C3CB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F53EB6-A2BA-4CC4-8867-6E5EA26FE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33917</TotalTime>
  <Words>4207</Words>
  <Application>Microsoft Office PowerPoint</Application>
  <PresentationFormat>On-screen Show (4:3)</PresentationFormat>
  <Paragraphs>340</Paragraphs>
  <Slides>48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9" baseType="lpstr">
      <vt:lpstr>Arial</vt:lpstr>
      <vt:lpstr>Calibri</vt:lpstr>
      <vt:lpstr>Comic Sans MS</vt:lpstr>
      <vt:lpstr>Symbol</vt:lpstr>
      <vt:lpstr>Times New Roman</vt:lpstr>
      <vt:lpstr>Verdana</vt:lpstr>
      <vt:lpstr>Wingdings</vt:lpstr>
      <vt:lpstr>Office Theme</vt:lpstr>
      <vt:lpstr>Equation</vt:lpstr>
      <vt:lpstr>Microsoft Equation 3.0</vt:lpstr>
      <vt:lpstr>معادلة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Dr. Kunwar</cp:lastModifiedBy>
  <cp:revision>916</cp:revision>
  <dcterms:created xsi:type="dcterms:W3CDTF">2009-10-06T19:10:23Z</dcterms:created>
  <dcterms:modified xsi:type="dcterms:W3CDTF">2016-10-24T12:06:18Z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0x010100ED07E816A9134543AC84FD18F08BD3D6</vt:lpwstr>
  </property>
</Properties>
</file>