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57" r:id="rId3"/>
    <p:sldId id="256" r:id="rId4"/>
    <p:sldId id="258" r:id="rId5"/>
    <p:sldId id="259" r:id="rId6"/>
    <p:sldId id="262" r:id="rId7"/>
    <p:sldId id="261" r:id="rId8"/>
    <p:sldId id="260" r:id="rId9"/>
    <p:sldId id="263" r:id="rId10"/>
    <p:sldId id="267" r:id="rId11"/>
    <p:sldId id="264" r:id="rId12"/>
    <p:sldId id="300" r:id="rId13"/>
    <p:sldId id="268" r:id="rId14"/>
    <p:sldId id="269" r:id="rId15"/>
    <p:sldId id="270" r:id="rId16"/>
    <p:sldId id="271" r:id="rId17"/>
    <p:sldId id="274" r:id="rId18"/>
    <p:sldId id="280" r:id="rId19"/>
    <p:sldId id="281" r:id="rId20"/>
    <p:sldId id="282" r:id="rId21"/>
    <p:sldId id="283" r:id="rId22"/>
    <p:sldId id="284" r:id="rId23"/>
    <p:sldId id="285" r:id="rId24"/>
    <p:sldId id="286" r:id="rId25"/>
    <p:sldId id="287" r:id="rId26"/>
    <p:sldId id="288" r:id="rId27"/>
    <p:sldId id="289" r:id="rId28"/>
    <p:sldId id="301" r:id="rId29"/>
    <p:sldId id="290" r:id="rId30"/>
    <p:sldId id="292" r:id="rId31"/>
    <p:sldId id="293" r:id="rId32"/>
    <p:sldId id="291" r:id="rId33"/>
    <p:sldId id="298" r:id="rId34"/>
    <p:sldId id="294" r:id="rId35"/>
    <p:sldId id="295" r:id="rId36"/>
    <p:sldId id="296" r:id="rId37"/>
    <p:sldId id="297" r:id="rId38"/>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9417315E-9BC3-46D0-8AD0-D7CEEA70C7B6}" type="datetimeFigureOut">
              <a:rPr lang="en-US"/>
              <a:pPr>
                <a:defRPr/>
              </a:pPr>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5601FE32-A3F4-4DD9-A2B4-3C5129DC6D62}" type="slidenum">
              <a:rPr lang="en-US"/>
              <a:pPr>
                <a:defRPr/>
              </a:pPr>
              <a:t>‹#›</a:t>
            </a:fld>
            <a:endParaRPr lang="en-US"/>
          </a:p>
        </p:txBody>
      </p:sp>
    </p:spTree>
    <p:extLst>
      <p:ext uri="{BB962C8B-B14F-4D97-AF65-F5344CB8AC3E}">
        <p14:creationId xmlns:p14="http://schemas.microsoft.com/office/powerpoint/2010/main" val="3636361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01FE32-A3F4-4DD9-A2B4-3C5129DC6D62}" type="slidenum">
              <a:rPr lang="en-US" smtClean="0"/>
              <a:pPr>
                <a:defRPr/>
              </a:pPr>
              <a:t>31</a:t>
            </a:fld>
            <a:endParaRPr lang="en-US"/>
          </a:p>
        </p:txBody>
      </p:sp>
    </p:spTree>
    <p:extLst>
      <p:ext uri="{BB962C8B-B14F-4D97-AF65-F5344CB8AC3E}">
        <p14:creationId xmlns:p14="http://schemas.microsoft.com/office/powerpoint/2010/main" val="6851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AF0CD4-3AE8-4236-82FE-17B3D5397FCB}"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EE0FFC-596E-460E-92EF-8ED6C10F8B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66B722-3B09-4EB8-8D11-9521BC942216}"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3FA2CC-7EA1-4C36-B286-6F9678FDD1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F31958-0F4A-4B3C-BC44-42EDBBECA808}"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B01A2C-EF7A-4387-9D5E-597F6B6A5B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BD8C5A-5E79-4999-8C70-213884506615}"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E1D173-4745-4264-AF33-DFF661B407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433F1FB-B6A4-4D51-8854-F09D37671315}" type="datetimeFigureOut">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71ECD-AF94-409E-AAC3-E14BEEF06C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57DA33-370C-4D1F-B68D-14CA81F52F15}" type="datetimeFigureOut">
              <a:rPr lang="en-US"/>
              <a:pPr>
                <a:defRPr/>
              </a:pPr>
              <a:t>10/11/2023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D4B09A-7F27-4577-B375-B579991229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62FE3C-BCF5-4B72-8725-B3FE60B678D5}" type="datetimeFigureOut">
              <a:rPr lang="en-US"/>
              <a:pPr>
                <a:defRPr/>
              </a:pPr>
              <a:t>10/11/2023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C6D18D-906E-46CF-994F-238F4E38A7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FEB7AEF-51E4-41D4-8D3D-3F5D71F322EF}" type="datetimeFigureOut">
              <a:rPr lang="en-US"/>
              <a:pPr>
                <a:defRPr/>
              </a:pPr>
              <a:t>10/11/2023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FE3466-8677-4428-8F6F-ACEB7E032A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46911-F1FB-41D2-8024-6A33A009A700}" type="datetimeFigureOut">
              <a:rPr lang="en-US"/>
              <a:pPr>
                <a:defRPr/>
              </a:pPr>
              <a:t>10/11/2023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9ED14C-AE69-4170-8C0E-20FB1CDD49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AF45FB-963F-45F8-B8B6-52AEA1AB79B2}" type="datetimeFigureOut">
              <a:rPr lang="en-US"/>
              <a:pPr>
                <a:defRPr/>
              </a:pPr>
              <a:t>10/11/2023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E99A04-5C8E-4EAE-B006-12915901D7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5516CB-3C66-43A9-A6D1-FA4A930B5AF4}" type="datetimeFigureOut">
              <a:rPr lang="en-US"/>
              <a:pPr>
                <a:defRPr/>
              </a:pPr>
              <a:t>10/11/2023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11042-0A39-4F1F-834A-CD5272D286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82D62A4B-15FF-4B16-B858-5F767FC62776}" type="datetimeFigureOut">
              <a:rPr lang="en-US"/>
              <a:pPr>
                <a:defRPr/>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26AC851D-3FC0-4A29-B078-DE42538E2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8.bin"/><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3429000" y="3048000"/>
            <a:ext cx="2116138" cy="1323975"/>
          </a:xfrm>
          <a:prstGeom prst="rect">
            <a:avLst/>
          </a:prstGeom>
          <a:noFill/>
          <a:ln w="9525">
            <a:noFill/>
            <a:miter lim="800000"/>
            <a:headEnd/>
            <a:tailEnd/>
          </a:ln>
        </p:spPr>
        <p:txBody>
          <a:bodyPr wrap="none">
            <a:spAutoFit/>
          </a:bodyPr>
          <a:lstStyle/>
          <a:p>
            <a:pPr algn="l" rtl="0"/>
            <a:r>
              <a:rPr lang="en-US" sz="4000">
                <a:latin typeface="Calibri" pitchFamily="34" charset="0"/>
              </a:rPr>
              <a:t>Lecture 1</a:t>
            </a:r>
          </a:p>
          <a:p>
            <a:pPr algn="l" rtl="0"/>
            <a:r>
              <a:rPr lang="en-US" sz="4000">
                <a:latin typeface="Calibri" pitchFamily="34" charset="0"/>
              </a:rPr>
              <a:t>Sec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8"/>
          <p:cNvGrpSpPr>
            <a:grpSpLocks/>
          </p:cNvGrpSpPr>
          <p:nvPr/>
        </p:nvGrpSpPr>
        <p:grpSpPr bwMode="auto">
          <a:xfrm>
            <a:off x="533400" y="838200"/>
            <a:ext cx="4495800" cy="2895600"/>
            <a:chOff x="533400" y="477714"/>
            <a:chExt cx="4630270" cy="3027485"/>
          </a:xfrm>
        </p:grpSpPr>
        <p:pic>
          <p:nvPicPr>
            <p:cNvPr id="25617" name="Picture 1" descr="meter-kg.jpg"/>
            <p:cNvPicPr>
              <a:picLocks noChangeAspect="1"/>
            </p:cNvPicPr>
            <p:nvPr/>
          </p:nvPicPr>
          <p:blipFill>
            <a:blip r:embed="rId2" cstate="print"/>
            <a:srcRect/>
            <a:stretch>
              <a:fillRect/>
            </a:stretch>
          </p:blipFill>
          <p:spPr bwMode="auto">
            <a:xfrm>
              <a:off x="533400" y="477714"/>
              <a:ext cx="4630270" cy="3027485"/>
            </a:xfrm>
            <a:prstGeom prst="rect">
              <a:avLst/>
            </a:prstGeom>
            <a:noFill/>
            <a:ln w="9525">
              <a:noFill/>
              <a:miter lim="800000"/>
              <a:headEnd/>
              <a:tailEnd/>
            </a:ln>
          </p:spPr>
        </p:pic>
        <p:sp>
          <p:nvSpPr>
            <p:cNvPr id="4" name="TextBox 3"/>
            <p:cNvSpPr txBox="1"/>
            <p:nvPr/>
          </p:nvSpPr>
          <p:spPr>
            <a:xfrm>
              <a:off x="838200" y="1830050"/>
              <a:ext cx="106680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fontAlgn="auto">
                <a:spcBef>
                  <a:spcPts val="0"/>
                </a:spcBef>
                <a:spcAft>
                  <a:spcPts val="0"/>
                </a:spcAft>
                <a:defRPr/>
              </a:pP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a:t>
              </a:r>
            </a:p>
          </p:txBody>
        </p:sp>
        <p:sp>
          <p:nvSpPr>
            <p:cNvPr id="6" name="TextBox 5"/>
            <p:cNvSpPr txBox="1"/>
            <p:nvPr/>
          </p:nvSpPr>
          <p:spPr>
            <a:xfrm>
              <a:off x="2438400" y="1525250"/>
              <a:ext cx="106680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fontAlgn="auto">
                <a:spcBef>
                  <a:spcPts val="0"/>
                </a:spcBef>
                <a:spcAft>
                  <a:spcPts val="0"/>
                </a:spcAft>
                <a:defRPr/>
              </a:pP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a:t>
              </a:r>
            </a:p>
          </p:txBody>
        </p:sp>
      </p:grpSp>
      <p:grpSp>
        <p:nvGrpSpPr>
          <p:cNvPr id="25602" name="Group 19"/>
          <p:cNvGrpSpPr>
            <a:grpSpLocks/>
          </p:cNvGrpSpPr>
          <p:nvPr/>
        </p:nvGrpSpPr>
        <p:grpSpPr bwMode="auto">
          <a:xfrm>
            <a:off x="5562600" y="685800"/>
            <a:ext cx="3200400" cy="3048000"/>
            <a:chOff x="5181600" y="152400"/>
            <a:chExt cx="3429000" cy="3429000"/>
          </a:xfrm>
        </p:grpSpPr>
        <p:pic>
          <p:nvPicPr>
            <p:cNvPr id="25615" name="Picture 2" descr="Stopwatch.jpg"/>
            <p:cNvPicPr>
              <a:picLocks noChangeAspect="1"/>
            </p:cNvPicPr>
            <p:nvPr/>
          </p:nvPicPr>
          <p:blipFill>
            <a:blip r:embed="rId3" cstate="print"/>
            <a:srcRect/>
            <a:stretch>
              <a:fillRect/>
            </a:stretch>
          </p:blipFill>
          <p:spPr bwMode="auto">
            <a:xfrm>
              <a:off x="5181600" y="152400"/>
              <a:ext cx="3429000" cy="3429000"/>
            </a:xfrm>
            <a:prstGeom prst="rect">
              <a:avLst/>
            </a:prstGeom>
            <a:noFill/>
            <a:ln w="9525">
              <a:noFill/>
              <a:miter lim="800000"/>
              <a:headEnd/>
              <a:tailEnd/>
            </a:ln>
          </p:spPr>
        </p:pic>
        <p:sp>
          <p:nvSpPr>
            <p:cNvPr id="7" name="TextBox 6"/>
            <p:cNvSpPr txBox="1"/>
            <p:nvPr/>
          </p:nvSpPr>
          <p:spPr>
            <a:xfrm>
              <a:off x="6553200" y="152400"/>
              <a:ext cx="106680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fontAlgn="auto">
                <a:spcBef>
                  <a:spcPts val="0"/>
                </a:spcBef>
                <a:spcAft>
                  <a:spcPts val="0"/>
                </a:spcAft>
                <a:defRPr/>
              </a:pP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t>
              </a:r>
            </a:p>
          </p:txBody>
        </p:sp>
      </p:grpSp>
      <p:sp>
        <p:nvSpPr>
          <p:cNvPr id="25603" name="TextBox 7"/>
          <p:cNvSpPr txBox="1">
            <a:spLocks noChangeArrowheads="1"/>
          </p:cNvSpPr>
          <p:nvPr/>
        </p:nvSpPr>
        <p:spPr bwMode="auto">
          <a:xfrm>
            <a:off x="228600" y="3810000"/>
            <a:ext cx="2590800" cy="830263"/>
          </a:xfrm>
          <a:prstGeom prst="rect">
            <a:avLst/>
          </a:prstGeom>
          <a:noFill/>
          <a:ln w="38100">
            <a:solidFill>
              <a:srgbClr val="0000FF"/>
            </a:solidFill>
            <a:miter lim="800000"/>
            <a:headEnd/>
            <a:tailEnd/>
          </a:ln>
        </p:spPr>
        <p:txBody>
          <a:bodyPr>
            <a:spAutoFit/>
          </a:bodyPr>
          <a:lstStyle/>
          <a:p>
            <a:pPr algn="ctr" rtl="0"/>
            <a:r>
              <a:rPr lang="en-US" sz="2400" b="1">
                <a:latin typeface="Comic Sans MS" pitchFamily="66" charset="0"/>
                <a:cs typeface="Aharoni" pitchFamily="2" charset="-79"/>
              </a:rPr>
              <a:t>Fundamental Quantities</a:t>
            </a:r>
          </a:p>
        </p:txBody>
      </p:sp>
      <p:sp>
        <p:nvSpPr>
          <p:cNvPr id="25604" name="TextBox 8"/>
          <p:cNvSpPr txBox="1">
            <a:spLocks noChangeArrowheads="1"/>
          </p:cNvSpPr>
          <p:nvPr/>
        </p:nvSpPr>
        <p:spPr bwMode="auto">
          <a:xfrm>
            <a:off x="5662613" y="3835400"/>
            <a:ext cx="3405187" cy="830263"/>
          </a:xfrm>
          <a:prstGeom prst="rect">
            <a:avLst/>
          </a:prstGeom>
          <a:noFill/>
          <a:ln w="38100">
            <a:solidFill>
              <a:srgbClr val="0000FF"/>
            </a:solidFill>
            <a:miter lim="800000"/>
            <a:headEnd/>
            <a:tailEnd/>
          </a:ln>
        </p:spPr>
        <p:txBody>
          <a:bodyPr>
            <a:spAutoFit/>
          </a:bodyPr>
          <a:lstStyle/>
          <a:p>
            <a:pPr algn="ctr" rtl="0"/>
            <a:r>
              <a:rPr lang="en-US" sz="2400" b="1">
                <a:latin typeface="Comic Sans MS" pitchFamily="66" charset="0"/>
                <a:cs typeface="Aharoni" pitchFamily="2" charset="-79"/>
              </a:rPr>
              <a:t>International Standard (SI) Units</a:t>
            </a:r>
          </a:p>
        </p:txBody>
      </p:sp>
      <p:sp>
        <p:nvSpPr>
          <p:cNvPr id="25605" name="TextBox 9"/>
          <p:cNvSpPr txBox="1">
            <a:spLocks noChangeArrowheads="1"/>
          </p:cNvSpPr>
          <p:nvPr/>
        </p:nvSpPr>
        <p:spPr bwMode="auto">
          <a:xfrm>
            <a:off x="304800" y="4648200"/>
            <a:ext cx="1576388" cy="461963"/>
          </a:xfrm>
          <a:prstGeom prst="rect">
            <a:avLst/>
          </a:prstGeom>
          <a:noFill/>
          <a:ln w="9525">
            <a:noFill/>
            <a:miter lim="800000"/>
            <a:headEnd/>
            <a:tailEnd/>
          </a:ln>
        </p:spPr>
        <p:txBody>
          <a:bodyPr wrap="none">
            <a:spAutoFit/>
          </a:bodyPr>
          <a:lstStyle/>
          <a:p>
            <a:pPr algn="l" rtl="0"/>
            <a:r>
              <a:rPr lang="en-US" sz="2400">
                <a:solidFill>
                  <a:srgbClr val="FF0000"/>
                </a:solidFill>
                <a:latin typeface="Aharoni" pitchFamily="2" charset="-79"/>
                <a:cs typeface="Aharoni" pitchFamily="2" charset="-79"/>
              </a:rPr>
              <a:t>Length [L]</a:t>
            </a:r>
          </a:p>
        </p:txBody>
      </p:sp>
      <p:sp>
        <p:nvSpPr>
          <p:cNvPr id="25606" name="TextBox 10"/>
          <p:cNvSpPr txBox="1">
            <a:spLocks noChangeArrowheads="1"/>
          </p:cNvSpPr>
          <p:nvPr/>
        </p:nvSpPr>
        <p:spPr bwMode="auto">
          <a:xfrm>
            <a:off x="304800" y="5176838"/>
            <a:ext cx="1489075" cy="461962"/>
          </a:xfrm>
          <a:prstGeom prst="rect">
            <a:avLst/>
          </a:prstGeom>
          <a:noFill/>
          <a:ln w="9525">
            <a:noFill/>
            <a:miter lim="800000"/>
            <a:headEnd/>
            <a:tailEnd/>
          </a:ln>
        </p:spPr>
        <p:txBody>
          <a:bodyPr wrap="none">
            <a:spAutoFit/>
          </a:bodyPr>
          <a:lstStyle/>
          <a:p>
            <a:pPr algn="l" rtl="0"/>
            <a:r>
              <a:rPr lang="en-US" sz="2400">
                <a:solidFill>
                  <a:srgbClr val="00B0F0"/>
                </a:solidFill>
                <a:latin typeface="Aharoni" pitchFamily="2" charset="-79"/>
                <a:cs typeface="Aharoni" pitchFamily="2" charset="-79"/>
              </a:rPr>
              <a:t>Mass [M]</a:t>
            </a:r>
          </a:p>
        </p:txBody>
      </p:sp>
      <p:sp>
        <p:nvSpPr>
          <p:cNvPr id="25607" name="TextBox 11"/>
          <p:cNvSpPr txBox="1">
            <a:spLocks noChangeArrowheads="1"/>
          </p:cNvSpPr>
          <p:nvPr/>
        </p:nvSpPr>
        <p:spPr bwMode="auto">
          <a:xfrm>
            <a:off x="304800" y="5634038"/>
            <a:ext cx="1276350" cy="461962"/>
          </a:xfrm>
          <a:prstGeom prst="rect">
            <a:avLst/>
          </a:prstGeom>
          <a:noFill/>
          <a:ln w="9525">
            <a:noFill/>
            <a:miter lim="800000"/>
            <a:headEnd/>
            <a:tailEnd/>
          </a:ln>
        </p:spPr>
        <p:txBody>
          <a:bodyPr wrap="none">
            <a:spAutoFit/>
          </a:bodyPr>
          <a:lstStyle/>
          <a:p>
            <a:pPr algn="l" rtl="0"/>
            <a:r>
              <a:rPr lang="en-US" sz="2400">
                <a:solidFill>
                  <a:srgbClr val="00FF00"/>
                </a:solidFill>
                <a:latin typeface="Aharoni" pitchFamily="2" charset="-79"/>
                <a:cs typeface="Aharoni" pitchFamily="2" charset="-79"/>
              </a:rPr>
              <a:t>Time [T]</a:t>
            </a:r>
          </a:p>
        </p:txBody>
      </p:sp>
      <p:sp>
        <p:nvSpPr>
          <p:cNvPr id="13" name="Right Arrow 12"/>
          <p:cNvSpPr/>
          <p:nvPr/>
        </p:nvSpPr>
        <p:spPr>
          <a:xfrm>
            <a:off x="1828800" y="4876800"/>
            <a:ext cx="42672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5609" name="TextBox 13"/>
          <p:cNvSpPr txBox="1">
            <a:spLocks noChangeArrowheads="1"/>
          </p:cNvSpPr>
          <p:nvPr/>
        </p:nvSpPr>
        <p:spPr bwMode="auto">
          <a:xfrm>
            <a:off x="6629400" y="4724400"/>
            <a:ext cx="1674813" cy="461963"/>
          </a:xfrm>
          <a:prstGeom prst="rect">
            <a:avLst/>
          </a:prstGeom>
          <a:noFill/>
          <a:ln w="9525">
            <a:noFill/>
            <a:miter lim="800000"/>
            <a:headEnd/>
            <a:tailEnd/>
          </a:ln>
        </p:spPr>
        <p:txBody>
          <a:bodyPr wrap="none">
            <a:spAutoFit/>
          </a:bodyPr>
          <a:lstStyle/>
          <a:p>
            <a:pPr algn="l" rtl="0"/>
            <a:r>
              <a:rPr lang="en-US" sz="2400">
                <a:latin typeface="Aharoni" pitchFamily="2" charset="-79"/>
                <a:cs typeface="Aharoni" pitchFamily="2" charset="-79"/>
              </a:rPr>
              <a:t> </a:t>
            </a:r>
            <a:r>
              <a:rPr lang="en-US" sz="2400">
                <a:solidFill>
                  <a:srgbClr val="FF0000"/>
                </a:solidFill>
                <a:latin typeface="Aharoni" pitchFamily="2" charset="-79"/>
                <a:cs typeface="Aharoni" pitchFamily="2" charset="-79"/>
              </a:rPr>
              <a:t>Meter (m)</a:t>
            </a:r>
          </a:p>
        </p:txBody>
      </p:sp>
      <p:sp>
        <p:nvSpPr>
          <p:cNvPr id="15" name="Right Arrow 14"/>
          <p:cNvSpPr/>
          <p:nvPr/>
        </p:nvSpPr>
        <p:spPr>
          <a:xfrm>
            <a:off x="1752600" y="5405438"/>
            <a:ext cx="4267200" cy="762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5611" name="TextBox 15"/>
          <p:cNvSpPr txBox="1">
            <a:spLocks noChangeArrowheads="1"/>
          </p:cNvSpPr>
          <p:nvPr/>
        </p:nvSpPr>
        <p:spPr bwMode="auto">
          <a:xfrm>
            <a:off x="6477000" y="5253038"/>
            <a:ext cx="2295525" cy="461962"/>
          </a:xfrm>
          <a:prstGeom prst="rect">
            <a:avLst/>
          </a:prstGeom>
          <a:noFill/>
          <a:ln w="9525">
            <a:noFill/>
            <a:miter lim="800000"/>
            <a:headEnd/>
            <a:tailEnd/>
          </a:ln>
        </p:spPr>
        <p:txBody>
          <a:bodyPr wrap="none">
            <a:spAutoFit/>
          </a:bodyPr>
          <a:lstStyle/>
          <a:p>
            <a:pPr algn="l" rtl="0"/>
            <a:r>
              <a:rPr lang="en-US" sz="2400">
                <a:latin typeface="Aharoni" pitchFamily="2" charset="-79"/>
                <a:cs typeface="Aharoni" pitchFamily="2" charset="-79"/>
              </a:rPr>
              <a:t> </a:t>
            </a:r>
            <a:r>
              <a:rPr lang="en-US" sz="2400">
                <a:solidFill>
                  <a:srgbClr val="00B0F0"/>
                </a:solidFill>
                <a:latin typeface="Aharoni" pitchFamily="2" charset="-79"/>
                <a:cs typeface="Aharoni" pitchFamily="2" charset="-79"/>
              </a:rPr>
              <a:t>Kilogram (Kg)</a:t>
            </a:r>
          </a:p>
        </p:txBody>
      </p:sp>
      <p:sp>
        <p:nvSpPr>
          <p:cNvPr id="17" name="Right Arrow 16"/>
          <p:cNvSpPr/>
          <p:nvPr/>
        </p:nvSpPr>
        <p:spPr>
          <a:xfrm>
            <a:off x="1752600" y="5862638"/>
            <a:ext cx="4267200" cy="7620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5613" name="TextBox 17"/>
          <p:cNvSpPr txBox="1">
            <a:spLocks noChangeArrowheads="1"/>
          </p:cNvSpPr>
          <p:nvPr/>
        </p:nvSpPr>
        <p:spPr bwMode="auto">
          <a:xfrm>
            <a:off x="6705600" y="5710238"/>
            <a:ext cx="1730375" cy="461962"/>
          </a:xfrm>
          <a:prstGeom prst="rect">
            <a:avLst/>
          </a:prstGeom>
          <a:noFill/>
          <a:ln w="9525">
            <a:noFill/>
            <a:miter lim="800000"/>
            <a:headEnd/>
            <a:tailEnd/>
          </a:ln>
        </p:spPr>
        <p:txBody>
          <a:bodyPr wrap="none">
            <a:spAutoFit/>
          </a:bodyPr>
          <a:lstStyle/>
          <a:p>
            <a:pPr algn="l" rtl="0"/>
            <a:r>
              <a:rPr lang="en-US" sz="2400">
                <a:latin typeface="Aharoni" pitchFamily="2" charset="-79"/>
                <a:cs typeface="Aharoni" pitchFamily="2" charset="-79"/>
              </a:rPr>
              <a:t> </a:t>
            </a:r>
            <a:r>
              <a:rPr lang="en-US" sz="2400">
                <a:solidFill>
                  <a:srgbClr val="00FF00"/>
                </a:solidFill>
                <a:latin typeface="Aharoni" pitchFamily="2" charset="-79"/>
                <a:cs typeface="Aharoni" pitchFamily="2" charset="-79"/>
              </a:rPr>
              <a:t>Second (s)</a:t>
            </a:r>
          </a:p>
        </p:txBody>
      </p:sp>
      <p:sp>
        <p:nvSpPr>
          <p:cNvPr id="21" name="Title 1"/>
          <p:cNvSpPr txBox="1">
            <a:spLocks/>
          </p:cNvSpPr>
          <p:nvPr/>
        </p:nvSpPr>
        <p:spPr>
          <a:xfrm>
            <a:off x="0" y="0"/>
            <a:ext cx="9144000" cy="762000"/>
          </a:xfrm>
          <a:prstGeom prst="rect">
            <a:avLst/>
          </a:prstGeom>
        </p:spPr>
        <p:txBody>
          <a:bodyPr/>
          <a:lstStyle/>
          <a:p>
            <a:pPr algn="ctr" rtl="0" fontAlgn="auto">
              <a:spcAft>
                <a:spcPts val="0"/>
              </a:spcAft>
              <a:defRPr/>
            </a:pPr>
            <a:r>
              <a:rPr lang="en-US" sz="3600" b="1" dirty="0">
                <a:solidFill>
                  <a:srgbClr val="FF0000"/>
                </a:solidFill>
                <a:latin typeface="Comic Sans MS" pitchFamily="66" charset="0"/>
                <a:ea typeface="+mj-ea"/>
                <a:cs typeface="Aharoni" pitchFamily="2" charset="-79"/>
              </a:rPr>
              <a:t>Three fundamental physical quantities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Changing Units: Time </a:t>
            </a:r>
            <a:endParaRPr lang="en-US" sz="2400" b="1" dirty="0">
              <a:solidFill>
                <a:srgbClr val="FF3300"/>
              </a:solidFill>
              <a:latin typeface="Comic Sans MS" pitchFamily="66" charset="0"/>
              <a:ea typeface="+mj-ea"/>
              <a:cs typeface="+mj-cs"/>
            </a:endParaRPr>
          </a:p>
        </p:txBody>
      </p:sp>
      <p:sp>
        <p:nvSpPr>
          <p:cNvPr id="26626" name="TextBox 3"/>
          <p:cNvSpPr txBox="1">
            <a:spLocks noChangeArrowheads="1"/>
          </p:cNvSpPr>
          <p:nvPr/>
        </p:nvSpPr>
        <p:spPr bwMode="auto">
          <a:xfrm>
            <a:off x="3651250" y="990600"/>
            <a:ext cx="1508746" cy="369332"/>
          </a:xfrm>
          <a:prstGeom prst="rect">
            <a:avLst/>
          </a:prstGeom>
          <a:noFill/>
          <a:ln w="9525">
            <a:noFill/>
            <a:miter lim="800000"/>
            <a:headEnd/>
            <a:tailEnd/>
          </a:ln>
        </p:spPr>
        <p:txBody>
          <a:bodyPr wrap="none">
            <a:spAutoFit/>
          </a:bodyPr>
          <a:lstStyle/>
          <a:p>
            <a:pPr algn="l" rtl="0"/>
            <a:r>
              <a:rPr lang="en-US" dirty="0">
                <a:latin typeface="Comic Sans MS" pitchFamily="66" charset="0"/>
              </a:rPr>
              <a:t>1 min  =  60s</a:t>
            </a:r>
          </a:p>
        </p:txBody>
      </p:sp>
      <p:grpSp>
        <p:nvGrpSpPr>
          <p:cNvPr id="57" name="Group 56"/>
          <p:cNvGrpSpPr>
            <a:grpSpLocks/>
          </p:cNvGrpSpPr>
          <p:nvPr/>
        </p:nvGrpSpPr>
        <p:grpSpPr bwMode="auto">
          <a:xfrm>
            <a:off x="609600" y="1175266"/>
            <a:ext cx="3095625" cy="1480354"/>
            <a:chOff x="609600" y="1175781"/>
            <a:chExt cx="3096038" cy="1479282"/>
          </a:xfrm>
        </p:grpSpPr>
        <p:grpSp>
          <p:nvGrpSpPr>
            <p:cNvPr id="26664" name="Group 11"/>
            <p:cNvGrpSpPr>
              <a:grpSpLocks/>
            </p:cNvGrpSpPr>
            <p:nvPr/>
          </p:nvGrpSpPr>
          <p:grpSpPr bwMode="auto">
            <a:xfrm>
              <a:off x="609600" y="1828799"/>
              <a:ext cx="1686739" cy="826264"/>
              <a:chOff x="2971800" y="2285999"/>
              <a:chExt cx="1610539" cy="826264"/>
            </a:xfrm>
          </p:grpSpPr>
          <p:cxnSp>
            <p:nvCxnSpPr>
              <p:cNvPr id="7" name="Straight Connector 6"/>
              <p:cNvCxnSpPr/>
              <p:nvPr/>
            </p:nvCxnSpPr>
            <p:spPr>
              <a:xfrm>
                <a:off x="2971800" y="2692149"/>
                <a:ext cx="945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68" name="Rectangle 7"/>
              <p:cNvSpPr>
                <a:spLocks noChangeArrowheads="1"/>
              </p:cNvSpPr>
              <p:nvPr/>
            </p:nvSpPr>
            <p:spPr bwMode="auto">
              <a:xfrm>
                <a:off x="2971800" y="2285999"/>
                <a:ext cx="684569" cy="369065"/>
              </a:xfrm>
              <a:prstGeom prst="rect">
                <a:avLst/>
              </a:prstGeom>
              <a:noFill/>
              <a:ln w="9525">
                <a:noFill/>
                <a:miter lim="800000"/>
                <a:headEnd/>
                <a:tailEnd/>
              </a:ln>
            </p:spPr>
            <p:txBody>
              <a:bodyPr wrap="none">
                <a:spAutoFit/>
              </a:bodyPr>
              <a:lstStyle/>
              <a:p>
                <a:pPr algn="l" rtl="0"/>
                <a:r>
                  <a:rPr lang="en-US" dirty="0">
                    <a:latin typeface="Comic Sans MS" pitchFamily="66" charset="0"/>
                  </a:rPr>
                  <a:t>60 s </a:t>
                </a:r>
                <a:endParaRPr lang="en-US" dirty="0">
                  <a:latin typeface="Calibri" pitchFamily="34" charset="0"/>
                </a:endParaRPr>
              </a:p>
            </p:txBody>
          </p:sp>
          <p:sp>
            <p:nvSpPr>
              <p:cNvPr id="26669" name="Rectangle 8"/>
              <p:cNvSpPr>
                <a:spLocks noChangeArrowheads="1"/>
              </p:cNvSpPr>
              <p:nvPr/>
            </p:nvSpPr>
            <p:spPr bwMode="auto">
              <a:xfrm>
                <a:off x="3124200" y="2743199"/>
                <a:ext cx="754986" cy="369064"/>
              </a:xfrm>
              <a:prstGeom prst="rect">
                <a:avLst/>
              </a:prstGeom>
              <a:noFill/>
              <a:ln w="9525">
                <a:noFill/>
                <a:miter lim="800000"/>
                <a:headEnd/>
                <a:tailEnd/>
              </a:ln>
            </p:spPr>
            <p:txBody>
              <a:bodyPr wrap="none">
                <a:spAutoFit/>
              </a:bodyPr>
              <a:lstStyle/>
              <a:p>
                <a:pPr algn="l" rtl="0"/>
                <a:r>
                  <a:rPr lang="en-US" dirty="0">
                    <a:latin typeface="Comic Sans MS" pitchFamily="66" charset="0"/>
                  </a:rPr>
                  <a:t>1 min </a:t>
                </a:r>
                <a:endParaRPr lang="en-US" dirty="0">
                  <a:latin typeface="Calibri" pitchFamily="34" charset="0"/>
                </a:endParaRPr>
              </a:p>
            </p:txBody>
          </p:sp>
          <p:sp>
            <p:nvSpPr>
              <p:cNvPr id="26670" name="Rectangle 10"/>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0" name="Straight Arrow Connector 19"/>
            <p:cNvCxnSpPr>
              <a:stCxn id="26626" idx="1"/>
            </p:cNvCxnSpPr>
            <p:nvPr/>
          </p:nvCxnSpPr>
          <p:spPr>
            <a:xfrm flipH="1">
              <a:off x="2362436" y="1175781"/>
              <a:ext cx="1289220" cy="80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66" name="TextBox 22"/>
            <p:cNvSpPr txBox="1">
              <a:spLocks noChangeArrowheads="1"/>
            </p:cNvSpPr>
            <p:nvPr/>
          </p:nvSpPr>
          <p:spPr bwMode="auto">
            <a:xfrm rot="-1874988">
              <a:off x="2260242" y="1242810"/>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58" name="Group 57"/>
          <p:cNvGrpSpPr>
            <a:grpSpLocks/>
          </p:cNvGrpSpPr>
          <p:nvPr/>
        </p:nvGrpSpPr>
        <p:grpSpPr bwMode="auto">
          <a:xfrm>
            <a:off x="5159996" y="1175266"/>
            <a:ext cx="3603004" cy="1491606"/>
            <a:chOff x="5159996" y="1175782"/>
            <a:chExt cx="3603004" cy="1491090"/>
          </a:xfrm>
        </p:grpSpPr>
        <p:grpSp>
          <p:nvGrpSpPr>
            <p:cNvPr id="26657" name="Group 13"/>
            <p:cNvGrpSpPr>
              <a:grpSpLocks/>
            </p:cNvGrpSpPr>
            <p:nvPr/>
          </p:nvGrpSpPr>
          <p:grpSpPr bwMode="auto">
            <a:xfrm>
              <a:off x="7075488" y="1840468"/>
              <a:ext cx="1687512" cy="826404"/>
              <a:chOff x="2971062" y="2286000"/>
              <a:chExt cx="1611277" cy="826404"/>
            </a:xfrm>
          </p:grpSpPr>
          <p:cxnSp>
            <p:nvCxnSpPr>
              <p:cNvPr id="15" name="Straight Connector 14"/>
              <p:cNvCxnSpPr/>
              <p:nvPr/>
            </p:nvCxnSpPr>
            <p:spPr>
              <a:xfrm>
                <a:off x="2971062" y="2691991"/>
                <a:ext cx="945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61" name="Rectangle 15"/>
              <p:cNvSpPr>
                <a:spLocks noChangeArrowheads="1"/>
              </p:cNvSpPr>
              <p:nvPr/>
            </p:nvSpPr>
            <p:spPr bwMode="auto">
              <a:xfrm>
                <a:off x="2971800" y="2286000"/>
                <a:ext cx="754885" cy="369204"/>
              </a:xfrm>
              <a:prstGeom prst="rect">
                <a:avLst/>
              </a:prstGeom>
              <a:noFill/>
              <a:ln w="9525">
                <a:noFill/>
                <a:miter lim="800000"/>
                <a:headEnd/>
                <a:tailEnd/>
              </a:ln>
            </p:spPr>
            <p:txBody>
              <a:bodyPr wrap="none">
                <a:spAutoFit/>
              </a:bodyPr>
              <a:lstStyle/>
              <a:p>
                <a:pPr algn="l" rtl="0"/>
                <a:r>
                  <a:rPr lang="en-US" dirty="0">
                    <a:latin typeface="Comic Sans MS" pitchFamily="66" charset="0"/>
                  </a:rPr>
                  <a:t>1 min </a:t>
                </a:r>
                <a:endParaRPr lang="en-US" dirty="0">
                  <a:latin typeface="Calibri" pitchFamily="34" charset="0"/>
                </a:endParaRPr>
              </a:p>
            </p:txBody>
          </p:sp>
          <p:sp>
            <p:nvSpPr>
              <p:cNvPr id="26662" name="Rectangle 16"/>
              <p:cNvSpPr>
                <a:spLocks noChangeArrowheads="1"/>
              </p:cNvSpPr>
              <p:nvPr/>
            </p:nvSpPr>
            <p:spPr bwMode="auto">
              <a:xfrm>
                <a:off x="2981672" y="2743200"/>
                <a:ext cx="684478" cy="369204"/>
              </a:xfrm>
              <a:prstGeom prst="rect">
                <a:avLst/>
              </a:prstGeom>
              <a:noFill/>
              <a:ln w="9525">
                <a:noFill/>
                <a:miter lim="800000"/>
                <a:headEnd/>
                <a:tailEnd/>
              </a:ln>
            </p:spPr>
            <p:txBody>
              <a:bodyPr wrap="none">
                <a:spAutoFit/>
              </a:bodyPr>
              <a:lstStyle/>
              <a:p>
                <a:pPr algn="l" rtl="0"/>
                <a:r>
                  <a:rPr lang="en-US" dirty="0">
                    <a:latin typeface="Comic Sans MS" pitchFamily="66" charset="0"/>
                  </a:rPr>
                  <a:t>60 s </a:t>
                </a:r>
                <a:endParaRPr lang="en-US" dirty="0">
                  <a:latin typeface="Calibri" pitchFamily="34" charset="0"/>
                </a:endParaRPr>
              </a:p>
            </p:txBody>
          </p:sp>
          <p:sp>
            <p:nvSpPr>
              <p:cNvPr id="26663" name="Rectangle 17"/>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2" name="Straight Arrow Connector 21"/>
            <p:cNvCxnSpPr>
              <a:stCxn id="26626" idx="3"/>
            </p:cNvCxnSpPr>
            <p:nvPr/>
          </p:nvCxnSpPr>
          <p:spPr>
            <a:xfrm>
              <a:off x="5159996" y="1175782"/>
              <a:ext cx="1545604" cy="653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59" name="TextBox 23"/>
            <p:cNvSpPr txBox="1">
              <a:spLocks noChangeArrowheads="1"/>
            </p:cNvSpPr>
            <p:nvPr/>
          </p:nvSpPr>
          <p:spPr bwMode="auto">
            <a:xfrm rot="1543236">
              <a:off x="5346965" y="1187558"/>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59" name="Group 58"/>
          <p:cNvGrpSpPr>
            <a:grpSpLocks/>
          </p:cNvGrpSpPr>
          <p:nvPr/>
        </p:nvGrpSpPr>
        <p:grpSpPr bwMode="auto">
          <a:xfrm>
            <a:off x="609600" y="3211511"/>
            <a:ext cx="1858201" cy="891717"/>
            <a:chOff x="609600" y="3212068"/>
            <a:chExt cx="1857457" cy="890607"/>
          </a:xfrm>
        </p:grpSpPr>
        <p:sp>
          <p:nvSpPr>
            <p:cNvPr id="26655" name="TextBox 24"/>
            <p:cNvSpPr txBox="1">
              <a:spLocks noChangeArrowheads="1"/>
            </p:cNvSpPr>
            <p:nvPr/>
          </p:nvSpPr>
          <p:spPr bwMode="auto">
            <a:xfrm>
              <a:off x="609600" y="3212068"/>
              <a:ext cx="1857457" cy="368872"/>
            </a:xfrm>
            <a:prstGeom prst="rect">
              <a:avLst/>
            </a:prstGeom>
            <a:noFill/>
            <a:ln w="9525">
              <a:noFill/>
              <a:miter lim="800000"/>
              <a:headEnd/>
              <a:tailEnd/>
            </a:ln>
          </p:spPr>
          <p:txBody>
            <a:bodyPr wrap="none">
              <a:spAutoFit/>
            </a:bodyPr>
            <a:lstStyle/>
            <a:p>
              <a:pPr algn="l" rtl="0"/>
              <a:r>
                <a:rPr lang="en-US" u="sng" dirty="0">
                  <a:latin typeface="Comic Sans MS" pitchFamily="66" charset="0"/>
                </a:rPr>
                <a:t>Change min to s</a:t>
              </a:r>
            </a:p>
          </p:txBody>
        </p:sp>
        <p:sp>
          <p:nvSpPr>
            <p:cNvPr id="26656" name="TextBox 26"/>
            <p:cNvSpPr txBox="1">
              <a:spLocks noChangeArrowheads="1"/>
            </p:cNvSpPr>
            <p:nvPr/>
          </p:nvSpPr>
          <p:spPr bwMode="auto">
            <a:xfrm>
              <a:off x="1096881" y="3733803"/>
              <a:ext cx="1144407" cy="368872"/>
            </a:xfrm>
            <a:prstGeom prst="rect">
              <a:avLst/>
            </a:prstGeom>
            <a:noFill/>
            <a:ln w="9525">
              <a:noFill/>
              <a:miter lim="800000"/>
              <a:headEnd/>
              <a:tailEnd/>
            </a:ln>
          </p:spPr>
          <p:txBody>
            <a:bodyPr wrap="none">
              <a:spAutoFit/>
            </a:bodyPr>
            <a:lstStyle/>
            <a:p>
              <a:pPr algn="l" rtl="0"/>
              <a:r>
                <a:rPr lang="en-US" dirty="0">
                  <a:latin typeface="Comic Sans MS" pitchFamily="66" charset="0"/>
                </a:rPr>
                <a:t>4531 min</a:t>
              </a:r>
            </a:p>
          </p:txBody>
        </p:sp>
      </p:grpSp>
      <p:sp>
        <p:nvSpPr>
          <p:cNvPr id="28" name="TextBox 27"/>
          <p:cNvSpPr txBox="1">
            <a:spLocks noChangeArrowheads="1"/>
          </p:cNvSpPr>
          <p:nvPr/>
        </p:nvSpPr>
        <p:spPr bwMode="auto">
          <a:xfrm>
            <a:off x="838200" y="4191000"/>
            <a:ext cx="1709122"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4531 min x 1</a:t>
            </a:r>
          </a:p>
        </p:txBody>
      </p:sp>
      <p:sp>
        <p:nvSpPr>
          <p:cNvPr id="29" name="TextBox 28"/>
          <p:cNvSpPr txBox="1">
            <a:spLocks noChangeArrowheads="1"/>
          </p:cNvSpPr>
          <p:nvPr/>
        </p:nvSpPr>
        <p:spPr bwMode="auto">
          <a:xfrm>
            <a:off x="838200" y="4811713"/>
            <a:ext cx="1604927"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4531 min x </a:t>
            </a:r>
          </a:p>
        </p:txBody>
      </p:sp>
      <p:grpSp>
        <p:nvGrpSpPr>
          <p:cNvPr id="30" name="Group 29"/>
          <p:cNvGrpSpPr>
            <a:grpSpLocks/>
          </p:cNvGrpSpPr>
          <p:nvPr/>
        </p:nvGrpSpPr>
        <p:grpSpPr bwMode="auto">
          <a:xfrm>
            <a:off x="2284413" y="4597400"/>
            <a:ext cx="992187" cy="826840"/>
            <a:chOff x="2971800" y="2286000"/>
            <a:chExt cx="946435" cy="826284"/>
          </a:xfrm>
        </p:grpSpPr>
        <p:cxnSp>
          <p:nvCxnSpPr>
            <p:cNvPr id="31" name="Straight Connector 30"/>
            <p:cNvCxnSpPr/>
            <p:nvPr/>
          </p:nvCxnSpPr>
          <p:spPr>
            <a:xfrm>
              <a:off x="2971800" y="2692127"/>
              <a:ext cx="946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53" name="Rectangle 31"/>
            <p:cNvSpPr>
              <a:spLocks noChangeArrowheads="1"/>
            </p:cNvSpPr>
            <p:nvPr/>
          </p:nvSpPr>
          <p:spPr bwMode="auto">
            <a:xfrm>
              <a:off x="2971800" y="2286000"/>
              <a:ext cx="683807" cy="369084"/>
            </a:xfrm>
            <a:prstGeom prst="rect">
              <a:avLst/>
            </a:prstGeom>
            <a:noFill/>
            <a:ln w="9525">
              <a:noFill/>
              <a:miter lim="800000"/>
              <a:headEnd/>
              <a:tailEnd/>
            </a:ln>
          </p:spPr>
          <p:txBody>
            <a:bodyPr wrap="none">
              <a:spAutoFit/>
            </a:bodyPr>
            <a:lstStyle/>
            <a:p>
              <a:pPr algn="l" rtl="0"/>
              <a:r>
                <a:rPr lang="en-US" dirty="0">
                  <a:latin typeface="Comic Sans MS" pitchFamily="66" charset="0"/>
                </a:rPr>
                <a:t>60 s </a:t>
              </a:r>
              <a:endParaRPr lang="en-US" dirty="0">
                <a:latin typeface="Calibri" pitchFamily="34" charset="0"/>
              </a:endParaRPr>
            </a:p>
          </p:txBody>
        </p:sp>
        <p:sp>
          <p:nvSpPr>
            <p:cNvPr id="26654" name="Rectangle 32"/>
            <p:cNvSpPr>
              <a:spLocks noChangeArrowheads="1"/>
            </p:cNvSpPr>
            <p:nvPr/>
          </p:nvSpPr>
          <p:spPr bwMode="auto">
            <a:xfrm>
              <a:off x="3124200" y="2743200"/>
              <a:ext cx="754145" cy="369084"/>
            </a:xfrm>
            <a:prstGeom prst="rect">
              <a:avLst/>
            </a:prstGeom>
            <a:noFill/>
            <a:ln w="9525">
              <a:noFill/>
              <a:miter lim="800000"/>
              <a:headEnd/>
              <a:tailEnd/>
            </a:ln>
          </p:spPr>
          <p:txBody>
            <a:bodyPr wrap="none">
              <a:spAutoFit/>
            </a:bodyPr>
            <a:lstStyle/>
            <a:p>
              <a:pPr algn="l" rtl="0"/>
              <a:r>
                <a:rPr lang="en-US" dirty="0">
                  <a:latin typeface="Comic Sans MS" pitchFamily="66" charset="0"/>
                </a:rPr>
                <a:t>1 min </a:t>
              </a:r>
              <a:endParaRPr lang="en-US" dirty="0">
                <a:latin typeface="Calibri" pitchFamily="34" charset="0"/>
              </a:endParaRPr>
            </a:p>
          </p:txBody>
        </p:sp>
      </p:grpSp>
      <p:grpSp>
        <p:nvGrpSpPr>
          <p:cNvPr id="39" name="Group 38"/>
          <p:cNvGrpSpPr>
            <a:grpSpLocks/>
          </p:cNvGrpSpPr>
          <p:nvPr/>
        </p:nvGrpSpPr>
        <p:grpSpPr bwMode="auto">
          <a:xfrm>
            <a:off x="1739899" y="4799014"/>
            <a:ext cx="1155701" cy="676274"/>
            <a:chOff x="1739721" y="4799526"/>
            <a:chExt cx="1155925" cy="675069"/>
          </a:xfrm>
        </p:grpSpPr>
        <p:cxnSp>
          <p:nvCxnSpPr>
            <p:cNvPr id="36" name="Straight Connector 35"/>
            <p:cNvCxnSpPr/>
            <p:nvPr/>
          </p:nvCxnSpPr>
          <p:spPr>
            <a:xfrm rot="16200000" flipH="1">
              <a:off x="1593215" y="4946032"/>
              <a:ext cx="369228"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672924" y="5251873"/>
              <a:ext cx="369229"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914400" y="5562600"/>
            <a:ext cx="1361270"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271860 s</a:t>
            </a:r>
          </a:p>
        </p:txBody>
      </p:sp>
      <p:grpSp>
        <p:nvGrpSpPr>
          <p:cNvPr id="60" name="Group 59"/>
          <p:cNvGrpSpPr>
            <a:grpSpLocks/>
          </p:cNvGrpSpPr>
          <p:nvPr/>
        </p:nvGrpSpPr>
        <p:grpSpPr bwMode="auto">
          <a:xfrm>
            <a:off x="6118224" y="3148013"/>
            <a:ext cx="1858201" cy="890785"/>
            <a:chOff x="6118483" y="3147536"/>
            <a:chExt cx="1857456" cy="891262"/>
          </a:xfrm>
        </p:grpSpPr>
        <p:sp>
          <p:nvSpPr>
            <p:cNvPr id="26648" name="TextBox 40"/>
            <p:cNvSpPr txBox="1">
              <a:spLocks noChangeArrowheads="1"/>
            </p:cNvSpPr>
            <p:nvPr/>
          </p:nvSpPr>
          <p:spPr bwMode="auto">
            <a:xfrm>
              <a:off x="6118483" y="3147536"/>
              <a:ext cx="1857456" cy="369530"/>
            </a:xfrm>
            <a:prstGeom prst="rect">
              <a:avLst/>
            </a:prstGeom>
            <a:noFill/>
            <a:ln w="9525">
              <a:noFill/>
              <a:miter lim="800000"/>
              <a:headEnd/>
              <a:tailEnd/>
            </a:ln>
          </p:spPr>
          <p:txBody>
            <a:bodyPr wrap="none">
              <a:spAutoFit/>
            </a:bodyPr>
            <a:lstStyle/>
            <a:p>
              <a:pPr algn="l" rtl="0"/>
              <a:r>
                <a:rPr lang="en-US" u="sng" dirty="0">
                  <a:latin typeface="Comic Sans MS" pitchFamily="66" charset="0"/>
                </a:rPr>
                <a:t>Change s to min</a:t>
              </a:r>
            </a:p>
          </p:txBody>
        </p:sp>
        <p:sp>
          <p:nvSpPr>
            <p:cNvPr id="26649" name="TextBox 41"/>
            <p:cNvSpPr txBox="1">
              <a:spLocks noChangeArrowheads="1"/>
            </p:cNvSpPr>
            <p:nvPr/>
          </p:nvSpPr>
          <p:spPr bwMode="auto">
            <a:xfrm>
              <a:off x="6605765" y="3669268"/>
              <a:ext cx="892835" cy="369530"/>
            </a:xfrm>
            <a:prstGeom prst="rect">
              <a:avLst/>
            </a:prstGeom>
            <a:noFill/>
            <a:ln w="9525">
              <a:noFill/>
              <a:miter lim="800000"/>
              <a:headEnd/>
              <a:tailEnd/>
            </a:ln>
          </p:spPr>
          <p:txBody>
            <a:bodyPr wrap="none">
              <a:spAutoFit/>
            </a:bodyPr>
            <a:lstStyle/>
            <a:p>
              <a:pPr algn="l" rtl="0"/>
              <a:r>
                <a:rPr lang="en-US" dirty="0">
                  <a:latin typeface="Comic Sans MS" pitchFamily="66" charset="0"/>
                </a:rPr>
                <a:t>4531 s</a:t>
              </a:r>
            </a:p>
          </p:txBody>
        </p:sp>
      </p:grpSp>
      <p:sp>
        <p:nvSpPr>
          <p:cNvPr id="43" name="TextBox 42"/>
          <p:cNvSpPr txBox="1">
            <a:spLocks noChangeArrowheads="1"/>
          </p:cNvSpPr>
          <p:nvPr/>
        </p:nvSpPr>
        <p:spPr bwMode="auto">
          <a:xfrm>
            <a:off x="6346825" y="4125913"/>
            <a:ext cx="1457450"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4531 s x 1</a:t>
            </a:r>
          </a:p>
        </p:txBody>
      </p:sp>
      <p:sp>
        <p:nvSpPr>
          <p:cNvPr id="44" name="TextBox 43"/>
          <p:cNvSpPr txBox="1">
            <a:spLocks noChangeArrowheads="1"/>
          </p:cNvSpPr>
          <p:nvPr/>
        </p:nvSpPr>
        <p:spPr bwMode="auto">
          <a:xfrm>
            <a:off x="6346825" y="4748213"/>
            <a:ext cx="1353256"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4531 s x </a:t>
            </a:r>
          </a:p>
        </p:txBody>
      </p:sp>
      <p:grpSp>
        <p:nvGrpSpPr>
          <p:cNvPr id="45" name="Group 44"/>
          <p:cNvGrpSpPr>
            <a:grpSpLocks/>
          </p:cNvGrpSpPr>
          <p:nvPr/>
        </p:nvGrpSpPr>
        <p:grpSpPr bwMode="auto">
          <a:xfrm>
            <a:off x="7696196" y="4533900"/>
            <a:ext cx="1098457" cy="825961"/>
            <a:chOff x="2971800" y="2286001"/>
            <a:chExt cx="1048660" cy="826994"/>
          </a:xfrm>
        </p:grpSpPr>
        <p:cxnSp>
          <p:nvCxnSpPr>
            <p:cNvPr id="46" name="Straight Connector 45"/>
            <p:cNvCxnSpPr/>
            <p:nvPr/>
          </p:nvCxnSpPr>
          <p:spPr>
            <a:xfrm>
              <a:off x="2971800" y="2692908"/>
              <a:ext cx="945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46" name="Rectangle 46"/>
            <p:cNvSpPr>
              <a:spLocks noChangeArrowheads="1"/>
            </p:cNvSpPr>
            <p:nvPr/>
          </p:nvSpPr>
          <p:spPr bwMode="auto">
            <a:xfrm>
              <a:off x="3265700" y="2286001"/>
              <a:ext cx="754760" cy="369794"/>
            </a:xfrm>
            <a:prstGeom prst="rect">
              <a:avLst/>
            </a:prstGeom>
            <a:noFill/>
            <a:ln w="9525">
              <a:noFill/>
              <a:miter lim="800000"/>
              <a:headEnd/>
              <a:tailEnd/>
            </a:ln>
          </p:spPr>
          <p:txBody>
            <a:bodyPr wrap="none">
              <a:spAutoFit/>
            </a:bodyPr>
            <a:lstStyle/>
            <a:p>
              <a:pPr algn="l" rtl="0"/>
              <a:r>
                <a:rPr lang="en-US" dirty="0">
                  <a:latin typeface="Comic Sans MS" pitchFamily="66" charset="0"/>
                </a:rPr>
                <a:t>1 min </a:t>
              </a:r>
              <a:endParaRPr lang="en-US" dirty="0">
                <a:latin typeface="Calibri" pitchFamily="34" charset="0"/>
              </a:endParaRPr>
            </a:p>
          </p:txBody>
        </p:sp>
        <p:sp>
          <p:nvSpPr>
            <p:cNvPr id="26647" name="Rectangle 47"/>
            <p:cNvSpPr>
              <a:spLocks noChangeArrowheads="1"/>
            </p:cNvSpPr>
            <p:nvPr/>
          </p:nvSpPr>
          <p:spPr bwMode="auto">
            <a:xfrm>
              <a:off x="3124205" y="2743201"/>
              <a:ext cx="684365" cy="369794"/>
            </a:xfrm>
            <a:prstGeom prst="rect">
              <a:avLst/>
            </a:prstGeom>
            <a:noFill/>
            <a:ln w="9525">
              <a:noFill/>
              <a:miter lim="800000"/>
              <a:headEnd/>
              <a:tailEnd/>
            </a:ln>
          </p:spPr>
          <p:txBody>
            <a:bodyPr wrap="none">
              <a:spAutoFit/>
            </a:bodyPr>
            <a:lstStyle/>
            <a:p>
              <a:pPr algn="l" rtl="0"/>
              <a:r>
                <a:rPr lang="en-US" dirty="0">
                  <a:latin typeface="Comic Sans MS" pitchFamily="66" charset="0"/>
                </a:rPr>
                <a:t>60 s </a:t>
              </a:r>
              <a:endParaRPr lang="en-US" dirty="0">
                <a:latin typeface="Calibri" pitchFamily="34" charset="0"/>
              </a:endParaRPr>
            </a:p>
          </p:txBody>
        </p:sp>
      </p:grpSp>
      <p:grpSp>
        <p:nvGrpSpPr>
          <p:cNvPr id="49" name="Group 48"/>
          <p:cNvGrpSpPr>
            <a:grpSpLocks/>
          </p:cNvGrpSpPr>
          <p:nvPr/>
        </p:nvGrpSpPr>
        <p:grpSpPr bwMode="auto">
          <a:xfrm>
            <a:off x="7239000" y="4735512"/>
            <a:ext cx="1185862" cy="674687"/>
            <a:chOff x="1854502" y="4799524"/>
            <a:chExt cx="1184964" cy="675070"/>
          </a:xfrm>
        </p:grpSpPr>
        <p:cxnSp>
          <p:nvCxnSpPr>
            <p:cNvPr id="50" name="Straight Connector 49"/>
            <p:cNvCxnSpPr/>
            <p:nvPr/>
          </p:nvCxnSpPr>
          <p:spPr>
            <a:xfrm rot="16200000" flipH="1">
              <a:off x="1708318" y="4945708"/>
              <a:ext cx="368509" cy="761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817140" y="5252269"/>
              <a:ext cx="368509" cy="761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a:spLocks noChangeArrowheads="1"/>
          </p:cNvSpPr>
          <p:nvPr/>
        </p:nvSpPr>
        <p:spPr bwMode="auto">
          <a:xfrm>
            <a:off x="6423025" y="5497513"/>
            <a:ext cx="1388522"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45.31 min</a:t>
            </a:r>
          </a:p>
        </p:txBody>
      </p:sp>
      <p:cxnSp>
        <p:nvCxnSpPr>
          <p:cNvPr id="54" name="Straight Connector 53"/>
          <p:cNvCxnSpPr/>
          <p:nvPr/>
        </p:nvCxnSpPr>
        <p:spPr>
          <a:xfrm rot="5400000">
            <a:off x="2590800" y="4495800"/>
            <a:ext cx="3810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4400" y="6107113"/>
            <a:ext cx="1891865" cy="369332"/>
          </a:xfrm>
          <a:prstGeom prst="rect">
            <a:avLst/>
          </a:prstGeom>
          <a:noFill/>
          <a:ln w="9525">
            <a:noFill/>
            <a:miter lim="800000"/>
            <a:headEnd/>
            <a:tailEnd/>
          </a:ln>
        </p:spPr>
        <p:txBody>
          <a:bodyPr wrap="none">
            <a:spAutoFit/>
          </a:bodyPr>
          <a:lstStyle/>
          <a:p>
            <a:pPr algn="l" rtl="0"/>
            <a:r>
              <a:rPr lang="en-US" dirty="0">
                <a:latin typeface="Comic Sans MS" pitchFamily="66" charset="0"/>
              </a:rPr>
              <a:t>= 2.7186 x 10</a:t>
            </a:r>
            <a:r>
              <a:rPr lang="en-US" baseline="30000" dirty="0">
                <a:latin typeface="Comic Sans MS" pitchFamily="66" charset="0"/>
              </a:rPr>
              <a:t>5</a:t>
            </a:r>
            <a:r>
              <a:rPr lang="en-US" dirty="0">
                <a:latin typeface="Comic Sans MS" pitchFamily="66" charset="0"/>
              </a:rPr>
              <a:t>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0" grpId="0"/>
      <p:bldP spid="43" grpId="0"/>
      <p:bldP spid="44" grpId="0"/>
      <p:bldP spid="52"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Changing Units: Length (Distance)</a:t>
            </a:r>
            <a:endParaRPr lang="en-US" sz="2400" b="1" dirty="0">
              <a:solidFill>
                <a:srgbClr val="FF3300"/>
              </a:solidFill>
              <a:latin typeface="Comic Sans MS" pitchFamily="66" charset="0"/>
              <a:ea typeface="+mj-ea"/>
              <a:cs typeface="+mj-cs"/>
            </a:endParaRPr>
          </a:p>
        </p:txBody>
      </p:sp>
      <p:sp>
        <p:nvSpPr>
          <p:cNvPr id="26626" name="TextBox 3"/>
          <p:cNvSpPr txBox="1">
            <a:spLocks noChangeArrowheads="1"/>
          </p:cNvSpPr>
          <p:nvPr/>
        </p:nvSpPr>
        <p:spPr bwMode="auto">
          <a:xfrm>
            <a:off x="3651250" y="990600"/>
            <a:ext cx="1682750" cy="369888"/>
          </a:xfrm>
          <a:prstGeom prst="rect">
            <a:avLst/>
          </a:prstGeom>
          <a:noFill/>
          <a:ln w="9525">
            <a:noFill/>
            <a:miter lim="800000"/>
            <a:headEnd/>
            <a:tailEnd/>
          </a:ln>
        </p:spPr>
        <p:txBody>
          <a:bodyPr wrap="none">
            <a:spAutoFit/>
          </a:bodyPr>
          <a:lstStyle/>
          <a:p>
            <a:pPr algn="l" rtl="0"/>
            <a:r>
              <a:rPr lang="en-US">
                <a:latin typeface="Comic Sans MS" pitchFamily="66" charset="0"/>
              </a:rPr>
              <a:t>100 cm  =  1 m</a:t>
            </a:r>
          </a:p>
        </p:txBody>
      </p:sp>
      <p:grpSp>
        <p:nvGrpSpPr>
          <p:cNvPr id="2" name="Group 56"/>
          <p:cNvGrpSpPr>
            <a:grpSpLocks/>
          </p:cNvGrpSpPr>
          <p:nvPr/>
        </p:nvGrpSpPr>
        <p:grpSpPr bwMode="auto">
          <a:xfrm>
            <a:off x="609600" y="1174750"/>
            <a:ext cx="3095625" cy="1481138"/>
            <a:chOff x="609600" y="1175266"/>
            <a:chExt cx="3096038" cy="1480066"/>
          </a:xfrm>
        </p:grpSpPr>
        <p:grpSp>
          <p:nvGrpSpPr>
            <p:cNvPr id="3" name="Group 11"/>
            <p:cNvGrpSpPr>
              <a:grpSpLocks/>
            </p:cNvGrpSpPr>
            <p:nvPr/>
          </p:nvGrpSpPr>
          <p:grpSpPr bwMode="auto">
            <a:xfrm>
              <a:off x="609600" y="1828800"/>
              <a:ext cx="1686739" cy="826532"/>
              <a:chOff x="2971800" y="2286000"/>
              <a:chExt cx="1610539" cy="826532"/>
            </a:xfrm>
          </p:grpSpPr>
          <p:cxnSp>
            <p:nvCxnSpPr>
              <p:cNvPr id="7" name="Straight Connector 6"/>
              <p:cNvCxnSpPr/>
              <p:nvPr/>
            </p:nvCxnSpPr>
            <p:spPr>
              <a:xfrm>
                <a:off x="2971800" y="2692149"/>
                <a:ext cx="945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68" name="Rectangle 7"/>
              <p:cNvSpPr>
                <a:spLocks noChangeArrowheads="1"/>
              </p:cNvSpPr>
              <p:nvPr/>
            </p:nvSpPr>
            <p:spPr bwMode="auto">
              <a:xfrm>
                <a:off x="2971800" y="2286000"/>
                <a:ext cx="1007007" cy="369332"/>
              </a:xfrm>
              <a:prstGeom prst="rect">
                <a:avLst/>
              </a:prstGeom>
              <a:noFill/>
              <a:ln w="9525">
                <a:noFill/>
                <a:miter lim="800000"/>
                <a:headEnd/>
                <a:tailEnd/>
              </a:ln>
            </p:spPr>
            <p:txBody>
              <a:bodyPr wrap="none">
                <a:spAutoFit/>
              </a:bodyPr>
              <a:lstStyle/>
              <a:p>
                <a:pPr algn="l" rtl="0"/>
                <a:r>
                  <a:rPr lang="en-US">
                    <a:latin typeface="Comic Sans MS" pitchFamily="66" charset="0"/>
                  </a:rPr>
                  <a:t>100 cm </a:t>
                </a:r>
                <a:endParaRPr lang="en-US">
                  <a:latin typeface="Calibri" pitchFamily="34" charset="0"/>
                </a:endParaRPr>
              </a:p>
            </p:txBody>
          </p:sp>
          <p:sp>
            <p:nvSpPr>
              <p:cNvPr id="26669" name="Rectangle 8"/>
              <p:cNvSpPr>
                <a:spLocks noChangeArrowheads="1"/>
              </p:cNvSpPr>
              <p:nvPr/>
            </p:nvSpPr>
            <p:spPr bwMode="auto">
              <a:xfrm>
                <a:off x="3124200" y="2743200"/>
                <a:ext cx="606256"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sp>
            <p:nvSpPr>
              <p:cNvPr id="26670" name="Rectangle 10"/>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0" name="Straight Arrow Connector 19"/>
            <p:cNvCxnSpPr>
              <a:stCxn id="26626" idx="1"/>
            </p:cNvCxnSpPr>
            <p:nvPr/>
          </p:nvCxnSpPr>
          <p:spPr>
            <a:xfrm rot="10800000" flipV="1">
              <a:off x="2362434" y="1175266"/>
              <a:ext cx="1287635" cy="805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66" name="TextBox 22"/>
            <p:cNvSpPr txBox="1">
              <a:spLocks noChangeArrowheads="1"/>
            </p:cNvSpPr>
            <p:nvPr/>
          </p:nvSpPr>
          <p:spPr bwMode="auto">
            <a:xfrm rot="-1874988">
              <a:off x="2260242" y="1242810"/>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4" name="Group 57"/>
          <p:cNvGrpSpPr>
            <a:grpSpLocks/>
          </p:cNvGrpSpPr>
          <p:nvPr/>
        </p:nvGrpSpPr>
        <p:grpSpPr bwMode="auto">
          <a:xfrm>
            <a:off x="5334000" y="1174750"/>
            <a:ext cx="3429000" cy="1492250"/>
            <a:chOff x="5334000" y="1175266"/>
            <a:chExt cx="3429000" cy="1491734"/>
          </a:xfrm>
        </p:grpSpPr>
        <p:grpSp>
          <p:nvGrpSpPr>
            <p:cNvPr id="5" name="Group 13"/>
            <p:cNvGrpSpPr>
              <a:grpSpLocks/>
            </p:cNvGrpSpPr>
            <p:nvPr/>
          </p:nvGrpSpPr>
          <p:grpSpPr bwMode="auto">
            <a:xfrm>
              <a:off x="7076261" y="1840468"/>
              <a:ext cx="1686739" cy="826532"/>
              <a:chOff x="2971800" y="2286000"/>
              <a:chExt cx="1610539" cy="826532"/>
            </a:xfrm>
          </p:grpSpPr>
          <p:cxnSp>
            <p:nvCxnSpPr>
              <p:cNvPr id="15" name="Straight Connector 14"/>
              <p:cNvCxnSpPr/>
              <p:nvPr/>
            </p:nvCxnSpPr>
            <p:spPr>
              <a:xfrm>
                <a:off x="2971062" y="2691991"/>
                <a:ext cx="945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61" name="Rectangle 15"/>
              <p:cNvSpPr>
                <a:spLocks noChangeArrowheads="1"/>
              </p:cNvSpPr>
              <p:nvPr/>
            </p:nvSpPr>
            <p:spPr bwMode="auto">
              <a:xfrm>
                <a:off x="2971800" y="2286000"/>
                <a:ext cx="578868"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sp>
            <p:nvSpPr>
              <p:cNvPr id="26662" name="Rectangle 16"/>
              <p:cNvSpPr>
                <a:spLocks noChangeArrowheads="1"/>
              </p:cNvSpPr>
              <p:nvPr/>
            </p:nvSpPr>
            <p:spPr bwMode="auto">
              <a:xfrm>
                <a:off x="2981672" y="2743200"/>
                <a:ext cx="1027330" cy="369332"/>
              </a:xfrm>
              <a:prstGeom prst="rect">
                <a:avLst/>
              </a:prstGeom>
              <a:noFill/>
              <a:ln w="9525">
                <a:noFill/>
                <a:miter lim="800000"/>
                <a:headEnd/>
                <a:tailEnd/>
              </a:ln>
            </p:spPr>
            <p:txBody>
              <a:bodyPr wrap="none">
                <a:spAutoFit/>
              </a:bodyPr>
              <a:lstStyle/>
              <a:p>
                <a:pPr algn="l" rtl="0"/>
                <a:r>
                  <a:rPr lang="en-US">
                    <a:latin typeface="Comic Sans MS" pitchFamily="66" charset="0"/>
                  </a:rPr>
                  <a:t>1 00 cm </a:t>
                </a:r>
                <a:endParaRPr lang="en-US">
                  <a:latin typeface="Calibri" pitchFamily="34" charset="0"/>
                </a:endParaRPr>
              </a:p>
            </p:txBody>
          </p:sp>
          <p:sp>
            <p:nvSpPr>
              <p:cNvPr id="26663" name="Rectangle 17"/>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2" name="Straight Arrow Connector 21"/>
            <p:cNvCxnSpPr>
              <a:stCxn id="26626" idx="3"/>
            </p:cNvCxnSpPr>
            <p:nvPr/>
          </p:nvCxnSpPr>
          <p:spPr>
            <a:xfrm>
              <a:off x="5334000" y="1175266"/>
              <a:ext cx="1371600" cy="653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59" name="TextBox 23"/>
            <p:cNvSpPr txBox="1">
              <a:spLocks noChangeArrowheads="1"/>
            </p:cNvSpPr>
            <p:nvPr/>
          </p:nvSpPr>
          <p:spPr bwMode="auto">
            <a:xfrm rot="1543236">
              <a:off x="5346965" y="1187558"/>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6" name="Group 58"/>
          <p:cNvGrpSpPr>
            <a:grpSpLocks/>
          </p:cNvGrpSpPr>
          <p:nvPr/>
        </p:nvGrpSpPr>
        <p:grpSpPr bwMode="auto">
          <a:xfrm>
            <a:off x="609600" y="3211513"/>
            <a:ext cx="1860550" cy="892175"/>
            <a:chOff x="609600" y="3212068"/>
            <a:chExt cx="1859805" cy="891064"/>
          </a:xfrm>
        </p:grpSpPr>
        <p:sp>
          <p:nvSpPr>
            <p:cNvPr id="26655" name="TextBox 24"/>
            <p:cNvSpPr txBox="1">
              <a:spLocks noChangeArrowheads="1"/>
            </p:cNvSpPr>
            <p:nvPr/>
          </p:nvSpPr>
          <p:spPr bwMode="auto">
            <a:xfrm>
              <a:off x="609600" y="3212068"/>
              <a:ext cx="1859805" cy="369332"/>
            </a:xfrm>
            <a:prstGeom prst="rect">
              <a:avLst/>
            </a:prstGeom>
            <a:noFill/>
            <a:ln w="9525">
              <a:noFill/>
              <a:miter lim="800000"/>
              <a:headEnd/>
              <a:tailEnd/>
            </a:ln>
          </p:spPr>
          <p:txBody>
            <a:bodyPr wrap="none">
              <a:spAutoFit/>
            </a:bodyPr>
            <a:lstStyle/>
            <a:p>
              <a:pPr algn="l" rtl="0"/>
              <a:r>
                <a:rPr lang="en-US" u="sng">
                  <a:latin typeface="Comic Sans MS" pitchFamily="66" charset="0"/>
                </a:rPr>
                <a:t>Change m to cm</a:t>
              </a:r>
            </a:p>
          </p:txBody>
        </p:sp>
        <p:sp>
          <p:nvSpPr>
            <p:cNvPr id="26656" name="TextBox 26"/>
            <p:cNvSpPr txBox="1">
              <a:spLocks noChangeArrowheads="1"/>
            </p:cNvSpPr>
            <p:nvPr/>
          </p:nvSpPr>
          <p:spPr bwMode="auto">
            <a:xfrm>
              <a:off x="1096881" y="3733800"/>
              <a:ext cx="960519" cy="369332"/>
            </a:xfrm>
            <a:prstGeom prst="rect">
              <a:avLst/>
            </a:prstGeom>
            <a:noFill/>
            <a:ln w="9525">
              <a:noFill/>
              <a:miter lim="800000"/>
              <a:headEnd/>
              <a:tailEnd/>
            </a:ln>
          </p:spPr>
          <p:txBody>
            <a:bodyPr wrap="none">
              <a:spAutoFit/>
            </a:bodyPr>
            <a:lstStyle/>
            <a:p>
              <a:pPr algn="l" rtl="0"/>
              <a:r>
                <a:rPr lang="en-US">
                  <a:latin typeface="Comic Sans MS" pitchFamily="66" charset="0"/>
                </a:rPr>
                <a:t>4531 m</a:t>
              </a:r>
            </a:p>
          </p:txBody>
        </p:sp>
      </p:grpSp>
      <p:sp>
        <p:nvSpPr>
          <p:cNvPr id="28" name="TextBox 27"/>
          <p:cNvSpPr txBox="1">
            <a:spLocks noChangeArrowheads="1"/>
          </p:cNvSpPr>
          <p:nvPr/>
        </p:nvSpPr>
        <p:spPr bwMode="auto">
          <a:xfrm>
            <a:off x="838200" y="4191000"/>
            <a:ext cx="1524000" cy="369888"/>
          </a:xfrm>
          <a:prstGeom prst="rect">
            <a:avLst/>
          </a:prstGeom>
          <a:noFill/>
          <a:ln w="9525">
            <a:noFill/>
            <a:miter lim="800000"/>
            <a:headEnd/>
            <a:tailEnd/>
          </a:ln>
        </p:spPr>
        <p:txBody>
          <a:bodyPr wrap="none">
            <a:spAutoFit/>
          </a:bodyPr>
          <a:lstStyle/>
          <a:p>
            <a:pPr algn="l" rtl="0"/>
            <a:r>
              <a:rPr lang="en-US">
                <a:latin typeface="Comic Sans MS" pitchFamily="66" charset="0"/>
              </a:rPr>
              <a:t>= 4531 m x 1</a:t>
            </a:r>
          </a:p>
        </p:txBody>
      </p:sp>
      <p:sp>
        <p:nvSpPr>
          <p:cNvPr id="29" name="TextBox 28"/>
          <p:cNvSpPr txBox="1">
            <a:spLocks noChangeArrowheads="1"/>
          </p:cNvSpPr>
          <p:nvPr/>
        </p:nvSpPr>
        <p:spPr bwMode="auto">
          <a:xfrm>
            <a:off x="838200" y="4811713"/>
            <a:ext cx="1420813" cy="369887"/>
          </a:xfrm>
          <a:prstGeom prst="rect">
            <a:avLst/>
          </a:prstGeom>
          <a:noFill/>
          <a:ln w="9525">
            <a:noFill/>
            <a:miter lim="800000"/>
            <a:headEnd/>
            <a:tailEnd/>
          </a:ln>
        </p:spPr>
        <p:txBody>
          <a:bodyPr wrap="none">
            <a:spAutoFit/>
          </a:bodyPr>
          <a:lstStyle/>
          <a:p>
            <a:pPr algn="l" rtl="0"/>
            <a:r>
              <a:rPr lang="en-US">
                <a:latin typeface="Comic Sans MS" pitchFamily="66" charset="0"/>
              </a:rPr>
              <a:t>= 4531 m x </a:t>
            </a:r>
          </a:p>
        </p:txBody>
      </p:sp>
      <p:grpSp>
        <p:nvGrpSpPr>
          <p:cNvPr id="8" name="Group 29"/>
          <p:cNvGrpSpPr>
            <a:grpSpLocks/>
          </p:cNvGrpSpPr>
          <p:nvPr/>
        </p:nvGrpSpPr>
        <p:grpSpPr bwMode="auto">
          <a:xfrm>
            <a:off x="2122488" y="4597400"/>
            <a:ext cx="1055687" cy="827088"/>
            <a:chOff x="2971800" y="2286000"/>
            <a:chExt cx="1007007" cy="826532"/>
          </a:xfrm>
        </p:grpSpPr>
        <p:cxnSp>
          <p:nvCxnSpPr>
            <p:cNvPr id="31" name="Straight Connector 30"/>
            <p:cNvCxnSpPr/>
            <p:nvPr/>
          </p:nvCxnSpPr>
          <p:spPr>
            <a:xfrm>
              <a:off x="2971800" y="2692127"/>
              <a:ext cx="946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53" name="Rectangle 31"/>
            <p:cNvSpPr>
              <a:spLocks noChangeArrowheads="1"/>
            </p:cNvSpPr>
            <p:nvPr/>
          </p:nvSpPr>
          <p:spPr bwMode="auto">
            <a:xfrm>
              <a:off x="2971800" y="2286000"/>
              <a:ext cx="1007007" cy="369332"/>
            </a:xfrm>
            <a:prstGeom prst="rect">
              <a:avLst/>
            </a:prstGeom>
            <a:noFill/>
            <a:ln w="9525">
              <a:noFill/>
              <a:miter lim="800000"/>
              <a:headEnd/>
              <a:tailEnd/>
            </a:ln>
          </p:spPr>
          <p:txBody>
            <a:bodyPr wrap="none">
              <a:spAutoFit/>
            </a:bodyPr>
            <a:lstStyle/>
            <a:p>
              <a:pPr algn="l" rtl="0"/>
              <a:r>
                <a:rPr lang="en-US">
                  <a:latin typeface="Comic Sans MS" pitchFamily="66" charset="0"/>
                </a:rPr>
                <a:t>100 cm </a:t>
              </a:r>
              <a:endParaRPr lang="en-US">
                <a:latin typeface="Calibri" pitchFamily="34" charset="0"/>
              </a:endParaRPr>
            </a:p>
          </p:txBody>
        </p:sp>
        <p:sp>
          <p:nvSpPr>
            <p:cNvPr id="26654" name="Rectangle 32"/>
            <p:cNvSpPr>
              <a:spLocks noChangeArrowheads="1"/>
            </p:cNvSpPr>
            <p:nvPr/>
          </p:nvSpPr>
          <p:spPr bwMode="auto">
            <a:xfrm>
              <a:off x="3124200" y="2743200"/>
              <a:ext cx="606256"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grpSp>
      <p:grpSp>
        <p:nvGrpSpPr>
          <p:cNvPr id="9" name="Group 38"/>
          <p:cNvGrpSpPr>
            <a:grpSpLocks/>
          </p:cNvGrpSpPr>
          <p:nvPr/>
        </p:nvGrpSpPr>
        <p:grpSpPr bwMode="auto">
          <a:xfrm>
            <a:off x="1739900" y="4799013"/>
            <a:ext cx="927100" cy="676275"/>
            <a:chOff x="1739722" y="4799525"/>
            <a:chExt cx="927279" cy="675070"/>
          </a:xfrm>
        </p:grpSpPr>
        <p:cxnSp>
          <p:nvCxnSpPr>
            <p:cNvPr id="36" name="Straight Connector 35"/>
            <p:cNvCxnSpPr/>
            <p:nvPr/>
          </p:nvCxnSpPr>
          <p:spPr>
            <a:xfrm rot="16200000" flipH="1">
              <a:off x="1593215" y="4946032"/>
              <a:ext cx="369228"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444279" y="5251873"/>
              <a:ext cx="369229"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914400" y="5562600"/>
            <a:ext cx="1547813" cy="369888"/>
          </a:xfrm>
          <a:prstGeom prst="rect">
            <a:avLst/>
          </a:prstGeom>
          <a:noFill/>
          <a:ln w="9525">
            <a:noFill/>
            <a:miter lim="800000"/>
            <a:headEnd/>
            <a:tailEnd/>
          </a:ln>
        </p:spPr>
        <p:txBody>
          <a:bodyPr wrap="none">
            <a:spAutoFit/>
          </a:bodyPr>
          <a:lstStyle/>
          <a:p>
            <a:pPr algn="l" rtl="0"/>
            <a:r>
              <a:rPr lang="en-US">
                <a:latin typeface="Comic Sans MS" pitchFamily="66" charset="0"/>
              </a:rPr>
              <a:t>= 453100 cm</a:t>
            </a:r>
          </a:p>
        </p:txBody>
      </p:sp>
      <p:grpSp>
        <p:nvGrpSpPr>
          <p:cNvPr id="11" name="Group 59"/>
          <p:cNvGrpSpPr>
            <a:grpSpLocks/>
          </p:cNvGrpSpPr>
          <p:nvPr/>
        </p:nvGrpSpPr>
        <p:grpSpPr bwMode="auto">
          <a:xfrm>
            <a:off x="6118225" y="3148013"/>
            <a:ext cx="1860550" cy="890587"/>
            <a:chOff x="6118487" y="3147536"/>
            <a:chExt cx="1859805" cy="891064"/>
          </a:xfrm>
        </p:grpSpPr>
        <p:sp>
          <p:nvSpPr>
            <p:cNvPr id="26648" name="TextBox 40"/>
            <p:cNvSpPr txBox="1">
              <a:spLocks noChangeArrowheads="1"/>
            </p:cNvSpPr>
            <p:nvPr/>
          </p:nvSpPr>
          <p:spPr bwMode="auto">
            <a:xfrm>
              <a:off x="6118487" y="3147536"/>
              <a:ext cx="1859805" cy="369332"/>
            </a:xfrm>
            <a:prstGeom prst="rect">
              <a:avLst/>
            </a:prstGeom>
            <a:noFill/>
            <a:ln w="9525">
              <a:noFill/>
              <a:miter lim="800000"/>
              <a:headEnd/>
              <a:tailEnd/>
            </a:ln>
          </p:spPr>
          <p:txBody>
            <a:bodyPr wrap="none">
              <a:spAutoFit/>
            </a:bodyPr>
            <a:lstStyle/>
            <a:p>
              <a:pPr algn="l" rtl="0"/>
              <a:r>
                <a:rPr lang="en-US" u="sng">
                  <a:latin typeface="Comic Sans MS" pitchFamily="66" charset="0"/>
                </a:rPr>
                <a:t>Change cm to m</a:t>
              </a:r>
            </a:p>
          </p:txBody>
        </p:sp>
        <p:sp>
          <p:nvSpPr>
            <p:cNvPr id="26649" name="TextBox 41"/>
            <p:cNvSpPr txBox="1">
              <a:spLocks noChangeArrowheads="1"/>
            </p:cNvSpPr>
            <p:nvPr/>
          </p:nvSpPr>
          <p:spPr bwMode="auto">
            <a:xfrm>
              <a:off x="6605768" y="3669268"/>
              <a:ext cx="1079142" cy="369332"/>
            </a:xfrm>
            <a:prstGeom prst="rect">
              <a:avLst/>
            </a:prstGeom>
            <a:noFill/>
            <a:ln w="9525">
              <a:noFill/>
              <a:miter lim="800000"/>
              <a:headEnd/>
              <a:tailEnd/>
            </a:ln>
          </p:spPr>
          <p:txBody>
            <a:bodyPr wrap="none">
              <a:spAutoFit/>
            </a:bodyPr>
            <a:lstStyle/>
            <a:p>
              <a:pPr algn="l" rtl="0"/>
              <a:r>
                <a:rPr lang="en-US">
                  <a:latin typeface="Comic Sans MS" pitchFamily="66" charset="0"/>
                </a:rPr>
                <a:t>4531 cm</a:t>
              </a:r>
            </a:p>
          </p:txBody>
        </p:sp>
      </p:grpSp>
      <p:sp>
        <p:nvSpPr>
          <p:cNvPr id="43" name="TextBox 42"/>
          <p:cNvSpPr txBox="1">
            <a:spLocks noChangeArrowheads="1"/>
          </p:cNvSpPr>
          <p:nvPr/>
        </p:nvSpPr>
        <p:spPr bwMode="auto">
          <a:xfrm>
            <a:off x="6346825" y="4125913"/>
            <a:ext cx="1643063" cy="369887"/>
          </a:xfrm>
          <a:prstGeom prst="rect">
            <a:avLst/>
          </a:prstGeom>
          <a:noFill/>
          <a:ln w="9525">
            <a:noFill/>
            <a:miter lim="800000"/>
            <a:headEnd/>
            <a:tailEnd/>
          </a:ln>
        </p:spPr>
        <p:txBody>
          <a:bodyPr wrap="none">
            <a:spAutoFit/>
          </a:bodyPr>
          <a:lstStyle/>
          <a:p>
            <a:pPr algn="l" rtl="0"/>
            <a:r>
              <a:rPr lang="en-US">
                <a:latin typeface="Comic Sans MS" pitchFamily="66" charset="0"/>
              </a:rPr>
              <a:t>= 4531 cm x 1</a:t>
            </a:r>
          </a:p>
        </p:txBody>
      </p:sp>
      <p:sp>
        <p:nvSpPr>
          <p:cNvPr id="44" name="TextBox 43"/>
          <p:cNvSpPr txBox="1">
            <a:spLocks noChangeArrowheads="1"/>
          </p:cNvSpPr>
          <p:nvPr/>
        </p:nvSpPr>
        <p:spPr bwMode="auto">
          <a:xfrm>
            <a:off x="6346825" y="4748213"/>
            <a:ext cx="1539875" cy="368300"/>
          </a:xfrm>
          <a:prstGeom prst="rect">
            <a:avLst/>
          </a:prstGeom>
          <a:noFill/>
          <a:ln w="9525">
            <a:noFill/>
            <a:miter lim="800000"/>
            <a:headEnd/>
            <a:tailEnd/>
          </a:ln>
        </p:spPr>
        <p:txBody>
          <a:bodyPr wrap="none">
            <a:spAutoFit/>
          </a:bodyPr>
          <a:lstStyle/>
          <a:p>
            <a:pPr algn="l" rtl="0"/>
            <a:r>
              <a:rPr lang="en-US">
                <a:latin typeface="Comic Sans MS" pitchFamily="66" charset="0"/>
              </a:rPr>
              <a:t>= 4531 cm x </a:t>
            </a:r>
          </a:p>
        </p:txBody>
      </p:sp>
      <p:grpSp>
        <p:nvGrpSpPr>
          <p:cNvPr id="12" name="Group 44"/>
          <p:cNvGrpSpPr>
            <a:grpSpLocks/>
          </p:cNvGrpSpPr>
          <p:nvPr/>
        </p:nvGrpSpPr>
        <p:grpSpPr bwMode="auto">
          <a:xfrm>
            <a:off x="7696200" y="4533900"/>
            <a:ext cx="1166813" cy="825500"/>
            <a:chOff x="2971800" y="2286000"/>
            <a:chExt cx="1113916" cy="826532"/>
          </a:xfrm>
        </p:grpSpPr>
        <p:cxnSp>
          <p:nvCxnSpPr>
            <p:cNvPr id="46" name="Straight Connector 45"/>
            <p:cNvCxnSpPr/>
            <p:nvPr/>
          </p:nvCxnSpPr>
          <p:spPr>
            <a:xfrm>
              <a:off x="2971800" y="2692908"/>
              <a:ext cx="945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46" name="Rectangle 46"/>
            <p:cNvSpPr>
              <a:spLocks noChangeArrowheads="1"/>
            </p:cNvSpPr>
            <p:nvPr/>
          </p:nvSpPr>
          <p:spPr bwMode="auto">
            <a:xfrm>
              <a:off x="3265697" y="2286000"/>
              <a:ext cx="578868"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sp>
          <p:nvSpPr>
            <p:cNvPr id="26647" name="Rectangle 47"/>
            <p:cNvSpPr>
              <a:spLocks noChangeArrowheads="1"/>
            </p:cNvSpPr>
            <p:nvPr/>
          </p:nvSpPr>
          <p:spPr bwMode="auto">
            <a:xfrm>
              <a:off x="3124201" y="2743200"/>
              <a:ext cx="961515" cy="369332"/>
            </a:xfrm>
            <a:prstGeom prst="rect">
              <a:avLst/>
            </a:prstGeom>
            <a:noFill/>
            <a:ln w="9525">
              <a:noFill/>
              <a:miter lim="800000"/>
              <a:headEnd/>
              <a:tailEnd/>
            </a:ln>
          </p:spPr>
          <p:txBody>
            <a:bodyPr wrap="none">
              <a:spAutoFit/>
            </a:bodyPr>
            <a:lstStyle/>
            <a:p>
              <a:pPr algn="l" rtl="0"/>
              <a:r>
                <a:rPr lang="en-US">
                  <a:latin typeface="Comic Sans MS" pitchFamily="66" charset="0"/>
                </a:rPr>
                <a:t>100 cm </a:t>
              </a:r>
              <a:endParaRPr lang="en-US">
                <a:latin typeface="Calibri" pitchFamily="34" charset="0"/>
              </a:endParaRPr>
            </a:p>
          </p:txBody>
        </p:sp>
      </p:grpSp>
      <p:grpSp>
        <p:nvGrpSpPr>
          <p:cNvPr id="13" name="Group 48"/>
          <p:cNvGrpSpPr>
            <a:grpSpLocks/>
          </p:cNvGrpSpPr>
          <p:nvPr/>
        </p:nvGrpSpPr>
        <p:grpSpPr bwMode="auto">
          <a:xfrm>
            <a:off x="7286625" y="4735513"/>
            <a:ext cx="1262063" cy="674687"/>
            <a:chOff x="1778359" y="4799525"/>
            <a:chExt cx="1261107" cy="675070"/>
          </a:xfrm>
        </p:grpSpPr>
        <p:cxnSp>
          <p:nvCxnSpPr>
            <p:cNvPr id="50" name="Straight Connector 49"/>
            <p:cNvCxnSpPr/>
            <p:nvPr/>
          </p:nvCxnSpPr>
          <p:spPr>
            <a:xfrm rot="16200000" flipH="1">
              <a:off x="1632176" y="4945708"/>
              <a:ext cx="368509" cy="761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817140" y="5252269"/>
              <a:ext cx="368509" cy="761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a:spLocks noChangeArrowheads="1"/>
          </p:cNvSpPr>
          <p:nvPr/>
        </p:nvSpPr>
        <p:spPr bwMode="auto">
          <a:xfrm>
            <a:off x="6423025" y="5497513"/>
            <a:ext cx="1204913" cy="369887"/>
          </a:xfrm>
          <a:prstGeom prst="rect">
            <a:avLst/>
          </a:prstGeom>
          <a:noFill/>
          <a:ln w="9525">
            <a:noFill/>
            <a:miter lim="800000"/>
            <a:headEnd/>
            <a:tailEnd/>
          </a:ln>
        </p:spPr>
        <p:txBody>
          <a:bodyPr wrap="none">
            <a:spAutoFit/>
          </a:bodyPr>
          <a:lstStyle/>
          <a:p>
            <a:pPr algn="l" rtl="0"/>
            <a:r>
              <a:rPr lang="en-US">
                <a:latin typeface="Comic Sans MS" pitchFamily="66" charset="0"/>
              </a:rPr>
              <a:t>= 45.31 m</a:t>
            </a:r>
          </a:p>
        </p:txBody>
      </p:sp>
      <p:cxnSp>
        <p:nvCxnSpPr>
          <p:cNvPr id="54" name="Straight Connector 53"/>
          <p:cNvCxnSpPr/>
          <p:nvPr/>
        </p:nvCxnSpPr>
        <p:spPr>
          <a:xfrm rot="5400000">
            <a:off x="2590800" y="4495800"/>
            <a:ext cx="3810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4400" y="6107113"/>
            <a:ext cx="1982788" cy="369887"/>
          </a:xfrm>
          <a:prstGeom prst="rect">
            <a:avLst/>
          </a:prstGeom>
          <a:noFill/>
          <a:ln w="9525">
            <a:noFill/>
            <a:miter lim="800000"/>
            <a:headEnd/>
            <a:tailEnd/>
          </a:ln>
        </p:spPr>
        <p:txBody>
          <a:bodyPr wrap="none">
            <a:spAutoFit/>
          </a:bodyPr>
          <a:lstStyle/>
          <a:p>
            <a:pPr algn="l" rtl="0"/>
            <a:r>
              <a:rPr lang="en-US">
                <a:latin typeface="Comic Sans MS" pitchFamily="66" charset="0"/>
              </a:rPr>
              <a:t>= 4.531 x 10</a:t>
            </a:r>
            <a:r>
              <a:rPr lang="en-US" baseline="30000">
                <a:latin typeface="Comic Sans MS" pitchFamily="66" charset="0"/>
              </a:rPr>
              <a:t>5</a:t>
            </a:r>
            <a:r>
              <a:rPr lang="en-US">
                <a:latin typeface="Comic Sans MS" pitchFamily="66" charset="0"/>
              </a:rPr>
              <a:t>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0" grpId="0"/>
      <p:bldP spid="43" grpId="0"/>
      <p:bldP spid="44" grpId="0"/>
      <p:bldP spid="52"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52400" y="-76200"/>
            <a:ext cx="8534400" cy="646113"/>
          </a:xfrm>
          <a:prstGeom prst="rect">
            <a:avLst/>
          </a:prstGeom>
          <a:noFill/>
          <a:ln w="9525">
            <a:noFill/>
            <a:miter lim="800000"/>
            <a:headEnd/>
            <a:tailEnd/>
          </a:ln>
        </p:spPr>
        <p:txBody>
          <a:bodyPr>
            <a:spAutoFit/>
          </a:bodyPr>
          <a:lstStyle/>
          <a:p>
            <a:pPr algn="ctr" rtl="0"/>
            <a:r>
              <a:rPr lang="en-US" sz="3600" b="1">
                <a:solidFill>
                  <a:srgbClr val="00B050"/>
                </a:solidFill>
                <a:latin typeface="Comic Sans MS" pitchFamily="66" charset="0"/>
              </a:rPr>
              <a:t>Conversion to Meter </a:t>
            </a:r>
          </a:p>
        </p:txBody>
      </p:sp>
      <p:graphicFrame>
        <p:nvGraphicFramePr>
          <p:cNvPr id="13" name="Table 12"/>
          <p:cNvGraphicFramePr>
            <a:graphicFrameLocks noGrp="1"/>
          </p:cNvGraphicFramePr>
          <p:nvPr/>
        </p:nvGraphicFramePr>
        <p:xfrm>
          <a:off x="6400800" y="884238"/>
          <a:ext cx="2514600" cy="30175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49382">
                <a:tc>
                  <a:txBody>
                    <a:bodyPr/>
                    <a:lstStyle/>
                    <a:p>
                      <a:r>
                        <a:rPr lang="en-US" sz="1200" dirty="0"/>
                        <a:t>Factor</a:t>
                      </a:r>
                    </a:p>
                  </a:txBody>
                  <a:tcPr anchor="ctr">
                    <a:lnL>
                      <a:noFill/>
                    </a:lnL>
                    <a:lnR>
                      <a:noFill/>
                    </a:lnR>
                    <a:lnT>
                      <a:noFill/>
                    </a:lnT>
                    <a:lnB>
                      <a:noFill/>
                    </a:lnB>
                  </a:tcPr>
                </a:tc>
                <a:tc>
                  <a:txBody>
                    <a:bodyPr/>
                    <a:lstStyle/>
                    <a:p>
                      <a:r>
                        <a:rPr lang="en-US" sz="1200"/>
                        <a:t>Name </a:t>
                      </a:r>
                    </a:p>
                  </a:txBody>
                  <a:tcPr anchor="ctr">
                    <a:lnL>
                      <a:noFill/>
                    </a:lnL>
                    <a:lnR>
                      <a:noFill/>
                    </a:lnR>
                    <a:lnT>
                      <a:noFill/>
                    </a:lnT>
                    <a:lnB>
                      <a:noFill/>
                    </a:lnB>
                  </a:tcPr>
                </a:tc>
                <a:tc>
                  <a:txBody>
                    <a:bodyPr/>
                    <a:lstStyle/>
                    <a:p>
                      <a:r>
                        <a:rPr lang="en-US" sz="1200"/>
                        <a:t>Symbol</a:t>
                      </a:r>
                    </a:p>
                  </a:txBody>
                  <a:tcPr anchor="ctr">
                    <a:lnL>
                      <a:noFill/>
                    </a:lnL>
                    <a:lnR>
                      <a:noFill/>
                    </a:lnR>
                    <a:lnT>
                      <a:noFill/>
                    </a:lnT>
                    <a:lnB>
                      <a:noFill/>
                    </a:lnB>
                  </a:tcPr>
                </a:tc>
                <a:extLst>
                  <a:ext uri="{0D108BD9-81ED-4DB2-BD59-A6C34878D82A}">
                    <a16:rowId xmlns:a16="http://schemas.microsoft.com/office/drawing/2014/main" val="10000"/>
                  </a:ext>
                </a:extLst>
              </a:tr>
              <a:tr h="249382">
                <a:tc>
                  <a:txBody>
                    <a:bodyPr/>
                    <a:lstStyle/>
                    <a:p>
                      <a:r>
                        <a:rPr lang="en-US" sz="1200" dirty="0"/>
                        <a:t>10</a:t>
                      </a:r>
                      <a:r>
                        <a:rPr lang="en-US" sz="1200" baseline="30000" dirty="0"/>
                        <a:t>24</a:t>
                      </a:r>
                      <a:endParaRPr lang="en-US" sz="1200" dirty="0"/>
                    </a:p>
                  </a:txBody>
                  <a:tcPr anchor="ctr">
                    <a:lnL>
                      <a:noFill/>
                    </a:lnL>
                    <a:lnR>
                      <a:noFill/>
                    </a:lnR>
                    <a:lnT>
                      <a:noFill/>
                    </a:lnT>
                    <a:lnB>
                      <a:noFill/>
                    </a:lnB>
                    <a:solidFill>
                      <a:srgbClr val="D0F0C8"/>
                    </a:solidFill>
                  </a:tcPr>
                </a:tc>
                <a:tc>
                  <a:txBody>
                    <a:bodyPr/>
                    <a:lstStyle/>
                    <a:p>
                      <a:r>
                        <a:rPr lang="en-US" sz="1200"/>
                        <a:t>yotta</a:t>
                      </a:r>
                    </a:p>
                  </a:txBody>
                  <a:tcPr anchor="ctr">
                    <a:lnL>
                      <a:noFill/>
                    </a:lnL>
                    <a:lnR>
                      <a:noFill/>
                    </a:lnR>
                    <a:lnT>
                      <a:noFill/>
                    </a:lnT>
                    <a:lnB>
                      <a:noFill/>
                    </a:lnB>
                    <a:solidFill>
                      <a:srgbClr val="D0F0C8"/>
                    </a:solidFill>
                  </a:tcPr>
                </a:tc>
                <a:tc>
                  <a:txBody>
                    <a:bodyPr/>
                    <a:lstStyle/>
                    <a:p>
                      <a:r>
                        <a:rPr lang="en-US" sz="1200" dirty="0"/>
                        <a:t>Y</a:t>
                      </a:r>
                    </a:p>
                  </a:txBody>
                  <a:tcPr anchor="ctr">
                    <a:lnL>
                      <a:noFill/>
                    </a:lnL>
                    <a:lnR>
                      <a:noFill/>
                    </a:lnR>
                    <a:lnT>
                      <a:noFill/>
                    </a:lnT>
                    <a:lnB>
                      <a:noFill/>
                    </a:lnB>
                    <a:solidFill>
                      <a:srgbClr val="D0F0C8"/>
                    </a:solidFill>
                  </a:tcPr>
                </a:tc>
                <a:extLst>
                  <a:ext uri="{0D108BD9-81ED-4DB2-BD59-A6C34878D82A}">
                    <a16:rowId xmlns:a16="http://schemas.microsoft.com/office/drawing/2014/main" val="10001"/>
                  </a:ext>
                </a:extLst>
              </a:tr>
              <a:tr h="249382">
                <a:tc>
                  <a:txBody>
                    <a:bodyPr/>
                    <a:lstStyle/>
                    <a:p>
                      <a:r>
                        <a:rPr lang="en-US" sz="1200"/>
                        <a:t>10</a:t>
                      </a:r>
                      <a:r>
                        <a:rPr lang="en-US" sz="1200" baseline="30000"/>
                        <a:t>21</a:t>
                      </a:r>
                      <a:endParaRPr lang="en-US" sz="1200"/>
                    </a:p>
                  </a:txBody>
                  <a:tcPr anchor="ctr">
                    <a:lnL>
                      <a:noFill/>
                    </a:lnL>
                    <a:lnR>
                      <a:noFill/>
                    </a:lnR>
                    <a:lnT>
                      <a:noFill/>
                    </a:lnT>
                    <a:lnB>
                      <a:noFill/>
                    </a:lnB>
                  </a:tcPr>
                </a:tc>
                <a:tc>
                  <a:txBody>
                    <a:bodyPr/>
                    <a:lstStyle/>
                    <a:p>
                      <a:r>
                        <a:rPr lang="en-US" sz="1200" dirty="0" err="1"/>
                        <a:t>zetta</a:t>
                      </a:r>
                      <a:endParaRPr lang="en-US" sz="1200" dirty="0"/>
                    </a:p>
                  </a:txBody>
                  <a:tcPr anchor="ctr">
                    <a:lnL>
                      <a:noFill/>
                    </a:lnL>
                    <a:lnR>
                      <a:noFill/>
                    </a:lnR>
                    <a:lnT>
                      <a:noFill/>
                    </a:lnT>
                    <a:lnB>
                      <a:noFill/>
                    </a:lnB>
                  </a:tcPr>
                </a:tc>
                <a:tc>
                  <a:txBody>
                    <a:bodyPr/>
                    <a:lstStyle/>
                    <a:p>
                      <a:r>
                        <a:rPr lang="en-US" sz="1200" dirty="0"/>
                        <a:t>Z</a:t>
                      </a:r>
                    </a:p>
                  </a:txBody>
                  <a:tcPr anchor="ctr">
                    <a:lnL>
                      <a:noFill/>
                    </a:lnL>
                    <a:lnR>
                      <a:noFill/>
                    </a:lnR>
                    <a:lnT>
                      <a:noFill/>
                    </a:lnT>
                    <a:lnB>
                      <a:noFill/>
                    </a:lnB>
                  </a:tcPr>
                </a:tc>
                <a:extLst>
                  <a:ext uri="{0D108BD9-81ED-4DB2-BD59-A6C34878D82A}">
                    <a16:rowId xmlns:a16="http://schemas.microsoft.com/office/drawing/2014/main" val="10002"/>
                  </a:ext>
                </a:extLst>
              </a:tr>
              <a:tr h="249382">
                <a:tc>
                  <a:txBody>
                    <a:bodyPr/>
                    <a:lstStyle/>
                    <a:p>
                      <a:r>
                        <a:rPr lang="en-US" sz="1200"/>
                        <a:t>10</a:t>
                      </a:r>
                      <a:r>
                        <a:rPr lang="en-US" sz="1200" baseline="30000"/>
                        <a:t>18</a:t>
                      </a:r>
                      <a:endParaRPr lang="en-US" sz="1200"/>
                    </a:p>
                  </a:txBody>
                  <a:tcPr anchor="ctr">
                    <a:lnL>
                      <a:noFill/>
                    </a:lnL>
                    <a:lnR>
                      <a:noFill/>
                    </a:lnR>
                    <a:lnT>
                      <a:noFill/>
                    </a:lnT>
                    <a:lnB>
                      <a:noFill/>
                    </a:lnB>
                    <a:solidFill>
                      <a:srgbClr val="D0F0C8"/>
                    </a:solidFill>
                  </a:tcPr>
                </a:tc>
                <a:tc>
                  <a:txBody>
                    <a:bodyPr/>
                    <a:lstStyle/>
                    <a:p>
                      <a:r>
                        <a:rPr lang="en-US" sz="1200" dirty="0" err="1"/>
                        <a:t>exa</a:t>
                      </a:r>
                      <a:endParaRPr lang="en-US" sz="1200" dirty="0"/>
                    </a:p>
                  </a:txBody>
                  <a:tcPr anchor="ctr">
                    <a:lnL>
                      <a:noFill/>
                    </a:lnL>
                    <a:lnR>
                      <a:noFill/>
                    </a:lnR>
                    <a:lnT>
                      <a:noFill/>
                    </a:lnT>
                    <a:lnB>
                      <a:noFill/>
                    </a:lnB>
                    <a:solidFill>
                      <a:srgbClr val="D0F0C8"/>
                    </a:solidFill>
                  </a:tcPr>
                </a:tc>
                <a:tc>
                  <a:txBody>
                    <a:bodyPr/>
                    <a:lstStyle/>
                    <a:p>
                      <a:r>
                        <a:rPr lang="en-US" sz="1200"/>
                        <a:t>E</a:t>
                      </a:r>
                    </a:p>
                  </a:txBody>
                  <a:tcPr anchor="ctr">
                    <a:lnL>
                      <a:noFill/>
                    </a:lnL>
                    <a:lnR>
                      <a:noFill/>
                    </a:lnR>
                    <a:lnT>
                      <a:noFill/>
                    </a:lnT>
                    <a:lnB>
                      <a:noFill/>
                    </a:lnB>
                    <a:solidFill>
                      <a:srgbClr val="D0F0C8"/>
                    </a:solidFill>
                  </a:tcPr>
                </a:tc>
                <a:extLst>
                  <a:ext uri="{0D108BD9-81ED-4DB2-BD59-A6C34878D82A}">
                    <a16:rowId xmlns:a16="http://schemas.microsoft.com/office/drawing/2014/main" val="10003"/>
                  </a:ext>
                </a:extLst>
              </a:tr>
              <a:tr h="249382">
                <a:tc>
                  <a:txBody>
                    <a:bodyPr/>
                    <a:lstStyle/>
                    <a:p>
                      <a:r>
                        <a:rPr lang="en-US" sz="1200"/>
                        <a:t>10</a:t>
                      </a:r>
                      <a:r>
                        <a:rPr lang="en-US" sz="1200" baseline="30000"/>
                        <a:t>15</a:t>
                      </a:r>
                      <a:endParaRPr lang="en-US" sz="1200"/>
                    </a:p>
                  </a:txBody>
                  <a:tcPr anchor="ctr">
                    <a:lnL>
                      <a:noFill/>
                    </a:lnL>
                    <a:lnR>
                      <a:noFill/>
                    </a:lnR>
                    <a:lnT>
                      <a:noFill/>
                    </a:lnT>
                    <a:lnB>
                      <a:noFill/>
                    </a:lnB>
                  </a:tcPr>
                </a:tc>
                <a:tc>
                  <a:txBody>
                    <a:bodyPr/>
                    <a:lstStyle/>
                    <a:p>
                      <a:r>
                        <a:rPr lang="en-US" sz="1200"/>
                        <a:t>peta</a:t>
                      </a:r>
                    </a:p>
                  </a:txBody>
                  <a:tcPr anchor="ctr">
                    <a:lnL>
                      <a:noFill/>
                    </a:lnL>
                    <a:lnR>
                      <a:noFill/>
                    </a:lnR>
                    <a:lnT>
                      <a:noFill/>
                    </a:lnT>
                    <a:lnB>
                      <a:noFill/>
                    </a:lnB>
                  </a:tcPr>
                </a:tc>
                <a:tc>
                  <a:txBody>
                    <a:bodyPr/>
                    <a:lstStyle/>
                    <a:p>
                      <a:r>
                        <a:rPr lang="en-US" sz="1200" dirty="0"/>
                        <a:t>P</a:t>
                      </a:r>
                    </a:p>
                  </a:txBody>
                  <a:tcPr anchor="ctr">
                    <a:lnL>
                      <a:noFill/>
                    </a:lnL>
                    <a:lnR>
                      <a:noFill/>
                    </a:lnR>
                    <a:lnT>
                      <a:noFill/>
                    </a:lnT>
                    <a:lnB>
                      <a:noFill/>
                    </a:lnB>
                  </a:tcPr>
                </a:tc>
                <a:extLst>
                  <a:ext uri="{0D108BD9-81ED-4DB2-BD59-A6C34878D82A}">
                    <a16:rowId xmlns:a16="http://schemas.microsoft.com/office/drawing/2014/main" val="10004"/>
                  </a:ext>
                </a:extLst>
              </a:tr>
              <a:tr h="249382">
                <a:tc>
                  <a:txBody>
                    <a:bodyPr/>
                    <a:lstStyle/>
                    <a:p>
                      <a:r>
                        <a:rPr lang="en-US" sz="1200" b="1" dirty="0">
                          <a:solidFill>
                            <a:srgbClr val="0000FF"/>
                          </a:solidFill>
                        </a:rPr>
                        <a:t>10</a:t>
                      </a:r>
                      <a:r>
                        <a:rPr lang="en-US" sz="1200" b="1" baseline="30000" dirty="0">
                          <a:solidFill>
                            <a:srgbClr val="0000FF"/>
                          </a:solidFill>
                        </a:rPr>
                        <a:t>12</a:t>
                      </a:r>
                      <a:endParaRPr lang="en-US" sz="1200" b="1" dirty="0">
                        <a:solidFill>
                          <a:srgbClr val="0000FF"/>
                        </a:solidFill>
                      </a:endParaRPr>
                    </a:p>
                  </a:txBody>
                  <a:tcPr anchor="ctr">
                    <a:lnL>
                      <a:noFill/>
                    </a:lnL>
                    <a:lnR>
                      <a:noFill/>
                    </a:lnR>
                    <a:lnT>
                      <a:noFill/>
                    </a:lnT>
                    <a:lnB>
                      <a:noFill/>
                    </a:lnB>
                    <a:solidFill>
                      <a:srgbClr val="D0F0C8"/>
                    </a:solidFill>
                  </a:tcPr>
                </a:tc>
                <a:tc>
                  <a:txBody>
                    <a:bodyPr/>
                    <a:lstStyle/>
                    <a:p>
                      <a:r>
                        <a:rPr lang="en-US" sz="1200" b="1">
                          <a:solidFill>
                            <a:srgbClr val="0000FF"/>
                          </a:solidFill>
                        </a:rPr>
                        <a:t>tera</a:t>
                      </a:r>
                    </a:p>
                  </a:txBody>
                  <a:tcPr anchor="ctr">
                    <a:lnL>
                      <a:noFill/>
                    </a:lnL>
                    <a:lnR>
                      <a:noFill/>
                    </a:lnR>
                    <a:lnT>
                      <a:noFill/>
                    </a:lnT>
                    <a:lnB>
                      <a:noFill/>
                    </a:lnB>
                    <a:solidFill>
                      <a:srgbClr val="D0F0C8"/>
                    </a:solidFill>
                  </a:tcPr>
                </a:tc>
                <a:tc>
                  <a:txBody>
                    <a:bodyPr/>
                    <a:lstStyle/>
                    <a:p>
                      <a:r>
                        <a:rPr lang="en-US" sz="1200" b="1" dirty="0">
                          <a:solidFill>
                            <a:srgbClr val="0000FF"/>
                          </a:solidFill>
                        </a:rPr>
                        <a:t>T</a:t>
                      </a:r>
                    </a:p>
                  </a:txBody>
                  <a:tcPr anchor="ctr">
                    <a:lnL>
                      <a:noFill/>
                    </a:lnL>
                    <a:lnR>
                      <a:noFill/>
                    </a:lnR>
                    <a:lnT>
                      <a:noFill/>
                    </a:lnT>
                    <a:lnB>
                      <a:noFill/>
                    </a:lnB>
                    <a:solidFill>
                      <a:srgbClr val="D0F0C8"/>
                    </a:solidFill>
                  </a:tcPr>
                </a:tc>
                <a:extLst>
                  <a:ext uri="{0D108BD9-81ED-4DB2-BD59-A6C34878D82A}">
                    <a16:rowId xmlns:a16="http://schemas.microsoft.com/office/drawing/2014/main" val="10005"/>
                  </a:ext>
                </a:extLst>
              </a:tr>
              <a:tr h="249382">
                <a:tc>
                  <a:txBody>
                    <a:bodyPr/>
                    <a:lstStyle/>
                    <a:p>
                      <a:r>
                        <a:rPr lang="en-US" sz="1200" b="1" dirty="0">
                          <a:solidFill>
                            <a:srgbClr val="0000FF"/>
                          </a:solidFill>
                        </a:rPr>
                        <a:t>10</a:t>
                      </a:r>
                      <a:r>
                        <a:rPr lang="en-US" sz="1200" b="1" baseline="30000" dirty="0">
                          <a:solidFill>
                            <a:srgbClr val="0000FF"/>
                          </a:solidFill>
                        </a:rPr>
                        <a:t>9</a:t>
                      </a:r>
                      <a:endParaRPr lang="en-US" sz="1200" b="1" dirty="0">
                        <a:solidFill>
                          <a:srgbClr val="0000FF"/>
                        </a:solidFill>
                      </a:endParaRPr>
                    </a:p>
                  </a:txBody>
                  <a:tcPr anchor="ctr">
                    <a:lnL>
                      <a:noFill/>
                    </a:lnL>
                    <a:lnR>
                      <a:noFill/>
                    </a:lnR>
                    <a:lnT>
                      <a:noFill/>
                    </a:lnT>
                    <a:lnB>
                      <a:noFill/>
                    </a:lnB>
                  </a:tcPr>
                </a:tc>
                <a:tc>
                  <a:txBody>
                    <a:bodyPr/>
                    <a:lstStyle/>
                    <a:p>
                      <a:r>
                        <a:rPr lang="en-US" sz="1200" b="1">
                          <a:solidFill>
                            <a:srgbClr val="0000FF"/>
                          </a:solidFill>
                        </a:rPr>
                        <a:t>giga</a:t>
                      </a:r>
                    </a:p>
                  </a:txBody>
                  <a:tcPr anchor="ctr">
                    <a:lnL>
                      <a:noFill/>
                    </a:lnL>
                    <a:lnR>
                      <a:noFill/>
                    </a:lnR>
                    <a:lnT>
                      <a:noFill/>
                    </a:lnT>
                    <a:lnB>
                      <a:noFill/>
                    </a:lnB>
                  </a:tcPr>
                </a:tc>
                <a:tc>
                  <a:txBody>
                    <a:bodyPr/>
                    <a:lstStyle/>
                    <a:p>
                      <a:r>
                        <a:rPr lang="en-US" sz="1200" b="1" dirty="0">
                          <a:solidFill>
                            <a:srgbClr val="0000FF"/>
                          </a:solidFill>
                        </a:rPr>
                        <a:t>G</a:t>
                      </a:r>
                    </a:p>
                  </a:txBody>
                  <a:tcPr anchor="ctr">
                    <a:lnL>
                      <a:noFill/>
                    </a:lnL>
                    <a:lnR>
                      <a:noFill/>
                    </a:lnR>
                    <a:lnT>
                      <a:noFill/>
                    </a:lnT>
                    <a:lnB>
                      <a:noFill/>
                    </a:lnB>
                  </a:tcPr>
                </a:tc>
                <a:extLst>
                  <a:ext uri="{0D108BD9-81ED-4DB2-BD59-A6C34878D82A}">
                    <a16:rowId xmlns:a16="http://schemas.microsoft.com/office/drawing/2014/main" val="10006"/>
                  </a:ext>
                </a:extLst>
              </a:tr>
              <a:tr h="249382">
                <a:tc>
                  <a:txBody>
                    <a:bodyPr/>
                    <a:lstStyle/>
                    <a:p>
                      <a:r>
                        <a:rPr lang="en-US" sz="1200" b="1" dirty="0">
                          <a:solidFill>
                            <a:srgbClr val="0000FF"/>
                          </a:solidFill>
                        </a:rPr>
                        <a:t>10</a:t>
                      </a:r>
                      <a:r>
                        <a:rPr lang="en-US" sz="1200" b="1" baseline="30000" dirty="0">
                          <a:solidFill>
                            <a:srgbClr val="0000FF"/>
                          </a:solidFill>
                        </a:rPr>
                        <a:t>6</a:t>
                      </a:r>
                      <a:endParaRPr lang="en-US" sz="1200" b="1" dirty="0">
                        <a:solidFill>
                          <a:srgbClr val="0000FF"/>
                        </a:solidFill>
                      </a:endParaRPr>
                    </a:p>
                  </a:txBody>
                  <a:tcPr anchor="ctr">
                    <a:lnL>
                      <a:noFill/>
                    </a:lnL>
                    <a:lnR>
                      <a:noFill/>
                    </a:lnR>
                    <a:lnT>
                      <a:noFill/>
                    </a:lnT>
                    <a:lnB>
                      <a:noFill/>
                    </a:lnB>
                    <a:solidFill>
                      <a:srgbClr val="D0F0C8"/>
                    </a:solidFill>
                  </a:tcPr>
                </a:tc>
                <a:tc>
                  <a:txBody>
                    <a:bodyPr/>
                    <a:lstStyle/>
                    <a:p>
                      <a:r>
                        <a:rPr lang="en-US" sz="1200" b="1" dirty="0">
                          <a:solidFill>
                            <a:srgbClr val="0000FF"/>
                          </a:solidFill>
                        </a:rPr>
                        <a:t>mega</a:t>
                      </a:r>
                    </a:p>
                  </a:txBody>
                  <a:tcPr anchor="ctr">
                    <a:lnL>
                      <a:noFill/>
                    </a:lnL>
                    <a:lnR>
                      <a:noFill/>
                    </a:lnR>
                    <a:lnT>
                      <a:noFill/>
                    </a:lnT>
                    <a:lnB>
                      <a:noFill/>
                    </a:lnB>
                    <a:solidFill>
                      <a:srgbClr val="D0F0C8"/>
                    </a:solidFill>
                  </a:tcPr>
                </a:tc>
                <a:tc>
                  <a:txBody>
                    <a:bodyPr/>
                    <a:lstStyle/>
                    <a:p>
                      <a:r>
                        <a:rPr lang="en-US" sz="1200" b="1" dirty="0">
                          <a:solidFill>
                            <a:srgbClr val="0000FF"/>
                          </a:solidFill>
                        </a:rPr>
                        <a:t>M</a:t>
                      </a:r>
                    </a:p>
                  </a:txBody>
                  <a:tcPr anchor="ctr">
                    <a:lnL>
                      <a:noFill/>
                    </a:lnL>
                    <a:lnR>
                      <a:noFill/>
                    </a:lnR>
                    <a:lnT>
                      <a:noFill/>
                    </a:lnT>
                    <a:lnB>
                      <a:noFill/>
                    </a:lnB>
                    <a:solidFill>
                      <a:srgbClr val="D0F0C8"/>
                    </a:solidFill>
                  </a:tcPr>
                </a:tc>
                <a:extLst>
                  <a:ext uri="{0D108BD9-81ED-4DB2-BD59-A6C34878D82A}">
                    <a16:rowId xmlns:a16="http://schemas.microsoft.com/office/drawing/2014/main" val="10007"/>
                  </a:ext>
                </a:extLst>
              </a:tr>
              <a:tr h="249382">
                <a:tc>
                  <a:txBody>
                    <a:bodyPr/>
                    <a:lstStyle/>
                    <a:p>
                      <a:r>
                        <a:rPr lang="en-US" sz="1200" b="1">
                          <a:solidFill>
                            <a:srgbClr val="0000FF"/>
                          </a:solidFill>
                        </a:rPr>
                        <a:t>10</a:t>
                      </a:r>
                      <a:r>
                        <a:rPr lang="en-US" sz="1200" b="1" baseline="30000">
                          <a:solidFill>
                            <a:srgbClr val="0000FF"/>
                          </a:solidFill>
                        </a:rPr>
                        <a:t>3</a:t>
                      </a:r>
                      <a:endParaRPr lang="en-US" sz="1200" b="1">
                        <a:solidFill>
                          <a:srgbClr val="0000FF"/>
                        </a:solidFill>
                      </a:endParaRPr>
                    </a:p>
                  </a:txBody>
                  <a:tcPr anchor="ctr">
                    <a:lnL>
                      <a:noFill/>
                    </a:lnL>
                    <a:lnR>
                      <a:noFill/>
                    </a:lnR>
                    <a:lnT>
                      <a:noFill/>
                    </a:lnT>
                    <a:lnB>
                      <a:noFill/>
                    </a:lnB>
                  </a:tcPr>
                </a:tc>
                <a:tc>
                  <a:txBody>
                    <a:bodyPr/>
                    <a:lstStyle/>
                    <a:p>
                      <a:r>
                        <a:rPr lang="en-US" sz="1200" b="1" dirty="0">
                          <a:solidFill>
                            <a:srgbClr val="0000FF"/>
                          </a:solidFill>
                        </a:rPr>
                        <a:t>kilo</a:t>
                      </a:r>
                    </a:p>
                  </a:txBody>
                  <a:tcPr anchor="ctr">
                    <a:lnL>
                      <a:noFill/>
                    </a:lnL>
                    <a:lnR>
                      <a:noFill/>
                    </a:lnR>
                    <a:lnT>
                      <a:noFill/>
                    </a:lnT>
                    <a:lnB>
                      <a:noFill/>
                    </a:lnB>
                  </a:tcPr>
                </a:tc>
                <a:tc>
                  <a:txBody>
                    <a:bodyPr/>
                    <a:lstStyle/>
                    <a:p>
                      <a:r>
                        <a:rPr lang="en-US" sz="1200" b="1" dirty="0">
                          <a:solidFill>
                            <a:srgbClr val="0000FF"/>
                          </a:solidFill>
                        </a:rPr>
                        <a:t>k</a:t>
                      </a:r>
                    </a:p>
                  </a:txBody>
                  <a:tcPr anchor="ctr">
                    <a:lnL>
                      <a:noFill/>
                    </a:lnL>
                    <a:lnR>
                      <a:noFill/>
                    </a:lnR>
                    <a:lnT>
                      <a:noFill/>
                    </a:lnT>
                    <a:lnB>
                      <a:noFill/>
                    </a:lnB>
                  </a:tcPr>
                </a:tc>
                <a:extLst>
                  <a:ext uri="{0D108BD9-81ED-4DB2-BD59-A6C34878D82A}">
                    <a16:rowId xmlns:a16="http://schemas.microsoft.com/office/drawing/2014/main" val="10008"/>
                  </a:ext>
                </a:extLst>
              </a:tr>
              <a:tr h="249382">
                <a:tc>
                  <a:txBody>
                    <a:bodyPr/>
                    <a:lstStyle/>
                    <a:p>
                      <a:r>
                        <a:rPr lang="en-US" sz="1200"/>
                        <a:t>10</a:t>
                      </a:r>
                      <a:r>
                        <a:rPr lang="en-US" sz="1200" baseline="30000"/>
                        <a:t>2</a:t>
                      </a:r>
                      <a:endParaRPr lang="en-US" sz="1200"/>
                    </a:p>
                  </a:txBody>
                  <a:tcPr anchor="ctr">
                    <a:lnL>
                      <a:noFill/>
                    </a:lnL>
                    <a:lnR>
                      <a:noFill/>
                    </a:lnR>
                    <a:lnT>
                      <a:noFill/>
                    </a:lnT>
                    <a:lnB>
                      <a:noFill/>
                    </a:lnB>
                    <a:solidFill>
                      <a:srgbClr val="D0F0C8"/>
                    </a:solidFill>
                  </a:tcPr>
                </a:tc>
                <a:tc>
                  <a:txBody>
                    <a:bodyPr/>
                    <a:lstStyle/>
                    <a:p>
                      <a:r>
                        <a:rPr lang="en-US" sz="1200"/>
                        <a:t>hecto</a:t>
                      </a:r>
                    </a:p>
                  </a:txBody>
                  <a:tcPr anchor="ctr">
                    <a:lnL>
                      <a:noFill/>
                    </a:lnL>
                    <a:lnR>
                      <a:noFill/>
                    </a:lnR>
                    <a:lnT>
                      <a:noFill/>
                    </a:lnT>
                    <a:lnB>
                      <a:noFill/>
                    </a:lnB>
                    <a:solidFill>
                      <a:srgbClr val="D0F0C8"/>
                    </a:solidFill>
                  </a:tcPr>
                </a:tc>
                <a:tc>
                  <a:txBody>
                    <a:bodyPr/>
                    <a:lstStyle/>
                    <a:p>
                      <a:r>
                        <a:rPr lang="en-US" sz="1200" dirty="0"/>
                        <a:t>h</a:t>
                      </a:r>
                    </a:p>
                  </a:txBody>
                  <a:tcPr anchor="ctr">
                    <a:lnL>
                      <a:noFill/>
                    </a:lnL>
                    <a:lnR>
                      <a:noFill/>
                    </a:lnR>
                    <a:lnT>
                      <a:noFill/>
                    </a:lnT>
                    <a:lnB>
                      <a:noFill/>
                    </a:lnB>
                    <a:solidFill>
                      <a:srgbClr val="D0F0C8"/>
                    </a:solidFill>
                  </a:tcPr>
                </a:tc>
                <a:extLst>
                  <a:ext uri="{0D108BD9-81ED-4DB2-BD59-A6C34878D82A}">
                    <a16:rowId xmlns:a16="http://schemas.microsoft.com/office/drawing/2014/main" val="10009"/>
                  </a:ext>
                </a:extLst>
              </a:tr>
              <a:tr h="249382">
                <a:tc>
                  <a:txBody>
                    <a:bodyPr/>
                    <a:lstStyle/>
                    <a:p>
                      <a:r>
                        <a:rPr lang="en-US" sz="1200" dirty="0"/>
                        <a:t>10</a:t>
                      </a:r>
                      <a:r>
                        <a:rPr lang="en-US" sz="1200" baseline="30000" dirty="0"/>
                        <a:t>1</a:t>
                      </a:r>
                      <a:endParaRPr lang="en-US" sz="1200" dirty="0"/>
                    </a:p>
                  </a:txBody>
                  <a:tcPr anchor="ctr">
                    <a:lnL>
                      <a:noFill/>
                    </a:lnL>
                    <a:lnR>
                      <a:noFill/>
                    </a:lnR>
                    <a:lnT>
                      <a:noFill/>
                    </a:lnT>
                    <a:lnB>
                      <a:noFill/>
                    </a:lnB>
                  </a:tcPr>
                </a:tc>
                <a:tc>
                  <a:txBody>
                    <a:bodyPr/>
                    <a:lstStyle/>
                    <a:p>
                      <a:r>
                        <a:rPr lang="en-US" sz="1200" dirty="0" err="1"/>
                        <a:t>deka</a:t>
                      </a:r>
                      <a:endParaRPr lang="en-US" sz="1200" dirty="0"/>
                    </a:p>
                  </a:txBody>
                  <a:tcPr anchor="ctr">
                    <a:lnL>
                      <a:noFill/>
                    </a:lnL>
                    <a:lnR>
                      <a:noFill/>
                    </a:lnR>
                    <a:lnT>
                      <a:noFill/>
                    </a:lnT>
                    <a:lnB>
                      <a:noFill/>
                    </a:lnB>
                  </a:tcPr>
                </a:tc>
                <a:tc>
                  <a:txBody>
                    <a:bodyPr/>
                    <a:lstStyle/>
                    <a:p>
                      <a:r>
                        <a:rPr lang="en-US" sz="1200" dirty="0" err="1"/>
                        <a:t>da</a:t>
                      </a:r>
                      <a:endParaRPr lang="en-US" sz="1200" dirty="0"/>
                    </a:p>
                  </a:txBody>
                  <a:tcPr anchor="ctr">
                    <a:lnL>
                      <a:noFill/>
                    </a:lnL>
                    <a:lnR>
                      <a:noFill/>
                    </a:lnR>
                    <a:lnT>
                      <a:noFill/>
                    </a:lnT>
                    <a:lnB>
                      <a:noFill/>
                    </a:lnB>
                  </a:tcP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nvGraphicFramePr>
        <p:xfrm>
          <a:off x="6426200" y="3581400"/>
          <a:ext cx="2590800" cy="3070860"/>
        </p:xfrm>
        <a:graphic>
          <a:graphicData uri="http://schemas.openxmlformats.org/drawingml/2006/table">
            <a:tbl>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304800">
                <a:tc>
                  <a:txBody>
                    <a:bodyPr/>
                    <a:lstStyle/>
                    <a:p>
                      <a:endParaRPr lang="en-US" sz="1200" dirty="0"/>
                    </a:p>
                  </a:txBody>
                  <a:tcPr anchor="ctr">
                    <a:lnL>
                      <a:noFill/>
                    </a:lnL>
                    <a:lnR>
                      <a:noFill/>
                    </a:lnR>
                    <a:lnT>
                      <a:noFill/>
                    </a:lnT>
                    <a:lnB>
                      <a:noFill/>
                    </a:lnB>
                  </a:tcPr>
                </a:tc>
                <a:tc>
                  <a:txBody>
                    <a:bodyPr/>
                    <a:lstStyle/>
                    <a:p>
                      <a:r>
                        <a:rPr lang="en-US" sz="1200" dirty="0"/>
                        <a:t> </a:t>
                      </a:r>
                    </a:p>
                  </a:txBody>
                  <a:tcPr anchor="ctr">
                    <a:lnL>
                      <a:noFill/>
                    </a:lnL>
                    <a:lnR>
                      <a:noFill/>
                    </a:lnR>
                    <a:lnT>
                      <a:noFill/>
                    </a:lnT>
                    <a:lnB>
                      <a:noFill/>
                    </a:lnB>
                  </a:tcPr>
                </a:tc>
                <a:tc>
                  <a:txBody>
                    <a:bodyPr/>
                    <a:lstStyle/>
                    <a:p>
                      <a:endParaRPr lang="en-US" sz="1200"/>
                    </a:p>
                  </a:txBody>
                  <a:tcPr anchor="ctr">
                    <a:lnL>
                      <a:noFill/>
                    </a:lnL>
                    <a:lnR>
                      <a:noFill/>
                    </a:lnR>
                    <a:lnT>
                      <a:noFill/>
                    </a:lnT>
                    <a:lnB>
                      <a:noFill/>
                    </a:lnB>
                  </a:tcPr>
                </a:tc>
                <a:extLst>
                  <a:ext uri="{0D108BD9-81ED-4DB2-BD59-A6C34878D82A}">
                    <a16:rowId xmlns:a16="http://schemas.microsoft.com/office/drawing/2014/main" val="10000"/>
                  </a:ext>
                </a:extLst>
              </a:tr>
              <a:tr h="251460">
                <a:tc>
                  <a:txBody>
                    <a:bodyPr/>
                    <a:lstStyle/>
                    <a:p>
                      <a:endParaRPr lang="en-US" sz="1200" dirty="0"/>
                    </a:p>
                  </a:txBody>
                  <a:tcPr marL="19050" marR="19050" marT="19050" marB="19050" anchor="ctr">
                    <a:lnL>
                      <a:noFill/>
                    </a:lnL>
                    <a:lnR>
                      <a:noFill/>
                    </a:lnR>
                    <a:lnT>
                      <a:noFill/>
                    </a:lnT>
                    <a:lnB>
                      <a:noFill/>
                    </a:lnB>
                  </a:tcPr>
                </a:tc>
                <a:tc>
                  <a:txBody>
                    <a:bodyPr/>
                    <a:lstStyle/>
                    <a:p>
                      <a:endParaRPr lang="en-US" sz="1200" dirty="0"/>
                    </a:p>
                  </a:txBody>
                  <a:tcPr marL="19050" marR="19050" marT="19050" marB="19050" anchor="ctr">
                    <a:lnL>
                      <a:noFill/>
                    </a:lnL>
                    <a:lnR>
                      <a:noFill/>
                    </a:lnR>
                    <a:lnT>
                      <a:noFill/>
                    </a:lnT>
                    <a:lnB>
                      <a:noFill/>
                    </a:lnB>
                  </a:tcPr>
                </a:tc>
                <a:tc>
                  <a:txBody>
                    <a:bodyPr/>
                    <a:lstStyle/>
                    <a:p>
                      <a:endParaRPr lang="en-US" sz="1200" dirty="0"/>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251460">
                <a:tc>
                  <a:txBody>
                    <a:bodyPr/>
                    <a:lstStyle/>
                    <a:p>
                      <a:r>
                        <a:rPr lang="en-US" sz="1200" dirty="0"/>
                        <a:t>10</a:t>
                      </a:r>
                      <a:r>
                        <a:rPr lang="en-US" sz="1200" baseline="30000" dirty="0"/>
                        <a:t>-1</a:t>
                      </a:r>
                      <a:endParaRPr lang="en-US" sz="1200" dirty="0"/>
                    </a:p>
                  </a:txBody>
                  <a:tcPr marL="19050" marR="19050" marT="19050" marB="19050" anchor="ctr">
                    <a:lnL>
                      <a:noFill/>
                    </a:lnL>
                    <a:lnR>
                      <a:noFill/>
                    </a:lnR>
                    <a:lnT>
                      <a:noFill/>
                    </a:lnT>
                    <a:lnB>
                      <a:noFill/>
                    </a:lnB>
                    <a:solidFill>
                      <a:srgbClr val="D0F0C8"/>
                    </a:solidFill>
                  </a:tcPr>
                </a:tc>
                <a:tc>
                  <a:txBody>
                    <a:bodyPr/>
                    <a:lstStyle/>
                    <a:p>
                      <a:r>
                        <a:rPr lang="en-US" sz="1200"/>
                        <a:t>deci</a:t>
                      </a:r>
                    </a:p>
                  </a:txBody>
                  <a:tcPr marL="19050" marR="19050" marT="19050" marB="19050" anchor="ctr">
                    <a:lnL>
                      <a:noFill/>
                    </a:lnL>
                    <a:lnR>
                      <a:noFill/>
                    </a:lnR>
                    <a:lnT>
                      <a:noFill/>
                    </a:lnT>
                    <a:lnB>
                      <a:noFill/>
                    </a:lnB>
                    <a:solidFill>
                      <a:srgbClr val="D0F0C8"/>
                    </a:solidFill>
                  </a:tcPr>
                </a:tc>
                <a:tc>
                  <a:txBody>
                    <a:bodyPr/>
                    <a:lstStyle/>
                    <a:p>
                      <a:r>
                        <a:rPr lang="en-US" sz="1200"/>
                        <a:t>d</a:t>
                      </a:r>
                    </a:p>
                  </a:txBody>
                  <a:tcPr marL="19050" marR="19050" marT="19050" marB="19050" anchor="ctr">
                    <a:lnL>
                      <a:noFill/>
                    </a:lnL>
                    <a:lnR>
                      <a:noFill/>
                    </a:lnR>
                    <a:lnT>
                      <a:noFill/>
                    </a:lnT>
                    <a:lnB>
                      <a:noFill/>
                    </a:lnB>
                    <a:solidFill>
                      <a:srgbClr val="D0F0C8"/>
                    </a:solidFill>
                  </a:tcPr>
                </a:tc>
                <a:extLst>
                  <a:ext uri="{0D108BD9-81ED-4DB2-BD59-A6C34878D82A}">
                    <a16:rowId xmlns:a16="http://schemas.microsoft.com/office/drawing/2014/main" val="10002"/>
                  </a:ext>
                </a:extLst>
              </a:tr>
              <a:tr h="251460">
                <a:tc>
                  <a:txBody>
                    <a:bodyPr/>
                    <a:lstStyle/>
                    <a:p>
                      <a:r>
                        <a:rPr lang="en-US" sz="1200" b="1" dirty="0">
                          <a:solidFill>
                            <a:srgbClr val="0000FF"/>
                          </a:solidFill>
                        </a:rPr>
                        <a:t>10</a:t>
                      </a:r>
                      <a:r>
                        <a:rPr lang="en-US" sz="1200" b="1" baseline="30000" dirty="0">
                          <a:solidFill>
                            <a:srgbClr val="0000FF"/>
                          </a:solidFill>
                        </a:rPr>
                        <a:t>-2</a:t>
                      </a:r>
                      <a:endParaRPr lang="en-US" sz="1200" b="1" dirty="0">
                        <a:solidFill>
                          <a:srgbClr val="0000FF"/>
                        </a:solidFill>
                      </a:endParaRPr>
                    </a:p>
                  </a:txBody>
                  <a:tcPr marL="19050" marR="19050" marT="19050" marB="19050" anchor="ctr">
                    <a:lnL>
                      <a:noFill/>
                    </a:lnL>
                    <a:lnR>
                      <a:noFill/>
                    </a:lnR>
                    <a:lnT>
                      <a:noFill/>
                    </a:lnT>
                    <a:lnB>
                      <a:noFill/>
                    </a:lnB>
                  </a:tcPr>
                </a:tc>
                <a:tc>
                  <a:txBody>
                    <a:bodyPr/>
                    <a:lstStyle/>
                    <a:p>
                      <a:r>
                        <a:rPr lang="en-US" sz="1200" b="1">
                          <a:solidFill>
                            <a:srgbClr val="0000FF"/>
                          </a:solidFill>
                        </a:rPr>
                        <a:t>centi</a:t>
                      </a:r>
                    </a:p>
                  </a:txBody>
                  <a:tcPr marL="19050" marR="19050" marT="19050" marB="19050" anchor="ctr">
                    <a:lnL>
                      <a:noFill/>
                    </a:lnL>
                    <a:lnR>
                      <a:noFill/>
                    </a:lnR>
                    <a:lnT>
                      <a:noFill/>
                    </a:lnT>
                    <a:lnB>
                      <a:noFill/>
                    </a:lnB>
                  </a:tcPr>
                </a:tc>
                <a:tc>
                  <a:txBody>
                    <a:bodyPr/>
                    <a:lstStyle/>
                    <a:p>
                      <a:r>
                        <a:rPr lang="en-US" sz="1200" b="1" dirty="0">
                          <a:solidFill>
                            <a:srgbClr val="0000FF"/>
                          </a:solidFill>
                        </a:rPr>
                        <a:t>c</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r h="251460">
                <a:tc>
                  <a:txBody>
                    <a:bodyPr/>
                    <a:lstStyle/>
                    <a:p>
                      <a:r>
                        <a:rPr lang="en-US" sz="1200" b="1" dirty="0">
                          <a:solidFill>
                            <a:srgbClr val="0000FF"/>
                          </a:solidFill>
                        </a:rPr>
                        <a:t>10</a:t>
                      </a:r>
                      <a:r>
                        <a:rPr lang="en-US" sz="1200" b="1" baseline="30000" dirty="0">
                          <a:solidFill>
                            <a:srgbClr val="0000FF"/>
                          </a:solidFill>
                        </a:rPr>
                        <a:t>-3</a:t>
                      </a:r>
                      <a:endParaRPr lang="en-US" sz="1200" b="1" dirty="0">
                        <a:solidFill>
                          <a:srgbClr val="0000FF"/>
                        </a:solidFill>
                      </a:endParaRPr>
                    </a:p>
                  </a:txBody>
                  <a:tcPr marL="19050" marR="19050" marT="19050" marB="19050" anchor="ctr">
                    <a:lnL>
                      <a:noFill/>
                    </a:lnL>
                    <a:lnR>
                      <a:noFill/>
                    </a:lnR>
                    <a:lnT>
                      <a:noFill/>
                    </a:lnT>
                    <a:lnB>
                      <a:noFill/>
                    </a:lnB>
                    <a:solidFill>
                      <a:srgbClr val="D0F0C8"/>
                    </a:solidFill>
                  </a:tcPr>
                </a:tc>
                <a:tc>
                  <a:txBody>
                    <a:bodyPr/>
                    <a:lstStyle/>
                    <a:p>
                      <a:r>
                        <a:rPr lang="en-US" sz="1200" b="1">
                          <a:solidFill>
                            <a:srgbClr val="0000FF"/>
                          </a:solidFill>
                        </a:rPr>
                        <a:t>milli</a:t>
                      </a:r>
                    </a:p>
                  </a:txBody>
                  <a:tcPr marL="19050" marR="19050" marT="19050" marB="19050" anchor="ctr">
                    <a:lnL>
                      <a:noFill/>
                    </a:lnL>
                    <a:lnR>
                      <a:noFill/>
                    </a:lnR>
                    <a:lnT>
                      <a:noFill/>
                    </a:lnT>
                    <a:lnB>
                      <a:noFill/>
                    </a:lnB>
                    <a:solidFill>
                      <a:srgbClr val="D0F0C8"/>
                    </a:solidFill>
                  </a:tcPr>
                </a:tc>
                <a:tc>
                  <a:txBody>
                    <a:bodyPr/>
                    <a:lstStyle/>
                    <a:p>
                      <a:r>
                        <a:rPr lang="en-US" sz="1200" b="1" dirty="0">
                          <a:solidFill>
                            <a:srgbClr val="0000FF"/>
                          </a:solidFill>
                        </a:rPr>
                        <a:t>m</a:t>
                      </a:r>
                    </a:p>
                  </a:txBody>
                  <a:tcPr marL="19050" marR="19050" marT="19050" marB="19050" anchor="ctr">
                    <a:lnL>
                      <a:noFill/>
                    </a:lnL>
                    <a:lnR>
                      <a:noFill/>
                    </a:lnR>
                    <a:lnT>
                      <a:noFill/>
                    </a:lnT>
                    <a:lnB>
                      <a:noFill/>
                    </a:lnB>
                    <a:solidFill>
                      <a:srgbClr val="D0F0C8"/>
                    </a:solidFill>
                  </a:tcPr>
                </a:tc>
                <a:extLst>
                  <a:ext uri="{0D108BD9-81ED-4DB2-BD59-A6C34878D82A}">
                    <a16:rowId xmlns:a16="http://schemas.microsoft.com/office/drawing/2014/main" val="10004"/>
                  </a:ext>
                </a:extLst>
              </a:tr>
              <a:tr h="251460">
                <a:tc>
                  <a:txBody>
                    <a:bodyPr/>
                    <a:lstStyle/>
                    <a:p>
                      <a:r>
                        <a:rPr lang="en-US" sz="1200" b="1">
                          <a:solidFill>
                            <a:srgbClr val="0000FF"/>
                          </a:solidFill>
                        </a:rPr>
                        <a:t>10</a:t>
                      </a:r>
                      <a:r>
                        <a:rPr lang="en-US" sz="1200" b="1" baseline="30000">
                          <a:solidFill>
                            <a:srgbClr val="0000FF"/>
                          </a:solidFill>
                        </a:rPr>
                        <a:t>-6</a:t>
                      </a:r>
                      <a:endParaRPr lang="en-US" sz="1200" b="1">
                        <a:solidFill>
                          <a:srgbClr val="0000FF"/>
                        </a:solidFill>
                      </a:endParaRPr>
                    </a:p>
                  </a:txBody>
                  <a:tcPr marL="19050" marR="19050" marT="19050" marB="19050" anchor="ctr">
                    <a:lnL>
                      <a:noFill/>
                    </a:lnL>
                    <a:lnR>
                      <a:noFill/>
                    </a:lnR>
                    <a:lnT>
                      <a:noFill/>
                    </a:lnT>
                    <a:lnB>
                      <a:noFill/>
                    </a:lnB>
                  </a:tcPr>
                </a:tc>
                <a:tc>
                  <a:txBody>
                    <a:bodyPr/>
                    <a:lstStyle/>
                    <a:p>
                      <a:r>
                        <a:rPr lang="en-US" sz="1200" b="1">
                          <a:solidFill>
                            <a:srgbClr val="0000FF"/>
                          </a:solidFill>
                        </a:rPr>
                        <a:t>micro</a:t>
                      </a:r>
                    </a:p>
                  </a:txBody>
                  <a:tcPr marL="19050" marR="19050" marT="19050" marB="19050" anchor="ctr">
                    <a:lnL>
                      <a:noFill/>
                    </a:lnL>
                    <a:lnR>
                      <a:noFill/>
                    </a:lnR>
                    <a:lnT>
                      <a:noFill/>
                    </a:lnT>
                    <a:lnB>
                      <a:noFill/>
                    </a:lnB>
                  </a:tcPr>
                </a:tc>
                <a:tc>
                  <a:txBody>
                    <a:bodyPr/>
                    <a:lstStyle/>
                    <a:p>
                      <a:r>
                        <a:rPr lang="en-US" sz="1200" b="1" dirty="0">
                          <a:solidFill>
                            <a:srgbClr val="0000FF"/>
                          </a:solidFill>
                        </a:rPr>
                        <a:t>µ</a:t>
                      </a:r>
                    </a:p>
                  </a:txBody>
                  <a:tcPr marL="19050" marR="19050" marT="19050" marB="19050" anchor="ctr">
                    <a:lnL>
                      <a:noFill/>
                    </a:lnL>
                    <a:lnR>
                      <a:noFill/>
                    </a:lnR>
                    <a:lnT>
                      <a:noFill/>
                    </a:lnT>
                    <a:lnB>
                      <a:noFill/>
                    </a:lnB>
                  </a:tcPr>
                </a:tc>
                <a:extLst>
                  <a:ext uri="{0D108BD9-81ED-4DB2-BD59-A6C34878D82A}">
                    <a16:rowId xmlns:a16="http://schemas.microsoft.com/office/drawing/2014/main" val="10005"/>
                  </a:ext>
                </a:extLst>
              </a:tr>
              <a:tr h="251460">
                <a:tc>
                  <a:txBody>
                    <a:bodyPr/>
                    <a:lstStyle/>
                    <a:p>
                      <a:r>
                        <a:rPr lang="en-US" sz="1200" b="1">
                          <a:solidFill>
                            <a:srgbClr val="0000FF"/>
                          </a:solidFill>
                        </a:rPr>
                        <a:t>10</a:t>
                      </a:r>
                      <a:r>
                        <a:rPr lang="en-US" sz="1200" b="1" baseline="30000">
                          <a:solidFill>
                            <a:srgbClr val="0000FF"/>
                          </a:solidFill>
                        </a:rPr>
                        <a:t>-9</a:t>
                      </a:r>
                      <a:endParaRPr lang="en-US" sz="1200" b="1">
                        <a:solidFill>
                          <a:srgbClr val="0000FF"/>
                        </a:solidFill>
                      </a:endParaRPr>
                    </a:p>
                  </a:txBody>
                  <a:tcPr marL="19050" marR="19050" marT="19050" marB="19050" anchor="ctr">
                    <a:lnL>
                      <a:noFill/>
                    </a:lnL>
                    <a:lnR>
                      <a:noFill/>
                    </a:lnR>
                    <a:lnT>
                      <a:noFill/>
                    </a:lnT>
                    <a:lnB>
                      <a:noFill/>
                    </a:lnB>
                    <a:solidFill>
                      <a:srgbClr val="D0F0C8"/>
                    </a:solidFill>
                  </a:tcPr>
                </a:tc>
                <a:tc>
                  <a:txBody>
                    <a:bodyPr/>
                    <a:lstStyle/>
                    <a:p>
                      <a:r>
                        <a:rPr lang="en-US" sz="1200" b="1">
                          <a:solidFill>
                            <a:srgbClr val="0000FF"/>
                          </a:solidFill>
                        </a:rPr>
                        <a:t>nano</a:t>
                      </a:r>
                    </a:p>
                  </a:txBody>
                  <a:tcPr marL="19050" marR="19050" marT="19050" marB="19050" anchor="ctr">
                    <a:lnL>
                      <a:noFill/>
                    </a:lnL>
                    <a:lnR>
                      <a:noFill/>
                    </a:lnR>
                    <a:lnT>
                      <a:noFill/>
                    </a:lnT>
                    <a:lnB>
                      <a:noFill/>
                    </a:lnB>
                    <a:solidFill>
                      <a:srgbClr val="D0F0C8"/>
                    </a:solidFill>
                  </a:tcPr>
                </a:tc>
                <a:tc>
                  <a:txBody>
                    <a:bodyPr/>
                    <a:lstStyle/>
                    <a:p>
                      <a:r>
                        <a:rPr lang="en-US" sz="1200" b="1" dirty="0">
                          <a:solidFill>
                            <a:srgbClr val="0000FF"/>
                          </a:solidFill>
                        </a:rPr>
                        <a:t>n</a:t>
                      </a:r>
                    </a:p>
                  </a:txBody>
                  <a:tcPr marL="19050" marR="19050" marT="19050" marB="19050" anchor="ctr">
                    <a:lnL>
                      <a:noFill/>
                    </a:lnL>
                    <a:lnR>
                      <a:noFill/>
                    </a:lnR>
                    <a:lnT>
                      <a:noFill/>
                    </a:lnT>
                    <a:lnB>
                      <a:noFill/>
                    </a:lnB>
                    <a:solidFill>
                      <a:srgbClr val="D0F0C8"/>
                    </a:solidFill>
                  </a:tcPr>
                </a:tc>
                <a:extLst>
                  <a:ext uri="{0D108BD9-81ED-4DB2-BD59-A6C34878D82A}">
                    <a16:rowId xmlns:a16="http://schemas.microsoft.com/office/drawing/2014/main" val="10006"/>
                  </a:ext>
                </a:extLst>
              </a:tr>
              <a:tr h="251460">
                <a:tc>
                  <a:txBody>
                    <a:bodyPr/>
                    <a:lstStyle/>
                    <a:p>
                      <a:r>
                        <a:rPr lang="en-US" sz="1200" b="1">
                          <a:solidFill>
                            <a:srgbClr val="0000FF"/>
                          </a:solidFill>
                        </a:rPr>
                        <a:t>10</a:t>
                      </a:r>
                      <a:r>
                        <a:rPr lang="en-US" sz="1200" b="1" baseline="30000">
                          <a:solidFill>
                            <a:srgbClr val="0000FF"/>
                          </a:solidFill>
                        </a:rPr>
                        <a:t>-12</a:t>
                      </a:r>
                      <a:endParaRPr lang="en-US" sz="1200" b="1">
                        <a:solidFill>
                          <a:srgbClr val="0000FF"/>
                        </a:solidFill>
                      </a:endParaRPr>
                    </a:p>
                  </a:txBody>
                  <a:tcPr marL="19050" marR="19050" marT="19050" marB="19050" anchor="ctr">
                    <a:lnL>
                      <a:noFill/>
                    </a:lnL>
                    <a:lnR>
                      <a:noFill/>
                    </a:lnR>
                    <a:lnT>
                      <a:noFill/>
                    </a:lnT>
                    <a:lnB>
                      <a:noFill/>
                    </a:lnB>
                  </a:tcPr>
                </a:tc>
                <a:tc>
                  <a:txBody>
                    <a:bodyPr/>
                    <a:lstStyle/>
                    <a:p>
                      <a:r>
                        <a:rPr lang="en-US" sz="1200" b="1">
                          <a:solidFill>
                            <a:srgbClr val="0000FF"/>
                          </a:solidFill>
                        </a:rPr>
                        <a:t>pico</a:t>
                      </a:r>
                    </a:p>
                  </a:txBody>
                  <a:tcPr marL="19050" marR="19050" marT="19050" marB="19050" anchor="ctr">
                    <a:lnL>
                      <a:noFill/>
                    </a:lnL>
                    <a:lnR>
                      <a:noFill/>
                    </a:lnR>
                    <a:lnT>
                      <a:noFill/>
                    </a:lnT>
                    <a:lnB>
                      <a:noFill/>
                    </a:lnB>
                  </a:tcPr>
                </a:tc>
                <a:tc>
                  <a:txBody>
                    <a:bodyPr/>
                    <a:lstStyle/>
                    <a:p>
                      <a:r>
                        <a:rPr lang="en-US" sz="1200" b="1" dirty="0">
                          <a:solidFill>
                            <a:srgbClr val="0000FF"/>
                          </a:solidFill>
                        </a:rPr>
                        <a:t>p</a:t>
                      </a:r>
                    </a:p>
                  </a:txBody>
                  <a:tcPr marL="19050" marR="19050" marT="19050" marB="19050" anchor="ctr">
                    <a:lnL>
                      <a:noFill/>
                    </a:lnL>
                    <a:lnR>
                      <a:noFill/>
                    </a:lnR>
                    <a:lnT>
                      <a:noFill/>
                    </a:lnT>
                    <a:lnB>
                      <a:noFill/>
                    </a:lnB>
                  </a:tcPr>
                </a:tc>
                <a:extLst>
                  <a:ext uri="{0D108BD9-81ED-4DB2-BD59-A6C34878D82A}">
                    <a16:rowId xmlns:a16="http://schemas.microsoft.com/office/drawing/2014/main" val="10007"/>
                  </a:ext>
                </a:extLst>
              </a:tr>
              <a:tr h="251460">
                <a:tc>
                  <a:txBody>
                    <a:bodyPr/>
                    <a:lstStyle/>
                    <a:p>
                      <a:r>
                        <a:rPr lang="en-US" sz="1200"/>
                        <a:t>10</a:t>
                      </a:r>
                      <a:r>
                        <a:rPr lang="en-US" sz="1200" baseline="30000"/>
                        <a:t>-15</a:t>
                      </a:r>
                      <a:endParaRPr lang="en-US" sz="1200"/>
                    </a:p>
                  </a:txBody>
                  <a:tcPr marL="19050" marR="19050" marT="19050" marB="19050" anchor="ctr">
                    <a:lnL>
                      <a:noFill/>
                    </a:lnL>
                    <a:lnR>
                      <a:noFill/>
                    </a:lnR>
                    <a:lnT>
                      <a:noFill/>
                    </a:lnT>
                    <a:lnB>
                      <a:noFill/>
                    </a:lnB>
                    <a:solidFill>
                      <a:srgbClr val="D0F0C8"/>
                    </a:solidFill>
                  </a:tcPr>
                </a:tc>
                <a:tc>
                  <a:txBody>
                    <a:bodyPr/>
                    <a:lstStyle/>
                    <a:p>
                      <a:r>
                        <a:rPr lang="en-US" sz="1200"/>
                        <a:t>femto</a:t>
                      </a:r>
                    </a:p>
                  </a:txBody>
                  <a:tcPr marL="19050" marR="19050" marT="19050" marB="19050" anchor="ctr">
                    <a:lnL>
                      <a:noFill/>
                    </a:lnL>
                    <a:lnR>
                      <a:noFill/>
                    </a:lnR>
                    <a:lnT>
                      <a:noFill/>
                    </a:lnT>
                    <a:lnB>
                      <a:noFill/>
                    </a:lnB>
                    <a:solidFill>
                      <a:srgbClr val="D0F0C8"/>
                    </a:solidFill>
                  </a:tcPr>
                </a:tc>
                <a:tc>
                  <a:txBody>
                    <a:bodyPr/>
                    <a:lstStyle/>
                    <a:p>
                      <a:r>
                        <a:rPr lang="en-US" sz="1200"/>
                        <a:t>f</a:t>
                      </a:r>
                    </a:p>
                  </a:txBody>
                  <a:tcPr marL="19050" marR="19050" marT="19050" marB="19050" anchor="ctr">
                    <a:lnL>
                      <a:noFill/>
                    </a:lnL>
                    <a:lnR>
                      <a:noFill/>
                    </a:lnR>
                    <a:lnT>
                      <a:noFill/>
                    </a:lnT>
                    <a:lnB>
                      <a:noFill/>
                    </a:lnB>
                    <a:solidFill>
                      <a:srgbClr val="D0F0C8"/>
                    </a:solidFill>
                  </a:tcPr>
                </a:tc>
                <a:extLst>
                  <a:ext uri="{0D108BD9-81ED-4DB2-BD59-A6C34878D82A}">
                    <a16:rowId xmlns:a16="http://schemas.microsoft.com/office/drawing/2014/main" val="10008"/>
                  </a:ext>
                </a:extLst>
              </a:tr>
              <a:tr h="251460">
                <a:tc>
                  <a:txBody>
                    <a:bodyPr/>
                    <a:lstStyle/>
                    <a:p>
                      <a:r>
                        <a:rPr lang="en-US" sz="1200"/>
                        <a:t>10</a:t>
                      </a:r>
                      <a:r>
                        <a:rPr lang="en-US" sz="1200" baseline="30000"/>
                        <a:t>-18</a:t>
                      </a:r>
                      <a:endParaRPr lang="en-US" sz="1200"/>
                    </a:p>
                  </a:txBody>
                  <a:tcPr marL="19050" marR="19050" marT="19050" marB="19050" anchor="ctr">
                    <a:lnL>
                      <a:noFill/>
                    </a:lnL>
                    <a:lnR>
                      <a:noFill/>
                    </a:lnR>
                    <a:lnT>
                      <a:noFill/>
                    </a:lnT>
                    <a:lnB>
                      <a:noFill/>
                    </a:lnB>
                  </a:tcPr>
                </a:tc>
                <a:tc>
                  <a:txBody>
                    <a:bodyPr/>
                    <a:lstStyle/>
                    <a:p>
                      <a:r>
                        <a:rPr lang="en-US" sz="1200"/>
                        <a:t>atto</a:t>
                      </a:r>
                    </a:p>
                  </a:txBody>
                  <a:tcPr marL="19050" marR="19050" marT="19050" marB="19050" anchor="ctr">
                    <a:lnL>
                      <a:noFill/>
                    </a:lnL>
                    <a:lnR>
                      <a:noFill/>
                    </a:lnR>
                    <a:lnT>
                      <a:noFill/>
                    </a:lnT>
                    <a:lnB>
                      <a:noFill/>
                    </a:lnB>
                  </a:tcPr>
                </a:tc>
                <a:tc>
                  <a:txBody>
                    <a:bodyPr/>
                    <a:lstStyle/>
                    <a:p>
                      <a:r>
                        <a:rPr lang="en-US" sz="1200"/>
                        <a:t>a</a:t>
                      </a:r>
                    </a:p>
                  </a:txBody>
                  <a:tcPr marL="19050" marR="19050" marT="19050" marB="19050" anchor="ctr">
                    <a:lnL>
                      <a:noFill/>
                    </a:lnL>
                    <a:lnR>
                      <a:noFill/>
                    </a:lnR>
                    <a:lnT>
                      <a:noFill/>
                    </a:lnT>
                    <a:lnB>
                      <a:noFill/>
                    </a:lnB>
                  </a:tcPr>
                </a:tc>
                <a:extLst>
                  <a:ext uri="{0D108BD9-81ED-4DB2-BD59-A6C34878D82A}">
                    <a16:rowId xmlns:a16="http://schemas.microsoft.com/office/drawing/2014/main" val="10009"/>
                  </a:ext>
                </a:extLst>
              </a:tr>
              <a:tr h="251460">
                <a:tc>
                  <a:txBody>
                    <a:bodyPr/>
                    <a:lstStyle/>
                    <a:p>
                      <a:r>
                        <a:rPr lang="en-US" sz="1200"/>
                        <a:t>10</a:t>
                      </a:r>
                      <a:r>
                        <a:rPr lang="en-US" sz="1200" baseline="30000"/>
                        <a:t>-21</a:t>
                      </a:r>
                      <a:endParaRPr lang="en-US" sz="1200"/>
                    </a:p>
                  </a:txBody>
                  <a:tcPr marL="19050" marR="19050" marT="19050" marB="19050" anchor="ctr">
                    <a:lnL>
                      <a:noFill/>
                    </a:lnL>
                    <a:lnR>
                      <a:noFill/>
                    </a:lnR>
                    <a:lnT>
                      <a:noFill/>
                    </a:lnT>
                    <a:lnB>
                      <a:noFill/>
                    </a:lnB>
                    <a:solidFill>
                      <a:srgbClr val="D0F0C8"/>
                    </a:solidFill>
                  </a:tcPr>
                </a:tc>
                <a:tc>
                  <a:txBody>
                    <a:bodyPr/>
                    <a:lstStyle/>
                    <a:p>
                      <a:r>
                        <a:rPr lang="en-US" sz="1200"/>
                        <a:t>zepto</a:t>
                      </a:r>
                    </a:p>
                  </a:txBody>
                  <a:tcPr marL="19050" marR="19050" marT="19050" marB="19050" anchor="ctr">
                    <a:lnL>
                      <a:noFill/>
                    </a:lnL>
                    <a:lnR>
                      <a:noFill/>
                    </a:lnR>
                    <a:lnT>
                      <a:noFill/>
                    </a:lnT>
                    <a:lnB>
                      <a:noFill/>
                    </a:lnB>
                    <a:solidFill>
                      <a:srgbClr val="D0F0C8"/>
                    </a:solidFill>
                  </a:tcPr>
                </a:tc>
                <a:tc>
                  <a:txBody>
                    <a:bodyPr/>
                    <a:lstStyle/>
                    <a:p>
                      <a:r>
                        <a:rPr lang="en-US" sz="1200"/>
                        <a:t>z</a:t>
                      </a:r>
                    </a:p>
                  </a:txBody>
                  <a:tcPr marL="19050" marR="19050" marT="19050" marB="19050" anchor="ctr">
                    <a:lnL>
                      <a:noFill/>
                    </a:lnL>
                    <a:lnR>
                      <a:noFill/>
                    </a:lnR>
                    <a:lnT>
                      <a:noFill/>
                    </a:lnT>
                    <a:lnB>
                      <a:noFill/>
                    </a:lnB>
                    <a:solidFill>
                      <a:srgbClr val="D0F0C8"/>
                    </a:solidFill>
                  </a:tcPr>
                </a:tc>
                <a:extLst>
                  <a:ext uri="{0D108BD9-81ED-4DB2-BD59-A6C34878D82A}">
                    <a16:rowId xmlns:a16="http://schemas.microsoft.com/office/drawing/2014/main" val="10010"/>
                  </a:ext>
                </a:extLst>
              </a:tr>
              <a:tr h="251460">
                <a:tc>
                  <a:txBody>
                    <a:bodyPr/>
                    <a:lstStyle/>
                    <a:p>
                      <a:r>
                        <a:rPr lang="en-US" sz="1200"/>
                        <a:t>10</a:t>
                      </a:r>
                      <a:r>
                        <a:rPr lang="en-US" sz="1200" baseline="30000"/>
                        <a:t>-24</a:t>
                      </a:r>
                      <a:endParaRPr lang="en-US" sz="1200"/>
                    </a:p>
                  </a:txBody>
                  <a:tcPr marL="19050" marR="19050" marT="19050" marB="19050" anchor="ctr">
                    <a:lnL>
                      <a:noFill/>
                    </a:lnL>
                    <a:lnR>
                      <a:noFill/>
                    </a:lnR>
                    <a:lnT>
                      <a:noFill/>
                    </a:lnT>
                    <a:lnB>
                      <a:noFill/>
                    </a:lnB>
                  </a:tcPr>
                </a:tc>
                <a:tc>
                  <a:txBody>
                    <a:bodyPr/>
                    <a:lstStyle/>
                    <a:p>
                      <a:r>
                        <a:rPr lang="en-US" sz="1200"/>
                        <a:t>yocto</a:t>
                      </a:r>
                    </a:p>
                  </a:txBody>
                  <a:tcPr marL="19050" marR="19050" marT="19050" marB="19050" anchor="ctr">
                    <a:lnL>
                      <a:noFill/>
                    </a:lnL>
                    <a:lnR>
                      <a:noFill/>
                    </a:lnR>
                    <a:lnT>
                      <a:noFill/>
                    </a:lnT>
                    <a:lnB>
                      <a:noFill/>
                    </a:lnB>
                  </a:tcPr>
                </a:tc>
                <a:tc>
                  <a:txBody>
                    <a:bodyPr/>
                    <a:lstStyle/>
                    <a:p>
                      <a:r>
                        <a:rPr lang="en-US" sz="1200" dirty="0"/>
                        <a:t>y</a:t>
                      </a:r>
                    </a:p>
                  </a:txBody>
                  <a:tcPr marL="19050" marR="19050" marT="19050" marB="1905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5" name="TextBox 14"/>
          <p:cNvSpPr txBox="1">
            <a:spLocks noChangeArrowheads="1"/>
          </p:cNvSpPr>
          <p:nvPr/>
        </p:nvSpPr>
        <p:spPr bwMode="auto">
          <a:xfrm>
            <a:off x="304800" y="4038600"/>
            <a:ext cx="3190875" cy="369888"/>
          </a:xfrm>
          <a:prstGeom prst="rect">
            <a:avLst/>
          </a:prstGeom>
          <a:noFill/>
          <a:ln w="9525">
            <a:noFill/>
            <a:miter lim="800000"/>
            <a:headEnd/>
            <a:tailEnd/>
          </a:ln>
        </p:spPr>
        <p:txBody>
          <a:bodyPr wrap="none">
            <a:spAutoFit/>
          </a:bodyPr>
          <a:lstStyle/>
          <a:p>
            <a:pPr algn="l" rtl="0"/>
            <a:r>
              <a:rPr lang="en-US">
                <a:latin typeface="Comic Sans MS" pitchFamily="66" charset="0"/>
              </a:rPr>
              <a:t>Convert 4531 feet to meter</a:t>
            </a:r>
          </a:p>
        </p:txBody>
      </p:sp>
      <p:sp>
        <p:nvSpPr>
          <p:cNvPr id="16" name="TextBox 15"/>
          <p:cNvSpPr txBox="1">
            <a:spLocks noChangeArrowheads="1"/>
          </p:cNvSpPr>
          <p:nvPr/>
        </p:nvSpPr>
        <p:spPr bwMode="auto">
          <a:xfrm>
            <a:off x="152400" y="5281613"/>
            <a:ext cx="1466850" cy="368300"/>
          </a:xfrm>
          <a:prstGeom prst="rect">
            <a:avLst/>
          </a:prstGeom>
          <a:noFill/>
          <a:ln w="9525">
            <a:noFill/>
            <a:miter lim="800000"/>
            <a:headEnd/>
            <a:tailEnd/>
          </a:ln>
        </p:spPr>
        <p:txBody>
          <a:bodyPr wrap="none">
            <a:spAutoFit/>
          </a:bodyPr>
          <a:lstStyle/>
          <a:p>
            <a:pPr algn="l" rtl="0"/>
            <a:r>
              <a:rPr lang="en-US">
                <a:latin typeface="Comic Sans MS" pitchFamily="66" charset="0"/>
              </a:rPr>
              <a:t>= 4531 ft x </a:t>
            </a:r>
          </a:p>
        </p:txBody>
      </p:sp>
      <p:grpSp>
        <p:nvGrpSpPr>
          <p:cNvPr id="17" name="Group 16"/>
          <p:cNvGrpSpPr>
            <a:grpSpLocks/>
          </p:cNvGrpSpPr>
          <p:nvPr/>
        </p:nvGrpSpPr>
        <p:grpSpPr bwMode="auto">
          <a:xfrm>
            <a:off x="1463675" y="5067300"/>
            <a:ext cx="990600" cy="825500"/>
            <a:chOff x="2971800" y="2286000"/>
            <a:chExt cx="945849" cy="826532"/>
          </a:xfrm>
        </p:grpSpPr>
        <p:cxnSp>
          <p:nvCxnSpPr>
            <p:cNvPr id="18" name="Straight Connector 17"/>
            <p:cNvCxnSpPr/>
            <p:nvPr/>
          </p:nvCxnSpPr>
          <p:spPr>
            <a:xfrm>
              <a:off x="2971800" y="2692908"/>
              <a:ext cx="945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757" name="Rectangle 18"/>
            <p:cNvSpPr>
              <a:spLocks noChangeArrowheads="1"/>
            </p:cNvSpPr>
            <p:nvPr/>
          </p:nvSpPr>
          <p:spPr bwMode="auto">
            <a:xfrm>
              <a:off x="3063856" y="2286000"/>
              <a:ext cx="718151" cy="369332"/>
            </a:xfrm>
            <a:prstGeom prst="rect">
              <a:avLst/>
            </a:prstGeom>
            <a:noFill/>
            <a:ln w="9525">
              <a:noFill/>
              <a:miter lim="800000"/>
              <a:headEnd/>
              <a:tailEnd/>
            </a:ln>
          </p:spPr>
          <p:txBody>
            <a:bodyPr wrap="none">
              <a:spAutoFit/>
            </a:bodyPr>
            <a:lstStyle/>
            <a:p>
              <a:pPr algn="l" rtl="0"/>
              <a:r>
                <a:rPr lang="en-US">
                  <a:latin typeface="Comic Sans MS" pitchFamily="66" charset="0"/>
                </a:rPr>
                <a:t>12 in </a:t>
              </a:r>
              <a:endParaRPr lang="en-US">
                <a:latin typeface="Calibri" pitchFamily="34" charset="0"/>
              </a:endParaRPr>
            </a:p>
          </p:txBody>
        </p:sp>
        <p:sp>
          <p:nvSpPr>
            <p:cNvPr id="27758" name="Rectangle 19"/>
            <p:cNvSpPr>
              <a:spLocks noChangeArrowheads="1"/>
            </p:cNvSpPr>
            <p:nvPr/>
          </p:nvSpPr>
          <p:spPr bwMode="auto">
            <a:xfrm>
              <a:off x="3124201" y="2743200"/>
              <a:ext cx="623255" cy="369332"/>
            </a:xfrm>
            <a:prstGeom prst="rect">
              <a:avLst/>
            </a:prstGeom>
            <a:noFill/>
            <a:ln w="9525">
              <a:noFill/>
              <a:miter lim="800000"/>
              <a:headEnd/>
              <a:tailEnd/>
            </a:ln>
          </p:spPr>
          <p:txBody>
            <a:bodyPr wrap="none">
              <a:spAutoFit/>
            </a:bodyPr>
            <a:lstStyle/>
            <a:p>
              <a:pPr algn="l" rtl="0"/>
              <a:r>
                <a:rPr lang="en-US">
                  <a:latin typeface="Comic Sans MS" pitchFamily="66" charset="0"/>
                </a:rPr>
                <a:t>1 ft </a:t>
              </a:r>
              <a:endParaRPr lang="en-US">
                <a:latin typeface="Calibri" pitchFamily="34" charset="0"/>
              </a:endParaRPr>
            </a:p>
          </p:txBody>
        </p:sp>
      </p:grpSp>
      <p:grpSp>
        <p:nvGrpSpPr>
          <p:cNvPr id="26" name="Group 25"/>
          <p:cNvGrpSpPr>
            <a:grpSpLocks/>
          </p:cNvGrpSpPr>
          <p:nvPr/>
        </p:nvGrpSpPr>
        <p:grpSpPr bwMode="auto">
          <a:xfrm>
            <a:off x="2413000" y="5078413"/>
            <a:ext cx="1431925" cy="827087"/>
            <a:chOff x="2429550" y="4750158"/>
            <a:chExt cx="1431070" cy="826532"/>
          </a:xfrm>
        </p:grpSpPr>
        <p:grpSp>
          <p:nvGrpSpPr>
            <p:cNvPr id="27751" name="Group 20"/>
            <p:cNvGrpSpPr>
              <a:grpSpLocks/>
            </p:cNvGrpSpPr>
            <p:nvPr/>
          </p:nvGrpSpPr>
          <p:grpSpPr bwMode="auto">
            <a:xfrm>
              <a:off x="2743203" y="4750158"/>
              <a:ext cx="1117417" cy="826532"/>
              <a:chOff x="2971800" y="2286000"/>
              <a:chExt cx="1066936" cy="826532"/>
            </a:xfrm>
          </p:grpSpPr>
          <p:cxnSp>
            <p:nvCxnSpPr>
              <p:cNvPr id="22" name="Straight Connector 21"/>
              <p:cNvCxnSpPr/>
              <p:nvPr/>
            </p:nvCxnSpPr>
            <p:spPr>
              <a:xfrm>
                <a:off x="2972263" y="2692127"/>
                <a:ext cx="9452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754" name="Rectangle 22"/>
              <p:cNvSpPr>
                <a:spLocks noChangeArrowheads="1"/>
              </p:cNvSpPr>
              <p:nvPr/>
            </p:nvSpPr>
            <p:spPr bwMode="auto">
              <a:xfrm>
                <a:off x="2986917" y="2286000"/>
                <a:ext cx="1051819" cy="369332"/>
              </a:xfrm>
              <a:prstGeom prst="rect">
                <a:avLst/>
              </a:prstGeom>
              <a:noFill/>
              <a:ln w="9525">
                <a:noFill/>
                <a:miter lim="800000"/>
                <a:headEnd/>
                <a:tailEnd/>
              </a:ln>
            </p:spPr>
            <p:txBody>
              <a:bodyPr wrap="none">
                <a:spAutoFit/>
              </a:bodyPr>
              <a:lstStyle/>
              <a:p>
                <a:pPr algn="l" rtl="0"/>
                <a:r>
                  <a:rPr lang="en-US">
                    <a:latin typeface="Comic Sans MS" pitchFamily="66" charset="0"/>
                  </a:rPr>
                  <a:t>2.54 cm </a:t>
                </a:r>
                <a:endParaRPr lang="en-US">
                  <a:latin typeface="Calibri" pitchFamily="34" charset="0"/>
                </a:endParaRPr>
              </a:p>
            </p:txBody>
          </p:sp>
          <p:sp>
            <p:nvSpPr>
              <p:cNvPr id="27755" name="Rectangle 23"/>
              <p:cNvSpPr>
                <a:spLocks noChangeArrowheads="1"/>
              </p:cNvSpPr>
              <p:nvPr/>
            </p:nvSpPr>
            <p:spPr bwMode="auto">
              <a:xfrm>
                <a:off x="3124199" y="2743200"/>
                <a:ext cx="583459" cy="369332"/>
              </a:xfrm>
              <a:prstGeom prst="rect">
                <a:avLst/>
              </a:prstGeom>
              <a:noFill/>
              <a:ln w="9525">
                <a:noFill/>
                <a:miter lim="800000"/>
                <a:headEnd/>
                <a:tailEnd/>
              </a:ln>
            </p:spPr>
            <p:txBody>
              <a:bodyPr wrap="none">
                <a:spAutoFit/>
              </a:bodyPr>
              <a:lstStyle/>
              <a:p>
                <a:pPr algn="l" rtl="0"/>
                <a:r>
                  <a:rPr lang="en-US">
                    <a:latin typeface="Comic Sans MS" pitchFamily="66" charset="0"/>
                  </a:rPr>
                  <a:t>1 in </a:t>
                </a:r>
                <a:endParaRPr lang="en-US">
                  <a:latin typeface="Calibri" pitchFamily="34" charset="0"/>
                </a:endParaRPr>
              </a:p>
            </p:txBody>
          </p:sp>
        </p:grpSp>
        <p:sp>
          <p:nvSpPr>
            <p:cNvPr id="27752" name="Rectangle 24"/>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27" name="Group 26"/>
          <p:cNvGrpSpPr>
            <a:grpSpLocks/>
          </p:cNvGrpSpPr>
          <p:nvPr/>
        </p:nvGrpSpPr>
        <p:grpSpPr bwMode="auto">
          <a:xfrm>
            <a:off x="3759200" y="5080000"/>
            <a:ext cx="1479550" cy="825500"/>
            <a:chOff x="2429550" y="4750158"/>
            <a:chExt cx="1480269" cy="826532"/>
          </a:xfrm>
        </p:grpSpPr>
        <p:grpSp>
          <p:nvGrpSpPr>
            <p:cNvPr id="27746" name="Group 20"/>
            <p:cNvGrpSpPr>
              <a:grpSpLocks/>
            </p:cNvGrpSpPr>
            <p:nvPr/>
          </p:nvGrpSpPr>
          <p:grpSpPr bwMode="auto">
            <a:xfrm>
              <a:off x="2743204" y="4750158"/>
              <a:ext cx="1166615" cy="826532"/>
              <a:chOff x="2971800" y="2286000"/>
              <a:chExt cx="1113911" cy="826532"/>
            </a:xfrm>
          </p:grpSpPr>
          <p:cxnSp>
            <p:nvCxnSpPr>
              <p:cNvPr id="30" name="Straight Connector 29"/>
              <p:cNvCxnSpPr/>
              <p:nvPr/>
            </p:nvCxnSpPr>
            <p:spPr>
              <a:xfrm>
                <a:off x="2971070" y="2692908"/>
                <a:ext cx="9463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749" name="Rectangle 30"/>
              <p:cNvSpPr>
                <a:spLocks noChangeArrowheads="1"/>
              </p:cNvSpPr>
              <p:nvPr/>
            </p:nvSpPr>
            <p:spPr bwMode="auto">
              <a:xfrm>
                <a:off x="3160720" y="2286000"/>
                <a:ext cx="578867"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sp>
            <p:nvSpPr>
              <p:cNvPr id="27750" name="Rectangle 31"/>
              <p:cNvSpPr>
                <a:spLocks noChangeArrowheads="1"/>
              </p:cNvSpPr>
              <p:nvPr/>
            </p:nvSpPr>
            <p:spPr bwMode="auto">
              <a:xfrm>
                <a:off x="3124197" y="2743200"/>
                <a:ext cx="961514" cy="369332"/>
              </a:xfrm>
              <a:prstGeom prst="rect">
                <a:avLst/>
              </a:prstGeom>
              <a:noFill/>
              <a:ln w="9525">
                <a:noFill/>
                <a:miter lim="800000"/>
                <a:headEnd/>
                <a:tailEnd/>
              </a:ln>
            </p:spPr>
            <p:txBody>
              <a:bodyPr wrap="none">
                <a:spAutoFit/>
              </a:bodyPr>
              <a:lstStyle/>
              <a:p>
                <a:pPr algn="l" rtl="0"/>
                <a:r>
                  <a:rPr lang="en-US">
                    <a:latin typeface="Comic Sans MS" pitchFamily="66" charset="0"/>
                  </a:rPr>
                  <a:t>100 cm </a:t>
                </a:r>
                <a:endParaRPr lang="en-US">
                  <a:latin typeface="Calibri" pitchFamily="34" charset="0"/>
                </a:endParaRPr>
              </a:p>
            </p:txBody>
          </p:sp>
        </p:grpSp>
        <p:sp>
          <p:nvSpPr>
            <p:cNvPr id="27747" name="Rectangle 28"/>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33" name="Group 32"/>
          <p:cNvGrpSpPr>
            <a:grpSpLocks/>
          </p:cNvGrpSpPr>
          <p:nvPr/>
        </p:nvGrpSpPr>
        <p:grpSpPr bwMode="auto">
          <a:xfrm>
            <a:off x="1092200" y="5241925"/>
            <a:ext cx="927100" cy="676275"/>
            <a:chOff x="1739722" y="4799525"/>
            <a:chExt cx="927279" cy="675070"/>
          </a:xfrm>
        </p:grpSpPr>
        <p:cxnSp>
          <p:nvCxnSpPr>
            <p:cNvPr id="34" name="Straight Connector 33"/>
            <p:cNvCxnSpPr/>
            <p:nvPr/>
          </p:nvCxnSpPr>
          <p:spPr>
            <a:xfrm rot="16200000" flipH="1">
              <a:off x="1593215" y="4946032"/>
              <a:ext cx="369229"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444279" y="5251874"/>
              <a:ext cx="369228" cy="76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1993900" y="5116513"/>
            <a:ext cx="1295400" cy="752475"/>
            <a:chOff x="1371602" y="4723325"/>
            <a:chExt cx="1295399" cy="751270"/>
          </a:xfrm>
        </p:grpSpPr>
        <p:cxnSp>
          <p:nvCxnSpPr>
            <p:cNvPr id="37" name="Straight Connector 36"/>
            <p:cNvCxnSpPr/>
            <p:nvPr/>
          </p:nvCxnSpPr>
          <p:spPr>
            <a:xfrm rot="16200000" flipH="1">
              <a:off x="1225054" y="4869873"/>
              <a:ext cx="369295"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444253" y="5251847"/>
              <a:ext cx="369296"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3505200" y="5116513"/>
            <a:ext cx="1447800" cy="828675"/>
            <a:chOff x="1219202" y="4646051"/>
            <a:chExt cx="1447799" cy="828544"/>
          </a:xfrm>
        </p:grpSpPr>
        <p:cxnSp>
          <p:nvCxnSpPr>
            <p:cNvPr id="40" name="Straight Connector 39"/>
            <p:cNvCxnSpPr/>
            <p:nvPr/>
          </p:nvCxnSpPr>
          <p:spPr>
            <a:xfrm rot="16200000" flipH="1">
              <a:off x="1072387" y="4792866"/>
              <a:ext cx="36982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2443986" y="5251580"/>
              <a:ext cx="36983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a:spLocks noChangeArrowheads="1"/>
          </p:cNvSpPr>
          <p:nvPr/>
        </p:nvSpPr>
        <p:spPr bwMode="auto">
          <a:xfrm>
            <a:off x="228600" y="5943600"/>
            <a:ext cx="1590675" cy="369888"/>
          </a:xfrm>
          <a:prstGeom prst="rect">
            <a:avLst/>
          </a:prstGeom>
          <a:noFill/>
          <a:ln w="9525">
            <a:noFill/>
            <a:miter lim="800000"/>
            <a:headEnd/>
            <a:tailEnd/>
          </a:ln>
        </p:spPr>
        <p:txBody>
          <a:bodyPr wrap="none">
            <a:spAutoFit/>
          </a:bodyPr>
          <a:lstStyle/>
          <a:p>
            <a:pPr algn="l" rtl="0"/>
            <a:r>
              <a:rPr lang="en-US">
                <a:latin typeface="Comic Sans MS" pitchFamily="66" charset="0"/>
              </a:rPr>
              <a:t>= 1381.049 m</a:t>
            </a:r>
            <a:endParaRPr lang="en-US">
              <a:latin typeface="Calibri" pitchFamily="34" charset="0"/>
            </a:endParaRPr>
          </a:p>
        </p:txBody>
      </p:sp>
      <p:sp>
        <p:nvSpPr>
          <p:cNvPr id="43" name="Rectangle 42"/>
          <p:cNvSpPr>
            <a:spLocks noChangeArrowheads="1"/>
          </p:cNvSpPr>
          <p:nvPr/>
        </p:nvSpPr>
        <p:spPr bwMode="auto">
          <a:xfrm>
            <a:off x="304800" y="4572000"/>
            <a:ext cx="1076325" cy="369888"/>
          </a:xfrm>
          <a:prstGeom prst="rect">
            <a:avLst/>
          </a:prstGeom>
          <a:noFill/>
          <a:ln w="9525">
            <a:noFill/>
            <a:miter lim="800000"/>
            <a:headEnd/>
            <a:tailEnd/>
          </a:ln>
        </p:spPr>
        <p:txBody>
          <a:bodyPr wrap="none">
            <a:spAutoFit/>
          </a:bodyPr>
          <a:lstStyle/>
          <a:p>
            <a:pPr algn="l" rtl="0"/>
            <a:r>
              <a:rPr lang="en-US">
                <a:latin typeface="Comic Sans MS" pitchFamily="66" charset="0"/>
              </a:rPr>
              <a:t>4531 ft </a:t>
            </a:r>
            <a:endParaRPr lang="en-US">
              <a:latin typeface="Calibri" pitchFamily="34" charset="0"/>
            </a:endParaRPr>
          </a:p>
        </p:txBody>
      </p:sp>
      <p:grpSp>
        <p:nvGrpSpPr>
          <p:cNvPr id="46" name="Group 45"/>
          <p:cNvGrpSpPr>
            <a:grpSpLocks/>
          </p:cNvGrpSpPr>
          <p:nvPr/>
        </p:nvGrpSpPr>
        <p:grpSpPr bwMode="auto">
          <a:xfrm>
            <a:off x="228600" y="696913"/>
            <a:ext cx="6096000" cy="3189287"/>
            <a:chOff x="228600" y="697605"/>
            <a:chExt cx="6096000" cy="3188595"/>
          </a:xfrm>
        </p:grpSpPr>
        <p:grpSp>
          <p:nvGrpSpPr>
            <p:cNvPr id="27733" name="Group 9"/>
            <p:cNvGrpSpPr>
              <a:grpSpLocks/>
            </p:cNvGrpSpPr>
            <p:nvPr/>
          </p:nvGrpSpPr>
          <p:grpSpPr bwMode="auto">
            <a:xfrm>
              <a:off x="228600" y="762000"/>
              <a:ext cx="6096000" cy="3124200"/>
              <a:chOff x="533400" y="685800"/>
              <a:chExt cx="6096000" cy="3124200"/>
            </a:xfrm>
          </p:grpSpPr>
          <p:sp>
            <p:nvSpPr>
              <p:cNvPr id="9" name="Rectangle 8"/>
              <p:cNvSpPr/>
              <p:nvPr/>
            </p:nvSpPr>
            <p:spPr>
              <a:xfrm>
                <a:off x="533400" y="686478"/>
                <a:ext cx="6096000" cy="31235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7737" name="Rectangle 1"/>
              <p:cNvSpPr>
                <a:spLocks noChangeArrowheads="1"/>
              </p:cNvSpPr>
              <p:nvPr/>
            </p:nvSpPr>
            <p:spPr bwMode="auto">
              <a:xfrm>
                <a:off x="4876800" y="914400"/>
                <a:ext cx="1752600" cy="2862322"/>
              </a:xfrm>
              <a:prstGeom prst="rect">
                <a:avLst/>
              </a:prstGeom>
              <a:noFill/>
              <a:ln w="9525">
                <a:noFill/>
                <a:miter lim="800000"/>
                <a:headEnd/>
                <a:tailEnd/>
              </a:ln>
            </p:spPr>
            <p:txBody>
              <a:bodyPr>
                <a:spAutoFit/>
              </a:bodyPr>
              <a:lstStyle/>
              <a:p>
                <a:pPr algn="l" rtl="0"/>
                <a:r>
                  <a:rPr lang="en-US">
                    <a:latin typeface="Calibri" pitchFamily="34" charset="0"/>
                  </a:rPr>
                  <a:t>Terra meter</a:t>
                </a:r>
              </a:p>
              <a:p>
                <a:pPr algn="l" rtl="0"/>
                <a:r>
                  <a:rPr lang="en-US">
                    <a:latin typeface="Calibri" pitchFamily="34" charset="0"/>
                  </a:rPr>
                  <a:t>Giga meter</a:t>
                </a:r>
              </a:p>
              <a:p>
                <a:pPr algn="l" rtl="0"/>
                <a:r>
                  <a:rPr lang="en-US">
                    <a:latin typeface="Calibri" pitchFamily="34" charset="0"/>
                  </a:rPr>
                  <a:t>Mega meter</a:t>
                </a:r>
              </a:p>
              <a:p>
                <a:pPr algn="l" rtl="0"/>
                <a:r>
                  <a:rPr lang="en-US">
                    <a:latin typeface="Calibri" pitchFamily="34" charset="0"/>
                  </a:rPr>
                  <a:t>Kilometer</a:t>
                </a:r>
              </a:p>
              <a:p>
                <a:pPr algn="l" rtl="0"/>
                <a:r>
                  <a:rPr lang="en-US">
                    <a:latin typeface="Calibri" pitchFamily="34" charset="0"/>
                  </a:rPr>
                  <a:t>Meter</a:t>
                </a:r>
              </a:p>
              <a:p>
                <a:pPr algn="l" rtl="0"/>
                <a:r>
                  <a:rPr lang="en-US">
                    <a:latin typeface="Calibri" pitchFamily="34" charset="0"/>
                  </a:rPr>
                  <a:t>Centimeter</a:t>
                </a:r>
              </a:p>
              <a:p>
                <a:pPr algn="l" rtl="0"/>
                <a:r>
                  <a:rPr lang="en-US">
                    <a:latin typeface="Calibri" pitchFamily="34" charset="0"/>
                  </a:rPr>
                  <a:t>Millimeter</a:t>
                </a:r>
              </a:p>
              <a:p>
                <a:pPr algn="l" rtl="0"/>
                <a:r>
                  <a:rPr lang="en-US">
                    <a:latin typeface="Calibri" pitchFamily="34" charset="0"/>
                  </a:rPr>
                  <a:t>Micrometer</a:t>
                </a:r>
              </a:p>
              <a:p>
                <a:pPr algn="l" rtl="0"/>
                <a:r>
                  <a:rPr lang="en-US">
                    <a:latin typeface="Calibri" pitchFamily="34" charset="0"/>
                  </a:rPr>
                  <a:t>Nanometer</a:t>
                </a:r>
              </a:p>
              <a:p>
                <a:pPr algn="l" rtl="0"/>
                <a:r>
                  <a:rPr lang="en-US">
                    <a:latin typeface="Calibri" pitchFamily="34" charset="0"/>
                  </a:rPr>
                  <a:t>Pico meter</a:t>
                </a:r>
              </a:p>
            </p:txBody>
          </p:sp>
          <p:sp>
            <p:nvSpPr>
              <p:cNvPr id="4" name="Right Arrow 3"/>
              <p:cNvSpPr/>
              <p:nvPr/>
            </p:nvSpPr>
            <p:spPr>
              <a:xfrm>
                <a:off x="2667000" y="1372129"/>
                <a:ext cx="2286000" cy="21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en-US" dirty="0"/>
                  <a:t>1 inch = 2.54 cm</a:t>
                </a:r>
              </a:p>
              <a:p>
                <a:pPr algn="ctr" rtl="0" fontAlgn="auto">
                  <a:spcBef>
                    <a:spcPts val="0"/>
                  </a:spcBef>
                  <a:spcAft>
                    <a:spcPts val="0"/>
                  </a:spcAft>
                  <a:defRPr/>
                </a:pPr>
                <a:r>
                  <a:rPr lang="en-US" dirty="0"/>
                  <a:t>1 mile = 1609 m</a:t>
                </a:r>
              </a:p>
              <a:p>
                <a:pPr algn="ctr" rtl="0" fontAlgn="auto">
                  <a:spcBef>
                    <a:spcPts val="0"/>
                  </a:spcBef>
                  <a:spcAft>
                    <a:spcPts val="0"/>
                  </a:spcAft>
                  <a:defRPr/>
                </a:pPr>
                <a:endParaRPr lang="en-US" dirty="0"/>
              </a:p>
            </p:txBody>
          </p:sp>
          <p:sp>
            <p:nvSpPr>
              <p:cNvPr id="27739" name="Rectangle 4"/>
              <p:cNvSpPr>
                <a:spLocks noChangeArrowheads="1"/>
              </p:cNvSpPr>
              <p:nvPr/>
            </p:nvSpPr>
            <p:spPr bwMode="auto">
              <a:xfrm>
                <a:off x="685800" y="1245275"/>
                <a:ext cx="2362200" cy="2031325"/>
              </a:xfrm>
              <a:prstGeom prst="rect">
                <a:avLst/>
              </a:prstGeom>
              <a:noFill/>
              <a:ln w="9525">
                <a:noFill/>
                <a:miter lim="800000"/>
                <a:headEnd/>
                <a:tailEnd/>
              </a:ln>
            </p:spPr>
            <p:txBody>
              <a:bodyPr>
                <a:spAutoFit/>
              </a:bodyPr>
              <a:lstStyle/>
              <a:p>
                <a:pPr algn="l" rtl="0"/>
                <a:r>
                  <a:rPr lang="en-US">
                    <a:latin typeface="Calibri" pitchFamily="34" charset="0"/>
                  </a:rPr>
                  <a:t>1 mile = 1760 yards</a:t>
                </a:r>
                <a:br>
                  <a:rPr lang="en-US">
                    <a:latin typeface="Calibri" pitchFamily="34" charset="0"/>
                  </a:rPr>
                </a:br>
                <a:r>
                  <a:rPr lang="en-US">
                    <a:latin typeface="Calibri" pitchFamily="34" charset="0"/>
                  </a:rPr>
                  <a:t>1 mile = 8 furlong</a:t>
                </a:r>
                <a:br>
                  <a:rPr lang="en-US">
                    <a:latin typeface="Calibri" pitchFamily="34" charset="0"/>
                  </a:rPr>
                </a:br>
                <a:r>
                  <a:rPr lang="en-US">
                    <a:latin typeface="Calibri" pitchFamily="34" charset="0"/>
                  </a:rPr>
                  <a:t>1 furlong = 10 chains</a:t>
                </a:r>
                <a:br>
                  <a:rPr lang="en-US">
                    <a:latin typeface="Calibri" pitchFamily="34" charset="0"/>
                  </a:rPr>
                </a:br>
                <a:r>
                  <a:rPr lang="en-US">
                    <a:latin typeface="Calibri" pitchFamily="34" charset="0"/>
                  </a:rPr>
                  <a:t>1 chain = 4 rods</a:t>
                </a:r>
                <a:br>
                  <a:rPr lang="en-US">
                    <a:latin typeface="Calibri" pitchFamily="34" charset="0"/>
                  </a:rPr>
                </a:br>
                <a:r>
                  <a:rPr lang="en-US">
                    <a:latin typeface="Calibri" pitchFamily="34" charset="0"/>
                  </a:rPr>
                  <a:t>1 rod = 5 1/2 yards</a:t>
                </a:r>
                <a:br>
                  <a:rPr lang="en-US">
                    <a:latin typeface="Calibri" pitchFamily="34" charset="0"/>
                  </a:rPr>
                </a:br>
                <a:r>
                  <a:rPr lang="en-US">
                    <a:latin typeface="Calibri" pitchFamily="34" charset="0"/>
                  </a:rPr>
                  <a:t>1 yard = 3 feet</a:t>
                </a:r>
                <a:br>
                  <a:rPr lang="en-US">
                    <a:latin typeface="Calibri" pitchFamily="34" charset="0"/>
                  </a:rPr>
                </a:br>
                <a:r>
                  <a:rPr lang="en-US">
                    <a:latin typeface="Calibri" pitchFamily="34" charset="0"/>
                  </a:rPr>
                  <a:t>1 foot = 12 inches</a:t>
                </a:r>
              </a:p>
            </p:txBody>
          </p:sp>
        </p:grpSp>
        <p:sp>
          <p:nvSpPr>
            <p:cNvPr id="27734" name="TextBox 43"/>
            <p:cNvSpPr txBox="1">
              <a:spLocks noChangeArrowheads="1"/>
            </p:cNvSpPr>
            <p:nvPr/>
          </p:nvSpPr>
          <p:spPr bwMode="auto">
            <a:xfrm>
              <a:off x="469005" y="838200"/>
              <a:ext cx="1538691" cy="369332"/>
            </a:xfrm>
            <a:prstGeom prst="rect">
              <a:avLst/>
            </a:prstGeom>
            <a:noFill/>
            <a:ln w="9525">
              <a:noFill/>
              <a:miter lim="800000"/>
              <a:headEnd/>
              <a:tailEnd/>
            </a:ln>
          </p:spPr>
          <p:txBody>
            <a:bodyPr wrap="none">
              <a:spAutoFit/>
            </a:bodyPr>
            <a:lstStyle/>
            <a:p>
              <a:pPr algn="l" rtl="0"/>
              <a:r>
                <a:rPr lang="en-US" b="1">
                  <a:solidFill>
                    <a:srgbClr val="0000FF"/>
                  </a:solidFill>
                  <a:latin typeface="Calibri" pitchFamily="34" charset="0"/>
                </a:rPr>
                <a:t>British System</a:t>
              </a:r>
            </a:p>
          </p:txBody>
        </p:sp>
        <p:sp>
          <p:nvSpPr>
            <p:cNvPr id="27735" name="TextBox 44"/>
            <p:cNvSpPr txBox="1">
              <a:spLocks noChangeArrowheads="1"/>
            </p:cNvSpPr>
            <p:nvPr/>
          </p:nvSpPr>
          <p:spPr bwMode="auto">
            <a:xfrm>
              <a:off x="4404909" y="697605"/>
              <a:ext cx="1549911" cy="369332"/>
            </a:xfrm>
            <a:prstGeom prst="rect">
              <a:avLst/>
            </a:prstGeom>
            <a:noFill/>
            <a:ln w="9525">
              <a:noFill/>
              <a:miter lim="800000"/>
              <a:headEnd/>
              <a:tailEnd/>
            </a:ln>
          </p:spPr>
          <p:txBody>
            <a:bodyPr wrap="none">
              <a:spAutoFit/>
            </a:bodyPr>
            <a:lstStyle/>
            <a:p>
              <a:pPr algn="l" rtl="0"/>
              <a:r>
                <a:rPr lang="en-US" b="1">
                  <a:solidFill>
                    <a:srgbClr val="0000FF"/>
                  </a:solidFill>
                  <a:latin typeface="Calibri" pitchFamily="34" charset="0"/>
                </a:rPr>
                <a:t>Metric System</a:t>
              </a:r>
            </a:p>
          </p:txBody>
        </p:sp>
      </p:grpSp>
      <p:sp>
        <p:nvSpPr>
          <p:cNvPr id="47" name="TextBox 46"/>
          <p:cNvSpPr txBox="1">
            <a:spLocks noChangeArrowheads="1"/>
          </p:cNvSpPr>
          <p:nvPr/>
        </p:nvSpPr>
        <p:spPr bwMode="auto">
          <a:xfrm>
            <a:off x="379413" y="6411913"/>
            <a:ext cx="3749675" cy="369887"/>
          </a:xfrm>
          <a:prstGeom prst="rect">
            <a:avLst/>
          </a:prstGeom>
          <a:noFill/>
          <a:ln w="9525">
            <a:noFill/>
            <a:miter lim="800000"/>
            <a:headEnd/>
            <a:tailEnd/>
          </a:ln>
        </p:spPr>
        <p:txBody>
          <a:bodyPr wrap="none">
            <a:spAutoFit/>
          </a:bodyPr>
          <a:lstStyle/>
          <a:p>
            <a:pPr algn="l" rtl="0"/>
            <a:r>
              <a:rPr lang="en-US" b="1">
                <a:solidFill>
                  <a:srgbClr val="0000FF"/>
                </a:solidFill>
                <a:latin typeface="Calibri" pitchFamily="34" charset="0"/>
              </a:rPr>
              <a:t>Test:  Convert 4531 rod to nanometer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2" grpId="0"/>
      <p:bldP spid="43"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Changing Units: Mass</a:t>
            </a:r>
            <a:endParaRPr lang="en-US" sz="2400" b="1" dirty="0">
              <a:solidFill>
                <a:srgbClr val="FF3300"/>
              </a:solidFill>
              <a:latin typeface="Comic Sans MS" pitchFamily="66" charset="0"/>
              <a:ea typeface="+mj-ea"/>
              <a:cs typeface="+mj-cs"/>
            </a:endParaRPr>
          </a:p>
        </p:txBody>
      </p:sp>
      <p:sp>
        <p:nvSpPr>
          <p:cNvPr id="28674" name="TextBox 3"/>
          <p:cNvSpPr txBox="1">
            <a:spLocks noChangeArrowheads="1"/>
          </p:cNvSpPr>
          <p:nvPr/>
        </p:nvSpPr>
        <p:spPr bwMode="auto">
          <a:xfrm>
            <a:off x="3651250" y="1001713"/>
            <a:ext cx="1730375" cy="369887"/>
          </a:xfrm>
          <a:prstGeom prst="rect">
            <a:avLst/>
          </a:prstGeom>
          <a:noFill/>
          <a:ln w="9525">
            <a:noFill/>
            <a:miter lim="800000"/>
            <a:headEnd/>
            <a:tailEnd/>
          </a:ln>
        </p:spPr>
        <p:txBody>
          <a:bodyPr wrap="none">
            <a:spAutoFit/>
          </a:bodyPr>
          <a:lstStyle/>
          <a:p>
            <a:pPr algn="l" rtl="0"/>
            <a:r>
              <a:rPr lang="en-US">
                <a:latin typeface="Comic Sans MS" pitchFamily="66" charset="0"/>
              </a:rPr>
              <a:t>1000 g  =  1 Kg</a:t>
            </a:r>
          </a:p>
        </p:txBody>
      </p:sp>
      <p:grpSp>
        <p:nvGrpSpPr>
          <p:cNvPr id="2" name="Group 56"/>
          <p:cNvGrpSpPr>
            <a:grpSpLocks/>
          </p:cNvGrpSpPr>
          <p:nvPr/>
        </p:nvGrpSpPr>
        <p:grpSpPr bwMode="auto">
          <a:xfrm>
            <a:off x="609600" y="1187450"/>
            <a:ext cx="3095625" cy="1468438"/>
            <a:chOff x="609600" y="1186934"/>
            <a:chExt cx="3096038" cy="1468398"/>
          </a:xfrm>
        </p:grpSpPr>
        <p:grpSp>
          <p:nvGrpSpPr>
            <p:cNvPr id="28712" name="Group 11"/>
            <p:cNvGrpSpPr>
              <a:grpSpLocks/>
            </p:cNvGrpSpPr>
            <p:nvPr/>
          </p:nvGrpSpPr>
          <p:grpSpPr bwMode="auto">
            <a:xfrm>
              <a:off x="609600" y="1828800"/>
              <a:ext cx="1686739" cy="826532"/>
              <a:chOff x="2971800" y="2286000"/>
              <a:chExt cx="1610539" cy="826532"/>
            </a:xfrm>
          </p:grpSpPr>
          <p:cxnSp>
            <p:nvCxnSpPr>
              <p:cNvPr id="7" name="Straight Connector 6"/>
              <p:cNvCxnSpPr/>
              <p:nvPr/>
            </p:nvCxnSpPr>
            <p:spPr>
              <a:xfrm>
                <a:off x="2971800" y="2691856"/>
                <a:ext cx="945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716" name="Rectangle 7"/>
              <p:cNvSpPr>
                <a:spLocks noChangeArrowheads="1"/>
              </p:cNvSpPr>
              <p:nvPr/>
            </p:nvSpPr>
            <p:spPr bwMode="auto">
              <a:xfrm>
                <a:off x="2971800" y="2286000"/>
                <a:ext cx="927842" cy="369332"/>
              </a:xfrm>
              <a:prstGeom prst="rect">
                <a:avLst/>
              </a:prstGeom>
              <a:noFill/>
              <a:ln w="9525">
                <a:noFill/>
                <a:miter lim="800000"/>
                <a:headEnd/>
                <a:tailEnd/>
              </a:ln>
            </p:spPr>
            <p:txBody>
              <a:bodyPr wrap="none">
                <a:spAutoFit/>
              </a:bodyPr>
              <a:lstStyle/>
              <a:p>
                <a:pPr algn="l" rtl="0"/>
                <a:r>
                  <a:rPr lang="en-US">
                    <a:latin typeface="Comic Sans MS" pitchFamily="66" charset="0"/>
                  </a:rPr>
                  <a:t>1000 g </a:t>
                </a:r>
                <a:endParaRPr lang="en-US">
                  <a:latin typeface="Calibri" pitchFamily="34" charset="0"/>
                </a:endParaRPr>
              </a:p>
            </p:txBody>
          </p:sp>
          <p:sp>
            <p:nvSpPr>
              <p:cNvPr id="28717" name="Rectangle 8"/>
              <p:cNvSpPr>
                <a:spLocks noChangeArrowheads="1"/>
              </p:cNvSpPr>
              <p:nvPr/>
            </p:nvSpPr>
            <p:spPr bwMode="auto">
              <a:xfrm>
                <a:off x="3124200" y="2743200"/>
                <a:ext cx="658458" cy="369332"/>
              </a:xfrm>
              <a:prstGeom prst="rect">
                <a:avLst/>
              </a:prstGeom>
              <a:noFill/>
              <a:ln w="9525">
                <a:noFill/>
                <a:miter lim="800000"/>
                <a:headEnd/>
                <a:tailEnd/>
              </a:ln>
            </p:spPr>
            <p:txBody>
              <a:bodyPr wrap="none">
                <a:spAutoFit/>
              </a:bodyPr>
              <a:lstStyle/>
              <a:p>
                <a:pPr algn="l" rtl="0"/>
                <a:r>
                  <a:rPr lang="en-US">
                    <a:latin typeface="Comic Sans MS" pitchFamily="66" charset="0"/>
                  </a:rPr>
                  <a:t>1 Kg </a:t>
                </a:r>
                <a:endParaRPr lang="en-US">
                  <a:latin typeface="Calibri" pitchFamily="34" charset="0"/>
                </a:endParaRPr>
              </a:p>
            </p:txBody>
          </p:sp>
          <p:sp>
            <p:nvSpPr>
              <p:cNvPr id="28718" name="Rectangle 10"/>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0" name="Straight Arrow Connector 19"/>
            <p:cNvCxnSpPr>
              <a:stCxn id="28674" idx="1"/>
            </p:cNvCxnSpPr>
            <p:nvPr/>
          </p:nvCxnSpPr>
          <p:spPr>
            <a:xfrm rot="10800000" flipV="1">
              <a:off x="2362434" y="1186934"/>
              <a:ext cx="1287635" cy="806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714" name="TextBox 22"/>
            <p:cNvSpPr txBox="1">
              <a:spLocks noChangeArrowheads="1"/>
            </p:cNvSpPr>
            <p:nvPr/>
          </p:nvSpPr>
          <p:spPr bwMode="auto">
            <a:xfrm rot="-1874988">
              <a:off x="2260242" y="1242810"/>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5" name="Group 57"/>
          <p:cNvGrpSpPr>
            <a:grpSpLocks/>
          </p:cNvGrpSpPr>
          <p:nvPr/>
        </p:nvGrpSpPr>
        <p:grpSpPr bwMode="auto">
          <a:xfrm>
            <a:off x="5346700" y="1187450"/>
            <a:ext cx="3416300" cy="1479550"/>
            <a:chOff x="5346965" y="1186934"/>
            <a:chExt cx="3416035" cy="1480066"/>
          </a:xfrm>
        </p:grpSpPr>
        <p:grpSp>
          <p:nvGrpSpPr>
            <p:cNvPr id="28705" name="Group 13"/>
            <p:cNvGrpSpPr>
              <a:grpSpLocks/>
            </p:cNvGrpSpPr>
            <p:nvPr/>
          </p:nvGrpSpPr>
          <p:grpSpPr bwMode="auto">
            <a:xfrm>
              <a:off x="7076261" y="1840468"/>
              <a:ext cx="1686739" cy="826532"/>
              <a:chOff x="2971800" y="2286000"/>
              <a:chExt cx="1610539" cy="826532"/>
            </a:xfrm>
          </p:grpSpPr>
          <p:cxnSp>
            <p:nvCxnSpPr>
              <p:cNvPr id="15" name="Straight Connector 14"/>
              <p:cNvCxnSpPr/>
              <p:nvPr/>
            </p:nvCxnSpPr>
            <p:spPr>
              <a:xfrm>
                <a:off x="2971187" y="2693286"/>
                <a:ext cx="945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709" name="Rectangle 15"/>
              <p:cNvSpPr>
                <a:spLocks noChangeArrowheads="1"/>
              </p:cNvSpPr>
              <p:nvPr/>
            </p:nvSpPr>
            <p:spPr bwMode="auto">
              <a:xfrm>
                <a:off x="3123547" y="2286000"/>
                <a:ext cx="658458" cy="369332"/>
              </a:xfrm>
              <a:prstGeom prst="rect">
                <a:avLst/>
              </a:prstGeom>
              <a:noFill/>
              <a:ln w="9525">
                <a:noFill/>
                <a:miter lim="800000"/>
                <a:headEnd/>
                <a:tailEnd/>
              </a:ln>
            </p:spPr>
            <p:txBody>
              <a:bodyPr wrap="none">
                <a:spAutoFit/>
              </a:bodyPr>
              <a:lstStyle/>
              <a:p>
                <a:pPr algn="l" rtl="0"/>
                <a:r>
                  <a:rPr lang="en-US">
                    <a:latin typeface="Comic Sans MS" pitchFamily="66" charset="0"/>
                  </a:rPr>
                  <a:t>1 Kg </a:t>
                </a:r>
                <a:endParaRPr lang="en-US">
                  <a:latin typeface="Calibri" pitchFamily="34" charset="0"/>
                </a:endParaRPr>
              </a:p>
            </p:txBody>
          </p:sp>
          <p:sp>
            <p:nvSpPr>
              <p:cNvPr id="28710" name="Rectangle 16"/>
              <p:cNvSpPr>
                <a:spLocks noChangeArrowheads="1"/>
              </p:cNvSpPr>
              <p:nvPr/>
            </p:nvSpPr>
            <p:spPr bwMode="auto">
              <a:xfrm>
                <a:off x="2981672" y="2743200"/>
                <a:ext cx="993657" cy="369332"/>
              </a:xfrm>
              <a:prstGeom prst="rect">
                <a:avLst/>
              </a:prstGeom>
              <a:noFill/>
              <a:ln w="9525">
                <a:noFill/>
                <a:miter lim="800000"/>
                <a:headEnd/>
                <a:tailEnd/>
              </a:ln>
            </p:spPr>
            <p:txBody>
              <a:bodyPr wrap="none">
                <a:spAutoFit/>
              </a:bodyPr>
              <a:lstStyle/>
              <a:p>
                <a:pPr algn="l" rtl="0"/>
                <a:r>
                  <a:rPr lang="en-US">
                    <a:latin typeface="Comic Sans MS" pitchFamily="66" charset="0"/>
                  </a:rPr>
                  <a:t>1 000 g </a:t>
                </a:r>
                <a:endParaRPr lang="en-US">
                  <a:latin typeface="Calibri" pitchFamily="34" charset="0"/>
                </a:endParaRPr>
              </a:p>
            </p:txBody>
          </p:sp>
          <p:sp>
            <p:nvSpPr>
              <p:cNvPr id="28711" name="Rectangle 17"/>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2" name="Straight Arrow Connector 21"/>
            <p:cNvCxnSpPr>
              <a:stCxn id="28674" idx="3"/>
            </p:cNvCxnSpPr>
            <p:nvPr/>
          </p:nvCxnSpPr>
          <p:spPr>
            <a:xfrm>
              <a:off x="5381887" y="1186934"/>
              <a:ext cx="1323872" cy="654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707" name="TextBox 23"/>
            <p:cNvSpPr txBox="1">
              <a:spLocks noChangeArrowheads="1"/>
            </p:cNvSpPr>
            <p:nvPr/>
          </p:nvSpPr>
          <p:spPr bwMode="auto">
            <a:xfrm rot="1543236">
              <a:off x="5346965" y="1187558"/>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12" name="Group 58"/>
          <p:cNvGrpSpPr>
            <a:grpSpLocks/>
          </p:cNvGrpSpPr>
          <p:nvPr/>
        </p:nvGrpSpPr>
        <p:grpSpPr bwMode="auto">
          <a:xfrm>
            <a:off x="609600" y="3211513"/>
            <a:ext cx="1766888" cy="892175"/>
            <a:chOff x="609600" y="3212068"/>
            <a:chExt cx="1766830" cy="891064"/>
          </a:xfrm>
        </p:grpSpPr>
        <p:sp>
          <p:nvSpPr>
            <p:cNvPr id="28703" name="TextBox 24"/>
            <p:cNvSpPr txBox="1">
              <a:spLocks noChangeArrowheads="1"/>
            </p:cNvSpPr>
            <p:nvPr/>
          </p:nvSpPr>
          <p:spPr bwMode="auto">
            <a:xfrm>
              <a:off x="609600" y="3212068"/>
              <a:ext cx="1766830" cy="369332"/>
            </a:xfrm>
            <a:prstGeom prst="rect">
              <a:avLst/>
            </a:prstGeom>
            <a:noFill/>
            <a:ln w="9525">
              <a:noFill/>
              <a:miter lim="800000"/>
              <a:headEnd/>
              <a:tailEnd/>
            </a:ln>
          </p:spPr>
          <p:txBody>
            <a:bodyPr wrap="none">
              <a:spAutoFit/>
            </a:bodyPr>
            <a:lstStyle/>
            <a:p>
              <a:pPr algn="l" rtl="0"/>
              <a:r>
                <a:rPr lang="en-US" u="sng">
                  <a:latin typeface="Comic Sans MS" pitchFamily="66" charset="0"/>
                </a:rPr>
                <a:t>Change Kg to g</a:t>
              </a:r>
            </a:p>
          </p:txBody>
        </p:sp>
        <p:sp>
          <p:nvSpPr>
            <p:cNvPr id="28704" name="TextBox 26"/>
            <p:cNvSpPr txBox="1">
              <a:spLocks noChangeArrowheads="1"/>
            </p:cNvSpPr>
            <p:nvPr/>
          </p:nvSpPr>
          <p:spPr bwMode="auto">
            <a:xfrm>
              <a:off x="1096881" y="3733800"/>
              <a:ext cx="902811" cy="369332"/>
            </a:xfrm>
            <a:prstGeom prst="rect">
              <a:avLst/>
            </a:prstGeom>
            <a:noFill/>
            <a:ln w="9525">
              <a:noFill/>
              <a:miter lim="800000"/>
              <a:headEnd/>
              <a:tailEnd/>
            </a:ln>
          </p:spPr>
          <p:txBody>
            <a:bodyPr wrap="none">
              <a:spAutoFit/>
            </a:bodyPr>
            <a:lstStyle/>
            <a:p>
              <a:pPr algn="l" rtl="0"/>
              <a:r>
                <a:rPr lang="en-US">
                  <a:latin typeface="Comic Sans MS" pitchFamily="66" charset="0"/>
                </a:rPr>
                <a:t>431 Kg</a:t>
              </a:r>
            </a:p>
          </p:txBody>
        </p:sp>
      </p:grpSp>
      <p:sp>
        <p:nvSpPr>
          <p:cNvPr id="28" name="TextBox 27"/>
          <p:cNvSpPr txBox="1">
            <a:spLocks noChangeArrowheads="1"/>
          </p:cNvSpPr>
          <p:nvPr/>
        </p:nvSpPr>
        <p:spPr bwMode="auto">
          <a:xfrm>
            <a:off x="838200" y="4191000"/>
            <a:ext cx="1466850" cy="369888"/>
          </a:xfrm>
          <a:prstGeom prst="rect">
            <a:avLst/>
          </a:prstGeom>
          <a:noFill/>
          <a:ln w="9525">
            <a:noFill/>
            <a:miter lim="800000"/>
            <a:headEnd/>
            <a:tailEnd/>
          </a:ln>
        </p:spPr>
        <p:txBody>
          <a:bodyPr wrap="none">
            <a:spAutoFit/>
          </a:bodyPr>
          <a:lstStyle/>
          <a:p>
            <a:pPr algn="l" rtl="0"/>
            <a:r>
              <a:rPr lang="en-US">
                <a:latin typeface="Comic Sans MS" pitchFamily="66" charset="0"/>
              </a:rPr>
              <a:t>= 431 Kg x 1</a:t>
            </a:r>
          </a:p>
        </p:txBody>
      </p:sp>
      <p:sp>
        <p:nvSpPr>
          <p:cNvPr id="29" name="TextBox 28"/>
          <p:cNvSpPr txBox="1">
            <a:spLocks noChangeArrowheads="1"/>
          </p:cNvSpPr>
          <p:nvPr/>
        </p:nvSpPr>
        <p:spPr bwMode="auto">
          <a:xfrm>
            <a:off x="838200" y="4811713"/>
            <a:ext cx="1363663" cy="369887"/>
          </a:xfrm>
          <a:prstGeom prst="rect">
            <a:avLst/>
          </a:prstGeom>
          <a:noFill/>
          <a:ln w="9525">
            <a:noFill/>
            <a:miter lim="800000"/>
            <a:headEnd/>
            <a:tailEnd/>
          </a:ln>
        </p:spPr>
        <p:txBody>
          <a:bodyPr wrap="none">
            <a:spAutoFit/>
          </a:bodyPr>
          <a:lstStyle/>
          <a:p>
            <a:pPr algn="l" rtl="0"/>
            <a:r>
              <a:rPr lang="en-US">
                <a:latin typeface="Comic Sans MS" pitchFamily="66" charset="0"/>
              </a:rPr>
              <a:t>= 431 Kg x </a:t>
            </a:r>
          </a:p>
        </p:txBody>
      </p:sp>
      <p:grpSp>
        <p:nvGrpSpPr>
          <p:cNvPr id="13" name="Group 29"/>
          <p:cNvGrpSpPr>
            <a:grpSpLocks/>
          </p:cNvGrpSpPr>
          <p:nvPr/>
        </p:nvGrpSpPr>
        <p:grpSpPr bwMode="auto">
          <a:xfrm>
            <a:off x="2122488" y="4597400"/>
            <a:ext cx="990600" cy="827088"/>
            <a:chOff x="2971800" y="2286000"/>
            <a:chExt cx="945849" cy="826532"/>
          </a:xfrm>
        </p:grpSpPr>
        <p:cxnSp>
          <p:nvCxnSpPr>
            <p:cNvPr id="31" name="Straight Connector 30"/>
            <p:cNvCxnSpPr/>
            <p:nvPr/>
          </p:nvCxnSpPr>
          <p:spPr>
            <a:xfrm>
              <a:off x="2971800" y="2692127"/>
              <a:ext cx="945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701" name="Rectangle 31"/>
            <p:cNvSpPr>
              <a:spLocks noChangeArrowheads="1"/>
            </p:cNvSpPr>
            <p:nvPr/>
          </p:nvSpPr>
          <p:spPr bwMode="auto">
            <a:xfrm>
              <a:off x="2971801" y="2286000"/>
              <a:ext cx="927842" cy="369332"/>
            </a:xfrm>
            <a:prstGeom prst="rect">
              <a:avLst/>
            </a:prstGeom>
            <a:noFill/>
            <a:ln w="9525">
              <a:noFill/>
              <a:miter lim="800000"/>
              <a:headEnd/>
              <a:tailEnd/>
            </a:ln>
          </p:spPr>
          <p:txBody>
            <a:bodyPr wrap="none">
              <a:spAutoFit/>
            </a:bodyPr>
            <a:lstStyle/>
            <a:p>
              <a:pPr algn="l" rtl="0"/>
              <a:r>
                <a:rPr lang="en-US">
                  <a:latin typeface="Comic Sans MS" pitchFamily="66" charset="0"/>
                </a:rPr>
                <a:t>1000 g </a:t>
              </a:r>
              <a:endParaRPr lang="en-US">
                <a:latin typeface="Calibri" pitchFamily="34" charset="0"/>
              </a:endParaRPr>
            </a:p>
          </p:txBody>
        </p:sp>
        <p:sp>
          <p:nvSpPr>
            <p:cNvPr id="28702" name="Rectangle 32"/>
            <p:cNvSpPr>
              <a:spLocks noChangeArrowheads="1"/>
            </p:cNvSpPr>
            <p:nvPr/>
          </p:nvSpPr>
          <p:spPr bwMode="auto">
            <a:xfrm>
              <a:off x="3124201" y="2743200"/>
              <a:ext cx="658458" cy="369332"/>
            </a:xfrm>
            <a:prstGeom prst="rect">
              <a:avLst/>
            </a:prstGeom>
            <a:noFill/>
            <a:ln w="9525">
              <a:noFill/>
              <a:miter lim="800000"/>
              <a:headEnd/>
              <a:tailEnd/>
            </a:ln>
          </p:spPr>
          <p:txBody>
            <a:bodyPr wrap="none">
              <a:spAutoFit/>
            </a:bodyPr>
            <a:lstStyle/>
            <a:p>
              <a:pPr algn="l" rtl="0"/>
              <a:r>
                <a:rPr lang="en-US">
                  <a:latin typeface="Comic Sans MS" pitchFamily="66" charset="0"/>
                </a:rPr>
                <a:t>1 Kg </a:t>
              </a:r>
              <a:endParaRPr lang="en-US">
                <a:latin typeface="Calibri" pitchFamily="34" charset="0"/>
              </a:endParaRPr>
            </a:p>
          </p:txBody>
        </p:sp>
      </p:grpSp>
      <p:grpSp>
        <p:nvGrpSpPr>
          <p:cNvPr id="14" name="Group 38"/>
          <p:cNvGrpSpPr>
            <a:grpSpLocks/>
          </p:cNvGrpSpPr>
          <p:nvPr/>
        </p:nvGrpSpPr>
        <p:grpSpPr bwMode="auto">
          <a:xfrm>
            <a:off x="1600200" y="4799013"/>
            <a:ext cx="1066800" cy="676275"/>
            <a:chOff x="1600201" y="4799525"/>
            <a:chExt cx="1066800" cy="675070"/>
          </a:xfrm>
        </p:grpSpPr>
        <p:cxnSp>
          <p:nvCxnSpPr>
            <p:cNvPr id="36" name="Straight Connector 35"/>
            <p:cNvCxnSpPr/>
            <p:nvPr/>
          </p:nvCxnSpPr>
          <p:spPr>
            <a:xfrm rot="16200000" flipH="1">
              <a:off x="1453687" y="4946039"/>
              <a:ext cx="369228"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444287" y="5251881"/>
              <a:ext cx="36922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914400" y="5562600"/>
            <a:ext cx="1371600" cy="369888"/>
          </a:xfrm>
          <a:prstGeom prst="rect">
            <a:avLst/>
          </a:prstGeom>
          <a:noFill/>
          <a:ln w="9525">
            <a:noFill/>
            <a:miter lim="800000"/>
            <a:headEnd/>
            <a:tailEnd/>
          </a:ln>
        </p:spPr>
        <p:txBody>
          <a:bodyPr wrap="none">
            <a:spAutoFit/>
          </a:bodyPr>
          <a:lstStyle/>
          <a:p>
            <a:pPr algn="l" rtl="0"/>
            <a:r>
              <a:rPr lang="en-US">
                <a:latin typeface="Comic Sans MS" pitchFamily="66" charset="0"/>
              </a:rPr>
              <a:t>= 431000 g</a:t>
            </a:r>
          </a:p>
        </p:txBody>
      </p:sp>
      <p:grpSp>
        <p:nvGrpSpPr>
          <p:cNvPr id="19" name="Group 59"/>
          <p:cNvGrpSpPr>
            <a:grpSpLocks/>
          </p:cNvGrpSpPr>
          <p:nvPr/>
        </p:nvGrpSpPr>
        <p:grpSpPr bwMode="auto">
          <a:xfrm>
            <a:off x="6118226" y="3148013"/>
            <a:ext cx="1750800" cy="890587"/>
            <a:chOff x="6118487" y="3147536"/>
            <a:chExt cx="1750099" cy="891064"/>
          </a:xfrm>
        </p:grpSpPr>
        <p:sp>
          <p:nvSpPr>
            <p:cNvPr id="28696" name="TextBox 40"/>
            <p:cNvSpPr txBox="1">
              <a:spLocks noChangeArrowheads="1"/>
            </p:cNvSpPr>
            <p:nvPr/>
          </p:nvSpPr>
          <p:spPr bwMode="auto">
            <a:xfrm>
              <a:off x="6118487" y="3147536"/>
              <a:ext cx="1750099" cy="369530"/>
            </a:xfrm>
            <a:prstGeom prst="rect">
              <a:avLst/>
            </a:prstGeom>
            <a:noFill/>
            <a:ln w="9525">
              <a:noFill/>
              <a:miter lim="800000"/>
              <a:headEnd/>
              <a:tailEnd/>
            </a:ln>
          </p:spPr>
          <p:txBody>
            <a:bodyPr wrap="none">
              <a:spAutoFit/>
            </a:bodyPr>
            <a:lstStyle/>
            <a:p>
              <a:pPr algn="l" rtl="0"/>
              <a:r>
                <a:rPr lang="en-US" u="sng" dirty="0">
                  <a:latin typeface="Comic Sans MS" pitchFamily="66" charset="0"/>
                </a:rPr>
                <a:t>Change g to kg</a:t>
              </a:r>
            </a:p>
          </p:txBody>
        </p:sp>
        <p:sp>
          <p:nvSpPr>
            <p:cNvPr id="28697" name="TextBox 41"/>
            <p:cNvSpPr txBox="1">
              <a:spLocks noChangeArrowheads="1"/>
            </p:cNvSpPr>
            <p:nvPr/>
          </p:nvSpPr>
          <p:spPr bwMode="auto">
            <a:xfrm>
              <a:off x="6605768" y="3669268"/>
              <a:ext cx="761747" cy="369332"/>
            </a:xfrm>
            <a:prstGeom prst="rect">
              <a:avLst/>
            </a:prstGeom>
            <a:noFill/>
            <a:ln w="9525">
              <a:noFill/>
              <a:miter lim="800000"/>
              <a:headEnd/>
              <a:tailEnd/>
            </a:ln>
          </p:spPr>
          <p:txBody>
            <a:bodyPr wrap="none">
              <a:spAutoFit/>
            </a:bodyPr>
            <a:lstStyle/>
            <a:p>
              <a:pPr algn="l" rtl="0"/>
              <a:r>
                <a:rPr lang="en-US">
                  <a:latin typeface="Comic Sans MS" pitchFamily="66" charset="0"/>
                </a:rPr>
                <a:t>431 g</a:t>
              </a:r>
            </a:p>
          </p:txBody>
        </p:sp>
      </p:grpSp>
      <p:sp>
        <p:nvSpPr>
          <p:cNvPr id="43" name="TextBox 42"/>
          <p:cNvSpPr txBox="1">
            <a:spLocks noChangeArrowheads="1"/>
          </p:cNvSpPr>
          <p:nvPr/>
        </p:nvSpPr>
        <p:spPr bwMode="auto">
          <a:xfrm>
            <a:off x="6346825" y="4125913"/>
            <a:ext cx="1325563" cy="369887"/>
          </a:xfrm>
          <a:prstGeom prst="rect">
            <a:avLst/>
          </a:prstGeom>
          <a:noFill/>
          <a:ln w="9525">
            <a:noFill/>
            <a:miter lim="800000"/>
            <a:headEnd/>
            <a:tailEnd/>
          </a:ln>
        </p:spPr>
        <p:txBody>
          <a:bodyPr wrap="none">
            <a:spAutoFit/>
          </a:bodyPr>
          <a:lstStyle/>
          <a:p>
            <a:pPr algn="l" rtl="0"/>
            <a:r>
              <a:rPr lang="en-US">
                <a:latin typeface="Comic Sans MS" pitchFamily="66" charset="0"/>
              </a:rPr>
              <a:t>= 431 g x 1</a:t>
            </a:r>
          </a:p>
        </p:txBody>
      </p:sp>
      <p:sp>
        <p:nvSpPr>
          <p:cNvPr id="44" name="TextBox 43"/>
          <p:cNvSpPr txBox="1">
            <a:spLocks noChangeArrowheads="1"/>
          </p:cNvSpPr>
          <p:nvPr/>
        </p:nvSpPr>
        <p:spPr bwMode="auto">
          <a:xfrm>
            <a:off x="6346825" y="4748213"/>
            <a:ext cx="1222375" cy="368300"/>
          </a:xfrm>
          <a:prstGeom prst="rect">
            <a:avLst/>
          </a:prstGeom>
          <a:noFill/>
          <a:ln w="9525">
            <a:noFill/>
            <a:miter lim="800000"/>
            <a:headEnd/>
            <a:tailEnd/>
          </a:ln>
        </p:spPr>
        <p:txBody>
          <a:bodyPr wrap="none">
            <a:spAutoFit/>
          </a:bodyPr>
          <a:lstStyle/>
          <a:p>
            <a:pPr algn="l" rtl="0"/>
            <a:r>
              <a:rPr lang="en-US">
                <a:latin typeface="Comic Sans MS" pitchFamily="66" charset="0"/>
              </a:rPr>
              <a:t>= 431 g x </a:t>
            </a:r>
          </a:p>
        </p:txBody>
      </p:sp>
      <p:grpSp>
        <p:nvGrpSpPr>
          <p:cNvPr id="21" name="Group 44"/>
          <p:cNvGrpSpPr>
            <a:grpSpLocks/>
          </p:cNvGrpSpPr>
          <p:nvPr/>
        </p:nvGrpSpPr>
        <p:grpSpPr bwMode="auto">
          <a:xfrm>
            <a:off x="7478713" y="4583113"/>
            <a:ext cx="1131887" cy="827087"/>
            <a:chOff x="2971800" y="2286000"/>
            <a:chExt cx="1080244" cy="826532"/>
          </a:xfrm>
        </p:grpSpPr>
        <p:cxnSp>
          <p:nvCxnSpPr>
            <p:cNvPr id="46" name="Straight Connector 45"/>
            <p:cNvCxnSpPr/>
            <p:nvPr/>
          </p:nvCxnSpPr>
          <p:spPr>
            <a:xfrm>
              <a:off x="2971800" y="2692127"/>
              <a:ext cx="9454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694" name="Rectangle 46"/>
            <p:cNvSpPr>
              <a:spLocks noChangeArrowheads="1"/>
            </p:cNvSpPr>
            <p:nvPr/>
          </p:nvSpPr>
          <p:spPr bwMode="auto">
            <a:xfrm>
              <a:off x="3265697" y="2286000"/>
              <a:ext cx="658458" cy="369332"/>
            </a:xfrm>
            <a:prstGeom prst="rect">
              <a:avLst/>
            </a:prstGeom>
            <a:noFill/>
            <a:ln w="9525">
              <a:noFill/>
              <a:miter lim="800000"/>
              <a:headEnd/>
              <a:tailEnd/>
            </a:ln>
          </p:spPr>
          <p:txBody>
            <a:bodyPr wrap="none">
              <a:spAutoFit/>
            </a:bodyPr>
            <a:lstStyle/>
            <a:p>
              <a:pPr algn="l" rtl="0"/>
              <a:r>
                <a:rPr lang="en-US">
                  <a:latin typeface="Comic Sans MS" pitchFamily="66" charset="0"/>
                </a:rPr>
                <a:t>1 Kg </a:t>
              </a:r>
              <a:endParaRPr lang="en-US">
                <a:latin typeface="Calibri" pitchFamily="34" charset="0"/>
              </a:endParaRPr>
            </a:p>
          </p:txBody>
        </p:sp>
        <p:sp>
          <p:nvSpPr>
            <p:cNvPr id="28695" name="Rectangle 47"/>
            <p:cNvSpPr>
              <a:spLocks noChangeArrowheads="1"/>
            </p:cNvSpPr>
            <p:nvPr/>
          </p:nvSpPr>
          <p:spPr bwMode="auto">
            <a:xfrm>
              <a:off x="3124202" y="2743200"/>
              <a:ext cx="927842" cy="369332"/>
            </a:xfrm>
            <a:prstGeom prst="rect">
              <a:avLst/>
            </a:prstGeom>
            <a:noFill/>
            <a:ln w="9525">
              <a:noFill/>
              <a:miter lim="800000"/>
              <a:headEnd/>
              <a:tailEnd/>
            </a:ln>
          </p:spPr>
          <p:txBody>
            <a:bodyPr wrap="none">
              <a:spAutoFit/>
            </a:bodyPr>
            <a:lstStyle/>
            <a:p>
              <a:pPr algn="l" rtl="0"/>
              <a:r>
                <a:rPr lang="en-US">
                  <a:latin typeface="Comic Sans MS" pitchFamily="66" charset="0"/>
                </a:rPr>
                <a:t>1000 g </a:t>
              </a:r>
              <a:endParaRPr lang="en-US">
                <a:latin typeface="Calibri" pitchFamily="34" charset="0"/>
              </a:endParaRPr>
            </a:p>
          </p:txBody>
        </p:sp>
      </p:grpSp>
      <p:grpSp>
        <p:nvGrpSpPr>
          <p:cNvPr id="26" name="Group 48"/>
          <p:cNvGrpSpPr>
            <a:grpSpLocks/>
          </p:cNvGrpSpPr>
          <p:nvPr/>
        </p:nvGrpSpPr>
        <p:grpSpPr bwMode="auto">
          <a:xfrm>
            <a:off x="7086600" y="4811713"/>
            <a:ext cx="1323975" cy="674687"/>
            <a:chOff x="1778359" y="4799525"/>
            <a:chExt cx="1323354" cy="675070"/>
          </a:xfrm>
        </p:grpSpPr>
        <p:cxnSp>
          <p:nvCxnSpPr>
            <p:cNvPr id="50" name="Straight Connector 49"/>
            <p:cNvCxnSpPr/>
            <p:nvPr/>
          </p:nvCxnSpPr>
          <p:spPr>
            <a:xfrm rot="16200000" flipH="1">
              <a:off x="1632187" y="4945697"/>
              <a:ext cx="368509" cy="76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879376" y="5252258"/>
              <a:ext cx="368509" cy="76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a:spLocks noChangeArrowheads="1"/>
          </p:cNvSpPr>
          <p:nvPr/>
        </p:nvSpPr>
        <p:spPr bwMode="auto">
          <a:xfrm>
            <a:off x="6423025" y="5497513"/>
            <a:ext cx="1287463" cy="369887"/>
          </a:xfrm>
          <a:prstGeom prst="rect">
            <a:avLst/>
          </a:prstGeom>
          <a:noFill/>
          <a:ln w="9525">
            <a:noFill/>
            <a:miter lim="800000"/>
            <a:headEnd/>
            <a:tailEnd/>
          </a:ln>
        </p:spPr>
        <p:txBody>
          <a:bodyPr wrap="none">
            <a:spAutoFit/>
          </a:bodyPr>
          <a:lstStyle/>
          <a:p>
            <a:pPr algn="l" rtl="0"/>
            <a:r>
              <a:rPr lang="en-US">
                <a:latin typeface="Comic Sans MS" pitchFamily="66" charset="0"/>
              </a:rPr>
              <a:t>= 0.431 Kg</a:t>
            </a:r>
          </a:p>
        </p:txBody>
      </p:sp>
      <p:cxnSp>
        <p:nvCxnSpPr>
          <p:cNvPr id="54" name="Straight Connector 53"/>
          <p:cNvCxnSpPr/>
          <p:nvPr/>
        </p:nvCxnSpPr>
        <p:spPr>
          <a:xfrm rot="5400000">
            <a:off x="2590800" y="4495800"/>
            <a:ext cx="3810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4400" y="6107113"/>
            <a:ext cx="1619250" cy="369887"/>
          </a:xfrm>
          <a:prstGeom prst="rect">
            <a:avLst/>
          </a:prstGeom>
          <a:noFill/>
          <a:ln w="9525">
            <a:noFill/>
            <a:miter lim="800000"/>
            <a:headEnd/>
            <a:tailEnd/>
          </a:ln>
        </p:spPr>
        <p:txBody>
          <a:bodyPr wrap="none">
            <a:spAutoFit/>
          </a:bodyPr>
          <a:lstStyle/>
          <a:p>
            <a:pPr algn="l" rtl="0"/>
            <a:r>
              <a:rPr lang="en-US">
                <a:latin typeface="Comic Sans MS" pitchFamily="66" charset="0"/>
              </a:rPr>
              <a:t>= 4.31 x 10</a:t>
            </a:r>
            <a:r>
              <a:rPr lang="en-US" baseline="30000">
                <a:latin typeface="Comic Sans MS" pitchFamily="66" charset="0"/>
              </a:rPr>
              <a:t>5</a:t>
            </a:r>
            <a:r>
              <a:rPr lang="en-US">
                <a:latin typeface="Comic Sans MS" pitchFamily="66" charset="0"/>
              </a:rPr>
              <a:t>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0" grpId="0"/>
      <p:bldP spid="43" grpId="0"/>
      <p:bldP spid="44" grpId="0"/>
      <p:bldP spid="52"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52400" y="-76200"/>
            <a:ext cx="8534400" cy="646113"/>
          </a:xfrm>
          <a:prstGeom prst="rect">
            <a:avLst/>
          </a:prstGeom>
          <a:noFill/>
          <a:ln w="9525">
            <a:noFill/>
            <a:miter lim="800000"/>
            <a:headEnd/>
            <a:tailEnd/>
          </a:ln>
        </p:spPr>
        <p:txBody>
          <a:bodyPr>
            <a:spAutoFit/>
          </a:bodyPr>
          <a:lstStyle/>
          <a:p>
            <a:pPr algn="ctr" rtl="0"/>
            <a:r>
              <a:rPr lang="en-US" sz="3600" b="1">
                <a:solidFill>
                  <a:srgbClr val="00B050"/>
                </a:solidFill>
                <a:latin typeface="Comic Sans MS" pitchFamily="66" charset="0"/>
              </a:rPr>
              <a:t>Conversion to Kg </a:t>
            </a:r>
          </a:p>
        </p:txBody>
      </p:sp>
      <p:sp>
        <p:nvSpPr>
          <p:cNvPr id="15" name="TextBox 14"/>
          <p:cNvSpPr txBox="1">
            <a:spLocks noChangeArrowheads="1"/>
          </p:cNvSpPr>
          <p:nvPr/>
        </p:nvSpPr>
        <p:spPr bwMode="auto">
          <a:xfrm>
            <a:off x="304800" y="4038600"/>
            <a:ext cx="4110038" cy="369888"/>
          </a:xfrm>
          <a:prstGeom prst="rect">
            <a:avLst/>
          </a:prstGeom>
          <a:noFill/>
          <a:ln w="9525">
            <a:noFill/>
            <a:miter lim="800000"/>
            <a:headEnd/>
            <a:tailEnd/>
          </a:ln>
        </p:spPr>
        <p:txBody>
          <a:bodyPr wrap="none">
            <a:spAutoFit/>
          </a:bodyPr>
          <a:lstStyle/>
          <a:p>
            <a:pPr algn="l" rtl="0"/>
            <a:r>
              <a:rPr lang="en-US">
                <a:latin typeface="Comic Sans MS" pitchFamily="66" charset="0"/>
              </a:rPr>
              <a:t>Convert 5301 oz (aunce) to milligram</a:t>
            </a:r>
          </a:p>
        </p:txBody>
      </p:sp>
      <p:sp>
        <p:nvSpPr>
          <p:cNvPr id="16" name="TextBox 15"/>
          <p:cNvSpPr txBox="1">
            <a:spLocks noChangeArrowheads="1"/>
          </p:cNvSpPr>
          <p:nvPr/>
        </p:nvSpPr>
        <p:spPr bwMode="auto">
          <a:xfrm>
            <a:off x="152400" y="5281613"/>
            <a:ext cx="1485900" cy="368300"/>
          </a:xfrm>
          <a:prstGeom prst="rect">
            <a:avLst/>
          </a:prstGeom>
          <a:noFill/>
          <a:ln w="9525">
            <a:noFill/>
            <a:miter lim="800000"/>
            <a:headEnd/>
            <a:tailEnd/>
          </a:ln>
        </p:spPr>
        <p:txBody>
          <a:bodyPr wrap="none">
            <a:spAutoFit/>
          </a:bodyPr>
          <a:lstStyle/>
          <a:p>
            <a:pPr algn="l" rtl="0"/>
            <a:r>
              <a:rPr lang="en-US">
                <a:latin typeface="Comic Sans MS" pitchFamily="66" charset="0"/>
              </a:rPr>
              <a:t>= 5301 oz x </a:t>
            </a:r>
          </a:p>
        </p:txBody>
      </p:sp>
      <p:grpSp>
        <p:nvGrpSpPr>
          <p:cNvPr id="6" name="Group 16"/>
          <p:cNvGrpSpPr>
            <a:grpSpLocks/>
          </p:cNvGrpSpPr>
          <p:nvPr/>
        </p:nvGrpSpPr>
        <p:grpSpPr bwMode="auto">
          <a:xfrm>
            <a:off x="1463675" y="5067300"/>
            <a:ext cx="990600" cy="825500"/>
            <a:chOff x="2971800" y="2286000"/>
            <a:chExt cx="945849" cy="826532"/>
          </a:xfrm>
        </p:grpSpPr>
        <p:cxnSp>
          <p:nvCxnSpPr>
            <p:cNvPr id="18" name="Straight Connector 17"/>
            <p:cNvCxnSpPr/>
            <p:nvPr/>
          </p:nvCxnSpPr>
          <p:spPr>
            <a:xfrm>
              <a:off x="2971800" y="2692908"/>
              <a:ext cx="945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33" name="Rectangle 18"/>
            <p:cNvSpPr>
              <a:spLocks noChangeArrowheads="1"/>
            </p:cNvSpPr>
            <p:nvPr/>
          </p:nvSpPr>
          <p:spPr bwMode="auto">
            <a:xfrm>
              <a:off x="3232499" y="2286000"/>
              <a:ext cx="597235" cy="369794"/>
            </a:xfrm>
            <a:prstGeom prst="rect">
              <a:avLst/>
            </a:prstGeom>
            <a:noFill/>
            <a:ln w="9525">
              <a:noFill/>
              <a:miter lim="800000"/>
              <a:headEnd/>
              <a:tailEnd/>
            </a:ln>
          </p:spPr>
          <p:txBody>
            <a:bodyPr wrap="none">
              <a:spAutoFit/>
            </a:bodyPr>
            <a:lstStyle/>
            <a:p>
              <a:pPr algn="l" rtl="0"/>
              <a:r>
                <a:rPr lang="en-US" dirty="0">
                  <a:latin typeface="Comic Sans MS" pitchFamily="66" charset="0"/>
                </a:rPr>
                <a:t>1 lb </a:t>
              </a:r>
              <a:endParaRPr lang="en-US" dirty="0">
                <a:latin typeface="Calibri" pitchFamily="34" charset="0"/>
              </a:endParaRPr>
            </a:p>
          </p:txBody>
        </p:sp>
        <p:sp>
          <p:nvSpPr>
            <p:cNvPr id="29734" name="Rectangle 19"/>
            <p:cNvSpPr>
              <a:spLocks noChangeArrowheads="1"/>
            </p:cNvSpPr>
            <p:nvPr/>
          </p:nvSpPr>
          <p:spPr bwMode="auto">
            <a:xfrm>
              <a:off x="3124201" y="2743200"/>
              <a:ext cx="776313" cy="369332"/>
            </a:xfrm>
            <a:prstGeom prst="rect">
              <a:avLst/>
            </a:prstGeom>
            <a:noFill/>
            <a:ln w="9525">
              <a:noFill/>
              <a:miter lim="800000"/>
              <a:headEnd/>
              <a:tailEnd/>
            </a:ln>
          </p:spPr>
          <p:txBody>
            <a:bodyPr wrap="none">
              <a:spAutoFit/>
            </a:bodyPr>
            <a:lstStyle/>
            <a:p>
              <a:pPr algn="l" rtl="0"/>
              <a:r>
                <a:rPr lang="en-US">
                  <a:latin typeface="Comic Sans MS" pitchFamily="66" charset="0"/>
                </a:rPr>
                <a:t>16 oz </a:t>
              </a:r>
              <a:endParaRPr lang="en-US">
                <a:latin typeface="Calibri" pitchFamily="34" charset="0"/>
              </a:endParaRPr>
            </a:p>
          </p:txBody>
        </p:sp>
      </p:grpSp>
      <p:grpSp>
        <p:nvGrpSpPr>
          <p:cNvPr id="7" name="Group 25"/>
          <p:cNvGrpSpPr>
            <a:grpSpLocks/>
          </p:cNvGrpSpPr>
          <p:nvPr/>
        </p:nvGrpSpPr>
        <p:grpSpPr bwMode="auto">
          <a:xfrm>
            <a:off x="2413000" y="5078413"/>
            <a:ext cx="1397000" cy="827087"/>
            <a:chOff x="2429550" y="4750158"/>
            <a:chExt cx="1395803" cy="826532"/>
          </a:xfrm>
        </p:grpSpPr>
        <p:grpSp>
          <p:nvGrpSpPr>
            <p:cNvPr id="29727" name="Group 20"/>
            <p:cNvGrpSpPr>
              <a:grpSpLocks/>
            </p:cNvGrpSpPr>
            <p:nvPr/>
          </p:nvGrpSpPr>
          <p:grpSpPr bwMode="auto">
            <a:xfrm>
              <a:off x="2743203" y="4750158"/>
              <a:ext cx="1082150" cy="826532"/>
              <a:chOff x="2971800" y="2286000"/>
              <a:chExt cx="1033262" cy="826532"/>
            </a:xfrm>
          </p:grpSpPr>
          <p:cxnSp>
            <p:nvCxnSpPr>
              <p:cNvPr id="22" name="Straight Connector 21"/>
              <p:cNvCxnSpPr/>
              <p:nvPr/>
            </p:nvCxnSpPr>
            <p:spPr>
              <a:xfrm>
                <a:off x="2972184" y="2692127"/>
                <a:ext cx="945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30" name="Rectangle 22"/>
              <p:cNvSpPr>
                <a:spLocks noChangeArrowheads="1"/>
              </p:cNvSpPr>
              <p:nvPr/>
            </p:nvSpPr>
            <p:spPr bwMode="auto">
              <a:xfrm>
                <a:off x="2986917" y="2286000"/>
                <a:ext cx="1018145" cy="369332"/>
              </a:xfrm>
              <a:prstGeom prst="rect">
                <a:avLst/>
              </a:prstGeom>
              <a:noFill/>
              <a:ln w="9525">
                <a:noFill/>
                <a:miter lim="800000"/>
                <a:headEnd/>
                <a:tailEnd/>
              </a:ln>
            </p:spPr>
            <p:txBody>
              <a:bodyPr wrap="none">
                <a:spAutoFit/>
              </a:bodyPr>
              <a:lstStyle/>
              <a:p>
                <a:pPr algn="l" rtl="0"/>
                <a:r>
                  <a:rPr lang="en-US">
                    <a:latin typeface="Comic Sans MS" pitchFamily="66" charset="0"/>
                  </a:rPr>
                  <a:t>453.6 g </a:t>
                </a:r>
                <a:endParaRPr lang="en-US">
                  <a:latin typeface="Calibri" pitchFamily="34" charset="0"/>
                </a:endParaRPr>
              </a:p>
            </p:txBody>
          </p:sp>
          <p:sp>
            <p:nvSpPr>
              <p:cNvPr id="29731" name="Rectangle 23"/>
              <p:cNvSpPr>
                <a:spLocks noChangeArrowheads="1"/>
              </p:cNvSpPr>
              <p:nvPr/>
            </p:nvSpPr>
            <p:spPr bwMode="auto">
              <a:xfrm>
                <a:off x="3124199" y="2743200"/>
                <a:ext cx="597234" cy="369332"/>
              </a:xfrm>
              <a:prstGeom prst="rect">
                <a:avLst/>
              </a:prstGeom>
              <a:noFill/>
              <a:ln w="9525">
                <a:noFill/>
                <a:miter lim="800000"/>
                <a:headEnd/>
                <a:tailEnd/>
              </a:ln>
            </p:spPr>
            <p:txBody>
              <a:bodyPr wrap="none">
                <a:spAutoFit/>
              </a:bodyPr>
              <a:lstStyle/>
              <a:p>
                <a:pPr algn="l" rtl="0"/>
                <a:r>
                  <a:rPr lang="en-US">
                    <a:latin typeface="Comic Sans MS" pitchFamily="66" charset="0"/>
                  </a:rPr>
                  <a:t>1 lb </a:t>
                </a:r>
                <a:endParaRPr lang="en-US">
                  <a:latin typeface="Calibri" pitchFamily="34" charset="0"/>
                </a:endParaRPr>
              </a:p>
            </p:txBody>
          </p:sp>
        </p:grpSp>
        <p:sp>
          <p:nvSpPr>
            <p:cNvPr id="29728" name="Rectangle 24"/>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10" name="Group 26"/>
          <p:cNvGrpSpPr>
            <a:grpSpLocks/>
          </p:cNvGrpSpPr>
          <p:nvPr/>
        </p:nvGrpSpPr>
        <p:grpSpPr bwMode="auto">
          <a:xfrm>
            <a:off x="3759200" y="5080000"/>
            <a:ext cx="1662113" cy="825500"/>
            <a:chOff x="2429550" y="4750158"/>
            <a:chExt cx="1662790" cy="826532"/>
          </a:xfrm>
        </p:grpSpPr>
        <p:grpSp>
          <p:nvGrpSpPr>
            <p:cNvPr id="29722" name="Group 20"/>
            <p:cNvGrpSpPr>
              <a:grpSpLocks/>
            </p:cNvGrpSpPr>
            <p:nvPr/>
          </p:nvGrpSpPr>
          <p:grpSpPr bwMode="auto">
            <a:xfrm>
              <a:off x="2743204" y="4750158"/>
              <a:ext cx="1349136" cy="826532"/>
              <a:chOff x="2971800" y="2286000"/>
              <a:chExt cx="1288186" cy="826532"/>
            </a:xfrm>
          </p:grpSpPr>
          <p:cxnSp>
            <p:nvCxnSpPr>
              <p:cNvPr id="30" name="Straight Connector 29"/>
              <p:cNvCxnSpPr/>
              <p:nvPr/>
            </p:nvCxnSpPr>
            <p:spPr>
              <a:xfrm>
                <a:off x="2971047" y="2692908"/>
                <a:ext cx="9462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25" name="Rectangle 30"/>
              <p:cNvSpPr>
                <a:spLocks noChangeArrowheads="1"/>
              </p:cNvSpPr>
              <p:nvPr/>
            </p:nvSpPr>
            <p:spPr bwMode="auto">
              <a:xfrm>
                <a:off x="3160720" y="2286000"/>
                <a:ext cx="1099266" cy="369332"/>
              </a:xfrm>
              <a:prstGeom prst="rect">
                <a:avLst/>
              </a:prstGeom>
              <a:noFill/>
              <a:ln w="9525">
                <a:noFill/>
                <a:miter lim="800000"/>
                <a:headEnd/>
                <a:tailEnd/>
              </a:ln>
            </p:spPr>
            <p:txBody>
              <a:bodyPr wrap="none">
                <a:spAutoFit/>
              </a:bodyPr>
              <a:lstStyle/>
              <a:p>
                <a:pPr algn="l" rtl="0"/>
                <a:r>
                  <a:rPr lang="en-US">
                    <a:latin typeface="Comic Sans MS" pitchFamily="66" charset="0"/>
                  </a:rPr>
                  <a:t>1000 mg </a:t>
                </a:r>
                <a:endParaRPr lang="en-US">
                  <a:latin typeface="Calibri" pitchFamily="34" charset="0"/>
                </a:endParaRPr>
              </a:p>
            </p:txBody>
          </p:sp>
          <p:sp>
            <p:nvSpPr>
              <p:cNvPr id="29726" name="Rectangle 31"/>
              <p:cNvSpPr>
                <a:spLocks noChangeArrowheads="1"/>
              </p:cNvSpPr>
              <p:nvPr/>
            </p:nvSpPr>
            <p:spPr bwMode="auto">
              <a:xfrm>
                <a:off x="3124197" y="2743200"/>
                <a:ext cx="523766" cy="369332"/>
              </a:xfrm>
              <a:prstGeom prst="rect">
                <a:avLst/>
              </a:prstGeom>
              <a:noFill/>
              <a:ln w="9525">
                <a:noFill/>
                <a:miter lim="800000"/>
                <a:headEnd/>
                <a:tailEnd/>
              </a:ln>
            </p:spPr>
            <p:txBody>
              <a:bodyPr wrap="none">
                <a:spAutoFit/>
              </a:bodyPr>
              <a:lstStyle/>
              <a:p>
                <a:pPr algn="l" rtl="0"/>
                <a:r>
                  <a:rPr lang="en-US">
                    <a:latin typeface="Comic Sans MS" pitchFamily="66" charset="0"/>
                  </a:rPr>
                  <a:t>1 g </a:t>
                </a:r>
                <a:endParaRPr lang="en-US">
                  <a:latin typeface="Calibri" pitchFamily="34" charset="0"/>
                </a:endParaRPr>
              </a:p>
            </p:txBody>
          </p:sp>
        </p:grpSp>
        <p:sp>
          <p:nvSpPr>
            <p:cNvPr id="29723" name="Rectangle 28"/>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12" name="Group 32"/>
          <p:cNvGrpSpPr>
            <a:grpSpLocks/>
          </p:cNvGrpSpPr>
          <p:nvPr/>
        </p:nvGrpSpPr>
        <p:grpSpPr bwMode="auto">
          <a:xfrm>
            <a:off x="1092200" y="5241925"/>
            <a:ext cx="1041400" cy="676275"/>
            <a:chOff x="1739722" y="4799525"/>
            <a:chExt cx="1042117" cy="675070"/>
          </a:xfrm>
        </p:grpSpPr>
        <p:cxnSp>
          <p:nvCxnSpPr>
            <p:cNvPr id="34" name="Straight Connector 33"/>
            <p:cNvCxnSpPr/>
            <p:nvPr/>
          </p:nvCxnSpPr>
          <p:spPr>
            <a:xfrm rot="16200000" flipH="1">
              <a:off x="1593234" y="4946013"/>
              <a:ext cx="369229" cy="76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559098" y="5251855"/>
              <a:ext cx="369228" cy="76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35"/>
          <p:cNvGrpSpPr>
            <a:grpSpLocks/>
          </p:cNvGrpSpPr>
          <p:nvPr/>
        </p:nvGrpSpPr>
        <p:grpSpPr bwMode="auto">
          <a:xfrm>
            <a:off x="1993900" y="5116513"/>
            <a:ext cx="1295400" cy="752475"/>
            <a:chOff x="1371602" y="4723325"/>
            <a:chExt cx="1295399" cy="751270"/>
          </a:xfrm>
        </p:grpSpPr>
        <p:cxnSp>
          <p:nvCxnSpPr>
            <p:cNvPr id="37" name="Straight Connector 36"/>
            <p:cNvCxnSpPr/>
            <p:nvPr/>
          </p:nvCxnSpPr>
          <p:spPr>
            <a:xfrm rot="16200000" flipH="1">
              <a:off x="1225054" y="4869873"/>
              <a:ext cx="369295"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444253" y="5251847"/>
              <a:ext cx="369296"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38"/>
          <p:cNvGrpSpPr>
            <a:grpSpLocks/>
          </p:cNvGrpSpPr>
          <p:nvPr/>
        </p:nvGrpSpPr>
        <p:grpSpPr bwMode="auto">
          <a:xfrm>
            <a:off x="3505200" y="5116513"/>
            <a:ext cx="1066800" cy="828675"/>
            <a:chOff x="1219202" y="4646051"/>
            <a:chExt cx="1066800" cy="828544"/>
          </a:xfrm>
        </p:grpSpPr>
        <p:cxnSp>
          <p:nvCxnSpPr>
            <p:cNvPr id="40" name="Straight Connector 39"/>
            <p:cNvCxnSpPr/>
            <p:nvPr/>
          </p:nvCxnSpPr>
          <p:spPr>
            <a:xfrm rot="16200000" flipH="1">
              <a:off x="1072387" y="4792866"/>
              <a:ext cx="36982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2062987" y="5251580"/>
              <a:ext cx="36983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a:spLocks noChangeArrowheads="1"/>
          </p:cNvSpPr>
          <p:nvPr/>
        </p:nvSpPr>
        <p:spPr bwMode="auto">
          <a:xfrm>
            <a:off x="228600" y="5943600"/>
            <a:ext cx="1657350" cy="369888"/>
          </a:xfrm>
          <a:prstGeom prst="rect">
            <a:avLst/>
          </a:prstGeom>
          <a:noFill/>
          <a:ln w="9525">
            <a:noFill/>
            <a:miter lim="800000"/>
            <a:headEnd/>
            <a:tailEnd/>
          </a:ln>
        </p:spPr>
        <p:txBody>
          <a:bodyPr wrap="none">
            <a:spAutoFit/>
          </a:bodyPr>
          <a:lstStyle/>
          <a:p>
            <a:pPr algn="l" rtl="0"/>
            <a:r>
              <a:rPr lang="en-US">
                <a:latin typeface="Comic Sans MS" pitchFamily="66" charset="0"/>
              </a:rPr>
              <a:t>= 1.5 x 10</a:t>
            </a:r>
            <a:r>
              <a:rPr lang="en-US" baseline="30000">
                <a:latin typeface="Comic Sans MS" pitchFamily="66" charset="0"/>
              </a:rPr>
              <a:t>8</a:t>
            </a:r>
            <a:r>
              <a:rPr lang="en-US">
                <a:latin typeface="Comic Sans MS" pitchFamily="66" charset="0"/>
              </a:rPr>
              <a:t> mg</a:t>
            </a:r>
            <a:endParaRPr lang="en-US">
              <a:latin typeface="Calibri" pitchFamily="34" charset="0"/>
            </a:endParaRPr>
          </a:p>
        </p:txBody>
      </p:sp>
      <p:sp>
        <p:nvSpPr>
          <p:cNvPr id="43" name="Rectangle 42"/>
          <p:cNvSpPr>
            <a:spLocks noChangeArrowheads="1"/>
          </p:cNvSpPr>
          <p:nvPr/>
        </p:nvSpPr>
        <p:spPr bwMode="auto">
          <a:xfrm>
            <a:off x="304800" y="4572000"/>
            <a:ext cx="1095375" cy="369888"/>
          </a:xfrm>
          <a:prstGeom prst="rect">
            <a:avLst/>
          </a:prstGeom>
          <a:noFill/>
          <a:ln w="9525">
            <a:noFill/>
            <a:miter lim="800000"/>
            <a:headEnd/>
            <a:tailEnd/>
          </a:ln>
        </p:spPr>
        <p:txBody>
          <a:bodyPr wrap="none">
            <a:spAutoFit/>
          </a:bodyPr>
          <a:lstStyle/>
          <a:p>
            <a:pPr algn="l" rtl="0"/>
            <a:r>
              <a:rPr lang="en-US">
                <a:latin typeface="Comic Sans MS" pitchFamily="66" charset="0"/>
              </a:rPr>
              <a:t>5301 oz </a:t>
            </a:r>
            <a:endParaRPr lang="en-US">
              <a:latin typeface="Calibri" pitchFamily="34" charset="0"/>
            </a:endParaRPr>
          </a:p>
        </p:txBody>
      </p:sp>
      <p:sp>
        <p:nvSpPr>
          <p:cNvPr id="47" name="TextBox 46"/>
          <p:cNvSpPr txBox="1">
            <a:spLocks noChangeArrowheads="1"/>
          </p:cNvSpPr>
          <p:nvPr/>
        </p:nvSpPr>
        <p:spPr bwMode="auto">
          <a:xfrm>
            <a:off x="379413" y="6411913"/>
            <a:ext cx="2900362" cy="369887"/>
          </a:xfrm>
          <a:prstGeom prst="rect">
            <a:avLst/>
          </a:prstGeom>
          <a:noFill/>
          <a:ln w="9525">
            <a:noFill/>
            <a:miter lim="800000"/>
            <a:headEnd/>
            <a:tailEnd/>
          </a:ln>
        </p:spPr>
        <p:txBody>
          <a:bodyPr wrap="none">
            <a:spAutoFit/>
          </a:bodyPr>
          <a:lstStyle/>
          <a:p>
            <a:pPr algn="l" rtl="0"/>
            <a:r>
              <a:rPr lang="en-US" b="1">
                <a:solidFill>
                  <a:srgbClr val="0000FF"/>
                </a:solidFill>
                <a:latin typeface="Calibri" pitchFamily="34" charset="0"/>
              </a:rPr>
              <a:t>Test:  Convert 5301 ton to oz</a:t>
            </a:r>
          </a:p>
        </p:txBody>
      </p:sp>
      <p:grpSp>
        <p:nvGrpSpPr>
          <p:cNvPr id="29709" name="Group 45"/>
          <p:cNvGrpSpPr>
            <a:grpSpLocks/>
          </p:cNvGrpSpPr>
          <p:nvPr/>
        </p:nvGrpSpPr>
        <p:grpSpPr bwMode="auto">
          <a:xfrm>
            <a:off x="76200" y="762000"/>
            <a:ext cx="6858000" cy="3200400"/>
            <a:chOff x="304800" y="3581400"/>
            <a:chExt cx="6858000" cy="3200400"/>
          </a:xfrm>
        </p:grpSpPr>
        <p:sp>
          <p:nvSpPr>
            <p:cNvPr id="48" name="Rounded Rectangle 47"/>
            <p:cNvSpPr/>
            <p:nvPr/>
          </p:nvSpPr>
          <p:spPr>
            <a:xfrm>
              <a:off x="304800" y="3581400"/>
              <a:ext cx="6172200" cy="3124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9713" name="Rectangle 48"/>
            <p:cNvSpPr>
              <a:spLocks noChangeArrowheads="1"/>
            </p:cNvSpPr>
            <p:nvPr/>
          </p:nvSpPr>
          <p:spPr bwMode="auto">
            <a:xfrm>
              <a:off x="457200" y="3919478"/>
              <a:ext cx="2438400" cy="2862322"/>
            </a:xfrm>
            <a:prstGeom prst="rect">
              <a:avLst/>
            </a:prstGeom>
            <a:noFill/>
            <a:ln w="9525">
              <a:noFill/>
              <a:miter lim="800000"/>
              <a:headEnd/>
              <a:tailEnd/>
            </a:ln>
          </p:spPr>
          <p:txBody>
            <a:bodyPr>
              <a:spAutoFit/>
            </a:bodyPr>
            <a:lstStyle/>
            <a:p>
              <a:pPr algn="l" rtl="0"/>
              <a:r>
                <a:rPr lang="en-US">
                  <a:latin typeface="Calibri" pitchFamily="34" charset="0"/>
                </a:rPr>
                <a:t>1 ton = 20 cwt</a:t>
              </a:r>
              <a:br>
                <a:rPr lang="en-US">
                  <a:latin typeface="Calibri" pitchFamily="34" charset="0"/>
                </a:rPr>
              </a:br>
              <a:r>
                <a:rPr lang="en-US">
                  <a:latin typeface="Calibri" pitchFamily="34" charset="0"/>
                </a:rPr>
                <a:t>1 ton = 2240 lb.</a:t>
              </a:r>
              <a:br>
                <a:rPr lang="en-US">
                  <a:latin typeface="Calibri" pitchFamily="34" charset="0"/>
                </a:rPr>
              </a:br>
              <a:r>
                <a:rPr lang="en-US">
                  <a:latin typeface="Calibri" pitchFamily="34" charset="0"/>
                </a:rPr>
                <a:t>1 ton = 1.12 US ton</a:t>
              </a:r>
              <a:br>
                <a:rPr lang="en-US">
                  <a:latin typeface="Calibri" pitchFamily="34" charset="0"/>
                </a:rPr>
              </a:br>
              <a:r>
                <a:rPr lang="en-US">
                  <a:latin typeface="Calibri" pitchFamily="34" charset="0"/>
                </a:rPr>
                <a:t>1 cwt = 4 quarters</a:t>
              </a:r>
              <a:br>
                <a:rPr lang="en-US">
                  <a:latin typeface="Calibri" pitchFamily="34" charset="0"/>
                </a:rPr>
              </a:br>
              <a:r>
                <a:rPr lang="en-US">
                  <a:latin typeface="Calibri" pitchFamily="34" charset="0"/>
                </a:rPr>
                <a:t>1 quarter = 2 stone.</a:t>
              </a:r>
              <a:br>
                <a:rPr lang="en-US">
                  <a:latin typeface="Calibri" pitchFamily="34" charset="0"/>
                </a:rPr>
              </a:br>
              <a:r>
                <a:rPr lang="en-US">
                  <a:latin typeface="Calibri" pitchFamily="34" charset="0"/>
                </a:rPr>
                <a:t>1 stone = 14 lb.</a:t>
              </a:r>
              <a:br>
                <a:rPr lang="en-US">
                  <a:latin typeface="Calibri" pitchFamily="34" charset="0"/>
                </a:rPr>
              </a:br>
              <a:r>
                <a:rPr lang="en-US">
                  <a:latin typeface="Calibri" pitchFamily="34" charset="0"/>
                </a:rPr>
                <a:t>1 lb. = 16 oz.</a:t>
              </a:r>
              <a:br>
                <a:rPr lang="en-US">
                  <a:latin typeface="Calibri" pitchFamily="34" charset="0"/>
                </a:rPr>
              </a:br>
              <a:r>
                <a:rPr lang="en-US">
                  <a:latin typeface="Calibri" pitchFamily="34" charset="0"/>
                </a:rPr>
                <a:t>1 oz. = 16 drams</a:t>
              </a:r>
              <a:br>
                <a:rPr lang="en-US">
                  <a:latin typeface="Calibri" pitchFamily="34" charset="0"/>
                </a:rPr>
              </a:br>
              <a:r>
                <a:rPr lang="en-US">
                  <a:latin typeface="Calibri" pitchFamily="34" charset="0"/>
                </a:rPr>
                <a:t>1 oz. = 437.5 grains</a:t>
              </a:r>
              <a:br>
                <a:rPr lang="en-US">
                  <a:latin typeface="Calibri" pitchFamily="34" charset="0"/>
                </a:rPr>
              </a:br>
              <a:r>
                <a:rPr lang="en-US" i="1">
                  <a:latin typeface="Calibri" pitchFamily="34" charset="0"/>
                </a:rPr>
                <a:t>1 US ton = 2000 lb.</a:t>
              </a:r>
              <a:endParaRPr lang="en-US">
                <a:latin typeface="Calibri" pitchFamily="34" charset="0"/>
              </a:endParaRPr>
            </a:p>
          </p:txBody>
        </p:sp>
        <p:sp>
          <p:nvSpPr>
            <p:cNvPr id="50" name="Right Arrow 49"/>
            <p:cNvSpPr/>
            <p:nvPr/>
          </p:nvSpPr>
          <p:spPr>
            <a:xfrm>
              <a:off x="2590800" y="4191000"/>
              <a:ext cx="2057400" cy="2286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en-US" dirty="0"/>
                <a:t>1 lb = 453.6 g</a:t>
              </a:r>
            </a:p>
            <a:p>
              <a:pPr algn="ctr" rtl="0" fontAlgn="auto">
                <a:spcBef>
                  <a:spcPts val="0"/>
                </a:spcBef>
                <a:spcAft>
                  <a:spcPts val="0"/>
                </a:spcAft>
                <a:defRPr/>
              </a:pPr>
              <a:r>
                <a:rPr lang="en-US" dirty="0"/>
                <a:t>1Kg = 2.2 lb</a:t>
              </a:r>
            </a:p>
          </p:txBody>
        </p:sp>
        <p:sp>
          <p:nvSpPr>
            <p:cNvPr id="29715" name="Rectangle 50"/>
            <p:cNvSpPr>
              <a:spLocks noChangeArrowheads="1"/>
            </p:cNvSpPr>
            <p:nvPr/>
          </p:nvSpPr>
          <p:spPr bwMode="auto">
            <a:xfrm>
              <a:off x="4800600" y="3995678"/>
              <a:ext cx="2362200" cy="2308324"/>
            </a:xfrm>
            <a:prstGeom prst="rect">
              <a:avLst/>
            </a:prstGeom>
            <a:noFill/>
            <a:ln w="9525">
              <a:noFill/>
              <a:miter lim="800000"/>
              <a:headEnd/>
              <a:tailEnd/>
            </a:ln>
          </p:spPr>
          <p:txBody>
            <a:bodyPr>
              <a:spAutoFit/>
            </a:bodyPr>
            <a:lstStyle/>
            <a:p>
              <a:pPr algn="l" rtl="0"/>
              <a:r>
                <a:rPr lang="en-US">
                  <a:latin typeface="Calibri" pitchFamily="34" charset="0"/>
                </a:rPr>
                <a:t>Terra gram </a:t>
              </a:r>
            </a:p>
            <a:p>
              <a:pPr algn="l" rtl="0"/>
              <a:r>
                <a:rPr lang="en-US">
                  <a:latin typeface="Calibri" pitchFamily="34" charset="0"/>
                </a:rPr>
                <a:t>Giga gram</a:t>
              </a:r>
            </a:p>
            <a:p>
              <a:pPr algn="l" rtl="0"/>
              <a:r>
                <a:rPr lang="en-US">
                  <a:latin typeface="Calibri" pitchFamily="34" charset="0"/>
                </a:rPr>
                <a:t>Mega gram</a:t>
              </a:r>
            </a:p>
            <a:p>
              <a:pPr algn="l" rtl="0"/>
              <a:r>
                <a:rPr lang="en-US">
                  <a:latin typeface="Calibri" pitchFamily="34" charset="0"/>
                </a:rPr>
                <a:t>Kilogram </a:t>
              </a:r>
            </a:p>
            <a:p>
              <a:pPr algn="l" rtl="0"/>
              <a:r>
                <a:rPr lang="en-US">
                  <a:latin typeface="Calibri" pitchFamily="34" charset="0"/>
                </a:rPr>
                <a:t>Gram</a:t>
              </a:r>
            </a:p>
            <a:p>
              <a:pPr algn="l" rtl="0"/>
              <a:r>
                <a:rPr lang="en-US">
                  <a:latin typeface="Calibri" pitchFamily="34" charset="0"/>
                </a:rPr>
                <a:t>miliigram</a:t>
              </a:r>
            </a:p>
            <a:p>
              <a:pPr algn="l" rtl="0"/>
              <a:r>
                <a:rPr lang="en-US">
                  <a:latin typeface="Calibri" pitchFamily="34" charset="0"/>
                </a:rPr>
                <a:t>Microgram</a:t>
              </a:r>
            </a:p>
            <a:p>
              <a:pPr algn="l" rtl="0"/>
              <a:r>
                <a:rPr lang="en-US">
                  <a:latin typeface="Calibri" pitchFamily="34" charset="0"/>
                </a:rPr>
                <a:t>nanogram</a:t>
              </a:r>
            </a:p>
          </p:txBody>
        </p:sp>
      </p:grpSp>
      <p:sp>
        <p:nvSpPr>
          <p:cNvPr id="29710" name="TextBox 51"/>
          <p:cNvSpPr txBox="1">
            <a:spLocks noChangeArrowheads="1"/>
          </p:cNvSpPr>
          <p:nvPr/>
        </p:nvSpPr>
        <p:spPr bwMode="auto">
          <a:xfrm>
            <a:off x="468313" y="762000"/>
            <a:ext cx="1539875" cy="369888"/>
          </a:xfrm>
          <a:prstGeom prst="rect">
            <a:avLst/>
          </a:prstGeom>
          <a:noFill/>
          <a:ln w="9525">
            <a:noFill/>
            <a:miter lim="800000"/>
            <a:headEnd/>
            <a:tailEnd/>
          </a:ln>
        </p:spPr>
        <p:txBody>
          <a:bodyPr wrap="none">
            <a:spAutoFit/>
          </a:bodyPr>
          <a:lstStyle/>
          <a:p>
            <a:pPr algn="l" rtl="0"/>
            <a:r>
              <a:rPr lang="en-US" b="1">
                <a:solidFill>
                  <a:srgbClr val="FFC000"/>
                </a:solidFill>
                <a:latin typeface="Calibri" pitchFamily="34" charset="0"/>
              </a:rPr>
              <a:t>British System</a:t>
            </a:r>
          </a:p>
        </p:txBody>
      </p:sp>
      <p:sp>
        <p:nvSpPr>
          <p:cNvPr id="29711" name="TextBox 52"/>
          <p:cNvSpPr txBox="1">
            <a:spLocks noChangeArrowheads="1"/>
          </p:cNvSpPr>
          <p:nvPr/>
        </p:nvSpPr>
        <p:spPr bwMode="auto">
          <a:xfrm>
            <a:off x="4318000" y="762000"/>
            <a:ext cx="1549400" cy="369888"/>
          </a:xfrm>
          <a:prstGeom prst="rect">
            <a:avLst/>
          </a:prstGeom>
          <a:noFill/>
          <a:ln w="9525">
            <a:noFill/>
            <a:miter lim="800000"/>
            <a:headEnd/>
            <a:tailEnd/>
          </a:ln>
        </p:spPr>
        <p:txBody>
          <a:bodyPr wrap="none">
            <a:spAutoFit/>
          </a:bodyPr>
          <a:lstStyle/>
          <a:p>
            <a:pPr algn="l" rtl="0"/>
            <a:r>
              <a:rPr lang="en-US" b="1">
                <a:solidFill>
                  <a:srgbClr val="FFC000"/>
                </a:solidFill>
                <a:latin typeface="Calibri" pitchFamily="34" charset="0"/>
              </a:rPr>
              <a:t>Metric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2" grpId="0"/>
      <p:bldP spid="43"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Changing Units: Time</a:t>
            </a:r>
            <a:endParaRPr lang="en-US" sz="2400" b="1" dirty="0">
              <a:solidFill>
                <a:srgbClr val="FF3300"/>
              </a:solidFill>
              <a:latin typeface="Comic Sans MS" pitchFamily="66" charset="0"/>
              <a:ea typeface="+mj-ea"/>
              <a:cs typeface="+mj-cs"/>
            </a:endParaRPr>
          </a:p>
        </p:txBody>
      </p:sp>
      <p:sp>
        <p:nvSpPr>
          <p:cNvPr id="30722" name="TextBox 3"/>
          <p:cNvSpPr txBox="1">
            <a:spLocks noChangeArrowheads="1"/>
          </p:cNvSpPr>
          <p:nvPr/>
        </p:nvSpPr>
        <p:spPr bwMode="auto">
          <a:xfrm>
            <a:off x="3651250" y="1001713"/>
            <a:ext cx="1508125" cy="369887"/>
          </a:xfrm>
          <a:prstGeom prst="rect">
            <a:avLst/>
          </a:prstGeom>
          <a:noFill/>
          <a:ln w="9525">
            <a:noFill/>
            <a:miter lim="800000"/>
            <a:headEnd/>
            <a:tailEnd/>
          </a:ln>
        </p:spPr>
        <p:txBody>
          <a:bodyPr wrap="none">
            <a:spAutoFit/>
          </a:bodyPr>
          <a:lstStyle/>
          <a:p>
            <a:pPr algn="l" rtl="0"/>
            <a:r>
              <a:rPr lang="en-US">
                <a:latin typeface="Comic Sans MS" pitchFamily="66" charset="0"/>
              </a:rPr>
              <a:t>60s  =  1 min</a:t>
            </a:r>
          </a:p>
        </p:txBody>
      </p:sp>
      <p:grpSp>
        <p:nvGrpSpPr>
          <p:cNvPr id="2" name="Group 56"/>
          <p:cNvGrpSpPr>
            <a:grpSpLocks/>
          </p:cNvGrpSpPr>
          <p:nvPr/>
        </p:nvGrpSpPr>
        <p:grpSpPr bwMode="auto">
          <a:xfrm>
            <a:off x="609600" y="1187450"/>
            <a:ext cx="3095625" cy="1468438"/>
            <a:chOff x="609600" y="1186934"/>
            <a:chExt cx="3096038" cy="1468398"/>
          </a:xfrm>
        </p:grpSpPr>
        <p:grpSp>
          <p:nvGrpSpPr>
            <p:cNvPr id="30779" name="Group 11"/>
            <p:cNvGrpSpPr>
              <a:grpSpLocks/>
            </p:cNvGrpSpPr>
            <p:nvPr/>
          </p:nvGrpSpPr>
          <p:grpSpPr bwMode="auto">
            <a:xfrm>
              <a:off x="609600" y="1828800"/>
              <a:ext cx="1686739" cy="826532"/>
              <a:chOff x="2971800" y="2286000"/>
              <a:chExt cx="1610539" cy="826532"/>
            </a:xfrm>
          </p:grpSpPr>
          <p:cxnSp>
            <p:nvCxnSpPr>
              <p:cNvPr id="7" name="Straight Connector 6"/>
              <p:cNvCxnSpPr/>
              <p:nvPr/>
            </p:nvCxnSpPr>
            <p:spPr>
              <a:xfrm>
                <a:off x="2971800" y="2691856"/>
                <a:ext cx="945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3" name="Rectangle 7"/>
              <p:cNvSpPr>
                <a:spLocks noChangeArrowheads="1"/>
              </p:cNvSpPr>
              <p:nvPr/>
            </p:nvSpPr>
            <p:spPr bwMode="auto">
              <a:xfrm>
                <a:off x="3160413" y="2286000"/>
                <a:ext cx="684478" cy="369332"/>
              </a:xfrm>
              <a:prstGeom prst="rect">
                <a:avLst/>
              </a:prstGeom>
              <a:noFill/>
              <a:ln w="9525">
                <a:noFill/>
                <a:miter lim="800000"/>
                <a:headEnd/>
                <a:tailEnd/>
              </a:ln>
            </p:spPr>
            <p:txBody>
              <a:bodyPr wrap="none">
                <a:spAutoFit/>
              </a:bodyPr>
              <a:lstStyle/>
              <a:p>
                <a:pPr algn="l" rtl="0"/>
                <a:r>
                  <a:rPr lang="en-US">
                    <a:latin typeface="Comic Sans MS" pitchFamily="66" charset="0"/>
                  </a:rPr>
                  <a:t>60 s </a:t>
                </a:r>
                <a:endParaRPr lang="en-US">
                  <a:latin typeface="Calibri" pitchFamily="34" charset="0"/>
                </a:endParaRPr>
              </a:p>
            </p:txBody>
          </p:sp>
          <p:sp>
            <p:nvSpPr>
              <p:cNvPr id="30784" name="Rectangle 8"/>
              <p:cNvSpPr>
                <a:spLocks noChangeArrowheads="1"/>
              </p:cNvSpPr>
              <p:nvPr/>
            </p:nvSpPr>
            <p:spPr bwMode="auto">
              <a:xfrm>
                <a:off x="3124200" y="2743200"/>
                <a:ext cx="754885" cy="369332"/>
              </a:xfrm>
              <a:prstGeom prst="rect">
                <a:avLst/>
              </a:prstGeom>
              <a:noFill/>
              <a:ln w="9525">
                <a:noFill/>
                <a:miter lim="800000"/>
                <a:headEnd/>
                <a:tailEnd/>
              </a:ln>
            </p:spPr>
            <p:txBody>
              <a:bodyPr wrap="none">
                <a:spAutoFit/>
              </a:bodyPr>
              <a:lstStyle/>
              <a:p>
                <a:pPr algn="l" rtl="0"/>
                <a:r>
                  <a:rPr lang="en-US">
                    <a:latin typeface="Comic Sans MS" pitchFamily="66" charset="0"/>
                  </a:rPr>
                  <a:t>1 min </a:t>
                </a:r>
                <a:endParaRPr lang="en-US">
                  <a:latin typeface="Calibri" pitchFamily="34" charset="0"/>
                </a:endParaRPr>
              </a:p>
            </p:txBody>
          </p:sp>
          <p:sp>
            <p:nvSpPr>
              <p:cNvPr id="30785" name="Rectangle 10"/>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0" name="Straight Arrow Connector 19"/>
            <p:cNvCxnSpPr>
              <a:stCxn id="30722" idx="1"/>
            </p:cNvCxnSpPr>
            <p:nvPr/>
          </p:nvCxnSpPr>
          <p:spPr>
            <a:xfrm rot="10800000" flipV="1">
              <a:off x="2362434" y="1186934"/>
              <a:ext cx="1287635" cy="806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81" name="TextBox 22"/>
            <p:cNvSpPr txBox="1">
              <a:spLocks noChangeArrowheads="1"/>
            </p:cNvSpPr>
            <p:nvPr/>
          </p:nvSpPr>
          <p:spPr bwMode="auto">
            <a:xfrm rot="-1874988">
              <a:off x="2260242" y="1242810"/>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5" name="Group 57"/>
          <p:cNvGrpSpPr>
            <a:grpSpLocks/>
          </p:cNvGrpSpPr>
          <p:nvPr/>
        </p:nvGrpSpPr>
        <p:grpSpPr bwMode="auto">
          <a:xfrm>
            <a:off x="5159375" y="1187450"/>
            <a:ext cx="3603625" cy="1479550"/>
            <a:chOff x="5159272" y="1186934"/>
            <a:chExt cx="3603728" cy="1480066"/>
          </a:xfrm>
        </p:grpSpPr>
        <p:grpSp>
          <p:nvGrpSpPr>
            <p:cNvPr id="30772" name="Group 13"/>
            <p:cNvGrpSpPr>
              <a:grpSpLocks/>
            </p:cNvGrpSpPr>
            <p:nvPr/>
          </p:nvGrpSpPr>
          <p:grpSpPr bwMode="auto">
            <a:xfrm>
              <a:off x="7076261" y="1840468"/>
              <a:ext cx="1686739" cy="826532"/>
              <a:chOff x="2971800" y="2286000"/>
              <a:chExt cx="1610539" cy="826532"/>
            </a:xfrm>
          </p:grpSpPr>
          <p:cxnSp>
            <p:nvCxnSpPr>
              <p:cNvPr id="15" name="Straight Connector 14"/>
              <p:cNvCxnSpPr/>
              <p:nvPr/>
            </p:nvCxnSpPr>
            <p:spPr>
              <a:xfrm>
                <a:off x="2972531" y="2693286"/>
                <a:ext cx="9458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76" name="Rectangle 15"/>
              <p:cNvSpPr>
                <a:spLocks noChangeArrowheads="1"/>
              </p:cNvSpPr>
              <p:nvPr/>
            </p:nvSpPr>
            <p:spPr bwMode="auto">
              <a:xfrm>
                <a:off x="3123547" y="2286000"/>
                <a:ext cx="754885" cy="369332"/>
              </a:xfrm>
              <a:prstGeom prst="rect">
                <a:avLst/>
              </a:prstGeom>
              <a:noFill/>
              <a:ln w="9525">
                <a:noFill/>
                <a:miter lim="800000"/>
                <a:headEnd/>
                <a:tailEnd/>
              </a:ln>
            </p:spPr>
            <p:txBody>
              <a:bodyPr wrap="none">
                <a:spAutoFit/>
              </a:bodyPr>
              <a:lstStyle/>
              <a:p>
                <a:pPr algn="l" rtl="0"/>
                <a:r>
                  <a:rPr lang="en-US">
                    <a:latin typeface="Comic Sans MS" pitchFamily="66" charset="0"/>
                  </a:rPr>
                  <a:t>1 min </a:t>
                </a:r>
                <a:endParaRPr lang="en-US">
                  <a:latin typeface="Calibri" pitchFamily="34" charset="0"/>
                </a:endParaRPr>
              </a:p>
            </p:txBody>
          </p:sp>
          <p:sp>
            <p:nvSpPr>
              <p:cNvPr id="30777" name="Rectangle 16"/>
              <p:cNvSpPr>
                <a:spLocks noChangeArrowheads="1"/>
              </p:cNvSpPr>
              <p:nvPr/>
            </p:nvSpPr>
            <p:spPr bwMode="auto">
              <a:xfrm>
                <a:off x="3170285" y="2743200"/>
                <a:ext cx="684478" cy="369332"/>
              </a:xfrm>
              <a:prstGeom prst="rect">
                <a:avLst/>
              </a:prstGeom>
              <a:noFill/>
              <a:ln w="9525">
                <a:noFill/>
                <a:miter lim="800000"/>
                <a:headEnd/>
                <a:tailEnd/>
              </a:ln>
            </p:spPr>
            <p:txBody>
              <a:bodyPr wrap="none">
                <a:spAutoFit/>
              </a:bodyPr>
              <a:lstStyle/>
              <a:p>
                <a:pPr algn="l" rtl="0"/>
                <a:r>
                  <a:rPr lang="en-US">
                    <a:latin typeface="Comic Sans MS" pitchFamily="66" charset="0"/>
                  </a:rPr>
                  <a:t>60 s </a:t>
                </a:r>
                <a:endParaRPr lang="en-US">
                  <a:latin typeface="Calibri" pitchFamily="34" charset="0"/>
                </a:endParaRPr>
              </a:p>
            </p:txBody>
          </p:sp>
          <p:sp>
            <p:nvSpPr>
              <p:cNvPr id="30778" name="Rectangle 17"/>
              <p:cNvSpPr>
                <a:spLocks noChangeArrowheads="1"/>
              </p:cNvSpPr>
              <p:nvPr/>
            </p:nvSpPr>
            <p:spPr bwMode="auto">
              <a:xfrm>
                <a:off x="4038600" y="2477037"/>
                <a:ext cx="543739" cy="369332"/>
              </a:xfrm>
              <a:prstGeom prst="rect">
                <a:avLst/>
              </a:prstGeom>
              <a:noFill/>
              <a:ln w="9525">
                <a:noFill/>
                <a:miter lim="800000"/>
                <a:headEnd/>
                <a:tailEnd/>
              </a:ln>
            </p:spPr>
            <p:txBody>
              <a:bodyPr wrap="none">
                <a:spAutoFit/>
              </a:bodyPr>
              <a:lstStyle/>
              <a:p>
                <a:pPr algn="l" rtl="0"/>
                <a:r>
                  <a:rPr lang="en-US">
                    <a:latin typeface="Comic Sans MS" pitchFamily="66" charset="0"/>
                  </a:rPr>
                  <a:t>= 1 </a:t>
                </a:r>
                <a:endParaRPr lang="en-US">
                  <a:latin typeface="Calibri" pitchFamily="34" charset="0"/>
                </a:endParaRPr>
              </a:p>
            </p:txBody>
          </p:sp>
        </p:grpSp>
        <p:cxnSp>
          <p:nvCxnSpPr>
            <p:cNvPr id="22" name="Straight Arrow Connector 21"/>
            <p:cNvCxnSpPr>
              <a:stCxn id="30722" idx="3"/>
            </p:cNvCxnSpPr>
            <p:nvPr/>
          </p:nvCxnSpPr>
          <p:spPr>
            <a:xfrm>
              <a:off x="5159272" y="1186934"/>
              <a:ext cx="1546269" cy="654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4" name="TextBox 23"/>
            <p:cNvSpPr txBox="1">
              <a:spLocks noChangeArrowheads="1"/>
            </p:cNvSpPr>
            <p:nvPr/>
          </p:nvSpPr>
          <p:spPr bwMode="auto">
            <a:xfrm rot="1543236">
              <a:off x="5346965" y="1187558"/>
              <a:ext cx="1445396" cy="369332"/>
            </a:xfrm>
            <a:prstGeom prst="rect">
              <a:avLst/>
            </a:prstGeom>
            <a:noFill/>
            <a:ln w="9525">
              <a:noFill/>
              <a:miter lim="800000"/>
              <a:headEnd/>
              <a:tailEnd/>
            </a:ln>
          </p:spPr>
          <p:txBody>
            <a:bodyPr wrap="none">
              <a:spAutoFit/>
            </a:bodyPr>
            <a:lstStyle/>
            <a:p>
              <a:pPr algn="l" rtl="0"/>
              <a:r>
                <a:rPr lang="en-US">
                  <a:solidFill>
                    <a:srgbClr val="0000FF"/>
                  </a:solidFill>
                  <a:latin typeface="Calibri" pitchFamily="34" charset="0"/>
                </a:rPr>
                <a:t>You can write</a:t>
              </a:r>
            </a:p>
          </p:txBody>
        </p:sp>
      </p:grpSp>
      <p:grpSp>
        <p:nvGrpSpPr>
          <p:cNvPr id="12" name="Group 58"/>
          <p:cNvGrpSpPr>
            <a:grpSpLocks/>
          </p:cNvGrpSpPr>
          <p:nvPr/>
        </p:nvGrpSpPr>
        <p:grpSpPr bwMode="auto">
          <a:xfrm>
            <a:off x="609600" y="3211513"/>
            <a:ext cx="2073275" cy="892175"/>
            <a:chOff x="609600" y="3212068"/>
            <a:chExt cx="2073003" cy="891064"/>
          </a:xfrm>
        </p:grpSpPr>
        <p:sp>
          <p:nvSpPr>
            <p:cNvPr id="30770" name="TextBox 24"/>
            <p:cNvSpPr txBox="1">
              <a:spLocks noChangeArrowheads="1"/>
            </p:cNvSpPr>
            <p:nvPr/>
          </p:nvSpPr>
          <p:spPr bwMode="auto">
            <a:xfrm>
              <a:off x="609600" y="3212068"/>
              <a:ext cx="2073003" cy="369332"/>
            </a:xfrm>
            <a:prstGeom prst="rect">
              <a:avLst/>
            </a:prstGeom>
            <a:noFill/>
            <a:ln w="9525">
              <a:noFill/>
              <a:miter lim="800000"/>
              <a:headEnd/>
              <a:tailEnd/>
            </a:ln>
          </p:spPr>
          <p:txBody>
            <a:bodyPr wrap="none">
              <a:spAutoFit/>
            </a:bodyPr>
            <a:lstStyle/>
            <a:p>
              <a:pPr algn="l" rtl="0"/>
              <a:r>
                <a:rPr lang="en-US" u="sng">
                  <a:latin typeface="Comic Sans MS" pitchFamily="66" charset="0"/>
                </a:rPr>
                <a:t>Change ‘min’ to ‘s’</a:t>
              </a:r>
            </a:p>
          </p:txBody>
        </p:sp>
        <p:sp>
          <p:nvSpPr>
            <p:cNvPr id="30771" name="TextBox 26"/>
            <p:cNvSpPr txBox="1">
              <a:spLocks noChangeArrowheads="1"/>
            </p:cNvSpPr>
            <p:nvPr/>
          </p:nvSpPr>
          <p:spPr bwMode="auto">
            <a:xfrm>
              <a:off x="1096881" y="3733800"/>
              <a:ext cx="1040670" cy="369332"/>
            </a:xfrm>
            <a:prstGeom prst="rect">
              <a:avLst/>
            </a:prstGeom>
            <a:noFill/>
            <a:ln w="9525">
              <a:noFill/>
              <a:miter lim="800000"/>
              <a:headEnd/>
              <a:tailEnd/>
            </a:ln>
          </p:spPr>
          <p:txBody>
            <a:bodyPr wrap="none">
              <a:spAutoFit/>
            </a:bodyPr>
            <a:lstStyle/>
            <a:p>
              <a:pPr algn="l" rtl="0"/>
              <a:r>
                <a:rPr lang="en-US">
                  <a:latin typeface="Comic Sans MS" pitchFamily="66" charset="0"/>
                </a:rPr>
                <a:t>720 min</a:t>
              </a:r>
            </a:p>
          </p:txBody>
        </p:sp>
      </p:grpSp>
      <p:sp>
        <p:nvSpPr>
          <p:cNvPr id="28" name="TextBox 27"/>
          <p:cNvSpPr txBox="1">
            <a:spLocks noChangeArrowheads="1"/>
          </p:cNvSpPr>
          <p:nvPr/>
        </p:nvSpPr>
        <p:spPr bwMode="auto">
          <a:xfrm>
            <a:off x="838200" y="4191000"/>
            <a:ext cx="1604963" cy="369888"/>
          </a:xfrm>
          <a:prstGeom prst="rect">
            <a:avLst/>
          </a:prstGeom>
          <a:noFill/>
          <a:ln w="9525">
            <a:noFill/>
            <a:miter lim="800000"/>
            <a:headEnd/>
            <a:tailEnd/>
          </a:ln>
        </p:spPr>
        <p:txBody>
          <a:bodyPr wrap="none">
            <a:spAutoFit/>
          </a:bodyPr>
          <a:lstStyle/>
          <a:p>
            <a:pPr algn="l" rtl="0"/>
            <a:r>
              <a:rPr lang="en-US">
                <a:latin typeface="Comic Sans MS" pitchFamily="66" charset="0"/>
              </a:rPr>
              <a:t>= 720 min x 1</a:t>
            </a:r>
          </a:p>
        </p:txBody>
      </p:sp>
      <p:sp>
        <p:nvSpPr>
          <p:cNvPr id="29" name="TextBox 28"/>
          <p:cNvSpPr txBox="1">
            <a:spLocks noChangeArrowheads="1"/>
          </p:cNvSpPr>
          <p:nvPr/>
        </p:nvSpPr>
        <p:spPr bwMode="auto">
          <a:xfrm>
            <a:off x="838200" y="4811713"/>
            <a:ext cx="1500188" cy="369887"/>
          </a:xfrm>
          <a:prstGeom prst="rect">
            <a:avLst/>
          </a:prstGeom>
          <a:noFill/>
          <a:ln w="9525">
            <a:noFill/>
            <a:miter lim="800000"/>
            <a:headEnd/>
            <a:tailEnd/>
          </a:ln>
        </p:spPr>
        <p:txBody>
          <a:bodyPr wrap="none">
            <a:spAutoFit/>
          </a:bodyPr>
          <a:lstStyle/>
          <a:p>
            <a:pPr algn="l" rtl="0"/>
            <a:r>
              <a:rPr lang="en-US">
                <a:latin typeface="Comic Sans MS" pitchFamily="66" charset="0"/>
              </a:rPr>
              <a:t>= 720 min x </a:t>
            </a:r>
          </a:p>
        </p:txBody>
      </p:sp>
      <p:grpSp>
        <p:nvGrpSpPr>
          <p:cNvPr id="13" name="Group 29"/>
          <p:cNvGrpSpPr>
            <a:grpSpLocks/>
          </p:cNvGrpSpPr>
          <p:nvPr/>
        </p:nvGrpSpPr>
        <p:grpSpPr bwMode="auto">
          <a:xfrm>
            <a:off x="2198688" y="4572000"/>
            <a:ext cx="1001712" cy="852488"/>
            <a:chOff x="2971800" y="2260242"/>
            <a:chExt cx="955722" cy="852290"/>
          </a:xfrm>
        </p:grpSpPr>
        <p:cxnSp>
          <p:nvCxnSpPr>
            <p:cNvPr id="31" name="Straight Connector 30"/>
            <p:cNvCxnSpPr/>
            <p:nvPr/>
          </p:nvCxnSpPr>
          <p:spPr>
            <a:xfrm>
              <a:off x="2971800" y="2693529"/>
              <a:ext cx="945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68" name="Rectangle 31"/>
            <p:cNvSpPr>
              <a:spLocks noChangeArrowheads="1"/>
            </p:cNvSpPr>
            <p:nvPr/>
          </p:nvSpPr>
          <p:spPr bwMode="auto">
            <a:xfrm>
              <a:off x="3177228" y="2260242"/>
              <a:ext cx="750294" cy="369332"/>
            </a:xfrm>
            <a:prstGeom prst="rect">
              <a:avLst/>
            </a:prstGeom>
            <a:noFill/>
            <a:ln w="9525">
              <a:noFill/>
              <a:miter lim="800000"/>
              <a:headEnd/>
              <a:tailEnd/>
            </a:ln>
          </p:spPr>
          <p:txBody>
            <a:bodyPr wrap="none">
              <a:spAutoFit/>
            </a:bodyPr>
            <a:lstStyle/>
            <a:p>
              <a:pPr algn="l" rtl="0"/>
              <a:r>
                <a:rPr lang="en-US">
                  <a:latin typeface="Comic Sans MS" pitchFamily="66" charset="0"/>
                </a:rPr>
                <a:t>60 s  </a:t>
              </a:r>
              <a:endParaRPr lang="en-US">
                <a:latin typeface="Calibri" pitchFamily="34" charset="0"/>
              </a:endParaRPr>
            </a:p>
          </p:txBody>
        </p:sp>
        <p:sp>
          <p:nvSpPr>
            <p:cNvPr id="30769" name="Rectangle 32"/>
            <p:cNvSpPr>
              <a:spLocks noChangeArrowheads="1"/>
            </p:cNvSpPr>
            <p:nvPr/>
          </p:nvSpPr>
          <p:spPr bwMode="auto">
            <a:xfrm>
              <a:off x="3124201" y="2743200"/>
              <a:ext cx="754885" cy="369332"/>
            </a:xfrm>
            <a:prstGeom prst="rect">
              <a:avLst/>
            </a:prstGeom>
            <a:noFill/>
            <a:ln w="9525">
              <a:noFill/>
              <a:miter lim="800000"/>
              <a:headEnd/>
              <a:tailEnd/>
            </a:ln>
          </p:spPr>
          <p:txBody>
            <a:bodyPr wrap="none">
              <a:spAutoFit/>
            </a:bodyPr>
            <a:lstStyle/>
            <a:p>
              <a:pPr algn="l" rtl="0"/>
              <a:r>
                <a:rPr lang="en-US">
                  <a:latin typeface="Comic Sans MS" pitchFamily="66" charset="0"/>
                </a:rPr>
                <a:t>1 min </a:t>
              </a:r>
              <a:endParaRPr lang="en-US">
                <a:latin typeface="Calibri" pitchFamily="34" charset="0"/>
              </a:endParaRPr>
            </a:p>
          </p:txBody>
        </p:sp>
      </p:grpSp>
      <p:grpSp>
        <p:nvGrpSpPr>
          <p:cNvPr id="14" name="Group 38"/>
          <p:cNvGrpSpPr>
            <a:grpSpLocks/>
          </p:cNvGrpSpPr>
          <p:nvPr/>
        </p:nvGrpSpPr>
        <p:grpSpPr bwMode="auto">
          <a:xfrm>
            <a:off x="1752600" y="4800600"/>
            <a:ext cx="1066800" cy="674688"/>
            <a:chOff x="1600201" y="4799525"/>
            <a:chExt cx="1066800" cy="675070"/>
          </a:xfrm>
        </p:grpSpPr>
        <p:cxnSp>
          <p:nvCxnSpPr>
            <p:cNvPr id="36" name="Straight Connector 35"/>
            <p:cNvCxnSpPr/>
            <p:nvPr/>
          </p:nvCxnSpPr>
          <p:spPr>
            <a:xfrm rot="16200000" flipH="1">
              <a:off x="1454047" y="4945679"/>
              <a:ext cx="36850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444647" y="5252241"/>
              <a:ext cx="36850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914400" y="5562600"/>
            <a:ext cx="1257300" cy="369888"/>
          </a:xfrm>
          <a:prstGeom prst="rect">
            <a:avLst/>
          </a:prstGeom>
          <a:noFill/>
          <a:ln w="9525">
            <a:noFill/>
            <a:miter lim="800000"/>
            <a:headEnd/>
            <a:tailEnd/>
          </a:ln>
        </p:spPr>
        <p:txBody>
          <a:bodyPr wrap="none">
            <a:spAutoFit/>
          </a:bodyPr>
          <a:lstStyle/>
          <a:p>
            <a:pPr algn="l" rtl="0"/>
            <a:r>
              <a:rPr lang="en-US">
                <a:latin typeface="Comic Sans MS" pitchFamily="66" charset="0"/>
              </a:rPr>
              <a:t>= 43200 s</a:t>
            </a:r>
          </a:p>
        </p:txBody>
      </p:sp>
      <p:grpSp>
        <p:nvGrpSpPr>
          <p:cNvPr id="19" name="Group 59"/>
          <p:cNvGrpSpPr>
            <a:grpSpLocks/>
          </p:cNvGrpSpPr>
          <p:nvPr/>
        </p:nvGrpSpPr>
        <p:grpSpPr bwMode="auto">
          <a:xfrm>
            <a:off x="3733800" y="3148013"/>
            <a:ext cx="2105025" cy="890587"/>
            <a:chOff x="6118487" y="3147536"/>
            <a:chExt cx="2105063" cy="891064"/>
          </a:xfrm>
        </p:grpSpPr>
        <p:sp>
          <p:nvSpPr>
            <p:cNvPr id="30763" name="TextBox 40"/>
            <p:cNvSpPr txBox="1">
              <a:spLocks noChangeArrowheads="1"/>
            </p:cNvSpPr>
            <p:nvPr/>
          </p:nvSpPr>
          <p:spPr bwMode="auto">
            <a:xfrm>
              <a:off x="6118487" y="3147536"/>
              <a:ext cx="2105063" cy="369332"/>
            </a:xfrm>
            <a:prstGeom prst="rect">
              <a:avLst/>
            </a:prstGeom>
            <a:noFill/>
            <a:ln w="9525">
              <a:noFill/>
              <a:miter lim="800000"/>
              <a:headEnd/>
              <a:tailEnd/>
            </a:ln>
          </p:spPr>
          <p:txBody>
            <a:bodyPr wrap="none">
              <a:spAutoFit/>
            </a:bodyPr>
            <a:lstStyle/>
            <a:p>
              <a:pPr algn="l" rtl="0"/>
              <a:r>
                <a:rPr lang="en-US" u="sng">
                  <a:latin typeface="Comic Sans MS" pitchFamily="66" charset="0"/>
                </a:rPr>
                <a:t>Change ‘s’ to ‘day’ </a:t>
              </a:r>
            </a:p>
          </p:txBody>
        </p:sp>
        <p:sp>
          <p:nvSpPr>
            <p:cNvPr id="30764" name="TextBox 41"/>
            <p:cNvSpPr txBox="1">
              <a:spLocks noChangeArrowheads="1"/>
            </p:cNvSpPr>
            <p:nvPr/>
          </p:nvSpPr>
          <p:spPr bwMode="auto">
            <a:xfrm>
              <a:off x="6270887" y="3669268"/>
              <a:ext cx="788999" cy="369332"/>
            </a:xfrm>
            <a:prstGeom prst="rect">
              <a:avLst/>
            </a:prstGeom>
            <a:noFill/>
            <a:ln w="9525">
              <a:noFill/>
              <a:miter lim="800000"/>
              <a:headEnd/>
              <a:tailEnd/>
            </a:ln>
          </p:spPr>
          <p:txBody>
            <a:bodyPr wrap="none">
              <a:spAutoFit/>
            </a:bodyPr>
            <a:lstStyle/>
            <a:p>
              <a:pPr algn="l" rtl="0"/>
              <a:r>
                <a:rPr lang="en-US">
                  <a:latin typeface="Comic Sans MS" pitchFamily="66" charset="0"/>
                </a:rPr>
                <a:t>720 s</a:t>
              </a:r>
            </a:p>
          </p:txBody>
        </p:sp>
      </p:grpSp>
      <p:sp>
        <p:nvSpPr>
          <p:cNvPr id="43" name="TextBox 42"/>
          <p:cNvSpPr txBox="1">
            <a:spLocks noChangeArrowheads="1"/>
          </p:cNvSpPr>
          <p:nvPr/>
        </p:nvSpPr>
        <p:spPr bwMode="auto">
          <a:xfrm>
            <a:off x="3810000" y="4125913"/>
            <a:ext cx="1352550" cy="369887"/>
          </a:xfrm>
          <a:prstGeom prst="rect">
            <a:avLst/>
          </a:prstGeom>
          <a:noFill/>
          <a:ln w="9525">
            <a:noFill/>
            <a:miter lim="800000"/>
            <a:headEnd/>
            <a:tailEnd/>
          </a:ln>
        </p:spPr>
        <p:txBody>
          <a:bodyPr wrap="none">
            <a:spAutoFit/>
          </a:bodyPr>
          <a:lstStyle/>
          <a:p>
            <a:pPr algn="l" rtl="0"/>
            <a:r>
              <a:rPr lang="en-US">
                <a:latin typeface="Comic Sans MS" pitchFamily="66" charset="0"/>
              </a:rPr>
              <a:t>= 720 s x 1</a:t>
            </a:r>
          </a:p>
        </p:txBody>
      </p:sp>
      <p:grpSp>
        <p:nvGrpSpPr>
          <p:cNvPr id="49" name="Group 48"/>
          <p:cNvGrpSpPr>
            <a:grpSpLocks/>
          </p:cNvGrpSpPr>
          <p:nvPr/>
        </p:nvGrpSpPr>
        <p:grpSpPr bwMode="auto">
          <a:xfrm>
            <a:off x="3810000" y="4495800"/>
            <a:ext cx="2122488" cy="827088"/>
            <a:chOff x="6347087" y="4583668"/>
            <a:chExt cx="2122758" cy="826532"/>
          </a:xfrm>
        </p:grpSpPr>
        <p:sp>
          <p:nvSpPr>
            <p:cNvPr id="30758" name="TextBox 43"/>
            <p:cNvSpPr txBox="1">
              <a:spLocks noChangeArrowheads="1"/>
            </p:cNvSpPr>
            <p:nvPr/>
          </p:nvSpPr>
          <p:spPr bwMode="auto">
            <a:xfrm>
              <a:off x="6347087" y="4747736"/>
              <a:ext cx="1249060" cy="369332"/>
            </a:xfrm>
            <a:prstGeom prst="rect">
              <a:avLst/>
            </a:prstGeom>
            <a:noFill/>
            <a:ln w="9525">
              <a:noFill/>
              <a:miter lim="800000"/>
              <a:headEnd/>
              <a:tailEnd/>
            </a:ln>
          </p:spPr>
          <p:txBody>
            <a:bodyPr wrap="none">
              <a:spAutoFit/>
            </a:bodyPr>
            <a:lstStyle/>
            <a:p>
              <a:pPr algn="l" rtl="0"/>
              <a:r>
                <a:rPr lang="en-US">
                  <a:latin typeface="Comic Sans MS" pitchFamily="66" charset="0"/>
                </a:rPr>
                <a:t>= 720 s x </a:t>
              </a:r>
            </a:p>
          </p:txBody>
        </p:sp>
        <p:grpSp>
          <p:nvGrpSpPr>
            <p:cNvPr id="30759" name="Group 44"/>
            <p:cNvGrpSpPr>
              <a:grpSpLocks/>
            </p:cNvGrpSpPr>
            <p:nvPr/>
          </p:nvGrpSpPr>
          <p:grpSpPr bwMode="auto">
            <a:xfrm>
              <a:off x="7479245" y="4583668"/>
              <a:ext cx="990600" cy="826532"/>
              <a:chOff x="2971799" y="2286000"/>
              <a:chExt cx="945849" cy="826532"/>
            </a:xfrm>
          </p:grpSpPr>
          <p:cxnSp>
            <p:nvCxnSpPr>
              <p:cNvPr id="46" name="Straight Connector 45"/>
              <p:cNvCxnSpPr/>
              <p:nvPr/>
            </p:nvCxnSpPr>
            <p:spPr>
              <a:xfrm>
                <a:off x="2971679" y="2692127"/>
                <a:ext cx="945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61" name="Rectangle 46"/>
              <p:cNvSpPr>
                <a:spLocks noChangeArrowheads="1"/>
              </p:cNvSpPr>
              <p:nvPr/>
            </p:nvSpPr>
            <p:spPr bwMode="auto">
              <a:xfrm>
                <a:off x="3054909" y="2286000"/>
                <a:ext cx="754885" cy="369332"/>
              </a:xfrm>
              <a:prstGeom prst="rect">
                <a:avLst/>
              </a:prstGeom>
              <a:noFill/>
              <a:ln w="9525">
                <a:noFill/>
                <a:miter lim="800000"/>
                <a:headEnd/>
                <a:tailEnd/>
              </a:ln>
            </p:spPr>
            <p:txBody>
              <a:bodyPr wrap="none">
                <a:spAutoFit/>
              </a:bodyPr>
              <a:lstStyle/>
              <a:p>
                <a:pPr algn="l" rtl="0"/>
                <a:r>
                  <a:rPr lang="en-US">
                    <a:latin typeface="Comic Sans MS" pitchFamily="66" charset="0"/>
                  </a:rPr>
                  <a:t>1 min </a:t>
                </a:r>
                <a:endParaRPr lang="en-US">
                  <a:latin typeface="Calibri" pitchFamily="34" charset="0"/>
                </a:endParaRPr>
              </a:p>
            </p:txBody>
          </p:sp>
          <p:sp>
            <p:nvSpPr>
              <p:cNvPr id="30762" name="Rectangle 47"/>
              <p:cNvSpPr>
                <a:spLocks noChangeArrowheads="1"/>
              </p:cNvSpPr>
              <p:nvPr/>
            </p:nvSpPr>
            <p:spPr bwMode="auto">
              <a:xfrm>
                <a:off x="3124203" y="2743200"/>
                <a:ext cx="684478" cy="369332"/>
              </a:xfrm>
              <a:prstGeom prst="rect">
                <a:avLst/>
              </a:prstGeom>
              <a:noFill/>
              <a:ln w="9525">
                <a:noFill/>
                <a:miter lim="800000"/>
                <a:headEnd/>
                <a:tailEnd/>
              </a:ln>
            </p:spPr>
            <p:txBody>
              <a:bodyPr wrap="none">
                <a:spAutoFit/>
              </a:bodyPr>
              <a:lstStyle/>
              <a:p>
                <a:pPr algn="l" rtl="0"/>
                <a:r>
                  <a:rPr lang="en-US">
                    <a:latin typeface="Comic Sans MS" pitchFamily="66" charset="0"/>
                  </a:rPr>
                  <a:t>60 s </a:t>
                </a:r>
                <a:endParaRPr lang="en-US">
                  <a:latin typeface="Calibri" pitchFamily="34" charset="0"/>
                </a:endParaRPr>
              </a:p>
            </p:txBody>
          </p:sp>
        </p:grpSp>
      </p:grpSp>
      <p:grpSp>
        <p:nvGrpSpPr>
          <p:cNvPr id="26" name="Group 48"/>
          <p:cNvGrpSpPr>
            <a:grpSpLocks/>
          </p:cNvGrpSpPr>
          <p:nvPr/>
        </p:nvGrpSpPr>
        <p:grpSpPr bwMode="auto">
          <a:xfrm>
            <a:off x="4572000" y="4648200"/>
            <a:ext cx="1066800" cy="674688"/>
            <a:chOff x="1778359" y="4799525"/>
            <a:chExt cx="1066801" cy="675070"/>
          </a:xfrm>
        </p:grpSpPr>
        <p:cxnSp>
          <p:nvCxnSpPr>
            <p:cNvPr id="50" name="Straight Connector 49"/>
            <p:cNvCxnSpPr/>
            <p:nvPr/>
          </p:nvCxnSpPr>
          <p:spPr>
            <a:xfrm rot="16200000" flipH="1">
              <a:off x="1632205" y="4945679"/>
              <a:ext cx="36850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622806" y="5252241"/>
              <a:ext cx="368509"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a:spLocks noChangeArrowheads="1"/>
          </p:cNvSpPr>
          <p:nvPr/>
        </p:nvSpPr>
        <p:spPr bwMode="auto">
          <a:xfrm>
            <a:off x="3962400" y="5649913"/>
            <a:ext cx="1400175" cy="369887"/>
          </a:xfrm>
          <a:prstGeom prst="rect">
            <a:avLst/>
          </a:prstGeom>
          <a:noFill/>
          <a:ln w="9525">
            <a:noFill/>
            <a:miter lim="800000"/>
            <a:headEnd/>
            <a:tailEnd/>
          </a:ln>
        </p:spPr>
        <p:txBody>
          <a:bodyPr wrap="none">
            <a:spAutoFit/>
          </a:bodyPr>
          <a:lstStyle/>
          <a:p>
            <a:pPr algn="l" rtl="0"/>
            <a:r>
              <a:rPr lang="en-US">
                <a:latin typeface="Comic Sans MS" pitchFamily="66" charset="0"/>
              </a:rPr>
              <a:t>= 0.431 day</a:t>
            </a:r>
          </a:p>
        </p:txBody>
      </p:sp>
      <p:cxnSp>
        <p:nvCxnSpPr>
          <p:cNvPr id="54" name="Straight Connector 53"/>
          <p:cNvCxnSpPr/>
          <p:nvPr/>
        </p:nvCxnSpPr>
        <p:spPr>
          <a:xfrm rot="5400000">
            <a:off x="1600200" y="4495800"/>
            <a:ext cx="3810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4400" y="6107113"/>
            <a:ext cx="1646238" cy="369887"/>
          </a:xfrm>
          <a:prstGeom prst="rect">
            <a:avLst/>
          </a:prstGeom>
          <a:noFill/>
          <a:ln w="9525">
            <a:noFill/>
            <a:miter lim="800000"/>
            <a:headEnd/>
            <a:tailEnd/>
          </a:ln>
        </p:spPr>
        <p:txBody>
          <a:bodyPr wrap="none">
            <a:spAutoFit/>
          </a:bodyPr>
          <a:lstStyle/>
          <a:p>
            <a:pPr algn="l" rtl="0"/>
            <a:r>
              <a:rPr lang="en-US">
                <a:latin typeface="Comic Sans MS" pitchFamily="66" charset="0"/>
              </a:rPr>
              <a:t>= 4.32 x 10</a:t>
            </a:r>
            <a:r>
              <a:rPr lang="en-US" baseline="30000">
                <a:latin typeface="Comic Sans MS" pitchFamily="66" charset="0"/>
              </a:rPr>
              <a:t>4</a:t>
            </a:r>
            <a:r>
              <a:rPr lang="en-US">
                <a:latin typeface="Comic Sans MS" pitchFamily="66" charset="0"/>
              </a:rPr>
              <a:t> s</a:t>
            </a:r>
          </a:p>
        </p:txBody>
      </p:sp>
      <p:grpSp>
        <p:nvGrpSpPr>
          <p:cNvPr id="53" name="Group 26"/>
          <p:cNvGrpSpPr>
            <a:grpSpLocks/>
          </p:cNvGrpSpPr>
          <p:nvPr/>
        </p:nvGrpSpPr>
        <p:grpSpPr bwMode="auto">
          <a:xfrm>
            <a:off x="5892800" y="4495800"/>
            <a:ext cx="1441450" cy="827088"/>
            <a:chOff x="2429550" y="4750158"/>
            <a:chExt cx="1441793" cy="826532"/>
          </a:xfrm>
        </p:grpSpPr>
        <p:grpSp>
          <p:nvGrpSpPr>
            <p:cNvPr id="30751" name="Group 20"/>
            <p:cNvGrpSpPr>
              <a:grpSpLocks/>
            </p:cNvGrpSpPr>
            <p:nvPr/>
          </p:nvGrpSpPr>
          <p:grpSpPr bwMode="auto">
            <a:xfrm>
              <a:off x="2743197" y="4750158"/>
              <a:ext cx="1128146" cy="826532"/>
              <a:chOff x="2971800" y="2286000"/>
              <a:chExt cx="1077182" cy="826532"/>
            </a:xfrm>
          </p:grpSpPr>
          <p:cxnSp>
            <p:nvCxnSpPr>
              <p:cNvPr id="58" name="Straight Connector 57"/>
              <p:cNvCxnSpPr/>
              <p:nvPr/>
            </p:nvCxnSpPr>
            <p:spPr>
              <a:xfrm>
                <a:off x="2972519" y="2692127"/>
                <a:ext cx="9445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54" name="Rectangle 58"/>
              <p:cNvSpPr>
                <a:spLocks noChangeArrowheads="1"/>
              </p:cNvSpPr>
              <p:nvPr/>
            </p:nvSpPr>
            <p:spPr bwMode="auto">
              <a:xfrm>
                <a:off x="3160723" y="2286000"/>
                <a:ext cx="640091" cy="369332"/>
              </a:xfrm>
              <a:prstGeom prst="rect">
                <a:avLst/>
              </a:prstGeom>
              <a:noFill/>
              <a:ln w="9525">
                <a:noFill/>
                <a:miter lim="800000"/>
                <a:headEnd/>
                <a:tailEnd/>
              </a:ln>
            </p:spPr>
            <p:txBody>
              <a:bodyPr wrap="none">
                <a:spAutoFit/>
              </a:bodyPr>
              <a:lstStyle/>
              <a:p>
                <a:pPr algn="l" rtl="0"/>
                <a:r>
                  <a:rPr lang="en-US">
                    <a:latin typeface="Comic Sans MS" pitchFamily="66" charset="0"/>
                  </a:rPr>
                  <a:t>1 hr </a:t>
                </a:r>
                <a:endParaRPr lang="en-US">
                  <a:latin typeface="Calibri" pitchFamily="34" charset="0"/>
                </a:endParaRPr>
              </a:p>
            </p:txBody>
          </p:sp>
          <p:sp>
            <p:nvSpPr>
              <p:cNvPr id="30755" name="Rectangle 59"/>
              <p:cNvSpPr>
                <a:spLocks noChangeArrowheads="1"/>
              </p:cNvSpPr>
              <p:nvPr/>
            </p:nvSpPr>
            <p:spPr bwMode="auto">
              <a:xfrm>
                <a:off x="3124201" y="2743200"/>
                <a:ext cx="924781" cy="369332"/>
              </a:xfrm>
              <a:prstGeom prst="rect">
                <a:avLst/>
              </a:prstGeom>
              <a:noFill/>
              <a:ln w="9525">
                <a:noFill/>
                <a:miter lim="800000"/>
                <a:headEnd/>
                <a:tailEnd/>
              </a:ln>
            </p:spPr>
            <p:txBody>
              <a:bodyPr wrap="none">
                <a:spAutoFit/>
              </a:bodyPr>
              <a:lstStyle/>
              <a:p>
                <a:pPr algn="l" rtl="0"/>
                <a:r>
                  <a:rPr lang="en-US">
                    <a:latin typeface="Comic Sans MS" pitchFamily="66" charset="0"/>
                  </a:rPr>
                  <a:t>60 min </a:t>
                </a:r>
                <a:endParaRPr lang="en-US">
                  <a:latin typeface="Calibri" pitchFamily="34" charset="0"/>
                </a:endParaRPr>
              </a:p>
            </p:txBody>
          </p:sp>
        </p:grpSp>
        <p:sp>
          <p:nvSpPr>
            <p:cNvPr id="30752" name="Rectangle 56"/>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62" name="Group 26"/>
          <p:cNvGrpSpPr>
            <a:grpSpLocks/>
          </p:cNvGrpSpPr>
          <p:nvPr/>
        </p:nvGrpSpPr>
        <p:grpSpPr bwMode="auto">
          <a:xfrm>
            <a:off x="7169150" y="4495800"/>
            <a:ext cx="1320800" cy="827088"/>
            <a:chOff x="2429550" y="4750158"/>
            <a:chExt cx="1321567" cy="826532"/>
          </a:xfrm>
        </p:grpSpPr>
        <p:grpSp>
          <p:nvGrpSpPr>
            <p:cNvPr id="30746" name="Group 20"/>
            <p:cNvGrpSpPr>
              <a:grpSpLocks/>
            </p:cNvGrpSpPr>
            <p:nvPr/>
          </p:nvGrpSpPr>
          <p:grpSpPr bwMode="auto">
            <a:xfrm>
              <a:off x="2743197" y="4750158"/>
              <a:ext cx="1007920" cy="826532"/>
              <a:chOff x="2971800" y="2286000"/>
              <a:chExt cx="962387" cy="826532"/>
            </a:xfrm>
          </p:grpSpPr>
          <p:cxnSp>
            <p:nvCxnSpPr>
              <p:cNvPr id="65" name="Straight Connector 64"/>
              <p:cNvCxnSpPr/>
              <p:nvPr/>
            </p:nvCxnSpPr>
            <p:spPr>
              <a:xfrm>
                <a:off x="2971105" y="2692127"/>
                <a:ext cx="946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49" name="Rectangle 65"/>
              <p:cNvSpPr>
                <a:spLocks noChangeArrowheads="1"/>
              </p:cNvSpPr>
              <p:nvPr/>
            </p:nvSpPr>
            <p:spPr bwMode="auto">
              <a:xfrm>
                <a:off x="3160723" y="2286000"/>
                <a:ext cx="765601" cy="369332"/>
              </a:xfrm>
              <a:prstGeom prst="rect">
                <a:avLst/>
              </a:prstGeom>
              <a:noFill/>
              <a:ln w="9525">
                <a:noFill/>
                <a:miter lim="800000"/>
                <a:headEnd/>
                <a:tailEnd/>
              </a:ln>
            </p:spPr>
            <p:txBody>
              <a:bodyPr wrap="none">
                <a:spAutoFit/>
              </a:bodyPr>
              <a:lstStyle/>
              <a:p>
                <a:pPr algn="l" rtl="0"/>
                <a:r>
                  <a:rPr lang="en-US">
                    <a:latin typeface="Comic Sans MS" pitchFamily="66" charset="0"/>
                  </a:rPr>
                  <a:t>1 day </a:t>
                </a:r>
                <a:endParaRPr lang="en-US">
                  <a:latin typeface="Calibri" pitchFamily="34" charset="0"/>
                </a:endParaRPr>
              </a:p>
            </p:txBody>
          </p:sp>
          <p:sp>
            <p:nvSpPr>
              <p:cNvPr id="30750" name="Rectangle 66"/>
              <p:cNvSpPr>
                <a:spLocks noChangeArrowheads="1"/>
              </p:cNvSpPr>
              <p:nvPr/>
            </p:nvSpPr>
            <p:spPr bwMode="auto">
              <a:xfrm>
                <a:off x="3124201" y="2743200"/>
                <a:ext cx="809986" cy="369332"/>
              </a:xfrm>
              <a:prstGeom prst="rect">
                <a:avLst/>
              </a:prstGeom>
              <a:noFill/>
              <a:ln w="9525">
                <a:noFill/>
                <a:miter lim="800000"/>
                <a:headEnd/>
                <a:tailEnd/>
              </a:ln>
            </p:spPr>
            <p:txBody>
              <a:bodyPr wrap="none">
                <a:spAutoFit/>
              </a:bodyPr>
              <a:lstStyle/>
              <a:p>
                <a:pPr algn="l" rtl="0"/>
                <a:r>
                  <a:rPr lang="en-US">
                    <a:latin typeface="Comic Sans MS" pitchFamily="66" charset="0"/>
                  </a:rPr>
                  <a:t>24 hr </a:t>
                </a:r>
                <a:endParaRPr lang="en-US">
                  <a:latin typeface="Calibri" pitchFamily="34" charset="0"/>
                </a:endParaRPr>
              </a:p>
            </p:txBody>
          </p:sp>
        </p:grpSp>
        <p:sp>
          <p:nvSpPr>
            <p:cNvPr id="30747" name="Rectangle 63"/>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68" name="Group 48"/>
          <p:cNvGrpSpPr>
            <a:grpSpLocks/>
          </p:cNvGrpSpPr>
          <p:nvPr/>
        </p:nvGrpSpPr>
        <p:grpSpPr bwMode="auto">
          <a:xfrm>
            <a:off x="5457825" y="4419600"/>
            <a:ext cx="1628775" cy="914400"/>
            <a:chOff x="1778359" y="4799525"/>
            <a:chExt cx="1628154" cy="914399"/>
          </a:xfrm>
        </p:grpSpPr>
        <p:cxnSp>
          <p:nvCxnSpPr>
            <p:cNvPr id="69" name="Straight Connector 68"/>
            <p:cNvCxnSpPr/>
            <p:nvPr/>
          </p:nvCxnSpPr>
          <p:spPr>
            <a:xfrm rot="16200000" flipH="1">
              <a:off x="1631501" y="4946383"/>
              <a:ext cx="369888" cy="76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3183484" y="5490896"/>
              <a:ext cx="369887" cy="76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48"/>
          <p:cNvGrpSpPr>
            <a:grpSpLocks/>
          </p:cNvGrpSpPr>
          <p:nvPr/>
        </p:nvGrpSpPr>
        <p:grpSpPr bwMode="auto">
          <a:xfrm>
            <a:off x="6753225" y="4495800"/>
            <a:ext cx="1476375" cy="827088"/>
            <a:chOff x="1778359" y="4799525"/>
            <a:chExt cx="1475755" cy="826395"/>
          </a:xfrm>
        </p:grpSpPr>
        <p:cxnSp>
          <p:nvCxnSpPr>
            <p:cNvPr id="72" name="Straight Connector 71"/>
            <p:cNvCxnSpPr/>
            <p:nvPr/>
          </p:nvCxnSpPr>
          <p:spPr>
            <a:xfrm rot="16200000" flipH="1">
              <a:off x="1631654" y="4946230"/>
              <a:ext cx="369578" cy="76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3031241" y="5403047"/>
              <a:ext cx="369578" cy="76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0" grpId="0"/>
      <p:bldP spid="43" grpId="0"/>
      <p:bldP spid="52"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Exercises:</a:t>
            </a:r>
            <a:endParaRPr lang="en-US" sz="2400" b="1" dirty="0">
              <a:solidFill>
                <a:srgbClr val="FF3300"/>
              </a:solidFill>
              <a:latin typeface="Comic Sans MS" pitchFamily="66" charset="0"/>
              <a:ea typeface="+mj-ea"/>
              <a:cs typeface="+mj-cs"/>
            </a:endParaRPr>
          </a:p>
        </p:txBody>
      </p:sp>
      <p:sp>
        <p:nvSpPr>
          <p:cNvPr id="31746" name="TextBox 3"/>
          <p:cNvSpPr txBox="1">
            <a:spLocks noChangeArrowheads="1"/>
          </p:cNvSpPr>
          <p:nvPr/>
        </p:nvSpPr>
        <p:spPr bwMode="auto">
          <a:xfrm>
            <a:off x="762000" y="1001713"/>
            <a:ext cx="6902450" cy="369887"/>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Ex1. Speed of a car is 2800 cm/s, find the speed in mi/hr</a:t>
            </a:r>
          </a:p>
        </p:txBody>
      </p:sp>
      <p:grpSp>
        <p:nvGrpSpPr>
          <p:cNvPr id="94" name="Group 93"/>
          <p:cNvGrpSpPr>
            <a:grpSpLocks/>
          </p:cNvGrpSpPr>
          <p:nvPr/>
        </p:nvGrpSpPr>
        <p:grpSpPr bwMode="auto">
          <a:xfrm>
            <a:off x="631825" y="2286000"/>
            <a:ext cx="4130675" cy="914400"/>
            <a:chOff x="631495" y="2286001"/>
            <a:chExt cx="4131753" cy="914399"/>
          </a:xfrm>
        </p:grpSpPr>
        <p:grpSp>
          <p:nvGrpSpPr>
            <p:cNvPr id="31775" name="Group 48"/>
            <p:cNvGrpSpPr>
              <a:grpSpLocks/>
            </p:cNvGrpSpPr>
            <p:nvPr/>
          </p:nvGrpSpPr>
          <p:grpSpPr bwMode="auto">
            <a:xfrm>
              <a:off x="631495" y="2362201"/>
              <a:ext cx="2797514" cy="826532"/>
              <a:chOff x="6064182" y="4583668"/>
              <a:chExt cx="2797514" cy="826532"/>
            </a:xfrm>
          </p:grpSpPr>
          <p:sp>
            <p:nvSpPr>
              <p:cNvPr id="31788" name="TextBox 43"/>
              <p:cNvSpPr txBox="1">
                <a:spLocks noChangeArrowheads="1"/>
              </p:cNvSpPr>
              <p:nvPr/>
            </p:nvSpPr>
            <p:spPr bwMode="auto">
              <a:xfrm>
                <a:off x="6064182" y="4747736"/>
                <a:ext cx="1806905" cy="369332"/>
              </a:xfrm>
              <a:prstGeom prst="rect">
                <a:avLst/>
              </a:prstGeom>
              <a:noFill/>
              <a:ln w="9525">
                <a:noFill/>
                <a:miter lim="800000"/>
                <a:headEnd/>
                <a:tailEnd/>
              </a:ln>
            </p:spPr>
            <p:txBody>
              <a:bodyPr wrap="none">
                <a:spAutoFit/>
              </a:bodyPr>
              <a:lstStyle/>
              <a:p>
                <a:pPr algn="l" rtl="0"/>
                <a:r>
                  <a:rPr lang="en-US">
                    <a:latin typeface="Comic Sans MS" pitchFamily="66" charset="0"/>
                  </a:rPr>
                  <a:t>= 2800 cm/s x </a:t>
                </a:r>
              </a:p>
            </p:txBody>
          </p:sp>
          <p:grpSp>
            <p:nvGrpSpPr>
              <p:cNvPr id="31789" name="Group 44"/>
              <p:cNvGrpSpPr>
                <a:grpSpLocks/>
              </p:cNvGrpSpPr>
              <p:nvPr/>
            </p:nvGrpSpPr>
            <p:grpSpPr bwMode="auto">
              <a:xfrm>
                <a:off x="7718686" y="4583668"/>
                <a:ext cx="1143010" cy="826532"/>
                <a:chOff x="3200420" y="2286000"/>
                <a:chExt cx="1091373" cy="826532"/>
              </a:xfrm>
            </p:grpSpPr>
            <p:cxnSp>
              <p:nvCxnSpPr>
                <p:cNvPr id="46" name="Straight Connector 45"/>
                <p:cNvCxnSpPr/>
                <p:nvPr/>
              </p:nvCxnSpPr>
              <p:spPr>
                <a:xfrm>
                  <a:off x="3346071" y="2692400"/>
                  <a:ext cx="9460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91" name="Rectangle 46"/>
                <p:cNvSpPr>
                  <a:spLocks noChangeArrowheads="1"/>
                </p:cNvSpPr>
                <p:nvPr/>
              </p:nvSpPr>
              <p:spPr bwMode="auto">
                <a:xfrm>
                  <a:off x="3464145" y="2286000"/>
                  <a:ext cx="578868" cy="369332"/>
                </a:xfrm>
                <a:prstGeom prst="rect">
                  <a:avLst/>
                </a:prstGeom>
                <a:noFill/>
                <a:ln w="9525">
                  <a:noFill/>
                  <a:miter lim="800000"/>
                  <a:headEnd/>
                  <a:tailEnd/>
                </a:ln>
              </p:spPr>
              <p:txBody>
                <a:bodyPr wrap="none">
                  <a:spAutoFit/>
                </a:bodyPr>
                <a:lstStyle/>
                <a:p>
                  <a:pPr algn="l" rtl="0"/>
                  <a:r>
                    <a:rPr lang="en-US">
                      <a:latin typeface="Comic Sans MS" pitchFamily="66" charset="0"/>
                    </a:rPr>
                    <a:t>1 m </a:t>
                  </a:r>
                  <a:endParaRPr lang="en-US">
                    <a:latin typeface="Calibri" pitchFamily="34" charset="0"/>
                  </a:endParaRPr>
                </a:p>
              </p:txBody>
            </p:sp>
            <p:sp>
              <p:nvSpPr>
                <p:cNvPr id="31792" name="Rectangle 47"/>
                <p:cNvSpPr>
                  <a:spLocks noChangeArrowheads="1"/>
                </p:cNvSpPr>
                <p:nvPr/>
              </p:nvSpPr>
              <p:spPr bwMode="auto">
                <a:xfrm>
                  <a:off x="3200420" y="2743200"/>
                  <a:ext cx="961514" cy="369332"/>
                </a:xfrm>
                <a:prstGeom prst="rect">
                  <a:avLst/>
                </a:prstGeom>
                <a:noFill/>
                <a:ln w="9525">
                  <a:noFill/>
                  <a:miter lim="800000"/>
                  <a:headEnd/>
                  <a:tailEnd/>
                </a:ln>
              </p:spPr>
              <p:txBody>
                <a:bodyPr wrap="none">
                  <a:spAutoFit/>
                </a:bodyPr>
                <a:lstStyle/>
                <a:p>
                  <a:pPr algn="l" rtl="0"/>
                  <a:r>
                    <a:rPr lang="en-US">
                      <a:latin typeface="Comic Sans MS" pitchFamily="66" charset="0"/>
                    </a:rPr>
                    <a:t>100 cm </a:t>
                  </a:r>
                  <a:endParaRPr lang="en-US">
                    <a:latin typeface="Calibri" pitchFamily="34" charset="0"/>
                  </a:endParaRPr>
                </a:p>
              </p:txBody>
            </p:sp>
          </p:grpSp>
        </p:grpSp>
        <p:grpSp>
          <p:nvGrpSpPr>
            <p:cNvPr id="31776" name="Group 48"/>
            <p:cNvGrpSpPr>
              <a:grpSpLocks/>
            </p:cNvGrpSpPr>
            <p:nvPr/>
          </p:nvGrpSpPr>
          <p:grpSpPr bwMode="auto">
            <a:xfrm>
              <a:off x="1676400" y="2514601"/>
              <a:ext cx="1371600" cy="675070"/>
              <a:chOff x="1778359" y="4799525"/>
              <a:chExt cx="1371600" cy="675070"/>
            </a:xfrm>
          </p:grpSpPr>
          <p:cxnSp>
            <p:nvCxnSpPr>
              <p:cNvPr id="50" name="Straight Connector 49"/>
              <p:cNvCxnSpPr/>
              <p:nvPr/>
            </p:nvCxnSpPr>
            <p:spPr>
              <a:xfrm rot="16200000" flipH="1">
                <a:off x="1632262" y="4945565"/>
                <a:ext cx="368299" cy="76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928000" y="5251952"/>
                <a:ext cx="368299" cy="76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77" name="Group 26"/>
            <p:cNvGrpSpPr>
              <a:grpSpLocks/>
            </p:cNvGrpSpPr>
            <p:nvPr/>
          </p:nvGrpSpPr>
          <p:grpSpPr bwMode="auto">
            <a:xfrm>
              <a:off x="3429000" y="2362201"/>
              <a:ext cx="1334248" cy="826532"/>
              <a:chOff x="2429550" y="4750158"/>
              <a:chExt cx="1334248" cy="826532"/>
            </a:xfrm>
          </p:grpSpPr>
          <p:grpSp>
            <p:nvGrpSpPr>
              <p:cNvPr id="31781" name="Group 20"/>
              <p:cNvGrpSpPr>
                <a:grpSpLocks/>
              </p:cNvGrpSpPr>
              <p:nvPr/>
            </p:nvGrpSpPr>
            <p:grpSpPr bwMode="auto">
              <a:xfrm>
                <a:off x="2734349" y="4750158"/>
                <a:ext cx="1029449" cy="826532"/>
                <a:chOff x="2963350" y="2286000"/>
                <a:chExt cx="982943" cy="826532"/>
              </a:xfrm>
            </p:grpSpPr>
            <p:cxnSp>
              <p:nvCxnSpPr>
                <p:cNvPr id="58" name="Straight Connector 57"/>
                <p:cNvCxnSpPr/>
                <p:nvPr/>
              </p:nvCxnSpPr>
              <p:spPr>
                <a:xfrm>
                  <a:off x="2972906" y="2692400"/>
                  <a:ext cx="9445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84" name="Rectangle 58"/>
                <p:cNvSpPr>
                  <a:spLocks noChangeArrowheads="1"/>
                </p:cNvSpPr>
                <p:nvPr/>
              </p:nvSpPr>
              <p:spPr bwMode="auto">
                <a:xfrm>
                  <a:off x="3160723" y="2286000"/>
                  <a:ext cx="640092" cy="369332"/>
                </a:xfrm>
                <a:prstGeom prst="rect">
                  <a:avLst/>
                </a:prstGeom>
                <a:noFill/>
                <a:ln w="9525">
                  <a:noFill/>
                  <a:miter lim="800000"/>
                  <a:headEnd/>
                  <a:tailEnd/>
                </a:ln>
              </p:spPr>
              <p:txBody>
                <a:bodyPr wrap="none">
                  <a:spAutoFit/>
                </a:bodyPr>
                <a:lstStyle/>
                <a:p>
                  <a:pPr algn="l" rtl="0"/>
                  <a:r>
                    <a:rPr lang="en-US">
                      <a:latin typeface="Comic Sans MS" pitchFamily="66" charset="0"/>
                    </a:rPr>
                    <a:t>1 mi </a:t>
                  </a:r>
                  <a:endParaRPr lang="en-US">
                    <a:latin typeface="Calibri" pitchFamily="34" charset="0"/>
                  </a:endParaRPr>
                </a:p>
              </p:txBody>
            </p:sp>
            <p:sp>
              <p:nvSpPr>
                <p:cNvPr id="31785" name="Rectangle 59"/>
                <p:cNvSpPr>
                  <a:spLocks noChangeArrowheads="1"/>
                </p:cNvSpPr>
                <p:nvPr/>
              </p:nvSpPr>
              <p:spPr bwMode="auto">
                <a:xfrm>
                  <a:off x="2963350" y="2743200"/>
                  <a:ext cx="982943" cy="369332"/>
                </a:xfrm>
                <a:prstGeom prst="rect">
                  <a:avLst/>
                </a:prstGeom>
                <a:noFill/>
                <a:ln w="9525">
                  <a:noFill/>
                  <a:miter lim="800000"/>
                  <a:headEnd/>
                  <a:tailEnd/>
                </a:ln>
              </p:spPr>
              <p:txBody>
                <a:bodyPr wrap="none">
                  <a:spAutoFit/>
                </a:bodyPr>
                <a:lstStyle/>
                <a:p>
                  <a:pPr algn="l" rtl="0"/>
                  <a:r>
                    <a:rPr lang="en-US">
                      <a:latin typeface="Comic Sans MS" pitchFamily="66" charset="0"/>
                    </a:rPr>
                    <a:t>1609 m </a:t>
                  </a:r>
                  <a:endParaRPr lang="en-US">
                    <a:latin typeface="Calibri" pitchFamily="34" charset="0"/>
                  </a:endParaRPr>
                </a:p>
              </p:txBody>
            </p:sp>
          </p:grpSp>
          <p:sp>
            <p:nvSpPr>
              <p:cNvPr id="31782" name="Rectangle 56"/>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31778" name="Group 48"/>
            <p:cNvGrpSpPr>
              <a:grpSpLocks/>
            </p:cNvGrpSpPr>
            <p:nvPr/>
          </p:nvGrpSpPr>
          <p:grpSpPr bwMode="auto">
            <a:xfrm>
              <a:off x="2870887" y="2286001"/>
              <a:ext cx="1701113" cy="914399"/>
              <a:chOff x="1705400" y="4799525"/>
              <a:chExt cx="1701113" cy="914399"/>
            </a:xfrm>
          </p:grpSpPr>
          <p:cxnSp>
            <p:nvCxnSpPr>
              <p:cNvPr id="69" name="Straight Connector 68"/>
              <p:cNvCxnSpPr/>
              <p:nvPr/>
            </p:nvCxnSpPr>
            <p:spPr>
              <a:xfrm rot="16200000" flipH="1">
                <a:off x="1558133" y="4946359"/>
                <a:ext cx="369888" cy="76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3184157" y="5490871"/>
                <a:ext cx="369887" cy="76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8" name="TextBox 67"/>
          <p:cNvSpPr txBox="1">
            <a:spLocks noChangeArrowheads="1"/>
          </p:cNvSpPr>
          <p:nvPr/>
        </p:nvSpPr>
        <p:spPr bwMode="auto">
          <a:xfrm>
            <a:off x="3429000" y="1371600"/>
            <a:ext cx="1820863" cy="369888"/>
          </a:xfrm>
          <a:prstGeom prst="rect">
            <a:avLst/>
          </a:prstGeom>
          <a:noFill/>
          <a:ln w="9525">
            <a:noFill/>
            <a:miter lim="800000"/>
            <a:headEnd/>
            <a:tailEnd/>
          </a:ln>
        </p:spPr>
        <p:txBody>
          <a:bodyPr wrap="none">
            <a:spAutoFit/>
          </a:bodyPr>
          <a:lstStyle/>
          <a:p>
            <a:pPr algn="l" rtl="0"/>
            <a:r>
              <a:rPr lang="en-US">
                <a:solidFill>
                  <a:srgbClr val="0000FF"/>
                </a:solidFill>
                <a:latin typeface="Comic Sans MS" pitchFamily="66" charset="0"/>
              </a:rPr>
              <a:t>1 mile = 1609 m</a:t>
            </a:r>
          </a:p>
        </p:txBody>
      </p:sp>
      <p:grpSp>
        <p:nvGrpSpPr>
          <p:cNvPr id="95" name="Group 94"/>
          <p:cNvGrpSpPr>
            <a:grpSpLocks/>
          </p:cNvGrpSpPr>
          <p:nvPr/>
        </p:nvGrpSpPr>
        <p:grpSpPr bwMode="auto">
          <a:xfrm>
            <a:off x="685800" y="3414713"/>
            <a:ext cx="4443413" cy="838200"/>
            <a:chOff x="685800" y="3352800"/>
            <a:chExt cx="4442995" cy="838200"/>
          </a:xfrm>
        </p:grpSpPr>
        <p:sp>
          <p:nvSpPr>
            <p:cNvPr id="31756" name="TextBox 51"/>
            <p:cNvSpPr txBox="1">
              <a:spLocks noChangeArrowheads="1"/>
            </p:cNvSpPr>
            <p:nvPr/>
          </p:nvSpPr>
          <p:spPr bwMode="auto">
            <a:xfrm>
              <a:off x="685800" y="3581400"/>
              <a:ext cx="1499128" cy="369332"/>
            </a:xfrm>
            <a:prstGeom prst="rect">
              <a:avLst/>
            </a:prstGeom>
            <a:noFill/>
            <a:ln w="9525">
              <a:noFill/>
              <a:miter lim="800000"/>
              <a:headEnd/>
              <a:tailEnd/>
            </a:ln>
          </p:spPr>
          <p:txBody>
            <a:bodyPr wrap="none">
              <a:spAutoFit/>
            </a:bodyPr>
            <a:lstStyle/>
            <a:p>
              <a:pPr algn="l" rtl="0"/>
              <a:r>
                <a:rPr lang="en-US">
                  <a:latin typeface="Comic Sans MS" pitchFamily="66" charset="0"/>
                </a:rPr>
                <a:t>= 0.017 mi/s</a:t>
              </a:r>
            </a:p>
          </p:txBody>
        </p:sp>
        <p:grpSp>
          <p:nvGrpSpPr>
            <p:cNvPr id="31757" name="Group 26"/>
            <p:cNvGrpSpPr>
              <a:grpSpLocks/>
            </p:cNvGrpSpPr>
            <p:nvPr/>
          </p:nvGrpSpPr>
          <p:grpSpPr bwMode="auto">
            <a:xfrm>
              <a:off x="2286000" y="3352800"/>
              <a:ext cx="1304249" cy="826532"/>
              <a:chOff x="2429550" y="4750158"/>
              <a:chExt cx="1304249" cy="826532"/>
            </a:xfrm>
          </p:grpSpPr>
          <p:grpSp>
            <p:nvGrpSpPr>
              <p:cNvPr id="31770" name="Group 20"/>
              <p:cNvGrpSpPr>
                <a:grpSpLocks/>
              </p:cNvGrpSpPr>
              <p:nvPr/>
            </p:nvGrpSpPr>
            <p:grpSpPr bwMode="auto">
              <a:xfrm>
                <a:off x="2743199" y="4750158"/>
                <a:ext cx="990600" cy="826532"/>
                <a:chOff x="2971800" y="2286000"/>
                <a:chExt cx="945849" cy="826532"/>
              </a:xfrm>
            </p:grpSpPr>
            <p:cxnSp>
              <p:nvCxnSpPr>
                <p:cNvPr id="76" name="Straight Connector 75"/>
                <p:cNvCxnSpPr/>
                <p:nvPr/>
              </p:nvCxnSpPr>
              <p:spPr>
                <a:xfrm>
                  <a:off x="2972273" y="2692400"/>
                  <a:ext cx="94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73" name="Rectangle 76"/>
                <p:cNvSpPr>
                  <a:spLocks noChangeArrowheads="1"/>
                </p:cNvSpPr>
                <p:nvPr/>
              </p:nvSpPr>
              <p:spPr bwMode="auto">
                <a:xfrm>
                  <a:off x="3160723" y="2286000"/>
                  <a:ext cx="684478" cy="369332"/>
                </a:xfrm>
                <a:prstGeom prst="rect">
                  <a:avLst/>
                </a:prstGeom>
                <a:noFill/>
                <a:ln w="9525">
                  <a:noFill/>
                  <a:miter lim="800000"/>
                  <a:headEnd/>
                  <a:tailEnd/>
                </a:ln>
              </p:spPr>
              <p:txBody>
                <a:bodyPr wrap="none">
                  <a:spAutoFit/>
                </a:bodyPr>
                <a:lstStyle/>
                <a:p>
                  <a:pPr algn="l" rtl="0"/>
                  <a:r>
                    <a:rPr lang="en-US">
                      <a:latin typeface="Comic Sans MS" pitchFamily="66" charset="0"/>
                    </a:rPr>
                    <a:t>60 s </a:t>
                  </a:r>
                  <a:endParaRPr lang="en-US">
                    <a:latin typeface="Calibri" pitchFamily="34" charset="0"/>
                  </a:endParaRPr>
                </a:p>
              </p:txBody>
            </p:sp>
            <p:sp>
              <p:nvSpPr>
                <p:cNvPr id="31774" name="Rectangle 77"/>
                <p:cNvSpPr>
                  <a:spLocks noChangeArrowheads="1"/>
                </p:cNvSpPr>
                <p:nvPr/>
              </p:nvSpPr>
              <p:spPr bwMode="auto">
                <a:xfrm>
                  <a:off x="3151964" y="2743200"/>
                  <a:ext cx="754885" cy="369332"/>
                </a:xfrm>
                <a:prstGeom prst="rect">
                  <a:avLst/>
                </a:prstGeom>
                <a:noFill/>
                <a:ln w="9525">
                  <a:noFill/>
                  <a:miter lim="800000"/>
                  <a:headEnd/>
                  <a:tailEnd/>
                </a:ln>
              </p:spPr>
              <p:txBody>
                <a:bodyPr wrap="none">
                  <a:spAutoFit/>
                </a:bodyPr>
                <a:lstStyle/>
                <a:p>
                  <a:pPr algn="l" rtl="0"/>
                  <a:r>
                    <a:rPr lang="en-US">
                      <a:latin typeface="Comic Sans MS" pitchFamily="66" charset="0"/>
                    </a:rPr>
                    <a:t>1 min </a:t>
                  </a:r>
                  <a:endParaRPr lang="en-US">
                    <a:latin typeface="Calibri" pitchFamily="34" charset="0"/>
                  </a:endParaRPr>
                </a:p>
              </p:txBody>
            </p:sp>
          </p:grpSp>
          <p:sp>
            <p:nvSpPr>
              <p:cNvPr id="31771" name="Rectangle 74"/>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31758" name="Group 26"/>
            <p:cNvGrpSpPr>
              <a:grpSpLocks/>
            </p:cNvGrpSpPr>
            <p:nvPr/>
          </p:nvGrpSpPr>
          <p:grpSpPr bwMode="auto">
            <a:xfrm>
              <a:off x="3648751" y="3352800"/>
              <a:ext cx="1480044" cy="826532"/>
              <a:chOff x="2429550" y="4750158"/>
              <a:chExt cx="1480044" cy="826532"/>
            </a:xfrm>
          </p:grpSpPr>
          <p:grpSp>
            <p:nvGrpSpPr>
              <p:cNvPr id="31765" name="Group 20"/>
              <p:cNvGrpSpPr>
                <a:grpSpLocks/>
              </p:cNvGrpSpPr>
              <p:nvPr/>
            </p:nvGrpSpPr>
            <p:grpSpPr bwMode="auto">
              <a:xfrm>
                <a:off x="2743197" y="4750158"/>
                <a:ext cx="1166397" cy="826532"/>
                <a:chOff x="2971800" y="2286000"/>
                <a:chExt cx="1113705" cy="826532"/>
              </a:xfrm>
            </p:grpSpPr>
            <p:cxnSp>
              <p:nvCxnSpPr>
                <p:cNvPr id="82" name="Straight Connector 81"/>
                <p:cNvCxnSpPr/>
                <p:nvPr/>
              </p:nvCxnSpPr>
              <p:spPr>
                <a:xfrm>
                  <a:off x="2973024" y="2692400"/>
                  <a:ext cx="944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68" name="Rectangle 82"/>
                <p:cNvSpPr>
                  <a:spLocks noChangeArrowheads="1"/>
                </p:cNvSpPr>
                <p:nvPr/>
              </p:nvSpPr>
              <p:spPr bwMode="auto">
                <a:xfrm>
                  <a:off x="3160724" y="2286000"/>
                  <a:ext cx="924781" cy="369332"/>
                </a:xfrm>
                <a:prstGeom prst="rect">
                  <a:avLst/>
                </a:prstGeom>
                <a:noFill/>
                <a:ln w="9525">
                  <a:noFill/>
                  <a:miter lim="800000"/>
                  <a:headEnd/>
                  <a:tailEnd/>
                </a:ln>
              </p:spPr>
              <p:txBody>
                <a:bodyPr wrap="none">
                  <a:spAutoFit/>
                </a:bodyPr>
                <a:lstStyle/>
                <a:p>
                  <a:pPr algn="l" rtl="0"/>
                  <a:r>
                    <a:rPr lang="en-US">
                      <a:latin typeface="Comic Sans MS" pitchFamily="66" charset="0"/>
                    </a:rPr>
                    <a:t>60 min </a:t>
                  </a:r>
                  <a:endParaRPr lang="en-US">
                    <a:latin typeface="Calibri" pitchFamily="34" charset="0"/>
                  </a:endParaRPr>
                </a:p>
              </p:txBody>
            </p:sp>
            <p:sp>
              <p:nvSpPr>
                <p:cNvPr id="31769" name="Rectangle 83"/>
                <p:cNvSpPr>
                  <a:spLocks noChangeArrowheads="1"/>
                </p:cNvSpPr>
                <p:nvPr/>
              </p:nvSpPr>
              <p:spPr bwMode="auto">
                <a:xfrm>
                  <a:off x="3151966" y="2743200"/>
                  <a:ext cx="640092" cy="369332"/>
                </a:xfrm>
                <a:prstGeom prst="rect">
                  <a:avLst/>
                </a:prstGeom>
                <a:noFill/>
                <a:ln w="9525">
                  <a:noFill/>
                  <a:miter lim="800000"/>
                  <a:headEnd/>
                  <a:tailEnd/>
                </a:ln>
              </p:spPr>
              <p:txBody>
                <a:bodyPr wrap="none">
                  <a:spAutoFit/>
                </a:bodyPr>
                <a:lstStyle/>
                <a:p>
                  <a:pPr algn="l" rtl="0"/>
                  <a:r>
                    <a:rPr lang="en-US">
                      <a:latin typeface="Comic Sans MS" pitchFamily="66" charset="0"/>
                    </a:rPr>
                    <a:t>1 hr </a:t>
                  </a:r>
                  <a:endParaRPr lang="en-US">
                    <a:latin typeface="Calibri" pitchFamily="34" charset="0"/>
                  </a:endParaRPr>
                </a:p>
              </p:txBody>
            </p:sp>
          </p:grpSp>
          <p:sp>
            <p:nvSpPr>
              <p:cNvPr id="31766" name="Rectangle 80"/>
              <p:cNvSpPr>
                <a:spLocks noChangeArrowheads="1"/>
              </p:cNvSpPr>
              <p:nvPr/>
            </p:nvSpPr>
            <p:spPr bwMode="auto">
              <a:xfrm>
                <a:off x="2429550" y="4953000"/>
                <a:ext cx="389850" cy="369332"/>
              </a:xfrm>
              <a:prstGeom prst="rect">
                <a:avLst/>
              </a:prstGeom>
              <a:noFill/>
              <a:ln w="9525">
                <a:noFill/>
                <a:miter lim="800000"/>
                <a:headEnd/>
                <a:tailEnd/>
              </a:ln>
            </p:spPr>
            <p:txBody>
              <a:bodyPr wrap="none">
                <a:spAutoFit/>
              </a:bodyPr>
              <a:lstStyle/>
              <a:p>
                <a:pPr algn="l" rtl="0"/>
                <a:r>
                  <a:rPr lang="en-US">
                    <a:latin typeface="Comic Sans MS" pitchFamily="66" charset="0"/>
                  </a:rPr>
                  <a:t>x </a:t>
                </a:r>
                <a:endParaRPr lang="en-US">
                  <a:latin typeface="Calibri" pitchFamily="34" charset="0"/>
                </a:endParaRPr>
              </a:p>
            </p:txBody>
          </p:sp>
        </p:grpSp>
        <p:grpSp>
          <p:nvGrpSpPr>
            <p:cNvPr id="31759" name="Group 48"/>
            <p:cNvGrpSpPr>
              <a:grpSpLocks/>
            </p:cNvGrpSpPr>
            <p:nvPr/>
          </p:nvGrpSpPr>
          <p:grpSpPr bwMode="auto">
            <a:xfrm>
              <a:off x="2005914" y="3352800"/>
              <a:ext cx="1320115" cy="608525"/>
              <a:chOff x="1778359" y="4560195"/>
              <a:chExt cx="1320115" cy="608525"/>
            </a:xfrm>
          </p:grpSpPr>
          <p:cxnSp>
            <p:nvCxnSpPr>
              <p:cNvPr id="86" name="Straight Connector 85"/>
              <p:cNvCxnSpPr/>
              <p:nvPr/>
            </p:nvCxnSpPr>
            <p:spPr>
              <a:xfrm rot="16200000" flipH="1">
                <a:off x="1632867" y="4945961"/>
                <a:ext cx="368300" cy="7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875764" y="4706249"/>
                <a:ext cx="368300" cy="7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60" name="Group 48"/>
            <p:cNvGrpSpPr>
              <a:grpSpLocks/>
            </p:cNvGrpSpPr>
            <p:nvPr/>
          </p:nvGrpSpPr>
          <p:grpSpPr bwMode="auto">
            <a:xfrm>
              <a:off x="3175685" y="3352800"/>
              <a:ext cx="1624916" cy="838200"/>
              <a:chOff x="1778359" y="4330520"/>
              <a:chExt cx="1624916" cy="838200"/>
            </a:xfrm>
          </p:grpSpPr>
          <p:cxnSp>
            <p:nvCxnSpPr>
              <p:cNvPr id="89" name="Straight Connector 88"/>
              <p:cNvCxnSpPr/>
              <p:nvPr/>
            </p:nvCxnSpPr>
            <p:spPr>
              <a:xfrm rot="16200000" flipH="1">
                <a:off x="1632180" y="4945680"/>
                <a:ext cx="369888" cy="7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3179847" y="4477368"/>
                <a:ext cx="369887" cy="7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1" name="TextBox 90"/>
          <p:cNvSpPr txBox="1">
            <a:spLocks noChangeArrowheads="1"/>
          </p:cNvSpPr>
          <p:nvPr/>
        </p:nvSpPr>
        <p:spPr bwMode="auto">
          <a:xfrm>
            <a:off x="685800" y="4354513"/>
            <a:ext cx="1525588" cy="369887"/>
          </a:xfrm>
          <a:prstGeom prst="rect">
            <a:avLst/>
          </a:prstGeom>
          <a:noFill/>
          <a:ln w="9525">
            <a:noFill/>
            <a:miter lim="800000"/>
            <a:headEnd/>
            <a:tailEnd/>
          </a:ln>
        </p:spPr>
        <p:txBody>
          <a:bodyPr wrap="none">
            <a:spAutoFit/>
          </a:bodyPr>
          <a:lstStyle/>
          <a:p>
            <a:pPr algn="l" rtl="0"/>
            <a:r>
              <a:rPr lang="en-US">
                <a:latin typeface="Comic Sans MS" pitchFamily="66" charset="0"/>
              </a:rPr>
              <a:t>= 62.6 mi/hr</a:t>
            </a:r>
          </a:p>
        </p:txBody>
      </p:sp>
      <p:sp>
        <p:nvSpPr>
          <p:cNvPr id="92" name="TextBox 91"/>
          <p:cNvSpPr txBox="1">
            <a:spLocks noChangeArrowheads="1"/>
          </p:cNvSpPr>
          <p:nvPr/>
        </p:nvSpPr>
        <p:spPr bwMode="auto">
          <a:xfrm>
            <a:off x="685800" y="1981200"/>
            <a:ext cx="1533525" cy="369888"/>
          </a:xfrm>
          <a:prstGeom prst="rect">
            <a:avLst/>
          </a:prstGeom>
          <a:noFill/>
          <a:ln w="9525">
            <a:noFill/>
            <a:miter lim="800000"/>
            <a:headEnd/>
            <a:tailEnd/>
          </a:ln>
        </p:spPr>
        <p:txBody>
          <a:bodyPr wrap="none">
            <a:spAutoFit/>
          </a:bodyPr>
          <a:lstStyle/>
          <a:p>
            <a:pPr algn="l" rtl="0"/>
            <a:r>
              <a:rPr lang="en-US">
                <a:latin typeface="Comic Sans MS" pitchFamily="66" charset="0"/>
              </a:rPr>
              <a:t>= 2800 cm/s</a:t>
            </a:r>
          </a:p>
        </p:txBody>
      </p:sp>
      <p:grpSp>
        <p:nvGrpSpPr>
          <p:cNvPr id="98" name="Group 97"/>
          <p:cNvGrpSpPr>
            <a:grpSpLocks/>
          </p:cNvGrpSpPr>
          <p:nvPr/>
        </p:nvGrpSpPr>
        <p:grpSpPr bwMode="auto">
          <a:xfrm>
            <a:off x="685800" y="5116513"/>
            <a:ext cx="7576113" cy="1549400"/>
            <a:chOff x="685800" y="5117068"/>
            <a:chExt cx="7576506" cy="1549063"/>
          </a:xfrm>
        </p:grpSpPr>
        <p:sp>
          <p:nvSpPr>
            <p:cNvPr id="31753" name="TextBox 92"/>
            <p:cNvSpPr txBox="1">
              <a:spLocks noChangeArrowheads="1"/>
            </p:cNvSpPr>
            <p:nvPr/>
          </p:nvSpPr>
          <p:spPr bwMode="auto">
            <a:xfrm>
              <a:off x="685800" y="5117068"/>
              <a:ext cx="7576506" cy="369252"/>
            </a:xfrm>
            <a:prstGeom prst="rect">
              <a:avLst/>
            </a:prstGeom>
            <a:noFill/>
            <a:ln w="9525">
              <a:noFill/>
              <a:miter lim="800000"/>
              <a:headEnd/>
              <a:tailEnd/>
            </a:ln>
          </p:spPr>
          <p:txBody>
            <a:bodyPr wrap="none">
              <a:spAutoFit/>
            </a:bodyPr>
            <a:lstStyle/>
            <a:p>
              <a:pPr algn="l" rtl="0"/>
              <a:r>
                <a:rPr lang="en-US" b="1" dirty="0">
                  <a:solidFill>
                    <a:srgbClr val="0000FF"/>
                  </a:solidFill>
                  <a:latin typeface="Comic Sans MS" pitchFamily="66" charset="0"/>
                </a:rPr>
                <a:t>Ex2: Density of a body is 2800 lb/ft</a:t>
              </a:r>
              <a:r>
                <a:rPr lang="en-US" b="1" baseline="30000" dirty="0">
                  <a:solidFill>
                    <a:srgbClr val="0000FF"/>
                  </a:solidFill>
                  <a:latin typeface="Comic Sans MS" pitchFamily="66" charset="0"/>
                </a:rPr>
                <a:t>3</a:t>
              </a:r>
              <a:r>
                <a:rPr lang="en-US" b="1" dirty="0">
                  <a:solidFill>
                    <a:srgbClr val="0000FF"/>
                  </a:solidFill>
                  <a:latin typeface="Comic Sans MS" pitchFamily="66" charset="0"/>
                </a:rPr>
                <a:t>, find the Density in Kg/m</a:t>
              </a:r>
              <a:r>
                <a:rPr lang="en-US" b="1" baseline="30000" dirty="0">
                  <a:solidFill>
                    <a:srgbClr val="0000FF"/>
                  </a:solidFill>
                  <a:latin typeface="Comic Sans MS" pitchFamily="66" charset="0"/>
                </a:rPr>
                <a:t>3</a:t>
              </a:r>
            </a:p>
          </p:txBody>
        </p:sp>
        <p:sp>
          <p:nvSpPr>
            <p:cNvPr id="31754" name="TextBox 95"/>
            <p:cNvSpPr txBox="1">
              <a:spLocks noChangeArrowheads="1"/>
            </p:cNvSpPr>
            <p:nvPr/>
          </p:nvSpPr>
          <p:spPr bwMode="auto">
            <a:xfrm>
              <a:off x="5843788" y="5638800"/>
              <a:ext cx="1624163" cy="369332"/>
            </a:xfrm>
            <a:prstGeom prst="rect">
              <a:avLst/>
            </a:prstGeom>
            <a:noFill/>
            <a:ln w="9525">
              <a:noFill/>
              <a:miter lim="800000"/>
              <a:headEnd/>
              <a:tailEnd/>
            </a:ln>
          </p:spPr>
          <p:txBody>
            <a:bodyPr wrap="none">
              <a:spAutoFit/>
            </a:bodyPr>
            <a:lstStyle/>
            <a:p>
              <a:pPr algn="l" rtl="0"/>
              <a:r>
                <a:rPr lang="en-US" dirty="0">
                  <a:solidFill>
                    <a:srgbClr val="0000FF"/>
                  </a:solidFill>
                  <a:latin typeface="Comic Sans MS" pitchFamily="66" charset="0"/>
                </a:rPr>
                <a:t>1 lb = 453.6 g</a:t>
              </a:r>
            </a:p>
          </p:txBody>
        </p:sp>
        <p:sp>
          <p:nvSpPr>
            <p:cNvPr id="31755" name="TextBox 96"/>
            <p:cNvSpPr txBox="1">
              <a:spLocks noChangeArrowheads="1"/>
            </p:cNvSpPr>
            <p:nvPr/>
          </p:nvSpPr>
          <p:spPr bwMode="auto">
            <a:xfrm>
              <a:off x="5867668" y="6019800"/>
              <a:ext cx="1645002" cy="646331"/>
            </a:xfrm>
            <a:prstGeom prst="rect">
              <a:avLst/>
            </a:prstGeom>
            <a:noFill/>
            <a:ln w="9525">
              <a:noFill/>
              <a:miter lim="800000"/>
              <a:headEnd/>
              <a:tailEnd/>
            </a:ln>
          </p:spPr>
          <p:txBody>
            <a:bodyPr wrap="none">
              <a:spAutoFit/>
            </a:bodyPr>
            <a:lstStyle/>
            <a:p>
              <a:pPr algn="l" rtl="0"/>
              <a:r>
                <a:rPr lang="en-US" dirty="0">
                  <a:solidFill>
                    <a:srgbClr val="0000FF"/>
                  </a:solidFill>
                  <a:latin typeface="Comic Sans MS" pitchFamily="66" charset="0"/>
                </a:rPr>
                <a:t>1 ft = 12 in </a:t>
              </a:r>
            </a:p>
            <a:p>
              <a:pPr algn="l" rtl="0"/>
              <a:r>
                <a:rPr lang="en-US" dirty="0">
                  <a:solidFill>
                    <a:srgbClr val="0000FF"/>
                  </a:solidFill>
                  <a:latin typeface="Comic Sans MS" pitchFamily="66" charset="0"/>
                </a:rPr>
                <a:t>1 in = 2.54 cm</a:t>
              </a:r>
            </a:p>
          </p:txBody>
        </p:sp>
      </p:grpSp>
      <p:sp>
        <p:nvSpPr>
          <p:cNvPr id="52" name="TextBox 51"/>
          <p:cNvSpPr txBox="1"/>
          <p:nvPr/>
        </p:nvSpPr>
        <p:spPr>
          <a:xfrm>
            <a:off x="6248400" y="4419600"/>
            <a:ext cx="2403222" cy="646331"/>
          </a:xfrm>
          <a:prstGeom prst="rect">
            <a:avLst/>
          </a:prstGeom>
          <a:noFill/>
        </p:spPr>
        <p:txBody>
          <a:bodyPr wrap="none" rtlCol="1">
            <a:spAutoFit/>
          </a:bodyPr>
          <a:lstStyle/>
          <a:p>
            <a:pPr algn="l" rtl="0"/>
            <a:r>
              <a:rPr lang="en-US" b="1" dirty="0">
                <a:solidFill>
                  <a:srgbClr val="FF0000"/>
                </a:solidFill>
              </a:rPr>
              <a:t>VVIP Question</a:t>
            </a:r>
          </a:p>
          <a:p>
            <a:pPr algn="l" rtl="0"/>
            <a:r>
              <a:rPr lang="en-US" b="1" dirty="0">
                <a:solidFill>
                  <a:srgbClr val="FF0000"/>
                </a:solidFill>
              </a:rPr>
              <a:t>Practice Many times</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35" presetClass="emph" presetSubtype="0" repeatCount="indefinite" fill="hold" grpId="1" nodeType="withEffect">
                                  <p:stCondLst>
                                    <p:cond delay="0"/>
                                  </p:stCondLst>
                                  <p:childTnLst>
                                    <p:anim calcmode="discrete" valueType="str">
                                      <p:cBhvr>
                                        <p:cTn id="32"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91" grpId="0"/>
      <p:bldP spid="92" grpId="0"/>
      <p:bldP spid="52" grpId="0"/>
      <p:bldP spid="5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0289" y="3048000"/>
            <a:ext cx="2324675" cy="1323439"/>
          </a:xfrm>
          <a:prstGeom prst="rect">
            <a:avLst/>
          </a:prstGeom>
          <a:noFill/>
        </p:spPr>
        <p:txBody>
          <a:bodyPr wrap="none" rtlCol="0">
            <a:spAutoFit/>
          </a:bodyPr>
          <a:lstStyle/>
          <a:p>
            <a:r>
              <a:rPr lang="en-US" sz="4000" dirty="0"/>
              <a:t>Lecture 2</a:t>
            </a:r>
          </a:p>
          <a:p>
            <a:r>
              <a:rPr lang="en-US" sz="4000" dirty="0"/>
              <a:t>Sec (5-7)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762001"/>
          </a:xfrm>
        </p:spPr>
        <p:txBody>
          <a:bodyPr>
            <a:normAutofit/>
          </a:bodyPr>
          <a:lstStyle/>
          <a:p>
            <a:r>
              <a:rPr lang="en-US" sz="3600" dirty="0">
                <a:latin typeface="Aharoni" pitchFamily="2" charset="-79"/>
                <a:cs typeface="Aharoni" pitchFamily="2" charset="-79"/>
              </a:rPr>
              <a:t>What do I mean by fundamental?</a:t>
            </a:r>
          </a:p>
        </p:txBody>
      </p:sp>
      <p:sp>
        <p:nvSpPr>
          <p:cNvPr id="3" name="Subtitle 2"/>
          <p:cNvSpPr>
            <a:spLocks noGrp="1"/>
          </p:cNvSpPr>
          <p:nvPr>
            <p:ph type="subTitle" idx="1"/>
          </p:nvPr>
        </p:nvSpPr>
        <p:spPr>
          <a:xfrm>
            <a:off x="1295400" y="6172200"/>
            <a:ext cx="6400800" cy="457200"/>
          </a:xfrm>
          <a:solidFill>
            <a:srgbClr val="00FF00"/>
          </a:solidFill>
        </p:spPr>
        <p:txBody>
          <a:bodyPr>
            <a:normAutofit fontScale="77500" lnSpcReduction="20000"/>
          </a:bodyPr>
          <a:lstStyle/>
          <a:p>
            <a:r>
              <a:rPr lang="en-US" dirty="0">
                <a:solidFill>
                  <a:schemeClr val="tx1"/>
                </a:solidFill>
              </a:rPr>
              <a:t>You can build anything out of building blocks!</a:t>
            </a:r>
          </a:p>
        </p:txBody>
      </p:sp>
      <p:pic>
        <p:nvPicPr>
          <p:cNvPr id="7" name="Picture 6" descr="moon-shaped-skyscraper-3.jpg"/>
          <p:cNvPicPr>
            <a:picLocks noChangeAspect="1"/>
          </p:cNvPicPr>
          <p:nvPr/>
        </p:nvPicPr>
        <p:blipFill>
          <a:blip r:embed="rId2" cstate="print"/>
          <a:stretch>
            <a:fillRect/>
          </a:stretch>
        </p:blipFill>
        <p:spPr>
          <a:xfrm>
            <a:off x="1" y="3124199"/>
            <a:ext cx="2971800" cy="2819401"/>
          </a:xfrm>
          <a:prstGeom prst="rect">
            <a:avLst/>
          </a:prstGeom>
        </p:spPr>
      </p:pic>
      <p:pic>
        <p:nvPicPr>
          <p:cNvPr id="9" name="Picture 8" descr="artislamislamabad.jpg"/>
          <p:cNvPicPr>
            <a:picLocks noChangeAspect="1"/>
          </p:cNvPicPr>
          <p:nvPr/>
        </p:nvPicPr>
        <p:blipFill>
          <a:blip r:embed="rId3" cstate="print"/>
          <a:stretch>
            <a:fillRect/>
          </a:stretch>
        </p:blipFill>
        <p:spPr>
          <a:xfrm>
            <a:off x="6172200" y="3124927"/>
            <a:ext cx="2971800" cy="2818673"/>
          </a:xfrm>
          <a:prstGeom prst="rect">
            <a:avLst/>
          </a:prstGeom>
        </p:spPr>
      </p:pic>
      <p:grpSp>
        <p:nvGrpSpPr>
          <p:cNvPr id="8" name="Group 14"/>
          <p:cNvGrpSpPr/>
          <p:nvPr/>
        </p:nvGrpSpPr>
        <p:grpSpPr>
          <a:xfrm>
            <a:off x="2983466" y="838200"/>
            <a:ext cx="2198134" cy="1447800"/>
            <a:chOff x="3581399" y="838200"/>
            <a:chExt cx="2426734" cy="1981200"/>
          </a:xfrm>
        </p:grpSpPr>
        <p:pic>
          <p:nvPicPr>
            <p:cNvPr id="5" name="Picture 4" descr="ConcreteRecycler3.jpg"/>
            <p:cNvPicPr>
              <a:picLocks noChangeAspect="1"/>
            </p:cNvPicPr>
            <p:nvPr/>
          </p:nvPicPr>
          <p:blipFill>
            <a:blip r:embed="rId4" cstate="print"/>
            <a:stretch>
              <a:fillRect/>
            </a:stretch>
          </p:blipFill>
          <p:spPr>
            <a:xfrm>
              <a:off x="3581399" y="838200"/>
              <a:ext cx="2075543" cy="1981200"/>
            </a:xfrm>
            <a:prstGeom prst="rect">
              <a:avLst/>
            </a:prstGeom>
          </p:spPr>
        </p:pic>
        <p:sp>
          <p:nvSpPr>
            <p:cNvPr id="11" name="Rectangle 10"/>
            <p:cNvSpPr/>
            <p:nvPr/>
          </p:nvSpPr>
          <p:spPr>
            <a:xfrm rot="5400000">
              <a:off x="5308101" y="1536114"/>
              <a:ext cx="1030731" cy="369332"/>
            </a:xfrm>
            <a:prstGeom prst="rect">
              <a:avLst/>
            </a:prstGeom>
          </p:spPr>
          <p:txBody>
            <a:bodyPr wrap="none">
              <a:spAutoFit/>
            </a:bodyPr>
            <a:lstStyle/>
            <a:p>
              <a:r>
                <a:rPr lang="en-US" dirty="0"/>
                <a:t>Concrete</a:t>
              </a:r>
            </a:p>
          </p:txBody>
        </p:sp>
      </p:grpSp>
      <p:grpSp>
        <p:nvGrpSpPr>
          <p:cNvPr id="10" name="Group 15"/>
          <p:cNvGrpSpPr/>
          <p:nvPr/>
        </p:nvGrpSpPr>
        <p:grpSpPr>
          <a:xfrm>
            <a:off x="6172201" y="914400"/>
            <a:ext cx="2209799" cy="1371600"/>
            <a:chOff x="6324600" y="838200"/>
            <a:chExt cx="2514599" cy="1981200"/>
          </a:xfrm>
        </p:grpSpPr>
        <p:pic>
          <p:nvPicPr>
            <p:cNvPr id="6" name="Picture 5" descr="rods1.jpg"/>
            <p:cNvPicPr>
              <a:picLocks noChangeAspect="1"/>
            </p:cNvPicPr>
            <p:nvPr/>
          </p:nvPicPr>
          <p:blipFill>
            <a:blip r:embed="rId5" cstate="print"/>
            <a:stretch>
              <a:fillRect/>
            </a:stretch>
          </p:blipFill>
          <p:spPr>
            <a:xfrm>
              <a:off x="6324600" y="838200"/>
              <a:ext cx="2124159" cy="1981200"/>
            </a:xfrm>
            <a:prstGeom prst="rect">
              <a:avLst/>
            </a:prstGeom>
          </p:spPr>
        </p:pic>
        <p:sp>
          <p:nvSpPr>
            <p:cNvPr id="12" name="Rectangle 11"/>
            <p:cNvSpPr/>
            <p:nvPr/>
          </p:nvSpPr>
          <p:spPr>
            <a:xfrm rot="5400000">
              <a:off x="8380227" y="1688514"/>
              <a:ext cx="548612" cy="369332"/>
            </a:xfrm>
            <a:prstGeom prst="rect">
              <a:avLst/>
            </a:prstGeom>
          </p:spPr>
          <p:txBody>
            <a:bodyPr wrap="none">
              <a:spAutoFit/>
            </a:bodyPr>
            <a:lstStyle/>
            <a:p>
              <a:r>
                <a:rPr lang="en-US" dirty="0"/>
                <a:t>Rod</a:t>
              </a:r>
            </a:p>
          </p:txBody>
        </p:sp>
      </p:grpSp>
      <p:grpSp>
        <p:nvGrpSpPr>
          <p:cNvPr id="14" name="Group 13"/>
          <p:cNvGrpSpPr/>
          <p:nvPr/>
        </p:nvGrpSpPr>
        <p:grpSpPr>
          <a:xfrm>
            <a:off x="228600" y="914400"/>
            <a:ext cx="2209801" cy="1524000"/>
            <a:chOff x="152401" y="914400"/>
            <a:chExt cx="2731532" cy="1905000"/>
          </a:xfrm>
        </p:grpSpPr>
        <p:pic>
          <p:nvPicPr>
            <p:cNvPr id="4" name="Picture 3" descr="bricks.jpg"/>
            <p:cNvPicPr>
              <a:picLocks noChangeAspect="1"/>
            </p:cNvPicPr>
            <p:nvPr/>
          </p:nvPicPr>
          <p:blipFill>
            <a:blip r:embed="rId6" cstate="print"/>
            <a:stretch>
              <a:fillRect/>
            </a:stretch>
          </p:blipFill>
          <p:spPr>
            <a:xfrm>
              <a:off x="152401" y="914400"/>
              <a:ext cx="2286000" cy="1905000"/>
            </a:xfrm>
            <a:prstGeom prst="rect">
              <a:avLst/>
            </a:prstGeom>
          </p:spPr>
        </p:pic>
        <p:sp>
          <p:nvSpPr>
            <p:cNvPr id="13" name="Rectangle 12"/>
            <p:cNvSpPr/>
            <p:nvPr/>
          </p:nvSpPr>
          <p:spPr>
            <a:xfrm rot="5400000">
              <a:off x="2333077" y="1688514"/>
              <a:ext cx="732380" cy="369332"/>
            </a:xfrm>
            <a:prstGeom prst="rect">
              <a:avLst/>
            </a:prstGeom>
          </p:spPr>
          <p:txBody>
            <a:bodyPr wrap="none">
              <a:spAutoFit/>
            </a:bodyPr>
            <a:lstStyle/>
            <a:p>
              <a:r>
                <a:rPr lang="en-US" dirty="0"/>
                <a:t>Bricks</a:t>
              </a:r>
            </a:p>
          </p:txBody>
        </p:sp>
      </p:gr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bAPADASIAAhEBAxEB/8QAHAAAAQUBAQEAAAAAAAAAAAAAAwECBAUGAAcI/8QAQBAAAgEDAgMGAggDBwMFAAAAAQIDAAQRBSESMUEGEyJRYXGBkRQjMkKhsdHwB1LBFRYkcoLh8SVDYjNTkrLi/8QAGgEAAwEBAQEAAAAAAAAAAAAAAAECAwQFBv/EACIRAAICAgICAwEBAAAAAAAAAAABAhEDIRIxBEETIlEyQv/aAAwDAQACEQMRAD8A8Nrq6uoA6urq6gDq6lrqAOpQNq4U8CgTYgFPApQKeFqkiGxAuaIsZ8jRIkGMkVqLfslcrZJeXc9vaxuvEFk4i2PUBTj41ekQ2UFtamQ4wSfKru67OXtppUV/cQPHbyv3cbOMFiOeB5etekNpuk6H2Jtf7Jube4u7gGSadcBzjngHxADkBRNQ1D+8/ZGPS5I7iXVRmWNpMBcq2CB/p2x+OaSyq6FxZ4ncR8LYqI4qyvVKuQykMDg5qvcVowQFhtQzRWFMYVLNUxtJS11FFDa6nbUmKVAJXU4CuNPiA2lxXUtCiB1dS0uK1UAExXU7h3ritWoABrq6lrhGJSiurqAOpwFcBT0XNAm6OAp4WiJFxHYGpMFlLNIkcUbyO7BVRRkmrohsiqu2elaG07NTtbpcXM8NurqGCuCWx6gcq1mh9hxpUC32rqjXeMpAeUf+boT+VVHaLV2SYxRMrHO4YZqHOuhUaj+F/ZTQbvUZLi+1GC5uIBxxWndkcubnP2seQ9zSfxAuEuLueKwuoZreHxS93kSAdcjqPUV5wLt0lVrV3jJGSUYgg9cGpP0qRZg0Ur52JPX2NZybZVEiK9eHJYZZzkj06DPvXpX8OtV0K00+5Gs36wzmZURWU5XA2K88da8zN5Bc36T3ELKvCOLuTw8bDO+OmetTtLWyuZEhEVyHkkJ4xKOJcYxjahAVvaS3kg1e6WXPE0rtxHbiBYkEeh5/GqKTnXoHbTT7m00m2NwiyqsoWK4C8JKkHKkfdOcHHI8x1rAyLuckfCuqLtGfsjNTSKIwoZploZSGlNJQUjhXYpRXVcYjOpKXFdVNCEpa4ilFNRAQU9TSVwFWkMKoBFKQCKaNhSitUWtkWurq6vKJOpcVw51PsNMmuxxgYizu3njmAKAZHtYJLiZY41yWIHt71dx6TZxIPpN/l+qQxFsemSQDzoyxxWUREUZUbZZhgt7nHscVXT3PHnB2PkefPb9/jSshqy4sLPSJrmOH+0TEGbGZouBficnFe8aD2Z7Odl7VbmKIXVxweK5bfO33d8Dby+dfMvLfl+/3/XNW9t2i1KHThYw30ghUkqhUEKp8vj05ChtglR69217W9mrqzmsBA0Ny2yzkbLv5qcjrvXk+vaRLYSiWF2uY3GVdfER7+fvUC31G5imeZZcM6FG4wGBB5jBz+8H3mabrMtmYsp3saHBjcHYY+6enn+81m0xgYo7eLTu9kP1pbKlGz/pI6HqDy6UBW4ATxc+eeZzWiutJg1UvdaTMoOAZI+Xi8vQ/CqBbdGvjaXMgtmGVJcEgN0z6etFgI3hkfZl3wAd8Ve9k7uztdYtjfyKsRABY8gT5+VZ6QADuiQQDjbrR7ogSQBXd+X2lIwfIVQHsHbm70rWOy1xaaHqEN5cpLG5hhbLMAd9uuM9M8q8UmQqxBzn1q8067vbe5Q3QnWEbK0gPCvr6VJ7YW8ZW3vFAEs2RIwGzkYIJ9eeT12rXFL/JDVmSYGhEVJcUBhvW46BGm0VloZFOihKVRvXAU9NmrSKGhWUAUzFEO5pCK142MYa4UuKcq0JNsSRwWlC0uCK4bmtVGiheGlC0QDauArVQLor6JFFJLIqRozs3JVGSa0GndjddvoknjsGSF91eZggI88E5rTWvZTUdNVfo0FsHzxd88q8fLkcIcD2NeA5Iyszum9n0iCTagvGTwkRgNwkHPMgc/Sj3c2YtkJHAMkoxH2T6H06U7VbHV7cEM0B2AysgPLPmo86z07yBitymH6cSDHzAFFiD3EyMzcAUHP3Ry3PPABHyNRTkfaJ5c+Zx556j0ojqy+JuInmTnJHqD1obMWOMgDPNc4z5jyzTGNJ5Kuw8/P0B/e1FXwjfn1z5/v8A2py27iLvRnHVl/PbY+1MzjA2Uny5fDlt5eVA6FC8ZGM4558/37UUMABtz5eVNRDxcA2JOCOe/wC/9jStuft8SA885BPp5/8AJxvQIk2rzWTJdRllO5Vs4BPkf9/+JrX0c+oG4vIRKjOGYK2zNjlUJO6dkimm7lG3duEtkDl4RUcMSznhLA5x+/apcRGjTtJb94F/si2HCcoMbAjOOlMj7T3Ulyh7iIMG8KKp5+2d/lVBGxQ8SgAgc9s1yyyLOsiuVcHYhjmlxQz0DT7u8W9LXeiySaew+1PCVI9eLAx8aldsezMT9m5NQ0aUvb27CWa2k+1EOWR5jf8A45VluyM9yuqK8U0ofOSeM+vXJ/L5V6lqljPP2c1IQfVSyWjhgoxxADPTzxQk0xM8JYUzho7qAcYx8KEdjXchIA4oTCjSDNDNWMYBThTTT0BNaQ7GhygA7iiMQRtTKcoroSNECYb1IgjLjOKa0ZG5FFik7sVcIVLY4RSewcq8O1MUb0WTxnNcqVo43LQOOxANqcop6xZo8duNgTvW0MTZooNnut72x7JxZVb1CdgWxk/l+/WqG67TdnrkOIr/AMR5ZI58/b3rzi5vFmb6k6LOM54RbGIkKMDyxn5mqeaWMoI5bYW7EbOBkE+Yzy+FfKcLOU3l9ELrjktpEmU7l0ODj0B6eoyKqZNPjZOCdAw5BT++dZm1vbvTJUaKQ92TsyN4W9v3mtLFqsN7ApdhHKw3fmPbA5H2qXFoZnbvT5YpWW2BmiU5Ug+JR5UC3CrKAV4mXcrgq3+9bK3sjIg7tQysdipyPb0NR9T0RTGyy7SAZDgbg+lUp+mCZSXLRQRBrGcssynvEAxw7436cVRAo28JV25JjGfYHZvanSWt5bsZHRwpG7RHIPqRQ8lt8qwfy2VvQj7p9apIbY9nXAIC8RGAABj4Z/LocU+NASQTuPtZ5geRz+RyD6UiiJsHvG70jdWXBPwOxPKmO3CuM4B8I3I9xvy/y/KqAczBlkcEgswCjfl71yd13QBJ7wnbJAGPXO9IqQvAweTEo3XkVb0yM7+9PkHAqrGJB1PhIHyyD+FIQWWGFXf6IWMZwV4iMkevDQSrCQ5Dbb9aaMlAHwd8nIHz3z+VNjUM5wV5f+P9B/SmkOi07PX0dlqMTyNHgnqRtz98fKvoXSdQ0q402IzXUMfeIQeKRRnoftHfnXzdFZT3AZYmHED4VdyufYMf6VJNjC9l9Jur+BZCCFgbLSbEjH/jy9KTpMVN9Flr2g3WnTOGjzEGKrIu6kZIG/wrPOhB3rUaVPLZBvoN9DdW/CBIgHh3xtwty3ONscuu9Ru01hapFHe2MZijlJWWAn/025jh64Izjbp0rohO9MVGabGKEwxRWprAEVukMFjJoyp4cihgYNODGt4IuNCmlXmKTJNFRM10xVlJNimTw4Iz70LFGKUgStZJvspxbESjItJGmTUgJgVrig2bQgLGgG9Oc9B0rhS8Oa7EqWjZLVFfczFmUXdqilRgNEApPqcbE0McUaF4ys9vyYHmP0pxE1spdHE1u3xB9x0pABxCSzI8Q8UTNyr4s8wQcmS3+sik34G5qf19qayxsQrNJC45Bx4RTyVgUx3Fq0fF98cx7ZrlDCMlCLmEc1YHK/pQBM0vVbzSbhWLM0Z577Eeh/ftWrk1KG7kRkkETY2XOPl+lYlV+rxCrTQP9z7yN++tN4I2bCTvFIPuS/r+tQ4pgbmS3buwW+99luYNU+q6MGxJalBLIDxoR4XHTlyP79xadfXWn3EVvcuskUozudsdfyq8tp7a7lysyAg7KTj8tqjcQMfPbz2oEdxCYw2wyeKM/pQ/tTBOR5EE7/HGc+9bu6gR4ZO+jBXHIjORWQSzCmRo5JRv9WVb5VanYAYSiXQadGPBnKhhzHLxcse+9NuJlnO3DjGAodG/AgVYWmj3Uga5llEbsSeMLlifPflT5NCllZc3ZbJye8jDU7QECMQCE8UspcA+GMMQG9eH9TUdHyzDiB8OMZY/gd/xxWgbQIfsvJM4AwMvgfIbClt+zsUkrqpnfb7BfP5c6aaQymtLSO4DCRoYyCMB+BSflVhbzWtjYuks0KSmR1IwSzAYwdunkc+dW57LoFw9koGOi7/nmnwaNBao0YtlWQEgkjLfjvRe7GpVtGestRia4XvOAdFKEnh/Jvkfga0M8Nve6U5kJcJ9YMHI2+1y8hnPLHLA5m20ns9HqeUkto5UVgGRxuQfL/mpV12OurUSDTy01uVIe1lOWAP8p+8OeAT7Hz0WROQKaTs8wu1iFwywMSnQmo+KkTwvDK0UgwyEggjH4UEg9K7IA5KUr6B8JBOQQfUU5VyRmiku+S+5PMnrQwGB2rogUkOKgUaPAFC3J3oiV141s1iPxvS4B2oka8RA2386vtN7OS3FxwkJKoHF9U4Oa6uGjrw4J5ZVAj6HpC3ytIzYC9KdrGmfQmAU5FanT9Kmtlb6LbOp3ztVP2iFws5S7hKSAZx6Vv484OLR7GbxMWLBT/r9M6FOaOkJI5e1PQA4HDV1o2ml5IZ5uEQkkgHOWx8OWfyNb6irZ58caSMOEltnLW+ZomGSMZBHrQh9GJ4ZopIyRzU5/A0SO2Gc214hbOy5Kmnyy3UPgvIhKvLLDf4GvhDwxsaTIpNrIJ4hzX/8mui4XIns/q503aI8j7fpSiFHPf6e7K6bmInxD9aY8tvcOGuOOKT7zRjZj54pgc/dB+KeCaAtyZeXyorFu63YXdup67Mn9RTo1mVT9DuluI+sbDfHsaZGqyOXgVoJ13KdD7eXtSAVUPdKsayTwHdQp8SA8xTERQ+LaaSOQf8Abk8J+B5UjmLiZpIZ4OI805D4UUFpUAkb6TD/ADj7aCmBaWetzG2ayu8hieHcb0iXMMz8MRwI+p2+P9aq7cq8/HI8LLGMK8nPHSnyRl8IYsOxGWh5OOmOlRxEaOTWbCBFhaTOPWnxaxp5w6scICSCR+/wrM/RWZuFLOIk7APLlj8jSG2aF3MlokRGzCSTwA/nn0pKKYy+ftTZiVikOeLqc/rU2HtPZ2KPdLAJWZeAJk88dayazANgXVmvtBt/9ad3hRSTPaxZOeKFOJmPoOn4U3BAaofxGvGbxaXAY/IBv1oOsdsZr68aTRrUxhxxFftcB8s1m++J373USM5LcO1NV1m+rElzc75EaDh+Zq1FIKNZoXa7tPp9wWiiWZTjjiYBsgbeeeteodl+3Gl6xcJbajF9AvQOHglGAT8fY14daW7LLhNNj4iCADc4PLOefpWw0lo2WK1u1eNWP1dvqv2Tnl3c4GVOPPbeqlFUBZ/xr0RbDVbPUIox3V3EVZlxguh2PuQR8q80ynUV6P2/jv27NQRSTzG2s5g3cXOO9i4sgbjZ1GQAw236V5qQfKuzBP6gpGwtV0W4sVns9NDyrHkxHJ8ecYz8jWcuLPE4RIZ1kYn6soeexwB8a0/ZS8tv7tz2mAbtLksVYjdGTn06ge1C1cQLdwySzQwyghQS5H1YA5ge/PPSunH5FfWSNlPRnH0+7CnNpMuNzlCNvOixaXeuobuSFJADEgbnkKuVv9PNn3Za0DoSyeJ24Rn7OefqOm+MDOQ60vYLRnSYQHKcLccJ4mDb5zuOWCNuvSu+GRN7NYU2Vo0e6VFYiMBjhcyrv+NW+hQNDxL30QYgNlZNx6Ux9XtIywEy5OM8FkoGM9AeXzodxrlnKOJklMhyTwwqoDb7866bTi0zu8fyFgmpr0ahO+UcUV2FUnoW39veq/XZ47uXu5YyCFwHJ5fhypNA1vitu5lMRUEsBkBjnmOVR77WYBcEdwzrkY3B2HTcb9arBhivu0etm8rHkxcqF0zRI7qaNGnlQs24EIOB55zsK30mkOLYRwxnuo8CMFSvhA5Zx++fWqjs6LV1WdAjQO24JwzHoNuXXB5ZyK2upSWvcQf2e8ThFw5mDFY1G+W39PfIrj8vyX8iSPHy5ly0fM621pc4FvI0Tnkjr/Wl4rzTyFlUyRHo3iU/pW07I6bosNlOZJeO8kyyzNvHGgG6suMGsjeaiv0ydBGGtiSBGdvjjp7V8tGVypdHkADFDLKsthIInP8A22bHCfQ+VFc38CfXwRzRdSUDD5igpHYSHhaSWAkc2GQKIbe4tVL2Vys0fUxtn8KsQLFtcNmH/DzDkpbKn2PSnSSR92I7sSLPnxSKN8etNDw3We9Cxzj7wGAT60QLfqmQiyp6gNtQA1C4H+Eu+8H/ALcgx+BpR4YXkVTFO2V4PusOv/FctstwHZoTCUHiK8h70y7dmkjhZDJ3YAUqclh70dgFt1dLYlEt2L84ycsR5YqPASXJjhlYAj6vi2B9TRLnugqxvbvAyqOB85+dBVo8fWSSuSdwgwKBlxDq+oRXCTx2sJZGyozy9OdRbmWW8up7ya2QTSyF5GnbwgnngVC/wn34508mBB/pT41jcgRQS3J6F84HwH60JJASVeXkt3YY/lKDH5UgZokLGWztsndovEzewHSlEU2PFo6Ef+IbP4GujRiCbbT1XH2pJzkD0GdqYAxcRHnqV5xefCcfnStLGRiW+llQ/ciXDN70UG8AIN3ZAn7vEv6Vy/TE3zaQZ5zArv7VSASCCJmX/pdy65HN2G3yrW9m54YG+ji4urDiGHttQiMtu/mDtt9kDOPlWQJt+ImXVJ3bzjRufxNa3sreMJRFb63DcISc21/GQr7Bjucgb7dKr0Jm/vtKN/2cuLAwpE0kLGCMv3kBYbloJOhJ+4Tvj0rxNlIG/PqDX0No8Qt4xG1sbDjI4oHPHbTY32P3Tk+deL9stLbSu0eoWhj7tRKWRc5wreJd/Y4rTA90JFJaSCGVJw2GjYEDG5xWk1izF/pYlhz9WjXKA/yMdwPLfbHTas13ecgACtL2euCbN7d2LFHUY/mjYnPxB5e9diS7NY70ZLkMAkZHOp819NeztJII+InibG3QD+grtYsjZahLDwsF4jw5GMjNQlO4P4eddULTs0VxYcyFmpw9qEBg5HLmKKN9q7YStbNk/wBDQycHLY+dSywI4gQBjlnfPpVfgrvmp2lSW63SNeLxxdR0z5kdR5jr51rHI0qRtGbqjfdjobixsS93IJIrjxJANwvmwwfmOQHmRta6rDdyxm2tFkgjkA4eHcP1BJHMdM1T6DcBA41DUbcAv4uJlQKByA8lxggD5VYXnanTEItreZpIwCGnVTw/6V/lzv51xJZHlbSseNycrSPLu0RfTtU7m2l4nQ5MiLjiJ+75HHtUQSx3fjltizDbiRgATVhLO15iN0W8X7joQpAx1B6+34cq0NnqUNrpxtWtGsoyOFJHhLpn3GR1z86+XWkeSY+W20+cBI7poZgcGOUbZ9/96hTW9zYtxBuR+2h2JqZeaNIMy2s8VyjklShGT58vy6VDhuJrZjE+SmcFG5evtWiY0OMlvOwF1xRyDm6KDxfClFsmc2d34wMgHKmpEVpa3EBmEE6oMksnix7jpS6bplteXscf0xBG3Mk4I+dKxgVupUje2vkBVvv4HEPj5Uyw7mO7jeWcd0j54d8sPKjaiFguHs0zMg5Eg5B9M/CuggRZktzZu8shCrhsNk7DAotCAXPf7IHWaJjld84/qKfGlySsaSxxdAqkZoUtukFyYzI6JncFcsPSrHTL6LRr6GWS2ndVIYgMFLfhTb/Bkd47+MMv0iNyOaswP4GhNk4FzeLGo/7cYzj4Dap+vataazdGdhNEyk8IKqdvLIAqsWe1jwVte857yMd/lQrrYFjYaRJfQyTWVxcMIsB2ER2PwNAeKF1jW6vJJzvwhOXxJqXpHamTSeNbWzjRWIJCsRnFP0BUv9QitLO1RWwXLv4mxty6UtrbAixWljJeizW3kZ2PhYS7cs0l9aWen3BimiuGdQPqywwfj8Kvry31PTu1S6fHJxR96imWNBwYI58WOW/50na9L3S9bNmDBcShRwzookJBJGxG3SqjKwKOI3Bx9G0iLhztxRlj+NWmnTSROh1Ds8skQxkxoyMACeI7Z33xUkaTc3GgyTT3RW94FeONmILeLGDggDbJ68qjRWOqWVtE9rdTi6PEGUTDGM7Y33yOdUpCPYex19aS2Qh02/bBAD2N/gjzwD/q9OlYz+Llqi6naXiQywvJF3cscg+yw3GD1GGP/wAan2mputjG+sWMM8bHBvCVtzHnoHOATy2GaB2mubfWNGkjj1eCW0tnE6mYlpIgTjoN13xtnlTxtKVknm5zU7QroWWqwzSDMRPDJy5Nt129fhTv7N4mdYb6zkZea95wEb4+8B+yKHcadcQR5mgdRtlsbEEeY2rujJNUXGWy87T2MctirxfbtpDEd88QHl1x777GsYWGa3Ol3JuLS2zJh3YxygkDJUDhPkc+XM5NZHVbL6PeShAoiYd4ni5AnGB575rohOkdD3TI3H4QOlOV6EqMOJSBlfOnIdwa64T/AAatdh8HpvmjRkLE27Bs49KAHUK2GBGRjpn4VyyEZ5YYjmN/nWykmzVSonwODuPmRUvjONtxVUshBLN54xRRKMV14sp148ySLG30jU9ZYNdaPKxPhNxEghbPIZzgH+tWdt2b162uO6s9UhjVy6os02c8Ay4IGRkdfjXX2p30ow91KR3MH3v5SMH33NOsJZHHeM7cQ76UEHGHOQT8q+B5s8Wgv920uIxNNfWMEzWxuRNbhlJjBxxFeRORy9c11x2PtCjte6vaMYrZLhysTLhGIC9eZzyo8SqFVQNhAiD0U4JHxJPzqQqh2kDDYlY9tvCBkClyl+jSId72QMlhc2UWtackUQjuJQYSG4SAFOcE4ww2/DNRR/Dm6gtJm+k2stzGofwXAUKDjBPFgjmK1lxbxNHesUyXaOI5PNBnC+2wroraG5W+SZARKVV+E8JIBONx/lHypKbQzBS9nO1NjOkr6TJJLDuHixITnlnGenKokOqXmkalFeXdg0FzHnDlCjL4eHr6V6Fr3FaJrz20ksbfSbePKyNsvC23P0FSzqV3NNq4nkEoS+jjXvUV+FcEYGR5AVop36Cjyy6u7K5uzdd1hsghEOy4Gwz1rry9k13VIxNbCSRj3aYY7gEnpXqfbbsnoMNrNPBpsMMgkYAxEoOvQHFed6RGtpfia2zFKiuVdGIYH0NaVUbQr2UWoRafbysncOrjfCyZUjyoKXwjH1VrCAcDdc86vZrSCe+Vpk4znh3Y8hVnDaW8SHggjGCv3R5U70DdMp0+ky6U141lZTR7sw4AGXG3Q55Dyqvj1K5QNHYQpDxAhu7TJbbzr0BEQ6QSUTfMZ8I3Xyqg1G4k0+0zZ8ER4W5Iv6UJ2Kynt5dfe4R3N4y8SZODyxVlrjapZ3S28M7XGYwQ8Z4987jOBvQrTUb6VXd7yfIKY4ZCo5eQpia5qTCQNdM3ChILKCR4vMjNMXIAvZ/WbwM0qSDPFjvpMZpX7N38S8Ra3BZh9mbzHoK3WnaTY3RV7qDv2MZYmV2ffHqartQtbVGjiS0tlU4ziBQefnjNV8jQJlVZWWpvb8d1dLbRlQpa5nXu/CNhuST7AfGjPDpN0U+k6irTRoABaWcjqcbBeY6Dnig/RLfvl+qXY8I25DPSri+UWkR7gBeEDGfFj50JsF2Vxj0cls3BBZTlp7J1yPX3P+9TtHsbadx9G1O3iWEHhMMzDIByRw8jzPP1qP2W1G5vO1uiWVyYpLe4uQkqGFBxLk7ZxmpL3c0fanUrNO7FvHcFFTul2XixjOM1bk7CiwbT4Le0lD3Iac8WBFFwHChsHY4bGRvscMKzGvWrXmmiYDM8QaRirZGfvgdduePerKS8nXWbaAOBGyoSOEZ5+eMjlVhNEjXTRsuU4l29xvXVibo2h0YG2itpIowzYd8j/LjqfQ7fI0SS1tlOO+IPBkKXXJOBj258vSq6b6u5kVNlVyAPIZpr7wFjuc4zXR9vTOmOWPHcUWBgt2H1Uo4RJws7MOWefqKKI7UOGeVccYBHECAOucc/f4VTxyOBwhjw88URyTEzE+Ituaq512KOaK/yWcdvbtkGYHxYB4huMc6dNBbpG3BMeIbgEjHM7fKqyBj50rse9O5rZKVJ8jX5Y8f5P//Z"/>
          <p:cNvSpPr>
            <a:spLocks noChangeAspect="1" noChangeArrowheads="1"/>
          </p:cNvSpPr>
          <p:nvPr/>
        </p:nvSpPr>
        <p:spPr bwMode="auto">
          <a:xfrm>
            <a:off x="77788" y="-457200"/>
            <a:ext cx="1476375"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bkhalipa.jpg"/>
          <p:cNvPicPr>
            <a:picLocks noChangeAspect="1"/>
          </p:cNvPicPr>
          <p:nvPr/>
        </p:nvPicPr>
        <p:blipFill>
          <a:blip r:embed="rId7" cstate="print"/>
          <a:stretch>
            <a:fillRect/>
          </a:stretch>
        </p:blipFill>
        <p:spPr>
          <a:xfrm>
            <a:off x="2896459" y="3124200"/>
            <a:ext cx="3322681" cy="2819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0"/>
            <a:ext cx="7772400" cy="1470025"/>
          </a:xfrm>
        </p:spPr>
        <p:txBody>
          <a:bodyPr/>
          <a:lstStyle/>
          <a:p>
            <a:r>
              <a:rPr lang="en-US"/>
              <a:t>What is Physics?</a:t>
            </a:r>
          </a:p>
        </p:txBody>
      </p:sp>
      <p:sp>
        <p:nvSpPr>
          <p:cNvPr id="15362" name="Subtitle 2"/>
          <p:cNvSpPr>
            <a:spLocks noGrp="1"/>
          </p:cNvSpPr>
          <p:nvPr>
            <p:ph type="subTitle" idx="1"/>
          </p:nvPr>
        </p:nvSpPr>
        <p:spPr>
          <a:xfrm>
            <a:off x="1447800" y="1371600"/>
            <a:ext cx="6400800" cy="1371600"/>
          </a:xfrm>
        </p:spPr>
        <p:txBody>
          <a:bodyPr/>
          <a:lstStyle/>
          <a:p>
            <a:r>
              <a:rPr lang="en-US" b="1">
                <a:solidFill>
                  <a:srgbClr val="0000FF"/>
                </a:solidFill>
              </a:rPr>
              <a:t>Physics is a study of Physical things and their properties.</a:t>
            </a:r>
          </a:p>
        </p:txBody>
      </p:sp>
      <p:sp>
        <p:nvSpPr>
          <p:cNvPr id="15363" name="Rectangle 3"/>
          <p:cNvSpPr>
            <a:spLocks noChangeArrowheads="1"/>
          </p:cNvSpPr>
          <p:nvPr/>
        </p:nvSpPr>
        <p:spPr bwMode="auto">
          <a:xfrm>
            <a:off x="609600" y="3048000"/>
            <a:ext cx="8305800" cy="461963"/>
          </a:xfrm>
          <a:prstGeom prst="rect">
            <a:avLst/>
          </a:prstGeom>
          <a:noFill/>
          <a:ln w="9525">
            <a:noFill/>
            <a:miter lim="800000"/>
            <a:headEnd/>
            <a:tailEnd/>
          </a:ln>
        </p:spPr>
        <p:txBody>
          <a:bodyPr>
            <a:spAutoFit/>
          </a:bodyPr>
          <a:lstStyle/>
          <a:p>
            <a:pPr algn="l" rtl="0"/>
            <a:r>
              <a:rPr lang="en-US" sz="2400" b="1">
                <a:solidFill>
                  <a:srgbClr val="FF0000"/>
                </a:solidFill>
                <a:latin typeface="Comic Sans MS" pitchFamily="66" charset="0"/>
              </a:rPr>
              <a:t>Physical things:  things that can be sensed or felt</a:t>
            </a:r>
          </a:p>
        </p:txBody>
      </p:sp>
      <p:pic>
        <p:nvPicPr>
          <p:cNvPr id="5" name="Picture 4" descr="earth.gif"/>
          <p:cNvPicPr>
            <a:picLocks noChangeAspect="1"/>
          </p:cNvPicPr>
          <p:nvPr/>
        </p:nvPicPr>
        <p:blipFill>
          <a:blip r:embed="rId2" cstate="print"/>
          <a:srcRect/>
          <a:stretch>
            <a:fillRect/>
          </a:stretch>
        </p:blipFill>
        <p:spPr bwMode="auto">
          <a:xfrm>
            <a:off x="5715000" y="5089525"/>
            <a:ext cx="152400" cy="163513"/>
          </a:xfrm>
          <a:prstGeom prst="rect">
            <a:avLst/>
          </a:prstGeom>
          <a:noFill/>
          <a:ln w="9525">
            <a:noFill/>
            <a:miter lim="800000"/>
            <a:headEnd/>
            <a:tailEnd/>
          </a:ln>
        </p:spPr>
      </p:pic>
      <p:pic>
        <p:nvPicPr>
          <p:cNvPr id="15365" name="Picture 5" descr="main_sun.jpg"/>
          <p:cNvPicPr>
            <a:picLocks noChangeAspect="1"/>
          </p:cNvPicPr>
          <p:nvPr/>
        </p:nvPicPr>
        <p:blipFill>
          <a:blip r:embed="rId3" cstate="print"/>
          <a:srcRect/>
          <a:stretch>
            <a:fillRect/>
          </a:stretch>
        </p:blipFill>
        <p:spPr bwMode="auto">
          <a:xfrm>
            <a:off x="4419600" y="5003800"/>
            <a:ext cx="457200" cy="457200"/>
          </a:xfrm>
          <a:prstGeom prst="rect">
            <a:avLst/>
          </a:prstGeom>
          <a:noFill/>
          <a:ln w="9525">
            <a:noFill/>
            <a:miter lim="800000"/>
            <a:headEnd/>
            <a:tailEnd/>
          </a:ln>
        </p:spPr>
      </p:pic>
      <p:grpSp>
        <p:nvGrpSpPr>
          <p:cNvPr id="15366" name="Group 20"/>
          <p:cNvGrpSpPr>
            <a:grpSpLocks/>
          </p:cNvGrpSpPr>
          <p:nvPr/>
        </p:nvGrpSpPr>
        <p:grpSpPr bwMode="auto">
          <a:xfrm>
            <a:off x="76200" y="4343400"/>
            <a:ext cx="2971800" cy="2413000"/>
            <a:chOff x="76200" y="4343400"/>
            <a:chExt cx="2971800" cy="2413716"/>
          </a:xfrm>
        </p:grpSpPr>
        <p:grpSp>
          <p:nvGrpSpPr>
            <p:cNvPr id="15379" name="Group 15"/>
            <p:cNvGrpSpPr>
              <a:grpSpLocks/>
            </p:cNvGrpSpPr>
            <p:nvPr/>
          </p:nvGrpSpPr>
          <p:grpSpPr bwMode="auto">
            <a:xfrm>
              <a:off x="76200" y="4343400"/>
              <a:ext cx="2971800" cy="2413716"/>
              <a:chOff x="90153" y="4166316"/>
              <a:chExt cx="3124200" cy="2590800"/>
            </a:xfrm>
          </p:grpSpPr>
          <p:sp>
            <p:nvSpPr>
              <p:cNvPr id="15381" name="TextBox 9"/>
              <p:cNvSpPr txBox="1">
                <a:spLocks noChangeArrowheads="1"/>
              </p:cNvSpPr>
              <p:nvPr/>
            </p:nvSpPr>
            <p:spPr bwMode="auto">
              <a:xfrm>
                <a:off x="250118" y="6477000"/>
                <a:ext cx="2797882" cy="276999"/>
              </a:xfrm>
              <a:prstGeom prst="rect">
                <a:avLst/>
              </a:prstGeom>
              <a:noFill/>
              <a:ln w="9525">
                <a:noFill/>
                <a:miter lim="800000"/>
                <a:headEnd/>
                <a:tailEnd/>
              </a:ln>
            </p:spPr>
            <p:txBody>
              <a:bodyPr wrap="none">
                <a:spAutoFit/>
              </a:bodyPr>
              <a:lstStyle/>
              <a:p>
                <a:pPr algn="l" rtl="0"/>
                <a:r>
                  <a:rPr lang="en-US" sz="1200">
                    <a:latin typeface="Calibri" pitchFamily="34" charset="0"/>
                  </a:rPr>
                  <a:t>Anything in the land and space is physical </a:t>
                </a:r>
              </a:p>
            </p:txBody>
          </p:sp>
          <p:sp>
            <p:nvSpPr>
              <p:cNvPr id="15" name="Rectangle 14"/>
              <p:cNvSpPr/>
              <p:nvPr/>
            </p:nvSpPr>
            <p:spPr>
              <a:xfrm>
                <a:off x="90153" y="4166316"/>
                <a:ext cx="31242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pic>
          <p:nvPicPr>
            <p:cNvPr id="15380" name="Picture 19" descr="palm-island.jpg"/>
            <p:cNvPicPr>
              <a:picLocks noChangeAspect="1"/>
            </p:cNvPicPr>
            <p:nvPr/>
          </p:nvPicPr>
          <p:blipFill>
            <a:blip r:embed="rId4" cstate="print"/>
            <a:srcRect/>
            <a:stretch>
              <a:fillRect/>
            </a:stretch>
          </p:blipFill>
          <p:spPr bwMode="auto">
            <a:xfrm>
              <a:off x="113763" y="4419600"/>
              <a:ext cx="2917030" cy="2057400"/>
            </a:xfrm>
            <a:prstGeom prst="rect">
              <a:avLst/>
            </a:prstGeom>
            <a:noFill/>
            <a:ln w="9525">
              <a:noFill/>
              <a:miter lim="800000"/>
              <a:headEnd/>
              <a:tailEnd/>
            </a:ln>
          </p:spPr>
        </p:pic>
      </p:grpSp>
      <p:grpSp>
        <p:nvGrpSpPr>
          <p:cNvPr id="15367" name="Group 24"/>
          <p:cNvGrpSpPr>
            <a:grpSpLocks/>
          </p:cNvGrpSpPr>
          <p:nvPr/>
        </p:nvGrpSpPr>
        <p:grpSpPr bwMode="auto">
          <a:xfrm>
            <a:off x="6553200" y="4038600"/>
            <a:ext cx="2438400" cy="2667000"/>
            <a:chOff x="6705600" y="3886200"/>
            <a:chExt cx="2438400" cy="2667000"/>
          </a:xfrm>
        </p:grpSpPr>
        <p:pic>
          <p:nvPicPr>
            <p:cNvPr id="15372" name="Picture 11" descr="carbon_atom.gif"/>
            <p:cNvPicPr>
              <a:picLocks noChangeAspect="1"/>
            </p:cNvPicPr>
            <p:nvPr/>
          </p:nvPicPr>
          <p:blipFill>
            <a:blip r:embed="rId5" cstate="print"/>
            <a:srcRect/>
            <a:stretch>
              <a:fillRect/>
            </a:stretch>
          </p:blipFill>
          <p:spPr bwMode="auto">
            <a:xfrm>
              <a:off x="6934200" y="4038600"/>
              <a:ext cx="952500" cy="952500"/>
            </a:xfrm>
            <a:prstGeom prst="rect">
              <a:avLst/>
            </a:prstGeom>
            <a:noFill/>
            <a:ln w="9525">
              <a:noFill/>
              <a:miter lim="800000"/>
              <a:headEnd/>
              <a:tailEnd/>
            </a:ln>
          </p:spPr>
        </p:pic>
        <p:pic>
          <p:nvPicPr>
            <p:cNvPr id="15373" name="Picture 12" descr="Stopwatch.jpg"/>
            <p:cNvPicPr>
              <a:picLocks noChangeAspect="1"/>
            </p:cNvPicPr>
            <p:nvPr/>
          </p:nvPicPr>
          <p:blipFill>
            <a:blip r:embed="rId6" cstate="print"/>
            <a:srcRect/>
            <a:stretch>
              <a:fillRect/>
            </a:stretch>
          </p:blipFill>
          <p:spPr bwMode="auto">
            <a:xfrm>
              <a:off x="7924800" y="3886200"/>
              <a:ext cx="1219200" cy="1219200"/>
            </a:xfrm>
            <a:prstGeom prst="rect">
              <a:avLst/>
            </a:prstGeom>
            <a:noFill/>
            <a:ln w="9525">
              <a:noFill/>
              <a:miter lim="800000"/>
              <a:headEnd/>
              <a:tailEnd/>
            </a:ln>
          </p:spPr>
        </p:pic>
        <p:pic>
          <p:nvPicPr>
            <p:cNvPr id="15374" name="Picture 13" descr="bluelaser.jpg"/>
            <p:cNvPicPr>
              <a:picLocks noChangeAspect="1"/>
            </p:cNvPicPr>
            <p:nvPr/>
          </p:nvPicPr>
          <p:blipFill>
            <a:blip r:embed="rId7" cstate="print"/>
            <a:srcRect/>
            <a:stretch>
              <a:fillRect/>
            </a:stretch>
          </p:blipFill>
          <p:spPr bwMode="auto">
            <a:xfrm>
              <a:off x="6858000" y="5410200"/>
              <a:ext cx="2057400" cy="1103111"/>
            </a:xfrm>
            <a:prstGeom prst="rect">
              <a:avLst/>
            </a:prstGeom>
            <a:noFill/>
            <a:ln w="9525">
              <a:noFill/>
              <a:miter lim="800000"/>
              <a:headEnd/>
              <a:tailEnd/>
            </a:ln>
          </p:spPr>
        </p:pic>
        <p:sp>
          <p:nvSpPr>
            <p:cNvPr id="19" name="Rectangle 18"/>
            <p:cNvSpPr/>
            <p:nvPr/>
          </p:nvSpPr>
          <p:spPr>
            <a:xfrm>
              <a:off x="6705600" y="3886200"/>
              <a:ext cx="2438400" cy="266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5376" name="TextBox 21"/>
            <p:cNvSpPr txBox="1">
              <a:spLocks noChangeArrowheads="1"/>
            </p:cNvSpPr>
            <p:nvPr/>
          </p:nvSpPr>
          <p:spPr bwMode="auto">
            <a:xfrm>
              <a:off x="6789668" y="4953000"/>
              <a:ext cx="1287532" cy="246221"/>
            </a:xfrm>
            <a:prstGeom prst="rect">
              <a:avLst/>
            </a:prstGeom>
            <a:noFill/>
            <a:ln w="9525">
              <a:noFill/>
              <a:miter lim="800000"/>
              <a:headEnd/>
              <a:tailEnd/>
            </a:ln>
          </p:spPr>
          <p:txBody>
            <a:bodyPr wrap="none">
              <a:spAutoFit/>
            </a:bodyPr>
            <a:lstStyle/>
            <a:p>
              <a:pPr algn="l" rtl="0"/>
              <a:r>
                <a:rPr lang="en-US" sz="1000">
                  <a:latin typeface="Calibri" pitchFamily="34" charset="0"/>
                </a:rPr>
                <a:t>Atom: invisible, small</a:t>
              </a:r>
            </a:p>
          </p:txBody>
        </p:sp>
        <p:sp>
          <p:nvSpPr>
            <p:cNvPr id="15377" name="TextBox 22"/>
            <p:cNvSpPr txBox="1">
              <a:spLocks noChangeArrowheads="1"/>
            </p:cNvSpPr>
            <p:nvPr/>
          </p:nvSpPr>
          <p:spPr bwMode="auto">
            <a:xfrm>
              <a:off x="6858000" y="5468779"/>
              <a:ext cx="1675459" cy="246221"/>
            </a:xfrm>
            <a:prstGeom prst="rect">
              <a:avLst/>
            </a:prstGeom>
            <a:noFill/>
            <a:ln w="9525">
              <a:noFill/>
              <a:miter lim="800000"/>
              <a:headEnd/>
              <a:tailEnd/>
            </a:ln>
          </p:spPr>
          <p:txBody>
            <a:bodyPr wrap="none">
              <a:spAutoFit/>
            </a:bodyPr>
            <a:lstStyle/>
            <a:p>
              <a:pPr algn="l" rtl="0"/>
              <a:r>
                <a:rPr lang="en-US" sz="1000">
                  <a:latin typeface="Calibri" pitchFamily="34" charset="0"/>
                </a:rPr>
                <a:t>Laser: visible, radar -invisible</a:t>
              </a:r>
            </a:p>
          </p:txBody>
        </p:sp>
        <p:sp>
          <p:nvSpPr>
            <p:cNvPr id="15378" name="TextBox 23"/>
            <p:cNvSpPr txBox="1">
              <a:spLocks noChangeArrowheads="1"/>
            </p:cNvSpPr>
            <p:nvPr/>
          </p:nvSpPr>
          <p:spPr bwMode="auto">
            <a:xfrm>
              <a:off x="8136135" y="4953000"/>
              <a:ext cx="931665" cy="400110"/>
            </a:xfrm>
            <a:prstGeom prst="rect">
              <a:avLst/>
            </a:prstGeom>
            <a:noFill/>
            <a:ln w="9525">
              <a:noFill/>
              <a:miter lim="800000"/>
              <a:headEnd/>
              <a:tailEnd/>
            </a:ln>
          </p:spPr>
          <p:txBody>
            <a:bodyPr wrap="none">
              <a:spAutoFit/>
            </a:bodyPr>
            <a:lstStyle/>
            <a:p>
              <a:pPr algn="l" rtl="0"/>
              <a:r>
                <a:rPr lang="en-US" sz="1000">
                  <a:latin typeface="Calibri" pitchFamily="34" charset="0"/>
                </a:rPr>
                <a:t>Watch: visible</a:t>
              </a:r>
            </a:p>
            <a:p>
              <a:pPr algn="l" rtl="0"/>
              <a:r>
                <a:rPr lang="en-US" sz="1000">
                  <a:latin typeface="Calibri" pitchFamily="34" charset="0"/>
                </a:rPr>
                <a:t>Time- invisible</a:t>
              </a:r>
            </a:p>
          </p:txBody>
        </p:sp>
      </p:grpSp>
      <p:sp>
        <p:nvSpPr>
          <p:cNvPr id="11" name="TextBox 10"/>
          <p:cNvSpPr txBox="1">
            <a:spLocks noChangeArrowheads="1"/>
          </p:cNvSpPr>
          <p:nvPr/>
        </p:nvSpPr>
        <p:spPr bwMode="auto">
          <a:xfrm>
            <a:off x="3530600" y="6327775"/>
            <a:ext cx="2489200" cy="276225"/>
          </a:xfrm>
          <a:prstGeom prst="rect">
            <a:avLst/>
          </a:prstGeom>
          <a:noFill/>
          <a:ln w="9525">
            <a:noFill/>
            <a:miter lim="800000"/>
            <a:headEnd/>
            <a:tailEnd/>
          </a:ln>
        </p:spPr>
        <p:txBody>
          <a:bodyPr wrap="none">
            <a:spAutoFit/>
          </a:bodyPr>
          <a:lstStyle/>
          <a:p>
            <a:pPr algn="l" rtl="0"/>
            <a:r>
              <a:rPr lang="en-US" sz="1200">
                <a:latin typeface="Calibri" pitchFamily="34" charset="0"/>
              </a:rPr>
              <a:t>Physics study their properties as well</a:t>
            </a:r>
          </a:p>
        </p:txBody>
      </p:sp>
      <p:sp>
        <p:nvSpPr>
          <p:cNvPr id="17" name="Rounded Rectangle 16"/>
          <p:cNvSpPr/>
          <p:nvPr/>
        </p:nvSpPr>
        <p:spPr>
          <a:xfrm>
            <a:off x="3352800" y="4191000"/>
            <a:ext cx="2819400" cy="24765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5370" name="TextBox 25"/>
          <p:cNvSpPr txBox="1">
            <a:spLocks noChangeArrowheads="1"/>
          </p:cNvSpPr>
          <p:nvPr/>
        </p:nvSpPr>
        <p:spPr bwMode="auto">
          <a:xfrm>
            <a:off x="3962400" y="4173538"/>
            <a:ext cx="1531938" cy="246062"/>
          </a:xfrm>
          <a:prstGeom prst="rect">
            <a:avLst/>
          </a:prstGeom>
          <a:noFill/>
          <a:ln w="9525">
            <a:noFill/>
            <a:miter lim="800000"/>
            <a:headEnd/>
            <a:tailEnd/>
          </a:ln>
        </p:spPr>
        <p:txBody>
          <a:bodyPr wrap="none">
            <a:spAutoFit/>
          </a:bodyPr>
          <a:lstStyle/>
          <a:p>
            <a:pPr algn="l" rtl="0"/>
            <a:r>
              <a:rPr lang="en-US" sz="1000">
                <a:latin typeface="Calibri" pitchFamily="34" charset="0"/>
              </a:rPr>
              <a:t>Big system: Sun and earth</a:t>
            </a:r>
          </a:p>
        </p:txBody>
      </p:sp>
      <p:cxnSp>
        <p:nvCxnSpPr>
          <p:cNvPr id="28" name="Straight Connector 27"/>
          <p:cNvCxnSpPr/>
          <p:nvPr/>
        </p:nvCxnSpPr>
        <p:spPr>
          <a:xfrm flipV="1">
            <a:off x="0" y="3733800"/>
            <a:ext cx="9144000" cy="15240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3000" fill="hold"/>
                                        <p:tgtEl>
                                          <p:spTgt spid="5"/>
                                        </p:tgtEl>
                                        <p:attrNameLst>
                                          <p:attrName>r</p:attrName>
                                        </p:attrNameLst>
                                      </p:cBhvr>
                                    </p:animRot>
                                  </p:childTnLst>
                                </p:cTn>
                              </p:par>
                              <p:par>
                                <p:cTn id="7" presetID="0" presetClass="path" presetSubtype="0" repeatCount="indefinite" fill="hold" nodeType="withEffect">
                                  <p:stCondLst>
                                    <p:cond delay="0"/>
                                  </p:stCondLst>
                                  <p:childTnLst>
                                    <p:animMotion origin="layout" path="M 3.33333E-6 -3.67253E-6 C 0.00017 -0.0111 0.00034 -0.02243 -0.00486 -0.03631 C -0.0099 -0.05041 -0.01875 -0.06984 -0.03056 -0.08325 C -0.04184 -0.09643 -0.05955 -0.10915 -0.07414 -0.11656 C -0.08889 -0.12419 -0.10052 -0.12719 -0.11823 -0.12719 C -0.13594 -0.12719 -0.16042 -0.12719 -0.18039 -0.11656 C -0.2 -0.10545 -0.225 -0.0821 -0.23681 -0.06059 C -0.24844 -0.03862 -0.25278 -0.00878 -0.25104 0.01457 C -0.24879 0.0377 -0.24028 0.05967 -0.22414 0.0784 C -0.20782 0.09714 -0.17882 0.12003 -0.154 0.12628 C -0.12882 0.13344 -0.09584 0.12604 -0.07379 0.11679 C -0.05174 0.10777 -0.03473 0.0902 -0.02223 0.07216 C -0.00973 0.05366 -0.00486 0.03053 3.33333E-6 0.00787 " pathEditMode="relative" rAng="0" ptsTypes="aaaaaaaaaaaaA">
                                      <p:cBhvr>
                                        <p:cTn id="8" dur="10000" fill="hold"/>
                                        <p:tgtEl>
                                          <p:spTgt spid="5"/>
                                        </p:tgtEl>
                                        <p:attrNameLst>
                                          <p:attrName>ppt_x</p:attrName>
                                          <p:attrName>ppt_y</p:attrName>
                                        </p:attrNameLst>
                                      </p:cBhvr>
                                      <p:rCtr x="-12600" y="300"/>
                                    </p:animMotion>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8"/>
          <p:cNvGrpSpPr/>
          <p:nvPr/>
        </p:nvGrpSpPr>
        <p:grpSpPr>
          <a:xfrm>
            <a:off x="533400" y="838200"/>
            <a:ext cx="4495800" cy="2895600"/>
            <a:chOff x="533400" y="477714"/>
            <a:chExt cx="4630270" cy="3027485"/>
          </a:xfrm>
        </p:grpSpPr>
        <p:pic>
          <p:nvPicPr>
            <p:cNvPr id="2" name="Picture 1" descr="meter-kg.jpg"/>
            <p:cNvPicPr>
              <a:picLocks noChangeAspect="1"/>
            </p:cNvPicPr>
            <p:nvPr/>
          </p:nvPicPr>
          <p:blipFill>
            <a:blip r:embed="rId2" cstate="print"/>
            <a:stretch>
              <a:fillRect/>
            </a:stretch>
          </p:blipFill>
          <p:spPr>
            <a:xfrm>
              <a:off x="533400" y="477714"/>
              <a:ext cx="4630270" cy="3027485"/>
            </a:xfrm>
            <a:prstGeom prst="rect">
              <a:avLst/>
            </a:prstGeom>
          </p:spPr>
        </p:pic>
        <p:sp>
          <p:nvSpPr>
            <p:cNvPr id="4" name="TextBox 3"/>
            <p:cNvSpPr txBox="1"/>
            <p:nvPr/>
          </p:nvSpPr>
          <p:spPr>
            <a:xfrm>
              <a:off x="838200" y="1830050"/>
              <a:ext cx="106680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
              </a:r>
            </a:p>
          </p:txBody>
        </p:sp>
        <p:sp>
          <p:nvSpPr>
            <p:cNvPr id="6" name="TextBox 5"/>
            <p:cNvSpPr txBox="1"/>
            <p:nvPr/>
          </p:nvSpPr>
          <p:spPr>
            <a:xfrm>
              <a:off x="2438400" y="1525250"/>
              <a:ext cx="106680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p>
          </p:txBody>
        </p:sp>
      </p:grpSp>
      <p:grpSp>
        <p:nvGrpSpPr>
          <p:cNvPr id="19" name="Group 19"/>
          <p:cNvGrpSpPr/>
          <p:nvPr/>
        </p:nvGrpSpPr>
        <p:grpSpPr>
          <a:xfrm>
            <a:off x="5562600" y="685800"/>
            <a:ext cx="3200400" cy="3048000"/>
            <a:chOff x="5181600" y="152400"/>
            <a:chExt cx="3429000" cy="3429000"/>
          </a:xfrm>
        </p:grpSpPr>
        <p:pic>
          <p:nvPicPr>
            <p:cNvPr id="3" name="Picture 2" descr="Stopwatch.jpg"/>
            <p:cNvPicPr>
              <a:picLocks noChangeAspect="1"/>
            </p:cNvPicPr>
            <p:nvPr/>
          </p:nvPicPr>
          <p:blipFill>
            <a:blip r:embed="rId3" cstate="print"/>
            <a:stretch>
              <a:fillRect/>
            </a:stretch>
          </p:blipFill>
          <p:spPr>
            <a:xfrm>
              <a:off x="5181600" y="152400"/>
              <a:ext cx="3429000" cy="3429000"/>
            </a:xfrm>
            <a:prstGeom prst="rect">
              <a:avLst/>
            </a:prstGeom>
          </p:spPr>
        </p:pic>
        <p:sp>
          <p:nvSpPr>
            <p:cNvPr id="7" name="TextBox 6"/>
            <p:cNvSpPr txBox="1"/>
            <p:nvPr/>
          </p:nvSpPr>
          <p:spPr>
            <a:xfrm>
              <a:off x="6553200" y="152400"/>
              <a:ext cx="106680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p>
          </p:txBody>
        </p:sp>
      </p:grpSp>
      <p:sp>
        <p:nvSpPr>
          <p:cNvPr id="8" name="TextBox 7"/>
          <p:cNvSpPr txBox="1"/>
          <p:nvPr/>
        </p:nvSpPr>
        <p:spPr>
          <a:xfrm>
            <a:off x="228600" y="3810000"/>
            <a:ext cx="2590800" cy="830997"/>
          </a:xfrm>
          <a:prstGeom prst="rect">
            <a:avLst/>
          </a:prstGeom>
          <a:noFill/>
          <a:ln w="38100">
            <a:solidFill>
              <a:srgbClr val="0000FF"/>
            </a:solidFill>
          </a:ln>
        </p:spPr>
        <p:txBody>
          <a:bodyPr wrap="square" rtlCol="0">
            <a:spAutoFit/>
          </a:bodyPr>
          <a:lstStyle/>
          <a:p>
            <a:pPr algn="ctr"/>
            <a:r>
              <a:rPr lang="en-US" sz="2400" b="1" dirty="0">
                <a:latin typeface="Comic Sans MS" pitchFamily="66" charset="0"/>
                <a:cs typeface="Aharoni" pitchFamily="2" charset="-79"/>
              </a:rPr>
              <a:t>Fundamental Quantities</a:t>
            </a:r>
          </a:p>
        </p:txBody>
      </p:sp>
      <p:sp>
        <p:nvSpPr>
          <p:cNvPr id="9" name="TextBox 8"/>
          <p:cNvSpPr txBox="1"/>
          <p:nvPr/>
        </p:nvSpPr>
        <p:spPr>
          <a:xfrm>
            <a:off x="5662360" y="3834684"/>
            <a:ext cx="3405440" cy="830997"/>
          </a:xfrm>
          <a:prstGeom prst="rect">
            <a:avLst/>
          </a:prstGeom>
          <a:noFill/>
          <a:ln w="38100">
            <a:solidFill>
              <a:srgbClr val="0000FF"/>
            </a:solidFill>
          </a:ln>
        </p:spPr>
        <p:txBody>
          <a:bodyPr wrap="square" rtlCol="0">
            <a:spAutoFit/>
          </a:bodyPr>
          <a:lstStyle/>
          <a:p>
            <a:pPr algn="ctr"/>
            <a:r>
              <a:rPr lang="en-US" sz="2400" b="1" dirty="0">
                <a:latin typeface="Comic Sans MS" pitchFamily="66" charset="0"/>
                <a:cs typeface="Aharoni" pitchFamily="2" charset="-79"/>
              </a:rPr>
              <a:t>International Standard (SI) Units</a:t>
            </a:r>
          </a:p>
        </p:txBody>
      </p:sp>
      <p:sp>
        <p:nvSpPr>
          <p:cNvPr id="10" name="TextBox 9"/>
          <p:cNvSpPr txBox="1"/>
          <p:nvPr/>
        </p:nvSpPr>
        <p:spPr>
          <a:xfrm>
            <a:off x="304800" y="4648200"/>
            <a:ext cx="1576072" cy="461665"/>
          </a:xfrm>
          <a:prstGeom prst="rect">
            <a:avLst/>
          </a:prstGeom>
          <a:noFill/>
        </p:spPr>
        <p:txBody>
          <a:bodyPr wrap="none" rtlCol="0">
            <a:spAutoFit/>
          </a:bodyPr>
          <a:lstStyle/>
          <a:p>
            <a:r>
              <a:rPr lang="en-US" sz="2400" dirty="0">
                <a:solidFill>
                  <a:srgbClr val="FF0000"/>
                </a:solidFill>
                <a:latin typeface="Aharoni" pitchFamily="2" charset="-79"/>
                <a:cs typeface="Aharoni" pitchFamily="2" charset="-79"/>
              </a:rPr>
              <a:t>Length [L]</a:t>
            </a:r>
          </a:p>
        </p:txBody>
      </p:sp>
      <p:sp>
        <p:nvSpPr>
          <p:cNvPr id="11" name="TextBox 10"/>
          <p:cNvSpPr txBox="1"/>
          <p:nvPr/>
        </p:nvSpPr>
        <p:spPr>
          <a:xfrm>
            <a:off x="304800" y="5177135"/>
            <a:ext cx="1489510" cy="461665"/>
          </a:xfrm>
          <a:prstGeom prst="rect">
            <a:avLst/>
          </a:prstGeom>
          <a:noFill/>
        </p:spPr>
        <p:txBody>
          <a:bodyPr wrap="none" rtlCol="0">
            <a:spAutoFit/>
          </a:bodyPr>
          <a:lstStyle/>
          <a:p>
            <a:r>
              <a:rPr lang="en-US" sz="2400" dirty="0">
                <a:solidFill>
                  <a:srgbClr val="00B0F0"/>
                </a:solidFill>
                <a:latin typeface="Aharoni" pitchFamily="2" charset="-79"/>
                <a:cs typeface="Aharoni" pitchFamily="2" charset="-79"/>
              </a:rPr>
              <a:t>Mass [M]</a:t>
            </a:r>
          </a:p>
        </p:txBody>
      </p:sp>
      <p:sp>
        <p:nvSpPr>
          <p:cNvPr id="12" name="TextBox 11"/>
          <p:cNvSpPr txBox="1"/>
          <p:nvPr/>
        </p:nvSpPr>
        <p:spPr>
          <a:xfrm>
            <a:off x="304800" y="5634335"/>
            <a:ext cx="1276311" cy="461665"/>
          </a:xfrm>
          <a:prstGeom prst="rect">
            <a:avLst/>
          </a:prstGeom>
          <a:noFill/>
        </p:spPr>
        <p:txBody>
          <a:bodyPr wrap="none" rtlCol="0">
            <a:spAutoFit/>
          </a:bodyPr>
          <a:lstStyle/>
          <a:p>
            <a:r>
              <a:rPr lang="en-US" sz="2400" dirty="0">
                <a:solidFill>
                  <a:srgbClr val="00FF00"/>
                </a:solidFill>
                <a:latin typeface="Aharoni" pitchFamily="2" charset="-79"/>
                <a:cs typeface="Aharoni" pitchFamily="2" charset="-79"/>
              </a:rPr>
              <a:t>Time [T]</a:t>
            </a:r>
          </a:p>
        </p:txBody>
      </p:sp>
      <p:sp>
        <p:nvSpPr>
          <p:cNvPr id="13" name="Right Arrow 12"/>
          <p:cNvSpPr/>
          <p:nvPr/>
        </p:nvSpPr>
        <p:spPr>
          <a:xfrm>
            <a:off x="1828800" y="4876800"/>
            <a:ext cx="42672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29400" y="4724400"/>
            <a:ext cx="1675459" cy="461665"/>
          </a:xfrm>
          <a:prstGeom prst="rect">
            <a:avLst/>
          </a:prstGeom>
          <a:noFill/>
        </p:spPr>
        <p:txBody>
          <a:bodyPr wrap="none" rtlCol="0">
            <a:spAutoFit/>
          </a:bodyPr>
          <a:lstStyle/>
          <a:p>
            <a:r>
              <a:rPr lang="en-US" sz="2400" dirty="0">
                <a:latin typeface="Aharoni" pitchFamily="2" charset="-79"/>
                <a:cs typeface="Aharoni" pitchFamily="2" charset="-79"/>
              </a:rPr>
              <a:t> </a:t>
            </a:r>
            <a:r>
              <a:rPr lang="en-US" sz="2400" dirty="0">
                <a:solidFill>
                  <a:srgbClr val="FF0000"/>
                </a:solidFill>
                <a:latin typeface="Aharoni" pitchFamily="2" charset="-79"/>
                <a:cs typeface="Aharoni" pitchFamily="2" charset="-79"/>
              </a:rPr>
              <a:t>Meter (m)</a:t>
            </a:r>
          </a:p>
        </p:txBody>
      </p:sp>
      <p:sp>
        <p:nvSpPr>
          <p:cNvPr id="15" name="Right Arrow 14"/>
          <p:cNvSpPr/>
          <p:nvPr/>
        </p:nvSpPr>
        <p:spPr>
          <a:xfrm>
            <a:off x="1752600" y="5405735"/>
            <a:ext cx="4267200" cy="762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77000" y="5253335"/>
            <a:ext cx="2295821" cy="461665"/>
          </a:xfrm>
          <a:prstGeom prst="rect">
            <a:avLst/>
          </a:prstGeom>
          <a:noFill/>
          <a:ln>
            <a:noFill/>
          </a:ln>
        </p:spPr>
        <p:txBody>
          <a:bodyPr wrap="none" rtlCol="0">
            <a:spAutoFit/>
          </a:bodyPr>
          <a:lstStyle/>
          <a:p>
            <a:r>
              <a:rPr lang="en-US" sz="2400" dirty="0">
                <a:latin typeface="Aharoni" pitchFamily="2" charset="-79"/>
                <a:cs typeface="Aharoni" pitchFamily="2" charset="-79"/>
              </a:rPr>
              <a:t> </a:t>
            </a:r>
            <a:r>
              <a:rPr lang="en-US" sz="2400" dirty="0">
                <a:solidFill>
                  <a:srgbClr val="00B0F0"/>
                </a:solidFill>
                <a:latin typeface="Aharoni" pitchFamily="2" charset="-79"/>
                <a:cs typeface="Aharoni" pitchFamily="2" charset="-79"/>
              </a:rPr>
              <a:t>Kilogram (Kg)</a:t>
            </a:r>
          </a:p>
        </p:txBody>
      </p:sp>
      <p:sp>
        <p:nvSpPr>
          <p:cNvPr id="17" name="Right Arrow 16"/>
          <p:cNvSpPr/>
          <p:nvPr/>
        </p:nvSpPr>
        <p:spPr>
          <a:xfrm>
            <a:off x="1752600" y="5862935"/>
            <a:ext cx="4267200" cy="7620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05600" y="5710535"/>
            <a:ext cx="1729961" cy="461665"/>
          </a:xfrm>
          <a:prstGeom prst="rect">
            <a:avLst/>
          </a:prstGeom>
          <a:noFill/>
        </p:spPr>
        <p:txBody>
          <a:bodyPr wrap="none" rtlCol="0">
            <a:spAutoFit/>
          </a:bodyPr>
          <a:lstStyle/>
          <a:p>
            <a:r>
              <a:rPr lang="en-US" sz="2400" dirty="0">
                <a:latin typeface="Aharoni" pitchFamily="2" charset="-79"/>
                <a:cs typeface="Aharoni" pitchFamily="2" charset="-79"/>
              </a:rPr>
              <a:t> </a:t>
            </a:r>
            <a:r>
              <a:rPr lang="en-US" sz="2400" dirty="0">
                <a:solidFill>
                  <a:srgbClr val="00FF00"/>
                </a:solidFill>
                <a:latin typeface="Aharoni" pitchFamily="2" charset="-79"/>
                <a:cs typeface="Aharoni" pitchFamily="2" charset="-79"/>
              </a:rPr>
              <a:t>Second (s)</a:t>
            </a:r>
          </a:p>
        </p:txBody>
      </p:sp>
      <p:sp>
        <p:nvSpPr>
          <p:cNvPr id="21" name="Title 1"/>
          <p:cNvSpPr txBox="1">
            <a:spLocks/>
          </p:cNvSpPr>
          <p:nvPr/>
        </p:nvSpPr>
        <p:spPr>
          <a:xfrm>
            <a:off x="0" y="0"/>
            <a:ext cx="9144000" cy="76200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mic Sans MS" pitchFamily="66" charset="0"/>
                <a:ea typeface="+mj-ea"/>
                <a:cs typeface="Aharoni" pitchFamily="2" charset="-79"/>
              </a:rPr>
              <a:t>Three fundamental physical quantities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One Dimension: Length or Distance</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130"/>
          <p:cNvGrpSpPr/>
          <p:nvPr/>
        </p:nvGrpSpPr>
        <p:grpSpPr>
          <a:xfrm>
            <a:off x="381000" y="990600"/>
            <a:ext cx="5445212" cy="819665"/>
            <a:chOff x="345989" y="976184"/>
            <a:chExt cx="5445212" cy="819665"/>
          </a:xfrm>
        </p:grpSpPr>
        <p:sp>
          <p:nvSpPr>
            <p:cNvPr id="60" name="Rectangle 59"/>
            <p:cNvSpPr/>
            <p:nvPr/>
          </p:nvSpPr>
          <p:spPr>
            <a:xfrm>
              <a:off x="3123483" y="1154668"/>
              <a:ext cx="2667718" cy="369332"/>
            </a:xfrm>
            <a:prstGeom prst="rect">
              <a:avLst/>
            </a:prstGeom>
          </p:spPr>
          <p:txBody>
            <a:bodyPr wrap="none">
              <a:spAutoFit/>
            </a:bodyPr>
            <a:lstStyle/>
            <a:p>
              <a:r>
                <a:rPr lang="en-US" dirty="0">
                  <a:latin typeface="Comic Sans MS" pitchFamily="66" charset="0"/>
                </a:rPr>
                <a:t>Length of a rope = l = L</a:t>
              </a:r>
              <a:endParaRPr lang="en-US" baseline="30000" dirty="0">
                <a:latin typeface="Mistral" pitchFamily="66" charset="0"/>
              </a:endParaRPr>
            </a:p>
          </p:txBody>
        </p:sp>
        <p:sp>
          <p:nvSpPr>
            <p:cNvPr id="83" name="Freeform 82"/>
            <p:cNvSpPr/>
            <p:nvPr/>
          </p:nvSpPr>
          <p:spPr>
            <a:xfrm>
              <a:off x="345989" y="976184"/>
              <a:ext cx="2421925" cy="819665"/>
            </a:xfrm>
            <a:custGeom>
              <a:avLst/>
              <a:gdLst>
                <a:gd name="connsiteX0" fmla="*/ 0 w 2421925"/>
                <a:gd name="connsiteY0" fmla="*/ 24713 h 819665"/>
                <a:gd name="connsiteX1" fmla="*/ 259492 w 2421925"/>
                <a:gd name="connsiteY1" fmla="*/ 568411 h 819665"/>
                <a:gd name="connsiteX2" fmla="*/ 753762 w 2421925"/>
                <a:gd name="connsiteY2" fmla="*/ 98854 h 819665"/>
                <a:gd name="connsiteX3" fmla="*/ 1618735 w 2421925"/>
                <a:gd name="connsiteY3" fmla="*/ 803189 h 819665"/>
                <a:gd name="connsiteX4" fmla="*/ 2421925 w 2421925"/>
                <a:gd name="connsiteY4" fmla="*/ 0 h 81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25" h="819665">
                  <a:moveTo>
                    <a:pt x="0" y="24713"/>
                  </a:moveTo>
                  <a:cubicBezTo>
                    <a:pt x="66932" y="290383"/>
                    <a:pt x="133865" y="556054"/>
                    <a:pt x="259492" y="568411"/>
                  </a:cubicBezTo>
                  <a:cubicBezTo>
                    <a:pt x="385119" y="580768"/>
                    <a:pt x="527222" y="59724"/>
                    <a:pt x="753762" y="98854"/>
                  </a:cubicBezTo>
                  <a:cubicBezTo>
                    <a:pt x="980303" y="137984"/>
                    <a:pt x="1340708" y="819665"/>
                    <a:pt x="1618735" y="803189"/>
                  </a:cubicBezTo>
                  <a:cubicBezTo>
                    <a:pt x="1896762" y="786713"/>
                    <a:pt x="2159343" y="393356"/>
                    <a:pt x="2421925" y="0"/>
                  </a:cubicBezTo>
                </a:path>
              </a:pathLst>
            </a:cu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grpSp>
        <p:nvGrpSpPr>
          <p:cNvPr id="3" name="Group 126"/>
          <p:cNvGrpSpPr/>
          <p:nvPr/>
        </p:nvGrpSpPr>
        <p:grpSpPr>
          <a:xfrm>
            <a:off x="914400" y="2895600"/>
            <a:ext cx="6003455" cy="1066800"/>
            <a:chOff x="914400" y="2895600"/>
            <a:chExt cx="6003455" cy="1066800"/>
          </a:xfrm>
        </p:grpSpPr>
        <p:sp>
          <p:nvSpPr>
            <p:cNvPr id="69" name="Rectangle 68"/>
            <p:cNvSpPr/>
            <p:nvPr/>
          </p:nvSpPr>
          <p:spPr>
            <a:xfrm>
              <a:off x="2895600" y="3200400"/>
              <a:ext cx="4022255" cy="369332"/>
            </a:xfrm>
            <a:prstGeom prst="rect">
              <a:avLst/>
            </a:prstGeom>
          </p:spPr>
          <p:txBody>
            <a:bodyPr wrap="none">
              <a:spAutoFit/>
            </a:bodyPr>
            <a:lstStyle/>
            <a:p>
              <a:r>
                <a:rPr lang="en-US" dirty="0">
                  <a:latin typeface="Comic Sans MS" pitchFamily="66" charset="0"/>
                </a:rPr>
                <a:t>Circumference of a circle = 2</a:t>
              </a:r>
              <a:r>
                <a:rPr lang="el-GR" dirty="0">
                  <a:latin typeface="Comic Sans MS" pitchFamily="66" charset="0"/>
                </a:rPr>
                <a:t>π</a:t>
              </a:r>
              <a:r>
                <a:rPr lang="en-US" dirty="0">
                  <a:latin typeface="Comic Sans MS" pitchFamily="66" charset="0"/>
                </a:rPr>
                <a:t>r =  L</a:t>
              </a:r>
              <a:endParaRPr lang="en-US" baseline="30000" dirty="0">
                <a:latin typeface="Mistral" pitchFamily="66" charset="0"/>
              </a:endParaRPr>
            </a:p>
          </p:txBody>
        </p:sp>
        <p:grpSp>
          <p:nvGrpSpPr>
            <p:cNvPr id="4" name="Group 90"/>
            <p:cNvGrpSpPr/>
            <p:nvPr/>
          </p:nvGrpSpPr>
          <p:grpSpPr>
            <a:xfrm>
              <a:off x="914400" y="2895600"/>
              <a:ext cx="1066800" cy="1066800"/>
              <a:chOff x="914400" y="2895600"/>
              <a:chExt cx="1066800" cy="1066800"/>
            </a:xfrm>
          </p:grpSpPr>
          <p:sp>
            <p:nvSpPr>
              <p:cNvPr id="68" name="Oval 67"/>
              <p:cNvSpPr/>
              <p:nvPr/>
            </p:nvSpPr>
            <p:spPr>
              <a:xfrm>
                <a:off x="914400" y="28956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86" name="Straight Arrow Connector 85"/>
              <p:cNvCxnSpPr/>
              <p:nvPr/>
            </p:nvCxnSpPr>
            <p:spPr>
              <a:xfrm flipV="1">
                <a:off x="1447800" y="3200400"/>
                <a:ext cx="457200" cy="3048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524000" y="3124200"/>
                <a:ext cx="237565" cy="276999"/>
              </a:xfrm>
              <a:prstGeom prst="rect">
                <a:avLst/>
              </a:prstGeom>
              <a:noFill/>
            </p:spPr>
            <p:txBody>
              <a:bodyPr wrap="none" rtlCol="1">
                <a:spAutoFit/>
              </a:bodyPr>
              <a:lstStyle/>
              <a:p>
                <a:r>
                  <a:rPr lang="en-US" sz="1200" dirty="0"/>
                  <a:t>r</a:t>
                </a:r>
                <a:endParaRPr lang="ar-SA" sz="1200" dirty="0"/>
              </a:p>
            </p:txBody>
          </p:sp>
        </p:grpSp>
      </p:grpSp>
      <p:grpSp>
        <p:nvGrpSpPr>
          <p:cNvPr id="5" name="Group 128"/>
          <p:cNvGrpSpPr/>
          <p:nvPr/>
        </p:nvGrpSpPr>
        <p:grpSpPr>
          <a:xfrm>
            <a:off x="405714" y="2057400"/>
            <a:ext cx="6104349" cy="505599"/>
            <a:chOff x="405714" y="2057400"/>
            <a:chExt cx="6104349" cy="505599"/>
          </a:xfrm>
        </p:grpSpPr>
        <p:sp>
          <p:nvSpPr>
            <p:cNvPr id="67" name="Rectangle 66"/>
            <p:cNvSpPr/>
            <p:nvPr/>
          </p:nvSpPr>
          <p:spPr>
            <a:xfrm>
              <a:off x="3124200" y="2057400"/>
              <a:ext cx="3385863" cy="369332"/>
            </a:xfrm>
            <a:prstGeom prst="rect">
              <a:avLst/>
            </a:prstGeom>
          </p:spPr>
          <p:txBody>
            <a:bodyPr wrap="none">
              <a:spAutoFit/>
            </a:bodyPr>
            <a:lstStyle/>
            <a:p>
              <a:r>
                <a:rPr lang="en-US" dirty="0">
                  <a:latin typeface="Comic Sans MS" pitchFamily="66" charset="0"/>
                </a:rPr>
                <a:t>Distance/displacement = s = L</a:t>
              </a:r>
              <a:endParaRPr lang="en-US" baseline="30000" dirty="0">
                <a:latin typeface="Mistral" pitchFamily="66" charset="0"/>
              </a:endParaRPr>
            </a:p>
          </p:txBody>
        </p:sp>
        <p:cxnSp>
          <p:nvCxnSpPr>
            <p:cNvPr id="81" name="Straight Connector 80"/>
            <p:cNvCxnSpPr/>
            <p:nvPr/>
          </p:nvCxnSpPr>
          <p:spPr>
            <a:xfrm>
              <a:off x="457200" y="2230868"/>
              <a:ext cx="20574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 name="Group 108"/>
            <p:cNvGrpSpPr/>
            <p:nvPr/>
          </p:nvGrpSpPr>
          <p:grpSpPr>
            <a:xfrm>
              <a:off x="405714" y="2286000"/>
              <a:ext cx="2133600" cy="276999"/>
              <a:chOff x="533400" y="5410200"/>
              <a:chExt cx="2133600" cy="276999"/>
            </a:xfrm>
          </p:grpSpPr>
          <p:sp>
            <p:nvSpPr>
              <p:cNvPr id="110" name="TextBox 109"/>
              <p:cNvSpPr txBox="1"/>
              <p:nvPr/>
            </p:nvSpPr>
            <p:spPr>
              <a:xfrm>
                <a:off x="1447800" y="5410200"/>
                <a:ext cx="219932" cy="276999"/>
              </a:xfrm>
              <a:prstGeom prst="rect">
                <a:avLst/>
              </a:prstGeom>
              <a:noFill/>
            </p:spPr>
            <p:txBody>
              <a:bodyPr wrap="none" rtlCol="1">
                <a:spAutoFit/>
              </a:bodyPr>
              <a:lstStyle/>
              <a:p>
                <a:r>
                  <a:rPr lang="en-US" sz="1200" dirty="0"/>
                  <a:t>l</a:t>
                </a:r>
                <a:endParaRPr lang="ar-SA" sz="1200" dirty="0"/>
              </a:p>
            </p:txBody>
          </p:sp>
          <p:cxnSp>
            <p:nvCxnSpPr>
              <p:cNvPr id="111" name="Straight Arrow Connector 110"/>
              <p:cNvCxnSpPr>
                <a:endCxn id="110" idx="1"/>
              </p:cNvCxnSpPr>
              <p:nvPr/>
            </p:nvCxnSpPr>
            <p:spPr>
              <a:xfrm flipV="1">
                <a:off x="533400" y="5548700"/>
                <a:ext cx="914400" cy="139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0800000">
                <a:off x="1752600" y="5562600"/>
                <a:ext cx="914400"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 name="Group 125"/>
          <p:cNvGrpSpPr/>
          <p:nvPr/>
        </p:nvGrpSpPr>
        <p:grpSpPr>
          <a:xfrm>
            <a:off x="533400" y="4419600"/>
            <a:ext cx="6766110" cy="1267599"/>
            <a:chOff x="533400" y="4419600"/>
            <a:chExt cx="6766110" cy="1267599"/>
          </a:xfrm>
        </p:grpSpPr>
        <p:sp>
          <p:nvSpPr>
            <p:cNvPr id="71" name="Rectangle 70"/>
            <p:cNvSpPr/>
            <p:nvPr/>
          </p:nvSpPr>
          <p:spPr>
            <a:xfrm>
              <a:off x="3136191" y="4736068"/>
              <a:ext cx="4163319" cy="369332"/>
            </a:xfrm>
            <a:prstGeom prst="rect">
              <a:avLst/>
            </a:prstGeom>
          </p:spPr>
          <p:txBody>
            <a:bodyPr wrap="none">
              <a:spAutoFit/>
            </a:bodyPr>
            <a:lstStyle/>
            <a:p>
              <a:r>
                <a:rPr lang="en-US" dirty="0">
                  <a:latin typeface="Comic Sans MS" pitchFamily="66" charset="0"/>
                </a:rPr>
                <a:t>Perimeter of a rectangle = 2(</a:t>
              </a:r>
              <a:r>
                <a:rPr lang="en-US" dirty="0" err="1">
                  <a:latin typeface="Comic Sans MS" pitchFamily="66" charset="0"/>
                </a:rPr>
                <a:t>l+b</a:t>
              </a:r>
              <a:r>
                <a:rPr lang="en-US" dirty="0">
                  <a:latin typeface="Comic Sans MS" pitchFamily="66" charset="0"/>
                </a:rPr>
                <a:t>) =  L</a:t>
              </a:r>
              <a:endParaRPr lang="en-US" baseline="30000" dirty="0">
                <a:latin typeface="Mistral" pitchFamily="66" charset="0"/>
              </a:endParaRPr>
            </a:p>
          </p:txBody>
        </p:sp>
        <p:sp>
          <p:nvSpPr>
            <p:cNvPr id="84" name="Rectangle 83"/>
            <p:cNvSpPr/>
            <p:nvPr/>
          </p:nvSpPr>
          <p:spPr>
            <a:xfrm>
              <a:off x="533400" y="4419600"/>
              <a:ext cx="2057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8" name="Group 107"/>
            <p:cNvGrpSpPr/>
            <p:nvPr/>
          </p:nvGrpSpPr>
          <p:grpSpPr>
            <a:xfrm>
              <a:off x="533400" y="5410200"/>
              <a:ext cx="2133600" cy="276999"/>
              <a:chOff x="533400" y="5410200"/>
              <a:chExt cx="2133600" cy="276999"/>
            </a:xfrm>
          </p:grpSpPr>
          <p:sp>
            <p:nvSpPr>
              <p:cNvPr id="92" name="TextBox 91"/>
              <p:cNvSpPr txBox="1"/>
              <p:nvPr/>
            </p:nvSpPr>
            <p:spPr>
              <a:xfrm>
                <a:off x="1447800" y="5410200"/>
                <a:ext cx="219932" cy="276999"/>
              </a:xfrm>
              <a:prstGeom prst="rect">
                <a:avLst/>
              </a:prstGeom>
              <a:noFill/>
            </p:spPr>
            <p:txBody>
              <a:bodyPr wrap="none" rtlCol="1">
                <a:spAutoFit/>
              </a:bodyPr>
              <a:lstStyle/>
              <a:p>
                <a:r>
                  <a:rPr lang="en-US" sz="1200" dirty="0"/>
                  <a:t>l</a:t>
                </a:r>
                <a:endParaRPr lang="ar-SA" sz="1200" dirty="0"/>
              </a:p>
            </p:txBody>
          </p:sp>
          <p:cxnSp>
            <p:nvCxnSpPr>
              <p:cNvPr id="96" name="Straight Arrow Connector 95"/>
              <p:cNvCxnSpPr>
                <a:endCxn id="92" idx="1"/>
              </p:cNvCxnSpPr>
              <p:nvPr/>
            </p:nvCxnSpPr>
            <p:spPr>
              <a:xfrm flipV="1">
                <a:off x="533400" y="5548700"/>
                <a:ext cx="914400" cy="139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1752600" y="5562600"/>
                <a:ext cx="914400" cy="1588"/>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2590800" y="4420394"/>
              <a:ext cx="264816" cy="913606"/>
              <a:chOff x="2590800" y="4420394"/>
              <a:chExt cx="264816" cy="913606"/>
            </a:xfrm>
          </p:grpSpPr>
          <p:sp>
            <p:nvSpPr>
              <p:cNvPr id="93" name="TextBox 92"/>
              <p:cNvSpPr txBox="1"/>
              <p:nvPr/>
            </p:nvSpPr>
            <p:spPr>
              <a:xfrm>
                <a:off x="2590800" y="4724400"/>
                <a:ext cx="264816" cy="276999"/>
              </a:xfrm>
              <a:prstGeom prst="rect">
                <a:avLst/>
              </a:prstGeom>
              <a:noFill/>
            </p:spPr>
            <p:txBody>
              <a:bodyPr wrap="none" rtlCol="1">
                <a:spAutoFit/>
              </a:bodyPr>
              <a:lstStyle/>
              <a:p>
                <a:r>
                  <a:rPr lang="en-US" sz="1200" dirty="0"/>
                  <a:t>b</a:t>
                </a:r>
                <a:endParaRPr lang="ar-SA" sz="1200" dirty="0"/>
              </a:p>
            </p:txBody>
          </p:sp>
          <p:cxnSp>
            <p:nvCxnSpPr>
              <p:cNvPr id="114" name="Straight Arrow Connector 113"/>
              <p:cNvCxnSpPr/>
              <p:nvPr/>
            </p:nvCxnSpPr>
            <p:spPr>
              <a:xfrm rot="5400000" flipH="1" flipV="1">
                <a:off x="2604186" y="45339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16200000" flipH="1">
                <a:off x="2629694" y="5218906"/>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 name="Group 141"/>
          <p:cNvGrpSpPr/>
          <p:nvPr/>
        </p:nvGrpSpPr>
        <p:grpSpPr>
          <a:xfrm>
            <a:off x="6096000" y="2438400"/>
            <a:ext cx="2362200" cy="923330"/>
            <a:chOff x="6096000" y="2438400"/>
            <a:chExt cx="2362200" cy="923330"/>
          </a:xfrm>
        </p:grpSpPr>
        <p:sp>
          <p:nvSpPr>
            <p:cNvPr id="139" name="TextBox 138"/>
            <p:cNvSpPr txBox="1"/>
            <p:nvPr/>
          </p:nvSpPr>
          <p:spPr>
            <a:xfrm>
              <a:off x="6781800" y="2438400"/>
              <a:ext cx="1676400" cy="923330"/>
            </a:xfrm>
            <a:prstGeom prst="rect">
              <a:avLst/>
            </a:prstGeom>
            <a:noFill/>
          </p:spPr>
          <p:txBody>
            <a:bodyPr wrap="square" rtlCol="1">
              <a:spAutoFit/>
            </a:bodyPr>
            <a:lstStyle/>
            <a:p>
              <a:pPr algn="l"/>
              <a:r>
                <a:rPr lang="en-US" b="1" dirty="0">
                  <a:solidFill>
                    <a:srgbClr val="0000FF"/>
                  </a:solidFill>
                </a:rPr>
                <a:t>Numbers and </a:t>
              </a:r>
              <a:r>
                <a:rPr lang="el-GR" b="1" dirty="0">
                  <a:solidFill>
                    <a:srgbClr val="0000FF"/>
                  </a:solidFill>
                </a:rPr>
                <a:t>π</a:t>
              </a:r>
              <a:r>
                <a:rPr lang="en-US" b="1" dirty="0">
                  <a:solidFill>
                    <a:srgbClr val="0000FF"/>
                  </a:solidFill>
                </a:rPr>
                <a:t> has no dimension</a:t>
              </a:r>
              <a:endParaRPr lang="ar-SA" b="1" dirty="0">
                <a:solidFill>
                  <a:srgbClr val="0000FF"/>
                </a:solidFill>
              </a:endParaRPr>
            </a:p>
          </p:txBody>
        </p:sp>
        <p:cxnSp>
          <p:nvCxnSpPr>
            <p:cNvPr id="141" name="Straight Arrow Connector 140"/>
            <p:cNvCxnSpPr>
              <a:stCxn id="139" idx="1"/>
            </p:cNvCxnSpPr>
            <p:nvPr/>
          </p:nvCxnSpPr>
          <p:spPr>
            <a:xfrm rot="10800000" flipV="1">
              <a:off x="6096000" y="2900064"/>
              <a:ext cx="685800" cy="376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Group 142"/>
          <p:cNvGrpSpPr/>
          <p:nvPr/>
        </p:nvGrpSpPr>
        <p:grpSpPr>
          <a:xfrm>
            <a:off x="6553200" y="5029200"/>
            <a:ext cx="1828800" cy="1191399"/>
            <a:chOff x="6629400" y="2170331"/>
            <a:chExt cx="1828800" cy="1191399"/>
          </a:xfrm>
        </p:grpSpPr>
        <p:sp>
          <p:nvSpPr>
            <p:cNvPr id="144" name="TextBox 143"/>
            <p:cNvSpPr txBox="1"/>
            <p:nvPr/>
          </p:nvSpPr>
          <p:spPr>
            <a:xfrm>
              <a:off x="6781800" y="2438400"/>
              <a:ext cx="1676400" cy="923330"/>
            </a:xfrm>
            <a:prstGeom prst="rect">
              <a:avLst/>
            </a:prstGeom>
            <a:noFill/>
          </p:spPr>
          <p:txBody>
            <a:bodyPr wrap="square" rtlCol="1">
              <a:spAutoFit/>
            </a:bodyPr>
            <a:lstStyle/>
            <a:p>
              <a:pPr algn="l"/>
              <a:r>
                <a:rPr lang="en-US" b="1" dirty="0">
                  <a:solidFill>
                    <a:srgbClr val="FF0000"/>
                  </a:solidFill>
                </a:rPr>
                <a:t>Do not add or subtract dimensions</a:t>
              </a:r>
              <a:endParaRPr lang="ar-SA" b="1" dirty="0">
                <a:solidFill>
                  <a:srgbClr val="FF0000"/>
                </a:solidFill>
              </a:endParaRPr>
            </a:p>
          </p:txBody>
        </p:sp>
        <p:cxnSp>
          <p:nvCxnSpPr>
            <p:cNvPr id="145" name="Straight Arrow Connector 144"/>
            <p:cNvCxnSpPr/>
            <p:nvPr/>
          </p:nvCxnSpPr>
          <p:spPr>
            <a:xfrm rot="16200000" flipV="1">
              <a:off x="6553200" y="2246531"/>
              <a:ext cx="381000" cy="228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Tow Dimension: Area</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17"/>
          <p:cNvGrpSpPr/>
          <p:nvPr/>
        </p:nvGrpSpPr>
        <p:grpSpPr>
          <a:xfrm>
            <a:off x="1219200" y="1154668"/>
            <a:ext cx="6034541" cy="674132"/>
            <a:chOff x="1219200" y="1154668"/>
            <a:chExt cx="6034541" cy="674132"/>
          </a:xfrm>
        </p:grpSpPr>
        <p:sp>
          <p:nvSpPr>
            <p:cNvPr id="59" name="Rectangle 58"/>
            <p:cNvSpPr/>
            <p:nvPr/>
          </p:nvSpPr>
          <p:spPr>
            <a:xfrm>
              <a:off x="1219200" y="1219200"/>
              <a:ext cx="1447800" cy="6096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Rectangle 59"/>
            <p:cNvSpPr/>
            <p:nvPr/>
          </p:nvSpPr>
          <p:spPr>
            <a:xfrm>
              <a:off x="2971800" y="1154668"/>
              <a:ext cx="4281941" cy="369332"/>
            </a:xfrm>
            <a:prstGeom prst="rect">
              <a:avLst/>
            </a:prstGeom>
          </p:spPr>
          <p:txBody>
            <a:bodyPr wrap="none">
              <a:spAutoFit/>
            </a:bodyPr>
            <a:lstStyle/>
            <a:p>
              <a:r>
                <a:rPr lang="en-US" dirty="0">
                  <a:latin typeface="Comic Sans MS" pitchFamily="66" charset="0"/>
                </a:rPr>
                <a:t>Area of a Rectangle (A) = </a:t>
              </a:r>
              <a:r>
                <a:rPr lang="en-US" dirty="0" err="1">
                  <a:latin typeface="Comic Sans MS" pitchFamily="66" charset="0"/>
                </a:rPr>
                <a:t>l.b</a:t>
              </a:r>
              <a:r>
                <a:rPr lang="en-US" dirty="0">
                  <a:latin typeface="Comic Sans MS" pitchFamily="66" charset="0"/>
                </a:rPr>
                <a:t> = L.L = L</a:t>
              </a:r>
              <a:r>
                <a:rPr lang="en-US" baseline="30000" dirty="0">
                  <a:latin typeface="Comic Sans MS" pitchFamily="66" charset="0"/>
                </a:rPr>
                <a:t>2</a:t>
              </a:r>
              <a:endParaRPr lang="en-US" baseline="30000" dirty="0">
                <a:latin typeface="Mistral" pitchFamily="66" charset="0"/>
              </a:endParaRPr>
            </a:p>
          </p:txBody>
        </p:sp>
      </p:grpSp>
      <p:grpSp>
        <p:nvGrpSpPr>
          <p:cNvPr id="3" name="Group 16"/>
          <p:cNvGrpSpPr/>
          <p:nvPr/>
        </p:nvGrpSpPr>
        <p:grpSpPr>
          <a:xfrm>
            <a:off x="1524000" y="2133600"/>
            <a:ext cx="5542305" cy="609600"/>
            <a:chOff x="1524000" y="2133600"/>
            <a:chExt cx="5542305" cy="609600"/>
          </a:xfrm>
        </p:grpSpPr>
        <p:sp>
          <p:nvSpPr>
            <p:cNvPr id="63" name="Rectangle 62"/>
            <p:cNvSpPr/>
            <p:nvPr/>
          </p:nvSpPr>
          <p:spPr>
            <a:xfrm>
              <a:off x="1524000" y="2133600"/>
              <a:ext cx="762000" cy="6096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Rectangle 66"/>
            <p:cNvSpPr/>
            <p:nvPr/>
          </p:nvSpPr>
          <p:spPr>
            <a:xfrm>
              <a:off x="3124200" y="2297668"/>
              <a:ext cx="3942105" cy="369332"/>
            </a:xfrm>
            <a:prstGeom prst="rect">
              <a:avLst/>
            </a:prstGeom>
          </p:spPr>
          <p:txBody>
            <a:bodyPr wrap="none">
              <a:spAutoFit/>
            </a:bodyPr>
            <a:lstStyle/>
            <a:p>
              <a:r>
                <a:rPr lang="en-US" dirty="0">
                  <a:latin typeface="Comic Sans MS" pitchFamily="66" charset="0"/>
                </a:rPr>
                <a:t>Area of a square (A) = </a:t>
              </a:r>
              <a:r>
                <a:rPr lang="en-US" dirty="0" err="1">
                  <a:latin typeface="Comic Sans MS" pitchFamily="66" charset="0"/>
                </a:rPr>
                <a:t>l.l</a:t>
              </a:r>
              <a:r>
                <a:rPr lang="en-US" dirty="0">
                  <a:latin typeface="Comic Sans MS" pitchFamily="66" charset="0"/>
                </a:rPr>
                <a:t> = L.L = L</a:t>
              </a:r>
              <a:r>
                <a:rPr lang="en-US" baseline="30000" dirty="0">
                  <a:latin typeface="Comic Sans MS" pitchFamily="66" charset="0"/>
                </a:rPr>
                <a:t>2</a:t>
              </a:r>
              <a:endParaRPr lang="en-US" baseline="30000" dirty="0">
                <a:latin typeface="Mistral" pitchFamily="66" charset="0"/>
              </a:endParaRPr>
            </a:p>
          </p:txBody>
        </p:sp>
      </p:grpSp>
      <p:grpSp>
        <p:nvGrpSpPr>
          <p:cNvPr id="4" name="Group 15"/>
          <p:cNvGrpSpPr/>
          <p:nvPr/>
        </p:nvGrpSpPr>
        <p:grpSpPr>
          <a:xfrm>
            <a:off x="1524000" y="3124200"/>
            <a:ext cx="5300366" cy="1066800"/>
            <a:chOff x="1524000" y="3124200"/>
            <a:chExt cx="5300366" cy="1066800"/>
          </a:xfrm>
        </p:grpSpPr>
        <p:sp>
          <p:nvSpPr>
            <p:cNvPr id="68" name="Oval 67"/>
            <p:cNvSpPr/>
            <p:nvPr/>
          </p:nvSpPr>
          <p:spPr>
            <a:xfrm>
              <a:off x="1524000" y="3124200"/>
              <a:ext cx="1066800" cy="1066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9" name="Rectangle 68"/>
            <p:cNvSpPr/>
            <p:nvPr/>
          </p:nvSpPr>
          <p:spPr>
            <a:xfrm>
              <a:off x="3276600" y="3440668"/>
              <a:ext cx="3547766" cy="369332"/>
            </a:xfrm>
            <a:prstGeom prst="rect">
              <a:avLst/>
            </a:prstGeom>
          </p:spPr>
          <p:txBody>
            <a:bodyPr wrap="none">
              <a:spAutoFit/>
            </a:bodyPr>
            <a:lstStyle/>
            <a:p>
              <a:r>
                <a:rPr lang="en-US" dirty="0">
                  <a:latin typeface="Comic Sans MS" pitchFamily="66" charset="0"/>
                </a:rPr>
                <a:t>Area of a circle (A) = </a:t>
              </a:r>
              <a:r>
                <a:rPr lang="el-GR" dirty="0">
                  <a:latin typeface="Comic Sans MS" pitchFamily="66" charset="0"/>
                </a:rPr>
                <a:t>π</a:t>
              </a:r>
              <a:r>
                <a:rPr lang="en-US" dirty="0">
                  <a:latin typeface="Comic Sans MS" pitchFamily="66" charset="0"/>
                </a:rPr>
                <a:t>r</a:t>
              </a:r>
              <a:r>
                <a:rPr lang="en-US" baseline="30000" dirty="0">
                  <a:latin typeface="Comic Sans MS" pitchFamily="66" charset="0"/>
                </a:rPr>
                <a:t>2</a:t>
              </a:r>
              <a:r>
                <a:rPr lang="en-US" dirty="0">
                  <a:latin typeface="Comic Sans MS" pitchFamily="66" charset="0"/>
                </a:rPr>
                <a:t> =  L</a:t>
              </a:r>
              <a:r>
                <a:rPr lang="en-US" baseline="30000" dirty="0">
                  <a:latin typeface="Comic Sans MS" pitchFamily="66" charset="0"/>
                </a:rPr>
                <a:t>2</a:t>
              </a:r>
              <a:endParaRPr lang="en-US" baseline="30000" dirty="0">
                <a:latin typeface="Mistral" pitchFamily="66" charset="0"/>
              </a:endParaRPr>
            </a:p>
          </p:txBody>
        </p:sp>
      </p:grpSp>
      <p:grpSp>
        <p:nvGrpSpPr>
          <p:cNvPr id="6" name="Group 13"/>
          <p:cNvGrpSpPr/>
          <p:nvPr/>
        </p:nvGrpSpPr>
        <p:grpSpPr>
          <a:xfrm>
            <a:off x="1663350" y="5662149"/>
            <a:ext cx="6603605" cy="1066800"/>
            <a:chOff x="1663350" y="5662149"/>
            <a:chExt cx="6603605" cy="1066800"/>
          </a:xfrm>
        </p:grpSpPr>
        <p:sp>
          <p:nvSpPr>
            <p:cNvPr id="76" name="Rectangle 75"/>
            <p:cNvSpPr/>
            <p:nvPr/>
          </p:nvSpPr>
          <p:spPr>
            <a:xfrm>
              <a:off x="3124200" y="5943600"/>
              <a:ext cx="5142755" cy="369332"/>
            </a:xfrm>
            <a:prstGeom prst="rect">
              <a:avLst/>
            </a:prstGeom>
          </p:spPr>
          <p:txBody>
            <a:bodyPr wrap="none">
              <a:spAutoFit/>
            </a:bodyPr>
            <a:lstStyle/>
            <a:p>
              <a:r>
                <a:rPr lang="en-US" dirty="0">
                  <a:latin typeface="Comic Sans MS" pitchFamily="66" charset="0"/>
                </a:rPr>
                <a:t>Surface Area of a sphere/ball (A) = 4</a:t>
              </a:r>
              <a:r>
                <a:rPr lang="el-GR" dirty="0">
                  <a:latin typeface="Comic Sans MS" pitchFamily="66" charset="0"/>
                </a:rPr>
                <a:t>π</a:t>
              </a:r>
              <a:r>
                <a:rPr lang="en-US" dirty="0">
                  <a:latin typeface="Comic Sans MS" pitchFamily="66" charset="0"/>
                </a:rPr>
                <a:t>r</a:t>
              </a:r>
              <a:r>
                <a:rPr lang="en-US" baseline="30000" dirty="0">
                  <a:latin typeface="Comic Sans MS" pitchFamily="66" charset="0"/>
                </a:rPr>
                <a:t>2</a:t>
              </a:r>
              <a:r>
                <a:rPr lang="en-US" dirty="0">
                  <a:latin typeface="Comic Sans MS" pitchFamily="66" charset="0"/>
                </a:rPr>
                <a:t> =  L</a:t>
              </a:r>
              <a:r>
                <a:rPr lang="en-US" baseline="30000" dirty="0">
                  <a:latin typeface="Comic Sans MS" pitchFamily="66" charset="0"/>
                </a:rPr>
                <a:t>2</a:t>
              </a:r>
              <a:endParaRPr lang="en-US" baseline="30000" dirty="0">
                <a:latin typeface="Mistral" pitchFamily="66" charset="0"/>
              </a:endParaRPr>
            </a:p>
          </p:txBody>
        </p:sp>
        <p:sp>
          <p:nvSpPr>
            <p:cNvPr id="13" name="Oval 12"/>
            <p:cNvSpPr/>
            <p:nvPr/>
          </p:nvSpPr>
          <p:spPr>
            <a:xfrm rot="3111258">
              <a:off x="1663350" y="5662149"/>
              <a:ext cx="1066800" cy="1066800"/>
            </a:xfrm>
            <a:prstGeom prst="ellipse">
              <a:avLst/>
            </a:prstGeom>
            <a:solidFill>
              <a:srgbClr val="0000FF">
                <a:alpha val="92000"/>
              </a:srgbClr>
            </a:solidFill>
            <a:ln>
              <a:solidFill>
                <a:srgbClr val="0000FF">
                  <a:alpha val="52000"/>
                </a:srgbClr>
              </a:solidFill>
            </a:ln>
            <a:scene3d>
              <a:camera prst="orthographicFront">
                <a:rot lat="0" lon="11099999" rev="0"/>
              </a:camera>
              <a:lightRig rig="threePt" dir="t"/>
            </a:scene3d>
            <a:sp3d extrusionH="76200" contourW="12700">
              <a:bevelT w="571500" h="482600"/>
              <a:bevelB w="584200" h="482600"/>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5" name="Group 24"/>
          <p:cNvGrpSpPr/>
          <p:nvPr/>
        </p:nvGrpSpPr>
        <p:grpSpPr>
          <a:xfrm>
            <a:off x="1371600" y="4267200"/>
            <a:ext cx="6629400" cy="1270860"/>
            <a:chOff x="1371600" y="4267200"/>
            <a:chExt cx="6629400" cy="1270860"/>
          </a:xfrm>
        </p:grpSpPr>
        <p:grpSp>
          <p:nvGrpSpPr>
            <p:cNvPr id="5" name="Group 14"/>
            <p:cNvGrpSpPr/>
            <p:nvPr/>
          </p:nvGrpSpPr>
          <p:grpSpPr>
            <a:xfrm>
              <a:off x="1785570" y="4267200"/>
              <a:ext cx="6215430" cy="914400"/>
              <a:chOff x="1752600" y="4495800"/>
              <a:chExt cx="6215430" cy="914400"/>
            </a:xfrm>
          </p:grpSpPr>
          <p:sp>
            <p:nvSpPr>
              <p:cNvPr id="70" name="Right Triangle 69"/>
              <p:cNvSpPr/>
              <p:nvPr/>
            </p:nvSpPr>
            <p:spPr>
              <a:xfrm>
                <a:off x="1752600" y="4495800"/>
                <a:ext cx="914400" cy="914400"/>
              </a:xfrm>
              <a:prstGeom prst="rtTriangl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Rectangle 70"/>
              <p:cNvSpPr/>
              <p:nvPr/>
            </p:nvSpPr>
            <p:spPr>
              <a:xfrm>
                <a:off x="2650549" y="4724400"/>
                <a:ext cx="5317481" cy="369332"/>
              </a:xfrm>
              <a:prstGeom prst="rect">
                <a:avLst/>
              </a:prstGeom>
            </p:spPr>
            <p:txBody>
              <a:bodyPr wrap="none">
                <a:spAutoFit/>
              </a:bodyPr>
              <a:lstStyle/>
              <a:p>
                <a:r>
                  <a:rPr lang="en-US" dirty="0">
                    <a:latin typeface="Comic Sans MS" pitchFamily="66" charset="0"/>
                  </a:rPr>
                  <a:t>Area of a triangle (A) = (1/2)base . height =  L</a:t>
                </a:r>
                <a:r>
                  <a:rPr lang="en-US" baseline="30000" dirty="0">
                    <a:latin typeface="Comic Sans MS" pitchFamily="66" charset="0"/>
                  </a:rPr>
                  <a:t>2</a:t>
                </a:r>
                <a:endParaRPr lang="en-US" baseline="30000" dirty="0">
                  <a:latin typeface="Mistral" pitchFamily="66" charset="0"/>
                </a:endParaRPr>
              </a:p>
            </p:txBody>
          </p:sp>
        </p:grpSp>
        <p:grpSp>
          <p:nvGrpSpPr>
            <p:cNvPr id="21" name="Group 20"/>
            <p:cNvGrpSpPr/>
            <p:nvPr/>
          </p:nvGrpSpPr>
          <p:grpSpPr>
            <a:xfrm>
              <a:off x="1715529" y="5307228"/>
              <a:ext cx="990600" cy="230832"/>
              <a:chOff x="1715529" y="5307228"/>
              <a:chExt cx="990600" cy="230832"/>
            </a:xfrm>
          </p:grpSpPr>
          <p:cxnSp>
            <p:nvCxnSpPr>
              <p:cNvPr id="19" name="Straight Arrow Connector 18"/>
              <p:cNvCxnSpPr/>
              <p:nvPr/>
            </p:nvCxnSpPr>
            <p:spPr>
              <a:xfrm>
                <a:off x="1715529" y="5334000"/>
                <a:ext cx="990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57400" y="5307228"/>
                <a:ext cx="248786" cy="230832"/>
              </a:xfrm>
              <a:prstGeom prst="rect">
                <a:avLst/>
              </a:prstGeom>
              <a:noFill/>
            </p:spPr>
            <p:txBody>
              <a:bodyPr wrap="none" rtlCol="1">
                <a:spAutoFit/>
              </a:bodyPr>
              <a:lstStyle/>
              <a:p>
                <a:r>
                  <a:rPr lang="en-US" sz="900" dirty="0"/>
                  <a:t>b</a:t>
                </a:r>
                <a:endParaRPr lang="ar-SA" sz="900" dirty="0"/>
              </a:p>
            </p:txBody>
          </p:sp>
        </p:grpSp>
        <p:grpSp>
          <p:nvGrpSpPr>
            <p:cNvPr id="22" name="Group 21"/>
            <p:cNvGrpSpPr/>
            <p:nvPr/>
          </p:nvGrpSpPr>
          <p:grpSpPr>
            <a:xfrm rot="5400000">
              <a:off x="991716" y="4696512"/>
              <a:ext cx="990600" cy="230832"/>
              <a:chOff x="1715529" y="5307228"/>
              <a:chExt cx="990600" cy="230832"/>
            </a:xfrm>
          </p:grpSpPr>
          <p:cxnSp>
            <p:nvCxnSpPr>
              <p:cNvPr id="23" name="Straight Arrow Connector 22"/>
              <p:cNvCxnSpPr/>
              <p:nvPr/>
            </p:nvCxnSpPr>
            <p:spPr>
              <a:xfrm>
                <a:off x="1715529" y="5334000"/>
                <a:ext cx="990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5307228"/>
                <a:ext cx="248787" cy="230832"/>
              </a:xfrm>
              <a:prstGeom prst="rect">
                <a:avLst/>
              </a:prstGeom>
              <a:noFill/>
            </p:spPr>
            <p:txBody>
              <a:bodyPr wrap="none" rtlCol="1">
                <a:spAutoFit/>
              </a:bodyPr>
              <a:lstStyle/>
              <a:p>
                <a:r>
                  <a:rPr lang="en-US" sz="900" dirty="0"/>
                  <a:t>h</a:t>
                </a:r>
                <a:endParaRPr lang="ar-SA" sz="9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Three Dimension: Volume</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17"/>
          <p:cNvGrpSpPr/>
          <p:nvPr/>
        </p:nvGrpSpPr>
        <p:grpSpPr>
          <a:xfrm>
            <a:off x="1510951" y="3644551"/>
            <a:ext cx="7145533" cy="1066800"/>
            <a:chOff x="1510951" y="3644551"/>
            <a:chExt cx="7145533" cy="1066800"/>
          </a:xfrm>
        </p:grpSpPr>
        <p:sp>
          <p:nvSpPr>
            <p:cNvPr id="67" name="Rectangle 66"/>
            <p:cNvSpPr/>
            <p:nvPr/>
          </p:nvSpPr>
          <p:spPr>
            <a:xfrm>
              <a:off x="3124200" y="3974068"/>
              <a:ext cx="5532284" cy="369332"/>
            </a:xfrm>
            <a:prstGeom prst="rect">
              <a:avLst/>
            </a:prstGeom>
          </p:spPr>
          <p:txBody>
            <a:bodyPr wrap="none">
              <a:spAutoFit/>
            </a:bodyPr>
            <a:lstStyle/>
            <a:p>
              <a:r>
                <a:rPr lang="en-US" dirty="0">
                  <a:latin typeface="Comic Sans MS" pitchFamily="66" charset="0"/>
                </a:rPr>
                <a:t>Volume of a sphere/ball (V) =(4/3) </a:t>
              </a:r>
              <a:r>
                <a:rPr lang="el-GR" dirty="0">
                  <a:latin typeface="Comic Sans MS" pitchFamily="66" charset="0"/>
                </a:rPr>
                <a:t>π</a:t>
              </a:r>
              <a:r>
                <a:rPr lang="en-US" dirty="0">
                  <a:latin typeface="Comic Sans MS" pitchFamily="66" charset="0"/>
                </a:rPr>
                <a:t>r</a:t>
              </a:r>
              <a:r>
                <a:rPr lang="en-US" baseline="30000" dirty="0">
                  <a:latin typeface="Comic Sans MS" pitchFamily="66" charset="0"/>
                </a:rPr>
                <a:t>3</a:t>
              </a:r>
              <a:r>
                <a:rPr lang="en-US" dirty="0">
                  <a:latin typeface="Comic Sans MS" pitchFamily="66" charset="0"/>
                </a:rPr>
                <a:t> = L.L.L = L</a:t>
              </a:r>
              <a:r>
                <a:rPr lang="en-US" baseline="30000" dirty="0">
                  <a:latin typeface="Comic Sans MS" pitchFamily="66" charset="0"/>
                </a:rPr>
                <a:t>3</a:t>
              </a:r>
              <a:endParaRPr lang="en-US" baseline="30000" dirty="0">
                <a:latin typeface="Mistral" pitchFamily="66" charset="0"/>
              </a:endParaRPr>
            </a:p>
          </p:txBody>
        </p:sp>
        <p:sp>
          <p:nvSpPr>
            <p:cNvPr id="68" name="Oval 67"/>
            <p:cNvSpPr/>
            <p:nvPr/>
          </p:nvSpPr>
          <p:spPr>
            <a:xfrm rot="3111258">
              <a:off x="1510951" y="3644551"/>
              <a:ext cx="1066800" cy="1066800"/>
            </a:xfrm>
            <a:prstGeom prst="ellipse">
              <a:avLst/>
            </a:prstGeom>
            <a:solidFill>
              <a:srgbClr val="0000FF">
                <a:alpha val="92000"/>
              </a:srgbClr>
            </a:solidFill>
            <a:ln>
              <a:solidFill>
                <a:srgbClr val="0000FF">
                  <a:alpha val="52000"/>
                </a:srgbClr>
              </a:solidFill>
            </a:ln>
            <a:scene3d>
              <a:camera prst="orthographicFront">
                <a:rot lat="0" lon="11099999" rev="0"/>
              </a:camera>
              <a:lightRig rig="threePt" dir="t"/>
            </a:scene3d>
            <a:sp3d extrusionH="76200" contourW="12700">
              <a:bevelT w="571500" h="482600"/>
              <a:bevelB w="584200" h="482600"/>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 name="Group 16"/>
          <p:cNvGrpSpPr/>
          <p:nvPr/>
        </p:nvGrpSpPr>
        <p:grpSpPr>
          <a:xfrm>
            <a:off x="1374671" y="2286000"/>
            <a:ext cx="6092929" cy="914400"/>
            <a:chOff x="1374671" y="2286000"/>
            <a:chExt cx="6092929" cy="914400"/>
          </a:xfrm>
        </p:grpSpPr>
        <p:sp>
          <p:nvSpPr>
            <p:cNvPr id="60" name="Rectangle 59"/>
            <p:cNvSpPr/>
            <p:nvPr/>
          </p:nvSpPr>
          <p:spPr>
            <a:xfrm>
              <a:off x="3244969" y="2678668"/>
              <a:ext cx="4222631" cy="369332"/>
            </a:xfrm>
            <a:prstGeom prst="rect">
              <a:avLst/>
            </a:prstGeom>
          </p:spPr>
          <p:txBody>
            <a:bodyPr wrap="none">
              <a:spAutoFit/>
            </a:bodyPr>
            <a:lstStyle/>
            <a:p>
              <a:r>
                <a:rPr lang="en-US" dirty="0">
                  <a:latin typeface="Comic Sans MS" pitchFamily="66" charset="0"/>
                </a:rPr>
                <a:t>Volume of a box (V) = </a:t>
              </a:r>
              <a:r>
                <a:rPr lang="en-US" dirty="0" err="1">
                  <a:latin typeface="Comic Sans MS" pitchFamily="66" charset="0"/>
                </a:rPr>
                <a:t>l.b.h</a:t>
              </a:r>
              <a:r>
                <a:rPr lang="en-US" dirty="0">
                  <a:latin typeface="Comic Sans MS" pitchFamily="66" charset="0"/>
                </a:rPr>
                <a:t> = L.L.L = L</a:t>
              </a:r>
              <a:r>
                <a:rPr lang="en-US" baseline="30000" dirty="0">
                  <a:latin typeface="Comic Sans MS" pitchFamily="66" charset="0"/>
                </a:rPr>
                <a:t>3</a:t>
              </a:r>
              <a:endParaRPr lang="en-US" baseline="30000" dirty="0">
                <a:latin typeface="Mistral" pitchFamily="66" charset="0"/>
              </a:endParaRPr>
            </a:p>
          </p:txBody>
        </p:sp>
        <p:sp>
          <p:nvSpPr>
            <p:cNvPr id="13" name="Cube 12"/>
            <p:cNvSpPr/>
            <p:nvPr/>
          </p:nvSpPr>
          <p:spPr>
            <a:xfrm>
              <a:off x="1374671" y="2286000"/>
              <a:ext cx="1219200" cy="914400"/>
            </a:xfrm>
            <a:prstGeom prst="cub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Group 18"/>
          <p:cNvGrpSpPr/>
          <p:nvPr/>
        </p:nvGrpSpPr>
        <p:grpSpPr>
          <a:xfrm>
            <a:off x="1527071" y="5029200"/>
            <a:ext cx="6364037" cy="1143000"/>
            <a:chOff x="1527071" y="5029200"/>
            <a:chExt cx="6364037" cy="1143000"/>
          </a:xfrm>
        </p:grpSpPr>
        <p:sp>
          <p:nvSpPr>
            <p:cNvPr id="14" name="Flowchart: Magnetic Disk 13"/>
            <p:cNvSpPr/>
            <p:nvPr/>
          </p:nvSpPr>
          <p:spPr>
            <a:xfrm>
              <a:off x="1527071" y="5029200"/>
              <a:ext cx="990600" cy="1143000"/>
            </a:xfrm>
            <a:prstGeom prst="flowChartMagneticDisk">
              <a:avLst/>
            </a:prstGeom>
            <a:ln>
              <a:solidFill>
                <a:srgbClr val="FF0000"/>
              </a:solidFill>
            </a:ln>
            <a:scene3d>
              <a:camera prst="orthographicFront">
                <a:rot lat="0" lon="0" rev="0"/>
              </a:camera>
              <a:lightRig rig="threePt" dir="t"/>
            </a:scene3d>
            <a:sp3d>
              <a:bevelT w="0" h="63500"/>
              <a:bevelB w="317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ectangle 14"/>
            <p:cNvSpPr/>
            <p:nvPr/>
          </p:nvSpPr>
          <p:spPr>
            <a:xfrm>
              <a:off x="3200400" y="5269468"/>
              <a:ext cx="4690708" cy="369332"/>
            </a:xfrm>
            <a:prstGeom prst="rect">
              <a:avLst/>
            </a:prstGeom>
          </p:spPr>
          <p:txBody>
            <a:bodyPr wrap="none">
              <a:spAutoFit/>
            </a:bodyPr>
            <a:lstStyle/>
            <a:p>
              <a:r>
                <a:rPr lang="en-US" dirty="0">
                  <a:latin typeface="Comic Sans MS" pitchFamily="66" charset="0"/>
                </a:rPr>
                <a:t>Volume of a cylinder (V) = </a:t>
              </a:r>
              <a:r>
                <a:rPr lang="el-GR" dirty="0">
                  <a:latin typeface="Comic Sans MS" pitchFamily="66" charset="0"/>
                </a:rPr>
                <a:t>π</a:t>
              </a:r>
              <a:r>
                <a:rPr lang="en-US" dirty="0">
                  <a:latin typeface="Comic Sans MS" pitchFamily="66" charset="0"/>
                </a:rPr>
                <a:t>r</a:t>
              </a:r>
              <a:r>
                <a:rPr lang="en-US" baseline="30000" dirty="0">
                  <a:latin typeface="Comic Sans MS" pitchFamily="66" charset="0"/>
                </a:rPr>
                <a:t>2</a:t>
              </a:r>
              <a:r>
                <a:rPr lang="en-US" dirty="0">
                  <a:latin typeface="Comic Sans MS" pitchFamily="66" charset="0"/>
                </a:rPr>
                <a:t>.h= L</a:t>
              </a:r>
              <a:r>
                <a:rPr lang="en-US" baseline="30000" dirty="0">
                  <a:latin typeface="Comic Sans MS" pitchFamily="66" charset="0"/>
                </a:rPr>
                <a:t>2</a:t>
              </a:r>
              <a:r>
                <a:rPr lang="en-US" dirty="0">
                  <a:latin typeface="Comic Sans MS" pitchFamily="66" charset="0"/>
                </a:rPr>
                <a:t>.L = L</a:t>
              </a:r>
              <a:r>
                <a:rPr lang="en-US" baseline="30000" dirty="0">
                  <a:latin typeface="Comic Sans MS" pitchFamily="66" charset="0"/>
                </a:rPr>
                <a:t>3</a:t>
              </a:r>
              <a:endParaRPr lang="en-US" baseline="30000" dirty="0">
                <a:latin typeface="Mistral" pitchFamily="66" charset="0"/>
              </a:endParaRPr>
            </a:p>
          </p:txBody>
        </p:sp>
      </p:grpSp>
      <p:sp>
        <p:nvSpPr>
          <p:cNvPr id="16" name="Rectangle 15"/>
          <p:cNvSpPr/>
          <p:nvPr/>
        </p:nvSpPr>
        <p:spPr>
          <a:xfrm>
            <a:off x="1066800" y="1371600"/>
            <a:ext cx="7170553" cy="523220"/>
          </a:xfrm>
          <a:prstGeom prst="rect">
            <a:avLst/>
          </a:prstGeom>
        </p:spPr>
        <p:txBody>
          <a:bodyPr wrap="none">
            <a:spAutoFit/>
          </a:bodyPr>
          <a:lstStyle/>
          <a:p>
            <a:r>
              <a:rPr lang="en-US" sz="2800" dirty="0">
                <a:latin typeface="Comic Sans MS" pitchFamily="66" charset="0"/>
              </a:rPr>
              <a:t>Volume (V) = base Area. Height = L</a:t>
            </a:r>
            <a:r>
              <a:rPr lang="en-US" sz="2800" baseline="30000" dirty="0">
                <a:latin typeface="Comic Sans MS" pitchFamily="66" charset="0"/>
              </a:rPr>
              <a:t>2</a:t>
            </a:r>
            <a:r>
              <a:rPr lang="en-US" sz="2800" dirty="0">
                <a:latin typeface="Comic Sans MS" pitchFamily="66" charset="0"/>
              </a:rPr>
              <a:t>.L = L</a:t>
            </a:r>
            <a:r>
              <a:rPr lang="en-US" sz="2800" baseline="30000" dirty="0">
                <a:latin typeface="Comic Sans MS" pitchFamily="66" charset="0"/>
              </a:rPr>
              <a:t>3</a:t>
            </a:r>
            <a:endParaRPr lang="en-US" sz="2800" baseline="30000" dirty="0">
              <a:latin typeface="Mistral"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Mixed Dimensions-I</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84"/>
          <p:cNvGrpSpPr/>
          <p:nvPr/>
        </p:nvGrpSpPr>
        <p:grpSpPr>
          <a:xfrm>
            <a:off x="1447800" y="976510"/>
            <a:ext cx="5105400" cy="852290"/>
            <a:chOff x="685800" y="1524000"/>
            <a:chExt cx="5105400" cy="852290"/>
          </a:xfrm>
        </p:grpSpPr>
        <p:grpSp>
          <p:nvGrpSpPr>
            <p:cNvPr id="3" name="Group 29"/>
            <p:cNvGrpSpPr/>
            <p:nvPr/>
          </p:nvGrpSpPr>
          <p:grpSpPr>
            <a:xfrm>
              <a:off x="2209798" y="1524000"/>
              <a:ext cx="1015020" cy="852290"/>
              <a:chOff x="2971799" y="2260242"/>
              <a:chExt cx="969166" cy="852290"/>
            </a:xfrm>
          </p:grpSpPr>
          <p:cxnSp>
            <p:nvCxnSpPr>
              <p:cNvPr id="55" name="Straight Connector 54"/>
              <p:cNvCxnSpPr/>
              <p:nvPr/>
            </p:nvCxnSpPr>
            <p:spPr>
              <a:xfrm>
                <a:off x="2971800" y="2692758"/>
                <a:ext cx="945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087765" y="2260242"/>
                <a:ext cx="829885" cy="369332"/>
              </a:xfrm>
              <a:prstGeom prst="rect">
                <a:avLst/>
              </a:prstGeom>
            </p:spPr>
            <p:txBody>
              <a:bodyPr wrap="none">
                <a:spAutoFit/>
              </a:bodyPr>
              <a:lstStyle/>
              <a:p>
                <a:r>
                  <a:rPr lang="en-US" dirty="0">
                    <a:latin typeface="Comic Sans MS" pitchFamily="66" charset="0"/>
                  </a:rPr>
                  <a:t>Mass  </a:t>
                </a:r>
                <a:endParaRPr lang="en-US" dirty="0"/>
              </a:p>
            </p:txBody>
          </p:sp>
          <p:sp>
            <p:nvSpPr>
              <p:cNvPr id="61" name="Rectangle 60"/>
              <p:cNvSpPr/>
              <p:nvPr/>
            </p:nvSpPr>
            <p:spPr>
              <a:xfrm>
                <a:off x="2971799" y="2743200"/>
                <a:ext cx="969166" cy="369332"/>
              </a:xfrm>
              <a:prstGeom prst="rect">
                <a:avLst/>
              </a:prstGeom>
            </p:spPr>
            <p:txBody>
              <a:bodyPr wrap="none">
                <a:spAutoFit/>
              </a:bodyPr>
              <a:lstStyle/>
              <a:p>
                <a:r>
                  <a:rPr lang="en-US" dirty="0">
                    <a:latin typeface="Comic Sans MS" pitchFamily="66" charset="0"/>
                  </a:rPr>
                  <a:t>Volume </a:t>
                </a:r>
                <a:endParaRPr lang="en-US" dirty="0"/>
              </a:p>
            </p:txBody>
          </p:sp>
        </p:grpSp>
        <p:sp>
          <p:nvSpPr>
            <p:cNvPr id="62" name="Rectangle 61"/>
            <p:cNvSpPr/>
            <p:nvPr/>
          </p:nvSpPr>
          <p:spPr>
            <a:xfrm>
              <a:off x="685800" y="1777314"/>
              <a:ext cx="1619354" cy="369332"/>
            </a:xfrm>
            <a:prstGeom prst="rect">
              <a:avLst/>
            </a:prstGeom>
          </p:spPr>
          <p:txBody>
            <a:bodyPr wrap="none">
              <a:spAutoFit/>
            </a:bodyPr>
            <a:lstStyle/>
            <a:p>
              <a:r>
                <a:rPr lang="en-US" dirty="0">
                  <a:latin typeface="Comic Sans MS" pitchFamily="66" charset="0"/>
                </a:rPr>
                <a:t>Density (</a:t>
              </a:r>
              <a:r>
                <a:rPr lang="el-GR" dirty="0">
                  <a:latin typeface="Comic Sans MS" pitchFamily="66" charset="0"/>
                </a:rPr>
                <a:t>ρ</a:t>
              </a:r>
              <a:r>
                <a:rPr lang="en-US" dirty="0">
                  <a:latin typeface="Comic Sans MS" pitchFamily="66" charset="0"/>
                </a:rPr>
                <a:t>) = </a:t>
              </a:r>
              <a:endParaRPr lang="en-US" dirty="0"/>
            </a:p>
          </p:txBody>
        </p:sp>
        <p:grpSp>
          <p:nvGrpSpPr>
            <p:cNvPr id="4" name="Group 78"/>
            <p:cNvGrpSpPr/>
            <p:nvPr/>
          </p:nvGrpSpPr>
          <p:grpSpPr>
            <a:xfrm>
              <a:off x="3276600" y="1524000"/>
              <a:ext cx="1347181" cy="852290"/>
              <a:chOff x="3276600" y="1524000"/>
              <a:chExt cx="1347181" cy="852290"/>
            </a:xfrm>
          </p:grpSpPr>
          <p:grpSp>
            <p:nvGrpSpPr>
              <p:cNvPr id="5" name="Group 29"/>
              <p:cNvGrpSpPr/>
              <p:nvPr/>
            </p:nvGrpSpPr>
            <p:grpSpPr>
              <a:xfrm>
                <a:off x="3633181" y="1524000"/>
                <a:ext cx="990600" cy="852290"/>
                <a:chOff x="2971800" y="2260242"/>
                <a:chExt cx="945849" cy="852290"/>
              </a:xfrm>
            </p:grpSpPr>
            <p:cxnSp>
              <p:nvCxnSpPr>
                <p:cNvPr id="64" name="Straight Connector 63"/>
                <p:cNvCxnSpPr/>
                <p:nvPr/>
              </p:nvCxnSpPr>
              <p:spPr>
                <a:xfrm>
                  <a:off x="2971800" y="2692758"/>
                  <a:ext cx="945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087765" y="2260242"/>
                  <a:ext cx="502339" cy="369332"/>
                </a:xfrm>
                <a:prstGeom prst="rect">
                  <a:avLst/>
                </a:prstGeom>
              </p:spPr>
              <p:txBody>
                <a:bodyPr wrap="none">
                  <a:spAutoFit/>
                </a:bodyPr>
                <a:lstStyle/>
                <a:p>
                  <a:r>
                    <a:rPr lang="en-US" dirty="0">
                      <a:latin typeface="Comic Sans MS" pitchFamily="66" charset="0"/>
                    </a:rPr>
                    <a:t>M  </a:t>
                  </a:r>
                  <a:endParaRPr lang="en-US" dirty="0"/>
                </a:p>
              </p:txBody>
            </p:sp>
            <p:sp>
              <p:nvSpPr>
                <p:cNvPr id="66" name="Rectangle 65"/>
                <p:cNvSpPr/>
                <p:nvPr/>
              </p:nvSpPr>
              <p:spPr>
                <a:xfrm>
                  <a:off x="3123817" y="2743200"/>
                  <a:ext cx="453360" cy="369332"/>
                </a:xfrm>
                <a:prstGeom prst="rect">
                  <a:avLst/>
                </a:prstGeom>
              </p:spPr>
              <p:txBody>
                <a:bodyPr wrap="none">
                  <a:spAutoFit/>
                </a:bodyPr>
                <a:lstStyle/>
                <a:p>
                  <a:r>
                    <a:rPr lang="en-US" dirty="0">
                      <a:latin typeface="Comic Sans MS" pitchFamily="66" charset="0"/>
                    </a:rPr>
                    <a:t>L</a:t>
                  </a:r>
                  <a:r>
                    <a:rPr lang="en-US" baseline="30000" dirty="0">
                      <a:latin typeface="Comic Sans MS" pitchFamily="66" charset="0"/>
                    </a:rPr>
                    <a:t>3</a:t>
                  </a:r>
                  <a:r>
                    <a:rPr lang="en-US" dirty="0">
                      <a:latin typeface="Comic Sans MS" pitchFamily="66" charset="0"/>
                    </a:rPr>
                    <a:t> </a:t>
                  </a:r>
                  <a:endParaRPr lang="en-US" dirty="0"/>
                </a:p>
              </p:txBody>
            </p:sp>
          </p:grpSp>
          <p:sp>
            <p:nvSpPr>
              <p:cNvPr id="74" name="Rectangle 73"/>
              <p:cNvSpPr/>
              <p:nvPr/>
            </p:nvSpPr>
            <p:spPr>
              <a:xfrm>
                <a:off x="3276600"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80" name="Rectangle 79"/>
            <p:cNvSpPr/>
            <p:nvPr/>
          </p:nvSpPr>
          <p:spPr>
            <a:xfrm>
              <a:off x="4800600" y="1752600"/>
              <a:ext cx="990600" cy="369332"/>
            </a:xfrm>
            <a:prstGeom prst="rect">
              <a:avLst/>
            </a:prstGeom>
          </p:spPr>
          <p:txBody>
            <a:bodyPr wrap="square">
              <a:spAutoFit/>
            </a:bodyPr>
            <a:lstStyle/>
            <a:p>
              <a:r>
                <a:rPr lang="en-US" dirty="0">
                  <a:latin typeface="Comic Sans MS" pitchFamily="66" charset="0"/>
                </a:rPr>
                <a:t>= ML</a:t>
              </a:r>
              <a:r>
                <a:rPr lang="en-US" baseline="30000" dirty="0">
                  <a:latin typeface="Comic Sans MS" pitchFamily="66" charset="0"/>
                </a:rPr>
                <a:t>-3</a:t>
              </a:r>
              <a:r>
                <a:rPr lang="en-US" dirty="0">
                  <a:latin typeface="Comic Sans MS" pitchFamily="66" charset="0"/>
                </a:rPr>
                <a:t>  </a:t>
              </a:r>
              <a:endParaRPr lang="en-US" dirty="0"/>
            </a:p>
          </p:txBody>
        </p:sp>
      </p:grpSp>
      <p:grpSp>
        <p:nvGrpSpPr>
          <p:cNvPr id="6" name="Group 87"/>
          <p:cNvGrpSpPr/>
          <p:nvPr/>
        </p:nvGrpSpPr>
        <p:grpSpPr>
          <a:xfrm>
            <a:off x="1600200" y="2348110"/>
            <a:ext cx="5334000" cy="852290"/>
            <a:chOff x="381000" y="1524000"/>
            <a:chExt cx="5334000" cy="852290"/>
          </a:xfrm>
        </p:grpSpPr>
        <p:grpSp>
          <p:nvGrpSpPr>
            <p:cNvPr id="7" name="Group 29"/>
            <p:cNvGrpSpPr/>
            <p:nvPr/>
          </p:nvGrpSpPr>
          <p:grpSpPr>
            <a:xfrm>
              <a:off x="1905000" y="1524000"/>
              <a:ext cx="1720343" cy="852290"/>
              <a:chOff x="2680769" y="2260242"/>
              <a:chExt cx="1642625" cy="852290"/>
            </a:xfrm>
          </p:grpSpPr>
          <p:cxnSp>
            <p:nvCxnSpPr>
              <p:cNvPr id="105" name="Straight Connector 104"/>
              <p:cNvCxnSpPr/>
              <p:nvPr/>
            </p:nvCxnSpPr>
            <p:spPr>
              <a:xfrm>
                <a:off x="2753527" y="2680046"/>
                <a:ext cx="14551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680769" y="2260242"/>
                <a:ext cx="1642625" cy="369332"/>
              </a:xfrm>
              <a:prstGeom prst="rect">
                <a:avLst/>
              </a:prstGeom>
            </p:spPr>
            <p:txBody>
              <a:bodyPr wrap="none">
                <a:spAutoFit/>
              </a:bodyPr>
              <a:lstStyle/>
              <a:p>
                <a:r>
                  <a:rPr lang="en-US" dirty="0">
                    <a:latin typeface="Comic Sans MS" pitchFamily="66" charset="0"/>
                  </a:rPr>
                  <a:t>displacement  </a:t>
                </a:r>
                <a:endParaRPr lang="en-US" dirty="0"/>
              </a:p>
            </p:txBody>
          </p:sp>
          <p:sp>
            <p:nvSpPr>
              <p:cNvPr id="107" name="Rectangle 106"/>
              <p:cNvSpPr/>
              <p:nvPr/>
            </p:nvSpPr>
            <p:spPr>
              <a:xfrm>
                <a:off x="3072350" y="2743200"/>
                <a:ext cx="699784" cy="369332"/>
              </a:xfrm>
              <a:prstGeom prst="rect">
                <a:avLst/>
              </a:prstGeom>
            </p:spPr>
            <p:txBody>
              <a:bodyPr wrap="none">
                <a:spAutoFit/>
              </a:bodyPr>
              <a:lstStyle/>
              <a:p>
                <a:r>
                  <a:rPr lang="en-US" dirty="0">
                    <a:latin typeface="Comic Sans MS" pitchFamily="66" charset="0"/>
                  </a:rPr>
                  <a:t>time </a:t>
                </a:r>
                <a:endParaRPr lang="en-US" dirty="0"/>
              </a:p>
            </p:txBody>
          </p:sp>
        </p:grpSp>
        <p:sp>
          <p:nvSpPr>
            <p:cNvPr id="95" name="Rectangle 94"/>
            <p:cNvSpPr/>
            <p:nvPr/>
          </p:nvSpPr>
          <p:spPr>
            <a:xfrm>
              <a:off x="381000" y="1752600"/>
              <a:ext cx="1664238" cy="369332"/>
            </a:xfrm>
            <a:prstGeom prst="rect">
              <a:avLst/>
            </a:prstGeom>
          </p:spPr>
          <p:txBody>
            <a:bodyPr wrap="none">
              <a:spAutoFit/>
            </a:bodyPr>
            <a:lstStyle/>
            <a:p>
              <a:r>
                <a:rPr lang="en-US" dirty="0">
                  <a:latin typeface="Comic Sans MS" pitchFamily="66" charset="0"/>
                </a:rPr>
                <a:t>Velocity (v) = </a:t>
              </a:r>
              <a:endParaRPr lang="en-US" dirty="0"/>
            </a:p>
          </p:txBody>
        </p:sp>
        <p:grpSp>
          <p:nvGrpSpPr>
            <p:cNvPr id="8" name="Group 78"/>
            <p:cNvGrpSpPr/>
            <p:nvPr/>
          </p:nvGrpSpPr>
          <p:grpSpPr>
            <a:xfrm>
              <a:off x="3626651" y="1524000"/>
              <a:ext cx="945350" cy="852290"/>
              <a:chOff x="3626651" y="1524000"/>
              <a:chExt cx="945350" cy="852290"/>
            </a:xfrm>
          </p:grpSpPr>
          <p:grpSp>
            <p:nvGrpSpPr>
              <p:cNvPr id="9" name="Group 29"/>
              <p:cNvGrpSpPr/>
              <p:nvPr/>
            </p:nvGrpSpPr>
            <p:grpSpPr>
              <a:xfrm>
                <a:off x="4038600" y="1524000"/>
                <a:ext cx="533401" cy="852290"/>
                <a:chOff x="3358903" y="2260242"/>
                <a:chExt cx="509304" cy="852290"/>
              </a:xfrm>
            </p:grpSpPr>
            <p:cxnSp>
              <p:nvCxnSpPr>
                <p:cNvPr id="102" name="Straight Connector 101"/>
                <p:cNvCxnSpPr/>
                <p:nvPr/>
              </p:nvCxnSpPr>
              <p:spPr>
                <a:xfrm>
                  <a:off x="3358903" y="2692873"/>
                  <a:ext cx="50930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439336" y="2260242"/>
                  <a:ext cx="428871" cy="369332"/>
                </a:xfrm>
                <a:prstGeom prst="rect">
                  <a:avLst/>
                </a:prstGeom>
              </p:spPr>
              <p:txBody>
                <a:bodyPr wrap="none">
                  <a:spAutoFit/>
                </a:bodyPr>
                <a:lstStyle/>
                <a:p>
                  <a:r>
                    <a:rPr lang="en-US" dirty="0">
                      <a:latin typeface="Comic Sans MS" pitchFamily="66" charset="0"/>
                    </a:rPr>
                    <a:t>L  </a:t>
                  </a:r>
                  <a:endParaRPr lang="en-US" dirty="0"/>
                </a:p>
              </p:txBody>
            </p:sp>
            <p:sp>
              <p:nvSpPr>
                <p:cNvPr id="104" name="Rectangle 103"/>
                <p:cNvSpPr/>
                <p:nvPr/>
              </p:nvSpPr>
              <p:spPr>
                <a:xfrm>
                  <a:off x="3476070" y="2743200"/>
                  <a:ext cx="392137" cy="369332"/>
                </a:xfrm>
                <a:prstGeom prst="rect">
                  <a:avLst/>
                </a:prstGeom>
              </p:spPr>
              <p:txBody>
                <a:bodyPr wrap="none">
                  <a:spAutoFit/>
                </a:bodyPr>
                <a:lstStyle/>
                <a:p>
                  <a:r>
                    <a:rPr lang="en-US" dirty="0">
                      <a:latin typeface="Comic Sans MS" pitchFamily="66" charset="0"/>
                    </a:rPr>
                    <a:t>T </a:t>
                  </a:r>
                  <a:endParaRPr lang="en-US" dirty="0"/>
                </a:p>
              </p:txBody>
            </p:sp>
          </p:grpSp>
          <p:sp>
            <p:nvSpPr>
              <p:cNvPr id="101" name="Rectangle 100"/>
              <p:cNvSpPr/>
              <p:nvPr/>
            </p:nvSpPr>
            <p:spPr>
              <a:xfrm>
                <a:off x="3626651"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99" name="Rectangle 98"/>
            <p:cNvSpPr/>
            <p:nvPr/>
          </p:nvSpPr>
          <p:spPr>
            <a:xfrm>
              <a:off x="4724400" y="1752600"/>
              <a:ext cx="990600" cy="369332"/>
            </a:xfrm>
            <a:prstGeom prst="rect">
              <a:avLst/>
            </a:prstGeom>
          </p:spPr>
          <p:txBody>
            <a:bodyPr wrap="square">
              <a:spAutoFit/>
            </a:bodyPr>
            <a:lstStyle/>
            <a:p>
              <a:r>
                <a:rPr lang="en-US" dirty="0">
                  <a:latin typeface="Comic Sans MS" pitchFamily="66" charset="0"/>
                </a:rPr>
                <a:t>= LT</a:t>
              </a:r>
              <a:r>
                <a:rPr lang="en-US" baseline="30000" dirty="0">
                  <a:latin typeface="Comic Sans MS" pitchFamily="66" charset="0"/>
                </a:rPr>
                <a:t>-1</a:t>
              </a:r>
              <a:r>
                <a:rPr lang="en-US" dirty="0">
                  <a:latin typeface="Comic Sans MS" pitchFamily="66" charset="0"/>
                </a:rPr>
                <a:t>  </a:t>
              </a:r>
              <a:endParaRPr lang="en-US" dirty="0"/>
            </a:p>
          </p:txBody>
        </p:sp>
      </p:grpSp>
      <p:grpSp>
        <p:nvGrpSpPr>
          <p:cNvPr id="11" name="Group 112"/>
          <p:cNvGrpSpPr/>
          <p:nvPr/>
        </p:nvGrpSpPr>
        <p:grpSpPr>
          <a:xfrm>
            <a:off x="1600200" y="3795910"/>
            <a:ext cx="5410200" cy="852290"/>
            <a:chOff x="304800" y="1524000"/>
            <a:chExt cx="5410200" cy="852290"/>
          </a:xfrm>
        </p:grpSpPr>
        <p:grpSp>
          <p:nvGrpSpPr>
            <p:cNvPr id="12" name="Group 29"/>
            <p:cNvGrpSpPr/>
            <p:nvPr/>
          </p:nvGrpSpPr>
          <p:grpSpPr>
            <a:xfrm>
              <a:off x="1981201" y="1524000"/>
              <a:ext cx="1524000" cy="852290"/>
              <a:chOff x="2753527" y="2260242"/>
              <a:chExt cx="1455152" cy="852290"/>
            </a:xfrm>
          </p:grpSpPr>
          <p:cxnSp>
            <p:nvCxnSpPr>
              <p:cNvPr id="123" name="Straight Connector 122"/>
              <p:cNvCxnSpPr/>
              <p:nvPr/>
            </p:nvCxnSpPr>
            <p:spPr>
              <a:xfrm>
                <a:off x="2753527" y="2680046"/>
                <a:ext cx="14551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2890428" y="2260242"/>
                <a:ext cx="1172735" cy="369332"/>
              </a:xfrm>
              <a:prstGeom prst="rect">
                <a:avLst/>
              </a:prstGeom>
            </p:spPr>
            <p:txBody>
              <a:bodyPr wrap="none">
                <a:spAutoFit/>
              </a:bodyPr>
              <a:lstStyle/>
              <a:p>
                <a:r>
                  <a:rPr lang="en-US" dirty="0">
                    <a:latin typeface="Comic Sans MS" pitchFamily="66" charset="0"/>
                  </a:rPr>
                  <a:t>distance  </a:t>
                </a:r>
                <a:endParaRPr lang="en-US" dirty="0"/>
              </a:p>
            </p:txBody>
          </p:sp>
          <p:sp>
            <p:nvSpPr>
              <p:cNvPr id="125" name="Rectangle 124"/>
              <p:cNvSpPr/>
              <p:nvPr/>
            </p:nvSpPr>
            <p:spPr>
              <a:xfrm>
                <a:off x="3072350" y="2743200"/>
                <a:ext cx="699784" cy="369332"/>
              </a:xfrm>
              <a:prstGeom prst="rect">
                <a:avLst/>
              </a:prstGeom>
            </p:spPr>
            <p:txBody>
              <a:bodyPr wrap="none">
                <a:spAutoFit/>
              </a:bodyPr>
              <a:lstStyle/>
              <a:p>
                <a:r>
                  <a:rPr lang="en-US" dirty="0">
                    <a:latin typeface="Comic Sans MS" pitchFamily="66" charset="0"/>
                  </a:rPr>
                  <a:t>time </a:t>
                </a:r>
                <a:endParaRPr lang="en-US" dirty="0"/>
              </a:p>
            </p:txBody>
          </p:sp>
        </p:grpSp>
        <p:sp>
          <p:nvSpPr>
            <p:cNvPr id="115" name="Rectangle 114"/>
            <p:cNvSpPr/>
            <p:nvPr/>
          </p:nvSpPr>
          <p:spPr>
            <a:xfrm>
              <a:off x="304800" y="1752600"/>
              <a:ext cx="1463862" cy="369332"/>
            </a:xfrm>
            <a:prstGeom prst="rect">
              <a:avLst/>
            </a:prstGeom>
          </p:spPr>
          <p:txBody>
            <a:bodyPr wrap="none">
              <a:spAutoFit/>
            </a:bodyPr>
            <a:lstStyle/>
            <a:p>
              <a:r>
                <a:rPr lang="en-US" dirty="0">
                  <a:latin typeface="Comic Sans MS" pitchFamily="66" charset="0"/>
                </a:rPr>
                <a:t>Speed (v) = </a:t>
              </a:r>
              <a:endParaRPr lang="en-US" dirty="0"/>
            </a:p>
          </p:txBody>
        </p:sp>
        <p:grpSp>
          <p:nvGrpSpPr>
            <p:cNvPr id="13" name="Group 78"/>
            <p:cNvGrpSpPr/>
            <p:nvPr/>
          </p:nvGrpSpPr>
          <p:grpSpPr>
            <a:xfrm>
              <a:off x="3626651" y="1524000"/>
              <a:ext cx="945350" cy="852290"/>
              <a:chOff x="3626651" y="1524000"/>
              <a:chExt cx="945350" cy="852290"/>
            </a:xfrm>
          </p:grpSpPr>
          <p:grpSp>
            <p:nvGrpSpPr>
              <p:cNvPr id="14" name="Group 29"/>
              <p:cNvGrpSpPr/>
              <p:nvPr/>
            </p:nvGrpSpPr>
            <p:grpSpPr>
              <a:xfrm>
                <a:off x="4038600" y="1524000"/>
                <a:ext cx="533401" cy="852290"/>
                <a:chOff x="3358903" y="2260242"/>
                <a:chExt cx="509304" cy="852290"/>
              </a:xfrm>
            </p:grpSpPr>
            <p:cxnSp>
              <p:nvCxnSpPr>
                <p:cNvPr id="120" name="Straight Connector 119"/>
                <p:cNvCxnSpPr/>
                <p:nvPr/>
              </p:nvCxnSpPr>
              <p:spPr>
                <a:xfrm>
                  <a:off x="3358903" y="2692873"/>
                  <a:ext cx="50930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439336" y="2260242"/>
                  <a:ext cx="428871" cy="369332"/>
                </a:xfrm>
                <a:prstGeom prst="rect">
                  <a:avLst/>
                </a:prstGeom>
              </p:spPr>
              <p:txBody>
                <a:bodyPr wrap="none">
                  <a:spAutoFit/>
                </a:bodyPr>
                <a:lstStyle/>
                <a:p>
                  <a:r>
                    <a:rPr lang="en-US" dirty="0">
                      <a:latin typeface="Comic Sans MS" pitchFamily="66" charset="0"/>
                    </a:rPr>
                    <a:t>L  </a:t>
                  </a:r>
                  <a:endParaRPr lang="en-US" dirty="0"/>
                </a:p>
              </p:txBody>
            </p:sp>
            <p:sp>
              <p:nvSpPr>
                <p:cNvPr id="122" name="Rectangle 121"/>
                <p:cNvSpPr/>
                <p:nvPr/>
              </p:nvSpPr>
              <p:spPr>
                <a:xfrm>
                  <a:off x="3476070" y="2743200"/>
                  <a:ext cx="392137" cy="369332"/>
                </a:xfrm>
                <a:prstGeom prst="rect">
                  <a:avLst/>
                </a:prstGeom>
              </p:spPr>
              <p:txBody>
                <a:bodyPr wrap="none">
                  <a:spAutoFit/>
                </a:bodyPr>
                <a:lstStyle/>
                <a:p>
                  <a:r>
                    <a:rPr lang="en-US" dirty="0">
                      <a:latin typeface="Comic Sans MS" pitchFamily="66" charset="0"/>
                    </a:rPr>
                    <a:t>T </a:t>
                  </a:r>
                  <a:endParaRPr lang="en-US" dirty="0"/>
                </a:p>
              </p:txBody>
            </p:sp>
          </p:grpSp>
          <p:sp>
            <p:nvSpPr>
              <p:cNvPr id="119" name="Rectangle 118"/>
              <p:cNvSpPr/>
              <p:nvPr/>
            </p:nvSpPr>
            <p:spPr>
              <a:xfrm>
                <a:off x="3626651"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117" name="Rectangle 116"/>
            <p:cNvSpPr/>
            <p:nvPr/>
          </p:nvSpPr>
          <p:spPr>
            <a:xfrm>
              <a:off x="4724400" y="1752600"/>
              <a:ext cx="990600" cy="369332"/>
            </a:xfrm>
            <a:prstGeom prst="rect">
              <a:avLst/>
            </a:prstGeom>
          </p:spPr>
          <p:txBody>
            <a:bodyPr wrap="square">
              <a:spAutoFit/>
            </a:bodyPr>
            <a:lstStyle/>
            <a:p>
              <a:r>
                <a:rPr lang="en-US" dirty="0">
                  <a:latin typeface="Comic Sans MS" pitchFamily="66" charset="0"/>
                </a:rPr>
                <a:t>= LT</a:t>
              </a:r>
              <a:r>
                <a:rPr lang="en-US" baseline="30000" dirty="0">
                  <a:latin typeface="Comic Sans MS" pitchFamily="66" charset="0"/>
                </a:rPr>
                <a:t>-1</a:t>
              </a:r>
              <a:r>
                <a:rPr lang="en-US" dirty="0">
                  <a:latin typeface="Comic Sans MS" pitchFamily="66" charset="0"/>
                </a:rPr>
                <a:t>  </a:t>
              </a:r>
              <a:endParaRPr lang="en-US" dirty="0"/>
            </a:p>
          </p:txBody>
        </p:sp>
      </p:grpSp>
      <p:grpSp>
        <p:nvGrpSpPr>
          <p:cNvPr id="15" name="Group 125"/>
          <p:cNvGrpSpPr/>
          <p:nvPr/>
        </p:nvGrpSpPr>
        <p:grpSpPr>
          <a:xfrm>
            <a:off x="1371600" y="4953000"/>
            <a:ext cx="6096000" cy="852290"/>
            <a:chOff x="-228600" y="1524000"/>
            <a:chExt cx="6096000" cy="852290"/>
          </a:xfrm>
        </p:grpSpPr>
        <p:grpSp>
          <p:nvGrpSpPr>
            <p:cNvPr id="16" name="Group 29"/>
            <p:cNvGrpSpPr/>
            <p:nvPr/>
          </p:nvGrpSpPr>
          <p:grpSpPr>
            <a:xfrm>
              <a:off x="1905000" y="1524000"/>
              <a:ext cx="1935145" cy="852290"/>
              <a:chOff x="2680768" y="2260242"/>
              <a:chExt cx="1847723" cy="852290"/>
            </a:xfrm>
          </p:grpSpPr>
          <p:cxnSp>
            <p:nvCxnSpPr>
              <p:cNvPr id="136" name="Straight Connector 135"/>
              <p:cNvCxnSpPr/>
              <p:nvPr/>
            </p:nvCxnSpPr>
            <p:spPr>
              <a:xfrm>
                <a:off x="2753527" y="2680046"/>
                <a:ext cx="14551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680768" y="2260242"/>
                <a:ext cx="1847723" cy="369332"/>
              </a:xfrm>
              <a:prstGeom prst="rect">
                <a:avLst/>
              </a:prstGeom>
            </p:spPr>
            <p:txBody>
              <a:bodyPr wrap="none">
                <a:spAutoFit/>
              </a:bodyPr>
              <a:lstStyle/>
              <a:p>
                <a:r>
                  <a:rPr lang="en-US" dirty="0">
                    <a:latin typeface="Comic Sans MS" pitchFamily="66" charset="0"/>
                  </a:rPr>
                  <a:t>Velocity change </a:t>
                </a:r>
                <a:endParaRPr lang="en-US" dirty="0"/>
              </a:p>
            </p:txBody>
          </p:sp>
          <p:sp>
            <p:nvSpPr>
              <p:cNvPr id="138" name="Rectangle 137"/>
              <p:cNvSpPr/>
              <p:nvPr/>
            </p:nvSpPr>
            <p:spPr>
              <a:xfrm>
                <a:off x="3072350" y="2743200"/>
                <a:ext cx="699784" cy="369332"/>
              </a:xfrm>
              <a:prstGeom prst="rect">
                <a:avLst/>
              </a:prstGeom>
            </p:spPr>
            <p:txBody>
              <a:bodyPr wrap="none">
                <a:spAutoFit/>
              </a:bodyPr>
              <a:lstStyle/>
              <a:p>
                <a:r>
                  <a:rPr lang="en-US" dirty="0">
                    <a:latin typeface="Comic Sans MS" pitchFamily="66" charset="0"/>
                  </a:rPr>
                  <a:t>time </a:t>
                </a:r>
                <a:endParaRPr lang="en-US" dirty="0"/>
              </a:p>
            </p:txBody>
          </p:sp>
        </p:grpSp>
        <p:sp>
          <p:nvSpPr>
            <p:cNvPr id="128" name="Rectangle 127"/>
            <p:cNvSpPr/>
            <p:nvPr/>
          </p:nvSpPr>
          <p:spPr>
            <a:xfrm>
              <a:off x="-228600" y="1752600"/>
              <a:ext cx="2162772" cy="369332"/>
            </a:xfrm>
            <a:prstGeom prst="rect">
              <a:avLst/>
            </a:prstGeom>
          </p:spPr>
          <p:txBody>
            <a:bodyPr wrap="none">
              <a:spAutoFit/>
            </a:bodyPr>
            <a:lstStyle/>
            <a:p>
              <a:r>
                <a:rPr lang="en-US" dirty="0">
                  <a:latin typeface="Comic Sans MS" pitchFamily="66" charset="0"/>
                </a:rPr>
                <a:t>Acceleration (a) = </a:t>
              </a:r>
              <a:endParaRPr lang="en-US" dirty="0"/>
            </a:p>
          </p:txBody>
        </p:sp>
        <p:grpSp>
          <p:nvGrpSpPr>
            <p:cNvPr id="17" name="Group 78"/>
            <p:cNvGrpSpPr/>
            <p:nvPr/>
          </p:nvGrpSpPr>
          <p:grpSpPr>
            <a:xfrm>
              <a:off x="3779051" y="1524000"/>
              <a:ext cx="1179880" cy="852290"/>
              <a:chOff x="3779051" y="1524000"/>
              <a:chExt cx="1179880" cy="852290"/>
            </a:xfrm>
          </p:grpSpPr>
          <p:grpSp>
            <p:nvGrpSpPr>
              <p:cNvPr id="18" name="Group 29"/>
              <p:cNvGrpSpPr/>
              <p:nvPr/>
            </p:nvGrpSpPr>
            <p:grpSpPr>
              <a:xfrm>
                <a:off x="4149816" y="1524000"/>
                <a:ext cx="809115" cy="852290"/>
                <a:chOff x="3465089" y="2260242"/>
                <a:chExt cx="772562" cy="852290"/>
              </a:xfrm>
            </p:grpSpPr>
            <p:cxnSp>
              <p:nvCxnSpPr>
                <p:cNvPr id="133" name="Straight Connector 132"/>
                <p:cNvCxnSpPr/>
                <p:nvPr/>
              </p:nvCxnSpPr>
              <p:spPr>
                <a:xfrm>
                  <a:off x="3465089" y="2692873"/>
                  <a:ext cx="50930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545520" y="2260242"/>
                  <a:ext cx="692131" cy="369332"/>
                </a:xfrm>
                <a:prstGeom prst="rect">
                  <a:avLst/>
                </a:prstGeom>
              </p:spPr>
              <p:txBody>
                <a:bodyPr wrap="none">
                  <a:spAutoFit/>
                </a:bodyPr>
                <a:lstStyle/>
                <a:p>
                  <a:r>
                    <a:rPr lang="en-US" dirty="0">
                      <a:latin typeface="Comic Sans MS" pitchFamily="66" charset="0"/>
                    </a:rPr>
                    <a:t>L/T  </a:t>
                  </a:r>
                  <a:endParaRPr lang="en-US" dirty="0"/>
                </a:p>
              </p:txBody>
            </p:sp>
            <p:sp>
              <p:nvSpPr>
                <p:cNvPr id="135" name="Rectangle 134"/>
                <p:cNvSpPr/>
                <p:nvPr/>
              </p:nvSpPr>
              <p:spPr>
                <a:xfrm>
                  <a:off x="3582256" y="2743200"/>
                  <a:ext cx="392137" cy="369332"/>
                </a:xfrm>
                <a:prstGeom prst="rect">
                  <a:avLst/>
                </a:prstGeom>
              </p:spPr>
              <p:txBody>
                <a:bodyPr wrap="none">
                  <a:spAutoFit/>
                </a:bodyPr>
                <a:lstStyle/>
                <a:p>
                  <a:r>
                    <a:rPr lang="en-US" dirty="0">
                      <a:latin typeface="Comic Sans MS" pitchFamily="66" charset="0"/>
                    </a:rPr>
                    <a:t>T </a:t>
                  </a:r>
                  <a:endParaRPr lang="en-US" dirty="0"/>
                </a:p>
              </p:txBody>
            </p:sp>
          </p:grpSp>
          <p:sp>
            <p:nvSpPr>
              <p:cNvPr id="132" name="Rectangle 131"/>
              <p:cNvSpPr/>
              <p:nvPr/>
            </p:nvSpPr>
            <p:spPr>
              <a:xfrm>
                <a:off x="3779051"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130" name="Rectangle 129"/>
            <p:cNvSpPr/>
            <p:nvPr/>
          </p:nvSpPr>
          <p:spPr>
            <a:xfrm>
              <a:off x="4876800" y="1752600"/>
              <a:ext cx="990600" cy="369332"/>
            </a:xfrm>
            <a:prstGeom prst="rect">
              <a:avLst/>
            </a:prstGeom>
          </p:spPr>
          <p:txBody>
            <a:bodyPr wrap="square">
              <a:spAutoFit/>
            </a:bodyPr>
            <a:lstStyle/>
            <a:p>
              <a:r>
                <a:rPr lang="en-US" dirty="0">
                  <a:latin typeface="Comic Sans MS" pitchFamily="66" charset="0"/>
                </a:rPr>
                <a:t>= LT</a:t>
              </a:r>
              <a:r>
                <a:rPr lang="en-US" baseline="30000" dirty="0">
                  <a:latin typeface="Comic Sans MS" pitchFamily="66" charset="0"/>
                </a:rPr>
                <a:t>-2</a:t>
              </a:r>
              <a:r>
                <a:rPr lang="en-US" dirty="0">
                  <a:latin typeface="Comic Sans MS" pitchFamily="66" charset="0"/>
                </a:rPr>
                <a:t>  </a:t>
              </a:r>
              <a:endParaRPr lang="en-US" dirty="0"/>
            </a:p>
          </p:txBody>
        </p:sp>
      </p:grpSp>
      <p:grpSp>
        <p:nvGrpSpPr>
          <p:cNvPr id="19" name="Group 71"/>
          <p:cNvGrpSpPr/>
          <p:nvPr/>
        </p:nvGrpSpPr>
        <p:grpSpPr>
          <a:xfrm>
            <a:off x="1371600" y="6096000"/>
            <a:ext cx="5447643" cy="379956"/>
            <a:chOff x="-838200" y="1741976"/>
            <a:chExt cx="5447643" cy="379956"/>
          </a:xfrm>
        </p:grpSpPr>
        <p:sp>
          <p:nvSpPr>
            <p:cNvPr id="73" name="Rectangle 72"/>
            <p:cNvSpPr/>
            <p:nvPr/>
          </p:nvSpPr>
          <p:spPr>
            <a:xfrm>
              <a:off x="1023205" y="1741976"/>
              <a:ext cx="3586238" cy="369332"/>
            </a:xfrm>
            <a:prstGeom prst="rect">
              <a:avLst/>
            </a:prstGeom>
          </p:spPr>
          <p:txBody>
            <a:bodyPr wrap="none">
              <a:spAutoFit/>
            </a:bodyPr>
            <a:lstStyle/>
            <a:p>
              <a:r>
                <a:rPr lang="en-US" dirty="0">
                  <a:latin typeface="Comic Sans MS" pitchFamily="66" charset="0"/>
                </a:rPr>
                <a:t>Mass . velocity  = m . v  = MLT</a:t>
              </a:r>
              <a:r>
                <a:rPr lang="en-US" baseline="30000" dirty="0">
                  <a:latin typeface="Comic Sans MS" pitchFamily="66" charset="0"/>
                </a:rPr>
                <a:t>-1</a:t>
              </a:r>
              <a:r>
                <a:rPr lang="en-US" dirty="0">
                  <a:latin typeface="Comic Sans MS" pitchFamily="66" charset="0"/>
                </a:rPr>
                <a:t> </a:t>
              </a:r>
              <a:endParaRPr lang="en-US" dirty="0"/>
            </a:p>
          </p:txBody>
        </p:sp>
        <p:sp>
          <p:nvSpPr>
            <p:cNvPr id="75" name="Rectangle 74"/>
            <p:cNvSpPr/>
            <p:nvPr/>
          </p:nvSpPr>
          <p:spPr>
            <a:xfrm>
              <a:off x="-838200" y="1752600"/>
              <a:ext cx="1962397" cy="369332"/>
            </a:xfrm>
            <a:prstGeom prst="rect">
              <a:avLst/>
            </a:prstGeom>
          </p:spPr>
          <p:txBody>
            <a:bodyPr wrap="none">
              <a:spAutoFit/>
            </a:bodyPr>
            <a:lstStyle/>
            <a:p>
              <a:r>
                <a:rPr lang="en-US" dirty="0">
                  <a:latin typeface="Comic Sans MS" pitchFamily="66" charset="0"/>
                </a:rPr>
                <a:t>Momentum (p) =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0"/>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Mixed Dimensions: II</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138"/>
          <p:cNvGrpSpPr/>
          <p:nvPr/>
        </p:nvGrpSpPr>
        <p:grpSpPr>
          <a:xfrm>
            <a:off x="1528694" y="914400"/>
            <a:ext cx="5405506" cy="394046"/>
            <a:chOff x="-228600" y="1741976"/>
            <a:chExt cx="5405506" cy="394046"/>
          </a:xfrm>
        </p:grpSpPr>
        <p:sp>
          <p:nvSpPr>
            <p:cNvPr id="150" name="Rectangle 149"/>
            <p:cNvSpPr/>
            <p:nvPr/>
          </p:nvSpPr>
          <p:spPr>
            <a:xfrm>
              <a:off x="1023205" y="1741976"/>
              <a:ext cx="4153701" cy="369332"/>
            </a:xfrm>
            <a:prstGeom prst="rect">
              <a:avLst/>
            </a:prstGeom>
          </p:spPr>
          <p:txBody>
            <a:bodyPr wrap="none">
              <a:spAutoFit/>
            </a:bodyPr>
            <a:lstStyle/>
            <a:p>
              <a:r>
                <a:rPr lang="en-US" dirty="0">
                  <a:latin typeface="Comic Sans MS" pitchFamily="66" charset="0"/>
                </a:rPr>
                <a:t>mass . acceleration  = m . a  = MLT</a:t>
              </a:r>
              <a:r>
                <a:rPr lang="en-US" baseline="30000" dirty="0">
                  <a:latin typeface="Comic Sans MS" pitchFamily="66" charset="0"/>
                </a:rPr>
                <a:t>-2</a:t>
              </a:r>
              <a:r>
                <a:rPr lang="en-US" dirty="0">
                  <a:latin typeface="Comic Sans MS" pitchFamily="66" charset="0"/>
                </a:rPr>
                <a:t> </a:t>
              </a:r>
              <a:endParaRPr lang="en-US" dirty="0"/>
            </a:p>
          </p:txBody>
        </p:sp>
        <p:sp>
          <p:nvSpPr>
            <p:cNvPr id="141" name="Rectangle 140"/>
            <p:cNvSpPr/>
            <p:nvPr/>
          </p:nvSpPr>
          <p:spPr>
            <a:xfrm>
              <a:off x="-228600" y="1766690"/>
              <a:ext cx="1435008" cy="369332"/>
            </a:xfrm>
            <a:prstGeom prst="rect">
              <a:avLst/>
            </a:prstGeom>
          </p:spPr>
          <p:txBody>
            <a:bodyPr wrap="none">
              <a:spAutoFit/>
            </a:bodyPr>
            <a:lstStyle/>
            <a:p>
              <a:r>
                <a:rPr lang="en-US" dirty="0">
                  <a:latin typeface="Comic Sans MS" pitchFamily="66" charset="0"/>
                </a:rPr>
                <a:t>Force (F) = </a:t>
              </a:r>
              <a:endParaRPr lang="en-US" dirty="0"/>
            </a:p>
          </p:txBody>
        </p:sp>
      </p:grpSp>
      <p:grpSp>
        <p:nvGrpSpPr>
          <p:cNvPr id="3" name="Group 153"/>
          <p:cNvGrpSpPr/>
          <p:nvPr/>
        </p:nvGrpSpPr>
        <p:grpSpPr>
          <a:xfrm>
            <a:off x="1295400" y="1676400"/>
            <a:ext cx="5943600" cy="852290"/>
            <a:chOff x="304800" y="1524000"/>
            <a:chExt cx="5943600" cy="852290"/>
          </a:xfrm>
        </p:grpSpPr>
        <p:grpSp>
          <p:nvGrpSpPr>
            <p:cNvPr id="4" name="Group 29"/>
            <p:cNvGrpSpPr/>
            <p:nvPr/>
          </p:nvGrpSpPr>
          <p:grpSpPr>
            <a:xfrm>
              <a:off x="1981201" y="1524000"/>
              <a:ext cx="1524000" cy="852290"/>
              <a:chOff x="2753527" y="2260242"/>
              <a:chExt cx="1455152" cy="852290"/>
            </a:xfrm>
          </p:grpSpPr>
          <p:cxnSp>
            <p:nvCxnSpPr>
              <p:cNvPr id="164" name="Straight Connector 163"/>
              <p:cNvCxnSpPr/>
              <p:nvPr/>
            </p:nvCxnSpPr>
            <p:spPr>
              <a:xfrm>
                <a:off x="2753527" y="2680046"/>
                <a:ext cx="14551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3020418" y="2260242"/>
                <a:ext cx="897230" cy="369332"/>
              </a:xfrm>
              <a:prstGeom prst="rect">
                <a:avLst/>
              </a:prstGeom>
            </p:spPr>
            <p:txBody>
              <a:bodyPr wrap="none">
                <a:spAutoFit/>
              </a:bodyPr>
              <a:lstStyle/>
              <a:p>
                <a:r>
                  <a:rPr lang="en-US" dirty="0">
                    <a:latin typeface="Comic Sans MS" pitchFamily="66" charset="0"/>
                  </a:rPr>
                  <a:t>Force  </a:t>
                </a:r>
                <a:endParaRPr lang="en-US" dirty="0"/>
              </a:p>
            </p:txBody>
          </p:sp>
          <p:sp>
            <p:nvSpPr>
              <p:cNvPr id="166" name="Rectangle 165"/>
              <p:cNvSpPr/>
              <p:nvPr/>
            </p:nvSpPr>
            <p:spPr>
              <a:xfrm>
                <a:off x="3072350" y="2743200"/>
                <a:ext cx="742640" cy="369332"/>
              </a:xfrm>
              <a:prstGeom prst="rect">
                <a:avLst/>
              </a:prstGeom>
            </p:spPr>
            <p:txBody>
              <a:bodyPr wrap="none">
                <a:spAutoFit/>
              </a:bodyPr>
              <a:lstStyle/>
              <a:p>
                <a:r>
                  <a:rPr lang="en-US" dirty="0">
                    <a:latin typeface="Comic Sans MS" pitchFamily="66" charset="0"/>
                  </a:rPr>
                  <a:t>Area </a:t>
                </a:r>
                <a:endParaRPr lang="en-US" dirty="0"/>
              </a:p>
            </p:txBody>
          </p:sp>
        </p:grpSp>
        <p:sp>
          <p:nvSpPr>
            <p:cNvPr id="156" name="Rectangle 155"/>
            <p:cNvSpPr/>
            <p:nvPr/>
          </p:nvSpPr>
          <p:spPr>
            <a:xfrm>
              <a:off x="304800" y="1752600"/>
              <a:ext cx="1737976" cy="369332"/>
            </a:xfrm>
            <a:prstGeom prst="rect">
              <a:avLst/>
            </a:prstGeom>
          </p:spPr>
          <p:txBody>
            <a:bodyPr wrap="none">
              <a:spAutoFit/>
            </a:bodyPr>
            <a:lstStyle/>
            <a:p>
              <a:r>
                <a:rPr lang="en-US" dirty="0">
                  <a:latin typeface="Comic Sans MS" pitchFamily="66" charset="0"/>
                </a:rPr>
                <a:t>Pressure (P) = </a:t>
              </a:r>
              <a:endParaRPr lang="en-US" dirty="0"/>
            </a:p>
          </p:txBody>
        </p:sp>
        <p:grpSp>
          <p:nvGrpSpPr>
            <p:cNvPr id="5" name="Group 78"/>
            <p:cNvGrpSpPr/>
            <p:nvPr/>
          </p:nvGrpSpPr>
          <p:grpSpPr>
            <a:xfrm>
              <a:off x="3626651" y="1524000"/>
              <a:ext cx="1464721" cy="852290"/>
              <a:chOff x="3626651" y="1524000"/>
              <a:chExt cx="1464721" cy="852290"/>
            </a:xfrm>
          </p:grpSpPr>
          <p:grpSp>
            <p:nvGrpSpPr>
              <p:cNvPr id="6" name="Group 29"/>
              <p:cNvGrpSpPr/>
              <p:nvPr/>
            </p:nvGrpSpPr>
            <p:grpSpPr>
              <a:xfrm>
                <a:off x="4050958" y="1524000"/>
                <a:ext cx="1040414" cy="852290"/>
                <a:chOff x="3370703" y="2260242"/>
                <a:chExt cx="993412" cy="852290"/>
              </a:xfrm>
            </p:grpSpPr>
            <p:cxnSp>
              <p:nvCxnSpPr>
                <p:cNvPr id="161" name="Straight Connector 160"/>
                <p:cNvCxnSpPr/>
                <p:nvPr/>
              </p:nvCxnSpPr>
              <p:spPr>
                <a:xfrm>
                  <a:off x="3370703" y="2678313"/>
                  <a:ext cx="80033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3439335" y="2260242"/>
                  <a:ext cx="924780" cy="369332"/>
                </a:xfrm>
                <a:prstGeom prst="rect">
                  <a:avLst/>
                </a:prstGeom>
              </p:spPr>
              <p:txBody>
                <a:bodyPr wrap="none">
                  <a:spAutoFit/>
                </a:bodyPr>
                <a:lstStyle/>
                <a:p>
                  <a:r>
                    <a:rPr lang="en-US" dirty="0">
                      <a:latin typeface="Comic Sans MS" pitchFamily="66" charset="0"/>
                    </a:rPr>
                    <a:t>MLT</a:t>
                  </a:r>
                  <a:r>
                    <a:rPr lang="en-US" baseline="30000" dirty="0">
                      <a:latin typeface="Comic Sans MS" pitchFamily="66" charset="0"/>
                    </a:rPr>
                    <a:t>-2</a:t>
                  </a:r>
                  <a:r>
                    <a:rPr lang="en-US" dirty="0">
                      <a:latin typeface="Comic Sans MS" pitchFamily="66" charset="0"/>
                    </a:rPr>
                    <a:t>  </a:t>
                  </a:r>
                  <a:endParaRPr lang="en-US" dirty="0"/>
                </a:p>
              </p:txBody>
            </p:sp>
            <p:sp>
              <p:nvSpPr>
                <p:cNvPr id="163" name="Rectangle 162"/>
                <p:cNvSpPr/>
                <p:nvPr/>
              </p:nvSpPr>
              <p:spPr>
                <a:xfrm>
                  <a:off x="3633119" y="2743200"/>
                  <a:ext cx="453360" cy="369332"/>
                </a:xfrm>
                <a:prstGeom prst="rect">
                  <a:avLst/>
                </a:prstGeom>
              </p:spPr>
              <p:txBody>
                <a:bodyPr wrap="none">
                  <a:spAutoFit/>
                </a:bodyPr>
                <a:lstStyle/>
                <a:p>
                  <a:r>
                    <a:rPr lang="en-US" dirty="0">
                      <a:latin typeface="Comic Sans MS" pitchFamily="66" charset="0"/>
                    </a:rPr>
                    <a:t>L</a:t>
                  </a:r>
                  <a:r>
                    <a:rPr lang="en-US" baseline="30000" dirty="0">
                      <a:latin typeface="Comic Sans MS" pitchFamily="66" charset="0"/>
                    </a:rPr>
                    <a:t>2</a:t>
                  </a:r>
                  <a:r>
                    <a:rPr lang="en-US" dirty="0">
                      <a:latin typeface="Comic Sans MS" pitchFamily="66" charset="0"/>
                    </a:rPr>
                    <a:t> </a:t>
                  </a:r>
                  <a:endParaRPr lang="en-US" dirty="0"/>
                </a:p>
              </p:txBody>
            </p:sp>
          </p:grpSp>
          <p:sp>
            <p:nvSpPr>
              <p:cNvPr id="160" name="Rectangle 159"/>
              <p:cNvSpPr/>
              <p:nvPr/>
            </p:nvSpPr>
            <p:spPr>
              <a:xfrm>
                <a:off x="3626651"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158" name="Rectangle 157"/>
            <p:cNvSpPr/>
            <p:nvPr/>
          </p:nvSpPr>
          <p:spPr>
            <a:xfrm>
              <a:off x="4953000" y="1752600"/>
              <a:ext cx="1295400" cy="369332"/>
            </a:xfrm>
            <a:prstGeom prst="rect">
              <a:avLst/>
            </a:prstGeom>
          </p:spPr>
          <p:txBody>
            <a:bodyPr wrap="square">
              <a:spAutoFit/>
            </a:bodyPr>
            <a:lstStyle/>
            <a:p>
              <a:r>
                <a:rPr lang="en-US" dirty="0">
                  <a:latin typeface="Comic Sans MS" pitchFamily="66" charset="0"/>
                </a:rPr>
                <a:t>= M L</a:t>
              </a:r>
              <a:r>
                <a:rPr lang="en-US" baseline="30000" dirty="0">
                  <a:latin typeface="Comic Sans MS" pitchFamily="66" charset="0"/>
                </a:rPr>
                <a:t>-1</a:t>
              </a:r>
              <a:r>
                <a:rPr lang="en-US" dirty="0">
                  <a:latin typeface="Comic Sans MS" pitchFamily="66" charset="0"/>
                </a:rPr>
                <a:t>T</a:t>
              </a:r>
              <a:r>
                <a:rPr lang="en-US" baseline="30000" dirty="0">
                  <a:latin typeface="Comic Sans MS" pitchFamily="66" charset="0"/>
                </a:rPr>
                <a:t>-2</a:t>
              </a:r>
              <a:r>
                <a:rPr lang="en-US" dirty="0">
                  <a:latin typeface="Comic Sans MS" pitchFamily="66" charset="0"/>
                </a:rPr>
                <a:t> </a:t>
              </a:r>
              <a:endParaRPr lang="en-US" dirty="0"/>
            </a:p>
          </p:txBody>
        </p:sp>
      </p:grpSp>
      <p:grpSp>
        <p:nvGrpSpPr>
          <p:cNvPr id="7" name="Group 168"/>
          <p:cNvGrpSpPr/>
          <p:nvPr/>
        </p:nvGrpSpPr>
        <p:grpSpPr>
          <a:xfrm>
            <a:off x="1524000" y="4710310"/>
            <a:ext cx="5715000" cy="852290"/>
            <a:chOff x="533400" y="1524000"/>
            <a:chExt cx="5715000" cy="852290"/>
          </a:xfrm>
        </p:grpSpPr>
        <p:grpSp>
          <p:nvGrpSpPr>
            <p:cNvPr id="8" name="Group 29"/>
            <p:cNvGrpSpPr/>
            <p:nvPr/>
          </p:nvGrpSpPr>
          <p:grpSpPr>
            <a:xfrm>
              <a:off x="1981201" y="1524000"/>
              <a:ext cx="1524000" cy="852290"/>
              <a:chOff x="2753527" y="2260242"/>
              <a:chExt cx="1455152" cy="852290"/>
            </a:xfrm>
          </p:grpSpPr>
          <p:cxnSp>
            <p:nvCxnSpPr>
              <p:cNvPr id="179" name="Straight Connector 178"/>
              <p:cNvCxnSpPr/>
              <p:nvPr/>
            </p:nvCxnSpPr>
            <p:spPr>
              <a:xfrm>
                <a:off x="2753527" y="2680046"/>
                <a:ext cx="14551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2890428" y="2260242"/>
                <a:ext cx="813047" cy="369332"/>
              </a:xfrm>
              <a:prstGeom prst="rect">
                <a:avLst/>
              </a:prstGeom>
            </p:spPr>
            <p:txBody>
              <a:bodyPr wrap="none">
                <a:spAutoFit/>
              </a:bodyPr>
              <a:lstStyle/>
              <a:p>
                <a:r>
                  <a:rPr lang="en-US" dirty="0">
                    <a:latin typeface="Comic Sans MS" pitchFamily="66" charset="0"/>
                  </a:rPr>
                  <a:t>Work </a:t>
                </a:r>
                <a:endParaRPr lang="en-US" dirty="0"/>
              </a:p>
            </p:txBody>
          </p:sp>
          <p:sp>
            <p:nvSpPr>
              <p:cNvPr id="181" name="Rectangle 180"/>
              <p:cNvSpPr/>
              <p:nvPr/>
            </p:nvSpPr>
            <p:spPr>
              <a:xfrm>
                <a:off x="3072350" y="2743200"/>
                <a:ext cx="745701" cy="369332"/>
              </a:xfrm>
              <a:prstGeom prst="rect">
                <a:avLst/>
              </a:prstGeom>
            </p:spPr>
            <p:txBody>
              <a:bodyPr wrap="none">
                <a:spAutoFit/>
              </a:bodyPr>
              <a:lstStyle/>
              <a:p>
                <a:r>
                  <a:rPr lang="en-US" dirty="0">
                    <a:latin typeface="Comic Sans MS" pitchFamily="66" charset="0"/>
                  </a:rPr>
                  <a:t>Time </a:t>
                </a:r>
                <a:endParaRPr lang="en-US" dirty="0"/>
              </a:p>
            </p:txBody>
          </p:sp>
        </p:grpSp>
        <p:sp>
          <p:nvSpPr>
            <p:cNvPr id="171" name="Rectangle 170"/>
            <p:cNvSpPr/>
            <p:nvPr/>
          </p:nvSpPr>
          <p:spPr>
            <a:xfrm>
              <a:off x="533400" y="1752600"/>
              <a:ext cx="1436612" cy="369332"/>
            </a:xfrm>
            <a:prstGeom prst="rect">
              <a:avLst/>
            </a:prstGeom>
          </p:spPr>
          <p:txBody>
            <a:bodyPr wrap="none">
              <a:spAutoFit/>
            </a:bodyPr>
            <a:lstStyle/>
            <a:p>
              <a:r>
                <a:rPr lang="en-US" dirty="0">
                  <a:latin typeface="Comic Sans MS" pitchFamily="66" charset="0"/>
                </a:rPr>
                <a:t>Power (P) = </a:t>
              </a:r>
              <a:endParaRPr lang="en-US" dirty="0"/>
            </a:p>
          </p:txBody>
        </p:sp>
        <p:grpSp>
          <p:nvGrpSpPr>
            <p:cNvPr id="9" name="Group 78"/>
            <p:cNvGrpSpPr/>
            <p:nvPr/>
          </p:nvGrpSpPr>
          <p:grpSpPr>
            <a:xfrm>
              <a:off x="3626651" y="1524000"/>
              <a:ext cx="1559299" cy="852290"/>
              <a:chOff x="3626651" y="1524000"/>
              <a:chExt cx="1559299" cy="852290"/>
            </a:xfrm>
          </p:grpSpPr>
          <p:grpSp>
            <p:nvGrpSpPr>
              <p:cNvPr id="11" name="Group 29"/>
              <p:cNvGrpSpPr/>
              <p:nvPr/>
            </p:nvGrpSpPr>
            <p:grpSpPr>
              <a:xfrm>
                <a:off x="4050960" y="1524000"/>
                <a:ext cx="1134990" cy="852290"/>
                <a:chOff x="3370703" y="2260242"/>
                <a:chExt cx="1083715" cy="852290"/>
              </a:xfrm>
            </p:grpSpPr>
            <p:cxnSp>
              <p:nvCxnSpPr>
                <p:cNvPr id="176" name="Straight Connector 175"/>
                <p:cNvCxnSpPr/>
                <p:nvPr/>
              </p:nvCxnSpPr>
              <p:spPr>
                <a:xfrm>
                  <a:off x="3370703" y="2678313"/>
                  <a:ext cx="80033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3439334" y="2260242"/>
                  <a:ext cx="1015084" cy="369332"/>
                </a:xfrm>
                <a:prstGeom prst="rect">
                  <a:avLst/>
                </a:prstGeom>
              </p:spPr>
              <p:txBody>
                <a:bodyPr wrap="none">
                  <a:spAutoFit/>
                </a:bodyPr>
                <a:lstStyle/>
                <a:p>
                  <a:r>
                    <a:rPr lang="en-US" dirty="0">
                      <a:latin typeface="Comic Sans MS" pitchFamily="66" charset="0"/>
                    </a:rPr>
                    <a:t>ML</a:t>
                  </a:r>
                  <a:r>
                    <a:rPr lang="en-US" baseline="30000" dirty="0">
                      <a:latin typeface="Comic Sans MS" pitchFamily="66" charset="0"/>
                    </a:rPr>
                    <a:t>2</a:t>
                  </a:r>
                  <a:r>
                    <a:rPr lang="en-US" dirty="0">
                      <a:latin typeface="Comic Sans MS" pitchFamily="66" charset="0"/>
                    </a:rPr>
                    <a:t>T</a:t>
                  </a:r>
                  <a:r>
                    <a:rPr lang="en-US" baseline="30000" dirty="0">
                      <a:latin typeface="Comic Sans MS" pitchFamily="66" charset="0"/>
                    </a:rPr>
                    <a:t>-2</a:t>
                  </a:r>
                  <a:r>
                    <a:rPr lang="en-US" dirty="0">
                      <a:latin typeface="Comic Sans MS" pitchFamily="66" charset="0"/>
                    </a:rPr>
                    <a:t>  </a:t>
                  </a:r>
                  <a:endParaRPr lang="en-US" dirty="0"/>
                </a:p>
              </p:txBody>
            </p:sp>
            <p:sp>
              <p:nvSpPr>
                <p:cNvPr id="178" name="Rectangle 177"/>
                <p:cNvSpPr/>
                <p:nvPr/>
              </p:nvSpPr>
              <p:spPr>
                <a:xfrm>
                  <a:off x="3633119" y="2743200"/>
                  <a:ext cx="392137" cy="369332"/>
                </a:xfrm>
                <a:prstGeom prst="rect">
                  <a:avLst/>
                </a:prstGeom>
              </p:spPr>
              <p:txBody>
                <a:bodyPr wrap="none">
                  <a:spAutoFit/>
                </a:bodyPr>
                <a:lstStyle/>
                <a:p>
                  <a:r>
                    <a:rPr lang="en-US" dirty="0">
                      <a:latin typeface="Comic Sans MS" pitchFamily="66" charset="0"/>
                    </a:rPr>
                    <a:t>T </a:t>
                  </a:r>
                  <a:endParaRPr lang="en-US" dirty="0"/>
                </a:p>
              </p:txBody>
            </p:sp>
          </p:grpSp>
          <p:sp>
            <p:nvSpPr>
              <p:cNvPr id="175" name="Rectangle 174"/>
              <p:cNvSpPr/>
              <p:nvPr/>
            </p:nvSpPr>
            <p:spPr>
              <a:xfrm>
                <a:off x="3626651" y="1762899"/>
                <a:ext cx="335749" cy="369332"/>
              </a:xfrm>
              <a:prstGeom prst="rect">
                <a:avLst/>
              </a:prstGeom>
            </p:spPr>
            <p:txBody>
              <a:bodyPr wrap="square">
                <a:spAutoFit/>
              </a:bodyPr>
              <a:lstStyle/>
              <a:p>
                <a:r>
                  <a:rPr lang="en-US" dirty="0">
                    <a:latin typeface="Comic Sans MS" pitchFamily="66" charset="0"/>
                  </a:rPr>
                  <a:t>=  </a:t>
                </a:r>
                <a:endParaRPr lang="en-US" dirty="0"/>
              </a:p>
            </p:txBody>
          </p:sp>
        </p:grpSp>
        <p:sp>
          <p:nvSpPr>
            <p:cNvPr id="173" name="Rectangle 172"/>
            <p:cNvSpPr/>
            <p:nvPr/>
          </p:nvSpPr>
          <p:spPr>
            <a:xfrm>
              <a:off x="4953000" y="1752600"/>
              <a:ext cx="1295400" cy="369332"/>
            </a:xfrm>
            <a:prstGeom prst="rect">
              <a:avLst/>
            </a:prstGeom>
          </p:spPr>
          <p:txBody>
            <a:bodyPr wrap="square">
              <a:spAutoFit/>
            </a:bodyPr>
            <a:lstStyle/>
            <a:p>
              <a:r>
                <a:rPr lang="en-US" dirty="0">
                  <a:latin typeface="Comic Sans MS" pitchFamily="66" charset="0"/>
                </a:rPr>
                <a:t>= M L</a:t>
              </a:r>
              <a:r>
                <a:rPr lang="en-US" baseline="30000" dirty="0">
                  <a:latin typeface="Comic Sans MS" pitchFamily="66" charset="0"/>
                </a:rPr>
                <a:t>2</a:t>
              </a:r>
              <a:r>
                <a:rPr lang="en-US" dirty="0">
                  <a:latin typeface="Comic Sans MS" pitchFamily="66" charset="0"/>
                </a:rPr>
                <a:t>T</a:t>
              </a:r>
              <a:r>
                <a:rPr lang="en-US" baseline="30000" dirty="0">
                  <a:latin typeface="Comic Sans MS" pitchFamily="66" charset="0"/>
                </a:rPr>
                <a:t>-3</a:t>
              </a:r>
              <a:r>
                <a:rPr lang="en-US" dirty="0">
                  <a:latin typeface="Comic Sans MS" pitchFamily="66" charset="0"/>
                </a:rPr>
                <a:t>  </a:t>
              </a:r>
              <a:endParaRPr lang="en-US" dirty="0"/>
            </a:p>
          </p:txBody>
        </p:sp>
      </p:grpSp>
      <p:grpSp>
        <p:nvGrpSpPr>
          <p:cNvPr id="12" name="Group 181"/>
          <p:cNvGrpSpPr/>
          <p:nvPr/>
        </p:nvGrpSpPr>
        <p:grpSpPr>
          <a:xfrm>
            <a:off x="1004282" y="2820444"/>
            <a:ext cx="7213753" cy="379956"/>
            <a:chOff x="-1519076" y="1741976"/>
            <a:chExt cx="7213753" cy="379956"/>
          </a:xfrm>
        </p:grpSpPr>
        <p:sp>
          <p:nvSpPr>
            <p:cNvPr id="183" name="Rectangle 182"/>
            <p:cNvSpPr/>
            <p:nvPr/>
          </p:nvSpPr>
          <p:spPr>
            <a:xfrm>
              <a:off x="1023205" y="1741976"/>
              <a:ext cx="4671472" cy="369332"/>
            </a:xfrm>
            <a:prstGeom prst="rect">
              <a:avLst/>
            </a:prstGeom>
          </p:spPr>
          <p:txBody>
            <a:bodyPr wrap="none">
              <a:spAutoFit/>
            </a:bodyPr>
            <a:lstStyle/>
            <a:p>
              <a:r>
                <a:rPr lang="en-US" dirty="0">
                  <a:latin typeface="Comic Sans MS" pitchFamily="66" charset="0"/>
                </a:rPr>
                <a:t>displacement . force  = L MLT</a:t>
              </a:r>
              <a:r>
                <a:rPr lang="en-US" baseline="30000" dirty="0">
                  <a:latin typeface="Comic Sans MS" pitchFamily="66" charset="0"/>
                </a:rPr>
                <a:t>-2</a:t>
              </a:r>
              <a:r>
                <a:rPr lang="en-US" dirty="0">
                  <a:latin typeface="Comic Sans MS" pitchFamily="66" charset="0"/>
                </a:rPr>
                <a:t>  = ML</a:t>
              </a:r>
              <a:r>
                <a:rPr lang="en-US" baseline="30000" dirty="0">
                  <a:latin typeface="Comic Sans MS" pitchFamily="66" charset="0"/>
                </a:rPr>
                <a:t>2</a:t>
              </a:r>
              <a:r>
                <a:rPr lang="en-US" dirty="0">
                  <a:latin typeface="Comic Sans MS" pitchFamily="66" charset="0"/>
                </a:rPr>
                <a:t>T</a:t>
              </a:r>
              <a:r>
                <a:rPr lang="en-US" baseline="30000" dirty="0">
                  <a:latin typeface="Comic Sans MS" pitchFamily="66" charset="0"/>
                </a:rPr>
                <a:t>-2</a:t>
              </a:r>
              <a:r>
                <a:rPr lang="en-US" dirty="0">
                  <a:latin typeface="Comic Sans MS" pitchFamily="66" charset="0"/>
                </a:rPr>
                <a:t> </a:t>
              </a:r>
              <a:endParaRPr lang="en-US" dirty="0"/>
            </a:p>
          </p:txBody>
        </p:sp>
        <p:sp>
          <p:nvSpPr>
            <p:cNvPr id="184" name="Rectangle 183"/>
            <p:cNvSpPr/>
            <p:nvPr/>
          </p:nvSpPr>
          <p:spPr>
            <a:xfrm>
              <a:off x="-1519076" y="1752600"/>
              <a:ext cx="2642070" cy="369332"/>
            </a:xfrm>
            <a:prstGeom prst="rect">
              <a:avLst/>
            </a:prstGeom>
          </p:spPr>
          <p:txBody>
            <a:bodyPr wrap="none">
              <a:spAutoFit/>
            </a:bodyPr>
            <a:lstStyle/>
            <a:p>
              <a:r>
                <a:rPr lang="en-US" dirty="0">
                  <a:latin typeface="Comic Sans MS" pitchFamily="66" charset="0"/>
                </a:rPr>
                <a:t>Work/Energy (W/E) = </a:t>
              </a:r>
              <a:endParaRPr lang="en-US" dirty="0"/>
            </a:p>
          </p:txBody>
        </p:sp>
      </p:grpSp>
      <p:grpSp>
        <p:nvGrpSpPr>
          <p:cNvPr id="13" name="Group 184"/>
          <p:cNvGrpSpPr/>
          <p:nvPr/>
        </p:nvGrpSpPr>
        <p:grpSpPr>
          <a:xfrm>
            <a:off x="1295400" y="3811044"/>
            <a:ext cx="6350218" cy="379956"/>
            <a:chOff x="-786714" y="1741976"/>
            <a:chExt cx="6350218" cy="379956"/>
          </a:xfrm>
        </p:grpSpPr>
        <p:sp>
          <p:nvSpPr>
            <p:cNvPr id="186" name="Rectangle 185"/>
            <p:cNvSpPr/>
            <p:nvPr/>
          </p:nvSpPr>
          <p:spPr>
            <a:xfrm>
              <a:off x="813486" y="1741976"/>
              <a:ext cx="4750018" cy="369332"/>
            </a:xfrm>
            <a:prstGeom prst="rect">
              <a:avLst/>
            </a:prstGeom>
          </p:spPr>
          <p:txBody>
            <a:bodyPr wrap="none">
              <a:spAutoFit/>
            </a:bodyPr>
            <a:lstStyle/>
            <a:p>
              <a:r>
                <a:rPr lang="en-US" dirty="0">
                  <a:latin typeface="Comic Sans MS" pitchFamily="66" charset="0"/>
                </a:rPr>
                <a:t>displacement x force  = L MLT</a:t>
              </a:r>
              <a:r>
                <a:rPr lang="en-US" baseline="30000" dirty="0">
                  <a:latin typeface="Comic Sans MS" pitchFamily="66" charset="0"/>
                </a:rPr>
                <a:t>-2</a:t>
              </a:r>
              <a:r>
                <a:rPr lang="en-US" dirty="0">
                  <a:latin typeface="Comic Sans MS" pitchFamily="66" charset="0"/>
                </a:rPr>
                <a:t>  = ML</a:t>
              </a:r>
              <a:r>
                <a:rPr lang="en-US" baseline="30000" dirty="0">
                  <a:latin typeface="Comic Sans MS" pitchFamily="66" charset="0"/>
                </a:rPr>
                <a:t>2</a:t>
              </a:r>
              <a:r>
                <a:rPr lang="en-US" dirty="0">
                  <a:latin typeface="Comic Sans MS" pitchFamily="66" charset="0"/>
                </a:rPr>
                <a:t>T</a:t>
              </a:r>
              <a:r>
                <a:rPr lang="en-US" baseline="30000" dirty="0">
                  <a:latin typeface="Comic Sans MS" pitchFamily="66" charset="0"/>
                </a:rPr>
                <a:t>-2</a:t>
              </a:r>
              <a:r>
                <a:rPr lang="en-US" dirty="0">
                  <a:latin typeface="Comic Sans MS" pitchFamily="66" charset="0"/>
                </a:rPr>
                <a:t> </a:t>
              </a:r>
              <a:endParaRPr lang="en-US" dirty="0"/>
            </a:p>
          </p:txBody>
        </p:sp>
        <p:sp>
          <p:nvSpPr>
            <p:cNvPr id="187" name="Rectangle 186"/>
            <p:cNvSpPr/>
            <p:nvPr/>
          </p:nvSpPr>
          <p:spPr>
            <a:xfrm>
              <a:off x="-786714" y="1752600"/>
              <a:ext cx="1523174" cy="369332"/>
            </a:xfrm>
            <a:prstGeom prst="rect">
              <a:avLst/>
            </a:prstGeom>
          </p:spPr>
          <p:txBody>
            <a:bodyPr wrap="none">
              <a:spAutoFit/>
            </a:bodyPr>
            <a:lstStyle/>
            <a:p>
              <a:r>
                <a:rPr lang="en-US" dirty="0">
                  <a:latin typeface="Comic Sans MS" pitchFamily="66" charset="0"/>
                </a:rPr>
                <a:t>Torque(T) = </a:t>
              </a:r>
              <a:endParaRPr lang="en-US" dirty="0"/>
            </a:p>
          </p:txBody>
        </p:sp>
      </p:grpSp>
      <p:grpSp>
        <p:nvGrpSpPr>
          <p:cNvPr id="14" name="Group 187"/>
          <p:cNvGrpSpPr/>
          <p:nvPr/>
        </p:nvGrpSpPr>
        <p:grpSpPr>
          <a:xfrm>
            <a:off x="1524000" y="6020844"/>
            <a:ext cx="5631628" cy="379956"/>
            <a:chOff x="-1624914" y="1741976"/>
            <a:chExt cx="5631628" cy="379956"/>
          </a:xfrm>
        </p:grpSpPr>
        <p:sp>
          <p:nvSpPr>
            <p:cNvPr id="189" name="Rectangle 188"/>
            <p:cNvSpPr/>
            <p:nvPr/>
          </p:nvSpPr>
          <p:spPr>
            <a:xfrm>
              <a:off x="1023205" y="1741976"/>
              <a:ext cx="2983509" cy="369332"/>
            </a:xfrm>
            <a:prstGeom prst="rect">
              <a:avLst/>
            </a:prstGeom>
          </p:spPr>
          <p:txBody>
            <a:bodyPr wrap="none">
              <a:spAutoFit/>
            </a:bodyPr>
            <a:lstStyle/>
            <a:p>
              <a:r>
                <a:rPr lang="en-US" dirty="0">
                  <a:latin typeface="Comic Sans MS" pitchFamily="66" charset="0"/>
                </a:rPr>
                <a:t>Mass .(distance)</a:t>
              </a:r>
              <a:r>
                <a:rPr lang="en-US" baseline="30000" dirty="0">
                  <a:latin typeface="Comic Sans MS" pitchFamily="66" charset="0"/>
                </a:rPr>
                <a:t>2</a:t>
              </a:r>
              <a:r>
                <a:rPr lang="en-US" dirty="0">
                  <a:latin typeface="Comic Sans MS" pitchFamily="66" charset="0"/>
                </a:rPr>
                <a:t>  = ML</a:t>
              </a:r>
              <a:r>
                <a:rPr lang="en-US" baseline="30000" dirty="0">
                  <a:latin typeface="Comic Sans MS" pitchFamily="66" charset="0"/>
                </a:rPr>
                <a:t>2</a:t>
              </a:r>
              <a:r>
                <a:rPr lang="en-US" dirty="0">
                  <a:latin typeface="Comic Sans MS" pitchFamily="66" charset="0"/>
                </a:rPr>
                <a:t>   </a:t>
              </a:r>
              <a:endParaRPr lang="en-US" dirty="0"/>
            </a:p>
          </p:txBody>
        </p:sp>
        <p:sp>
          <p:nvSpPr>
            <p:cNvPr id="190" name="Rectangle 189"/>
            <p:cNvSpPr/>
            <p:nvPr/>
          </p:nvSpPr>
          <p:spPr>
            <a:xfrm>
              <a:off x="-1624914" y="1752600"/>
              <a:ext cx="2818400" cy="369332"/>
            </a:xfrm>
            <a:prstGeom prst="rect">
              <a:avLst/>
            </a:prstGeom>
          </p:spPr>
          <p:txBody>
            <a:bodyPr wrap="none">
              <a:spAutoFit/>
            </a:bodyPr>
            <a:lstStyle/>
            <a:p>
              <a:r>
                <a:rPr lang="en-US" dirty="0">
                  <a:latin typeface="Comic Sans MS" pitchFamily="66" charset="0"/>
                </a:rPr>
                <a:t>Moment of Inertia (I) =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Dimensional Analysis I</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aphicFrame>
        <p:nvGraphicFramePr>
          <p:cNvPr id="53" name="Object 52"/>
          <p:cNvGraphicFramePr>
            <a:graphicFrameLocks noChangeAspect="1"/>
          </p:cNvGraphicFramePr>
          <p:nvPr/>
        </p:nvGraphicFramePr>
        <p:xfrm>
          <a:off x="2743200" y="762000"/>
          <a:ext cx="1981200" cy="685800"/>
        </p:xfrm>
        <a:graphic>
          <a:graphicData uri="http://schemas.openxmlformats.org/presentationml/2006/ole">
            <mc:AlternateContent xmlns:mc="http://schemas.openxmlformats.org/markup-compatibility/2006">
              <mc:Choice xmlns:v="urn:schemas-microsoft-com:vml" Requires="v">
                <p:oleObj name="Equation" r:id="rId2" imgW="660240" imgH="228600" progId="Equation.3">
                  <p:embed/>
                </p:oleObj>
              </mc:Choice>
              <mc:Fallback>
                <p:oleObj name="Equation" r:id="rId2" imgW="66024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0"/>
                        <a:ext cx="1981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p:cNvGraphicFramePr>
            <a:graphicFrameLocks noChangeAspect="1"/>
          </p:cNvGraphicFramePr>
          <p:nvPr/>
        </p:nvGraphicFramePr>
        <p:xfrm>
          <a:off x="2716212" y="1371601"/>
          <a:ext cx="2236788" cy="533400"/>
        </p:xfrm>
        <a:graphic>
          <a:graphicData uri="http://schemas.openxmlformats.org/presentationml/2006/ole">
            <mc:AlternateContent xmlns:mc="http://schemas.openxmlformats.org/markup-compatibility/2006">
              <mc:Choice xmlns:v="urn:schemas-microsoft-com:vml" Requires="v">
                <p:oleObj name="Equation" r:id="rId4" imgW="952200" imgH="393480" progId="Equation.3">
                  <p:embed/>
                </p:oleObj>
              </mc:Choice>
              <mc:Fallback>
                <p:oleObj name="Equation" r:id="rId4" imgW="95220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2" y="1371601"/>
                        <a:ext cx="22367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Rectangle 62"/>
          <p:cNvSpPr/>
          <p:nvPr/>
        </p:nvSpPr>
        <p:spPr>
          <a:xfrm>
            <a:off x="990600" y="2057400"/>
            <a:ext cx="6724918" cy="369332"/>
          </a:xfrm>
          <a:prstGeom prst="rect">
            <a:avLst/>
          </a:prstGeom>
          <a:ln>
            <a:noFill/>
          </a:ln>
        </p:spPr>
        <p:txBody>
          <a:bodyPr wrap="none">
            <a:spAutoFit/>
          </a:bodyPr>
          <a:lstStyle/>
          <a:p>
            <a:r>
              <a:rPr lang="en-US" b="1" dirty="0">
                <a:solidFill>
                  <a:srgbClr val="0000FF"/>
                </a:solidFill>
                <a:latin typeface="Comic Sans MS" pitchFamily="66" charset="0"/>
              </a:rPr>
              <a:t>Question 1: Find the dimension of “a” in above equation!  </a:t>
            </a:r>
            <a:endParaRPr lang="en-US" b="1" dirty="0">
              <a:solidFill>
                <a:srgbClr val="0000FF"/>
              </a:solidFill>
            </a:endParaRPr>
          </a:p>
        </p:txBody>
      </p:sp>
      <p:grpSp>
        <p:nvGrpSpPr>
          <p:cNvPr id="2" name="Group 38"/>
          <p:cNvGrpSpPr/>
          <p:nvPr/>
        </p:nvGrpSpPr>
        <p:grpSpPr>
          <a:xfrm>
            <a:off x="4444314" y="1483054"/>
            <a:ext cx="331572" cy="345748"/>
            <a:chOff x="1624915" y="4682379"/>
            <a:chExt cx="331572" cy="345748"/>
          </a:xfrm>
        </p:grpSpPr>
        <p:cxnSp>
          <p:nvCxnSpPr>
            <p:cNvPr id="69" name="Straight Connector 68"/>
            <p:cNvCxnSpPr/>
            <p:nvPr/>
          </p:nvCxnSpPr>
          <p:spPr>
            <a:xfrm rot="16200000" flipH="1">
              <a:off x="1536358" y="4888082"/>
              <a:ext cx="228602" cy="5148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1822111" y="4741349"/>
              <a:ext cx="193346" cy="7540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100" name="Object 4"/>
          <p:cNvGraphicFramePr>
            <a:graphicFrameLocks noChangeAspect="1"/>
          </p:cNvGraphicFramePr>
          <p:nvPr/>
        </p:nvGraphicFramePr>
        <p:xfrm>
          <a:off x="2552700" y="2495550"/>
          <a:ext cx="2514600" cy="723900"/>
        </p:xfrm>
        <a:graphic>
          <a:graphicData uri="http://schemas.openxmlformats.org/presentationml/2006/ole">
            <mc:AlternateContent xmlns:mc="http://schemas.openxmlformats.org/markup-compatibility/2006">
              <mc:Choice xmlns:v="urn:schemas-microsoft-com:vml" Requires="v">
                <p:oleObj name="Equation" r:id="rId6" imgW="838080" imgH="241200" progId="Equation.3">
                  <p:embed/>
                </p:oleObj>
              </mc:Choice>
              <mc:Fallback>
                <p:oleObj name="Equation" r:id="rId6" imgW="838080" imgH="241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2495550"/>
                        <a:ext cx="2514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2590800" y="3276600"/>
          <a:ext cx="2535238" cy="533400"/>
        </p:xfrm>
        <a:graphic>
          <a:graphicData uri="http://schemas.openxmlformats.org/presentationml/2006/ole">
            <mc:AlternateContent xmlns:mc="http://schemas.openxmlformats.org/markup-compatibility/2006">
              <mc:Choice xmlns:v="urn:schemas-microsoft-com:vml" Requires="v">
                <p:oleObj name="Equation" r:id="rId8" imgW="1079280" imgH="393480" progId="Equation.3">
                  <p:embed/>
                </p:oleObj>
              </mc:Choice>
              <mc:Fallback>
                <p:oleObj name="Equation" r:id="rId8" imgW="107928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276600"/>
                        <a:ext cx="25352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38"/>
          <p:cNvGrpSpPr/>
          <p:nvPr/>
        </p:nvGrpSpPr>
        <p:grpSpPr>
          <a:xfrm>
            <a:off x="4343400" y="3404286"/>
            <a:ext cx="459258" cy="345748"/>
            <a:chOff x="1497229" y="4682379"/>
            <a:chExt cx="459258" cy="345748"/>
          </a:xfrm>
        </p:grpSpPr>
        <p:cxnSp>
          <p:nvCxnSpPr>
            <p:cNvPr id="79" name="Straight Connector 78"/>
            <p:cNvCxnSpPr/>
            <p:nvPr/>
          </p:nvCxnSpPr>
          <p:spPr>
            <a:xfrm rot="16200000" flipH="1">
              <a:off x="1408672" y="4888082"/>
              <a:ext cx="228602" cy="5148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1822111" y="4741349"/>
              <a:ext cx="193346" cy="7540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3288957" y="3426942"/>
            <a:ext cx="331572" cy="345748"/>
            <a:chOff x="1624915" y="4682379"/>
            <a:chExt cx="331572" cy="345748"/>
          </a:xfrm>
        </p:grpSpPr>
        <p:cxnSp>
          <p:nvCxnSpPr>
            <p:cNvPr id="83" name="Straight Connector 82"/>
            <p:cNvCxnSpPr/>
            <p:nvPr/>
          </p:nvCxnSpPr>
          <p:spPr>
            <a:xfrm rot="16200000" flipH="1">
              <a:off x="1536358" y="4888082"/>
              <a:ext cx="228602" cy="5148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1822111" y="4741349"/>
              <a:ext cx="193346" cy="75406"/>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990600" y="3962400"/>
            <a:ext cx="6724918" cy="369332"/>
          </a:xfrm>
          <a:prstGeom prst="rect">
            <a:avLst/>
          </a:prstGeom>
          <a:ln>
            <a:noFill/>
          </a:ln>
        </p:spPr>
        <p:txBody>
          <a:bodyPr wrap="none">
            <a:spAutoFit/>
          </a:bodyPr>
          <a:lstStyle/>
          <a:p>
            <a:r>
              <a:rPr lang="en-US" b="1" dirty="0">
                <a:solidFill>
                  <a:srgbClr val="0000FF"/>
                </a:solidFill>
                <a:latin typeface="Comic Sans MS" pitchFamily="66" charset="0"/>
              </a:rPr>
              <a:t>Question 2: Find the dimension of “a” in above equation!  </a:t>
            </a:r>
            <a:endParaRPr lang="en-US" b="1" dirty="0">
              <a:solidFill>
                <a:srgbClr val="0000FF"/>
              </a:solidFill>
            </a:endParaRPr>
          </a:p>
        </p:txBody>
      </p:sp>
      <p:graphicFrame>
        <p:nvGraphicFramePr>
          <p:cNvPr id="86" name="Object 4"/>
          <p:cNvGraphicFramePr>
            <a:graphicFrameLocks noChangeAspect="1"/>
          </p:cNvGraphicFramePr>
          <p:nvPr/>
        </p:nvGraphicFramePr>
        <p:xfrm>
          <a:off x="2724150" y="4400550"/>
          <a:ext cx="2476500" cy="723900"/>
        </p:xfrm>
        <a:graphic>
          <a:graphicData uri="http://schemas.openxmlformats.org/presentationml/2006/ole">
            <mc:AlternateContent xmlns:mc="http://schemas.openxmlformats.org/markup-compatibility/2006">
              <mc:Choice xmlns:v="urn:schemas-microsoft-com:vml" Requires="v">
                <p:oleObj name="Equation" r:id="rId10" imgW="825480" imgH="241200" progId="Equation.3">
                  <p:embed/>
                </p:oleObj>
              </mc:Choice>
              <mc:Fallback>
                <p:oleObj name="Equation" r:id="rId10" imgW="82548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4150" y="4400550"/>
                        <a:ext cx="2476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6"/>
          <p:cNvGraphicFramePr>
            <a:graphicFrameLocks noChangeAspect="1"/>
          </p:cNvGraphicFramePr>
          <p:nvPr/>
        </p:nvGraphicFramePr>
        <p:xfrm>
          <a:off x="2728913" y="5165725"/>
          <a:ext cx="2565400" cy="566738"/>
        </p:xfrm>
        <a:graphic>
          <a:graphicData uri="http://schemas.openxmlformats.org/presentationml/2006/ole">
            <mc:AlternateContent xmlns:mc="http://schemas.openxmlformats.org/markup-compatibility/2006">
              <mc:Choice xmlns:v="urn:schemas-microsoft-com:vml" Requires="v">
                <p:oleObj name="Equation" r:id="rId12" imgW="1091880" imgH="419040" progId="Equation.3">
                  <p:embed/>
                </p:oleObj>
              </mc:Choice>
              <mc:Fallback>
                <p:oleObj name="Equation" r:id="rId12" imgW="1091880" imgH="41904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8913" y="5165725"/>
                        <a:ext cx="2565400"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Rectangle 93"/>
          <p:cNvSpPr/>
          <p:nvPr/>
        </p:nvSpPr>
        <p:spPr>
          <a:xfrm>
            <a:off x="838200" y="5791200"/>
            <a:ext cx="6724918" cy="369332"/>
          </a:xfrm>
          <a:prstGeom prst="rect">
            <a:avLst/>
          </a:prstGeom>
          <a:ln>
            <a:noFill/>
          </a:ln>
        </p:spPr>
        <p:txBody>
          <a:bodyPr wrap="none">
            <a:spAutoFit/>
          </a:bodyPr>
          <a:lstStyle/>
          <a:p>
            <a:r>
              <a:rPr lang="en-US" b="1" dirty="0">
                <a:solidFill>
                  <a:srgbClr val="0000FF"/>
                </a:solidFill>
                <a:latin typeface="Comic Sans MS" pitchFamily="66" charset="0"/>
              </a:rPr>
              <a:t>Question 3: Find the dimension of “a” in above equation!  </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5" grpId="0"/>
      <p:bldP spid="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Dimensional Analysis II</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17" name="Group 16"/>
          <p:cNvGrpSpPr/>
          <p:nvPr/>
        </p:nvGrpSpPr>
        <p:grpSpPr>
          <a:xfrm>
            <a:off x="1600200" y="838200"/>
            <a:ext cx="6629400" cy="1027331"/>
            <a:chOff x="1600200" y="838200"/>
            <a:chExt cx="6629400" cy="1027331"/>
          </a:xfrm>
        </p:grpSpPr>
        <p:sp>
          <p:nvSpPr>
            <p:cNvPr id="63" name="Rectangle 62"/>
            <p:cNvSpPr/>
            <p:nvPr/>
          </p:nvSpPr>
          <p:spPr>
            <a:xfrm>
              <a:off x="1600200" y="838200"/>
              <a:ext cx="5474576" cy="369332"/>
            </a:xfrm>
            <a:prstGeom prst="rect">
              <a:avLst/>
            </a:prstGeom>
            <a:ln>
              <a:noFill/>
            </a:ln>
          </p:spPr>
          <p:txBody>
            <a:bodyPr wrap="none">
              <a:spAutoFit/>
            </a:bodyPr>
            <a:lstStyle/>
            <a:p>
              <a:r>
                <a:rPr lang="en-US" b="1" dirty="0">
                  <a:solidFill>
                    <a:srgbClr val="0000FF"/>
                  </a:solidFill>
                  <a:latin typeface="Comic Sans MS" pitchFamily="66" charset="0"/>
                </a:rPr>
                <a:t>Question 4: Prove through Dimensional analysis</a:t>
              </a:r>
            </a:p>
          </p:txBody>
        </p:sp>
        <p:graphicFrame>
          <p:nvGraphicFramePr>
            <p:cNvPr id="5128" name="Object 8"/>
            <p:cNvGraphicFramePr>
              <a:graphicFrameLocks noChangeAspect="1"/>
            </p:cNvGraphicFramePr>
            <p:nvPr/>
          </p:nvGraphicFramePr>
          <p:xfrm>
            <a:off x="2590800" y="1143000"/>
            <a:ext cx="2606675" cy="644525"/>
          </p:xfrm>
          <a:graphic>
            <a:graphicData uri="http://schemas.openxmlformats.org/presentationml/2006/ole">
              <mc:AlternateContent xmlns:mc="http://schemas.openxmlformats.org/markup-compatibility/2006">
                <mc:Choice xmlns:v="urn:schemas-microsoft-com:vml" Requires="v">
                  <p:oleObj name="Equation" r:id="rId2" imgW="1282680" imgH="393480" progId="Equation.3">
                    <p:embed/>
                  </p:oleObj>
                </mc:Choice>
                <mc:Fallback>
                  <p:oleObj name="Equation" r:id="rId2" imgW="1282680" imgH="39348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3000"/>
                          <a:ext cx="26066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5943600" y="1219200"/>
              <a:ext cx="2286000" cy="646331"/>
            </a:xfrm>
            <a:prstGeom prst="rect">
              <a:avLst/>
            </a:prstGeom>
            <a:noFill/>
            <a:ln>
              <a:solidFill>
                <a:srgbClr val="0000FF"/>
              </a:solidFill>
            </a:ln>
          </p:spPr>
          <p:txBody>
            <a:bodyPr wrap="square" rtlCol="1">
              <a:spAutoFit/>
            </a:bodyPr>
            <a:lstStyle/>
            <a:p>
              <a:pPr algn="l"/>
              <a:r>
                <a:rPr lang="el-GR" sz="1200" dirty="0"/>
                <a:t>ρ</a:t>
              </a:r>
              <a:r>
                <a:rPr lang="en-US" sz="1200" dirty="0"/>
                <a:t> = density</a:t>
              </a:r>
            </a:p>
            <a:p>
              <a:pPr algn="l"/>
              <a:r>
                <a:rPr lang="en-US" sz="1200" dirty="0"/>
                <a:t>g = acceleration due to gravity</a:t>
              </a:r>
            </a:p>
            <a:p>
              <a:pPr algn="l"/>
              <a:r>
                <a:rPr lang="en-US" sz="1200" dirty="0"/>
                <a:t>h = height</a:t>
              </a:r>
            </a:p>
          </p:txBody>
        </p:sp>
      </p:grpSp>
      <p:grpSp>
        <p:nvGrpSpPr>
          <p:cNvPr id="18" name="Group 17"/>
          <p:cNvGrpSpPr/>
          <p:nvPr/>
        </p:nvGrpSpPr>
        <p:grpSpPr>
          <a:xfrm>
            <a:off x="1600200" y="1905000"/>
            <a:ext cx="6400800" cy="1219200"/>
            <a:chOff x="1600200" y="1905000"/>
            <a:chExt cx="6400800" cy="1219200"/>
          </a:xfrm>
        </p:grpSpPr>
        <p:graphicFrame>
          <p:nvGraphicFramePr>
            <p:cNvPr id="86" name="Object 4"/>
            <p:cNvGraphicFramePr>
              <a:graphicFrameLocks noChangeAspect="1"/>
            </p:cNvGraphicFramePr>
            <p:nvPr/>
          </p:nvGraphicFramePr>
          <p:xfrm>
            <a:off x="2057400" y="2362200"/>
            <a:ext cx="3124200" cy="685800"/>
          </p:xfrm>
          <a:graphic>
            <a:graphicData uri="http://schemas.openxmlformats.org/presentationml/2006/ole">
              <mc:AlternateContent xmlns:mc="http://schemas.openxmlformats.org/markup-compatibility/2006">
                <mc:Choice xmlns:v="urn:schemas-microsoft-com:vml" Requires="v">
                  <p:oleObj name="Equation" r:id="rId4" imgW="1536480" imgH="419040" progId="Equation.3">
                    <p:embed/>
                  </p:oleObj>
                </mc:Choice>
                <mc:Fallback>
                  <p:oleObj name="Equation" r:id="rId4" imgW="153648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362200"/>
                          <a:ext cx="3124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1600200" y="1905000"/>
              <a:ext cx="5474576" cy="553998"/>
            </a:xfrm>
            <a:prstGeom prst="rect">
              <a:avLst/>
            </a:prstGeom>
            <a:ln>
              <a:noFill/>
            </a:ln>
          </p:spPr>
          <p:txBody>
            <a:bodyPr wrap="none">
              <a:spAutoFit/>
            </a:bodyPr>
            <a:lstStyle/>
            <a:p>
              <a:r>
                <a:rPr lang="en-US" b="1" dirty="0">
                  <a:solidFill>
                    <a:srgbClr val="0000FF"/>
                  </a:solidFill>
                  <a:latin typeface="Comic Sans MS" pitchFamily="66" charset="0"/>
                </a:rPr>
                <a:t>Question 5: Prove through Dimensional analysis</a:t>
              </a:r>
              <a:endParaRPr lang="en-US" b="1" baseline="30000" dirty="0">
                <a:solidFill>
                  <a:srgbClr val="0000FF"/>
                </a:solidFill>
                <a:latin typeface="Comic Sans MS" pitchFamily="66" charset="0"/>
              </a:endParaRPr>
            </a:p>
            <a:p>
              <a:endParaRPr lang="en-US" b="1" baseline="30000" dirty="0">
                <a:solidFill>
                  <a:srgbClr val="0000FF"/>
                </a:solidFill>
              </a:endParaRPr>
            </a:p>
          </p:txBody>
        </p:sp>
        <p:sp>
          <p:nvSpPr>
            <p:cNvPr id="24" name="TextBox 23"/>
            <p:cNvSpPr txBox="1"/>
            <p:nvPr/>
          </p:nvSpPr>
          <p:spPr>
            <a:xfrm>
              <a:off x="5943600" y="2293203"/>
              <a:ext cx="2057400" cy="830997"/>
            </a:xfrm>
            <a:prstGeom prst="rect">
              <a:avLst/>
            </a:prstGeom>
            <a:noFill/>
            <a:ln>
              <a:solidFill>
                <a:srgbClr val="0000FF"/>
              </a:solidFill>
            </a:ln>
          </p:spPr>
          <p:txBody>
            <a:bodyPr wrap="square" rtlCol="1">
              <a:spAutoFit/>
            </a:bodyPr>
            <a:lstStyle/>
            <a:p>
              <a:pPr algn="l"/>
              <a:r>
                <a:rPr lang="el-GR" sz="1200" dirty="0"/>
                <a:t>Δ</a:t>
              </a:r>
              <a:r>
                <a:rPr lang="en-US" sz="1200" dirty="0"/>
                <a:t>p = change in momentum</a:t>
              </a:r>
            </a:p>
            <a:p>
              <a:pPr algn="l"/>
              <a:r>
                <a:rPr lang="en-US" sz="1200" dirty="0"/>
                <a:t>m = mass</a:t>
              </a:r>
            </a:p>
            <a:p>
              <a:pPr algn="l"/>
              <a:r>
                <a:rPr lang="en-US" sz="1200" dirty="0"/>
                <a:t>r = radius</a:t>
              </a:r>
            </a:p>
            <a:p>
              <a:pPr algn="l"/>
              <a:r>
                <a:rPr lang="en-US" sz="1200" dirty="0"/>
                <a:t>V = velocity</a:t>
              </a:r>
            </a:p>
          </p:txBody>
        </p:sp>
      </p:grpSp>
      <p:grpSp>
        <p:nvGrpSpPr>
          <p:cNvPr id="19" name="Group 18"/>
          <p:cNvGrpSpPr/>
          <p:nvPr/>
        </p:nvGrpSpPr>
        <p:grpSpPr>
          <a:xfrm>
            <a:off x="1447800" y="3124200"/>
            <a:ext cx="6553200" cy="1025525"/>
            <a:chOff x="1447800" y="3124200"/>
            <a:chExt cx="6553200" cy="1025525"/>
          </a:xfrm>
        </p:grpSpPr>
        <p:sp>
          <p:nvSpPr>
            <p:cNvPr id="94" name="Rectangle 93"/>
            <p:cNvSpPr/>
            <p:nvPr/>
          </p:nvSpPr>
          <p:spPr>
            <a:xfrm>
              <a:off x="1447800" y="3124200"/>
              <a:ext cx="4774064" cy="369332"/>
            </a:xfrm>
            <a:prstGeom prst="rect">
              <a:avLst/>
            </a:prstGeom>
            <a:ln>
              <a:noFill/>
            </a:ln>
          </p:spPr>
          <p:txBody>
            <a:bodyPr wrap="none">
              <a:spAutoFit/>
            </a:bodyPr>
            <a:lstStyle/>
            <a:p>
              <a:r>
                <a:rPr lang="en-US" b="1" dirty="0">
                  <a:solidFill>
                    <a:srgbClr val="0000FF"/>
                  </a:solidFill>
                  <a:latin typeface="Comic Sans MS" pitchFamily="66" charset="0"/>
                </a:rPr>
                <a:t>Question 6: Find the dimension of “G”.  </a:t>
              </a:r>
              <a:endParaRPr lang="en-US" b="1" dirty="0">
                <a:solidFill>
                  <a:srgbClr val="0000FF"/>
                </a:solidFill>
              </a:endParaRPr>
            </a:p>
          </p:txBody>
        </p:sp>
        <p:graphicFrame>
          <p:nvGraphicFramePr>
            <p:cNvPr id="5129" name="Object 9"/>
            <p:cNvGraphicFramePr>
              <a:graphicFrameLocks noChangeAspect="1"/>
            </p:cNvGraphicFramePr>
            <p:nvPr/>
          </p:nvGraphicFramePr>
          <p:xfrm>
            <a:off x="2590800" y="3505200"/>
            <a:ext cx="1962150" cy="644525"/>
          </p:xfrm>
          <a:graphic>
            <a:graphicData uri="http://schemas.openxmlformats.org/presentationml/2006/ole">
              <mc:AlternateContent xmlns:mc="http://schemas.openxmlformats.org/markup-compatibility/2006">
                <mc:Choice xmlns:v="urn:schemas-microsoft-com:vml" Requires="v">
                  <p:oleObj name="Equation" r:id="rId6" imgW="965160" imgH="393480" progId="Equation.3">
                    <p:embed/>
                  </p:oleObj>
                </mc:Choice>
                <mc:Fallback>
                  <p:oleObj name="Equation" r:id="rId6" imgW="96516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05200"/>
                          <a:ext cx="1962150"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5943600" y="3352800"/>
              <a:ext cx="2057400" cy="646331"/>
            </a:xfrm>
            <a:prstGeom prst="rect">
              <a:avLst/>
            </a:prstGeom>
            <a:noFill/>
            <a:ln>
              <a:solidFill>
                <a:srgbClr val="0000FF"/>
              </a:solidFill>
            </a:ln>
          </p:spPr>
          <p:txBody>
            <a:bodyPr wrap="square" rtlCol="1">
              <a:spAutoFit/>
            </a:bodyPr>
            <a:lstStyle/>
            <a:p>
              <a:pPr algn="l"/>
              <a:r>
                <a:rPr lang="en-US" sz="1200" dirty="0"/>
                <a:t>M = mass</a:t>
              </a:r>
            </a:p>
            <a:p>
              <a:pPr algn="l"/>
              <a:r>
                <a:rPr lang="en-US" sz="1200" dirty="0"/>
                <a:t>m = mass</a:t>
              </a:r>
            </a:p>
            <a:p>
              <a:pPr algn="l"/>
              <a:r>
                <a:rPr lang="en-US" sz="1200" dirty="0"/>
                <a:t>r = distance</a:t>
              </a:r>
            </a:p>
          </p:txBody>
        </p:sp>
      </p:grpSp>
      <p:grpSp>
        <p:nvGrpSpPr>
          <p:cNvPr id="22" name="Group 21"/>
          <p:cNvGrpSpPr/>
          <p:nvPr/>
        </p:nvGrpSpPr>
        <p:grpSpPr>
          <a:xfrm>
            <a:off x="838200" y="5638800"/>
            <a:ext cx="6324600" cy="1101725"/>
            <a:chOff x="838200" y="5638800"/>
            <a:chExt cx="6324600" cy="1101725"/>
          </a:xfrm>
        </p:grpSpPr>
        <p:sp>
          <p:nvSpPr>
            <p:cNvPr id="29" name="Rectangle 28"/>
            <p:cNvSpPr/>
            <p:nvPr/>
          </p:nvSpPr>
          <p:spPr>
            <a:xfrm>
              <a:off x="838200" y="5638800"/>
              <a:ext cx="6324600" cy="369332"/>
            </a:xfrm>
            <a:prstGeom prst="rect">
              <a:avLst/>
            </a:prstGeom>
            <a:ln>
              <a:noFill/>
            </a:ln>
          </p:spPr>
          <p:txBody>
            <a:bodyPr wrap="square">
              <a:spAutoFit/>
            </a:bodyPr>
            <a:lstStyle/>
            <a:p>
              <a:pPr algn="ctr"/>
              <a:r>
                <a:rPr lang="en-US" b="1" dirty="0">
                  <a:solidFill>
                    <a:srgbClr val="0000FF"/>
                  </a:solidFill>
                  <a:latin typeface="Comic Sans MS" pitchFamily="66" charset="0"/>
                </a:rPr>
                <a:t>Question 8: prove through dimensional Analysis</a:t>
              </a:r>
              <a:endParaRPr lang="en-US" b="1" dirty="0">
                <a:solidFill>
                  <a:srgbClr val="0000FF"/>
                </a:solidFill>
              </a:endParaRPr>
            </a:p>
          </p:txBody>
        </p:sp>
        <p:graphicFrame>
          <p:nvGraphicFramePr>
            <p:cNvPr id="5131" name="Object 11"/>
            <p:cNvGraphicFramePr>
              <a:graphicFrameLocks noChangeAspect="1"/>
            </p:cNvGraphicFramePr>
            <p:nvPr/>
          </p:nvGraphicFramePr>
          <p:xfrm>
            <a:off x="2743200" y="6096000"/>
            <a:ext cx="2219325" cy="644525"/>
          </p:xfrm>
          <a:graphic>
            <a:graphicData uri="http://schemas.openxmlformats.org/presentationml/2006/ole">
              <mc:AlternateContent xmlns:mc="http://schemas.openxmlformats.org/markup-compatibility/2006">
                <mc:Choice xmlns:v="urn:schemas-microsoft-com:vml" Requires="v">
                  <p:oleObj name="Equation" r:id="rId8" imgW="1091880" imgH="393480" progId="Equation.3">
                    <p:embed/>
                  </p:oleObj>
                </mc:Choice>
                <mc:Fallback>
                  <p:oleObj name="Equation" r:id="rId8" imgW="1091880" imgH="3934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6096000"/>
                          <a:ext cx="22193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Group 19"/>
          <p:cNvGrpSpPr/>
          <p:nvPr/>
        </p:nvGrpSpPr>
        <p:grpSpPr>
          <a:xfrm>
            <a:off x="838200" y="4114800"/>
            <a:ext cx="6858000" cy="1524000"/>
            <a:chOff x="838200" y="4114800"/>
            <a:chExt cx="6858000" cy="1524000"/>
          </a:xfrm>
        </p:grpSpPr>
        <p:sp>
          <p:nvSpPr>
            <p:cNvPr id="27" name="Rectangle 26"/>
            <p:cNvSpPr/>
            <p:nvPr/>
          </p:nvSpPr>
          <p:spPr>
            <a:xfrm>
              <a:off x="838200" y="4114800"/>
              <a:ext cx="6324600" cy="646331"/>
            </a:xfrm>
            <a:prstGeom prst="rect">
              <a:avLst/>
            </a:prstGeom>
            <a:ln>
              <a:noFill/>
            </a:ln>
          </p:spPr>
          <p:txBody>
            <a:bodyPr wrap="square">
              <a:spAutoFit/>
            </a:bodyPr>
            <a:lstStyle/>
            <a:p>
              <a:pPr algn="ctr"/>
              <a:r>
                <a:rPr lang="en-US" b="1" dirty="0">
                  <a:solidFill>
                    <a:srgbClr val="0000FF"/>
                  </a:solidFill>
                  <a:latin typeface="Comic Sans MS" pitchFamily="66" charset="0"/>
                </a:rPr>
                <a:t>Question 7: Work (W) Potential </a:t>
              </a:r>
              <a:r>
                <a:rPr lang="en-US" b="1" dirty="0" err="1">
                  <a:solidFill>
                    <a:srgbClr val="0000FF"/>
                  </a:solidFill>
                  <a:latin typeface="Comic Sans MS" pitchFamily="66" charset="0"/>
                </a:rPr>
                <a:t>Engery</a:t>
              </a:r>
              <a:r>
                <a:rPr lang="en-US" b="1" dirty="0">
                  <a:solidFill>
                    <a:srgbClr val="0000FF"/>
                  </a:solidFill>
                  <a:latin typeface="Comic Sans MS" pitchFamily="66" charset="0"/>
                </a:rPr>
                <a:t> (PE) and Kinetic Energy (KE) have the same dimension</a:t>
              </a:r>
              <a:endParaRPr lang="en-US" b="1" dirty="0">
                <a:solidFill>
                  <a:srgbClr val="0000FF"/>
                </a:solidFill>
              </a:endParaRPr>
            </a:p>
          </p:txBody>
        </p:sp>
        <p:graphicFrame>
          <p:nvGraphicFramePr>
            <p:cNvPr id="5130" name="Object 10"/>
            <p:cNvGraphicFramePr>
              <a:graphicFrameLocks noChangeAspect="1"/>
            </p:cNvGraphicFramePr>
            <p:nvPr/>
          </p:nvGraphicFramePr>
          <p:xfrm>
            <a:off x="2743200" y="4800600"/>
            <a:ext cx="1292225" cy="838200"/>
          </p:xfrm>
          <a:graphic>
            <a:graphicData uri="http://schemas.openxmlformats.org/presentationml/2006/ole">
              <mc:AlternateContent xmlns:mc="http://schemas.openxmlformats.org/markup-compatibility/2006">
                <mc:Choice xmlns:v="urn:schemas-microsoft-com:vml" Requires="v">
                  <p:oleObj name="Equation" r:id="rId10" imgW="736560" imgH="685800" progId="Equation.3">
                    <p:embed/>
                  </p:oleObj>
                </mc:Choice>
                <mc:Fallback>
                  <p:oleObj name="Equation" r:id="rId10" imgW="736560" imgH="6858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800600"/>
                          <a:ext cx="12922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5638800" y="4828401"/>
              <a:ext cx="2057400" cy="276999"/>
            </a:xfrm>
            <a:prstGeom prst="rect">
              <a:avLst/>
            </a:prstGeom>
            <a:noFill/>
            <a:ln>
              <a:solidFill>
                <a:srgbClr val="0000FF"/>
              </a:solidFill>
            </a:ln>
          </p:spPr>
          <p:txBody>
            <a:bodyPr wrap="square" rtlCol="1">
              <a:spAutoFit/>
            </a:bodyPr>
            <a:lstStyle/>
            <a:p>
              <a:pPr algn="l"/>
              <a:r>
                <a:rPr lang="en-US" sz="1200" dirty="0"/>
                <a:t>s = displacement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90487"/>
            <a:ext cx="8229600" cy="595313"/>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a:solidFill>
                  <a:srgbClr val="FF3300"/>
                </a:solidFill>
                <a:latin typeface="Comic Sans MS" pitchFamily="66" charset="0"/>
                <a:ea typeface="+mj-ea"/>
                <a:cs typeface="+mj-cs"/>
              </a:rPr>
              <a:t>Dimensional Analysis III</a:t>
            </a:r>
            <a:endParaRPr kumimoji="0" lang="en-US" sz="2400" b="1" i="0" u="none" strike="noStrike" kern="1200" cap="none" spc="0" normalizeH="0" baseline="0" noProof="0" dirty="0">
              <a:ln>
                <a:noFill/>
              </a:ln>
              <a:solidFill>
                <a:srgbClr val="FF3300"/>
              </a:solidFill>
              <a:effectLst/>
              <a:uLnTx/>
              <a:uFillTx/>
              <a:latin typeface="Comic Sans MS" pitchFamily="66" charset="0"/>
              <a:ea typeface="+mj-ea"/>
              <a:cs typeface="+mj-cs"/>
            </a:endParaRPr>
          </a:p>
        </p:txBody>
      </p:sp>
      <p:grpSp>
        <p:nvGrpSpPr>
          <p:cNvPr id="2" name="Group 16"/>
          <p:cNvGrpSpPr/>
          <p:nvPr/>
        </p:nvGrpSpPr>
        <p:grpSpPr>
          <a:xfrm>
            <a:off x="2279874" y="838200"/>
            <a:ext cx="5949726" cy="1027331"/>
            <a:chOff x="2279874" y="838200"/>
            <a:chExt cx="5949726" cy="1027331"/>
          </a:xfrm>
        </p:grpSpPr>
        <p:sp>
          <p:nvSpPr>
            <p:cNvPr id="63" name="Rectangle 62"/>
            <p:cNvSpPr/>
            <p:nvPr/>
          </p:nvSpPr>
          <p:spPr>
            <a:xfrm>
              <a:off x="2279874" y="838200"/>
              <a:ext cx="4794902" cy="369332"/>
            </a:xfrm>
            <a:prstGeom prst="rect">
              <a:avLst/>
            </a:prstGeom>
            <a:ln>
              <a:noFill/>
            </a:ln>
          </p:spPr>
          <p:txBody>
            <a:bodyPr wrap="none">
              <a:spAutoFit/>
            </a:bodyPr>
            <a:lstStyle/>
            <a:p>
              <a:r>
                <a:rPr lang="en-US" b="1" dirty="0">
                  <a:solidFill>
                    <a:srgbClr val="0000FF"/>
                  </a:solidFill>
                  <a:latin typeface="Comic Sans MS" pitchFamily="66" charset="0"/>
                </a:rPr>
                <a:t>Question 9: Find the value of x, y and z</a:t>
              </a:r>
            </a:p>
          </p:txBody>
        </p:sp>
        <p:graphicFrame>
          <p:nvGraphicFramePr>
            <p:cNvPr id="5128" name="Object 8"/>
            <p:cNvGraphicFramePr>
              <a:graphicFrameLocks noChangeAspect="1"/>
            </p:cNvGraphicFramePr>
            <p:nvPr/>
          </p:nvGraphicFramePr>
          <p:xfrm>
            <a:off x="2681288" y="1277938"/>
            <a:ext cx="2425700" cy="374650"/>
          </p:xfrm>
          <a:graphic>
            <a:graphicData uri="http://schemas.openxmlformats.org/presentationml/2006/ole">
              <mc:AlternateContent xmlns:mc="http://schemas.openxmlformats.org/markup-compatibility/2006">
                <mc:Choice xmlns:v="urn:schemas-microsoft-com:vml" Requires="v">
                  <p:oleObj name="Equation" r:id="rId2" imgW="1193760" imgH="228600" progId="Equation.3">
                    <p:embed/>
                  </p:oleObj>
                </mc:Choice>
                <mc:Fallback>
                  <p:oleObj name="Equation" r:id="rId2" imgW="1193760" imgH="22860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1277938"/>
                          <a:ext cx="242570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5943600" y="1219200"/>
              <a:ext cx="2286000" cy="646331"/>
            </a:xfrm>
            <a:prstGeom prst="rect">
              <a:avLst/>
            </a:prstGeom>
            <a:noFill/>
            <a:ln>
              <a:solidFill>
                <a:srgbClr val="0000FF"/>
              </a:solidFill>
            </a:ln>
          </p:spPr>
          <p:txBody>
            <a:bodyPr wrap="square" rtlCol="1">
              <a:spAutoFit/>
            </a:bodyPr>
            <a:lstStyle/>
            <a:p>
              <a:pPr algn="l" rtl="0"/>
              <a:r>
                <a:rPr lang="el-GR" sz="1200" dirty="0"/>
                <a:t>ρ</a:t>
              </a:r>
              <a:r>
                <a:rPr lang="en-US" sz="1200" dirty="0"/>
                <a:t> = density</a:t>
              </a:r>
            </a:p>
            <a:p>
              <a:pPr algn="l" rtl="0"/>
              <a:r>
                <a:rPr lang="en-US" sz="1200" dirty="0"/>
                <a:t>g = acceleration due to gravity</a:t>
              </a:r>
            </a:p>
            <a:p>
              <a:pPr algn="l" rtl="0"/>
              <a:r>
                <a:rPr lang="en-US" sz="1200" dirty="0"/>
                <a:t>h = height</a:t>
              </a:r>
            </a:p>
          </p:txBody>
        </p:sp>
      </p:grpSp>
      <p:grpSp>
        <p:nvGrpSpPr>
          <p:cNvPr id="3" name="Group 17"/>
          <p:cNvGrpSpPr/>
          <p:nvPr/>
        </p:nvGrpSpPr>
        <p:grpSpPr>
          <a:xfrm>
            <a:off x="2138745" y="1905000"/>
            <a:ext cx="5862255" cy="1034534"/>
            <a:chOff x="2138745" y="1905000"/>
            <a:chExt cx="5862255" cy="1034534"/>
          </a:xfrm>
        </p:grpSpPr>
        <p:graphicFrame>
          <p:nvGraphicFramePr>
            <p:cNvPr id="86" name="Object 4"/>
            <p:cNvGraphicFramePr>
              <a:graphicFrameLocks noChangeAspect="1"/>
            </p:cNvGraphicFramePr>
            <p:nvPr/>
          </p:nvGraphicFramePr>
          <p:xfrm>
            <a:off x="2611438" y="2538413"/>
            <a:ext cx="2014537" cy="333375"/>
          </p:xfrm>
          <a:graphic>
            <a:graphicData uri="http://schemas.openxmlformats.org/presentationml/2006/ole">
              <mc:AlternateContent xmlns:mc="http://schemas.openxmlformats.org/markup-compatibility/2006">
                <mc:Choice xmlns:v="urn:schemas-microsoft-com:vml" Requires="v">
                  <p:oleObj name="Equation" r:id="rId4" imgW="990360" imgH="203040" progId="Equation.3">
                    <p:embed/>
                  </p:oleObj>
                </mc:Choice>
                <mc:Fallback>
                  <p:oleObj name="Equation" r:id="rId4" imgW="99036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2538413"/>
                          <a:ext cx="20145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2138745" y="1905000"/>
              <a:ext cx="4936031" cy="553998"/>
            </a:xfrm>
            <a:prstGeom prst="rect">
              <a:avLst/>
            </a:prstGeom>
            <a:ln>
              <a:noFill/>
            </a:ln>
          </p:spPr>
          <p:txBody>
            <a:bodyPr wrap="none">
              <a:spAutoFit/>
            </a:bodyPr>
            <a:lstStyle/>
            <a:p>
              <a:r>
                <a:rPr lang="en-US" b="1" dirty="0">
                  <a:solidFill>
                    <a:srgbClr val="0000FF"/>
                  </a:solidFill>
                  <a:latin typeface="Comic Sans MS" pitchFamily="66" charset="0"/>
                </a:rPr>
                <a:t>Question 10: Find the value of x, y and z</a:t>
              </a:r>
              <a:endParaRPr lang="en-US" b="1" baseline="30000" dirty="0">
                <a:solidFill>
                  <a:srgbClr val="0000FF"/>
                </a:solidFill>
                <a:latin typeface="Comic Sans MS" pitchFamily="66" charset="0"/>
              </a:endParaRPr>
            </a:p>
            <a:p>
              <a:endParaRPr lang="en-US" b="1" baseline="30000" dirty="0">
                <a:solidFill>
                  <a:srgbClr val="0000FF"/>
                </a:solidFill>
              </a:endParaRPr>
            </a:p>
          </p:txBody>
        </p:sp>
        <p:sp>
          <p:nvSpPr>
            <p:cNvPr id="24" name="TextBox 23"/>
            <p:cNvSpPr txBox="1"/>
            <p:nvPr/>
          </p:nvSpPr>
          <p:spPr>
            <a:xfrm>
              <a:off x="5943600" y="2293203"/>
              <a:ext cx="2057400" cy="646331"/>
            </a:xfrm>
            <a:prstGeom prst="rect">
              <a:avLst/>
            </a:prstGeom>
            <a:noFill/>
            <a:ln>
              <a:solidFill>
                <a:srgbClr val="0000FF"/>
              </a:solidFill>
            </a:ln>
          </p:spPr>
          <p:txBody>
            <a:bodyPr wrap="square" rtlCol="1">
              <a:spAutoFit/>
            </a:bodyPr>
            <a:lstStyle/>
            <a:p>
              <a:pPr algn="l"/>
              <a:r>
                <a:rPr lang="en-US" sz="1200" dirty="0"/>
                <a:t>m = mass</a:t>
              </a:r>
            </a:p>
            <a:p>
              <a:pPr algn="l"/>
              <a:r>
                <a:rPr lang="en-US" sz="1200" dirty="0"/>
                <a:t>r = radius</a:t>
              </a:r>
            </a:p>
            <a:p>
              <a:pPr algn="l"/>
              <a:r>
                <a:rPr lang="en-US" sz="1200" dirty="0"/>
                <a:t>v = velocity</a:t>
              </a:r>
            </a:p>
          </p:txBody>
        </p:sp>
      </p:grpSp>
      <p:grpSp>
        <p:nvGrpSpPr>
          <p:cNvPr id="4" name="Group 18"/>
          <p:cNvGrpSpPr/>
          <p:nvPr/>
        </p:nvGrpSpPr>
        <p:grpSpPr>
          <a:xfrm>
            <a:off x="1752600" y="3048000"/>
            <a:ext cx="6324600" cy="990600"/>
            <a:chOff x="1608100" y="3124200"/>
            <a:chExt cx="6324600" cy="990600"/>
          </a:xfrm>
        </p:grpSpPr>
        <p:sp>
          <p:nvSpPr>
            <p:cNvPr id="94" name="Rectangle 93"/>
            <p:cNvSpPr/>
            <p:nvPr/>
          </p:nvSpPr>
          <p:spPr>
            <a:xfrm>
              <a:off x="1608100" y="3124200"/>
              <a:ext cx="4613764" cy="369332"/>
            </a:xfrm>
            <a:prstGeom prst="rect">
              <a:avLst/>
            </a:prstGeom>
            <a:ln>
              <a:noFill/>
            </a:ln>
          </p:spPr>
          <p:txBody>
            <a:bodyPr wrap="none">
              <a:spAutoFit/>
            </a:bodyPr>
            <a:lstStyle/>
            <a:p>
              <a:r>
                <a:rPr lang="en-US" b="1" dirty="0">
                  <a:solidFill>
                    <a:srgbClr val="0000FF"/>
                  </a:solidFill>
                  <a:latin typeface="Comic Sans MS" pitchFamily="66" charset="0"/>
                </a:rPr>
                <a:t>Question 11: Find the value of x and y</a:t>
              </a:r>
              <a:endParaRPr lang="en-US" b="1" dirty="0">
                <a:solidFill>
                  <a:srgbClr val="0000FF"/>
                </a:solidFill>
              </a:endParaRPr>
            </a:p>
          </p:txBody>
        </p:sp>
        <p:graphicFrame>
          <p:nvGraphicFramePr>
            <p:cNvPr id="5129" name="Object 9"/>
            <p:cNvGraphicFramePr>
              <a:graphicFrameLocks noChangeAspect="1"/>
            </p:cNvGraphicFramePr>
            <p:nvPr/>
          </p:nvGraphicFramePr>
          <p:xfrm>
            <a:off x="2849563" y="3640138"/>
            <a:ext cx="1444625" cy="374650"/>
          </p:xfrm>
          <a:graphic>
            <a:graphicData uri="http://schemas.openxmlformats.org/presentationml/2006/ole">
              <mc:AlternateContent xmlns:mc="http://schemas.openxmlformats.org/markup-compatibility/2006">
                <mc:Choice xmlns:v="urn:schemas-microsoft-com:vml" Requires="v">
                  <p:oleObj name="Equation" r:id="rId6" imgW="711000" imgH="228600" progId="Equation.3">
                    <p:embed/>
                  </p:oleObj>
                </mc:Choice>
                <mc:Fallback>
                  <p:oleObj name="Equation" r:id="rId6" imgW="71100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563" y="3640138"/>
                          <a:ext cx="14446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5722900" y="3468469"/>
              <a:ext cx="2209800" cy="646331"/>
            </a:xfrm>
            <a:prstGeom prst="rect">
              <a:avLst/>
            </a:prstGeom>
            <a:noFill/>
            <a:ln>
              <a:solidFill>
                <a:srgbClr val="0000FF"/>
              </a:solidFill>
            </a:ln>
          </p:spPr>
          <p:txBody>
            <a:bodyPr wrap="square" rtlCol="1">
              <a:spAutoFit/>
            </a:bodyPr>
            <a:lstStyle/>
            <a:p>
              <a:pPr algn="l" rtl="0"/>
              <a:r>
                <a:rPr lang="en-US" sz="1200" dirty="0"/>
                <a:t>T= Time Period</a:t>
              </a:r>
            </a:p>
            <a:p>
              <a:pPr algn="l" rtl="0"/>
              <a:r>
                <a:rPr lang="en-US" sz="1200" dirty="0"/>
                <a:t>l = length</a:t>
              </a:r>
            </a:p>
            <a:p>
              <a:pPr algn="l" rtl="0"/>
              <a:r>
                <a:rPr lang="en-US" sz="1200" dirty="0"/>
                <a:t>g= acceleration due to gravity</a:t>
              </a:r>
            </a:p>
          </p:txBody>
        </p:sp>
      </p:grpSp>
      <p:grpSp>
        <p:nvGrpSpPr>
          <p:cNvPr id="22" name="Group 18"/>
          <p:cNvGrpSpPr/>
          <p:nvPr/>
        </p:nvGrpSpPr>
        <p:grpSpPr>
          <a:xfrm>
            <a:off x="1520564" y="4038600"/>
            <a:ext cx="6339372" cy="890588"/>
            <a:chOff x="1608100" y="3124200"/>
            <a:chExt cx="6339372" cy="890588"/>
          </a:xfrm>
        </p:grpSpPr>
        <p:sp>
          <p:nvSpPr>
            <p:cNvPr id="25" name="Rectangle 24"/>
            <p:cNvSpPr/>
            <p:nvPr/>
          </p:nvSpPr>
          <p:spPr>
            <a:xfrm>
              <a:off x="1608100" y="3124200"/>
              <a:ext cx="4613764" cy="369332"/>
            </a:xfrm>
            <a:prstGeom prst="rect">
              <a:avLst/>
            </a:prstGeom>
            <a:ln>
              <a:noFill/>
            </a:ln>
          </p:spPr>
          <p:txBody>
            <a:bodyPr wrap="none">
              <a:spAutoFit/>
            </a:bodyPr>
            <a:lstStyle/>
            <a:p>
              <a:r>
                <a:rPr lang="en-US" b="1" dirty="0">
                  <a:solidFill>
                    <a:srgbClr val="0000FF"/>
                  </a:solidFill>
                  <a:latin typeface="Comic Sans MS" pitchFamily="66" charset="0"/>
                </a:rPr>
                <a:t>Question 12: Find the value of x and y</a:t>
              </a:r>
              <a:endParaRPr lang="en-US" b="1" dirty="0">
                <a:solidFill>
                  <a:srgbClr val="0000FF"/>
                </a:solidFill>
              </a:endParaRPr>
            </a:p>
          </p:txBody>
        </p:sp>
        <p:graphicFrame>
          <p:nvGraphicFramePr>
            <p:cNvPr id="28" name="Object 9"/>
            <p:cNvGraphicFramePr>
              <a:graphicFrameLocks noChangeAspect="1"/>
            </p:cNvGraphicFramePr>
            <p:nvPr/>
          </p:nvGraphicFramePr>
          <p:xfrm>
            <a:off x="2965674" y="3640138"/>
            <a:ext cx="1212850" cy="374650"/>
          </p:xfrm>
          <a:graphic>
            <a:graphicData uri="http://schemas.openxmlformats.org/presentationml/2006/ole">
              <mc:AlternateContent xmlns:mc="http://schemas.openxmlformats.org/markup-compatibility/2006">
                <mc:Choice xmlns:v="urn:schemas-microsoft-com:vml" Requires="v">
                  <p:oleObj name="Equation" r:id="rId8" imgW="596880" imgH="228600" progId="Equation.3">
                    <p:embed/>
                  </p:oleObj>
                </mc:Choice>
                <mc:Fallback>
                  <p:oleObj name="Equation" r:id="rId8" imgW="596880" imgH="2286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674" y="3640138"/>
                          <a:ext cx="12128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5192936" y="3500735"/>
              <a:ext cx="2754536" cy="461665"/>
            </a:xfrm>
            <a:prstGeom prst="rect">
              <a:avLst/>
            </a:prstGeom>
            <a:noFill/>
            <a:ln>
              <a:solidFill>
                <a:srgbClr val="0000FF"/>
              </a:solidFill>
            </a:ln>
          </p:spPr>
          <p:txBody>
            <a:bodyPr wrap="square" rtlCol="1">
              <a:spAutoFit/>
            </a:bodyPr>
            <a:lstStyle/>
            <a:p>
              <a:pPr algn="l" rtl="0"/>
              <a:r>
                <a:rPr lang="el-GR" sz="1200" dirty="0"/>
                <a:t>ρ</a:t>
              </a:r>
              <a:r>
                <a:rPr lang="en-US" sz="1200" dirty="0"/>
                <a:t> = density</a:t>
              </a:r>
            </a:p>
            <a:p>
              <a:pPr algn="l" rtl="0"/>
              <a:r>
                <a:rPr lang="en-US" sz="1200" dirty="0"/>
                <a:t>B = Bulk modulus (Force/Area)</a:t>
              </a:r>
            </a:p>
          </p:txBody>
        </p:sp>
      </p:grpSp>
      <p:grpSp>
        <p:nvGrpSpPr>
          <p:cNvPr id="37" name="Group 36"/>
          <p:cNvGrpSpPr/>
          <p:nvPr/>
        </p:nvGrpSpPr>
        <p:grpSpPr>
          <a:xfrm>
            <a:off x="838200" y="5105400"/>
            <a:ext cx="6324600" cy="1524000"/>
            <a:chOff x="838200" y="5105400"/>
            <a:chExt cx="6324600" cy="1524000"/>
          </a:xfrm>
        </p:grpSpPr>
        <p:grpSp>
          <p:nvGrpSpPr>
            <p:cNvPr id="5" name="Group 21"/>
            <p:cNvGrpSpPr/>
            <p:nvPr/>
          </p:nvGrpSpPr>
          <p:grpSpPr>
            <a:xfrm>
              <a:off x="838200" y="5105400"/>
              <a:ext cx="6324600" cy="966788"/>
              <a:chOff x="838200" y="5638800"/>
              <a:chExt cx="6324600" cy="966788"/>
            </a:xfrm>
          </p:grpSpPr>
          <p:sp>
            <p:nvSpPr>
              <p:cNvPr id="29" name="Rectangle 28"/>
              <p:cNvSpPr/>
              <p:nvPr/>
            </p:nvSpPr>
            <p:spPr>
              <a:xfrm>
                <a:off x="838200" y="5638800"/>
                <a:ext cx="6324600" cy="369332"/>
              </a:xfrm>
              <a:prstGeom prst="rect">
                <a:avLst/>
              </a:prstGeom>
              <a:ln>
                <a:noFill/>
              </a:ln>
            </p:spPr>
            <p:txBody>
              <a:bodyPr wrap="square">
                <a:spAutoFit/>
              </a:bodyPr>
              <a:lstStyle/>
              <a:p>
                <a:pPr algn="ctr"/>
                <a:r>
                  <a:rPr lang="en-US" b="1" dirty="0">
                    <a:solidFill>
                      <a:srgbClr val="0000FF"/>
                    </a:solidFill>
                    <a:latin typeface="Comic Sans MS" pitchFamily="66" charset="0"/>
                  </a:rPr>
                  <a:t>Question 13: Find the Dimension of A and B</a:t>
                </a:r>
                <a:endParaRPr lang="en-US" b="1" dirty="0">
                  <a:solidFill>
                    <a:srgbClr val="0000FF"/>
                  </a:solidFill>
                </a:endParaRPr>
              </a:p>
            </p:txBody>
          </p:sp>
          <p:graphicFrame>
            <p:nvGraphicFramePr>
              <p:cNvPr id="5131" name="Object 11"/>
              <p:cNvGraphicFramePr>
                <a:graphicFrameLocks noChangeAspect="1"/>
              </p:cNvGraphicFramePr>
              <p:nvPr/>
            </p:nvGraphicFramePr>
            <p:xfrm>
              <a:off x="3052763" y="6230938"/>
              <a:ext cx="1600200" cy="374650"/>
            </p:xfrm>
            <a:graphic>
              <a:graphicData uri="http://schemas.openxmlformats.org/presentationml/2006/ole">
                <mc:AlternateContent xmlns:mc="http://schemas.openxmlformats.org/markup-compatibility/2006">
                  <mc:Choice xmlns:v="urn:schemas-microsoft-com:vml" Requires="v">
                    <p:oleObj name="Equation" r:id="rId10" imgW="787320" imgH="228600" progId="Equation.3">
                      <p:embed/>
                    </p:oleObj>
                  </mc:Choice>
                  <mc:Fallback>
                    <p:oleObj name="Equation" r:id="rId10" imgW="787320" imgH="2286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2763" y="6230938"/>
                            <a:ext cx="160020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3" name="TextBox 32"/>
            <p:cNvSpPr txBox="1"/>
            <p:nvPr/>
          </p:nvSpPr>
          <p:spPr>
            <a:xfrm>
              <a:off x="4953000" y="5791200"/>
              <a:ext cx="2209800" cy="461665"/>
            </a:xfrm>
            <a:prstGeom prst="rect">
              <a:avLst/>
            </a:prstGeom>
            <a:noFill/>
            <a:ln>
              <a:solidFill>
                <a:srgbClr val="0000FF"/>
              </a:solidFill>
            </a:ln>
          </p:spPr>
          <p:txBody>
            <a:bodyPr wrap="square" rtlCol="1">
              <a:spAutoFit/>
            </a:bodyPr>
            <a:lstStyle/>
            <a:p>
              <a:pPr algn="l" rtl="0"/>
              <a:r>
                <a:rPr lang="en-US" sz="1200" dirty="0"/>
                <a:t>y= displacement</a:t>
              </a:r>
            </a:p>
            <a:p>
              <a:pPr algn="l" rtl="0"/>
              <a:r>
                <a:rPr lang="en-US" sz="1200" dirty="0"/>
                <a:t>t = time</a:t>
              </a:r>
            </a:p>
          </p:txBody>
        </p:sp>
        <p:graphicFrame>
          <p:nvGraphicFramePr>
            <p:cNvPr id="34" name="Object 11"/>
            <p:cNvGraphicFramePr>
              <a:graphicFrameLocks noChangeAspect="1"/>
            </p:cNvGraphicFramePr>
            <p:nvPr/>
          </p:nvGraphicFramePr>
          <p:xfrm>
            <a:off x="2944813" y="6254750"/>
            <a:ext cx="1806575" cy="374650"/>
          </p:xfrm>
          <a:graphic>
            <a:graphicData uri="http://schemas.openxmlformats.org/presentationml/2006/ole">
              <mc:AlternateContent xmlns:mc="http://schemas.openxmlformats.org/markup-compatibility/2006">
                <mc:Choice xmlns:v="urn:schemas-microsoft-com:vml" Requires="v">
                  <p:oleObj name="Equation" r:id="rId12" imgW="888840" imgH="228600" progId="Equation.3">
                    <p:embed/>
                  </p:oleObj>
                </mc:Choice>
                <mc:Fallback>
                  <p:oleObj name="Equation" r:id="rId12" imgW="888840" imgH="2286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4813" y="6254750"/>
                          <a:ext cx="180657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232537" y="5715000"/>
              <a:ext cx="466794" cy="369332"/>
            </a:xfrm>
            <a:prstGeom prst="rect">
              <a:avLst/>
            </a:prstGeom>
            <a:noFill/>
          </p:spPr>
          <p:txBody>
            <a:bodyPr wrap="none" rtlCol="0">
              <a:spAutoFit/>
            </a:bodyPr>
            <a:lstStyle/>
            <a:p>
              <a:r>
                <a:rPr lang="en-US" dirty="0"/>
                <a:t>(1)</a:t>
              </a:r>
            </a:p>
          </p:txBody>
        </p:sp>
        <p:sp>
          <p:nvSpPr>
            <p:cNvPr id="36" name="TextBox 35"/>
            <p:cNvSpPr txBox="1"/>
            <p:nvPr/>
          </p:nvSpPr>
          <p:spPr>
            <a:xfrm>
              <a:off x="2286000" y="6260068"/>
              <a:ext cx="466794" cy="369332"/>
            </a:xfrm>
            <a:prstGeom prst="rect">
              <a:avLst/>
            </a:prstGeom>
            <a:noFill/>
          </p:spPr>
          <p:txBody>
            <a:bodyPr wrap="none" rtlCol="0">
              <a:spAutoFit/>
            </a:bodyPr>
            <a:lstStyle/>
            <a:p>
              <a:r>
                <a:rPr lang="en-US" dirty="0"/>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2954656" cy="369332"/>
          </a:xfrm>
          <a:prstGeom prst="rect">
            <a:avLst/>
          </a:prstGeom>
          <a:noFill/>
        </p:spPr>
        <p:txBody>
          <a:bodyPr wrap="none" rtlCol="1">
            <a:spAutoFit/>
          </a:bodyPr>
          <a:lstStyle/>
          <a:p>
            <a:r>
              <a:rPr lang="en-US" dirty="0"/>
              <a:t>Few Examples  Old Exams</a:t>
            </a:r>
            <a:endParaRPr lang="ar-SA" dirty="0"/>
          </a:p>
        </p:txBody>
      </p:sp>
      <p:sp>
        <p:nvSpPr>
          <p:cNvPr id="3" name="TextBox 2"/>
          <p:cNvSpPr txBox="1"/>
          <p:nvPr/>
        </p:nvSpPr>
        <p:spPr>
          <a:xfrm>
            <a:off x="533400" y="990600"/>
            <a:ext cx="8305800" cy="2554545"/>
          </a:xfrm>
          <a:prstGeom prst="rect">
            <a:avLst/>
          </a:prstGeom>
          <a:noFill/>
        </p:spPr>
        <p:txBody>
          <a:bodyPr wrap="square" rtlCol="1">
            <a:spAutoFit/>
          </a:bodyPr>
          <a:lstStyle/>
          <a:p>
            <a:pPr algn="l"/>
            <a:r>
              <a:rPr lang="en-US" sz="1600" dirty="0"/>
              <a:t>091-Q1. </a:t>
            </a:r>
          </a:p>
          <a:p>
            <a:pPr algn="l"/>
            <a:r>
              <a:rPr lang="en-US" sz="1600" dirty="0"/>
              <a:t>Consider a cube of iron of mass 8.0 kg and side 4.0 inches. What is its density in kg/m</a:t>
            </a:r>
            <a:r>
              <a:rPr lang="en-US" sz="1600" baseline="30000" dirty="0"/>
              <a:t>3</a:t>
            </a:r>
            <a:r>
              <a:rPr lang="en-US" sz="1600" dirty="0"/>
              <a:t>? (1 inch = 2.54 cm) </a:t>
            </a:r>
          </a:p>
          <a:p>
            <a:pPr algn="l"/>
            <a:endParaRPr lang="en-US" sz="1600" dirty="0"/>
          </a:p>
          <a:p>
            <a:pPr algn="l"/>
            <a:r>
              <a:rPr lang="en-US" sz="1600" dirty="0"/>
              <a:t>A) 7.6×10</a:t>
            </a:r>
            <a:r>
              <a:rPr lang="en-US" sz="1600" baseline="30000" dirty="0"/>
              <a:t>3 </a:t>
            </a:r>
          </a:p>
          <a:p>
            <a:pPr algn="l"/>
            <a:r>
              <a:rPr lang="en-US" sz="1600" dirty="0"/>
              <a:t>B) 6.9×10</a:t>
            </a:r>
            <a:r>
              <a:rPr lang="en-US" sz="1600" baseline="30000" dirty="0"/>
              <a:t>3</a:t>
            </a:r>
            <a:r>
              <a:rPr lang="en-US" sz="1600" dirty="0"/>
              <a:t> </a:t>
            </a:r>
          </a:p>
          <a:p>
            <a:pPr algn="l"/>
            <a:r>
              <a:rPr lang="en-US" sz="1600" dirty="0"/>
              <a:t>C) 9.8×10</a:t>
            </a:r>
            <a:r>
              <a:rPr lang="en-US" sz="1600" baseline="30000" dirty="0"/>
              <a:t>3</a:t>
            </a:r>
            <a:r>
              <a:rPr lang="en-US" sz="1600" dirty="0"/>
              <a:t> </a:t>
            </a:r>
          </a:p>
          <a:p>
            <a:pPr algn="l"/>
            <a:r>
              <a:rPr lang="en-US" sz="1600" dirty="0"/>
              <a:t>D) 4.3×10</a:t>
            </a:r>
            <a:r>
              <a:rPr lang="en-US" sz="1600" baseline="30000" dirty="0"/>
              <a:t>3</a:t>
            </a:r>
            <a:r>
              <a:rPr lang="en-US" sz="1600" dirty="0"/>
              <a:t> </a:t>
            </a:r>
          </a:p>
          <a:p>
            <a:pPr algn="l"/>
            <a:r>
              <a:rPr lang="en-US" sz="1600" dirty="0"/>
              <a:t>E) 10 ×10</a:t>
            </a:r>
            <a:r>
              <a:rPr lang="en-US" sz="1600" baseline="30000" dirty="0"/>
              <a:t>3</a:t>
            </a:r>
            <a:r>
              <a:rPr lang="en-US" sz="1600" dirty="0"/>
              <a:t> </a:t>
            </a:r>
          </a:p>
          <a:p>
            <a:pPr algn="l"/>
            <a:endParaRPr lang="ar-SA" sz="1600" dirty="0"/>
          </a:p>
        </p:txBody>
      </p:sp>
      <p:sp>
        <p:nvSpPr>
          <p:cNvPr id="4" name="TextBox 3"/>
          <p:cNvSpPr txBox="1"/>
          <p:nvPr/>
        </p:nvSpPr>
        <p:spPr>
          <a:xfrm>
            <a:off x="457200" y="3657600"/>
            <a:ext cx="8458200" cy="2554545"/>
          </a:xfrm>
          <a:prstGeom prst="rect">
            <a:avLst/>
          </a:prstGeom>
          <a:noFill/>
        </p:spPr>
        <p:txBody>
          <a:bodyPr wrap="square" rtlCol="1">
            <a:spAutoFit/>
          </a:bodyPr>
          <a:lstStyle/>
          <a:p>
            <a:pPr algn="l"/>
            <a:r>
              <a:rPr lang="en-US" sz="1600" dirty="0"/>
              <a:t>T 101-Q2. The mass of a piece of card board is 20 g. Its length and width are 8.0 and 3.0 inches, respectively. If the thickness of the card board is 0.50 mm, what is the density of the card board in kg/m</a:t>
            </a:r>
            <a:r>
              <a:rPr lang="en-US" sz="1600" baseline="30000" dirty="0"/>
              <a:t>3</a:t>
            </a:r>
            <a:r>
              <a:rPr lang="en-US" sz="1600" dirty="0"/>
              <a:t>? (1 inch = 2.54 cm) </a:t>
            </a:r>
          </a:p>
          <a:p>
            <a:pPr algn="l"/>
            <a:endParaRPr lang="en-US" sz="1600" dirty="0"/>
          </a:p>
          <a:p>
            <a:pPr algn="l"/>
            <a:r>
              <a:rPr lang="en-US" sz="1600" dirty="0"/>
              <a:t>A) 2.58 × 10</a:t>
            </a:r>
            <a:r>
              <a:rPr lang="en-US" sz="1600" baseline="30000" dirty="0"/>
              <a:t>3</a:t>
            </a:r>
            <a:r>
              <a:rPr lang="en-US" sz="1600" dirty="0"/>
              <a:t> </a:t>
            </a:r>
          </a:p>
          <a:p>
            <a:pPr algn="l"/>
            <a:r>
              <a:rPr lang="en-US" sz="1600" dirty="0"/>
              <a:t>B) 1.67 × 10</a:t>
            </a:r>
            <a:r>
              <a:rPr lang="en-US" sz="1600" baseline="30000" dirty="0"/>
              <a:t>−2</a:t>
            </a:r>
            <a:r>
              <a:rPr lang="en-US" sz="1600" dirty="0"/>
              <a:t> </a:t>
            </a:r>
          </a:p>
          <a:p>
            <a:pPr algn="l"/>
            <a:r>
              <a:rPr lang="en-US" sz="1600" dirty="0"/>
              <a:t>C) 1.67 x 10</a:t>
            </a:r>
            <a:r>
              <a:rPr lang="en-US" sz="1600" baseline="30000" dirty="0"/>
              <a:t>−3</a:t>
            </a:r>
            <a:r>
              <a:rPr lang="en-US" sz="1600" dirty="0"/>
              <a:t> </a:t>
            </a:r>
          </a:p>
          <a:p>
            <a:pPr algn="l"/>
            <a:r>
              <a:rPr lang="en-US" sz="1600" dirty="0"/>
              <a:t>D) 2.58 x 10</a:t>
            </a:r>
            <a:r>
              <a:rPr lang="en-US" sz="1600" baseline="30000" dirty="0"/>
              <a:t>−4</a:t>
            </a:r>
            <a:r>
              <a:rPr lang="en-US" sz="1600" dirty="0"/>
              <a:t> </a:t>
            </a:r>
          </a:p>
          <a:p>
            <a:pPr algn="l"/>
            <a:r>
              <a:rPr lang="en-US" sz="1600" dirty="0"/>
              <a:t>E) 2.45 x 10</a:t>
            </a:r>
            <a:r>
              <a:rPr lang="en-US" sz="1600" baseline="30000" dirty="0"/>
              <a:t>5</a:t>
            </a:r>
          </a:p>
          <a:p>
            <a:pPr algn="l"/>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304800"/>
            <a:ext cx="7772400" cy="1470025"/>
          </a:xfrm>
        </p:spPr>
        <p:txBody>
          <a:bodyPr/>
          <a:lstStyle/>
          <a:p>
            <a:r>
              <a:rPr lang="en-US" sz="3200">
                <a:latin typeface="Comic Sans MS" pitchFamily="66" charset="0"/>
              </a:rPr>
              <a:t>Every physical thing need to measured or counted!</a:t>
            </a:r>
          </a:p>
        </p:txBody>
      </p:sp>
      <p:sp>
        <p:nvSpPr>
          <p:cNvPr id="3" name="Subtitle 2"/>
          <p:cNvSpPr>
            <a:spLocks noGrp="1"/>
          </p:cNvSpPr>
          <p:nvPr>
            <p:ph type="subTitle" idx="1"/>
          </p:nvPr>
        </p:nvSpPr>
        <p:spPr>
          <a:xfrm>
            <a:off x="762000" y="1905000"/>
            <a:ext cx="8077200" cy="1371600"/>
          </a:xfrm>
        </p:spPr>
        <p:txBody>
          <a:bodyPr/>
          <a:lstStyle/>
          <a:p>
            <a:r>
              <a:rPr lang="en-US" sz="2400" b="1">
                <a:solidFill>
                  <a:srgbClr val="FF0000"/>
                </a:solidFill>
                <a:latin typeface="Comic Sans MS" pitchFamily="66" charset="0"/>
              </a:rPr>
              <a:t>If you count or measure something, the accuracy of measurement becomes crucial and we have to write the result in significant figures.</a:t>
            </a:r>
          </a:p>
        </p:txBody>
      </p:sp>
      <p:sp>
        <p:nvSpPr>
          <p:cNvPr id="4" name="Subtitle 2"/>
          <p:cNvSpPr txBox="1">
            <a:spLocks/>
          </p:cNvSpPr>
          <p:nvPr/>
        </p:nvSpPr>
        <p:spPr bwMode="auto">
          <a:xfrm>
            <a:off x="1219200" y="3276600"/>
            <a:ext cx="6934200" cy="762000"/>
          </a:xfrm>
          <a:prstGeom prst="rect">
            <a:avLst/>
          </a:prstGeom>
          <a:noFill/>
          <a:ln w="9525">
            <a:noFill/>
            <a:miter lim="800000"/>
            <a:headEnd/>
            <a:tailEnd/>
          </a:ln>
        </p:spPr>
        <p:txBody>
          <a:bodyPr/>
          <a:lstStyle/>
          <a:p>
            <a:pPr algn="ctr" rtl="0">
              <a:spcBef>
                <a:spcPct val="20000"/>
              </a:spcBef>
              <a:buFont typeface="Arial" pitchFamily="34" charset="0"/>
              <a:buNone/>
            </a:pPr>
            <a:r>
              <a:rPr lang="en-US" sz="3200" b="1">
                <a:solidFill>
                  <a:srgbClr val="00B050"/>
                </a:solidFill>
                <a:latin typeface="Comic Sans MS" pitchFamily="66" charset="0"/>
              </a:rPr>
              <a:t>What is significant figure?</a:t>
            </a:r>
          </a:p>
        </p:txBody>
      </p:sp>
      <p:sp>
        <p:nvSpPr>
          <p:cNvPr id="5" name="TextBox 4"/>
          <p:cNvSpPr txBox="1">
            <a:spLocks noChangeArrowheads="1"/>
          </p:cNvSpPr>
          <p:nvPr/>
        </p:nvSpPr>
        <p:spPr bwMode="auto">
          <a:xfrm>
            <a:off x="381000" y="4191000"/>
            <a:ext cx="4800600" cy="369888"/>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Population of KSA in 2009 = 25,391,100</a:t>
            </a:r>
          </a:p>
        </p:txBody>
      </p:sp>
      <p:sp>
        <p:nvSpPr>
          <p:cNvPr id="6" name="TextBox 5"/>
          <p:cNvSpPr txBox="1">
            <a:spLocks noChangeArrowheads="1"/>
          </p:cNvSpPr>
          <p:nvPr/>
        </p:nvSpPr>
        <p:spPr bwMode="auto">
          <a:xfrm>
            <a:off x="6324600" y="4114800"/>
            <a:ext cx="2514600" cy="1477963"/>
          </a:xfrm>
          <a:prstGeom prst="rect">
            <a:avLst/>
          </a:prstGeom>
          <a:noFill/>
          <a:ln w="9525">
            <a:noFill/>
            <a:miter lim="800000"/>
            <a:headEnd/>
            <a:tailEnd/>
          </a:ln>
        </p:spPr>
        <p:txBody>
          <a:bodyPr>
            <a:spAutoFit/>
          </a:bodyPr>
          <a:lstStyle/>
          <a:p>
            <a:pPr algn="l" rtl="0"/>
            <a:r>
              <a:rPr lang="en-US" b="1" dirty="0">
                <a:solidFill>
                  <a:srgbClr val="0000FF"/>
                </a:solidFill>
                <a:latin typeface="Calibri" pitchFamily="34" charset="0"/>
              </a:rPr>
              <a:t>Net worth property of Richest Person in KSA, Al-</a:t>
            </a:r>
            <a:r>
              <a:rPr lang="en-US" b="1" dirty="0" err="1">
                <a:solidFill>
                  <a:srgbClr val="0000FF"/>
                </a:solidFill>
                <a:latin typeface="Calibri" pitchFamily="34" charset="0"/>
              </a:rPr>
              <a:t>Waleed</a:t>
            </a:r>
            <a:r>
              <a:rPr lang="en-US" b="1" dirty="0">
                <a:solidFill>
                  <a:srgbClr val="0000FF"/>
                </a:solidFill>
                <a:latin typeface="Calibri" pitchFamily="34" charset="0"/>
              </a:rPr>
              <a:t> bin </a:t>
            </a:r>
            <a:r>
              <a:rPr lang="en-US" b="1" dirty="0" err="1">
                <a:solidFill>
                  <a:srgbClr val="0000FF"/>
                </a:solidFill>
                <a:latin typeface="Calibri" pitchFamily="34" charset="0"/>
              </a:rPr>
              <a:t>Talal</a:t>
            </a:r>
            <a:r>
              <a:rPr lang="en-US" b="1" dirty="0">
                <a:solidFill>
                  <a:srgbClr val="0000FF"/>
                </a:solidFill>
                <a:latin typeface="Calibri" pitchFamily="34" charset="0"/>
              </a:rPr>
              <a:t> is:</a:t>
            </a:r>
          </a:p>
          <a:p>
            <a:pPr algn="l" rtl="0"/>
            <a:endParaRPr lang="en-US" b="1" dirty="0">
              <a:solidFill>
                <a:srgbClr val="0000FF"/>
              </a:solidFill>
              <a:latin typeface="Calibri" pitchFamily="34" charset="0"/>
            </a:endParaRPr>
          </a:p>
          <a:p>
            <a:pPr algn="l" rtl="0"/>
            <a:r>
              <a:rPr lang="en-US" b="1" dirty="0">
                <a:solidFill>
                  <a:srgbClr val="0000FF"/>
                </a:solidFill>
                <a:latin typeface="Calibri" pitchFamily="34" charset="0"/>
              </a:rPr>
              <a:t> $19.4 Billion (2013)</a:t>
            </a:r>
          </a:p>
        </p:txBody>
      </p:sp>
      <p:sp>
        <p:nvSpPr>
          <p:cNvPr id="7" name="TextBox 6"/>
          <p:cNvSpPr txBox="1">
            <a:spLocks noChangeArrowheads="1"/>
          </p:cNvSpPr>
          <p:nvPr/>
        </p:nvSpPr>
        <p:spPr bwMode="auto">
          <a:xfrm>
            <a:off x="381000" y="4648200"/>
            <a:ext cx="3706813" cy="369888"/>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Population of KSA  = 25 Million</a:t>
            </a:r>
          </a:p>
        </p:txBody>
      </p:sp>
      <p:sp>
        <p:nvSpPr>
          <p:cNvPr id="8" name="TextBox 7"/>
          <p:cNvSpPr txBox="1">
            <a:spLocks noChangeArrowheads="1"/>
          </p:cNvSpPr>
          <p:nvPr/>
        </p:nvSpPr>
        <p:spPr bwMode="auto">
          <a:xfrm>
            <a:off x="344488" y="5105400"/>
            <a:ext cx="4654550" cy="369888"/>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Population of KSA  = 25.4 ± 0.1 Million</a:t>
            </a:r>
          </a:p>
        </p:txBody>
      </p:sp>
      <p:grpSp>
        <p:nvGrpSpPr>
          <p:cNvPr id="13" name="Group 12"/>
          <p:cNvGrpSpPr>
            <a:grpSpLocks/>
          </p:cNvGrpSpPr>
          <p:nvPr/>
        </p:nvGrpSpPr>
        <p:grpSpPr bwMode="auto">
          <a:xfrm>
            <a:off x="1143000" y="5410200"/>
            <a:ext cx="2157413" cy="979488"/>
            <a:chOff x="1143000" y="5410200"/>
            <a:chExt cx="2157963" cy="978932"/>
          </a:xfrm>
        </p:grpSpPr>
        <p:sp>
          <p:nvSpPr>
            <p:cNvPr id="16396" name="TextBox 8"/>
            <p:cNvSpPr txBox="1">
              <a:spLocks noChangeArrowheads="1"/>
            </p:cNvSpPr>
            <p:nvPr/>
          </p:nvSpPr>
          <p:spPr bwMode="auto">
            <a:xfrm>
              <a:off x="1143000" y="6019800"/>
              <a:ext cx="2157963" cy="369332"/>
            </a:xfrm>
            <a:prstGeom prst="rect">
              <a:avLst/>
            </a:prstGeom>
            <a:noFill/>
            <a:ln w="9525">
              <a:noFill/>
              <a:miter lim="800000"/>
              <a:headEnd/>
              <a:tailEnd/>
            </a:ln>
          </p:spPr>
          <p:txBody>
            <a:bodyPr wrap="none">
              <a:spAutoFit/>
            </a:bodyPr>
            <a:lstStyle/>
            <a:p>
              <a:pPr algn="l" rtl="0"/>
              <a:r>
                <a:rPr lang="en-US" b="1">
                  <a:solidFill>
                    <a:srgbClr val="FF0000"/>
                  </a:solidFill>
                  <a:latin typeface="Comic Sans MS" pitchFamily="66" charset="0"/>
                </a:rPr>
                <a:t>Significant Figure</a:t>
              </a:r>
            </a:p>
          </p:txBody>
        </p:sp>
        <p:cxnSp>
          <p:nvCxnSpPr>
            <p:cNvPr id="12" name="Straight Arrow Connector 11"/>
            <p:cNvCxnSpPr>
              <a:stCxn id="16396" idx="0"/>
            </p:cNvCxnSpPr>
            <p:nvPr/>
          </p:nvCxnSpPr>
          <p:spPr>
            <a:xfrm rot="5400000" flipH="1" flipV="1">
              <a:off x="2331003" y="5301972"/>
              <a:ext cx="609254" cy="82571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a:grpSpLocks/>
          </p:cNvGrpSpPr>
          <p:nvPr/>
        </p:nvGrpSpPr>
        <p:grpSpPr bwMode="auto">
          <a:xfrm>
            <a:off x="3943350" y="5486400"/>
            <a:ext cx="1443038" cy="903288"/>
            <a:chOff x="3942632" y="5486400"/>
            <a:chExt cx="1443024" cy="902732"/>
          </a:xfrm>
        </p:grpSpPr>
        <p:sp>
          <p:nvSpPr>
            <p:cNvPr id="16394" name="TextBox 9"/>
            <p:cNvSpPr txBox="1">
              <a:spLocks noChangeArrowheads="1"/>
            </p:cNvSpPr>
            <p:nvPr/>
          </p:nvSpPr>
          <p:spPr bwMode="auto">
            <a:xfrm>
              <a:off x="3942632" y="6019800"/>
              <a:ext cx="1443024" cy="369332"/>
            </a:xfrm>
            <a:prstGeom prst="rect">
              <a:avLst/>
            </a:prstGeom>
            <a:noFill/>
            <a:ln w="9525">
              <a:noFill/>
              <a:miter lim="800000"/>
              <a:headEnd/>
              <a:tailEnd/>
            </a:ln>
          </p:spPr>
          <p:txBody>
            <a:bodyPr wrap="none">
              <a:spAutoFit/>
            </a:bodyPr>
            <a:lstStyle/>
            <a:p>
              <a:pPr algn="l" rtl="0"/>
              <a:r>
                <a:rPr lang="en-US" b="1">
                  <a:solidFill>
                    <a:srgbClr val="FF0000"/>
                  </a:solidFill>
                  <a:latin typeface="Comic Sans MS" pitchFamily="66" charset="0"/>
                </a:rPr>
                <a:t>uncertainty</a:t>
              </a:r>
            </a:p>
          </p:txBody>
        </p:sp>
        <p:cxnSp>
          <p:nvCxnSpPr>
            <p:cNvPr id="14" name="Straight Arrow Connector 13"/>
            <p:cNvCxnSpPr>
              <a:stCxn id="16394" idx="0"/>
            </p:cNvCxnSpPr>
            <p:nvPr/>
          </p:nvCxnSpPr>
          <p:spPr>
            <a:xfrm rot="16200000" flipV="1">
              <a:off x="4046775" y="5401307"/>
              <a:ext cx="533072" cy="70325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2954656" cy="369332"/>
          </a:xfrm>
          <a:prstGeom prst="rect">
            <a:avLst/>
          </a:prstGeom>
          <a:noFill/>
        </p:spPr>
        <p:txBody>
          <a:bodyPr wrap="none" rtlCol="1">
            <a:spAutoFit/>
          </a:bodyPr>
          <a:lstStyle/>
          <a:p>
            <a:r>
              <a:rPr lang="en-US" dirty="0"/>
              <a:t>Few Examples  Old Exams</a:t>
            </a:r>
            <a:endParaRPr lang="ar-SA" dirty="0"/>
          </a:p>
        </p:txBody>
      </p:sp>
      <p:sp>
        <p:nvSpPr>
          <p:cNvPr id="5" name="TextBox 4"/>
          <p:cNvSpPr txBox="1"/>
          <p:nvPr/>
        </p:nvSpPr>
        <p:spPr>
          <a:xfrm>
            <a:off x="304800" y="914400"/>
            <a:ext cx="7924800" cy="2554545"/>
          </a:xfrm>
          <a:prstGeom prst="rect">
            <a:avLst/>
          </a:prstGeom>
          <a:noFill/>
        </p:spPr>
        <p:txBody>
          <a:bodyPr wrap="square" rtlCol="1">
            <a:spAutoFit/>
          </a:bodyPr>
          <a:lstStyle/>
          <a:p>
            <a:pPr algn="l"/>
            <a:r>
              <a:rPr lang="en-US" sz="1600" dirty="0"/>
              <a:t>T82-Q1.</a:t>
            </a:r>
          </a:p>
          <a:p>
            <a:pPr algn="l"/>
            <a:r>
              <a:rPr lang="en-US" sz="1600" dirty="0"/>
              <a:t>Iron has a density of 7.87 g/cm</a:t>
            </a:r>
            <a:r>
              <a:rPr lang="en-US" sz="1600" baseline="30000" dirty="0"/>
              <a:t>3</a:t>
            </a:r>
            <a:r>
              <a:rPr lang="en-US" sz="1600" dirty="0"/>
              <a:t>. What is the mass of an iron block having a volume of 2 in</a:t>
            </a:r>
            <a:r>
              <a:rPr lang="en-US" sz="1600" baseline="30000" dirty="0"/>
              <a:t>3</a:t>
            </a:r>
            <a:r>
              <a:rPr lang="en-US" sz="1600" dirty="0"/>
              <a:t> ? (1 in = 2.54 cm)</a:t>
            </a:r>
          </a:p>
          <a:p>
            <a:pPr algn="l"/>
            <a:endParaRPr lang="en-US" sz="1600" dirty="0"/>
          </a:p>
          <a:p>
            <a:pPr algn="l"/>
            <a:r>
              <a:rPr lang="en-US" sz="1600" dirty="0"/>
              <a:t>A) 0.26 kg</a:t>
            </a:r>
          </a:p>
          <a:p>
            <a:pPr algn="l"/>
            <a:r>
              <a:rPr lang="en-US" sz="1600" dirty="0"/>
              <a:t>B) 0.33 kg</a:t>
            </a:r>
          </a:p>
          <a:p>
            <a:pPr algn="l"/>
            <a:r>
              <a:rPr lang="en-US" sz="1600" dirty="0"/>
              <a:t>C) 0.55 kg</a:t>
            </a:r>
          </a:p>
          <a:p>
            <a:pPr algn="l"/>
            <a:r>
              <a:rPr lang="en-US" sz="1600" dirty="0"/>
              <a:t>D) 0.76 kg</a:t>
            </a:r>
          </a:p>
          <a:p>
            <a:pPr algn="l"/>
            <a:r>
              <a:rPr lang="en-US" sz="1600" dirty="0"/>
              <a:t>E) 0.13 kg</a:t>
            </a:r>
          </a:p>
          <a:p>
            <a:pPr algn="l"/>
            <a:r>
              <a:rPr lang="en-US" sz="1600" dirty="0"/>
              <a:t> </a:t>
            </a:r>
          </a:p>
        </p:txBody>
      </p:sp>
      <p:sp>
        <p:nvSpPr>
          <p:cNvPr id="6" name="TextBox 5"/>
          <p:cNvSpPr txBox="1"/>
          <p:nvPr/>
        </p:nvSpPr>
        <p:spPr>
          <a:xfrm>
            <a:off x="304800" y="3505200"/>
            <a:ext cx="8305800" cy="2554545"/>
          </a:xfrm>
          <a:prstGeom prst="rect">
            <a:avLst/>
          </a:prstGeom>
          <a:noFill/>
        </p:spPr>
        <p:txBody>
          <a:bodyPr wrap="square" rtlCol="1">
            <a:spAutoFit/>
          </a:bodyPr>
          <a:lstStyle/>
          <a:p>
            <a:pPr algn="l"/>
            <a:r>
              <a:rPr lang="en-US" sz="1600" dirty="0"/>
              <a:t>092-Q2. </a:t>
            </a:r>
          </a:p>
          <a:p>
            <a:pPr algn="l"/>
            <a:r>
              <a:rPr lang="en-US" sz="1600" dirty="0"/>
              <a:t>Gold has a density of 19.3 g/cm</a:t>
            </a:r>
            <a:r>
              <a:rPr lang="en-US" sz="1600" baseline="30000" dirty="0"/>
              <a:t>3</a:t>
            </a:r>
            <a:r>
              <a:rPr lang="en-US" sz="1600" dirty="0"/>
              <a:t>. If a sample of gold of mass 30.5 g is pressed so as to make a sheet of 1.00 micrometer thickness, what is the area of the sheet? </a:t>
            </a:r>
          </a:p>
          <a:p>
            <a:pPr algn="l"/>
            <a:r>
              <a:rPr lang="en-US" sz="1600" dirty="0"/>
              <a:t>(1 micrometer = 10</a:t>
            </a:r>
            <a:r>
              <a:rPr lang="en-US" sz="1600" baseline="30000" dirty="0"/>
              <a:t>−6</a:t>
            </a:r>
            <a:r>
              <a:rPr lang="en-US" sz="1600" dirty="0"/>
              <a:t> m) </a:t>
            </a:r>
          </a:p>
          <a:p>
            <a:pPr algn="l"/>
            <a:endParaRPr lang="en-US" sz="1600" dirty="0"/>
          </a:p>
          <a:p>
            <a:pPr algn="l"/>
            <a:r>
              <a:rPr lang="en-US" sz="1600" dirty="0"/>
              <a:t>A) 1.58 m</a:t>
            </a:r>
            <a:r>
              <a:rPr lang="en-US" sz="1600" baseline="30000" dirty="0"/>
              <a:t>2</a:t>
            </a:r>
            <a:r>
              <a:rPr lang="en-US" sz="1600" dirty="0"/>
              <a:t> </a:t>
            </a:r>
          </a:p>
          <a:p>
            <a:pPr algn="l"/>
            <a:r>
              <a:rPr lang="en-US" sz="1600" dirty="0"/>
              <a:t>B) 3.05 m</a:t>
            </a:r>
            <a:r>
              <a:rPr lang="en-US" sz="1600" baseline="30000" dirty="0"/>
              <a:t>2 </a:t>
            </a:r>
          </a:p>
          <a:p>
            <a:pPr algn="l"/>
            <a:r>
              <a:rPr lang="en-US" sz="1600" dirty="0"/>
              <a:t>C) 2.45 m</a:t>
            </a:r>
            <a:r>
              <a:rPr lang="en-US" sz="1600" baseline="30000" dirty="0"/>
              <a:t>2</a:t>
            </a:r>
            <a:r>
              <a:rPr lang="en-US" sz="1600" dirty="0"/>
              <a:t> </a:t>
            </a:r>
          </a:p>
          <a:p>
            <a:pPr algn="l"/>
            <a:r>
              <a:rPr lang="en-US" sz="1600" dirty="0"/>
              <a:t>D) 5.32 m</a:t>
            </a:r>
            <a:r>
              <a:rPr lang="en-US" sz="1600" baseline="30000" dirty="0"/>
              <a:t>2</a:t>
            </a:r>
            <a:r>
              <a:rPr lang="en-US" sz="1600" dirty="0"/>
              <a:t> </a:t>
            </a:r>
          </a:p>
          <a:p>
            <a:pPr algn="l"/>
            <a:r>
              <a:rPr lang="en-US" sz="1600" dirty="0"/>
              <a:t>E) 10.5 m</a:t>
            </a:r>
            <a:r>
              <a:rPr lang="en-US" sz="1600" baseline="30000" dirty="0"/>
              <a:t>2</a:t>
            </a:r>
            <a:r>
              <a:rPr lang="en-US" sz="16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2954656" cy="369332"/>
          </a:xfrm>
          <a:prstGeom prst="rect">
            <a:avLst/>
          </a:prstGeom>
          <a:noFill/>
        </p:spPr>
        <p:txBody>
          <a:bodyPr wrap="none" rtlCol="1">
            <a:spAutoFit/>
          </a:bodyPr>
          <a:lstStyle/>
          <a:p>
            <a:r>
              <a:rPr lang="en-US" dirty="0"/>
              <a:t>Few Examples  Old Exams</a:t>
            </a:r>
            <a:endParaRPr lang="ar-SA" dirty="0"/>
          </a:p>
        </p:txBody>
      </p:sp>
      <p:sp>
        <p:nvSpPr>
          <p:cNvPr id="4" name="TextBox 3"/>
          <p:cNvSpPr txBox="1"/>
          <p:nvPr/>
        </p:nvSpPr>
        <p:spPr>
          <a:xfrm>
            <a:off x="457200" y="3657600"/>
            <a:ext cx="8458200" cy="2800767"/>
          </a:xfrm>
          <a:prstGeom prst="rect">
            <a:avLst/>
          </a:prstGeom>
          <a:noFill/>
        </p:spPr>
        <p:txBody>
          <a:bodyPr wrap="square" rtlCol="1">
            <a:spAutoFit/>
          </a:bodyPr>
          <a:lstStyle/>
          <a:p>
            <a:pPr algn="l" rtl="0"/>
            <a:r>
              <a:rPr lang="en-US" sz="1600" dirty="0"/>
              <a:t>T82-Q2.</a:t>
            </a:r>
          </a:p>
          <a:p>
            <a:pPr algn="l" rtl="0"/>
            <a:r>
              <a:rPr lang="en-US" sz="1600" dirty="0"/>
              <a:t>The speed of sound v in a fluid depends upon the fluid density ρ and its bulk modulus B</a:t>
            </a:r>
          </a:p>
          <a:p>
            <a:pPr algn="l" rtl="0"/>
            <a:r>
              <a:rPr lang="en-US" sz="1600" dirty="0"/>
              <a:t>as follows: v = </a:t>
            </a:r>
            <a:r>
              <a:rPr lang="en-US" sz="1600" dirty="0" err="1"/>
              <a:t>ρ</a:t>
            </a:r>
            <a:r>
              <a:rPr lang="en-US" sz="1600" baseline="30000" dirty="0" err="1"/>
              <a:t>n</a:t>
            </a:r>
            <a:r>
              <a:rPr lang="en-US" sz="1600" dirty="0"/>
              <a:t> B</a:t>
            </a:r>
            <a:r>
              <a:rPr lang="en-US" sz="1600" baseline="30000" dirty="0"/>
              <a:t>m</a:t>
            </a:r>
            <a:r>
              <a:rPr lang="en-US" sz="1600" dirty="0"/>
              <a:t>. Using dimensional analysis, find the values of constants n and m, </a:t>
            </a:r>
            <a:endParaRPr lang="ar-SA" sz="1600" dirty="0"/>
          </a:p>
          <a:p>
            <a:pPr algn="l" rtl="0"/>
            <a:r>
              <a:rPr lang="en-US" sz="1600" dirty="0"/>
              <a:t>respectively. The unit of density ρ is kg/m</a:t>
            </a:r>
            <a:r>
              <a:rPr lang="en-US" sz="1600" baseline="30000" dirty="0"/>
              <a:t>3 </a:t>
            </a:r>
            <a:r>
              <a:rPr lang="en-US" sz="1600" dirty="0"/>
              <a:t>and that of bulk modulus B is kg / (m.s</a:t>
            </a:r>
            <a:r>
              <a:rPr lang="en-US" sz="1600" baseline="30000" dirty="0"/>
              <a:t>2</a:t>
            </a:r>
            <a:r>
              <a:rPr lang="en-US" sz="1600" dirty="0"/>
              <a:t>)</a:t>
            </a:r>
          </a:p>
          <a:p>
            <a:pPr algn="l" rtl="0"/>
            <a:endParaRPr lang="en-US" sz="1600" dirty="0"/>
          </a:p>
          <a:p>
            <a:pPr algn="l" rtl="0"/>
            <a:r>
              <a:rPr lang="en-US" sz="1600" dirty="0"/>
              <a:t>A) -1/2, +1/2</a:t>
            </a:r>
          </a:p>
          <a:p>
            <a:pPr algn="l" rtl="0"/>
            <a:r>
              <a:rPr lang="en-US" sz="1600" dirty="0"/>
              <a:t>B) -1/2, -1/2</a:t>
            </a:r>
          </a:p>
          <a:p>
            <a:pPr algn="l" rtl="0"/>
            <a:r>
              <a:rPr lang="en-US" sz="1600" dirty="0"/>
              <a:t>C) +1/2, -1/2</a:t>
            </a:r>
          </a:p>
          <a:p>
            <a:pPr algn="l" rtl="0"/>
            <a:r>
              <a:rPr lang="en-US" sz="1600" dirty="0"/>
              <a:t>D) +1/2, +1/2</a:t>
            </a:r>
          </a:p>
          <a:p>
            <a:pPr algn="l" rtl="0"/>
            <a:r>
              <a:rPr lang="en-US" sz="1600" dirty="0"/>
              <a:t>E) - 1, + 1</a:t>
            </a:r>
          </a:p>
          <a:p>
            <a:pPr algn="l" rtl="0"/>
            <a:endParaRPr lang="en-US" sz="1600" dirty="0"/>
          </a:p>
        </p:txBody>
      </p:sp>
      <p:sp>
        <p:nvSpPr>
          <p:cNvPr id="6" name="TextBox 5"/>
          <p:cNvSpPr txBox="1"/>
          <p:nvPr/>
        </p:nvSpPr>
        <p:spPr>
          <a:xfrm>
            <a:off x="381000" y="1143000"/>
            <a:ext cx="8458200" cy="2308324"/>
          </a:xfrm>
          <a:prstGeom prst="rect">
            <a:avLst/>
          </a:prstGeom>
          <a:noFill/>
        </p:spPr>
        <p:txBody>
          <a:bodyPr wrap="square" rtlCol="1">
            <a:spAutoFit/>
          </a:bodyPr>
          <a:lstStyle/>
          <a:p>
            <a:pPr algn="l"/>
            <a:r>
              <a:rPr lang="en-US" sz="1600" dirty="0"/>
              <a:t>092-Q1. The force F applied on a particle is given by the relation F = K ρ A B</a:t>
            </a:r>
            <a:r>
              <a:rPr lang="en-US" sz="1600" baseline="30000" dirty="0"/>
              <a:t>2</a:t>
            </a:r>
            <a:r>
              <a:rPr lang="en-US" sz="1600" dirty="0"/>
              <a:t>, where K is a dimensionless constant, ρ is a density and A is an area. Find the dimension of B.</a:t>
            </a:r>
          </a:p>
          <a:p>
            <a:pPr algn="l"/>
            <a:r>
              <a:rPr lang="en-US" sz="1600" dirty="0"/>
              <a:t> </a:t>
            </a:r>
          </a:p>
          <a:p>
            <a:pPr algn="l"/>
            <a:r>
              <a:rPr lang="en-US" sz="1600" dirty="0"/>
              <a:t>A) L/T </a:t>
            </a:r>
          </a:p>
          <a:p>
            <a:pPr algn="l"/>
            <a:r>
              <a:rPr lang="en-US" sz="1600" dirty="0"/>
              <a:t>B) L</a:t>
            </a:r>
            <a:r>
              <a:rPr lang="en-US" sz="1600" baseline="30000" dirty="0"/>
              <a:t>2</a:t>
            </a:r>
            <a:r>
              <a:rPr lang="en-US" sz="1600" dirty="0"/>
              <a:t>/T</a:t>
            </a:r>
            <a:r>
              <a:rPr lang="en-US" sz="1600" baseline="30000" dirty="0"/>
              <a:t>2</a:t>
            </a:r>
            <a:r>
              <a:rPr lang="en-US" sz="1600" dirty="0"/>
              <a:t> </a:t>
            </a:r>
          </a:p>
          <a:p>
            <a:pPr algn="l"/>
            <a:r>
              <a:rPr lang="en-US" sz="1600" dirty="0"/>
              <a:t>C) T/L </a:t>
            </a:r>
          </a:p>
          <a:p>
            <a:pPr algn="l"/>
            <a:r>
              <a:rPr lang="en-US" sz="1600" dirty="0"/>
              <a:t>D) T</a:t>
            </a:r>
            <a:r>
              <a:rPr lang="en-US" sz="1600" baseline="30000" dirty="0"/>
              <a:t>2</a:t>
            </a:r>
            <a:r>
              <a:rPr lang="en-US" sz="1600" dirty="0"/>
              <a:t>/L</a:t>
            </a:r>
            <a:r>
              <a:rPr lang="en-US" sz="1600" baseline="30000" dirty="0"/>
              <a:t>2 </a:t>
            </a:r>
          </a:p>
          <a:p>
            <a:pPr algn="l"/>
            <a:r>
              <a:rPr lang="en-US" sz="1600" dirty="0"/>
              <a:t>E) M/T</a:t>
            </a:r>
          </a:p>
          <a:p>
            <a:pPr algn="l"/>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2954656" cy="369332"/>
          </a:xfrm>
          <a:prstGeom prst="rect">
            <a:avLst/>
          </a:prstGeom>
          <a:noFill/>
        </p:spPr>
        <p:txBody>
          <a:bodyPr wrap="none" rtlCol="1">
            <a:spAutoFit/>
          </a:bodyPr>
          <a:lstStyle/>
          <a:p>
            <a:r>
              <a:rPr lang="en-US" dirty="0"/>
              <a:t>Few Examples  Old Exams</a:t>
            </a:r>
            <a:endParaRPr lang="ar-SA" dirty="0"/>
          </a:p>
        </p:txBody>
      </p:sp>
      <p:sp>
        <p:nvSpPr>
          <p:cNvPr id="4" name="TextBox 3"/>
          <p:cNvSpPr txBox="1"/>
          <p:nvPr/>
        </p:nvSpPr>
        <p:spPr>
          <a:xfrm>
            <a:off x="228600" y="3922455"/>
            <a:ext cx="8458200" cy="2554545"/>
          </a:xfrm>
          <a:prstGeom prst="rect">
            <a:avLst/>
          </a:prstGeom>
          <a:noFill/>
        </p:spPr>
        <p:txBody>
          <a:bodyPr wrap="square" rtlCol="1">
            <a:spAutoFit/>
          </a:bodyPr>
          <a:lstStyle/>
          <a:p>
            <a:pPr algn="l"/>
            <a:r>
              <a:rPr lang="en-US" sz="1600" dirty="0"/>
              <a:t>091-Q2. </a:t>
            </a:r>
          </a:p>
          <a:p>
            <a:pPr algn="l"/>
            <a:r>
              <a:rPr lang="en-US" sz="1600" dirty="0"/>
              <a:t>Consider the following physical relation: M = C </a:t>
            </a:r>
            <a:r>
              <a:rPr lang="en-US" sz="1600" dirty="0" err="1"/>
              <a:t>ρ</a:t>
            </a:r>
            <a:r>
              <a:rPr lang="en-US" sz="1600" baseline="30000" dirty="0" err="1"/>
              <a:t>a</a:t>
            </a:r>
            <a:r>
              <a:rPr lang="en-US" sz="1600" dirty="0" err="1"/>
              <a:t>r</a:t>
            </a:r>
            <a:r>
              <a:rPr lang="en-US" sz="1600" baseline="30000" dirty="0" err="1"/>
              <a:t>b</a:t>
            </a:r>
            <a:r>
              <a:rPr lang="en-US" sz="1600" dirty="0"/>
              <a:t>, where M is mass, ρ is density, r is distance and a and b are exponents. C is a dimensionless constant. What are the values of a and b so that the equation is dimensionally correct? </a:t>
            </a:r>
          </a:p>
          <a:p>
            <a:pPr algn="l"/>
            <a:endParaRPr lang="en-US" sz="1600" dirty="0"/>
          </a:p>
          <a:p>
            <a:pPr algn="l"/>
            <a:r>
              <a:rPr lang="en-US" sz="1600" dirty="0"/>
              <a:t>A) a = 1 and b = 3 </a:t>
            </a:r>
          </a:p>
          <a:p>
            <a:pPr algn="l"/>
            <a:r>
              <a:rPr lang="en-US" sz="1600" dirty="0"/>
              <a:t>B) a = 1 and b = 2 </a:t>
            </a:r>
          </a:p>
          <a:p>
            <a:pPr algn="l"/>
            <a:r>
              <a:rPr lang="en-US" sz="1600" dirty="0"/>
              <a:t>C) a = 2 and b = 2 </a:t>
            </a:r>
          </a:p>
          <a:p>
            <a:pPr algn="l"/>
            <a:r>
              <a:rPr lang="en-US" sz="1600" dirty="0"/>
              <a:t>D) a = 2 and b = 1 </a:t>
            </a:r>
          </a:p>
          <a:p>
            <a:pPr algn="l"/>
            <a:r>
              <a:rPr lang="en-US" sz="1600" dirty="0"/>
              <a:t>E) a = 3 and b = 1 </a:t>
            </a:r>
          </a:p>
        </p:txBody>
      </p:sp>
      <p:pic>
        <p:nvPicPr>
          <p:cNvPr id="39938" name="Picture 2"/>
          <p:cNvPicPr>
            <a:picLocks noChangeAspect="1" noChangeArrowheads="1"/>
          </p:cNvPicPr>
          <p:nvPr/>
        </p:nvPicPr>
        <p:blipFill>
          <a:blip r:embed="rId2" cstate="print"/>
          <a:srcRect/>
          <a:stretch>
            <a:fillRect/>
          </a:stretch>
        </p:blipFill>
        <p:spPr bwMode="auto">
          <a:xfrm>
            <a:off x="990600" y="838200"/>
            <a:ext cx="5867400" cy="2819400"/>
          </a:xfrm>
          <a:prstGeom prst="rect">
            <a:avLst/>
          </a:prstGeom>
          <a:noFill/>
          <a:ln w="9525">
            <a:noFill/>
            <a:miter lim="800000"/>
            <a:headEnd/>
            <a:tailEnd/>
          </a:ln>
          <a:effectLst/>
        </p:spPr>
      </p:pic>
      <p:sp>
        <p:nvSpPr>
          <p:cNvPr id="6" name="TextBox 5"/>
          <p:cNvSpPr txBox="1"/>
          <p:nvPr/>
        </p:nvSpPr>
        <p:spPr>
          <a:xfrm>
            <a:off x="203948" y="1002268"/>
            <a:ext cx="710452" cy="369332"/>
          </a:xfrm>
          <a:prstGeom prst="rect">
            <a:avLst/>
          </a:prstGeom>
          <a:noFill/>
        </p:spPr>
        <p:txBody>
          <a:bodyPr wrap="none" rtlCol="1">
            <a:spAutoFit/>
          </a:bodyPr>
          <a:lstStyle/>
          <a:p>
            <a:r>
              <a:rPr lang="en-US" dirty="0"/>
              <a:t>T101</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429000"/>
            <a:ext cx="8458200" cy="1569660"/>
          </a:xfrm>
          <a:prstGeom prst="rect">
            <a:avLst/>
          </a:prstGeom>
          <a:noFill/>
        </p:spPr>
        <p:txBody>
          <a:bodyPr wrap="square" rtlCol="1">
            <a:spAutoFit/>
          </a:bodyPr>
          <a:lstStyle/>
          <a:p>
            <a:pPr algn="l" rtl="0"/>
            <a:r>
              <a:rPr lang="en-US" sz="1600" dirty="0"/>
              <a:t>Ch1: 25: Iron has a density of 7.87 g/cm</a:t>
            </a:r>
            <a:r>
              <a:rPr lang="en-US" sz="1600" baseline="30000" dirty="0"/>
              <a:t>3</a:t>
            </a:r>
            <a:r>
              <a:rPr lang="en-US" sz="1600" dirty="0"/>
              <a:t> and the mass of an iron atom is 5.1 x 10</a:t>
            </a:r>
            <a:r>
              <a:rPr lang="en-US" sz="1600" baseline="30000" dirty="0"/>
              <a:t>-26</a:t>
            </a:r>
            <a:r>
              <a:rPr lang="en-US" sz="1600" dirty="0"/>
              <a:t> Kg. If the atoms are spherical and tightly packed, </a:t>
            </a:r>
          </a:p>
          <a:p>
            <a:pPr algn="l" rtl="0"/>
            <a:endParaRPr lang="en-US" sz="1600" dirty="0"/>
          </a:p>
          <a:p>
            <a:pPr marL="342900" indent="-342900" algn="l" rtl="0">
              <a:buAutoNum type="alphaLcParenR"/>
            </a:pPr>
            <a:r>
              <a:rPr lang="en-US" sz="1600" dirty="0"/>
              <a:t>what is the volume of an iron atom? </a:t>
            </a:r>
          </a:p>
          <a:p>
            <a:pPr marL="342900" indent="-342900" algn="l" rtl="0">
              <a:buAutoNum type="alphaLcParenR"/>
            </a:pPr>
            <a:r>
              <a:rPr lang="en-US" sz="1600" dirty="0"/>
              <a:t>What is the distance between the centers of two atoms?</a:t>
            </a:r>
          </a:p>
          <a:p>
            <a:pPr marL="342900" indent="-342900" algn="l" rtl="0">
              <a:buAutoNum type="alphaLcParenR"/>
            </a:pPr>
            <a:r>
              <a:rPr lang="en-US" sz="1600" dirty="0"/>
              <a:t>How many number of atoms can be in 1cm</a:t>
            </a:r>
            <a:r>
              <a:rPr lang="en-US" sz="1600" baseline="30000" dirty="0"/>
              <a:t>3</a:t>
            </a:r>
            <a:r>
              <a:rPr lang="en-US" sz="1600" dirty="0"/>
              <a:t>?</a:t>
            </a:r>
          </a:p>
        </p:txBody>
      </p:sp>
      <p:sp>
        <p:nvSpPr>
          <p:cNvPr id="7" name="Rectangle 6"/>
          <p:cNvSpPr/>
          <p:nvPr/>
        </p:nvSpPr>
        <p:spPr>
          <a:xfrm>
            <a:off x="381000" y="609600"/>
            <a:ext cx="8534400" cy="1200329"/>
          </a:xfrm>
          <a:prstGeom prst="rect">
            <a:avLst/>
          </a:prstGeom>
        </p:spPr>
        <p:txBody>
          <a:bodyPr wrap="square">
            <a:spAutoFit/>
          </a:bodyPr>
          <a:lstStyle/>
          <a:p>
            <a:pPr algn="l" rtl="0"/>
            <a:r>
              <a:rPr lang="en-US" dirty="0">
                <a:latin typeface="+mn-lt"/>
              </a:rPr>
              <a:t>Two rods are made of the same material. Girder A is 5 times longer than the rod B and has a cross-sectional area 6 times greater than B. What is the ratio of the mass density of rod A to the mass density of rod B?</a:t>
            </a:r>
            <a:br>
              <a:rPr lang="en-US" dirty="0">
                <a:latin typeface="+mn-lt"/>
              </a:rPr>
            </a:br>
            <a:endParaRPr lang="ar-SA" dirty="0">
              <a:latin typeface="+mn-lt"/>
            </a:endParaRPr>
          </a:p>
        </p:txBody>
      </p:sp>
      <p:cxnSp>
        <p:nvCxnSpPr>
          <p:cNvPr id="9" name="Straight Connector 8"/>
          <p:cNvCxnSpPr/>
          <p:nvPr/>
        </p:nvCxnSpPr>
        <p:spPr>
          <a:xfrm>
            <a:off x="2819400" y="9144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1217612"/>
            <a:ext cx="1371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457200" y="152400"/>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mj-lt"/>
                <a:ea typeface="Times New Roman" pitchFamily="18" charset="0"/>
                <a:cs typeface="Arial" pitchFamily="34" charset="0"/>
              </a:rPr>
              <a:t>T81-Q1</a:t>
            </a:r>
            <a:r>
              <a:rPr kumimoji="0" lang="en-US" b="1" i="0" u="none" strike="noStrike" cap="none" normalizeH="0" baseline="0" dirty="0">
                <a:ln>
                  <a:noFill/>
                </a:ln>
                <a:solidFill>
                  <a:schemeClr val="tx1"/>
                </a:solidFill>
                <a:effectLst/>
                <a:latin typeface="+mj-lt"/>
                <a:ea typeface="Times New Roman" pitchFamily="18" charset="0"/>
                <a:cs typeface="Arial" pitchFamily="34" charset="0"/>
              </a:rPr>
              <a:t>.</a:t>
            </a:r>
            <a:r>
              <a:rPr kumimoji="0" lang="en-US" b="0" i="0" u="none" strike="noStrike" cap="none" normalizeH="0" baseline="0" dirty="0">
                <a:ln>
                  <a:noFill/>
                </a:ln>
                <a:solidFill>
                  <a:schemeClr val="tx1"/>
                </a:solidFill>
                <a:effectLst/>
                <a:latin typeface="+mj-lt"/>
                <a:ea typeface="Times New Roman" pitchFamily="18" charset="0"/>
                <a:cs typeface="Arial" pitchFamily="34" charset="0"/>
              </a:rPr>
              <a:t> What is the height of a 2.913 kg solid gold cylinder whose radius is 2 cm? The density of gold is 19.32 g/cm</a:t>
            </a:r>
            <a:r>
              <a:rPr kumimoji="0" lang="en-US" b="0" i="0" u="none" strike="noStrike" cap="none" normalizeH="0" baseline="30000" dirty="0">
                <a:ln>
                  <a:noFill/>
                </a:ln>
                <a:solidFill>
                  <a:schemeClr val="tx1"/>
                </a:solidFill>
                <a:effectLst/>
                <a:latin typeface="+mj-lt"/>
                <a:ea typeface="Times New Roman" pitchFamily="18" charset="0"/>
                <a:cs typeface="Arial" pitchFamily="34" charset="0"/>
              </a:rPr>
              <a:t>3</a:t>
            </a:r>
            <a:r>
              <a:rPr kumimoji="0" lang="en-US" b="0" i="0" u="none" strike="noStrike" cap="none" normalizeH="0" baseline="0" dirty="0">
                <a:ln>
                  <a:noFill/>
                </a:ln>
                <a:solidFill>
                  <a:schemeClr val="tx1"/>
                </a:solidFill>
                <a:effectLst/>
                <a:latin typeface="+mj-lt"/>
                <a:ea typeface="Times New Roman" pitchFamily="18" charset="0"/>
                <a:cs typeface="Arial" pitchFamily="34" charset="0"/>
              </a:rPr>
              <a:t>. (</a:t>
            </a:r>
            <a:r>
              <a:rPr kumimoji="0" lang="en-US" b="0" i="0" u="none" strike="noStrike" cap="none" normalizeH="0" baseline="0" dirty="0" err="1">
                <a:ln>
                  <a:noFill/>
                </a:ln>
                <a:solidFill>
                  <a:schemeClr val="tx1"/>
                </a:solidFill>
                <a:effectLst/>
                <a:latin typeface="+mj-lt"/>
                <a:ea typeface="Times New Roman" pitchFamily="18" charset="0"/>
                <a:cs typeface="Arial" pitchFamily="34" charset="0"/>
              </a:rPr>
              <a:t>Ans</a:t>
            </a:r>
            <a:r>
              <a:rPr kumimoji="0" lang="en-US" b="0" i="0" u="none" strike="noStrike" cap="none" normalizeH="0" baseline="0" dirty="0">
                <a:ln>
                  <a:noFill/>
                </a:ln>
                <a:solidFill>
                  <a:schemeClr val="tx1"/>
                </a:solidFill>
                <a:effectLst/>
                <a:latin typeface="+mj-lt"/>
                <a:ea typeface="Times New Roman" pitchFamily="18" charset="0"/>
                <a:cs typeface="Arial" pitchFamily="34" charset="0"/>
              </a:rPr>
              <a:t>: 12 cm)</a:t>
            </a:r>
            <a:endParaRPr kumimoji="0" lang="en-US" b="0" i="0" u="none" strike="noStrike" cap="none" normalizeH="0" baseline="0" dirty="0">
              <a:ln>
                <a:noFill/>
              </a:ln>
              <a:solidFill>
                <a:schemeClr val="tx1"/>
              </a:solidFill>
              <a:effectLst/>
              <a:latin typeface="+mj-lt"/>
              <a:cs typeface="Arial" pitchFamily="34" charset="0"/>
            </a:endParaRPr>
          </a:p>
        </p:txBody>
      </p:sp>
      <p:sp>
        <p:nvSpPr>
          <p:cNvPr id="6" name="Rectangle 3"/>
          <p:cNvSpPr>
            <a:spLocks noChangeArrowheads="1"/>
          </p:cNvSpPr>
          <p:nvPr/>
        </p:nvSpPr>
        <p:spPr bwMode="auto">
          <a:xfrm>
            <a:off x="457200" y="838200"/>
            <a:ext cx="8382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Bef>
                <a:spcPct val="0"/>
              </a:spcBef>
              <a:spcAft>
                <a:spcPct val="0"/>
              </a:spcAft>
            </a:pPr>
            <a:r>
              <a:rPr lang="en-US" b="1" u="sng" dirty="0">
                <a:solidFill>
                  <a:srgbClr val="FF0000"/>
                </a:solidFill>
              </a:rPr>
              <a:t>T072</a:t>
            </a:r>
            <a:r>
              <a:rPr lang="en-US" b="1" dirty="0">
                <a:solidFill>
                  <a:srgbClr val="FF0000"/>
                </a:solidFill>
              </a:rPr>
              <a:t> </a:t>
            </a:r>
            <a:r>
              <a:rPr lang="en-US" b="1" u="sng" dirty="0">
                <a:solidFill>
                  <a:srgbClr val="FF0000"/>
                </a:solidFill>
              </a:rPr>
              <a:t>: </a:t>
            </a:r>
            <a:r>
              <a:rPr lang="en-US" b="1" dirty="0">
                <a:solidFill>
                  <a:srgbClr val="FF0000"/>
                </a:solidFill>
              </a:rPr>
              <a:t>Q1.: </a:t>
            </a:r>
            <a:r>
              <a:rPr lang="en-US" dirty="0">
                <a:solidFill>
                  <a:srgbClr val="FF0000"/>
                </a:solidFill>
              </a:rPr>
              <a:t>The position y of a particle moving along the </a:t>
            </a:r>
            <a:r>
              <a:rPr lang="en-US" i="1" dirty="0">
                <a:solidFill>
                  <a:srgbClr val="FF0000"/>
                </a:solidFill>
              </a:rPr>
              <a:t>y</a:t>
            </a:r>
            <a:r>
              <a:rPr lang="en-US" dirty="0">
                <a:solidFill>
                  <a:srgbClr val="FF0000"/>
                </a:solidFill>
              </a:rPr>
              <a:t> axis depends on the time </a:t>
            </a:r>
            <a:r>
              <a:rPr lang="en-US" i="1" dirty="0">
                <a:solidFill>
                  <a:srgbClr val="FF0000"/>
                </a:solidFill>
              </a:rPr>
              <a:t>t</a:t>
            </a:r>
            <a:r>
              <a:rPr lang="en-US" dirty="0">
                <a:solidFill>
                  <a:srgbClr val="FF0000"/>
                </a:solidFill>
              </a:rPr>
              <a:t> according to the equation  y = At</a:t>
            </a:r>
            <a:r>
              <a:rPr lang="en-US" baseline="30000" dirty="0">
                <a:solidFill>
                  <a:srgbClr val="FF0000"/>
                </a:solidFill>
              </a:rPr>
              <a:t>2</a:t>
            </a:r>
            <a:r>
              <a:rPr lang="en-US" dirty="0">
                <a:solidFill>
                  <a:srgbClr val="FF0000"/>
                </a:solidFill>
              </a:rPr>
              <a:t> +Bt. The dimensions of the quantities </a:t>
            </a:r>
            <a:r>
              <a:rPr lang="en-US" i="1" dirty="0">
                <a:solidFill>
                  <a:srgbClr val="FF0000"/>
                </a:solidFill>
              </a:rPr>
              <a:t>A</a:t>
            </a:r>
            <a:r>
              <a:rPr lang="en-US" dirty="0">
                <a:solidFill>
                  <a:srgbClr val="FF0000"/>
                </a:solidFill>
              </a:rPr>
              <a:t> and </a:t>
            </a:r>
            <a:r>
              <a:rPr lang="en-US" i="1" dirty="0">
                <a:solidFill>
                  <a:srgbClr val="FF0000"/>
                </a:solidFill>
              </a:rPr>
              <a:t>B</a:t>
            </a:r>
            <a:r>
              <a:rPr lang="en-US" dirty="0">
                <a:solidFill>
                  <a:srgbClr val="FF0000"/>
                </a:solidFill>
              </a:rPr>
              <a:t> are respectively: (</a:t>
            </a:r>
            <a:r>
              <a:rPr lang="en-US" dirty="0" err="1">
                <a:solidFill>
                  <a:srgbClr val="FF0000"/>
                </a:solidFill>
              </a:rPr>
              <a:t>Ans</a:t>
            </a:r>
            <a:r>
              <a:rPr lang="en-US" dirty="0">
                <a:solidFill>
                  <a:srgbClr val="FF0000"/>
                </a:solidFill>
              </a:rPr>
              <a:t>: L/T,   L/T</a:t>
            </a:r>
            <a:r>
              <a:rPr lang="en-US" baseline="30000" dirty="0">
                <a:solidFill>
                  <a:srgbClr val="FF0000"/>
                </a:solidFill>
              </a:rPr>
              <a:t>2</a:t>
            </a:r>
            <a:r>
              <a:rPr lang="en-US" dirty="0">
                <a:solidFill>
                  <a:srgbClr val="FF0000"/>
                </a:solidFill>
              </a:rPr>
              <a:t>)</a:t>
            </a:r>
          </a:p>
        </p:txBody>
      </p:sp>
      <p:sp>
        <p:nvSpPr>
          <p:cNvPr id="7" name="Rectangle 3"/>
          <p:cNvSpPr>
            <a:spLocks noChangeArrowheads="1"/>
          </p:cNvSpPr>
          <p:nvPr/>
        </p:nvSpPr>
        <p:spPr bwMode="auto">
          <a:xfrm>
            <a:off x="457200" y="1752600"/>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solidFill>
                  <a:srgbClr val="0000FF"/>
                </a:solidFill>
              </a:rPr>
              <a:t>T071</a:t>
            </a:r>
            <a:r>
              <a:rPr lang="en-US" dirty="0">
                <a:solidFill>
                  <a:srgbClr val="0000FF"/>
                </a:solidFill>
              </a:rPr>
              <a:t>: Q1.: A swimming pool is filled with 16,500 ft</a:t>
            </a:r>
            <a:r>
              <a:rPr lang="en-US" baseline="30000" dirty="0">
                <a:solidFill>
                  <a:srgbClr val="0000FF"/>
                </a:solidFill>
              </a:rPr>
              <a:t>3</a:t>
            </a:r>
            <a:r>
              <a:rPr lang="en-US" dirty="0">
                <a:solidFill>
                  <a:srgbClr val="0000FF"/>
                </a:solidFill>
              </a:rPr>
              <a:t>of water. What is the volume of water in m</a:t>
            </a:r>
            <a:r>
              <a:rPr lang="en-US" baseline="30000" dirty="0">
                <a:solidFill>
                  <a:srgbClr val="0000FF"/>
                </a:solidFill>
              </a:rPr>
              <a:t>3</a:t>
            </a:r>
            <a:r>
              <a:rPr lang="en-US" dirty="0">
                <a:solidFill>
                  <a:srgbClr val="0000FF"/>
                </a:solidFill>
              </a:rPr>
              <a:t>? (12 inch = 1 ft and 2.54 cm = 1 inch). (</a:t>
            </a:r>
            <a:r>
              <a:rPr lang="en-US" dirty="0" err="1">
                <a:solidFill>
                  <a:srgbClr val="0000FF"/>
                </a:solidFill>
              </a:rPr>
              <a:t>Ans</a:t>
            </a:r>
            <a:r>
              <a:rPr lang="en-US" dirty="0">
                <a:solidFill>
                  <a:srgbClr val="0000FF"/>
                </a:solidFill>
              </a:rPr>
              <a:t>: 467 m</a:t>
            </a:r>
            <a:r>
              <a:rPr lang="en-US" baseline="30000" dirty="0">
                <a:solidFill>
                  <a:srgbClr val="0000FF"/>
                </a:solidFill>
              </a:rPr>
              <a:t>3</a:t>
            </a:r>
            <a:r>
              <a:rPr lang="en-US" dirty="0">
                <a:solidFill>
                  <a:srgbClr val="0000FF"/>
                </a:solidFill>
              </a:rPr>
              <a:t>)</a:t>
            </a:r>
          </a:p>
        </p:txBody>
      </p:sp>
      <p:sp>
        <p:nvSpPr>
          <p:cNvPr id="8" name="Rectangle 3"/>
          <p:cNvSpPr>
            <a:spLocks noChangeArrowheads="1"/>
          </p:cNvSpPr>
          <p:nvPr/>
        </p:nvSpPr>
        <p:spPr bwMode="auto">
          <a:xfrm>
            <a:off x="457200" y="2438400"/>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t>T071</a:t>
            </a:r>
            <a:r>
              <a:rPr lang="en-US" dirty="0"/>
              <a:t>: </a:t>
            </a:r>
            <a:r>
              <a:rPr lang="en-US" b="1" dirty="0"/>
              <a:t>Q2.: </a:t>
            </a:r>
            <a:r>
              <a:rPr lang="en-US" dirty="0"/>
              <a:t>The position </a:t>
            </a:r>
            <a:r>
              <a:rPr lang="en-US" i="1" dirty="0"/>
              <a:t>x</a:t>
            </a:r>
            <a:r>
              <a:rPr lang="en-US" dirty="0"/>
              <a:t> of a particle is given by , x = Bt</a:t>
            </a:r>
            <a:r>
              <a:rPr lang="en-US" baseline="30000" dirty="0"/>
              <a:t>2</a:t>
            </a:r>
            <a:r>
              <a:rPr lang="en-US" dirty="0"/>
              <a:t> +(C/B) t where </a:t>
            </a:r>
            <a:r>
              <a:rPr lang="en-US" i="1" dirty="0"/>
              <a:t>x</a:t>
            </a:r>
            <a:r>
              <a:rPr lang="en-US" dirty="0"/>
              <a:t> is in meters and </a:t>
            </a:r>
            <a:r>
              <a:rPr lang="en-US" i="1" dirty="0"/>
              <a:t>t</a:t>
            </a:r>
            <a:r>
              <a:rPr lang="en-US" dirty="0"/>
              <a:t> is in seconds. The dimension of </a:t>
            </a:r>
            <a:r>
              <a:rPr lang="en-US" i="1" dirty="0"/>
              <a:t>C</a:t>
            </a:r>
            <a:r>
              <a:rPr lang="en-US" dirty="0"/>
              <a:t> is: ( </a:t>
            </a:r>
            <a:r>
              <a:rPr lang="en-US" dirty="0" err="1"/>
              <a:t>Ans</a:t>
            </a:r>
            <a:r>
              <a:rPr lang="en-US" dirty="0"/>
              <a:t>:  L</a:t>
            </a:r>
            <a:r>
              <a:rPr lang="en-US" baseline="30000" dirty="0"/>
              <a:t>2</a:t>
            </a:r>
            <a:r>
              <a:rPr lang="en-US" dirty="0"/>
              <a:t>/T</a:t>
            </a:r>
            <a:r>
              <a:rPr lang="en-US" baseline="30000" dirty="0"/>
              <a:t>3</a:t>
            </a:r>
            <a:r>
              <a:rPr lang="en-US" dirty="0"/>
              <a:t> )</a:t>
            </a:r>
          </a:p>
        </p:txBody>
      </p:sp>
      <p:sp>
        <p:nvSpPr>
          <p:cNvPr id="9" name="Rectangle 3"/>
          <p:cNvSpPr>
            <a:spLocks noChangeArrowheads="1"/>
          </p:cNvSpPr>
          <p:nvPr/>
        </p:nvSpPr>
        <p:spPr bwMode="auto">
          <a:xfrm>
            <a:off x="457200" y="3124200"/>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solidFill>
                  <a:srgbClr val="FF0000"/>
                </a:solidFill>
              </a:rPr>
              <a:t>T062:</a:t>
            </a:r>
            <a:r>
              <a:rPr lang="en-US" u="sng" dirty="0">
                <a:solidFill>
                  <a:srgbClr val="FF0000"/>
                </a:solidFill>
              </a:rPr>
              <a:t> </a:t>
            </a:r>
            <a:r>
              <a:rPr lang="en-US" dirty="0">
                <a:solidFill>
                  <a:srgbClr val="FF0000"/>
                </a:solidFill>
              </a:rPr>
              <a:t>Q1: From the fact that the average density of the Earth is 5.50 </a:t>
            </a:r>
            <a:r>
              <a:rPr lang="en-US" i="1" dirty="0">
                <a:solidFill>
                  <a:srgbClr val="FF0000"/>
                </a:solidFill>
              </a:rPr>
              <a:t>g/cm</a:t>
            </a:r>
            <a:r>
              <a:rPr lang="en-US" baseline="30000" dirty="0">
                <a:solidFill>
                  <a:srgbClr val="FF0000"/>
                </a:solidFill>
              </a:rPr>
              <a:t>3 </a:t>
            </a:r>
            <a:r>
              <a:rPr lang="en-US" dirty="0">
                <a:solidFill>
                  <a:srgbClr val="FF0000"/>
                </a:solidFill>
              </a:rPr>
              <a:t>and its mean radius is 6.37 ×10</a:t>
            </a:r>
            <a:r>
              <a:rPr lang="en-US" baseline="30000" dirty="0">
                <a:solidFill>
                  <a:srgbClr val="FF0000"/>
                </a:solidFill>
              </a:rPr>
              <a:t>6 </a:t>
            </a:r>
            <a:r>
              <a:rPr lang="en-US" i="1" dirty="0">
                <a:solidFill>
                  <a:srgbClr val="FF0000"/>
                </a:solidFill>
              </a:rPr>
              <a:t>m</a:t>
            </a:r>
            <a:r>
              <a:rPr lang="en-US" dirty="0">
                <a:solidFill>
                  <a:srgbClr val="FF0000"/>
                </a:solidFill>
              </a:rPr>
              <a:t>, the mass of the Earth is:  (</a:t>
            </a:r>
            <a:r>
              <a:rPr lang="en-US" dirty="0" err="1">
                <a:solidFill>
                  <a:srgbClr val="FF0000"/>
                </a:solidFill>
              </a:rPr>
              <a:t>Ans</a:t>
            </a:r>
            <a:r>
              <a:rPr lang="en-US" dirty="0">
                <a:solidFill>
                  <a:srgbClr val="FF0000"/>
                </a:solidFill>
              </a:rPr>
              <a:t>: 5.95 × 10</a:t>
            </a:r>
            <a:r>
              <a:rPr lang="en-US" baseline="30000" dirty="0">
                <a:solidFill>
                  <a:srgbClr val="FF0000"/>
                </a:solidFill>
              </a:rPr>
              <a:t>24 </a:t>
            </a:r>
            <a:r>
              <a:rPr lang="en-US" i="1" dirty="0">
                <a:solidFill>
                  <a:srgbClr val="FF0000"/>
                </a:solidFill>
              </a:rPr>
              <a:t>kg )</a:t>
            </a:r>
            <a:endParaRPr lang="en-US" dirty="0">
              <a:solidFill>
                <a:srgbClr val="FF0000"/>
              </a:solidFill>
            </a:endParaRPr>
          </a:p>
        </p:txBody>
      </p:sp>
      <p:sp>
        <p:nvSpPr>
          <p:cNvPr id="10" name="Rectangle 3"/>
          <p:cNvSpPr>
            <a:spLocks noChangeArrowheads="1"/>
          </p:cNvSpPr>
          <p:nvPr/>
        </p:nvSpPr>
        <p:spPr bwMode="auto">
          <a:xfrm>
            <a:off x="457200" y="3773269"/>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solidFill>
                  <a:srgbClr val="0000FF"/>
                </a:solidFill>
              </a:rPr>
              <a:t>T052</a:t>
            </a:r>
            <a:r>
              <a:rPr lang="en-US" b="1" dirty="0">
                <a:solidFill>
                  <a:srgbClr val="0000FF"/>
                </a:solidFill>
              </a:rPr>
              <a:t>:</a:t>
            </a:r>
            <a:r>
              <a:rPr lang="en-US" dirty="0">
                <a:solidFill>
                  <a:srgbClr val="0000FF"/>
                </a:solidFill>
              </a:rPr>
              <a:t> </a:t>
            </a:r>
            <a:r>
              <a:rPr lang="en-US" b="1" dirty="0">
                <a:solidFill>
                  <a:srgbClr val="0000FF"/>
                </a:solidFill>
              </a:rPr>
              <a:t>Q1</a:t>
            </a:r>
            <a:r>
              <a:rPr lang="en-US" dirty="0">
                <a:solidFill>
                  <a:srgbClr val="0000FF"/>
                </a:solidFill>
              </a:rPr>
              <a:t>. A nucleus of volume 3.4 x 10</a:t>
            </a:r>
            <a:r>
              <a:rPr lang="en-US" baseline="30000" dirty="0">
                <a:solidFill>
                  <a:srgbClr val="0000FF"/>
                </a:solidFill>
              </a:rPr>
              <a:t> 3</a:t>
            </a:r>
            <a:r>
              <a:rPr lang="en-US" dirty="0">
                <a:solidFill>
                  <a:srgbClr val="0000FF"/>
                </a:solidFill>
              </a:rPr>
              <a:t> fm </a:t>
            </a:r>
            <a:r>
              <a:rPr lang="en-US" baseline="30000" dirty="0">
                <a:solidFill>
                  <a:srgbClr val="0000FF"/>
                </a:solidFill>
              </a:rPr>
              <a:t>3</a:t>
            </a:r>
            <a:r>
              <a:rPr lang="en-US" dirty="0">
                <a:solidFill>
                  <a:srgbClr val="0000FF"/>
                </a:solidFill>
              </a:rPr>
              <a:t> and mass of 1.0x 10</a:t>
            </a:r>
            <a:r>
              <a:rPr lang="en-US" baseline="30000" dirty="0">
                <a:solidFill>
                  <a:srgbClr val="0000FF"/>
                </a:solidFill>
              </a:rPr>
              <a:t> 2</a:t>
            </a:r>
            <a:r>
              <a:rPr lang="en-US" dirty="0">
                <a:solidFill>
                  <a:srgbClr val="0000FF"/>
                </a:solidFill>
              </a:rPr>
              <a:t> u has a density of: (1 fm = 10</a:t>
            </a:r>
            <a:r>
              <a:rPr lang="en-US" baseline="30000" dirty="0">
                <a:solidFill>
                  <a:srgbClr val="0000FF"/>
                </a:solidFill>
              </a:rPr>
              <a:t>-15</a:t>
            </a:r>
            <a:r>
              <a:rPr lang="en-US" dirty="0">
                <a:solidFill>
                  <a:srgbClr val="0000FF"/>
                </a:solidFill>
              </a:rPr>
              <a:t> m, 1 u = 1.7 x 10</a:t>
            </a:r>
            <a:r>
              <a:rPr lang="en-US" baseline="30000" dirty="0">
                <a:solidFill>
                  <a:srgbClr val="0000FF"/>
                </a:solidFill>
              </a:rPr>
              <a:t>-27 </a:t>
            </a:r>
            <a:r>
              <a:rPr lang="en-US" dirty="0">
                <a:solidFill>
                  <a:srgbClr val="0000FF"/>
                </a:solidFill>
              </a:rPr>
              <a:t>kg) </a:t>
            </a:r>
            <a:r>
              <a:rPr lang="en-US" b="1" dirty="0">
                <a:solidFill>
                  <a:srgbClr val="0000FF"/>
                </a:solidFill>
              </a:rPr>
              <a:t>(</a:t>
            </a:r>
            <a:r>
              <a:rPr lang="en-US" b="1" dirty="0" err="1">
                <a:solidFill>
                  <a:srgbClr val="0000FF"/>
                </a:solidFill>
              </a:rPr>
              <a:t>Ans</a:t>
            </a:r>
            <a:r>
              <a:rPr lang="en-US" b="1" dirty="0">
                <a:solidFill>
                  <a:srgbClr val="0000FF"/>
                </a:solidFill>
              </a:rPr>
              <a:t>: </a:t>
            </a:r>
            <a:r>
              <a:rPr lang="en-US" dirty="0">
                <a:solidFill>
                  <a:srgbClr val="0000FF"/>
                </a:solidFill>
              </a:rPr>
              <a:t> 5.0 × 10</a:t>
            </a:r>
            <a:r>
              <a:rPr lang="en-US" baseline="30000" dirty="0">
                <a:solidFill>
                  <a:srgbClr val="0000FF"/>
                </a:solidFill>
              </a:rPr>
              <a:t>16</a:t>
            </a:r>
            <a:r>
              <a:rPr lang="en-US" dirty="0">
                <a:solidFill>
                  <a:srgbClr val="0000FF"/>
                </a:solidFill>
              </a:rPr>
              <a:t> kg/m </a:t>
            </a:r>
            <a:r>
              <a:rPr lang="en-US" baseline="30000" dirty="0">
                <a:solidFill>
                  <a:srgbClr val="0000FF"/>
                </a:solidFill>
              </a:rPr>
              <a:t>3</a:t>
            </a:r>
            <a:r>
              <a:rPr lang="en-US" dirty="0">
                <a:solidFill>
                  <a:srgbClr val="0000FF"/>
                </a:solidFill>
              </a:rPr>
              <a:t>) </a:t>
            </a:r>
          </a:p>
        </p:txBody>
      </p:sp>
      <p:sp>
        <p:nvSpPr>
          <p:cNvPr id="11" name="Rectangle 3"/>
          <p:cNvSpPr>
            <a:spLocks noChangeArrowheads="1"/>
          </p:cNvSpPr>
          <p:nvPr/>
        </p:nvSpPr>
        <p:spPr bwMode="auto">
          <a:xfrm>
            <a:off x="457200" y="4419600"/>
            <a:ext cx="838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t>T041:</a:t>
            </a:r>
            <a:r>
              <a:rPr lang="en-US" u="sng" dirty="0"/>
              <a:t> </a:t>
            </a:r>
            <a:r>
              <a:rPr lang="en-US" b="1" u="sng" dirty="0"/>
              <a:t>Q1</a:t>
            </a:r>
            <a:r>
              <a:rPr lang="en-US" u="sng" dirty="0"/>
              <a:t> .</a:t>
            </a:r>
            <a:r>
              <a:rPr lang="en-US" dirty="0"/>
              <a:t>1 shake = 10</a:t>
            </a:r>
            <a:r>
              <a:rPr lang="en-US" baseline="30000" dirty="0"/>
              <a:t>-8</a:t>
            </a:r>
            <a:r>
              <a:rPr lang="en-US" dirty="0"/>
              <a:t> seconds. Find out how many </a:t>
            </a:r>
            <a:r>
              <a:rPr lang="en-US" dirty="0" err="1"/>
              <a:t>nano</a:t>
            </a:r>
            <a:r>
              <a:rPr lang="en-US" dirty="0"/>
              <a:t> seconds (ns) are there in 1 shake.(1 </a:t>
            </a:r>
            <a:r>
              <a:rPr lang="en-US" dirty="0" err="1"/>
              <a:t>nano</a:t>
            </a:r>
            <a:r>
              <a:rPr lang="en-US" dirty="0"/>
              <a:t> = 10</a:t>
            </a:r>
            <a:r>
              <a:rPr lang="en-US" baseline="30000" dirty="0"/>
              <a:t>-9</a:t>
            </a:r>
            <a:r>
              <a:rPr lang="en-US" dirty="0"/>
              <a:t>) </a:t>
            </a:r>
            <a:r>
              <a:rPr lang="en-US" b="1" dirty="0"/>
              <a:t>(</a:t>
            </a:r>
            <a:r>
              <a:rPr lang="en-US" b="1" dirty="0" err="1"/>
              <a:t>Ans</a:t>
            </a:r>
            <a:r>
              <a:rPr lang="en-US" b="1" dirty="0"/>
              <a:t>:</a:t>
            </a:r>
            <a:r>
              <a:rPr lang="en-US" dirty="0"/>
              <a:t> 10 ns )</a:t>
            </a:r>
          </a:p>
        </p:txBody>
      </p:sp>
      <p:sp>
        <p:nvSpPr>
          <p:cNvPr id="12" name="Rectangle 3"/>
          <p:cNvSpPr>
            <a:spLocks noChangeArrowheads="1"/>
          </p:cNvSpPr>
          <p:nvPr/>
        </p:nvSpPr>
        <p:spPr bwMode="auto">
          <a:xfrm>
            <a:off x="457200" y="5029200"/>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solidFill>
                  <a:srgbClr val="FF0000"/>
                </a:solidFill>
              </a:rPr>
              <a:t>T41-Q2:</a:t>
            </a:r>
            <a:r>
              <a:rPr lang="en-US" dirty="0">
                <a:solidFill>
                  <a:srgbClr val="FF0000"/>
                </a:solidFill>
              </a:rPr>
              <a:t> A drop of oil (mass = 0.90 milligram and density = 918 Q0 kg/m**3) spreads out on a surface and forms a circular thin film of radius = 41.8 cm and thickness h  (see Fig 8). Find h in </a:t>
            </a:r>
            <a:r>
              <a:rPr lang="en-US" dirty="0" err="1">
                <a:solidFill>
                  <a:srgbClr val="FF0000"/>
                </a:solidFill>
              </a:rPr>
              <a:t>nano</a:t>
            </a:r>
            <a:r>
              <a:rPr lang="en-US" dirty="0">
                <a:solidFill>
                  <a:srgbClr val="FF0000"/>
                </a:solidFill>
              </a:rPr>
              <a:t> meter (nm). (1 </a:t>
            </a:r>
            <a:r>
              <a:rPr lang="en-US" dirty="0" err="1">
                <a:solidFill>
                  <a:srgbClr val="FF0000"/>
                </a:solidFill>
              </a:rPr>
              <a:t>nano</a:t>
            </a:r>
            <a:r>
              <a:rPr lang="en-US" dirty="0">
                <a:solidFill>
                  <a:srgbClr val="FF0000"/>
                </a:solidFill>
              </a:rPr>
              <a:t> = 10**(-9)) </a:t>
            </a:r>
            <a:r>
              <a:rPr lang="en-US" b="1" dirty="0">
                <a:solidFill>
                  <a:srgbClr val="FF0000"/>
                </a:solidFill>
              </a:rPr>
              <a:t>(Ans:</a:t>
            </a:r>
            <a:r>
              <a:rPr lang="en-US" dirty="0">
                <a:solidFill>
                  <a:srgbClr val="FF0000"/>
                </a:solidFill>
              </a:rPr>
              <a:t>1.8 nm )</a:t>
            </a:r>
          </a:p>
        </p:txBody>
      </p:sp>
      <p:sp>
        <p:nvSpPr>
          <p:cNvPr id="13" name="Rectangle 3"/>
          <p:cNvSpPr>
            <a:spLocks noChangeArrowheads="1"/>
          </p:cNvSpPr>
          <p:nvPr/>
        </p:nvSpPr>
        <p:spPr bwMode="auto">
          <a:xfrm>
            <a:off x="457200" y="5867400"/>
            <a:ext cx="8382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b="1" u="sng" dirty="0">
                <a:solidFill>
                  <a:srgbClr val="0000FF"/>
                </a:solidFill>
              </a:rPr>
              <a:t>T991:</a:t>
            </a:r>
            <a:r>
              <a:rPr lang="en-US" u="sng" dirty="0">
                <a:solidFill>
                  <a:srgbClr val="0000FF"/>
                </a:solidFill>
              </a:rPr>
              <a:t> </a:t>
            </a:r>
            <a:r>
              <a:rPr lang="en-US" b="1" u="sng" dirty="0">
                <a:solidFill>
                  <a:srgbClr val="0000FF"/>
                </a:solidFill>
              </a:rPr>
              <a:t>Q2</a:t>
            </a:r>
            <a:r>
              <a:rPr lang="en-US" u="sng" dirty="0">
                <a:solidFill>
                  <a:srgbClr val="0000FF"/>
                </a:solidFill>
              </a:rPr>
              <a:t> </a:t>
            </a:r>
            <a:r>
              <a:rPr lang="en-US" dirty="0">
                <a:solidFill>
                  <a:srgbClr val="0000FF"/>
                </a:solidFill>
              </a:rPr>
              <a:t>How many molecules of water are there in a cup containing 250 cm</a:t>
            </a:r>
            <a:r>
              <a:rPr lang="en-US" baseline="30000" dirty="0">
                <a:solidFill>
                  <a:srgbClr val="0000FF"/>
                </a:solidFill>
              </a:rPr>
              <a:t>3</a:t>
            </a:r>
            <a:r>
              <a:rPr lang="en-US" dirty="0">
                <a:solidFill>
                  <a:srgbClr val="0000FF"/>
                </a:solidFill>
              </a:rPr>
              <a:t> of water? Molecular mass of H</a:t>
            </a:r>
            <a:r>
              <a:rPr lang="en-US" baseline="-25000" dirty="0">
                <a:solidFill>
                  <a:srgbClr val="0000FF"/>
                </a:solidFill>
              </a:rPr>
              <a:t>2</a:t>
            </a:r>
            <a:r>
              <a:rPr lang="en-US" dirty="0">
                <a:solidFill>
                  <a:srgbClr val="0000FF"/>
                </a:solidFill>
              </a:rPr>
              <a:t>O = 18 g/mole; Density of water = 1.0 g/cm</a:t>
            </a:r>
            <a:r>
              <a:rPr lang="en-US" baseline="30000" dirty="0">
                <a:solidFill>
                  <a:srgbClr val="0000FF"/>
                </a:solidFill>
              </a:rPr>
              <a:t>3</a:t>
            </a:r>
            <a:r>
              <a:rPr lang="en-US" dirty="0">
                <a:solidFill>
                  <a:srgbClr val="0000FF"/>
                </a:solidFill>
              </a:rPr>
              <a:t>; Avogadro s number = 6.02 x 10</a:t>
            </a:r>
            <a:r>
              <a:rPr lang="en-US" baseline="30000" dirty="0">
                <a:solidFill>
                  <a:srgbClr val="0000FF"/>
                </a:solidFill>
              </a:rPr>
              <a:t>23</a:t>
            </a:r>
            <a:r>
              <a:rPr lang="en-US" dirty="0">
                <a:solidFill>
                  <a:srgbClr val="0000FF"/>
                </a:solidFill>
              </a:rPr>
              <a:t> molecules/mole </a:t>
            </a:r>
            <a:r>
              <a:rPr lang="en-US" b="1" dirty="0">
                <a:solidFill>
                  <a:srgbClr val="0000FF"/>
                </a:solidFill>
              </a:rPr>
              <a:t>(</a:t>
            </a:r>
            <a:r>
              <a:rPr lang="en-US" b="1" dirty="0" err="1">
                <a:solidFill>
                  <a:srgbClr val="0000FF"/>
                </a:solidFill>
              </a:rPr>
              <a:t>Ans</a:t>
            </a:r>
            <a:r>
              <a:rPr lang="en-US" b="1" dirty="0">
                <a:solidFill>
                  <a:srgbClr val="0000FF"/>
                </a:solidFill>
              </a:rPr>
              <a:t>: </a:t>
            </a:r>
            <a:r>
              <a:rPr lang="en-US" dirty="0">
                <a:solidFill>
                  <a:srgbClr val="0000FF"/>
                </a:solidFill>
              </a:rPr>
              <a:t> 8.4 x10</a:t>
            </a:r>
            <a:r>
              <a:rPr lang="en-US" baseline="30000" dirty="0">
                <a:solidFill>
                  <a:srgbClr val="0000FF"/>
                </a:solidFill>
              </a:rPr>
              <a:t>24</a:t>
            </a:r>
            <a:r>
              <a:rPr lang="en-US" dirty="0">
                <a:solidFill>
                  <a:srgbClr val="0000FF"/>
                </a:solidFill>
              </a:rPr>
              <a:t>)</a:t>
            </a:r>
          </a:p>
        </p:txBody>
      </p:sp>
      <p:pic>
        <p:nvPicPr>
          <p:cNvPr id="82946" name="Picture 2" hidden="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ln>
            <a:noFill/>
          </a:ln>
          <a:extLs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686800" cy="1752600"/>
          </a:xfrm>
        </p:spPr>
        <p:txBody>
          <a:bodyPr>
            <a:normAutofit/>
          </a:bodyPr>
          <a:lstStyle/>
          <a:p>
            <a:pPr algn="l"/>
            <a:r>
              <a:rPr lang="en-US" sz="2400" b="1" dirty="0">
                <a:solidFill>
                  <a:srgbClr val="0000FF"/>
                </a:solidFill>
              </a:rPr>
              <a:t>Ch1-Q7:Antarctica is roughly semicircular, with a radius of 2000Km. The average thickness of it’s ice cover is 3000m. How many cubic cm of ice does Antarctica contain?  (ignore the curvature of earth)</a:t>
            </a:r>
          </a:p>
        </p:txBody>
      </p:sp>
      <p:grpSp>
        <p:nvGrpSpPr>
          <p:cNvPr id="2" name="Group 29"/>
          <p:cNvGrpSpPr/>
          <p:nvPr/>
        </p:nvGrpSpPr>
        <p:grpSpPr>
          <a:xfrm>
            <a:off x="4876800" y="2209800"/>
            <a:ext cx="3733800" cy="3352800"/>
            <a:chOff x="4876800" y="2895600"/>
            <a:chExt cx="3733800" cy="3352800"/>
          </a:xfrm>
        </p:grpSpPr>
        <p:grpSp>
          <p:nvGrpSpPr>
            <p:cNvPr id="4" name="Group 19"/>
            <p:cNvGrpSpPr/>
            <p:nvPr/>
          </p:nvGrpSpPr>
          <p:grpSpPr>
            <a:xfrm>
              <a:off x="4876800" y="2895600"/>
              <a:ext cx="3733800" cy="3352800"/>
              <a:chOff x="4876800" y="2895600"/>
              <a:chExt cx="3733800" cy="3352800"/>
            </a:xfrm>
          </p:grpSpPr>
          <p:sp>
            <p:nvSpPr>
              <p:cNvPr id="9" name="Rectangle 8"/>
              <p:cNvSpPr/>
              <p:nvPr/>
            </p:nvSpPr>
            <p:spPr>
              <a:xfrm>
                <a:off x="4876800" y="2895600"/>
                <a:ext cx="37338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p:cNvSpPr/>
              <p:nvPr/>
            </p:nvSpPr>
            <p:spPr>
              <a:xfrm rot="7880380">
                <a:off x="5735856" y="3609032"/>
                <a:ext cx="2130021" cy="2176298"/>
              </a:xfrm>
              <a:prstGeom prst="chord">
                <a:avLst/>
              </a:prstGeom>
              <a:solidFill>
                <a:schemeClr val="bg1">
                  <a:alpha val="61000"/>
                </a:schemeClr>
              </a:solidFill>
              <a:ln>
                <a:solidFill>
                  <a:schemeClr val="bg1"/>
                </a:solidFill>
              </a:ln>
              <a:effectLst>
                <a:outerShdw sx="1000" sy="1000" algn="bl" rotWithShape="0">
                  <a:schemeClr val="bg1"/>
                </a:outerShdw>
              </a:effectLst>
              <a:scene3d>
                <a:camera prst="isometricOffAxis1Right">
                  <a:rot lat="20201105" lon="9129451" rev="10548490"/>
                </a:camera>
                <a:lightRig rig="threePt" dir="t"/>
              </a:scene3d>
              <a:sp3d z="342900" extrusionH="76200" contourW="12700">
                <a:bevelT/>
                <a:bevelB h="368300"/>
                <a:extrusionClr>
                  <a:schemeClr val="bg2"/>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ctr"/>
              <a:lstStyle/>
              <a:p>
                <a:pPr algn="ctr"/>
                <a:endParaRPr lang="en-US" dirty="0"/>
              </a:p>
            </p:txBody>
          </p:sp>
          <p:cxnSp>
            <p:nvCxnSpPr>
              <p:cNvPr id="13" name="Straight Arrow Connector 12"/>
              <p:cNvCxnSpPr/>
              <p:nvPr/>
            </p:nvCxnSpPr>
            <p:spPr>
              <a:xfrm flipV="1">
                <a:off x="6324600" y="3962400"/>
                <a:ext cx="11430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753100" y="3848100"/>
                <a:ext cx="381000" cy="1524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rot="185574">
              <a:off x="5648385" y="3682208"/>
              <a:ext cx="458894" cy="369332"/>
            </a:xfrm>
            <a:prstGeom prst="rect">
              <a:avLst/>
            </a:prstGeom>
            <a:noFill/>
          </p:spPr>
          <p:txBody>
            <a:bodyPr wrap="square" rtlCol="0">
              <a:spAutoFit/>
            </a:bodyPr>
            <a:lstStyle/>
            <a:p>
              <a:r>
                <a:rPr lang="en-US" dirty="0"/>
                <a:t>h</a:t>
              </a:r>
            </a:p>
          </p:txBody>
        </p:sp>
        <p:sp>
          <p:nvSpPr>
            <p:cNvPr id="22" name="TextBox 21"/>
            <p:cNvSpPr txBox="1"/>
            <p:nvPr/>
          </p:nvSpPr>
          <p:spPr>
            <a:xfrm rot="3822035">
              <a:off x="6513742" y="4099818"/>
              <a:ext cx="458894" cy="369332"/>
            </a:xfrm>
            <a:prstGeom prst="rect">
              <a:avLst/>
            </a:prstGeom>
            <a:noFill/>
          </p:spPr>
          <p:txBody>
            <a:bodyPr wrap="square" rtlCol="0">
              <a:spAutoFit/>
            </a:bodyPr>
            <a:lstStyle/>
            <a:p>
              <a:r>
                <a:rPr lang="en-US" dirty="0"/>
                <a:t>r</a:t>
              </a:r>
            </a:p>
          </p:txBody>
        </p:sp>
      </p:grpSp>
      <p:sp>
        <p:nvSpPr>
          <p:cNvPr id="23" name="TextBox 22"/>
          <p:cNvSpPr txBox="1"/>
          <p:nvPr/>
        </p:nvSpPr>
        <p:spPr>
          <a:xfrm>
            <a:off x="1143000" y="2819400"/>
            <a:ext cx="2068195" cy="369332"/>
          </a:xfrm>
          <a:prstGeom prst="rect">
            <a:avLst/>
          </a:prstGeom>
          <a:noFill/>
        </p:spPr>
        <p:txBody>
          <a:bodyPr wrap="none" rtlCol="0">
            <a:spAutoFit/>
          </a:bodyPr>
          <a:lstStyle/>
          <a:p>
            <a:r>
              <a:rPr lang="en-US" dirty="0"/>
              <a:t>Area of circle  = </a:t>
            </a:r>
            <a:r>
              <a:rPr lang="az-Cyrl-AZ" dirty="0"/>
              <a:t>л</a:t>
            </a:r>
            <a:r>
              <a:rPr lang="en-US" dirty="0"/>
              <a:t>r</a:t>
            </a:r>
            <a:r>
              <a:rPr lang="en-US" baseline="30000" dirty="0"/>
              <a:t>2 </a:t>
            </a:r>
            <a:endParaRPr lang="en-US" dirty="0"/>
          </a:p>
        </p:txBody>
      </p:sp>
      <p:sp>
        <p:nvSpPr>
          <p:cNvPr id="24" name="TextBox 23"/>
          <p:cNvSpPr txBox="1"/>
          <p:nvPr/>
        </p:nvSpPr>
        <p:spPr>
          <a:xfrm>
            <a:off x="1295400" y="2438400"/>
            <a:ext cx="1909433" cy="369332"/>
          </a:xfrm>
          <a:prstGeom prst="rect">
            <a:avLst/>
          </a:prstGeom>
          <a:noFill/>
        </p:spPr>
        <p:txBody>
          <a:bodyPr wrap="none" rtlCol="0">
            <a:spAutoFit/>
          </a:bodyPr>
          <a:lstStyle/>
          <a:p>
            <a:r>
              <a:rPr lang="en-US" dirty="0"/>
              <a:t>Volume (V) = A x h</a:t>
            </a:r>
          </a:p>
        </p:txBody>
      </p:sp>
      <p:sp>
        <p:nvSpPr>
          <p:cNvPr id="25" name="TextBox 24"/>
          <p:cNvSpPr txBox="1"/>
          <p:nvPr/>
        </p:nvSpPr>
        <p:spPr>
          <a:xfrm>
            <a:off x="1066800" y="3288268"/>
            <a:ext cx="3063659" cy="369332"/>
          </a:xfrm>
          <a:prstGeom prst="rect">
            <a:avLst/>
          </a:prstGeom>
          <a:noFill/>
        </p:spPr>
        <p:txBody>
          <a:bodyPr wrap="none" rtlCol="0">
            <a:spAutoFit/>
          </a:bodyPr>
          <a:lstStyle/>
          <a:p>
            <a:r>
              <a:rPr lang="en-US" dirty="0"/>
              <a:t>Area of semicircle  (A) = (½)</a:t>
            </a:r>
            <a:r>
              <a:rPr lang="az-Cyrl-AZ" dirty="0"/>
              <a:t>л</a:t>
            </a:r>
            <a:r>
              <a:rPr lang="en-US" dirty="0"/>
              <a:t>r</a:t>
            </a:r>
            <a:r>
              <a:rPr lang="en-US" baseline="30000" dirty="0"/>
              <a:t>2 </a:t>
            </a:r>
            <a:endParaRPr lang="en-US" dirty="0"/>
          </a:p>
        </p:txBody>
      </p:sp>
      <p:grpSp>
        <p:nvGrpSpPr>
          <p:cNvPr id="5" name="Group 30"/>
          <p:cNvGrpSpPr/>
          <p:nvPr/>
        </p:nvGrpSpPr>
        <p:grpSpPr>
          <a:xfrm>
            <a:off x="271462" y="4888468"/>
            <a:ext cx="6891338" cy="1372632"/>
            <a:chOff x="271462" y="4888468"/>
            <a:chExt cx="6891338" cy="1372632"/>
          </a:xfrm>
        </p:grpSpPr>
        <p:sp>
          <p:nvSpPr>
            <p:cNvPr id="26" name="TextBox 25"/>
            <p:cNvSpPr txBox="1"/>
            <p:nvPr/>
          </p:nvSpPr>
          <p:spPr>
            <a:xfrm>
              <a:off x="1447800" y="4888468"/>
              <a:ext cx="1436612" cy="369332"/>
            </a:xfrm>
            <a:prstGeom prst="rect">
              <a:avLst/>
            </a:prstGeom>
            <a:noFill/>
          </p:spPr>
          <p:txBody>
            <a:bodyPr wrap="none" rtlCol="0">
              <a:spAutoFit/>
            </a:bodyPr>
            <a:lstStyle/>
            <a:p>
              <a:r>
                <a:rPr lang="en-US" dirty="0"/>
                <a:t>V = (½)</a:t>
              </a:r>
              <a:r>
                <a:rPr lang="az-Cyrl-AZ" dirty="0"/>
                <a:t>л</a:t>
              </a:r>
              <a:r>
                <a:rPr lang="en-US" dirty="0"/>
                <a:t>r</a:t>
              </a:r>
              <a:r>
                <a:rPr lang="en-US" baseline="30000" dirty="0"/>
                <a:t>2</a:t>
              </a:r>
              <a:r>
                <a:rPr lang="en-US" dirty="0"/>
                <a:t> x h</a:t>
              </a:r>
            </a:p>
          </p:txBody>
        </p:sp>
        <p:graphicFrame>
          <p:nvGraphicFramePr>
            <p:cNvPr id="29" name="Object 28"/>
            <p:cNvGraphicFramePr>
              <a:graphicFrameLocks noChangeAspect="1"/>
            </p:cNvGraphicFramePr>
            <p:nvPr/>
          </p:nvGraphicFramePr>
          <p:xfrm>
            <a:off x="271462" y="5562600"/>
            <a:ext cx="6891338" cy="698500"/>
          </p:xfrm>
          <a:graphic>
            <a:graphicData uri="http://schemas.openxmlformats.org/presentationml/2006/ole">
              <mc:AlternateContent xmlns:mc="http://schemas.openxmlformats.org/markup-compatibility/2006">
                <mc:Choice xmlns:v="urn:schemas-microsoft-com:vml" Requires="v">
                  <p:oleObj name="Equation" r:id="rId2" imgW="4635360" imgH="469800" progId="Equation.3">
                    <p:embed/>
                  </p:oleObj>
                </mc:Choice>
                <mc:Fallback>
                  <p:oleObj name="Equation" r:id="rId2" imgW="4635360" imgH="469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5562600"/>
                          <a:ext cx="6891338"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76200"/>
            <a:ext cx="8839200" cy="1066800"/>
          </a:xfrm>
          <a:prstGeom prst="rect">
            <a:avLst/>
          </a:prstGeom>
        </p:spPr>
        <p:txBody>
          <a:bodyPr>
            <a:normAutofit fontScale="92500"/>
          </a:bodyPr>
          <a:lstStyle/>
          <a:p>
            <a:pPr marL="342900" lvl="0" indent="-342900" algn="l" rtl="0">
              <a:spcBef>
                <a:spcPct val="20000"/>
              </a:spcBef>
            </a:pPr>
            <a:r>
              <a:rPr lang="en-US" sz="2400" b="1" dirty="0">
                <a:solidFill>
                  <a:srgbClr val="0000FF"/>
                </a:solidFill>
              </a:rPr>
              <a:t>Ch1-39: A cord is a volume of cut wood equal to a stack 8 ft long, 4 ft wide, and 4ft high. How many cords are in 1.0 m</a:t>
            </a:r>
            <a:r>
              <a:rPr lang="en-US" sz="2400" b="1" baseline="30000" dirty="0">
                <a:solidFill>
                  <a:srgbClr val="0000FF"/>
                </a:solidFill>
              </a:rPr>
              <a:t>3</a:t>
            </a:r>
            <a:r>
              <a:rPr lang="en-US" sz="2400" b="1" dirty="0">
                <a:solidFill>
                  <a:srgbClr val="0000FF"/>
                </a:solidFill>
              </a:rPr>
              <a:t> ?</a:t>
            </a:r>
            <a:endParaRPr kumimoji="0" lang="en-US" sz="2400" b="1" i="0" u="none" strike="noStrike" kern="1200" cap="none" spc="0" normalizeH="0" baseline="0" noProof="0" dirty="0">
              <a:ln>
                <a:noFill/>
              </a:ln>
              <a:solidFill>
                <a:srgbClr val="0000FF"/>
              </a:solidFill>
              <a:effectLst/>
              <a:uLnTx/>
              <a:uFillTx/>
              <a:latin typeface="+mn-lt"/>
              <a:ea typeface="+mn-ea"/>
              <a:cs typeface="+mn-cs"/>
            </a:endParaRPr>
          </a:p>
        </p:txBody>
      </p:sp>
      <p:sp>
        <p:nvSpPr>
          <p:cNvPr id="3" name="Rectangle 2"/>
          <p:cNvSpPr/>
          <p:nvPr/>
        </p:nvSpPr>
        <p:spPr>
          <a:xfrm rot="19788105">
            <a:off x="1636135" y="2340454"/>
            <a:ext cx="3533914" cy="685800"/>
          </a:xfrm>
          <a:prstGeom prst="rect">
            <a:avLst/>
          </a:prstGeom>
          <a:solidFill>
            <a:schemeClr val="accent6">
              <a:lumMod val="60000"/>
              <a:lumOff val="40000"/>
            </a:schemeClr>
          </a:solidFill>
          <a:ln>
            <a:solidFill>
              <a:schemeClr val="accent6">
                <a:lumMod val="60000"/>
                <a:lumOff val="40000"/>
              </a:schemeClr>
            </a:solidFill>
          </a:ln>
          <a:scene3d>
            <a:camera prst="orthographicFront">
              <a:rot lat="2851846" lon="1359311" rev="10137008"/>
            </a:camera>
            <a:lightRig rig="threePt" dir="t"/>
          </a:scene3d>
          <a:sp3d>
            <a:bevelT w="88900" h="158750"/>
            <a:bevelB w="101600" h="673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242249">
            <a:off x="4212228" y="2113547"/>
            <a:ext cx="3352800" cy="2456798"/>
          </a:xfrm>
          <a:prstGeom prst="rect">
            <a:avLst/>
          </a:prstGeom>
          <a:solidFill>
            <a:schemeClr val="accent6">
              <a:lumMod val="60000"/>
              <a:lumOff val="40000"/>
            </a:schemeClr>
          </a:solidFill>
          <a:ln>
            <a:solidFill>
              <a:schemeClr val="accent6">
                <a:lumMod val="60000"/>
                <a:lumOff val="40000"/>
              </a:schemeClr>
            </a:solidFill>
          </a:ln>
          <a:scene3d>
            <a:camera prst="orthographicFront">
              <a:rot lat="21101350" lon="17295350" rev="12219735"/>
            </a:camera>
            <a:lightRig rig="threePt" dir="t"/>
          </a:scene3d>
          <a:sp3d>
            <a:bevelT w="349250"/>
            <a:bevelB w="50800" h="2222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4"/>
          <p:cNvGrpSpPr/>
          <p:nvPr/>
        </p:nvGrpSpPr>
        <p:grpSpPr>
          <a:xfrm>
            <a:off x="1143000" y="1981200"/>
            <a:ext cx="3810000" cy="1523998"/>
            <a:chOff x="1219200" y="2362200"/>
            <a:chExt cx="3810000" cy="1523998"/>
          </a:xfrm>
        </p:grpSpPr>
        <p:cxnSp>
          <p:nvCxnSpPr>
            <p:cNvPr id="6" name="Straight Arrow Connector 5"/>
            <p:cNvCxnSpPr/>
            <p:nvPr/>
          </p:nvCxnSpPr>
          <p:spPr>
            <a:xfrm flipV="1">
              <a:off x="1752600" y="2743200"/>
              <a:ext cx="3276600" cy="762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57400" y="2362200"/>
              <a:ext cx="554960" cy="369332"/>
            </a:xfrm>
            <a:prstGeom prst="rect">
              <a:avLst/>
            </a:prstGeom>
          </p:spPr>
          <p:txBody>
            <a:bodyPr wrap="none">
              <a:spAutoFit/>
            </a:bodyPr>
            <a:lstStyle/>
            <a:p>
              <a:r>
                <a:rPr lang="en-US" dirty="0">
                  <a:solidFill>
                    <a:srgbClr val="FF0000"/>
                  </a:solidFill>
                </a:rPr>
                <a:t>8 ft </a:t>
              </a:r>
              <a:endParaRPr lang="en-US" dirty="0"/>
            </a:p>
          </p:txBody>
        </p:sp>
        <p:cxnSp>
          <p:nvCxnSpPr>
            <p:cNvPr id="8" name="Straight Arrow Connector 7"/>
            <p:cNvCxnSpPr>
              <a:endCxn id="3" idx="1"/>
            </p:cNvCxnSpPr>
            <p:nvPr/>
          </p:nvCxnSpPr>
          <p:spPr>
            <a:xfrm rot="16200000" flipH="1">
              <a:off x="1476000" y="3172194"/>
              <a:ext cx="600324" cy="19953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2907268"/>
              <a:ext cx="449162" cy="369332"/>
            </a:xfrm>
            <a:prstGeom prst="rect">
              <a:avLst/>
            </a:prstGeom>
          </p:spPr>
          <p:txBody>
            <a:bodyPr wrap="none">
              <a:spAutoFit/>
            </a:bodyPr>
            <a:lstStyle/>
            <a:p>
              <a:r>
                <a:rPr lang="en-US" dirty="0">
                  <a:solidFill>
                    <a:srgbClr val="FF0000"/>
                  </a:solidFill>
                </a:rPr>
                <a:t>4ft</a:t>
              </a:r>
              <a:endParaRPr lang="en-US" dirty="0"/>
            </a:p>
          </p:txBody>
        </p:sp>
        <p:cxnSp>
          <p:nvCxnSpPr>
            <p:cNvPr id="12" name="Straight Arrow Connector 11"/>
            <p:cNvCxnSpPr>
              <a:stCxn id="3" idx="1"/>
            </p:cNvCxnSpPr>
            <p:nvPr/>
          </p:nvCxnSpPr>
          <p:spPr>
            <a:xfrm rot="10800000" flipV="1">
              <a:off x="1752614" y="3572122"/>
              <a:ext cx="123314" cy="31407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1600" y="3440668"/>
              <a:ext cx="449162" cy="369332"/>
            </a:xfrm>
            <a:prstGeom prst="rect">
              <a:avLst/>
            </a:prstGeom>
          </p:spPr>
          <p:txBody>
            <a:bodyPr wrap="none">
              <a:spAutoFit/>
            </a:bodyPr>
            <a:lstStyle/>
            <a:p>
              <a:r>
                <a:rPr lang="en-US" dirty="0">
                  <a:solidFill>
                    <a:srgbClr val="FF0000"/>
                  </a:solidFill>
                </a:rPr>
                <a:t>4ft</a:t>
              </a:r>
              <a:endParaRPr lang="en-US" dirty="0"/>
            </a:p>
          </p:txBody>
        </p:sp>
      </p:grpSp>
      <p:grpSp>
        <p:nvGrpSpPr>
          <p:cNvPr id="9" name="Group 33"/>
          <p:cNvGrpSpPr/>
          <p:nvPr/>
        </p:nvGrpSpPr>
        <p:grpSpPr>
          <a:xfrm>
            <a:off x="5257800" y="1700582"/>
            <a:ext cx="3124200" cy="3036332"/>
            <a:chOff x="4953000" y="3135868"/>
            <a:chExt cx="3124200" cy="3036332"/>
          </a:xfrm>
        </p:grpSpPr>
        <p:cxnSp>
          <p:nvCxnSpPr>
            <p:cNvPr id="17" name="Straight Arrow Connector 16"/>
            <p:cNvCxnSpPr/>
            <p:nvPr/>
          </p:nvCxnSpPr>
          <p:spPr>
            <a:xfrm flipV="1">
              <a:off x="6172200" y="3505200"/>
              <a:ext cx="1905000" cy="1524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455440" y="3135868"/>
              <a:ext cx="591829" cy="369332"/>
            </a:xfrm>
            <a:prstGeom prst="rect">
              <a:avLst/>
            </a:prstGeom>
          </p:spPr>
          <p:txBody>
            <a:bodyPr wrap="none">
              <a:spAutoFit/>
            </a:bodyPr>
            <a:lstStyle/>
            <a:p>
              <a:r>
                <a:rPr lang="en-US" dirty="0">
                  <a:solidFill>
                    <a:srgbClr val="FF0000"/>
                  </a:solidFill>
                </a:rPr>
                <a:t>1 m </a:t>
              </a:r>
              <a:endParaRPr lang="en-US" dirty="0"/>
            </a:p>
          </p:txBody>
        </p:sp>
        <p:cxnSp>
          <p:nvCxnSpPr>
            <p:cNvPr id="21" name="Straight Arrow Connector 20"/>
            <p:cNvCxnSpPr/>
            <p:nvPr/>
          </p:nvCxnSpPr>
          <p:spPr>
            <a:xfrm rot="16200000" flipH="1">
              <a:off x="5181600" y="4953000"/>
              <a:ext cx="2362200" cy="762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953000" y="3429000"/>
              <a:ext cx="1066800" cy="38100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00800" y="4431268"/>
              <a:ext cx="591829" cy="369332"/>
            </a:xfrm>
            <a:prstGeom prst="rect">
              <a:avLst/>
            </a:prstGeom>
          </p:spPr>
          <p:txBody>
            <a:bodyPr wrap="none">
              <a:spAutoFit/>
            </a:bodyPr>
            <a:lstStyle/>
            <a:p>
              <a:r>
                <a:rPr lang="en-US" dirty="0">
                  <a:solidFill>
                    <a:srgbClr val="FF0000"/>
                  </a:solidFill>
                </a:rPr>
                <a:t>1 m </a:t>
              </a:r>
              <a:endParaRPr lang="en-US" dirty="0"/>
            </a:p>
          </p:txBody>
        </p:sp>
        <p:sp>
          <p:nvSpPr>
            <p:cNvPr id="29" name="Rectangle 28"/>
            <p:cNvSpPr/>
            <p:nvPr/>
          </p:nvSpPr>
          <p:spPr>
            <a:xfrm>
              <a:off x="5410200" y="3669268"/>
              <a:ext cx="591829" cy="369332"/>
            </a:xfrm>
            <a:prstGeom prst="rect">
              <a:avLst/>
            </a:prstGeom>
          </p:spPr>
          <p:txBody>
            <a:bodyPr wrap="none">
              <a:spAutoFit/>
            </a:bodyPr>
            <a:lstStyle/>
            <a:p>
              <a:r>
                <a:rPr lang="en-US" dirty="0">
                  <a:solidFill>
                    <a:srgbClr val="FF0000"/>
                  </a:solidFill>
                </a:rPr>
                <a:t>1 m </a:t>
              </a:r>
              <a:endParaRPr lang="en-US" dirty="0"/>
            </a:p>
          </p:txBody>
        </p:sp>
      </p:grpSp>
      <p:sp>
        <p:nvSpPr>
          <p:cNvPr id="30" name="Rectangle 29"/>
          <p:cNvSpPr/>
          <p:nvPr/>
        </p:nvSpPr>
        <p:spPr>
          <a:xfrm rot="19959960">
            <a:off x="1862519" y="3319430"/>
            <a:ext cx="3672294" cy="685800"/>
          </a:xfrm>
          <a:prstGeom prst="rect">
            <a:avLst/>
          </a:prstGeom>
          <a:solidFill>
            <a:schemeClr val="accent6">
              <a:lumMod val="60000"/>
              <a:lumOff val="40000"/>
            </a:schemeClr>
          </a:solidFill>
          <a:ln>
            <a:solidFill>
              <a:schemeClr val="accent6">
                <a:lumMod val="60000"/>
                <a:lumOff val="40000"/>
              </a:schemeClr>
            </a:solidFill>
          </a:ln>
          <a:scene3d>
            <a:camera prst="orthographicFront">
              <a:rot lat="2851846" lon="1359311" rev="10137008"/>
            </a:camera>
            <a:lightRig rig="threePt" dir="t"/>
          </a:scene3d>
          <a:sp3d>
            <a:bevelT w="88900" h="158750"/>
            <a:bevelB w="101600" h="673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9959960">
            <a:off x="1874076" y="2391297"/>
            <a:ext cx="3359009" cy="685800"/>
          </a:xfrm>
          <a:prstGeom prst="rect">
            <a:avLst/>
          </a:prstGeom>
          <a:solidFill>
            <a:schemeClr val="accent6">
              <a:lumMod val="60000"/>
              <a:lumOff val="40000"/>
            </a:schemeClr>
          </a:solidFill>
          <a:ln>
            <a:solidFill>
              <a:schemeClr val="accent6">
                <a:lumMod val="60000"/>
                <a:lumOff val="40000"/>
              </a:schemeClr>
            </a:solidFill>
          </a:ln>
          <a:scene3d>
            <a:camera prst="orthographicFront">
              <a:rot lat="2851846" lon="1359311" rev="10137008"/>
            </a:camera>
            <a:lightRig rig="threePt" dir="t"/>
          </a:scene3d>
          <a:sp3d>
            <a:bevelT w="88900" h="158750"/>
            <a:bevelB w="101600" h="673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9959960">
            <a:off x="1937203" y="3328137"/>
            <a:ext cx="3593169" cy="685800"/>
          </a:xfrm>
          <a:prstGeom prst="rect">
            <a:avLst/>
          </a:prstGeom>
          <a:solidFill>
            <a:schemeClr val="accent6">
              <a:lumMod val="60000"/>
              <a:lumOff val="40000"/>
            </a:schemeClr>
          </a:solidFill>
          <a:ln>
            <a:solidFill>
              <a:schemeClr val="accent6">
                <a:lumMod val="60000"/>
                <a:lumOff val="40000"/>
              </a:schemeClr>
            </a:solidFill>
          </a:ln>
          <a:scene3d>
            <a:camera prst="orthographicFront">
              <a:rot lat="2851846" lon="1359311" rev="10137008"/>
            </a:camera>
            <a:lightRig rig="threePt" dir="t"/>
          </a:scene3d>
          <a:sp3d>
            <a:bevelT w="88900" h="158750"/>
            <a:bevelB w="101600" h="673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9959960">
            <a:off x="2018369" y="2815161"/>
            <a:ext cx="3504209" cy="685800"/>
          </a:xfrm>
          <a:prstGeom prst="rect">
            <a:avLst/>
          </a:prstGeom>
          <a:solidFill>
            <a:schemeClr val="accent6">
              <a:lumMod val="60000"/>
              <a:lumOff val="40000"/>
            </a:schemeClr>
          </a:solidFill>
          <a:ln>
            <a:solidFill>
              <a:schemeClr val="accent6">
                <a:lumMod val="60000"/>
                <a:lumOff val="40000"/>
              </a:schemeClr>
            </a:solidFill>
          </a:ln>
          <a:scene3d>
            <a:camera prst="orthographicFront">
              <a:rot lat="2851846" lon="1359311" rev="10137008"/>
            </a:camera>
            <a:lightRig rig="threePt" dir="t"/>
          </a:scene3d>
          <a:sp3d>
            <a:bevelT w="88900" h="158750"/>
            <a:bevelB w="101600" h="673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669" y="4191000"/>
            <a:ext cx="1713931" cy="646331"/>
          </a:xfrm>
          <a:prstGeom prst="rect">
            <a:avLst/>
          </a:prstGeom>
          <a:noFill/>
        </p:spPr>
        <p:txBody>
          <a:bodyPr wrap="none" rtlCol="0">
            <a:spAutoFit/>
          </a:bodyPr>
          <a:lstStyle/>
          <a:p>
            <a:r>
              <a:rPr lang="en-US" dirty="0"/>
              <a:t>1 ft = 12 inches</a:t>
            </a:r>
          </a:p>
          <a:p>
            <a:r>
              <a:rPr lang="en-US" dirty="0"/>
              <a:t>1 inch = 2.54 cm</a:t>
            </a:r>
          </a:p>
        </p:txBody>
      </p:sp>
      <p:sp>
        <p:nvSpPr>
          <p:cNvPr id="38" name="TextBox 37"/>
          <p:cNvSpPr txBox="1"/>
          <p:nvPr/>
        </p:nvSpPr>
        <p:spPr>
          <a:xfrm>
            <a:off x="2133600" y="4648200"/>
            <a:ext cx="2565061" cy="369332"/>
          </a:xfrm>
          <a:prstGeom prst="rect">
            <a:avLst/>
          </a:prstGeom>
          <a:noFill/>
        </p:spPr>
        <p:txBody>
          <a:bodyPr wrap="none" rtlCol="0">
            <a:spAutoFit/>
          </a:bodyPr>
          <a:lstStyle/>
          <a:p>
            <a:r>
              <a:rPr lang="en-US" dirty="0"/>
              <a:t>Volume  = A x h = l x b x h</a:t>
            </a:r>
          </a:p>
        </p:txBody>
      </p:sp>
      <p:graphicFrame>
        <p:nvGraphicFramePr>
          <p:cNvPr id="2050" name="Object 2"/>
          <p:cNvGraphicFramePr>
            <a:graphicFrameLocks noChangeAspect="1"/>
          </p:cNvGraphicFramePr>
          <p:nvPr/>
        </p:nvGraphicFramePr>
        <p:xfrm>
          <a:off x="42862" y="5257800"/>
          <a:ext cx="9101138" cy="717550"/>
        </p:xfrm>
        <a:graphic>
          <a:graphicData uri="http://schemas.openxmlformats.org/presentationml/2006/ole">
            <mc:AlternateContent xmlns:mc="http://schemas.openxmlformats.org/markup-compatibility/2006">
              <mc:Choice xmlns:v="urn:schemas-microsoft-com:vml" Requires="v">
                <p:oleObj name="Equation" r:id="rId2" imgW="6121080" imgH="482400" progId="Equation.3">
                  <p:embed/>
                </p:oleObj>
              </mc:Choice>
              <mc:Fallback>
                <p:oleObj name="Equation" r:id="rId2" imgW="6121080" imgH="4824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 y="5257800"/>
                        <a:ext cx="9101138"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2743200" y="6172200"/>
            <a:ext cx="1117614" cy="369332"/>
          </a:xfrm>
          <a:prstGeom prst="rect">
            <a:avLst/>
          </a:prstGeom>
          <a:noFill/>
        </p:spPr>
        <p:txBody>
          <a:bodyPr wrap="none" rtlCol="0">
            <a:spAutoFit/>
          </a:bodyPr>
          <a:lstStyle/>
          <a:p>
            <a:r>
              <a:rPr lang="en-US" dirty="0"/>
              <a:t>v = 3.6 m</a:t>
            </a:r>
            <a:r>
              <a:rPr lang="en-US" baseline="30000" dirty="0"/>
              <a:t>3</a:t>
            </a:r>
            <a:endParaRPr lang="en-US" dirty="0"/>
          </a:p>
        </p:txBody>
      </p:sp>
      <p:sp>
        <p:nvSpPr>
          <p:cNvPr id="41" name="TextBox 40"/>
          <p:cNvSpPr txBox="1"/>
          <p:nvPr/>
        </p:nvSpPr>
        <p:spPr>
          <a:xfrm>
            <a:off x="4749786" y="6172200"/>
            <a:ext cx="846707" cy="369332"/>
          </a:xfrm>
          <a:prstGeom prst="rect">
            <a:avLst/>
          </a:prstGeom>
          <a:noFill/>
        </p:spPr>
        <p:txBody>
          <a:bodyPr wrap="none" rtlCol="0">
            <a:spAutoFit/>
          </a:bodyPr>
          <a:lstStyle/>
          <a:p>
            <a:r>
              <a:rPr lang="en-US" dirty="0"/>
              <a:t>N = 0.3</a:t>
            </a:r>
          </a:p>
        </p:txBody>
      </p:sp>
      <p:grpSp>
        <p:nvGrpSpPr>
          <p:cNvPr id="10" name="Group 54"/>
          <p:cNvGrpSpPr/>
          <p:nvPr/>
        </p:nvGrpSpPr>
        <p:grpSpPr>
          <a:xfrm>
            <a:off x="3124200" y="2209800"/>
            <a:ext cx="4675450" cy="521732"/>
            <a:chOff x="3124200" y="2209800"/>
            <a:chExt cx="4675450" cy="521732"/>
          </a:xfrm>
        </p:grpSpPr>
        <p:sp>
          <p:nvSpPr>
            <p:cNvPr id="53" name="TextBox 52"/>
            <p:cNvSpPr txBox="1"/>
            <p:nvPr/>
          </p:nvSpPr>
          <p:spPr>
            <a:xfrm>
              <a:off x="3124200" y="2209800"/>
              <a:ext cx="288862" cy="369332"/>
            </a:xfrm>
            <a:prstGeom prst="rect">
              <a:avLst/>
            </a:prstGeom>
            <a:noFill/>
          </p:spPr>
          <p:txBody>
            <a:bodyPr wrap="none" rtlCol="0">
              <a:spAutoFit/>
            </a:bodyPr>
            <a:lstStyle/>
            <a:p>
              <a:r>
                <a:rPr lang="en-US" dirty="0"/>
                <a:t>v</a:t>
              </a:r>
            </a:p>
          </p:txBody>
        </p:sp>
        <p:sp>
          <p:nvSpPr>
            <p:cNvPr id="54" name="TextBox 53"/>
            <p:cNvSpPr txBox="1"/>
            <p:nvPr/>
          </p:nvSpPr>
          <p:spPr>
            <a:xfrm>
              <a:off x="7483538" y="2362200"/>
              <a:ext cx="316112" cy="369332"/>
            </a:xfrm>
            <a:prstGeom prst="rect">
              <a:avLst/>
            </a:prstGeom>
            <a:noFill/>
          </p:spPr>
          <p:txBody>
            <a:bodyPr wrap="none" rtlCol="0">
              <a:spAutoFit/>
            </a:bodyPr>
            <a:lstStyle/>
            <a:p>
              <a:r>
                <a:rPr lang="en-US" dirty="0"/>
                <a:t>V</a:t>
              </a:r>
            </a:p>
          </p:txBody>
        </p:sp>
      </p:grpSp>
      <p:sp>
        <p:nvSpPr>
          <p:cNvPr id="56" name="TextBox 55"/>
          <p:cNvSpPr txBox="1"/>
          <p:nvPr/>
        </p:nvSpPr>
        <p:spPr>
          <a:xfrm>
            <a:off x="5502338" y="4736068"/>
            <a:ext cx="1806200" cy="369332"/>
          </a:xfrm>
          <a:prstGeom prst="rect">
            <a:avLst/>
          </a:prstGeom>
          <a:noFill/>
        </p:spPr>
        <p:txBody>
          <a:bodyPr wrap="none" rtlCol="0">
            <a:spAutoFit/>
          </a:bodyPr>
          <a:lstStyle/>
          <a:p>
            <a:r>
              <a:rPr lang="en-US" dirty="0" err="1"/>
              <a:t>Nv</a:t>
            </a:r>
            <a:r>
              <a:rPr lang="en-US" dirty="0"/>
              <a:t> = V </a:t>
            </a:r>
            <a:r>
              <a:rPr lang="en-US" dirty="0">
                <a:sym typeface="Wingdings" pitchFamily="2" charset="2"/>
              </a:rPr>
              <a:t> N = V/v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228600"/>
            <a:ext cx="8305800" cy="1752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rgbClr val="0000FF"/>
                </a:solidFill>
                <a:effectLst/>
                <a:uLnTx/>
                <a:uFillTx/>
                <a:latin typeface="+mn-lt"/>
                <a:ea typeface="+mn-ea"/>
                <a:cs typeface="+mn-cs"/>
              </a:rPr>
              <a:t>     Ch1:50- A unit of area often used in measuring land areas is</a:t>
            </a:r>
            <a:r>
              <a:rPr kumimoji="0" lang="en-US" sz="2400" b="1" i="0" u="none" strike="noStrike" kern="1200" cap="none" spc="0" normalizeH="0" noProof="0" dirty="0">
                <a:ln>
                  <a:noFill/>
                </a:ln>
                <a:solidFill>
                  <a:srgbClr val="0000FF"/>
                </a:solidFill>
                <a:effectLst/>
                <a:uLnTx/>
                <a:uFillTx/>
                <a:latin typeface="+mn-lt"/>
                <a:ea typeface="+mn-ea"/>
                <a:cs typeface="+mn-cs"/>
              </a:rPr>
              <a:t> </a:t>
            </a:r>
            <a:r>
              <a:rPr kumimoji="0" lang="en-US" sz="2400" b="1" i="0" u="none" strike="noStrike" kern="1200" cap="none" spc="0" normalizeH="0" baseline="0" noProof="0" dirty="0">
                <a:ln>
                  <a:noFill/>
                </a:ln>
                <a:solidFill>
                  <a:srgbClr val="0000FF"/>
                </a:solidFill>
                <a:effectLst/>
                <a:uLnTx/>
                <a:uFillTx/>
                <a:latin typeface="+mn-lt"/>
                <a:ea typeface="+mn-ea"/>
                <a:cs typeface="+mn-cs"/>
              </a:rPr>
              <a:t>the hectare, defined as 10</a:t>
            </a:r>
            <a:r>
              <a:rPr kumimoji="0" lang="en-US" sz="2400" b="1" i="0" u="none" strike="noStrike" kern="1200" cap="none" spc="0" normalizeH="0" baseline="30000" noProof="0" dirty="0">
                <a:ln>
                  <a:noFill/>
                </a:ln>
                <a:solidFill>
                  <a:srgbClr val="0000FF"/>
                </a:solidFill>
                <a:effectLst/>
                <a:uLnTx/>
                <a:uFillTx/>
                <a:latin typeface="+mn-lt"/>
                <a:ea typeface="+mn-ea"/>
                <a:cs typeface="+mn-cs"/>
              </a:rPr>
              <a:t>4</a:t>
            </a:r>
            <a:r>
              <a:rPr kumimoji="0" lang="en-US" sz="2400" b="1" i="0" u="none" strike="noStrike" kern="1200" cap="none" spc="0" normalizeH="0" noProof="0" dirty="0">
                <a:ln>
                  <a:noFill/>
                </a:ln>
                <a:solidFill>
                  <a:srgbClr val="0000FF"/>
                </a:solidFill>
                <a:effectLst/>
                <a:uLnTx/>
                <a:uFillTx/>
                <a:latin typeface="+mn-lt"/>
                <a:ea typeface="+mn-ea"/>
                <a:cs typeface="+mn-cs"/>
              </a:rPr>
              <a:t> m</a:t>
            </a:r>
            <a:r>
              <a:rPr kumimoji="0" lang="en-US" sz="2400" b="1" i="0" u="none" strike="noStrike" kern="1200" cap="none" spc="0" normalizeH="0" baseline="30000" noProof="0" dirty="0">
                <a:ln>
                  <a:noFill/>
                </a:ln>
                <a:solidFill>
                  <a:srgbClr val="0000FF"/>
                </a:solidFill>
                <a:effectLst/>
                <a:uLnTx/>
                <a:uFillTx/>
                <a:latin typeface="+mn-lt"/>
                <a:ea typeface="+mn-ea"/>
                <a:cs typeface="+mn-cs"/>
              </a:rPr>
              <a:t>2</a:t>
            </a:r>
            <a:r>
              <a:rPr kumimoji="0" lang="en-US" sz="2400" b="1" i="0" u="none" strike="noStrike" kern="1200" cap="none" spc="0" normalizeH="0" noProof="0" dirty="0">
                <a:ln>
                  <a:noFill/>
                </a:ln>
                <a:solidFill>
                  <a:srgbClr val="0000FF"/>
                </a:solidFill>
                <a:effectLst/>
                <a:uLnTx/>
                <a:uFillTx/>
                <a:latin typeface="+mn-lt"/>
                <a:ea typeface="+mn-ea"/>
                <a:cs typeface="+mn-cs"/>
              </a:rPr>
              <a:t>. An open – pit cold mine consumes 75 hectares of land, down to a depth of 26 m, each year. What volume of earth in cubic Km</a:t>
            </a:r>
            <a:r>
              <a:rPr kumimoji="0" lang="en-US" sz="2400" b="1" i="0" u="none" strike="noStrike" kern="1200" cap="none" spc="0" normalizeH="0" baseline="30000" noProof="0" dirty="0">
                <a:ln>
                  <a:noFill/>
                </a:ln>
                <a:solidFill>
                  <a:srgbClr val="0000FF"/>
                </a:solidFill>
                <a:effectLst/>
                <a:uLnTx/>
                <a:uFillTx/>
                <a:latin typeface="+mn-lt"/>
                <a:ea typeface="+mn-ea"/>
                <a:cs typeface="+mn-cs"/>
              </a:rPr>
              <a:t>3</a:t>
            </a:r>
            <a:r>
              <a:rPr lang="en-US" sz="2400" b="1" dirty="0">
                <a:solidFill>
                  <a:srgbClr val="0000FF"/>
                </a:solidFill>
              </a:rPr>
              <a:t> is removed in this time?</a:t>
            </a:r>
            <a:endParaRPr kumimoji="0" lang="en-US" sz="2400" b="1" i="0" u="none" strike="noStrike" kern="1200" cap="none" spc="0" normalizeH="0" baseline="30000" noProof="0" dirty="0">
              <a:ln>
                <a:noFill/>
              </a:ln>
              <a:solidFill>
                <a:srgbClr val="0000FF"/>
              </a:solidFill>
              <a:effectLst/>
              <a:uLnTx/>
              <a:uFillTx/>
              <a:latin typeface="+mn-lt"/>
              <a:ea typeface="+mn-ea"/>
              <a:cs typeface="+mn-cs"/>
            </a:endParaRPr>
          </a:p>
        </p:txBody>
      </p:sp>
      <p:sp>
        <p:nvSpPr>
          <p:cNvPr id="3" name="Rectangle 2"/>
          <p:cNvSpPr/>
          <p:nvPr/>
        </p:nvSpPr>
        <p:spPr>
          <a:xfrm rot="1242249">
            <a:off x="3020916" y="2930155"/>
            <a:ext cx="3352800" cy="765669"/>
          </a:xfrm>
          <a:prstGeom prst="rect">
            <a:avLst/>
          </a:prstGeom>
          <a:solidFill>
            <a:schemeClr val="tx1">
              <a:lumMod val="65000"/>
              <a:lumOff val="35000"/>
            </a:schemeClr>
          </a:solidFill>
          <a:ln>
            <a:solidFill>
              <a:schemeClr val="tx1">
                <a:lumMod val="65000"/>
                <a:lumOff val="35000"/>
              </a:schemeClr>
            </a:solidFill>
          </a:ln>
          <a:effectLst>
            <a:outerShdw blurRad="50800" dist="50800" sx="1000" sy="1000" algn="ctr" rotWithShape="0">
              <a:schemeClr val="tx1">
                <a:lumMod val="65000"/>
                <a:lumOff val="35000"/>
              </a:schemeClr>
            </a:outerShdw>
          </a:effectLst>
          <a:scene3d>
            <a:camera prst="orthographicFront">
              <a:rot lat="21101350" lon="17295350" rev="12219735"/>
            </a:camera>
            <a:lightRig rig="threePt" dir="t"/>
          </a:scene3d>
          <a:sp3d extrusionH="76200">
            <a:bevelT w="349250"/>
            <a:bevelB w="50800" h="2222500"/>
            <a:extrusionClr>
              <a:schemeClr val="tx1">
                <a:lumMod val="65000"/>
                <a:lumOff val="3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6400" y="3962400"/>
            <a:ext cx="2700483" cy="369332"/>
          </a:xfrm>
          <a:prstGeom prst="rect">
            <a:avLst/>
          </a:prstGeom>
          <a:noFill/>
        </p:spPr>
        <p:txBody>
          <a:bodyPr wrap="none" rtlCol="0">
            <a:spAutoFit/>
          </a:bodyPr>
          <a:lstStyle/>
          <a:p>
            <a:r>
              <a:rPr lang="en-US" dirty="0"/>
              <a:t>Volume (V) = Area x depth </a:t>
            </a:r>
          </a:p>
        </p:txBody>
      </p:sp>
      <p:graphicFrame>
        <p:nvGraphicFramePr>
          <p:cNvPr id="3074" name="Object 2"/>
          <p:cNvGraphicFramePr>
            <a:graphicFrameLocks noChangeAspect="1"/>
          </p:cNvGraphicFramePr>
          <p:nvPr/>
        </p:nvGraphicFramePr>
        <p:xfrm>
          <a:off x="1309688" y="4638675"/>
          <a:ext cx="6854825" cy="1152525"/>
        </p:xfrm>
        <a:graphic>
          <a:graphicData uri="http://schemas.openxmlformats.org/presentationml/2006/ole">
            <mc:AlternateContent xmlns:mc="http://schemas.openxmlformats.org/markup-compatibility/2006">
              <mc:Choice xmlns:v="urn:schemas-microsoft-com:vml" Requires="v">
                <p:oleObj name="Equation" r:id="rId2" imgW="2869920" imgH="482400" progId="Equation.3">
                  <p:embed/>
                </p:oleObj>
              </mc:Choice>
              <mc:Fallback>
                <p:oleObj name="Equation" r:id="rId2" imgW="2869920" imgH="4824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638675"/>
                        <a:ext cx="685482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5"/>
          <p:cNvGrpSpPr/>
          <p:nvPr/>
        </p:nvGrpSpPr>
        <p:grpSpPr>
          <a:xfrm>
            <a:off x="5333206" y="2602468"/>
            <a:ext cx="1405460" cy="1284526"/>
            <a:chOff x="5333206" y="2602468"/>
            <a:chExt cx="1405460" cy="1284526"/>
          </a:xfrm>
        </p:grpSpPr>
        <p:cxnSp>
          <p:nvCxnSpPr>
            <p:cNvPr id="9" name="Straight Arrow Connector 8"/>
            <p:cNvCxnSpPr/>
            <p:nvPr/>
          </p:nvCxnSpPr>
          <p:spPr>
            <a:xfrm rot="5400000">
              <a:off x="4953000" y="3505200"/>
              <a:ext cx="762000" cy="1588"/>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86400" y="3276600"/>
              <a:ext cx="708848" cy="369332"/>
            </a:xfrm>
            <a:prstGeom prst="rect">
              <a:avLst/>
            </a:prstGeom>
          </p:spPr>
          <p:txBody>
            <a:bodyPr wrap="none">
              <a:spAutoFit/>
            </a:bodyPr>
            <a:lstStyle/>
            <a:p>
              <a:r>
                <a:rPr lang="en-US" dirty="0">
                  <a:solidFill>
                    <a:srgbClr val="FF0000"/>
                  </a:solidFill>
                </a:rPr>
                <a:t>26 m </a:t>
              </a:r>
              <a:endParaRPr lang="en-US" dirty="0"/>
            </a:p>
          </p:txBody>
        </p:sp>
        <p:sp>
          <p:nvSpPr>
            <p:cNvPr id="12" name="Rectangle 11"/>
            <p:cNvSpPr/>
            <p:nvPr/>
          </p:nvSpPr>
          <p:spPr>
            <a:xfrm>
              <a:off x="5486400" y="2602468"/>
              <a:ext cx="1252266" cy="369332"/>
            </a:xfrm>
            <a:prstGeom prst="rect">
              <a:avLst/>
            </a:prstGeom>
          </p:spPr>
          <p:txBody>
            <a:bodyPr wrap="none">
              <a:spAutoFit/>
            </a:bodyPr>
            <a:lstStyle/>
            <a:p>
              <a:r>
                <a:rPr lang="en-US" dirty="0">
                  <a:solidFill>
                    <a:srgbClr val="FFFF00"/>
                  </a:solidFill>
                </a:rPr>
                <a:t>75 x 10</a:t>
              </a:r>
              <a:r>
                <a:rPr lang="en-US" baseline="30000" dirty="0">
                  <a:solidFill>
                    <a:srgbClr val="FFFF00"/>
                  </a:solidFill>
                </a:rPr>
                <a:t>4</a:t>
              </a:r>
              <a:r>
                <a:rPr lang="en-US" dirty="0">
                  <a:solidFill>
                    <a:srgbClr val="FFFF00"/>
                  </a:solidFill>
                </a:rPr>
                <a:t> m</a:t>
              </a:r>
              <a:r>
                <a:rPr lang="en-US" baseline="30000" dirty="0">
                  <a:solidFill>
                    <a:srgbClr val="FFFF00"/>
                  </a:solidFill>
                </a:rPr>
                <a:t>2</a:t>
              </a:r>
              <a:endParaRPr lang="en-US"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7239000" y="1600200"/>
            <a:ext cx="1143000" cy="396875"/>
          </a:xfrm>
          <a:prstGeom prst="rect">
            <a:avLst/>
          </a:prstGeom>
          <a:noFill/>
          <a:ln w="9525">
            <a:noFill/>
            <a:miter lim="800000"/>
            <a:headEnd/>
            <a:tailEnd/>
          </a:ln>
        </p:spPr>
        <p:txBody>
          <a:bodyPr>
            <a:spAutoFit/>
          </a:bodyPr>
          <a:lstStyle/>
          <a:p>
            <a:pPr algn="l" rtl="0">
              <a:spcBef>
                <a:spcPct val="50000"/>
              </a:spcBef>
            </a:pPr>
            <a:r>
              <a:rPr lang="en-US">
                <a:latin typeface="Calibri" pitchFamily="34" charset="0"/>
              </a:rPr>
              <a:t>Ruler</a:t>
            </a:r>
          </a:p>
        </p:txBody>
      </p:sp>
      <p:sp>
        <p:nvSpPr>
          <p:cNvPr id="17410" name="TextBox 5"/>
          <p:cNvSpPr txBox="1">
            <a:spLocks noChangeArrowheads="1"/>
          </p:cNvSpPr>
          <p:nvPr/>
        </p:nvSpPr>
        <p:spPr bwMode="auto">
          <a:xfrm>
            <a:off x="3048000" y="2678113"/>
            <a:ext cx="3830638" cy="369887"/>
          </a:xfrm>
          <a:prstGeom prst="rect">
            <a:avLst/>
          </a:prstGeom>
          <a:noFill/>
          <a:ln w="9525">
            <a:noFill/>
            <a:miter lim="800000"/>
            <a:headEnd/>
            <a:tailEnd/>
          </a:ln>
        </p:spPr>
        <p:txBody>
          <a:bodyPr wrap="none">
            <a:spAutoFit/>
          </a:bodyPr>
          <a:lstStyle/>
          <a:p>
            <a:pPr algn="l" rtl="0"/>
            <a:r>
              <a:rPr lang="en-US">
                <a:latin typeface="Calibri" pitchFamily="34" charset="0"/>
              </a:rPr>
              <a:t>Smallest division = 1 mm        </a:t>
            </a:r>
            <a:r>
              <a:rPr lang="en-US">
                <a:latin typeface="Calibri" pitchFamily="34" charset="0"/>
                <a:sym typeface="Wingdings" pitchFamily="2" charset="2"/>
              </a:rPr>
              <a:t> 3.1 cm</a:t>
            </a:r>
            <a:endParaRPr lang="en-US">
              <a:latin typeface="Calibri" pitchFamily="34" charset="0"/>
            </a:endParaRPr>
          </a:p>
        </p:txBody>
      </p:sp>
      <p:grpSp>
        <p:nvGrpSpPr>
          <p:cNvPr id="17411" name="Group 7"/>
          <p:cNvGrpSpPr>
            <a:grpSpLocks/>
          </p:cNvGrpSpPr>
          <p:nvPr/>
        </p:nvGrpSpPr>
        <p:grpSpPr bwMode="auto">
          <a:xfrm>
            <a:off x="381000" y="1133475"/>
            <a:ext cx="6680200" cy="1609725"/>
            <a:chOff x="381000" y="1133475"/>
            <a:chExt cx="6680200" cy="1609725"/>
          </a:xfrm>
        </p:grpSpPr>
        <p:pic>
          <p:nvPicPr>
            <p:cNvPr id="17418" name="Picture 2" descr="ruler"/>
            <p:cNvPicPr>
              <a:picLocks noChangeAspect="1" noChangeArrowheads="1"/>
            </p:cNvPicPr>
            <p:nvPr/>
          </p:nvPicPr>
          <p:blipFill>
            <a:blip r:embed="rId2" cstate="print"/>
            <a:srcRect/>
            <a:stretch>
              <a:fillRect/>
            </a:stretch>
          </p:blipFill>
          <p:spPr bwMode="auto">
            <a:xfrm>
              <a:off x="381000" y="1133475"/>
              <a:ext cx="6680200" cy="1609725"/>
            </a:xfrm>
            <a:prstGeom prst="rect">
              <a:avLst/>
            </a:prstGeom>
            <a:noFill/>
            <a:ln w="9525">
              <a:noFill/>
              <a:miter lim="800000"/>
              <a:headEnd/>
              <a:tailEnd/>
            </a:ln>
          </p:spPr>
        </p:pic>
        <p:sp>
          <p:nvSpPr>
            <p:cNvPr id="7" name="Down Arrow 6"/>
            <p:cNvSpPr/>
            <p:nvPr/>
          </p:nvSpPr>
          <p:spPr>
            <a:xfrm>
              <a:off x="1778000" y="1143000"/>
              <a:ext cx="4603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grpSp>
        <p:nvGrpSpPr>
          <p:cNvPr id="12" name="Group 11"/>
          <p:cNvGrpSpPr>
            <a:grpSpLocks/>
          </p:cNvGrpSpPr>
          <p:nvPr/>
        </p:nvGrpSpPr>
        <p:grpSpPr bwMode="auto">
          <a:xfrm>
            <a:off x="762000" y="3330575"/>
            <a:ext cx="6934200" cy="2308225"/>
            <a:chOff x="762000" y="3330575"/>
            <a:chExt cx="6934200" cy="2308225"/>
          </a:xfrm>
        </p:grpSpPr>
        <p:pic>
          <p:nvPicPr>
            <p:cNvPr id="17415" name="Picture 3" descr="calipers"/>
            <p:cNvPicPr>
              <a:picLocks noChangeAspect="1" noChangeArrowheads="1"/>
            </p:cNvPicPr>
            <p:nvPr/>
          </p:nvPicPr>
          <p:blipFill>
            <a:blip r:embed="rId3" cstate="print"/>
            <a:srcRect/>
            <a:stretch>
              <a:fillRect/>
            </a:stretch>
          </p:blipFill>
          <p:spPr bwMode="auto">
            <a:xfrm>
              <a:off x="762000" y="3330575"/>
              <a:ext cx="4946650" cy="2308225"/>
            </a:xfrm>
            <a:prstGeom prst="rect">
              <a:avLst/>
            </a:prstGeom>
            <a:noFill/>
            <a:ln w="9525">
              <a:noFill/>
              <a:miter lim="800000"/>
              <a:headEnd/>
              <a:tailEnd/>
            </a:ln>
          </p:spPr>
        </p:pic>
        <p:sp>
          <p:nvSpPr>
            <p:cNvPr id="17416" name="Text Box 5"/>
            <p:cNvSpPr txBox="1">
              <a:spLocks noChangeArrowheads="1"/>
            </p:cNvSpPr>
            <p:nvPr/>
          </p:nvSpPr>
          <p:spPr bwMode="auto">
            <a:xfrm>
              <a:off x="6096000" y="3962400"/>
              <a:ext cx="1600200" cy="396875"/>
            </a:xfrm>
            <a:prstGeom prst="rect">
              <a:avLst/>
            </a:prstGeom>
            <a:noFill/>
            <a:ln w="9525">
              <a:noFill/>
              <a:miter lim="800000"/>
              <a:headEnd/>
              <a:tailEnd/>
            </a:ln>
          </p:spPr>
          <p:txBody>
            <a:bodyPr>
              <a:spAutoFit/>
            </a:bodyPr>
            <a:lstStyle/>
            <a:p>
              <a:pPr algn="l" rtl="0">
                <a:spcBef>
                  <a:spcPct val="50000"/>
                </a:spcBef>
              </a:pPr>
              <a:r>
                <a:rPr lang="en-US">
                  <a:latin typeface="Calibri" pitchFamily="34" charset="0"/>
                </a:rPr>
                <a:t>Calipers</a:t>
              </a:r>
            </a:p>
          </p:txBody>
        </p:sp>
        <p:sp>
          <p:nvSpPr>
            <p:cNvPr id="17417" name="TextBox 8"/>
            <p:cNvSpPr txBox="1">
              <a:spLocks noChangeArrowheads="1"/>
            </p:cNvSpPr>
            <p:nvPr/>
          </p:nvSpPr>
          <p:spPr bwMode="auto">
            <a:xfrm>
              <a:off x="2590800" y="4812268"/>
              <a:ext cx="4122282" cy="369332"/>
            </a:xfrm>
            <a:prstGeom prst="rect">
              <a:avLst/>
            </a:prstGeom>
            <a:noFill/>
            <a:ln w="9525">
              <a:noFill/>
              <a:miter lim="800000"/>
              <a:headEnd/>
              <a:tailEnd/>
            </a:ln>
          </p:spPr>
          <p:txBody>
            <a:bodyPr wrap="none">
              <a:spAutoFit/>
            </a:bodyPr>
            <a:lstStyle/>
            <a:p>
              <a:pPr algn="l" rtl="0"/>
              <a:r>
                <a:rPr lang="en-US" dirty="0">
                  <a:latin typeface="Calibri" pitchFamily="34" charset="0"/>
                </a:rPr>
                <a:t>Smallest division = 0.1 mm        </a:t>
              </a:r>
              <a:r>
                <a:rPr lang="en-US" dirty="0">
                  <a:latin typeface="Calibri" pitchFamily="34" charset="0"/>
                  <a:sym typeface="Wingdings" pitchFamily="2" charset="2"/>
                </a:rPr>
                <a:t> 3.16 cm</a:t>
              </a:r>
              <a:endParaRPr lang="en-US" dirty="0">
                <a:latin typeface="Calibri" pitchFamily="34" charset="0"/>
              </a:endParaRPr>
            </a:p>
          </p:txBody>
        </p:sp>
      </p:grpSp>
      <p:sp>
        <p:nvSpPr>
          <p:cNvPr id="10" name="Rectangle 2"/>
          <p:cNvSpPr txBox="1">
            <a:spLocks noChangeArrowheads="1"/>
          </p:cNvSpPr>
          <p:nvPr/>
        </p:nvSpPr>
        <p:spPr>
          <a:xfrm>
            <a:off x="304800" y="228600"/>
            <a:ext cx="86868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Significant Figures: Measurement of Length</a:t>
            </a:r>
            <a:r>
              <a:rPr lang="en-US" sz="2400" b="1" dirty="0">
                <a:solidFill>
                  <a:srgbClr val="FF3300"/>
                </a:solidFill>
                <a:latin typeface="Comic Sans MS" pitchFamily="66" charset="0"/>
                <a:ea typeface="+mj-ea"/>
                <a:cs typeface="+mj-cs"/>
              </a:rPr>
              <a:t> </a:t>
            </a:r>
          </a:p>
        </p:txBody>
      </p:sp>
      <p:sp>
        <p:nvSpPr>
          <p:cNvPr id="11" name="TextBox 10"/>
          <p:cNvSpPr txBox="1">
            <a:spLocks noChangeArrowheads="1"/>
          </p:cNvSpPr>
          <p:nvPr/>
        </p:nvSpPr>
        <p:spPr bwMode="auto">
          <a:xfrm>
            <a:off x="0" y="5943600"/>
            <a:ext cx="9209572" cy="400110"/>
          </a:xfrm>
          <a:prstGeom prst="rect">
            <a:avLst/>
          </a:prstGeom>
          <a:noFill/>
          <a:ln w="9525">
            <a:noFill/>
            <a:miter lim="800000"/>
            <a:headEnd/>
            <a:tailEnd/>
          </a:ln>
        </p:spPr>
        <p:txBody>
          <a:bodyPr wrap="none">
            <a:spAutoFit/>
          </a:bodyPr>
          <a:lstStyle/>
          <a:p>
            <a:pPr algn="l" rtl="0"/>
            <a:r>
              <a:rPr lang="en-US" sz="2000" b="1" dirty="0">
                <a:solidFill>
                  <a:srgbClr val="00B050"/>
                </a:solidFill>
                <a:latin typeface="Comic Sans MS" pitchFamily="66" charset="0"/>
              </a:rPr>
              <a:t>Look at your watch and compare it with stop watch in your smart phone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166688"/>
            <a:ext cx="8229600" cy="595312"/>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Significant Figures: Rules</a:t>
            </a:r>
            <a:r>
              <a:rPr lang="en-US" sz="2400" b="1" dirty="0">
                <a:solidFill>
                  <a:srgbClr val="FF3300"/>
                </a:solidFill>
                <a:latin typeface="Comic Sans MS" pitchFamily="66" charset="0"/>
                <a:ea typeface="+mj-ea"/>
                <a:cs typeface="+mj-cs"/>
              </a:rPr>
              <a:t> </a:t>
            </a:r>
          </a:p>
        </p:txBody>
      </p:sp>
      <p:sp>
        <p:nvSpPr>
          <p:cNvPr id="1025" name="Rectangle 1"/>
          <p:cNvSpPr>
            <a:spLocks noChangeArrowheads="1"/>
          </p:cNvSpPr>
          <p:nvPr/>
        </p:nvSpPr>
        <p:spPr bwMode="auto">
          <a:xfrm>
            <a:off x="101600" y="1295400"/>
            <a:ext cx="3581400" cy="1077913"/>
          </a:xfrm>
          <a:prstGeom prst="rect">
            <a:avLst/>
          </a:prstGeom>
          <a:noFill/>
          <a:ln w="9525">
            <a:noFill/>
            <a:miter lim="800000"/>
            <a:headEnd/>
            <a:tailEnd/>
          </a:ln>
          <a:effectLst/>
        </p:spPr>
        <p:txBody>
          <a:bodyPr anchor="ctr">
            <a:spAutoFit/>
          </a:bodyPr>
          <a:lstStyle/>
          <a:p>
            <a:pPr algn="l" rtl="0">
              <a:defRPr/>
            </a:pPr>
            <a:r>
              <a:rPr lang="en-US" sz="1600" b="1" dirty="0">
                <a:solidFill>
                  <a:srgbClr val="0000FF"/>
                </a:solidFill>
                <a:latin typeface="+mj-lt"/>
                <a:ea typeface="Times New Roman" pitchFamily="18" charset="0"/>
              </a:rPr>
              <a:t>(1) All nonzero digits are significant:</a:t>
            </a:r>
          </a:p>
          <a:p>
            <a:pPr algn="l" rtl="0" eaLnBrk="0" fontAlgn="t" hangingPunct="0">
              <a:defRPr/>
            </a:pPr>
            <a:endParaRPr lang="en-US" sz="1600" b="1" dirty="0">
              <a:solidFill>
                <a:srgbClr val="0000FF"/>
              </a:solidFill>
              <a:latin typeface="+mj-lt"/>
              <a:ea typeface="Times New Roman" pitchFamily="18" charset="0"/>
            </a:endParaRPr>
          </a:p>
          <a:p>
            <a:pPr algn="l" rtl="0" eaLnBrk="0" fontAlgn="t" hangingPunct="0">
              <a:defRPr/>
            </a:pPr>
            <a:r>
              <a:rPr lang="en-US" sz="1600" b="1" dirty="0">
                <a:solidFill>
                  <a:srgbClr val="0000FF"/>
                </a:solidFill>
                <a:latin typeface="+mj-lt"/>
                <a:ea typeface="Times New Roman" pitchFamily="18" charset="0"/>
              </a:rPr>
              <a:t>1.234 g has 4 significant figures,</a:t>
            </a:r>
            <a:br>
              <a:rPr lang="en-US" sz="1600" b="1" dirty="0">
                <a:solidFill>
                  <a:srgbClr val="0000FF"/>
                </a:solidFill>
                <a:latin typeface="+mj-lt"/>
                <a:ea typeface="Times New Roman" pitchFamily="18" charset="0"/>
              </a:rPr>
            </a:br>
            <a:r>
              <a:rPr lang="en-US" sz="1600" b="1" dirty="0">
                <a:solidFill>
                  <a:srgbClr val="0000FF"/>
                </a:solidFill>
                <a:latin typeface="+mj-lt"/>
                <a:ea typeface="Times New Roman" pitchFamily="18" charset="0"/>
              </a:rPr>
              <a:t>1.2 g has 2 significant figures.</a:t>
            </a:r>
            <a:endParaRPr lang="en-US" sz="1600" b="1" dirty="0">
              <a:solidFill>
                <a:srgbClr val="0000FF"/>
              </a:solidFill>
              <a:latin typeface="+mj-lt"/>
            </a:endParaRPr>
          </a:p>
        </p:txBody>
      </p:sp>
      <p:sp>
        <p:nvSpPr>
          <p:cNvPr id="13" name="Rectangle 1"/>
          <p:cNvSpPr>
            <a:spLocks noChangeArrowheads="1"/>
          </p:cNvSpPr>
          <p:nvPr/>
        </p:nvSpPr>
        <p:spPr bwMode="auto">
          <a:xfrm>
            <a:off x="76200" y="2624138"/>
            <a:ext cx="3657600" cy="1323975"/>
          </a:xfrm>
          <a:prstGeom prst="rect">
            <a:avLst/>
          </a:prstGeom>
          <a:noFill/>
          <a:ln w="9525">
            <a:noFill/>
            <a:miter lim="800000"/>
            <a:headEnd/>
            <a:tailEnd/>
          </a:ln>
        </p:spPr>
        <p:txBody>
          <a:bodyPr anchor="ctr">
            <a:spAutoFit/>
          </a:bodyPr>
          <a:lstStyle/>
          <a:p>
            <a:pPr algn="l" rtl="0"/>
            <a:r>
              <a:rPr lang="en-US" sz="1600" b="1">
                <a:latin typeface="Calibri" pitchFamily="34" charset="0"/>
              </a:rPr>
              <a:t>(2) Zeroes between nonzero digits are significant:</a:t>
            </a:r>
          </a:p>
          <a:p>
            <a:pPr algn="l" rtl="0" fontAlgn="t"/>
            <a:endParaRPr lang="en-US" sz="1600" b="1">
              <a:latin typeface="Calibri" pitchFamily="34" charset="0"/>
            </a:endParaRPr>
          </a:p>
          <a:p>
            <a:pPr algn="l" rtl="0" fontAlgn="t"/>
            <a:r>
              <a:rPr lang="en-US" sz="1600" b="1">
                <a:latin typeface="Calibri" pitchFamily="34" charset="0"/>
              </a:rPr>
              <a:t>1002 kg has 4 significant figures,</a:t>
            </a:r>
            <a:br>
              <a:rPr lang="en-US" sz="1600" b="1">
                <a:latin typeface="Calibri" pitchFamily="34" charset="0"/>
              </a:rPr>
            </a:br>
            <a:r>
              <a:rPr lang="en-US" sz="1600" b="1">
                <a:latin typeface="Calibri" pitchFamily="34" charset="0"/>
              </a:rPr>
              <a:t>3.07 mL has 3 significant figures. </a:t>
            </a:r>
          </a:p>
        </p:txBody>
      </p:sp>
      <p:sp>
        <p:nvSpPr>
          <p:cNvPr id="14" name="Rectangle 1"/>
          <p:cNvSpPr>
            <a:spLocks noChangeArrowheads="1"/>
          </p:cNvSpPr>
          <p:nvPr/>
        </p:nvSpPr>
        <p:spPr bwMode="auto">
          <a:xfrm>
            <a:off x="76200" y="4191000"/>
            <a:ext cx="3733800" cy="1816100"/>
          </a:xfrm>
          <a:prstGeom prst="rect">
            <a:avLst/>
          </a:prstGeom>
          <a:noFill/>
          <a:ln w="9525">
            <a:noFill/>
            <a:miter lim="800000"/>
            <a:headEnd/>
            <a:tailEnd/>
          </a:ln>
        </p:spPr>
        <p:txBody>
          <a:bodyPr anchor="ctr">
            <a:spAutoFit/>
          </a:bodyPr>
          <a:lstStyle/>
          <a:p>
            <a:pPr algn="l" rtl="0"/>
            <a:r>
              <a:rPr lang="en-US" sz="1600" b="1">
                <a:solidFill>
                  <a:srgbClr val="FF0000"/>
                </a:solidFill>
                <a:latin typeface="Calibri" pitchFamily="34" charset="0"/>
              </a:rPr>
              <a:t>(3) Leading zeros to the left of the first nonzero digits are not significant; such zeroes merely indicate the position of the decimal point: </a:t>
            </a:r>
          </a:p>
          <a:p>
            <a:pPr algn="l" rtl="0" fontAlgn="t"/>
            <a:endParaRPr lang="en-US" sz="1600" b="1">
              <a:solidFill>
                <a:srgbClr val="FF0000"/>
              </a:solidFill>
              <a:latin typeface="Calibri" pitchFamily="34" charset="0"/>
            </a:endParaRPr>
          </a:p>
          <a:p>
            <a:pPr algn="l" rtl="0" fontAlgn="t"/>
            <a:r>
              <a:rPr lang="en-US" sz="1600" b="1">
                <a:solidFill>
                  <a:srgbClr val="FF0000"/>
                </a:solidFill>
                <a:latin typeface="Calibri" pitchFamily="34" charset="0"/>
              </a:rPr>
              <a:t>0.001 </a:t>
            </a:r>
            <a:r>
              <a:rPr lang="en-US" sz="1600" b="1" baseline="30000">
                <a:solidFill>
                  <a:srgbClr val="FF0000"/>
                </a:solidFill>
                <a:latin typeface="Calibri" pitchFamily="34" charset="0"/>
              </a:rPr>
              <a:t>o</a:t>
            </a:r>
            <a:r>
              <a:rPr lang="en-US" sz="1600" b="1">
                <a:solidFill>
                  <a:srgbClr val="FF0000"/>
                </a:solidFill>
                <a:latin typeface="Calibri" pitchFamily="34" charset="0"/>
              </a:rPr>
              <a:t>C has only 1 significant figure,</a:t>
            </a:r>
            <a:br>
              <a:rPr lang="en-US" sz="1600" b="1">
                <a:solidFill>
                  <a:srgbClr val="FF0000"/>
                </a:solidFill>
                <a:latin typeface="Calibri" pitchFamily="34" charset="0"/>
              </a:rPr>
            </a:br>
            <a:r>
              <a:rPr lang="en-US" sz="1600" b="1">
                <a:solidFill>
                  <a:srgbClr val="FF0000"/>
                </a:solidFill>
                <a:latin typeface="Calibri" pitchFamily="34" charset="0"/>
              </a:rPr>
              <a:t>0.012 g has 2 significant figures. </a:t>
            </a:r>
          </a:p>
        </p:txBody>
      </p:sp>
      <p:sp>
        <p:nvSpPr>
          <p:cNvPr id="15" name="Rectangle 1"/>
          <p:cNvSpPr>
            <a:spLocks noChangeArrowheads="1"/>
          </p:cNvSpPr>
          <p:nvPr/>
        </p:nvSpPr>
        <p:spPr bwMode="auto">
          <a:xfrm>
            <a:off x="4648200" y="1371600"/>
            <a:ext cx="4343400" cy="1323975"/>
          </a:xfrm>
          <a:prstGeom prst="rect">
            <a:avLst/>
          </a:prstGeom>
          <a:noFill/>
          <a:ln w="9525">
            <a:noFill/>
            <a:miter lim="800000"/>
            <a:headEnd/>
            <a:tailEnd/>
          </a:ln>
        </p:spPr>
        <p:txBody>
          <a:bodyPr anchor="ctr">
            <a:spAutoFit/>
          </a:bodyPr>
          <a:lstStyle/>
          <a:p>
            <a:pPr algn="l" rtl="0"/>
            <a:r>
              <a:rPr lang="en-US" sz="1600" b="1">
                <a:latin typeface="Calibri" pitchFamily="34" charset="0"/>
              </a:rPr>
              <a:t>(4) Trailing zeroes that are also to the right of a decimal point in a number are significant: </a:t>
            </a:r>
          </a:p>
          <a:p>
            <a:pPr algn="l" rtl="0" fontAlgn="t"/>
            <a:endParaRPr lang="en-US" sz="1600" b="1">
              <a:latin typeface="Calibri" pitchFamily="34" charset="0"/>
            </a:endParaRPr>
          </a:p>
          <a:p>
            <a:pPr algn="l" rtl="0" fontAlgn="t"/>
            <a:r>
              <a:rPr lang="en-US" sz="1600" b="1">
                <a:latin typeface="Calibri" pitchFamily="34" charset="0"/>
              </a:rPr>
              <a:t>0.0230 mL has 3 significant figures,</a:t>
            </a:r>
            <a:br>
              <a:rPr lang="en-US" sz="1600" b="1">
                <a:latin typeface="Calibri" pitchFamily="34" charset="0"/>
              </a:rPr>
            </a:br>
            <a:r>
              <a:rPr lang="en-US" sz="1600" b="1">
                <a:latin typeface="Calibri" pitchFamily="34" charset="0"/>
              </a:rPr>
              <a:t>0.20 g has 2 significant figures. </a:t>
            </a:r>
          </a:p>
        </p:txBody>
      </p:sp>
      <p:sp>
        <p:nvSpPr>
          <p:cNvPr id="16" name="Rectangle 1"/>
          <p:cNvSpPr>
            <a:spLocks noChangeArrowheads="1"/>
          </p:cNvSpPr>
          <p:nvPr/>
        </p:nvSpPr>
        <p:spPr bwMode="auto">
          <a:xfrm>
            <a:off x="4648200" y="3505200"/>
            <a:ext cx="4343400" cy="1816100"/>
          </a:xfrm>
          <a:prstGeom prst="rect">
            <a:avLst/>
          </a:prstGeom>
          <a:noFill/>
          <a:ln w="9525">
            <a:noFill/>
            <a:miter lim="800000"/>
            <a:headEnd/>
            <a:tailEnd/>
          </a:ln>
        </p:spPr>
        <p:txBody>
          <a:bodyPr anchor="ctr">
            <a:spAutoFit/>
          </a:bodyPr>
          <a:lstStyle/>
          <a:p>
            <a:pPr algn="l" rtl="0"/>
            <a:r>
              <a:rPr lang="en-US" sz="1600" b="1" dirty="0">
                <a:solidFill>
                  <a:srgbClr val="0000FF"/>
                </a:solidFill>
                <a:latin typeface="Calibri" pitchFamily="34" charset="0"/>
              </a:rPr>
              <a:t>(5) When a number ends in zeroes that are not to the right of a decimal point, the zeroes are not necessarily significant: </a:t>
            </a:r>
          </a:p>
          <a:p>
            <a:pPr algn="l" rtl="0"/>
            <a:endParaRPr lang="en-US" sz="1600" b="1" dirty="0">
              <a:solidFill>
                <a:srgbClr val="0000FF"/>
              </a:solidFill>
              <a:latin typeface="Calibri" pitchFamily="34" charset="0"/>
            </a:endParaRPr>
          </a:p>
          <a:p>
            <a:pPr algn="l" rtl="0" fontAlgn="t"/>
            <a:r>
              <a:rPr lang="en-US" sz="1600" b="1" dirty="0">
                <a:solidFill>
                  <a:srgbClr val="0000FF"/>
                </a:solidFill>
                <a:latin typeface="Calibri" pitchFamily="34" charset="0"/>
              </a:rPr>
              <a:t>190 miles may be 2 or 3 significant figures,</a:t>
            </a:r>
            <a:br>
              <a:rPr lang="en-US" sz="1600" b="1" dirty="0">
                <a:solidFill>
                  <a:srgbClr val="0000FF"/>
                </a:solidFill>
                <a:latin typeface="Calibri" pitchFamily="34" charset="0"/>
              </a:rPr>
            </a:br>
            <a:r>
              <a:rPr lang="en-US" sz="1600" b="1" dirty="0">
                <a:solidFill>
                  <a:srgbClr val="0000FF"/>
                </a:solidFill>
                <a:latin typeface="Calibri" pitchFamily="34" charset="0"/>
              </a:rPr>
              <a:t>50600 calories may be 3, 4, or 5 significant figures. </a:t>
            </a:r>
          </a:p>
        </p:txBody>
      </p:sp>
      <p:cxnSp>
        <p:nvCxnSpPr>
          <p:cNvPr id="8" name="Straight Connector 7"/>
          <p:cNvCxnSpPr/>
          <p:nvPr/>
        </p:nvCxnSpPr>
        <p:spPr>
          <a:xfrm rot="16200000" flipH="1">
            <a:off x="1790700" y="3619500"/>
            <a:ext cx="4572000" cy="762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838200" y="876300"/>
            <a:ext cx="7315200" cy="2586038"/>
          </a:xfrm>
          <a:prstGeom prst="rect">
            <a:avLst/>
          </a:prstGeom>
          <a:noFill/>
          <a:ln w="9525">
            <a:noFill/>
            <a:miter lim="800000"/>
            <a:headEnd/>
            <a:tailEnd/>
          </a:ln>
        </p:spPr>
        <p:txBody>
          <a:bodyPr anchor="ctr">
            <a:spAutoFit/>
          </a:bodyPr>
          <a:lstStyle/>
          <a:p>
            <a:pPr algn="l" rtl="0"/>
            <a:r>
              <a:rPr lang="en-US" b="1">
                <a:solidFill>
                  <a:srgbClr val="0000FF"/>
                </a:solidFill>
                <a:latin typeface="Calibri" pitchFamily="34" charset="0"/>
              </a:rPr>
              <a:t>Round off rule: If the number after the last significant number is more than or equal to 5 round it off to one higher number but if it is less than 5, keep the same. </a:t>
            </a:r>
          </a:p>
          <a:p>
            <a:pPr algn="l" rtl="0"/>
            <a:endParaRPr lang="en-US" b="1">
              <a:solidFill>
                <a:srgbClr val="0000FF"/>
              </a:solidFill>
              <a:latin typeface="Calibri" pitchFamily="34" charset="0"/>
            </a:endParaRPr>
          </a:p>
          <a:p>
            <a:pPr algn="l" rtl="0"/>
            <a:r>
              <a:rPr lang="en-US" b="1">
                <a:solidFill>
                  <a:srgbClr val="0000FF"/>
                </a:solidFill>
                <a:latin typeface="Calibri" pitchFamily="34" charset="0"/>
              </a:rPr>
              <a:t>Example: for 3 significant figure</a:t>
            </a:r>
          </a:p>
          <a:p>
            <a:pPr algn="l" rtl="0"/>
            <a:endParaRPr lang="en-US" b="1">
              <a:solidFill>
                <a:srgbClr val="0000FF"/>
              </a:solidFill>
              <a:latin typeface="Calibri" pitchFamily="34" charset="0"/>
            </a:endParaRPr>
          </a:p>
          <a:p>
            <a:pPr algn="l" rtl="0" fontAlgn="t"/>
            <a:r>
              <a:rPr lang="en-US" b="1">
                <a:solidFill>
                  <a:srgbClr val="0000FF"/>
                </a:solidFill>
                <a:latin typeface="Calibri" pitchFamily="34" charset="0"/>
              </a:rPr>
              <a:t>25.15 Kg = 25.2 Kg (last digit is equal to 5)</a:t>
            </a:r>
            <a:br>
              <a:rPr lang="en-US" b="1">
                <a:solidFill>
                  <a:srgbClr val="0000FF"/>
                </a:solidFill>
                <a:latin typeface="Calibri" pitchFamily="34" charset="0"/>
              </a:rPr>
            </a:br>
            <a:r>
              <a:rPr lang="en-US" b="1">
                <a:solidFill>
                  <a:srgbClr val="0000FF"/>
                </a:solidFill>
                <a:latin typeface="Calibri" pitchFamily="34" charset="0"/>
              </a:rPr>
              <a:t>25.57 Kg = 25.6 Kg  (last digit is Higher than 5)</a:t>
            </a:r>
          </a:p>
          <a:p>
            <a:pPr algn="l" rtl="0" fontAlgn="t"/>
            <a:r>
              <a:rPr lang="en-US" b="1">
                <a:solidFill>
                  <a:srgbClr val="0000FF"/>
                </a:solidFill>
                <a:latin typeface="Calibri" pitchFamily="34" charset="0"/>
              </a:rPr>
              <a:t>25.53 Kg = 25.5 Kg (last digit is smaller than 5)</a:t>
            </a:r>
          </a:p>
        </p:txBody>
      </p:sp>
      <p:sp>
        <p:nvSpPr>
          <p:cNvPr id="3" name="Rectangle 2"/>
          <p:cNvSpPr>
            <a:spLocks noChangeArrowheads="1"/>
          </p:cNvSpPr>
          <p:nvPr/>
        </p:nvSpPr>
        <p:spPr bwMode="auto">
          <a:xfrm>
            <a:off x="914400" y="3703638"/>
            <a:ext cx="4572000" cy="1477962"/>
          </a:xfrm>
          <a:prstGeom prst="rect">
            <a:avLst/>
          </a:prstGeom>
          <a:noFill/>
          <a:ln w="9525">
            <a:noFill/>
            <a:miter lim="800000"/>
            <a:headEnd/>
            <a:tailEnd/>
          </a:ln>
        </p:spPr>
        <p:txBody>
          <a:bodyPr>
            <a:spAutoFit/>
          </a:bodyPr>
          <a:lstStyle/>
          <a:p>
            <a:pPr algn="l" rtl="0" fontAlgn="t"/>
            <a:r>
              <a:rPr lang="en-US" b="1">
                <a:latin typeface="Calibri" pitchFamily="34" charset="0"/>
              </a:rPr>
              <a:t>Example: for 2 significant figure</a:t>
            </a:r>
          </a:p>
          <a:p>
            <a:pPr algn="l" rtl="0" fontAlgn="t"/>
            <a:endParaRPr lang="en-US" b="1">
              <a:latin typeface="Calibri" pitchFamily="34" charset="0"/>
            </a:endParaRPr>
          </a:p>
          <a:p>
            <a:pPr algn="l" rtl="0" fontAlgn="t"/>
            <a:r>
              <a:rPr lang="en-US" b="1">
                <a:latin typeface="Calibri" pitchFamily="34" charset="0"/>
              </a:rPr>
              <a:t>25.2 Kg  =25 Kg (last digit is less than 5)</a:t>
            </a:r>
            <a:br>
              <a:rPr lang="en-US" b="1">
                <a:latin typeface="Calibri" pitchFamily="34" charset="0"/>
              </a:rPr>
            </a:br>
            <a:r>
              <a:rPr lang="en-US" b="1">
                <a:latin typeface="Calibri" pitchFamily="34" charset="0"/>
              </a:rPr>
              <a:t>25.6 Kg = 26 Kg (last digit is Higher than 5)</a:t>
            </a:r>
          </a:p>
          <a:p>
            <a:pPr algn="l" rtl="0" fontAlgn="t"/>
            <a:r>
              <a:rPr lang="en-US" b="1">
                <a:latin typeface="Calibri" pitchFamily="34" charset="0"/>
              </a:rPr>
              <a:t>25.5 Kg  = 26 Kg (last digit is equal to 5)</a:t>
            </a:r>
          </a:p>
        </p:txBody>
      </p:sp>
      <p:sp>
        <p:nvSpPr>
          <p:cNvPr id="4" name="TextBox 3"/>
          <p:cNvSpPr txBox="1">
            <a:spLocks noChangeArrowheads="1"/>
          </p:cNvSpPr>
          <p:nvPr/>
        </p:nvSpPr>
        <p:spPr bwMode="auto">
          <a:xfrm>
            <a:off x="2133600" y="5421313"/>
            <a:ext cx="4084638" cy="369887"/>
          </a:xfrm>
          <a:prstGeom prst="rect">
            <a:avLst/>
          </a:prstGeom>
          <a:noFill/>
          <a:ln w="9525">
            <a:noFill/>
            <a:miter lim="800000"/>
            <a:headEnd/>
            <a:tailEnd/>
          </a:ln>
        </p:spPr>
        <p:txBody>
          <a:bodyPr wrap="none">
            <a:spAutoFit/>
          </a:bodyPr>
          <a:lstStyle/>
          <a:p>
            <a:pPr algn="l" rtl="0"/>
            <a:r>
              <a:rPr lang="en-US" b="1">
                <a:solidFill>
                  <a:srgbClr val="FF0000"/>
                </a:solidFill>
                <a:latin typeface="Calibri" pitchFamily="34" charset="0"/>
              </a:rPr>
              <a:t>Open the XL page and try the value of Pi.</a:t>
            </a:r>
          </a:p>
        </p:txBody>
      </p:sp>
      <p:sp>
        <p:nvSpPr>
          <p:cNvPr id="5" name="Rectangle 2"/>
          <p:cNvSpPr txBox="1">
            <a:spLocks noChangeArrowheads="1"/>
          </p:cNvSpPr>
          <p:nvPr/>
        </p:nvSpPr>
        <p:spPr>
          <a:xfrm>
            <a:off x="304800" y="166688"/>
            <a:ext cx="8229600" cy="595312"/>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Rounding up numbers: Rules</a:t>
            </a:r>
            <a:r>
              <a:rPr lang="en-US" sz="2400" b="1" dirty="0">
                <a:solidFill>
                  <a:srgbClr val="FF3300"/>
                </a:solidFill>
                <a:latin typeface="Comic Sans MS" pitchFamily="66" charset="0"/>
                <a:ea typeface="+mj-ea"/>
                <a:cs typeface="+mj-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166688"/>
            <a:ext cx="8229600" cy="595312"/>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Scientific Notation: Significant Figure</a:t>
            </a:r>
            <a:r>
              <a:rPr lang="en-US" sz="2400" b="1" dirty="0">
                <a:solidFill>
                  <a:srgbClr val="FF3300"/>
                </a:solidFill>
                <a:latin typeface="Comic Sans MS" pitchFamily="66" charset="0"/>
                <a:ea typeface="+mj-ea"/>
                <a:cs typeface="+mj-cs"/>
              </a:rPr>
              <a:t> </a:t>
            </a:r>
          </a:p>
        </p:txBody>
      </p:sp>
      <p:sp>
        <p:nvSpPr>
          <p:cNvPr id="20482" name="Rectangle 1"/>
          <p:cNvSpPr>
            <a:spLocks noChangeArrowheads="1"/>
          </p:cNvSpPr>
          <p:nvPr/>
        </p:nvSpPr>
        <p:spPr bwMode="auto">
          <a:xfrm>
            <a:off x="457200" y="1016000"/>
            <a:ext cx="8382000" cy="2032000"/>
          </a:xfrm>
          <a:prstGeom prst="rect">
            <a:avLst/>
          </a:prstGeom>
          <a:noFill/>
          <a:ln w="9525">
            <a:noFill/>
            <a:miter lim="800000"/>
            <a:headEnd/>
            <a:tailEnd/>
          </a:ln>
        </p:spPr>
        <p:txBody>
          <a:bodyPr anchor="ctr">
            <a:spAutoFit/>
          </a:bodyPr>
          <a:lstStyle/>
          <a:p>
            <a:pPr algn="l" rtl="0"/>
            <a:r>
              <a:rPr lang="en-US" b="1" dirty="0">
                <a:latin typeface="Comic Sans MS" pitchFamily="66" charset="0"/>
              </a:rPr>
              <a:t>Scientific notation for Significant Figure avoids all confusion. For example, depending on whether the number of significant figures is 3, 4, or 5, we would write 50600 calories as:</a:t>
            </a:r>
          </a:p>
          <a:p>
            <a:pPr algn="l" rtl="0"/>
            <a:endParaRPr lang="en-US" b="1" dirty="0">
              <a:latin typeface="Comic Sans MS" pitchFamily="66" charset="0"/>
            </a:endParaRPr>
          </a:p>
          <a:p>
            <a:pPr algn="l" rtl="0" fontAlgn="t"/>
            <a:r>
              <a:rPr lang="en-US" b="1" dirty="0">
                <a:latin typeface="Comic Sans MS" pitchFamily="66" charset="0"/>
              </a:rPr>
              <a:t>5.06 × 10</a:t>
            </a:r>
            <a:r>
              <a:rPr lang="en-US" b="1" baseline="30000" dirty="0">
                <a:latin typeface="Comic Sans MS" pitchFamily="66" charset="0"/>
              </a:rPr>
              <a:t>4</a:t>
            </a:r>
            <a:r>
              <a:rPr lang="en-US" b="1" dirty="0">
                <a:latin typeface="Comic Sans MS" pitchFamily="66" charset="0"/>
              </a:rPr>
              <a:t> calories (3 significant figures)</a:t>
            </a:r>
            <a:br>
              <a:rPr lang="en-US" b="1" dirty="0">
                <a:latin typeface="Comic Sans MS" pitchFamily="66" charset="0"/>
              </a:rPr>
            </a:br>
            <a:r>
              <a:rPr lang="en-US" b="1" dirty="0">
                <a:latin typeface="Comic Sans MS" pitchFamily="66" charset="0"/>
              </a:rPr>
              <a:t>5.060 × 10</a:t>
            </a:r>
            <a:r>
              <a:rPr lang="en-US" b="1" baseline="30000" dirty="0">
                <a:latin typeface="Comic Sans MS" pitchFamily="66" charset="0"/>
              </a:rPr>
              <a:t>4</a:t>
            </a:r>
            <a:r>
              <a:rPr lang="en-US" b="1" dirty="0">
                <a:latin typeface="Comic Sans MS" pitchFamily="66" charset="0"/>
              </a:rPr>
              <a:t> calories (4 significant figures), or</a:t>
            </a:r>
            <a:br>
              <a:rPr lang="en-US" b="1" dirty="0">
                <a:latin typeface="Comic Sans MS" pitchFamily="66" charset="0"/>
              </a:rPr>
            </a:br>
            <a:r>
              <a:rPr lang="en-US" b="1" dirty="0">
                <a:latin typeface="Comic Sans MS" pitchFamily="66" charset="0"/>
              </a:rPr>
              <a:t>5.0600 × 10</a:t>
            </a:r>
            <a:r>
              <a:rPr lang="en-US" b="1" baseline="30000" dirty="0">
                <a:latin typeface="Comic Sans MS" pitchFamily="66" charset="0"/>
              </a:rPr>
              <a:t>4</a:t>
            </a:r>
            <a:r>
              <a:rPr lang="en-US" b="1" dirty="0">
                <a:latin typeface="Comic Sans MS" pitchFamily="66" charset="0"/>
              </a:rPr>
              <a:t> calories (5 significant figures). </a:t>
            </a:r>
          </a:p>
        </p:txBody>
      </p:sp>
      <p:sp>
        <p:nvSpPr>
          <p:cNvPr id="9" name="TextBox 8"/>
          <p:cNvSpPr txBox="1">
            <a:spLocks noChangeArrowheads="1"/>
          </p:cNvSpPr>
          <p:nvPr/>
        </p:nvSpPr>
        <p:spPr bwMode="auto">
          <a:xfrm>
            <a:off x="228600" y="3505200"/>
            <a:ext cx="4800600" cy="369888"/>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Population of KSA in 2009 = 25,391,100</a:t>
            </a:r>
          </a:p>
        </p:txBody>
      </p:sp>
      <p:sp>
        <p:nvSpPr>
          <p:cNvPr id="11" name="TextBox 10"/>
          <p:cNvSpPr txBox="1">
            <a:spLocks noChangeArrowheads="1"/>
          </p:cNvSpPr>
          <p:nvPr/>
        </p:nvSpPr>
        <p:spPr bwMode="auto">
          <a:xfrm>
            <a:off x="152400" y="4114800"/>
            <a:ext cx="8277225" cy="923925"/>
          </a:xfrm>
          <a:prstGeom prst="rect">
            <a:avLst/>
          </a:prstGeom>
          <a:noFill/>
          <a:ln w="9525">
            <a:noFill/>
            <a:miter lim="800000"/>
            <a:headEnd/>
            <a:tailEnd/>
          </a:ln>
        </p:spPr>
        <p:txBody>
          <a:bodyPr wrap="none">
            <a:spAutoFit/>
          </a:bodyPr>
          <a:lstStyle/>
          <a:p>
            <a:pPr algn="l" rtl="0"/>
            <a:r>
              <a:rPr lang="en-US" b="1">
                <a:solidFill>
                  <a:srgbClr val="0000FF"/>
                </a:solidFill>
                <a:latin typeface="Comic Sans MS" pitchFamily="66" charset="0"/>
              </a:rPr>
              <a:t>Population of KSA scientific notation = 2.5 x 10</a:t>
            </a:r>
            <a:r>
              <a:rPr lang="en-US" b="1" baseline="30000">
                <a:solidFill>
                  <a:srgbClr val="0000FF"/>
                </a:solidFill>
                <a:latin typeface="Comic Sans MS" pitchFamily="66" charset="0"/>
              </a:rPr>
              <a:t>7</a:t>
            </a:r>
            <a:r>
              <a:rPr lang="en-US" b="1">
                <a:solidFill>
                  <a:srgbClr val="0000FF"/>
                </a:solidFill>
                <a:latin typeface="Comic Sans MS" pitchFamily="66" charset="0"/>
              </a:rPr>
              <a:t> ( 2 significant digit)</a:t>
            </a:r>
          </a:p>
          <a:p>
            <a:pPr algn="l" rtl="0"/>
            <a:r>
              <a:rPr lang="en-US" b="1">
                <a:solidFill>
                  <a:srgbClr val="0000FF"/>
                </a:solidFill>
                <a:latin typeface="Comic Sans MS" pitchFamily="66" charset="0"/>
              </a:rPr>
              <a:t>                                          = 2.54 x 10</a:t>
            </a:r>
            <a:r>
              <a:rPr lang="en-US" b="1" baseline="30000">
                <a:solidFill>
                  <a:srgbClr val="0000FF"/>
                </a:solidFill>
                <a:latin typeface="Comic Sans MS" pitchFamily="66" charset="0"/>
              </a:rPr>
              <a:t>7</a:t>
            </a:r>
            <a:r>
              <a:rPr lang="en-US" b="1">
                <a:solidFill>
                  <a:srgbClr val="0000FF"/>
                </a:solidFill>
                <a:latin typeface="Comic Sans MS" pitchFamily="66" charset="0"/>
              </a:rPr>
              <a:t> ( 3 significant digit)</a:t>
            </a:r>
          </a:p>
          <a:p>
            <a:pPr algn="l" rtl="0"/>
            <a:r>
              <a:rPr lang="en-US" b="1">
                <a:solidFill>
                  <a:srgbClr val="0000FF"/>
                </a:solidFill>
                <a:latin typeface="Comic Sans MS" pitchFamily="66" charset="0"/>
              </a:rPr>
              <a:t>                                          = 2.539 x 10</a:t>
            </a:r>
            <a:r>
              <a:rPr lang="en-US" b="1" baseline="30000">
                <a:solidFill>
                  <a:srgbClr val="0000FF"/>
                </a:solidFill>
                <a:latin typeface="Comic Sans MS" pitchFamily="66" charset="0"/>
              </a:rPr>
              <a:t>7</a:t>
            </a:r>
            <a:r>
              <a:rPr lang="en-US" b="1">
                <a:solidFill>
                  <a:srgbClr val="0000FF"/>
                </a:solidFill>
                <a:latin typeface="Comic Sans MS" pitchFamily="66" charset="0"/>
              </a:rPr>
              <a:t> (4 significant digit)</a:t>
            </a:r>
          </a:p>
        </p:txBody>
      </p:sp>
      <p:sp>
        <p:nvSpPr>
          <p:cNvPr id="12" name="TextBox 11"/>
          <p:cNvSpPr txBox="1">
            <a:spLocks noChangeArrowheads="1"/>
          </p:cNvSpPr>
          <p:nvPr/>
        </p:nvSpPr>
        <p:spPr bwMode="auto">
          <a:xfrm>
            <a:off x="152400" y="5373688"/>
            <a:ext cx="8534400" cy="646112"/>
          </a:xfrm>
          <a:prstGeom prst="rect">
            <a:avLst/>
          </a:prstGeom>
          <a:noFill/>
          <a:ln w="9525">
            <a:noFill/>
            <a:miter lim="800000"/>
            <a:headEnd/>
            <a:tailEnd/>
          </a:ln>
        </p:spPr>
        <p:txBody>
          <a:bodyPr>
            <a:spAutoFit/>
          </a:bodyPr>
          <a:lstStyle/>
          <a:p>
            <a:pPr algn="l" rtl="0"/>
            <a:r>
              <a:rPr lang="en-US" b="1">
                <a:solidFill>
                  <a:srgbClr val="00B050"/>
                </a:solidFill>
                <a:latin typeface="Calibri" pitchFamily="34" charset="0"/>
              </a:rPr>
              <a:t>Net worth property of Richest Person in KSA, Al-Waleed bin Talal is:        $13.3 Billion</a:t>
            </a:r>
          </a:p>
          <a:p>
            <a:pPr algn="l" rtl="0"/>
            <a:r>
              <a:rPr lang="en-US" b="1">
                <a:solidFill>
                  <a:srgbClr val="00B050"/>
                </a:solidFill>
                <a:latin typeface="Calibri" pitchFamily="34" charset="0"/>
              </a:rPr>
              <a:t>      Scientific notation                                                                                           $1.33x10</a:t>
            </a:r>
            <a:r>
              <a:rPr lang="en-US" b="1" baseline="30000">
                <a:solidFill>
                  <a:srgbClr val="00B050"/>
                </a:solidFill>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Mathematical Operation: Rules</a:t>
            </a:r>
            <a:r>
              <a:rPr lang="en-US" sz="2400" b="1" dirty="0">
                <a:solidFill>
                  <a:srgbClr val="FF3300"/>
                </a:solidFill>
                <a:latin typeface="Comic Sans MS" pitchFamily="66" charset="0"/>
                <a:ea typeface="+mj-ea"/>
                <a:cs typeface="+mj-cs"/>
              </a:rPr>
              <a:t> </a:t>
            </a:r>
          </a:p>
        </p:txBody>
      </p:sp>
      <p:sp>
        <p:nvSpPr>
          <p:cNvPr id="1025" name="Rectangle 1"/>
          <p:cNvSpPr>
            <a:spLocks noChangeArrowheads="1"/>
          </p:cNvSpPr>
          <p:nvPr/>
        </p:nvSpPr>
        <p:spPr bwMode="auto">
          <a:xfrm>
            <a:off x="228600" y="925513"/>
            <a:ext cx="8915400" cy="1816100"/>
          </a:xfrm>
          <a:prstGeom prst="rect">
            <a:avLst/>
          </a:prstGeom>
          <a:noFill/>
          <a:ln w="9525">
            <a:noFill/>
            <a:miter lim="800000"/>
            <a:headEnd/>
            <a:tailEnd/>
          </a:ln>
          <a:effectLst/>
        </p:spPr>
        <p:txBody>
          <a:bodyPr anchor="ctr">
            <a:spAutoFit/>
          </a:bodyPr>
          <a:lstStyle/>
          <a:p>
            <a:pPr marL="342900" indent="-342900" algn="l" rtl="0" fontAlgn="auto">
              <a:spcBef>
                <a:spcPts val="0"/>
              </a:spcBef>
              <a:spcAft>
                <a:spcPts val="0"/>
              </a:spcAft>
              <a:buFontTx/>
              <a:buAutoNum type="arabicParenBoth"/>
              <a:defRPr/>
            </a:pPr>
            <a:r>
              <a:rPr lang="en-US" sz="1600" b="1" dirty="0">
                <a:solidFill>
                  <a:srgbClr val="0000FF"/>
                </a:solidFill>
                <a:latin typeface="+mn-lt"/>
                <a:cs typeface="+mn-cs"/>
              </a:rPr>
              <a:t>In addition and subtraction, the result is rounded off to the last common digit occurring furthest to the right in all components. Another way to state this rules, it that, in addition and subtraction, the result is rounded off so that it has the same number of decimal places as the measurement having the fewest decimal places. For example, </a:t>
            </a:r>
          </a:p>
          <a:p>
            <a:pPr marL="342900" indent="-342900" algn="l" rtl="0" fontAlgn="auto">
              <a:spcBef>
                <a:spcPts val="0"/>
              </a:spcBef>
              <a:spcAft>
                <a:spcPts val="0"/>
              </a:spcAft>
              <a:defRPr/>
            </a:pPr>
            <a:endParaRPr lang="en-US" sz="1600" b="1" dirty="0">
              <a:solidFill>
                <a:srgbClr val="0000FF"/>
              </a:solidFill>
              <a:latin typeface="+mn-lt"/>
              <a:cs typeface="+mn-cs"/>
            </a:endParaRPr>
          </a:p>
          <a:p>
            <a:pPr algn="l" rtl="0" fontAlgn="t">
              <a:spcBef>
                <a:spcPts val="0"/>
              </a:spcBef>
              <a:spcAft>
                <a:spcPts val="0"/>
              </a:spcAft>
              <a:defRPr/>
            </a:pPr>
            <a:r>
              <a:rPr lang="en-US" sz="1600" b="1" dirty="0">
                <a:solidFill>
                  <a:srgbClr val="0000FF"/>
                </a:solidFill>
                <a:latin typeface="+mn-lt"/>
                <a:cs typeface="+mn-cs"/>
              </a:rPr>
              <a:t>100 (assume 3 significant figures) + 23.643 (5 significant figures) = 123.643,</a:t>
            </a:r>
          </a:p>
          <a:p>
            <a:pPr algn="l" rtl="0" fontAlgn="auto">
              <a:spcBef>
                <a:spcPts val="0"/>
              </a:spcBef>
              <a:spcAft>
                <a:spcPts val="0"/>
              </a:spcAft>
              <a:defRPr/>
            </a:pPr>
            <a:r>
              <a:rPr lang="en-US" sz="1600" b="1" dirty="0">
                <a:solidFill>
                  <a:srgbClr val="0000FF"/>
                </a:solidFill>
                <a:latin typeface="+mn-lt"/>
                <a:cs typeface="+mn-cs"/>
              </a:rPr>
              <a:t>which should be rounded to 124 (3 significant figures). </a:t>
            </a:r>
          </a:p>
        </p:txBody>
      </p:sp>
      <p:sp>
        <p:nvSpPr>
          <p:cNvPr id="18" name="Rectangle 1"/>
          <p:cNvSpPr>
            <a:spLocks noChangeArrowheads="1"/>
          </p:cNvSpPr>
          <p:nvPr/>
        </p:nvSpPr>
        <p:spPr bwMode="auto">
          <a:xfrm>
            <a:off x="152400" y="3228975"/>
            <a:ext cx="8991600" cy="1323975"/>
          </a:xfrm>
          <a:prstGeom prst="rect">
            <a:avLst/>
          </a:prstGeom>
          <a:noFill/>
          <a:ln w="9525">
            <a:noFill/>
            <a:miter lim="800000"/>
            <a:headEnd/>
            <a:tailEnd/>
          </a:ln>
        </p:spPr>
        <p:txBody>
          <a:bodyPr anchor="ctr">
            <a:spAutoFit/>
          </a:bodyPr>
          <a:lstStyle/>
          <a:p>
            <a:pPr algn="l" rtl="0"/>
            <a:r>
              <a:rPr lang="en-US" sz="1600" b="1">
                <a:latin typeface="Calibri" pitchFamily="34" charset="0"/>
              </a:rPr>
              <a:t>(2) In multiplication and division, the result should be rounded off so as to have the same number of significant figures as in the component with the least number of significant figures. For example, </a:t>
            </a:r>
          </a:p>
          <a:p>
            <a:pPr algn="l" rtl="0" fontAlgn="t"/>
            <a:endParaRPr lang="en-US" sz="1600" b="1">
              <a:latin typeface="Calibri" pitchFamily="34" charset="0"/>
            </a:endParaRPr>
          </a:p>
          <a:p>
            <a:pPr algn="l" rtl="0" fontAlgn="t"/>
            <a:r>
              <a:rPr lang="en-US" sz="1600" b="1">
                <a:latin typeface="Calibri" pitchFamily="34" charset="0"/>
              </a:rPr>
              <a:t>3.0 (2 significant figures ) × 12.60 (4 significant figures) = 37.8000</a:t>
            </a:r>
          </a:p>
          <a:p>
            <a:pPr algn="l" rtl="0"/>
            <a:r>
              <a:rPr lang="en-US" sz="1600" b="1">
                <a:latin typeface="Calibri" pitchFamily="34" charset="0"/>
              </a:rPr>
              <a:t>which should be rounded off to 38 (2 significant figures).</a:t>
            </a:r>
          </a:p>
        </p:txBody>
      </p:sp>
      <p:sp>
        <p:nvSpPr>
          <p:cNvPr id="9" name="Rectangle 1"/>
          <p:cNvSpPr>
            <a:spLocks noChangeArrowheads="1"/>
          </p:cNvSpPr>
          <p:nvPr/>
        </p:nvSpPr>
        <p:spPr bwMode="auto">
          <a:xfrm>
            <a:off x="228600" y="5065713"/>
            <a:ext cx="8686800" cy="584200"/>
          </a:xfrm>
          <a:prstGeom prst="rect">
            <a:avLst/>
          </a:prstGeom>
          <a:noFill/>
          <a:ln w="9525">
            <a:noFill/>
            <a:miter lim="800000"/>
            <a:headEnd/>
            <a:tailEnd/>
          </a:ln>
        </p:spPr>
        <p:txBody>
          <a:bodyPr anchor="ctr">
            <a:spAutoFit/>
          </a:bodyPr>
          <a:lstStyle/>
          <a:p>
            <a:pPr algn="l" rtl="0"/>
            <a:r>
              <a:rPr lang="en-US" sz="1600" b="1">
                <a:solidFill>
                  <a:srgbClr val="FF0000"/>
                </a:solidFill>
                <a:latin typeface="Calibri" pitchFamily="34" charset="0"/>
              </a:rPr>
              <a:t>Final Example:</a:t>
            </a:r>
          </a:p>
          <a:p>
            <a:pPr algn="l" rtl="0"/>
            <a:r>
              <a:rPr lang="en-US" sz="1600" b="1">
                <a:solidFill>
                  <a:srgbClr val="FF0000"/>
                </a:solidFill>
                <a:latin typeface="Calibri" pitchFamily="34" charset="0"/>
              </a:rPr>
              <a:t>(5.00 / 1.235) + 3.000 + (6.35 / 4.0)=4.04858... + 3.000 + 1.5875=8.630829... </a:t>
            </a:r>
          </a:p>
        </p:txBody>
      </p:sp>
      <p:sp>
        <p:nvSpPr>
          <p:cNvPr id="6" name="Rectangle 1"/>
          <p:cNvSpPr>
            <a:spLocks noChangeArrowheads="1"/>
          </p:cNvSpPr>
          <p:nvPr/>
        </p:nvSpPr>
        <p:spPr bwMode="auto">
          <a:xfrm>
            <a:off x="304800" y="5762625"/>
            <a:ext cx="1676400" cy="338138"/>
          </a:xfrm>
          <a:prstGeom prst="rect">
            <a:avLst/>
          </a:prstGeom>
          <a:noFill/>
          <a:ln w="9525">
            <a:noFill/>
            <a:miter lim="800000"/>
            <a:headEnd/>
            <a:tailEnd/>
          </a:ln>
        </p:spPr>
        <p:txBody>
          <a:bodyPr anchor="ctr">
            <a:spAutoFit/>
          </a:bodyPr>
          <a:lstStyle/>
          <a:p>
            <a:pPr algn="l" rtl="0"/>
            <a:r>
              <a:rPr lang="en-US" sz="1600" b="1">
                <a:solidFill>
                  <a:srgbClr val="FF0000"/>
                </a:solidFill>
                <a:latin typeface="Calibri" pitchFamily="34" charset="0"/>
              </a:rPr>
              <a:t>Answer: 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04800" y="228600"/>
            <a:ext cx="8229600" cy="595313"/>
          </a:xfrm>
          <a:prstGeom prst="rect">
            <a:avLst/>
          </a:prstGeom>
          <a:noFill/>
          <a:ln/>
        </p:spPr>
        <p:txBody>
          <a:bodyPr/>
          <a:lstStyle/>
          <a:p>
            <a:pPr algn="ctr" rtl="0" fontAlgn="auto">
              <a:spcAft>
                <a:spcPts val="0"/>
              </a:spcAft>
              <a:defRPr/>
            </a:pPr>
            <a:r>
              <a:rPr lang="en-US" sz="3100" b="1" dirty="0">
                <a:solidFill>
                  <a:srgbClr val="FF3300"/>
                </a:solidFill>
                <a:latin typeface="Comic Sans MS" pitchFamily="66" charset="0"/>
                <a:ea typeface="+mj-ea"/>
                <a:cs typeface="+mj-cs"/>
              </a:rPr>
              <a:t>Some Examples</a:t>
            </a:r>
            <a:endParaRPr lang="en-US" sz="2400" b="1" dirty="0">
              <a:solidFill>
                <a:srgbClr val="FF3300"/>
              </a:solidFill>
              <a:latin typeface="Comic Sans MS" pitchFamily="66" charset="0"/>
              <a:ea typeface="+mj-ea"/>
              <a:cs typeface="+mj-cs"/>
            </a:endParaRPr>
          </a:p>
        </p:txBody>
      </p:sp>
      <p:graphicFrame>
        <p:nvGraphicFramePr>
          <p:cNvPr id="6" name="Table 5"/>
          <p:cNvGraphicFramePr>
            <a:graphicFrameLocks noGrp="1"/>
          </p:cNvGraphicFramePr>
          <p:nvPr/>
        </p:nvGraphicFramePr>
        <p:xfrm>
          <a:off x="762000" y="914400"/>
          <a:ext cx="7848600" cy="553602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482700">
                <a:tc>
                  <a:txBody>
                    <a:bodyPr/>
                    <a:lstStyle/>
                    <a:p>
                      <a:r>
                        <a:rPr lang="en-US" dirty="0">
                          <a:solidFill>
                            <a:srgbClr val="0000FF"/>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0000FF"/>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rgbClr val="0000FF"/>
                          </a:solidFill>
                        </a:rPr>
                        <a:t>Scientific notation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0000FF"/>
                          </a:solidFill>
                        </a:rPr>
                        <a:t>Computer</a:t>
                      </a:r>
                    </a:p>
                    <a:p>
                      <a:r>
                        <a:rPr lang="en-US" dirty="0">
                          <a:solidFill>
                            <a:srgbClr val="0000FF"/>
                          </a:solidFill>
                        </a:rPr>
                        <a:t>notation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5086">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37.76 + 3.907 + 226.4 = </a:t>
                      </a:r>
                      <a:r>
                        <a:rPr lang="en-US" sz="2000" b="1" kern="1200" dirty="0">
                          <a:solidFill>
                            <a:srgbClr val="0000FF"/>
                          </a:solidFill>
                          <a:latin typeface="+mn-lt"/>
                          <a:ea typeface="+mn-ea"/>
                          <a:cs typeface="+mn-cs"/>
                        </a:rPr>
                        <a:t>268.1 </a:t>
                      </a:r>
                      <a:endParaRPr lang="en-US" sz="20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rgbClr val="00B050"/>
                          </a:solidFill>
                        </a:rPr>
                        <a:t>2.681x10</a:t>
                      </a:r>
                      <a:r>
                        <a:rPr lang="en-US" b="1" baseline="3000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rgbClr val="FF0000"/>
                          </a:solidFill>
                        </a:rPr>
                        <a:t>2.681E02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086">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319.15 - 32.614 = </a:t>
                      </a:r>
                      <a:r>
                        <a:rPr lang="en-US" sz="1800" b="1" kern="1200" dirty="0">
                          <a:solidFill>
                            <a:srgbClr val="0000FF"/>
                          </a:solidFill>
                          <a:latin typeface="+mn-lt"/>
                          <a:ea typeface="+mn-ea"/>
                          <a:cs typeface="+mn-cs"/>
                        </a:rPr>
                        <a:t>286.54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2.8654x10</a:t>
                      </a:r>
                      <a:r>
                        <a:rPr lang="en-US" b="1" baseline="3000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2.8654E02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086">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104.630 + 27.08362 + 0.61 = </a:t>
                      </a:r>
                      <a:r>
                        <a:rPr lang="en-US" sz="1800" b="1" kern="1200" dirty="0">
                          <a:solidFill>
                            <a:srgbClr val="0000FF"/>
                          </a:solidFill>
                          <a:latin typeface="+mn-lt"/>
                          <a:ea typeface="+mn-ea"/>
                          <a:cs typeface="+mn-cs"/>
                        </a:rPr>
                        <a:t>132.32</a:t>
                      </a:r>
                      <a:r>
                        <a:rPr lang="en-US" sz="1800" kern="1200" dirty="0">
                          <a:solidFill>
                            <a:schemeClr val="dk1"/>
                          </a:solidFill>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1.32x10</a:t>
                      </a:r>
                      <a:r>
                        <a:rPr lang="en-US" b="1" baseline="3000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1.32E02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5086">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125 - 0.23 + 4.109 = </a:t>
                      </a:r>
                      <a:r>
                        <a:rPr lang="en-US" sz="1800" b="1" kern="1200" dirty="0">
                          <a:solidFill>
                            <a:srgbClr val="0000FF"/>
                          </a:solidFill>
                          <a:latin typeface="+mn-lt"/>
                          <a:ea typeface="+mn-ea"/>
                          <a:cs typeface="+mn-cs"/>
                        </a:rPr>
                        <a:t>129</a:t>
                      </a:r>
                      <a:r>
                        <a:rPr lang="en-US" sz="1800" kern="1200" dirty="0">
                          <a:solidFill>
                            <a:schemeClr val="dk1"/>
                          </a:solidFill>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1.29x10</a:t>
                      </a:r>
                      <a:r>
                        <a:rPr lang="en-US" b="1" baseline="3000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1.29E02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5086">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2.02 × 2.5 = </a:t>
                      </a:r>
                      <a:r>
                        <a:rPr lang="en-US" sz="1800" b="1" kern="1200" dirty="0">
                          <a:solidFill>
                            <a:srgbClr val="0000FF"/>
                          </a:solidFill>
                          <a:latin typeface="+mn-lt"/>
                          <a:ea typeface="+mn-ea"/>
                          <a:cs typeface="+mn-cs"/>
                        </a:rPr>
                        <a:t>5.0</a:t>
                      </a:r>
                      <a:r>
                        <a:rPr lang="en-US" sz="1800" kern="1200" dirty="0">
                          <a:solidFill>
                            <a:schemeClr val="dk1"/>
                          </a:solidFill>
                          <a:latin typeface="+mn-lt"/>
                          <a:ea typeface="+mn-ea"/>
                          <a:cs typeface="+mn-cs"/>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5.0x10</a:t>
                      </a:r>
                      <a:r>
                        <a:rPr lang="en-US" b="1" baseline="30000" dirty="0">
                          <a:solidFill>
                            <a:srgbClr val="00B05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5.0E0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5086">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600.0 / 5.2302 = </a:t>
                      </a:r>
                      <a:r>
                        <a:rPr lang="en-US" sz="1800" b="1" kern="1200" dirty="0">
                          <a:solidFill>
                            <a:srgbClr val="0000FF"/>
                          </a:solidFill>
                          <a:latin typeface="+mn-lt"/>
                          <a:ea typeface="+mn-ea"/>
                          <a:cs typeface="+mn-cs"/>
                        </a:rPr>
                        <a:t>114.7 </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1.147x10</a:t>
                      </a:r>
                      <a:r>
                        <a:rPr lang="en-US" b="1" baseline="3000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1.147E02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5086">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 0.0032 × 273 = </a:t>
                      </a:r>
                      <a:r>
                        <a:rPr lang="en-US" sz="1800" b="1" kern="1200" dirty="0">
                          <a:solidFill>
                            <a:srgbClr val="0000FF"/>
                          </a:solidFill>
                          <a:latin typeface="+mn-lt"/>
                          <a:ea typeface="+mn-ea"/>
                          <a:cs typeface="+mn-cs"/>
                        </a:rPr>
                        <a:t>0.87 </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8.7x10</a:t>
                      </a:r>
                      <a:r>
                        <a:rPr lang="en-US" b="1" baseline="3000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8.7E-01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5086">
                <a:tc>
                  <a:txBody>
                    <a:bodyPr/>
                    <a:lstStyle/>
                    <a:p>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(5.5)</a:t>
                      </a:r>
                      <a:r>
                        <a:rPr lang="en-US" sz="1800" kern="1200" baseline="30000" dirty="0">
                          <a:solidFill>
                            <a:schemeClr val="dk1"/>
                          </a:solidFill>
                          <a:latin typeface="+mn-lt"/>
                          <a:ea typeface="+mn-ea"/>
                          <a:cs typeface="+mn-cs"/>
                        </a:rPr>
                        <a:t>3</a:t>
                      </a:r>
                      <a:r>
                        <a:rPr lang="en-US" sz="1800" kern="1200" dirty="0">
                          <a:solidFill>
                            <a:schemeClr val="dk1"/>
                          </a:solidFill>
                          <a:latin typeface="+mn-lt"/>
                          <a:ea typeface="+mn-ea"/>
                          <a:cs typeface="+mn-cs"/>
                        </a:rPr>
                        <a:t> = </a:t>
                      </a:r>
                      <a:r>
                        <a:rPr lang="en-US" sz="1800" b="1" kern="1200" dirty="0">
                          <a:solidFill>
                            <a:srgbClr val="0000FF"/>
                          </a:solidFill>
                          <a:latin typeface="+mn-lt"/>
                          <a:ea typeface="+mn-ea"/>
                          <a:cs typeface="+mn-cs"/>
                        </a:rPr>
                        <a:t>1.7 x 10</a:t>
                      </a:r>
                      <a:r>
                        <a:rPr lang="en-US" sz="1800" b="1" kern="1200" baseline="30000" dirty="0">
                          <a:solidFill>
                            <a:srgbClr val="0000FF"/>
                          </a:solidFill>
                          <a:latin typeface="+mn-lt"/>
                          <a:ea typeface="+mn-ea"/>
                          <a:cs typeface="+mn-cs"/>
                        </a:rPr>
                        <a:t>2</a:t>
                      </a:r>
                      <a:endParaRPr lang="en-US" sz="1800" b="1" kern="1200" dirty="0">
                        <a:solidFill>
                          <a:srgbClr val="0000FF"/>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5086">
                <a:tc>
                  <a:txBody>
                    <a:bodyPr/>
                    <a:lstStyle/>
                    <a:p>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0.556 × (40 - 32.5) = </a:t>
                      </a:r>
                      <a:r>
                        <a:rPr lang="en-US" sz="1800" b="1" kern="1200" dirty="0">
                          <a:solidFill>
                            <a:srgbClr val="0000FF"/>
                          </a:solidFill>
                          <a:latin typeface="+mn-lt"/>
                          <a:ea typeface="+mn-ea"/>
                          <a:cs typeface="+mn-cs"/>
                        </a:rPr>
                        <a:t>4</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45086">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45 × 3.00 = </a:t>
                      </a:r>
                      <a:r>
                        <a:rPr lang="en-US" sz="1800" b="1" kern="1200" dirty="0">
                          <a:solidFill>
                            <a:srgbClr val="0000FF"/>
                          </a:solidFill>
                          <a:latin typeface="+mn-lt"/>
                          <a:ea typeface="+mn-ea"/>
                          <a:cs typeface="+mn-cs"/>
                        </a:rPr>
                        <a:t>1.4 x 10</a:t>
                      </a:r>
                      <a:r>
                        <a:rPr lang="en-US" sz="1800" b="1" kern="1200" baseline="30000" dirty="0">
                          <a:solidFill>
                            <a:srgbClr val="0000FF"/>
                          </a:solidFill>
                          <a:latin typeface="+mn-lt"/>
                          <a:ea typeface="+mn-ea"/>
                          <a:cs typeface="+mn-cs"/>
                        </a:rPr>
                        <a:t>2</a:t>
                      </a:r>
                      <a:r>
                        <a:rPr lang="en-US" sz="1800" b="1" kern="1200" dirty="0">
                          <a:solidFill>
                            <a:srgbClr val="0000FF"/>
                          </a:solidFill>
                          <a:latin typeface="+mn-lt"/>
                          <a:ea typeface="+mn-ea"/>
                          <a:cs typeface="+mn-cs"/>
                        </a:rPr>
                        <a:t> </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5086">
                <a:tc>
                  <a:txBody>
                    <a:bodyPr/>
                    <a:lstStyle/>
                    <a:p>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a:solidFill>
                            <a:schemeClr val="dk1"/>
                          </a:solidFill>
                          <a:latin typeface="+mn-lt"/>
                          <a:ea typeface="+mn-ea"/>
                          <a:cs typeface="+mn-cs"/>
                        </a:rPr>
                        <a:t>3.00 x 10</a:t>
                      </a:r>
                      <a:r>
                        <a:rPr lang="en-US" sz="1800" kern="1200" baseline="30000" dirty="0">
                          <a:solidFill>
                            <a:schemeClr val="dk1"/>
                          </a:solidFill>
                          <a:latin typeface="+mn-lt"/>
                          <a:ea typeface="+mn-ea"/>
                          <a:cs typeface="+mn-cs"/>
                        </a:rPr>
                        <a:t>5</a:t>
                      </a:r>
                      <a:r>
                        <a:rPr lang="en-US" sz="1800" kern="1200" dirty="0">
                          <a:solidFill>
                            <a:schemeClr val="dk1"/>
                          </a:solidFill>
                          <a:latin typeface="+mn-lt"/>
                          <a:ea typeface="+mn-ea"/>
                          <a:cs typeface="+mn-cs"/>
                        </a:rPr>
                        <a:t> - 1.5 x 10</a:t>
                      </a:r>
                      <a:r>
                        <a:rPr lang="en-US" sz="1800" kern="1200" baseline="30000" dirty="0">
                          <a:solidFill>
                            <a:schemeClr val="dk1"/>
                          </a:solidFill>
                          <a:latin typeface="+mn-lt"/>
                          <a:ea typeface="+mn-ea"/>
                          <a:cs typeface="+mn-cs"/>
                        </a:rPr>
                        <a:t>2</a:t>
                      </a:r>
                      <a:r>
                        <a:rPr lang="en-US" sz="1800" kern="1200" dirty="0">
                          <a:solidFill>
                            <a:schemeClr val="dk1"/>
                          </a:solidFill>
                          <a:latin typeface="+mn-lt"/>
                          <a:ea typeface="+mn-ea"/>
                          <a:cs typeface="+mn-cs"/>
                        </a:rPr>
                        <a:t> = 299850 =</a:t>
                      </a:r>
                      <a:r>
                        <a:rPr lang="en-US" sz="1800" b="1" kern="1200" dirty="0">
                          <a:solidFill>
                            <a:srgbClr val="0000FF"/>
                          </a:solidFill>
                          <a:latin typeface="+mn-lt"/>
                          <a:ea typeface="+mn-ea"/>
                          <a:cs typeface="+mn-cs"/>
                        </a:rPr>
                        <a:t>3.00 x 10</a:t>
                      </a:r>
                      <a:r>
                        <a:rPr lang="en-US" sz="1800" b="1" kern="1200" baseline="30000" dirty="0">
                          <a:solidFill>
                            <a:srgbClr val="0000FF"/>
                          </a:solidFill>
                          <a:latin typeface="+mn-lt"/>
                          <a:ea typeface="+mn-ea"/>
                          <a:cs typeface="+mn-cs"/>
                        </a:rPr>
                        <a:t>5</a:t>
                      </a:r>
                      <a:r>
                        <a:rPr lang="en-US" sz="1800" b="1" kern="1200" dirty="0">
                          <a:solidFill>
                            <a:srgbClr val="0000FF"/>
                          </a:solidFill>
                          <a:latin typeface="+mn-lt"/>
                          <a:ea typeface="+mn-ea"/>
                          <a:cs typeface="+mn-cs"/>
                        </a:rPr>
                        <a:t> </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400" dirty="0"/>
                        <a:t>Subtracted number is smaller than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3764</Words>
  <Application>Microsoft Office PowerPoint</Application>
  <PresentationFormat>On-screen Show (4:3)</PresentationFormat>
  <Paragraphs>628</Paragraphs>
  <Slides>37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Aharoni</vt:lpstr>
      <vt:lpstr>Arial</vt:lpstr>
      <vt:lpstr>Calibri</vt:lpstr>
      <vt:lpstr>Comic Sans MS</vt:lpstr>
      <vt:lpstr>Mistral</vt:lpstr>
      <vt:lpstr>Office Theme</vt:lpstr>
      <vt:lpstr>Equation</vt:lpstr>
      <vt:lpstr>PowerPoint Presentation</vt:lpstr>
      <vt:lpstr>What is Physics?</vt:lpstr>
      <vt:lpstr>Every physical thing need to measured or counted!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I mean by fundamental?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d-paal</dc:creator>
  <cp:lastModifiedBy>Nasib Dar</cp:lastModifiedBy>
  <cp:revision>116</cp:revision>
  <dcterms:created xsi:type="dcterms:W3CDTF">2011-02-09T19:01:31Z</dcterms:created>
  <dcterms:modified xsi:type="dcterms:W3CDTF">2023-10-11T07:31:44Z</dcterms:modified>
</cp:coreProperties>
</file>