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ink/ink3.xml" ContentType="application/inkml+xml"/>
  <Override PartName="/ppt/notesSlides/notesSlide2.xml" ContentType="application/vnd.openxmlformats-officedocument.presentationml.notesSlide+xml"/>
  <Override PartName="/ppt/ink/ink4.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6" r:id="rId2"/>
    <p:sldId id="264" r:id="rId3"/>
    <p:sldId id="257" r:id="rId4"/>
    <p:sldId id="259" r:id="rId5"/>
    <p:sldId id="260" r:id="rId6"/>
    <p:sldId id="258" r:id="rId7"/>
    <p:sldId id="265" r:id="rId8"/>
    <p:sldId id="266" r:id="rId9"/>
    <p:sldId id="413" r:id="rId10"/>
    <p:sldId id="276" r:id="rId11"/>
    <p:sldId id="360" r:id="rId12"/>
    <p:sldId id="277" r:id="rId13"/>
    <p:sldId id="333" r:id="rId14"/>
    <p:sldId id="364" r:id="rId15"/>
    <p:sldId id="334" r:id="rId16"/>
    <p:sldId id="279" r:id="rId17"/>
    <p:sldId id="280" r:id="rId18"/>
    <p:sldId id="321" r:id="rId19"/>
    <p:sldId id="272" r:id="rId20"/>
    <p:sldId id="436" r:id="rId21"/>
    <p:sldId id="367" r:id="rId22"/>
    <p:sldId id="371" r:id="rId23"/>
    <p:sldId id="284" r:id="rId24"/>
    <p:sldId id="287" r:id="rId25"/>
    <p:sldId id="286" r:id="rId26"/>
    <p:sldId id="365" r:id="rId27"/>
    <p:sldId id="289" r:id="rId28"/>
    <p:sldId id="418" r:id="rId29"/>
    <p:sldId id="416" r:id="rId30"/>
    <p:sldId id="361" r:id="rId31"/>
    <p:sldId id="419" r:id="rId32"/>
    <p:sldId id="374" r:id="rId33"/>
    <p:sldId id="414" r:id="rId34"/>
    <p:sldId id="366" r:id="rId35"/>
    <p:sldId id="446" r:id="rId36"/>
    <p:sldId id="449" r:id="rId37"/>
    <p:sldId id="450" r:id="rId38"/>
    <p:sldId id="451" r:id="rId39"/>
    <p:sldId id="452" r:id="rId40"/>
    <p:sldId id="461" r:id="rId41"/>
    <p:sldId id="462" r:id="rId42"/>
    <p:sldId id="463" r:id="rId43"/>
    <p:sldId id="412" r:id="rId44"/>
    <p:sldId id="460" r:id="rId45"/>
    <p:sldId id="372" r:id="rId46"/>
    <p:sldId id="373" r:id="rId47"/>
    <p:sldId id="370" r:id="rId48"/>
    <p:sldId id="369" r:id="rId49"/>
    <p:sldId id="405" r:id="rId50"/>
    <p:sldId id="457" r:id="rId51"/>
    <p:sldId id="368" r:id="rId52"/>
    <p:sldId id="459" r:id="rId53"/>
    <p:sldId id="458" r:id="rId54"/>
    <p:sldId id="288" r:id="rId55"/>
    <p:sldId id="375" r:id="rId56"/>
    <p:sldId id="406" r:id="rId57"/>
    <p:sldId id="409" r:id="rId58"/>
    <p:sldId id="407" r:id="rId59"/>
    <p:sldId id="464" r:id="rId60"/>
    <p:sldId id="465" r:id="rId61"/>
    <p:sldId id="466" r:id="rId62"/>
    <p:sldId id="467" r:id="rId63"/>
    <p:sldId id="468" r:id="rId64"/>
    <p:sldId id="469" r:id="rId65"/>
    <p:sldId id="470" r:id="rId66"/>
    <p:sldId id="471" r:id="rId67"/>
    <p:sldId id="472" r:id="rId68"/>
    <p:sldId id="473" r:id="rId69"/>
    <p:sldId id="474" r:id="rId70"/>
    <p:sldId id="475" r:id="rId71"/>
    <p:sldId id="476" r:id="rId72"/>
    <p:sldId id="477" r:id="rId73"/>
    <p:sldId id="478" r:id="rId74"/>
    <p:sldId id="424" r:id="rId75"/>
    <p:sldId id="355" r:id="rId76"/>
    <p:sldId id="356" r:id="rId77"/>
    <p:sldId id="357" r:id="rId78"/>
    <p:sldId id="354" r:id="rId79"/>
    <p:sldId id="335" r:id="rId80"/>
    <p:sldId id="390" r:id="rId81"/>
    <p:sldId id="391" r:id="rId82"/>
    <p:sldId id="392" r:id="rId83"/>
    <p:sldId id="393" r:id="rId84"/>
    <p:sldId id="394" r:id="rId85"/>
    <p:sldId id="349" r:id="rId86"/>
    <p:sldId id="395" r:id="rId87"/>
    <p:sldId id="358" r:id="rId88"/>
    <p:sldId id="396" r:id="rId89"/>
    <p:sldId id="397" r:id="rId90"/>
    <p:sldId id="351" r:id="rId91"/>
    <p:sldId id="337" r:id="rId92"/>
    <p:sldId id="398" r:id="rId93"/>
    <p:sldId id="339" r:id="rId94"/>
    <p:sldId id="399" r:id="rId95"/>
    <p:sldId id="338" r:id="rId96"/>
    <p:sldId id="400" r:id="rId97"/>
    <p:sldId id="340" r:id="rId98"/>
    <p:sldId id="401" r:id="rId99"/>
    <p:sldId id="341" r:id="rId100"/>
    <p:sldId id="402" r:id="rId101"/>
    <p:sldId id="342" r:id="rId102"/>
    <p:sldId id="403" r:id="rId103"/>
    <p:sldId id="343" r:id="rId104"/>
    <p:sldId id="344" r:id="rId105"/>
    <p:sldId id="404"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2" autoAdjust="0"/>
    <p:restoredTop sz="94894" autoAdjust="0"/>
  </p:normalViewPr>
  <p:slideViewPr>
    <p:cSldViewPr>
      <p:cViewPr varScale="1">
        <p:scale>
          <a:sx n="103" d="100"/>
          <a:sy n="103" d="100"/>
        </p:scale>
        <p:origin x="3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25.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 Id="rId9"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5" Type="http://schemas.openxmlformats.org/officeDocument/2006/relationships/image" Target="../media/image95.wmf"/><Relationship Id="rId4" Type="http://schemas.openxmlformats.org/officeDocument/2006/relationships/image" Target="../media/image9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image" Target="../media/image118.wmf"/><Relationship Id="rId7" Type="http://schemas.openxmlformats.org/officeDocument/2006/relationships/image" Target="../media/image122.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 Id="rId9" Type="http://schemas.openxmlformats.org/officeDocument/2006/relationships/image" Target="../media/image12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4" Type="http://schemas.openxmlformats.org/officeDocument/2006/relationships/image" Target="../media/image12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36.wmf"/><Relationship Id="rId7" Type="http://schemas.openxmlformats.org/officeDocument/2006/relationships/image" Target="../media/image139.wmf"/><Relationship Id="rId2" Type="http://schemas.openxmlformats.org/officeDocument/2006/relationships/image" Target="../media/image135.wmf"/><Relationship Id="rId1" Type="http://schemas.openxmlformats.org/officeDocument/2006/relationships/image" Target="../media/image134.wmf"/><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2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 Id="rId5" Type="http://schemas.openxmlformats.org/officeDocument/2006/relationships/image" Target="../media/image148.wmf"/><Relationship Id="rId4" Type="http://schemas.openxmlformats.org/officeDocument/2006/relationships/image" Target="../media/image14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 Id="rId4" Type="http://schemas.openxmlformats.org/officeDocument/2006/relationships/image" Target="../media/image15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62.wmf"/><Relationship Id="rId1" Type="http://schemas.openxmlformats.org/officeDocument/2006/relationships/image" Target="../media/image161.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 Id="rId5" Type="http://schemas.openxmlformats.org/officeDocument/2006/relationships/image" Target="../media/image169.wmf"/><Relationship Id="rId4" Type="http://schemas.openxmlformats.org/officeDocument/2006/relationships/image" Target="../media/image168.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image" Target="../media/image172.wmf"/><Relationship Id="rId7" Type="http://schemas.openxmlformats.org/officeDocument/2006/relationships/image" Target="../media/image176.wmf"/><Relationship Id="rId2" Type="http://schemas.openxmlformats.org/officeDocument/2006/relationships/image" Target="../media/image171.wmf"/><Relationship Id="rId1" Type="http://schemas.openxmlformats.org/officeDocument/2006/relationships/image" Target="../media/image170.wmf"/><Relationship Id="rId6" Type="http://schemas.openxmlformats.org/officeDocument/2006/relationships/image" Target="../media/image175.wmf"/><Relationship Id="rId5" Type="http://schemas.openxmlformats.org/officeDocument/2006/relationships/image" Target="../media/image174.wmf"/><Relationship Id="rId10" Type="http://schemas.openxmlformats.org/officeDocument/2006/relationships/image" Target="../media/image179.wmf"/><Relationship Id="rId4" Type="http://schemas.openxmlformats.org/officeDocument/2006/relationships/image" Target="../media/image173.wmf"/><Relationship Id="rId9" Type="http://schemas.openxmlformats.org/officeDocument/2006/relationships/image" Target="../media/image17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 Id="rId4" Type="http://schemas.openxmlformats.org/officeDocument/2006/relationships/image" Target="../media/image184.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89.wmf"/><Relationship Id="rId3" Type="http://schemas.openxmlformats.org/officeDocument/2006/relationships/image" Target="../media/image187.wmf"/><Relationship Id="rId7" Type="http://schemas.openxmlformats.org/officeDocument/2006/relationships/image" Target="../media/image183.wmf"/><Relationship Id="rId2" Type="http://schemas.openxmlformats.org/officeDocument/2006/relationships/image" Target="../media/image186.wmf"/><Relationship Id="rId1" Type="http://schemas.openxmlformats.org/officeDocument/2006/relationships/image" Target="../media/image185.wmf"/><Relationship Id="rId6" Type="http://schemas.openxmlformats.org/officeDocument/2006/relationships/image" Target="../media/image182.wmf"/><Relationship Id="rId5" Type="http://schemas.openxmlformats.org/officeDocument/2006/relationships/image" Target="../media/image181.wmf"/><Relationship Id="rId4" Type="http://schemas.openxmlformats.org/officeDocument/2006/relationships/image" Target="../media/image188.wmf"/><Relationship Id="rId9" Type="http://schemas.openxmlformats.org/officeDocument/2006/relationships/image" Target="../media/image18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ink/ink1.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09-12-14T12:37:15.02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-135-3 229,'-221'-10'117,"221"10"-4,0 0-41,0 0-88,0 0-48,221-6-49,-221 6-8,-221 4-4</inkml:trace>
</inkml:ink>
</file>

<file path=ppt/ink/ink2.xml><?xml version="1.0" encoding="utf-8"?>
<inkml:ink xmlns:inkml="http://www.w3.org/2003/InkML">
  <inkml:definitions>
    <inkml:context xml:id="ctx0">
      <inkml:inkSource xml:id="inkSrc0">
        <inkml:traceFormat>
          <inkml:channel name="X" type="integer" max="16519" units="in"/>
          <inkml:channel name="Y" type="integer" max="26311" units="in"/>
          <inkml:channel name="F" type="integer" max="1024" units="dev"/>
        </inkml:traceFormat>
        <inkml:channelProperties>
          <inkml:channelProperty channel="X" name="resolution" value="2540.21216" units="1/in"/>
          <inkml:channelProperty channel="Y" name="resolution" value="2540.16211" units="1/in"/>
          <inkml:channelProperty channel="F" name="resolution" value="0" units="1/dev"/>
        </inkml:channelProperties>
      </inkml:inkSource>
      <inkml:timestamp xml:id="ts0" timeString="2009-12-20T07:37:53.023"/>
    </inkml:context>
    <inkml:brush xml:id="br0">
      <inkml:brushProperty name="width" value="0.05292" units="cm"/>
      <inkml:brushProperty name="height" value="0.05292" units="cm"/>
      <inkml:brushProperty name="color" value="#0000FF"/>
      <inkml:brushProperty name="fitToCurve" value="1"/>
    </inkml:brush>
  </inkml:definitions>
  <inkml:trace contextRef="#ctx0" brushRef="#br0">0 0 261,'0'0'129,"0"0"8,0 0-8,0 0-52,0 0-37,0 0-4,0 0-12,0 0-4,0 0-16,0 0-12,0 0-24,0 0-20,0 0-65,0 0-8,0 0-24,0 0 8</inkml:trace>
</inkml:ink>
</file>

<file path=ppt/ink/ink3.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09-12-14T12:37:15.02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-46 67 229,'-66'-52'117,"66"52"-4,0 0-41,0 0-88,0 0-48,66-40-49,-66 40-8,-66 30-4</inkml:trace>
</inkml:ink>
</file>

<file path=ppt/ink/ink4.xml><?xml version="1.0" encoding="utf-8"?>
<inkml:ink xmlns:inkml="http://www.w3.org/2003/InkML">
  <inkml:definitions>
    <inkml:context xml:id="ctx0">
      <inkml:inkSource xml:id="inkSrc0">
        <inkml:traceFormat>
          <inkml:channel name="X" type="integer" max="16519" units="in"/>
          <inkml:channel name="Y" type="integer" max="26311" units="in"/>
          <inkml:channel name="F" type="integer" max="1024" units="dev"/>
        </inkml:traceFormat>
        <inkml:channelProperties>
          <inkml:channelProperty channel="X" name="resolution" value="2540.21216" units="1/in"/>
          <inkml:channelProperty channel="Y" name="resolution" value="2540.16211" units="1/in"/>
          <inkml:channelProperty channel="F" name="resolution" value="0" units="1/dev"/>
        </inkml:channelProperties>
      </inkml:inkSource>
      <inkml:timestamp xml:id="ts0" timeString="2009-12-20T07:33:25.315"/>
    </inkml:context>
    <inkml:brush xml:id="br0">
      <inkml:brushProperty name="width" value="0.05292" units="cm"/>
      <inkml:brushProperty name="height" value="0.05292" units="cm"/>
      <inkml:brushProperty name="color" value="#0000FF"/>
      <inkml:brushProperty name="fitToCurve" value="1"/>
    </inkml:brush>
  </inkml:definitions>
  <inkml:trace contextRef="#ctx0" brushRef="#br0">1 0 298,'0'21'132,"0"-21"5,0 0-8,0 0-60,0 0-37,0 0-4,0 0-20,0 0-52,0 0-77,0 0-4,0 0-20,0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D412D-FDF7-4506-B4C6-761CFA6E1ED3}" type="datetimeFigureOut">
              <a:rPr lang="en-US" smtClean="0"/>
              <a:pPr/>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45FD3-D06B-4FD2-813C-0AF6D2220408}" type="slidenum">
              <a:rPr lang="en-US" smtClean="0"/>
              <a:pPr/>
              <a:t>‹#›</a:t>
            </a:fld>
            <a:endParaRPr lang="en-US"/>
          </a:p>
        </p:txBody>
      </p:sp>
    </p:spTree>
    <p:extLst>
      <p:ext uri="{BB962C8B-B14F-4D97-AF65-F5344CB8AC3E}">
        <p14:creationId xmlns:p14="http://schemas.microsoft.com/office/powerpoint/2010/main" val="398561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445FD3-D06B-4FD2-813C-0AF6D2220408}" type="slidenum">
              <a:rPr lang="en-US" smtClean="0"/>
              <a:pPr/>
              <a:t>30</a:t>
            </a:fld>
            <a:endParaRPr lang="en-US"/>
          </a:p>
        </p:txBody>
      </p:sp>
    </p:spTree>
    <p:extLst>
      <p:ext uri="{BB962C8B-B14F-4D97-AF65-F5344CB8AC3E}">
        <p14:creationId xmlns:p14="http://schemas.microsoft.com/office/powerpoint/2010/main" val="412760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4445FD3-D06B-4FD2-813C-0AF6D2220408}" type="slidenum">
              <a:rPr lang="en-US" smtClean="0"/>
              <a:pPr/>
              <a:t>50</a:t>
            </a:fld>
            <a:endParaRPr lang="en-US"/>
          </a:p>
        </p:txBody>
      </p:sp>
    </p:spTree>
    <p:extLst>
      <p:ext uri="{BB962C8B-B14F-4D97-AF65-F5344CB8AC3E}">
        <p14:creationId xmlns:p14="http://schemas.microsoft.com/office/powerpoint/2010/main" val="341193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9842DA-B4C1-407F-A487-DB10BC8A5717}" type="slidenum">
              <a:rPr lang="en-US" smtClean="0"/>
              <a:pPr/>
              <a:t>80</a:t>
            </a:fld>
            <a:endParaRPr lang="en-US"/>
          </a:p>
        </p:txBody>
      </p:sp>
    </p:spTree>
    <p:extLst>
      <p:ext uri="{BB962C8B-B14F-4D97-AF65-F5344CB8AC3E}">
        <p14:creationId xmlns:p14="http://schemas.microsoft.com/office/powerpoint/2010/main" val="219472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A0FE0C-E37F-4210-A176-21D0DB529907}"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37A70-DE00-4340-B612-756CAFB8C1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0FE0C-E37F-4210-A176-21D0DB529907}"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37A70-DE00-4340-B612-756CAFB8C1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0FE0C-E37F-4210-A176-21D0DB529907}"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37A70-DE00-4340-B612-756CAFB8C1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0FE0C-E37F-4210-A176-21D0DB529907}"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37A70-DE00-4340-B612-756CAFB8C1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0FE0C-E37F-4210-A176-21D0DB529907}"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37A70-DE00-4340-B612-756CAFB8C1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A0FE0C-E37F-4210-A176-21D0DB529907}"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37A70-DE00-4340-B612-756CAFB8C1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A0FE0C-E37F-4210-A176-21D0DB529907}" type="datetimeFigureOut">
              <a:rPr lang="en-US" smtClean="0"/>
              <a:pPr/>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37A70-DE00-4340-B612-756CAFB8C1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A0FE0C-E37F-4210-A176-21D0DB529907}"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37A70-DE00-4340-B612-756CAFB8C1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0FE0C-E37F-4210-A176-21D0DB529907}"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437A70-DE00-4340-B612-756CAFB8C1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0FE0C-E37F-4210-A176-21D0DB529907}"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37A70-DE00-4340-B612-756CAFB8C1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0FE0C-E37F-4210-A176-21D0DB529907}"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37A70-DE00-4340-B612-756CAFB8C1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FE0C-E37F-4210-A176-21D0DB529907}" type="datetimeFigureOut">
              <a:rPr lang="en-US" smtClean="0"/>
              <a:pPr/>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37A70-DE00-4340-B612-756CAFB8C1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06.wmf"/><Relationship Id="rId2" Type="http://schemas.openxmlformats.org/officeDocument/2006/relationships/image" Target="../media/image205.wmf"/><Relationship Id="rId1" Type="http://schemas.openxmlformats.org/officeDocument/2006/relationships/slideLayout" Target="../slideLayouts/slideLayout7.xml"/><Relationship Id="rId4" Type="http://schemas.openxmlformats.org/officeDocument/2006/relationships/image" Target="../media/image207.wmf"/></Relationships>
</file>

<file path=ppt/slides/_rels/slide101.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211.w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6.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1.wmf"/><Relationship Id="rId5" Type="http://schemas.openxmlformats.org/officeDocument/2006/relationships/oleObject" Target="../embeddings/oleObject29.bin"/><Relationship Id="rId4" Type="http://schemas.openxmlformats.org/officeDocument/2006/relationships/image" Target="../media/image30.wmf"/></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3.wmf"/><Relationship Id="rId4" Type="http://schemas.openxmlformats.org/officeDocument/2006/relationships/oleObject" Target="../embeddings/oleObject30.bin"/></Relationships>
</file>

<file path=ppt/slides/_rels/slide16.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6.bin"/><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5.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37.wmf"/><Relationship Id="rId4" Type="http://schemas.openxmlformats.org/officeDocument/2006/relationships/image" Target="../media/image25.wmf"/><Relationship Id="rId9" Type="http://schemas.openxmlformats.org/officeDocument/2006/relationships/oleObject" Target="../embeddings/oleObject34.bin"/><Relationship Id="rId14" Type="http://schemas.openxmlformats.org/officeDocument/2006/relationships/image" Target="../media/image3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1.wmf"/><Relationship Id="rId5" Type="http://schemas.openxmlformats.org/officeDocument/2006/relationships/oleObject" Target="../embeddings/oleObject38.bin"/><Relationship Id="rId4" Type="http://schemas.openxmlformats.org/officeDocument/2006/relationships/image" Target="../media/image40.wmf"/></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customXml" Target="../ink/ink1.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9.wmf"/><Relationship Id="rId5" Type="http://schemas.openxmlformats.org/officeDocument/2006/relationships/oleObject" Target="../embeddings/oleObject40.bin"/><Relationship Id="rId4" Type="http://schemas.openxmlformats.org/officeDocument/2006/relationships/image" Target="../media/image48.wmf"/></Relationships>
</file>

<file path=ppt/slides/_rels/slide23.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46.bin"/><Relationship Id="rId18" Type="http://schemas.openxmlformats.org/officeDocument/2006/relationships/image" Target="../media/image57.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4.wmf"/><Relationship Id="rId17" Type="http://schemas.openxmlformats.org/officeDocument/2006/relationships/oleObject" Target="../embeddings/oleObject48.bin"/><Relationship Id="rId2" Type="http://schemas.openxmlformats.org/officeDocument/2006/relationships/slideLayout" Target="../slideLayouts/slideLayout7.xml"/><Relationship Id="rId16" Type="http://schemas.openxmlformats.org/officeDocument/2006/relationships/image" Target="../media/image56.wmf"/><Relationship Id="rId20" Type="http://schemas.openxmlformats.org/officeDocument/2006/relationships/image" Target="../media/image58.wmf"/><Relationship Id="rId1" Type="http://schemas.openxmlformats.org/officeDocument/2006/relationships/vmlDrawing" Target="../drawings/vmlDrawing13.vml"/><Relationship Id="rId6" Type="http://schemas.openxmlformats.org/officeDocument/2006/relationships/image" Target="../media/image51.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53.wmf"/><Relationship Id="rId19" Type="http://schemas.openxmlformats.org/officeDocument/2006/relationships/oleObject" Target="../embeddings/oleObject49.bin"/><Relationship Id="rId4" Type="http://schemas.openxmlformats.org/officeDocument/2006/relationships/image" Target="../media/image50.wmf"/><Relationship Id="rId9" Type="http://schemas.openxmlformats.org/officeDocument/2006/relationships/oleObject" Target="../embeddings/oleObject44.bin"/><Relationship Id="rId14" Type="http://schemas.openxmlformats.org/officeDocument/2006/relationships/image" Target="../media/image55.wmf"/></Relationships>
</file>

<file path=ppt/slides/_rels/slide24.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55.bin"/><Relationship Id="rId18" Type="http://schemas.openxmlformats.org/officeDocument/2006/relationships/image" Target="../media/image66.wmf"/><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63.wmf"/><Relationship Id="rId17" Type="http://schemas.openxmlformats.org/officeDocument/2006/relationships/oleObject" Target="../embeddings/oleObject57.bin"/><Relationship Id="rId2" Type="http://schemas.openxmlformats.org/officeDocument/2006/relationships/slideLayout" Target="../slideLayouts/slideLayout7.xml"/><Relationship Id="rId16" Type="http://schemas.openxmlformats.org/officeDocument/2006/relationships/image" Target="../media/image65.wmf"/><Relationship Id="rId20" Type="http://schemas.openxmlformats.org/officeDocument/2006/relationships/image" Target="../media/image5.jpeg"/><Relationship Id="rId1" Type="http://schemas.openxmlformats.org/officeDocument/2006/relationships/vmlDrawing" Target="../drawings/vmlDrawing14.vml"/><Relationship Id="rId6" Type="http://schemas.openxmlformats.org/officeDocument/2006/relationships/image" Target="../media/image60.wmf"/><Relationship Id="rId11" Type="http://schemas.openxmlformats.org/officeDocument/2006/relationships/oleObject" Target="../embeddings/oleObject54.bin"/><Relationship Id="rId5" Type="http://schemas.openxmlformats.org/officeDocument/2006/relationships/oleObject" Target="../embeddings/oleObject51.bin"/><Relationship Id="rId15" Type="http://schemas.openxmlformats.org/officeDocument/2006/relationships/oleObject" Target="../embeddings/oleObject56.bin"/><Relationship Id="rId10" Type="http://schemas.openxmlformats.org/officeDocument/2006/relationships/image" Target="../media/image62.wmf"/><Relationship Id="rId19" Type="http://schemas.openxmlformats.org/officeDocument/2006/relationships/image" Target="../media/image4.jpeg"/><Relationship Id="rId4" Type="http://schemas.openxmlformats.org/officeDocument/2006/relationships/image" Target="../media/image59.wmf"/><Relationship Id="rId9" Type="http://schemas.openxmlformats.org/officeDocument/2006/relationships/oleObject" Target="../embeddings/oleObject53.bin"/><Relationship Id="rId14" Type="http://schemas.openxmlformats.org/officeDocument/2006/relationships/image" Target="../media/image64.wmf"/></Relationships>
</file>

<file path=ppt/slides/_rels/slide25.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68.wmf"/><Relationship Id="rId5" Type="http://schemas.openxmlformats.org/officeDocument/2006/relationships/oleObject" Target="../embeddings/oleObject59.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6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3.emf"/><Relationship Id="rId4" Type="http://schemas.openxmlformats.org/officeDocument/2006/relationships/customXml" Target="../ink/ink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image" Target="../media/image79.wmf"/><Relationship Id="rId1" Type="http://schemas.openxmlformats.org/officeDocument/2006/relationships/vmlDrawing" Target="../drawings/vmlDrawing16.vml"/><Relationship Id="rId6" Type="http://schemas.openxmlformats.org/officeDocument/2006/relationships/image" Target="../media/image74.wmf"/><Relationship Id="rId11" Type="http://schemas.openxmlformats.org/officeDocument/2006/relationships/oleObject" Target="../embeddings/oleObject66.bin"/><Relationship Id="rId5" Type="http://schemas.openxmlformats.org/officeDocument/2006/relationships/oleObject" Target="../embeddings/oleObject63.bin"/><Relationship Id="rId15" Type="http://schemas.openxmlformats.org/officeDocument/2006/relationships/oleObject" Target="../embeddings/oleObject68.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65.bin"/><Relationship Id="rId14" Type="http://schemas.openxmlformats.org/officeDocument/2006/relationships/image" Target="../media/image78.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74.bin"/><Relationship Id="rId18" Type="http://schemas.openxmlformats.org/officeDocument/2006/relationships/image" Target="../media/image87.wmf"/><Relationship Id="rId3" Type="http://schemas.openxmlformats.org/officeDocument/2006/relationships/oleObject" Target="../embeddings/oleObject69.bin"/><Relationship Id="rId21" Type="http://schemas.openxmlformats.org/officeDocument/2006/relationships/oleObject" Target="../embeddings/oleObject78.bin"/><Relationship Id="rId7" Type="http://schemas.openxmlformats.org/officeDocument/2006/relationships/oleObject" Target="../embeddings/oleObject71.bin"/><Relationship Id="rId12" Type="http://schemas.openxmlformats.org/officeDocument/2006/relationships/image" Target="../media/image84.wmf"/><Relationship Id="rId17" Type="http://schemas.openxmlformats.org/officeDocument/2006/relationships/oleObject" Target="../embeddings/oleObject76.bin"/><Relationship Id="rId2" Type="http://schemas.openxmlformats.org/officeDocument/2006/relationships/slideLayout" Target="../slideLayouts/slideLayout7.xml"/><Relationship Id="rId16" Type="http://schemas.openxmlformats.org/officeDocument/2006/relationships/image" Target="../media/image86.wmf"/><Relationship Id="rId20" Type="http://schemas.openxmlformats.org/officeDocument/2006/relationships/image" Target="../media/image88.wmf"/><Relationship Id="rId1" Type="http://schemas.openxmlformats.org/officeDocument/2006/relationships/vmlDrawing" Target="../drawings/vmlDrawing17.vml"/><Relationship Id="rId6" Type="http://schemas.openxmlformats.org/officeDocument/2006/relationships/image" Target="../media/image81.wmf"/><Relationship Id="rId11" Type="http://schemas.openxmlformats.org/officeDocument/2006/relationships/oleObject" Target="../embeddings/oleObject73.bin"/><Relationship Id="rId5" Type="http://schemas.openxmlformats.org/officeDocument/2006/relationships/oleObject" Target="../embeddings/oleObject70.bin"/><Relationship Id="rId15" Type="http://schemas.openxmlformats.org/officeDocument/2006/relationships/oleObject" Target="../embeddings/oleObject75.bin"/><Relationship Id="rId23" Type="http://schemas.openxmlformats.org/officeDocument/2006/relationships/image" Target="../media/image90.emf"/><Relationship Id="rId10" Type="http://schemas.openxmlformats.org/officeDocument/2006/relationships/image" Target="../media/image83.wmf"/><Relationship Id="rId19" Type="http://schemas.openxmlformats.org/officeDocument/2006/relationships/oleObject" Target="../embeddings/oleObject77.bin"/><Relationship Id="rId4" Type="http://schemas.openxmlformats.org/officeDocument/2006/relationships/image" Target="../media/image80.wmf"/><Relationship Id="rId9" Type="http://schemas.openxmlformats.org/officeDocument/2006/relationships/oleObject" Target="../embeddings/oleObject72.bin"/><Relationship Id="rId14" Type="http://schemas.openxmlformats.org/officeDocument/2006/relationships/image" Target="../media/image85.wmf"/><Relationship Id="rId22" Type="http://schemas.openxmlformats.org/officeDocument/2006/relationships/image" Target="../media/image89.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95.wmf"/><Relationship Id="rId3" Type="http://schemas.openxmlformats.org/officeDocument/2006/relationships/image" Target="../media/image96.png"/><Relationship Id="rId7" Type="http://schemas.openxmlformats.org/officeDocument/2006/relationships/image" Target="../media/image92.wmf"/><Relationship Id="rId12" Type="http://schemas.openxmlformats.org/officeDocument/2006/relationships/oleObject" Target="../embeddings/oleObject83.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oleObject" Target="../embeddings/oleObject80.bin"/><Relationship Id="rId11" Type="http://schemas.openxmlformats.org/officeDocument/2006/relationships/image" Target="../media/image94.wmf"/><Relationship Id="rId5" Type="http://schemas.openxmlformats.org/officeDocument/2006/relationships/image" Target="../media/image91.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93.wmf"/></Relationships>
</file>

<file path=ppt/slides/_rels/slide34.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96.png"/><Relationship Id="rId1" Type="http://schemas.openxmlformats.org/officeDocument/2006/relationships/slideLayout" Target="../slideLayouts/slideLayout4.xml"/><Relationship Id="rId5" Type="http://schemas.openxmlformats.org/officeDocument/2006/relationships/image" Target="../media/image98.wmf"/><Relationship Id="rId4" Type="http://schemas.openxmlformats.org/officeDocument/2006/relationships/image" Target="../media/image9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103.wmf"/><Relationship Id="rId3" Type="http://schemas.openxmlformats.org/officeDocument/2006/relationships/oleObject" Target="../embeddings/oleObject84.bin"/><Relationship Id="rId7" Type="http://schemas.openxmlformats.org/officeDocument/2006/relationships/image" Target="../media/image104.png"/><Relationship Id="rId12"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100.wmf"/><Relationship Id="rId11" Type="http://schemas.openxmlformats.org/officeDocument/2006/relationships/image" Target="../media/image102.wmf"/><Relationship Id="rId5" Type="http://schemas.openxmlformats.org/officeDocument/2006/relationships/oleObject" Target="../embeddings/oleObject85.bin"/><Relationship Id="rId10" Type="http://schemas.openxmlformats.org/officeDocument/2006/relationships/oleObject" Target="../embeddings/oleObject87.bin"/><Relationship Id="rId4" Type="http://schemas.openxmlformats.org/officeDocument/2006/relationships/image" Target="../media/image99.wmf"/><Relationship Id="rId9" Type="http://schemas.openxmlformats.org/officeDocument/2006/relationships/image" Target="../media/image101.wmf"/></Relationships>
</file>

<file path=ppt/slides/_rels/slide3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emf"/><Relationship Id="rId1" Type="http://schemas.openxmlformats.org/officeDocument/2006/relationships/slideLayout" Target="../slideLayouts/slideLayout7.xml"/><Relationship Id="rId5" Type="http://schemas.openxmlformats.org/officeDocument/2006/relationships/image" Target="../media/image46.emf"/><Relationship Id="rId4" Type="http://schemas.openxmlformats.org/officeDocument/2006/relationships/customXml" Target="../ink/ink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oleObject" Target="../embeddings/oleObject2.bin"/><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7.xml"/><Relationship Id="rId4" Type="http://schemas.openxmlformats.org/officeDocument/2006/relationships/image" Target="../media/image109.emf"/></Relationships>
</file>

<file path=ppt/slides/_rels/slide41.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115.wmf"/><Relationship Id="rId5" Type="http://schemas.openxmlformats.org/officeDocument/2006/relationships/oleObject" Target="../embeddings/oleObject90.bin"/><Relationship Id="rId4" Type="http://schemas.openxmlformats.org/officeDocument/2006/relationships/image" Target="../media/image114.wmf"/></Relationships>
</file>

<file path=ppt/slides/_rels/slide46.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oleObject" Target="../embeddings/oleObject96.bin"/><Relationship Id="rId18" Type="http://schemas.openxmlformats.org/officeDocument/2006/relationships/image" Target="../media/image123.wmf"/><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120.wmf"/><Relationship Id="rId17" Type="http://schemas.openxmlformats.org/officeDocument/2006/relationships/oleObject" Target="../embeddings/oleObject98.bin"/><Relationship Id="rId2" Type="http://schemas.openxmlformats.org/officeDocument/2006/relationships/slideLayout" Target="../slideLayouts/slideLayout7.xml"/><Relationship Id="rId16" Type="http://schemas.openxmlformats.org/officeDocument/2006/relationships/image" Target="../media/image122.wmf"/><Relationship Id="rId20" Type="http://schemas.openxmlformats.org/officeDocument/2006/relationships/image" Target="../media/image124.wmf"/><Relationship Id="rId1" Type="http://schemas.openxmlformats.org/officeDocument/2006/relationships/vmlDrawing" Target="../drawings/vmlDrawing21.vml"/><Relationship Id="rId6" Type="http://schemas.openxmlformats.org/officeDocument/2006/relationships/image" Target="../media/image117.wmf"/><Relationship Id="rId11" Type="http://schemas.openxmlformats.org/officeDocument/2006/relationships/oleObject" Target="../embeddings/oleObject95.bin"/><Relationship Id="rId5" Type="http://schemas.openxmlformats.org/officeDocument/2006/relationships/oleObject" Target="../embeddings/oleObject92.bin"/><Relationship Id="rId15" Type="http://schemas.openxmlformats.org/officeDocument/2006/relationships/oleObject" Target="../embeddings/oleObject97.bin"/><Relationship Id="rId10" Type="http://schemas.openxmlformats.org/officeDocument/2006/relationships/image" Target="../media/image119.wmf"/><Relationship Id="rId19" Type="http://schemas.openxmlformats.org/officeDocument/2006/relationships/oleObject" Target="../embeddings/oleObject99.bin"/><Relationship Id="rId4" Type="http://schemas.openxmlformats.org/officeDocument/2006/relationships/image" Target="../media/image116.wmf"/><Relationship Id="rId9" Type="http://schemas.openxmlformats.org/officeDocument/2006/relationships/oleObject" Target="../embeddings/oleObject94.bin"/><Relationship Id="rId14" Type="http://schemas.openxmlformats.org/officeDocument/2006/relationships/image" Target="../media/image121.wmf"/></Relationships>
</file>

<file path=ppt/slides/_rels/slide47.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100.bin"/><Relationship Id="rId7"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26.wmf"/><Relationship Id="rId5" Type="http://schemas.openxmlformats.org/officeDocument/2006/relationships/oleObject" Target="../embeddings/oleObject101.bin"/><Relationship Id="rId10" Type="http://schemas.openxmlformats.org/officeDocument/2006/relationships/image" Target="../media/image128.wmf"/><Relationship Id="rId4" Type="http://schemas.openxmlformats.org/officeDocument/2006/relationships/image" Target="../media/image125.wmf"/><Relationship Id="rId9" Type="http://schemas.openxmlformats.org/officeDocument/2006/relationships/oleObject" Target="../embeddings/oleObject103.bin"/></Relationships>
</file>

<file path=ppt/slides/_rels/slide48.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oleObject" Target="../embeddings/oleObject104.bin"/><Relationship Id="rId7" Type="http://schemas.openxmlformats.org/officeDocument/2006/relationships/oleObject" Target="../embeddings/oleObject106.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30.wmf"/><Relationship Id="rId5" Type="http://schemas.openxmlformats.org/officeDocument/2006/relationships/oleObject" Target="../embeddings/oleObject105.bin"/><Relationship Id="rId10" Type="http://schemas.openxmlformats.org/officeDocument/2006/relationships/image" Target="../media/image5.jpeg"/><Relationship Id="rId4" Type="http://schemas.openxmlformats.org/officeDocument/2006/relationships/image" Target="../media/image129.wmf"/><Relationship Id="rId9" Type="http://schemas.openxmlformats.org/officeDocument/2006/relationships/image" Target="../media/image4.jpeg"/></Relationships>
</file>

<file path=ppt/slides/_rels/slide4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wmf"/><Relationship Id="rId11" Type="http://schemas.openxmlformats.org/officeDocument/2006/relationships/image" Target="../media/image4.jpeg"/><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112.bin"/><Relationship Id="rId3" Type="http://schemas.openxmlformats.org/officeDocument/2006/relationships/oleObject" Target="../embeddings/oleObject107.bin"/><Relationship Id="rId7" Type="http://schemas.openxmlformats.org/officeDocument/2006/relationships/oleObject" Target="../embeddings/oleObject109.bin"/><Relationship Id="rId12" Type="http://schemas.openxmlformats.org/officeDocument/2006/relationships/image" Target="../media/image137.wmf"/><Relationship Id="rId2" Type="http://schemas.openxmlformats.org/officeDocument/2006/relationships/slideLayout" Target="../slideLayouts/slideLayout7.xml"/><Relationship Id="rId16" Type="http://schemas.openxmlformats.org/officeDocument/2006/relationships/image" Target="../media/image139.wmf"/><Relationship Id="rId1" Type="http://schemas.openxmlformats.org/officeDocument/2006/relationships/vmlDrawing" Target="../drawings/vmlDrawing24.vml"/><Relationship Id="rId6" Type="http://schemas.openxmlformats.org/officeDocument/2006/relationships/image" Target="../media/image135.wmf"/><Relationship Id="rId11" Type="http://schemas.openxmlformats.org/officeDocument/2006/relationships/oleObject" Target="../embeddings/oleObject111.bin"/><Relationship Id="rId5" Type="http://schemas.openxmlformats.org/officeDocument/2006/relationships/oleObject" Target="../embeddings/oleObject108.bin"/><Relationship Id="rId15" Type="http://schemas.openxmlformats.org/officeDocument/2006/relationships/oleObject" Target="../embeddings/oleObject113.bin"/><Relationship Id="rId10" Type="http://schemas.openxmlformats.org/officeDocument/2006/relationships/image" Target="../media/image124.wmf"/><Relationship Id="rId4" Type="http://schemas.openxmlformats.org/officeDocument/2006/relationships/image" Target="../media/image134.wmf"/><Relationship Id="rId9" Type="http://schemas.openxmlformats.org/officeDocument/2006/relationships/oleObject" Target="../embeddings/oleObject110.bin"/><Relationship Id="rId14" Type="http://schemas.openxmlformats.org/officeDocument/2006/relationships/image" Target="../media/image138.wmf"/></Relationships>
</file>

<file path=ppt/slides/_rels/slide52.x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1.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7.xml"/><Relationship Id="rId5" Type="http://schemas.openxmlformats.org/officeDocument/2006/relationships/image" Target="../media/image167.emf"/><Relationship Id="rId4" Type="http://schemas.openxmlformats.org/officeDocument/2006/relationships/customXml" Target="../ink/ink4.xml"/></Relationships>
</file>

<file path=ppt/slides/_rels/slide55.xml.rels><?xml version="1.0" encoding="UTF-8" standalone="yes"?>
<Relationships xmlns="http://schemas.openxmlformats.org/package/2006/relationships"><Relationship Id="rId8" Type="http://schemas.openxmlformats.org/officeDocument/2006/relationships/image" Target="../media/image146.wmf"/><Relationship Id="rId13" Type="http://schemas.openxmlformats.org/officeDocument/2006/relationships/image" Target="../media/image149.jpeg"/><Relationship Id="rId3" Type="http://schemas.openxmlformats.org/officeDocument/2006/relationships/oleObject" Target="../embeddings/oleObject114.bin"/><Relationship Id="rId7" Type="http://schemas.openxmlformats.org/officeDocument/2006/relationships/oleObject" Target="../embeddings/oleObject116.bin"/><Relationship Id="rId12" Type="http://schemas.openxmlformats.org/officeDocument/2006/relationships/image" Target="../media/image148.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45.wmf"/><Relationship Id="rId11" Type="http://schemas.openxmlformats.org/officeDocument/2006/relationships/oleObject" Target="../embeddings/oleObject118.bin"/><Relationship Id="rId5" Type="http://schemas.openxmlformats.org/officeDocument/2006/relationships/oleObject" Target="../embeddings/oleObject115.bin"/><Relationship Id="rId10" Type="http://schemas.openxmlformats.org/officeDocument/2006/relationships/image" Target="../media/image147.wmf"/><Relationship Id="rId4" Type="http://schemas.openxmlformats.org/officeDocument/2006/relationships/image" Target="../media/image144.wmf"/><Relationship Id="rId9" Type="http://schemas.openxmlformats.org/officeDocument/2006/relationships/oleObject" Target="../embeddings/oleObject117.bin"/><Relationship Id="rId14" Type="http://schemas.openxmlformats.org/officeDocument/2006/relationships/image" Target="../media/image150.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4.wmf"/><Relationship Id="rId2" Type="http://schemas.openxmlformats.org/officeDocument/2006/relationships/slideLayout" Target="../slideLayouts/slideLayout7.xml"/><Relationship Id="rId16" Type="http://schemas.openxmlformats.org/officeDocument/2006/relationships/image" Target="../media/image5.jpeg"/><Relationship Id="rId1" Type="http://schemas.openxmlformats.org/officeDocument/2006/relationships/vmlDrawing" Target="../drawings/vmlDrawing4.vml"/><Relationship Id="rId6" Type="http://schemas.openxmlformats.org/officeDocument/2006/relationships/image" Target="../media/image11.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image" Target="../media/image4.jpeg"/><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1.bin"/><Relationship Id="rId14" Type="http://schemas.openxmlformats.org/officeDocument/2006/relationships/image" Target="../media/image15.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153.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156.wmf"/><Relationship Id="rId3" Type="http://schemas.openxmlformats.org/officeDocument/2006/relationships/oleObject" Target="../embeddings/oleObject120.bin"/><Relationship Id="rId7" Type="http://schemas.openxmlformats.org/officeDocument/2006/relationships/oleObject" Target="../embeddings/oleObject122.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55.wmf"/><Relationship Id="rId5" Type="http://schemas.openxmlformats.org/officeDocument/2006/relationships/oleObject" Target="../embeddings/oleObject121.bin"/><Relationship Id="rId10" Type="http://schemas.openxmlformats.org/officeDocument/2006/relationships/image" Target="../media/image157.wmf"/><Relationship Id="rId4" Type="http://schemas.openxmlformats.org/officeDocument/2006/relationships/image" Target="../media/image154.wmf"/><Relationship Id="rId9" Type="http://schemas.openxmlformats.org/officeDocument/2006/relationships/oleObject" Target="../embeddings/oleObject123.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158.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159.wmf"/></Relationships>
</file>

<file path=ppt/slides/_rels/slide65.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162.wmf"/><Relationship Id="rId3" Type="http://schemas.openxmlformats.org/officeDocument/2006/relationships/image" Target="../media/image163.png"/><Relationship Id="rId7" Type="http://schemas.openxmlformats.org/officeDocument/2006/relationships/oleObject" Target="../embeddings/oleObject127.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61.wmf"/><Relationship Id="rId5" Type="http://schemas.openxmlformats.org/officeDocument/2006/relationships/oleObject" Target="../embeddings/oleObject126.bin"/><Relationship Id="rId4" Type="http://schemas.openxmlformats.org/officeDocument/2006/relationships/image" Target="../media/image164.emf"/></Relationships>
</file>

<file path=ppt/slides/_rels/slide67.x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oleObject" Target="../embeddings/oleObject128.bin"/><Relationship Id="rId7" Type="http://schemas.openxmlformats.org/officeDocument/2006/relationships/oleObject" Target="../embeddings/oleObject130.bin"/><Relationship Id="rId12" Type="http://schemas.openxmlformats.org/officeDocument/2006/relationships/image" Target="../media/image169.w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66.wmf"/><Relationship Id="rId11" Type="http://schemas.openxmlformats.org/officeDocument/2006/relationships/oleObject" Target="../embeddings/oleObject132.bin"/><Relationship Id="rId5" Type="http://schemas.openxmlformats.org/officeDocument/2006/relationships/oleObject" Target="../embeddings/oleObject129.bin"/><Relationship Id="rId10" Type="http://schemas.openxmlformats.org/officeDocument/2006/relationships/image" Target="../media/image168.wmf"/><Relationship Id="rId4" Type="http://schemas.openxmlformats.org/officeDocument/2006/relationships/image" Target="../media/image165.wmf"/><Relationship Id="rId9" Type="http://schemas.openxmlformats.org/officeDocument/2006/relationships/oleObject" Target="../embeddings/oleObject131.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image" Target="../media/image174.wmf"/><Relationship Id="rId18" Type="http://schemas.openxmlformats.org/officeDocument/2006/relationships/oleObject" Target="../embeddings/oleObject140.bin"/><Relationship Id="rId3" Type="http://schemas.openxmlformats.org/officeDocument/2006/relationships/image" Target="../media/image180.jpeg"/><Relationship Id="rId21" Type="http://schemas.openxmlformats.org/officeDocument/2006/relationships/image" Target="../media/image178.wmf"/><Relationship Id="rId7" Type="http://schemas.openxmlformats.org/officeDocument/2006/relationships/image" Target="../media/image171.wmf"/><Relationship Id="rId12" Type="http://schemas.openxmlformats.org/officeDocument/2006/relationships/oleObject" Target="../embeddings/oleObject137.bin"/><Relationship Id="rId17" Type="http://schemas.openxmlformats.org/officeDocument/2006/relationships/image" Target="../media/image176.wmf"/><Relationship Id="rId2" Type="http://schemas.openxmlformats.org/officeDocument/2006/relationships/slideLayout" Target="../slideLayouts/slideLayout7.xml"/><Relationship Id="rId16" Type="http://schemas.openxmlformats.org/officeDocument/2006/relationships/oleObject" Target="../embeddings/oleObject139.bin"/><Relationship Id="rId20" Type="http://schemas.openxmlformats.org/officeDocument/2006/relationships/oleObject" Target="../embeddings/oleObject141.bin"/><Relationship Id="rId1" Type="http://schemas.openxmlformats.org/officeDocument/2006/relationships/vmlDrawing" Target="../drawings/vmlDrawing32.vml"/><Relationship Id="rId6" Type="http://schemas.openxmlformats.org/officeDocument/2006/relationships/oleObject" Target="../embeddings/oleObject134.bin"/><Relationship Id="rId11" Type="http://schemas.openxmlformats.org/officeDocument/2006/relationships/image" Target="../media/image173.wmf"/><Relationship Id="rId5" Type="http://schemas.openxmlformats.org/officeDocument/2006/relationships/image" Target="../media/image170.wmf"/><Relationship Id="rId15" Type="http://schemas.openxmlformats.org/officeDocument/2006/relationships/image" Target="../media/image175.wmf"/><Relationship Id="rId23" Type="http://schemas.openxmlformats.org/officeDocument/2006/relationships/image" Target="../media/image179.wmf"/><Relationship Id="rId10" Type="http://schemas.openxmlformats.org/officeDocument/2006/relationships/oleObject" Target="../embeddings/oleObject136.bin"/><Relationship Id="rId19" Type="http://schemas.openxmlformats.org/officeDocument/2006/relationships/image" Target="../media/image177.wmf"/><Relationship Id="rId4" Type="http://schemas.openxmlformats.org/officeDocument/2006/relationships/oleObject" Target="../embeddings/oleObject133.bin"/><Relationship Id="rId9" Type="http://schemas.openxmlformats.org/officeDocument/2006/relationships/image" Target="../media/image172.wmf"/><Relationship Id="rId14" Type="http://schemas.openxmlformats.org/officeDocument/2006/relationships/oleObject" Target="../embeddings/oleObject138.bin"/><Relationship Id="rId22" Type="http://schemas.openxmlformats.org/officeDocument/2006/relationships/oleObject" Target="../embeddings/oleObject142.bin"/></Relationships>
</file>

<file path=ppt/slides/_rels/slide69.x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oleObject" Target="../embeddings/oleObject143.bin"/><Relationship Id="rId7" Type="http://schemas.openxmlformats.org/officeDocument/2006/relationships/oleObject" Target="../embeddings/oleObject145.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82.wmf"/><Relationship Id="rId5" Type="http://schemas.openxmlformats.org/officeDocument/2006/relationships/oleObject" Target="../embeddings/oleObject144.bin"/><Relationship Id="rId10" Type="http://schemas.openxmlformats.org/officeDocument/2006/relationships/image" Target="../media/image184.wmf"/><Relationship Id="rId4" Type="http://schemas.openxmlformats.org/officeDocument/2006/relationships/image" Target="../media/image181.wmf"/><Relationship Id="rId9" Type="http://schemas.openxmlformats.org/officeDocument/2006/relationships/oleObject" Target="../embeddings/oleObject146.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49.bin"/><Relationship Id="rId13" Type="http://schemas.openxmlformats.org/officeDocument/2006/relationships/image" Target="../media/image181.wmf"/><Relationship Id="rId18" Type="http://schemas.openxmlformats.org/officeDocument/2006/relationships/oleObject" Target="../embeddings/oleObject154.bin"/><Relationship Id="rId3" Type="http://schemas.openxmlformats.org/officeDocument/2006/relationships/image" Target="../media/image190.jpeg"/><Relationship Id="rId21" Type="http://schemas.openxmlformats.org/officeDocument/2006/relationships/image" Target="../media/image184.wmf"/><Relationship Id="rId7" Type="http://schemas.openxmlformats.org/officeDocument/2006/relationships/image" Target="../media/image186.wmf"/><Relationship Id="rId12" Type="http://schemas.openxmlformats.org/officeDocument/2006/relationships/oleObject" Target="../embeddings/oleObject151.bin"/><Relationship Id="rId17" Type="http://schemas.openxmlformats.org/officeDocument/2006/relationships/image" Target="../media/image183.wmf"/><Relationship Id="rId2" Type="http://schemas.openxmlformats.org/officeDocument/2006/relationships/slideLayout" Target="../slideLayouts/slideLayout7.xml"/><Relationship Id="rId16" Type="http://schemas.openxmlformats.org/officeDocument/2006/relationships/oleObject" Target="../embeddings/oleObject153.bin"/><Relationship Id="rId20" Type="http://schemas.openxmlformats.org/officeDocument/2006/relationships/oleObject" Target="../embeddings/oleObject155.bin"/><Relationship Id="rId1" Type="http://schemas.openxmlformats.org/officeDocument/2006/relationships/vmlDrawing" Target="../drawings/vmlDrawing34.vml"/><Relationship Id="rId6" Type="http://schemas.openxmlformats.org/officeDocument/2006/relationships/oleObject" Target="../embeddings/oleObject148.bin"/><Relationship Id="rId11" Type="http://schemas.openxmlformats.org/officeDocument/2006/relationships/image" Target="../media/image188.wmf"/><Relationship Id="rId5" Type="http://schemas.openxmlformats.org/officeDocument/2006/relationships/image" Target="../media/image185.wmf"/><Relationship Id="rId15" Type="http://schemas.openxmlformats.org/officeDocument/2006/relationships/image" Target="../media/image182.wmf"/><Relationship Id="rId10" Type="http://schemas.openxmlformats.org/officeDocument/2006/relationships/oleObject" Target="../embeddings/oleObject150.bin"/><Relationship Id="rId19" Type="http://schemas.openxmlformats.org/officeDocument/2006/relationships/image" Target="../media/image189.wmf"/><Relationship Id="rId4" Type="http://schemas.openxmlformats.org/officeDocument/2006/relationships/oleObject" Target="../embeddings/oleObject147.bin"/><Relationship Id="rId9" Type="http://schemas.openxmlformats.org/officeDocument/2006/relationships/image" Target="../media/image187.wmf"/><Relationship Id="rId14" Type="http://schemas.openxmlformats.org/officeDocument/2006/relationships/oleObject" Target="../embeddings/oleObject152.bin"/></Relationships>
</file>

<file path=ppt/slides/_rels/slide71.xml.rels><?xml version="1.0" encoding="UTF-8" standalone="yes"?>
<Relationships xmlns="http://schemas.openxmlformats.org/package/2006/relationships"><Relationship Id="rId2" Type="http://schemas.openxmlformats.org/officeDocument/2006/relationships/image" Target="../media/image191.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7.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7.bin"/><Relationship Id="rId14" Type="http://schemas.openxmlformats.org/officeDocument/2006/relationships/image" Target="../media/image21.wmf"/></Relationships>
</file>

<file path=ppt/slides/_rels/slide8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21.bin"/><Relationship Id="rId4" Type="http://schemas.openxmlformats.org/officeDocument/2006/relationships/image" Target="../media/image22.wmf"/></Relationships>
</file>

<file path=ppt/slides/_rels/slide9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44.emf"/><Relationship Id="rId1" Type="http://schemas.openxmlformats.org/officeDocument/2006/relationships/slideLayout" Target="../slideLayouts/slideLayout7.xml"/><Relationship Id="rId4" Type="http://schemas.openxmlformats.org/officeDocument/2006/relationships/image" Target="../media/image105.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99.emf"/><Relationship Id="rId2" Type="http://schemas.openxmlformats.org/officeDocument/2006/relationships/image" Target="../media/image198.emf"/><Relationship Id="rId1" Type="http://schemas.openxmlformats.org/officeDocument/2006/relationships/slideLayout" Target="../slideLayouts/slideLayout7.xml"/><Relationship Id="rId4" Type="http://schemas.openxmlformats.org/officeDocument/2006/relationships/image" Target="../media/image200.emf"/></Relationships>
</file>

<file path=ppt/slides/_rels/slide97.x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01.emf"/><Relationship Id="rId1" Type="http://schemas.openxmlformats.org/officeDocument/2006/relationships/slideLayout" Target="../slideLayouts/slideLayout7.xml"/><Relationship Id="rId4" Type="http://schemas.openxmlformats.org/officeDocument/2006/relationships/image" Target="../media/image203.emf"/></Relationships>
</file>

<file path=ppt/slides/_rels/slide98.xml.rels><?xml version="1.0" encoding="UTF-8" standalone="yes"?>
<Relationships xmlns="http://schemas.openxmlformats.org/package/2006/relationships"><Relationship Id="rId2" Type="http://schemas.openxmlformats.org/officeDocument/2006/relationships/image" Target="../media/image204.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10</a:t>
            </a:r>
            <a:endParaRPr lang="en-US" dirty="0"/>
          </a:p>
        </p:txBody>
      </p:sp>
      <p:sp>
        <p:nvSpPr>
          <p:cNvPr id="3" name="Subtitle 2"/>
          <p:cNvSpPr>
            <a:spLocks noGrp="1"/>
          </p:cNvSpPr>
          <p:nvPr>
            <p:ph type="subTitle" idx="1"/>
          </p:nvPr>
        </p:nvSpPr>
        <p:spPr/>
        <p:txBody>
          <a:bodyPr/>
          <a:lstStyle/>
          <a:p>
            <a:r>
              <a:rPr lang="en-US" dirty="0" smtClean="0"/>
              <a:t>Rotation (Angular Motion)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1325562"/>
          </a:xfrm>
          <a:prstGeom prst="rect">
            <a:avLst/>
          </a:prstGeom>
          <a:noFill/>
          <a:ln w="76200">
            <a:noFill/>
          </a:ln>
        </p:spPr>
        <p:txBody>
          <a:bodyPr/>
          <a:lstStyle/>
          <a:p>
            <a:r>
              <a:rPr lang="en-US" sz="2000" b="1" u="sng" dirty="0" smtClean="0"/>
              <a:t>Example 1:</a:t>
            </a:r>
            <a:r>
              <a:rPr lang="en-US" sz="2000" b="1" dirty="0" smtClean="0"/>
              <a:t> </a:t>
            </a:r>
            <a:r>
              <a:rPr lang="en-US" sz="2000" dirty="0" smtClean="0"/>
              <a:t> The angular position of a point on the rim of a rotating wheel  is given by Θ= 4.0t -3.0t</a:t>
            </a:r>
            <a:r>
              <a:rPr lang="en-US" sz="2000" baseline="30000" dirty="0" smtClean="0"/>
              <a:t>2</a:t>
            </a:r>
            <a:r>
              <a:rPr lang="en-US" sz="2000" dirty="0" smtClean="0"/>
              <a:t> + t</a:t>
            </a:r>
            <a:r>
              <a:rPr lang="en-US" sz="2000" baseline="30000" dirty="0" smtClean="0"/>
              <a:t>3</a:t>
            </a:r>
            <a:r>
              <a:rPr lang="en-US" sz="2000" dirty="0" smtClean="0"/>
              <a:t>, where Θ is in  radians and t is in seconds. What is the average angular acceleration for the time interval that begins at t = 0 s and  ends at t = 1.0 s? (</a:t>
            </a:r>
            <a:r>
              <a:rPr lang="en-US" sz="2000" dirty="0" err="1" smtClean="0"/>
              <a:t>Ans</a:t>
            </a:r>
            <a:r>
              <a:rPr lang="en-US" sz="2000" dirty="0" smtClean="0"/>
              <a:t>: -3.0 </a:t>
            </a:r>
            <a:r>
              <a:rPr lang="en-US" sz="2000" dirty="0" err="1" smtClean="0"/>
              <a:t>rad</a:t>
            </a:r>
            <a:r>
              <a:rPr lang="en-US" sz="2000" dirty="0" smtClean="0"/>
              <a:t>/s</a:t>
            </a:r>
            <a:r>
              <a:rPr lang="en-US" sz="2000" baseline="30000" dirty="0" smtClean="0"/>
              <a:t>2</a:t>
            </a:r>
            <a:r>
              <a:rPr lang="en-US" sz="2000" dirty="0" smtClean="0"/>
              <a:t>) .</a:t>
            </a:r>
            <a:endParaRPr lang="en-US" sz="2000" dirty="0"/>
          </a:p>
        </p:txBody>
      </p:sp>
      <p:sp>
        <p:nvSpPr>
          <p:cNvPr id="3" name="Rectangle 4"/>
          <p:cNvSpPr txBox="1">
            <a:spLocks noChangeArrowheads="1"/>
          </p:cNvSpPr>
          <p:nvPr/>
        </p:nvSpPr>
        <p:spPr>
          <a:xfrm>
            <a:off x="381000" y="2057400"/>
            <a:ext cx="8229600" cy="1143000"/>
          </a:xfrm>
          <a:prstGeom prst="rect">
            <a:avLst/>
          </a:prstGeom>
          <a:noFill/>
          <a:ln w="76200">
            <a:noFill/>
          </a:ln>
        </p:spPr>
        <p:txBody>
          <a:bodyPr/>
          <a:lstStyle/>
          <a:p>
            <a:r>
              <a:rPr lang="en-US" sz="2000" b="1" u="sng" dirty="0" smtClean="0"/>
              <a:t>Example 2</a:t>
            </a:r>
            <a:r>
              <a:rPr lang="en-US" sz="2000" u="sng" dirty="0" smtClean="0"/>
              <a:t>:</a:t>
            </a:r>
            <a:r>
              <a:rPr lang="en-US" sz="2000" dirty="0" smtClean="0"/>
              <a:t> Assume that a disk starts from rest and rotates with an angular acceleration of 2.00 </a:t>
            </a:r>
            <a:r>
              <a:rPr lang="en-US" sz="2000" dirty="0" err="1" smtClean="0"/>
              <a:t>rad</a:t>
            </a:r>
            <a:r>
              <a:rPr lang="en-US" sz="2000" dirty="0" smtClean="0"/>
              <a:t>/s</a:t>
            </a:r>
            <a:r>
              <a:rPr lang="en-US" sz="2000" baseline="30000" dirty="0" smtClean="0"/>
              <a:t>2</a:t>
            </a:r>
            <a:r>
              <a:rPr lang="en-US" sz="2000" dirty="0" smtClean="0"/>
              <a:t>. The time it takes to rotate through the first three revolutions is: (</a:t>
            </a:r>
            <a:r>
              <a:rPr lang="en-US" sz="2000" dirty="0" err="1" smtClean="0"/>
              <a:t>Ans</a:t>
            </a:r>
            <a:r>
              <a:rPr lang="en-US" sz="2000" dirty="0" smtClean="0"/>
              <a:t>: 4.34 s)</a:t>
            </a:r>
            <a:endParaRPr lang="en-US" sz="2000" dirty="0"/>
          </a:p>
        </p:txBody>
      </p:sp>
      <p:sp>
        <p:nvSpPr>
          <p:cNvPr id="4" name="Rectangle 3"/>
          <p:cNvSpPr/>
          <p:nvPr/>
        </p:nvSpPr>
        <p:spPr>
          <a:xfrm>
            <a:off x="457200" y="3648670"/>
            <a:ext cx="7924800" cy="923330"/>
          </a:xfrm>
          <a:prstGeom prst="rect">
            <a:avLst/>
          </a:prstGeom>
        </p:spPr>
        <p:txBody>
          <a:bodyPr wrap="square">
            <a:spAutoFit/>
          </a:bodyPr>
          <a:lstStyle/>
          <a:p>
            <a:r>
              <a:rPr lang="en-US" b="1" dirty="0" smtClean="0"/>
              <a:t>Example 3:</a:t>
            </a:r>
            <a:r>
              <a:rPr lang="en-US" dirty="0" smtClean="0"/>
              <a:t>  At t=0, a disk has an angular velocity of 360 rev/min, and constant angular acceleration of -0.50 </a:t>
            </a:r>
            <a:r>
              <a:rPr lang="en-US" dirty="0" err="1" smtClean="0"/>
              <a:t>rad</a:t>
            </a:r>
            <a:r>
              <a:rPr lang="en-US" dirty="0" smtClean="0"/>
              <a:t>/s</a:t>
            </a:r>
            <a:r>
              <a:rPr lang="en-US" baseline="30000" dirty="0" smtClean="0"/>
              <a:t>2</a:t>
            </a:r>
            <a:r>
              <a:rPr lang="en-US" dirty="0" smtClean="0"/>
              <a:t>. How many rotations does the disk make before coming to rest?  (</a:t>
            </a:r>
            <a:r>
              <a:rPr lang="en-US" dirty="0" err="1" smtClean="0"/>
              <a:t>Ans</a:t>
            </a:r>
            <a:r>
              <a:rPr lang="en-US" dirty="0" smtClean="0"/>
              <a:t>: 226)</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T-52-Ch11</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838200"/>
            <a:ext cx="8915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Q#17:</a:t>
            </a:r>
            <a:r>
              <a:rPr lang="en-US" dirty="0" smtClean="0"/>
              <a:t> A ring is given an initial speed of 7.0 m/s at its center of mass (see </a:t>
            </a:r>
            <a:r>
              <a:rPr lang="en-US" dirty="0" smtClean="0">
                <a:solidFill>
                  <a:srgbClr val="0000FF"/>
                </a:solidFill>
              </a:rPr>
              <a:t>Fig 5</a:t>
            </a:r>
            <a:r>
              <a:rPr lang="en-US" dirty="0" smtClean="0"/>
              <a:t>). It then rolls smoothly up the incline. At the height 5.0 m the speed of the center of mass of the ring is: (</a:t>
            </a:r>
            <a:r>
              <a:rPr lang="en-US" dirty="0" err="1" smtClean="0"/>
              <a:t>Ans</a:t>
            </a:r>
            <a:r>
              <a:rPr lang="en-US" dirty="0" smtClean="0"/>
              <a:t>: 0 m/s)</a:t>
            </a:r>
          </a:p>
          <a:p>
            <a:r>
              <a:rPr lang="en-US" b="1" dirty="0" smtClean="0"/>
              <a:t>Q#18:</a:t>
            </a:r>
            <a:r>
              <a:rPr lang="en-US" dirty="0" smtClean="0"/>
              <a:t> The angular momentum of an object about the origin is given as functions of time as follows: </a:t>
            </a:r>
            <a:r>
              <a:rPr lang="en-US" i="1" dirty="0" smtClean="0"/>
              <a:t>L</a:t>
            </a:r>
            <a:r>
              <a:rPr lang="en-US" dirty="0" smtClean="0"/>
              <a:t>=(</a:t>
            </a:r>
            <a:r>
              <a:rPr lang="en-US" i="1" dirty="0" smtClean="0"/>
              <a:t>2t-1</a:t>
            </a:r>
            <a:r>
              <a:rPr lang="en-US" dirty="0" smtClean="0"/>
              <a:t>)</a:t>
            </a:r>
            <a:r>
              <a:rPr lang="en-US" i="1" dirty="0" err="1" smtClean="0"/>
              <a:t>i</a:t>
            </a:r>
            <a:r>
              <a:rPr lang="en-US" dirty="0" smtClean="0"/>
              <a:t> kg.m</a:t>
            </a:r>
            <a:r>
              <a:rPr lang="en-US" baseline="30000" dirty="0" smtClean="0"/>
              <a:t>2</a:t>
            </a:r>
            <a:r>
              <a:rPr lang="en-US" dirty="0" smtClean="0"/>
              <a:t>.s where </a:t>
            </a:r>
            <a:r>
              <a:rPr lang="en-US" i="1" dirty="0" smtClean="0"/>
              <a:t>t </a:t>
            </a:r>
            <a:r>
              <a:rPr lang="en-US" dirty="0" smtClean="0"/>
              <a:t>is in </a:t>
            </a:r>
            <a:r>
              <a:rPr lang="en-US" i="1" dirty="0" smtClean="0"/>
              <a:t>s</a:t>
            </a:r>
            <a:r>
              <a:rPr lang="en-US" dirty="0" smtClean="0"/>
              <a:t>. The torque about the origin at </a:t>
            </a:r>
            <a:r>
              <a:rPr lang="en-US" i="1" dirty="0" smtClean="0"/>
              <a:t>t </a:t>
            </a:r>
            <a:r>
              <a:rPr lang="en-US" dirty="0" smtClean="0"/>
              <a:t>= 2.0 </a:t>
            </a:r>
            <a:r>
              <a:rPr lang="en-US" i="1" dirty="0" smtClean="0"/>
              <a:t>s </a:t>
            </a:r>
            <a:r>
              <a:rPr lang="en-US" dirty="0" smtClean="0"/>
              <a:t>is:.(</a:t>
            </a:r>
            <a:r>
              <a:rPr lang="en-US" dirty="0" err="1" smtClean="0"/>
              <a:t>Ans</a:t>
            </a:r>
            <a:r>
              <a:rPr lang="en-US" dirty="0" smtClean="0"/>
              <a:t>: (2.0 </a:t>
            </a:r>
            <a:r>
              <a:rPr lang="en-US" dirty="0" err="1" smtClean="0"/>
              <a:t>i</a:t>
            </a:r>
            <a:r>
              <a:rPr lang="en-US" dirty="0" smtClean="0"/>
              <a:t>) </a:t>
            </a:r>
            <a:r>
              <a:rPr lang="en-US" dirty="0" err="1" smtClean="0"/>
              <a:t>N.m</a:t>
            </a:r>
            <a:r>
              <a:rPr lang="en-US" dirty="0" smtClean="0"/>
              <a:t>) </a:t>
            </a:r>
          </a:p>
          <a:p>
            <a:r>
              <a:rPr lang="en-US" b="1" dirty="0" smtClean="0"/>
              <a:t>Q#19:</a:t>
            </a:r>
            <a:r>
              <a:rPr lang="en-US" dirty="0" smtClean="0"/>
              <a:t> Two identical thin rods of mass </a:t>
            </a:r>
            <a:r>
              <a:rPr lang="en-US" i="1" dirty="0" smtClean="0"/>
              <a:t>M </a:t>
            </a:r>
            <a:r>
              <a:rPr lang="en-US" dirty="0" smtClean="0"/>
              <a:t>and length </a:t>
            </a:r>
            <a:r>
              <a:rPr lang="en-US" i="1" dirty="0" smtClean="0"/>
              <a:t>d </a:t>
            </a:r>
            <a:r>
              <a:rPr lang="en-US" dirty="0" smtClean="0"/>
              <a:t>are attached together in the form of a plus sign “+” (see </a:t>
            </a:r>
            <a:r>
              <a:rPr lang="en-US" dirty="0" smtClean="0">
                <a:solidFill>
                  <a:srgbClr val="0000FF"/>
                </a:solidFill>
              </a:rPr>
              <a:t>Fig 6</a:t>
            </a:r>
            <a:r>
              <a:rPr lang="en-US" dirty="0" smtClean="0"/>
              <a:t>). The whole structure is rotating counterclockwise with angular velocity of ω about the </a:t>
            </a:r>
            <a:r>
              <a:rPr lang="en-US" i="1" dirty="0" smtClean="0"/>
              <a:t>z </a:t>
            </a:r>
            <a:r>
              <a:rPr lang="en-US" dirty="0" smtClean="0"/>
              <a:t>axis (which is at the point of attachment). The angular momentum about the </a:t>
            </a:r>
            <a:r>
              <a:rPr lang="en-US" i="1" dirty="0" smtClean="0"/>
              <a:t>z </a:t>
            </a:r>
            <a:r>
              <a:rPr lang="en-US" dirty="0" smtClean="0"/>
              <a:t>axis is: (</a:t>
            </a:r>
            <a:r>
              <a:rPr lang="en-US" dirty="0" err="1" smtClean="0"/>
              <a:t>Ans</a:t>
            </a:r>
            <a:r>
              <a:rPr lang="en-US" dirty="0" smtClean="0"/>
              <a:t>: (1/6) </a:t>
            </a:r>
            <a:r>
              <a:rPr lang="en-US" i="1" dirty="0" smtClean="0"/>
              <a:t>M </a:t>
            </a:r>
            <a:r>
              <a:rPr lang="en-US" dirty="0" smtClean="0"/>
              <a:t>ω </a:t>
            </a:r>
            <a:r>
              <a:rPr lang="en-US" i="1" dirty="0" smtClean="0"/>
              <a:t>d</a:t>
            </a:r>
            <a:r>
              <a:rPr lang="en-US" dirty="0" smtClean="0"/>
              <a:t>2 counterclockwise )</a:t>
            </a:r>
          </a:p>
          <a:p>
            <a:r>
              <a:rPr lang="en-US" b="1" dirty="0" smtClean="0"/>
              <a:t>Q#20</a:t>
            </a:r>
            <a:r>
              <a:rPr lang="en-US" dirty="0" smtClean="0"/>
              <a:t>: A solid sphere of mass </a:t>
            </a:r>
            <a:r>
              <a:rPr lang="en-US" i="1" dirty="0" smtClean="0"/>
              <a:t>M</a:t>
            </a:r>
            <a:r>
              <a:rPr lang="en-US" dirty="0" smtClean="0"/>
              <a:t>=1.0 kg and radius </a:t>
            </a:r>
            <a:r>
              <a:rPr lang="en-US" i="1" dirty="0" smtClean="0"/>
              <a:t>R</a:t>
            </a:r>
            <a:r>
              <a:rPr lang="en-US" dirty="0" smtClean="0"/>
              <a:t>=10 cm rotates about a frictionless axis at 4.0 </a:t>
            </a:r>
            <a:r>
              <a:rPr lang="en-US" dirty="0" err="1" smtClean="0"/>
              <a:t>rad</a:t>
            </a:r>
            <a:r>
              <a:rPr lang="en-US" dirty="0" smtClean="0"/>
              <a:t>/s (see </a:t>
            </a:r>
            <a:r>
              <a:rPr lang="en-US" dirty="0" smtClean="0">
                <a:solidFill>
                  <a:srgbClr val="0000FF"/>
                </a:solidFill>
              </a:rPr>
              <a:t>Fig 7</a:t>
            </a:r>
            <a:r>
              <a:rPr lang="en-US" dirty="0" smtClean="0"/>
              <a:t>). A hoop of mass </a:t>
            </a:r>
            <a:r>
              <a:rPr lang="en-US" i="1" dirty="0" smtClean="0"/>
              <a:t>m</a:t>
            </a:r>
            <a:r>
              <a:rPr lang="en-US" dirty="0" smtClean="0"/>
              <a:t>=0.10 kg and radius </a:t>
            </a:r>
            <a:r>
              <a:rPr lang="en-US" i="1" dirty="0" smtClean="0"/>
              <a:t>R </a:t>
            </a:r>
            <a:r>
              <a:rPr lang="en-US" dirty="0" smtClean="0"/>
              <a:t>=10 cm falls onto the ball and sticks to it in the middle exactly. The angular speed of the whole system about the axis just after the hoop sticks to the sphere is: (</a:t>
            </a:r>
            <a:r>
              <a:rPr lang="en-US" dirty="0" err="1" smtClean="0"/>
              <a:t>Ans</a:t>
            </a:r>
            <a:r>
              <a:rPr lang="en-US" dirty="0" smtClean="0"/>
              <a:t>: 3.2 </a:t>
            </a:r>
            <a:r>
              <a:rPr lang="en-US" dirty="0" err="1" smtClean="0"/>
              <a:t>rad</a:t>
            </a:r>
            <a:r>
              <a:rPr lang="en-US" dirty="0" smtClean="0"/>
              <a:t>/s )</a:t>
            </a:r>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762000" y="4983480"/>
            <a:ext cx="2057400" cy="1798320"/>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3962400" y="4905022"/>
            <a:ext cx="1981200" cy="1797756"/>
          </a:xfrm>
          <a:prstGeom prst="rect">
            <a:avLst/>
          </a:prstGeom>
          <a:noFill/>
          <a:ln w="9525">
            <a:noFill/>
            <a:miter lim="800000"/>
            <a:headEnd/>
            <a:tailEnd/>
          </a:ln>
        </p:spPr>
      </p:pic>
      <p:pic>
        <p:nvPicPr>
          <p:cNvPr id="32772" name="Picture 4"/>
          <p:cNvPicPr>
            <a:picLocks noChangeAspect="1" noChangeArrowheads="1"/>
          </p:cNvPicPr>
          <p:nvPr/>
        </p:nvPicPr>
        <p:blipFill>
          <a:blip r:embed="rId4" cstate="print"/>
          <a:srcRect/>
          <a:stretch>
            <a:fillRect/>
          </a:stretch>
        </p:blipFill>
        <p:spPr bwMode="auto">
          <a:xfrm>
            <a:off x="6400800" y="5181599"/>
            <a:ext cx="1905000" cy="1479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T-51-Ch10</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u="sng" dirty="0" smtClean="0"/>
              <a:t>Q#13</a:t>
            </a:r>
            <a:r>
              <a:rPr lang="en-US" b="1" dirty="0" smtClean="0"/>
              <a:t>.</a:t>
            </a:r>
            <a:r>
              <a:rPr lang="en-US" dirty="0" smtClean="0"/>
              <a:t> A car engine is idling at ω</a:t>
            </a:r>
            <a:r>
              <a:rPr lang="en-US" baseline="-25000" dirty="0" smtClean="0"/>
              <a:t>0</a:t>
            </a:r>
            <a:r>
              <a:rPr lang="en-US" dirty="0" smtClean="0"/>
              <a:t>= 500 rev/min at a traffic light. When the light turns green, the crankshaft rotation speeds up at a constant rate to ω=  2500 rev/min over an interval of 3.0 s.  The number of  revolutions the crankshaft makes during these 3.0 s is: (</a:t>
            </a:r>
            <a:r>
              <a:rPr lang="en-US" dirty="0" err="1" smtClean="0"/>
              <a:t>Ans</a:t>
            </a:r>
            <a:r>
              <a:rPr lang="en-US" dirty="0" smtClean="0"/>
              <a:t>: 75)</a:t>
            </a:r>
          </a:p>
          <a:p>
            <a:r>
              <a:rPr lang="en-US" b="1" dirty="0" smtClean="0"/>
              <a:t>Q#14: </a:t>
            </a:r>
            <a:r>
              <a:rPr lang="en-US" dirty="0" smtClean="0"/>
              <a:t>Find the moment of inertia of a uniform ring of radius R and mass M about an axis 2R from the center of the ring as shown in the </a:t>
            </a:r>
            <a:r>
              <a:rPr lang="en-US" b="1" dirty="0" smtClean="0">
                <a:solidFill>
                  <a:srgbClr val="0000FF"/>
                </a:solidFill>
              </a:rPr>
              <a:t>Figure 3</a:t>
            </a:r>
            <a:r>
              <a:rPr lang="en-US" dirty="0" smtClean="0"/>
              <a:t>. (</a:t>
            </a:r>
            <a:r>
              <a:rPr lang="en-US" dirty="0" err="1" smtClean="0"/>
              <a:t>Ans</a:t>
            </a:r>
            <a:r>
              <a:rPr lang="en-US" dirty="0" smtClean="0"/>
              <a:t>: 5M R</a:t>
            </a:r>
            <a:r>
              <a:rPr lang="en-US" baseline="30000" dirty="0" smtClean="0"/>
              <a:t>2</a:t>
            </a:r>
            <a:r>
              <a:rPr lang="en-US" dirty="0" smtClean="0"/>
              <a:t>)</a:t>
            </a:r>
          </a:p>
          <a:p>
            <a:r>
              <a:rPr lang="en-US" b="1" dirty="0" smtClean="0"/>
              <a:t>Q#15: </a:t>
            </a:r>
            <a:r>
              <a:rPr lang="en-US" dirty="0" smtClean="0"/>
              <a:t> A uniform 2.0 kg cylinder of radius 0.15 m is suspended by two strings wrapped around it, as shown in </a:t>
            </a:r>
            <a:r>
              <a:rPr lang="en-US" b="1" dirty="0" smtClean="0">
                <a:solidFill>
                  <a:srgbClr val="0000FF"/>
                </a:solidFill>
              </a:rPr>
              <a:t>Figure 4</a:t>
            </a:r>
            <a:r>
              <a:rPr lang="en-US" dirty="0" smtClean="0"/>
              <a:t>. The cylinder remains horizontal while descending. The acceleration of the center of mass of the cylinder is: (</a:t>
            </a:r>
            <a:r>
              <a:rPr lang="en-US" dirty="0" err="1" smtClean="0"/>
              <a:t>Ans</a:t>
            </a:r>
            <a:r>
              <a:rPr lang="en-US" dirty="0" smtClean="0"/>
              <a:t>: 6.5 m/s</a:t>
            </a:r>
            <a:r>
              <a:rPr lang="en-US" baseline="30000" dirty="0" smtClean="0"/>
              <a:t>2</a:t>
            </a:r>
            <a:r>
              <a:rPr lang="en-US" dirty="0" smtClean="0"/>
              <a:t>)</a:t>
            </a:r>
          </a:p>
          <a:p>
            <a:r>
              <a:rPr lang="en-US" b="1" dirty="0" smtClean="0"/>
              <a:t>Q#16. </a:t>
            </a:r>
            <a:r>
              <a:rPr lang="en-US" dirty="0" smtClean="0"/>
              <a:t>A uniform thin rod of mass M = 3.00 kg and length L =  2.00 m is pivoted at one end O and acted upon by a force F =  8.00 N at the other end as shown in </a:t>
            </a:r>
            <a:r>
              <a:rPr lang="en-US" b="1" dirty="0" smtClean="0">
                <a:solidFill>
                  <a:srgbClr val="0000FF"/>
                </a:solidFill>
              </a:rPr>
              <a:t>Figure 5</a:t>
            </a:r>
            <a:r>
              <a:rPr lang="en-US" dirty="0" smtClean="0"/>
              <a:t>. The angular acceleration of the rod at the moment the rod is in the horizontal position as shown in this figure is: (</a:t>
            </a:r>
            <a:r>
              <a:rPr lang="en-US" dirty="0" err="1" smtClean="0"/>
              <a:t>Ans</a:t>
            </a:r>
            <a:r>
              <a:rPr lang="en-US" dirty="0" smtClean="0"/>
              <a:t>: 3.35 </a:t>
            </a:r>
            <a:r>
              <a:rPr lang="en-US" dirty="0" err="1" smtClean="0"/>
              <a:t>rad</a:t>
            </a:r>
            <a:r>
              <a:rPr lang="en-US" dirty="0" smtClean="0"/>
              <a:t>/s</a:t>
            </a:r>
            <a:r>
              <a:rPr lang="en-US" baseline="30000" dirty="0" smtClean="0"/>
              <a:t>2</a:t>
            </a:r>
            <a:r>
              <a:rPr lang="en-US" dirty="0" smtClean="0"/>
              <a:t> clockwise)</a:t>
            </a:r>
          </a:p>
          <a:p>
            <a:r>
              <a:rPr lang="en-US" b="1" dirty="0" smtClean="0"/>
              <a:t>Q#19.</a:t>
            </a:r>
            <a:r>
              <a:rPr lang="en-US" dirty="0" smtClean="0"/>
              <a:t> Force F = (-8.0 N) </a:t>
            </a:r>
            <a:r>
              <a:rPr lang="en-US" i="1" dirty="0" err="1" smtClean="0"/>
              <a:t>i</a:t>
            </a:r>
            <a:r>
              <a:rPr lang="en-US" dirty="0" smtClean="0"/>
              <a:t>+ (6.0 N)</a:t>
            </a:r>
            <a:r>
              <a:rPr lang="en-US" i="1" dirty="0" smtClean="0"/>
              <a:t> j </a:t>
            </a:r>
            <a:r>
              <a:rPr lang="en-US" dirty="0" smtClean="0"/>
              <a:t>acts on a particle with position vector </a:t>
            </a:r>
            <a:r>
              <a:rPr lang="en-US" b="1" dirty="0" smtClean="0"/>
              <a:t> r</a:t>
            </a:r>
            <a:r>
              <a:rPr lang="en-US" dirty="0" smtClean="0"/>
              <a:t> = (3.0 m)</a:t>
            </a:r>
            <a:r>
              <a:rPr lang="en-US" i="1" dirty="0" smtClean="0"/>
              <a:t> </a:t>
            </a:r>
            <a:r>
              <a:rPr lang="en-US" i="1" dirty="0" err="1" smtClean="0"/>
              <a:t>i</a:t>
            </a:r>
            <a:r>
              <a:rPr lang="en-US" dirty="0" smtClean="0"/>
              <a:t>+ (4.0 m)</a:t>
            </a:r>
            <a:r>
              <a:rPr lang="en-US" i="1" dirty="0" smtClean="0"/>
              <a:t>j.</a:t>
            </a:r>
            <a:r>
              <a:rPr lang="en-US" dirty="0" smtClean="0"/>
              <a:t> What is the torque on the particle about the point P = (0, 4.0 m)? (</a:t>
            </a:r>
            <a:r>
              <a:rPr lang="en-US" dirty="0" err="1" smtClean="0"/>
              <a:t>Ans</a:t>
            </a:r>
            <a:r>
              <a:rPr lang="en-US" dirty="0" smtClean="0"/>
              <a:t>:  18</a:t>
            </a:r>
            <a:r>
              <a:rPr lang="en-US" i="1" dirty="0" smtClean="0"/>
              <a:t>k</a:t>
            </a:r>
            <a:r>
              <a:rPr lang="en-US" dirty="0" smtClean="0"/>
              <a:t> </a:t>
            </a:r>
            <a:r>
              <a:rPr lang="en-US" dirty="0" err="1" smtClean="0"/>
              <a:t>N.m</a:t>
            </a:r>
            <a:r>
              <a:rPr lang="en-US" dirty="0" smtClean="0"/>
              <a:t>)</a:t>
            </a:r>
          </a:p>
          <a:p>
            <a:endParaRPr lang="en-US" dirty="0"/>
          </a:p>
        </p:txBody>
      </p:sp>
      <p:sp>
        <p:nvSpPr>
          <p:cNvPr id="12" name="Rectangle 11"/>
          <p:cNvSpPr/>
          <p:nvPr/>
        </p:nvSpPr>
        <p:spPr>
          <a:xfrm>
            <a:off x="1295400" y="6172200"/>
            <a:ext cx="686406" cy="369332"/>
          </a:xfrm>
          <a:prstGeom prst="rect">
            <a:avLst/>
          </a:prstGeom>
        </p:spPr>
        <p:txBody>
          <a:bodyPr wrap="none">
            <a:spAutoFit/>
          </a:bodyPr>
          <a:lstStyle/>
          <a:p>
            <a:r>
              <a:rPr lang="en-US" b="1" dirty="0" smtClean="0">
                <a:solidFill>
                  <a:srgbClr val="0000FF"/>
                </a:solidFill>
              </a:rPr>
              <a:t>Fig. 3</a:t>
            </a:r>
            <a:endParaRPr lang="en-US" dirty="0"/>
          </a:p>
        </p:txBody>
      </p:sp>
      <p:sp>
        <p:nvSpPr>
          <p:cNvPr id="15" name="Rectangle 14"/>
          <p:cNvSpPr/>
          <p:nvPr/>
        </p:nvSpPr>
        <p:spPr>
          <a:xfrm>
            <a:off x="3733800" y="6248400"/>
            <a:ext cx="686406" cy="369332"/>
          </a:xfrm>
          <a:prstGeom prst="rect">
            <a:avLst/>
          </a:prstGeom>
        </p:spPr>
        <p:txBody>
          <a:bodyPr wrap="none">
            <a:spAutoFit/>
          </a:bodyPr>
          <a:lstStyle/>
          <a:p>
            <a:r>
              <a:rPr lang="en-US" b="1" dirty="0" smtClean="0">
                <a:solidFill>
                  <a:srgbClr val="0000FF"/>
                </a:solidFill>
              </a:rPr>
              <a:t>Fig. 4</a:t>
            </a:r>
            <a:endParaRPr lang="en-US" dirty="0"/>
          </a:p>
        </p:txBody>
      </p:sp>
      <p:sp>
        <p:nvSpPr>
          <p:cNvPr id="17" name="Rectangle 16"/>
          <p:cNvSpPr/>
          <p:nvPr/>
        </p:nvSpPr>
        <p:spPr>
          <a:xfrm>
            <a:off x="6248400" y="6488668"/>
            <a:ext cx="686406" cy="369332"/>
          </a:xfrm>
          <a:prstGeom prst="rect">
            <a:avLst/>
          </a:prstGeom>
        </p:spPr>
        <p:txBody>
          <a:bodyPr wrap="none">
            <a:spAutoFit/>
          </a:bodyPr>
          <a:lstStyle/>
          <a:p>
            <a:r>
              <a:rPr lang="en-US" b="1" dirty="0" smtClean="0">
                <a:solidFill>
                  <a:srgbClr val="0000FF"/>
                </a:solidFill>
              </a:rPr>
              <a:t>Fig. 5</a:t>
            </a:r>
            <a:endParaRPr lang="en-US" dirty="0"/>
          </a:p>
        </p:txBody>
      </p:sp>
      <p:pic>
        <p:nvPicPr>
          <p:cNvPr id="100354" name="Picture 2"/>
          <p:cNvPicPr>
            <a:picLocks noChangeAspect="1" noChangeArrowheads="1"/>
          </p:cNvPicPr>
          <p:nvPr/>
        </p:nvPicPr>
        <p:blipFill>
          <a:blip r:embed="rId2" cstate="print"/>
          <a:srcRect/>
          <a:stretch>
            <a:fillRect/>
          </a:stretch>
        </p:blipFill>
        <p:spPr bwMode="auto">
          <a:xfrm>
            <a:off x="1295400" y="4876799"/>
            <a:ext cx="1143000" cy="1246909"/>
          </a:xfrm>
          <a:prstGeom prst="rect">
            <a:avLst/>
          </a:prstGeom>
          <a:noFill/>
          <a:ln w="9525">
            <a:noFill/>
            <a:miter lim="800000"/>
            <a:headEnd/>
            <a:tailEnd/>
          </a:ln>
        </p:spPr>
      </p:pic>
      <p:pic>
        <p:nvPicPr>
          <p:cNvPr id="100355" name="Picture 3"/>
          <p:cNvPicPr>
            <a:picLocks noChangeAspect="1" noChangeArrowheads="1"/>
          </p:cNvPicPr>
          <p:nvPr/>
        </p:nvPicPr>
        <p:blipFill>
          <a:blip r:embed="rId3" cstate="print"/>
          <a:srcRect/>
          <a:stretch>
            <a:fillRect/>
          </a:stretch>
        </p:blipFill>
        <p:spPr bwMode="auto">
          <a:xfrm>
            <a:off x="3352800" y="5029199"/>
            <a:ext cx="1143000" cy="1061357"/>
          </a:xfrm>
          <a:prstGeom prst="rect">
            <a:avLst/>
          </a:prstGeom>
          <a:noFill/>
          <a:ln w="9525">
            <a:noFill/>
            <a:miter lim="800000"/>
            <a:headEnd/>
            <a:tailEnd/>
          </a:ln>
        </p:spPr>
      </p:pic>
      <p:pic>
        <p:nvPicPr>
          <p:cNvPr id="100356" name="Picture 4"/>
          <p:cNvPicPr>
            <a:picLocks noChangeAspect="1" noChangeArrowheads="1"/>
          </p:cNvPicPr>
          <p:nvPr/>
        </p:nvPicPr>
        <p:blipFill>
          <a:blip r:embed="rId4" cstate="print"/>
          <a:srcRect/>
          <a:stretch>
            <a:fillRect/>
          </a:stretch>
        </p:blipFill>
        <p:spPr bwMode="auto">
          <a:xfrm>
            <a:off x="6172200" y="4808764"/>
            <a:ext cx="1219200" cy="1306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T-51-Ch11</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838200"/>
            <a:ext cx="8915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t>Q#17</a:t>
            </a:r>
            <a:r>
              <a:rPr lang="en-US" sz="2000" dirty="0" smtClean="0"/>
              <a:t>. A wheel is 60 cm in diameter and rolls without slipping on a horizontal floor. The speed of the center of mass of the wheel is 20 m/s. The speed of a point at the top edge of the wheel is: (</a:t>
            </a:r>
            <a:r>
              <a:rPr lang="en-US" sz="2000" dirty="0" err="1" smtClean="0"/>
              <a:t>Ans</a:t>
            </a:r>
            <a:r>
              <a:rPr lang="en-US" sz="2000" dirty="0" smtClean="0"/>
              <a:t>: 40 m/s)</a:t>
            </a:r>
          </a:p>
          <a:p>
            <a:endParaRPr lang="en-US" sz="2000" dirty="0" smtClean="0"/>
          </a:p>
          <a:p>
            <a:r>
              <a:rPr lang="en-US" sz="2000" b="1" dirty="0" smtClean="0"/>
              <a:t>Q#18: </a:t>
            </a:r>
            <a:r>
              <a:rPr lang="en-US" sz="2000" dirty="0" smtClean="0"/>
              <a:t> A stone attached to a string is whirled at 3.0 rev/s around a horizontal circle of radius 0.75 m. The mass of the stone is 0.15 kg. The magnitude of the angular momentum of the stone relative to the center of the circle is: (</a:t>
            </a:r>
            <a:r>
              <a:rPr lang="en-US" sz="2000" dirty="0" err="1" smtClean="0"/>
              <a:t>Ans</a:t>
            </a:r>
            <a:r>
              <a:rPr lang="en-US" sz="2000" dirty="0" smtClean="0"/>
              <a:t>: 1.6 kg.m</a:t>
            </a:r>
            <a:r>
              <a:rPr lang="en-US" sz="2000" baseline="30000" dirty="0" smtClean="0"/>
              <a:t>2</a:t>
            </a:r>
            <a:r>
              <a:rPr lang="en-US" sz="2000" dirty="0" smtClean="0"/>
              <a:t>/s )</a:t>
            </a:r>
          </a:p>
          <a:p>
            <a:endParaRPr lang="en-US" sz="2000" dirty="0" smtClean="0"/>
          </a:p>
          <a:p>
            <a:r>
              <a:rPr lang="en-US" sz="2000" b="1" dirty="0" smtClean="0"/>
              <a:t>Q#20</a:t>
            </a:r>
            <a:r>
              <a:rPr lang="en-US" sz="2000" dirty="0" smtClean="0"/>
              <a:t>. A monkey of mass = M stands on the rim of a horizontal disk. The disk has a mass of 4 M and a radius R=2.0 m and is free to rotate about a frictionless vertical axle through its center. Initially the monkey and the disk are at rest. Then the monkey starts running around the rim clockwise at a constant speed of 4.0 m/s relative to the ground. The angular velocity of the disk becomes: (</a:t>
            </a:r>
            <a:r>
              <a:rPr lang="en-US" sz="2000" dirty="0" err="1" smtClean="0"/>
              <a:t>Ans</a:t>
            </a:r>
            <a:r>
              <a:rPr lang="en-US" sz="2000" dirty="0" smtClean="0"/>
              <a:t>:   1.0 </a:t>
            </a:r>
            <a:r>
              <a:rPr lang="en-US" sz="2000" dirty="0" err="1" smtClean="0"/>
              <a:t>rad</a:t>
            </a:r>
            <a:r>
              <a:rPr lang="en-US" sz="2000" dirty="0" smtClean="0"/>
              <a:t>/s counterclockwise)</a:t>
            </a:r>
            <a:endParaRPr lang="en-US" sz="20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T-42-Ch10</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u="sng" dirty="0" smtClean="0"/>
              <a:t>Q14:</a:t>
            </a:r>
            <a:r>
              <a:rPr lang="en-US" u="sng" dirty="0" smtClean="0"/>
              <a:t> </a:t>
            </a:r>
            <a:r>
              <a:rPr lang="en-US" dirty="0" smtClean="0"/>
              <a:t>A wheel initially has an angular velocity of 18 </a:t>
            </a:r>
            <a:r>
              <a:rPr lang="en-US" dirty="0" err="1" smtClean="0"/>
              <a:t>rad</a:t>
            </a:r>
            <a:r>
              <a:rPr lang="en-US" dirty="0" smtClean="0"/>
              <a:t>/s but it is slowing at a constant rate of 2.0 </a:t>
            </a:r>
            <a:r>
              <a:rPr lang="en-US" dirty="0" err="1" smtClean="0"/>
              <a:t>rad</a:t>
            </a:r>
            <a:r>
              <a:rPr lang="en-US" dirty="0" smtClean="0"/>
              <a:t>/s**2. The time it takes to stop is (</a:t>
            </a:r>
            <a:r>
              <a:rPr lang="en-US" dirty="0" err="1" smtClean="0"/>
              <a:t>Ans</a:t>
            </a:r>
            <a:r>
              <a:rPr lang="en-US" dirty="0" smtClean="0"/>
              <a:t>: 9.0 s)</a:t>
            </a:r>
          </a:p>
          <a:p>
            <a:endParaRPr lang="en-US" dirty="0" smtClean="0"/>
          </a:p>
          <a:p>
            <a:r>
              <a:rPr lang="en-US" b="1" dirty="0" smtClean="0"/>
              <a:t>Q15:</a:t>
            </a:r>
            <a:r>
              <a:rPr lang="en-US" dirty="0" smtClean="0"/>
              <a:t> Two wheels A and B are identical. Wheel B is rotating with twice the angular velocity of wheel A. The ratio of the radial  acceleration of a point on the rim of B (a2) to the radial  acceleration of a point on the rim of A (a1) is (a2/a1 : (</a:t>
            </a:r>
            <a:r>
              <a:rPr lang="en-US" dirty="0" err="1" smtClean="0"/>
              <a:t>Ans</a:t>
            </a:r>
            <a:r>
              <a:rPr lang="en-US" dirty="0" smtClean="0"/>
              <a:t>: 4) </a:t>
            </a:r>
          </a:p>
          <a:p>
            <a:endParaRPr lang="en-US" dirty="0" smtClean="0"/>
          </a:p>
          <a:p>
            <a:r>
              <a:rPr lang="en-US" b="1" dirty="0" smtClean="0"/>
              <a:t>Q16:</a:t>
            </a:r>
            <a:r>
              <a:rPr lang="en-US" dirty="0" smtClean="0"/>
              <a:t> Four identical particles, each with mass m, are arranged in the x, y plane as shown in </a:t>
            </a:r>
            <a:r>
              <a:rPr lang="en-US" dirty="0" smtClean="0">
                <a:solidFill>
                  <a:srgbClr val="0000FF"/>
                </a:solidFill>
              </a:rPr>
              <a:t>Fig 5</a:t>
            </a:r>
            <a:r>
              <a:rPr lang="en-US" dirty="0" smtClean="0"/>
              <a:t>. They are connected by light sticks of negligible mass to form a rigid body. If m = 2.0 kg and a = 1.0 m, the rotational inertia of this system about the y-axis is: (</a:t>
            </a:r>
            <a:r>
              <a:rPr lang="en-US" dirty="0" err="1" smtClean="0"/>
              <a:t>Ans</a:t>
            </a:r>
            <a:r>
              <a:rPr lang="en-US" dirty="0" smtClean="0"/>
              <a:t>: 12 kg*m**2)</a:t>
            </a:r>
          </a:p>
          <a:p>
            <a:endParaRPr lang="en-US" dirty="0" smtClean="0"/>
          </a:p>
          <a:p>
            <a:r>
              <a:rPr lang="en-US" b="1" dirty="0" smtClean="0"/>
              <a:t>Q17: </a:t>
            </a:r>
            <a:r>
              <a:rPr lang="en-US" dirty="0" smtClean="0">
                <a:solidFill>
                  <a:srgbClr val="0000FF"/>
                </a:solidFill>
              </a:rPr>
              <a:t>Fig 6</a:t>
            </a:r>
            <a:r>
              <a:rPr lang="en-US" dirty="0" smtClean="0"/>
              <a:t> shows a pulley (R=3.0 cm and Io= 0.0045 kg*m**2 ) suspended from the ceiling. A rope passes over it with a 2.0 kg block attached to one end and a 4.0 kg block attached to the other. When the speed of the heavier block is 2.0 m/s the total kinetic energy of the pulley and blocks is : (</a:t>
            </a:r>
            <a:r>
              <a:rPr lang="en-US" dirty="0" err="1" smtClean="0"/>
              <a:t>Ans</a:t>
            </a:r>
            <a:r>
              <a:rPr lang="en-US" dirty="0" smtClean="0"/>
              <a:t>: 22 J)</a:t>
            </a:r>
          </a:p>
          <a:p>
            <a:endParaRPr lang="en-US" dirty="0"/>
          </a:p>
        </p:txBody>
      </p:sp>
      <p:sp>
        <p:nvSpPr>
          <p:cNvPr id="15" name="Rectangle 14"/>
          <p:cNvSpPr/>
          <p:nvPr/>
        </p:nvSpPr>
        <p:spPr>
          <a:xfrm>
            <a:off x="2133600" y="5638800"/>
            <a:ext cx="686406" cy="369332"/>
          </a:xfrm>
          <a:prstGeom prst="rect">
            <a:avLst/>
          </a:prstGeom>
        </p:spPr>
        <p:txBody>
          <a:bodyPr wrap="none">
            <a:spAutoFit/>
          </a:bodyPr>
          <a:lstStyle/>
          <a:p>
            <a:r>
              <a:rPr lang="en-US" b="1" dirty="0" smtClean="0">
                <a:solidFill>
                  <a:srgbClr val="0000FF"/>
                </a:solidFill>
              </a:rPr>
              <a:t>Fig. 5</a:t>
            </a:r>
            <a:endParaRPr lang="en-US" dirty="0"/>
          </a:p>
        </p:txBody>
      </p:sp>
      <p:sp>
        <p:nvSpPr>
          <p:cNvPr id="17" name="Rectangle 16"/>
          <p:cNvSpPr/>
          <p:nvPr/>
        </p:nvSpPr>
        <p:spPr>
          <a:xfrm>
            <a:off x="8229600" y="5715000"/>
            <a:ext cx="686406" cy="369332"/>
          </a:xfrm>
          <a:prstGeom prst="rect">
            <a:avLst/>
          </a:prstGeom>
        </p:spPr>
        <p:txBody>
          <a:bodyPr wrap="none">
            <a:spAutoFit/>
          </a:bodyPr>
          <a:lstStyle/>
          <a:p>
            <a:r>
              <a:rPr lang="en-US" b="1" dirty="0" smtClean="0">
                <a:solidFill>
                  <a:srgbClr val="0000FF"/>
                </a:solidFill>
              </a:rPr>
              <a:t>Fig. 6</a:t>
            </a:r>
            <a:endParaRPr lang="en-US" dirty="0"/>
          </a:p>
        </p:txBody>
      </p:sp>
      <p:pic>
        <p:nvPicPr>
          <p:cNvPr id="101378" name="Picture 2"/>
          <p:cNvPicPr>
            <a:picLocks noChangeAspect="1" noChangeArrowheads="1"/>
          </p:cNvPicPr>
          <p:nvPr/>
        </p:nvPicPr>
        <p:blipFill>
          <a:blip r:embed="rId2" cstate="print"/>
          <a:srcRect/>
          <a:stretch>
            <a:fillRect/>
          </a:stretch>
        </p:blipFill>
        <p:spPr bwMode="auto">
          <a:xfrm>
            <a:off x="3352800" y="4989286"/>
            <a:ext cx="1905000" cy="1678214"/>
          </a:xfrm>
          <a:prstGeom prst="rect">
            <a:avLst/>
          </a:prstGeom>
          <a:noFill/>
          <a:ln w="9525">
            <a:noFill/>
            <a:miter lim="800000"/>
            <a:headEnd/>
            <a:tailEnd/>
          </a:ln>
        </p:spPr>
      </p:pic>
      <p:pic>
        <p:nvPicPr>
          <p:cNvPr id="101379" name="Picture 3"/>
          <p:cNvPicPr>
            <a:picLocks noChangeAspect="1" noChangeArrowheads="1"/>
          </p:cNvPicPr>
          <p:nvPr/>
        </p:nvPicPr>
        <p:blipFill>
          <a:blip r:embed="rId3" cstate="print"/>
          <a:srcRect/>
          <a:stretch>
            <a:fillRect/>
          </a:stretch>
        </p:blipFill>
        <p:spPr bwMode="auto">
          <a:xfrm>
            <a:off x="6019800" y="4777468"/>
            <a:ext cx="1676400" cy="19757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T-41-Ch10</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u="sng" dirty="0" smtClean="0"/>
              <a:t>Q14</a:t>
            </a:r>
            <a:r>
              <a:rPr lang="en-US" dirty="0" smtClean="0"/>
              <a:t>: A uniform rod (M = 2.0 kg, L = 2.0 m) is held vertical about  a pivot at point P, a distance L/4 from one end (see </a:t>
            </a:r>
            <a:r>
              <a:rPr lang="en-US" dirty="0" smtClean="0">
                <a:solidFill>
                  <a:srgbClr val="0000FF"/>
                </a:solidFill>
              </a:rPr>
              <a:t>Fig 7</a:t>
            </a:r>
            <a:r>
              <a:rPr lang="en-US" dirty="0" smtClean="0"/>
              <a:t>).  The rotational inertia of the rod about P is 1.17 kg*m**2. If it  starts rotating from rest, what is the linear speed of the  lowest point of the rod as it passes again through the vertical  position (v)? (</a:t>
            </a:r>
            <a:r>
              <a:rPr lang="en-US" dirty="0" err="1" smtClean="0"/>
              <a:t>Ans</a:t>
            </a:r>
            <a:r>
              <a:rPr lang="en-US" dirty="0" smtClean="0"/>
              <a:t>: 8.7 m/s).</a:t>
            </a:r>
          </a:p>
          <a:p>
            <a:endParaRPr lang="en-US" dirty="0" smtClean="0"/>
          </a:p>
          <a:p>
            <a:r>
              <a:rPr lang="en-US" b="1" dirty="0" smtClean="0"/>
              <a:t> Q16:</a:t>
            </a:r>
            <a:r>
              <a:rPr lang="en-US" dirty="0" smtClean="0"/>
              <a:t>  At t=0, a disk has an angular velocity of 360 rev/min, and constant angular acceleration of -0.50 </a:t>
            </a:r>
            <a:r>
              <a:rPr lang="en-US" dirty="0" err="1" smtClean="0"/>
              <a:t>rad</a:t>
            </a:r>
            <a:r>
              <a:rPr lang="en-US" dirty="0" smtClean="0"/>
              <a:t>/s**2. How many rotations does the disk make before coming to rest?  (</a:t>
            </a:r>
            <a:r>
              <a:rPr lang="en-US" dirty="0" err="1" smtClean="0"/>
              <a:t>Ans</a:t>
            </a:r>
            <a:r>
              <a:rPr lang="en-US" dirty="0" smtClean="0"/>
              <a:t>: 226)</a:t>
            </a:r>
          </a:p>
          <a:p>
            <a:endParaRPr lang="en-US" dirty="0" smtClean="0"/>
          </a:p>
          <a:p>
            <a:r>
              <a:rPr lang="en-US" b="1" dirty="0" smtClean="0"/>
              <a:t>Q17</a:t>
            </a:r>
            <a:r>
              <a:rPr lang="en-US" dirty="0" smtClean="0"/>
              <a:t>:  In </a:t>
            </a:r>
            <a:r>
              <a:rPr lang="en-US" dirty="0" smtClean="0">
                <a:solidFill>
                  <a:srgbClr val="0000FF"/>
                </a:solidFill>
              </a:rPr>
              <a:t>Fig 6</a:t>
            </a:r>
            <a:r>
              <a:rPr lang="en-US" dirty="0" smtClean="0"/>
              <a:t>, m1 = 0.50 kg, m2 = 0.40 kg and the pulley has a disk shape of radius 0.05 m and mass M = 1.5 kg. What is the linear acceleration of the block of mass m2? (</a:t>
            </a:r>
            <a:r>
              <a:rPr lang="en-US" dirty="0" err="1" smtClean="0"/>
              <a:t>Ans</a:t>
            </a:r>
            <a:r>
              <a:rPr lang="en-US" dirty="0" smtClean="0"/>
              <a:t>: 0.59 m/s**2)</a:t>
            </a:r>
          </a:p>
          <a:p>
            <a:endParaRPr lang="en-US" dirty="0"/>
          </a:p>
        </p:txBody>
      </p:sp>
      <p:sp>
        <p:nvSpPr>
          <p:cNvPr id="15" name="Rectangle 14"/>
          <p:cNvSpPr/>
          <p:nvPr/>
        </p:nvSpPr>
        <p:spPr>
          <a:xfrm>
            <a:off x="457200" y="5943600"/>
            <a:ext cx="686406" cy="369332"/>
          </a:xfrm>
          <a:prstGeom prst="rect">
            <a:avLst/>
          </a:prstGeom>
        </p:spPr>
        <p:txBody>
          <a:bodyPr wrap="none">
            <a:spAutoFit/>
          </a:bodyPr>
          <a:lstStyle/>
          <a:p>
            <a:r>
              <a:rPr lang="en-US" b="1" dirty="0" smtClean="0">
                <a:solidFill>
                  <a:srgbClr val="0000FF"/>
                </a:solidFill>
              </a:rPr>
              <a:t>Fig. 6</a:t>
            </a:r>
            <a:endParaRPr lang="en-US" dirty="0"/>
          </a:p>
        </p:txBody>
      </p:sp>
      <p:sp>
        <p:nvSpPr>
          <p:cNvPr id="17" name="Rectangle 16"/>
          <p:cNvSpPr/>
          <p:nvPr/>
        </p:nvSpPr>
        <p:spPr>
          <a:xfrm>
            <a:off x="8229600" y="5715000"/>
            <a:ext cx="686406" cy="369332"/>
          </a:xfrm>
          <a:prstGeom prst="rect">
            <a:avLst/>
          </a:prstGeom>
        </p:spPr>
        <p:txBody>
          <a:bodyPr wrap="none">
            <a:spAutoFit/>
          </a:bodyPr>
          <a:lstStyle/>
          <a:p>
            <a:r>
              <a:rPr lang="en-US" b="1" dirty="0" smtClean="0">
                <a:solidFill>
                  <a:srgbClr val="0000FF"/>
                </a:solidFill>
              </a:rPr>
              <a:t>Fig. 7</a:t>
            </a:r>
            <a:endParaRPr lang="en-US" dirty="0"/>
          </a:p>
        </p:txBody>
      </p:sp>
      <p:pic>
        <p:nvPicPr>
          <p:cNvPr id="102402" name="Picture 2"/>
          <p:cNvPicPr>
            <a:picLocks noChangeAspect="1" noChangeArrowheads="1"/>
          </p:cNvPicPr>
          <p:nvPr/>
        </p:nvPicPr>
        <p:blipFill>
          <a:blip r:embed="rId2" cstate="print"/>
          <a:srcRect/>
          <a:stretch>
            <a:fillRect/>
          </a:stretch>
        </p:blipFill>
        <p:spPr bwMode="auto">
          <a:xfrm>
            <a:off x="5105400" y="4419600"/>
            <a:ext cx="2133600" cy="2339248"/>
          </a:xfrm>
          <a:prstGeom prst="rect">
            <a:avLst/>
          </a:prstGeom>
          <a:noFill/>
          <a:ln w="9525">
            <a:noFill/>
            <a:miter lim="800000"/>
            <a:headEnd/>
            <a:tailEnd/>
          </a:ln>
        </p:spPr>
      </p:pic>
      <p:pic>
        <p:nvPicPr>
          <p:cNvPr id="2" name="Picture 3"/>
          <p:cNvPicPr>
            <a:picLocks noChangeAspect="1" noChangeArrowheads="1"/>
          </p:cNvPicPr>
          <p:nvPr/>
        </p:nvPicPr>
        <p:blipFill>
          <a:blip r:embed="rId3" cstate="print"/>
          <a:srcRect/>
          <a:stretch>
            <a:fillRect/>
          </a:stretch>
        </p:blipFill>
        <p:spPr bwMode="auto">
          <a:xfrm>
            <a:off x="1447800" y="4430712"/>
            <a:ext cx="2286000" cy="2238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2" cstate="print"/>
          <a:srcRect/>
          <a:stretch>
            <a:fillRect/>
          </a:stretch>
        </p:blipFill>
        <p:spPr bwMode="auto">
          <a:xfrm>
            <a:off x="2133600" y="381000"/>
            <a:ext cx="3584290" cy="5969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62000"/>
            <a:ext cx="8001000" cy="1200329"/>
          </a:xfrm>
          <a:prstGeom prst="rect">
            <a:avLst/>
          </a:prstGeom>
        </p:spPr>
        <p:txBody>
          <a:bodyPr wrap="square">
            <a:spAutoFit/>
          </a:bodyPr>
          <a:lstStyle/>
          <a:p>
            <a:r>
              <a:rPr lang="en-US" b="1" dirty="0" smtClean="0"/>
              <a:t>Example 1:</a:t>
            </a:r>
            <a:r>
              <a:rPr lang="en-US" dirty="0" smtClean="0"/>
              <a:t> A turntable rotating at 33 revolutions per minute is switched off. It comes to rest in 2.0 minutes with constant angular acceleration. Find the radial acceleration of a point 10 cm from the axis of rotation at time t = 1.0 minute. </a:t>
            </a:r>
          </a:p>
          <a:p>
            <a:r>
              <a:rPr lang="en-US" dirty="0" smtClean="0"/>
              <a:t>A) 0.30 m/s</a:t>
            </a:r>
            <a:r>
              <a:rPr lang="en-US" baseline="30000" dirty="0" smtClean="0"/>
              <a:t>2</a:t>
            </a:r>
            <a:r>
              <a:rPr lang="en-US" dirty="0" smtClean="0"/>
              <a:t> </a:t>
            </a:r>
          </a:p>
        </p:txBody>
      </p:sp>
      <p:sp>
        <p:nvSpPr>
          <p:cNvPr id="5" name="Rectangle 4"/>
          <p:cNvSpPr txBox="1">
            <a:spLocks noChangeArrowheads="1"/>
          </p:cNvSpPr>
          <p:nvPr/>
        </p:nvSpPr>
        <p:spPr>
          <a:xfrm>
            <a:off x="304800" y="2209800"/>
            <a:ext cx="8305800" cy="1676400"/>
          </a:xfrm>
          <a:prstGeom prst="rect">
            <a:avLst/>
          </a:prstGeom>
          <a:noFill/>
          <a:ln w="76200">
            <a:noFill/>
          </a:ln>
        </p:spPr>
        <p:txBody>
          <a:bodyPr/>
          <a:lstStyle/>
          <a:p>
            <a:r>
              <a:rPr lang="en-US" b="1" dirty="0" smtClean="0"/>
              <a:t>Example 2</a:t>
            </a:r>
            <a:r>
              <a:rPr lang="en-US" dirty="0" smtClean="0"/>
              <a:t>: A horizontal disk with a radius of 0.10 m rotates about a vertical axis through its center. The disk starts from rest at t = 0.0 s and has a constant angular acceleration of 2.1 </a:t>
            </a:r>
            <a:r>
              <a:rPr lang="en-US" dirty="0" err="1" smtClean="0"/>
              <a:t>rad</a:t>
            </a:r>
            <a:r>
              <a:rPr lang="en-US" dirty="0" smtClean="0"/>
              <a:t>/s</a:t>
            </a:r>
            <a:r>
              <a:rPr lang="en-US" baseline="30000" dirty="0" smtClean="0"/>
              <a:t>2</a:t>
            </a:r>
            <a:r>
              <a:rPr lang="en-US" dirty="0" smtClean="0"/>
              <a:t>. At what value of t will the radial and tangential components of the linear acceleration of a point on the rim of the disk be equal in magnitude? </a:t>
            </a:r>
          </a:p>
          <a:p>
            <a:r>
              <a:rPr lang="en-US" dirty="0" smtClean="0"/>
              <a:t>A) 0.69 s </a:t>
            </a:r>
          </a:p>
          <a:p>
            <a:endParaRPr lang="en-US" dirty="0" smtClean="0"/>
          </a:p>
          <a:p>
            <a:endParaRPr lang="en-US" dirty="0"/>
          </a:p>
        </p:txBody>
      </p:sp>
      <p:sp>
        <p:nvSpPr>
          <p:cNvPr id="6" name="Rectangle 5"/>
          <p:cNvSpPr/>
          <p:nvPr/>
        </p:nvSpPr>
        <p:spPr>
          <a:xfrm>
            <a:off x="304800" y="4038600"/>
            <a:ext cx="8610600" cy="1200329"/>
          </a:xfrm>
          <a:prstGeom prst="rect">
            <a:avLst/>
          </a:prstGeom>
        </p:spPr>
        <p:txBody>
          <a:bodyPr wrap="square">
            <a:spAutoFit/>
          </a:bodyPr>
          <a:lstStyle/>
          <a:p>
            <a:r>
              <a:rPr lang="en-US" b="1" dirty="0" smtClean="0"/>
              <a:t>Example 3</a:t>
            </a:r>
            <a:r>
              <a:rPr lang="en-US" dirty="0" smtClean="0"/>
              <a:t>: A rigid body is initially at rest. At time </a:t>
            </a:r>
            <a:r>
              <a:rPr lang="en-US" i="1" dirty="0" smtClean="0"/>
              <a:t>t = 0, it is given a constant angular acceleration of 0.060 </a:t>
            </a:r>
            <a:r>
              <a:rPr lang="en-US" i="1" dirty="0" err="1" smtClean="0"/>
              <a:t>rad</a:t>
            </a:r>
            <a:r>
              <a:rPr lang="en-US" i="1" dirty="0" smtClean="0"/>
              <a:t>/s2. Find the magnitude of the centripetal acceleration of a point that is a distance of 2.5 m from the axis of rotation at t = 8.0 s. </a:t>
            </a:r>
          </a:p>
          <a:p>
            <a:r>
              <a:rPr lang="en-US" dirty="0" smtClean="0"/>
              <a:t>A) 0.58 m/s2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10</a:t>
            </a:r>
            <a:endParaRPr lang="en-US" dirty="0"/>
          </a:p>
        </p:txBody>
      </p:sp>
      <p:sp>
        <p:nvSpPr>
          <p:cNvPr id="3" name="Subtitle 2"/>
          <p:cNvSpPr>
            <a:spLocks noGrp="1"/>
          </p:cNvSpPr>
          <p:nvPr>
            <p:ph type="subTitle" idx="1"/>
          </p:nvPr>
        </p:nvSpPr>
        <p:spPr/>
        <p:txBody>
          <a:bodyPr/>
          <a:lstStyle/>
          <a:p>
            <a:r>
              <a:rPr lang="en-US" dirty="0" smtClean="0"/>
              <a:t>Rotation (Angular Motion)</a:t>
            </a:r>
          </a:p>
          <a:p>
            <a:r>
              <a:rPr lang="en-US" dirty="0" smtClean="0"/>
              <a:t>Lecture 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528382" y="83403"/>
            <a:ext cx="3643818" cy="830997"/>
          </a:xfrm>
          <a:prstGeom prst="rect">
            <a:avLst/>
          </a:prstGeom>
          <a:noFill/>
        </p:spPr>
        <p:txBody>
          <a:bodyPr wrap="none" rtlCol="0">
            <a:spAutoFit/>
          </a:bodyPr>
          <a:lstStyle/>
          <a:p>
            <a:r>
              <a:rPr lang="en-US" sz="4800" b="1" i="1" u="sng" dirty="0" smtClean="0"/>
              <a:t>Rotational KE</a:t>
            </a:r>
            <a:endParaRPr lang="en-US" sz="4800" b="1" u="sng" dirty="0"/>
          </a:p>
        </p:txBody>
      </p:sp>
      <p:graphicFrame>
        <p:nvGraphicFramePr>
          <p:cNvPr id="51205" name="Object 5"/>
          <p:cNvGraphicFramePr>
            <a:graphicFrameLocks noChangeAspect="1"/>
          </p:cNvGraphicFramePr>
          <p:nvPr/>
        </p:nvGraphicFramePr>
        <p:xfrm>
          <a:off x="909637" y="1295400"/>
          <a:ext cx="1687513" cy="714375"/>
        </p:xfrm>
        <a:graphic>
          <a:graphicData uri="http://schemas.openxmlformats.org/presentationml/2006/ole">
            <mc:AlternateContent xmlns:mc="http://schemas.openxmlformats.org/markup-compatibility/2006">
              <mc:Choice xmlns:v="urn:schemas-microsoft-com:vml" Requires="v">
                <p:oleObj spid="_x0000_s93450" name="Equation" r:id="rId3" imgW="761760" imgH="393480" progId="Equation.3">
                  <p:embed/>
                </p:oleObj>
              </mc:Choice>
              <mc:Fallback>
                <p:oleObj name="Equation" r:id="rId3" imgW="761760" imgH="39348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 y="1295400"/>
                        <a:ext cx="1687513"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1" name="Object 7"/>
          <p:cNvGraphicFramePr>
            <a:graphicFrameLocks noChangeAspect="1"/>
          </p:cNvGraphicFramePr>
          <p:nvPr/>
        </p:nvGraphicFramePr>
        <p:xfrm>
          <a:off x="838200" y="2209800"/>
          <a:ext cx="2136775" cy="714375"/>
        </p:xfrm>
        <a:graphic>
          <a:graphicData uri="http://schemas.openxmlformats.org/presentationml/2006/ole">
            <mc:AlternateContent xmlns:mc="http://schemas.openxmlformats.org/markup-compatibility/2006">
              <mc:Choice xmlns:v="urn:schemas-microsoft-com:vml" Requires="v">
                <p:oleObj spid="_x0000_s93451" name="Equation" r:id="rId5" imgW="965160" imgH="393480" progId="Equation.3">
                  <p:embed/>
                </p:oleObj>
              </mc:Choice>
              <mc:Fallback>
                <p:oleObj name="Equation" r:id="rId5" imgW="965160" imgH="39348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209800"/>
                        <a:ext cx="213677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2" name="Object 8"/>
          <p:cNvGraphicFramePr>
            <a:graphicFrameLocks noChangeAspect="1"/>
          </p:cNvGraphicFramePr>
          <p:nvPr/>
        </p:nvGraphicFramePr>
        <p:xfrm>
          <a:off x="874712" y="3095625"/>
          <a:ext cx="2052638" cy="714375"/>
        </p:xfrm>
        <a:graphic>
          <a:graphicData uri="http://schemas.openxmlformats.org/presentationml/2006/ole">
            <mc:AlternateContent xmlns:mc="http://schemas.openxmlformats.org/markup-compatibility/2006">
              <mc:Choice xmlns:v="urn:schemas-microsoft-com:vml" Requires="v">
                <p:oleObj spid="_x0000_s93452" name="Equation" r:id="rId7" imgW="927000" imgH="393480" progId="Equation.3">
                  <p:embed/>
                </p:oleObj>
              </mc:Choice>
              <mc:Fallback>
                <p:oleObj name="Equation" r:id="rId7" imgW="927000" imgH="39348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712" y="3095625"/>
                        <a:ext cx="2052638"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3" name="Object 9"/>
          <p:cNvGraphicFramePr>
            <a:graphicFrameLocks noChangeAspect="1"/>
          </p:cNvGraphicFramePr>
          <p:nvPr/>
        </p:nvGraphicFramePr>
        <p:xfrm>
          <a:off x="1030287" y="4238625"/>
          <a:ext cx="1658938" cy="714375"/>
        </p:xfrm>
        <a:graphic>
          <a:graphicData uri="http://schemas.openxmlformats.org/presentationml/2006/ole">
            <mc:AlternateContent xmlns:mc="http://schemas.openxmlformats.org/markup-compatibility/2006">
              <mc:Choice xmlns:v="urn:schemas-microsoft-com:vml" Requires="v">
                <p:oleObj spid="_x0000_s93453" name="Equation" r:id="rId9" imgW="749160" imgH="393480" progId="Equation.3">
                  <p:embed/>
                </p:oleObj>
              </mc:Choice>
              <mc:Fallback>
                <p:oleObj name="Equation" r:id="rId9" imgW="749160" imgH="39348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0287" y="4238625"/>
                        <a:ext cx="1658938"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 name="Group 28"/>
          <p:cNvGrpSpPr/>
          <p:nvPr/>
        </p:nvGrpSpPr>
        <p:grpSpPr>
          <a:xfrm>
            <a:off x="1219200" y="4724400"/>
            <a:ext cx="2926891" cy="1588532"/>
            <a:chOff x="1905000" y="4800600"/>
            <a:chExt cx="2926891" cy="1588532"/>
          </a:xfrm>
        </p:grpSpPr>
        <p:cxnSp>
          <p:nvCxnSpPr>
            <p:cNvPr id="27" name="Straight Arrow Connector 26"/>
            <p:cNvCxnSpPr/>
            <p:nvPr/>
          </p:nvCxnSpPr>
          <p:spPr>
            <a:xfrm rot="16200000" flipV="1">
              <a:off x="2552700" y="51435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05000" y="6019800"/>
              <a:ext cx="2926891" cy="369332"/>
            </a:xfrm>
            <a:prstGeom prst="rect">
              <a:avLst/>
            </a:prstGeom>
            <a:noFill/>
          </p:spPr>
          <p:txBody>
            <a:bodyPr wrap="none" rtlCol="0">
              <a:spAutoFit/>
            </a:bodyPr>
            <a:lstStyle/>
            <a:p>
              <a:r>
                <a:rPr lang="en-US" b="1" dirty="0" smtClean="0">
                  <a:solidFill>
                    <a:srgbClr val="0000FF"/>
                  </a:solidFill>
                </a:rPr>
                <a:t>I = Moment of Inertia = </a:t>
              </a:r>
              <a:r>
                <a:rPr lang="el-GR" b="1" dirty="0" smtClean="0">
                  <a:solidFill>
                    <a:srgbClr val="0000FF"/>
                  </a:solidFill>
                </a:rPr>
                <a:t>β</a:t>
              </a:r>
              <a:r>
                <a:rPr lang="en-US" b="1" dirty="0" smtClean="0">
                  <a:solidFill>
                    <a:srgbClr val="0000FF"/>
                  </a:solidFill>
                </a:rPr>
                <a:t>mr</a:t>
              </a:r>
              <a:r>
                <a:rPr lang="en-US" b="1" baseline="30000" dirty="0" smtClean="0">
                  <a:solidFill>
                    <a:srgbClr val="0000FF"/>
                  </a:solidFill>
                </a:rPr>
                <a:t>2</a:t>
              </a:r>
              <a:endParaRPr lang="en-US" b="1" baseline="30000" dirty="0">
                <a:solidFill>
                  <a:srgbClr val="0000FF"/>
                </a:solidFill>
              </a:endParaRPr>
            </a:p>
          </p:txBody>
        </p:sp>
      </p:grpSp>
      <p:graphicFrame>
        <p:nvGraphicFramePr>
          <p:cNvPr id="31" name="Object 1"/>
          <p:cNvGraphicFramePr>
            <a:graphicFrameLocks noChangeAspect="1"/>
          </p:cNvGraphicFramePr>
          <p:nvPr/>
        </p:nvGraphicFramePr>
        <p:xfrm>
          <a:off x="5181600" y="3352800"/>
          <a:ext cx="1879600" cy="627063"/>
        </p:xfrm>
        <a:graphic>
          <a:graphicData uri="http://schemas.openxmlformats.org/presentationml/2006/ole">
            <mc:AlternateContent xmlns:mc="http://schemas.openxmlformats.org/markup-compatibility/2006">
              <mc:Choice xmlns:v="urn:schemas-microsoft-com:vml" Requires="v">
                <p:oleObj spid="_x0000_s93454" name="Equation" r:id="rId11" imgW="596880" imgH="228600" progId="Equation.3">
                  <p:embed/>
                </p:oleObj>
              </mc:Choice>
              <mc:Fallback>
                <p:oleObj name="Equation" r:id="rId11" imgW="596880" imgH="2286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3352800"/>
                        <a:ext cx="18796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TextBox 31"/>
          <p:cNvSpPr txBox="1"/>
          <p:nvPr/>
        </p:nvSpPr>
        <p:spPr>
          <a:xfrm>
            <a:off x="4572000" y="4800600"/>
            <a:ext cx="3810000" cy="646331"/>
          </a:xfrm>
          <a:prstGeom prst="rect">
            <a:avLst/>
          </a:prstGeom>
          <a:noFill/>
        </p:spPr>
        <p:txBody>
          <a:bodyPr wrap="square" rtlCol="0">
            <a:spAutoFit/>
          </a:bodyPr>
          <a:lstStyle/>
          <a:p>
            <a:r>
              <a:rPr lang="el-GR" b="1" dirty="0" smtClean="0">
                <a:solidFill>
                  <a:srgbClr val="FF0000"/>
                </a:solidFill>
              </a:rPr>
              <a:t>β</a:t>
            </a:r>
            <a:r>
              <a:rPr lang="en-US" b="1" dirty="0" smtClean="0">
                <a:solidFill>
                  <a:srgbClr val="FF0000"/>
                </a:solidFill>
              </a:rPr>
              <a:t>      depends on the shape </a:t>
            </a:r>
          </a:p>
          <a:p>
            <a:r>
              <a:rPr lang="en-US" b="1" dirty="0" smtClean="0">
                <a:solidFill>
                  <a:srgbClr val="FF0000"/>
                </a:solidFill>
              </a:rPr>
              <a:t>         and axis of rotation of the object</a:t>
            </a:r>
            <a:endParaRPr lang="en-US" b="1" dirty="0">
              <a:solidFill>
                <a:srgbClr val="FF0000"/>
              </a:solidFill>
            </a:endParaRPr>
          </a:p>
        </p:txBody>
      </p:sp>
      <p:grpSp>
        <p:nvGrpSpPr>
          <p:cNvPr id="33" name="Group 32"/>
          <p:cNvGrpSpPr/>
          <p:nvPr/>
        </p:nvGrpSpPr>
        <p:grpSpPr>
          <a:xfrm>
            <a:off x="5334000" y="3962400"/>
            <a:ext cx="753924" cy="505599"/>
            <a:chOff x="3429000" y="5193268"/>
            <a:chExt cx="753924" cy="505599"/>
          </a:xfrm>
        </p:grpSpPr>
        <p:cxnSp>
          <p:nvCxnSpPr>
            <p:cNvPr id="34" name="Straight Arrow Connector 33"/>
            <p:cNvCxnSpPr/>
            <p:nvPr/>
          </p:nvCxnSpPr>
          <p:spPr>
            <a:xfrm rot="5400000" flipH="1" flipV="1">
              <a:off x="3886200" y="5193268"/>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29000" y="5421868"/>
              <a:ext cx="753924" cy="276999"/>
            </a:xfrm>
            <a:prstGeom prst="rect">
              <a:avLst/>
            </a:prstGeom>
            <a:noFill/>
          </p:spPr>
          <p:txBody>
            <a:bodyPr wrap="none" rtlCol="0">
              <a:spAutoFit/>
            </a:bodyPr>
            <a:lstStyle/>
            <a:p>
              <a:r>
                <a:rPr lang="en-US" sz="1200" b="1" dirty="0" smtClean="0">
                  <a:solidFill>
                    <a:srgbClr val="0000FF"/>
                  </a:solidFill>
                </a:rPr>
                <a:t>Constant</a:t>
              </a:r>
              <a:endParaRPr lang="en-US" sz="1200" b="1" dirty="0">
                <a:solidFill>
                  <a:srgbClr val="0000FF"/>
                </a:solidFill>
              </a:endParaRPr>
            </a:p>
          </p:txBody>
        </p:sp>
      </p:grpSp>
      <p:grpSp>
        <p:nvGrpSpPr>
          <p:cNvPr id="36" name="Group 35"/>
          <p:cNvGrpSpPr/>
          <p:nvPr/>
        </p:nvGrpSpPr>
        <p:grpSpPr>
          <a:xfrm>
            <a:off x="6477000" y="3962400"/>
            <a:ext cx="609600" cy="581799"/>
            <a:chOff x="4572000" y="3352800"/>
            <a:chExt cx="609600" cy="581799"/>
          </a:xfrm>
        </p:grpSpPr>
        <p:cxnSp>
          <p:nvCxnSpPr>
            <p:cNvPr id="37" name="Straight Arrow Connector 36"/>
            <p:cNvCxnSpPr/>
            <p:nvPr/>
          </p:nvCxnSpPr>
          <p:spPr>
            <a:xfrm rot="16200000" flipV="1">
              <a:off x="4572000" y="33528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674730" y="3657600"/>
              <a:ext cx="506870" cy="276999"/>
            </a:xfrm>
            <a:prstGeom prst="rect">
              <a:avLst/>
            </a:prstGeom>
            <a:noFill/>
          </p:spPr>
          <p:txBody>
            <a:bodyPr wrap="none" rtlCol="0">
              <a:spAutoFit/>
            </a:bodyPr>
            <a:lstStyle/>
            <a:p>
              <a:r>
                <a:rPr lang="en-US" sz="1200" b="1" dirty="0" smtClean="0">
                  <a:solidFill>
                    <a:srgbClr val="0000FF"/>
                  </a:solidFill>
                </a:rPr>
                <a:t>mass</a:t>
              </a:r>
              <a:endParaRPr lang="en-US" sz="1200" b="1" dirty="0">
                <a:solidFill>
                  <a:srgbClr val="0000FF"/>
                </a:solidFill>
              </a:endParaRPr>
            </a:p>
          </p:txBody>
        </p:sp>
      </p:grpSp>
      <p:grpSp>
        <p:nvGrpSpPr>
          <p:cNvPr id="39" name="Group 38"/>
          <p:cNvGrpSpPr/>
          <p:nvPr/>
        </p:nvGrpSpPr>
        <p:grpSpPr>
          <a:xfrm>
            <a:off x="6781800" y="3657600"/>
            <a:ext cx="1893557" cy="646331"/>
            <a:chOff x="4572000" y="3200400"/>
            <a:chExt cx="1893557" cy="646331"/>
          </a:xfrm>
        </p:grpSpPr>
        <p:cxnSp>
          <p:nvCxnSpPr>
            <p:cNvPr id="40" name="Straight Arrow Connector 39"/>
            <p:cNvCxnSpPr/>
            <p:nvPr/>
          </p:nvCxnSpPr>
          <p:spPr>
            <a:xfrm rot="16200000" flipV="1">
              <a:off x="4572000" y="33528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79531" y="3200400"/>
              <a:ext cx="1486026" cy="646331"/>
            </a:xfrm>
            <a:prstGeom prst="rect">
              <a:avLst/>
            </a:prstGeom>
            <a:noFill/>
          </p:spPr>
          <p:txBody>
            <a:bodyPr wrap="square" rtlCol="0">
              <a:spAutoFit/>
            </a:bodyPr>
            <a:lstStyle/>
            <a:p>
              <a:r>
                <a:rPr lang="en-US" sz="1200" b="1" dirty="0" smtClean="0">
                  <a:solidFill>
                    <a:srgbClr val="0000FF"/>
                  </a:solidFill>
                </a:rPr>
                <a:t>Distance between com and axis of rotation</a:t>
              </a:r>
              <a:endParaRPr lang="en-US" sz="1200" b="1" dirty="0">
                <a:solidFill>
                  <a:srgbClr val="0000FF"/>
                </a:solidFill>
              </a:endParaRPr>
            </a:p>
          </p:txBody>
        </p:sp>
      </p:grpSp>
      <p:sp>
        <p:nvSpPr>
          <p:cNvPr id="42" name="TextBox 41"/>
          <p:cNvSpPr txBox="1"/>
          <p:nvPr/>
        </p:nvSpPr>
        <p:spPr>
          <a:xfrm>
            <a:off x="4724400" y="5678269"/>
            <a:ext cx="3810000" cy="369332"/>
          </a:xfrm>
          <a:prstGeom prst="rect">
            <a:avLst/>
          </a:prstGeom>
          <a:noFill/>
        </p:spPr>
        <p:txBody>
          <a:bodyPr wrap="square" rtlCol="0">
            <a:spAutoFit/>
          </a:bodyPr>
          <a:lstStyle/>
          <a:p>
            <a:r>
              <a:rPr lang="el-GR" b="1" dirty="0" smtClean="0"/>
              <a:t>β</a:t>
            </a:r>
            <a:r>
              <a:rPr lang="en-US" b="1" dirty="0" smtClean="0"/>
              <a:t>  = 1,   for a rotating point mass </a:t>
            </a:r>
            <a:endParaRPr lang="en-US" b="1" dirty="0"/>
          </a:p>
        </p:txBody>
      </p:sp>
      <p:grpSp>
        <p:nvGrpSpPr>
          <p:cNvPr id="47" name="Group 46"/>
          <p:cNvGrpSpPr/>
          <p:nvPr/>
        </p:nvGrpSpPr>
        <p:grpSpPr>
          <a:xfrm>
            <a:off x="4495800" y="2133600"/>
            <a:ext cx="2971800" cy="166255"/>
            <a:chOff x="4495800" y="2133600"/>
            <a:chExt cx="2971800" cy="166255"/>
          </a:xfrm>
        </p:grpSpPr>
        <p:grpSp>
          <p:nvGrpSpPr>
            <p:cNvPr id="43" name="Group 42"/>
            <p:cNvGrpSpPr/>
            <p:nvPr/>
          </p:nvGrpSpPr>
          <p:grpSpPr>
            <a:xfrm>
              <a:off x="5943600" y="2147455"/>
              <a:ext cx="1524000" cy="152400"/>
              <a:chOff x="5943600" y="2147455"/>
              <a:chExt cx="1524000" cy="152400"/>
            </a:xfrm>
          </p:grpSpPr>
          <p:cxnSp>
            <p:nvCxnSpPr>
              <p:cNvPr id="24" name="Straight Connector 23"/>
              <p:cNvCxnSpPr/>
              <p:nvPr/>
            </p:nvCxnSpPr>
            <p:spPr>
              <a:xfrm>
                <a:off x="5943600" y="2209800"/>
                <a:ext cx="1371600" cy="1588"/>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15200" y="2147455"/>
                <a:ext cx="152400" cy="152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flipH="1">
              <a:off x="4495800" y="2133600"/>
              <a:ext cx="1447800" cy="152400"/>
              <a:chOff x="5943600" y="2133600"/>
              <a:chExt cx="1447800" cy="152400"/>
            </a:xfrm>
            <a:noFill/>
          </p:grpSpPr>
          <p:cxnSp>
            <p:nvCxnSpPr>
              <p:cNvPr id="45" name="Straight Connector 44"/>
              <p:cNvCxnSpPr/>
              <p:nvPr/>
            </p:nvCxnSpPr>
            <p:spPr>
              <a:xfrm>
                <a:off x="5943600" y="2209800"/>
                <a:ext cx="1371600" cy="1588"/>
              </a:xfrm>
              <a:prstGeom prst="line">
                <a:avLst/>
              </a:prstGeom>
              <a:grpFill/>
              <a:ln>
                <a:no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315200" y="2133600"/>
                <a:ext cx="762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4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09600" y="1676400"/>
            <a:ext cx="4114800" cy="76200"/>
          </a:xfrm>
          <a:prstGeom prst="line">
            <a:avLst/>
          </a:prstGeom>
          <a:ln w="76200">
            <a:solidFill>
              <a:srgbClr val="FF0000"/>
            </a:solidFill>
          </a:ln>
          <a:scene3d>
            <a:camera prst="orthographicFront"/>
            <a:lightRig rig="threePt" dir="t"/>
          </a:scene3d>
          <a:sp3d>
            <a:bevelT w="323850" h="107950"/>
            <a:bevelB w="146050"/>
          </a:sp3d>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057400" y="1676400"/>
            <a:ext cx="1219200" cy="158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38400" y="1524000"/>
            <a:ext cx="586699" cy="369332"/>
          </a:xfrm>
          <a:prstGeom prst="rect">
            <a:avLst/>
          </a:prstGeom>
          <a:noFill/>
        </p:spPr>
        <p:txBody>
          <a:bodyPr wrap="none" rtlCol="0">
            <a:spAutoFit/>
          </a:bodyPr>
          <a:lstStyle/>
          <a:p>
            <a:r>
              <a:rPr lang="en-US" dirty="0" smtClean="0"/>
              <a:t>com</a:t>
            </a:r>
            <a:endParaRPr lang="en-US" dirty="0"/>
          </a:p>
        </p:txBody>
      </p:sp>
      <p:grpSp>
        <p:nvGrpSpPr>
          <p:cNvPr id="2" name="Group 30"/>
          <p:cNvGrpSpPr/>
          <p:nvPr/>
        </p:nvGrpSpPr>
        <p:grpSpPr>
          <a:xfrm>
            <a:off x="2286000" y="1828800"/>
            <a:ext cx="1612301" cy="889084"/>
            <a:chOff x="5029200" y="3976048"/>
            <a:chExt cx="1612301" cy="889084"/>
          </a:xfrm>
        </p:grpSpPr>
        <p:sp>
          <p:nvSpPr>
            <p:cNvPr id="27" name="TextBox 26"/>
            <p:cNvSpPr txBox="1"/>
            <p:nvPr/>
          </p:nvSpPr>
          <p:spPr>
            <a:xfrm>
              <a:off x="5029200" y="4495800"/>
              <a:ext cx="1612301" cy="369332"/>
            </a:xfrm>
            <a:prstGeom prst="rect">
              <a:avLst/>
            </a:prstGeom>
            <a:noFill/>
          </p:spPr>
          <p:txBody>
            <a:bodyPr wrap="none" rtlCol="0">
              <a:spAutoFit/>
            </a:bodyPr>
            <a:lstStyle/>
            <a:p>
              <a:r>
                <a:rPr lang="en-US" dirty="0" smtClean="0"/>
                <a:t>Axis of rotation</a:t>
              </a:r>
              <a:endParaRPr lang="en-US" dirty="0"/>
            </a:p>
          </p:txBody>
        </p:sp>
        <p:cxnSp>
          <p:nvCxnSpPr>
            <p:cNvPr id="29" name="Straight Arrow Connector 28"/>
            <p:cNvCxnSpPr/>
            <p:nvPr/>
          </p:nvCxnSpPr>
          <p:spPr>
            <a:xfrm rot="16200000" flipV="1">
              <a:off x="5361296" y="4128448"/>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1680452" y="0"/>
            <a:ext cx="5833841" cy="830997"/>
          </a:xfrm>
          <a:prstGeom prst="rect">
            <a:avLst/>
          </a:prstGeom>
          <a:noFill/>
        </p:spPr>
        <p:txBody>
          <a:bodyPr wrap="none" rtlCol="0">
            <a:spAutoFit/>
          </a:bodyPr>
          <a:lstStyle/>
          <a:p>
            <a:r>
              <a:rPr lang="en-US" sz="4800" b="1" i="1" u="sng" dirty="0" smtClean="0"/>
              <a:t>Few important shapes</a:t>
            </a:r>
            <a:endParaRPr lang="en-US" sz="4800" b="1" u="sng" dirty="0"/>
          </a:p>
        </p:txBody>
      </p:sp>
      <p:graphicFrame>
        <p:nvGraphicFramePr>
          <p:cNvPr id="21" name="Object 3"/>
          <p:cNvGraphicFramePr>
            <a:graphicFrameLocks noChangeAspect="1"/>
          </p:cNvGraphicFramePr>
          <p:nvPr/>
        </p:nvGraphicFramePr>
        <p:xfrm>
          <a:off x="5875338" y="1447800"/>
          <a:ext cx="2422525" cy="836613"/>
        </p:xfrm>
        <a:graphic>
          <a:graphicData uri="http://schemas.openxmlformats.org/presentationml/2006/ole">
            <mc:AlternateContent xmlns:mc="http://schemas.openxmlformats.org/markup-compatibility/2006">
              <mc:Choice xmlns:v="urn:schemas-microsoft-com:vml" Requires="v">
                <p:oleObj spid="_x0000_s102506" name="Equation" r:id="rId3" imgW="838080" imgH="393480" progId="Equation.3">
                  <p:embed/>
                </p:oleObj>
              </mc:Choice>
              <mc:Fallback>
                <p:oleObj name="Equation" r:id="rId3" imgW="8380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338" y="1447800"/>
                        <a:ext cx="2422525" cy="83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Oval 29"/>
          <p:cNvSpPr/>
          <p:nvPr/>
        </p:nvSpPr>
        <p:spPr>
          <a:xfrm>
            <a:off x="228600" y="3505200"/>
            <a:ext cx="1752600" cy="1905000"/>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50000" t="50000" r="50000" b="50000"/>
            </a:path>
            <a:tileRect/>
          </a:gradFill>
          <a:effectLst>
            <a:outerShdw dir="672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1380" name="Object 4"/>
          <p:cNvGraphicFramePr>
            <a:graphicFrameLocks noChangeAspect="1"/>
          </p:cNvGraphicFramePr>
          <p:nvPr/>
        </p:nvGraphicFramePr>
        <p:xfrm>
          <a:off x="2438400" y="4038600"/>
          <a:ext cx="2347913" cy="836613"/>
        </p:xfrm>
        <a:graphic>
          <a:graphicData uri="http://schemas.openxmlformats.org/presentationml/2006/ole">
            <mc:AlternateContent xmlns:mc="http://schemas.openxmlformats.org/markup-compatibility/2006">
              <mc:Choice xmlns:v="urn:schemas-microsoft-com:vml" Requires="v">
                <p:oleObj spid="_x0000_s102507" name="Equation" r:id="rId5" imgW="812520" imgH="393480" progId="Equation.3">
                  <p:embed/>
                </p:oleObj>
              </mc:Choice>
              <mc:Fallback>
                <p:oleObj name="Equation" r:id="rId5" imgW="81252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038600"/>
                        <a:ext cx="2347913" cy="83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5993745" y="2514600"/>
            <a:ext cx="2083455" cy="646331"/>
          </a:xfrm>
          <a:prstGeom prst="rect">
            <a:avLst/>
          </a:prstGeom>
          <a:noFill/>
        </p:spPr>
        <p:txBody>
          <a:bodyPr wrap="none" rtlCol="0">
            <a:spAutoFit/>
          </a:bodyPr>
          <a:lstStyle/>
          <a:p>
            <a:r>
              <a:rPr lang="en-US" dirty="0" smtClean="0"/>
              <a:t>L = length of the rod</a:t>
            </a:r>
          </a:p>
          <a:p>
            <a:r>
              <a:rPr lang="en-US" dirty="0" smtClean="0"/>
              <a:t>m = mass of the rod</a:t>
            </a:r>
            <a:endParaRPr lang="en-US" dirty="0"/>
          </a:p>
        </p:txBody>
      </p:sp>
      <p:sp>
        <p:nvSpPr>
          <p:cNvPr id="33" name="TextBox 32"/>
          <p:cNvSpPr txBox="1"/>
          <p:nvPr/>
        </p:nvSpPr>
        <p:spPr>
          <a:xfrm>
            <a:off x="2286000" y="4800600"/>
            <a:ext cx="2945037" cy="646331"/>
          </a:xfrm>
          <a:prstGeom prst="rect">
            <a:avLst/>
          </a:prstGeom>
          <a:noFill/>
        </p:spPr>
        <p:txBody>
          <a:bodyPr wrap="none" rtlCol="0">
            <a:spAutoFit/>
          </a:bodyPr>
          <a:lstStyle/>
          <a:p>
            <a:r>
              <a:rPr lang="en-US" dirty="0" smtClean="0"/>
              <a:t>R = Radius of the disc (wheel)</a:t>
            </a:r>
          </a:p>
          <a:p>
            <a:r>
              <a:rPr lang="en-US" dirty="0" smtClean="0"/>
              <a:t>m = mass of the disc (wheel)</a:t>
            </a:r>
            <a:endParaRPr lang="en-US" dirty="0"/>
          </a:p>
        </p:txBody>
      </p:sp>
      <p:grpSp>
        <p:nvGrpSpPr>
          <p:cNvPr id="4" name="Group 30"/>
          <p:cNvGrpSpPr/>
          <p:nvPr/>
        </p:nvGrpSpPr>
        <p:grpSpPr>
          <a:xfrm>
            <a:off x="685800" y="4572000"/>
            <a:ext cx="2208297" cy="1524000"/>
            <a:chOff x="5029200" y="3341132"/>
            <a:chExt cx="2208297" cy="1524000"/>
          </a:xfrm>
        </p:grpSpPr>
        <p:sp>
          <p:nvSpPr>
            <p:cNvPr id="35" name="TextBox 34"/>
            <p:cNvSpPr txBox="1"/>
            <p:nvPr/>
          </p:nvSpPr>
          <p:spPr>
            <a:xfrm>
              <a:off x="5029200" y="4495800"/>
              <a:ext cx="2208297" cy="369332"/>
            </a:xfrm>
            <a:prstGeom prst="rect">
              <a:avLst/>
            </a:prstGeom>
            <a:noFill/>
          </p:spPr>
          <p:txBody>
            <a:bodyPr wrap="none" rtlCol="0">
              <a:spAutoFit/>
            </a:bodyPr>
            <a:lstStyle/>
            <a:p>
              <a:r>
                <a:rPr lang="en-US" dirty="0" smtClean="0"/>
                <a:t>Axis of rotation (com)</a:t>
              </a:r>
              <a:endParaRPr lang="en-US" dirty="0"/>
            </a:p>
          </p:txBody>
        </p:sp>
        <p:cxnSp>
          <p:nvCxnSpPr>
            <p:cNvPr id="36" name="Straight Arrow Connector 35"/>
            <p:cNvCxnSpPr/>
            <p:nvPr/>
          </p:nvCxnSpPr>
          <p:spPr>
            <a:xfrm rot="16200000" flipV="1">
              <a:off x="5030190" y="3797342"/>
              <a:ext cx="1320716" cy="408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38" name="Picture 1"/>
          <p:cNvPicPr>
            <a:picLocks noChangeAspect="1" noChangeArrowheads="1"/>
          </p:cNvPicPr>
          <p:nvPr/>
        </p:nvPicPr>
        <p:blipFill>
          <a:blip r:embed="rId7" cstate="print"/>
          <a:srcRect/>
          <a:stretch>
            <a:fillRect/>
          </a:stretch>
        </p:blipFill>
        <p:spPr bwMode="auto">
          <a:xfrm>
            <a:off x="5334000" y="3429000"/>
            <a:ext cx="3714750" cy="2771775"/>
          </a:xfrm>
          <a:prstGeom prst="rect">
            <a:avLst/>
          </a:prstGeom>
          <a:noFill/>
          <a:ln w="38100">
            <a:solidFill>
              <a:srgbClr val="0000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grpId="0" nodeType="clickEffect">
                                  <p:stCondLst>
                                    <p:cond delay="0"/>
                                  </p:stCondLst>
                                  <p:childTnLst>
                                    <p:animRot by="21600000">
                                      <p:cBhvr>
                                        <p:cTn id="10" dur="2000" fill="hold"/>
                                        <p:tgtEl>
                                          <p:spTgt spid="3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3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T011_02"/>
          <p:cNvPicPr>
            <a:picLocks noChangeAspect="1" noChangeArrowheads="1"/>
          </p:cNvPicPr>
          <p:nvPr/>
        </p:nvPicPr>
        <p:blipFill>
          <a:blip r:embed="rId3" cstate="print"/>
          <a:srcRect/>
          <a:stretch>
            <a:fillRect/>
          </a:stretch>
        </p:blipFill>
        <p:spPr bwMode="auto">
          <a:xfrm>
            <a:off x="228600" y="1600200"/>
            <a:ext cx="5334000" cy="4191000"/>
          </a:xfrm>
          <a:prstGeom prst="rect">
            <a:avLst/>
          </a:prstGeom>
          <a:noFill/>
          <a:ln w="76200">
            <a:noFill/>
            <a:miter lim="800000"/>
            <a:headEnd/>
            <a:tailEnd/>
          </a:ln>
        </p:spPr>
      </p:pic>
      <p:sp>
        <p:nvSpPr>
          <p:cNvPr id="3" name="TextBox 2"/>
          <p:cNvSpPr txBox="1"/>
          <p:nvPr/>
        </p:nvSpPr>
        <p:spPr>
          <a:xfrm>
            <a:off x="126224" y="162580"/>
            <a:ext cx="8865376" cy="523220"/>
          </a:xfrm>
          <a:prstGeom prst="rect">
            <a:avLst/>
          </a:prstGeom>
          <a:noFill/>
        </p:spPr>
        <p:txBody>
          <a:bodyPr wrap="none" rtlCol="0">
            <a:spAutoFit/>
          </a:bodyPr>
          <a:lstStyle/>
          <a:p>
            <a:r>
              <a:rPr lang="en-US" sz="2800" b="1" i="1" dirty="0" smtClean="0"/>
              <a:t>Moment of inertia of different shapes about different axes</a:t>
            </a:r>
            <a:endParaRPr lang="en-US" sz="2800" b="1" dirty="0"/>
          </a:p>
        </p:txBody>
      </p:sp>
      <p:graphicFrame>
        <p:nvGraphicFramePr>
          <p:cNvPr id="51201" name="Object 1"/>
          <p:cNvGraphicFramePr>
            <a:graphicFrameLocks noChangeAspect="1"/>
          </p:cNvGraphicFramePr>
          <p:nvPr/>
        </p:nvGraphicFramePr>
        <p:xfrm>
          <a:off x="2514600" y="820737"/>
          <a:ext cx="1879600" cy="627063"/>
        </p:xfrm>
        <a:graphic>
          <a:graphicData uri="http://schemas.openxmlformats.org/presentationml/2006/ole">
            <mc:AlternateContent xmlns:mc="http://schemas.openxmlformats.org/markup-compatibility/2006">
              <mc:Choice xmlns:v="urn:schemas-microsoft-com:vml" Requires="v">
                <p:oleObj spid="_x0000_s94262" name="Equation" r:id="rId4" imgW="596880" imgH="228600" progId="Equation.3">
                  <p:embed/>
                </p:oleObj>
              </mc:Choice>
              <mc:Fallback>
                <p:oleObj name="Equation" r:id="rId4" imgW="59688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820737"/>
                        <a:ext cx="18796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5791200" y="2133600"/>
            <a:ext cx="3200400" cy="2286000"/>
            <a:chOff x="5791200" y="1219200"/>
            <a:chExt cx="3200400" cy="2286000"/>
          </a:xfrm>
        </p:grpSpPr>
        <p:sp>
          <p:nvSpPr>
            <p:cNvPr id="5" name="Rectangle 4"/>
            <p:cNvSpPr/>
            <p:nvPr/>
          </p:nvSpPr>
          <p:spPr>
            <a:xfrm>
              <a:off x="5867400" y="1219200"/>
              <a:ext cx="2971800" cy="830997"/>
            </a:xfrm>
            <a:prstGeom prst="rect">
              <a:avLst/>
            </a:prstGeom>
          </p:spPr>
          <p:txBody>
            <a:bodyPr wrap="square">
              <a:spAutoFit/>
            </a:bodyPr>
            <a:lstStyle/>
            <a:p>
              <a:r>
                <a:rPr lang="en-US" sz="1600" b="1" dirty="0" smtClean="0"/>
                <a:t>Example:</a:t>
              </a:r>
              <a:r>
                <a:rPr lang="en-US" sz="1600" dirty="0" smtClean="0"/>
                <a:t> </a:t>
              </a:r>
            </a:p>
            <a:p>
              <a:r>
                <a:rPr lang="en-US" sz="1600" dirty="0" smtClean="0"/>
                <a:t>The moment of inertia of an object does </a:t>
              </a:r>
              <a:r>
                <a:rPr lang="en-US" sz="1600" b="1" dirty="0" smtClean="0"/>
                <a:t>not depend on: </a:t>
              </a:r>
            </a:p>
          </p:txBody>
        </p:sp>
        <p:sp>
          <p:nvSpPr>
            <p:cNvPr id="6" name="Rectangle 5"/>
            <p:cNvSpPr/>
            <p:nvPr/>
          </p:nvSpPr>
          <p:spPr>
            <a:xfrm>
              <a:off x="5791200" y="2335649"/>
              <a:ext cx="3200400" cy="1169551"/>
            </a:xfrm>
            <a:prstGeom prst="rect">
              <a:avLst/>
            </a:prstGeom>
          </p:spPr>
          <p:txBody>
            <a:bodyPr wrap="square">
              <a:spAutoFit/>
            </a:bodyPr>
            <a:lstStyle/>
            <a:p>
              <a:pPr marL="342900" indent="-342900">
                <a:buAutoNum type="alphaUcParenR"/>
              </a:pPr>
              <a:r>
                <a:rPr lang="en-US" sz="1400" dirty="0" smtClean="0"/>
                <a:t>its mass.     </a:t>
              </a:r>
            </a:p>
            <a:p>
              <a:pPr marL="342900" indent="-342900">
                <a:buAutoNum type="alphaUcParenR"/>
              </a:pPr>
              <a:r>
                <a:rPr lang="en-US" sz="1400" dirty="0" smtClean="0"/>
                <a:t>its size and shape.</a:t>
              </a:r>
            </a:p>
            <a:p>
              <a:pPr marL="342900" indent="-342900">
                <a:buAutoNum type="alphaUcParenR"/>
              </a:pPr>
              <a:r>
                <a:rPr lang="en-US" sz="1400" dirty="0" smtClean="0"/>
                <a:t>the location of the axis of rotation.</a:t>
              </a:r>
            </a:p>
            <a:p>
              <a:pPr marL="342900" indent="-342900">
                <a:buFontTx/>
                <a:buAutoNum type="alphaUcParenR"/>
              </a:pPr>
              <a:r>
                <a:rPr lang="en-US" sz="1400" dirty="0" smtClean="0"/>
                <a:t>its angular velocity.       </a:t>
              </a:r>
            </a:p>
            <a:p>
              <a:r>
                <a:rPr lang="en-US" sz="1400" dirty="0" smtClean="0"/>
                <a:t>E) the distribution of its mass. </a:t>
              </a:r>
            </a:p>
          </p:txBody>
        </p:sp>
      </p:grpSp>
      <p:sp>
        <p:nvSpPr>
          <p:cNvPr id="8" name="TextBox 7"/>
          <p:cNvSpPr txBox="1"/>
          <p:nvPr/>
        </p:nvSpPr>
        <p:spPr>
          <a:xfrm>
            <a:off x="7010400" y="5562600"/>
            <a:ext cx="787395" cy="369332"/>
          </a:xfrm>
          <a:prstGeom prst="rect">
            <a:avLst/>
          </a:prstGeom>
          <a:noFill/>
        </p:spPr>
        <p:txBody>
          <a:bodyPr wrap="none" rtlCol="0">
            <a:spAutoFit/>
          </a:bodyPr>
          <a:lstStyle/>
          <a:p>
            <a:r>
              <a:rPr lang="en-US" dirty="0" err="1" smtClean="0"/>
              <a:t>Ans</a:t>
            </a:r>
            <a:r>
              <a:rPr lang="en-US" dirty="0" smtClean="0"/>
              <a:t>: 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0"/>
            <a:ext cx="3689343" cy="646331"/>
          </a:xfrm>
          <a:prstGeom prst="rect">
            <a:avLst/>
          </a:prstGeom>
          <a:noFill/>
        </p:spPr>
        <p:txBody>
          <a:bodyPr wrap="none" rtlCol="0">
            <a:spAutoFit/>
          </a:bodyPr>
          <a:lstStyle/>
          <a:p>
            <a:r>
              <a:rPr lang="en-US" sz="3600" b="1" i="1" dirty="0" smtClean="0"/>
              <a:t>Moment of inertia</a:t>
            </a:r>
            <a:endParaRPr lang="en-US" sz="3600" b="1" dirty="0"/>
          </a:p>
        </p:txBody>
      </p:sp>
      <p:sp>
        <p:nvSpPr>
          <p:cNvPr id="6" name="TextBox 5"/>
          <p:cNvSpPr txBox="1"/>
          <p:nvPr/>
        </p:nvSpPr>
        <p:spPr>
          <a:xfrm>
            <a:off x="381000" y="762000"/>
            <a:ext cx="8694688" cy="338554"/>
          </a:xfrm>
          <a:prstGeom prst="rect">
            <a:avLst/>
          </a:prstGeom>
          <a:noFill/>
        </p:spPr>
        <p:txBody>
          <a:bodyPr wrap="none" rtlCol="0">
            <a:spAutoFit/>
          </a:bodyPr>
          <a:lstStyle/>
          <a:p>
            <a:r>
              <a:rPr lang="en-US" sz="1600" b="1" dirty="0" smtClean="0">
                <a:solidFill>
                  <a:srgbClr val="FF0000"/>
                </a:solidFill>
              </a:rPr>
              <a:t>Moment of inertia in rotational motion behaves as the mass of the body in the translational motion </a:t>
            </a:r>
            <a:endParaRPr lang="en-US" sz="1600" b="1" dirty="0">
              <a:solidFill>
                <a:srgbClr val="FF0000"/>
              </a:solidFill>
            </a:endParaRPr>
          </a:p>
        </p:txBody>
      </p:sp>
      <p:graphicFrame>
        <p:nvGraphicFramePr>
          <p:cNvPr id="36867" name="Object 3"/>
          <p:cNvGraphicFramePr>
            <a:graphicFrameLocks noChangeAspect="1"/>
          </p:cNvGraphicFramePr>
          <p:nvPr/>
        </p:nvGraphicFramePr>
        <p:xfrm>
          <a:off x="1893888" y="2508250"/>
          <a:ext cx="1687512" cy="714375"/>
        </p:xfrm>
        <a:graphic>
          <a:graphicData uri="http://schemas.openxmlformats.org/presentationml/2006/ole">
            <mc:AlternateContent xmlns:mc="http://schemas.openxmlformats.org/markup-compatibility/2006">
              <mc:Choice xmlns:v="urn:schemas-microsoft-com:vml" Requires="v">
                <p:oleObj spid="_x0000_s37179" name="Equation" r:id="rId3" imgW="761760" imgH="393480" progId="Equation.3">
                  <p:embed/>
                </p:oleObj>
              </mc:Choice>
              <mc:Fallback>
                <p:oleObj name="Equation" r:id="rId3" imgW="761760" imgH="393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2508250"/>
                        <a:ext cx="1687512"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8" name="Object 4"/>
          <p:cNvGraphicFramePr>
            <a:graphicFrameLocks noChangeAspect="1"/>
          </p:cNvGraphicFramePr>
          <p:nvPr/>
        </p:nvGraphicFramePr>
        <p:xfrm>
          <a:off x="4800600" y="2514600"/>
          <a:ext cx="1827212" cy="714375"/>
        </p:xfrm>
        <a:graphic>
          <a:graphicData uri="http://schemas.openxmlformats.org/presentationml/2006/ole">
            <mc:AlternateContent xmlns:mc="http://schemas.openxmlformats.org/markup-compatibility/2006">
              <mc:Choice xmlns:v="urn:schemas-microsoft-com:vml" Requires="v">
                <p:oleObj spid="_x0000_s37180" name="Equation" r:id="rId5" imgW="825480" imgH="393480" progId="Equation.3">
                  <p:embed/>
                </p:oleObj>
              </mc:Choice>
              <mc:Fallback>
                <p:oleObj name="Equation" r:id="rId5" imgW="825480" imgH="393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514600"/>
                        <a:ext cx="1827212"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9" name="Object 5"/>
          <p:cNvGraphicFramePr>
            <a:graphicFrameLocks noChangeAspect="1"/>
          </p:cNvGraphicFramePr>
          <p:nvPr/>
        </p:nvGraphicFramePr>
        <p:xfrm>
          <a:off x="2360613" y="3810000"/>
          <a:ext cx="1068387" cy="298450"/>
        </p:xfrm>
        <a:graphic>
          <a:graphicData uri="http://schemas.openxmlformats.org/presentationml/2006/ole">
            <mc:AlternateContent xmlns:mc="http://schemas.openxmlformats.org/markup-compatibility/2006">
              <mc:Choice xmlns:v="urn:schemas-microsoft-com:vml" Requires="v">
                <p:oleObj spid="_x0000_s37181" name="Equation" r:id="rId7" imgW="482400" imgH="164880" progId="Equation.3">
                  <p:embed/>
                </p:oleObj>
              </mc:Choice>
              <mc:Fallback>
                <p:oleObj name="Equation" r:id="rId7" imgW="482400" imgH="1648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0613" y="3810000"/>
                        <a:ext cx="1068387"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5181600" y="3505200"/>
            <a:ext cx="540533" cy="1015663"/>
          </a:xfrm>
          <a:prstGeom prst="rect">
            <a:avLst/>
          </a:prstGeom>
          <a:noFill/>
        </p:spPr>
        <p:txBody>
          <a:bodyPr wrap="none" rtlCol="0">
            <a:spAutoFit/>
          </a:bodyPr>
          <a:lstStyle/>
          <a:p>
            <a:r>
              <a:rPr lang="en-US" sz="6000" dirty="0" smtClean="0"/>
              <a:t>?</a:t>
            </a:r>
            <a:endParaRPr lang="en-US" sz="6000" dirty="0"/>
          </a:p>
        </p:txBody>
      </p:sp>
      <p:graphicFrame>
        <p:nvGraphicFramePr>
          <p:cNvPr id="26" name="Object 5"/>
          <p:cNvGraphicFramePr>
            <a:graphicFrameLocks noChangeAspect="1"/>
          </p:cNvGraphicFramePr>
          <p:nvPr/>
        </p:nvGraphicFramePr>
        <p:xfrm>
          <a:off x="5287963" y="3816350"/>
          <a:ext cx="1012825" cy="320675"/>
        </p:xfrm>
        <a:graphic>
          <a:graphicData uri="http://schemas.openxmlformats.org/presentationml/2006/ole">
            <mc:AlternateContent xmlns:mc="http://schemas.openxmlformats.org/markup-compatibility/2006">
              <mc:Choice xmlns:v="urn:schemas-microsoft-com:vml" Requires="v">
                <p:oleObj spid="_x0000_s37182" name="Equation" r:id="rId9" imgW="457200" imgH="177480" progId="Equation.3">
                  <p:embed/>
                </p:oleObj>
              </mc:Choice>
              <mc:Fallback>
                <p:oleObj name="Equation" r:id="rId9" imgW="457200" imgH="17748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7963" y="3816350"/>
                        <a:ext cx="1012825"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5"/>
          <p:cNvGraphicFramePr>
            <a:graphicFrameLocks noChangeAspect="1"/>
          </p:cNvGraphicFramePr>
          <p:nvPr/>
        </p:nvGraphicFramePr>
        <p:xfrm>
          <a:off x="2381250" y="4648200"/>
          <a:ext cx="1123950" cy="320675"/>
        </p:xfrm>
        <a:graphic>
          <a:graphicData uri="http://schemas.openxmlformats.org/presentationml/2006/ole">
            <mc:AlternateContent xmlns:mc="http://schemas.openxmlformats.org/markup-compatibility/2006">
              <mc:Choice xmlns:v="urn:schemas-microsoft-com:vml" Requires="v">
                <p:oleObj spid="_x0000_s37183" name="Equation" r:id="rId11" imgW="507960" imgH="177480" progId="Equation.3">
                  <p:embed/>
                </p:oleObj>
              </mc:Choice>
              <mc:Fallback>
                <p:oleObj name="Equation" r:id="rId11" imgW="507960" imgH="17748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1250" y="4648200"/>
                        <a:ext cx="1123950"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Box 33"/>
          <p:cNvSpPr txBox="1"/>
          <p:nvPr/>
        </p:nvSpPr>
        <p:spPr>
          <a:xfrm>
            <a:off x="5181600" y="4495800"/>
            <a:ext cx="540533" cy="1015663"/>
          </a:xfrm>
          <a:prstGeom prst="rect">
            <a:avLst/>
          </a:prstGeom>
          <a:noFill/>
        </p:spPr>
        <p:txBody>
          <a:bodyPr wrap="none" rtlCol="0">
            <a:spAutoFit/>
          </a:bodyPr>
          <a:lstStyle/>
          <a:p>
            <a:r>
              <a:rPr lang="en-US" sz="6000" dirty="0" smtClean="0"/>
              <a:t>?</a:t>
            </a:r>
            <a:endParaRPr lang="en-US" sz="6000" dirty="0"/>
          </a:p>
        </p:txBody>
      </p:sp>
      <p:graphicFrame>
        <p:nvGraphicFramePr>
          <p:cNvPr id="36" name="Object 5"/>
          <p:cNvGraphicFramePr>
            <a:graphicFrameLocks noChangeAspect="1"/>
          </p:cNvGraphicFramePr>
          <p:nvPr/>
        </p:nvGraphicFramePr>
        <p:xfrm>
          <a:off x="5302582" y="4742418"/>
          <a:ext cx="984250" cy="320675"/>
        </p:xfrm>
        <a:graphic>
          <a:graphicData uri="http://schemas.openxmlformats.org/presentationml/2006/ole">
            <mc:AlternateContent xmlns:mc="http://schemas.openxmlformats.org/markup-compatibility/2006">
              <mc:Choice xmlns:v="urn:schemas-microsoft-com:vml" Requires="v">
                <p:oleObj spid="_x0000_s37184" name="Equation" r:id="rId13" imgW="444240" imgH="177480" progId="Equation.3">
                  <p:embed/>
                </p:oleObj>
              </mc:Choice>
              <mc:Fallback>
                <p:oleObj name="Equation" r:id="rId13" imgW="444240" imgH="17748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2582" y="4742418"/>
                        <a:ext cx="984250"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xtBox 46"/>
          <p:cNvSpPr txBox="1"/>
          <p:nvPr/>
        </p:nvSpPr>
        <p:spPr>
          <a:xfrm>
            <a:off x="2047006" y="1752600"/>
            <a:ext cx="1534394" cy="369332"/>
          </a:xfrm>
          <a:prstGeom prst="rect">
            <a:avLst/>
          </a:prstGeom>
          <a:noFill/>
        </p:spPr>
        <p:txBody>
          <a:bodyPr wrap="none" rtlCol="0">
            <a:spAutoFit/>
          </a:bodyPr>
          <a:lstStyle/>
          <a:p>
            <a:r>
              <a:rPr lang="en-US" b="1" dirty="0" smtClean="0">
                <a:solidFill>
                  <a:srgbClr val="0000FF"/>
                </a:solidFill>
              </a:rPr>
              <a:t>Linear Motion</a:t>
            </a:r>
            <a:endParaRPr lang="en-US" b="1" dirty="0">
              <a:solidFill>
                <a:srgbClr val="0000FF"/>
              </a:solidFill>
            </a:endParaRPr>
          </a:p>
        </p:txBody>
      </p:sp>
      <p:sp>
        <p:nvSpPr>
          <p:cNvPr id="48" name="TextBox 47"/>
          <p:cNvSpPr txBox="1"/>
          <p:nvPr/>
        </p:nvSpPr>
        <p:spPr>
          <a:xfrm>
            <a:off x="4724400" y="1752600"/>
            <a:ext cx="1693092" cy="369332"/>
          </a:xfrm>
          <a:prstGeom prst="rect">
            <a:avLst/>
          </a:prstGeom>
          <a:noFill/>
        </p:spPr>
        <p:txBody>
          <a:bodyPr wrap="none" rtlCol="0">
            <a:spAutoFit/>
          </a:bodyPr>
          <a:lstStyle/>
          <a:p>
            <a:r>
              <a:rPr lang="en-US" b="1" dirty="0" smtClean="0">
                <a:solidFill>
                  <a:srgbClr val="0000FF"/>
                </a:solidFill>
              </a:rPr>
              <a:t>Angular Motion</a:t>
            </a:r>
            <a:endParaRPr lang="en-US" b="1" dirty="0">
              <a:solidFill>
                <a:srgbClr val="0000FF"/>
              </a:solidFill>
            </a:endParaRPr>
          </a:p>
        </p:txBody>
      </p:sp>
      <p:cxnSp>
        <p:nvCxnSpPr>
          <p:cNvPr id="50" name="Straight Connector 49"/>
          <p:cNvCxnSpPr/>
          <p:nvPr/>
        </p:nvCxnSpPr>
        <p:spPr>
          <a:xfrm rot="5400000">
            <a:off x="1676400" y="3886200"/>
            <a:ext cx="50292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1828800" y="2209801"/>
            <a:ext cx="50292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1905000" y="3429000"/>
            <a:ext cx="50292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1905001" y="4418011"/>
            <a:ext cx="50292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1905000" y="5410200"/>
            <a:ext cx="50292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7" presetClass="emph" presetSubtype="0" fill="hold" grpId="1" nodeType="clickEffect">
                                  <p:stCondLst>
                                    <p:cond delay="0"/>
                                  </p:stCondLst>
                                  <p:childTnLst>
                                    <p:animClr clrSpc="rgb" dir="cw">
                                      <p:cBhvr override="childStyle">
                                        <p:cTn id="26" dur="250" autoRev="1" fill="hold"/>
                                        <p:tgtEl>
                                          <p:spTgt spid="24"/>
                                        </p:tgtEl>
                                        <p:attrNameLst>
                                          <p:attrName>style.color</p:attrName>
                                        </p:attrNameLst>
                                      </p:cBhvr>
                                      <p:to>
                                        <a:schemeClr val="bg1"/>
                                      </p:to>
                                    </p:animClr>
                                    <p:animClr clrSpc="rgb" dir="cw">
                                      <p:cBhvr>
                                        <p:cTn id="27" dur="250" autoRev="1" fill="hold"/>
                                        <p:tgtEl>
                                          <p:spTgt spid="24"/>
                                        </p:tgtEl>
                                        <p:attrNameLst>
                                          <p:attrName>fillcolor</p:attrName>
                                        </p:attrNameLst>
                                      </p:cBhvr>
                                      <p:to>
                                        <a:schemeClr val="bg1"/>
                                      </p:to>
                                    </p:animClr>
                                    <p:set>
                                      <p:cBhvr>
                                        <p:cTn id="28" dur="250" autoRev="1" fill="hold"/>
                                        <p:tgtEl>
                                          <p:spTgt spid="24"/>
                                        </p:tgtEl>
                                        <p:attrNameLst>
                                          <p:attrName>fill.type</p:attrName>
                                        </p:attrNameLst>
                                      </p:cBhvr>
                                      <p:to>
                                        <p:strVal val="solid"/>
                                      </p:to>
                                    </p:set>
                                    <p:set>
                                      <p:cBhvr>
                                        <p:cTn id="29" dur="250" autoRev="1" fill="hold"/>
                                        <p:tgtEl>
                                          <p:spTgt spid="2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2" nodeType="clickEffect">
                                  <p:stCondLst>
                                    <p:cond delay="0"/>
                                  </p:stCondLst>
                                  <p:childTnLst>
                                    <p:set>
                                      <p:cBhvr>
                                        <p:cTn id="33" dur="1" fill="hold">
                                          <p:stCondLst>
                                            <p:cond delay="0"/>
                                          </p:stCondLst>
                                        </p:cTn>
                                        <p:tgtEl>
                                          <p:spTgt spid="24"/>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7" presetClass="emph" presetSubtype="0" fill="hold" grpId="1" nodeType="clickEffect">
                                  <p:stCondLst>
                                    <p:cond delay="0"/>
                                  </p:stCondLst>
                                  <p:childTnLst>
                                    <p:animClr clrSpc="rgb" dir="cw">
                                      <p:cBhvr override="childStyle">
                                        <p:cTn id="52" dur="250" autoRev="1" fill="hold"/>
                                        <p:tgtEl>
                                          <p:spTgt spid="34"/>
                                        </p:tgtEl>
                                        <p:attrNameLst>
                                          <p:attrName>style.color</p:attrName>
                                        </p:attrNameLst>
                                      </p:cBhvr>
                                      <p:to>
                                        <a:schemeClr val="bg1"/>
                                      </p:to>
                                    </p:animClr>
                                    <p:animClr clrSpc="rgb" dir="cw">
                                      <p:cBhvr>
                                        <p:cTn id="53" dur="250" autoRev="1" fill="hold"/>
                                        <p:tgtEl>
                                          <p:spTgt spid="34"/>
                                        </p:tgtEl>
                                        <p:attrNameLst>
                                          <p:attrName>fillcolor</p:attrName>
                                        </p:attrNameLst>
                                      </p:cBhvr>
                                      <p:to>
                                        <a:schemeClr val="bg1"/>
                                      </p:to>
                                    </p:animClr>
                                    <p:set>
                                      <p:cBhvr>
                                        <p:cTn id="54" dur="250" autoRev="1" fill="hold"/>
                                        <p:tgtEl>
                                          <p:spTgt spid="34"/>
                                        </p:tgtEl>
                                        <p:attrNameLst>
                                          <p:attrName>fill.type</p:attrName>
                                        </p:attrNameLst>
                                      </p:cBhvr>
                                      <p:to>
                                        <p:strVal val="solid"/>
                                      </p:to>
                                    </p:set>
                                    <p:set>
                                      <p:cBhvr>
                                        <p:cTn id="55" dur="250" autoRev="1" fill="hold"/>
                                        <p:tgtEl>
                                          <p:spTgt spid="34"/>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2" nodeType="clickEffect">
                                  <p:stCondLst>
                                    <p:cond delay="0"/>
                                  </p:stCondLst>
                                  <p:childTnLst>
                                    <p:set>
                                      <p:cBhvr>
                                        <p:cTn id="59" dur="1" fill="hold">
                                          <p:stCondLst>
                                            <p:cond delay="0"/>
                                          </p:stCondLst>
                                        </p:cTn>
                                        <p:tgtEl>
                                          <p:spTgt spid="34"/>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4" grpId="2"/>
      <p:bldP spid="34" grpId="0"/>
      <p:bldP spid="34" grpId="1"/>
      <p:bldP spid="34"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362200" y="2590800"/>
            <a:ext cx="4114800" cy="76200"/>
          </a:xfrm>
          <a:prstGeom prst="line">
            <a:avLst/>
          </a:prstGeom>
          <a:ln w="76200">
            <a:solidFill>
              <a:srgbClr val="FF0000"/>
            </a:solidFill>
          </a:ln>
          <a:scene3d>
            <a:camera prst="orthographicFront"/>
            <a:lightRig rig="threePt" dir="t"/>
          </a:scene3d>
          <a:sp3d>
            <a:bevelT w="323850" h="107950"/>
            <a:bevelB w="146050"/>
          </a:sp3d>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667000" y="2819400"/>
            <a:ext cx="35052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2" name="Group 15"/>
          <p:cNvGrpSpPr/>
          <p:nvPr/>
        </p:nvGrpSpPr>
        <p:grpSpPr>
          <a:xfrm>
            <a:off x="2321256" y="2590800"/>
            <a:ext cx="6365544" cy="228600"/>
            <a:chOff x="2362200" y="2590800"/>
            <a:chExt cx="6365544" cy="228600"/>
          </a:xfrm>
        </p:grpSpPr>
        <p:cxnSp>
          <p:nvCxnSpPr>
            <p:cNvPr id="9" name="Straight Connector 8"/>
            <p:cNvCxnSpPr/>
            <p:nvPr/>
          </p:nvCxnSpPr>
          <p:spPr>
            <a:xfrm>
              <a:off x="2362200" y="2590800"/>
              <a:ext cx="4993944" cy="76200"/>
            </a:xfrm>
            <a:prstGeom prst="line">
              <a:avLst/>
            </a:prstGeom>
            <a:ln w="76200">
              <a:solidFill>
                <a:srgbClr val="FF0000"/>
              </a:solidFill>
            </a:ln>
            <a:scene3d>
              <a:camera prst="orthographicFront"/>
              <a:lightRig rig="threePt" dir="t"/>
            </a:scene3d>
            <a:sp3d>
              <a:bevelT w="323850" h="107950"/>
              <a:bevelB w="146050"/>
            </a:sp3d>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477000" y="2590800"/>
              <a:ext cx="2250744"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rot="5400000">
            <a:off x="3733800" y="2971800"/>
            <a:ext cx="35052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4" name="Group 23"/>
          <p:cNvGrpSpPr/>
          <p:nvPr/>
        </p:nvGrpSpPr>
        <p:grpSpPr>
          <a:xfrm>
            <a:off x="4419600" y="1002268"/>
            <a:ext cx="1143000" cy="369332"/>
            <a:chOff x="4419600" y="762000"/>
            <a:chExt cx="1143000" cy="369332"/>
          </a:xfrm>
        </p:grpSpPr>
        <p:cxnSp>
          <p:nvCxnSpPr>
            <p:cNvPr id="20" name="Straight Arrow Connector 19"/>
            <p:cNvCxnSpPr/>
            <p:nvPr/>
          </p:nvCxnSpPr>
          <p:spPr>
            <a:xfrm>
              <a:off x="4419600" y="1066800"/>
              <a:ext cx="1143000" cy="158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76800" y="762000"/>
              <a:ext cx="306494" cy="369332"/>
            </a:xfrm>
            <a:prstGeom prst="rect">
              <a:avLst/>
            </a:prstGeom>
            <a:noFill/>
          </p:spPr>
          <p:txBody>
            <a:bodyPr wrap="none" rtlCol="0">
              <a:spAutoFit/>
            </a:bodyPr>
            <a:lstStyle/>
            <a:p>
              <a:r>
                <a:rPr lang="en-US" i="1" dirty="0" smtClean="0"/>
                <a:t>h</a:t>
              </a:r>
              <a:endParaRPr lang="en-US" i="1" dirty="0"/>
            </a:p>
          </p:txBody>
        </p:sp>
      </p:grpSp>
      <p:sp>
        <p:nvSpPr>
          <p:cNvPr id="26" name="TextBox 25"/>
          <p:cNvSpPr txBox="1"/>
          <p:nvPr/>
        </p:nvSpPr>
        <p:spPr>
          <a:xfrm>
            <a:off x="4191000" y="2408503"/>
            <a:ext cx="586699" cy="369332"/>
          </a:xfrm>
          <a:prstGeom prst="rect">
            <a:avLst/>
          </a:prstGeom>
          <a:noFill/>
        </p:spPr>
        <p:txBody>
          <a:bodyPr wrap="none" rtlCol="0">
            <a:spAutoFit/>
          </a:bodyPr>
          <a:lstStyle/>
          <a:p>
            <a:r>
              <a:rPr lang="en-US" dirty="0" smtClean="0"/>
              <a:t>com</a:t>
            </a:r>
            <a:endParaRPr lang="en-US" dirty="0"/>
          </a:p>
        </p:txBody>
      </p:sp>
      <p:grpSp>
        <p:nvGrpSpPr>
          <p:cNvPr id="5" name="Group 30"/>
          <p:cNvGrpSpPr/>
          <p:nvPr/>
        </p:nvGrpSpPr>
        <p:grpSpPr>
          <a:xfrm>
            <a:off x="5017099" y="2667000"/>
            <a:ext cx="1612301" cy="889084"/>
            <a:chOff x="5029200" y="3976048"/>
            <a:chExt cx="1612301" cy="889084"/>
          </a:xfrm>
        </p:grpSpPr>
        <p:sp>
          <p:nvSpPr>
            <p:cNvPr id="27" name="TextBox 26"/>
            <p:cNvSpPr txBox="1"/>
            <p:nvPr/>
          </p:nvSpPr>
          <p:spPr>
            <a:xfrm>
              <a:off x="5029200" y="4495800"/>
              <a:ext cx="1612301" cy="369332"/>
            </a:xfrm>
            <a:prstGeom prst="rect">
              <a:avLst/>
            </a:prstGeom>
            <a:noFill/>
          </p:spPr>
          <p:txBody>
            <a:bodyPr wrap="none" rtlCol="0">
              <a:spAutoFit/>
            </a:bodyPr>
            <a:lstStyle/>
            <a:p>
              <a:r>
                <a:rPr lang="en-US" dirty="0" smtClean="0"/>
                <a:t>Axis of rotation</a:t>
              </a:r>
              <a:endParaRPr lang="en-US" dirty="0"/>
            </a:p>
          </p:txBody>
        </p:sp>
        <p:cxnSp>
          <p:nvCxnSpPr>
            <p:cNvPr id="29" name="Straight Arrow Connector 28"/>
            <p:cNvCxnSpPr/>
            <p:nvPr/>
          </p:nvCxnSpPr>
          <p:spPr>
            <a:xfrm rot="16200000" flipV="1">
              <a:off x="5361296" y="4128448"/>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1680452" y="0"/>
            <a:ext cx="5634748" cy="830997"/>
          </a:xfrm>
          <a:prstGeom prst="rect">
            <a:avLst/>
          </a:prstGeom>
          <a:noFill/>
        </p:spPr>
        <p:txBody>
          <a:bodyPr wrap="none" rtlCol="0">
            <a:spAutoFit/>
          </a:bodyPr>
          <a:lstStyle/>
          <a:p>
            <a:r>
              <a:rPr lang="en-US" sz="4800" b="1" i="1" dirty="0" smtClean="0"/>
              <a:t>Parallel Axis theorem</a:t>
            </a:r>
            <a:endParaRPr lang="en-US" sz="4800" b="1" dirty="0"/>
          </a:p>
        </p:txBody>
      </p:sp>
      <p:graphicFrame>
        <p:nvGraphicFramePr>
          <p:cNvPr id="7170" name="Object 2"/>
          <p:cNvGraphicFramePr>
            <a:graphicFrameLocks noChangeAspect="1"/>
          </p:cNvGraphicFramePr>
          <p:nvPr/>
        </p:nvGraphicFramePr>
        <p:xfrm>
          <a:off x="685800" y="4876800"/>
          <a:ext cx="3260725" cy="644525"/>
        </p:xfrm>
        <a:graphic>
          <a:graphicData uri="http://schemas.openxmlformats.org/presentationml/2006/ole">
            <mc:AlternateContent xmlns:mc="http://schemas.openxmlformats.org/markup-compatibility/2006">
              <mc:Choice xmlns:v="urn:schemas-microsoft-com:vml" Requires="v">
                <p:oleObj spid="_x0000_s37994" name="Equation" r:id="rId3" imgW="774360" imgH="241200" progId="Equation.3">
                  <p:embed/>
                </p:oleObj>
              </mc:Choice>
              <mc:Fallback>
                <p:oleObj name="Equation" r:id="rId3" imgW="7743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876800"/>
                        <a:ext cx="326072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3"/>
          <p:cNvGraphicFramePr>
            <a:graphicFrameLocks noChangeAspect="1"/>
          </p:cNvGraphicFramePr>
          <p:nvPr/>
        </p:nvGraphicFramePr>
        <p:xfrm>
          <a:off x="4724400" y="5626589"/>
          <a:ext cx="4267200" cy="988524"/>
        </p:xfrm>
        <a:graphic>
          <a:graphicData uri="http://schemas.openxmlformats.org/presentationml/2006/ole">
            <mc:AlternateContent xmlns:mc="http://schemas.openxmlformats.org/markup-compatibility/2006">
              <mc:Choice xmlns:v="urn:schemas-microsoft-com:vml" Requires="v">
                <p:oleObj spid="_x0000_s37995" name="Equation" r:id="rId5" imgW="1079280" imgH="393480" progId="Equation.3">
                  <p:embed/>
                </p:oleObj>
              </mc:Choice>
              <mc:Fallback>
                <p:oleObj name="Equation" r:id="rId5" imgW="107928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5626589"/>
                        <a:ext cx="4267200" cy="988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76200" y="5791200"/>
            <a:ext cx="4215193" cy="584775"/>
          </a:xfrm>
          <a:prstGeom prst="rect">
            <a:avLst/>
          </a:prstGeom>
          <a:noFill/>
        </p:spPr>
        <p:txBody>
          <a:bodyPr wrap="none" rtlCol="0">
            <a:spAutoFit/>
          </a:bodyPr>
          <a:lstStyle/>
          <a:p>
            <a:r>
              <a:rPr lang="en-US" sz="3200" dirty="0" smtClean="0"/>
              <a:t>For a rod</a:t>
            </a:r>
            <a:r>
              <a:rPr lang="en-US" sz="3200" b="1" i="1" dirty="0" smtClean="0"/>
              <a:t>,  </a:t>
            </a:r>
            <a:r>
              <a:rPr lang="en-US" sz="3200" b="1" i="1" dirty="0" err="1" smtClean="0"/>
              <a:t>I</a:t>
            </a:r>
            <a:r>
              <a:rPr lang="en-US" sz="3200" b="1" i="1" baseline="-25000" dirty="0" err="1" smtClean="0"/>
              <a:t>c</a:t>
            </a:r>
            <a:r>
              <a:rPr lang="en-US" sz="3200" b="1" i="1" dirty="0" smtClean="0"/>
              <a:t> = 1/12 mL</a:t>
            </a:r>
            <a:r>
              <a:rPr lang="en-US" sz="3200" b="1" i="1" baseline="30000" dirty="0" smtClean="0"/>
              <a:t>2</a:t>
            </a:r>
            <a:r>
              <a:rPr lang="en-US" sz="3200" b="1" i="1" dirty="0" smtClean="0"/>
              <a:t> </a:t>
            </a:r>
            <a:endParaRPr lang="en-US" sz="3200" b="1" i="1" dirty="0"/>
          </a:p>
        </p:txBody>
      </p:sp>
      <p:sp>
        <p:nvSpPr>
          <p:cNvPr id="25" name="Right Arrow 24"/>
          <p:cNvSpPr/>
          <p:nvPr/>
        </p:nvSpPr>
        <p:spPr>
          <a:xfrm>
            <a:off x="4267200" y="5867400"/>
            <a:ext cx="304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repeatCount="indefinite" fill="hold" nodeType="clickEffect">
                                  <p:stCondLst>
                                    <p:cond delay="0"/>
                                  </p:stCondLst>
                                  <p:childTnLst>
                                    <p:animRot by="21600000">
                                      <p:cBhvr>
                                        <p:cTn id="18" dur="2000" fill="hold"/>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57200" y="381000"/>
            <a:ext cx="8217612" cy="2883932"/>
            <a:chOff x="457200" y="228600"/>
            <a:chExt cx="8217612" cy="2883932"/>
          </a:xfrm>
        </p:grpSpPr>
        <p:sp>
          <p:nvSpPr>
            <p:cNvPr id="18" name="Rectangle 4"/>
            <p:cNvSpPr txBox="1">
              <a:spLocks noChangeArrowheads="1"/>
            </p:cNvSpPr>
            <p:nvPr/>
          </p:nvSpPr>
          <p:spPr>
            <a:xfrm>
              <a:off x="457200" y="228600"/>
              <a:ext cx="5334000" cy="2667000"/>
            </a:xfrm>
            <a:prstGeom prst="rect">
              <a:avLst/>
            </a:prstGeom>
            <a:noFill/>
            <a:ln w="76200">
              <a:noFill/>
            </a:ln>
          </p:spPr>
          <p:txBody>
            <a:bodyPr/>
            <a:lstStyle/>
            <a:p>
              <a:r>
                <a:rPr lang="en-US" b="1" dirty="0" smtClean="0"/>
                <a:t>Example 1</a:t>
              </a:r>
              <a:r>
                <a:rPr lang="en-US" dirty="0" smtClean="0"/>
                <a:t>: In figure two particles each with mass m = 0.85Kg, are fastened to each other and to a rotation axis at O, by two thin rods each with length d = 5.6 cm and mass M = 1.2Kg. The combination rotates around the rotation axis with angular speed 0.3 </a:t>
              </a:r>
              <a:r>
                <a:rPr lang="en-US" dirty="0" err="1" smtClean="0"/>
                <a:t>rad</a:t>
              </a:r>
              <a:r>
                <a:rPr lang="en-US" dirty="0" smtClean="0"/>
                <a:t>/s. Measured about O, what are the combination’s </a:t>
              </a:r>
            </a:p>
            <a:p>
              <a:r>
                <a:rPr lang="en-US" dirty="0" smtClean="0"/>
                <a:t>(a) rotational inertia and (b) Kinetic energy?</a:t>
              </a:r>
            </a:p>
            <a:p>
              <a:r>
                <a:rPr lang="en-US" dirty="0" err="1" smtClean="0"/>
                <a:t>Ans</a:t>
              </a:r>
              <a:r>
                <a:rPr lang="en-US" dirty="0" smtClean="0"/>
                <a:t> (a) 0.023 kg.m</a:t>
              </a:r>
              <a:r>
                <a:rPr lang="en-US" baseline="30000" dirty="0" smtClean="0"/>
                <a:t>2</a:t>
              </a:r>
              <a:r>
                <a:rPr lang="en-US" dirty="0" smtClean="0"/>
                <a:t> (b) 1.1x10</a:t>
              </a:r>
              <a:r>
                <a:rPr lang="en-US" baseline="30000" dirty="0" smtClean="0"/>
                <a:t>-3</a:t>
              </a:r>
              <a:r>
                <a:rPr lang="en-US" dirty="0" smtClean="0"/>
                <a:t> J</a:t>
              </a:r>
            </a:p>
            <a:p>
              <a:r>
                <a:rPr lang="en-US" dirty="0" smtClean="0"/>
                <a:t> </a:t>
              </a:r>
              <a:endParaRPr lang="en-US" dirty="0"/>
            </a:p>
          </p:txBody>
        </p:sp>
        <p:grpSp>
          <p:nvGrpSpPr>
            <p:cNvPr id="19" name="Group 20"/>
            <p:cNvGrpSpPr/>
            <p:nvPr/>
          </p:nvGrpSpPr>
          <p:grpSpPr>
            <a:xfrm>
              <a:off x="5410200" y="457200"/>
              <a:ext cx="3264612" cy="2655332"/>
              <a:chOff x="5410200" y="1219200"/>
              <a:chExt cx="3264612" cy="2655332"/>
            </a:xfrm>
          </p:grpSpPr>
          <p:sp>
            <p:nvSpPr>
              <p:cNvPr id="20" name="TextBox 19"/>
              <p:cNvSpPr txBox="1"/>
              <p:nvPr/>
            </p:nvSpPr>
            <p:spPr>
              <a:xfrm>
                <a:off x="6146352" y="3505200"/>
                <a:ext cx="1549848" cy="369332"/>
              </a:xfrm>
              <a:prstGeom prst="rect">
                <a:avLst/>
              </a:prstGeom>
              <a:noFill/>
            </p:spPr>
            <p:txBody>
              <a:bodyPr wrap="none" rtlCol="0">
                <a:spAutoFit/>
              </a:bodyPr>
              <a:lstStyle/>
              <a:p>
                <a:r>
                  <a:rPr lang="en-US" dirty="0" smtClean="0"/>
                  <a:t>Rotational axis</a:t>
                </a:r>
                <a:endParaRPr lang="en-US" dirty="0"/>
              </a:p>
            </p:txBody>
          </p:sp>
          <p:grpSp>
            <p:nvGrpSpPr>
              <p:cNvPr id="21" name="Group 24"/>
              <p:cNvGrpSpPr/>
              <p:nvPr/>
            </p:nvGrpSpPr>
            <p:grpSpPr>
              <a:xfrm>
                <a:off x="5410200" y="1219200"/>
                <a:ext cx="3264612" cy="2426732"/>
                <a:chOff x="5410200" y="1219200"/>
                <a:chExt cx="3264612" cy="2426732"/>
              </a:xfrm>
            </p:grpSpPr>
            <p:cxnSp>
              <p:nvCxnSpPr>
                <p:cNvPr id="25" name="Straight Connector 24"/>
                <p:cNvCxnSpPr/>
                <p:nvPr/>
              </p:nvCxnSpPr>
              <p:spPr>
                <a:xfrm flipV="1">
                  <a:off x="5707040" y="1447800"/>
                  <a:ext cx="2602696" cy="201346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6" name="Group 18"/>
                <p:cNvGrpSpPr/>
                <p:nvPr/>
              </p:nvGrpSpPr>
              <p:grpSpPr>
                <a:xfrm>
                  <a:off x="5410200" y="1219200"/>
                  <a:ext cx="3264612" cy="2426732"/>
                  <a:chOff x="5410200" y="1219200"/>
                  <a:chExt cx="3264612" cy="2426732"/>
                </a:xfrm>
              </p:grpSpPr>
              <p:grpSp>
                <p:nvGrpSpPr>
                  <p:cNvPr id="27" name="Group 9"/>
                  <p:cNvGrpSpPr/>
                  <p:nvPr/>
                </p:nvGrpSpPr>
                <p:grpSpPr>
                  <a:xfrm>
                    <a:off x="6961496" y="1371600"/>
                    <a:ext cx="1420504" cy="1143000"/>
                    <a:chOff x="6961496" y="1371600"/>
                    <a:chExt cx="1420504" cy="1143000"/>
                  </a:xfrm>
                </p:grpSpPr>
                <p:sp>
                  <p:nvSpPr>
                    <p:cNvPr id="35" name="Oval 5"/>
                    <p:cNvSpPr/>
                    <p:nvPr/>
                  </p:nvSpPr>
                  <p:spPr>
                    <a:xfrm>
                      <a:off x="6961496" y="2362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6"/>
                    <p:cNvSpPr/>
                    <p:nvPr/>
                  </p:nvSpPr>
                  <p:spPr>
                    <a:xfrm>
                      <a:off x="8229600" y="1371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5410200" y="3276600"/>
                    <a:ext cx="336952" cy="369332"/>
                  </a:xfrm>
                  <a:prstGeom prst="rect">
                    <a:avLst/>
                  </a:prstGeom>
                  <a:noFill/>
                </p:spPr>
                <p:txBody>
                  <a:bodyPr wrap="none" rtlCol="0">
                    <a:spAutoFit/>
                  </a:bodyPr>
                  <a:lstStyle/>
                  <a:p>
                    <a:r>
                      <a:rPr lang="en-US" dirty="0" smtClean="0"/>
                      <a:t>O</a:t>
                    </a:r>
                    <a:endParaRPr lang="en-US" dirty="0"/>
                  </a:p>
                </p:txBody>
              </p:sp>
              <p:sp>
                <p:nvSpPr>
                  <p:cNvPr id="29" name="TextBox 10"/>
                  <p:cNvSpPr txBox="1"/>
                  <p:nvPr/>
                </p:nvSpPr>
                <p:spPr>
                  <a:xfrm>
                    <a:off x="6096000" y="2526268"/>
                    <a:ext cx="306494" cy="369332"/>
                  </a:xfrm>
                  <a:prstGeom prst="rect">
                    <a:avLst/>
                  </a:prstGeom>
                  <a:noFill/>
                </p:spPr>
                <p:txBody>
                  <a:bodyPr wrap="none" rtlCol="0">
                    <a:spAutoFit/>
                  </a:bodyPr>
                  <a:lstStyle/>
                  <a:p>
                    <a:r>
                      <a:rPr lang="en-US" dirty="0" smtClean="0"/>
                      <a:t>d</a:t>
                    </a:r>
                    <a:endParaRPr lang="en-US" dirty="0"/>
                  </a:p>
                </p:txBody>
              </p:sp>
              <p:sp>
                <p:nvSpPr>
                  <p:cNvPr id="30" name="TextBox 11"/>
                  <p:cNvSpPr txBox="1"/>
                  <p:nvPr/>
                </p:nvSpPr>
                <p:spPr>
                  <a:xfrm>
                    <a:off x="7237306" y="1600200"/>
                    <a:ext cx="306494" cy="369332"/>
                  </a:xfrm>
                  <a:prstGeom prst="rect">
                    <a:avLst/>
                  </a:prstGeom>
                  <a:noFill/>
                </p:spPr>
                <p:txBody>
                  <a:bodyPr wrap="none" rtlCol="0">
                    <a:spAutoFit/>
                  </a:bodyPr>
                  <a:lstStyle/>
                  <a:p>
                    <a:r>
                      <a:rPr lang="en-US" dirty="0" smtClean="0"/>
                      <a:t>d</a:t>
                    </a:r>
                    <a:endParaRPr lang="en-US" dirty="0"/>
                  </a:p>
                </p:txBody>
              </p:sp>
              <p:sp>
                <p:nvSpPr>
                  <p:cNvPr id="31" name="TextBox 30"/>
                  <p:cNvSpPr txBox="1"/>
                  <p:nvPr/>
                </p:nvSpPr>
                <p:spPr>
                  <a:xfrm>
                    <a:off x="6248400" y="2907268"/>
                    <a:ext cx="381836" cy="369332"/>
                  </a:xfrm>
                  <a:prstGeom prst="rect">
                    <a:avLst/>
                  </a:prstGeom>
                  <a:noFill/>
                </p:spPr>
                <p:txBody>
                  <a:bodyPr wrap="none" rtlCol="0">
                    <a:spAutoFit/>
                  </a:bodyPr>
                  <a:lstStyle/>
                  <a:p>
                    <a:r>
                      <a:rPr lang="en-US" dirty="0" smtClean="0"/>
                      <a:t>M</a:t>
                    </a:r>
                    <a:endParaRPr lang="en-US" dirty="0"/>
                  </a:p>
                </p:txBody>
              </p:sp>
              <p:sp>
                <p:nvSpPr>
                  <p:cNvPr id="32" name="TextBox 31"/>
                  <p:cNvSpPr txBox="1"/>
                  <p:nvPr/>
                </p:nvSpPr>
                <p:spPr>
                  <a:xfrm>
                    <a:off x="7543800" y="1905000"/>
                    <a:ext cx="381836" cy="369332"/>
                  </a:xfrm>
                  <a:prstGeom prst="rect">
                    <a:avLst/>
                  </a:prstGeom>
                  <a:noFill/>
                </p:spPr>
                <p:txBody>
                  <a:bodyPr wrap="none" rtlCol="0">
                    <a:spAutoFit/>
                  </a:bodyPr>
                  <a:lstStyle/>
                  <a:p>
                    <a:r>
                      <a:rPr lang="en-US" dirty="0" smtClean="0"/>
                      <a:t>M</a:t>
                    </a:r>
                    <a:endParaRPr lang="en-US" dirty="0"/>
                  </a:p>
                </p:txBody>
              </p:sp>
              <p:sp>
                <p:nvSpPr>
                  <p:cNvPr id="33" name="TextBox 32"/>
                  <p:cNvSpPr txBox="1"/>
                  <p:nvPr/>
                </p:nvSpPr>
                <p:spPr>
                  <a:xfrm>
                    <a:off x="6934200" y="2438400"/>
                    <a:ext cx="369012" cy="369332"/>
                  </a:xfrm>
                  <a:prstGeom prst="rect">
                    <a:avLst/>
                  </a:prstGeom>
                  <a:noFill/>
                </p:spPr>
                <p:txBody>
                  <a:bodyPr wrap="none" rtlCol="0">
                    <a:spAutoFit/>
                  </a:bodyPr>
                  <a:lstStyle/>
                  <a:p>
                    <a:r>
                      <a:rPr lang="en-US" dirty="0" smtClean="0"/>
                      <a:t>m</a:t>
                    </a:r>
                    <a:endParaRPr lang="en-US" dirty="0"/>
                  </a:p>
                </p:txBody>
              </p:sp>
              <p:sp>
                <p:nvSpPr>
                  <p:cNvPr id="34" name="TextBox 33"/>
                  <p:cNvSpPr txBox="1"/>
                  <p:nvPr/>
                </p:nvSpPr>
                <p:spPr>
                  <a:xfrm>
                    <a:off x="8305800" y="1219200"/>
                    <a:ext cx="369012" cy="369332"/>
                  </a:xfrm>
                  <a:prstGeom prst="rect">
                    <a:avLst/>
                  </a:prstGeom>
                  <a:noFill/>
                </p:spPr>
                <p:txBody>
                  <a:bodyPr wrap="none" rtlCol="0">
                    <a:spAutoFit/>
                  </a:bodyPr>
                  <a:lstStyle/>
                  <a:p>
                    <a:r>
                      <a:rPr lang="en-US" dirty="0" smtClean="0"/>
                      <a:t>m</a:t>
                    </a:r>
                    <a:endParaRPr lang="en-US" dirty="0"/>
                  </a:p>
                </p:txBody>
              </p:sp>
            </p:grpSp>
          </p:grpSp>
          <p:cxnSp>
            <p:nvCxnSpPr>
              <p:cNvPr id="22" name="Straight Arrow Connector 21"/>
              <p:cNvCxnSpPr>
                <a:stCxn id="20" idx="1"/>
                <a:endCxn id="28" idx="3"/>
              </p:cNvCxnSpPr>
              <p:nvPr/>
            </p:nvCxnSpPr>
            <p:spPr>
              <a:xfrm rot="10800000">
                <a:off x="5747152" y="3461266"/>
                <a:ext cx="399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6400800" y="1733266"/>
                <a:ext cx="805218" cy="559558"/>
              </a:xfrm>
              <a:custGeom>
                <a:avLst/>
                <a:gdLst>
                  <a:gd name="connsiteX0" fmla="*/ 805218 w 805218"/>
                  <a:gd name="connsiteY0" fmla="*/ 559558 h 559558"/>
                  <a:gd name="connsiteX1" fmla="*/ 545910 w 805218"/>
                  <a:gd name="connsiteY1" fmla="*/ 122830 h 559558"/>
                  <a:gd name="connsiteX2" fmla="*/ 0 w 805218"/>
                  <a:gd name="connsiteY2" fmla="*/ 0 h 559558"/>
                </a:gdLst>
                <a:ahLst/>
                <a:cxnLst>
                  <a:cxn ang="0">
                    <a:pos x="connsiteX0" y="connsiteY0"/>
                  </a:cxn>
                  <a:cxn ang="0">
                    <a:pos x="connsiteX1" y="connsiteY1"/>
                  </a:cxn>
                  <a:cxn ang="0">
                    <a:pos x="connsiteX2" y="connsiteY2"/>
                  </a:cxn>
                </a:cxnLst>
                <a:rect l="l" t="t" r="r" b="b"/>
                <a:pathLst>
                  <a:path w="805218" h="559558">
                    <a:moveTo>
                      <a:pt x="805218" y="559558"/>
                    </a:moveTo>
                    <a:cubicBezTo>
                      <a:pt x="742665" y="387824"/>
                      <a:pt x="680113" y="216090"/>
                      <a:pt x="545910" y="122830"/>
                    </a:cubicBezTo>
                    <a:cubicBezTo>
                      <a:pt x="411707" y="29570"/>
                      <a:pt x="205853" y="14785"/>
                      <a:pt x="0" y="0"/>
                    </a:cubicBezTo>
                  </a:path>
                </a:pathLst>
              </a:cu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6781800" y="1447800"/>
                <a:ext cx="344966" cy="369332"/>
              </a:xfrm>
              <a:prstGeom prst="rect">
                <a:avLst/>
              </a:prstGeom>
              <a:noFill/>
            </p:spPr>
            <p:txBody>
              <a:bodyPr wrap="none" rtlCol="0">
                <a:spAutoFit/>
              </a:bodyPr>
              <a:lstStyle/>
              <a:p>
                <a:r>
                  <a:rPr lang="el-GR" dirty="0" smtClean="0"/>
                  <a:t>ω</a:t>
                </a:r>
                <a:endParaRPr lang="en-US" dirty="0"/>
              </a:p>
            </p:txBody>
          </p:sp>
        </p:grpSp>
      </p:grpSp>
      <p:grpSp>
        <p:nvGrpSpPr>
          <p:cNvPr id="37" name="Group 36"/>
          <p:cNvGrpSpPr/>
          <p:nvPr/>
        </p:nvGrpSpPr>
        <p:grpSpPr>
          <a:xfrm>
            <a:off x="467536" y="4829175"/>
            <a:ext cx="8066864" cy="1876425"/>
            <a:chOff x="609600" y="4600575"/>
            <a:chExt cx="8066864" cy="1876425"/>
          </a:xfrm>
        </p:grpSpPr>
        <p:sp>
          <p:nvSpPr>
            <p:cNvPr id="38" name="Rectangle 37"/>
            <p:cNvSpPr/>
            <p:nvPr/>
          </p:nvSpPr>
          <p:spPr>
            <a:xfrm>
              <a:off x="609600" y="4722674"/>
              <a:ext cx="5628464" cy="1754326"/>
            </a:xfrm>
            <a:prstGeom prst="rect">
              <a:avLst/>
            </a:prstGeom>
          </p:spPr>
          <p:txBody>
            <a:bodyPr wrap="square">
              <a:spAutoFit/>
            </a:bodyPr>
            <a:lstStyle/>
            <a:p>
              <a:r>
                <a:rPr lang="en-US" b="1" dirty="0" smtClean="0"/>
                <a:t>Example3:</a:t>
              </a:r>
              <a:r>
                <a:rPr lang="en-US" dirty="0" smtClean="0"/>
                <a:t> Three point masses M, 2M and 3M, are attached to a rod of mass M and length L as shown in </a:t>
              </a:r>
              <a:r>
                <a:rPr lang="en-US" b="1" dirty="0" smtClean="0"/>
                <a:t>Figure 8. </a:t>
              </a:r>
              <a:r>
                <a:rPr lang="en-US" dirty="0" smtClean="0"/>
                <a:t>Take M = 1.00 kg and L = 1.00 m. The rotational kinetic energy of the system when rotating about the vertical z-axis through the mass 3M with a speed of 4.00 </a:t>
              </a:r>
              <a:r>
                <a:rPr lang="en-US" dirty="0" err="1" smtClean="0"/>
                <a:t>rad</a:t>
              </a:r>
              <a:r>
                <a:rPr lang="en-US" dirty="0" smtClean="0"/>
                <a:t>/s is:  A) 14.7 J </a:t>
              </a:r>
              <a:endParaRPr lang="en-US" dirty="0"/>
            </a:p>
          </p:txBody>
        </p:sp>
        <p:pic>
          <p:nvPicPr>
            <p:cNvPr id="39" name="Picture 3"/>
            <p:cNvPicPr>
              <a:picLocks noChangeAspect="1" noChangeArrowheads="1"/>
            </p:cNvPicPr>
            <p:nvPr/>
          </p:nvPicPr>
          <p:blipFill>
            <a:blip r:embed="rId2" cstate="print"/>
            <a:srcRect/>
            <a:stretch>
              <a:fillRect/>
            </a:stretch>
          </p:blipFill>
          <p:spPr bwMode="auto">
            <a:xfrm>
              <a:off x="6400800" y="4600575"/>
              <a:ext cx="2275664" cy="1876425"/>
            </a:xfrm>
            <a:prstGeom prst="rect">
              <a:avLst/>
            </a:prstGeom>
            <a:noFill/>
            <a:ln w="9525">
              <a:noFill/>
              <a:miter lim="800000"/>
              <a:headEnd/>
              <a:tailEnd/>
            </a:ln>
            <a:effectLst/>
          </p:spPr>
        </p:pic>
      </p:grpSp>
      <p:sp>
        <p:nvSpPr>
          <p:cNvPr id="40" name="Rectangle 39"/>
          <p:cNvSpPr/>
          <p:nvPr/>
        </p:nvSpPr>
        <p:spPr>
          <a:xfrm>
            <a:off x="457200" y="3524071"/>
            <a:ext cx="8001000" cy="1200329"/>
          </a:xfrm>
          <a:prstGeom prst="rect">
            <a:avLst/>
          </a:prstGeom>
        </p:spPr>
        <p:txBody>
          <a:bodyPr wrap="square">
            <a:spAutoFit/>
          </a:bodyPr>
          <a:lstStyle/>
          <a:p>
            <a:r>
              <a:rPr lang="en-US" b="1" dirty="0" smtClean="0"/>
              <a:t>Example 2:</a:t>
            </a:r>
            <a:r>
              <a:rPr lang="en-US" dirty="0" smtClean="0"/>
              <a:t> The rotational inertia of a solid sphere (mass </a:t>
            </a:r>
            <a:r>
              <a:rPr lang="en-US" i="1" dirty="0" smtClean="0"/>
              <a:t>M </a:t>
            </a:r>
            <a:r>
              <a:rPr lang="en-US" dirty="0" smtClean="0"/>
              <a:t>and radius </a:t>
            </a:r>
            <a:r>
              <a:rPr lang="en-US" i="1" dirty="0" smtClean="0"/>
              <a:t>R</a:t>
            </a:r>
            <a:r>
              <a:rPr lang="en-US" baseline="-25000" dirty="0" smtClean="0"/>
              <a:t>1</a:t>
            </a:r>
            <a:r>
              <a:rPr lang="en-US" dirty="0" smtClean="0"/>
              <a:t>) about an axis parallel to its central axis but at a distance of 2</a:t>
            </a:r>
            <a:r>
              <a:rPr lang="en-US" i="1" dirty="0" smtClean="0"/>
              <a:t>R</a:t>
            </a:r>
            <a:r>
              <a:rPr lang="en-US" baseline="-25000" dirty="0" smtClean="0"/>
              <a:t>1 </a:t>
            </a:r>
            <a:r>
              <a:rPr lang="en-US" dirty="0" smtClean="0"/>
              <a:t>from it is equal to I</a:t>
            </a:r>
            <a:r>
              <a:rPr lang="en-US" baseline="-25000" dirty="0" smtClean="0"/>
              <a:t>1</a:t>
            </a:r>
            <a:r>
              <a:rPr lang="en-US" dirty="0" smtClean="0"/>
              <a:t>. The rotational inertia of a cylinder (same mass </a:t>
            </a:r>
            <a:r>
              <a:rPr lang="en-US" i="1" dirty="0" smtClean="0"/>
              <a:t>M </a:t>
            </a:r>
            <a:r>
              <a:rPr lang="en-US" dirty="0" smtClean="0"/>
              <a:t>but radius </a:t>
            </a:r>
            <a:r>
              <a:rPr lang="en-US" i="1" dirty="0" smtClean="0"/>
              <a:t>R</a:t>
            </a:r>
            <a:r>
              <a:rPr lang="en-US" baseline="-25000" dirty="0" smtClean="0"/>
              <a:t>2</a:t>
            </a:r>
            <a:r>
              <a:rPr lang="en-US" dirty="0" smtClean="0"/>
              <a:t>) about its central axis is equal to I</a:t>
            </a:r>
            <a:r>
              <a:rPr lang="en-US" baseline="-25000" dirty="0" smtClean="0"/>
              <a:t>2</a:t>
            </a:r>
            <a:r>
              <a:rPr lang="en-US" dirty="0" smtClean="0"/>
              <a:t>. If I</a:t>
            </a:r>
            <a:r>
              <a:rPr lang="en-US" baseline="-25000" dirty="0" smtClean="0"/>
              <a:t>1</a:t>
            </a:r>
            <a:r>
              <a:rPr lang="en-US" dirty="0" smtClean="0"/>
              <a:t>=I</a:t>
            </a:r>
            <a:r>
              <a:rPr lang="en-US" baseline="-25000" dirty="0" smtClean="0"/>
              <a:t>2</a:t>
            </a:r>
            <a:r>
              <a:rPr lang="en-US" dirty="0" smtClean="0"/>
              <a:t>, the radius of the cylinder </a:t>
            </a:r>
            <a:r>
              <a:rPr lang="en-US" i="1" dirty="0" smtClean="0"/>
              <a:t>R</a:t>
            </a:r>
            <a:r>
              <a:rPr lang="en-US" baseline="-25000" dirty="0" smtClean="0"/>
              <a:t>2 </a:t>
            </a:r>
            <a:r>
              <a:rPr lang="en-US" dirty="0" smtClean="0"/>
              <a:t>must then be: (</a:t>
            </a:r>
            <a:r>
              <a:rPr lang="en-US" dirty="0" err="1" smtClean="0"/>
              <a:t>Ans</a:t>
            </a:r>
            <a:r>
              <a:rPr lang="en-US" dirty="0" smtClean="0"/>
              <a:t>: 3.0</a:t>
            </a:r>
            <a:r>
              <a:rPr lang="en-US" i="1" dirty="0" smtClean="0"/>
              <a:t> R</a:t>
            </a:r>
            <a:r>
              <a:rPr lang="en-US" baseline="-25000" dirty="0" smtClean="0"/>
              <a:t>1</a:t>
            </a:r>
            <a:r>
              <a:rPr lang="en-US"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7200" y="4518392"/>
            <a:ext cx="8077200" cy="2034808"/>
            <a:chOff x="457200" y="274638"/>
            <a:chExt cx="8077200" cy="2034808"/>
          </a:xfrm>
        </p:grpSpPr>
        <p:sp>
          <p:nvSpPr>
            <p:cNvPr id="9" name="Rectangle 4"/>
            <p:cNvSpPr txBox="1">
              <a:spLocks noChangeArrowheads="1"/>
            </p:cNvSpPr>
            <p:nvPr/>
          </p:nvSpPr>
          <p:spPr>
            <a:xfrm>
              <a:off x="457200" y="274638"/>
              <a:ext cx="5715000" cy="2011362"/>
            </a:xfrm>
            <a:prstGeom prst="rect">
              <a:avLst/>
            </a:prstGeom>
            <a:noFill/>
            <a:ln w="76200">
              <a:noFill/>
            </a:ln>
          </p:spPr>
          <p:txBody>
            <a:bodyPr/>
            <a:lstStyle/>
            <a:p>
              <a:r>
                <a:rPr lang="en-US" b="1" dirty="0" smtClean="0"/>
                <a:t>Example6.</a:t>
              </a:r>
              <a:r>
                <a:rPr lang="en-US" dirty="0" smtClean="0"/>
                <a:t> </a:t>
              </a:r>
            </a:p>
            <a:p>
              <a:r>
                <a:rPr lang="en-US" dirty="0" smtClean="0"/>
                <a:t>A uniform </a:t>
              </a:r>
              <a:r>
                <a:rPr lang="en-US" b="1" dirty="0" smtClean="0"/>
                <a:t>slab</a:t>
              </a:r>
              <a:r>
                <a:rPr lang="en-US" dirty="0" smtClean="0"/>
                <a:t> of dimensions: </a:t>
              </a:r>
              <a:r>
                <a:rPr lang="en-US" i="1" dirty="0" smtClean="0"/>
                <a:t>a</a:t>
              </a:r>
              <a:r>
                <a:rPr lang="en-US" dirty="0" smtClean="0"/>
                <a:t> = 60 cm, </a:t>
              </a:r>
              <a:r>
                <a:rPr lang="en-US" i="1" dirty="0" smtClean="0"/>
                <a:t>b</a:t>
              </a:r>
              <a:r>
                <a:rPr lang="en-US" dirty="0" smtClean="0"/>
                <a:t> = 80 cm, and </a:t>
              </a:r>
              <a:r>
                <a:rPr lang="en-US" i="1" dirty="0" smtClean="0"/>
                <a:t>c</a:t>
              </a:r>
              <a:r>
                <a:rPr lang="en-US" dirty="0" smtClean="0"/>
                <a:t> = 2.0 cm (see Fig. 6) has a mass of 6.0 kg. Its rotational inertia about an axis perpendicular to the larger face and passing through one corner of the slab is: </a:t>
              </a:r>
            </a:p>
            <a:p>
              <a:r>
                <a:rPr lang="en-US" dirty="0" smtClean="0"/>
                <a:t>(</a:t>
              </a:r>
              <a:r>
                <a:rPr lang="en-US" dirty="0" err="1" smtClean="0"/>
                <a:t>Ans</a:t>
              </a:r>
              <a:r>
                <a:rPr lang="en-US" dirty="0" smtClean="0"/>
                <a:t>: 2.0 kg.m</a:t>
              </a:r>
              <a:r>
                <a:rPr lang="en-US" baseline="30000" dirty="0" smtClean="0"/>
                <a:t>2</a:t>
              </a:r>
              <a:r>
                <a:rPr lang="en-US" dirty="0" smtClean="0"/>
                <a:t> )</a:t>
              </a:r>
              <a:endParaRPr lang="en-US" dirty="0"/>
            </a:p>
          </p:txBody>
        </p:sp>
        <p:pic>
          <p:nvPicPr>
            <p:cNvPr id="10" name="Picture 2"/>
            <p:cNvPicPr>
              <a:picLocks noChangeAspect="1" noChangeArrowheads="1"/>
            </p:cNvPicPr>
            <p:nvPr/>
          </p:nvPicPr>
          <p:blipFill>
            <a:blip r:embed="rId2" cstate="print"/>
            <a:srcRect/>
            <a:stretch>
              <a:fillRect/>
            </a:stretch>
          </p:blipFill>
          <p:spPr bwMode="auto">
            <a:xfrm>
              <a:off x="6294475" y="457200"/>
              <a:ext cx="2239925" cy="1852246"/>
            </a:xfrm>
            <a:prstGeom prst="rect">
              <a:avLst/>
            </a:prstGeom>
            <a:noFill/>
            <a:ln w="9525">
              <a:noFill/>
              <a:miter lim="800000"/>
              <a:headEnd/>
              <a:tailEnd/>
            </a:ln>
          </p:spPr>
        </p:pic>
      </p:grpSp>
      <p:sp>
        <p:nvSpPr>
          <p:cNvPr id="12" name="Rectangle 11"/>
          <p:cNvSpPr/>
          <p:nvPr/>
        </p:nvSpPr>
        <p:spPr>
          <a:xfrm>
            <a:off x="381000" y="228600"/>
            <a:ext cx="5029200" cy="1477328"/>
          </a:xfrm>
          <a:prstGeom prst="rect">
            <a:avLst/>
          </a:prstGeom>
        </p:spPr>
        <p:txBody>
          <a:bodyPr wrap="square">
            <a:spAutoFit/>
          </a:bodyPr>
          <a:lstStyle/>
          <a:p>
            <a:r>
              <a:rPr lang="en-US" b="1" dirty="0" smtClean="0"/>
              <a:t>Example 4:</a:t>
            </a:r>
            <a:r>
              <a:rPr lang="en-US" dirty="0" smtClean="0"/>
              <a:t> </a:t>
            </a:r>
          </a:p>
          <a:p>
            <a:r>
              <a:rPr lang="en-US" dirty="0" smtClean="0"/>
              <a:t>A rigid body consists of two particles attached to a rod of negligible mass. The rotational inertia of the system about the axis shown in </a:t>
            </a:r>
            <a:r>
              <a:rPr lang="en-US" b="1" dirty="0" smtClean="0">
                <a:solidFill>
                  <a:srgbClr val="0000FF"/>
                </a:solidFill>
              </a:rPr>
              <a:t>Fig. </a:t>
            </a:r>
            <a:r>
              <a:rPr lang="en-US" dirty="0" smtClean="0"/>
              <a:t>is 10 kg m</a:t>
            </a:r>
            <a:r>
              <a:rPr lang="en-US" baseline="30000" dirty="0" smtClean="0"/>
              <a:t>2</a:t>
            </a:r>
            <a:r>
              <a:rPr lang="en-US" dirty="0" smtClean="0"/>
              <a:t>. What is </a:t>
            </a:r>
            <a:r>
              <a:rPr lang="en-US" i="1" dirty="0" smtClean="0"/>
              <a:t>x</a:t>
            </a:r>
            <a:r>
              <a:rPr lang="en-US" baseline="-25000" dirty="0" smtClean="0"/>
              <a:t>1</a:t>
            </a:r>
            <a:r>
              <a:rPr lang="en-US" dirty="0" smtClean="0"/>
              <a:t>? (</a:t>
            </a:r>
            <a:r>
              <a:rPr lang="en-US" dirty="0" err="1" smtClean="0"/>
              <a:t>Ans</a:t>
            </a:r>
            <a:r>
              <a:rPr lang="en-US" dirty="0" smtClean="0"/>
              <a:t>: 1.4 m )</a:t>
            </a:r>
          </a:p>
        </p:txBody>
      </p:sp>
      <p:pic>
        <p:nvPicPr>
          <p:cNvPr id="13" name="Picture 2"/>
          <p:cNvPicPr>
            <a:picLocks noChangeAspect="1" noChangeArrowheads="1"/>
          </p:cNvPicPr>
          <p:nvPr/>
        </p:nvPicPr>
        <p:blipFill>
          <a:blip r:embed="rId3" cstate="print"/>
          <a:srcRect/>
          <a:stretch>
            <a:fillRect/>
          </a:stretch>
        </p:blipFill>
        <p:spPr bwMode="auto">
          <a:xfrm>
            <a:off x="5562600" y="222738"/>
            <a:ext cx="3304032" cy="1588478"/>
          </a:xfrm>
          <a:prstGeom prst="rect">
            <a:avLst/>
          </a:prstGeom>
          <a:noFill/>
          <a:ln w="9525">
            <a:noFill/>
            <a:miter lim="800000"/>
            <a:headEnd/>
            <a:tailEnd/>
          </a:ln>
        </p:spPr>
      </p:pic>
      <p:grpSp>
        <p:nvGrpSpPr>
          <p:cNvPr id="17" name="Group 16"/>
          <p:cNvGrpSpPr/>
          <p:nvPr/>
        </p:nvGrpSpPr>
        <p:grpSpPr>
          <a:xfrm>
            <a:off x="304800" y="2286000"/>
            <a:ext cx="7962900" cy="1533525"/>
            <a:chOff x="457200" y="457200"/>
            <a:chExt cx="7962900" cy="1533525"/>
          </a:xfrm>
        </p:grpSpPr>
        <p:sp>
          <p:nvSpPr>
            <p:cNvPr id="18" name="Rectangle 17"/>
            <p:cNvSpPr/>
            <p:nvPr/>
          </p:nvSpPr>
          <p:spPr>
            <a:xfrm>
              <a:off x="457200" y="457200"/>
              <a:ext cx="5486400" cy="1477328"/>
            </a:xfrm>
            <a:prstGeom prst="rect">
              <a:avLst/>
            </a:prstGeom>
          </p:spPr>
          <p:txBody>
            <a:bodyPr wrap="square">
              <a:spAutoFit/>
            </a:bodyPr>
            <a:lstStyle/>
            <a:p>
              <a:r>
                <a:rPr lang="en-US" dirty="0" smtClean="0"/>
                <a:t>Example 5. </a:t>
              </a:r>
            </a:p>
            <a:p>
              <a:r>
                <a:rPr lang="en-US" dirty="0" smtClean="0"/>
                <a:t>The four particles shown in </a:t>
              </a:r>
              <a:r>
                <a:rPr lang="en-US" b="1" dirty="0" smtClean="0"/>
                <a:t>Figure 7 </a:t>
              </a:r>
              <a:r>
                <a:rPr lang="en-US" dirty="0" smtClean="0"/>
                <a:t>are connected by rigid rods of negligible mass. Calculate the moment of inertia of this system about the x-axis. </a:t>
              </a:r>
            </a:p>
            <a:p>
              <a:r>
                <a:rPr lang="en-US" dirty="0" smtClean="0"/>
                <a:t>A) 3 kg.m</a:t>
              </a:r>
              <a:r>
                <a:rPr lang="en-US" baseline="30000" dirty="0" smtClean="0"/>
                <a:t>2 </a:t>
              </a:r>
              <a:endParaRPr lang="en-US" baseline="30000" dirty="0"/>
            </a:p>
          </p:txBody>
        </p:sp>
        <p:pic>
          <p:nvPicPr>
            <p:cNvPr id="19" name="Picture 2"/>
            <p:cNvPicPr>
              <a:picLocks noChangeAspect="1" noChangeArrowheads="1"/>
            </p:cNvPicPr>
            <p:nvPr/>
          </p:nvPicPr>
          <p:blipFill>
            <a:blip r:embed="rId4" cstate="print"/>
            <a:srcRect/>
            <a:stretch>
              <a:fillRect/>
            </a:stretch>
          </p:blipFill>
          <p:spPr bwMode="auto">
            <a:xfrm>
              <a:off x="6096000" y="457200"/>
              <a:ext cx="2324100" cy="1533525"/>
            </a:xfrm>
            <a:prstGeom prst="rect">
              <a:avLst/>
            </a:prstGeom>
            <a:noFill/>
            <a:ln w="9525">
              <a:noFill/>
              <a:miter lim="800000"/>
              <a:headEnd/>
              <a:tailEnd/>
            </a:ln>
            <a:effectLst/>
          </p:spPr>
        </p:pic>
      </p:grpSp>
      <mc:AlternateContent xmlns:mc="http://schemas.openxmlformats.org/markup-compatibility/2006" xmlns:p14="http://schemas.microsoft.com/office/powerpoint/2010/main">
        <mc:Choice Requires="p14">
          <p:contentPart p14:bwMode="auto" r:id="rId5">
            <p14:nvContentPartPr>
              <p14:cNvPr id="27666" name="Ink 18"/>
              <p14:cNvContentPartPr>
                <a14:cpLocks xmlns:a14="http://schemas.microsoft.com/office/drawing/2010/main" noRot="1" noChangeAspect="1" noEditPoints="1" noChangeArrowheads="1" noChangeShapeType="1"/>
              </p14:cNvContentPartPr>
              <p14:nvPr/>
            </p14:nvContentPartPr>
            <p14:xfrm>
              <a:off x="3556000" y="2722563"/>
              <a:ext cx="4763" cy="4762"/>
            </p14:xfrm>
          </p:contentPart>
        </mc:Choice>
        <mc:Fallback xmlns="">
          <p:pic>
            <p:nvPicPr>
              <p:cNvPr id="27666" name="Ink 18"/>
              <p:cNvPicPr>
                <a:picLocks noRot="1" noChangeAspect="1" noEditPoints="1" noChangeArrowheads="1" noChangeShapeType="1"/>
              </p:cNvPicPr>
              <p:nvPr/>
            </p:nvPicPr>
            <p:blipFill>
              <a:blip r:embed="rId6"/>
              <a:stretch>
                <a:fillRect/>
              </a:stretch>
            </p:blipFill>
            <p:spPr>
              <a:xfrm>
                <a:off x="3555011" y="2721027"/>
                <a:ext cx="6485" cy="745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905000" y="3315802"/>
            <a:ext cx="3124200" cy="3124200"/>
            <a:chOff x="1752600" y="1181100"/>
            <a:chExt cx="3124200" cy="3124200"/>
          </a:xfrm>
        </p:grpSpPr>
        <p:cxnSp>
          <p:nvCxnSpPr>
            <p:cNvPr id="25" name="Straight Connector 24"/>
            <p:cNvCxnSpPr/>
            <p:nvPr/>
          </p:nvCxnSpPr>
          <p:spPr>
            <a:xfrm>
              <a:off x="1752600" y="2590800"/>
              <a:ext cx="3124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333499" y="2743200"/>
              <a:ext cx="3124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105400" y="674251"/>
            <a:ext cx="3124200" cy="3124200"/>
            <a:chOff x="5257800" y="1333500"/>
            <a:chExt cx="3124200" cy="3124200"/>
          </a:xfrm>
        </p:grpSpPr>
        <p:cxnSp>
          <p:nvCxnSpPr>
            <p:cNvPr id="10" name="Straight Connector 9"/>
            <p:cNvCxnSpPr/>
            <p:nvPr/>
          </p:nvCxnSpPr>
          <p:spPr>
            <a:xfrm>
              <a:off x="5257800" y="2653352"/>
              <a:ext cx="3124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546108" y="2895600"/>
              <a:ext cx="3124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900964" y="2693798"/>
            <a:ext cx="2239798" cy="4011802"/>
            <a:chOff x="1748564" y="559096"/>
            <a:chExt cx="2239798" cy="4011802"/>
          </a:xfrm>
        </p:grpSpPr>
        <p:grpSp>
          <p:nvGrpSpPr>
            <p:cNvPr id="20" name="Group 19"/>
            <p:cNvGrpSpPr/>
            <p:nvPr/>
          </p:nvGrpSpPr>
          <p:grpSpPr>
            <a:xfrm rot="20397651">
              <a:off x="1748564" y="559096"/>
              <a:ext cx="2239798" cy="4011802"/>
              <a:chOff x="4705608" y="-1742933"/>
              <a:chExt cx="4999468" cy="7257823"/>
            </a:xfrm>
          </p:grpSpPr>
          <p:grpSp>
            <p:nvGrpSpPr>
              <p:cNvPr id="21" name="Group 14"/>
              <p:cNvGrpSpPr/>
              <p:nvPr/>
            </p:nvGrpSpPr>
            <p:grpSpPr>
              <a:xfrm>
                <a:off x="4705608" y="-1742933"/>
                <a:ext cx="4999468" cy="7257823"/>
                <a:chOff x="4705608" y="-1742933"/>
                <a:chExt cx="4999468" cy="7257823"/>
              </a:xfrm>
            </p:grpSpPr>
            <p:sp>
              <p:nvSpPr>
                <p:cNvPr id="23" name="Freeform 22"/>
                <p:cNvSpPr/>
                <p:nvPr/>
              </p:nvSpPr>
              <p:spPr>
                <a:xfrm rot="275329">
                  <a:off x="4705608" y="1773125"/>
                  <a:ext cx="3295937" cy="3741765"/>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1858554">
                  <a:off x="6409134" y="-1742933"/>
                  <a:ext cx="3295942" cy="3741764"/>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1"/>
              <p:cNvCxnSpPr/>
              <p:nvPr/>
            </p:nvCxnSpPr>
            <p:spPr>
              <a:xfrm rot="6602349" flipH="1" flipV="1">
                <a:off x="6135793" y="2521011"/>
                <a:ext cx="1378548" cy="718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35" name="Oval 34"/>
            <p:cNvSpPr/>
            <p:nvPr/>
          </p:nvSpPr>
          <p:spPr>
            <a:xfrm>
              <a:off x="2805752" y="333915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636094" y="0"/>
            <a:ext cx="2681036" cy="3966227"/>
            <a:chOff x="5788494" y="659249"/>
            <a:chExt cx="2681036" cy="3966227"/>
          </a:xfrm>
        </p:grpSpPr>
        <p:grpSp>
          <p:nvGrpSpPr>
            <p:cNvPr id="18" name="Group 17"/>
            <p:cNvGrpSpPr/>
            <p:nvPr/>
          </p:nvGrpSpPr>
          <p:grpSpPr>
            <a:xfrm>
              <a:off x="5788494" y="659249"/>
              <a:ext cx="2681036" cy="3966227"/>
              <a:chOff x="2485180" y="659248"/>
              <a:chExt cx="5984350" cy="7175364"/>
            </a:xfrm>
          </p:grpSpPr>
          <p:grpSp>
            <p:nvGrpSpPr>
              <p:cNvPr id="15" name="Group 14"/>
              <p:cNvGrpSpPr/>
              <p:nvPr/>
            </p:nvGrpSpPr>
            <p:grpSpPr>
              <a:xfrm>
                <a:off x="2485180" y="659248"/>
                <a:ext cx="5984350" cy="7175364"/>
                <a:chOff x="2485180" y="659248"/>
                <a:chExt cx="5984350" cy="7175364"/>
              </a:xfrm>
            </p:grpSpPr>
            <p:sp>
              <p:nvSpPr>
                <p:cNvPr id="8" name="Freeform 7"/>
                <p:cNvSpPr/>
                <p:nvPr/>
              </p:nvSpPr>
              <p:spPr>
                <a:xfrm rot="275329">
                  <a:off x="5173596" y="659248"/>
                  <a:ext cx="3295934" cy="3741761"/>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11858554">
                  <a:off x="2485180" y="4092852"/>
                  <a:ext cx="3295938" cy="3741760"/>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p:cNvCxnSpPr>
                <a:stCxn id="8" idx="6"/>
              </p:cNvCxnSpPr>
              <p:nvPr/>
            </p:nvCxnSpPr>
            <p:spPr>
              <a:xfrm flipV="1">
                <a:off x="5404725" y="1947973"/>
                <a:ext cx="1678825" cy="2273322"/>
              </a:xfrm>
              <a:prstGeom prst="straightConnector1">
                <a:avLst/>
              </a:prstGeom>
              <a:ln>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Oval 36"/>
            <p:cNvSpPr/>
            <p:nvPr/>
          </p:nvSpPr>
          <p:spPr>
            <a:xfrm>
              <a:off x="7838137" y="13716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52736" y="111456"/>
            <a:ext cx="1981200" cy="2455767"/>
            <a:chOff x="894236" y="491319"/>
            <a:chExt cx="2328352" cy="2955047"/>
          </a:xfrm>
        </p:grpSpPr>
        <p:sp>
          <p:nvSpPr>
            <p:cNvPr id="42" name="Freeform 41"/>
            <p:cNvSpPr/>
            <p:nvPr/>
          </p:nvSpPr>
          <p:spPr>
            <a:xfrm rot="19634339">
              <a:off x="894236" y="1242306"/>
              <a:ext cx="2328352" cy="2204060"/>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160060" y="491319"/>
              <a:ext cx="1801504" cy="1392072"/>
            </a:xfrm>
            <a:custGeom>
              <a:avLst/>
              <a:gdLst>
                <a:gd name="connsiteX0" fmla="*/ 0 w 1801504"/>
                <a:gd name="connsiteY0" fmla="*/ 1351129 h 1392072"/>
                <a:gd name="connsiteX1" fmla="*/ 191068 w 1801504"/>
                <a:gd name="connsiteY1" fmla="*/ 0 h 1392072"/>
                <a:gd name="connsiteX2" fmla="*/ 1801504 w 1801504"/>
                <a:gd name="connsiteY2" fmla="*/ 95535 h 1392072"/>
                <a:gd name="connsiteX3" fmla="*/ 1801504 w 1801504"/>
                <a:gd name="connsiteY3" fmla="*/ 1392072 h 1392072"/>
                <a:gd name="connsiteX4" fmla="*/ 0 w 1801504"/>
                <a:gd name="connsiteY4" fmla="*/ 1351129 h 139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504" h="1392072">
                  <a:moveTo>
                    <a:pt x="0" y="1351129"/>
                  </a:moveTo>
                  <a:lnTo>
                    <a:pt x="191068" y="0"/>
                  </a:lnTo>
                  <a:lnTo>
                    <a:pt x="1801504" y="95535"/>
                  </a:lnTo>
                  <a:lnTo>
                    <a:pt x="1801504" y="1392072"/>
                  </a:lnTo>
                  <a:lnTo>
                    <a:pt x="0" y="135112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p:cNvSpPr/>
          <p:nvPr/>
        </p:nvSpPr>
        <p:spPr>
          <a:xfrm>
            <a:off x="1479060" y="1308275"/>
            <a:ext cx="64839" cy="633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345744" y="-76200"/>
            <a:ext cx="3124200" cy="3124200"/>
            <a:chOff x="1752600" y="1181100"/>
            <a:chExt cx="3124200" cy="3124200"/>
          </a:xfrm>
        </p:grpSpPr>
        <p:cxnSp>
          <p:nvCxnSpPr>
            <p:cNvPr id="55" name="Straight Connector 54"/>
            <p:cNvCxnSpPr/>
            <p:nvPr/>
          </p:nvCxnSpPr>
          <p:spPr>
            <a:xfrm>
              <a:off x="1752600" y="2590800"/>
              <a:ext cx="3124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1360795" y="2743200"/>
              <a:ext cx="3124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6451909" y="4461424"/>
            <a:ext cx="2326190" cy="1832598"/>
            <a:chOff x="6604309" y="1794424"/>
            <a:chExt cx="2326190" cy="1832598"/>
          </a:xfrm>
        </p:grpSpPr>
        <p:grpSp>
          <p:nvGrpSpPr>
            <p:cNvPr id="58" name="Group 17"/>
            <p:cNvGrpSpPr/>
            <p:nvPr/>
          </p:nvGrpSpPr>
          <p:grpSpPr>
            <a:xfrm rot="3384285">
              <a:off x="6851105" y="1547628"/>
              <a:ext cx="1832598" cy="2326190"/>
              <a:chOff x="5173596" y="659248"/>
              <a:chExt cx="3295934" cy="3741761"/>
            </a:xfrm>
          </p:grpSpPr>
          <p:sp>
            <p:nvSpPr>
              <p:cNvPr id="60" name="Freeform 59"/>
              <p:cNvSpPr/>
              <p:nvPr/>
            </p:nvSpPr>
            <p:spPr>
              <a:xfrm rot="275329">
                <a:off x="5173596" y="659248"/>
                <a:ext cx="3295934" cy="3741761"/>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p:cNvCxnSpPr/>
              <p:nvPr/>
            </p:nvCxnSpPr>
            <p:spPr>
              <a:xfrm rot="18215715" flipV="1">
                <a:off x="6433752" y="2309783"/>
                <a:ext cx="857993" cy="28886"/>
              </a:xfrm>
              <a:prstGeom prst="straightConnector1">
                <a:avLst/>
              </a:prstGeom>
              <a:ln>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9" name="Oval 58"/>
            <p:cNvSpPr/>
            <p:nvPr/>
          </p:nvSpPr>
          <p:spPr>
            <a:xfrm>
              <a:off x="8153400" y="2626056"/>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Straight Connector 61"/>
          <p:cNvCxnSpPr/>
          <p:nvPr/>
        </p:nvCxnSpPr>
        <p:spPr>
          <a:xfrm rot="5400000">
            <a:off x="5257800" y="5181600"/>
            <a:ext cx="44958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4648200" y="5257801"/>
            <a:ext cx="44958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048000" y="224135"/>
            <a:ext cx="3475310" cy="461665"/>
          </a:xfrm>
          <a:prstGeom prst="rect">
            <a:avLst/>
          </a:prstGeom>
          <a:noFill/>
        </p:spPr>
        <p:txBody>
          <a:bodyPr wrap="none" rtlCol="0">
            <a:spAutoFit/>
          </a:bodyPr>
          <a:lstStyle/>
          <a:p>
            <a:r>
              <a:rPr lang="en-US" sz="2400" b="1" dirty="0" smtClean="0">
                <a:solidFill>
                  <a:srgbClr val="FF0000"/>
                </a:solidFill>
              </a:rPr>
              <a:t>Body Rotates about a axis</a:t>
            </a:r>
            <a:endParaRPr lang="en-US" sz="2400" b="1" dirty="0">
              <a:solidFill>
                <a:srgbClr val="FF0000"/>
              </a:solidFill>
            </a:endParaRPr>
          </a:p>
        </p:txBody>
      </p:sp>
      <p:grpSp>
        <p:nvGrpSpPr>
          <p:cNvPr id="50" name="Group 49"/>
          <p:cNvGrpSpPr/>
          <p:nvPr/>
        </p:nvGrpSpPr>
        <p:grpSpPr>
          <a:xfrm>
            <a:off x="6115509" y="2514600"/>
            <a:ext cx="2317322" cy="4163199"/>
            <a:chOff x="6115509" y="2514600"/>
            <a:chExt cx="2317322" cy="4163199"/>
          </a:xfrm>
        </p:grpSpPr>
        <p:sp>
          <p:nvSpPr>
            <p:cNvPr id="47" name="TextBox 46"/>
            <p:cNvSpPr txBox="1"/>
            <p:nvPr/>
          </p:nvSpPr>
          <p:spPr>
            <a:xfrm>
              <a:off x="6115509" y="2514600"/>
              <a:ext cx="2169889" cy="276999"/>
            </a:xfrm>
            <a:prstGeom prst="rect">
              <a:avLst/>
            </a:prstGeom>
            <a:noFill/>
          </p:spPr>
          <p:txBody>
            <a:bodyPr wrap="none" rtlCol="0">
              <a:spAutoFit/>
            </a:bodyPr>
            <a:lstStyle/>
            <a:p>
              <a:r>
                <a:rPr lang="en-US" sz="1200" dirty="0" smtClean="0"/>
                <a:t> Body rotates about narrow end</a:t>
              </a:r>
              <a:endParaRPr lang="en-US" sz="1200" dirty="0"/>
            </a:p>
          </p:txBody>
        </p:sp>
        <p:sp>
          <p:nvSpPr>
            <p:cNvPr id="49" name="TextBox 48"/>
            <p:cNvSpPr txBox="1"/>
            <p:nvPr/>
          </p:nvSpPr>
          <p:spPr>
            <a:xfrm>
              <a:off x="6400800" y="6400800"/>
              <a:ext cx="2032031" cy="276999"/>
            </a:xfrm>
            <a:prstGeom prst="rect">
              <a:avLst/>
            </a:prstGeom>
            <a:noFill/>
          </p:spPr>
          <p:txBody>
            <a:bodyPr wrap="none" rtlCol="0">
              <a:spAutoFit/>
            </a:bodyPr>
            <a:lstStyle/>
            <a:p>
              <a:r>
                <a:rPr lang="en-US" sz="1200" dirty="0" smtClean="0"/>
                <a:t> Body rotates about its center</a:t>
              </a:r>
              <a:endParaRPr lang="en-US" sz="1200" dirty="0"/>
            </a:p>
          </p:txBody>
        </p:sp>
      </p:grpSp>
      <p:sp>
        <p:nvSpPr>
          <p:cNvPr id="51" name="TextBox 50"/>
          <p:cNvSpPr txBox="1"/>
          <p:nvPr/>
        </p:nvSpPr>
        <p:spPr>
          <a:xfrm>
            <a:off x="3581400" y="685800"/>
            <a:ext cx="2743201" cy="523220"/>
          </a:xfrm>
          <a:prstGeom prst="rect">
            <a:avLst/>
          </a:prstGeom>
          <a:noFill/>
        </p:spPr>
        <p:txBody>
          <a:bodyPr wrap="square" rtlCol="0">
            <a:spAutoFit/>
          </a:bodyPr>
          <a:lstStyle/>
          <a:p>
            <a:r>
              <a:rPr lang="en-US" sz="1400" dirty="0" smtClean="0"/>
              <a:t>The axis about which the body rotates is called axis of rotation </a:t>
            </a:r>
            <a:endParaRPr lang="en-US" sz="1400" dirty="0"/>
          </a:p>
        </p:txBody>
      </p:sp>
      <p:sp>
        <p:nvSpPr>
          <p:cNvPr id="52" name="TextBox 51"/>
          <p:cNvSpPr txBox="1"/>
          <p:nvPr/>
        </p:nvSpPr>
        <p:spPr>
          <a:xfrm>
            <a:off x="3962400" y="1219200"/>
            <a:ext cx="1597040" cy="276999"/>
          </a:xfrm>
          <a:prstGeom prst="rect">
            <a:avLst/>
          </a:prstGeom>
          <a:noFill/>
        </p:spPr>
        <p:txBody>
          <a:bodyPr wrap="none" rtlCol="0">
            <a:spAutoFit/>
          </a:bodyPr>
          <a:lstStyle/>
          <a:p>
            <a:r>
              <a:rPr lang="en-US" sz="1200" dirty="0" smtClean="0"/>
              <a:t> body = center of mass</a:t>
            </a:r>
            <a:endParaRPr lang="en-US" sz="1200" dirty="0"/>
          </a:p>
        </p:txBody>
      </p:sp>
      <p:sp>
        <p:nvSpPr>
          <p:cNvPr id="53" name="TextBox 52"/>
          <p:cNvSpPr txBox="1"/>
          <p:nvPr/>
        </p:nvSpPr>
        <p:spPr>
          <a:xfrm>
            <a:off x="4114800" y="3429000"/>
            <a:ext cx="1139094" cy="276999"/>
          </a:xfrm>
          <a:prstGeom prst="rect">
            <a:avLst/>
          </a:prstGeom>
          <a:noFill/>
          <a:ln>
            <a:solidFill>
              <a:srgbClr val="0000FF"/>
            </a:solidFill>
          </a:ln>
        </p:spPr>
        <p:txBody>
          <a:bodyPr wrap="none" rtlCol="0">
            <a:spAutoFit/>
          </a:bodyPr>
          <a:lstStyle/>
          <a:p>
            <a:r>
              <a:rPr lang="en-US" sz="1200" dirty="0" smtClean="0"/>
              <a:t>Axis of rotation</a:t>
            </a:r>
            <a:endParaRPr lang="en-US" sz="1200" dirty="0"/>
          </a:p>
        </p:txBody>
      </p:sp>
      <p:cxnSp>
        <p:nvCxnSpPr>
          <p:cNvPr id="65" name="Straight Arrow Connector 64"/>
          <p:cNvCxnSpPr/>
          <p:nvPr/>
        </p:nvCxnSpPr>
        <p:spPr>
          <a:xfrm>
            <a:off x="5257800" y="3733800"/>
            <a:ext cx="2209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8" idx="6"/>
          </p:cNvCxnSpPr>
          <p:nvPr/>
        </p:nvCxnSpPr>
        <p:spPr>
          <a:xfrm flipV="1">
            <a:off x="5257800" y="1968945"/>
            <a:ext cx="1686275" cy="1764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3" idx="1"/>
          </p:cNvCxnSpPr>
          <p:nvPr/>
        </p:nvCxnSpPr>
        <p:spPr>
          <a:xfrm flipH="1" flipV="1">
            <a:off x="1600200" y="1447800"/>
            <a:ext cx="2514600" cy="2119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3" idx="1"/>
          </p:cNvCxnSpPr>
          <p:nvPr/>
        </p:nvCxnSpPr>
        <p:spPr>
          <a:xfrm flipH="1">
            <a:off x="3048000" y="3567500"/>
            <a:ext cx="1066800" cy="1156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38"/>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3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 fill="hold"/>
                                        <p:tgtEl>
                                          <p:spTgt spid="41"/>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5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6096000" cy="1754326"/>
          </a:xfrm>
          <a:prstGeom prst="rect">
            <a:avLst/>
          </a:prstGeom>
        </p:spPr>
        <p:txBody>
          <a:bodyPr wrap="square">
            <a:spAutoFit/>
          </a:bodyPr>
          <a:lstStyle/>
          <a:p>
            <a:r>
              <a:rPr lang="en-US" dirty="0" smtClean="0"/>
              <a:t>Example 7</a:t>
            </a:r>
          </a:p>
          <a:p>
            <a:r>
              <a:rPr lang="en-US" dirty="0" smtClean="0"/>
              <a:t>Figure  shows a disk that can rotate about an axis perpendicular to its plane with constant angular velocity ω. By what factor will the rotational kinetic energy of the disk change if the axis of rotation of the disk is shifted from the center to the edge of the disk, keeping ω constant. (</a:t>
            </a:r>
            <a:r>
              <a:rPr lang="en-US" dirty="0" err="1" smtClean="0"/>
              <a:t>Ans</a:t>
            </a:r>
            <a:r>
              <a:rPr lang="en-US" dirty="0" smtClean="0"/>
              <a:t>: 3)</a:t>
            </a:r>
            <a:endParaRPr lang="en-US" dirty="0"/>
          </a:p>
        </p:txBody>
      </p:sp>
      <p:pic>
        <p:nvPicPr>
          <p:cNvPr id="226306" name="Picture 2"/>
          <p:cNvPicPr>
            <a:picLocks noChangeAspect="1" noChangeArrowheads="1"/>
          </p:cNvPicPr>
          <p:nvPr/>
        </p:nvPicPr>
        <p:blipFill>
          <a:blip r:embed="rId2" cstate="print"/>
          <a:srcRect/>
          <a:stretch>
            <a:fillRect/>
          </a:stretch>
        </p:blipFill>
        <p:spPr bwMode="auto">
          <a:xfrm>
            <a:off x="7162800" y="460310"/>
            <a:ext cx="1800161" cy="2057400"/>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6324600" y="2743200"/>
            <a:ext cx="2426658" cy="1914495"/>
          </a:xfrm>
          <a:prstGeom prst="rect">
            <a:avLst/>
          </a:prstGeom>
        </p:spPr>
      </p:pic>
      <p:sp>
        <p:nvSpPr>
          <p:cNvPr id="4" name="Rectangle 3"/>
          <p:cNvSpPr/>
          <p:nvPr/>
        </p:nvSpPr>
        <p:spPr>
          <a:xfrm>
            <a:off x="533400" y="2895600"/>
            <a:ext cx="5638800" cy="2031325"/>
          </a:xfrm>
          <a:prstGeom prst="rect">
            <a:avLst/>
          </a:prstGeom>
        </p:spPr>
        <p:txBody>
          <a:bodyPr wrap="square">
            <a:spAutoFit/>
          </a:bodyPr>
          <a:lstStyle/>
          <a:p>
            <a:r>
              <a:rPr lang="en-US" dirty="0" smtClean="0">
                <a:solidFill>
                  <a:srgbClr val="0000FF"/>
                </a:solidFill>
              </a:rPr>
              <a:t>Example 8: </a:t>
            </a:r>
          </a:p>
          <a:p>
            <a:r>
              <a:rPr lang="en-US" dirty="0" smtClean="0">
                <a:solidFill>
                  <a:srgbClr val="0000FF"/>
                </a:solidFill>
              </a:rPr>
              <a:t>Three </a:t>
            </a:r>
            <a:r>
              <a:rPr lang="en-US" dirty="0">
                <a:solidFill>
                  <a:srgbClr val="0000FF"/>
                </a:solidFill>
              </a:rPr>
              <a:t>point masses m</a:t>
            </a:r>
            <a:r>
              <a:rPr lang="en-US" baseline="-25000" dirty="0">
                <a:solidFill>
                  <a:srgbClr val="0000FF"/>
                </a:solidFill>
              </a:rPr>
              <a:t>A</a:t>
            </a:r>
            <a:r>
              <a:rPr lang="en-US" dirty="0">
                <a:solidFill>
                  <a:srgbClr val="0000FF"/>
                </a:solidFill>
              </a:rPr>
              <a:t>, </a:t>
            </a:r>
            <a:r>
              <a:rPr lang="en-US" dirty="0" err="1">
                <a:solidFill>
                  <a:srgbClr val="0000FF"/>
                </a:solidFill>
              </a:rPr>
              <a:t>m</a:t>
            </a:r>
            <a:r>
              <a:rPr lang="en-US" baseline="-25000" dirty="0" err="1">
                <a:solidFill>
                  <a:srgbClr val="0000FF"/>
                </a:solidFill>
              </a:rPr>
              <a:t>B</a:t>
            </a:r>
            <a:r>
              <a:rPr lang="en-US" dirty="0">
                <a:solidFill>
                  <a:srgbClr val="0000FF"/>
                </a:solidFill>
              </a:rPr>
              <a:t> and </a:t>
            </a:r>
            <a:r>
              <a:rPr lang="en-US" dirty="0" err="1">
                <a:solidFill>
                  <a:srgbClr val="0000FF"/>
                </a:solidFill>
              </a:rPr>
              <a:t>m</a:t>
            </a:r>
            <a:r>
              <a:rPr lang="en-US" baseline="-25000" dirty="0" err="1">
                <a:solidFill>
                  <a:srgbClr val="0000FF"/>
                </a:solidFill>
              </a:rPr>
              <a:t>C</a:t>
            </a:r>
            <a:r>
              <a:rPr lang="en-US" dirty="0">
                <a:solidFill>
                  <a:srgbClr val="0000FF"/>
                </a:solidFill>
              </a:rPr>
              <a:t> </a:t>
            </a:r>
            <a:r>
              <a:rPr lang="en-US" dirty="0" smtClean="0">
                <a:solidFill>
                  <a:srgbClr val="0000FF"/>
                </a:solidFill>
              </a:rPr>
              <a:t>Fare </a:t>
            </a:r>
            <a:r>
              <a:rPr lang="en-US" dirty="0">
                <a:solidFill>
                  <a:srgbClr val="0000FF"/>
                </a:solidFill>
              </a:rPr>
              <a:t>located in the x-y plane at points A, B and C as shown in Figure 5. They are connected together by massless rods. Find the kinetic energy of the system if it rotates with an angular speed of 4.0 rad/s about the z-axis passing through point A</a:t>
            </a:r>
            <a:r>
              <a:rPr lang="en-US" dirty="0" smtClean="0">
                <a:solidFill>
                  <a:srgbClr val="0000FF"/>
                </a:solidFill>
              </a:rPr>
              <a:t>.</a:t>
            </a:r>
          </a:p>
          <a:p>
            <a:r>
              <a:rPr lang="en-US" dirty="0">
                <a:solidFill>
                  <a:srgbClr val="0000FF"/>
                </a:solidFill>
              </a:rPr>
              <a:t>A) 0.46 J </a:t>
            </a:r>
            <a:endParaRPr lang="ar-SA" dirty="0">
              <a:solidFill>
                <a:srgbClr val="0000FF"/>
              </a:solidFill>
            </a:endParaRPr>
          </a:p>
        </p:txBody>
      </p:sp>
      <p:sp>
        <p:nvSpPr>
          <p:cNvPr id="5" name="TextBox 4"/>
          <p:cNvSpPr txBox="1"/>
          <p:nvPr/>
        </p:nvSpPr>
        <p:spPr>
          <a:xfrm>
            <a:off x="685800" y="5327773"/>
            <a:ext cx="7176836" cy="1200329"/>
          </a:xfrm>
          <a:prstGeom prst="rect">
            <a:avLst/>
          </a:prstGeom>
          <a:noFill/>
        </p:spPr>
        <p:txBody>
          <a:bodyPr wrap="none" rtlCol="1">
            <a:spAutoFit/>
          </a:bodyPr>
          <a:lstStyle/>
          <a:p>
            <a:r>
              <a:rPr lang="en-US" dirty="0" smtClean="0">
                <a:solidFill>
                  <a:srgbClr val="0000FF"/>
                </a:solidFill>
              </a:rPr>
              <a:t>If mass of the each rod is = m????</a:t>
            </a:r>
          </a:p>
          <a:p>
            <a:endParaRPr lang="en-US" dirty="0">
              <a:solidFill>
                <a:srgbClr val="0000FF"/>
              </a:solidFill>
            </a:endParaRPr>
          </a:p>
          <a:p>
            <a:endParaRPr lang="en-US" dirty="0" smtClean="0">
              <a:solidFill>
                <a:srgbClr val="0000FF"/>
              </a:solidFill>
            </a:endParaRPr>
          </a:p>
          <a:p>
            <a:r>
              <a:rPr lang="en-US" dirty="0" smtClean="0">
                <a:solidFill>
                  <a:srgbClr val="0000FF"/>
                </a:solidFill>
              </a:rPr>
              <a:t>The third rod of length l = 0.3 behaves as a point mass at its center of mass</a:t>
            </a:r>
            <a:endParaRPr lang="ar-SA" dirty="0">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10 &amp;11</a:t>
            </a:r>
            <a:endParaRPr lang="en-US" dirty="0"/>
          </a:p>
        </p:txBody>
      </p:sp>
      <p:sp>
        <p:nvSpPr>
          <p:cNvPr id="3" name="Subtitle 2"/>
          <p:cNvSpPr>
            <a:spLocks noGrp="1"/>
          </p:cNvSpPr>
          <p:nvPr>
            <p:ph type="subTitle" idx="1"/>
          </p:nvPr>
        </p:nvSpPr>
        <p:spPr/>
        <p:txBody>
          <a:bodyPr/>
          <a:lstStyle/>
          <a:p>
            <a:r>
              <a:rPr lang="en-US" dirty="0" smtClean="0"/>
              <a:t>Torque and Newton’s Law in Rotation, Work and Power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extLst>
              <p:ext uri="{D42A27DB-BD31-4B8C-83A1-F6EECF244321}">
                <p14:modId xmlns:p14="http://schemas.microsoft.com/office/powerpoint/2010/main" val="1653796983"/>
              </p:ext>
            </p:extLst>
          </p:nvPr>
        </p:nvGraphicFramePr>
        <p:xfrm>
          <a:off x="1169601" y="1267064"/>
          <a:ext cx="4064000" cy="990600"/>
        </p:xfrm>
        <a:graphic>
          <a:graphicData uri="http://schemas.openxmlformats.org/presentationml/2006/ole">
            <mc:AlternateContent xmlns:mc="http://schemas.openxmlformats.org/markup-compatibility/2006">
              <mc:Choice xmlns:v="urn:schemas-microsoft-com:vml" Requires="v">
                <p:oleObj spid="_x0000_s106607" name="Equation" r:id="rId3" imgW="685800" imgH="215640" progId="Equation.3">
                  <p:embed/>
                </p:oleObj>
              </mc:Choice>
              <mc:Fallback>
                <p:oleObj name="Equation" r:id="rId3" imgW="68580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601" y="1267064"/>
                        <a:ext cx="40640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1660913666"/>
              </p:ext>
            </p:extLst>
          </p:nvPr>
        </p:nvGraphicFramePr>
        <p:xfrm>
          <a:off x="1381125" y="4677728"/>
          <a:ext cx="2955925" cy="1066800"/>
        </p:xfrm>
        <a:graphic>
          <a:graphicData uri="http://schemas.openxmlformats.org/presentationml/2006/ole">
            <mc:AlternateContent xmlns:mc="http://schemas.openxmlformats.org/markup-compatibility/2006">
              <mc:Choice xmlns:v="urn:schemas-microsoft-com:vml" Requires="v">
                <p:oleObj spid="_x0000_s106608" name="Equation" r:id="rId5" imgW="444240" imgH="177480" progId="Equation.3">
                  <p:embed/>
                </p:oleObj>
              </mc:Choice>
              <mc:Fallback>
                <p:oleObj name="Equation" r:id="rId5" imgW="444240" imgH="17748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1125" y="4677728"/>
                        <a:ext cx="295592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304800" y="0"/>
            <a:ext cx="8839200" cy="830997"/>
          </a:xfrm>
          <a:prstGeom prst="rect">
            <a:avLst/>
          </a:prstGeom>
          <a:noFill/>
        </p:spPr>
        <p:txBody>
          <a:bodyPr wrap="square" rtlCol="0">
            <a:spAutoFit/>
          </a:bodyPr>
          <a:lstStyle/>
          <a:p>
            <a:endParaRPr lang="en-US" sz="4800" b="1" dirty="0"/>
          </a:p>
        </p:txBody>
      </p:sp>
      <p:sp>
        <p:nvSpPr>
          <p:cNvPr id="36" name="TextBox 35"/>
          <p:cNvSpPr txBox="1"/>
          <p:nvPr/>
        </p:nvSpPr>
        <p:spPr>
          <a:xfrm>
            <a:off x="2971800" y="76200"/>
            <a:ext cx="2251257" cy="707886"/>
          </a:xfrm>
          <a:prstGeom prst="rect">
            <a:avLst/>
          </a:prstGeom>
          <a:noFill/>
        </p:spPr>
        <p:txBody>
          <a:bodyPr wrap="none" rtlCol="0">
            <a:spAutoFit/>
          </a:bodyPr>
          <a:lstStyle/>
          <a:p>
            <a:r>
              <a:rPr lang="en-US" sz="4000" dirty="0" smtClean="0"/>
              <a:t>Torque (</a:t>
            </a:r>
            <a:r>
              <a:rPr lang="el-GR" sz="4000" dirty="0" smtClean="0"/>
              <a:t>τ</a:t>
            </a:r>
            <a:r>
              <a:rPr lang="en-US" sz="4000" dirty="0" smtClean="0"/>
              <a:t>)</a:t>
            </a:r>
            <a:endParaRPr lang="en-US" sz="4000" dirty="0"/>
          </a:p>
        </p:txBody>
      </p:sp>
      <p:grpSp>
        <p:nvGrpSpPr>
          <p:cNvPr id="2" name="Group 51"/>
          <p:cNvGrpSpPr/>
          <p:nvPr/>
        </p:nvGrpSpPr>
        <p:grpSpPr>
          <a:xfrm>
            <a:off x="5410200" y="2117558"/>
            <a:ext cx="3186064" cy="701842"/>
            <a:chOff x="5410200" y="990600"/>
            <a:chExt cx="3186064" cy="701842"/>
          </a:xfrm>
        </p:grpSpPr>
        <p:grpSp>
          <p:nvGrpSpPr>
            <p:cNvPr id="3" name="Group 34"/>
            <p:cNvGrpSpPr/>
            <p:nvPr/>
          </p:nvGrpSpPr>
          <p:grpSpPr>
            <a:xfrm>
              <a:off x="5410200" y="1295400"/>
              <a:ext cx="2971800" cy="166255"/>
              <a:chOff x="4495800" y="2133600"/>
              <a:chExt cx="2971800" cy="166255"/>
            </a:xfrm>
          </p:grpSpPr>
          <p:grpSp>
            <p:nvGrpSpPr>
              <p:cNvPr id="4" name="Group 42"/>
              <p:cNvGrpSpPr/>
              <p:nvPr/>
            </p:nvGrpSpPr>
            <p:grpSpPr>
              <a:xfrm>
                <a:off x="5943600" y="2147455"/>
                <a:ext cx="1524000" cy="152400"/>
                <a:chOff x="5943600" y="2147455"/>
                <a:chExt cx="1524000" cy="152400"/>
              </a:xfrm>
            </p:grpSpPr>
            <p:cxnSp>
              <p:nvCxnSpPr>
                <p:cNvPr id="42" name="Straight Connector 41"/>
                <p:cNvCxnSpPr/>
                <p:nvPr/>
              </p:nvCxnSpPr>
              <p:spPr>
                <a:xfrm>
                  <a:off x="5943600" y="2209800"/>
                  <a:ext cx="1371600" cy="1588"/>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315200" y="2147455"/>
                  <a:ext cx="152400" cy="152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3"/>
              <p:cNvGrpSpPr/>
              <p:nvPr/>
            </p:nvGrpSpPr>
            <p:grpSpPr>
              <a:xfrm flipH="1">
                <a:off x="4495800" y="2133600"/>
                <a:ext cx="1447800" cy="152400"/>
                <a:chOff x="5943600" y="2133600"/>
                <a:chExt cx="1447800" cy="152400"/>
              </a:xfrm>
              <a:noFill/>
            </p:grpSpPr>
            <p:cxnSp>
              <p:nvCxnSpPr>
                <p:cNvPr id="40" name="Straight Connector 39"/>
                <p:cNvCxnSpPr/>
                <p:nvPr/>
              </p:nvCxnSpPr>
              <p:spPr>
                <a:xfrm>
                  <a:off x="5943600" y="2209800"/>
                  <a:ext cx="1371600" cy="1588"/>
                </a:xfrm>
                <a:prstGeom prst="line">
                  <a:avLst/>
                </a:prstGeom>
                <a:grpFill/>
                <a:ln>
                  <a:no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7315200" y="2133600"/>
                  <a:ext cx="762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5" name="Straight Arrow Connector 44"/>
            <p:cNvCxnSpPr>
              <a:stCxn id="43" idx="6"/>
            </p:cNvCxnSpPr>
            <p:nvPr/>
          </p:nvCxnSpPr>
          <p:spPr>
            <a:xfrm flipV="1">
              <a:off x="8382000" y="990600"/>
              <a:ext cx="1588" cy="394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05800" y="990600"/>
              <a:ext cx="290464" cy="369332"/>
            </a:xfrm>
            <a:prstGeom prst="rect">
              <a:avLst/>
            </a:prstGeom>
            <a:noFill/>
          </p:spPr>
          <p:txBody>
            <a:bodyPr wrap="none" rtlCol="0">
              <a:spAutoFit/>
            </a:bodyPr>
            <a:lstStyle/>
            <a:p>
              <a:r>
                <a:rPr lang="en-US" dirty="0" smtClean="0"/>
                <a:t>F</a:t>
              </a:r>
              <a:endParaRPr lang="en-US" dirty="0"/>
            </a:p>
          </p:txBody>
        </p:sp>
        <p:cxnSp>
          <p:nvCxnSpPr>
            <p:cNvPr id="48" name="Straight Connector 47"/>
            <p:cNvCxnSpPr/>
            <p:nvPr/>
          </p:nvCxnSpPr>
          <p:spPr>
            <a:xfrm>
              <a:off x="6858000" y="1524000"/>
              <a:ext cx="60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446820" y="1323110"/>
              <a:ext cx="394660" cy="369332"/>
            </a:xfrm>
            <a:prstGeom prst="rect">
              <a:avLst/>
            </a:prstGeom>
            <a:noFill/>
          </p:spPr>
          <p:txBody>
            <a:bodyPr wrap="none" rtlCol="0">
              <a:spAutoFit/>
            </a:bodyPr>
            <a:lstStyle/>
            <a:p>
              <a:r>
                <a:rPr lang="el-GR" dirty="0" smtClean="0"/>
                <a:t>Δ</a:t>
              </a:r>
              <a:r>
                <a:rPr lang="en-US" dirty="0" smtClean="0"/>
                <a:t>r</a:t>
              </a:r>
              <a:endParaRPr lang="en-US" dirty="0"/>
            </a:p>
          </p:txBody>
        </p:sp>
        <p:cxnSp>
          <p:nvCxnSpPr>
            <p:cNvPr id="51" name="Straight Connector 50"/>
            <p:cNvCxnSpPr/>
            <p:nvPr/>
          </p:nvCxnSpPr>
          <p:spPr>
            <a:xfrm>
              <a:off x="7696200" y="1524000"/>
              <a:ext cx="6096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a:off x="0" y="838200"/>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562600" y="3733800"/>
            <a:ext cx="3200400" cy="1477328"/>
          </a:xfrm>
          <a:prstGeom prst="rect">
            <a:avLst/>
          </a:prstGeom>
          <a:noFill/>
        </p:spPr>
        <p:txBody>
          <a:bodyPr wrap="square" rtlCol="0">
            <a:spAutoFit/>
          </a:bodyPr>
          <a:lstStyle/>
          <a:p>
            <a:r>
              <a:rPr lang="en-US" b="1" dirty="0" smtClean="0">
                <a:solidFill>
                  <a:srgbClr val="FF0000"/>
                </a:solidFill>
                <a:latin typeface="Comic Sans MS" pitchFamily="66" charset="0"/>
              </a:rPr>
              <a:t>Torque is rotational force</a:t>
            </a:r>
          </a:p>
          <a:p>
            <a:endParaRPr lang="en-US" b="1" dirty="0">
              <a:solidFill>
                <a:srgbClr val="FF0000"/>
              </a:solidFill>
              <a:latin typeface="Comic Sans MS" pitchFamily="66" charset="0"/>
            </a:endParaRPr>
          </a:p>
          <a:p>
            <a:r>
              <a:rPr lang="en-US" b="1" dirty="0" smtClean="0">
                <a:solidFill>
                  <a:srgbClr val="FF0000"/>
                </a:solidFill>
                <a:latin typeface="Comic Sans MS" pitchFamily="66" charset="0"/>
              </a:rPr>
              <a:t>It’s a vector quantity </a:t>
            </a:r>
          </a:p>
          <a:p>
            <a:endParaRPr lang="en-US" b="1" dirty="0" smtClean="0">
              <a:solidFill>
                <a:srgbClr val="FF0000"/>
              </a:solidFill>
              <a:latin typeface="Comic Sans MS" pitchFamily="66" charset="0"/>
            </a:endParaRPr>
          </a:p>
          <a:p>
            <a:r>
              <a:rPr lang="en-US" b="1" dirty="0" smtClean="0">
                <a:solidFill>
                  <a:srgbClr val="FF0000"/>
                </a:solidFill>
                <a:latin typeface="Comic Sans MS" pitchFamily="66" charset="0"/>
              </a:rPr>
              <a:t>Its unit is Nm</a:t>
            </a:r>
            <a:endParaRPr lang="en-US" b="1" dirty="0">
              <a:solidFill>
                <a:srgbClr val="FF0000"/>
              </a:solidFill>
              <a:latin typeface="Comic Sans MS" pitchFamily="66" charset="0"/>
            </a:endParaRPr>
          </a:p>
        </p:txBody>
      </p:sp>
      <p:sp>
        <p:nvSpPr>
          <p:cNvPr id="6" name="TextBox 5"/>
          <p:cNvSpPr txBox="1"/>
          <p:nvPr/>
        </p:nvSpPr>
        <p:spPr>
          <a:xfrm>
            <a:off x="826298" y="2450068"/>
            <a:ext cx="4976491" cy="369332"/>
          </a:xfrm>
          <a:prstGeom prst="rect">
            <a:avLst/>
          </a:prstGeom>
          <a:noFill/>
        </p:spPr>
        <p:txBody>
          <a:bodyPr wrap="none" rtlCol="1">
            <a:spAutoFit/>
          </a:bodyPr>
          <a:lstStyle/>
          <a:p>
            <a:r>
              <a:rPr lang="en-US" b="1" i="1" dirty="0" smtClean="0">
                <a:solidFill>
                  <a:srgbClr val="0000FF"/>
                </a:solidFill>
                <a:sym typeface="Symbol" panose="05050102010706020507" pitchFamily="18" charset="2"/>
              </a:rPr>
              <a:t>r = distance from the axis of rotation to the force</a:t>
            </a:r>
            <a:endParaRPr lang="ar-SA" b="1"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3600000">
                                      <p:cBhvr>
                                        <p:cTn id="6" dur="1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905000" y="5962648"/>
            <a:ext cx="49530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170" name="Object 2"/>
          <p:cNvGraphicFramePr>
            <a:graphicFrameLocks noChangeAspect="1"/>
          </p:cNvGraphicFramePr>
          <p:nvPr/>
        </p:nvGraphicFramePr>
        <p:xfrm>
          <a:off x="1030288" y="1219200"/>
          <a:ext cx="1751012" cy="427038"/>
        </p:xfrm>
        <a:graphic>
          <a:graphicData uri="http://schemas.openxmlformats.org/presentationml/2006/ole">
            <mc:AlternateContent xmlns:mc="http://schemas.openxmlformats.org/markup-compatibility/2006">
              <mc:Choice xmlns:v="urn:schemas-microsoft-com:vml" Requires="v">
                <p:oleObj spid="_x0000_s42454" name="Equation" r:id="rId3" imgW="685800" imgH="215640" progId="Equation.3">
                  <p:embed/>
                </p:oleObj>
              </mc:Choice>
              <mc:Fallback>
                <p:oleObj name="Equation" r:id="rId3" imgW="68580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88" y="1219200"/>
                        <a:ext cx="1751012"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4"/>
          <p:cNvGraphicFramePr>
            <a:graphicFrameLocks noChangeAspect="1"/>
          </p:cNvGraphicFramePr>
          <p:nvPr/>
        </p:nvGraphicFramePr>
        <p:xfrm>
          <a:off x="808038" y="1828800"/>
          <a:ext cx="2270125" cy="384175"/>
        </p:xfrm>
        <a:graphic>
          <a:graphicData uri="http://schemas.openxmlformats.org/presentationml/2006/ole">
            <mc:AlternateContent xmlns:mc="http://schemas.openxmlformats.org/markup-compatibility/2006">
              <mc:Choice xmlns:v="urn:schemas-microsoft-com:vml" Requires="v">
                <p:oleObj spid="_x0000_s42455" name="Equation" r:id="rId5" imgW="952200" imgH="177480" progId="Equation.3">
                  <p:embed/>
                </p:oleObj>
              </mc:Choice>
              <mc:Fallback>
                <p:oleObj name="Equation" r:id="rId5" imgW="952200" imgH="177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38" y="1828800"/>
                        <a:ext cx="227012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1843709" y="2895600"/>
            <a:ext cx="1970411" cy="369332"/>
          </a:xfrm>
          <a:prstGeom prst="rect">
            <a:avLst/>
          </a:prstGeom>
          <a:noFill/>
        </p:spPr>
        <p:txBody>
          <a:bodyPr wrap="none" rtlCol="0">
            <a:spAutoFit/>
          </a:bodyPr>
          <a:lstStyle/>
          <a:p>
            <a:r>
              <a:rPr lang="en-US" dirty="0" smtClean="0"/>
              <a:t>If </a:t>
            </a:r>
            <a:r>
              <a:rPr lang="el-GR" dirty="0" smtClean="0"/>
              <a:t>Δ</a:t>
            </a:r>
            <a:r>
              <a:rPr lang="en-US" dirty="0" smtClean="0"/>
              <a:t>r =r and </a:t>
            </a:r>
            <a:r>
              <a:rPr lang="el-GR" dirty="0" smtClean="0"/>
              <a:t>Θ</a:t>
            </a:r>
            <a:r>
              <a:rPr lang="en-US" dirty="0" smtClean="0"/>
              <a:t> = 90</a:t>
            </a:r>
            <a:r>
              <a:rPr lang="en-US" baseline="30000" dirty="0" smtClean="0"/>
              <a:t>0</a:t>
            </a:r>
            <a:endParaRPr lang="en-US" dirty="0"/>
          </a:p>
        </p:txBody>
      </p:sp>
      <p:graphicFrame>
        <p:nvGraphicFramePr>
          <p:cNvPr id="8197" name="Object 5"/>
          <p:cNvGraphicFramePr>
            <a:graphicFrameLocks noChangeAspect="1"/>
          </p:cNvGraphicFramePr>
          <p:nvPr/>
        </p:nvGraphicFramePr>
        <p:xfrm>
          <a:off x="1676400" y="3276600"/>
          <a:ext cx="1308100" cy="474663"/>
        </p:xfrm>
        <a:graphic>
          <a:graphicData uri="http://schemas.openxmlformats.org/presentationml/2006/ole">
            <mc:AlternateContent xmlns:mc="http://schemas.openxmlformats.org/markup-compatibility/2006">
              <mc:Choice xmlns:v="urn:schemas-microsoft-com:vml" Requires="v">
                <p:oleObj spid="_x0000_s42456" name="Equation" r:id="rId7" imgW="444240" imgH="177480" progId="Equation.3">
                  <p:embed/>
                </p:oleObj>
              </mc:Choice>
              <mc:Fallback>
                <p:oleObj name="Equation" r:id="rId7" imgW="44424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276600"/>
                        <a:ext cx="130810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6"/>
          <p:cNvGraphicFramePr>
            <a:graphicFrameLocks noChangeAspect="1"/>
          </p:cNvGraphicFramePr>
          <p:nvPr/>
        </p:nvGraphicFramePr>
        <p:xfrm>
          <a:off x="1476375" y="3860800"/>
          <a:ext cx="1531938" cy="373063"/>
        </p:xfrm>
        <a:graphic>
          <a:graphicData uri="http://schemas.openxmlformats.org/presentationml/2006/ole">
            <mc:AlternateContent xmlns:mc="http://schemas.openxmlformats.org/markup-compatibility/2006">
              <mc:Choice xmlns:v="urn:schemas-microsoft-com:vml" Requires="v">
                <p:oleObj spid="_x0000_s42457" name="Equation" r:id="rId9" imgW="520560" imgH="139680" progId="Equation.3">
                  <p:embed/>
                </p:oleObj>
              </mc:Choice>
              <mc:Fallback>
                <p:oleObj name="Equation" r:id="rId9" imgW="520560" imgH="1396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6375" y="3860800"/>
                        <a:ext cx="1531938"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nvGraphicFramePr>
        <p:xfrm>
          <a:off x="1143000" y="4191000"/>
          <a:ext cx="2093913" cy="541338"/>
        </p:xfrm>
        <a:graphic>
          <a:graphicData uri="http://schemas.openxmlformats.org/presentationml/2006/ole">
            <mc:AlternateContent xmlns:mc="http://schemas.openxmlformats.org/markup-compatibility/2006">
              <mc:Choice xmlns:v="urn:schemas-microsoft-com:vml" Requires="v">
                <p:oleObj spid="_x0000_s42458" name="Equation" r:id="rId11" imgW="711000" imgH="203040" progId="Equation.3">
                  <p:embed/>
                </p:oleObj>
              </mc:Choice>
              <mc:Fallback>
                <p:oleObj name="Equation" r:id="rId11" imgW="711000" imgH="2030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4191000"/>
                        <a:ext cx="209391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1447800" y="4648200"/>
          <a:ext cx="1793875" cy="541338"/>
        </p:xfrm>
        <a:graphic>
          <a:graphicData uri="http://schemas.openxmlformats.org/presentationml/2006/ole">
            <mc:AlternateContent xmlns:mc="http://schemas.openxmlformats.org/markup-compatibility/2006">
              <mc:Choice xmlns:v="urn:schemas-microsoft-com:vml" Requires="v">
                <p:oleObj spid="_x0000_s42459" name="Equation" r:id="rId13" imgW="609480" imgH="203040" progId="Equation.3">
                  <p:embed/>
                </p:oleObj>
              </mc:Choice>
              <mc:Fallback>
                <p:oleObj name="Equation" r:id="rId13" imgW="609480" imgH="2030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4648200"/>
                        <a:ext cx="1793875"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1" name="Object 9"/>
          <p:cNvGraphicFramePr>
            <a:graphicFrameLocks noChangeAspect="1"/>
          </p:cNvGraphicFramePr>
          <p:nvPr/>
        </p:nvGraphicFramePr>
        <p:xfrm>
          <a:off x="1150938" y="5164138"/>
          <a:ext cx="1420812" cy="539750"/>
        </p:xfrm>
        <a:graphic>
          <a:graphicData uri="http://schemas.openxmlformats.org/presentationml/2006/ole">
            <mc:AlternateContent xmlns:mc="http://schemas.openxmlformats.org/markup-compatibility/2006">
              <mc:Choice xmlns:v="urn:schemas-microsoft-com:vml" Requires="v">
                <p:oleObj spid="_x0000_s42460" name="Equation" r:id="rId15" imgW="482400" imgH="203040" progId="Equation.3">
                  <p:embed/>
                </p:oleObj>
              </mc:Choice>
              <mc:Fallback>
                <p:oleObj name="Equation" r:id="rId15" imgW="482400" imgH="20304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50938" y="5164138"/>
                        <a:ext cx="1420812"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3" name="Object 11"/>
          <p:cNvGraphicFramePr>
            <a:graphicFrameLocks noChangeAspect="1"/>
          </p:cNvGraphicFramePr>
          <p:nvPr/>
        </p:nvGraphicFramePr>
        <p:xfrm>
          <a:off x="3124200" y="5105400"/>
          <a:ext cx="1600200" cy="557213"/>
        </p:xfrm>
        <a:graphic>
          <a:graphicData uri="http://schemas.openxmlformats.org/presentationml/2006/ole">
            <mc:AlternateContent xmlns:mc="http://schemas.openxmlformats.org/markup-compatibility/2006">
              <mc:Choice xmlns:v="urn:schemas-microsoft-com:vml" Requires="v">
                <p:oleObj spid="_x0000_s42461" name="Equation" r:id="rId17" imgW="507960" imgH="203040" progId="Equation.3">
                  <p:embed/>
                </p:oleObj>
              </mc:Choice>
              <mc:Fallback>
                <p:oleObj name="Equation" r:id="rId17" imgW="507960" imgH="20304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4200" y="5105400"/>
                        <a:ext cx="16002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12"/>
          <p:cNvGraphicFramePr>
            <a:graphicFrameLocks noChangeAspect="1"/>
          </p:cNvGraphicFramePr>
          <p:nvPr/>
        </p:nvGraphicFramePr>
        <p:xfrm>
          <a:off x="2028825" y="5867400"/>
          <a:ext cx="4673600" cy="574675"/>
        </p:xfrm>
        <a:graphic>
          <a:graphicData uri="http://schemas.openxmlformats.org/presentationml/2006/ole">
            <mc:AlternateContent xmlns:mc="http://schemas.openxmlformats.org/markup-compatibility/2006">
              <mc:Choice xmlns:v="urn:schemas-microsoft-com:vml" Requires="v">
                <p:oleObj spid="_x0000_s42462" name="Equation" r:id="rId19" imgW="1587240" imgH="215640" progId="Equation.3">
                  <p:embed/>
                </p:oleObj>
              </mc:Choice>
              <mc:Fallback>
                <p:oleObj name="Equation" r:id="rId19" imgW="1587240" imgH="21564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28825" y="5867400"/>
                        <a:ext cx="46736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304800" y="0"/>
            <a:ext cx="8839200" cy="830997"/>
          </a:xfrm>
          <a:prstGeom prst="rect">
            <a:avLst/>
          </a:prstGeom>
          <a:noFill/>
        </p:spPr>
        <p:txBody>
          <a:bodyPr wrap="square" rtlCol="0">
            <a:spAutoFit/>
          </a:bodyPr>
          <a:lstStyle/>
          <a:p>
            <a:endParaRPr lang="en-US" sz="4800" b="1" dirty="0"/>
          </a:p>
        </p:txBody>
      </p:sp>
      <p:sp>
        <p:nvSpPr>
          <p:cNvPr id="31" name="TextBox 30"/>
          <p:cNvSpPr txBox="1"/>
          <p:nvPr/>
        </p:nvSpPr>
        <p:spPr>
          <a:xfrm>
            <a:off x="914400" y="2286000"/>
            <a:ext cx="4208203" cy="584775"/>
          </a:xfrm>
          <a:prstGeom prst="rect">
            <a:avLst/>
          </a:prstGeom>
          <a:noFill/>
        </p:spPr>
        <p:txBody>
          <a:bodyPr wrap="none" rtlCol="0">
            <a:spAutoFit/>
          </a:bodyPr>
          <a:lstStyle/>
          <a:p>
            <a:r>
              <a:rPr lang="el-GR" sz="1600" b="1" dirty="0" smtClean="0">
                <a:latin typeface="Comic Sans MS" pitchFamily="66" charset="0"/>
              </a:rPr>
              <a:t>Θ</a:t>
            </a:r>
            <a:r>
              <a:rPr lang="en-US" sz="1600" b="1" dirty="0" smtClean="0">
                <a:latin typeface="Comic Sans MS" pitchFamily="66" charset="0"/>
              </a:rPr>
              <a:t> is angle between r and F </a:t>
            </a:r>
          </a:p>
          <a:p>
            <a:r>
              <a:rPr lang="en-US" sz="1600" b="1" dirty="0" smtClean="0">
                <a:latin typeface="Comic Sans MS" pitchFamily="66" charset="0"/>
              </a:rPr>
              <a:t>and n is the direction normal to r and F</a:t>
            </a:r>
            <a:endParaRPr lang="en-US" sz="1600" b="1" dirty="0">
              <a:latin typeface="Comic Sans MS" pitchFamily="66" charset="0"/>
            </a:endParaRPr>
          </a:p>
        </p:txBody>
      </p:sp>
      <p:sp>
        <p:nvSpPr>
          <p:cNvPr id="36" name="TextBox 35"/>
          <p:cNvSpPr txBox="1"/>
          <p:nvPr/>
        </p:nvSpPr>
        <p:spPr>
          <a:xfrm>
            <a:off x="2971800" y="76200"/>
            <a:ext cx="2251257" cy="707886"/>
          </a:xfrm>
          <a:prstGeom prst="rect">
            <a:avLst/>
          </a:prstGeom>
          <a:noFill/>
        </p:spPr>
        <p:txBody>
          <a:bodyPr wrap="none" rtlCol="0">
            <a:spAutoFit/>
          </a:bodyPr>
          <a:lstStyle/>
          <a:p>
            <a:r>
              <a:rPr lang="en-US" sz="4000" dirty="0" smtClean="0"/>
              <a:t>Torque (</a:t>
            </a:r>
            <a:r>
              <a:rPr lang="el-GR" sz="4000" dirty="0" smtClean="0"/>
              <a:t>τ</a:t>
            </a:r>
            <a:r>
              <a:rPr lang="en-US" sz="4000" dirty="0" smtClean="0"/>
              <a:t>)</a:t>
            </a:r>
            <a:endParaRPr lang="en-US" sz="4000" dirty="0"/>
          </a:p>
        </p:txBody>
      </p:sp>
      <p:grpSp>
        <p:nvGrpSpPr>
          <p:cNvPr id="52" name="Group 51"/>
          <p:cNvGrpSpPr/>
          <p:nvPr/>
        </p:nvGrpSpPr>
        <p:grpSpPr>
          <a:xfrm>
            <a:off x="5410200" y="1355558"/>
            <a:ext cx="3186064" cy="701842"/>
            <a:chOff x="5410200" y="990600"/>
            <a:chExt cx="3186064" cy="701842"/>
          </a:xfrm>
        </p:grpSpPr>
        <p:grpSp>
          <p:nvGrpSpPr>
            <p:cNvPr id="35" name="Group 34"/>
            <p:cNvGrpSpPr/>
            <p:nvPr/>
          </p:nvGrpSpPr>
          <p:grpSpPr>
            <a:xfrm>
              <a:off x="5410200" y="1295400"/>
              <a:ext cx="2971800" cy="166255"/>
              <a:chOff x="4495800" y="2133600"/>
              <a:chExt cx="2971800" cy="166255"/>
            </a:xfrm>
          </p:grpSpPr>
          <p:grpSp>
            <p:nvGrpSpPr>
              <p:cNvPr id="38" name="Group 42"/>
              <p:cNvGrpSpPr/>
              <p:nvPr/>
            </p:nvGrpSpPr>
            <p:grpSpPr>
              <a:xfrm>
                <a:off x="5943600" y="2147455"/>
                <a:ext cx="1524000" cy="152400"/>
                <a:chOff x="5943600" y="2147455"/>
                <a:chExt cx="1524000" cy="152400"/>
              </a:xfrm>
            </p:grpSpPr>
            <p:cxnSp>
              <p:nvCxnSpPr>
                <p:cNvPr id="42" name="Straight Connector 41"/>
                <p:cNvCxnSpPr/>
                <p:nvPr/>
              </p:nvCxnSpPr>
              <p:spPr>
                <a:xfrm>
                  <a:off x="5943600" y="2209800"/>
                  <a:ext cx="1371600" cy="1588"/>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315200" y="2147455"/>
                  <a:ext cx="152400" cy="152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43"/>
              <p:cNvGrpSpPr/>
              <p:nvPr/>
            </p:nvGrpSpPr>
            <p:grpSpPr>
              <a:xfrm flipH="1">
                <a:off x="4495800" y="2133600"/>
                <a:ext cx="1447800" cy="152400"/>
                <a:chOff x="5943600" y="2133600"/>
                <a:chExt cx="1447800" cy="152400"/>
              </a:xfrm>
              <a:noFill/>
            </p:grpSpPr>
            <p:cxnSp>
              <p:nvCxnSpPr>
                <p:cNvPr id="40" name="Straight Connector 39"/>
                <p:cNvCxnSpPr/>
                <p:nvPr/>
              </p:nvCxnSpPr>
              <p:spPr>
                <a:xfrm>
                  <a:off x="5943600" y="2209800"/>
                  <a:ext cx="1371600" cy="1588"/>
                </a:xfrm>
                <a:prstGeom prst="line">
                  <a:avLst/>
                </a:prstGeom>
                <a:grpFill/>
                <a:ln>
                  <a:no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7315200" y="2133600"/>
                  <a:ext cx="762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5" name="Straight Arrow Connector 44"/>
            <p:cNvCxnSpPr>
              <a:stCxn id="43" idx="6"/>
            </p:cNvCxnSpPr>
            <p:nvPr/>
          </p:nvCxnSpPr>
          <p:spPr>
            <a:xfrm flipV="1">
              <a:off x="8382000" y="990600"/>
              <a:ext cx="1588" cy="394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05800" y="990600"/>
              <a:ext cx="290464" cy="369332"/>
            </a:xfrm>
            <a:prstGeom prst="rect">
              <a:avLst/>
            </a:prstGeom>
            <a:noFill/>
          </p:spPr>
          <p:txBody>
            <a:bodyPr wrap="none" rtlCol="0">
              <a:spAutoFit/>
            </a:bodyPr>
            <a:lstStyle/>
            <a:p>
              <a:r>
                <a:rPr lang="en-US" dirty="0" smtClean="0"/>
                <a:t>F</a:t>
              </a:r>
              <a:endParaRPr lang="en-US" dirty="0"/>
            </a:p>
          </p:txBody>
        </p:sp>
        <p:cxnSp>
          <p:nvCxnSpPr>
            <p:cNvPr id="48" name="Straight Connector 47"/>
            <p:cNvCxnSpPr/>
            <p:nvPr/>
          </p:nvCxnSpPr>
          <p:spPr>
            <a:xfrm>
              <a:off x="6858000" y="1524000"/>
              <a:ext cx="60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446820" y="1323110"/>
              <a:ext cx="264816" cy="369332"/>
            </a:xfrm>
            <a:prstGeom prst="rect">
              <a:avLst/>
            </a:prstGeom>
            <a:noFill/>
          </p:spPr>
          <p:txBody>
            <a:bodyPr wrap="none" rtlCol="0">
              <a:spAutoFit/>
            </a:bodyPr>
            <a:lstStyle/>
            <a:p>
              <a:r>
                <a:rPr lang="en-US" dirty="0" smtClean="0"/>
                <a:t>r</a:t>
              </a:r>
              <a:endParaRPr lang="en-US" dirty="0"/>
            </a:p>
          </p:txBody>
        </p:sp>
        <p:cxnSp>
          <p:nvCxnSpPr>
            <p:cNvPr id="51" name="Straight Connector 50"/>
            <p:cNvCxnSpPr/>
            <p:nvPr/>
          </p:nvCxnSpPr>
          <p:spPr>
            <a:xfrm>
              <a:off x="7696200" y="1524000"/>
              <a:ext cx="6096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a:off x="0" y="838200"/>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3600000">
                                      <p:cBhvr>
                                        <p:cTn id="6" dur="1000" fill="hold"/>
                                        <p:tgtEl>
                                          <p:spTgt spid="5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2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20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098550" y="2895600"/>
          <a:ext cx="1874838" cy="457200"/>
        </p:xfrm>
        <a:graphic>
          <a:graphicData uri="http://schemas.openxmlformats.org/presentationml/2006/ole">
            <mc:AlternateContent xmlns:mc="http://schemas.openxmlformats.org/markup-compatibility/2006">
              <mc:Choice xmlns:v="urn:schemas-microsoft-com:vml" Requires="v">
                <p:oleObj spid="_x0000_s45477" name="Equation" r:id="rId3" imgW="685800" imgH="215640" progId="Equation.3">
                  <p:embed/>
                </p:oleObj>
              </mc:Choice>
              <mc:Fallback>
                <p:oleObj name="Equation" r:id="rId3" imgW="68580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550" y="2895600"/>
                        <a:ext cx="18748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9"/>
          <p:cNvGrpSpPr/>
          <p:nvPr/>
        </p:nvGrpSpPr>
        <p:grpSpPr>
          <a:xfrm>
            <a:off x="5867400" y="1981200"/>
            <a:ext cx="3124200" cy="838200"/>
            <a:chOff x="1943458" y="1143000"/>
            <a:chExt cx="4671606" cy="1143000"/>
          </a:xfrm>
        </p:grpSpPr>
        <p:cxnSp>
          <p:nvCxnSpPr>
            <p:cNvPr id="24" name="Straight Arrow Connector 23"/>
            <p:cNvCxnSpPr/>
            <p:nvPr/>
          </p:nvCxnSpPr>
          <p:spPr>
            <a:xfrm rot="5400000" flipH="1" flipV="1">
              <a:off x="6134894" y="2018506"/>
              <a:ext cx="533400" cy="1588"/>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 name="Group 38"/>
            <p:cNvGrpSpPr/>
            <p:nvPr/>
          </p:nvGrpSpPr>
          <p:grpSpPr>
            <a:xfrm>
              <a:off x="1943458" y="1143000"/>
              <a:ext cx="4671606" cy="990600"/>
              <a:chOff x="1943458" y="1143000"/>
              <a:chExt cx="4671606" cy="990600"/>
            </a:xfrm>
          </p:grpSpPr>
          <p:cxnSp>
            <p:nvCxnSpPr>
              <p:cNvPr id="3" name="Straight Connector 2"/>
              <p:cNvCxnSpPr/>
              <p:nvPr/>
            </p:nvCxnSpPr>
            <p:spPr>
              <a:xfrm>
                <a:off x="2362200" y="1676400"/>
                <a:ext cx="4114800" cy="76200"/>
              </a:xfrm>
              <a:prstGeom prst="line">
                <a:avLst/>
              </a:prstGeom>
              <a:ln w="76200">
                <a:solidFill>
                  <a:srgbClr val="FF0000"/>
                </a:solidFill>
              </a:ln>
              <a:scene3d>
                <a:camera prst="orthographicFront"/>
                <a:lightRig rig="threePt" dir="t"/>
              </a:scene3d>
              <a:sp3d>
                <a:bevelT w="323850" h="107950"/>
                <a:bevelB w="146050"/>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19560" y="1502392"/>
                <a:ext cx="586699" cy="369332"/>
              </a:xfrm>
              <a:prstGeom prst="rect">
                <a:avLst/>
              </a:prstGeom>
              <a:noFill/>
            </p:spPr>
            <p:txBody>
              <a:bodyPr wrap="none" rtlCol="0">
                <a:spAutoFit/>
              </a:bodyPr>
              <a:lstStyle/>
              <a:p>
                <a:r>
                  <a:rPr lang="en-US" dirty="0" smtClean="0"/>
                  <a:t>com</a:t>
                </a:r>
                <a:endParaRPr lang="en-US" dirty="0"/>
              </a:p>
            </p:txBody>
          </p:sp>
          <p:cxnSp>
            <p:nvCxnSpPr>
              <p:cNvPr id="21" name="Straight Arrow Connector 20"/>
              <p:cNvCxnSpPr/>
              <p:nvPr/>
            </p:nvCxnSpPr>
            <p:spPr>
              <a:xfrm rot="5400000" flipH="1" flipV="1">
                <a:off x="2095500" y="1409700"/>
                <a:ext cx="53340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43458" y="1293214"/>
                <a:ext cx="290464" cy="369331"/>
              </a:xfrm>
              <a:prstGeom prst="rect">
                <a:avLst/>
              </a:prstGeom>
              <a:noFill/>
            </p:spPr>
            <p:txBody>
              <a:bodyPr wrap="none" rtlCol="0">
                <a:spAutoFit/>
              </a:bodyPr>
              <a:lstStyle/>
              <a:p>
                <a:r>
                  <a:rPr lang="en-US" i="1" dirty="0"/>
                  <a:t>F</a:t>
                </a:r>
              </a:p>
            </p:txBody>
          </p:sp>
          <p:sp>
            <p:nvSpPr>
              <p:cNvPr id="30" name="TextBox 29"/>
              <p:cNvSpPr txBox="1"/>
              <p:nvPr/>
            </p:nvSpPr>
            <p:spPr>
              <a:xfrm>
                <a:off x="6324600" y="1764268"/>
                <a:ext cx="290464" cy="369332"/>
              </a:xfrm>
              <a:prstGeom prst="rect">
                <a:avLst/>
              </a:prstGeom>
              <a:noFill/>
            </p:spPr>
            <p:txBody>
              <a:bodyPr wrap="none" rtlCol="0">
                <a:spAutoFit/>
              </a:bodyPr>
              <a:lstStyle/>
              <a:p>
                <a:r>
                  <a:rPr lang="en-US" i="1" dirty="0"/>
                  <a:t>F</a:t>
                </a:r>
              </a:p>
            </p:txBody>
          </p:sp>
          <p:grpSp>
            <p:nvGrpSpPr>
              <p:cNvPr id="5" name="Group 37"/>
              <p:cNvGrpSpPr/>
              <p:nvPr/>
            </p:nvGrpSpPr>
            <p:grpSpPr>
              <a:xfrm>
                <a:off x="2233922" y="1143000"/>
                <a:ext cx="2178988" cy="369332"/>
                <a:chOff x="2233922" y="1143000"/>
                <a:chExt cx="2178988" cy="369332"/>
              </a:xfrm>
            </p:grpSpPr>
            <p:cxnSp>
              <p:nvCxnSpPr>
                <p:cNvPr id="34" name="Straight Connector 33"/>
                <p:cNvCxnSpPr>
                  <a:stCxn id="28" idx="3"/>
                  <a:endCxn id="26" idx="0"/>
                </p:cNvCxnSpPr>
                <p:nvPr/>
              </p:nvCxnSpPr>
              <p:spPr>
                <a:xfrm>
                  <a:off x="2233922" y="1477881"/>
                  <a:ext cx="2178988" cy="24511"/>
                </a:xfrm>
                <a:prstGeom prst="line">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52800" y="1143000"/>
                  <a:ext cx="264816" cy="369332"/>
                </a:xfrm>
                <a:prstGeom prst="rect">
                  <a:avLst/>
                </a:prstGeom>
                <a:noFill/>
              </p:spPr>
              <p:txBody>
                <a:bodyPr wrap="none" rtlCol="0">
                  <a:spAutoFit/>
                </a:bodyPr>
                <a:lstStyle/>
                <a:p>
                  <a:r>
                    <a:rPr lang="en-US" dirty="0" smtClean="0"/>
                    <a:t>r</a:t>
                  </a:r>
                  <a:endParaRPr lang="en-US" dirty="0"/>
                </a:p>
              </p:txBody>
            </p:sp>
          </p:grpSp>
        </p:grpSp>
      </p:grpSp>
      <p:sp>
        <p:nvSpPr>
          <p:cNvPr id="32" name="TextBox 31"/>
          <p:cNvSpPr txBox="1"/>
          <p:nvPr/>
        </p:nvSpPr>
        <p:spPr>
          <a:xfrm>
            <a:off x="0" y="0"/>
            <a:ext cx="9144000" cy="1200329"/>
          </a:xfrm>
          <a:prstGeom prst="rect">
            <a:avLst/>
          </a:prstGeom>
          <a:noFill/>
        </p:spPr>
        <p:txBody>
          <a:bodyPr wrap="square" rtlCol="0">
            <a:spAutoFit/>
          </a:bodyPr>
          <a:lstStyle/>
          <a:p>
            <a:pPr algn="ctr"/>
            <a:r>
              <a:rPr lang="en-US" sz="3600" b="1" i="1" dirty="0" smtClean="0"/>
              <a:t>Torque direction:</a:t>
            </a:r>
          </a:p>
          <a:p>
            <a:pPr algn="ctr"/>
            <a:r>
              <a:rPr lang="en-US" b="1" i="1" dirty="0" smtClean="0"/>
              <a:t>Clockwise: Negative</a:t>
            </a:r>
          </a:p>
          <a:p>
            <a:pPr algn="ctr"/>
            <a:r>
              <a:rPr lang="en-US" b="1" i="1" dirty="0" smtClean="0"/>
              <a:t>Counter-clockwise: positive</a:t>
            </a:r>
            <a:endParaRPr lang="en-US" b="1" dirty="0"/>
          </a:p>
        </p:txBody>
      </p:sp>
      <p:graphicFrame>
        <p:nvGraphicFramePr>
          <p:cNvPr id="55308" name="Object 12"/>
          <p:cNvGraphicFramePr>
            <a:graphicFrameLocks noChangeAspect="1"/>
          </p:cNvGraphicFramePr>
          <p:nvPr/>
        </p:nvGraphicFramePr>
        <p:xfrm>
          <a:off x="762000" y="3429000"/>
          <a:ext cx="2438400" cy="483359"/>
        </p:xfrm>
        <a:graphic>
          <a:graphicData uri="http://schemas.openxmlformats.org/presentationml/2006/ole">
            <mc:AlternateContent xmlns:mc="http://schemas.openxmlformats.org/markup-compatibility/2006">
              <mc:Choice xmlns:v="urn:schemas-microsoft-com:vml" Requires="v">
                <p:oleObj spid="_x0000_s45478" name="Equation" r:id="rId5" imgW="1104840" imgH="241200" progId="Equation.3">
                  <p:embed/>
                </p:oleObj>
              </mc:Choice>
              <mc:Fallback>
                <p:oleObj name="Equation" r:id="rId5" imgW="1104840" imgH="2412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429000"/>
                        <a:ext cx="2438400" cy="483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39"/>
          <p:cNvGrpSpPr/>
          <p:nvPr/>
        </p:nvGrpSpPr>
        <p:grpSpPr>
          <a:xfrm>
            <a:off x="381000" y="1981200"/>
            <a:ext cx="3120168" cy="619578"/>
            <a:chOff x="2057400" y="1143000"/>
            <a:chExt cx="4665577" cy="1032630"/>
          </a:xfrm>
        </p:grpSpPr>
        <p:cxnSp>
          <p:nvCxnSpPr>
            <p:cNvPr id="36" name="Straight Arrow Connector 35"/>
            <p:cNvCxnSpPr/>
            <p:nvPr/>
          </p:nvCxnSpPr>
          <p:spPr>
            <a:xfrm rot="16200000" flipV="1">
              <a:off x="6063790" y="1466390"/>
              <a:ext cx="660400" cy="136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38"/>
            <p:cNvGrpSpPr/>
            <p:nvPr/>
          </p:nvGrpSpPr>
          <p:grpSpPr>
            <a:xfrm>
              <a:off x="2057400" y="1270000"/>
              <a:ext cx="4665577" cy="905630"/>
              <a:chOff x="2057400" y="1270000"/>
              <a:chExt cx="4665577" cy="905630"/>
            </a:xfrm>
          </p:grpSpPr>
          <p:cxnSp>
            <p:nvCxnSpPr>
              <p:cNvPr id="39" name="Straight Connector 38"/>
              <p:cNvCxnSpPr/>
              <p:nvPr/>
            </p:nvCxnSpPr>
            <p:spPr>
              <a:xfrm>
                <a:off x="2362200" y="1676400"/>
                <a:ext cx="4114800" cy="76200"/>
              </a:xfrm>
              <a:prstGeom prst="line">
                <a:avLst/>
              </a:prstGeom>
              <a:ln w="76200">
                <a:solidFill>
                  <a:srgbClr val="FF0000"/>
                </a:solidFill>
              </a:ln>
              <a:scene3d>
                <a:camera prst="orthographicFront"/>
                <a:lightRig rig="threePt" dir="t"/>
              </a:scene3d>
              <a:sp3d>
                <a:bevelT w="323850" h="107950"/>
                <a:bevelB w="146050"/>
              </a:sp3d>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19561" y="1502392"/>
                <a:ext cx="741334" cy="512962"/>
              </a:xfrm>
              <a:prstGeom prst="rect">
                <a:avLst/>
              </a:prstGeom>
              <a:noFill/>
            </p:spPr>
            <p:txBody>
              <a:bodyPr wrap="none" rtlCol="0">
                <a:spAutoFit/>
              </a:bodyPr>
              <a:lstStyle/>
              <a:p>
                <a:r>
                  <a:rPr lang="en-US" sz="1400" dirty="0" smtClean="0"/>
                  <a:t>com</a:t>
                </a:r>
                <a:endParaRPr lang="en-US" sz="1400" dirty="0"/>
              </a:p>
            </p:txBody>
          </p:sp>
          <p:cxnSp>
            <p:nvCxnSpPr>
              <p:cNvPr id="41" name="Straight Arrow Connector 40"/>
              <p:cNvCxnSpPr/>
              <p:nvPr/>
            </p:nvCxnSpPr>
            <p:spPr>
              <a:xfrm rot="16200000" flipV="1">
                <a:off x="2114409" y="1874184"/>
                <a:ext cx="533400" cy="36231"/>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057400" y="1662668"/>
                <a:ext cx="398377" cy="512962"/>
              </a:xfrm>
              <a:prstGeom prst="rect">
                <a:avLst/>
              </a:prstGeom>
              <a:noFill/>
            </p:spPr>
            <p:txBody>
              <a:bodyPr wrap="none" rtlCol="0">
                <a:spAutoFit/>
              </a:bodyPr>
              <a:lstStyle/>
              <a:p>
                <a:r>
                  <a:rPr lang="en-US" sz="1400" i="1" dirty="0"/>
                  <a:t>F</a:t>
                </a:r>
              </a:p>
            </p:txBody>
          </p:sp>
          <p:sp>
            <p:nvSpPr>
              <p:cNvPr id="43" name="TextBox 42"/>
              <p:cNvSpPr txBox="1"/>
              <p:nvPr/>
            </p:nvSpPr>
            <p:spPr>
              <a:xfrm>
                <a:off x="6324600" y="1270000"/>
                <a:ext cx="398377" cy="512962"/>
              </a:xfrm>
              <a:prstGeom prst="rect">
                <a:avLst/>
              </a:prstGeom>
              <a:noFill/>
            </p:spPr>
            <p:txBody>
              <a:bodyPr wrap="none" rtlCol="0">
                <a:spAutoFit/>
              </a:bodyPr>
              <a:lstStyle/>
              <a:p>
                <a:r>
                  <a:rPr lang="en-US" sz="1400" i="1" dirty="0"/>
                  <a:t>F</a:t>
                </a:r>
              </a:p>
            </p:txBody>
          </p:sp>
          <p:grpSp>
            <p:nvGrpSpPr>
              <p:cNvPr id="9" name="Group 37"/>
              <p:cNvGrpSpPr/>
              <p:nvPr/>
            </p:nvGrpSpPr>
            <p:grpSpPr>
              <a:xfrm>
                <a:off x="2455777" y="1408668"/>
                <a:ext cx="2034451" cy="606685"/>
                <a:chOff x="2455777" y="1408668"/>
                <a:chExt cx="2034451" cy="606685"/>
              </a:xfrm>
            </p:grpSpPr>
            <p:cxnSp>
              <p:nvCxnSpPr>
                <p:cNvPr id="45" name="Straight Connector 44"/>
                <p:cNvCxnSpPr>
                  <a:stCxn id="42" idx="3"/>
                  <a:endCxn id="40" idx="2"/>
                </p:cNvCxnSpPr>
                <p:nvPr/>
              </p:nvCxnSpPr>
              <p:spPr>
                <a:xfrm>
                  <a:off x="2455777" y="1919150"/>
                  <a:ext cx="2034451" cy="96203"/>
                </a:xfrm>
                <a:prstGeom prst="line">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352799" y="1408668"/>
                  <a:ext cx="369613" cy="512962"/>
                </a:xfrm>
                <a:prstGeom prst="rect">
                  <a:avLst/>
                </a:prstGeom>
                <a:noFill/>
              </p:spPr>
              <p:txBody>
                <a:bodyPr wrap="none" rtlCol="0">
                  <a:spAutoFit/>
                </a:bodyPr>
                <a:lstStyle/>
                <a:p>
                  <a:r>
                    <a:rPr lang="en-US" sz="1400" dirty="0" smtClean="0"/>
                    <a:t>r</a:t>
                  </a:r>
                  <a:endParaRPr lang="en-US" sz="1400" dirty="0"/>
                </a:p>
              </p:txBody>
            </p:sp>
          </p:grpSp>
        </p:grpSp>
      </p:grpSp>
      <p:sp>
        <p:nvSpPr>
          <p:cNvPr id="47" name="Freeform 46"/>
          <p:cNvSpPr/>
          <p:nvPr/>
        </p:nvSpPr>
        <p:spPr>
          <a:xfrm>
            <a:off x="1600200" y="1828800"/>
            <a:ext cx="467525" cy="655052"/>
          </a:xfrm>
          <a:custGeom>
            <a:avLst/>
            <a:gdLst>
              <a:gd name="connsiteX0" fmla="*/ 994611 w 1138989"/>
              <a:gd name="connsiteY0" fmla="*/ 1112252 h 1112252"/>
              <a:gd name="connsiteX1" fmla="*/ 1122947 w 1138989"/>
              <a:gd name="connsiteY1" fmla="*/ 743284 h 1112252"/>
              <a:gd name="connsiteX2" fmla="*/ 1090863 w 1138989"/>
              <a:gd name="connsiteY2" fmla="*/ 390358 h 1112252"/>
              <a:gd name="connsiteX3" fmla="*/ 914400 w 1138989"/>
              <a:gd name="connsiteY3" fmla="*/ 149726 h 1112252"/>
              <a:gd name="connsiteX4" fmla="*/ 673768 w 1138989"/>
              <a:gd name="connsiteY4" fmla="*/ 21389 h 1112252"/>
              <a:gd name="connsiteX5" fmla="*/ 417095 w 1138989"/>
              <a:gd name="connsiteY5" fmla="*/ 21389 h 1112252"/>
              <a:gd name="connsiteX6" fmla="*/ 192505 w 1138989"/>
              <a:gd name="connsiteY6" fmla="*/ 85558 h 1112252"/>
              <a:gd name="connsiteX7" fmla="*/ 0 w 1138989"/>
              <a:gd name="connsiteY7" fmla="*/ 390358 h 111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8989" h="1112252">
                <a:moveTo>
                  <a:pt x="994611" y="1112252"/>
                </a:moveTo>
                <a:cubicBezTo>
                  <a:pt x="1050758" y="987926"/>
                  <a:pt x="1106905" y="863600"/>
                  <a:pt x="1122947" y="743284"/>
                </a:cubicBezTo>
                <a:cubicBezTo>
                  <a:pt x="1138989" y="622968"/>
                  <a:pt x="1125621" y="489284"/>
                  <a:pt x="1090863" y="390358"/>
                </a:cubicBezTo>
                <a:cubicBezTo>
                  <a:pt x="1056105" y="291432"/>
                  <a:pt x="983916" y="211221"/>
                  <a:pt x="914400" y="149726"/>
                </a:cubicBezTo>
                <a:cubicBezTo>
                  <a:pt x="844884" y="88231"/>
                  <a:pt x="756652" y="42778"/>
                  <a:pt x="673768" y="21389"/>
                </a:cubicBezTo>
                <a:cubicBezTo>
                  <a:pt x="590884" y="0"/>
                  <a:pt x="497306" y="10694"/>
                  <a:pt x="417095" y="21389"/>
                </a:cubicBezTo>
                <a:cubicBezTo>
                  <a:pt x="336884" y="32084"/>
                  <a:pt x="262021" y="24063"/>
                  <a:pt x="192505" y="85558"/>
                </a:cubicBezTo>
                <a:cubicBezTo>
                  <a:pt x="122989" y="147053"/>
                  <a:pt x="61494" y="268705"/>
                  <a:pt x="0" y="390358"/>
                </a:cubicBezTo>
              </a:path>
            </a:pathLst>
          </a:cu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8" name="Freeform 47"/>
          <p:cNvSpPr/>
          <p:nvPr/>
        </p:nvSpPr>
        <p:spPr>
          <a:xfrm flipH="1">
            <a:off x="6553200" y="1828800"/>
            <a:ext cx="457200" cy="578852"/>
          </a:xfrm>
          <a:custGeom>
            <a:avLst/>
            <a:gdLst>
              <a:gd name="connsiteX0" fmla="*/ 994611 w 1138989"/>
              <a:gd name="connsiteY0" fmla="*/ 1112252 h 1112252"/>
              <a:gd name="connsiteX1" fmla="*/ 1122947 w 1138989"/>
              <a:gd name="connsiteY1" fmla="*/ 743284 h 1112252"/>
              <a:gd name="connsiteX2" fmla="*/ 1090863 w 1138989"/>
              <a:gd name="connsiteY2" fmla="*/ 390358 h 1112252"/>
              <a:gd name="connsiteX3" fmla="*/ 914400 w 1138989"/>
              <a:gd name="connsiteY3" fmla="*/ 149726 h 1112252"/>
              <a:gd name="connsiteX4" fmla="*/ 673768 w 1138989"/>
              <a:gd name="connsiteY4" fmla="*/ 21389 h 1112252"/>
              <a:gd name="connsiteX5" fmla="*/ 417095 w 1138989"/>
              <a:gd name="connsiteY5" fmla="*/ 21389 h 1112252"/>
              <a:gd name="connsiteX6" fmla="*/ 192505 w 1138989"/>
              <a:gd name="connsiteY6" fmla="*/ 85558 h 1112252"/>
              <a:gd name="connsiteX7" fmla="*/ 0 w 1138989"/>
              <a:gd name="connsiteY7" fmla="*/ 390358 h 111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8989" h="1112252">
                <a:moveTo>
                  <a:pt x="994611" y="1112252"/>
                </a:moveTo>
                <a:cubicBezTo>
                  <a:pt x="1050758" y="987926"/>
                  <a:pt x="1106905" y="863600"/>
                  <a:pt x="1122947" y="743284"/>
                </a:cubicBezTo>
                <a:cubicBezTo>
                  <a:pt x="1138989" y="622968"/>
                  <a:pt x="1125621" y="489284"/>
                  <a:pt x="1090863" y="390358"/>
                </a:cubicBezTo>
                <a:cubicBezTo>
                  <a:pt x="1056105" y="291432"/>
                  <a:pt x="983916" y="211221"/>
                  <a:pt x="914400" y="149726"/>
                </a:cubicBezTo>
                <a:cubicBezTo>
                  <a:pt x="844884" y="88231"/>
                  <a:pt x="756652" y="42778"/>
                  <a:pt x="673768" y="21389"/>
                </a:cubicBezTo>
                <a:cubicBezTo>
                  <a:pt x="590884" y="0"/>
                  <a:pt x="497306" y="10694"/>
                  <a:pt x="417095" y="21389"/>
                </a:cubicBezTo>
                <a:cubicBezTo>
                  <a:pt x="336884" y="32084"/>
                  <a:pt x="262021" y="24063"/>
                  <a:pt x="192505" y="85558"/>
                </a:cubicBezTo>
                <a:cubicBezTo>
                  <a:pt x="122989" y="147053"/>
                  <a:pt x="61494" y="268705"/>
                  <a:pt x="0" y="390358"/>
                </a:cubicBezTo>
              </a:path>
            </a:pathLst>
          </a:cu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838200" y="1295400"/>
            <a:ext cx="2439129" cy="523220"/>
          </a:xfrm>
          <a:prstGeom prst="rect">
            <a:avLst/>
          </a:prstGeom>
          <a:noFill/>
        </p:spPr>
        <p:txBody>
          <a:bodyPr wrap="none" rtlCol="0">
            <a:spAutoFit/>
          </a:bodyPr>
          <a:lstStyle/>
          <a:p>
            <a:r>
              <a:rPr lang="en-US" sz="2800" b="1" u="sng" dirty="0" smtClean="0"/>
              <a:t>Positive torque</a:t>
            </a:r>
            <a:endParaRPr lang="en-US" sz="2800" b="1" u="sng" dirty="0"/>
          </a:p>
        </p:txBody>
      </p:sp>
      <p:cxnSp>
        <p:nvCxnSpPr>
          <p:cNvPr id="52" name="Straight Connector 51"/>
          <p:cNvCxnSpPr/>
          <p:nvPr/>
        </p:nvCxnSpPr>
        <p:spPr>
          <a:xfrm>
            <a:off x="0" y="1143000"/>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870504" y="1229380"/>
            <a:ext cx="2587696" cy="523220"/>
          </a:xfrm>
          <a:prstGeom prst="rect">
            <a:avLst/>
          </a:prstGeom>
          <a:noFill/>
        </p:spPr>
        <p:txBody>
          <a:bodyPr wrap="none" rtlCol="0">
            <a:spAutoFit/>
          </a:bodyPr>
          <a:lstStyle/>
          <a:p>
            <a:r>
              <a:rPr lang="en-US" sz="2800" b="1" u="sng" dirty="0" smtClean="0"/>
              <a:t>Negative torque</a:t>
            </a:r>
            <a:endParaRPr lang="en-US" sz="2800" b="1" u="sng" dirty="0"/>
          </a:p>
        </p:txBody>
      </p:sp>
      <p:graphicFrame>
        <p:nvGraphicFramePr>
          <p:cNvPr id="45063" name="Object 7"/>
          <p:cNvGraphicFramePr>
            <a:graphicFrameLocks noChangeAspect="1"/>
          </p:cNvGraphicFramePr>
          <p:nvPr/>
        </p:nvGraphicFramePr>
        <p:xfrm>
          <a:off x="990600" y="4038600"/>
          <a:ext cx="1765300" cy="482600"/>
        </p:xfrm>
        <a:graphic>
          <a:graphicData uri="http://schemas.openxmlformats.org/presentationml/2006/ole">
            <mc:AlternateContent xmlns:mc="http://schemas.openxmlformats.org/markup-compatibility/2006">
              <mc:Choice xmlns:v="urn:schemas-microsoft-com:vml" Requires="v">
                <p:oleObj spid="_x0000_s45479" name="Equation" r:id="rId7" imgW="799920" imgH="241200" progId="Equation.3">
                  <p:embed/>
                </p:oleObj>
              </mc:Choice>
              <mc:Fallback>
                <p:oleObj name="Equation" r:id="rId7" imgW="799920" imgH="2412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038600"/>
                        <a:ext cx="1765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4" name="Object 8"/>
          <p:cNvGraphicFramePr>
            <a:graphicFrameLocks noChangeAspect="1"/>
          </p:cNvGraphicFramePr>
          <p:nvPr/>
        </p:nvGraphicFramePr>
        <p:xfrm>
          <a:off x="1312863" y="4749800"/>
          <a:ext cx="1120775" cy="431800"/>
        </p:xfrm>
        <a:graphic>
          <a:graphicData uri="http://schemas.openxmlformats.org/presentationml/2006/ole">
            <mc:AlternateContent xmlns:mc="http://schemas.openxmlformats.org/markup-compatibility/2006">
              <mc:Choice xmlns:v="urn:schemas-microsoft-com:vml" Requires="v">
                <p:oleObj spid="_x0000_s45480" name="Equation" r:id="rId9" imgW="507960" imgH="215640" progId="Equation.3">
                  <p:embed/>
                </p:oleObj>
              </mc:Choice>
              <mc:Fallback>
                <p:oleObj name="Equation" r:id="rId9" imgW="507960" imgH="21564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2863" y="4749800"/>
                        <a:ext cx="11207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5" name="Straight Connector 54"/>
          <p:cNvCxnSpPr/>
          <p:nvPr/>
        </p:nvCxnSpPr>
        <p:spPr>
          <a:xfrm rot="5400000">
            <a:off x="2133600" y="3886200"/>
            <a:ext cx="50292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5065" name="Object 9"/>
          <p:cNvGraphicFramePr>
            <a:graphicFrameLocks noChangeAspect="1"/>
          </p:cNvGraphicFramePr>
          <p:nvPr/>
        </p:nvGraphicFramePr>
        <p:xfrm>
          <a:off x="5691188" y="2895600"/>
          <a:ext cx="1876425" cy="457200"/>
        </p:xfrm>
        <a:graphic>
          <a:graphicData uri="http://schemas.openxmlformats.org/presentationml/2006/ole">
            <mc:AlternateContent xmlns:mc="http://schemas.openxmlformats.org/markup-compatibility/2006">
              <mc:Choice xmlns:v="urn:schemas-microsoft-com:vml" Requires="v">
                <p:oleObj spid="_x0000_s45481" name="Equation" r:id="rId11" imgW="685800" imgH="215640" progId="Equation.3">
                  <p:embed/>
                </p:oleObj>
              </mc:Choice>
              <mc:Fallback>
                <p:oleObj name="Equation" r:id="rId11" imgW="685800" imgH="21564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91188" y="2895600"/>
                        <a:ext cx="18764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6" name="Object 10"/>
          <p:cNvGraphicFramePr>
            <a:graphicFrameLocks noChangeAspect="1"/>
          </p:cNvGraphicFramePr>
          <p:nvPr/>
        </p:nvGraphicFramePr>
        <p:xfrm>
          <a:off x="5621338" y="3429000"/>
          <a:ext cx="1906587" cy="482600"/>
        </p:xfrm>
        <a:graphic>
          <a:graphicData uri="http://schemas.openxmlformats.org/presentationml/2006/ole">
            <mc:AlternateContent xmlns:mc="http://schemas.openxmlformats.org/markup-compatibility/2006">
              <mc:Choice xmlns:v="urn:schemas-microsoft-com:vml" Requires="v">
                <p:oleObj spid="_x0000_s45482" name="Equation" r:id="rId13" imgW="863280" imgH="241200" progId="Equation.3">
                  <p:embed/>
                </p:oleObj>
              </mc:Choice>
              <mc:Fallback>
                <p:oleObj name="Equation" r:id="rId13" imgW="863280" imgH="24120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1338" y="3429000"/>
                        <a:ext cx="190658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7" name="Object 11"/>
          <p:cNvGraphicFramePr>
            <a:graphicFrameLocks noChangeAspect="1"/>
          </p:cNvGraphicFramePr>
          <p:nvPr/>
        </p:nvGraphicFramePr>
        <p:xfrm>
          <a:off x="5486400" y="4038600"/>
          <a:ext cx="1962150" cy="482600"/>
        </p:xfrm>
        <a:graphic>
          <a:graphicData uri="http://schemas.openxmlformats.org/presentationml/2006/ole">
            <mc:AlternateContent xmlns:mc="http://schemas.openxmlformats.org/markup-compatibility/2006">
              <mc:Choice xmlns:v="urn:schemas-microsoft-com:vml" Requires="v">
                <p:oleObj spid="_x0000_s45483" name="Equation" r:id="rId15" imgW="888840" imgH="241200" progId="Equation.3">
                  <p:embed/>
                </p:oleObj>
              </mc:Choice>
              <mc:Fallback>
                <p:oleObj name="Equation" r:id="rId15" imgW="888840" imgH="241200" progId="Equation.3">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6400" y="4038600"/>
                        <a:ext cx="196215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8" name="Object 12"/>
          <p:cNvGraphicFramePr>
            <a:graphicFrameLocks noChangeAspect="1"/>
          </p:cNvGraphicFramePr>
          <p:nvPr/>
        </p:nvGraphicFramePr>
        <p:xfrm>
          <a:off x="5668963" y="4724400"/>
          <a:ext cx="1597025" cy="482600"/>
        </p:xfrm>
        <a:graphic>
          <a:graphicData uri="http://schemas.openxmlformats.org/presentationml/2006/ole">
            <mc:AlternateContent xmlns:mc="http://schemas.openxmlformats.org/markup-compatibility/2006">
              <mc:Choice xmlns:v="urn:schemas-microsoft-com:vml" Requires="v">
                <p:oleObj spid="_x0000_s45484" name="Equation" r:id="rId17" imgW="723600" imgH="241200" progId="Equation.3">
                  <p:embed/>
                </p:oleObj>
              </mc:Choice>
              <mc:Fallback>
                <p:oleObj name="Equation" r:id="rId17" imgW="723600" imgH="241200" progId="Equation.3">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68963" y="4724400"/>
                        <a:ext cx="159702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8" name="Group 57"/>
          <p:cNvGrpSpPr/>
          <p:nvPr/>
        </p:nvGrpSpPr>
        <p:grpSpPr>
          <a:xfrm>
            <a:off x="3290936" y="5181600"/>
            <a:ext cx="1204864" cy="1067594"/>
            <a:chOff x="1447800" y="5410200"/>
            <a:chExt cx="1204864" cy="1067594"/>
          </a:xfrm>
        </p:grpSpPr>
        <p:cxnSp>
          <p:nvCxnSpPr>
            <p:cNvPr id="50" name="Straight Arrow Connector 49"/>
            <p:cNvCxnSpPr/>
            <p:nvPr/>
          </p:nvCxnSpPr>
          <p:spPr>
            <a:xfrm rot="10800000">
              <a:off x="1447800" y="57150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2057400" y="6096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05000" y="5410200"/>
              <a:ext cx="264816" cy="369332"/>
            </a:xfrm>
            <a:prstGeom prst="rect">
              <a:avLst/>
            </a:prstGeom>
            <a:noFill/>
          </p:spPr>
          <p:txBody>
            <a:bodyPr wrap="none" rtlCol="0">
              <a:spAutoFit/>
            </a:bodyPr>
            <a:lstStyle/>
            <a:p>
              <a:r>
                <a:rPr lang="en-US" dirty="0" smtClean="0"/>
                <a:t>r</a:t>
              </a:r>
              <a:endParaRPr lang="en-US" dirty="0"/>
            </a:p>
          </p:txBody>
        </p:sp>
        <p:sp>
          <p:nvSpPr>
            <p:cNvPr id="57" name="TextBox 56"/>
            <p:cNvSpPr txBox="1"/>
            <p:nvPr/>
          </p:nvSpPr>
          <p:spPr>
            <a:xfrm>
              <a:off x="2362200" y="5943600"/>
              <a:ext cx="290464" cy="369332"/>
            </a:xfrm>
            <a:prstGeom prst="rect">
              <a:avLst/>
            </a:prstGeom>
            <a:noFill/>
          </p:spPr>
          <p:txBody>
            <a:bodyPr wrap="none" rtlCol="0">
              <a:spAutoFit/>
            </a:bodyPr>
            <a:lstStyle/>
            <a:p>
              <a:r>
                <a:rPr lang="en-US" dirty="0" smtClean="0"/>
                <a:t>F</a:t>
              </a:r>
              <a:endParaRPr lang="en-US" dirty="0"/>
            </a:p>
          </p:txBody>
        </p:sp>
      </p:grpSp>
      <p:sp>
        <p:nvSpPr>
          <p:cNvPr id="59" name="Arc 58"/>
          <p:cNvSpPr/>
          <p:nvPr/>
        </p:nvSpPr>
        <p:spPr>
          <a:xfrm rot="13355549">
            <a:off x="3185316" y="5291856"/>
            <a:ext cx="1219200" cy="1134839"/>
          </a:xfrm>
          <a:prstGeom prst="arc">
            <a:avLst>
              <a:gd name="adj1" fmla="val 11077067"/>
              <a:gd name="adj2" fmla="val 20732412"/>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p:cNvSpPr txBox="1"/>
          <p:nvPr/>
        </p:nvSpPr>
        <p:spPr>
          <a:xfrm>
            <a:off x="2667000" y="6488668"/>
            <a:ext cx="1839991" cy="307777"/>
          </a:xfrm>
          <a:prstGeom prst="rect">
            <a:avLst/>
          </a:prstGeom>
          <a:noFill/>
        </p:spPr>
        <p:txBody>
          <a:bodyPr wrap="none" rtlCol="0">
            <a:spAutoFit/>
          </a:bodyPr>
          <a:lstStyle/>
          <a:p>
            <a:r>
              <a:rPr lang="en-US" sz="1400" dirty="0" smtClean="0"/>
              <a:t>Anticlockwise: Positive</a:t>
            </a:r>
            <a:endParaRPr lang="en-US" sz="1400" dirty="0"/>
          </a:p>
        </p:txBody>
      </p:sp>
      <p:grpSp>
        <p:nvGrpSpPr>
          <p:cNvPr id="69" name="Group 68"/>
          <p:cNvGrpSpPr/>
          <p:nvPr/>
        </p:nvGrpSpPr>
        <p:grpSpPr>
          <a:xfrm>
            <a:off x="7354934" y="5462555"/>
            <a:ext cx="1636666" cy="1289774"/>
            <a:chOff x="7354934" y="5462555"/>
            <a:chExt cx="1636666" cy="1289774"/>
          </a:xfrm>
        </p:grpSpPr>
        <p:grpSp>
          <p:nvGrpSpPr>
            <p:cNvPr id="60" name="Group 59"/>
            <p:cNvGrpSpPr/>
            <p:nvPr/>
          </p:nvGrpSpPr>
          <p:grpSpPr>
            <a:xfrm>
              <a:off x="7710536" y="5638800"/>
              <a:ext cx="1204864" cy="805752"/>
              <a:chOff x="1447800" y="4973780"/>
              <a:chExt cx="1204864" cy="805752"/>
            </a:xfrm>
          </p:grpSpPr>
          <p:cxnSp>
            <p:nvCxnSpPr>
              <p:cNvPr id="62" name="Straight Arrow Connector 61"/>
              <p:cNvCxnSpPr/>
              <p:nvPr/>
            </p:nvCxnSpPr>
            <p:spPr>
              <a:xfrm rot="10800000">
                <a:off x="1447800" y="57150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2057400" y="5353986"/>
                <a:ext cx="762000"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905000" y="5410200"/>
                <a:ext cx="264816" cy="369332"/>
              </a:xfrm>
              <a:prstGeom prst="rect">
                <a:avLst/>
              </a:prstGeom>
              <a:noFill/>
            </p:spPr>
            <p:txBody>
              <a:bodyPr wrap="none" rtlCol="0">
                <a:spAutoFit/>
              </a:bodyPr>
              <a:lstStyle/>
              <a:p>
                <a:r>
                  <a:rPr lang="en-US" dirty="0" smtClean="0"/>
                  <a:t>r</a:t>
                </a:r>
                <a:endParaRPr lang="en-US" dirty="0"/>
              </a:p>
            </p:txBody>
          </p:sp>
          <p:sp>
            <p:nvSpPr>
              <p:cNvPr id="65" name="TextBox 64"/>
              <p:cNvSpPr txBox="1"/>
              <p:nvPr/>
            </p:nvSpPr>
            <p:spPr>
              <a:xfrm>
                <a:off x="2362200" y="5201586"/>
                <a:ext cx="290464" cy="369332"/>
              </a:xfrm>
              <a:prstGeom prst="rect">
                <a:avLst/>
              </a:prstGeom>
              <a:noFill/>
            </p:spPr>
            <p:txBody>
              <a:bodyPr wrap="none" rtlCol="0">
                <a:spAutoFit/>
              </a:bodyPr>
              <a:lstStyle/>
              <a:p>
                <a:r>
                  <a:rPr lang="en-US" dirty="0" smtClean="0"/>
                  <a:t>F</a:t>
                </a:r>
                <a:endParaRPr lang="en-US" dirty="0"/>
              </a:p>
            </p:txBody>
          </p:sp>
        </p:grpSp>
        <p:sp>
          <p:nvSpPr>
            <p:cNvPr id="66" name="Arc 65"/>
            <p:cNvSpPr/>
            <p:nvPr/>
          </p:nvSpPr>
          <p:spPr>
            <a:xfrm rot="20350360">
              <a:off x="7549716" y="5462555"/>
              <a:ext cx="1219200" cy="1134839"/>
            </a:xfrm>
            <a:prstGeom prst="arc">
              <a:avLst>
                <a:gd name="adj1" fmla="val 11077067"/>
                <a:gd name="adj2" fmla="val 19816796"/>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7354934" y="6444552"/>
              <a:ext cx="1636666" cy="307777"/>
            </a:xfrm>
            <a:prstGeom prst="rect">
              <a:avLst/>
            </a:prstGeom>
            <a:noFill/>
          </p:spPr>
          <p:txBody>
            <a:bodyPr wrap="none" rtlCol="0">
              <a:spAutoFit/>
            </a:bodyPr>
            <a:lstStyle/>
            <a:p>
              <a:r>
                <a:rPr lang="en-US" sz="1400" dirty="0" smtClean="0"/>
                <a:t>Clockwise: Negative</a:t>
              </a:r>
              <a:endParaRPr lang="en-US" sz="1400" dirty="0"/>
            </a:p>
          </p:txBody>
        </p:sp>
      </p:grpSp>
      <p:pic>
        <p:nvPicPr>
          <p:cNvPr id="71" name="Picture 70" descr="anticlockwise.jpg"/>
          <p:cNvPicPr>
            <a:picLocks noChangeAspect="1"/>
          </p:cNvPicPr>
          <p:nvPr/>
        </p:nvPicPr>
        <p:blipFill>
          <a:blip r:embed="rId19" cstate="print"/>
          <a:stretch>
            <a:fillRect/>
          </a:stretch>
        </p:blipFill>
        <p:spPr>
          <a:xfrm>
            <a:off x="533400" y="5504873"/>
            <a:ext cx="1106861" cy="1241026"/>
          </a:xfrm>
          <a:prstGeom prst="rect">
            <a:avLst/>
          </a:prstGeom>
        </p:spPr>
      </p:pic>
      <p:pic>
        <p:nvPicPr>
          <p:cNvPr id="74" name="Picture 73" descr="clockwise.jpg"/>
          <p:cNvPicPr>
            <a:picLocks noChangeAspect="1"/>
          </p:cNvPicPr>
          <p:nvPr/>
        </p:nvPicPr>
        <p:blipFill>
          <a:blip r:embed="rId20" cstate="print"/>
          <a:stretch>
            <a:fillRect/>
          </a:stretch>
        </p:blipFill>
        <p:spPr>
          <a:xfrm>
            <a:off x="5257800" y="5410200"/>
            <a:ext cx="1259261" cy="12592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5000" fill="hold"/>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3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8" presetClass="emph" presetSubtype="0" repeatCount="indefinite" fill="hold" nodeType="clickEffect">
                                  <p:stCondLst>
                                    <p:cond delay="0"/>
                                  </p:stCondLst>
                                  <p:childTnLst>
                                    <p:animRot by="21600000">
                                      <p:cBhvr>
                                        <p:cTn id="52" dur="5000" fill="hold"/>
                                        <p:tgtEl>
                                          <p:spTgt spid="2"/>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06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50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50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506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3" grpId="0"/>
      <p:bldP spid="59" grpId="0" animBg="1"/>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228600" y="2743200"/>
          <a:ext cx="1905000" cy="533400"/>
        </p:xfrm>
        <a:graphic>
          <a:graphicData uri="http://schemas.openxmlformats.org/presentationml/2006/ole">
            <mc:AlternateContent xmlns:mc="http://schemas.openxmlformats.org/markup-compatibility/2006">
              <mc:Choice xmlns:v="urn:schemas-microsoft-com:vml" Requires="v">
                <p:oleObj spid="_x0000_s44244" name="Equation" r:id="rId3" imgW="596880" imgH="215640" progId="Equation.3">
                  <p:embed/>
                </p:oleObj>
              </mc:Choice>
              <mc:Fallback>
                <p:oleObj name="Equation" r:id="rId3" imgW="59688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43200"/>
                        <a:ext cx="1905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7" name="Object 11"/>
          <p:cNvGraphicFramePr>
            <a:graphicFrameLocks noChangeAspect="1"/>
          </p:cNvGraphicFramePr>
          <p:nvPr/>
        </p:nvGraphicFramePr>
        <p:xfrm>
          <a:off x="341313" y="3581400"/>
          <a:ext cx="2381250" cy="404813"/>
        </p:xfrm>
        <a:graphic>
          <a:graphicData uri="http://schemas.openxmlformats.org/presentationml/2006/ole">
            <mc:AlternateContent xmlns:mc="http://schemas.openxmlformats.org/markup-compatibility/2006">
              <mc:Choice xmlns:v="urn:schemas-microsoft-com:vml" Requires="v">
                <p:oleObj spid="_x0000_s44245" name="Equation" r:id="rId5" imgW="761760" imgH="177480" progId="Equation.3">
                  <p:embed/>
                </p:oleObj>
              </mc:Choice>
              <mc:Fallback>
                <p:oleObj name="Equation" r:id="rId5" imgW="761760" imgH="177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13" y="3581400"/>
                        <a:ext cx="238125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Rectangle 81"/>
          <p:cNvSpPr/>
          <p:nvPr/>
        </p:nvSpPr>
        <p:spPr>
          <a:xfrm>
            <a:off x="4495800" y="762000"/>
            <a:ext cx="76200" cy="60960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948" name="Object 12"/>
          <p:cNvGraphicFramePr>
            <a:graphicFrameLocks noChangeAspect="1"/>
          </p:cNvGraphicFramePr>
          <p:nvPr/>
        </p:nvGraphicFramePr>
        <p:xfrm>
          <a:off x="5105400" y="2514600"/>
          <a:ext cx="1905000" cy="533400"/>
        </p:xfrm>
        <a:graphic>
          <a:graphicData uri="http://schemas.openxmlformats.org/presentationml/2006/ole">
            <mc:AlternateContent xmlns:mc="http://schemas.openxmlformats.org/markup-compatibility/2006">
              <mc:Choice xmlns:v="urn:schemas-microsoft-com:vml" Requires="v">
                <p:oleObj spid="_x0000_s44246" name="Equation" r:id="rId7" imgW="596880" imgH="215640" progId="Equation.3">
                  <p:embed/>
                </p:oleObj>
              </mc:Choice>
              <mc:Fallback>
                <p:oleObj name="Equation" r:id="rId7" imgW="596880" imgH="2156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2514600"/>
                        <a:ext cx="1905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50" name="Object 14"/>
          <p:cNvGraphicFramePr>
            <a:graphicFrameLocks noChangeAspect="1"/>
          </p:cNvGraphicFramePr>
          <p:nvPr/>
        </p:nvGraphicFramePr>
        <p:xfrm>
          <a:off x="5105400" y="3276600"/>
          <a:ext cx="2300287" cy="379413"/>
        </p:xfrm>
        <a:graphic>
          <a:graphicData uri="http://schemas.openxmlformats.org/presentationml/2006/ole">
            <mc:AlternateContent xmlns:mc="http://schemas.openxmlformats.org/markup-compatibility/2006">
              <mc:Choice xmlns:v="urn:schemas-microsoft-com:vml" Requires="v">
                <p:oleObj spid="_x0000_s44247" name="Equation" r:id="rId9" imgW="736560" imgH="177480" progId="Equation.3">
                  <p:embed/>
                </p:oleObj>
              </mc:Choice>
              <mc:Fallback>
                <p:oleObj name="Equation" r:id="rId9" imgW="736560" imgH="17748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3276600"/>
                        <a:ext cx="2300287"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381000" y="-10605"/>
            <a:ext cx="8483092" cy="523220"/>
          </a:xfrm>
          <a:prstGeom prst="rect">
            <a:avLst/>
          </a:prstGeom>
          <a:noFill/>
        </p:spPr>
        <p:txBody>
          <a:bodyPr wrap="none" rtlCol="0">
            <a:spAutoFit/>
          </a:bodyPr>
          <a:lstStyle/>
          <a:p>
            <a:r>
              <a:rPr lang="en-US" sz="2800" b="1" i="1" dirty="0" smtClean="0"/>
              <a:t>Only perpendicular components survive in cross product</a:t>
            </a:r>
            <a:endParaRPr lang="en-US" sz="2800" b="1" dirty="0"/>
          </a:p>
        </p:txBody>
      </p:sp>
      <p:sp>
        <p:nvSpPr>
          <p:cNvPr id="59" name="TextBox 58"/>
          <p:cNvSpPr txBox="1"/>
          <p:nvPr/>
        </p:nvSpPr>
        <p:spPr>
          <a:xfrm>
            <a:off x="76200" y="4267200"/>
            <a:ext cx="4038600" cy="646331"/>
          </a:xfrm>
          <a:prstGeom prst="rect">
            <a:avLst/>
          </a:prstGeom>
          <a:noFill/>
        </p:spPr>
        <p:txBody>
          <a:bodyPr wrap="square" rtlCol="0">
            <a:spAutoFit/>
          </a:bodyPr>
          <a:lstStyle/>
          <a:p>
            <a:r>
              <a:rPr lang="en-US" dirty="0" smtClean="0"/>
              <a:t>Distance “r” is perpendicular to  force component – “</a:t>
            </a:r>
            <a:r>
              <a:rPr lang="en-US" dirty="0" err="1" smtClean="0"/>
              <a:t>Fcos</a:t>
            </a:r>
            <a:r>
              <a:rPr lang="en-US" dirty="0" smtClean="0"/>
              <a:t>(</a:t>
            </a:r>
            <a:r>
              <a:rPr lang="el-GR" dirty="0" smtClean="0">
                <a:latin typeface="Comic Sans MS"/>
              </a:rPr>
              <a:t>θ</a:t>
            </a:r>
            <a:r>
              <a:rPr lang="en-US" dirty="0" smtClean="0">
                <a:latin typeface="Comic Sans MS"/>
              </a:rPr>
              <a:t>)”</a:t>
            </a:r>
            <a:endParaRPr lang="en-US" dirty="0"/>
          </a:p>
        </p:txBody>
      </p:sp>
      <p:sp>
        <p:nvSpPr>
          <p:cNvPr id="60" name="TextBox 59"/>
          <p:cNvSpPr txBox="1"/>
          <p:nvPr/>
        </p:nvSpPr>
        <p:spPr>
          <a:xfrm>
            <a:off x="4800601" y="3733800"/>
            <a:ext cx="3581400" cy="646331"/>
          </a:xfrm>
          <a:prstGeom prst="rect">
            <a:avLst/>
          </a:prstGeom>
          <a:noFill/>
        </p:spPr>
        <p:txBody>
          <a:bodyPr wrap="square" rtlCol="0">
            <a:spAutoFit/>
          </a:bodyPr>
          <a:lstStyle/>
          <a:p>
            <a:r>
              <a:rPr lang="en-US" dirty="0" smtClean="0"/>
              <a:t>Distance component “</a:t>
            </a:r>
            <a:r>
              <a:rPr lang="en-US" dirty="0" err="1" smtClean="0"/>
              <a:t>rsin</a:t>
            </a:r>
            <a:r>
              <a:rPr lang="en-US" dirty="0" smtClean="0"/>
              <a:t>(</a:t>
            </a:r>
            <a:r>
              <a:rPr lang="el-GR" dirty="0" smtClean="0">
                <a:latin typeface="Comic Sans MS"/>
              </a:rPr>
              <a:t>θ</a:t>
            </a:r>
            <a:r>
              <a:rPr lang="en-US" dirty="0" smtClean="0">
                <a:latin typeface="Comic Sans MS"/>
              </a:rPr>
              <a:t>)</a:t>
            </a:r>
            <a:r>
              <a:rPr lang="en-US" dirty="0" smtClean="0"/>
              <a:t>”  is perpendicular to  Force  “F</a:t>
            </a:r>
            <a:r>
              <a:rPr lang="en-US" dirty="0" smtClean="0">
                <a:latin typeface="Comic Sans MS"/>
              </a:rPr>
              <a:t>”</a:t>
            </a:r>
            <a:endParaRPr lang="en-US" dirty="0"/>
          </a:p>
        </p:txBody>
      </p:sp>
      <p:sp>
        <p:nvSpPr>
          <p:cNvPr id="71" name="Oval 70"/>
          <p:cNvSpPr/>
          <p:nvPr/>
        </p:nvSpPr>
        <p:spPr>
          <a:xfrm>
            <a:off x="1371600" y="838200"/>
            <a:ext cx="1524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879765" y="1295400"/>
            <a:ext cx="505690" cy="1066800"/>
            <a:chOff x="865910" y="1447801"/>
            <a:chExt cx="505690" cy="1066800"/>
          </a:xfrm>
        </p:grpSpPr>
        <p:sp>
          <p:nvSpPr>
            <p:cNvPr id="74" name="Freeform 73"/>
            <p:cNvSpPr/>
            <p:nvPr/>
          </p:nvSpPr>
          <p:spPr>
            <a:xfrm>
              <a:off x="1052945" y="1447801"/>
              <a:ext cx="318655" cy="1066800"/>
            </a:xfrm>
            <a:custGeom>
              <a:avLst/>
              <a:gdLst>
                <a:gd name="connsiteX0" fmla="*/ 290945 w 297873"/>
                <a:gd name="connsiteY0" fmla="*/ 34636 h 713509"/>
                <a:gd name="connsiteX1" fmla="*/ 277091 w 297873"/>
                <a:gd name="connsiteY1" fmla="*/ 90054 h 713509"/>
                <a:gd name="connsiteX2" fmla="*/ 0 w 297873"/>
                <a:gd name="connsiteY2" fmla="*/ 713509 h 713509"/>
              </a:gdLst>
              <a:ahLst/>
              <a:cxnLst>
                <a:cxn ang="0">
                  <a:pos x="connsiteX0" y="connsiteY0"/>
                </a:cxn>
                <a:cxn ang="0">
                  <a:pos x="connsiteX1" y="connsiteY1"/>
                </a:cxn>
                <a:cxn ang="0">
                  <a:pos x="connsiteX2" y="connsiteY2"/>
                </a:cxn>
              </a:cxnLst>
              <a:rect l="l" t="t" r="r" b="b"/>
              <a:pathLst>
                <a:path w="297873" h="713509">
                  <a:moveTo>
                    <a:pt x="290945" y="34636"/>
                  </a:moveTo>
                  <a:cubicBezTo>
                    <a:pt x="286327" y="53109"/>
                    <a:pt x="297873" y="0"/>
                    <a:pt x="277091" y="90054"/>
                  </a:cubicBezTo>
                  <a:lnTo>
                    <a:pt x="0" y="713509"/>
                  </a:lnTo>
                </a:path>
              </a:pathLst>
            </a:cu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Box 74"/>
            <p:cNvSpPr txBox="1"/>
            <p:nvPr/>
          </p:nvSpPr>
          <p:spPr>
            <a:xfrm>
              <a:off x="865910" y="1891150"/>
              <a:ext cx="290464" cy="369332"/>
            </a:xfrm>
            <a:prstGeom prst="rect">
              <a:avLst/>
            </a:prstGeom>
            <a:noFill/>
          </p:spPr>
          <p:txBody>
            <a:bodyPr wrap="none" rtlCol="0">
              <a:spAutoFit/>
            </a:bodyPr>
            <a:lstStyle/>
            <a:p>
              <a:r>
                <a:rPr lang="en-US" dirty="0" smtClean="0"/>
                <a:t>F</a:t>
              </a:r>
              <a:endParaRPr lang="en-US" dirty="0"/>
            </a:p>
          </p:txBody>
        </p:sp>
      </p:grpSp>
      <p:cxnSp>
        <p:nvCxnSpPr>
          <p:cNvPr id="87" name="Straight Connector 86"/>
          <p:cNvCxnSpPr/>
          <p:nvPr/>
        </p:nvCxnSpPr>
        <p:spPr>
          <a:xfrm>
            <a:off x="1371600" y="1537850"/>
            <a:ext cx="8382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752600" y="1219200"/>
            <a:ext cx="228600" cy="369332"/>
          </a:xfrm>
          <a:prstGeom prst="rect">
            <a:avLst/>
          </a:prstGeom>
          <a:noFill/>
        </p:spPr>
        <p:txBody>
          <a:bodyPr wrap="square" rtlCol="0">
            <a:spAutoFit/>
          </a:bodyPr>
          <a:lstStyle/>
          <a:p>
            <a:r>
              <a:rPr lang="en-US" dirty="0" smtClean="0">
                <a:solidFill>
                  <a:schemeClr val="bg1"/>
                </a:solidFill>
              </a:rPr>
              <a:t>r</a:t>
            </a:r>
            <a:endParaRPr lang="en-US" dirty="0">
              <a:solidFill>
                <a:schemeClr val="bg1"/>
              </a:solidFill>
            </a:endParaRPr>
          </a:p>
        </p:txBody>
      </p:sp>
      <p:grpSp>
        <p:nvGrpSpPr>
          <p:cNvPr id="99" name="Group 98"/>
          <p:cNvGrpSpPr/>
          <p:nvPr/>
        </p:nvGrpSpPr>
        <p:grpSpPr>
          <a:xfrm>
            <a:off x="609600" y="1480176"/>
            <a:ext cx="1145977" cy="1292998"/>
            <a:chOff x="609600" y="1480176"/>
            <a:chExt cx="1145977" cy="1292998"/>
          </a:xfrm>
        </p:grpSpPr>
        <p:grpSp>
          <p:nvGrpSpPr>
            <p:cNvPr id="97" name="Group 96"/>
            <p:cNvGrpSpPr/>
            <p:nvPr/>
          </p:nvGrpSpPr>
          <p:grpSpPr>
            <a:xfrm>
              <a:off x="609600" y="1480176"/>
              <a:ext cx="931301" cy="958224"/>
              <a:chOff x="609600" y="1480176"/>
              <a:chExt cx="931301" cy="958224"/>
            </a:xfrm>
          </p:grpSpPr>
          <p:cxnSp>
            <p:nvCxnSpPr>
              <p:cNvPr id="85" name="Straight Connector 84"/>
              <p:cNvCxnSpPr/>
              <p:nvPr/>
            </p:nvCxnSpPr>
            <p:spPr>
              <a:xfrm>
                <a:off x="609600" y="1524000"/>
                <a:ext cx="762000" cy="1588"/>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H="1">
                <a:off x="911729" y="1978529"/>
                <a:ext cx="893620" cy="26122"/>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Arc 94"/>
              <p:cNvSpPr/>
              <p:nvPr/>
            </p:nvSpPr>
            <p:spPr>
              <a:xfrm rot="10284864">
                <a:off x="1159901" y="1480176"/>
                <a:ext cx="381000" cy="533400"/>
              </a:xfrm>
              <a:prstGeom prst="arc">
                <a:avLst>
                  <a:gd name="adj1" fmla="val 16200000"/>
                  <a:gd name="adj2" fmla="val 1952726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TextBox 95"/>
              <p:cNvSpPr txBox="1"/>
              <p:nvPr/>
            </p:nvSpPr>
            <p:spPr>
              <a:xfrm>
                <a:off x="1094510" y="1932710"/>
                <a:ext cx="279244" cy="276999"/>
              </a:xfrm>
              <a:prstGeom prst="rect">
                <a:avLst/>
              </a:prstGeom>
              <a:noFill/>
            </p:spPr>
            <p:txBody>
              <a:bodyPr wrap="none" rtlCol="0">
                <a:spAutoFit/>
              </a:bodyPr>
              <a:lstStyle/>
              <a:p>
                <a:r>
                  <a:rPr lang="el-GR" sz="1200" dirty="0" smtClean="0">
                    <a:latin typeface="Comic Sans MS"/>
                  </a:rPr>
                  <a:t>θ</a:t>
                </a:r>
                <a:endParaRPr lang="en-US" sz="1200" dirty="0"/>
              </a:p>
            </p:txBody>
          </p:sp>
        </p:grpSp>
        <p:sp>
          <p:nvSpPr>
            <p:cNvPr id="98" name="TextBox 97"/>
            <p:cNvSpPr txBox="1"/>
            <p:nvPr/>
          </p:nvSpPr>
          <p:spPr>
            <a:xfrm rot="5400000">
              <a:off x="1235595" y="2253191"/>
              <a:ext cx="732188" cy="307777"/>
            </a:xfrm>
            <a:prstGeom prst="rect">
              <a:avLst/>
            </a:prstGeom>
            <a:noFill/>
          </p:spPr>
          <p:txBody>
            <a:bodyPr wrap="none" rtlCol="0">
              <a:spAutoFit/>
            </a:bodyPr>
            <a:lstStyle/>
            <a:p>
              <a:r>
                <a:rPr lang="en-US" sz="1400" dirty="0" err="1" smtClean="0"/>
                <a:t>Fcos</a:t>
              </a:r>
              <a:r>
                <a:rPr lang="en-US" sz="1400" dirty="0" smtClean="0"/>
                <a:t>(</a:t>
              </a:r>
              <a:r>
                <a:rPr lang="el-GR" sz="1400" dirty="0" smtClean="0">
                  <a:latin typeface="Comic Sans MS"/>
                </a:rPr>
                <a:t>θ</a:t>
              </a:r>
              <a:r>
                <a:rPr lang="en-US" sz="1400" dirty="0" smtClean="0">
                  <a:latin typeface="Comic Sans MS"/>
                </a:rPr>
                <a:t>)</a:t>
              </a:r>
              <a:endParaRPr lang="en-US" sz="1400" dirty="0"/>
            </a:p>
          </p:txBody>
        </p:sp>
      </p:grpSp>
      <p:grpSp>
        <p:nvGrpSpPr>
          <p:cNvPr id="123" name="Group 122"/>
          <p:cNvGrpSpPr/>
          <p:nvPr/>
        </p:nvGrpSpPr>
        <p:grpSpPr>
          <a:xfrm>
            <a:off x="6781800" y="533400"/>
            <a:ext cx="2286000" cy="1828800"/>
            <a:chOff x="5562600" y="533400"/>
            <a:chExt cx="2286000" cy="1828800"/>
          </a:xfrm>
        </p:grpSpPr>
        <p:sp>
          <p:nvSpPr>
            <p:cNvPr id="105" name="TextBox 104"/>
            <p:cNvSpPr txBox="1"/>
            <p:nvPr/>
          </p:nvSpPr>
          <p:spPr>
            <a:xfrm rot="20442326">
              <a:off x="6681646" y="585646"/>
              <a:ext cx="381000" cy="381000"/>
            </a:xfrm>
            <a:prstGeom prst="rect">
              <a:avLst/>
            </a:prstGeom>
            <a:noFill/>
          </p:spPr>
          <p:txBody>
            <a:bodyPr wrap="square" rtlCol="0">
              <a:spAutoFit/>
            </a:bodyPr>
            <a:lstStyle/>
            <a:p>
              <a:r>
                <a:rPr lang="en-US" dirty="0" smtClean="0"/>
                <a:t>F</a:t>
              </a:r>
              <a:endParaRPr lang="en-US" dirty="0"/>
            </a:p>
          </p:txBody>
        </p:sp>
        <p:grpSp>
          <p:nvGrpSpPr>
            <p:cNvPr id="121" name="Group 120"/>
            <p:cNvGrpSpPr/>
            <p:nvPr/>
          </p:nvGrpSpPr>
          <p:grpSpPr>
            <a:xfrm>
              <a:off x="5562600" y="533400"/>
              <a:ext cx="2286000" cy="1828800"/>
              <a:chOff x="5562600" y="533400"/>
              <a:chExt cx="2286000" cy="1828800"/>
            </a:xfrm>
          </p:grpSpPr>
          <p:cxnSp>
            <p:nvCxnSpPr>
              <p:cNvPr id="101" name="Straight Connector 100"/>
              <p:cNvCxnSpPr/>
              <p:nvPr/>
            </p:nvCxnSpPr>
            <p:spPr>
              <a:xfrm>
                <a:off x="5562600" y="1447800"/>
                <a:ext cx="1905000" cy="8382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16200000" flipV="1">
                <a:off x="6096000" y="914400"/>
                <a:ext cx="1752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rot="16200000">
                <a:off x="7239000" y="1752600"/>
                <a:ext cx="457200" cy="762000"/>
              </a:xfrm>
              <a:prstGeom prst="arc">
                <a:avLst>
                  <a:gd name="adj1" fmla="val 16200000"/>
                  <a:gd name="adj2" fmla="val 189763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TextBox 106"/>
              <p:cNvSpPr txBox="1"/>
              <p:nvPr/>
            </p:nvSpPr>
            <p:spPr>
              <a:xfrm>
                <a:off x="6781800" y="1600200"/>
                <a:ext cx="325730" cy="369332"/>
              </a:xfrm>
              <a:prstGeom prst="rect">
                <a:avLst/>
              </a:prstGeom>
              <a:noFill/>
            </p:spPr>
            <p:txBody>
              <a:bodyPr wrap="none" rtlCol="0">
                <a:spAutoFit/>
              </a:bodyPr>
              <a:lstStyle/>
              <a:p>
                <a:r>
                  <a:rPr lang="el-GR" dirty="0" smtClean="0">
                    <a:latin typeface="Comic Sans MS"/>
                  </a:rPr>
                  <a:t>θ</a:t>
                </a:r>
                <a:endParaRPr lang="en-US" dirty="0"/>
              </a:p>
            </p:txBody>
          </p:sp>
          <p:sp>
            <p:nvSpPr>
              <p:cNvPr id="119" name="TextBox 118"/>
              <p:cNvSpPr txBox="1"/>
              <p:nvPr/>
            </p:nvSpPr>
            <p:spPr>
              <a:xfrm rot="17958970">
                <a:off x="6224446" y="1679569"/>
                <a:ext cx="381000" cy="381000"/>
              </a:xfrm>
              <a:prstGeom prst="rect">
                <a:avLst/>
              </a:prstGeom>
              <a:noFill/>
            </p:spPr>
            <p:txBody>
              <a:bodyPr wrap="square" rtlCol="0">
                <a:spAutoFit/>
              </a:bodyPr>
              <a:lstStyle/>
              <a:p>
                <a:r>
                  <a:rPr lang="en-US" dirty="0" smtClean="0"/>
                  <a:t>r</a:t>
                </a:r>
                <a:endParaRPr lang="en-US" dirty="0"/>
              </a:p>
            </p:txBody>
          </p:sp>
        </p:grpSp>
      </p:grpSp>
      <p:grpSp>
        <p:nvGrpSpPr>
          <p:cNvPr id="122" name="Group 121"/>
          <p:cNvGrpSpPr/>
          <p:nvPr/>
        </p:nvGrpSpPr>
        <p:grpSpPr>
          <a:xfrm>
            <a:off x="7328848" y="2272352"/>
            <a:ext cx="1398985" cy="762000"/>
            <a:chOff x="6096000" y="2286000"/>
            <a:chExt cx="1398985" cy="762000"/>
          </a:xfrm>
        </p:grpSpPr>
        <p:cxnSp>
          <p:nvCxnSpPr>
            <p:cNvPr id="116" name="Straight Connector 115"/>
            <p:cNvCxnSpPr/>
            <p:nvPr/>
          </p:nvCxnSpPr>
          <p:spPr>
            <a:xfrm flipV="1">
              <a:off x="6096000" y="2286000"/>
              <a:ext cx="1371600" cy="7620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rot="19900206">
              <a:off x="6814862" y="2558109"/>
              <a:ext cx="680123" cy="307777"/>
            </a:xfrm>
            <a:prstGeom prst="rect">
              <a:avLst/>
            </a:prstGeom>
            <a:noFill/>
          </p:spPr>
          <p:txBody>
            <a:bodyPr wrap="none" rtlCol="0">
              <a:spAutoFit/>
            </a:bodyPr>
            <a:lstStyle/>
            <a:p>
              <a:r>
                <a:rPr lang="en-US" sz="1400" dirty="0" err="1" smtClean="0"/>
                <a:t>rsin</a:t>
              </a:r>
              <a:r>
                <a:rPr lang="en-US" sz="1400" dirty="0" smtClean="0"/>
                <a:t>(</a:t>
              </a:r>
              <a:r>
                <a:rPr lang="el-GR" sz="1400" dirty="0" smtClean="0">
                  <a:latin typeface="Comic Sans MS"/>
                </a:rPr>
                <a:t>θ</a:t>
              </a:r>
              <a:r>
                <a:rPr lang="en-US" sz="1400" dirty="0" smtClean="0">
                  <a:latin typeface="Comic Sans MS"/>
                </a:rPr>
                <a:t>)</a:t>
              </a:r>
              <a:endParaRPr lang="en-US" sz="1400" dirty="0"/>
            </a:p>
          </p:txBody>
        </p:sp>
      </p:grpSp>
      <p:sp>
        <p:nvSpPr>
          <p:cNvPr id="124" name="TextBox 123"/>
          <p:cNvSpPr txBox="1"/>
          <p:nvPr/>
        </p:nvSpPr>
        <p:spPr>
          <a:xfrm>
            <a:off x="2133600" y="1371600"/>
            <a:ext cx="306494" cy="369332"/>
          </a:xfrm>
          <a:prstGeom prst="rect">
            <a:avLst/>
          </a:prstGeom>
          <a:noFill/>
        </p:spPr>
        <p:txBody>
          <a:bodyPr wrap="none" rtlCol="0">
            <a:spAutoFit/>
          </a:bodyPr>
          <a:lstStyle/>
          <a:p>
            <a:r>
              <a:rPr lang="en-US" dirty="0" smtClean="0">
                <a:solidFill>
                  <a:schemeClr val="bg1"/>
                </a:solidFill>
              </a:rPr>
              <a:t>o</a:t>
            </a:r>
            <a:endParaRPr lang="en-US" dirty="0">
              <a:solidFill>
                <a:schemeClr val="bg1"/>
              </a:solidFill>
            </a:endParaRPr>
          </a:p>
        </p:txBody>
      </p:sp>
      <p:grpSp>
        <p:nvGrpSpPr>
          <p:cNvPr id="146" name="Group 145"/>
          <p:cNvGrpSpPr/>
          <p:nvPr/>
        </p:nvGrpSpPr>
        <p:grpSpPr>
          <a:xfrm>
            <a:off x="2579609" y="4953000"/>
            <a:ext cx="1839991" cy="1614845"/>
            <a:chOff x="2579609" y="5181600"/>
            <a:chExt cx="1839991" cy="1614845"/>
          </a:xfrm>
        </p:grpSpPr>
        <p:sp>
          <p:nvSpPr>
            <p:cNvPr id="130" name="Arc 129"/>
            <p:cNvSpPr/>
            <p:nvPr/>
          </p:nvSpPr>
          <p:spPr>
            <a:xfrm rot="13355549">
              <a:off x="2804316" y="5291856"/>
              <a:ext cx="1219200" cy="1134839"/>
            </a:xfrm>
            <a:prstGeom prst="arc">
              <a:avLst>
                <a:gd name="adj1" fmla="val 11077067"/>
                <a:gd name="adj2" fmla="val 20732412"/>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2" name="Group 131"/>
            <p:cNvGrpSpPr/>
            <p:nvPr/>
          </p:nvGrpSpPr>
          <p:grpSpPr>
            <a:xfrm>
              <a:off x="2579609" y="5181600"/>
              <a:ext cx="1839991" cy="1614845"/>
              <a:chOff x="2579609" y="5181600"/>
              <a:chExt cx="1839991" cy="1614845"/>
            </a:xfrm>
          </p:grpSpPr>
          <p:grpSp>
            <p:nvGrpSpPr>
              <p:cNvPr id="125" name="Group 124"/>
              <p:cNvGrpSpPr/>
              <p:nvPr/>
            </p:nvGrpSpPr>
            <p:grpSpPr>
              <a:xfrm>
                <a:off x="2909936" y="5181600"/>
                <a:ext cx="1360240" cy="1084160"/>
                <a:chOff x="1447800" y="5410200"/>
                <a:chExt cx="1360240" cy="1084160"/>
              </a:xfrm>
            </p:grpSpPr>
            <p:cxnSp>
              <p:nvCxnSpPr>
                <p:cNvPr id="126" name="Straight Arrow Connector 125"/>
                <p:cNvCxnSpPr/>
                <p:nvPr/>
              </p:nvCxnSpPr>
              <p:spPr>
                <a:xfrm rot="10800000">
                  <a:off x="1447800" y="57150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2057400" y="6096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1905000" y="5410200"/>
                  <a:ext cx="264816" cy="369332"/>
                </a:xfrm>
                <a:prstGeom prst="rect">
                  <a:avLst/>
                </a:prstGeom>
                <a:noFill/>
              </p:spPr>
              <p:txBody>
                <a:bodyPr wrap="none" rtlCol="0">
                  <a:spAutoFit/>
                </a:bodyPr>
                <a:lstStyle/>
                <a:p>
                  <a:r>
                    <a:rPr lang="en-US" dirty="0" smtClean="0"/>
                    <a:t>r</a:t>
                  </a:r>
                  <a:endParaRPr lang="en-US" dirty="0"/>
                </a:p>
              </p:txBody>
            </p:sp>
            <p:sp>
              <p:nvSpPr>
                <p:cNvPr id="129" name="TextBox 128"/>
                <p:cNvSpPr txBox="1"/>
                <p:nvPr/>
              </p:nvSpPr>
              <p:spPr>
                <a:xfrm rot="5400000">
                  <a:off x="2288058" y="5974377"/>
                  <a:ext cx="732188" cy="307777"/>
                </a:xfrm>
                <a:prstGeom prst="rect">
                  <a:avLst/>
                </a:prstGeom>
                <a:noFill/>
              </p:spPr>
              <p:txBody>
                <a:bodyPr wrap="none" rtlCol="0">
                  <a:spAutoFit/>
                </a:bodyPr>
                <a:lstStyle/>
                <a:p>
                  <a:r>
                    <a:rPr lang="en-US" sz="1400" dirty="0" err="1" smtClean="0"/>
                    <a:t>Fcos</a:t>
                  </a:r>
                  <a:r>
                    <a:rPr lang="en-US" sz="1400" dirty="0" smtClean="0"/>
                    <a:t>(</a:t>
                  </a:r>
                  <a:r>
                    <a:rPr lang="el-GR" sz="1400" dirty="0" smtClean="0">
                      <a:latin typeface="Comic Sans MS"/>
                    </a:rPr>
                    <a:t>θ</a:t>
                  </a:r>
                  <a:r>
                    <a:rPr lang="en-US" sz="1400" dirty="0" smtClean="0">
                      <a:latin typeface="Comic Sans MS"/>
                    </a:rPr>
                    <a:t>)</a:t>
                  </a:r>
                  <a:endParaRPr lang="en-US" sz="1400" dirty="0"/>
                </a:p>
              </p:txBody>
            </p:sp>
          </p:grpSp>
          <p:sp>
            <p:nvSpPr>
              <p:cNvPr id="131" name="TextBox 130"/>
              <p:cNvSpPr txBox="1"/>
              <p:nvPr/>
            </p:nvSpPr>
            <p:spPr>
              <a:xfrm>
                <a:off x="2579609" y="6488668"/>
                <a:ext cx="1839991" cy="307777"/>
              </a:xfrm>
              <a:prstGeom prst="rect">
                <a:avLst/>
              </a:prstGeom>
              <a:noFill/>
            </p:spPr>
            <p:txBody>
              <a:bodyPr wrap="none" rtlCol="0">
                <a:spAutoFit/>
              </a:bodyPr>
              <a:lstStyle/>
              <a:p>
                <a:r>
                  <a:rPr lang="en-US" sz="1400" dirty="0" smtClean="0"/>
                  <a:t>Anticlockwise: Positive</a:t>
                </a:r>
                <a:endParaRPr lang="en-US" sz="1400" dirty="0"/>
              </a:p>
            </p:txBody>
          </p:sp>
        </p:grpSp>
      </p:grpSp>
      <p:grpSp>
        <p:nvGrpSpPr>
          <p:cNvPr id="145" name="Group 144"/>
          <p:cNvGrpSpPr/>
          <p:nvPr/>
        </p:nvGrpSpPr>
        <p:grpSpPr>
          <a:xfrm rot="17843052">
            <a:off x="6082111" y="4148470"/>
            <a:ext cx="2369988" cy="3409496"/>
            <a:chOff x="5972238" y="4249431"/>
            <a:chExt cx="1977697" cy="3206474"/>
          </a:xfrm>
        </p:grpSpPr>
        <p:grpSp>
          <p:nvGrpSpPr>
            <p:cNvPr id="133" name="Group 132"/>
            <p:cNvGrpSpPr/>
            <p:nvPr/>
          </p:nvGrpSpPr>
          <p:grpSpPr>
            <a:xfrm>
              <a:off x="5972238" y="4802778"/>
              <a:ext cx="1977697" cy="2653127"/>
              <a:chOff x="2760647" y="4424755"/>
              <a:chExt cx="1977697" cy="2653127"/>
            </a:xfrm>
          </p:grpSpPr>
          <p:grpSp>
            <p:nvGrpSpPr>
              <p:cNvPr id="134" name="Group 124"/>
              <p:cNvGrpSpPr/>
              <p:nvPr/>
            </p:nvGrpSpPr>
            <p:grpSpPr>
              <a:xfrm>
                <a:off x="2760647" y="4424755"/>
                <a:ext cx="1977697" cy="1318208"/>
                <a:chOff x="1298511" y="4653355"/>
                <a:chExt cx="1977697" cy="1318208"/>
              </a:xfrm>
            </p:grpSpPr>
            <p:cxnSp>
              <p:nvCxnSpPr>
                <p:cNvPr id="136" name="Straight Arrow Connector 135"/>
                <p:cNvCxnSpPr/>
                <p:nvPr/>
              </p:nvCxnSpPr>
              <p:spPr>
                <a:xfrm rot="3756948" flipH="1" flipV="1">
                  <a:off x="2325784" y="4536128"/>
                  <a:ext cx="833197" cy="1067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3756948" flipH="1">
                  <a:off x="1233135" y="4983215"/>
                  <a:ext cx="1262880" cy="713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2793873" y="5187554"/>
                  <a:ext cx="290464" cy="369332"/>
                </a:xfrm>
                <a:prstGeom prst="rect">
                  <a:avLst/>
                </a:prstGeom>
                <a:noFill/>
              </p:spPr>
              <p:txBody>
                <a:bodyPr wrap="none" rtlCol="0">
                  <a:spAutoFit/>
                </a:bodyPr>
                <a:lstStyle/>
                <a:p>
                  <a:r>
                    <a:rPr lang="en-US" dirty="0" smtClean="0"/>
                    <a:t>F</a:t>
                  </a:r>
                  <a:endParaRPr lang="en-US" dirty="0"/>
                </a:p>
              </p:txBody>
            </p:sp>
            <p:sp>
              <p:nvSpPr>
                <p:cNvPr id="139" name="TextBox 138"/>
                <p:cNvSpPr txBox="1"/>
                <p:nvPr/>
              </p:nvSpPr>
              <p:spPr>
                <a:xfrm rot="2330763">
                  <a:off x="1298511" y="5224564"/>
                  <a:ext cx="603481" cy="346865"/>
                </a:xfrm>
                <a:prstGeom prst="rect">
                  <a:avLst/>
                </a:prstGeom>
                <a:noFill/>
              </p:spPr>
              <p:txBody>
                <a:bodyPr wrap="none" rtlCol="0">
                  <a:spAutoFit/>
                </a:bodyPr>
                <a:lstStyle/>
                <a:p>
                  <a:r>
                    <a:rPr lang="en-US" sz="1400" dirty="0" err="1" smtClean="0"/>
                    <a:t>rsin</a:t>
                  </a:r>
                  <a:r>
                    <a:rPr lang="en-US" sz="1400" dirty="0" smtClean="0"/>
                    <a:t>(</a:t>
                  </a:r>
                  <a:r>
                    <a:rPr lang="el-GR" sz="1400" dirty="0" smtClean="0">
                      <a:latin typeface="Comic Sans MS"/>
                    </a:rPr>
                    <a:t>θ</a:t>
                  </a:r>
                  <a:r>
                    <a:rPr lang="en-US" sz="1400" dirty="0" smtClean="0">
                      <a:latin typeface="Comic Sans MS"/>
                    </a:rPr>
                    <a:t>)</a:t>
                  </a:r>
                  <a:endParaRPr lang="en-US" sz="1400" dirty="0"/>
                </a:p>
              </p:txBody>
            </p:sp>
          </p:grpSp>
          <p:sp>
            <p:nvSpPr>
              <p:cNvPr id="135" name="TextBox 134"/>
              <p:cNvSpPr txBox="1"/>
              <p:nvPr/>
            </p:nvSpPr>
            <p:spPr>
              <a:xfrm rot="3450886">
                <a:off x="2968499" y="6179862"/>
                <a:ext cx="1539209" cy="256832"/>
              </a:xfrm>
              <a:prstGeom prst="rect">
                <a:avLst/>
              </a:prstGeom>
              <a:noFill/>
            </p:spPr>
            <p:txBody>
              <a:bodyPr wrap="none" rtlCol="0">
                <a:spAutoFit/>
              </a:bodyPr>
              <a:lstStyle/>
              <a:p>
                <a:r>
                  <a:rPr lang="en-US" sz="1400" dirty="0" smtClean="0"/>
                  <a:t>Clockwise: Negative</a:t>
                </a:r>
                <a:endParaRPr lang="en-US" sz="1400" dirty="0"/>
              </a:p>
            </p:txBody>
          </p:sp>
        </p:grpSp>
        <p:sp>
          <p:nvSpPr>
            <p:cNvPr id="144" name="Arc 143"/>
            <p:cNvSpPr/>
            <p:nvPr/>
          </p:nvSpPr>
          <p:spPr>
            <a:xfrm rot="230763">
              <a:off x="6241819" y="4249431"/>
              <a:ext cx="1219200" cy="1134839"/>
            </a:xfrm>
            <a:prstGeom prst="arc">
              <a:avLst>
                <a:gd name="adj1" fmla="val 11077067"/>
                <a:gd name="adj2" fmla="val 20732412"/>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9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smtClean="0">
                <a:solidFill>
                  <a:srgbClr val="00B050"/>
                </a:solidFill>
                <a:latin typeface="Comic Sans MS" pitchFamily="66" charset="0"/>
              </a:rPr>
              <a:t>Examples</a:t>
            </a:r>
            <a:endParaRPr lang="en-US" sz="3200" b="1" dirty="0">
              <a:solidFill>
                <a:srgbClr val="00B050"/>
              </a:solidFill>
              <a:latin typeface="Comic Sans MS" pitchFamily="66" charset="0"/>
            </a:endParaRPr>
          </a:p>
        </p:txBody>
      </p:sp>
      <p:sp>
        <p:nvSpPr>
          <p:cNvPr id="9" name="Rectangle 8"/>
          <p:cNvSpPr/>
          <p:nvPr/>
        </p:nvSpPr>
        <p:spPr>
          <a:xfrm>
            <a:off x="457200" y="3752671"/>
            <a:ext cx="8153400" cy="1200329"/>
          </a:xfrm>
          <a:prstGeom prst="rect">
            <a:avLst/>
          </a:prstGeom>
        </p:spPr>
        <p:txBody>
          <a:bodyPr wrap="square">
            <a:spAutoFit/>
          </a:bodyPr>
          <a:lstStyle/>
          <a:p>
            <a:r>
              <a:rPr lang="en-US" b="1" dirty="0" smtClean="0"/>
              <a:t>Example4:  </a:t>
            </a:r>
            <a:r>
              <a:rPr lang="en-US" dirty="0" smtClean="0"/>
              <a:t>A 4.0 kg particle moves in an </a:t>
            </a:r>
            <a:r>
              <a:rPr lang="en-US" i="1" dirty="0" smtClean="0"/>
              <a:t>x-y plane. At the instant when the particle’s position relative to the origin is </a:t>
            </a:r>
            <a:r>
              <a:rPr lang="en-US" b="1" i="1" dirty="0" smtClean="0"/>
              <a:t>, r’ = 2.0 </a:t>
            </a:r>
            <a:r>
              <a:rPr lang="en-US" b="1" i="1" dirty="0" err="1" smtClean="0"/>
              <a:t>i</a:t>
            </a:r>
            <a:r>
              <a:rPr lang="en-US" i="1" dirty="0" smtClean="0"/>
              <a:t> its acceleration is , </a:t>
            </a:r>
            <a:r>
              <a:rPr lang="en-US" b="1" i="1" dirty="0" smtClean="0"/>
              <a:t>a = 2.0 </a:t>
            </a:r>
            <a:r>
              <a:rPr lang="en-US" b="1" i="1" dirty="0" err="1" smtClean="0"/>
              <a:t>i</a:t>
            </a:r>
            <a:r>
              <a:rPr lang="en-US" b="1" i="1" dirty="0" smtClean="0"/>
              <a:t> +3j </a:t>
            </a:r>
            <a:r>
              <a:rPr lang="en-US" i="1" dirty="0" smtClean="0"/>
              <a:t>where </a:t>
            </a:r>
            <a:r>
              <a:rPr lang="en-US" b="1" i="1" dirty="0" smtClean="0"/>
              <a:t>r ’ i</a:t>
            </a:r>
            <a:r>
              <a:rPr lang="en-US" i="1" dirty="0" smtClean="0"/>
              <a:t>s in meters and </a:t>
            </a:r>
            <a:r>
              <a:rPr lang="en-US" b="1" i="1" dirty="0" smtClean="0"/>
              <a:t>a</a:t>
            </a:r>
            <a:r>
              <a:rPr lang="en-US" i="1" dirty="0" smtClean="0"/>
              <a:t> is in m/s</a:t>
            </a:r>
            <a:r>
              <a:rPr lang="en-US" i="1" baseline="30000" dirty="0" smtClean="0"/>
              <a:t>2</a:t>
            </a:r>
            <a:r>
              <a:rPr lang="en-US" i="1" dirty="0" smtClean="0"/>
              <a:t>. Find the torque acting on the particle about the point P (0, 2.0) m.                              </a:t>
            </a:r>
            <a:r>
              <a:rPr lang="en-US" dirty="0" smtClean="0"/>
              <a:t>A) +40</a:t>
            </a:r>
            <a:r>
              <a:rPr lang="en-US" i="1" dirty="0" smtClean="0"/>
              <a:t>kN.m </a:t>
            </a:r>
            <a:endParaRPr lang="en-US" dirty="0"/>
          </a:p>
        </p:txBody>
      </p:sp>
      <p:sp>
        <p:nvSpPr>
          <p:cNvPr id="7" name="Rectangle 6"/>
          <p:cNvSpPr/>
          <p:nvPr/>
        </p:nvSpPr>
        <p:spPr>
          <a:xfrm>
            <a:off x="457200" y="533400"/>
            <a:ext cx="8305800" cy="923330"/>
          </a:xfrm>
          <a:prstGeom prst="rect">
            <a:avLst/>
          </a:prstGeom>
        </p:spPr>
        <p:txBody>
          <a:bodyPr wrap="square">
            <a:spAutoFit/>
          </a:bodyPr>
          <a:lstStyle/>
          <a:p>
            <a:r>
              <a:rPr lang="en-US" b="1" u="sng" dirty="0" smtClean="0"/>
              <a:t>Example1</a:t>
            </a:r>
            <a:r>
              <a:rPr lang="en-US" dirty="0" smtClean="0"/>
              <a:t>:  A constant torque of 10.0 </a:t>
            </a:r>
            <a:r>
              <a:rPr lang="en-US" dirty="0" err="1" smtClean="0"/>
              <a:t>N·m</a:t>
            </a:r>
            <a:r>
              <a:rPr lang="en-US" dirty="0" smtClean="0"/>
              <a:t> accelerates an object from rest to an angular speed of 10.0 </a:t>
            </a:r>
            <a:r>
              <a:rPr lang="en-US" dirty="0" err="1" smtClean="0"/>
              <a:t>rad</a:t>
            </a:r>
            <a:r>
              <a:rPr lang="en-US" dirty="0" smtClean="0"/>
              <a:t>/s after a rotation of π/2 radians. What is the moment of inertia of the object about the rotational axis?  A) 0.314 kg.m</a:t>
            </a:r>
            <a:r>
              <a:rPr lang="en-US" baseline="30000" dirty="0" smtClean="0"/>
              <a:t>2 </a:t>
            </a:r>
          </a:p>
        </p:txBody>
      </p:sp>
      <p:sp>
        <p:nvSpPr>
          <p:cNvPr id="8" name="Rectangle 7"/>
          <p:cNvSpPr/>
          <p:nvPr/>
        </p:nvSpPr>
        <p:spPr>
          <a:xfrm>
            <a:off x="533400" y="5105400"/>
            <a:ext cx="8229600" cy="1200329"/>
          </a:xfrm>
          <a:prstGeom prst="rect">
            <a:avLst/>
          </a:prstGeom>
        </p:spPr>
        <p:txBody>
          <a:bodyPr wrap="square">
            <a:spAutoFit/>
          </a:bodyPr>
          <a:lstStyle/>
          <a:p>
            <a:r>
              <a:rPr lang="en-US" b="1" dirty="0" smtClean="0"/>
              <a:t>Example 5</a:t>
            </a:r>
            <a:r>
              <a:rPr lang="en-US" dirty="0" smtClean="0"/>
              <a:t>:  A single force acts on a particle situated on the positive x axis. The torque about the origin is in the negative z direction. The force might be: </a:t>
            </a:r>
          </a:p>
          <a:p>
            <a:endParaRPr lang="en-US" dirty="0" smtClean="0"/>
          </a:p>
          <a:p>
            <a:r>
              <a:rPr lang="en-US" dirty="0" smtClean="0"/>
              <a:t>A) in the negative y direction </a:t>
            </a:r>
          </a:p>
        </p:txBody>
      </p:sp>
      <p:sp>
        <p:nvSpPr>
          <p:cNvPr id="10" name="Rectangle 9"/>
          <p:cNvSpPr/>
          <p:nvPr/>
        </p:nvSpPr>
        <p:spPr>
          <a:xfrm>
            <a:off x="533400" y="1657529"/>
            <a:ext cx="8229600" cy="923330"/>
          </a:xfrm>
          <a:prstGeom prst="rect">
            <a:avLst/>
          </a:prstGeom>
        </p:spPr>
        <p:txBody>
          <a:bodyPr wrap="square">
            <a:spAutoFit/>
          </a:bodyPr>
          <a:lstStyle/>
          <a:p>
            <a:r>
              <a:rPr lang="en-US" b="1" dirty="0" smtClean="0"/>
              <a:t>Example 2</a:t>
            </a:r>
            <a:r>
              <a:rPr lang="en-US" dirty="0" smtClean="0"/>
              <a:t>.  At an instant, a particle of mass 2.0 kg has a position </a:t>
            </a:r>
            <a:r>
              <a:rPr lang="en-US" b="1" dirty="0" smtClean="0"/>
              <a:t>of  r = (9i +15j) </a:t>
            </a:r>
            <a:r>
              <a:rPr lang="en-US" dirty="0" smtClean="0"/>
              <a:t>m and acceleration of </a:t>
            </a:r>
            <a:r>
              <a:rPr lang="en-US" b="1" dirty="0" smtClean="0"/>
              <a:t>a = -3 </a:t>
            </a:r>
            <a:r>
              <a:rPr lang="en-US" b="1" dirty="0" err="1" smtClean="0"/>
              <a:t>i</a:t>
            </a:r>
            <a:r>
              <a:rPr lang="en-US" b="1" dirty="0" smtClean="0"/>
              <a:t> </a:t>
            </a:r>
            <a:r>
              <a:rPr lang="en-US" dirty="0" smtClean="0"/>
              <a:t>m/s</a:t>
            </a:r>
            <a:r>
              <a:rPr lang="en-US" baseline="30000" dirty="0" smtClean="0"/>
              <a:t>2</a:t>
            </a:r>
            <a:r>
              <a:rPr lang="en-US" dirty="0" smtClean="0"/>
              <a:t> . What is the net torque on the particle at this instant about the point having the position vector </a:t>
            </a:r>
            <a:r>
              <a:rPr lang="en-US" b="1" dirty="0" smtClean="0"/>
              <a:t>r</a:t>
            </a:r>
            <a:r>
              <a:rPr lang="en-US" b="1" baseline="-25000" dirty="0" smtClean="0"/>
              <a:t>0</a:t>
            </a:r>
            <a:r>
              <a:rPr lang="en-US" b="1" dirty="0" smtClean="0"/>
              <a:t> = 9i</a:t>
            </a:r>
            <a:r>
              <a:rPr lang="en-US" dirty="0" smtClean="0"/>
              <a:t> m: ? (</a:t>
            </a:r>
            <a:r>
              <a:rPr lang="en-US" dirty="0" err="1" smtClean="0"/>
              <a:t>Ans</a:t>
            </a:r>
            <a:r>
              <a:rPr lang="en-US" dirty="0" smtClean="0"/>
              <a:t>: 90 k Nm) </a:t>
            </a:r>
          </a:p>
        </p:txBody>
      </p:sp>
      <p:sp>
        <p:nvSpPr>
          <p:cNvPr id="11" name="Rectangle 10"/>
          <p:cNvSpPr/>
          <p:nvPr/>
        </p:nvSpPr>
        <p:spPr>
          <a:xfrm>
            <a:off x="533400" y="2743200"/>
            <a:ext cx="8153400" cy="923330"/>
          </a:xfrm>
          <a:prstGeom prst="rect">
            <a:avLst/>
          </a:prstGeom>
        </p:spPr>
        <p:txBody>
          <a:bodyPr wrap="square">
            <a:spAutoFit/>
          </a:bodyPr>
          <a:lstStyle/>
          <a:p>
            <a:r>
              <a:rPr lang="en-US" b="1" dirty="0" smtClean="0"/>
              <a:t>Example 3.</a:t>
            </a:r>
            <a:r>
              <a:rPr lang="en-US" dirty="0" smtClean="0"/>
              <a:t> Force F = (-8.0 N) </a:t>
            </a:r>
            <a:r>
              <a:rPr lang="en-US" i="1" dirty="0" err="1" smtClean="0"/>
              <a:t>i</a:t>
            </a:r>
            <a:r>
              <a:rPr lang="en-US" dirty="0" smtClean="0"/>
              <a:t>+ (6.0 N)</a:t>
            </a:r>
            <a:r>
              <a:rPr lang="en-US" i="1" dirty="0" smtClean="0"/>
              <a:t> j </a:t>
            </a:r>
            <a:r>
              <a:rPr lang="en-US" dirty="0" smtClean="0"/>
              <a:t>acts on a particle with position vector </a:t>
            </a:r>
            <a:r>
              <a:rPr lang="en-US" b="1" dirty="0" smtClean="0"/>
              <a:t> r</a:t>
            </a:r>
            <a:r>
              <a:rPr lang="en-US" dirty="0" smtClean="0"/>
              <a:t> = (3.0 m)</a:t>
            </a:r>
            <a:r>
              <a:rPr lang="en-US" i="1" dirty="0" smtClean="0"/>
              <a:t> </a:t>
            </a:r>
            <a:r>
              <a:rPr lang="en-US" i="1" dirty="0" err="1" smtClean="0"/>
              <a:t>i</a:t>
            </a:r>
            <a:r>
              <a:rPr lang="en-US" dirty="0" smtClean="0"/>
              <a:t>+ (4.0 m)</a:t>
            </a:r>
            <a:r>
              <a:rPr lang="en-US" i="1" dirty="0" smtClean="0"/>
              <a:t>j.</a:t>
            </a:r>
            <a:r>
              <a:rPr lang="en-US" dirty="0" smtClean="0"/>
              <a:t> What is the torque on the particle about the point P = (0, 4.0 m)? (</a:t>
            </a:r>
            <a:r>
              <a:rPr lang="en-US" dirty="0" err="1" smtClean="0"/>
              <a:t>Ans</a:t>
            </a:r>
            <a:r>
              <a:rPr lang="en-US" dirty="0" smtClean="0"/>
              <a:t>:  18</a:t>
            </a:r>
            <a:r>
              <a:rPr lang="en-US" i="1" dirty="0" smtClean="0"/>
              <a:t>k</a:t>
            </a:r>
            <a:r>
              <a:rPr lang="en-US" dirty="0" smtClean="0"/>
              <a:t> </a:t>
            </a:r>
            <a:r>
              <a:rPr lang="en-US" dirty="0" err="1" smtClean="0"/>
              <a:t>N.m</a:t>
            </a:r>
            <a:r>
              <a:rPr lang="en-US" dirty="0"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7200" y="876300"/>
            <a:ext cx="8534400" cy="2628900"/>
            <a:chOff x="457200" y="876300"/>
            <a:chExt cx="8534400" cy="2628900"/>
          </a:xfrm>
        </p:grpSpPr>
        <p:sp>
          <p:nvSpPr>
            <p:cNvPr id="2" name="Rectangle 4"/>
            <p:cNvSpPr txBox="1">
              <a:spLocks noChangeArrowheads="1"/>
            </p:cNvSpPr>
            <p:nvPr/>
          </p:nvSpPr>
          <p:spPr>
            <a:xfrm>
              <a:off x="457200" y="1036638"/>
              <a:ext cx="4267200" cy="2468562"/>
            </a:xfrm>
            <a:prstGeom prst="rect">
              <a:avLst/>
            </a:prstGeom>
            <a:noFill/>
            <a:ln w="76200">
              <a:noFill/>
            </a:ln>
          </p:spPr>
          <p:txBody>
            <a:bodyPr/>
            <a:lstStyle/>
            <a:p>
              <a:r>
                <a:rPr lang="en-US" sz="2000" dirty="0" smtClean="0"/>
                <a:t>Example1: </a:t>
              </a:r>
            </a:p>
            <a:p>
              <a:r>
                <a:rPr lang="en-US" sz="2000" dirty="0" smtClean="0"/>
                <a:t>A uniform rod of length L = 10.0 m and mass M = 2.00 kg is pivoted about its center of mass O. Two forces of 10.0 and 3.00 N are applied to the rod, as shown in Fig.3. What is the magnitude of the angular acceleration of the rod about O . </a:t>
              </a:r>
            </a:p>
            <a:p>
              <a:r>
                <a:rPr lang="en-US" sz="2000" dirty="0" err="1" smtClean="0"/>
                <a:t>Ans</a:t>
              </a:r>
              <a:r>
                <a:rPr lang="en-US" sz="2000" dirty="0" smtClean="0"/>
                <a:t>: ) 1.02  </a:t>
              </a:r>
              <a:r>
                <a:rPr lang="en-US" sz="2000" dirty="0" err="1" smtClean="0"/>
                <a:t>rad</a:t>
              </a:r>
              <a:r>
                <a:rPr lang="en-US" sz="2000" dirty="0" smtClean="0"/>
                <a:t>/s</a:t>
              </a:r>
              <a:r>
                <a:rPr lang="en-US" sz="2000" baseline="30000" dirty="0" smtClean="0"/>
                <a:t>2</a:t>
              </a:r>
              <a:r>
                <a:rPr lang="en-US" sz="2000" dirty="0" smtClean="0"/>
                <a:t> </a:t>
              </a:r>
              <a:endParaRPr lang="en-US" sz="2000" dirty="0"/>
            </a:p>
          </p:txBody>
        </p:sp>
        <p:pic>
          <p:nvPicPr>
            <p:cNvPr id="63490" name="Picture 2"/>
            <p:cNvPicPr>
              <a:picLocks noChangeAspect="1" noChangeArrowheads="1"/>
            </p:cNvPicPr>
            <p:nvPr/>
          </p:nvPicPr>
          <p:blipFill>
            <a:blip r:embed="rId2" cstate="print"/>
            <a:srcRect/>
            <a:stretch>
              <a:fillRect/>
            </a:stretch>
          </p:blipFill>
          <p:spPr bwMode="auto">
            <a:xfrm>
              <a:off x="4800600" y="876300"/>
              <a:ext cx="4191000" cy="2171700"/>
            </a:xfrm>
            <a:prstGeom prst="rect">
              <a:avLst/>
            </a:prstGeom>
            <a:noFill/>
            <a:ln w="9525">
              <a:noFill/>
              <a:miter lim="800000"/>
              <a:headEnd/>
              <a:tailEnd/>
            </a:ln>
          </p:spPr>
        </p:pic>
      </p:grpSp>
      <p:grpSp>
        <p:nvGrpSpPr>
          <p:cNvPr id="4" name="Group 3"/>
          <p:cNvGrpSpPr/>
          <p:nvPr/>
        </p:nvGrpSpPr>
        <p:grpSpPr>
          <a:xfrm>
            <a:off x="381000" y="4010799"/>
            <a:ext cx="8534400" cy="2466201"/>
            <a:chOff x="533400" y="2057400"/>
            <a:chExt cx="8534400" cy="2466201"/>
          </a:xfrm>
        </p:grpSpPr>
        <p:pic>
          <p:nvPicPr>
            <p:cNvPr id="5" name="Picture 3"/>
            <p:cNvPicPr>
              <a:picLocks noChangeAspect="1" noChangeArrowheads="1"/>
            </p:cNvPicPr>
            <p:nvPr/>
          </p:nvPicPr>
          <p:blipFill>
            <a:blip r:embed="rId3" cstate="print"/>
            <a:srcRect/>
            <a:stretch>
              <a:fillRect/>
            </a:stretch>
          </p:blipFill>
          <p:spPr bwMode="auto">
            <a:xfrm>
              <a:off x="5262361" y="2057400"/>
              <a:ext cx="3805439" cy="2293203"/>
            </a:xfrm>
            <a:prstGeom prst="rect">
              <a:avLst/>
            </a:prstGeom>
            <a:noFill/>
            <a:ln w="9525">
              <a:noFill/>
              <a:miter lim="800000"/>
              <a:headEnd/>
              <a:tailEnd/>
            </a:ln>
            <a:effectLst/>
          </p:spPr>
        </p:pic>
        <p:sp>
          <p:nvSpPr>
            <p:cNvPr id="6" name="Rectangle 5"/>
            <p:cNvSpPr/>
            <p:nvPr/>
          </p:nvSpPr>
          <p:spPr>
            <a:xfrm>
              <a:off x="533400" y="2215277"/>
              <a:ext cx="4800600" cy="2308324"/>
            </a:xfrm>
            <a:prstGeom prst="rect">
              <a:avLst/>
            </a:prstGeom>
          </p:spPr>
          <p:txBody>
            <a:bodyPr wrap="square">
              <a:spAutoFit/>
            </a:bodyPr>
            <a:lstStyle/>
            <a:p>
              <a:r>
                <a:rPr lang="en-US" dirty="0" smtClean="0"/>
                <a:t>Example 2. </a:t>
              </a:r>
            </a:p>
            <a:p>
              <a:r>
                <a:rPr lang="en-US" dirty="0" smtClean="0"/>
                <a:t>Four forces of the same magnitude act on a square frame that can rotate about the middle point P as shown in Figure 7. Rank the forces acting on it according to the magnitude of the torque they produce about point P, greatest first. (assume all forces in the plane of the square) </a:t>
              </a:r>
            </a:p>
            <a:p>
              <a:r>
                <a:rPr lang="en-US" dirty="0" smtClean="0"/>
                <a:t>A) F4, F3, F1, F2 </a:t>
              </a:r>
              <a:endParaRPr lang="en-US" dirty="0"/>
            </a:p>
          </p:txBody>
        </p:sp>
      </p:grpSp>
      <p:sp>
        <p:nvSpPr>
          <p:cNvPr id="8" name="Rectangle 4"/>
          <p:cNvSpPr txBox="1">
            <a:spLocks noChangeArrowheads="1"/>
          </p:cNvSpPr>
          <p:nvPr/>
        </p:nvSpPr>
        <p:spPr>
          <a:xfrm>
            <a:off x="457200" y="0"/>
            <a:ext cx="8229600" cy="563562"/>
          </a:xfrm>
          <a:prstGeom prst="rect">
            <a:avLst/>
          </a:prstGeom>
          <a:noFill/>
          <a:ln w="76200">
            <a:noFill/>
          </a:ln>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rgbClr val="00B050"/>
                </a:solidFill>
                <a:effectLst/>
                <a:uLnTx/>
                <a:uFillTx/>
                <a:latin typeface="Comic Sans MS" pitchFamily="66" charset="0"/>
                <a:ea typeface="+mj-ea"/>
                <a:cs typeface="+mj-cs"/>
              </a:rPr>
              <a:t>Examples</a:t>
            </a:r>
            <a:endParaRPr kumimoji="0" lang="en-US" sz="3200" b="1" i="0" u="none" strike="noStrike" kern="1200" cap="none" spc="0" normalizeH="0" baseline="0" noProof="0" dirty="0">
              <a:ln>
                <a:noFill/>
              </a:ln>
              <a:solidFill>
                <a:srgbClr val="00B050"/>
              </a:solidFill>
              <a:effectLst/>
              <a:uLnTx/>
              <a:uFillTx/>
              <a:latin typeface="Comic Sans MS" pitchFamily="66" charset="0"/>
              <a:ea typeface="+mj-ea"/>
              <a:cs typeface="+mj-cs"/>
            </a:endParaRPr>
          </a:p>
        </p:txBody>
      </p:sp>
      <mc:AlternateContent xmlns:mc="http://schemas.openxmlformats.org/markup-compatibility/2006" xmlns:p14="http://schemas.microsoft.com/office/powerpoint/2010/main">
        <mc:Choice Requires="p14">
          <p:contentPart p14:bwMode="auto" r:id="rId4">
            <p14:nvContentPartPr>
              <p14:cNvPr id="47116" name="Ink 12"/>
              <p14:cNvContentPartPr>
                <a14:cpLocks xmlns:a14="http://schemas.microsoft.com/office/drawing/2010/main" noRot="1" noChangeAspect="1" noEditPoints="1" noChangeArrowheads="1" noChangeShapeType="1"/>
              </p14:cNvContentPartPr>
              <p14:nvPr/>
            </p14:nvContentPartPr>
            <p14:xfrm>
              <a:off x="231644825" y="214458550"/>
              <a:ext cx="0" cy="0"/>
            </p14:xfrm>
          </p:contentPart>
        </mc:Choice>
        <mc:Fallback xmlns="">
          <p:pic>
            <p:nvPicPr>
              <p:cNvPr id="47116" name="Ink 12"/>
              <p:cNvPicPr>
                <a:picLocks noRot="1" noChangeAspect="1" noEditPoints="1" noChangeArrowheads="1" noChangeShapeType="1"/>
              </p:cNvPicPr>
              <p:nvPr/>
            </p:nvPicPr>
            <p:blipFill>
              <a:blip r:embed="rId5"/>
              <a:stretch>
                <a:fillRect/>
              </a:stretch>
            </p:blipFill>
            <p:spPr>
              <a:xfrm>
                <a:off x="231644825" y="214458550"/>
                <a:ext cx="0" cy="0"/>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895600"/>
            <a:ext cx="7120795" cy="646331"/>
          </a:xfrm>
          <a:prstGeom prst="rect">
            <a:avLst/>
          </a:prstGeom>
          <a:noFill/>
        </p:spPr>
        <p:txBody>
          <a:bodyPr wrap="none" rtlCol="0">
            <a:spAutoFit/>
          </a:bodyPr>
          <a:lstStyle/>
          <a:p>
            <a:r>
              <a:rPr lang="en-US" sz="3600" b="1" i="1" dirty="0" smtClean="0"/>
              <a:t>Work and Power: Rotational Motion</a:t>
            </a:r>
            <a:endParaRPr lang="en-US" sz="3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5"/>
          <p:cNvGraphicFramePr>
            <a:graphicFrameLocks noChangeAspect="1"/>
          </p:cNvGraphicFramePr>
          <p:nvPr/>
        </p:nvGraphicFramePr>
        <p:xfrm>
          <a:off x="1211263" y="2312988"/>
          <a:ext cx="1319212" cy="320675"/>
        </p:xfrm>
        <a:graphic>
          <a:graphicData uri="http://schemas.openxmlformats.org/presentationml/2006/ole">
            <mc:AlternateContent xmlns:mc="http://schemas.openxmlformats.org/markup-compatibility/2006">
              <mc:Choice xmlns:v="urn:schemas-microsoft-com:vml" Requires="v">
                <p:oleObj spid="_x0000_s169336" name="Equation" r:id="rId3" imgW="596880" imgH="177480" progId="Equation.3">
                  <p:embed/>
                </p:oleObj>
              </mc:Choice>
              <mc:Fallback>
                <p:oleObj name="Equation" r:id="rId3" imgW="596880" imgH="17748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263" y="2312988"/>
                        <a:ext cx="1319212"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Box 47"/>
          <p:cNvSpPr txBox="1"/>
          <p:nvPr/>
        </p:nvSpPr>
        <p:spPr>
          <a:xfrm>
            <a:off x="1524000" y="381000"/>
            <a:ext cx="1104790" cy="584775"/>
          </a:xfrm>
          <a:prstGeom prst="rect">
            <a:avLst/>
          </a:prstGeom>
          <a:noFill/>
        </p:spPr>
        <p:txBody>
          <a:bodyPr wrap="none" rtlCol="0">
            <a:spAutoFit/>
          </a:bodyPr>
          <a:lstStyle/>
          <a:p>
            <a:r>
              <a:rPr lang="en-US" sz="3200" b="1" dirty="0" smtClean="0">
                <a:solidFill>
                  <a:srgbClr val="0000FF"/>
                </a:solidFill>
              </a:rPr>
              <a:t>Work</a:t>
            </a:r>
            <a:endParaRPr lang="en-US" sz="3200" b="1" dirty="0">
              <a:solidFill>
                <a:srgbClr val="0000FF"/>
              </a:solidFill>
            </a:endParaRPr>
          </a:p>
        </p:txBody>
      </p:sp>
      <p:graphicFrame>
        <p:nvGraphicFramePr>
          <p:cNvPr id="60" name="Object 5"/>
          <p:cNvGraphicFramePr>
            <a:graphicFrameLocks noChangeAspect="1"/>
          </p:cNvGraphicFramePr>
          <p:nvPr>
            <p:extLst>
              <p:ext uri="{D42A27DB-BD31-4B8C-83A1-F6EECF244321}">
                <p14:modId xmlns:p14="http://schemas.microsoft.com/office/powerpoint/2010/main" val="3832840062"/>
              </p:ext>
            </p:extLst>
          </p:nvPr>
        </p:nvGraphicFramePr>
        <p:xfrm>
          <a:off x="4486275" y="3124200"/>
          <a:ext cx="4030663" cy="709613"/>
        </p:xfrm>
        <a:graphic>
          <a:graphicData uri="http://schemas.openxmlformats.org/presentationml/2006/ole">
            <mc:AlternateContent xmlns:mc="http://schemas.openxmlformats.org/markup-compatibility/2006">
              <mc:Choice xmlns:v="urn:schemas-microsoft-com:vml" Requires="v">
                <p:oleObj spid="_x0000_s169337" name="معادلة" r:id="rId5" imgW="1815840" imgH="393480" progId="Equation.3">
                  <p:embed/>
                </p:oleObj>
              </mc:Choice>
              <mc:Fallback>
                <p:oleObj name="معادلة" r:id="rId5" imgW="1815840" imgH="393480" progId="Equation.3">
                  <p:embed/>
                  <p:pic>
                    <p:nvPicPr>
                      <p:cNvPr id="0" name="Picture 11"/>
                      <p:cNvPicPr>
                        <a:picLocks noChangeAspect="1" noChangeArrowheads="1"/>
                      </p:cNvPicPr>
                      <p:nvPr/>
                    </p:nvPicPr>
                    <p:blipFill>
                      <a:blip r:embed="rId6"/>
                      <a:srcRect/>
                      <a:stretch>
                        <a:fillRect/>
                      </a:stretch>
                    </p:blipFill>
                    <p:spPr bwMode="auto">
                      <a:xfrm>
                        <a:off x="4486275" y="3124200"/>
                        <a:ext cx="4030663"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9" name="Object 15"/>
          <p:cNvGraphicFramePr>
            <a:graphicFrameLocks noChangeAspect="1"/>
          </p:cNvGraphicFramePr>
          <p:nvPr>
            <p:extLst>
              <p:ext uri="{D42A27DB-BD31-4B8C-83A1-F6EECF244321}">
                <p14:modId xmlns:p14="http://schemas.microsoft.com/office/powerpoint/2010/main" val="2052845261"/>
              </p:ext>
            </p:extLst>
          </p:nvPr>
        </p:nvGraphicFramePr>
        <p:xfrm>
          <a:off x="4953000" y="1390650"/>
          <a:ext cx="1265238" cy="608013"/>
        </p:xfrm>
        <a:graphic>
          <a:graphicData uri="http://schemas.openxmlformats.org/presentationml/2006/ole">
            <mc:AlternateContent xmlns:mc="http://schemas.openxmlformats.org/markup-compatibility/2006">
              <mc:Choice xmlns:v="urn:schemas-microsoft-com:vml" Requires="v">
                <p:oleObj spid="_x0000_s169338" name="معادلة" r:id="rId7" imgW="583920" imgH="393480" progId="Equation.3">
                  <p:embed/>
                </p:oleObj>
              </mc:Choice>
              <mc:Fallback>
                <p:oleObj name="معادلة" r:id="rId7" imgW="583920" imgH="393480" progId="Equation.3">
                  <p:embed/>
                  <p:pic>
                    <p:nvPicPr>
                      <p:cNvPr id="0" name="Picture 12"/>
                      <p:cNvPicPr>
                        <a:picLocks noChangeAspect="1" noChangeArrowheads="1"/>
                      </p:cNvPicPr>
                      <p:nvPr/>
                    </p:nvPicPr>
                    <p:blipFill>
                      <a:blip r:embed="rId8"/>
                      <a:srcRect/>
                      <a:stretch>
                        <a:fillRect/>
                      </a:stretch>
                    </p:blipFill>
                    <p:spPr bwMode="auto">
                      <a:xfrm>
                        <a:off x="4953000" y="1390650"/>
                        <a:ext cx="1265238"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8974" name="Object 14"/>
          <p:cNvGraphicFramePr>
            <a:graphicFrameLocks noChangeAspect="1"/>
          </p:cNvGraphicFramePr>
          <p:nvPr/>
        </p:nvGraphicFramePr>
        <p:xfrm>
          <a:off x="1120775" y="2922588"/>
          <a:ext cx="1489075" cy="320675"/>
        </p:xfrm>
        <a:graphic>
          <a:graphicData uri="http://schemas.openxmlformats.org/presentationml/2006/ole">
            <mc:AlternateContent xmlns:mc="http://schemas.openxmlformats.org/markup-compatibility/2006">
              <mc:Choice xmlns:v="urn:schemas-microsoft-com:vml" Requires="v">
                <p:oleObj spid="_x0000_s169339" name="Equation" r:id="rId9" imgW="672840" imgH="177480" progId="Equation.3">
                  <p:embed/>
                </p:oleObj>
              </mc:Choice>
              <mc:Fallback>
                <p:oleObj name="Equation" r:id="rId9" imgW="672840" imgH="177480" progId="Equation.3">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0775" y="2922588"/>
                        <a:ext cx="1489075"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8975" name="Object 15"/>
          <p:cNvGraphicFramePr>
            <a:graphicFrameLocks noChangeAspect="1"/>
          </p:cNvGraphicFramePr>
          <p:nvPr/>
        </p:nvGraphicFramePr>
        <p:xfrm>
          <a:off x="608013" y="1143000"/>
          <a:ext cx="2611437" cy="914400"/>
        </p:xfrm>
        <a:graphic>
          <a:graphicData uri="http://schemas.openxmlformats.org/presentationml/2006/ole">
            <mc:AlternateContent xmlns:mc="http://schemas.openxmlformats.org/markup-compatibility/2006">
              <mc:Choice xmlns:v="urn:schemas-microsoft-com:vml" Requires="v">
                <p:oleObj spid="_x0000_s169340" name="Equation" r:id="rId11" imgW="1180800" imgH="507960" progId="Equation.3">
                  <p:embed/>
                </p:oleObj>
              </mc:Choice>
              <mc:Fallback>
                <p:oleObj name="Equation" r:id="rId11" imgW="1180800" imgH="507960" progId="Equation.3">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013" y="1143000"/>
                        <a:ext cx="2611437"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8977" name="Object 17"/>
          <p:cNvGraphicFramePr>
            <a:graphicFrameLocks noChangeAspect="1"/>
          </p:cNvGraphicFramePr>
          <p:nvPr>
            <p:extLst>
              <p:ext uri="{D42A27DB-BD31-4B8C-83A1-F6EECF244321}">
                <p14:modId xmlns:p14="http://schemas.microsoft.com/office/powerpoint/2010/main" val="2452555433"/>
              </p:ext>
            </p:extLst>
          </p:nvPr>
        </p:nvGraphicFramePr>
        <p:xfrm>
          <a:off x="698500" y="3397250"/>
          <a:ext cx="2382838" cy="911225"/>
        </p:xfrm>
        <a:graphic>
          <a:graphicData uri="http://schemas.openxmlformats.org/presentationml/2006/ole">
            <mc:AlternateContent xmlns:mc="http://schemas.openxmlformats.org/markup-compatibility/2006">
              <mc:Choice xmlns:v="urn:schemas-microsoft-com:vml" Requires="v">
                <p:oleObj spid="_x0000_s169341" name="معادلة" r:id="rId13" imgW="1079280" imgH="507960" progId="Equation.3">
                  <p:embed/>
                </p:oleObj>
              </mc:Choice>
              <mc:Fallback>
                <p:oleObj name="معادلة" r:id="rId13" imgW="1079280" imgH="507960" progId="Equation.3">
                  <p:embed/>
                  <p:pic>
                    <p:nvPicPr>
                      <p:cNvPr id="0" name="Picture 17"/>
                      <p:cNvPicPr>
                        <a:picLocks noChangeAspect="1" noChangeArrowheads="1"/>
                      </p:cNvPicPr>
                      <p:nvPr/>
                    </p:nvPicPr>
                    <p:blipFill>
                      <a:blip r:embed="rId14"/>
                      <a:srcRect/>
                      <a:stretch>
                        <a:fillRect/>
                      </a:stretch>
                    </p:blipFill>
                    <p:spPr bwMode="auto">
                      <a:xfrm>
                        <a:off x="698500" y="3397250"/>
                        <a:ext cx="2382838"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5334000" y="381000"/>
            <a:ext cx="1272080" cy="584775"/>
          </a:xfrm>
          <a:prstGeom prst="rect">
            <a:avLst/>
          </a:prstGeom>
          <a:noFill/>
        </p:spPr>
        <p:txBody>
          <a:bodyPr wrap="none" rtlCol="0">
            <a:spAutoFit/>
          </a:bodyPr>
          <a:lstStyle/>
          <a:p>
            <a:r>
              <a:rPr lang="en-US" sz="3200" b="1" dirty="0" smtClean="0">
                <a:solidFill>
                  <a:srgbClr val="0000FF"/>
                </a:solidFill>
              </a:rPr>
              <a:t>Power</a:t>
            </a:r>
            <a:endParaRPr lang="en-US" sz="3200" b="1" dirty="0">
              <a:solidFill>
                <a:srgbClr val="0000FF"/>
              </a:solidFill>
            </a:endParaRPr>
          </a:p>
        </p:txBody>
      </p:sp>
      <p:cxnSp>
        <p:nvCxnSpPr>
          <p:cNvPr id="39" name="Straight Connector 38"/>
          <p:cNvCxnSpPr/>
          <p:nvPr/>
        </p:nvCxnSpPr>
        <p:spPr>
          <a:xfrm>
            <a:off x="3962400" y="1143000"/>
            <a:ext cx="0" cy="312420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14400" y="1870075"/>
            <a:ext cx="2364686" cy="369332"/>
          </a:xfrm>
          <a:prstGeom prst="rect">
            <a:avLst/>
          </a:prstGeom>
          <a:noFill/>
        </p:spPr>
        <p:txBody>
          <a:bodyPr wrap="none" rtlCol="0">
            <a:spAutoFit/>
          </a:bodyPr>
          <a:lstStyle/>
          <a:p>
            <a:r>
              <a:rPr lang="en-US" dirty="0" smtClean="0">
                <a:solidFill>
                  <a:srgbClr val="FF0000"/>
                </a:solidFill>
              </a:rPr>
              <a:t>If </a:t>
            </a:r>
            <a:r>
              <a:rPr lang="el-GR" dirty="0" smtClean="0">
                <a:solidFill>
                  <a:srgbClr val="FF0000"/>
                </a:solidFill>
                <a:latin typeface="Calibri"/>
              </a:rPr>
              <a:t>θ</a:t>
            </a:r>
            <a:r>
              <a:rPr lang="en-US" dirty="0" smtClean="0">
                <a:solidFill>
                  <a:srgbClr val="FF0000"/>
                </a:solidFill>
                <a:latin typeface="Calibri"/>
              </a:rPr>
              <a:t> between s and F =0</a:t>
            </a:r>
            <a:endParaRPr lang="en-US" dirty="0">
              <a:solidFill>
                <a:srgbClr val="FF0000"/>
              </a:solidFill>
            </a:endParaRPr>
          </a:p>
        </p:txBody>
      </p:sp>
      <p:sp>
        <p:nvSpPr>
          <p:cNvPr id="14" name="Rectangle 1"/>
          <p:cNvSpPr>
            <a:spLocks noChangeArrowheads="1"/>
          </p:cNvSpPr>
          <p:nvPr/>
        </p:nvSpPr>
        <p:spPr bwMode="auto">
          <a:xfrm>
            <a:off x="381000" y="4750475"/>
            <a:ext cx="8458200" cy="203132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CMR10"/>
              </a:rPr>
              <a:t>Example from ch7: </a:t>
            </a:r>
          </a:p>
          <a:p>
            <a:pPr marL="0" marR="0" lvl="0" indent="0" algn="l" defTabSz="914400" rtl="0" eaLnBrk="1" fontAlgn="base" latinLnBrk="0" hangingPunct="1">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A 0</a:t>
            </a:r>
            <a:r>
              <a:rPr kumimoji="0" lang="en-US" b="0" i="0" u="none" strike="noStrike" cap="none" normalizeH="0" baseline="0" dirty="0" smtClean="0">
                <a:ln>
                  <a:noFill/>
                </a:ln>
                <a:solidFill>
                  <a:schemeClr val="tx1"/>
                </a:solidFill>
                <a:effectLst/>
                <a:latin typeface="Calibri" pitchFamily="34" charset="0"/>
                <a:ea typeface="Calibri" pitchFamily="34" charset="0"/>
                <a:cs typeface="CMMI10"/>
              </a:rPr>
              <a:t>.</a:t>
            </a: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50-kg object moves on a horizontal circular track with a radius of 2</a:t>
            </a:r>
            <a:r>
              <a:rPr kumimoji="0" lang="en-US" b="0" i="0" u="none" strike="noStrike" cap="none" normalizeH="0" baseline="0" dirty="0" smtClean="0">
                <a:ln>
                  <a:noFill/>
                </a:ln>
                <a:solidFill>
                  <a:schemeClr val="tx1"/>
                </a:solidFill>
                <a:effectLst/>
                <a:latin typeface="Calibri" pitchFamily="34" charset="0"/>
                <a:ea typeface="Calibri" pitchFamily="34" charset="0"/>
                <a:cs typeface="CMMI10"/>
              </a:rPr>
              <a:t>.</a:t>
            </a: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5 m. An external force of 3</a:t>
            </a:r>
            <a:r>
              <a:rPr kumimoji="0" lang="en-US" b="0" i="0" u="none" strike="noStrike" cap="none" normalizeH="0" baseline="0" dirty="0" smtClean="0">
                <a:ln>
                  <a:noFill/>
                </a:ln>
                <a:solidFill>
                  <a:schemeClr val="tx1"/>
                </a:solidFill>
                <a:effectLst/>
                <a:latin typeface="Calibri" pitchFamily="34" charset="0"/>
                <a:ea typeface="Calibri" pitchFamily="34" charset="0"/>
                <a:cs typeface="CMMI10"/>
              </a:rPr>
              <a:t>.</a:t>
            </a: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0N, always tangent to the track, causes the object to speed up as it goes around. </a:t>
            </a:r>
          </a:p>
          <a:p>
            <a:pPr marL="342900" marR="0" lvl="0" indent="-342900" algn="l" defTabSz="914400" rtl="0" eaLnBrk="1" fontAlgn="base" latinLnBrk="0" hangingPunct="1">
              <a:lnSpc>
                <a:spcPct val="100000"/>
              </a:lnSpc>
              <a:spcBef>
                <a:spcPct val="0"/>
              </a:spcBef>
              <a:spcAft>
                <a:spcPct val="0"/>
              </a:spcAft>
              <a:buClrTx/>
              <a:buSzTx/>
              <a:buAutoNum type="alphaLcParenR"/>
              <a:tabLst/>
            </a:pPr>
            <a:r>
              <a:rPr lang="en-US" dirty="0" smtClean="0">
                <a:latin typeface="Calibri" pitchFamily="34" charset="0"/>
                <a:ea typeface="Calibri" pitchFamily="34" charset="0"/>
                <a:cs typeface="CMR10"/>
              </a:rPr>
              <a:t>Find the work done by the force for a complete revolution.</a:t>
            </a:r>
          </a:p>
          <a:p>
            <a:pPr marL="342900" marR="0" lvl="0" indent="-342900" algn="l" defTabSz="914400" rtl="0" eaLnBrk="1" fontAlgn="base" latinLnBrk="0" hangingPunct="1">
              <a:lnSpc>
                <a:spcPct val="100000"/>
              </a:lnSpc>
              <a:spcBef>
                <a:spcPct val="0"/>
              </a:spcBef>
              <a:spcAft>
                <a:spcPct val="0"/>
              </a:spcAft>
              <a:buClrTx/>
              <a:buSzTx/>
              <a:buAutoNum type="alphaLcParenR"/>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If it starts from rest its speed at the end of one revolution is?</a:t>
            </a:r>
            <a:r>
              <a:rPr kumimoji="0" lang="en-US" b="0" i="0" u="none" strike="noStrike" cap="none" normalizeH="0" dirty="0" smtClean="0">
                <a:ln>
                  <a:noFill/>
                </a:ln>
                <a:solidFill>
                  <a:schemeClr val="tx1"/>
                </a:solidFill>
                <a:effectLst/>
                <a:latin typeface="Calibri" pitchFamily="34" charset="0"/>
                <a:ea typeface="Calibri" pitchFamily="34" charset="0"/>
                <a:cs typeface="CMR10"/>
              </a:rPr>
              <a:t>     </a:t>
            </a:r>
          </a:p>
          <a:p>
            <a:pPr marL="0" marR="0" lvl="0" indent="0" algn="l" defTabSz="914400" rtl="0" eaLnBrk="1" fontAlgn="base" latinLnBrk="0" hangingPunct="1">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CMR10"/>
              </a:rPr>
              <a:t>Ans</a:t>
            </a: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 14 m/s)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68978" name="Object 18"/>
          <p:cNvGraphicFramePr>
            <a:graphicFrameLocks noChangeAspect="1"/>
          </p:cNvGraphicFramePr>
          <p:nvPr>
            <p:extLst>
              <p:ext uri="{D42A27DB-BD31-4B8C-83A1-F6EECF244321}">
                <p14:modId xmlns:p14="http://schemas.microsoft.com/office/powerpoint/2010/main" val="3263045342"/>
              </p:ext>
            </p:extLst>
          </p:nvPr>
        </p:nvGraphicFramePr>
        <p:xfrm>
          <a:off x="4733925" y="2286000"/>
          <a:ext cx="2808288" cy="436563"/>
        </p:xfrm>
        <a:graphic>
          <a:graphicData uri="http://schemas.openxmlformats.org/presentationml/2006/ole">
            <mc:AlternateContent xmlns:mc="http://schemas.openxmlformats.org/markup-compatibility/2006">
              <mc:Choice xmlns:v="urn:schemas-microsoft-com:vml" Requires="v">
                <p:oleObj spid="_x0000_s169342" name="معادلة" r:id="rId15" imgW="1269720" imgH="241200" progId="Equation.3">
                  <p:embed/>
                </p:oleObj>
              </mc:Choice>
              <mc:Fallback>
                <p:oleObj name="معادلة" r:id="rId15" imgW="1269720" imgH="241200" progId="Equation.3">
                  <p:embed/>
                  <p:pic>
                    <p:nvPicPr>
                      <p:cNvPr id="0" name="Picture 18"/>
                      <p:cNvPicPr>
                        <a:picLocks noChangeAspect="1" noChangeArrowheads="1"/>
                      </p:cNvPicPr>
                      <p:nvPr/>
                    </p:nvPicPr>
                    <p:blipFill>
                      <a:blip r:embed="rId16"/>
                      <a:srcRect/>
                      <a:stretch>
                        <a:fillRect/>
                      </a:stretch>
                    </p:blipFill>
                    <p:spPr bwMode="auto">
                      <a:xfrm>
                        <a:off x="4733925" y="2286000"/>
                        <a:ext cx="2808288"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rot="1844619">
            <a:off x="2223448" y="2133600"/>
            <a:ext cx="4101152" cy="2430440"/>
            <a:chOff x="2223448" y="2133600"/>
            <a:chExt cx="4101152" cy="2430440"/>
          </a:xfrm>
        </p:grpSpPr>
        <p:cxnSp>
          <p:nvCxnSpPr>
            <p:cNvPr id="3" name="Straight Arrow Connector 2"/>
            <p:cNvCxnSpPr/>
            <p:nvPr/>
          </p:nvCxnSpPr>
          <p:spPr>
            <a:xfrm flipV="1">
              <a:off x="4267200" y="2133600"/>
              <a:ext cx="2057400" cy="1219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0800000" flipV="1">
              <a:off x="2223448" y="3344840"/>
              <a:ext cx="2057400" cy="1219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981200" y="990600"/>
            <a:ext cx="4572000" cy="4572000"/>
            <a:chOff x="1981200" y="990600"/>
            <a:chExt cx="4572000" cy="4572000"/>
          </a:xfrm>
        </p:grpSpPr>
        <p:cxnSp>
          <p:nvCxnSpPr>
            <p:cNvPr id="10" name="Straight Connector 9"/>
            <p:cNvCxnSpPr/>
            <p:nvPr/>
          </p:nvCxnSpPr>
          <p:spPr>
            <a:xfrm rot="5400000">
              <a:off x="1981199" y="3276600"/>
              <a:ext cx="4572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3352800"/>
              <a:ext cx="4572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057400" y="4724400"/>
            <a:ext cx="4468916" cy="400110"/>
          </a:xfrm>
          <a:prstGeom prst="rect">
            <a:avLst/>
          </a:prstGeom>
          <a:noFill/>
        </p:spPr>
        <p:txBody>
          <a:bodyPr wrap="none" rtlCol="0">
            <a:spAutoFit/>
          </a:bodyPr>
          <a:lstStyle/>
          <a:p>
            <a:r>
              <a:rPr lang="en-US" sz="2000" b="1" dirty="0" smtClean="0"/>
              <a:t>one complete rotation =360</a:t>
            </a:r>
            <a:r>
              <a:rPr lang="en-US" sz="2000" b="1" baseline="30000" dirty="0" smtClean="0"/>
              <a:t>0</a:t>
            </a:r>
            <a:r>
              <a:rPr lang="en-US" sz="2000" b="1" dirty="0" smtClean="0"/>
              <a:t> = 2</a:t>
            </a:r>
            <a:r>
              <a:rPr lang="az-Cyrl-AZ" sz="2000" b="1" dirty="0" smtClean="0"/>
              <a:t>л</a:t>
            </a:r>
            <a:r>
              <a:rPr lang="en-US" sz="2000" b="1" dirty="0" smtClean="0"/>
              <a:t> radian</a:t>
            </a:r>
            <a:endParaRPr lang="en-US" sz="2000" b="1" dirty="0"/>
          </a:p>
        </p:txBody>
      </p:sp>
      <p:graphicFrame>
        <p:nvGraphicFramePr>
          <p:cNvPr id="30" name="Object 29"/>
          <p:cNvGraphicFramePr>
            <a:graphicFrameLocks noChangeAspect="1"/>
          </p:cNvGraphicFramePr>
          <p:nvPr/>
        </p:nvGraphicFramePr>
        <p:xfrm>
          <a:off x="4438650" y="3340100"/>
          <a:ext cx="266700" cy="177800"/>
        </p:xfrm>
        <a:graphic>
          <a:graphicData uri="http://schemas.openxmlformats.org/presentationml/2006/ole">
            <mc:AlternateContent xmlns:mc="http://schemas.openxmlformats.org/markup-compatibility/2006">
              <mc:Choice xmlns:v="urn:schemas-microsoft-com:vml" Requires="v">
                <p:oleObj spid="_x0000_s1078" name="Equation" r:id="rId3" imgW="266400" imgH="177480" progId="Equation.3">
                  <p:embed/>
                </p:oleObj>
              </mc:Choice>
              <mc:Fallback>
                <p:oleObj name="Equation" r:id="rId3" imgW="26640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0" y="3340100"/>
                        <a:ext cx="2667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304800" y="76200"/>
            <a:ext cx="5158785" cy="830997"/>
          </a:xfrm>
          <a:prstGeom prst="rect">
            <a:avLst/>
          </a:prstGeom>
          <a:noFill/>
        </p:spPr>
        <p:txBody>
          <a:bodyPr wrap="none" rtlCol="0">
            <a:spAutoFit/>
          </a:bodyPr>
          <a:lstStyle/>
          <a:p>
            <a:r>
              <a:rPr lang="en-US" sz="4800" b="1" dirty="0" smtClean="0"/>
              <a:t>Angular Motion (</a:t>
            </a:r>
            <a:r>
              <a:rPr lang="el-GR" sz="4800" b="1" dirty="0" smtClean="0"/>
              <a:t>Θ</a:t>
            </a:r>
            <a:r>
              <a:rPr lang="en-US" sz="4800" b="1" dirty="0" smtClean="0"/>
              <a:t>)</a:t>
            </a:r>
            <a:endParaRPr lang="en-US" sz="4800" b="1" dirty="0"/>
          </a:p>
        </p:txBody>
      </p:sp>
      <p:sp>
        <p:nvSpPr>
          <p:cNvPr id="14" name="TextBox 13"/>
          <p:cNvSpPr txBox="1"/>
          <p:nvPr/>
        </p:nvSpPr>
        <p:spPr>
          <a:xfrm>
            <a:off x="148076" y="5867400"/>
            <a:ext cx="8995924" cy="646331"/>
          </a:xfrm>
          <a:prstGeom prst="rect">
            <a:avLst/>
          </a:prstGeom>
          <a:noFill/>
        </p:spPr>
        <p:txBody>
          <a:bodyPr wrap="none" rtlCol="0">
            <a:spAutoFit/>
          </a:bodyPr>
          <a:lstStyle/>
          <a:p>
            <a:r>
              <a:rPr lang="en-US" sz="3600" b="1" dirty="0" smtClean="0">
                <a:solidFill>
                  <a:srgbClr val="0000FF"/>
                </a:solidFill>
              </a:rPr>
              <a:t>“Θ” must be measured in radian not in degree</a:t>
            </a:r>
            <a:endParaRPr lang="en-US" sz="3600" b="1" dirty="0">
              <a:solidFill>
                <a:srgbClr val="0000FF"/>
              </a:solidFill>
            </a:endParaRPr>
          </a:p>
        </p:txBody>
      </p:sp>
      <p:sp>
        <p:nvSpPr>
          <p:cNvPr id="15" name="TextBox 14"/>
          <p:cNvSpPr txBox="1"/>
          <p:nvPr/>
        </p:nvSpPr>
        <p:spPr>
          <a:xfrm>
            <a:off x="2057400" y="5257800"/>
            <a:ext cx="4928978" cy="400110"/>
          </a:xfrm>
          <a:prstGeom prst="rect">
            <a:avLst/>
          </a:prstGeom>
          <a:noFill/>
        </p:spPr>
        <p:txBody>
          <a:bodyPr wrap="none" rtlCol="0">
            <a:spAutoFit/>
          </a:bodyPr>
          <a:lstStyle/>
          <a:p>
            <a:r>
              <a:rPr lang="en-US" sz="2000" b="1" dirty="0" smtClean="0"/>
              <a:t>n complete rotation =n x 360</a:t>
            </a:r>
            <a:r>
              <a:rPr lang="en-US" sz="2000" b="1" baseline="30000" dirty="0" smtClean="0"/>
              <a:t>0</a:t>
            </a:r>
            <a:r>
              <a:rPr lang="en-US" sz="2000" b="1" dirty="0" smtClean="0"/>
              <a:t> = n (2</a:t>
            </a:r>
            <a:r>
              <a:rPr lang="az-Cyrl-AZ" sz="2000" b="1" dirty="0" smtClean="0"/>
              <a:t>л</a:t>
            </a:r>
            <a:r>
              <a:rPr lang="en-US" sz="2000" b="1" dirty="0" smtClean="0"/>
              <a:t>) radian</a:t>
            </a:r>
            <a:endParaRPr lang="en-US" sz="2000" b="1" dirty="0"/>
          </a:p>
        </p:txBody>
      </p:sp>
      <p:sp>
        <p:nvSpPr>
          <p:cNvPr id="16" name="Arc 15"/>
          <p:cNvSpPr/>
          <p:nvPr/>
        </p:nvSpPr>
        <p:spPr>
          <a:xfrm>
            <a:off x="3687168" y="2756848"/>
            <a:ext cx="1219200" cy="1066800"/>
          </a:xfrm>
          <a:prstGeom prst="arc">
            <a:avLst>
              <a:gd name="adj1" fmla="val 10491021"/>
              <a:gd name="adj2" fmla="val 11608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flipV="1">
            <a:off x="3684896" y="2854656"/>
            <a:ext cx="1219200" cy="1066800"/>
          </a:xfrm>
          <a:prstGeom prst="arc">
            <a:avLst>
              <a:gd name="adj1" fmla="val 10491021"/>
              <a:gd name="adj2" fmla="val 11608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8000" fill="hold"/>
                                        <p:tgtEl>
                                          <p:spTgt spid="8"/>
                                        </p:tgtEl>
                                        <p:attrNameLst>
                                          <p:attrName>r</p:attrName>
                                        </p:attrNameLst>
                                      </p:cBhvr>
                                    </p:animRot>
                                  </p:childTnLst>
                                </p:cTn>
                              </p:par>
                              <p:par>
                                <p:cTn id="7" presetID="22" presetClass="entr" presetSubtype="2" fill="hold" grpId="2"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right)">
                                      <p:cBhvr>
                                        <p:cTn id="9" dur="4000"/>
                                        <p:tgtEl>
                                          <p:spTgt spid="16"/>
                                        </p:tgtEl>
                                      </p:cBhvr>
                                    </p:animEffect>
                                  </p:childTnLst>
                                </p:cTn>
                              </p:par>
                              <p:par>
                                <p:cTn id="10" presetID="22" presetClass="entr" presetSubtype="8" fill="hold" grpId="0" nodeType="withEffect">
                                  <p:stCondLst>
                                    <p:cond delay="40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4000"/>
                                        <p:tgtEl>
                                          <p:spTgt spid="17"/>
                                        </p:tgtEl>
                                      </p:cBhvr>
                                    </p:animEffect>
                                  </p:childTnLst>
                                </p:cTn>
                              </p:par>
                            </p:childTnLst>
                          </p:cTn>
                        </p:par>
                        <p:par>
                          <p:cTn id="13" fill="hold">
                            <p:stCondLst>
                              <p:cond delay="8000"/>
                            </p:stCondLst>
                            <p:childTnLst>
                              <p:par>
                                <p:cTn id="14" presetID="1"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par>
                          <p:cTn id="24" fill="hold">
                            <p:stCondLst>
                              <p:cond delay="0"/>
                            </p:stCondLst>
                            <p:childTnLst>
                              <p:par>
                                <p:cTn id="25" presetID="13" presetClass="entr" presetSubtype="16" repeatCount="indefinite"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plus(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4" grpId="0"/>
      <p:bldP spid="15" grpId="0"/>
      <p:bldP spid="16" grpId="2" animBg="1" autoUpdateAnimBg="0"/>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457271"/>
            <a:ext cx="7924800" cy="1200329"/>
          </a:xfrm>
          <a:prstGeom prst="rect">
            <a:avLst/>
          </a:prstGeom>
        </p:spPr>
        <p:txBody>
          <a:bodyPr wrap="square">
            <a:spAutoFit/>
          </a:bodyPr>
          <a:lstStyle/>
          <a:p>
            <a:r>
              <a:rPr lang="en-US" b="1" dirty="0" smtClean="0"/>
              <a:t>Example3</a:t>
            </a:r>
            <a:r>
              <a:rPr lang="en-US" dirty="0" smtClean="0"/>
              <a:t>. A 32.0 kg thin hoop (ring) with radius 1.20 m, is rotating at 280 rev/min about its axis. What is the required average power of the net force that brings the hoop to a full stop in 15.0 s? </a:t>
            </a:r>
          </a:p>
          <a:p>
            <a:r>
              <a:rPr lang="en-US" dirty="0" smtClean="0"/>
              <a:t>A) 1.32 × 10</a:t>
            </a:r>
            <a:r>
              <a:rPr lang="en-US" baseline="30000" dirty="0" smtClean="0"/>
              <a:t>3</a:t>
            </a:r>
            <a:r>
              <a:rPr lang="en-US" dirty="0" smtClean="0"/>
              <a:t> W </a:t>
            </a:r>
            <a:endParaRPr lang="en-US" dirty="0"/>
          </a:p>
        </p:txBody>
      </p:sp>
      <p:sp>
        <p:nvSpPr>
          <p:cNvPr id="11" name="Rectangle 10"/>
          <p:cNvSpPr/>
          <p:nvPr/>
        </p:nvSpPr>
        <p:spPr>
          <a:xfrm>
            <a:off x="533400" y="3697069"/>
            <a:ext cx="7772400" cy="646331"/>
          </a:xfrm>
          <a:prstGeom prst="rect">
            <a:avLst/>
          </a:prstGeom>
        </p:spPr>
        <p:txBody>
          <a:bodyPr wrap="square">
            <a:spAutoFit/>
          </a:bodyPr>
          <a:lstStyle/>
          <a:p>
            <a:r>
              <a:rPr lang="en-US" b="1" dirty="0" smtClean="0"/>
              <a:t>Example 4</a:t>
            </a:r>
            <a:r>
              <a:rPr lang="en-US" dirty="0" smtClean="0"/>
              <a:t>. The engine delivers 1.20 ×10</a:t>
            </a:r>
            <a:r>
              <a:rPr lang="en-US" baseline="30000" dirty="0" smtClean="0"/>
              <a:t>5 </a:t>
            </a:r>
            <a:r>
              <a:rPr lang="en-US" i="1" dirty="0" smtClean="0"/>
              <a:t>W to a plane propeller at ω = 2400 rev/min. How much work does the engine do in one revolution?  </a:t>
            </a:r>
            <a:r>
              <a:rPr lang="en-US" dirty="0" smtClean="0"/>
              <a:t>A) 3000 </a:t>
            </a:r>
            <a:r>
              <a:rPr lang="en-US" i="1" dirty="0" smtClean="0"/>
              <a:t>J </a:t>
            </a:r>
            <a:endParaRPr lang="en-US" dirty="0"/>
          </a:p>
        </p:txBody>
      </p:sp>
      <p:sp>
        <p:nvSpPr>
          <p:cNvPr id="12" name="Rectangle 4"/>
          <p:cNvSpPr txBox="1">
            <a:spLocks noChangeArrowheads="1"/>
          </p:cNvSpPr>
          <p:nvPr/>
        </p:nvSpPr>
        <p:spPr>
          <a:xfrm>
            <a:off x="533400" y="4495800"/>
            <a:ext cx="8229600" cy="1143000"/>
          </a:xfrm>
          <a:prstGeom prst="rect">
            <a:avLst/>
          </a:prstGeom>
          <a:noFill/>
          <a:ln w="76200">
            <a:noFill/>
          </a:ln>
        </p:spPr>
        <p:txBody>
          <a:bodyPr/>
          <a:lstStyle/>
          <a:p>
            <a:r>
              <a:rPr lang="en-US" sz="2000" b="1" dirty="0" smtClean="0"/>
              <a:t>Example 5:</a:t>
            </a:r>
            <a:r>
              <a:rPr lang="en-US" sz="2000" dirty="0" smtClean="0"/>
              <a:t> A disk has a rotational inertia of 4.0 kg·m</a:t>
            </a:r>
            <a:r>
              <a:rPr lang="en-US" sz="2000" baseline="30000" dirty="0" smtClean="0"/>
              <a:t>2 </a:t>
            </a:r>
            <a:r>
              <a:rPr lang="en-US" sz="2000" dirty="0" smtClean="0"/>
              <a:t>and a constant angular acceleration of 2.0 </a:t>
            </a:r>
            <a:r>
              <a:rPr lang="en-US" sz="2000" dirty="0" err="1" smtClean="0"/>
              <a:t>rad</a:t>
            </a:r>
            <a:r>
              <a:rPr lang="en-US" sz="2000" dirty="0" smtClean="0"/>
              <a:t>/s</a:t>
            </a:r>
            <a:r>
              <a:rPr lang="en-US" sz="2000" baseline="30000" dirty="0" smtClean="0"/>
              <a:t>2</a:t>
            </a:r>
            <a:r>
              <a:rPr lang="en-US" sz="2000" dirty="0" smtClean="0"/>
              <a:t>. If it starts from rest the work done during the first 5.0 s by </a:t>
            </a:r>
            <a:r>
              <a:rPr lang="en-US" dirty="0" smtClean="0"/>
              <a:t>the</a:t>
            </a:r>
            <a:r>
              <a:rPr lang="en-US" sz="2000" dirty="0" smtClean="0"/>
              <a:t> net torque acting on it is: (</a:t>
            </a:r>
            <a:r>
              <a:rPr lang="en-US" sz="2000" dirty="0" err="1" smtClean="0"/>
              <a:t>Ans</a:t>
            </a:r>
            <a:r>
              <a:rPr lang="en-US" sz="2000" dirty="0" smtClean="0"/>
              <a:t>:  200 J) </a:t>
            </a:r>
            <a:endParaRPr lang="en-US" sz="2000" dirty="0"/>
          </a:p>
        </p:txBody>
      </p:sp>
      <p:sp>
        <p:nvSpPr>
          <p:cNvPr id="5" name="Rectangle 4"/>
          <p:cNvSpPr txBox="1">
            <a:spLocks noChangeArrowheads="1"/>
          </p:cNvSpPr>
          <p:nvPr/>
        </p:nvSpPr>
        <p:spPr>
          <a:xfrm>
            <a:off x="533400" y="5608638"/>
            <a:ext cx="8001000" cy="1096962"/>
          </a:xfrm>
          <a:prstGeom prst="rect">
            <a:avLst/>
          </a:prstGeom>
          <a:noFill/>
          <a:ln w="76200">
            <a:noFill/>
          </a:ln>
        </p:spPr>
        <p:txBody>
          <a:bodyPr/>
          <a:lstStyle/>
          <a:p>
            <a:r>
              <a:rPr lang="en-US" b="1" dirty="0" smtClean="0"/>
              <a:t>Example6:</a:t>
            </a:r>
            <a:r>
              <a:rPr lang="en-US" dirty="0" smtClean="0"/>
              <a:t> The average power needed to spin ( rotate about its axis) a uniform, solid disk of mass 5.0 kg and radius 0.50 m from rest to a final angular velocity </a:t>
            </a:r>
            <a:r>
              <a:rPr lang="en-US" dirty="0" err="1" smtClean="0"/>
              <a:t>ω</a:t>
            </a:r>
            <a:r>
              <a:rPr lang="en-US" baseline="-25000" dirty="0" err="1" smtClean="0"/>
              <a:t>f</a:t>
            </a:r>
            <a:r>
              <a:rPr lang="en-US" baseline="-25000" dirty="0" smtClean="0"/>
              <a:t> </a:t>
            </a:r>
            <a:r>
              <a:rPr lang="en-US" dirty="0" smtClean="0"/>
              <a:t> in 3.0 s is 2.6 W. The final angular speed is: </a:t>
            </a:r>
          </a:p>
          <a:p>
            <a:r>
              <a:rPr lang="en-US" dirty="0" smtClean="0"/>
              <a:t>A) 5.0 </a:t>
            </a:r>
            <a:r>
              <a:rPr lang="en-US" dirty="0" err="1" smtClean="0"/>
              <a:t>rad</a:t>
            </a:r>
            <a:r>
              <a:rPr lang="en-US" dirty="0" smtClean="0"/>
              <a:t>/s </a:t>
            </a:r>
          </a:p>
          <a:p>
            <a:endParaRPr lang="en-US" dirty="0"/>
          </a:p>
        </p:txBody>
      </p:sp>
      <p:sp>
        <p:nvSpPr>
          <p:cNvPr id="9" name="Rectangle 8"/>
          <p:cNvSpPr/>
          <p:nvPr/>
        </p:nvSpPr>
        <p:spPr>
          <a:xfrm>
            <a:off x="533400" y="1143000"/>
            <a:ext cx="7772400" cy="1200329"/>
          </a:xfrm>
          <a:prstGeom prst="rect">
            <a:avLst/>
          </a:prstGeom>
        </p:spPr>
        <p:txBody>
          <a:bodyPr wrap="square">
            <a:spAutoFit/>
          </a:bodyPr>
          <a:lstStyle/>
          <a:p>
            <a:r>
              <a:rPr lang="en-US" b="1" dirty="0" smtClean="0"/>
              <a:t>Example 2.</a:t>
            </a:r>
            <a:r>
              <a:rPr lang="en-US" dirty="0" smtClean="0"/>
              <a:t> A disk starts from rest at t = 0, and rotates about a fixed axis (moment of inertia = 0.030 kg·m</a:t>
            </a:r>
            <a:r>
              <a:rPr lang="en-US" baseline="30000" dirty="0" smtClean="0"/>
              <a:t>2</a:t>
            </a:r>
            <a:r>
              <a:rPr lang="en-US" dirty="0" smtClean="0"/>
              <a:t>) with an angular acceleration of 7.5 </a:t>
            </a:r>
            <a:r>
              <a:rPr lang="en-US" dirty="0" err="1" smtClean="0"/>
              <a:t>rad</a:t>
            </a:r>
            <a:r>
              <a:rPr lang="en-US" dirty="0" smtClean="0"/>
              <a:t>/s</a:t>
            </a:r>
            <a:r>
              <a:rPr lang="en-US" baseline="30000" dirty="0" smtClean="0"/>
              <a:t>2</a:t>
            </a:r>
            <a:r>
              <a:rPr lang="en-US" dirty="0" smtClean="0"/>
              <a:t>. What is the rate at which work is being done on the disk when its angular velocity is 32 </a:t>
            </a:r>
            <a:r>
              <a:rPr lang="en-US" dirty="0" err="1" smtClean="0"/>
              <a:t>rad</a:t>
            </a:r>
            <a:r>
              <a:rPr lang="en-US" dirty="0" smtClean="0"/>
              <a:t>/s? (</a:t>
            </a:r>
            <a:r>
              <a:rPr lang="en-US" dirty="0" err="1" smtClean="0"/>
              <a:t>Ans</a:t>
            </a:r>
            <a:r>
              <a:rPr lang="en-US" dirty="0" smtClean="0"/>
              <a:t>:  7.2 W) </a:t>
            </a:r>
          </a:p>
        </p:txBody>
      </p:sp>
      <p:sp>
        <p:nvSpPr>
          <p:cNvPr id="10" name="Rectangle 9"/>
          <p:cNvSpPr/>
          <p:nvPr/>
        </p:nvSpPr>
        <p:spPr>
          <a:xfrm>
            <a:off x="533400" y="143470"/>
            <a:ext cx="8458200" cy="923330"/>
          </a:xfrm>
          <a:prstGeom prst="rect">
            <a:avLst/>
          </a:prstGeom>
        </p:spPr>
        <p:txBody>
          <a:bodyPr wrap="square">
            <a:spAutoFit/>
          </a:bodyPr>
          <a:lstStyle/>
          <a:p>
            <a:r>
              <a:rPr lang="en-US" b="1" dirty="0" smtClean="0"/>
              <a:t>Example 1:</a:t>
            </a:r>
            <a:r>
              <a:rPr lang="en-US" dirty="0" smtClean="0"/>
              <a:t> A disk of rotational inertia 5.0 kg m</a:t>
            </a:r>
            <a:r>
              <a:rPr lang="en-US" baseline="30000" dirty="0" smtClean="0"/>
              <a:t>2 </a:t>
            </a:r>
            <a:r>
              <a:rPr lang="en-US" dirty="0" smtClean="0"/>
              <a:t>starts rotating from rest and accelerates with a constant angular acceleration of 1.0 </a:t>
            </a:r>
            <a:r>
              <a:rPr lang="en-US" dirty="0" err="1" smtClean="0"/>
              <a:t>rad</a:t>
            </a:r>
            <a:r>
              <a:rPr lang="en-US" dirty="0" smtClean="0"/>
              <a:t>/s</a:t>
            </a:r>
            <a:r>
              <a:rPr lang="en-US" baseline="30000" dirty="0" smtClean="0"/>
              <a:t>2</a:t>
            </a:r>
            <a:r>
              <a:rPr lang="en-US" dirty="0" smtClean="0"/>
              <a:t>. During the first 4.0 s, the work done on the disk is: (</a:t>
            </a:r>
            <a:r>
              <a:rPr lang="en-US" dirty="0" err="1" smtClean="0"/>
              <a:t>Ans</a:t>
            </a:r>
            <a:r>
              <a:rPr lang="en-US" dirty="0" smtClean="0"/>
              <a:t>: 40 J)</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438400"/>
            <a:ext cx="7139262" cy="646331"/>
          </a:xfrm>
          <a:prstGeom prst="rect">
            <a:avLst/>
          </a:prstGeom>
          <a:noFill/>
        </p:spPr>
        <p:txBody>
          <a:bodyPr wrap="none" rtlCol="0">
            <a:spAutoFit/>
          </a:bodyPr>
          <a:lstStyle/>
          <a:p>
            <a:r>
              <a:rPr lang="en-US" sz="3600" b="1" i="1" dirty="0" smtClean="0">
                <a:solidFill>
                  <a:srgbClr val="FF0000"/>
                </a:solidFill>
              </a:rPr>
              <a:t>Newton’s Laws in Rotational Motion</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4600" y="162580"/>
            <a:ext cx="3799310" cy="523220"/>
          </a:xfrm>
          <a:prstGeom prst="rect">
            <a:avLst/>
          </a:prstGeom>
          <a:noFill/>
        </p:spPr>
        <p:txBody>
          <a:bodyPr wrap="none" rtlCol="0">
            <a:spAutoFit/>
          </a:bodyPr>
          <a:lstStyle/>
          <a:p>
            <a:r>
              <a:rPr lang="en-US" sz="2800" b="1" u="sng" dirty="0" smtClean="0">
                <a:solidFill>
                  <a:srgbClr val="00B0F0"/>
                </a:solidFill>
              </a:rPr>
              <a:t>Pulley (disc) has mass M</a:t>
            </a:r>
            <a:endParaRPr lang="en-US" sz="2800" b="1" u="sng" dirty="0">
              <a:solidFill>
                <a:srgbClr val="00B0F0"/>
              </a:solidFill>
            </a:endParaRPr>
          </a:p>
        </p:txBody>
      </p:sp>
      <p:sp>
        <p:nvSpPr>
          <p:cNvPr id="10" name="Oval 9"/>
          <p:cNvSpPr/>
          <p:nvPr/>
        </p:nvSpPr>
        <p:spPr>
          <a:xfrm>
            <a:off x="7086600" y="685800"/>
            <a:ext cx="12954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382000" y="1330036"/>
            <a:ext cx="76200" cy="2937164"/>
          </a:xfrm>
          <a:custGeom>
            <a:avLst/>
            <a:gdLst>
              <a:gd name="connsiteX0" fmla="*/ 0 w 0"/>
              <a:gd name="connsiteY0" fmla="*/ 0 h 1662546"/>
              <a:gd name="connsiteX1" fmla="*/ 0 w 0"/>
              <a:gd name="connsiteY1" fmla="*/ 1662546 h 1662546"/>
              <a:gd name="connsiteX2" fmla="*/ 0 w 0"/>
              <a:gd name="connsiteY2" fmla="*/ 1662546 h 1662546"/>
            </a:gdLst>
            <a:ahLst/>
            <a:cxnLst>
              <a:cxn ang="0">
                <a:pos x="connsiteX0" y="connsiteY0"/>
              </a:cxn>
              <a:cxn ang="0">
                <a:pos x="connsiteX1" y="connsiteY1"/>
              </a:cxn>
              <a:cxn ang="0">
                <a:pos x="connsiteX2" y="connsiteY2"/>
              </a:cxn>
            </a:cxnLst>
            <a:rect l="l" t="t" r="r" b="b"/>
            <a:pathLst>
              <a:path h="1662546">
                <a:moveTo>
                  <a:pt x="0" y="0"/>
                </a:moveTo>
                <a:lnTo>
                  <a:pt x="0" y="1662546"/>
                </a:lnTo>
                <a:lnTo>
                  <a:pt x="0" y="1662546"/>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7737765" y="1336965"/>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448" name="Object 8"/>
          <p:cNvGraphicFramePr>
            <a:graphicFrameLocks noChangeAspect="1"/>
          </p:cNvGraphicFramePr>
          <p:nvPr/>
        </p:nvGraphicFramePr>
        <p:xfrm>
          <a:off x="228600" y="4038600"/>
          <a:ext cx="2286000" cy="403225"/>
        </p:xfrm>
        <a:graphic>
          <a:graphicData uri="http://schemas.openxmlformats.org/presentationml/2006/ole">
            <mc:AlternateContent xmlns:mc="http://schemas.openxmlformats.org/markup-compatibility/2006">
              <mc:Choice xmlns:v="urn:schemas-microsoft-com:vml" Requires="v">
                <p:oleObj spid="_x0000_s118282" name="Equation" r:id="rId3" imgW="812520" imgH="203040" progId="Equation.3">
                  <p:embed/>
                </p:oleObj>
              </mc:Choice>
              <mc:Fallback>
                <p:oleObj name="Equation" r:id="rId3" imgW="81252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38600"/>
                        <a:ext cx="228600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1"/>
          <p:cNvGrpSpPr/>
          <p:nvPr/>
        </p:nvGrpSpPr>
        <p:grpSpPr>
          <a:xfrm>
            <a:off x="8153400" y="1981200"/>
            <a:ext cx="533400" cy="2376055"/>
            <a:chOff x="6858000" y="3352800"/>
            <a:chExt cx="533400" cy="2376055"/>
          </a:xfrm>
        </p:grpSpPr>
        <p:sp>
          <p:nvSpPr>
            <p:cNvPr id="12" name="Rectangle 11"/>
            <p:cNvSpPr/>
            <p:nvPr/>
          </p:nvSpPr>
          <p:spPr>
            <a:xfrm>
              <a:off x="6858000" y="33528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858000" y="3920835"/>
              <a:ext cx="533400" cy="1808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Connector 53"/>
          <p:cNvCxnSpPr/>
          <p:nvPr/>
        </p:nvCxnSpPr>
        <p:spPr>
          <a:xfrm rot="5400000">
            <a:off x="-162810" y="3861991"/>
            <a:ext cx="5487194" cy="79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1450" name="Object 10"/>
          <p:cNvGraphicFramePr>
            <a:graphicFrameLocks noChangeAspect="1"/>
          </p:cNvGraphicFramePr>
          <p:nvPr>
            <p:extLst>
              <p:ext uri="{D42A27DB-BD31-4B8C-83A1-F6EECF244321}">
                <p14:modId xmlns:p14="http://schemas.microsoft.com/office/powerpoint/2010/main" val="1369732895"/>
              </p:ext>
            </p:extLst>
          </p:nvPr>
        </p:nvGraphicFramePr>
        <p:xfrm>
          <a:off x="2719388" y="3862388"/>
          <a:ext cx="2679700" cy="452437"/>
        </p:xfrm>
        <a:graphic>
          <a:graphicData uri="http://schemas.openxmlformats.org/presentationml/2006/ole">
            <mc:AlternateContent xmlns:mc="http://schemas.openxmlformats.org/markup-compatibility/2006">
              <mc:Choice xmlns:v="urn:schemas-microsoft-com:vml" Requires="v">
                <p:oleObj spid="_x0000_s118283" name="Equation" r:id="rId5" imgW="952200" imgH="228600" progId="Equation.3">
                  <p:embed/>
                </p:oleObj>
              </mc:Choice>
              <mc:Fallback>
                <p:oleObj name="Equation" r:id="rId5" imgW="9522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9388" y="3862388"/>
                        <a:ext cx="2679700"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6" name="Straight Connector 55"/>
          <p:cNvCxnSpPr/>
          <p:nvPr/>
        </p:nvCxnSpPr>
        <p:spPr>
          <a:xfrm rot="5400000">
            <a:off x="2528094" y="3924300"/>
            <a:ext cx="5868194" cy="794"/>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61451" name="Object 11"/>
          <p:cNvGraphicFramePr>
            <a:graphicFrameLocks noChangeAspect="1"/>
          </p:cNvGraphicFramePr>
          <p:nvPr>
            <p:extLst>
              <p:ext uri="{D42A27DB-BD31-4B8C-83A1-F6EECF244321}">
                <p14:modId xmlns:p14="http://schemas.microsoft.com/office/powerpoint/2010/main" val="2749152187"/>
              </p:ext>
            </p:extLst>
          </p:nvPr>
        </p:nvGraphicFramePr>
        <p:xfrm>
          <a:off x="3027363" y="4343400"/>
          <a:ext cx="2176463" cy="781050"/>
        </p:xfrm>
        <a:graphic>
          <a:graphicData uri="http://schemas.openxmlformats.org/presentationml/2006/ole">
            <mc:AlternateContent xmlns:mc="http://schemas.openxmlformats.org/markup-compatibility/2006">
              <mc:Choice xmlns:v="urn:schemas-microsoft-com:vml" Requires="v">
                <p:oleObj spid="_x0000_s118284" name="Equation" r:id="rId7" imgW="774360" imgH="393480" progId="Equation.3">
                  <p:embed/>
                </p:oleObj>
              </mc:Choice>
              <mc:Fallback>
                <p:oleObj name="Equation" r:id="rId7" imgW="77436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7363" y="4343400"/>
                        <a:ext cx="2176463"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52" name="Object 12"/>
          <p:cNvGraphicFramePr>
            <a:graphicFrameLocks noChangeAspect="1"/>
          </p:cNvGraphicFramePr>
          <p:nvPr>
            <p:extLst>
              <p:ext uri="{D42A27DB-BD31-4B8C-83A1-F6EECF244321}">
                <p14:modId xmlns:p14="http://schemas.microsoft.com/office/powerpoint/2010/main" val="135786165"/>
              </p:ext>
            </p:extLst>
          </p:nvPr>
        </p:nvGraphicFramePr>
        <p:xfrm>
          <a:off x="2667000" y="5181600"/>
          <a:ext cx="2643188" cy="781050"/>
        </p:xfrm>
        <a:graphic>
          <a:graphicData uri="http://schemas.openxmlformats.org/presentationml/2006/ole">
            <mc:AlternateContent xmlns:mc="http://schemas.openxmlformats.org/markup-compatibility/2006">
              <mc:Choice xmlns:v="urn:schemas-microsoft-com:vml" Requires="v">
                <p:oleObj spid="_x0000_s118285" name="Equation" r:id="rId9" imgW="939600" imgH="393480" progId="Equation.3">
                  <p:embed/>
                </p:oleObj>
              </mc:Choice>
              <mc:Fallback>
                <p:oleObj name="Equation" r:id="rId9" imgW="93960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5181600"/>
                        <a:ext cx="2643188"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5"/>
          <p:cNvGrpSpPr/>
          <p:nvPr/>
        </p:nvGrpSpPr>
        <p:grpSpPr>
          <a:xfrm>
            <a:off x="2743200" y="5429250"/>
            <a:ext cx="2362200" cy="609600"/>
            <a:chOff x="3352800" y="5638800"/>
            <a:chExt cx="2362200" cy="609600"/>
          </a:xfrm>
        </p:grpSpPr>
        <p:cxnSp>
          <p:nvCxnSpPr>
            <p:cNvPr id="61" name="Straight Connector 60"/>
            <p:cNvCxnSpPr/>
            <p:nvPr/>
          </p:nvCxnSpPr>
          <p:spPr>
            <a:xfrm rot="5400000">
              <a:off x="3276600" y="5715000"/>
              <a:ext cx="3048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4800600" y="5715794"/>
              <a:ext cx="304006" cy="1516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448300" y="5981700"/>
              <a:ext cx="3810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76"/>
          <p:cNvGrpSpPr/>
          <p:nvPr/>
        </p:nvGrpSpPr>
        <p:grpSpPr>
          <a:xfrm>
            <a:off x="3216276" y="1078468"/>
            <a:ext cx="2325687" cy="2655332"/>
            <a:chOff x="3849688" y="1078468"/>
            <a:chExt cx="2325687" cy="2655332"/>
          </a:xfrm>
        </p:grpSpPr>
        <p:grpSp>
          <p:nvGrpSpPr>
            <p:cNvPr id="5" name="Group 51"/>
            <p:cNvGrpSpPr/>
            <p:nvPr/>
          </p:nvGrpSpPr>
          <p:grpSpPr>
            <a:xfrm>
              <a:off x="4267200" y="1980406"/>
              <a:ext cx="1592276" cy="1753394"/>
              <a:chOff x="4267200" y="3200400"/>
              <a:chExt cx="1592276" cy="1753394"/>
            </a:xfrm>
          </p:grpSpPr>
          <p:sp>
            <p:nvSpPr>
              <p:cNvPr id="43" name="Oval 42"/>
              <p:cNvSpPr/>
              <p:nvPr/>
            </p:nvSpPr>
            <p:spPr>
              <a:xfrm>
                <a:off x="4267200" y="3200400"/>
                <a:ext cx="1295400" cy="1371600"/>
              </a:xfrm>
              <a:prstGeom prst="ellipse">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0"/>
              <p:cNvGrpSpPr/>
              <p:nvPr/>
            </p:nvGrpSpPr>
            <p:grpSpPr>
              <a:xfrm>
                <a:off x="4953000" y="3581400"/>
                <a:ext cx="906476" cy="1372394"/>
                <a:chOff x="4953000" y="3581400"/>
                <a:chExt cx="906476" cy="1372394"/>
              </a:xfrm>
            </p:grpSpPr>
            <p:grpSp>
              <p:nvGrpSpPr>
                <p:cNvPr id="7" name="Group 48"/>
                <p:cNvGrpSpPr/>
                <p:nvPr/>
              </p:nvGrpSpPr>
              <p:grpSpPr>
                <a:xfrm>
                  <a:off x="4953000" y="3581400"/>
                  <a:ext cx="611188" cy="1372394"/>
                  <a:chOff x="4953000" y="3581400"/>
                  <a:chExt cx="611188" cy="1372394"/>
                </a:xfrm>
              </p:grpSpPr>
              <p:cxnSp>
                <p:nvCxnSpPr>
                  <p:cNvPr id="45" name="Straight Connector 44"/>
                  <p:cNvCxnSpPr/>
                  <p:nvPr/>
                </p:nvCxnSpPr>
                <p:spPr>
                  <a:xfrm rot="5400000">
                    <a:off x="5029994" y="4419600"/>
                    <a:ext cx="1066800" cy="1588"/>
                  </a:xfrm>
                  <a:prstGeom prst="line">
                    <a:avLst/>
                  </a:prstGeom>
                  <a:ln>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3" idx="6"/>
                  </p:cNvCxnSpPr>
                  <p:nvPr/>
                </p:nvCxnSpPr>
                <p:spPr>
                  <a:xfrm>
                    <a:off x="4953000" y="3886200"/>
                    <a:ext cx="609600" cy="1588"/>
                  </a:xfrm>
                  <a:prstGeom prst="straightConnector1">
                    <a:avLst/>
                  </a:prstGeom>
                  <a:ln>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105400" y="3581400"/>
                    <a:ext cx="309700" cy="369332"/>
                  </a:xfrm>
                  <a:prstGeom prst="rect">
                    <a:avLst/>
                  </a:prstGeom>
                  <a:noFill/>
                </p:spPr>
                <p:txBody>
                  <a:bodyPr wrap="none" rtlCol="0">
                    <a:spAutoFit/>
                  </a:bodyPr>
                  <a:lstStyle/>
                  <a:p>
                    <a:r>
                      <a:rPr lang="en-US" dirty="0" smtClean="0"/>
                      <a:t>R</a:t>
                    </a:r>
                    <a:endParaRPr lang="en-US" dirty="0"/>
                  </a:p>
                </p:txBody>
              </p:sp>
            </p:grpSp>
            <p:sp>
              <p:nvSpPr>
                <p:cNvPr id="50" name="TextBox 49"/>
                <p:cNvSpPr txBox="1"/>
                <p:nvPr/>
              </p:nvSpPr>
              <p:spPr>
                <a:xfrm>
                  <a:off x="5562600" y="4572000"/>
                  <a:ext cx="296876" cy="369332"/>
                </a:xfrm>
                <a:prstGeom prst="rect">
                  <a:avLst/>
                </a:prstGeom>
                <a:noFill/>
              </p:spPr>
              <p:txBody>
                <a:bodyPr wrap="none" rtlCol="0">
                  <a:spAutoFit/>
                </a:bodyPr>
                <a:lstStyle/>
                <a:p>
                  <a:r>
                    <a:rPr lang="en-US" dirty="0" smtClean="0"/>
                    <a:t>T</a:t>
                  </a:r>
                  <a:endParaRPr lang="en-US" dirty="0"/>
                </a:p>
              </p:txBody>
            </p:sp>
          </p:grpSp>
        </p:grpSp>
        <p:graphicFrame>
          <p:nvGraphicFramePr>
            <p:cNvPr id="61453" name="Object 13"/>
            <p:cNvGraphicFramePr>
              <a:graphicFrameLocks noChangeAspect="1"/>
            </p:cNvGraphicFramePr>
            <p:nvPr/>
          </p:nvGraphicFramePr>
          <p:xfrm>
            <a:off x="3849688" y="1474788"/>
            <a:ext cx="2325687" cy="387350"/>
          </p:xfrm>
          <a:graphic>
            <a:graphicData uri="http://schemas.openxmlformats.org/presentationml/2006/ole">
              <mc:AlternateContent xmlns:mc="http://schemas.openxmlformats.org/markup-compatibility/2006">
                <mc:Choice xmlns:v="urn:schemas-microsoft-com:vml" Requires="v">
                  <p:oleObj spid="_x0000_s118286" name="Equation" r:id="rId11" imgW="1015920" imgH="241200" progId="Equation.3">
                    <p:embed/>
                  </p:oleObj>
                </mc:Choice>
                <mc:Fallback>
                  <p:oleObj name="Equation" r:id="rId11" imgW="101592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9688" y="1474788"/>
                          <a:ext cx="2325687"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 name="TextBox 73"/>
            <p:cNvSpPr txBox="1"/>
            <p:nvPr/>
          </p:nvSpPr>
          <p:spPr>
            <a:xfrm>
              <a:off x="4461416" y="1078468"/>
              <a:ext cx="567784" cy="369332"/>
            </a:xfrm>
            <a:prstGeom prst="rect">
              <a:avLst/>
            </a:prstGeom>
            <a:noFill/>
          </p:spPr>
          <p:txBody>
            <a:bodyPr wrap="none" rtlCol="0">
              <a:spAutoFit/>
            </a:bodyPr>
            <a:lstStyle/>
            <a:p>
              <a:r>
                <a:rPr lang="en-US" u="sng" dirty="0" smtClean="0"/>
                <a:t>Disc</a:t>
              </a:r>
              <a:endParaRPr lang="en-US" u="sng" dirty="0"/>
            </a:p>
          </p:txBody>
        </p:sp>
      </p:grpSp>
      <p:graphicFrame>
        <p:nvGraphicFramePr>
          <p:cNvPr id="78" name="Object 13"/>
          <p:cNvGraphicFramePr>
            <a:graphicFrameLocks noChangeAspect="1"/>
          </p:cNvGraphicFramePr>
          <p:nvPr>
            <p:extLst>
              <p:ext uri="{D42A27DB-BD31-4B8C-83A1-F6EECF244321}">
                <p14:modId xmlns:p14="http://schemas.microsoft.com/office/powerpoint/2010/main" val="3873595608"/>
              </p:ext>
            </p:extLst>
          </p:nvPr>
        </p:nvGraphicFramePr>
        <p:xfrm>
          <a:off x="3238500" y="6172200"/>
          <a:ext cx="1694793" cy="457200"/>
        </p:xfrm>
        <a:graphic>
          <a:graphicData uri="http://schemas.openxmlformats.org/presentationml/2006/ole">
            <mc:AlternateContent xmlns:mc="http://schemas.openxmlformats.org/markup-compatibility/2006">
              <mc:Choice xmlns:v="urn:schemas-microsoft-com:vml" Requires="v">
                <p:oleObj spid="_x0000_s118287" name="Equation" r:id="rId13" imgW="596880" imgH="228600" progId="Equation.3">
                  <p:embed/>
                </p:oleObj>
              </mc:Choice>
              <mc:Fallback>
                <p:oleObj name="Equation" r:id="rId13" imgW="596880" imgH="2286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0" y="6172200"/>
                        <a:ext cx="169479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55" name="Object 15"/>
          <p:cNvGraphicFramePr>
            <a:graphicFrameLocks noChangeAspect="1"/>
          </p:cNvGraphicFramePr>
          <p:nvPr>
            <p:extLst>
              <p:ext uri="{D42A27DB-BD31-4B8C-83A1-F6EECF244321}">
                <p14:modId xmlns:p14="http://schemas.microsoft.com/office/powerpoint/2010/main" val="3611493122"/>
              </p:ext>
            </p:extLst>
          </p:nvPr>
        </p:nvGraphicFramePr>
        <p:xfrm>
          <a:off x="153987" y="4676775"/>
          <a:ext cx="2273089" cy="454025"/>
        </p:xfrm>
        <a:graphic>
          <a:graphicData uri="http://schemas.openxmlformats.org/presentationml/2006/ole">
            <mc:AlternateContent xmlns:mc="http://schemas.openxmlformats.org/markup-compatibility/2006">
              <mc:Choice xmlns:v="urn:schemas-microsoft-com:vml" Requires="v">
                <p:oleObj spid="_x0000_s118288" name="Equation" r:id="rId15" imgW="1028520" imgH="228600" progId="Equation.3">
                  <p:embed/>
                </p:oleObj>
              </mc:Choice>
              <mc:Fallback>
                <p:oleObj name="Equation" r:id="rId15" imgW="1028520" imgH="2286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3987" y="4676775"/>
                        <a:ext cx="2273089" cy="454025"/>
                      </a:xfrm>
                      <a:prstGeom prst="rect">
                        <a:avLst/>
                      </a:prstGeom>
                      <a:noFill/>
                      <a:extLst/>
                    </p:spPr>
                  </p:pic>
                </p:oleObj>
              </mc:Fallback>
            </mc:AlternateContent>
          </a:graphicData>
        </a:graphic>
      </p:graphicFrame>
      <p:grpSp>
        <p:nvGrpSpPr>
          <p:cNvPr id="8" name="Group 80"/>
          <p:cNvGrpSpPr/>
          <p:nvPr/>
        </p:nvGrpSpPr>
        <p:grpSpPr>
          <a:xfrm>
            <a:off x="836598" y="1219200"/>
            <a:ext cx="1144602" cy="2338864"/>
            <a:chOff x="533400" y="1219200"/>
            <a:chExt cx="1144602" cy="2338864"/>
          </a:xfrm>
        </p:grpSpPr>
        <p:grpSp>
          <p:nvGrpSpPr>
            <p:cNvPr id="14" name="Group 75"/>
            <p:cNvGrpSpPr/>
            <p:nvPr/>
          </p:nvGrpSpPr>
          <p:grpSpPr>
            <a:xfrm>
              <a:off x="609600" y="1905000"/>
              <a:ext cx="1068402" cy="1653064"/>
              <a:chOff x="609600" y="1905000"/>
              <a:chExt cx="1068402" cy="1653064"/>
            </a:xfrm>
          </p:grpSpPr>
          <p:grpSp>
            <p:nvGrpSpPr>
              <p:cNvPr id="15" name="Group 39"/>
              <p:cNvGrpSpPr/>
              <p:nvPr/>
            </p:nvGrpSpPr>
            <p:grpSpPr>
              <a:xfrm>
                <a:off x="609600" y="1905000"/>
                <a:ext cx="1068402" cy="1653064"/>
                <a:chOff x="5029200" y="3452336"/>
                <a:chExt cx="1068402" cy="1653064"/>
              </a:xfrm>
            </p:grpSpPr>
            <p:sp>
              <p:nvSpPr>
                <p:cNvPr id="31" name="Oval 30"/>
                <p:cNvSpPr/>
                <p:nvPr/>
              </p:nvSpPr>
              <p:spPr>
                <a:xfrm>
                  <a:off x="51816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38"/>
                <p:cNvGrpSpPr/>
                <p:nvPr/>
              </p:nvGrpSpPr>
              <p:grpSpPr>
                <a:xfrm>
                  <a:off x="5029200" y="3452336"/>
                  <a:ext cx="1068402" cy="1653064"/>
                  <a:chOff x="5029200" y="3440668"/>
                  <a:chExt cx="1068402" cy="1653064"/>
                </a:xfrm>
              </p:grpSpPr>
              <p:grpSp>
                <p:nvGrpSpPr>
                  <p:cNvPr id="17" name="Group 29"/>
                  <p:cNvGrpSpPr/>
                  <p:nvPr/>
                </p:nvGrpSpPr>
                <p:grpSpPr>
                  <a:xfrm>
                    <a:off x="5029200" y="3440668"/>
                    <a:ext cx="1068402" cy="1653064"/>
                    <a:chOff x="6934200" y="3440668"/>
                    <a:chExt cx="1068402" cy="1653064"/>
                  </a:xfrm>
                </p:grpSpPr>
                <p:grpSp>
                  <p:nvGrpSpPr>
                    <p:cNvPr id="18" name="Group 21"/>
                    <p:cNvGrpSpPr/>
                    <p:nvPr/>
                  </p:nvGrpSpPr>
                  <p:grpSpPr>
                    <a:xfrm>
                      <a:off x="6934200" y="4038600"/>
                      <a:ext cx="478016" cy="1055132"/>
                      <a:chOff x="6934200" y="4038600"/>
                      <a:chExt cx="478016" cy="1055132"/>
                    </a:xfrm>
                  </p:grpSpPr>
                  <p:cxnSp>
                    <p:nvCxnSpPr>
                      <p:cNvPr id="20" name="Straight Arrow Connector 19"/>
                      <p:cNvCxnSpPr/>
                      <p:nvPr/>
                    </p:nvCxnSpPr>
                    <p:spPr>
                      <a:xfrm rot="5400000">
                        <a:off x="6858000" y="4342606"/>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34200" y="4724400"/>
                        <a:ext cx="478016" cy="369332"/>
                      </a:xfrm>
                      <a:prstGeom prst="rect">
                        <a:avLst/>
                      </a:prstGeom>
                      <a:noFill/>
                    </p:spPr>
                    <p:txBody>
                      <a:bodyPr wrap="none" rtlCol="0">
                        <a:spAutoFit/>
                      </a:bodyPr>
                      <a:lstStyle/>
                      <a:p>
                        <a:r>
                          <a:rPr lang="en-US" dirty="0" smtClean="0"/>
                          <a:t>mg</a:t>
                        </a:r>
                        <a:endParaRPr lang="en-US" dirty="0"/>
                      </a:p>
                    </p:txBody>
                  </p:sp>
                </p:grpSp>
                <p:sp>
                  <p:nvSpPr>
                    <p:cNvPr id="25" name="TextBox 24"/>
                    <p:cNvSpPr txBox="1"/>
                    <p:nvPr/>
                  </p:nvSpPr>
                  <p:spPr>
                    <a:xfrm>
                      <a:off x="7522984" y="4037806"/>
                      <a:ext cx="479618" cy="369332"/>
                    </a:xfrm>
                    <a:prstGeom prst="rect">
                      <a:avLst/>
                    </a:prstGeom>
                    <a:noFill/>
                  </p:spPr>
                  <p:txBody>
                    <a:bodyPr wrap="none" rtlCol="0">
                      <a:spAutoFit/>
                    </a:bodyPr>
                    <a:lstStyle/>
                    <a:p>
                      <a:r>
                        <a:rPr lang="en-US" dirty="0" smtClean="0"/>
                        <a:t>ma</a:t>
                      </a:r>
                      <a:endParaRPr lang="en-US" dirty="0"/>
                    </a:p>
                  </p:txBody>
                </p:sp>
                <p:grpSp>
                  <p:nvGrpSpPr>
                    <p:cNvPr id="19" name="Group 28"/>
                    <p:cNvGrpSpPr/>
                    <p:nvPr/>
                  </p:nvGrpSpPr>
                  <p:grpSpPr>
                    <a:xfrm>
                      <a:off x="7161212" y="3440668"/>
                      <a:ext cx="382588" cy="445532"/>
                      <a:chOff x="7161212" y="3440668"/>
                      <a:chExt cx="382588" cy="445532"/>
                    </a:xfrm>
                  </p:grpSpPr>
                  <p:cxnSp>
                    <p:nvCxnSpPr>
                      <p:cNvPr id="27" name="Straight Arrow Connector 26"/>
                      <p:cNvCxnSpPr/>
                      <p:nvPr/>
                    </p:nvCxnSpPr>
                    <p:spPr>
                      <a:xfrm rot="5400000" flipH="1" flipV="1">
                        <a:off x="6971506" y="3694906"/>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246924" y="3440668"/>
                        <a:ext cx="296876" cy="369332"/>
                      </a:xfrm>
                      <a:prstGeom prst="rect">
                        <a:avLst/>
                      </a:prstGeom>
                      <a:noFill/>
                    </p:spPr>
                    <p:txBody>
                      <a:bodyPr wrap="none" rtlCol="0">
                        <a:spAutoFit/>
                      </a:bodyPr>
                      <a:lstStyle/>
                      <a:p>
                        <a:r>
                          <a:rPr lang="en-US" dirty="0" smtClean="0"/>
                          <a:t>T</a:t>
                        </a:r>
                        <a:endParaRPr lang="en-US" dirty="0"/>
                      </a:p>
                    </p:txBody>
                  </p:sp>
                </p:grpSp>
              </p:grpSp>
              <p:cxnSp>
                <p:nvCxnSpPr>
                  <p:cNvPr id="38" name="Straight Arrow Connector 37"/>
                  <p:cNvCxnSpPr/>
                  <p:nvPr/>
                </p:nvCxnSpPr>
                <p:spPr>
                  <a:xfrm rot="5400000">
                    <a:off x="5449094" y="4228306"/>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75" name="TextBox 74"/>
              <p:cNvSpPr txBox="1"/>
              <p:nvPr/>
            </p:nvSpPr>
            <p:spPr>
              <a:xfrm>
                <a:off x="682502" y="2272236"/>
                <a:ext cx="308098" cy="276999"/>
              </a:xfrm>
              <a:prstGeom prst="rect">
                <a:avLst/>
              </a:prstGeom>
              <a:noFill/>
            </p:spPr>
            <p:txBody>
              <a:bodyPr wrap="none" rtlCol="0">
                <a:spAutoFit/>
              </a:bodyPr>
              <a:lstStyle/>
              <a:p>
                <a:r>
                  <a:rPr lang="en-US" sz="1200" dirty="0" smtClean="0"/>
                  <a:t>m</a:t>
                </a:r>
                <a:endParaRPr lang="en-US" sz="1200" dirty="0"/>
              </a:p>
            </p:txBody>
          </p:sp>
        </p:grpSp>
        <p:sp>
          <p:nvSpPr>
            <p:cNvPr id="80" name="TextBox 79"/>
            <p:cNvSpPr txBox="1"/>
            <p:nvPr/>
          </p:nvSpPr>
          <p:spPr>
            <a:xfrm>
              <a:off x="533400" y="1219200"/>
              <a:ext cx="686406" cy="369332"/>
            </a:xfrm>
            <a:prstGeom prst="rect">
              <a:avLst/>
            </a:prstGeom>
            <a:noFill/>
          </p:spPr>
          <p:txBody>
            <a:bodyPr wrap="none" rtlCol="0">
              <a:spAutoFit/>
            </a:bodyPr>
            <a:lstStyle/>
            <a:p>
              <a:r>
                <a:rPr lang="en-US" u="sng" dirty="0" smtClean="0"/>
                <a:t>Block</a:t>
              </a:r>
              <a:endParaRPr lang="en-US" u="sng" dirty="0"/>
            </a:p>
          </p:txBody>
        </p:sp>
      </p:grpSp>
      <p:graphicFrame>
        <p:nvGraphicFramePr>
          <p:cNvPr id="61456" name="Object 16"/>
          <p:cNvGraphicFramePr>
            <a:graphicFrameLocks noChangeAspect="1"/>
          </p:cNvGraphicFramePr>
          <p:nvPr/>
        </p:nvGraphicFramePr>
        <p:xfrm>
          <a:off x="258763" y="5486400"/>
          <a:ext cx="2179637" cy="857250"/>
        </p:xfrm>
        <a:graphic>
          <a:graphicData uri="http://schemas.openxmlformats.org/presentationml/2006/ole">
            <mc:AlternateContent xmlns:mc="http://schemas.openxmlformats.org/markup-compatibility/2006">
              <mc:Choice xmlns:v="urn:schemas-microsoft-com:vml" Requires="v">
                <p:oleObj spid="_x0000_s118289" name="Equation" r:id="rId17" imgW="774360" imgH="431640" progId="Equation.3">
                  <p:embed/>
                </p:oleObj>
              </mc:Choice>
              <mc:Fallback>
                <p:oleObj name="Equation" r:id="rId17" imgW="774360" imgH="43164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763" y="5486400"/>
                        <a:ext cx="2179637"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3" name="Group 52"/>
          <p:cNvGrpSpPr/>
          <p:nvPr/>
        </p:nvGrpSpPr>
        <p:grpSpPr>
          <a:xfrm>
            <a:off x="5918200" y="2960688"/>
            <a:ext cx="2875729" cy="1624972"/>
            <a:chOff x="5858190" y="4953000"/>
            <a:chExt cx="3014348" cy="1624972"/>
          </a:xfrm>
        </p:grpSpPr>
        <p:sp>
          <p:nvSpPr>
            <p:cNvPr id="49" name="TextBox 48"/>
            <p:cNvSpPr txBox="1"/>
            <p:nvPr/>
          </p:nvSpPr>
          <p:spPr>
            <a:xfrm>
              <a:off x="5924845" y="4953000"/>
              <a:ext cx="2947693" cy="369332"/>
            </a:xfrm>
            <a:prstGeom prst="rect">
              <a:avLst/>
            </a:prstGeom>
            <a:noFill/>
          </p:spPr>
          <p:txBody>
            <a:bodyPr wrap="square" rtlCol="0">
              <a:spAutoFit/>
            </a:bodyPr>
            <a:lstStyle/>
            <a:p>
              <a:r>
                <a:rPr lang="en-US" dirty="0" smtClean="0"/>
                <a:t>The Kinetic Energy of block </a:t>
              </a:r>
              <a:endParaRPr lang="en-US" dirty="0"/>
            </a:p>
          </p:txBody>
        </p:sp>
        <p:graphicFrame>
          <p:nvGraphicFramePr>
            <p:cNvPr id="117770" name="Object 10"/>
            <p:cNvGraphicFramePr>
              <a:graphicFrameLocks noChangeAspect="1"/>
            </p:cNvGraphicFramePr>
            <p:nvPr>
              <p:extLst>
                <p:ext uri="{D42A27DB-BD31-4B8C-83A1-F6EECF244321}">
                  <p14:modId xmlns:p14="http://schemas.microsoft.com/office/powerpoint/2010/main" val="823174894"/>
                </p:ext>
              </p:extLst>
            </p:nvPr>
          </p:nvGraphicFramePr>
          <p:xfrm>
            <a:off x="6562044" y="5251185"/>
            <a:ext cx="1693863" cy="482600"/>
          </p:xfrm>
          <a:graphic>
            <a:graphicData uri="http://schemas.openxmlformats.org/presentationml/2006/ole">
              <mc:AlternateContent xmlns:mc="http://schemas.openxmlformats.org/markup-compatibility/2006">
                <mc:Choice xmlns:v="urn:schemas-microsoft-com:vml" Requires="v">
                  <p:oleObj spid="_x0000_s118290" name="Equation" r:id="rId19" imgW="863280" imgH="241200" progId="Equation.3">
                    <p:embed/>
                  </p:oleObj>
                </mc:Choice>
                <mc:Fallback>
                  <p:oleObj name="Equation" r:id="rId19" imgW="863280" imgH="24120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62044" y="5251185"/>
                          <a:ext cx="169386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extBox 50"/>
            <p:cNvSpPr txBox="1"/>
            <p:nvPr/>
          </p:nvSpPr>
          <p:spPr>
            <a:xfrm>
              <a:off x="5858190" y="5768420"/>
              <a:ext cx="2835007" cy="369332"/>
            </a:xfrm>
            <a:prstGeom prst="rect">
              <a:avLst/>
            </a:prstGeom>
            <a:noFill/>
          </p:spPr>
          <p:txBody>
            <a:bodyPr wrap="none" rtlCol="0">
              <a:spAutoFit/>
            </a:bodyPr>
            <a:lstStyle/>
            <a:p>
              <a:r>
                <a:rPr lang="en-US" dirty="0" smtClean="0"/>
                <a:t>The Kinetic Energy of pulley </a:t>
              </a:r>
              <a:endParaRPr lang="en-US" dirty="0"/>
            </a:p>
          </p:txBody>
        </p:sp>
        <p:graphicFrame>
          <p:nvGraphicFramePr>
            <p:cNvPr id="117771" name="Object 11"/>
            <p:cNvGraphicFramePr>
              <a:graphicFrameLocks noChangeAspect="1"/>
            </p:cNvGraphicFramePr>
            <p:nvPr>
              <p:extLst>
                <p:ext uri="{D42A27DB-BD31-4B8C-83A1-F6EECF244321}">
                  <p14:modId xmlns:p14="http://schemas.microsoft.com/office/powerpoint/2010/main" val="1874773517"/>
                </p:ext>
              </p:extLst>
            </p:nvPr>
          </p:nvGraphicFramePr>
          <p:xfrm>
            <a:off x="6517784" y="6069972"/>
            <a:ext cx="1719263" cy="508000"/>
          </p:xfrm>
          <a:graphic>
            <a:graphicData uri="http://schemas.openxmlformats.org/presentationml/2006/ole">
              <mc:AlternateContent xmlns:mc="http://schemas.openxmlformats.org/markup-compatibility/2006">
                <mc:Choice xmlns:v="urn:schemas-microsoft-com:vml" Requires="v">
                  <p:oleObj spid="_x0000_s118291" name="Equation" r:id="rId21" imgW="876240" imgH="253800" progId="Equation.3">
                    <p:embed/>
                  </p:oleObj>
                </mc:Choice>
                <mc:Fallback>
                  <p:oleObj name="Equation" r:id="rId21" imgW="876240" imgH="25380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17784" y="6069972"/>
                          <a:ext cx="1719263"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5" name="Group 54"/>
          <p:cNvGrpSpPr/>
          <p:nvPr/>
        </p:nvGrpSpPr>
        <p:grpSpPr>
          <a:xfrm>
            <a:off x="5494475" y="5050006"/>
            <a:ext cx="3449636" cy="1807994"/>
            <a:chOff x="-325436" y="178739"/>
            <a:chExt cx="3449636" cy="1274764"/>
          </a:xfrm>
        </p:grpSpPr>
        <p:sp>
          <p:nvSpPr>
            <p:cNvPr id="57" name="Rectangle 4"/>
            <p:cNvSpPr txBox="1">
              <a:spLocks noChangeArrowheads="1"/>
            </p:cNvSpPr>
            <p:nvPr/>
          </p:nvSpPr>
          <p:spPr>
            <a:xfrm>
              <a:off x="-325436" y="178739"/>
              <a:ext cx="2531006" cy="1274764"/>
            </a:xfrm>
            <a:prstGeom prst="rect">
              <a:avLst/>
            </a:prstGeom>
            <a:noFill/>
            <a:ln w="76200">
              <a:noFill/>
            </a:ln>
          </p:spPr>
          <p:txBody>
            <a:bodyPr/>
            <a:lstStyle/>
            <a:p>
              <a:r>
                <a:rPr lang="en-US" sz="1400" b="1" dirty="0" smtClean="0">
                  <a:solidFill>
                    <a:srgbClr val="0000FF"/>
                  </a:solidFill>
                </a:rPr>
                <a:t>Example 1:  A 5.00 kg block hangs from a cord which is wrapped around the rim of a frictionless pulley of mass 40Kg and radius 0.1 m as shown in Fig. 4. What is the acceleration, </a:t>
              </a:r>
              <a:r>
                <a:rPr lang="en-US" sz="1400" b="1" i="1" dirty="0" smtClean="0">
                  <a:solidFill>
                    <a:srgbClr val="0000FF"/>
                  </a:solidFill>
                </a:rPr>
                <a:t>a</a:t>
              </a:r>
              <a:r>
                <a:rPr lang="en-US" sz="1400" b="1" dirty="0" smtClean="0">
                  <a:solidFill>
                    <a:srgbClr val="0000FF"/>
                  </a:solidFill>
                </a:rPr>
                <a:t>, of the block as it moves down?  (</a:t>
              </a:r>
              <a:r>
                <a:rPr lang="en-US" sz="1400" b="1" dirty="0" err="1" smtClean="0">
                  <a:solidFill>
                    <a:srgbClr val="0000FF"/>
                  </a:solidFill>
                </a:rPr>
                <a:t>Ans</a:t>
              </a:r>
              <a:r>
                <a:rPr lang="en-US" sz="1400" b="1" dirty="0" smtClean="0">
                  <a:solidFill>
                    <a:srgbClr val="0000FF"/>
                  </a:solidFill>
                </a:rPr>
                <a:t>: 1.96 m/s</a:t>
              </a:r>
              <a:r>
                <a:rPr lang="en-US" sz="1400" b="1" baseline="30000" dirty="0" smtClean="0">
                  <a:solidFill>
                    <a:srgbClr val="0000FF"/>
                  </a:solidFill>
                </a:rPr>
                <a:t>2 </a:t>
              </a:r>
              <a:r>
                <a:rPr lang="en-US" sz="1400" b="1" dirty="0" smtClean="0">
                  <a:solidFill>
                    <a:srgbClr val="0000FF"/>
                  </a:solidFill>
                </a:rPr>
                <a:t>)</a:t>
              </a:r>
              <a:endParaRPr lang="en-US" sz="1400" b="1" dirty="0">
                <a:solidFill>
                  <a:srgbClr val="0000FF"/>
                </a:solidFill>
              </a:endParaRPr>
            </a:p>
          </p:txBody>
        </p:sp>
        <p:pic>
          <p:nvPicPr>
            <p:cNvPr id="58" name="Picture 5"/>
            <p:cNvPicPr>
              <a:picLocks noChangeAspect="1" noChangeArrowheads="1"/>
            </p:cNvPicPr>
            <p:nvPr/>
          </p:nvPicPr>
          <p:blipFill>
            <a:blip r:embed="rId23" cstate="print"/>
            <a:srcRect/>
            <a:stretch>
              <a:fillRect/>
            </a:stretch>
          </p:blipFill>
          <p:spPr bwMode="auto">
            <a:xfrm>
              <a:off x="2181686" y="489311"/>
              <a:ext cx="942514" cy="88763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autoRev="1" fill="hold" grpId="0" nodeType="clickEffect">
                                  <p:stCondLst>
                                    <p:cond delay="0"/>
                                  </p:stCondLst>
                                  <p:childTnLst>
                                    <p:animRot by="21600000">
                                      <p:cBhvr>
                                        <p:cTn id="6" dur="5000" fill="hold"/>
                                        <p:tgtEl>
                                          <p:spTgt spid="10"/>
                                        </p:tgtEl>
                                        <p:attrNameLst>
                                          <p:attrName>r</p:attrName>
                                        </p:attrNameLst>
                                      </p:cBhvr>
                                    </p:animRot>
                                  </p:childTnLst>
                                </p:cTn>
                              </p:par>
                              <p:par>
                                <p:cTn id="7" presetID="42" presetClass="path" presetSubtype="0" repeatCount="indefinite" autoRev="1" fill="hold" nodeType="withEffect">
                                  <p:stCondLst>
                                    <p:cond delay="0"/>
                                  </p:stCondLst>
                                  <p:childTnLst>
                                    <p:animMotion origin="layout" path="M 0 0  L 0 0.33333  E" pathEditMode="relative" ptsTypes="">
                                      <p:cBhvr>
                                        <p:cTn id="8" dur="5000" fill="hold"/>
                                        <p:tgtEl>
                                          <p:spTgt spid="2"/>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4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4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145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14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14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smtClean="0">
                <a:solidFill>
                  <a:srgbClr val="00B050"/>
                </a:solidFill>
                <a:latin typeface="Comic Sans MS" pitchFamily="66" charset="0"/>
              </a:rPr>
              <a:t>Examples</a:t>
            </a:r>
            <a:endParaRPr lang="en-US" sz="3200" b="1" dirty="0">
              <a:solidFill>
                <a:srgbClr val="00B050"/>
              </a:solidFill>
              <a:latin typeface="Comic Sans MS" pitchFamily="66" charset="0"/>
            </a:endParaRPr>
          </a:p>
        </p:txBody>
      </p:sp>
      <p:grpSp>
        <p:nvGrpSpPr>
          <p:cNvPr id="2" name="Group 11"/>
          <p:cNvGrpSpPr/>
          <p:nvPr/>
        </p:nvGrpSpPr>
        <p:grpSpPr>
          <a:xfrm>
            <a:off x="228600" y="685800"/>
            <a:ext cx="8763000" cy="1754326"/>
            <a:chOff x="457200" y="2485072"/>
            <a:chExt cx="8763000" cy="1754326"/>
          </a:xfrm>
        </p:grpSpPr>
        <p:sp>
          <p:nvSpPr>
            <p:cNvPr id="9" name="Rectangle 8"/>
            <p:cNvSpPr/>
            <p:nvPr/>
          </p:nvSpPr>
          <p:spPr>
            <a:xfrm>
              <a:off x="457200" y="2485072"/>
              <a:ext cx="6553200" cy="1754326"/>
            </a:xfrm>
            <a:prstGeom prst="rect">
              <a:avLst/>
            </a:prstGeom>
          </p:spPr>
          <p:txBody>
            <a:bodyPr wrap="square">
              <a:spAutoFit/>
            </a:bodyPr>
            <a:lstStyle/>
            <a:p>
              <a:r>
                <a:rPr lang="en-US" dirty="0" smtClean="0"/>
                <a:t>Example: </a:t>
              </a:r>
            </a:p>
            <a:p>
              <a:r>
                <a:rPr lang="en-US" dirty="0" smtClean="0"/>
                <a:t>Two objects of masses </a:t>
              </a:r>
              <a:r>
                <a:rPr lang="en-US" i="1" dirty="0" smtClean="0"/>
                <a:t>m1 = 1.00 kg and m2 = 2.00 kg hang at the ends of a </a:t>
              </a:r>
              <a:r>
                <a:rPr lang="en-US" i="1" dirty="0" err="1" smtClean="0"/>
                <a:t>massless</a:t>
              </a:r>
              <a:r>
                <a:rPr lang="en-US" i="1" dirty="0" smtClean="0"/>
                <a:t> string that passes over a pulley of radius R = 10.0 cm and moment of inertia I = 0.010 kg.m2, as shown in </a:t>
              </a:r>
              <a:r>
                <a:rPr lang="en-US" b="1" i="1" dirty="0" smtClean="0"/>
                <a:t>Figure 5. </a:t>
              </a:r>
              <a:r>
                <a:rPr lang="en-US" i="1" dirty="0" smtClean="0"/>
                <a:t>What is the linear acceleration of the masses? </a:t>
              </a:r>
            </a:p>
            <a:p>
              <a:r>
                <a:rPr lang="en-US" i="1" dirty="0" smtClean="0"/>
                <a:t>A) </a:t>
              </a:r>
              <a:r>
                <a:rPr lang="en-US" dirty="0" smtClean="0"/>
                <a:t>2.45 m/s</a:t>
              </a:r>
              <a:r>
                <a:rPr lang="en-US" baseline="30000" dirty="0" smtClean="0"/>
                <a:t>2 </a:t>
              </a:r>
            </a:p>
          </p:txBody>
        </p:sp>
        <p:pic>
          <p:nvPicPr>
            <p:cNvPr id="104450" name="Picture 2"/>
            <p:cNvPicPr>
              <a:picLocks noChangeAspect="1" noChangeArrowheads="1"/>
            </p:cNvPicPr>
            <p:nvPr/>
          </p:nvPicPr>
          <p:blipFill>
            <a:blip r:embed="rId3" cstate="print"/>
            <a:srcRect/>
            <a:stretch>
              <a:fillRect/>
            </a:stretch>
          </p:blipFill>
          <p:spPr bwMode="auto">
            <a:xfrm>
              <a:off x="7299550" y="2600325"/>
              <a:ext cx="1920650" cy="1484947"/>
            </a:xfrm>
            <a:prstGeom prst="rect">
              <a:avLst/>
            </a:prstGeom>
            <a:noFill/>
            <a:ln w="9525">
              <a:noFill/>
              <a:miter lim="800000"/>
              <a:headEnd/>
              <a:tailEnd/>
            </a:ln>
            <a:effectLst/>
          </p:spPr>
        </p:pic>
      </p:grpSp>
      <p:graphicFrame>
        <p:nvGraphicFramePr>
          <p:cNvPr id="159747" name="Object 3"/>
          <p:cNvGraphicFramePr>
            <a:graphicFrameLocks noChangeAspect="1"/>
          </p:cNvGraphicFramePr>
          <p:nvPr/>
        </p:nvGraphicFramePr>
        <p:xfrm>
          <a:off x="1600200" y="2743200"/>
          <a:ext cx="1612900" cy="381000"/>
        </p:xfrm>
        <a:graphic>
          <a:graphicData uri="http://schemas.openxmlformats.org/presentationml/2006/ole">
            <mc:AlternateContent xmlns:mc="http://schemas.openxmlformats.org/markup-compatibility/2006">
              <mc:Choice xmlns:v="urn:schemas-microsoft-com:vml" Requires="v">
                <p:oleObj spid="_x0000_s160007" name="Equation" r:id="rId4" imgW="914400" imgH="215640" progId="Equation.3">
                  <p:embed/>
                </p:oleObj>
              </mc:Choice>
              <mc:Fallback>
                <p:oleObj name="Equation" r:id="rId4" imgW="914400" imgH="215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743200"/>
                        <a:ext cx="16129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8" name="Object 4"/>
          <p:cNvGraphicFramePr>
            <a:graphicFrameLocks noChangeAspect="1"/>
          </p:cNvGraphicFramePr>
          <p:nvPr/>
        </p:nvGraphicFramePr>
        <p:xfrm>
          <a:off x="1524000" y="3276600"/>
          <a:ext cx="1703388" cy="381000"/>
        </p:xfrm>
        <a:graphic>
          <a:graphicData uri="http://schemas.openxmlformats.org/presentationml/2006/ole">
            <mc:AlternateContent xmlns:mc="http://schemas.openxmlformats.org/markup-compatibility/2006">
              <mc:Choice xmlns:v="urn:schemas-microsoft-com:vml" Requires="v">
                <p:oleObj spid="_x0000_s160008" name="Equation" r:id="rId6" imgW="965160" imgH="215640" progId="Equation.3">
                  <p:embed/>
                </p:oleObj>
              </mc:Choice>
              <mc:Fallback>
                <p:oleObj name="Equation" r:id="rId6" imgW="965160" imgH="2156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276600"/>
                        <a:ext cx="17033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nvGraphicFramePr>
        <p:xfrm>
          <a:off x="1524000" y="4419600"/>
          <a:ext cx="1620862" cy="609600"/>
        </p:xfrm>
        <a:graphic>
          <a:graphicData uri="http://schemas.openxmlformats.org/presentationml/2006/ole">
            <mc:AlternateContent xmlns:mc="http://schemas.openxmlformats.org/markup-compatibility/2006">
              <mc:Choice xmlns:v="urn:schemas-microsoft-com:vml" Requires="v">
                <p:oleObj spid="_x0000_s160009" name="Equation" r:id="rId8" imgW="1104840" imgH="393480" progId="Equation.3">
                  <p:embed/>
                </p:oleObj>
              </mc:Choice>
              <mc:Fallback>
                <p:oleObj name="Equation" r:id="rId8" imgW="1104840" imgH="3934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4419600"/>
                        <a:ext cx="162086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50" name="Object 6"/>
          <p:cNvGraphicFramePr>
            <a:graphicFrameLocks noChangeAspect="1"/>
          </p:cNvGraphicFramePr>
          <p:nvPr/>
        </p:nvGraphicFramePr>
        <p:xfrm>
          <a:off x="1636713" y="3962400"/>
          <a:ext cx="1593850" cy="381000"/>
        </p:xfrm>
        <a:graphic>
          <a:graphicData uri="http://schemas.openxmlformats.org/presentationml/2006/ole">
            <mc:AlternateContent xmlns:mc="http://schemas.openxmlformats.org/markup-compatibility/2006">
              <mc:Choice xmlns:v="urn:schemas-microsoft-com:vml" Requires="v">
                <p:oleObj spid="_x0000_s160010" name="Equation" r:id="rId10" imgW="952200" imgH="215640" progId="Equation.3">
                  <p:embed/>
                </p:oleObj>
              </mc:Choice>
              <mc:Fallback>
                <p:oleObj name="Equation" r:id="rId10" imgW="952200" imgH="21564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6713" y="3962400"/>
                        <a:ext cx="15938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51" name="Object 7"/>
          <p:cNvGraphicFramePr>
            <a:graphicFrameLocks noChangeAspect="1"/>
          </p:cNvGraphicFramePr>
          <p:nvPr/>
        </p:nvGraphicFramePr>
        <p:xfrm>
          <a:off x="1733550" y="5534025"/>
          <a:ext cx="2457450" cy="1036638"/>
        </p:xfrm>
        <a:graphic>
          <a:graphicData uri="http://schemas.openxmlformats.org/presentationml/2006/ole">
            <mc:AlternateContent xmlns:mc="http://schemas.openxmlformats.org/markup-compatibility/2006">
              <mc:Choice xmlns:v="urn:schemas-microsoft-com:vml" Requires="v">
                <p:oleObj spid="_x0000_s160011" name="Equation" r:id="rId12" imgW="1143000" imgH="457200" progId="Equation.3">
                  <p:embed/>
                </p:oleObj>
              </mc:Choice>
              <mc:Fallback>
                <p:oleObj name="Equation" r:id="rId12" imgW="1143000" imgH="4572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3550" y="5534025"/>
                        <a:ext cx="2457450" cy="103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9" name="Group 38"/>
          <p:cNvGrpSpPr/>
          <p:nvPr/>
        </p:nvGrpSpPr>
        <p:grpSpPr>
          <a:xfrm>
            <a:off x="4267200" y="2590800"/>
            <a:ext cx="2128024" cy="2438400"/>
            <a:chOff x="4419600" y="2945258"/>
            <a:chExt cx="2128024" cy="2438400"/>
          </a:xfrm>
        </p:grpSpPr>
        <p:grpSp>
          <p:nvGrpSpPr>
            <p:cNvPr id="26" name="Group 25"/>
            <p:cNvGrpSpPr/>
            <p:nvPr/>
          </p:nvGrpSpPr>
          <p:grpSpPr>
            <a:xfrm>
              <a:off x="4419600" y="2945258"/>
              <a:ext cx="2057400" cy="2438400"/>
              <a:chOff x="4821945" y="2945258"/>
              <a:chExt cx="2057400" cy="2438400"/>
            </a:xfrm>
          </p:grpSpPr>
          <p:sp>
            <p:nvSpPr>
              <p:cNvPr id="23" name="Arc 22"/>
              <p:cNvSpPr/>
              <p:nvPr/>
            </p:nvSpPr>
            <p:spPr>
              <a:xfrm rot="12643711">
                <a:off x="4821945" y="2945258"/>
                <a:ext cx="2057400" cy="2438400"/>
              </a:xfrm>
              <a:prstGeom prst="arc">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 name="Group 24"/>
              <p:cNvGrpSpPr/>
              <p:nvPr/>
            </p:nvGrpSpPr>
            <p:grpSpPr>
              <a:xfrm>
                <a:off x="4953000" y="3124200"/>
                <a:ext cx="1524000" cy="1676400"/>
                <a:chOff x="4953000" y="3124200"/>
                <a:chExt cx="1524000" cy="1676400"/>
              </a:xfrm>
            </p:grpSpPr>
            <p:cxnSp>
              <p:nvCxnSpPr>
                <p:cNvPr id="19" name="Straight Arrow Connector 18"/>
                <p:cNvCxnSpPr/>
                <p:nvPr/>
              </p:nvCxnSpPr>
              <p:spPr>
                <a:xfrm flipH="1">
                  <a:off x="5029200" y="3581400"/>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15000" y="3124200"/>
                  <a:ext cx="309700" cy="369332"/>
                </a:xfrm>
                <a:prstGeom prst="rect">
                  <a:avLst/>
                </a:prstGeom>
                <a:noFill/>
              </p:spPr>
              <p:txBody>
                <a:bodyPr wrap="none" rtlCol="0">
                  <a:spAutoFit/>
                </a:bodyPr>
                <a:lstStyle/>
                <a:p>
                  <a:r>
                    <a:rPr lang="en-US" dirty="0" smtClean="0"/>
                    <a:t>R</a:t>
                  </a:r>
                  <a:endParaRPr lang="en-US" dirty="0"/>
                </a:p>
              </p:txBody>
            </p:sp>
            <p:cxnSp>
              <p:nvCxnSpPr>
                <p:cNvPr id="22" name="Straight Arrow Connector 21"/>
                <p:cNvCxnSpPr/>
                <p:nvPr/>
              </p:nvCxnSpPr>
              <p:spPr>
                <a:xfrm>
                  <a:off x="6477000" y="3581400"/>
                  <a:ext cx="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53000" y="4267200"/>
                  <a:ext cx="352982" cy="369332"/>
                </a:xfrm>
                <a:prstGeom prst="rect">
                  <a:avLst/>
                </a:prstGeom>
                <a:noFill/>
              </p:spPr>
              <p:txBody>
                <a:bodyPr wrap="none" rtlCol="0">
                  <a:spAutoFit/>
                </a:bodyPr>
                <a:lstStyle/>
                <a:p>
                  <a:r>
                    <a:rPr lang="el-GR" dirty="0" smtClean="0"/>
                    <a:t>τ</a:t>
                  </a:r>
                  <a:r>
                    <a:rPr lang="en-US" baseline="-25000" dirty="0" smtClean="0"/>
                    <a:t>1</a:t>
                  </a:r>
                  <a:endParaRPr lang="en-US" baseline="-25000" dirty="0"/>
                </a:p>
              </p:txBody>
            </p:sp>
          </p:grpSp>
        </p:grpSp>
        <p:sp>
          <p:nvSpPr>
            <p:cNvPr id="38" name="TextBox 37"/>
            <p:cNvSpPr txBox="1"/>
            <p:nvPr/>
          </p:nvSpPr>
          <p:spPr>
            <a:xfrm>
              <a:off x="6172200" y="4038600"/>
              <a:ext cx="375424" cy="369332"/>
            </a:xfrm>
            <a:prstGeom prst="rect">
              <a:avLst/>
            </a:prstGeom>
            <a:noFill/>
          </p:spPr>
          <p:txBody>
            <a:bodyPr wrap="none" rtlCol="0">
              <a:spAutoFit/>
            </a:bodyPr>
            <a:lstStyle/>
            <a:p>
              <a:r>
                <a:rPr lang="en-US" dirty="0" smtClean="0"/>
                <a:t>T</a:t>
              </a:r>
              <a:r>
                <a:rPr lang="en-US" baseline="-25000" dirty="0" smtClean="0"/>
                <a:t>1</a:t>
              </a:r>
              <a:endParaRPr lang="en-US" baseline="-25000" dirty="0"/>
            </a:p>
          </p:txBody>
        </p:sp>
      </p:grpSp>
      <p:grpSp>
        <p:nvGrpSpPr>
          <p:cNvPr id="41" name="Group 40"/>
          <p:cNvGrpSpPr/>
          <p:nvPr/>
        </p:nvGrpSpPr>
        <p:grpSpPr>
          <a:xfrm>
            <a:off x="6705600" y="2590800"/>
            <a:ext cx="2057400" cy="2438400"/>
            <a:chOff x="6705600" y="2819400"/>
            <a:chExt cx="2057400" cy="2438400"/>
          </a:xfrm>
        </p:grpSpPr>
        <p:grpSp>
          <p:nvGrpSpPr>
            <p:cNvPr id="27" name="Group 26"/>
            <p:cNvGrpSpPr/>
            <p:nvPr/>
          </p:nvGrpSpPr>
          <p:grpSpPr>
            <a:xfrm flipH="1">
              <a:off x="6705600" y="2819400"/>
              <a:ext cx="2057400" cy="2438400"/>
              <a:chOff x="4821945" y="2945258"/>
              <a:chExt cx="2057400" cy="2438400"/>
            </a:xfrm>
          </p:grpSpPr>
          <p:sp>
            <p:nvSpPr>
              <p:cNvPr id="28" name="Arc 27"/>
              <p:cNvSpPr/>
              <p:nvPr/>
            </p:nvSpPr>
            <p:spPr>
              <a:xfrm rot="12643711">
                <a:off x="4821945" y="2945258"/>
                <a:ext cx="2057400" cy="2438400"/>
              </a:xfrm>
              <a:prstGeom prst="arc">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4"/>
              <p:cNvGrpSpPr/>
              <p:nvPr/>
            </p:nvGrpSpPr>
            <p:grpSpPr>
              <a:xfrm>
                <a:off x="4920940" y="3124200"/>
                <a:ext cx="1556060" cy="1676400"/>
                <a:chOff x="4920940" y="3124200"/>
                <a:chExt cx="1556060" cy="1676400"/>
              </a:xfrm>
            </p:grpSpPr>
            <p:cxnSp>
              <p:nvCxnSpPr>
                <p:cNvPr id="32" name="Straight Arrow Connector 31"/>
                <p:cNvCxnSpPr/>
                <p:nvPr/>
              </p:nvCxnSpPr>
              <p:spPr>
                <a:xfrm flipH="1">
                  <a:off x="5029200" y="3581400"/>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715000" y="3124200"/>
                  <a:ext cx="309700" cy="369332"/>
                </a:xfrm>
                <a:prstGeom prst="rect">
                  <a:avLst/>
                </a:prstGeom>
                <a:noFill/>
              </p:spPr>
              <p:txBody>
                <a:bodyPr wrap="none" rtlCol="0">
                  <a:spAutoFit/>
                </a:bodyPr>
                <a:lstStyle/>
                <a:p>
                  <a:r>
                    <a:rPr lang="en-US" dirty="0" smtClean="0"/>
                    <a:t>R</a:t>
                  </a:r>
                  <a:endParaRPr lang="en-US" dirty="0"/>
                </a:p>
              </p:txBody>
            </p:sp>
            <p:cxnSp>
              <p:nvCxnSpPr>
                <p:cNvPr id="36" name="Straight Arrow Connector 35"/>
                <p:cNvCxnSpPr/>
                <p:nvPr/>
              </p:nvCxnSpPr>
              <p:spPr>
                <a:xfrm>
                  <a:off x="6477000" y="3581400"/>
                  <a:ext cx="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920940" y="4267200"/>
                  <a:ext cx="423514" cy="369332"/>
                </a:xfrm>
                <a:prstGeom prst="rect">
                  <a:avLst/>
                </a:prstGeom>
                <a:noFill/>
              </p:spPr>
              <p:txBody>
                <a:bodyPr wrap="none" rtlCol="0">
                  <a:spAutoFit/>
                </a:bodyPr>
                <a:lstStyle/>
                <a:p>
                  <a:r>
                    <a:rPr lang="en-US" dirty="0" smtClean="0"/>
                    <a:t>-</a:t>
                  </a:r>
                  <a:r>
                    <a:rPr lang="el-GR" dirty="0" smtClean="0"/>
                    <a:t>τ</a:t>
                  </a:r>
                  <a:r>
                    <a:rPr lang="en-US" baseline="-25000" dirty="0" smtClean="0"/>
                    <a:t>2</a:t>
                  </a:r>
                  <a:endParaRPr lang="en-US" baseline="-25000" dirty="0"/>
                </a:p>
              </p:txBody>
            </p:sp>
          </p:grpSp>
        </p:grpSp>
        <p:sp>
          <p:nvSpPr>
            <p:cNvPr id="40" name="TextBox 39"/>
            <p:cNvSpPr txBox="1"/>
            <p:nvPr/>
          </p:nvSpPr>
          <p:spPr>
            <a:xfrm>
              <a:off x="7015976" y="4191000"/>
              <a:ext cx="375424" cy="369332"/>
            </a:xfrm>
            <a:prstGeom prst="rect">
              <a:avLst/>
            </a:prstGeom>
            <a:noFill/>
          </p:spPr>
          <p:txBody>
            <a:bodyPr wrap="none" rtlCol="0">
              <a:spAutoFit/>
            </a:bodyPr>
            <a:lstStyle/>
            <a:p>
              <a:r>
                <a:rPr lang="en-US" dirty="0" smtClean="0"/>
                <a:t>T</a:t>
              </a:r>
              <a:r>
                <a:rPr lang="en-US" baseline="-25000" dirty="0" smtClean="0"/>
                <a:t>2</a:t>
              </a:r>
              <a:endParaRPr lang="en-US" baseline="-25000" dirty="0"/>
            </a:p>
          </p:txBody>
        </p:sp>
      </p:grpSp>
      <p:cxnSp>
        <p:nvCxnSpPr>
          <p:cNvPr id="43" name="Straight Arrow Connector 42"/>
          <p:cNvCxnSpPr>
            <a:stCxn id="46" idx="2"/>
          </p:cNvCxnSpPr>
          <p:nvPr/>
        </p:nvCxnSpPr>
        <p:spPr>
          <a:xfrm>
            <a:off x="897523" y="5382600"/>
            <a:ext cx="1693277" cy="33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7136279">
            <a:off x="-515581" y="5206845"/>
            <a:ext cx="2559419" cy="276999"/>
          </a:xfrm>
          <a:prstGeom prst="rect">
            <a:avLst/>
          </a:prstGeom>
          <a:noFill/>
          <a:ln>
            <a:solidFill>
              <a:srgbClr val="FF0000"/>
            </a:solidFill>
          </a:ln>
        </p:spPr>
        <p:txBody>
          <a:bodyPr wrap="none" rtlCol="0">
            <a:spAutoFit/>
          </a:bodyPr>
          <a:lstStyle/>
          <a:p>
            <a:r>
              <a:rPr lang="en-US" sz="1200" dirty="0" smtClean="0"/>
              <a:t>Mass that cause anticlockwise motion</a:t>
            </a:r>
            <a:endParaRPr lang="en-US" sz="1200" dirty="0"/>
          </a:p>
        </p:txBody>
      </p:sp>
      <p:sp>
        <p:nvSpPr>
          <p:cNvPr id="48" name="TextBox 47"/>
          <p:cNvSpPr txBox="1"/>
          <p:nvPr/>
        </p:nvSpPr>
        <p:spPr>
          <a:xfrm rot="377641">
            <a:off x="3813245" y="5169897"/>
            <a:ext cx="2320379" cy="276999"/>
          </a:xfrm>
          <a:prstGeom prst="rect">
            <a:avLst/>
          </a:prstGeom>
          <a:noFill/>
          <a:ln>
            <a:solidFill>
              <a:srgbClr val="FF0000"/>
            </a:solidFill>
          </a:ln>
        </p:spPr>
        <p:txBody>
          <a:bodyPr wrap="none" rtlCol="0">
            <a:spAutoFit/>
          </a:bodyPr>
          <a:lstStyle/>
          <a:p>
            <a:r>
              <a:rPr lang="en-US" sz="1200" dirty="0" smtClean="0"/>
              <a:t>Mass that cause clockwise motion</a:t>
            </a:r>
            <a:endParaRPr lang="en-US" sz="1200" dirty="0"/>
          </a:p>
        </p:txBody>
      </p:sp>
      <p:cxnSp>
        <p:nvCxnSpPr>
          <p:cNvPr id="50" name="Straight Arrow Connector 49"/>
          <p:cNvCxnSpPr>
            <a:stCxn id="48" idx="2"/>
          </p:cNvCxnSpPr>
          <p:nvPr/>
        </p:nvCxnSpPr>
        <p:spPr>
          <a:xfrm flipH="1">
            <a:off x="3581400" y="5446061"/>
            <a:ext cx="1376851" cy="268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057400" y="5029200"/>
            <a:ext cx="1076898" cy="369332"/>
          </a:xfrm>
          <a:prstGeom prst="rect">
            <a:avLst/>
          </a:prstGeom>
          <a:noFill/>
        </p:spPr>
        <p:txBody>
          <a:bodyPr wrap="none" rtlCol="0">
            <a:spAutoFit/>
          </a:bodyPr>
          <a:lstStyle/>
          <a:p>
            <a:r>
              <a:rPr lang="en-US" dirty="0" smtClean="0"/>
              <a:t>Solve this</a:t>
            </a:r>
            <a:endParaRPr lang="en-US" dirty="0"/>
          </a:p>
        </p:txBody>
      </p:sp>
      <p:grpSp>
        <p:nvGrpSpPr>
          <p:cNvPr id="49" name="Group 48"/>
          <p:cNvGrpSpPr/>
          <p:nvPr/>
        </p:nvGrpSpPr>
        <p:grpSpPr>
          <a:xfrm>
            <a:off x="3048000" y="2438400"/>
            <a:ext cx="3214403" cy="1600200"/>
            <a:chOff x="3048000" y="2438400"/>
            <a:chExt cx="3214403" cy="1600200"/>
          </a:xfrm>
        </p:grpSpPr>
        <p:cxnSp>
          <p:nvCxnSpPr>
            <p:cNvPr id="42" name="Straight Arrow Connector 41"/>
            <p:cNvCxnSpPr>
              <a:endCxn id="45" idx="1"/>
            </p:cNvCxnSpPr>
            <p:nvPr/>
          </p:nvCxnSpPr>
          <p:spPr>
            <a:xfrm flipV="1">
              <a:off x="3048000" y="2592289"/>
              <a:ext cx="762000" cy="1446311"/>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810000" y="2438400"/>
              <a:ext cx="2452403" cy="307777"/>
            </a:xfrm>
            <a:prstGeom prst="rect">
              <a:avLst/>
            </a:prstGeom>
            <a:noFill/>
          </p:spPr>
          <p:txBody>
            <a:bodyPr wrap="none" rtlCol="0">
              <a:spAutoFit/>
            </a:bodyPr>
            <a:lstStyle/>
            <a:p>
              <a:r>
                <a:rPr lang="en-US" sz="1400" b="1" dirty="0" smtClean="0"/>
                <a:t>Net acceleration anticlockwise</a:t>
              </a:r>
              <a:endParaRPr lang="en-US" sz="1400" b="1" dirty="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152400" y="3981271"/>
            <a:ext cx="8819259" cy="1200329"/>
            <a:chOff x="457200" y="2485072"/>
            <a:chExt cx="8819259" cy="1200329"/>
          </a:xfrm>
        </p:grpSpPr>
        <p:sp>
          <p:nvSpPr>
            <p:cNvPr id="9" name="Rectangle 8"/>
            <p:cNvSpPr/>
            <p:nvPr/>
          </p:nvSpPr>
          <p:spPr>
            <a:xfrm>
              <a:off x="457200" y="2485072"/>
              <a:ext cx="7467600" cy="1200329"/>
            </a:xfrm>
            <a:prstGeom prst="rect">
              <a:avLst/>
            </a:prstGeom>
          </p:spPr>
          <p:txBody>
            <a:bodyPr wrap="square">
              <a:spAutoFit/>
            </a:bodyPr>
            <a:lstStyle/>
            <a:p>
              <a:r>
                <a:rPr lang="en-US" b="1" dirty="0" smtClean="0"/>
                <a:t>Example 4:</a:t>
              </a:r>
              <a:r>
                <a:rPr lang="en-US" dirty="0" smtClean="0"/>
                <a:t>  Two objects of masses </a:t>
              </a:r>
              <a:r>
                <a:rPr lang="en-US" i="1" dirty="0" smtClean="0"/>
                <a:t>m1 = 1.00 kg and m2 = 2.00 kg hang at the ends of a </a:t>
              </a:r>
              <a:r>
                <a:rPr lang="en-US" i="1" dirty="0" err="1" smtClean="0"/>
                <a:t>massless</a:t>
              </a:r>
              <a:r>
                <a:rPr lang="en-US" i="1" dirty="0" smtClean="0"/>
                <a:t> string that passes over a pulley of radius R = 10.0 cm and moment of inertia I = 0.010 kg.m2, as shown in </a:t>
              </a:r>
              <a:r>
                <a:rPr lang="en-US" b="1" i="1" dirty="0" smtClean="0"/>
                <a:t>Figure 5. </a:t>
              </a:r>
              <a:r>
                <a:rPr lang="en-US" i="1" dirty="0" smtClean="0"/>
                <a:t>What is the linear acceleration of the masses?    A) </a:t>
              </a:r>
              <a:r>
                <a:rPr lang="en-US" dirty="0" smtClean="0"/>
                <a:t>2.45 m/s</a:t>
              </a:r>
              <a:r>
                <a:rPr lang="en-US" baseline="30000" dirty="0" smtClean="0"/>
                <a:t>2 </a:t>
              </a:r>
            </a:p>
          </p:txBody>
        </p:sp>
        <p:pic>
          <p:nvPicPr>
            <p:cNvPr id="104450" name="Picture 2"/>
            <p:cNvPicPr>
              <a:picLocks noChangeAspect="1" noChangeArrowheads="1"/>
            </p:cNvPicPr>
            <p:nvPr/>
          </p:nvPicPr>
          <p:blipFill>
            <a:blip r:embed="rId2" cstate="print"/>
            <a:srcRect/>
            <a:stretch>
              <a:fillRect/>
            </a:stretch>
          </p:blipFill>
          <p:spPr bwMode="auto">
            <a:xfrm>
              <a:off x="8077200" y="2561272"/>
              <a:ext cx="1199259" cy="927205"/>
            </a:xfrm>
            <a:prstGeom prst="rect">
              <a:avLst/>
            </a:prstGeom>
            <a:noFill/>
            <a:ln w="9525">
              <a:noFill/>
              <a:miter lim="800000"/>
              <a:headEnd/>
              <a:tailEnd/>
            </a:ln>
            <a:effectLst/>
          </p:spPr>
        </p:pic>
      </p:grpSp>
      <p:grpSp>
        <p:nvGrpSpPr>
          <p:cNvPr id="29" name="Group 28"/>
          <p:cNvGrpSpPr/>
          <p:nvPr/>
        </p:nvGrpSpPr>
        <p:grpSpPr>
          <a:xfrm>
            <a:off x="228600" y="228600"/>
            <a:ext cx="8763000" cy="1076444"/>
            <a:chOff x="152400" y="228602"/>
            <a:chExt cx="8763000" cy="1076444"/>
          </a:xfrm>
        </p:grpSpPr>
        <p:sp>
          <p:nvSpPr>
            <p:cNvPr id="30" name="Rectangle 4"/>
            <p:cNvSpPr txBox="1">
              <a:spLocks noChangeArrowheads="1"/>
            </p:cNvSpPr>
            <p:nvPr/>
          </p:nvSpPr>
          <p:spPr>
            <a:xfrm>
              <a:off x="152400" y="274638"/>
              <a:ext cx="7315200" cy="944564"/>
            </a:xfrm>
            <a:prstGeom prst="rect">
              <a:avLst/>
            </a:prstGeom>
            <a:noFill/>
            <a:ln w="76200">
              <a:noFill/>
            </a:ln>
          </p:spPr>
          <p:txBody>
            <a:bodyPr/>
            <a:lstStyle/>
            <a:p>
              <a:r>
                <a:rPr lang="en-US" b="1" dirty="0" smtClean="0"/>
                <a:t>Example 1</a:t>
              </a:r>
              <a:r>
                <a:rPr lang="en-US" dirty="0" smtClean="0"/>
                <a:t>:  A 5.00 kg block hangs from a cord which is wrapped around the rim of a frictionless pulley of mass 40Kg and radius 0.1 m as shown in Fig. 4. What is the acceleration, </a:t>
              </a:r>
              <a:r>
                <a:rPr lang="en-US" i="1" dirty="0" smtClean="0"/>
                <a:t>a</a:t>
              </a:r>
              <a:r>
                <a:rPr lang="en-US" dirty="0" smtClean="0"/>
                <a:t>, of the block as it moves down?  (</a:t>
              </a:r>
              <a:r>
                <a:rPr lang="en-US" dirty="0" err="1" smtClean="0"/>
                <a:t>Ans</a:t>
              </a:r>
              <a:r>
                <a:rPr lang="en-US" dirty="0" smtClean="0"/>
                <a:t>: 1.96 m/s</a:t>
              </a:r>
              <a:r>
                <a:rPr lang="en-US" baseline="30000" dirty="0" smtClean="0"/>
                <a:t>2 </a:t>
              </a:r>
              <a:r>
                <a:rPr lang="en-US" dirty="0" smtClean="0"/>
                <a:t>)</a:t>
              </a:r>
              <a:endParaRPr lang="en-US" dirty="0"/>
            </a:p>
          </p:txBody>
        </p:sp>
        <p:pic>
          <p:nvPicPr>
            <p:cNvPr id="31" name="Picture 5"/>
            <p:cNvPicPr>
              <a:picLocks noChangeAspect="1" noChangeArrowheads="1"/>
            </p:cNvPicPr>
            <p:nvPr/>
          </p:nvPicPr>
          <p:blipFill>
            <a:blip r:embed="rId3" cstate="print"/>
            <a:srcRect/>
            <a:stretch>
              <a:fillRect/>
            </a:stretch>
          </p:blipFill>
          <p:spPr bwMode="auto">
            <a:xfrm>
              <a:off x="7772400" y="228602"/>
              <a:ext cx="1143000" cy="1076444"/>
            </a:xfrm>
            <a:prstGeom prst="rect">
              <a:avLst/>
            </a:prstGeom>
            <a:noFill/>
            <a:ln w="9525">
              <a:noFill/>
              <a:miter lim="800000"/>
              <a:headEnd/>
              <a:tailEnd/>
            </a:ln>
          </p:spPr>
        </p:pic>
      </p:grpSp>
      <p:grpSp>
        <p:nvGrpSpPr>
          <p:cNvPr id="32" name="Group 7"/>
          <p:cNvGrpSpPr/>
          <p:nvPr/>
        </p:nvGrpSpPr>
        <p:grpSpPr>
          <a:xfrm>
            <a:off x="152400" y="5332274"/>
            <a:ext cx="8763000" cy="1477328"/>
            <a:chOff x="-76200" y="914400"/>
            <a:chExt cx="8763000" cy="1477328"/>
          </a:xfrm>
        </p:grpSpPr>
        <p:sp>
          <p:nvSpPr>
            <p:cNvPr id="33" name="Rectangle 32"/>
            <p:cNvSpPr/>
            <p:nvPr/>
          </p:nvSpPr>
          <p:spPr>
            <a:xfrm>
              <a:off x="-76200" y="914400"/>
              <a:ext cx="7848600" cy="1477328"/>
            </a:xfrm>
            <a:prstGeom prst="rect">
              <a:avLst/>
            </a:prstGeom>
          </p:spPr>
          <p:txBody>
            <a:bodyPr wrap="square">
              <a:spAutoFit/>
            </a:bodyPr>
            <a:lstStyle/>
            <a:p>
              <a:r>
                <a:rPr lang="en-US" b="1" dirty="0" smtClean="0"/>
                <a:t>Example 5</a:t>
              </a:r>
              <a:r>
                <a:rPr lang="en-US" dirty="0" smtClean="0"/>
                <a:t>:  A rope is wound around the rim of a wheel (radius = 2.0 m, and moment of inertia about the rotation axis, I = 5.0 kg.m2). A constant force F = 40 N is applied </a:t>
              </a:r>
              <a:r>
                <a:rPr lang="en-US" b="1" dirty="0" smtClean="0"/>
                <a:t>(Figure ) </a:t>
              </a:r>
              <a:r>
                <a:rPr lang="en-US" dirty="0" smtClean="0"/>
                <a:t>to one end of the rope for 1.0 s causing the wheel to rotate starting from rest. Find the length of the rope unwound during this period of time.  A) 16 m </a:t>
              </a:r>
            </a:p>
          </p:txBody>
        </p:sp>
        <p:pic>
          <p:nvPicPr>
            <p:cNvPr id="34" name="Picture 2"/>
            <p:cNvPicPr>
              <a:picLocks noChangeAspect="1" noChangeArrowheads="1"/>
            </p:cNvPicPr>
            <p:nvPr/>
          </p:nvPicPr>
          <p:blipFill>
            <a:blip r:embed="rId4" cstate="print"/>
            <a:srcRect/>
            <a:stretch>
              <a:fillRect/>
            </a:stretch>
          </p:blipFill>
          <p:spPr bwMode="auto">
            <a:xfrm>
              <a:off x="7864945" y="1066800"/>
              <a:ext cx="821855" cy="1144726"/>
            </a:xfrm>
            <a:prstGeom prst="rect">
              <a:avLst/>
            </a:prstGeom>
            <a:noFill/>
            <a:ln w="9525">
              <a:noFill/>
              <a:miter lim="800000"/>
              <a:headEnd/>
              <a:tailEnd/>
            </a:ln>
            <a:effectLst/>
          </p:spPr>
        </p:pic>
      </p:grpSp>
      <p:grpSp>
        <p:nvGrpSpPr>
          <p:cNvPr id="13" name="Group 12"/>
          <p:cNvGrpSpPr/>
          <p:nvPr/>
        </p:nvGrpSpPr>
        <p:grpSpPr>
          <a:xfrm>
            <a:off x="152400" y="1219200"/>
            <a:ext cx="8839200" cy="1276529"/>
            <a:chOff x="152400" y="3657600"/>
            <a:chExt cx="8839200" cy="1276529"/>
          </a:xfrm>
        </p:grpSpPr>
        <p:pic>
          <p:nvPicPr>
            <p:cNvPr id="14" name="Picture 2"/>
            <p:cNvPicPr>
              <a:picLocks noChangeAspect="1" noChangeArrowheads="1"/>
            </p:cNvPicPr>
            <p:nvPr/>
          </p:nvPicPr>
          <p:blipFill>
            <a:blip r:embed="rId5" cstate="print"/>
            <a:srcRect/>
            <a:stretch>
              <a:fillRect/>
            </a:stretch>
          </p:blipFill>
          <p:spPr bwMode="auto">
            <a:xfrm>
              <a:off x="7315200" y="3657600"/>
              <a:ext cx="1676400" cy="1219200"/>
            </a:xfrm>
            <a:prstGeom prst="rect">
              <a:avLst/>
            </a:prstGeom>
            <a:noFill/>
            <a:ln w="9525">
              <a:noFill/>
              <a:miter lim="800000"/>
              <a:headEnd/>
              <a:tailEnd/>
            </a:ln>
          </p:spPr>
        </p:pic>
        <p:sp>
          <p:nvSpPr>
            <p:cNvPr id="15" name="Rectangle 14"/>
            <p:cNvSpPr/>
            <p:nvPr/>
          </p:nvSpPr>
          <p:spPr>
            <a:xfrm>
              <a:off x="152400" y="3733800"/>
              <a:ext cx="7010400" cy="1200329"/>
            </a:xfrm>
            <a:prstGeom prst="rect">
              <a:avLst/>
            </a:prstGeom>
          </p:spPr>
          <p:txBody>
            <a:bodyPr wrap="square">
              <a:spAutoFit/>
            </a:bodyPr>
            <a:lstStyle/>
            <a:p>
              <a:r>
                <a:rPr lang="en-US" b="1" dirty="0" smtClean="0"/>
                <a:t>Example 2:</a:t>
              </a:r>
              <a:r>
                <a:rPr lang="en-US" dirty="0" smtClean="0"/>
                <a:t> A rope pulls a 1.0-kg box on a frictionless surface through a pulley as shown in </a:t>
              </a:r>
              <a:r>
                <a:rPr lang="en-US" b="1" dirty="0" smtClean="0"/>
                <a:t>Fig 4</a:t>
              </a:r>
              <a:r>
                <a:rPr lang="en-US" b="1" dirty="0" smtClean="0">
                  <a:solidFill>
                    <a:srgbClr val="0000FF"/>
                  </a:solidFill>
                </a:rPr>
                <a:t>.</a:t>
              </a:r>
              <a:r>
                <a:rPr lang="en-US" dirty="0" smtClean="0"/>
                <a:t> The pulley has a rotational inertia of 0.040 kg.m</a:t>
              </a:r>
              <a:r>
                <a:rPr lang="en-US" baseline="30000" dirty="0" smtClean="0"/>
                <a:t>2 </a:t>
              </a:r>
              <a:r>
                <a:rPr lang="en-US" dirty="0" smtClean="0"/>
                <a:t>and radius of 20 cm. If the force </a:t>
              </a:r>
              <a:r>
                <a:rPr lang="en-US" i="1" dirty="0" smtClean="0"/>
                <a:t>F </a:t>
              </a:r>
              <a:r>
                <a:rPr lang="en-US" dirty="0" smtClean="0"/>
                <a:t>is 10 N, then the acceleration of the box is: (</a:t>
              </a:r>
              <a:r>
                <a:rPr lang="en-US" dirty="0" err="1" smtClean="0"/>
                <a:t>Ans</a:t>
              </a:r>
              <a:r>
                <a:rPr lang="en-US" dirty="0" smtClean="0"/>
                <a:t>: 5.0 m/s</a:t>
              </a:r>
              <a:r>
                <a:rPr lang="en-US" baseline="30000" dirty="0" smtClean="0"/>
                <a:t>2</a:t>
              </a:r>
              <a:r>
                <a:rPr lang="en-US" dirty="0" smtClean="0"/>
                <a:t>)</a:t>
              </a:r>
            </a:p>
          </p:txBody>
        </p:sp>
      </p:grpSp>
      <p:sp>
        <p:nvSpPr>
          <p:cNvPr id="242689" name="Rectangle 1"/>
          <p:cNvSpPr>
            <a:spLocks noChangeArrowheads="1"/>
          </p:cNvSpPr>
          <p:nvPr/>
        </p:nvSpPr>
        <p:spPr bwMode="auto">
          <a:xfrm>
            <a:off x="76200" y="2685871"/>
            <a:ext cx="876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CMR10"/>
              </a:rPr>
              <a:t>Example 3: </a:t>
            </a: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A 8</a:t>
            </a:r>
            <a:r>
              <a:rPr kumimoji="0" lang="en-US" b="0" i="0" u="none" strike="noStrike" cap="none" normalizeH="0" baseline="0" dirty="0" smtClean="0">
                <a:ln>
                  <a:noFill/>
                </a:ln>
                <a:solidFill>
                  <a:schemeClr val="tx1"/>
                </a:solidFill>
                <a:effectLst/>
                <a:latin typeface="Calibri" pitchFamily="34" charset="0"/>
                <a:ea typeface="Calibri" pitchFamily="34" charset="0"/>
                <a:cs typeface="CMMI10"/>
              </a:rPr>
              <a:t>.</a:t>
            </a: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0-cm radius disk with a rotational inertia of 0</a:t>
            </a:r>
            <a:r>
              <a:rPr kumimoji="0" lang="en-US" b="0" i="0" u="none" strike="noStrike" cap="none" normalizeH="0" baseline="0" dirty="0" smtClean="0">
                <a:ln>
                  <a:noFill/>
                </a:ln>
                <a:solidFill>
                  <a:schemeClr val="tx1"/>
                </a:solidFill>
                <a:effectLst/>
                <a:latin typeface="Calibri" pitchFamily="34" charset="0"/>
                <a:ea typeface="Calibri" pitchFamily="34" charset="0"/>
                <a:cs typeface="CMMI10"/>
              </a:rPr>
              <a:t>.</a:t>
            </a: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12 kg </a:t>
            </a:r>
            <a:r>
              <a:rPr lang="en-US" dirty="0" smtClean="0">
                <a:latin typeface="Calibri" pitchFamily="34" charset="0"/>
                <a:ea typeface="Calibri" pitchFamily="34" charset="0"/>
                <a:cs typeface="CMR10"/>
              </a:rPr>
              <a:t>.</a:t>
            </a:r>
            <a:r>
              <a:rPr kumimoji="0" lang="en-US" b="0" i="0" u="none" strike="noStrike" cap="none" normalizeH="0" baseline="0" dirty="0" smtClean="0">
                <a:ln>
                  <a:noFill/>
                </a:ln>
                <a:solidFill>
                  <a:schemeClr val="tx1"/>
                </a:solidFill>
                <a:effectLst/>
                <a:latin typeface="Calibri" pitchFamily="34" charset="0"/>
                <a:ea typeface="Calibri" pitchFamily="34" charset="0"/>
                <a:cs typeface="Cmsy10"/>
              </a:rPr>
              <a:t> </a:t>
            </a: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m</a:t>
            </a:r>
            <a:r>
              <a:rPr kumimoji="0" lang="en-US" b="0" i="0" u="none" strike="noStrike" cap="none" normalizeH="0" baseline="30000" dirty="0" smtClean="0">
                <a:ln>
                  <a:noFill/>
                </a:ln>
                <a:solidFill>
                  <a:schemeClr val="tx1"/>
                </a:solidFill>
                <a:effectLst/>
                <a:latin typeface="Calibri" pitchFamily="34" charset="0"/>
                <a:ea typeface="Calibri" pitchFamily="34" charset="0"/>
                <a:cs typeface="cmr7"/>
              </a:rPr>
              <a:t>2</a:t>
            </a:r>
            <a:r>
              <a:rPr kumimoji="0" lang="en-US" b="0" i="0" u="none" strike="noStrike" cap="none" normalizeH="0" baseline="0" dirty="0" smtClean="0">
                <a:ln>
                  <a:noFill/>
                </a:ln>
                <a:solidFill>
                  <a:schemeClr val="tx1"/>
                </a:solidFill>
                <a:effectLst/>
                <a:latin typeface="Calibri" pitchFamily="34" charset="0"/>
                <a:ea typeface="Calibri" pitchFamily="34" charset="0"/>
                <a:cs typeface="cmr7"/>
              </a:rPr>
              <a:t> </a:t>
            </a: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is free to rotate on a horizontal axis. A string is fastened to the surface of the disk and a 10-kg mass hangs from the other end. The mass is raised by using a crank to apply a 9</a:t>
            </a:r>
            <a:r>
              <a:rPr kumimoji="0" lang="en-US" b="0" i="0" u="none" strike="noStrike" cap="none" normalizeH="0" baseline="0" dirty="0" smtClean="0">
                <a:ln>
                  <a:noFill/>
                </a:ln>
                <a:solidFill>
                  <a:schemeClr val="tx1"/>
                </a:solidFill>
                <a:effectLst/>
                <a:latin typeface="Calibri" pitchFamily="34" charset="0"/>
                <a:ea typeface="Calibri" pitchFamily="34" charset="0"/>
                <a:cs typeface="CMMI10"/>
              </a:rPr>
              <a:t>.</a:t>
            </a: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0-N</a:t>
            </a:r>
            <a:r>
              <a:rPr lang="en-US" dirty="0" smtClean="0">
                <a:latin typeface="Calibri" pitchFamily="34" charset="0"/>
                <a:ea typeface="Calibri" pitchFamily="34" charset="0"/>
                <a:cs typeface="CMR10"/>
              </a:rPr>
              <a:t>.</a:t>
            </a: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m torque to the disk. The acceleration of the mass is: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CMR10"/>
              </a:rPr>
              <a:t>Ans</a:t>
            </a: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 0</a:t>
            </a:r>
            <a:r>
              <a:rPr kumimoji="0" lang="en-US" b="0" i="0" u="none" strike="noStrike" cap="none" normalizeH="0" baseline="0" dirty="0" smtClean="0">
                <a:ln>
                  <a:noFill/>
                </a:ln>
                <a:solidFill>
                  <a:schemeClr val="tx1"/>
                </a:solidFill>
                <a:effectLst/>
                <a:latin typeface="Calibri" pitchFamily="34" charset="0"/>
                <a:ea typeface="Calibri" pitchFamily="34" charset="0"/>
                <a:cs typeface="CMMI10"/>
              </a:rPr>
              <a:t>.</a:t>
            </a: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50m</a:t>
            </a:r>
            <a:r>
              <a:rPr kumimoji="0" lang="en-US" b="0" i="0" u="none" strike="noStrike" cap="none" normalizeH="0" baseline="0" dirty="0" smtClean="0">
                <a:ln>
                  <a:noFill/>
                </a:ln>
                <a:solidFill>
                  <a:schemeClr val="tx1"/>
                </a:solidFill>
                <a:effectLst/>
                <a:latin typeface="Calibri" pitchFamily="34" charset="0"/>
                <a:ea typeface="Calibri" pitchFamily="34" charset="0"/>
                <a:cs typeface="CMMI10"/>
              </a:rPr>
              <a:t>/s</a:t>
            </a:r>
            <a:r>
              <a:rPr kumimoji="0" lang="en-US" b="0" i="0" u="none" strike="noStrike" cap="none" normalizeH="0" baseline="30000" dirty="0" smtClean="0">
                <a:ln>
                  <a:noFill/>
                </a:ln>
                <a:solidFill>
                  <a:schemeClr val="tx1"/>
                </a:solidFill>
                <a:effectLst/>
                <a:latin typeface="Calibri" pitchFamily="34" charset="0"/>
                <a:ea typeface="Calibri" pitchFamily="34" charset="0"/>
                <a:cs typeface="CMMI10"/>
              </a:rPr>
              <a:t>2</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200400"/>
            <a:ext cx="8204682" cy="646331"/>
          </a:xfrm>
          <a:prstGeom prst="rect">
            <a:avLst/>
          </a:prstGeom>
          <a:noFill/>
        </p:spPr>
        <p:txBody>
          <a:bodyPr wrap="none" rtlCol="0">
            <a:spAutoFit/>
          </a:bodyPr>
          <a:lstStyle/>
          <a:p>
            <a:r>
              <a:rPr lang="en-US" sz="3600" b="1" i="1" dirty="0" smtClean="0">
                <a:solidFill>
                  <a:srgbClr val="FF0000"/>
                </a:solidFill>
              </a:rPr>
              <a:t>Energy Conversation in Rotational Motion</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086600" y="685800"/>
            <a:ext cx="12954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382000" y="1330036"/>
            <a:ext cx="76200" cy="2937164"/>
          </a:xfrm>
          <a:custGeom>
            <a:avLst/>
            <a:gdLst>
              <a:gd name="connsiteX0" fmla="*/ 0 w 0"/>
              <a:gd name="connsiteY0" fmla="*/ 0 h 1662546"/>
              <a:gd name="connsiteX1" fmla="*/ 0 w 0"/>
              <a:gd name="connsiteY1" fmla="*/ 1662546 h 1662546"/>
              <a:gd name="connsiteX2" fmla="*/ 0 w 0"/>
              <a:gd name="connsiteY2" fmla="*/ 1662546 h 1662546"/>
            </a:gdLst>
            <a:ahLst/>
            <a:cxnLst>
              <a:cxn ang="0">
                <a:pos x="connsiteX0" y="connsiteY0"/>
              </a:cxn>
              <a:cxn ang="0">
                <a:pos x="connsiteX1" y="connsiteY1"/>
              </a:cxn>
              <a:cxn ang="0">
                <a:pos x="connsiteX2" y="connsiteY2"/>
              </a:cxn>
            </a:cxnLst>
            <a:rect l="l" t="t" r="r" b="b"/>
            <a:pathLst>
              <a:path h="1662546">
                <a:moveTo>
                  <a:pt x="0" y="0"/>
                </a:moveTo>
                <a:lnTo>
                  <a:pt x="0" y="1662546"/>
                </a:lnTo>
                <a:lnTo>
                  <a:pt x="0" y="1662546"/>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7737765" y="1336965"/>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1"/>
          <p:cNvGrpSpPr/>
          <p:nvPr/>
        </p:nvGrpSpPr>
        <p:grpSpPr>
          <a:xfrm>
            <a:off x="8153400" y="1981200"/>
            <a:ext cx="533400" cy="2376055"/>
            <a:chOff x="6858000" y="3352800"/>
            <a:chExt cx="533400" cy="2376055"/>
          </a:xfrm>
        </p:grpSpPr>
        <p:sp>
          <p:nvSpPr>
            <p:cNvPr id="12" name="Rectangle 11"/>
            <p:cNvSpPr/>
            <p:nvPr/>
          </p:nvSpPr>
          <p:spPr>
            <a:xfrm>
              <a:off x="6858000" y="33528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858000" y="3920835"/>
              <a:ext cx="533400" cy="1808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rot="5400000">
            <a:off x="3618706" y="3594100"/>
            <a:ext cx="5868194" cy="794"/>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62474" name="Object 10"/>
          <p:cNvGraphicFramePr>
            <a:graphicFrameLocks noChangeAspect="1"/>
          </p:cNvGraphicFramePr>
          <p:nvPr>
            <p:extLst>
              <p:ext uri="{D42A27DB-BD31-4B8C-83A1-F6EECF244321}">
                <p14:modId xmlns:p14="http://schemas.microsoft.com/office/powerpoint/2010/main" val="3747842204"/>
              </p:ext>
            </p:extLst>
          </p:nvPr>
        </p:nvGraphicFramePr>
        <p:xfrm>
          <a:off x="186555" y="2174567"/>
          <a:ext cx="6072981" cy="479425"/>
        </p:xfrm>
        <a:graphic>
          <a:graphicData uri="http://schemas.openxmlformats.org/presentationml/2006/ole">
            <mc:AlternateContent xmlns:mc="http://schemas.openxmlformats.org/markup-compatibility/2006">
              <mc:Choice xmlns:v="urn:schemas-microsoft-com:vml" Requires="v">
                <p:oleObj spid="_x0000_s240902" name="معادلة" r:id="rId3" imgW="2349360" imgH="241200" progId="Equation.3">
                  <p:embed/>
                </p:oleObj>
              </mc:Choice>
              <mc:Fallback>
                <p:oleObj name="معادلة" r:id="rId3" imgW="2349360" imgH="241200" progId="Equation.3">
                  <p:embed/>
                  <p:pic>
                    <p:nvPicPr>
                      <p:cNvPr id="0" name="Picture 3"/>
                      <p:cNvPicPr>
                        <a:picLocks noChangeAspect="1" noChangeArrowheads="1"/>
                      </p:cNvPicPr>
                      <p:nvPr/>
                    </p:nvPicPr>
                    <p:blipFill>
                      <a:blip r:embed="rId4"/>
                      <a:srcRect/>
                      <a:stretch>
                        <a:fillRect/>
                      </a:stretch>
                    </p:blipFill>
                    <p:spPr bwMode="auto">
                      <a:xfrm>
                        <a:off x="186555" y="2174567"/>
                        <a:ext cx="6072981" cy="479425"/>
                      </a:xfrm>
                      <a:prstGeom prst="rect">
                        <a:avLst/>
                      </a:prstGeom>
                      <a:noFill/>
                      <a:extLst/>
                    </p:spPr>
                  </p:pic>
                </p:oleObj>
              </mc:Fallback>
            </mc:AlternateContent>
          </a:graphicData>
        </a:graphic>
      </p:graphicFrame>
      <p:cxnSp>
        <p:nvCxnSpPr>
          <p:cNvPr id="52" name="Straight Connector 51"/>
          <p:cNvCxnSpPr/>
          <p:nvPr/>
        </p:nvCxnSpPr>
        <p:spPr>
          <a:xfrm>
            <a:off x="7543800" y="2286000"/>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 name="Group 63"/>
          <p:cNvGrpSpPr/>
          <p:nvPr/>
        </p:nvGrpSpPr>
        <p:grpSpPr>
          <a:xfrm>
            <a:off x="7467600" y="2299855"/>
            <a:ext cx="1711035" cy="2244435"/>
            <a:chOff x="7467600" y="2299855"/>
            <a:chExt cx="1711035" cy="2244435"/>
          </a:xfrm>
        </p:grpSpPr>
        <p:cxnSp>
          <p:nvCxnSpPr>
            <p:cNvPr id="55" name="Straight Connector 54"/>
            <p:cNvCxnSpPr/>
            <p:nvPr/>
          </p:nvCxnSpPr>
          <p:spPr>
            <a:xfrm>
              <a:off x="7578435" y="4542702"/>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6667897" y="3404358"/>
              <a:ext cx="2209800" cy="794"/>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467600" y="3200400"/>
              <a:ext cx="306494" cy="369332"/>
            </a:xfrm>
            <a:prstGeom prst="rect">
              <a:avLst/>
            </a:prstGeom>
            <a:noFill/>
          </p:spPr>
          <p:txBody>
            <a:bodyPr wrap="none" rtlCol="0">
              <a:spAutoFit/>
            </a:bodyPr>
            <a:lstStyle/>
            <a:p>
              <a:r>
                <a:rPr lang="en-US" dirty="0" smtClean="0"/>
                <a:t>h</a:t>
              </a:r>
              <a:endParaRPr lang="en-US" dirty="0"/>
            </a:p>
          </p:txBody>
        </p:sp>
      </p:grpSp>
      <p:graphicFrame>
        <p:nvGraphicFramePr>
          <p:cNvPr id="66" name="Object 13"/>
          <p:cNvGraphicFramePr>
            <a:graphicFrameLocks noChangeAspect="1"/>
          </p:cNvGraphicFramePr>
          <p:nvPr/>
        </p:nvGraphicFramePr>
        <p:xfrm>
          <a:off x="6815137" y="304800"/>
          <a:ext cx="1947863" cy="388797"/>
        </p:xfrm>
        <a:graphic>
          <a:graphicData uri="http://schemas.openxmlformats.org/presentationml/2006/ole">
            <mc:AlternateContent xmlns:mc="http://schemas.openxmlformats.org/markup-compatibility/2006">
              <mc:Choice xmlns:v="urn:schemas-microsoft-com:vml" Requires="v">
                <p:oleObj spid="_x0000_s240903" name="Equation" r:id="rId5" imgW="850680" imgH="241200" progId="Equation.3">
                  <p:embed/>
                </p:oleObj>
              </mc:Choice>
              <mc:Fallback>
                <p:oleObj name="Equation" r:id="rId5" imgW="850680" imgH="2412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5137" y="304800"/>
                        <a:ext cx="1947863" cy="3887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TextBox 66"/>
          <p:cNvSpPr txBox="1"/>
          <p:nvPr/>
        </p:nvSpPr>
        <p:spPr>
          <a:xfrm>
            <a:off x="8229600" y="4800600"/>
            <a:ext cx="369012" cy="369332"/>
          </a:xfrm>
          <a:prstGeom prst="rect">
            <a:avLst/>
          </a:prstGeom>
          <a:noFill/>
        </p:spPr>
        <p:txBody>
          <a:bodyPr wrap="none" rtlCol="0">
            <a:spAutoFit/>
          </a:bodyPr>
          <a:lstStyle/>
          <a:p>
            <a:r>
              <a:rPr lang="en-US" dirty="0" smtClean="0"/>
              <a:t>m</a:t>
            </a:r>
            <a:endParaRPr lang="en-US" dirty="0"/>
          </a:p>
        </p:txBody>
      </p:sp>
      <p:grpSp>
        <p:nvGrpSpPr>
          <p:cNvPr id="4" name="Group 19"/>
          <p:cNvGrpSpPr/>
          <p:nvPr/>
        </p:nvGrpSpPr>
        <p:grpSpPr>
          <a:xfrm>
            <a:off x="152400" y="2971800"/>
            <a:ext cx="6321730" cy="3416320"/>
            <a:chOff x="152400" y="76200"/>
            <a:chExt cx="6793032" cy="3416320"/>
          </a:xfrm>
          <a:solidFill>
            <a:srgbClr val="FFFF00"/>
          </a:solidFill>
        </p:grpSpPr>
        <p:sp>
          <p:nvSpPr>
            <p:cNvPr id="21" name="Rectangle 5"/>
            <p:cNvSpPr>
              <a:spLocks noChangeArrowheads="1"/>
            </p:cNvSpPr>
            <p:nvPr/>
          </p:nvSpPr>
          <p:spPr bwMode="auto">
            <a:xfrm>
              <a:off x="152400" y="76200"/>
              <a:ext cx="4503450" cy="3416320"/>
            </a:xfrm>
            <a:prstGeom prst="rect">
              <a:avLst/>
            </a:prstGeom>
            <a:grp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dirty="0" smtClean="0"/>
            </a:p>
            <a:p>
              <a:r>
                <a:rPr lang="en-US" b="1" dirty="0" smtClean="0"/>
                <a:t>Example 1</a:t>
              </a:r>
              <a:r>
                <a:rPr lang="en-US" dirty="0" smtClean="0"/>
                <a:t>: A wheel of radius </a:t>
              </a:r>
              <a:r>
                <a:rPr lang="en-US" i="1" dirty="0" smtClean="0"/>
                <a:t>R</a:t>
              </a:r>
              <a:r>
                <a:rPr lang="en-US" dirty="0" smtClean="0"/>
                <a:t> = 0.20 m is mounted on a fixed frictionless horizontal axis. The rotational inertia I of the wheel about this axis is 0.50 kg.m</a:t>
              </a:r>
              <a:r>
                <a:rPr lang="en-US" baseline="30000" dirty="0" smtClean="0"/>
                <a:t>2</a:t>
              </a:r>
              <a:r>
                <a:rPr lang="en-US" dirty="0" smtClean="0"/>
                <a:t>. A </a:t>
              </a:r>
              <a:r>
                <a:rPr lang="en-US" dirty="0" err="1" smtClean="0"/>
                <a:t>massless</a:t>
              </a:r>
              <a:r>
                <a:rPr lang="en-US" dirty="0" smtClean="0"/>
                <a:t> cord wrapped around the circumference of the wheel is attached to a </a:t>
              </a:r>
              <a:r>
                <a:rPr lang="en-US" i="1" dirty="0" smtClean="0"/>
                <a:t>m</a:t>
              </a:r>
              <a:r>
                <a:rPr lang="en-US" dirty="0" smtClean="0"/>
                <a:t> = 5.0 kg box (</a:t>
              </a:r>
              <a:r>
                <a:rPr lang="en-US" dirty="0" smtClean="0">
                  <a:solidFill>
                    <a:srgbClr val="0000FF"/>
                  </a:solidFill>
                </a:rPr>
                <a:t>Fig. </a:t>
              </a:r>
              <a:r>
                <a:rPr lang="en-US" b="1" dirty="0" smtClean="0">
                  <a:solidFill>
                    <a:srgbClr val="0000FF"/>
                  </a:solidFill>
                </a:rPr>
                <a:t>)</a:t>
              </a:r>
              <a:r>
                <a:rPr lang="en-US" dirty="0" smtClean="0"/>
                <a:t>. The box is then released from rest. When the box has a speed of v = 2.0 m/s, the distance (h) through which the box has fallen is: (</a:t>
              </a:r>
              <a:r>
                <a:rPr lang="en-US" dirty="0" err="1" smtClean="0"/>
                <a:t>Ans</a:t>
              </a:r>
              <a:r>
                <a:rPr lang="en-US" dirty="0" smtClean="0"/>
                <a:t>: 0.71 m)</a:t>
              </a:r>
            </a:p>
            <a:p>
              <a:endParaRPr lang="en-US" dirty="0"/>
            </a:p>
          </p:txBody>
        </p:sp>
        <p:pic>
          <p:nvPicPr>
            <p:cNvPr id="22" name="Picture 4"/>
            <p:cNvPicPr>
              <a:picLocks noChangeAspect="1" noChangeArrowheads="1"/>
            </p:cNvPicPr>
            <p:nvPr/>
          </p:nvPicPr>
          <p:blipFill>
            <a:blip r:embed="rId7" cstate="print"/>
            <a:srcRect/>
            <a:stretch>
              <a:fillRect/>
            </a:stretch>
          </p:blipFill>
          <p:spPr bwMode="auto">
            <a:xfrm>
              <a:off x="4736306" y="685800"/>
              <a:ext cx="2209126" cy="1981200"/>
            </a:xfrm>
            <a:prstGeom prst="rect">
              <a:avLst/>
            </a:prstGeom>
            <a:grpFill/>
            <a:ln w="9525">
              <a:noFill/>
              <a:miter lim="800000"/>
              <a:headEnd/>
              <a:tailEnd/>
            </a:ln>
          </p:spPr>
        </p:pic>
      </p:grpSp>
      <p:graphicFrame>
        <p:nvGraphicFramePr>
          <p:cNvPr id="126981" name="Object 5"/>
          <p:cNvGraphicFramePr>
            <a:graphicFrameLocks noChangeAspect="1"/>
          </p:cNvGraphicFramePr>
          <p:nvPr>
            <p:extLst>
              <p:ext uri="{D42A27DB-BD31-4B8C-83A1-F6EECF244321}">
                <p14:modId xmlns:p14="http://schemas.microsoft.com/office/powerpoint/2010/main" val="2232647560"/>
              </p:ext>
            </p:extLst>
          </p:nvPr>
        </p:nvGraphicFramePr>
        <p:xfrm>
          <a:off x="2339975" y="976313"/>
          <a:ext cx="2387600" cy="354012"/>
        </p:xfrm>
        <a:graphic>
          <a:graphicData uri="http://schemas.openxmlformats.org/presentationml/2006/ole">
            <mc:AlternateContent xmlns:mc="http://schemas.openxmlformats.org/markup-compatibility/2006">
              <mc:Choice xmlns:v="urn:schemas-microsoft-com:vml" Requires="v">
                <p:oleObj spid="_x0000_s240904" name="معادلة" r:id="rId8" imgW="850680" imgH="177480" progId="Equation.3">
                  <p:embed/>
                </p:oleObj>
              </mc:Choice>
              <mc:Fallback>
                <p:oleObj name="معادلة" r:id="rId8" imgW="850680" imgH="177480" progId="Equation.3">
                  <p:embed/>
                  <p:pic>
                    <p:nvPicPr>
                      <p:cNvPr id="0" name="Picture 5"/>
                      <p:cNvPicPr>
                        <a:picLocks noChangeAspect="1" noChangeArrowheads="1"/>
                      </p:cNvPicPr>
                      <p:nvPr/>
                    </p:nvPicPr>
                    <p:blipFill>
                      <a:blip r:embed="rId9"/>
                      <a:srcRect/>
                      <a:stretch>
                        <a:fillRect/>
                      </a:stretch>
                    </p:blipFill>
                    <p:spPr bwMode="auto">
                      <a:xfrm>
                        <a:off x="2339975" y="976313"/>
                        <a:ext cx="2387600"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118" name="Object 6"/>
          <p:cNvGraphicFramePr>
            <a:graphicFrameLocks noChangeAspect="1"/>
          </p:cNvGraphicFramePr>
          <p:nvPr/>
        </p:nvGraphicFramePr>
        <p:xfrm>
          <a:off x="2325688" y="393700"/>
          <a:ext cx="2459037" cy="481013"/>
        </p:xfrm>
        <a:graphic>
          <a:graphicData uri="http://schemas.openxmlformats.org/presentationml/2006/ole">
            <mc:AlternateContent xmlns:mc="http://schemas.openxmlformats.org/markup-compatibility/2006">
              <mc:Choice xmlns:v="urn:schemas-microsoft-com:vml" Requires="v">
                <p:oleObj spid="_x0000_s240905" name="Equation" r:id="rId10" imgW="876240" imgH="241200" progId="Equation.3">
                  <p:embed/>
                </p:oleObj>
              </mc:Choice>
              <mc:Fallback>
                <p:oleObj name="Equation" r:id="rId10" imgW="876240" imgH="2412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5688" y="393700"/>
                        <a:ext cx="2459037"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333172135"/>
              </p:ext>
            </p:extLst>
          </p:nvPr>
        </p:nvGraphicFramePr>
        <p:xfrm>
          <a:off x="676275" y="1524640"/>
          <a:ext cx="5060950" cy="479425"/>
        </p:xfrm>
        <a:graphic>
          <a:graphicData uri="http://schemas.openxmlformats.org/presentationml/2006/ole">
            <mc:AlternateContent xmlns:mc="http://schemas.openxmlformats.org/markup-compatibility/2006">
              <mc:Choice xmlns:v="urn:schemas-microsoft-com:vml" Requires="v">
                <p:oleObj spid="_x0000_s240906" name="معادلة" r:id="rId12" imgW="1803240" imgH="241200" progId="Equation.3">
                  <p:embed/>
                </p:oleObj>
              </mc:Choice>
              <mc:Fallback>
                <p:oleObj name="معادلة" r:id="rId12" imgW="1803240" imgH="241200" progId="Equation.3">
                  <p:embed/>
                  <p:pic>
                    <p:nvPicPr>
                      <p:cNvPr id="0" name=""/>
                      <p:cNvPicPr>
                        <a:picLocks noChangeAspect="1" noChangeArrowheads="1"/>
                      </p:cNvPicPr>
                      <p:nvPr/>
                    </p:nvPicPr>
                    <p:blipFill>
                      <a:blip r:embed="rId13"/>
                      <a:srcRect/>
                      <a:stretch>
                        <a:fillRect/>
                      </a:stretch>
                    </p:blipFill>
                    <p:spPr bwMode="auto">
                      <a:xfrm>
                        <a:off x="676275" y="1524640"/>
                        <a:ext cx="5060950"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10"/>
                                        </p:tgtEl>
                                        <p:attrNameLst>
                                          <p:attrName>r</p:attrName>
                                        </p:attrNameLst>
                                      </p:cBhvr>
                                    </p:animRot>
                                  </p:childTnLst>
                                </p:cTn>
                              </p:par>
                              <p:par>
                                <p:cTn id="7" presetID="42" presetClass="path" presetSubtype="0" fill="hold" nodeType="withEffect">
                                  <p:stCondLst>
                                    <p:cond delay="0"/>
                                  </p:stCondLst>
                                  <p:childTnLst>
                                    <p:animMotion origin="layout" path="M 0 0  L 0 0.33333  E" pathEditMode="relative" ptsTypes="">
                                      <p:cBhvr>
                                        <p:cTn id="8" dur="5000" fill="hold"/>
                                        <p:tgtEl>
                                          <p:spTgt spid="2"/>
                                        </p:tgtEl>
                                        <p:attrNameLst>
                                          <p:attrName>ppt_x</p:attrName>
                                          <p:attrName>ppt_y</p:attrName>
                                        </p:attrNameLst>
                                      </p:cBhvr>
                                    </p:animMotion>
                                  </p:childTnLst>
                                </p:cTn>
                              </p:par>
                            </p:childTnLst>
                          </p:cTn>
                        </p:par>
                        <p:par>
                          <p:cTn id="9" fill="hold">
                            <p:stCondLst>
                              <p:cond delay="5000"/>
                            </p:stCondLst>
                            <p:childTnLst>
                              <p:par>
                                <p:cTn id="10" presetID="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81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698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247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561392" y="3352800"/>
            <a:ext cx="8201608" cy="1905000"/>
            <a:chOff x="457200" y="274638"/>
            <a:chExt cx="8201608" cy="2239962"/>
          </a:xfrm>
        </p:grpSpPr>
        <p:sp>
          <p:nvSpPr>
            <p:cNvPr id="2" name="Rectangle 4"/>
            <p:cNvSpPr txBox="1">
              <a:spLocks noChangeArrowheads="1"/>
            </p:cNvSpPr>
            <p:nvPr/>
          </p:nvSpPr>
          <p:spPr>
            <a:xfrm>
              <a:off x="457200" y="274638"/>
              <a:ext cx="6172200" cy="2239962"/>
            </a:xfrm>
            <a:prstGeom prst="rect">
              <a:avLst/>
            </a:prstGeom>
            <a:noFill/>
            <a:ln w="76200">
              <a:noFill/>
            </a:ln>
          </p:spPr>
          <p:txBody>
            <a:bodyPr/>
            <a:lstStyle/>
            <a:p>
              <a:r>
                <a:rPr lang="en-US" b="1" dirty="0" smtClean="0"/>
                <a:t>Example 3</a:t>
              </a:r>
              <a:r>
                <a:rPr lang="en-US" dirty="0" smtClean="0"/>
                <a:t>. Fig. 5 shows a 1.0 m thin uniform rod of mass 2.0 kg, which is free to rotate about a frictionless pin passing through one end O. The rod is released from rest in the horizontal position. As the rod swings through its lowest position, its angular speed is </a:t>
              </a:r>
            </a:p>
            <a:p>
              <a:r>
                <a:rPr lang="en-US" dirty="0" smtClean="0"/>
                <a:t>(</a:t>
              </a:r>
              <a:r>
                <a:rPr lang="en-US" dirty="0" err="1" smtClean="0"/>
                <a:t>Ans</a:t>
              </a:r>
              <a:r>
                <a:rPr lang="en-US" dirty="0" smtClean="0"/>
                <a:t>: 5.4 </a:t>
              </a:r>
              <a:r>
                <a:rPr lang="en-US" dirty="0" err="1" smtClean="0"/>
                <a:t>rad</a:t>
              </a:r>
              <a:r>
                <a:rPr lang="en-US" dirty="0" smtClean="0"/>
                <a:t>/s)</a:t>
              </a:r>
            </a:p>
            <a:p>
              <a:r>
                <a:rPr lang="en-US" dirty="0" smtClean="0"/>
                <a:t> </a:t>
              </a:r>
              <a:endParaRPr lang="en-US" dirty="0"/>
            </a:p>
          </p:txBody>
        </p:sp>
        <p:pic>
          <p:nvPicPr>
            <p:cNvPr id="27654" name="Picture 6"/>
            <p:cNvPicPr>
              <a:picLocks noChangeAspect="1" noChangeArrowheads="1"/>
            </p:cNvPicPr>
            <p:nvPr/>
          </p:nvPicPr>
          <p:blipFill>
            <a:blip r:embed="rId2" cstate="print"/>
            <a:srcRect/>
            <a:stretch>
              <a:fillRect/>
            </a:stretch>
          </p:blipFill>
          <p:spPr bwMode="auto">
            <a:xfrm>
              <a:off x="6705600" y="457200"/>
              <a:ext cx="1953208" cy="1450109"/>
            </a:xfrm>
            <a:prstGeom prst="rect">
              <a:avLst/>
            </a:prstGeom>
            <a:noFill/>
            <a:ln w="9525">
              <a:noFill/>
              <a:miter lim="800000"/>
              <a:headEnd/>
              <a:tailEnd/>
            </a:ln>
          </p:spPr>
        </p:pic>
      </p:grpSp>
      <p:grpSp>
        <p:nvGrpSpPr>
          <p:cNvPr id="4" name="Group 3"/>
          <p:cNvGrpSpPr/>
          <p:nvPr/>
        </p:nvGrpSpPr>
        <p:grpSpPr>
          <a:xfrm>
            <a:off x="457200" y="533400"/>
            <a:ext cx="8442533" cy="2163762"/>
            <a:chOff x="457200" y="274638"/>
            <a:chExt cx="8442533" cy="2163762"/>
          </a:xfrm>
        </p:grpSpPr>
        <p:sp>
          <p:nvSpPr>
            <p:cNvPr id="5" name="Rectangle 4"/>
            <p:cNvSpPr txBox="1">
              <a:spLocks noChangeArrowheads="1"/>
            </p:cNvSpPr>
            <p:nvPr/>
          </p:nvSpPr>
          <p:spPr>
            <a:xfrm>
              <a:off x="457200" y="274638"/>
              <a:ext cx="6400800" cy="2163762"/>
            </a:xfrm>
            <a:prstGeom prst="rect">
              <a:avLst/>
            </a:prstGeom>
            <a:noFill/>
            <a:ln w="76200">
              <a:noFill/>
            </a:ln>
          </p:spPr>
          <p:txBody>
            <a:bodyPr/>
            <a:lstStyle/>
            <a:p>
              <a:r>
                <a:rPr lang="en-US" b="1" dirty="0" smtClean="0"/>
                <a:t>Example 2. </a:t>
              </a:r>
              <a:r>
                <a:rPr lang="en-US" dirty="0" smtClean="0"/>
                <a:t>A thin rod of mass 0.50 kg and length 2.0 m is pivoted at one end and can rotate in a vertical plane about this horizontal frictionless pivot (axis). It is released from rest when the rod makes an angle of 45° above the horizontal (Fig.). Find the angular speed of the rod as it passes through the horizontal position. </a:t>
              </a:r>
            </a:p>
            <a:p>
              <a:r>
                <a:rPr lang="en-US" dirty="0" smtClean="0"/>
                <a:t>(</a:t>
              </a:r>
              <a:r>
                <a:rPr lang="en-US" dirty="0" err="1" smtClean="0"/>
                <a:t>Ans</a:t>
              </a:r>
              <a:r>
                <a:rPr lang="en-US" dirty="0" smtClean="0"/>
                <a:t>: 3.2  </a:t>
              </a:r>
              <a:r>
                <a:rPr lang="en-US" dirty="0" err="1" smtClean="0"/>
                <a:t>rad</a:t>
              </a:r>
              <a:r>
                <a:rPr lang="en-US" dirty="0" smtClean="0"/>
                <a:t>/s)</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7138942" y="381000"/>
              <a:ext cx="1760791" cy="1570038"/>
            </a:xfrm>
            <a:prstGeom prst="rect">
              <a:avLst/>
            </a:prstGeom>
            <a:noFill/>
            <a:ln w="9525">
              <a:noFill/>
              <a:miter lim="800000"/>
              <a:headEnd/>
              <a:tailEnd/>
            </a:ln>
          </p:spPr>
        </p:pic>
      </p:grpSp>
      <mc:AlternateContent xmlns:mc="http://schemas.openxmlformats.org/markup-compatibility/2006" xmlns:p14="http://schemas.microsoft.com/office/powerpoint/2010/main">
        <mc:Choice Requires="p14">
          <p:contentPart p14:bwMode="auto" r:id="rId4">
            <p14:nvContentPartPr>
              <p14:cNvPr id="241666" name="Ink 2"/>
              <p14:cNvContentPartPr>
                <a14:cpLocks xmlns:a14="http://schemas.microsoft.com/office/drawing/2010/main" noRot="1" noChangeAspect="1" noEditPoints="1" noChangeArrowheads="1" noChangeShapeType="1"/>
              </p14:cNvContentPartPr>
              <p14:nvPr/>
            </p14:nvContentPartPr>
            <p14:xfrm>
              <a:off x="3556000" y="2722563"/>
              <a:ext cx="4763" cy="4762"/>
            </p14:xfrm>
          </p:contentPart>
        </mc:Choice>
        <mc:Fallback xmlns="">
          <p:pic>
            <p:nvPicPr>
              <p:cNvPr id="241666" name="Ink 2"/>
              <p:cNvPicPr>
                <a:picLocks noRot="1" noChangeAspect="1" noEditPoints="1" noChangeArrowheads="1" noChangeShapeType="1"/>
              </p:cNvPicPr>
              <p:nvPr/>
            </p:nvPicPr>
            <p:blipFill>
              <a:blip r:embed="rId5"/>
              <a:stretch>
                <a:fillRect/>
              </a:stretch>
            </p:blipFill>
            <p:spPr>
              <a:xfrm>
                <a:off x="3555011" y="2721027"/>
                <a:ext cx="6485" cy="7450"/>
              </a:xfrm>
              <a:prstGeom prst="rect">
                <a:avLst/>
              </a:prstGeom>
            </p:spPr>
          </p:pic>
        </mc:Fallback>
      </mc:AlternateContent>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304800" y="381000"/>
            <a:ext cx="8610600" cy="2392362"/>
            <a:chOff x="304800" y="4465638"/>
            <a:chExt cx="8610600" cy="2392362"/>
          </a:xfrm>
        </p:grpSpPr>
        <p:sp>
          <p:nvSpPr>
            <p:cNvPr id="16" name="Rectangle 4"/>
            <p:cNvSpPr txBox="1">
              <a:spLocks noChangeArrowheads="1"/>
            </p:cNvSpPr>
            <p:nvPr/>
          </p:nvSpPr>
          <p:spPr>
            <a:xfrm>
              <a:off x="304800" y="4465638"/>
              <a:ext cx="6248400" cy="2392362"/>
            </a:xfrm>
            <a:prstGeom prst="rect">
              <a:avLst/>
            </a:prstGeom>
            <a:noFill/>
            <a:ln w="76200">
              <a:noFill/>
            </a:ln>
          </p:spPr>
          <p:txBody>
            <a:bodyPr/>
            <a:lstStyle/>
            <a:p>
              <a:r>
                <a:rPr lang="en-US" b="1" dirty="0" smtClean="0"/>
                <a:t>Example 4:  </a:t>
              </a:r>
            </a:p>
            <a:p>
              <a:r>
                <a:rPr lang="en-US" dirty="0" smtClean="0"/>
                <a:t>A uniform spherical shell of mass M = 4.5 kg and radius R = 8.5cm can rotate about a vertical axis on frictionless bearing. A </a:t>
              </a:r>
              <a:r>
                <a:rPr lang="en-US" dirty="0" err="1" smtClean="0"/>
                <a:t>massless</a:t>
              </a:r>
              <a:r>
                <a:rPr lang="en-US" dirty="0" smtClean="0"/>
                <a:t> cord passes around the equator of the shell over a pulley of rotational inertia I = 3.0x 10</a:t>
              </a:r>
              <a:r>
                <a:rPr lang="en-US" baseline="30000" dirty="0" smtClean="0"/>
                <a:t>-3</a:t>
              </a:r>
              <a:r>
                <a:rPr lang="en-US" dirty="0" smtClean="0"/>
                <a:t> kg.m</a:t>
              </a:r>
              <a:r>
                <a:rPr lang="en-US" baseline="30000" dirty="0" smtClean="0"/>
                <a:t>2</a:t>
              </a:r>
              <a:r>
                <a:rPr lang="en-US" dirty="0" smtClean="0"/>
                <a:t> and radius r =5 cm. and it is attached to a small object of mass m = 0.6 kg. There is no friction on the pulleys axle the cord doesn’t slip on the pulleys. What is the speed of the object after it has fallen 82 cm after being released? (</a:t>
              </a:r>
              <a:r>
                <a:rPr lang="en-US" dirty="0" err="1" smtClean="0"/>
                <a:t>Ans</a:t>
              </a:r>
              <a:r>
                <a:rPr lang="en-US" dirty="0" smtClean="0"/>
                <a:t>: 1.4 m/s)</a:t>
              </a:r>
              <a:endParaRPr lang="en-US" dirty="0"/>
            </a:p>
          </p:txBody>
        </p:sp>
        <p:grpSp>
          <p:nvGrpSpPr>
            <p:cNvPr id="3" name="Group 17"/>
            <p:cNvGrpSpPr/>
            <p:nvPr/>
          </p:nvGrpSpPr>
          <p:grpSpPr>
            <a:xfrm>
              <a:off x="6629400" y="4800600"/>
              <a:ext cx="2286000" cy="1524000"/>
              <a:chOff x="4572000" y="2438400"/>
              <a:chExt cx="3862132" cy="2743200"/>
            </a:xfrm>
          </p:grpSpPr>
          <p:grpSp>
            <p:nvGrpSpPr>
              <p:cNvPr id="4" name="Group 12"/>
              <p:cNvGrpSpPr/>
              <p:nvPr/>
            </p:nvGrpSpPr>
            <p:grpSpPr>
              <a:xfrm>
                <a:off x="4572000" y="2667000"/>
                <a:ext cx="3575713" cy="2514600"/>
                <a:chOff x="4572000" y="2667000"/>
                <a:chExt cx="3575713" cy="2514600"/>
              </a:xfrm>
            </p:grpSpPr>
            <p:sp>
              <p:nvSpPr>
                <p:cNvPr id="22" name="Rectangle 21"/>
                <p:cNvSpPr/>
                <p:nvPr/>
              </p:nvSpPr>
              <p:spPr>
                <a:xfrm>
                  <a:off x="4572000" y="4267200"/>
                  <a:ext cx="3276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p:cNvSpPr/>
                <p:nvPr/>
              </p:nvSpPr>
              <p:spPr>
                <a:xfrm>
                  <a:off x="5105400" y="2667000"/>
                  <a:ext cx="1066800" cy="1066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5400000">
                  <a:off x="5181600" y="4191000"/>
                  <a:ext cx="91440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5104263" y="3145809"/>
                  <a:ext cx="3043450" cy="1439839"/>
                </a:xfrm>
                <a:custGeom>
                  <a:avLst/>
                  <a:gdLst>
                    <a:gd name="connsiteX0" fmla="*/ 0 w 3043450"/>
                    <a:gd name="connsiteY0" fmla="*/ 6824 h 1439839"/>
                    <a:gd name="connsiteX1" fmla="*/ 532262 w 3043450"/>
                    <a:gd name="connsiteY1" fmla="*/ 238836 h 1439839"/>
                    <a:gd name="connsiteX2" fmla="*/ 1050877 w 3043450"/>
                    <a:gd name="connsiteY2" fmla="*/ 170597 h 1439839"/>
                    <a:gd name="connsiteX3" fmla="*/ 2702256 w 3043450"/>
                    <a:gd name="connsiteY3" fmla="*/ 211540 h 1439839"/>
                    <a:gd name="connsiteX4" fmla="*/ 3043450 w 3043450"/>
                    <a:gd name="connsiteY4" fmla="*/ 1439839 h 1439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450" h="1439839">
                      <a:moveTo>
                        <a:pt x="0" y="6824"/>
                      </a:moveTo>
                      <a:cubicBezTo>
                        <a:pt x="178558" y="109182"/>
                        <a:pt x="357116" y="211541"/>
                        <a:pt x="532262" y="238836"/>
                      </a:cubicBezTo>
                      <a:cubicBezTo>
                        <a:pt x="707408" y="266131"/>
                        <a:pt x="689211" y="175146"/>
                        <a:pt x="1050877" y="170597"/>
                      </a:cubicBezTo>
                      <a:cubicBezTo>
                        <a:pt x="1412543" y="166048"/>
                        <a:pt x="2370161" y="0"/>
                        <a:pt x="2702256" y="211540"/>
                      </a:cubicBezTo>
                      <a:cubicBezTo>
                        <a:pt x="3034351" y="423080"/>
                        <a:pt x="3038900" y="931459"/>
                        <a:pt x="3043450" y="143983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p:cNvSpPr/>
                <p:nvPr/>
              </p:nvSpPr>
              <p:spPr>
                <a:xfrm>
                  <a:off x="7489208" y="3344840"/>
                  <a:ext cx="533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96200" y="3706504"/>
                  <a:ext cx="76200" cy="914400"/>
                </a:xfrm>
                <a:prstGeom prst="rect">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6127845" y="3166281"/>
                  <a:ext cx="68239" cy="163773"/>
                </a:xfrm>
                <a:custGeom>
                  <a:avLst/>
                  <a:gdLst>
                    <a:gd name="connsiteX0" fmla="*/ 0 w 68239"/>
                    <a:gd name="connsiteY0" fmla="*/ 163773 h 163773"/>
                    <a:gd name="connsiteX1" fmla="*/ 68239 w 68239"/>
                    <a:gd name="connsiteY1" fmla="*/ 95534 h 163773"/>
                    <a:gd name="connsiteX2" fmla="*/ 68239 w 68239"/>
                    <a:gd name="connsiteY2" fmla="*/ 95534 h 163773"/>
                    <a:gd name="connsiteX3" fmla="*/ 40943 w 68239"/>
                    <a:gd name="connsiteY3" fmla="*/ 0 h 163773"/>
                  </a:gdLst>
                  <a:ahLst/>
                  <a:cxnLst>
                    <a:cxn ang="0">
                      <a:pos x="connsiteX0" y="connsiteY0"/>
                    </a:cxn>
                    <a:cxn ang="0">
                      <a:pos x="connsiteX1" y="connsiteY1"/>
                    </a:cxn>
                    <a:cxn ang="0">
                      <a:pos x="connsiteX2" y="connsiteY2"/>
                    </a:cxn>
                    <a:cxn ang="0">
                      <a:pos x="connsiteX3" y="connsiteY3"/>
                    </a:cxn>
                  </a:cxnLst>
                  <a:rect l="l" t="t" r="r" b="b"/>
                  <a:pathLst>
                    <a:path w="68239" h="163773">
                      <a:moveTo>
                        <a:pt x="0" y="163773"/>
                      </a:moveTo>
                      <a:lnTo>
                        <a:pt x="68239" y="95534"/>
                      </a:lnTo>
                      <a:lnTo>
                        <a:pt x="68239" y="95534"/>
                      </a:lnTo>
                      <a:lnTo>
                        <a:pt x="40943"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Rectangle 18"/>
              <p:cNvSpPr/>
              <p:nvPr/>
            </p:nvSpPr>
            <p:spPr>
              <a:xfrm>
                <a:off x="8001000" y="4495800"/>
                <a:ext cx="381000" cy="381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rPr>
                  <a:t>m</a:t>
                </a:r>
                <a:endParaRPr lang="en-US" dirty="0">
                  <a:solidFill>
                    <a:srgbClr val="0000FF"/>
                  </a:solidFill>
                </a:endParaRPr>
              </a:p>
            </p:txBody>
          </p:sp>
          <p:sp>
            <p:nvSpPr>
              <p:cNvPr id="20" name="TextBox 19"/>
              <p:cNvSpPr txBox="1"/>
              <p:nvPr/>
            </p:nvSpPr>
            <p:spPr>
              <a:xfrm>
                <a:off x="5943600" y="2438400"/>
                <a:ext cx="617477" cy="369332"/>
              </a:xfrm>
              <a:prstGeom prst="rect">
                <a:avLst/>
              </a:prstGeom>
              <a:noFill/>
            </p:spPr>
            <p:txBody>
              <a:bodyPr wrap="none" rtlCol="0">
                <a:spAutoFit/>
              </a:bodyPr>
              <a:lstStyle/>
              <a:p>
                <a:r>
                  <a:rPr lang="en-US" dirty="0" smtClean="0"/>
                  <a:t>M, R</a:t>
                </a:r>
                <a:endParaRPr lang="en-US" dirty="0"/>
              </a:p>
            </p:txBody>
          </p:sp>
          <p:sp>
            <p:nvSpPr>
              <p:cNvPr id="21" name="TextBox 20"/>
              <p:cNvSpPr txBox="1"/>
              <p:nvPr/>
            </p:nvSpPr>
            <p:spPr>
              <a:xfrm>
                <a:off x="8001000" y="3200400"/>
                <a:ext cx="433132" cy="369332"/>
              </a:xfrm>
              <a:prstGeom prst="rect">
                <a:avLst/>
              </a:prstGeom>
              <a:noFill/>
            </p:spPr>
            <p:txBody>
              <a:bodyPr wrap="none" rtlCol="0">
                <a:spAutoFit/>
              </a:bodyPr>
              <a:lstStyle/>
              <a:p>
                <a:r>
                  <a:rPr lang="en-US" dirty="0" smtClean="0"/>
                  <a:t>I, r</a:t>
                </a:r>
                <a:endParaRPr lang="en-US" dirty="0"/>
              </a:p>
            </p:txBody>
          </p:sp>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152400"/>
            <a:ext cx="8229600" cy="2514600"/>
          </a:xfrm>
          <a:prstGeom prst="rect">
            <a:avLst/>
          </a:prstGeom>
          <a:noFill/>
          <a:ln w="76200">
            <a:noFill/>
          </a:ln>
        </p:spPr>
        <p:txBody>
          <a:bodyPr/>
          <a:lstStyle/>
          <a:p>
            <a:r>
              <a:rPr lang="en-US" b="1" dirty="0" smtClean="0"/>
              <a:t>Example 5 </a:t>
            </a:r>
          </a:p>
          <a:p>
            <a:r>
              <a:rPr lang="en-US" dirty="0" smtClean="0"/>
              <a:t>In figure, a solid brass ball of mass 0.28g will roll smoothly along a loop-the-loop track when released from the rest along the straight section. The circular loop has radius R = 14 cm, and the ball has radius r &lt;&lt; R. (a) What is </a:t>
            </a:r>
            <a:r>
              <a:rPr lang="en-US" b="1" i="1" dirty="0" smtClean="0"/>
              <a:t>h</a:t>
            </a:r>
            <a:r>
              <a:rPr lang="en-US" dirty="0" smtClean="0"/>
              <a:t> if the ball on the verge of leaving the track when it reaches the top of the loop? If the ball is released at height h = 6R m what are the (b) magnitude and (c) direction of the horizontal force component acting on the ball at point Q? </a:t>
            </a:r>
          </a:p>
          <a:p>
            <a:endParaRPr lang="en-US" dirty="0" smtClean="0">
              <a:solidFill>
                <a:srgbClr val="00B0F0"/>
              </a:solidFill>
            </a:endParaRPr>
          </a:p>
          <a:p>
            <a:r>
              <a:rPr lang="en-US" dirty="0" smtClean="0"/>
              <a:t>(</a:t>
            </a:r>
            <a:r>
              <a:rPr lang="en-US" dirty="0" err="1" smtClean="0"/>
              <a:t>Ans</a:t>
            </a:r>
            <a:r>
              <a:rPr lang="en-US" dirty="0" smtClean="0"/>
              <a:t> a. 37.8 cm, b.1.96x10</a:t>
            </a:r>
            <a:r>
              <a:rPr lang="en-US" baseline="30000" dirty="0" smtClean="0"/>
              <a:t>-2</a:t>
            </a:r>
            <a:r>
              <a:rPr lang="en-US" dirty="0" smtClean="0"/>
              <a:t> N, c. towards the center of the loop)</a:t>
            </a:r>
            <a:endParaRPr lang="en-US" dirty="0"/>
          </a:p>
        </p:txBody>
      </p:sp>
      <p:sp>
        <p:nvSpPr>
          <p:cNvPr id="4" name="Freeform 3"/>
          <p:cNvSpPr/>
          <p:nvPr/>
        </p:nvSpPr>
        <p:spPr>
          <a:xfrm>
            <a:off x="5428129" y="3254187"/>
            <a:ext cx="3155577" cy="2994213"/>
          </a:xfrm>
          <a:custGeom>
            <a:avLst/>
            <a:gdLst>
              <a:gd name="connsiteX0" fmla="*/ 0 w 3155577"/>
              <a:gd name="connsiteY0" fmla="*/ 0 h 2994213"/>
              <a:gd name="connsiteX1" fmla="*/ 1586753 w 3155577"/>
              <a:gd name="connsiteY1" fmla="*/ 2541495 h 2994213"/>
              <a:gd name="connsiteX2" fmla="*/ 2810436 w 3155577"/>
              <a:gd name="connsiteY2" fmla="*/ 2716306 h 2994213"/>
              <a:gd name="connsiteX3" fmla="*/ 3119718 w 3155577"/>
              <a:gd name="connsiteY3" fmla="*/ 1909483 h 2994213"/>
              <a:gd name="connsiteX4" fmla="*/ 2595283 w 3155577"/>
              <a:gd name="connsiteY4" fmla="*/ 1385047 h 2994213"/>
              <a:gd name="connsiteX5" fmla="*/ 1949824 w 3155577"/>
              <a:gd name="connsiteY5" fmla="*/ 1694330 h 2994213"/>
              <a:gd name="connsiteX6" fmla="*/ 1909483 w 3155577"/>
              <a:gd name="connsiteY6" fmla="*/ 2366683 h 29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5577" h="2994213">
                <a:moveTo>
                  <a:pt x="0" y="0"/>
                </a:moveTo>
                <a:cubicBezTo>
                  <a:pt x="559173" y="1044388"/>
                  <a:pt x="1118347" y="2088777"/>
                  <a:pt x="1586753" y="2541495"/>
                </a:cubicBezTo>
                <a:cubicBezTo>
                  <a:pt x="2055159" y="2994213"/>
                  <a:pt x="2554942" y="2821641"/>
                  <a:pt x="2810436" y="2716306"/>
                </a:cubicBezTo>
                <a:cubicBezTo>
                  <a:pt x="3065930" y="2610971"/>
                  <a:pt x="3155577" y="2131360"/>
                  <a:pt x="3119718" y="1909483"/>
                </a:cubicBezTo>
                <a:cubicBezTo>
                  <a:pt x="3083859" y="1687607"/>
                  <a:pt x="2790265" y="1420906"/>
                  <a:pt x="2595283" y="1385047"/>
                </a:cubicBezTo>
                <a:cubicBezTo>
                  <a:pt x="2400301" y="1349188"/>
                  <a:pt x="2064124" y="1530724"/>
                  <a:pt x="1949824" y="1694330"/>
                </a:cubicBezTo>
                <a:cubicBezTo>
                  <a:pt x="1835524" y="1857936"/>
                  <a:pt x="1872503" y="2112309"/>
                  <a:pt x="1909483" y="23666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715000" y="3160058"/>
            <a:ext cx="303288" cy="369332"/>
          </a:xfrm>
          <a:prstGeom prst="rect">
            <a:avLst/>
          </a:prstGeom>
          <a:noFill/>
        </p:spPr>
        <p:txBody>
          <a:bodyPr wrap="none" rtlCol="0">
            <a:spAutoFit/>
          </a:bodyPr>
          <a:lstStyle/>
          <a:p>
            <a:r>
              <a:rPr lang="en-US" dirty="0" smtClean="0"/>
              <a:t>P</a:t>
            </a:r>
            <a:endParaRPr lang="en-US" dirty="0"/>
          </a:p>
        </p:txBody>
      </p:sp>
      <p:sp>
        <p:nvSpPr>
          <p:cNvPr id="7" name="TextBox 6"/>
          <p:cNvSpPr txBox="1"/>
          <p:nvPr/>
        </p:nvSpPr>
        <p:spPr>
          <a:xfrm>
            <a:off x="8499042" y="4953000"/>
            <a:ext cx="340158" cy="369332"/>
          </a:xfrm>
          <a:prstGeom prst="rect">
            <a:avLst/>
          </a:prstGeom>
          <a:noFill/>
        </p:spPr>
        <p:txBody>
          <a:bodyPr wrap="none" rtlCol="0">
            <a:spAutoFit/>
          </a:bodyPr>
          <a:lstStyle/>
          <a:p>
            <a:r>
              <a:rPr lang="en-US" dirty="0" smtClean="0"/>
              <a:t>Q</a:t>
            </a:r>
            <a:endParaRPr lang="en-US" dirty="0"/>
          </a:p>
        </p:txBody>
      </p:sp>
      <p:cxnSp>
        <p:nvCxnSpPr>
          <p:cNvPr id="8" name="Straight Connector 7"/>
          <p:cNvCxnSpPr/>
          <p:nvPr/>
        </p:nvCxnSpPr>
        <p:spPr>
          <a:xfrm flipV="1">
            <a:off x="4953000" y="6104964"/>
            <a:ext cx="4038600" cy="26894"/>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9"/>
          <p:cNvGrpSpPr/>
          <p:nvPr/>
        </p:nvGrpSpPr>
        <p:grpSpPr>
          <a:xfrm>
            <a:off x="5332306" y="3312458"/>
            <a:ext cx="306494" cy="2819400"/>
            <a:chOff x="5484706" y="2209800"/>
            <a:chExt cx="306494" cy="2819400"/>
          </a:xfrm>
        </p:grpSpPr>
        <p:cxnSp>
          <p:nvCxnSpPr>
            <p:cNvPr id="10" name="Straight Connector 9"/>
            <p:cNvCxnSpPr/>
            <p:nvPr/>
          </p:nvCxnSpPr>
          <p:spPr>
            <a:xfrm rot="5400000">
              <a:off x="4152900" y="3619500"/>
              <a:ext cx="28194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84706" y="3581400"/>
              <a:ext cx="306494" cy="369332"/>
            </a:xfrm>
            <a:prstGeom prst="rect">
              <a:avLst/>
            </a:prstGeom>
            <a:noFill/>
          </p:spPr>
          <p:txBody>
            <a:bodyPr wrap="none" rtlCol="0">
              <a:spAutoFit/>
            </a:bodyPr>
            <a:lstStyle/>
            <a:p>
              <a:r>
                <a:rPr lang="en-US" dirty="0" smtClean="0"/>
                <a:t>h</a:t>
              </a:r>
              <a:endParaRPr lang="en-US" dirty="0"/>
            </a:p>
          </p:txBody>
        </p:sp>
      </p:grpSp>
      <p:grpSp>
        <p:nvGrpSpPr>
          <p:cNvPr id="5" name="Group 29"/>
          <p:cNvGrpSpPr/>
          <p:nvPr/>
        </p:nvGrpSpPr>
        <p:grpSpPr>
          <a:xfrm>
            <a:off x="7924800" y="5293658"/>
            <a:ext cx="1066800" cy="838200"/>
            <a:chOff x="8077200" y="4191000"/>
            <a:chExt cx="1066800" cy="838200"/>
          </a:xfrm>
        </p:grpSpPr>
        <p:grpSp>
          <p:nvGrpSpPr>
            <p:cNvPr id="9" name="Group 20"/>
            <p:cNvGrpSpPr/>
            <p:nvPr/>
          </p:nvGrpSpPr>
          <p:grpSpPr>
            <a:xfrm>
              <a:off x="8761306" y="4191000"/>
              <a:ext cx="309700" cy="838200"/>
              <a:chOff x="5484706" y="4038600"/>
              <a:chExt cx="309700" cy="838200"/>
            </a:xfrm>
          </p:grpSpPr>
          <p:cxnSp>
            <p:nvCxnSpPr>
              <p:cNvPr id="15" name="Straight Connector 14"/>
              <p:cNvCxnSpPr/>
              <p:nvPr/>
            </p:nvCxnSpPr>
            <p:spPr>
              <a:xfrm rot="5400000">
                <a:off x="5143500" y="4457700"/>
                <a:ext cx="8382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84706" y="4126468"/>
                <a:ext cx="309700" cy="369332"/>
              </a:xfrm>
              <a:prstGeom prst="rect">
                <a:avLst/>
              </a:prstGeom>
              <a:noFill/>
            </p:spPr>
            <p:txBody>
              <a:bodyPr wrap="none" rtlCol="0">
                <a:spAutoFit/>
              </a:bodyPr>
              <a:lstStyle/>
              <a:p>
                <a:r>
                  <a:rPr lang="en-US" dirty="0"/>
                  <a:t>R</a:t>
                </a:r>
              </a:p>
            </p:txBody>
          </p:sp>
        </p:grpSp>
        <p:cxnSp>
          <p:nvCxnSpPr>
            <p:cNvPr id="14" name="Straight Connector 13"/>
            <p:cNvCxnSpPr/>
            <p:nvPr/>
          </p:nvCxnSpPr>
          <p:spPr>
            <a:xfrm>
              <a:off x="8077200" y="4191000"/>
              <a:ext cx="1066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32"/>
          <p:cNvGrpSpPr/>
          <p:nvPr/>
        </p:nvGrpSpPr>
        <p:grpSpPr>
          <a:xfrm>
            <a:off x="7377954" y="4948518"/>
            <a:ext cx="546846" cy="497540"/>
            <a:chOff x="7530354" y="3845860"/>
            <a:chExt cx="546846" cy="497540"/>
          </a:xfrm>
        </p:grpSpPr>
        <p:cxnSp>
          <p:nvCxnSpPr>
            <p:cNvPr id="18" name="Straight Arrow Connector 17"/>
            <p:cNvCxnSpPr/>
            <p:nvPr/>
          </p:nvCxnSpPr>
          <p:spPr>
            <a:xfrm>
              <a:off x="7530354" y="3845860"/>
              <a:ext cx="546846" cy="34514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0" y="3974068"/>
              <a:ext cx="309700" cy="369332"/>
            </a:xfrm>
            <a:prstGeom prst="rect">
              <a:avLst/>
            </a:prstGeom>
            <a:noFill/>
          </p:spPr>
          <p:txBody>
            <a:bodyPr wrap="none" rtlCol="0">
              <a:spAutoFit/>
            </a:bodyPr>
            <a:lstStyle/>
            <a:p>
              <a:r>
                <a:rPr lang="en-US" dirty="0" smtClean="0"/>
                <a:t>R</a:t>
              </a:r>
              <a:endParaRPr lang="en-US" dirty="0"/>
            </a:p>
          </p:txBody>
        </p:sp>
      </p:grpSp>
      <p:sp>
        <p:nvSpPr>
          <p:cNvPr id="20" name="Oval 19"/>
          <p:cNvSpPr/>
          <p:nvPr/>
        </p:nvSpPr>
        <p:spPr>
          <a:xfrm>
            <a:off x="5486400" y="3200400"/>
            <a:ext cx="228600" cy="228600"/>
          </a:xfrm>
          <a:prstGeom prst="ellipse">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repeatCount="indefinite" fill="hold" grpId="0" nodeType="clickEffect">
                                  <p:stCondLst>
                                    <p:cond delay="0"/>
                                  </p:stCondLst>
                                  <p:childTnLst>
                                    <p:animRot by="21600000">
                                      <p:cBhvr>
                                        <p:cTn id="13" dur="15000" fill="hold"/>
                                        <p:tgtEl>
                                          <p:spTgt spid="2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 4.60685E-6 C 0.02049 0.04879 0.04115 0.09782 0.05972 0.14107 C 0.0783 0.18408 0.09392 0.2234 0.11111 0.25878 C 0.12813 0.29394 0.14531 0.33117 0.16233 0.35268 C 0.17951 0.37442 0.19948 0.38228 0.21389 0.38806 C 0.22795 0.39407 0.23646 0.39014 0.24792 0.38806 C 0.25938 0.38621 0.27222 0.38413 0.28212 0.37627 C 0.29219 0.3684 0.30208 0.35476 0.30781 0.34111 C 0.31354 0.32724 0.31493 0.30758 0.31632 0.29394 C 0.31788 0.28029 0.32083 0.27035 0.31632 0.25878 C 0.31215 0.24699 0.30035 0.23173 0.2908 0.2234 C 0.28125 0.21507 0.2658 0.21137 0.2592 0.20814 " pathEditMode="relative" rAng="0" ptsTypes="aaaaaaaaaaaa">
                                      <p:cBhvr>
                                        <p:cTn id="17" dur="5000" fill="hold"/>
                                        <p:tgtEl>
                                          <p:spTgt spid="20"/>
                                        </p:tgtEl>
                                        <p:attrNameLst>
                                          <p:attrName>ppt_x</p:attrName>
                                          <p:attrName>ppt_y</p:attrName>
                                        </p:attrNameLst>
                                      </p:cBhvr>
                                      <p:rCtr x="16000" y="19700"/>
                                    </p:animMotion>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2" nodeType="clickEffect">
                                  <p:stCondLst>
                                    <p:cond delay="0"/>
                                  </p:stCondLst>
                                  <p:childTnLst>
                                    <p:set>
                                      <p:cBhvr>
                                        <p:cTn id="21" dur="1" fill="hold">
                                          <p:stCondLst>
                                            <p:cond delay="0"/>
                                          </p:stCondLst>
                                        </p:cTn>
                                        <p:tgtEl>
                                          <p:spTgt spid="20"/>
                                        </p:tgtEl>
                                        <p:attrNameLst>
                                          <p:attrName>style.visibility</p:attrName>
                                        </p:attrNameLst>
                                      </p:cBhvr>
                                      <p:to>
                                        <p:strVal val="hidden"/>
                                      </p:to>
                                    </p:set>
                                  </p:childTnLst>
                                </p:cTn>
                              </p:par>
                              <p:par>
                                <p:cTn id="22" presetID="1" presetClass="entr" presetSubtype="0" fill="hold" grpId="4"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42" presetClass="path" presetSubtype="0" accel="50000" decel="50000" fill="hold" grpId="3" nodeType="withEffect">
                                  <p:stCondLst>
                                    <p:cond delay="0"/>
                                  </p:stCondLst>
                                  <p:childTnLst>
                                    <p:animMotion origin="layout" path="M 0.2592 0.20814 L 0.2625 0.39685 " pathEditMode="relative" rAng="0" ptsTypes="AA">
                                      <p:cBhvr>
                                        <p:cTn id="25" dur="2000" fill="hold"/>
                                        <p:tgtEl>
                                          <p:spTgt spid="20"/>
                                        </p:tgtEl>
                                        <p:attrNameLst>
                                          <p:attrName>ppt_x</p:attrName>
                                          <p:attrName>ppt_y</p:attrName>
                                        </p:attrNameLst>
                                      </p:cBhvr>
                                      <p:rCtr x="200" y="9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20" grpId="3" animBg="1"/>
      <p:bldP spid="20" grpId="4"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rot="1845146">
            <a:off x="2500012" y="2133600"/>
            <a:ext cx="4101152" cy="2430440"/>
            <a:chOff x="2223448" y="2133600"/>
            <a:chExt cx="4101152" cy="2430440"/>
          </a:xfrm>
        </p:grpSpPr>
        <p:cxnSp>
          <p:nvCxnSpPr>
            <p:cNvPr id="3" name="Straight Arrow Connector 2"/>
            <p:cNvCxnSpPr/>
            <p:nvPr/>
          </p:nvCxnSpPr>
          <p:spPr>
            <a:xfrm flipV="1">
              <a:off x="4267200" y="2133600"/>
              <a:ext cx="2057400" cy="1219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0800000" flipV="1">
              <a:off x="2223448" y="3344840"/>
              <a:ext cx="2057400" cy="1219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2"/>
          <p:cNvGrpSpPr/>
          <p:nvPr/>
        </p:nvGrpSpPr>
        <p:grpSpPr>
          <a:xfrm>
            <a:off x="2257764" y="990600"/>
            <a:ext cx="4572000" cy="4572000"/>
            <a:chOff x="1981200" y="990600"/>
            <a:chExt cx="4572000" cy="4572000"/>
          </a:xfrm>
        </p:grpSpPr>
        <p:cxnSp>
          <p:nvCxnSpPr>
            <p:cNvPr id="10" name="Straight Connector 9"/>
            <p:cNvCxnSpPr/>
            <p:nvPr/>
          </p:nvCxnSpPr>
          <p:spPr>
            <a:xfrm rot="5400000">
              <a:off x="1981199" y="3276600"/>
              <a:ext cx="4572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3352800"/>
              <a:ext cx="4572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8" name="Arc 7"/>
          <p:cNvSpPr/>
          <p:nvPr/>
        </p:nvSpPr>
        <p:spPr>
          <a:xfrm>
            <a:off x="4848564" y="2555544"/>
            <a:ext cx="381000" cy="1066800"/>
          </a:xfrm>
          <a:prstGeom prst="arc">
            <a:avLst>
              <a:gd name="adj1" fmla="val 15941656"/>
              <a:gd name="adj2" fmla="val 330528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Group 19"/>
          <p:cNvGrpSpPr/>
          <p:nvPr/>
        </p:nvGrpSpPr>
        <p:grpSpPr>
          <a:xfrm rot="17512167">
            <a:off x="5336614" y="2309103"/>
            <a:ext cx="771041" cy="988236"/>
            <a:chOff x="5048858" y="2490219"/>
            <a:chExt cx="548808" cy="872797"/>
          </a:xfrm>
        </p:grpSpPr>
        <p:grpSp>
          <p:nvGrpSpPr>
            <p:cNvPr id="13" name="Group 12"/>
            <p:cNvGrpSpPr/>
            <p:nvPr/>
          </p:nvGrpSpPr>
          <p:grpSpPr>
            <a:xfrm>
              <a:off x="5048858" y="2490219"/>
              <a:ext cx="548808" cy="872797"/>
              <a:chOff x="5048858" y="2490219"/>
              <a:chExt cx="548808" cy="872797"/>
            </a:xfrm>
          </p:grpSpPr>
          <p:sp>
            <p:nvSpPr>
              <p:cNvPr id="9" name="TextBox 8"/>
              <p:cNvSpPr txBox="1"/>
              <p:nvPr/>
            </p:nvSpPr>
            <p:spPr>
              <a:xfrm rot="3916232">
                <a:off x="4988635" y="2550442"/>
                <a:ext cx="418098" cy="297651"/>
              </a:xfrm>
              <a:prstGeom prst="rect">
                <a:avLst/>
              </a:prstGeom>
              <a:noFill/>
            </p:spPr>
            <p:txBody>
              <a:bodyPr wrap="none" rtlCol="0">
                <a:spAutoFit/>
              </a:bodyPr>
              <a:lstStyle/>
              <a:p>
                <a:r>
                  <a:rPr lang="el-GR" dirty="0" smtClean="0"/>
                  <a:t>Θ</a:t>
                </a:r>
                <a:endParaRPr lang="en-US" dirty="0"/>
              </a:p>
            </p:txBody>
          </p:sp>
          <p:sp>
            <p:nvSpPr>
              <p:cNvPr id="11" name="TextBox 10"/>
              <p:cNvSpPr txBox="1"/>
              <p:nvPr/>
            </p:nvSpPr>
            <p:spPr>
              <a:xfrm rot="3423616">
                <a:off x="5286535" y="3051884"/>
                <a:ext cx="324612" cy="297651"/>
              </a:xfrm>
              <a:prstGeom prst="rect">
                <a:avLst/>
              </a:prstGeom>
              <a:noFill/>
            </p:spPr>
            <p:txBody>
              <a:bodyPr wrap="none" rtlCol="0">
                <a:spAutoFit/>
              </a:bodyPr>
              <a:lstStyle/>
              <a:p>
                <a:r>
                  <a:rPr lang="en-US" dirty="0"/>
                  <a:t>t</a:t>
                </a:r>
              </a:p>
            </p:txBody>
          </p:sp>
        </p:grpSp>
        <p:cxnSp>
          <p:nvCxnSpPr>
            <p:cNvPr id="17" name="Straight Arrow Connector 16"/>
            <p:cNvCxnSpPr/>
            <p:nvPr/>
          </p:nvCxnSpPr>
          <p:spPr>
            <a:xfrm rot="16200000" flipH="1">
              <a:off x="5123235" y="2862607"/>
              <a:ext cx="337067"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050" name="Object 2"/>
          <p:cNvGraphicFramePr>
            <a:graphicFrameLocks noChangeAspect="1"/>
          </p:cNvGraphicFramePr>
          <p:nvPr/>
        </p:nvGraphicFramePr>
        <p:xfrm>
          <a:off x="533400" y="1143000"/>
          <a:ext cx="1447800" cy="838200"/>
        </p:xfrm>
        <a:graphic>
          <a:graphicData uri="http://schemas.openxmlformats.org/presentationml/2006/ole">
            <mc:AlternateContent xmlns:mc="http://schemas.openxmlformats.org/markup-compatibility/2006">
              <mc:Choice xmlns:v="urn:schemas-microsoft-com:vml" Requires="v">
                <p:oleObj spid="_x0000_s2154" name="Equation" r:id="rId3" imgW="419040" imgH="393480" progId="Equation.3">
                  <p:embed/>
                </p:oleObj>
              </mc:Choice>
              <mc:Fallback>
                <p:oleObj name="Equation" r:id="rId3" imgW="41904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1447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1301788" y="0"/>
            <a:ext cx="5327612" cy="830997"/>
          </a:xfrm>
          <a:prstGeom prst="rect">
            <a:avLst/>
          </a:prstGeom>
          <a:noFill/>
        </p:spPr>
        <p:txBody>
          <a:bodyPr wrap="none" rtlCol="0">
            <a:spAutoFit/>
          </a:bodyPr>
          <a:lstStyle/>
          <a:p>
            <a:r>
              <a:rPr lang="en-US" sz="4800" b="1" dirty="0" smtClean="0"/>
              <a:t>Angular Velocity (</a:t>
            </a:r>
            <a:r>
              <a:rPr lang="el-GR" sz="4800" b="1" dirty="0" smtClean="0"/>
              <a:t>ω</a:t>
            </a:r>
            <a:r>
              <a:rPr lang="en-US" sz="4800" b="1" dirty="0" smtClean="0"/>
              <a:t>)</a:t>
            </a:r>
            <a:endParaRPr lang="en-US" sz="4800" b="1" dirty="0"/>
          </a:p>
        </p:txBody>
      </p:sp>
      <p:sp>
        <p:nvSpPr>
          <p:cNvPr id="22" name="Oval 21"/>
          <p:cNvSpPr/>
          <p:nvPr/>
        </p:nvSpPr>
        <p:spPr>
          <a:xfrm>
            <a:off x="2257764" y="990600"/>
            <a:ext cx="4648200" cy="4495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858000" y="533400"/>
            <a:ext cx="1298773" cy="1219200"/>
            <a:chOff x="6858000" y="762000"/>
            <a:chExt cx="1298773" cy="1219200"/>
          </a:xfrm>
        </p:grpSpPr>
        <p:graphicFrame>
          <p:nvGraphicFramePr>
            <p:cNvPr id="2051" name="Object 3"/>
            <p:cNvGraphicFramePr>
              <a:graphicFrameLocks noChangeAspect="1"/>
            </p:cNvGraphicFramePr>
            <p:nvPr/>
          </p:nvGraphicFramePr>
          <p:xfrm>
            <a:off x="6858000" y="1143000"/>
            <a:ext cx="1298773" cy="838200"/>
          </p:xfrm>
          <a:graphic>
            <a:graphicData uri="http://schemas.openxmlformats.org/presentationml/2006/ole">
              <mc:AlternateContent xmlns:mc="http://schemas.openxmlformats.org/markup-compatibility/2006">
                <mc:Choice xmlns:v="urn:schemas-microsoft-com:vml" Requires="v">
                  <p:oleObj spid="_x0000_s2155" name="Equation" r:id="rId5" imgW="368280" imgH="393480" progId="Equation.3">
                    <p:embed/>
                  </p:oleObj>
                </mc:Choice>
                <mc:Fallback>
                  <p:oleObj name="Equation" r:id="rId5" imgW="36828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143000"/>
                          <a:ext cx="129877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7140214" y="762000"/>
              <a:ext cx="555986" cy="400110"/>
            </a:xfrm>
            <a:prstGeom prst="rect">
              <a:avLst/>
            </a:prstGeom>
            <a:noFill/>
          </p:spPr>
          <p:txBody>
            <a:bodyPr wrap="none" rtlCol="0">
              <a:spAutoFit/>
            </a:bodyPr>
            <a:lstStyle/>
            <a:p>
              <a:r>
                <a:rPr lang="en-US" sz="2000" b="1" dirty="0" smtClean="0">
                  <a:solidFill>
                    <a:srgbClr val="FF0000"/>
                  </a:solidFill>
                </a:rPr>
                <a:t>like</a:t>
              </a:r>
              <a:endParaRPr lang="en-US" sz="2000" b="1" dirty="0">
                <a:solidFill>
                  <a:srgbClr val="FF0000"/>
                </a:solidFill>
              </a:endParaRPr>
            </a:p>
          </p:txBody>
        </p:sp>
      </p:grpSp>
      <p:sp>
        <p:nvSpPr>
          <p:cNvPr id="23" name="TextBox 22"/>
          <p:cNvSpPr txBox="1"/>
          <p:nvPr/>
        </p:nvSpPr>
        <p:spPr>
          <a:xfrm>
            <a:off x="228600" y="5562600"/>
            <a:ext cx="8686800" cy="646331"/>
          </a:xfrm>
          <a:prstGeom prst="rect">
            <a:avLst/>
          </a:prstGeom>
          <a:noFill/>
        </p:spPr>
        <p:txBody>
          <a:bodyPr wrap="square" rtlCol="0">
            <a:spAutoFit/>
          </a:bodyPr>
          <a:lstStyle/>
          <a:p>
            <a:pPr algn="ctr"/>
            <a:r>
              <a:rPr lang="en-US" dirty="0" smtClean="0">
                <a:latin typeface="Comic Sans MS" pitchFamily="66" charset="0"/>
              </a:rPr>
              <a:t>It is a vector quantity and its direction either be clockwise (-) or anticlockwise (+) and is given by right hand thumb rule.</a:t>
            </a:r>
            <a:endParaRPr lang="en-US" dirty="0">
              <a:latin typeface="Comic Sans MS" pitchFamily="66" charset="0"/>
            </a:endParaRPr>
          </a:p>
        </p:txBody>
      </p:sp>
      <p:grpSp>
        <p:nvGrpSpPr>
          <p:cNvPr id="36" name="Group 35"/>
          <p:cNvGrpSpPr/>
          <p:nvPr/>
        </p:nvGrpSpPr>
        <p:grpSpPr>
          <a:xfrm>
            <a:off x="129805" y="2590800"/>
            <a:ext cx="8873654" cy="2731532"/>
            <a:chOff x="129805" y="2590800"/>
            <a:chExt cx="8873654" cy="2731532"/>
          </a:xfrm>
        </p:grpSpPr>
        <p:grpSp>
          <p:nvGrpSpPr>
            <p:cNvPr id="30" name="Group 29"/>
            <p:cNvGrpSpPr/>
            <p:nvPr/>
          </p:nvGrpSpPr>
          <p:grpSpPr>
            <a:xfrm>
              <a:off x="129805" y="2819400"/>
              <a:ext cx="2460995" cy="2502932"/>
              <a:chOff x="798139" y="4267200"/>
              <a:chExt cx="2460995" cy="2502932"/>
            </a:xfrm>
          </p:grpSpPr>
          <p:pic>
            <p:nvPicPr>
              <p:cNvPr id="31" name="Picture 30" descr="anticlockwise.jpg"/>
              <p:cNvPicPr>
                <a:picLocks noChangeAspect="1"/>
              </p:cNvPicPr>
              <p:nvPr/>
            </p:nvPicPr>
            <p:blipFill>
              <a:blip r:embed="rId7" cstate="print"/>
              <a:stretch>
                <a:fillRect/>
              </a:stretch>
            </p:blipFill>
            <p:spPr>
              <a:xfrm>
                <a:off x="1066800" y="4267200"/>
                <a:ext cx="1752600" cy="1965037"/>
              </a:xfrm>
              <a:prstGeom prst="rect">
                <a:avLst/>
              </a:prstGeom>
            </p:spPr>
          </p:pic>
          <p:sp>
            <p:nvSpPr>
              <p:cNvPr id="32" name="TextBox 31"/>
              <p:cNvSpPr txBox="1"/>
              <p:nvPr/>
            </p:nvSpPr>
            <p:spPr>
              <a:xfrm>
                <a:off x="798139" y="6400800"/>
                <a:ext cx="2460995" cy="369332"/>
              </a:xfrm>
              <a:prstGeom prst="rect">
                <a:avLst/>
              </a:prstGeom>
              <a:noFill/>
            </p:spPr>
            <p:txBody>
              <a:bodyPr wrap="none" rtlCol="0">
                <a:spAutoFit/>
              </a:bodyPr>
              <a:lstStyle/>
              <a:p>
                <a:r>
                  <a:rPr lang="en-US" b="1" dirty="0" smtClean="0">
                    <a:solidFill>
                      <a:srgbClr val="0000FF"/>
                    </a:solidFill>
                  </a:rPr>
                  <a:t>Anti-Clockwise: Positive</a:t>
                </a:r>
                <a:endParaRPr lang="en-US" b="1" dirty="0">
                  <a:solidFill>
                    <a:srgbClr val="0000FF"/>
                  </a:solidFill>
                </a:endParaRPr>
              </a:p>
            </p:txBody>
          </p:sp>
        </p:grpSp>
        <p:grpSp>
          <p:nvGrpSpPr>
            <p:cNvPr id="33" name="Group 32"/>
            <p:cNvGrpSpPr/>
            <p:nvPr/>
          </p:nvGrpSpPr>
          <p:grpSpPr>
            <a:xfrm>
              <a:off x="6858000" y="2590800"/>
              <a:ext cx="2145459" cy="2502932"/>
              <a:chOff x="6324600" y="4114800"/>
              <a:chExt cx="2145459" cy="2502932"/>
            </a:xfrm>
          </p:grpSpPr>
          <p:pic>
            <p:nvPicPr>
              <p:cNvPr id="34" name="Picture 33" descr="clockwise.jpg"/>
              <p:cNvPicPr>
                <a:picLocks noChangeAspect="1"/>
              </p:cNvPicPr>
              <p:nvPr/>
            </p:nvPicPr>
            <p:blipFill>
              <a:blip r:embed="rId8" cstate="print"/>
              <a:stretch>
                <a:fillRect/>
              </a:stretch>
            </p:blipFill>
            <p:spPr>
              <a:xfrm>
                <a:off x="6477000" y="4114800"/>
                <a:ext cx="1905000" cy="1905000"/>
              </a:xfrm>
              <a:prstGeom prst="rect">
                <a:avLst/>
              </a:prstGeom>
            </p:spPr>
          </p:pic>
          <p:sp>
            <p:nvSpPr>
              <p:cNvPr id="35" name="TextBox 34"/>
              <p:cNvSpPr txBox="1"/>
              <p:nvPr/>
            </p:nvSpPr>
            <p:spPr>
              <a:xfrm>
                <a:off x="6324600" y="6248400"/>
                <a:ext cx="2145459" cy="369332"/>
              </a:xfrm>
              <a:prstGeom prst="rect">
                <a:avLst/>
              </a:prstGeom>
              <a:noFill/>
            </p:spPr>
            <p:txBody>
              <a:bodyPr wrap="none" rtlCol="0">
                <a:spAutoFit/>
              </a:bodyPr>
              <a:lstStyle/>
              <a:p>
                <a:r>
                  <a:rPr lang="en-US" b="1" dirty="0" smtClean="0">
                    <a:solidFill>
                      <a:srgbClr val="0000FF"/>
                    </a:solidFill>
                  </a:rPr>
                  <a:t>Clockwise: Negative</a:t>
                </a:r>
                <a:endParaRPr lang="en-US" b="1" dirty="0">
                  <a:solidFill>
                    <a:srgbClr val="0000FF"/>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3600000">
                                      <p:cBhvr>
                                        <p:cTn id="6" dur="2000" fill="hold"/>
                                        <p:tgtEl>
                                          <p:spTgt spid="2"/>
                                        </p:tgtEl>
                                        <p:attrNameLst>
                                          <p:attrName>r</p:attrName>
                                        </p:attrNameLst>
                                      </p:cBhvr>
                                    </p:animRot>
                                  </p:childTnLst>
                                </p:cTn>
                              </p:par>
                              <p:par>
                                <p:cTn id="7" presetID="2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2000"/>
                                        <p:tgtEl>
                                          <p:spTgt spid="8"/>
                                        </p:tgtEl>
                                      </p:cBhvr>
                                    </p:animEffec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457200"/>
            <a:ext cx="8178582" cy="1752600"/>
          </a:xfrm>
          <a:prstGeom prst="rect">
            <a:avLst/>
          </a:prstGeom>
        </p:spPr>
      </p:pic>
      <p:pic>
        <p:nvPicPr>
          <p:cNvPr id="4" name="Picture 3"/>
          <p:cNvPicPr>
            <a:picLocks noChangeAspect="1"/>
          </p:cNvPicPr>
          <p:nvPr/>
        </p:nvPicPr>
        <p:blipFill>
          <a:blip r:embed="rId3"/>
          <a:stretch>
            <a:fillRect/>
          </a:stretch>
        </p:blipFill>
        <p:spPr>
          <a:xfrm>
            <a:off x="533399" y="2438400"/>
            <a:ext cx="8254778" cy="1905000"/>
          </a:xfrm>
          <a:prstGeom prst="rect">
            <a:avLst/>
          </a:prstGeom>
        </p:spPr>
      </p:pic>
      <p:pic>
        <p:nvPicPr>
          <p:cNvPr id="5" name="Picture 4"/>
          <p:cNvPicPr>
            <a:picLocks noChangeAspect="1"/>
          </p:cNvPicPr>
          <p:nvPr/>
        </p:nvPicPr>
        <p:blipFill>
          <a:blip r:embed="rId4"/>
          <a:stretch>
            <a:fillRect/>
          </a:stretch>
        </p:blipFill>
        <p:spPr>
          <a:xfrm>
            <a:off x="502692" y="4343400"/>
            <a:ext cx="8442794" cy="2309884"/>
          </a:xfrm>
          <a:prstGeom prst="rect">
            <a:avLst/>
          </a:prstGeom>
        </p:spPr>
      </p:pic>
      <p:sp>
        <p:nvSpPr>
          <p:cNvPr id="6" name="TextBox 5"/>
          <p:cNvSpPr txBox="1"/>
          <p:nvPr/>
        </p:nvSpPr>
        <p:spPr>
          <a:xfrm>
            <a:off x="5334000" y="2069068"/>
            <a:ext cx="864339" cy="369332"/>
          </a:xfrm>
          <a:prstGeom prst="rect">
            <a:avLst/>
          </a:prstGeom>
          <a:noFill/>
        </p:spPr>
        <p:txBody>
          <a:bodyPr wrap="none" rtlCol="1">
            <a:spAutoFit/>
          </a:bodyPr>
          <a:lstStyle/>
          <a:p>
            <a:r>
              <a:rPr lang="en-US" dirty="0" smtClean="0"/>
              <a:t>b and c</a:t>
            </a:r>
            <a:endParaRPr lang="ar-SA" dirty="0"/>
          </a:p>
        </p:txBody>
      </p:sp>
      <p:sp>
        <p:nvSpPr>
          <p:cNvPr id="8" name="Rectangle 7"/>
          <p:cNvSpPr/>
          <p:nvPr/>
        </p:nvSpPr>
        <p:spPr>
          <a:xfrm>
            <a:off x="3429000" y="4114800"/>
            <a:ext cx="3275256" cy="369332"/>
          </a:xfrm>
          <a:prstGeom prst="rect">
            <a:avLst/>
          </a:prstGeom>
        </p:spPr>
        <p:txBody>
          <a:bodyPr wrap="none">
            <a:spAutoFit/>
          </a:bodyPr>
          <a:lstStyle/>
          <a:p>
            <a:r>
              <a:rPr lang="en-US" dirty="0">
                <a:latin typeface="TimesTen-Roman"/>
              </a:rPr>
              <a:t>(a) yes; (b) no; (c) yes; (d) yes</a:t>
            </a:r>
            <a:endParaRPr lang="ar-SA" dirty="0"/>
          </a:p>
        </p:txBody>
      </p:sp>
      <p:sp>
        <p:nvSpPr>
          <p:cNvPr id="9" name="Rectangle 8"/>
          <p:cNvSpPr/>
          <p:nvPr/>
        </p:nvSpPr>
        <p:spPr>
          <a:xfrm>
            <a:off x="4972362" y="6394819"/>
            <a:ext cx="723275" cy="369332"/>
          </a:xfrm>
          <a:prstGeom prst="rect">
            <a:avLst/>
          </a:prstGeom>
        </p:spPr>
        <p:txBody>
          <a:bodyPr wrap="none">
            <a:spAutoFit/>
          </a:bodyPr>
          <a:lstStyle/>
          <a:p>
            <a:r>
              <a:rPr lang="en-US" dirty="0">
                <a:latin typeface="TimesTen-Roman"/>
              </a:rPr>
              <a:t>all tie</a:t>
            </a:r>
            <a:endParaRPr lang="ar-SA" dirty="0"/>
          </a:p>
        </p:txBody>
      </p:sp>
    </p:spTree>
    <p:extLst>
      <p:ext uri="{BB962C8B-B14F-4D97-AF65-F5344CB8AC3E}">
        <p14:creationId xmlns:p14="http://schemas.microsoft.com/office/powerpoint/2010/main" val="34743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199" y="152400"/>
            <a:ext cx="8321737" cy="2590800"/>
          </a:xfrm>
          <a:prstGeom prst="rect">
            <a:avLst/>
          </a:prstGeom>
        </p:spPr>
      </p:pic>
      <p:pic>
        <p:nvPicPr>
          <p:cNvPr id="3" name="Picture 2"/>
          <p:cNvPicPr>
            <a:picLocks noChangeAspect="1"/>
          </p:cNvPicPr>
          <p:nvPr/>
        </p:nvPicPr>
        <p:blipFill>
          <a:blip r:embed="rId3"/>
          <a:stretch>
            <a:fillRect/>
          </a:stretch>
        </p:blipFill>
        <p:spPr>
          <a:xfrm>
            <a:off x="655667" y="2895600"/>
            <a:ext cx="7924800" cy="3453042"/>
          </a:xfrm>
          <a:prstGeom prst="rect">
            <a:avLst/>
          </a:prstGeom>
        </p:spPr>
      </p:pic>
      <p:sp>
        <p:nvSpPr>
          <p:cNvPr id="4" name="Rectangle 3"/>
          <p:cNvSpPr/>
          <p:nvPr/>
        </p:nvSpPr>
        <p:spPr>
          <a:xfrm>
            <a:off x="4343400" y="2558534"/>
            <a:ext cx="1082348" cy="369332"/>
          </a:xfrm>
          <a:prstGeom prst="rect">
            <a:avLst/>
          </a:prstGeom>
        </p:spPr>
        <p:txBody>
          <a:bodyPr wrap="none">
            <a:spAutoFit/>
          </a:bodyPr>
          <a:lstStyle/>
          <a:p>
            <a:r>
              <a:rPr lang="ar-SA" dirty="0">
                <a:latin typeface="TimesTen-Roman"/>
              </a:rPr>
              <a:t>1, 2, 4, 3</a:t>
            </a:r>
            <a:endParaRPr lang="ar-SA" dirty="0"/>
          </a:p>
        </p:txBody>
      </p:sp>
      <p:sp>
        <p:nvSpPr>
          <p:cNvPr id="5" name="Rectangle 4"/>
          <p:cNvSpPr/>
          <p:nvPr/>
        </p:nvSpPr>
        <p:spPr>
          <a:xfrm>
            <a:off x="3733800" y="6314523"/>
            <a:ext cx="3903633" cy="369332"/>
          </a:xfrm>
          <a:prstGeom prst="rect">
            <a:avLst/>
          </a:prstGeom>
        </p:spPr>
        <p:txBody>
          <a:bodyPr wrap="none">
            <a:spAutoFit/>
          </a:bodyPr>
          <a:lstStyle/>
          <a:p>
            <a:r>
              <a:rPr lang="en-US" dirty="0">
                <a:latin typeface="TimesTen-Roman"/>
              </a:rPr>
              <a:t>1 and 3 tie, 4, then 2 and 5 tie (zero)</a:t>
            </a:r>
            <a:endParaRPr lang="ar-SA" dirty="0"/>
          </a:p>
        </p:txBody>
      </p:sp>
    </p:spTree>
    <p:extLst>
      <p:ext uri="{BB962C8B-B14F-4D97-AF65-F5344CB8AC3E}">
        <p14:creationId xmlns:p14="http://schemas.microsoft.com/office/powerpoint/2010/main" val="14234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609600"/>
            <a:ext cx="8403057" cy="3581400"/>
          </a:xfrm>
          <a:prstGeom prst="rect">
            <a:avLst/>
          </a:prstGeom>
        </p:spPr>
      </p:pic>
      <p:sp>
        <p:nvSpPr>
          <p:cNvPr id="3" name="Rectangle 2"/>
          <p:cNvSpPr/>
          <p:nvPr/>
        </p:nvSpPr>
        <p:spPr>
          <a:xfrm>
            <a:off x="2057400" y="4648200"/>
            <a:ext cx="4572000" cy="646331"/>
          </a:xfrm>
          <a:prstGeom prst="rect">
            <a:avLst/>
          </a:prstGeom>
        </p:spPr>
        <p:txBody>
          <a:bodyPr>
            <a:spAutoFit/>
          </a:bodyPr>
          <a:lstStyle/>
          <a:p>
            <a:pPr marL="342900" indent="-342900">
              <a:buAutoNum type="alphaLcParenBoth"/>
            </a:pPr>
            <a:r>
              <a:rPr lang="en-US" dirty="0" smtClean="0">
                <a:latin typeface="TimesTen-Roman"/>
              </a:rPr>
              <a:t>downward </a:t>
            </a:r>
            <a:r>
              <a:rPr lang="en-US" dirty="0">
                <a:latin typeface="TimesTen-Roman"/>
              </a:rPr>
              <a:t>in the figure </a:t>
            </a:r>
            <a:r>
              <a:rPr lang="en-US" dirty="0" smtClean="0">
                <a:latin typeface="TimesTen-Roman"/>
              </a:rPr>
              <a:t>; </a:t>
            </a:r>
          </a:p>
          <a:p>
            <a:pPr marL="342900" indent="-342900">
              <a:buAutoNum type="alphaLcParenBoth"/>
            </a:pPr>
            <a:r>
              <a:rPr lang="en-US" dirty="0" smtClean="0">
                <a:latin typeface="TimesTen-Roman"/>
              </a:rPr>
              <a:t> less</a:t>
            </a:r>
            <a:endParaRPr lang="ar-SA" dirty="0"/>
          </a:p>
        </p:txBody>
      </p:sp>
    </p:spTree>
    <p:extLst>
      <p:ext uri="{BB962C8B-B14F-4D97-AF65-F5344CB8AC3E}">
        <p14:creationId xmlns:p14="http://schemas.microsoft.com/office/powerpoint/2010/main" val="234675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10 &amp;11</a:t>
            </a:r>
            <a:endParaRPr lang="en-US" dirty="0"/>
          </a:p>
        </p:txBody>
      </p:sp>
      <p:sp>
        <p:nvSpPr>
          <p:cNvPr id="3" name="Subtitle 2"/>
          <p:cNvSpPr>
            <a:spLocks noGrp="1"/>
          </p:cNvSpPr>
          <p:nvPr>
            <p:ph type="subTitle" idx="1"/>
          </p:nvPr>
        </p:nvSpPr>
        <p:spPr/>
        <p:txBody>
          <a:bodyPr/>
          <a:lstStyle/>
          <a:p>
            <a:r>
              <a:rPr lang="en-US" dirty="0" smtClean="0"/>
              <a:t>Rotation (Angular Motion)</a:t>
            </a:r>
          </a:p>
          <a:p>
            <a:r>
              <a:rPr lang="en-US" dirty="0" smtClean="0"/>
              <a:t>Lecture 4</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1752600"/>
            <a:ext cx="8650388" cy="1530182"/>
          </a:xfrm>
          <a:prstGeom prst="rect">
            <a:avLst/>
          </a:prstGeom>
        </p:spPr>
      </p:pic>
      <p:sp>
        <p:nvSpPr>
          <p:cNvPr id="6" name="TextBox 5"/>
          <p:cNvSpPr txBox="1"/>
          <p:nvPr/>
        </p:nvSpPr>
        <p:spPr>
          <a:xfrm>
            <a:off x="4038600" y="4114800"/>
            <a:ext cx="1617751" cy="369332"/>
          </a:xfrm>
          <a:prstGeom prst="rect">
            <a:avLst/>
          </a:prstGeom>
          <a:noFill/>
        </p:spPr>
        <p:txBody>
          <a:bodyPr wrap="none" rtlCol="1">
            <a:spAutoFit/>
          </a:bodyPr>
          <a:lstStyle/>
          <a:p>
            <a:r>
              <a:rPr lang="en-US" dirty="0" smtClean="0"/>
              <a:t>a) ±z, (b) y (c)-x</a:t>
            </a:r>
            <a:endParaRPr lang="ar-SA" dirty="0"/>
          </a:p>
        </p:txBody>
      </p:sp>
    </p:spTree>
    <p:extLst>
      <p:ext uri="{BB962C8B-B14F-4D97-AF65-F5344CB8AC3E}">
        <p14:creationId xmlns:p14="http://schemas.microsoft.com/office/powerpoint/2010/main" val="41642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p:nvPr/>
        </p:nvGrpSpPr>
        <p:grpSpPr>
          <a:xfrm>
            <a:off x="5188594" y="1872914"/>
            <a:ext cx="3149290" cy="3352800"/>
            <a:chOff x="3632510" y="1905000"/>
            <a:chExt cx="3149290" cy="3352800"/>
          </a:xfrm>
        </p:grpSpPr>
        <p:grpSp>
          <p:nvGrpSpPr>
            <p:cNvPr id="3" name="Group 49"/>
            <p:cNvGrpSpPr/>
            <p:nvPr/>
          </p:nvGrpSpPr>
          <p:grpSpPr>
            <a:xfrm>
              <a:off x="3632510" y="1905000"/>
              <a:ext cx="3149290" cy="3352800"/>
              <a:chOff x="6451909" y="4461424"/>
              <a:chExt cx="2326190" cy="1832598"/>
            </a:xfrm>
          </p:grpSpPr>
          <p:grpSp>
            <p:nvGrpSpPr>
              <p:cNvPr id="4" name="Group 56"/>
              <p:cNvGrpSpPr/>
              <p:nvPr/>
            </p:nvGrpSpPr>
            <p:grpSpPr>
              <a:xfrm>
                <a:off x="6451909" y="4461424"/>
                <a:ext cx="2326190" cy="1832598"/>
                <a:chOff x="6604309" y="1794424"/>
                <a:chExt cx="2326190" cy="1832598"/>
              </a:xfrm>
            </p:grpSpPr>
            <p:grpSp>
              <p:nvGrpSpPr>
                <p:cNvPr id="5" name="Group 17"/>
                <p:cNvGrpSpPr/>
                <p:nvPr/>
              </p:nvGrpSpPr>
              <p:grpSpPr>
                <a:xfrm rot="3384285">
                  <a:off x="6851105" y="1547628"/>
                  <a:ext cx="1832598" cy="2326190"/>
                  <a:chOff x="5173596" y="659248"/>
                  <a:chExt cx="3295934" cy="3741761"/>
                </a:xfrm>
              </p:grpSpPr>
              <p:sp>
                <p:nvSpPr>
                  <p:cNvPr id="75" name="Freeform 74"/>
                  <p:cNvSpPr/>
                  <p:nvPr/>
                </p:nvSpPr>
                <p:spPr>
                  <a:xfrm rot="275329">
                    <a:off x="5173596" y="659248"/>
                    <a:ext cx="3295934" cy="3741761"/>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Arrow Connector 75"/>
                  <p:cNvCxnSpPr/>
                  <p:nvPr/>
                </p:nvCxnSpPr>
                <p:spPr>
                  <a:xfrm rot="18215715" flipV="1">
                    <a:off x="6463908" y="2254915"/>
                    <a:ext cx="857993" cy="28886"/>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4" name="Oval 73"/>
                <p:cNvSpPr/>
                <p:nvPr/>
              </p:nvSpPr>
              <p:spPr>
                <a:xfrm>
                  <a:off x="8153401" y="2659272"/>
                  <a:ext cx="45403" cy="331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2" name="Straight Arrow Connector 71"/>
              <p:cNvCxnSpPr/>
              <p:nvPr/>
            </p:nvCxnSpPr>
            <p:spPr>
              <a:xfrm rot="5400000">
                <a:off x="7932897" y="5447506"/>
                <a:ext cx="227806" cy="79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5750068" y="3581400"/>
              <a:ext cx="256802" cy="261610"/>
            </a:xfrm>
            <a:prstGeom prst="rect">
              <a:avLst/>
            </a:prstGeom>
            <a:noFill/>
          </p:spPr>
          <p:txBody>
            <a:bodyPr wrap="none" rtlCol="0">
              <a:spAutoFit/>
            </a:bodyPr>
            <a:lstStyle/>
            <a:p>
              <a:r>
                <a:rPr lang="en-US" sz="1100" i="1" dirty="0" smtClean="0">
                  <a:solidFill>
                    <a:srgbClr val="FFFF00"/>
                  </a:solidFill>
                </a:rPr>
                <a:t>p</a:t>
              </a:r>
              <a:endParaRPr lang="en-US" sz="1100" i="1" dirty="0">
                <a:solidFill>
                  <a:srgbClr val="FFFF00"/>
                </a:solidFill>
              </a:endParaRPr>
            </a:p>
          </p:txBody>
        </p:sp>
        <p:sp>
          <p:nvSpPr>
            <p:cNvPr id="70" name="Rectangle 69"/>
            <p:cNvSpPr/>
            <p:nvPr/>
          </p:nvSpPr>
          <p:spPr>
            <a:xfrm>
              <a:off x="5334000" y="3319790"/>
              <a:ext cx="232756" cy="261610"/>
            </a:xfrm>
            <a:prstGeom prst="rect">
              <a:avLst/>
            </a:prstGeom>
          </p:spPr>
          <p:txBody>
            <a:bodyPr wrap="none">
              <a:spAutoFit/>
            </a:bodyPr>
            <a:lstStyle/>
            <a:p>
              <a:r>
                <a:rPr lang="en-US" sz="1100" i="1" dirty="0" smtClean="0">
                  <a:solidFill>
                    <a:schemeClr val="bg2">
                      <a:lumMod val="90000"/>
                    </a:schemeClr>
                  </a:solidFill>
                </a:rPr>
                <a:t>r</a:t>
              </a:r>
              <a:endParaRPr lang="en-US" sz="1100" i="1" dirty="0">
                <a:solidFill>
                  <a:schemeClr val="bg2">
                    <a:lumMod val="90000"/>
                  </a:schemeClr>
                </a:solidFill>
              </a:endParaRPr>
            </a:p>
          </p:txBody>
        </p:sp>
      </p:grpSp>
      <p:grpSp>
        <p:nvGrpSpPr>
          <p:cNvPr id="6" name="Group 49"/>
          <p:cNvGrpSpPr/>
          <p:nvPr/>
        </p:nvGrpSpPr>
        <p:grpSpPr>
          <a:xfrm>
            <a:off x="5187885" y="1891555"/>
            <a:ext cx="3149290" cy="3352800"/>
            <a:chOff x="3632510" y="1905000"/>
            <a:chExt cx="3149290" cy="3352800"/>
          </a:xfrm>
        </p:grpSpPr>
        <p:grpSp>
          <p:nvGrpSpPr>
            <p:cNvPr id="7" name="Group 49"/>
            <p:cNvGrpSpPr/>
            <p:nvPr/>
          </p:nvGrpSpPr>
          <p:grpSpPr>
            <a:xfrm>
              <a:off x="3632510" y="1905000"/>
              <a:ext cx="3149290" cy="3352800"/>
              <a:chOff x="6451909" y="4461424"/>
              <a:chExt cx="2326190" cy="1832598"/>
            </a:xfrm>
          </p:grpSpPr>
          <p:grpSp>
            <p:nvGrpSpPr>
              <p:cNvPr id="8" name="Group 56"/>
              <p:cNvGrpSpPr/>
              <p:nvPr/>
            </p:nvGrpSpPr>
            <p:grpSpPr>
              <a:xfrm>
                <a:off x="6451909" y="4461424"/>
                <a:ext cx="2326190" cy="1832598"/>
                <a:chOff x="6604309" y="1794424"/>
                <a:chExt cx="2326190" cy="1832598"/>
              </a:xfrm>
            </p:grpSpPr>
            <p:grpSp>
              <p:nvGrpSpPr>
                <p:cNvPr id="9" name="Group 17"/>
                <p:cNvGrpSpPr/>
                <p:nvPr/>
              </p:nvGrpSpPr>
              <p:grpSpPr>
                <a:xfrm rot="3384285">
                  <a:off x="6851105" y="1547628"/>
                  <a:ext cx="1832598" cy="2326190"/>
                  <a:chOff x="5173596" y="659248"/>
                  <a:chExt cx="3295934" cy="3741761"/>
                </a:xfrm>
              </p:grpSpPr>
              <p:sp>
                <p:nvSpPr>
                  <p:cNvPr id="65" name="Freeform 64"/>
                  <p:cNvSpPr/>
                  <p:nvPr/>
                </p:nvSpPr>
                <p:spPr>
                  <a:xfrm rot="275329">
                    <a:off x="5173596" y="659248"/>
                    <a:ext cx="3295934" cy="3741761"/>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Arrow Connector 65"/>
                  <p:cNvCxnSpPr/>
                  <p:nvPr/>
                </p:nvCxnSpPr>
                <p:spPr>
                  <a:xfrm rot="18215715" flipV="1">
                    <a:off x="6463908" y="2254915"/>
                    <a:ext cx="857993" cy="28886"/>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4" name="Oval 63"/>
                <p:cNvSpPr/>
                <p:nvPr/>
              </p:nvSpPr>
              <p:spPr>
                <a:xfrm>
                  <a:off x="8153401" y="2659272"/>
                  <a:ext cx="45403" cy="331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 name="Straight Arrow Connector 56"/>
              <p:cNvCxnSpPr/>
              <p:nvPr/>
            </p:nvCxnSpPr>
            <p:spPr>
              <a:xfrm rot="5400000">
                <a:off x="7932897" y="5447506"/>
                <a:ext cx="227806" cy="79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5715000" y="3581400"/>
              <a:ext cx="359394" cy="261610"/>
            </a:xfrm>
            <a:prstGeom prst="rect">
              <a:avLst/>
            </a:prstGeom>
            <a:noFill/>
          </p:spPr>
          <p:txBody>
            <a:bodyPr wrap="none" rtlCol="0">
              <a:spAutoFit/>
            </a:bodyPr>
            <a:lstStyle/>
            <a:p>
              <a:r>
                <a:rPr lang="en-US" sz="1100" i="1" dirty="0" err="1" smtClean="0">
                  <a:solidFill>
                    <a:srgbClr val="FFFF00"/>
                  </a:solidFill>
                </a:rPr>
                <a:t>mv</a:t>
              </a:r>
              <a:endParaRPr lang="en-US" sz="1100" i="1" dirty="0">
                <a:solidFill>
                  <a:srgbClr val="FFFF00"/>
                </a:solidFill>
              </a:endParaRPr>
            </a:p>
          </p:txBody>
        </p:sp>
        <p:sp>
          <p:nvSpPr>
            <p:cNvPr id="53" name="Rectangle 52"/>
            <p:cNvSpPr/>
            <p:nvPr/>
          </p:nvSpPr>
          <p:spPr>
            <a:xfrm>
              <a:off x="5334000" y="3319790"/>
              <a:ext cx="232756" cy="261610"/>
            </a:xfrm>
            <a:prstGeom prst="rect">
              <a:avLst/>
            </a:prstGeom>
          </p:spPr>
          <p:txBody>
            <a:bodyPr wrap="none">
              <a:spAutoFit/>
            </a:bodyPr>
            <a:lstStyle/>
            <a:p>
              <a:r>
                <a:rPr lang="en-US" sz="1100" i="1" dirty="0" smtClean="0">
                  <a:solidFill>
                    <a:schemeClr val="bg2">
                      <a:lumMod val="90000"/>
                    </a:schemeClr>
                  </a:solidFill>
                </a:rPr>
                <a:t>r</a:t>
              </a:r>
              <a:endParaRPr lang="en-US" sz="1100" i="1" dirty="0">
                <a:solidFill>
                  <a:schemeClr val="bg2">
                    <a:lumMod val="90000"/>
                  </a:schemeClr>
                </a:solidFill>
              </a:endParaRPr>
            </a:p>
          </p:txBody>
        </p:sp>
      </p:grpSp>
      <p:grpSp>
        <p:nvGrpSpPr>
          <p:cNvPr id="10" name="Group 48"/>
          <p:cNvGrpSpPr/>
          <p:nvPr/>
        </p:nvGrpSpPr>
        <p:grpSpPr>
          <a:xfrm>
            <a:off x="5232710" y="1905000"/>
            <a:ext cx="3149290" cy="3352800"/>
            <a:chOff x="3632510" y="1905000"/>
            <a:chExt cx="3149290" cy="3352800"/>
          </a:xfrm>
        </p:grpSpPr>
        <p:grpSp>
          <p:nvGrpSpPr>
            <p:cNvPr id="11" name="Group 49"/>
            <p:cNvGrpSpPr/>
            <p:nvPr/>
          </p:nvGrpSpPr>
          <p:grpSpPr>
            <a:xfrm>
              <a:off x="3632510" y="1905000"/>
              <a:ext cx="3149290" cy="3352800"/>
              <a:chOff x="6451909" y="4461424"/>
              <a:chExt cx="2326190" cy="1832598"/>
            </a:xfrm>
          </p:grpSpPr>
          <p:grpSp>
            <p:nvGrpSpPr>
              <p:cNvPr id="12" name="Group 56"/>
              <p:cNvGrpSpPr/>
              <p:nvPr/>
            </p:nvGrpSpPr>
            <p:grpSpPr>
              <a:xfrm>
                <a:off x="6451909" y="4461424"/>
                <a:ext cx="2326190" cy="1832598"/>
                <a:chOff x="6604309" y="1794424"/>
                <a:chExt cx="2326190" cy="1832598"/>
              </a:xfrm>
            </p:grpSpPr>
            <p:grpSp>
              <p:nvGrpSpPr>
                <p:cNvPr id="13" name="Group 17"/>
                <p:cNvGrpSpPr/>
                <p:nvPr/>
              </p:nvGrpSpPr>
              <p:grpSpPr>
                <a:xfrm rot="3384285">
                  <a:off x="6851105" y="1547628"/>
                  <a:ext cx="1832598" cy="2326190"/>
                  <a:chOff x="5173596" y="659248"/>
                  <a:chExt cx="3295934" cy="3741761"/>
                </a:xfrm>
              </p:grpSpPr>
              <p:sp>
                <p:nvSpPr>
                  <p:cNvPr id="60" name="Freeform 59"/>
                  <p:cNvSpPr/>
                  <p:nvPr/>
                </p:nvSpPr>
                <p:spPr>
                  <a:xfrm rot="275329">
                    <a:off x="5173596" y="659248"/>
                    <a:ext cx="3295934" cy="3741761"/>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p:nvPr/>
                </p:nvCxnSpPr>
                <p:spPr>
                  <a:xfrm rot="18215715" flipV="1">
                    <a:off x="6463908" y="2254915"/>
                    <a:ext cx="857993" cy="28886"/>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9" name="Oval 58"/>
                <p:cNvSpPr/>
                <p:nvPr/>
              </p:nvSpPr>
              <p:spPr>
                <a:xfrm>
                  <a:off x="8153401" y="2659272"/>
                  <a:ext cx="45403" cy="331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Arrow Connector 47"/>
              <p:cNvCxnSpPr/>
              <p:nvPr/>
            </p:nvCxnSpPr>
            <p:spPr>
              <a:xfrm rot="5400000">
                <a:off x="7932897" y="5447506"/>
                <a:ext cx="227806" cy="79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5715000" y="3581400"/>
              <a:ext cx="247184" cy="261610"/>
            </a:xfrm>
            <a:prstGeom prst="rect">
              <a:avLst/>
            </a:prstGeom>
            <a:noFill/>
          </p:spPr>
          <p:txBody>
            <a:bodyPr wrap="none" rtlCol="0">
              <a:spAutoFit/>
            </a:bodyPr>
            <a:lstStyle/>
            <a:p>
              <a:r>
                <a:rPr lang="en-US" sz="1100" i="1" smtClean="0">
                  <a:solidFill>
                    <a:srgbClr val="FFFF00"/>
                  </a:solidFill>
                </a:rPr>
                <a:t>v</a:t>
              </a:r>
              <a:endParaRPr lang="en-US" sz="1100" i="1" dirty="0">
                <a:solidFill>
                  <a:srgbClr val="FFFF00"/>
                </a:solidFill>
              </a:endParaRPr>
            </a:p>
          </p:txBody>
        </p:sp>
        <p:sp>
          <p:nvSpPr>
            <p:cNvPr id="47" name="Rectangle 46"/>
            <p:cNvSpPr/>
            <p:nvPr/>
          </p:nvSpPr>
          <p:spPr>
            <a:xfrm>
              <a:off x="5334000" y="3319790"/>
              <a:ext cx="232756" cy="261610"/>
            </a:xfrm>
            <a:prstGeom prst="rect">
              <a:avLst/>
            </a:prstGeom>
          </p:spPr>
          <p:txBody>
            <a:bodyPr wrap="none">
              <a:spAutoFit/>
            </a:bodyPr>
            <a:lstStyle/>
            <a:p>
              <a:r>
                <a:rPr lang="en-US" sz="1100" i="1" dirty="0" smtClean="0">
                  <a:solidFill>
                    <a:schemeClr val="bg2">
                      <a:lumMod val="90000"/>
                    </a:schemeClr>
                  </a:solidFill>
                </a:rPr>
                <a:t>r</a:t>
              </a:r>
              <a:endParaRPr lang="en-US" sz="1100" i="1" dirty="0">
                <a:solidFill>
                  <a:schemeClr val="bg2">
                    <a:lumMod val="90000"/>
                  </a:schemeClr>
                </a:solidFill>
              </a:endParaRPr>
            </a:p>
          </p:txBody>
        </p:sp>
      </p:grpSp>
      <p:sp>
        <p:nvSpPr>
          <p:cNvPr id="46" name="Oval 45"/>
          <p:cNvSpPr/>
          <p:nvPr/>
        </p:nvSpPr>
        <p:spPr>
          <a:xfrm>
            <a:off x="5918510" y="2819400"/>
            <a:ext cx="1447800" cy="1447800"/>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39"/>
          <p:cNvGrpSpPr/>
          <p:nvPr/>
        </p:nvGrpSpPr>
        <p:grpSpPr>
          <a:xfrm>
            <a:off x="3766980" y="1223685"/>
            <a:ext cx="4495800" cy="4495800"/>
            <a:chOff x="1828801" y="762000"/>
            <a:chExt cx="4495800" cy="4495800"/>
          </a:xfrm>
        </p:grpSpPr>
        <p:cxnSp>
          <p:nvCxnSpPr>
            <p:cNvPr id="62" name="Straight Connector 61"/>
            <p:cNvCxnSpPr/>
            <p:nvPr/>
          </p:nvCxnSpPr>
          <p:spPr>
            <a:xfrm rot="5400000">
              <a:off x="2438401" y="2971800"/>
              <a:ext cx="44958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1828801" y="3048001"/>
              <a:ext cx="44958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aphicFrame>
        <p:nvGraphicFramePr>
          <p:cNvPr id="56322" name="Object 2"/>
          <p:cNvGraphicFramePr>
            <a:graphicFrameLocks noChangeAspect="1"/>
          </p:cNvGraphicFramePr>
          <p:nvPr/>
        </p:nvGraphicFramePr>
        <p:xfrm>
          <a:off x="196850" y="1493838"/>
          <a:ext cx="4032250" cy="1096962"/>
        </p:xfrm>
        <a:graphic>
          <a:graphicData uri="http://schemas.openxmlformats.org/presentationml/2006/ole">
            <mc:AlternateContent xmlns:mc="http://schemas.openxmlformats.org/markup-compatibility/2006">
              <mc:Choice xmlns:v="urn:schemas-microsoft-com:vml" Requires="v">
                <p:oleObj spid="_x0000_s107641" name="Equation" r:id="rId3" imgW="685800" imgH="241200" progId="Equation.3">
                  <p:embed/>
                </p:oleObj>
              </mc:Choice>
              <mc:Fallback>
                <p:oleObj name="Equation" r:id="rId3" imgW="6858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1493838"/>
                        <a:ext cx="4032250" cy="1096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 name="TextBox 77"/>
          <p:cNvSpPr txBox="1"/>
          <p:nvPr/>
        </p:nvSpPr>
        <p:spPr>
          <a:xfrm>
            <a:off x="1371600" y="43716"/>
            <a:ext cx="6305637" cy="830997"/>
          </a:xfrm>
          <a:prstGeom prst="rect">
            <a:avLst/>
          </a:prstGeom>
          <a:noFill/>
        </p:spPr>
        <p:txBody>
          <a:bodyPr wrap="none" rtlCol="0">
            <a:spAutoFit/>
          </a:bodyPr>
          <a:lstStyle/>
          <a:p>
            <a:r>
              <a:rPr lang="en-US" sz="4800" b="1" i="1" dirty="0" smtClean="0">
                <a:solidFill>
                  <a:srgbClr val="00B0F0"/>
                </a:solidFill>
              </a:rPr>
              <a:t>Angular Momentum (L) </a:t>
            </a:r>
            <a:endParaRPr lang="en-US" sz="4800" b="1" dirty="0">
              <a:solidFill>
                <a:srgbClr val="00B0F0"/>
              </a:solidFill>
            </a:endParaRPr>
          </a:p>
        </p:txBody>
      </p:sp>
      <p:graphicFrame>
        <p:nvGraphicFramePr>
          <p:cNvPr id="107538" name="Object 18"/>
          <p:cNvGraphicFramePr>
            <a:graphicFrameLocks noChangeAspect="1"/>
          </p:cNvGraphicFramePr>
          <p:nvPr/>
        </p:nvGraphicFramePr>
        <p:xfrm>
          <a:off x="685800" y="3657600"/>
          <a:ext cx="2687637" cy="808038"/>
        </p:xfrm>
        <a:graphic>
          <a:graphicData uri="http://schemas.openxmlformats.org/presentationml/2006/ole">
            <mc:AlternateContent xmlns:mc="http://schemas.openxmlformats.org/markup-compatibility/2006">
              <mc:Choice xmlns:v="urn:schemas-microsoft-com:vml" Requires="v">
                <p:oleObj spid="_x0000_s107642" name="Equation" r:id="rId5" imgW="457200" imgH="177480" progId="Equation.3">
                  <p:embed/>
                </p:oleObj>
              </mc:Choice>
              <mc:Fallback>
                <p:oleObj name="Equation" r:id="rId5" imgW="457200" imgH="177480" progId="Equation.3">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657600"/>
                        <a:ext cx="2687637"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5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8" presetClass="emph" presetSubtype="0" repeatCount="indefinite" fill="hold" nodeType="withEffect">
                                  <p:stCondLst>
                                    <p:cond delay="0"/>
                                  </p:stCondLst>
                                  <p:childTnLst>
                                    <p:animRot by="21600000">
                                      <p:cBhvr>
                                        <p:cTn id="14" dur="5000" fill="hold"/>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8" presetClass="emph" presetSubtype="0" repeatCount="indefinite" fill="hold" nodeType="withEffect">
                                  <p:stCondLst>
                                    <p:cond delay="0"/>
                                  </p:stCondLst>
                                  <p:childTnLst>
                                    <p:animRot by="21600000">
                                      <p:cBhvr>
                                        <p:cTn id="22" dur="5000" fill="hold"/>
                                        <p:tgtEl>
                                          <p:spTgt spid="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4191000" y="5715000"/>
            <a:ext cx="48006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6"/>
          <p:cNvGrpSpPr/>
          <p:nvPr/>
        </p:nvGrpSpPr>
        <p:grpSpPr>
          <a:xfrm>
            <a:off x="5188594" y="1872914"/>
            <a:ext cx="3149290" cy="3352800"/>
            <a:chOff x="3632510" y="1905000"/>
            <a:chExt cx="3149290" cy="3352800"/>
          </a:xfrm>
        </p:grpSpPr>
        <p:grpSp>
          <p:nvGrpSpPr>
            <p:cNvPr id="3" name="Group 49"/>
            <p:cNvGrpSpPr/>
            <p:nvPr/>
          </p:nvGrpSpPr>
          <p:grpSpPr>
            <a:xfrm>
              <a:off x="3632510" y="1905000"/>
              <a:ext cx="3149290" cy="3352800"/>
              <a:chOff x="6451909" y="4461424"/>
              <a:chExt cx="2326190" cy="1832598"/>
            </a:xfrm>
          </p:grpSpPr>
          <p:grpSp>
            <p:nvGrpSpPr>
              <p:cNvPr id="4" name="Group 56"/>
              <p:cNvGrpSpPr/>
              <p:nvPr/>
            </p:nvGrpSpPr>
            <p:grpSpPr>
              <a:xfrm>
                <a:off x="6451909" y="4461424"/>
                <a:ext cx="2326190" cy="1832598"/>
                <a:chOff x="6604309" y="1794424"/>
                <a:chExt cx="2326190" cy="1832598"/>
              </a:xfrm>
            </p:grpSpPr>
            <p:grpSp>
              <p:nvGrpSpPr>
                <p:cNvPr id="5" name="Group 17"/>
                <p:cNvGrpSpPr/>
                <p:nvPr/>
              </p:nvGrpSpPr>
              <p:grpSpPr>
                <a:xfrm rot="3384285">
                  <a:off x="6851105" y="1547628"/>
                  <a:ext cx="1832598" cy="2326190"/>
                  <a:chOff x="5173596" y="659248"/>
                  <a:chExt cx="3295934" cy="3741761"/>
                </a:xfrm>
              </p:grpSpPr>
              <p:sp>
                <p:nvSpPr>
                  <p:cNvPr id="75" name="Freeform 74"/>
                  <p:cNvSpPr/>
                  <p:nvPr/>
                </p:nvSpPr>
                <p:spPr>
                  <a:xfrm rot="275329">
                    <a:off x="5173596" y="659248"/>
                    <a:ext cx="3295934" cy="3741761"/>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Arrow Connector 75"/>
                  <p:cNvCxnSpPr/>
                  <p:nvPr/>
                </p:nvCxnSpPr>
                <p:spPr>
                  <a:xfrm rot="18215715" flipV="1">
                    <a:off x="6463908" y="2254915"/>
                    <a:ext cx="857993" cy="28886"/>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4" name="Oval 73"/>
                <p:cNvSpPr/>
                <p:nvPr/>
              </p:nvSpPr>
              <p:spPr>
                <a:xfrm>
                  <a:off x="8153401" y="2659272"/>
                  <a:ext cx="45403" cy="331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2" name="Straight Arrow Connector 71"/>
              <p:cNvCxnSpPr/>
              <p:nvPr/>
            </p:nvCxnSpPr>
            <p:spPr>
              <a:xfrm rot="5400000">
                <a:off x="7932897" y="5447506"/>
                <a:ext cx="227806" cy="79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5750068" y="3581400"/>
              <a:ext cx="256802" cy="261610"/>
            </a:xfrm>
            <a:prstGeom prst="rect">
              <a:avLst/>
            </a:prstGeom>
            <a:noFill/>
          </p:spPr>
          <p:txBody>
            <a:bodyPr wrap="none" rtlCol="0">
              <a:spAutoFit/>
            </a:bodyPr>
            <a:lstStyle/>
            <a:p>
              <a:r>
                <a:rPr lang="en-US" sz="1100" i="1" dirty="0" smtClean="0">
                  <a:solidFill>
                    <a:srgbClr val="FFFF00"/>
                  </a:solidFill>
                </a:rPr>
                <a:t>p</a:t>
              </a:r>
              <a:endParaRPr lang="en-US" sz="1100" i="1" dirty="0">
                <a:solidFill>
                  <a:srgbClr val="FFFF00"/>
                </a:solidFill>
              </a:endParaRPr>
            </a:p>
          </p:txBody>
        </p:sp>
        <p:sp>
          <p:nvSpPr>
            <p:cNvPr id="70" name="Rectangle 69"/>
            <p:cNvSpPr/>
            <p:nvPr/>
          </p:nvSpPr>
          <p:spPr>
            <a:xfrm>
              <a:off x="5334000" y="3319790"/>
              <a:ext cx="232756" cy="261610"/>
            </a:xfrm>
            <a:prstGeom prst="rect">
              <a:avLst/>
            </a:prstGeom>
          </p:spPr>
          <p:txBody>
            <a:bodyPr wrap="none">
              <a:spAutoFit/>
            </a:bodyPr>
            <a:lstStyle/>
            <a:p>
              <a:r>
                <a:rPr lang="en-US" sz="1100" i="1" dirty="0" smtClean="0">
                  <a:solidFill>
                    <a:schemeClr val="bg2">
                      <a:lumMod val="90000"/>
                    </a:schemeClr>
                  </a:solidFill>
                </a:rPr>
                <a:t>r</a:t>
              </a:r>
              <a:endParaRPr lang="en-US" sz="1100" i="1" dirty="0">
                <a:solidFill>
                  <a:schemeClr val="bg2">
                    <a:lumMod val="90000"/>
                  </a:schemeClr>
                </a:solidFill>
              </a:endParaRPr>
            </a:p>
          </p:txBody>
        </p:sp>
      </p:grpSp>
      <p:grpSp>
        <p:nvGrpSpPr>
          <p:cNvPr id="6" name="Group 49"/>
          <p:cNvGrpSpPr/>
          <p:nvPr/>
        </p:nvGrpSpPr>
        <p:grpSpPr>
          <a:xfrm>
            <a:off x="5187885" y="1891555"/>
            <a:ext cx="3149290" cy="3352800"/>
            <a:chOff x="3632510" y="1905000"/>
            <a:chExt cx="3149290" cy="3352800"/>
          </a:xfrm>
        </p:grpSpPr>
        <p:grpSp>
          <p:nvGrpSpPr>
            <p:cNvPr id="7" name="Group 49"/>
            <p:cNvGrpSpPr/>
            <p:nvPr/>
          </p:nvGrpSpPr>
          <p:grpSpPr>
            <a:xfrm>
              <a:off x="3632510" y="1905000"/>
              <a:ext cx="3149290" cy="3352800"/>
              <a:chOff x="6451909" y="4461424"/>
              <a:chExt cx="2326190" cy="1832598"/>
            </a:xfrm>
          </p:grpSpPr>
          <p:grpSp>
            <p:nvGrpSpPr>
              <p:cNvPr id="8" name="Group 56"/>
              <p:cNvGrpSpPr/>
              <p:nvPr/>
            </p:nvGrpSpPr>
            <p:grpSpPr>
              <a:xfrm>
                <a:off x="6451909" y="4461424"/>
                <a:ext cx="2326190" cy="1832598"/>
                <a:chOff x="6604309" y="1794424"/>
                <a:chExt cx="2326190" cy="1832598"/>
              </a:xfrm>
            </p:grpSpPr>
            <p:grpSp>
              <p:nvGrpSpPr>
                <p:cNvPr id="9" name="Group 17"/>
                <p:cNvGrpSpPr/>
                <p:nvPr/>
              </p:nvGrpSpPr>
              <p:grpSpPr>
                <a:xfrm rot="3384285">
                  <a:off x="6851105" y="1547628"/>
                  <a:ext cx="1832598" cy="2326190"/>
                  <a:chOff x="5173596" y="659248"/>
                  <a:chExt cx="3295934" cy="3741761"/>
                </a:xfrm>
              </p:grpSpPr>
              <p:sp>
                <p:nvSpPr>
                  <p:cNvPr id="65" name="Freeform 64"/>
                  <p:cNvSpPr/>
                  <p:nvPr/>
                </p:nvSpPr>
                <p:spPr>
                  <a:xfrm rot="275329">
                    <a:off x="5173596" y="659248"/>
                    <a:ext cx="3295934" cy="3741761"/>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Arrow Connector 65"/>
                  <p:cNvCxnSpPr/>
                  <p:nvPr/>
                </p:nvCxnSpPr>
                <p:spPr>
                  <a:xfrm rot="18215715" flipV="1">
                    <a:off x="6463908" y="2254915"/>
                    <a:ext cx="857993" cy="28886"/>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4" name="Oval 63"/>
                <p:cNvSpPr/>
                <p:nvPr/>
              </p:nvSpPr>
              <p:spPr>
                <a:xfrm>
                  <a:off x="8153401" y="2659272"/>
                  <a:ext cx="45403" cy="331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 name="Straight Arrow Connector 56"/>
              <p:cNvCxnSpPr/>
              <p:nvPr/>
            </p:nvCxnSpPr>
            <p:spPr>
              <a:xfrm rot="5400000">
                <a:off x="7932897" y="5447506"/>
                <a:ext cx="227806" cy="79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5715000" y="3581400"/>
              <a:ext cx="359394" cy="261610"/>
            </a:xfrm>
            <a:prstGeom prst="rect">
              <a:avLst/>
            </a:prstGeom>
            <a:noFill/>
          </p:spPr>
          <p:txBody>
            <a:bodyPr wrap="none" rtlCol="0">
              <a:spAutoFit/>
            </a:bodyPr>
            <a:lstStyle/>
            <a:p>
              <a:r>
                <a:rPr lang="en-US" sz="1100" i="1" dirty="0" err="1" smtClean="0">
                  <a:solidFill>
                    <a:srgbClr val="FFFF00"/>
                  </a:solidFill>
                </a:rPr>
                <a:t>mv</a:t>
              </a:r>
              <a:endParaRPr lang="en-US" sz="1100" i="1" dirty="0">
                <a:solidFill>
                  <a:srgbClr val="FFFF00"/>
                </a:solidFill>
              </a:endParaRPr>
            </a:p>
          </p:txBody>
        </p:sp>
        <p:sp>
          <p:nvSpPr>
            <p:cNvPr id="53" name="Rectangle 52"/>
            <p:cNvSpPr/>
            <p:nvPr/>
          </p:nvSpPr>
          <p:spPr>
            <a:xfrm>
              <a:off x="5334000" y="3319790"/>
              <a:ext cx="232756" cy="261610"/>
            </a:xfrm>
            <a:prstGeom prst="rect">
              <a:avLst/>
            </a:prstGeom>
          </p:spPr>
          <p:txBody>
            <a:bodyPr wrap="none">
              <a:spAutoFit/>
            </a:bodyPr>
            <a:lstStyle/>
            <a:p>
              <a:r>
                <a:rPr lang="en-US" sz="1100" i="1" dirty="0" smtClean="0">
                  <a:solidFill>
                    <a:schemeClr val="bg2">
                      <a:lumMod val="90000"/>
                    </a:schemeClr>
                  </a:solidFill>
                </a:rPr>
                <a:t>r</a:t>
              </a:r>
              <a:endParaRPr lang="en-US" sz="1100" i="1" dirty="0">
                <a:solidFill>
                  <a:schemeClr val="bg2">
                    <a:lumMod val="90000"/>
                  </a:schemeClr>
                </a:solidFill>
              </a:endParaRPr>
            </a:p>
          </p:txBody>
        </p:sp>
      </p:grpSp>
      <p:grpSp>
        <p:nvGrpSpPr>
          <p:cNvPr id="10" name="Group 48"/>
          <p:cNvGrpSpPr/>
          <p:nvPr/>
        </p:nvGrpSpPr>
        <p:grpSpPr>
          <a:xfrm>
            <a:off x="5232710" y="1905000"/>
            <a:ext cx="3149290" cy="3352800"/>
            <a:chOff x="3632510" y="1905000"/>
            <a:chExt cx="3149290" cy="3352800"/>
          </a:xfrm>
        </p:grpSpPr>
        <p:grpSp>
          <p:nvGrpSpPr>
            <p:cNvPr id="11" name="Group 49"/>
            <p:cNvGrpSpPr/>
            <p:nvPr/>
          </p:nvGrpSpPr>
          <p:grpSpPr>
            <a:xfrm>
              <a:off x="3632510" y="1905000"/>
              <a:ext cx="3149290" cy="3352800"/>
              <a:chOff x="6451909" y="4461424"/>
              <a:chExt cx="2326190" cy="1832598"/>
            </a:xfrm>
          </p:grpSpPr>
          <p:grpSp>
            <p:nvGrpSpPr>
              <p:cNvPr id="12" name="Group 56"/>
              <p:cNvGrpSpPr/>
              <p:nvPr/>
            </p:nvGrpSpPr>
            <p:grpSpPr>
              <a:xfrm>
                <a:off x="6451909" y="4461424"/>
                <a:ext cx="2326190" cy="1832598"/>
                <a:chOff x="6604309" y="1794424"/>
                <a:chExt cx="2326190" cy="1832598"/>
              </a:xfrm>
            </p:grpSpPr>
            <p:grpSp>
              <p:nvGrpSpPr>
                <p:cNvPr id="13" name="Group 17"/>
                <p:cNvGrpSpPr/>
                <p:nvPr/>
              </p:nvGrpSpPr>
              <p:grpSpPr>
                <a:xfrm rot="3384285">
                  <a:off x="6851105" y="1547628"/>
                  <a:ext cx="1832598" cy="2326190"/>
                  <a:chOff x="5173596" y="659248"/>
                  <a:chExt cx="3295934" cy="3741761"/>
                </a:xfrm>
              </p:grpSpPr>
              <p:sp>
                <p:nvSpPr>
                  <p:cNvPr id="60" name="Freeform 59"/>
                  <p:cNvSpPr/>
                  <p:nvPr/>
                </p:nvSpPr>
                <p:spPr>
                  <a:xfrm rot="275329">
                    <a:off x="5173596" y="659248"/>
                    <a:ext cx="3295934" cy="3741761"/>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p:nvPr/>
                </p:nvCxnSpPr>
                <p:spPr>
                  <a:xfrm rot="18215715" flipV="1">
                    <a:off x="6463908" y="2254915"/>
                    <a:ext cx="857993" cy="28886"/>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9" name="Oval 58"/>
                <p:cNvSpPr/>
                <p:nvPr/>
              </p:nvSpPr>
              <p:spPr>
                <a:xfrm>
                  <a:off x="8153401" y="2659272"/>
                  <a:ext cx="45403" cy="331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Arrow Connector 47"/>
              <p:cNvCxnSpPr/>
              <p:nvPr/>
            </p:nvCxnSpPr>
            <p:spPr>
              <a:xfrm rot="5400000">
                <a:off x="7932897" y="5447506"/>
                <a:ext cx="227806" cy="79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5715000" y="3581400"/>
              <a:ext cx="247184" cy="261610"/>
            </a:xfrm>
            <a:prstGeom prst="rect">
              <a:avLst/>
            </a:prstGeom>
            <a:noFill/>
          </p:spPr>
          <p:txBody>
            <a:bodyPr wrap="none" rtlCol="0">
              <a:spAutoFit/>
            </a:bodyPr>
            <a:lstStyle/>
            <a:p>
              <a:r>
                <a:rPr lang="en-US" sz="1100" i="1" smtClean="0">
                  <a:solidFill>
                    <a:srgbClr val="FFFF00"/>
                  </a:solidFill>
                </a:rPr>
                <a:t>v</a:t>
              </a:r>
              <a:endParaRPr lang="en-US" sz="1100" i="1" dirty="0">
                <a:solidFill>
                  <a:srgbClr val="FFFF00"/>
                </a:solidFill>
              </a:endParaRPr>
            </a:p>
          </p:txBody>
        </p:sp>
        <p:sp>
          <p:nvSpPr>
            <p:cNvPr id="47" name="Rectangle 46"/>
            <p:cNvSpPr/>
            <p:nvPr/>
          </p:nvSpPr>
          <p:spPr>
            <a:xfrm>
              <a:off x="5334000" y="3319790"/>
              <a:ext cx="232756" cy="261610"/>
            </a:xfrm>
            <a:prstGeom prst="rect">
              <a:avLst/>
            </a:prstGeom>
          </p:spPr>
          <p:txBody>
            <a:bodyPr wrap="none">
              <a:spAutoFit/>
            </a:bodyPr>
            <a:lstStyle/>
            <a:p>
              <a:r>
                <a:rPr lang="en-US" sz="1100" i="1" dirty="0" smtClean="0">
                  <a:solidFill>
                    <a:schemeClr val="bg2">
                      <a:lumMod val="90000"/>
                    </a:schemeClr>
                  </a:solidFill>
                </a:rPr>
                <a:t>r</a:t>
              </a:r>
              <a:endParaRPr lang="en-US" sz="1100" i="1" dirty="0">
                <a:solidFill>
                  <a:schemeClr val="bg2">
                    <a:lumMod val="90000"/>
                  </a:schemeClr>
                </a:solidFill>
              </a:endParaRPr>
            </a:p>
          </p:txBody>
        </p:sp>
      </p:grpSp>
      <p:sp>
        <p:nvSpPr>
          <p:cNvPr id="46" name="Oval 45"/>
          <p:cNvSpPr/>
          <p:nvPr/>
        </p:nvSpPr>
        <p:spPr>
          <a:xfrm>
            <a:off x="5918510" y="2819400"/>
            <a:ext cx="1447800" cy="1447800"/>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39"/>
          <p:cNvGrpSpPr/>
          <p:nvPr/>
        </p:nvGrpSpPr>
        <p:grpSpPr>
          <a:xfrm>
            <a:off x="3766980" y="1223685"/>
            <a:ext cx="4495800" cy="4495800"/>
            <a:chOff x="1828801" y="762000"/>
            <a:chExt cx="4495800" cy="4495800"/>
          </a:xfrm>
        </p:grpSpPr>
        <p:cxnSp>
          <p:nvCxnSpPr>
            <p:cNvPr id="62" name="Straight Connector 61"/>
            <p:cNvCxnSpPr/>
            <p:nvPr/>
          </p:nvCxnSpPr>
          <p:spPr>
            <a:xfrm rot="5400000">
              <a:off x="2438401" y="2971800"/>
              <a:ext cx="44958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1828801" y="3048001"/>
              <a:ext cx="44958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aphicFrame>
        <p:nvGraphicFramePr>
          <p:cNvPr id="56322" name="Object 2"/>
          <p:cNvGraphicFramePr>
            <a:graphicFrameLocks noChangeAspect="1"/>
          </p:cNvGraphicFramePr>
          <p:nvPr/>
        </p:nvGraphicFramePr>
        <p:xfrm>
          <a:off x="315913" y="1493838"/>
          <a:ext cx="2189162" cy="595312"/>
        </p:xfrm>
        <a:graphic>
          <a:graphicData uri="http://schemas.openxmlformats.org/presentationml/2006/ole">
            <mc:AlternateContent xmlns:mc="http://schemas.openxmlformats.org/markup-compatibility/2006">
              <mc:Choice xmlns:v="urn:schemas-microsoft-com:vml" Requires="v">
                <p:oleObj spid="_x0000_s109019" name="Equation" r:id="rId3" imgW="685800" imgH="241200" progId="Equation.3">
                  <p:embed/>
                </p:oleObj>
              </mc:Choice>
              <mc:Fallback>
                <p:oleObj name="Equation" r:id="rId3" imgW="6858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1493838"/>
                        <a:ext cx="2189162"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 name="TextBox 77"/>
          <p:cNvSpPr txBox="1"/>
          <p:nvPr/>
        </p:nvSpPr>
        <p:spPr>
          <a:xfrm>
            <a:off x="2895600" y="228600"/>
            <a:ext cx="2805576" cy="707886"/>
          </a:xfrm>
          <a:prstGeom prst="rect">
            <a:avLst/>
          </a:prstGeom>
          <a:noFill/>
        </p:spPr>
        <p:txBody>
          <a:bodyPr wrap="none" rtlCol="0">
            <a:spAutoFit/>
          </a:bodyPr>
          <a:lstStyle/>
          <a:p>
            <a:r>
              <a:rPr lang="en-US" sz="4000" b="1" i="1" dirty="0" smtClean="0">
                <a:solidFill>
                  <a:srgbClr val="00B0F0"/>
                </a:solidFill>
              </a:rPr>
              <a:t>Proof: L = I</a:t>
            </a:r>
            <a:r>
              <a:rPr lang="el-GR" sz="4000" b="1" i="1" dirty="0" smtClean="0">
                <a:solidFill>
                  <a:srgbClr val="00B0F0"/>
                </a:solidFill>
              </a:rPr>
              <a:t>ω</a:t>
            </a:r>
            <a:endParaRPr lang="en-US" sz="4000" b="1" dirty="0">
              <a:solidFill>
                <a:srgbClr val="00B0F0"/>
              </a:solidFill>
            </a:endParaRPr>
          </a:p>
        </p:txBody>
      </p:sp>
      <p:graphicFrame>
        <p:nvGraphicFramePr>
          <p:cNvPr id="56324" name="Object 4"/>
          <p:cNvGraphicFramePr>
            <a:graphicFrameLocks noChangeAspect="1"/>
          </p:cNvGraphicFramePr>
          <p:nvPr/>
        </p:nvGraphicFramePr>
        <p:xfrm>
          <a:off x="192088" y="2251075"/>
          <a:ext cx="2767012" cy="644525"/>
        </p:xfrm>
        <a:graphic>
          <a:graphicData uri="http://schemas.openxmlformats.org/presentationml/2006/ole">
            <mc:AlternateContent xmlns:mc="http://schemas.openxmlformats.org/markup-compatibility/2006">
              <mc:Choice xmlns:v="urn:schemas-microsoft-com:vml" Requires="v">
                <p:oleObj spid="_x0000_s109020" name="Equation" r:id="rId5" imgW="939600" imgH="241200" progId="Equation.3">
                  <p:embed/>
                </p:oleObj>
              </mc:Choice>
              <mc:Fallback>
                <p:oleObj name="Equation" r:id="rId5" imgW="93960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88" y="2251075"/>
                        <a:ext cx="2767012"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TextBox 79"/>
          <p:cNvSpPr txBox="1"/>
          <p:nvPr/>
        </p:nvSpPr>
        <p:spPr>
          <a:xfrm>
            <a:off x="762000" y="2895600"/>
            <a:ext cx="1661491" cy="369332"/>
          </a:xfrm>
          <a:prstGeom prst="rect">
            <a:avLst/>
          </a:prstGeom>
          <a:noFill/>
        </p:spPr>
        <p:txBody>
          <a:bodyPr wrap="square" rtlCol="0">
            <a:spAutoFit/>
          </a:bodyPr>
          <a:lstStyle/>
          <a:p>
            <a:r>
              <a:rPr lang="en-US" b="1" dirty="0" smtClean="0"/>
              <a:t>r</a:t>
            </a:r>
            <a:r>
              <a:rPr lang="en-US" b="1" baseline="-25000" dirty="0" smtClean="0"/>
              <a:t>0</a:t>
            </a:r>
            <a:r>
              <a:rPr lang="en-US" b="1" dirty="0" smtClean="0"/>
              <a:t>=0, If </a:t>
            </a:r>
            <a:r>
              <a:rPr lang="el-GR" b="1" dirty="0" smtClean="0"/>
              <a:t>Θ</a:t>
            </a:r>
            <a:r>
              <a:rPr lang="en-US" b="1" dirty="0" smtClean="0"/>
              <a:t> = 90</a:t>
            </a:r>
            <a:r>
              <a:rPr lang="en-US" b="1" baseline="30000" dirty="0" smtClean="0"/>
              <a:t>0</a:t>
            </a:r>
            <a:endParaRPr lang="en-US" b="1" dirty="0"/>
          </a:p>
        </p:txBody>
      </p:sp>
      <p:grpSp>
        <p:nvGrpSpPr>
          <p:cNvPr id="15" name="Group 85"/>
          <p:cNvGrpSpPr/>
          <p:nvPr/>
        </p:nvGrpSpPr>
        <p:grpSpPr>
          <a:xfrm>
            <a:off x="2543484" y="1371600"/>
            <a:ext cx="6143316" cy="1143000"/>
            <a:chOff x="2362200" y="1371600"/>
            <a:chExt cx="6143316" cy="1143000"/>
          </a:xfrm>
        </p:grpSpPr>
        <p:sp>
          <p:nvSpPr>
            <p:cNvPr id="81" name="TextBox 80"/>
            <p:cNvSpPr txBox="1"/>
            <p:nvPr/>
          </p:nvSpPr>
          <p:spPr>
            <a:xfrm>
              <a:off x="3810000" y="1371600"/>
              <a:ext cx="4695516" cy="646331"/>
            </a:xfrm>
            <a:prstGeom prst="rect">
              <a:avLst/>
            </a:prstGeom>
            <a:noFill/>
          </p:spPr>
          <p:txBody>
            <a:bodyPr wrap="none" rtlCol="0">
              <a:spAutoFit/>
            </a:bodyPr>
            <a:lstStyle/>
            <a:p>
              <a:r>
                <a:rPr lang="el-GR" b="1" dirty="0" smtClean="0">
                  <a:latin typeface="Comic Sans MS" pitchFamily="66" charset="0"/>
                </a:rPr>
                <a:t>Θ</a:t>
              </a:r>
              <a:r>
                <a:rPr lang="en-US" b="1" dirty="0" smtClean="0">
                  <a:latin typeface="Comic Sans MS" pitchFamily="66" charset="0"/>
                </a:rPr>
                <a:t> is angle between r and p </a:t>
              </a:r>
            </a:p>
            <a:p>
              <a:r>
                <a:rPr lang="en-US" b="1" dirty="0" smtClean="0">
                  <a:latin typeface="Comic Sans MS" pitchFamily="66" charset="0"/>
                </a:rPr>
                <a:t>and n is the direction normal to r and p</a:t>
              </a:r>
              <a:endParaRPr lang="en-US" b="1" dirty="0">
                <a:latin typeface="Comic Sans MS" pitchFamily="66" charset="0"/>
              </a:endParaRPr>
            </a:p>
          </p:txBody>
        </p:sp>
        <p:cxnSp>
          <p:nvCxnSpPr>
            <p:cNvPr id="83" name="Straight Arrow Connector 82"/>
            <p:cNvCxnSpPr>
              <a:stCxn id="81" idx="1"/>
            </p:cNvCxnSpPr>
            <p:nvPr/>
          </p:nvCxnSpPr>
          <p:spPr>
            <a:xfrm rot="10800000" flipV="1">
              <a:off x="2362200" y="1694766"/>
              <a:ext cx="1447800" cy="66743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0800000" flipV="1">
              <a:off x="2743200" y="1905000"/>
              <a:ext cx="1676400" cy="60960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56325" name="Object 5"/>
          <p:cNvGraphicFramePr>
            <a:graphicFrameLocks noChangeAspect="1"/>
          </p:cNvGraphicFramePr>
          <p:nvPr/>
        </p:nvGraphicFramePr>
        <p:xfrm>
          <a:off x="533400" y="3276600"/>
          <a:ext cx="1270000" cy="542925"/>
        </p:xfrm>
        <a:graphic>
          <a:graphicData uri="http://schemas.openxmlformats.org/presentationml/2006/ole">
            <mc:AlternateContent xmlns:mc="http://schemas.openxmlformats.org/markup-compatibility/2006">
              <mc:Choice xmlns:v="urn:schemas-microsoft-com:vml" Requires="v">
                <p:oleObj spid="_x0000_s109021" name="Equation" r:id="rId7" imgW="431640" imgH="203040" progId="Equation.3">
                  <p:embed/>
                </p:oleObj>
              </mc:Choice>
              <mc:Fallback>
                <p:oleObj name="Equation" r:id="rId7" imgW="43164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276600"/>
                        <a:ext cx="12700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6" name="Object 6"/>
          <p:cNvGraphicFramePr>
            <a:graphicFrameLocks noChangeAspect="1"/>
          </p:cNvGraphicFramePr>
          <p:nvPr/>
        </p:nvGraphicFramePr>
        <p:xfrm>
          <a:off x="457200" y="3767138"/>
          <a:ext cx="1570038" cy="476250"/>
        </p:xfrm>
        <a:graphic>
          <a:graphicData uri="http://schemas.openxmlformats.org/presentationml/2006/ole">
            <mc:AlternateContent xmlns:mc="http://schemas.openxmlformats.org/markup-compatibility/2006">
              <mc:Choice xmlns:v="urn:schemas-microsoft-com:vml" Requires="v">
                <p:oleObj spid="_x0000_s109022" name="Equation" r:id="rId9" imgW="533160" imgH="177480" progId="Equation.3">
                  <p:embed/>
                </p:oleObj>
              </mc:Choice>
              <mc:Fallback>
                <p:oleObj name="Equation" r:id="rId9" imgW="533160" imgH="177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3767138"/>
                        <a:ext cx="1570038"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7" name="Object 7"/>
          <p:cNvGraphicFramePr>
            <a:graphicFrameLocks noChangeAspect="1"/>
          </p:cNvGraphicFramePr>
          <p:nvPr/>
        </p:nvGraphicFramePr>
        <p:xfrm>
          <a:off x="381000" y="4259262"/>
          <a:ext cx="2168525" cy="541338"/>
        </p:xfrm>
        <a:graphic>
          <a:graphicData uri="http://schemas.openxmlformats.org/presentationml/2006/ole">
            <mc:AlternateContent xmlns:mc="http://schemas.openxmlformats.org/markup-compatibility/2006">
              <mc:Choice xmlns:v="urn:schemas-microsoft-com:vml" Requires="v">
                <p:oleObj spid="_x0000_s109023" name="Equation" r:id="rId11" imgW="736560" imgH="203040" progId="Equation.3">
                  <p:embed/>
                </p:oleObj>
              </mc:Choice>
              <mc:Fallback>
                <p:oleObj name="Equation" r:id="rId11" imgW="736560" imgH="2030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4259262"/>
                        <a:ext cx="2168525"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8" name="Object 8"/>
          <p:cNvGraphicFramePr>
            <a:graphicFrameLocks noChangeAspect="1"/>
          </p:cNvGraphicFramePr>
          <p:nvPr/>
        </p:nvGraphicFramePr>
        <p:xfrm>
          <a:off x="304800" y="4648200"/>
          <a:ext cx="1868487" cy="541338"/>
        </p:xfrm>
        <a:graphic>
          <a:graphicData uri="http://schemas.openxmlformats.org/presentationml/2006/ole">
            <mc:AlternateContent xmlns:mc="http://schemas.openxmlformats.org/markup-compatibility/2006">
              <mc:Choice xmlns:v="urn:schemas-microsoft-com:vml" Requires="v">
                <p:oleObj spid="_x0000_s109024" name="Equation" r:id="rId13" imgW="634680" imgH="203040" progId="Equation.3">
                  <p:embed/>
                </p:oleObj>
              </mc:Choice>
              <mc:Fallback>
                <p:oleObj name="Equation" r:id="rId13" imgW="634680" imgH="2030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4648200"/>
                        <a:ext cx="1868487"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9" name="Object 9"/>
          <p:cNvGraphicFramePr>
            <a:graphicFrameLocks noChangeAspect="1"/>
          </p:cNvGraphicFramePr>
          <p:nvPr/>
        </p:nvGraphicFramePr>
        <p:xfrm>
          <a:off x="457200" y="5943600"/>
          <a:ext cx="1346200" cy="471487"/>
        </p:xfrm>
        <a:graphic>
          <a:graphicData uri="http://schemas.openxmlformats.org/presentationml/2006/ole">
            <mc:AlternateContent xmlns:mc="http://schemas.openxmlformats.org/markup-compatibility/2006">
              <mc:Choice xmlns:v="urn:schemas-microsoft-com:vml" Requires="v">
                <p:oleObj spid="_x0000_s109025" name="Equation" r:id="rId15" imgW="457200" imgH="177480" progId="Equation.3">
                  <p:embed/>
                </p:oleObj>
              </mc:Choice>
              <mc:Fallback>
                <p:oleObj name="Equation" r:id="rId15" imgW="457200" imgH="17748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5943600"/>
                        <a:ext cx="1346200"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30" name="Object 10"/>
          <p:cNvGraphicFramePr>
            <a:graphicFrameLocks noChangeAspect="1"/>
          </p:cNvGraphicFramePr>
          <p:nvPr/>
        </p:nvGraphicFramePr>
        <p:xfrm>
          <a:off x="457200" y="5233987"/>
          <a:ext cx="1600200" cy="557213"/>
        </p:xfrm>
        <a:graphic>
          <a:graphicData uri="http://schemas.openxmlformats.org/presentationml/2006/ole">
            <mc:AlternateContent xmlns:mc="http://schemas.openxmlformats.org/markup-compatibility/2006">
              <mc:Choice xmlns:v="urn:schemas-microsoft-com:vml" Requires="v">
                <p:oleObj spid="_x0000_s109026" name="Equation" r:id="rId17" imgW="507960" imgH="203040" progId="Equation.3">
                  <p:embed/>
                </p:oleObj>
              </mc:Choice>
              <mc:Fallback>
                <p:oleObj name="Equation" r:id="rId17" imgW="507960" imgH="20304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5233987"/>
                        <a:ext cx="16002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39" name="Object 19"/>
          <p:cNvGraphicFramePr>
            <a:graphicFrameLocks noChangeAspect="1"/>
          </p:cNvGraphicFramePr>
          <p:nvPr/>
        </p:nvGraphicFramePr>
        <p:xfrm>
          <a:off x="4191000" y="5791200"/>
          <a:ext cx="4772809" cy="768350"/>
        </p:xfrm>
        <a:graphic>
          <a:graphicData uri="http://schemas.openxmlformats.org/presentationml/2006/ole">
            <mc:AlternateContent xmlns:mc="http://schemas.openxmlformats.org/markup-compatibility/2006">
              <mc:Choice xmlns:v="urn:schemas-microsoft-com:vml" Requires="v">
                <p:oleObj spid="_x0000_s109027" name="Equation" r:id="rId19" imgW="1409400" imgH="203040" progId="Equation.3">
                  <p:embed/>
                </p:oleObj>
              </mc:Choice>
              <mc:Fallback>
                <p:oleObj name="Equation" r:id="rId19" imgW="1409400" imgH="203040" progId="Equation.3">
                  <p:embed/>
                  <p:pic>
                    <p:nvPicPr>
                      <p:cNvPr id="0"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91000" y="5791200"/>
                        <a:ext cx="4772809"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5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8" presetClass="emph" presetSubtype="0" repeatCount="indefinite" fill="hold" nodeType="withEffect">
                                  <p:stCondLst>
                                    <p:cond delay="0"/>
                                  </p:stCondLst>
                                  <p:childTnLst>
                                    <p:animRot by="21600000">
                                      <p:cBhvr>
                                        <p:cTn id="14" dur="5000" fill="hold"/>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8" presetClass="emph" presetSubtype="0" repeatCount="indefinite" fill="hold" nodeType="withEffect">
                                  <p:stCondLst>
                                    <p:cond delay="0"/>
                                  </p:stCondLst>
                                  <p:childTnLst>
                                    <p:animRot by="21600000">
                                      <p:cBhvr>
                                        <p:cTn id="22" dur="5000" fill="hold"/>
                                        <p:tgtEl>
                                          <p:spTgt spid="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3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3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3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63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63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63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63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7313" y="2711450"/>
          <a:ext cx="2189162" cy="596900"/>
        </p:xfrm>
        <a:graphic>
          <a:graphicData uri="http://schemas.openxmlformats.org/presentationml/2006/ole">
            <mc:AlternateContent xmlns:mc="http://schemas.openxmlformats.org/markup-compatibility/2006">
              <mc:Choice xmlns:v="urn:schemas-microsoft-com:vml" Requires="v">
                <p:oleObj spid="_x0000_s105684" name="Equation" r:id="rId3" imgW="685800" imgH="241200" progId="Equation.3">
                  <p:embed/>
                </p:oleObj>
              </mc:Choice>
              <mc:Fallback>
                <p:oleObj name="Equation" r:id="rId3" imgW="6858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2711450"/>
                        <a:ext cx="2189162"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2" name="Straight Connector 41"/>
          <p:cNvCxnSpPr/>
          <p:nvPr/>
        </p:nvCxnSpPr>
        <p:spPr>
          <a:xfrm rot="5400000">
            <a:off x="1639094" y="1790700"/>
            <a:ext cx="11430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2" name="Group 53"/>
          <p:cNvGrpSpPr/>
          <p:nvPr/>
        </p:nvGrpSpPr>
        <p:grpSpPr>
          <a:xfrm>
            <a:off x="228600" y="533400"/>
            <a:ext cx="4115594" cy="2286000"/>
            <a:chOff x="380206" y="533400"/>
            <a:chExt cx="4115594" cy="2286000"/>
          </a:xfrm>
        </p:grpSpPr>
        <p:cxnSp>
          <p:nvCxnSpPr>
            <p:cNvPr id="6" name="Straight Connector 5"/>
            <p:cNvCxnSpPr/>
            <p:nvPr/>
          </p:nvCxnSpPr>
          <p:spPr>
            <a:xfrm rot="5400000">
              <a:off x="-304800" y="1752600"/>
              <a:ext cx="13716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4" name="Group 52"/>
            <p:cNvGrpSpPr/>
            <p:nvPr/>
          </p:nvGrpSpPr>
          <p:grpSpPr>
            <a:xfrm>
              <a:off x="380206" y="533400"/>
              <a:ext cx="4115594" cy="2286000"/>
              <a:chOff x="380206" y="533400"/>
              <a:chExt cx="4115594" cy="2286000"/>
            </a:xfrm>
          </p:grpSpPr>
          <p:sp>
            <p:nvSpPr>
              <p:cNvPr id="40" name="Arc 39"/>
              <p:cNvSpPr/>
              <p:nvPr/>
            </p:nvSpPr>
            <p:spPr>
              <a:xfrm>
                <a:off x="443552" y="1447800"/>
                <a:ext cx="2286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51"/>
              <p:cNvGrpSpPr/>
              <p:nvPr/>
            </p:nvGrpSpPr>
            <p:grpSpPr>
              <a:xfrm>
                <a:off x="380206" y="533400"/>
                <a:ext cx="4115594" cy="2286000"/>
                <a:chOff x="2361406" y="533400"/>
                <a:chExt cx="4115594" cy="2286000"/>
              </a:xfrm>
            </p:grpSpPr>
            <p:grpSp>
              <p:nvGrpSpPr>
                <p:cNvPr id="7" name="Group 39"/>
                <p:cNvGrpSpPr/>
                <p:nvPr/>
              </p:nvGrpSpPr>
              <p:grpSpPr>
                <a:xfrm>
                  <a:off x="2361406" y="533400"/>
                  <a:ext cx="4115594" cy="2286000"/>
                  <a:chOff x="2361406" y="533400"/>
                  <a:chExt cx="4115594" cy="2286000"/>
                </a:xfrm>
              </p:grpSpPr>
              <p:cxnSp>
                <p:nvCxnSpPr>
                  <p:cNvPr id="24" name="Straight Arrow Connector 23"/>
                  <p:cNvCxnSpPr/>
                  <p:nvPr/>
                </p:nvCxnSpPr>
                <p:spPr>
                  <a:xfrm rot="5400000" flipH="1" flipV="1">
                    <a:off x="5563394" y="1980406"/>
                    <a:ext cx="1066800" cy="611188"/>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 name="Group 38"/>
                  <p:cNvGrpSpPr/>
                  <p:nvPr/>
                </p:nvGrpSpPr>
                <p:grpSpPr>
                  <a:xfrm>
                    <a:off x="2361406" y="533400"/>
                    <a:ext cx="4115594" cy="1828800"/>
                    <a:chOff x="2361406" y="533400"/>
                    <a:chExt cx="4115594" cy="1828800"/>
                  </a:xfrm>
                </p:grpSpPr>
                <p:cxnSp>
                  <p:nvCxnSpPr>
                    <p:cNvPr id="3" name="Straight Connector 2"/>
                    <p:cNvCxnSpPr/>
                    <p:nvPr/>
                  </p:nvCxnSpPr>
                  <p:spPr>
                    <a:xfrm>
                      <a:off x="2362200" y="1676400"/>
                      <a:ext cx="4114800" cy="76200"/>
                    </a:xfrm>
                    <a:prstGeom prst="line">
                      <a:avLst/>
                    </a:prstGeom>
                    <a:ln w="76200">
                      <a:solidFill>
                        <a:srgbClr val="FF0000"/>
                      </a:solidFill>
                    </a:ln>
                    <a:scene3d>
                      <a:camera prst="orthographicFront"/>
                      <a:lightRig rig="threePt" dir="t"/>
                    </a:scene3d>
                    <a:sp3d>
                      <a:bevelT w="323850" h="107950"/>
                      <a:bevelB w="146050"/>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14006" y="1502392"/>
                      <a:ext cx="586699" cy="369332"/>
                    </a:xfrm>
                    <a:prstGeom prst="rect">
                      <a:avLst/>
                    </a:prstGeom>
                    <a:noFill/>
                  </p:spPr>
                  <p:txBody>
                    <a:bodyPr wrap="none" rtlCol="0">
                      <a:spAutoFit/>
                    </a:bodyPr>
                    <a:lstStyle/>
                    <a:p>
                      <a:r>
                        <a:rPr lang="en-US" dirty="0" smtClean="0"/>
                        <a:t>com</a:t>
                      </a:r>
                      <a:endParaRPr lang="en-US" dirty="0"/>
                    </a:p>
                  </p:txBody>
                </p:sp>
                <p:cxnSp>
                  <p:nvCxnSpPr>
                    <p:cNvPr id="21" name="Straight Arrow Connector 20"/>
                    <p:cNvCxnSpPr/>
                    <p:nvPr/>
                  </p:nvCxnSpPr>
                  <p:spPr>
                    <a:xfrm rot="5400000" flipH="1" flipV="1">
                      <a:off x="2132806" y="762000"/>
                      <a:ext cx="1143794" cy="686594"/>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52736" y="838200"/>
                      <a:ext cx="303288" cy="369332"/>
                    </a:xfrm>
                    <a:prstGeom prst="rect">
                      <a:avLst/>
                    </a:prstGeom>
                    <a:noFill/>
                  </p:spPr>
                  <p:txBody>
                    <a:bodyPr wrap="none" rtlCol="0">
                      <a:spAutoFit/>
                    </a:bodyPr>
                    <a:lstStyle/>
                    <a:p>
                      <a:r>
                        <a:rPr lang="en-US" i="1" dirty="0"/>
                        <a:t>p</a:t>
                      </a:r>
                    </a:p>
                  </p:txBody>
                </p:sp>
                <p:sp>
                  <p:nvSpPr>
                    <p:cNvPr id="30" name="TextBox 29"/>
                    <p:cNvSpPr txBox="1"/>
                    <p:nvPr/>
                  </p:nvSpPr>
                  <p:spPr>
                    <a:xfrm>
                      <a:off x="6096000" y="1992868"/>
                      <a:ext cx="303288" cy="369332"/>
                    </a:xfrm>
                    <a:prstGeom prst="rect">
                      <a:avLst/>
                    </a:prstGeom>
                    <a:noFill/>
                  </p:spPr>
                  <p:txBody>
                    <a:bodyPr wrap="none" rtlCol="0">
                      <a:spAutoFit/>
                    </a:bodyPr>
                    <a:lstStyle/>
                    <a:p>
                      <a:r>
                        <a:rPr lang="en-US" i="1" dirty="0"/>
                        <a:t>p</a:t>
                      </a:r>
                    </a:p>
                  </p:txBody>
                </p:sp>
                <p:grpSp>
                  <p:nvGrpSpPr>
                    <p:cNvPr id="9" name="Group 37"/>
                    <p:cNvGrpSpPr/>
                    <p:nvPr/>
                  </p:nvGrpSpPr>
                  <p:grpSpPr>
                    <a:xfrm>
                      <a:off x="2895600" y="762000"/>
                      <a:ext cx="1452896" cy="914400"/>
                      <a:chOff x="2895600" y="762000"/>
                      <a:chExt cx="1452896" cy="914400"/>
                    </a:xfrm>
                  </p:grpSpPr>
                  <p:cxnSp>
                    <p:nvCxnSpPr>
                      <p:cNvPr id="34" name="Straight Connector 33"/>
                      <p:cNvCxnSpPr/>
                      <p:nvPr/>
                    </p:nvCxnSpPr>
                    <p:spPr>
                      <a:xfrm>
                        <a:off x="2895600" y="762000"/>
                        <a:ext cx="1447800" cy="914400"/>
                      </a:xfrm>
                      <a:prstGeom prst="line">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777869">
                        <a:off x="3298208" y="965576"/>
                        <a:ext cx="1050288" cy="369332"/>
                      </a:xfrm>
                      <a:prstGeom prst="rect">
                        <a:avLst/>
                      </a:prstGeom>
                      <a:noFill/>
                    </p:spPr>
                    <p:txBody>
                      <a:bodyPr wrap="none" rtlCol="0">
                        <a:spAutoFit/>
                      </a:bodyPr>
                      <a:lstStyle/>
                      <a:p>
                        <a:r>
                          <a:rPr lang="en-US" dirty="0" smtClean="0"/>
                          <a:t>L/2sin(</a:t>
                        </a:r>
                        <a:r>
                          <a:rPr lang="el-GR" dirty="0" smtClean="0">
                            <a:latin typeface="Comic Sans MS"/>
                          </a:rPr>
                          <a:t>θ</a:t>
                        </a:r>
                        <a:r>
                          <a:rPr lang="en-US" dirty="0" smtClean="0">
                            <a:latin typeface="Comic Sans MS"/>
                          </a:rPr>
                          <a:t>)</a:t>
                        </a:r>
                        <a:endParaRPr lang="en-US" dirty="0"/>
                      </a:p>
                    </p:txBody>
                  </p:sp>
                </p:grpSp>
              </p:grpSp>
            </p:grpSp>
            <p:sp>
              <p:nvSpPr>
                <p:cNvPr id="41" name="TextBox 40"/>
                <p:cNvSpPr txBox="1"/>
                <p:nvPr/>
              </p:nvSpPr>
              <p:spPr>
                <a:xfrm>
                  <a:off x="2634848" y="1230868"/>
                  <a:ext cx="336952" cy="369332"/>
                </a:xfrm>
                <a:prstGeom prst="rect">
                  <a:avLst/>
                </a:prstGeom>
                <a:noFill/>
              </p:spPr>
              <p:txBody>
                <a:bodyPr wrap="none" rtlCol="0">
                  <a:spAutoFit/>
                </a:bodyPr>
                <a:lstStyle/>
                <a:p>
                  <a:r>
                    <a:rPr lang="el-GR" dirty="0" smtClean="0"/>
                    <a:t>Θ</a:t>
                  </a:r>
                  <a:endParaRPr lang="en-US" dirty="0"/>
                </a:p>
              </p:txBody>
            </p:sp>
            <p:cxnSp>
              <p:nvCxnSpPr>
                <p:cNvPr id="45" name="Straight Connector 44"/>
                <p:cNvCxnSpPr/>
                <p:nvPr/>
              </p:nvCxnSpPr>
              <p:spPr>
                <a:xfrm rot="10800000">
                  <a:off x="2375848" y="1905001"/>
                  <a:ext cx="1981200" cy="0"/>
                </a:xfrm>
                <a:prstGeom prst="line">
                  <a:avLst/>
                </a:prstGeom>
                <a:ln w="127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124200" y="1856096"/>
                  <a:ext cx="489236" cy="369332"/>
                </a:xfrm>
                <a:prstGeom prst="rect">
                  <a:avLst/>
                </a:prstGeom>
                <a:noFill/>
              </p:spPr>
              <p:txBody>
                <a:bodyPr wrap="none" rtlCol="0">
                  <a:spAutoFit/>
                </a:bodyPr>
                <a:lstStyle/>
                <a:p>
                  <a:r>
                    <a:rPr lang="en-US" dirty="0" smtClean="0"/>
                    <a:t>L/2</a:t>
                  </a:r>
                  <a:endParaRPr lang="en-US" dirty="0"/>
                </a:p>
              </p:txBody>
            </p:sp>
          </p:grpSp>
        </p:grpSp>
      </p:grpSp>
      <p:graphicFrame>
        <p:nvGraphicFramePr>
          <p:cNvPr id="39947" name="Object 11"/>
          <p:cNvGraphicFramePr>
            <a:graphicFrameLocks noChangeAspect="1"/>
          </p:cNvGraphicFramePr>
          <p:nvPr/>
        </p:nvGraphicFramePr>
        <p:xfrm>
          <a:off x="304800" y="3611325"/>
          <a:ext cx="2133600" cy="792400"/>
        </p:xfrm>
        <a:graphic>
          <a:graphicData uri="http://schemas.openxmlformats.org/presentationml/2006/ole">
            <mc:AlternateContent xmlns:mc="http://schemas.openxmlformats.org/markup-compatibility/2006">
              <mc:Choice xmlns:v="urn:schemas-microsoft-com:vml" Requires="v">
                <p:oleObj spid="_x0000_s105685" name="Equation" r:id="rId5" imgW="774360" imgH="393480" progId="Equation.3">
                  <p:embed/>
                </p:oleObj>
              </mc:Choice>
              <mc:Fallback>
                <p:oleObj name="Equation" r:id="rId5" imgW="774360" imgH="393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611325"/>
                        <a:ext cx="2133600" cy="79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80"/>
          <p:cNvGrpSpPr/>
          <p:nvPr/>
        </p:nvGrpSpPr>
        <p:grpSpPr>
          <a:xfrm>
            <a:off x="5042742" y="533400"/>
            <a:ext cx="4115594" cy="2286000"/>
            <a:chOff x="5042742" y="533400"/>
            <a:chExt cx="4115594" cy="2286000"/>
          </a:xfrm>
        </p:grpSpPr>
        <p:grpSp>
          <p:nvGrpSpPr>
            <p:cNvPr id="11" name="Group 54"/>
            <p:cNvGrpSpPr/>
            <p:nvPr/>
          </p:nvGrpSpPr>
          <p:grpSpPr>
            <a:xfrm>
              <a:off x="5042742" y="533400"/>
              <a:ext cx="4115594" cy="2286000"/>
              <a:chOff x="380206" y="533400"/>
              <a:chExt cx="4115594" cy="2286000"/>
            </a:xfrm>
          </p:grpSpPr>
          <p:cxnSp>
            <p:nvCxnSpPr>
              <p:cNvPr id="56" name="Straight Connector 55"/>
              <p:cNvCxnSpPr/>
              <p:nvPr/>
            </p:nvCxnSpPr>
            <p:spPr>
              <a:xfrm rot="5400000">
                <a:off x="-304800" y="1752600"/>
                <a:ext cx="13716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12" name="Group 52"/>
              <p:cNvGrpSpPr/>
              <p:nvPr/>
            </p:nvGrpSpPr>
            <p:grpSpPr>
              <a:xfrm>
                <a:off x="380206" y="533400"/>
                <a:ext cx="4115594" cy="2286000"/>
                <a:chOff x="380206" y="533400"/>
                <a:chExt cx="4115594" cy="2286000"/>
              </a:xfrm>
            </p:grpSpPr>
            <p:sp>
              <p:nvSpPr>
                <p:cNvPr id="58" name="Arc 57"/>
                <p:cNvSpPr/>
                <p:nvPr/>
              </p:nvSpPr>
              <p:spPr>
                <a:xfrm>
                  <a:off x="443552" y="1447800"/>
                  <a:ext cx="228600" cy="4572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Group 51"/>
                <p:cNvGrpSpPr/>
                <p:nvPr/>
              </p:nvGrpSpPr>
              <p:grpSpPr>
                <a:xfrm>
                  <a:off x="380206" y="533400"/>
                  <a:ext cx="4115594" cy="2286000"/>
                  <a:chOff x="2361406" y="533400"/>
                  <a:chExt cx="4115594" cy="2286000"/>
                </a:xfrm>
              </p:grpSpPr>
              <p:grpSp>
                <p:nvGrpSpPr>
                  <p:cNvPr id="14" name="Group 39"/>
                  <p:cNvGrpSpPr/>
                  <p:nvPr/>
                </p:nvGrpSpPr>
                <p:grpSpPr>
                  <a:xfrm>
                    <a:off x="2361406" y="533400"/>
                    <a:ext cx="4115594" cy="2286000"/>
                    <a:chOff x="2361406" y="533400"/>
                    <a:chExt cx="4115594" cy="2286000"/>
                  </a:xfrm>
                </p:grpSpPr>
                <p:cxnSp>
                  <p:nvCxnSpPr>
                    <p:cNvPr id="64" name="Straight Arrow Connector 63"/>
                    <p:cNvCxnSpPr/>
                    <p:nvPr/>
                  </p:nvCxnSpPr>
                  <p:spPr>
                    <a:xfrm rot="5400000" flipH="1" flipV="1">
                      <a:off x="5563394" y="1980406"/>
                      <a:ext cx="1066800" cy="611188"/>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 name="Group 38"/>
                    <p:cNvGrpSpPr/>
                    <p:nvPr/>
                  </p:nvGrpSpPr>
                  <p:grpSpPr>
                    <a:xfrm>
                      <a:off x="2361406" y="533400"/>
                      <a:ext cx="4115594" cy="1905000"/>
                      <a:chOff x="2361406" y="533400"/>
                      <a:chExt cx="4115594" cy="1905000"/>
                    </a:xfrm>
                  </p:grpSpPr>
                  <p:cxnSp>
                    <p:nvCxnSpPr>
                      <p:cNvPr id="66" name="Straight Connector 65"/>
                      <p:cNvCxnSpPr/>
                      <p:nvPr/>
                    </p:nvCxnSpPr>
                    <p:spPr>
                      <a:xfrm>
                        <a:off x="2362200" y="1676400"/>
                        <a:ext cx="4114800" cy="76200"/>
                      </a:xfrm>
                      <a:prstGeom prst="line">
                        <a:avLst/>
                      </a:prstGeom>
                      <a:ln w="76200">
                        <a:solidFill>
                          <a:srgbClr val="FF0000"/>
                        </a:solidFill>
                      </a:ln>
                      <a:scene3d>
                        <a:camera prst="orthographicFront"/>
                        <a:lightRig rig="threePt" dir="t"/>
                      </a:scene3d>
                      <a:sp3d>
                        <a:bevelT w="323850" h="107950"/>
                        <a:bevelB w="146050"/>
                      </a:sp3d>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123365" y="1502392"/>
                        <a:ext cx="586699" cy="369332"/>
                      </a:xfrm>
                      <a:prstGeom prst="rect">
                        <a:avLst/>
                      </a:prstGeom>
                      <a:noFill/>
                    </p:spPr>
                    <p:txBody>
                      <a:bodyPr wrap="none" rtlCol="0">
                        <a:spAutoFit/>
                      </a:bodyPr>
                      <a:lstStyle/>
                      <a:p>
                        <a:r>
                          <a:rPr lang="en-US" dirty="0" smtClean="0"/>
                          <a:t>com</a:t>
                        </a:r>
                        <a:endParaRPr lang="en-US" dirty="0"/>
                      </a:p>
                    </p:txBody>
                  </p:sp>
                  <p:cxnSp>
                    <p:nvCxnSpPr>
                      <p:cNvPr id="68" name="Straight Arrow Connector 67"/>
                      <p:cNvCxnSpPr/>
                      <p:nvPr/>
                    </p:nvCxnSpPr>
                    <p:spPr>
                      <a:xfrm rot="5400000" flipH="1" flipV="1">
                        <a:off x="2132806" y="762000"/>
                        <a:ext cx="1143794" cy="686594"/>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514600" y="838200"/>
                        <a:ext cx="303288" cy="369332"/>
                      </a:xfrm>
                      <a:prstGeom prst="rect">
                        <a:avLst/>
                      </a:prstGeom>
                      <a:noFill/>
                    </p:spPr>
                    <p:txBody>
                      <a:bodyPr wrap="none" rtlCol="0">
                        <a:spAutoFit/>
                      </a:bodyPr>
                      <a:lstStyle/>
                      <a:p>
                        <a:r>
                          <a:rPr lang="en-US" i="1" dirty="0" smtClean="0"/>
                          <a:t>p</a:t>
                        </a:r>
                        <a:endParaRPr lang="en-US" i="1" dirty="0"/>
                      </a:p>
                    </p:txBody>
                  </p:sp>
                  <p:sp>
                    <p:nvSpPr>
                      <p:cNvPr id="70" name="TextBox 69"/>
                      <p:cNvSpPr txBox="1"/>
                      <p:nvPr/>
                    </p:nvSpPr>
                    <p:spPr>
                      <a:xfrm>
                        <a:off x="6081664" y="2069068"/>
                        <a:ext cx="303288" cy="369332"/>
                      </a:xfrm>
                      <a:prstGeom prst="rect">
                        <a:avLst/>
                      </a:prstGeom>
                      <a:noFill/>
                    </p:spPr>
                    <p:txBody>
                      <a:bodyPr wrap="none" rtlCol="0">
                        <a:spAutoFit/>
                      </a:bodyPr>
                      <a:lstStyle/>
                      <a:p>
                        <a:r>
                          <a:rPr lang="en-US" i="1" dirty="0"/>
                          <a:t>p</a:t>
                        </a:r>
                      </a:p>
                    </p:txBody>
                  </p:sp>
                  <p:cxnSp>
                    <p:nvCxnSpPr>
                      <p:cNvPr id="72" name="Straight Connector 71"/>
                      <p:cNvCxnSpPr/>
                      <p:nvPr/>
                    </p:nvCxnSpPr>
                    <p:spPr>
                      <a:xfrm>
                        <a:off x="2424064" y="1524000"/>
                        <a:ext cx="1905000" cy="76200"/>
                      </a:xfrm>
                      <a:prstGeom prst="line">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2634848" y="1230868"/>
                    <a:ext cx="336952" cy="369332"/>
                  </a:xfrm>
                  <a:prstGeom prst="rect">
                    <a:avLst/>
                  </a:prstGeom>
                  <a:noFill/>
                </p:spPr>
                <p:txBody>
                  <a:bodyPr wrap="none" rtlCol="0">
                    <a:spAutoFit/>
                  </a:bodyPr>
                  <a:lstStyle/>
                  <a:p>
                    <a:r>
                      <a:rPr lang="el-GR" dirty="0" smtClean="0"/>
                      <a:t>Θ</a:t>
                    </a:r>
                    <a:endParaRPr lang="en-US" dirty="0"/>
                  </a:p>
                </p:txBody>
              </p:sp>
              <p:cxnSp>
                <p:nvCxnSpPr>
                  <p:cNvPr id="62" name="Straight Connector 61"/>
                  <p:cNvCxnSpPr/>
                  <p:nvPr/>
                </p:nvCxnSpPr>
                <p:spPr>
                  <a:xfrm rot="10800000">
                    <a:off x="2375848" y="1905001"/>
                    <a:ext cx="1981200" cy="0"/>
                  </a:xfrm>
                  <a:prstGeom prst="line">
                    <a:avLst/>
                  </a:prstGeom>
                  <a:ln w="127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124200" y="1856096"/>
                    <a:ext cx="489236" cy="369332"/>
                  </a:xfrm>
                  <a:prstGeom prst="rect">
                    <a:avLst/>
                  </a:prstGeom>
                  <a:noFill/>
                </p:spPr>
                <p:txBody>
                  <a:bodyPr wrap="none" rtlCol="0">
                    <a:spAutoFit/>
                  </a:bodyPr>
                  <a:lstStyle/>
                  <a:p>
                    <a:r>
                      <a:rPr lang="en-US" dirty="0" smtClean="0"/>
                      <a:t>L/2</a:t>
                    </a:r>
                    <a:endParaRPr lang="en-US" dirty="0"/>
                  </a:p>
                </p:txBody>
              </p:sp>
            </p:grpSp>
          </p:grpSp>
        </p:grpSp>
        <p:cxnSp>
          <p:nvCxnSpPr>
            <p:cNvPr id="77" name="Straight Connector 76"/>
            <p:cNvCxnSpPr/>
            <p:nvPr/>
          </p:nvCxnSpPr>
          <p:spPr>
            <a:xfrm rot="5400000">
              <a:off x="6438900" y="1790700"/>
              <a:ext cx="11430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cxnSp>
        <p:nvCxnSpPr>
          <p:cNvPr id="78" name="Straight Arrow Connector 77"/>
          <p:cNvCxnSpPr/>
          <p:nvPr/>
        </p:nvCxnSpPr>
        <p:spPr>
          <a:xfrm rot="5400000" flipH="1" flipV="1">
            <a:off x="4488632" y="1052360"/>
            <a:ext cx="1143794" cy="6265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rot="16200000">
            <a:off x="4489580" y="990600"/>
            <a:ext cx="715709" cy="369332"/>
          </a:xfrm>
          <a:prstGeom prst="rect">
            <a:avLst/>
          </a:prstGeom>
          <a:noFill/>
        </p:spPr>
        <p:txBody>
          <a:bodyPr wrap="none" rtlCol="0">
            <a:spAutoFit/>
          </a:bodyPr>
          <a:lstStyle/>
          <a:p>
            <a:r>
              <a:rPr lang="en-US" i="1" dirty="0" err="1" smtClean="0"/>
              <a:t>psin</a:t>
            </a:r>
            <a:r>
              <a:rPr lang="el-GR" i="1" dirty="0" smtClean="0"/>
              <a:t>Θ</a:t>
            </a:r>
            <a:endParaRPr lang="en-US" i="1" dirty="0"/>
          </a:p>
        </p:txBody>
      </p:sp>
      <p:sp>
        <p:nvSpPr>
          <p:cNvPr id="82" name="Rectangle 81"/>
          <p:cNvSpPr/>
          <p:nvPr/>
        </p:nvSpPr>
        <p:spPr>
          <a:xfrm>
            <a:off x="4495800" y="762000"/>
            <a:ext cx="76200" cy="60960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948" name="Object 12"/>
          <p:cNvGraphicFramePr>
            <a:graphicFrameLocks noChangeAspect="1"/>
          </p:cNvGraphicFramePr>
          <p:nvPr/>
        </p:nvGraphicFramePr>
        <p:xfrm>
          <a:off x="4964113" y="2514600"/>
          <a:ext cx="2189162" cy="595313"/>
        </p:xfrm>
        <a:graphic>
          <a:graphicData uri="http://schemas.openxmlformats.org/presentationml/2006/ole">
            <mc:AlternateContent xmlns:mc="http://schemas.openxmlformats.org/markup-compatibility/2006">
              <mc:Choice xmlns:v="urn:schemas-microsoft-com:vml" Requires="v">
                <p:oleObj spid="_x0000_s105686" name="Equation" r:id="rId7" imgW="685800" imgH="241200" progId="Equation.3">
                  <p:embed/>
                </p:oleObj>
              </mc:Choice>
              <mc:Fallback>
                <p:oleObj name="Equation" r:id="rId7" imgW="685800" imgH="2412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4113" y="2514600"/>
                        <a:ext cx="2189162"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50" name="Object 14"/>
          <p:cNvGraphicFramePr>
            <a:graphicFrameLocks noChangeAspect="1"/>
          </p:cNvGraphicFramePr>
          <p:nvPr/>
        </p:nvGraphicFramePr>
        <p:xfrm>
          <a:off x="5105400" y="3200400"/>
          <a:ext cx="2395537" cy="767037"/>
        </p:xfrm>
        <a:graphic>
          <a:graphicData uri="http://schemas.openxmlformats.org/presentationml/2006/ole">
            <mc:AlternateContent xmlns:mc="http://schemas.openxmlformats.org/markup-compatibility/2006">
              <mc:Choice xmlns:v="urn:schemas-microsoft-com:vml" Requires="v">
                <p:oleObj spid="_x0000_s105687" name="Equation" r:id="rId9" imgW="838080" imgH="393480" progId="Equation.3">
                  <p:embed/>
                </p:oleObj>
              </mc:Choice>
              <mc:Fallback>
                <p:oleObj name="Equation" r:id="rId9" imgW="838080" imgH="39348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3200400"/>
                        <a:ext cx="2395537" cy="76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1349056" y="-152400"/>
            <a:ext cx="5508944" cy="830997"/>
          </a:xfrm>
          <a:prstGeom prst="rect">
            <a:avLst/>
          </a:prstGeom>
          <a:noFill/>
        </p:spPr>
        <p:txBody>
          <a:bodyPr wrap="none" rtlCol="0">
            <a:spAutoFit/>
          </a:bodyPr>
          <a:lstStyle/>
          <a:p>
            <a:r>
              <a:rPr lang="en-US" sz="4800" b="1" i="1" dirty="0" smtClean="0"/>
              <a:t>Angular momentum:</a:t>
            </a:r>
            <a:endParaRPr lang="en-US" sz="4800" b="1" dirty="0"/>
          </a:p>
        </p:txBody>
      </p:sp>
      <p:grpSp>
        <p:nvGrpSpPr>
          <p:cNvPr id="84" name="Group 83"/>
          <p:cNvGrpSpPr/>
          <p:nvPr/>
        </p:nvGrpSpPr>
        <p:grpSpPr>
          <a:xfrm>
            <a:off x="6705600" y="5105400"/>
            <a:ext cx="2104333" cy="1289774"/>
            <a:chOff x="7354934" y="5462555"/>
            <a:chExt cx="2104333" cy="1289774"/>
          </a:xfrm>
        </p:grpSpPr>
        <p:grpSp>
          <p:nvGrpSpPr>
            <p:cNvPr id="85" name="Group 59"/>
            <p:cNvGrpSpPr/>
            <p:nvPr/>
          </p:nvGrpSpPr>
          <p:grpSpPr>
            <a:xfrm>
              <a:off x="7710536" y="5638800"/>
              <a:ext cx="1748731" cy="805752"/>
              <a:chOff x="1447800" y="4973780"/>
              <a:chExt cx="1748731" cy="805752"/>
            </a:xfrm>
          </p:grpSpPr>
          <p:cxnSp>
            <p:nvCxnSpPr>
              <p:cNvPr id="88" name="Straight Arrow Connector 87"/>
              <p:cNvCxnSpPr/>
              <p:nvPr/>
            </p:nvCxnSpPr>
            <p:spPr>
              <a:xfrm rot="10800000">
                <a:off x="1447800" y="57150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2057400" y="5353986"/>
                <a:ext cx="762000"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905000" y="5410200"/>
                <a:ext cx="264816" cy="369332"/>
              </a:xfrm>
              <a:prstGeom prst="rect">
                <a:avLst/>
              </a:prstGeom>
              <a:noFill/>
            </p:spPr>
            <p:txBody>
              <a:bodyPr wrap="none" rtlCol="0">
                <a:spAutoFit/>
              </a:bodyPr>
              <a:lstStyle/>
              <a:p>
                <a:r>
                  <a:rPr lang="en-US" dirty="0" smtClean="0"/>
                  <a:t>r</a:t>
                </a:r>
                <a:endParaRPr lang="en-US" dirty="0"/>
              </a:p>
            </p:txBody>
          </p:sp>
          <p:sp>
            <p:nvSpPr>
              <p:cNvPr id="91" name="TextBox 90"/>
              <p:cNvSpPr txBox="1"/>
              <p:nvPr/>
            </p:nvSpPr>
            <p:spPr>
              <a:xfrm>
                <a:off x="2362200" y="5201586"/>
                <a:ext cx="834331" cy="369332"/>
              </a:xfrm>
              <a:prstGeom prst="rect">
                <a:avLst/>
              </a:prstGeom>
              <a:noFill/>
            </p:spPr>
            <p:txBody>
              <a:bodyPr wrap="none" rtlCol="0">
                <a:spAutoFit/>
              </a:bodyPr>
              <a:lstStyle/>
              <a:p>
                <a:r>
                  <a:rPr lang="en-US" i="1" dirty="0" err="1" smtClean="0"/>
                  <a:t>psin</a:t>
                </a:r>
                <a:r>
                  <a:rPr lang="en-US" dirty="0" smtClean="0"/>
                  <a:t>(</a:t>
                </a:r>
                <a:r>
                  <a:rPr lang="el-GR" dirty="0" smtClean="0">
                    <a:latin typeface="Calibri"/>
                  </a:rPr>
                  <a:t>θ</a:t>
                </a:r>
                <a:r>
                  <a:rPr lang="en-US" dirty="0" smtClean="0">
                    <a:latin typeface="Calibri"/>
                  </a:rPr>
                  <a:t>)</a:t>
                </a:r>
                <a:endParaRPr lang="en-US" dirty="0"/>
              </a:p>
            </p:txBody>
          </p:sp>
        </p:grpSp>
        <p:sp>
          <p:nvSpPr>
            <p:cNvPr id="86" name="Arc 85"/>
            <p:cNvSpPr/>
            <p:nvPr/>
          </p:nvSpPr>
          <p:spPr>
            <a:xfrm rot="20350360">
              <a:off x="7549716" y="5462555"/>
              <a:ext cx="1219200" cy="1134839"/>
            </a:xfrm>
            <a:prstGeom prst="arc">
              <a:avLst>
                <a:gd name="adj1" fmla="val 11077067"/>
                <a:gd name="adj2" fmla="val 19816796"/>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86"/>
            <p:cNvSpPr txBox="1"/>
            <p:nvPr/>
          </p:nvSpPr>
          <p:spPr>
            <a:xfrm>
              <a:off x="7354934" y="6444552"/>
              <a:ext cx="1636666" cy="307777"/>
            </a:xfrm>
            <a:prstGeom prst="rect">
              <a:avLst/>
            </a:prstGeom>
            <a:noFill/>
          </p:spPr>
          <p:txBody>
            <a:bodyPr wrap="none" rtlCol="0">
              <a:spAutoFit/>
            </a:bodyPr>
            <a:lstStyle/>
            <a:p>
              <a:r>
                <a:rPr lang="en-US" sz="1400" dirty="0" smtClean="0"/>
                <a:t>Clockwise: Negative</a:t>
              </a:r>
              <a:endParaRPr lang="en-US" sz="1400" dirty="0"/>
            </a:p>
          </p:txBody>
        </p:sp>
      </p:grpSp>
      <p:grpSp>
        <p:nvGrpSpPr>
          <p:cNvPr id="92" name="Group 91"/>
          <p:cNvGrpSpPr/>
          <p:nvPr/>
        </p:nvGrpSpPr>
        <p:grpSpPr>
          <a:xfrm>
            <a:off x="1066800" y="4828961"/>
            <a:ext cx="1687591" cy="1800439"/>
            <a:chOff x="2720818" y="4222338"/>
            <a:chExt cx="1687591" cy="1800439"/>
          </a:xfrm>
        </p:grpSpPr>
        <p:sp>
          <p:nvSpPr>
            <p:cNvPr id="93" name="Arc 92"/>
            <p:cNvSpPr/>
            <p:nvPr/>
          </p:nvSpPr>
          <p:spPr>
            <a:xfrm rot="160410">
              <a:off x="3023835" y="4222338"/>
              <a:ext cx="1219200" cy="1134839"/>
            </a:xfrm>
            <a:prstGeom prst="arc">
              <a:avLst>
                <a:gd name="adj1" fmla="val 11077067"/>
                <a:gd name="adj2" fmla="val 20732412"/>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4" name="Group 131"/>
            <p:cNvGrpSpPr/>
            <p:nvPr/>
          </p:nvGrpSpPr>
          <p:grpSpPr>
            <a:xfrm>
              <a:off x="2720818" y="4800601"/>
              <a:ext cx="1687591" cy="1222176"/>
              <a:chOff x="2720818" y="4800601"/>
              <a:chExt cx="1687591" cy="1222176"/>
            </a:xfrm>
          </p:grpSpPr>
          <p:grpSp>
            <p:nvGrpSpPr>
              <p:cNvPr id="95" name="Group 124"/>
              <p:cNvGrpSpPr/>
              <p:nvPr/>
            </p:nvGrpSpPr>
            <p:grpSpPr>
              <a:xfrm>
                <a:off x="2884410" y="4800601"/>
                <a:ext cx="1523999" cy="696896"/>
                <a:chOff x="1422274" y="5029201"/>
                <a:chExt cx="1523999" cy="696896"/>
              </a:xfrm>
            </p:grpSpPr>
            <p:cxnSp>
              <p:nvCxnSpPr>
                <p:cNvPr id="97" name="Straight Arrow Connector 96"/>
                <p:cNvCxnSpPr/>
                <p:nvPr/>
              </p:nvCxnSpPr>
              <p:spPr>
                <a:xfrm rot="10800000">
                  <a:off x="1422274" y="5105400"/>
                  <a:ext cx="1016127" cy="611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flipH="1" flipV="1">
                  <a:off x="2311336" y="5157058"/>
                  <a:ext cx="686594" cy="430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590800" y="5257800"/>
                  <a:ext cx="355473" cy="381000"/>
                </a:xfrm>
                <a:prstGeom prst="rect">
                  <a:avLst/>
                </a:prstGeom>
                <a:noFill/>
              </p:spPr>
              <p:txBody>
                <a:bodyPr wrap="square" rtlCol="0">
                  <a:spAutoFit/>
                </a:bodyPr>
                <a:lstStyle/>
                <a:p>
                  <a:r>
                    <a:rPr lang="en-US" dirty="0" smtClean="0"/>
                    <a:t>p</a:t>
                  </a:r>
                  <a:endParaRPr lang="en-US" dirty="0"/>
                </a:p>
              </p:txBody>
            </p:sp>
            <p:sp>
              <p:nvSpPr>
                <p:cNvPr id="100" name="TextBox 99"/>
                <p:cNvSpPr txBox="1"/>
                <p:nvPr/>
              </p:nvSpPr>
              <p:spPr>
                <a:xfrm rot="1897740">
                  <a:off x="1524952" y="5418320"/>
                  <a:ext cx="856325" cy="307777"/>
                </a:xfrm>
                <a:prstGeom prst="rect">
                  <a:avLst/>
                </a:prstGeom>
                <a:noFill/>
              </p:spPr>
              <p:txBody>
                <a:bodyPr wrap="none" rtlCol="0">
                  <a:spAutoFit/>
                </a:bodyPr>
                <a:lstStyle/>
                <a:p>
                  <a:r>
                    <a:rPr lang="en-US" sz="1400" dirty="0" smtClean="0"/>
                    <a:t>L/2sin(</a:t>
                  </a:r>
                  <a:r>
                    <a:rPr lang="el-GR" sz="1400" dirty="0" smtClean="0">
                      <a:latin typeface="Comic Sans MS"/>
                    </a:rPr>
                    <a:t>θ</a:t>
                  </a:r>
                  <a:r>
                    <a:rPr lang="en-US" sz="1400" dirty="0" smtClean="0">
                      <a:latin typeface="Comic Sans MS"/>
                    </a:rPr>
                    <a:t>)</a:t>
                  </a:r>
                  <a:endParaRPr lang="en-US" sz="1400" dirty="0"/>
                </a:p>
              </p:txBody>
            </p:sp>
          </p:grpSp>
          <p:sp>
            <p:nvSpPr>
              <p:cNvPr id="96" name="TextBox 95"/>
              <p:cNvSpPr txBox="1"/>
              <p:nvPr/>
            </p:nvSpPr>
            <p:spPr>
              <a:xfrm>
                <a:off x="2720818" y="5715000"/>
                <a:ext cx="1615827" cy="307777"/>
              </a:xfrm>
              <a:prstGeom prst="rect">
                <a:avLst/>
              </a:prstGeom>
              <a:noFill/>
            </p:spPr>
            <p:txBody>
              <a:bodyPr wrap="none" rtlCol="0">
                <a:spAutoFit/>
              </a:bodyPr>
              <a:lstStyle/>
              <a:p>
                <a:r>
                  <a:rPr lang="en-US" sz="1400" dirty="0" smtClean="0"/>
                  <a:t>clockwise: Negative</a:t>
                </a:r>
                <a:endParaRPr lang="en-US" sz="14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9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p:nvPr/>
        </p:nvGrpSpPr>
        <p:grpSpPr>
          <a:xfrm>
            <a:off x="5766110" y="914400"/>
            <a:ext cx="3149290" cy="3352800"/>
            <a:chOff x="3632510" y="1905000"/>
            <a:chExt cx="3149290" cy="3352800"/>
          </a:xfrm>
        </p:grpSpPr>
        <p:grpSp>
          <p:nvGrpSpPr>
            <p:cNvPr id="3" name="Group 49"/>
            <p:cNvGrpSpPr/>
            <p:nvPr/>
          </p:nvGrpSpPr>
          <p:grpSpPr>
            <a:xfrm>
              <a:off x="3632510" y="1905000"/>
              <a:ext cx="3149290" cy="3352800"/>
              <a:chOff x="6451909" y="4461424"/>
              <a:chExt cx="2326190" cy="1832598"/>
            </a:xfrm>
          </p:grpSpPr>
          <p:grpSp>
            <p:nvGrpSpPr>
              <p:cNvPr id="4" name="Group 56"/>
              <p:cNvGrpSpPr/>
              <p:nvPr/>
            </p:nvGrpSpPr>
            <p:grpSpPr>
              <a:xfrm>
                <a:off x="6451909" y="4461424"/>
                <a:ext cx="2326190" cy="1832598"/>
                <a:chOff x="6604309" y="1794424"/>
                <a:chExt cx="2326190" cy="1832598"/>
              </a:xfrm>
            </p:grpSpPr>
            <p:grpSp>
              <p:nvGrpSpPr>
                <p:cNvPr id="5" name="Group 17"/>
                <p:cNvGrpSpPr/>
                <p:nvPr/>
              </p:nvGrpSpPr>
              <p:grpSpPr>
                <a:xfrm rot="3384285">
                  <a:off x="6851105" y="1547628"/>
                  <a:ext cx="1832598" cy="2326190"/>
                  <a:chOff x="5173596" y="659248"/>
                  <a:chExt cx="3295934" cy="3741761"/>
                </a:xfrm>
              </p:grpSpPr>
              <p:sp>
                <p:nvSpPr>
                  <p:cNvPr id="75" name="Freeform 74"/>
                  <p:cNvSpPr/>
                  <p:nvPr/>
                </p:nvSpPr>
                <p:spPr>
                  <a:xfrm rot="275329">
                    <a:off x="5173596" y="659248"/>
                    <a:ext cx="3295934" cy="3741761"/>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Arrow Connector 75"/>
                  <p:cNvCxnSpPr/>
                  <p:nvPr/>
                </p:nvCxnSpPr>
                <p:spPr>
                  <a:xfrm rot="18215715" flipV="1">
                    <a:off x="6463908" y="2254915"/>
                    <a:ext cx="857993" cy="28886"/>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4" name="Oval 73"/>
                <p:cNvSpPr/>
                <p:nvPr/>
              </p:nvSpPr>
              <p:spPr>
                <a:xfrm>
                  <a:off x="8153401" y="2659272"/>
                  <a:ext cx="45403" cy="331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2" name="Straight Arrow Connector 71"/>
              <p:cNvCxnSpPr/>
              <p:nvPr/>
            </p:nvCxnSpPr>
            <p:spPr>
              <a:xfrm rot="5400000">
                <a:off x="7932897" y="5447506"/>
                <a:ext cx="227806" cy="79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5750068" y="3581400"/>
              <a:ext cx="359394" cy="261610"/>
            </a:xfrm>
            <a:prstGeom prst="rect">
              <a:avLst/>
            </a:prstGeom>
            <a:noFill/>
          </p:spPr>
          <p:txBody>
            <a:bodyPr wrap="none" rtlCol="0">
              <a:spAutoFit/>
            </a:bodyPr>
            <a:lstStyle/>
            <a:p>
              <a:r>
                <a:rPr lang="en-US" sz="1100" i="1" dirty="0" err="1" smtClean="0">
                  <a:solidFill>
                    <a:srgbClr val="FFFF00"/>
                  </a:solidFill>
                </a:rPr>
                <a:t>mv</a:t>
              </a:r>
              <a:endParaRPr lang="en-US" sz="1100" i="1" dirty="0">
                <a:solidFill>
                  <a:srgbClr val="FFFF00"/>
                </a:solidFill>
              </a:endParaRPr>
            </a:p>
          </p:txBody>
        </p:sp>
        <p:sp>
          <p:nvSpPr>
            <p:cNvPr id="70" name="Rectangle 69"/>
            <p:cNvSpPr/>
            <p:nvPr/>
          </p:nvSpPr>
          <p:spPr>
            <a:xfrm>
              <a:off x="5334000" y="3319790"/>
              <a:ext cx="232756" cy="261610"/>
            </a:xfrm>
            <a:prstGeom prst="rect">
              <a:avLst/>
            </a:prstGeom>
          </p:spPr>
          <p:txBody>
            <a:bodyPr wrap="none">
              <a:spAutoFit/>
            </a:bodyPr>
            <a:lstStyle/>
            <a:p>
              <a:r>
                <a:rPr lang="en-US" sz="1100" i="1" dirty="0" smtClean="0">
                  <a:solidFill>
                    <a:schemeClr val="bg2">
                      <a:lumMod val="90000"/>
                    </a:schemeClr>
                  </a:solidFill>
                </a:rPr>
                <a:t>r</a:t>
              </a:r>
              <a:endParaRPr lang="en-US" sz="1100" i="1" dirty="0">
                <a:solidFill>
                  <a:schemeClr val="bg2">
                    <a:lumMod val="90000"/>
                  </a:schemeClr>
                </a:solidFill>
              </a:endParaRPr>
            </a:p>
          </p:txBody>
        </p:sp>
      </p:grpSp>
      <p:sp>
        <p:nvSpPr>
          <p:cNvPr id="46" name="Oval 45"/>
          <p:cNvSpPr/>
          <p:nvPr/>
        </p:nvSpPr>
        <p:spPr>
          <a:xfrm>
            <a:off x="6496026" y="1860886"/>
            <a:ext cx="1447800" cy="1447800"/>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9"/>
          <p:cNvGrpSpPr/>
          <p:nvPr/>
        </p:nvGrpSpPr>
        <p:grpSpPr>
          <a:xfrm>
            <a:off x="5613710" y="1066799"/>
            <a:ext cx="3226586" cy="3048003"/>
            <a:chOff x="3098015" y="1563628"/>
            <a:chExt cx="3226586" cy="3048003"/>
          </a:xfrm>
        </p:grpSpPr>
        <p:cxnSp>
          <p:nvCxnSpPr>
            <p:cNvPr id="62" name="Straight Connector 61"/>
            <p:cNvCxnSpPr/>
            <p:nvPr/>
          </p:nvCxnSpPr>
          <p:spPr>
            <a:xfrm rot="5400000">
              <a:off x="3174215" y="3087629"/>
              <a:ext cx="3048003"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3098015" y="3087629"/>
              <a:ext cx="3226586" cy="3657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aphicFrame>
        <p:nvGraphicFramePr>
          <p:cNvPr id="56322" name="Object 2"/>
          <p:cNvGraphicFramePr>
            <a:graphicFrameLocks noChangeAspect="1"/>
          </p:cNvGraphicFramePr>
          <p:nvPr/>
        </p:nvGraphicFramePr>
        <p:xfrm>
          <a:off x="3440113" y="1143000"/>
          <a:ext cx="2189162" cy="595313"/>
        </p:xfrm>
        <a:graphic>
          <a:graphicData uri="http://schemas.openxmlformats.org/presentationml/2006/ole">
            <mc:AlternateContent xmlns:mc="http://schemas.openxmlformats.org/markup-compatibility/2006">
              <mc:Choice xmlns:v="urn:schemas-microsoft-com:vml" Requires="v">
                <p:oleObj spid="_x0000_s104606" name="Equation" r:id="rId3" imgW="685800" imgH="241200" progId="Equation.3">
                  <p:embed/>
                </p:oleObj>
              </mc:Choice>
              <mc:Fallback>
                <p:oleObj name="Equation" r:id="rId3" imgW="6858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0113" y="1143000"/>
                        <a:ext cx="2189162"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 name="TextBox 77"/>
          <p:cNvSpPr txBox="1"/>
          <p:nvPr/>
        </p:nvSpPr>
        <p:spPr>
          <a:xfrm>
            <a:off x="364356" y="83403"/>
            <a:ext cx="8017644" cy="830997"/>
          </a:xfrm>
          <a:prstGeom prst="rect">
            <a:avLst/>
          </a:prstGeom>
          <a:noFill/>
        </p:spPr>
        <p:txBody>
          <a:bodyPr wrap="none" rtlCol="0">
            <a:spAutoFit/>
          </a:bodyPr>
          <a:lstStyle/>
          <a:p>
            <a:r>
              <a:rPr lang="en-US" sz="4800" b="1" i="1" dirty="0" smtClean="0">
                <a:solidFill>
                  <a:srgbClr val="00B0F0"/>
                </a:solidFill>
              </a:rPr>
              <a:t>Angular Momentum: Direction</a:t>
            </a:r>
            <a:endParaRPr lang="en-US" sz="4800" b="1" dirty="0">
              <a:solidFill>
                <a:srgbClr val="00B0F0"/>
              </a:solidFill>
            </a:endParaRPr>
          </a:p>
        </p:txBody>
      </p:sp>
      <p:graphicFrame>
        <p:nvGraphicFramePr>
          <p:cNvPr id="56324" name="Object 4"/>
          <p:cNvGraphicFramePr>
            <a:graphicFrameLocks noChangeAspect="1"/>
          </p:cNvGraphicFramePr>
          <p:nvPr/>
        </p:nvGraphicFramePr>
        <p:xfrm>
          <a:off x="3375025" y="2089150"/>
          <a:ext cx="2279650" cy="577850"/>
        </p:xfrm>
        <a:graphic>
          <a:graphicData uri="http://schemas.openxmlformats.org/presentationml/2006/ole">
            <mc:AlternateContent xmlns:mc="http://schemas.openxmlformats.org/markup-compatibility/2006">
              <mc:Choice xmlns:v="urn:schemas-microsoft-com:vml" Requires="v">
                <p:oleObj spid="_x0000_s104607" name="Equation" r:id="rId5" imgW="774360" imgH="215640" progId="Equation.3">
                  <p:embed/>
                </p:oleObj>
              </mc:Choice>
              <mc:Fallback>
                <p:oleObj name="Equation" r:id="rId5" imgW="77436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5025" y="2089150"/>
                        <a:ext cx="227965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49"/>
          <p:cNvGrpSpPr/>
          <p:nvPr/>
        </p:nvGrpSpPr>
        <p:grpSpPr>
          <a:xfrm>
            <a:off x="228600" y="1143000"/>
            <a:ext cx="3149290" cy="3352800"/>
            <a:chOff x="3632510" y="1905000"/>
            <a:chExt cx="3149290" cy="3352800"/>
          </a:xfrm>
        </p:grpSpPr>
        <p:grpSp>
          <p:nvGrpSpPr>
            <p:cNvPr id="8" name="Group 49"/>
            <p:cNvGrpSpPr/>
            <p:nvPr/>
          </p:nvGrpSpPr>
          <p:grpSpPr>
            <a:xfrm>
              <a:off x="3632510" y="1905000"/>
              <a:ext cx="3149290" cy="3352800"/>
              <a:chOff x="6451909" y="4461424"/>
              <a:chExt cx="2326190" cy="1832598"/>
            </a:xfrm>
          </p:grpSpPr>
          <p:grpSp>
            <p:nvGrpSpPr>
              <p:cNvPr id="9" name="Group 56"/>
              <p:cNvGrpSpPr/>
              <p:nvPr/>
            </p:nvGrpSpPr>
            <p:grpSpPr>
              <a:xfrm>
                <a:off x="6451909" y="4461424"/>
                <a:ext cx="2326190" cy="1832598"/>
                <a:chOff x="6604309" y="1794424"/>
                <a:chExt cx="2326190" cy="1832598"/>
              </a:xfrm>
            </p:grpSpPr>
            <p:grpSp>
              <p:nvGrpSpPr>
                <p:cNvPr id="10" name="Group 87"/>
                <p:cNvGrpSpPr/>
                <p:nvPr/>
              </p:nvGrpSpPr>
              <p:grpSpPr>
                <a:xfrm rot="3384285">
                  <a:off x="6851105" y="1547628"/>
                  <a:ext cx="1832598" cy="2326190"/>
                  <a:chOff x="5173596" y="659248"/>
                  <a:chExt cx="3295934" cy="3741761"/>
                </a:xfrm>
              </p:grpSpPr>
              <p:sp>
                <p:nvSpPr>
                  <p:cNvPr id="90" name="Freeform 89"/>
                  <p:cNvSpPr/>
                  <p:nvPr/>
                </p:nvSpPr>
                <p:spPr>
                  <a:xfrm rot="275329">
                    <a:off x="5173596" y="659248"/>
                    <a:ext cx="3295934" cy="3741761"/>
                  </a:xfrm>
                  <a:custGeom>
                    <a:avLst/>
                    <a:gdLst>
                      <a:gd name="connsiteX0" fmla="*/ 443552 w 3295934"/>
                      <a:gd name="connsiteY0" fmla="*/ 1751463 h 3741761"/>
                      <a:gd name="connsiteX1" fmla="*/ 593677 w 3295934"/>
                      <a:gd name="connsiteY1" fmla="*/ 891654 h 3741761"/>
                      <a:gd name="connsiteX2" fmla="*/ 1289713 w 3295934"/>
                      <a:gd name="connsiteY2" fmla="*/ 127379 h 3741761"/>
                      <a:gd name="connsiteX3" fmla="*/ 2286000 w 3295934"/>
                      <a:gd name="connsiteY3" fmla="*/ 127379 h 3741761"/>
                      <a:gd name="connsiteX4" fmla="*/ 3022979 w 3295934"/>
                      <a:gd name="connsiteY4" fmla="*/ 837063 h 3741761"/>
                      <a:gd name="connsiteX5" fmla="*/ 2859206 w 3295934"/>
                      <a:gd name="connsiteY5" fmla="*/ 2283725 h 3741761"/>
                      <a:gd name="connsiteX6" fmla="*/ 402609 w 3295934"/>
                      <a:gd name="connsiteY6" fmla="*/ 3648501 h 3741761"/>
                      <a:gd name="connsiteX7" fmla="*/ 443552 w 3295934"/>
                      <a:gd name="connsiteY7" fmla="*/ 1751463 h 374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34" h="3741761">
                        <a:moveTo>
                          <a:pt x="443552" y="1751463"/>
                        </a:moveTo>
                        <a:cubicBezTo>
                          <a:pt x="475397" y="1291989"/>
                          <a:pt x="452650" y="1162335"/>
                          <a:pt x="593677" y="891654"/>
                        </a:cubicBezTo>
                        <a:cubicBezTo>
                          <a:pt x="734704" y="620973"/>
                          <a:pt x="1007659" y="254758"/>
                          <a:pt x="1289713" y="127379"/>
                        </a:cubicBezTo>
                        <a:cubicBezTo>
                          <a:pt x="1571767" y="0"/>
                          <a:pt x="1997122" y="9098"/>
                          <a:pt x="2286000" y="127379"/>
                        </a:cubicBezTo>
                        <a:cubicBezTo>
                          <a:pt x="2574878" y="245660"/>
                          <a:pt x="2927445" y="477672"/>
                          <a:pt x="3022979" y="837063"/>
                        </a:cubicBezTo>
                        <a:cubicBezTo>
                          <a:pt x="3118513" y="1196454"/>
                          <a:pt x="3295934" y="1815152"/>
                          <a:pt x="2859206" y="2283725"/>
                        </a:cubicBezTo>
                        <a:cubicBezTo>
                          <a:pt x="2422478" y="2752298"/>
                          <a:pt x="805218" y="3741761"/>
                          <a:pt x="402609" y="3648501"/>
                        </a:cubicBezTo>
                        <a:cubicBezTo>
                          <a:pt x="0" y="3555241"/>
                          <a:pt x="411707" y="2210937"/>
                          <a:pt x="443552" y="175146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p:cNvCxnSpPr/>
                  <p:nvPr/>
                </p:nvCxnSpPr>
                <p:spPr>
                  <a:xfrm rot="18215715" flipV="1">
                    <a:off x="6463908" y="2254915"/>
                    <a:ext cx="857993" cy="28886"/>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9" name="Oval 88"/>
                <p:cNvSpPr/>
                <p:nvPr/>
              </p:nvSpPr>
              <p:spPr>
                <a:xfrm>
                  <a:off x="8153401" y="2659272"/>
                  <a:ext cx="45403" cy="331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7" name="Straight Arrow Connector 86"/>
              <p:cNvCxnSpPr/>
              <p:nvPr/>
            </p:nvCxnSpPr>
            <p:spPr>
              <a:xfrm rot="5400000">
                <a:off x="7932897" y="5248678"/>
                <a:ext cx="227806" cy="794"/>
              </a:xfrm>
              <a:prstGeom prst="straightConnector1">
                <a:avLst/>
              </a:prstGeom>
              <a:ln>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5715000" y="3213845"/>
              <a:ext cx="391454" cy="261610"/>
            </a:xfrm>
            <a:prstGeom prst="rect">
              <a:avLst/>
            </a:prstGeom>
            <a:noFill/>
          </p:spPr>
          <p:txBody>
            <a:bodyPr wrap="none" rtlCol="0">
              <a:spAutoFit/>
            </a:bodyPr>
            <a:lstStyle/>
            <a:p>
              <a:r>
                <a:rPr lang="en-US" sz="1100" i="1" dirty="0" smtClean="0">
                  <a:solidFill>
                    <a:srgbClr val="FFFF00"/>
                  </a:solidFill>
                </a:rPr>
                <a:t> </a:t>
              </a:r>
              <a:r>
                <a:rPr lang="en-US" sz="1100" i="1" dirty="0" err="1" smtClean="0">
                  <a:solidFill>
                    <a:srgbClr val="FFFF00"/>
                  </a:solidFill>
                </a:rPr>
                <a:t>mv</a:t>
              </a:r>
              <a:endParaRPr lang="en-US" sz="1100" i="1" dirty="0">
                <a:solidFill>
                  <a:srgbClr val="FFFF00"/>
                </a:solidFill>
              </a:endParaRPr>
            </a:p>
          </p:txBody>
        </p:sp>
        <p:sp>
          <p:nvSpPr>
            <p:cNvPr id="84" name="Rectangle 83"/>
            <p:cNvSpPr/>
            <p:nvPr/>
          </p:nvSpPr>
          <p:spPr>
            <a:xfrm>
              <a:off x="5334000" y="3319790"/>
              <a:ext cx="232756" cy="261610"/>
            </a:xfrm>
            <a:prstGeom prst="rect">
              <a:avLst/>
            </a:prstGeom>
          </p:spPr>
          <p:txBody>
            <a:bodyPr wrap="none">
              <a:spAutoFit/>
            </a:bodyPr>
            <a:lstStyle/>
            <a:p>
              <a:r>
                <a:rPr lang="en-US" sz="1100" i="1" dirty="0" smtClean="0">
                  <a:solidFill>
                    <a:schemeClr val="bg2">
                      <a:lumMod val="90000"/>
                    </a:schemeClr>
                  </a:solidFill>
                </a:rPr>
                <a:t>r</a:t>
              </a:r>
              <a:endParaRPr lang="en-US" sz="1100" i="1" dirty="0">
                <a:solidFill>
                  <a:schemeClr val="bg2">
                    <a:lumMod val="90000"/>
                  </a:schemeClr>
                </a:solidFill>
              </a:endParaRPr>
            </a:p>
          </p:txBody>
        </p:sp>
      </p:grpSp>
      <p:sp>
        <p:nvSpPr>
          <p:cNvPr id="92" name="Oval 91"/>
          <p:cNvSpPr/>
          <p:nvPr/>
        </p:nvSpPr>
        <p:spPr>
          <a:xfrm>
            <a:off x="927141" y="2045370"/>
            <a:ext cx="1447800" cy="1447800"/>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39"/>
          <p:cNvGrpSpPr/>
          <p:nvPr/>
        </p:nvGrpSpPr>
        <p:grpSpPr>
          <a:xfrm>
            <a:off x="-76200" y="1190624"/>
            <a:ext cx="2971800" cy="3200400"/>
            <a:chOff x="3352801" y="1524000"/>
            <a:chExt cx="2971800" cy="3200400"/>
          </a:xfrm>
        </p:grpSpPr>
        <p:cxnSp>
          <p:nvCxnSpPr>
            <p:cNvPr id="94" name="Straight Connector 93"/>
            <p:cNvCxnSpPr/>
            <p:nvPr/>
          </p:nvCxnSpPr>
          <p:spPr>
            <a:xfrm rot="5400000">
              <a:off x="3467100" y="3086100"/>
              <a:ext cx="32004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0800000">
              <a:off x="3352801" y="3048001"/>
              <a:ext cx="2971800" cy="7620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aphicFrame>
        <p:nvGraphicFramePr>
          <p:cNvPr id="18438" name="Object 6"/>
          <p:cNvGraphicFramePr>
            <a:graphicFrameLocks noChangeAspect="1"/>
          </p:cNvGraphicFramePr>
          <p:nvPr/>
        </p:nvGraphicFramePr>
        <p:xfrm>
          <a:off x="3432175" y="2935288"/>
          <a:ext cx="2614613" cy="646112"/>
        </p:xfrm>
        <a:graphic>
          <a:graphicData uri="http://schemas.openxmlformats.org/presentationml/2006/ole">
            <mc:AlternateContent xmlns:mc="http://schemas.openxmlformats.org/markup-compatibility/2006">
              <mc:Choice xmlns:v="urn:schemas-microsoft-com:vml" Requires="v">
                <p:oleObj spid="_x0000_s104608" name="Equation" r:id="rId7" imgW="888840" imgH="241200" progId="Equation.3">
                  <p:embed/>
                </p:oleObj>
              </mc:Choice>
              <mc:Fallback>
                <p:oleObj name="Equation" r:id="rId7" imgW="88884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2175" y="2935288"/>
                        <a:ext cx="2614613" cy="64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6" name="Straight Connector 35"/>
          <p:cNvCxnSpPr/>
          <p:nvPr/>
        </p:nvCxnSpPr>
        <p:spPr>
          <a:xfrm>
            <a:off x="0" y="990600"/>
            <a:ext cx="91440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798139" y="4267200"/>
            <a:ext cx="2460995" cy="2502932"/>
            <a:chOff x="798139" y="4267200"/>
            <a:chExt cx="2460995" cy="2502932"/>
          </a:xfrm>
        </p:grpSpPr>
        <p:pic>
          <p:nvPicPr>
            <p:cNvPr id="48" name="Picture 47" descr="anticlockwise.jpg"/>
            <p:cNvPicPr>
              <a:picLocks noChangeAspect="1"/>
            </p:cNvPicPr>
            <p:nvPr/>
          </p:nvPicPr>
          <p:blipFill>
            <a:blip r:embed="rId9" cstate="print"/>
            <a:stretch>
              <a:fillRect/>
            </a:stretch>
          </p:blipFill>
          <p:spPr>
            <a:xfrm>
              <a:off x="1066800" y="4267200"/>
              <a:ext cx="1752600" cy="1965037"/>
            </a:xfrm>
            <a:prstGeom prst="rect">
              <a:avLst/>
            </a:prstGeom>
          </p:spPr>
        </p:pic>
        <p:sp>
          <p:nvSpPr>
            <p:cNvPr id="50" name="TextBox 49"/>
            <p:cNvSpPr txBox="1"/>
            <p:nvPr/>
          </p:nvSpPr>
          <p:spPr>
            <a:xfrm>
              <a:off x="798139" y="6400800"/>
              <a:ext cx="2460995" cy="369332"/>
            </a:xfrm>
            <a:prstGeom prst="rect">
              <a:avLst/>
            </a:prstGeom>
            <a:noFill/>
          </p:spPr>
          <p:txBody>
            <a:bodyPr wrap="none" rtlCol="0">
              <a:spAutoFit/>
            </a:bodyPr>
            <a:lstStyle/>
            <a:p>
              <a:r>
                <a:rPr lang="en-US" b="1" dirty="0" smtClean="0">
                  <a:solidFill>
                    <a:srgbClr val="0000FF"/>
                  </a:solidFill>
                </a:rPr>
                <a:t>Anti-Clockwise: Positive</a:t>
              </a:r>
              <a:endParaRPr lang="en-US" b="1" dirty="0">
                <a:solidFill>
                  <a:srgbClr val="0000FF"/>
                </a:solidFill>
              </a:endParaRPr>
            </a:p>
          </p:txBody>
        </p:sp>
      </p:grpSp>
      <p:grpSp>
        <p:nvGrpSpPr>
          <p:cNvPr id="40" name="Group 39"/>
          <p:cNvGrpSpPr/>
          <p:nvPr/>
        </p:nvGrpSpPr>
        <p:grpSpPr>
          <a:xfrm>
            <a:off x="6324600" y="4114800"/>
            <a:ext cx="2145459" cy="2502932"/>
            <a:chOff x="6324600" y="4114800"/>
            <a:chExt cx="2145459" cy="2502932"/>
          </a:xfrm>
        </p:grpSpPr>
        <p:pic>
          <p:nvPicPr>
            <p:cNvPr id="49" name="Picture 48" descr="clockwise.jpg"/>
            <p:cNvPicPr>
              <a:picLocks noChangeAspect="1"/>
            </p:cNvPicPr>
            <p:nvPr/>
          </p:nvPicPr>
          <p:blipFill>
            <a:blip r:embed="rId10" cstate="print"/>
            <a:stretch>
              <a:fillRect/>
            </a:stretch>
          </p:blipFill>
          <p:spPr>
            <a:xfrm>
              <a:off x="6477000" y="4114800"/>
              <a:ext cx="1905000" cy="1905000"/>
            </a:xfrm>
            <a:prstGeom prst="rect">
              <a:avLst/>
            </a:prstGeom>
          </p:spPr>
        </p:pic>
        <p:sp>
          <p:nvSpPr>
            <p:cNvPr id="51" name="TextBox 50"/>
            <p:cNvSpPr txBox="1"/>
            <p:nvPr/>
          </p:nvSpPr>
          <p:spPr>
            <a:xfrm>
              <a:off x="6324600" y="6248400"/>
              <a:ext cx="2145459" cy="369332"/>
            </a:xfrm>
            <a:prstGeom prst="rect">
              <a:avLst/>
            </a:prstGeom>
            <a:noFill/>
          </p:spPr>
          <p:txBody>
            <a:bodyPr wrap="none" rtlCol="0">
              <a:spAutoFit/>
            </a:bodyPr>
            <a:lstStyle/>
            <a:p>
              <a:r>
                <a:rPr lang="en-US" b="1" dirty="0" smtClean="0">
                  <a:solidFill>
                    <a:srgbClr val="0000FF"/>
                  </a:solidFill>
                </a:rPr>
                <a:t>Clockwise: Negative</a:t>
              </a:r>
              <a:endParaRPr lang="en-US" b="1"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3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3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8" presetClass="emph" presetSubtype="0" repeatCount="indefinite" fill="hold" nodeType="withEffect">
                                  <p:stCondLst>
                                    <p:cond delay="0"/>
                                  </p:stCondLst>
                                  <p:childTnLst>
                                    <p:animRot by="21600000">
                                      <p:cBhvr>
                                        <p:cTn id="26"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Examples: Angular momentum</a:t>
            </a:r>
            <a:endParaRPr lang="en-US" sz="3200" b="1" dirty="0">
              <a:solidFill>
                <a:srgbClr val="00B050"/>
              </a:solidFill>
              <a:latin typeface="Comic Sans MS" pitchFamily="66" charset="0"/>
            </a:endParaRPr>
          </a:p>
        </p:txBody>
      </p:sp>
      <p:sp>
        <p:nvSpPr>
          <p:cNvPr id="5" name="Rectangle 4"/>
          <p:cNvSpPr/>
          <p:nvPr/>
        </p:nvSpPr>
        <p:spPr>
          <a:xfrm>
            <a:off x="457200" y="838200"/>
            <a:ext cx="8229600" cy="1200329"/>
          </a:xfrm>
          <a:prstGeom prst="rect">
            <a:avLst/>
          </a:prstGeom>
        </p:spPr>
        <p:txBody>
          <a:bodyPr wrap="square">
            <a:spAutoFit/>
          </a:bodyPr>
          <a:lstStyle/>
          <a:p>
            <a:r>
              <a:rPr lang="en-US" dirty="0" smtClean="0"/>
              <a:t>Example1: </a:t>
            </a:r>
          </a:p>
          <a:p>
            <a:r>
              <a:rPr lang="en-US" dirty="0" smtClean="0"/>
              <a:t>A 2.0-kg particle has a velocity </a:t>
            </a:r>
            <a:r>
              <a:rPr lang="en-US" b="1" dirty="0" smtClean="0"/>
              <a:t>v = (2.0 </a:t>
            </a:r>
            <a:r>
              <a:rPr lang="en-US" b="1" dirty="0" err="1" smtClean="0"/>
              <a:t>i</a:t>
            </a:r>
            <a:r>
              <a:rPr lang="en-US" b="1" dirty="0" smtClean="0"/>
              <a:t> + 4.0 j) </a:t>
            </a:r>
            <a:r>
              <a:rPr lang="en-US" dirty="0" smtClean="0"/>
              <a:t>m/s at the point (2.0, -2.0) m. Find its angular momentum relative to the point (- 2.0, - 2.0) m at this moment. </a:t>
            </a:r>
          </a:p>
          <a:p>
            <a:r>
              <a:rPr lang="en-US" dirty="0" smtClean="0"/>
              <a:t>A) + 32 </a:t>
            </a:r>
            <a:r>
              <a:rPr lang="en-US" b="1" dirty="0" smtClean="0"/>
              <a:t>k </a:t>
            </a:r>
            <a:endParaRPr lang="en-US" dirty="0"/>
          </a:p>
        </p:txBody>
      </p:sp>
      <p:grpSp>
        <p:nvGrpSpPr>
          <p:cNvPr id="2" name="Group 6"/>
          <p:cNvGrpSpPr/>
          <p:nvPr/>
        </p:nvGrpSpPr>
        <p:grpSpPr>
          <a:xfrm>
            <a:off x="381000" y="2057400"/>
            <a:ext cx="8834120" cy="2144443"/>
            <a:chOff x="457200" y="228600"/>
            <a:chExt cx="8834120" cy="2144443"/>
          </a:xfrm>
        </p:grpSpPr>
        <p:sp>
          <p:nvSpPr>
            <p:cNvPr id="8" name="Rectangle 4"/>
            <p:cNvSpPr txBox="1">
              <a:spLocks noChangeArrowheads="1"/>
            </p:cNvSpPr>
            <p:nvPr/>
          </p:nvSpPr>
          <p:spPr>
            <a:xfrm>
              <a:off x="457200" y="274638"/>
              <a:ext cx="6324600" cy="2087562"/>
            </a:xfrm>
            <a:prstGeom prst="rect">
              <a:avLst/>
            </a:prstGeom>
            <a:noFill/>
            <a:ln w="76200">
              <a:noFill/>
            </a:ln>
          </p:spPr>
          <p:txBody>
            <a:bodyPr/>
            <a:lstStyle/>
            <a:p>
              <a:r>
                <a:rPr lang="en-US" b="1" u="sng" dirty="0" smtClean="0"/>
                <a:t>Example 2</a:t>
              </a:r>
              <a:r>
                <a:rPr lang="en-US" dirty="0" smtClean="0"/>
                <a:t>: In the instant of two particles move in </a:t>
              </a:r>
              <a:r>
                <a:rPr lang="en-US" dirty="0" err="1" smtClean="0"/>
                <a:t>xy</a:t>
              </a:r>
              <a:r>
                <a:rPr lang="en-US" dirty="0" smtClean="0"/>
                <a:t> plane. Particle P</a:t>
              </a:r>
              <a:r>
                <a:rPr lang="en-US" baseline="-25000" dirty="0" smtClean="0"/>
                <a:t>1</a:t>
              </a:r>
              <a:r>
                <a:rPr lang="en-US" dirty="0" smtClean="0"/>
                <a:t> has mass 6.5kg and speed and v</a:t>
              </a:r>
              <a:r>
                <a:rPr lang="en-US" baseline="-25000" dirty="0" smtClean="0"/>
                <a:t>1</a:t>
              </a:r>
              <a:r>
                <a:rPr lang="en-US" dirty="0" smtClean="0"/>
                <a:t> = 2.2 m/s, and it is at distance d</a:t>
              </a:r>
              <a:r>
                <a:rPr lang="en-US" baseline="-25000" dirty="0" smtClean="0"/>
                <a:t>1</a:t>
              </a:r>
              <a:r>
                <a:rPr lang="en-US" dirty="0" smtClean="0"/>
                <a:t> = 1.5m from point O. Particle P</a:t>
              </a:r>
              <a:r>
                <a:rPr lang="en-US" baseline="-25000" dirty="0" smtClean="0"/>
                <a:t>2</a:t>
              </a:r>
              <a:r>
                <a:rPr lang="en-US" dirty="0" smtClean="0"/>
                <a:t> has mass 3.1Kg and speed v</a:t>
              </a:r>
              <a:r>
                <a:rPr lang="en-US" baseline="-25000" dirty="0" smtClean="0"/>
                <a:t>2</a:t>
              </a:r>
              <a:r>
                <a:rPr lang="en-US" dirty="0" smtClean="0"/>
                <a:t> = 3.6m/s, and it is at distance d</a:t>
              </a:r>
              <a:r>
                <a:rPr lang="en-US" baseline="-25000" dirty="0" smtClean="0"/>
                <a:t>2</a:t>
              </a:r>
              <a:r>
                <a:rPr lang="en-US" dirty="0" smtClean="0"/>
                <a:t> = 2.8 m from point O. What are the (a) magnitude and (b) direction of the net angular momentum of the two particles about O? </a:t>
              </a:r>
            </a:p>
            <a:p>
              <a:r>
                <a:rPr lang="en-US" dirty="0" smtClean="0"/>
                <a:t>(a. 21.4kgm</a:t>
              </a:r>
              <a:r>
                <a:rPr lang="en-US" baseline="30000" dirty="0" smtClean="0"/>
                <a:t>2</a:t>
              </a:r>
              <a:r>
                <a:rPr lang="en-US" dirty="0" smtClean="0"/>
                <a:t>/s, b. +z)</a:t>
              </a:r>
              <a:endParaRPr lang="en-US" dirty="0"/>
            </a:p>
          </p:txBody>
        </p:sp>
        <p:grpSp>
          <p:nvGrpSpPr>
            <p:cNvPr id="3" name="Group 29"/>
            <p:cNvGrpSpPr/>
            <p:nvPr/>
          </p:nvGrpSpPr>
          <p:grpSpPr>
            <a:xfrm>
              <a:off x="7005320" y="228600"/>
              <a:ext cx="2286000" cy="2144443"/>
              <a:chOff x="6705600" y="2057400"/>
              <a:chExt cx="2286000" cy="2209303"/>
            </a:xfrm>
          </p:grpSpPr>
          <p:cxnSp>
            <p:nvCxnSpPr>
              <p:cNvPr id="10" name="Straight Connector 3"/>
              <p:cNvCxnSpPr/>
              <p:nvPr/>
            </p:nvCxnSpPr>
            <p:spPr>
              <a:xfrm rot="5400000">
                <a:off x="6400800" y="3200400"/>
                <a:ext cx="1371600" cy="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7162800" y="3886200"/>
                <a:ext cx="1447800" cy="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0" y="3810000"/>
                <a:ext cx="336952" cy="369332"/>
              </a:xfrm>
              <a:prstGeom prst="rect">
                <a:avLst/>
              </a:prstGeom>
              <a:noFill/>
            </p:spPr>
            <p:txBody>
              <a:bodyPr wrap="none" rtlCol="0">
                <a:spAutoFit/>
              </a:bodyPr>
              <a:lstStyle/>
              <a:p>
                <a:r>
                  <a:rPr lang="en-US" dirty="0" smtClean="0"/>
                  <a:t>O</a:t>
                </a:r>
                <a:endParaRPr lang="en-US" dirty="0"/>
              </a:p>
            </p:txBody>
          </p:sp>
          <p:grpSp>
            <p:nvGrpSpPr>
              <p:cNvPr id="4" name="Group 14"/>
              <p:cNvGrpSpPr/>
              <p:nvPr/>
            </p:nvGrpSpPr>
            <p:grpSpPr>
              <a:xfrm>
                <a:off x="7010400" y="2286000"/>
                <a:ext cx="609600" cy="228600"/>
                <a:chOff x="7010400" y="2286000"/>
                <a:chExt cx="609600" cy="228600"/>
              </a:xfrm>
            </p:grpSpPr>
            <p:sp>
              <p:nvSpPr>
                <p:cNvPr id="23" name="Oval 8"/>
                <p:cNvSpPr/>
                <p:nvPr/>
              </p:nvSpPr>
              <p:spPr>
                <a:xfrm>
                  <a:off x="7010400" y="22860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7239000" y="2362200"/>
                  <a:ext cx="381000" cy="3810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Group 18"/>
              <p:cNvGrpSpPr/>
              <p:nvPr/>
            </p:nvGrpSpPr>
            <p:grpSpPr>
              <a:xfrm rot="16200000">
                <a:off x="8324850" y="3562350"/>
                <a:ext cx="647700" cy="228600"/>
                <a:chOff x="7010400" y="2286000"/>
                <a:chExt cx="647700" cy="228600"/>
              </a:xfrm>
            </p:grpSpPr>
            <p:sp>
              <p:nvSpPr>
                <p:cNvPr id="21" name="Oval 20"/>
                <p:cNvSpPr/>
                <p:nvPr/>
              </p:nvSpPr>
              <p:spPr>
                <a:xfrm>
                  <a:off x="7010400" y="22860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21" idx="6"/>
                </p:cNvCxnSpPr>
                <p:nvPr/>
              </p:nvCxnSpPr>
              <p:spPr>
                <a:xfrm flipV="1">
                  <a:off x="7239000" y="2362200"/>
                  <a:ext cx="419100" cy="3810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162800" y="2057400"/>
                <a:ext cx="367408" cy="369332"/>
              </a:xfrm>
              <a:prstGeom prst="rect">
                <a:avLst/>
              </a:prstGeom>
              <a:noFill/>
            </p:spPr>
            <p:txBody>
              <a:bodyPr wrap="none" rtlCol="0">
                <a:spAutoFit/>
              </a:bodyPr>
              <a:lstStyle/>
              <a:p>
                <a:r>
                  <a:rPr lang="en-US" dirty="0" smtClean="0"/>
                  <a:t>v</a:t>
                </a:r>
                <a:r>
                  <a:rPr lang="en-US" baseline="-25000" dirty="0" smtClean="0"/>
                  <a:t>1</a:t>
                </a:r>
                <a:endParaRPr lang="en-US" baseline="-25000" dirty="0"/>
              </a:p>
            </p:txBody>
          </p:sp>
          <p:sp>
            <p:nvSpPr>
              <p:cNvPr id="16" name="TextBox 15"/>
              <p:cNvSpPr txBox="1"/>
              <p:nvPr/>
            </p:nvSpPr>
            <p:spPr>
              <a:xfrm>
                <a:off x="8624192" y="3440668"/>
                <a:ext cx="367408" cy="369332"/>
              </a:xfrm>
              <a:prstGeom prst="rect">
                <a:avLst/>
              </a:prstGeom>
              <a:noFill/>
            </p:spPr>
            <p:txBody>
              <a:bodyPr wrap="none" rtlCol="0">
                <a:spAutoFit/>
              </a:bodyPr>
              <a:lstStyle/>
              <a:p>
                <a:r>
                  <a:rPr lang="en-US" dirty="0" smtClean="0"/>
                  <a:t>v</a:t>
                </a:r>
                <a:r>
                  <a:rPr lang="en-US" baseline="-25000" dirty="0" smtClean="0"/>
                  <a:t>2</a:t>
                </a:r>
                <a:endParaRPr lang="en-US" baseline="-25000" dirty="0"/>
              </a:p>
            </p:txBody>
          </p:sp>
          <p:sp>
            <p:nvSpPr>
              <p:cNvPr id="17" name="TextBox 16"/>
              <p:cNvSpPr txBox="1"/>
              <p:nvPr/>
            </p:nvSpPr>
            <p:spPr>
              <a:xfrm>
                <a:off x="6705600" y="2286000"/>
                <a:ext cx="381836" cy="369332"/>
              </a:xfrm>
              <a:prstGeom prst="rect">
                <a:avLst/>
              </a:prstGeom>
              <a:noFill/>
            </p:spPr>
            <p:txBody>
              <a:bodyPr wrap="none" rtlCol="0">
                <a:spAutoFit/>
              </a:bodyPr>
              <a:lstStyle/>
              <a:p>
                <a:r>
                  <a:rPr lang="en-US" dirty="0" smtClean="0"/>
                  <a:t>P</a:t>
                </a:r>
                <a:r>
                  <a:rPr lang="en-US" baseline="-25000" dirty="0" smtClean="0"/>
                  <a:t>1</a:t>
                </a:r>
                <a:endParaRPr lang="en-US" baseline="-25000" dirty="0"/>
              </a:p>
            </p:txBody>
          </p:sp>
          <p:sp>
            <p:nvSpPr>
              <p:cNvPr id="18" name="TextBox 17"/>
              <p:cNvSpPr txBox="1"/>
              <p:nvPr/>
            </p:nvSpPr>
            <p:spPr>
              <a:xfrm>
                <a:off x="8533564" y="3886200"/>
                <a:ext cx="381836" cy="380503"/>
              </a:xfrm>
              <a:prstGeom prst="rect">
                <a:avLst/>
              </a:prstGeom>
              <a:noFill/>
            </p:spPr>
            <p:txBody>
              <a:bodyPr wrap="none" rtlCol="0">
                <a:spAutoFit/>
              </a:bodyPr>
              <a:lstStyle/>
              <a:p>
                <a:r>
                  <a:rPr lang="en-US" dirty="0" smtClean="0"/>
                  <a:t>P</a:t>
                </a:r>
                <a:r>
                  <a:rPr lang="en-US" baseline="-25000" dirty="0" smtClean="0"/>
                  <a:t>2</a:t>
                </a:r>
                <a:endParaRPr lang="en-US" baseline="-25000" dirty="0"/>
              </a:p>
            </p:txBody>
          </p:sp>
          <p:sp>
            <p:nvSpPr>
              <p:cNvPr id="19" name="TextBox 18"/>
              <p:cNvSpPr txBox="1"/>
              <p:nvPr/>
            </p:nvSpPr>
            <p:spPr>
              <a:xfrm>
                <a:off x="6781800" y="3124200"/>
                <a:ext cx="385042" cy="369332"/>
              </a:xfrm>
              <a:prstGeom prst="rect">
                <a:avLst/>
              </a:prstGeom>
              <a:noFill/>
            </p:spPr>
            <p:txBody>
              <a:bodyPr wrap="none" rtlCol="0">
                <a:spAutoFit/>
              </a:bodyPr>
              <a:lstStyle/>
              <a:p>
                <a:r>
                  <a:rPr lang="en-US" dirty="0" smtClean="0"/>
                  <a:t>d</a:t>
                </a:r>
                <a:r>
                  <a:rPr lang="en-US" baseline="-25000" dirty="0" smtClean="0"/>
                  <a:t>1</a:t>
                </a:r>
                <a:endParaRPr lang="en-US" baseline="-25000" dirty="0"/>
              </a:p>
            </p:txBody>
          </p:sp>
          <p:sp>
            <p:nvSpPr>
              <p:cNvPr id="20" name="TextBox 19"/>
              <p:cNvSpPr txBox="1"/>
              <p:nvPr/>
            </p:nvSpPr>
            <p:spPr>
              <a:xfrm>
                <a:off x="7539758" y="3821668"/>
                <a:ext cx="385042" cy="369332"/>
              </a:xfrm>
              <a:prstGeom prst="rect">
                <a:avLst/>
              </a:prstGeom>
              <a:noFill/>
            </p:spPr>
            <p:txBody>
              <a:bodyPr wrap="none" rtlCol="0">
                <a:spAutoFit/>
              </a:bodyPr>
              <a:lstStyle/>
              <a:p>
                <a:r>
                  <a:rPr lang="en-US" dirty="0" smtClean="0"/>
                  <a:t>d</a:t>
                </a:r>
                <a:r>
                  <a:rPr lang="en-US" baseline="-25000" dirty="0" smtClean="0"/>
                  <a:t>2</a:t>
                </a:r>
                <a:endParaRPr lang="en-US" baseline="-25000" dirty="0"/>
              </a:p>
            </p:txBody>
          </p:sp>
        </p:grpSp>
      </p:grpSp>
      <p:grpSp>
        <p:nvGrpSpPr>
          <p:cNvPr id="7" name="Group 24"/>
          <p:cNvGrpSpPr/>
          <p:nvPr/>
        </p:nvGrpSpPr>
        <p:grpSpPr>
          <a:xfrm>
            <a:off x="546100" y="4514850"/>
            <a:ext cx="7835900" cy="1733550"/>
            <a:chOff x="304800" y="1219200"/>
            <a:chExt cx="7835900" cy="1733550"/>
          </a:xfrm>
        </p:grpSpPr>
        <p:sp>
          <p:nvSpPr>
            <p:cNvPr id="26" name="Rectangle 25"/>
            <p:cNvSpPr/>
            <p:nvPr/>
          </p:nvSpPr>
          <p:spPr>
            <a:xfrm>
              <a:off x="304800" y="1219200"/>
              <a:ext cx="4800600" cy="1477328"/>
            </a:xfrm>
            <a:prstGeom prst="rect">
              <a:avLst/>
            </a:prstGeom>
          </p:spPr>
          <p:txBody>
            <a:bodyPr wrap="square">
              <a:spAutoFit/>
            </a:bodyPr>
            <a:lstStyle/>
            <a:p>
              <a:r>
                <a:rPr lang="en-US" dirty="0" smtClean="0"/>
                <a:t>Example 3:</a:t>
              </a:r>
            </a:p>
            <a:p>
              <a:r>
                <a:rPr lang="en-US" dirty="0" smtClean="0"/>
                <a:t>A 6.00 kg particle moves to the right at 4.00 m/s as shown in Figure 8. Its angular momentum about the point O is: </a:t>
              </a:r>
            </a:p>
            <a:p>
              <a:r>
                <a:rPr lang="en-US" dirty="0" smtClean="0"/>
                <a:t>A) 144 kg m</a:t>
              </a:r>
              <a:r>
                <a:rPr lang="en-US" baseline="30000" dirty="0" smtClean="0"/>
                <a:t>2</a:t>
              </a:r>
              <a:r>
                <a:rPr lang="en-US" dirty="0" smtClean="0"/>
                <a:t>/s into the page </a:t>
              </a:r>
              <a:endParaRPr lang="en-US" dirty="0"/>
            </a:p>
          </p:txBody>
        </p:sp>
        <p:pic>
          <p:nvPicPr>
            <p:cNvPr id="27" name="Picture 2"/>
            <p:cNvPicPr>
              <a:picLocks noChangeAspect="1" noChangeArrowheads="1"/>
            </p:cNvPicPr>
            <p:nvPr/>
          </p:nvPicPr>
          <p:blipFill>
            <a:blip r:embed="rId2" cstate="print"/>
            <a:srcRect/>
            <a:stretch>
              <a:fillRect/>
            </a:stretch>
          </p:blipFill>
          <p:spPr bwMode="auto">
            <a:xfrm>
              <a:off x="5334000" y="1219200"/>
              <a:ext cx="2806700" cy="173355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rot="1839036">
            <a:off x="2223448" y="2133600"/>
            <a:ext cx="4101153" cy="2430440"/>
            <a:chOff x="2223448" y="2133600"/>
            <a:chExt cx="4101153" cy="2430440"/>
          </a:xfrm>
        </p:grpSpPr>
        <p:cxnSp>
          <p:nvCxnSpPr>
            <p:cNvPr id="3" name="Straight Arrow Connector 2"/>
            <p:cNvCxnSpPr/>
            <p:nvPr/>
          </p:nvCxnSpPr>
          <p:spPr>
            <a:xfrm flipV="1">
              <a:off x="4267201" y="2133600"/>
              <a:ext cx="2057400" cy="1219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0800000" flipV="1">
              <a:off x="2223448" y="3344840"/>
              <a:ext cx="2057400" cy="1219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2"/>
          <p:cNvGrpSpPr/>
          <p:nvPr/>
        </p:nvGrpSpPr>
        <p:grpSpPr>
          <a:xfrm>
            <a:off x="1981200" y="990600"/>
            <a:ext cx="4572000" cy="4572000"/>
            <a:chOff x="1981200" y="990600"/>
            <a:chExt cx="4572000" cy="4572000"/>
          </a:xfrm>
        </p:grpSpPr>
        <p:cxnSp>
          <p:nvCxnSpPr>
            <p:cNvPr id="10" name="Straight Connector 9"/>
            <p:cNvCxnSpPr/>
            <p:nvPr/>
          </p:nvCxnSpPr>
          <p:spPr>
            <a:xfrm rot="5400000">
              <a:off x="1981199" y="3276600"/>
              <a:ext cx="4572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3352800"/>
              <a:ext cx="4572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8" name="Arc 7"/>
          <p:cNvSpPr/>
          <p:nvPr/>
        </p:nvSpPr>
        <p:spPr>
          <a:xfrm>
            <a:off x="4419600" y="2590800"/>
            <a:ext cx="381000" cy="1066800"/>
          </a:xfrm>
          <a:prstGeom prst="arc">
            <a:avLst>
              <a:gd name="adj1" fmla="val 20461493"/>
              <a:gd name="adj2" fmla="val 330528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rot="21075216">
            <a:off x="4782346" y="2946784"/>
            <a:ext cx="941283" cy="369332"/>
          </a:xfrm>
          <a:prstGeom prst="rect">
            <a:avLst/>
          </a:prstGeom>
          <a:noFill/>
        </p:spPr>
        <p:txBody>
          <a:bodyPr wrap="none" rtlCol="0">
            <a:spAutoFit/>
          </a:bodyPr>
          <a:lstStyle/>
          <a:p>
            <a:r>
              <a:rPr lang="el-GR" dirty="0" smtClean="0"/>
              <a:t>Θ</a:t>
            </a:r>
            <a:r>
              <a:rPr lang="en-US" baseline="-25000" dirty="0"/>
              <a:t>0</a:t>
            </a:r>
            <a:r>
              <a:rPr lang="en-US" baseline="-25000" dirty="0" smtClean="0"/>
              <a:t> </a:t>
            </a:r>
            <a:r>
              <a:rPr lang="en-US" dirty="0" smtClean="0"/>
              <a:t>  -- t</a:t>
            </a:r>
            <a:r>
              <a:rPr lang="en-US" baseline="-25000" dirty="0" smtClean="0"/>
              <a:t>0</a:t>
            </a:r>
            <a:endParaRPr lang="en-US" baseline="-25000" dirty="0"/>
          </a:p>
        </p:txBody>
      </p:sp>
      <p:cxnSp>
        <p:nvCxnSpPr>
          <p:cNvPr id="15" name="Straight Arrow Connector 14"/>
          <p:cNvCxnSpPr/>
          <p:nvPr/>
        </p:nvCxnSpPr>
        <p:spPr>
          <a:xfrm rot="326185" flipV="1">
            <a:off x="4312368" y="2236279"/>
            <a:ext cx="2057400" cy="121920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4377520" y="2743200"/>
            <a:ext cx="436728" cy="655092"/>
          </a:xfrm>
          <a:custGeom>
            <a:avLst/>
            <a:gdLst>
              <a:gd name="connsiteX0" fmla="*/ 395785 w 436728"/>
              <a:gd name="connsiteY0" fmla="*/ 655092 h 655092"/>
              <a:gd name="connsiteX1" fmla="*/ 409433 w 436728"/>
              <a:gd name="connsiteY1" fmla="*/ 395785 h 655092"/>
              <a:gd name="connsiteX2" fmla="*/ 232012 w 436728"/>
              <a:gd name="connsiteY2" fmla="*/ 136478 h 655092"/>
              <a:gd name="connsiteX3" fmla="*/ 0 w 436728"/>
              <a:gd name="connsiteY3" fmla="*/ 0 h 655092"/>
            </a:gdLst>
            <a:ahLst/>
            <a:cxnLst>
              <a:cxn ang="0">
                <a:pos x="connsiteX0" y="connsiteY0"/>
              </a:cxn>
              <a:cxn ang="0">
                <a:pos x="connsiteX1" y="connsiteY1"/>
              </a:cxn>
              <a:cxn ang="0">
                <a:pos x="connsiteX2" y="connsiteY2"/>
              </a:cxn>
              <a:cxn ang="0">
                <a:pos x="connsiteX3" y="connsiteY3"/>
              </a:cxn>
            </a:cxnLst>
            <a:rect l="l" t="t" r="r" b="b"/>
            <a:pathLst>
              <a:path w="436728" h="655092">
                <a:moveTo>
                  <a:pt x="395785" y="655092"/>
                </a:moveTo>
                <a:cubicBezTo>
                  <a:pt x="416256" y="568656"/>
                  <a:pt x="436728" y="482221"/>
                  <a:pt x="409433" y="395785"/>
                </a:cubicBezTo>
                <a:cubicBezTo>
                  <a:pt x="382138" y="309349"/>
                  <a:pt x="300251" y="202442"/>
                  <a:pt x="232012" y="136478"/>
                </a:cubicBezTo>
                <a:cubicBezTo>
                  <a:pt x="163773" y="70514"/>
                  <a:pt x="81886" y="35257"/>
                  <a:pt x="0" y="0"/>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rot="21075216">
            <a:off x="4616172" y="2431863"/>
            <a:ext cx="748923" cy="369332"/>
          </a:xfrm>
          <a:prstGeom prst="rect">
            <a:avLst/>
          </a:prstGeom>
          <a:noFill/>
        </p:spPr>
        <p:txBody>
          <a:bodyPr wrap="none" rtlCol="0">
            <a:spAutoFit/>
          </a:bodyPr>
          <a:lstStyle/>
          <a:p>
            <a:r>
              <a:rPr lang="el-GR" dirty="0" smtClean="0"/>
              <a:t>Θ</a:t>
            </a:r>
            <a:r>
              <a:rPr lang="en-US" baseline="-25000" dirty="0" smtClean="0"/>
              <a:t> </a:t>
            </a:r>
            <a:r>
              <a:rPr lang="en-US" dirty="0" smtClean="0"/>
              <a:t>  -- t</a:t>
            </a:r>
            <a:endParaRPr lang="en-US" baseline="-25000" dirty="0"/>
          </a:p>
        </p:txBody>
      </p:sp>
      <p:graphicFrame>
        <p:nvGraphicFramePr>
          <p:cNvPr id="3074" name="Object 2"/>
          <p:cNvGraphicFramePr>
            <a:graphicFrameLocks noChangeAspect="1"/>
          </p:cNvGraphicFramePr>
          <p:nvPr>
            <p:extLst>
              <p:ext uri="{D42A27DB-BD31-4B8C-83A1-F6EECF244321}">
                <p14:modId xmlns:p14="http://schemas.microsoft.com/office/powerpoint/2010/main" val="430473738"/>
              </p:ext>
            </p:extLst>
          </p:nvPr>
        </p:nvGraphicFramePr>
        <p:xfrm>
          <a:off x="339725" y="1066800"/>
          <a:ext cx="3241675" cy="876300"/>
        </p:xfrm>
        <a:graphic>
          <a:graphicData uri="http://schemas.openxmlformats.org/presentationml/2006/ole">
            <mc:AlternateContent xmlns:mc="http://schemas.openxmlformats.org/markup-compatibility/2006">
              <mc:Choice xmlns:v="urn:schemas-microsoft-com:vml" Requires="v">
                <p:oleObj spid="_x0000_s3282" name="معادلة" r:id="rId3" imgW="1104840" imgH="469800" progId="Equation.3">
                  <p:embed/>
                </p:oleObj>
              </mc:Choice>
              <mc:Fallback>
                <p:oleObj name="معادلة" r:id="rId3" imgW="1104840" imgH="469800" progId="Equation.3">
                  <p:embed/>
                  <p:pic>
                    <p:nvPicPr>
                      <p:cNvPr id="0" name="Picture 2"/>
                      <p:cNvPicPr>
                        <a:picLocks noChangeAspect="1" noChangeArrowheads="1"/>
                      </p:cNvPicPr>
                      <p:nvPr/>
                    </p:nvPicPr>
                    <p:blipFill>
                      <a:blip r:embed="rId4"/>
                      <a:srcRect/>
                      <a:stretch>
                        <a:fillRect/>
                      </a:stretch>
                    </p:blipFill>
                    <p:spPr bwMode="auto">
                      <a:xfrm>
                        <a:off x="339725" y="1066800"/>
                        <a:ext cx="3241675"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1758988" y="83403"/>
            <a:ext cx="5327612" cy="830997"/>
          </a:xfrm>
          <a:prstGeom prst="rect">
            <a:avLst/>
          </a:prstGeom>
          <a:noFill/>
        </p:spPr>
        <p:txBody>
          <a:bodyPr wrap="none" rtlCol="0">
            <a:spAutoFit/>
          </a:bodyPr>
          <a:lstStyle/>
          <a:p>
            <a:r>
              <a:rPr lang="en-US" sz="4800" b="1" dirty="0" smtClean="0"/>
              <a:t>Angular Velocity (</a:t>
            </a:r>
            <a:r>
              <a:rPr lang="el-GR" sz="4800" b="1" dirty="0" smtClean="0"/>
              <a:t>ω</a:t>
            </a:r>
            <a:r>
              <a:rPr lang="en-US" sz="4800" b="1" dirty="0" smtClean="0"/>
              <a:t>)</a:t>
            </a:r>
            <a:endParaRPr lang="en-US" sz="4800" b="1" dirty="0"/>
          </a:p>
        </p:txBody>
      </p:sp>
      <p:graphicFrame>
        <p:nvGraphicFramePr>
          <p:cNvPr id="3076" name="Object 4"/>
          <p:cNvGraphicFramePr>
            <a:graphicFrameLocks noChangeAspect="1"/>
          </p:cNvGraphicFramePr>
          <p:nvPr/>
        </p:nvGraphicFramePr>
        <p:xfrm>
          <a:off x="685800" y="2286000"/>
          <a:ext cx="1622317" cy="798512"/>
        </p:xfrm>
        <a:graphic>
          <a:graphicData uri="http://schemas.openxmlformats.org/presentationml/2006/ole">
            <mc:AlternateContent xmlns:mc="http://schemas.openxmlformats.org/markup-compatibility/2006">
              <mc:Choice xmlns:v="urn:schemas-microsoft-com:vml" Requires="v">
                <p:oleObj spid="_x0000_s3283" name="Equation" r:id="rId5" imgW="507960" imgH="393480" progId="Equation.3">
                  <p:embed/>
                </p:oleObj>
              </mc:Choice>
              <mc:Fallback>
                <p:oleObj name="Equation" r:id="rId5" imgW="507960" imgH="393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286000"/>
                        <a:ext cx="1622317" cy="79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 name="Group 20"/>
          <p:cNvGrpSpPr/>
          <p:nvPr/>
        </p:nvGrpSpPr>
        <p:grpSpPr>
          <a:xfrm>
            <a:off x="5715000" y="609600"/>
            <a:ext cx="3113088" cy="2271567"/>
            <a:chOff x="4754562" y="3714690"/>
            <a:chExt cx="3113088" cy="2271567"/>
          </a:xfrm>
        </p:grpSpPr>
        <p:graphicFrame>
          <p:nvGraphicFramePr>
            <p:cNvPr id="3075" name="Object 3"/>
            <p:cNvGraphicFramePr>
              <a:graphicFrameLocks noChangeAspect="1"/>
            </p:cNvGraphicFramePr>
            <p:nvPr>
              <p:extLst>
                <p:ext uri="{D42A27DB-BD31-4B8C-83A1-F6EECF244321}">
                  <p14:modId xmlns:p14="http://schemas.microsoft.com/office/powerpoint/2010/main" val="3244920165"/>
                </p:ext>
              </p:extLst>
            </p:nvPr>
          </p:nvGraphicFramePr>
          <p:xfrm>
            <a:off x="4754562" y="4171890"/>
            <a:ext cx="3113088" cy="877888"/>
          </p:xfrm>
          <a:graphic>
            <a:graphicData uri="http://schemas.openxmlformats.org/presentationml/2006/ole">
              <mc:AlternateContent xmlns:mc="http://schemas.openxmlformats.org/markup-compatibility/2006">
                <mc:Choice xmlns:v="urn:schemas-microsoft-com:vml" Requires="v">
                  <p:oleObj spid="_x0000_s3284" name="معادلة" r:id="rId7" imgW="1041120" imgH="469800" progId="Equation.3">
                    <p:embed/>
                  </p:oleObj>
                </mc:Choice>
                <mc:Fallback>
                  <p:oleObj name="معادلة" r:id="rId7" imgW="1041120" imgH="469800" progId="Equation.3">
                    <p:embed/>
                    <p:pic>
                      <p:nvPicPr>
                        <p:cNvPr id="0" name="Picture 3"/>
                        <p:cNvPicPr>
                          <a:picLocks noChangeAspect="1" noChangeArrowheads="1"/>
                        </p:cNvPicPr>
                        <p:nvPr/>
                      </p:nvPicPr>
                      <p:blipFill>
                        <a:blip r:embed="rId8"/>
                        <a:srcRect/>
                        <a:stretch>
                          <a:fillRect/>
                        </a:stretch>
                      </p:blipFill>
                      <p:spPr bwMode="auto">
                        <a:xfrm>
                          <a:off x="4754562" y="4171890"/>
                          <a:ext cx="3113088" cy="87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5"/>
            <p:cNvGraphicFramePr>
              <a:graphicFrameLocks noChangeAspect="1"/>
            </p:cNvGraphicFramePr>
            <p:nvPr/>
          </p:nvGraphicFramePr>
          <p:xfrm>
            <a:off x="6096000" y="5257800"/>
            <a:ext cx="1295400" cy="728457"/>
          </p:xfrm>
          <a:graphic>
            <a:graphicData uri="http://schemas.openxmlformats.org/presentationml/2006/ole">
              <mc:AlternateContent xmlns:mc="http://schemas.openxmlformats.org/markup-compatibility/2006">
                <mc:Choice xmlns:v="urn:schemas-microsoft-com:vml" Requires="v">
                  <p:oleObj spid="_x0000_s3285" name="Equation" r:id="rId9" imgW="444240" imgH="393480" progId="Equation.3">
                    <p:embed/>
                  </p:oleObj>
                </mc:Choice>
                <mc:Fallback>
                  <p:oleObj name="Equation" r:id="rId9" imgW="44424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5257800"/>
                          <a:ext cx="1295400" cy="7284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6530614" y="3714690"/>
              <a:ext cx="555986" cy="400110"/>
            </a:xfrm>
            <a:prstGeom prst="rect">
              <a:avLst/>
            </a:prstGeom>
            <a:noFill/>
          </p:spPr>
          <p:txBody>
            <a:bodyPr wrap="none" rtlCol="0">
              <a:spAutoFit/>
            </a:bodyPr>
            <a:lstStyle/>
            <a:p>
              <a:r>
                <a:rPr lang="en-US" sz="2000" b="1" dirty="0" smtClean="0">
                  <a:solidFill>
                    <a:srgbClr val="FF0000"/>
                  </a:solidFill>
                </a:rPr>
                <a:t>like</a:t>
              </a:r>
              <a:endParaRPr lang="en-US" sz="2000" b="1" dirty="0">
                <a:solidFill>
                  <a:srgbClr val="FF0000"/>
                </a:solidFill>
              </a:endParaRPr>
            </a:p>
          </p:txBody>
        </p:sp>
      </p:grpSp>
      <p:grpSp>
        <p:nvGrpSpPr>
          <p:cNvPr id="29" name="Group 28"/>
          <p:cNvGrpSpPr/>
          <p:nvPr/>
        </p:nvGrpSpPr>
        <p:grpSpPr>
          <a:xfrm>
            <a:off x="129805" y="3745468"/>
            <a:ext cx="8873654" cy="2731532"/>
            <a:chOff x="129805" y="2590800"/>
            <a:chExt cx="8873654" cy="2731532"/>
          </a:xfrm>
        </p:grpSpPr>
        <p:grpSp>
          <p:nvGrpSpPr>
            <p:cNvPr id="30" name="Group 29"/>
            <p:cNvGrpSpPr/>
            <p:nvPr/>
          </p:nvGrpSpPr>
          <p:grpSpPr>
            <a:xfrm>
              <a:off x="129805" y="2819400"/>
              <a:ext cx="2460995" cy="2502932"/>
              <a:chOff x="798139" y="4267200"/>
              <a:chExt cx="2460995" cy="2502932"/>
            </a:xfrm>
          </p:grpSpPr>
          <p:pic>
            <p:nvPicPr>
              <p:cNvPr id="34" name="Picture 33" descr="anticlockwise.jpg"/>
              <p:cNvPicPr>
                <a:picLocks noChangeAspect="1"/>
              </p:cNvPicPr>
              <p:nvPr/>
            </p:nvPicPr>
            <p:blipFill>
              <a:blip r:embed="rId11" cstate="print"/>
              <a:stretch>
                <a:fillRect/>
              </a:stretch>
            </p:blipFill>
            <p:spPr>
              <a:xfrm>
                <a:off x="1066800" y="4267200"/>
                <a:ext cx="1752600" cy="1965037"/>
              </a:xfrm>
              <a:prstGeom prst="rect">
                <a:avLst/>
              </a:prstGeom>
            </p:spPr>
          </p:pic>
          <p:sp>
            <p:nvSpPr>
              <p:cNvPr id="35" name="TextBox 34"/>
              <p:cNvSpPr txBox="1"/>
              <p:nvPr/>
            </p:nvSpPr>
            <p:spPr>
              <a:xfrm>
                <a:off x="798139" y="6400800"/>
                <a:ext cx="2460995" cy="369332"/>
              </a:xfrm>
              <a:prstGeom prst="rect">
                <a:avLst/>
              </a:prstGeom>
              <a:noFill/>
            </p:spPr>
            <p:txBody>
              <a:bodyPr wrap="none" rtlCol="0">
                <a:spAutoFit/>
              </a:bodyPr>
              <a:lstStyle/>
              <a:p>
                <a:r>
                  <a:rPr lang="en-US" b="1" dirty="0" smtClean="0">
                    <a:solidFill>
                      <a:srgbClr val="0000FF"/>
                    </a:solidFill>
                  </a:rPr>
                  <a:t>Anti-Clockwise: Positive</a:t>
                </a:r>
                <a:endParaRPr lang="en-US" b="1" dirty="0">
                  <a:solidFill>
                    <a:srgbClr val="0000FF"/>
                  </a:solidFill>
                </a:endParaRPr>
              </a:p>
            </p:txBody>
          </p:sp>
        </p:grpSp>
        <p:grpSp>
          <p:nvGrpSpPr>
            <p:cNvPr id="31" name="Group 32"/>
            <p:cNvGrpSpPr/>
            <p:nvPr/>
          </p:nvGrpSpPr>
          <p:grpSpPr>
            <a:xfrm>
              <a:off x="6858000" y="2590800"/>
              <a:ext cx="2145459" cy="2502932"/>
              <a:chOff x="6324600" y="4114800"/>
              <a:chExt cx="2145459" cy="2502932"/>
            </a:xfrm>
          </p:grpSpPr>
          <p:pic>
            <p:nvPicPr>
              <p:cNvPr id="32" name="Picture 31" descr="clockwise.jpg"/>
              <p:cNvPicPr>
                <a:picLocks noChangeAspect="1"/>
              </p:cNvPicPr>
              <p:nvPr/>
            </p:nvPicPr>
            <p:blipFill>
              <a:blip r:embed="rId12" cstate="print"/>
              <a:stretch>
                <a:fillRect/>
              </a:stretch>
            </p:blipFill>
            <p:spPr>
              <a:xfrm>
                <a:off x="6477000" y="4114800"/>
                <a:ext cx="1905000" cy="1905000"/>
              </a:xfrm>
              <a:prstGeom prst="rect">
                <a:avLst/>
              </a:prstGeom>
            </p:spPr>
          </p:pic>
          <p:sp>
            <p:nvSpPr>
              <p:cNvPr id="33" name="TextBox 32"/>
              <p:cNvSpPr txBox="1"/>
              <p:nvPr/>
            </p:nvSpPr>
            <p:spPr>
              <a:xfrm>
                <a:off x="6324600" y="6248400"/>
                <a:ext cx="2145459" cy="369332"/>
              </a:xfrm>
              <a:prstGeom prst="rect">
                <a:avLst/>
              </a:prstGeom>
              <a:noFill/>
            </p:spPr>
            <p:txBody>
              <a:bodyPr wrap="none" rtlCol="0">
                <a:spAutoFit/>
              </a:bodyPr>
              <a:lstStyle/>
              <a:p>
                <a:r>
                  <a:rPr lang="en-US" b="1" dirty="0" smtClean="0">
                    <a:solidFill>
                      <a:srgbClr val="0000FF"/>
                    </a:solidFill>
                  </a:rPr>
                  <a:t>Clockwise: Negative</a:t>
                </a:r>
                <a:endParaRPr lang="en-US" b="1" dirty="0">
                  <a:solidFill>
                    <a:srgbClr val="0000FF"/>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800000">
                                      <p:cBhvr>
                                        <p:cTn id="6" dur="8000" fill="hold"/>
                                        <p:tgtEl>
                                          <p:spTgt spid="2"/>
                                        </p:tgtEl>
                                        <p:attrNameLst>
                                          <p:attrName>r</p:attrName>
                                        </p:attrNameLst>
                                      </p:cBhvr>
                                    </p:animRot>
                                  </p:childTnLst>
                                </p:cTn>
                              </p:par>
                              <p:par>
                                <p:cTn id="7" presetID="1" presetClass="entr" presetSubtype="0" fill="hold" nodeType="withEffect">
                                  <p:stCondLst>
                                    <p:cond delay="3000"/>
                                  </p:stCondLst>
                                  <p:childTnLst>
                                    <p:set>
                                      <p:cBhvr>
                                        <p:cTn id="8" dur="1" fill="hold">
                                          <p:stCondLst>
                                            <p:cond delay="0"/>
                                          </p:stCondLst>
                                        </p:cTn>
                                        <p:tgtEl>
                                          <p:spTgt spid="15"/>
                                        </p:tgtEl>
                                        <p:attrNameLst>
                                          <p:attrName>style.visibility</p:attrName>
                                        </p:attrNameLst>
                                      </p:cBhvr>
                                      <p:to>
                                        <p:strVal val="visible"/>
                                      </p:to>
                                    </p:set>
                                  </p:childTnLst>
                                </p:cTn>
                              </p:par>
                              <p:par>
                                <p:cTn id="9" presetID="2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3000"/>
                                        <p:tgtEl>
                                          <p:spTgt spid="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8000"/>
                                        <p:tgtEl>
                                          <p:spTgt spid="19"/>
                                        </p:tgtEl>
                                      </p:cBhvr>
                                    </p:animEffect>
                                  </p:childTnLst>
                                </p:cTn>
                              </p:par>
                              <p:par>
                                <p:cTn id="15" presetID="1" presetClass="entr" presetSubtype="0" fill="hold" grpId="0" nodeType="withEffect">
                                  <p:stCondLst>
                                    <p:cond delay="300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800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9" grpId="0" animBg="1"/>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228600"/>
            <a:ext cx="8077200" cy="3276600"/>
          </a:xfrm>
          <a:prstGeom prst="rect">
            <a:avLst/>
          </a:prstGeom>
        </p:spPr>
      </p:pic>
      <p:sp>
        <p:nvSpPr>
          <p:cNvPr id="6" name="Rectangle 5"/>
          <p:cNvSpPr/>
          <p:nvPr/>
        </p:nvSpPr>
        <p:spPr>
          <a:xfrm>
            <a:off x="3410339" y="3657600"/>
            <a:ext cx="5029200" cy="461665"/>
          </a:xfrm>
          <a:prstGeom prst="rect">
            <a:avLst/>
          </a:prstGeom>
        </p:spPr>
        <p:txBody>
          <a:bodyPr wrap="square">
            <a:spAutoFit/>
          </a:bodyPr>
          <a:lstStyle/>
          <a:p>
            <a:pPr marL="342900" indent="-342900">
              <a:buAutoNum type="alphaLcParenBoth"/>
            </a:pPr>
            <a:r>
              <a:rPr lang="en-US" sz="1200" dirty="0" smtClean="0">
                <a:latin typeface="TimesTen-Roman"/>
              </a:rPr>
              <a:t>1 </a:t>
            </a:r>
            <a:r>
              <a:rPr lang="en-US" sz="1200" dirty="0">
                <a:latin typeface="TimesTen-Roman"/>
              </a:rPr>
              <a:t>and 3 tie; then 2 and 4 tie, </a:t>
            </a:r>
            <a:r>
              <a:rPr lang="en-US" sz="1200" dirty="0" smtClean="0">
                <a:latin typeface="TimesTen-Roman"/>
              </a:rPr>
              <a:t>then 5 (zero);</a:t>
            </a:r>
          </a:p>
          <a:p>
            <a:pPr marL="342900" indent="-342900">
              <a:buAutoNum type="alphaLcParenBoth"/>
            </a:pPr>
            <a:r>
              <a:rPr lang="en-US" sz="1200" dirty="0" smtClean="0">
                <a:latin typeface="TimesTen-Roman"/>
              </a:rPr>
              <a:t>2 and </a:t>
            </a:r>
            <a:r>
              <a:rPr lang="en-US" sz="1200" dirty="0">
                <a:latin typeface="TimesTen-Roman"/>
              </a:rPr>
              <a:t>3</a:t>
            </a:r>
            <a:endParaRPr lang="ar-SA" sz="1200" dirty="0"/>
          </a:p>
        </p:txBody>
      </p:sp>
      <p:sp>
        <p:nvSpPr>
          <p:cNvPr id="5" name="Rectangle 4"/>
          <p:cNvSpPr/>
          <p:nvPr/>
        </p:nvSpPr>
        <p:spPr>
          <a:xfrm>
            <a:off x="152400" y="4495800"/>
            <a:ext cx="8229600" cy="923330"/>
          </a:xfrm>
          <a:prstGeom prst="rect">
            <a:avLst/>
          </a:prstGeom>
        </p:spPr>
        <p:txBody>
          <a:bodyPr wrap="square">
            <a:spAutoFit/>
          </a:bodyPr>
          <a:lstStyle/>
          <a:p>
            <a:r>
              <a:rPr lang="en-US" b="1" dirty="0" smtClean="0">
                <a:solidFill>
                  <a:srgbClr val="0000FF"/>
                </a:solidFill>
              </a:rPr>
              <a:t>VVIP Question: </a:t>
            </a:r>
          </a:p>
          <a:p>
            <a:r>
              <a:rPr lang="en-US" b="1" dirty="0" smtClean="0">
                <a:solidFill>
                  <a:srgbClr val="0000FF"/>
                </a:solidFill>
              </a:rPr>
              <a:t>A 2.0-kg particle has a time dependent position vector r = (</a:t>
            </a:r>
            <a:r>
              <a:rPr lang="en-US" b="1" i="1" dirty="0" smtClean="0">
                <a:solidFill>
                  <a:srgbClr val="0000FF"/>
                </a:solidFill>
              </a:rPr>
              <a:t>2.0 t</a:t>
            </a:r>
            <a:r>
              <a:rPr lang="en-US" b="1" i="1" baseline="30000" dirty="0" smtClean="0">
                <a:solidFill>
                  <a:srgbClr val="0000FF"/>
                </a:solidFill>
              </a:rPr>
              <a:t>2</a:t>
            </a:r>
            <a:r>
              <a:rPr lang="en-US" b="1" i="1" dirty="0" smtClean="0">
                <a:solidFill>
                  <a:srgbClr val="0000FF"/>
                </a:solidFill>
              </a:rPr>
              <a:t> </a:t>
            </a:r>
            <a:r>
              <a:rPr lang="en-US" b="1" i="1" dirty="0" err="1" smtClean="0">
                <a:solidFill>
                  <a:srgbClr val="0000FF"/>
                </a:solidFill>
              </a:rPr>
              <a:t>i</a:t>
            </a:r>
            <a:r>
              <a:rPr lang="en-US" b="1" i="1" dirty="0" smtClean="0">
                <a:solidFill>
                  <a:srgbClr val="0000FF"/>
                </a:solidFill>
              </a:rPr>
              <a:t> + 2.0 j</a:t>
            </a:r>
            <a:r>
              <a:rPr lang="en-US" b="1" dirty="0" smtClean="0">
                <a:solidFill>
                  <a:srgbClr val="0000FF"/>
                </a:solidFill>
              </a:rPr>
              <a:t>) m. Find its angular momentum and torque relative to the point (- 2.0, - 2.0) m at time t = 2.0s. </a:t>
            </a:r>
          </a:p>
        </p:txBody>
      </p:sp>
    </p:spTree>
    <p:extLst>
      <p:ext uri="{BB962C8B-B14F-4D97-AF65-F5344CB8AC3E}">
        <p14:creationId xmlns:p14="http://schemas.microsoft.com/office/powerpoint/2010/main" val="231716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457200" y="4800600"/>
            <a:ext cx="350520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918510" y="2819400"/>
            <a:ext cx="1447800" cy="1447800"/>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6322" name="Object 2"/>
          <p:cNvGraphicFramePr>
            <a:graphicFrameLocks noChangeAspect="1"/>
          </p:cNvGraphicFramePr>
          <p:nvPr/>
        </p:nvGraphicFramePr>
        <p:xfrm>
          <a:off x="279400" y="1462088"/>
          <a:ext cx="2747963" cy="747712"/>
        </p:xfrm>
        <a:graphic>
          <a:graphicData uri="http://schemas.openxmlformats.org/presentationml/2006/ole">
            <mc:AlternateContent xmlns:mc="http://schemas.openxmlformats.org/markup-compatibility/2006">
              <mc:Choice xmlns:v="urn:schemas-microsoft-com:vml" Requires="v">
                <p:oleObj spid="_x0000_s103801" name="Equation" r:id="rId3" imgW="685800" imgH="241200" progId="Equation.3">
                  <p:embed/>
                </p:oleObj>
              </mc:Choice>
              <mc:Fallback>
                <p:oleObj name="Equation" r:id="rId3" imgW="6858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1462088"/>
                        <a:ext cx="2747963"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 name="TextBox 77"/>
          <p:cNvSpPr txBox="1"/>
          <p:nvPr/>
        </p:nvSpPr>
        <p:spPr>
          <a:xfrm>
            <a:off x="678916" y="43716"/>
            <a:ext cx="7855484" cy="707886"/>
          </a:xfrm>
          <a:prstGeom prst="rect">
            <a:avLst/>
          </a:prstGeom>
          <a:noFill/>
        </p:spPr>
        <p:txBody>
          <a:bodyPr wrap="none" rtlCol="0">
            <a:spAutoFit/>
          </a:bodyPr>
          <a:lstStyle/>
          <a:p>
            <a:r>
              <a:rPr lang="en-US" sz="4000" b="1" i="1" dirty="0" smtClean="0">
                <a:solidFill>
                  <a:srgbClr val="00B0F0"/>
                </a:solidFill>
              </a:rPr>
              <a:t>Angular Momentum (L) &amp; Torque (</a:t>
            </a:r>
            <a:r>
              <a:rPr lang="el-GR" sz="4000" b="1" i="1" dirty="0" smtClean="0">
                <a:solidFill>
                  <a:srgbClr val="00B0F0"/>
                </a:solidFill>
              </a:rPr>
              <a:t>τ</a:t>
            </a:r>
            <a:r>
              <a:rPr lang="en-US" sz="4000" b="1" i="1" dirty="0" smtClean="0">
                <a:solidFill>
                  <a:srgbClr val="00B0F0"/>
                </a:solidFill>
              </a:rPr>
              <a:t>)</a:t>
            </a:r>
            <a:endParaRPr lang="en-US" sz="4000" b="1" dirty="0">
              <a:solidFill>
                <a:srgbClr val="00B0F0"/>
              </a:solidFill>
            </a:endParaRPr>
          </a:p>
        </p:txBody>
      </p:sp>
      <p:graphicFrame>
        <p:nvGraphicFramePr>
          <p:cNvPr id="56337" name="Object 17"/>
          <p:cNvGraphicFramePr>
            <a:graphicFrameLocks noChangeAspect="1"/>
          </p:cNvGraphicFramePr>
          <p:nvPr/>
        </p:nvGraphicFramePr>
        <p:xfrm>
          <a:off x="1127125" y="3429000"/>
          <a:ext cx="5273675" cy="1046163"/>
        </p:xfrm>
        <a:graphic>
          <a:graphicData uri="http://schemas.openxmlformats.org/presentationml/2006/ole">
            <mc:AlternateContent xmlns:mc="http://schemas.openxmlformats.org/markup-compatibility/2006">
              <mc:Choice xmlns:v="urn:schemas-microsoft-com:vml" Requires="v">
                <p:oleObj spid="_x0000_s103802" name="Equation" r:id="rId5" imgW="1790640" imgH="393480" progId="Equation.3">
                  <p:embed/>
                </p:oleObj>
              </mc:Choice>
              <mc:Fallback>
                <p:oleObj name="Equation" r:id="rId5" imgW="1790640" imgH="393480" progId="Equation.3">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7125" y="3429000"/>
                        <a:ext cx="5273675"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38" name="Object 18"/>
          <p:cNvGraphicFramePr>
            <a:graphicFrameLocks noChangeAspect="1"/>
          </p:cNvGraphicFramePr>
          <p:nvPr/>
        </p:nvGraphicFramePr>
        <p:xfrm>
          <a:off x="457200" y="5486400"/>
          <a:ext cx="3249611" cy="838200"/>
        </p:xfrm>
        <a:graphic>
          <a:graphicData uri="http://schemas.openxmlformats.org/presentationml/2006/ole">
            <mc:AlternateContent xmlns:mc="http://schemas.openxmlformats.org/markup-compatibility/2006">
              <mc:Choice xmlns:v="urn:schemas-microsoft-com:vml" Requires="v">
                <p:oleObj spid="_x0000_s103803" name="Equation" r:id="rId7" imgW="1422360" imgH="393480" progId="Equation.3">
                  <p:embed/>
                </p:oleObj>
              </mc:Choice>
              <mc:Fallback>
                <p:oleObj name="Equation" r:id="rId7" imgW="1422360" imgH="393480" progId="Equation.3">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486400"/>
                        <a:ext cx="32496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39" name="Object 19"/>
          <p:cNvGraphicFramePr>
            <a:graphicFrameLocks noChangeAspect="1"/>
          </p:cNvGraphicFramePr>
          <p:nvPr/>
        </p:nvGraphicFramePr>
        <p:xfrm>
          <a:off x="457200" y="4946650"/>
          <a:ext cx="3352800" cy="539750"/>
        </p:xfrm>
        <a:graphic>
          <a:graphicData uri="http://schemas.openxmlformats.org/presentationml/2006/ole">
            <mc:AlternateContent xmlns:mc="http://schemas.openxmlformats.org/markup-compatibility/2006">
              <mc:Choice xmlns:v="urn:schemas-microsoft-com:vml" Requires="v">
                <p:oleObj spid="_x0000_s103804" name="Equation" r:id="rId9" imgW="1409400" imgH="203040" progId="Equation.3">
                  <p:embed/>
                </p:oleObj>
              </mc:Choice>
              <mc:Fallback>
                <p:oleObj name="Equation" r:id="rId9" imgW="1409400" imgH="203040" progId="Equation.3">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946650"/>
                        <a:ext cx="335280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7" name="Straight Connector 66"/>
          <p:cNvCxnSpPr/>
          <p:nvPr/>
        </p:nvCxnSpPr>
        <p:spPr>
          <a:xfrm>
            <a:off x="0" y="838200"/>
            <a:ext cx="91440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3441" name="Object 17"/>
          <p:cNvGraphicFramePr>
            <a:graphicFrameLocks noChangeAspect="1"/>
          </p:cNvGraphicFramePr>
          <p:nvPr/>
        </p:nvGraphicFramePr>
        <p:xfrm>
          <a:off x="5327650" y="1533525"/>
          <a:ext cx="2776538" cy="676275"/>
        </p:xfrm>
        <a:graphic>
          <a:graphicData uri="http://schemas.openxmlformats.org/presentationml/2006/ole">
            <mc:AlternateContent xmlns:mc="http://schemas.openxmlformats.org/markup-compatibility/2006">
              <mc:Choice xmlns:v="urn:schemas-microsoft-com:vml" Requires="v">
                <p:oleObj spid="_x0000_s103805" name="Equation" r:id="rId11" imgW="685800" imgH="215640" progId="Equation.3">
                  <p:embed/>
                </p:oleObj>
              </mc:Choice>
              <mc:Fallback>
                <p:oleObj name="Equation" r:id="rId11" imgW="685800" imgH="215640" progId="Equation.3">
                  <p:embed/>
                  <p:pic>
                    <p:nvPicPr>
                      <p:cNvPr id="0"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7650" y="1533525"/>
                        <a:ext cx="2776538"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42" name="Object 18"/>
          <p:cNvGraphicFramePr>
            <a:graphicFrameLocks noChangeAspect="1"/>
          </p:cNvGraphicFramePr>
          <p:nvPr/>
        </p:nvGraphicFramePr>
        <p:xfrm>
          <a:off x="762000" y="2514600"/>
          <a:ext cx="1324628" cy="576262"/>
        </p:xfrm>
        <a:graphic>
          <a:graphicData uri="http://schemas.openxmlformats.org/presentationml/2006/ole">
            <mc:AlternateContent xmlns:mc="http://schemas.openxmlformats.org/markup-compatibility/2006">
              <mc:Choice xmlns:v="urn:schemas-microsoft-com:vml" Requires="v">
                <p:oleObj spid="_x0000_s103806" name="Equation" r:id="rId13" imgW="457200" imgH="177480" progId="Equation.3">
                  <p:embed/>
                </p:oleObj>
              </mc:Choice>
              <mc:Fallback>
                <p:oleObj name="Equation" r:id="rId13" imgW="457200" imgH="177480" progId="Equation.3">
                  <p:embed/>
                  <p:pic>
                    <p:nvPicPr>
                      <p:cNvPr id="0"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2514600"/>
                        <a:ext cx="1324628"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43" name="Object 19"/>
          <p:cNvGraphicFramePr>
            <a:graphicFrameLocks noChangeAspect="1"/>
          </p:cNvGraphicFramePr>
          <p:nvPr/>
        </p:nvGraphicFramePr>
        <p:xfrm>
          <a:off x="5656263" y="2438400"/>
          <a:ext cx="1287462" cy="576263"/>
        </p:xfrm>
        <a:graphic>
          <a:graphicData uri="http://schemas.openxmlformats.org/presentationml/2006/ole">
            <mc:AlternateContent xmlns:mc="http://schemas.openxmlformats.org/markup-compatibility/2006">
              <mc:Choice xmlns:v="urn:schemas-microsoft-com:vml" Requires="v">
                <p:oleObj spid="_x0000_s103807" name="Equation" r:id="rId15" imgW="444240" imgH="177480" progId="Equation.3">
                  <p:embed/>
                </p:oleObj>
              </mc:Choice>
              <mc:Fallback>
                <p:oleObj name="Equation" r:id="rId15" imgW="444240" imgH="177480" progId="Equation.3">
                  <p:embed/>
                  <p:pic>
                    <p:nvPicPr>
                      <p:cNvPr id="0"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56263" y="2438400"/>
                        <a:ext cx="1287462"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3" name="Straight Connector 72"/>
          <p:cNvCxnSpPr/>
          <p:nvPr/>
        </p:nvCxnSpPr>
        <p:spPr>
          <a:xfrm rot="5400000">
            <a:off x="2971800" y="2057400"/>
            <a:ext cx="2133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267200" y="4999672"/>
            <a:ext cx="4572000" cy="1477328"/>
          </a:xfrm>
          <a:prstGeom prst="rect">
            <a:avLst/>
          </a:prstGeom>
        </p:spPr>
        <p:txBody>
          <a:bodyPr>
            <a:spAutoFit/>
          </a:bodyPr>
          <a:lstStyle/>
          <a:p>
            <a:r>
              <a:rPr lang="en-US" b="1" dirty="0" smtClean="0"/>
              <a:t>Example:</a:t>
            </a:r>
            <a:r>
              <a:rPr lang="en-US" dirty="0" smtClean="0"/>
              <a:t> The angular momentum of an object about the origin is given as functions of time as follows: </a:t>
            </a:r>
            <a:r>
              <a:rPr lang="en-US" i="1" dirty="0" smtClean="0"/>
              <a:t>L</a:t>
            </a:r>
            <a:r>
              <a:rPr lang="en-US" dirty="0" smtClean="0"/>
              <a:t>=(</a:t>
            </a:r>
            <a:r>
              <a:rPr lang="en-US" i="1" dirty="0" smtClean="0"/>
              <a:t>2t-1</a:t>
            </a:r>
            <a:r>
              <a:rPr lang="en-US" dirty="0" smtClean="0"/>
              <a:t>)</a:t>
            </a:r>
            <a:r>
              <a:rPr lang="en-US" i="1" dirty="0" err="1" smtClean="0"/>
              <a:t>i</a:t>
            </a:r>
            <a:r>
              <a:rPr lang="en-US" dirty="0" smtClean="0"/>
              <a:t> kg.m</a:t>
            </a:r>
            <a:r>
              <a:rPr lang="en-US" baseline="30000" dirty="0" smtClean="0"/>
              <a:t>2</a:t>
            </a:r>
            <a:r>
              <a:rPr lang="en-US" dirty="0" smtClean="0"/>
              <a:t>.s where </a:t>
            </a:r>
            <a:r>
              <a:rPr lang="en-US" i="1" dirty="0" smtClean="0"/>
              <a:t>t </a:t>
            </a:r>
            <a:r>
              <a:rPr lang="en-US" dirty="0" smtClean="0"/>
              <a:t>is in </a:t>
            </a:r>
            <a:r>
              <a:rPr lang="en-US" i="1" dirty="0" smtClean="0"/>
              <a:t>s</a:t>
            </a:r>
            <a:r>
              <a:rPr lang="en-US" dirty="0" smtClean="0"/>
              <a:t>. The torque about the origin at </a:t>
            </a:r>
            <a:r>
              <a:rPr lang="en-US" i="1" dirty="0" smtClean="0"/>
              <a:t>t </a:t>
            </a:r>
            <a:r>
              <a:rPr lang="en-US" dirty="0" smtClean="0"/>
              <a:t>= 2.0 </a:t>
            </a:r>
            <a:r>
              <a:rPr lang="en-US" i="1" dirty="0" smtClean="0"/>
              <a:t>s </a:t>
            </a:r>
            <a:r>
              <a:rPr lang="en-US" dirty="0" smtClean="0"/>
              <a:t>is:.</a:t>
            </a:r>
          </a:p>
          <a:p>
            <a:r>
              <a:rPr lang="en-US" dirty="0" err="1" smtClean="0"/>
              <a:t>Ans</a:t>
            </a:r>
            <a:r>
              <a:rPr lang="en-US" dirty="0" smtClean="0"/>
              <a:t>: (2.0 </a:t>
            </a:r>
            <a:r>
              <a:rPr lang="en-US" dirty="0" err="1" smtClean="0"/>
              <a:t>i</a:t>
            </a:r>
            <a:r>
              <a:rPr lang="en-US" dirty="0" smtClean="0"/>
              <a:t>) </a:t>
            </a:r>
            <a:r>
              <a:rPr lang="en-US" dirty="0" err="1" smtClean="0"/>
              <a:t>N.m</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1000" y="1066800"/>
            <a:ext cx="8476510" cy="3733800"/>
          </a:xfrm>
          <a:prstGeom prst="rect">
            <a:avLst/>
          </a:prstGeom>
        </p:spPr>
      </p:pic>
      <p:sp>
        <p:nvSpPr>
          <p:cNvPr id="2" name="Rectangle 1"/>
          <p:cNvSpPr/>
          <p:nvPr/>
        </p:nvSpPr>
        <p:spPr>
          <a:xfrm>
            <a:off x="3429000" y="5029200"/>
            <a:ext cx="3300904" cy="369332"/>
          </a:xfrm>
          <a:prstGeom prst="rect">
            <a:avLst/>
          </a:prstGeom>
        </p:spPr>
        <p:txBody>
          <a:bodyPr wrap="none">
            <a:spAutoFit/>
          </a:bodyPr>
          <a:lstStyle/>
          <a:p>
            <a:r>
              <a:rPr lang="en-US" dirty="0">
                <a:latin typeface="TimesTen-Roman"/>
              </a:rPr>
              <a:t>(a) 3, 1; then 2 and 4 tie (zero)</a:t>
            </a:r>
            <a:endParaRPr lang="ar-SA" dirty="0"/>
          </a:p>
        </p:txBody>
      </p:sp>
    </p:spTree>
    <p:extLst>
      <p:ext uri="{BB962C8B-B14F-4D97-AF65-F5344CB8AC3E}">
        <p14:creationId xmlns:p14="http://schemas.microsoft.com/office/powerpoint/2010/main" val="235487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838200"/>
            <a:ext cx="8534168" cy="3200400"/>
          </a:xfrm>
          <a:prstGeom prst="rect">
            <a:avLst/>
          </a:prstGeom>
        </p:spPr>
      </p:pic>
      <p:sp>
        <p:nvSpPr>
          <p:cNvPr id="3" name="Rectangle 2"/>
          <p:cNvSpPr/>
          <p:nvPr/>
        </p:nvSpPr>
        <p:spPr>
          <a:xfrm>
            <a:off x="2209684" y="4419600"/>
            <a:ext cx="4572000" cy="923330"/>
          </a:xfrm>
          <a:prstGeom prst="rect">
            <a:avLst/>
          </a:prstGeom>
        </p:spPr>
        <p:txBody>
          <a:bodyPr>
            <a:spAutoFit/>
          </a:bodyPr>
          <a:lstStyle/>
          <a:p>
            <a:r>
              <a:rPr lang="en-US" b="1" dirty="0">
                <a:latin typeface="TimesTen-Bold"/>
              </a:rPr>
              <a:t>6. </a:t>
            </a:r>
            <a:r>
              <a:rPr lang="en-US" dirty="0">
                <a:latin typeface="TimesTen-Roman"/>
              </a:rPr>
              <a:t>(a) all tie </a:t>
            </a:r>
            <a:r>
              <a:rPr lang="en-US" dirty="0" smtClean="0">
                <a:latin typeface="TimesTen-Roman"/>
              </a:rPr>
              <a:t>(</a:t>
            </a:r>
            <a:r>
              <a:rPr lang="en-US" b="1" i="1" dirty="0" smtClean="0">
                <a:latin typeface="TimesTen-Roman"/>
              </a:rPr>
              <a:t>L = </a:t>
            </a:r>
            <a:r>
              <a:rPr lang="en-US" b="1" i="1" dirty="0" err="1" smtClean="0">
                <a:latin typeface="TimesTen-Roman"/>
              </a:rPr>
              <a:t>RFt</a:t>
            </a:r>
            <a:r>
              <a:rPr lang="en-US" b="1" i="1" dirty="0" smtClean="0">
                <a:latin typeface="TimesTen-Roman"/>
              </a:rPr>
              <a:t> </a:t>
            </a:r>
            <a:r>
              <a:rPr lang="en-US" dirty="0">
                <a:latin typeface="TimesTen-Roman"/>
              </a:rPr>
              <a:t>); </a:t>
            </a:r>
            <a:endParaRPr lang="en-US" dirty="0" smtClean="0">
              <a:latin typeface="TimesTen-Roman"/>
            </a:endParaRPr>
          </a:p>
          <a:p>
            <a:endParaRPr lang="en-US" dirty="0">
              <a:latin typeface="TimesTen-Roman"/>
            </a:endParaRPr>
          </a:p>
          <a:p>
            <a:r>
              <a:rPr lang="en-US" dirty="0" smtClean="0">
                <a:latin typeface="TimesTen-Roman"/>
              </a:rPr>
              <a:t>(</a:t>
            </a:r>
            <a:r>
              <a:rPr lang="en-US" dirty="0">
                <a:latin typeface="TimesTen-Roman"/>
              </a:rPr>
              <a:t>b) sphere, </a:t>
            </a:r>
            <a:r>
              <a:rPr lang="en-US" dirty="0" smtClean="0">
                <a:latin typeface="TimesTen-Roman"/>
              </a:rPr>
              <a:t>disk, hoop</a:t>
            </a:r>
            <a:endParaRPr lang="ar-SA" dirty="0"/>
          </a:p>
        </p:txBody>
      </p:sp>
    </p:spTree>
    <p:extLst>
      <p:ext uri="{BB962C8B-B14F-4D97-AF65-F5344CB8AC3E}">
        <p14:creationId xmlns:p14="http://schemas.microsoft.com/office/powerpoint/2010/main" val="30716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7200" y="990600"/>
            <a:ext cx="8458200" cy="1905000"/>
            <a:chOff x="457200" y="152400"/>
            <a:chExt cx="8458200" cy="1905000"/>
          </a:xfrm>
        </p:grpSpPr>
        <p:sp>
          <p:nvSpPr>
            <p:cNvPr id="2" name="Rectangle 4"/>
            <p:cNvSpPr txBox="1">
              <a:spLocks noChangeArrowheads="1"/>
            </p:cNvSpPr>
            <p:nvPr/>
          </p:nvSpPr>
          <p:spPr>
            <a:xfrm>
              <a:off x="457200" y="304800"/>
              <a:ext cx="5257800" cy="1554162"/>
            </a:xfrm>
            <a:prstGeom prst="rect">
              <a:avLst/>
            </a:prstGeom>
            <a:noFill/>
            <a:ln w="76200">
              <a:noFill/>
            </a:ln>
          </p:spPr>
          <p:txBody>
            <a:bodyPr/>
            <a:lstStyle/>
            <a:p>
              <a:r>
                <a:rPr lang="en-US" sz="2000" dirty="0" smtClean="0"/>
                <a:t>Example 1:  </a:t>
              </a:r>
            </a:p>
            <a:p>
              <a:r>
                <a:rPr lang="en-US" sz="2000" dirty="0" smtClean="0"/>
                <a:t>An object whose moment of inertia is 4.0 kg.m</a:t>
              </a:r>
              <a:r>
                <a:rPr lang="en-US" sz="2000" baseline="30000" dirty="0" smtClean="0"/>
                <a:t>2</a:t>
              </a:r>
              <a:r>
                <a:rPr lang="en-US" sz="2000" dirty="0" smtClean="0"/>
                <a:t> experiences the net torque shown in Fig.2. What is the angular speed of the object at t = 3.0 s if it starts from rest? </a:t>
              </a:r>
            </a:p>
            <a:p>
              <a:r>
                <a:rPr lang="en-US" sz="2000" dirty="0" smtClean="0"/>
                <a:t>A) 0.75 </a:t>
              </a:r>
              <a:r>
                <a:rPr lang="en-US" sz="2000" dirty="0" err="1" smtClean="0"/>
                <a:t>rad</a:t>
              </a:r>
              <a:r>
                <a:rPr lang="en-US" sz="2000" dirty="0" smtClean="0"/>
                <a:t> </a:t>
              </a:r>
              <a:endParaRPr lang="en-US" sz="2000" dirty="0"/>
            </a:p>
          </p:txBody>
        </p:sp>
        <p:pic>
          <p:nvPicPr>
            <p:cNvPr id="62466" name="Picture 2"/>
            <p:cNvPicPr>
              <a:picLocks noChangeAspect="1" noChangeArrowheads="1"/>
            </p:cNvPicPr>
            <p:nvPr/>
          </p:nvPicPr>
          <p:blipFill>
            <a:blip r:embed="rId2" cstate="print"/>
            <a:srcRect/>
            <a:stretch>
              <a:fillRect/>
            </a:stretch>
          </p:blipFill>
          <p:spPr bwMode="auto">
            <a:xfrm>
              <a:off x="5998831" y="152400"/>
              <a:ext cx="2916569" cy="1905000"/>
            </a:xfrm>
            <a:prstGeom prst="rect">
              <a:avLst/>
            </a:prstGeom>
            <a:noFill/>
            <a:ln w="9525">
              <a:noFill/>
              <a:miter lim="800000"/>
              <a:headEnd/>
              <a:tailEnd/>
            </a:ln>
          </p:spPr>
        </p:pic>
      </p:grpSp>
      <p:grpSp>
        <p:nvGrpSpPr>
          <p:cNvPr id="6" name="Group 5"/>
          <p:cNvGrpSpPr/>
          <p:nvPr/>
        </p:nvGrpSpPr>
        <p:grpSpPr>
          <a:xfrm>
            <a:off x="457200" y="3848100"/>
            <a:ext cx="8229600" cy="2107525"/>
            <a:chOff x="152400" y="4168676"/>
            <a:chExt cx="8229600" cy="2107525"/>
          </a:xfrm>
        </p:grpSpPr>
        <p:sp>
          <p:nvSpPr>
            <p:cNvPr id="4" name="Rectangle 3"/>
            <p:cNvSpPr/>
            <p:nvPr/>
          </p:nvSpPr>
          <p:spPr>
            <a:xfrm>
              <a:off x="152400" y="4244876"/>
              <a:ext cx="4218710" cy="2031325"/>
            </a:xfrm>
            <a:prstGeom prst="rect">
              <a:avLst/>
            </a:prstGeom>
          </p:spPr>
          <p:txBody>
            <a:bodyPr wrap="square">
              <a:spAutoFit/>
            </a:bodyPr>
            <a:lstStyle/>
            <a:p>
              <a:r>
                <a:rPr lang="en-US" dirty="0" smtClean="0"/>
                <a:t>Example 2</a:t>
              </a:r>
            </a:p>
            <a:p>
              <a:r>
                <a:rPr lang="en-US" dirty="0" smtClean="0"/>
                <a:t>: </a:t>
              </a:r>
              <a:r>
                <a:rPr lang="en-US" b="1" dirty="0" smtClean="0"/>
                <a:t>Figure 7 </a:t>
              </a:r>
              <a:r>
                <a:rPr lang="en-US" dirty="0" smtClean="0"/>
                <a:t>shows a graph of a torque applied to a rotating body as a function of time. What is the angular momentum of the rotating body at t = 4.0 s, assuming it was initially at rest?</a:t>
              </a:r>
            </a:p>
            <a:p>
              <a:r>
                <a:rPr lang="en-US" dirty="0" smtClean="0"/>
                <a:t>A) 8.0 kg·m</a:t>
              </a:r>
              <a:r>
                <a:rPr lang="en-US" baseline="30000" dirty="0" smtClean="0"/>
                <a:t>2</a:t>
              </a:r>
              <a:r>
                <a:rPr lang="en-US" dirty="0" smtClean="0"/>
                <a:t>/s </a:t>
              </a:r>
            </a:p>
          </p:txBody>
        </p:sp>
        <p:pic>
          <p:nvPicPr>
            <p:cNvPr id="5" name="Picture 2"/>
            <p:cNvPicPr>
              <a:picLocks noChangeAspect="1" noChangeArrowheads="1"/>
            </p:cNvPicPr>
            <p:nvPr/>
          </p:nvPicPr>
          <p:blipFill>
            <a:blip r:embed="rId3" cstate="print"/>
            <a:srcRect/>
            <a:stretch>
              <a:fillRect/>
            </a:stretch>
          </p:blipFill>
          <p:spPr bwMode="auto">
            <a:xfrm>
              <a:off x="4888020" y="4168676"/>
              <a:ext cx="3493980" cy="2095500"/>
            </a:xfrm>
            <a:prstGeom prst="rect">
              <a:avLst/>
            </a:prstGeom>
            <a:noFill/>
            <a:ln w="9525">
              <a:noFill/>
              <a:miter lim="800000"/>
              <a:headEnd/>
              <a:tailEnd/>
            </a:ln>
            <a:effectLst/>
          </p:spPr>
        </p:pic>
      </p:grpSp>
      <p:sp>
        <p:nvSpPr>
          <p:cNvPr id="8" name="Rectangle 4"/>
          <p:cNvSpPr txBox="1">
            <a:spLocks noChangeArrowheads="1"/>
          </p:cNvSpPr>
          <p:nvPr/>
        </p:nvSpPr>
        <p:spPr>
          <a:xfrm>
            <a:off x="457200" y="0"/>
            <a:ext cx="8229600" cy="563562"/>
          </a:xfrm>
          <a:prstGeom prst="rect">
            <a:avLst/>
          </a:prstGeom>
          <a:noFill/>
          <a:ln w="76200">
            <a:noFill/>
          </a:ln>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rgbClr val="00B050"/>
                </a:solidFill>
                <a:effectLst/>
                <a:uLnTx/>
                <a:uFillTx/>
                <a:latin typeface="Comic Sans MS" pitchFamily="66" charset="0"/>
                <a:ea typeface="+mj-ea"/>
                <a:cs typeface="+mj-cs"/>
              </a:rPr>
              <a:t>Examples</a:t>
            </a:r>
            <a:endParaRPr kumimoji="0" lang="en-US" sz="3200" b="1" i="0" u="none" strike="noStrike" kern="1200" cap="none" spc="0" normalizeH="0" baseline="0" noProof="0" dirty="0">
              <a:ln>
                <a:noFill/>
              </a:ln>
              <a:solidFill>
                <a:srgbClr val="00B050"/>
              </a:solidFill>
              <a:effectLst/>
              <a:uLnTx/>
              <a:uFillTx/>
              <a:latin typeface="Comic Sans MS" pitchFamily="66" charset="0"/>
              <a:ea typeface="+mj-ea"/>
              <a:cs typeface="+mj-cs"/>
            </a:endParaRPr>
          </a:p>
        </p:txBody>
      </p:sp>
      <mc:AlternateContent xmlns:mc="http://schemas.openxmlformats.org/markup-compatibility/2006" xmlns:p14="http://schemas.microsoft.com/office/powerpoint/2010/main">
        <mc:Choice Requires="p14">
          <p:contentPart p14:bwMode="auto" r:id="rId4">
            <p14:nvContentPartPr>
              <p14:cNvPr id="46088" name="Ink 8"/>
              <p14:cNvContentPartPr>
                <a14:cpLocks xmlns:a14="http://schemas.microsoft.com/office/drawing/2010/main" noRot="1" noChangeAspect="1" noEditPoints="1" noChangeArrowheads="1" noChangeShapeType="1"/>
              </p14:cNvContentPartPr>
              <p14:nvPr/>
            </p14:nvContentPartPr>
            <p14:xfrm>
              <a:off x="4722813" y="2287588"/>
              <a:ext cx="1587" cy="7937"/>
            </p14:xfrm>
          </p:contentPart>
        </mc:Choice>
        <mc:Fallback xmlns="">
          <p:pic>
            <p:nvPicPr>
              <p:cNvPr id="46088" name="Ink 8"/>
              <p:cNvPicPr>
                <a:picLocks noRot="1" noChangeAspect="1" noEditPoints="1" noChangeArrowheads="1" noChangeShapeType="1"/>
              </p:cNvPicPr>
              <p:nvPr/>
            </p:nvPicPr>
            <p:blipFill>
              <a:blip r:embed="rId5"/>
              <a:stretch>
                <a:fillRect/>
              </a:stretch>
            </p:blipFill>
            <p:spPr>
              <a:xfrm>
                <a:off x="4660920" y="2281094"/>
                <a:ext cx="125373" cy="28501"/>
              </a:xfrm>
              <a:prstGeom prst="rect">
                <a:avLst/>
              </a:prstGeom>
            </p:spPr>
          </p:pic>
        </mc:Fallback>
      </mc:AlternateContent>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280548684"/>
              </p:ext>
            </p:extLst>
          </p:nvPr>
        </p:nvGraphicFramePr>
        <p:xfrm>
          <a:off x="3886200" y="749033"/>
          <a:ext cx="1199786" cy="903875"/>
        </p:xfrm>
        <a:graphic>
          <a:graphicData uri="http://schemas.openxmlformats.org/presentationml/2006/ole">
            <mc:AlternateContent xmlns:mc="http://schemas.openxmlformats.org/markup-compatibility/2006">
              <mc:Choice xmlns:v="urn:schemas-microsoft-com:vml" Requires="v">
                <p:oleObj spid="_x0000_s119056" name="Equation" r:id="rId3" imgW="457200" imgH="393480" progId="Equation.3">
                  <p:embed/>
                </p:oleObj>
              </mc:Choice>
              <mc:Fallback>
                <p:oleObj name="Equation" r:id="rId3" imgW="4572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749033"/>
                        <a:ext cx="1199786" cy="903875"/>
                      </a:xfrm>
                      <a:prstGeom prst="rect">
                        <a:avLst/>
                      </a:prstGeom>
                      <a:noFill/>
                      <a:extLst/>
                    </p:spPr>
                  </p:pic>
                </p:oleObj>
              </mc:Fallback>
            </mc:AlternateContent>
          </a:graphicData>
        </a:graphic>
      </p:graphicFrame>
      <p:graphicFrame>
        <p:nvGraphicFramePr>
          <p:cNvPr id="3" name="Object 3"/>
          <p:cNvGraphicFramePr>
            <a:graphicFrameLocks noChangeAspect="1"/>
          </p:cNvGraphicFramePr>
          <p:nvPr>
            <p:extLst>
              <p:ext uri="{D42A27DB-BD31-4B8C-83A1-F6EECF244321}">
                <p14:modId xmlns:p14="http://schemas.microsoft.com/office/powerpoint/2010/main" val="2662339007"/>
              </p:ext>
            </p:extLst>
          </p:nvPr>
        </p:nvGraphicFramePr>
        <p:xfrm>
          <a:off x="671661" y="981829"/>
          <a:ext cx="1132533" cy="523225"/>
        </p:xfrm>
        <a:graphic>
          <a:graphicData uri="http://schemas.openxmlformats.org/presentationml/2006/ole">
            <mc:AlternateContent xmlns:mc="http://schemas.openxmlformats.org/markup-compatibility/2006">
              <mc:Choice xmlns:v="urn:schemas-microsoft-com:vml" Requires="v">
                <p:oleObj spid="_x0000_s119057" name="Equation" r:id="rId5" imgW="431640" imgH="228600" progId="Equation.3">
                  <p:embed/>
                </p:oleObj>
              </mc:Choice>
              <mc:Fallback>
                <p:oleObj name="Equation" r:id="rId5" imgW="4316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661" y="981829"/>
                        <a:ext cx="1132533" cy="523225"/>
                      </a:xfrm>
                      <a:prstGeom prst="rect">
                        <a:avLst/>
                      </a:prstGeom>
                      <a:noFill/>
                      <a:extLst/>
                    </p:spPr>
                  </p:pic>
                </p:oleObj>
              </mc:Fallback>
            </mc:AlternateContent>
          </a:graphicData>
        </a:graphic>
      </p:graphicFrame>
      <p:graphicFrame>
        <p:nvGraphicFramePr>
          <p:cNvPr id="4" name="Object 4"/>
          <p:cNvGraphicFramePr>
            <a:graphicFrameLocks noChangeAspect="1"/>
          </p:cNvGraphicFramePr>
          <p:nvPr>
            <p:extLst>
              <p:ext uri="{D42A27DB-BD31-4B8C-83A1-F6EECF244321}">
                <p14:modId xmlns:p14="http://schemas.microsoft.com/office/powerpoint/2010/main" val="2408187785"/>
              </p:ext>
            </p:extLst>
          </p:nvPr>
        </p:nvGraphicFramePr>
        <p:xfrm>
          <a:off x="1310146" y="2028951"/>
          <a:ext cx="2419746" cy="554161"/>
        </p:xfrm>
        <a:graphic>
          <a:graphicData uri="http://schemas.openxmlformats.org/presentationml/2006/ole">
            <mc:AlternateContent xmlns:mc="http://schemas.openxmlformats.org/markup-compatibility/2006">
              <mc:Choice xmlns:v="urn:schemas-microsoft-com:vml" Requires="v">
                <p:oleObj spid="_x0000_s119058" name="Equation" r:id="rId7" imgW="1015920" imgH="241200" progId="Equation.3">
                  <p:embed/>
                </p:oleObj>
              </mc:Choice>
              <mc:Fallback>
                <p:oleObj name="Equation" r:id="rId7" imgW="101592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0146" y="2028951"/>
                        <a:ext cx="2419746" cy="554161"/>
                      </a:xfrm>
                      <a:prstGeom prst="rect">
                        <a:avLst/>
                      </a:prstGeom>
                      <a:noFill/>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80777142"/>
              </p:ext>
            </p:extLst>
          </p:nvPr>
        </p:nvGraphicFramePr>
        <p:xfrm>
          <a:off x="1749763" y="2743335"/>
          <a:ext cx="1148674" cy="554161"/>
        </p:xfrm>
        <a:graphic>
          <a:graphicData uri="http://schemas.openxmlformats.org/presentationml/2006/ole">
            <mc:AlternateContent xmlns:mc="http://schemas.openxmlformats.org/markup-compatibility/2006">
              <mc:Choice xmlns:v="urn:schemas-microsoft-com:vml" Requires="v">
                <p:oleObj spid="_x0000_s119059" name="Equation" r:id="rId9" imgW="482400" imgH="241200" progId="Equation.3">
                  <p:embed/>
                </p:oleObj>
              </mc:Choice>
              <mc:Fallback>
                <p:oleObj name="Equation" r:id="rId9" imgW="48240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9763" y="2743335"/>
                        <a:ext cx="1148674" cy="554161"/>
                      </a:xfrm>
                      <a:prstGeom prst="rect">
                        <a:avLst/>
                      </a:prstGeom>
                      <a:noFill/>
                      <a:extLst/>
                    </p:spPr>
                  </p:pic>
                </p:oleObj>
              </mc:Fallback>
            </mc:AlternateContent>
          </a:graphicData>
        </a:graphic>
      </p:graphicFrame>
      <p:sp>
        <p:nvSpPr>
          <p:cNvPr id="8" name="TextBox 7"/>
          <p:cNvSpPr txBox="1"/>
          <p:nvPr/>
        </p:nvSpPr>
        <p:spPr>
          <a:xfrm>
            <a:off x="76200" y="7203"/>
            <a:ext cx="8524706" cy="646331"/>
          </a:xfrm>
          <a:prstGeom prst="rect">
            <a:avLst/>
          </a:prstGeom>
          <a:noFill/>
        </p:spPr>
        <p:txBody>
          <a:bodyPr wrap="none" rtlCol="0">
            <a:spAutoFit/>
          </a:bodyPr>
          <a:lstStyle/>
          <a:p>
            <a:r>
              <a:rPr lang="en-US" sz="3600" b="1" i="1" dirty="0" smtClean="0">
                <a:solidFill>
                  <a:srgbClr val="00B0F0"/>
                </a:solidFill>
              </a:rPr>
              <a:t>Conservation of angular momentum (L</a:t>
            </a:r>
            <a:r>
              <a:rPr lang="en-US" sz="3600" b="1" i="1" baseline="-25000" dirty="0" smtClean="0">
                <a:solidFill>
                  <a:srgbClr val="00B0F0"/>
                </a:solidFill>
              </a:rPr>
              <a:t>i</a:t>
            </a:r>
            <a:r>
              <a:rPr lang="el-GR" sz="3600" b="1" i="1" dirty="0" smtClean="0">
                <a:solidFill>
                  <a:srgbClr val="00B0F0"/>
                </a:solidFill>
              </a:rPr>
              <a:t> </a:t>
            </a:r>
            <a:r>
              <a:rPr lang="en-US" sz="3600" b="1" i="1" dirty="0" smtClean="0">
                <a:solidFill>
                  <a:srgbClr val="00B0F0"/>
                </a:solidFill>
              </a:rPr>
              <a:t>=</a:t>
            </a:r>
            <a:r>
              <a:rPr lang="el-GR" sz="3600" b="1" i="1" dirty="0" smtClean="0">
                <a:solidFill>
                  <a:srgbClr val="00B0F0"/>
                </a:solidFill>
              </a:rPr>
              <a:t> </a:t>
            </a:r>
            <a:r>
              <a:rPr lang="en-US" sz="3600" b="1" i="1" dirty="0" smtClean="0">
                <a:solidFill>
                  <a:srgbClr val="00B0F0"/>
                </a:solidFill>
              </a:rPr>
              <a:t>L</a:t>
            </a:r>
            <a:r>
              <a:rPr lang="en-US" sz="3600" b="1" i="1" baseline="-25000" dirty="0" smtClean="0">
                <a:solidFill>
                  <a:srgbClr val="00B0F0"/>
                </a:solidFill>
              </a:rPr>
              <a:t>f</a:t>
            </a:r>
            <a:r>
              <a:rPr lang="en-US" sz="3600" b="1" i="1" dirty="0" smtClean="0">
                <a:solidFill>
                  <a:srgbClr val="00B0F0"/>
                </a:solidFill>
              </a:rPr>
              <a:t>)</a:t>
            </a:r>
            <a:endParaRPr lang="en-US" sz="3600" b="1" dirty="0">
              <a:solidFill>
                <a:srgbClr val="00B0F0"/>
              </a:solidFill>
            </a:endParaRPr>
          </a:p>
        </p:txBody>
      </p:sp>
      <p:graphicFrame>
        <p:nvGraphicFramePr>
          <p:cNvPr id="23558" name="Object 6"/>
          <p:cNvGraphicFramePr>
            <a:graphicFrameLocks noChangeAspect="1"/>
          </p:cNvGraphicFramePr>
          <p:nvPr>
            <p:extLst>
              <p:ext uri="{D42A27DB-BD31-4B8C-83A1-F6EECF244321}">
                <p14:modId xmlns:p14="http://schemas.microsoft.com/office/powerpoint/2010/main" val="1235541983"/>
              </p:ext>
            </p:extLst>
          </p:nvPr>
        </p:nvGraphicFramePr>
        <p:xfrm>
          <a:off x="1310146" y="3392995"/>
          <a:ext cx="1752602" cy="554161"/>
        </p:xfrm>
        <a:graphic>
          <a:graphicData uri="http://schemas.openxmlformats.org/presentationml/2006/ole">
            <mc:AlternateContent xmlns:mc="http://schemas.openxmlformats.org/markup-compatibility/2006">
              <mc:Choice xmlns:v="urn:schemas-microsoft-com:vml" Requires="v">
                <p:oleObj spid="_x0000_s119060" name="Equation" r:id="rId11" imgW="736560" imgH="241200" progId="Equation.3">
                  <p:embed/>
                </p:oleObj>
              </mc:Choice>
              <mc:Fallback>
                <p:oleObj name="Equation" r:id="rId11" imgW="73656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0146" y="3392995"/>
                        <a:ext cx="1752602" cy="554161"/>
                      </a:xfrm>
                      <a:prstGeom prst="rect">
                        <a:avLst/>
                      </a:prstGeom>
                      <a:noFill/>
                      <a:extLst/>
                    </p:spPr>
                  </p:pic>
                </p:oleObj>
              </mc:Fallback>
            </mc:AlternateContent>
          </a:graphicData>
        </a:graphic>
      </p:graphicFrame>
      <p:pic>
        <p:nvPicPr>
          <p:cNvPr id="10" name="Picture 9" descr="F012_16"/>
          <p:cNvPicPr>
            <a:picLocks noChangeAspect="1" noChangeArrowheads="1"/>
          </p:cNvPicPr>
          <p:nvPr/>
        </p:nvPicPr>
        <p:blipFill>
          <a:blip r:embed="rId13" cstate="print"/>
          <a:srcRect/>
          <a:stretch>
            <a:fillRect/>
          </a:stretch>
        </p:blipFill>
        <p:spPr>
          <a:xfrm>
            <a:off x="6553200" y="914401"/>
            <a:ext cx="1524000" cy="3657600"/>
          </a:xfrm>
          <a:prstGeom prst="rect">
            <a:avLst/>
          </a:prstGeom>
          <a:ln w="76200">
            <a:noFill/>
          </a:ln>
        </p:spPr>
      </p:pic>
      <p:pic>
        <p:nvPicPr>
          <p:cNvPr id="5" name="Picture 4"/>
          <p:cNvPicPr>
            <a:picLocks noChangeAspect="1"/>
          </p:cNvPicPr>
          <p:nvPr/>
        </p:nvPicPr>
        <p:blipFill>
          <a:blip r:embed="rId14"/>
          <a:stretch>
            <a:fillRect/>
          </a:stretch>
        </p:blipFill>
        <p:spPr>
          <a:xfrm>
            <a:off x="143245" y="4477134"/>
            <a:ext cx="8457661" cy="1809500"/>
          </a:xfrm>
          <a:prstGeom prst="rect">
            <a:avLst/>
          </a:prstGeom>
        </p:spPr>
      </p:pic>
      <p:sp>
        <p:nvSpPr>
          <p:cNvPr id="6" name="Rectangle 5"/>
          <p:cNvSpPr/>
          <p:nvPr/>
        </p:nvSpPr>
        <p:spPr>
          <a:xfrm>
            <a:off x="523693" y="6240707"/>
            <a:ext cx="7924799" cy="369332"/>
          </a:xfrm>
          <a:prstGeom prst="rect">
            <a:avLst/>
          </a:prstGeom>
        </p:spPr>
        <p:txBody>
          <a:bodyPr wrap="square">
            <a:spAutoFit/>
          </a:bodyPr>
          <a:lstStyle/>
          <a:p>
            <a:r>
              <a:rPr lang="en-US" dirty="0">
                <a:latin typeface="TimesTen-Roman"/>
              </a:rPr>
              <a:t>(a) decreases; (b) same (</a:t>
            </a:r>
            <a:r>
              <a:rPr lang="en-US" dirty="0" err="1">
                <a:latin typeface="MathePiSev"/>
              </a:rPr>
              <a:t>t</a:t>
            </a:r>
            <a:r>
              <a:rPr lang="en-US" sz="800" dirty="0" err="1">
                <a:latin typeface="TimesTen-Roman"/>
              </a:rPr>
              <a:t>net</a:t>
            </a:r>
            <a:r>
              <a:rPr lang="en-US" sz="800" dirty="0">
                <a:latin typeface="TimesTen-Roman"/>
              </a:rPr>
              <a:t> </a:t>
            </a:r>
            <a:r>
              <a:rPr lang="en-US" dirty="0">
                <a:latin typeface="MathematicalPi-One"/>
              </a:rPr>
              <a:t> </a:t>
            </a:r>
            <a:r>
              <a:rPr lang="en-US" dirty="0">
                <a:latin typeface="TimesTen-Roman"/>
              </a:rPr>
              <a:t>0, so </a:t>
            </a:r>
            <a:r>
              <a:rPr lang="en-US" i="1" dirty="0" smtClean="0">
                <a:latin typeface="TimesTen-Italic"/>
              </a:rPr>
              <a:t>L </a:t>
            </a:r>
            <a:r>
              <a:rPr lang="en-US" dirty="0" smtClean="0">
                <a:latin typeface="TimesTen-Roman"/>
              </a:rPr>
              <a:t>is </a:t>
            </a:r>
            <a:r>
              <a:rPr lang="en-US" dirty="0">
                <a:latin typeface="TimesTen-Roman"/>
              </a:rPr>
              <a:t>conserved); (c) increases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534400" cy="563562"/>
          </a:xfrm>
          <a:noFill/>
          <a:ln w="76200">
            <a:noFill/>
          </a:ln>
        </p:spPr>
        <p:txBody>
          <a:bodyPr>
            <a:normAutofit fontScale="90000"/>
          </a:bodyPr>
          <a:lstStyle/>
          <a:p>
            <a:r>
              <a:rPr lang="en-US" sz="3200" b="1" dirty="0" smtClean="0">
                <a:solidFill>
                  <a:srgbClr val="00B050"/>
                </a:solidFill>
                <a:latin typeface="Comic Sans MS" pitchFamily="66" charset="0"/>
              </a:rPr>
              <a:t>Example’s: Conservation of angular momentum</a:t>
            </a:r>
            <a:endParaRPr lang="en-US" sz="3200" b="1" dirty="0">
              <a:solidFill>
                <a:srgbClr val="00B050"/>
              </a:solidFill>
              <a:latin typeface="Comic Sans MS" pitchFamily="66" charset="0"/>
            </a:endParaRPr>
          </a:p>
        </p:txBody>
      </p:sp>
      <p:sp>
        <p:nvSpPr>
          <p:cNvPr id="6" name="Rectangle 5"/>
          <p:cNvSpPr/>
          <p:nvPr/>
        </p:nvSpPr>
        <p:spPr>
          <a:xfrm>
            <a:off x="457200" y="685800"/>
            <a:ext cx="8534400" cy="1754326"/>
          </a:xfrm>
          <a:prstGeom prst="rect">
            <a:avLst/>
          </a:prstGeom>
        </p:spPr>
        <p:txBody>
          <a:bodyPr wrap="square">
            <a:spAutoFit/>
          </a:bodyPr>
          <a:lstStyle/>
          <a:p>
            <a:r>
              <a:rPr lang="en-US" dirty="0" smtClean="0"/>
              <a:t>Example1: A student holding two weights close to his chest is sitting on a frictionless chair; the student and chair are rotating with an angular speed of 10 </a:t>
            </a:r>
            <a:r>
              <a:rPr lang="en-US" dirty="0" err="1" smtClean="0"/>
              <a:t>rad</a:t>
            </a:r>
            <a:r>
              <a:rPr lang="en-US" dirty="0" smtClean="0"/>
              <a:t>/s. The moment of inertia of Student + Weights + Chair system about the axis of rotation is 20 kg.m2. Now the student extends his arms horizontally to increase the moment of inertia by 10 %. Find the new angular speed of the system? </a:t>
            </a:r>
          </a:p>
          <a:p>
            <a:r>
              <a:rPr lang="en-US" dirty="0" smtClean="0"/>
              <a:t>A) 9.1 </a:t>
            </a:r>
            <a:r>
              <a:rPr lang="en-US" dirty="0" err="1" smtClean="0"/>
              <a:t>rad</a:t>
            </a:r>
            <a:r>
              <a:rPr lang="en-US" dirty="0" smtClean="0"/>
              <a:t>/s </a:t>
            </a:r>
            <a:endParaRPr lang="en-US" dirty="0"/>
          </a:p>
        </p:txBody>
      </p:sp>
      <p:sp>
        <p:nvSpPr>
          <p:cNvPr id="4" name="Rectangle 3"/>
          <p:cNvSpPr/>
          <p:nvPr/>
        </p:nvSpPr>
        <p:spPr>
          <a:xfrm>
            <a:off x="457200" y="2590800"/>
            <a:ext cx="8305800" cy="1754326"/>
          </a:xfrm>
          <a:prstGeom prst="rect">
            <a:avLst/>
          </a:prstGeom>
        </p:spPr>
        <p:txBody>
          <a:bodyPr wrap="square">
            <a:spAutoFit/>
          </a:bodyPr>
          <a:lstStyle/>
          <a:p>
            <a:r>
              <a:rPr lang="en-US" dirty="0" smtClean="0"/>
              <a:t>Example2:  A boy of mass m = 30.0 kg stands at the center of a platform which rotates about a frictionless axle making one revolution in 6.00 seconds. The platform is a uniform circular disk with mass M = 100 kg and radius R = 2.00 m. If the boy walks </a:t>
            </a:r>
            <a:r>
              <a:rPr lang="en-US" dirty="0" err="1" smtClean="0"/>
              <a:t>radially</a:t>
            </a:r>
            <a:r>
              <a:rPr lang="en-US" dirty="0" smtClean="0"/>
              <a:t> to a position 1.00 m from the platform center, find the angular speed of the boy-platform system after the boy has reached this position. </a:t>
            </a:r>
          </a:p>
          <a:p>
            <a:r>
              <a:rPr lang="en-US" dirty="0" smtClean="0"/>
              <a:t>A) 9.11 × 10</a:t>
            </a:r>
            <a:r>
              <a:rPr lang="en-US" baseline="30000" dirty="0" smtClean="0"/>
              <a:t>-1</a:t>
            </a:r>
            <a:r>
              <a:rPr lang="en-US" dirty="0" smtClean="0"/>
              <a:t> </a:t>
            </a:r>
            <a:r>
              <a:rPr lang="en-US" dirty="0" err="1" smtClean="0"/>
              <a:t>rad</a:t>
            </a:r>
            <a:r>
              <a:rPr lang="en-US" dirty="0" smtClean="0"/>
              <a:t>/s </a:t>
            </a:r>
          </a:p>
        </p:txBody>
      </p:sp>
      <p:sp>
        <p:nvSpPr>
          <p:cNvPr id="5" name="Rectangle 4"/>
          <p:cNvSpPr/>
          <p:nvPr/>
        </p:nvSpPr>
        <p:spPr>
          <a:xfrm>
            <a:off x="457200" y="4495800"/>
            <a:ext cx="8382000" cy="2031325"/>
          </a:xfrm>
          <a:prstGeom prst="rect">
            <a:avLst/>
          </a:prstGeom>
        </p:spPr>
        <p:txBody>
          <a:bodyPr wrap="square">
            <a:spAutoFit/>
          </a:bodyPr>
          <a:lstStyle/>
          <a:p>
            <a:r>
              <a:rPr lang="en-US" dirty="0" smtClean="0"/>
              <a:t>Example 3: A man of mass 80 kg, holding a stone of mass 2.0 kg, stands at the rim of a turntable of radius 4.0 m and mounted on a frictionless shaft through its center. The rotational inertia of the turntable is 2.0 ×103 kg.m2. The whole system is initially at rest. Now, the man throws the stone tangentially out with a speed of 2.0 m/s relative to the ground. Calculate the angular speed of the man-turntable system. You may consider the man as a point mass. </a:t>
            </a:r>
          </a:p>
          <a:p>
            <a:r>
              <a:rPr lang="en-US" dirty="0" smtClean="0"/>
              <a:t>A) 4.9 × 10–3 </a:t>
            </a:r>
            <a:r>
              <a:rPr lang="en-US" dirty="0" err="1" smtClean="0"/>
              <a:t>rad</a:t>
            </a:r>
            <a:r>
              <a:rPr lang="en-US" dirty="0" smtClean="0"/>
              <a:t>/s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533400" y="1143000"/>
            <a:ext cx="8134350" cy="2661523"/>
            <a:chOff x="533400" y="2133600"/>
            <a:chExt cx="8134350" cy="2661523"/>
          </a:xfrm>
        </p:grpSpPr>
        <p:sp>
          <p:nvSpPr>
            <p:cNvPr id="9" name="Rectangle 8"/>
            <p:cNvSpPr/>
            <p:nvPr/>
          </p:nvSpPr>
          <p:spPr>
            <a:xfrm>
              <a:off x="533400" y="2209800"/>
              <a:ext cx="5486400" cy="2585323"/>
            </a:xfrm>
            <a:prstGeom prst="rect">
              <a:avLst/>
            </a:prstGeom>
          </p:spPr>
          <p:txBody>
            <a:bodyPr wrap="square">
              <a:spAutoFit/>
            </a:bodyPr>
            <a:lstStyle/>
            <a:p>
              <a:r>
                <a:rPr lang="en-US" dirty="0" smtClean="0"/>
                <a:t>Example. </a:t>
              </a:r>
            </a:p>
            <a:p>
              <a:r>
                <a:rPr lang="en-US" dirty="0" smtClean="0"/>
                <a:t>A small disk, tied to one end of a light string, moves with speed </a:t>
              </a:r>
              <a:r>
                <a:rPr lang="en-US" i="1" dirty="0" smtClean="0"/>
                <a:t>v in a circular path of radius r, on a horizontal, frictionless table. The string passes through a hole in the center of the table as shown in </a:t>
              </a:r>
              <a:r>
                <a:rPr lang="en-US" b="1" i="1" dirty="0" smtClean="0"/>
                <a:t>Figure 6. </a:t>
              </a:r>
              <a:r>
                <a:rPr lang="en-US" i="1" dirty="0" smtClean="0"/>
                <a:t>If the string is slowly pulled down, thereby reducing the radius of the path of the disk to half its initial value, the new speed of the disk is: </a:t>
              </a:r>
            </a:p>
            <a:p>
              <a:r>
                <a:rPr lang="en-US" i="1" dirty="0" smtClean="0"/>
                <a:t>A) </a:t>
              </a:r>
              <a:r>
                <a:rPr lang="en-US" dirty="0" smtClean="0"/>
                <a:t>2</a:t>
              </a:r>
              <a:r>
                <a:rPr lang="en-US" i="1" dirty="0" smtClean="0"/>
                <a:t>v </a:t>
              </a:r>
            </a:p>
          </p:txBody>
        </p:sp>
        <p:pic>
          <p:nvPicPr>
            <p:cNvPr id="105474" name="Picture 2"/>
            <p:cNvPicPr>
              <a:picLocks noChangeAspect="1" noChangeArrowheads="1"/>
            </p:cNvPicPr>
            <p:nvPr/>
          </p:nvPicPr>
          <p:blipFill>
            <a:blip r:embed="rId2" cstate="print"/>
            <a:srcRect/>
            <a:stretch>
              <a:fillRect/>
            </a:stretch>
          </p:blipFill>
          <p:spPr bwMode="auto">
            <a:xfrm>
              <a:off x="6553200" y="2133600"/>
              <a:ext cx="2114550" cy="2447925"/>
            </a:xfrm>
            <a:prstGeom prst="rect">
              <a:avLst/>
            </a:prstGeom>
            <a:noFill/>
            <a:ln w="9525">
              <a:noFill/>
              <a:miter lim="800000"/>
              <a:headEnd/>
              <a:tailEnd/>
            </a:ln>
            <a:effectLst/>
          </p:spPr>
        </p:pic>
      </p:grpSp>
      <p:sp>
        <p:nvSpPr>
          <p:cNvPr id="10" name="Title 9"/>
          <p:cNvSpPr>
            <a:spLocks noGrp="1"/>
          </p:cNvSpPr>
          <p:nvPr>
            <p:ph type="title"/>
          </p:nvPr>
        </p:nvSpPr>
        <p:spPr>
          <a:xfrm>
            <a:off x="457200" y="0"/>
            <a:ext cx="8229600" cy="1143000"/>
          </a:xfrm>
        </p:spPr>
        <p:txBody>
          <a:bodyPr/>
          <a:lstStyle/>
          <a:p>
            <a:r>
              <a:rPr lang="en-US" dirty="0" smtClean="0"/>
              <a:t>More Example</a:t>
            </a:r>
            <a:endParaRPr lang="en-US" dirty="0"/>
          </a:p>
        </p:txBody>
      </p:sp>
      <p:sp>
        <p:nvSpPr>
          <p:cNvPr id="12" name="Rectangle 11"/>
          <p:cNvSpPr/>
          <p:nvPr/>
        </p:nvSpPr>
        <p:spPr>
          <a:xfrm>
            <a:off x="609600" y="4209871"/>
            <a:ext cx="8229600" cy="1477328"/>
          </a:xfrm>
          <a:prstGeom prst="rect">
            <a:avLst/>
          </a:prstGeom>
        </p:spPr>
        <p:txBody>
          <a:bodyPr wrap="square">
            <a:spAutoFit/>
          </a:bodyPr>
          <a:lstStyle/>
          <a:p>
            <a:r>
              <a:rPr lang="en-US" b="1" dirty="0" smtClean="0"/>
              <a:t>Example.</a:t>
            </a:r>
            <a:r>
              <a:rPr lang="en-US" dirty="0" smtClean="0"/>
              <a:t> </a:t>
            </a:r>
          </a:p>
          <a:p>
            <a:r>
              <a:rPr lang="en-US" dirty="0" smtClean="0"/>
              <a:t>A merry-go-round of radius </a:t>
            </a:r>
            <a:r>
              <a:rPr lang="en-US" i="1" dirty="0" smtClean="0"/>
              <a:t>R</a:t>
            </a:r>
            <a:r>
              <a:rPr lang="en-US" dirty="0" smtClean="0"/>
              <a:t> = 2.0 m has a rotational inertia I = 200 kg.m</a:t>
            </a:r>
            <a:r>
              <a:rPr lang="en-US" baseline="30000" dirty="0" smtClean="0"/>
              <a:t>2</a:t>
            </a:r>
            <a:r>
              <a:rPr lang="en-US" dirty="0" smtClean="0"/>
              <a:t> and is rotating at 10 rev/min, about a frictionless vertical axle. A 50 kg boy jumps onto the edge of the merry-go-round and sits down on the edge. Considering the boy to be a point mass, the new angular speed of the merry-go-round is: (</a:t>
            </a:r>
            <a:r>
              <a:rPr lang="en-US" dirty="0" err="1" smtClean="0"/>
              <a:t>Ans</a:t>
            </a:r>
            <a:r>
              <a:rPr lang="en-US" dirty="0" smtClean="0"/>
              <a:t>: 5.0 rev/min)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6019800" cy="2011362"/>
          </a:xfrm>
          <a:prstGeom prst="rect">
            <a:avLst/>
          </a:prstGeom>
          <a:noFill/>
          <a:ln w="76200">
            <a:noFill/>
          </a:ln>
        </p:spPr>
        <p:txBody>
          <a:bodyPr/>
          <a:lstStyle/>
          <a:p>
            <a:r>
              <a:rPr lang="en-US" b="1" u="sng" dirty="0" smtClean="0"/>
              <a:t>Book’s problem</a:t>
            </a:r>
            <a:r>
              <a:rPr lang="en-US" dirty="0" smtClean="0"/>
              <a:t>: A uniform thin rod of length 0.5m and mass 4kg can rotate in a horizontal plane can rotate in a horizontal plane about a vertical axis through its center. The rod is at rest when a 3g bullet traveling in the rotation plane is fired into one end of the rod. As viewed from above, the bullet’s path makes </a:t>
            </a:r>
            <a:r>
              <a:rPr lang="el-GR" dirty="0" smtClean="0"/>
              <a:t>Θ</a:t>
            </a:r>
            <a:r>
              <a:rPr lang="en-US" dirty="0" smtClean="0"/>
              <a:t> = 60</a:t>
            </a:r>
            <a:r>
              <a:rPr lang="en-US" baseline="30000" dirty="0" smtClean="0"/>
              <a:t>0</a:t>
            </a:r>
            <a:r>
              <a:rPr lang="en-US" dirty="0" smtClean="0"/>
              <a:t> with the rod. If the bullet lodges in the rod and the angular velocity of the rod is 10 </a:t>
            </a:r>
            <a:r>
              <a:rPr lang="en-US" dirty="0" err="1" smtClean="0"/>
              <a:t>rad</a:t>
            </a:r>
            <a:r>
              <a:rPr lang="en-US" dirty="0" smtClean="0"/>
              <a:t>/s immediately after the collision, what is the speed of the bullet just before the impact? </a:t>
            </a:r>
            <a:r>
              <a:rPr lang="en-US" dirty="0" smtClean="0">
                <a:solidFill>
                  <a:srgbClr val="00B0F0"/>
                </a:solidFill>
              </a:rPr>
              <a:t>(Ans:1.3x10</a:t>
            </a:r>
            <a:r>
              <a:rPr lang="en-US" baseline="30000" dirty="0" smtClean="0">
                <a:solidFill>
                  <a:srgbClr val="00B0F0"/>
                </a:solidFill>
              </a:rPr>
              <a:t>3</a:t>
            </a:r>
            <a:r>
              <a:rPr lang="en-US" dirty="0" smtClean="0">
                <a:solidFill>
                  <a:srgbClr val="00B0F0"/>
                </a:solidFill>
              </a:rPr>
              <a:t> m/s)</a:t>
            </a:r>
            <a:endParaRPr lang="en-US" dirty="0">
              <a:solidFill>
                <a:srgbClr val="00B0F0"/>
              </a:solidFill>
            </a:endParaRPr>
          </a:p>
        </p:txBody>
      </p:sp>
      <p:grpSp>
        <p:nvGrpSpPr>
          <p:cNvPr id="3" name="Group 16"/>
          <p:cNvGrpSpPr/>
          <p:nvPr/>
        </p:nvGrpSpPr>
        <p:grpSpPr>
          <a:xfrm>
            <a:off x="6629400" y="27938"/>
            <a:ext cx="2286000" cy="1865394"/>
            <a:chOff x="6629400" y="27938"/>
            <a:chExt cx="2286000" cy="1865394"/>
          </a:xfrm>
        </p:grpSpPr>
        <p:sp>
          <p:nvSpPr>
            <p:cNvPr id="33" name="Arc 32"/>
            <p:cNvSpPr/>
            <p:nvPr/>
          </p:nvSpPr>
          <p:spPr>
            <a:xfrm rot="8851005">
              <a:off x="8103206" y="27938"/>
              <a:ext cx="533400" cy="1219200"/>
            </a:xfrm>
            <a:prstGeom prst="arc">
              <a:avLst>
                <a:gd name="adj1" fmla="val 16200000"/>
                <a:gd name="adj2" fmla="val 1945771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6"/>
            <p:cNvGrpSpPr/>
            <p:nvPr/>
          </p:nvGrpSpPr>
          <p:grpSpPr>
            <a:xfrm>
              <a:off x="6629400" y="533400"/>
              <a:ext cx="2286000" cy="1359932"/>
              <a:chOff x="5867400" y="2297668"/>
              <a:chExt cx="3048000" cy="1711716"/>
            </a:xfrm>
          </p:grpSpPr>
          <p:grpSp>
            <p:nvGrpSpPr>
              <p:cNvPr id="5" name="Group 34"/>
              <p:cNvGrpSpPr/>
              <p:nvPr/>
            </p:nvGrpSpPr>
            <p:grpSpPr>
              <a:xfrm>
                <a:off x="5867400" y="2438400"/>
                <a:ext cx="3048000" cy="1570984"/>
                <a:chOff x="5867400" y="2438400"/>
                <a:chExt cx="3048000" cy="1570984"/>
              </a:xfrm>
            </p:grpSpPr>
            <p:sp>
              <p:nvSpPr>
                <p:cNvPr id="18" name="Rectangle 17"/>
                <p:cNvSpPr/>
                <p:nvPr/>
              </p:nvSpPr>
              <p:spPr>
                <a:xfrm>
                  <a:off x="5867400" y="2438400"/>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Oval 18"/>
                <p:cNvSpPr/>
                <p:nvPr/>
              </p:nvSpPr>
              <p:spPr>
                <a:xfrm>
                  <a:off x="7315200" y="2590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Isosceles Triangle 21"/>
                <p:cNvSpPr/>
                <p:nvPr/>
              </p:nvSpPr>
              <p:spPr>
                <a:xfrm rot="1777501">
                  <a:off x="8271493" y="3439627"/>
                  <a:ext cx="167341"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Rectangle 22"/>
                <p:cNvSpPr/>
                <p:nvPr/>
              </p:nvSpPr>
              <p:spPr>
                <a:xfrm rot="1777501">
                  <a:off x="8120824" y="3628384"/>
                  <a:ext cx="167341"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32" name="Straight Arrow Connector 31"/>
                <p:cNvCxnSpPr>
                  <a:stCxn id="22" idx="0"/>
                </p:cNvCxnSpPr>
                <p:nvPr/>
              </p:nvCxnSpPr>
              <p:spPr>
                <a:xfrm rot="5400000" flipH="1" flipV="1">
                  <a:off x="8307848" y="2923218"/>
                  <a:ext cx="635169" cy="427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772400" y="2971800"/>
                  <a:ext cx="319176" cy="348652"/>
                </a:xfrm>
                <a:prstGeom prst="rect">
                  <a:avLst/>
                </a:prstGeom>
              </p:spPr>
              <p:txBody>
                <a:bodyPr wrap="none">
                  <a:spAutoFit/>
                </a:bodyPr>
                <a:lstStyle/>
                <a:p>
                  <a:r>
                    <a:rPr lang="el-GR" sz="1200" dirty="0" smtClean="0"/>
                    <a:t>Θ</a:t>
                  </a:r>
                  <a:endParaRPr lang="en-US" sz="1200" dirty="0"/>
                </a:p>
              </p:txBody>
            </p:sp>
          </p:grpSp>
          <p:sp>
            <p:nvSpPr>
              <p:cNvPr id="36" name="TextBox 35"/>
              <p:cNvSpPr txBox="1"/>
              <p:nvPr/>
            </p:nvSpPr>
            <p:spPr>
              <a:xfrm>
                <a:off x="7113896" y="2297668"/>
                <a:ext cx="467222" cy="348652"/>
              </a:xfrm>
              <a:prstGeom prst="rect">
                <a:avLst/>
              </a:prstGeom>
              <a:noFill/>
            </p:spPr>
            <p:txBody>
              <a:bodyPr wrap="none" rtlCol="0">
                <a:spAutoFit/>
              </a:bodyPr>
              <a:lstStyle/>
              <a:p>
                <a:r>
                  <a:rPr lang="en-US" sz="1200" dirty="0" smtClean="0"/>
                  <a:t>axis</a:t>
                </a:r>
                <a:endParaRPr lang="en-US" sz="1200" dirty="0"/>
              </a:p>
            </p:txBody>
          </p:sp>
        </p:grpSp>
      </p:grpSp>
      <p:grpSp>
        <p:nvGrpSpPr>
          <p:cNvPr id="6" name="Group 13"/>
          <p:cNvGrpSpPr/>
          <p:nvPr/>
        </p:nvGrpSpPr>
        <p:grpSpPr>
          <a:xfrm>
            <a:off x="609600" y="3200400"/>
            <a:ext cx="7696200" cy="3139321"/>
            <a:chOff x="228600" y="2405122"/>
            <a:chExt cx="7696200" cy="3139321"/>
          </a:xfrm>
        </p:grpSpPr>
        <p:sp>
          <p:nvSpPr>
            <p:cNvPr id="15" name="Rectangle 14"/>
            <p:cNvSpPr/>
            <p:nvPr/>
          </p:nvSpPr>
          <p:spPr>
            <a:xfrm>
              <a:off x="2438400" y="2405122"/>
              <a:ext cx="5486400" cy="3139321"/>
            </a:xfrm>
            <a:prstGeom prst="rect">
              <a:avLst/>
            </a:prstGeom>
          </p:spPr>
          <p:txBody>
            <a:bodyPr wrap="square">
              <a:spAutoFit/>
            </a:bodyPr>
            <a:lstStyle/>
            <a:p>
              <a:r>
                <a:rPr lang="en-US" dirty="0" smtClean="0"/>
                <a:t>Example5. </a:t>
              </a:r>
            </a:p>
            <a:p>
              <a:r>
                <a:rPr lang="en-US" dirty="0" smtClean="0"/>
                <a:t>A uniform thin rod of mass M = 50 g and length L = 1.0 m hangs from a pivot at point A at the edge (</a:t>
              </a:r>
              <a:r>
                <a:rPr lang="en-US" b="1" dirty="0" smtClean="0"/>
                <a:t>Figure 10). </a:t>
              </a:r>
              <a:r>
                <a:rPr lang="en-US" dirty="0" smtClean="0"/>
                <a:t>A ball of clay of mass m = 10 g moving with a horizontal velocity v = 25 m/s strikes the rod at its center of mass (COM) at right angle and remains stuck to the rod. Find the angular speed of the clay–rod system just after the collision. </a:t>
              </a:r>
            </a:p>
            <a:p>
              <a:endParaRPr lang="en-US" dirty="0" smtClean="0"/>
            </a:p>
            <a:p>
              <a:endParaRPr lang="en-US" dirty="0" smtClean="0"/>
            </a:p>
            <a:p>
              <a:r>
                <a:rPr lang="en-US" dirty="0" smtClean="0"/>
                <a:t>A) 6.5 </a:t>
              </a:r>
              <a:r>
                <a:rPr lang="en-US" dirty="0" err="1" smtClean="0"/>
                <a:t>rad</a:t>
              </a:r>
              <a:r>
                <a:rPr lang="en-US" dirty="0" smtClean="0"/>
                <a:t>/s </a:t>
              </a:r>
            </a:p>
          </p:txBody>
        </p:sp>
        <p:pic>
          <p:nvPicPr>
            <p:cNvPr id="16" name="Picture 2"/>
            <p:cNvPicPr>
              <a:picLocks noChangeAspect="1" noChangeArrowheads="1"/>
            </p:cNvPicPr>
            <p:nvPr/>
          </p:nvPicPr>
          <p:blipFill>
            <a:blip r:embed="rId2" cstate="print"/>
            <a:srcRect/>
            <a:stretch>
              <a:fillRect/>
            </a:stretch>
          </p:blipFill>
          <p:spPr bwMode="auto">
            <a:xfrm>
              <a:off x="228600" y="2786122"/>
              <a:ext cx="1981200" cy="2150327"/>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11</a:t>
            </a:r>
            <a:endParaRPr lang="en-US" dirty="0"/>
          </a:p>
        </p:txBody>
      </p:sp>
      <p:sp>
        <p:nvSpPr>
          <p:cNvPr id="3" name="Subtitle 2"/>
          <p:cNvSpPr>
            <a:spLocks noGrp="1"/>
          </p:cNvSpPr>
          <p:nvPr>
            <p:ph type="subTitle" idx="1"/>
          </p:nvPr>
        </p:nvSpPr>
        <p:spPr/>
        <p:txBody>
          <a:bodyPr/>
          <a:lstStyle/>
          <a:p>
            <a:r>
              <a:rPr lang="en-US" dirty="0" smtClean="0"/>
              <a:t>Rolling</a:t>
            </a:r>
          </a:p>
          <a:p>
            <a:r>
              <a:rPr lang="en-US" dirty="0" smtClean="0"/>
              <a:t>Lecture 4</a:t>
            </a:r>
            <a:endParaRPr lang="en-US" dirty="0"/>
          </a:p>
        </p:txBody>
      </p:sp>
    </p:spTree>
    <p:extLst>
      <p:ext uri="{BB962C8B-B14F-4D97-AF65-F5344CB8AC3E}">
        <p14:creationId xmlns:p14="http://schemas.microsoft.com/office/powerpoint/2010/main" val="1595705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926608" y="3262952"/>
            <a:ext cx="4585648" cy="13648"/>
            <a:chOff x="1891352" y="3352800"/>
            <a:chExt cx="4585648" cy="13648"/>
          </a:xfrm>
        </p:grpSpPr>
        <p:cxnSp>
          <p:nvCxnSpPr>
            <p:cNvPr id="3" name="Straight Arrow Connector 2"/>
            <p:cNvCxnSpPr/>
            <p:nvPr/>
          </p:nvCxnSpPr>
          <p:spPr>
            <a:xfrm>
              <a:off x="4267200" y="3352800"/>
              <a:ext cx="2209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0800000" flipV="1">
              <a:off x="1891352" y="3358488"/>
              <a:ext cx="2375848" cy="796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2"/>
          <p:cNvGrpSpPr/>
          <p:nvPr/>
        </p:nvGrpSpPr>
        <p:grpSpPr>
          <a:xfrm>
            <a:off x="1981200" y="990600"/>
            <a:ext cx="4572000" cy="4572000"/>
            <a:chOff x="1981200" y="990600"/>
            <a:chExt cx="4572000" cy="4572000"/>
          </a:xfrm>
        </p:grpSpPr>
        <p:cxnSp>
          <p:nvCxnSpPr>
            <p:cNvPr id="10" name="Straight Connector 9"/>
            <p:cNvCxnSpPr/>
            <p:nvPr/>
          </p:nvCxnSpPr>
          <p:spPr>
            <a:xfrm rot="5400000">
              <a:off x="1981199" y="3276600"/>
              <a:ext cx="4572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3257264"/>
              <a:ext cx="4572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Group 7"/>
          <p:cNvGrpSpPr/>
          <p:nvPr/>
        </p:nvGrpSpPr>
        <p:grpSpPr>
          <a:xfrm rot="16200000">
            <a:off x="1926608" y="3270912"/>
            <a:ext cx="4585648" cy="13648"/>
            <a:chOff x="1891352" y="3352800"/>
            <a:chExt cx="4585648" cy="13648"/>
          </a:xfrm>
        </p:grpSpPr>
        <p:cxnSp>
          <p:nvCxnSpPr>
            <p:cNvPr id="13" name="Straight Arrow Connector 12"/>
            <p:cNvCxnSpPr/>
            <p:nvPr/>
          </p:nvCxnSpPr>
          <p:spPr>
            <a:xfrm>
              <a:off x="4267200" y="3352800"/>
              <a:ext cx="2209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1891352" y="3358488"/>
              <a:ext cx="2375848" cy="796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7"/>
          <p:cNvGrpSpPr/>
          <p:nvPr/>
        </p:nvGrpSpPr>
        <p:grpSpPr>
          <a:xfrm flipH="1">
            <a:off x="1981200" y="3262952"/>
            <a:ext cx="4585648" cy="13648"/>
            <a:chOff x="1891352" y="3352800"/>
            <a:chExt cx="4585648" cy="13648"/>
          </a:xfrm>
        </p:grpSpPr>
        <p:cxnSp>
          <p:nvCxnSpPr>
            <p:cNvPr id="16" name="Straight Arrow Connector 15"/>
            <p:cNvCxnSpPr/>
            <p:nvPr/>
          </p:nvCxnSpPr>
          <p:spPr>
            <a:xfrm>
              <a:off x="4267200" y="3352800"/>
              <a:ext cx="2209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1891352" y="3358488"/>
              <a:ext cx="2375848" cy="796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7"/>
          <p:cNvGrpSpPr/>
          <p:nvPr/>
        </p:nvGrpSpPr>
        <p:grpSpPr>
          <a:xfrm rot="5400000" flipV="1">
            <a:off x="2043752" y="3314128"/>
            <a:ext cx="4585648" cy="13648"/>
            <a:chOff x="1891352" y="3352800"/>
            <a:chExt cx="4585648" cy="13648"/>
          </a:xfrm>
        </p:grpSpPr>
        <p:cxnSp>
          <p:nvCxnSpPr>
            <p:cNvPr id="19" name="Straight Arrow Connector 18"/>
            <p:cNvCxnSpPr/>
            <p:nvPr/>
          </p:nvCxnSpPr>
          <p:spPr>
            <a:xfrm>
              <a:off x="4267200" y="3352800"/>
              <a:ext cx="2209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1891352" y="3358488"/>
              <a:ext cx="2375848" cy="796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971800" y="1676400"/>
            <a:ext cx="525465" cy="369332"/>
          </a:xfrm>
          <a:prstGeom prst="rect">
            <a:avLst/>
          </a:prstGeom>
          <a:noFill/>
        </p:spPr>
        <p:txBody>
          <a:bodyPr wrap="none" rtlCol="0">
            <a:spAutoFit/>
          </a:bodyPr>
          <a:lstStyle/>
          <a:p>
            <a:r>
              <a:rPr lang="en-US" dirty="0" smtClean="0"/>
              <a:t>fast</a:t>
            </a:r>
            <a:endParaRPr lang="en-US" dirty="0"/>
          </a:p>
        </p:txBody>
      </p:sp>
      <p:sp>
        <p:nvSpPr>
          <p:cNvPr id="22" name="TextBox 21"/>
          <p:cNvSpPr txBox="1"/>
          <p:nvPr/>
        </p:nvSpPr>
        <p:spPr>
          <a:xfrm>
            <a:off x="3276600" y="3733800"/>
            <a:ext cx="718530" cy="369332"/>
          </a:xfrm>
          <a:prstGeom prst="rect">
            <a:avLst/>
          </a:prstGeom>
          <a:noFill/>
        </p:spPr>
        <p:txBody>
          <a:bodyPr wrap="none" rtlCol="0">
            <a:spAutoFit/>
          </a:bodyPr>
          <a:lstStyle/>
          <a:p>
            <a:r>
              <a:rPr lang="en-US" dirty="0" smtClean="0"/>
              <a:t>faster</a:t>
            </a:r>
            <a:endParaRPr lang="en-US" dirty="0"/>
          </a:p>
        </p:txBody>
      </p:sp>
      <p:sp>
        <p:nvSpPr>
          <p:cNvPr id="23" name="TextBox 22"/>
          <p:cNvSpPr txBox="1"/>
          <p:nvPr/>
        </p:nvSpPr>
        <p:spPr>
          <a:xfrm>
            <a:off x="5064873" y="4507468"/>
            <a:ext cx="802527" cy="369332"/>
          </a:xfrm>
          <a:prstGeom prst="rect">
            <a:avLst/>
          </a:prstGeom>
          <a:noFill/>
        </p:spPr>
        <p:txBody>
          <a:bodyPr wrap="none" rtlCol="0">
            <a:spAutoFit/>
          </a:bodyPr>
          <a:lstStyle/>
          <a:p>
            <a:r>
              <a:rPr lang="en-US" dirty="0" smtClean="0"/>
              <a:t>fastest</a:t>
            </a:r>
            <a:endParaRPr lang="en-US" dirty="0"/>
          </a:p>
        </p:txBody>
      </p:sp>
      <p:sp>
        <p:nvSpPr>
          <p:cNvPr id="24" name="TextBox 23"/>
          <p:cNvSpPr txBox="1"/>
          <p:nvPr/>
        </p:nvSpPr>
        <p:spPr>
          <a:xfrm>
            <a:off x="1218889" y="76200"/>
            <a:ext cx="6401111" cy="830997"/>
          </a:xfrm>
          <a:prstGeom prst="rect">
            <a:avLst/>
          </a:prstGeom>
          <a:noFill/>
        </p:spPr>
        <p:txBody>
          <a:bodyPr wrap="none" rtlCol="0">
            <a:spAutoFit/>
          </a:bodyPr>
          <a:lstStyle/>
          <a:p>
            <a:r>
              <a:rPr lang="en-US" sz="4800" b="1" dirty="0" smtClean="0"/>
              <a:t>Angular Acceleration (</a:t>
            </a:r>
            <a:r>
              <a:rPr lang="el-GR" sz="4800" b="1" dirty="0"/>
              <a:t>α</a:t>
            </a:r>
            <a:r>
              <a:rPr lang="en-US" sz="4800" b="1" dirty="0" smtClean="0"/>
              <a:t>)</a:t>
            </a:r>
            <a:endParaRPr lang="en-US" sz="4800" b="1" dirty="0"/>
          </a:p>
        </p:txBody>
      </p:sp>
      <p:graphicFrame>
        <p:nvGraphicFramePr>
          <p:cNvPr id="4098" name="Object 2"/>
          <p:cNvGraphicFramePr>
            <a:graphicFrameLocks noChangeAspect="1"/>
          </p:cNvGraphicFramePr>
          <p:nvPr>
            <p:extLst>
              <p:ext uri="{D42A27DB-BD31-4B8C-83A1-F6EECF244321}">
                <p14:modId xmlns:p14="http://schemas.microsoft.com/office/powerpoint/2010/main" val="1893362808"/>
              </p:ext>
            </p:extLst>
          </p:nvPr>
        </p:nvGraphicFramePr>
        <p:xfrm>
          <a:off x="228600" y="2286000"/>
          <a:ext cx="1710562" cy="838200"/>
        </p:xfrm>
        <a:graphic>
          <a:graphicData uri="http://schemas.openxmlformats.org/presentationml/2006/ole">
            <mc:AlternateContent xmlns:mc="http://schemas.openxmlformats.org/markup-compatibility/2006">
              <mc:Choice xmlns:v="urn:schemas-microsoft-com:vml" Requires="v">
                <p:oleObj spid="_x0000_s4410" name="معادلة" r:id="rId3" imgW="774360" imgH="469800" progId="Equation.3">
                  <p:embed/>
                </p:oleObj>
              </mc:Choice>
              <mc:Fallback>
                <p:oleObj name="معادلة" r:id="rId3" imgW="774360" imgH="469800" progId="Equation.3">
                  <p:embed/>
                  <p:pic>
                    <p:nvPicPr>
                      <p:cNvPr id="0" name="Picture 2"/>
                      <p:cNvPicPr>
                        <a:picLocks noChangeAspect="1" noChangeArrowheads="1"/>
                      </p:cNvPicPr>
                      <p:nvPr/>
                    </p:nvPicPr>
                    <p:blipFill>
                      <a:blip r:embed="rId4"/>
                      <a:srcRect/>
                      <a:stretch>
                        <a:fillRect/>
                      </a:stretch>
                    </p:blipFill>
                    <p:spPr bwMode="auto">
                      <a:xfrm>
                        <a:off x="228600" y="2286000"/>
                        <a:ext cx="171056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228600" y="3581400"/>
          <a:ext cx="1627187" cy="838200"/>
        </p:xfrm>
        <a:graphic>
          <a:graphicData uri="http://schemas.openxmlformats.org/presentationml/2006/ole">
            <mc:AlternateContent xmlns:mc="http://schemas.openxmlformats.org/markup-compatibility/2006">
              <mc:Choice xmlns:v="urn:schemas-microsoft-com:vml" Requires="v">
                <p:oleObj spid="_x0000_s4411" name="Equation" r:id="rId5" imgW="520560" imgH="393480" progId="Equation.3">
                  <p:embed/>
                </p:oleObj>
              </mc:Choice>
              <mc:Fallback>
                <p:oleObj name="Equation" r:id="rId5" imgW="520560" imgH="393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581400"/>
                        <a:ext cx="162718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6"/>
          <p:cNvGraphicFramePr>
            <a:graphicFrameLocks noChangeAspect="1"/>
          </p:cNvGraphicFramePr>
          <p:nvPr/>
        </p:nvGraphicFramePr>
        <p:xfrm>
          <a:off x="527050" y="1143000"/>
          <a:ext cx="1666875" cy="838200"/>
        </p:xfrm>
        <a:graphic>
          <a:graphicData uri="http://schemas.openxmlformats.org/presentationml/2006/ole">
            <mc:AlternateContent xmlns:mc="http://schemas.openxmlformats.org/markup-compatibility/2006">
              <mc:Choice xmlns:v="urn:schemas-microsoft-com:vml" Requires="v">
                <p:oleObj spid="_x0000_s4412" name="Equation" r:id="rId7" imgW="533160" imgH="393480" progId="Equation.3">
                  <p:embed/>
                </p:oleObj>
              </mc:Choice>
              <mc:Fallback>
                <p:oleObj name="Equation" r:id="rId7" imgW="533160" imgH="39348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050" y="1143000"/>
                        <a:ext cx="166687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27"/>
          <p:cNvGrpSpPr/>
          <p:nvPr/>
        </p:nvGrpSpPr>
        <p:grpSpPr>
          <a:xfrm>
            <a:off x="7162800" y="990600"/>
            <a:ext cx="1720177" cy="3200400"/>
            <a:chOff x="7162800" y="1295400"/>
            <a:chExt cx="1720177" cy="3200400"/>
          </a:xfrm>
        </p:grpSpPr>
        <p:graphicFrame>
          <p:nvGraphicFramePr>
            <p:cNvPr id="4099" name="Object 3"/>
            <p:cNvGraphicFramePr>
              <a:graphicFrameLocks noChangeAspect="1"/>
            </p:cNvGraphicFramePr>
            <p:nvPr>
              <p:extLst>
                <p:ext uri="{D42A27DB-BD31-4B8C-83A1-F6EECF244321}">
                  <p14:modId xmlns:p14="http://schemas.microsoft.com/office/powerpoint/2010/main" val="388206501"/>
                </p:ext>
              </p:extLst>
            </p:nvPr>
          </p:nvGraphicFramePr>
          <p:xfrm>
            <a:off x="7162800" y="2514600"/>
            <a:ext cx="1720177" cy="685800"/>
          </p:xfrm>
          <a:graphic>
            <a:graphicData uri="http://schemas.openxmlformats.org/presentationml/2006/ole">
              <mc:AlternateContent xmlns:mc="http://schemas.openxmlformats.org/markup-compatibility/2006">
                <mc:Choice xmlns:v="urn:schemas-microsoft-com:vml" Requires="v">
                  <p:oleObj spid="_x0000_s4413" name="معادلة" r:id="rId9" imgW="698400" imgH="469800" progId="Equation.3">
                    <p:embed/>
                  </p:oleObj>
                </mc:Choice>
                <mc:Fallback>
                  <p:oleObj name="معادلة" r:id="rId9" imgW="698400" imgH="469800" progId="Equation.3">
                    <p:embed/>
                    <p:pic>
                      <p:nvPicPr>
                        <p:cNvPr id="0" name="Picture 3"/>
                        <p:cNvPicPr>
                          <a:picLocks noChangeAspect="1" noChangeArrowheads="1"/>
                        </p:cNvPicPr>
                        <p:nvPr/>
                      </p:nvPicPr>
                      <p:blipFill>
                        <a:blip r:embed="rId10"/>
                        <a:srcRect/>
                        <a:stretch>
                          <a:fillRect/>
                        </a:stretch>
                      </p:blipFill>
                      <p:spPr bwMode="auto">
                        <a:xfrm>
                          <a:off x="7162800" y="2514600"/>
                          <a:ext cx="172017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5"/>
            <p:cNvGraphicFramePr>
              <a:graphicFrameLocks noChangeAspect="1"/>
            </p:cNvGraphicFramePr>
            <p:nvPr/>
          </p:nvGraphicFramePr>
          <p:xfrm>
            <a:off x="7543800" y="3776756"/>
            <a:ext cx="1314450" cy="719044"/>
          </p:xfrm>
          <a:graphic>
            <a:graphicData uri="http://schemas.openxmlformats.org/presentationml/2006/ole">
              <mc:AlternateContent xmlns:mc="http://schemas.openxmlformats.org/markup-compatibility/2006">
                <mc:Choice xmlns:v="urn:schemas-microsoft-com:vml" Requires="v">
                  <p:oleObj spid="_x0000_s4414" name="Equation" r:id="rId11" imgW="457200" imgH="393480" progId="Equation.3">
                    <p:embed/>
                  </p:oleObj>
                </mc:Choice>
                <mc:Fallback>
                  <p:oleObj name="Equation" r:id="rId11" imgW="457200" imgH="39348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3800" y="3776756"/>
                          <a:ext cx="1314450" cy="719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3" name="Object 7"/>
            <p:cNvGraphicFramePr>
              <a:graphicFrameLocks noChangeAspect="1"/>
            </p:cNvGraphicFramePr>
            <p:nvPr/>
          </p:nvGraphicFramePr>
          <p:xfrm>
            <a:off x="7464425" y="1828800"/>
            <a:ext cx="1066800" cy="609600"/>
          </p:xfrm>
          <a:graphic>
            <a:graphicData uri="http://schemas.openxmlformats.org/presentationml/2006/ole">
              <mc:AlternateContent xmlns:mc="http://schemas.openxmlformats.org/markup-compatibility/2006">
                <mc:Choice xmlns:v="urn:schemas-microsoft-com:vml" Requires="v">
                  <p:oleObj spid="_x0000_s4415" name="Equation" r:id="rId13" imgW="469800" imgH="393480" progId="Equation.3">
                    <p:embed/>
                  </p:oleObj>
                </mc:Choice>
                <mc:Fallback>
                  <p:oleObj name="Equation" r:id="rId13" imgW="469800" imgH="39348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4425" y="1828800"/>
                          <a:ext cx="1066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7467600" y="1295400"/>
              <a:ext cx="779381" cy="584775"/>
            </a:xfrm>
            <a:prstGeom prst="rect">
              <a:avLst/>
            </a:prstGeom>
            <a:noFill/>
          </p:spPr>
          <p:txBody>
            <a:bodyPr wrap="none" rtlCol="0">
              <a:spAutoFit/>
            </a:bodyPr>
            <a:lstStyle/>
            <a:p>
              <a:r>
                <a:rPr lang="en-US" sz="3200" b="1" dirty="0" smtClean="0">
                  <a:solidFill>
                    <a:srgbClr val="FF0000"/>
                  </a:solidFill>
                </a:rPr>
                <a:t>like</a:t>
              </a:r>
              <a:endParaRPr lang="en-US" sz="3200" b="1" dirty="0">
                <a:solidFill>
                  <a:srgbClr val="FF0000"/>
                </a:solidFill>
              </a:endParaRPr>
            </a:p>
          </p:txBody>
        </p:sp>
      </p:grpSp>
      <p:grpSp>
        <p:nvGrpSpPr>
          <p:cNvPr id="29" name="Group 28"/>
          <p:cNvGrpSpPr/>
          <p:nvPr/>
        </p:nvGrpSpPr>
        <p:grpSpPr>
          <a:xfrm>
            <a:off x="152400" y="4800600"/>
            <a:ext cx="8851059" cy="2057400"/>
            <a:chOff x="152400" y="3264932"/>
            <a:chExt cx="8851059" cy="2057400"/>
          </a:xfrm>
        </p:grpSpPr>
        <p:grpSp>
          <p:nvGrpSpPr>
            <p:cNvPr id="30" name="Group 29"/>
            <p:cNvGrpSpPr/>
            <p:nvPr/>
          </p:nvGrpSpPr>
          <p:grpSpPr>
            <a:xfrm>
              <a:off x="152400" y="3387314"/>
              <a:ext cx="2460995" cy="1935018"/>
              <a:chOff x="820734" y="4835114"/>
              <a:chExt cx="2460995" cy="1935018"/>
            </a:xfrm>
          </p:grpSpPr>
          <p:pic>
            <p:nvPicPr>
              <p:cNvPr id="34" name="Picture 33" descr="anticlockwise.jpg"/>
              <p:cNvPicPr>
                <a:picLocks noChangeAspect="1"/>
              </p:cNvPicPr>
              <p:nvPr/>
            </p:nvPicPr>
            <p:blipFill>
              <a:blip r:embed="rId15" cstate="print"/>
              <a:stretch>
                <a:fillRect/>
              </a:stretch>
            </p:blipFill>
            <p:spPr>
              <a:xfrm>
                <a:off x="1201734" y="4835114"/>
                <a:ext cx="1371600" cy="1537855"/>
              </a:xfrm>
              <a:prstGeom prst="rect">
                <a:avLst/>
              </a:prstGeom>
            </p:spPr>
          </p:pic>
          <p:sp>
            <p:nvSpPr>
              <p:cNvPr id="35" name="TextBox 34"/>
              <p:cNvSpPr txBox="1"/>
              <p:nvPr/>
            </p:nvSpPr>
            <p:spPr>
              <a:xfrm>
                <a:off x="820734" y="6400800"/>
                <a:ext cx="2460995" cy="369332"/>
              </a:xfrm>
              <a:prstGeom prst="rect">
                <a:avLst/>
              </a:prstGeom>
              <a:noFill/>
            </p:spPr>
            <p:txBody>
              <a:bodyPr wrap="none" rtlCol="0">
                <a:spAutoFit/>
              </a:bodyPr>
              <a:lstStyle/>
              <a:p>
                <a:r>
                  <a:rPr lang="en-US" b="1" dirty="0" smtClean="0">
                    <a:solidFill>
                      <a:srgbClr val="0000FF"/>
                    </a:solidFill>
                  </a:rPr>
                  <a:t>Anti-Clockwise: Positive</a:t>
                </a:r>
                <a:endParaRPr lang="en-US" b="1" dirty="0">
                  <a:solidFill>
                    <a:srgbClr val="0000FF"/>
                  </a:solidFill>
                </a:endParaRPr>
              </a:p>
            </p:txBody>
          </p:sp>
        </p:grpSp>
        <p:grpSp>
          <p:nvGrpSpPr>
            <p:cNvPr id="31" name="Group 32"/>
            <p:cNvGrpSpPr/>
            <p:nvPr/>
          </p:nvGrpSpPr>
          <p:grpSpPr>
            <a:xfrm>
              <a:off x="6858000" y="3264932"/>
              <a:ext cx="2145459" cy="1828800"/>
              <a:chOff x="6324600" y="4788932"/>
              <a:chExt cx="2145459" cy="1828800"/>
            </a:xfrm>
          </p:grpSpPr>
          <p:pic>
            <p:nvPicPr>
              <p:cNvPr id="32" name="Picture 31" descr="clockwise.jpg"/>
              <p:cNvPicPr>
                <a:picLocks noChangeAspect="1"/>
              </p:cNvPicPr>
              <p:nvPr/>
            </p:nvPicPr>
            <p:blipFill>
              <a:blip r:embed="rId16" cstate="print"/>
              <a:stretch>
                <a:fillRect/>
              </a:stretch>
            </p:blipFill>
            <p:spPr>
              <a:xfrm>
                <a:off x="6705600" y="4788932"/>
                <a:ext cx="1524000" cy="1524000"/>
              </a:xfrm>
              <a:prstGeom prst="rect">
                <a:avLst/>
              </a:prstGeom>
            </p:spPr>
          </p:pic>
          <p:sp>
            <p:nvSpPr>
              <p:cNvPr id="33" name="TextBox 32"/>
              <p:cNvSpPr txBox="1"/>
              <p:nvPr/>
            </p:nvSpPr>
            <p:spPr>
              <a:xfrm>
                <a:off x="6324600" y="6248400"/>
                <a:ext cx="2145459" cy="369332"/>
              </a:xfrm>
              <a:prstGeom prst="rect">
                <a:avLst/>
              </a:prstGeom>
              <a:noFill/>
            </p:spPr>
            <p:txBody>
              <a:bodyPr wrap="none" rtlCol="0">
                <a:spAutoFit/>
              </a:bodyPr>
              <a:lstStyle/>
              <a:p>
                <a:r>
                  <a:rPr lang="en-US" b="1" dirty="0" smtClean="0">
                    <a:solidFill>
                      <a:srgbClr val="0000FF"/>
                    </a:solidFill>
                  </a:rPr>
                  <a:t>Clockwise: Negative</a:t>
                </a:r>
                <a:endParaRPr lang="en-US" b="1" dirty="0">
                  <a:solidFill>
                    <a:srgbClr val="0000FF"/>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5400000">
                                      <p:cBhvr>
                                        <p:cTn id="6" dur="5000" fill="hold"/>
                                        <p:tgtEl>
                                          <p:spTgt spid="2"/>
                                        </p:tgtEl>
                                        <p:attrNameLst>
                                          <p:attrName>r</p:attrName>
                                        </p:attrNameLst>
                                      </p:cBhvr>
                                    </p:animRot>
                                  </p:childTnLst>
                                </p:cTn>
                              </p:par>
                            </p:childTnLst>
                          </p:cTn>
                        </p:par>
                        <p:par>
                          <p:cTn id="7" fill="hold">
                            <p:stCondLst>
                              <p:cond delay="5000"/>
                            </p:stCondLst>
                            <p:childTnLst>
                              <p:par>
                                <p:cTn id="8" presetID="1" presetClass="exit" presetSubtype="0" fill="hold" nodeType="afterEffect">
                                  <p:stCondLst>
                                    <p:cond delay="0"/>
                                  </p:stCondLst>
                                  <p:childTnLst>
                                    <p:set>
                                      <p:cBhvr>
                                        <p:cTn id="9" dur="1" fill="hold">
                                          <p:stCondLst>
                                            <p:cond delay="0"/>
                                          </p:stCondLst>
                                        </p:cTn>
                                        <p:tgtEl>
                                          <p:spTgt spid="2"/>
                                        </p:tgtEl>
                                        <p:attrNameLst>
                                          <p:attrName>style.visibility</p:attrName>
                                        </p:attrNameLst>
                                      </p:cBhvr>
                                      <p:to>
                                        <p:strVal val="hidden"/>
                                      </p:to>
                                    </p:set>
                                  </p:childTnLst>
                                </p:cTn>
                              </p:par>
                              <p:par>
                                <p:cTn id="10" presetID="1" presetClass="entr" presetSubtype="0" fill="hold" grpId="0" nodeType="withEffect">
                                  <p:stCondLst>
                                    <p:cond delay="100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8" presetClass="emph" presetSubtype="0" repeatCount="indefinite" fill="hold" nodeType="withEffect">
                                  <p:stCondLst>
                                    <p:cond delay="0"/>
                                  </p:stCondLst>
                                  <p:childTnLst>
                                    <p:animRot by="-5400000">
                                      <p:cBhvr>
                                        <p:cTn id="15" dur="3000" fill="hold"/>
                                        <p:tgtEl>
                                          <p:spTgt spid="11"/>
                                        </p:tgtEl>
                                        <p:attrNameLst>
                                          <p:attrName>r</p:attrName>
                                        </p:attrNameLst>
                                      </p:cBhvr>
                                    </p:animRot>
                                  </p:childTnLst>
                                </p:cTn>
                              </p:par>
                            </p:childTnLst>
                          </p:cTn>
                        </p:par>
                        <p:par>
                          <p:cTn id="16" fill="hold">
                            <p:stCondLst>
                              <p:cond delay="8000"/>
                            </p:stCondLst>
                            <p:childTnLst>
                              <p:par>
                                <p:cTn id="17" presetID="1" presetClass="exit" presetSubtype="0" fill="hold" nodeType="after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50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8" presetClass="emph" presetSubtype="0" repeatCount="indefinite" fill="hold" nodeType="withEffect">
                                  <p:stCondLst>
                                    <p:cond delay="0"/>
                                  </p:stCondLst>
                                  <p:childTnLst>
                                    <p:animRot by="-5400000">
                                      <p:cBhvr>
                                        <p:cTn id="24" dur="2000" fill="hold"/>
                                        <p:tgtEl>
                                          <p:spTgt spid="15"/>
                                        </p:tgtEl>
                                        <p:attrNameLst>
                                          <p:attrName>r</p:attrName>
                                        </p:attrNameLst>
                                      </p:cBhvr>
                                    </p:animRot>
                                  </p:childTnLst>
                                </p:cTn>
                              </p:par>
                            </p:childTnLst>
                          </p:cTn>
                        </p:par>
                        <p:par>
                          <p:cTn id="25" fill="hold">
                            <p:stCondLst>
                              <p:cond delay="10000"/>
                            </p:stCondLst>
                            <p:childTnLst>
                              <p:par>
                                <p:cTn id="26" presetID="1" presetClass="exit" presetSubtype="0" fill="hold" nodeType="afterEffect">
                                  <p:stCondLst>
                                    <p:cond delay="0"/>
                                  </p:stCondLst>
                                  <p:childTnLst>
                                    <p:set>
                                      <p:cBhvr>
                                        <p:cTn id="27" dur="1" fill="hold">
                                          <p:stCondLst>
                                            <p:cond delay="0"/>
                                          </p:stCondLst>
                                        </p:cTn>
                                        <p:tgtEl>
                                          <p:spTgt spid="15"/>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8" presetClass="emph" presetSubtype="0" repeatCount="indefinite" fill="hold" nodeType="withEffect">
                                  <p:stCondLst>
                                    <p:cond delay="0"/>
                                  </p:stCondLst>
                                  <p:childTnLst>
                                    <p:animRot by="-5400000">
                                      <p:cBhvr>
                                        <p:cTn id="33" dur="1000" fill="hold"/>
                                        <p:tgtEl>
                                          <p:spTgt spid="18"/>
                                        </p:tgtEl>
                                        <p:attrNameLst>
                                          <p:attrName>r</p:attrName>
                                        </p:attrNameLst>
                                      </p:cBhvr>
                                    </p:animRot>
                                  </p:childTnLst>
                                </p:cTn>
                              </p:par>
                            </p:childTnLst>
                          </p:cTn>
                        </p:par>
                        <p:par>
                          <p:cTn id="34" fill="hold">
                            <p:stCondLst>
                              <p:cond delay="11000"/>
                            </p:stCondLst>
                            <p:childTnLst>
                              <p:par>
                                <p:cTn id="35" presetID="1" presetClass="exit" presetSubtype="0" fill="hold" nodeType="afterEffect">
                                  <p:stCondLst>
                                    <p:cond delay="0"/>
                                  </p:stCondLst>
                                  <p:childTnLst>
                                    <p:set>
                                      <p:cBhvr>
                                        <p:cTn id="36" dur="1" fill="hold">
                                          <p:stCondLst>
                                            <p:cond delay="0"/>
                                          </p:stCondLst>
                                        </p:cTn>
                                        <p:tgtEl>
                                          <p:spTgt spid="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0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9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0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304800" y="1939414"/>
            <a:ext cx="2411104" cy="2286000"/>
            <a:chOff x="-304800" y="3451746"/>
            <a:chExt cx="2411104" cy="2286000"/>
          </a:xfrm>
        </p:grpSpPr>
        <p:grpSp>
          <p:nvGrpSpPr>
            <p:cNvPr id="3" name="Group 42"/>
            <p:cNvGrpSpPr/>
            <p:nvPr/>
          </p:nvGrpSpPr>
          <p:grpSpPr>
            <a:xfrm>
              <a:off x="-304800" y="3451746"/>
              <a:ext cx="2411104" cy="2286000"/>
              <a:chOff x="2846696" y="1828800"/>
              <a:chExt cx="3124200" cy="3124200"/>
            </a:xfrm>
          </p:grpSpPr>
          <p:sp>
            <p:nvSpPr>
              <p:cNvPr id="7" name="Oval 6"/>
              <p:cNvSpPr/>
              <p:nvPr/>
            </p:nvSpPr>
            <p:spPr>
              <a:xfrm>
                <a:off x="2895600" y="1828800"/>
                <a:ext cx="3048000" cy="3124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0"/>
                <a:endCxn id="7" idx="4"/>
              </p:cNvCxnSpPr>
              <p:nvPr/>
            </p:nvCxnSpPr>
            <p:spPr>
              <a:xfrm rot="16200000" flipH="1">
                <a:off x="2857500" y="339090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H="1">
                <a:off x="2846696" y="3380096"/>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3007056" y="2707944"/>
                <a:ext cx="2797792" cy="1344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7"/>
                <a:endCxn id="7" idx="3"/>
              </p:cNvCxnSpPr>
              <p:nvPr/>
            </p:nvCxnSpPr>
            <p:spPr>
              <a:xfrm rot="16200000" flipH="1" flipV="1">
                <a:off x="3315028" y="2313270"/>
                <a:ext cx="2209144" cy="2155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7" idx="5"/>
              </p:cNvCxnSpPr>
              <p:nvPr/>
            </p:nvCxnSpPr>
            <p:spPr>
              <a:xfrm>
                <a:off x="3276600" y="2362200"/>
                <a:ext cx="2220630" cy="2133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71800" y="2819400"/>
                <a:ext cx="28956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933700" y="2857500"/>
                <a:ext cx="29718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2971800" y="2895600"/>
                <a:ext cx="2819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85800" y="4572000"/>
              <a:ext cx="586699" cy="369332"/>
            </a:xfrm>
            <a:prstGeom prst="rect">
              <a:avLst/>
            </a:prstGeom>
            <a:noFill/>
          </p:spPr>
          <p:txBody>
            <a:bodyPr wrap="none" rtlCol="0">
              <a:spAutoFit/>
            </a:bodyPr>
            <a:lstStyle/>
            <a:p>
              <a:r>
                <a:rPr lang="en-US" b="1" dirty="0" smtClean="0">
                  <a:solidFill>
                    <a:srgbClr val="0000FF"/>
                  </a:solidFill>
                </a:rPr>
                <a:t>com</a:t>
              </a:r>
              <a:endParaRPr lang="en-US" b="1" dirty="0">
                <a:solidFill>
                  <a:srgbClr val="0000FF"/>
                </a:solidFill>
              </a:endParaRPr>
            </a:p>
          </p:txBody>
        </p:sp>
      </p:grpSp>
      <p:cxnSp>
        <p:nvCxnSpPr>
          <p:cNvPr id="49" name="Straight Connector 48"/>
          <p:cNvCxnSpPr/>
          <p:nvPr/>
        </p:nvCxnSpPr>
        <p:spPr>
          <a:xfrm flipV="1">
            <a:off x="919196" y="3059668"/>
            <a:ext cx="7843804" cy="136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oup 30"/>
          <p:cNvGrpSpPr/>
          <p:nvPr/>
        </p:nvGrpSpPr>
        <p:grpSpPr>
          <a:xfrm>
            <a:off x="913606" y="4348143"/>
            <a:ext cx="7849394" cy="604857"/>
            <a:chOff x="913606" y="5860475"/>
            <a:chExt cx="7849394" cy="604857"/>
          </a:xfrm>
        </p:grpSpPr>
        <p:cxnSp>
          <p:nvCxnSpPr>
            <p:cNvPr id="25" name="Straight Connector 24"/>
            <p:cNvCxnSpPr/>
            <p:nvPr/>
          </p:nvCxnSpPr>
          <p:spPr>
            <a:xfrm rot="5400000">
              <a:off x="685800" y="6096000"/>
              <a:ext cx="457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8533606" y="6088281"/>
              <a:ext cx="457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14400" y="6096000"/>
              <a:ext cx="78486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91000" y="6096000"/>
              <a:ext cx="471604" cy="369332"/>
            </a:xfrm>
            <a:prstGeom prst="rect">
              <a:avLst/>
            </a:prstGeom>
            <a:noFill/>
          </p:spPr>
          <p:txBody>
            <a:bodyPr wrap="none" rtlCol="0">
              <a:spAutoFit/>
            </a:bodyPr>
            <a:lstStyle/>
            <a:p>
              <a:r>
                <a:rPr lang="en-US" dirty="0" smtClean="0"/>
                <a:t>x, t</a:t>
              </a:r>
              <a:endParaRPr lang="en-US" dirty="0"/>
            </a:p>
          </p:txBody>
        </p:sp>
      </p:grpSp>
      <p:graphicFrame>
        <p:nvGraphicFramePr>
          <p:cNvPr id="40966" name="Object 6"/>
          <p:cNvGraphicFramePr>
            <a:graphicFrameLocks noChangeAspect="1"/>
          </p:cNvGraphicFramePr>
          <p:nvPr/>
        </p:nvGraphicFramePr>
        <p:xfrm>
          <a:off x="3681413" y="5541963"/>
          <a:ext cx="1500187" cy="782637"/>
        </p:xfrm>
        <a:graphic>
          <a:graphicData uri="http://schemas.openxmlformats.org/presentationml/2006/ole">
            <mc:AlternateContent xmlns:mc="http://schemas.openxmlformats.org/markup-compatibility/2006">
              <mc:Choice xmlns:v="urn:schemas-microsoft-com:vml" Requires="v">
                <p:oleObj spid="_x0000_s250885" name="Equation" r:id="rId3" imgW="533160" imgH="393480" progId="Equation.3">
                  <p:embed/>
                </p:oleObj>
              </mc:Choice>
              <mc:Fallback>
                <p:oleObj name="Equation" r:id="rId3" imgW="5331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413" y="5541963"/>
                        <a:ext cx="1500187"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585724" y="152400"/>
            <a:ext cx="7872476" cy="707886"/>
          </a:xfrm>
          <a:prstGeom prst="rect">
            <a:avLst/>
          </a:prstGeom>
          <a:noFill/>
        </p:spPr>
        <p:txBody>
          <a:bodyPr wrap="none" rtlCol="0">
            <a:spAutoFit/>
          </a:bodyPr>
          <a:lstStyle/>
          <a:p>
            <a:r>
              <a:rPr lang="en-US" sz="4000" b="1" dirty="0" smtClean="0"/>
              <a:t>Rotational and Translational Motion</a:t>
            </a:r>
            <a:endParaRPr lang="en-US" sz="4000" b="1" dirty="0"/>
          </a:p>
        </p:txBody>
      </p:sp>
    </p:spTree>
    <p:extLst>
      <p:ext uri="{BB962C8B-B14F-4D97-AF65-F5344CB8AC3E}">
        <p14:creationId xmlns:p14="http://schemas.microsoft.com/office/powerpoint/2010/main" val="141691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2"/>
                                        </p:tgtEl>
                                        <p:attrNameLst>
                                          <p:attrName>r</p:attrName>
                                        </p:attrNameLst>
                                      </p:cBhvr>
                                    </p:animRot>
                                  </p:childTnLst>
                                </p:cTn>
                              </p:par>
                              <p:par>
                                <p:cTn id="7" presetID="63" presetClass="path" presetSubtype="0" repeatCount="indefinite" fill="hold" nodeType="withEffect">
                                  <p:stCondLst>
                                    <p:cond delay="0"/>
                                  </p:stCondLst>
                                  <p:childTnLst>
                                    <p:animMotion origin="layout" path="M 2.5E-6 3.7037E-6 L 0.85156 0.00162 " pathEditMode="relative" rAng="0" ptsTypes="AA">
                                      <p:cBhvr>
                                        <p:cTn id="8" dur="5000" fill="hold"/>
                                        <p:tgtEl>
                                          <p:spTgt spid="2"/>
                                        </p:tgtEl>
                                        <p:attrNameLst>
                                          <p:attrName>ppt_x</p:attrName>
                                          <p:attrName>ppt_y</p:attrName>
                                        </p:attrNameLst>
                                      </p:cBhvr>
                                      <p:rCtr x="42600" y="100"/>
                                    </p:animMotion>
                                  </p:childTnLst>
                                </p:cTn>
                              </p:par>
                              <p:par>
                                <p:cTn id="9" presetID="22" presetClass="entr" presetSubtype="8" repeatCount="indefinite"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0"/>
                                        <p:tgtEl>
                                          <p:spTgt spid="49"/>
                                        </p:tgtEl>
                                      </p:cBhvr>
                                    </p:animEffect>
                                  </p:childTnLst>
                                </p:cTn>
                              </p:par>
                            </p:childTnLst>
                          </p:cTn>
                        </p:par>
                        <p:par>
                          <p:cTn id="12" fill="hold">
                            <p:stCondLst>
                              <p:cond delay="5000"/>
                            </p:stCondLst>
                            <p:childTnLst>
                              <p:par>
                                <p:cTn id="13" presetID="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p:nvPr/>
        </p:nvGrpSpPr>
        <p:grpSpPr>
          <a:xfrm>
            <a:off x="6629397" y="381000"/>
            <a:ext cx="2057403" cy="2776457"/>
            <a:chOff x="3428997" y="545068"/>
            <a:chExt cx="2057403" cy="2776457"/>
          </a:xfrm>
        </p:grpSpPr>
        <p:grpSp>
          <p:nvGrpSpPr>
            <p:cNvPr id="3" name="Group 36"/>
            <p:cNvGrpSpPr/>
            <p:nvPr/>
          </p:nvGrpSpPr>
          <p:grpSpPr>
            <a:xfrm>
              <a:off x="3428997" y="545068"/>
              <a:ext cx="2057403" cy="2776457"/>
              <a:chOff x="2999096" y="2136332"/>
              <a:chExt cx="2503844" cy="3160946"/>
            </a:xfrm>
          </p:grpSpPr>
          <p:grpSp>
            <p:nvGrpSpPr>
              <p:cNvPr id="4" name="Group 32"/>
              <p:cNvGrpSpPr/>
              <p:nvPr/>
            </p:nvGrpSpPr>
            <p:grpSpPr>
              <a:xfrm>
                <a:off x="2999096" y="2514600"/>
                <a:ext cx="2411104" cy="2363788"/>
                <a:chOff x="-304800" y="3427412"/>
                <a:chExt cx="2411104" cy="2363788"/>
              </a:xfrm>
            </p:grpSpPr>
            <p:grpSp>
              <p:nvGrpSpPr>
                <p:cNvPr id="5" name="Group 46"/>
                <p:cNvGrpSpPr/>
                <p:nvPr/>
              </p:nvGrpSpPr>
              <p:grpSpPr>
                <a:xfrm>
                  <a:off x="-304800" y="3451746"/>
                  <a:ext cx="2411104" cy="2286000"/>
                  <a:chOff x="-304800" y="3451746"/>
                  <a:chExt cx="2411104" cy="2286000"/>
                </a:xfrm>
              </p:grpSpPr>
              <p:grpSp>
                <p:nvGrpSpPr>
                  <p:cNvPr id="6" name="Group 42"/>
                  <p:cNvGrpSpPr/>
                  <p:nvPr/>
                </p:nvGrpSpPr>
                <p:grpSpPr>
                  <a:xfrm>
                    <a:off x="-304800" y="3451746"/>
                    <a:ext cx="2411104" cy="2286000"/>
                    <a:chOff x="2846696" y="1828800"/>
                    <a:chExt cx="3124200" cy="3124200"/>
                  </a:xfrm>
                </p:grpSpPr>
                <p:sp>
                  <p:nvSpPr>
                    <p:cNvPr id="7" name="Oval 6"/>
                    <p:cNvSpPr/>
                    <p:nvPr/>
                  </p:nvSpPr>
                  <p:spPr>
                    <a:xfrm>
                      <a:off x="2895600" y="1828800"/>
                      <a:ext cx="3048000" cy="3124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0"/>
                      <a:endCxn id="7" idx="4"/>
                    </p:cNvCxnSpPr>
                    <p:nvPr/>
                  </p:nvCxnSpPr>
                  <p:spPr>
                    <a:xfrm rot="16200000" flipH="1">
                      <a:off x="2857500" y="339090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H="1">
                      <a:off x="2846696" y="3380096"/>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3007056" y="2707944"/>
                      <a:ext cx="2797792" cy="1344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7"/>
                      <a:endCxn id="7" idx="3"/>
                    </p:cNvCxnSpPr>
                    <p:nvPr/>
                  </p:nvCxnSpPr>
                  <p:spPr>
                    <a:xfrm rot="16200000" flipH="1" flipV="1">
                      <a:off x="3315028" y="2313270"/>
                      <a:ext cx="2209144" cy="2155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7" idx="5"/>
                    </p:cNvCxnSpPr>
                    <p:nvPr/>
                  </p:nvCxnSpPr>
                  <p:spPr>
                    <a:xfrm>
                      <a:off x="3276600" y="2362200"/>
                      <a:ext cx="2220630" cy="2133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71800" y="2819400"/>
                      <a:ext cx="28956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933700" y="2857500"/>
                      <a:ext cx="29718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2971800" y="2895600"/>
                      <a:ext cx="2819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85800" y="4572000"/>
                    <a:ext cx="586699" cy="369332"/>
                  </a:xfrm>
                  <a:prstGeom prst="rect">
                    <a:avLst/>
                  </a:prstGeom>
                  <a:noFill/>
                </p:spPr>
                <p:txBody>
                  <a:bodyPr wrap="none" rtlCol="0">
                    <a:spAutoFit/>
                  </a:bodyPr>
                  <a:lstStyle/>
                  <a:p>
                    <a:r>
                      <a:rPr lang="en-US" b="1" dirty="0" smtClean="0">
                        <a:solidFill>
                          <a:srgbClr val="0000FF"/>
                        </a:solidFill>
                      </a:rPr>
                      <a:t>com</a:t>
                    </a:r>
                    <a:endParaRPr lang="en-US" b="1" dirty="0">
                      <a:solidFill>
                        <a:srgbClr val="0000FF"/>
                      </a:solidFill>
                    </a:endParaRPr>
                  </a:p>
                </p:txBody>
              </p:sp>
            </p:grpSp>
            <p:cxnSp>
              <p:nvCxnSpPr>
                <p:cNvPr id="31" name="Straight Arrow Connector 30"/>
                <p:cNvCxnSpPr/>
                <p:nvPr/>
              </p:nvCxnSpPr>
              <p:spPr>
                <a:xfrm>
                  <a:off x="914400" y="3427412"/>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2400" y="5789612"/>
                  <a:ext cx="838200" cy="1588"/>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4567706" y="2136332"/>
                <a:ext cx="935234" cy="420478"/>
              </a:xfrm>
              <a:prstGeom prst="rect">
                <a:avLst/>
              </a:prstGeom>
              <a:noFill/>
            </p:spPr>
            <p:txBody>
              <a:bodyPr wrap="none" rtlCol="0">
                <a:spAutoFit/>
              </a:bodyPr>
              <a:lstStyle/>
              <a:p>
                <a:r>
                  <a:rPr lang="en-US" i="1" dirty="0" smtClean="0"/>
                  <a:t>v=</a:t>
                </a:r>
                <a:r>
                  <a:rPr lang="en-US" i="1" dirty="0" err="1" smtClean="0"/>
                  <a:t>v</a:t>
                </a:r>
                <a:r>
                  <a:rPr lang="en-US" i="1" baseline="-25000" dirty="0" err="1" smtClean="0"/>
                  <a:t>com</a:t>
                </a:r>
                <a:endParaRPr lang="en-US" i="1" dirty="0"/>
              </a:p>
            </p:txBody>
          </p:sp>
          <p:sp>
            <p:nvSpPr>
              <p:cNvPr id="36" name="TextBox 35"/>
              <p:cNvSpPr txBox="1"/>
              <p:nvPr/>
            </p:nvSpPr>
            <p:spPr>
              <a:xfrm>
                <a:off x="3370038" y="4876800"/>
                <a:ext cx="935234" cy="420478"/>
              </a:xfrm>
              <a:prstGeom prst="rect">
                <a:avLst/>
              </a:prstGeom>
              <a:noFill/>
            </p:spPr>
            <p:txBody>
              <a:bodyPr wrap="none" rtlCol="0">
                <a:spAutoFit/>
              </a:bodyPr>
              <a:lstStyle/>
              <a:p>
                <a:r>
                  <a:rPr lang="en-US" i="1" dirty="0" smtClean="0"/>
                  <a:t>v=</a:t>
                </a:r>
                <a:r>
                  <a:rPr lang="en-US" i="1" dirty="0" err="1" smtClean="0"/>
                  <a:t>v</a:t>
                </a:r>
                <a:r>
                  <a:rPr lang="en-US" i="1" baseline="-25000" dirty="0" err="1" smtClean="0"/>
                  <a:t>com</a:t>
                </a:r>
                <a:endParaRPr lang="en-US" i="1" dirty="0"/>
              </a:p>
            </p:txBody>
          </p:sp>
        </p:grpSp>
        <p:sp>
          <p:nvSpPr>
            <p:cNvPr id="66" name="TextBox 65"/>
            <p:cNvSpPr txBox="1"/>
            <p:nvPr/>
          </p:nvSpPr>
          <p:spPr>
            <a:xfrm>
              <a:off x="4275124" y="621268"/>
              <a:ext cx="296876" cy="369332"/>
            </a:xfrm>
            <a:prstGeom prst="rect">
              <a:avLst/>
            </a:prstGeom>
            <a:noFill/>
          </p:spPr>
          <p:txBody>
            <a:bodyPr wrap="none" rtlCol="0">
              <a:spAutoFit/>
            </a:bodyPr>
            <a:lstStyle/>
            <a:p>
              <a:r>
                <a:rPr lang="en-US" b="1" dirty="0" smtClean="0"/>
                <a:t>T</a:t>
              </a:r>
              <a:endParaRPr lang="en-US" b="1" dirty="0"/>
            </a:p>
          </p:txBody>
        </p:sp>
        <p:sp>
          <p:nvSpPr>
            <p:cNvPr id="67" name="TextBox 66"/>
            <p:cNvSpPr txBox="1"/>
            <p:nvPr/>
          </p:nvSpPr>
          <p:spPr>
            <a:xfrm>
              <a:off x="4427524" y="2831068"/>
              <a:ext cx="308098" cy="369332"/>
            </a:xfrm>
            <a:prstGeom prst="rect">
              <a:avLst/>
            </a:prstGeom>
            <a:noFill/>
          </p:spPr>
          <p:txBody>
            <a:bodyPr wrap="none" rtlCol="0">
              <a:spAutoFit/>
            </a:bodyPr>
            <a:lstStyle/>
            <a:p>
              <a:r>
                <a:rPr lang="en-US" b="1" dirty="0" smtClean="0"/>
                <a:t>P</a:t>
              </a:r>
              <a:endParaRPr lang="en-US" b="1" dirty="0"/>
            </a:p>
          </p:txBody>
        </p:sp>
      </p:grpSp>
      <p:grpSp>
        <p:nvGrpSpPr>
          <p:cNvPr id="8" name="Group 70"/>
          <p:cNvGrpSpPr/>
          <p:nvPr/>
        </p:nvGrpSpPr>
        <p:grpSpPr>
          <a:xfrm>
            <a:off x="76200" y="4061915"/>
            <a:ext cx="1981199" cy="2776457"/>
            <a:chOff x="76200" y="3765075"/>
            <a:chExt cx="1981199" cy="2776457"/>
          </a:xfrm>
        </p:grpSpPr>
        <p:grpSp>
          <p:nvGrpSpPr>
            <p:cNvPr id="10" name="Group 64"/>
            <p:cNvGrpSpPr/>
            <p:nvPr/>
          </p:nvGrpSpPr>
          <p:grpSpPr>
            <a:xfrm>
              <a:off x="76200" y="3765075"/>
              <a:ext cx="1981199" cy="2776457"/>
              <a:chOff x="76200" y="3765075"/>
              <a:chExt cx="1981199" cy="2776457"/>
            </a:xfrm>
          </p:grpSpPr>
          <p:grpSp>
            <p:nvGrpSpPr>
              <p:cNvPr id="13" name="Group 37"/>
              <p:cNvGrpSpPr/>
              <p:nvPr/>
            </p:nvGrpSpPr>
            <p:grpSpPr>
              <a:xfrm>
                <a:off x="76200" y="3765075"/>
                <a:ext cx="1981199" cy="2776457"/>
                <a:chOff x="2999096" y="2036296"/>
                <a:chExt cx="2411104" cy="3160946"/>
              </a:xfrm>
            </p:grpSpPr>
            <p:grpSp>
              <p:nvGrpSpPr>
                <p:cNvPr id="14" name="Group 32"/>
                <p:cNvGrpSpPr/>
                <p:nvPr/>
              </p:nvGrpSpPr>
              <p:grpSpPr>
                <a:xfrm>
                  <a:off x="2999096" y="2514600"/>
                  <a:ext cx="2411104" cy="2363788"/>
                  <a:chOff x="-304800" y="3427412"/>
                  <a:chExt cx="2411104" cy="2363788"/>
                </a:xfrm>
              </p:grpSpPr>
              <p:grpSp>
                <p:nvGrpSpPr>
                  <p:cNvPr id="15" name="Group 46"/>
                  <p:cNvGrpSpPr/>
                  <p:nvPr/>
                </p:nvGrpSpPr>
                <p:grpSpPr>
                  <a:xfrm>
                    <a:off x="-304800" y="3451746"/>
                    <a:ext cx="2411104" cy="2286000"/>
                    <a:chOff x="-304800" y="3451746"/>
                    <a:chExt cx="2411104" cy="2286000"/>
                  </a:xfrm>
                </p:grpSpPr>
                <p:grpSp>
                  <p:nvGrpSpPr>
                    <p:cNvPr id="17" name="Group 42"/>
                    <p:cNvGrpSpPr/>
                    <p:nvPr/>
                  </p:nvGrpSpPr>
                  <p:grpSpPr>
                    <a:xfrm>
                      <a:off x="-304800" y="3451746"/>
                      <a:ext cx="2411104" cy="2286000"/>
                      <a:chOff x="2846696" y="1828800"/>
                      <a:chExt cx="3124200" cy="3124200"/>
                    </a:xfrm>
                  </p:grpSpPr>
                  <p:sp>
                    <p:nvSpPr>
                      <p:cNvPr id="54" name="Oval 53"/>
                      <p:cNvSpPr/>
                      <p:nvPr/>
                    </p:nvSpPr>
                    <p:spPr>
                      <a:xfrm>
                        <a:off x="2895600" y="1828800"/>
                        <a:ext cx="3048000" cy="3124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8"/>
                      <p:cNvCxnSpPr>
                        <a:stCxn id="54" idx="0"/>
                        <a:endCxn id="54" idx="4"/>
                      </p:cNvCxnSpPr>
                      <p:nvPr/>
                    </p:nvCxnSpPr>
                    <p:spPr>
                      <a:xfrm rot="16200000" flipH="1">
                        <a:off x="2857500" y="339090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H="1">
                        <a:off x="2846696" y="3380096"/>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007056" y="2707944"/>
                        <a:ext cx="2797792" cy="1344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4" idx="7"/>
                        <a:endCxn id="54" idx="3"/>
                      </p:cNvCxnSpPr>
                      <p:nvPr/>
                    </p:nvCxnSpPr>
                    <p:spPr>
                      <a:xfrm rot="16200000" flipH="1" flipV="1">
                        <a:off x="3315028" y="2313270"/>
                        <a:ext cx="2209144" cy="2155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4" idx="5"/>
                      </p:cNvCxnSpPr>
                      <p:nvPr/>
                    </p:nvCxnSpPr>
                    <p:spPr>
                      <a:xfrm>
                        <a:off x="3276600" y="2362200"/>
                        <a:ext cx="2220630" cy="2133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71800" y="2819400"/>
                        <a:ext cx="28956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2933700" y="2857500"/>
                        <a:ext cx="29718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flipV="1">
                        <a:off x="2971800" y="2895600"/>
                        <a:ext cx="2819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685800" y="4572000"/>
                      <a:ext cx="586699" cy="369332"/>
                    </a:xfrm>
                    <a:prstGeom prst="rect">
                      <a:avLst/>
                    </a:prstGeom>
                    <a:noFill/>
                  </p:spPr>
                  <p:txBody>
                    <a:bodyPr wrap="none" rtlCol="0">
                      <a:spAutoFit/>
                    </a:bodyPr>
                    <a:lstStyle/>
                    <a:p>
                      <a:r>
                        <a:rPr lang="en-US" b="1" dirty="0" smtClean="0">
                          <a:solidFill>
                            <a:srgbClr val="0000FF"/>
                          </a:solidFill>
                        </a:rPr>
                        <a:t>com</a:t>
                      </a:r>
                      <a:endParaRPr lang="en-US" b="1" dirty="0">
                        <a:solidFill>
                          <a:srgbClr val="0000FF"/>
                        </a:solidFill>
                      </a:endParaRPr>
                    </a:p>
                  </p:txBody>
                </p:sp>
              </p:grpSp>
              <p:cxnSp>
                <p:nvCxnSpPr>
                  <p:cNvPr id="46" name="Straight Arrow Connector 45"/>
                  <p:cNvCxnSpPr/>
                  <p:nvPr/>
                </p:nvCxnSpPr>
                <p:spPr>
                  <a:xfrm>
                    <a:off x="914400" y="3427412"/>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989901" y="5789612"/>
                    <a:ext cx="838200" cy="158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4297386" y="2036296"/>
                  <a:ext cx="935234" cy="420478"/>
                </a:xfrm>
                <a:prstGeom prst="rect">
                  <a:avLst/>
                </a:prstGeom>
                <a:noFill/>
              </p:spPr>
              <p:txBody>
                <a:bodyPr wrap="none" rtlCol="0">
                  <a:spAutoFit/>
                </a:bodyPr>
                <a:lstStyle/>
                <a:p>
                  <a:r>
                    <a:rPr lang="en-US" i="1" dirty="0" smtClean="0"/>
                    <a:t>v=</a:t>
                  </a:r>
                  <a:r>
                    <a:rPr lang="en-US" i="1" dirty="0" err="1" smtClean="0"/>
                    <a:t>v</a:t>
                  </a:r>
                  <a:r>
                    <a:rPr lang="en-US" i="1" baseline="-25000" dirty="0" err="1" smtClean="0"/>
                    <a:t>com</a:t>
                  </a:r>
                  <a:endParaRPr lang="en-US" i="1" dirty="0"/>
                </a:p>
              </p:txBody>
            </p:sp>
            <p:sp>
              <p:nvSpPr>
                <p:cNvPr id="41" name="TextBox 40"/>
                <p:cNvSpPr txBox="1"/>
                <p:nvPr/>
              </p:nvSpPr>
              <p:spPr>
                <a:xfrm>
                  <a:off x="4289497" y="4776764"/>
                  <a:ext cx="935234" cy="420478"/>
                </a:xfrm>
                <a:prstGeom prst="rect">
                  <a:avLst/>
                </a:prstGeom>
                <a:noFill/>
              </p:spPr>
              <p:txBody>
                <a:bodyPr wrap="none" rtlCol="0">
                  <a:spAutoFit/>
                </a:bodyPr>
                <a:lstStyle/>
                <a:p>
                  <a:r>
                    <a:rPr lang="en-US" i="1" dirty="0" smtClean="0"/>
                    <a:t>v=</a:t>
                  </a:r>
                  <a:r>
                    <a:rPr lang="en-US" i="1" dirty="0" err="1" smtClean="0"/>
                    <a:t>v</a:t>
                  </a:r>
                  <a:r>
                    <a:rPr lang="en-US" i="1" baseline="-25000" dirty="0" err="1" smtClean="0"/>
                    <a:t>com</a:t>
                  </a:r>
                  <a:endParaRPr lang="en-US" i="1" dirty="0"/>
                </a:p>
              </p:txBody>
            </p:sp>
          </p:grpSp>
          <p:cxnSp>
            <p:nvCxnSpPr>
              <p:cNvPr id="63" name="Straight Arrow Connector 62"/>
              <p:cNvCxnSpPr/>
              <p:nvPr/>
            </p:nvCxnSpPr>
            <p:spPr>
              <a:xfrm>
                <a:off x="1101435" y="5228695"/>
                <a:ext cx="688747" cy="139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295400" y="4800600"/>
                <a:ext cx="550472" cy="369332"/>
              </a:xfrm>
              <a:prstGeom prst="rect">
                <a:avLst/>
              </a:prstGeom>
            </p:spPr>
            <p:txBody>
              <a:bodyPr wrap="none">
                <a:spAutoFit/>
              </a:bodyPr>
              <a:lstStyle/>
              <a:p>
                <a:r>
                  <a:rPr lang="en-US" i="1" dirty="0" err="1" smtClean="0"/>
                  <a:t>v</a:t>
                </a:r>
                <a:r>
                  <a:rPr lang="en-US" i="1" baseline="-25000" dirty="0" err="1" smtClean="0"/>
                  <a:t>com</a:t>
                </a:r>
                <a:endParaRPr lang="en-US" i="1" dirty="0"/>
              </a:p>
            </p:txBody>
          </p:sp>
        </p:grpSp>
        <p:sp>
          <p:nvSpPr>
            <p:cNvPr id="69" name="TextBox 68"/>
            <p:cNvSpPr txBox="1"/>
            <p:nvPr/>
          </p:nvSpPr>
          <p:spPr>
            <a:xfrm>
              <a:off x="914400" y="3897868"/>
              <a:ext cx="296876" cy="369332"/>
            </a:xfrm>
            <a:prstGeom prst="rect">
              <a:avLst/>
            </a:prstGeom>
            <a:noFill/>
          </p:spPr>
          <p:txBody>
            <a:bodyPr wrap="none" rtlCol="0">
              <a:spAutoFit/>
            </a:bodyPr>
            <a:lstStyle/>
            <a:p>
              <a:r>
                <a:rPr lang="en-US" b="1" dirty="0" smtClean="0"/>
                <a:t>T</a:t>
              </a:r>
              <a:endParaRPr lang="en-US" b="1" dirty="0"/>
            </a:p>
          </p:txBody>
        </p:sp>
        <p:sp>
          <p:nvSpPr>
            <p:cNvPr id="70" name="TextBox 69"/>
            <p:cNvSpPr txBox="1"/>
            <p:nvPr/>
          </p:nvSpPr>
          <p:spPr>
            <a:xfrm>
              <a:off x="914400" y="6096000"/>
              <a:ext cx="308098" cy="369332"/>
            </a:xfrm>
            <a:prstGeom prst="rect">
              <a:avLst/>
            </a:prstGeom>
            <a:noFill/>
          </p:spPr>
          <p:txBody>
            <a:bodyPr wrap="none" rtlCol="0">
              <a:spAutoFit/>
            </a:bodyPr>
            <a:lstStyle/>
            <a:p>
              <a:r>
                <a:rPr lang="en-US" b="1" dirty="0" smtClean="0"/>
                <a:t>P</a:t>
              </a:r>
              <a:endParaRPr lang="en-US" b="1" dirty="0"/>
            </a:p>
          </p:txBody>
        </p:sp>
      </p:grpSp>
      <p:sp>
        <p:nvSpPr>
          <p:cNvPr id="72" name="TextBox 71"/>
          <p:cNvSpPr txBox="1"/>
          <p:nvPr/>
        </p:nvSpPr>
        <p:spPr>
          <a:xfrm>
            <a:off x="2743200" y="152400"/>
            <a:ext cx="3549370" cy="707886"/>
          </a:xfrm>
          <a:prstGeom prst="rect">
            <a:avLst/>
          </a:prstGeom>
          <a:noFill/>
        </p:spPr>
        <p:txBody>
          <a:bodyPr wrap="none" rtlCol="0">
            <a:spAutoFit/>
          </a:bodyPr>
          <a:lstStyle/>
          <a:p>
            <a:r>
              <a:rPr lang="en-US" sz="4000" b="1" dirty="0" smtClean="0"/>
              <a:t>Angular Motion</a:t>
            </a:r>
            <a:endParaRPr lang="en-US" sz="4000" b="1" dirty="0"/>
          </a:p>
        </p:txBody>
      </p:sp>
      <p:sp>
        <p:nvSpPr>
          <p:cNvPr id="73" name="TextBox 72"/>
          <p:cNvSpPr txBox="1"/>
          <p:nvPr/>
        </p:nvSpPr>
        <p:spPr>
          <a:xfrm>
            <a:off x="3200400" y="3200400"/>
            <a:ext cx="3193503" cy="707886"/>
          </a:xfrm>
          <a:prstGeom prst="rect">
            <a:avLst/>
          </a:prstGeom>
          <a:noFill/>
        </p:spPr>
        <p:txBody>
          <a:bodyPr wrap="none" rtlCol="0">
            <a:spAutoFit/>
          </a:bodyPr>
          <a:lstStyle/>
          <a:p>
            <a:r>
              <a:rPr lang="en-US" sz="4000" b="1" dirty="0" smtClean="0"/>
              <a:t>Linear Motion</a:t>
            </a:r>
            <a:endParaRPr lang="en-US" sz="4000" b="1" dirty="0"/>
          </a:p>
        </p:txBody>
      </p:sp>
      <p:cxnSp>
        <p:nvCxnSpPr>
          <p:cNvPr id="75" name="Straight Connector 74"/>
          <p:cNvCxnSpPr/>
          <p:nvPr/>
        </p:nvCxnSpPr>
        <p:spPr>
          <a:xfrm>
            <a:off x="0" y="3276600"/>
            <a:ext cx="91440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219200" y="838200"/>
            <a:ext cx="5283498" cy="369332"/>
          </a:xfrm>
          <a:prstGeom prst="rect">
            <a:avLst/>
          </a:prstGeom>
          <a:noFill/>
        </p:spPr>
        <p:txBody>
          <a:bodyPr wrap="none" rtlCol="0">
            <a:spAutoFit/>
          </a:bodyPr>
          <a:lstStyle/>
          <a:p>
            <a:r>
              <a:rPr lang="en-US" b="1" dirty="0" smtClean="0">
                <a:solidFill>
                  <a:srgbClr val="0000FF"/>
                </a:solidFill>
              </a:rPr>
              <a:t>The wheel rotates about its COM with the speed </a:t>
            </a:r>
            <a:r>
              <a:rPr lang="en-US" b="1" i="1" dirty="0" err="1" smtClean="0">
                <a:solidFill>
                  <a:srgbClr val="0000FF"/>
                </a:solidFill>
              </a:rPr>
              <a:t>v</a:t>
            </a:r>
            <a:r>
              <a:rPr lang="en-US" b="1" i="1" baseline="-25000" dirty="0" err="1" smtClean="0">
                <a:solidFill>
                  <a:srgbClr val="0000FF"/>
                </a:solidFill>
              </a:rPr>
              <a:t>com</a:t>
            </a:r>
            <a:endParaRPr lang="en-US" b="1" i="1" baseline="-25000" dirty="0">
              <a:solidFill>
                <a:srgbClr val="0000FF"/>
              </a:solidFill>
            </a:endParaRPr>
          </a:p>
        </p:txBody>
      </p:sp>
      <p:sp>
        <p:nvSpPr>
          <p:cNvPr id="52" name="TextBox 51"/>
          <p:cNvSpPr txBox="1"/>
          <p:nvPr/>
        </p:nvSpPr>
        <p:spPr>
          <a:xfrm>
            <a:off x="1955502" y="3733800"/>
            <a:ext cx="5590889" cy="369332"/>
          </a:xfrm>
          <a:prstGeom prst="rect">
            <a:avLst/>
          </a:prstGeom>
          <a:noFill/>
        </p:spPr>
        <p:txBody>
          <a:bodyPr wrap="none" rtlCol="0">
            <a:spAutoFit/>
          </a:bodyPr>
          <a:lstStyle/>
          <a:p>
            <a:r>
              <a:rPr lang="en-US" b="1" dirty="0" smtClean="0">
                <a:solidFill>
                  <a:srgbClr val="0000FF"/>
                </a:solidFill>
              </a:rPr>
              <a:t>Every particle in the wile movers forward with speed </a:t>
            </a:r>
            <a:r>
              <a:rPr lang="en-US" b="1" i="1" dirty="0" err="1" smtClean="0">
                <a:solidFill>
                  <a:srgbClr val="0000FF"/>
                </a:solidFill>
              </a:rPr>
              <a:t>v</a:t>
            </a:r>
            <a:r>
              <a:rPr lang="en-US" b="1" i="1" baseline="-25000" dirty="0" err="1" smtClean="0">
                <a:solidFill>
                  <a:srgbClr val="0000FF"/>
                </a:solidFill>
              </a:rPr>
              <a:t>com</a:t>
            </a:r>
            <a:endParaRPr lang="en-US" b="1" i="1" baseline="-25000" dirty="0">
              <a:solidFill>
                <a:srgbClr val="0000FF"/>
              </a:solidFill>
            </a:endParaRPr>
          </a:p>
        </p:txBody>
      </p:sp>
    </p:spTree>
    <p:extLst>
      <p:ext uri="{BB962C8B-B14F-4D97-AF65-F5344CB8AC3E}">
        <p14:creationId xmlns:p14="http://schemas.microsoft.com/office/powerpoint/2010/main" val="11835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0" fill="hold"/>
                                        <p:tgtEl>
                                          <p:spTgt spid="2"/>
                                        </p:tgtEl>
                                        <p:attrNameLst>
                                          <p:attrName>r</p:attrName>
                                        </p:attrNameLst>
                                      </p:cBhvr>
                                    </p:animRot>
                                  </p:childTnLst>
                                </p:cTn>
                              </p:par>
                              <p:par>
                                <p:cTn id="7" presetID="63" presetClass="path" presetSubtype="0" repeatCount="indefinite" fill="hold" nodeType="withEffect">
                                  <p:stCondLst>
                                    <p:cond delay="0"/>
                                  </p:stCondLst>
                                  <p:endCondLst>
                                    <p:cond evt="onNext" delay="0">
                                      <p:tgtEl>
                                        <p:sldTgt/>
                                      </p:tgtEl>
                                    </p:cond>
                                  </p:endCondLst>
                                  <p:childTnLst>
                                    <p:animMotion origin="layout" path="M 3.33333E-6 -3.7037E-7 L 0.83333 -0.00231 " pathEditMode="relative" rAng="0" ptsTypes="AA">
                                      <p:cBhvr>
                                        <p:cTn id="8" dur="5000" fill="hold"/>
                                        <p:tgtEl>
                                          <p:spTgt spid="8"/>
                                        </p:tgtEl>
                                        <p:attrNameLst>
                                          <p:attrName>ppt_x</p:attrName>
                                          <p:attrName>ppt_y</p:attrName>
                                        </p:attrNameLst>
                                      </p:cBhvr>
                                      <p:rCtr x="417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43"/>
          <p:cNvSpPr/>
          <p:nvPr/>
        </p:nvSpPr>
        <p:spPr>
          <a:xfrm>
            <a:off x="-152400" y="5715000"/>
            <a:ext cx="9753600" cy="1120254"/>
          </a:xfrm>
          <a:custGeom>
            <a:avLst/>
            <a:gdLst>
              <a:gd name="connsiteX0" fmla="*/ 27296 w 9116704"/>
              <a:gd name="connsiteY0" fmla="*/ 40943 h 1146412"/>
              <a:gd name="connsiteX1" fmla="*/ 9116704 w 9116704"/>
              <a:gd name="connsiteY1" fmla="*/ 0 h 1146412"/>
              <a:gd name="connsiteX2" fmla="*/ 9048466 w 9116704"/>
              <a:gd name="connsiteY2" fmla="*/ 1146412 h 1146412"/>
              <a:gd name="connsiteX3" fmla="*/ 0 w 9116704"/>
              <a:gd name="connsiteY3" fmla="*/ 1132764 h 1146412"/>
              <a:gd name="connsiteX4" fmla="*/ 27296 w 9116704"/>
              <a:gd name="connsiteY4" fmla="*/ 40943 h 1146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6704" h="1146412">
                <a:moveTo>
                  <a:pt x="27296" y="40943"/>
                </a:moveTo>
                <a:lnTo>
                  <a:pt x="9116704" y="0"/>
                </a:lnTo>
                <a:lnTo>
                  <a:pt x="9048466" y="1146412"/>
                </a:lnTo>
                <a:lnTo>
                  <a:pt x="0" y="1132764"/>
                </a:lnTo>
                <a:lnTo>
                  <a:pt x="27296" y="40943"/>
                </a:ln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6"/>
          <p:cNvGrpSpPr/>
          <p:nvPr/>
        </p:nvGrpSpPr>
        <p:grpSpPr>
          <a:xfrm>
            <a:off x="-304800" y="3451746"/>
            <a:ext cx="2411104" cy="2286000"/>
            <a:chOff x="-304800" y="3451746"/>
            <a:chExt cx="2411104" cy="2286000"/>
          </a:xfrm>
        </p:grpSpPr>
        <p:grpSp>
          <p:nvGrpSpPr>
            <p:cNvPr id="3" name="Group 42"/>
            <p:cNvGrpSpPr/>
            <p:nvPr/>
          </p:nvGrpSpPr>
          <p:grpSpPr>
            <a:xfrm>
              <a:off x="-304800" y="3451746"/>
              <a:ext cx="2411104" cy="2286000"/>
              <a:chOff x="2846696" y="1828800"/>
              <a:chExt cx="3124200" cy="3124200"/>
            </a:xfrm>
          </p:grpSpPr>
          <p:sp>
            <p:nvSpPr>
              <p:cNvPr id="7" name="Oval 6"/>
              <p:cNvSpPr/>
              <p:nvPr/>
            </p:nvSpPr>
            <p:spPr>
              <a:xfrm>
                <a:off x="2895600" y="1828800"/>
                <a:ext cx="3048000" cy="3124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0"/>
                <a:endCxn id="7" idx="4"/>
              </p:cNvCxnSpPr>
              <p:nvPr/>
            </p:nvCxnSpPr>
            <p:spPr>
              <a:xfrm rot="16200000" flipH="1">
                <a:off x="2857500" y="339090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H="1">
                <a:off x="2846696" y="3380096"/>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3007056" y="2707944"/>
                <a:ext cx="2797792" cy="1344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7"/>
                <a:endCxn id="7" idx="3"/>
              </p:cNvCxnSpPr>
              <p:nvPr/>
            </p:nvCxnSpPr>
            <p:spPr>
              <a:xfrm rot="16200000" flipH="1" flipV="1">
                <a:off x="3315028" y="2313270"/>
                <a:ext cx="2209144" cy="2155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7" idx="5"/>
              </p:cNvCxnSpPr>
              <p:nvPr/>
            </p:nvCxnSpPr>
            <p:spPr>
              <a:xfrm>
                <a:off x="3276600" y="2362200"/>
                <a:ext cx="2220630" cy="2133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71800" y="2819400"/>
                <a:ext cx="28956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933700" y="2857500"/>
                <a:ext cx="29718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2971800" y="2895600"/>
                <a:ext cx="2819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85800" y="4572000"/>
              <a:ext cx="466794" cy="369332"/>
            </a:xfrm>
            <a:prstGeom prst="rect">
              <a:avLst/>
            </a:prstGeom>
            <a:noFill/>
          </p:spPr>
          <p:txBody>
            <a:bodyPr wrap="none" rtlCol="0">
              <a:spAutoFit/>
            </a:bodyPr>
            <a:lstStyle/>
            <a:p>
              <a:r>
                <a:rPr lang="en-US" dirty="0" smtClean="0"/>
                <a:t>cm</a:t>
              </a:r>
              <a:endParaRPr lang="en-US" dirty="0"/>
            </a:p>
          </p:txBody>
        </p:sp>
      </p:grpSp>
      <p:cxnSp>
        <p:nvCxnSpPr>
          <p:cNvPr id="49" name="Straight Connector 48"/>
          <p:cNvCxnSpPr/>
          <p:nvPr/>
        </p:nvCxnSpPr>
        <p:spPr>
          <a:xfrm flipV="1">
            <a:off x="919196" y="4572000"/>
            <a:ext cx="7843804" cy="136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524000" y="86380"/>
            <a:ext cx="4971041" cy="523220"/>
          </a:xfrm>
          <a:prstGeom prst="rect">
            <a:avLst/>
          </a:prstGeom>
          <a:noFill/>
        </p:spPr>
        <p:txBody>
          <a:bodyPr wrap="none" rtlCol="0">
            <a:spAutoFit/>
          </a:bodyPr>
          <a:lstStyle/>
          <a:p>
            <a:r>
              <a:rPr lang="en-US" sz="2800" b="1" dirty="0" smtClean="0"/>
              <a:t>Combine both motions together</a:t>
            </a:r>
            <a:endParaRPr lang="en-US" sz="2800" b="1" dirty="0"/>
          </a:p>
        </p:txBody>
      </p:sp>
      <p:grpSp>
        <p:nvGrpSpPr>
          <p:cNvPr id="4" name="Group 28"/>
          <p:cNvGrpSpPr/>
          <p:nvPr/>
        </p:nvGrpSpPr>
        <p:grpSpPr>
          <a:xfrm>
            <a:off x="758702" y="3124200"/>
            <a:ext cx="314510" cy="2971800"/>
            <a:chOff x="758702" y="3124200"/>
            <a:chExt cx="314510" cy="2971800"/>
          </a:xfrm>
        </p:grpSpPr>
        <p:sp>
          <p:nvSpPr>
            <p:cNvPr id="24" name="TextBox 23"/>
            <p:cNvSpPr txBox="1"/>
            <p:nvPr/>
          </p:nvSpPr>
          <p:spPr>
            <a:xfrm>
              <a:off x="758702" y="5726668"/>
              <a:ext cx="314510" cy="369332"/>
            </a:xfrm>
            <a:prstGeom prst="rect">
              <a:avLst/>
            </a:prstGeom>
            <a:noFill/>
          </p:spPr>
          <p:txBody>
            <a:bodyPr wrap="none" rtlCol="0">
              <a:spAutoFit/>
            </a:bodyPr>
            <a:lstStyle/>
            <a:p>
              <a:r>
                <a:rPr lang="en-US" b="1" dirty="0" smtClean="0"/>
                <a:t>B</a:t>
              </a:r>
              <a:endParaRPr lang="en-US" b="1" dirty="0"/>
            </a:p>
          </p:txBody>
        </p:sp>
        <p:sp>
          <p:nvSpPr>
            <p:cNvPr id="25" name="TextBox 24"/>
            <p:cNvSpPr txBox="1"/>
            <p:nvPr/>
          </p:nvSpPr>
          <p:spPr>
            <a:xfrm>
              <a:off x="762000" y="3124200"/>
              <a:ext cx="298480" cy="369332"/>
            </a:xfrm>
            <a:prstGeom prst="rect">
              <a:avLst/>
            </a:prstGeom>
            <a:noFill/>
          </p:spPr>
          <p:txBody>
            <a:bodyPr wrap="none" rtlCol="0">
              <a:spAutoFit/>
            </a:bodyPr>
            <a:lstStyle/>
            <a:p>
              <a:r>
                <a:rPr lang="en-US" b="1" dirty="0" smtClean="0"/>
                <a:t>T</a:t>
              </a:r>
              <a:endParaRPr lang="en-US" b="1" dirty="0"/>
            </a:p>
          </p:txBody>
        </p:sp>
      </p:grpSp>
      <p:grpSp>
        <p:nvGrpSpPr>
          <p:cNvPr id="5" name="Group 62"/>
          <p:cNvGrpSpPr/>
          <p:nvPr/>
        </p:nvGrpSpPr>
        <p:grpSpPr>
          <a:xfrm>
            <a:off x="2819400" y="609600"/>
            <a:ext cx="2327564" cy="3417332"/>
            <a:chOff x="6324600" y="609600"/>
            <a:chExt cx="2327564" cy="3417332"/>
          </a:xfrm>
        </p:grpSpPr>
        <p:grpSp>
          <p:nvGrpSpPr>
            <p:cNvPr id="6" name="Group 60"/>
            <p:cNvGrpSpPr/>
            <p:nvPr/>
          </p:nvGrpSpPr>
          <p:grpSpPr>
            <a:xfrm>
              <a:off x="6324600" y="609600"/>
              <a:ext cx="2327564" cy="2895598"/>
              <a:chOff x="6477001" y="1066800"/>
              <a:chExt cx="2327564" cy="2895598"/>
            </a:xfrm>
          </p:grpSpPr>
          <p:grpSp>
            <p:nvGrpSpPr>
              <p:cNvPr id="8" name="Group 25"/>
              <p:cNvGrpSpPr/>
              <p:nvPr/>
            </p:nvGrpSpPr>
            <p:grpSpPr>
              <a:xfrm>
                <a:off x="6477001" y="1098074"/>
                <a:ext cx="1981199" cy="2864324"/>
                <a:chOff x="76200" y="3765074"/>
                <a:chExt cx="1981199" cy="2864324"/>
              </a:xfrm>
            </p:grpSpPr>
            <p:grpSp>
              <p:nvGrpSpPr>
                <p:cNvPr id="10" name="Group 64"/>
                <p:cNvGrpSpPr/>
                <p:nvPr/>
              </p:nvGrpSpPr>
              <p:grpSpPr>
                <a:xfrm>
                  <a:off x="76200" y="3765074"/>
                  <a:ext cx="1981199" cy="2864324"/>
                  <a:chOff x="76200" y="3765074"/>
                  <a:chExt cx="1981199" cy="2864324"/>
                </a:xfrm>
              </p:grpSpPr>
              <p:grpSp>
                <p:nvGrpSpPr>
                  <p:cNvPr id="13" name="Group 37"/>
                  <p:cNvGrpSpPr/>
                  <p:nvPr/>
                </p:nvGrpSpPr>
                <p:grpSpPr>
                  <a:xfrm>
                    <a:off x="76200" y="3765074"/>
                    <a:ext cx="1981199" cy="2864324"/>
                    <a:chOff x="2999096" y="2036296"/>
                    <a:chExt cx="2411104" cy="3260982"/>
                  </a:xfrm>
                </p:grpSpPr>
                <p:grpSp>
                  <p:nvGrpSpPr>
                    <p:cNvPr id="14" name="Group 32"/>
                    <p:cNvGrpSpPr/>
                    <p:nvPr/>
                  </p:nvGrpSpPr>
                  <p:grpSpPr>
                    <a:xfrm>
                      <a:off x="2999096" y="2514600"/>
                      <a:ext cx="2411104" cy="2363788"/>
                      <a:chOff x="-304800" y="3427412"/>
                      <a:chExt cx="2411104" cy="2363788"/>
                    </a:xfrm>
                  </p:grpSpPr>
                  <p:grpSp>
                    <p:nvGrpSpPr>
                      <p:cNvPr id="15" name="Group 46"/>
                      <p:cNvGrpSpPr/>
                      <p:nvPr/>
                    </p:nvGrpSpPr>
                    <p:grpSpPr>
                      <a:xfrm>
                        <a:off x="-304800" y="3451746"/>
                        <a:ext cx="2411104" cy="2286000"/>
                        <a:chOff x="-304800" y="3451746"/>
                        <a:chExt cx="2411104" cy="2286000"/>
                      </a:xfrm>
                    </p:grpSpPr>
                    <p:grpSp>
                      <p:nvGrpSpPr>
                        <p:cNvPr id="17" name="Group 42"/>
                        <p:cNvGrpSpPr/>
                        <p:nvPr/>
                      </p:nvGrpSpPr>
                      <p:grpSpPr>
                        <a:xfrm>
                          <a:off x="-304800" y="3451746"/>
                          <a:ext cx="2411104" cy="2286000"/>
                          <a:chOff x="2846696" y="1828800"/>
                          <a:chExt cx="3124200" cy="3124200"/>
                        </a:xfrm>
                      </p:grpSpPr>
                      <p:sp>
                        <p:nvSpPr>
                          <p:cNvPr id="46" name="Oval 45"/>
                          <p:cNvSpPr/>
                          <p:nvPr/>
                        </p:nvSpPr>
                        <p:spPr>
                          <a:xfrm>
                            <a:off x="2895600" y="1828800"/>
                            <a:ext cx="3048000" cy="3124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8"/>
                          <p:cNvCxnSpPr>
                            <a:stCxn id="46" idx="0"/>
                            <a:endCxn id="46" idx="4"/>
                          </p:cNvCxnSpPr>
                          <p:nvPr/>
                        </p:nvCxnSpPr>
                        <p:spPr>
                          <a:xfrm rot="16200000" flipH="1">
                            <a:off x="2857500" y="339090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H="1">
                            <a:off x="2846696" y="3380096"/>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007056" y="2707944"/>
                            <a:ext cx="2797792" cy="1344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6" idx="7"/>
                            <a:endCxn id="46" idx="3"/>
                          </p:cNvCxnSpPr>
                          <p:nvPr/>
                        </p:nvCxnSpPr>
                        <p:spPr>
                          <a:xfrm rot="16200000" flipH="1" flipV="1">
                            <a:off x="3315028" y="2313270"/>
                            <a:ext cx="2209144" cy="2155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46" idx="5"/>
                          </p:cNvCxnSpPr>
                          <p:nvPr/>
                        </p:nvCxnSpPr>
                        <p:spPr>
                          <a:xfrm>
                            <a:off x="3276600" y="2362200"/>
                            <a:ext cx="2220630" cy="2133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971800" y="2819400"/>
                            <a:ext cx="28956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933700" y="2857500"/>
                            <a:ext cx="29718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2971800" y="2895600"/>
                            <a:ext cx="2819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685800" y="4572000"/>
                          <a:ext cx="586699" cy="369332"/>
                        </a:xfrm>
                        <a:prstGeom prst="rect">
                          <a:avLst/>
                        </a:prstGeom>
                        <a:noFill/>
                      </p:spPr>
                      <p:txBody>
                        <a:bodyPr wrap="none" rtlCol="0">
                          <a:spAutoFit/>
                        </a:bodyPr>
                        <a:lstStyle/>
                        <a:p>
                          <a:r>
                            <a:rPr lang="en-US" b="1" dirty="0" smtClean="0">
                              <a:solidFill>
                                <a:srgbClr val="0000FF"/>
                              </a:solidFill>
                            </a:rPr>
                            <a:t>com</a:t>
                          </a:r>
                          <a:endParaRPr lang="en-US" b="1" dirty="0">
                            <a:solidFill>
                              <a:srgbClr val="0000FF"/>
                            </a:solidFill>
                          </a:endParaRPr>
                        </a:p>
                      </p:txBody>
                    </p:sp>
                  </p:grpSp>
                  <p:cxnSp>
                    <p:nvCxnSpPr>
                      <p:cNvPr id="40" name="Straight Arrow Connector 39"/>
                      <p:cNvCxnSpPr/>
                      <p:nvPr/>
                    </p:nvCxnSpPr>
                    <p:spPr>
                      <a:xfrm>
                        <a:off x="914400" y="3427412"/>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89901" y="5789612"/>
                        <a:ext cx="838200" cy="158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297386" y="2036296"/>
                      <a:ext cx="669920" cy="420478"/>
                    </a:xfrm>
                    <a:prstGeom prst="rect">
                      <a:avLst/>
                    </a:prstGeom>
                    <a:noFill/>
                  </p:spPr>
                  <p:txBody>
                    <a:bodyPr wrap="none" rtlCol="0">
                      <a:spAutoFit/>
                    </a:bodyPr>
                    <a:lstStyle/>
                    <a:p>
                      <a:r>
                        <a:rPr lang="en-US" i="1" dirty="0" err="1" smtClean="0"/>
                        <a:t>v</a:t>
                      </a:r>
                      <a:r>
                        <a:rPr lang="en-US" i="1" baseline="-25000" dirty="0" err="1" smtClean="0"/>
                        <a:t>com</a:t>
                      </a:r>
                      <a:endParaRPr lang="en-US" i="1" dirty="0"/>
                    </a:p>
                  </p:txBody>
                </p:sp>
                <p:sp>
                  <p:nvSpPr>
                    <p:cNvPr id="38" name="TextBox 37"/>
                    <p:cNvSpPr txBox="1"/>
                    <p:nvPr/>
                  </p:nvSpPr>
                  <p:spPr>
                    <a:xfrm>
                      <a:off x="4462075" y="4876800"/>
                      <a:ext cx="669920" cy="420478"/>
                    </a:xfrm>
                    <a:prstGeom prst="rect">
                      <a:avLst/>
                    </a:prstGeom>
                    <a:noFill/>
                  </p:spPr>
                  <p:txBody>
                    <a:bodyPr wrap="none" rtlCol="0">
                      <a:spAutoFit/>
                    </a:bodyPr>
                    <a:lstStyle/>
                    <a:p>
                      <a:r>
                        <a:rPr lang="en-US" i="1" dirty="0" err="1" smtClean="0"/>
                        <a:t>v</a:t>
                      </a:r>
                      <a:r>
                        <a:rPr lang="en-US" i="1" baseline="-25000" dirty="0" err="1" smtClean="0"/>
                        <a:t>com</a:t>
                      </a:r>
                      <a:endParaRPr lang="en-US" i="1" dirty="0"/>
                    </a:p>
                  </p:txBody>
                </p:sp>
              </p:grpSp>
              <p:cxnSp>
                <p:nvCxnSpPr>
                  <p:cNvPr id="33" name="Straight Arrow Connector 32"/>
                  <p:cNvCxnSpPr/>
                  <p:nvPr/>
                </p:nvCxnSpPr>
                <p:spPr>
                  <a:xfrm>
                    <a:off x="1101435" y="5228695"/>
                    <a:ext cx="688747" cy="139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295400" y="4800600"/>
                    <a:ext cx="550472" cy="369332"/>
                  </a:xfrm>
                  <a:prstGeom prst="rect">
                    <a:avLst/>
                  </a:prstGeom>
                </p:spPr>
                <p:txBody>
                  <a:bodyPr wrap="none">
                    <a:spAutoFit/>
                  </a:bodyPr>
                  <a:lstStyle/>
                  <a:p>
                    <a:r>
                      <a:rPr lang="en-US" i="1" dirty="0" err="1" smtClean="0"/>
                      <a:t>v</a:t>
                    </a:r>
                    <a:r>
                      <a:rPr lang="en-US" i="1" baseline="-25000" dirty="0" err="1" smtClean="0"/>
                      <a:t>com</a:t>
                    </a:r>
                    <a:endParaRPr lang="en-US" i="1" dirty="0"/>
                  </a:p>
                </p:txBody>
              </p:sp>
            </p:grpSp>
            <p:sp>
              <p:nvSpPr>
                <p:cNvPr id="30" name="TextBox 29"/>
                <p:cNvSpPr txBox="1"/>
                <p:nvPr/>
              </p:nvSpPr>
              <p:spPr>
                <a:xfrm>
                  <a:off x="914400" y="3897868"/>
                  <a:ext cx="296876" cy="369332"/>
                </a:xfrm>
                <a:prstGeom prst="rect">
                  <a:avLst/>
                </a:prstGeom>
                <a:noFill/>
              </p:spPr>
              <p:txBody>
                <a:bodyPr wrap="none" rtlCol="0">
                  <a:spAutoFit/>
                </a:bodyPr>
                <a:lstStyle/>
                <a:p>
                  <a:r>
                    <a:rPr lang="en-US" b="1" dirty="0" smtClean="0"/>
                    <a:t>T</a:t>
                  </a:r>
                  <a:endParaRPr lang="en-US" b="1" dirty="0"/>
                </a:p>
              </p:txBody>
            </p:sp>
            <p:sp>
              <p:nvSpPr>
                <p:cNvPr id="31" name="TextBox 30"/>
                <p:cNvSpPr txBox="1"/>
                <p:nvPr/>
              </p:nvSpPr>
              <p:spPr>
                <a:xfrm>
                  <a:off x="914400" y="6096000"/>
                  <a:ext cx="314510" cy="369332"/>
                </a:xfrm>
                <a:prstGeom prst="rect">
                  <a:avLst/>
                </a:prstGeom>
                <a:noFill/>
              </p:spPr>
              <p:txBody>
                <a:bodyPr wrap="none" rtlCol="0">
                  <a:spAutoFit/>
                </a:bodyPr>
                <a:lstStyle/>
                <a:p>
                  <a:r>
                    <a:rPr lang="en-US" b="1" dirty="0" smtClean="0"/>
                    <a:t>B</a:t>
                  </a:r>
                  <a:endParaRPr lang="en-US" b="1" dirty="0"/>
                </a:p>
              </p:txBody>
            </p:sp>
          </p:grpSp>
          <p:cxnSp>
            <p:nvCxnSpPr>
              <p:cNvPr id="57" name="Straight Arrow Connector 56"/>
              <p:cNvCxnSpPr/>
              <p:nvPr/>
            </p:nvCxnSpPr>
            <p:spPr>
              <a:xfrm>
                <a:off x="6681868" y="3581400"/>
                <a:ext cx="688747" cy="1395"/>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934200" y="3581400"/>
                <a:ext cx="621004" cy="369332"/>
              </a:xfrm>
              <a:prstGeom prst="rect">
                <a:avLst/>
              </a:prstGeom>
              <a:noFill/>
            </p:spPr>
            <p:txBody>
              <a:bodyPr wrap="none" rtlCol="0">
                <a:spAutoFit/>
              </a:bodyPr>
              <a:lstStyle/>
              <a:p>
                <a:r>
                  <a:rPr lang="en-US" i="1" dirty="0" smtClean="0"/>
                  <a:t>-</a:t>
                </a:r>
                <a:r>
                  <a:rPr lang="en-US" i="1" dirty="0" err="1" smtClean="0"/>
                  <a:t>v</a:t>
                </a:r>
                <a:r>
                  <a:rPr lang="en-US" i="1" baseline="-25000" dirty="0" err="1" smtClean="0"/>
                  <a:t>com</a:t>
                </a:r>
                <a:endParaRPr lang="en-US" i="1" dirty="0"/>
              </a:p>
            </p:txBody>
          </p:sp>
          <p:sp>
            <p:nvSpPr>
              <p:cNvPr id="59" name="TextBox 58"/>
              <p:cNvSpPr txBox="1"/>
              <p:nvPr/>
            </p:nvSpPr>
            <p:spPr>
              <a:xfrm>
                <a:off x="8136328" y="1066800"/>
                <a:ext cx="550472" cy="369332"/>
              </a:xfrm>
              <a:prstGeom prst="rect">
                <a:avLst/>
              </a:prstGeom>
              <a:noFill/>
            </p:spPr>
            <p:txBody>
              <a:bodyPr wrap="none" rtlCol="0">
                <a:spAutoFit/>
              </a:bodyPr>
              <a:lstStyle/>
              <a:p>
                <a:r>
                  <a:rPr lang="en-US" i="1" dirty="0" err="1" smtClean="0"/>
                  <a:t>v</a:t>
                </a:r>
                <a:r>
                  <a:rPr lang="en-US" i="1" baseline="-25000" dirty="0" err="1" smtClean="0"/>
                  <a:t>com</a:t>
                </a:r>
                <a:endParaRPr lang="en-US" i="1" dirty="0"/>
              </a:p>
            </p:txBody>
          </p:sp>
          <p:cxnSp>
            <p:nvCxnSpPr>
              <p:cNvPr id="60" name="Straight Arrow Connector 59"/>
              <p:cNvCxnSpPr/>
              <p:nvPr/>
            </p:nvCxnSpPr>
            <p:spPr>
              <a:xfrm>
                <a:off x="8115818" y="1524000"/>
                <a:ext cx="688747" cy="13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7010400" y="3657600"/>
              <a:ext cx="834652" cy="369332"/>
            </a:xfrm>
            <a:prstGeom prst="rect">
              <a:avLst/>
            </a:prstGeom>
            <a:noFill/>
          </p:spPr>
          <p:txBody>
            <a:bodyPr wrap="none" rtlCol="0">
              <a:spAutoFit/>
            </a:bodyPr>
            <a:lstStyle/>
            <a:p>
              <a:r>
                <a:rPr lang="en-US" b="1" dirty="0" smtClean="0">
                  <a:solidFill>
                    <a:srgbClr val="0000FF"/>
                  </a:solidFill>
                </a:rPr>
                <a:t>Rolling</a:t>
              </a:r>
              <a:endParaRPr lang="en-US" b="1" dirty="0">
                <a:solidFill>
                  <a:srgbClr val="0000FF"/>
                </a:solidFill>
              </a:endParaRPr>
            </a:p>
          </p:txBody>
        </p:sp>
      </p:grpSp>
      <p:grpSp>
        <p:nvGrpSpPr>
          <p:cNvPr id="18" name="Group 64"/>
          <p:cNvGrpSpPr/>
          <p:nvPr/>
        </p:nvGrpSpPr>
        <p:grpSpPr>
          <a:xfrm>
            <a:off x="228600" y="914400"/>
            <a:ext cx="2686954" cy="1138238"/>
            <a:chOff x="228600" y="1295400"/>
            <a:chExt cx="2686954" cy="1138238"/>
          </a:xfrm>
        </p:grpSpPr>
        <p:graphicFrame>
          <p:nvGraphicFramePr>
            <p:cNvPr id="39944" name="Object 8"/>
            <p:cNvGraphicFramePr>
              <a:graphicFrameLocks noChangeAspect="1"/>
            </p:cNvGraphicFramePr>
            <p:nvPr/>
          </p:nvGraphicFramePr>
          <p:xfrm>
            <a:off x="685800" y="1676400"/>
            <a:ext cx="1554162" cy="355600"/>
          </p:xfrm>
          <a:graphic>
            <a:graphicData uri="http://schemas.openxmlformats.org/presentationml/2006/ole">
              <mc:AlternateContent xmlns:mc="http://schemas.openxmlformats.org/markup-compatibility/2006">
                <mc:Choice xmlns:v="urn:schemas-microsoft-com:vml" Requires="v">
                  <p:oleObj spid="_x0000_s251918" name="Equation" r:id="rId3" imgW="736560" imgH="215640" progId="Equation.3">
                    <p:embed/>
                  </p:oleObj>
                </mc:Choice>
                <mc:Fallback>
                  <p:oleObj name="Equation" r:id="rId3" imgW="73656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15541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5" name="Object 9"/>
            <p:cNvGraphicFramePr>
              <a:graphicFrameLocks noChangeAspect="1"/>
            </p:cNvGraphicFramePr>
            <p:nvPr/>
          </p:nvGraphicFramePr>
          <p:xfrm>
            <a:off x="822325" y="2057400"/>
            <a:ext cx="1339850" cy="376238"/>
          </p:xfrm>
          <a:graphic>
            <a:graphicData uri="http://schemas.openxmlformats.org/presentationml/2006/ole">
              <mc:AlternateContent xmlns:mc="http://schemas.openxmlformats.org/markup-compatibility/2006">
                <mc:Choice xmlns:v="urn:schemas-microsoft-com:vml" Requires="v">
                  <p:oleObj spid="_x0000_s251919" name="Equation" r:id="rId5" imgW="634680" imgH="228600" progId="Equation.3">
                    <p:embed/>
                  </p:oleObj>
                </mc:Choice>
                <mc:Fallback>
                  <p:oleObj name="Equation" r:id="rId5" imgW="6346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325" y="2057400"/>
                          <a:ext cx="1339850"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TextBox 60"/>
            <p:cNvSpPr txBox="1"/>
            <p:nvPr/>
          </p:nvSpPr>
          <p:spPr>
            <a:xfrm>
              <a:off x="228600" y="1295400"/>
              <a:ext cx="2686954" cy="369332"/>
            </a:xfrm>
            <a:prstGeom prst="rect">
              <a:avLst/>
            </a:prstGeom>
            <a:noFill/>
          </p:spPr>
          <p:txBody>
            <a:bodyPr wrap="none" rtlCol="0">
              <a:spAutoFit/>
            </a:bodyPr>
            <a:lstStyle/>
            <a:p>
              <a:r>
                <a:rPr lang="en-US" u="sng" dirty="0" smtClean="0"/>
                <a:t>At the top: rotates about B</a:t>
              </a:r>
              <a:endParaRPr lang="en-US" u="sng" dirty="0"/>
            </a:p>
          </p:txBody>
        </p:sp>
      </p:grpSp>
      <p:grpSp>
        <p:nvGrpSpPr>
          <p:cNvPr id="20" name="Group 63"/>
          <p:cNvGrpSpPr/>
          <p:nvPr/>
        </p:nvGrpSpPr>
        <p:grpSpPr>
          <a:xfrm>
            <a:off x="5181600" y="2057400"/>
            <a:ext cx="3184308" cy="736600"/>
            <a:chOff x="4535954" y="1295400"/>
            <a:chExt cx="3184308" cy="736600"/>
          </a:xfrm>
        </p:grpSpPr>
        <p:graphicFrame>
          <p:nvGraphicFramePr>
            <p:cNvPr id="39943" name="Object 7"/>
            <p:cNvGraphicFramePr>
              <a:graphicFrameLocks noChangeAspect="1"/>
            </p:cNvGraphicFramePr>
            <p:nvPr/>
          </p:nvGraphicFramePr>
          <p:xfrm>
            <a:off x="4535954" y="1676400"/>
            <a:ext cx="3162300" cy="355600"/>
          </p:xfrm>
          <a:graphic>
            <a:graphicData uri="http://schemas.openxmlformats.org/presentationml/2006/ole">
              <mc:AlternateContent xmlns:mc="http://schemas.openxmlformats.org/markup-compatibility/2006">
                <mc:Choice xmlns:v="urn:schemas-microsoft-com:vml" Requires="v">
                  <p:oleObj spid="_x0000_s251920" name="Equation" r:id="rId7" imgW="1498320" imgH="215640" progId="Equation.3">
                    <p:embed/>
                  </p:oleObj>
                </mc:Choice>
                <mc:Fallback>
                  <p:oleObj name="Equation" r:id="rId7" imgW="14983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5954" y="1676400"/>
                          <a:ext cx="31623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TextBox 62"/>
            <p:cNvSpPr txBox="1"/>
            <p:nvPr/>
          </p:nvSpPr>
          <p:spPr>
            <a:xfrm>
              <a:off x="4650254" y="1295400"/>
              <a:ext cx="3070008" cy="369332"/>
            </a:xfrm>
            <a:prstGeom prst="rect">
              <a:avLst/>
            </a:prstGeom>
            <a:noFill/>
          </p:spPr>
          <p:txBody>
            <a:bodyPr wrap="none" rtlCol="0">
              <a:spAutoFit/>
            </a:bodyPr>
            <a:lstStyle/>
            <a:p>
              <a:r>
                <a:rPr lang="en-US" u="sng" dirty="0" smtClean="0"/>
                <a:t>At the Bottom: rotates about B</a:t>
              </a:r>
              <a:endParaRPr lang="en-US" u="sng" dirty="0"/>
            </a:p>
          </p:txBody>
        </p:sp>
      </p:grpSp>
      <p:grpSp>
        <p:nvGrpSpPr>
          <p:cNvPr id="21" name="Group 66"/>
          <p:cNvGrpSpPr/>
          <p:nvPr/>
        </p:nvGrpSpPr>
        <p:grpSpPr>
          <a:xfrm>
            <a:off x="5486400" y="1066800"/>
            <a:ext cx="2874236" cy="676276"/>
            <a:chOff x="2784596" y="1295400"/>
            <a:chExt cx="2874236" cy="676276"/>
          </a:xfrm>
        </p:grpSpPr>
        <p:graphicFrame>
          <p:nvGraphicFramePr>
            <p:cNvPr id="39942" name="Object 6"/>
            <p:cNvGraphicFramePr>
              <a:graphicFrameLocks noChangeAspect="1"/>
            </p:cNvGraphicFramePr>
            <p:nvPr/>
          </p:nvGraphicFramePr>
          <p:xfrm>
            <a:off x="2784596" y="1595438"/>
            <a:ext cx="1314450" cy="376238"/>
          </p:xfrm>
          <a:graphic>
            <a:graphicData uri="http://schemas.openxmlformats.org/presentationml/2006/ole">
              <mc:AlternateContent xmlns:mc="http://schemas.openxmlformats.org/markup-compatibility/2006">
                <mc:Choice xmlns:v="urn:schemas-microsoft-com:vml" Requires="v">
                  <p:oleObj spid="_x0000_s251921" name="Equation" r:id="rId9" imgW="622080" imgH="228600" progId="Equation.3">
                    <p:embed/>
                  </p:oleObj>
                </mc:Choice>
                <mc:Fallback>
                  <p:oleObj name="Equation" r:id="rId9" imgW="6220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4596" y="1595438"/>
                          <a:ext cx="1314450"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TextBox 65"/>
            <p:cNvSpPr txBox="1"/>
            <p:nvPr/>
          </p:nvSpPr>
          <p:spPr>
            <a:xfrm>
              <a:off x="2819400" y="1295400"/>
              <a:ext cx="2839432" cy="369332"/>
            </a:xfrm>
            <a:prstGeom prst="rect">
              <a:avLst/>
            </a:prstGeom>
            <a:noFill/>
          </p:spPr>
          <p:txBody>
            <a:bodyPr wrap="none" rtlCol="0">
              <a:spAutoFit/>
            </a:bodyPr>
            <a:lstStyle/>
            <a:p>
              <a:r>
                <a:rPr lang="en-US" u="sng" dirty="0" smtClean="0"/>
                <a:t>At the COM: rotates about B</a:t>
              </a:r>
              <a:endParaRPr lang="en-US" u="sng" dirty="0"/>
            </a:p>
          </p:txBody>
        </p:sp>
      </p:grpSp>
      <p:cxnSp>
        <p:nvCxnSpPr>
          <p:cNvPr id="69" name="Straight Connector 68"/>
          <p:cNvCxnSpPr/>
          <p:nvPr/>
        </p:nvCxnSpPr>
        <p:spPr>
          <a:xfrm>
            <a:off x="0" y="762000"/>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04800" y="5934670"/>
            <a:ext cx="8534400" cy="923330"/>
          </a:xfrm>
          <a:prstGeom prst="rect">
            <a:avLst/>
          </a:prstGeom>
        </p:spPr>
        <p:txBody>
          <a:bodyPr wrap="square">
            <a:spAutoFit/>
          </a:bodyPr>
          <a:lstStyle/>
          <a:p>
            <a:r>
              <a:rPr lang="en-US" dirty="0" smtClean="0"/>
              <a:t>Example: A wheel of 0.25-m radius is rolling without sliding at a constant angular speed of 10 </a:t>
            </a:r>
            <a:r>
              <a:rPr lang="en-US" dirty="0" err="1" smtClean="0"/>
              <a:t>rad</a:t>
            </a:r>
            <a:r>
              <a:rPr lang="en-US" dirty="0" smtClean="0"/>
              <a:t>/s. What is the linear speed of a point at the top of the wheel?</a:t>
            </a:r>
            <a:endParaRPr lang="en-US" baseline="30000" dirty="0" smtClean="0"/>
          </a:p>
          <a:p>
            <a:r>
              <a:rPr lang="en-US" dirty="0" smtClean="0"/>
              <a:t>A) 5.0 m/s </a:t>
            </a:r>
          </a:p>
        </p:txBody>
      </p:sp>
      <p:sp>
        <p:nvSpPr>
          <p:cNvPr id="64" name="TextBox 63"/>
          <p:cNvSpPr txBox="1"/>
          <p:nvPr/>
        </p:nvSpPr>
        <p:spPr>
          <a:xfrm>
            <a:off x="4876800" y="3094672"/>
            <a:ext cx="4038600" cy="1477328"/>
          </a:xfrm>
          <a:prstGeom prst="rect">
            <a:avLst/>
          </a:prstGeom>
          <a:noFill/>
        </p:spPr>
        <p:txBody>
          <a:bodyPr wrap="square" rtlCol="0">
            <a:spAutoFit/>
          </a:bodyPr>
          <a:lstStyle/>
          <a:p>
            <a:r>
              <a:rPr lang="en-US" dirty="0" smtClean="0"/>
              <a:t>When an object experiences rolling motion the point of contact is momentarily at rest and is an instantaneous axis of rotation about which com moves with velocity </a:t>
            </a:r>
            <a:r>
              <a:rPr lang="en-US" dirty="0" err="1" smtClean="0"/>
              <a:t>v</a:t>
            </a:r>
            <a:r>
              <a:rPr lang="en-US" baseline="-25000" dirty="0" err="1" smtClean="0"/>
              <a:t>com</a:t>
            </a:r>
            <a:endParaRPr lang="en-US" baseline="-25000" dirty="0"/>
          </a:p>
        </p:txBody>
      </p:sp>
    </p:spTree>
    <p:extLst>
      <p:ext uri="{BB962C8B-B14F-4D97-AF65-F5344CB8AC3E}">
        <p14:creationId xmlns:p14="http://schemas.microsoft.com/office/powerpoint/2010/main" val="207714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3" presetClass="path" presetSubtype="0" fill="hold" nodeType="clickEffect">
                                  <p:stCondLst>
                                    <p:cond delay="0"/>
                                  </p:stCondLst>
                                  <p:childTnLst>
                                    <p:animMotion origin="layout" path="M 2.5E-6 3.7037E-6 L 0.85156 0.00162 " pathEditMode="relative" rAng="0" ptsTypes="AA">
                                      <p:cBhvr>
                                        <p:cTn id="10" dur="5000" fill="hold"/>
                                        <p:tgtEl>
                                          <p:spTgt spid="2"/>
                                        </p:tgtEl>
                                        <p:attrNameLst>
                                          <p:attrName>ppt_x</p:attrName>
                                          <p:attrName>ppt_y</p:attrName>
                                        </p:attrNameLst>
                                      </p:cBhvr>
                                      <p:rCtr x="42600" y="100"/>
                                    </p:animMotion>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0"/>
                                        <p:tgtEl>
                                          <p:spTgt spid="49"/>
                                        </p:tgtEl>
                                      </p:cBhvr>
                                    </p:animEffect>
                                  </p:childTnLst>
                                </p:cTn>
                              </p:par>
                              <p:par>
                                <p:cTn id="14" presetID="63" presetClass="path" presetSubtype="0" fill="hold" nodeType="withEffect">
                                  <p:stCondLst>
                                    <p:cond delay="0"/>
                                  </p:stCondLst>
                                  <p:childTnLst>
                                    <p:animMotion origin="layout" path="M 3.61111E-6 -2.22222E-6 L 0.85017 -0.00555 " pathEditMode="relative" rAng="0" ptsTypes="AA">
                                      <p:cBhvr>
                                        <p:cTn id="15" dur="5000" fill="hold"/>
                                        <p:tgtEl>
                                          <p:spTgt spid="4"/>
                                        </p:tgtEl>
                                        <p:attrNameLst>
                                          <p:attrName>ppt_x</p:attrName>
                                          <p:attrName>ppt_y</p:attrName>
                                        </p:attrNameLst>
                                      </p:cBhvr>
                                      <p:rCtr x="42500" y="-300"/>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43"/>
          <p:cNvSpPr/>
          <p:nvPr/>
        </p:nvSpPr>
        <p:spPr>
          <a:xfrm>
            <a:off x="-152400" y="5715000"/>
            <a:ext cx="9753600" cy="1120254"/>
          </a:xfrm>
          <a:custGeom>
            <a:avLst/>
            <a:gdLst>
              <a:gd name="connsiteX0" fmla="*/ 27296 w 9116704"/>
              <a:gd name="connsiteY0" fmla="*/ 40943 h 1146412"/>
              <a:gd name="connsiteX1" fmla="*/ 9116704 w 9116704"/>
              <a:gd name="connsiteY1" fmla="*/ 0 h 1146412"/>
              <a:gd name="connsiteX2" fmla="*/ 9048466 w 9116704"/>
              <a:gd name="connsiteY2" fmla="*/ 1146412 h 1146412"/>
              <a:gd name="connsiteX3" fmla="*/ 0 w 9116704"/>
              <a:gd name="connsiteY3" fmla="*/ 1132764 h 1146412"/>
              <a:gd name="connsiteX4" fmla="*/ 27296 w 9116704"/>
              <a:gd name="connsiteY4" fmla="*/ 40943 h 1146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6704" h="1146412">
                <a:moveTo>
                  <a:pt x="27296" y="40943"/>
                </a:moveTo>
                <a:lnTo>
                  <a:pt x="9116704" y="0"/>
                </a:lnTo>
                <a:lnTo>
                  <a:pt x="9048466" y="1146412"/>
                </a:lnTo>
                <a:lnTo>
                  <a:pt x="0" y="1132764"/>
                </a:lnTo>
                <a:lnTo>
                  <a:pt x="27296" y="40943"/>
                </a:ln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6"/>
          <p:cNvGrpSpPr/>
          <p:nvPr/>
        </p:nvGrpSpPr>
        <p:grpSpPr>
          <a:xfrm>
            <a:off x="-304800" y="3451746"/>
            <a:ext cx="2411104" cy="2286000"/>
            <a:chOff x="-304800" y="3451746"/>
            <a:chExt cx="2411104" cy="2286000"/>
          </a:xfrm>
        </p:grpSpPr>
        <p:grpSp>
          <p:nvGrpSpPr>
            <p:cNvPr id="3" name="Group 42"/>
            <p:cNvGrpSpPr/>
            <p:nvPr/>
          </p:nvGrpSpPr>
          <p:grpSpPr>
            <a:xfrm>
              <a:off x="-304800" y="3451746"/>
              <a:ext cx="2411104" cy="2286000"/>
              <a:chOff x="2846696" y="1828800"/>
              <a:chExt cx="3124200" cy="3124200"/>
            </a:xfrm>
          </p:grpSpPr>
          <p:sp>
            <p:nvSpPr>
              <p:cNvPr id="7" name="Oval 6"/>
              <p:cNvSpPr/>
              <p:nvPr/>
            </p:nvSpPr>
            <p:spPr>
              <a:xfrm>
                <a:off x="2895600" y="1828800"/>
                <a:ext cx="3048000" cy="3124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0"/>
                <a:endCxn id="7" idx="4"/>
              </p:cNvCxnSpPr>
              <p:nvPr/>
            </p:nvCxnSpPr>
            <p:spPr>
              <a:xfrm rot="16200000" flipH="1">
                <a:off x="2857500" y="339090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H="1">
                <a:off x="2846696" y="3380096"/>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3007056" y="2707944"/>
                <a:ext cx="2797792" cy="1344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7"/>
                <a:endCxn id="7" idx="3"/>
              </p:cNvCxnSpPr>
              <p:nvPr/>
            </p:nvCxnSpPr>
            <p:spPr>
              <a:xfrm rot="16200000" flipH="1" flipV="1">
                <a:off x="3315028" y="2313270"/>
                <a:ext cx="2209144" cy="2155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7" idx="5"/>
              </p:cNvCxnSpPr>
              <p:nvPr/>
            </p:nvCxnSpPr>
            <p:spPr>
              <a:xfrm>
                <a:off x="3276600" y="2362200"/>
                <a:ext cx="2220630" cy="2133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71800" y="2819400"/>
                <a:ext cx="28956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933700" y="2857500"/>
                <a:ext cx="29718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2971800" y="2895600"/>
                <a:ext cx="2819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85800" y="4572000"/>
              <a:ext cx="466794" cy="369332"/>
            </a:xfrm>
            <a:prstGeom prst="rect">
              <a:avLst/>
            </a:prstGeom>
            <a:noFill/>
          </p:spPr>
          <p:txBody>
            <a:bodyPr wrap="none" rtlCol="0">
              <a:spAutoFit/>
            </a:bodyPr>
            <a:lstStyle/>
            <a:p>
              <a:r>
                <a:rPr lang="en-US" dirty="0" smtClean="0"/>
                <a:t>cm</a:t>
              </a:r>
              <a:endParaRPr lang="en-US" dirty="0"/>
            </a:p>
          </p:txBody>
        </p:sp>
      </p:grpSp>
      <p:cxnSp>
        <p:nvCxnSpPr>
          <p:cNvPr id="49" name="Straight Connector 48"/>
          <p:cNvCxnSpPr/>
          <p:nvPr/>
        </p:nvCxnSpPr>
        <p:spPr>
          <a:xfrm flipV="1">
            <a:off x="919196" y="4572000"/>
            <a:ext cx="7843804" cy="136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752600" y="685800"/>
            <a:ext cx="1874937" cy="523220"/>
          </a:xfrm>
          <a:prstGeom prst="rect">
            <a:avLst/>
          </a:prstGeom>
          <a:noFill/>
        </p:spPr>
        <p:txBody>
          <a:bodyPr wrap="none" rtlCol="0">
            <a:spAutoFit/>
          </a:bodyPr>
          <a:lstStyle/>
          <a:p>
            <a:r>
              <a:rPr lang="en-US" sz="2800" b="1" dirty="0" smtClean="0"/>
              <a:t>Total KE = ?</a:t>
            </a:r>
            <a:endParaRPr lang="en-US" sz="2800" b="1" dirty="0"/>
          </a:p>
        </p:txBody>
      </p:sp>
      <p:graphicFrame>
        <p:nvGraphicFramePr>
          <p:cNvPr id="53" name="Object 5"/>
          <p:cNvGraphicFramePr>
            <a:graphicFrameLocks noChangeAspect="1"/>
          </p:cNvGraphicFramePr>
          <p:nvPr/>
        </p:nvGraphicFramePr>
        <p:xfrm>
          <a:off x="2238375" y="1446213"/>
          <a:ext cx="4425950" cy="1068387"/>
        </p:xfrm>
        <a:graphic>
          <a:graphicData uri="http://schemas.openxmlformats.org/presentationml/2006/ole">
            <mc:AlternateContent xmlns:mc="http://schemas.openxmlformats.org/markup-compatibility/2006">
              <mc:Choice xmlns:v="urn:schemas-microsoft-com:vml" Requires="v">
                <p:oleObj spid="_x0000_s252933" name="Equation" r:id="rId3" imgW="1574640" imgH="393480" progId="Equation.3">
                  <p:embed/>
                </p:oleObj>
              </mc:Choice>
              <mc:Fallback>
                <p:oleObj name="Equation" r:id="rId3" imgW="15746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1446213"/>
                        <a:ext cx="4425950" cy="1068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1752600" y="695980"/>
            <a:ext cx="6426375" cy="523220"/>
          </a:xfrm>
          <a:prstGeom prst="rect">
            <a:avLst/>
          </a:prstGeom>
          <a:noFill/>
        </p:spPr>
        <p:txBody>
          <a:bodyPr wrap="none" rtlCol="0">
            <a:spAutoFit/>
          </a:bodyPr>
          <a:lstStyle/>
          <a:p>
            <a:r>
              <a:rPr lang="en-US" sz="2800" b="1" dirty="0" smtClean="0"/>
              <a:t>Total KE = Translational KE + Rotational KE</a:t>
            </a:r>
            <a:endParaRPr lang="en-US" sz="2800" b="1" dirty="0"/>
          </a:p>
        </p:txBody>
      </p:sp>
      <p:sp>
        <p:nvSpPr>
          <p:cNvPr id="24" name="Rectangle 4"/>
          <p:cNvSpPr txBox="1">
            <a:spLocks noChangeArrowheads="1"/>
          </p:cNvSpPr>
          <p:nvPr/>
        </p:nvSpPr>
        <p:spPr>
          <a:xfrm>
            <a:off x="457200" y="5761038"/>
            <a:ext cx="8686800" cy="1173162"/>
          </a:xfrm>
          <a:prstGeom prst="rect">
            <a:avLst/>
          </a:prstGeom>
          <a:noFill/>
          <a:ln w="76200">
            <a:noFill/>
          </a:ln>
        </p:spPr>
        <p:txBody>
          <a:bodyPr/>
          <a:lstStyle/>
          <a:p>
            <a:r>
              <a:rPr lang="en-US" dirty="0" smtClean="0"/>
              <a:t>Example : A sphere of mass 1.40 x10</a:t>
            </a:r>
            <a:r>
              <a:rPr lang="en-US" baseline="30000" dirty="0" smtClean="0"/>
              <a:t>2</a:t>
            </a:r>
            <a:r>
              <a:rPr lang="en-US" dirty="0" smtClean="0"/>
              <a:t> kg rolls on a horizontal floor so that its center of mass has a speed of 0.150 m/s. How much work must be done on the sphere to stop it?</a:t>
            </a:r>
          </a:p>
          <a:p>
            <a:r>
              <a:rPr lang="en-US" dirty="0" smtClean="0"/>
              <a:t>A) -2.21 J </a:t>
            </a:r>
            <a:endParaRPr lang="en-US" dirty="0"/>
          </a:p>
        </p:txBody>
      </p:sp>
    </p:spTree>
    <p:extLst>
      <p:ext uri="{BB962C8B-B14F-4D97-AF65-F5344CB8AC3E}">
        <p14:creationId xmlns:p14="http://schemas.microsoft.com/office/powerpoint/2010/main" val="245836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8" presetClass="emph" presetSubtype="0" repeatCount="indefinite" fill="hold" nodeType="withEffect">
                                  <p:stCondLst>
                                    <p:cond delay="0"/>
                                  </p:stCondLst>
                                  <p:childTnLst>
                                    <p:animRot by="21600000">
                                      <p:cBhvr>
                                        <p:cTn id="8" dur="2000" fill="hold"/>
                                        <p:tgtEl>
                                          <p:spTgt spid="2"/>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63" presetClass="path" presetSubtype="0" fill="hold" nodeType="clickEffect">
                                  <p:stCondLst>
                                    <p:cond delay="0"/>
                                  </p:stCondLst>
                                  <p:childTnLst>
                                    <p:animMotion origin="layout" path="M 2.5E-6 3.7037E-6 L 0.85156 0.00162 " pathEditMode="relative" rAng="0" ptsTypes="AA">
                                      <p:cBhvr>
                                        <p:cTn id="12" dur="5000" fill="hold"/>
                                        <p:tgtEl>
                                          <p:spTgt spid="2"/>
                                        </p:tgtEl>
                                        <p:attrNameLst>
                                          <p:attrName>ppt_x</p:attrName>
                                          <p:attrName>ppt_y</p:attrName>
                                        </p:attrNameLst>
                                      </p:cBhvr>
                                      <p:rCtr x="42600" y="100"/>
                                    </p:animMotion>
                                  </p:childTnLst>
                                </p:cTn>
                              </p:par>
                              <p:par>
                                <p:cTn id="13" presetID="2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52"/>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18" grpId="0"/>
      <p:bldP spid="2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85724" y="152400"/>
            <a:ext cx="8416215" cy="707886"/>
          </a:xfrm>
          <a:prstGeom prst="rect">
            <a:avLst/>
          </a:prstGeom>
          <a:noFill/>
        </p:spPr>
        <p:txBody>
          <a:bodyPr wrap="none" rtlCol="0">
            <a:spAutoFit/>
          </a:bodyPr>
          <a:lstStyle/>
          <a:p>
            <a:r>
              <a:rPr lang="en-US" sz="4000" b="1" dirty="0" smtClean="0"/>
              <a:t>When the rolling wheel is accelerating </a:t>
            </a:r>
            <a:endParaRPr lang="en-US" sz="4000" b="1" dirty="0"/>
          </a:p>
        </p:txBody>
      </p:sp>
      <p:grpSp>
        <p:nvGrpSpPr>
          <p:cNvPr id="72" name="Group 71"/>
          <p:cNvGrpSpPr/>
          <p:nvPr/>
        </p:nvGrpSpPr>
        <p:grpSpPr>
          <a:xfrm>
            <a:off x="152400" y="1295400"/>
            <a:ext cx="5060698" cy="2326944"/>
            <a:chOff x="381000" y="2245056"/>
            <a:chExt cx="5060698" cy="2326944"/>
          </a:xfrm>
        </p:grpSpPr>
        <p:grpSp>
          <p:nvGrpSpPr>
            <p:cNvPr id="2" name="Group 46"/>
            <p:cNvGrpSpPr/>
            <p:nvPr/>
          </p:nvGrpSpPr>
          <p:grpSpPr>
            <a:xfrm>
              <a:off x="1779896" y="2286000"/>
              <a:ext cx="2411104" cy="2286000"/>
              <a:chOff x="-304800" y="3451746"/>
              <a:chExt cx="2411104" cy="2286000"/>
            </a:xfrm>
          </p:grpSpPr>
          <p:grpSp>
            <p:nvGrpSpPr>
              <p:cNvPr id="3" name="Group 42"/>
              <p:cNvGrpSpPr/>
              <p:nvPr/>
            </p:nvGrpSpPr>
            <p:grpSpPr>
              <a:xfrm>
                <a:off x="-304800" y="3451746"/>
                <a:ext cx="2411104" cy="2286000"/>
                <a:chOff x="2846696" y="1828800"/>
                <a:chExt cx="3124200" cy="3124200"/>
              </a:xfrm>
            </p:grpSpPr>
            <p:sp>
              <p:nvSpPr>
                <p:cNvPr id="7" name="Oval 6"/>
                <p:cNvSpPr/>
                <p:nvPr/>
              </p:nvSpPr>
              <p:spPr>
                <a:xfrm>
                  <a:off x="2895600" y="1828800"/>
                  <a:ext cx="3048000" cy="3124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0"/>
                  <a:endCxn id="7" idx="4"/>
                </p:cNvCxnSpPr>
                <p:nvPr/>
              </p:nvCxnSpPr>
              <p:spPr>
                <a:xfrm rot="16200000" flipH="1">
                  <a:off x="2857500" y="339090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H="1">
                  <a:off x="2846696" y="3380096"/>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3007056" y="2707944"/>
                  <a:ext cx="2797792" cy="1344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7"/>
                  <a:endCxn id="7" idx="3"/>
                </p:cNvCxnSpPr>
                <p:nvPr/>
              </p:nvCxnSpPr>
              <p:spPr>
                <a:xfrm rot="16200000" flipH="1" flipV="1">
                  <a:off x="3315028" y="2313270"/>
                  <a:ext cx="2209144" cy="2155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7" idx="5"/>
                </p:cNvCxnSpPr>
                <p:nvPr/>
              </p:nvCxnSpPr>
              <p:spPr>
                <a:xfrm>
                  <a:off x="3276600" y="2362200"/>
                  <a:ext cx="2220630" cy="2133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71800" y="2819400"/>
                  <a:ext cx="28956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933700" y="2857500"/>
                  <a:ext cx="29718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2971800" y="2895600"/>
                  <a:ext cx="2819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85800" y="4572000"/>
                <a:ext cx="586699" cy="369332"/>
              </a:xfrm>
              <a:prstGeom prst="rect">
                <a:avLst/>
              </a:prstGeom>
              <a:noFill/>
            </p:spPr>
            <p:txBody>
              <a:bodyPr wrap="none" rtlCol="0">
                <a:spAutoFit/>
              </a:bodyPr>
              <a:lstStyle/>
              <a:p>
                <a:r>
                  <a:rPr lang="en-US" b="1" dirty="0" smtClean="0">
                    <a:solidFill>
                      <a:srgbClr val="0000FF"/>
                    </a:solidFill>
                  </a:rPr>
                  <a:t>com</a:t>
                </a:r>
                <a:endParaRPr lang="en-US" b="1" dirty="0">
                  <a:solidFill>
                    <a:srgbClr val="0000FF"/>
                  </a:solidFill>
                </a:endParaRPr>
              </a:p>
            </p:txBody>
          </p:sp>
        </p:grpSp>
        <p:cxnSp>
          <p:nvCxnSpPr>
            <p:cNvPr id="24" name="Straight Arrow Connector 23"/>
            <p:cNvCxnSpPr/>
            <p:nvPr/>
          </p:nvCxnSpPr>
          <p:spPr>
            <a:xfrm>
              <a:off x="2971800" y="3429000"/>
              <a:ext cx="2057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048000"/>
              <a:ext cx="564898" cy="369332"/>
            </a:xfrm>
            <a:prstGeom prst="rect">
              <a:avLst/>
            </a:prstGeom>
            <a:noFill/>
          </p:spPr>
          <p:txBody>
            <a:bodyPr wrap="none" rtlCol="0">
              <a:spAutoFit/>
            </a:bodyPr>
            <a:lstStyle/>
            <a:p>
              <a:r>
                <a:rPr lang="en-US" dirty="0" err="1" smtClean="0"/>
                <a:t>a</a:t>
              </a:r>
              <a:r>
                <a:rPr lang="en-US" baseline="-25000" dirty="0" err="1" smtClean="0"/>
                <a:t>com</a:t>
              </a:r>
              <a:endParaRPr lang="en-US" baseline="-25000" dirty="0"/>
            </a:p>
          </p:txBody>
        </p:sp>
        <p:cxnSp>
          <p:nvCxnSpPr>
            <p:cNvPr id="32" name="Straight Arrow Connector 31"/>
            <p:cNvCxnSpPr/>
            <p:nvPr/>
          </p:nvCxnSpPr>
          <p:spPr>
            <a:xfrm>
              <a:off x="2971800" y="4572000"/>
              <a:ext cx="2057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066800" y="4572000"/>
              <a:ext cx="1905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038600" y="4191000"/>
              <a:ext cx="457200" cy="369332"/>
            </a:xfrm>
            <a:prstGeom prst="rect">
              <a:avLst/>
            </a:prstGeom>
            <a:noFill/>
          </p:spPr>
          <p:txBody>
            <a:bodyPr wrap="square" rtlCol="0">
              <a:spAutoFit/>
            </a:bodyPr>
            <a:lstStyle/>
            <a:p>
              <a:r>
                <a:rPr lang="en-US" dirty="0" err="1" smtClean="0"/>
                <a:t>f</a:t>
              </a:r>
              <a:r>
                <a:rPr lang="en-US" baseline="-25000" dirty="0" err="1" smtClean="0"/>
                <a:t>s</a:t>
              </a:r>
              <a:endParaRPr lang="en-US" baseline="-25000" dirty="0"/>
            </a:p>
          </p:txBody>
        </p:sp>
        <p:sp>
          <p:nvSpPr>
            <p:cNvPr id="39" name="TextBox 38"/>
            <p:cNvSpPr txBox="1"/>
            <p:nvPr/>
          </p:nvSpPr>
          <p:spPr>
            <a:xfrm>
              <a:off x="381000" y="4191000"/>
              <a:ext cx="1948737" cy="369332"/>
            </a:xfrm>
            <a:prstGeom prst="rect">
              <a:avLst/>
            </a:prstGeom>
            <a:noFill/>
          </p:spPr>
          <p:txBody>
            <a:bodyPr wrap="square" rtlCol="0">
              <a:spAutoFit/>
            </a:bodyPr>
            <a:lstStyle/>
            <a:p>
              <a:r>
                <a:rPr lang="en-US" dirty="0" smtClean="0"/>
                <a:t>Tendency to fall</a:t>
              </a:r>
              <a:endParaRPr lang="en-US" dirty="0"/>
            </a:p>
          </p:txBody>
        </p:sp>
        <p:cxnSp>
          <p:nvCxnSpPr>
            <p:cNvPr id="41" name="Straight Arrow Connector 40"/>
            <p:cNvCxnSpPr/>
            <p:nvPr/>
          </p:nvCxnSpPr>
          <p:spPr>
            <a:xfrm flipH="1" flipV="1">
              <a:off x="2057400" y="4267200"/>
              <a:ext cx="482224" cy="2615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1766248" y="3124200"/>
              <a:ext cx="21608" cy="4924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162124" y="2245056"/>
              <a:ext cx="428676" cy="3347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40120" y="2258704"/>
              <a:ext cx="498144"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038600" y="2819400"/>
              <a:ext cx="2286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191000" y="3505200"/>
              <a:ext cx="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3608696" y="4218296"/>
              <a:ext cx="3048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152400" y="4343400"/>
            <a:ext cx="8686800" cy="2308324"/>
          </a:xfrm>
          <a:prstGeom prst="rect">
            <a:avLst/>
          </a:prstGeom>
          <a:solidFill>
            <a:srgbClr val="FFFF00"/>
          </a:solidFill>
        </p:spPr>
        <p:txBody>
          <a:bodyPr wrap="square">
            <a:spAutoFit/>
          </a:bodyPr>
          <a:lstStyle/>
          <a:p>
            <a:r>
              <a:rPr lang="en-US" dirty="0" smtClean="0"/>
              <a:t>Example 1. </a:t>
            </a:r>
          </a:p>
          <a:p>
            <a:r>
              <a:rPr lang="en-US" dirty="0" smtClean="0"/>
              <a:t>When the speed of a rear-drive car is increasing on a horizontal road the direction of the frictional force on the tires is:</a:t>
            </a:r>
          </a:p>
          <a:p>
            <a:r>
              <a:rPr lang="en-US" dirty="0" smtClean="0"/>
              <a:t>A. forward for all tires</a:t>
            </a:r>
          </a:p>
          <a:p>
            <a:r>
              <a:rPr lang="en-US" dirty="0" smtClean="0"/>
              <a:t>B. backward for all tires</a:t>
            </a:r>
          </a:p>
          <a:p>
            <a:r>
              <a:rPr lang="en-US" dirty="0" smtClean="0"/>
              <a:t>C. forward for the front tires and backward for the rear tires</a:t>
            </a:r>
          </a:p>
          <a:p>
            <a:r>
              <a:rPr lang="en-US" dirty="0" smtClean="0">
                <a:solidFill>
                  <a:srgbClr val="0000FF"/>
                </a:solidFill>
              </a:rPr>
              <a:t>D. backward for the front tires and forward for the rear tires</a:t>
            </a:r>
          </a:p>
          <a:p>
            <a:r>
              <a:rPr lang="en-US" dirty="0" smtClean="0"/>
              <a:t>E. zero</a:t>
            </a:r>
            <a:endParaRPr lang="en-US" dirty="0"/>
          </a:p>
        </p:txBody>
      </p:sp>
      <p:sp>
        <p:nvSpPr>
          <p:cNvPr id="35" name="TextBox 34"/>
          <p:cNvSpPr txBox="1"/>
          <p:nvPr/>
        </p:nvSpPr>
        <p:spPr>
          <a:xfrm>
            <a:off x="4876800" y="1295400"/>
            <a:ext cx="4114800" cy="646331"/>
          </a:xfrm>
          <a:prstGeom prst="rect">
            <a:avLst/>
          </a:prstGeom>
          <a:noFill/>
        </p:spPr>
        <p:txBody>
          <a:bodyPr wrap="square" rtlCol="0">
            <a:spAutoFit/>
          </a:bodyPr>
          <a:lstStyle/>
          <a:p>
            <a:r>
              <a:rPr lang="en-US" dirty="0" smtClean="0"/>
              <a:t>This is in case of rotational acceleration caused by torque</a:t>
            </a:r>
            <a:endParaRPr lang="en-US" dirty="0"/>
          </a:p>
        </p:txBody>
      </p:sp>
      <p:graphicFrame>
        <p:nvGraphicFramePr>
          <p:cNvPr id="248833" name="Object 1"/>
          <p:cNvGraphicFramePr>
            <a:graphicFrameLocks noChangeAspect="1"/>
          </p:cNvGraphicFramePr>
          <p:nvPr/>
        </p:nvGraphicFramePr>
        <p:xfrm>
          <a:off x="6242050" y="2147888"/>
          <a:ext cx="973138" cy="274637"/>
        </p:xfrm>
        <a:graphic>
          <a:graphicData uri="http://schemas.openxmlformats.org/presentationml/2006/ole">
            <mc:AlternateContent xmlns:mc="http://schemas.openxmlformats.org/markup-compatibility/2006">
              <mc:Choice xmlns:v="urn:schemas-microsoft-com:vml" Requires="v">
                <p:oleObj spid="_x0000_s253957" name="Equation" r:id="rId3" imgW="495000" imgH="177480" progId="Equation.3">
                  <p:embed/>
                </p:oleObj>
              </mc:Choice>
              <mc:Fallback>
                <p:oleObj name="Equation" r:id="rId3" imgW="4950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050" y="2147888"/>
                        <a:ext cx="973138"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Box 35"/>
          <p:cNvSpPr txBox="1"/>
          <p:nvPr/>
        </p:nvSpPr>
        <p:spPr>
          <a:xfrm>
            <a:off x="4953000" y="2590800"/>
            <a:ext cx="3962400" cy="1477328"/>
          </a:xfrm>
          <a:prstGeom prst="rect">
            <a:avLst/>
          </a:prstGeom>
          <a:noFill/>
        </p:spPr>
        <p:txBody>
          <a:bodyPr wrap="square" rtlCol="0">
            <a:spAutoFit/>
          </a:bodyPr>
          <a:lstStyle/>
          <a:p>
            <a:r>
              <a:rPr lang="en-US" dirty="0" smtClean="0"/>
              <a:t>Here the applied torque need to be clockwise to have net acceleration forward. The friction force will oppose the torque by creating counterclockwise torque</a:t>
            </a:r>
            <a:endParaRPr lang="en-US" dirty="0"/>
          </a:p>
        </p:txBody>
      </p:sp>
    </p:spTree>
    <p:extLst>
      <p:ext uri="{BB962C8B-B14F-4D97-AF65-F5344CB8AC3E}">
        <p14:creationId xmlns:p14="http://schemas.microsoft.com/office/powerpoint/2010/main" val="190568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1000" y="744017"/>
            <a:ext cx="8518478" cy="4555484"/>
            <a:chOff x="152400" y="-140855"/>
            <a:chExt cx="8518478" cy="4555484"/>
          </a:xfrm>
        </p:grpSpPr>
        <p:grpSp>
          <p:nvGrpSpPr>
            <p:cNvPr id="7" name="Group 6"/>
            <p:cNvGrpSpPr/>
            <p:nvPr/>
          </p:nvGrpSpPr>
          <p:grpSpPr>
            <a:xfrm>
              <a:off x="2069342" y="-140855"/>
              <a:ext cx="5501556" cy="2759456"/>
              <a:chOff x="2069342" y="-140855"/>
              <a:chExt cx="5501556" cy="2759456"/>
            </a:xfrm>
          </p:grpSpPr>
          <p:pic>
            <p:nvPicPr>
              <p:cNvPr id="253954" name="Picture 2" descr="https://encrypted-tbn1.gstatic.com/images?q=tbn:ANd9GcSDMKiZKYkF7sWFd0COYpOv_VlPS6g6Uv-NT5Mzjp9892NNznEwQQ"/>
              <p:cNvPicPr>
                <a:picLocks noChangeAspect="1" noChangeArrowheads="1"/>
              </p:cNvPicPr>
              <p:nvPr/>
            </p:nvPicPr>
            <p:blipFill>
              <a:blip r:embed="rId2" cstate="print"/>
              <a:srcRect/>
              <a:stretch>
                <a:fillRect/>
              </a:stretch>
            </p:blipFill>
            <p:spPr bwMode="auto">
              <a:xfrm>
                <a:off x="2069342" y="-140855"/>
                <a:ext cx="5501556" cy="2759456"/>
              </a:xfrm>
              <a:prstGeom prst="rect">
                <a:avLst/>
              </a:prstGeom>
              <a:noFill/>
            </p:spPr>
          </p:pic>
          <p:cxnSp>
            <p:nvCxnSpPr>
              <p:cNvPr id="4" name="Straight Connector 3"/>
              <p:cNvCxnSpPr/>
              <p:nvPr/>
            </p:nvCxnSpPr>
            <p:spPr>
              <a:xfrm>
                <a:off x="3055960" y="801006"/>
                <a:ext cx="0" cy="11430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52400" y="1944006"/>
              <a:ext cx="3429000" cy="1731959"/>
              <a:chOff x="152400" y="1944006"/>
              <a:chExt cx="3429000" cy="1731959"/>
            </a:xfrm>
          </p:grpSpPr>
          <p:sp>
            <p:nvSpPr>
              <p:cNvPr id="8" name="TextBox 7"/>
              <p:cNvSpPr txBox="1"/>
              <p:nvPr/>
            </p:nvSpPr>
            <p:spPr>
              <a:xfrm>
                <a:off x="152400" y="2475636"/>
                <a:ext cx="3429000" cy="1200329"/>
              </a:xfrm>
              <a:prstGeom prst="rect">
                <a:avLst/>
              </a:prstGeom>
              <a:noFill/>
              <a:ln>
                <a:solidFill>
                  <a:schemeClr val="tx1"/>
                </a:solidFill>
              </a:ln>
            </p:spPr>
            <p:txBody>
              <a:bodyPr wrap="square" rtlCol="0">
                <a:spAutoFit/>
              </a:bodyPr>
              <a:lstStyle/>
              <a:p>
                <a:r>
                  <a:rPr lang="en-US" dirty="0" smtClean="0"/>
                  <a:t>Rear wheels have angular motion due to torque created by engine. Hence the friction force has to be forward to oppose the torque.</a:t>
                </a:r>
                <a:endParaRPr lang="en-US" dirty="0"/>
              </a:p>
            </p:txBody>
          </p:sp>
          <p:cxnSp>
            <p:nvCxnSpPr>
              <p:cNvPr id="10" name="Straight Arrow Connector 9"/>
              <p:cNvCxnSpPr>
                <a:stCxn id="8" idx="0"/>
              </p:cNvCxnSpPr>
              <p:nvPr/>
            </p:nvCxnSpPr>
            <p:spPr>
              <a:xfrm flipV="1">
                <a:off x="1866900" y="1944006"/>
                <a:ext cx="952500" cy="5316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241878" y="2147663"/>
              <a:ext cx="3429000" cy="2266966"/>
              <a:chOff x="1203278" y="1690463"/>
              <a:chExt cx="3429000" cy="2266966"/>
            </a:xfrm>
          </p:grpSpPr>
          <p:sp>
            <p:nvSpPr>
              <p:cNvPr id="13" name="TextBox 12"/>
              <p:cNvSpPr txBox="1"/>
              <p:nvPr/>
            </p:nvSpPr>
            <p:spPr>
              <a:xfrm>
                <a:off x="1203278" y="2480101"/>
                <a:ext cx="3429000" cy="1477328"/>
              </a:xfrm>
              <a:prstGeom prst="rect">
                <a:avLst/>
              </a:prstGeom>
              <a:noFill/>
              <a:ln w="9525">
                <a:solidFill>
                  <a:schemeClr val="tx1"/>
                </a:solidFill>
              </a:ln>
            </p:spPr>
            <p:txBody>
              <a:bodyPr wrap="square" rtlCol="0">
                <a:spAutoFit/>
              </a:bodyPr>
              <a:lstStyle/>
              <a:p>
                <a:r>
                  <a:rPr lang="en-US" dirty="0" smtClean="0"/>
                  <a:t>Front wheels are pushed forward by a force created by engine. So the friction has to be in the backward direction to oppose the force.</a:t>
                </a:r>
                <a:endParaRPr lang="en-US" dirty="0"/>
              </a:p>
            </p:txBody>
          </p:sp>
          <p:cxnSp>
            <p:nvCxnSpPr>
              <p:cNvPr id="14" name="Straight Arrow Connector 13"/>
              <p:cNvCxnSpPr>
                <a:stCxn id="13" idx="0"/>
              </p:cNvCxnSpPr>
              <p:nvPr/>
            </p:nvCxnSpPr>
            <p:spPr>
              <a:xfrm flipH="1" flipV="1">
                <a:off x="1752600" y="1690463"/>
                <a:ext cx="1165178" cy="789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1" name="TextBox 20"/>
          <p:cNvSpPr txBox="1"/>
          <p:nvPr/>
        </p:nvSpPr>
        <p:spPr>
          <a:xfrm>
            <a:off x="2660176" y="111587"/>
            <a:ext cx="5105400" cy="523220"/>
          </a:xfrm>
          <a:prstGeom prst="rect">
            <a:avLst/>
          </a:prstGeom>
          <a:noFill/>
        </p:spPr>
        <p:txBody>
          <a:bodyPr wrap="square" rtlCol="0">
            <a:spAutoFit/>
          </a:bodyPr>
          <a:lstStyle/>
          <a:p>
            <a:r>
              <a:rPr lang="en-US" sz="2800" dirty="0" smtClean="0">
                <a:solidFill>
                  <a:srgbClr val="FF0000"/>
                </a:solidFill>
              </a:rPr>
              <a:t>Friction in Rare Drive car</a:t>
            </a:r>
            <a:endParaRPr lang="en-US" sz="2800" dirty="0">
              <a:solidFill>
                <a:srgbClr val="FF0000"/>
              </a:solidFill>
            </a:endParaRPr>
          </a:p>
        </p:txBody>
      </p:sp>
      <p:grpSp>
        <p:nvGrpSpPr>
          <p:cNvPr id="29" name="Group 28"/>
          <p:cNvGrpSpPr/>
          <p:nvPr/>
        </p:nvGrpSpPr>
        <p:grpSpPr>
          <a:xfrm>
            <a:off x="1547883" y="4928773"/>
            <a:ext cx="1143000" cy="1201141"/>
            <a:chOff x="1547883" y="4928773"/>
            <a:chExt cx="1143000" cy="1201141"/>
          </a:xfrm>
        </p:grpSpPr>
        <p:grpSp>
          <p:nvGrpSpPr>
            <p:cNvPr id="19" name="Group 18"/>
            <p:cNvGrpSpPr/>
            <p:nvPr/>
          </p:nvGrpSpPr>
          <p:grpSpPr>
            <a:xfrm>
              <a:off x="1547883" y="4928773"/>
              <a:ext cx="1143000" cy="1143000"/>
              <a:chOff x="1524000" y="5715000"/>
              <a:chExt cx="1143000" cy="1143000"/>
            </a:xfrm>
          </p:grpSpPr>
          <p:sp>
            <p:nvSpPr>
              <p:cNvPr id="2" name="Oval 1"/>
              <p:cNvSpPr/>
              <p:nvPr/>
            </p:nvSpPr>
            <p:spPr>
              <a:xfrm>
                <a:off x="1524000" y="5715000"/>
                <a:ext cx="1143000" cy="838200"/>
              </a:xfrm>
              <a:prstGeom prst="ellipse">
                <a:avLst/>
              </a:prstGeom>
              <a:scene3d>
                <a:camera prst="orthographicFront">
                  <a:rot lat="0" lon="4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9" name="Straight Arrow Connector 8"/>
              <p:cNvCxnSpPr/>
              <p:nvPr/>
            </p:nvCxnSpPr>
            <p:spPr>
              <a:xfrm flipH="1">
                <a:off x="1676400" y="6553200"/>
                <a:ext cx="4191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95500" y="6172200"/>
                <a:ext cx="0" cy="685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95500" y="6553200"/>
                <a:ext cx="4191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Freeform 24"/>
            <p:cNvSpPr/>
            <p:nvPr/>
          </p:nvSpPr>
          <p:spPr>
            <a:xfrm>
              <a:off x="1733266" y="5882185"/>
              <a:ext cx="409433" cy="227202"/>
            </a:xfrm>
            <a:custGeom>
              <a:avLst/>
              <a:gdLst>
                <a:gd name="connsiteX0" fmla="*/ 409433 w 409433"/>
                <a:gd name="connsiteY0" fmla="*/ 163773 h 227202"/>
                <a:gd name="connsiteX1" fmla="*/ 95534 w 409433"/>
                <a:gd name="connsiteY1" fmla="*/ 218364 h 227202"/>
                <a:gd name="connsiteX2" fmla="*/ 0 w 409433"/>
                <a:gd name="connsiteY2" fmla="*/ 0 h 227202"/>
              </a:gdLst>
              <a:ahLst/>
              <a:cxnLst>
                <a:cxn ang="0">
                  <a:pos x="connsiteX0" y="connsiteY0"/>
                </a:cxn>
                <a:cxn ang="0">
                  <a:pos x="connsiteX1" y="connsiteY1"/>
                </a:cxn>
                <a:cxn ang="0">
                  <a:pos x="connsiteX2" y="connsiteY2"/>
                </a:cxn>
              </a:cxnLst>
              <a:rect l="l" t="t" r="r" b="b"/>
              <a:pathLst>
                <a:path w="409433" h="227202">
                  <a:moveTo>
                    <a:pt x="409433" y="163773"/>
                  </a:moveTo>
                  <a:cubicBezTo>
                    <a:pt x="286603" y="204716"/>
                    <a:pt x="163773" y="245660"/>
                    <a:pt x="95534" y="218364"/>
                  </a:cubicBezTo>
                  <a:cubicBezTo>
                    <a:pt x="27295" y="191068"/>
                    <a:pt x="13647" y="95534"/>
                    <a:pt x="0"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TextBox 25"/>
            <p:cNvSpPr txBox="1"/>
            <p:nvPr/>
          </p:nvSpPr>
          <p:spPr>
            <a:xfrm>
              <a:off x="1647518" y="5455248"/>
              <a:ext cx="290464" cy="369332"/>
            </a:xfrm>
            <a:prstGeom prst="rect">
              <a:avLst/>
            </a:prstGeom>
            <a:noFill/>
          </p:spPr>
          <p:txBody>
            <a:bodyPr wrap="none" rtlCol="1">
              <a:spAutoFit/>
            </a:bodyPr>
            <a:lstStyle/>
            <a:p>
              <a:r>
                <a:rPr lang="en-US" b="1" i="1" dirty="0" smtClean="0"/>
                <a:t>F</a:t>
              </a:r>
              <a:endParaRPr lang="ar-SA" b="1" i="1" dirty="0"/>
            </a:p>
          </p:txBody>
        </p:sp>
        <p:sp>
          <p:nvSpPr>
            <p:cNvPr id="28" name="TextBox 27"/>
            <p:cNvSpPr txBox="1"/>
            <p:nvPr/>
          </p:nvSpPr>
          <p:spPr>
            <a:xfrm>
              <a:off x="2369712" y="5445369"/>
              <a:ext cx="318742" cy="369332"/>
            </a:xfrm>
            <a:prstGeom prst="rect">
              <a:avLst/>
            </a:prstGeom>
            <a:noFill/>
          </p:spPr>
          <p:txBody>
            <a:bodyPr wrap="none" rtlCol="1">
              <a:spAutoFit/>
            </a:bodyPr>
            <a:lstStyle/>
            <a:p>
              <a:r>
                <a:rPr lang="en-US" b="1" i="1" dirty="0" smtClean="0"/>
                <a:t>f</a:t>
              </a:r>
              <a:r>
                <a:rPr lang="en-US" b="1" i="1" baseline="-25000" dirty="0" smtClean="0"/>
                <a:t>s</a:t>
              </a:r>
              <a:endParaRPr lang="ar-SA" b="1" i="1" baseline="-25000" dirty="0"/>
            </a:p>
          </p:txBody>
        </p:sp>
        <p:sp>
          <p:nvSpPr>
            <p:cNvPr id="27" name="Freeform 26"/>
            <p:cNvSpPr/>
            <p:nvPr/>
          </p:nvSpPr>
          <p:spPr>
            <a:xfrm>
              <a:off x="2197290" y="5909481"/>
              <a:ext cx="341194" cy="220433"/>
            </a:xfrm>
            <a:custGeom>
              <a:avLst/>
              <a:gdLst>
                <a:gd name="connsiteX0" fmla="*/ 0 w 341194"/>
                <a:gd name="connsiteY0" fmla="*/ 191068 h 220433"/>
                <a:gd name="connsiteX1" fmla="*/ 204716 w 341194"/>
                <a:gd name="connsiteY1" fmla="*/ 204716 h 220433"/>
                <a:gd name="connsiteX2" fmla="*/ 341194 w 341194"/>
                <a:gd name="connsiteY2" fmla="*/ 0 h 220433"/>
              </a:gdLst>
              <a:ahLst/>
              <a:cxnLst>
                <a:cxn ang="0">
                  <a:pos x="connsiteX0" y="connsiteY0"/>
                </a:cxn>
                <a:cxn ang="0">
                  <a:pos x="connsiteX1" y="connsiteY1"/>
                </a:cxn>
                <a:cxn ang="0">
                  <a:pos x="connsiteX2" y="connsiteY2"/>
                </a:cxn>
              </a:cxnLst>
              <a:rect l="l" t="t" r="r" b="b"/>
              <a:pathLst>
                <a:path w="341194" h="220433">
                  <a:moveTo>
                    <a:pt x="0" y="191068"/>
                  </a:moveTo>
                  <a:cubicBezTo>
                    <a:pt x="73925" y="213814"/>
                    <a:pt x="147850" y="236561"/>
                    <a:pt x="204716" y="204716"/>
                  </a:cubicBezTo>
                  <a:cubicBezTo>
                    <a:pt x="261582" y="172871"/>
                    <a:pt x="301388" y="86435"/>
                    <a:pt x="341194" y="0"/>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0" name="TextBox 29"/>
          <p:cNvSpPr txBox="1"/>
          <p:nvPr/>
        </p:nvSpPr>
        <p:spPr>
          <a:xfrm>
            <a:off x="381000" y="2847868"/>
            <a:ext cx="1937966" cy="369332"/>
          </a:xfrm>
          <a:prstGeom prst="rect">
            <a:avLst/>
          </a:prstGeom>
          <a:noFill/>
        </p:spPr>
        <p:txBody>
          <a:bodyPr wrap="none" rtlCol="1">
            <a:spAutoFit/>
          </a:bodyPr>
          <a:lstStyle/>
          <a:p>
            <a:r>
              <a:rPr lang="en-US" b="1" i="1" u="sng" dirty="0" smtClean="0"/>
              <a:t>Rotational Motion</a:t>
            </a:r>
            <a:endParaRPr lang="ar-SA" b="1" i="1" u="sng" dirty="0"/>
          </a:p>
        </p:txBody>
      </p:sp>
      <p:sp>
        <p:nvSpPr>
          <p:cNvPr id="32" name="TextBox 31"/>
          <p:cNvSpPr txBox="1"/>
          <p:nvPr/>
        </p:nvSpPr>
        <p:spPr>
          <a:xfrm>
            <a:off x="6961512" y="3293491"/>
            <a:ext cx="2199641" cy="369332"/>
          </a:xfrm>
          <a:prstGeom prst="rect">
            <a:avLst/>
          </a:prstGeom>
          <a:noFill/>
        </p:spPr>
        <p:txBody>
          <a:bodyPr wrap="none" rtlCol="1">
            <a:spAutoFit/>
          </a:bodyPr>
          <a:lstStyle/>
          <a:p>
            <a:r>
              <a:rPr lang="en-US" b="1" i="1" u="sng" dirty="0" smtClean="0"/>
              <a:t>Translational Motion</a:t>
            </a:r>
            <a:endParaRPr lang="ar-SA" b="1" i="1" u="sng" dirty="0"/>
          </a:p>
        </p:txBody>
      </p:sp>
      <p:grpSp>
        <p:nvGrpSpPr>
          <p:cNvPr id="37" name="Group 36"/>
          <p:cNvGrpSpPr/>
          <p:nvPr/>
        </p:nvGrpSpPr>
        <p:grpSpPr>
          <a:xfrm>
            <a:off x="6521986" y="5459667"/>
            <a:ext cx="1412358" cy="1180614"/>
            <a:chOff x="1414524" y="4928773"/>
            <a:chExt cx="1412358" cy="1180614"/>
          </a:xfrm>
        </p:grpSpPr>
        <p:grpSp>
          <p:nvGrpSpPr>
            <p:cNvPr id="38" name="Group 37"/>
            <p:cNvGrpSpPr/>
            <p:nvPr/>
          </p:nvGrpSpPr>
          <p:grpSpPr>
            <a:xfrm>
              <a:off x="1547883" y="4928773"/>
              <a:ext cx="1143000" cy="1143000"/>
              <a:chOff x="1524000" y="5715000"/>
              <a:chExt cx="1143000" cy="1143000"/>
            </a:xfrm>
          </p:grpSpPr>
          <p:sp>
            <p:nvSpPr>
              <p:cNvPr id="43" name="Oval 42"/>
              <p:cNvSpPr/>
              <p:nvPr/>
            </p:nvSpPr>
            <p:spPr>
              <a:xfrm>
                <a:off x="1524000" y="5715000"/>
                <a:ext cx="1143000" cy="838200"/>
              </a:xfrm>
              <a:prstGeom prst="ellipse">
                <a:avLst/>
              </a:prstGeom>
              <a:scene3d>
                <a:camera prst="orthographicFront">
                  <a:rot lat="0" lon="4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44" name="Straight Arrow Connector 43"/>
              <p:cNvCxnSpPr/>
              <p:nvPr/>
            </p:nvCxnSpPr>
            <p:spPr>
              <a:xfrm flipH="1">
                <a:off x="1676400" y="6553200"/>
                <a:ext cx="4191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095500" y="6172200"/>
                <a:ext cx="0" cy="685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095500" y="6126701"/>
                <a:ext cx="4191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Freeform 38"/>
            <p:cNvSpPr/>
            <p:nvPr/>
          </p:nvSpPr>
          <p:spPr>
            <a:xfrm>
              <a:off x="1733266" y="5882185"/>
              <a:ext cx="409433" cy="227202"/>
            </a:xfrm>
            <a:custGeom>
              <a:avLst/>
              <a:gdLst>
                <a:gd name="connsiteX0" fmla="*/ 409433 w 409433"/>
                <a:gd name="connsiteY0" fmla="*/ 163773 h 227202"/>
                <a:gd name="connsiteX1" fmla="*/ 95534 w 409433"/>
                <a:gd name="connsiteY1" fmla="*/ 218364 h 227202"/>
                <a:gd name="connsiteX2" fmla="*/ 0 w 409433"/>
                <a:gd name="connsiteY2" fmla="*/ 0 h 227202"/>
              </a:gdLst>
              <a:ahLst/>
              <a:cxnLst>
                <a:cxn ang="0">
                  <a:pos x="connsiteX0" y="connsiteY0"/>
                </a:cxn>
                <a:cxn ang="0">
                  <a:pos x="connsiteX1" y="connsiteY1"/>
                </a:cxn>
                <a:cxn ang="0">
                  <a:pos x="connsiteX2" y="connsiteY2"/>
                </a:cxn>
              </a:cxnLst>
              <a:rect l="l" t="t" r="r" b="b"/>
              <a:pathLst>
                <a:path w="409433" h="227202">
                  <a:moveTo>
                    <a:pt x="409433" y="163773"/>
                  </a:moveTo>
                  <a:cubicBezTo>
                    <a:pt x="286603" y="204716"/>
                    <a:pt x="163773" y="245660"/>
                    <a:pt x="95534" y="218364"/>
                  </a:cubicBezTo>
                  <a:cubicBezTo>
                    <a:pt x="27295" y="191068"/>
                    <a:pt x="13647" y="95534"/>
                    <a:pt x="0"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0" name="TextBox 39"/>
            <p:cNvSpPr txBox="1"/>
            <p:nvPr/>
          </p:nvSpPr>
          <p:spPr>
            <a:xfrm>
              <a:off x="2536418" y="5151265"/>
              <a:ext cx="290464" cy="369332"/>
            </a:xfrm>
            <a:prstGeom prst="rect">
              <a:avLst/>
            </a:prstGeom>
            <a:noFill/>
          </p:spPr>
          <p:txBody>
            <a:bodyPr wrap="none" rtlCol="1">
              <a:spAutoFit/>
            </a:bodyPr>
            <a:lstStyle/>
            <a:p>
              <a:r>
                <a:rPr lang="en-US" b="1" i="1" dirty="0" smtClean="0"/>
                <a:t>F</a:t>
              </a:r>
              <a:endParaRPr lang="ar-SA" b="1" i="1" dirty="0"/>
            </a:p>
          </p:txBody>
        </p:sp>
        <p:sp>
          <p:nvSpPr>
            <p:cNvPr id="41" name="TextBox 40"/>
            <p:cNvSpPr txBox="1"/>
            <p:nvPr/>
          </p:nvSpPr>
          <p:spPr>
            <a:xfrm>
              <a:off x="1414524" y="5507472"/>
              <a:ext cx="318742" cy="369332"/>
            </a:xfrm>
            <a:prstGeom prst="rect">
              <a:avLst/>
            </a:prstGeom>
            <a:noFill/>
          </p:spPr>
          <p:txBody>
            <a:bodyPr wrap="none" rtlCol="1">
              <a:spAutoFit/>
            </a:bodyPr>
            <a:lstStyle/>
            <a:p>
              <a:r>
                <a:rPr lang="en-US" b="1" i="1" dirty="0" smtClean="0"/>
                <a:t>f</a:t>
              </a:r>
              <a:r>
                <a:rPr lang="en-US" b="1" i="1" baseline="-25000" dirty="0" smtClean="0"/>
                <a:t>s</a:t>
              </a:r>
              <a:endParaRPr lang="ar-SA" b="1" i="1" baseline="-25000" dirty="0"/>
            </a:p>
          </p:txBody>
        </p:sp>
      </p:grpSp>
    </p:spTree>
    <p:extLst>
      <p:ext uri="{BB962C8B-B14F-4D97-AF65-F5344CB8AC3E}">
        <p14:creationId xmlns:p14="http://schemas.microsoft.com/office/powerpoint/2010/main" val="22948509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2743200"/>
            <a:ext cx="7696200" cy="3416320"/>
            <a:chOff x="685800" y="3352800"/>
            <a:chExt cx="7696200" cy="3416320"/>
          </a:xfrm>
        </p:grpSpPr>
        <p:sp>
          <p:nvSpPr>
            <p:cNvPr id="3" name="Rectangle 2"/>
            <p:cNvSpPr/>
            <p:nvPr/>
          </p:nvSpPr>
          <p:spPr>
            <a:xfrm>
              <a:off x="685800" y="3352800"/>
              <a:ext cx="5029200" cy="3416320"/>
            </a:xfrm>
            <a:prstGeom prst="rect">
              <a:avLst/>
            </a:prstGeom>
          </p:spPr>
          <p:txBody>
            <a:bodyPr wrap="square">
              <a:spAutoFit/>
            </a:bodyPr>
            <a:lstStyle/>
            <a:p>
              <a:r>
                <a:rPr lang="it-IT" b="1" dirty="0" smtClean="0"/>
                <a:t>Example:</a:t>
              </a:r>
            </a:p>
            <a:p>
              <a:r>
                <a:rPr lang="it-IT" dirty="0" smtClean="0"/>
                <a:t>In </a:t>
              </a:r>
              <a:r>
                <a:rPr lang="it-IT" dirty="0"/>
                <a:t>Fig. </a:t>
              </a:r>
              <a:r>
                <a:rPr lang="it-IT" dirty="0" smtClean="0"/>
                <a:t>, </a:t>
              </a:r>
              <a:r>
                <a:rPr lang="it-IT" dirty="0"/>
                <a:t>a </a:t>
              </a:r>
              <a:r>
                <a:rPr lang="it-IT" dirty="0" smtClean="0"/>
                <a:t>constant </a:t>
              </a:r>
              <a:r>
                <a:rPr lang="en-US" dirty="0" smtClean="0"/>
                <a:t>horizontal </a:t>
              </a:r>
              <a:r>
                <a:rPr lang="en-US" dirty="0"/>
                <a:t>force </a:t>
              </a:r>
              <a:r>
                <a:rPr lang="en-US" b="1" i="1" dirty="0" err="1" smtClean="0"/>
                <a:t>F</a:t>
              </a:r>
              <a:r>
                <a:rPr lang="en-US" b="1" i="1" baseline="-25000" dirty="0" err="1" smtClean="0"/>
                <a:t>app</a:t>
              </a:r>
              <a:r>
                <a:rPr lang="en-US" dirty="0" smtClean="0"/>
                <a:t>, </a:t>
              </a:r>
              <a:r>
                <a:rPr lang="en-US" dirty="0"/>
                <a:t>of </a:t>
              </a:r>
              <a:r>
                <a:rPr lang="en-US" dirty="0" smtClean="0"/>
                <a:t>magnitude 10 </a:t>
              </a:r>
              <a:r>
                <a:rPr lang="en-US" dirty="0"/>
                <a:t>N is applied to a </a:t>
              </a:r>
              <a:r>
                <a:rPr lang="en-US" dirty="0" smtClean="0"/>
                <a:t>wheel of </a:t>
              </a:r>
              <a:r>
                <a:rPr lang="en-US" dirty="0"/>
                <a:t>mass 10 kg and </a:t>
              </a:r>
              <a:r>
                <a:rPr lang="en-US" dirty="0" smtClean="0"/>
                <a:t>radius 0.30 </a:t>
              </a:r>
              <a:r>
                <a:rPr lang="en-US" dirty="0"/>
                <a:t>m. The wheel </a:t>
              </a:r>
              <a:r>
                <a:rPr lang="en-US" dirty="0" smtClean="0"/>
                <a:t>rolls smoothly </a:t>
              </a:r>
              <a:r>
                <a:rPr lang="en-US" dirty="0"/>
                <a:t>on the </a:t>
              </a:r>
              <a:r>
                <a:rPr lang="en-US" dirty="0" smtClean="0"/>
                <a:t>horizontal surface, and </a:t>
              </a:r>
              <a:r>
                <a:rPr lang="en-US" dirty="0"/>
                <a:t>the acceleration of </a:t>
              </a:r>
              <a:r>
                <a:rPr lang="en-US" dirty="0" smtClean="0"/>
                <a:t>its center </a:t>
              </a:r>
              <a:r>
                <a:rPr lang="en-US" dirty="0"/>
                <a:t>of mass has </a:t>
              </a:r>
              <a:r>
                <a:rPr lang="en-US" dirty="0" smtClean="0"/>
                <a:t>magnitude </a:t>
              </a:r>
              <a:r>
                <a:rPr lang="en-US" dirty="0"/>
                <a:t>0.60 m/s</a:t>
              </a:r>
              <a:r>
                <a:rPr lang="en-US" baseline="30000" dirty="0"/>
                <a:t>2</a:t>
              </a:r>
              <a:r>
                <a:rPr lang="en-US" dirty="0"/>
                <a:t>. </a:t>
              </a:r>
              <a:endParaRPr lang="en-US" dirty="0" smtClean="0"/>
            </a:p>
            <a:p>
              <a:endParaRPr lang="en-US" dirty="0" smtClean="0"/>
            </a:p>
            <a:p>
              <a:pPr marL="342900" indent="-342900">
                <a:buAutoNum type="alphaLcParenBoth"/>
              </a:pPr>
              <a:r>
                <a:rPr lang="en-US" dirty="0" smtClean="0"/>
                <a:t>In </a:t>
              </a:r>
              <a:r>
                <a:rPr lang="en-US" dirty="0"/>
                <a:t>unit-vector notation, what is the </a:t>
              </a:r>
              <a:r>
                <a:rPr lang="en-US" dirty="0" smtClean="0"/>
                <a:t>frictional force </a:t>
              </a:r>
              <a:r>
                <a:rPr lang="en-US" dirty="0"/>
                <a:t>on the wheel? </a:t>
              </a:r>
              <a:endParaRPr lang="en-US" dirty="0" smtClean="0"/>
            </a:p>
            <a:p>
              <a:pPr marL="342900" indent="-342900">
                <a:buAutoNum type="alphaLcParenBoth"/>
              </a:pPr>
              <a:r>
                <a:rPr lang="en-US" dirty="0" smtClean="0"/>
                <a:t>What </a:t>
              </a:r>
              <a:r>
                <a:rPr lang="en-US" dirty="0"/>
                <a:t>is the rotational inertia of </a:t>
              </a:r>
              <a:r>
                <a:rPr lang="en-US" dirty="0" smtClean="0"/>
                <a:t>the wheel </a:t>
              </a:r>
              <a:r>
                <a:rPr lang="en-US" dirty="0"/>
                <a:t>about the rotation axis through its center of mass?</a:t>
              </a:r>
            </a:p>
          </p:txBody>
        </p:sp>
        <p:pic>
          <p:nvPicPr>
            <p:cNvPr id="4" name="Picture 2"/>
            <p:cNvPicPr>
              <a:picLocks noChangeAspect="1" noChangeArrowheads="1"/>
            </p:cNvPicPr>
            <p:nvPr/>
          </p:nvPicPr>
          <p:blipFill>
            <a:blip r:embed="rId3" cstate="print"/>
            <a:srcRect/>
            <a:stretch>
              <a:fillRect/>
            </a:stretch>
          </p:blipFill>
          <p:spPr bwMode="auto">
            <a:xfrm>
              <a:off x="6019800" y="3810000"/>
              <a:ext cx="2362200" cy="1638300"/>
            </a:xfrm>
            <a:prstGeom prst="rect">
              <a:avLst/>
            </a:prstGeom>
            <a:noFill/>
            <a:ln w="9525">
              <a:noFill/>
              <a:miter lim="800000"/>
              <a:headEnd/>
              <a:tailEnd/>
            </a:ln>
          </p:spPr>
        </p:pic>
      </p:grpSp>
      <p:pic>
        <p:nvPicPr>
          <p:cNvPr id="5" name="Picture 4"/>
          <p:cNvPicPr>
            <a:picLocks noChangeAspect="1"/>
          </p:cNvPicPr>
          <p:nvPr/>
        </p:nvPicPr>
        <p:blipFill>
          <a:blip r:embed="rId4"/>
          <a:stretch>
            <a:fillRect/>
          </a:stretch>
        </p:blipFill>
        <p:spPr>
          <a:xfrm>
            <a:off x="304800" y="152400"/>
            <a:ext cx="8667517" cy="2209800"/>
          </a:xfrm>
          <a:prstGeom prst="rect">
            <a:avLst/>
          </a:prstGeom>
        </p:spPr>
      </p:pic>
      <p:sp>
        <p:nvSpPr>
          <p:cNvPr id="6" name="TextBox 5"/>
          <p:cNvSpPr txBox="1"/>
          <p:nvPr/>
        </p:nvSpPr>
        <p:spPr>
          <a:xfrm>
            <a:off x="6553200" y="2177534"/>
            <a:ext cx="1564852" cy="369332"/>
          </a:xfrm>
          <a:prstGeom prst="rect">
            <a:avLst/>
          </a:prstGeom>
          <a:noFill/>
        </p:spPr>
        <p:txBody>
          <a:bodyPr wrap="none" rtlCol="1">
            <a:spAutoFit/>
          </a:bodyPr>
          <a:lstStyle/>
          <a:p>
            <a:r>
              <a:rPr lang="en-US" dirty="0" smtClean="0"/>
              <a:t>a) same b) less</a:t>
            </a:r>
            <a:endParaRPr lang="ar-SA" dirty="0"/>
          </a:p>
        </p:txBody>
      </p:sp>
      <p:sp>
        <p:nvSpPr>
          <p:cNvPr id="7" name="TextBox 6"/>
          <p:cNvSpPr txBox="1"/>
          <p:nvPr/>
        </p:nvSpPr>
        <p:spPr>
          <a:xfrm>
            <a:off x="626119" y="6355854"/>
            <a:ext cx="1968809" cy="369332"/>
          </a:xfrm>
          <a:prstGeom prst="rect">
            <a:avLst/>
          </a:prstGeom>
          <a:noFill/>
        </p:spPr>
        <p:txBody>
          <a:bodyPr wrap="none" rtlCol="1">
            <a:spAutoFit/>
          </a:bodyPr>
          <a:lstStyle/>
          <a:p>
            <a:r>
              <a:rPr lang="en-US" dirty="0" smtClean="0"/>
              <a:t>a) -4N </a:t>
            </a:r>
            <a:r>
              <a:rPr lang="en-US" b="1" i="1" dirty="0" err="1" smtClean="0"/>
              <a:t>i</a:t>
            </a:r>
            <a:r>
              <a:rPr lang="en-US" dirty="0" smtClean="0"/>
              <a:t> b) 0.6 kgm</a:t>
            </a:r>
            <a:r>
              <a:rPr lang="en-US" baseline="30000" dirty="0" smtClean="0"/>
              <a:t>2</a:t>
            </a:r>
            <a:endParaRPr lang="ar-SA" baseline="30000" dirty="0"/>
          </a:p>
        </p:txBody>
      </p:sp>
      <p:grpSp>
        <p:nvGrpSpPr>
          <p:cNvPr id="24" name="Group 23"/>
          <p:cNvGrpSpPr/>
          <p:nvPr/>
        </p:nvGrpSpPr>
        <p:grpSpPr>
          <a:xfrm>
            <a:off x="5708029" y="4243612"/>
            <a:ext cx="2410023" cy="1318988"/>
            <a:chOff x="5708029" y="4243612"/>
            <a:chExt cx="2410023" cy="1318988"/>
          </a:xfrm>
        </p:grpSpPr>
        <p:grpSp>
          <p:nvGrpSpPr>
            <p:cNvPr id="11" name="Group 10"/>
            <p:cNvGrpSpPr/>
            <p:nvPr/>
          </p:nvGrpSpPr>
          <p:grpSpPr>
            <a:xfrm>
              <a:off x="5708029" y="4243612"/>
              <a:ext cx="1149971" cy="369332"/>
              <a:chOff x="5708029" y="4243612"/>
              <a:chExt cx="1149971" cy="369332"/>
            </a:xfrm>
          </p:grpSpPr>
          <p:cxnSp>
            <p:nvCxnSpPr>
              <p:cNvPr id="9" name="Straight Arrow Connector 8"/>
              <p:cNvCxnSpPr/>
              <p:nvPr/>
            </p:nvCxnSpPr>
            <p:spPr>
              <a:xfrm flipH="1">
                <a:off x="5791200" y="4612944"/>
                <a:ext cx="10668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08029" y="4243612"/>
                <a:ext cx="318742" cy="369332"/>
              </a:xfrm>
              <a:prstGeom prst="rect">
                <a:avLst/>
              </a:prstGeom>
              <a:noFill/>
            </p:spPr>
            <p:txBody>
              <a:bodyPr wrap="none" rtlCol="1">
                <a:spAutoFit/>
              </a:bodyPr>
              <a:lstStyle/>
              <a:p>
                <a:r>
                  <a:rPr lang="en-US" b="1" i="1" dirty="0" smtClean="0">
                    <a:solidFill>
                      <a:srgbClr val="FF0000"/>
                    </a:solidFill>
                  </a:rPr>
                  <a:t>f</a:t>
                </a:r>
                <a:r>
                  <a:rPr lang="en-US" b="1" i="1" baseline="-25000" dirty="0" smtClean="0">
                    <a:solidFill>
                      <a:srgbClr val="FF0000"/>
                    </a:solidFill>
                  </a:rPr>
                  <a:t>s</a:t>
                </a:r>
                <a:endParaRPr lang="ar-SA" b="1" i="1" baseline="-25000" dirty="0">
                  <a:solidFill>
                    <a:srgbClr val="FF0000"/>
                  </a:solidFill>
                </a:endParaRPr>
              </a:p>
            </p:txBody>
          </p:sp>
        </p:grpSp>
        <p:graphicFrame>
          <p:nvGraphicFramePr>
            <p:cNvPr id="12" name="Object 1"/>
            <p:cNvGraphicFramePr>
              <a:graphicFrameLocks noChangeAspect="1"/>
            </p:cNvGraphicFramePr>
            <p:nvPr>
              <p:extLst/>
            </p:nvPr>
          </p:nvGraphicFramePr>
          <p:xfrm>
            <a:off x="6026772" y="5181600"/>
            <a:ext cx="2091280" cy="381000"/>
          </p:xfrm>
          <a:graphic>
            <a:graphicData uri="http://schemas.openxmlformats.org/presentationml/2006/ole">
              <mc:AlternateContent xmlns:mc="http://schemas.openxmlformats.org/markup-compatibility/2006">
                <mc:Choice xmlns:v="urn:schemas-microsoft-com:vml" Requires="v">
                  <p:oleObj spid="_x0000_s254984" name="معادلة" r:id="rId5" imgW="1054080" imgH="241200" progId="Equation.3">
                    <p:embed/>
                  </p:oleObj>
                </mc:Choice>
                <mc:Fallback>
                  <p:oleObj name="معادلة" r:id="rId5" imgW="1054080" imgH="241200" progId="Equation.3">
                    <p:embed/>
                    <p:pic>
                      <p:nvPicPr>
                        <p:cNvPr id="0" name=""/>
                        <p:cNvPicPr>
                          <a:picLocks noChangeAspect="1" noChangeArrowheads="1"/>
                        </p:cNvPicPr>
                        <p:nvPr/>
                      </p:nvPicPr>
                      <p:blipFill>
                        <a:blip r:embed="rId6"/>
                        <a:srcRect/>
                        <a:stretch>
                          <a:fillRect/>
                        </a:stretch>
                      </p:blipFill>
                      <p:spPr bwMode="auto">
                        <a:xfrm>
                          <a:off x="6026772" y="5181600"/>
                          <a:ext cx="2091280" cy="381000"/>
                        </a:xfrm>
                        <a:prstGeom prst="rect">
                          <a:avLst/>
                        </a:prstGeom>
                        <a:noFill/>
                        <a:extLst/>
                      </p:spPr>
                    </p:pic>
                  </p:oleObj>
                </mc:Fallback>
              </mc:AlternateContent>
            </a:graphicData>
          </a:graphic>
        </p:graphicFrame>
      </p:grpSp>
      <p:grpSp>
        <p:nvGrpSpPr>
          <p:cNvPr id="23" name="Group 22"/>
          <p:cNvGrpSpPr/>
          <p:nvPr/>
        </p:nvGrpSpPr>
        <p:grpSpPr>
          <a:xfrm>
            <a:off x="5868537" y="3959410"/>
            <a:ext cx="2022926" cy="2377890"/>
            <a:chOff x="5868537" y="3959410"/>
            <a:chExt cx="2022926" cy="2377890"/>
          </a:xfrm>
        </p:grpSpPr>
        <p:grpSp>
          <p:nvGrpSpPr>
            <p:cNvPr id="17" name="Group 16"/>
            <p:cNvGrpSpPr/>
            <p:nvPr/>
          </p:nvGrpSpPr>
          <p:grpSpPr>
            <a:xfrm>
              <a:off x="5868537" y="3959410"/>
              <a:ext cx="962167" cy="1186089"/>
              <a:chOff x="5868537" y="3959410"/>
              <a:chExt cx="962167" cy="1186089"/>
            </a:xfrm>
          </p:grpSpPr>
          <p:cxnSp>
            <p:nvCxnSpPr>
              <p:cNvPr id="14" name="Straight Arrow Connector 13"/>
              <p:cNvCxnSpPr/>
              <p:nvPr/>
            </p:nvCxnSpPr>
            <p:spPr>
              <a:xfrm>
                <a:off x="6830704" y="3959410"/>
                <a:ext cx="0" cy="114599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5868537" y="4749421"/>
                <a:ext cx="914400" cy="396078"/>
              </a:xfrm>
              <a:custGeom>
                <a:avLst/>
                <a:gdLst>
                  <a:gd name="connsiteX0" fmla="*/ 914400 w 914400"/>
                  <a:gd name="connsiteY0" fmla="*/ 341194 h 396078"/>
                  <a:gd name="connsiteX1" fmla="*/ 450376 w 914400"/>
                  <a:gd name="connsiteY1" fmla="*/ 368489 h 396078"/>
                  <a:gd name="connsiteX2" fmla="*/ 0 w 914400"/>
                  <a:gd name="connsiteY2" fmla="*/ 0 h 396078"/>
                </a:gdLst>
                <a:ahLst/>
                <a:cxnLst>
                  <a:cxn ang="0">
                    <a:pos x="connsiteX0" y="connsiteY0"/>
                  </a:cxn>
                  <a:cxn ang="0">
                    <a:pos x="connsiteX1" y="connsiteY1"/>
                  </a:cxn>
                  <a:cxn ang="0">
                    <a:pos x="connsiteX2" y="connsiteY2"/>
                  </a:cxn>
                </a:cxnLst>
                <a:rect l="l" t="t" r="r" b="b"/>
                <a:pathLst>
                  <a:path w="914400" h="396078">
                    <a:moveTo>
                      <a:pt x="914400" y="341194"/>
                    </a:moveTo>
                    <a:cubicBezTo>
                      <a:pt x="758588" y="383274"/>
                      <a:pt x="602776" y="425355"/>
                      <a:pt x="450376" y="368489"/>
                    </a:cubicBezTo>
                    <a:cubicBezTo>
                      <a:pt x="297976" y="311623"/>
                      <a:pt x="148988" y="155811"/>
                      <a:pt x="0"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18" name="Object 1"/>
            <p:cNvGraphicFramePr>
              <a:graphicFrameLocks noChangeAspect="1"/>
            </p:cNvGraphicFramePr>
            <p:nvPr>
              <p:extLst/>
            </p:nvPr>
          </p:nvGraphicFramePr>
          <p:xfrm>
            <a:off x="6253163" y="5716588"/>
            <a:ext cx="1638300" cy="620712"/>
          </p:xfrm>
          <a:graphic>
            <a:graphicData uri="http://schemas.openxmlformats.org/presentationml/2006/ole">
              <mc:AlternateContent xmlns:mc="http://schemas.openxmlformats.org/markup-compatibility/2006">
                <mc:Choice xmlns:v="urn:schemas-microsoft-com:vml" Requires="v">
                  <p:oleObj spid="_x0000_s254985" name="معادلة" r:id="rId7" imgW="825480" imgH="393480" progId="Equation.3">
                    <p:embed/>
                  </p:oleObj>
                </mc:Choice>
                <mc:Fallback>
                  <p:oleObj name="معادلة" r:id="rId7" imgW="825480" imgH="393480" progId="Equation.3">
                    <p:embed/>
                    <p:pic>
                      <p:nvPicPr>
                        <p:cNvPr id="0" name=""/>
                        <p:cNvPicPr>
                          <a:picLocks noChangeAspect="1" noChangeArrowheads="1"/>
                        </p:cNvPicPr>
                        <p:nvPr/>
                      </p:nvPicPr>
                      <p:blipFill>
                        <a:blip r:embed="rId8"/>
                        <a:srcRect/>
                        <a:stretch>
                          <a:fillRect/>
                        </a:stretch>
                      </p:blipFill>
                      <p:spPr bwMode="auto">
                        <a:xfrm>
                          <a:off x="6253163" y="5716588"/>
                          <a:ext cx="1638300" cy="620712"/>
                        </a:xfrm>
                        <a:prstGeom prst="rect">
                          <a:avLst/>
                        </a:prstGeom>
                        <a:noFill/>
                        <a:extLst/>
                      </p:spPr>
                    </p:pic>
                  </p:oleObj>
                </mc:Fallback>
              </mc:AlternateContent>
            </a:graphicData>
          </a:graphic>
        </p:graphicFrame>
      </p:grpSp>
    </p:spTree>
    <p:extLst>
      <p:ext uri="{BB962C8B-B14F-4D97-AF65-F5344CB8AC3E}">
        <p14:creationId xmlns:p14="http://schemas.microsoft.com/office/powerpoint/2010/main" val="273608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6732896" y="838200"/>
            <a:ext cx="2411104" cy="2286000"/>
            <a:chOff x="-304800" y="3451746"/>
            <a:chExt cx="2411104" cy="2286000"/>
          </a:xfrm>
        </p:grpSpPr>
        <p:grpSp>
          <p:nvGrpSpPr>
            <p:cNvPr id="3" name="Group 42"/>
            <p:cNvGrpSpPr/>
            <p:nvPr/>
          </p:nvGrpSpPr>
          <p:grpSpPr>
            <a:xfrm>
              <a:off x="-304800" y="3451746"/>
              <a:ext cx="2411104" cy="2286000"/>
              <a:chOff x="2846696" y="1828800"/>
              <a:chExt cx="3124200" cy="3124200"/>
            </a:xfrm>
          </p:grpSpPr>
          <p:sp>
            <p:nvSpPr>
              <p:cNvPr id="7" name="Oval 6"/>
              <p:cNvSpPr/>
              <p:nvPr/>
            </p:nvSpPr>
            <p:spPr>
              <a:xfrm>
                <a:off x="2895600" y="1828800"/>
                <a:ext cx="3048000" cy="3124200"/>
              </a:xfrm>
              <a:prstGeom prst="ellipse">
                <a:avLst/>
              </a:prstGeom>
              <a:solidFill>
                <a:schemeClr val="accent6">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0"/>
                <a:endCxn id="7" idx="4"/>
              </p:cNvCxnSpPr>
              <p:nvPr/>
            </p:nvCxnSpPr>
            <p:spPr>
              <a:xfrm rot="16200000" flipH="1">
                <a:off x="2857500" y="339090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H="1">
                <a:off x="2846696" y="3380096"/>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3007056" y="2707944"/>
                <a:ext cx="2797792" cy="1344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7"/>
                <a:endCxn id="7" idx="3"/>
              </p:cNvCxnSpPr>
              <p:nvPr/>
            </p:nvCxnSpPr>
            <p:spPr>
              <a:xfrm rot="16200000" flipH="1" flipV="1">
                <a:off x="3315028" y="2313270"/>
                <a:ext cx="2209144" cy="2155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7" idx="5"/>
              </p:cNvCxnSpPr>
              <p:nvPr/>
            </p:nvCxnSpPr>
            <p:spPr>
              <a:xfrm>
                <a:off x="3276600" y="2362200"/>
                <a:ext cx="2220630" cy="2133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71800" y="2819400"/>
                <a:ext cx="28956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933700" y="2857500"/>
                <a:ext cx="29718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2971800" y="2895600"/>
                <a:ext cx="2819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85800" y="4572000"/>
              <a:ext cx="466794" cy="369332"/>
            </a:xfrm>
            <a:prstGeom prst="rect">
              <a:avLst/>
            </a:prstGeom>
            <a:noFill/>
          </p:spPr>
          <p:txBody>
            <a:bodyPr wrap="none" rtlCol="0">
              <a:spAutoFit/>
            </a:bodyPr>
            <a:lstStyle/>
            <a:p>
              <a:r>
                <a:rPr lang="en-US" dirty="0" smtClean="0"/>
                <a:t>cm</a:t>
              </a:r>
              <a:endParaRPr lang="en-US" dirty="0"/>
            </a:p>
          </p:txBody>
        </p:sp>
      </p:grpSp>
      <p:grpSp>
        <p:nvGrpSpPr>
          <p:cNvPr id="4" name="Group 34"/>
          <p:cNvGrpSpPr/>
          <p:nvPr/>
        </p:nvGrpSpPr>
        <p:grpSpPr>
          <a:xfrm>
            <a:off x="-191069" y="2729552"/>
            <a:ext cx="9792269" cy="4105702"/>
            <a:chOff x="-191069" y="2729552"/>
            <a:chExt cx="9792269" cy="4105702"/>
          </a:xfrm>
        </p:grpSpPr>
        <p:sp>
          <p:nvSpPr>
            <p:cNvPr id="44" name="Freeform 43"/>
            <p:cNvSpPr/>
            <p:nvPr/>
          </p:nvSpPr>
          <p:spPr>
            <a:xfrm>
              <a:off x="-152400" y="5715000"/>
              <a:ext cx="9753600" cy="1120254"/>
            </a:xfrm>
            <a:custGeom>
              <a:avLst/>
              <a:gdLst>
                <a:gd name="connsiteX0" fmla="*/ 27296 w 9116704"/>
                <a:gd name="connsiteY0" fmla="*/ 40943 h 1146412"/>
                <a:gd name="connsiteX1" fmla="*/ 9116704 w 9116704"/>
                <a:gd name="connsiteY1" fmla="*/ 0 h 1146412"/>
                <a:gd name="connsiteX2" fmla="*/ 9048466 w 9116704"/>
                <a:gd name="connsiteY2" fmla="*/ 1146412 h 1146412"/>
                <a:gd name="connsiteX3" fmla="*/ 0 w 9116704"/>
                <a:gd name="connsiteY3" fmla="*/ 1132764 h 1146412"/>
                <a:gd name="connsiteX4" fmla="*/ 27296 w 9116704"/>
                <a:gd name="connsiteY4" fmla="*/ 40943 h 1146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6704" h="1146412">
                  <a:moveTo>
                    <a:pt x="27296" y="40943"/>
                  </a:moveTo>
                  <a:lnTo>
                    <a:pt x="9116704" y="0"/>
                  </a:lnTo>
                  <a:lnTo>
                    <a:pt x="9048466" y="1146412"/>
                  </a:lnTo>
                  <a:lnTo>
                    <a:pt x="0" y="1132764"/>
                  </a:lnTo>
                  <a:lnTo>
                    <a:pt x="27296" y="40943"/>
                  </a:ln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91069" y="2729552"/>
              <a:ext cx="9553433" cy="3043451"/>
            </a:xfrm>
            <a:custGeom>
              <a:avLst/>
              <a:gdLst>
                <a:gd name="connsiteX0" fmla="*/ 54591 w 9553433"/>
                <a:gd name="connsiteY0" fmla="*/ 3002508 h 3043451"/>
                <a:gd name="connsiteX1" fmla="*/ 9553433 w 9553433"/>
                <a:gd name="connsiteY1" fmla="*/ 0 h 3043451"/>
                <a:gd name="connsiteX2" fmla="*/ 9512490 w 9553433"/>
                <a:gd name="connsiteY2" fmla="*/ 3029803 h 3043451"/>
                <a:gd name="connsiteX3" fmla="*/ 0 w 9553433"/>
                <a:gd name="connsiteY3" fmla="*/ 3043451 h 3043451"/>
              </a:gdLst>
              <a:ahLst/>
              <a:cxnLst>
                <a:cxn ang="0">
                  <a:pos x="connsiteX0" y="connsiteY0"/>
                </a:cxn>
                <a:cxn ang="0">
                  <a:pos x="connsiteX1" y="connsiteY1"/>
                </a:cxn>
                <a:cxn ang="0">
                  <a:pos x="connsiteX2" y="connsiteY2"/>
                </a:cxn>
                <a:cxn ang="0">
                  <a:pos x="connsiteX3" y="connsiteY3"/>
                </a:cxn>
              </a:cxnLst>
              <a:rect l="l" t="t" r="r" b="b"/>
              <a:pathLst>
                <a:path w="9553433" h="3043451">
                  <a:moveTo>
                    <a:pt x="54591" y="3002508"/>
                  </a:moveTo>
                  <a:lnTo>
                    <a:pt x="9553433" y="0"/>
                  </a:lnTo>
                  <a:lnTo>
                    <a:pt x="9512490" y="3029803"/>
                  </a:lnTo>
                  <a:lnTo>
                    <a:pt x="0" y="3043451"/>
                  </a:lnTo>
                </a:path>
              </a:pathLst>
            </a:custGeom>
            <a:solidFill>
              <a:schemeClr val="accent6">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endParaRPr lang="en-US" b="1" baseline="-25000" dirty="0"/>
            </a:p>
          </p:txBody>
        </p:sp>
        <p:sp>
          <p:nvSpPr>
            <p:cNvPr id="32" name="Arc 31"/>
            <p:cNvSpPr/>
            <p:nvPr/>
          </p:nvSpPr>
          <p:spPr>
            <a:xfrm>
              <a:off x="1447800" y="5257800"/>
              <a:ext cx="76200" cy="838200"/>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 name="Rectangle 32"/>
          <p:cNvSpPr/>
          <p:nvPr/>
        </p:nvSpPr>
        <p:spPr>
          <a:xfrm>
            <a:off x="1600200" y="5257800"/>
            <a:ext cx="551079" cy="369332"/>
          </a:xfrm>
          <a:prstGeom prst="rect">
            <a:avLst/>
          </a:prstGeom>
        </p:spPr>
        <p:txBody>
          <a:bodyPr wrap="square">
            <a:spAutoFit/>
          </a:bodyPr>
          <a:lstStyle/>
          <a:p>
            <a:r>
              <a:rPr lang="el-GR" b="1" dirty="0" smtClean="0"/>
              <a:t>Θ</a:t>
            </a:r>
            <a:endParaRPr lang="en-US" b="1" baseline="-25000" dirty="0"/>
          </a:p>
        </p:txBody>
      </p:sp>
      <p:grpSp>
        <p:nvGrpSpPr>
          <p:cNvPr id="5" name="Group 30"/>
          <p:cNvGrpSpPr/>
          <p:nvPr/>
        </p:nvGrpSpPr>
        <p:grpSpPr>
          <a:xfrm>
            <a:off x="8001000" y="2770496"/>
            <a:ext cx="1155274" cy="381000"/>
            <a:chOff x="8001000" y="2743200"/>
            <a:chExt cx="1155274" cy="381000"/>
          </a:xfrm>
        </p:grpSpPr>
        <p:cxnSp>
          <p:nvCxnSpPr>
            <p:cNvPr id="23" name="Straight Arrow Connector 22"/>
            <p:cNvCxnSpPr/>
            <p:nvPr/>
          </p:nvCxnSpPr>
          <p:spPr>
            <a:xfrm flipV="1">
              <a:off x="8001000" y="2743200"/>
              <a:ext cx="1143000" cy="381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839200" y="2743200"/>
              <a:ext cx="317074" cy="369332"/>
            </a:xfrm>
            <a:prstGeom prst="rect">
              <a:avLst/>
            </a:prstGeom>
            <a:noFill/>
          </p:spPr>
          <p:txBody>
            <a:bodyPr wrap="none" rtlCol="0">
              <a:spAutoFit/>
            </a:bodyPr>
            <a:lstStyle/>
            <a:p>
              <a:r>
                <a:rPr lang="en-US" b="1" dirty="0" smtClean="0"/>
                <a:t>f</a:t>
              </a:r>
              <a:r>
                <a:rPr lang="en-US" b="1" baseline="-25000" dirty="0" smtClean="0"/>
                <a:t>s</a:t>
              </a:r>
              <a:endParaRPr lang="en-US" b="1" baseline="-25000" dirty="0"/>
            </a:p>
          </p:txBody>
        </p:sp>
      </p:grpSp>
      <p:grpSp>
        <p:nvGrpSpPr>
          <p:cNvPr id="6" name="Group 46"/>
          <p:cNvGrpSpPr/>
          <p:nvPr/>
        </p:nvGrpSpPr>
        <p:grpSpPr>
          <a:xfrm>
            <a:off x="7772400" y="1981200"/>
            <a:ext cx="478016" cy="2198132"/>
            <a:chOff x="7772400" y="1981200"/>
            <a:chExt cx="478016" cy="2198132"/>
          </a:xfrm>
        </p:grpSpPr>
        <p:cxnSp>
          <p:nvCxnSpPr>
            <p:cNvPr id="24" name="Straight Arrow Connector 23"/>
            <p:cNvCxnSpPr/>
            <p:nvPr/>
          </p:nvCxnSpPr>
          <p:spPr>
            <a:xfrm rot="16200000" flipH="1">
              <a:off x="7020068" y="2899580"/>
              <a:ext cx="1912960" cy="76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772400" y="3810000"/>
              <a:ext cx="478016" cy="369332"/>
            </a:xfrm>
            <a:prstGeom prst="rect">
              <a:avLst/>
            </a:prstGeom>
            <a:noFill/>
          </p:spPr>
          <p:txBody>
            <a:bodyPr wrap="none" rtlCol="0">
              <a:spAutoFit/>
            </a:bodyPr>
            <a:lstStyle/>
            <a:p>
              <a:r>
                <a:rPr lang="en-US" dirty="0" smtClean="0"/>
                <a:t>mg</a:t>
              </a:r>
              <a:endParaRPr lang="en-US" dirty="0"/>
            </a:p>
          </p:txBody>
        </p:sp>
      </p:grpSp>
      <p:grpSp>
        <p:nvGrpSpPr>
          <p:cNvPr id="8" name="Group 45"/>
          <p:cNvGrpSpPr/>
          <p:nvPr/>
        </p:nvGrpSpPr>
        <p:grpSpPr>
          <a:xfrm>
            <a:off x="5918792" y="1973240"/>
            <a:ext cx="2970446" cy="1989160"/>
            <a:chOff x="5918792" y="1973240"/>
            <a:chExt cx="2970446" cy="1989160"/>
          </a:xfrm>
        </p:grpSpPr>
        <p:cxnSp>
          <p:nvCxnSpPr>
            <p:cNvPr id="21" name="Straight Arrow Connector 20"/>
            <p:cNvCxnSpPr/>
            <p:nvPr/>
          </p:nvCxnSpPr>
          <p:spPr>
            <a:xfrm rot="10800000" flipV="1">
              <a:off x="6248400" y="1973240"/>
              <a:ext cx="1676400" cy="6937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20145608" flipH="1">
              <a:off x="5918792" y="1986392"/>
              <a:ext cx="1234633" cy="461665"/>
            </a:xfrm>
            <a:prstGeom prst="rect">
              <a:avLst/>
            </a:prstGeom>
            <a:noFill/>
          </p:spPr>
          <p:txBody>
            <a:bodyPr wrap="none" rtlCol="0">
              <a:spAutoFit/>
            </a:bodyPr>
            <a:lstStyle/>
            <a:p>
              <a:r>
                <a:rPr lang="en-US" sz="2400" b="1" i="1" dirty="0" smtClean="0"/>
                <a:t>mg </a:t>
              </a:r>
              <a:r>
                <a:rPr lang="en-US" sz="2400" b="1" dirty="0" smtClean="0"/>
                <a:t>sin</a:t>
              </a:r>
              <a:r>
                <a:rPr lang="el-GR" sz="2400" b="1" dirty="0" smtClean="0"/>
                <a:t>Θ</a:t>
              </a:r>
              <a:endParaRPr lang="en-US" sz="2400" b="1" baseline="-25000" dirty="0"/>
            </a:p>
          </p:txBody>
        </p:sp>
        <p:cxnSp>
          <p:nvCxnSpPr>
            <p:cNvPr id="27" name="Straight Arrow Connector 26"/>
            <p:cNvCxnSpPr/>
            <p:nvPr/>
          </p:nvCxnSpPr>
          <p:spPr>
            <a:xfrm rot="16200000" flipH="1">
              <a:off x="7315200" y="2590800"/>
              <a:ext cx="1981200" cy="762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4250029" flipH="1">
              <a:off x="8019288" y="3078300"/>
              <a:ext cx="1278235" cy="461665"/>
            </a:xfrm>
            <a:prstGeom prst="rect">
              <a:avLst/>
            </a:prstGeom>
            <a:noFill/>
          </p:spPr>
          <p:txBody>
            <a:bodyPr wrap="none" rtlCol="0">
              <a:spAutoFit/>
            </a:bodyPr>
            <a:lstStyle/>
            <a:p>
              <a:r>
                <a:rPr lang="en-US" sz="2400" b="1" i="1" dirty="0" smtClean="0"/>
                <a:t>mg </a:t>
              </a:r>
              <a:r>
                <a:rPr lang="en-US" sz="2400" b="1" i="1" dirty="0" err="1" smtClean="0"/>
                <a:t>cos</a:t>
              </a:r>
              <a:r>
                <a:rPr lang="el-GR" sz="2400" b="1" dirty="0" smtClean="0"/>
                <a:t>Θ</a:t>
              </a:r>
              <a:endParaRPr lang="en-US" sz="2400" b="1" baseline="-25000" dirty="0"/>
            </a:p>
          </p:txBody>
        </p:sp>
        <p:grpSp>
          <p:nvGrpSpPr>
            <p:cNvPr id="10" name="Group 42"/>
            <p:cNvGrpSpPr/>
            <p:nvPr/>
          </p:nvGrpSpPr>
          <p:grpSpPr>
            <a:xfrm>
              <a:off x="7807026" y="2477844"/>
              <a:ext cx="551079" cy="672742"/>
              <a:chOff x="7807026" y="2477844"/>
              <a:chExt cx="551079" cy="672742"/>
            </a:xfrm>
          </p:grpSpPr>
          <p:sp>
            <p:nvSpPr>
              <p:cNvPr id="41" name="Rectangle 40"/>
              <p:cNvSpPr/>
              <p:nvPr/>
            </p:nvSpPr>
            <p:spPr>
              <a:xfrm rot="10299041">
                <a:off x="7807026" y="2781254"/>
                <a:ext cx="551079" cy="369332"/>
              </a:xfrm>
              <a:prstGeom prst="rect">
                <a:avLst/>
              </a:prstGeom>
            </p:spPr>
            <p:txBody>
              <a:bodyPr wrap="square">
                <a:spAutoFit/>
              </a:bodyPr>
              <a:lstStyle/>
              <a:p>
                <a:r>
                  <a:rPr lang="el-GR" b="1" dirty="0" smtClean="0"/>
                  <a:t>Θ</a:t>
                </a:r>
                <a:endParaRPr lang="en-US" b="1" baseline="-25000" dirty="0"/>
              </a:p>
            </p:txBody>
          </p:sp>
          <p:sp>
            <p:nvSpPr>
              <p:cNvPr id="42" name="Arc 41"/>
              <p:cNvSpPr/>
              <p:nvPr/>
            </p:nvSpPr>
            <p:spPr>
              <a:xfrm rot="7866561">
                <a:off x="7921840" y="2433548"/>
                <a:ext cx="354038" cy="442629"/>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3" name="Group 49"/>
          <p:cNvGrpSpPr/>
          <p:nvPr/>
        </p:nvGrpSpPr>
        <p:grpSpPr>
          <a:xfrm>
            <a:off x="7131153" y="111456"/>
            <a:ext cx="869847" cy="2022144"/>
            <a:chOff x="7131153" y="111456"/>
            <a:chExt cx="869847" cy="2022144"/>
          </a:xfrm>
        </p:grpSpPr>
        <p:cxnSp>
          <p:nvCxnSpPr>
            <p:cNvPr id="40" name="Straight Arrow Connector 39"/>
            <p:cNvCxnSpPr/>
            <p:nvPr/>
          </p:nvCxnSpPr>
          <p:spPr>
            <a:xfrm rot="16200000" flipH="1">
              <a:off x="6781800" y="914400"/>
              <a:ext cx="1752600" cy="68580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20126843">
              <a:off x="7131153" y="111456"/>
              <a:ext cx="409946" cy="369332"/>
            </a:xfrm>
            <a:prstGeom prst="rect">
              <a:avLst/>
            </a:prstGeom>
            <a:noFill/>
          </p:spPr>
          <p:txBody>
            <a:bodyPr wrap="square" rtlCol="0">
              <a:spAutoFit/>
            </a:bodyPr>
            <a:lstStyle/>
            <a:p>
              <a:r>
                <a:rPr lang="en-US" dirty="0" smtClean="0"/>
                <a:t>N</a:t>
              </a:r>
              <a:endParaRPr lang="en-US" dirty="0"/>
            </a:p>
          </p:txBody>
        </p:sp>
      </p:grpSp>
      <p:grpSp>
        <p:nvGrpSpPr>
          <p:cNvPr id="14" name="Group 55"/>
          <p:cNvGrpSpPr/>
          <p:nvPr/>
        </p:nvGrpSpPr>
        <p:grpSpPr>
          <a:xfrm>
            <a:off x="8077200" y="1981200"/>
            <a:ext cx="569616" cy="914400"/>
            <a:chOff x="8077200" y="1981200"/>
            <a:chExt cx="569616" cy="914400"/>
          </a:xfrm>
        </p:grpSpPr>
        <p:cxnSp>
          <p:nvCxnSpPr>
            <p:cNvPr id="52" name="Straight Connector 51"/>
            <p:cNvCxnSpPr/>
            <p:nvPr/>
          </p:nvCxnSpPr>
          <p:spPr>
            <a:xfrm rot="16200000" flipH="1">
              <a:off x="7848600" y="2209800"/>
              <a:ext cx="914400" cy="457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20660611">
              <a:off x="8305800" y="2362200"/>
              <a:ext cx="341016" cy="369332"/>
            </a:xfrm>
            <a:prstGeom prst="rect">
              <a:avLst/>
            </a:prstGeom>
            <a:noFill/>
          </p:spPr>
          <p:txBody>
            <a:bodyPr wrap="square" rtlCol="0">
              <a:spAutoFit/>
            </a:bodyPr>
            <a:lstStyle/>
            <a:p>
              <a:r>
                <a:rPr lang="en-US" i="1" dirty="0" smtClean="0"/>
                <a:t>r</a:t>
              </a:r>
              <a:endParaRPr lang="en-US" i="1" dirty="0"/>
            </a:p>
          </p:txBody>
        </p:sp>
      </p:grpSp>
      <p:graphicFrame>
        <p:nvGraphicFramePr>
          <p:cNvPr id="19457" name="Object 1"/>
          <p:cNvGraphicFramePr>
            <a:graphicFrameLocks noChangeAspect="1"/>
          </p:cNvGraphicFramePr>
          <p:nvPr>
            <p:extLst/>
          </p:nvPr>
        </p:nvGraphicFramePr>
        <p:xfrm>
          <a:off x="138113" y="782638"/>
          <a:ext cx="3929062" cy="454025"/>
        </p:xfrm>
        <a:graphic>
          <a:graphicData uri="http://schemas.openxmlformats.org/presentationml/2006/ole">
            <mc:AlternateContent xmlns:mc="http://schemas.openxmlformats.org/markup-compatibility/2006">
              <mc:Choice xmlns:v="urn:schemas-microsoft-com:vml" Requires="v">
                <p:oleObj spid="_x0000_s256017" name="معادلة" r:id="rId3" imgW="1396800" imgH="228600" progId="Equation.3">
                  <p:embed/>
                </p:oleObj>
              </mc:Choice>
              <mc:Fallback>
                <p:oleObj name="معادلة" r:id="rId3" imgW="1396800" imgH="228600" progId="Equation.3">
                  <p:embed/>
                  <p:pic>
                    <p:nvPicPr>
                      <p:cNvPr id="0" name=""/>
                      <p:cNvPicPr>
                        <a:picLocks noChangeAspect="1" noChangeArrowheads="1"/>
                      </p:cNvPicPr>
                      <p:nvPr/>
                    </p:nvPicPr>
                    <p:blipFill>
                      <a:blip r:embed="rId4"/>
                      <a:srcRect/>
                      <a:stretch>
                        <a:fillRect/>
                      </a:stretch>
                    </p:blipFill>
                    <p:spPr bwMode="auto">
                      <a:xfrm>
                        <a:off x="138113" y="782638"/>
                        <a:ext cx="3929062"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3"/>
          <p:cNvGraphicFramePr>
            <a:graphicFrameLocks noChangeAspect="1"/>
          </p:cNvGraphicFramePr>
          <p:nvPr>
            <p:extLst/>
          </p:nvPr>
        </p:nvGraphicFramePr>
        <p:xfrm>
          <a:off x="666750" y="1524000"/>
          <a:ext cx="2640013" cy="454025"/>
        </p:xfrm>
        <a:graphic>
          <a:graphicData uri="http://schemas.openxmlformats.org/presentationml/2006/ole">
            <mc:AlternateContent xmlns:mc="http://schemas.openxmlformats.org/markup-compatibility/2006">
              <mc:Choice xmlns:v="urn:schemas-microsoft-com:vml" Requires="v">
                <p:oleObj spid="_x0000_s256018" name="معادلة" r:id="rId5" imgW="939600" imgH="228600" progId="Equation.3">
                  <p:embed/>
                </p:oleObj>
              </mc:Choice>
              <mc:Fallback>
                <p:oleObj name="معادلة" r:id="rId5" imgW="939600" imgH="228600" progId="Equation.3">
                  <p:embed/>
                  <p:pic>
                    <p:nvPicPr>
                      <p:cNvPr id="0" name=""/>
                      <p:cNvPicPr>
                        <a:picLocks noChangeAspect="1" noChangeArrowheads="1"/>
                      </p:cNvPicPr>
                      <p:nvPr/>
                    </p:nvPicPr>
                    <p:blipFill>
                      <a:blip r:embed="rId6"/>
                      <a:srcRect/>
                      <a:stretch>
                        <a:fillRect/>
                      </a:stretch>
                    </p:blipFill>
                    <p:spPr bwMode="auto">
                      <a:xfrm>
                        <a:off x="666750" y="1524000"/>
                        <a:ext cx="2640013"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1" name="Object 5"/>
          <p:cNvGraphicFramePr>
            <a:graphicFrameLocks noChangeAspect="1"/>
          </p:cNvGraphicFramePr>
          <p:nvPr>
            <p:extLst/>
          </p:nvPr>
        </p:nvGraphicFramePr>
        <p:xfrm>
          <a:off x="549275" y="2173288"/>
          <a:ext cx="2393950" cy="782637"/>
        </p:xfrm>
        <a:graphic>
          <a:graphicData uri="http://schemas.openxmlformats.org/presentationml/2006/ole">
            <mc:AlternateContent xmlns:mc="http://schemas.openxmlformats.org/markup-compatibility/2006">
              <mc:Choice xmlns:v="urn:schemas-microsoft-com:vml" Requires="v">
                <p:oleObj spid="_x0000_s256019" name="معادلة" r:id="rId7" imgW="850680" imgH="393480" progId="Equation.3">
                  <p:embed/>
                </p:oleObj>
              </mc:Choice>
              <mc:Fallback>
                <p:oleObj name="معادلة" r:id="rId7" imgW="850680" imgH="393480" progId="Equation.3">
                  <p:embed/>
                  <p:pic>
                    <p:nvPicPr>
                      <p:cNvPr id="0" name=""/>
                      <p:cNvPicPr>
                        <a:picLocks noChangeAspect="1" noChangeArrowheads="1"/>
                      </p:cNvPicPr>
                      <p:nvPr/>
                    </p:nvPicPr>
                    <p:blipFill>
                      <a:blip r:embed="rId8"/>
                      <a:srcRect/>
                      <a:stretch>
                        <a:fillRect/>
                      </a:stretch>
                    </p:blipFill>
                    <p:spPr bwMode="auto">
                      <a:xfrm>
                        <a:off x="549275" y="2173288"/>
                        <a:ext cx="2393950"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2" name="Object 6"/>
          <p:cNvGraphicFramePr>
            <a:graphicFrameLocks noChangeAspect="1"/>
          </p:cNvGraphicFramePr>
          <p:nvPr>
            <p:extLst/>
          </p:nvPr>
        </p:nvGraphicFramePr>
        <p:xfrm>
          <a:off x="457558" y="3043714"/>
          <a:ext cx="2749550" cy="909638"/>
        </p:xfrm>
        <a:graphic>
          <a:graphicData uri="http://schemas.openxmlformats.org/presentationml/2006/ole">
            <mc:AlternateContent xmlns:mc="http://schemas.openxmlformats.org/markup-compatibility/2006">
              <mc:Choice xmlns:v="urn:schemas-microsoft-com:vml" Requires="v">
                <p:oleObj spid="_x0000_s256020" name="معادلة" r:id="rId9" imgW="977760" imgH="457200" progId="Equation.3">
                  <p:embed/>
                </p:oleObj>
              </mc:Choice>
              <mc:Fallback>
                <p:oleObj name="معادلة" r:id="rId9" imgW="977760" imgH="457200" progId="Equation.3">
                  <p:embed/>
                  <p:pic>
                    <p:nvPicPr>
                      <p:cNvPr id="0" name=""/>
                      <p:cNvPicPr>
                        <a:picLocks noChangeAspect="1" noChangeArrowheads="1"/>
                      </p:cNvPicPr>
                      <p:nvPr/>
                    </p:nvPicPr>
                    <p:blipFill>
                      <a:blip r:embed="rId10"/>
                      <a:srcRect/>
                      <a:stretch>
                        <a:fillRect/>
                      </a:stretch>
                    </p:blipFill>
                    <p:spPr bwMode="auto">
                      <a:xfrm>
                        <a:off x="457558" y="3043714"/>
                        <a:ext cx="2749550"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Box 48"/>
          <p:cNvSpPr txBox="1"/>
          <p:nvPr/>
        </p:nvSpPr>
        <p:spPr>
          <a:xfrm>
            <a:off x="304800" y="0"/>
            <a:ext cx="3055067" cy="461665"/>
          </a:xfrm>
          <a:prstGeom prst="rect">
            <a:avLst/>
          </a:prstGeom>
          <a:noFill/>
        </p:spPr>
        <p:txBody>
          <a:bodyPr wrap="none" rtlCol="0">
            <a:spAutoFit/>
          </a:bodyPr>
          <a:lstStyle/>
          <a:p>
            <a:r>
              <a:rPr lang="en-US" sz="2400" b="1" dirty="0" smtClean="0">
                <a:solidFill>
                  <a:srgbClr val="00B0F0"/>
                </a:solidFill>
              </a:rPr>
              <a:t>Rolling in incline plane</a:t>
            </a:r>
            <a:endParaRPr lang="en-US" sz="2400" b="1" dirty="0">
              <a:solidFill>
                <a:srgbClr val="00B0F0"/>
              </a:solidFill>
            </a:endParaRPr>
          </a:p>
        </p:txBody>
      </p:sp>
      <p:sp>
        <p:nvSpPr>
          <p:cNvPr id="47" name="TextBox 46"/>
          <p:cNvSpPr txBox="1"/>
          <p:nvPr/>
        </p:nvSpPr>
        <p:spPr>
          <a:xfrm>
            <a:off x="4038600" y="152400"/>
            <a:ext cx="3124200" cy="1200329"/>
          </a:xfrm>
          <a:prstGeom prst="rect">
            <a:avLst/>
          </a:prstGeom>
          <a:noFill/>
          <a:ln>
            <a:solidFill>
              <a:srgbClr val="0000FF"/>
            </a:solidFill>
          </a:ln>
        </p:spPr>
        <p:txBody>
          <a:bodyPr wrap="square" rtlCol="0">
            <a:spAutoFit/>
          </a:bodyPr>
          <a:lstStyle/>
          <a:p>
            <a:r>
              <a:rPr lang="en-US" dirty="0" smtClean="0"/>
              <a:t>There is a net force forward hence the static friction is backward which creates rotational motion.</a:t>
            </a:r>
            <a:endParaRPr lang="en-US" dirty="0"/>
          </a:p>
        </p:txBody>
      </p:sp>
      <p:graphicFrame>
        <p:nvGraphicFramePr>
          <p:cNvPr id="51" name="Object 6"/>
          <p:cNvGraphicFramePr>
            <a:graphicFrameLocks noChangeAspect="1"/>
          </p:cNvGraphicFramePr>
          <p:nvPr>
            <p:extLst/>
          </p:nvPr>
        </p:nvGraphicFramePr>
        <p:xfrm>
          <a:off x="304749" y="3945391"/>
          <a:ext cx="2749550" cy="833437"/>
        </p:xfrm>
        <a:graphic>
          <a:graphicData uri="http://schemas.openxmlformats.org/presentationml/2006/ole">
            <mc:AlternateContent xmlns:mc="http://schemas.openxmlformats.org/markup-compatibility/2006">
              <mc:Choice xmlns:v="urn:schemas-microsoft-com:vml" Requires="v">
                <p:oleObj spid="_x0000_s256021" name="معادلة" r:id="rId11" imgW="977760" imgH="419040" progId="Equation.3">
                  <p:embed/>
                </p:oleObj>
              </mc:Choice>
              <mc:Fallback>
                <p:oleObj name="معادلة" r:id="rId11" imgW="977760" imgH="419040" progId="Equation.3">
                  <p:embed/>
                  <p:pic>
                    <p:nvPicPr>
                      <p:cNvPr id="0" name=""/>
                      <p:cNvPicPr>
                        <a:picLocks noChangeAspect="1" noChangeArrowheads="1"/>
                      </p:cNvPicPr>
                      <p:nvPr/>
                    </p:nvPicPr>
                    <p:blipFill>
                      <a:blip r:embed="rId12"/>
                      <a:srcRect/>
                      <a:stretch>
                        <a:fillRect/>
                      </a:stretch>
                    </p:blipFill>
                    <p:spPr bwMode="auto">
                      <a:xfrm>
                        <a:off x="304749" y="3945391"/>
                        <a:ext cx="2749550"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680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3" presetClass="path" presetSubtype="0" fill="remove" nodeType="clickEffect">
                                  <p:stCondLst>
                                    <p:cond delay="0"/>
                                  </p:stCondLst>
                                  <p:childTnLst>
                                    <p:animMotion origin="layout" path="M -0.00296 -1.64662E-6 L -0.78473 0.35523 " pathEditMode="relative" rAng="0" ptsTypes="AA">
                                      <p:cBhvr>
                                        <p:cTn id="10" dur="5000" fill="hold"/>
                                        <p:tgtEl>
                                          <p:spTgt spid="2"/>
                                        </p:tgtEl>
                                        <p:attrNameLst>
                                          <p:attrName>ppt_x</p:attrName>
                                          <p:attrName>ppt_y</p:attrName>
                                        </p:attrNameLst>
                                      </p:cBhvr>
                                      <p:rCtr x="-39100" y="178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4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4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4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990600" y="990600"/>
            <a:ext cx="1981200" cy="2398712"/>
            <a:chOff x="816" y="313"/>
            <a:chExt cx="1440" cy="1991"/>
          </a:xfrm>
        </p:grpSpPr>
        <p:pic>
          <p:nvPicPr>
            <p:cNvPr id="18441" name="Picture 9" descr="F11_08"/>
            <p:cNvPicPr>
              <a:picLocks noChangeAspect="1" noChangeArrowheads="1"/>
            </p:cNvPicPr>
            <p:nvPr/>
          </p:nvPicPr>
          <p:blipFill>
            <a:blip r:embed="rId3" cstate="print"/>
            <a:srcRect/>
            <a:stretch>
              <a:fillRect/>
            </a:stretch>
          </p:blipFill>
          <p:spPr bwMode="auto">
            <a:xfrm>
              <a:off x="816" y="313"/>
              <a:ext cx="1440" cy="1991"/>
            </a:xfrm>
            <a:prstGeom prst="rect">
              <a:avLst/>
            </a:prstGeom>
            <a:noFill/>
          </p:spPr>
        </p:pic>
        <p:sp>
          <p:nvSpPr>
            <p:cNvPr id="18442" name="Line 10"/>
            <p:cNvSpPr>
              <a:spLocks noChangeShapeType="1"/>
            </p:cNvSpPr>
            <p:nvPr/>
          </p:nvSpPr>
          <p:spPr bwMode="auto">
            <a:xfrm flipH="1">
              <a:off x="1008" y="1200"/>
              <a:ext cx="384" cy="96"/>
            </a:xfrm>
            <a:prstGeom prst="line">
              <a:avLst/>
            </a:prstGeom>
            <a:noFill/>
            <a:ln w="28575">
              <a:solidFill>
                <a:srgbClr val="FF9900"/>
              </a:solidFill>
              <a:round/>
              <a:headEnd/>
              <a:tailEnd type="triangle" w="med" len="med"/>
            </a:ln>
            <a:effectLst/>
          </p:spPr>
          <p:txBody>
            <a:bodyPr/>
            <a:lstStyle/>
            <a:p>
              <a:endParaRPr lang="en-US"/>
            </a:p>
          </p:txBody>
        </p:sp>
        <p:sp>
          <p:nvSpPr>
            <p:cNvPr id="18443" name="Text Box 11"/>
            <p:cNvSpPr txBox="1">
              <a:spLocks noChangeArrowheads="1"/>
            </p:cNvSpPr>
            <p:nvPr/>
          </p:nvSpPr>
          <p:spPr bwMode="auto">
            <a:xfrm>
              <a:off x="816" y="864"/>
              <a:ext cx="624" cy="250"/>
            </a:xfrm>
            <a:prstGeom prst="rect">
              <a:avLst/>
            </a:prstGeom>
            <a:noFill/>
            <a:ln w="9525">
              <a:noFill/>
              <a:miter lim="800000"/>
              <a:headEnd/>
              <a:tailEnd/>
            </a:ln>
            <a:effectLst/>
          </p:spPr>
          <p:txBody>
            <a:bodyPr>
              <a:spAutoFit/>
            </a:bodyPr>
            <a:lstStyle/>
            <a:p>
              <a:pPr>
                <a:spcBef>
                  <a:spcPct val="50000"/>
                </a:spcBef>
              </a:pPr>
              <a:r>
                <a:rPr lang="en-US" sz="2000" b="1" i="1">
                  <a:solidFill>
                    <a:srgbClr val="FF9900"/>
                  </a:solidFill>
                </a:rPr>
                <a:t>a</a:t>
              </a:r>
              <a:r>
                <a:rPr lang="en-US" sz="2000" b="1" baseline="-25000">
                  <a:solidFill>
                    <a:srgbClr val="FF9900"/>
                  </a:solidFill>
                </a:rPr>
                <a:t>com</a:t>
              </a:r>
              <a:endParaRPr lang="en-US" sz="2000" b="1">
                <a:solidFill>
                  <a:srgbClr val="FF9900"/>
                </a:solidFill>
              </a:endParaRPr>
            </a:p>
          </p:txBody>
        </p:sp>
      </p:grpSp>
      <p:grpSp>
        <p:nvGrpSpPr>
          <p:cNvPr id="3" name="Group 21"/>
          <p:cNvGrpSpPr/>
          <p:nvPr/>
        </p:nvGrpSpPr>
        <p:grpSpPr>
          <a:xfrm>
            <a:off x="993775" y="3581400"/>
            <a:ext cx="1597025" cy="1066800"/>
            <a:chOff x="1146175" y="3124200"/>
            <a:chExt cx="1597025" cy="1066800"/>
          </a:xfrm>
        </p:grpSpPr>
        <p:sp>
          <p:nvSpPr>
            <p:cNvPr id="9" name="TextBox 8"/>
            <p:cNvSpPr txBox="1"/>
            <p:nvPr/>
          </p:nvSpPr>
          <p:spPr>
            <a:xfrm>
              <a:off x="1524000" y="3124200"/>
              <a:ext cx="957313" cy="369332"/>
            </a:xfrm>
            <a:prstGeom prst="rect">
              <a:avLst/>
            </a:prstGeom>
            <a:noFill/>
          </p:spPr>
          <p:txBody>
            <a:bodyPr wrap="none" rtlCol="0">
              <a:spAutoFit/>
            </a:bodyPr>
            <a:lstStyle/>
            <a:p>
              <a:r>
                <a:rPr lang="en-US" dirty="0" smtClean="0"/>
                <a:t>Cylinder</a:t>
              </a:r>
              <a:endParaRPr lang="en-US" dirty="0"/>
            </a:p>
          </p:txBody>
        </p:sp>
        <p:graphicFrame>
          <p:nvGraphicFramePr>
            <p:cNvPr id="27652" name="Object 4"/>
            <p:cNvGraphicFramePr>
              <a:graphicFrameLocks noChangeAspect="1"/>
            </p:cNvGraphicFramePr>
            <p:nvPr>
              <p:extLst/>
            </p:nvPr>
          </p:nvGraphicFramePr>
          <p:xfrm>
            <a:off x="1146175" y="3581400"/>
            <a:ext cx="1597025" cy="609600"/>
          </p:xfrm>
          <a:graphic>
            <a:graphicData uri="http://schemas.openxmlformats.org/presentationml/2006/ole">
              <mc:AlternateContent xmlns:mc="http://schemas.openxmlformats.org/markup-compatibility/2006">
                <mc:Choice xmlns:v="urn:schemas-microsoft-com:vml" Requires="v">
                  <p:oleObj spid="_x0000_s257056" name="معادلة" r:id="rId4" imgW="812520" imgH="393480" progId="Equation.3">
                    <p:embed/>
                  </p:oleObj>
                </mc:Choice>
                <mc:Fallback>
                  <p:oleObj name="معادلة" r:id="rId4" imgW="812520" imgH="393480" progId="Equation.3">
                    <p:embed/>
                    <p:pic>
                      <p:nvPicPr>
                        <p:cNvPr id="0" name=""/>
                        <p:cNvPicPr>
                          <a:picLocks noChangeAspect="1" noChangeArrowheads="1"/>
                        </p:cNvPicPr>
                        <p:nvPr/>
                      </p:nvPicPr>
                      <p:blipFill>
                        <a:blip r:embed="rId5"/>
                        <a:srcRect/>
                        <a:stretch>
                          <a:fillRect/>
                        </a:stretch>
                      </p:blipFill>
                      <p:spPr bwMode="auto">
                        <a:xfrm>
                          <a:off x="1146175" y="3581400"/>
                          <a:ext cx="159702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20"/>
          <p:cNvGrpSpPr/>
          <p:nvPr/>
        </p:nvGrpSpPr>
        <p:grpSpPr>
          <a:xfrm>
            <a:off x="3402013" y="3505200"/>
            <a:ext cx="1349375" cy="1023938"/>
            <a:chOff x="3402013" y="3124200"/>
            <a:chExt cx="1349375" cy="1023938"/>
          </a:xfrm>
        </p:grpSpPr>
        <p:sp>
          <p:nvSpPr>
            <p:cNvPr id="10" name="TextBox 9"/>
            <p:cNvSpPr txBox="1"/>
            <p:nvPr/>
          </p:nvSpPr>
          <p:spPr>
            <a:xfrm>
              <a:off x="3733800" y="3124200"/>
              <a:ext cx="694421" cy="369332"/>
            </a:xfrm>
            <a:prstGeom prst="rect">
              <a:avLst/>
            </a:prstGeom>
            <a:noFill/>
          </p:spPr>
          <p:txBody>
            <a:bodyPr wrap="none" rtlCol="0">
              <a:spAutoFit/>
            </a:bodyPr>
            <a:lstStyle/>
            <a:p>
              <a:r>
                <a:rPr lang="en-US" dirty="0" smtClean="0"/>
                <a:t>Hoop</a:t>
              </a:r>
              <a:endParaRPr lang="en-US" dirty="0"/>
            </a:p>
          </p:txBody>
        </p:sp>
        <p:graphicFrame>
          <p:nvGraphicFramePr>
            <p:cNvPr id="27653" name="Object 5"/>
            <p:cNvGraphicFramePr>
              <a:graphicFrameLocks noChangeAspect="1"/>
            </p:cNvGraphicFramePr>
            <p:nvPr>
              <p:extLst/>
            </p:nvPr>
          </p:nvGraphicFramePr>
          <p:xfrm>
            <a:off x="3402013" y="3775075"/>
            <a:ext cx="1349375" cy="373063"/>
          </p:xfrm>
          <a:graphic>
            <a:graphicData uri="http://schemas.openxmlformats.org/presentationml/2006/ole">
              <mc:AlternateContent xmlns:mc="http://schemas.openxmlformats.org/markup-compatibility/2006">
                <mc:Choice xmlns:v="urn:schemas-microsoft-com:vml" Requires="v">
                  <p:oleObj spid="_x0000_s257057" name="معادلة" r:id="rId6" imgW="685800" imgH="241200" progId="Equation.3">
                    <p:embed/>
                  </p:oleObj>
                </mc:Choice>
                <mc:Fallback>
                  <p:oleObj name="معادلة" r:id="rId6" imgW="685800" imgH="241200" progId="Equation.3">
                    <p:embed/>
                    <p:pic>
                      <p:nvPicPr>
                        <p:cNvPr id="0" name=""/>
                        <p:cNvPicPr>
                          <a:picLocks noChangeAspect="1" noChangeArrowheads="1"/>
                        </p:cNvPicPr>
                        <p:nvPr/>
                      </p:nvPicPr>
                      <p:blipFill>
                        <a:blip r:embed="rId7"/>
                        <a:srcRect/>
                        <a:stretch>
                          <a:fillRect/>
                        </a:stretch>
                      </p:blipFill>
                      <p:spPr bwMode="auto">
                        <a:xfrm>
                          <a:off x="3402013" y="3775075"/>
                          <a:ext cx="1349375"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9"/>
          <p:cNvGrpSpPr/>
          <p:nvPr/>
        </p:nvGrpSpPr>
        <p:grpSpPr>
          <a:xfrm>
            <a:off x="5791200" y="3505200"/>
            <a:ext cx="1600200" cy="1100138"/>
            <a:chOff x="5257800" y="3200400"/>
            <a:chExt cx="1600200" cy="1100138"/>
          </a:xfrm>
        </p:grpSpPr>
        <p:sp>
          <p:nvSpPr>
            <p:cNvPr id="11" name="TextBox 10"/>
            <p:cNvSpPr txBox="1"/>
            <p:nvPr/>
          </p:nvSpPr>
          <p:spPr>
            <a:xfrm>
              <a:off x="5562600" y="3200400"/>
              <a:ext cx="842090" cy="369332"/>
            </a:xfrm>
            <a:prstGeom prst="rect">
              <a:avLst/>
            </a:prstGeom>
            <a:noFill/>
          </p:spPr>
          <p:txBody>
            <a:bodyPr wrap="none" rtlCol="0">
              <a:spAutoFit/>
            </a:bodyPr>
            <a:lstStyle/>
            <a:p>
              <a:r>
                <a:rPr lang="en-US" dirty="0" smtClean="0"/>
                <a:t>Sphere</a:t>
              </a:r>
              <a:endParaRPr lang="en-US" dirty="0"/>
            </a:p>
          </p:txBody>
        </p:sp>
        <p:graphicFrame>
          <p:nvGraphicFramePr>
            <p:cNvPr id="27654" name="Object 6"/>
            <p:cNvGraphicFramePr>
              <a:graphicFrameLocks noChangeAspect="1"/>
            </p:cNvGraphicFramePr>
            <p:nvPr>
              <p:extLst/>
            </p:nvPr>
          </p:nvGraphicFramePr>
          <p:xfrm>
            <a:off x="5257800" y="3692525"/>
            <a:ext cx="1600200" cy="608013"/>
          </p:xfrm>
          <a:graphic>
            <a:graphicData uri="http://schemas.openxmlformats.org/presentationml/2006/ole">
              <mc:AlternateContent xmlns:mc="http://schemas.openxmlformats.org/markup-compatibility/2006">
                <mc:Choice xmlns:v="urn:schemas-microsoft-com:vml" Requires="v">
                  <p:oleObj spid="_x0000_s257058" name="معادلة" r:id="rId8" imgW="812520" imgH="393480" progId="Equation.3">
                    <p:embed/>
                  </p:oleObj>
                </mc:Choice>
                <mc:Fallback>
                  <p:oleObj name="معادلة" r:id="rId8" imgW="812520" imgH="393480" progId="Equation.3">
                    <p:embed/>
                    <p:pic>
                      <p:nvPicPr>
                        <p:cNvPr id="0" name=""/>
                        <p:cNvPicPr>
                          <a:picLocks noChangeAspect="1" noChangeArrowheads="1"/>
                        </p:cNvPicPr>
                        <p:nvPr/>
                      </p:nvPicPr>
                      <p:blipFill>
                        <a:blip r:embed="rId9"/>
                        <a:srcRect/>
                        <a:stretch>
                          <a:fillRect/>
                        </a:stretch>
                      </p:blipFill>
                      <p:spPr bwMode="auto">
                        <a:xfrm>
                          <a:off x="5257800" y="3692525"/>
                          <a:ext cx="1600200"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17" name="Straight Connector 16"/>
          <p:cNvCxnSpPr/>
          <p:nvPr/>
        </p:nvCxnSpPr>
        <p:spPr>
          <a:xfrm rot="5400000">
            <a:off x="876300" y="4991100"/>
            <a:ext cx="373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543300" y="4991100"/>
            <a:ext cx="37338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8601" y="36493"/>
            <a:ext cx="8915399" cy="954107"/>
          </a:xfrm>
          <a:prstGeom prst="rect">
            <a:avLst/>
          </a:prstGeom>
          <a:noFill/>
        </p:spPr>
        <p:txBody>
          <a:bodyPr wrap="square" rtlCol="0">
            <a:spAutoFit/>
          </a:bodyPr>
          <a:lstStyle/>
          <a:p>
            <a:r>
              <a:rPr lang="en-US" sz="2800" b="1" dirty="0" smtClean="0">
                <a:solidFill>
                  <a:srgbClr val="0000FF"/>
                </a:solidFill>
              </a:rPr>
              <a:t>If you role a cylinder, hoop and a sphere in an incline plane simultaneously which one will reach to the bottom first?</a:t>
            </a:r>
            <a:endParaRPr lang="en-US" sz="2800" b="1" dirty="0">
              <a:solidFill>
                <a:srgbClr val="0000FF"/>
              </a:solidFill>
            </a:endParaRPr>
          </a:p>
        </p:txBody>
      </p:sp>
      <p:graphicFrame>
        <p:nvGraphicFramePr>
          <p:cNvPr id="25" name="Object 4"/>
          <p:cNvGraphicFramePr>
            <a:graphicFrameLocks noChangeAspect="1"/>
          </p:cNvGraphicFramePr>
          <p:nvPr>
            <p:extLst/>
          </p:nvPr>
        </p:nvGraphicFramePr>
        <p:xfrm>
          <a:off x="561975" y="5181600"/>
          <a:ext cx="1947863" cy="609600"/>
        </p:xfrm>
        <a:graphic>
          <a:graphicData uri="http://schemas.openxmlformats.org/presentationml/2006/ole">
            <mc:AlternateContent xmlns:mc="http://schemas.openxmlformats.org/markup-compatibility/2006">
              <mc:Choice xmlns:v="urn:schemas-microsoft-com:vml" Requires="v">
                <p:oleObj spid="_x0000_s257059" name="معادلة" r:id="rId10" imgW="990360" imgH="393480" progId="Equation.3">
                  <p:embed/>
                </p:oleObj>
              </mc:Choice>
              <mc:Fallback>
                <p:oleObj name="معادلة" r:id="rId10" imgW="990360" imgH="393480" progId="Equation.3">
                  <p:embed/>
                  <p:pic>
                    <p:nvPicPr>
                      <p:cNvPr id="0" name=""/>
                      <p:cNvPicPr>
                        <a:picLocks noChangeAspect="1" noChangeArrowheads="1"/>
                      </p:cNvPicPr>
                      <p:nvPr/>
                    </p:nvPicPr>
                    <p:blipFill>
                      <a:blip r:embed="rId11"/>
                      <a:srcRect/>
                      <a:stretch>
                        <a:fillRect/>
                      </a:stretch>
                    </p:blipFill>
                    <p:spPr bwMode="auto">
                      <a:xfrm>
                        <a:off x="561975" y="5181600"/>
                        <a:ext cx="19478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6" name="Object 8"/>
          <p:cNvGraphicFramePr>
            <a:graphicFrameLocks noChangeAspect="1"/>
          </p:cNvGraphicFramePr>
          <p:nvPr>
            <p:extLst/>
          </p:nvPr>
        </p:nvGraphicFramePr>
        <p:xfrm>
          <a:off x="4832350" y="1689100"/>
          <a:ext cx="2963863" cy="835025"/>
        </p:xfrm>
        <a:graphic>
          <a:graphicData uri="http://schemas.openxmlformats.org/presentationml/2006/ole">
            <mc:AlternateContent xmlns:mc="http://schemas.openxmlformats.org/markup-compatibility/2006">
              <mc:Choice xmlns:v="urn:schemas-microsoft-com:vml" Requires="v">
                <p:oleObj spid="_x0000_s257060" name="معادلة" r:id="rId12" imgW="1054080" imgH="419040" progId="Equation.3">
                  <p:embed/>
                </p:oleObj>
              </mc:Choice>
              <mc:Fallback>
                <p:oleObj name="معادلة" r:id="rId12" imgW="1054080" imgH="419040" progId="Equation.3">
                  <p:embed/>
                  <p:pic>
                    <p:nvPicPr>
                      <p:cNvPr id="0" name=""/>
                      <p:cNvPicPr>
                        <a:picLocks noChangeAspect="1" noChangeArrowheads="1"/>
                      </p:cNvPicPr>
                      <p:nvPr/>
                    </p:nvPicPr>
                    <p:blipFill>
                      <a:blip r:embed="rId13"/>
                      <a:srcRect/>
                      <a:stretch>
                        <a:fillRect/>
                      </a:stretch>
                    </p:blipFill>
                    <p:spPr bwMode="auto">
                      <a:xfrm>
                        <a:off x="4832350" y="1689100"/>
                        <a:ext cx="2963863"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7" name="Object 9"/>
          <p:cNvGraphicFramePr>
            <a:graphicFrameLocks noChangeAspect="1"/>
          </p:cNvGraphicFramePr>
          <p:nvPr>
            <p:extLst/>
          </p:nvPr>
        </p:nvGraphicFramePr>
        <p:xfrm>
          <a:off x="3013075" y="5105400"/>
          <a:ext cx="1946275" cy="609600"/>
        </p:xfrm>
        <a:graphic>
          <a:graphicData uri="http://schemas.openxmlformats.org/presentationml/2006/ole">
            <mc:AlternateContent xmlns:mc="http://schemas.openxmlformats.org/markup-compatibility/2006">
              <mc:Choice xmlns:v="urn:schemas-microsoft-com:vml" Requires="v">
                <p:oleObj spid="_x0000_s257061" name="معادلة" r:id="rId14" imgW="990360" imgH="393480" progId="Equation.3">
                  <p:embed/>
                </p:oleObj>
              </mc:Choice>
              <mc:Fallback>
                <p:oleObj name="معادلة" r:id="rId14" imgW="990360" imgH="393480" progId="Equation.3">
                  <p:embed/>
                  <p:pic>
                    <p:nvPicPr>
                      <p:cNvPr id="0" name=""/>
                      <p:cNvPicPr>
                        <a:picLocks noChangeAspect="1" noChangeArrowheads="1"/>
                      </p:cNvPicPr>
                      <p:nvPr/>
                    </p:nvPicPr>
                    <p:blipFill>
                      <a:blip r:embed="rId15"/>
                      <a:srcRect/>
                      <a:stretch>
                        <a:fillRect/>
                      </a:stretch>
                    </p:blipFill>
                    <p:spPr bwMode="auto">
                      <a:xfrm>
                        <a:off x="3013075" y="5105400"/>
                        <a:ext cx="19462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8" name="Object 10"/>
          <p:cNvGraphicFramePr>
            <a:graphicFrameLocks noChangeAspect="1"/>
          </p:cNvGraphicFramePr>
          <p:nvPr>
            <p:extLst/>
          </p:nvPr>
        </p:nvGraphicFramePr>
        <p:xfrm>
          <a:off x="5908675" y="4953000"/>
          <a:ext cx="1946275" cy="609600"/>
        </p:xfrm>
        <a:graphic>
          <a:graphicData uri="http://schemas.openxmlformats.org/presentationml/2006/ole">
            <mc:AlternateContent xmlns:mc="http://schemas.openxmlformats.org/markup-compatibility/2006">
              <mc:Choice xmlns:v="urn:schemas-microsoft-com:vml" Requires="v">
                <p:oleObj spid="_x0000_s257062" name="معادلة" r:id="rId16" imgW="990360" imgH="393480" progId="Equation.3">
                  <p:embed/>
                </p:oleObj>
              </mc:Choice>
              <mc:Fallback>
                <p:oleObj name="معادلة" r:id="rId16" imgW="990360" imgH="393480" progId="Equation.3">
                  <p:embed/>
                  <p:pic>
                    <p:nvPicPr>
                      <p:cNvPr id="0" name=""/>
                      <p:cNvPicPr>
                        <a:picLocks noChangeAspect="1" noChangeArrowheads="1"/>
                      </p:cNvPicPr>
                      <p:nvPr/>
                    </p:nvPicPr>
                    <p:blipFill>
                      <a:blip r:embed="rId17"/>
                      <a:srcRect/>
                      <a:stretch>
                        <a:fillRect/>
                      </a:stretch>
                    </p:blipFill>
                    <p:spPr bwMode="auto">
                      <a:xfrm>
                        <a:off x="5908675" y="4953000"/>
                        <a:ext cx="19462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9" name="Object 11"/>
          <p:cNvGraphicFramePr>
            <a:graphicFrameLocks noChangeAspect="1"/>
          </p:cNvGraphicFramePr>
          <p:nvPr>
            <p:extLst/>
          </p:nvPr>
        </p:nvGraphicFramePr>
        <p:xfrm>
          <a:off x="449263" y="6015038"/>
          <a:ext cx="2195512" cy="314325"/>
        </p:xfrm>
        <a:graphic>
          <a:graphicData uri="http://schemas.openxmlformats.org/presentationml/2006/ole">
            <mc:AlternateContent xmlns:mc="http://schemas.openxmlformats.org/markup-compatibility/2006">
              <mc:Choice xmlns:v="urn:schemas-microsoft-com:vml" Requires="v">
                <p:oleObj spid="_x0000_s257063" name="معادلة" r:id="rId18" imgW="1117440" imgH="203040" progId="Equation.3">
                  <p:embed/>
                </p:oleObj>
              </mc:Choice>
              <mc:Fallback>
                <p:oleObj name="معادلة" r:id="rId18" imgW="1117440" imgH="203040" progId="Equation.3">
                  <p:embed/>
                  <p:pic>
                    <p:nvPicPr>
                      <p:cNvPr id="0" name=""/>
                      <p:cNvPicPr>
                        <a:picLocks noChangeAspect="1" noChangeArrowheads="1"/>
                      </p:cNvPicPr>
                      <p:nvPr/>
                    </p:nvPicPr>
                    <p:blipFill>
                      <a:blip r:embed="rId19"/>
                      <a:srcRect/>
                      <a:stretch>
                        <a:fillRect/>
                      </a:stretch>
                    </p:blipFill>
                    <p:spPr bwMode="auto">
                      <a:xfrm>
                        <a:off x="449263" y="6015038"/>
                        <a:ext cx="2195512"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60" name="Object 12"/>
          <p:cNvGraphicFramePr>
            <a:graphicFrameLocks noChangeAspect="1"/>
          </p:cNvGraphicFramePr>
          <p:nvPr>
            <p:extLst/>
          </p:nvPr>
        </p:nvGraphicFramePr>
        <p:xfrm>
          <a:off x="2960688" y="6019800"/>
          <a:ext cx="2046287" cy="314325"/>
        </p:xfrm>
        <a:graphic>
          <a:graphicData uri="http://schemas.openxmlformats.org/presentationml/2006/ole">
            <mc:AlternateContent xmlns:mc="http://schemas.openxmlformats.org/markup-compatibility/2006">
              <mc:Choice xmlns:v="urn:schemas-microsoft-com:vml" Requires="v">
                <p:oleObj spid="_x0000_s257064" name="معادلة" r:id="rId20" imgW="1041120" imgH="203040" progId="Equation.3">
                  <p:embed/>
                </p:oleObj>
              </mc:Choice>
              <mc:Fallback>
                <p:oleObj name="معادلة" r:id="rId20" imgW="1041120" imgH="203040" progId="Equation.3">
                  <p:embed/>
                  <p:pic>
                    <p:nvPicPr>
                      <p:cNvPr id="0" name=""/>
                      <p:cNvPicPr>
                        <a:picLocks noChangeAspect="1" noChangeArrowheads="1"/>
                      </p:cNvPicPr>
                      <p:nvPr/>
                    </p:nvPicPr>
                    <p:blipFill>
                      <a:blip r:embed="rId21"/>
                      <a:srcRect/>
                      <a:stretch>
                        <a:fillRect/>
                      </a:stretch>
                    </p:blipFill>
                    <p:spPr bwMode="auto">
                      <a:xfrm>
                        <a:off x="2960688" y="6019800"/>
                        <a:ext cx="2046287"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61" name="Object 13"/>
          <p:cNvGraphicFramePr>
            <a:graphicFrameLocks noChangeAspect="1"/>
          </p:cNvGraphicFramePr>
          <p:nvPr>
            <p:extLst/>
          </p:nvPr>
        </p:nvGraphicFramePr>
        <p:xfrm>
          <a:off x="5718175" y="5867400"/>
          <a:ext cx="2170113" cy="314325"/>
        </p:xfrm>
        <a:graphic>
          <a:graphicData uri="http://schemas.openxmlformats.org/presentationml/2006/ole">
            <mc:AlternateContent xmlns:mc="http://schemas.openxmlformats.org/markup-compatibility/2006">
              <mc:Choice xmlns:v="urn:schemas-microsoft-com:vml" Requires="v">
                <p:oleObj spid="_x0000_s257065" name="معادلة" r:id="rId22" imgW="1104840" imgH="203040" progId="Equation.3">
                  <p:embed/>
                </p:oleObj>
              </mc:Choice>
              <mc:Fallback>
                <p:oleObj name="معادلة" r:id="rId22" imgW="1104840" imgH="203040" progId="Equation.3">
                  <p:embed/>
                  <p:pic>
                    <p:nvPicPr>
                      <p:cNvPr id="0" name=""/>
                      <p:cNvPicPr>
                        <a:picLocks noChangeAspect="1" noChangeArrowheads="1"/>
                      </p:cNvPicPr>
                      <p:nvPr/>
                    </p:nvPicPr>
                    <p:blipFill>
                      <a:blip r:embed="rId23"/>
                      <a:srcRect/>
                      <a:stretch>
                        <a:fillRect/>
                      </a:stretch>
                    </p:blipFill>
                    <p:spPr bwMode="auto">
                      <a:xfrm>
                        <a:off x="5718175" y="5867400"/>
                        <a:ext cx="217011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1447800" y="6477000"/>
            <a:ext cx="920124" cy="369332"/>
          </a:xfrm>
          <a:prstGeom prst="rect">
            <a:avLst/>
          </a:prstGeom>
          <a:noFill/>
        </p:spPr>
        <p:txBody>
          <a:bodyPr wrap="none" rtlCol="0">
            <a:spAutoFit/>
          </a:bodyPr>
          <a:lstStyle/>
          <a:p>
            <a:r>
              <a:rPr lang="en-US" dirty="0" smtClean="0"/>
              <a:t>Second </a:t>
            </a:r>
            <a:endParaRPr lang="en-US" dirty="0"/>
          </a:p>
        </p:txBody>
      </p:sp>
      <p:sp>
        <p:nvSpPr>
          <p:cNvPr id="29" name="TextBox 28"/>
          <p:cNvSpPr txBox="1"/>
          <p:nvPr/>
        </p:nvSpPr>
        <p:spPr>
          <a:xfrm>
            <a:off x="3581400" y="6488668"/>
            <a:ext cx="670440" cy="369332"/>
          </a:xfrm>
          <a:prstGeom prst="rect">
            <a:avLst/>
          </a:prstGeom>
          <a:noFill/>
        </p:spPr>
        <p:txBody>
          <a:bodyPr wrap="none" rtlCol="0">
            <a:spAutoFit/>
          </a:bodyPr>
          <a:lstStyle/>
          <a:p>
            <a:r>
              <a:rPr lang="en-US" dirty="0" smtClean="0"/>
              <a:t>Third</a:t>
            </a:r>
            <a:endParaRPr lang="en-US" dirty="0"/>
          </a:p>
        </p:txBody>
      </p:sp>
      <p:sp>
        <p:nvSpPr>
          <p:cNvPr id="30" name="TextBox 29"/>
          <p:cNvSpPr txBox="1"/>
          <p:nvPr/>
        </p:nvSpPr>
        <p:spPr>
          <a:xfrm>
            <a:off x="6172200" y="6400800"/>
            <a:ext cx="583686" cy="369332"/>
          </a:xfrm>
          <a:prstGeom prst="rect">
            <a:avLst/>
          </a:prstGeom>
          <a:noFill/>
        </p:spPr>
        <p:txBody>
          <a:bodyPr wrap="none" rtlCol="0">
            <a:spAutoFit/>
          </a:bodyPr>
          <a:lstStyle/>
          <a:p>
            <a:r>
              <a:rPr lang="en-US" dirty="0" smtClean="0"/>
              <a:t>First</a:t>
            </a:r>
            <a:endParaRPr lang="en-US" dirty="0"/>
          </a:p>
        </p:txBody>
      </p:sp>
    </p:spTree>
    <p:extLst>
      <p:ext uri="{BB962C8B-B14F-4D97-AF65-F5344CB8AC3E}">
        <p14:creationId xmlns:p14="http://schemas.microsoft.com/office/powerpoint/2010/main" val="92401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6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6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6732896" y="838200"/>
            <a:ext cx="2411104" cy="2286000"/>
            <a:chOff x="-304800" y="3451746"/>
            <a:chExt cx="2411104" cy="2286000"/>
          </a:xfrm>
        </p:grpSpPr>
        <p:grpSp>
          <p:nvGrpSpPr>
            <p:cNvPr id="3" name="Group 42"/>
            <p:cNvGrpSpPr/>
            <p:nvPr/>
          </p:nvGrpSpPr>
          <p:grpSpPr>
            <a:xfrm>
              <a:off x="-304800" y="3451746"/>
              <a:ext cx="2411104" cy="2286000"/>
              <a:chOff x="2846696" y="1828800"/>
              <a:chExt cx="3124200" cy="3124200"/>
            </a:xfrm>
          </p:grpSpPr>
          <p:sp>
            <p:nvSpPr>
              <p:cNvPr id="7" name="Oval 6"/>
              <p:cNvSpPr/>
              <p:nvPr/>
            </p:nvSpPr>
            <p:spPr>
              <a:xfrm>
                <a:off x="2895600" y="1828800"/>
                <a:ext cx="3048000" cy="3124200"/>
              </a:xfrm>
              <a:prstGeom prst="ellipse">
                <a:avLst/>
              </a:prstGeom>
              <a:solidFill>
                <a:schemeClr val="accent6">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0"/>
                <a:endCxn id="7" idx="4"/>
              </p:cNvCxnSpPr>
              <p:nvPr/>
            </p:nvCxnSpPr>
            <p:spPr>
              <a:xfrm rot="16200000" flipH="1">
                <a:off x="2857500" y="339090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H="1">
                <a:off x="2846696" y="3380096"/>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3007056" y="2707944"/>
                <a:ext cx="2797792" cy="1344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7"/>
                <a:endCxn id="7" idx="3"/>
              </p:cNvCxnSpPr>
              <p:nvPr/>
            </p:nvCxnSpPr>
            <p:spPr>
              <a:xfrm rot="16200000" flipH="1" flipV="1">
                <a:off x="3315028" y="2313270"/>
                <a:ext cx="2209144" cy="2155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7" idx="5"/>
              </p:cNvCxnSpPr>
              <p:nvPr/>
            </p:nvCxnSpPr>
            <p:spPr>
              <a:xfrm>
                <a:off x="3276600" y="2362200"/>
                <a:ext cx="2220630" cy="2133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71800" y="2819400"/>
                <a:ext cx="28956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933700" y="2857500"/>
                <a:ext cx="29718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2971800" y="2895600"/>
                <a:ext cx="2819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85800" y="4572000"/>
              <a:ext cx="466794" cy="369332"/>
            </a:xfrm>
            <a:prstGeom prst="rect">
              <a:avLst/>
            </a:prstGeom>
            <a:noFill/>
          </p:spPr>
          <p:txBody>
            <a:bodyPr wrap="none" rtlCol="0">
              <a:spAutoFit/>
            </a:bodyPr>
            <a:lstStyle/>
            <a:p>
              <a:r>
                <a:rPr lang="en-US" dirty="0" smtClean="0"/>
                <a:t>cm</a:t>
              </a:r>
              <a:endParaRPr lang="en-US" dirty="0"/>
            </a:p>
          </p:txBody>
        </p:sp>
      </p:grpSp>
      <p:grpSp>
        <p:nvGrpSpPr>
          <p:cNvPr id="4" name="Group 34"/>
          <p:cNvGrpSpPr/>
          <p:nvPr/>
        </p:nvGrpSpPr>
        <p:grpSpPr>
          <a:xfrm>
            <a:off x="-191069" y="2729552"/>
            <a:ext cx="9792269" cy="4105702"/>
            <a:chOff x="-191069" y="2729552"/>
            <a:chExt cx="9792269" cy="4105702"/>
          </a:xfrm>
        </p:grpSpPr>
        <p:sp>
          <p:nvSpPr>
            <p:cNvPr id="44" name="Freeform 43"/>
            <p:cNvSpPr/>
            <p:nvPr/>
          </p:nvSpPr>
          <p:spPr>
            <a:xfrm>
              <a:off x="-152400" y="5715000"/>
              <a:ext cx="9753600" cy="1120254"/>
            </a:xfrm>
            <a:custGeom>
              <a:avLst/>
              <a:gdLst>
                <a:gd name="connsiteX0" fmla="*/ 27296 w 9116704"/>
                <a:gd name="connsiteY0" fmla="*/ 40943 h 1146412"/>
                <a:gd name="connsiteX1" fmla="*/ 9116704 w 9116704"/>
                <a:gd name="connsiteY1" fmla="*/ 0 h 1146412"/>
                <a:gd name="connsiteX2" fmla="*/ 9048466 w 9116704"/>
                <a:gd name="connsiteY2" fmla="*/ 1146412 h 1146412"/>
                <a:gd name="connsiteX3" fmla="*/ 0 w 9116704"/>
                <a:gd name="connsiteY3" fmla="*/ 1132764 h 1146412"/>
                <a:gd name="connsiteX4" fmla="*/ 27296 w 9116704"/>
                <a:gd name="connsiteY4" fmla="*/ 40943 h 1146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6704" h="1146412">
                  <a:moveTo>
                    <a:pt x="27296" y="40943"/>
                  </a:moveTo>
                  <a:lnTo>
                    <a:pt x="9116704" y="0"/>
                  </a:lnTo>
                  <a:lnTo>
                    <a:pt x="9048466" y="1146412"/>
                  </a:lnTo>
                  <a:lnTo>
                    <a:pt x="0" y="1132764"/>
                  </a:lnTo>
                  <a:lnTo>
                    <a:pt x="27296" y="40943"/>
                  </a:ln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91069" y="2729552"/>
              <a:ext cx="9553433" cy="3043451"/>
            </a:xfrm>
            <a:custGeom>
              <a:avLst/>
              <a:gdLst>
                <a:gd name="connsiteX0" fmla="*/ 54591 w 9553433"/>
                <a:gd name="connsiteY0" fmla="*/ 3002508 h 3043451"/>
                <a:gd name="connsiteX1" fmla="*/ 9553433 w 9553433"/>
                <a:gd name="connsiteY1" fmla="*/ 0 h 3043451"/>
                <a:gd name="connsiteX2" fmla="*/ 9512490 w 9553433"/>
                <a:gd name="connsiteY2" fmla="*/ 3029803 h 3043451"/>
                <a:gd name="connsiteX3" fmla="*/ 0 w 9553433"/>
                <a:gd name="connsiteY3" fmla="*/ 3043451 h 3043451"/>
              </a:gdLst>
              <a:ahLst/>
              <a:cxnLst>
                <a:cxn ang="0">
                  <a:pos x="connsiteX0" y="connsiteY0"/>
                </a:cxn>
                <a:cxn ang="0">
                  <a:pos x="connsiteX1" y="connsiteY1"/>
                </a:cxn>
                <a:cxn ang="0">
                  <a:pos x="connsiteX2" y="connsiteY2"/>
                </a:cxn>
                <a:cxn ang="0">
                  <a:pos x="connsiteX3" y="connsiteY3"/>
                </a:cxn>
              </a:cxnLst>
              <a:rect l="l" t="t" r="r" b="b"/>
              <a:pathLst>
                <a:path w="9553433" h="3043451">
                  <a:moveTo>
                    <a:pt x="54591" y="3002508"/>
                  </a:moveTo>
                  <a:lnTo>
                    <a:pt x="9553433" y="0"/>
                  </a:lnTo>
                  <a:lnTo>
                    <a:pt x="9512490" y="3029803"/>
                  </a:lnTo>
                  <a:lnTo>
                    <a:pt x="0" y="3043451"/>
                  </a:lnTo>
                </a:path>
              </a:pathLst>
            </a:custGeom>
            <a:solidFill>
              <a:schemeClr val="accent6">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endParaRPr lang="en-US" b="1" baseline="-25000" dirty="0"/>
            </a:p>
          </p:txBody>
        </p:sp>
        <p:sp>
          <p:nvSpPr>
            <p:cNvPr id="32" name="Arc 31"/>
            <p:cNvSpPr/>
            <p:nvPr/>
          </p:nvSpPr>
          <p:spPr>
            <a:xfrm>
              <a:off x="1447800" y="5257800"/>
              <a:ext cx="76200" cy="838200"/>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 name="Rectangle 32"/>
          <p:cNvSpPr/>
          <p:nvPr/>
        </p:nvSpPr>
        <p:spPr>
          <a:xfrm>
            <a:off x="1600200" y="5257800"/>
            <a:ext cx="551079" cy="369332"/>
          </a:xfrm>
          <a:prstGeom prst="rect">
            <a:avLst/>
          </a:prstGeom>
        </p:spPr>
        <p:txBody>
          <a:bodyPr wrap="square">
            <a:spAutoFit/>
          </a:bodyPr>
          <a:lstStyle/>
          <a:p>
            <a:r>
              <a:rPr lang="el-GR" b="1" dirty="0" smtClean="0"/>
              <a:t>Θ</a:t>
            </a:r>
            <a:endParaRPr lang="en-US" b="1" baseline="-25000" dirty="0"/>
          </a:p>
        </p:txBody>
      </p:sp>
      <p:sp>
        <p:nvSpPr>
          <p:cNvPr id="49" name="TextBox 48"/>
          <p:cNvSpPr txBox="1"/>
          <p:nvPr/>
        </p:nvSpPr>
        <p:spPr>
          <a:xfrm>
            <a:off x="0" y="0"/>
            <a:ext cx="8305799" cy="830997"/>
          </a:xfrm>
          <a:prstGeom prst="rect">
            <a:avLst/>
          </a:prstGeom>
          <a:noFill/>
        </p:spPr>
        <p:txBody>
          <a:bodyPr wrap="square" rtlCol="0">
            <a:spAutoFit/>
          </a:bodyPr>
          <a:lstStyle/>
          <a:p>
            <a:r>
              <a:rPr lang="en-US" sz="4800" b="1" i="1" dirty="0" smtClean="0">
                <a:solidFill>
                  <a:srgbClr val="00B0F0"/>
                </a:solidFill>
              </a:rPr>
              <a:t>Rolling: Energy Conservation</a:t>
            </a:r>
            <a:endParaRPr lang="en-US" sz="4800" b="1" dirty="0">
              <a:solidFill>
                <a:srgbClr val="00B0F0"/>
              </a:solidFill>
            </a:endParaRPr>
          </a:p>
        </p:txBody>
      </p:sp>
      <p:graphicFrame>
        <p:nvGraphicFramePr>
          <p:cNvPr id="128006" name="Object 6"/>
          <p:cNvGraphicFramePr>
            <a:graphicFrameLocks noChangeAspect="1"/>
          </p:cNvGraphicFramePr>
          <p:nvPr/>
        </p:nvGraphicFramePr>
        <p:xfrm>
          <a:off x="1146175" y="1447800"/>
          <a:ext cx="2462213" cy="479425"/>
        </p:xfrm>
        <a:graphic>
          <a:graphicData uri="http://schemas.openxmlformats.org/presentationml/2006/ole">
            <mc:AlternateContent xmlns:mc="http://schemas.openxmlformats.org/markup-compatibility/2006">
              <mc:Choice xmlns:v="urn:schemas-microsoft-com:vml" Requires="v">
                <p:oleObj spid="_x0000_s258062" name="Equation" r:id="rId3" imgW="876240" imgH="241200" progId="Equation.3">
                  <p:embed/>
                </p:oleObj>
              </mc:Choice>
              <mc:Fallback>
                <p:oleObj name="Equation" r:id="rId3" imgW="8762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175" y="1447800"/>
                        <a:ext cx="2462213"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7" name="Object 7"/>
          <p:cNvGraphicFramePr>
            <a:graphicFrameLocks noChangeAspect="1"/>
          </p:cNvGraphicFramePr>
          <p:nvPr>
            <p:extLst/>
          </p:nvPr>
        </p:nvGraphicFramePr>
        <p:xfrm>
          <a:off x="378091" y="3368935"/>
          <a:ext cx="5238750" cy="479425"/>
        </p:xfrm>
        <a:graphic>
          <a:graphicData uri="http://schemas.openxmlformats.org/presentationml/2006/ole">
            <mc:AlternateContent xmlns:mc="http://schemas.openxmlformats.org/markup-compatibility/2006">
              <mc:Choice xmlns:v="urn:schemas-microsoft-com:vml" Requires="v">
                <p:oleObj spid="_x0000_s258063" name="معادلة" r:id="rId5" imgW="2349360" imgH="241200" progId="Equation.3">
                  <p:embed/>
                </p:oleObj>
              </mc:Choice>
              <mc:Fallback>
                <p:oleObj name="معادلة" r:id="rId5" imgW="2349360" imgH="241200" progId="Equation.3">
                  <p:embed/>
                  <p:pic>
                    <p:nvPicPr>
                      <p:cNvPr id="0" name=""/>
                      <p:cNvPicPr>
                        <a:picLocks noChangeAspect="1" noChangeArrowheads="1"/>
                      </p:cNvPicPr>
                      <p:nvPr/>
                    </p:nvPicPr>
                    <p:blipFill>
                      <a:blip r:embed="rId6"/>
                      <a:srcRect/>
                      <a:stretch>
                        <a:fillRect/>
                      </a:stretch>
                    </p:blipFill>
                    <p:spPr bwMode="auto">
                      <a:xfrm>
                        <a:off x="378091" y="3368935"/>
                        <a:ext cx="5238750" cy="479425"/>
                      </a:xfrm>
                      <a:prstGeom prst="rect">
                        <a:avLst/>
                      </a:prstGeom>
                      <a:noFill/>
                      <a:extLst/>
                    </p:spPr>
                  </p:pic>
                </p:oleObj>
              </mc:Fallback>
            </mc:AlternateContent>
          </a:graphicData>
        </a:graphic>
      </p:graphicFrame>
      <p:grpSp>
        <p:nvGrpSpPr>
          <p:cNvPr id="5" name="Group 50"/>
          <p:cNvGrpSpPr/>
          <p:nvPr/>
        </p:nvGrpSpPr>
        <p:grpSpPr>
          <a:xfrm>
            <a:off x="3276601" y="990600"/>
            <a:ext cx="3023577" cy="923330"/>
            <a:chOff x="2844472" y="1143000"/>
            <a:chExt cx="3023577" cy="923330"/>
          </a:xfrm>
        </p:grpSpPr>
        <p:sp>
          <p:nvSpPr>
            <p:cNvPr id="46" name="TextBox 45"/>
            <p:cNvSpPr txBox="1"/>
            <p:nvPr/>
          </p:nvSpPr>
          <p:spPr>
            <a:xfrm>
              <a:off x="3124200" y="1143000"/>
              <a:ext cx="2743849" cy="923330"/>
            </a:xfrm>
            <a:prstGeom prst="rect">
              <a:avLst/>
            </a:prstGeom>
            <a:noFill/>
          </p:spPr>
          <p:txBody>
            <a:bodyPr wrap="square" rtlCol="0">
              <a:spAutoFit/>
            </a:bodyPr>
            <a:lstStyle/>
            <a:p>
              <a:r>
                <a:rPr lang="en-US" dirty="0" err="1" smtClean="0"/>
                <a:t>W</a:t>
              </a:r>
              <a:r>
                <a:rPr lang="en-US" baseline="-25000" dirty="0" err="1" smtClean="0"/>
                <a:t>f</a:t>
              </a:r>
              <a:r>
                <a:rPr lang="en-US" dirty="0" smtClean="0"/>
                <a:t> = 0, because it doesn’t slip. The friction is static friction</a:t>
              </a:r>
              <a:endParaRPr lang="en-US" dirty="0"/>
            </a:p>
          </p:txBody>
        </p:sp>
        <p:cxnSp>
          <p:nvCxnSpPr>
            <p:cNvPr id="50" name="Straight Arrow Connector 49"/>
            <p:cNvCxnSpPr>
              <a:stCxn id="46" idx="1"/>
            </p:cNvCxnSpPr>
            <p:nvPr/>
          </p:nvCxnSpPr>
          <p:spPr>
            <a:xfrm flipH="1">
              <a:off x="2844472" y="1604665"/>
              <a:ext cx="279728" cy="717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28008" name="Object 8"/>
          <p:cNvGraphicFramePr>
            <a:graphicFrameLocks noChangeAspect="1"/>
          </p:cNvGraphicFramePr>
          <p:nvPr>
            <p:extLst/>
          </p:nvPr>
        </p:nvGraphicFramePr>
        <p:xfrm>
          <a:off x="565150" y="2416175"/>
          <a:ext cx="3925888" cy="479425"/>
        </p:xfrm>
        <a:graphic>
          <a:graphicData uri="http://schemas.openxmlformats.org/presentationml/2006/ole">
            <mc:AlternateContent xmlns:mc="http://schemas.openxmlformats.org/markup-compatibility/2006">
              <mc:Choice xmlns:v="urn:schemas-microsoft-com:vml" Requires="v">
                <p:oleObj spid="_x0000_s258064" name="معادلة" r:id="rId7" imgW="1396800" imgH="241200" progId="Equation.3">
                  <p:embed/>
                </p:oleObj>
              </mc:Choice>
              <mc:Fallback>
                <p:oleObj name="معادلة" r:id="rId7" imgW="1396800" imgH="241200" progId="Equation.3">
                  <p:embed/>
                  <p:pic>
                    <p:nvPicPr>
                      <p:cNvPr id="0" name=""/>
                      <p:cNvPicPr>
                        <a:picLocks noChangeAspect="1" noChangeArrowheads="1"/>
                      </p:cNvPicPr>
                      <p:nvPr/>
                    </p:nvPicPr>
                    <p:blipFill>
                      <a:blip r:embed="rId8"/>
                      <a:srcRect/>
                      <a:stretch>
                        <a:fillRect/>
                      </a:stretch>
                    </p:blipFill>
                    <p:spPr bwMode="auto">
                      <a:xfrm>
                        <a:off x="565150" y="2416175"/>
                        <a:ext cx="3925888"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8"/>
          <p:cNvGrpSpPr/>
          <p:nvPr/>
        </p:nvGrpSpPr>
        <p:grpSpPr>
          <a:xfrm>
            <a:off x="8457406" y="2972594"/>
            <a:ext cx="383488" cy="2819400"/>
            <a:chOff x="8457406" y="2972594"/>
            <a:chExt cx="383488" cy="2819400"/>
          </a:xfrm>
        </p:grpSpPr>
        <p:cxnSp>
          <p:nvCxnSpPr>
            <p:cNvPr id="54" name="Straight Connector 53"/>
            <p:cNvCxnSpPr/>
            <p:nvPr/>
          </p:nvCxnSpPr>
          <p:spPr>
            <a:xfrm rot="5400000">
              <a:off x="7048500" y="4381500"/>
              <a:ext cx="2819400" cy="1588"/>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534400" y="4114800"/>
              <a:ext cx="306494" cy="369332"/>
            </a:xfrm>
            <a:prstGeom prst="rect">
              <a:avLst/>
            </a:prstGeom>
            <a:noFill/>
            <a:ln>
              <a:solidFill>
                <a:schemeClr val="tx1"/>
              </a:solidFill>
              <a:headEnd type="arrow" w="med" len="med"/>
              <a:tailEnd type="arrow" w="med" len="med"/>
            </a:ln>
          </p:spPr>
          <p:txBody>
            <a:bodyPr wrap="square" rtlCol="0">
              <a:spAutoFit/>
            </a:bodyPr>
            <a:lstStyle/>
            <a:p>
              <a:r>
                <a:rPr lang="en-US" dirty="0" smtClean="0"/>
                <a:t>h</a:t>
              </a:r>
              <a:endParaRPr lang="en-US" dirty="0"/>
            </a:p>
          </p:txBody>
        </p:sp>
      </p:grpSp>
      <p:sp>
        <p:nvSpPr>
          <p:cNvPr id="35" name="Rectangle 34"/>
          <p:cNvSpPr/>
          <p:nvPr/>
        </p:nvSpPr>
        <p:spPr>
          <a:xfrm>
            <a:off x="228600" y="5782270"/>
            <a:ext cx="8915400" cy="923330"/>
          </a:xfrm>
          <a:prstGeom prst="rect">
            <a:avLst/>
          </a:prstGeom>
        </p:spPr>
        <p:txBody>
          <a:bodyPr wrap="square">
            <a:spAutoFit/>
          </a:bodyPr>
          <a:lstStyle/>
          <a:p>
            <a:r>
              <a:rPr lang="en-US" b="1" dirty="0" smtClean="0"/>
              <a:t>Example : </a:t>
            </a:r>
            <a:r>
              <a:rPr lang="en-US" dirty="0" smtClean="0"/>
              <a:t>A uniform hoop (ring) is smoothly rolling from the top of a 30° inclined plane of height 5.0 m, starting from rest. Find the speed of its center of mass when it reaches the bottom of the incline. (</a:t>
            </a:r>
            <a:r>
              <a:rPr lang="en-US" dirty="0" err="1" smtClean="0"/>
              <a:t>Ans</a:t>
            </a:r>
            <a:r>
              <a:rPr lang="en-US" dirty="0" smtClean="0"/>
              <a:t>: 7.0 m/s)</a:t>
            </a:r>
          </a:p>
        </p:txBody>
      </p:sp>
      <p:graphicFrame>
        <p:nvGraphicFramePr>
          <p:cNvPr id="36" name="Object 7"/>
          <p:cNvGraphicFramePr>
            <a:graphicFrameLocks noChangeAspect="1"/>
          </p:cNvGraphicFramePr>
          <p:nvPr>
            <p:extLst/>
          </p:nvPr>
        </p:nvGraphicFramePr>
        <p:xfrm>
          <a:off x="1018489" y="4209504"/>
          <a:ext cx="857250" cy="733425"/>
        </p:xfrm>
        <a:graphic>
          <a:graphicData uri="http://schemas.openxmlformats.org/presentationml/2006/ole">
            <mc:AlternateContent xmlns:mc="http://schemas.openxmlformats.org/markup-compatibility/2006">
              <mc:Choice xmlns:v="urn:schemas-microsoft-com:vml" Requires="v">
                <p:oleObj spid="_x0000_s258065" name="معادلة" r:id="rId9" imgW="431640" imgH="393480" progId="Equation.3">
                  <p:embed/>
                </p:oleObj>
              </mc:Choice>
              <mc:Fallback>
                <p:oleObj name="معادلة" r:id="rId9" imgW="431640" imgH="393480" progId="Equation.3">
                  <p:embed/>
                  <p:pic>
                    <p:nvPicPr>
                      <p:cNvPr id="0" name=""/>
                      <p:cNvPicPr>
                        <a:picLocks noChangeAspect="1" noChangeArrowheads="1"/>
                      </p:cNvPicPr>
                      <p:nvPr/>
                    </p:nvPicPr>
                    <p:blipFill>
                      <a:blip r:embed="rId10"/>
                      <a:srcRect/>
                      <a:stretch>
                        <a:fillRect/>
                      </a:stretch>
                    </p:blipFill>
                    <p:spPr bwMode="auto">
                      <a:xfrm>
                        <a:off x="1018489" y="4209504"/>
                        <a:ext cx="857250" cy="733425"/>
                      </a:xfrm>
                      <a:prstGeom prst="rect">
                        <a:avLst/>
                      </a:prstGeom>
                      <a:noFill/>
                      <a:extLst/>
                    </p:spPr>
                  </p:pic>
                </p:oleObj>
              </mc:Fallback>
            </mc:AlternateContent>
          </a:graphicData>
        </a:graphic>
      </p:graphicFrame>
    </p:spTree>
    <p:extLst>
      <p:ext uri="{BB962C8B-B14F-4D97-AF65-F5344CB8AC3E}">
        <p14:creationId xmlns:p14="http://schemas.microsoft.com/office/powerpoint/2010/main" val="38298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2"/>
                                        </p:tgtEl>
                                        <p:attrNameLst>
                                          <p:attrName>r</p:attrName>
                                        </p:attrNameLst>
                                      </p:cBhvr>
                                    </p:animRot>
                                  </p:childTnLst>
                                </p:cTn>
                              </p:par>
                              <p:par>
                                <p:cTn id="7" presetID="63" presetClass="path" presetSubtype="0" repeatCount="indefinite" fill="remove" nodeType="withEffect">
                                  <p:stCondLst>
                                    <p:cond delay="0"/>
                                  </p:stCondLst>
                                  <p:childTnLst>
                                    <p:animMotion origin="layout" path="M -0.00296 -1.64662E-6 L -0.78473 0.35523 " pathEditMode="relative" rAng="0" ptsTypes="AA">
                                      <p:cBhvr>
                                        <p:cTn id="8" dur="5000" fill="hold"/>
                                        <p:tgtEl>
                                          <p:spTgt spid="2"/>
                                        </p:tgtEl>
                                        <p:attrNameLst>
                                          <p:attrName>ppt_x</p:attrName>
                                          <p:attrName>ppt_y</p:attrName>
                                        </p:attrNameLst>
                                      </p:cBhvr>
                                      <p:rCtr x="-39100" y="1780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80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80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800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noFill/>
          <a:ln w="76200">
            <a:solidFill>
              <a:srgbClr val="3366FF"/>
            </a:solidFill>
          </a:ln>
        </p:spPr>
        <p:txBody>
          <a:bodyPr/>
          <a:lstStyle/>
          <a:p>
            <a:r>
              <a:rPr lang="en-US" sz="3200" b="1" dirty="0" smtClean="0">
                <a:solidFill>
                  <a:srgbClr val="FF3300"/>
                </a:solidFill>
                <a:latin typeface="Comic Sans MS" pitchFamily="66" charset="0"/>
              </a:rPr>
              <a:t>Rotation </a:t>
            </a:r>
            <a:r>
              <a:rPr lang="en-US" sz="3200" b="1" dirty="0">
                <a:solidFill>
                  <a:srgbClr val="FF3300"/>
                </a:solidFill>
                <a:latin typeface="Comic Sans MS" pitchFamily="66" charset="0"/>
              </a:rPr>
              <a:t>with Constant Angular Acceleration- Equations of Motion</a:t>
            </a:r>
          </a:p>
        </p:txBody>
      </p:sp>
      <p:sp>
        <p:nvSpPr>
          <p:cNvPr id="55301" name="Rectangle 5"/>
          <p:cNvSpPr>
            <a:spLocks noGrp="1" noChangeArrowheads="1"/>
          </p:cNvSpPr>
          <p:nvPr>
            <p:ph type="body" sz="half" idx="1"/>
          </p:nvPr>
        </p:nvSpPr>
        <p:spPr>
          <a:noFill/>
          <a:ln w="76200">
            <a:solidFill>
              <a:srgbClr val="2006BA"/>
            </a:solidFill>
          </a:ln>
        </p:spPr>
        <p:txBody>
          <a:bodyPr/>
          <a:lstStyle/>
          <a:p>
            <a:pPr>
              <a:buClr>
                <a:srgbClr val="FF3300"/>
              </a:buClr>
            </a:pPr>
            <a:r>
              <a:rPr lang="en-US" b="1" dirty="0">
                <a:solidFill>
                  <a:srgbClr val="0066FF"/>
                </a:solidFill>
                <a:latin typeface="Comic Sans MS" pitchFamily="66" charset="0"/>
              </a:rPr>
              <a:t>Linear </a:t>
            </a:r>
            <a:r>
              <a:rPr lang="en-US" b="1" dirty="0" smtClean="0">
                <a:solidFill>
                  <a:srgbClr val="0066FF"/>
                </a:solidFill>
                <a:latin typeface="Comic Sans MS" pitchFamily="66" charset="0"/>
              </a:rPr>
              <a:t>Motion (</a:t>
            </a:r>
            <a:r>
              <a:rPr lang="en-US" b="1" dirty="0" err="1" smtClean="0">
                <a:solidFill>
                  <a:srgbClr val="0066FF"/>
                </a:solidFill>
                <a:latin typeface="Comic Sans MS" pitchFamily="66" charset="0"/>
              </a:rPr>
              <a:t>x,t,v,a</a:t>
            </a:r>
            <a:r>
              <a:rPr lang="en-US" b="1" dirty="0" smtClean="0">
                <a:solidFill>
                  <a:srgbClr val="0066FF"/>
                </a:solidFill>
                <a:latin typeface="Comic Sans MS" pitchFamily="66" charset="0"/>
              </a:rPr>
              <a:t>) </a:t>
            </a:r>
          </a:p>
          <a:p>
            <a:pPr>
              <a:buClr>
                <a:srgbClr val="FF3300"/>
              </a:buClr>
            </a:pPr>
            <a:endParaRPr lang="en-US" b="1" dirty="0">
              <a:solidFill>
                <a:srgbClr val="0066FF"/>
              </a:solidFill>
              <a:latin typeface="Comic Sans MS" pitchFamily="66" charset="0"/>
            </a:endParaRPr>
          </a:p>
          <a:p>
            <a:pPr>
              <a:buClr>
                <a:srgbClr val="FF3300"/>
              </a:buClr>
            </a:pPr>
            <a:r>
              <a:rPr lang="en-US" b="1" dirty="0" smtClean="0">
                <a:solidFill>
                  <a:srgbClr val="0066FF"/>
                </a:solidFill>
                <a:latin typeface="Comic Sans MS" pitchFamily="66" charset="0"/>
              </a:rPr>
              <a:t>v</a:t>
            </a:r>
            <a:r>
              <a:rPr lang="en-US" b="1" baseline="-25000" dirty="0" smtClean="0">
                <a:solidFill>
                  <a:srgbClr val="0066FF"/>
                </a:solidFill>
                <a:latin typeface="Comic Sans MS" pitchFamily="66" charset="0"/>
              </a:rPr>
              <a:t> </a:t>
            </a:r>
            <a:r>
              <a:rPr lang="en-US" b="1" dirty="0">
                <a:solidFill>
                  <a:srgbClr val="0066FF"/>
                </a:solidFill>
                <a:latin typeface="Comic Sans MS" pitchFamily="66" charset="0"/>
              </a:rPr>
              <a:t>= </a:t>
            </a:r>
            <a:r>
              <a:rPr lang="en-US" b="1" dirty="0" err="1" smtClean="0">
                <a:solidFill>
                  <a:srgbClr val="0066FF"/>
                </a:solidFill>
                <a:latin typeface="Comic Sans MS" pitchFamily="66" charset="0"/>
              </a:rPr>
              <a:t>v</a:t>
            </a:r>
            <a:r>
              <a:rPr lang="en-US" b="1" baseline="-25000" dirty="0" err="1">
                <a:solidFill>
                  <a:srgbClr val="0066FF"/>
                </a:solidFill>
                <a:latin typeface="Comic Sans MS" pitchFamily="66" charset="0"/>
              </a:rPr>
              <a:t>o</a:t>
            </a:r>
            <a:r>
              <a:rPr lang="en-US" b="1" dirty="0" err="1" smtClean="0">
                <a:solidFill>
                  <a:srgbClr val="0066FF"/>
                </a:solidFill>
                <a:latin typeface="Comic Sans MS" pitchFamily="66" charset="0"/>
              </a:rPr>
              <a:t>+at</a:t>
            </a:r>
            <a:endParaRPr lang="en-US" b="1" dirty="0" smtClean="0">
              <a:solidFill>
                <a:srgbClr val="0066FF"/>
              </a:solidFill>
              <a:latin typeface="Comic Sans MS" pitchFamily="66" charset="0"/>
            </a:endParaRPr>
          </a:p>
          <a:p>
            <a:pPr>
              <a:buClr>
                <a:srgbClr val="FF3300"/>
              </a:buClr>
            </a:pPr>
            <a:endParaRPr lang="en-US" b="1" dirty="0">
              <a:solidFill>
                <a:srgbClr val="0066FF"/>
              </a:solidFill>
              <a:latin typeface="Comic Sans MS" pitchFamily="66" charset="0"/>
            </a:endParaRPr>
          </a:p>
          <a:p>
            <a:pPr>
              <a:buClr>
                <a:srgbClr val="FF3300"/>
              </a:buClr>
            </a:pPr>
            <a:r>
              <a:rPr lang="en-US" b="1" dirty="0" smtClean="0">
                <a:solidFill>
                  <a:srgbClr val="0066FF"/>
                </a:solidFill>
                <a:latin typeface="Comic Sans MS" pitchFamily="66" charset="0"/>
              </a:rPr>
              <a:t>v</a:t>
            </a:r>
            <a:r>
              <a:rPr lang="en-US" b="1" baseline="-25000" dirty="0">
                <a:solidFill>
                  <a:srgbClr val="0066FF"/>
                </a:solidFill>
                <a:latin typeface="Comic Sans MS" pitchFamily="66" charset="0"/>
              </a:rPr>
              <a:t>0</a:t>
            </a:r>
            <a:r>
              <a:rPr lang="en-US" b="1" baseline="30000" dirty="0" smtClean="0">
                <a:solidFill>
                  <a:srgbClr val="0066FF"/>
                </a:solidFill>
                <a:latin typeface="Comic Sans MS" pitchFamily="66" charset="0"/>
              </a:rPr>
              <a:t>2 </a:t>
            </a:r>
            <a:r>
              <a:rPr lang="en-US" b="1" dirty="0">
                <a:solidFill>
                  <a:srgbClr val="0066FF"/>
                </a:solidFill>
                <a:latin typeface="Comic Sans MS" pitchFamily="66" charset="0"/>
              </a:rPr>
              <a:t>= </a:t>
            </a:r>
            <a:r>
              <a:rPr lang="en-US" b="1" dirty="0" smtClean="0">
                <a:solidFill>
                  <a:srgbClr val="0066FF"/>
                </a:solidFill>
                <a:latin typeface="Comic Sans MS" pitchFamily="66" charset="0"/>
              </a:rPr>
              <a:t>v</a:t>
            </a:r>
            <a:r>
              <a:rPr lang="en-US" b="1" baseline="-25000" dirty="0" smtClean="0">
                <a:solidFill>
                  <a:srgbClr val="0066FF"/>
                </a:solidFill>
                <a:latin typeface="Comic Sans MS" pitchFamily="66" charset="0"/>
              </a:rPr>
              <a:t>0</a:t>
            </a:r>
            <a:r>
              <a:rPr lang="en-US" b="1" baseline="30000" dirty="0" smtClean="0">
                <a:solidFill>
                  <a:srgbClr val="0066FF"/>
                </a:solidFill>
                <a:latin typeface="Comic Sans MS" pitchFamily="66" charset="0"/>
              </a:rPr>
              <a:t>2</a:t>
            </a:r>
            <a:r>
              <a:rPr lang="en-US" b="1" dirty="0" smtClean="0">
                <a:solidFill>
                  <a:srgbClr val="0066FF"/>
                </a:solidFill>
                <a:latin typeface="Comic Sans MS" pitchFamily="66" charset="0"/>
              </a:rPr>
              <a:t>+2a</a:t>
            </a:r>
            <a:r>
              <a:rPr lang="en-US" b="1" dirty="0" smtClean="0">
                <a:solidFill>
                  <a:srgbClr val="0066FF"/>
                </a:solidFill>
                <a:latin typeface="Comic Sans MS" pitchFamily="66" charset="0"/>
                <a:sym typeface="Symbol" panose="05050102010706020507" pitchFamily="18" charset="2"/>
              </a:rPr>
              <a:t></a:t>
            </a:r>
            <a:r>
              <a:rPr lang="en-US" b="1" dirty="0" smtClean="0">
                <a:solidFill>
                  <a:srgbClr val="0066FF"/>
                </a:solidFill>
                <a:latin typeface="Comic Sans MS" pitchFamily="66" charset="0"/>
              </a:rPr>
              <a:t>x</a:t>
            </a:r>
          </a:p>
          <a:p>
            <a:pPr>
              <a:buClr>
                <a:srgbClr val="FF3300"/>
              </a:buClr>
            </a:pPr>
            <a:endParaRPr lang="en-US" b="1" dirty="0">
              <a:solidFill>
                <a:srgbClr val="0066FF"/>
              </a:solidFill>
              <a:latin typeface="Comic Sans MS" pitchFamily="66" charset="0"/>
            </a:endParaRPr>
          </a:p>
          <a:p>
            <a:pPr>
              <a:buClr>
                <a:srgbClr val="FF3300"/>
              </a:buClr>
            </a:pPr>
            <a:r>
              <a:rPr lang="en-US" b="1" dirty="0" smtClean="0">
                <a:solidFill>
                  <a:srgbClr val="0066FF"/>
                </a:solidFill>
                <a:latin typeface="Comic Sans MS" pitchFamily="66" charset="0"/>
                <a:sym typeface="Symbol" panose="05050102010706020507" pitchFamily="18" charset="2"/>
              </a:rPr>
              <a:t></a:t>
            </a:r>
            <a:r>
              <a:rPr lang="en-US" b="1" dirty="0" smtClean="0">
                <a:solidFill>
                  <a:srgbClr val="0066FF"/>
                </a:solidFill>
                <a:latin typeface="Comic Sans MS" pitchFamily="66" charset="0"/>
              </a:rPr>
              <a:t>x </a:t>
            </a:r>
            <a:r>
              <a:rPr lang="en-US" b="1" dirty="0">
                <a:solidFill>
                  <a:srgbClr val="0066FF"/>
                </a:solidFill>
                <a:latin typeface="Comic Sans MS" pitchFamily="66" charset="0"/>
              </a:rPr>
              <a:t>=</a:t>
            </a:r>
            <a:r>
              <a:rPr lang="en-US" b="1" dirty="0" smtClean="0">
                <a:solidFill>
                  <a:srgbClr val="0066FF"/>
                </a:solidFill>
                <a:latin typeface="Comic Sans MS" pitchFamily="66" charset="0"/>
              </a:rPr>
              <a:t>v</a:t>
            </a:r>
            <a:r>
              <a:rPr lang="en-US" b="1" baseline="-25000" dirty="0">
                <a:solidFill>
                  <a:srgbClr val="0066FF"/>
                </a:solidFill>
                <a:latin typeface="Comic Sans MS" pitchFamily="66" charset="0"/>
              </a:rPr>
              <a:t>0</a:t>
            </a:r>
            <a:r>
              <a:rPr lang="en-US" b="1" dirty="0" smtClean="0">
                <a:solidFill>
                  <a:srgbClr val="0066FF"/>
                </a:solidFill>
                <a:latin typeface="Comic Sans MS" pitchFamily="66" charset="0"/>
              </a:rPr>
              <a:t>t+at</a:t>
            </a:r>
            <a:r>
              <a:rPr lang="en-US" b="1" baseline="30000" dirty="0" smtClean="0">
                <a:solidFill>
                  <a:srgbClr val="0066FF"/>
                </a:solidFill>
                <a:latin typeface="Comic Sans MS" pitchFamily="66" charset="0"/>
              </a:rPr>
              <a:t>2</a:t>
            </a:r>
            <a:r>
              <a:rPr lang="en-US" b="1" dirty="0" smtClean="0">
                <a:solidFill>
                  <a:srgbClr val="0066FF"/>
                </a:solidFill>
                <a:latin typeface="Comic Sans MS" pitchFamily="66" charset="0"/>
              </a:rPr>
              <a:t>/2</a:t>
            </a:r>
          </a:p>
          <a:p>
            <a:pPr>
              <a:buClr>
                <a:srgbClr val="FF3300"/>
              </a:buClr>
            </a:pPr>
            <a:endParaRPr lang="en-US" b="1" dirty="0">
              <a:solidFill>
                <a:srgbClr val="0066FF"/>
              </a:solidFill>
              <a:latin typeface="Comic Sans MS" pitchFamily="66" charset="0"/>
            </a:endParaRPr>
          </a:p>
          <a:p>
            <a:pPr>
              <a:buClr>
                <a:srgbClr val="FF3300"/>
              </a:buClr>
              <a:buFont typeface="Wingdings" pitchFamily="2" charset="2"/>
              <a:buChar char="q"/>
            </a:pPr>
            <a:endParaRPr lang="en-US" b="1" dirty="0">
              <a:solidFill>
                <a:srgbClr val="0066FF"/>
              </a:solidFill>
              <a:latin typeface="Comic Sans MS" pitchFamily="66" charset="0"/>
            </a:endParaRPr>
          </a:p>
        </p:txBody>
      </p:sp>
      <p:sp>
        <p:nvSpPr>
          <p:cNvPr id="55302" name="Rectangle 6"/>
          <p:cNvSpPr>
            <a:spLocks noGrp="1" noChangeArrowheads="1"/>
          </p:cNvSpPr>
          <p:nvPr>
            <p:ph type="body" sz="half" idx="2"/>
          </p:nvPr>
        </p:nvSpPr>
        <p:spPr>
          <a:xfrm>
            <a:off x="4648200" y="1600200"/>
            <a:ext cx="4267200" cy="4525963"/>
          </a:xfrm>
          <a:noFill/>
          <a:ln w="76200">
            <a:solidFill>
              <a:srgbClr val="2006BA"/>
            </a:solidFill>
          </a:ln>
        </p:spPr>
        <p:txBody>
          <a:bodyPr/>
          <a:lstStyle/>
          <a:p>
            <a:pPr>
              <a:buClr>
                <a:srgbClr val="FF3300"/>
              </a:buClr>
            </a:pPr>
            <a:r>
              <a:rPr lang="en-US" b="1" dirty="0">
                <a:solidFill>
                  <a:srgbClr val="0066FF"/>
                </a:solidFill>
                <a:latin typeface="Comic Sans MS" pitchFamily="66" charset="0"/>
              </a:rPr>
              <a:t>Rotational  </a:t>
            </a:r>
            <a:r>
              <a:rPr lang="en-US" b="1" dirty="0" smtClean="0">
                <a:solidFill>
                  <a:srgbClr val="0066FF"/>
                </a:solidFill>
                <a:latin typeface="Comic Sans MS" pitchFamily="66" charset="0"/>
              </a:rPr>
              <a:t>Motion (</a:t>
            </a:r>
            <a:r>
              <a:rPr lang="en-US" b="1" dirty="0" smtClean="0">
                <a:solidFill>
                  <a:srgbClr val="0066FF"/>
                </a:solidFill>
                <a:latin typeface="Comic Sans MS" pitchFamily="66" charset="0"/>
                <a:sym typeface="Symbol" pitchFamily="18" charset="2"/>
              </a:rPr>
              <a:t>,t,, )</a:t>
            </a:r>
          </a:p>
          <a:p>
            <a:pPr>
              <a:buClr>
                <a:srgbClr val="FF3300"/>
              </a:buClr>
            </a:pPr>
            <a:endParaRPr lang="en-US" b="1" dirty="0">
              <a:solidFill>
                <a:srgbClr val="0066FF"/>
              </a:solidFill>
              <a:latin typeface="Comic Sans MS" pitchFamily="66" charset="0"/>
            </a:endParaRPr>
          </a:p>
          <a:p>
            <a:pPr>
              <a:buClr>
                <a:srgbClr val="FF3300"/>
              </a:buClr>
            </a:pPr>
            <a:r>
              <a:rPr lang="en-US" b="1" dirty="0" smtClean="0">
                <a:solidFill>
                  <a:srgbClr val="0066FF"/>
                </a:solidFill>
                <a:latin typeface="Comic Sans MS" pitchFamily="66" charset="0"/>
                <a:sym typeface="Symbol" pitchFamily="18" charset="2"/>
              </a:rPr>
              <a:t></a:t>
            </a:r>
            <a:r>
              <a:rPr lang="en-US" b="1" dirty="0" smtClean="0">
                <a:solidFill>
                  <a:srgbClr val="0066FF"/>
                </a:solidFill>
                <a:latin typeface="Comic Sans MS" pitchFamily="66" charset="0"/>
              </a:rPr>
              <a:t>= </a:t>
            </a:r>
            <a:r>
              <a:rPr lang="en-US" b="1" dirty="0" smtClean="0">
                <a:solidFill>
                  <a:srgbClr val="0066FF"/>
                </a:solidFill>
                <a:latin typeface="Comic Sans MS" pitchFamily="66" charset="0"/>
                <a:sym typeface="Symbol" pitchFamily="18" charset="2"/>
              </a:rPr>
              <a:t></a:t>
            </a:r>
            <a:r>
              <a:rPr lang="en-US" b="1" baseline="-25000" dirty="0">
                <a:solidFill>
                  <a:srgbClr val="0066FF"/>
                </a:solidFill>
                <a:latin typeface="Comic Sans MS" pitchFamily="66" charset="0"/>
                <a:sym typeface="Symbol" pitchFamily="18" charset="2"/>
              </a:rPr>
              <a:t>0</a:t>
            </a:r>
            <a:r>
              <a:rPr lang="en-US" b="1" dirty="0" smtClean="0">
                <a:solidFill>
                  <a:srgbClr val="0066FF"/>
                </a:solidFill>
                <a:latin typeface="Comic Sans MS" pitchFamily="66" charset="0"/>
              </a:rPr>
              <a:t>+</a:t>
            </a:r>
            <a:r>
              <a:rPr lang="en-US" b="1" dirty="0">
                <a:solidFill>
                  <a:srgbClr val="0066FF"/>
                </a:solidFill>
                <a:latin typeface="Comic Sans MS" pitchFamily="66" charset="0"/>
                <a:sym typeface="Symbol" pitchFamily="18" charset="2"/>
              </a:rPr>
              <a:t></a:t>
            </a:r>
            <a:r>
              <a:rPr lang="en-US" b="1" dirty="0" smtClean="0">
                <a:solidFill>
                  <a:srgbClr val="0066FF"/>
                </a:solidFill>
                <a:latin typeface="Comic Sans MS" pitchFamily="66" charset="0"/>
              </a:rPr>
              <a:t>t</a:t>
            </a:r>
          </a:p>
          <a:p>
            <a:pPr>
              <a:buClr>
                <a:srgbClr val="FF3300"/>
              </a:buClr>
            </a:pPr>
            <a:endParaRPr lang="en-US" b="1" dirty="0">
              <a:solidFill>
                <a:srgbClr val="0066FF"/>
              </a:solidFill>
              <a:latin typeface="Comic Sans MS" pitchFamily="66" charset="0"/>
            </a:endParaRPr>
          </a:p>
          <a:p>
            <a:pPr>
              <a:buClr>
                <a:srgbClr val="FF3300"/>
              </a:buClr>
            </a:pPr>
            <a:r>
              <a:rPr lang="en-US" b="1" dirty="0" smtClean="0">
                <a:solidFill>
                  <a:srgbClr val="0066FF"/>
                </a:solidFill>
                <a:latin typeface="Comic Sans MS" pitchFamily="66" charset="0"/>
                <a:sym typeface="Symbol" pitchFamily="18" charset="2"/>
              </a:rPr>
              <a:t></a:t>
            </a:r>
            <a:r>
              <a:rPr lang="en-US" b="1" baseline="30000" dirty="0" smtClean="0">
                <a:solidFill>
                  <a:srgbClr val="0066FF"/>
                </a:solidFill>
                <a:latin typeface="Comic Sans MS" pitchFamily="66" charset="0"/>
              </a:rPr>
              <a:t>2</a:t>
            </a:r>
            <a:r>
              <a:rPr lang="en-US" b="1" dirty="0">
                <a:solidFill>
                  <a:srgbClr val="0066FF"/>
                </a:solidFill>
                <a:latin typeface="Comic Sans MS" pitchFamily="66" charset="0"/>
              </a:rPr>
              <a:t>= </a:t>
            </a:r>
            <a:r>
              <a:rPr lang="en-US" b="1" dirty="0" smtClean="0">
                <a:solidFill>
                  <a:srgbClr val="0066FF"/>
                </a:solidFill>
                <a:latin typeface="Comic Sans MS" pitchFamily="66" charset="0"/>
                <a:sym typeface="Symbol" pitchFamily="18" charset="2"/>
              </a:rPr>
              <a:t></a:t>
            </a:r>
            <a:r>
              <a:rPr lang="en-US" b="1" baseline="-25000" dirty="0">
                <a:solidFill>
                  <a:srgbClr val="0066FF"/>
                </a:solidFill>
                <a:latin typeface="Comic Sans MS" pitchFamily="66" charset="0"/>
                <a:sym typeface="Symbol" pitchFamily="18" charset="2"/>
              </a:rPr>
              <a:t>0</a:t>
            </a:r>
            <a:r>
              <a:rPr lang="en-US" b="1" baseline="30000" dirty="0" smtClean="0">
                <a:solidFill>
                  <a:srgbClr val="0066FF"/>
                </a:solidFill>
                <a:latin typeface="Comic Sans MS" pitchFamily="66" charset="0"/>
              </a:rPr>
              <a:t>2</a:t>
            </a:r>
            <a:r>
              <a:rPr lang="en-US" b="1" dirty="0" smtClean="0">
                <a:solidFill>
                  <a:srgbClr val="0066FF"/>
                </a:solidFill>
                <a:latin typeface="Comic Sans MS" pitchFamily="66" charset="0"/>
              </a:rPr>
              <a:t>+2</a:t>
            </a:r>
            <a:r>
              <a:rPr lang="en-US" b="1" dirty="0" smtClean="0">
                <a:solidFill>
                  <a:srgbClr val="0066FF"/>
                </a:solidFill>
                <a:latin typeface="Comic Sans MS" pitchFamily="66" charset="0"/>
                <a:sym typeface="Symbol" pitchFamily="18" charset="2"/>
              </a:rPr>
              <a:t></a:t>
            </a:r>
          </a:p>
          <a:p>
            <a:pPr>
              <a:buClr>
                <a:srgbClr val="FF3300"/>
              </a:buClr>
            </a:pPr>
            <a:endParaRPr lang="en-US" b="1" dirty="0">
              <a:solidFill>
                <a:srgbClr val="0066FF"/>
              </a:solidFill>
              <a:latin typeface="Comic Sans MS" pitchFamily="66" charset="0"/>
              <a:sym typeface="Symbol" pitchFamily="18" charset="2"/>
            </a:endParaRPr>
          </a:p>
          <a:p>
            <a:pPr>
              <a:buClr>
                <a:srgbClr val="FF3300"/>
              </a:buClr>
            </a:pPr>
            <a:r>
              <a:rPr lang="en-US" b="1" dirty="0" smtClean="0">
                <a:solidFill>
                  <a:srgbClr val="0066FF"/>
                </a:solidFill>
                <a:latin typeface="Comic Sans MS" pitchFamily="66" charset="0"/>
                <a:sym typeface="Symbol" pitchFamily="18" charset="2"/>
              </a:rPr>
              <a:t></a:t>
            </a:r>
            <a:r>
              <a:rPr lang="en-US" b="1" dirty="0">
                <a:solidFill>
                  <a:srgbClr val="0066FF"/>
                </a:solidFill>
                <a:latin typeface="Comic Sans MS" pitchFamily="66" charset="0"/>
              </a:rPr>
              <a:t>= </a:t>
            </a:r>
            <a:r>
              <a:rPr lang="en-US" b="1" dirty="0" smtClean="0">
                <a:solidFill>
                  <a:srgbClr val="0066FF"/>
                </a:solidFill>
                <a:latin typeface="Comic Sans MS" pitchFamily="66" charset="0"/>
                <a:sym typeface="Symbol" pitchFamily="18" charset="2"/>
              </a:rPr>
              <a:t></a:t>
            </a:r>
            <a:r>
              <a:rPr lang="en-US" b="1" baseline="-25000" dirty="0">
                <a:solidFill>
                  <a:srgbClr val="0066FF"/>
                </a:solidFill>
                <a:latin typeface="Comic Sans MS" pitchFamily="66" charset="0"/>
                <a:sym typeface="Symbol" pitchFamily="18" charset="2"/>
              </a:rPr>
              <a:t>0</a:t>
            </a:r>
            <a:r>
              <a:rPr lang="en-US" b="1" dirty="0" smtClean="0">
                <a:solidFill>
                  <a:srgbClr val="0066FF"/>
                </a:solidFill>
                <a:latin typeface="Comic Sans MS" pitchFamily="66" charset="0"/>
              </a:rPr>
              <a:t>t</a:t>
            </a:r>
            <a:r>
              <a:rPr lang="en-US" b="1" dirty="0">
                <a:solidFill>
                  <a:srgbClr val="0066FF"/>
                </a:solidFill>
                <a:latin typeface="Comic Sans MS" pitchFamily="66" charset="0"/>
              </a:rPr>
              <a:t>+ </a:t>
            </a:r>
            <a:r>
              <a:rPr lang="en-US" b="1" dirty="0">
                <a:solidFill>
                  <a:srgbClr val="0066FF"/>
                </a:solidFill>
                <a:latin typeface="Comic Sans MS" pitchFamily="66" charset="0"/>
                <a:sym typeface="Symbol" pitchFamily="18" charset="2"/>
              </a:rPr>
              <a:t></a:t>
            </a:r>
            <a:r>
              <a:rPr lang="en-US" b="1" dirty="0">
                <a:solidFill>
                  <a:srgbClr val="0066FF"/>
                </a:solidFill>
                <a:latin typeface="Comic Sans MS" pitchFamily="66" charset="0"/>
              </a:rPr>
              <a:t>t</a:t>
            </a:r>
            <a:r>
              <a:rPr lang="en-US" b="1" baseline="30000" dirty="0">
                <a:solidFill>
                  <a:srgbClr val="0066FF"/>
                </a:solidFill>
                <a:latin typeface="Comic Sans MS" pitchFamily="66" charset="0"/>
              </a:rPr>
              <a:t>2</a:t>
            </a:r>
            <a:r>
              <a:rPr lang="en-US" b="1" dirty="0">
                <a:solidFill>
                  <a:srgbClr val="0066FF"/>
                </a:solidFill>
                <a:latin typeface="Comic Sans MS" pitchFamily="66"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5302">
                                            <p:txEl>
                                              <p:pRg st="2" end="2"/>
                                            </p:txEl>
                                          </p:spTgt>
                                        </p:tgtEl>
                                        <p:attrNameLst>
                                          <p:attrName>style.visibility</p:attrName>
                                        </p:attrNameLst>
                                      </p:cBhvr>
                                      <p:to>
                                        <p:strVal val="visible"/>
                                      </p:to>
                                    </p:set>
                                    <p:animEffect transition="in" filter="wipe(left)">
                                      <p:cBhvr>
                                        <p:cTn id="11" dur="5000"/>
                                        <p:tgtEl>
                                          <p:spTgt spid="5530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5302">
                                            <p:txEl>
                                              <p:pRg st="4" end="4"/>
                                            </p:txEl>
                                          </p:spTgt>
                                        </p:tgtEl>
                                        <p:attrNameLst>
                                          <p:attrName>style.visibility</p:attrName>
                                        </p:attrNameLst>
                                      </p:cBhvr>
                                      <p:to>
                                        <p:strVal val="visible"/>
                                      </p:to>
                                    </p:set>
                                    <p:animEffect transition="in" filter="wipe(left)">
                                      <p:cBhvr>
                                        <p:cTn id="16" dur="5000"/>
                                        <p:tgtEl>
                                          <p:spTgt spid="5530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5302">
                                            <p:txEl>
                                              <p:pRg st="6" end="6"/>
                                            </p:txEl>
                                          </p:spTgt>
                                        </p:tgtEl>
                                        <p:attrNameLst>
                                          <p:attrName>style.visibility</p:attrName>
                                        </p:attrNameLst>
                                      </p:cBhvr>
                                      <p:to>
                                        <p:strVal val="visible"/>
                                      </p:to>
                                    </p:set>
                                    <p:animEffect transition="in" filter="wipe(left)">
                                      <p:cBhvr>
                                        <p:cTn id="21" dur="5000"/>
                                        <p:tgtEl>
                                          <p:spTgt spid="553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9" descr="F012_08"/>
          <p:cNvPicPr>
            <a:picLocks noChangeAspect="1" noChangeArrowheads="1"/>
          </p:cNvPicPr>
          <p:nvPr/>
        </p:nvPicPr>
        <p:blipFill>
          <a:blip r:embed="rId3" cstate="print"/>
          <a:srcRect/>
          <a:stretch>
            <a:fillRect/>
          </a:stretch>
        </p:blipFill>
        <p:spPr>
          <a:xfrm>
            <a:off x="3536623" y="1535598"/>
            <a:ext cx="1691354" cy="3217529"/>
          </a:xfrm>
          <a:prstGeom prst="rect">
            <a:avLst/>
          </a:prstGeom>
          <a:ln w="76200">
            <a:noFill/>
          </a:ln>
        </p:spPr>
      </p:pic>
      <p:graphicFrame>
        <p:nvGraphicFramePr>
          <p:cNvPr id="22530" name="Object 2"/>
          <p:cNvGraphicFramePr>
            <a:graphicFrameLocks noChangeAspect="1"/>
          </p:cNvGraphicFramePr>
          <p:nvPr>
            <p:extLst/>
          </p:nvPr>
        </p:nvGraphicFramePr>
        <p:xfrm>
          <a:off x="823913" y="1003300"/>
          <a:ext cx="2965450" cy="454025"/>
        </p:xfrm>
        <a:graphic>
          <a:graphicData uri="http://schemas.openxmlformats.org/presentationml/2006/ole">
            <mc:AlternateContent xmlns:mc="http://schemas.openxmlformats.org/markup-compatibility/2006">
              <mc:Choice xmlns:v="urn:schemas-microsoft-com:vml" Requires="v">
                <p:oleObj spid="_x0000_s259101" name="معادلة" r:id="rId4" imgW="1054080" imgH="228600" progId="Equation.3">
                  <p:embed/>
                </p:oleObj>
              </mc:Choice>
              <mc:Fallback>
                <p:oleObj name="معادلة" r:id="rId4" imgW="1054080" imgH="228600" progId="Equation.3">
                  <p:embed/>
                  <p:pic>
                    <p:nvPicPr>
                      <p:cNvPr id="0" name=""/>
                      <p:cNvPicPr>
                        <a:picLocks noChangeAspect="1" noChangeArrowheads="1"/>
                      </p:cNvPicPr>
                      <p:nvPr/>
                    </p:nvPicPr>
                    <p:blipFill>
                      <a:blip r:embed="rId5"/>
                      <a:srcRect/>
                      <a:stretch>
                        <a:fillRect/>
                      </a:stretch>
                    </p:blipFill>
                    <p:spPr bwMode="auto">
                      <a:xfrm>
                        <a:off x="823913" y="1003300"/>
                        <a:ext cx="296545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4"/>
          <p:cNvGraphicFramePr>
            <a:graphicFrameLocks noChangeAspect="1"/>
          </p:cNvGraphicFramePr>
          <p:nvPr>
            <p:extLst/>
          </p:nvPr>
        </p:nvGraphicFramePr>
        <p:xfrm>
          <a:off x="712788" y="1627188"/>
          <a:ext cx="2751137" cy="454025"/>
        </p:xfrm>
        <a:graphic>
          <a:graphicData uri="http://schemas.openxmlformats.org/presentationml/2006/ole">
            <mc:AlternateContent xmlns:mc="http://schemas.openxmlformats.org/markup-compatibility/2006">
              <mc:Choice xmlns:v="urn:schemas-microsoft-com:vml" Requires="v">
                <p:oleObj spid="_x0000_s259102" name="معادلة" r:id="rId6" imgW="977760" imgH="228600" progId="Equation.3">
                  <p:embed/>
                </p:oleObj>
              </mc:Choice>
              <mc:Fallback>
                <p:oleObj name="معادلة" r:id="rId6" imgW="977760" imgH="228600" progId="Equation.3">
                  <p:embed/>
                  <p:pic>
                    <p:nvPicPr>
                      <p:cNvPr id="0" name=""/>
                      <p:cNvPicPr>
                        <a:picLocks noChangeAspect="1" noChangeArrowheads="1"/>
                      </p:cNvPicPr>
                      <p:nvPr/>
                    </p:nvPicPr>
                    <p:blipFill>
                      <a:blip r:embed="rId7"/>
                      <a:srcRect/>
                      <a:stretch>
                        <a:fillRect/>
                      </a:stretch>
                    </p:blipFill>
                    <p:spPr bwMode="auto">
                      <a:xfrm>
                        <a:off x="712788" y="1627188"/>
                        <a:ext cx="275113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6"/>
          <p:cNvGraphicFramePr>
            <a:graphicFrameLocks noChangeAspect="1"/>
          </p:cNvGraphicFramePr>
          <p:nvPr>
            <p:extLst/>
          </p:nvPr>
        </p:nvGraphicFramePr>
        <p:xfrm>
          <a:off x="735013" y="2362200"/>
          <a:ext cx="2286000" cy="857250"/>
        </p:xfrm>
        <a:graphic>
          <a:graphicData uri="http://schemas.openxmlformats.org/presentationml/2006/ole">
            <mc:AlternateContent xmlns:mc="http://schemas.openxmlformats.org/markup-compatibility/2006">
              <mc:Choice xmlns:v="urn:schemas-microsoft-com:vml" Requires="v">
                <p:oleObj spid="_x0000_s259103" name="معادلة" r:id="rId8" imgW="812520" imgH="431640" progId="Equation.3">
                  <p:embed/>
                </p:oleObj>
              </mc:Choice>
              <mc:Fallback>
                <p:oleObj name="معادلة" r:id="rId8" imgW="812520" imgH="431640" progId="Equation.3">
                  <p:embed/>
                  <p:pic>
                    <p:nvPicPr>
                      <p:cNvPr id="0" name=""/>
                      <p:cNvPicPr>
                        <a:picLocks noChangeAspect="1" noChangeArrowheads="1"/>
                      </p:cNvPicPr>
                      <p:nvPr/>
                    </p:nvPicPr>
                    <p:blipFill>
                      <a:blip r:embed="rId9"/>
                      <a:srcRect/>
                      <a:stretch>
                        <a:fillRect/>
                      </a:stretch>
                    </p:blipFill>
                    <p:spPr bwMode="auto">
                      <a:xfrm>
                        <a:off x="735013" y="2362200"/>
                        <a:ext cx="228600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5" name="Object 7"/>
          <p:cNvGraphicFramePr>
            <a:graphicFrameLocks noChangeAspect="1"/>
          </p:cNvGraphicFramePr>
          <p:nvPr>
            <p:extLst/>
          </p:nvPr>
        </p:nvGraphicFramePr>
        <p:xfrm>
          <a:off x="354012" y="3463093"/>
          <a:ext cx="3048001" cy="909789"/>
        </p:xfrm>
        <a:graphic>
          <a:graphicData uri="http://schemas.openxmlformats.org/presentationml/2006/ole">
            <mc:AlternateContent xmlns:mc="http://schemas.openxmlformats.org/markup-compatibility/2006">
              <mc:Choice xmlns:v="urn:schemas-microsoft-com:vml" Requires="v">
                <p:oleObj spid="_x0000_s259104" name="معادلة" r:id="rId10" imgW="1650960" imgH="583920" progId="Equation.3">
                  <p:embed/>
                </p:oleObj>
              </mc:Choice>
              <mc:Fallback>
                <p:oleObj name="معادلة" r:id="rId10" imgW="1650960" imgH="583920" progId="Equation.3">
                  <p:embed/>
                  <p:pic>
                    <p:nvPicPr>
                      <p:cNvPr id="0" name=""/>
                      <p:cNvPicPr>
                        <a:picLocks noChangeAspect="1" noChangeArrowheads="1"/>
                      </p:cNvPicPr>
                      <p:nvPr/>
                    </p:nvPicPr>
                    <p:blipFill>
                      <a:blip r:embed="rId11"/>
                      <a:srcRect/>
                      <a:stretch>
                        <a:fillRect/>
                      </a:stretch>
                    </p:blipFill>
                    <p:spPr bwMode="auto">
                      <a:xfrm>
                        <a:off x="354012" y="3463093"/>
                        <a:ext cx="3048001" cy="909789"/>
                      </a:xfrm>
                      <a:prstGeom prst="rect">
                        <a:avLst/>
                      </a:prstGeom>
                      <a:noFill/>
                      <a:extLst/>
                    </p:spPr>
                  </p:pic>
                </p:oleObj>
              </mc:Fallback>
            </mc:AlternateContent>
          </a:graphicData>
        </a:graphic>
      </p:graphicFrame>
      <p:sp>
        <p:nvSpPr>
          <p:cNvPr id="9" name="TextBox 8"/>
          <p:cNvSpPr txBox="1"/>
          <p:nvPr/>
        </p:nvSpPr>
        <p:spPr>
          <a:xfrm>
            <a:off x="2770790" y="7203"/>
            <a:ext cx="1572610" cy="830997"/>
          </a:xfrm>
          <a:prstGeom prst="rect">
            <a:avLst/>
          </a:prstGeom>
          <a:noFill/>
        </p:spPr>
        <p:txBody>
          <a:bodyPr wrap="none" rtlCol="0">
            <a:spAutoFit/>
          </a:bodyPr>
          <a:lstStyle/>
          <a:p>
            <a:r>
              <a:rPr lang="en-US" sz="4800" b="1" i="1" u="sng" dirty="0" smtClean="0">
                <a:solidFill>
                  <a:srgbClr val="00B0F0"/>
                </a:solidFill>
              </a:rPr>
              <a:t>Yo-Yo</a:t>
            </a:r>
            <a:endParaRPr lang="en-US" sz="4800" b="1" u="sng" dirty="0">
              <a:solidFill>
                <a:srgbClr val="00B0F0"/>
              </a:solidFill>
            </a:endParaRPr>
          </a:p>
        </p:txBody>
      </p:sp>
      <p:sp>
        <p:nvSpPr>
          <p:cNvPr id="4" name="Rectangle 3"/>
          <p:cNvSpPr/>
          <p:nvPr/>
        </p:nvSpPr>
        <p:spPr>
          <a:xfrm>
            <a:off x="302425" y="5019675"/>
            <a:ext cx="8159750" cy="1600438"/>
          </a:xfrm>
          <a:prstGeom prst="rect">
            <a:avLst/>
          </a:prstGeom>
        </p:spPr>
        <p:txBody>
          <a:bodyPr wrap="square">
            <a:spAutoFit/>
          </a:bodyPr>
          <a:lstStyle/>
          <a:p>
            <a:r>
              <a:rPr lang="en-US" sz="1400" dirty="0" smtClean="0">
                <a:latin typeface="TimesTen-Roman"/>
              </a:rPr>
              <a:t>1. Instead </a:t>
            </a:r>
            <a:r>
              <a:rPr lang="en-US" sz="1400" dirty="0">
                <a:latin typeface="TimesTen-Roman"/>
              </a:rPr>
              <a:t>of rolling down a ramp at angle </a:t>
            </a:r>
            <a:r>
              <a:rPr lang="en-US" sz="1400" dirty="0" smtClean="0">
                <a:latin typeface="TimesTen-Roman"/>
                <a:sym typeface="Symbol" panose="05050102010706020507" pitchFamily="18" charset="2"/>
              </a:rPr>
              <a:t> </a:t>
            </a:r>
            <a:r>
              <a:rPr lang="en-US" sz="1400" dirty="0" smtClean="0">
                <a:latin typeface="TimesTen-Roman"/>
              </a:rPr>
              <a:t>with </a:t>
            </a:r>
            <a:r>
              <a:rPr lang="en-US" sz="1400" dirty="0">
                <a:latin typeface="TimesTen-Roman"/>
              </a:rPr>
              <a:t>the horizontal, the yo-yo </a:t>
            </a:r>
            <a:r>
              <a:rPr lang="en-US" sz="1400" dirty="0" smtClean="0">
                <a:latin typeface="TimesTen-Roman"/>
              </a:rPr>
              <a:t>rolls down </a:t>
            </a:r>
            <a:r>
              <a:rPr lang="en-US" sz="1400" dirty="0">
                <a:latin typeface="TimesTen-Roman"/>
              </a:rPr>
              <a:t>a string at angle </a:t>
            </a:r>
            <a:r>
              <a:rPr lang="en-US" sz="1400" dirty="0" smtClean="0">
                <a:latin typeface="MathePiSev"/>
                <a:sym typeface="Symbol" panose="05050102010706020507" pitchFamily="18" charset="2"/>
              </a:rPr>
              <a:t>=</a:t>
            </a:r>
            <a:r>
              <a:rPr lang="en-US" sz="1400" dirty="0" smtClean="0">
                <a:latin typeface="MathematicalPi-One"/>
              </a:rPr>
              <a:t> </a:t>
            </a:r>
            <a:r>
              <a:rPr lang="en-US" sz="1400" dirty="0">
                <a:latin typeface="TimesTen-Roman"/>
              </a:rPr>
              <a:t>90° with the horizontal.</a:t>
            </a:r>
          </a:p>
          <a:p>
            <a:endParaRPr lang="en-US" sz="1400" b="1" dirty="0" smtClean="0">
              <a:latin typeface="TimesTen-Bold"/>
            </a:endParaRPr>
          </a:p>
          <a:p>
            <a:r>
              <a:rPr lang="en-US" sz="1400" b="1" dirty="0" smtClean="0">
                <a:latin typeface="TimesTen-Bold"/>
              </a:rPr>
              <a:t>2</a:t>
            </a:r>
            <a:r>
              <a:rPr lang="en-US" sz="1400" b="1" dirty="0">
                <a:latin typeface="TimesTen-Bold"/>
              </a:rPr>
              <a:t>. </a:t>
            </a:r>
            <a:r>
              <a:rPr lang="en-US" sz="1400" dirty="0">
                <a:latin typeface="TimesTen-Roman"/>
              </a:rPr>
              <a:t>Instead of rolling on its outer surface at radius </a:t>
            </a:r>
            <a:r>
              <a:rPr lang="en-US" sz="1400" i="1" dirty="0">
                <a:latin typeface="TimesTen-Italic"/>
              </a:rPr>
              <a:t>R</a:t>
            </a:r>
            <a:r>
              <a:rPr lang="en-US" sz="1400" dirty="0">
                <a:latin typeface="TimesTen-Roman"/>
              </a:rPr>
              <a:t>, the yo-yo rolls on an axle </a:t>
            </a:r>
            <a:r>
              <a:rPr lang="en-US" sz="1400" dirty="0" smtClean="0">
                <a:latin typeface="TimesTen-Roman"/>
              </a:rPr>
              <a:t>of radius </a:t>
            </a:r>
            <a:r>
              <a:rPr lang="en-US" sz="1400" i="1" dirty="0" smtClean="0">
                <a:latin typeface="TimesTen-Italic"/>
              </a:rPr>
              <a:t>R</a:t>
            </a:r>
            <a:r>
              <a:rPr lang="en-US" sz="1400" baseline="-25000" dirty="0" smtClean="0">
                <a:latin typeface="TimesTen-Roman"/>
              </a:rPr>
              <a:t>0</a:t>
            </a:r>
            <a:r>
              <a:rPr lang="en-US" sz="1400" dirty="0" smtClean="0">
                <a:latin typeface="TimesTen-Roman"/>
              </a:rPr>
              <a:t>.</a:t>
            </a:r>
            <a:endParaRPr lang="en-US" sz="1400" dirty="0">
              <a:latin typeface="TimesTen-Roman"/>
            </a:endParaRPr>
          </a:p>
          <a:p>
            <a:endParaRPr lang="en-US" sz="1400" b="1" dirty="0" smtClean="0">
              <a:latin typeface="TimesTen-Bold"/>
            </a:endParaRPr>
          </a:p>
          <a:p>
            <a:r>
              <a:rPr lang="en-US" sz="1400" b="1" dirty="0" smtClean="0">
                <a:latin typeface="TimesTen-Bold"/>
              </a:rPr>
              <a:t>3</a:t>
            </a:r>
            <a:r>
              <a:rPr lang="en-US" sz="1400" b="1" dirty="0">
                <a:latin typeface="TimesTen-Bold"/>
              </a:rPr>
              <a:t>. </a:t>
            </a:r>
            <a:r>
              <a:rPr lang="en-US" sz="1400" dirty="0">
                <a:latin typeface="TimesTen-Roman"/>
              </a:rPr>
              <a:t>Instead of being slowed by frictional force </a:t>
            </a:r>
            <a:r>
              <a:rPr lang="en-US" sz="1400" b="1" i="1" dirty="0" smtClean="0">
                <a:latin typeface="TimesTen-Roman"/>
              </a:rPr>
              <a:t>f</a:t>
            </a:r>
            <a:r>
              <a:rPr lang="en-US" sz="1400" b="1" i="1" baseline="-25000" dirty="0" smtClean="0">
                <a:latin typeface="TimesTen-Roman"/>
              </a:rPr>
              <a:t>s</a:t>
            </a:r>
            <a:r>
              <a:rPr lang="en-US" sz="1400" dirty="0" smtClean="0">
                <a:latin typeface="TimesTen-Roman"/>
              </a:rPr>
              <a:t>, </a:t>
            </a:r>
            <a:r>
              <a:rPr lang="en-US" sz="1400" dirty="0">
                <a:latin typeface="TimesTen-Roman"/>
              </a:rPr>
              <a:t>the yo-yo is slowed by the </a:t>
            </a:r>
            <a:r>
              <a:rPr lang="en-US" sz="1400" dirty="0" smtClean="0">
                <a:latin typeface="TimesTen-Roman"/>
              </a:rPr>
              <a:t>tension force </a:t>
            </a:r>
            <a:r>
              <a:rPr lang="en-US" sz="1400" b="1" i="1" dirty="0" smtClean="0">
                <a:latin typeface="TimesTen-Roman"/>
              </a:rPr>
              <a:t>T </a:t>
            </a:r>
            <a:r>
              <a:rPr lang="en-US" sz="1400" dirty="0" smtClean="0">
                <a:latin typeface="TimesTen-Roman"/>
              </a:rPr>
              <a:t>on </a:t>
            </a:r>
            <a:r>
              <a:rPr lang="en-US" sz="1400" dirty="0">
                <a:latin typeface="TimesTen-Roman"/>
              </a:rPr>
              <a:t>it from the string</a:t>
            </a:r>
            <a:endParaRPr lang="ar-SA" sz="1400" dirty="0"/>
          </a:p>
        </p:txBody>
      </p:sp>
      <p:grpSp>
        <p:nvGrpSpPr>
          <p:cNvPr id="5" name="Group 4"/>
          <p:cNvGrpSpPr/>
          <p:nvPr/>
        </p:nvGrpSpPr>
        <p:grpSpPr>
          <a:xfrm>
            <a:off x="5410200" y="814540"/>
            <a:ext cx="3500607" cy="3862387"/>
            <a:chOff x="5410200" y="814540"/>
            <a:chExt cx="3500607" cy="3862387"/>
          </a:xfrm>
        </p:grpSpPr>
        <p:grpSp>
          <p:nvGrpSpPr>
            <p:cNvPr id="2" name="Group 13"/>
            <p:cNvGrpSpPr/>
            <p:nvPr/>
          </p:nvGrpSpPr>
          <p:grpSpPr>
            <a:xfrm>
              <a:off x="5410378" y="814540"/>
              <a:ext cx="3500429" cy="3862387"/>
              <a:chOff x="-195085" y="4829327"/>
              <a:chExt cx="3500429" cy="3862387"/>
            </a:xfrm>
          </p:grpSpPr>
          <p:sp>
            <p:nvSpPr>
              <p:cNvPr id="13" name="Rectangle 12"/>
              <p:cNvSpPr/>
              <p:nvPr/>
            </p:nvSpPr>
            <p:spPr>
              <a:xfrm>
                <a:off x="-195085" y="4829327"/>
                <a:ext cx="3500429" cy="38623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7852" y="4996305"/>
                <a:ext cx="2114553" cy="369332"/>
              </a:xfrm>
              <a:prstGeom prst="rect">
                <a:avLst/>
              </a:prstGeom>
              <a:noFill/>
            </p:spPr>
            <p:txBody>
              <a:bodyPr wrap="none" rtlCol="0">
                <a:spAutoFit/>
              </a:bodyPr>
              <a:lstStyle/>
              <a:p>
                <a:r>
                  <a:rPr lang="en-US" dirty="0" smtClean="0"/>
                  <a:t>Energy Conservation</a:t>
                </a:r>
                <a:endParaRPr lang="en-US" dirty="0"/>
              </a:p>
            </p:txBody>
          </p:sp>
        </p:grpSp>
        <p:graphicFrame>
          <p:nvGraphicFramePr>
            <p:cNvPr id="14" name="Object 6"/>
            <p:cNvGraphicFramePr>
              <a:graphicFrameLocks noChangeAspect="1"/>
            </p:cNvGraphicFramePr>
            <p:nvPr>
              <p:extLst/>
            </p:nvPr>
          </p:nvGraphicFramePr>
          <p:xfrm>
            <a:off x="5755655" y="1517828"/>
            <a:ext cx="2462213" cy="479425"/>
          </p:xfrm>
          <a:graphic>
            <a:graphicData uri="http://schemas.openxmlformats.org/presentationml/2006/ole">
              <mc:AlternateContent xmlns:mc="http://schemas.openxmlformats.org/markup-compatibility/2006">
                <mc:Choice xmlns:v="urn:schemas-microsoft-com:vml" Requires="v">
                  <p:oleObj spid="_x0000_s259105" name="Equation" r:id="rId12" imgW="876240" imgH="241200" progId="Equation.3">
                    <p:embed/>
                  </p:oleObj>
                </mc:Choice>
                <mc:Fallback>
                  <p:oleObj name="Equation" r:id="rId12" imgW="87624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55655" y="1517828"/>
                          <a:ext cx="2462213"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7"/>
            <p:cNvGraphicFramePr>
              <a:graphicFrameLocks noChangeAspect="1"/>
            </p:cNvGraphicFramePr>
            <p:nvPr>
              <p:extLst/>
            </p:nvPr>
          </p:nvGraphicFramePr>
          <p:xfrm>
            <a:off x="5494999" y="3144362"/>
            <a:ext cx="3331183" cy="319868"/>
          </p:xfrm>
          <a:graphic>
            <a:graphicData uri="http://schemas.openxmlformats.org/presentationml/2006/ole">
              <mc:AlternateContent xmlns:mc="http://schemas.openxmlformats.org/markup-compatibility/2006">
                <mc:Choice xmlns:v="urn:schemas-microsoft-com:vml" Requires="v">
                  <p:oleObj spid="_x0000_s259106" name="معادلة" r:id="rId14" imgW="2349360" imgH="241200" progId="Equation.3">
                    <p:embed/>
                  </p:oleObj>
                </mc:Choice>
                <mc:Fallback>
                  <p:oleObj name="معادلة" r:id="rId14" imgW="2349360" imgH="241200" progId="Equation.3">
                    <p:embed/>
                    <p:pic>
                      <p:nvPicPr>
                        <p:cNvPr id="0" name=""/>
                        <p:cNvPicPr>
                          <a:picLocks noChangeAspect="1" noChangeArrowheads="1"/>
                        </p:cNvPicPr>
                        <p:nvPr/>
                      </p:nvPicPr>
                      <p:blipFill>
                        <a:blip r:embed="rId15"/>
                        <a:srcRect/>
                        <a:stretch>
                          <a:fillRect/>
                        </a:stretch>
                      </p:blipFill>
                      <p:spPr bwMode="auto">
                        <a:xfrm>
                          <a:off x="5494999" y="3144362"/>
                          <a:ext cx="3331183" cy="319868"/>
                        </a:xfrm>
                        <a:prstGeom prst="rect">
                          <a:avLst/>
                        </a:prstGeom>
                        <a:noFill/>
                        <a:extLst/>
                      </p:spPr>
                    </p:pic>
                  </p:oleObj>
                </mc:Fallback>
              </mc:AlternateContent>
            </a:graphicData>
          </a:graphic>
        </p:graphicFrame>
        <p:graphicFrame>
          <p:nvGraphicFramePr>
            <p:cNvPr id="16" name="Object 8"/>
            <p:cNvGraphicFramePr>
              <a:graphicFrameLocks noChangeAspect="1"/>
            </p:cNvGraphicFramePr>
            <p:nvPr>
              <p:extLst/>
            </p:nvPr>
          </p:nvGraphicFramePr>
          <p:xfrm>
            <a:off x="5410200" y="2357615"/>
            <a:ext cx="3435970" cy="479425"/>
          </p:xfrm>
          <a:graphic>
            <a:graphicData uri="http://schemas.openxmlformats.org/presentationml/2006/ole">
              <mc:AlternateContent xmlns:mc="http://schemas.openxmlformats.org/markup-compatibility/2006">
                <mc:Choice xmlns:v="urn:schemas-microsoft-com:vml" Requires="v">
                  <p:oleObj spid="_x0000_s259107" name="معادلة" r:id="rId16" imgW="1396800" imgH="241200" progId="Equation.3">
                    <p:embed/>
                  </p:oleObj>
                </mc:Choice>
                <mc:Fallback>
                  <p:oleObj name="معادلة" r:id="rId16" imgW="1396800" imgH="241200" progId="Equation.3">
                    <p:embed/>
                    <p:pic>
                      <p:nvPicPr>
                        <p:cNvPr id="0" name=""/>
                        <p:cNvPicPr>
                          <a:picLocks noChangeAspect="1" noChangeArrowheads="1"/>
                        </p:cNvPicPr>
                        <p:nvPr/>
                      </p:nvPicPr>
                      <p:blipFill>
                        <a:blip r:embed="rId17"/>
                        <a:srcRect/>
                        <a:stretch>
                          <a:fillRect/>
                        </a:stretch>
                      </p:blipFill>
                      <p:spPr bwMode="auto">
                        <a:xfrm>
                          <a:off x="5410200" y="2357615"/>
                          <a:ext cx="3435970" cy="479425"/>
                        </a:xfrm>
                        <a:prstGeom prst="rect">
                          <a:avLst/>
                        </a:prstGeom>
                        <a:noFill/>
                        <a:extLst/>
                      </p:spPr>
                    </p:pic>
                  </p:oleObj>
                </mc:Fallback>
              </mc:AlternateContent>
            </a:graphicData>
          </a:graphic>
        </p:graphicFrame>
        <p:graphicFrame>
          <p:nvGraphicFramePr>
            <p:cNvPr id="17" name="Object 7"/>
            <p:cNvGraphicFramePr>
              <a:graphicFrameLocks noChangeAspect="1"/>
            </p:cNvGraphicFramePr>
            <p:nvPr>
              <p:extLst/>
            </p:nvPr>
          </p:nvGraphicFramePr>
          <p:xfrm>
            <a:off x="5612827" y="3730778"/>
            <a:ext cx="1236165" cy="449110"/>
          </p:xfrm>
          <a:graphic>
            <a:graphicData uri="http://schemas.openxmlformats.org/presentationml/2006/ole">
              <mc:AlternateContent xmlns:mc="http://schemas.openxmlformats.org/markup-compatibility/2006">
                <mc:Choice xmlns:v="urn:schemas-microsoft-com:vml" Requires="v">
                  <p:oleObj spid="_x0000_s259108" name="معادلة" r:id="rId18" imgW="622080" imgH="241200" progId="Equation.3">
                    <p:embed/>
                  </p:oleObj>
                </mc:Choice>
                <mc:Fallback>
                  <p:oleObj name="معادلة" r:id="rId18" imgW="622080" imgH="241200" progId="Equation.3">
                    <p:embed/>
                    <p:pic>
                      <p:nvPicPr>
                        <p:cNvPr id="0" name=""/>
                        <p:cNvPicPr>
                          <a:picLocks noChangeAspect="1" noChangeArrowheads="1"/>
                        </p:cNvPicPr>
                        <p:nvPr/>
                      </p:nvPicPr>
                      <p:blipFill>
                        <a:blip r:embed="rId19"/>
                        <a:srcRect/>
                        <a:stretch>
                          <a:fillRect/>
                        </a:stretch>
                      </p:blipFill>
                      <p:spPr bwMode="auto">
                        <a:xfrm>
                          <a:off x="5612827" y="3730778"/>
                          <a:ext cx="1236165" cy="449110"/>
                        </a:xfrm>
                        <a:prstGeom prst="rect">
                          <a:avLst/>
                        </a:prstGeom>
                        <a:noFill/>
                        <a:extLst/>
                      </p:spPr>
                    </p:pic>
                  </p:oleObj>
                </mc:Fallback>
              </mc:AlternateContent>
            </a:graphicData>
          </a:graphic>
        </p:graphicFrame>
        <p:graphicFrame>
          <p:nvGraphicFramePr>
            <p:cNvPr id="19" name="Object 7"/>
            <p:cNvGraphicFramePr>
              <a:graphicFrameLocks noChangeAspect="1"/>
            </p:cNvGraphicFramePr>
            <p:nvPr>
              <p:extLst/>
            </p:nvPr>
          </p:nvGraphicFramePr>
          <p:xfrm>
            <a:off x="7612757" y="3588620"/>
            <a:ext cx="857250" cy="733425"/>
          </p:xfrm>
          <a:graphic>
            <a:graphicData uri="http://schemas.openxmlformats.org/presentationml/2006/ole">
              <mc:AlternateContent xmlns:mc="http://schemas.openxmlformats.org/markup-compatibility/2006">
                <mc:Choice xmlns:v="urn:schemas-microsoft-com:vml" Requires="v">
                  <p:oleObj spid="_x0000_s259109" name="معادلة" r:id="rId20" imgW="431640" imgH="393480" progId="Equation.3">
                    <p:embed/>
                  </p:oleObj>
                </mc:Choice>
                <mc:Fallback>
                  <p:oleObj name="معادلة" r:id="rId20" imgW="431640" imgH="393480" progId="Equation.3">
                    <p:embed/>
                    <p:pic>
                      <p:nvPicPr>
                        <p:cNvPr id="0" name=""/>
                        <p:cNvPicPr>
                          <a:picLocks noChangeAspect="1" noChangeArrowheads="1"/>
                        </p:cNvPicPr>
                        <p:nvPr/>
                      </p:nvPicPr>
                      <p:blipFill>
                        <a:blip r:embed="rId21"/>
                        <a:srcRect/>
                        <a:stretch>
                          <a:fillRect/>
                        </a:stretch>
                      </p:blipFill>
                      <p:spPr bwMode="auto">
                        <a:xfrm>
                          <a:off x="7612757" y="3588620"/>
                          <a:ext cx="857250" cy="733425"/>
                        </a:xfrm>
                        <a:prstGeom prst="rect">
                          <a:avLst/>
                        </a:prstGeom>
                        <a:noFill/>
                        <a:extLst/>
                      </p:spPr>
                    </p:pic>
                  </p:oleObj>
                </mc:Fallback>
              </mc:AlternateContent>
            </a:graphicData>
          </a:graphic>
        </p:graphicFrame>
      </p:grpSp>
    </p:spTree>
    <p:extLst>
      <p:ext uri="{BB962C8B-B14F-4D97-AF65-F5344CB8AC3E}">
        <p14:creationId xmlns:p14="http://schemas.microsoft.com/office/powerpoint/2010/main" val="26773594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844382"/>
            <a:ext cx="8429912" cy="2127418"/>
          </a:xfrm>
          <a:prstGeom prst="rect">
            <a:avLst/>
          </a:prstGeom>
        </p:spPr>
      </p:pic>
      <p:sp>
        <p:nvSpPr>
          <p:cNvPr id="5" name="TextBox 4"/>
          <p:cNvSpPr txBox="1"/>
          <p:nvPr/>
        </p:nvSpPr>
        <p:spPr>
          <a:xfrm>
            <a:off x="3886200" y="2743200"/>
            <a:ext cx="532518" cy="369332"/>
          </a:xfrm>
          <a:prstGeom prst="rect">
            <a:avLst/>
          </a:prstGeom>
          <a:noFill/>
        </p:spPr>
        <p:txBody>
          <a:bodyPr wrap="none" rtlCol="1">
            <a:spAutoFit/>
          </a:bodyPr>
          <a:lstStyle/>
          <a:p>
            <a:r>
              <a:rPr lang="en-US" dirty="0" smtClean="0"/>
              <a:t>less</a:t>
            </a:r>
            <a:endParaRPr lang="ar-SA" dirty="0"/>
          </a:p>
        </p:txBody>
      </p:sp>
      <p:sp>
        <p:nvSpPr>
          <p:cNvPr id="7" name="Rectangle 6"/>
          <p:cNvSpPr/>
          <p:nvPr/>
        </p:nvSpPr>
        <p:spPr>
          <a:xfrm>
            <a:off x="609600" y="3816708"/>
            <a:ext cx="8305800" cy="1200329"/>
          </a:xfrm>
          <a:prstGeom prst="rect">
            <a:avLst/>
          </a:prstGeom>
        </p:spPr>
        <p:txBody>
          <a:bodyPr wrap="square">
            <a:spAutoFit/>
          </a:bodyPr>
          <a:lstStyle/>
          <a:p>
            <a:r>
              <a:rPr lang="en-US" dirty="0" smtClean="0"/>
              <a:t>Example :</a:t>
            </a:r>
          </a:p>
          <a:p>
            <a:r>
              <a:rPr lang="en-US" dirty="0" smtClean="0"/>
              <a:t> A thin hoop of mass M and radius R rolls without slipping down an inclined plane. The ratio of its rotational kinetic energy to its total kinetic energy is: </a:t>
            </a:r>
          </a:p>
          <a:p>
            <a:r>
              <a:rPr lang="en-US" dirty="0" smtClean="0"/>
              <a:t>A) 1/2 </a:t>
            </a:r>
          </a:p>
        </p:txBody>
      </p:sp>
    </p:spTree>
    <p:extLst>
      <p:ext uri="{BB962C8B-B14F-4D97-AF65-F5344CB8AC3E}">
        <p14:creationId xmlns:p14="http://schemas.microsoft.com/office/powerpoint/2010/main" val="413843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Examples</a:t>
            </a:r>
            <a:endParaRPr lang="en-US" sz="3200" b="1" dirty="0">
              <a:solidFill>
                <a:srgbClr val="00B050"/>
              </a:solidFill>
              <a:latin typeface="Comic Sans MS" pitchFamily="66" charset="0"/>
            </a:endParaRPr>
          </a:p>
        </p:txBody>
      </p:sp>
      <p:sp>
        <p:nvSpPr>
          <p:cNvPr id="6" name="Rectangle 5"/>
          <p:cNvSpPr/>
          <p:nvPr/>
        </p:nvSpPr>
        <p:spPr>
          <a:xfrm>
            <a:off x="152400" y="609600"/>
            <a:ext cx="8915400" cy="2031325"/>
          </a:xfrm>
          <a:prstGeom prst="rect">
            <a:avLst/>
          </a:prstGeom>
        </p:spPr>
        <p:txBody>
          <a:bodyPr wrap="square">
            <a:spAutoFit/>
          </a:bodyPr>
          <a:lstStyle/>
          <a:p>
            <a:r>
              <a:rPr lang="en-US" dirty="0" smtClean="0"/>
              <a:t>Example1: </a:t>
            </a:r>
          </a:p>
          <a:p>
            <a:r>
              <a:rPr lang="en-US" dirty="0" smtClean="0"/>
              <a:t>Two cylinders made of the same material roll down a plane inclined at an angle θ with the horizontal. Each travels the same distance. The radius of cylinder B is twice the radius of cylinder A. If they start from rest at the same height, in what order do they reach the bottom. </a:t>
            </a:r>
          </a:p>
          <a:p>
            <a:endParaRPr lang="en-US" dirty="0" smtClean="0"/>
          </a:p>
          <a:p>
            <a:r>
              <a:rPr lang="en-US" dirty="0" smtClean="0"/>
              <a:t>A) They both reach the bottom at the same time, because each has the same linear acceleration. </a:t>
            </a:r>
          </a:p>
        </p:txBody>
      </p:sp>
      <p:sp>
        <p:nvSpPr>
          <p:cNvPr id="5" name="Rectangle 4"/>
          <p:cNvSpPr/>
          <p:nvPr/>
        </p:nvSpPr>
        <p:spPr>
          <a:xfrm>
            <a:off x="152400" y="3124200"/>
            <a:ext cx="8686800" cy="1477328"/>
          </a:xfrm>
          <a:prstGeom prst="rect">
            <a:avLst/>
          </a:prstGeom>
        </p:spPr>
        <p:txBody>
          <a:bodyPr wrap="square">
            <a:spAutoFit/>
          </a:bodyPr>
          <a:lstStyle/>
          <a:p>
            <a:r>
              <a:rPr lang="en-US" dirty="0" smtClean="0"/>
              <a:t>Example2:</a:t>
            </a:r>
          </a:p>
          <a:p>
            <a:r>
              <a:rPr lang="en-US" dirty="0" smtClean="0"/>
              <a:t> A solid cylinder rolls without sliding along the floor. The ratio of its translational kinetic energy to its rotational kinetic energy (about an axis through its center of mass and along its length) is: </a:t>
            </a:r>
          </a:p>
          <a:p>
            <a:r>
              <a:rPr lang="en-US" dirty="0" smtClean="0"/>
              <a:t>A) 2 </a:t>
            </a:r>
            <a:endParaRPr lang="en-US" dirty="0"/>
          </a:p>
        </p:txBody>
      </p:sp>
      <p:sp>
        <p:nvSpPr>
          <p:cNvPr id="8" name="Rectangle 7"/>
          <p:cNvSpPr/>
          <p:nvPr/>
        </p:nvSpPr>
        <p:spPr>
          <a:xfrm>
            <a:off x="228600" y="5029200"/>
            <a:ext cx="8534400" cy="1200329"/>
          </a:xfrm>
          <a:prstGeom prst="rect">
            <a:avLst/>
          </a:prstGeom>
        </p:spPr>
        <p:txBody>
          <a:bodyPr wrap="square">
            <a:spAutoFit/>
          </a:bodyPr>
          <a:lstStyle/>
          <a:p>
            <a:r>
              <a:rPr lang="en-US" b="1" dirty="0" smtClean="0"/>
              <a:t>Example3.</a:t>
            </a:r>
          </a:p>
          <a:p>
            <a:r>
              <a:rPr lang="en-US" dirty="0" smtClean="0"/>
              <a:t> A thin hoop rolls without sliding along the floor. The ratio of its translational kinetic energy of the center of mass to its rotational kinetic energy about an axis through its center of mass is: (</a:t>
            </a:r>
            <a:r>
              <a:rPr lang="en-US" dirty="0" err="1" smtClean="0"/>
              <a:t>Ans</a:t>
            </a:r>
            <a:r>
              <a:rPr lang="en-US" dirty="0" smtClean="0"/>
              <a:t>:  1 )</a:t>
            </a:r>
            <a:endParaRPr lang="en-US" dirty="0"/>
          </a:p>
        </p:txBody>
      </p:sp>
    </p:spTree>
    <p:extLst>
      <p:ext uri="{BB962C8B-B14F-4D97-AF65-F5344CB8AC3E}">
        <p14:creationId xmlns:p14="http://schemas.microsoft.com/office/powerpoint/2010/main" val="5513422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2585323"/>
          </a:xfrm>
          <a:prstGeom prst="rect">
            <a:avLst/>
          </a:prstGeom>
        </p:spPr>
        <p:txBody>
          <a:bodyPr wrap="square">
            <a:spAutoFit/>
          </a:bodyPr>
          <a:lstStyle/>
          <a:p>
            <a:r>
              <a:rPr lang="en-US" dirty="0" smtClean="0"/>
              <a:t>Example 2: </a:t>
            </a:r>
          </a:p>
          <a:p>
            <a:r>
              <a:rPr lang="en-US" dirty="0" smtClean="0"/>
              <a:t>When we apply the energy conservation principle to a cylinder rolling down an incline without sliding, the work done by friction is zero because: </a:t>
            </a:r>
          </a:p>
          <a:p>
            <a:endParaRPr lang="en-US" dirty="0" smtClean="0"/>
          </a:p>
          <a:p>
            <a:pPr marL="342900" indent="-342900">
              <a:buAutoNum type="alphaUcParenR"/>
            </a:pPr>
            <a:r>
              <a:rPr lang="en-US" dirty="0" smtClean="0"/>
              <a:t>the </a:t>
            </a:r>
            <a:r>
              <a:rPr lang="en-US" dirty="0"/>
              <a:t>coefficient of kinetic friction is zero </a:t>
            </a:r>
            <a:endParaRPr lang="en-US" dirty="0" smtClean="0"/>
          </a:p>
          <a:p>
            <a:pPr marL="342900" indent="-342900">
              <a:buAutoNum type="alphaUcParenR"/>
            </a:pPr>
            <a:r>
              <a:rPr lang="en-US" dirty="0" smtClean="0"/>
              <a:t>the angular velocity of the center of mass about the point of contact is zero </a:t>
            </a:r>
          </a:p>
          <a:p>
            <a:r>
              <a:rPr lang="en-US" dirty="0" smtClean="0"/>
              <a:t>C</a:t>
            </a:r>
            <a:r>
              <a:rPr lang="en-US" dirty="0"/>
              <a:t>) </a:t>
            </a:r>
            <a:r>
              <a:rPr lang="en-US" dirty="0" smtClean="0"/>
              <a:t> the </a:t>
            </a:r>
            <a:r>
              <a:rPr lang="en-US" dirty="0"/>
              <a:t>linear velocity of the point of contact between the cylinder and the plane is zero </a:t>
            </a:r>
          </a:p>
          <a:p>
            <a:r>
              <a:rPr lang="en-US" dirty="0" smtClean="0"/>
              <a:t>D)  there is no friction present </a:t>
            </a:r>
          </a:p>
          <a:p>
            <a:r>
              <a:rPr lang="en-US" dirty="0" smtClean="0"/>
              <a:t>E)   the coefficients of static and kinetic friction are equal </a:t>
            </a:r>
            <a:endParaRPr lang="en-US" dirty="0"/>
          </a:p>
        </p:txBody>
      </p:sp>
      <p:sp>
        <p:nvSpPr>
          <p:cNvPr id="3" name="TextBox 2"/>
          <p:cNvSpPr txBox="1"/>
          <p:nvPr/>
        </p:nvSpPr>
        <p:spPr>
          <a:xfrm>
            <a:off x="4648200" y="4191000"/>
            <a:ext cx="768159" cy="369332"/>
          </a:xfrm>
          <a:prstGeom prst="rect">
            <a:avLst/>
          </a:prstGeom>
          <a:noFill/>
        </p:spPr>
        <p:txBody>
          <a:bodyPr wrap="none" rtlCol="1">
            <a:spAutoFit/>
          </a:bodyPr>
          <a:lstStyle/>
          <a:p>
            <a:r>
              <a:rPr lang="en-US" dirty="0" err="1" smtClean="0"/>
              <a:t>Ans</a:t>
            </a:r>
            <a:r>
              <a:rPr lang="en-US" dirty="0" smtClean="0"/>
              <a:t>: C</a:t>
            </a:r>
            <a:endParaRPr lang="ar-SA" dirty="0"/>
          </a:p>
        </p:txBody>
      </p:sp>
    </p:spTree>
    <p:extLst>
      <p:ext uri="{BB962C8B-B14F-4D97-AF65-F5344CB8AC3E}">
        <p14:creationId xmlns:p14="http://schemas.microsoft.com/office/powerpoint/2010/main" val="35943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33400" y="3352800"/>
            <a:ext cx="8229600" cy="563562"/>
          </a:xfrm>
          <a:prstGeom prst="rect">
            <a:avLst/>
          </a:prstGeom>
          <a:noFill/>
          <a:ln w="76200">
            <a:noFill/>
          </a:ln>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Comic Sans MS" pitchFamily="66" charset="0"/>
                <a:ea typeface="+mj-ea"/>
                <a:cs typeface="+mj-cs"/>
              </a:rPr>
              <a:t>Old</a:t>
            </a:r>
            <a:r>
              <a:rPr kumimoji="0" lang="en-US" sz="3200" b="1" i="0" u="none" strike="noStrike" kern="1200" cap="none" spc="0" normalizeH="0" noProof="0" dirty="0" smtClean="0">
                <a:ln>
                  <a:noFill/>
                </a:ln>
                <a:solidFill>
                  <a:srgbClr val="00B050"/>
                </a:solidFill>
                <a:effectLst/>
                <a:uLnTx/>
                <a:uFillTx/>
                <a:latin typeface="Comic Sans MS" pitchFamily="66" charset="0"/>
                <a:ea typeface="+mj-ea"/>
                <a:cs typeface="+mj-cs"/>
              </a:rPr>
              <a:t> Exams</a:t>
            </a:r>
            <a:endParaRPr kumimoji="0" lang="en-US" sz="3200" b="1" i="0" u="none" strike="noStrike" kern="1200" cap="none" spc="0" normalizeH="0" baseline="0" noProof="0" dirty="0">
              <a:ln>
                <a:noFill/>
              </a:ln>
              <a:solidFill>
                <a:srgbClr val="00B050"/>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smtClean="0">
                <a:solidFill>
                  <a:srgbClr val="00B050"/>
                </a:solidFill>
                <a:latin typeface="Comic Sans MS" pitchFamily="66" charset="0"/>
              </a:rPr>
              <a:t>T-102-ch10 </a:t>
            </a:r>
            <a:endParaRPr lang="en-US" sz="3200" b="1" dirty="0">
              <a:solidFill>
                <a:srgbClr val="00B050"/>
              </a:solidFill>
              <a:latin typeface="Comic Sans MS" pitchFamily="66" charset="0"/>
            </a:endParaRPr>
          </a:p>
        </p:txBody>
      </p:sp>
      <p:sp>
        <p:nvSpPr>
          <p:cNvPr id="8" name="Rectangle 7"/>
          <p:cNvSpPr/>
          <p:nvPr/>
        </p:nvSpPr>
        <p:spPr>
          <a:xfrm>
            <a:off x="505690" y="609600"/>
            <a:ext cx="8305800" cy="1754326"/>
          </a:xfrm>
          <a:prstGeom prst="rect">
            <a:avLst/>
          </a:prstGeom>
        </p:spPr>
        <p:txBody>
          <a:bodyPr wrap="square">
            <a:spAutoFit/>
          </a:bodyPr>
          <a:lstStyle/>
          <a:p>
            <a:r>
              <a:rPr lang="en-US" dirty="0" smtClean="0"/>
              <a:t>Q12. </a:t>
            </a:r>
          </a:p>
          <a:p>
            <a:r>
              <a:rPr lang="en-US" dirty="0" smtClean="0"/>
              <a:t>A uniform disk is rotating about an axis perpendicular to its plane and passing through a point on its edge. Find the ratio of its moment of inertia about this axis of rotation to its moment of inertia about a parallel axis passing through its center of mass. </a:t>
            </a:r>
          </a:p>
          <a:p>
            <a:endParaRPr lang="en-US" dirty="0" smtClean="0"/>
          </a:p>
          <a:p>
            <a:r>
              <a:rPr lang="en-US" dirty="0" smtClean="0"/>
              <a:t>A) 3 </a:t>
            </a:r>
          </a:p>
        </p:txBody>
      </p:sp>
      <p:grpSp>
        <p:nvGrpSpPr>
          <p:cNvPr id="12" name="Group 11"/>
          <p:cNvGrpSpPr/>
          <p:nvPr/>
        </p:nvGrpSpPr>
        <p:grpSpPr>
          <a:xfrm>
            <a:off x="457200" y="2485072"/>
            <a:ext cx="8465125" cy="2308324"/>
            <a:chOff x="457200" y="2485072"/>
            <a:chExt cx="8465125" cy="2308324"/>
          </a:xfrm>
        </p:grpSpPr>
        <p:sp>
          <p:nvSpPr>
            <p:cNvPr id="9" name="Rectangle 8"/>
            <p:cNvSpPr/>
            <p:nvPr/>
          </p:nvSpPr>
          <p:spPr>
            <a:xfrm>
              <a:off x="457200" y="2485072"/>
              <a:ext cx="6096000" cy="2308324"/>
            </a:xfrm>
            <a:prstGeom prst="rect">
              <a:avLst/>
            </a:prstGeom>
          </p:spPr>
          <p:txBody>
            <a:bodyPr wrap="square">
              <a:spAutoFit/>
            </a:bodyPr>
            <a:lstStyle/>
            <a:p>
              <a:r>
                <a:rPr lang="en-US" dirty="0" smtClean="0"/>
                <a:t>Q13. </a:t>
              </a:r>
            </a:p>
            <a:p>
              <a:r>
                <a:rPr lang="en-US" dirty="0" smtClean="0"/>
                <a:t>Two objects of masses </a:t>
              </a:r>
              <a:r>
                <a:rPr lang="en-US" i="1" dirty="0" smtClean="0"/>
                <a:t>m1 = 1.00 kg and m2 = 2.00 kg hang at the ends of a </a:t>
              </a:r>
              <a:r>
                <a:rPr lang="en-US" i="1" dirty="0" err="1" smtClean="0"/>
                <a:t>massless</a:t>
              </a:r>
              <a:r>
                <a:rPr lang="en-US" i="1" dirty="0" smtClean="0"/>
                <a:t> string that passes over a pulley of radius R = 10.0 cm and moment of inertia I = 0.010 kg.m2, as shown in </a:t>
              </a:r>
              <a:r>
                <a:rPr lang="en-US" b="1" i="1" dirty="0" smtClean="0"/>
                <a:t>Figure 5. </a:t>
              </a:r>
              <a:r>
                <a:rPr lang="en-US" i="1" dirty="0" smtClean="0"/>
                <a:t>What is the linear acceleration of the masses? </a:t>
              </a:r>
            </a:p>
            <a:p>
              <a:endParaRPr lang="en-US" i="1" dirty="0" smtClean="0"/>
            </a:p>
            <a:p>
              <a:r>
                <a:rPr lang="en-US" i="1" dirty="0" smtClean="0"/>
                <a:t>A) </a:t>
              </a:r>
              <a:r>
                <a:rPr lang="en-US" dirty="0" smtClean="0"/>
                <a:t>2.45 m/s</a:t>
              </a:r>
              <a:r>
                <a:rPr lang="en-US" baseline="30000" dirty="0" smtClean="0"/>
                <a:t>2 </a:t>
              </a:r>
            </a:p>
            <a:p>
              <a:endParaRPr lang="en-US" dirty="0"/>
            </a:p>
          </p:txBody>
        </p:sp>
        <p:pic>
          <p:nvPicPr>
            <p:cNvPr id="104450" name="Picture 2"/>
            <p:cNvPicPr>
              <a:picLocks noChangeAspect="1" noChangeArrowheads="1"/>
            </p:cNvPicPr>
            <p:nvPr/>
          </p:nvPicPr>
          <p:blipFill>
            <a:blip r:embed="rId2" cstate="print"/>
            <a:srcRect/>
            <a:stretch>
              <a:fillRect/>
            </a:stretch>
          </p:blipFill>
          <p:spPr bwMode="auto">
            <a:xfrm>
              <a:off x="6667809" y="2600325"/>
              <a:ext cx="2254516" cy="1743075"/>
            </a:xfrm>
            <a:prstGeom prst="rect">
              <a:avLst/>
            </a:prstGeom>
            <a:noFill/>
            <a:ln w="9525">
              <a:noFill/>
              <a:miter lim="800000"/>
              <a:headEnd/>
              <a:tailEnd/>
            </a:ln>
            <a:effectLst/>
          </p:spPr>
        </p:pic>
      </p:grpSp>
      <p:sp>
        <p:nvSpPr>
          <p:cNvPr id="11" name="Rectangle 10"/>
          <p:cNvSpPr/>
          <p:nvPr/>
        </p:nvSpPr>
        <p:spPr>
          <a:xfrm>
            <a:off x="457200" y="4875074"/>
            <a:ext cx="8305800" cy="1754326"/>
          </a:xfrm>
          <a:prstGeom prst="rect">
            <a:avLst/>
          </a:prstGeom>
        </p:spPr>
        <p:txBody>
          <a:bodyPr wrap="square">
            <a:spAutoFit/>
          </a:bodyPr>
          <a:lstStyle/>
          <a:p>
            <a:r>
              <a:rPr lang="en-US" dirty="0" smtClean="0"/>
              <a:t>Q14. </a:t>
            </a:r>
          </a:p>
          <a:p>
            <a:r>
              <a:rPr lang="en-US" dirty="0" smtClean="0"/>
              <a:t>A constant torque of 10.0 </a:t>
            </a:r>
            <a:r>
              <a:rPr lang="en-US" dirty="0" err="1" smtClean="0"/>
              <a:t>N·m</a:t>
            </a:r>
            <a:r>
              <a:rPr lang="en-US" dirty="0" smtClean="0"/>
              <a:t> accelerates an object from rest to an angular speed of 10.0 </a:t>
            </a:r>
            <a:r>
              <a:rPr lang="en-US" dirty="0" err="1" smtClean="0"/>
              <a:t>rad</a:t>
            </a:r>
            <a:r>
              <a:rPr lang="en-US" dirty="0" smtClean="0"/>
              <a:t>/s after a rotation of π/2 radians. What is the moment of inertia of the object about the rotational axis? </a:t>
            </a:r>
          </a:p>
          <a:p>
            <a:endParaRPr lang="en-US" dirty="0" smtClean="0"/>
          </a:p>
          <a:p>
            <a:r>
              <a:rPr lang="en-US" dirty="0" smtClean="0"/>
              <a:t>A) 0.314 kg.m</a:t>
            </a:r>
            <a:r>
              <a:rPr lang="en-US" baseline="30000" dirty="0" smtClean="0"/>
              <a:t>2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smtClean="0">
                <a:solidFill>
                  <a:srgbClr val="00B050"/>
                </a:solidFill>
                <a:latin typeface="Comic Sans MS" pitchFamily="66" charset="0"/>
              </a:rPr>
              <a:t>T-102-ch10 </a:t>
            </a:r>
            <a:endParaRPr lang="en-US" sz="3200" b="1" dirty="0">
              <a:solidFill>
                <a:srgbClr val="00B050"/>
              </a:solidFill>
              <a:latin typeface="Comic Sans MS" pitchFamily="66" charset="0"/>
            </a:endParaRPr>
          </a:p>
        </p:txBody>
      </p:sp>
      <p:sp>
        <p:nvSpPr>
          <p:cNvPr id="8" name="Rectangle 7"/>
          <p:cNvSpPr/>
          <p:nvPr/>
        </p:nvSpPr>
        <p:spPr>
          <a:xfrm>
            <a:off x="505690" y="533400"/>
            <a:ext cx="8305800" cy="1477328"/>
          </a:xfrm>
          <a:prstGeom prst="rect">
            <a:avLst/>
          </a:prstGeom>
        </p:spPr>
        <p:txBody>
          <a:bodyPr wrap="square">
            <a:spAutoFit/>
          </a:bodyPr>
          <a:lstStyle/>
          <a:p>
            <a:r>
              <a:rPr lang="en-US" dirty="0" smtClean="0"/>
              <a:t>Q15. </a:t>
            </a:r>
          </a:p>
          <a:p>
            <a:r>
              <a:rPr lang="en-US" dirty="0" smtClean="0"/>
              <a:t>The angular position of a rotating disk is given by, where  </a:t>
            </a:r>
            <a:r>
              <a:rPr lang="el-GR" dirty="0" smtClean="0">
                <a:latin typeface="Comic Sans MS"/>
              </a:rPr>
              <a:t>θ</a:t>
            </a:r>
            <a:r>
              <a:rPr lang="en-US" dirty="0" smtClean="0">
                <a:latin typeface="Comic Sans MS"/>
              </a:rPr>
              <a:t> (t) =t</a:t>
            </a:r>
            <a:r>
              <a:rPr lang="en-US" baseline="30000" dirty="0" smtClean="0">
                <a:latin typeface="Comic Sans MS"/>
              </a:rPr>
              <a:t>2</a:t>
            </a:r>
            <a:r>
              <a:rPr lang="en-US" dirty="0" smtClean="0">
                <a:latin typeface="Comic Sans MS"/>
              </a:rPr>
              <a:t> -10t +2 </a:t>
            </a:r>
            <a:r>
              <a:rPr lang="en-US" dirty="0" smtClean="0"/>
              <a:t>is in radians and </a:t>
            </a:r>
            <a:r>
              <a:rPr lang="en-US" i="1" dirty="0" smtClean="0"/>
              <a:t>t is in seconds. Find the time at which the disk reverses its rotational direction.</a:t>
            </a:r>
          </a:p>
          <a:p>
            <a:r>
              <a:rPr lang="en-US" i="1" dirty="0" smtClean="0"/>
              <a:t>A) </a:t>
            </a:r>
            <a:r>
              <a:rPr lang="en-US" dirty="0" smtClean="0"/>
              <a:t>5 s </a:t>
            </a:r>
          </a:p>
        </p:txBody>
      </p:sp>
      <p:sp>
        <p:nvSpPr>
          <p:cNvPr id="11" name="Rectangle 10"/>
          <p:cNvSpPr/>
          <p:nvPr/>
        </p:nvSpPr>
        <p:spPr>
          <a:xfrm>
            <a:off x="457200" y="4875074"/>
            <a:ext cx="8305800" cy="1477328"/>
          </a:xfrm>
          <a:prstGeom prst="rect">
            <a:avLst/>
          </a:prstGeom>
        </p:spPr>
        <p:txBody>
          <a:bodyPr wrap="square">
            <a:spAutoFit/>
          </a:bodyPr>
          <a:lstStyle/>
          <a:p>
            <a:r>
              <a:rPr lang="en-US" dirty="0" smtClean="0"/>
              <a:t>Q17. </a:t>
            </a:r>
          </a:p>
          <a:p>
            <a:r>
              <a:rPr lang="en-US" dirty="0" smtClean="0"/>
              <a:t>A wheel of 0.25-m radius is rolling without sliding at a constant angular speed of 10 </a:t>
            </a:r>
            <a:r>
              <a:rPr lang="en-US" dirty="0" err="1" smtClean="0"/>
              <a:t>rad</a:t>
            </a:r>
            <a:r>
              <a:rPr lang="en-US" dirty="0" smtClean="0"/>
              <a:t>/s. What is the linear speed of a point at the top of the wheel?</a:t>
            </a:r>
            <a:endParaRPr lang="en-US" baseline="30000" dirty="0" smtClean="0"/>
          </a:p>
          <a:p>
            <a:endParaRPr lang="en-US" dirty="0" smtClean="0"/>
          </a:p>
          <a:p>
            <a:r>
              <a:rPr lang="en-US" dirty="0" smtClean="0"/>
              <a:t>A) 5.0 m/s </a:t>
            </a:r>
          </a:p>
        </p:txBody>
      </p:sp>
      <p:grpSp>
        <p:nvGrpSpPr>
          <p:cNvPr id="10" name="Group 9"/>
          <p:cNvGrpSpPr/>
          <p:nvPr/>
        </p:nvGrpSpPr>
        <p:grpSpPr>
          <a:xfrm>
            <a:off x="533400" y="2133600"/>
            <a:ext cx="8134350" cy="2447925"/>
            <a:chOff x="533400" y="2133600"/>
            <a:chExt cx="8134350" cy="2447925"/>
          </a:xfrm>
        </p:grpSpPr>
        <p:sp>
          <p:nvSpPr>
            <p:cNvPr id="9" name="Rectangle 8"/>
            <p:cNvSpPr/>
            <p:nvPr/>
          </p:nvSpPr>
          <p:spPr>
            <a:xfrm>
              <a:off x="533400" y="2209800"/>
              <a:ext cx="5486400" cy="2308324"/>
            </a:xfrm>
            <a:prstGeom prst="rect">
              <a:avLst/>
            </a:prstGeom>
          </p:spPr>
          <p:txBody>
            <a:bodyPr wrap="square">
              <a:spAutoFit/>
            </a:bodyPr>
            <a:lstStyle/>
            <a:p>
              <a:r>
                <a:rPr lang="en-US" dirty="0" smtClean="0"/>
                <a:t>Q16. A small disk, tied to one end of a light string, moves with speed </a:t>
              </a:r>
              <a:r>
                <a:rPr lang="en-US" i="1" dirty="0" smtClean="0"/>
                <a:t>v in a circular path of radius r, on a horizontal, frictionless table. The string passes through a hole in the center of the table as shown in </a:t>
              </a:r>
              <a:r>
                <a:rPr lang="en-US" b="1" i="1" dirty="0" smtClean="0"/>
                <a:t>Figure 6. </a:t>
              </a:r>
              <a:r>
                <a:rPr lang="en-US" i="1" dirty="0" smtClean="0"/>
                <a:t>If the string is slowly pulled down, thereby reducing the radius of the path of the disk to half its initial value, the new speed of the disk is: </a:t>
              </a:r>
            </a:p>
            <a:p>
              <a:r>
                <a:rPr lang="en-US" i="1" dirty="0" smtClean="0"/>
                <a:t>A) </a:t>
              </a:r>
              <a:r>
                <a:rPr lang="en-US" dirty="0" smtClean="0"/>
                <a:t>2</a:t>
              </a:r>
              <a:r>
                <a:rPr lang="en-US" i="1" dirty="0" smtClean="0"/>
                <a:t>v </a:t>
              </a:r>
            </a:p>
          </p:txBody>
        </p:sp>
        <p:pic>
          <p:nvPicPr>
            <p:cNvPr id="105474" name="Picture 2"/>
            <p:cNvPicPr>
              <a:picLocks noChangeAspect="1" noChangeArrowheads="1"/>
            </p:cNvPicPr>
            <p:nvPr/>
          </p:nvPicPr>
          <p:blipFill>
            <a:blip r:embed="rId2" cstate="print"/>
            <a:srcRect/>
            <a:stretch>
              <a:fillRect/>
            </a:stretch>
          </p:blipFill>
          <p:spPr bwMode="auto">
            <a:xfrm>
              <a:off x="6553200" y="2133600"/>
              <a:ext cx="2114550" cy="244792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smtClean="0">
                <a:solidFill>
                  <a:srgbClr val="00B050"/>
                </a:solidFill>
                <a:latin typeface="Comic Sans MS" pitchFamily="66" charset="0"/>
              </a:rPr>
              <a:t>T-102-ch10 </a:t>
            </a:r>
            <a:endParaRPr lang="en-US" sz="3200" b="1" dirty="0">
              <a:solidFill>
                <a:srgbClr val="00B050"/>
              </a:solidFill>
              <a:latin typeface="Comic Sans MS" pitchFamily="66" charset="0"/>
            </a:endParaRPr>
          </a:p>
        </p:txBody>
      </p:sp>
      <p:sp>
        <p:nvSpPr>
          <p:cNvPr id="8" name="Rectangle 7"/>
          <p:cNvSpPr/>
          <p:nvPr/>
        </p:nvSpPr>
        <p:spPr>
          <a:xfrm>
            <a:off x="381000" y="685800"/>
            <a:ext cx="3990110" cy="2308324"/>
          </a:xfrm>
          <a:prstGeom prst="rect">
            <a:avLst/>
          </a:prstGeom>
        </p:spPr>
        <p:txBody>
          <a:bodyPr wrap="square">
            <a:spAutoFit/>
          </a:bodyPr>
          <a:lstStyle/>
          <a:p>
            <a:r>
              <a:rPr lang="en-US" dirty="0" smtClean="0"/>
              <a:t>Q18. </a:t>
            </a:r>
          </a:p>
          <a:p>
            <a:r>
              <a:rPr lang="en-US" b="1" dirty="0" smtClean="0"/>
              <a:t>Figure 7 </a:t>
            </a:r>
            <a:r>
              <a:rPr lang="en-US" dirty="0" smtClean="0"/>
              <a:t>shows a graph of a torque applied to a rotating body as a function of time. What is the angular momentum of the rotating body at t = 4.0 s, assuming it was initially at rest?</a:t>
            </a:r>
          </a:p>
          <a:p>
            <a:endParaRPr lang="en-US" dirty="0" smtClean="0"/>
          </a:p>
          <a:p>
            <a:r>
              <a:rPr lang="en-US" dirty="0" smtClean="0"/>
              <a:t>A) 8.0 kg·m</a:t>
            </a:r>
            <a:r>
              <a:rPr lang="en-US" baseline="30000" dirty="0" smtClean="0"/>
              <a:t>2</a:t>
            </a:r>
            <a:r>
              <a:rPr lang="en-US" dirty="0" smtClean="0"/>
              <a:t>/s </a:t>
            </a:r>
          </a:p>
        </p:txBody>
      </p:sp>
      <p:sp>
        <p:nvSpPr>
          <p:cNvPr id="11" name="Rectangle 10"/>
          <p:cNvSpPr/>
          <p:nvPr/>
        </p:nvSpPr>
        <p:spPr>
          <a:xfrm>
            <a:off x="304800" y="3429000"/>
            <a:ext cx="8610600" cy="1754326"/>
          </a:xfrm>
          <a:prstGeom prst="rect">
            <a:avLst/>
          </a:prstGeom>
        </p:spPr>
        <p:txBody>
          <a:bodyPr wrap="square">
            <a:spAutoFit/>
          </a:bodyPr>
          <a:lstStyle/>
          <a:p>
            <a:r>
              <a:rPr lang="en-US" dirty="0" smtClean="0"/>
              <a:t>Q20. </a:t>
            </a:r>
          </a:p>
          <a:p>
            <a:r>
              <a:rPr lang="en-US" dirty="0" smtClean="0"/>
              <a:t>A rigid body is initially at rest. At time </a:t>
            </a:r>
            <a:r>
              <a:rPr lang="en-US" i="1" dirty="0" smtClean="0"/>
              <a:t>t = 0, it is given a constant angular acceleration of 0.060 </a:t>
            </a:r>
            <a:r>
              <a:rPr lang="en-US" i="1" dirty="0" err="1" smtClean="0"/>
              <a:t>rad</a:t>
            </a:r>
            <a:r>
              <a:rPr lang="en-US" i="1" dirty="0" smtClean="0"/>
              <a:t>/s2. Find the magnitude of the centripetal acceleration of a point that is a distance of 2.5 m from the axis of rotation at t = 8.0 s. </a:t>
            </a:r>
          </a:p>
          <a:p>
            <a:endParaRPr lang="en-US" dirty="0" smtClean="0"/>
          </a:p>
          <a:p>
            <a:r>
              <a:rPr lang="en-US" dirty="0" smtClean="0"/>
              <a:t>A) 0.58 m/s2 </a:t>
            </a:r>
          </a:p>
        </p:txBody>
      </p:sp>
      <p:pic>
        <p:nvPicPr>
          <p:cNvPr id="106498" name="Picture 2"/>
          <p:cNvPicPr>
            <a:picLocks noChangeAspect="1" noChangeArrowheads="1"/>
          </p:cNvPicPr>
          <p:nvPr/>
        </p:nvPicPr>
        <p:blipFill>
          <a:blip r:embed="rId2" cstate="print"/>
          <a:srcRect/>
          <a:stretch>
            <a:fillRect/>
          </a:stretch>
        </p:blipFill>
        <p:spPr bwMode="auto">
          <a:xfrm>
            <a:off x="4888020" y="609600"/>
            <a:ext cx="3493980" cy="209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smtClean="0">
                <a:solidFill>
                  <a:srgbClr val="00B050"/>
                </a:solidFill>
                <a:latin typeface="Comic Sans MS" pitchFamily="66" charset="0"/>
              </a:rPr>
              <a:t>T-101-ch10 </a:t>
            </a:r>
            <a:endParaRPr lang="en-US" sz="3200" b="1" dirty="0">
              <a:solidFill>
                <a:srgbClr val="00B050"/>
              </a:solidFill>
              <a:latin typeface="Comic Sans MS" pitchFamily="66" charset="0"/>
            </a:endParaRPr>
          </a:p>
        </p:txBody>
      </p:sp>
      <p:sp>
        <p:nvSpPr>
          <p:cNvPr id="6" name="Rectangle 5"/>
          <p:cNvSpPr/>
          <p:nvPr/>
        </p:nvSpPr>
        <p:spPr>
          <a:xfrm>
            <a:off x="533400" y="3124200"/>
            <a:ext cx="8001000" cy="1200329"/>
          </a:xfrm>
          <a:prstGeom prst="rect">
            <a:avLst/>
          </a:prstGeom>
        </p:spPr>
        <p:txBody>
          <a:bodyPr wrap="square">
            <a:spAutoFit/>
          </a:bodyPr>
          <a:lstStyle/>
          <a:p>
            <a:r>
              <a:rPr lang="en-US" dirty="0" smtClean="0"/>
              <a:t>Q14. A turntable rotating at 33 revolutions per minute is switched off. It comes to rest in 2.0 minutes with constant angular acceleration. Find the radial acceleration of a point 10 cm from the axis of rotation at time t = 1.0 minute. </a:t>
            </a:r>
          </a:p>
          <a:p>
            <a:r>
              <a:rPr lang="en-US" dirty="0" smtClean="0"/>
              <a:t>A) 0.30 m/s</a:t>
            </a:r>
            <a:r>
              <a:rPr lang="en-US" baseline="30000" dirty="0" smtClean="0"/>
              <a:t>2</a:t>
            </a:r>
            <a:r>
              <a:rPr lang="en-US" dirty="0" smtClean="0"/>
              <a:t> </a:t>
            </a:r>
          </a:p>
        </p:txBody>
      </p:sp>
      <p:grpSp>
        <p:nvGrpSpPr>
          <p:cNvPr id="9" name="Group 8"/>
          <p:cNvGrpSpPr/>
          <p:nvPr/>
        </p:nvGrpSpPr>
        <p:grpSpPr>
          <a:xfrm>
            <a:off x="381000" y="4648200"/>
            <a:ext cx="8763000" cy="2031325"/>
            <a:chOff x="381000" y="2274838"/>
            <a:chExt cx="8763000" cy="2031325"/>
          </a:xfrm>
        </p:grpSpPr>
        <p:sp>
          <p:nvSpPr>
            <p:cNvPr id="7" name="Rectangle 6"/>
            <p:cNvSpPr/>
            <p:nvPr/>
          </p:nvSpPr>
          <p:spPr>
            <a:xfrm>
              <a:off x="381000" y="2274838"/>
              <a:ext cx="8763000" cy="2031325"/>
            </a:xfrm>
            <a:prstGeom prst="rect">
              <a:avLst/>
            </a:prstGeom>
          </p:spPr>
          <p:txBody>
            <a:bodyPr wrap="square">
              <a:spAutoFit/>
            </a:bodyPr>
            <a:lstStyle/>
            <a:p>
              <a:r>
                <a:rPr lang="en-US" dirty="0" smtClean="0"/>
                <a:t>Q15. In the </a:t>
              </a:r>
              <a:r>
                <a:rPr lang="en-US" b="1" dirty="0" smtClean="0"/>
                <a:t>Figure , </a:t>
              </a:r>
              <a:r>
                <a:rPr lang="en-US" dirty="0" smtClean="0"/>
                <a:t>two particles, each with mass </a:t>
              </a:r>
              <a:r>
                <a:rPr lang="en-US" i="1" dirty="0" smtClean="0"/>
                <a:t>m = 1.0 kg, are fastened to each other, and to a rotation axis at point O, by two thin rigid rods. Each rod has length d = 1.0 m and mass M = 1.0 kg. Find the moment of inertia of the system about a perpendicular axis through point O as shown in the Figure. </a:t>
              </a:r>
            </a:p>
            <a:p>
              <a:endParaRPr lang="en-US" dirty="0" smtClean="0"/>
            </a:p>
            <a:p>
              <a:r>
                <a:rPr lang="en-US" dirty="0" smtClean="0"/>
                <a:t>A) 7.7 kg·m</a:t>
              </a:r>
              <a:r>
                <a:rPr lang="en-US" baseline="30000" dirty="0" smtClean="0"/>
                <a:t>2</a:t>
              </a:r>
              <a:r>
                <a:rPr lang="en-US" dirty="0" smtClean="0"/>
                <a:t> </a:t>
              </a:r>
            </a:p>
            <a:p>
              <a:endParaRPr lang="en-US" dirty="0"/>
            </a:p>
          </p:txBody>
        </p:sp>
        <p:pic>
          <p:nvPicPr>
            <p:cNvPr id="102402" name="Picture 2"/>
            <p:cNvPicPr>
              <a:picLocks noChangeAspect="1" noChangeArrowheads="1"/>
            </p:cNvPicPr>
            <p:nvPr/>
          </p:nvPicPr>
          <p:blipFill>
            <a:blip r:embed="rId2" cstate="print"/>
            <a:srcRect/>
            <a:stretch>
              <a:fillRect/>
            </a:stretch>
          </p:blipFill>
          <p:spPr bwMode="auto">
            <a:xfrm>
              <a:off x="4657725" y="3352800"/>
              <a:ext cx="3419475" cy="695325"/>
            </a:xfrm>
            <a:prstGeom prst="rect">
              <a:avLst/>
            </a:prstGeom>
            <a:noFill/>
            <a:ln w="9525">
              <a:noFill/>
              <a:miter lim="800000"/>
              <a:headEnd/>
              <a:tailEnd/>
            </a:ln>
            <a:effectLst/>
          </p:spPr>
        </p:pic>
      </p:grpSp>
      <p:sp>
        <p:nvSpPr>
          <p:cNvPr id="10" name="Rectangle 9"/>
          <p:cNvSpPr/>
          <p:nvPr/>
        </p:nvSpPr>
        <p:spPr>
          <a:xfrm>
            <a:off x="609600" y="569893"/>
            <a:ext cx="8001000" cy="2308324"/>
          </a:xfrm>
          <a:prstGeom prst="rect">
            <a:avLst/>
          </a:prstGeom>
        </p:spPr>
        <p:txBody>
          <a:bodyPr wrap="square">
            <a:spAutoFit/>
          </a:bodyPr>
          <a:lstStyle/>
          <a:p>
            <a:r>
              <a:rPr lang="en-US" dirty="0" smtClean="0"/>
              <a:t>Q13. </a:t>
            </a:r>
          </a:p>
          <a:p>
            <a:r>
              <a:rPr lang="en-US" dirty="0" smtClean="0"/>
              <a:t>The moment of inertia of an object does </a:t>
            </a:r>
            <a:r>
              <a:rPr lang="en-US" b="1" dirty="0" smtClean="0"/>
              <a:t>not depend on </a:t>
            </a:r>
          </a:p>
          <a:p>
            <a:endParaRPr lang="en-US" b="1" dirty="0" smtClean="0"/>
          </a:p>
          <a:p>
            <a:pPr marL="342900" indent="-342900">
              <a:buAutoNum type="alphaUcParenR"/>
            </a:pPr>
            <a:r>
              <a:rPr lang="en-US" dirty="0" smtClean="0"/>
              <a:t>its angular velocity.      </a:t>
            </a:r>
          </a:p>
          <a:p>
            <a:pPr marL="342900" indent="-342900">
              <a:buAutoNum type="alphaUcParenR"/>
            </a:pPr>
            <a:r>
              <a:rPr lang="en-US" dirty="0" smtClean="0"/>
              <a:t>its mass.     </a:t>
            </a:r>
          </a:p>
          <a:p>
            <a:pPr marL="342900" indent="-342900">
              <a:buAutoNum type="alphaUcParenR"/>
            </a:pPr>
            <a:r>
              <a:rPr lang="en-US" dirty="0" smtClean="0"/>
              <a:t>its size and shape.</a:t>
            </a:r>
          </a:p>
          <a:p>
            <a:pPr marL="342900" indent="-342900">
              <a:buAutoNum type="alphaUcParenR"/>
            </a:pPr>
            <a:r>
              <a:rPr lang="en-US" dirty="0" smtClean="0"/>
              <a:t>the location of the axis of rotation. </a:t>
            </a:r>
          </a:p>
          <a:p>
            <a:r>
              <a:rPr lang="en-US" dirty="0" smtClean="0"/>
              <a:t>E) the distribution of its mass.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smtClean="0">
                <a:solidFill>
                  <a:srgbClr val="00B050"/>
                </a:solidFill>
                <a:latin typeface="Comic Sans MS" pitchFamily="66" charset="0"/>
              </a:rPr>
              <a:t>T-101-ch10 &amp;11 </a:t>
            </a:r>
            <a:endParaRPr lang="en-US" sz="3200" b="1" dirty="0">
              <a:solidFill>
                <a:srgbClr val="00B050"/>
              </a:solidFill>
              <a:latin typeface="Comic Sans MS" pitchFamily="66" charset="0"/>
            </a:endParaRPr>
          </a:p>
        </p:txBody>
      </p:sp>
      <p:grpSp>
        <p:nvGrpSpPr>
          <p:cNvPr id="8" name="Group 7"/>
          <p:cNvGrpSpPr/>
          <p:nvPr/>
        </p:nvGrpSpPr>
        <p:grpSpPr>
          <a:xfrm>
            <a:off x="381000" y="990600"/>
            <a:ext cx="7696200" cy="2585323"/>
            <a:chOff x="-76200" y="1219200"/>
            <a:chExt cx="7696200" cy="2797039"/>
          </a:xfrm>
        </p:grpSpPr>
        <p:sp>
          <p:nvSpPr>
            <p:cNvPr id="6" name="Rectangle 5"/>
            <p:cNvSpPr/>
            <p:nvPr/>
          </p:nvSpPr>
          <p:spPr>
            <a:xfrm>
              <a:off x="-76200" y="1219200"/>
              <a:ext cx="5562600" cy="2797039"/>
            </a:xfrm>
            <a:prstGeom prst="rect">
              <a:avLst/>
            </a:prstGeom>
          </p:spPr>
          <p:txBody>
            <a:bodyPr wrap="square">
              <a:spAutoFit/>
            </a:bodyPr>
            <a:lstStyle/>
            <a:p>
              <a:r>
                <a:rPr lang="en-US" dirty="0" smtClean="0"/>
                <a:t>Q16. </a:t>
              </a:r>
            </a:p>
            <a:p>
              <a:r>
                <a:rPr lang="en-US" dirty="0" smtClean="0"/>
                <a:t>A rope is wound around the rim of a wheel (radius = 2.0 m, and moment of inertia about the rotation axis, I = 5.0 kg.m2). A constant force F = 40 N is applied </a:t>
              </a:r>
              <a:r>
                <a:rPr lang="en-US" b="1" dirty="0" smtClean="0"/>
                <a:t>(Figure ) </a:t>
              </a:r>
              <a:r>
                <a:rPr lang="en-US" dirty="0" smtClean="0"/>
                <a:t>to one end of the rope for 1.0 s causing the wheel to rotate starting from rest. Find the length of the rope unwound during this period of time. </a:t>
              </a:r>
            </a:p>
            <a:p>
              <a:r>
                <a:rPr lang="en-US" dirty="0" smtClean="0"/>
                <a:t>A) 16 m </a:t>
              </a:r>
            </a:p>
            <a:p>
              <a:endParaRPr lang="en-US" dirty="0"/>
            </a:p>
          </p:txBody>
        </p:sp>
        <p:pic>
          <p:nvPicPr>
            <p:cNvPr id="2" name="Picture 2"/>
            <p:cNvPicPr>
              <a:picLocks noChangeAspect="1" noChangeArrowheads="1"/>
            </p:cNvPicPr>
            <p:nvPr/>
          </p:nvPicPr>
          <p:blipFill>
            <a:blip r:embed="rId2" cstate="print"/>
            <a:srcRect/>
            <a:stretch>
              <a:fillRect/>
            </a:stretch>
          </p:blipFill>
          <p:spPr bwMode="auto">
            <a:xfrm>
              <a:off x="6477000" y="1524000"/>
              <a:ext cx="1143000" cy="1592036"/>
            </a:xfrm>
            <a:prstGeom prst="rect">
              <a:avLst/>
            </a:prstGeom>
            <a:noFill/>
            <a:ln w="9525">
              <a:noFill/>
              <a:miter lim="800000"/>
              <a:headEnd/>
              <a:tailEnd/>
            </a:ln>
            <a:effectLst/>
          </p:spPr>
        </p:pic>
      </p:grpSp>
      <p:sp>
        <p:nvSpPr>
          <p:cNvPr id="9" name="Rectangle 8"/>
          <p:cNvSpPr/>
          <p:nvPr/>
        </p:nvSpPr>
        <p:spPr>
          <a:xfrm>
            <a:off x="381000" y="4847272"/>
            <a:ext cx="8382000" cy="1477328"/>
          </a:xfrm>
          <a:prstGeom prst="rect">
            <a:avLst/>
          </a:prstGeom>
        </p:spPr>
        <p:txBody>
          <a:bodyPr wrap="square">
            <a:spAutoFit/>
          </a:bodyPr>
          <a:lstStyle/>
          <a:p>
            <a:r>
              <a:rPr lang="en-US" dirty="0" smtClean="0"/>
              <a:t>Q18. </a:t>
            </a:r>
          </a:p>
          <a:p>
            <a:r>
              <a:rPr lang="en-US" dirty="0" smtClean="0"/>
              <a:t>A 4.0 kg particle moves in an </a:t>
            </a:r>
            <a:r>
              <a:rPr lang="en-US" i="1" dirty="0" smtClean="0"/>
              <a:t>x-y plane. At the instant when the particle’s position relative to the origin is </a:t>
            </a:r>
            <a:r>
              <a:rPr lang="en-US" b="1" i="1" dirty="0" smtClean="0"/>
              <a:t>, r’ = 2.0 </a:t>
            </a:r>
            <a:r>
              <a:rPr lang="en-US" b="1" i="1" dirty="0" err="1" smtClean="0"/>
              <a:t>i</a:t>
            </a:r>
            <a:r>
              <a:rPr lang="en-US" i="1" dirty="0" smtClean="0"/>
              <a:t> its acceleration is , </a:t>
            </a:r>
            <a:r>
              <a:rPr lang="en-US" b="1" i="1" dirty="0" smtClean="0"/>
              <a:t>a = 2.0 </a:t>
            </a:r>
            <a:r>
              <a:rPr lang="en-US" b="1" i="1" dirty="0" err="1" smtClean="0"/>
              <a:t>i</a:t>
            </a:r>
            <a:r>
              <a:rPr lang="en-US" b="1" i="1" dirty="0" smtClean="0"/>
              <a:t> +3j </a:t>
            </a:r>
            <a:r>
              <a:rPr lang="en-US" i="1" dirty="0" smtClean="0"/>
              <a:t>where </a:t>
            </a:r>
            <a:r>
              <a:rPr lang="en-US" b="1" i="1" dirty="0" smtClean="0"/>
              <a:t>r ’ i</a:t>
            </a:r>
            <a:r>
              <a:rPr lang="en-US" i="1" dirty="0" smtClean="0"/>
              <a:t>s in meters and </a:t>
            </a:r>
            <a:r>
              <a:rPr lang="en-US" b="1" i="1" dirty="0" smtClean="0"/>
              <a:t>a</a:t>
            </a:r>
            <a:r>
              <a:rPr lang="en-US" i="1" dirty="0" smtClean="0"/>
              <a:t> is in m/s</a:t>
            </a:r>
            <a:r>
              <a:rPr lang="en-US" i="1" baseline="30000" dirty="0" smtClean="0"/>
              <a:t>2</a:t>
            </a:r>
            <a:r>
              <a:rPr lang="en-US" i="1" dirty="0" smtClean="0"/>
              <a:t>. Find the torque acting on the particle about the point P (0, 2.0) m. </a:t>
            </a:r>
          </a:p>
          <a:p>
            <a:r>
              <a:rPr lang="en-US" dirty="0" smtClean="0"/>
              <a:t>A) +40</a:t>
            </a:r>
            <a:r>
              <a:rPr lang="en-US" i="1" dirty="0" smtClean="0"/>
              <a:t>kN.m </a:t>
            </a:r>
            <a:endParaRPr lang="en-US" dirty="0"/>
          </a:p>
        </p:txBody>
      </p:sp>
      <p:sp>
        <p:nvSpPr>
          <p:cNvPr id="7" name="Rectangle 6"/>
          <p:cNvSpPr/>
          <p:nvPr/>
        </p:nvSpPr>
        <p:spPr>
          <a:xfrm>
            <a:off x="381000" y="3447871"/>
            <a:ext cx="8153400" cy="1200329"/>
          </a:xfrm>
          <a:prstGeom prst="rect">
            <a:avLst/>
          </a:prstGeom>
        </p:spPr>
        <p:txBody>
          <a:bodyPr wrap="square">
            <a:spAutoFit/>
          </a:bodyPr>
          <a:lstStyle/>
          <a:p>
            <a:r>
              <a:rPr lang="en-US" dirty="0" smtClean="0"/>
              <a:t>Q17. </a:t>
            </a:r>
          </a:p>
          <a:p>
            <a:r>
              <a:rPr lang="en-US" dirty="0" smtClean="0"/>
              <a:t>A thin hoop of mass M and radius R rolls without slipping down an inclined plane. The ratio of its rotational kinetic energy to its total kinetic energy is: </a:t>
            </a:r>
          </a:p>
          <a:p>
            <a:r>
              <a:rPr lang="en-US" dirty="0" smtClean="0"/>
              <a:t>A) 1/2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28600" y="5867400"/>
            <a:ext cx="4648200" cy="762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04800" y="1143000"/>
            <a:ext cx="1905000" cy="533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1000" y="4953000"/>
            <a:ext cx="2209800" cy="762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8600" y="3012744"/>
            <a:ext cx="1905000" cy="533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p:nvGrpSpPr>
        <p:grpSpPr>
          <a:xfrm rot="1839036">
            <a:off x="4371640" y="2018611"/>
            <a:ext cx="4101153" cy="2430440"/>
            <a:chOff x="2223448" y="2133600"/>
            <a:chExt cx="4101153" cy="2430440"/>
          </a:xfrm>
        </p:grpSpPr>
        <p:cxnSp>
          <p:nvCxnSpPr>
            <p:cNvPr id="3" name="Straight Arrow Connector 2"/>
            <p:cNvCxnSpPr/>
            <p:nvPr/>
          </p:nvCxnSpPr>
          <p:spPr>
            <a:xfrm flipV="1">
              <a:off x="4267201" y="2133600"/>
              <a:ext cx="2057400" cy="1219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0800000" flipV="1">
              <a:off x="2223448" y="3344840"/>
              <a:ext cx="2057400" cy="1219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2"/>
          <p:cNvGrpSpPr/>
          <p:nvPr/>
        </p:nvGrpSpPr>
        <p:grpSpPr>
          <a:xfrm>
            <a:off x="4191000" y="838200"/>
            <a:ext cx="4572000" cy="4572000"/>
            <a:chOff x="2057400" y="990600"/>
            <a:chExt cx="4572000" cy="4572000"/>
          </a:xfrm>
        </p:grpSpPr>
        <p:cxnSp>
          <p:nvCxnSpPr>
            <p:cNvPr id="10" name="Straight Connector 9"/>
            <p:cNvCxnSpPr/>
            <p:nvPr/>
          </p:nvCxnSpPr>
          <p:spPr>
            <a:xfrm rot="5400000">
              <a:off x="1981199" y="3276600"/>
              <a:ext cx="4572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57400" y="3352800"/>
              <a:ext cx="4572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flipV="1">
            <a:off x="6400800" y="2252321"/>
            <a:ext cx="2231895" cy="948079"/>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21075216">
            <a:off x="6731209" y="2496093"/>
            <a:ext cx="425116" cy="369332"/>
          </a:xfrm>
          <a:prstGeom prst="rect">
            <a:avLst/>
          </a:prstGeom>
          <a:noFill/>
        </p:spPr>
        <p:txBody>
          <a:bodyPr wrap="none" rtlCol="0">
            <a:spAutoFit/>
          </a:bodyPr>
          <a:lstStyle/>
          <a:p>
            <a:r>
              <a:rPr lang="el-GR" dirty="0" smtClean="0"/>
              <a:t>Θ</a:t>
            </a:r>
            <a:r>
              <a:rPr lang="en-US" baseline="-25000" dirty="0" smtClean="0"/>
              <a:t> </a:t>
            </a:r>
            <a:r>
              <a:rPr lang="en-US" dirty="0" smtClean="0"/>
              <a:t> </a:t>
            </a:r>
            <a:endParaRPr lang="en-US" baseline="-25000" dirty="0"/>
          </a:p>
        </p:txBody>
      </p:sp>
      <p:sp>
        <p:nvSpPr>
          <p:cNvPr id="22" name="TextBox 21"/>
          <p:cNvSpPr txBox="1"/>
          <p:nvPr/>
        </p:nvSpPr>
        <p:spPr>
          <a:xfrm>
            <a:off x="1095172" y="0"/>
            <a:ext cx="7210628" cy="646331"/>
          </a:xfrm>
          <a:prstGeom prst="rect">
            <a:avLst/>
          </a:prstGeom>
          <a:noFill/>
        </p:spPr>
        <p:txBody>
          <a:bodyPr wrap="none" rtlCol="0">
            <a:spAutoFit/>
          </a:bodyPr>
          <a:lstStyle/>
          <a:p>
            <a:r>
              <a:rPr lang="en-US" sz="3600" b="1" i="1" dirty="0" smtClean="0"/>
              <a:t>Linear – Angular motion relationship</a:t>
            </a:r>
            <a:endParaRPr lang="en-US" sz="3600" b="1" dirty="0"/>
          </a:p>
        </p:txBody>
      </p:sp>
      <p:graphicFrame>
        <p:nvGraphicFramePr>
          <p:cNvPr id="3076" name="Object 4"/>
          <p:cNvGraphicFramePr>
            <a:graphicFrameLocks noChangeAspect="1"/>
          </p:cNvGraphicFramePr>
          <p:nvPr/>
        </p:nvGraphicFramePr>
        <p:xfrm>
          <a:off x="381000" y="1143000"/>
          <a:ext cx="1817688" cy="474663"/>
        </p:xfrm>
        <a:graphic>
          <a:graphicData uri="http://schemas.openxmlformats.org/presentationml/2006/ole">
            <mc:AlternateContent xmlns:mc="http://schemas.openxmlformats.org/markup-compatibility/2006">
              <mc:Choice xmlns:v="urn:schemas-microsoft-com:vml" Requires="v">
                <p:oleObj spid="_x0000_s5437" name="Equation" r:id="rId3" imgW="431640" imgH="177480" progId="Equation.3">
                  <p:embed/>
                </p:oleObj>
              </mc:Choice>
              <mc:Fallback>
                <p:oleObj name="Equation" r:id="rId3" imgW="431640" imgH="1774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0"/>
                        <a:ext cx="1817688"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Oval 17"/>
          <p:cNvSpPr/>
          <p:nvPr/>
        </p:nvSpPr>
        <p:spPr>
          <a:xfrm>
            <a:off x="4191000" y="914400"/>
            <a:ext cx="4648200" cy="4495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p:cNvSpPr/>
          <p:nvPr/>
        </p:nvSpPr>
        <p:spPr>
          <a:xfrm>
            <a:off x="6248400" y="2743200"/>
            <a:ext cx="533400" cy="6096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rot="20424787">
            <a:off x="7516278" y="2580549"/>
            <a:ext cx="457200" cy="369332"/>
          </a:xfrm>
          <a:prstGeom prst="rect">
            <a:avLst/>
          </a:prstGeom>
          <a:noFill/>
        </p:spPr>
        <p:txBody>
          <a:bodyPr wrap="square" rtlCol="0">
            <a:spAutoFit/>
          </a:bodyPr>
          <a:lstStyle/>
          <a:p>
            <a:r>
              <a:rPr lang="en-US" dirty="0" smtClean="0"/>
              <a:t>r</a:t>
            </a:r>
            <a:endParaRPr lang="en-US" dirty="0"/>
          </a:p>
        </p:txBody>
      </p:sp>
      <p:grpSp>
        <p:nvGrpSpPr>
          <p:cNvPr id="28" name="Group 27"/>
          <p:cNvGrpSpPr/>
          <p:nvPr/>
        </p:nvGrpSpPr>
        <p:grpSpPr>
          <a:xfrm>
            <a:off x="6858000" y="838200"/>
            <a:ext cx="1820839" cy="1372737"/>
            <a:chOff x="4648200" y="838200"/>
            <a:chExt cx="1820839" cy="1372737"/>
          </a:xfrm>
        </p:grpSpPr>
        <p:sp>
          <p:nvSpPr>
            <p:cNvPr id="26" name="Freeform 25"/>
            <p:cNvSpPr/>
            <p:nvPr/>
          </p:nvSpPr>
          <p:spPr>
            <a:xfrm>
              <a:off x="4648200" y="838200"/>
              <a:ext cx="1820839" cy="1372737"/>
            </a:xfrm>
            <a:custGeom>
              <a:avLst/>
              <a:gdLst>
                <a:gd name="connsiteX0" fmla="*/ 1692323 w 1692323"/>
                <a:gd name="connsiteY0" fmla="*/ 1323833 h 1323833"/>
                <a:gd name="connsiteX1" fmla="*/ 1364777 w 1692323"/>
                <a:gd name="connsiteY1" fmla="*/ 764275 h 1323833"/>
                <a:gd name="connsiteX2" fmla="*/ 764275 w 1692323"/>
                <a:gd name="connsiteY2" fmla="*/ 272956 h 1323833"/>
                <a:gd name="connsiteX3" fmla="*/ 0 w 1692323"/>
                <a:gd name="connsiteY3" fmla="*/ 0 h 1323833"/>
              </a:gdLst>
              <a:ahLst/>
              <a:cxnLst>
                <a:cxn ang="0">
                  <a:pos x="connsiteX0" y="connsiteY0"/>
                </a:cxn>
                <a:cxn ang="0">
                  <a:pos x="connsiteX1" y="connsiteY1"/>
                </a:cxn>
                <a:cxn ang="0">
                  <a:pos x="connsiteX2" y="connsiteY2"/>
                </a:cxn>
                <a:cxn ang="0">
                  <a:pos x="connsiteX3" y="connsiteY3"/>
                </a:cxn>
              </a:cxnLst>
              <a:rect l="l" t="t" r="r" b="b"/>
              <a:pathLst>
                <a:path w="1692323" h="1323833">
                  <a:moveTo>
                    <a:pt x="1692323" y="1323833"/>
                  </a:moveTo>
                  <a:cubicBezTo>
                    <a:pt x="1605887" y="1131627"/>
                    <a:pt x="1519452" y="939421"/>
                    <a:pt x="1364777" y="764275"/>
                  </a:cubicBezTo>
                  <a:cubicBezTo>
                    <a:pt x="1210102" y="589129"/>
                    <a:pt x="991738" y="400335"/>
                    <a:pt x="764275" y="272956"/>
                  </a:cubicBezTo>
                  <a:cubicBezTo>
                    <a:pt x="536812" y="145577"/>
                    <a:pt x="268406" y="72788"/>
                    <a:pt x="0" y="0"/>
                  </a:cubicBezTo>
                </a:path>
              </a:pathLst>
            </a:cu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019800" y="1143000"/>
              <a:ext cx="274434" cy="369332"/>
            </a:xfrm>
            <a:prstGeom prst="rect">
              <a:avLst/>
            </a:prstGeom>
            <a:noFill/>
          </p:spPr>
          <p:txBody>
            <a:bodyPr wrap="none" rtlCol="0">
              <a:spAutoFit/>
            </a:bodyPr>
            <a:lstStyle/>
            <a:p>
              <a:r>
                <a:rPr lang="en-US" dirty="0" smtClean="0"/>
                <a:t>s</a:t>
              </a:r>
              <a:endParaRPr lang="en-US" dirty="0"/>
            </a:p>
          </p:txBody>
        </p:sp>
      </p:grpSp>
      <p:graphicFrame>
        <p:nvGraphicFramePr>
          <p:cNvPr id="5126" name="Object 6"/>
          <p:cNvGraphicFramePr>
            <a:graphicFrameLocks noChangeAspect="1"/>
          </p:cNvGraphicFramePr>
          <p:nvPr/>
        </p:nvGraphicFramePr>
        <p:xfrm>
          <a:off x="152400" y="1752600"/>
          <a:ext cx="2779713" cy="1050925"/>
        </p:xfrm>
        <a:graphic>
          <a:graphicData uri="http://schemas.openxmlformats.org/presentationml/2006/ole">
            <mc:AlternateContent xmlns:mc="http://schemas.openxmlformats.org/markup-compatibility/2006">
              <mc:Choice xmlns:v="urn:schemas-microsoft-com:vml" Requires="v">
                <p:oleObj spid="_x0000_s5438" name="Equation" r:id="rId5" imgW="660240" imgH="393480" progId="Equation.3">
                  <p:embed/>
                </p:oleObj>
              </mc:Choice>
              <mc:Fallback>
                <p:oleObj name="Equation" r:id="rId5" imgW="660240" imgH="3934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752600"/>
                        <a:ext cx="2779713"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7" name="Object 7"/>
          <p:cNvGraphicFramePr>
            <a:graphicFrameLocks noChangeAspect="1"/>
          </p:cNvGraphicFramePr>
          <p:nvPr/>
        </p:nvGraphicFramePr>
        <p:xfrm>
          <a:off x="381000" y="3124200"/>
          <a:ext cx="1817688" cy="373063"/>
        </p:xfrm>
        <a:graphic>
          <a:graphicData uri="http://schemas.openxmlformats.org/presentationml/2006/ole">
            <mc:AlternateContent xmlns:mc="http://schemas.openxmlformats.org/markup-compatibility/2006">
              <mc:Choice xmlns:v="urn:schemas-microsoft-com:vml" Requires="v">
                <p:oleObj spid="_x0000_s5439" name="Equation" r:id="rId7" imgW="431640" imgH="139680" progId="Equation.3">
                  <p:embed/>
                </p:oleObj>
              </mc:Choice>
              <mc:Fallback>
                <p:oleObj name="Equation" r:id="rId7" imgW="431640" imgH="13968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124200"/>
                        <a:ext cx="1817688"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8" name="Object 8"/>
          <p:cNvGraphicFramePr>
            <a:graphicFrameLocks noChangeAspect="1"/>
          </p:cNvGraphicFramePr>
          <p:nvPr/>
        </p:nvGraphicFramePr>
        <p:xfrm>
          <a:off x="152400" y="3810000"/>
          <a:ext cx="2779713" cy="1050925"/>
        </p:xfrm>
        <a:graphic>
          <a:graphicData uri="http://schemas.openxmlformats.org/presentationml/2006/ole">
            <mc:AlternateContent xmlns:mc="http://schemas.openxmlformats.org/markup-compatibility/2006">
              <mc:Choice xmlns:v="urn:schemas-microsoft-com:vml" Requires="v">
                <p:oleObj spid="_x0000_s5440" name="Equation" r:id="rId9" imgW="660240" imgH="393480" progId="Equation.3">
                  <p:embed/>
                </p:oleObj>
              </mc:Choice>
              <mc:Fallback>
                <p:oleObj name="Equation" r:id="rId9" imgW="660240" imgH="39348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3810000"/>
                        <a:ext cx="2779713"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9" name="Object 9"/>
          <p:cNvGraphicFramePr>
            <a:graphicFrameLocks noChangeAspect="1"/>
          </p:cNvGraphicFramePr>
          <p:nvPr/>
        </p:nvGraphicFramePr>
        <p:xfrm>
          <a:off x="506413" y="4951413"/>
          <a:ext cx="2084387" cy="611187"/>
        </p:xfrm>
        <a:graphic>
          <a:graphicData uri="http://schemas.openxmlformats.org/presentationml/2006/ole">
            <mc:AlternateContent xmlns:mc="http://schemas.openxmlformats.org/markup-compatibility/2006">
              <mc:Choice xmlns:v="urn:schemas-microsoft-com:vml" Requires="v">
                <p:oleObj spid="_x0000_s5441" name="Equation" r:id="rId11" imgW="495000" imgH="228600" progId="Equation.3">
                  <p:embed/>
                </p:oleObj>
              </mc:Choice>
              <mc:Fallback>
                <p:oleObj name="Equation" r:id="rId11" imgW="495000" imgH="2286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6413" y="4951413"/>
                        <a:ext cx="2084387" cy="61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0" name="Object 10"/>
          <p:cNvGraphicFramePr>
            <a:graphicFrameLocks noChangeAspect="1"/>
          </p:cNvGraphicFramePr>
          <p:nvPr/>
        </p:nvGraphicFramePr>
        <p:xfrm>
          <a:off x="304800" y="5867400"/>
          <a:ext cx="4330699" cy="790575"/>
        </p:xfrm>
        <a:graphic>
          <a:graphicData uri="http://schemas.openxmlformats.org/presentationml/2006/ole">
            <mc:AlternateContent xmlns:mc="http://schemas.openxmlformats.org/markup-compatibility/2006">
              <mc:Choice xmlns:v="urn:schemas-microsoft-com:vml" Requires="v">
                <p:oleObj spid="_x0000_s5442" name="Equation" r:id="rId13" imgW="1358640" imgH="419040" progId="Equation.3">
                  <p:embed/>
                </p:oleObj>
              </mc:Choice>
              <mc:Fallback>
                <p:oleObj name="Equation" r:id="rId13" imgW="1358640" imgH="41904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5867400"/>
                        <a:ext cx="4330699"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6" name="Group 35"/>
          <p:cNvGrpSpPr/>
          <p:nvPr/>
        </p:nvGrpSpPr>
        <p:grpSpPr>
          <a:xfrm>
            <a:off x="2590800" y="5172483"/>
            <a:ext cx="2971800" cy="390117"/>
            <a:chOff x="2590800" y="5172483"/>
            <a:chExt cx="2971800" cy="390117"/>
          </a:xfrm>
        </p:grpSpPr>
        <p:sp>
          <p:nvSpPr>
            <p:cNvPr id="32" name="TextBox 31"/>
            <p:cNvSpPr txBox="1"/>
            <p:nvPr/>
          </p:nvSpPr>
          <p:spPr>
            <a:xfrm>
              <a:off x="3148285" y="5172483"/>
              <a:ext cx="2414315" cy="369332"/>
            </a:xfrm>
            <a:prstGeom prst="rect">
              <a:avLst/>
            </a:prstGeom>
            <a:noFill/>
          </p:spPr>
          <p:txBody>
            <a:bodyPr wrap="none" rtlCol="0">
              <a:spAutoFit/>
            </a:bodyPr>
            <a:lstStyle/>
            <a:p>
              <a:r>
                <a:rPr lang="en-US" b="1" dirty="0" smtClean="0">
                  <a:solidFill>
                    <a:srgbClr val="0000FF"/>
                  </a:solidFill>
                </a:rPr>
                <a:t>Transverse acceleration</a:t>
              </a:r>
              <a:endParaRPr lang="en-US" b="1" dirty="0">
                <a:solidFill>
                  <a:srgbClr val="0000FF"/>
                </a:solidFill>
              </a:endParaRPr>
            </a:p>
          </p:txBody>
        </p:sp>
        <p:sp>
          <p:nvSpPr>
            <p:cNvPr id="35" name="Right Arrow 34"/>
            <p:cNvSpPr/>
            <p:nvPr/>
          </p:nvSpPr>
          <p:spPr>
            <a:xfrm flipH="1">
              <a:off x="2590800" y="5181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105400" y="6019800"/>
            <a:ext cx="2552775" cy="390117"/>
            <a:chOff x="2590800" y="5172483"/>
            <a:chExt cx="2552775" cy="390117"/>
          </a:xfrm>
        </p:grpSpPr>
        <p:sp>
          <p:nvSpPr>
            <p:cNvPr id="38" name="TextBox 37"/>
            <p:cNvSpPr txBox="1"/>
            <p:nvPr/>
          </p:nvSpPr>
          <p:spPr>
            <a:xfrm>
              <a:off x="3148285" y="5172483"/>
              <a:ext cx="1995290" cy="369332"/>
            </a:xfrm>
            <a:prstGeom prst="rect">
              <a:avLst/>
            </a:prstGeom>
            <a:noFill/>
          </p:spPr>
          <p:txBody>
            <a:bodyPr wrap="none" rtlCol="0">
              <a:spAutoFit/>
            </a:bodyPr>
            <a:lstStyle/>
            <a:p>
              <a:r>
                <a:rPr lang="en-US" b="1" dirty="0" smtClean="0">
                  <a:solidFill>
                    <a:srgbClr val="0000FF"/>
                  </a:solidFill>
                </a:rPr>
                <a:t>Radial acceleration</a:t>
              </a:r>
              <a:endParaRPr lang="en-US" b="1" dirty="0">
                <a:solidFill>
                  <a:srgbClr val="0000FF"/>
                </a:solidFill>
              </a:endParaRPr>
            </a:p>
          </p:txBody>
        </p:sp>
        <p:sp>
          <p:nvSpPr>
            <p:cNvPr id="39" name="Right Arrow 38"/>
            <p:cNvSpPr/>
            <p:nvPr/>
          </p:nvSpPr>
          <p:spPr>
            <a:xfrm flipH="1">
              <a:off x="2590800" y="5181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800000">
                                      <p:cBhvr>
                                        <p:cTn id="6" dur="8000" fill="hold"/>
                                        <p:tgtEl>
                                          <p:spTgt spid="2"/>
                                        </p:tgtEl>
                                        <p:attrNameLst>
                                          <p:attrName>r</p:attrName>
                                        </p:attrNameLst>
                                      </p:cBhvr>
                                    </p:animRot>
                                  </p:childTnLst>
                                </p:cTn>
                              </p:par>
                              <p:par>
                                <p:cTn id="7" presetID="1" presetClass="entr" presetSubtype="0" fill="hold" nodeType="withEffect">
                                  <p:stCondLst>
                                    <p:cond delay="30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8000"/>
                                  </p:stCondLst>
                                  <p:childTnLst>
                                    <p:set>
                                      <p:cBhvr>
                                        <p:cTn id="10" dur="1" fill="hold">
                                          <p:stCondLst>
                                            <p:cond delay="0"/>
                                          </p:stCondLst>
                                        </p:cTn>
                                        <p:tgtEl>
                                          <p:spTgt spid="20"/>
                                        </p:tgtEl>
                                        <p:attrNameLst>
                                          <p:attrName>style.visibility</p:attrName>
                                        </p:attrNameLst>
                                      </p:cBhvr>
                                      <p:to>
                                        <p:strVal val="visible"/>
                                      </p:to>
                                    </p:set>
                                  </p:childTnLst>
                                </p:cTn>
                              </p:par>
                              <p:par>
                                <p:cTn id="11" presetID="22" presetClass="entr" presetSubtype="4" fill="hold" grpId="0" nodeType="withEffect">
                                  <p:stCondLst>
                                    <p:cond delay="200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6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1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1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1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1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13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0" grpId="0" animBg="1"/>
      <p:bldP spid="24" grpId="0" animBg="1"/>
      <p:bldP spid="20" grpId="0"/>
      <p:bldP spid="23" grpId="0" animBg="1"/>
      <p:bldP spid="2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T-101-ch11 </a:t>
            </a:r>
            <a:endParaRPr lang="en-US" sz="3200" b="1" dirty="0">
              <a:solidFill>
                <a:srgbClr val="00B050"/>
              </a:solidFill>
              <a:latin typeface="Comic Sans MS" pitchFamily="66" charset="0"/>
            </a:endParaRPr>
          </a:p>
        </p:txBody>
      </p:sp>
      <p:sp>
        <p:nvSpPr>
          <p:cNvPr id="6" name="Rectangle 5"/>
          <p:cNvSpPr/>
          <p:nvPr/>
        </p:nvSpPr>
        <p:spPr>
          <a:xfrm>
            <a:off x="228600" y="762000"/>
            <a:ext cx="8839200" cy="2031325"/>
          </a:xfrm>
          <a:prstGeom prst="rect">
            <a:avLst/>
          </a:prstGeom>
        </p:spPr>
        <p:txBody>
          <a:bodyPr wrap="square">
            <a:spAutoFit/>
          </a:bodyPr>
          <a:lstStyle/>
          <a:p>
            <a:r>
              <a:rPr lang="en-US" dirty="0" smtClean="0"/>
              <a:t>Q19. </a:t>
            </a:r>
          </a:p>
          <a:p>
            <a:r>
              <a:rPr lang="en-US" dirty="0" smtClean="0"/>
              <a:t>A boy of mass m = 30.0 kg stands at the center of a platform which rotates about a frictionless axle making one revolution in 6.00 seconds. The platform is a uniform circular disk with mass M = 100 kg and radius R = 2.00 m. If the boy walks </a:t>
            </a:r>
            <a:r>
              <a:rPr lang="en-US" dirty="0" err="1" smtClean="0"/>
              <a:t>radially</a:t>
            </a:r>
            <a:r>
              <a:rPr lang="en-US" dirty="0" smtClean="0"/>
              <a:t> to a position 1.00 m from the platform center, find the angular speed of the boy-platform system after the boy has reached this position. </a:t>
            </a:r>
          </a:p>
          <a:p>
            <a:r>
              <a:rPr lang="en-US" dirty="0" smtClean="0"/>
              <a:t>A) 9.11 × 10</a:t>
            </a:r>
            <a:r>
              <a:rPr lang="en-US" baseline="30000" dirty="0" smtClean="0"/>
              <a:t>-1</a:t>
            </a:r>
            <a:r>
              <a:rPr lang="en-US" dirty="0" smtClean="0"/>
              <a:t> </a:t>
            </a:r>
            <a:r>
              <a:rPr lang="en-US" dirty="0" err="1" smtClean="0"/>
              <a:t>rad</a:t>
            </a:r>
            <a:r>
              <a:rPr lang="en-US" dirty="0" smtClean="0"/>
              <a:t>/s </a:t>
            </a:r>
          </a:p>
        </p:txBody>
      </p:sp>
      <p:grpSp>
        <p:nvGrpSpPr>
          <p:cNvPr id="2" name="Group 8"/>
          <p:cNvGrpSpPr/>
          <p:nvPr/>
        </p:nvGrpSpPr>
        <p:grpSpPr>
          <a:xfrm>
            <a:off x="228600" y="3048000"/>
            <a:ext cx="8686800" cy="2862322"/>
            <a:chOff x="228600" y="3048000"/>
            <a:chExt cx="8686800" cy="2862322"/>
          </a:xfrm>
        </p:grpSpPr>
        <p:sp>
          <p:nvSpPr>
            <p:cNvPr id="7" name="Rectangle 6"/>
            <p:cNvSpPr/>
            <p:nvPr/>
          </p:nvSpPr>
          <p:spPr>
            <a:xfrm>
              <a:off x="228600" y="3048000"/>
              <a:ext cx="6324600" cy="2862322"/>
            </a:xfrm>
            <a:prstGeom prst="rect">
              <a:avLst/>
            </a:prstGeom>
          </p:spPr>
          <p:txBody>
            <a:bodyPr wrap="square">
              <a:spAutoFit/>
            </a:bodyPr>
            <a:lstStyle/>
            <a:p>
              <a:r>
                <a:rPr lang="en-US" dirty="0" smtClean="0"/>
                <a:t>Q20. </a:t>
              </a:r>
            </a:p>
            <a:p>
              <a:r>
                <a:rPr lang="en-US" dirty="0" smtClean="0"/>
                <a:t>A uniform thin rod of mass M = 50 g and length L = 1.0 m hangs from a pivot at point A at the edge (</a:t>
              </a:r>
              <a:r>
                <a:rPr lang="en-US" b="1" dirty="0" smtClean="0"/>
                <a:t>Figure 10). </a:t>
              </a:r>
              <a:r>
                <a:rPr lang="en-US" dirty="0" smtClean="0"/>
                <a:t>A ball of clay of mass m = 10 g moving with a horizontal velocity v = 25 m/s strikes the rod at its center of mass (COM) at right angle and remains stuck to the rod. Find the angular speed of the clay–rod system just after the collision. </a:t>
              </a:r>
            </a:p>
            <a:p>
              <a:endParaRPr lang="en-US" dirty="0" smtClean="0"/>
            </a:p>
            <a:p>
              <a:endParaRPr lang="en-US" dirty="0" smtClean="0"/>
            </a:p>
            <a:p>
              <a:r>
                <a:rPr lang="en-US" dirty="0" smtClean="0"/>
                <a:t>A) 6.5 </a:t>
              </a:r>
              <a:r>
                <a:rPr lang="en-US" dirty="0" err="1" smtClean="0"/>
                <a:t>rad</a:t>
              </a:r>
              <a:r>
                <a:rPr lang="en-US" dirty="0" smtClean="0"/>
                <a:t>/s </a:t>
              </a:r>
            </a:p>
          </p:txBody>
        </p:sp>
        <p:pic>
          <p:nvPicPr>
            <p:cNvPr id="65538" name="Picture 2"/>
            <p:cNvPicPr>
              <a:picLocks noChangeAspect="1" noChangeArrowheads="1"/>
            </p:cNvPicPr>
            <p:nvPr/>
          </p:nvPicPr>
          <p:blipFill>
            <a:blip r:embed="rId3" cstate="print"/>
            <a:srcRect/>
            <a:stretch>
              <a:fillRect/>
            </a:stretch>
          </p:blipFill>
          <p:spPr bwMode="auto">
            <a:xfrm>
              <a:off x="6934200" y="3200400"/>
              <a:ext cx="1981200" cy="2150327"/>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T-92-ch10 </a:t>
            </a:r>
            <a:endParaRPr lang="en-US" sz="3200" b="1" dirty="0">
              <a:solidFill>
                <a:srgbClr val="00B050"/>
              </a:solidFill>
              <a:latin typeface="Comic Sans MS" pitchFamily="66" charset="0"/>
            </a:endParaRPr>
          </a:p>
        </p:txBody>
      </p:sp>
      <p:grpSp>
        <p:nvGrpSpPr>
          <p:cNvPr id="11" name="Group 10"/>
          <p:cNvGrpSpPr/>
          <p:nvPr/>
        </p:nvGrpSpPr>
        <p:grpSpPr>
          <a:xfrm>
            <a:off x="457200" y="457200"/>
            <a:ext cx="7962900" cy="1533525"/>
            <a:chOff x="457200" y="457200"/>
            <a:chExt cx="7962900" cy="1533525"/>
          </a:xfrm>
        </p:grpSpPr>
        <p:sp>
          <p:nvSpPr>
            <p:cNvPr id="9" name="Rectangle 8"/>
            <p:cNvSpPr/>
            <p:nvPr/>
          </p:nvSpPr>
          <p:spPr>
            <a:xfrm>
              <a:off x="457200" y="762000"/>
              <a:ext cx="5486400" cy="1200329"/>
            </a:xfrm>
            <a:prstGeom prst="rect">
              <a:avLst/>
            </a:prstGeom>
          </p:spPr>
          <p:txBody>
            <a:bodyPr wrap="square">
              <a:spAutoFit/>
            </a:bodyPr>
            <a:lstStyle/>
            <a:p>
              <a:r>
                <a:rPr lang="en-US" dirty="0" smtClean="0"/>
                <a:t>Q12. The four particles shown in </a:t>
              </a:r>
              <a:r>
                <a:rPr lang="en-US" b="1" dirty="0" smtClean="0"/>
                <a:t>Figure 7 </a:t>
              </a:r>
              <a:r>
                <a:rPr lang="en-US" dirty="0" smtClean="0"/>
                <a:t>are connected by rigid rods of negligible mass. Calculate the moment of inertia of this system about the x-axis. </a:t>
              </a:r>
            </a:p>
            <a:p>
              <a:r>
                <a:rPr lang="en-US" dirty="0" smtClean="0"/>
                <a:t>A) 3 kg.m</a:t>
              </a:r>
              <a:r>
                <a:rPr lang="en-US" baseline="30000" dirty="0" smtClean="0"/>
                <a:t>2 </a:t>
              </a:r>
              <a:endParaRPr lang="en-US" baseline="30000" dirty="0"/>
            </a:p>
          </p:txBody>
        </p:sp>
        <p:pic>
          <p:nvPicPr>
            <p:cNvPr id="129026" name="Picture 2"/>
            <p:cNvPicPr>
              <a:picLocks noChangeAspect="1" noChangeArrowheads="1"/>
            </p:cNvPicPr>
            <p:nvPr/>
          </p:nvPicPr>
          <p:blipFill>
            <a:blip r:embed="rId2" cstate="print"/>
            <a:srcRect/>
            <a:stretch>
              <a:fillRect/>
            </a:stretch>
          </p:blipFill>
          <p:spPr bwMode="auto">
            <a:xfrm>
              <a:off x="6096000" y="457200"/>
              <a:ext cx="2324100" cy="1533525"/>
            </a:xfrm>
            <a:prstGeom prst="rect">
              <a:avLst/>
            </a:prstGeom>
            <a:noFill/>
            <a:ln w="9525">
              <a:noFill/>
              <a:miter lim="800000"/>
              <a:headEnd/>
              <a:tailEnd/>
            </a:ln>
            <a:effectLst/>
          </p:spPr>
        </p:pic>
      </p:grpSp>
      <p:sp>
        <p:nvSpPr>
          <p:cNvPr id="16" name="Rectangle 15"/>
          <p:cNvSpPr/>
          <p:nvPr/>
        </p:nvSpPr>
        <p:spPr>
          <a:xfrm>
            <a:off x="533400" y="2104072"/>
            <a:ext cx="8077200" cy="1200329"/>
          </a:xfrm>
          <a:prstGeom prst="rect">
            <a:avLst/>
          </a:prstGeom>
        </p:spPr>
        <p:txBody>
          <a:bodyPr wrap="square">
            <a:spAutoFit/>
          </a:bodyPr>
          <a:lstStyle/>
          <a:p>
            <a:r>
              <a:rPr lang="en-US" dirty="0" smtClean="0"/>
              <a:t>Q13. An average torque of 1.0 </a:t>
            </a:r>
            <a:r>
              <a:rPr lang="en-US" dirty="0" err="1" smtClean="0"/>
              <a:t>N·m</a:t>
            </a:r>
            <a:r>
              <a:rPr lang="en-US" dirty="0" smtClean="0"/>
              <a:t> about the fixed axis of rotation of a pulley increases its angular speed from 5.0 </a:t>
            </a:r>
            <a:r>
              <a:rPr lang="en-US" dirty="0" err="1" smtClean="0"/>
              <a:t>rad</a:t>
            </a:r>
            <a:r>
              <a:rPr lang="en-US" dirty="0" smtClean="0"/>
              <a:t>/s to </a:t>
            </a:r>
            <a:r>
              <a:rPr lang="en-US" dirty="0" err="1" smtClean="0"/>
              <a:t>ωf</a:t>
            </a:r>
            <a:r>
              <a:rPr lang="en-US" dirty="0" smtClean="0"/>
              <a:t> in 3.0 s. The moment of inertia of the pulley about its axis of rotation is 0.2 kg.m2. Find </a:t>
            </a:r>
            <a:r>
              <a:rPr lang="en-US" dirty="0" err="1" smtClean="0"/>
              <a:t>ωf</a:t>
            </a:r>
            <a:r>
              <a:rPr lang="en-US" dirty="0" smtClean="0"/>
              <a:t>. </a:t>
            </a:r>
          </a:p>
          <a:p>
            <a:r>
              <a:rPr lang="en-US" dirty="0" smtClean="0"/>
              <a:t>A) 20 </a:t>
            </a:r>
            <a:r>
              <a:rPr lang="en-US" dirty="0" err="1" smtClean="0"/>
              <a:t>rad</a:t>
            </a:r>
            <a:r>
              <a:rPr lang="en-US" dirty="0" smtClean="0"/>
              <a:t>/s </a:t>
            </a:r>
            <a:endParaRPr lang="en-US" dirty="0"/>
          </a:p>
        </p:txBody>
      </p:sp>
      <p:sp>
        <p:nvSpPr>
          <p:cNvPr id="13" name="Rectangle 12"/>
          <p:cNvSpPr/>
          <p:nvPr/>
        </p:nvSpPr>
        <p:spPr>
          <a:xfrm>
            <a:off x="609600" y="3420070"/>
            <a:ext cx="8229600" cy="923330"/>
          </a:xfrm>
          <a:prstGeom prst="rect">
            <a:avLst/>
          </a:prstGeom>
        </p:spPr>
        <p:txBody>
          <a:bodyPr wrap="square">
            <a:spAutoFit/>
          </a:bodyPr>
          <a:lstStyle/>
          <a:p>
            <a:r>
              <a:rPr lang="en-US" dirty="0" smtClean="0"/>
              <a:t>Q14. Assume that a disk starts from rest and rotates with an angular acceleration of 4.00 </a:t>
            </a:r>
            <a:r>
              <a:rPr lang="en-US" dirty="0" err="1" smtClean="0"/>
              <a:t>rad</a:t>
            </a:r>
            <a:r>
              <a:rPr lang="en-US" dirty="0" smtClean="0"/>
              <a:t>/s2. The time it takes to rotate through the first </a:t>
            </a:r>
            <a:r>
              <a:rPr lang="en-US" b="1" dirty="0" smtClean="0"/>
              <a:t>five revolutions is: </a:t>
            </a:r>
          </a:p>
          <a:p>
            <a:r>
              <a:rPr lang="en-US" dirty="0" smtClean="0"/>
              <a:t>A) 3.96 s </a:t>
            </a:r>
            <a:endParaRPr lang="en-US" dirty="0"/>
          </a:p>
        </p:txBody>
      </p:sp>
      <p:grpSp>
        <p:nvGrpSpPr>
          <p:cNvPr id="10" name="Group 9"/>
          <p:cNvGrpSpPr/>
          <p:nvPr/>
        </p:nvGrpSpPr>
        <p:grpSpPr>
          <a:xfrm>
            <a:off x="609600" y="4267200"/>
            <a:ext cx="8066864" cy="1981200"/>
            <a:chOff x="609600" y="4267200"/>
            <a:chExt cx="8066864" cy="1981200"/>
          </a:xfrm>
        </p:grpSpPr>
        <p:sp>
          <p:nvSpPr>
            <p:cNvPr id="17" name="Rectangle 16"/>
            <p:cNvSpPr/>
            <p:nvPr/>
          </p:nvSpPr>
          <p:spPr>
            <a:xfrm>
              <a:off x="609600" y="4494074"/>
              <a:ext cx="5486400" cy="1754326"/>
            </a:xfrm>
            <a:prstGeom prst="rect">
              <a:avLst/>
            </a:prstGeom>
          </p:spPr>
          <p:txBody>
            <a:bodyPr wrap="square">
              <a:spAutoFit/>
            </a:bodyPr>
            <a:lstStyle/>
            <a:p>
              <a:r>
                <a:rPr lang="en-US" dirty="0" smtClean="0"/>
                <a:t>Q15. Three point masses M, 2M and 3M, are attached to a rod of mass M and length L as shown in </a:t>
              </a:r>
              <a:r>
                <a:rPr lang="en-US" b="1" dirty="0" smtClean="0"/>
                <a:t>Figure 8. </a:t>
              </a:r>
              <a:r>
                <a:rPr lang="en-US" dirty="0" smtClean="0"/>
                <a:t>Take M = 1.00 kg and L = 1.00 m. The rotational kinetic energy of the system when rotating about the vertical z-axis through the mass 3M with a speed of 4.00 </a:t>
              </a:r>
              <a:r>
                <a:rPr lang="en-US" dirty="0" err="1" smtClean="0"/>
                <a:t>rad</a:t>
              </a:r>
              <a:r>
                <a:rPr lang="en-US" dirty="0" smtClean="0"/>
                <a:t>/s is: </a:t>
              </a:r>
            </a:p>
            <a:p>
              <a:r>
                <a:rPr lang="en-US" dirty="0" smtClean="0"/>
                <a:t>A) 14.7 J </a:t>
              </a:r>
              <a:endParaRPr lang="en-US" dirty="0"/>
            </a:p>
          </p:txBody>
        </p:sp>
        <p:pic>
          <p:nvPicPr>
            <p:cNvPr id="18" name="Picture 3"/>
            <p:cNvPicPr>
              <a:picLocks noChangeAspect="1" noChangeArrowheads="1"/>
            </p:cNvPicPr>
            <p:nvPr/>
          </p:nvPicPr>
          <p:blipFill>
            <a:blip r:embed="rId3" cstate="print"/>
            <a:srcRect/>
            <a:stretch>
              <a:fillRect/>
            </a:stretch>
          </p:blipFill>
          <p:spPr bwMode="auto">
            <a:xfrm>
              <a:off x="6400800" y="4267200"/>
              <a:ext cx="2275664" cy="187642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T-92-ch10 </a:t>
            </a:r>
            <a:endParaRPr lang="en-US" sz="3200" b="1" dirty="0">
              <a:solidFill>
                <a:srgbClr val="00B050"/>
              </a:solidFill>
              <a:latin typeface="Comic Sans MS" pitchFamily="66" charset="0"/>
            </a:endParaRPr>
          </a:p>
        </p:txBody>
      </p:sp>
      <p:sp>
        <p:nvSpPr>
          <p:cNvPr id="10" name="Rectangle 9"/>
          <p:cNvSpPr/>
          <p:nvPr/>
        </p:nvSpPr>
        <p:spPr>
          <a:xfrm>
            <a:off x="533400" y="685800"/>
            <a:ext cx="8382000" cy="1477328"/>
          </a:xfrm>
          <a:prstGeom prst="rect">
            <a:avLst/>
          </a:prstGeom>
        </p:spPr>
        <p:txBody>
          <a:bodyPr wrap="square">
            <a:spAutoFit/>
          </a:bodyPr>
          <a:lstStyle/>
          <a:p>
            <a:r>
              <a:rPr lang="en-US" dirty="0" smtClean="0"/>
              <a:t>Q16.</a:t>
            </a:r>
          </a:p>
          <a:p>
            <a:r>
              <a:rPr lang="en-US" dirty="0" smtClean="0"/>
              <a:t> A solid cylinder rolls without sliding along the floor. The ratio of its translational kinetic energy to its rotational kinetic energy (about an axis through its center of mass and along its length) is: </a:t>
            </a:r>
          </a:p>
          <a:p>
            <a:r>
              <a:rPr lang="en-US" dirty="0" smtClean="0"/>
              <a:t>A) 2 </a:t>
            </a:r>
            <a:endParaRPr lang="en-US" dirty="0"/>
          </a:p>
        </p:txBody>
      </p:sp>
      <p:sp>
        <p:nvSpPr>
          <p:cNvPr id="11" name="Rectangle 10"/>
          <p:cNvSpPr/>
          <p:nvPr/>
        </p:nvSpPr>
        <p:spPr>
          <a:xfrm>
            <a:off x="533400" y="2209800"/>
            <a:ext cx="8382000" cy="2585323"/>
          </a:xfrm>
          <a:prstGeom prst="rect">
            <a:avLst/>
          </a:prstGeom>
        </p:spPr>
        <p:txBody>
          <a:bodyPr wrap="square">
            <a:spAutoFit/>
          </a:bodyPr>
          <a:lstStyle/>
          <a:p>
            <a:r>
              <a:rPr lang="en-US" dirty="0" smtClean="0"/>
              <a:t>Q17.  </a:t>
            </a:r>
          </a:p>
          <a:p>
            <a:r>
              <a:rPr lang="en-US" dirty="0" smtClean="0"/>
              <a:t>When we apply the energy conservation principle to a cylinder rolling down an incline without sliding, the work done by friction is zero because: </a:t>
            </a:r>
          </a:p>
          <a:p>
            <a:endParaRPr lang="en-US" dirty="0" smtClean="0"/>
          </a:p>
          <a:p>
            <a:r>
              <a:rPr lang="en-US" dirty="0" smtClean="0"/>
              <a:t>A) the linear velocity of the point of contact between the cylinder and the plane is zero </a:t>
            </a:r>
          </a:p>
          <a:p>
            <a:r>
              <a:rPr lang="en-US" dirty="0" smtClean="0"/>
              <a:t>B) the angular velocity of the center of mass about the point of contact is zero </a:t>
            </a:r>
          </a:p>
          <a:p>
            <a:r>
              <a:rPr lang="en-US" dirty="0" smtClean="0"/>
              <a:t>C) the coefficient of kinetic friction is zero </a:t>
            </a:r>
          </a:p>
          <a:p>
            <a:r>
              <a:rPr lang="en-US" dirty="0" smtClean="0"/>
              <a:t>D) there is no friction present </a:t>
            </a:r>
          </a:p>
          <a:p>
            <a:r>
              <a:rPr lang="en-US" dirty="0" smtClean="0"/>
              <a:t>E) the coefficients of static and kinetic friction are equal </a:t>
            </a:r>
            <a:endParaRPr lang="en-US" dirty="0"/>
          </a:p>
        </p:txBody>
      </p:sp>
      <p:grpSp>
        <p:nvGrpSpPr>
          <p:cNvPr id="19" name="Group 18"/>
          <p:cNvGrpSpPr/>
          <p:nvPr/>
        </p:nvGrpSpPr>
        <p:grpSpPr>
          <a:xfrm>
            <a:off x="533400" y="4876800"/>
            <a:ext cx="8025852" cy="1828800"/>
            <a:chOff x="457200" y="1066800"/>
            <a:chExt cx="8025852" cy="1828800"/>
          </a:xfrm>
        </p:grpSpPr>
        <p:pic>
          <p:nvPicPr>
            <p:cNvPr id="20" name="Picture 5"/>
            <p:cNvPicPr>
              <a:picLocks noChangeAspect="1" noChangeArrowheads="1"/>
            </p:cNvPicPr>
            <p:nvPr/>
          </p:nvPicPr>
          <p:blipFill>
            <a:blip r:embed="rId2" cstate="print"/>
            <a:srcRect/>
            <a:stretch>
              <a:fillRect/>
            </a:stretch>
          </p:blipFill>
          <p:spPr bwMode="auto">
            <a:xfrm>
              <a:off x="5638799" y="1066800"/>
              <a:ext cx="2844253" cy="1828800"/>
            </a:xfrm>
            <a:prstGeom prst="rect">
              <a:avLst/>
            </a:prstGeom>
            <a:noFill/>
            <a:ln w="9525">
              <a:noFill/>
              <a:miter lim="800000"/>
              <a:headEnd/>
              <a:tailEnd/>
            </a:ln>
            <a:effectLst/>
          </p:spPr>
        </p:pic>
        <p:sp>
          <p:nvSpPr>
            <p:cNvPr id="21" name="Rectangle 20"/>
            <p:cNvSpPr/>
            <p:nvPr/>
          </p:nvSpPr>
          <p:spPr>
            <a:xfrm>
              <a:off x="457200" y="1066800"/>
              <a:ext cx="4343400" cy="1754326"/>
            </a:xfrm>
            <a:prstGeom prst="rect">
              <a:avLst/>
            </a:prstGeom>
          </p:spPr>
          <p:txBody>
            <a:bodyPr wrap="square">
              <a:spAutoFit/>
            </a:bodyPr>
            <a:lstStyle/>
            <a:p>
              <a:r>
                <a:rPr lang="en-US" dirty="0" smtClean="0"/>
                <a:t>Q18. </a:t>
              </a:r>
            </a:p>
            <a:p>
              <a:r>
                <a:rPr lang="en-US" dirty="0" smtClean="0"/>
                <a:t>Two objects moving in the </a:t>
              </a:r>
              <a:r>
                <a:rPr lang="en-US" dirty="0" err="1" smtClean="0"/>
                <a:t>xy</a:t>
              </a:r>
              <a:r>
                <a:rPr lang="en-US" dirty="0" smtClean="0"/>
                <a:t> plane are shown at a certain instant in </a:t>
              </a:r>
              <a:r>
                <a:rPr lang="en-US" b="1" dirty="0" smtClean="0"/>
                <a:t>Figure 9. </a:t>
              </a:r>
              <a:r>
                <a:rPr lang="en-US" dirty="0" smtClean="0"/>
                <a:t>The magnitude of the total angular momentum (about the origin O) at this instant is: </a:t>
              </a:r>
            </a:p>
            <a:p>
              <a:r>
                <a:rPr lang="en-US" dirty="0" smtClean="0"/>
                <a:t>A) 30 kg · m2/s </a:t>
              </a:r>
              <a:endParaRPr lang="en-US" dirty="0"/>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T-92-ch10 &amp;11 </a:t>
            </a:r>
            <a:endParaRPr lang="en-US" sz="3200" b="1" dirty="0">
              <a:solidFill>
                <a:srgbClr val="00B050"/>
              </a:solidFill>
              <a:latin typeface="Comic Sans MS" pitchFamily="66" charset="0"/>
            </a:endParaRPr>
          </a:p>
        </p:txBody>
      </p:sp>
      <p:sp>
        <p:nvSpPr>
          <p:cNvPr id="14" name="Rectangle 13"/>
          <p:cNvSpPr/>
          <p:nvPr/>
        </p:nvSpPr>
        <p:spPr>
          <a:xfrm>
            <a:off x="457200" y="1447800"/>
            <a:ext cx="8001000" cy="1200329"/>
          </a:xfrm>
          <a:prstGeom prst="rect">
            <a:avLst/>
          </a:prstGeom>
        </p:spPr>
        <p:txBody>
          <a:bodyPr wrap="square">
            <a:spAutoFit/>
          </a:bodyPr>
          <a:lstStyle/>
          <a:p>
            <a:r>
              <a:rPr lang="en-US" dirty="0" smtClean="0"/>
              <a:t>Q19. </a:t>
            </a:r>
          </a:p>
          <a:p>
            <a:r>
              <a:rPr lang="en-US" dirty="0" smtClean="0"/>
              <a:t>A 3.0-kg block is located on the x-axis 2.0 m from the origin and is acted upon by a force = 8.0 N. Find the net torque acting on the block relative to the origin. F = 8N </a:t>
            </a:r>
            <a:r>
              <a:rPr lang="en-US" dirty="0" err="1" smtClean="0"/>
              <a:t>i</a:t>
            </a:r>
            <a:endParaRPr lang="en-US" dirty="0" smtClean="0"/>
          </a:p>
          <a:p>
            <a:r>
              <a:rPr lang="en-US" dirty="0" smtClean="0"/>
              <a:t>A) Zero</a:t>
            </a:r>
            <a:endParaRPr lang="en-US" dirty="0"/>
          </a:p>
        </p:txBody>
      </p:sp>
      <p:grpSp>
        <p:nvGrpSpPr>
          <p:cNvPr id="8" name="Group 7"/>
          <p:cNvGrpSpPr/>
          <p:nvPr/>
        </p:nvGrpSpPr>
        <p:grpSpPr>
          <a:xfrm>
            <a:off x="381000" y="3106806"/>
            <a:ext cx="8610600" cy="3413116"/>
            <a:chOff x="381000" y="3106806"/>
            <a:chExt cx="8610600" cy="3413116"/>
          </a:xfrm>
        </p:grpSpPr>
        <p:pic>
          <p:nvPicPr>
            <p:cNvPr id="9" name="Picture 3"/>
            <p:cNvPicPr>
              <a:picLocks noChangeAspect="1" noChangeArrowheads="1"/>
            </p:cNvPicPr>
            <p:nvPr/>
          </p:nvPicPr>
          <p:blipFill>
            <a:blip r:embed="rId2" cstate="print"/>
            <a:srcRect/>
            <a:stretch>
              <a:fillRect/>
            </a:stretch>
          </p:blipFill>
          <p:spPr bwMode="auto">
            <a:xfrm>
              <a:off x="7086600" y="3106806"/>
              <a:ext cx="1905000" cy="3319947"/>
            </a:xfrm>
            <a:prstGeom prst="rect">
              <a:avLst/>
            </a:prstGeom>
            <a:noFill/>
            <a:ln w="9525">
              <a:noFill/>
              <a:miter lim="800000"/>
              <a:headEnd/>
              <a:tailEnd/>
            </a:ln>
            <a:effectLst/>
          </p:spPr>
        </p:pic>
        <p:sp>
          <p:nvSpPr>
            <p:cNvPr id="13" name="Rectangle 12"/>
            <p:cNvSpPr/>
            <p:nvPr/>
          </p:nvSpPr>
          <p:spPr>
            <a:xfrm>
              <a:off x="381000" y="3657600"/>
              <a:ext cx="6019800" cy="2862322"/>
            </a:xfrm>
            <a:prstGeom prst="rect">
              <a:avLst/>
            </a:prstGeom>
          </p:spPr>
          <p:txBody>
            <a:bodyPr wrap="square">
              <a:spAutoFit/>
            </a:bodyPr>
            <a:lstStyle/>
            <a:p>
              <a:r>
                <a:rPr lang="en-US" dirty="0" smtClean="0"/>
                <a:t>Q20. </a:t>
              </a:r>
            </a:p>
            <a:p>
              <a:r>
                <a:rPr lang="en-US" b="1" dirty="0" smtClean="0"/>
                <a:t>Figure 10 </a:t>
              </a:r>
              <a:r>
                <a:rPr lang="en-US" dirty="0" smtClean="0"/>
                <a:t>is an overhead view of a uniform thin rod (of length 1 m and mass 2 kg) rotating horizontally at 18 </a:t>
              </a:r>
              <a:r>
                <a:rPr lang="en-US" dirty="0" err="1" smtClean="0"/>
                <a:t>rad</a:t>
              </a:r>
              <a:r>
                <a:rPr lang="en-US" dirty="0" smtClean="0"/>
                <a:t>/s counter-clockwise about a vertical axis through its center. A particle of mass 0.2 kg traveling horizontally at 30 m/s hits the rod and stick to it at a distance d from the axis of rotation. At the time of collision with the rod, the particle was traveling perpendicular to the rod. Right after the collision, the (rod + particle) system comes to rest. Find the value of d. </a:t>
              </a:r>
            </a:p>
            <a:p>
              <a:r>
                <a:rPr lang="en-US" dirty="0" smtClean="0"/>
                <a:t>A) 0.5 m </a:t>
              </a:r>
              <a:endParaRPr lang="en-US" dirty="0"/>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T-91-ch10 </a:t>
            </a:r>
            <a:endParaRPr lang="en-US" sz="3200" b="1" dirty="0">
              <a:solidFill>
                <a:srgbClr val="00B050"/>
              </a:solidFill>
              <a:latin typeface="Comic Sans MS" pitchFamily="66" charset="0"/>
            </a:endParaRPr>
          </a:p>
        </p:txBody>
      </p:sp>
      <p:sp>
        <p:nvSpPr>
          <p:cNvPr id="7" name="Rectangle 6"/>
          <p:cNvSpPr/>
          <p:nvPr/>
        </p:nvSpPr>
        <p:spPr>
          <a:xfrm>
            <a:off x="304800" y="3752671"/>
            <a:ext cx="8153400" cy="1200329"/>
          </a:xfrm>
          <a:prstGeom prst="rect">
            <a:avLst/>
          </a:prstGeom>
        </p:spPr>
        <p:txBody>
          <a:bodyPr wrap="square">
            <a:spAutoFit/>
          </a:bodyPr>
          <a:lstStyle/>
          <a:p>
            <a:r>
              <a:rPr lang="en-US" dirty="0" smtClean="0"/>
              <a:t>Q14. A 32.0 kg thin hoop (ring) with radius 1.20 m, is rotating at 280 rev/min about its axis. What is the required average power of the net force that brings the hoop to a full stop in 15.0 s? </a:t>
            </a:r>
          </a:p>
          <a:p>
            <a:r>
              <a:rPr lang="en-US" dirty="0" smtClean="0"/>
              <a:t>A) 1.32 × 10</a:t>
            </a:r>
            <a:r>
              <a:rPr lang="en-US" baseline="30000" dirty="0" smtClean="0"/>
              <a:t>3</a:t>
            </a:r>
            <a:r>
              <a:rPr lang="en-US" dirty="0" smtClean="0"/>
              <a:t> W </a:t>
            </a:r>
            <a:endParaRPr lang="en-US" dirty="0"/>
          </a:p>
        </p:txBody>
      </p:sp>
      <p:grpSp>
        <p:nvGrpSpPr>
          <p:cNvPr id="2" name="Group 9"/>
          <p:cNvGrpSpPr/>
          <p:nvPr/>
        </p:nvGrpSpPr>
        <p:grpSpPr>
          <a:xfrm>
            <a:off x="381000" y="4793397"/>
            <a:ext cx="8494059" cy="1912203"/>
            <a:chOff x="381000" y="2057400"/>
            <a:chExt cx="8494059" cy="1912203"/>
          </a:xfrm>
        </p:grpSpPr>
        <p:pic>
          <p:nvPicPr>
            <p:cNvPr id="108547" name="Picture 3"/>
            <p:cNvPicPr>
              <a:picLocks noChangeAspect="1" noChangeArrowheads="1"/>
            </p:cNvPicPr>
            <p:nvPr/>
          </p:nvPicPr>
          <p:blipFill>
            <a:blip r:embed="rId2" cstate="print"/>
            <a:srcRect/>
            <a:stretch>
              <a:fillRect/>
            </a:stretch>
          </p:blipFill>
          <p:spPr bwMode="auto">
            <a:xfrm>
              <a:off x="6172200" y="2057400"/>
              <a:ext cx="2702859" cy="1628775"/>
            </a:xfrm>
            <a:prstGeom prst="rect">
              <a:avLst/>
            </a:prstGeom>
            <a:noFill/>
            <a:ln w="9525">
              <a:noFill/>
              <a:miter lim="800000"/>
              <a:headEnd/>
              <a:tailEnd/>
            </a:ln>
            <a:effectLst/>
          </p:spPr>
        </p:pic>
        <p:sp>
          <p:nvSpPr>
            <p:cNvPr id="8" name="Rectangle 7"/>
            <p:cNvSpPr/>
            <p:nvPr/>
          </p:nvSpPr>
          <p:spPr>
            <a:xfrm>
              <a:off x="381000" y="2215277"/>
              <a:ext cx="5867400" cy="1754326"/>
            </a:xfrm>
            <a:prstGeom prst="rect">
              <a:avLst/>
            </a:prstGeom>
          </p:spPr>
          <p:txBody>
            <a:bodyPr wrap="square">
              <a:spAutoFit/>
            </a:bodyPr>
            <a:lstStyle/>
            <a:p>
              <a:r>
                <a:rPr lang="en-US" dirty="0" smtClean="0"/>
                <a:t>Q15. Four forces of the same magnitude act on a square frame that can rotate about the middle point P as shown in Figure 7. Rank the forces acting on it according to the magnitude of the torque they produce about point P, greatest first. (assume all forces in the plane of the square) </a:t>
              </a:r>
            </a:p>
            <a:p>
              <a:r>
                <a:rPr lang="en-US" dirty="0" smtClean="0"/>
                <a:t>A) F4, F3, F1, F2 </a:t>
              </a:r>
              <a:endParaRPr lang="en-US" dirty="0"/>
            </a:p>
          </p:txBody>
        </p:sp>
      </p:grpSp>
      <p:sp>
        <p:nvSpPr>
          <p:cNvPr id="11" name="Rectangle 10"/>
          <p:cNvSpPr/>
          <p:nvPr/>
        </p:nvSpPr>
        <p:spPr>
          <a:xfrm>
            <a:off x="304800" y="609600"/>
            <a:ext cx="8382000" cy="1200329"/>
          </a:xfrm>
          <a:prstGeom prst="rect">
            <a:avLst/>
          </a:prstGeom>
        </p:spPr>
        <p:txBody>
          <a:bodyPr wrap="square">
            <a:spAutoFit/>
          </a:bodyPr>
          <a:lstStyle/>
          <a:p>
            <a:r>
              <a:rPr lang="en-US" dirty="0" smtClean="0"/>
              <a:t>Q12. A turntable is initially rotating at 33 rev/min. When the power to the turntable is switched off, the turntable slows down at a constant rate of 0.20 </a:t>
            </a:r>
            <a:r>
              <a:rPr lang="en-US" dirty="0" err="1" smtClean="0"/>
              <a:t>rad</a:t>
            </a:r>
            <a:r>
              <a:rPr lang="en-US" dirty="0" smtClean="0"/>
              <a:t>/s2. How many revolutions will the turntable make before coming to a full stop? </a:t>
            </a:r>
          </a:p>
          <a:p>
            <a:r>
              <a:rPr lang="en-US" dirty="0" smtClean="0"/>
              <a:t>A) 4.7 </a:t>
            </a:r>
            <a:endParaRPr lang="en-US" dirty="0"/>
          </a:p>
        </p:txBody>
      </p:sp>
      <p:sp>
        <p:nvSpPr>
          <p:cNvPr id="10" name="Rectangle 9"/>
          <p:cNvSpPr/>
          <p:nvPr/>
        </p:nvSpPr>
        <p:spPr>
          <a:xfrm>
            <a:off x="304800" y="1905000"/>
            <a:ext cx="5715000" cy="1754326"/>
          </a:xfrm>
          <a:prstGeom prst="rect">
            <a:avLst/>
          </a:prstGeom>
        </p:spPr>
        <p:txBody>
          <a:bodyPr wrap="square">
            <a:spAutoFit/>
          </a:bodyPr>
          <a:lstStyle/>
          <a:p>
            <a:r>
              <a:rPr lang="en-US" dirty="0" smtClean="0"/>
              <a:t>Q13. Figure 6 shows the time variation of a torque applied tangentially to the edge of a 10.0 kg uniform disk rotating about its central axis. If the initial angular velocity of the disk is −50 </a:t>
            </a:r>
            <a:r>
              <a:rPr lang="en-US" dirty="0" err="1" smtClean="0"/>
              <a:t>rad</a:t>
            </a:r>
            <a:r>
              <a:rPr lang="en-US" dirty="0" smtClean="0"/>
              <a:t>/s, what is its angular velocity after 0.500 seconds? The disk has a radius of 10 cm. </a:t>
            </a:r>
          </a:p>
          <a:p>
            <a:r>
              <a:rPr lang="en-US" dirty="0" smtClean="0"/>
              <a:t>A) 20 </a:t>
            </a:r>
            <a:r>
              <a:rPr lang="en-US" dirty="0" err="1" smtClean="0"/>
              <a:t>rad</a:t>
            </a:r>
            <a:r>
              <a:rPr lang="en-US" dirty="0" smtClean="0"/>
              <a:t>/s </a:t>
            </a:r>
            <a:endParaRPr lang="en-US" dirty="0"/>
          </a:p>
        </p:txBody>
      </p:sp>
      <p:pic>
        <p:nvPicPr>
          <p:cNvPr id="12" name="Picture 4"/>
          <p:cNvPicPr>
            <a:picLocks noChangeAspect="1" noChangeArrowheads="1"/>
          </p:cNvPicPr>
          <p:nvPr/>
        </p:nvPicPr>
        <p:blipFill>
          <a:blip r:embed="rId3" cstate="print"/>
          <a:srcRect/>
          <a:stretch>
            <a:fillRect/>
          </a:stretch>
        </p:blipFill>
        <p:spPr bwMode="auto">
          <a:xfrm>
            <a:off x="6248400" y="1905000"/>
            <a:ext cx="2743200" cy="1630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T-91-ch10 </a:t>
            </a:r>
            <a:endParaRPr lang="en-US" sz="3200" b="1" dirty="0">
              <a:solidFill>
                <a:srgbClr val="00B050"/>
              </a:solidFill>
              <a:latin typeface="Comic Sans MS" pitchFamily="66" charset="0"/>
            </a:endParaRPr>
          </a:p>
        </p:txBody>
      </p:sp>
      <p:sp>
        <p:nvSpPr>
          <p:cNvPr id="9" name="Rectangle 8"/>
          <p:cNvSpPr/>
          <p:nvPr/>
        </p:nvSpPr>
        <p:spPr>
          <a:xfrm>
            <a:off x="381000" y="4267200"/>
            <a:ext cx="8305800" cy="2308324"/>
          </a:xfrm>
          <a:prstGeom prst="rect">
            <a:avLst/>
          </a:prstGeom>
        </p:spPr>
        <p:txBody>
          <a:bodyPr wrap="square">
            <a:spAutoFit/>
          </a:bodyPr>
          <a:lstStyle/>
          <a:p>
            <a:r>
              <a:rPr lang="en-US" dirty="0" smtClean="0"/>
              <a:t>Q18. A single force acts on a particle situated on the positive x axis. The torque about the origin is in the negative z direction. The force might be: </a:t>
            </a:r>
          </a:p>
          <a:p>
            <a:endParaRPr lang="en-US" dirty="0" smtClean="0"/>
          </a:p>
          <a:p>
            <a:r>
              <a:rPr lang="en-US" dirty="0" smtClean="0"/>
              <a:t>A) in the negative y direction </a:t>
            </a:r>
          </a:p>
          <a:p>
            <a:r>
              <a:rPr lang="en-US" dirty="0" smtClean="0"/>
              <a:t>B) in the positive y direction </a:t>
            </a:r>
          </a:p>
          <a:p>
            <a:r>
              <a:rPr lang="en-US" dirty="0" smtClean="0"/>
              <a:t>C) in the positive x direction </a:t>
            </a:r>
          </a:p>
          <a:p>
            <a:r>
              <a:rPr lang="en-US" dirty="0" smtClean="0"/>
              <a:t>D) in the negative x direction </a:t>
            </a:r>
          </a:p>
          <a:p>
            <a:r>
              <a:rPr lang="en-US" dirty="0" smtClean="0"/>
              <a:t>E) in the positive z direction</a:t>
            </a:r>
            <a:endParaRPr lang="en-US" dirty="0"/>
          </a:p>
        </p:txBody>
      </p:sp>
      <p:sp>
        <p:nvSpPr>
          <p:cNvPr id="12" name="Rectangle 11"/>
          <p:cNvSpPr/>
          <p:nvPr/>
        </p:nvSpPr>
        <p:spPr>
          <a:xfrm>
            <a:off x="228600" y="838200"/>
            <a:ext cx="8610600" cy="1477328"/>
          </a:xfrm>
          <a:prstGeom prst="rect">
            <a:avLst/>
          </a:prstGeom>
        </p:spPr>
        <p:txBody>
          <a:bodyPr wrap="square">
            <a:spAutoFit/>
          </a:bodyPr>
          <a:lstStyle/>
          <a:p>
            <a:r>
              <a:rPr lang="en-US" dirty="0" smtClean="0"/>
              <a:t>Q16. </a:t>
            </a:r>
          </a:p>
          <a:p>
            <a:r>
              <a:rPr lang="en-US" dirty="0" smtClean="0"/>
              <a:t>A wheel of radius R = 0.500 m rolls smoothly (without sliding) on a horizontal surface. Starting from rest, the wheel moves with a constant angular acceleration of 6.00 </a:t>
            </a:r>
            <a:r>
              <a:rPr lang="en-US" dirty="0" err="1" smtClean="0"/>
              <a:t>rad</a:t>
            </a:r>
            <a:r>
              <a:rPr lang="en-US" dirty="0" smtClean="0"/>
              <a:t>/s2. The distance traveled by the center of the wheel between t = 0 and t = 3.00 s is: </a:t>
            </a:r>
          </a:p>
          <a:p>
            <a:r>
              <a:rPr lang="en-US" dirty="0" smtClean="0"/>
              <a:t>A) 13.5 m </a:t>
            </a:r>
            <a:endParaRPr lang="en-US" dirty="0"/>
          </a:p>
        </p:txBody>
      </p:sp>
      <p:sp>
        <p:nvSpPr>
          <p:cNvPr id="13" name="Rectangle 12"/>
          <p:cNvSpPr/>
          <p:nvPr/>
        </p:nvSpPr>
        <p:spPr>
          <a:xfrm>
            <a:off x="304800" y="2485072"/>
            <a:ext cx="8382000" cy="1477328"/>
          </a:xfrm>
          <a:prstGeom prst="rect">
            <a:avLst/>
          </a:prstGeom>
        </p:spPr>
        <p:txBody>
          <a:bodyPr wrap="square">
            <a:spAutoFit/>
          </a:bodyPr>
          <a:lstStyle/>
          <a:p>
            <a:r>
              <a:rPr lang="en-US" dirty="0" smtClean="0"/>
              <a:t>Q17. </a:t>
            </a:r>
          </a:p>
          <a:p>
            <a:r>
              <a:rPr lang="en-US" dirty="0" smtClean="0"/>
              <a:t>A solid cylinder of mass M = 1.0 kg and radius R = 10 cm rolls smoothly (without sliding) down a 300 rough incline. Find the force of static friction acting along the incline at the point of contact between the incline and the cylinder. </a:t>
            </a:r>
          </a:p>
          <a:p>
            <a:r>
              <a:rPr lang="en-US" dirty="0" smtClean="0"/>
              <a:t>A) 1.6 N </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T-91-ch10 </a:t>
            </a:r>
            <a:endParaRPr lang="en-US" sz="3200" b="1" dirty="0">
              <a:solidFill>
                <a:srgbClr val="00B050"/>
              </a:solidFill>
              <a:latin typeface="Comic Sans MS" pitchFamily="66" charset="0"/>
            </a:endParaRPr>
          </a:p>
        </p:txBody>
      </p:sp>
      <p:sp>
        <p:nvSpPr>
          <p:cNvPr id="7" name="Rectangle 6"/>
          <p:cNvSpPr/>
          <p:nvPr/>
        </p:nvSpPr>
        <p:spPr>
          <a:xfrm>
            <a:off x="457200" y="3711476"/>
            <a:ext cx="8229600" cy="2308324"/>
          </a:xfrm>
          <a:prstGeom prst="rect">
            <a:avLst/>
          </a:prstGeom>
        </p:spPr>
        <p:txBody>
          <a:bodyPr wrap="square">
            <a:spAutoFit/>
          </a:bodyPr>
          <a:lstStyle/>
          <a:p>
            <a:r>
              <a:rPr lang="en-US" dirty="0" smtClean="0"/>
              <a:t>Q20. </a:t>
            </a:r>
          </a:p>
          <a:p>
            <a:r>
              <a:rPr lang="en-US" dirty="0" smtClean="0"/>
              <a:t>A man of mass 80 kg, holding a stone of mass 2.0 kg, stands at the rim of a turntable of radius 4.0 m and mounted on a frictionless shaft through its center. The rotational inertia of the turntable is 2.0 ×103 kg.m2. The whole system is initially at rest. Now, the man throws the stone tangentially out with a speed of 2.0 m/s relative to the ground. Calculate the angular speed of the man-turntable system. You may consider the man as a point mass. </a:t>
            </a:r>
          </a:p>
          <a:p>
            <a:r>
              <a:rPr lang="en-US" dirty="0" smtClean="0"/>
              <a:t>A) 4.9 × 10–3 </a:t>
            </a:r>
            <a:r>
              <a:rPr lang="en-US" dirty="0" err="1" smtClean="0"/>
              <a:t>rad</a:t>
            </a:r>
            <a:r>
              <a:rPr lang="en-US" dirty="0" smtClean="0"/>
              <a:t>/s </a:t>
            </a:r>
            <a:endParaRPr lang="en-US" dirty="0"/>
          </a:p>
        </p:txBody>
      </p:sp>
      <p:grpSp>
        <p:nvGrpSpPr>
          <p:cNvPr id="10" name="Group 9"/>
          <p:cNvGrpSpPr/>
          <p:nvPr/>
        </p:nvGrpSpPr>
        <p:grpSpPr>
          <a:xfrm>
            <a:off x="457200" y="1219200"/>
            <a:ext cx="7835900" cy="1733550"/>
            <a:chOff x="304800" y="1219200"/>
            <a:chExt cx="7835900" cy="1733550"/>
          </a:xfrm>
        </p:grpSpPr>
        <p:sp>
          <p:nvSpPr>
            <p:cNvPr id="6" name="Rectangle 5"/>
            <p:cNvSpPr/>
            <p:nvPr/>
          </p:nvSpPr>
          <p:spPr>
            <a:xfrm>
              <a:off x="304800" y="1219200"/>
              <a:ext cx="4800600" cy="1477328"/>
            </a:xfrm>
            <a:prstGeom prst="rect">
              <a:avLst/>
            </a:prstGeom>
          </p:spPr>
          <p:txBody>
            <a:bodyPr wrap="square">
              <a:spAutoFit/>
            </a:bodyPr>
            <a:lstStyle/>
            <a:p>
              <a:r>
                <a:rPr lang="en-US" dirty="0" smtClean="0"/>
                <a:t>Q19. </a:t>
              </a:r>
            </a:p>
            <a:p>
              <a:r>
                <a:rPr lang="en-US" dirty="0" smtClean="0"/>
                <a:t>A 6.00 kg particle moves to the right at 4.00 m/s as shown in Figure 8. Its angular momentum about the point O is: </a:t>
              </a:r>
            </a:p>
            <a:p>
              <a:r>
                <a:rPr lang="en-US" dirty="0" smtClean="0"/>
                <a:t>A) 144 kg m2/s into the page </a:t>
              </a:r>
              <a:endParaRPr lang="en-US" dirty="0"/>
            </a:p>
          </p:txBody>
        </p:sp>
        <p:pic>
          <p:nvPicPr>
            <p:cNvPr id="131074" name="Picture 2"/>
            <p:cNvPicPr>
              <a:picLocks noChangeAspect="1" noChangeArrowheads="1"/>
            </p:cNvPicPr>
            <p:nvPr/>
          </p:nvPicPr>
          <p:blipFill>
            <a:blip r:embed="rId2" cstate="print"/>
            <a:srcRect/>
            <a:stretch>
              <a:fillRect/>
            </a:stretch>
          </p:blipFill>
          <p:spPr bwMode="auto">
            <a:xfrm>
              <a:off x="5334000" y="1219200"/>
              <a:ext cx="2806700" cy="173355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T-82-Ch10</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9" name="Group 18"/>
          <p:cNvGrpSpPr/>
          <p:nvPr/>
        </p:nvGrpSpPr>
        <p:grpSpPr>
          <a:xfrm>
            <a:off x="76200" y="533400"/>
            <a:ext cx="8915400" cy="1752600"/>
            <a:chOff x="76200" y="381000"/>
            <a:chExt cx="8915400" cy="1752600"/>
          </a:xfrm>
        </p:grpSpPr>
        <p:pic>
          <p:nvPicPr>
            <p:cNvPr id="109571" name="Picture 3"/>
            <p:cNvPicPr>
              <a:picLocks noChangeAspect="1" noChangeArrowheads="1"/>
            </p:cNvPicPr>
            <p:nvPr/>
          </p:nvPicPr>
          <p:blipFill>
            <a:blip r:embed="rId2" cstate="print"/>
            <a:srcRect/>
            <a:stretch>
              <a:fillRect/>
            </a:stretch>
          </p:blipFill>
          <p:spPr bwMode="auto">
            <a:xfrm>
              <a:off x="6468490" y="381000"/>
              <a:ext cx="2523110" cy="1752600"/>
            </a:xfrm>
            <a:prstGeom prst="rect">
              <a:avLst/>
            </a:prstGeom>
            <a:noFill/>
            <a:ln w="9525">
              <a:noFill/>
              <a:miter lim="800000"/>
              <a:headEnd/>
              <a:tailEnd/>
            </a:ln>
            <a:effectLst/>
          </p:spPr>
        </p:pic>
        <p:sp>
          <p:nvSpPr>
            <p:cNvPr id="14" name="Rectangle 13"/>
            <p:cNvSpPr/>
            <p:nvPr/>
          </p:nvSpPr>
          <p:spPr>
            <a:xfrm>
              <a:off x="76200" y="762000"/>
              <a:ext cx="6553200" cy="1200329"/>
            </a:xfrm>
            <a:prstGeom prst="rect">
              <a:avLst/>
            </a:prstGeom>
          </p:spPr>
          <p:txBody>
            <a:bodyPr wrap="square">
              <a:spAutoFit/>
            </a:bodyPr>
            <a:lstStyle/>
            <a:p>
              <a:r>
                <a:rPr lang="en-US" dirty="0" smtClean="0"/>
                <a:t>Q13. An object whose moment of inertia is 4.0 kg.m2 experiences the net torque shown in Fig.2. What is the angular speed of the object at t = 3.0 s if it starts from rest? </a:t>
              </a:r>
            </a:p>
            <a:p>
              <a:r>
                <a:rPr lang="en-US" dirty="0" smtClean="0"/>
                <a:t>A) 0.75 </a:t>
              </a:r>
              <a:r>
                <a:rPr lang="en-US" dirty="0" err="1" smtClean="0"/>
                <a:t>rad</a:t>
              </a:r>
              <a:r>
                <a:rPr lang="en-US" dirty="0" smtClean="0"/>
                <a:t>/s </a:t>
              </a:r>
              <a:endParaRPr lang="en-US" dirty="0"/>
            </a:p>
          </p:txBody>
        </p:sp>
      </p:grpSp>
      <p:grpSp>
        <p:nvGrpSpPr>
          <p:cNvPr id="18" name="Group 17"/>
          <p:cNvGrpSpPr/>
          <p:nvPr/>
        </p:nvGrpSpPr>
        <p:grpSpPr>
          <a:xfrm>
            <a:off x="152400" y="2612338"/>
            <a:ext cx="8917129" cy="1959662"/>
            <a:chOff x="152400" y="2133600"/>
            <a:chExt cx="8917129" cy="1959662"/>
          </a:xfrm>
        </p:grpSpPr>
        <p:pic>
          <p:nvPicPr>
            <p:cNvPr id="109574" name="Picture 6"/>
            <p:cNvPicPr>
              <a:picLocks noChangeAspect="1" noChangeArrowheads="1"/>
            </p:cNvPicPr>
            <p:nvPr/>
          </p:nvPicPr>
          <p:blipFill>
            <a:blip r:embed="rId3" cstate="print"/>
            <a:srcRect/>
            <a:stretch>
              <a:fillRect/>
            </a:stretch>
          </p:blipFill>
          <p:spPr bwMode="auto">
            <a:xfrm>
              <a:off x="5181601" y="2209800"/>
              <a:ext cx="3887928" cy="1883462"/>
            </a:xfrm>
            <a:prstGeom prst="rect">
              <a:avLst/>
            </a:prstGeom>
            <a:noFill/>
            <a:ln w="9525">
              <a:noFill/>
              <a:miter lim="800000"/>
              <a:headEnd/>
              <a:tailEnd/>
            </a:ln>
            <a:effectLst/>
          </p:spPr>
        </p:pic>
        <p:sp>
          <p:nvSpPr>
            <p:cNvPr id="15" name="Rectangle 14"/>
            <p:cNvSpPr/>
            <p:nvPr/>
          </p:nvSpPr>
          <p:spPr>
            <a:xfrm>
              <a:off x="152400" y="2133600"/>
              <a:ext cx="4876800" cy="1754326"/>
            </a:xfrm>
            <a:prstGeom prst="rect">
              <a:avLst/>
            </a:prstGeom>
          </p:spPr>
          <p:txBody>
            <a:bodyPr wrap="square">
              <a:spAutoFit/>
            </a:bodyPr>
            <a:lstStyle/>
            <a:p>
              <a:r>
                <a:rPr lang="en-US" dirty="0" smtClean="0"/>
                <a:t>Q14. A uniform rod of length L = 10.0 m and mass M = 2.00 kg is pivoted about its center of mass O. Two forces of 10.0 and 3.00 N are applied to the rod, as shown in Fig.3. The magnitude of the angular acceleration of the rod about O is </a:t>
              </a:r>
            </a:p>
            <a:p>
              <a:r>
                <a:rPr lang="en-US" dirty="0" smtClean="0"/>
                <a:t>A) 1.02 </a:t>
              </a:r>
              <a:r>
                <a:rPr lang="en-US" dirty="0" err="1" smtClean="0"/>
                <a:t>rad</a:t>
              </a:r>
              <a:r>
                <a:rPr lang="en-US" dirty="0" smtClean="0"/>
                <a:t>/s2 </a:t>
              </a:r>
              <a:endParaRPr lang="en-US" dirty="0"/>
            </a:p>
          </p:txBody>
        </p:sp>
      </p:grpSp>
      <p:sp>
        <p:nvSpPr>
          <p:cNvPr id="16" name="Rectangle 15"/>
          <p:cNvSpPr/>
          <p:nvPr/>
        </p:nvSpPr>
        <p:spPr>
          <a:xfrm>
            <a:off x="304800" y="4923472"/>
            <a:ext cx="8229600" cy="1477328"/>
          </a:xfrm>
          <a:prstGeom prst="rect">
            <a:avLst/>
          </a:prstGeom>
        </p:spPr>
        <p:txBody>
          <a:bodyPr wrap="square">
            <a:spAutoFit/>
          </a:bodyPr>
          <a:lstStyle/>
          <a:p>
            <a:r>
              <a:rPr lang="en-US" dirty="0" smtClean="0"/>
              <a:t>Q15. A horizontal disk with a radius of 0.10 m rotates about a vertical axis through its center. The disk starts from rest at t = 0.0 s and has a constant angular acceleration of 2.1 </a:t>
            </a:r>
            <a:r>
              <a:rPr lang="en-US" dirty="0" err="1" smtClean="0"/>
              <a:t>rad</a:t>
            </a:r>
            <a:r>
              <a:rPr lang="en-US" dirty="0" smtClean="0"/>
              <a:t>/s2. At what value of t will the radial and tangential components of the linear acceleration of a point on the rim of the disk be equal in magnitude? </a:t>
            </a:r>
          </a:p>
          <a:p>
            <a:r>
              <a:rPr lang="en-US" dirty="0" smtClean="0"/>
              <a:t>A) 0.69 s </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T-82-ch11 </a:t>
            </a:r>
            <a:endParaRPr lang="en-US" sz="3200" b="1" dirty="0">
              <a:solidFill>
                <a:srgbClr val="00B050"/>
              </a:solidFill>
              <a:latin typeface="Comic Sans MS" pitchFamily="66" charset="0"/>
            </a:endParaRPr>
          </a:p>
        </p:txBody>
      </p:sp>
      <p:sp>
        <p:nvSpPr>
          <p:cNvPr id="5" name="Rectangle 4"/>
          <p:cNvSpPr/>
          <p:nvPr/>
        </p:nvSpPr>
        <p:spPr>
          <a:xfrm>
            <a:off x="228600" y="1972270"/>
            <a:ext cx="8534400" cy="923330"/>
          </a:xfrm>
          <a:prstGeom prst="rect">
            <a:avLst/>
          </a:prstGeom>
        </p:spPr>
        <p:txBody>
          <a:bodyPr wrap="square">
            <a:spAutoFit/>
          </a:bodyPr>
          <a:lstStyle/>
          <a:p>
            <a:r>
              <a:rPr lang="en-US" dirty="0" smtClean="0"/>
              <a:t>Q17. A sphere of mass 1.40 x10</a:t>
            </a:r>
            <a:r>
              <a:rPr lang="en-US" baseline="30000" dirty="0" smtClean="0"/>
              <a:t>2</a:t>
            </a:r>
            <a:r>
              <a:rPr lang="en-US" dirty="0" smtClean="0"/>
              <a:t> kg rolls on a horizontal floor so that its center of mass has a speed of 0.150 m/s. How much work must be done on the sphere to stop it? </a:t>
            </a:r>
          </a:p>
          <a:p>
            <a:r>
              <a:rPr lang="en-US" dirty="0" smtClean="0"/>
              <a:t>A) – 2.21 J </a:t>
            </a:r>
            <a:endParaRPr lang="en-US" dirty="0"/>
          </a:p>
        </p:txBody>
      </p:sp>
      <p:sp>
        <p:nvSpPr>
          <p:cNvPr id="6" name="Rectangle 5"/>
          <p:cNvSpPr/>
          <p:nvPr/>
        </p:nvSpPr>
        <p:spPr>
          <a:xfrm>
            <a:off x="228600" y="3136880"/>
            <a:ext cx="8610600" cy="3139321"/>
          </a:xfrm>
          <a:prstGeom prst="rect">
            <a:avLst/>
          </a:prstGeom>
        </p:spPr>
        <p:txBody>
          <a:bodyPr wrap="square">
            <a:spAutoFit/>
          </a:bodyPr>
          <a:lstStyle/>
          <a:p>
            <a:r>
              <a:rPr lang="en-US" dirty="0" smtClean="0"/>
              <a:t>Q18. Two cylinders made of the same material roll down a plane inclined at an angle θ with the horizontal. Each travels the same distance. The radius of cylinder B is twice the radius of cylinder A. If they start from rest at the same height, in what order do they reach the bottom. </a:t>
            </a:r>
          </a:p>
          <a:p>
            <a:endParaRPr lang="en-US" dirty="0" smtClean="0"/>
          </a:p>
          <a:p>
            <a:r>
              <a:rPr lang="en-US" dirty="0" smtClean="0"/>
              <a:t>A) They both reach the bottom at the same time, because each has the same linear acceleration. </a:t>
            </a:r>
          </a:p>
          <a:p>
            <a:r>
              <a:rPr lang="en-US" dirty="0" smtClean="0"/>
              <a:t>B) A reaches the bottom first because it has a greater acceleration. </a:t>
            </a:r>
          </a:p>
          <a:p>
            <a:r>
              <a:rPr lang="en-US" dirty="0" smtClean="0"/>
              <a:t>C) A reaches the bottom first because it has a smaller moment of inertia. </a:t>
            </a:r>
          </a:p>
          <a:p>
            <a:r>
              <a:rPr lang="en-US" dirty="0" smtClean="0"/>
              <a:t>D) B reaches the bottom first because it experiences a larger torque. </a:t>
            </a:r>
          </a:p>
          <a:p>
            <a:r>
              <a:rPr lang="en-US" dirty="0" smtClean="0"/>
              <a:t>E) B reaches the bottom first because it travels a larger distance in one rotation. </a:t>
            </a:r>
            <a:endParaRPr lang="en-US" dirty="0"/>
          </a:p>
        </p:txBody>
      </p:sp>
      <p:sp>
        <p:nvSpPr>
          <p:cNvPr id="7" name="Rectangle 6"/>
          <p:cNvSpPr/>
          <p:nvPr/>
        </p:nvSpPr>
        <p:spPr>
          <a:xfrm>
            <a:off x="228600" y="762000"/>
            <a:ext cx="8839200" cy="1200329"/>
          </a:xfrm>
          <a:prstGeom prst="rect">
            <a:avLst/>
          </a:prstGeom>
        </p:spPr>
        <p:txBody>
          <a:bodyPr wrap="square">
            <a:spAutoFit/>
          </a:bodyPr>
          <a:lstStyle/>
          <a:p>
            <a:r>
              <a:rPr lang="en-US" dirty="0" smtClean="0"/>
              <a:t>Q16. The average power needed to spin ( rotate about its axis) a uniform, solid disk of mass 5.0 kg and radius 0.50 m from rest to a final angular velocity </a:t>
            </a:r>
            <a:r>
              <a:rPr lang="en-US" dirty="0" err="1" smtClean="0"/>
              <a:t>ωf</a:t>
            </a:r>
            <a:r>
              <a:rPr lang="en-US" dirty="0" smtClean="0"/>
              <a:t> in 3.0 s is 2.6 W. The final angular speed is: </a:t>
            </a:r>
          </a:p>
          <a:p>
            <a:r>
              <a:rPr lang="en-US" dirty="0" smtClean="0"/>
              <a:t>A) 5.0 </a:t>
            </a:r>
            <a:r>
              <a:rPr lang="en-US" dirty="0" err="1" smtClean="0"/>
              <a:t>rad</a:t>
            </a:r>
            <a:r>
              <a:rPr lang="en-US" dirty="0" smtClean="0"/>
              <a:t>/s </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152400"/>
            <a:ext cx="8229600" cy="563562"/>
          </a:xfrm>
          <a:noFill/>
          <a:ln w="76200">
            <a:noFill/>
          </a:ln>
        </p:spPr>
        <p:txBody>
          <a:bodyPr>
            <a:normAutofit fontScale="90000"/>
          </a:bodyPr>
          <a:lstStyle/>
          <a:p>
            <a:r>
              <a:rPr lang="en-US" sz="3200" b="1" dirty="0" smtClean="0">
                <a:solidFill>
                  <a:srgbClr val="00B050"/>
                </a:solidFill>
                <a:latin typeface="Comic Sans MS" pitchFamily="66" charset="0"/>
              </a:rPr>
              <a:t>T-82-ch11 </a:t>
            </a:r>
            <a:endParaRPr lang="en-US" sz="3200" b="1" dirty="0">
              <a:solidFill>
                <a:srgbClr val="00B050"/>
              </a:solidFill>
              <a:latin typeface="Comic Sans MS" pitchFamily="66" charset="0"/>
            </a:endParaRPr>
          </a:p>
        </p:txBody>
      </p:sp>
      <p:sp>
        <p:nvSpPr>
          <p:cNvPr id="5" name="Rectangle 4"/>
          <p:cNvSpPr/>
          <p:nvPr/>
        </p:nvSpPr>
        <p:spPr>
          <a:xfrm>
            <a:off x="457200" y="838200"/>
            <a:ext cx="8229600" cy="1200329"/>
          </a:xfrm>
          <a:prstGeom prst="rect">
            <a:avLst/>
          </a:prstGeom>
        </p:spPr>
        <p:txBody>
          <a:bodyPr wrap="square">
            <a:spAutoFit/>
          </a:bodyPr>
          <a:lstStyle/>
          <a:p>
            <a:r>
              <a:rPr lang="en-US" dirty="0" smtClean="0"/>
              <a:t>Q19. </a:t>
            </a:r>
          </a:p>
          <a:p>
            <a:r>
              <a:rPr lang="en-US" dirty="0" smtClean="0"/>
              <a:t>A 2.0-kg particle has a velocity </a:t>
            </a:r>
            <a:r>
              <a:rPr lang="en-US" b="1" dirty="0" smtClean="0"/>
              <a:t>v = (2.0 </a:t>
            </a:r>
            <a:r>
              <a:rPr lang="en-US" b="1" dirty="0" err="1" smtClean="0"/>
              <a:t>i</a:t>
            </a:r>
            <a:r>
              <a:rPr lang="en-US" b="1" dirty="0" smtClean="0"/>
              <a:t> + 4.0 j) </a:t>
            </a:r>
            <a:r>
              <a:rPr lang="en-US" dirty="0" smtClean="0"/>
              <a:t>m/s at the point (2.0, -2.0) m. Find its angular momentum relative to the point (- 2.0, - 2.0) m at this moment. </a:t>
            </a:r>
          </a:p>
          <a:p>
            <a:r>
              <a:rPr lang="en-US" dirty="0" smtClean="0"/>
              <a:t>A) + 32 </a:t>
            </a:r>
            <a:r>
              <a:rPr lang="en-US" b="1" dirty="0" smtClean="0"/>
              <a:t>k </a:t>
            </a:r>
            <a:endParaRPr lang="en-US" dirty="0"/>
          </a:p>
        </p:txBody>
      </p:sp>
      <p:sp>
        <p:nvSpPr>
          <p:cNvPr id="6" name="Rectangle 5"/>
          <p:cNvSpPr/>
          <p:nvPr/>
        </p:nvSpPr>
        <p:spPr>
          <a:xfrm>
            <a:off x="457200" y="2464475"/>
            <a:ext cx="8534400" cy="2031325"/>
          </a:xfrm>
          <a:prstGeom prst="rect">
            <a:avLst/>
          </a:prstGeom>
        </p:spPr>
        <p:txBody>
          <a:bodyPr wrap="square">
            <a:spAutoFit/>
          </a:bodyPr>
          <a:lstStyle/>
          <a:p>
            <a:r>
              <a:rPr lang="en-US" dirty="0" smtClean="0"/>
              <a:t>Q20. </a:t>
            </a:r>
          </a:p>
          <a:p>
            <a:r>
              <a:rPr lang="en-US" dirty="0" smtClean="0"/>
              <a:t>A student holding two weights close to his chest is sitting on a frictionless chair; the student and chair are rotating with an angular speed of 10 </a:t>
            </a:r>
            <a:r>
              <a:rPr lang="en-US" dirty="0" err="1" smtClean="0"/>
              <a:t>rad</a:t>
            </a:r>
            <a:r>
              <a:rPr lang="en-US" dirty="0" smtClean="0"/>
              <a:t>/s. The moment of inertia of Student + Weights + Chair system about the axis of rotation is 20 kg.m2. Now the student extends his arms horizontally to increase the moment of inertia by 10 %. Find the new angular speed of the system? </a:t>
            </a:r>
          </a:p>
          <a:p>
            <a:r>
              <a:rPr lang="en-US" dirty="0" smtClean="0"/>
              <a:t>A) 9.1 </a:t>
            </a:r>
            <a:r>
              <a:rPr lang="en-US" dirty="0" err="1" smtClean="0"/>
              <a:t>rad</a:t>
            </a:r>
            <a:r>
              <a:rPr lang="en-US" dirty="0" smtClean="0"/>
              <a:t>/s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p:cNvGrpSpPr/>
          <p:nvPr/>
        </p:nvGrpSpPr>
        <p:grpSpPr>
          <a:xfrm>
            <a:off x="228600" y="609600"/>
            <a:ext cx="4572000" cy="4572000"/>
            <a:chOff x="2057400" y="990600"/>
            <a:chExt cx="4572000" cy="4572000"/>
          </a:xfrm>
        </p:grpSpPr>
        <p:cxnSp>
          <p:nvCxnSpPr>
            <p:cNvPr id="10" name="Straight Connector 9"/>
            <p:cNvCxnSpPr/>
            <p:nvPr/>
          </p:nvCxnSpPr>
          <p:spPr>
            <a:xfrm rot="5400000">
              <a:off x="1981199" y="3276600"/>
              <a:ext cx="4572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57400" y="3352800"/>
              <a:ext cx="4572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8600" y="39469"/>
            <a:ext cx="8622232" cy="584775"/>
          </a:xfrm>
          <a:prstGeom prst="rect">
            <a:avLst/>
          </a:prstGeom>
          <a:noFill/>
        </p:spPr>
        <p:txBody>
          <a:bodyPr wrap="none" rtlCol="0">
            <a:spAutoFit/>
          </a:bodyPr>
          <a:lstStyle/>
          <a:p>
            <a:r>
              <a:rPr lang="en-US" sz="3200" b="1" i="1" dirty="0" smtClean="0"/>
              <a:t>Transverse (a</a:t>
            </a:r>
            <a:r>
              <a:rPr lang="en-US" sz="3200" b="1" i="1" baseline="-25000" dirty="0" smtClean="0"/>
              <a:t>t</a:t>
            </a:r>
            <a:r>
              <a:rPr lang="en-US" sz="3200" b="1" i="1" dirty="0" smtClean="0"/>
              <a:t>) and Radial(</a:t>
            </a:r>
            <a:r>
              <a:rPr lang="en-US" sz="3200" b="1" i="1" dirty="0" err="1" smtClean="0"/>
              <a:t>a</a:t>
            </a:r>
            <a:r>
              <a:rPr lang="en-US" sz="3200" b="1" i="1" baseline="-25000" dirty="0" err="1" smtClean="0"/>
              <a:t>r</a:t>
            </a:r>
            <a:r>
              <a:rPr lang="en-US" sz="3200" b="1" i="1" dirty="0" smtClean="0"/>
              <a:t>) linear accelerations</a:t>
            </a:r>
            <a:endParaRPr lang="en-US" sz="3200" b="1" dirty="0"/>
          </a:p>
        </p:txBody>
      </p:sp>
      <p:sp>
        <p:nvSpPr>
          <p:cNvPr id="18" name="Oval 17"/>
          <p:cNvSpPr/>
          <p:nvPr/>
        </p:nvSpPr>
        <p:spPr>
          <a:xfrm>
            <a:off x="228600" y="685800"/>
            <a:ext cx="4648200" cy="4495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105400" y="2667000"/>
            <a:ext cx="3733800" cy="2031325"/>
          </a:xfrm>
          <a:prstGeom prst="rect">
            <a:avLst/>
          </a:prstGeom>
          <a:noFill/>
        </p:spPr>
        <p:txBody>
          <a:bodyPr wrap="square" rtlCol="0">
            <a:spAutoFit/>
          </a:bodyPr>
          <a:lstStyle/>
          <a:p>
            <a:r>
              <a:rPr lang="en-US" b="1" u="sng" dirty="0" smtClean="0">
                <a:solidFill>
                  <a:srgbClr val="0000FF"/>
                </a:solidFill>
              </a:rPr>
              <a:t>Transverse acceleration (a</a:t>
            </a:r>
            <a:r>
              <a:rPr lang="en-US" b="1" u="sng" baseline="-25000" dirty="0" smtClean="0">
                <a:solidFill>
                  <a:srgbClr val="0000FF"/>
                </a:solidFill>
              </a:rPr>
              <a:t>t</a:t>
            </a:r>
            <a:r>
              <a:rPr lang="en-US" b="1" u="sng" dirty="0" smtClean="0">
                <a:solidFill>
                  <a:srgbClr val="0000FF"/>
                </a:solidFill>
              </a:rPr>
              <a:t>):</a:t>
            </a:r>
          </a:p>
          <a:p>
            <a:r>
              <a:rPr lang="en-US" dirty="0" smtClean="0">
                <a:solidFill>
                  <a:srgbClr val="0000FF"/>
                </a:solidFill>
              </a:rPr>
              <a:t>It is rate of change of magnitude of velocity of a particle moving in a circular path. It applies when body rotates faster and faster (</a:t>
            </a:r>
            <a:r>
              <a:rPr lang="en-US" u="sng" dirty="0" smtClean="0">
                <a:solidFill>
                  <a:srgbClr val="FF0000"/>
                </a:solidFill>
              </a:rPr>
              <a:t>not with constant speed</a:t>
            </a:r>
            <a:r>
              <a:rPr lang="en-US" dirty="0" smtClean="0">
                <a:solidFill>
                  <a:srgbClr val="0000FF"/>
                </a:solidFill>
              </a:rPr>
              <a:t>). It is always in the direction of tangent. </a:t>
            </a:r>
            <a:endParaRPr lang="en-US" dirty="0">
              <a:solidFill>
                <a:srgbClr val="0000FF"/>
              </a:solidFill>
            </a:endParaRPr>
          </a:p>
        </p:txBody>
      </p:sp>
      <p:grpSp>
        <p:nvGrpSpPr>
          <p:cNvPr id="43" name="Group 42"/>
          <p:cNvGrpSpPr/>
          <p:nvPr/>
        </p:nvGrpSpPr>
        <p:grpSpPr>
          <a:xfrm rot="20531170">
            <a:off x="395592" y="1689915"/>
            <a:ext cx="4543760" cy="2430440"/>
            <a:chOff x="4371640" y="2018611"/>
            <a:chExt cx="4543760" cy="2430440"/>
          </a:xfrm>
        </p:grpSpPr>
        <p:grpSp>
          <p:nvGrpSpPr>
            <p:cNvPr id="36" name="Group 35"/>
            <p:cNvGrpSpPr/>
            <p:nvPr/>
          </p:nvGrpSpPr>
          <p:grpSpPr>
            <a:xfrm>
              <a:off x="4371640" y="2018611"/>
              <a:ext cx="4543760" cy="2430440"/>
              <a:chOff x="4371640" y="2018611"/>
              <a:chExt cx="4543760" cy="2430440"/>
            </a:xfrm>
          </p:grpSpPr>
          <p:grpSp>
            <p:nvGrpSpPr>
              <p:cNvPr id="2" name="Group 7"/>
              <p:cNvGrpSpPr/>
              <p:nvPr/>
            </p:nvGrpSpPr>
            <p:grpSpPr>
              <a:xfrm rot="1839036">
                <a:off x="4371640" y="2018611"/>
                <a:ext cx="4101153" cy="2430440"/>
                <a:chOff x="2223448" y="2133600"/>
                <a:chExt cx="4101153" cy="2430440"/>
              </a:xfrm>
            </p:grpSpPr>
            <p:cxnSp>
              <p:nvCxnSpPr>
                <p:cNvPr id="3" name="Straight Arrow Connector 2"/>
                <p:cNvCxnSpPr/>
                <p:nvPr/>
              </p:nvCxnSpPr>
              <p:spPr>
                <a:xfrm flipV="1">
                  <a:off x="4267201" y="2133600"/>
                  <a:ext cx="2057400" cy="1219200"/>
                </a:xfrm>
                <a:prstGeom prst="straightConnector1">
                  <a:avLst/>
                </a:prstGeom>
                <a:ln w="38100">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0800000" flipV="1">
                  <a:off x="2223448" y="3344840"/>
                  <a:ext cx="2057400" cy="1219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8763000" y="3124200"/>
                <a:ext cx="152400" cy="2286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615825" y="3145857"/>
              <a:ext cx="528646" cy="307777"/>
              <a:chOff x="8377825" y="842501"/>
              <a:chExt cx="528646" cy="307777"/>
            </a:xfrm>
          </p:grpSpPr>
          <p:cxnSp>
            <p:nvCxnSpPr>
              <p:cNvPr id="40" name="Straight Arrow Connector 39"/>
              <p:cNvCxnSpPr/>
              <p:nvPr/>
            </p:nvCxnSpPr>
            <p:spPr>
              <a:xfrm>
                <a:off x="8377825" y="927393"/>
                <a:ext cx="381000"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590359" y="842501"/>
                <a:ext cx="316112" cy="307777"/>
              </a:xfrm>
              <a:prstGeom prst="rect">
                <a:avLst/>
              </a:prstGeom>
              <a:noFill/>
            </p:spPr>
            <p:txBody>
              <a:bodyPr wrap="none" rtlCol="0">
                <a:spAutoFit/>
              </a:bodyPr>
              <a:lstStyle/>
              <a:p>
                <a:r>
                  <a:rPr lang="en-US" sz="1400" b="1" dirty="0" err="1" smtClean="0">
                    <a:solidFill>
                      <a:srgbClr val="FF0000"/>
                    </a:solidFill>
                  </a:rPr>
                  <a:t>a</a:t>
                </a:r>
                <a:r>
                  <a:rPr lang="en-US" sz="1400" b="1" baseline="-25000" dirty="0" err="1" smtClean="0">
                    <a:solidFill>
                      <a:srgbClr val="FF0000"/>
                    </a:solidFill>
                  </a:rPr>
                  <a:t>r</a:t>
                </a:r>
                <a:endParaRPr lang="en-US" sz="1400" b="1" baseline="-25000" dirty="0">
                  <a:solidFill>
                    <a:srgbClr val="FF0000"/>
                  </a:solidFill>
                </a:endParaRPr>
              </a:p>
            </p:txBody>
          </p:sp>
        </p:grpSp>
      </p:grpSp>
      <p:cxnSp>
        <p:nvCxnSpPr>
          <p:cNvPr id="45" name="Straight Connector 44"/>
          <p:cNvCxnSpPr/>
          <p:nvPr/>
        </p:nvCxnSpPr>
        <p:spPr>
          <a:xfrm flipV="1">
            <a:off x="2514600" y="1905000"/>
            <a:ext cx="2133600" cy="1066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rot="20531170">
            <a:off x="4540762" y="1811376"/>
            <a:ext cx="152400" cy="228600"/>
          </a:xfrm>
          <a:prstGeom prst="ellipse">
            <a:avLst/>
          </a:prstGeom>
          <a:solidFill>
            <a:schemeClr val="tx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3744617" y="2196152"/>
            <a:ext cx="370183" cy="157502"/>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20531170">
            <a:off x="3697100" y="1945975"/>
            <a:ext cx="316112" cy="307777"/>
          </a:xfrm>
          <a:prstGeom prst="rect">
            <a:avLst/>
          </a:prstGeom>
          <a:noFill/>
        </p:spPr>
        <p:txBody>
          <a:bodyPr wrap="none" rtlCol="0">
            <a:spAutoFit/>
          </a:bodyPr>
          <a:lstStyle/>
          <a:p>
            <a:r>
              <a:rPr lang="en-US" sz="1400" b="1" dirty="0" err="1" smtClean="0">
                <a:solidFill>
                  <a:srgbClr val="FF0000"/>
                </a:solidFill>
              </a:rPr>
              <a:t>a</a:t>
            </a:r>
            <a:r>
              <a:rPr lang="en-US" sz="1400" b="1" baseline="-25000" dirty="0" err="1" smtClean="0">
                <a:solidFill>
                  <a:srgbClr val="FF0000"/>
                </a:solidFill>
              </a:rPr>
              <a:t>r</a:t>
            </a:r>
            <a:endParaRPr lang="en-US" sz="1400" b="1" baseline="-25000" dirty="0">
              <a:solidFill>
                <a:srgbClr val="FF0000"/>
              </a:solidFill>
            </a:endParaRPr>
          </a:p>
        </p:txBody>
      </p:sp>
      <p:cxnSp>
        <p:nvCxnSpPr>
          <p:cNvPr id="52" name="Straight Arrow Connector 51"/>
          <p:cNvCxnSpPr/>
          <p:nvPr/>
        </p:nvCxnSpPr>
        <p:spPr>
          <a:xfrm flipH="1" flipV="1">
            <a:off x="4718712" y="1981200"/>
            <a:ext cx="762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800600" y="2057400"/>
            <a:ext cx="330540" cy="307777"/>
          </a:xfrm>
          <a:prstGeom prst="rect">
            <a:avLst/>
          </a:prstGeom>
          <a:noFill/>
        </p:spPr>
        <p:txBody>
          <a:bodyPr wrap="none" rtlCol="0">
            <a:spAutoFit/>
          </a:bodyPr>
          <a:lstStyle/>
          <a:p>
            <a:r>
              <a:rPr lang="en-US" sz="1400" b="1" i="1" dirty="0" smtClean="0">
                <a:solidFill>
                  <a:srgbClr val="FF0000"/>
                </a:solidFill>
              </a:rPr>
              <a:t>v</a:t>
            </a:r>
            <a:r>
              <a:rPr lang="en-US" sz="1400" b="1" i="1" baseline="-25000" dirty="0" smtClean="0">
                <a:solidFill>
                  <a:srgbClr val="FF0000"/>
                </a:solidFill>
              </a:rPr>
              <a:t>0</a:t>
            </a:r>
            <a:endParaRPr lang="en-US" sz="1400" b="1" i="1" baseline="-25000" dirty="0">
              <a:solidFill>
                <a:srgbClr val="FF0000"/>
              </a:solidFill>
            </a:endParaRPr>
          </a:p>
        </p:txBody>
      </p:sp>
      <p:cxnSp>
        <p:nvCxnSpPr>
          <p:cNvPr id="55" name="Straight Arrow Connector 54"/>
          <p:cNvCxnSpPr/>
          <p:nvPr/>
        </p:nvCxnSpPr>
        <p:spPr>
          <a:xfrm flipH="1" flipV="1">
            <a:off x="4572000" y="1676400"/>
            <a:ext cx="762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612944" y="1676400"/>
            <a:ext cx="269626" cy="307777"/>
          </a:xfrm>
          <a:prstGeom prst="rect">
            <a:avLst/>
          </a:prstGeom>
          <a:noFill/>
        </p:spPr>
        <p:txBody>
          <a:bodyPr wrap="none" rtlCol="0">
            <a:spAutoFit/>
          </a:bodyPr>
          <a:lstStyle/>
          <a:p>
            <a:r>
              <a:rPr lang="en-US" sz="1400" b="1" i="1" dirty="0" smtClean="0">
                <a:solidFill>
                  <a:srgbClr val="FF0000"/>
                </a:solidFill>
              </a:rPr>
              <a:t>v</a:t>
            </a:r>
            <a:endParaRPr lang="en-US" sz="1400" b="1" i="1" baseline="-25000" dirty="0">
              <a:solidFill>
                <a:srgbClr val="FF0000"/>
              </a:solidFill>
            </a:endParaRPr>
          </a:p>
        </p:txBody>
      </p:sp>
      <p:graphicFrame>
        <p:nvGraphicFramePr>
          <p:cNvPr id="142344" name="Object 8"/>
          <p:cNvGraphicFramePr>
            <a:graphicFrameLocks noChangeAspect="1"/>
          </p:cNvGraphicFramePr>
          <p:nvPr>
            <p:extLst>
              <p:ext uri="{D42A27DB-BD31-4B8C-83A1-F6EECF244321}">
                <p14:modId xmlns:p14="http://schemas.microsoft.com/office/powerpoint/2010/main" val="737518629"/>
              </p:ext>
            </p:extLst>
          </p:nvPr>
        </p:nvGraphicFramePr>
        <p:xfrm>
          <a:off x="6229350" y="1546225"/>
          <a:ext cx="2827338" cy="487363"/>
        </p:xfrm>
        <a:graphic>
          <a:graphicData uri="http://schemas.openxmlformats.org/presentationml/2006/ole">
            <mc:AlternateContent xmlns:mc="http://schemas.openxmlformats.org/markup-compatibility/2006">
              <mc:Choice xmlns:v="urn:schemas-microsoft-com:vml" Requires="v">
                <p:oleObj spid="_x0000_s142500" name="معادلة" r:id="rId3" imgW="1828800" imgH="393480" progId="Equation.3">
                  <p:embed/>
                </p:oleObj>
              </mc:Choice>
              <mc:Fallback>
                <p:oleObj name="معادلة" r:id="rId3" imgW="1828800" imgH="393480" progId="Equation.3">
                  <p:embed/>
                  <p:pic>
                    <p:nvPicPr>
                      <p:cNvPr id="0" name="Picture 8"/>
                      <p:cNvPicPr>
                        <a:picLocks noChangeAspect="1" noChangeArrowheads="1"/>
                      </p:cNvPicPr>
                      <p:nvPr/>
                    </p:nvPicPr>
                    <p:blipFill>
                      <a:blip r:embed="rId4"/>
                      <a:srcRect/>
                      <a:stretch>
                        <a:fillRect/>
                      </a:stretch>
                    </p:blipFill>
                    <p:spPr bwMode="auto">
                      <a:xfrm>
                        <a:off x="6229350" y="1546225"/>
                        <a:ext cx="2827338"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8" name="Straight Arrow Connector 57"/>
          <p:cNvCxnSpPr/>
          <p:nvPr/>
        </p:nvCxnSpPr>
        <p:spPr>
          <a:xfrm flipH="1" flipV="1">
            <a:off x="4953000" y="1600200"/>
            <a:ext cx="1524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20702333">
            <a:off x="5029200" y="1676400"/>
            <a:ext cx="359394" cy="369332"/>
          </a:xfrm>
          <a:prstGeom prst="rect">
            <a:avLst/>
          </a:prstGeom>
          <a:noFill/>
        </p:spPr>
        <p:txBody>
          <a:bodyPr wrap="none" rtlCol="0">
            <a:spAutoFit/>
          </a:bodyPr>
          <a:lstStyle/>
          <a:p>
            <a:r>
              <a:rPr lang="en-US" b="1" i="1" dirty="0" smtClean="0"/>
              <a:t>a</a:t>
            </a:r>
            <a:r>
              <a:rPr lang="en-US" b="1" i="1" baseline="-25000" dirty="0" smtClean="0"/>
              <a:t>t</a:t>
            </a:r>
            <a:endParaRPr lang="en-US" b="1" i="1" baseline="-25000" dirty="0"/>
          </a:p>
        </p:txBody>
      </p:sp>
      <p:cxnSp>
        <p:nvCxnSpPr>
          <p:cNvPr id="62" name="Straight Arrow Connector 61"/>
          <p:cNvCxnSpPr>
            <a:stCxn id="60" idx="3"/>
          </p:cNvCxnSpPr>
          <p:nvPr/>
        </p:nvCxnSpPr>
        <p:spPr>
          <a:xfrm flipV="1">
            <a:off x="5382502" y="1752600"/>
            <a:ext cx="865898" cy="62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1" idx="2"/>
          </p:cNvCxnSpPr>
          <p:nvPr/>
        </p:nvCxnSpPr>
        <p:spPr>
          <a:xfrm flipH="1">
            <a:off x="3733800" y="2703575"/>
            <a:ext cx="279425" cy="649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2345" name="Object 9"/>
          <p:cNvGraphicFramePr>
            <a:graphicFrameLocks noChangeAspect="1"/>
          </p:cNvGraphicFramePr>
          <p:nvPr/>
        </p:nvGraphicFramePr>
        <p:xfrm>
          <a:off x="1981200" y="1905000"/>
          <a:ext cx="1049338" cy="525196"/>
        </p:xfrm>
        <a:graphic>
          <a:graphicData uri="http://schemas.openxmlformats.org/presentationml/2006/ole">
            <mc:AlternateContent xmlns:mc="http://schemas.openxmlformats.org/markup-compatibility/2006">
              <mc:Choice xmlns:v="urn:schemas-microsoft-com:vml" Requires="v">
                <p:oleObj spid="_x0000_s142501" name="Equation" r:id="rId5" imgW="495000" imgH="419040" progId="Equation.3">
                  <p:embed/>
                </p:oleObj>
              </mc:Choice>
              <mc:Fallback>
                <p:oleObj name="Equation" r:id="rId5" imgW="495000" imgH="41904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905000"/>
                        <a:ext cx="1049338" cy="525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8" name="Straight Arrow Connector 67"/>
          <p:cNvCxnSpPr/>
          <p:nvPr/>
        </p:nvCxnSpPr>
        <p:spPr>
          <a:xfrm flipH="1">
            <a:off x="3048000" y="2105754"/>
            <a:ext cx="683878" cy="27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2346" name="Object 10"/>
          <p:cNvGraphicFramePr>
            <a:graphicFrameLocks noChangeAspect="1"/>
          </p:cNvGraphicFramePr>
          <p:nvPr/>
        </p:nvGraphicFramePr>
        <p:xfrm>
          <a:off x="3048000" y="3360737"/>
          <a:ext cx="1049338" cy="525463"/>
        </p:xfrm>
        <a:graphic>
          <a:graphicData uri="http://schemas.openxmlformats.org/presentationml/2006/ole">
            <mc:AlternateContent xmlns:mc="http://schemas.openxmlformats.org/markup-compatibility/2006">
              <mc:Choice xmlns:v="urn:schemas-microsoft-com:vml" Requires="v">
                <p:oleObj spid="_x0000_s142502" name="Equation" r:id="rId7" imgW="495000" imgH="419040" progId="Equation.3">
                  <p:embed/>
                </p:oleObj>
              </mc:Choice>
              <mc:Fallback>
                <p:oleObj name="Equation" r:id="rId7" imgW="495000" imgH="41904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3360737"/>
                        <a:ext cx="1049338"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TextBox 69"/>
          <p:cNvSpPr txBox="1"/>
          <p:nvPr/>
        </p:nvSpPr>
        <p:spPr>
          <a:xfrm>
            <a:off x="5105400" y="4715470"/>
            <a:ext cx="3733800" cy="1754326"/>
          </a:xfrm>
          <a:prstGeom prst="rect">
            <a:avLst/>
          </a:prstGeom>
          <a:noFill/>
        </p:spPr>
        <p:txBody>
          <a:bodyPr wrap="square" rtlCol="0">
            <a:spAutoFit/>
          </a:bodyPr>
          <a:lstStyle/>
          <a:p>
            <a:r>
              <a:rPr lang="en-US" b="1" u="sng" dirty="0" smtClean="0">
                <a:solidFill>
                  <a:srgbClr val="0000FF"/>
                </a:solidFill>
              </a:rPr>
              <a:t>Radial acceleration (</a:t>
            </a:r>
            <a:r>
              <a:rPr lang="en-US" b="1" u="sng" dirty="0" err="1" smtClean="0">
                <a:solidFill>
                  <a:srgbClr val="0000FF"/>
                </a:solidFill>
              </a:rPr>
              <a:t>a</a:t>
            </a:r>
            <a:r>
              <a:rPr lang="en-US" b="1" u="sng" baseline="-25000" dirty="0" err="1" smtClean="0">
                <a:solidFill>
                  <a:srgbClr val="0000FF"/>
                </a:solidFill>
              </a:rPr>
              <a:t>r</a:t>
            </a:r>
            <a:r>
              <a:rPr lang="en-US" b="1" u="sng" dirty="0" smtClean="0">
                <a:solidFill>
                  <a:srgbClr val="0000FF"/>
                </a:solidFill>
              </a:rPr>
              <a:t>):</a:t>
            </a:r>
          </a:p>
          <a:p>
            <a:r>
              <a:rPr lang="en-US" dirty="0" smtClean="0">
                <a:solidFill>
                  <a:srgbClr val="0000FF"/>
                </a:solidFill>
              </a:rPr>
              <a:t>It is due to the change in direction of velocity. It is always along the radius. </a:t>
            </a:r>
          </a:p>
          <a:p>
            <a:endParaRPr lang="en-US" dirty="0" smtClean="0">
              <a:solidFill>
                <a:srgbClr val="0000FF"/>
              </a:solidFill>
            </a:endParaRPr>
          </a:p>
          <a:p>
            <a:r>
              <a:rPr lang="en-US" dirty="0" smtClean="0">
                <a:solidFill>
                  <a:srgbClr val="0000FF"/>
                </a:solidFill>
              </a:rPr>
              <a:t>Since it is towards the center it is also called centripetal acceleration</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T-72-Ch10</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1011972"/>
            <a:ext cx="8915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Q13</a:t>
            </a:r>
            <a:r>
              <a:rPr lang="en-US" dirty="0" smtClean="0"/>
              <a:t>. Assume that a disk starts from rest and rotates with an angular acceleration of 2.00 </a:t>
            </a:r>
            <a:r>
              <a:rPr lang="en-US" dirty="0" err="1" smtClean="0"/>
              <a:t>rad</a:t>
            </a:r>
            <a:r>
              <a:rPr lang="en-US" dirty="0" smtClean="0"/>
              <a:t>/s</a:t>
            </a:r>
            <a:r>
              <a:rPr lang="en-US" baseline="30000" dirty="0" smtClean="0"/>
              <a:t>2</a:t>
            </a:r>
            <a:r>
              <a:rPr lang="en-US" dirty="0" smtClean="0"/>
              <a:t>. The time it takes to rotate through the first three revolutions is:</a:t>
            </a:r>
          </a:p>
          <a:p>
            <a:r>
              <a:rPr lang="en-US" dirty="0" smtClean="0"/>
              <a:t> (</a:t>
            </a:r>
            <a:r>
              <a:rPr lang="en-US" dirty="0" err="1" smtClean="0"/>
              <a:t>Ans</a:t>
            </a:r>
            <a:r>
              <a:rPr lang="en-US" dirty="0" smtClean="0"/>
              <a:t>: 4.34 s)</a:t>
            </a:r>
          </a:p>
        </p:txBody>
      </p:sp>
      <p:grpSp>
        <p:nvGrpSpPr>
          <p:cNvPr id="15" name="Group 14"/>
          <p:cNvGrpSpPr/>
          <p:nvPr/>
        </p:nvGrpSpPr>
        <p:grpSpPr>
          <a:xfrm>
            <a:off x="228600" y="2209800"/>
            <a:ext cx="8305800" cy="1525465"/>
            <a:chOff x="609600" y="4114800"/>
            <a:chExt cx="8305800" cy="1525465"/>
          </a:xfrm>
        </p:grpSpPr>
        <p:sp>
          <p:nvSpPr>
            <p:cNvPr id="11" name="Rectangle 10"/>
            <p:cNvSpPr/>
            <p:nvPr/>
          </p:nvSpPr>
          <p:spPr>
            <a:xfrm>
              <a:off x="609600" y="4114800"/>
              <a:ext cx="6019800" cy="1477328"/>
            </a:xfrm>
            <a:prstGeom prst="rect">
              <a:avLst/>
            </a:prstGeom>
          </p:spPr>
          <p:txBody>
            <a:bodyPr wrap="square">
              <a:spAutoFit/>
            </a:bodyPr>
            <a:lstStyle/>
            <a:p>
              <a:r>
                <a:rPr lang="en-US" b="1" dirty="0" smtClean="0"/>
                <a:t>Q14.</a:t>
              </a:r>
              <a:r>
                <a:rPr lang="en-US" dirty="0" smtClean="0"/>
                <a:t> A uniform </a:t>
              </a:r>
              <a:r>
                <a:rPr lang="en-US" b="1" dirty="0" smtClean="0"/>
                <a:t>slab</a:t>
              </a:r>
              <a:r>
                <a:rPr lang="en-US" dirty="0" smtClean="0"/>
                <a:t> of dimensions: </a:t>
              </a:r>
              <a:r>
                <a:rPr lang="en-US" i="1" dirty="0" smtClean="0"/>
                <a:t>a</a:t>
              </a:r>
              <a:r>
                <a:rPr lang="en-US" dirty="0" smtClean="0"/>
                <a:t> = 60 cm, </a:t>
              </a:r>
              <a:r>
                <a:rPr lang="en-US" i="1" dirty="0" smtClean="0"/>
                <a:t>b</a:t>
              </a:r>
              <a:r>
                <a:rPr lang="en-US" dirty="0" smtClean="0"/>
                <a:t> = 80 cm, and </a:t>
              </a:r>
              <a:r>
                <a:rPr lang="en-US" i="1" dirty="0" smtClean="0"/>
                <a:t>c</a:t>
              </a:r>
              <a:r>
                <a:rPr lang="en-US" dirty="0" smtClean="0"/>
                <a:t> = 2.0 cm (</a:t>
              </a:r>
              <a:r>
                <a:rPr lang="en-US" b="1" dirty="0" smtClean="0">
                  <a:solidFill>
                    <a:srgbClr val="0000FF"/>
                  </a:solidFill>
                </a:rPr>
                <a:t>see Fig. 6</a:t>
              </a:r>
              <a:r>
                <a:rPr lang="en-US" dirty="0" smtClean="0"/>
                <a:t>) has a mass of 6.0 kg. Its rotational inertia about an axis perpendicular to the larger face and passing through one corner of the slab is:</a:t>
              </a:r>
            </a:p>
            <a:p>
              <a:r>
                <a:rPr lang="en-US" dirty="0" smtClean="0"/>
                <a:t> (</a:t>
              </a:r>
              <a:r>
                <a:rPr lang="en-US" dirty="0" err="1" smtClean="0"/>
                <a:t>Ans</a:t>
              </a:r>
              <a:r>
                <a:rPr lang="en-US" dirty="0" smtClean="0"/>
                <a:t>: 2.0 kg.m</a:t>
              </a:r>
              <a:r>
                <a:rPr lang="en-US" baseline="30000" dirty="0" smtClean="0"/>
                <a:t>2</a:t>
              </a:r>
              <a:r>
                <a:rPr lang="en-US" dirty="0" smtClean="0"/>
                <a:t> )</a:t>
              </a:r>
            </a:p>
          </p:txBody>
        </p:sp>
        <p:grpSp>
          <p:nvGrpSpPr>
            <p:cNvPr id="12" name="Group 11"/>
            <p:cNvGrpSpPr/>
            <p:nvPr/>
          </p:nvGrpSpPr>
          <p:grpSpPr>
            <a:xfrm>
              <a:off x="7162800" y="4191000"/>
              <a:ext cx="1752600" cy="1449265"/>
              <a:chOff x="2438400" y="5029200"/>
              <a:chExt cx="1752600" cy="1449265"/>
            </a:xfrm>
          </p:grpSpPr>
          <p:pic>
            <p:nvPicPr>
              <p:cNvPr id="13" name="Picture 2"/>
              <p:cNvPicPr>
                <a:picLocks noChangeAspect="1" noChangeArrowheads="1"/>
              </p:cNvPicPr>
              <p:nvPr/>
            </p:nvPicPr>
            <p:blipFill>
              <a:blip r:embed="rId2" cstate="print"/>
              <a:srcRect/>
              <a:stretch>
                <a:fillRect/>
              </a:stretch>
            </p:blipFill>
            <p:spPr bwMode="auto">
              <a:xfrm>
                <a:off x="2438400" y="5029200"/>
                <a:ext cx="1752600" cy="1449265"/>
              </a:xfrm>
              <a:prstGeom prst="rect">
                <a:avLst/>
              </a:prstGeom>
              <a:noFill/>
              <a:ln w="9525">
                <a:noFill/>
                <a:miter lim="800000"/>
                <a:headEnd/>
                <a:tailEnd/>
              </a:ln>
            </p:spPr>
          </p:pic>
          <p:sp>
            <p:nvSpPr>
              <p:cNvPr id="14" name="Rectangle 13"/>
              <p:cNvSpPr/>
              <p:nvPr/>
            </p:nvSpPr>
            <p:spPr>
              <a:xfrm>
                <a:off x="3124200" y="5029200"/>
                <a:ext cx="686406" cy="369332"/>
              </a:xfrm>
              <a:prstGeom prst="rect">
                <a:avLst/>
              </a:prstGeom>
            </p:spPr>
            <p:txBody>
              <a:bodyPr wrap="none">
                <a:spAutoFit/>
              </a:bodyPr>
              <a:lstStyle/>
              <a:p>
                <a:r>
                  <a:rPr lang="en-US" b="1" dirty="0" smtClean="0">
                    <a:solidFill>
                      <a:srgbClr val="0000FF"/>
                    </a:solidFill>
                  </a:rPr>
                  <a:t>Fig. 6</a:t>
                </a:r>
                <a:endParaRPr lang="en-US" dirty="0"/>
              </a:p>
            </p:txBody>
          </p:sp>
        </p:grpSp>
      </p:grpSp>
      <p:sp>
        <p:nvSpPr>
          <p:cNvPr id="17" name="Rectangle 16"/>
          <p:cNvSpPr/>
          <p:nvPr/>
        </p:nvSpPr>
        <p:spPr>
          <a:xfrm>
            <a:off x="304800" y="3788392"/>
            <a:ext cx="5715000" cy="2031325"/>
          </a:xfrm>
          <a:prstGeom prst="rect">
            <a:avLst/>
          </a:prstGeom>
        </p:spPr>
        <p:txBody>
          <a:bodyPr wrap="square">
            <a:spAutoFit/>
          </a:bodyPr>
          <a:lstStyle/>
          <a:p>
            <a:r>
              <a:rPr lang="en-US" b="1" dirty="0" smtClean="0"/>
              <a:t>Q15. </a:t>
            </a:r>
            <a:r>
              <a:rPr lang="en-US" dirty="0" smtClean="0"/>
              <a:t>A thin rod of mass 0.50 kg and length 2.0 m is pivoted at one end and can rotate in a vertical plane about this horizontal frictionless pivot (axis). It is released from rest when the rod makes an angle of 45° above the horizontal </a:t>
            </a:r>
            <a:r>
              <a:rPr lang="en-US" dirty="0" smtClean="0">
                <a:solidFill>
                  <a:srgbClr val="0000FF"/>
                </a:solidFill>
              </a:rPr>
              <a:t>(Fig. 7</a:t>
            </a:r>
            <a:r>
              <a:rPr lang="en-US" dirty="0" smtClean="0"/>
              <a:t>). Find the angular speed of the rod as it passes through the horizontal position. </a:t>
            </a:r>
          </a:p>
          <a:p>
            <a:r>
              <a:rPr lang="en-US" dirty="0" smtClean="0"/>
              <a:t>(</a:t>
            </a:r>
            <a:r>
              <a:rPr lang="en-US" dirty="0" err="1" smtClean="0"/>
              <a:t>Ans</a:t>
            </a:r>
            <a:r>
              <a:rPr lang="en-US" dirty="0" smtClean="0"/>
              <a:t>: 3.2  </a:t>
            </a:r>
            <a:r>
              <a:rPr lang="en-US" dirty="0" err="1" smtClean="0"/>
              <a:t>rad</a:t>
            </a:r>
            <a:r>
              <a:rPr lang="en-US" dirty="0" smtClean="0"/>
              <a:t>/s)</a:t>
            </a:r>
          </a:p>
        </p:txBody>
      </p:sp>
      <p:grpSp>
        <p:nvGrpSpPr>
          <p:cNvPr id="18" name="Group 17"/>
          <p:cNvGrpSpPr/>
          <p:nvPr/>
        </p:nvGrpSpPr>
        <p:grpSpPr>
          <a:xfrm>
            <a:off x="6629400" y="4267200"/>
            <a:ext cx="1753206" cy="1358900"/>
            <a:chOff x="3428394" y="5270500"/>
            <a:chExt cx="1753206" cy="1358900"/>
          </a:xfrm>
        </p:grpSpPr>
        <p:pic>
          <p:nvPicPr>
            <p:cNvPr id="19" name="Picture 3"/>
            <p:cNvPicPr>
              <a:picLocks noChangeAspect="1" noChangeArrowheads="1"/>
            </p:cNvPicPr>
            <p:nvPr/>
          </p:nvPicPr>
          <p:blipFill>
            <a:blip r:embed="rId3" cstate="print"/>
            <a:srcRect/>
            <a:stretch>
              <a:fillRect/>
            </a:stretch>
          </p:blipFill>
          <p:spPr bwMode="auto">
            <a:xfrm>
              <a:off x="3657600" y="5270500"/>
              <a:ext cx="1524000" cy="1358900"/>
            </a:xfrm>
            <a:prstGeom prst="rect">
              <a:avLst/>
            </a:prstGeom>
            <a:noFill/>
            <a:ln w="9525">
              <a:noFill/>
              <a:miter lim="800000"/>
              <a:headEnd/>
              <a:tailEnd/>
            </a:ln>
          </p:spPr>
        </p:pic>
        <p:sp>
          <p:nvSpPr>
            <p:cNvPr id="20" name="Rectangle 19"/>
            <p:cNvSpPr/>
            <p:nvPr/>
          </p:nvSpPr>
          <p:spPr>
            <a:xfrm>
              <a:off x="3428394" y="5410200"/>
              <a:ext cx="686406" cy="369332"/>
            </a:xfrm>
            <a:prstGeom prst="rect">
              <a:avLst/>
            </a:prstGeom>
          </p:spPr>
          <p:txBody>
            <a:bodyPr wrap="none">
              <a:spAutoFit/>
            </a:bodyPr>
            <a:lstStyle/>
            <a:p>
              <a:r>
                <a:rPr lang="en-US" b="1" dirty="0" smtClean="0">
                  <a:solidFill>
                    <a:srgbClr val="0000FF"/>
                  </a:solidFill>
                </a:rPr>
                <a:t>Fig. 7</a:t>
              </a:r>
              <a:endParaRPr lang="en-US" dirty="0"/>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T-72-Ch10</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9" name="Group 18"/>
          <p:cNvGrpSpPr/>
          <p:nvPr/>
        </p:nvGrpSpPr>
        <p:grpSpPr>
          <a:xfrm>
            <a:off x="457200" y="685800"/>
            <a:ext cx="8134350" cy="2971800"/>
            <a:chOff x="457200" y="838200"/>
            <a:chExt cx="8134350" cy="2971800"/>
          </a:xfrm>
        </p:grpSpPr>
        <p:sp>
          <p:nvSpPr>
            <p:cNvPr id="180229" name="Rectangle 5"/>
            <p:cNvSpPr>
              <a:spLocks noChangeArrowheads="1"/>
            </p:cNvSpPr>
            <p:nvPr/>
          </p:nvSpPr>
          <p:spPr bwMode="auto">
            <a:xfrm>
              <a:off x="457200" y="947678"/>
              <a:ext cx="533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dirty="0" smtClean="0"/>
            </a:p>
            <a:p>
              <a:r>
                <a:rPr lang="en-US" b="1" dirty="0" smtClean="0"/>
                <a:t>Q#16</a:t>
              </a:r>
              <a:r>
                <a:rPr lang="en-US" dirty="0" smtClean="0"/>
                <a:t>: A wheel of radius </a:t>
              </a:r>
              <a:r>
                <a:rPr lang="en-US" i="1" dirty="0" smtClean="0"/>
                <a:t>R</a:t>
              </a:r>
              <a:r>
                <a:rPr lang="en-US" dirty="0" smtClean="0"/>
                <a:t> = 0.20 m is mounted on a fixed frictionless horizontal axis. The rotational inertia I of the wheel about this axis is 0.50 kg.m</a:t>
              </a:r>
              <a:r>
                <a:rPr lang="en-US" baseline="30000" dirty="0" smtClean="0"/>
                <a:t>2</a:t>
              </a:r>
              <a:r>
                <a:rPr lang="en-US" dirty="0" smtClean="0"/>
                <a:t>. A </a:t>
              </a:r>
              <a:r>
                <a:rPr lang="en-US" dirty="0" err="1" smtClean="0"/>
                <a:t>massless</a:t>
              </a:r>
              <a:r>
                <a:rPr lang="en-US" dirty="0" smtClean="0"/>
                <a:t> cord wrapped around the circumference of the wheel is attached to a </a:t>
              </a:r>
              <a:r>
                <a:rPr lang="en-US" i="1" dirty="0" smtClean="0"/>
                <a:t>m</a:t>
              </a:r>
              <a:r>
                <a:rPr lang="en-US" dirty="0" smtClean="0"/>
                <a:t> = 5.0 kg box (</a:t>
              </a:r>
              <a:r>
                <a:rPr lang="en-US" dirty="0" smtClean="0">
                  <a:solidFill>
                    <a:srgbClr val="0000FF"/>
                  </a:solidFill>
                </a:rPr>
                <a:t>Fig. 8</a:t>
              </a:r>
              <a:r>
                <a:rPr lang="en-US" b="1" dirty="0" smtClean="0">
                  <a:solidFill>
                    <a:srgbClr val="0000FF"/>
                  </a:solidFill>
                </a:rPr>
                <a:t>)</a:t>
              </a:r>
              <a:r>
                <a:rPr lang="en-US" dirty="0" smtClean="0"/>
                <a:t>. The box is then released from rest. When the box has a speed of v = 2.0 m/s, the distance (h) through which the box has fallen is: (</a:t>
              </a:r>
              <a:r>
                <a:rPr lang="en-US" dirty="0" err="1" smtClean="0"/>
                <a:t>Ans</a:t>
              </a:r>
              <a:r>
                <a:rPr lang="en-US" dirty="0" smtClean="0"/>
                <a:t>: 0.71 m)</a:t>
              </a:r>
            </a:p>
            <a:p>
              <a:endParaRPr lang="en-US" dirty="0"/>
            </a:p>
          </p:txBody>
        </p:sp>
        <p:pic>
          <p:nvPicPr>
            <p:cNvPr id="96260" name="Picture 4"/>
            <p:cNvPicPr>
              <a:picLocks noChangeAspect="1" noChangeArrowheads="1"/>
            </p:cNvPicPr>
            <p:nvPr/>
          </p:nvPicPr>
          <p:blipFill>
            <a:blip r:embed="rId2" cstate="print"/>
            <a:srcRect/>
            <a:stretch>
              <a:fillRect/>
            </a:stretch>
          </p:blipFill>
          <p:spPr bwMode="auto">
            <a:xfrm>
              <a:off x="6212493" y="1371600"/>
              <a:ext cx="2379057" cy="2133600"/>
            </a:xfrm>
            <a:prstGeom prst="rect">
              <a:avLst/>
            </a:prstGeom>
            <a:noFill/>
            <a:ln w="9525">
              <a:noFill/>
              <a:miter lim="800000"/>
              <a:headEnd/>
              <a:tailEnd/>
            </a:ln>
          </p:spPr>
        </p:pic>
        <p:sp>
          <p:nvSpPr>
            <p:cNvPr id="16" name="Rectangle 15"/>
            <p:cNvSpPr/>
            <p:nvPr/>
          </p:nvSpPr>
          <p:spPr>
            <a:xfrm>
              <a:off x="7162800" y="838200"/>
              <a:ext cx="686406" cy="369332"/>
            </a:xfrm>
            <a:prstGeom prst="rect">
              <a:avLst/>
            </a:prstGeom>
          </p:spPr>
          <p:txBody>
            <a:bodyPr wrap="none">
              <a:spAutoFit/>
            </a:bodyPr>
            <a:lstStyle/>
            <a:p>
              <a:r>
                <a:rPr lang="en-US" b="1" dirty="0" smtClean="0">
                  <a:solidFill>
                    <a:srgbClr val="0000FF"/>
                  </a:solidFill>
                </a:rPr>
                <a:t>Fig. 8</a:t>
              </a:r>
              <a:endParaRPr lang="en-US" dirty="0"/>
            </a:p>
          </p:txBody>
        </p:sp>
      </p:grpSp>
      <p:sp>
        <p:nvSpPr>
          <p:cNvPr id="20" name="Rectangle 19"/>
          <p:cNvSpPr/>
          <p:nvPr/>
        </p:nvSpPr>
        <p:spPr>
          <a:xfrm>
            <a:off x="457200" y="4286071"/>
            <a:ext cx="8153400" cy="1200329"/>
          </a:xfrm>
          <a:prstGeom prst="rect">
            <a:avLst/>
          </a:prstGeom>
        </p:spPr>
        <p:txBody>
          <a:bodyPr wrap="square">
            <a:spAutoFit/>
          </a:bodyPr>
          <a:lstStyle/>
          <a:p>
            <a:r>
              <a:rPr lang="en-US" b="1" dirty="0" smtClean="0"/>
              <a:t>Q17</a:t>
            </a:r>
            <a:r>
              <a:rPr lang="en-US" dirty="0" smtClean="0"/>
              <a:t>. A force F = 2.0 </a:t>
            </a:r>
            <a:r>
              <a:rPr lang="en-US" dirty="0" err="1" smtClean="0"/>
              <a:t>i</a:t>
            </a:r>
            <a:r>
              <a:rPr lang="en-US" dirty="0" smtClean="0"/>
              <a:t> + 3.0 j  is applied to an object that is pivoted about a fixed axis aligned along the </a:t>
            </a:r>
            <a:r>
              <a:rPr lang="en-US" i="1" dirty="0" smtClean="0"/>
              <a:t>z</a:t>
            </a:r>
            <a:r>
              <a:rPr lang="en-US" dirty="0" smtClean="0"/>
              <a:t>-axis. If the force is applied at the point of coordinates (4.0, 5.0, 0.0) m, what is the applied torque (in </a:t>
            </a:r>
            <a:r>
              <a:rPr lang="en-US" dirty="0" err="1" smtClean="0"/>
              <a:t>N.m</a:t>
            </a:r>
            <a:r>
              <a:rPr lang="en-US" dirty="0" smtClean="0"/>
              <a:t>) about the z axis? </a:t>
            </a:r>
          </a:p>
          <a:p>
            <a:r>
              <a:rPr lang="en-US" dirty="0" smtClean="0"/>
              <a:t>(</a:t>
            </a:r>
            <a:r>
              <a:rPr lang="en-US" dirty="0" err="1" smtClean="0"/>
              <a:t>Ans</a:t>
            </a:r>
            <a:r>
              <a:rPr lang="en-US" dirty="0" smtClean="0"/>
              <a:t>: 2k </a:t>
            </a:r>
            <a:r>
              <a:rPr lang="de-DE" dirty="0" smtClean="0"/>
              <a:t>)</a:t>
            </a:r>
            <a:endParaRPr lang="en-US"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T-72-Ch11</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1011972"/>
            <a:ext cx="89154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t>Q18:</a:t>
            </a:r>
            <a:r>
              <a:rPr lang="en-US" sz="2000" dirty="0" smtClean="0"/>
              <a:t> A uniform solid disk of mass 3.0 kg and radius 0.20 m rotates about a fixed axis perpendicular to its face. The axis passes through a point midway between the center and the edge of the disk. The angular speed of rotation is 6.0 </a:t>
            </a:r>
            <a:r>
              <a:rPr lang="en-US" sz="2000" dirty="0" err="1" smtClean="0"/>
              <a:t>rad</a:t>
            </a:r>
            <a:r>
              <a:rPr lang="en-US" sz="2000" dirty="0" smtClean="0"/>
              <a:t>/s. What is the magnitude of the angular momentum (in kg.m</a:t>
            </a:r>
            <a:r>
              <a:rPr lang="en-US" sz="2000" baseline="30000" dirty="0" smtClean="0"/>
              <a:t>2</a:t>
            </a:r>
            <a:r>
              <a:rPr lang="en-US" sz="2000" dirty="0" smtClean="0"/>
              <a:t>/s) of the disk about this axis? ( </a:t>
            </a:r>
            <a:r>
              <a:rPr lang="en-US" sz="2000" dirty="0" err="1" smtClean="0"/>
              <a:t>Ans</a:t>
            </a:r>
            <a:r>
              <a:rPr lang="en-US" sz="2000" dirty="0" smtClean="0"/>
              <a:t>: 0.54)</a:t>
            </a:r>
          </a:p>
          <a:p>
            <a:endParaRPr lang="en-US" sz="2000" dirty="0" smtClean="0"/>
          </a:p>
          <a:p>
            <a:r>
              <a:rPr lang="en-US" sz="2000" b="1" dirty="0" smtClean="0"/>
              <a:t>Q19.</a:t>
            </a:r>
            <a:r>
              <a:rPr lang="en-US" sz="2000" dirty="0" smtClean="0"/>
              <a:t> A merry-go-round of radius </a:t>
            </a:r>
            <a:r>
              <a:rPr lang="en-US" sz="2000" i="1" dirty="0" smtClean="0"/>
              <a:t>R</a:t>
            </a:r>
            <a:r>
              <a:rPr lang="en-US" sz="2000" dirty="0" smtClean="0"/>
              <a:t> = 2.0 m has a rotational inertia I = 200 kg.m</a:t>
            </a:r>
            <a:r>
              <a:rPr lang="en-US" sz="2000" baseline="30000" dirty="0" smtClean="0"/>
              <a:t>2</a:t>
            </a:r>
            <a:r>
              <a:rPr lang="en-US" sz="2000" dirty="0" smtClean="0"/>
              <a:t> and is rotating at 10 rev/min, about a frictionless vertical axle. A 50 kg boy jumps onto the edge of the merry-go-round and sits down on the edge. Considering the boy to be a point mass, the new angular speed of the merry-go-round is: (</a:t>
            </a:r>
            <a:r>
              <a:rPr lang="en-US" sz="2000" dirty="0" err="1" smtClean="0"/>
              <a:t>Ans</a:t>
            </a:r>
            <a:r>
              <a:rPr lang="en-US" sz="2000" dirty="0" smtClean="0"/>
              <a:t>: 5.0 rev/min)</a:t>
            </a:r>
          </a:p>
          <a:p>
            <a:r>
              <a:rPr lang="en-US" sz="2000" dirty="0" smtClean="0"/>
              <a:t> </a:t>
            </a:r>
          </a:p>
          <a:p>
            <a:r>
              <a:rPr lang="en-US" sz="2000" b="1" dirty="0" smtClean="0"/>
              <a:t>Q20.</a:t>
            </a:r>
            <a:r>
              <a:rPr lang="en-US" sz="2000" dirty="0" smtClean="0"/>
              <a:t> A uniform hoop (ring) is smoothly rolling from the top of a 30° inclined plane of height 5.0 m, starting from rest. Find the speed of its center of mass when it reaches the bottom of the incline. (</a:t>
            </a:r>
            <a:r>
              <a:rPr lang="en-US" sz="2000" dirty="0" err="1" smtClean="0"/>
              <a:t>Ans</a:t>
            </a:r>
            <a:r>
              <a:rPr lang="en-US" sz="2000" dirty="0" smtClean="0"/>
              <a:t>: 7.0 m/s)</a:t>
            </a:r>
          </a:p>
          <a:p>
            <a:endParaRPr lang="en-US" sz="20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T-71-Ch10</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t>Q14</a:t>
            </a:r>
            <a:r>
              <a:rPr lang="en-US" sz="2000" dirty="0" smtClean="0"/>
              <a:t>. A rigid body consists of two particles attached to a rod of negligible mass. The rotational inertia of the system about the axis shown in </a:t>
            </a:r>
            <a:r>
              <a:rPr lang="en-US" sz="2000" b="1" dirty="0" smtClean="0">
                <a:solidFill>
                  <a:srgbClr val="0000FF"/>
                </a:solidFill>
              </a:rPr>
              <a:t>Fig. 3 </a:t>
            </a:r>
            <a:r>
              <a:rPr lang="en-US" sz="2000" dirty="0" smtClean="0"/>
              <a:t>is 10 kg m</a:t>
            </a:r>
            <a:r>
              <a:rPr lang="en-US" sz="2000" baseline="30000" dirty="0" smtClean="0"/>
              <a:t>2</a:t>
            </a:r>
            <a:r>
              <a:rPr lang="en-US" sz="2000" dirty="0" smtClean="0"/>
              <a:t>. What is </a:t>
            </a:r>
            <a:r>
              <a:rPr lang="en-US" sz="2000" i="1" dirty="0" smtClean="0"/>
              <a:t>x</a:t>
            </a:r>
            <a:r>
              <a:rPr lang="en-US" sz="2000" baseline="-25000" dirty="0" smtClean="0"/>
              <a:t>1</a:t>
            </a:r>
            <a:r>
              <a:rPr lang="en-US" sz="2000" dirty="0" smtClean="0"/>
              <a:t>? (</a:t>
            </a:r>
            <a:r>
              <a:rPr lang="en-US" sz="2000" dirty="0" err="1" smtClean="0"/>
              <a:t>Ans</a:t>
            </a:r>
            <a:r>
              <a:rPr lang="en-US" sz="2000" dirty="0" smtClean="0"/>
              <a:t>: 1.4 m )</a:t>
            </a:r>
          </a:p>
          <a:p>
            <a:endParaRPr lang="en-US" sz="2000" dirty="0" smtClean="0"/>
          </a:p>
          <a:p>
            <a:r>
              <a:rPr lang="en-US" sz="2000" b="1" dirty="0" smtClean="0"/>
              <a:t>Q15</a:t>
            </a:r>
            <a:r>
              <a:rPr lang="en-US" sz="2000" dirty="0" smtClean="0"/>
              <a:t>. A 5.00 kg block hangs from a cord which is wrapped around the rim of a frictionless pulley as shown in </a:t>
            </a:r>
            <a:r>
              <a:rPr lang="en-US" sz="2000" b="1" dirty="0" smtClean="0">
                <a:solidFill>
                  <a:srgbClr val="0000FF"/>
                </a:solidFill>
              </a:rPr>
              <a:t>Fig. 4</a:t>
            </a:r>
            <a:r>
              <a:rPr lang="en-US" sz="2000" dirty="0" smtClean="0"/>
              <a:t>. What is the acceleration, </a:t>
            </a:r>
            <a:r>
              <a:rPr lang="en-US" sz="2000" i="1" dirty="0" smtClean="0"/>
              <a:t>a</a:t>
            </a:r>
            <a:r>
              <a:rPr lang="en-US" sz="2000" dirty="0" smtClean="0"/>
              <a:t>, of the block as it moves down? (The rotational inertia of the pulley is 0.200 kg·m</a:t>
            </a:r>
            <a:r>
              <a:rPr lang="en-US" sz="2000" baseline="30000" dirty="0" smtClean="0"/>
              <a:t>2 </a:t>
            </a:r>
            <a:r>
              <a:rPr lang="en-US" sz="2000" dirty="0" smtClean="0"/>
              <a:t>and its radius is 0.100 m.) (</a:t>
            </a:r>
            <a:r>
              <a:rPr lang="en-US" sz="2000" dirty="0" err="1" smtClean="0"/>
              <a:t>Ans</a:t>
            </a:r>
            <a:r>
              <a:rPr lang="en-US" sz="2000" dirty="0" smtClean="0"/>
              <a:t>: 1.96 m/s</a:t>
            </a:r>
            <a:r>
              <a:rPr lang="en-US" sz="2000" baseline="30000" dirty="0" smtClean="0"/>
              <a:t>2 </a:t>
            </a:r>
            <a:r>
              <a:rPr lang="en-US" sz="2000" dirty="0" smtClean="0"/>
              <a:t>)</a:t>
            </a:r>
          </a:p>
          <a:p>
            <a:endParaRPr lang="en-US" sz="2000" dirty="0" smtClean="0"/>
          </a:p>
          <a:p>
            <a:r>
              <a:rPr lang="en-US" sz="2000" b="1" dirty="0" smtClean="0"/>
              <a:t>Q16</a:t>
            </a:r>
            <a:r>
              <a:rPr lang="en-US" sz="2000" dirty="0" smtClean="0"/>
              <a:t>. </a:t>
            </a:r>
            <a:r>
              <a:rPr lang="en-US" sz="2000" b="1" dirty="0" smtClean="0">
                <a:solidFill>
                  <a:srgbClr val="0000FF"/>
                </a:solidFill>
              </a:rPr>
              <a:t>Fig. 5 </a:t>
            </a:r>
            <a:r>
              <a:rPr lang="en-US" sz="2000" dirty="0" smtClean="0"/>
              <a:t>shows a 1.0 m thin uniform rod of mass 2.0 kg, which is free to rotate about a frictionless pin passing through one end O. The rod is released from rest in the horizontal position. As the rod swings through its lowest position, its kinetic energy is: (</a:t>
            </a:r>
            <a:r>
              <a:rPr lang="en-US" sz="2000" dirty="0" err="1" smtClean="0"/>
              <a:t>Ans</a:t>
            </a:r>
            <a:r>
              <a:rPr lang="en-US" sz="2000" dirty="0" smtClean="0"/>
              <a:t>: 9.8 J )</a:t>
            </a:r>
          </a:p>
          <a:p>
            <a:endParaRPr lang="en-US" sz="2000" dirty="0"/>
          </a:p>
        </p:txBody>
      </p:sp>
      <p:pic>
        <p:nvPicPr>
          <p:cNvPr id="97282" name="Picture 2"/>
          <p:cNvPicPr>
            <a:picLocks noChangeAspect="1" noChangeArrowheads="1"/>
          </p:cNvPicPr>
          <p:nvPr/>
        </p:nvPicPr>
        <p:blipFill>
          <a:blip r:embed="rId2" cstate="print"/>
          <a:srcRect/>
          <a:stretch>
            <a:fillRect/>
          </a:stretch>
        </p:blipFill>
        <p:spPr bwMode="auto">
          <a:xfrm>
            <a:off x="533401" y="5105400"/>
            <a:ext cx="2694432" cy="1295400"/>
          </a:xfrm>
          <a:prstGeom prst="rect">
            <a:avLst/>
          </a:prstGeom>
          <a:noFill/>
          <a:ln w="9525">
            <a:noFill/>
            <a:miter lim="800000"/>
            <a:headEnd/>
            <a:tailEnd/>
          </a:ln>
        </p:spPr>
      </p:pic>
      <p:sp>
        <p:nvSpPr>
          <p:cNvPr id="12" name="Rectangle 11"/>
          <p:cNvSpPr/>
          <p:nvPr/>
        </p:nvSpPr>
        <p:spPr>
          <a:xfrm>
            <a:off x="304800" y="6324600"/>
            <a:ext cx="686406" cy="369332"/>
          </a:xfrm>
          <a:prstGeom prst="rect">
            <a:avLst/>
          </a:prstGeom>
        </p:spPr>
        <p:txBody>
          <a:bodyPr wrap="none">
            <a:spAutoFit/>
          </a:bodyPr>
          <a:lstStyle/>
          <a:p>
            <a:r>
              <a:rPr lang="en-US" b="1" dirty="0" smtClean="0">
                <a:solidFill>
                  <a:srgbClr val="0000FF"/>
                </a:solidFill>
              </a:rPr>
              <a:t>Fig. 3</a:t>
            </a:r>
            <a:endParaRPr lang="en-US" dirty="0"/>
          </a:p>
        </p:txBody>
      </p:sp>
      <p:sp>
        <p:nvSpPr>
          <p:cNvPr id="13" name="Rectangle 12"/>
          <p:cNvSpPr/>
          <p:nvPr/>
        </p:nvSpPr>
        <p:spPr>
          <a:xfrm>
            <a:off x="3886200" y="6172200"/>
            <a:ext cx="686406" cy="369332"/>
          </a:xfrm>
          <a:prstGeom prst="rect">
            <a:avLst/>
          </a:prstGeom>
        </p:spPr>
        <p:txBody>
          <a:bodyPr wrap="none">
            <a:spAutoFit/>
          </a:bodyPr>
          <a:lstStyle/>
          <a:p>
            <a:r>
              <a:rPr lang="en-US" b="1" dirty="0" smtClean="0">
                <a:solidFill>
                  <a:srgbClr val="0000FF"/>
                </a:solidFill>
              </a:rPr>
              <a:t>Fig. 4</a:t>
            </a:r>
            <a:endParaRPr lang="en-US" dirty="0"/>
          </a:p>
        </p:txBody>
      </p:sp>
      <p:sp>
        <p:nvSpPr>
          <p:cNvPr id="14" name="Rectangle 13"/>
          <p:cNvSpPr/>
          <p:nvPr/>
        </p:nvSpPr>
        <p:spPr>
          <a:xfrm>
            <a:off x="7315200" y="6172200"/>
            <a:ext cx="686406" cy="369332"/>
          </a:xfrm>
          <a:prstGeom prst="rect">
            <a:avLst/>
          </a:prstGeom>
        </p:spPr>
        <p:txBody>
          <a:bodyPr wrap="none">
            <a:spAutoFit/>
          </a:bodyPr>
          <a:lstStyle/>
          <a:p>
            <a:r>
              <a:rPr lang="en-US" b="1" dirty="0" smtClean="0">
                <a:solidFill>
                  <a:srgbClr val="0000FF"/>
                </a:solidFill>
              </a:rPr>
              <a:t>Fig. 5</a:t>
            </a:r>
            <a:endParaRPr lang="en-US" dirty="0"/>
          </a:p>
        </p:txBody>
      </p:sp>
      <p:pic>
        <p:nvPicPr>
          <p:cNvPr id="97283" name="Picture 3"/>
          <p:cNvPicPr>
            <a:picLocks noChangeAspect="1" noChangeArrowheads="1"/>
          </p:cNvPicPr>
          <p:nvPr/>
        </p:nvPicPr>
        <p:blipFill>
          <a:blip r:embed="rId3" cstate="print"/>
          <a:srcRect/>
          <a:stretch>
            <a:fillRect/>
          </a:stretch>
        </p:blipFill>
        <p:spPr bwMode="auto">
          <a:xfrm>
            <a:off x="4038600" y="4800600"/>
            <a:ext cx="942975" cy="1276350"/>
          </a:xfrm>
          <a:prstGeom prst="rect">
            <a:avLst/>
          </a:prstGeom>
          <a:noFill/>
          <a:ln w="9525">
            <a:noFill/>
            <a:miter lim="800000"/>
            <a:headEnd/>
            <a:tailEnd/>
          </a:ln>
        </p:spPr>
      </p:pic>
      <p:pic>
        <p:nvPicPr>
          <p:cNvPr id="97284" name="Picture 4"/>
          <p:cNvPicPr>
            <a:picLocks noChangeAspect="1" noChangeArrowheads="1"/>
          </p:cNvPicPr>
          <p:nvPr/>
        </p:nvPicPr>
        <p:blipFill>
          <a:blip r:embed="rId4" cstate="print"/>
          <a:srcRect/>
          <a:stretch>
            <a:fillRect/>
          </a:stretch>
        </p:blipFill>
        <p:spPr bwMode="auto">
          <a:xfrm>
            <a:off x="7086600" y="4876800"/>
            <a:ext cx="12573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T-71-Ch11</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838200"/>
            <a:ext cx="8915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t>Q17.</a:t>
            </a:r>
            <a:r>
              <a:rPr lang="en-US" sz="2000" dirty="0" smtClean="0"/>
              <a:t> A uniform ball, of mass </a:t>
            </a:r>
            <a:r>
              <a:rPr lang="en-US" sz="2000" i="1" dirty="0" smtClean="0"/>
              <a:t>M </a:t>
            </a:r>
            <a:r>
              <a:rPr lang="en-US" sz="2000" dirty="0" smtClean="0"/>
              <a:t>= 80.0 kg and radius </a:t>
            </a:r>
            <a:r>
              <a:rPr lang="en-US" sz="2000" i="1" dirty="0" smtClean="0"/>
              <a:t>R </a:t>
            </a:r>
            <a:r>
              <a:rPr lang="en-US" sz="2000" dirty="0" smtClean="0"/>
              <a:t>= 0.250 m, rolls smoothly from rest down a 30° incline. The ball descends a vertical height </a:t>
            </a:r>
            <a:r>
              <a:rPr lang="en-US" sz="2000" i="1" dirty="0" smtClean="0"/>
              <a:t>h </a:t>
            </a:r>
            <a:r>
              <a:rPr lang="en-US" sz="2000" dirty="0" smtClean="0"/>
              <a:t>to reach the bottom of the incline with a speed of 9.80 m/s. Find the value of </a:t>
            </a:r>
            <a:r>
              <a:rPr lang="en-US" sz="2000" i="1" dirty="0" smtClean="0"/>
              <a:t>h</a:t>
            </a:r>
            <a:r>
              <a:rPr lang="en-US" sz="2000" dirty="0" smtClean="0"/>
              <a:t>. (</a:t>
            </a:r>
            <a:r>
              <a:rPr lang="en-US" sz="2000" dirty="0" err="1" smtClean="0"/>
              <a:t>Ans</a:t>
            </a:r>
            <a:r>
              <a:rPr lang="en-US" sz="2000" dirty="0" smtClean="0"/>
              <a:t>: 6.86 m) </a:t>
            </a:r>
          </a:p>
          <a:p>
            <a:endParaRPr lang="en-US" sz="2000" dirty="0" smtClean="0"/>
          </a:p>
          <a:p>
            <a:r>
              <a:rPr lang="en-US" sz="2000" b="1" dirty="0" smtClean="0"/>
              <a:t>Q18</a:t>
            </a:r>
            <a:r>
              <a:rPr lang="en-US" sz="2000" dirty="0" smtClean="0"/>
              <a:t>. A horizontal disk has a radius of 3.0 m and a rotational inertia of 600 kg·m</a:t>
            </a:r>
            <a:r>
              <a:rPr lang="en-US" sz="2000" baseline="30000" dirty="0" smtClean="0"/>
              <a:t>2 </a:t>
            </a:r>
            <a:r>
              <a:rPr lang="en-US" sz="2000" dirty="0" smtClean="0"/>
              <a:t>about its axis. It is initially spinning at 0.80 </a:t>
            </a:r>
            <a:r>
              <a:rPr lang="en-US" sz="2000" dirty="0" err="1" smtClean="0"/>
              <a:t>rad</a:t>
            </a:r>
            <a:r>
              <a:rPr lang="en-US" sz="2000" dirty="0" smtClean="0"/>
              <a:t>/s when a 20 kg child is at the center of the disk. The child then walks to the rim (edge) of the disk. When the child reaches the rim, the angular velocity of the disk is (Treat the child as a point mass): (</a:t>
            </a:r>
            <a:r>
              <a:rPr lang="en-US" sz="2000" dirty="0" err="1" smtClean="0"/>
              <a:t>Ans</a:t>
            </a:r>
            <a:r>
              <a:rPr lang="en-US" sz="2000" dirty="0" smtClean="0"/>
              <a:t>: 0.62 </a:t>
            </a:r>
            <a:r>
              <a:rPr lang="en-US" sz="2000" dirty="0" err="1" smtClean="0"/>
              <a:t>rad</a:t>
            </a:r>
            <a:r>
              <a:rPr lang="en-US" sz="2000" dirty="0" smtClean="0"/>
              <a:t>/s )</a:t>
            </a:r>
          </a:p>
          <a:p>
            <a:endParaRPr lang="en-US" sz="2000" dirty="0" smtClean="0"/>
          </a:p>
          <a:p>
            <a:r>
              <a:rPr lang="en-US" sz="2000" b="1" dirty="0" smtClean="0"/>
              <a:t>Q19</a:t>
            </a:r>
            <a:r>
              <a:rPr lang="en-US" sz="2000" dirty="0" smtClean="0"/>
              <a:t>. At an instant, a particle of mass 2.0 kg has a position </a:t>
            </a:r>
            <a:r>
              <a:rPr lang="en-US" sz="2000" b="1" dirty="0" smtClean="0"/>
              <a:t>of  r = (9i +15j) </a:t>
            </a:r>
            <a:r>
              <a:rPr lang="en-US" sz="2000" dirty="0" smtClean="0"/>
              <a:t>m and acceleration of </a:t>
            </a:r>
            <a:r>
              <a:rPr lang="en-US" sz="2000" b="1" dirty="0" smtClean="0"/>
              <a:t>a = -3 </a:t>
            </a:r>
            <a:r>
              <a:rPr lang="en-US" sz="2000" b="1" dirty="0" err="1" smtClean="0"/>
              <a:t>i</a:t>
            </a:r>
            <a:r>
              <a:rPr lang="en-US" sz="2000" b="1" dirty="0" smtClean="0"/>
              <a:t> </a:t>
            </a:r>
            <a:r>
              <a:rPr lang="en-US" sz="2000" dirty="0" smtClean="0"/>
              <a:t>m/s</a:t>
            </a:r>
            <a:r>
              <a:rPr lang="en-US" sz="2000" baseline="30000" dirty="0" smtClean="0"/>
              <a:t>2</a:t>
            </a:r>
            <a:r>
              <a:rPr lang="en-US" sz="2000" dirty="0" smtClean="0"/>
              <a:t> . What is the net torque on the particle at this instant about the point having the position vector </a:t>
            </a:r>
            <a:r>
              <a:rPr lang="en-US" sz="2000" b="1" dirty="0" smtClean="0"/>
              <a:t>r</a:t>
            </a:r>
            <a:r>
              <a:rPr lang="en-US" sz="2000" b="1" baseline="-25000" dirty="0" smtClean="0"/>
              <a:t>0</a:t>
            </a:r>
            <a:r>
              <a:rPr lang="en-US" sz="2000" b="1" dirty="0" smtClean="0"/>
              <a:t> = 9i</a:t>
            </a:r>
            <a:r>
              <a:rPr lang="en-US" sz="2000" dirty="0" smtClean="0"/>
              <a:t> m: ? (</a:t>
            </a:r>
            <a:r>
              <a:rPr lang="en-US" sz="2000" dirty="0" err="1" smtClean="0"/>
              <a:t>Ans</a:t>
            </a:r>
            <a:r>
              <a:rPr lang="en-US" sz="2000" dirty="0" smtClean="0"/>
              <a:t>: 90 k Nm) </a:t>
            </a:r>
          </a:p>
          <a:p>
            <a:endParaRPr lang="en-US" sz="2000" dirty="0" smtClean="0"/>
          </a:p>
          <a:p>
            <a:r>
              <a:rPr lang="en-US" sz="2000" b="1" dirty="0" smtClean="0"/>
              <a:t>Q20</a:t>
            </a:r>
            <a:r>
              <a:rPr lang="en-US" sz="2000" dirty="0" smtClean="0"/>
              <a:t>. A thin rod of mass M = 2.0 kg and length L = 1.0 m is rotating about an axis O located a 25 cm from one end. Find the angular momentum of the rod about O, if its angular velocity is 120 rev/min. (</a:t>
            </a:r>
            <a:r>
              <a:rPr lang="en-US" sz="2000" dirty="0" err="1" smtClean="0"/>
              <a:t>Ans</a:t>
            </a:r>
            <a:r>
              <a:rPr lang="en-US" sz="2000" dirty="0" smtClean="0"/>
              <a:t>: 3.7 kg·m</a:t>
            </a:r>
            <a:r>
              <a:rPr lang="en-US" sz="2000" baseline="30000" dirty="0" smtClean="0"/>
              <a:t>2</a:t>
            </a:r>
            <a:r>
              <a:rPr lang="en-US" sz="2000" dirty="0" smtClean="0"/>
              <a:t>/s )</a:t>
            </a:r>
          </a:p>
          <a:p>
            <a:endParaRPr lang="en-US" sz="20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T-62-Ch10</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1"/>
            <a:ext cx="89154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Q13. :</a:t>
            </a:r>
            <a:r>
              <a:rPr lang="en-US" dirty="0" smtClean="0"/>
              <a:t> A torque of 0.80 </a:t>
            </a:r>
            <a:r>
              <a:rPr lang="en-US" dirty="0" err="1" smtClean="0"/>
              <a:t>N·m</a:t>
            </a:r>
            <a:r>
              <a:rPr lang="en-US" dirty="0" smtClean="0"/>
              <a:t> applied to a pulley increases its angular speed from 45.0 rev/min to 180 rev/min in 3.00 s. Find the moment of inertia of the pulley. (</a:t>
            </a:r>
            <a:r>
              <a:rPr lang="en-US" dirty="0" err="1" smtClean="0"/>
              <a:t>Ans</a:t>
            </a:r>
            <a:r>
              <a:rPr lang="en-US" dirty="0" smtClean="0"/>
              <a:t>:  0.17 kg·m</a:t>
            </a:r>
            <a:r>
              <a:rPr lang="en-US" baseline="30000" dirty="0" smtClean="0"/>
              <a:t>2 )</a:t>
            </a:r>
          </a:p>
          <a:p>
            <a:endParaRPr lang="en-US" dirty="0" smtClean="0"/>
          </a:p>
          <a:p>
            <a:r>
              <a:rPr lang="en-US" b="1" dirty="0" smtClean="0"/>
              <a:t>Q14. </a:t>
            </a:r>
            <a:r>
              <a:rPr lang="en-US" dirty="0" smtClean="0"/>
              <a:t>: A thin rod of mass 0.23 kg and length 1.00 m is rotated in a horizontal circle about a fixed axis passing through a point 20.0 cm from one of the edges of the rod. If it has a constant angular acceleration of 3.0 </a:t>
            </a:r>
            <a:r>
              <a:rPr lang="en-US" dirty="0" err="1" smtClean="0"/>
              <a:t>rad</a:t>
            </a:r>
            <a:r>
              <a:rPr lang="en-US" dirty="0" smtClean="0"/>
              <a:t>/s</a:t>
            </a:r>
            <a:r>
              <a:rPr lang="en-US" baseline="30000" dirty="0" smtClean="0"/>
              <a:t>2</a:t>
            </a:r>
            <a:r>
              <a:rPr lang="en-US" dirty="0" smtClean="0"/>
              <a:t>, find the net torque acting on the rod? (</a:t>
            </a:r>
            <a:r>
              <a:rPr lang="en-US" dirty="0" err="1" smtClean="0"/>
              <a:t>Ans</a:t>
            </a:r>
            <a:r>
              <a:rPr lang="en-US" dirty="0" smtClean="0"/>
              <a:t>:  0.12 </a:t>
            </a:r>
            <a:r>
              <a:rPr lang="en-US" dirty="0" err="1" smtClean="0"/>
              <a:t>N·m</a:t>
            </a:r>
            <a:r>
              <a:rPr lang="en-US" dirty="0" smtClean="0"/>
              <a:t>) </a:t>
            </a:r>
          </a:p>
          <a:p>
            <a:endParaRPr lang="en-US" dirty="0" smtClean="0"/>
          </a:p>
          <a:p>
            <a:r>
              <a:rPr lang="en-US" b="1" dirty="0" smtClean="0"/>
              <a:t>Q15.</a:t>
            </a:r>
            <a:r>
              <a:rPr lang="en-US" dirty="0" smtClean="0"/>
              <a:t> A disk starts from rest at t = 0, and rotates about a fixed axis (moment of inertia = 0.030 kg·m</a:t>
            </a:r>
            <a:r>
              <a:rPr lang="en-US" baseline="30000" dirty="0" smtClean="0"/>
              <a:t>2</a:t>
            </a:r>
            <a:r>
              <a:rPr lang="en-US" dirty="0" smtClean="0"/>
              <a:t>) with an angular acceleration of 7.5 </a:t>
            </a:r>
            <a:r>
              <a:rPr lang="en-US" dirty="0" err="1" smtClean="0"/>
              <a:t>rad</a:t>
            </a:r>
            <a:r>
              <a:rPr lang="en-US" dirty="0" smtClean="0"/>
              <a:t>/s</a:t>
            </a:r>
            <a:r>
              <a:rPr lang="en-US" baseline="30000" dirty="0" smtClean="0"/>
              <a:t>2</a:t>
            </a:r>
            <a:r>
              <a:rPr lang="en-US" dirty="0" smtClean="0"/>
              <a:t>. What is the rate at which work is being done on the disk when its angular velocity is 32 </a:t>
            </a:r>
            <a:r>
              <a:rPr lang="en-US" dirty="0" err="1" smtClean="0"/>
              <a:t>rad</a:t>
            </a:r>
            <a:r>
              <a:rPr lang="en-US" dirty="0" smtClean="0"/>
              <a:t>/s? (</a:t>
            </a:r>
            <a:r>
              <a:rPr lang="en-US" dirty="0" err="1" smtClean="0"/>
              <a:t>Ans</a:t>
            </a:r>
            <a:r>
              <a:rPr lang="en-US" dirty="0" smtClean="0"/>
              <a:t>:  7.2 W) </a:t>
            </a:r>
          </a:p>
          <a:p>
            <a:endParaRPr lang="en-US" dirty="0" smtClean="0"/>
          </a:p>
          <a:p>
            <a:r>
              <a:rPr lang="en-US" b="1" dirty="0" smtClean="0"/>
              <a:t>Q16:</a:t>
            </a:r>
            <a:r>
              <a:rPr lang="en-US" dirty="0" smtClean="0"/>
              <a:t> A disk has a rotational inertia of 4.0 kg·m</a:t>
            </a:r>
            <a:r>
              <a:rPr lang="en-US" baseline="30000" dirty="0" smtClean="0"/>
              <a:t>2 </a:t>
            </a:r>
            <a:r>
              <a:rPr lang="en-US" dirty="0" smtClean="0"/>
              <a:t>and a constant angular acceleration of 2.0 </a:t>
            </a:r>
            <a:r>
              <a:rPr lang="en-US" dirty="0" err="1" smtClean="0"/>
              <a:t>rad</a:t>
            </a:r>
            <a:r>
              <a:rPr lang="en-US" dirty="0" smtClean="0"/>
              <a:t>/s</a:t>
            </a:r>
            <a:r>
              <a:rPr lang="en-US" baseline="30000" dirty="0" smtClean="0"/>
              <a:t>2</a:t>
            </a:r>
            <a:r>
              <a:rPr lang="en-US" dirty="0" smtClean="0"/>
              <a:t>. If it starts from rest the work done during the first 5.0 s by the net torque acting on it is: (</a:t>
            </a:r>
            <a:r>
              <a:rPr lang="en-US" dirty="0" err="1" smtClean="0"/>
              <a:t>Ans</a:t>
            </a:r>
            <a:r>
              <a:rPr lang="en-US" dirty="0" smtClean="0"/>
              <a:t>:  200 J)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T-62-Ch11</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152400" y="4191000"/>
            <a:ext cx="8686800" cy="1600200"/>
            <a:chOff x="152400" y="561439"/>
            <a:chExt cx="8686800" cy="1600200"/>
          </a:xfrm>
        </p:grpSpPr>
        <p:sp>
          <p:nvSpPr>
            <p:cNvPr id="180229" name="Rectangle 5"/>
            <p:cNvSpPr>
              <a:spLocks noChangeArrowheads="1"/>
            </p:cNvSpPr>
            <p:nvPr/>
          </p:nvSpPr>
          <p:spPr bwMode="auto">
            <a:xfrm>
              <a:off x="152400" y="838200"/>
              <a:ext cx="7239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t>Q19</a:t>
              </a:r>
              <a:r>
                <a:rPr lang="en-US" sz="2000" dirty="0" smtClean="0"/>
                <a:t>. A string is wrapped around a solid disk of mass m, radius R. The string is stretched in the vertical direction and the disk is released as shown in </a:t>
              </a:r>
              <a:r>
                <a:rPr lang="en-US" sz="2000" dirty="0" smtClean="0">
                  <a:solidFill>
                    <a:srgbClr val="0000FF"/>
                  </a:solidFill>
                </a:rPr>
                <a:t>Fig. 8</a:t>
              </a:r>
              <a:r>
                <a:rPr lang="en-US" sz="2000" dirty="0" smtClean="0"/>
                <a:t>. Find the tension (T) in the string. </a:t>
              </a:r>
            </a:p>
            <a:p>
              <a:r>
                <a:rPr lang="en-US" sz="2000" dirty="0" smtClean="0"/>
                <a:t>(</a:t>
              </a:r>
              <a:r>
                <a:rPr lang="en-US" sz="2000" dirty="0" err="1" smtClean="0"/>
                <a:t>Ans</a:t>
              </a:r>
              <a:r>
                <a:rPr lang="en-US" sz="2000" dirty="0" smtClean="0"/>
                <a:t>:  1/3 mg </a:t>
              </a:r>
              <a:endParaRPr lang="en-US" sz="2000" dirty="0"/>
            </a:p>
          </p:txBody>
        </p:sp>
        <p:pic>
          <p:nvPicPr>
            <p:cNvPr id="30724" name="Picture 4"/>
            <p:cNvPicPr>
              <a:picLocks noChangeAspect="1" noChangeArrowheads="1"/>
            </p:cNvPicPr>
            <p:nvPr/>
          </p:nvPicPr>
          <p:blipFill>
            <a:blip r:embed="rId2" cstate="print"/>
            <a:srcRect/>
            <a:stretch>
              <a:fillRect/>
            </a:stretch>
          </p:blipFill>
          <p:spPr bwMode="auto">
            <a:xfrm>
              <a:off x="7391400" y="561439"/>
              <a:ext cx="1447800" cy="1447800"/>
            </a:xfrm>
            <a:prstGeom prst="rect">
              <a:avLst/>
            </a:prstGeom>
            <a:noFill/>
            <a:ln w="9525">
              <a:noFill/>
              <a:miter lim="800000"/>
              <a:headEnd/>
              <a:tailEnd/>
            </a:ln>
          </p:spPr>
        </p:pic>
        <p:sp>
          <p:nvSpPr>
            <p:cNvPr id="16" name="Rectangle 15"/>
            <p:cNvSpPr/>
            <p:nvPr/>
          </p:nvSpPr>
          <p:spPr>
            <a:xfrm>
              <a:off x="7543800" y="609600"/>
              <a:ext cx="679994" cy="369332"/>
            </a:xfrm>
            <a:prstGeom prst="rect">
              <a:avLst/>
            </a:prstGeom>
          </p:spPr>
          <p:txBody>
            <a:bodyPr wrap="none">
              <a:spAutoFit/>
            </a:bodyPr>
            <a:lstStyle/>
            <a:p>
              <a:r>
                <a:rPr lang="en-US" dirty="0" smtClean="0">
                  <a:solidFill>
                    <a:srgbClr val="0000FF"/>
                  </a:solidFill>
                </a:rPr>
                <a:t>Fig. 8</a:t>
              </a:r>
              <a:endParaRPr lang="en-US" dirty="0"/>
            </a:p>
          </p:txBody>
        </p:sp>
      </p:grpSp>
      <p:sp>
        <p:nvSpPr>
          <p:cNvPr id="17" name="Rectangle 16"/>
          <p:cNvSpPr/>
          <p:nvPr/>
        </p:nvSpPr>
        <p:spPr>
          <a:xfrm>
            <a:off x="228600" y="6059269"/>
            <a:ext cx="8763000" cy="646331"/>
          </a:xfrm>
          <a:prstGeom prst="rect">
            <a:avLst/>
          </a:prstGeom>
        </p:spPr>
        <p:txBody>
          <a:bodyPr wrap="square">
            <a:spAutoFit/>
          </a:bodyPr>
          <a:lstStyle/>
          <a:p>
            <a:r>
              <a:rPr lang="en-US" b="1" dirty="0" smtClean="0"/>
              <a:t>Q20</a:t>
            </a:r>
            <a:r>
              <a:rPr lang="en-US" dirty="0" smtClean="0"/>
              <a:t>. The engine delivers 1.20 ×10</a:t>
            </a:r>
            <a:r>
              <a:rPr lang="en-US" baseline="30000" dirty="0" smtClean="0"/>
              <a:t>5 </a:t>
            </a:r>
            <a:r>
              <a:rPr lang="en-US" i="1" dirty="0" smtClean="0"/>
              <a:t>W to a plane propeller at ω = 2400 rev/min. How much work does the engine do in one revolution?  </a:t>
            </a:r>
            <a:r>
              <a:rPr lang="en-US" dirty="0" smtClean="0"/>
              <a:t>A) 3000 </a:t>
            </a:r>
            <a:r>
              <a:rPr lang="en-US" i="1" dirty="0" smtClean="0"/>
              <a:t>J </a:t>
            </a:r>
            <a:endParaRPr lang="en-US" dirty="0"/>
          </a:p>
        </p:txBody>
      </p:sp>
      <p:grpSp>
        <p:nvGrpSpPr>
          <p:cNvPr id="23" name="Group 22"/>
          <p:cNvGrpSpPr/>
          <p:nvPr/>
        </p:nvGrpSpPr>
        <p:grpSpPr>
          <a:xfrm>
            <a:off x="228600" y="2267580"/>
            <a:ext cx="8763000" cy="1771020"/>
            <a:chOff x="228600" y="1981145"/>
            <a:chExt cx="8763000" cy="1771020"/>
          </a:xfrm>
        </p:grpSpPr>
        <p:grpSp>
          <p:nvGrpSpPr>
            <p:cNvPr id="22" name="Group 21"/>
            <p:cNvGrpSpPr/>
            <p:nvPr/>
          </p:nvGrpSpPr>
          <p:grpSpPr>
            <a:xfrm>
              <a:off x="7086600" y="1981145"/>
              <a:ext cx="1905000" cy="1524055"/>
              <a:chOff x="4114800" y="5169877"/>
              <a:chExt cx="1905000" cy="1524055"/>
            </a:xfrm>
          </p:grpSpPr>
          <p:pic>
            <p:nvPicPr>
              <p:cNvPr id="30723" name="Picture 3"/>
              <p:cNvPicPr>
                <a:picLocks noChangeAspect="1" noChangeArrowheads="1"/>
              </p:cNvPicPr>
              <p:nvPr/>
            </p:nvPicPr>
            <p:blipFill>
              <a:blip r:embed="rId3" cstate="print"/>
              <a:srcRect/>
              <a:stretch>
                <a:fillRect/>
              </a:stretch>
            </p:blipFill>
            <p:spPr bwMode="auto">
              <a:xfrm>
                <a:off x="4114800" y="5169877"/>
                <a:ext cx="1905000" cy="1465385"/>
              </a:xfrm>
              <a:prstGeom prst="rect">
                <a:avLst/>
              </a:prstGeom>
              <a:noFill/>
              <a:ln w="9525">
                <a:noFill/>
                <a:miter lim="800000"/>
                <a:headEnd/>
                <a:tailEnd/>
              </a:ln>
            </p:spPr>
          </p:pic>
          <p:sp>
            <p:nvSpPr>
              <p:cNvPr id="14" name="Rectangle 13"/>
              <p:cNvSpPr/>
              <p:nvPr/>
            </p:nvSpPr>
            <p:spPr>
              <a:xfrm>
                <a:off x="4419600" y="6324600"/>
                <a:ext cx="732893" cy="369332"/>
              </a:xfrm>
              <a:prstGeom prst="rect">
                <a:avLst/>
              </a:prstGeom>
            </p:spPr>
            <p:txBody>
              <a:bodyPr wrap="none">
                <a:spAutoFit/>
              </a:bodyPr>
              <a:lstStyle/>
              <a:p>
                <a:r>
                  <a:rPr lang="en-US" dirty="0" smtClean="0">
                    <a:solidFill>
                      <a:srgbClr val="0000FF"/>
                    </a:solidFill>
                  </a:rPr>
                  <a:t>Fig. 7 </a:t>
                </a:r>
                <a:endParaRPr lang="en-US" dirty="0"/>
              </a:p>
            </p:txBody>
          </p:sp>
        </p:grpSp>
        <p:sp>
          <p:nvSpPr>
            <p:cNvPr id="20" name="Rectangle 19"/>
            <p:cNvSpPr/>
            <p:nvPr/>
          </p:nvSpPr>
          <p:spPr>
            <a:xfrm>
              <a:off x="228600" y="1997839"/>
              <a:ext cx="6858000" cy="1754326"/>
            </a:xfrm>
            <a:prstGeom prst="rect">
              <a:avLst/>
            </a:prstGeom>
          </p:spPr>
          <p:txBody>
            <a:bodyPr wrap="square">
              <a:spAutoFit/>
            </a:bodyPr>
            <a:lstStyle/>
            <a:p>
              <a:r>
                <a:rPr lang="en-US" b="1" dirty="0" smtClean="0"/>
                <a:t>Q18</a:t>
              </a:r>
              <a:r>
                <a:rPr lang="en-US" dirty="0" smtClean="0"/>
                <a:t>. </a:t>
              </a:r>
              <a:r>
                <a:rPr lang="en-US" dirty="0" smtClean="0">
                  <a:solidFill>
                    <a:srgbClr val="0000FF"/>
                  </a:solidFill>
                </a:rPr>
                <a:t>Fig. 7 </a:t>
              </a:r>
              <a:r>
                <a:rPr lang="en-US" dirty="0" smtClean="0"/>
                <a:t>shows an overhead view of a thin rod of mass M (=2.0 kg) and length L = 2.0 m which can rotate horizontally about a vertical axis through the end A. A particle of mass m = 2.0 kg traveling horizontally with a velocity v</a:t>
              </a:r>
              <a:r>
                <a:rPr lang="en-US" baseline="-25000" dirty="0" smtClean="0"/>
                <a:t>i</a:t>
              </a:r>
              <a:r>
                <a:rPr lang="en-US" dirty="0" smtClean="0"/>
                <a:t> =10.0</a:t>
              </a:r>
              <a:r>
                <a:rPr lang="en-US" b="1" i="1" dirty="0" smtClean="0"/>
                <a:t> j</a:t>
              </a:r>
              <a:r>
                <a:rPr lang="en-US" dirty="0" smtClean="0"/>
                <a:t> m/s strikes the rod (which was initially at rest) at point B. The particle rebounds with a velocity v</a:t>
              </a:r>
              <a:r>
                <a:rPr lang="en-US" baseline="-25000" dirty="0" smtClean="0"/>
                <a:t>i</a:t>
              </a:r>
              <a:r>
                <a:rPr lang="en-US" dirty="0" smtClean="0"/>
                <a:t> = - 6.0</a:t>
              </a:r>
              <a:r>
                <a:rPr lang="en-US" b="1" i="1" dirty="0" smtClean="0"/>
                <a:t> j</a:t>
              </a:r>
              <a:r>
                <a:rPr lang="en-US" dirty="0" smtClean="0"/>
                <a:t> m/s Find the angular speed (</a:t>
              </a:r>
              <a:r>
                <a:rPr lang="en-US" dirty="0" err="1" smtClean="0"/>
                <a:t>ω</a:t>
              </a:r>
              <a:r>
                <a:rPr lang="en-US" baseline="-25000" dirty="0" err="1" smtClean="0"/>
                <a:t>f</a:t>
              </a:r>
              <a:r>
                <a:rPr lang="en-US" baseline="-25000" dirty="0" smtClean="0"/>
                <a:t> </a:t>
              </a:r>
              <a:r>
                <a:rPr lang="en-US" dirty="0" smtClean="0"/>
                <a:t>) of the rod just after collision. ( </a:t>
              </a:r>
              <a:r>
                <a:rPr lang="en-US" dirty="0" err="1" smtClean="0"/>
                <a:t>Ans</a:t>
              </a:r>
              <a:r>
                <a:rPr lang="en-US" dirty="0" smtClean="0"/>
                <a:t>: 24 </a:t>
              </a:r>
              <a:r>
                <a:rPr lang="en-US" dirty="0" err="1" smtClean="0"/>
                <a:t>rad</a:t>
              </a:r>
              <a:r>
                <a:rPr lang="en-US" dirty="0" smtClean="0"/>
                <a:t>/s )</a:t>
              </a:r>
            </a:p>
          </p:txBody>
        </p:sp>
      </p:grpSp>
      <p:grpSp>
        <p:nvGrpSpPr>
          <p:cNvPr id="21" name="Group 20"/>
          <p:cNvGrpSpPr/>
          <p:nvPr/>
        </p:nvGrpSpPr>
        <p:grpSpPr>
          <a:xfrm>
            <a:off x="228600" y="609600"/>
            <a:ext cx="8534400" cy="1477328"/>
            <a:chOff x="228600" y="3628072"/>
            <a:chExt cx="8534400" cy="1477328"/>
          </a:xfrm>
        </p:grpSpPr>
        <p:grpSp>
          <p:nvGrpSpPr>
            <p:cNvPr id="19" name="Group 18"/>
            <p:cNvGrpSpPr/>
            <p:nvPr/>
          </p:nvGrpSpPr>
          <p:grpSpPr>
            <a:xfrm>
              <a:off x="228600" y="3628072"/>
              <a:ext cx="8534400" cy="1477328"/>
              <a:chOff x="228600" y="3628072"/>
              <a:chExt cx="8534400" cy="1477328"/>
            </a:xfrm>
          </p:grpSpPr>
          <p:pic>
            <p:nvPicPr>
              <p:cNvPr id="30722" name="Picture 2"/>
              <p:cNvPicPr>
                <a:picLocks noChangeAspect="1" noChangeArrowheads="1"/>
              </p:cNvPicPr>
              <p:nvPr/>
            </p:nvPicPr>
            <p:blipFill>
              <a:blip r:embed="rId4" cstate="print"/>
              <a:srcRect/>
              <a:stretch>
                <a:fillRect/>
              </a:stretch>
            </p:blipFill>
            <p:spPr bwMode="auto">
              <a:xfrm>
                <a:off x="7162800" y="3657600"/>
                <a:ext cx="1600200" cy="1333500"/>
              </a:xfrm>
              <a:prstGeom prst="rect">
                <a:avLst/>
              </a:prstGeom>
              <a:noFill/>
              <a:ln w="9525">
                <a:noFill/>
                <a:miter lim="800000"/>
                <a:headEnd/>
                <a:tailEnd/>
              </a:ln>
            </p:spPr>
          </p:pic>
          <p:sp>
            <p:nvSpPr>
              <p:cNvPr id="18" name="Rectangle 17"/>
              <p:cNvSpPr/>
              <p:nvPr/>
            </p:nvSpPr>
            <p:spPr>
              <a:xfrm>
                <a:off x="228600" y="3628072"/>
                <a:ext cx="6629400" cy="1477328"/>
              </a:xfrm>
              <a:prstGeom prst="rect">
                <a:avLst/>
              </a:prstGeom>
            </p:spPr>
            <p:txBody>
              <a:bodyPr wrap="square">
                <a:spAutoFit/>
              </a:bodyPr>
              <a:lstStyle/>
              <a:p>
                <a:r>
                  <a:rPr lang="en-US" b="1" dirty="0" smtClean="0"/>
                  <a:t>Q17.</a:t>
                </a:r>
                <a:r>
                  <a:rPr lang="en-US" dirty="0" smtClean="0"/>
                  <a:t> A mass, m</a:t>
                </a:r>
                <a:r>
                  <a:rPr lang="en-US" baseline="-25000" dirty="0" smtClean="0"/>
                  <a:t>1 </a:t>
                </a:r>
                <a:r>
                  <a:rPr lang="en-US" dirty="0" smtClean="0"/>
                  <a:t>= 5.0 kg, hangs from a string and descends with an acceleration = a. The other end is attached to a mass m</a:t>
                </a:r>
                <a:r>
                  <a:rPr lang="en-US" baseline="-25000" dirty="0" smtClean="0"/>
                  <a:t>2 </a:t>
                </a:r>
                <a:r>
                  <a:rPr lang="en-US" dirty="0" smtClean="0"/>
                  <a:t>= 4.0 kg which slides on a frictionless horizontal table. The string goes over a pulley (a uniform disk) of mass M = 2.0 kg and radius R = 5.0 cm (see </a:t>
                </a:r>
                <a:r>
                  <a:rPr lang="en-US" dirty="0" smtClean="0">
                    <a:solidFill>
                      <a:srgbClr val="0000FF"/>
                    </a:solidFill>
                  </a:rPr>
                  <a:t>Fig. 6</a:t>
                </a:r>
                <a:r>
                  <a:rPr lang="en-US" dirty="0" smtClean="0"/>
                  <a:t>). The value of a is: (</a:t>
                </a:r>
                <a:r>
                  <a:rPr lang="en-US" dirty="0" err="1" smtClean="0"/>
                  <a:t>Ans</a:t>
                </a:r>
                <a:r>
                  <a:rPr lang="en-US" dirty="0" smtClean="0"/>
                  <a:t>: 4.9 m/s</a:t>
                </a:r>
                <a:r>
                  <a:rPr lang="en-US" baseline="30000" dirty="0" smtClean="0"/>
                  <a:t>2</a:t>
                </a:r>
                <a:r>
                  <a:rPr lang="en-US" dirty="0" smtClean="0"/>
                  <a:t>)</a:t>
                </a:r>
              </a:p>
            </p:txBody>
          </p:sp>
        </p:grpSp>
        <p:sp>
          <p:nvSpPr>
            <p:cNvPr id="12" name="Rectangle 11"/>
            <p:cNvSpPr/>
            <p:nvPr/>
          </p:nvSpPr>
          <p:spPr>
            <a:xfrm>
              <a:off x="7315200" y="4583668"/>
              <a:ext cx="679994" cy="369332"/>
            </a:xfrm>
            <a:prstGeom prst="rect">
              <a:avLst/>
            </a:prstGeom>
          </p:spPr>
          <p:txBody>
            <a:bodyPr wrap="none">
              <a:spAutoFit/>
            </a:bodyPr>
            <a:lstStyle/>
            <a:p>
              <a:r>
                <a:rPr lang="en-US" dirty="0" smtClean="0">
                  <a:solidFill>
                    <a:srgbClr val="0000FF"/>
                  </a:solidFill>
                </a:rPr>
                <a:t>Fig. 6</a:t>
              </a:r>
              <a:endParaRPr lang="en-US" dirty="0"/>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T-61-Ch10</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Q13.</a:t>
            </a:r>
            <a:r>
              <a:rPr lang="en-US" dirty="0" smtClean="0"/>
              <a:t> : A string (one end attached to the ceiling) is wound around a uniform solid cylinder of mass </a:t>
            </a:r>
            <a:r>
              <a:rPr lang="en-US" i="1" dirty="0" smtClean="0"/>
              <a:t>M </a:t>
            </a:r>
            <a:r>
              <a:rPr lang="en-US" dirty="0" smtClean="0"/>
              <a:t>= 2.0 </a:t>
            </a:r>
            <a:r>
              <a:rPr lang="en-US" i="1" dirty="0" smtClean="0"/>
              <a:t>kg </a:t>
            </a:r>
            <a:r>
              <a:rPr lang="en-US" dirty="0" smtClean="0"/>
              <a:t>and radius </a:t>
            </a:r>
            <a:r>
              <a:rPr lang="en-US" i="1" dirty="0" smtClean="0"/>
              <a:t>R </a:t>
            </a:r>
            <a:r>
              <a:rPr lang="en-US" dirty="0" smtClean="0"/>
              <a:t>= 10 </a:t>
            </a:r>
            <a:r>
              <a:rPr lang="en-US" i="1" dirty="0" smtClean="0"/>
              <a:t>cm </a:t>
            </a:r>
            <a:r>
              <a:rPr lang="en-US" dirty="0" smtClean="0"/>
              <a:t>(see </a:t>
            </a:r>
            <a:r>
              <a:rPr lang="en-US" b="1" dirty="0" smtClean="0">
                <a:solidFill>
                  <a:srgbClr val="0000FF"/>
                </a:solidFill>
              </a:rPr>
              <a:t>Fig 3</a:t>
            </a:r>
            <a:r>
              <a:rPr lang="en-US" dirty="0" smtClean="0"/>
              <a:t>). The cylinder starts falling from rest as the string unwinds. The linear acceleration of the cylinder is: (</a:t>
            </a:r>
            <a:r>
              <a:rPr lang="en-US" dirty="0" err="1" smtClean="0"/>
              <a:t>Ans</a:t>
            </a:r>
            <a:r>
              <a:rPr lang="en-US" dirty="0" smtClean="0"/>
              <a:t>:  6.5 </a:t>
            </a:r>
            <a:r>
              <a:rPr lang="en-US" i="1" dirty="0" smtClean="0"/>
              <a:t>m/s</a:t>
            </a:r>
            <a:r>
              <a:rPr lang="en-US" baseline="30000" dirty="0" smtClean="0"/>
              <a:t>2</a:t>
            </a:r>
            <a:r>
              <a:rPr lang="en-US" dirty="0" smtClean="0"/>
              <a:t>)</a:t>
            </a:r>
            <a:r>
              <a:rPr lang="en-US" baseline="30000" dirty="0" smtClean="0"/>
              <a:t> </a:t>
            </a:r>
            <a:endParaRPr lang="en-US" dirty="0" smtClean="0"/>
          </a:p>
          <a:p>
            <a:r>
              <a:rPr lang="en-US" b="1" dirty="0" smtClean="0"/>
              <a:t>Q14.</a:t>
            </a:r>
            <a:r>
              <a:rPr lang="en-US" dirty="0" smtClean="0"/>
              <a:t> : A 16 </a:t>
            </a:r>
            <a:r>
              <a:rPr lang="en-US" i="1" dirty="0" smtClean="0"/>
              <a:t>kg </a:t>
            </a:r>
            <a:r>
              <a:rPr lang="en-US" dirty="0" smtClean="0"/>
              <a:t>block is attached to a cord that is wound around the rim of a flywheel of radius 0.20 </a:t>
            </a:r>
            <a:r>
              <a:rPr lang="en-US" i="1" dirty="0" smtClean="0"/>
              <a:t>m </a:t>
            </a:r>
            <a:r>
              <a:rPr lang="en-US" dirty="0" smtClean="0"/>
              <a:t>and hangs vertically, as shown in </a:t>
            </a:r>
            <a:r>
              <a:rPr lang="en-US" b="1" dirty="0" smtClean="0">
                <a:solidFill>
                  <a:srgbClr val="0000FF"/>
                </a:solidFill>
              </a:rPr>
              <a:t>Fig 4</a:t>
            </a:r>
            <a:r>
              <a:rPr lang="en-US" dirty="0" smtClean="0"/>
              <a:t>. The rotational inertia of the flywheel is 0.50 </a:t>
            </a:r>
            <a:r>
              <a:rPr lang="en-US" i="1" dirty="0" smtClean="0"/>
              <a:t>kg·m</a:t>
            </a:r>
            <a:r>
              <a:rPr lang="en-US" baseline="30000" dirty="0" smtClean="0"/>
              <a:t>2</a:t>
            </a:r>
            <a:r>
              <a:rPr lang="en-US" dirty="0" smtClean="0"/>
              <a:t>. When the block is released and the cord unwinds, the acceleration of the block is: (</a:t>
            </a:r>
            <a:r>
              <a:rPr lang="en-US" dirty="0" err="1" smtClean="0"/>
              <a:t>Ans</a:t>
            </a:r>
            <a:r>
              <a:rPr lang="en-US" dirty="0" smtClean="0"/>
              <a:t>: 5.5 </a:t>
            </a:r>
            <a:r>
              <a:rPr lang="en-US" i="1" dirty="0" smtClean="0"/>
              <a:t>m/s</a:t>
            </a:r>
            <a:r>
              <a:rPr lang="en-US" baseline="30000" dirty="0" smtClean="0"/>
              <a:t>2 </a:t>
            </a:r>
            <a:r>
              <a:rPr lang="en-US" dirty="0" smtClean="0"/>
              <a:t>)</a:t>
            </a:r>
          </a:p>
          <a:p>
            <a:r>
              <a:rPr lang="en-US" b="1" dirty="0" smtClean="0"/>
              <a:t>Q15.</a:t>
            </a:r>
            <a:r>
              <a:rPr lang="en-US" dirty="0" smtClean="0"/>
              <a:t> : A particle of mass 0.50 </a:t>
            </a:r>
            <a:r>
              <a:rPr lang="en-US" i="1" dirty="0" smtClean="0"/>
              <a:t>kg </a:t>
            </a:r>
            <a:r>
              <a:rPr lang="en-US" dirty="0" smtClean="0"/>
              <a:t>is attached to one end of a 1.0 </a:t>
            </a:r>
            <a:r>
              <a:rPr lang="en-US" i="1" dirty="0" smtClean="0"/>
              <a:t>m </a:t>
            </a:r>
            <a:r>
              <a:rPr lang="en-US" dirty="0" smtClean="0"/>
              <a:t>long rod of mass 3.0 </a:t>
            </a:r>
            <a:r>
              <a:rPr lang="en-US" i="1" dirty="0" smtClean="0"/>
              <a:t>kg </a:t>
            </a:r>
            <a:r>
              <a:rPr lang="en-US" dirty="0" smtClean="0"/>
              <a:t>(</a:t>
            </a:r>
            <a:r>
              <a:rPr lang="en-US" b="1" dirty="0" smtClean="0">
                <a:solidFill>
                  <a:srgbClr val="0000FF"/>
                </a:solidFill>
              </a:rPr>
              <a:t>Fig 5</a:t>
            </a:r>
            <a:r>
              <a:rPr lang="en-US" dirty="0" smtClean="0"/>
              <a:t>). The rod and the particle are rotating around the other pivoted end of the rod with 2.0 </a:t>
            </a:r>
            <a:r>
              <a:rPr lang="en-US" i="1" dirty="0" err="1" smtClean="0"/>
              <a:t>rad</a:t>
            </a:r>
            <a:r>
              <a:rPr lang="en-US" i="1" dirty="0" smtClean="0"/>
              <a:t>/s</a:t>
            </a:r>
            <a:r>
              <a:rPr lang="en-US" dirty="0" smtClean="0"/>
              <a:t>. The kinetic energy of the system about the pivot is: (</a:t>
            </a:r>
            <a:r>
              <a:rPr lang="en-US" dirty="0" err="1" smtClean="0"/>
              <a:t>Ans</a:t>
            </a:r>
            <a:r>
              <a:rPr lang="en-US" dirty="0" smtClean="0"/>
              <a:t>:  3.0 </a:t>
            </a:r>
            <a:r>
              <a:rPr lang="en-US" i="1" dirty="0" smtClean="0"/>
              <a:t>J) </a:t>
            </a:r>
            <a:endParaRPr lang="en-US" dirty="0" smtClean="0"/>
          </a:p>
          <a:p>
            <a:r>
              <a:rPr lang="en-US" b="1" dirty="0" smtClean="0"/>
              <a:t>Q16.</a:t>
            </a:r>
            <a:r>
              <a:rPr lang="en-US" dirty="0" smtClean="0"/>
              <a:t> A disk starts from rest and rotates around a fixed axis, subject to a constant net torque. The work done by the torque during the time interval from </a:t>
            </a:r>
            <a:r>
              <a:rPr lang="en-US" i="1" dirty="0" smtClean="0"/>
              <a:t>t </a:t>
            </a:r>
            <a:r>
              <a:rPr lang="en-US" dirty="0" smtClean="0"/>
              <a:t>= 0 to 2 </a:t>
            </a:r>
            <a:r>
              <a:rPr lang="en-US" i="1" dirty="0" smtClean="0"/>
              <a:t>s </a:t>
            </a:r>
            <a:r>
              <a:rPr lang="en-US" dirty="0" smtClean="0"/>
              <a:t>is W</a:t>
            </a:r>
            <a:r>
              <a:rPr lang="en-US" baseline="-25000" dirty="0" smtClean="0"/>
              <a:t>1 </a:t>
            </a:r>
            <a:r>
              <a:rPr lang="en-US" dirty="0" smtClean="0"/>
              <a:t>and the work done during the time interval from </a:t>
            </a:r>
            <a:r>
              <a:rPr lang="en-US" i="1" dirty="0" smtClean="0"/>
              <a:t>t </a:t>
            </a:r>
            <a:r>
              <a:rPr lang="en-US" dirty="0" smtClean="0"/>
              <a:t>= 0 to 6 </a:t>
            </a:r>
            <a:r>
              <a:rPr lang="en-US" i="1" dirty="0" smtClean="0"/>
              <a:t>s </a:t>
            </a:r>
            <a:r>
              <a:rPr lang="en-US" dirty="0" smtClean="0"/>
              <a:t>is W</a:t>
            </a:r>
            <a:r>
              <a:rPr lang="en-US" baseline="-25000" dirty="0" smtClean="0"/>
              <a:t>2</a:t>
            </a:r>
            <a:r>
              <a:rPr lang="en-US" dirty="0" smtClean="0"/>
              <a:t>. The ratioW</a:t>
            </a:r>
            <a:r>
              <a:rPr lang="en-US" baseline="-25000" dirty="0" smtClean="0"/>
              <a:t>2</a:t>
            </a:r>
            <a:r>
              <a:rPr lang="en-US" dirty="0" smtClean="0"/>
              <a:t>/W</a:t>
            </a:r>
            <a:r>
              <a:rPr lang="en-US" baseline="-25000" dirty="0" smtClean="0"/>
              <a:t>1 </a:t>
            </a:r>
            <a:r>
              <a:rPr lang="en-US" dirty="0" smtClean="0"/>
              <a:t>= (</a:t>
            </a:r>
            <a:r>
              <a:rPr lang="en-US" dirty="0" err="1" smtClean="0"/>
              <a:t>Ans</a:t>
            </a:r>
            <a:r>
              <a:rPr lang="en-US" dirty="0" smtClean="0"/>
              <a:t>: 9)</a:t>
            </a:r>
          </a:p>
          <a:p>
            <a:endParaRPr lang="en-US" dirty="0"/>
          </a:p>
        </p:txBody>
      </p:sp>
      <p:sp>
        <p:nvSpPr>
          <p:cNvPr id="12" name="Rectangle 11"/>
          <p:cNvSpPr/>
          <p:nvPr/>
        </p:nvSpPr>
        <p:spPr>
          <a:xfrm>
            <a:off x="1295400" y="6172200"/>
            <a:ext cx="686406" cy="369332"/>
          </a:xfrm>
          <a:prstGeom prst="rect">
            <a:avLst/>
          </a:prstGeom>
        </p:spPr>
        <p:txBody>
          <a:bodyPr wrap="none">
            <a:spAutoFit/>
          </a:bodyPr>
          <a:lstStyle/>
          <a:p>
            <a:r>
              <a:rPr lang="en-US" b="1" dirty="0" smtClean="0">
                <a:solidFill>
                  <a:srgbClr val="0000FF"/>
                </a:solidFill>
              </a:rPr>
              <a:t>Fig. 3</a:t>
            </a:r>
            <a:endParaRPr lang="en-US" dirty="0"/>
          </a:p>
        </p:txBody>
      </p:sp>
      <p:pic>
        <p:nvPicPr>
          <p:cNvPr id="98306" name="Picture 2"/>
          <p:cNvPicPr>
            <a:picLocks noChangeAspect="1" noChangeArrowheads="1"/>
          </p:cNvPicPr>
          <p:nvPr/>
        </p:nvPicPr>
        <p:blipFill>
          <a:blip r:embed="rId2" cstate="print"/>
          <a:srcRect/>
          <a:stretch>
            <a:fillRect/>
          </a:stretch>
        </p:blipFill>
        <p:spPr bwMode="auto">
          <a:xfrm>
            <a:off x="990600" y="4953000"/>
            <a:ext cx="1485900" cy="1123950"/>
          </a:xfrm>
          <a:prstGeom prst="rect">
            <a:avLst/>
          </a:prstGeom>
          <a:noFill/>
          <a:ln w="9525">
            <a:noFill/>
            <a:miter lim="800000"/>
            <a:headEnd/>
            <a:tailEnd/>
          </a:ln>
        </p:spPr>
      </p:pic>
      <p:pic>
        <p:nvPicPr>
          <p:cNvPr id="98307" name="Picture 3"/>
          <p:cNvPicPr>
            <a:picLocks noChangeAspect="1" noChangeArrowheads="1"/>
          </p:cNvPicPr>
          <p:nvPr/>
        </p:nvPicPr>
        <p:blipFill>
          <a:blip r:embed="rId3" cstate="print"/>
          <a:srcRect/>
          <a:stretch>
            <a:fillRect/>
          </a:stretch>
        </p:blipFill>
        <p:spPr bwMode="auto">
          <a:xfrm>
            <a:off x="3428999" y="5029200"/>
            <a:ext cx="1459149" cy="1143000"/>
          </a:xfrm>
          <a:prstGeom prst="rect">
            <a:avLst/>
          </a:prstGeom>
          <a:noFill/>
          <a:ln w="9525">
            <a:noFill/>
            <a:miter lim="800000"/>
            <a:headEnd/>
            <a:tailEnd/>
          </a:ln>
        </p:spPr>
      </p:pic>
      <p:sp>
        <p:nvSpPr>
          <p:cNvPr id="15" name="Rectangle 14"/>
          <p:cNvSpPr/>
          <p:nvPr/>
        </p:nvSpPr>
        <p:spPr>
          <a:xfrm>
            <a:off x="3733800" y="6248400"/>
            <a:ext cx="686406" cy="369332"/>
          </a:xfrm>
          <a:prstGeom prst="rect">
            <a:avLst/>
          </a:prstGeom>
        </p:spPr>
        <p:txBody>
          <a:bodyPr wrap="none">
            <a:spAutoFit/>
          </a:bodyPr>
          <a:lstStyle/>
          <a:p>
            <a:r>
              <a:rPr lang="en-US" b="1" dirty="0" smtClean="0">
                <a:solidFill>
                  <a:srgbClr val="0000FF"/>
                </a:solidFill>
              </a:rPr>
              <a:t>Fig. 4</a:t>
            </a:r>
            <a:endParaRPr lang="en-US" dirty="0"/>
          </a:p>
        </p:txBody>
      </p:sp>
      <p:pic>
        <p:nvPicPr>
          <p:cNvPr id="98308" name="Picture 4"/>
          <p:cNvPicPr>
            <a:picLocks noChangeAspect="1" noChangeArrowheads="1"/>
          </p:cNvPicPr>
          <p:nvPr/>
        </p:nvPicPr>
        <p:blipFill>
          <a:blip r:embed="rId4" cstate="print"/>
          <a:srcRect/>
          <a:stretch>
            <a:fillRect/>
          </a:stretch>
        </p:blipFill>
        <p:spPr bwMode="auto">
          <a:xfrm>
            <a:off x="5887844" y="5029199"/>
            <a:ext cx="1655956" cy="1414463"/>
          </a:xfrm>
          <a:prstGeom prst="rect">
            <a:avLst/>
          </a:prstGeom>
          <a:noFill/>
          <a:ln w="9525">
            <a:noFill/>
            <a:miter lim="800000"/>
            <a:headEnd/>
            <a:tailEnd/>
          </a:ln>
        </p:spPr>
      </p:pic>
      <p:sp>
        <p:nvSpPr>
          <p:cNvPr id="17" name="Rectangle 16"/>
          <p:cNvSpPr/>
          <p:nvPr/>
        </p:nvSpPr>
        <p:spPr>
          <a:xfrm>
            <a:off x="6248400" y="6488668"/>
            <a:ext cx="686406" cy="369332"/>
          </a:xfrm>
          <a:prstGeom prst="rect">
            <a:avLst/>
          </a:prstGeom>
        </p:spPr>
        <p:txBody>
          <a:bodyPr wrap="none">
            <a:spAutoFit/>
          </a:bodyPr>
          <a:lstStyle/>
          <a:p>
            <a:r>
              <a:rPr lang="en-US" b="1" dirty="0" smtClean="0">
                <a:solidFill>
                  <a:srgbClr val="0000FF"/>
                </a:solidFill>
              </a:rPr>
              <a:t>Fig. 5</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T-61-Ch11</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838200"/>
            <a:ext cx="89154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t>Q17.</a:t>
            </a:r>
            <a:r>
              <a:rPr lang="en-US" sz="2000" dirty="0" smtClean="0"/>
              <a:t> A particle, held by a string whose other end is attached to a fixed point </a:t>
            </a:r>
            <a:r>
              <a:rPr lang="en-US" sz="2000" i="1" dirty="0" smtClean="0"/>
              <a:t>C</a:t>
            </a:r>
            <a:r>
              <a:rPr lang="en-US" sz="2000" dirty="0" smtClean="0"/>
              <a:t>, moves in a circle on a horizontal frictionless surface. If the string is cut, the angular momentum of the particle about the point </a:t>
            </a:r>
            <a:r>
              <a:rPr lang="en-US" sz="2000" i="1" dirty="0" smtClean="0"/>
              <a:t>C</a:t>
            </a:r>
            <a:r>
              <a:rPr lang="en-US" sz="2000" dirty="0" smtClean="0"/>
              <a:t>:  (</a:t>
            </a:r>
            <a:r>
              <a:rPr lang="en-US" sz="2000" dirty="0" err="1" smtClean="0"/>
              <a:t>Ans</a:t>
            </a:r>
            <a:r>
              <a:rPr lang="en-US" sz="2000" dirty="0" smtClean="0"/>
              <a:t>: does not change )</a:t>
            </a:r>
          </a:p>
          <a:p>
            <a:r>
              <a:rPr lang="en-US" sz="2000" b="1" baseline="30000" dirty="0" smtClean="0"/>
              <a:t> </a:t>
            </a:r>
            <a:r>
              <a:rPr lang="en-US" sz="2000" b="1" dirty="0" smtClean="0"/>
              <a:t>Q18.</a:t>
            </a:r>
            <a:r>
              <a:rPr lang="en-US" sz="2000" dirty="0" smtClean="0"/>
              <a:t> What is the net torque about the origin on an object located at (0, -5.0, 5.0) </a:t>
            </a:r>
            <a:r>
              <a:rPr lang="en-US" sz="2000" i="1" dirty="0" smtClean="0"/>
              <a:t>m </a:t>
            </a:r>
            <a:r>
              <a:rPr lang="en-US" sz="2000" dirty="0" smtClean="0"/>
              <a:t>when forces and  F</a:t>
            </a:r>
            <a:r>
              <a:rPr lang="en-US" sz="2000" baseline="-25000" dirty="0" smtClean="0"/>
              <a:t>1</a:t>
            </a:r>
            <a:r>
              <a:rPr lang="en-US" sz="2000" dirty="0" smtClean="0"/>
              <a:t>= -3.0 </a:t>
            </a:r>
            <a:r>
              <a:rPr lang="en-US" sz="2000" i="1" dirty="0" smtClean="0"/>
              <a:t>k</a:t>
            </a:r>
            <a:r>
              <a:rPr lang="en-US" sz="2000" dirty="0" smtClean="0"/>
              <a:t> N</a:t>
            </a:r>
            <a:r>
              <a:rPr lang="en-US" sz="2000" i="1" dirty="0" smtClean="0"/>
              <a:t> and </a:t>
            </a:r>
            <a:r>
              <a:rPr lang="en-US" sz="2000" dirty="0" smtClean="0"/>
              <a:t>F</a:t>
            </a:r>
            <a:r>
              <a:rPr lang="en-US" sz="2000" baseline="-25000" dirty="0" smtClean="0"/>
              <a:t>2</a:t>
            </a:r>
            <a:r>
              <a:rPr lang="en-US" sz="2000" dirty="0" smtClean="0"/>
              <a:t>= 2.0 </a:t>
            </a:r>
            <a:r>
              <a:rPr lang="en-US" sz="2000" i="1" dirty="0" smtClean="0"/>
              <a:t>j</a:t>
            </a:r>
            <a:r>
              <a:rPr lang="en-US" sz="2000" dirty="0" smtClean="0"/>
              <a:t> N</a:t>
            </a:r>
            <a:r>
              <a:rPr lang="en-US" sz="2000" i="1" dirty="0" smtClean="0"/>
              <a:t> </a:t>
            </a:r>
            <a:r>
              <a:rPr lang="en-US" sz="2000" dirty="0" smtClean="0"/>
              <a:t> act on the object? (</a:t>
            </a:r>
            <a:r>
              <a:rPr lang="en-US" sz="2000" dirty="0" err="1" smtClean="0"/>
              <a:t>Ans</a:t>
            </a:r>
            <a:r>
              <a:rPr lang="en-US" sz="2000" dirty="0" smtClean="0"/>
              <a:t>: 5</a:t>
            </a:r>
            <a:r>
              <a:rPr lang="en-US" sz="2000" i="1" dirty="0" smtClean="0"/>
              <a:t>i </a:t>
            </a:r>
            <a:r>
              <a:rPr lang="en-US" sz="2000" dirty="0" err="1" smtClean="0"/>
              <a:t>N.m</a:t>
            </a:r>
            <a:r>
              <a:rPr lang="en-US" sz="2000" dirty="0" smtClean="0"/>
              <a:t>)</a:t>
            </a:r>
          </a:p>
          <a:p>
            <a:r>
              <a:rPr lang="en-US" sz="2000" b="1" dirty="0" smtClean="0"/>
              <a:t>Q19. </a:t>
            </a:r>
            <a:r>
              <a:rPr lang="en-US" sz="2000" dirty="0" smtClean="0"/>
              <a:t>: A thin uniform rod of mass </a:t>
            </a:r>
            <a:r>
              <a:rPr lang="en-US" sz="2000" i="1" dirty="0" smtClean="0"/>
              <a:t>M </a:t>
            </a:r>
            <a:r>
              <a:rPr lang="en-US" sz="2000" dirty="0" smtClean="0"/>
              <a:t>= 3.0 </a:t>
            </a:r>
            <a:r>
              <a:rPr lang="en-US" sz="2000" i="1" dirty="0" smtClean="0"/>
              <a:t>kg </a:t>
            </a:r>
            <a:r>
              <a:rPr lang="en-US" sz="2000" dirty="0" smtClean="0"/>
              <a:t>and length </a:t>
            </a:r>
            <a:r>
              <a:rPr lang="en-US" sz="2000" i="1" dirty="0" smtClean="0"/>
              <a:t>L </a:t>
            </a:r>
            <a:r>
              <a:rPr lang="en-US" sz="2000" dirty="0" smtClean="0"/>
              <a:t>= 2.0 </a:t>
            </a:r>
            <a:r>
              <a:rPr lang="en-US" sz="2000" i="1" dirty="0" smtClean="0"/>
              <a:t>m </a:t>
            </a:r>
            <a:r>
              <a:rPr lang="en-US" sz="2000" dirty="0" smtClean="0"/>
              <a:t>is suspended vertically from a frictionless pivot at its upper end. An object of mass </a:t>
            </a:r>
            <a:r>
              <a:rPr lang="en-US" sz="2000" i="1" dirty="0" smtClean="0"/>
              <a:t>m </a:t>
            </a:r>
            <a:r>
              <a:rPr lang="en-US" sz="2000" dirty="0" smtClean="0"/>
              <a:t>= 500 </a:t>
            </a:r>
            <a:r>
              <a:rPr lang="en-US" sz="2000" i="1" dirty="0" smtClean="0"/>
              <a:t>g</a:t>
            </a:r>
            <a:r>
              <a:rPr lang="en-US" sz="2000" dirty="0" smtClean="0"/>
              <a:t>, traveling horizontally with a speed </a:t>
            </a:r>
            <a:r>
              <a:rPr lang="en-US" sz="2000" i="1" dirty="0" smtClean="0"/>
              <a:t>v </a:t>
            </a:r>
            <a:r>
              <a:rPr lang="en-US" sz="2000" dirty="0" smtClean="0"/>
              <a:t>= 45 </a:t>
            </a:r>
            <a:r>
              <a:rPr lang="en-US" sz="2000" i="1" dirty="0" smtClean="0"/>
              <a:t>m/s </a:t>
            </a:r>
            <a:r>
              <a:rPr lang="en-US" sz="2000" dirty="0" smtClean="0"/>
              <a:t>strikes the rod at its center of mass and sticks there (See </a:t>
            </a:r>
            <a:r>
              <a:rPr lang="en-US" sz="2000" dirty="0" smtClean="0">
                <a:solidFill>
                  <a:srgbClr val="0000FF"/>
                </a:solidFill>
              </a:rPr>
              <a:t>Fig 6</a:t>
            </a:r>
            <a:r>
              <a:rPr lang="en-US" sz="2000" dirty="0" smtClean="0"/>
              <a:t>). What is the angular velocity of the system just after the collision? (</a:t>
            </a:r>
            <a:r>
              <a:rPr lang="en-US" sz="2000" dirty="0" err="1" smtClean="0"/>
              <a:t>Ans</a:t>
            </a:r>
            <a:r>
              <a:rPr lang="en-US" sz="2000" dirty="0" smtClean="0"/>
              <a:t>:  5.0 </a:t>
            </a:r>
            <a:r>
              <a:rPr lang="en-US" sz="2000" i="1" dirty="0" err="1" smtClean="0"/>
              <a:t>rad</a:t>
            </a:r>
            <a:r>
              <a:rPr lang="en-US" sz="2000" i="1" dirty="0" smtClean="0"/>
              <a:t>/s )</a:t>
            </a:r>
            <a:endParaRPr lang="en-US" sz="2000" dirty="0" smtClean="0"/>
          </a:p>
          <a:p>
            <a:r>
              <a:rPr lang="en-US" sz="2000" b="1" dirty="0" smtClean="0"/>
              <a:t>Q20.</a:t>
            </a:r>
            <a:r>
              <a:rPr lang="en-US" sz="2000" dirty="0" smtClean="0"/>
              <a:t> A thin hoop rolls without sliding along the floor. The ratio of its translational kinetic energy of the center of mass to its rotational kinetic energy about an axis through its center of mass is: (</a:t>
            </a:r>
            <a:r>
              <a:rPr lang="en-US" sz="2000" dirty="0" err="1" smtClean="0"/>
              <a:t>Ans</a:t>
            </a:r>
            <a:r>
              <a:rPr lang="en-US" sz="2000" dirty="0" smtClean="0"/>
              <a:t>:  1 )</a:t>
            </a:r>
            <a:endParaRPr lang="en-US" sz="2000" dirty="0"/>
          </a:p>
        </p:txBody>
      </p:sp>
      <p:sp>
        <p:nvSpPr>
          <p:cNvPr id="12" name="Rectangle 11"/>
          <p:cNvSpPr/>
          <p:nvPr/>
        </p:nvSpPr>
        <p:spPr>
          <a:xfrm>
            <a:off x="4572000" y="6248400"/>
            <a:ext cx="679994" cy="369332"/>
          </a:xfrm>
          <a:prstGeom prst="rect">
            <a:avLst/>
          </a:prstGeom>
        </p:spPr>
        <p:txBody>
          <a:bodyPr wrap="none">
            <a:spAutoFit/>
          </a:bodyPr>
          <a:lstStyle/>
          <a:p>
            <a:r>
              <a:rPr lang="en-US" dirty="0" smtClean="0">
                <a:solidFill>
                  <a:srgbClr val="0000FF"/>
                </a:solidFill>
              </a:rPr>
              <a:t>Fig. 6</a:t>
            </a: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5410200" y="5029200"/>
            <a:ext cx="1676400" cy="1506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T-52-Ch10</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u="sng" dirty="0" smtClean="0"/>
              <a:t>Q#13</a:t>
            </a:r>
            <a:r>
              <a:rPr lang="en-US" u="sng" dirty="0" smtClean="0"/>
              <a:t>:</a:t>
            </a:r>
            <a:r>
              <a:rPr lang="en-US" dirty="0" smtClean="0"/>
              <a:t> The angular position of a particle is given as θ = 2 + </a:t>
            </a:r>
            <a:r>
              <a:rPr lang="en-US" i="1" dirty="0" smtClean="0"/>
              <a:t>t </a:t>
            </a:r>
            <a:r>
              <a:rPr lang="en-US" dirty="0" smtClean="0"/>
              <a:t>– </a:t>
            </a:r>
            <a:r>
              <a:rPr lang="en-US" i="1" dirty="0" smtClean="0"/>
              <a:t>t</a:t>
            </a:r>
            <a:r>
              <a:rPr lang="en-US" baseline="30000" dirty="0" smtClean="0"/>
              <a:t>3 </a:t>
            </a:r>
            <a:r>
              <a:rPr lang="en-US" dirty="0" smtClean="0"/>
              <a:t>where θ is in </a:t>
            </a:r>
            <a:r>
              <a:rPr lang="en-US" i="1" dirty="0" err="1" smtClean="0"/>
              <a:t>rad</a:t>
            </a:r>
            <a:r>
              <a:rPr lang="en-US" i="1" dirty="0" smtClean="0"/>
              <a:t> </a:t>
            </a:r>
            <a:r>
              <a:rPr lang="en-US" dirty="0" smtClean="0"/>
              <a:t>and </a:t>
            </a:r>
            <a:r>
              <a:rPr lang="en-US" i="1" dirty="0" smtClean="0"/>
              <a:t>t </a:t>
            </a:r>
            <a:r>
              <a:rPr lang="en-US" dirty="0" smtClean="0"/>
              <a:t>is in </a:t>
            </a:r>
            <a:r>
              <a:rPr lang="en-US" i="1" dirty="0" smtClean="0"/>
              <a:t>s</a:t>
            </a:r>
            <a:r>
              <a:rPr lang="en-US" dirty="0" smtClean="0"/>
              <a:t>. The angular acceleration when the particle is momentarily at rest is (</a:t>
            </a:r>
            <a:r>
              <a:rPr lang="en-US" dirty="0" err="1" smtClean="0"/>
              <a:t>Ans</a:t>
            </a:r>
            <a:r>
              <a:rPr lang="en-US" dirty="0" smtClean="0"/>
              <a:t>:  3.5 </a:t>
            </a:r>
            <a:r>
              <a:rPr lang="en-US" dirty="0" err="1" smtClean="0"/>
              <a:t>rad</a:t>
            </a:r>
            <a:r>
              <a:rPr lang="en-US" dirty="0" smtClean="0"/>
              <a:t>/s</a:t>
            </a:r>
            <a:r>
              <a:rPr lang="en-US" baseline="30000" dirty="0" smtClean="0"/>
              <a:t>2 </a:t>
            </a:r>
            <a:r>
              <a:rPr lang="en-US" dirty="0" smtClean="0"/>
              <a:t>clockwise)</a:t>
            </a:r>
          </a:p>
          <a:p>
            <a:r>
              <a:rPr lang="en-US" b="1" dirty="0" smtClean="0"/>
              <a:t>Q#14:</a:t>
            </a:r>
            <a:r>
              <a:rPr lang="en-US" dirty="0" smtClean="0"/>
              <a:t> A disk of rotational inertia 5.0 kg m</a:t>
            </a:r>
            <a:r>
              <a:rPr lang="en-US" baseline="30000" dirty="0" smtClean="0"/>
              <a:t>2 </a:t>
            </a:r>
            <a:r>
              <a:rPr lang="en-US" dirty="0" smtClean="0"/>
              <a:t>starts rotating from rest and accelerates with a constant angular acceleration of 1.0 </a:t>
            </a:r>
            <a:r>
              <a:rPr lang="en-US" dirty="0" err="1" smtClean="0"/>
              <a:t>rad</a:t>
            </a:r>
            <a:r>
              <a:rPr lang="en-US" dirty="0" smtClean="0"/>
              <a:t>/s</a:t>
            </a:r>
            <a:r>
              <a:rPr lang="en-US" baseline="30000" dirty="0" smtClean="0"/>
              <a:t>2</a:t>
            </a:r>
            <a:r>
              <a:rPr lang="en-US" dirty="0" smtClean="0"/>
              <a:t>. During the first 4.0 s, the work done on the disk is: (</a:t>
            </a:r>
            <a:r>
              <a:rPr lang="en-US" dirty="0" err="1" smtClean="0"/>
              <a:t>Ans</a:t>
            </a:r>
            <a:r>
              <a:rPr lang="en-US" dirty="0" smtClean="0"/>
              <a:t>: 40 J)</a:t>
            </a:r>
          </a:p>
          <a:p>
            <a:r>
              <a:rPr lang="en-US" b="1" dirty="0" smtClean="0"/>
              <a:t>Q#15:</a:t>
            </a:r>
            <a:r>
              <a:rPr lang="en-US" dirty="0" smtClean="0"/>
              <a:t> The rotational inertia of a solid sphere (mass </a:t>
            </a:r>
            <a:r>
              <a:rPr lang="en-US" i="1" dirty="0" smtClean="0"/>
              <a:t>M </a:t>
            </a:r>
            <a:r>
              <a:rPr lang="en-US" dirty="0" smtClean="0"/>
              <a:t>and radius </a:t>
            </a:r>
            <a:r>
              <a:rPr lang="en-US" i="1" dirty="0" smtClean="0"/>
              <a:t>R</a:t>
            </a:r>
            <a:r>
              <a:rPr lang="en-US" baseline="-25000" dirty="0" smtClean="0"/>
              <a:t>1</a:t>
            </a:r>
            <a:r>
              <a:rPr lang="en-US" dirty="0" smtClean="0"/>
              <a:t>) about an axis parallel to its central axis but at a distance of 2</a:t>
            </a:r>
            <a:r>
              <a:rPr lang="en-US" i="1" dirty="0" smtClean="0"/>
              <a:t>R</a:t>
            </a:r>
            <a:r>
              <a:rPr lang="en-US" baseline="-25000" dirty="0" smtClean="0"/>
              <a:t>1 </a:t>
            </a:r>
            <a:r>
              <a:rPr lang="en-US" dirty="0" smtClean="0"/>
              <a:t>from it is equal to I</a:t>
            </a:r>
            <a:r>
              <a:rPr lang="en-US" baseline="-25000" dirty="0" smtClean="0"/>
              <a:t>1</a:t>
            </a:r>
            <a:r>
              <a:rPr lang="en-US" dirty="0" smtClean="0"/>
              <a:t>. The rotational inertia of a cylinder (same mass </a:t>
            </a:r>
            <a:r>
              <a:rPr lang="en-US" i="1" dirty="0" smtClean="0"/>
              <a:t>M </a:t>
            </a:r>
            <a:r>
              <a:rPr lang="en-US" dirty="0" smtClean="0"/>
              <a:t>but radius </a:t>
            </a:r>
            <a:r>
              <a:rPr lang="en-US" i="1" dirty="0" smtClean="0"/>
              <a:t>R</a:t>
            </a:r>
            <a:r>
              <a:rPr lang="en-US" baseline="-25000" dirty="0" smtClean="0"/>
              <a:t>2</a:t>
            </a:r>
            <a:r>
              <a:rPr lang="en-US" dirty="0" smtClean="0"/>
              <a:t>) about its central axis is equal to I</a:t>
            </a:r>
            <a:r>
              <a:rPr lang="en-US" baseline="-25000" dirty="0" smtClean="0"/>
              <a:t>2</a:t>
            </a:r>
            <a:r>
              <a:rPr lang="en-US" dirty="0" smtClean="0"/>
              <a:t>. If I</a:t>
            </a:r>
            <a:r>
              <a:rPr lang="en-US" baseline="-25000" dirty="0" smtClean="0"/>
              <a:t>1</a:t>
            </a:r>
            <a:r>
              <a:rPr lang="en-US" dirty="0" smtClean="0"/>
              <a:t>=I</a:t>
            </a:r>
            <a:r>
              <a:rPr lang="en-US" baseline="-25000" dirty="0" smtClean="0"/>
              <a:t>2</a:t>
            </a:r>
            <a:r>
              <a:rPr lang="en-US" dirty="0" smtClean="0"/>
              <a:t>, the radius of the cylinder </a:t>
            </a:r>
            <a:r>
              <a:rPr lang="en-US" i="1" dirty="0" smtClean="0"/>
              <a:t>R</a:t>
            </a:r>
            <a:r>
              <a:rPr lang="en-US" baseline="-25000" dirty="0" smtClean="0"/>
              <a:t>2 </a:t>
            </a:r>
            <a:r>
              <a:rPr lang="en-US" dirty="0" smtClean="0"/>
              <a:t>must then be: (</a:t>
            </a:r>
            <a:r>
              <a:rPr lang="en-US" dirty="0" err="1" smtClean="0"/>
              <a:t>Ans</a:t>
            </a:r>
            <a:r>
              <a:rPr lang="en-US" dirty="0" smtClean="0"/>
              <a:t>: 3.0</a:t>
            </a:r>
            <a:r>
              <a:rPr lang="en-US" i="1" dirty="0" smtClean="0"/>
              <a:t> R</a:t>
            </a:r>
            <a:r>
              <a:rPr lang="en-US" baseline="-25000" dirty="0" smtClean="0"/>
              <a:t>1</a:t>
            </a:r>
            <a:r>
              <a:rPr lang="en-US" dirty="0" smtClean="0"/>
              <a:t>) </a:t>
            </a:r>
          </a:p>
          <a:p>
            <a:r>
              <a:rPr lang="en-US" b="1" dirty="0" smtClean="0"/>
              <a:t>Q#16:</a:t>
            </a:r>
            <a:r>
              <a:rPr lang="en-US" dirty="0" smtClean="0"/>
              <a:t> A rope pulls a 1.0-kg box on a frictionless surface through a pulley as shown in </a:t>
            </a:r>
            <a:r>
              <a:rPr lang="en-US" b="1" dirty="0" smtClean="0">
                <a:solidFill>
                  <a:srgbClr val="0000FF"/>
                </a:solidFill>
              </a:rPr>
              <a:t>Fig 4.</a:t>
            </a:r>
            <a:r>
              <a:rPr lang="en-US" dirty="0" smtClean="0"/>
              <a:t> The pulley has a rotational inertia of 0.040 kg.m</a:t>
            </a:r>
            <a:r>
              <a:rPr lang="en-US" baseline="30000" dirty="0" smtClean="0"/>
              <a:t>2 </a:t>
            </a:r>
            <a:r>
              <a:rPr lang="en-US" dirty="0" smtClean="0"/>
              <a:t>and radius of 20 cm. If the force </a:t>
            </a:r>
            <a:r>
              <a:rPr lang="en-US" i="1" dirty="0" smtClean="0"/>
              <a:t>F </a:t>
            </a:r>
            <a:r>
              <a:rPr lang="en-US" dirty="0" smtClean="0"/>
              <a:t>is 10 N, then the acceleration of the box is: (</a:t>
            </a:r>
            <a:r>
              <a:rPr lang="en-US" dirty="0" err="1" smtClean="0"/>
              <a:t>Ans</a:t>
            </a:r>
            <a:r>
              <a:rPr lang="en-US" dirty="0" smtClean="0"/>
              <a:t>: 5.0 m/s</a:t>
            </a:r>
            <a:r>
              <a:rPr lang="en-US" baseline="30000" dirty="0" smtClean="0"/>
              <a:t>2</a:t>
            </a:r>
            <a:r>
              <a:rPr lang="en-US" dirty="0" smtClean="0"/>
              <a:t>)</a:t>
            </a:r>
          </a:p>
        </p:txBody>
      </p:sp>
      <p:sp>
        <p:nvSpPr>
          <p:cNvPr id="15" name="Rectangle 14"/>
          <p:cNvSpPr/>
          <p:nvPr/>
        </p:nvSpPr>
        <p:spPr>
          <a:xfrm>
            <a:off x="3733800" y="6248400"/>
            <a:ext cx="686406" cy="369332"/>
          </a:xfrm>
          <a:prstGeom prst="rect">
            <a:avLst/>
          </a:prstGeom>
        </p:spPr>
        <p:txBody>
          <a:bodyPr wrap="none">
            <a:spAutoFit/>
          </a:bodyPr>
          <a:lstStyle/>
          <a:p>
            <a:r>
              <a:rPr lang="en-US" b="1" dirty="0" smtClean="0">
                <a:solidFill>
                  <a:srgbClr val="0000FF"/>
                </a:solidFill>
              </a:rPr>
              <a:t>Fig. 4</a:t>
            </a:r>
            <a:endParaRPr lang="en-US" dirty="0"/>
          </a:p>
        </p:txBody>
      </p:sp>
      <p:pic>
        <p:nvPicPr>
          <p:cNvPr id="99330" name="Picture 2"/>
          <p:cNvPicPr>
            <a:picLocks noChangeAspect="1" noChangeArrowheads="1"/>
          </p:cNvPicPr>
          <p:nvPr/>
        </p:nvPicPr>
        <p:blipFill>
          <a:blip r:embed="rId2" cstate="print"/>
          <a:srcRect/>
          <a:stretch>
            <a:fillRect/>
          </a:stretch>
        </p:blipFill>
        <p:spPr bwMode="auto">
          <a:xfrm>
            <a:off x="3200400" y="4495800"/>
            <a:ext cx="1600200" cy="1651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37846</TotalTime>
  <Words>11731</Words>
  <Application>Microsoft Office PowerPoint</Application>
  <PresentationFormat>On-screen Show (4:3)</PresentationFormat>
  <Paragraphs>798</Paragraphs>
  <Slides>105</Slides>
  <Notes>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105</vt:i4>
      </vt:variant>
    </vt:vector>
  </HeadingPairs>
  <TitlesOfParts>
    <vt:vector size="122" baseType="lpstr">
      <vt:lpstr>Arial</vt:lpstr>
      <vt:lpstr>Calibri</vt:lpstr>
      <vt:lpstr>CMMI10</vt:lpstr>
      <vt:lpstr>CMR10</vt:lpstr>
      <vt:lpstr>cmr7</vt:lpstr>
      <vt:lpstr>Cmsy10</vt:lpstr>
      <vt:lpstr>Comic Sans MS</vt:lpstr>
      <vt:lpstr>MathematicalPi-One</vt:lpstr>
      <vt:lpstr>MathePiSev</vt:lpstr>
      <vt:lpstr>Symbol</vt:lpstr>
      <vt:lpstr>TimesTen-Bold</vt:lpstr>
      <vt:lpstr>TimesTen-Italic</vt:lpstr>
      <vt:lpstr>TimesTen-Roman</vt:lpstr>
      <vt:lpstr>Wingdings</vt:lpstr>
      <vt:lpstr>Office Theme</vt:lpstr>
      <vt:lpstr>Equation</vt:lpstr>
      <vt:lpstr>معادلة</vt:lpstr>
      <vt:lpstr>Chapter 10</vt:lpstr>
      <vt:lpstr>PowerPoint Presentation</vt:lpstr>
      <vt:lpstr>PowerPoint Presentation</vt:lpstr>
      <vt:lpstr>PowerPoint Presentation</vt:lpstr>
      <vt:lpstr>PowerPoint Presentation</vt:lpstr>
      <vt:lpstr>PowerPoint Presentation</vt:lpstr>
      <vt:lpstr>Rotation with Constant Angular Acceleration- Equations of Motion</vt:lpstr>
      <vt:lpstr>PowerPoint Presentation</vt:lpstr>
      <vt:lpstr>PowerPoint Presentation</vt:lpstr>
      <vt:lpstr>PowerPoint Presentation</vt:lpstr>
      <vt:lpstr>PowerPoint Presentation</vt:lpstr>
      <vt:lpstr>Chapter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10 &amp;11</vt:lpstr>
      <vt:lpstr>PowerPoint Presentation</vt:lpstr>
      <vt:lpstr>PowerPoint Presentation</vt:lpstr>
      <vt:lpstr>PowerPoint Presentation</vt:lpstr>
      <vt:lpstr>PowerPoint Presentation</vt:lpstr>
      <vt:lpstr>Examples</vt:lpstr>
      <vt:lpstr>PowerPoint Presentation</vt:lpstr>
      <vt:lpstr>PowerPoint Presentation</vt:lpstr>
      <vt:lpstr>PowerPoint Presentation</vt:lpstr>
      <vt:lpstr>PowerPoint Presentation</vt:lpstr>
      <vt:lpstr>PowerPoint Presentation</vt:lpstr>
      <vt:lpstr>PowerPoint Presentation</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10 &amp;11</vt:lpstr>
      <vt:lpstr>PowerPoint Presentation</vt:lpstr>
      <vt:lpstr>PowerPoint Presentation</vt:lpstr>
      <vt:lpstr>PowerPoint Presentation</vt:lpstr>
      <vt:lpstr>PowerPoint Presentation</vt:lpstr>
      <vt:lpstr>PowerPoint Presentation</vt:lpstr>
      <vt:lpstr>Examples: Angular momentum</vt:lpstr>
      <vt:lpstr>PowerPoint Presentation</vt:lpstr>
      <vt:lpstr>PowerPoint Presentation</vt:lpstr>
      <vt:lpstr>PowerPoint Presentation</vt:lpstr>
      <vt:lpstr>PowerPoint Presentation</vt:lpstr>
      <vt:lpstr>PowerPoint Presentation</vt:lpstr>
      <vt:lpstr>PowerPoint Presentation</vt:lpstr>
      <vt:lpstr>Example’s: Conservation of angular momentum</vt:lpstr>
      <vt:lpstr>More Example</vt:lpstr>
      <vt:lpstr>PowerPoint Presentation</vt:lpstr>
      <vt:lpstr>Chapter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vt:lpstr>
      <vt:lpstr>PowerPoint Presentation</vt:lpstr>
      <vt:lpstr>PowerPoint Presentation</vt:lpstr>
      <vt:lpstr>T-102-ch10 </vt:lpstr>
      <vt:lpstr>T-102-ch10 </vt:lpstr>
      <vt:lpstr>T-102-ch10 </vt:lpstr>
      <vt:lpstr>T-101-ch10 </vt:lpstr>
      <vt:lpstr>T-101-ch10 &amp;11 </vt:lpstr>
      <vt:lpstr>T-101-ch11 </vt:lpstr>
      <vt:lpstr>T-92-ch10 </vt:lpstr>
      <vt:lpstr>T-92-ch10 </vt:lpstr>
      <vt:lpstr>T-92-ch10 &amp;11 </vt:lpstr>
      <vt:lpstr>T-91-ch10 </vt:lpstr>
      <vt:lpstr>T-91-ch10 </vt:lpstr>
      <vt:lpstr>T-91-ch10 </vt:lpstr>
      <vt:lpstr>PowerPoint Presentation</vt:lpstr>
      <vt:lpstr>T-82-ch11 </vt:lpstr>
      <vt:lpstr>T-82-ch11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test</dc:creator>
  <cp:lastModifiedBy>Shankar Kunwar</cp:lastModifiedBy>
  <cp:revision>356</cp:revision>
  <dcterms:created xsi:type="dcterms:W3CDTF">2009-11-25T18:47:29Z</dcterms:created>
  <dcterms:modified xsi:type="dcterms:W3CDTF">2015-12-01T07:40:10Z</dcterms:modified>
</cp:coreProperties>
</file>