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307" r:id="rId9"/>
    <p:sldId id="282" r:id="rId10"/>
    <p:sldId id="283" r:id="rId11"/>
    <p:sldId id="284" r:id="rId12"/>
    <p:sldId id="308" r:id="rId13"/>
    <p:sldId id="296" r:id="rId14"/>
    <p:sldId id="297" r:id="rId15"/>
    <p:sldId id="298" r:id="rId16"/>
    <p:sldId id="299" r:id="rId17"/>
    <p:sldId id="300" r:id="rId18"/>
    <p:sldId id="301" r:id="rId19"/>
    <p:sldId id="285" r:id="rId20"/>
    <p:sldId id="309" r:id="rId21"/>
    <p:sldId id="286" r:id="rId22"/>
    <p:sldId id="304" r:id="rId23"/>
    <p:sldId id="287" r:id="rId24"/>
    <p:sldId id="288" r:id="rId25"/>
    <p:sldId id="290" r:id="rId26"/>
    <p:sldId id="305" r:id="rId27"/>
    <p:sldId id="306" r:id="rId28"/>
    <p:sldId id="310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33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8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55FE4-D6F5-4AB0-B432-2385424DC4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8A20D-646F-49F3-AEEE-95AF50A82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BA7EE-7A7F-4522-9785-4F2FA3436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B79E-E287-4A32-A166-70817B2E0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4F07E-257B-4946-92ED-C73B377023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0D295-74EA-4682-A450-8EAD09A4B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D9852-AD41-4C21-8F0D-0480517203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8E592-B26B-4502-AA38-B141BAC1B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BCFE2-39E9-4FC2-91A4-82EEE2FD1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6D604-A4A3-4177-B85A-9052467B0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BA9C7-2B03-42B6-BC01-293AB1FF6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984544D-F54D-46BC-BC60-B24B0EE1A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image" Target="../media/image3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7.png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FV6NBbjxME" TargetMode="External"/><Relationship Id="rId2" Type="http://schemas.openxmlformats.org/officeDocument/2006/relationships/hyperlink" Target="http://www.youtube.com/watch?v=3mclp9QmCGs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youtube.com/watch?v=17tqXgvCN0E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42.png"/><Relationship Id="rId4" Type="http://schemas.openxmlformats.org/officeDocument/2006/relationships/oleObject" Target="../embeddings/oleObject1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49.png"/><Relationship Id="rId4" Type="http://schemas.openxmlformats.org/officeDocument/2006/relationships/oleObject" Target="../embeddings/oleObject1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5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png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Chapter 15</a:t>
            </a:r>
          </a:p>
        </p:txBody>
      </p:sp>
      <p:sp>
        <p:nvSpPr>
          <p:cNvPr id="15363" name="Subtitle 4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6400800" cy="1752600"/>
          </a:xfrm>
        </p:spPr>
        <p:txBody>
          <a:bodyPr/>
          <a:lstStyle/>
          <a:p>
            <a:r>
              <a:rPr lang="en-U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Oscillations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1"/>
          <p:cNvSpPr txBox="1">
            <a:spLocks noChangeArrowheads="1"/>
          </p:cNvSpPr>
          <p:nvPr/>
        </p:nvSpPr>
        <p:spPr bwMode="auto">
          <a:xfrm>
            <a:off x="125412" y="133350"/>
            <a:ext cx="30749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70C0"/>
                </a:solidFill>
                <a:latin typeface="Arial" charset="0"/>
                <a:cs typeface="Arial" charset="0"/>
              </a:rPr>
              <a:t>15.3 Force Law for SHM</a:t>
            </a:r>
          </a:p>
        </p:txBody>
      </p:sp>
      <p:sp>
        <p:nvSpPr>
          <p:cNvPr id="5124" name="TextBox 2"/>
          <p:cNvSpPr txBox="1">
            <a:spLocks noChangeArrowheads="1"/>
          </p:cNvSpPr>
          <p:nvPr/>
        </p:nvSpPr>
        <p:spPr bwMode="auto">
          <a:xfrm>
            <a:off x="762000" y="990600"/>
            <a:ext cx="3367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cs typeface="Arial" charset="0"/>
              </a:rPr>
              <a:t>From Newton’s 2</a:t>
            </a:r>
            <a:r>
              <a:rPr lang="en-US" baseline="30000">
                <a:latin typeface="Arial" charset="0"/>
                <a:cs typeface="Arial" charset="0"/>
              </a:rPr>
              <a:t>nd</a:t>
            </a:r>
            <a:r>
              <a:rPr lang="en-US">
                <a:latin typeface="Arial" charset="0"/>
                <a:cs typeface="Arial" charset="0"/>
              </a:rPr>
              <a:t> law: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676400" y="2209800"/>
          <a:ext cx="6100763" cy="838200"/>
        </p:xfrm>
        <a:graphic>
          <a:graphicData uri="http://schemas.openxmlformats.org/presentationml/2006/ole">
            <p:oleObj spid="_x0000_s5122" name="Equation" r:id="rId3" imgW="1663560" imgH="228600" progId="Equation.DSMT4">
              <p:embed/>
            </p:oleObj>
          </a:graphicData>
        </a:graphic>
      </p:graphicFrame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838200" y="3429000"/>
            <a:ext cx="7772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3300"/>
                </a:solidFill>
                <a:latin typeface="Arial" charset="0"/>
                <a:cs typeface="Arial" charset="0"/>
              </a:rPr>
              <a:t>SHM is the motion executed by a system subject to a force that is proportional to the displacement of the system but opposite in sign.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1"/>
          <p:cNvSpPr>
            <a:spLocks noChangeArrowheads="1"/>
          </p:cNvSpPr>
          <p:nvPr/>
        </p:nvSpPr>
        <p:spPr bwMode="auto">
          <a:xfrm>
            <a:off x="125412" y="57150"/>
            <a:ext cx="30749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70C0"/>
                </a:solidFill>
                <a:latin typeface="Arial" charset="0"/>
                <a:cs typeface="Arial" charset="0"/>
              </a:rPr>
              <a:t>15.3 Force Law for SHM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762000"/>
            <a:ext cx="4029075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Box 3"/>
          <p:cNvSpPr txBox="1">
            <a:spLocks noChangeArrowheads="1"/>
          </p:cNvSpPr>
          <p:nvPr/>
        </p:nvSpPr>
        <p:spPr bwMode="auto">
          <a:xfrm>
            <a:off x="228600" y="914400"/>
            <a:ext cx="45720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  <a:cs typeface="Arial" charset="0"/>
              </a:rPr>
              <a:t>The block-spring system shown on the right forms a linear SHM oscillator.</a:t>
            </a:r>
          </a:p>
          <a:p>
            <a:endParaRPr lang="en-US">
              <a:latin typeface="Arial" charset="0"/>
              <a:cs typeface="Arial" charset="0"/>
            </a:endParaRPr>
          </a:p>
          <a:p>
            <a:r>
              <a:rPr lang="en-US">
                <a:latin typeface="Arial" charset="0"/>
                <a:cs typeface="Arial" charset="0"/>
              </a:rPr>
              <a:t>The spring constant of the spring, k, is related to the angular frequency, </a:t>
            </a:r>
            <a:r>
              <a:rPr lang="en-US">
                <a:latin typeface="Symbol" pitchFamily="18" charset="2"/>
                <a:cs typeface="Arial" charset="0"/>
              </a:rPr>
              <a:t>w</a:t>
            </a:r>
            <a:r>
              <a:rPr lang="en-US">
                <a:latin typeface="Arial" charset="0"/>
                <a:cs typeface="Arial" charset="0"/>
              </a:rPr>
              <a:t>, of the oscillator:</a:t>
            </a:r>
          </a:p>
          <a:p>
            <a:endParaRPr lang="en-US"/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2743200" y="3810000"/>
          <a:ext cx="3055938" cy="914400"/>
        </p:xfrm>
        <a:graphic>
          <a:graphicData uri="http://schemas.openxmlformats.org/presentationml/2006/ole">
            <p:oleObj spid="_x0000_s6146" name="Equation" r:id="rId4" imgW="148572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298756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0"/>
            <a:ext cx="5410200" cy="205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113" y="2057400"/>
            <a:ext cx="4957762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0" y="0"/>
            <a:ext cx="2801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3300"/>
                </a:solidFill>
              </a:rPr>
              <a:t>Example, force law: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3"/>
          <p:cNvGrpSpPr>
            <a:grpSpLocks/>
          </p:cNvGrpSpPr>
          <p:nvPr/>
        </p:nvGrpSpPr>
        <p:grpSpPr bwMode="auto">
          <a:xfrm>
            <a:off x="685800" y="381000"/>
            <a:ext cx="6553200" cy="2286000"/>
            <a:chOff x="1438275" y="2652713"/>
            <a:chExt cx="6267450" cy="2043112"/>
          </a:xfrm>
        </p:grpSpPr>
        <p:pic>
          <p:nvPicPr>
            <p:cNvPr id="2048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38275" y="2652713"/>
              <a:ext cx="6267450" cy="1552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6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7800" y="4267200"/>
              <a:ext cx="50958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0" y="0"/>
            <a:ext cx="2365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</a:rPr>
              <a:t>Example, force law:</a:t>
            </a:r>
          </a:p>
        </p:txBody>
      </p:sp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4" cstate="print"/>
          <a:srcRect t="25000"/>
          <a:stretch>
            <a:fillRect/>
          </a:stretch>
        </p:blipFill>
        <p:spPr bwMode="auto">
          <a:xfrm>
            <a:off x="762000" y="2819400"/>
            <a:ext cx="671036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0" y="0"/>
            <a:ext cx="2365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</a:rPr>
              <a:t>Example, force law:</a:t>
            </a:r>
          </a:p>
        </p:txBody>
      </p:sp>
      <p:grpSp>
        <p:nvGrpSpPr>
          <p:cNvPr id="21507" name="Group 4"/>
          <p:cNvGrpSpPr>
            <a:grpSpLocks/>
          </p:cNvGrpSpPr>
          <p:nvPr/>
        </p:nvGrpSpPr>
        <p:grpSpPr bwMode="auto">
          <a:xfrm>
            <a:off x="914400" y="381000"/>
            <a:ext cx="6934200" cy="2971800"/>
            <a:chOff x="1600200" y="0"/>
            <a:chExt cx="6324600" cy="2238375"/>
          </a:xfrm>
        </p:grpSpPr>
        <p:pic>
          <p:nvPicPr>
            <p:cNvPr id="2150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00200" y="0"/>
              <a:ext cx="6324600" cy="1590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0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00200" y="1524000"/>
              <a:ext cx="6296025" cy="714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1508" name="Picture 5"/>
          <p:cNvPicPr>
            <a:picLocks noChangeAspect="1" noChangeArrowheads="1"/>
          </p:cNvPicPr>
          <p:nvPr/>
        </p:nvPicPr>
        <p:blipFill>
          <a:blip r:embed="rId4" cstate="print"/>
          <a:srcRect b="24660"/>
          <a:stretch>
            <a:fillRect/>
          </a:stretch>
        </p:blipFill>
        <p:spPr bwMode="auto">
          <a:xfrm>
            <a:off x="685800" y="3429000"/>
            <a:ext cx="74771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0" y="0"/>
            <a:ext cx="2365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</a:rPr>
              <a:t>Example, force law:</a:t>
            </a:r>
          </a:p>
        </p:txBody>
      </p:sp>
      <p:grpSp>
        <p:nvGrpSpPr>
          <p:cNvPr id="22531" name="Group 4"/>
          <p:cNvGrpSpPr>
            <a:grpSpLocks/>
          </p:cNvGrpSpPr>
          <p:nvPr/>
        </p:nvGrpSpPr>
        <p:grpSpPr bwMode="auto">
          <a:xfrm>
            <a:off x="838200" y="457200"/>
            <a:ext cx="6705600" cy="2743200"/>
            <a:chOff x="1676400" y="76200"/>
            <a:chExt cx="6324600" cy="2257425"/>
          </a:xfrm>
        </p:grpSpPr>
        <p:pic>
          <p:nvPicPr>
            <p:cNvPr id="22533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76400" y="76200"/>
              <a:ext cx="6324600" cy="1533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4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76400" y="1676400"/>
              <a:ext cx="6276975" cy="657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 cstate="print"/>
          <a:srcRect t="21739"/>
          <a:stretch>
            <a:fillRect/>
          </a:stretch>
        </p:blipFill>
        <p:spPr bwMode="auto">
          <a:xfrm>
            <a:off x="1143000" y="3276600"/>
            <a:ext cx="635635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0" y="0"/>
            <a:ext cx="2365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</a:rPr>
              <a:t>Example, force law:</a:t>
            </a:r>
          </a:p>
        </p:txBody>
      </p:sp>
      <p:grpSp>
        <p:nvGrpSpPr>
          <p:cNvPr id="23555" name="Group 4"/>
          <p:cNvGrpSpPr>
            <a:grpSpLocks/>
          </p:cNvGrpSpPr>
          <p:nvPr/>
        </p:nvGrpSpPr>
        <p:grpSpPr bwMode="auto">
          <a:xfrm>
            <a:off x="838200" y="533400"/>
            <a:ext cx="6705600" cy="2362200"/>
            <a:chOff x="1524000" y="152400"/>
            <a:chExt cx="6257925" cy="2009775"/>
          </a:xfrm>
        </p:grpSpPr>
        <p:pic>
          <p:nvPicPr>
            <p:cNvPr id="2355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24000" y="152400"/>
              <a:ext cx="6257925" cy="1533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58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24000" y="1676400"/>
              <a:ext cx="5476875" cy="485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3048000"/>
            <a:ext cx="640556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 flipH="1">
            <a:off x="0" y="0"/>
            <a:ext cx="2468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3300"/>
                </a:solidFill>
              </a:rPr>
              <a:t>Example, force law:</a:t>
            </a:r>
          </a:p>
        </p:txBody>
      </p:sp>
      <p:grpSp>
        <p:nvGrpSpPr>
          <p:cNvPr id="24579" name="Group 4"/>
          <p:cNvGrpSpPr>
            <a:grpSpLocks/>
          </p:cNvGrpSpPr>
          <p:nvPr/>
        </p:nvGrpSpPr>
        <p:grpSpPr bwMode="auto">
          <a:xfrm>
            <a:off x="381000" y="457200"/>
            <a:ext cx="7086600" cy="2971800"/>
            <a:chOff x="1752600" y="76200"/>
            <a:chExt cx="6410325" cy="2276475"/>
          </a:xfrm>
        </p:grpSpPr>
        <p:pic>
          <p:nvPicPr>
            <p:cNvPr id="24581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52600" y="76200"/>
              <a:ext cx="6391275" cy="1590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2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52600" y="1600200"/>
              <a:ext cx="6410325" cy="752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505200"/>
            <a:ext cx="814546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Box 1"/>
          <p:cNvSpPr txBox="1">
            <a:spLocks noChangeArrowheads="1"/>
          </p:cNvSpPr>
          <p:nvPr/>
        </p:nvSpPr>
        <p:spPr bwMode="auto">
          <a:xfrm>
            <a:off x="0" y="0"/>
            <a:ext cx="2505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0C0"/>
                </a:solidFill>
              </a:rPr>
              <a:t>15.4: Energy in SHM</a:t>
            </a:r>
          </a:p>
        </p:txBody>
      </p:sp>
      <p:sp>
        <p:nvSpPr>
          <p:cNvPr id="7174" name="TextBox 2"/>
          <p:cNvSpPr txBox="1">
            <a:spLocks noChangeArrowheads="1"/>
          </p:cNvSpPr>
          <p:nvPr/>
        </p:nvSpPr>
        <p:spPr bwMode="auto">
          <a:xfrm>
            <a:off x="457200" y="762000"/>
            <a:ext cx="5791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  <a:cs typeface="Arial" charset="0"/>
              </a:rPr>
              <a:t>The potential energy of a linear oscillator is associated entirely with the spring. 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533400" y="1600200"/>
          <a:ext cx="3738563" cy="685800"/>
        </p:xfrm>
        <a:graphic>
          <a:graphicData uri="http://schemas.openxmlformats.org/presentationml/2006/ole">
            <p:oleObj spid="_x0000_s7170" name="Equation" r:id="rId3" imgW="2145960" imgH="393480" progId="Equation.3">
              <p:embed/>
            </p:oleObj>
          </a:graphicData>
        </a:graphic>
      </p:graphicFrame>
      <p:sp>
        <p:nvSpPr>
          <p:cNvPr id="7175" name="TextBox 4"/>
          <p:cNvSpPr txBox="1">
            <a:spLocks noChangeArrowheads="1"/>
          </p:cNvSpPr>
          <p:nvPr/>
        </p:nvSpPr>
        <p:spPr bwMode="auto">
          <a:xfrm>
            <a:off x="457200" y="2362200"/>
            <a:ext cx="5257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  <a:cs typeface="Arial" charset="0"/>
              </a:rPr>
              <a:t>The kinetic energy of the system is associated entirely with the speed of the block.</a:t>
            </a: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533400" y="3581400"/>
          <a:ext cx="6477000" cy="687388"/>
        </p:xfrm>
        <a:graphic>
          <a:graphicData uri="http://schemas.openxmlformats.org/presentationml/2006/ole">
            <p:oleObj spid="_x0000_s7171" name="Equation" r:id="rId4" imgW="3708360" imgH="393480" progId="Equation.3">
              <p:embed/>
            </p:oleObj>
          </a:graphicData>
        </a:graphic>
      </p:graphicFrame>
      <p:sp>
        <p:nvSpPr>
          <p:cNvPr id="7176" name="TextBox 7"/>
          <p:cNvSpPr txBox="1">
            <a:spLocks noChangeArrowheads="1"/>
          </p:cNvSpPr>
          <p:nvPr/>
        </p:nvSpPr>
        <p:spPr bwMode="auto">
          <a:xfrm>
            <a:off x="457200" y="4419600"/>
            <a:ext cx="4953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  <a:cs typeface="Arial" charset="0"/>
              </a:rPr>
              <a:t>The total mechanical energy of the system:</a:t>
            </a: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609600" y="5410200"/>
          <a:ext cx="2438400" cy="779463"/>
        </p:xfrm>
        <a:graphic>
          <a:graphicData uri="http://schemas.openxmlformats.org/presentationml/2006/ole">
            <p:oleObj spid="_x0000_s7172" name="Equation" r:id="rId5" imgW="1231560" imgH="393480" progId="Equation.3">
              <p:embed/>
            </p:oleObj>
          </a:graphicData>
        </a:graphic>
      </p:graphicFrame>
      <p:pic>
        <p:nvPicPr>
          <p:cNvPr id="71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62600" y="1295400"/>
            <a:ext cx="3257550" cy="211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1200" y="4191000"/>
            <a:ext cx="30829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4191000" cy="533400"/>
          </a:xfrm>
        </p:spPr>
        <p:txBody>
          <a:bodyPr/>
          <a:lstStyle/>
          <a:p>
            <a:pPr algn="l"/>
            <a:r>
              <a:rPr lang="en-US" sz="2000" b="1" i="1" smtClean="0">
                <a:solidFill>
                  <a:srgbClr val="0070C0"/>
                </a:solidFill>
                <a:latin typeface="Arial" charset="0"/>
                <a:cs typeface="Arial" charset="0"/>
              </a:rPr>
              <a:t>15.1 Oscillatory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609600"/>
            <a:ext cx="8839200" cy="58674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Motion which is periodic in time, that is, motion that repeats itself in time.</a:t>
            </a: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Examples: 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Power line oscillates when the wind blows past it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2"/>
              </a:rPr>
              <a:t>Bridges oscillates when the wind blows past it</a:t>
            </a: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3"/>
              </a:rPr>
              <a:t>Earthquake oscillations move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3"/>
              </a:rPr>
              <a:t>buildings</a:t>
            </a: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en-US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4"/>
              </a:rPr>
              <a:t>Breaking a glass</a:t>
            </a: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914400" lvl="1" indent="-514350">
              <a:buFontTx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Sometimes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oscillations are so severe, that the system exhibiting oscillations break apart.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143000"/>
            <a:ext cx="8763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Box 1"/>
          <p:cNvSpPr txBox="1">
            <a:spLocks noChangeArrowheads="1"/>
          </p:cNvSpPr>
          <p:nvPr/>
        </p:nvSpPr>
        <p:spPr bwMode="auto">
          <a:xfrm>
            <a:off x="0" y="0"/>
            <a:ext cx="284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rgbClr val="0070C0"/>
                </a:solidFill>
                <a:latin typeface="Arial" charset="0"/>
                <a:cs typeface="Arial" charset="0"/>
              </a:rPr>
              <a:t>15.4: An Angular SHM</a:t>
            </a:r>
          </a:p>
        </p:txBody>
      </p:sp>
      <p:sp>
        <p:nvSpPr>
          <p:cNvPr id="8197" name="TextBox 2"/>
          <p:cNvSpPr txBox="1">
            <a:spLocks noChangeArrowheads="1"/>
          </p:cNvSpPr>
          <p:nvPr/>
        </p:nvSpPr>
        <p:spPr bwMode="auto">
          <a:xfrm>
            <a:off x="304800" y="609600"/>
            <a:ext cx="61722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  <a:cs typeface="Arial" charset="0"/>
              </a:rPr>
              <a:t>The figure shows an  example of angular SHM. In a torsion pendulum involves the twisting of a suspension wire as the disk oscillates in a horizontal plane.</a:t>
            </a:r>
          </a:p>
          <a:p>
            <a:endParaRPr lang="en-US">
              <a:latin typeface="Arial" charset="0"/>
              <a:cs typeface="Arial" charset="0"/>
            </a:endParaRPr>
          </a:p>
          <a:p>
            <a:r>
              <a:rPr lang="en-US">
                <a:latin typeface="Arial" charset="0"/>
                <a:cs typeface="Arial" charset="0"/>
              </a:rPr>
              <a:t>The torque associated with an angular displacement of </a:t>
            </a:r>
            <a:r>
              <a:rPr lang="en-US">
                <a:latin typeface="Symbol" pitchFamily="18" charset="2"/>
                <a:cs typeface="Arial" charset="0"/>
              </a:rPr>
              <a:t>q</a:t>
            </a:r>
            <a:r>
              <a:rPr lang="en-US">
                <a:latin typeface="Arial" charset="0"/>
                <a:cs typeface="Arial" charset="0"/>
              </a:rPr>
              <a:t> is given by: 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066800" y="3352800"/>
          <a:ext cx="1447800" cy="482600"/>
        </p:xfrm>
        <a:graphic>
          <a:graphicData uri="http://schemas.openxmlformats.org/presentationml/2006/ole">
            <p:oleObj spid="_x0000_s8194" name="Equation" r:id="rId3" imgW="533160" imgH="177480" progId="Equation.3">
              <p:embed/>
            </p:oleObj>
          </a:graphicData>
        </a:graphic>
      </p:graphicFrame>
      <p:sp>
        <p:nvSpPr>
          <p:cNvPr id="8198" name="TextBox 4"/>
          <p:cNvSpPr txBox="1">
            <a:spLocks noChangeArrowheads="1"/>
          </p:cNvSpPr>
          <p:nvPr/>
        </p:nvSpPr>
        <p:spPr bwMode="auto">
          <a:xfrm>
            <a:off x="381000" y="3886200"/>
            <a:ext cx="5410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Symbol" pitchFamily="18" charset="2"/>
              <a:buChar char="k"/>
            </a:pPr>
            <a:r>
              <a:rPr lang="en-US">
                <a:latin typeface="Arial" charset="0"/>
                <a:cs typeface="Arial" charset="0"/>
              </a:rPr>
              <a:t>is the torsion constant, and depends on the length, diameter, and material of the suspension wire. </a:t>
            </a:r>
          </a:p>
          <a:p>
            <a:r>
              <a:rPr lang="en-US">
                <a:latin typeface="Arial" charset="0"/>
                <a:cs typeface="Arial" charset="0"/>
              </a:rPr>
              <a:t>The period, T, relates to </a:t>
            </a:r>
            <a:r>
              <a:rPr lang="en-US">
                <a:latin typeface="Symbol" pitchFamily="18" charset="2"/>
                <a:cs typeface="Arial" charset="0"/>
              </a:rPr>
              <a:t>k</a:t>
            </a:r>
            <a:r>
              <a:rPr lang="en-US">
                <a:latin typeface="Arial" charset="0"/>
                <a:cs typeface="Arial" charset="0"/>
              </a:rPr>
              <a:t> as:</a:t>
            </a: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1219200" y="5486400"/>
          <a:ext cx="1295400" cy="809625"/>
        </p:xfrm>
        <a:graphic>
          <a:graphicData uri="http://schemas.openxmlformats.org/presentationml/2006/ole">
            <p:oleObj spid="_x0000_s8195" name="Equation" r:id="rId4" imgW="711000" imgH="444240" progId="Equation.3">
              <p:embed/>
            </p:oleObj>
          </a:graphicData>
        </a:graphic>
      </p:graphicFrame>
      <p:pic>
        <p:nvPicPr>
          <p:cNvPr id="8199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1371600"/>
            <a:ext cx="2762250" cy="28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TextBox 8"/>
          <p:cNvSpPr txBox="1">
            <a:spLocks noChangeArrowheads="1"/>
          </p:cNvSpPr>
          <p:nvPr/>
        </p:nvSpPr>
        <p:spPr bwMode="auto">
          <a:xfrm>
            <a:off x="3124200" y="5638800"/>
            <a:ext cx="5791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  <a:cs typeface="Arial" charset="0"/>
              </a:rPr>
              <a:t>Here, I is the rotational inertia of the oscillating disk</a:t>
            </a:r>
            <a:r>
              <a:rPr lang="en-US"/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2"/>
          <p:cNvSpPr txBox="1">
            <a:spLocks noChangeArrowheads="1"/>
          </p:cNvSpPr>
          <p:nvPr/>
        </p:nvSpPr>
        <p:spPr bwMode="auto">
          <a:xfrm>
            <a:off x="0" y="0"/>
            <a:ext cx="2863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</a:rPr>
              <a:t>Example, angular SHM:</a:t>
            </a: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28600"/>
            <a:ext cx="287083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76200" y="381000"/>
            <a:ext cx="64770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/>
              <a:t>Figure </a:t>
            </a:r>
            <a:r>
              <a:rPr lang="en-US" sz="1800" i="1" dirty="0"/>
              <a:t>a shows a thin rod whose length L is 12.4 cm</a:t>
            </a:r>
          </a:p>
          <a:p>
            <a:r>
              <a:rPr lang="en-US" sz="1800" dirty="0"/>
              <a:t>and whose mass </a:t>
            </a:r>
            <a:r>
              <a:rPr lang="en-US" sz="1800" i="1" dirty="0"/>
              <a:t>m is 135 g, suspended at its midpoint</a:t>
            </a:r>
          </a:p>
          <a:p>
            <a:r>
              <a:rPr lang="en-US" sz="1800" dirty="0"/>
              <a:t>from a long wire. Its period </a:t>
            </a:r>
            <a:r>
              <a:rPr lang="en-US" sz="1800" i="1" dirty="0"/>
              <a:t>T</a:t>
            </a:r>
            <a:r>
              <a:rPr lang="en-US" sz="1800" i="1" baseline="-25000" dirty="0"/>
              <a:t>a</a:t>
            </a:r>
            <a:r>
              <a:rPr lang="en-US" sz="1800" i="1" dirty="0"/>
              <a:t> of angular SHM is measured</a:t>
            </a:r>
          </a:p>
          <a:p>
            <a:r>
              <a:rPr lang="en-US" sz="1800" dirty="0"/>
              <a:t>to be 2.53 s. An irregularly shaped object, which we</a:t>
            </a:r>
          </a:p>
          <a:p>
            <a:r>
              <a:rPr lang="en-US" sz="1800" dirty="0"/>
              <a:t>call object </a:t>
            </a:r>
            <a:r>
              <a:rPr lang="en-US" sz="1800" i="1" dirty="0"/>
              <a:t>X, is then hung from the same wire, as in Fig. b, and its period T</a:t>
            </a:r>
            <a:r>
              <a:rPr lang="en-US" sz="1800" i="1" baseline="-25000" dirty="0"/>
              <a:t>b</a:t>
            </a:r>
            <a:r>
              <a:rPr lang="en-US" sz="1800" i="1" dirty="0"/>
              <a:t> is found to be 4.76 s. What is the</a:t>
            </a:r>
          </a:p>
          <a:p>
            <a:r>
              <a:rPr lang="en-US" sz="1800" dirty="0"/>
              <a:t>rotational inertia of object </a:t>
            </a:r>
            <a:r>
              <a:rPr lang="en-US" sz="1800" i="1" dirty="0"/>
              <a:t>X about its suspension axis?</a:t>
            </a:r>
          </a:p>
          <a:p>
            <a:endParaRPr lang="en-US" sz="1800" i="1" dirty="0"/>
          </a:p>
          <a:p>
            <a:r>
              <a:rPr lang="en-US" sz="1800" b="1" i="1" dirty="0">
                <a:solidFill>
                  <a:srgbClr val="7030A0"/>
                </a:solidFill>
              </a:rPr>
              <a:t>Answer: </a:t>
            </a:r>
            <a:r>
              <a:rPr lang="en-US" sz="1800" dirty="0"/>
              <a:t>The rotational inertia of either the rod or</a:t>
            </a:r>
          </a:p>
          <a:p>
            <a:r>
              <a:rPr lang="en-US" sz="1800" dirty="0"/>
              <a:t>object </a:t>
            </a:r>
            <a:r>
              <a:rPr lang="en-US" sz="1800" i="1" dirty="0"/>
              <a:t>X is related to the measured period. </a:t>
            </a:r>
            <a:r>
              <a:rPr lang="en-US" sz="1800" dirty="0"/>
              <a:t>The rotational inertia of a thin rod about a perpendicular axis through its midpoint</a:t>
            </a:r>
          </a:p>
          <a:p>
            <a:r>
              <a:rPr lang="en-US" sz="1800" dirty="0"/>
              <a:t>is given as </a:t>
            </a:r>
            <a:r>
              <a:rPr lang="en-US" sz="1600" dirty="0"/>
              <a:t>1/12 </a:t>
            </a:r>
            <a:r>
              <a:rPr lang="en-US" sz="1800" i="1" dirty="0"/>
              <a:t>mL</a:t>
            </a:r>
            <a:r>
              <a:rPr lang="en-US" sz="1800" i="1" baseline="30000" dirty="0"/>
              <a:t>2</a:t>
            </a:r>
            <a:r>
              <a:rPr lang="en-US" sz="1800" i="1" dirty="0"/>
              <a:t>.Thus, we have, for the rod in Fig. a,</a:t>
            </a:r>
          </a:p>
        </p:txBody>
      </p:sp>
      <p:pic>
        <p:nvPicPr>
          <p:cNvPr id="2765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505200"/>
            <a:ext cx="39322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403860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Now let us write the periods, once for the rod and once for object </a:t>
            </a:r>
            <a:r>
              <a:rPr lang="en-US" sz="1800" i="1"/>
              <a:t>X:</a:t>
            </a:r>
            <a:endParaRPr lang="en-US" sz="1800"/>
          </a:p>
        </p:txBody>
      </p:sp>
      <p:pic>
        <p:nvPicPr>
          <p:cNvPr id="2765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4343400"/>
            <a:ext cx="37179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4953000"/>
            <a:ext cx="8763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The constant </a:t>
            </a:r>
            <a:r>
              <a:rPr lang="en-US" sz="1800">
                <a:latin typeface="Symbol" pitchFamily="18" charset="2"/>
              </a:rPr>
              <a:t>k</a:t>
            </a:r>
            <a:r>
              <a:rPr lang="en-US" sz="1800"/>
              <a:t>, which is a property of the wire, is the same for both figures; only the periods and the rotational inertias differ.</a:t>
            </a:r>
          </a:p>
          <a:p>
            <a:r>
              <a:rPr lang="en-US" sz="1800"/>
              <a:t>Let us square each of these equations, divide the second by the first, and solve the resulting equation for </a:t>
            </a:r>
            <a:r>
              <a:rPr lang="en-US" sz="1800" i="1"/>
              <a:t>I</a:t>
            </a:r>
            <a:r>
              <a:rPr lang="en-US" sz="1800" i="1" baseline="-25000"/>
              <a:t>b</a:t>
            </a:r>
            <a:r>
              <a:rPr lang="en-US" sz="1800" i="1"/>
              <a:t>. The result is</a:t>
            </a:r>
            <a:endParaRPr lang="en-US" sz="1800"/>
          </a:p>
        </p:txBody>
      </p:sp>
      <p:pic>
        <p:nvPicPr>
          <p:cNvPr id="27657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5867400"/>
            <a:ext cx="502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Box 1"/>
          <p:cNvSpPr txBox="1">
            <a:spLocks noChangeArrowheads="1"/>
          </p:cNvSpPr>
          <p:nvPr/>
        </p:nvSpPr>
        <p:spPr bwMode="auto">
          <a:xfrm>
            <a:off x="0" y="0"/>
            <a:ext cx="2222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rgbClr val="0070C0"/>
                </a:solidFill>
                <a:latin typeface="Arial" charset="0"/>
                <a:cs typeface="Arial" charset="0"/>
              </a:rPr>
              <a:t>15.6: Pendulums</a:t>
            </a:r>
          </a:p>
        </p:txBody>
      </p:sp>
      <p:sp>
        <p:nvSpPr>
          <p:cNvPr id="9221" name="TextBox 2"/>
          <p:cNvSpPr txBox="1">
            <a:spLocks noChangeArrowheads="1"/>
          </p:cNvSpPr>
          <p:nvPr/>
        </p:nvSpPr>
        <p:spPr bwMode="auto">
          <a:xfrm>
            <a:off x="0" y="609600"/>
            <a:ext cx="57150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7030A0"/>
                </a:solidFill>
                <a:latin typeface="Arial" charset="0"/>
                <a:cs typeface="Arial" charset="0"/>
              </a:rPr>
              <a:t>In a </a:t>
            </a:r>
            <a:r>
              <a:rPr lang="en-US" i="1">
                <a:solidFill>
                  <a:srgbClr val="7030A0"/>
                </a:solidFill>
                <a:latin typeface="Arial" charset="0"/>
                <a:cs typeface="Arial" charset="0"/>
              </a:rPr>
              <a:t>simple pendulum</a:t>
            </a:r>
            <a:r>
              <a:rPr lang="en-US">
                <a:solidFill>
                  <a:srgbClr val="7030A0"/>
                </a:solidFill>
                <a:latin typeface="Arial" charset="0"/>
                <a:cs typeface="Arial" charset="0"/>
              </a:rPr>
              <a:t>, a particle of mass m is suspended from one end of an unstretchable massless string of length L that is fixed at the other end.</a:t>
            </a:r>
          </a:p>
          <a:p>
            <a:endParaRPr lang="en-US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r>
              <a:rPr lang="en-US">
                <a:solidFill>
                  <a:srgbClr val="7030A0"/>
                </a:solidFill>
                <a:latin typeface="Arial" charset="0"/>
                <a:cs typeface="Arial" charset="0"/>
              </a:rPr>
              <a:t>The restoring torque acting on the mass when its angular displacement is </a:t>
            </a:r>
            <a:r>
              <a:rPr lang="en-US">
                <a:solidFill>
                  <a:srgbClr val="7030A0"/>
                </a:solidFill>
                <a:latin typeface="Symbol" pitchFamily="18" charset="2"/>
                <a:cs typeface="Arial" charset="0"/>
              </a:rPr>
              <a:t>q</a:t>
            </a:r>
            <a:r>
              <a:rPr lang="en-US">
                <a:solidFill>
                  <a:srgbClr val="7030A0"/>
                </a:solidFill>
                <a:latin typeface="Arial" charset="0"/>
                <a:cs typeface="Arial" charset="0"/>
              </a:rPr>
              <a:t>, is: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2286000" y="3352800"/>
          <a:ext cx="2719388" cy="501650"/>
        </p:xfrm>
        <a:graphic>
          <a:graphicData uri="http://schemas.openxmlformats.org/presentationml/2006/ole">
            <p:oleObj spid="_x0000_s9218" name="Equation" r:id="rId3" imgW="1307880" imgH="241200" progId="Equation.3">
              <p:embed/>
            </p:oleObj>
          </a:graphicData>
        </a:graphic>
      </p:graphicFrame>
      <p:sp>
        <p:nvSpPr>
          <p:cNvPr id="9222" name="TextBox 4"/>
          <p:cNvSpPr txBox="1">
            <a:spLocks noChangeArrowheads="1"/>
          </p:cNvSpPr>
          <p:nvPr/>
        </p:nvSpPr>
        <p:spPr bwMode="auto">
          <a:xfrm>
            <a:off x="0" y="4038600"/>
            <a:ext cx="5715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7030A0"/>
                </a:solidFill>
                <a:latin typeface="Symbol" pitchFamily="18" charset="2"/>
                <a:cs typeface="Arial" charset="0"/>
              </a:rPr>
              <a:t>a</a:t>
            </a:r>
            <a:r>
              <a:rPr lang="en-US">
                <a:solidFill>
                  <a:srgbClr val="7030A0"/>
                </a:solidFill>
                <a:latin typeface="Arial" charset="0"/>
                <a:cs typeface="Arial" charset="0"/>
              </a:rPr>
              <a:t> is the angular acceleration of the mass. Finally,</a:t>
            </a: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2286000" y="4572000"/>
          <a:ext cx="2101850" cy="1616075"/>
        </p:xfrm>
        <a:graphic>
          <a:graphicData uri="http://schemas.openxmlformats.org/presentationml/2006/ole">
            <p:oleObj spid="_x0000_s9219" name="Equation" r:id="rId4" imgW="1155600" imgH="888840" progId="Equation.3">
              <p:embed/>
            </p:oleObj>
          </a:graphicData>
        </a:graphic>
      </p:graphicFrame>
      <p:pic>
        <p:nvPicPr>
          <p:cNvPr id="922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154838"/>
            <a:ext cx="3124200" cy="639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TextBox 7"/>
          <p:cNvSpPr txBox="1">
            <a:spLocks noChangeArrowheads="1"/>
          </p:cNvSpPr>
          <p:nvPr/>
        </p:nvSpPr>
        <p:spPr bwMode="auto">
          <a:xfrm>
            <a:off x="0" y="6324600"/>
            <a:ext cx="6619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7030A0"/>
                </a:solidFill>
                <a:latin typeface="Arial" charset="0"/>
                <a:cs typeface="Arial" charset="0"/>
              </a:rPr>
              <a:t>This is true for </a:t>
            </a:r>
            <a:r>
              <a:rPr lang="en-US" i="1">
                <a:solidFill>
                  <a:srgbClr val="7030A0"/>
                </a:solidFill>
                <a:latin typeface="Arial" charset="0"/>
                <a:cs typeface="Arial" charset="0"/>
              </a:rPr>
              <a:t>small angular displacements</a:t>
            </a:r>
            <a:r>
              <a:rPr lang="en-US">
                <a:solidFill>
                  <a:srgbClr val="7030A0"/>
                </a:solidFill>
                <a:latin typeface="Arial" charset="0"/>
                <a:cs typeface="Arial" charset="0"/>
              </a:rPr>
              <a:t>, </a:t>
            </a:r>
            <a:r>
              <a:rPr lang="en-US">
                <a:solidFill>
                  <a:srgbClr val="7030A0"/>
                </a:solidFill>
                <a:latin typeface="Symbol" pitchFamily="18" charset="2"/>
                <a:cs typeface="Arial" charset="0"/>
              </a:rPr>
              <a:t>q</a:t>
            </a:r>
            <a:r>
              <a:rPr lang="en-US">
                <a:solidFill>
                  <a:srgbClr val="7030A0"/>
                </a:solidFill>
                <a:latin typeface="Arial" charset="0"/>
                <a:cs typeface="Arial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1"/>
          <p:cNvSpPr>
            <a:spLocks noChangeArrowheads="1"/>
          </p:cNvSpPr>
          <p:nvPr/>
        </p:nvSpPr>
        <p:spPr bwMode="auto">
          <a:xfrm>
            <a:off x="0" y="0"/>
            <a:ext cx="2222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rgbClr val="0070C0"/>
                </a:solidFill>
                <a:latin typeface="Arial" charset="0"/>
                <a:cs typeface="Arial" charset="0"/>
              </a:rPr>
              <a:t>15.6: Pendulums</a:t>
            </a:r>
          </a:p>
        </p:txBody>
      </p:sp>
      <p:sp>
        <p:nvSpPr>
          <p:cNvPr id="10244" name="TextBox 2"/>
          <p:cNvSpPr txBox="1">
            <a:spLocks noChangeArrowheads="1"/>
          </p:cNvSpPr>
          <p:nvPr/>
        </p:nvSpPr>
        <p:spPr bwMode="auto">
          <a:xfrm>
            <a:off x="152400" y="685800"/>
            <a:ext cx="59436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7030A0"/>
                </a:solidFill>
                <a:latin typeface="Arial" charset="0"/>
                <a:cs typeface="Arial" charset="0"/>
              </a:rPr>
              <a:t>A physical pendulum can have a complicated distribution of mass. If the center of mass, C, is at a distance of h from the pivot point (figure), then for </a:t>
            </a:r>
            <a:r>
              <a:rPr lang="en-US" i="1">
                <a:solidFill>
                  <a:srgbClr val="7030A0"/>
                </a:solidFill>
                <a:latin typeface="Arial" charset="0"/>
                <a:cs typeface="Arial" charset="0"/>
              </a:rPr>
              <a:t>small angular amplitudes</a:t>
            </a:r>
            <a:r>
              <a:rPr lang="en-US">
                <a:solidFill>
                  <a:srgbClr val="7030A0"/>
                </a:solidFill>
                <a:latin typeface="Arial" charset="0"/>
                <a:cs typeface="Arial" charset="0"/>
              </a:rPr>
              <a:t>, the motion is simple harmonic. </a:t>
            </a:r>
          </a:p>
          <a:p>
            <a:endParaRPr lang="en-US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r>
              <a:rPr lang="en-US">
                <a:solidFill>
                  <a:srgbClr val="7030A0"/>
                </a:solidFill>
                <a:latin typeface="Arial" charset="0"/>
                <a:cs typeface="Arial" charset="0"/>
              </a:rPr>
              <a:t>The period, T, is:</a:t>
            </a: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981200" y="4267200"/>
          <a:ext cx="1752600" cy="900113"/>
        </p:xfrm>
        <a:graphic>
          <a:graphicData uri="http://schemas.openxmlformats.org/presentationml/2006/ole">
            <p:oleObj spid="_x0000_s10242" name="Equation" r:id="rId3" imgW="914400" imgH="469800" progId="Equation.3">
              <p:embed/>
            </p:oleObj>
          </a:graphicData>
        </a:graphic>
      </p:graphicFrame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304800" y="5562600"/>
            <a:ext cx="7766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7030A0"/>
                </a:solidFill>
                <a:latin typeface="Arial" charset="0"/>
                <a:cs typeface="Arial" charset="0"/>
              </a:rPr>
              <a:t>Here, I is the rotational inertia of the pendulum about O.</a:t>
            </a:r>
          </a:p>
        </p:txBody>
      </p:sp>
      <p:pic>
        <p:nvPicPr>
          <p:cNvPr id="10246" name="Picture 3"/>
          <p:cNvPicPr>
            <a:picLocks noChangeAspect="1" noChangeArrowheads="1"/>
          </p:cNvPicPr>
          <p:nvPr/>
        </p:nvPicPr>
        <p:blipFill>
          <a:blip r:embed="rId4" cstate="print"/>
          <a:srcRect l="6522" t="4286"/>
          <a:stretch>
            <a:fillRect/>
          </a:stretch>
        </p:blipFill>
        <p:spPr bwMode="auto">
          <a:xfrm>
            <a:off x="5791200" y="2209800"/>
            <a:ext cx="3276600" cy="3403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228600" y="762000"/>
            <a:ext cx="8610600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Arial" charset="0"/>
                <a:cs typeface="Arial" charset="0"/>
              </a:rPr>
              <a:t>In the </a:t>
            </a:r>
            <a:r>
              <a:rPr lang="en-US" b="1" dirty="0">
                <a:solidFill>
                  <a:schemeClr val="accent2"/>
                </a:solidFill>
                <a:latin typeface="Arial" charset="0"/>
                <a:cs typeface="Arial" charset="0"/>
              </a:rPr>
              <a:t>small-angle approximation</a:t>
            </a:r>
            <a:r>
              <a:rPr lang="en-US" dirty="0">
                <a:solidFill>
                  <a:schemeClr val="accent2"/>
                </a:solidFill>
                <a:latin typeface="Arial" charset="0"/>
                <a:cs typeface="Arial" charset="0"/>
              </a:rPr>
              <a:t> we can assume that </a:t>
            </a:r>
            <a:r>
              <a:rPr lang="en-US" i="1" dirty="0">
                <a:solidFill>
                  <a:schemeClr val="accent2"/>
                </a:solidFill>
                <a:latin typeface="Arial" charset="0"/>
                <a:cs typeface="Arial" charset="0"/>
                <a:sym typeface="Symbol" pitchFamily="18" charset="2"/>
              </a:rPr>
              <a:t></a:t>
            </a:r>
            <a:r>
              <a:rPr lang="en-US" dirty="0">
                <a:solidFill>
                  <a:schemeClr val="accent2"/>
                </a:solidFill>
                <a:latin typeface="Arial" charset="0"/>
                <a:cs typeface="Arial" charset="0"/>
                <a:sym typeface="Symbol" pitchFamily="18" charset="2"/>
              </a:rPr>
              <a:t> &lt;&lt; 1 and use the approximation sin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i="1" dirty="0">
                <a:solidFill>
                  <a:schemeClr val="accent2"/>
                </a:solidFill>
                <a:sym typeface="Symbol" pitchFamily="18" charset="2"/>
              </a:rPr>
              <a:t>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rgbClr val="008000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 </a:t>
            </a:r>
            <a:r>
              <a:rPr lang="en-US" i="1" dirty="0">
                <a:solidFill>
                  <a:schemeClr val="accent2"/>
                </a:solidFill>
                <a:sym typeface="Symbol" pitchFamily="18" charset="2"/>
              </a:rPr>
              <a:t>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.   </a:t>
            </a:r>
            <a:r>
              <a:rPr lang="en-US" dirty="0">
                <a:solidFill>
                  <a:schemeClr val="accent2"/>
                </a:solidFill>
                <a:latin typeface="Arial" charset="0"/>
                <a:cs typeface="Arial" charset="0"/>
                <a:sym typeface="Symbol" pitchFamily="18" charset="2"/>
              </a:rPr>
              <a:t>Let us investigate up to what angle  </a:t>
            </a:r>
            <a:r>
              <a:rPr lang="en-US" i="1" dirty="0">
                <a:solidFill>
                  <a:schemeClr val="accent2"/>
                </a:solidFill>
                <a:latin typeface="Arial" charset="0"/>
                <a:cs typeface="Arial" charset="0"/>
                <a:sym typeface="Symbol" pitchFamily="18" charset="2"/>
              </a:rPr>
              <a:t></a:t>
            </a:r>
            <a:r>
              <a:rPr lang="en-US" dirty="0">
                <a:solidFill>
                  <a:schemeClr val="accent2"/>
                </a:solidFill>
                <a:latin typeface="Arial" charset="0"/>
                <a:cs typeface="Arial" charset="0"/>
                <a:sym typeface="Symbol" pitchFamily="18" charset="2"/>
              </a:rPr>
              <a:t>  is the approximation reasonably accurate? 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990099"/>
                </a:solidFill>
                <a:sym typeface="Symbol" pitchFamily="18" charset="2"/>
              </a:rPr>
              <a:t></a:t>
            </a:r>
            <a:r>
              <a:rPr lang="en-US" sz="2800" b="1" dirty="0">
                <a:solidFill>
                  <a:srgbClr val="990099"/>
                </a:solidFill>
                <a:sym typeface="Symbol" pitchFamily="18" charset="2"/>
              </a:rPr>
              <a:t> (degrees)		</a:t>
            </a:r>
            <a:r>
              <a:rPr lang="en-US" sz="2800" b="1" i="1" dirty="0">
                <a:solidFill>
                  <a:srgbClr val="990099"/>
                </a:solidFill>
                <a:sym typeface="Symbol" pitchFamily="18" charset="2"/>
              </a:rPr>
              <a:t> </a:t>
            </a:r>
            <a:r>
              <a:rPr lang="en-US" sz="2800" b="1" dirty="0">
                <a:solidFill>
                  <a:srgbClr val="990099"/>
                </a:solidFill>
                <a:sym typeface="Symbol" pitchFamily="18" charset="2"/>
              </a:rPr>
              <a:t>(radians)		sin </a:t>
            </a:r>
            <a:r>
              <a:rPr lang="en-US" sz="2800" b="1" i="1" dirty="0">
                <a:solidFill>
                  <a:srgbClr val="990099"/>
                </a:solidFill>
                <a:sym typeface="Symbol" pitchFamily="18" charset="2"/>
              </a:rPr>
              <a:t>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Arial" charset="0"/>
                <a:cs typeface="Arial" charset="0"/>
                <a:sym typeface="Symbol" pitchFamily="18" charset="2"/>
              </a:rPr>
              <a:t>5			0.087			0.087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Arial" charset="0"/>
                <a:cs typeface="Arial" charset="0"/>
                <a:sym typeface="Symbol" pitchFamily="18" charset="2"/>
              </a:rPr>
              <a:t>10			0.174			0.174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Arial" charset="0"/>
                <a:cs typeface="Arial" charset="0"/>
                <a:sym typeface="Symbol" pitchFamily="18" charset="2"/>
              </a:rPr>
              <a:t>15			0.262			0.259  (1% off)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Arial" charset="0"/>
                <a:cs typeface="Arial" charset="0"/>
                <a:sym typeface="Symbol" pitchFamily="18" charset="2"/>
              </a:rPr>
              <a:t>20			0.349			0.342  (2% off)</a:t>
            </a:r>
          </a:p>
          <a:p>
            <a:pPr eaLnBrk="0" hangingPunct="0">
              <a:spcBef>
                <a:spcPct val="50000"/>
              </a:spcBef>
            </a:pPr>
            <a:endParaRPr lang="en-US" b="1" dirty="0">
              <a:solidFill>
                <a:schemeClr val="accent2"/>
              </a:solidFill>
              <a:latin typeface="Arial" charset="0"/>
              <a:cs typeface="Arial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  <a:latin typeface="Arial" charset="0"/>
                <a:cs typeface="Arial" charset="0"/>
                <a:sym typeface="Symbol" pitchFamily="18" charset="2"/>
              </a:rPr>
              <a:t>Conclusion: </a:t>
            </a:r>
            <a:r>
              <a:rPr lang="en-US" dirty="0">
                <a:solidFill>
                  <a:schemeClr val="accent2"/>
                </a:solidFill>
                <a:latin typeface="Arial" charset="0"/>
                <a:cs typeface="Arial" charset="0"/>
                <a:sym typeface="Symbol" pitchFamily="18" charset="2"/>
              </a:rPr>
              <a:t>If we keep </a:t>
            </a:r>
            <a:r>
              <a:rPr lang="en-US" i="1" dirty="0">
                <a:solidFill>
                  <a:schemeClr val="accent2"/>
                </a:solidFill>
                <a:latin typeface="Arial" charset="0"/>
                <a:cs typeface="Arial" charset="0"/>
                <a:sym typeface="Symbol" pitchFamily="18" charset="2"/>
              </a:rPr>
              <a:t></a:t>
            </a:r>
            <a:r>
              <a:rPr lang="en-US" dirty="0">
                <a:solidFill>
                  <a:schemeClr val="accent2"/>
                </a:solidFill>
                <a:latin typeface="Arial" charset="0"/>
                <a:cs typeface="Arial" charset="0"/>
                <a:sym typeface="Symbol" pitchFamily="18" charset="2"/>
              </a:rPr>
              <a:t> &lt; 10 °  we make less than 1 % error.</a:t>
            </a:r>
            <a:r>
              <a:rPr lang="en-US" sz="2800" dirty="0">
                <a:solidFill>
                  <a:schemeClr val="accent2"/>
                </a:solidFill>
                <a:sym typeface="Symbol" pitchFamily="18" charset="2"/>
              </a:rPr>
              <a:t>								</a:t>
            </a:r>
            <a:r>
              <a:rPr lang="en-US" sz="2800" dirty="0">
                <a:solidFill>
                  <a:srgbClr val="008000"/>
                </a:solidFill>
                <a:sym typeface="Symbol" pitchFamily="18" charset="2"/>
              </a:rPr>
              <a:t>                                                                           </a:t>
            </a:r>
            <a:endParaRPr lang="en-US" sz="2800" dirty="0">
              <a:solidFill>
                <a:schemeClr val="accent2"/>
              </a:solidFill>
              <a:sym typeface="Symbol" pitchFamily="18" charset="2"/>
            </a:endParaRPr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0" y="0"/>
            <a:ext cx="2222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rgbClr val="0070C0"/>
                </a:solidFill>
                <a:latin typeface="Arial" charset="0"/>
                <a:cs typeface="Arial" charset="0"/>
              </a:rPr>
              <a:t>15.6: Pendulums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0"/>
            <a:ext cx="2376488" cy="263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0" y="0"/>
            <a:ext cx="29384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Example, pendulum: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6553200" cy="3694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/>
              <a:t>In Fig. </a:t>
            </a:r>
            <a:r>
              <a:rPr lang="en-US" sz="1800" i="1" dirty="0"/>
              <a:t>a, a meter stick swings about a pivot point </a:t>
            </a:r>
            <a:r>
              <a:rPr lang="en-US" sz="1800" dirty="0"/>
              <a:t>at one end, at distance </a:t>
            </a:r>
            <a:r>
              <a:rPr lang="en-US" sz="1800" i="1" dirty="0"/>
              <a:t>h from the stick’s center of mass.</a:t>
            </a:r>
          </a:p>
          <a:p>
            <a:pPr marL="342900" indent="-342900">
              <a:buFontTx/>
              <a:buAutoNum type="alphaLcParenBoth"/>
              <a:defRPr/>
            </a:pPr>
            <a:r>
              <a:rPr lang="en-US" sz="1800" dirty="0"/>
              <a:t>What is the period of oscillation </a:t>
            </a:r>
            <a:r>
              <a:rPr lang="en-US" sz="1800" i="1" dirty="0"/>
              <a:t>T?</a:t>
            </a:r>
          </a:p>
          <a:p>
            <a:pPr marL="342900" indent="-342900">
              <a:defRPr/>
            </a:pPr>
            <a:endParaRPr lang="en-US" sz="1800" i="1" dirty="0"/>
          </a:p>
          <a:p>
            <a:pPr>
              <a:defRPr/>
            </a:pPr>
            <a:r>
              <a:rPr lang="en-US" sz="1800" dirty="0">
                <a:solidFill>
                  <a:srgbClr val="7030A0"/>
                </a:solidFill>
              </a:rPr>
              <a:t>KEY IDEA: </a:t>
            </a:r>
            <a:r>
              <a:rPr lang="en-US" sz="1800" dirty="0"/>
              <a:t>The stick is not a simple pendulum because</a:t>
            </a:r>
          </a:p>
          <a:p>
            <a:pPr>
              <a:defRPr/>
            </a:pPr>
            <a:r>
              <a:rPr lang="en-US" sz="1800" dirty="0"/>
              <a:t>its mass is not concentrated in a bob at the end opposite</a:t>
            </a:r>
          </a:p>
          <a:p>
            <a:pPr>
              <a:defRPr/>
            </a:pPr>
            <a:r>
              <a:rPr lang="en-US" sz="1800" dirty="0"/>
              <a:t>the pivot point—so the stick is a physical pendulum. 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b="1" i="1" dirty="0">
                <a:solidFill>
                  <a:srgbClr val="7030A0"/>
                </a:solidFill>
              </a:rPr>
              <a:t>Calculations: </a:t>
            </a:r>
            <a:r>
              <a:rPr lang="en-US" sz="1800" dirty="0"/>
              <a:t>The period for a physical pendulum depends on the rotational inertia, I, of the stick about the pivot point. We can treat the stick as a uniform rod of length L and mass m. Then I =1/3 mL</a:t>
            </a:r>
            <a:r>
              <a:rPr lang="en-US" sz="1800" baseline="30000" dirty="0"/>
              <a:t>2</a:t>
            </a:r>
            <a:r>
              <a:rPr lang="en-US" sz="1800" dirty="0"/>
              <a:t>, where the distance h is L. </a:t>
            </a:r>
          </a:p>
          <a:p>
            <a:pPr>
              <a:defRPr/>
            </a:pPr>
            <a:r>
              <a:rPr lang="en-US" sz="1800" dirty="0"/>
              <a:t>Therefore, </a:t>
            </a:r>
          </a:p>
        </p:txBody>
      </p:sp>
      <p:grpSp>
        <p:nvGrpSpPr>
          <p:cNvPr id="29701" name="Group 9"/>
          <p:cNvGrpSpPr>
            <a:grpSpLocks/>
          </p:cNvGrpSpPr>
          <p:nvPr/>
        </p:nvGrpSpPr>
        <p:grpSpPr bwMode="auto">
          <a:xfrm>
            <a:off x="1447800" y="3810000"/>
            <a:ext cx="5410200" cy="1600200"/>
            <a:chOff x="1447800" y="3810000"/>
            <a:chExt cx="5214938" cy="1367678"/>
          </a:xfrm>
        </p:grpSpPr>
        <p:pic>
          <p:nvPicPr>
            <p:cNvPr id="29703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7800" y="3810000"/>
              <a:ext cx="2897392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04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95800" y="3810000"/>
              <a:ext cx="1033463" cy="62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05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76400" y="4648200"/>
              <a:ext cx="2057400" cy="5294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06" name="Picture 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733800" y="4724400"/>
              <a:ext cx="2928938" cy="421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702" name="Rectangle 8"/>
          <p:cNvSpPr>
            <a:spLocks noChangeArrowheads="1"/>
          </p:cNvSpPr>
          <p:nvPr/>
        </p:nvSpPr>
        <p:spPr bwMode="auto">
          <a:xfrm>
            <a:off x="152400" y="5562600"/>
            <a:ext cx="861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/>
              <a:t>Note the result is independent of the pendulum’s mass </a:t>
            </a:r>
            <a:r>
              <a:rPr lang="en-US" sz="1800" b="1" i="1"/>
              <a:t>m.</a:t>
            </a:r>
            <a:endParaRPr lang="en-US" sz="1800" b="1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2"/>
          <p:cNvSpPr txBox="1">
            <a:spLocks noChangeArrowheads="1"/>
          </p:cNvSpPr>
          <p:nvPr/>
        </p:nvSpPr>
        <p:spPr bwMode="auto">
          <a:xfrm>
            <a:off x="0" y="0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Example, pendulum, continued: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(b) What is the distance </a:t>
            </a:r>
            <a:r>
              <a:rPr lang="en-US" sz="1800" i="1"/>
              <a:t>L</a:t>
            </a:r>
            <a:r>
              <a:rPr lang="en-US" sz="1800" i="1" baseline="-25000"/>
              <a:t>0</a:t>
            </a:r>
            <a:r>
              <a:rPr lang="en-US" sz="1800" i="1"/>
              <a:t> between the pivot point O </a:t>
            </a:r>
            <a:r>
              <a:rPr lang="en-US" sz="1800"/>
              <a:t>of the stick and the center of oscillation of the stick?</a:t>
            </a:r>
          </a:p>
          <a:p>
            <a:endParaRPr lang="en-US" sz="1800"/>
          </a:p>
          <a:p>
            <a:r>
              <a:rPr lang="en-US" sz="1800" b="1" i="1">
                <a:solidFill>
                  <a:srgbClr val="7030A0"/>
                </a:solidFill>
              </a:rPr>
              <a:t>Calculations:</a:t>
            </a:r>
            <a:r>
              <a:rPr lang="en-US" sz="1800" i="1"/>
              <a:t> </a:t>
            </a:r>
            <a:r>
              <a:rPr lang="en-US" sz="1800"/>
              <a:t>We want the length L</a:t>
            </a:r>
            <a:r>
              <a:rPr lang="en-US" sz="1800" baseline="-25000"/>
              <a:t>0</a:t>
            </a:r>
            <a:r>
              <a:rPr lang="en-US" sz="1800"/>
              <a:t> of the simple pendulum (drawn in Fig. </a:t>
            </a:r>
            <a:r>
              <a:rPr lang="en-US" sz="1800" i="1"/>
              <a:t>b) </a:t>
            </a:r>
            <a:r>
              <a:rPr lang="en-US" sz="1800"/>
              <a:t>that has the same period as the physical pendulum (the stick) of Fig. </a:t>
            </a:r>
            <a:r>
              <a:rPr lang="en-US" sz="1800" i="1"/>
              <a:t>a.</a:t>
            </a:r>
            <a:endParaRPr lang="en-US" sz="1800"/>
          </a:p>
        </p:txBody>
      </p:sp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752600"/>
            <a:ext cx="2376488" cy="263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209800"/>
            <a:ext cx="15621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2255838"/>
            <a:ext cx="1266825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3048000"/>
            <a:ext cx="48291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14400"/>
            <a:ext cx="8602921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0" y="0"/>
            <a:ext cx="37576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rgbClr val="0070C0"/>
                </a:solidFill>
                <a:latin typeface="Arial" charset="0"/>
                <a:cs typeface="Arial" charset="0"/>
              </a:rPr>
              <a:t>15.2 Simple Harmonic Motion</a:t>
            </a:r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152400" y="685800"/>
            <a:ext cx="49530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In the figure snapshots of a simple oscillatory system is shown. A particle repeatedly moves back and forth about the point x=0.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The time taken for one complete oscillation is the period, T. In the time of one T, the system travels from x=+</a:t>
            </a:r>
            <a:r>
              <a:rPr lang="en-US" dirty="0" err="1">
                <a:solidFill>
                  <a:srgbClr val="7030A0"/>
                </a:solidFill>
              </a:rPr>
              <a:t>x</a:t>
            </a:r>
            <a:r>
              <a:rPr lang="en-US" baseline="-25000" dirty="0" err="1">
                <a:solidFill>
                  <a:srgbClr val="7030A0"/>
                </a:solidFill>
              </a:rPr>
              <a:t>m</a:t>
            </a:r>
            <a:r>
              <a:rPr lang="en-US" dirty="0">
                <a:solidFill>
                  <a:srgbClr val="7030A0"/>
                </a:solidFill>
              </a:rPr>
              <a:t>, to –</a:t>
            </a:r>
            <a:r>
              <a:rPr lang="en-US" dirty="0" err="1">
                <a:solidFill>
                  <a:srgbClr val="7030A0"/>
                </a:solidFill>
              </a:rPr>
              <a:t>x</a:t>
            </a:r>
            <a:r>
              <a:rPr lang="en-US" baseline="-25000" dirty="0" err="1">
                <a:solidFill>
                  <a:srgbClr val="7030A0"/>
                </a:solidFill>
              </a:rPr>
              <a:t>m</a:t>
            </a:r>
            <a:r>
              <a:rPr lang="en-US" dirty="0">
                <a:solidFill>
                  <a:srgbClr val="7030A0"/>
                </a:solidFill>
              </a:rPr>
              <a:t>, and then back to its original position </a:t>
            </a:r>
            <a:r>
              <a:rPr lang="en-US" dirty="0" err="1">
                <a:solidFill>
                  <a:srgbClr val="7030A0"/>
                </a:solidFill>
              </a:rPr>
              <a:t>x</a:t>
            </a:r>
            <a:r>
              <a:rPr lang="en-US" baseline="-25000" dirty="0" err="1">
                <a:solidFill>
                  <a:srgbClr val="7030A0"/>
                </a:solidFill>
              </a:rPr>
              <a:t>m</a:t>
            </a:r>
            <a:r>
              <a:rPr lang="en-US" dirty="0">
                <a:solidFill>
                  <a:srgbClr val="7030A0"/>
                </a:solidFill>
              </a:rPr>
              <a:t>. 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The velocity vector arrows are scaled to indicate the magnitude of  the speed of the system at different times. At x=±</a:t>
            </a:r>
            <a:r>
              <a:rPr lang="en-US" dirty="0" err="1">
                <a:solidFill>
                  <a:srgbClr val="7030A0"/>
                </a:solidFill>
              </a:rPr>
              <a:t>x</a:t>
            </a:r>
            <a:r>
              <a:rPr lang="en-US" baseline="-25000" dirty="0" err="1">
                <a:solidFill>
                  <a:srgbClr val="7030A0"/>
                </a:solidFill>
              </a:rPr>
              <a:t>m</a:t>
            </a:r>
            <a:r>
              <a:rPr lang="en-US" dirty="0">
                <a:solidFill>
                  <a:srgbClr val="7030A0"/>
                </a:solidFill>
              </a:rPr>
              <a:t>, the velocity is zero.</a:t>
            </a:r>
          </a:p>
        </p:txBody>
      </p:sp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2" cstate="print"/>
          <a:srcRect l="8562" t="4539" b="4681"/>
          <a:stretch>
            <a:fillRect/>
          </a:stretch>
        </p:blipFill>
        <p:spPr bwMode="auto">
          <a:xfrm>
            <a:off x="5029200" y="609600"/>
            <a:ext cx="4114800" cy="3295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Box 2"/>
          <p:cNvSpPr txBox="1">
            <a:spLocks noChangeArrowheads="1"/>
          </p:cNvSpPr>
          <p:nvPr/>
        </p:nvSpPr>
        <p:spPr bwMode="auto">
          <a:xfrm>
            <a:off x="304800" y="1132344"/>
            <a:ext cx="8305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Frequency of oscillation is the number of oscillations that are completed in each second.</a:t>
            </a:r>
          </a:p>
          <a:p>
            <a:endParaRPr lang="en-US" dirty="0"/>
          </a:p>
          <a:p>
            <a:r>
              <a:rPr lang="en-US" dirty="0"/>
              <a:t>The symbol for frequency is f, and the SI unit is the hertz (abbreviated as Hz).</a:t>
            </a:r>
          </a:p>
          <a:p>
            <a:endParaRPr lang="en-US" dirty="0"/>
          </a:p>
          <a:p>
            <a:r>
              <a:rPr lang="en-US" dirty="0"/>
              <a:t>It follows that 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429000" y="4314825"/>
          <a:ext cx="1600200" cy="1552575"/>
        </p:xfrm>
        <a:graphic>
          <a:graphicData uri="http://schemas.openxmlformats.org/presentationml/2006/ole">
            <p:oleObj spid="_x0000_s1026" name="Equation" r:id="rId3" imgW="431640" imgH="419040" progId="Equation.3">
              <p:embed/>
            </p:oleObj>
          </a:graphicData>
        </a:graphic>
      </p:graphicFrame>
      <p:sp>
        <p:nvSpPr>
          <p:cNvPr id="1028" name="TextBox 1"/>
          <p:cNvSpPr txBox="1">
            <a:spLocks noChangeArrowheads="1"/>
          </p:cNvSpPr>
          <p:nvPr/>
        </p:nvSpPr>
        <p:spPr bwMode="auto">
          <a:xfrm>
            <a:off x="52387" y="209550"/>
            <a:ext cx="37576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70C0"/>
                </a:solidFill>
                <a:latin typeface="Arial" charset="0"/>
                <a:cs typeface="Arial" charset="0"/>
              </a:rPr>
              <a:t>15.2 Simple Harmonic Motion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0" y="762000"/>
            <a:ext cx="86868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Arial" charset="0"/>
                <a:cs typeface="Arial" charset="0"/>
              </a:rPr>
              <a:t>Any motion that repeats itself is periodic or harmonic.</a:t>
            </a:r>
          </a:p>
          <a:p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If the motion is a sinusoidal function of time, it is called simple harmonic motion (SHM).</a:t>
            </a:r>
          </a:p>
          <a:p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Mathematically SHM can be expressed as: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971800" y="3276600"/>
          <a:ext cx="3505200" cy="573088"/>
        </p:xfrm>
        <a:graphic>
          <a:graphicData uri="http://schemas.openxmlformats.org/presentationml/2006/ole">
            <p:oleObj spid="_x0000_s2050" name="Equation" r:id="rId3" imgW="1320480" imgH="215640" progId="Equation.3">
              <p:embed/>
            </p:oleObj>
          </a:graphicData>
        </a:graphic>
      </p:graphicFrame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228600" y="3886200"/>
            <a:ext cx="8763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Arial" charset="0"/>
                <a:cs typeface="Arial" charset="0"/>
              </a:rPr>
              <a:t>Here, </a:t>
            </a:r>
          </a:p>
          <a:p>
            <a:pPr>
              <a:buFont typeface="Arial" charset="0"/>
              <a:buChar char="•"/>
            </a:pPr>
            <a:r>
              <a:rPr lang="en-US" dirty="0" err="1">
                <a:solidFill>
                  <a:srgbClr val="7030A0"/>
                </a:solidFill>
                <a:latin typeface="Arial" charset="0"/>
                <a:cs typeface="Arial" charset="0"/>
              </a:rPr>
              <a:t>x</a:t>
            </a:r>
            <a:r>
              <a:rPr lang="en-US" baseline="-25000" dirty="0" err="1">
                <a:solidFill>
                  <a:srgbClr val="7030A0"/>
                </a:solidFill>
                <a:latin typeface="Arial" charset="0"/>
                <a:cs typeface="Arial" charset="0"/>
              </a:rPr>
              <a:t>m</a:t>
            </a:r>
            <a:r>
              <a:rPr lang="en-US" dirty="0">
                <a:solidFill>
                  <a:srgbClr val="7030A0"/>
                </a:solidFill>
                <a:latin typeface="Arial" charset="0"/>
                <a:cs typeface="Arial" charset="0"/>
              </a:rPr>
              <a:t> is </a:t>
            </a:r>
            <a:r>
              <a:rPr lang="en-US" dirty="0">
                <a:solidFill>
                  <a:srgbClr val="FF0000"/>
                </a:solidFill>
                <a:latin typeface="Arial" charset="0"/>
                <a:cs typeface="Arial" charset="0"/>
              </a:rPr>
              <a:t>the amplitude</a:t>
            </a:r>
            <a:r>
              <a:rPr lang="en-US" dirty="0">
                <a:solidFill>
                  <a:srgbClr val="7030A0"/>
                </a:solidFill>
                <a:latin typeface="Arial" charset="0"/>
                <a:cs typeface="Arial" charset="0"/>
              </a:rPr>
              <a:t> (maximum displacement of the system)</a:t>
            </a:r>
          </a:p>
          <a:p>
            <a:pPr>
              <a:buFont typeface="Arial" charset="0"/>
              <a:buChar char="•"/>
            </a:pPr>
            <a:r>
              <a:rPr lang="en-US" dirty="0">
                <a:solidFill>
                  <a:srgbClr val="7030A0"/>
                </a:solidFill>
                <a:latin typeface="Arial" charset="0"/>
                <a:cs typeface="Arial" charset="0"/>
              </a:rPr>
              <a:t>t is the </a:t>
            </a:r>
            <a:r>
              <a:rPr lang="en-US" dirty="0">
                <a:solidFill>
                  <a:srgbClr val="FF0000"/>
                </a:solidFill>
                <a:latin typeface="Arial" charset="0"/>
                <a:cs typeface="Arial" charset="0"/>
              </a:rPr>
              <a:t>time</a:t>
            </a:r>
          </a:p>
          <a:p>
            <a:pPr>
              <a:buFont typeface="Arial" charset="0"/>
              <a:buChar char="•"/>
            </a:pPr>
            <a:r>
              <a:rPr lang="en-US" dirty="0">
                <a:solidFill>
                  <a:srgbClr val="7030A0"/>
                </a:solidFill>
                <a:latin typeface="Symbol" pitchFamily="18" charset="2"/>
                <a:cs typeface="Arial" charset="0"/>
              </a:rPr>
              <a:t>w</a:t>
            </a:r>
            <a:r>
              <a:rPr lang="en-US" dirty="0">
                <a:solidFill>
                  <a:srgbClr val="7030A0"/>
                </a:solidFill>
                <a:latin typeface="Arial" charset="0"/>
                <a:cs typeface="Arial" charset="0"/>
              </a:rPr>
              <a:t> is the </a:t>
            </a:r>
            <a:r>
              <a:rPr lang="en-US" dirty="0">
                <a:solidFill>
                  <a:srgbClr val="FF0000"/>
                </a:solidFill>
                <a:latin typeface="Arial" charset="0"/>
                <a:cs typeface="Arial" charset="0"/>
              </a:rPr>
              <a:t>angular frequency</a:t>
            </a:r>
            <a:r>
              <a:rPr lang="en-US" dirty="0">
                <a:solidFill>
                  <a:srgbClr val="7030A0"/>
                </a:solidFill>
                <a:latin typeface="Arial" charset="0"/>
                <a:cs typeface="Arial" charset="0"/>
              </a:rPr>
              <a:t>, and </a:t>
            </a:r>
          </a:p>
          <a:p>
            <a:pPr>
              <a:buFont typeface="Arial" charset="0"/>
              <a:buChar char="•"/>
            </a:pPr>
            <a:r>
              <a:rPr lang="en-US" dirty="0">
                <a:solidFill>
                  <a:srgbClr val="7030A0"/>
                </a:solidFill>
                <a:latin typeface="Symbol" pitchFamily="18" charset="2"/>
                <a:cs typeface="Arial" charset="0"/>
              </a:rPr>
              <a:t>f</a:t>
            </a:r>
            <a:r>
              <a:rPr lang="en-US" dirty="0">
                <a:solidFill>
                  <a:srgbClr val="7030A0"/>
                </a:solidFill>
                <a:latin typeface="Arial" charset="0"/>
                <a:cs typeface="Arial" charset="0"/>
              </a:rPr>
              <a:t> is the </a:t>
            </a:r>
            <a:r>
              <a:rPr lang="en-US" dirty="0">
                <a:solidFill>
                  <a:srgbClr val="FF0000"/>
                </a:solidFill>
                <a:latin typeface="Arial" charset="0"/>
                <a:cs typeface="Arial" charset="0"/>
              </a:rPr>
              <a:t>phase constant </a:t>
            </a:r>
            <a:r>
              <a:rPr lang="en-US" dirty="0">
                <a:solidFill>
                  <a:srgbClr val="7030A0"/>
                </a:solidFill>
                <a:latin typeface="Arial" charset="0"/>
                <a:cs typeface="Arial" charset="0"/>
              </a:rPr>
              <a:t>or </a:t>
            </a:r>
            <a:r>
              <a:rPr lang="en-US" dirty="0">
                <a:solidFill>
                  <a:srgbClr val="FF0000"/>
                </a:solidFill>
                <a:latin typeface="Arial" charset="0"/>
                <a:cs typeface="Arial" charset="0"/>
              </a:rPr>
              <a:t>phase angle</a:t>
            </a:r>
          </a:p>
          <a:p>
            <a:pPr>
              <a:buFont typeface="Arial" charset="0"/>
              <a:buChar char="•"/>
            </a:pPr>
            <a:r>
              <a:rPr lang="en-US" dirty="0">
                <a:solidFill>
                  <a:srgbClr val="7030A0"/>
                </a:solidFill>
                <a:latin typeface="Arial" charset="0"/>
                <a:cs typeface="Arial" charset="0"/>
              </a:rPr>
              <a:t>(</a:t>
            </a:r>
            <a:r>
              <a:rPr lang="en-US" dirty="0" err="1">
                <a:solidFill>
                  <a:srgbClr val="7030A0"/>
                </a:solidFill>
                <a:latin typeface="Symbol" pitchFamily="18" charset="2"/>
                <a:cs typeface="Arial" charset="0"/>
              </a:rPr>
              <a:t>w</a:t>
            </a:r>
            <a:r>
              <a:rPr lang="en-US" dirty="0" err="1">
                <a:solidFill>
                  <a:srgbClr val="7030A0"/>
                </a:solidFill>
                <a:latin typeface="Arial" charset="0"/>
                <a:cs typeface="Arial" charset="0"/>
              </a:rPr>
              <a:t>t+</a:t>
            </a:r>
            <a:r>
              <a:rPr lang="en-US" dirty="0" err="1">
                <a:solidFill>
                  <a:srgbClr val="7030A0"/>
                </a:solidFill>
                <a:latin typeface="Symbol" pitchFamily="18" charset="2"/>
                <a:cs typeface="Arial" charset="0"/>
              </a:rPr>
              <a:t>f</a:t>
            </a:r>
            <a:r>
              <a:rPr lang="en-US" dirty="0">
                <a:solidFill>
                  <a:srgbClr val="7030A0"/>
                </a:solidFill>
                <a:latin typeface="Arial" charset="0"/>
                <a:cs typeface="Arial" charset="0"/>
              </a:rPr>
              <a:t>) is the </a:t>
            </a:r>
            <a:r>
              <a:rPr lang="en-US" dirty="0">
                <a:solidFill>
                  <a:srgbClr val="FF0000"/>
                </a:solidFill>
                <a:latin typeface="Arial" charset="0"/>
                <a:cs typeface="Arial" charset="0"/>
              </a:rPr>
              <a:t>phase</a:t>
            </a:r>
          </a:p>
        </p:txBody>
      </p:sp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0" y="0"/>
            <a:ext cx="37576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rgbClr val="0070C0"/>
                </a:solidFill>
                <a:latin typeface="Arial" charset="0"/>
                <a:cs typeface="Arial" charset="0"/>
              </a:rPr>
              <a:t>15.2 Simple Harmonic Motion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28600"/>
            <a:ext cx="464687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3207" y="2286000"/>
            <a:ext cx="4360793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4191000"/>
            <a:ext cx="4574286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extBox 5"/>
          <p:cNvSpPr txBox="1">
            <a:spLocks noChangeArrowheads="1"/>
          </p:cNvSpPr>
          <p:nvPr/>
        </p:nvSpPr>
        <p:spPr bwMode="auto">
          <a:xfrm>
            <a:off x="76200" y="457200"/>
            <a:ext cx="487680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Arial" charset="0"/>
                <a:cs typeface="Arial" charset="0"/>
              </a:rPr>
              <a:t>Figure a plots the displacement of two SHM systems that are different in amplitudes, but have the same period.</a:t>
            </a:r>
          </a:p>
          <a:p>
            <a:endParaRPr lang="en-US" sz="2000" dirty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r>
              <a:rPr lang="en-US" sz="2000" dirty="0">
                <a:solidFill>
                  <a:srgbClr val="7030A0"/>
                </a:solidFill>
                <a:latin typeface="Arial" charset="0"/>
                <a:cs typeface="Arial" charset="0"/>
              </a:rPr>
              <a:t>Figure b plots the displacement of two SHM systems which are different in periods but have the same amplitude.</a:t>
            </a:r>
          </a:p>
          <a:p>
            <a:endParaRPr lang="en-US" sz="2000" dirty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r>
              <a:rPr lang="en-US" sz="2000" dirty="0">
                <a:solidFill>
                  <a:srgbClr val="7030A0"/>
                </a:solidFill>
                <a:latin typeface="Arial" charset="0"/>
                <a:cs typeface="Arial" charset="0"/>
              </a:rPr>
              <a:t>The value of the phase constant term, </a:t>
            </a:r>
            <a:r>
              <a:rPr lang="en-US" sz="2000" dirty="0">
                <a:solidFill>
                  <a:srgbClr val="7030A0"/>
                </a:solidFill>
                <a:latin typeface="Symbol" pitchFamily="18" charset="2"/>
                <a:cs typeface="Arial" charset="0"/>
              </a:rPr>
              <a:t>f</a:t>
            </a:r>
            <a:r>
              <a:rPr lang="en-US" sz="2000" dirty="0">
                <a:solidFill>
                  <a:srgbClr val="7030A0"/>
                </a:solidFill>
                <a:latin typeface="Arial" charset="0"/>
                <a:cs typeface="Arial" charset="0"/>
              </a:rPr>
              <a:t>, depends on the value of the displacement and the velocity of the system at time t = 0. </a:t>
            </a:r>
          </a:p>
          <a:p>
            <a:endParaRPr lang="en-US" sz="2000" dirty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r>
              <a:rPr lang="en-US" sz="2000" dirty="0">
                <a:solidFill>
                  <a:srgbClr val="7030A0"/>
                </a:solidFill>
                <a:latin typeface="Arial" charset="0"/>
                <a:cs typeface="Arial" charset="0"/>
              </a:rPr>
              <a:t>Figure c plots the displacement of two SHM systems having the same period and amplitude, but different phase constants. </a:t>
            </a:r>
          </a:p>
        </p:txBody>
      </p:sp>
      <p:sp>
        <p:nvSpPr>
          <p:cNvPr id="18438" name="TextBox 1"/>
          <p:cNvSpPr txBox="1">
            <a:spLocks noChangeArrowheads="1"/>
          </p:cNvSpPr>
          <p:nvPr/>
        </p:nvSpPr>
        <p:spPr bwMode="auto">
          <a:xfrm>
            <a:off x="0" y="0"/>
            <a:ext cx="37576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rgbClr val="0070C0"/>
                </a:solidFill>
                <a:latin typeface="Arial" charset="0"/>
                <a:cs typeface="Arial" charset="0"/>
              </a:rPr>
              <a:t>15.2 Simple Harmonic Motion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609600" y="609600"/>
            <a:ext cx="5518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cs typeface="Arial" charset="0"/>
              </a:rPr>
              <a:t>For an oscillatory motion with period T, 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124200" y="1295400"/>
          <a:ext cx="1797050" cy="388938"/>
        </p:xfrm>
        <a:graphic>
          <a:graphicData uri="http://schemas.openxmlformats.org/presentationml/2006/ole">
            <p:oleObj spid="_x0000_s3074" name="Equation" r:id="rId3" imgW="939600" imgH="203040" progId="Equation.3">
              <p:embed/>
            </p:oleObj>
          </a:graphicData>
        </a:graphic>
      </p:graphicFrame>
      <p:sp>
        <p:nvSpPr>
          <p:cNvPr id="3077" name="TextBox 3"/>
          <p:cNvSpPr txBox="1">
            <a:spLocks noChangeArrowheads="1"/>
          </p:cNvSpPr>
          <p:nvPr/>
        </p:nvSpPr>
        <p:spPr bwMode="auto">
          <a:xfrm>
            <a:off x="676275" y="1905000"/>
            <a:ext cx="84677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  <a:cs typeface="Arial" charset="0"/>
              </a:rPr>
              <a:t>The cosine function also repeats itself when the argument increases by 2</a:t>
            </a:r>
            <a:r>
              <a:rPr lang="en-US">
                <a:latin typeface="Symbol" pitchFamily="18" charset="2"/>
                <a:cs typeface="Arial" charset="0"/>
              </a:rPr>
              <a:t>p</a:t>
            </a:r>
            <a:r>
              <a:rPr lang="en-US">
                <a:latin typeface="Arial" charset="0"/>
                <a:cs typeface="Arial" charset="0"/>
              </a:rPr>
              <a:t>. Therefore,  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971800" y="2971800"/>
          <a:ext cx="2868613" cy="2057400"/>
        </p:xfrm>
        <a:graphic>
          <a:graphicData uri="http://schemas.openxmlformats.org/presentationml/2006/ole">
            <p:oleObj spid="_x0000_s3075" name="Equation" r:id="rId4" imgW="1168200" imgH="838080" progId="Equation.3">
              <p:embed/>
            </p:oleObj>
          </a:graphicData>
        </a:graphic>
      </p:graphicFrame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762000" y="5257800"/>
            <a:ext cx="8229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  <a:cs typeface="Arial" charset="0"/>
              </a:rPr>
              <a:t>Here, </a:t>
            </a:r>
            <a:r>
              <a:rPr lang="en-US">
                <a:latin typeface="Symbol" pitchFamily="18" charset="2"/>
                <a:cs typeface="Arial" charset="0"/>
              </a:rPr>
              <a:t>w</a:t>
            </a:r>
            <a:r>
              <a:rPr lang="en-US">
                <a:latin typeface="Arial" charset="0"/>
                <a:cs typeface="Arial" charset="0"/>
              </a:rPr>
              <a:t> is the angular frequency, and measures the angle per unit time. Its SI unit is radians/second. To be consistent, </a:t>
            </a:r>
            <a:r>
              <a:rPr lang="en-US">
                <a:latin typeface="Symbol" pitchFamily="18" charset="2"/>
                <a:cs typeface="Arial" charset="0"/>
              </a:rPr>
              <a:t>f</a:t>
            </a:r>
            <a:r>
              <a:rPr lang="en-US">
                <a:latin typeface="Arial" charset="0"/>
                <a:cs typeface="Arial" charset="0"/>
              </a:rPr>
              <a:t> then must be in radians.</a:t>
            </a:r>
          </a:p>
        </p:txBody>
      </p:sp>
      <p:sp>
        <p:nvSpPr>
          <p:cNvPr id="3079" name="TextBox 1"/>
          <p:cNvSpPr txBox="1">
            <a:spLocks noChangeArrowheads="1"/>
          </p:cNvSpPr>
          <p:nvPr/>
        </p:nvSpPr>
        <p:spPr bwMode="auto">
          <a:xfrm>
            <a:off x="128587" y="76200"/>
            <a:ext cx="37576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70C0"/>
                </a:solidFill>
                <a:latin typeface="Arial" charset="0"/>
                <a:cs typeface="Arial" charset="0"/>
              </a:rPr>
              <a:t>15.2 Simple Harmonic Motion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468" y="1219200"/>
            <a:ext cx="830013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Box 1"/>
          <p:cNvSpPr txBox="1">
            <a:spLocks noChangeArrowheads="1"/>
          </p:cNvSpPr>
          <p:nvPr/>
        </p:nvSpPr>
        <p:spPr bwMode="auto">
          <a:xfrm>
            <a:off x="52387" y="133350"/>
            <a:ext cx="37576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70C0"/>
                </a:solidFill>
                <a:latin typeface="Arial" charset="0"/>
                <a:cs typeface="Arial" charset="0"/>
              </a:rPr>
              <a:t>15.2 Simple Harmonic Motion</a:t>
            </a:r>
          </a:p>
        </p:txBody>
      </p:sp>
      <p:sp>
        <p:nvSpPr>
          <p:cNvPr id="4101" name="TextBox 2"/>
          <p:cNvSpPr txBox="1">
            <a:spLocks noChangeArrowheads="1"/>
          </p:cNvSpPr>
          <p:nvPr/>
        </p:nvSpPr>
        <p:spPr bwMode="auto">
          <a:xfrm>
            <a:off x="228600" y="533400"/>
            <a:ext cx="2549525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  <a:cs typeface="Arial" charset="0"/>
              </a:rPr>
              <a:t>The velocity of SHM:</a:t>
            </a:r>
          </a:p>
          <a:p>
            <a:endParaRPr lang="en-US"/>
          </a:p>
          <a:p>
            <a:endParaRPr lang="en-US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914400" y="990600"/>
          <a:ext cx="3435350" cy="1447800"/>
        </p:xfrm>
        <a:graphic>
          <a:graphicData uri="http://schemas.openxmlformats.org/presentationml/2006/ole">
            <p:oleObj spid="_x0000_s4098" name="Equation" r:id="rId3" imgW="2019240" imgH="850680" progId="Equation.3">
              <p:embed/>
            </p:oleObj>
          </a:graphicData>
        </a:graphic>
      </p:graphicFrame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228600" y="2057400"/>
            <a:ext cx="52578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  <a:cs typeface="Arial" charset="0"/>
              </a:rPr>
              <a:t>The maximum value (amplitude) of velocity is </a:t>
            </a:r>
            <a:r>
              <a:rPr lang="en-US" sz="2000">
                <a:latin typeface="Symbol" pitchFamily="18" charset="2"/>
                <a:cs typeface="Arial" charset="0"/>
              </a:rPr>
              <a:t>w</a:t>
            </a:r>
            <a:r>
              <a:rPr lang="en-US" sz="2000">
                <a:latin typeface="Arial" charset="0"/>
                <a:cs typeface="Arial" charset="0"/>
              </a:rPr>
              <a:t>x</a:t>
            </a:r>
            <a:r>
              <a:rPr lang="en-US" sz="2000" baseline="-25000">
                <a:latin typeface="Arial" charset="0"/>
                <a:cs typeface="Arial" charset="0"/>
              </a:rPr>
              <a:t>m</a:t>
            </a:r>
            <a:r>
              <a:rPr lang="en-US" sz="2000">
                <a:latin typeface="Arial" charset="0"/>
                <a:cs typeface="Arial" charset="0"/>
              </a:rPr>
              <a:t>. The phase shift of the velocity is </a:t>
            </a:r>
            <a:r>
              <a:rPr lang="en-US" sz="2000">
                <a:latin typeface="Symbol" pitchFamily="18" charset="2"/>
                <a:cs typeface="Arial" charset="0"/>
              </a:rPr>
              <a:t>p</a:t>
            </a:r>
            <a:r>
              <a:rPr lang="en-US" sz="2000">
                <a:latin typeface="Arial" charset="0"/>
                <a:cs typeface="Arial" charset="0"/>
              </a:rPr>
              <a:t>/2, making the cosine to a sine function.</a:t>
            </a:r>
          </a:p>
          <a:p>
            <a:endParaRPr lang="en-US" sz="2000">
              <a:latin typeface="Arial" charset="0"/>
              <a:cs typeface="Arial" charset="0"/>
            </a:endParaRPr>
          </a:p>
          <a:p>
            <a:r>
              <a:rPr lang="en-US" sz="2000">
                <a:latin typeface="Arial" charset="0"/>
                <a:cs typeface="Arial" charset="0"/>
              </a:rPr>
              <a:t>The acceleration of SHM is: </a:t>
            </a:r>
          </a:p>
          <a:p>
            <a:endParaRPr lang="en-US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762000" y="3657600"/>
          <a:ext cx="3609975" cy="1447800"/>
        </p:xfrm>
        <a:graphic>
          <a:graphicData uri="http://schemas.openxmlformats.org/presentationml/2006/ole">
            <p:oleObj spid="_x0000_s4099" name="Equation" r:id="rId4" imgW="2247840" imgH="901440" progId="Equation.3">
              <p:embed/>
            </p:oleObj>
          </a:graphicData>
        </a:graphic>
      </p:graphicFrame>
      <p:pic>
        <p:nvPicPr>
          <p:cNvPr id="410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457200"/>
            <a:ext cx="3886200" cy="5157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TextBox 8"/>
          <p:cNvSpPr txBox="1">
            <a:spLocks noChangeArrowheads="1"/>
          </p:cNvSpPr>
          <p:nvPr/>
        </p:nvSpPr>
        <p:spPr bwMode="auto">
          <a:xfrm>
            <a:off x="228600" y="5308937"/>
            <a:ext cx="8686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Arial" charset="0"/>
                <a:cs typeface="Arial" charset="0"/>
              </a:rPr>
              <a:t>The acceleration amplitude is </a:t>
            </a:r>
            <a:r>
              <a:rPr lang="en-US" sz="2000" dirty="0">
                <a:latin typeface="Symbol" pitchFamily="18" charset="2"/>
                <a:cs typeface="Arial" charset="0"/>
              </a:rPr>
              <a:t>w</a:t>
            </a:r>
            <a:r>
              <a:rPr lang="en-US" sz="2000" baseline="30000" dirty="0">
                <a:latin typeface="Arial" charset="0"/>
                <a:cs typeface="Arial" charset="0"/>
              </a:rPr>
              <a:t>2</a:t>
            </a:r>
            <a:r>
              <a:rPr lang="en-US" sz="2000" dirty="0">
                <a:latin typeface="Arial" charset="0"/>
                <a:cs typeface="Arial" charset="0"/>
              </a:rPr>
              <a:t>x</a:t>
            </a:r>
            <a:r>
              <a:rPr lang="en-US" sz="2000" baseline="-25000" dirty="0">
                <a:latin typeface="Arial" charset="0"/>
                <a:cs typeface="Arial" charset="0"/>
              </a:rPr>
              <a:t>m</a:t>
            </a:r>
            <a:r>
              <a:rPr lang="en-US" sz="2000" dirty="0">
                <a:latin typeface="Arial" charset="0"/>
                <a:cs typeface="Arial" charset="0"/>
              </a:rPr>
              <a:t>. </a:t>
            </a:r>
          </a:p>
          <a:p>
            <a:endParaRPr lang="en-US" sz="2000" dirty="0">
              <a:latin typeface="Arial" charset="0"/>
              <a:cs typeface="Arial" charset="0"/>
            </a:endParaRPr>
          </a:p>
          <a:p>
            <a:r>
              <a:rPr lang="en-US" sz="2000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In SHM a(t) is proportional to the displacement but opposite in sign.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1266</TotalTime>
  <Words>1339</Words>
  <Application>Microsoft Office PowerPoint</Application>
  <PresentationFormat>On-screen Show (4:3)</PresentationFormat>
  <Paragraphs>127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Default Design</vt:lpstr>
      <vt:lpstr>Equation</vt:lpstr>
      <vt:lpstr>Chapter 15</vt:lpstr>
      <vt:lpstr>15.1 Oscillatory motion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>JWS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apetrou</dc:creator>
  <cp:lastModifiedBy>ITC</cp:lastModifiedBy>
  <cp:revision>183</cp:revision>
  <dcterms:created xsi:type="dcterms:W3CDTF">2005-08-27T06:39:47Z</dcterms:created>
  <dcterms:modified xsi:type="dcterms:W3CDTF">2012-12-21T13:06:50Z</dcterms:modified>
</cp:coreProperties>
</file>