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</p:sldMasterIdLst>
  <p:notesMasterIdLst>
    <p:notesMasterId r:id="rId58"/>
  </p:notesMasterIdLst>
  <p:handoutMasterIdLst>
    <p:handoutMasterId r:id="rId59"/>
  </p:handoutMasterIdLst>
  <p:sldIdLst>
    <p:sldId id="324" r:id="rId5"/>
    <p:sldId id="325" r:id="rId6"/>
    <p:sldId id="386" r:id="rId7"/>
    <p:sldId id="326" r:id="rId8"/>
    <p:sldId id="327" r:id="rId9"/>
    <p:sldId id="387" r:id="rId10"/>
    <p:sldId id="388" r:id="rId11"/>
    <p:sldId id="389" r:id="rId12"/>
    <p:sldId id="390" r:id="rId13"/>
    <p:sldId id="430" r:id="rId14"/>
    <p:sldId id="431" r:id="rId15"/>
    <p:sldId id="395" r:id="rId16"/>
    <p:sldId id="429" r:id="rId17"/>
    <p:sldId id="432" r:id="rId18"/>
    <p:sldId id="433" r:id="rId19"/>
    <p:sldId id="435" r:id="rId20"/>
    <p:sldId id="434" r:id="rId21"/>
    <p:sldId id="436" r:id="rId22"/>
    <p:sldId id="437" r:id="rId23"/>
    <p:sldId id="439" r:id="rId24"/>
    <p:sldId id="438" r:id="rId25"/>
    <p:sldId id="440" r:id="rId26"/>
    <p:sldId id="441" r:id="rId27"/>
    <p:sldId id="443" r:id="rId28"/>
    <p:sldId id="444" r:id="rId29"/>
    <p:sldId id="445" r:id="rId30"/>
    <p:sldId id="442" r:id="rId31"/>
    <p:sldId id="446" r:id="rId32"/>
    <p:sldId id="447" r:id="rId33"/>
    <p:sldId id="448" r:id="rId34"/>
    <p:sldId id="449" r:id="rId35"/>
    <p:sldId id="455" r:id="rId36"/>
    <p:sldId id="450" r:id="rId37"/>
    <p:sldId id="451" r:id="rId38"/>
    <p:sldId id="452" r:id="rId39"/>
    <p:sldId id="453" r:id="rId40"/>
    <p:sldId id="454" r:id="rId41"/>
    <p:sldId id="407" r:id="rId42"/>
    <p:sldId id="457" r:id="rId43"/>
    <p:sldId id="456" r:id="rId44"/>
    <p:sldId id="409" r:id="rId45"/>
    <p:sldId id="410" r:id="rId46"/>
    <p:sldId id="411" r:id="rId47"/>
    <p:sldId id="412" r:id="rId48"/>
    <p:sldId id="413" r:id="rId49"/>
    <p:sldId id="414" r:id="rId50"/>
    <p:sldId id="415" r:id="rId51"/>
    <p:sldId id="416" r:id="rId52"/>
    <p:sldId id="421" r:id="rId53"/>
    <p:sldId id="417" r:id="rId54"/>
    <p:sldId id="418" r:id="rId55"/>
    <p:sldId id="419" r:id="rId56"/>
    <p:sldId id="420" r:id="rId57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CC00CC"/>
    <a:srgbClr val="006600"/>
    <a:srgbClr val="0000FF"/>
    <a:srgbClr val="FFFFFF"/>
    <a:srgbClr val="33CC33"/>
    <a:srgbClr val="003300"/>
    <a:srgbClr val="FF6600"/>
    <a:srgbClr val="00220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1" autoAdjust="0"/>
    <p:restoredTop sz="90877" autoAdjust="0"/>
  </p:normalViewPr>
  <p:slideViewPr>
    <p:cSldViewPr>
      <p:cViewPr>
        <p:scale>
          <a:sx n="65" d="100"/>
          <a:sy n="65" d="100"/>
        </p:scale>
        <p:origin x="-1536" y="18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72A52-2436-4542-B8B3-F17DCF68372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27442-C861-4948-8F27-5CEB8C7D6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38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1263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922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0300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43016" name="Text Box 7"/>
          <p:cNvSpPr txBox="1">
            <a:spLocks noChangeArrowheads="1"/>
          </p:cNvSpPr>
          <p:nvPr/>
        </p:nvSpPr>
        <p:spPr bwMode="auto">
          <a:xfrm>
            <a:off x="0" y="0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Text Box 8"/>
          <p:cNvSpPr txBox="1">
            <a:spLocks noChangeArrowheads="1"/>
          </p:cNvSpPr>
          <p:nvPr/>
        </p:nvSpPr>
        <p:spPr bwMode="auto">
          <a:xfrm>
            <a:off x="4398963" y="0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Text Box 9"/>
          <p:cNvSpPr txBox="1">
            <a:spLocks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5500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65A632FD-C138-4713-8748-9C99409DC4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57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C5A6D49-B7FD-4301-83F4-47055FC412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4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11697FE-30F4-4BAB-AF42-508687F296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8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90B23D9-DA27-4026-B32D-C0338A8838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9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61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8524328-57DC-4E90-9A5A-AB296435DD5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3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3DC818-AA3A-4813-A749-FC58831540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2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0DFC398-3E4E-4F97-BA39-4B52A15633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3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3" r:id="rId5"/>
    <p:sldLayoutId id="2147483684" r:id="rId6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70" y="1722437"/>
            <a:ext cx="7875587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u="sng" dirty="0">
                <a:solidFill>
                  <a:srgbClr val="FFFFFF"/>
                </a:solidFill>
              </a:rPr>
              <a:t>9.5 THE RELATIONSHIP BETWEEN PULSE-HEIGHT DISTRIBUTION AND ENERGY </a:t>
            </a:r>
            <a:r>
              <a:rPr lang="en-US" sz="2000" b="1" u="sng" dirty="0" smtClean="0">
                <a:solidFill>
                  <a:srgbClr val="FFFFFF"/>
                </a:solidFill>
              </a:rPr>
              <a:t>SPECTRUM NT-24</a:t>
            </a:r>
            <a:r>
              <a:rPr lang="en-US" b="1" u="sng" dirty="0">
                <a:solidFill>
                  <a:srgbClr val="FF0000"/>
                </a:solidFill>
              </a:rPr>
              <a:t/>
            </a:r>
            <a:br>
              <a:rPr lang="en-US" b="1" u="sng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712" y="1646237"/>
            <a:ext cx="9601200" cy="9796528"/>
          </a:xfrm>
          <a:prstGeom prst="rect">
            <a:avLst/>
          </a:prstGeom>
          <a:noFill/>
          <a:ln w="76200"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9.5 THE RELATIONSHIP BETWEEN </a:t>
            </a:r>
            <a:r>
              <a:rPr lang="en-US" sz="2400" b="1" u="sng" dirty="0" smtClean="0">
                <a:solidFill>
                  <a:srgbClr val="FF0000"/>
                </a:solidFill>
              </a:rPr>
              <a:t>PULSE-HEIGHT DISTRIBUTION </a:t>
            </a:r>
            <a:r>
              <a:rPr lang="en-US" sz="2400" b="1" u="sng" dirty="0">
                <a:solidFill>
                  <a:srgbClr val="FF0000"/>
                </a:solidFill>
              </a:rPr>
              <a:t>AND ENERGY SPECTRUM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</a:rPr>
              <a:t>the </a:t>
            </a:r>
            <a:r>
              <a:rPr lang="en-US" b="1" dirty="0">
                <a:solidFill>
                  <a:srgbClr val="006600"/>
                </a:solidFill>
              </a:rPr>
              <a:t>energy spectrum of particles emitted by a source </a:t>
            </a:r>
            <a:r>
              <a:rPr lang="en-US" b="1" dirty="0" smtClean="0">
                <a:solidFill>
                  <a:srgbClr val="006600"/>
                </a:solidFill>
              </a:rPr>
              <a:t> is measured through height </a:t>
            </a:r>
            <a:r>
              <a:rPr lang="en-US" b="1" dirty="0">
                <a:solidFill>
                  <a:srgbClr val="006600"/>
                </a:solidFill>
              </a:rPr>
              <a:t>distribution produced </a:t>
            </a:r>
            <a:r>
              <a:rPr lang="en-US" b="1" dirty="0" smtClean="0">
                <a:solidFill>
                  <a:srgbClr val="006600"/>
                </a:solidFill>
              </a:rPr>
              <a:t> by the particles recorded by a </a:t>
            </a:r>
            <a:r>
              <a:rPr lang="en-US" b="1" dirty="0">
                <a:solidFill>
                  <a:srgbClr val="006600"/>
                </a:solidFill>
              </a:rPr>
              <a:t>detector and appropriate </a:t>
            </a:r>
            <a:r>
              <a:rPr lang="en-US" b="1" dirty="0" smtClean="0">
                <a:solidFill>
                  <a:srgbClr val="006600"/>
                </a:solidFill>
              </a:rPr>
              <a:t>electronics 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Fundamental </a:t>
            </a:r>
            <a:r>
              <a:rPr lang="en-US" b="1" dirty="0">
                <a:solidFill>
                  <a:srgbClr val="0000FF"/>
                </a:solidFill>
              </a:rPr>
              <a:t>requirements </a:t>
            </a:r>
            <a:r>
              <a:rPr lang="en-US" b="1" dirty="0" smtClean="0">
                <a:solidFill>
                  <a:srgbClr val="0000FF"/>
                </a:solidFill>
              </a:rPr>
              <a:t>for the </a:t>
            </a:r>
            <a:r>
              <a:rPr lang="en-US" b="1" dirty="0">
                <a:solidFill>
                  <a:srgbClr val="0000FF"/>
                </a:solidFill>
              </a:rPr>
              <a:t>detector and the electronics are as follows:</a:t>
            </a:r>
          </a:p>
          <a:p>
            <a:pPr marL="69850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1. The particle should deposit all its energy or a known constant fraction of it </a:t>
            </a:r>
            <a:r>
              <a:rPr lang="en-US" b="1" dirty="0" smtClean="0">
                <a:solidFill>
                  <a:srgbClr val="FF0000"/>
                </a:solidFill>
              </a:rPr>
              <a:t>in  the </a:t>
            </a:r>
            <a:r>
              <a:rPr lang="en-US" b="1" dirty="0">
                <a:solidFill>
                  <a:srgbClr val="FF0000"/>
                </a:solidFill>
              </a:rPr>
              <a:t>detector.</a:t>
            </a:r>
          </a:p>
          <a:p>
            <a:pPr marL="69850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2. The voltage pulse produced by the detector should be proportional to the</a:t>
            </a:r>
          </a:p>
          <a:p>
            <a:pPr marL="69850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particles energy dissipated in </a:t>
            </a:r>
            <a:r>
              <a:rPr lang="en-US" b="1" dirty="0" smtClean="0">
                <a:solidFill>
                  <a:srgbClr val="0000FF"/>
                </a:solidFill>
              </a:rPr>
              <a:t>it</a:t>
            </a:r>
          </a:p>
          <a:p>
            <a:pPr marL="69850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FF"/>
                </a:solidFill>
              </a:rPr>
              <a:t>3</a:t>
            </a:r>
            <a:r>
              <a:rPr lang="en-US" b="1" dirty="0">
                <a:solidFill>
                  <a:srgbClr val="FF00FF"/>
                </a:solidFill>
              </a:rPr>
              <a:t>. The electronic amplification should be the same for all pulse heights.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Charged </a:t>
            </a:r>
            <a:r>
              <a:rPr lang="en-US" b="1" dirty="0">
                <a:solidFill>
                  <a:schemeClr val="tx1"/>
                </a:solidFill>
              </a:rPr>
              <a:t>particles deposit all their energy in the detector, as long as </a:t>
            </a:r>
            <a:r>
              <a:rPr lang="en-US" b="1" dirty="0" smtClean="0">
                <a:solidFill>
                  <a:schemeClr val="tx1"/>
                </a:solidFill>
              </a:rPr>
              <a:t>their range </a:t>
            </a:r>
            <a:r>
              <a:rPr lang="en-US" b="1" dirty="0">
                <a:solidFill>
                  <a:schemeClr val="tx1"/>
                </a:solidFill>
              </a:rPr>
              <a:t>is shorter than the size of the detector. 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Gammas </a:t>
            </a:r>
            <a:r>
              <a:rPr lang="en-US" b="1" dirty="0">
                <a:solidFill>
                  <a:srgbClr val="FF0000"/>
                </a:solidFill>
              </a:rPr>
              <a:t>do not </a:t>
            </a:r>
            <a:r>
              <a:rPr lang="en-US" b="1" dirty="0" smtClean="0">
                <a:solidFill>
                  <a:srgbClr val="FF0000"/>
                </a:solidFill>
              </a:rPr>
              <a:t>necessarily deposit </a:t>
            </a:r>
            <a:r>
              <a:rPr lang="en-US" b="1" dirty="0">
                <a:solidFill>
                  <a:srgbClr val="FF0000"/>
                </a:solidFill>
              </a:rPr>
              <a:t>all their energy in the detector, regardless of detector size.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Neutrons are detected </a:t>
            </a:r>
            <a:r>
              <a:rPr lang="en-US" b="1" dirty="0">
                <a:solidFill>
                  <a:srgbClr val="0000FF"/>
                </a:solidFill>
              </a:rPr>
              <a:t>indirectly through other particles produced by nuclear reactions.  </a:t>
            </a:r>
            <a:r>
              <a:rPr lang="en-US" b="1" dirty="0" smtClean="0">
                <a:solidFill>
                  <a:srgbClr val="0000FF"/>
                </a:solidFill>
              </a:rPr>
              <a:t>The energy </a:t>
            </a:r>
            <a:r>
              <a:rPr lang="en-US" b="1" dirty="0">
                <a:solidFill>
                  <a:srgbClr val="0000FF"/>
                </a:solidFill>
              </a:rPr>
              <a:t>deposited in the detector depends not only on the energy of the </a:t>
            </a:r>
            <a:r>
              <a:rPr lang="en-US" b="1" dirty="0" smtClean="0">
                <a:solidFill>
                  <a:srgbClr val="0000FF"/>
                </a:solidFill>
              </a:rPr>
              <a:t>neutron but </a:t>
            </a:r>
            <a:r>
              <a:rPr lang="en-US" b="1" dirty="0">
                <a:solidFill>
                  <a:srgbClr val="0000FF"/>
                </a:solidFill>
              </a:rPr>
              <a:t>also on the energy and type of the reaction products.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3300"/>
                </a:solidFill>
              </a:rPr>
              <a:t>The events that transform the particle energy into a voltage pulse </a:t>
            </a:r>
            <a:r>
              <a:rPr lang="en-US" b="1" dirty="0" smtClean="0">
                <a:solidFill>
                  <a:srgbClr val="003300"/>
                </a:solidFill>
              </a:rPr>
              <a:t>are statistical </a:t>
            </a:r>
            <a:r>
              <a:rPr lang="en-US" b="1" dirty="0">
                <a:solidFill>
                  <a:srgbClr val="003300"/>
                </a:solidFill>
              </a:rPr>
              <a:t>in nature. </a:t>
            </a:r>
            <a:endParaRPr lang="en-US" b="1" dirty="0" smtClean="0">
              <a:solidFill>
                <a:srgbClr val="0033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6600"/>
                </a:solidFill>
              </a:rPr>
              <a:t>Even </a:t>
            </a:r>
            <a:r>
              <a:rPr lang="en-US" b="1" dirty="0">
                <a:solidFill>
                  <a:srgbClr val="FF6600"/>
                </a:solidFill>
              </a:rPr>
              <a:t>if all the particles deposit exactly the </a:t>
            </a:r>
            <a:r>
              <a:rPr lang="en-US" b="1" dirty="0" smtClean="0">
                <a:solidFill>
                  <a:srgbClr val="FF6600"/>
                </a:solidFill>
              </a:rPr>
              <a:t>same energy </a:t>
            </a:r>
            <a:r>
              <a:rPr lang="en-US" b="1" dirty="0">
                <a:solidFill>
                  <a:srgbClr val="FF6600"/>
                </a:solidFill>
              </a:rPr>
              <a:t>in the detector, the output pulses will not be the same but they will </a:t>
            </a:r>
            <a:r>
              <a:rPr lang="en-US" b="1" dirty="0" smtClean="0">
                <a:solidFill>
                  <a:srgbClr val="FF6600"/>
                </a:solidFill>
              </a:rPr>
              <a:t>have a </a:t>
            </a:r>
            <a:r>
              <a:rPr lang="en-US" b="1" dirty="0">
                <a:solidFill>
                  <a:srgbClr val="FF6600"/>
                </a:solidFill>
              </a:rPr>
              <a:t>certain distribution.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As </a:t>
            </a:r>
            <a:r>
              <a:rPr lang="en-US" b="1" dirty="0">
                <a:solidFill>
                  <a:srgbClr val="0000FF"/>
                </a:solidFill>
              </a:rPr>
              <a:t>a result of incomplete energy deposition and the statistical nature of </a:t>
            </a:r>
            <a:r>
              <a:rPr lang="en-US" b="1" dirty="0" smtClean="0">
                <a:solidFill>
                  <a:srgbClr val="0000FF"/>
                </a:solidFill>
              </a:rPr>
              <a:t>the events </a:t>
            </a:r>
            <a:r>
              <a:rPr lang="en-US" b="1" dirty="0">
                <a:solidFill>
                  <a:srgbClr val="0000FF"/>
                </a:solidFill>
              </a:rPr>
              <a:t>that take place in the detector, the shape of the pulse-height </a:t>
            </a:r>
            <a:r>
              <a:rPr lang="en-US" b="1" dirty="0" smtClean="0">
                <a:solidFill>
                  <a:srgbClr val="0000FF"/>
                </a:solidFill>
              </a:rPr>
              <a:t>distribution is </a:t>
            </a:r>
            <a:r>
              <a:rPr lang="en-US" b="1" dirty="0">
                <a:solidFill>
                  <a:srgbClr val="0000FF"/>
                </a:solidFill>
              </a:rPr>
              <a:t>different from that of the source energy spectrum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3300"/>
                </a:solidFill>
              </a:rPr>
              <a:t> </a:t>
            </a:r>
            <a:r>
              <a:rPr lang="en-US" b="1" dirty="0">
                <a:solidFill>
                  <a:srgbClr val="003300"/>
                </a:solidFill>
              </a:rPr>
              <a:t>In other words, two </a:t>
            </a:r>
            <a:r>
              <a:rPr lang="en-US" b="1" dirty="0" smtClean="0">
                <a:solidFill>
                  <a:srgbClr val="003300"/>
                </a:solidFill>
              </a:rPr>
              <a:t>spectra are </a:t>
            </a:r>
            <a:r>
              <a:rPr lang="en-US" b="1" dirty="0">
                <a:solidFill>
                  <a:srgbClr val="003300"/>
                </a:solidFill>
              </a:rPr>
              <a:t>involved in every measurement:</a:t>
            </a:r>
          </a:p>
          <a:p>
            <a:r>
              <a:rPr lang="en-US" b="1" dirty="0">
                <a:solidFill>
                  <a:srgbClr val="0000FF"/>
                </a:solidFill>
              </a:rPr>
              <a:t>1. </a:t>
            </a:r>
            <a:r>
              <a:rPr lang="en-US" b="1" dirty="0">
                <a:solidFill>
                  <a:srgbClr val="FF0000"/>
                </a:solidFill>
              </a:rPr>
              <a:t>The source spectrum: </a:t>
            </a:r>
            <a:r>
              <a:rPr lang="en-US" b="1" dirty="0">
                <a:solidFill>
                  <a:srgbClr val="0000FF"/>
                </a:solidFill>
              </a:rPr>
              <a:t>This is the energy spectrum of particles emitted by the</a:t>
            </a:r>
          </a:p>
          <a:p>
            <a:r>
              <a:rPr lang="en-US" b="1" dirty="0">
                <a:solidFill>
                  <a:srgbClr val="0000FF"/>
                </a:solidFill>
              </a:rPr>
              <a:t>source.</a:t>
            </a:r>
          </a:p>
          <a:p>
            <a:r>
              <a:rPr lang="en-US" b="1" dirty="0">
                <a:solidFill>
                  <a:srgbClr val="003300"/>
                </a:solidFill>
              </a:rPr>
              <a:t>2. </a:t>
            </a:r>
            <a:r>
              <a:rPr lang="en-US" b="1" dirty="0">
                <a:solidFill>
                  <a:srgbClr val="FF00FF"/>
                </a:solidFill>
              </a:rPr>
              <a:t>The measured spectrum: </a:t>
            </a:r>
            <a:r>
              <a:rPr lang="en-US" b="1" dirty="0">
                <a:solidFill>
                  <a:srgbClr val="003300"/>
                </a:solidFill>
              </a:rPr>
              <a:t>This is the measured pulse height distribution.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Consider, for example, the measured pulse-height distribution shown in </a:t>
            </a:r>
            <a:r>
              <a:rPr lang="en-US" b="1" dirty="0" smtClean="0">
                <a:solidFill>
                  <a:srgbClr val="FF0000"/>
                </a:solidFill>
              </a:rPr>
              <a:t>Fig. 9.9b </a:t>
            </a:r>
            <a:r>
              <a:rPr lang="en-US" b="1" dirty="0">
                <a:solidFill>
                  <a:srgbClr val="FF0000"/>
                </a:solidFill>
              </a:rPr>
              <a:t>produced by a monoenergetic gamma source.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6600"/>
                </a:solidFill>
              </a:rPr>
              <a:t>The </a:t>
            </a:r>
            <a:r>
              <a:rPr lang="en-US" b="1" dirty="0">
                <a:solidFill>
                  <a:srgbClr val="FF6600"/>
                </a:solidFill>
              </a:rPr>
              <a:t>observer records the </a:t>
            </a:r>
            <a:r>
              <a:rPr lang="en-US" b="1" dirty="0" smtClean="0">
                <a:solidFill>
                  <a:srgbClr val="FF6600"/>
                </a:solidFill>
              </a:rPr>
              <a:t>data shown </a:t>
            </a:r>
            <a:r>
              <a:rPr lang="en-US" b="1" dirty="0">
                <a:solidFill>
                  <a:srgbClr val="FF6600"/>
                </a:solidFill>
              </a:rPr>
              <a:t>in Fig. 9.9b, which is not identical to that of the source, Fig. </a:t>
            </a:r>
            <a:r>
              <a:rPr lang="en-US" b="1" dirty="0" smtClean="0">
                <a:solidFill>
                  <a:srgbClr val="FF6600"/>
                </a:solidFill>
              </a:rPr>
              <a:t>9.9a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The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objective </a:t>
            </a:r>
            <a:r>
              <a:rPr lang="en-US" b="1" dirty="0">
                <a:solidFill>
                  <a:schemeClr val="tx1"/>
                </a:solidFill>
              </a:rPr>
              <a:t>of the measurement is to obtain the spectrum of Fig. 9.9a, but </a:t>
            </a:r>
            <a:r>
              <a:rPr lang="en-US" b="1" dirty="0" smtClean="0">
                <a:solidFill>
                  <a:schemeClr val="tx1"/>
                </a:solidFill>
              </a:rPr>
              <a:t>the observer </a:t>
            </a:r>
            <a:r>
              <a:rPr lang="en-US" b="1" dirty="0">
                <a:solidFill>
                  <a:schemeClr val="tx1"/>
                </a:solidFill>
              </a:rPr>
              <a:t>actually measures the distribution shown by Fig. </a:t>
            </a:r>
            <a:r>
              <a:rPr lang="en-US" b="1" dirty="0" smtClean="0">
                <a:solidFill>
                  <a:schemeClr val="tx1"/>
                </a:solidFill>
              </a:rPr>
              <a:t>9.9b.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The </a:t>
            </a:r>
            <a:r>
              <a:rPr lang="en-US" b="1" dirty="0">
                <a:solidFill>
                  <a:srgbClr val="0000FF"/>
                </a:solidFill>
              </a:rPr>
              <a:t>task of </a:t>
            </a:r>
            <a:r>
              <a:rPr lang="en-US" b="1" dirty="0" smtClean="0">
                <a:solidFill>
                  <a:srgbClr val="0000FF"/>
                </a:solidFill>
              </a:rPr>
              <a:t>the observer </a:t>
            </a:r>
            <a:r>
              <a:rPr lang="en-US" b="1" dirty="0">
                <a:solidFill>
                  <a:srgbClr val="0000FF"/>
                </a:solidFill>
              </a:rPr>
              <a:t>is, therefore, to apply appropriate corrections to the measured </a:t>
            </a:r>
            <a:r>
              <a:rPr lang="en-US" b="1" dirty="0" smtClean="0">
                <a:solidFill>
                  <a:srgbClr val="0000FF"/>
                </a:solidFill>
              </a:rPr>
              <a:t>spectrum to </a:t>
            </a:r>
            <a:r>
              <a:rPr lang="en-US" b="1" dirty="0">
                <a:solidFill>
                  <a:srgbClr val="0000FF"/>
                </a:solidFill>
              </a:rPr>
              <a:t>finally obtain the source spectrum.</a:t>
            </a:r>
          </a:p>
        </p:txBody>
      </p:sp>
    </p:spTree>
    <p:extLst>
      <p:ext uri="{BB962C8B-B14F-4D97-AF65-F5344CB8AC3E}">
        <p14:creationId xmlns:p14="http://schemas.microsoft.com/office/powerpoint/2010/main" val="13456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u="sng" dirty="0">
                <a:solidFill>
                  <a:srgbClr val="FFFFFF"/>
                </a:solidFill>
              </a:rPr>
              <a:t>9.5 THE RELATIONSHIP BETWEEN PULSE-HEIGHT DISTRIBUTION AND ENERGY </a:t>
            </a:r>
            <a:r>
              <a:rPr lang="en-US" sz="2000" b="1" u="sng" dirty="0" smtClean="0">
                <a:solidFill>
                  <a:srgbClr val="FFFFFF"/>
                </a:solidFill>
              </a:rPr>
              <a:t>SPECTRUM-new-NT-24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307"/>
            <a:ext cx="6030912" cy="611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1481137"/>
            <a:ext cx="3857625" cy="6048375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5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. ENERGY </a:t>
            </a:r>
            <a:r>
              <a:rPr lang="en-US" b="1" dirty="0" smtClean="0">
                <a:solidFill>
                  <a:srgbClr val="FFFFFF"/>
                </a:solidFill>
              </a:rPr>
              <a:t>RESOLUTION</a:t>
            </a:r>
            <a:r>
              <a:rPr lang="en-US" sz="2000" b="1" dirty="0" smtClean="0">
                <a:solidFill>
                  <a:srgbClr val="FFFFFF"/>
                </a:solidFill>
              </a:rPr>
              <a:t>-NT-24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" y="1417637"/>
            <a:ext cx="8589963" cy="647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80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FFFF"/>
                </a:solidFill>
              </a:rPr>
              <a:t>9.6 ENERGY RESOLUTION OF A DETECTION </a:t>
            </a:r>
            <a:r>
              <a:rPr lang="en-US" sz="2800" b="1" dirty="0" smtClean="0">
                <a:solidFill>
                  <a:srgbClr val="FFFFFF"/>
                </a:solidFill>
              </a:rPr>
              <a:t>SYSTEM-new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512" y="1798637"/>
            <a:ext cx="9753600" cy="6103787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9.6 ENERGY RESOLUTION OF A DETECTION SYSTEM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performance </a:t>
            </a:r>
            <a:r>
              <a:rPr lang="en-US" b="1" dirty="0">
                <a:solidFill>
                  <a:srgbClr val="0000FF"/>
                </a:solidFill>
              </a:rPr>
              <a:t>of a detection system </a:t>
            </a:r>
            <a:r>
              <a:rPr lang="en-US" b="1" dirty="0" smtClean="0">
                <a:solidFill>
                  <a:srgbClr val="0000FF"/>
                </a:solidFill>
              </a:rPr>
              <a:t>is </a:t>
            </a:r>
            <a:r>
              <a:rPr lang="en-US" b="1" dirty="0">
                <a:solidFill>
                  <a:srgbClr val="0000FF"/>
                </a:solidFill>
              </a:rPr>
              <a:t>characterized by the width of the pulse-height distribution </a:t>
            </a:r>
            <a:r>
              <a:rPr lang="en-US" b="1" dirty="0" smtClean="0">
                <a:solidFill>
                  <a:srgbClr val="0000FF"/>
                </a:solidFill>
              </a:rPr>
              <a:t>obtained with </a:t>
            </a:r>
            <a:r>
              <a:rPr lang="en-US" b="1" dirty="0">
                <a:solidFill>
                  <a:srgbClr val="0000FF"/>
                </a:solidFill>
              </a:rPr>
              <a:t>particles of the same </a:t>
            </a:r>
            <a:r>
              <a:rPr lang="en-US" b="1" dirty="0" smtClean="0">
                <a:solidFill>
                  <a:srgbClr val="0000FF"/>
                </a:solidFill>
              </a:rPr>
              <a:t>energy (monoenergetic </a:t>
            </a:r>
            <a:r>
              <a:rPr lang="en-US" b="1" dirty="0">
                <a:solidFill>
                  <a:srgbClr val="0000FF"/>
                </a:solidFill>
              </a:rPr>
              <a:t>source</a:t>
            </a:r>
            <a:r>
              <a:rPr lang="en-US" b="1" dirty="0" smtClean="0">
                <a:solidFill>
                  <a:srgbClr val="0000FF"/>
                </a:solidFill>
              </a:rPr>
              <a:t>).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3300"/>
                </a:solidFill>
              </a:rPr>
              <a:t>Even in the </a:t>
            </a:r>
            <a:r>
              <a:rPr lang="en-US" b="1" dirty="0" smtClean="0">
                <a:solidFill>
                  <a:srgbClr val="003300"/>
                </a:solidFill>
              </a:rPr>
              <a:t>case where </a:t>
            </a:r>
            <a:r>
              <a:rPr lang="en-US" b="1" dirty="0">
                <a:solidFill>
                  <a:srgbClr val="003300"/>
                </a:solidFill>
              </a:rPr>
              <a:t>each particle deposits exactly the same energy in the detector, </a:t>
            </a:r>
            <a:r>
              <a:rPr lang="en-US" b="1" dirty="0" smtClean="0">
                <a:solidFill>
                  <a:srgbClr val="003300"/>
                </a:solidFill>
              </a:rPr>
              <a:t>the pulse-height </a:t>
            </a:r>
            <a:r>
              <a:rPr lang="en-US" b="1" dirty="0">
                <a:solidFill>
                  <a:srgbClr val="003300"/>
                </a:solidFill>
              </a:rPr>
              <a:t>distribution will not be a single line (like that shown in Fig. </a:t>
            </a:r>
            <a:r>
              <a:rPr lang="en-US" b="1" dirty="0" smtClean="0">
                <a:solidFill>
                  <a:srgbClr val="003300"/>
                </a:solidFill>
              </a:rPr>
              <a:t>9.9a);</a:t>
            </a:r>
            <a:endParaRPr lang="en-US" b="1" dirty="0">
              <a:solidFill>
                <a:srgbClr val="0033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It will </a:t>
            </a:r>
            <a:r>
              <a:rPr lang="en-US" b="1" dirty="0">
                <a:solidFill>
                  <a:srgbClr val="FF0000"/>
                </a:solidFill>
              </a:rPr>
              <a:t>have a certain finite width (Fig. 9.10) due </a:t>
            </a:r>
            <a:r>
              <a:rPr lang="en-US" b="1" dirty="0" smtClean="0">
                <a:solidFill>
                  <a:srgbClr val="FF0000"/>
                </a:solidFill>
              </a:rPr>
              <a:t>to: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1. Statistical fluctuations in the number of charge carriers produced in </a:t>
            </a:r>
            <a:r>
              <a:rPr lang="en-US" b="1" dirty="0" smtClean="0">
                <a:solidFill>
                  <a:srgbClr val="0000FF"/>
                </a:solidFill>
              </a:rPr>
              <a:t>the detector</a:t>
            </a:r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00"/>
                </a:solidFill>
              </a:rPr>
              <a:t>2. Electronic noise in detector itself, the preamplifier, and the amplifier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FF"/>
                </a:solidFill>
              </a:rPr>
              <a:t>3. Incomplete collection of the charge produced in the detector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The </a:t>
            </a:r>
            <a:r>
              <a:rPr lang="en-US" b="1" i="1" dirty="0">
                <a:solidFill>
                  <a:srgbClr val="FF0000"/>
                </a:solidFill>
              </a:rPr>
              <a:t>width, </a:t>
            </a:r>
            <a:r>
              <a:rPr lang="en-US" b="1" dirty="0">
                <a:solidFill>
                  <a:srgbClr val="FF0000"/>
                </a:solidFill>
              </a:rPr>
              <a:t>measured at half of the maximum of the bell-shaped curve, </a:t>
            </a:r>
            <a:r>
              <a:rPr lang="en-US" b="1" dirty="0" smtClean="0">
                <a:solidFill>
                  <a:srgbClr val="FF0000"/>
                </a:solidFill>
              </a:rPr>
              <a:t>is indicated </a:t>
            </a:r>
            <a:r>
              <a:rPr lang="en-US" b="1" dirty="0">
                <a:solidFill>
                  <a:srgbClr val="FF0000"/>
                </a:solidFill>
              </a:rPr>
              <a:t>by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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or by full width at half maximum (FWHM).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</a:rPr>
              <a:t>The </a:t>
            </a:r>
            <a:r>
              <a:rPr lang="en-US" b="1" dirty="0">
                <a:solidFill>
                  <a:srgbClr val="006600"/>
                </a:solidFill>
              </a:rPr>
              <a:t>ability of </a:t>
            </a:r>
            <a:r>
              <a:rPr lang="en-US" b="1" dirty="0" smtClean="0">
                <a:solidFill>
                  <a:srgbClr val="006600"/>
                </a:solidFill>
              </a:rPr>
              <a:t>a detector </a:t>
            </a:r>
            <a:r>
              <a:rPr lang="en-US" b="1" dirty="0">
                <a:solidFill>
                  <a:srgbClr val="006600"/>
                </a:solidFill>
              </a:rPr>
              <a:t>to identify particles of different energies, called </a:t>
            </a:r>
            <a:r>
              <a:rPr lang="en-US" b="1" dirty="0" smtClean="0">
                <a:solidFill>
                  <a:srgbClr val="006600"/>
                </a:solidFill>
              </a:rPr>
              <a:t>the </a:t>
            </a:r>
            <a:r>
              <a:rPr lang="en-US" b="1" i="1" dirty="0" smtClean="0">
                <a:solidFill>
                  <a:srgbClr val="006600"/>
                </a:solidFill>
              </a:rPr>
              <a:t>energy </a:t>
            </a:r>
            <a:r>
              <a:rPr lang="en-US" b="1" i="1" dirty="0">
                <a:solidFill>
                  <a:srgbClr val="006600"/>
                </a:solidFill>
              </a:rPr>
              <a:t>resolution, </a:t>
            </a:r>
            <a:r>
              <a:rPr lang="en-US" b="1" dirty="0" smtClean="0">
                <a:solidFill>
                  <a:srgbClr val="006600"/>
                </a:solidFill>
              </a:rPr>
              <a:t>is given </a:t>
            </a:r>
            <a:r>
              <a:rPr lang="en-US" b="1" dirty="0">
                <a:solidFill>
                  <a:srgbClr val="006600"/>
                </a:solidFill>
              </a:rPr>
              <a:t>either in terms of </a:t>
            </a:r>
            <a:r>
              <a:rPr lang="en-US" b="1" dirty="0" smtClean="0">
                <a:solidFill>
                  <a:srgbClr val="006600"/>
                </a:solidFill>
                <a:sym typeface="Symbol"/>
              </a:rPr>
              <a:t>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>
                <a:solidFill>
                  <a:srgbClr val="006600"/>
                </a:solidFill>
              </a:rPr>
              <a:t>or in terms of the ratio R(E,), </a:t>
            </a:r>
            <a:r>
              <a:rPr lang="en-US" b="1" dirty="0" smtClean="0">
                <a:solidFill>
                  <a:srgbClr val="006600"/>
                </a:solidFill>
              </a:rPr>
              <a:t>where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width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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is given in energy units, while the ratio R(</a:t>
            </a:r>
            <a:r>
              <a:rPr lang="en-US" b="1" dirty="0" err="1">
                <a:solidFill>
                  <a:srgbClr val="FF0000"/>
                </a:solidFill>
              </a:rPr>
              <a:t>Eo</a:t>
            </a:r>
            <a:r>
              <a:rPr lang="en-US" b="1" dirty="0">
                <a:solidFill>
                  <a:srgbClr val="FF0000"/>
                </a:solidFill>
              </a:rPr>
              <a:t>) is given as </a:t>
            </a:r>
            <a:r>
              <a:rPr lang="en-US" b="1" dirty="0" smtClean="0">
                <a:solidFill>
                  <a:srgbClr val="FF0000"/>
                </a:solidFill>
              </a:rPr>
              <a:t>a percentage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FF"/>
                </a:solidFill>
              </a:rPr>
              <a:t>The most important elements affecting the energy resolution of a </a:t>
            </a:r>
            <a:r>
              <a:rPr lang="en-US" b="1" dirty="0" smtClean="0">
                <a:solidFill>
                  <a:srgbClr val="0000FF"/>
                </a:solidFill>
              </a:rPr>
              <a:t>radiation detection </a:t>
            </a:r>
            <a:r>
              <a:rPr lang="en-US" b="1" dirty="0">
                <a:solidFill>
                  <a:srgbClr val="0000FF"/>
                </a:solidFill>
              </a:rPr>
              <a:t>system are the three statistical factors mentioned above in relation </a:t>
            </a:r>
            <a:r>
              <a:rPr lang="en-US" b="1" dirty="0" smtClean="0">
                <a:solidFill>
                  <a:srgbClr val="0000FF"/>
                </a:solidFill>
              </a:rPr>
              <a:t>to the </a:t>
            </a:r>
            <a:r>
              <a:rPr lang="en-US" b="1" dirty="0">
                <a:solidFill>
                  <a:srgbClr val="0000FF"/>
                </a:solidFill>
              </a:rPr>
              <a:t>width 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</a:t>
            </a:r>
            <a:r>
              <a:rPr lang="en-US" b="1" dirty="0" smtClean="0">
                <a:solidFill>
                  <a:srgbClr val="0000FF"/>
                </a:solidFill>
              </a:rPr>
              <a:t>.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3300"/>
                </a:solidFill>
              </a:rPr>
              <a:t>It </a:t>
            </a:r>
            <a:r>
              <a:rPr lang="en-US" b="1" dirty="0">
                <a:solidFill>
                  <a:srgbClr val="003300"/>
                </a:solidFill>
              </a:rPr>
              <a:t>is worth repeating that in energy measurements it is the </a:t>
            </a:r>
            <a:r>
              <a:rPr lang="en-US" b="1" dirty="0" smtClean="0">
                <a:solidFill>
                  <a:srgbClr val="003300"/>
                </a:solidFill>
              </a:rPr>
              <a:t>energy resolution </a:t>
            </a:r>
            <a:r>
              <a:rPr lang="en-US" b="1" dirty="0">
                <a:solidFill>
                  <a:srgbClr val="003300"/>
                </a:solidFill>
              </a:rPr>
              <a:t>of the counting system (detector-preamplifier-amplifier) that is </a:t>
            </a:r>
            <a:r>
              <a:rPr lang="en-US" b="1" dirty="0" smtClean="0">
                <a:solidFill>
                  <a:srgbClr val="003300"/>
                </a:solidFill>
              </a:rPr>
              <a:t>the important </a:t>
            </a:r>
            <a:r>
              <a:rPr lang="en-US" b="1" dirty="0">
                <a:solidFill>
                  <a:srgbClr val="003300"/>
                </a:solidFill>
              </a:rPr>
              <a:t>quantity and not the energy resolution of just the detector</a:t>
            </a:r>
            <a:r>
              <a:rPr lang="en-US" b="1" dirty="0" smtClean="0">
                <a:solidFill>
                  <a:srgbClr val="003300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295" y="5532437"/>
            <a:ext cx="4419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2000" b="1" u="sng" dirty="0">
                <a:solidFill>
                  <a:srgbClr val="FFFFFF"/>
                </a:solidFill>
              </a:rPr>
              <a:t>9.6 ENERGY RESOLUTION OF A DETECTION </a:t>
            </a:r>
            <a:r>
              <a:rPr lang="en-US" sz="2000" b="1" u="sng" dirty="0" smtClean="0">
                <a:solidFill>
                  <a:srgbClr val="FFFFFF"/>
                </a:solidFill>
              </a:rPr>
              <a:t>SYSTEM-NT-25</a:t>
            </a:r>
            <a:endParaRPr lang="en-US" sz="2000" b="1" u="sng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22" y="1493837"/>
            <a:ext cx="5612444" cy="602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69" y="2897852"/>
            <a:ext cx="3995044" cy="3238106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3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9.6.1 The Effect of Statistical Fluctuations: The </a:t>
            </a:r>
            <a:r>
              <a:rPr lang="en-US" sz="2000" b="1" dirty="0" err="1">
                <a:solidFill>
                  <a:srgbClr val="FFFFFF"/>
                </a:solidFill>
              </a:rPr>
              <a:t>Fano</a:t>
            </a:r>
            <a:r>
              <a:rPr lang="en-US" sz="2000" b="1" dirty="0">
                <a:solidFill>
                  <a:srgbClr val="FFFFFF"/>
                </a:solidFill>
              </a:rPr>
              <a:t> Factor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5912" y="1570037"/>
            <a:ext cx="9525000" cy="842249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9.6.1 The Effect of Statistical Fluctuations: The </a:t>
            </a:r>
            <a:r>
              <a:rPr lang="en-US" sz="2400" b="1" dirty="0" err="1">
                <a:solidFill>
                  <a:srgbClr val="FF0000"/>
                </a:solidFill>
              </a:rPr>
              <a:t>Fano</a:t>
            </a:r>
            <a:r>
              <a:rPr lang="en-US" sz="2400" b="1" dirty="0">
                <a:solidFill>
                  <a:srgbClr val="FF0000"/>
                </a:solidFill>
              </a:rPr>
              <a:t> Factor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</a:rPr>
              <a:t>Consider a </a:t>
            </a:r>
            <a:r>
              <a:rPr lang="en-US" b="1" dirty="0">
                <a:solidFill>
                  <a:srgbClr val="006600"/>
                </a:solidFill>
              </a:rPr>
              <a:t>monoenergetic source of charged particles being detected by a silicon </a:t>
            </a:r>
            <a:r>
              <a:rPr lang="en-US" b="1" dirty="0" smtClean="0">
                <a:solidFill>
                  <a:srgbClr val="006600"/>
                </a:solidFill>
              </a:rPr>
              <a:t>semiconductor detector</a:t>
            </a:r>
            <a:r>
              <a:rPr lang="en-US" b="1" dirty="0">
                <a:solidFill>
                  <a:srgbClr val="006600"/>
                </a:solidFill>
              </a:rPr>
              <a:t>. (The discussion would apply to a gas-filled counter as well.)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The average energy </a:t>
            </a:r>
            <a:r>
              <a:rPr lang="en-US" b="1" i="1" dirty="0">
                <a:solidFill>
                  <a:srgbClr val="FF0000"/>
                </a:solidFill>
              </a:rPr>
              <a:t>w </a:t>
            </a:r>
            <a:r>
              <a:rPr lang="en-US" b="1" dirty="0">
                <a:solidFill>
                  <a:srgbClr val="FF0000"/>
                </a:solidFill>
              </a:rPr>
              <a:t>needed to produce one electron-hole pair in silicon </a:t>
            </a:r>
            <a:r>
              <a:rPr lang="en-US" b="1" dirty="0" smtClean="0">
                <a:solidFill>
                  <a:srgbClr val="FF0000"/>
                </a:solidFill>
              </a:rPr>
              <a:t>is 3.66 </a:t>
            </a:r>
            <a:r>
              <a:rPr lang="en-US" b="1" dirty="0">
                <a:solidFill>
                  <a:srgbClr val="FF0000"/>
                </a:solidFill>
              </a:rPr>
              <a:t>eV, although the energy gap (</a:t>
            </a:r>
            <a:r>
              <a:rPr lang="en-US" b="1" dirty="0" err="1" smtClean="0">
                <a:solidFill>
                  <a:srgbClr val="FF0000"/>
                </a:solidFill>
              </a:rPr>
              <a:t>E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g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en-US" b="1" dirty="0">
                <a:solidFill>
                  <a:srgbClr val="FF0000"/>
                </a:solidFill>
              </a:rPr>
              <a:t>is 1.1 eV.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This </a:t>
            </a:r>
            <a:r>
              <a:rPr lang="en-US" b="1" dirty="0">
                <a:solidFill>
                  <a:srgbClr val="0000FF"/>
                </a:solidFill>
              </a:rPr>
              <a:t>difference between </a:t>
            </a:r>
            <a:r>
              <a:rPr lang="en-US" b="1" i="1" dirty="0">
                <a:solidFill>
                  <a:srgbClr val="0000FF"/>
                </a:solidFill>
              </a:rPr>
              <a:t>w </a:t>
            </a:r>
            <a:r>
              <a:rPr lang="en-US" b="1" dirty="0" smtClean="0">
                <a:solidFill>
                  <a:srgbClr val="0000FF"/>
                </a:solidFill>
              </a:rPr>
              <a:t>and </a:t>
            </a:r>
            <a:r>
              <a:rPr lang="en-US" b="1" i="1" dirty="0" smtClean="0">
                <a:solidFill>
                  <a:srgbClr val="0000FF"/>
                </a:solidFill>
              </a:rPr>
              <a:t>E</a:t>
            </a:r>
            <a:r>
              <a:rPr lang="en-US" b="1" i="1" dirty="0">
                <a:solidFill>
                  <a:srgbClr val="0000FF"/>
                </a:solidFill>
              </a:rPr>
              <a:t>, </a:t>
            </a:r>
            <a:r>
              <a:rPr lang="en-US" b="1" dirty="0">
                <a:solidFill>
                  <a:srgbClr val="0000FF"/>
                </a:solidFill>
              </a:rPr>
              <a:t>shows that part of the energy of the incident particles is dissipated </a:t>
            </a:r>
            <a:r>
              <a:rPr lang="en-US" b="1" dirty="0" smtClean="0">
                <a:solidFill>
                  <a:srgbClr val="0000FF"/>
                </a:solidFill>
              </a:rPr>
              <a:t>into processes </a:t>
            </a:r>
            <a:r>
              <a:rPr lang="en-US" b="1" dirty="0">
                <a:solidFill>
                  <a:srgbClr val="0000FF"/>
                </a:solidFill>
              </a:rPr>
              <a:t>that do not generate charge carriers.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FF"/>
                </a:solidFill>
              </a:rPr>
              <a:t>Any </a:t>
            </a:r>
            <a:r>
              <a:rPr lang="en-US" b="1" dirty="0">
                <a:solidFill>
                  <a:srgbClr val="FF00FF"/>
                </a:solidFill>
              </a:rPr>
              <a:t>process that </a:t>
            </a:r>
            <a:r>
              <a:rPr lang="en-US" b="1" dirty="0" smtClean="0">
                <a:solidFill>
                  <a:srgbClr val="FF00FF"/>
                </a:solidFill>
              </a:rPr>
              <a:t>consumes energy </a:t>
            </a:r>
            <a:r>
              <a:rPr lang="en-US" b="1" dirty="0">
                <a:solidFill>
                  <a:srgbClr val="FF00FF"/>
                </a:solidFill>
              </a:rPr>
              <a:t>without producing electron-hole pairs is, of course, useless to </a:t>
            </a:r>
            <a:r>
              <a:rPr lang="en-US" b="1" dirty="0" smtClean="0">
                <a:solidFill>
                  <a:srgbClr val="FF00FF"/>
                </a:solidFill>
              </a:rPr>
              <a:t>the generation </a:t>
            </a:r>
            <a:r>
              <a:rPr lang="en-US" b="1" dirty="0">
                <a:solidFill>
                  <a:srgbClr val="FF00FF"/>
                </a:solidFill>
              </a:rPr>
              <a:t>of the detector signal. </a:t>
            </a:r>
            <a:endParaRPr lang="en-US" b="1" dirty="0" smtClean="0">
              <a:solidFill>
                <a:srgbClr val="FF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</a:rPr>
              <a:t>If </a:t>
            </a:r>
            <a:r>
              <a:rPr lang="en-US" b="1" dirty="0">
                <a:solidFill>
                  <a:srgbClr val="006600"/>
                </a:solidFill>
              </a:rPr>
              <a:t>the energy deposited in the detector is </a:t>
            </a:r>
            <a:r>
              <a:rPr lang="en-US" b="1" dirty="0" smtClean="0">
                <a:solidFill>
                  <a:srgbClr val="006600"/>
                </a:solidFill>
              </a:rPr>
              <a:t>E, the </a:t>
            </a:r>
            <a:r>
              <a:rPr lang="en-US" b="1" dirty="0">
                <a:solidFill>
                  <a:srgbClr val="006600"/>
                </a:solidFill>
              </a:rPr>
              <a:t>average number of charge carriers is </a:t>
            </a:r>
            <a:r>
              <a:rPr lang="en-US" b="1" i="1" dirty="0">
                <a:solidFill>
                  <a:srgbClr val="006600"/>
                </a:solidFill>
              </a:rPr>
              <a:t>E/w</a:t>
            </a:r>
            <a:r>
              <a:rPr lang="en-US" b="1" i="1" dirty="0" smtClean="0">
                <a:solidFill>
                  <a:srgbClr val="006600"/>
                </a:solidFill>
              </a:rPr>
              <a:t>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If the process of the </a:t>
            </a:r>
            <a:r>
              <a:rPr lang="en-US" b="1" dirty="0" smtClean="0">
                <a:solidFill>
                  <a:srgbClr val="FF0000"/>
                </a:solidFill>
              </a:rPr>
              <a:t>electron-hole generation </a:t>
            </a:r>
            <a:r>
              <a:rPr lang="en-US" b="1" dirty="0">
                <a:solidFill>
                  <a:srgbClr val="FF0000"/>
                </a:solidFill>
              </a:rPr>
              <a:t>were purely statistical, Poisson statistics would apply and the </a:t>
            </a:r>
            <a:r>
              <a:rPr lang="en-US" b="1" dirty="0" smtClean="0">
                <a:solidFill>
                  <a:srgbClr val="FF0000"/>
                </a:solidFill>
              </a:rPr>
              <a:t>standard deviation </a:t>
            </a:r>
            <a:r>
              <a:rPr lang="en-US" b="1" dirty="0">
                <a:solidFill>
                  <a:srgbClr val="FF0000"/>
                </a:solidFill>
              </a:rPr>
              <a:t>of the number of pairs would </a:t>
            </a:r>
            <a:r>
              <a:rPr lang="en-US" b="1" dirty="0" smtClean="0">
                <a:solidFill>
                  <a:srgbClr val="FF0000"/>
                </a:solidFill>
              </a:rPr>
              <a:t>be</a:t>
            </a:r>
          </a:p>
          <a:p>
            <a:endParaRPr lang="en-US" b="1" dirty="0" smtClean="0">
              <a:solidFill>
                <a:srgbClr val="0000FF"/>
              </a:solidFill>
              <a:sym typeface="Symbol"/>
            </a:endParaRPr>
          </a:p>
          <a:p>
            <a:endParaRPr lang="en-US" b="1" dirty="0">
              <a:solidFill>
                <a:srgbClr val="0000FF"/>
              </a:solidFill>
              <a:sym typeface="Symbol"/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6600"/>
                </a:solidFill>
              </a:rPr>
              <a:t>Experience has shown that the fluctuations are smaller than what Eq. 9.3 gives.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The observed statistical fluctuations are expressed in terms of the </a:t>
            </a:r>
            <a:r>
              <a:rPr lang="en-US" b="1" i="1" dirty="0" err="1">
                <a:solidFill>
                  <a:srgbClr val="FF0000"/>
                </a:solidFill>
              </a:rPr>
              <a:t>Fano</a:t>
            </a:r>
            <a:r>
              <a:rPr lang="en-US" b="1" i="1" dirty="0">
                <a:solidFill>
                  <a:srgbClr val="FF0000"/>
                </a:solidFill>
              </a:rPr>
              <a:t> factor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two extreme values of F are 0 and 1.</a:t>
            </a:r>
          </a:p>
          <a:p>
            <a:pPr marL="285750" indent="-285750"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6600"/>
                </a:solidFill>
              </a:rPr>
              <a:t>F = 0 means that there are no statistical fluctuations in the number of </a:t>
            </a:r>
            <a:r>
              <a:rPr lang="en-US" b="1" dirty="0" smtClean="0">
                <a:solidFill>
                  <a:srgbClr val="006600"/>
                </a:solidFill>
              </a:rPr>
              <a:t>pairs produced</a:t>
            </a:r>
            <a:r>
              <a:rPr lang="en-US" b="1" dirty="0">
                <a:solidFill>
                  <a:srgbClr val="006600"/>
                </a:solidFill>
              </a:rPr>
              <a:t>. </a:t>
            </a:r>
            <a:endParaRPr lang="en-US" b="1" dirty="0" smtClean="0">
              <a:solidFill>
                <a:srgbClr val="006600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That </a:t>
            </a:r>
            <a:r>
              <a:rPr lang="en-US" b="1" dirty="0">
                <a:solidFill>
                  <a:srgbClr val="FF0000"/>
                </a:solidFill>
              </a:rPr>
              <a:t>would be the case if all the energy was used for production </a:t>
            </a:r>
            <a:r>
              <a:rPr lang="en-US" b="1" dirty="0" smtClean="0">
                <a:solidFill>
                  <a:srgbClr val="FF0000"/>
                </a:solidFill>
              </a:rPr>
              <a:t>of charge </a:t>
            </a:r>
            <a:r>
              <a:rPr lang="en-US" b="1" dirty="0">
                <a:solidFill>
                  <a:srgbClr val="FF0000"/>
                </a:solidFill>
              </a:rPr>
              <a:t>carriers.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F </a:t>
            </a:r>
            <a:r>
              <a:rPr lang="en-US" b="1" dirty="0">
                <a:solidFill>
                  <a:schemeClr val="tx1"/>
                </a:solidFill>
              </a:rPr>
              <a:t>= 1 means that the number of pairs produced is governed </a:t>
            </a:r>
            <a:r>
              <a:rPr lang="en-US" b="1" dirty="0" smtClean="0">
                <a:solidFill>
                  <a:schemeClr val="tx1"/>
                </a:solidFill>
              </a:rPr>
              <a:t>by Poisson </a:t>
            </a:r>
            <a:r>
              <a:rPr lang="en-US" b="1" dirty="0">
                <a:solidFill>
                  <a:schemeClr val="tx1"/>
                </a:solidFill>
              </a:rPr>
              <a:t>statistics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1" y="5303837"/>
            <a:ext cx="3962401" cy="58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55" y="6571973"/>
            <a:ext cx="6615111" cy="197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426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9.6.1 The Effect of Statistical Fluctuations: The </a:t>
            </a:r>
            <a:r>
              <a:rPr lang="en-US" sz="2000" b="1" dirty="0" err="1">
                <a:solidFill>
                  <a:srgbClr val="FFFFFF"/>
                </a:solidFill>
              </a:rPr>
              <a:t>Fano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</a:rPr>
              <a:t>Factor-new-NT-26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2" y="1417637"/>
            <a:ext cx="7372351" cy="647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508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5912" y="1646237"/>
            <a:ext cx="9601200" cy="7821372"/>
          </a:xfrm>
          <a:prstGeom prst="rect">
            <a:avLst/>
          </a:prstGeom>
          <a:noFill/>
          <a:ln w="76200"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FF"/>
              </a:buClr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rgbClr val="FF0000"/>
                </a:solidFill>
              </a:rPr>
              <a:t>Fano</a:t>
            </a:r>
            <a:r>
              <a:rPr lang="en-US" b="1" dirty="0">
                <a:solidFill>
                  <a:srgbClr val="FF0000"/>
                </a:solidFill>
              </a:rPr>
              <a:t> factors have been calculated and also measured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Clr>
                <a:srgbClr val="FF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</a:rPr>
              <a:t>For semiconductor detectors</a:t>
            </a:r>
            <a:r>
              <a:rPr lang="en-US" b="1" dirty="0">
                <a:solidFill>
                  <a:srgbClr val="006600"/>
                </a:solidFill>
              </a:rPr>
              <a:t>, F values as low as 0.06 have been </a:t>
            </a:r>
            <a:r>
              <a:rPr lang="en-US" b="1" dirty="0" smtClean="0">
                <a:solidFill>
                  <a:srgbClr val="006600"/>
                </a:solidFill>
              </a:rPr>
              <a:t>reported .</a:t>
            </a:r>
          </a:p>
          <a:p>
            <a:pPr marL="285750" indent="-285750">
              <a:buClr>
                <a:srgbClr val="FF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For gas-filled counters</a:t>
            </a:r>
            <a:r>
              <a:rPr lang="en-US" b="1" dirty="0">
                <a:solidFill>
                  <a:srgbClr val="0000FF"/>
                </a:solidFill>
              </a:rPr>
              <a:t>, reported F values lie between 0.2 and 0.5.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Values </a:t>
            </a:r>
            <a:r>
              <a:rPr lang="en-US" b="1" dirty="0">
                <a:solidFill>
                  <a:schemeClr val="tx1"/>
                </a:solidFill>
              </a:rPr>
              <a:t>of F &lt; 1 mean </a:t>
            </a:r>
            <a:r>
              <a:rPr lang="en-US" b="1" dirty="0" smtClean="0">
                <a:solidFill>
                  <a:schemeClr val="tx1"/>
                </a:solidFill>
              </a:rPr>
              <a:t>that the </a:t>
            </a:r>
            <a:r>
              <a:rPr lang="en-US" b="1" dirty="0">
                <a:solidFill>
                  <a:schemeClr val="tx1"/>
                </a:solidFill>
              </a:rPr>
              <a:t>generation of electron-hole pairs does not exactly follow Poisson statistics.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FF"/>
                </a:solidFill>
              </a:rPr>
              <a:t>Since Poisson statistics applies to outcomes that are independent, it seems </a:t>
            </a:r>
            <a:r>
              <a:rPr lang="en-US" b="1" dirty="0" smtClean="0">
                <a:solidFill>
                  <a:srgbClr val="0000FF"/>
                </a:solidFill>
              </a:rPr>
              <a:t>that the </a:t>
            </a:r>
            <a:r>
              <a:rPr lang="en-US" b="1" dirty="0">
                <a:solidFill>
                  <a:srgbClr val="0000FF"/>
                </a:solidFill>
              </a:rPr>
              <a:t>ionization events in a counter are interdependent.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The width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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of a Gaussian distribution, such as that shown in Fig. 9.10, </a:t>
            </a:r>
            <a:r>
              <a:rPr lang="en-US" b="1" dirty="0" smtClean="0">
                <a:solidFill>
                  <a:srgbClr val="FF0000"/>
                </a:solidFill>
              </a:rPr>
              <a:t>is related </a:t>
            </a:r>
            <a:r>
              <a:rPr lang="en-US" b="1" dirty="0">
                <a:solidFill>
                  <a:srgbClr val="FF0000"/>
                </a:solidFill>
              </a:rPr>
              <a:t>to the standard deviation </a:t>
            </a:r>
            <a:r>
              <a:rPr lang="en-US" b="1" i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b="1" i="1" dirty="0" smtClean="0">
                <a:solidFill>
                  <a:srgbClr val="FF0000"/>
                </a:solidFill>
              </a:rPr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by: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Equation </a:t>
            </a:r>
            <a:r>
              <a:rPr lang="en-US" b="1" dirty="0">
                <a:solidFill>
                  <a:srgbClr val="0000FF"/>
                </a:solidFill>
              </a:rPr>
              <a:t>9.5 shows that the width 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</a:t>
            </a:r>
            <a:r>
              <a:rPr lang="en-US" b="1" baseline="-25000" dirty="0" smtClean="0">
                <a:solidFill>
                  <a:srgbClr val="0000FF"/>
                </a:solidFill>
              </a:rPr>
              <a:t>f</a:t>
            </a:r>
            <a:r>
              <a:rPr lang="en-US" b="1" dirty="0">
                <a:solidFill>
                  <a:srgbClr val="0000FF"/>
                </a:solidFill>
              </a:rPr>
              <a:t>, which is due to the statistical </a:t>
            </a:r>
            <a:r>
              <a:rPr lang="en-US" b="1" dirty="0" smtClean="0">
                <a:solidFill>
                  <a:srgbClr val="0000FF"/>
                </a:solidFill>
              </a:rPr>
              <a:t>fluctuations, is </a:t>
            </a:r>
            <a:r>
              <a:rPr lang="en-US" b="1" dirty="0">
                <a:solidFill>
                  <a:srgbClr val="0000FF"/>
                </a:solidFill>
              </a:rPr>
              <a:t>roughly proportional to the square root of the energy (the </a:t>
            </a:r>
            <a:r>
              <a:rPr lang="en-US" b="1" dirty="0" err="1">
                <a:solidFill>
                  <a:srgbClr val="0000FF"/>
                </a:solidFill>
              </a:rPr>
              <a:t>Fano</a:t>
            </a:r>
            <a:r>
              <a:rPr lang="en-US" b="1" dirty="0">
                <a:solidFill>
                  <a:srgbClr val="0000FF"/>
                </a:solidFill>
              </a:rPr>
              <a:t> factor is </a:t>
            </a:r>
            <a:r>
              <a:rPr lang="en-US" b="1" dirty="0" smtClean="0">
                <a:solidFill>
                  <a:srgbClr val="0000FF"/>
                </a:solidFill>
              </a:rPr>
              <a:t>a weak </a:t>
            </a:r>
            <a:r>
              <a:rPr lang="en-US" b="1" dirty="0">
                <a:solidFill>
                  <a:srgbClr val="0000FF"/>
                </a:solidFill>
              </a:rPr>
              <a:t>function of energy).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To compare the contribution of the statistical fluctuations to the </a:t>
            </a:r>
            <a:r>
              <a:rPr lang="en-US" b="1" dirty="0" smtClean="0">
                <a:solidFill>
                  <a:srgbClr val="FF0000"/>
                </a:solidFill>
              </a:rPr>
              <a:t>resolution of </a:t>
            </a:r>
            <a:r>
              <a:rPr lang="en-US" b="1" dirty="0">
                <a:solidFill>
                  <a:srgbClr val="FF0000"/>
                </a:solidFill>
              </a:rPr>
              <a:t>different types of detectors at a certain energy, one can use </a:t>
            </a:r>
            <a:r>
              <a:rPr lang="en-US" b="1" dirty="0" err="1">
                <a:solidFill>
                  <a:srgbClr val="FF0000"/>
                </a:solidFill>
              </a:rPr>
              <a:t>Eqs</a:t>
            </a:r>
            <a:r>
              <a:rPr lang="en-US" b="1" dirty="0">
                <a:solidFill>
                  <a:srgbClr val="FF0000"/>
                </a:solidFill>
              </a:rPr>
              <a:t>. 9.2 and </a:t>
            </a:r>
            <a:r>
              <a:rPr lang="en-US" b="1" dirty="0" smtClean="0">
                <a:solidFill>
                  <a:srgbClr val="FF0000"/>
                </a:solidFill>
              </a:rPr>
              <a:t>9.6 and </a:t>
            </a:r>
            <a:r>
              <a:rPr lang="en-US" b="1" dirty="0">
                <a:solidFill>
                  <a:srgbClr val="FF0000"/>
                </a:solidFill>
              </a:rPr>
              <a:t>write for detectors 1 and 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6600"/>
                </a:solidFill>
              </a:rPr>
              <a:t>It can be seen from Eq. 9.7 that the resolution is better for the detector with </a:t>
            </a:r>
            <a:r>
              <a:rPr lang="en-US" b="1" dirty="0" smtClean="0">
                <a:solidFill>
                  <a:srgbClr val="006600"/>
                </a:solidFill>
              </a:rPr>
              <a:t>the smaller </a:t>
            </a:r>
            <a:r>
              <a:rPr lang="en-US" b="1" dirty="0">
                <a:solidFill>
                  <a:srgbClr val="006600"/>
                </a:solidFill>
              </a:rPr>
              <a:t>average energy needed for the creation of a charge carrier pair (</a:t>
            </a:r>
            <a:r>
              <a:rPr lang="en-US" b="1" dirty="0" smtClean="0">
                <a:solidFill>
                  <a:srgbClr val="006600"/>
                </a:solidFill>
              </a:rPr>
              <a:t>and smaller </a:t>
            </a:r>
            <a:r>
              <a:rPr lang="en-US" b="1" dirty="0" err="1">
                <a:solidFill>
                  <a:srgbClr val="006600"/>
                </a:solidFill>
              </a:rPr>
              <a:t>Fano</a:t>
            </a:r>
            <a:r>
              <a:rPr lang="en-US" b="1" dirty="0">
                <a:solidFill>
                  <a:srgbClr val="006600"/>
                </a:solidFill>
              </a:rPr>
              <a:t> factor). </a:t>
            </a:r>
            <a:endParaRPr lang="en-US" b="1" dirty="0" smtClean="0">
              <a:solidFill>
                <a:srgbClr val="0066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Thus</a:t>
            </a:r>
            <a:r>
              <a:rPr lang="en-US" b="1" dirty="0">
                <a:solidFill>
                  <a:srgbClr val="0000FF"/>
                </a:solidFill>
              </a:rPr>
              <a:t>, the energy resolution of a semiconductor </a:t>
            </a:r>
            <a:r>
              <a:rPr lang="en-US" b="1" dirty="0" smtClean="0">
                <a:solidFill>
                  <a:srgbClr val="0000FF"/>
                </a:solidFill>
              </a:rPr>
              <a:t>detector (w </a:t>
            </a:r>
            <a:r>
              <a:rPr lang="en-US" b="1" dirty="0">
                <a:solidFill>
                  <a:srgbClr val="0000FF"/>
                </a:solidFill>
              </a:rPr>
              <a:t>- 3 eV, F &lt; 0.1) should be expected to be much better than the </a:t>
            </a:r>
            <a:r>
              <a:rPr lang="en-US" b="1" dirty="0" smtClean="0">
                <a:solidFill>
                  <a:srgbClr val="0000FF"/>
                </a:solidFill>
              </a:rPr>
              <a:t>resolution of </a:t>
            </a:r>
            <a:r>
              <a:rPr lang="en-US" b="1" dirty="0">
                <a:solidFill>
                  <a:srgbClr val="0000FF"/>
                </a:solidFill>
              </a:rPr>
              <a:t>a gas-filled counter </a:t>
            </a:r>
            <a:r>
              <a:rPr lang="en-US" b="1" i="1" dirty="0">
                <a:solidFill>
                  <a:srgbClr val="0000FF"/>
                </a:solidFill>
              </a:rPr>
              <a:t>(w </a:t>
            </a:r>
            <a:r>
              <a:rPr lang="en-US" b="1" dirty="0">
                <a:solidFill>
                  <a:srgbClr val="0000FF"/>
                </a:solidFill>
              </a:rPr>
              <a:t>= 30 eV, F .= 0.2), and indeed it is 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2" y="4008437"/>
            <a:ext cx="6705600" cy="108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1" y="6599237"/>
            <a:ext cx="4655165" cy="71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685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FFFF"/>
                </a:solidFill>
              </a:rPr>
              <a:t>9.6.1 The Effect of Statistical Fluctuations: The </a:t>
            </a:r>
            <a:r>
              <a:rPr lang="en-US" sz="2400" b="1" dirty="0" err="1">
                <a:solidFill>
                  <a:srgbClr val="FFFFFF"/>
                </a:solidFill>
              </a:rPr>
              <a:t>Fano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</a:rPr>
              <a:t>Factor-new-NT-27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2" y="1499542"/>
            <a:ext cx="7467601" cy="606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514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u="sng" dirty="0">
                <a:solidFill>
                  <a:srgbClr val="FFFFFF"/>
                </a:solidFill>
              </a:rPr>
              <a:t>9.6.2 The Effect of Electronic Noise on Energy </a:t>
            </a:r>
            <a:r>
              <a:rPr lang="en-US" sz="2400" b="1" u="sng" dirty="0" smtClean="0">
                <a:solidFill>
                  <a:srgbClr val="FFFFFF"/>
                </a:solidFill>
              </a:rPr>
              <a:t>Resolution-NT-new-28</a:t>
            </a:r>
            <a:r>
              <a:rPr lang="en-US" b="1" u="sng" dirty="0">
                <a:solidFill>
                  <a:srgbClr val="FF0000"/>
                </a:solidFill>
              </a:rPr>
              <a:t/>
            </a:r>
            <a:br>
              <a:rPr lang="en-US" b="1" u="sng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711" y="1646237"/>
            <a:ext cx="9840913" cy="661905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9.6.2 The Effect of Electronic Noise on Energy Resolution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6600"/>
                </a:solidFill>
              </a:rPr>
              <a:t>The electronic noise consists of a small voltage variation around the zero </a:t>
            </a:r>
            <a:r>
              <a:rPr lang="en-US" b="1" dirty="0" smtClean="0">
                <a:solidFill>
                  <a:srgbClr val="006600"/>
                </a:solidFill>
              </a:rPr>
              <a:t>line (Fig</a:t>
            </a:r>
            <a:r>
              <a:rPr lang="en-US" b="1" dirty="0">
                <a:solidFill>
                  <a:srgbClr val="006600"/>
                </a:solidFill>
              </a:rPr>
              <a:t>. 9.11), with average voltage </a:t>
            </a:r>
            <a:r>
              <a:rPr lang="en-US" b="1" i="1" dirty="0" smtClean="0">
                <a:solidFill>
                  <a:srgbClr val="006600"/>
                </a:solidFill>
              </a:rPr>
              <a:t>v </a:t>
            </a:r>
            <a:r>
              <a:rPr lang="en-US" b="1" i="1" baseline="-25000" dirty="0" smtClean="0">
                <a:solidFill>
                  <a:srgbClr val="006600"/>
                </a:solidFill>
              </a:rPr>
              <a:t>n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dirty="0" smtClean="0">
                <a:solidFill>
                  <a:srgbClr val="006600"/>
                </a:solidFill>
              </a:rPr>
              <a:t># </a:t>
            </a:r>
            <a:r>
              <a:rPr lang="en-US" b="1" dirty="0">
                <a:solidFill>
                  <a:srgbClr val="006600"/>
                </a:solidFill>
              </a:rPr>
              <a:t>0</a:t>
            </a:r>
            <a:r>
              <a:rPr lang="en-US" b="1" dirty="0" smtClean="0">
                <a:solidFill>
                  <a:srgbClr val="006600"/>
                </a:solidFill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To see the effect of the noise on </a:t>
            </a:r>
            <a:r>
              <a:rPr lang="en-US" b="1" dirty="0" smtClean="0">
                <a:solidFill>
                  <a:srgbClr val="0000FF"/>
                </a:solidFill>
              </a:rPr>
              <a:t>the energy </a:t>
            </a:r>
            <a:r>
              <a:rPr lang="en-US" b="1" dirty="0">
                <a:solidFill>
                  <a:srgbClr val="0000FF"/>
                </a:solidFill>
              </a:rPr>
              <a:t>resolution, consider pulses of </a:t>
            </a:r>
            <a:r>
              <a:rPr lang="en-US" b="1" dirty="0" smtClean="0">
                <a:solidFill>
                  <a:srgbClr val="0000FF"/>
                </a:solidFill>
              </a:rPr>
              <a:t>constant height </a:t>
            </a:r>
            <a:r>
              <a:rPr lang="en-US" b="1" dirty="0">
                <a:solidFill>
                  <a:srgbClr val="0000FF"/>
                </a:solidFill>
              </a:rPr>
              <a:t>V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>
                <a:solidFill>
                  <a:srgbClr val="FF00FF"/>
                </a:solidFill>
              </a:rPr>
              <a:t>In the absence of </a:t>
            </a:r>
            <a:r>
              <a:rPr lang="en-US" b="1" dirty="0" smtClean="0">
                <a:solidFill>
                  <a:srgbClr val="FF00FF"/>
                </a:solidFill>
              </a:rPr>
              <a:t>noise, the </a:t>
            </a:r>
            <a:r>
              <a:rPr lang="en-US" b="1" dirty="0">
                <a:solidFill>
                  <a:srgbClr val="FF00FF"/>
                </a:solidFill>
              </a:rPr>
              <a:t>FWHM of the distribution of these pulses is zero. </a:t>
            </a:r>
            <a:endParaRPr lang="en-US" b="1" dirty="0" smtClean="0">
              <a:solidFill>
                <a:srgbClr val="FF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</a:rPr>
              <a:t>If </a:t>
            </a:r>
            <a:r>
              <a:rPr lang="en-US" b="1" dirty="0">
                <a:solidFill>
                  <a:srgbClr val="006600"/>
                </a:solidFill>
              </a:rPr>
              <a:t>noise is present, </a:t>
            </a:r>
            <a:r>
              <a:rPr lang="en-US" b="1" dirty="0" smtClean="0">
                <a:solidFill>
                  <a:srgbClr val="006600"/>
                </a:solidFill>
              </a:rPr>
              <a:t>the pulses </a:t>
            </a:r>
            <a:r>
              <a:rPr lang="en-US" b="1" dirty="0">
                <a:solidFill>
                  <a:srgbClr val="006600"/>
                </a:solidFill>
              </a:rPr>
              <a:t>will be superimposed on the noise with the </a:t>
            </a:r>
            <a:r>
              <a:rPr lang="en-US" b="1" dirty="0" smtClean="0">
                <a:solidFill>
                  <a:srgbClr val="006600"/>
                </a:solidFill>
              </a:rPr>
              <a:t>results that </a:t>
            </a:r>
            <a:r>
              <a:rPr lang="en-US" b="1" dirty="0">
                <a:solidFill>
                  <a:srgbClr val="006600"/>
                </a:solidFill>
              </a:rPr>
              <a:t>the pulses are </a:t>
            </a:r>
            <a:r>
              <a:rPr lang="en-US" b="1" dirty="0" smtClean="0">
                <a:solidFill>
                  <a:srgbClr val="006600"/>
                </a:solidFill>
              </a:rPr>
              <a:t>not of </a:t>
            </a:r>
            <a:r>
              <a:rPr lang="en-US" b="1" dirty="0">
                <a:solidFill>
                  <a:srgbClr val="006600"/>
                </a:solidFill>
              </a:rPr>
              <a:t>equal height any more (Fig. 9.12), and that the pulses form a </a:t>
            </a:r>
            <a:r>
              <a:rPr lang="en-US" b="1" dirty="0" smtClean="0">
                <a:solidFill>
                  <a:srgbClr val="006600"/>
                </a:solidFill>
              </a:rPr>
              <a:t>Gaussian distribution </a:t>
            </a:r>
            <a:r>
              <a:rPr lang="en-US" b="1" dirty="0">
                <a:solidFill>
                  <a:srgbClr val="006600"/>
                </a:solidFill>
              </a:rPr>
              <a:t>centered at V and having a width equal to </a:t>
            </a:r>
            <a:r>
              <a:rPr lang="en-US" b="1" i="1" dirty="0" smtClean="0">
                <a:solidFill>
                  <a:srgbClr val="006600"/>
                </a:solidFill>
                <a:sym typeface="Symbol"/>
              </a:rPr>
              <a:t></a:t>
            </a:r>
            <a:r>
              <a:rPr lang="en-US" b="1" i="1" baseline="-25000" dirty="0" smtClean="0">
                <a:solidFill>
                  <a:srgbClr val="006600"/>
                </a:solidFill>
              </a:rPr>
              <a:t>n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dirty="0">
                <a:solidFill>
                  <a:srgbClr val="006600"/>
                </a:solidFill>
              </a:rPr>
              <a:t>= </a:t>
            </a:r>
            <a:r>
              <a:rPr lang="en-US" b="1" dirty="0" smtClean="0">
                <a:solidFill>
                  <a:srgbClr val="006600"/>
                </a:solidFill>
              </a:rPr>
              <a:t>2(</a:t>
            </a:r>
            <a:r>
              <a:rPr lang="en-US" b="1" dirty="0" smtClean="0">
                <a:solidFill>
                  <a:srgbClr val="006600"/>
                </a:solidFill>
                <a:sym typeface="Symbol"/>
              </a:rPr>
              <a:t>2ln2)</a:t>
            </a:r>
            <a:r>
              <a:rPr lang="en-US" b="1" i="1" baseline="-25000" dirty="0" smtClean="0">
                <a:solidFill>
                  <a:srgbClr val="006600"/>
                </a:solidFill>
              </a:rPr>
              <a:t>n</a:t>
            </a:r>
            <a:r>
              <a:rPr lang="en-US" b="1" i="1" dirty="0" smtClean="0">
                <a:solidFill>
                  <a:srgbClr val="006600"/>
                </a:solidFill>
              </a:rPr>
              <a:t>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The width </a:t>
            </a:r>
            <a:r>
              <a:rPr lang="en-US" b="1" i="1" dirty="0">
                <a:solidFill>
                  <a:srgbClr val="FF0000"/>
                </a:solidFill>
                <a:sym typeface="Symbol"/>
              </a:rPr>
              <a:t></a:t>
            </a:r>
            <a:r>
              <a:rPr lang="en-US" b="1" i="1" baseline="-25000" dirty="0">
                <a:solidFill>
                  <a:srgbClr val="FF0000"/>
                </a:solidFill>
              </a:rPr>
              <a:t>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is due to the noise only and has nothing to do with statistical effects </a:t>
            </a:r>
            <a:r>
              <a:rPr lang="en-US" b="1" dirty="0" smtClean="0">
                <a:solidFill>
                  <a:srgbClr val="FF0000"/>
                </a:solidFill>
              </a:rPr>
              <a:t>in the </a:t>
            </a:r>
            <a:r>
              <a:rPr lang="en-US" b="1" dirty="0">
                <a:solidFill>
                  <a:srgbClr val="FF0000"/>
                </a:solidFill>
              </a:rPr>
              <a:t>detector.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The </a:t>
            </a:r>
            <a:r>
              <a:rPr lang="en-US" b="1" i="1" dirty="0">
                <a:solidFill>
                  <a:schemeClr val="tx1"/>
                </a:solidFill>
              </a:rPr>
              <a:t>signal-to-noise ratio </a:t>
            </a:r>
            <a:r>
              <a:rPr lang="en-US" b="1" dirty="0">
                <a:solidFill>
                  <a:schemeClr val="tx1"/>
                </a:solidFill>
              </a:rPr>
              <a:t>is frequently the quantity used to indicate </a:t>
            </a:r>
            <a:r>
              <a:rPr lang="en-US" b="1" dirty="0" smtClean="0">
                <a:solidFill>
                  <a:schemeClr val="tx1"/>
                </a:solidFill>
              </a:rPr>
              <a:t>the magnitude </a:t>
            </a:r>
            <a:r>
              <a:rPr lang="en-US" b="1" dirty="0">
                <a:solidFill>
                  <a:schemeClr val="tx1"/>
                </a:solidFill>
              </a:rPr>
              <a:t>of the noise. 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It </a:t>
            </a:r>
            <a:r>
              <a:rPr lang="en-US" b="1" dirty="0">
                <a:solidFill>
                  <a:srgbClr val="0000FF"/>
                </a:solidFill>
              </a:rPr>
              <a:t>is defined </a:t>
            </a:r>
            <a:r>
              <a:rPr lang="en-US" b="1" dirty="0" smtClean="0">
                <a:solidFill>
                  <a:srgbClr val="0000FF"/>
                </a:solidFill>
              </a:rPr>
              <a:t>by: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66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66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b="1" dirty="0">
              <a:solidFill>
                <a:srgbClr val="0066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</a:rPr>
              <a:t>This </a:t>
            </a:r>
            <a:r>
              <a:rPr lang="en-US" b="1" dirty="0">
                <a:solidFill>
                  <a:srgbClr val="006600"/>
                </a:solidFill>
              </a:rPr>
              <a:t>last equation may be rewritten </a:t>
            </a:r>
            <a:r>
              <a:rPr lang="en-US" b="1" dirty="0" smtClean="0">
                <a:solidFill>
                  <a:srgbClr val="006600"/>
                </a:solidFill>
              </a:rPr>
              <a:t>as to </a:t>
            </a:r>
            <a:r>
              <a:rPr lang="en-US" b="1" dirty="0">
                <a:solidFill>
                  <a:srgbClr val="006600"/>
                </a:solidFill>
              </a:rPr>
              <a:t>show that the higher the signal-to-noise ratio is, the better the </a:t>
            </a:r>
            <a:r>
              <a:rPr lang="en-US" b="1" dirty="0" smtClean="0">
                <a:solidFill>
                  <a:srgbClr val="006600"/>
                </a:solidFill>
              </a:rPr>
              <a:t>resolution becomes </a:t>
            </a:r>
            <a:r>
              <a:rPr lang="en-US" b="1" dirty="0">
                <a:solidFill>
                  <a:srgbClr val="006600"/>
                </a:solidFill>
              </a:rPr>
              <a:t>(other things being equal, of course).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4" y="4978402"/>
            <a:ext cx="6770688" cy="258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83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" y="1244600"/>
            <a:ext cx="8599487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u="sng" dirty="0">
                <a:solidFill>
                  <a:srgbClr val="FFFFFF"/>
                </a:solidFill>
              </a:rPr>
              <a:t>9.6.2 The Effect of Electronic Noise on Energy Resolution-NT-new-28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" y="1397136"/>
            <a:ext cx="8562976" cy="578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066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u="sng" dirty="0">
                <a:solidFill>
                  <a:srgbClr val="FFFFFF"/>
                </a:solidFill>
              </a:rPr>
              <a:t>9.6.2 The Effect of Electronic Noise on Energy </a:t>
            </a:r>
            <a:r>
              <a:rPr lang="en-US" sz="2400" b="1" u="sng" dirty="0" smtClean="0">
                <a:solidFill>
                  <a:srgbClr val="FFFFFF"/>
                </a:solidFill>
              </a:rPr>
              <a:t>Resolution-NT-new-29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35" y="1874837"/>
            <a:ext cx="7743825" cy="4695825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914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FFFF"/>
                </a:solidFill>
              </a:rPr>
              <a:t>9.6.3 The Effect of Incomplete Charge </a:t>
            </a:r>
            <a:r>
              <a:rPr lang="en-US" sz="2400" b="1" dirty="0" smtClean="0">
                <a:solidFill>
                  <a:srgbClr val="FFFFFF"/>
                </a:solidFill>
              </a:rPr>
              <a:t>Collection-NT-new-30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512" y="1798637"/>
            <a:ext cx="9753600" cy="7220182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9.6.3 The Effect of Incomplete Charge Collection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6600"/>
                </a:solidFill>
              </a:rPr>
              <a:t>The effect of incomplete charge collection in gas counters is small compared </a:t>
            </a:r>
            <a:r>
              <a:rPr lang="en-US" b="1" dirty="0" smtClean="0">
                <a:solidFill>
                  <a:srgbClr val="006600"/>
                </a:solidFill>
              </a:rPr>
              <a:t>to the </a:t>
            </a:r>
            <a:r>
              <a:rPr lang="en-US" b="1" dirty="0">
                <a:solidFill>
                  <a:srgbClr val="006600"/>
                </a:solidFill>
              </a:rPr>
              <a:t>effect of the statistical fluctuations. </a:t>
            </a:r>
            <a:endParaRPr lang="en-US" b="1" dirty="0" smtClean="0">
              <a:solidFill>
                <a:srgbClr val="0066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In </a:t>
            </a:r>
            <a:r>
              <a:rPr lang="en-US" b="1" dirty="0">
                <a:solidFill>
                  <a:srgbClr val="0000FF"/>
                </a:solidFill>
              </a:rPr>
              <a:t>semiconductor detectors, </a:t>
            </a:r>
            <a:r>
              <a:rPr lang="en-US" b="1" dirty="0" smtClean="0">
                <a:solidFill>
                  <a:srgbClr val="0000FF"/>
                </a:solidFill>
              </a:rPr>
              <a:t>incomplete charge </a:t>
            </a:r>
            <a:r>
              <a:rPr lang="en-US" b="1" dirty="0">
                <a:solidFill>
                  <a:srgbClr val="0000FF"/>
                </a:solidFill>
              </a:rPr>
              <a:t>collection is due to trapping of carriers.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FF"/>
                </a:solidFill>
              </a:rPr>
              <a:t>The </a:t>
            </a:r>
            <a:r>
              <a:rPr lang="en-US" b="1" dirty="0">
                <a:solidFill>
                  <a:srgbClr val="FF00FF"/>
                </a:solidFill>
              </a:rPr>
              <a:t>amount of charge trapped </a:t>
            </a:r>
            <a:r>
              <a:rPr lang="en-US" b="1" dirty="0" smtClean="0">
                <a:solidFill>
                  <a:srgbClr val="FF00FF"/>
                </a:solidFill>
              </a:rPr>
              <a:t>is approximately </a:t>
            </a:r>
            <a:r>
              <a:rPr lang="en-US" b="1" dirty="0">
                <a:solidFill>
                  <a:srgbClr val="FF00FF"/>
                </a:solidFill>
              </a:rPr>
              <a:t>proportional to the energy deposited in the detector, which </a:t>
            </a:r>
            <a:r>
              <a:rPr lang="en-US" b="1" dirty="0" smtClean="0">
                <a:solidFill>
                  <a:srgbClr val="FF00FF"/>
                </a:solidFill>
              </a:rPr>
              <a:t>in turn</a:t>
            </a:r>
            <a:r>
              <a:rPr lang="en-US" b="1" dirty="0">
                <a:solidFill>
                  <a:srgbClr val="FF00FF"/>
                </a:solidFill>
              </a:rPr>
              <a:t>, is proportional to the energy of the incident </a:t>
            </a:r>
            <a:r>
              <a:rPr lang="en-US" b="1" dirty="0" smtClean="0">
                <a:solidFill>
                  <a:srgbClr val="FF00FF"/>
                </a:solidFill>
              </a:rPr>
              <a:t>particle.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>
                <a:solidFill>
                  <a:srgbClr val="006600"/>
                </a:solidFill>
              </a:rPr>
              <a:t>For this reason, </a:t>
            </a:r>
            <a:r>
              <a:rPr lang="en-US" b="1" dirty="0" smtClean="0">
                <a:solidFill>
                  <a:srgbClr val="006600"/>
                </a:solidFill>
              </a:rPr>
              <a:t>the resolution </a:t>
            </a:r>
            <a:r>
              <a:rPr lang="en-US" b="1" dirty="0">
                <a:solidFill>
                  <a:srgbClr val="006600"/>
                </a:solidFill>
              </a:rPr>
              <a:t>is affected by trapping effects more at high energy than at low energy.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trapping </a:t>
            </a:r>
            <a:r>
              <a:rPr lang="en-US" b="1" dirty="0">
                <a:solidFill>
                  <a:srgbClr val="FF0000"/>
                </a:solidFill>
              </a:rPr>
              <a:t>effects depend on the material of which </a:t>
            </a:r>
            <a:r>
              <a:rPr lang="en-US" b="1" dirty="0" smtClean="0">
                <a:solidFill>
                  <a:srgbClr val="FF0000"/>
                </a:solidFill>
              </a:rPr>
              <a:t>the detector </a:t>
            </a:r>
            <a:r>
              <a:rPr lang="en-US" b="1" dirty="0">
                <a:solidFill>
                  <a:srgbClr val="FF0000"/>
                </a:solidFill>
              </a:rPr>
              <a:t>is made and on radiation damage suffered by the semiconductor</a:t>
            </a:r>
            <a:r>
              <a:rPr lang="en-US" dirty="0" smtClean="0">
                <a:solidFill>
                  <a:srgbClr val="FF0000"/>
                </a:solidFill>
              </a:rPr>
              <a:t>..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b="1" dirty="0">
                <a:solidFill>
                  <a:srgbClr val="0000FF"/>
                </a:solidFill>
              </a:rPr>
              <a:t>Usually, the effect of incomplete charge collection is included in the </a:t>
            </a:r>
            <a:r>
              <a:rPr lang="en-US" b="1" dirty="0" smtClean="0">
                <a:solidFill>
                  <a:srgbClr val="0000FF"/>
                </a:solidFill>
              </a:rPr>
              <a:t>statistical fluctuations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9.6.4 The Total Width </a:t>
            </a:r>
            <a:r>
              <a:rPr lang="en-US" sz="2400" b="1" u="sng" dirty="0" smtClean="0">
                <a:solidFill>
                  <a:srgbClr val="FF0000"/>
                </a:solidFill>
                <a:sym typeface="Symbol"/>
              </a:rPr>
              <a:t></a:t>
            </a:r>
            <a:r>
              <a:rPr lang="en-US" b="1" u="sng" dirty="0" smtClean="0">
                <a:solidFill>
                  <a:srgbClr val="0000FF"/>
                </a:solidFill>
                <a:sym typeface="Symbol"/>
              </a:rPr>
              <a:t>: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</a:rPr>
              <a:t>The </a:t>
            </a:r>
            <a:r>
              <a:rPr lang="en-US" b="1" dirty="0">
                <a:solidFill>
                  <a:srgbClr val="006600"/>
                </a:solidFill>
              </a:rPr>
              <a:t>total </a:t>
            </a:r>
            <a:r>
              <a:rPr lang="en-US" b="1" dirty="0" smtClean="0">
                <a:solidFill>
                  <a:srgbClr val="006600"/>
                </a:solidFill>
              </a:rPr>
              <a:t>width</a:t>
            </a:r>
            <a:r>
              <a:rPr lang="en-US" b="1" dirty="0" smtClean="0">
                <a:solidFill>
                  <a:srgbClr val="006600"/>
                </a:solidFill>
                <a:sym typeface="Symbol"/>
              </a:rPr>
              <a:t></a:t>
            </a:r>
            <a:r>
              <a:rPr lang="en-US" b="1" dirty="0" smtClean="0">
                <a:solidFill>
                  <a:srgbClr val="006600"/>
                </a:solidFill>
              </a:rPr>
              <a:t>(</a:t>
            </a:r>
            <a:r>
              <a:rPr lang="en-US" b="1" dirty="0">
                <a:solidFill>
                  <a:srgbClr val="006600"/>
                </a:solidFill>
              </a:rPr>
              <a:t>or the total energy resolution) is obtained by adding </a:t>
            </a:r>
            <a:r>
              <a:rPr lang="en-US" b="1" dirty="0" smtClean="0">
                <a:solidFill>
                  <a:srgbClr val="006600"/>
                </a:solidFill>
              </a:rPr>
              <a:t>in quadrature </a:t>
            </a:r>
            <a:r>
              <a:rPr lang="en-US" b="1" dirty="0">
                <a:solidFill>
                  <a:srgbClr val="006600"/>
                </a:solidFill>
              </a:rPr>
              <a:t>the contributions from the statistical effects </a:t>
            </a:r>
            <a:r>
              <a:rPr lang="en-US" b="1" dirty="0" smtClean="0">
                <a:solidFill>
                  <a:srgbClr val="006600"/>
                </a:solidFill>
              </a:rPr>
              <a:t>(</a:t>
            </a:r>
            <a:r>
              <a:rPr lang="en-US" b="1" dirty="0" smtClean="0">
                <a:solidFill>
                  <a:srgbClr val="006600"/>
                </a:solidFill>
                <a:sym typeface="Symbol"/>
              </a:rPr>
              <a:t></a:t>
            </a:r>
            <a:r>
              <a:rPr lang="en-US" b="1" baseline="-25000" dirty="0" smtClean="0">
                <a:solidFill>
                  <a:srgbClr val="006600"/>
                </a:solidFill>
                <a:sym typeface="Symbol"/>
              </a:rPr>
              <a:t>f</a:t>
            </a:r>
            <a:r>
              <a:rPr lang="en-US" b="1" dirty="0" smtClean="0">
                <a:solidFill>
                  <a:srgbClr val="006600"/>
                </a:solidFill>
              </a:rPr>
              <a:t>) </a:t>
            </a:r>
            <a:r>
              <a:rPr lang="en-US" b="1" dirty="0">
                <a:solidFill>
                  <a:srgbClr val="006600"/>
                </a:solidFill>
              </a:rPr>
              <a:t>and from the </a:t>
            </a:r>
            <a:r>
              <a:rPr lang="en-US" b="1" dirty="0" smtClean="0">
                <a:solidFill>
                  <a:srgbClr val="006600"/>
                </a:solidFill>
              </a:rPr>
              <a:t>noise and </a:t>
            </a:r>
            <a:r>
              <a:rPr lang="en-US" b="1" dirty="0">
                <a:solidFill>
                  <a:srgbClr val="006600"/>
                </a:solidFill>
              </a:rPr>
              <a:t>incomplete charge collection  (</a:t>
            </a:r>
            <a:r>
              <a:rPr lang="en-US" b="1" dirty="0" smtClean="0">
                <a:solidFill>
                  <a:srgbClr val="006600"/>
                </a:solidFill>
                <a:sym typeface="Symbol"/>
              </a:rPr>
              <a:t></a:t>
            </a:r>
            <a:r>
              <a:rPr lang="en-US" b="1" baseline="-25000" dirty="0" smtClean="0">
                <a:solidFill>
                  <a:srgbClr val="006600"/>
                </a:solidFill>
                <a:sym typeface="Symbol"/>
              </a:rPr>
              <a:t>n</a:t>
            </a:r>
            <a:r>
              <a:rPr lang="en-US" b="1" dirty="0" smtClean="0">
                <a:solidFill>
                  <a:srgbClr val="006600"/>
                </a:solidFill>
              </a:rPr>
              <a:t>) 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Thus,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For gas and scintillator counters, the main contribution comes from the </a:t>
            </a:r>
            <a:r>
              <a:rPr lang="en-US" b="1" dirty="0" smtClean="0">
                <a:solidFill>
                  <a:srgbClr val="FF0000"/>
                </a:solidFill>
              </a:rPr>
              <a:t>statistical fluctuations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For </a:t>
            </a:r>
            <a:r>
              <a:rPr lang="en-US" b="1" dirty="0">
                <a:solidFill>
                  <a:srgbClr val="0000FF"/>
                </a:solidFill>
              </a:rPr>
              <a:t>semiconductor detectors at low energies, </a:t>
            </a:r>
            <a:r>
              <a:rPr lang="en-US" b="1" dirty="0" smtClean="0">
                <a:solidFill>
                  <a:srgbClr val="0000FF"/>
                </a:solidFill>
              </a:rPr>
              <a:t>measurements have </a:t>
            </a:r>
            <a:r>
              <a:rPr lang="en-US" b="1" dirty="0">
                <a:solidFill>
                  <a:srgbClr val="0000FF"/>
                </a:solidFill>
              </a:rPr>
              <a:t>shown that </a:t>
            </a:r>
            <a:r>
              <a:rPr lang="en-US" b="1" dirty="0">
                <a:solidFill>
                  <a:srgbClr val="006600"/>
                </a:solidFill>
                <a:sym typeface="Symbol"/>
              </a:rPr>
              <a:t></a:t>
            </a:r>
            <a:r>
              <a:rPr lang="en-US" b="1" baseline="-25000" dirty="0">
                <a:solidFill>
                  <a:srgbClr val="006600"/>
                </a:solidFill>
                <a:sym typeface="Symbol"/>
              </a:rPr>
              <a:t>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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6600"/>
                </a:solidFill>
                <a:sym typeface="Symbol"/>
              </a:rPr>
              <a:t></a:t>
            </a:r>
            <a:r>
              <a:rPr lang="en-US" b="1" baseline="-25000" dirty="0" smtClean="0">
                <a:solidFill>
                  <a:srgbClr val="006600"/>
                </a:solidFill>
                <a:sym typeface="Symbol"/>
              </a:rPr>
              <a:t>f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FF"/>
                </a:solidFill>
              </a:rPr>
              <a:t>At </a:t>
            </a:r>
            <a:r>
              <a:rPr lang="en-US" b="1" dirty="0">
                <a:solidFill>
                  <a:srgbClr val="FF00FF"/>
                </a:solidFill>
              </a:rPr>
              <a:t>higher energies this is reversed, since </a:t>
            </a:r>
            <a:r>
              <a:rPr lang="en-US" b="1" dirty="0">
                <a:solidFill>
                  <a:srgbClr val="FF00FF"/>
                </a:solidFill>
                <a:sym typeface="Symbol"/>
              </a:rPr>
              <a:t></a:t>
            </a:r>
            <a:r>
              <a:rPr lang="en-US" b="1" baseline="-25000" dirty="0">
                <a:solidFill>
                  <a:srgbClr val="FF00FF"/>
                </a:solidFill>
                <a:sym typeface="Symbol"/>
              </a:rPr>
              <a:t>n </a:t>
            </a:r>
            <a:r>
              <a:rPr lang="en-US" b="1" dirty="0" smtClean="0">
                <a:solidFill>
                  <a:srgbClr val="FF00FF"/>
                </a:solidFill>
              </a:rPr>
              <a:t>is essentially </a:t>
            </a:r>
            <a:r>
              <a:rPr lang="en-US" b="1" dirty="0">
                <a:solidFill>
                  <a:srgbClr val="FF00FF"/>
                </a:solidFill>
              </a:rPr>
              <a:t>independent of energy while </a:t>
            </a:r>
            <a:r>
              <a:rPr lang="en-US" b="1" dirty="0" smtClean="0">
                <a:solidFill>
                  <a:srgbClr val="FF00FF"/>
                </a:solidFill>
                <a:sym typeface="Symbol"/>
              </a:rPr>
              <a:t></a:t>
            </a:r>
            <a:r>
              <a:rPr lang="en-US" b="1" baseline="-25000" dirty="0" smtClean="0">
                <a:solidFill>
                  <a:srgbClr val="FF00FF"/>
                </a:solidFill>
                <a:sym typeface="Symbol"/>
              </a:rPr>
              <a:t>f</a:t>
            </a:r>
            <a:r>
              <a:rPr lang="en-US" b="1" dirty="0" smtClean="0">
                <a:solidFill>
                  <a:srgbClr val="FF00FF"/>
                </a:solidFill>
                <a:sym typeface="Symbol"/>
              </a:rPr>
              <a:t> </a:t>
            </a:r>
            <a:r>
              <a:rPr lang="en-US" b="1" dirty="0" smtClean="0">
                <a:solidFill>
                  <a:srgbClr val="FF00FF"/>
                </a:solidFill>
              </a:rPr>
              <a:t>increases </a:t>
            </a:r>
            <a:r>
              <a:rPr lang="en-US" b="1" dirty="0">
                <a:solidFill>
                  <a:srgbClr val="FF00FF"/>
                </a:solidFill>
              </a:rPr>
              <a:t>with it (see Eq. 9.6).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2" y="6683938"/>
            <a:ext cx="57945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691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FFFF"/>
                </a:solidFill>
              </a:rPr>
              <a:t>9.6.3 The Effect of Incomplete Charge Collection-NT-new-30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2" y="1417637"/>
            <a:ext cx="8440709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218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</a:rPr>
              <a:t>9.7 </a:t>
            </a:r>
            <a:r>
              <a:rPr lang="en-US" sz="2000" b="1" u="sng" dirty="0">
                <a:solidFill>
                  <a:schemeClr val="bg1"/>
                </a:solidFill>
              </a:rPr>
              <a:t>DETERMINATION OF THE ENERGY </a:t>
            </a:r>
            <a:r>
              <a:rPr lang="en-US" sz="2000" b="1" u="sng" dirty="0">
                <a:solidFill>
                  <a:srgbClr val="FFFFFF"/>
                </a:solidFill>
              </a:rPr>
              <a:t>RESOLUTION-THE RESPONSE </a:t>
            </a:r>
            <a:r>
              <a:rPr lang="en-US" sz="2000" b="1" u="sng" dirty="0" smtClean="0">
                <a:solidFill>
                  <a:srgbClr val="FFFFFF"/>
                </a:solidFill>
              </a:rPr>
              <a:t>FUNCTION new-NT-31</a:t>
            </a:r>
            <a:r>
              <a:rPr lang="en-US" sz="2000" b="1" u="sng" dirty="0">
                <a:solidFill>
                  <a:srgbClr val="FFFFFF"/>
                </a:solidFill>
              </a:rPr>
              <a:t/>
            </a:r>
            <a:br>
              <a:rPr lang="en-US" sz="2000" b="1" u="sng" dirty="0">
                <a:solidFill>
                  <a:srgbClr val="FFFFFF"/>
                </a:solidFill>
              </a:rPr>
            </a:b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713" y="1722437"/>
            <a:ext cx="9840912" cy="8136202"/>
          </a:xfrm>
          <a:prstGeom prst="rect">
            <a:avLst/>
          </a:prstGeom>
          <a:noFill/>
          <a:ln w="76200"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FF"/>
                </a:solidFill>
              </a:rPr>
              <a:t>9.7 </a:t>
            </a:r>
            <a:r>
              <a:rPr lang="en-US" sz="2000" b="1" u="sng" dirty="0">
                <a:solidFill>
                  <a:srgbClr val="FF0000"/>
                </a:solidFill>
              </a:rPr>
              <a:t>DETERMINATION OF THE ENERGY </a:t>
            </a:r>
            <a:r>
              <a:rPr lang="en-US" sz="2000" b="1" u="sng" dirty="0" smtClean="0">
                <a:solidFill>
                  <a:srgbClr val="FF0000"/>
                </a:solidFill>
              </a:rPr>
              <a:t>RESOLUTION-THE RESPONSE </a:t>
            </a:r>
            <a:r>
              <a:rPr lang="en-US" sz="2000" b="1" u="sng" dirty="0">
                <a:solidFill>
                  <a:srgbClr val="FF0000"/>
                </a:solidFill>
              </a:rPr>
              <a:t>FUNCTION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</a:rPr>
              <a:t>A </a:t>
            </a:r>
            <a:r>
              <a:rPr lang="en-US" b="1" dirty="0">
                <a:solidFill>
                  <a:srgbClr val="006600"/>
                </a:solidFill>
              </a:rPr>
              <a:t>monoenergetic source produces a pulse-height distribution that </a:t>
            </a:r>
            <a:r>
              <a:rPr lang="en-US" b="1" dirty="0" smtClean="0">
                <a:solidFill>
                  <a:srgbClr val="006600"/>
                </a:solidFill>
              </a:rPr>
              <a:t>may be </a:t>
            </a:r>
            <a:r>
              <a:rPr lang="en-US" b="1" dirty="0">
                <a:solidFill>
                  <a:srgbClr val="006600"/>
                </a:solidFill>
              </a:rPr>
              <a:t>a Gaussian (Fig. 9.10) or a more complicated function (Fig. 9.9). </a:t>
            </a:r>
            <a:endParaRPr lang="en-US" b="1" dirty="0" smtClean="0">
              <a:solidFill>
                <a:srgbClr val="006600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FF"/>
                </a:solidFill>
              </a:rPr>
              <a:t>one </a:t>
            </a:r>
            <a:r>
              <a:rPr lang="en-US" b="1" dirty="0">
                <a:solidFill>
                  <a:srgbClr val="FF00FF"/>
                </a:solidFill>
              </a:rPr>
              <a:t>concludes that although all the particles start at the source with </a:t>
            </a:r>
            <a:r>
              <a:rPr lang="en-US" b="1" dirty="0" smtClean="0">
                <a:solidFill>
                  <a:srgbClr val="FF00FF"/>
                </a:solidFill>
              </a:rPr>
              <a:t>the same </a:t>
            </a:r>
            <a:r>
              <a:rPr lang="en-US" b="1" dirty="0">
                <a:solidFill>
                  <a:srgbClr val="FF00FF"/>
                </a:solidFill>
              </a:rPr>
              <a:t>energy, there is a probability that they may be recorded within a range </a:t>
            </a:r>
            <a:r>
              <a:rPr lang="en-US" b="1" dirty="0" smtClean="0">
                <a:solidFill>
                  <a:srgbClr val="FF00FF"/>
                </a:solidFill>
              </a:rPr>
              <a:t>of energies</a:t>
            </a:r>
            <a:r>
              <a:rPr lang="en-US" b="1" dirty="0">
                <a:solidFill>
                  <a:srgbClr val="FF00FF"/>
                </a:solidFill>
              </a:rPr>
              <a:t>. </a:t>
            </a:r>
            <a:endParaRPr lang="en-US" b="1" dirty="0" smtClean="0">
              <a:solidFill>
                <a:srgbClr val="FF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B0F0"/>
                </a:solidFill>
              </a:rPr>
              <a:t>That </a:t>
            </a:r>
            <a:r>
              <a:rPr lang="en-US" b="1" dirty="0">
                <a:solidFill>
                  <a:srgbClr val="00B0F0"/>
                </a:solidFill>
              </a:rPr>
              <a:t>probability is given by </a:t>
            </a:r>
            <a:r>
              <a:rPr lang="en-US" b="1" u="sng" dirty="0">
                <a:solidFill>
                  <a:srgbClr val="FF0000"/>
                </a:solidFill>
              </a:rPr>
              <a:t>the </a:t>
            </a:r>
            <a:r>
              <a:rPr lang="en-US" b="1" i="1" u="sng" dirty="0">
                <a:solidFill>
                  <a:srgbClr val="FF0000"/>
                </a:solidFill>
              </a:rPr>
              <a:t>response function </a:t>
            </a:r>
            <a:r>
              <a:rPr lang="en-US" b="1" u="sng" dirty="0">
                <a:solidFill>
                  <a:srgbClr val="FF0000"/>
                </a:solidFill>
              </a:rPr>
              <a:t>or </a:t>
            </a:r>
            <a:r>
              <a:rPr lang="en-US" b="1" i="1" u="sng" dirty="0">
                <a:solidFill>
                  <a:srgbClr val="FF0000"/>
                </a:solidFill>
              </a:rPr>
              <a:t>energy </a:t>
            </a:r>
            <a:r>
              <a:rPr lang="en-US" b="1" i="1" u="sng" dirty="0" smtClean="0">
                <a:solidFill>
                  <a:srgbClr val="FF0000"/>
                </a:solidFill>
              </a:rPr>
              <a:t>resolution function </a:t>
            </a:r>
            <a:r>
              <a:rPr lang="en-US" b="1" dirty="0">
                <a:solidFill>
                  <a:srgbClr val="00B0F0"/>
                </a:solidFill>
              </a:rPr>
              <a:t>R(E, </a:t>
            </a:r>
            <a:r>
              <a:rPr lang="en-US" b="1" i="1" dirty="0">
                <a:solidFill>
                  <a:srgbClr val="00B0F0"/>
                </a:solidFill>
              </a:rPr>
              <a:t>E') </a:t>
            </a:r>
            <a:r>
              <a:rPr lang="en-US" b="1" dirty="0">
                <a:solidFill>
                  <a:srgbClr val="00B0F0"/>
                </a:solidFill>
              </a:rPr>
              <a:t>of the detection system, defined </a:t>
            </a:r>
            <a:r>
              <a:rPr lang="en-US" b="1" dirty="0" smtClean="0">
                <a:solidFill>
                  <a:srgbClr val="00B0F0"/>
                </a:solidFill>
              </a:rPr>
              <a:t>as: </a:t>
            </a:r>
            <a:endParaRPr lang="en-US" b="1" dirty="0">
              <a:solidFill>
                <a:srgbClr val="00B0F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u="sng" dirty="0">
                <a:solidFill>
                  <a:srgbClr val="0000FF"/>
                </a:solidFill>
              </a:rPr>
              <a:t>R(E, E') </a:t>
            </a:r>
            <a:r>
              <a:rPr lang="en-US" b="1" u="sng" dirty="0" err="1">
                <a:solidFill>
                  <a:srgbClr val="0000FF"/>
                </a:solidFill>
              </a:rPr>
              <a:t>dE</a:t>
            </a:r>
            <a:r>
              <a:rPr lang="en-US" b="1" u="sng" dirty="0">
                <a:solidFill>
                  <a:srgbClr val="0000FF"/>
                </a:solidFill>
              </a:rPr>
              <a:t> = probability that a particle emitted by the source with energy </a:t>
            </a:r>
            <a:r>
              <a:rPr lang="en-US" b="1" u="sng" dirty="0" smtClean="0">
                <a:solidFill>
                  <a:srgbClr val="0000FF"/>
                </a:solidFill>
              </a:rPr>
              <a:t>E‘ will </a:t>
            </a:r>
            <a:r>
              <a:rPr lang="en-US" b="1" u="sng" dirty="0">
                <a:solidFill>
                  <a:srgbClr val="0000FF"/>
                </a:solidFill>
              </a:rPr>
              <a:t>be recorded with energy between E and E + </a:t>
            </a:r>
            <a:r>
              <a:rPr lang="en-US" b="1" i="1" u="sng" dirty="0" err="1" smtClean="0">
                <a:solidFill>
                  <a:srgbClr val="0000FF"/>
                </a:solidFill>
              </a:rPr>
              <a:t>dE</a:t>
            </a:r>
            <a:endParaRPr lang="en-US" b="1" u="sng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</a:rPr>
              <a:t>One </a:t>
            </a:r>
            <a:r>
              <a:rPr lang="en-US" b="1" dirty="0">
                <a:solidFill>
                  <a:srgbClr val="006600"/>
                </a:solidFill>
              </a:rPr>
              <a:t>measures, </a:t>
            </a:r>
            <a:r>
              <a:rPr lang="en-US" b="1" dirty="0" smtClean="0">
                <a:solidFill>
                  <a:srgbClr val="006600"/>
                </a:solidFill>
              </a:rPr>
              <a:t>a </a:t>
            </a:r>
            <a:r>
              <a:rPr lang="en-US" b="1" dirty="0">
                <a:solidFill>
                  <a:srgbClr val="006600"/>
                </a:solidFill>
              </a:rPr>
              <a:t>pulse-height distribution, but the energy </a:t>
            </a:r>
            <a:r>
              <a:rPr lang="en-US" b="1" dirty="0" smtClean="0">
                <a:solidFill>
                  <a:srgbClr val="006600"/>
                </a:solidFill>
              </a:rPr>
              <a:t>calibration of </a:t>
            </a:r>
            <a:r>
              <a:rPr lang="en-US" b="1" dirty="0">
                <a:solidFill>
                  <a:srgbClr val="006600"/>
                </a:solidFill>
              </a:rPr>
              <a:t>the system provides a one-to-one correspondence between energy and </a:t>
            </a:r>
            <a:r>
              <a:rPr lang="en-US" b="1" dirty="0" smtClean="0">
                <a:solidFill>
                  <a:srgbClr val="006600"/>
                </a:solidFill>
              </a:rPr>
              <a:t>pulse height.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If one </a:t>
            </a:r>
            <a:r>
              <a:rPr lang="en-US" b="1" dirty="0" smtClean="0">
                <a:solidFill>
                  <a:srgbClr val="FF0000"/>
                </a:solidFill>
              </a:rPr>
              <a:t>defines </a:t>
            </a:r>
            <a:r>
              <a:rPr lang="en-US" b="1" i="1" dirty="0" smtClean="0">
                <a:solidFill>
                  <a:srgbClr val="FF0000"/>
                </a:solidFill>
              </a:rPr>
              <a:t>S</a:t>
            </a:r>
            <a:r>
              <a:rPr lang="en-US" b="1" i="1" dirty="0">
                <a:solidFill>
                  <a:srgbClr val="FF0000"/>
                </a:solidFill>
              </a:rPr>
              <a:t>( E) </a:t>
            </a:r>
            <a:r>
              <a:rPr lang="en-US" b="1" i="1" dirty="0" err="1">
                <a:solidFill>
                  <a:srgbClr val="FF0000"/>
                </a:solidFill>
              </a:rPr>
              <a:t>dE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= source spectrum = number of particles emitted by the </a:t>
            </a:r>
            <a:r>
              <a:rPr lang="en-US" b="1" dirty="0" smtClean="0">
                <a:solidFill>
                  <a:srgbClr val="FF0000"/>
                </a:solidFill>
              </a:rPr>
              <a:t>source with </a:t>
            </a:r>
            <a:r>
              <a:rPr lang="en-US" b="1" dirty="0">
                <a:solidFill>
                  <a:srgbClr val="FF0000"/>
                </a:solidFill>
              </a:rPr>
              <a:t>energy between </a:t>
            </a:r>
            <a:r>
              <a:rPr lang="en-US" b="1" i="1" dirty="0">
                <a:solidFill>
                  <a:srgbClr val="FF0000"/>
                </a:solidFill>
              </a:rPr>
              <a:t>E </a:t>
            </a:r>
            <a:r>
              <a:rPr lang="en-US" b="1" dirty="0">
                <a:solidFill>
                  <a:srgbClr val="FF0000"/>
                </a:solidFill>
              </a:rPr>
              <a:t>and </a:t>
            </a:r>
            <a:r>
              <a:rPr lang="en-US" b="1" i="1" dirty="0">
                <a:solidFill>
                  <a:srgbClr val="FF0000"/>
                </a:solidFill>
              </a:rPr>
              <a:t>E </a:t>
            </a:r>
            <a:r>
              <a:rPr lang="en-US" b="1" dirty="0">
                <a:solidFill>
                  <a:srgbClr val="FF0000"/>
                </a:solidFill>
              </a:rPr>
              <a:t>+ </a:t>
            </a:r>
            <a:r>
              <a:rPr lang="en-US" b="1" i="1" dirty="0" err="1" smtClean="0">
                <a:solidFill>
                  <a:srgbClr val="FF0000"/>
                </a:solidFill>
              </a:rPr>
              <a:t>dE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and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1" dirty="0" smtClean="0">
                <a:solidFill>
                  <a:srgbClr val="0000FF"/>
                </a:solidFill>
              </a:rPr>
              <a:t>M( </a:t>
            </a:r>
            <a:r>
              <a:rPr lang="en-US" b="1" i="1" dirty="0">
                <a:solidFill>
                  <a:srgbClr val="0000FF"/>
                </a:solidFill>
              </a:rPr>
              <a:t>E) </a:t>
            </a:r>
            <a:r>
              <a:rPr lang="en-US" b="1" i="1" dirty="0" err="1">
                <a:solidFill>
                  <a:srgbClr val="0000FF"/>
                </a:solidFill>
              </a:rPr>
              <a:t>dE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= measured spectrum = number of particles recorded as </a:t>
            </a:r>
            <a:r>
              <a:rPr lang="en-US" b="1" dirty="0" smtClean="0">
                <a:solidFill>
                  <a:srgbClr val="0000FF"/>
                </a:solidFill>
              </a:rPr>
              <a:t>having energy </a:t>
            </a:r>
            <a:r>
              <a:rPr lang="en-US" b="1" dirty="0">
                <a:solidFill>
                  <a:srgbClr val="0000FF"/>
                </a:solidFill>
              </a:rPr>
              <a:t>between </a:t>
            </a:r>
            <a:r>
              <a:rPr lang="en-US" b="1" i="1" dirty="0">
                <a:solidFill>
                  <a:srgbClr val="0000FF"/>
                </a:solidFill>
              </a:rPr>
              <a:t>E </a:t>
            </a:r>
            <a:r>
              <a:rPr lang="en-US" b="1" dirty="0">
                <a:solidFill>
                  <a:srgbClr val="0000FF"/>
                </a:solidFill>
              </a:rPr>
              <a:t>and </a:t>
            </a:r>
            <a:r>
              <a:rPr lang="en-US" b="1" i="1" dirty="0">
                <a:solidFill>
                  <a:srgbClr val="0000FF"/>
                </a:solidFill>
              </a:rPr>
              <a:t>E </a:t>
            </a:r>
            <a:r>
              <a:rPr lang="en-US" b="1" dirty="0">
                <a:solidFill>
                  <a:srgbClr val="0000FF"/>
                </a:solidFill>
              </a:rPr>
              <a:t>+ </a:t>
            </a:r>
            <a:r>
              <a:rPr lang="en-US" b="1" i="1" dirty="0" err="1">
                <a:solidFill>
                  <a:srgbClr val="0000FF"/>
                </a:solidFill>
              </a:rPr>
              <a:t>dE</a:t>
            </a:r>
            <a:endParaRPr lang="en-US" b="1" i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6600"/>
                </a:solidFill>
              </a:rPr>
              <a:t>then the three functions </a:t>
            </a:r>
            <a:r>
              <a:rPr lang="en-US" b="1" i="1" dirty="0">
                <a:solidFill>
                  <a:srgbClr val="006600"/>
                </a:solidFill>
              </a:rPr>
              <a:t>R(E, E'), S(E), </a:t>
            </a:r>
            <a:r>
              <a:rPr lang="en-US" b="1" dirty="0">
                <a:solidFill>
                  <a:srgbClr val="006600"/>
                </a:solidFill>
              </a:rPr>
              <a:t>and </a:t>
            </a:r>
            <a:r>
              <a:rPr lang="en-US" b="1" i="1" dirty="0" smtClean="0">
                <a:solidFill>
                  <a:srgbClr val="006600"/>
                </a:solidFill>
              </a:rPr>
              <a:t>M(E</a:t>
            </a:r>
            <a:r>
              <a:rPr lang="en-US" b="1" i="1" dirty="0">
                <a:solidFill>
                  <a:srgbClr val="006600"/>
                </a:solidFill>
              </a:rPr>
              <a:t>) </a:t>
            </a:r>
            <a:r>
              <a:rPr lang="en-US" b="1" dirty="0">
                <a:solidFill>
                  <a:srgbClr val="006600"/>
                </a:solidFill>
              </a:rPr>
              <a:t>are related </a:t>
            </a:r>
            <a:r>
              <a:rPr lang="en-US" b="1" dirty="0" smtClean="0">
                <a:solidFill>
                  <a:srgbClr val="006600"/>
                </a:solidFill>
              </a:rPr>
              <a:t>by: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FF"/>
                </a:solidFill>
              </a:rPr>
              <a:t>Equation </a:t>
            </a:r>
            <a:r>
              <a:rPr lang="en-US" b="1" dirty="0">
                <a:solidFill>
                  <a:srgbClr val="FF00FF"/>
                </a:solidFill>
              </a:rPr>
              <a:t>9.10 is an integral equation with the source spectrum </a:t>
            </a:r>
            <a:r>
              <a:rPr lang="en-US" b="1" i="1" dirty="0">
                <a:solidFill>
                  <a:srgbClr val="FF00FF"/>
                </a:solidFill>
              </a:rPr>
              <a:t>S(E) </a:t>
            </a:r>
            <a:r>
              <a:rPr lang="en-US" b="1" dirty="0">
                <a:solidFill>
                  <a:srgbClr val="FF00FF"/>
                </a:solidFill>
              </a:rPr>
              <a:t>being </a:t>
            </a:r>
            <a:r>
              <a:rPr lang="en-US" b="1" dirty="0" smtClean="0">
                <a:solidFill>
                  <a:srgbClr val="FF00FF"/>
                </a:solidFill>
              </a:rPr>
              <a:t>the unknown</a:t>
            </a:r>
            <a:r>
              <a:rPr lang="en-US" b="1" dirty="0">
                <a:solidFill>
                  <a:srgbClr val="FF00FF"/>
                </a:solidFill>
              </a:rPr>
              <a:t>. </a:t>
            </a:r>
            <a:endParaRPr lang="en-US" b="1" dirty="0" smtClean="0">
              <a:solidFill>
                <a:srgbClr val="FF00FF"/>
              </a:solidFill>
            </a:endParaRP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6600"/>
                </a:solidFill>
              </a:rPr>
              <a:t>The </a:t>
            </a:r>
            <a:r>
              <a:rPr lang="en-US" b="1" dirty="0">
                <a:solidFill>
                  <a:srgbClr val="FF6600"/>
                </a:solidFill>
              </a:rPr>
              <a:t>procedure by which </a:t>
            </a:r>
            <a:r>
              <a:rPr lang="en-US" b="1" i="1" dirty="0">
                <a:solidFill>
                  <a:srgbClr val="FF6600"/>
                </a:solidFill>
              </a:rPr>
              <a:t>S(E) </a:t>
            </a:r>
            <a:r>
              <a:rPr lang="en-US" b="1" dirty="0">
                <a:solidFill>
                  <a:srgbClr val="FF6600"/>
                </a:solidFill>
              </a:rPr>
              <a:t>is obtained, after </a:t>
            </a:r>
            <a:r>
              <a:rPr lang="en-US" b="1" i="1" dirty="0">
                <a:solidFill>
                  <a:srgbClr val="FF6600"/>
                </a:solidFill>
              </a:rPr>
              <a:t>R(E, E') </a:t>
            </a:r>
            <a:r>
              <a:rPr lang="en-US" b="1" dirty="0">
                <a:solidFill>
                  <a:srgbClr val="FF6600"/>
                </a:solidFill>
              </a:rPr>
              <a:t>and </a:t>
            </a:r>
            <a:r>
              <a:rPr lang="en-US" b="1" i="1" dirty="0" smtClean="0">
                <a:solidFill>
                  <a:srgbClr val="FF6600"/>
                </a:solidFill>
              </a:rPr>
              <a:t>M(E) </a:t>
            </a:r>
            <a:r>
              <a:rPr lang="en-US" b="1" dirty="0" smtClean="0">
                <a:solidFill>
                  <a:srgbClr val="FF6600"/>
                </a:solidFill>
              </a:rPr>
              <a:t>have </a:t>
            </a:r>
            <a:r>
              <a:rPr lang="en-US" b="1" dirty="0">
                <a:solidFill>
                  <a:srgbClr val="FF6600"/>
                </a:solidFill>
              </a:rPr>
              <a:t>been determined, is called </a:t>
            </a:r>
            <a:r>
              <a:rPr lang="en-US" b="1" i="1" dirty="0">
                <a:solidFill>
                  <a:srgbClr val="FF6600"/>
                </a:solidFill>
              </a:rPr>
              <a:t>unfolding </a:t>
            </a:r>
            <a:r>
              <a:rPr lang="en-US" b="1" dirty="0">
                <a:solidFill>
                  <a:srgbClr val="FF6600"/>
                </a:solidFill>
              </a:rPr>
              <a:t>of the measured spectrum. </a:t>
            </a:r>
            <a:endParaRPr lang="en-US" b="1" dirty="0" smtClean="0">
              <a:solidFill>
                <a:srgbClr val="FF6600"/>
              </a:solidFill>
            </a:endParaRP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Methods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of </a:t>
            </a:r>
            <a:r>
              <a:rPr lang="en-US" b="1" dirty="0">
                <a:solidFill>
                  <a:srgbClr val="0000FF"/>
                </a:solidFill>
              </a:rPr>
              <a:t>unfolding are discussed in Chaps. 11-14.</a:t>
            </a:r>
          </a:p>
          <a:p>
            <a:pPr marL="285750" indent="-285750">
              <a:buClr>
                <a:srgbClr val="0033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To determine the response function of a detection system at energy </a:t>
            </a:r>
            <a:r>
              <a:rPr lang="en-US" b="1" i="1" dirty="0">
                <a:solidFill>
                  <a:srgbClr val="FF0000"/>
                </a:solidFill>
              </a:rPr>
              <a:t>E, </a:t>
            </a:r>
            <a:r>
              <a:rPr lang="en-US" b="1" dirty="0" smtClean="0">
                <a:solidFill>
                  <a:srgbClr val="FF0000"/>
                </a:solidFill>
              </a:rPr>
              <a:t>the energy spectrum </a:t>
            </a:r>
            <a:r>
              <a:rPr lang="en-US" b="1" dirty="0">
                <a:solidFill>
                  <a:srgbClr val="FF0000"/>
                </a:solidFill>
              </a:rPr>
              <a:t>of a monoenergetic source emitting particles with that </a:t>
            </a:r>
            <a:r>
              <a:rPr lang="en-US" b="1" dirty="0" smtClean="0">
                <a:solidFill>
                  <a:srgbClr val="FF0000"/>
                </a:solidFill>
              </a:rPr>
              <a:t>energy is </a:t>
            </a:r>
            <a:r>
              <a:rPr lang="en-US" b="1" dirty="0">
                <a:solidFill>
                  <a:srgbClr val="FF0000"/>
                </a:solidFill>
              </a:rPr>
              <a:t>recorded.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</a:rPr>
              <a:t>Since </a:t>
            </a:r>
            <a:r>
              <a:rPr lang="en-US" b="1" dirty="0">
                <a:solidFill>
                  <a:srgbClr val="006600"/>
                </a:solidFill>
              </a:rPr>
              <a:t>the resolution changes with energy, the measurement </a:t>
            </a:r>
            <a:r>
              <a:rPr lang="en-US" b="1" dirty="0" smtClean="0">
                <a:solidFill>
                  <a:srgbClr val="006600"/>
                </a:solidFill>
              </a:rPr>
              <a:t>is repeated </a:t>
            </a:r>
            <a:r>
              <a:rPr lang="en-US" b="1" dirty="0">
                <a:solidFill>
                  <a:srgbClr val="006600"/>
                </a:solidFill>
              </a:rPr>
              <a:t>using several sources spanning the energy range of interest. </a:t>
            </a:r>
            <a:endParaRPr lang="en-US" b="1" dirty="0" smtClean="0">
              <a:solidFill>
                <a:srgbClr val="0066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6600"/>
                </a:solidFill>
              </a:rPr>
              <a:t>Figure 9.13 shows </a:t>
            </a:r>
            <a:r>
              <a:rPr lang="en-US" b="1" dirty="0">
                <a:solidFill>
                  <a:srgbClr val="FF6600"/>
                </a:solidFill>
              </a:rPr>
              <a:t>response functions for several commonly encountered cases.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2" y="6218236"/>
            <a:ext cx="5257800" cy="55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411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</a:rPr>
              <a:t>9.7 </a:t>
            </a:r>
            <a:r>
              <a:rPr lang="en-US" sz="2000" b="1" u="sng" dirty="0">
                <a:solidFill>
                  <a:schemeClr val="bg1"/>
                </a:solidFill>
              </a:rPr>
              <a:t>DETERMINATION OF THE ENERGY </a:t>
            </a:r>
            <a:r>
              <a:rPr lang="en-US" sz="2000" b="1" u="sng" dirty="0">
                <a:solidFill>
                  <a:srgbClr val="FFFFFF"/>
                </a:solidFill>
              </a:rPr>
              <a:t>RESOLUTION-THE RESPONSE FUNCTION new-NT-31</a:t>
            </a:r>
            <a:r>
              <a:rPr lang="en-US" b="1" u="sng" dirty="0">
                <a:solidFill>
                  <a:srgbClr val="FFFFFF"/>
                </a:solidFill>
              </a:rPr>
              <a:t/>
            </a:r>
            <a:br>
              <a:rPr lang="en-US" b="1" u="sng" dirty="0">
                <a:solidFill>
                  <a:srgbClr val="FFFFFF"/>
                </a:solidFill>
              </a:rPr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2" y="1303378"/>
            <a:ext cx="8401050" cy="625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950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</a:rPr>
              <a:t>9.7 </a:t>
            </a:r>
            <a:r>
              <a:rPr lang="en-US" sz="2000" b="1" u="sng" dirty="0">
                <a:solidFill>
                  <a:schemeClr val="bg1"/>
                </a:solidFill>
              </a:rPr>
              <a:t>DETERMINATION OF THE ENERGY </a:t>
            </a:r>
            <a:r>
              <a:rPr lang="en-US" sz="2000" b="1" u="sng" dirty="0">
                <a:solidFill>
                  <a:srgbClr val="FFFFFF"/>
                </a:solidFill>
              </a:rPr>
              <a:t>RESOLUTION-THE RESPONSE FUNCTION </a:t>
            </a:r>
            <a:r>
              <a:rPr lang="en-US" sz="2000" b="1" u="sng" dirty="0" smtClean="0">
                <a:solidFill>
                  <a:srgbClr val="FFFFFF"/>
                </a:solidFill>
              </a:rPr>
              <a:t>new-NT-32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2" y="1417926"/>
            <a:ext cx="7286626" cy="6104212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809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9.8 THE IMPORTANCE OF GOOD ENERGY </a:t>
            </a:r>
            <a:r>
              <a:rPr lang="en-US" sz="2000" b="1" dirty="0" smtClean="0">
                <a:solidFill>
                  <a:srgbClr val="FFFFFF"/>
                </a:solidFill>
              </a:rPr>
              <a:t>RESOLUTION-NT-new-32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512" y="1646237"/>
            <a:ext cx="9677400" cy="610378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9.8 THE IMPORTANCE OF GOOD ENERGY RESOLUTION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6600"/>
                </a:solidFill>
              </a:rPr>
              <a:t>The importance of good energy resolution becomes obvious if the </a:t>
            </a:r>
            <a:r>
              <a:rPr lang="en-US" b="1" dirty="0" smtClean="0">
                <a:solidFill>
                  <a:srgbClr val="006600"/>
                </a:solidFill>
              </a:rPr>
              <a:t>energy spectrum </a:t>
            </a:r>
            <a:r>
              <a:rPr lang="en-US" b="1" dirty="0">
                <a:solidFill>
                  <a:srgbClr val="006600"/>
                </a:solidFill>
              </a:rPr>
              <a:t>to be measured consists of several energies. </a:t>
            </a:r>
            <a:endParaRPr lang="en-US" b="1" dirty="0" smtClean="0">
              <a:solidFill>
                <a:srgbClr val="0066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Consider </a:t>
            </a:r>
            <a:r>
              <a:rPr lang="en-US" b="1" dirty="0">
                <a:solidFill>
                  <a:srgbClr val="0000FF"/>
                </a:solidFill>
              </a:rPr>
              <a:t>as an </a:t>
            </a:r>
            <a:r>
              <a:rPr lang="en-US" b="1" dirty="0" smtClean="0">
                <a:solidFill>
                  <a:srgbClr val="0000FF"/>
                </a:solidFill>
              </a:rPr>
              <a:t>example the </a:t>
            </a:r>
            <a:r>
              <a:rPr lang="en-US" b="1" dirty="0">
                <a:solidFill>
                  <a:srgbClr val="0000FF"/>
                </a:solidFill>
              </a:rPr>
              <a:t>source spectrum of Fig. 9.14, consisting of two energies </a:t>
            </a:r>
            <a:r>
              <a:rPr lang="en-US" b="1" i="1" dirty="0" smtClean="0">
                <a:solidFill>
                  <a:srgbClr val="0000FF"/>
                </a:solidFill>
              </a:rPr>
              <a:t>E</a:t>
            </a:r>
            <a:r>
              <a:rPr lang="en-US" b="1" i="1" baseline="-25000" dirty="0" smtClean="0">
                <a:solidFill>
                  <a:srgbClr val="0000FF"/>
                </a:solidFill>
              </a:rPr>
              <a:t>1 </a:t>
            </a:r>
            <a:r>
              <a:rPr lang="en-US" b="1" dirty="0" smtClean="0">
                <a:solidFill>
                  <a:srgbClr val="0000FF"/>
                </a:solidFill>
              </a:rPr>
              <a:t>and </a:t>
            </a:r>
            <a:r>
              <a:rPr lang="en-US" b="1" i="1" dirty="0" smtClean="0">
                <a:solidFill>
                  <a:srgbClr val="0000FF"/>
                </a:solidFill>
              </a:rPr>
              <a:t>E</a:t>
            </a:r>
            <a:r>
              <a:rPr lang="en-US" b="1" i="1" baseline="-25000" dirty="0">
                <a:solidFill>
                  <a:srgbClr val="0000FF"/>
                </a:solidFill>
              </a:rPr>
              <a:t>2</a:t>
            </a:r>
            <a:r>
              <a:rPr lang="en-US" b="1" i="1" dirty="0" smtClean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i="1" dirty="0" smtClean="0">
                <a:solidFill>
                  <a:srgbClr val="FF6600"/>
                </a:solidFill>
              </a:rPr>
              <a:t> </a:t>
            </a:r>
            <a:r>
              <a:rPr lang="en-US" b="1" dirty="0" smtClean="0">
                <a:solidFill>
                  <a:srgbClr val="FF6600"/>
                </a:solidFill>
              </a:rPr>
              <a:t>Assume that </a:t>
            </a:r>
            <a:r>
              <a:rPr lang="en-US" b="1" dirty="0">
                <a:solidFill>
                  <a:srgbClr val="FF6600"/>
                </a:solidFill>
              </a:rPr>
              <a:t>this spectrum is measured with a system having energy resolution equal </a:t>
            </a:r>
            <a:r>
              <a:rPr lang="en-US" b="1" dirty="0" smtClean="0">
                <a:solidFill>
                  <a:srgbClr val="FF6600"/>
                </a:solidFill>
              </a:rPr>
              <a:t>to </a:t>
            </a:r>
            <a:r>
              <a:rPr lang="en-US" b="1" dirty="0" smtClean="0">
                <a:solidFill>
                  <a:srgbClr val="FF6600"/>
                </a:solidFill>
                <a:sym typeface="Symbol"/>
              </a:rPr>
              <a:t> </a:t>
            </a:r>
            <a:r>
              <a:rPr lang="en-US" b="1" dirty="0" smtClean="0">
                <a:solidFill>
                  <a:srgbClr val="FF6600"/>
                </a:solidFill>
              </a:rPr>
              <a:t>and </a:t>
            </a:r>
            <a:r>
              <a:rPr lang="en-US" b="1" dirty="0">
                <a:solidFill>
                  <a:srgbClr val="FF6600"/>
                </a:solidFill>
              </a:rPr>
              <a:t>examine the following cases.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u="sng" dirty="0">
                <a:solidFill>
                  <a:srgbClr val="FF0000"/>
                </a:solidFill>
              </a:rPr>
              <a:t>Case I: </a:t>
            </a:r>
            <a:r>
              <a:rPr lang="en-US" b="1" i="1" dirty="0">
                <a:solidFill>
                  <a:srgbClr val="FF6600"/>
                </a:solidFill>
              </a:rPr>
              <a:t>E</a:t>
            </a:r>
            <a:r>
              <a:rPr lang="en-US" b="1" i="1" baseline="-25000" dirty="0">
                <a:solidFill>
                  <a:srgbClr val="FF6600"/>
                </a:solidFill>
              </a:rPr>
              <a:t>2 </a:t>
            </a:r>
            <a:r>
              <a:rPr lang="en-US" b="1" dirty="0" smtClean="0">
                <a:solidFill>
                  <a:srgbClr val="FF6600"/>
                </a:solidFill>
              </a:rPr>
              <a:t>- </a:t>
            </a:r>
            <a:r>
              <a:rPr lang="en-US" b="1" i="1" dirty="0">
                <a:solidFill>
                  <a:srgbClr val="FF6600"/>
                </a:solidFill>
              </a:rPr>
              <a:t>E</a:t>
            </a:r>
            <a:r>
              <a:rPr lang="en-US" b="1" i="1" baseline="-25000" dirty="0">
                <a:solidFill>
                  <a:srgbClr val="FF6600"/>
                </a:solidFill>
              </a:rPr>
              <a:t>1</a:t>
            </a:r>
            <a:r>
              <a:rPr lang="en-US" b="1" i="1" dirty="0" smtClean="0">
                <a:solidFill>
                  <a:srgbClr val="FF6600"/>
                </a:solidFill>
              </a:rPr>
              <a:t> </a:t>
            </a:r>
            <a:r>
              <a:rPr lang="en-US" b="1" dirty="0">
                <a:solidFill>
                  <a:srgbClr val="FF6600"/>
                </a:solidFill>
              </a:rPr>
              <a:t>&gt; </a:t>
            </a:r>
            <a:r>
              <a:rPr lang="en-US" b="1" dirty="0" smtClean="0">
                <a:solidFill>
                  <a:srgbClr val="FF6600"/>
                </a:solidFill>
              </a:rPr>
              <a:t>2</a:t>
            </a:r>
            <a:r>
              <a:rPr lang="en-US" b="1" dirty="0" smtClean="0">
                <a:solidFill>
                  <a:srgbClr val="FF6600"/>
                </a:solidFill>
                <a:sym typeface="Symbol"/>
              </a:rPr>
              <a:t></a:t>
            </a:r>
            <a:r>
              <a:rPr lang="en-US" b="1" u="sng" dirty="0" smtClean="0">
                <a:solidFill>
                  <a:srgbClr val="0000FF"/>
                </a:solidFill>
              </a:rPr>
              <a:t>. </a:t>
            </a:r>
            <a:r>
              <a:rPr lang="en-US" b="1" u="sng" dirty="0">
                <a:solidFill>
                  <a:srgbClr val="0000FF"/>
                </a:solidFill>
              </a:rPr>
              <a:t>The measured spectrum is shown in Fig. 9.15 for </a:t>
            </a:r>
            <a:r>
              <a:rPr lang="en-US" b="1" u="sng" dirty="0" smtClean="0">
                <a:solidFill>
                  <a:srgbClr val="0000FF"/>
                </a:solidFill>
              </a:rPr>
              <a:t>this case</a:t>
            </a:r>
            <a:r>
              <a:rPr lang="en-US" b="1" u="sng" dirty="0">
                <a:solidFill>
                  <a:srgbClr val="0000FF"/>
                </a:solidFill>
              </a:rPr>
              <a:t>.  </a:t>
            </a:r>
            <a:r>
              <a:rPr lang="en-US" b="1" u="sng" dirty="0" smtClean="0">
                <a:solidFill>
                  <a:srgbClr val="0000FF"/>
                </a:solidFill>
              </a:rPr>
              <a:t>The </a:t>
            </a:r>
            <a:r>
              <a:rPr lang="en-US" b="1" u="sng" dirty="0">
                <a:solidFill>
                  <a:srgbClr val="0000FF"/>
                </a:solidFill>
              </a:rPr>
              <a:t>system can </a:t>
            </a:r>
            <a:r>
              <a:rPr lang="en-US" b="1" i="1" u="sng" dirty="0">
                <a:solidFill>
                  <a:srgbClr val="0000FF"/>
                </a:solidFill>
              </a:rPr>
              <a:t>resolve </a:t>
            </a:r>
            <a:r>
              <a:rPr lang="en-US" b="1" u="sng" dirty="0">
                <a:solidFill>
                  <a:srgbClr val="0000FF"/>
                </a:solidFill>
              </a:rPr>
              <a:t>the two peaks-i.e., the two peaks can be </a:t>
            </a:r>
            <a:r>
              <a:rPr lang="en-US" b="1" u="sng" dirty="0" smtClean="0">
                <a:solidFill>
                  <a:srgbClr val="0000FF"/>
                </a:solidFill>
              </a:rPr>
              <a:t>identified as </a:t>
            </a:r>
            <a:r>
              <a:rPr lang="en-US" b="1" u="sng" dirty="0">
                <a:solidFill>
                  <a:srgbClr val="0000FF"/>
                </a:solidFill>
              </a:rPr>
              <a:t>two separate energies.</a:t>
            </a:r>
          </a:p>
          <a:p>
            <a:pPr marL="285750" indent="-285750"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en-US" b="1" u="sng" dirty="0">
                <a:solidFill>
                  <a:srgbClr val="FF0000"/>
                </a:solidFill>
              </a:rPr>
              <a:t>Case </a:t>
            </a:r>
            <a:r>
              <a:rPr lang="en-US" b="1" u="sng" dirty="0" smtClean="0">
                <a:solidFill>
                  <a:srgbClr val="FF0000"/>
                </a:solidFill>
              </a:rPr>
              <a:t>II: </a:t>
            </a:r>
            <a:r>
              <a:rPr lang="en-US" b="1" i="1" dirty="0">
                <a:solidFill>
                  <a:srgbClr val="FF0000"/>
                </a:solidFill>
              </a:rPr>
              <a:t>E</a:t>
            </a:r>
            <a:r>
              <a:rPr lang="en-US" b="1" i="1" baseline="-25000" dirty="0">
                <a:solidFill>
                  <a:srgbClr val="FF0000"/>
                </a:solidFill>
              </a:rPr>
              <a:t>2 </a:t>
            </a:r>
            <a:r>
              <a:rPr lang="en-US" b="1" dirty="0">
                <a:solidFill>
                  <a:srgbClr val="FF0000"/>
                </a:solidFill>
              </a:rPr>
              <a:t>- </a:t>
            </a:r>
            <a:r>
              <a:rPr lang="en-US" b="1" i="1" dirty="0">
                <a:solidFill>
                  <a:srgbClr val="FF0000"/>
                </a:solidFill>
              </a:rPr>
              <a:t>E</a:t>
            </a:r>
            <a:r>
              <a:rPr lang="en-US" b="1" i="1" baseline="-25000" dirty="0">
                <a:solidFill>
                  <a:srgbClr val="FF0000"/>
                </a:solidFill>
              </a:rPr>
              <a:t>1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=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  <a:sym typeface="Symbol"/>
              </a:rPr>
              <a:t> </a:t>
            </a:r>
            <a:r>
              <a:rPr lang="en-US" b="1" u="sng" dirty="0" smtClean="0">
                <a:solidFill>
                  <a:srgbClr val="006600"/>
                </a:solidFill>
              </a:rPr>
              <a:t>This </a:t>
            </a:r>
            <a:r>
              <a:rPr lang="en-US" b="1" u="sng" dirty="0">
                <a:solidFill>
                  <a:srgbClr val="006600"/>
                </a:solidFill>
              </a:rPr>
              <a:t>case is shown in Fig. 9.16.  </a:t>
            </a:r>
            <a:r>
              <a:rPr lang="en-US" b="1" u="sng" dirty="0" smtClean="0">
                <a:solidFill>
                  <a:srgbClr val="006600"/>
                </a:solidFill>
              </a:rPr>
              <a:t>The </a:t>
            </a:r>
            <a:r>
              <a:rPr lang="en-US" b="1" u="sng" dirty="0">
                <a:solidFill>
                  <a:srgbClr val="006600"/>
                </a:solidFill>
              </a:rPr>
              <a:t>peaks can still </a:t>
            </a:r>
            <a:r>
              <a:rPr lang="en-US" b="1" u="sng" dirty="0" smtClean="0">
                <a:solidFill>
                  <a:srgbClr val="006600"/>
                </a:solidFill>
              </a:rPr>
              <a:t>be resolved</a:t>
            </a:r>
            <a:r>
              <a:rPr lang="en-US" b="1" u="sng" dirty="0">
                <a:solidFill>
                  <a:srgbClr val="006600"/>
                </a:solidFill>
              </a:rPr>
              <a:t>.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</a:rPr>
              <a:t>Case III: </a:t>
            </a:r>
            <a:r>
              <a:rPr lang="en-US" b="1" i="1" dirty="0">
                <a:solidFill>
                  <a:srgbClr val="FF0000"/>
                </a:solidFill>
              </a:rPr>
              <a:t>E</a:t>
            </a:r>
            <a:r>
              <a:rPr lang="en-US" b="1" i="1" baseline="-25000" dirty="0">
                <a:solidFill>
                  <a:srgbClr val="FF0000"/>
                </a:solidFill>
              </a:rPr>
              <a:t>2 </a:t>
            </a:r>
            <a:r>
              <a:rPr lang="en-US" b="1" dirty="0">
                <a:solidFill>
                  <a:srgbClr val="FF0000"/>
                </a:solidFill>
              </a:rPr>
              <a:t>- </a:t>
            </a:r>
            <a:r>
              <a:rPr lang="en-US" b="1" i="1" dirty="0">
                <a:solidFill>
                  <a:srgbClr val="FF0000"/>
                </a:solidFill>
              </a:rPr>
              <a:t>E</a:t>
            </a:r>
            <a:r>
              <a:rPr lang="en-US" b="1" i="1" baseline="-25000" dirty="0">
                <a:solidFill>
                  <a:srgbClr val="FF0000"/>
                </a:solidFill>
              </a:rPr>
              <a:t>1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=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 </a:t>
            </a:r>
            <a:r>
              <a:rPr lang="en-US" b="1" u="sng" dirty="0" smtClean="0">
                <a:solidFill>
                  <a:srgbClr val="FF00FF"/>
                </a:solidFill>
              </a:rPr>
              <a:t>This </a:t>
            </a:r>
            <a:r>
              <a:rPr lang="en-US" b="1" u="sng" dirty="0">
                <a:solidFill>
                  <a:srgbClr val="FF00FF"/>
                </a:solidFill>
              </a:rPr>
              <a:t>case is shown in Fig. 9.17</a:t>
            </a:r>
            <a:r>
              <a:rPr lang="en-US" b="1" u="sng" dirty="0">
                <a:solidFill>
                  <a:srgbClr val="0000FF"/>
                </a:solidFill>
              </a:rPr>
              <a:t>. </a:t>
            </a:r>
            <a:r>
              <a:rPr lang="en-US" b="1" u="sng" dirty="0" smtClean="0">
                <a:solidFill>
                  <a:srgbClr val="FF00FF"/>
                </a:solidFill>
              </a:rPr>
              <a:t>The </a:t>
            </a:r>
            <a:r>
              <a:rPr lang="en-US" b="1" u="sng" dirty="0">
                <a:solidFill>
                  <a:srgbClr val="FF00FF"/>
                </a:solidFill>
              </a:rPr>
              <a:t>solid line shows </a:t>
            </a:r>
            <a:r>
              <a:rPr lang="en-US" b="1" u="sng" dirty="0" smtClean="0">
                <a:solidFill>
                  <a:srgbClr val="FF00FF"/>
                </a:solidFill>
              </a:rPr>
              <a:t>how the </a:t>
            </a:r>
            <a:r>
              <a:rPr lang="en-US" b="1" u="sng" dirty="0">
                <a:solidFill>
                  <a:srgbClr val="FF00FF"/>
                </a:solidFill>
              </a:rPr>
              <a:t>measured spectrum will look as the sum of the two peaks (dashed lines).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u="sng" dirty="0">
                <a:solidFill>
                  <a:srgbClr val="006600"/>
                </a:solidFill>
              </a:rPr>
              <a:t>It is obvious that it is difficult to identify two distinct peaks if </a:t>
            </a:r>
            <a:r>
              <a:rPr lang="en-US" b="1" i="1" u="sng" dirty="0">
                <a:solidFill>
                  <a:srgbClr val="FF0000"/>
                </a:solidFill>
              </a:rPr>
              <a:t>E</a:t>
            </a:r>
            <a:r>
              <a:rPr lang="en-US" b="1" i="1" u="sng" baseline="-25000" dirty="0">
                <a:solidFill>
                  <a:srgbClr val="FF0000"/>
                </a:solidFill>
              </a:rPr>
              <a:t>2 </a:t>
            </a:r>
            <a:r>
              <a:rPr lang="en-US" b="1" u="sng" dirty="0">
                <a:solidFill>
                  <a:srgbClr val="FF0000"/>
                </a:solidFill>
              </a:rPr>
              <a:t>- </a:t>
            </a:r>
            <a:r>
              <a:rPr lang="en-US" b="1" i="1" u="sng" dirty="0">
                <a:solidFill>
                  <a:srgbClr val="FF0000"/>
                </a:solidFill>
              </a:rPr>
              <a:t>E</a:t>
            </a:r>
            <a:r>
              <a:rPr lang="en-US" b="1" i="1" u="sng" baseline="-25000" dirty="0">
                <a:solidFill>
                  <a:srgbClr val="FF0000"/>
                </a:solidFill>
              </a:rPr>
              <a:t>1</a:t>
            </a:r>
            <a:r>
              <a:rPr lang="en-US" b="1" i="1" u="sng" dirty="0">
                <a:solidFill>
                  <a:srgbClr val="FF0000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= </a:t>
            </a:r>
            <a:r>
              <a:rPr lang="en-US" b="1" u="sng" dirty="0">
                <a:solidFill>
                  <a:srgbClr val="FF0000"/>
                </a:solidFill>
                <a:sym typeface="Symbol"/>
              </a:rPr>
              <a:t> </a:t>
            </a:r>
            <a:r>
              <a:rPr lang="en-US" b="1" u="sng" dirty="0" smtClean="0">
                <a:solidFill>
                  <a:srgbClr val="006600"/>
                </a:solidFill>
              </a:rPr>
              <a:t>, and </a:t>
            </a:r>
            <a:r>
              <a:rPr lang="en-US" b="1" u="sng" dirty="0">
                <a:solidFill>
                  <a:srgbClr val="006600"/>
                </a:solidFill>
              </a:rPr>
              <a:t>the situation will be worse if </a:t>
            </a:r>
            <a:r>
              <a:rPr lang="en-US" b="1" i="1" u="sng" dirty="0">
                <a:solidFill>
                  <a:srgbClr val="FF0000"/>
                </a:solidFill>
              </a:rPr>
              <a:t>E</a:t>
            </a:r>
            <a:r>
              <a:rPr lang="en-US" b="1" i="1" u="sng" baseline="-25000" dirty="0">
                <a:solidFill>
                  <a:srgbClr val="FF0000"/>
                </a:solidFill>
              </a:rPr>
              <a:t>2 </a:t>
            </a:r>
            <a:r>
              <a:rPr lang="en-US" b="1" u="sng" dirty="0">
                <a:solidFill>
                  <a:srgbClr val="FF0000"/>
                </a:solidFill>
              </a:rPr>
              <a:t>- </a:t>
            </a:r>
            <a:r>
              <a:rPr lang="en-US" b="1" i="1" u="sng" dirty="0">
                <a:solidFill>
                  <a:srgbClr val="FF0000"/>
                </a:solidFill>
              </a:rPr>
              <a:t>E</a:t>
            </a:r>
            <a:r>
              <a:rPr lang="en-US" b="1" i="1" u="sng" baseline="-25000" dirty="0">
                <a:solidFill>
                  <a:srgbClr val="FF0000"/>
                </a:solidFill>
              </a:rPr>
              <a:t>1</a:t>
            </a:r>
            <a:r>
              <a:rPr lang="en-US" b="1" i="1" u="sng" dirty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006600"/>
                </a:solidFill>
              </a:rPr>
              <a:t>&lt; </a:t>
            </a:r>
            <a:r>
              <a:rPr lang="en-US" b="1" u="sng" dirty="0">
                <a:solidFill>
                  <a:srgbClr val="FF0000"/>
                </a:solidFill>
                <a:sym typeface="Symbol"/>
              </a:rPr>
              <a:t></a:t>
            </a:r>
            <a:r>
              <a:rPr lang="en-US" b="1" u="sng" dirty="0" smtClean="0">
                <a:solidFill>
                  <a:srgbClr val="006600"/>
                </a:solidFill>
              </a:rPr>
              <a:t>.</a:t>
            </a:r>
            <a:endParaRPr lang="en-US" b="1" u="sng" dirty="0">
              <a:solidFill>
                <a:srgbClr val="0066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FF"/>
                </a:solidFill>
              </a:rPr>
              <a:t>The three cases examined above intend to show how important good </a:t>
            </a:r>
            <a:r>
              <a:rPr lang="en-US" b="1" dirty="0" smtClean="0">
                <a:solidFill>
                  <a:srgbClr val="0000FF"/>
                </a:solidFill>
              </a:rPr>
              <a:t>energy resolution </a:t>
            </a:r>
            <a:r>
              <a:rPr lang="en-US" b="1" dirty="0">
                <a:solidFill>
                  <a:srgbClr val="0000FF"/>
                </a:solidFill>
              </a:rPr>
              <a:t>is for the measurement of spectra with many energy peaks.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If the response </a:t>
            </a:r>
            <a:r>
              <a:rPr lang="en-US" b="1" dirty="0">
                <a:solidFill>
                  <a:srgbClr val="FF0000"/>
                </a:solidFill>
              </a:rPr>
              <a:t>function of the detector is not known and the measured </a:t>
            </a:r>
            <a:r>
              <a:rPr lang="en-US" b="1" dirty="0" smtClean="0">
                <a:solidFill>
                  <a:srgbClr val="FF0000"/>
                </a:solidFill>
              </a:rPr>
              <a:t>spectrum shows </a:t>
            </a:r>
            <a:r>
              <a:rPr lang="en-US" b="1" dirty="0">
                <a:solidFill>
                  <a:srgbClr val="FF0000"/>
                </a:solidFill>
              </a:rPr>
              <a:t>no well-identified peaks, the following criterion is used for the </a:t>
            </a:r>
            <a:r>
              <a:rPr lang="en-US" b="1" dirty="0" smtClean="0">
                <a:solidFill>
                  <a:srgbClr val="FF0000"/>
                </a:solidFill>
              </a:rPr>
              <a:t>energy resolution </a:t>
            </a:r>
            <a:r>
              <a:rPr lang="en-US" b="1" dirty="0">
                <a:solidFill>
                  <a:srgbClr val="FF0000"/>
                </a:solidFill>
              </a:rPr>
              <a:t>required to identify the peaks of about equal magnitude: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3300"/>
                </a:solidFill>
              </a:rPr>
              <a:t>To be able to resolve two energy peaks at </a:t>
            </a:r>
            <a:r>
              <a:rPr lang="en-US" b="1" i="1" dirty="0" smtClean="0">
                <a:solidFill>
                  <a:srgbClr val="003300"/>
                </a:solidFill>
              </a:rPr>
              <a:t>E</a:t>
            </a:r>
            <a:r>
              <a:rPr lang="en-US" b="1" i="1" baseline="-25000" dirty="0" smtClean="0">
                <a:solidFill>
                  <a:srgbClr val="003300"/>
                </a:solidFill>
              </a:rPr>
              <a:t>1</a:t>
            </a:r>
            <a:r>
              <a:rPr lang="en-US" b="1" dirty="0">
                <a:solidFill>
                  <a:srgbClr val="003300"/>
                </a:solidFill>
              </a:rPr>
              <a:t> </a:t>
            </a:r>
            <a:r>
              <a:rPr lang="en-US" b="1" dirty="0" smtClean="0">
                <a:solidFill>
                  <a:srgbClr val="003300"/>
                </a:solidFill>
              </a:rPr>
              <a:t>and </a:t>
            </a:r>
            <a:r>
              <a:rPr lang="en-US" b="1" i="1" dirty="0" smtClean="0">
                <a:solidFill>
                  <a:srgbClr val="003300"/>
                </a:solidFill>
              </a:rPr>
              <a:t>E</a:t>
            </a:r>
            <a:r>
              <a:rPr lang="en-US" b="1" i="1" baseline="-25000" dirty="0">
                <a:solidFill>
                  <a:srgbClr val="003300"/>
                </a:solidFill>
              </a:rPr>
              <a:t>2</a:t>
            </a:r>
            <a:r>
              <a:rPr lang="en-US" b="1" i="1" dirty="0" smtClean="0">
                <a:solidFill>
                  <a:srgbClr val="003300"/>
                </a:solidFill>
              </a:rPr>
              <a:t> </a:t>
            </a:r>
            <a:r>
              <a:rPr lang="en-US" b="1" dirty="0" smtClean="0">
                <a:solidFill>
                  <a:srgbClr val="003300"/>
                </a:solidFill>
              </a:rPr>
              <a:t>the </a:t>
            </a:r>
            <a:r>
              <a:rPr lang="en-US" b="1" dirty="0">
                <a:solidFill>
                  <a:srgbClr val="003300"/>
                </a:solidFill>
              </a:rPr>
              <a:t>resolution of the </a:t>
            </a:r>
            <a:r>
              <a:rPr lang="en-US" b="1" dirty="0" smtClean="0">
                <a:solidFill>
                  <a:srgbClr val="003300"/>
                </a:solidFill>
              </a:rPr>
              <a:t>system should be such </a:t>
            </a:r>
            <a:r>
              <a:rPr lang="en-US" b="1" dirty="0">
                <a:solidFill>
                  <a:srgbClr val="003300"/>
                </a:solidFill>
              </a:rPr>
              <a:t>that </a:t>
            </a:r>
            <a:r>
              <a:rPr lang="en-US" b="1" dirty="0" smtClean="0">
                <a:solidFill>
                  <a:srgbClr val="003300"/>
                </a:solidFill>
              </a:rPr>
              <a:t>:</a:t>
            </a:r>
          </a:p>
          <a:p>
            <a:endParaRPr lang="en-US" b="1" dirty="0">
              <a:solidFill>
                <a:srgbClr val="0066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2" y="7170888"/>
            <a:ext cx="1881236" cy="38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349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9.8 THE IMPORTANCE OF GOOD ENERGY RESOLUTION-NT-new-32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7" y="1339850"/>
            <a:ext cx="9867900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919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9.8 THE IMPORTANCE OF GOOD ENERGY </a:t>
            </a:r>
            <a:r>
              <a:rPr lang="en-US" sz="2000" b="1" dirty="0" smtClean="0">
                <a:solidFill>
                  <a:srgbClr val="FFFFFF"/>
                </a:solidFill>
              </a:rPr>
              <a:t>RESOLUTION-NT-new-33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53" y="2103437"/>
            <a:ext cx="9324819" cy="3962400"/>
          </a:xfrm>
          <a:prstGeom prst="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534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pPr>
              <a:defRPr/>
            </a:pPr>
            <a:fld id="{79468C8F-28A5-41B8-B637-8665C840F748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00" y="2332037"/>
            <a:ext cx="8346268" cy="434681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3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9.8 THE IMPORTANCE OF GOOD ENERGY RESOLUTION-NT-new-34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2" y="1517192"/>
            <a:ext cx="7108774" cy="581547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347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u="sng" dirty="0">
                <a:solidFill>
                  <a:srgbClr val="FFFFFF"/>
                </a:solidFill>
              </a:rPr>
              <a:t>9.9 </a:t>
            </a:r>
            <a:r>
              <a:rPr lang="en-US" sz="2000" b="1" u="sng" dirty="0" smtClean="0">
                <a:solidFill>
                  <a:srgbClr val="FFFFFF"/>
                </a:solidFill>
              </a:rPr>
              <a:t>MULTICHANNEL  </a:t>
            </a:r>
            <a:r>
              <a:rPr lang="en-US" sz="2000" b="1" u="sng" dirty="0">
                <a:solidFill>
                  <a:srgbClr val="FFFFFF"/>
                </a:solidFill>
              </a:rPr>
              <a:t>ANALYZER (MCA</a:t>
            </a:r>
            <a:r>
              <a:rPr lang="en-US" sz="2000" b="1" u="sng" dirty="0" smtClean="0">
                <a:solidFill>
                  <a:srgbClr val="FFFFFF"/>
                </a:solidFill>
              </a:rPr>
              <a:t>)-NT-new-35</a:t>
            </a:r>
            <a:r>
              <a:rPr lang="en-US" b="1" u="sng" dirty="0">
                <a:solidFill>
                  <a:srgbClr val="FF0000"/>
                </a:solidFill>
              </a:rPr>
              <a:t/>
            </a:r>
            <a:br>
              <a:rPr lang="en-US" b="1" u="sng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0712" y="1570037"/>
            <a:ext cx="9220200" cy="6561796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9.9 BRIEF DESCRIPTION OF A </a:t>
            </a:r>
            <a:r>
              <a:rPr lang="en-US" sz="2000" b="1" u="sng" dirty="0" smtClean="0">
                <a:solidFill>
                  <a:srgbClr val="FF0000"/>
                </a:solidFill>
              </a:rPr>
              <a:t>MULTICHANNEL  ANALYZER </a:t>
            </a:r>
            <a:r>
              <a:rPr lang="en-US" sz="2000" b="1" u="sng" dirty="0">
                <a:solidFill>
                  <a:srgbClr val="FF0000"/>
                </a:solidFill>
              </a:rPr>
              <a:t>(MCA)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3300"/>
                </a:solidFill>
              </a:rPr>
              <a:t>To measure an energy spectrum of a radioactive source </a:t>
            </a:r>
            <a:r>
              <a:rPr lang="en-US" b="1" dirty="0">
                <a:solidFill>
                  <a:srgbClr val="003300"/>
                </a:solidFill>
              </a:rPr>
              <a:t> </a:t>
            </a:r>
            <a:r>
              <a:rPr lang="en-US" b="1" dirty="0" smtClean="0">
                <a:solidFill>
                  <a:srgbClr val="003300"/>
                </a:solidFill>
              </a:rPr>
              <a:t>the </a:t>
            </a:r>
            <a:r>
              <a:rPr lang="en-US" b="1" dirty="0">
                <a:solidFill>
                  <a:srgbClr val="003300"/>
                </a:solidFill>
              </a:rPr>
              <a:t>use of an instrument called the multichannel </a:t>
            </a:r>
            <a:r>
              <a:rPr lang="en-US" b="1" dirty="0" smtClean="0">
                <a:solidFill>
                  <a:srgbClr val="003300"/>
                </a:solidFill>
              </a:rPr>
              <a:t>analyzer (MCA</a:t>
            </a:r>
            <a:r>
              <a:rPr lang="en-US" b="1" dirty="0">
                <a:solidFill>
                  <a:srgbClr val="003300"/>
                </a:solidFill>
              </a:rPr>
              <a:t>). </a:t>
            </a:r>
            <a:endParaRPr lang="en-US" b="1" dirty="0" smtClean="0">
              <a:solidFill>
                <a:srgbClr val="0033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FF"/>
                </a:solidFill>
              </a:rPr>
              <a:t>Multichannel </a:t>
            </a:r>
            <a:r>
              <a:rPr lang="en-US" b="1" dirty="0">
                <a:solidFill>
                  <a:srgbClr val="FF00FF"/>
                </a:solidFill>
              </a:rPr>
              <a:t>analyzers are used in either of two different modes: 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smtClean="0">
                <a:solidFill>
                  <a:srgbClr val="FF00FF"/>
                </a:solidFill>
              </a:rPr>
              <a:t>The </a:t>
            </a:r>
            <a:r>
              <a:rPr lang="en-US" b="1" i="1" dirty="0" smtClean="0">
                <a:solidFill>
                  <a:srgbClr val="FF00FF"/>
                </a:solidFill>
              </a:rPr>
              <a:t>pulse-height </a:t>
            </a:r>
            <a:r>
              <a:rPr lang="en-US" b="1" i="1" dirty="0">
                <a:solidFill>
                  <a:srgbClr val="FF00FF"/>
                </a:solidFill>
              </a:rPr>
              <a:t>analysis </a:t>
            </a:r>
            <a:r>
              <a:rPr lang="en-US" b="1" dirty="0">
                <a:solidFill>
                  <a:srgbClr val="FF00FF"/>
                </a:solidFill>
              </a:rPr>
              <a:t>(PHA) mode or the </a:t>
            </a:r>
            <a:r>
              <a:rPr lang="en-US" b="1" i="1" dirty="0">
                <a:solidFill>
                  <a:srgbClr val="FF00FF"/>
                </a:solidFill>
              </a:rPr>
              <a:t>multichannel scaling </a:t>
            </a:r>
            <a:r>
              <a:rPr lang="en-US" b="1" dirty="0">
                <a:solidFill>
                  <a:srgbClr val="FF00FF"/>
                </a:solidFill>
              </a:rPr>
              <a:t>(MCS) mode.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FF"/>
                </a:solidFill>
              </a:rPr>
              <a:t>The MCS mode is used to count events as a function of time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individual channels </a:t>
            </a:r>
            <a:r>
              <a:rPr lang="en-US" b="1" dirty="0">
                <a:solidFill>
                  <a:srgbClr val="FF0000"/>
                </a:solidFill>
              </a:rPr>
              <a:t>of the memory count all incoming pulses for a preset time width </a:t>
            </a:r>
            <a:r>
              <a:rPr lang="en-US" b="1" i="1" dirty="0" smtClean="0">
                <a:solidFill>
                  <a:srgbClr val="FF0000"/>
                </a:solidFill>
                <a:sym typeface="Symbol"/>
              </a:rPr>
              <a:t></a:t>
            </a:r>
            <a:r>
              <a:rPr lang="en-US" b="1" i="1" dirty="0" smtClean="0">
                <a:solidFill>
                  <a:srgbClr val="FF0000"/>
                </a:solidFill>
              </a:rPr>
              <a:t>t</a:t>
            </a:r>
            <a:r>
              <a:rPr lang="en-US" b="1" i="1" dirty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3300"/>
                </a:solidFill>
              </a:rPr>
              <a:t>After time </a:t>
            </a:r>
            <a:r>
              <a:rPr lang="en-US" b="1" i="1" dirty="0" smtClean="0">
                <a:solidFill>
                  <a:srgbClr val="003300"/>
                </a:solidFill>
                <a:sym typeface="Symbol"/>
              </a:rPr>
              <a:t></a:t>
            </a:r>
            <a:r>
              <a:rPr lang="en-US" b="1" i="1" dirty="0" smtClean="0">
                <a:solidFill>
                  <a:srgbClr val="003300"/>
                </a:solidFill>
              </a:rPr>
              <a:t>t</a:t>
            </a:r>
            <a:r>
              <a:rPr lang="en-US" b="1" i="1" dirty="0">
                <a:solidFill>
                  <a:srgbClr val="003300"/>
                </a:solidFill>
              </a:rPr>
              <a:t>, </a:t>
            </a:r>
            <a:r>
              <a:rPr lang="en-US" b="1" dirty="0">
                <a:solidFill>
                  <a:srgbClr val="003300"/>
                </a:solidFill>
              </a:rPr>
              <a:t>the counting operation is switched automatically to the </a:t>
            </a:r>
            <a:r>
              <a:rPr lang="en-US" b="1" dirty="0" smtClean="0">
                <a:solidFill>
                  <a:srgbClr val="003300"/>
                </a:solidFill>
              </a:rPr>
              <a:t>next channel </a:t>
            </a:r>
            <a:r>
              <a:rPr lang="en-US" b="1" dirty="0">
                <a:solidFill>
                  <a:srgbClr val="003300"/>
                </a:solidFill>
              </a:rPr>
              <a:t>in the memory, thus producing in the end a time sequence of </a:t>
            </a:r>
            <a:r>
              <a:rPr lang="en-US" b="1" dirty="0" smtClean="0">
                <a:solidFill>
                  <a:srgbClr val="003300"/>
                </a:solidFill>
              </a:rPr>
              <a:t>the radiation </a:t>
            </a:r>
            <a:r>
              <a:rPr lang="en-US" b="1" dirty="0">
                <a:solidFill>
                  <a:srgbClr val="003300"/>
                </a:solidFill>
              </a:rPr>
              <a:t>being detected. </a:t>
            </a:r>
            <a:endParaRPr lang="en-US" b="1" dirty="0" smtClean="0">
              <a:solidFill>
                <a:srgbClr val="0033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For </a:t>
            </a:r>
            <a:r>
              <a:rPr lang="en-US" b="1" dirty="0">
                <a:solidFill>
                  <a:srgbClr val="0000FF"/>
                </a:solidFill>
              </a:rPr>
              <a:t>example, if the radiation source is a </a:t>
            </a:r>
            <a:r>
              <a:rPr lang="en-US" b="1" dirty="0" smtClean="0">
                <a:solidFill>
                  <a:srgbClr val="0000FF"/>
                </a:solidFill>
              </a:rPr>
              <a:t>short-lived isotope</a:t>
            </a:r>
            <a:r>
              <a:rPr lang="en-US" b="1" dirty="0">
                <a:solidFill>
                  <a:srgbClr val="0000FF"/>
                </a:solidFill>
              </a:rPr>
              <a:t>, the MCS mode will provide the exponential decay curve that can </a:t>
            </a:r>
            <a:r>
              <a:rPr lang="en-US" b="1" dirty="0" smtClean="0">
                <a:solidFill>
                  <a:srgbClr val="0000FF"/>
                </a:solidFill>
              </a:rPr>
              <a:t>be used </a:t>
            </a:r>
            <a:r>
              <a:rPr lang="en-US" b="1" dirty="0">
                <a:solidFill>
                  <a:srgbClr val="0000FF"/>
                </a:solidFill>
              </a:rPr>
              <a:t>for the measurement of the half-life of this isotope.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3300"/>
                </a:solidFill>
              </a:rPr>
              <a:t>The </a:t>
            </a:r>
            <a:r>
              <a:rPr lang="en-US" b="1" dirty="0">
                <a:solidFill>
                  <a:srgbClr val="003300"/>
                </a:solidFill>
              </a:rPr>
              <a:t>PHA mode is the traditional function of an MCA 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used </a:t>
            </a:r>
            <a:r>
              <a:rPr lang="en-US" b="1" dirty="0">
                <a:solidFill>
                  <a:srgbClr val="FF0000"/>
                </a:solidFill>
              </a:rPr>
              <a:t>to </a:t>
            </a:r>
            <a:r>
              <a:rPr lang="en-US" b="1" dirty="0" smtClean="0">
                <a:solidFill>
                  <a:srgbClr val="FF0000"/>
                </a:solidFill>
              </a:rPr>
              <a:t>sort out </a:t>
            </a:r>
            <a:r>
              <a:rPr lang="en-US" b="1" dirty="0">
                <a:solidFill>
                  <a:srgbClr val="FF0000"/>
                </a:solidFill>
              </a:rPr>
              <a:t>incoming pulses according to their height and store the number of pulses </a:t>
            </a:r>
            <a:r>
              <a:rPr lang="en-US" b="1" dirty="0" smtClean="0">
                <a:solidFill>
                  <a:srgbClr val="FF0000"/>
                </a:solidFill>
              </a:rPr>
              <a:t>of a </a:t>
            </a:r>
            <a:r>
              <a:rPr lang="en-US" b="1" dirty="0">
                <a:solidFill>
                  <a:srgbClr val="FF0000"/>
                </a:solidFill>
              </a:rPr>
              <a:t>particular height in a corresponding address of the MCA memory called </a:t>
            </a: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i="1" dirty="0" smtClean="0">
                <a:solidFill>
                  <a:srgbClr val="FF0000"/>
                </a:solidFill>
              </a:rPr>
              <a:t>channel </a:t>
            </a:r>
            <a:r>
              <a:rPr lang="en-US" b="1" i="1" dirty="0">
                <a:solidFill>
                  <a:srgbClr val="FF0000"/>
                </a:solidFill>
              </a:rPr>
              <a:t>number.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6600"/>
                </a:solidFill>
              </a:rPr>
              <a:t>In the PHA mode, an MCA performs the function of a series of </a:t>
            </a:r>
            <a:r>
              <a:rPr lang="en-US" b="1" dirty="0" smtClean="0">
                <a:solidFill>
                  <a:srgbClr val="FF6600"/>
                </a:solidFill>
              </a:rPr>
              <a:t>SCAs placed </a:t>
            </a:r>
            <a:r>
              <a:rPr lang="en-US" b="1" dirty="0">
                <a:solidFill>
                  <a:srgbClr val="FF6600"/>
                </a:solidFill>
              </a:rPr>
              <a:t>adjacent to one another. </a:t>
            </a:r>
            <a:endParaRPr lang="en-US" b="1" dirty="0" smtClean="0">
              <a:solidFill>
                <a:srgbClr val="FF66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When </a:t>
            </a:r>
            <a:r>
              <a:rPr lang="en-US" b="1" dirty="0">
                <a:solidFill>
                  <a:srgbClr val="0000FF"/>
                </a:solidFill>
              </a:rPr>
              <a:t>only one SCA with width </a:t>
            </a:r>
            <a:r>
              <a:rPr lang="en-US" b="1" i="1" dirty="0" smtClean="0">
                <a:solidFill>
                  <a:srgbClr val="0000FF"/>
                </a:solidFill>
                <a:sym typeface="Symbol"/>
              </a:rPr>
              <a:t></a:t>
            </a:r>
            <a:r>
              <a:rPr lang="en-US" b="1" i="1" dirty="0" smtClean="0">
                <a:solidFill>
                  <a:srgbClr val="0000FF"/>
                </a:solidFill>
              </a:rPr>
              <a:t>E </a:t>
            </a:r>
            <a:r>
              <a:rPr lang="en-US" b="1" dirty="0">
                <a:solidFill>
                  <a:srgbClr val="0000FF"/>
                </a:solidFill>
              </a:rPr>
              <a:t>is used, </a:t>
            </a:r>
            <a:r>
              <a:rPr lang="en-US" b="1" dirty="0" smtClean="0">
                <a:solidFill>
                  <a:srgbClr val="0000FF"/>
                </a:solidFill>
              </a:rPr>
              <a:t>the experimenter </a:t>
            </a:r>
            <a:r>
              <a:rPr lang="en-US" b="1" dirty="0">
                <a:solidFill>
                  <a:srgbClr val="0000FF"/>
                </a:solidFill>
              </a:rPr>
              <a:t>has to sweep the spectrum by moving the lower threshold of </a:t>
            </a:r>
            <a:r>
              <a:rPr lang="en-US" b="1" dirty="0" smtClean="0">
                <a:solidFill>
                  <a:srgbClr val="0000FF"/>
                </a:solidFill>
              </a:rPr>
              <a:t>the SCA </a:t>
            </a:r>
            <a:r>
              <a:rPr lang="en-US" b="1" dirty="0">
                <a:solidFill>
                  <a:srgbClr val="0000FF"/>
                </a:solidFill>
              </a:rPr>
              <a:t>manually (see Sec. 9.4).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3300"/>
                </a:solidFill>
              </a:rPr>
              <a:t>On </a:t>
            </a:r>
            <a:r>
              <a:rPr lang="en-US" b="1" dirty="0">
                <a:solidFill>
                  <a:srgbClr val="003300"/>
                </a:solidFill>
              </a:rPr>
              <a:t>the other hand, if one had many SCAs, </a:t>
            </a:r>
            <a:r>
              <a:rPr lang="en-US" b="1" dirty="0" smtClean="0">
                <a:solidFill>
                  <a:srgbClr val="003300"/>
                </a:solidFill>
              </a:rPr>
              <a:t>all counting </a:t>
            </a:r>
            <a:r>
              <a:rPr lang="en-US" b="1" dirty="0">
                <a:solidFill>
                  <a:srgbClr val="003300"/>
                </a:solidFill>
              </a:rPr>
              <a:t>simultaneously, the whole spectrum would be recorded simultaneously</a:t>
            </a:r>
            <a:r>
              <a:rPr lang="en-US" b="1" dirty="0" smtClean="0">
                <a:solidFill>
                  <a:srgbClr val="003300"/>
                </a:solidFill>
              </a:rPr>
              <a:t>.</a:t>
            </a:r>
          </a:p>
          <a:p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90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u="sng" dirty="0">
                <a:solidFill>
                  <a:srgbClr val="FFFFFF"/>
                </a:solidFill>
              </a:rPr>
              <a:t>9.9 MULTICHANNEL  ANALYZER (MCA)-NT-new-35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927" y="1493837"/>
            <a:ext cx="8124826" cy="575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213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512" y="1722437"/>
            <a:ext cx="9753600" cy="7306103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C00CC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3300"/>
                </a:solidFill>
              </a:rPr>
              <a:t>This is exactly what the MCA does, although its principle of operation is </a:t>
            </a:r>
            <a:r>
              <a:rPr lang="en-US" b="1" dirty="0" smtClean="0">
                <a:solidFill>
                  <a:srgbClr val="003300"/>
                </a:solidFill>
              </a:rPr>
              <a:t>not based </a:t>
            </a:r>
            <a:r>
              <a:rPr lang="en-US" b="1" dirty="0">
                <a:solidFill>
                  <a:srgbClr val="003300"/>
                </a:solidFill>
              </a:rPr>
              <a:t>on a series of SCAs.</a:t>
            </a:r>
          </a:p>
          <a:p>
            <a:pPr marL="285750" indent="-285750">
              <a:buClr>
                <a:srgbClr val="CC00CC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FF"/>
                </a:solidFill>
              </a:rPr>
              <a:t>Figure 9.18 shows a simplified block diagram of an MCA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Clr>
                <a:srgbClr val="CC00CC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>
                <a:solidFill>
                  <a:srgbClr val="FF00FF"/>
                </a:solidFill>
              </a:rPr>
              <a:t>In the PHA </a:t>
            </a:r>
            <a:r>
              <a:rPr lang="en-US" b="1" dirty="0" smtClean="0">
                <a:solidFill>
                  <a:srgbClr val="FF00FF"/>
                </a:solidFill>
              </a:rPr>
              <a:t>mode, the </a:t>
            </a:r>
            <a:r>
              <a:rPr lang="en-US" b="1" dirty="0">
                <a:solidFill>
                  <a:srgbClr val="FF00FF"/>
                </a:solidFill>
              </a:rPr>
              <a:t>incoming pulse enters into a unit called the </a:t>
            </a:r>
            <a:r>
              <a:rPr lang="en-US" b="1" i="1" dirty="0">
                <a:solidFill>
                  <a:srgbClr val="FF00FF"/>
                </a:solidFill>
              </a:rPr>
              <a:t>analog-to-digital </a:t>
            </a:r>
            <a:r>
              <a:rPr lang="en-US" b="1" i="1" dirty="0" smtClean="0">
                <a:solidFill>
                  <a:srgbClr val="FF00FF"/>
                </a:solidFill>
              </a:rPr>
              <a:t>converter </a:t>
            </a:r>
            <a:r>
              <a:rPr lang="en-US" b="1" dirty="0" smtClean="0">
                <a:solidFill>
                  <a:srgbClr val="FF00FF"/>
                </a:solidFill>
              </a:rPr>
              <a:t>(ADC</a:t>
            </a:r>
            <a:r>
              <a:rPr lang="en-US" b="1" dirty="0">
                <a:solidFill>
                  <a:srgbClr val="FF00FF"/>
                </a:solidFill>
              </a:rPr>
              <a:t>). </a:t>
            </a:r>
            <a:endParaRPr lang="en-US" b="1" dirty="0" smtClean="0">
              <a:solidFill>
                <a:srgbClr val="FF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ADC </a:t>
            </a:r>
            <a:r>
              <a:rPr lang="en-US" b="1" i="1" dirty="0">
                <a:solidFill>
                  <a:srgbClr val="FF0000"/>
                </a:solidFill>
              </a:rPr>
              <a:t>digitizes </a:t>
            </a:r>
            <a:r>
              <a:rPr lang="en-US" b="1" dirty="0">
                <a:solidFill>
                  <a:srgbClr val="FF0000"/>
                </a:solidFill>
              </a:rPr>
              <a:t>the pulse amplitude: it produces a number </a:t>
            </a:r>
            <a:r>
              <a:rPr lang="en-US" b="1" dirty="0" smtClean="0">
                <a:solidFill>
                  <a:srgbClr val="FF0000"/>
                </a:solidFill>
              </a:rPr>
              <a:t>proportional to </a:t>
            </a:r>
            <a:r>
              <a:rPr lang="en-US" b="1" dirty="0">
                <a:solidFill>
                  <a:srgbClr val="FF0000"/>
                </a:solidFill>
              </a:rPr>
              <a:t>the height of the pulse, a number that determines the channel </a:t>
            </a:r>
            <a:r>
              <a:rPr lang="en-US" b="1" dirty="0" smtClean="0">
                <a:solidFill>
                  <a:srgbClr val="FF0000"/>
                </a:solidFill>
              </a:rPr>
              <a:t>where the </a:t>
            </a:r>
            <a:r>
              <a:rPr lang="en-US" b="1" dirty="0">
                <a:solidFill>
                  <a:srgbClr val="FF0000"/>
                </a:solidFill>
              </a:rPr>
              <a:t>pulse will be stored.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3300"/>
                </a:solidFill>
              </a:rPr>
              <a:t>The </a:t>
            </a:r>
            <a:r>
              <a:rPr lang="en-US" b="1" dirty="0">
                <a:solidFill>
                  <a:srgbClr val="003300"/>
                </a:solidFill>
              </a:rPr>
              <a:t>size of the ADC, given in terms of </a:t>
            </a:r>
            <a:r>
              <a:rPr lang="en-US" b="1" dirty="0" smtClean="0">
                <a:solidFill>
                  <a:srgbClr val="003300"/>
                </a:solidFill>
              </a:rPr>
              <a:t>channels, defines </a:t>
            </a:r>
            <a:r>
              <a:rPr lang="en-US" b="1" dirty="0">
                <a:solidFill>
                  <a:srgbClr val="003300"/>
                </a:solidFill>
              </a:rPr>
              <a:t>the absolute resolution of the system. </a:t>
            </a:r>
            <a:endParaRPr lang="en-US" b="1" dirty="0" smtClean="0">
              <a:solidFill>
                <a:srgbClr val="0033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Actually</a:t>
            </a:r>
            <a:r>
              <a:rPr lang="en-US" b="1" dirty="0">
                <a:solidFill>
                  <a:srgbClr val="0000FF"/>
                </a:solidFill>
              </a:rPr>
              <a:t>, the ADC determines </a:t>
            </a:r>
            <a:r>
              <a:rPr lang="en-US" b="1" dirty="0" smtClean="0">
                <a:solidFill>
                  <a:srgbClr val="0000FF"/>
                </a:solidFill>
              </a:rPr>
              <a:t>the number </a:t>
            </a:r>
            <a:r>
              <a:rPr lang="en-US" b="1" dirty="0">
                <a:solidFill>
                  <a:srgbClr val="0000FF"/>
                </a:solidFill>
              </a:rPr>
              <a:t>of discrete parts into which the pulse height can be subdivided.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Commercial ADCs have at the present time a size up to 16384 channels, </a:t>
            </a:r>
            <a:r>
              <a:rPr lang="en-US" b="1" dirty="0" smtClean="0">
                <a:solidFill>
                  <a:srgbClr val="FF0000"/>
                </a:solidFill>
              </a:rPr>
              <a:t>with the </a:t>
            </a:r>
            <a:r>
              <a:rPr lang="en-US" b="1" dirty="0">
                <a:solidFill>
                  <a:srgbClr val="FF0000"/>
                </a:solidFill>
              </a:rPr>
              <a:t>full scale adjustable in steps of 256, 512, 1024, etc., channels.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6600"/>
                </a:solidFill>
              </a:rPr>
              <a:t>The number of discrete parts (channels) into which the input pulse range (</a:t>
            </a:r>
            <a:r>
              <a:rPr lang="en-US" b="1" dirty="0" smtClean="0">
                <a:solidFill>
                  <a:srgbClr val="006600"/>
                </a:solidFill>
              </a:rPr>
              <a:t>0 to </a:t>
            </a:r>
            <a:r>
              <a:rPr lang="en-US" b="1" dirty="0">
                <a:solidFill>
                  <a:srgbClr val="006600"/>
                </a:solidFill>
              </a:rPr>
              <a:t>+ 10 V) is divided is called the </a:t>
            </a:r>
            <a:r>
              <a:rPr lang="en-US" b="1" i="1" dirty="0">
                <a:solidFill>
                  <a:srgbClr val="006600"/>
                </a:solidFill>
              </a:rPr>
              <a:t>conversion gain. </a:t>
            </a:r>
            <a:endParaRPr lang="en-US" b="1" i="1" dirty="0" smtClean="0">
              <a:solidFill>
                <a:srgbClr val="006600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6600"/>
                </a:solidFill>
              </a:rPr>
              <a:t>The </a:t>
            </a:r>
            <a:r>
              <a:rPr lang="en-US" b="1" dirty="0">
                <a:solidFill>
                  <a:srgbClr val="FF6600"/>
                </a:solidFill>
              </a:rPr>
              <a:t>conversion gain is set by </a:t>
            </a:r>
            <a:r>
              <a:rPr lang="en-US" b="1" dirty="0" smtClean="0">
                <a:solidFill>
                  <a:srgbClr val="FF6600"/>
                </a:solidFill>
              </a:rPr>
              <a:t>a stepwise </a:t>
            </a:r>
            <a:r>
              <a:rPr lang="en-US" b="1" dirty="0">
                <a:solidFill>
                  <a:srgbClr val="FF6600"/>
                </a:solidFill>
              </a:rPr>
              <a:t>control knob located on the front of the instrument. </a:t>
            </a:r>
            <a:endParaRPr lang="en-US" b="1" dirty="0" smtClean="0">
              <a:solidFill>
                <a:srgbClr val="FF66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As </a:t>
            </a:r>
            <a:r>
              <a:rPr lang="en-US" b="1" dirty="0">
                <a:solidFill>
                  <a:srgbClr val="0000FF"/>
                </a:solidFill>
              </a:rPr>
              <a:t>an example, </a:t>
            </a:r>
            <a:r>
              <a:rPr lang="en-US" b="1" dirty="0" smtClean="0">
                <a:solidFill>
                  <a:srgbClr val="0000FF"/>
                </a:solidFill>
              </a:rPr>
              <a:t>if the </a:t>
            </a:r>
            <a:r>
              <a:rPr lang="en-US" b="1" dirty="0">
                <a:solidFill>
                  <a:srgbClr val="0000FF"/>
                </a:solidFill>
              </a:rPr>
              <a:t>conversion gain is set at 2048 channels, it means that the maximum </a:t>
            </a:r>
            <a:r>
              <a:rPr lang="en-US" b="1" dirty="0" smtClean="0">
                <a:solidFill>
                  <a:srgbClr val="0000FF"/>
                </a:solidFill>
              </a:rPr>
              <a:t>pulse height </a:t>
            </a:r>
            <a:r>
              <a:rPr lang="en-US" b="1" dirty="0">
                <a:solidFill>
                  <a:srgbClr val="0000FF"/>
                </a:solidFill>
              </a:rPr>
              <a:t>(10 V) is divided into that many parts.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</a:rPr>
              <a:t>Therefore</a:t>
            </a:r>
            <a:r>
              <a:rPr lang="en-US" b="1" dirty="0">
                <a:solidFill>
                  <a:srgbClr val="006600"/>
                </a:solidFill>
              </a:rPr>
              <a:t>, the resolution of </a:t>
            </a:r>
            <a:r>
              <a:rPr lang="en-US" b="1" dirty="0" smtClean="0">
                <a:solidFill>
                  <a:srgbClr val="006600"/>
                </a:solidFill>
              </a:rPr>
              <a:t>the MCA </a:t>
            </a:r>
            <a:r>
              <a:rPr lang="en-US" b="1" dirty="0">
                <a:solidFill>
                  <a:srgbClr val="006600"/>
                </a:solidFill>
              </a:rPr>
              <a:t>at this setting </a:t>
            </a:r>
            <a:r>
              <a:rPr lang="en-US" b="1" dirty="0" smtClean="0">
                <a:solidFill>
                  <a:srgbClr val="006600"/>
                </a:solidFill>
              </a:rPr>
              <a:t>is 10 </a:t>
            </a:r>
            <a:r>
              <a:rPr lang="en-US" b="1" dirty="0">
                <a:solidFill>
                  <a:srgbClr val="006600"/>
                </a:solidFill>
              </a:rPr>
              <a:t>V/2048 = 4.88 mV/channel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FF"/>
                </a:solidFill>
              </a:rPr>
              <a:t>The </a:t>
            </a:r>
            <a:r>
              <a:rPr lang="en-US" b="1" dirty="0">
                <a:solidFill>
                  <a:srgbClr val="FF00FF"/>
                </a:solidFill>
              </a:rPr>
              <a:t>memory of the MCA is a data-storage unit arranged in a series </a:t>
            </a:r>
            <a:r>
              <a:rPr lang="en-US" b="1" dirty="0" smtClean="0">
                <a:solidFill>
                  <a:srgbClr val="FF00FF"/>
                </a:solidFill>
              </a:rPr>
              <a:t>of channels</a:t>
            </a:r>
            <a:r>
              <a:rPr lang="en-US" b="1" dirty="0">
                <a:solidFill>
                  <a:srgbClr val="FF00FF"/>
                </a:solidFill>
              </a:rPr>
              <a:t>. </a:t>
            </a:r>
            <a:endParaRPr lang="en-US" b="1" dirty="0" smtClean="0">
              <a:solidFill>
                <a:srgbClr val="FF00FF"/>
              </a:solidFill>
            </a:endParaRPr>
          </a:p>
          <a:p>
            <a:pPr marL="285750" indent="-285750">
              <a:buClr>
                <a:srgbClr val="0033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Every </a:t>
            </a:r>
            <a:r>
              <a:rPr lang="en-US" b="1" dirty="0">
                <a:solidFill>
                  <a:srgbClr val="0000FF"/>
                </a:solidFill>
              </a:rPr>
              <a:t>channel is capable of storing up to 2</a:t>
            </a:r>
            <a:r>
              <a:rPr lang="en-US" b="1" baseline="30000" dirty="0">
                <a:solidFill>
                  <a:srgbClr val="0000FF"/>
                </a:solidFill>
              </a:rPr>
              <a:t>20</a:t>
            </a:r>
            <a:r>
              <a:rPr lang="en-US" b="1" dirty="0">
                <a:solidFill>
                  <a:srgbClr val="0000FF"/>
                </a:solidFill>
              </a:rPr>
              <a:t> - 1 data (pulses), </a:t>
            </a:r>
            <a:r>
              <a:rPr lang="en-US" b="1" dirty="0" smtClean="0">
                <a:solidFill>
                  <a:srgbClr val="0000FF"/>
                </a:solidFill>
              </a:rPr>
              <a:t>in most cases.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</a:rPr>
              <a:t>Commercial </a:t>
            </a:r>
            <a:r>
              <a:rPr lang="en-US" b="1" dirty="0">
                <a:solidFill>
                  <a:srgbClr val="006600"/>
                </a:solidFill>
              </a:rPr>
              <a:t>MCAs have memories with up to 16384 channels.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CC00CC"/>
                </a:solidFill>
              </a:rPr>
              <a:t>Normally, the MCA provides for selection and use of the full memory, only </a:t>
            </a:r>
            <a:r>
              <a:rPr lang="en-US" b="1" dirty="0" smtClean="0">
                <a:solidFill>
                  <a:srgbClr val="CC00CC"/>
                </a:solidFill>
              </a:rPr>
              <a:t>half of </a:t>
            </a:r>
            <a:r>
              <a:rPr lang="en-US" b="1" dirty="0">
                <a:solidFill>
                  <a:srgbClr val="CC00CC"/>
                </a:solidFill>
              </a:rPr>
              <a:t>it, or one-fourth of it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Transfer </a:t>
            </a:r>
            <a:r>
              <a:rPr lang="en-US" b="1" dirty="0">
                <a:solidFill>
                  <a:srgbClr val="FF0000"/>
                </a:solidFill>
              </a:rPr>
              <a:t>of data from one fraction of the memory </a:t>
            </a:r>
            <a:r>
              <a:rPr lang="en-US" b="1" dirty="0" smtClean="0">
                <a:solidFill>
                  <a:srgbClr val="FF0000"/>
                </a:solidFill>
              </a:rPr>
              <a:t>to another </a:t>
            </a:r>
            <a:r>
              <a:rPr lang="en-US" b="1" dirty="0">
                <a:solidFill>
                  <a:srgbClr val="FF0000"/>
                </a:solidFill>
              </a:rPr>
              <a:t>is also </a:t>
            </a:r>
            <a:r>
              <a:rPr lang="en-US" b="1" dirty="0" smtClean="0">
                <a:solidFill>
                  <a:srgbClr val="FF0000"/>
                </a:solidFill>
              </a:rPr>
              <a:t>possible.</a:t>
            </a:r>
            <a:r>
              <a:rPr lang="en-US" dirty="0" smtClean="0">
                <a:solidFill>
                  <a:srgbClr val="FF0000"/>
                </a:solidFill>
              </a:rPr>
              <a:t>..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0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u="sng" dirty="0">
                <a:solidFill>
                  <a:srgbClr val="FFFFFF"/>
                </a:solidFill>
              </a:rPr>
              <a:t>9.9 MULTICHANNEL  ANALYZER (MCA)-</a:t>
            </a:r>
            <a:r>
              <a:rPr lang="en-US" sz="2000" b="1" u="sng" dirty="0" smtClean="0">
                <a:solidFill>
                  <a:srgbClr val="FFFFFF"/>
                </a:solidFill>
              </a:rPr>
              <a:t>NT-new-36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" y="1493837"/>
            <a:ext cx="8382001" cy="62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5991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u="sng" dirty="0">
                <a:solidFill>
                  <a:srgbClr val="FFFFFF"/>
                </a:solidFill>
              </a:rPr>
              <a:t>9.9 MULTICHANNEL  ANALYZER (MCA)-</a:t>
            </a:r>
            <a:r>
              <a:rPr lang="en-US" sz="2000" b="1" u="sng" dirty="0" smtClean="0">
                <a:solidFill>
                  <a:srgbClr val="FFFFFF"/>
                </a:solidFill>
              </a:rPr>
              <a:t>NT-new-37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1493837"/>
            <a:ext cx="7686675" cy="5800725"/>
          </a:xfrm>
          <a:prstGeom prst="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5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512" y="1646237"/>
            <a:ext cx="9677400" cy="730610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33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In the PHA mode, the first channel of the region used is called channel </a:t>
            </a:r>
            <a:r>
              <a:rPr lang="en-US" b="1" dirty="0" smtClean="0">
                <a:solidFill>
                  <a:srgbClr val="FF0000"/>
                </a:solidFill>
              </a:rPr>
              <a:t>zero and </a:t>
            </a:r>
            <a:r>
              <a:rPr lang="en-US" b="1" dirty="0">
                <a:solidFill>
                  <a:srgbClr val="FF0000"/>
                </a:solidFill>
              </a:rPr>
              <a:t>records, in almost all late model MCAs, the live time of the analysis, </a:t>
            </a:r>
            <a:r>
              <a:rPr lang="en-US" b="1" dirty="0" smtClean="0">
                <a:solidFill>
                  <a:srgbClr val="FF0000"/>
                </a:solidFill>
              </a:rPr>
              <a:t>in seconds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If </a:t>
            </a:r>
            <a:r>
              <a:rPr lang="en-US" b="1" dirty="0">
                <a:solidFill>
                  <a:srgbClr val="0000FF"/>
                </a:solidFill>
              </a:rPr>
              <a:t>the full memory or the first half or first quarter of the memory </a:t>
            </a:r>
            <a:r>
              <a:rPr lang="en-US" b="1" dirty="0" smtClean="0">
                <a:solidFill>
                  <a:srgbClr val="0000FF"/>
                </a:solidFill>
              </a:rPr>
              <a:t>is used</a:t>
            </a:r>
            <a:r>
              <a:rPr lang="en-US" b="1" dirty="0">
                <a:solidFill>
                  <a:srgbClr val="0000FF"/>
                </a:solidFill>
              </a:rPr>
              <a:t>, channel zero is the address 0000.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</a:rPr>
              <a:t>If </a:t>
            </a:r>
            <a:r>
              <a:rPr lang="en-US" b="1" dirty="0">
                <a:solidFill>
                  <a:srgbClr val="006600"/>
                </a:solidFill>
              </a:rPr>
              <a:t>the second half of 4096 memory </a:t>
            </a:r>
            <a:r>
              <a:rPr lang="en-US" b="1" dirty="0" smtClean="0">
                <a:solidFill>
                  <a:srgbClr val="006600"/>
                </a:solidFill>
              </a:rPr>
              <a:t>is used</a:t>
            </a:r>
            <a:r>
              <a:rPr lang="en-US" b="1" dirty="0">
                <a:solidFill>
                  <a:srgbClr val="006600"/>
                </a:solidFill>
              </a:rPr>
              <a:t>, channel zero is address 2048; if the second quarter is used, channel zero </a:t>
            </a:r>
            <a:r>
              <a:rPr lang="en-US" b="1" dirty="0" smtClean="0">
                <a:solidFill>
                  <a:srgbClr val="006600"/>
                </a:solidFill>
              </a:rPr>
              <a:t>is address </a:t>
            </a:r>
            <a:r>
              <a:rPr lang="en-US" b="1" dirty="0">
                <a:solidFill>
                  <a:srgbClr val="006600"/>
                </a:solidFill>
              </a:rPr>
              <a:t>1024; and so on.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How does one determine the size of the MCA memory needed for a </a:t>
            </a:r>
            <a:r>
              <a:rPr lang="en-US" b="1" dirty="0" smtClean="0">
                <a:solidFill>
                  <a:srgbClr val="FF0000"/>
                </a:solidFill>
              </a:rPr>
              <a:t>specific experiment</a:t>
            </a:r>
            <a:r>
              <a:rPr lang="en-US" b="1" dirty="0">
                <a:solidFill>
                  <a:srgbClr val="FF0000"/>
                </a:solidFill>
              </a:rPr>
              <a:t>?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FF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6600"/>
                </a:solidFill>
              </a:rPr>
              <a:t>The </a:t>
            </a:r>
            <a:r>
              <a:rPr lang="en-US" b="1" dirty="0">
                <a:solidFill>
                  <a:srgbClr val="FF6600"/>
                </a:solidFill>
              </a:rPr>
              <a:t>decision is made based on the requirements for the </a:t>
            </a:r>
            <a:r>
              <a:rPr lang="en-US" b="1" dirty="0" smtClean="0">
                <a:solidFill>
                  <a:srgbClr val="FF6600"/>
                </a:solidFill>
              </a:rPr>
              <a:t>PHA mode</a:t>
            </a:r>
            <a:r>
              <a:rPr lang="en-US" b="1" dirty="0">
                <a:solidFill>
                  <a:srgbClr val="FF6600"/>
                </a:solidFill>
              </a:rPr>
              <a:t>. </a:t>
            </a:r>
            <a:endParaRPr lang="en-US" b="1" dirty="0" smtClean="0">
              <a:solidFill>
                <a:srgbClr val="FF6600"/>
              </a:solidFill>
            </a:endParaRPr>
          </a:p>
          <a:p>
            <a:pPr marL="285750" indent="-285750">
              <a:buClr>
                <a:srgbClr val="FF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One </a:t>
            </a:r>
            <a:r>
              <a:rPr lang="en-US" b="1" dirty="0">
                <a:solidFill>
                  <a:srgbClr val="0000FF"/>
                </a:solidFill>
              </a:rPr>
              <a:t>equation frequently used </a:t>
            </a:r>
            <a:r>
              <a:rPr lang="en-US" b="1" dirty="0" smtClean="0">
                <a:solidFill>
                  <a:srgbClr val="0000FF"/>
                </a:solidFill>
              </a:rPr>
              <a:t>is :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   where 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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is the FWHM of the detector used.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3300"/>
                </a:solidFill>
              </a:rPr>
              <a:t>The </a:t>
            </a:r>
            <a:r>
              <a:rPr lang="en-US" b="1" dirty="0">
                <a:solidFill>
                  <a:srgbClr val="003300"/>
                </a:solidFill>
              </a:rPr>
              <a:t>factor h is equal to </a:t>
            </a:r>
            <a:r>
              <a:rPr lang="en-US" b="1" dirty="0" smtClean="0">
                <a:solidFill>
                  <a:srgbClr val="003300"/>
                </a:solidFill>
              </a:rPr>
              <a:t>the number </a:t>
            </a:r>
            <a:r>
              <a:rPr lang="en-US" b="1" dirty="0">
                <a:solidFill>
                  <a:srgbClr val="003300"/>
                </a:solidFill>
              </a:rPr>
              <a:t>of channels at or above the FWHM of the peak. Its value is between </a:t>
            </a:r>
            <a:r>
              <a:rPr lang="en-US" b="1" dirty="0" smtClean="0">
                <a:solidFill>
                  <a:srgbClr val="003300"/>
                </a:solidFill>
              </a:rPr>
              <a:t>3 and </a:t>
            </a:r>
            <a:r>
              <a:rPr lang="en-US" b="1" dirty="0">
                <a:solidFill>
                  <a:srgbClr val="003300"/>
                </a:solidFill>
              </a:rPr>
              <a:t>5.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As an example, assume that the energy range of interest is 0 to 2.0 MeV </a:t>
            </a:r>
            <a:r>
              <a:rPr lang="en-US" b="1" dirty="0" smtClean="0">
                <a:solidFill>
                  <a:srgbClr val="FF0000"/>
                </a:solidFill>
              </a:rPr>
              <a:t>and consider </a:t>
            </a:r>
            <a:r>
              <a:rPr lang="en-US" b="1" dirty="0">
                <a:solidFill>
                  <a:srgbClr val="FF0000"/>
                </a:solidFill>
              </a:rPr>
              <a:t>a </a:t>
            </a:r>
            <a:r>
              <a:rPr lang="en-US" b="1" dirty="0" err="1">
                <a:solidFill>
                  <a:srgbClr val="FF0000"/>
                </a:solidFill>
              </a:rPr>
              <a:t>NaI</a:t>
            </a:r>
            <a:r>
              <a:rPr lang="en-US" b="1" dirty="0">
                <a:solidFill>
                  <a:srgbClr val="FF0000"/>
                </a:solidFill>
              </a:rPr>
              <a:t>(T1) and a Ge detector.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</a:rPr>
              <a:t>The </a:t>
            </a:r>
            <a:r>
              <a:rPr lang="en-US" b="1" dirty="0">
                <a:solidFill>
                  <a:srgbClr val="006600"/>
                </a:solidFill>
              </a:rPr>
              <a:t>resolution of the </a:t>
            </a:r>
            <a:r>
              <a:rPr lang="en-US" b="1" dirty="0" err="1">
                <a:solidFill>
                  <a:srgbClr val="006600"/>
                </a:solidFill>
              </a:rPr>
              <a:t>NaI</a:t>
            </a:r>
            <a:r>
              <a:rPr lang="en-US" b="1" dirty="0">
                <a:solidFill>
                  <a:srgbClr val="006600"/>
                </a:solidFill>
              </a:rPr>
              <a:t>(T1) detector </a:t>
            </a:r>
            <a:r>
              <a:rPr lang="en-US" b="1" dirty="0" smtClean="0">
                <a:solidFill>
                  <a:srgbClr val="006600"/>
                </a:solidFill>
              </a:rPr>
              <a:t>is about </a:t>
            </a:r>
            <a:r>
              <a:rPr lang="en-US" b="1" dirty="0">
                <a:solidFill>
                  <a:srgbClr val="006600"/>
                </a:solidFill>
              </a:rPr>
              <a:t>50 </a:t>
            </a:r>
            <a:r>
              <a:rPr lang="en-US" b="1" dirty="0" err="1">
                <a:solidFill>
                  <a:srgbClr val="006600"/>
                </a:solidFill>
              </a:rPr>
              <a:t>keV</a:t>
            </a:r>
            <a:r>
              <a:rPr lang="en-US" b="1" dirty="0">
                <a:solidFill>
                  <a:srgbClr val="006600"/>
                </a:solidFill>
              </a:rPr>
              <a:t>. </a:t>
            </a:r>
            <a:endParaRPr lang="en-US" b="1" dirty="0" smtClean="0">
              <a:solidFill>
                <a:srgbClr val="0066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Therefore</a:t>
            </a:r>
            <a:r>
              <a:rPr lang="en-US" b="1" dirty="0">
                <a:solidFill>
                  <a:srgbClr val="0000FF"/>
                </a:solidFill>
              </a:rPr>
              <a:t>, the minimum number of channels is </a:t>
            </a:r>
            <a:r>
              <a:rPr lang="en-US" b="1" i="1" dirty="0">
                <a:solidFill>
                  <a:srgbClr val="0000FF"/>
                </a:solidFill>
              </a:rPr>
              <a:t>(h </a:t>
            </a:r>
            <a:r>
              <a:rPr lang="en-US" b="1" dirty="0">
                <a:solidFill>
                  <a:srgbClr val="0000FF"/>
                </a:solidFill>
              </a:rPr>
              <a:t>= 5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2" y="4313237"/>
            <a:ext cx="5247228" cy="69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2" y="6837534"/>
            <a:ext cx="72675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472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u="sng" dirty="0">
                <a:solidFill>
                  <a:srgbClr val="FFFFFF"/>
                </a:solidFill>
              </a:rPr>
              <a:t>9.9 MULTICHANNEL  ANALYZER (MCA)-</a:t>
            </a:r>
            <a:r>
              <a:rPr lang="en-US" sz="2000" b="1" u="sng" dirty="0" smtClean="0">
                <a:solidFill>
                  <a:srgbClr val="FFFFFF"/>
                </a:solidFill>
              </a:rPr>
              <a:t>NT-new-38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2" y="1417637"/>
            <a:ext cx="7315201" cy="555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87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MCA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12" y="1570037"/>
            <a:ext cx="9677400" cy="6533199"/>
          </a:xfrm>
          <a:prstGeom prst="rect">
            <a:avLst/>
          </a:prstGeom>
          <a:noFill/>
          <a:ln w="76200"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3300"/>
                </a:solidFill>
              </a:rPr>
              <a:t>the </a:t>
            </a:r>
            <a:r>
              <a:rPr lang="en-US" b="1" dirty="0">
                <a:solidFill>
                  <a:srgbClr val="003300"/>
                </a:solidFill>
              </a:rPr>
              <a:t>ADC, not the memory, determines </a:t>
            </a:r>
            <a:r>
              <a:rPr lang="en-US" b="1" dirty="0" smtClean="0">
                <a:solidFill>
                  <a:srgbClr val="003300"/>
                </a:solidFill>
              </a:rPr>
              <a:t>the absolute </a:t>
            </a:r>
            <a:r>
              <a:rPr lang="en-US" b="1" dirty="0">
                <a:solidFill>
                  <a:srgbClr val="003300"/>
                </a:solidFill>
              </a:rPr>
              <a:t>resolution of an MCA</a:t>
            </a:r>
            <a:r>
              <a:rPr lang="en-US" b="1" dirty="0" smtClean="0">
                <a:solidFill>
                  <a:srgbClr val="003300"/>
                </a:solidFill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An MCA with an ADC of 1000 channels and </a:t>
            </a:r>
            <a:r>
              <a:rPr lang="en-US" b="1" dirty="0" smtClean="0">
                <a:solidFill>
                  <a:srgbClr val="0000FF"/>
                </a:solidFill>
              </a:rPr>
              <a:t>a memory </a:t>
            </a:r>
            <a:r>
              <a:rPr lang="en-US" b="1" dirty="0">
                <a:solidFill>
                  <a:srgbClr val="0000FF"/>
                </a:solidFill>
              </a:rPr>
              <a:t>of 2000 channels has an actual resolution of only 1000 channels.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In using an MCA to record a spectrum, there is "dead time" involved, </a:t>
            </a:r>
            <a:r>
              <a:rPr lang="en-US" b="1" dirty="0" smtClean="0">
                <a:solidFill>
                  <a:srgbClr val="FF0000"/>
                </a:solidFill>
              </a:rPr>
              <a:t>which is</a:t>
            </a:r>
            <a:r>
              <a:rPr lang="en-US" b="1" dirty="0">
                <a:solidFill>
                  <a:srgbClr val="FF0000"/>
                </a:solidFill>
              </a:rPr>
              <a:t>, essentially, the time it takes to store the pulse in the appropriate channel.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3300"/>
                </a:solidFill>
              </a:rPr>
              <a:t>That time depends on and increases with the channel number. </a:t>
            </a:r>
            <a:endParaRPr lang="en-US" b="1" dirty="0" smtClean="0">
              <a:solidFill>
                <a:srgbClr val="003300"/>
              </a:solidFill>
            </a:endParaRPr>
          </a:p>
          <a:p>
            <a:pPr marL="285750" indent="-285750">
              <a:buClr>
                <a:srgbClr val="0033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C00CC"/>
                </a:solidFill>
              </a:rPr>
              <a:t>Commercial </a:t>
            </a:r>
            <a:r>
              <a:rPr lang="en-US" b="1" dirty="0">
                <a:solidFill>
                  <a:srgbClr val="CC00CC"/>
                </a:solidFill>
              </a:rPr>
              <a:t>MCAs have a meter that shows, during counting, the </a:t>
            </a:r>
            <a:r>
              <a:rPr lang="en-US" b="1" dirty="0" smtClean="0">
                <a:solidFill>
                  <a:srgbClr val="CC00CC"/>
                </a:solidFill>
              </a:rPr>
              <a:t>percentage of </a:t>
            </a:r>
            <a:r>
              <a:rPr lang="en-US" b="1" dirty="0">
                <a:solidFill>
                  <a:srgbClr val="CC00CC"/>
                </a:solidFill>
              </a:rPr>
              <a:t>dead time. </a:t>
            </a:r>
            <a:endParaRPr lang="en-US" b="1" dirty="0" smtClean="0">
              <a:solidFill>
                <a:srgbClr val="CC00CC"/>
              </a:solidFill>
            </a:endParaRPr>
          </a:p>
          <a:p>
            <a:pPr marL="285750" indent="-285750">
              <a:buClr>
                <a:srgbClr val="0033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They </a:t>
            </a:r>
            <a:r>
              <a:rPr lang="en-US" b="1" dirty="0">
                <a:solidFill>
                  <a:srgbClr val="0000FF"/>
                </a:solidFill>
              </a:rPr>
              <a:t>also have timers that determine the counting period </a:t>
            </a:r>
            <a:r>
              <a:rPr lang="en-US" b="1" dirty="0" smtClean="0">
                <a:solidFill>
                  <a:srgbClr val="0000FF"/>
                </a:solidFill>
              </a:rPr>
              <a:t>in </a:t>
            </a:r>
            <a:r>
              <a:rPr lang="en-US" b="1" i="1" dirty="0" smtClean="0">
                <a:solidFill>
                  <a:srgbClr val="0000FF"/>
                </a:solidFill>
              </a:rPr>
              <a:t>live </a:t>
            </a:r>
            <a:r>
              <a:rPr lang="en-US" b="1" i="1" dirty="0">
                <a:solidFill>
                  <a:srgbClr val="0000FF"/>
                </a:solidFill>
              </a:rPr>
              <a:t>time </a:t>
            </a:r>
            <a:r>
              <a:rPr lang="en-US" b="1" dirty="0">
                <a:solidFill>
                  <a:srgbClr val="0000FF"/>
                </a:solidFill>
              </a:rPr>
              <a:t>or </a:t>
            </a:r>
            <a:r>
              <a:rPr lang="en-US" b="1" i="1" dirty="0">
                <a:solidFill>
                  <a:srgbClr val="0000FF"/>
                </a:solidFill>
              </a:rPr>
              <a:t>clock time. </a:t>
            </a:r>
            <a:r>
              <a:rPr lang="en-US" b="1" dirty="0">
                <a:solidFill>
                  <a:srgbClr val="0000FF"/>
                </a:solidFill>
              </a:rPr>
              <a:t>In clock time mode, the counting continues for as long </a:t>
            </a:r>
            <a:r>
              <a:rPr lang="en-US" b="1" dirty="0" smtClean="0">
                <a:solidFill>
                  <a:srgbClr val="0000FF"/>
                </a:solidFill>
              </a:rPr>
              <a:t>as the </a:t>
            </a:r>
            <a:r>
              <a:rPr lang="en-US" b="1" dirty="0">
                <a:solidFill>
                  <a:srgbClr val="0000FF"/>
                </a:solidFill>
              </a:rPr>
              <a:t>clock is set up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Clr>
                <a:srgbClr val="0033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>
                <a:solidFill>
                  <a:srgbClr val="FF00FF"/>
                </a:solidFill>
              </a:rPr>
              <a:t>In live time mode, an automatic correction for dead time </a:t>
            </a:r>
            <a:r>
              <a:rPr lang="en-US" b="1" dirty="0" smtClean="0">
                <a:solidFill>
                  <a:srgbClr val="FF00FF"/>
                </a:solidFill>
              </a:rPr>
              <a:t>is performed.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3300"/>
                </a:solidFill>
              </a:rPr>
              <a:t>In this case, the percent dead time indication can be used </a:t>
            </a:r>
            <a:r>
              <a:rPr lang="en-US" b="1" dirty="0" smtClean="0">
                <a:solidFill>
                  <a:srgbClr val="003300"/>
                </a:solidFill>
              </a:rPr>
              <a:t>to determine </a:t>
            </a:r>
            <a:r>
              <a:rPr lang="en-US" b="1" dirty="0">
                <a:solidFill>
                  <a:srgbClr val="003300"/>
                </a:solidFill>
              </a:rPr>
              <a:t>the approximate amount of actual time the counting will take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 For example </a:t>
            </a:r>
            <a:r>
              <a:rPr lang="en-US" b="1" dirty="0">
                <a:solidFill>
                  <a:srgbClr val="0000FF"/>
                </a:solidFill>
              </a:rPr>
              <a:t>if the clock is set to count for 5 min (in live mode) and the dead </a:t>
            </a:r>
            <a:r>
              <a:rPr lang="en-US" b="1" dirty="0" smtClean="0">
                <a:solidFill>
                  <a:srgbClr val="0000FF"/>
                </a:solidFill>
              </a:rPr>
              <a:t>time indicator </a:t>
            </a:r>
            <a:r>
              <a:rPr lang="en-US" b="1" dirty="0">
                <a:solidFill>
                  <a:srgbClr val="0000FF"/>
                </a:solidFill>
              </a:rPr>
              <a:t>shows 25 percent, the approximate actual time of this measurement </a:t>
            </a:r>
            <a:r>
              <a:rPr lang="en-US" b="1" dirty="0" smtClean="0">
                <a:solidFill>
                  <a:srgbClr val="0000FF"/>
                </a:solidFill>
              </a:rPr>
              <a:t>is going </a:t>
            </a:r>
            <a:r>
              <a:rPr lang="en-US" b="1" dirty="0">
                <a:solidFill>
                  <a:srgbClr val="0000FF"/>
                </a:solidFill>
              </a:rPr>
              <a:t>to be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3300"/>
                </a:solidFill>
              </a:rPr>
              <a:t>Modern MCAs, be able </a:t>
            </a:r>
            <a:r>
              <a:rPr lang="en-US" b="1" dirty="0">
                <a:solidFill>
                  <a:srgbClr val="003300"/>
                </a:solidFill>
              </a:rPr>
              <a:t>to</a:t>
            </a:r>
          </a:p>
          <a:p>
            <a:r>
              <a:rPr lang="en-US" b="1" dirty="0">
                <a:solidFill>
                  <a:srgbClr val="003300"/>
                </a:solidFill>
              </a:rPr>
              <a:t>1. Perform the energy calibration of the system</a:t>
            </a:r>
          </a:p>
          <a:p>
            <a:r>
              <a:rPr lang="en-US" b="1" dirty="0">
                <a:solidFill>
                  <a:srgbClr val="003300"/>
                </a:solidFill>
              </a:rPr>
              <a:t>2. Determine the energy of a peak</a:t>
            </a:r>
          </a:p>
          <a:p>
            <a:r>
              <a:rPr lang="en-US" b="1" dirty="0">
                <a:solidFill>
                  <a:srgbClr val="003300"/>
                </a:solidFill>
              </a:rPr>
              <a:t>3. Integrate the area over a desired range of channels</a:t>
            </a:r>
          </a:p>
          <a:p>
            <a:r>
              <a:rPr lang="en-US" b="1" dirty="0">
                <a:solidFill>
                  <a:srgbClr val="003300"/>
                </a:solidFill>
              </a:rPr>
              <a:t>4. Identify an isotope, based on the energy peaks recorded, etc</a:t>
            </a:r>
            <a:r>
              <a:rPr lang="en-US" b="1" dirty="0" smtClean="0">
                <a:solidFill>
                  <a:srgbClr val="003300"/>
                </a:solidFill>
              </a:rPr>
              <a:t>.</a:t>
            </a:r>
            <a:endParaRPr lang="en-US" b="1" dirty="0">
              <a:solidFill>
                <a:srgbClr val="0033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0" y="5684837"/>
            <a:ext cx="7477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5426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u="sng" dirty="0">
                <a:solidFill>
                  <a:srgbClr val="FFFFFF"/>
                </a:solidFill>
              </a:rPr>
              <a:t>9.9 MULTICHANNEL  ANALYZER (MCA)-</a:t>
            </a:r>
            <a:r>
              <a:rPr lang="en-US" sz="2000" b="1" u="sng" dirty="0" smtClean="0">
                <a:solidFill>
                  <a:srgbClr val="FFFFFF"/>
                </a:solidFill>
              </a:rPr>
              <a:t>NT-new-39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2" y="1296238"/>
            <a:ext cx="8539163" cy="579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546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" y="1112837"/>
            <a:ext cx="826611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u="sng" dirty="0">
                <a:solidFill>
                  <a:srgbClr val="FFFFFF"/>
                </a:solidFill>
              </a:rPr>
              <a:t>9.10 CALIBRATION OF A MULTICHANNEL </a:t>
            </a:r>
            <a:r>
              <a:rPr lang="en-US" sz="2000" b="1" u="sng" dirty="0" smtClean="0">
                <a:solidFill>
                  <a:srgbClr val="FFFFFF"/>
                </a:solidFill>
              </a:rPr>
              <a:t>ANALYZER-NT-new-40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4512" y="1646237"/>
            <a:ext cx="8839200" cy="11514114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9.10 CALIBRATION OF A MULTICHANNEL ANALYZER</a:t>
            </a:r>
          </a:p>
          <a:p>
            <a:r>
              <a:rPr lang="en-US" b="1" dirty="0">
                <a:solidFill>
                  <a:srgbClr val="0000FF"/>
                </a:solidFill>
              </a:rPr>
              <a:t>The calibration of an MCA follows these steps:</a:t>
            </a:r>
          </a:p>
          <a:p>
            <a:pPr marL="342900" indent="-342900">
              <a:buAutoNum type="arabicPeriod"/>
            </a:pPr>
            <a:r>
              <a:rPr lang="en-US" b="1" i="1" dirty="0" smtClean="0">
                <a:solidFill>
                  <a:srgbClr val="006600"/>
                </a:solidFill>
              </a:rPr>
              <a:t>Determination </a:t>
            </a:r>
            <a:r>
              <a:rPr lang="en-US" b="1" i="1" dirty="0">
                <a:solidFill>
                  <a:srgbClr val="006600"/>
                </a:solidFill>
              </a:rPr>
              <a:t>of range of energies involved</a:t>
            </a:r>
            <a:r>
              <a:rPr lang="en-US" b="1" i="1" dirty="0" smtClean="0">
                <a:solidFill>
                  <a:srgbClr val="006600"/>
                </a:solidFill>
              </a:rPr>
              <a:t>.  </a:t>
            </a:r>
            <a:r>
              <a:rPr lang="en-US" b="1" dirty="0">
                <a:solidFill>
                  <a:srgbClr val="006600"/>
                </a:solidFill>
              </a:rPr>
              <a:t>Assume this is </a:t>
            </a:r>
            <a:r>
              <a:rPr lang="en-US" b="1" dirty="0" smtClean="0">
                <a:solidFill>
                  <a:srgbClr val="006600"/>
                </a:solidFill>
              </a:rPr>
              <a:t>0</a:t>
            </a:r>
            <a:r>
              <a:rPr lang="en-US" b="1" dirty="0" smtClean="0">
                <a:solidFill>
                  <a:srgbClr val="006600"/>
                </a:solidFill>
                <a:sym typeface="Symbol"/>
              </a:rPr>
              <a:t></a:t>
            </a:r>
            <a:r>
              <a:rPr lang="en-US" b="1" dirty="0" smtClean="0">
                <a:solidFill>
                  <a:srgbClr val="006600"/>
                </a:solidFill>
              </a:rPr>
              <a:t>E</a:t>
            </a:r>
            <a:r>
              <a:rPr lang="en-US" b="1" dirty="0" smtClean="0">
                <a:solidFill>
                  <a:srgbClr val="006600"/>
                </a:solidFill>
                <a:sym typeface="Symbol"/>
              </a:rPr>
              <a:t></a:t>
            </a:r>
            <a:r>
              <a:rPr lang="en-US" b="1" i="1" dirty="0" smtClean="0">
                <a:solidFill>
                  <a:srgbClr val="006600"/>
                </a:solidFill>
              </a:rPr>
              <a:t>E</a:t>
            </a:r>
            <a:r>
              <a:rPr lang="en-US" b="1" i="1" baseline="-25000" dirty="0" smtClean="0">
                <a:solidFill>
                  <a:srgbClr val="006600"/>
                </a:solidFill>
              </a:rPr>
              <a:t>m </a:t>
            </a:r>
            <a:r>
              <a:rPr lang="en-US" b="1" dirty="0" smtClean="0">
                <a:solidFill>
                  <a:srgbClr val="006600"/>
                </a:solidFill>
              </a:rPr>
              <a:t>(MeV).</a:t>
            </a:r>
          </a:p>
          <a:p>
            <a:r>
              <a:rPr lang="en-US" b="1" dirty="0">
                <a:solidFill>
                  <a:srgbClr val="CC00CC"/>
                </a:solidFill>
              </a:rPr>
              <a:t>2. </a:t>
            </a:r>
            <a:r>
              <a:rPr lang="en-US" b="1" i="1" dirty="0">
                <a:solidFill>
                  <a:srgbClr val="CC00CC"/>
                </a:solidFill>
              </a:rPr>
              <a:t>Determination of </a:t>
            </a:r>
            <a:r>
              <a:rPr lang="en-US" b="1" i="1" dirty="0" smtClean="0">
                <a:solidFill>
                  <a:srgbClr val="CC00CC"/>
                </a:solidFill>
              </a:rPr>
              <a:t>preamplifier-amplifier </a:t>
            </a:r>
            <a:r>
              <a:rPr lang="en-US" b="1" i="1" dirty="0">
                <a:solidFill>
                  <a:srgbClr val="CC00CC"/>
                </a:solidFill>
              </a:rPr>
              <a:t>setting</a:t>
            </a:r>
            <a:r>
              <a:rPr lang="en-US" b="1" i="1" dirty="0">
                <a:solidFill>
                  <a:srgbClr val="0000FF"/>
                </a:solidFill>
              </a:rPr>
              <a:t>. </a:t>
            </a:r>
            <a:endParaRPr lang="en-US" b="1" i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Using </a:t>
            </a:r>
            <a:r>
              <a:rPr lang="en-US" b="1" dirty="0">
                <a:solidFill>
                  <a:srgbClr val="0000FF"/>
                </a:solidFill>
              </a:rPr>
              <a:t>a source that </a:t>
            </a:r>
            <a:r>
              <a:rPr lang="en-US" b="1" dirty="0" smtClean="0">
                <a:solidFill>
                  <a:srgbClr val="0000FF"/>
                </a:solidFill>
              </a:rPr>
              <a:t>emits particles </a:t>
            </a:r>
            <a:r>
              <a:rPr lang="en-US" b="1" dirty="0">
                <a:solidFill>
                  <a:srgbClr val="0000FF"/>
                </a:solidFill>
              </a:rPr>
              <a:t>of known energy, one observes the signal generated on the screen </a:t>
            </a:r>
            <a:r>
              <a:rPr lang="en-US" b="1" dirty="0" smtClean="0">
                <a:solidFill>
                  <a:srgbClr val="0000FF"/>
                </a:solidFill>
              </a:rPr>
              <a:t>of the </a:t>
            </a:r>
            <a:r>
              <a:rPr lang="en-US" b="1" dirty="0">
                <a:solidFill>
                  <a:srgbClr val="0000FF"/>
                </a:solidFill>
              </a:rPr>
              <a:t>oscilloscope.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C00CC"/>
                </a:solidFill>
              </a:rPr>
              <a:t>It </a:t>
            </a:r>
            <a:r>
              <a:rPr lang="en-US" b="1" dirty="0">
                <a:solidFill>
                  <a:srgbClr val="CC00CC"/>
                </a:solidFill>
              </a:rPr>
              <a:t>should be kept in mind that the maximum possible signal </a:t>
            </a:r>
            <a:r>
              <a:rPr lang="en-US" b="1" dirty="0" smtClean="0">
                <a:solidFill>
                  <a:srgbClr val="CC00CC"/>
                </a:solidFill>
              </a:rPr>
              <a:t>at the </a:t>
            </a:r>
            <a:r>
              <a:rPr lang="en-US" b="1" dirty="0">
                <a:solidFill>
                  <a:srgbClr val="CC00CC"/>
                </a:solidFill>
              </a:rPr>
              <a:t>output of the amplifier is 10 V. </a:t>
            </a:r>
            <a:endParaRPr lang="en-US" b="1" dirty="0" smtClean="0">
              <a:solidFill>
                <a:srgbClr val="CC00CC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In </a:t>
            </a:r>
            <a:r>
              <a:rPr lang="en-US" b="1" dirty="0">
                <a:solidFill>
                  <a:srgbClr val="FF0000"/>
                </a:solidFill>
              </a:rPr>
              <a:t>energy spectrum measurements, </a:t>
            </a:r>
            <a:r>
              <a:rPr lang="en-US" b="1" dirty="0" smtClean="0">
                <a:solidFill>
                  <a:srgbClr val="FF0000"/>
                </a:solidFill>
              </a:rPr>
              <a:t>one should </a:t>
            </a:r>
            <a:r>
              <a:rPr lang="en-US" b="1" dirty="0">
                <a:solidFill>
                  <a:srgbClr val="FF0000"/>
                </a:solidFill>
              </a:rPr>
              <a:t>try to stay in the range 0-9 V.</a:t>
            </a:r>
          </a:p>
          <a:p>
            <a:r>
              <a:rPr lang="en-US" b="1" dirty="0">
                <a:solidFill>
                  <a:srgbClr val="0000FF"/>
                </a:solidFill>
              </a:rPr>
              <a:t>Assume that the particle energy </a:t>
            </a:r>
            <a:r>
              <a:rPr lang="en-US" b="1" i="1" dirty="0" smtClean="0">
                <a:solidFill>
                  <a:srgbClr val="0000FF"/>
                </a:solidFill>
              </a:rPr>
              <a:t>E</a:t>
            </a:r>
            <a:r>
              <a:rPr lang="en-US" b="1" i="1" baseline="-25000" dirty="0" smtClean="0">
                <a:solidFill>
                  <a:srgbClr val="0000FF"/>
                </a:solidFill>
              </a:rPr>
              <a:t>1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results in pulse height </a:t>
            </a:r>
            <a:r>
              <a:rPr lang="en-US" b="1" i="1" dirty="0" smtClean="0">
                <a:solidFill>
                  <a:srgbClr val="0000FF"/>
                </a:solidFill>
              </a:rPr>
              <a:t>V</a:t>
            </a:r>
            <a:r>
              <a:rPr lang="en-US" b="1" i="1" baseline="-25000" dirty="0" smtClean="0">
                <a:solidFill>
                  <a:srgbClr val="0000FF"/>
                </a:solidFill>
              </a:rPr>
              <a:t>1</a:t>
            </a:r>
            <a:r>
              <a:rPr lang="en-US" b="1" i="1" dirty="0" smtClean="0">
                <a:solidFill>
                  <a:srgbClr val="0000FF"/>
                </a:solidFill>
              </a:rPr>
              <a:t>.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Is this amplification </a:t>
            </a:r>
            <a:r>
              <a:rPr lang="en-US" b="1" dirty="0">
                <a:solidFill>
                  <a:srgbClr val="0000FF"/>
                </a:solidFill>
              </a:rPr>
              <a:t>proper for obtaining a pulse height </a:t>
            </a:r>
            <a:r>
              <a:rPr lang="en-US" b="1" i="1" dirty="0" smtClean="0">
                <a:solidFill>
                  <a:srgbClr val="0000FF"/>
                </a:solidFill>
              </a:rPr>
              <a:t>V</a:t>
            </a:r>
            <a:r>
              <a:rPr lang="en-US" b="1" i="1" baseline="-25000" dirty="0" smtClean="0">
                <a:solidFill>
                  <a:srgbClr val="0000FF"/>
                </a:solidFill>
              </a:rPr>
              <a:t> m </a:t>
            </a:r>
            <a:r>
              <a:rPr lang="en-US" b="1" i="1" dirty="0" smtClean="0">
                <a:solidFill>
                  <a:srgbClr val="0000FF"/>
                </a:solidFill>
                <a:sym typeface="Symbol"/>
              </a:rPr>
              <a:t></a:t>
            </a:r>
            <a:r>
              <a:rPr lang="en-US" b="1" dirty="0" smtClean="0">
                <a:solidFill>
                  <a:srgbClr val="0000FF"/>
                </a:solidFill>
              </a:rPr>
              <a:t>10 </a:t>
            </a:r>
            <a:r>
              <a:rPr lang="en-US" b="1" i="1" dirty="0">
                <a:solidFill>
                  <a:srgbClr val="0000FF"/>
                </a:solidFill>
              </a:rPr>
              <a:t>V </a:t>
            </a:r>
            <a:r>
              <a:rPr lang="en-US" b="1" dirty="0">
                <a:solidFill>
                  <a:srgbClr val="0000FF"/>
                </a:solidFill>
              </a:rPr>
              <a:t>for energy </a:t>
            </a:r>
            <a:r>
              <a:rPr lang="en-US" b="1" i="1" dirty="0" err="1" smtClean="0">
                <a:solidFill>
                  <a:srgbClr val="0000FF"/>
                </a:solidFill>
              </a:rPr>
              <a:t>E</a:t>
            </a:r>
            <a:r>
              <a:rPr lang="en-US" b="1" i="1" baseline="-25000" dirty="0" err="1" smtClean="0">
                <a:solidFill>
                  <a:srgbClr val="0000FF"/>
                </a:solidFill>
              </a:rPr>
              <a:t>m</a:t>
            </a:r>
            <a:r>
              <a:rPr lang="en-US" b="1" i="1" dirty="0">
                <a:solidFill>
                  <a:srgbClr val="0000FF"/>
                </a:solidFill>
              </a:rPr>
              <a:t>? </a:t>
            </a:r>
            <a:endParaRPr lang="en-US" b="1" i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The pulse </a:t>
            </a:r>
            <a:r>
              <a:rPr lang="en-US" b="1" dirty="0">
                <a:solidFill>
                  <a:srgbClr val="0000FF"/>
                </a:solidFill>
              </a:rPr>
              <a:t>height and </a:t>
            </a:r>
            <a:r>
              <a:rPr lang="en-US" b="1" dirty="0" smtClean="0">
                <a:solidFill>
                  <a:srgbClr val="0000FF"/>
                </a:solidFill>
              </a:rPr>
              <a:t>particle energy </a:t>
            </a:r>
            <a:r>
              <a:rPr lang="en-US" b="1" dirty="0">
                <a:solidFill>
                  <a:srgbClr val="0000FF"/>
                </a:solidFill>
              </a:rPr>
              <a:t>are proportional. 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Therefore, 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If </a:t>
            </a:r>
            <a:r>
              <a:rPr lang="en-US" b="1" i="1" dirty="0" err="1" smtClean="0">
                <a:solidFill>
                  <a:srgbClr val="0000FF"/>
                </a:solidFill>
              </a:rPr>
              <a:t>V</a:t>
            </a:r>
            <a:r>
              <a:rPr lang="en-US" b="1" i="1" baseline="-25000" dirty="0" err="1" smtClean="0">
                <a:solidFill>
                  <a:srgbClr val="0000FF"/>
                </a:solidFill>
              </a:rPr>
              <a:t>m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&lt; 10 </a:t>
            </a:r>
            <a:r>
              <a:rPr lang="en-US" b="1" i="1" dirty="0">
                <a:solidFill>
                  <a:srgbClr val="0000FF"/>
                </a:solidFill>
              </a:rPr>
              <a:t>V, </a:t>
            </a:r>
            <a:r>
              <a:rPr lang="en-US" b="1" dirty="0">
                <a:solidFill>
                  <a:srgbClr val="0000FF"/>
                </a:solidFill>
              </a:rPr>
              <a:t>then the amplification setting is proper. 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If </a:t>
            </a:r>
            <a:r>
              <a:rPr lang="en-US" b="1" i="1" dirty="0">
                <a:solidFill>
                  <a:srgbClr val="0000FF"/>
                </a:solidFill>
              </a:rPr>
              <a:t>V, 2 </a:t>
            </a:r>
            <a:r>
              <a:rPr lang="en-US" b="1" dirty="0">
                <a:solidFill>
                  <a:srgbClr val="0000FF"/>
                </a:solidFill>
              </a:rPr>
              <a:t>10 </a:t>
            </a:r>
            <a:r>
              <a:rPr lang="en-US" b="1" i="1" dirty="0">
                <a:solidFill>
                  <a:srgbClr val="0000FF"/>
                </a:solidFill>
              </a:rPr>
              <a:t>V, </a:t>
            </a:r>
            <a:r>
              <a:rPr lang="en-US" b="1" dirty="0">
                <a:solidFill>
                  <a:srgbClr val="0000FF"/>
                </a:solidFill>
              </a:rPr>
              <a:t>the</a:t>
            </a:r>
          </a:p>
          <a:p>
            <a:r>
              <a:rPr lang="en-US" b="1" dirty="0">
                <a:solidFill>
                  <a:srgbClr val="0000FF"/>
                </a:solidFill>
              </a:rPr>
              <a:t>amplification should be reduced. (If </a:t>
            </a:r>
            <a:r>
              <a:rPr lang="en-US" b="1" i="1" dirty="0" err="1">
                <a:solidFill>
                  <a:srgbClr val="0000FF"/>
                </a:solidFill>
              </a:rPr>
              <a:t>Vm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&lt; 2 </a:t>
            </a:r>
            <a:r>
              <a:rPr lang="en-US" b="1" i="1" dirty="0">
                <a:solidFill>
                  <a:srgbClr val="0000FF"/>
                </a:solidFill>
              </a:rPr>
              <a:t>V, </a:t>
            </a:r>
            <a:r>
              <a:rPr lang="en-US" b="1" dirty="0">
                <a:solidFill>
                  <a:srgbClr val="0000FF"/>
                </a:solidFill>
              </a:rPr>
              <a:t>amplification should be increased.</a:t>
            </a:r>
          </a:p>
          <a:p>
            <a:r>
              <a:rPr lang="en-US" b="1" dirty="0">
                <a:solidFill>
                  <a:srgbClr val="0000FF"/>
                </a:solidFill>
              </a:rPr>
              <a:t>It is good practice, but not necessary, to use the full range of allowed</a:t>
            </a:r>
          </a:p>
          <a:p>
            <a:r>
              <a:rPr lang="en-US" b="1" dirty="0">
                <a:solidFill>
                  <a:srgbClr val="0000FF"/>
                </a:solidFill>
              </a:rPr>
              <a:t>voltage pulses.) The maximum pulse </a:t>
            </a:r>
            <a:r>
              <a:rPr lang="en-US" b="1" i="1" dirty="0" err="1">
                <a:solidFill>
                  <a:srgbClr val="0000FF"/>
                </a:solidFill>
              </a:rPr>
              <a:t>Vm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can be changed by changing the</a:t>
            </a:r>
          </a:p>
          <a:p>
            <a:r>
              <a:rPr lang="en-US" b="1" dirty="0">
                <a:solidFill>
                  <a:srgbClr val="0000FF"/>
                </a:solidFill>
              </a:rPr>
              <a:t>amplifier setting.</a:t>
            </a:r>
          </a:p>
          <a:p>
            <a:r>
              <a:rPr lang="en-US" b="1" dirty="0">
                <a:solidFill>
                  <a:srgbClr val="0000FF"/>
                </a:solidFill>
              </a:rPr>
              <a:t>3. </a:t>
            </a:r>
            <a:r>
              <a:rPr lang="en-US" b="1" i="1" dirty="0">
                <a:solidFill>
                  <a:srgbClr val="0000FF"/>
                </a:solidFill>
              </a:rPr>
              <a:t>Determination of MCA settings. </a:t>
            </a:r>
            <a:r>
              <a:rPr lang="en-US" b="1" dirty="0">
                <a:solidFill>
                  <a:srgbClr val="0000FF"/>
                </a:solidFill>
              </a:rPr>
              <a:t>One first decides the part of the MCA</a:t>
            </a:r>
          </a:p>
          <a:p>
            <a:r>
              <a:rPr lang="en-US" b="1" dirty="0">
                <a:solidFill>
                  <a:srgbClr val="0000FF"/>
                </a:solidFill>
              </a:rPr>
              <a:t>memory to be used. Assume that the MCA has a 1024-channel memory and it</a:t>
            </a:r>
          </a:p>
          <a:p>
            <a:r>
              <a:rPr lang="en-US" b="1" dirty="0">
                <a:solidFill>
                  <a:srgbClr val="0000FF"/>
                </a:solidFill>
              </a:rPr>
              <a:t>has been decided to use 256 channels, one-fourth of the memory. Also assume</a:t>
            </a:r>
          </a:p>
          <a:p>
            <a:r>
              <a:rPr lang="en-US" b="1" dirty="0">
                <a:solidFill>
                  <a:srgbClr val="0000FF"/>
                </a:solidFill>
              </a:rPr>
              <a:t>that a spectrum of a known source with energy </a:t>
            </a:r>
            <a:r>
              <a:rPr lang="en-US" b="1" i="1" dirty="0">
                <a:solidFill>
                  <a:srgbClr val="0000FF"/>
                </a:solidFill>
              </a:rPr>
              <a:t>El </a:t>
            </a:r>
            <a:r>
              <a:rPr lang="en-US" b="1" dirty="0">
                <a:solidFill>
                  <a:srgbClr val="0000FF"/>
                </a:solidFill>
              </a:rPr>
              <a:t>is recorded and that the peak</a:t>
            </a:r>
          </a:p>
          <a:p>
            <a:r>
              <a:rPr lang="en-US" b="1" dirty="0">
                <a:solidFill>
                  <a:srgbClr val="0000FF"/>
                </a:solidFill>
              </a:rPr>
              <a:t>is registered in channel </a:t>
            </a:r>
            <a:r>
              <a:rPr lang="en-US" b="1" i="1" dirty="0">
                <a:solidFill>
                  <a:srgbClr val="0000FF"/>
                </a:solidFill>
              </a:rPr>
              <a:t>C,. </a:t>
            </a:r>
            <a:r>
              <a:rPr lang="en-US" b="1" dirty="0">
                <a:solidFill>
                  <a:srgbClr val="0000FF"/>
                </a:solidFill>
              </a:rPr>
              <a:t>Will the energy </a:t>
            </a:r>
            <a:r>
              <a:rPr lang="en-US" b="1" i="1" dirty="0" err="1">
                <a:solidFill>
                  <a:srgbClr val="0000FF"/>
                </a:solidFill>
              </a:rPr>
              <a:t>Em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be registered in </a:t>
            </a:r>
            <a:r>
              <a:rPr lang="en-US" b="1" i="1" dirty="0">
                <a:solidFill>
                  <a:srgbClr val="0000FF"/>
                </a:solidFill>
              </a:rPr>
              <a:t>Cm </a:t>
            </a:r>
            <a:r>
              <a:rPr lang="en-US" b="1" dirty="0">
                <a:solidFill>
                  <a:srgbClr val="0000FF"/>
                </a:solidFill>
              </a:rPr>
              <a:t>&lt; 256, or</a:t>
            </a:r>
          </a:p>
          <a:p>
            <a:r>
              <a:rPr lang="en-US" b="1" dirty="0">
                <a:solidFill>
                  <a:srgbClr val="0000FF"/>
                </a:solidFill>
              </a:rPr>
              <a:t>will it be out of scale?</a:t>
            </a:r>
          </a:p>
          <a:p>
            <a:r>
              <a:rPr lang="en-US" b="1" dirty="0">
                <a:solidFill>
                  <a:srgbClr val="0000FF"/>
                </a:solidFill>
              </a:rPr>
              <a:t>The channel number and energy are almost proportional,+ i.e., </a:t>
            </a:r>
            <a:r>
              <a:rPr lang="en-US" b="1" i="1" dirty="0" err="1">
                <a:solidFill>
                  <a:srgbClr val="0000FF"/>
                </a:solidFill>
              </a:rPr>
              <a:t>Ei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- </a:t>
            </a:r>
            <a:r>
              <a:rPr lang="en-US" b="1" i="1" dirty="0">
                <a:solidFill>
                  <a:srgbClr val="0000FF"/>
                </a:solidFill>
              </a:rPr>
              <a:t>Ci.</a:t>
            </a:r>
          </a:p>
          <a:p>
            <a:r>
              <a:rPr lang="en-US" b="1" dirty="0">
                <a:solidFill>
                  <a:srgbClr val="0000FF"/>
                </a:solidFill>
              </a:rPr>
              <a:t>Therefore</a:t>
            </a:r>
          </a:p>
          <a:p>
            <a:r>
              <a:rPr lang="en-US" b="1" dirty="0">
                <a:solidFill>
                  <a:srgbClr val="0000FF"/>
                </a:solidFill>
              </a:rPr>
              <a:t>If </a:t>
            </a:r>
            <a:r>
              <a:rPr lang="en-US" b="1" i="1" dirty="0">
                <a:solidFill>
                  <a:srgbClr val="0000FF"/>
                </a:solidFill>
              </a:rPr>
              <a:t>Cm </a:t>
            </a:r>
            <a:r>
              <a:rPr lang="en-US" b="1" dirty="0">
                <a:solidFill>
                  <a:srgbClr val="0000FF"/>
                </a:solidFill>
              </a:rPr>
              <a:t>1 256, the setting is proper and may be used. If </a:t>
            </a:r>
            <a:r>
              <a:rPr lang="en-US" b="1" i="1" dirty="0">
                <a:solidFill>
                  <a:srgbClr val="0000FF"/>
                </a:solidFill>
              </a:rPr>
              <a:t>Cm </a:t>
            </a:r>
            <a:r>
              <a:rPr lang="en-US" b="1" dirty="0">
                <a:solidFill>
                  <a:srgbClr val="0000FF"/>
                </a:solidFill>
              </a:rPr>
              <a:t>&gt; 256, a new</a:t>
            </a:r>
          </a:p>
          <a:p>
            <a:r>
              <a:rPr lang="en-US" b="1" dirty="0">
                <a:solidFill>
                  <a:srgbClr val="0000FF"/>
                </a:solidFill>
              </a:rPr>
              <a:t>setting should be employed. This can be done in one of two ways or a</a:t>
            </a:r>
          </a:p>
          <a:p>
            <a:r>
              <a:rPr lang="en-US" b="1" dirty="0">
                <a:solidFill>
                  <a:srgbClr val="0000FF"/>
                </a:solidFill>
              </a:rPr>
              <a:t>combination of the two:</a:t>
            </a:r>
          </a:p>
          <a:p>
            <a:r>
              <a:rPr lang="en-US" b="1" dirty="0">
                <a:solidFill>
                  <a:srgbClr val="0000FF"/>
                </a:solidFill>
              </a:rPr>
              <a:t>1. The fraction of the memory selected may be changed. One may use 526</a:t>
            </a:r>
          </a:p>
          <a:p>
            <a:r>
              <a:rPr lang="en-US" b="1" dirty="0">
                <a:solidFill>
                  <a:srgbClr val="0000FF"/>
                </a:solidFill>
              </a:rPr>
              <a:t>channels of 1024, instead of 256.</a:t>
            </a:r>
          </a:p>
          <a:p>
            <a:r>
              <a:rPr lang="en-US" b="1" dirty="0">
                <a:solidFill>
                  <a:srgbClr val="0000FF"/>
                </a:solidFill>
              </a:rPr>
              <a:t>2. The conversion gain may be changed. In the example discussed here, if a</a:t>
            </a:r>
          </a:p>
          <a:p>
            <a:r>
              <a:rPr lang="en-US" b="1" dirty="0">
                <a:solidFill>
                  <a:srgbClr val="0000FF"/>
                </a:solidFill>
              </a:rPr>
              <a:t>peak is recorded in channel 300 with conversion gain of 1024, that same peak</a:t>
            </a:r>
          </a:p>
          <a:p>
            <a:r>
              <a:rPr lang="en-US" b="1" dirty="0">
                <a:solidFill>
                  <a:srgbClr val="0000FF"/>
                </a:solidFill>
              </a:rPr>
              <a:t>will be recorded in channel 150 if the conversion gain is switched to 512.</a:t>
            </a:r>
          </a:p>
          <a:p>
            <a:r>
              <a:rPr lang="en-US" b="1" dirty="0">
                <a:solidFill>
                  <a:srgbClr val="0000FF"/>
                </a:solidFill>
              </a:rPr>
              <a:t>There are analyzer models that do not allow change of conversion gain. For</a:t>
            </a:r>
          </a:p>
          <a:p>
            <a:r>
              <a:rPr lang="en-US" b="1" dirty="0">
                <a:solidFill>
                  <a:srgbClr val="0000FF"/>
                </a:solidFill>
              </a:rPr>
              <a:t>such an MCA, if </a:t>
            </a:r>
            <a:r>
              <a:rPr lang="en-US" b="1" i="1" dirty="0">
                <a:solidFill>
                  <a:srgbClr val="0000FF"/>
                </a:solidFill>
              </a:rPr>
              <a:t>C, </a:t>
            </a:r>
            <a:r>
              <a:rPr lang="en-US" b="1" dirty="0">
                <a:solidFill>
                  <a:srgbClr val="0000FF"/>
                </a:solidFill>
              </a:rPr>
              <a:t>is greater than the total memory of the instrument, one</a:t>
            </a:r>
          </a:p>
          <a:p>
            <a:r>
              <a:rPr lang="en-US" b="1" dirty="0">
                <a:solidFill>
                  <a:srgbClr val="0000FF"/>
                </a:solidFill>
              </a:rPr>
              <a:t>should return to step 2 and decrease </a:t>
            </a:r>
            <a:r>
              <a:rPr lang="en-US" b="1" i="1" dirty="0" err="1">
                <a:solidFill>
                  <a:srgbClr val="0000FF"/>
                </a:solidFill>
              </a:rPr>
              <a:t>Vm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by reducing the gain of the amplifier.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7" y="5303837"/>
            <a:ext cx="26003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5952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MCA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1" y="1341437"/>
            <a:ext cx="9056687" cy="647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7862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66700"/>
            <a:ext cx="821848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3668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8075613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8093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" y="1265237"/>
            <a:ext cx="862806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9953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" y="1036637"/>
            <a:ext cx="8447087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4129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" y="808037"/>
            <a:ext cx="8542337" cy="656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3738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2" y="731837"/>
            <a:ext cx="7620000" cy="65690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2904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2" y="1722437"/>
            <a:ext cx="7751763" cy="5103813"/>
          </a:xfrm>
          <a:prstGeom prst="rect">
            <a:avLst/>
          </a:prstGeom>
          <a:noFill/>
          <a:ln w="762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332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pPr>
              <a:defRPr/>
            </a:pPr>
            <a:fld id="{487214DE-EB61-45DA-96CD-5100D11E0F8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" y="1036637"/>
            <a:ext cx="9595845" cy="664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5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417637"/>
            <a:ext cx="870426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28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27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946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205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" y="1341437"/>
            <a:ext cx="8618538" cy="5976938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030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93837"/>
            <a:ext cx="6453188" cy="584676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615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" y="1646237"/>
            <a:ext cx="8370887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001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2" y="1874837"/>
            <a:ext cx="7696200" cy="54387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68080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6463EF5D872347A7BF5761BB9BB3CC" ma:contentTypeVersion="" ma:contentTypeDescription="Create a new document." ma:contentTypeScope="" ma:versionID="db448a981e3324c438c86929fb02f4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E1830B-C200-4511-BF89-3E56C8FEB280}">
  <ds:schemaRefs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505741E-0CE4-4AAB-AA8E-09DE4A107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6EBCD8-A152-4526-820F-5BA5A11DD5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36609</TotalTime>
  <Words>4632</Words>
  <Application>Microsoft Office PowerPoint</Application>
  <PresentationFormat>Custom</PresentationFormat>
  <Paragraphs>325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9.5 THE RELATIONSHIP BETWEEN PULSE-HEIGHT DISTRIBUTION AND ENERGY SPECTRUM NT-24 </vt:lpstr>
      <vt:lpstr>9.5 THE RELATIONSHIP BETWEEN PULSE-HEIGHT DISTRIBUTION AND ENERGY SPECTRUM-new-NT-24</vt:lpstr>
      <vt:lpstr>. ENERGY RESOLUTION-NT-24</vt:lpstr>
      <vt:lpstr>9.6 ENERGY RESOLUTION OF A DETECTION SYSTEM-new </vt:lpstr>
      <vt:lpstr>9.6 ENERGY RESOLUTION OF A DETECTION SYSTEM-NT-25</vt:lpstr>
      <vt:lpstr>9.6.1 The Effect of Statistical Fluctuations: The Fano Factor </vt:lpstr>
      <vt:lpstr>9.6.1 The Effect of Statistical Fluctuations: The Fano Factor-new-NT-26</vt:lpstr>
      <vt:lpstr>PowerPoint Presentation</vt:lpstr>
      <vt:lpstr>9.6.1 The Effect of Statistical Fluctuations: The Fano Factor-new-NT-27</vt:lpstr>
      <vt:lpstr>9.6.2 The Effect of Electronic Noise on Energy Resolution-NT-new-28 </vt:lpstr>
      <vt:lpstr>9.6.2 The Effect of Electronic Noise on Energy Resolution-NT-new-28</vt:lpstr>
      <vt:lpstr>9.6.2 The Effect of Electronic Noise on Energy Resolution-NT-new-29</vt:lpstr>
      <vt:lpstr>9.6.3 The Effect of Incomplete Charge Collection-NT-new-30 </vt:lpstr>
      <vt:lpstr>9.6.3 The Effect of Incomplete Charge Collection-NT-new-30 </vt:lpstr>
      <vt:lpstr>9.7 DETERMINATION OF THE ENERGY RESOLUTION-THE RESPONSE FUNCTION new-NT-31 </vt:lpstr>
      <vt:lpstr>9.7 DETERMINATION OF THE ENERGY RESOLUTION-THE RESPONSE FUNCTION new-NT-31 </vt:lpstr>
      <vt:lpstr>9.7 DETERMINATION OF THE ENERGY RESOLUTION-THE RESPONSE FUNCTION new-NT-32</vt:lpstr>
      <vt:lpstr>9.8 THE IMPORTANCE OF GOOD ENERGY RESOLUTION-NT-new-32 </vt:lpstr>
      <vt:lpstr>9.8 THE IMPORTANCE OF GOOD ENERGY RESOLUTION-NT-new-32</vt:lpstr>
      <vt:lpstr>9.8 THE IMPORTANCE OF GOOD ENERGY RESOLUTION-NT-new-33</vt:lpstr>
      <vt:lpstr>9.8 THE IMPORTANCE OF GOOD ENERGY RESOLUTION-NT-new-34</vt:lpstr>
      <vt:lpstr>9.9 MULTICHANNEL  ANALYZER (MCA)-NT-new-35 </vt:lpstr>
      <vt:lpstr>9.9 MULTICHANNEL  ANALYZER (MCA)-NT-new-35</vt:lpstr>
      <vt:lpstr>PowerPoint Presentation</vt:lpstr>
      <vt:lpstr>9.9 MULTICHANNEL  ANALYZER (MCA)-NT-new-36</vt:lpstr>
      <vt:lpstr>9.9 MULTICHANNEL  ANALYZER (MCA)-NT-new-37</vt:lpstr>
      <vt:lpstr>PowerPoint Presentation</vt:lpstr>
      <vt:lpstr>9.9 MULTICHANNEL  ANALYZER (MCA)-NT-new-38</vt:lpstr>
      <vt:lpstr>MCA</vt:lpstr>
      <vt:lpstr>9.9 MULTICHANNEL  ANALYZER (MCA)-NT-new-39</vt:lpstr>
      <vt:lpstr>9.10 CALIBRATION OF A MULTICHANNEL ANALYZER-NT-new-40</vt:lpstr>
      <vt:lpstr>MCA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Ch4 - Motion in Two and Three Dimensions</dc:title>
  <dc:creator>Erik Stayton</dc:creator>
  <cp:lastModifiedBy>Naqvi</cp:lastModifiedBy>
  <cp:revision>292</cp:revision>
  <cp:lastPrinted>1601-01-01T00:00:00Z</cp:lastPrinted>
  <dcterms:created xsi:type="dcterms:W3CDTF">2013-02-14T18:20:34Z</dcterms:created>
  <dcterms:modified xsi:type="dcterms:W3CDTF">2018-01-21T20:46:51Z</dcterms:modified>
</cp:coreProperties>
</file>