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2" r:id="rId5"/>
  </p:sldMasterIdLst>
  <p:notesMasterIdLst>
    <p:notesMasterId r:id="rId44"/>
  </p:notesMasterIdLst>
  <p:handoutMasterIdLst>
    <p:handoutMasterId r:id="rId45"/>
  </p:handoutMasterIdLst>
  <p:sldIdLst>
    <p:sldId id="256" r:id="rId6"/>
    <p:sldId id="449" r:id="rId7"/>
    <p:sldId id="450" r:id="rId8"/>
    <p:sldId id="451" r:id="rId9"/>
    <p:sldId id="452" r:id="rId10"/>
    <p:sldId id="453" r:id="rId11"/>
    <p:sldId id="454" r:id="rId12"/>
    <p:sldId id="457" r:id="rId13"/>
    <p:sldId id="458" r:id="rId14"/>
    <p:sldId id="460" r:id="rId15"/>
    <p:sldId id="456" r:id="rId16"/>
    <p:sldId id="461" r:id="rId17"/>
    <p:sldId id="459" r:id="rId18"/>
    <p:sldId id="462" r:id="rId19"/>
    <p:sldId id="463" r:id="rId20"/>
    <p:sldId id="464" r:id="rId21"/>
    <p:sldId id="465" r:id="rId22"/>
    <p:sldId id="469" r:id="rId23"/>
    <p:sldId id="466" r:id="rId24"/>
    <p:sldId id="467" r:id="rId25"/>
    <p:sldId id="468" r:id="rId26"/>
    <p:sldId id="470" r:id="rId27"/>
    <p:sldId id="476" r:id="rId28"/>
    <p:sldId id="471" r:id="rId29"/>
    <p:sldId id="472" r:id="rId30"/>
    <p:sldId id="473" r:id="rId31"/>
    <p:sldId id="478" r:id="rId32"/>
    <p:sldId id="477" r:id="rId33"/>
    <p:sldId id="474" r:id="rId34"/>
    <p:sldId id="475" r:id="rId35"/>
    <p:sldId id="479" r:id="rId36"/>
    <p:sldId id="480" r:id="rId37"/>
    <p:sldId id="481" r:id="rId38"/>
    <p:sldId id="485" r:id="rId39"/>
    <p:sldId id="482" r:id="rId40"/>
    <p:sldId id="483" r:id="rId41"/>
    <p:sldId id="484" r:id="rId42"/>
    <p:sldId id="486" r:id="rId4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33CC33"/>
    <a:srgbClr val="FF00FF"/>
    <a:srgbClr val="CC00CC"/>
    <a:srgbClr val="0000FF"/>
    <a:srgbClr val="00220F"/>
    <a:srgbClr val="FF6600"/>
    <a:srgbClr val="FFFFFF"/>
    <a:srgbClr val="00CC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0877" autoAdjust="0"/>
  </p:normalViewPr>
  <p:slideViewPr>
    <p:cSldViewPr>
      <p:cViewPr>
        <p:scale>
          <a:sx n="65" d="100"/>
          <a:sy n="65" d="100"/>
        </p:scale>
        <p:origin x="-1536" y="8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2A52-2436-4542-B8B3-F17DCF68372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7442-C861-4948-8F27-5CEB8C7D6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5A632FD-C138-4713-8748-9C99409DC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7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57BFC95-DF44-495A-BBE7-569455801BB5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D5CBBF4-4339-482C-BFBD-79F88A5B101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5A6D49-B7FD-4301-83F4-47055FC41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5C76F0-A20B-44E4-92EC-67D3D8E1D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096978-69BE-4423-B926-B752FDCA47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2112AAC-12F1-44F2-8617-FE8F9F6BB2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1697FE-30F4-4BAB-AF42-508687F296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B23D9-DA27-4026-B32D-C0338A883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452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554163"/>
            <a:ext cx="44561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524328-57DC-4E90-9A5A-AB296435D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3DC818-AA3A-4813-A749-FC58831540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DFC398-3E4E-4F97-BA39-4B52A1563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B108ED-FC1B-444F-8F00-790B546D47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A9184B-9BD5-48DE-A197-5F5427FAF3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226300" y="6886575"/>
            <a:ext cx="2339975" cy="512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4EF92F-457D-4077-9036-52BB701F7E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4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63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75694" y="7158037"/>
            <a:ext cx="53292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Chapter </a:t>
            </a:r>
            <a:r>
              <a:rPr lang="en-US" sz="3200" b="1" dirty="0" smtClean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4-GK</a:t>
            </a:r>
          </a:p>
          <a:p>
            <a:pPr algn="ctr"/>
            <a:r>
              <a:rPr lang="en-US" sz="4000" b="1" dirty="0">
                <a:solidFill>
                  <a:srgbClr val="0066FF"/>
                </a:solidFill>
              </a:rPr>
              <a:t>General Properties of Radiation</a:t>
            </a:r>
          </a:p>
          <a:p>
            <a:pPr algn="ctr"/>
            <a:r>
              <a:rPr lang="en-US" sz="4000" b="1" dirty="0" smtClean="0">
                <a:solidFill>
                  <a:srgbClr val="0066FF"/>
                </a:solidFill>
              </a:rPr>
              <a:t>Detectors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a typeface="Calibri" pitchFamily="32" charset="0"/>
                <a:cs typeface="Calibri" pitchFamily="32" charset="0"/>
              </a:rPr>
              <a:t>Lec-5</a:t>
            </a:r>
            <a:endParaRPr lang="en-US" sz="4000" b="1" dirty="0">
              <a:solidFill>
                <a:srgbClr val="FF0000"/>
              </a:solidFill>
              <a:ea typeface="Calibri" pitchFamily="32" charset="0"/>
              <a:cs typeface="Calibri" pitchFamily="32" charset="0"/>
            </a:endParaRPr>
          </a:p>
          <a:p>
            <a:endParaRPr lang="en-US" dirty="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80" rIns="0" bIns="0" anchor="ctr"/>
          <a:lstStyle>
            <a:lvl1pPr marL="342900" indent="-336550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endParaRPr lang="en-US" sz="3000" dirty="0">
              <a:solidFill>
                <a:srgbClr val="FFFFFF"/>
              </a:solidFill>
              <a:ea typeface="Calibri" pitchFamily="32" charset="0"/>
              <a:cs typeface="Calibri" pitchFamily="32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EFFICIENCY-GK-40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1426660"/>
            <a:ext cx="9144801" cy="6010777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8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</a:t>
            </a:r>
            <a:r>
              <a:rPr lang="en-US" sz="2000" b="1" dirty="0" smtClean="0">
                <a:solidFill>
                  <a:srgbClr val="FFFFFF"/>
                </a:solidFill>
              </a:rPr>
              <a:t>TIME GK- 41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1722437"/>
            <a:ext cx="9677400" cy="6132384"/>
          </a:xfrm>
          <a:prstGeom prst="rect">
            <a:avLst/>
          </a:prstGeom>
          <a:noFill/>
          <a:ln w="762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VII. DEAD TIME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In nearly all detector systems, there will be a minimum amount of time that must </a:t>
            </a:r>
            <a:r>
              <a:rPr lang="en-US" b="1" dirty="0" smtClean="0">
                <a:solidFill>
                  <a:srgbClr val="00220F"/>
                </a:solidFill>
              </a:rPr>
              <a:t>separate two </a:t>
            </a:r>
            <a:r>
              <a:rPr lang="en-US" b="1" dirty="0">
                <a:solidFill>
                  <a:srgbClr val="00220F"/>
                </a:solidFill>
              </a:rPr>
              <a:t>events in order that they be recorded as two separate pulses</a:t>
            </a:r>
            <a:r>
              <a:rPr lang="en-US" b="1" dirty="0" smtClean="0">
                <a:solidFill>
                  <a:srgbClr val="00220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In some cases the </a:t>
            </a:r>
            <a:r>
              <a:rPr lang="en-US" b="1" dirty="0" smtClean="0">
                <a:solidFill>
                  <a:srgbClr val="CC00CC"/>
                </a:solidFill>
              </a:rPr>
              <a:t>limiting time </a:t>
            </a:r>
            <a:r>
              <a:rPr lang="en-US" b="1" dirty="0">
                <a:solidFill>
                  <a:srgbClr val="CC00CC"/>
                </a:solidFill>
              </a:rPr>
              <a:t>may be set by processes in the detector itself, and in other cases the limit may arise in </a:t>
            </a:r>
            <a:r>
              <a:rPr lang="en-US" b="1" dirty="0" smtClean="0">
                <a:solidFill>
                  <a:srgbClr val="CC00CC"/>
                </a:solidFill>
              </a:rPr>
              <a:t>the associated </a:t>
            </a:r>
            <a:r>
              <a:rPr lang="en-US" b="1" dirty="0">
                <a:solidFill>
                  <a:srgbClr val="CC00CC"/>
                </a:solidFill>
              </a:rPr>
              <a:t>electronics.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This </a:t>
            </a:r>
            <a:r>
              <a:rPr lang="en-US" b="1" dirty="0">
                <a:solidFill>
                  <a:srgbClr val="FF0000"/>
                </a:solidFill>
              </a:rPr>
              <a:t>minimum time separation is usually called </a:t>
            </a:r>
            <a:r>
              <a:rPr lang="en-US" b="1" dirty="0">
                <a:solidFill>
                  <a:srgbClr val="0000FF"/>
                </a:solidFill>
              </a:rPr>
              <a:t>the dead time </a:t>
            </a:r>
            <a:r>
              <a:rPr lang="en-US" b="1" dirty="0" smtClean="0">
                <a:solidFill>
                  <a:srgbClr val="0000FF"/>
                </a:solidFill>
              </a:rPr>
              <a:t>of the counting </a:t>
            </a:r>
            <a:r>
              <a:rPr lang="en-US" b="1" dirty="0" smtClean="0">
                <a:solidFill>
                  <a:srgbClr val="FF0000"/>
                </a:solidFill>
              </a:rPr>
              <a:t>system.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 </a:t>
            </a:r>
            <a:r>
              <a:rPr lang="en-US" b="1" dirty="0">
                <a:solidFill>
                  <a:srgbClr val="00220F"/>
                </a:solidFill>
              </a:rPr>
              <a:t>Because of the random nature of radioactive decay, there is </a:t>
            </a:r>
            <a:r>
              <a:rPr lang="en-US" b="1" dirty="0" smtClean="0">
                <a:solidFill>
                  <a:srgbClr val="00220F"/>
                </a:solidFill>
              </a:rPr>
              <a:t>always some </a:t>
            </a:r>
            <a:r>
              <a:rPr lang="en-US" b="1" dirty="0">
                <a:solidFill>
                  <a:srgbClr val="00220F"/>
                </a:solidFill>
              </a:rPr>
              <a:t>probability that a true event will be lost because it occurs too quickly following </a:t>
            </a:r>
            <a:r>
              <a:rPr lang="en-US" b="1" dirty="0" smtClean="0">
                <a:solidFill>
                  <a:srgbClr val="00220F"/>
                </a:solidFill>
              </a:rPr>
              <a:t>a preceding </a:t>
            </a:r>
            <a:r>
              <a:rPr lang="en-US" b="1" dirty="0">
                <a:solidFill>
                  <a:srgbClr val="00220F"/>
                </a:solidFill>
              </a:rPr>
              <a:t>event.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These </a:t>
            </a:r>
            <a:r>
              <a:rPr lang="en-US" b="1" dirty="0">
                <a:solidFill>
                  <a:srgbClr val="0000FF"/>
                </a:solidFill>
              </a:rPr>
              <a:t>"dead time losses" can become rather severe when high </a:t>
            </a:r>
            <a:r>
              <a:rPr lang="en-US" b="1" dirty="0" smtClean="0">
                <a:solidFill>
                  <a:srgbClr val="0000FF"/>
                </a:solidFill>
              </a:rPr>
              <a:t>counting rates </a:t>
            </a:r>
            <a:r>
              <a:rPr lang="en-US" b="1" dirty="0">
                <a:solidFill>
                  <a:srgbClr val="0000FF"/>
                </a:solidFill>
              </a:rPr>
              <a:t>are encountered, and any accurate counting measurements made under these </a:t>
            </a:r>
            <a:r>
              <a:rPr lang="en-US" b="1" dirty="0" smtClean="0">
                <a:solidFill>
                  <a:srgbClr val="0000FF"/>
                </a:solidFill>
              </a:rPr>
              <a:t>conditions must </a:t>
            </a:r>
            <a:r>
              <a:rPr lang="en-US" b="1" dirty="0">
                <a:solidFill>
                  <a:srgbClr val="0000FF"/>
                </a:solidFill>
              </a:rPr>
              <a:t>include some correction for these losses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In this section we discuss some </a:t>
            </a:r>
            <a:r>
              <a:rPr lang="en-US" b="1" dirty="0" smtClean="0">
                <a:solidFill>
                  <a:srgbClr val="FF00FF"/>
                </a:solidFill>
              </a:rPr>
              <a:t>simple models </a:t>
            </a:r>
            <a:r>
              <a:rPr lang="en-US" b="1" dirty="0">
                <a:solidFill>
                  <a:srgbClr val="FF00FF"/>
                </a:solidFill>
              </a:rPr>
              <a:t>of dead time behavior of counting systems, together with two experimental </a:t>
            </a:r>
            <a:r>
              <a:rPr lang="en-US" b="1" dirty="0" smtClean="0">
                <a:solidFill>
                  <a:srgbClr val="FF00FF"/>
                </a:solidFill>
              </a:rPr>
              <a:t>methods of </a:t>
            </a:r>
            <a:r>
              <a:rPr lang="en-US" b="1" dirty="0">
                <a:solidFill>
                  <a:srgbClr val="FF00FF"/>
                </a:solidFill>
              </a:rPr>
              <a:t>determining system dead time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A</a:t>
            </a:r>
            <a:r>
              <a:rPr lang="en-US" sz="2000" b="1" u="sng" dirty="0">
                <a:solidFill>
                  <a:srgbClr val="FF0000"/>
                </a:solidFill>
              </a:rPr>
              <a:t>. Models for Dead Time Behavior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Two models of dead time behavior of counting systems have come into common </a:t>
            </a:r>
            <a:r>
              <a:rPr lang="en-US" b="1" dirty="0" smtClean="0">
                <a:solidFill>
                  <a:srgbClr val="00220F"/>
                </a:solidFill>
              </a:rPr>
              <a:t>usage: </a:t>
            </a:r>
            <a:r>
              <a:rPr lang="en-US" b="1" dirty="0" err="1" smtClean="0">
                <a:solidFill>
                  <a:srgbClr val="00220F"/>
                </a:solidFill>
              </a:rPr>
              <a:t>paralyzable</a:t>
            </a:r>
            <a:r>
              <a:rPr lang="en-US" b="1" dirty="0" smtClean="0">
                <a:solidFill>
                  <a:srgbClr val="00220F"/>
                </a:solidFill>
              </a:rPr>
              <a:t> </a:t>
            </a:r>
            <a:r>
              <a:rPr lang="en-US" b="1" dirty="0">
                <a:solidFill>
                  <a:srgbClr val="00220F"/>
                </a:solidFill>
              </a:rPr>
              <a:t>and nonparalyzable response.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These </a:t>
            </a:r>
            <a:r>
              <a:rPr lang="en-US" b="1" dirty="0">
                <a:solidFill>
                  <a:srgbClr val="FF00FF"/>
                </a:solidFill>
              </a:rPr>
              <a:t>models represent idealized behavior, </a:t>
            </a:r>
            <a:r>
              <a:rPr lang="en-US" b="1" dirty="0" smtClean="0">
                <a:solidFill>
                  <a:srgbClr val="FF00FF"/>
                </a:solidFill>
              </a:rPr>
              <a:t>one or </a:t>
            </a:r>
            <a:r>
              <a:rPr lang="en-US" b="1" dirty="0">
                <a:solidFill>
                  <a:srgbClr val="FF00FF"/>
                </a:solidFill>
              </a:rPr>
              <a:t>the other of which often adequately resembles the response of a real counting system.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fundamental assumptions of the models are illustrated in Fig. 4.7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 </a:t>
            </a:r>
            <a:r>
              <a:rPr lang="en-US" b="1" dirty="0">
                <a:solidFill>
                  <a:srgbClr val="00220F"/>
                </a:solidFill>
              </a:rPr>
              <a:t>At the center of </a:t>
            </a:r>
            <a:r>
              <a:rPr lang="en-US" b="1" dirty="0" smtClean="0">
                <a:solidFill>
                  <a:srgbClr val="00220F"/>
                </a:solidFill>
              </a:rPr>
              <a:t>the figure</a:t>
            </a:r>
            <a:r>
              <a:rPr lang="en-US" b="1" dirty="0">
                <a:solidFill>
                  <a:srgbClr val="00220F"/>
                </a:solidFill>
              </a:rPr>
              <a:t>, a time scale is shown on which six randomly spaced events in the detector </a:t>
            </a:r>
            <a:r>
              <a:rPr lang="en-US" b="1" dirty="0" smtClean="0">
                <a:solidFill>
                  <a:srgbClr val="00220F"/>
                </a:solidFill>
              </a:rPr>
              <a:t>are</a:t>
            </a:r>
            <a:r>
              <a:rPr lang="en-US" b="1" dirty="0">
                <a:solidFill>
                  <a:srgbClr val="00220F"/>
                </a:solidFill>
              </a:rPr>
              <a:t> indicated. </a:t>
            </a:r>
          </a:p>
        </p:txBody>
      </p:sp>
    </p:spTree>
    <p:extLst>
      <p:ext uri="{BB962C8B-B14F-4D97-AF65-F5344CB8AC3E}">
        <p14:creationId xmlns:p14="http://schemas.microsoft.com/office/powerpoint/2010/main" val="3694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GK- 41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12837"/>
            <a:ext cx="98012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1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22437"/>
            <a:ext cx="9917112" cy="704846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At </a:t>
            </a:r>
            <a:r>
              <a:rPr lang="en-US" b="1" dirty="0">
                <a:solidFill>
                  <a:srgbClr val="FF0000"/>
                </a:solidFill>
              </a:rPr>
              <a:t>the bottom of the figure is the corresponding dead time behavior of a </a:t>
            </a:r>
            <a:r>
              <a:rPr lang="en-US" b="1" dirty="0" smtClean="0">
                <a:solidFill>
                  <a:srgbClr val="FF0000"/>
                </a:solidFill>
              </a:rPr>
              <a:t>detector assumed </a:t>
            </a:r>
            <a:r>
              <a:rPr lang="en-US" b="1" dirty="0">
                <a:solidFill>
                  <a:srgbClr val="FF0000"/>
                </a:solidFill>
              </a:rPr>
              <a:t>to be nonparalyzable.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A </a:t>
            </a:r>
            <a:r>
              <a:rPr lang="en-US" b="1" dirty="0">
                <a:solidFill>
                  <a:srgbClr val="00220F"/>
                </a:solidFill>
              </a:rPr>
              <a:t>fixed time </a:t>
            </a:r>
            <a:r>
              <a:rPr lang="en-US" b="1" dirty="0" smtClean="0">
                <a:solidFill>
                  <a:srgbClr val="00220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220F"/>
                </a:solidFill>
              </a:rPr>
              <a:t> </a:t>
            </a:r>
            <a:r>
              <a:rPr lang="en-US" b="1" dirty="0">
                <a:solidFill>
                  <a:srgbClr val="00220F"/>
                </a:solidFill>
              </a:rPr>
              <a:t>is assumed to follow each true event </a:t>
            </a:r>
            <a:r>
              <a:rPr lang="en-US" b="1" dirty="0" smtClean="0">
                <a:solidFill>
                  <a:srgbClr val="00220F"/>
                </a:solidFill>
              </a:rPr>
              <a:t>that occurs </a:t>
            </a:r>
            <a:r>
              <a:rPr lang="en-US" b="1" dirty="0">
                <a:solidFill>
                  <a:srgbClr val="00220F"/>
                </a:solidFill>
              </a:rPr>
              <a:t>during the "live period" of the detector.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True </a:t>
            </a:r>
            <a:r>
              <a:rPr lang="en-US" b="1" dirty="0">
                <a:solidFill>
                  <a:srgbClr val="0000FF"/>
                </a:solidFill>
              </a:rPr>
              <a:t>events that occur during the </a:t>
            </a:r>
            <a:r>
              <a:rPr lang="en-US" b="1" dirty="0" smtClean="0">
                <a:solidFill>
                  <a:srgbClr val="0000FF"/>
                </a:solidFill>
              </a:rPr>
              <a:t>dead period </a:t>
            </a:r>
            <a:r>
              <a:rPr lang="en-US" b="1" dirty="0">
                <a:solidFill>
                  <a:srgbClr val="0000FF"/>
                </a:solidFill>
              </a:rPr>
              <a:t>are lost and assumed to have </a:t>
            </a:r>
            <a:r>
              <a:rPr lang="en-US" b="1" dirty="0" smtClean="0">
                <a:solidFill>
                  <a:srgbClr val="0000FF"/>
                </a:solidFill>
              </a:rPr>
              <a:t>no effect </a:t>
            </a:r>
            <a:r>
              <a:rPr lang="en-US" b="1" dirty="0">
                <a:solidFill>
                  <a:srgbClr val="0000FF"/>
                </a:solidFill>
              </a:rPr>
              <a:t>whatsoever on the behavior of the detector.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In the example shown, the nonparalyzable detector would record four counts from the </a:t>
            </a:r>
            <a:r>
              <a:rPr lang="en-US" b="1" dirty="0" smtClean="0">
                <a:solidFill>
                  <a:srgbClr val="FF0000"/>
                </a:solidFill>
              </a:rPr>
              <a:t>six true </a:t>
            </a:r>
            <a:r>
              <a:rPr lang="en-US" b="1" dirty="0">
                <a:solidFill>
                  <a:srgbClr val="FF0000"/>
                </a:solidFill>
              </a:rPr>
              <a:t>interactions.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In </a:t>
            </a:r>
            <a:r>
              <a:rPr lang="en-US" b="1" dirty="0">
                <a:solidFill>
                  <a:srgbClr val="CC00CC"/>
                </a:solidFill>
              </a:rPr>
              <a:t>contrast, the behavior of a </a:t>
            </a:r>
            <a:r>
              <a:rPr lang="en-US" b="1" dirty="0" err="1">
                <a:solidFill>
                  <a:srgbClr val="CC00CC"/>
                </a:solidFill>
              </a:rPr>
              <a:t>paralyzable</a:t>
            </a:r>
            <a:r>
              <a:rPr lang="en-US" b="1" dirty="0">
                <a:solidFill>
                  <a:srgbClr val="CC00CC"/>
                </a:solidFill>
              </a:rPr>
              <a:t> detector is shown along the </a:t>
            </a:r>
            <a:r>
              <a:rPr lang="en-US" b="1" dirty="0" smtClean="0">
                <a:solidFill>
                  <a:srgbClr val="CC00CC"/>
                </a:solidFill>
              </a:rPr>
              <a:t>top line </a:t>
            </a:r>
            <a:r>
              <a:rPr lang="en-US" b="1" dirty="0">
                <a:solidFill>
                  <a:srgbClr val="CC00CC"/>
                </a:solidFill>
              </a:rPr>
              <a:t>of Fig. 4.7.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The </a:t>
            </a:r>
            <a:r>
              <a:rPr lang="en-US" b="1" dirty="0">
                <a:solidFill>
                  <a:srgbClr val="00220F"/>
                </a:solidFill>
              </a:rPr>
              <a:t>same dead </a:t>
            </a:r>
            <a:r>
              <a:rPr lang="en-US" b="1" dirty="0" smtClean="0">
                <a:solidFill>
                  <a:srgbClr val="00220F"/>
                </a:solidFill>
              </a:rPr>
              <a:t>time </a:t>
            </a:r>
            <a:r>
              <a:rPr lang="en-US" b="1" dirty="0" smtClean="0">
                <a:solidFill>
                  <a:srgbClr val="00220F"/>
                </a:solidFill>
                <a:sym typeface="Symbol"/>
              </a:rPr>
              <a:t> </a:t>
            </a:r>
            <a:r>
              <a:rPr lang="en-US" b="1" dirty="0" smtClean="0">
                <a:solidFill>
                  <a:srgbClr val="00220F"/>
                </a:solidFill>
              </a:rPr>
              <a:t>is </a:t>
            </a:r>
            <a:r>
              <a:rPr lang="en-US" b="1" dirty="0">
                <a:solidFill>
                  <a:srgbClr val="00220F"/>
                </a:solidFill>
              </a:rPr>
              <a:t>assumed to follow each true interaction that </a:t>
            </a:r>
            <a:r>
              <a:rPr lang="en-US" b="1" dirty="0" smtClean="0">
                <a:solidFill>
                  <a:srgbClr val="00220F"/>
                </a:solidFill>
              </a:rPr>
              <a:t>occurs during </a:t>
            </a:r>
            <a:r>
              <a:rPr lang="en-US" b="1" dirty="0">
                <a:solidFill>
                  <a:srgbClr val="00220F"/>
                </a:solidFill>
              </a:rPr>
              <a:t>the live period of the detector.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True </a:t>
            </a:r>
            <a:r>
              <a:rPr lang="en-US" b="1" dirty="0">
                <a:solidFill>
                  <a:srgbClr val="0000FF"/>
                </a:solidFill>
              </a:rPr>
              <a:t>events that occur during the dead </a:t>
            </a:r>
            <a:r>
              <a:rPr lang="en-US" b="1" dirty="0" smtClean="0">
                <a:solidFill>
                  <a:srgbClr val="0000FF"/>
                </a:solidFill>
              </a:rPr>
              <a:t>period, however</a:t>
            </a:r>
            <a:r>
              <a:rPr lang="en-US" b="1" dirty="0">
                <a:solidFill>
                  <a:srgbClr val="0000FF"/>
                </a:solidFill>
              </a:rPr>
              <a:t>, although still not recorded as counts, are assumed to extend the dead time </a:t>
            </a:r>
            <a:r>
              <a:rPr lang="en-US" b="1" dirty="0" smtClean="0">
                <a:solidFill>
                  <a:srgbClr val="0000FF"/>
                </a:solidFill>
              </a:rPr>
              <a:t>by another </a:t>
            </a:r>
            <a:r>
              <a:rPr lang="en-US" b="1" dirty="0">
                <a:solidFill>
                  <a:srgbClr val="0000FF"/>
                </a:solidFill>
              </a:rPr>
              <a:t>period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following the lost event.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In </a:t>
            </a:r>
            <a:r>
              <a:rPr lang="en-US" b="1" dirty="0">
                <a:solidFill>
                  <a:srgbClr val="FF6600"/>
                </a:solidFill>
              </a:rPr>
              <a:t>the example shown, only three counts </a:t>
            </a:r>
            <a:r>
              <a:rPr lang="en-US" b="1" dirty="0" smtClean="0">
                <a:solidFill>
                  <a:srgbClr val="FF6600"/>
                </a:solidFill>
              </a:rPr>
              <a:t>are recorded </a:t>
            </a:r>
            <a:r>
              <a:rPr lang="en-US" b="1" dirty="0">
                <a:solidFill>
                  <a:srgbClr val="FF6600"/>
                </a:solidFill>
              </a:rPr>
              <a:t>for the six true events.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FF"/>
                </a:solidFill>
              </a:rPr>
              <a:t>The two models predict the same first-order losses and differ only when true event rates </a:t>
            </a:r>
            <a:r>
              <a:rPr lang="en-US" b="1" dirty="0" smtClean="0">
                <a:solidFill>
                  <a:srgbClr val="FF00FF"/>
                </a:solidFill>
              </a:rPr>
              <a:t>are high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  <a:endParaRPr lang="en-US" b="1" dirty="0" smtClean="0">
              <a:solidFill>
                <a:srgbClr val="FF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43" y="11247437"/>
            <a:ext cx="7134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48" y="6398836"/>
            <a:ext cx="6377320" cy="21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2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392530"/>
            <a:ext cx="8691563" cy="61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7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43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1722437"/>
            <a:ext cx="9601200" cy="6790833"/>
          </a:xfrm>
          <a:prstGeom prst="rect">
            <a:avLst/>
          </a:prstGeom>
          <a:noFill/>
          <a:ln w="762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They are in some sense two extremes of idealized system behavior, and real counting systems will often display a behavior that is intermediate between these extremes.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detailed behavior of a specific counting system may depend on the physical processes taking place in the detector itself or on delays introduced by the pulse processing and recording electronics.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In the discussion that follows, we examine the response of a detector system to a steady state source of radiation, and we adopt the following definitions:</a:t>
            </a:r>
          </a:p>
          <a:p>
            <a:pPr marL="914400" indent="58738">
              <a:buClr>
                <a:srgbClr val="FF0000"/>
              </a:buClr>
            </a:pPr>
            <a:r>
              <a:rPr lang="en-US" b="1" dirty="0">
                <a:solidFill>
                  <a:srgbClr val="00220F"/>
                </a:solidFill>
              </a:rPr>
              <a:t>n =true interaction rate</a:t>
            </a:r>
          </a:p>
          <a:p>
            <a:pPr marL="914400">
              <a:buClr>
                <a:srgbClr val="FF0000"/>
              </a:buClr>
            </a:pPr>
            <a:r>
              <a:rPr lang="en-US" b="1" dirty="0">
                <a:solidFill>
                  <a:srgbClr val="00220F"/>
                </a:solidFill>
              </a:rPr>
              <a:t>m = recorded count rate</a:t>
            </a:r>
          </a:p>
          <a:p>
            <a:pPr marL="914400">
              <a:buClr>
                <a:srgbClr val="FF0000"/>
              </a:buClr>
            </a:pPr>
            <a:r>
              <a:rPr lang="en-US" b="1" dirty="0">
                <a:solidFill>
                  <a:srgbClr val="00220F"/>
                </a:solidFill>
                <a:sym typeface="Symbol"/>
              </a:rPr>
              <a:t></a:t>
            </a:r>
            <a:r>
              <a:rPr lang="en-US" b="1" dirty="0">
                <a:solidFill>
                  <a:srgbClr val="00220F"/>
                </a:solidFill>
              </a:rPr>
              <a:t> = system dead time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We assume that the counting time is long so that both n and m may be regarded as average rates.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In general, we would like to obtain an expression for the true interaction rate n as a function of the measured rate m and the system dead time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</a:t>
            </a:r>
            <a:r>
              <a:rPr lang="en-US" b="1" dirty="0">
                <a:solidFill>
                  <a:srgbClr val="0000FF"/>
                </a:solidFill>
              </a:rPr>
              <a:t>, so that appropriate corrections can be made to measured data to account for the dead time losses.</a:t>
            </a: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In the nonparalyzable case, the fraction of all time that the detector is dead is given simply by the product m</a:t>
            </a:r>
            <a:r>
              <a:rPr lang="en-US" b="1" dirty="0">
                <a:solidFill>
                  <a:srgbClr val="00220F"/>
                </a:solidFill>
                <a:sym typeface="Symbol"/>
              </a:rPr>
              <a:t>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Therefore, the rate at which true events are lost is simply nm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But because n - m is another expression for the rate of losses,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6993359"/>
            <a:ext cx="8001000" cy="14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GK- 43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1380980"/>
            <a:ext cx="8191501" cy="58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7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570037"/>
            <a:ext cx="9753600" cy="5760295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In the </a:t>
            </a:r>
            <a:r>
              <a:rPr lang="en-US" b="1" dirty="0" err="1">
                <a:solidFill>
                  <a:srgbClr val="CC00CC"/>
                </a:solidFill>
              </a:rPr>
              <a:t>paralyzable</a:t>
            </a:r>
            <a:r>
              <a:rPr lang="en-US" b="1" dirty="0">
                <a:solidFill>
                  <a:srgbClr val="CC00CC"/>
                </a:solidFill>
              </a:rPr>
              <a:t> case, dead periods are not always of fixed length, so we cannot apply the </a:t>
            </a:r>
            <a:r>
              <a:rPr lang="en-US" b="1" dirty="0" smtClean="0">
                <a:solidFill>
                  <a:srgbClr val="CC00CC"/>
                </a:solidFill>
              </a:rPr>
              <a:t>same argument</a:t>
            </a:r>
            <a:r>
              <a:rPr lang="en-US" b="1" dirty="0">
                <a:solidFill>
                  <a:srgbClr val="CC00CC"/>
                </a:solidFill>
              </a:rPr>
              <a:t>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Instead</a:t>
            </a:r>
            <a:r>
              <a:rPr lang="en-US" b="1" dirty="0">
                <a:solidFill>
                  <a:srgbClr val="0000FF"/>
                </a:solidFill>
              </a:rPr>
              <a:t>, we note that rate m is identical to the rate of occurrences of time </a:t>
            </a:r>
            <a:r>
              <a:rPr lang="en-US" b="1" dirty="0" smtClean="0">
                <a:solidFill>
                  <a:srgbClr val="0000FF"/>
                </a:solidFill>
              </a:rPr>
              <a:t>intervals between </a:t>
            </a:r>
            <a:r>
              <a:rPr lang="en-US" b="1" dirty="0">
                <a:solidFill>
                  <a:srgbClr val="0000FF"/>
                </a:solidFill>
              </a:rPr>
              <a:t>true events that exceed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distribution of intervals between random </a:t>
            </a:r>
            <a:r>
              <a:rPr lang="en-US" b="1" dirty="0" smtClean="0">
                <a:solidFill>
                  <a:srgbClr val="FF6600"/>
                </a:solidFill>
              </a:rPr>
              <a:t>events occurring </a:t>
            </a:r>
            <a:r>
              <a:rPr lang="en-US" b="1" dirty="0">
                <a:solidFill>
                  <a:srgbClr val="FF6600"/>
                </a:solidFill>
              </a:rPr>
              <a:t>at an average rate n was previously shown [Eq. (3.71)] to be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endParaRPr lang="en-US" b="1" dirty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6600"/>
                </a:solidFill>
              </a:rPr>
              <a:t>     where P</a:t>
            </a:r>
            <a:r>
              <a:rPr lang="en-US" b="1" baseline="-25000" dirty="0" smtClean="0">
                <a:solidFill>
                  <a:srgbClr val="FF6600"/>
                </a:solidFill>
              </a:rPr>
              <a:t>1</a:t>
            </a:r>
            <a:r>
              <a:rPr lang="en-US" b="1" dirty="0" smtClean="0">
                <a:solidFill>
                  <a:srgbClr val="FF6600"/>
                </a:solidFill>
              </a:rPr>
              <a:t> (T</a:t>
            </a:r>
            <a:r>
              <a:rPr lang="en-US" b="1" dirty="0">
                <a:solidFill>
                  <a:srgbClr val="FF6600"/>
                </a:solidFill>
              </a:rPr>
              <a:t>) </a:t>
            </a:r>
            <a:r>
              <a:rPr lang="en-US" b="1" dirty="0" err="1">
                <a:solidFill>
                  <a:srgbClr val="FF6600"/>
                </a:solidFill>
              </a:rPr>
              <a:t>dT</a:t>
            </a:r>
            <a:r>
              <a:rPr lang="en-US" b="1" dirty="0">
                <a:solidFill>
                  <a:srgbClr val="FF6600"/>
                </a:solidFill>
              </a:rPr>
              <a:t> is the probability of observing an interval whose length lies within </a:t>
            </a:r>
            <a:r>
              <a:rPr lang="en-US" b="1" dirty="0" err="1">
                <a:solidFill>
                  <a:srgbClr val="FF6600"/>
                </a:solidFill>
              </a:rPr>
              <a:t>dT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    about </a:t>
            </a:r>
            <a:r>
              <a:rPr lang="en-US" b="1" dirty="0">
                <a:solidFill>
                  <a:srgbClr val="FF6600"/>
                </a:solidFill>
              </a:rPr>
              <a:t>T.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probability of intervals larger than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can be obtained by integrating this </a:t>
            </a:r>
            <a:r>
              <a:rPr lang="en-US" b="1" dirty="0" smtClean="0">
                <a:solidFill>
                  <a:srgbClr val="0000FF"/>
                </a:solidFill>
              </a:rPr>
              <a:t>distribution between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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rate of occurrence of such intervals is then obtained by simply multiplying the </a:t>
            </a:r>
            <a:r>
              <a:rPr lang="en-US" b="1" dirty="0" smtClean="0">
                <a:solidFill>
                  <a:srgbClr val="FF0000"/>
                </a:solidFill>
              </a:rPr>
              <a:t>above expression </a:t>
            </a:r>
            <a:r>
              <a:rPr lang="en-US" b="1" dirty="0">
                <a:solidFill>
                  <a:srgbClr val="FF0000"/>
                </a:solidFill>
              </a:rPr>
              <a:t>by the true rate n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The </a:t>
            </a:r>
            <a:r>
              <a:rPr lang="en-US" b="1" dirty="0" err="1">
                <a:solidFill>
                  <a:srgbClr val="00220F"/>
                </a:solidFill>
              </a:rPr>
              <a:t>paralyzable</a:t>
            </a:r>
            <a:r>
              <a:rPr lang="en-US" b="1" dirty="0">
                <a:solidFill>
                  <a:srgbClr val="00220F"/>
                </a:solidFill>
              </a:rPr>
              <a:t> model leads to a more cumbersome result because we cannot solve </a:t>
            </a:r>
            <a:r>
              <a:rPr lang="en-US" b="1" dirty="0" smtClean="0">
                <a:solidFill>
                  <a:srgbClr val="00220F"/>
                </a:solidFill>
              </a:rPr>
              <a:t>explicitly for </a:t>
            </a:r>
            <a:r>
              <a:rPr lang="en-US" b="1" dirty="0">
                <a:solidFill>
                  <a:srgbClr val="00220F"/>
                </a:solidFill>
              </a:rPr>
              <a:t>the true rate n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Instead</a:t>
            </a:r>
            <a:r>
              <a:rPr lang="en-US" b="1" dirty="0">
                <a:solidFill>
                  <a:srgbClr val="0000FF"/>
                </a:solidFill>
              </a:rPr>
              <a:t>, Eq. ( 4.27) must be solved iteratively if n is to be calculated </a:t>
            </a:r>
            <a:r>
              <a:rPr lang="en-US" b="1" dirty="0" smtClean="0">
                <a:solidFill>
                  <a:srgbClr val="0000FF"/>
                </a:solidFill>
              </a:rPr>
              <a:t>from measurements </a:t>
            </a:r>
            <a:r>
              <a:rPr lang="en-US" b="1" dirty="0">
                <a:solidFill>
                  <a:srgbClr val="0000FF"/>
                </a:solidFill>
              </a:rPr>
              <a:t>of m and knowledge of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FF"/>
                </a:solidFill>
              </a:rPr>
              <a:t> 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3208338"/>
            <a:ext cx="4371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770437"/>
            <a:ext cx="4667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1" y="5684837"/>
            <a:ext cx="4752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2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GK- 44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0" y="1701800"/>
            <a:ext cx="98298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3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1722437"/>
            <a:ext cx="9677400" cy="859427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A plot of the observed rate m versus the true rate n is given in Fig. 4.8 for both models.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When the rates are low the two models give virtually the same result, but the behavior at high rates is markedly different.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 nonparalyzable system will approach an asymptotic value for the observed rate of 1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which represents the situation in which the counter barely has time </a:t>
            </a:r>
            <a:r>
              <a:rPr lang="en-US" b="1" dirty="0" smtClean="0">
                <a:solidFill>
                  <a:srgbClr val="FF0000"/>
                </a:solidFill>
              </a:rPr>
              <a:t>to finish </a:t>
            </a:r>
            <a:r>
              <a:rPr lang="en-US" b="1" dirty="0">
                <a:solidFill>
                  <a:srgbClr val="FF0000"/>
                </a:solidFill>
              </a:rPr>
              <a:t>one dead period before starting another.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For </a:t>
            </a:r>
            <a:r>
              <a:rPr lang="en-US" b="1" dirty="0" err="1">
                <a:solidFill>
                  <a:srgbClr val="CC00CC"/>
                </a:solidFill>
              </a:rPr>
              <a:t>paralyzable</a:t>
            </a:r>
            <a:r>
              <a:rPr lang="en-US" b="1" dirty="0">
                <a:solidFill>
                  <a:srgbClr val="CC00CC"/>
                </a:solidFill>
              </a:rPr>
              <a:t> behavior, the observed rate is seen to go through a maximum.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Very </a:t>
            </a:r>
            <a:r>
              <a:rPr lang="en-US" b="1" dirty="0">
                <a:solidFill>
                  <a:srgbClr val="0000FF"/>
                </a:solidFill>
              </a:rPr>
              <a:t>high true interaction rates result in a multiple extension of the dead period following an initial recorded count, and very few true events can be recorded.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Mistakes </a:t>
            </a:r>
            <a:r>
              <a:rPr lang="en-US" b="1" dirty="0">
                <a:solidFill>
                  <a:srgbClr val="FF6600"/>
                </a:solidFill>
              </a:rPr>
              <a:t>in the interpretation of </a:t>
            </a:r>
            <a:r>
              <a:rPr lang="en-US" b="1" dirty="0" smtClean="0">
                <a:solidFill>
                  <a:srgbClr val="FF6600"/>
                </a:solidFill>
              </a:rPr>
              <a:t>nuclear counting </a:t>
            </a:r>
            <a:r>
              <a:rPr lang="en-US" b="1" dirty="0">
                <a:solidFill>
                  <a:srgbClr val="FF6600"/>
                </a:solidFill>
              </a:rPr>
              <a:t>data from </a:t>
            </a:r>
            <a:r>
              <a:rPr lang="en-US" b="1" dirty="0" err="1">
                <a:solidFill>
                  <a:srgbClr val="FF6600"/>
                </a:solidFill>
              </a:rPr>
              <a:t>paralyzable</a:t>
            </a:r>
            <a:r>
              <a:rPr lang="en-US" b="1" dirty="0">
                <a:solidFill>
                  <a:srgbClr val="FF6600"/>
                </a:solidFill>
              </a:rPr>
              <a:t> systems have occurred in the past by overlooking the fact </a:t>
            </a:r>
            <a:r>
              <a:rPr lang="en-US" b="1" dirty="0" smtClean="0">
                <a:solidFill>
                  <a:srgbClr val="FF6600"/>
                </a:solidFill>
              </a:rPr>
              <a:t>that there </a:t>
            </a:r>
            <a:r>
              <a:rPr lang="en-US" b="1" dirty="0">
                <a:solidFill>
                  <a:srgbClr val="FF6600"/>
                </a:solidFill>
              </a:rPr>
              <a:t>are always two possible true interaction rates corresponding to a given observed rate.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As shown </a:t>
            </a:r>
            <a:r>
              <a:rPr lang="en-US" b="1" dirty="0">
                <a:solidFill>
                  <a:srgbClr val="FF00FF"/>
                </a:solidFill>
              </a:rPr>
              <a:t>in Fig. 4.8, the observed rate m</a:t>
            </a:r>
            <a:r>
              <a:rPr lang="en-US" b="1" baseline="-25000" dirty="0">
                <a:solidFill>
                  <a:srgbClr val="FF00FF"/>
                </a:solidFill>
              </a:rPr>
              <a:t>1</a:t>
            </a:r>
            <a:r>
              <a:rPr lang="en-US" b="1" dirty="0">
                <a:solidFill>
                  <a:srgbClr val="FF00FF"/>
                </a:solidFill>
              </a:rPr>
              <a:t> can correspond to either true </a:t>
            </a:r>
            <a:r>
              <a:rPr lang="en-US" b="1" dirty="0" smtClean="0">
                <a:solidFill>
                  <a:srgbClr val="FF00FF"/>
                </a:solidFill>
              </a:rPr>
              <a:t>rates n</a:t>
            </a:r>
            <a:r>
              <a:rPr lang="en-US" b="1" baseline="-25000" dirty="0" smtClean="0">
                <a:solidFill>
                  <a:srgbClr val="FF00FF"/>
                </a:solidFill>
              </a:rPr>
              <a:t>1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or n</a:t>
            </a:r>
            <a:r>
              <a:rPr lang="en-US" b="1" baseline="-25000" dirty="0">
                <a:solidFill>
                  <a:srgbClr val="FF00FF"/>
                </a:solidFill>
              </a:rPr>
              <a:t>2</a:t>
            </a:r>
            <a:r>
              <a:rPr lang="en-US" b="1" dirty="0">
                <a:solidFill>
                  <a:srgbClr val="FF00FF"/>
                </a:solidFill>
              </a:rPr>
              <a:t>•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The ambiguity </a:t>
            </a:r>
            <a:r>
              <a:rPr lang="en-US" b="1" dirty="0">
                <a:solidFill>
                  <a:srgbClr val="00220F"/>
                </a:solidFill>
              </a:rPr>
              <a:t>can be resolved only by changing the true rate in a known direction while </a:t>
            </a:r>
            <a:r>
              <a:rPr lang="en-US" b="1" dirty="0" smtClean="0">
                <a:solidFill>
                  <a:srgbClr val="00220F"/>
                </a:solidFill>
              </a:rPr>
              <a:t>observing whether </a:t>
            </a:r>
            <a:r>
              <a:rPr lang="en-US" b="1" dirty="0">
                <a:solidFill>
                  <a:srgbClr val="00220F"/>
                </a:solidFill>
              </a:rPr>
              <a:t>the observed rate increases or decreases</a:t>
            </a:r>
            <a:r>
              <a:rPr lang="en-US" b="1" dirty="0" smtClean="0">
                <a:solidFill>
                  <a:srgbClr val="00220F"/>
                </a:solidFill>
              </a:rPr>
              <a:t>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Thus</a:t>
            </a:r>
            <a:r>
              <a:rPr lang="en-US" b="1" dirty="0">
                <a:solidFill>
                  <a:srgbClr val="FF0000"/>
                </a:solidFill>
              </a:rPr>
              <a:t>, the two models lead to identical results in the limit of small dead time losses.</a:t>
            </a: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>
                <a:solidFill>
                  <a:srgbClr val="0000FF"/>
                </a:solidFill>
              </a:rPr>
              <a:t>possible, one should avoid measurement conditions under which dead time losses </a:t>
            </a:r>
            <a:r>
              <a:rPr lang="en-US" b="1" dirty="0" smtClean="0">
                <a:solidFill>
                  <a:srgbClr val="0000FF"/>
                </a:solidFill>
              </a:rPr>
              <a:t>are high </a:t>
            </a:r>
            <a:r>
              <a:rPr lang="en-US" b="1" dirty="0">
                <a:solidFill>
                  <a:srgbClr val="0000FF"/>
                </a:solidFill>
              </a:rPr>
              <a:t>because of the errors that inevitably occur in making corrections for </a:t>
            </a:r>
            <a:r>
              <a:rPr lang="en-US" b="1" dirty="0" smtClean="0">
                <a:solidFill>
                  <a:srgbClr val="0000FF"/>
                </a:solidFill>
              </a:rPr>
              <a:t>the losses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The value of </a:t>
            </a:r>
            <a:r>
              <a:rPr lang="en-US" b="1" dirty="0" smtClean="0">
                <a:solidFill>
                  <a:srgbClr val="FF00F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may be uncertain or subject to variation, and the </a:t>
            </a:r>
            <a:r>
              <a:rPr lang="en-US" b="1" dirty="0" smtClean="0">
                <a:solidFill>
                  <a:srgbClr val="FF00FF"/>
                </a:solidFill>
              </a:rPr>
              <a:t>system behavior </a:t>
            </a:r>
            <a:r>
              <a:rPr lang="en-US" b="1" dirty="0">
                <a:solidFill>
                  <a:srgbClr val="FF00FF"/>
                </a:solidFill>
              </a:rPr>
              <a:t>may not follow </a:t>
            </a:r>
            <a:r>
              <a:rPr lang="en-US" b="1" dirty="0" smtClean="0">
                <a:solidFill>
                  <a:srgbClr val="FF00FF"/>
                </a:solidFill>
              </a:rPr>
              <a:t>exactly either </a:t>
            </a:r>
            <a:r>
              <a:rPr lang="en-US" b="1" dirty="0">
                <a:solidFill>
                  <a:srgbClr val="FF00FF"/>
                </a:solidFill>
              </a:rPr>
              <a:t>of the models described above.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When </a:t>
            </a:r>
            <a:r>
              <a:rPr lang="en-US" b="1" dirty="0">
                <a:solidFill>
                  <a:srgbClr val="FF0000"/>
                </a:solidFill>
              </a:rPr>
              <a:t>losses are greater than 30 or 40%, the </a:t>
            </a:r>
            <a:r>
              <a:rPr lang="en-US" b="1" dirty="0" smtClean="0">
                <a:solidFill>
                  <a:srgbClr val="FF0000"/>
                </a:solidFill>
              </a:rPr>
              <a:t>calculated true </a:t>
            </a:r>
            <a:r>
              <a:rPr lang="en-US" b="1" dirty="0">
                <a:solidFill>
                  <a:srgbClr val="FF0000"/>
                </a:solidFill>
              </a:rPr>
              <a:t>rate becomes very sensitive to small changes in the measured rate and the assumed </a:t>
            </a:r>
            <a:r>
              <a:rPr lang="en-US" b="1" dirty="0" smtClean="0">
                <a:solidFill>
                  <a:srgbClr val="FF0000"/>
                </a:solidFill>
              </a:rPr>
              <a:t>system behavior.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Instead, the user should seek to reduce the losses by changing the conditions of </a:t>
            </a:r>
            <a:r>
              <a:rPr lang="en-US" b="1" dirty="0" smtClean="0">
                <a:solidFill>
                  <a:srgbClr val="006600"/>
                </a:solidFill>
              </a:rPr>
              <a:t>the measurement </a:t>
            </a:r>
            <a:r>
              <a:rPr lang="en-US" b="1" dirty="0">
                <a:solidFill>
                  <a:srgbClr val="006600"/>
                </a:solidFill>
              </a:rPr>
              <a:t>or by choosing a counting system with smaller dead time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6228770"/>
            <a:ext cx="7924800" cy="12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EFFICIENCY-GK-35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570037"/>
            <a:ext cx="9753600" cy="84224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VI. DETECTION EFFICIENCY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All radiation detectors will, in principle, give rise to an output pulse for </a:t>
            </a:r>
            <a:r>
              <a:rPr lang="en-US" b="1" dirty="0" smtClean="0">
                <a:solidFill>
                  <a:srgbClr val="00220F"/>
                </a:solidFill>
              </a:rPr>
              <a:t>each quantum of radiation </a:t>
            </a:r>
            <a:r>
              <a:rPr lang="en-US" b="1" dirty="0">
                <a:solidFill>
                  <a:srgbClr val="00220F"/>
                </a:solidFill>
              </a:rPr>
              <a:t>that interacts within its active volume</a:t>
            </a:r>
            <a:r>
              <a:rPr lang="en-US" b="1" dirty="0" smtClean="0">
                <a:solidFill>
                  <a:srgbClr val="00220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For primary charged radiation such as alpha </a:t>
            </a:r>
            <a:r>
              <a:rPr lang="en-US" b="1" dirty="0" smtClean="0">
                <a:solidFill>
                  <a:srgbClr val="0000FF"/>
                </a:solidFill>
              </a:rPr>
              <a:t>or beta </a:t>
            </a:r>
            <a:r>
              <a:rPr lang="en-US" b="1" dirty="0">
                <a:solidFill>
                  <a:srgbClr val="0000FF"/>
                </a:solidFill>
              </a:rPr>
              <a:t>particles, interaction in </a:t>
            </a:r>
            <a:r>
              <a:rPr lang="en-US" b="1" dirty="0" smtClean="0">
                <a:solidFill>
                  <a:srgbClr val="0000FF"/>
                </a:solidFill>
              </a:rPr>
              <a:t>the form </a:t>
            </a:r>
            <a:r>
              <a:rPr lang="en-US" b="1" dirty="0">
                <a:solidFill>
                  <a:srgbClr val="0000FF"/>
                </a:solidFill>
              </a:rPr>
              <a:t>of ionization or excitation will take place </a:t>
            </a:r>
            <a:r>
              <a:rPr lang="en-US" b="1" dirty="0" smtClean="0">
                <a:solidFill>
                  <a:srgbClr val="0000FF"/>
                </a:solidFill>
              </a:rPr>
              <a:t>immediately upon </a:t>
            </a:r>
            <a:r>
              <a:rPr lang="en-US" b="1" dirty="0">
                <a:solidFill>
                  <a:srgbClr val="0000FF"/>
                </a:solidFill>
              </a:rPr>
              <a:t>entry of the particle into the active volume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After traveling a small fraction of its range, </a:t>
            </a:r>
            <a:r>
              <a:rPr lang="en-US" b="1" dirty="0" smtClean="0">
                <a:solidFill>
                  <a:srgbClr val="FF00FF"/>
                </a:solidFill>
              </a:rPr>
              <a:t>a typical </a:t>
            </a:r>
            <a:r>
              <a:rPr lang="en-US" b="1" dirty="0">
                <a:solidFill>
                  <a:srgbClr val="FF00FF"/>
                </a:solidFill>
              </a:rPr>
              <a:t>particle will form enough ion pairs along its path to ensure that the resulting pulse </a:t>
            </a:r>
            <a:r>
              <a:rPr lang="en-US" b="1" dirty="0" smtClean="0">
                <a:solidFill>
                  <a:srgbClr val="FF00FF"/>
                </a:solidFill>
              </a:rPr>
              <a:t>is large </a:t>
            </a:r>
            <a:r>
              <a:rPr lang="en-US" b="1" dirty="0">
                <a:solidFill>
                  <a:srgbClr val="FF00FF"/>
                </a:solidFill>
              </a:rPr>
              <a:t>enough to be recorded.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Thus</a:t>
            </a:r>
            <a:r>
              <a:rPr lang="en-US" b="1" dirty="0">
                <a:solidFill>
                  <a:srgbClr val="0000FF"/>
                </a:solidFill>
              </a:rPr>
              <a:t>, it is often easy to arrange a situation in which a detector </a:t>
            </a:r>
            <a:r>
              <a:rPr lang="en-US" b="1" dirty="0" smtClean="0">
                <a:solidFill>
                  <a:srgbClr val="0000FF"/>
                </a:solidFill>
              </a:rPr>
              <a:t>will see </a:t>
            </a:r>
            <a:r>
              <a:rPr lang="en-US" b="1" dirty="0">
                <a:solidFill>
                  <a:srgbClr val="0000FF"/>
                </a:solidFill>
              </a:rPr>
              <a:t>every alpha or beta particle that enters its active volume.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Under </a:t>
            </a:r>
            <a:r>
              <a:rPr lang="en-US" b="1" dirty="0">
                <a:solidFill>
                  <a:srgbClr val="FF0000"/>
                </a:solidFill>
              </a:rPr>
              <a:t>these conditions, </a:t>
            </a:r>
            <a:r>
              <a:rPr lang="en-US" b="1" dirty="0" smtClean="0">
                <a:solidFill>
                  <a:srgbClr val="FF0000"/>
                </a:solidFill>
              </a:rPr>
              <a:t>the detector </a:t>
            </a:r>
            <a:r>
              <a:rPr lang="en-US" b="1" dirty="0">
                <a:solidFill>
                  <a:srgbClr val="FF0000"/>
                </a:solidFill>
              </a:rPr>
              <a:t>is said to have a counting efficiency of 100%.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On the other hand, uncharged radiations such as gamma rays or neutrons must first </a:t>
            </a:r>
            <a:r>
              <a:rPr lang="en-US" b="1" dirty="0" smtClean="0">
                <a:solidFill>
                  <a:srgbClr val="003300"/>
                </a:solidFill>
              </a:rPr>
              <a:t>undergo a </a:t>
            </a:r>
            <a:r>
              <a:rPr lang="en-US" b="1" dirty="0">
                <a:solidFill>
                  <a:srgbClr val="003300"/>
                </a:solidFill>
              </a:rPr>
              <a:t>significant interaction in the detector before detection </a:t>
            </a:r>
            <a:r>
              <a:rPr lang="en-US" b="1" dirty="0" smtClean="0">
                <a:solidFill>
                  <a:srgbClr val="003300"/>
                </a:solidFill>
              </a:rPr>
              <a:t>is possible.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Because these </a:t>
            </a:r>
            <a:r>
              <a:rPr lang="en-US" b="1" dirty="0" smtClean="0">
                <a:solidFill>
                  <a:srgbClr val="0000FF"/>
                </a:solidFill>
              </a:rPr>
              <a:t>radiations can </a:t>
            </a:r>
            <a:r>
              <a:rPr lang="en-US" b="1" dirty="0">
                <a:solidFill>
                  <a:srgbClr val="0000FF"/>
                </a:solidFill>
              </a:rPr>
              <a:t>travel large distances between </a:t>
            </a:r>
            <a:r>
              <a:rPr lang="en-US" b="1" dirty="0" smtClean="0">
                <a:solidFill>
                  <a:srgbClr val="0000FF"/>
                </a:solidFill>
              </a:rPr>
              <a:t>interactions, detectors </a:t>
            </a:r>
            <a:r>
              <a:rPr lang="en-US" b="1" dirty="0">
                <a:solidFill>
                  <a:srgbClr val="0000FF"/>
                </a:solidFill>
              </a:rPr>
              <a:t>are often less than 100% efficient.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It</a:t>
            </a:r>
            <a:r>
              <a:rPr lang="en-US" b="1" dirty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then </a:t>
            </a:r>
            <a:r>
              <a:rPr lang="en-US" b="1" dirty="0">
                <a:solidFill>
                  <a:srgbClr val="003300"/>
                </a:solidFill>
              </a:rPr>
              <a:t>becomes necessary to have a precise figure for the detector efficiency in order to relate </a:t>
            </a:r>
            <a:r>
              <a:rPr lang="en-US" b="1" dirty="0" smtClean="0">
                <a:solidFill>
                  <a:srgbClr val="003300"/>
                </a:solidFill>
              </a:rPr>
              <a:t>the number </a:t>
            </a:r>
            <a:r>
              <a:rPr lang="en-US" b="1" dirty="0">
                <a:solidFill>
                  <a:srgbClr val="003300"/>
                </a:solidFill>
              </a:rPr>
              <a:t>of pulses counted to the number of neutrons or photons incident on the detector.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It is convenient to subdivide counting efficiencies into two classes: </a:t>
            </a:r>
            <a:r>
              <a:rPr lang="en-US" b="1" dirty="0">
                <a:solidFill>
                  <a:srgbClr val="0000FF"/>
                </a:solidFill>
              </a:rPr>
              <a:t>absolute </a:t>
            </a:r>
            <a:r>
              <a:rPr lang="en-US" b="1" dirty="0" smtClean="0">
                <a:solidFill>
                  <a:srgbClr val="0000FF"/>
                </a:solidFill>
              </a:rPr>
              <a:t>and intrinsic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Absolute efficiencies are defined </a:t>
            </a:r>
            <a:r>
              <a:rPr lang="en-US" b="1" dirty="0" smtClean="0">
                <a:solidFill>
                  <a:srgbClr val="0000FF"/>
                </a:solidFill>
              </a:rPr>
              <a:t>as: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220F"/>
              </a:solidFill>
              <a:sym typeface="Symbol"/>
            </a:endParaRPr>
          </a:p>
          <a:p>
            <a:endParaRPr lang="en-US" b="1" dirty="0">
              <a:solidFill>
                <a:srgbClr val="00220F"/>
              </a:solidFill>
              <a:sym typeface="Symbol"/>
            </a:endParaRPr>
          </a:p>
          <a:p>
            <a:endParaRPr lang="en-US" b="1" dirty="0" smtClean="0">
              <a:solidFill>
                <a:srgbClr val="00220F"/>
              </a:solidFill>
              <a:sym typeface="Symbol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     and </a:t>
            </a:r>
            <a:r>
              <a:rPr lang="en-US" b="1" dirty="0">
                <a:solidFill>
                  <a:srgbClr val="0000FF"/>
                </a:solidFill>
              </a:rPr>
              <a:t>are dependent not only on detector properties but also on the details of the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counting geometry </a:t>
            </a:r>
            <a:r>
              <a:rPr lang="en-US" b="1" dirty="0">
                <a:solidFill>
                  <a:srgbClr val="0000FF"/>
                </a:solidFill>
              </a:rPr>
              <a:t>(primarily the distance from the source to the detector).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The </a:t>
            </a:r>
            <a:r>
              <a:rPr lang="en-US" b="1" dirty="0">
                <a:solidFill>
                  <a:srgbClr val="003300"/>
                </a:solidFill>
              </a:rPr>
              <a:t>intrinsic efficiency is defined </a:t>
            </a:r>
            <a:r>
              <a:rPr lang="en-US" b="1" dirty="0" smtClean="0">
                <a:solidFill>
                  <a:srgbClr val="003300"/>
                </a:solidFill>
              </a:rPr>
              <a:t>as: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220F"/>
              </a:solidFill>
            </a:endParaRPr>
          </a:p>
          <a:p>
            <a:r>
              <a:rPr lang="en-US" b="1" dirty="0" smtClean="0">
                <a:solidFill>
                  <a:srgbClr val="00220F"/>
                </a:solidFill>
              </a:rPr>
              <a:t>       and </a:t>
            </a:r>
            <a:r>
              <a:rPr lang="en-US" b="1" dirty="0">
                <a:solidFill>
                  <a:srgbClr val="00220F"/>
                </a:solidFill>
              </a:rPr>
              <a:t>no longer includes the solid angle subtended by the detector as an </a:t>
            </a:r>
            <a:r>
              <a:rPr lang="en-US" b="1" dirty="0" smtClean="0">
                <a:solidFill>
                  <a:srgbClr val="00220F"/>
                </a:solidFill>
              </a:rPr>
              <a:t>implicit   </a:t>
            </a:r>
          </a:p>
          <a:p>
            <a:r>
              <a:rPr lang="en-US" b="1" dirty="0">
                <a:solidFill>
                  <a:srgbClr val="00220F"/>
                </a:solidFill>
              </a:rPr>
              <a:t> </a:t>
            </a:r>
            <a:r>
              <a:rPr lang="en-US" b="1" dirty="0" smtClean="0">
                <a:solidFill>
                  <a:srgbClr val="00220F"/>
                </a:solidFill>
              </a:rPr>
              <a:t>     factor</a:t>
            </a:r>
            <a:r>
              <a:rPr lang="en-US" b="1" dirty="0">
                <a:solidFill>
                  <a:srgbClr val="00220F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7083425"/>
            <a:ext cx="6769951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6" y="8660887"/>
            <a:ext cx="5629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5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112837"/>
            <a:ext cx="7567612" cy="67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VII. DEAD TIME GK- </a:t>
            </a:r>
            <a:r>
              <a:rPr lang="en-US" sz="2000" b="1" dirty="0" smtClean="0">
                <a:solidFill>
                  <a:srgbClr val="FFFFFF"/>
                </a:solidFill>
              </a:rPr>
              <a:t>46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898650"/>
            <a:ext cx="8391524" cy="5266915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Measurement-GK-47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1" y="1646237"/>
            <a:ext cx="9840913" cy="6361421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B. Methods of Dead Time Measurement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In order to make dead time corrections using either model, prior knowledge of the dead time 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6600"/>
                </a:solidFill>
              </a:rPr>
              <a:t> is </a:t>
            </a:r>
            <a:r>
              <a:rPr lang="en-US" b="1" dirty="0">
                <a:solidFill>
                  <a:srgbClr val="006600"/>
                </a:solidFill>
              </a:rPr>
              <a:t>required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Sometimes this dead time can be associated with a known limiting property of </a:t>
            </a:r>
            <a:r>
              <a:rPr lang="en-US" b="1" dirty="0" smtClean="0">
                <a:solidFill>
                  <a:srgbClr val="0000FF"/>
                </a:solidFill>
              </a:rPr>
              <a:t>the counting </a:t>
            </a:r>
            <a:r>
              <a:rPr lang="en-US" b="1" dirty="0">
                <a:solidFill>
                  <a:srgbClr val="0000FF"/>
                </a:solidFill>
              </a:rPr>
              <a:t>system (e.g., a fixed resolving time of an electronic circuit).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More </a:t>
            </a:r>
            <a:r>
              <a:rPr lang="en-US" b="1" dirty="0">
                <a:solidFill>
                  <a:srgbClr val="CC00CC"/>
                </a:solidFill>
              </a:rPr>
              <a:t>often, the dead </a:t>
            </a:r>
            <a:r>
              <a:rPr lang="en-US" b="1" dirty="0" smtClean="0">
                <a:solidFill>
                  <a:srgbClr val="CC00CC"/>
                </a:solidFill>
              </a:rPr>
              <a:t>time will </a:t>
            </a:r>
            <a:r>
              <a:rPr lang="en-US" b="1" dirty="0">
                <a:solidFill>
                  <a:srgbClr val="CC00CC"/>
                </a:solidFill>
              </a:rPr>
              <a:t>not be known or may vary with operating conditions and must therefore be </a:t>
            </a:r>
            <a:r>
              <a:rPr lang="en-US" b="1" dirty="0" smtClean="0">
                <a:solidFill>
                  <a:srgbClr val="CC00CC"/>
                </a:solidFill>
              </a:rPr>
              <a:t>measured directly.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Common measurement techniques are based on the fact that the observed rate </a:t>
            </a:r>
            <a:r>
              <a:rPr lang="en-US" b="1" dirty="0" smtClean="0">
                <a:solidFill>
                  <a:srgbClr val="FF6600"/>
                </a:solidFill>
              </a:rPr>
              <a:t>varies nonlinearly </a:t>
            </a:r>
            <a:r>
              <a:rPr lang="en-US" b="1" dirty="0">
                <a:solidFill>
                  <a:srgbClr val="FF6600"/>
                </a:solidFill>
              </a:rPr>
              <a:t>with the true rate</a:t>
            </a:r>
            <a:r>
              <a:rPr lang="en-US" b="1" dirty="0" smtClean="0">
                <a:solidFill>
                  <a:srgbClr val="FF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Therefore, by assuming that one of the specific models </a:t>
            </a:r>
            <a:r>
              <a:rPr lang="en-US" b="1" dirty="0" smtClean="0">
                <a:solidFill>
                  <a:srgbClr val="0000FF"/>
                </a:solidFill>
              </a:rPr>
              <a:t>is applicable</a:t>
            </a:r>
            <a:r>
              <a:rPr lang="en-US" b="1" dirty="0">
                <a:solidFill>
                  <a:srgbClr val="0000FF"/>
                </a:solidFill>
              </a:rPr>
              <a:t>, and by measuring the observed rate for at least two different true rates that differ </a:t>
            </a:r>
            <a:r>
              <a:rPr lang="en-US" b="1" dirty="0" smtClean="0">
                <a:solidFill>
                  <a:srgbClr val="0000FF"/>
                </a:solidFill>
              </a:rPr>
              <a:t>by a </a:t>
            </a:r>
            <a:r>
              <a:rPr lang="en-US" b="1" dirty="0">
                <a:solidFill>
                  <a:srgbClr val="0000FF"/>
                </a:solidFill>
              </a:rPr>
              <a:t>known ratio, the dead time can be calculated.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</a:rPr>
              <a:t>The common example is the two-source method.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method is based on observing </a:t>
            </a:r>
            <a:r>
              <a:rPr lang="en-US" b="1" dirty="0" smtClean="0">
                <a:solidFill>
                  <a:srgbClr val="FF6600"/>
                </a:solidFill>
              </a:rPr>
              <a:t>the counting </a:t>
            </a:r>
            <a:r>
              <a:rPr lang="en-US" b="1" dirty="0">
                <a:solidFill>
                  <a:srgbClr val="FF6600"/>
                </a:solidFill>
              </a:rPr>
              <a:t>rate from two sources individually and in combination</a:t>
            </a:r>
            <a:r>
              <a:rPr lang="en-US" b="1" dirty="0" smtClean="0">
                <a:solidFill>
                  <a:srgbClr val="FF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Because the counting losses </a:t>
            </a:r>
            <a:r>
              <a:rPr lang="en-US" b="1" dirty="0" smtClean="0">
                <a:solidFill>
                  <a:srgbClr val="006600"/>
                </a:solidFill>
              </a:rPr>
              <a:t>are nonlinear</a:t>
            </a:r>
            <a:r>
              <a:rPr lang="en-US" b="1" dirty="0">
                <a:solidFill>
                  <a:srgbClr val="006600"/>
                </a:solidFill>
              </a:rPr>
              <a:t>, the observed rate due to the combined sources will be less than the sum of the rates due </a:t>
            </a:r>
            <a:r>
              <a:rPr lang="en-US" b="1" dirty="0" smtClean="0">
                <a:solidFill>
                  <a:srgbClr val="006600"/>
                </a:solidFill>
              </a:rPr>
              <a:t>to the </a:t>
            </a:r>
            <a:r>
              <a:rPr lang="en-US" b="1" dirty="0">
                <a:solidFill>
                  <a:srgbClr val="006600"/>
                </a:solidFill>
              </a:rPr>
              <a:t>two sources counted individually, and the dead time can be calculated from the discrepancy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To illustrate the method, let n</a:t>
            </a:r>
            <a:r>
              <a:rPr lang="en-US" b="1" baseline="-25000" dirty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, n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, and n</a:t>
            </a:r>
            <a:r>
              <a:rPr lang="en-US" b="1" baseline="-25000" dirty="0">
                <a:solidFill>
                  <a:srgbClr val="0000FF"/>
                </a:solidFill>
              </a:rPr>
              <a:t>12</a:t>
            </a:r>
            <a:r>
              <a:rPr lang="en-US" b="1" dirty="0">
                <a:solidFill>
                  <a:srgbClr val="0000FF"/>
                </a:solidFill>
              </a:rPr>
              <a:t> be the true counting rates (sample </a:t>
            </a:r>
            <a:r>
              <a:rPr lang="en-US" b="1" dirty="0" smtClean="0">
                <a:solidFill>
                  <a:srgbClr val="0000FF"/>
                </a:solidFill>
              </a:rPr>
              <a:t>plus background</a:t>
            </a:r>
            <a:r>
              <a:rPr lang="en-US" b="1" dirty="0">
                <a:solidFill>
                  <a:srgbClr val="0000FF"/>
                </a:solidFill>
              </a:rPr>
              <a:t>) with source 1, source 2, and the combined sources, respectively, </a:t>
            </a:r>
            <a:r>
              <a:rPr lang="en-US" b="1" dirty="0" smtClean="0">
                <a:solidFill>
                  <a:srgbClr val="0000FF"/>
                </a:solidFill>
              </a:rPr>
              <a:t>in place.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Let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, m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 and m</a:t>
            </a:r>
            <a:r>
              <a:rPr lang="en-US" b="1" baseline="-25000" dirty="0">
                <a:solidFill>
                  <a:srgbClr val="FF0000"/>
                </a:solidFill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represent the corresponding observed rates.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Also</a:t>
            </a:r>
            <a:r>
              <a:rPr lang="en-US" b="1" dirty="0">
                <a:solidFill>
                  <a:srgbClr val="0000FF"/>
                </a:solidFill>
              </a:rPr>
              <a:t>, let </a:t>
            </a:r>
            <a:r>
              <a:rPr lang="en-US" b="1" dirty="0" err="1" smtClean="0">
                <a:solidFill>
                  <a:srgbClr val="0000FF"/>
                </a:solidFill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be the true </a:t>
            </a:r>
            <a:r>
              <a:rPr lang="en-US" b="1" dirty="0" smtClean="0">
                <a:solidFill>
                  <a:srgbClr val="0000FF"/>
                </a:solidFill>
              </a:rPr>
              <a:t>and measured </a:t>
            </a:r>
            <a:r>
              <a:rPr lang="en-US" b="1" dirty="0">
                <a:solidFill>
                  <a:srgbClr val="0000FF"/>
                </a:solidFill>
              </a:rPr>
              <a:t>background rates with both sources removed. 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75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Measurement-GK-47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570037"/>
            <a:ext cx="8953501" cy="58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9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22436"/>
            <a:ext cx="9993312" cy="8594276"/>
          </a:xfrm>
          <a:prstGeom prst="rect">
            <a:avLst/>
          </a:prstGeom>
          <a:noFill/>
          <a:ln w="762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Then   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Because the method is essentially based on observing the difference between two </a:t>
            </a:r>
            <a:r>
              <a:rPr lang="en-US" b="1" dirty="0" smtClean="0">
                <a:solidFill>
                  <a:srgbClr val="FF0000"/>
                </a:solidFill>
              </a:rPr>
              <a:t>nearly equal </a:t>
            </a:r>
            <a:r>
              <a:rPr lang="en-US" b="1" dirty="0">
                <a:solidFill>
                  <a:srgbClr val="FF0000"/>
                </a:solidFill>
              </a:rPr>
              <a:t>large numbers, careful measurements are required in order to get reliable values for </a:t>
            </a:r>
            <a:r>
              <a:rPr lang="en-US" b="1" dirty="0" smtClean="0">
                <a:solidFill>
                  <a:srgbClr val="FF0000"/>
                </a:solidFill>
              </a:rPr>
              <a:t>the dead </a:t>
            </a:r>
            <a:r>
              <a:rPr lang="en-US" b="1" dirty="0">
                <a:solidFill>
                  <a:srgbClr val="FF0000"/>
                </a:solidFill>
              </a:rPr>
              <a:t>time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The </a:t>
            </a:r>
            <a:r>
              <a:rPr lang="en-US" b="1" dirty="0">
                <a:solidFill>
                  <a:srgbClr val="006600"/>
                </a:solidFill>
              </a:rPr>
              <a:t>measurement is usually carried out by counting source 1, placing source </a:t>
            </a:r>
            <a:r>
              <a:rPr lang="en-US" b="1" dirty="0" smtClean="0">
                <a:solidFill>
                  <a:srgbClr val="006600"/>
                </a:solidFill>
              </a:rPr>
              <a:t>2 nearby </a:t>
            </a:r>
            <a:r>
              <a:rPr lang="en-US" b="1" dirty="0">
                <a:solidFill>
                  <a:srgbClr val="006600"/>
                </a:solidFill>
              </a:rPr>
              <a:t>and measuring the combined rate, and then removing source 1 to measure the </a:t>
            </a:r>
            <a:r>
              <a:rPr lang="en-US" b="1" dirty="0" smtClean="0">
                <a:solidFill>
                  <a:srgbClr val="006600"/>
                </a:solidFill>
              </a:rPr>
              <a:t>rate caused </a:t>
            </a:r>
            <a:r>
              <a:rPr lang="en-US" b="1" dirty="0">
                <a:solidFill>
                  <a:srgbClr val="006600"/>
                </a:solidFill>
              </a:rPr>
              <a:t>by source 2 alone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During this operation, care must be exercised not to move the </a:t>
            </a:r>
            <a:r>
              <a:rPr lang="en-US" b="1" dirty="0" smtClean="0">
                <a:solidFill>
                  <a:srgbClr val="0000FF"/>
                </a:solidFill>
              </a:rPr>
              <a:t>source already in place</a:t>
            </a:r>
            <a:r>
              <a:rPr lang="en-US" b="1" dirty="0">
                <a:solidFill>
                  <a:srgbClr val="0000FF"/>
                </a:solidFill>
              </a:rPr>
              <a:t>, and consideration must be given to the possibility that the presence of </a:t>
            </a:r>
            <a:r>
              <a:rPr lang="en-US" b="1" dirty="0" smtClean="0">
                <a:solidFill>
                  <a:srgbClr val="0000FF"/>
                </a:solidFill>
              </a:rPr>
              <a:t>a second source </a:t>
            </a:r>
            <a:r>
              <a:rPr lang="en-US" b="1" dirty="0">
                <a:solidFill>
                  <a:srgbClr val="0000FF"/>
                </a:solidFill>
              </a:rPr>
              <a:t>will scatter radiation into the detector that would not ordinarily be counted from the </a:t>
            </a:r>
            <a:r>
              <a:rPr lang="en-US" b="1" dirty="0" smtClean="0">
                <a:solidFill>
                  <a:srgbClr val="0000FF"/>
                </a:solidFill>
              </a:rPr>
              <a:t>first source </a:t>
            </a:r>
            <a:r>
              <a:rPr lang="en-US" b="1" dirty="0">
                <a:solidFill>
                  <a:srgbClr val="0000FF"/>
                </a:solidFill>
              </a:rPr>
              <a:t>alone.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In </a:t>
            </a:r>
            <a:r>
              <a:rPr lang="en-US" b="1" dirty="0">
                <a:solidFill>
                  <a:srgbClr val="FF00FF"/>
                </a:solidFill>
              </a:rPr>
              <a:t>order to keep the scattering unchanged, a dummy second source </a:t>
            </a:r>
            <a:r>
              <a:rPr lang="en-US" b="1" dirty="0" smtClean="0">
                <a:solidFill>
                  <a:srgbClr val="FF00FF"/>
                </a:solidFill>
              </a:rPr>
              <a:t>without activity </a:t>
            </a:r>
            <a:r>
              <a:rPr lang="en-US" b="1" dirty="0">
                <a:solidFill>
                  <a:srgbClr val="FF00FF"/>
                </a:solidFill>
              </a:rPr>
              <a:t>is normally put in place when the sources are counted individually.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Best </a:t>
            </a:r>
            <a:r>
              <a:rPr lang="en-US" b="1" dirty="0">
                <a:solidFill>
                  <a:srgbClr val="FF0000"/>
                </a:solidFill>
              </a:rPr>
              <a:t>results </a:t>
            </a:r>
            <a:r>
              <a:rPr lang="en-US" b="1" dirty="0" smtClean="0">
                <a:solidFill>
                  <a:srgbClr val="FF0000"/>
                </a:solidFill>
              </a:rPr>
              <a:t>are obtained </a:t>
            </a:r>
            <a:r>
              <a:rPr lang="en-US" b="1" dirty="0">
                <a:solidFill>
                  <a:srgbClr val="FF0000"/>
                </a:solidFill>
              </a:rPr>
              <a:t>by using sources active enough to result in a fractional dead time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 at least 20</a:t>
            </a:r>
            <a:r>
              <a:rPr lang="en-US" b="1" dirty="0" smtClean="0">
                <a:solidFill>
                  <a:srgbClr val="FF0000"/>
                </a:solidFill>
              </a:rPr>
              <a:t>%.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3" y="2103437"/>
            <a:ext cx="7899598" cy="436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Measurement-GK-48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395104"/>
            <a:ext cx="7180263" cy="61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Measurement-GK-49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second method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1646237"/>
            <a:ext cx="9840913" cy="739196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second method </a:t>
            </a:r>
            <a:r>
              <a:rPr lang="en-US" b="1" dirty="0">
                <a:solidFill>
                  <a:srgbClr val="0000FF"/>
                </a:solidFill>
              </a:rPr>
              <a:t>can be carried out if a short-lived radioisotope source is </a:t>
            </a:r>
            <a:r>
              <a:rPr lang="en-US" b="1" dirty="0">
                <a:solidFill>
                  <a:srgbClr val="006600"/>
                </a:solidFill>
              </a:rPr>
              <a:t>available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In </a:t>
            </a:r>
            <a:r>
              <a:rPr lang="en-US" b="1" dirty="0" smtClean="0">
                <a:solidFill>
                  <a:srgbClr val="006600"/>
                </a:solidFill>
              </a:rPr>
              <a:t>this case </a:t>
            </a:r>
            <a:r>
              <a:rPr lang="en-US" b="1" dirty="0">
                <a:solidFill>
                  <a:srgbClr val="006600"/>
                </a:solidFill>
              </a:rPr>
              <a:t>the departure of the observed counting rate from the known exponential decay of </a:t>
            </a:r>
            <a:r>
              <a:rPr lang="en-US" b="1" dirty="0" smtClean="0">
                <a:solidFill>
                  <a:srgbClr val="006600"/>
                </a:solidFill>
              </a:rPr>
              <a:t>the source </a:t>
            </a:r>
            <a:r>
              <a:rPr lang="en-US" b="1" dirty="0">
                <a:solidFill>
                  <a:srgbClr val="006600"/>
                </a:solidFill>
              </a:rPr>
              <a:t>can be used to calculate the dead time</a:t>
            </a:r>
            <a:r>
              <a:rPr lang="en-US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The technique, known as the decaying </a:t>
            </a:r>
            <a:r>
              <a:rPr lang="en-US" b="1" dirty="0" smtClean="0">
                <a:solidFill>
                  <a:srgbClr val="FF00FF"/>
                </a:solidFill>
              </a:rPr>
              <a:t>source method</a:t>
            </a:r>
            <a:r>
              <a:rPr lang="en-US" b="1" dirty="0">
                <a:solidFill>
                  <a:srgbClr val="FF00FF"/>
                </a:solidFill>
              </a:rPr>
              <a:t>, is based on the known behavior of the true rate n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FF"/>
                </a:solidFill>
              </a:rPr>
              <a:t>     where n</a:t>
            </a:r>
            <a:r>
              <a:rPr lang="en-US" b="1" baseline="-25000" dirty="0" smtClean="0">
                <a:solidFill>
                  <a:srgbClr val="FF00FF"/>
                </a:solidFill>
              </a:rPr>
              <a:t>0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is the true rate at the beginning of the measurement and </a:t>
            </a:r>
            <a:r>
              <a:rPr lang="en-US" b="1" dirty="0" smtClean="0">
                <a:solidFill>
                  <a:srgbClr val="FF00FF"/>
                </a:solidFill>
                <a:sym typeface="Symbol"/>
              </a:rPr>
              <a:t>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is the decay </a:t>
            </a: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       constant </a:t>
            </a:r>
            <a:r>
              <a:rPr lang="en-US" b="1" dirty="0">
                <a:solidFill>
                  <a:srgbClr val="FF00FF"/>
                </a:solidFill>
              </a:rPr>
              <a:t>of </a:t>
            </a:r>
            <a:r>
              <a:rPr lang="en-US" b="1" dirty="0" smtClean="0">
                <a:solidFill>
                  <a:srgbClr val="FF00FF"/>
                </a:solidFill>
              </a:rPr>
              <a:t>the particular </a:t>
            </a:r>
            <a:r>
              <a:rPr lang="en-US" b="1" dirty="0">
                <a:solidFill>
                  <a:srgbClr val="FF00FF"/>
                </a:solidFill>
              </a:rPr>
              <a:t>isotope used for the measurement.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6600"/>
                </a:solidFill>
              </a:rPr>
              <a:t>In the limit of negligible background, a simple graphical procedure can be applied </a:t>
            </a:r>
            <a:r>
              <a:rPr lang="en-US" b="1" dirty="0" smtClean="0">
                <a:solidFill>
                  <a:srgbClr val="FF6600"/>
                </a:solidFill>
              </a:rPr>
              <a:t>to analyze </a:t>
            </a:r>
            <a:r>
              <a:rPr lang="en-US" b="1" dirty="0">
                <a:solidFill>
                  <a:srgbClr val="FF6600"/>
                </a:solidFill>
              </a:rPr>
              <a:t>the resulting data.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Then </a:t>
            </a:r>
            <a:r>
              <a:rPr lang="en-US" b="1" dirty="0">
                <a:solidFill>
                  <a:srgbClr val="0000FF"/>
                </a:solidFill>
              </a:rPr>
              <a:t>Eq. ( 4.33) becomes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By </a:t>
            </a:r>
            <a:r>
              <a:rPr lang="en-US" b="1" dirty="0">
                <a:solidFill>
                  <a:srgbClr val="FF0000"/>
                </a:solidFill>
              </a:rPr>
              <a:t>inserting Eq. ( 4.34) into Eq. ( 4.24) and carrying out some algebra, we get the </a:t>
            </a:r>
            <a:r>
              <a:rPr lang="en-US" b="1" dirty="0" smtClean="0">
                <a:solidFill>
                  <a:srgbClr val="FF0000"/>
                </a:solidFill>
              </a:rPr>
              <a:t>following relation </a:t>
            </a:r>
            <a:r>
              <a:rPr lang="en-US" b="1" dirty="0">
                <a:solidFill>
                  <a:srgbClr val="FF0000"/>
                </a:solidFill>
              </a:rPr>
              <a:t>for the nonparalyzable model: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If </a:t>
            </a:r>
            <a:r>
              <a:rPr lang="en-US" b="1" dirty="0">
                <a:solidFill>
                  <a:srgbClr val="FF00FF"/>
                </a:solidFill>
              </a:rPr>
              <a:t>we identify, as in Fig. 4.9a, the abscissa as m and the ordinate as the product </a:t>
            </a:r>
            <a:r>
              <a:rPr lang="en-US" b="1" dirty="0" smtClean="0">
                <a:solidFill>
                  <a:srgbClr val="FF00FF"/>
                </a:solidFill>
              </a:rPr>
              <a:t>       , then Eq</a:t>
            </a:r>
            <a:r>
              <a:rPr lang="en-US" b="1" dirty="0">
                <a:solidFill>
                  <a:srgbClr val="FF00FF"/>
                </a:solidFill>
              </a:rPr>
              <a:t>. ( 4.35) is that of a straight line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experimental procedure consists of measuring </a:t>
            </a:r>
            <a:r>
              <a:rPr lang="en-US" b="1" dirty="0" smtClean="0">
                <a:solidFill>
                  <a:srgbClr val="0000FF"/>
                </a:solidFill>
              </a:rPr>
              <a:t>the observed </a:t>
            </a:r>
            <a:r>
              <a:rPr lang="en-US" b="1" dirty="0">
                <a:solidFill>
                  <a:srgbClr val="0000FF"/>
                </a:solidFill>
              </a:rPr>
              <a:t>rate m as a function of time t, and thus defining points that should lie on this </a:t>
            </a:r>
            <a:r>
              <a:rPr lang="en-US" b="1" dirty="0" smtClean="0">
                <a:solidFill>
                  <a:srgbClr val="0000FF"/>
                </a:solidFill>
              </a:rPr>
              <a:t>line starting </a:t>
            </a:r>
            <a:r>
              <a:rPr lang="en-US" b="1" dirty="0">
                <a:solidFill>
                  <a:srgbClr val="0000FF"/>
                </a:solidFill>
              </a:rPr>
              <a:t>from the right </a:t>
            </a:r>
            <a:r>
              <a:rPr lang="en-US" b="1" dirty="0">
                <a:solidFill>
                  <a:srgbClr val="006600"/>
                </a:solidFill>
              </a:rPr>
              <a:t>and moving left as the source decays.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By </a:t>
            </a:r>
            <a:r>
              <a:rPr lang="en-US" b="1" dirty="0">
                <a:solidFill>
                  <a:srgbClr val="006600"/>
                </a:solidFill>
              </a:rPr>
              <a:t>fitting the best straight line </a:t>
            </a:r>
            <a:r>
              <a:rPr lang="en-US" b="1" dirty="0" smtClean="0">
                <a:solidFill>
                  <a:srgbClr val="006600"/>
                </a:solidFill>
              </a:rPr>
              <a:t>to the </a:t>
            </a:r>
            <a:r>
              <a:rPr lang="en-US" b="1" dirty="0">
                <a:solidFill>
                  <a:srgbClr val="006600"/>
                </a:solidFill>
              </a:rPr>
              <a:t>data, the intercept will give n</a:t>
            </a:r>
            <a:r>
              <a:rPr lang="en-US" b="1" baseline="-25000" dirty="0">
                <a:solidFill>
                  <a:srgbClr val="006600"/>
                </a:solidFill>
              </a:rPr>
              <a:t>0</a:t>
            </a:r>
            <a:r>
              <a:rPr lang="en-US" b="1" dirty="0">
                <a:solidFill>
                  <a:srgbClr val="006600"/>
                </a:solidFill>
              </a:rPr>
              <a:t>, the true rate at the beginning of the measurement, and </a:t>
            </a:r>
            <a:r>
              <a:rPr lang="en-US" b="1" dirty="0" smtClean="0">
                <a:solidFill>
                  <a:srgbClr val="006600"/>
                </a:solidFill>
              </a:rPr>
              <a:t>the negative </a:t>
            </a:r>
            <a:r>
              <a:rPr lang="en-US" b="1" dirty="0">
                <a:solidFill>
                  <a:srgbClr val="006600"/>
                </a:solidFill>
              </a:rPr>
              <a:t>slope will give the product of </a:t>
            </a:r>
            <a:r>
              <a:rPr lang="en-US" b="1" dirty="0" smtClean="0">
                <a:solidFill>
                  <a:srgbClr val="006600"/>
                </a:solidFill>
              </a:rPr>
              <a:t>n</a:t>
            </a:r>
            <a:r>
              <a:rPr lang="en-US" b="1" baseline="-25000" dirty="0" smtClean="0">
                <a:solidFill>
                  <a:srgbClr val="006600"/>
                </a:solidFill>
              </a:rPr>
              <a:t>0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6600"/>
                </a:solidFill>
              </a:rPr>
              <a:t>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dead time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then follows directly from the </a:t>
            </a:r>
            <a:r>
              <a:rPr lang="en-US" b="1" dirty="0" smtClean="0">
                <a:solidFill>
                  <a:srgbClr val="0000FF"/>
                </a:solidFill>
              </a:rPr>
              <a:t>ratio of </a:t>
            </a:r>
            <a:r>
              <a:rPr lang="en-US" b="1" dirty="0">
                <a:solidFill>
                  <a:srgbClr val="0000FF"/>
                </a:solidFill>
              </a:rPr>
              <a:t>the slope to the intercept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2" y="3222625"/>
            <a:ext cx="6400794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5" y="4980267"/>
            <a:ext cx="6117462" cy="55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45" y="6189662"/>
            <a:ext cx="5792967" cy="4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87" y="6577931"/>
            <a:ext cx="590556" cy="4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Measurement-GK-49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second method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417637"/>
            <a:ext cx="8577263" cy="64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90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1722437"/>
            <a:ext cx="9601200" cy="8680133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For the </a:t>
            </a:r>
            <a:r>
              <a:rPr lang="en-US" sz="2400" b="1" dirty="0" err="1">
                <a:solidFill>
                  <a:srgbClr val="FF0000"/>
                </a:solidFill>
              </a:rPr>
              <a:t>paralyzable</a:t>
            </a:r>
            <a:r>
              <a:rPr lang="en-US" sz="2400" b="1" dirty="0">
                <a:solidFill>
                  <a:srgbClr val="FF0000"/>
                </a:solidFill>
              </a:rPr>
              <a:t> model</a:t>
            </a:r>
            <a:r>
              <a:rPr lang="en-US" sz="2400" b="1" dirty="0">
                <a:solidFill>
                  <a:srgbClr val="006600"/>
                </a:solidFill>
              </a:rPr>
              <a:t>, </a:t>
            </a:r>
            <a:r>
              <a:rPr lang="en-US" b="1" dirty="0">
                <a:solidFill>
                  <a:srgbClr val="006600"/>
                </a:solidFill>
              </a:rPr>
              <a:t>inserting Eq. (4.34) into Eq. (4.27) gives the following result: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Again </a:t>
            </a:r>
            <a:r>
              <a:rPr lang="en-US" b="1" dirty="0">
                <a:solidFill>
                  <a:srgbClr val="0000FF"/>
                </a:solidFill>
              </a:rPr>
              <a:t>by choosing the abscissa and ordinate as shown in Fig. 4.9b, the equation of a straight </a:t>
            </a:r>
            <a:r>
              <a:rPr lang="en-US" b="1" dirty="0" smtClean="0">
                <a:solidFill>
                  <a:srgbClr val="0000FF"/>
                </a:solidFill>
              </a:rPr>
              <a:t>line results.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In this case the intercept gives the value ln n</a:t>
            </a:r>
            <a:r>
              <a:rPr lang="en-US" b="1" baseline="-25000" dirty="0">
                <a:solidFill>
                  <a:srgbClr val="CC00CC"/>
                </a:solidFill>
              </a:rPr>
              <a:t>0</a:t>
            </a:r>
            <a:r>
              <a:rPr lang="en-US" b="1" dirty="0">
                <a:solidFill>
                  <a:srgbClr val="CC00CC"/>
                </a:solidFill>
              </a:rPr>
              <a:t>, whereas the slope again gives the </a:t>
            </a:r>
            <a:r>
              <a:rPr lang="en-US" b="1" dirty="0" smtClean="0">
                <a:solidFill>
                  <a:srgbClr val="CC00CC"/>
                </a:solidFill>
              </a:rPr>
              <a:t>negative of </a:t>
            </a:r>
            <a:r>
              <a:rPr lang="en-US" b="1" dirty="0">
                <a:solidFill>
                  <a:srgbClr val="CC00CC"/>
                </a:solidFill>
              </a:rPr>
              <a:t>the product </a:t>
            </a:r>
            <a:r>
              <a:rPr lang="en-US" b="1" dirty="0" smtClean="0">
                <a:solidFill>
                  <a:srgbClr val="CC00CC"/>
                </a:solidFill>
              </a:rPr>
              <a:t>n</a:t>
            </a:r>
            <a:r>
              <a:rPr lang="en-US" b="1" baseline="-25000" dirty="0" smtClean="0">
                <a:solidFill>
                  <a:srgbClr val="CC00CC"/>
                </a:solidFill>
              </a:rPr>
              <a:t>0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CC00CC"/>
                </a:solidFill>
              </a:rPr>
              <a:t>. 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dead time can simply be derived from these two values.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The decaying source </a:t>
            </a:r>
            <a:r>
              <a:rPr lang="en-US" b="1" dirty="0">
                <a:solidFill>
                  <a:srgbClr val="FF00FF"/>
                </a:solidFill>
              </a:rPr>
              <a:t>method offers the advantage of not only being able to measure the value of the dead </a:t>
            </a:r>
            <a:r>
              <a:rPr lang="en-US" b="1" dirty="0" smtClean="0">
                <a:solidFill>
                  <a:srgbClr val="FF00FF"/>
                </a:solidFill>
              </a:rPr>
              <a:t>time but </a:t>
            </a:r>
            <a:r>
              <a:rPr lang="en-US" b="1" dirty="0">
                <a:solidFill>
                  <a:srgbClr val="FF00FF"/>
                </a:solidFill>
              </a:rPr>
              <a:t>also being able to test the validity of the assumed models.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nonparalyzable model </a:t>
            </a:r>
            <a:r>
              <a:rPr lang="en-US" b="1" dirty="0" smtClean="0">
                <a:solidFill>
                  <a:srgbClr val="0000FF"/>
                </a:solidFill>
              </a:rPr>
              <a:t>best describes </a:t>
            </a:r>
            <a:r>
              <a:rPr lang="en-US" b="1" dirty="0">
                <a:solidFill>
                  <a:srgbClr val="0000FF"/>
                </a:solidFill>
              </a:rPr>
              <a:t>the counting system, the data will most closely fit a straight line for the format </a:t>
            </a:r>
            <a:r>
              <a:rPr lang="en-US" b="1" dirty="0" smtClean="0">
                <a:solidFill>
                  <a:srgbClr val="0000FF"/>
                </a:solidFill>
              </a:rPr>
              <a:t>shown in </a:t>
            </a:r>
            <a:r>
              <a:rPr lang="en-US" b="1" dirty="0">
                <a:solidFill>
                  <a:srgbClr val="0000FF"/>
                </a:solidFill>
              </a:rPr>
              <a:t>Fig. 4.9a.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On </a:t>
            </a:r>
            <a:r>
              <a:rPr lang="en-US" b="1" dirty="0">
                <a:solidFill>
                  <a:srgbClr val="FF6600"/>
                </a:solidFill>
              </a:rPr>
              <a:t>the other hand, if </a:t>
            </a:r>
            <a:r>
              <a:rPr lang="en-US" b="1" dirty="0">
                <a:solidFill>
                  <a:srgbClr val="0000FF"/>
                </a:solidFill>
              </a:rPr>
              <a:t>a </a:t>
            </a:r>
            <a:r>
              <a:rPr lang="en-US" b="1" dirty="0" err="1">
                <a:solidFill>
                  <a:srgbClr val="0000FF"/>
                </a:solidFill>
              </a:rPr>
              <a:t>paralyzable</a:t>
            </a:r>
            <a:r>
              <a:rPr lang="en-US" b="1" dirty="0">
                <a:solidFill>
                  <a:srgbClr val="0000FF"/>
                </a:solidFill>
              </a:rPr>
              <a:t> model </a:t>
            </a:r>
            <a:r>
              <a:rPr lang="en-US" b="1" dirty="0">
                <a:solidFill>
                  <a:srgbClr val="FF6600"/>
                </a:solidFill>
              </a:rPr>
              <a:t>is more appropriate, the </a:t>
            </a:r>
            <a:r>
              <a:rPr lang="en-US" b="1" dirty="0" smtClean="0">
                <a:solidFill>
                  <a:srgbClr val="FF6600"/>
                </a:solidFill>
              </a:rPr>
              <a:t>format shown in Fig</a:t>
            </a:r>
            <a:r>
              <a:rPr lang="en-US" b="1" dirty="0">
                <a:solidFill>
                  <a:srgbClr val="FF6600"/>
                </a:solidFill>
              </a:rPr>
              <a:t>. 4.9b will result in a more nearly linear plot of the data</a:t>
            </a:r>
            <a:r>
              <a:rPr lang="en-US" b="1" dirty="0" smtClean="0">
                <a:solidFill>
                  <a:srgbClr val="FF66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In order to be effective, </a:t>
            </a:r>
            <a:r>
              <a:rPr lang="en-US" b="1" dirty="0" smtClean="0">
                <a:solidFill>
                  <a:srgbClr val="006600"/>
                </a:solidFill>
              </a:rPr>
              <a:t>the measurements </a:t>
            </a:r>
            <a:r>
              <a:rPr lang="en-US" b="1" dirty="0">
                <a:solidFill>
                  <a:srgbClr val="006600"/>
                </a:solidFill>
              </a:rPr>
              <a:t>should be carried out for a time period at least equal to the half-life of </a:t>
            </a:r>
            <a:r>
              <a:rPr lang="en-US" b="1" dirty="0" smtClean="0">
                <a:solidFill>
                  <a:srgbClr val="006600"/>
                </a:solidFill>
              </a:rPr>
              <a:t>the decaying </a:t>
            </a:r>
            <a:r>
              <a:rPr lang="en-US" b="1" dirty="0">
                <a:solidFill>
                  <a:srgbClr val="006600"/>
                </a:solidFill>
              </a:rPr>
              <a:t>radioisotope, and the initial </a:t>
            </a:r>
            <a:r>
              <a:rPr lang="en-US" b="1" dirty="0" smtClean="0">
                <a:solidFill>
                  <a:srgbClr val="006600"/>
                </a:solidFill>
              </a:rPr>
              <a:t>loss fraction m</a:t>
            </a:r>
            <a:r>
              <a:rPr lang="en-US" b="1" dirty="0" smtClean="0">
                <a:solidFill>
                  <a:srgbClr val="0066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>should be at least 20%.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If the background is more than a few percent of the smallest measured rate, the </a:t>
            </a:r>
            <a:r>
              <a:rPr lang="en-US" b="1" dirty="0" smtClean="0">
                <a:solidFill>
                  <a:srgbClr val="FF0000"/>
                </a:solidFill>
              </a:rPr>
              <a:t>graphical procedure </a:t>
            </a:r>
            <a:r>
              <a:rPr lang="en-US" b="1" dirty="0">
                <a:solidFill>
                  <a:srgbClr val="FF0000"/>
                </a:solidFill>
              </a:rPr>
              <a:t>can lead to significant errors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Although </a:t>
            </a:r>
            <a:r>
              <a:rPr lang="en-US" b="1" dirty="0">
                <a:solidFill>
                  <a:srgbClr val="0000FF"/>
                </a:solidFill>
              </a:rPr>
              <a:t>some improvement will result </a:t>
            </a:r>
            <a:r>
              <a:rPr lang="en-US" b="1" dirty="0" smtClean="0">
                <a:solidFill>
                  <a:srgbClr val="0000FF"/>
                </a:solidFill>
              </a:rPr>
              <a:t>from subtracting </a:t>
            </a:r>
            <a:r>
              <a:rPr lang="en-US" b="1" dirty="0">
                <a:solidFill>
                  <a:srgbClr val="0000FF"/>
                </a:solidFill>
              </a:rPr>
              <a:t>the observed background rate from all the measured m values, this correction </a:t>
            </a:r>
            <a:r>
              <a:rPr lang="en-US" b="1" dirty="0" smtClean="0">
                <a:solidFill>
                  <a:srgbClr val="0000FF"/>
                </a:solidFill>
              </a:rPr>
              <a:t>is not </a:t>
            </a:r>
            <a:r>
              <a:rPr lang="en-US" b="1" dirty="0">
                <a:solidFill>
                  <a:srgbClr val="0000FF"/>
                </a:solidFill>
              </a:rPr>
              <a:t>rigorous and an exact analysis can only be made by reverting back to Eq. ( 4.33).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It then becomes </a:t>
            </a:r>
            <a:r>
              <a:rPr lang="en-US" b="1" dirty="0">
                <a:solidFill>
                  <a:srgbClr val="CC00CC"/>
                </a:solidFill>
              </a:rPr>
              <a:t>necessary to use numerical computation techniques to derive values for n</a:t>
            </a:r>
            <a:r>
              <a:rPr lang="en-US" b="1" baseline="-25000" dirty="0">
                <a:solidFill>
                  <a:srgbClr val="CC00CC"/>
                </a:solidFill>
              </a:rPr>
              <a:t>0</a:t>
            </a:r>
            <a:r>
              <a:rPr lang="en-US" b="1" dirty="0">
                <a:solidFill>
                  <a:srgbClr val="CC00CC"/>
                </a:solidFill>
              </a:rPr>
              <a:t> and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 </a:t>
            </a:r>
            <a:r>
              <a:rPr lang="en-US" b="1" dirty="0" smtClean="0">
                <a:solidFill>
                  <a:srgbClr val="CC00CC"/>
                </a:solidFill>
              </a:rPr>
              <a:t>which</a:t>
            </a:r>
            <a:r>
              <a:rPr lang="en-US" b="1" dirty="0">
                <a:solidFill>
                  <a:srgbClr val="CC00CC"/>
                </a:solidFill>
              </a:rPr>
              <a:t>, when inserted in an assumed model of the dead time behavior, result in a best fit to </a:t>
            </a:r>
            <a:r>
              <a:rPr lang="en-US" b="1" dirty="0" smtClean="0">
                <a:solidFill>
                  <a:srgbClr val="CC00CC"/>
                </a:solidFill>
              </a:rPr>
              <a:t>the measured </a:t>
            </a:r>
            <a:r>
              <a:rPr lang="en-US" b="1" dirty="0">
                <a:solidFill>
                  <a:srgbClr val="CC00CC"/>
                </a:solidFill>
              </a:rPr>
              <a:t>data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The methods described above are applicable to determine the dead time of </a:t>
            </a:r>
            <a:r>
              <a:rPr lang="en-US" b="1" dirty="0" smtClean="0">
                <a:solidFill>
                  <a:srgbClr val="006600"/>
                </a:solidFill>
              </a:rPr>
              <a:t>simple counting </a:t>
            </a:r>
            <a:r>
              <a:rPr lang="en-US" b="1" dirty="0">
                <a:solidFill>
                  <a:srgbClr val="006600"/>
                </a:solidFill>
              </a:rPr>
              <a:t>systems in which all pulses above a threshold amplitude are recorded.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For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spectroscopic </a:t>
            </a:r>
            <a:r>
              <a:rPr lang="en-US" b="1" dirty="0">
                <a:solidFill>
                  <a:srgbClr val="FF0000"/>
                </a:solidFill>
              </a:rPr>
              <a:t>systems in which the pulse height spectrum is recorded from the </a:t>
            </a:r>
            <a:r>
              <a:rPr lang="en-US" b="1" dirty="0" smtClean="0">
                <a:solidFill>
                  <a:srgbClr val="FF0000"/>
                </a:solidFill>
              </a:rPr>
              <a:t>detector, other </a:t>
            </a:r>
            <a:r>
              <a:rPr lang="en-US" b="1" dirty="0">
                <a:solidFill>
                  <a:srgbClr val="FF0000"/>
                </a:solidFill>
              </a:rPr>
              <a:t>methods are available to deal with counting losses that are based on the mixture </a:t>
            </a:r>
            <a:r>
              <a:rPr lang="en-US" b="1" dirty="0" smtClean="0">
                <a:solidFill>
                  <a:srgbClr val="FF0000"/>
                </a:solidFill>
              </a:rPr>
              <a:t>of artificial </a:t>
            </a:r>
            <a:r>
              <a:rPr lang="en-US" b="1" dirty="0">
                <a:solidFill>
                  <a:srgbClr val="FF0000"/>
                </a:solidFill>
              </a:rPr>
              <a:t>pulses from a pulse generator into the signal processing chain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2224940"/>
            <a:ext cx="6176682" cy="4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52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Measurement-GK-50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second method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373683"/>
            <a:ext cx="8229601" cy="741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VI. DETECTION EFFICIENCY-GK-35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1341437"/>
            <a:ext cx="817245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29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B. Methods of Dead Time </a:t>
            </a:r>
            <a:r>
              <a:rPr lang="en-US" sz="2000" b="1" dirty="0" smtClean="0">
                <a:solidFill>
                  <a:srgbClr val="FFFFFF"/>
                </a:solidFill>
              </a:rPr>
              <a:t>Measurement-GK-51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second method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" y="1493837"/>
            <a:ext cx="9391135" cy="48768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81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C. Statistics of Dead Time </a:t>
            </a:r>
            <a:r>
              <a:rPr lang="en-US" sz="2000" b="1" u="sng" dirty="0" smtClean="0">
                <a:solidFill>
                  <a:srgbClr val="FFFFFF"/>
                </a:solidFill>
              </a:rPr>
              <a:t>Losses-GK-52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1646237"/>
            <a:ext cx="9525000" cy="842249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C. Statistics of Dead Time Losses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When measuring radiation from steady-state sources, we normally assume that the </a:t>
            </a:r>
            <a:r>
              <a:rPr lang="en-US" b="1" dirty="0" smtClean="0">
                <a:solidFill>
                  <a:srgbClr val="006600"/>
                </a:solidFill>
              </a:rPr>
              <a:t>true events </a:t>
            </a:r>
            <a:r>
              <a:rPr lang="en-US" b="1" dirty="0">
                <a:solidFill>
                  <a:srgbClr val="006600"/>
                </a:solidFill>
              </a:rPr>
              <a:t>occurring in the detector follow Poisson statistics in which the probability of an </a:t>
            </a:r>
            <a:r>
              <a:rPr lang="en-US" b="1" dirty="0" smtClean="0">
                <a:solidFill>
                  <a:srgbClr val="006600"/>
                </a:solidFill>
              </a:rPr>
              <a:t>event occurring </a:t>
            </a:r>
            <a:r>
              <a:rPr lang="en-US" b="1" dirty="0">
                <a:solidFill>
                  <a:srgbClr val="006600"/>
                </a:solidFill>
              </a:rPr>
              <a:t>per unit time is a constant.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effect of system dead time is to remove </a:t>
            </a:r>
            <a:r>
              <a:rPr lang="en-US" b="1" dirty="0" smtClean="0">
                <a:solidFill>
                  <a:srgbClr val="0000FF"/>
                </a:solidFill>
              </a:rPr>
              <a:t>selectively some </a:t>
            </a:r>
            <a:r>
              <a:rPr lang="en-US" b="1" dirty="0">
                <a:solidFill>
                  <a:srgbClr val="0000FF"/>
                </a:solidFill>
              </a:rPr>
              <a:t>of the events before they are recorded as counts.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Specifically</a:t>
            </a:r>
            <a:r>
              <a:rPr lang="en-US" b="1" dirty="0">
                <a:solidFill>
                  <a:srgbClr val="CC00CC"/>
                </a:solidFill>
              </a:rPr>
              <a:t>, events occurring </a:t>
            </a:r>
            <a:r>
              <a:rPr lang="en-US" b="1" dirty="0" smtClean="0">
                <a:solidFill>
                  <a:srgbClr val="CC00CC"/>
                </a:solidFill>
              </a:rPr>
              <a:t>after short </a:t>
            </a:r>
            <a:r>
              <a:rPr lang="en-US" b="1" dirty="0">
                <a:solidFill>
                  <a:srgbClr val="CC00CC"/>
                </a:solidFill>
              </a:rPr>
              <a:t>time intervals following preceding events are preferentially discarded, and the </a:t>
            </a:r>
            <a:r>
              <a:rPr lang="en-US" b="1" dirty="0" smtClean="0">
                <a:solidFill>
                  <a:srgbClr val="CC00CC"/>
                </a:solidFill>
              </a:rPr>
              <a:t>interval distribution </a:t>
            </a:r>
            <a:r>
              <a:rPr lang="en-US" b="1" dirty="0">
                <a:solidFill>
                  <a:srgbClr val="CC00CC"/>
                </a:solidFill>
              </a:rPr>
              <a:t>[Eq. (3.71)] is modified from its normal exponential shape.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Dead </a:t>
            </a:r>
            <a:r>
              <a:rPr lang="en-US" b="1" dirty="0">
                <a:solidFill>
                  <a:srgbClr val="0000FF"/>
                </a:solidFill>
              </a:rPr>
              <a:t>time </a:t>
            </a:r>
            <a:r>
              <a:rPr lang="en-US" b="1" dirty="0" smtClean="0">
                <a:solidFill>
                  <a:srgbClr val="0000FF"/>
                </a:solidFill>
              </a:rPr>
              <a:t>losses therefore </a:t>
            </a:r>
            <a:r>
              <a:rPr lang="en-US" b="1" dirty="0">
                <a:solidFill>
                  <a:srgbClr val="0000FF"/>
                </a:solidFill>
              </a:rPr>
              <a:t>distort the statistics of the recorded counts away from a true Poisson behavior.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If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dirty="0">
                <a:solidFill>
                  <a:srgbClr val="FF6600"/>
                </a:solidFill>
              </a:rPr>
              <a:t>losses are small (</a:t>
            </a:r>
            <a:r>
              <a:rPr lang="en-US" b="1" dirty="0" smtClean="0">
                <a:solidFill>
                  <a:srgbClr val="FF6600"/>
                </a:solidFill>
              </a:rPr>
              <a:t>n</a:t>
            </a:r>
            <a:r>
              <a:rPr lang="en-US" b="1" dirty="0" smtClean="0">
                <a:solidFill>
                  <a:srgbClr val="FF66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less than 10 or 20% ), however, this distortion has little practical </a:t>
            </a:r>
            <a:r>
              <a:rPr lang="en-US" b="1" dirty="0" smtClean="0">
                <a:solidFill>
                  <a:srgbClr val="FF6600"/>
                </a:solidFill>
              </a:rPr>
              <a:t>effect on </a:t>
            </a:r>
            <a:r>
              <a:rPr lang="en-US" b="1" dirty="0">
                <a:solidFill>
                  <a:srgbClr val="FF6600"/>
                </a:solidFill>
              </a:rPr>
              <a:t>the validity of the statistical formulas for the prediction of statistical counting </a:t>
            </a:r>
            <a:r>
              <a:rPr lang="en-US" b="1" dirty="0" smtClean="0">
                <a:solidFill>
                  <a:srgbClr val="FF6600"/>
                </a:solidFill>
              </a:rPr>
              <a:t>uncertainties developed </a:t>
            </a:r>
            <a:r>
              <a:rPr lang="en-US" b="1" dirty="0">
                <a:solidFill>
                  <a:srgbClr val="FF6600"/>
                </a:solidFill>
              </a:rPr>
              <a:t>in Chapter 3.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If the dead time losses are not small, the deviations from Poisson statistics become </a:t>
            </a:r>
            <a:r>
              <a:rPr lang="en-US" b="1" dirty="0" smtClean="0">
                <a:solidFill>
                  <a:srgbClr val="006600"/>
                </a:solidFill>
              </a:rPr>
              <a:t>more significant</a:t>
            </a:r>
            <a:r>
              <a:rPr lang="en-US" b="1" dirty="0">
                <a:solidFill>
                  <a:srgbClr val="006600"/>
                </a:solidFill>
              </a:rPr>
              <a:t>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discarding of events that occur after short time intervals causes the sequence </a:t>
            </a:r>
            <a:r>
              <a:rPr lang="en-US" b="1" dirty="0" smtClean="0">
                <a:solidFill>
                  <a:srgbClr val="0000FF"/>
                </a:solidFill>
              </a:rPr>
              <a:t>of recorded </a:t>
            </a:r>
            <a:r>
              <a:rPr lang="en-US" b="1" dirty="0">
                <a:solidFill>
                  <a:srgbClr val="0000FF"/>
                </a:solidFill>
              </a:rPr>
              <a:t>counts to become somewhat more regular, and the variance expected in </a:t>
            </a:r>
            <a:r>
              <a:rPr lang="en-US" b="1" dirty="0" smtClean="0">
                <a:solidFill>
                  <a:srgbClr val="0000FF"/>
                </a:solidFill>
              </a:rPr>
              <a:t>repeated measurements </a:t>
            </a:r>
            <a:r>
              <a:rPr lang="en-US" b="1" dirty="0">
                <a:solidFill>
                  <a:srgbClr val="0000FF"/>
                </a:solidFill>
              </a:rPr>
              <a:t>is reduced.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Detailed </a:t>
            </a:r>
            <a:r>
              <a:rPr lang="en-US" b="1" dirty="0">
                <a:solidFill>
                  <a:srgbClr val="FF0000"/>
                </a:solidFill>
              </a:rPr>
              <a:t>analyses of the statistics of counts distorted by dead </a:t>
            </a:r>
            <a:r>
              <a:rPr lang="en-US" b="1" dirty="0" smtClean="0">
                <a:solidFill>
                  <a:srgbClr val="FF0000"/>
                </a:solidFill>
              </a:rPr>
              <a:t>time are </a:t>
            </a:r>
            <a:r>
              <a:rPr lang="en-US" b="1" dirty="0">
                <a:solidFill>
                  <a:srgbClr val="FF0000"/>
                </a:solidFill>
              </a:rPr>
              <a:t>beyond the present scope, but can be found in Refs. 22-25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With either </a:t>
            </a:r>
            <a:r>
              <a:rPr lang="en-US" b="1" dirty="0" err="1">
                <a:solidFill>
                  <a:srgbClr val="00220F"/>
                </a:solidFill>
              </a:rPr>
              <a:t>paralyzable</a:t>
            </a:r>
            <a:r>
              <a:rPr lang="en-US" b="1" dirty="0">
                <a:solidFill>
                  <a:srgbClr val="00220F"/>
                </a:solidFill>
              </a:rPr>
              <a:t> or nonparalyzable behavior, there is some chance that more </a:t>
            </a:r>
            <a:r>
              <a:rPr lang="en-US" b="1" dirty="0" smtClean="0">
                <a:solidFill>
                  <a:srgbClr val="00220F"/>
                </a:solidFill>
              </a:rPr>
              <a:t>than one </a:t>
            </a:r>
            <a:r>
              <a:rPr lang="en-US" b="1" dirty="0">
                <a:solidFill>
                  <a:srgbClr val="00220F"/>
                </a:solidFill>
              </a:rPr>
              <a:t>true event is lost per dead period.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00220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recorded count therefore can correspond to </a:t>
            </a:r>
            <a:r>
              <a:rPr lang="en-US" b="1" dirty="0" smtClean="0">
                <a:solidFill>
                  <a:srgbClr val="0000FF"/>
                </a:solidFill>
              </a:rPr>
              <a:t>the occurrence </a:t>
            </a:r>
            <a:r>
              <a:rPr lang="en-US" b="1" dirty="0">
                <a:solidFill>
                  <a:srgbClr val="0000FF"/>
                </a:solidFill>
              </a:rPr>
              <a:t>of any number of true events, from one to many.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220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relative probability </a:t>
            </a:r>
            <a:r>
              <a:rPr lang="en-US" b="1" dirty="0" smtClean="0">
                <a:solidFill>
                  <a:srgbClr val="FF0000"/>
                </a:solidFill>
              </a:rPr>
              <a:t>that multiple </a:t>
            </a:r>
            <a:r>
              <a:rPr lang="en-US" b="1" dirty="0">
                <a:solidFill>
                  <a:srgbClr val="FF0000"/>
                </a:solidFill>
              </a:rPr>
              <a:t>true events are contained in a typical dead period will increase as the true event </a:t>
            </a:r>
            <a:r>
              <a:rPr lang="en-US" b="1" dirty="0" smtClean="0">
                <a:solidFill>
                  <a:srgbClr val="FF0000"/>
                </a:solidFill>
              </a:rPr>
              <a:t>rate becomes </a:t>
            </a:r>
            <a:r>
              <a:rPr lang="en-US" b="1" dirty="0">
                <a:solidFill>
                  <a:srgbClr val="FF0000"/>
                </a:solidFill>
              </a:rPr>
              <a:t>higher.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220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Because </a:t>
            </a:r>
            <a:r>
              <a:rPr lang="en-US" b="1" dirty="0">
                <a:solidFill>
                  <a:srgbClr val="0000FF"/>
                </a:solidFill>
              </a:rPr>
              <a:t>the true events still obey Poisson statistics, relatively simple </a:t>
            </a:r>
            <a:r>
              <a:rPr lang="en-US" b="1" dirty="0" err="1" smtClean="0">
                <a:solidFill>
                  <a:srgbClr val="0000FF"/>
                </a:solidFill>
              </a:rPr>
              <a:t>analysescan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be made to predict the probability that a typical recorded count results from </a:t>
            </a:r>
            <a:r>
              <a:rPr lang="en-US" b="1" dirty="0" smtClean="0">
                <a:solidFill>
                  <a:srgbClr val="0000FF"/>
                </a:solidFill>
              </a:rPr>
              <a:t>the combination </a:t>
            </a:r>
            <a:r>
              <a:rPr lang="en-US" b="1" dirty="0">
                <a:solidFill>
                  <a:srgbClr val="0000FF"/>
                </a:solidFill>
              </a:rPr>
              <a:t>of exactly x true events.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220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These </a:t>
            </a:r>
            <a:r>
              <a:rPr lang="en-US" b="1" dirty="0">
                <a:solidFill>
                  <a:srgbClr val="CC00CC"/>
                </a:solidFill>
              </a:rPr>
              <a:t>analyses are given later in this text, beginning </a:t>
            </a:r>
            <a:r>
              <a:rPr lang="en-US" b="1" dirty="0" smtClean="0">
                <a:solidFill>
                  <a:srgbClr val="CC00CC"/>
                </a:solidFill>
              </a:rPr>
              <a:t>on p</a:t>
            </a:r>
            <a:r>
              <a:rPr lang="en-US" b="1" dirty="0">
                <a:solidFill>
                  <a:srgbClr val="CC00CC"/>
                </a:solidFill>
              </a:rPr>
              <a:t>. 658 in connection with the closely related topic of pulse pile-up.</a:t>
            </a:r>
          </a:p>
        </p:txBody>
      </p:sp>
    </p:spTree>
    <p:extLst>
      <p:ext uri="{BB962C8B-B14F-4D97-AF65-F5344CB8AC3E}">
        <p14:creationId xmlns:p14="http://schemas.microsoft.com/office/powerpoint/2010/main" val="189022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u="sng" dirty="0">
                <a:solidFill>
                  <a:srgbClr val="FFFFFF"/>
                </a:solidFill>
              </a:rPr>
              <a:t>C. Statistics of Dead Time Losses-GK-52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051096"/>
            <a:ext cx="8510588" cy="748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84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Sources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GK-53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1646237"/>
            <a:ext cx="9601200" cy="9195402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D. Dead Time Losses from Pulsed Sources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The analysis of counting losses due to detector dead time in the previous sections assumed </a:t>
            </a:r>
            <a:r>
              <a:rPr lang="en-US" b="1" dirty="0" smtClean="0">
                <a:solidFill>
                  <a:srgbClr val="00220F"/>
                </a:solidFill>
              </a:rPr>
              <a:t>that the </a:t>
            </a:r>
            <a:r>
              <a:rPr lang="en-US" b="1" dirty="0">
                <a:solidFill>
                  <a:srgbClr val="00220F"/>
                </a:solidFill>
              </a:rPr>
              <a:t>detector was irradiated by a steady-state source of constant intensity.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There </a:t>
            </a:r>
            <a:r>
              <a:rPr lang="en-US" b="1" dirty="0">
                <a:solidFill>
                  <a:srgbClr val="0000FF"/>
                </a:solidFill>
              </a:rPr>
              <a:t>are </a:t>
            </a:r>
            <a:r>
              <a:rPr lang="en-US" b="1" dirty="0" smtClean="0">
                <a:solidFill>
                  <a:srgbClr val="0000FF"/>
                </a:solidFill>
              </a:rPr>
              <a:t>many applications </a:t>
            </a:r>
            <a:r>
              <a:rPr lang="en-US" b="1" dirty="0">
                <a:solidFill>
                  <a:srgbClr val="0000FF"/>
                </a:solidFill>
              </a:rPr>
              <a:t>in which the source of radiation is not continuous but instead consists of </a:t>
            </a:r>
            <a:r>
              <a:rPr lang="en-US" b="1" dirty="0" smtClean="0">
                <a:solidFill>
                  <a:srgbClr val="0000FF"/>
                </a:solidFill>
              </a:rPr>
              <a:t>short pulses </a:t>
            </a:r>
            <a:r>
              <a:rPr lang="en-US" b="1" dirty="0">
                <a:solidFill>
                  <a:srgbClr val="0000FF"/>
                </a:solidFill>
              </a:rPr>
              <a:t>repeated at a constant frequency.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For </a:t>
            </a:r>
            <a:r>
              <a:rPr lang="en-US" b="1" dirty="0">
                <a:solidFill>
                  <a:srgbClr val="CC00CC"/>
                </a:solidFill>
              </a:rPr>
              <a:t>example, electron linear accelerators used </a:t>
            </a:r>
            <a:r>
              <a:rPr lang="en-US" b="1" dirty="0" smtClean="0">
                <a:solidFill>
                  <a:srgbClr val="CC00CC"/>
                </a:solidFill>
              </a:rPr>
              <a:t>to generate </a:t>
            </a:r>
            <a:r>
              <a:rPr lang="en-US" b="1" dirty="0">
                <a:solidFill>
                  <a:srgbClr val="CC00CC"/>
                </a:solidFill>
              </a:rPr>
              <a:t>high-energy X-rays can be operated to produce pulses of a few microsecond </a:t>
            </a:r>
            <a:r>
              <a:rPr lang="en-US" b="1" dirty="0" smtClean="0">
                <a:solidFill>
                  <a:srgbClr val="CC00CC"/>
                </a:solidFill>
              </a:rPr>
              <a:t>width with </a:t>
            </a:r>
            <a:r>
              <a:rPr lang="en-US" b="1" dirty="0">
                <a:solidFill>
                  <a:srgbClr val="CC00CC"/>
                </a:solidFill>
              </a:rPr>
              <a:t>a repetition frequency of several kilohertz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In such cases, the results given previously </a:t>
            </a:r>
            <a:r>
              <a:rPr lang="en-US" b="1" dirty="0" smtClean="0">
                <a:solidFill>
                  <a:srgbClr val="FF6600"/>
                </a:solidFill>
              </a:rPr>
              <a:t>may not </a:t>
            </a:r>
            <a:r>
              <a:rPr lang="en-US" b="1" dirty="0">
                <a:solidFill>
                  <a:srgbClr val="FF6600"/>
                </a:solidFill>
              </a:rPr>
              <a:t>be applicable to correct properly for the effects of dead time losses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Substitute analytical methods </a:t>
            </a:r>
            <a:r>
              <a:rPr lang="en-US" b="1" dirty="0">
                <a:solidFill>
                  <a:srgbClr val="00220F"/>
                </a:solidFill>
              </a:rPr>
              <a:t>must now be applied that make use of some of the statistical principles introduced </a:t>
            </a:r>
            <a:r>
              <a:rPr lang="en-US" b="1" dirty="0" smtClean="0">
                <a:solidFill>
                  <a:srgbClr val="00220F"/>
                </a:solidFill>
              </a:rPr>
              <a:t>in Chapter </a:t>
            </a:r>
            <a:r>
              <a:rPr lang="en-US" b="1" dirty="0">
                <a:solidFill>
                  <a:srgbClr val="00220F"/>
                </a:solidFill>
              </a:rPr>
              <a:t>3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We confine our analysis to a radiation source that can be represented by the </a:t>
            </a:r>
            <a:r>
              <a:rPr lang="en-US" b="1" dirty="0" smtClean="0">
                <a:solidFill>
                  <a:srgbClr val="0000FF"/>
                </a:solidFill>
              </a:rPr>
              <a:t>time dependent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intensity </a:t>
            </a:r>
            <a:r>
              <a:rPr lang="en-US" b="1" dirty="0">
                <a:solidFill>
                  <a:srgbClr val="0000FF"/>
                </a:solidFill>
              </a:rPr>
              <a:t>sketched below: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is assumed that the radiation intensity is constant throughout the duration T of each </a:t>
            </a:r>
            <a:r>
              <a:rPr lang="en-US" b="1" dirty="0" smtClean="0">
                <a:solidFill>
                  <a:srgbClr val="FF0000"/>
                </a:solidFill>
              </a:rPr>
              <a:t>pulse, and </a:t>
            </a:r>
            <a:r>
              <a:rPr lang="en-US" b="1" dirty="0">
                <a:solidFill>
                  <a:srgbClr val="FF0000"/>
                </a:solidFill>
              </a:rPr>
              <a:t>that the pulses occur at a constant frequency f Depending on the relative value of </a:t>
            </a:r>
            <a:r>
              <a:rPr lang="en-US" b="1" dirty="0" smtClean="0">
                <a:solidFill>
                  <a:srgbClr val="FF0000"/>
                </a:solidFill>
              </a:rPr>
              <a:t>the detector </a:t>
            </a:r>
            <a:r>
              <a:rPr lang="en-US" b="1" dirty="0">
                <a:solidFill>
                  <a:srgbClr val="FF0000"/>
                </a:solidFill>
              </a:rPr>
              <a:t>dead time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several conditions may apply: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20F"/>
                </a:solidFill>
              </a:rPr>
              <a:t>1. </a:t>
            </a:r>
            <a:r>
              <a:rPr lang="en-US" b="1" dirty="0" smtClean="0">
                <a:solidFill>
                  <a:srgbClr val="00220F"/>
                </a:solidFill>
              </a:rPr>
              <a:t>If </a:t>
            </a:r>
            <a:r>
              <a:rPr lang="en-US" b="1" dirty="0" smtClean="0">
                <a:solidFill>
                  <a:srgbClr val="00220F"/>
                </a:solidFill>
                <a:sym typeface="Symbol"/>
              </a:rPr>
              <a:t> </a:t>
            </a:r>
            <a:r>
              <a:rPr lang="en-US" b="1" dirty="0" smtClean="0">
                <a:solidFill>
                  <a:srgbClr val="00220F"/>
                </a:solidFill>
              </a:rPr>
              <a:t>is </a:t>
            </a:r>
            <a:r>
              <a:rPr lang="en-US" b="1" dirty="0">
                <a:solidFill>
                  <a:srgbClr val="00220F"/>
                </a:solidFill>
              </a:rPr>
              <a:t>much smaller than T, the fact that the source is pulsed has little effect, and </a:t>
            </a:r>
            <a:r>
              <a:rPr lang="en-US" b="1" dirty="0" smtClean="0">
                <a:solidFill>
                  <a:srgbClr val="00220F"/>
                </a:solidFill>
              </a:rPr>
              <a:t>the results </a:t>
            </a:r>
            <a:r>
              <a:rPr lang="en-US" b="1" dirty="0">
                <a:solidFill>
                  <a:srgbClr val="00220F"/>
                </a:solidFill>
              </a:rPr>
              <a:t>given earlier in this section for steady-state sources may be applied </a:t>
            </a:r>
            <a:r>
              <a:rPr lang="en-US" b="1" dirty="0" smtClean="0">
                <a:solidFill>
                  <a:srgbClr val="00220F"/>
                </a:solidFill>
              </a:rPr>
              <a:t>with reasonable </a:t>
            </a:r>
            <a:r>
              <a:rPr lang="en-US" b="1" dirty="0">
                <a:solidFill>
                  <a:srgbClr val="00220F"/>
                </a:solidFill>
              </a:rPr>
              <a:t>accuracy.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FF"/>
                </a:solidFill>
              </a:rPr>
              <a:t>2. If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 </a:t>
            </a:r>
            <a:r>
              <a:rPr lang="en-US" b="1" dirty="0" smtClean="0">
                <a:solidFill>
                  <a:srgbClr val="0000FF"/>
                </a:solidFill>
              </a:rPr>
              <a:t>is </a:t>
            </a:r>
            <a:r>
              <a:rPr lang="en-US" b="1" dirty="0">
                <a:solidFill>
                  <a:srgbClr val="0000FF"/>
                </a:solidFill>
              </a:rPr>
              <a:t>less than T but not by a large factor, only a small number of counts may </a:t>
            </a:r>
            <a:r>
              <a:rPr lang="en-US" b="1" dirty="0" smtClean="0">
                <a:solidFill>
                  <a:srgbClr val="0000FF"/>
                </a:solidFill>
              </a:rPr>
              <a:t>be registered </a:t>
            </a:r>
            <a:r>
              <a:rPr lang="en-US" b="1" dirty="0">
                <a:solidFill>
                  <a:srgbClr val="0000FF"/>
                </a:solidFill>
              </a:rPr>
              <a:t>by the detector during a single </a:t>
            </a:r>
            <a:r>
              <a:rPr lang="en-US" b="1" dirty="0" smtClean="0">
                <a:solidFill>
                  <a:srgbClr val="0000FF"/>
                </a:solidFill>
              </a:rPr>
              <a:t>pulse. This </a:t>
            </a:r>
            <a:r>
              <a:rPr lang="en-US" b="1" dirty="0">
                <a:solidFill>
                  <a:srgbClr val="0000FF"/>
                </a:solidFill>
              </a:rPr>
              <a:t>is the most complicated </a:t>
            </a:r>
            <a:r>
              <a:rPr lang="en-US" b="1" dirty="0" smtClean="0">
                <a:solidFill>
                  <a:srgbClr val="0000FF"/>
                </a:solidFill>
              </a:rPr>
              <a:t>circumstance and </a:t>
            </a:r>
            <a:r>
              <a:rPr lang="en-US" b="1" dirty="0">
                <a:solidFill>
                  <a:srgbClr val="0000FF"/>
                </a:solidFill>
              </a:rPr>
              <a:t>is beyond the scope of the present discussion.  </a:t>
            </a:r>
            <a:r>
              <a:rPr lang="en-US" b="1" dirty="0" smtClean="0">
                <a:solidFill>
                  <a:srgbClr val="0000FF"/>
                </a:solidFill>
              </a:rPr>
              <a:t>Detailed </a:t>
            </a:r>
            <a:r>
              <a:rPr lang="en-US" b="1" dirty="0">
                <a:solidFill>
                  <a:srgbClr val="0000FF"/>
                </a:solidFill>
              </a:rPr>
              <a:t>analysis of this </a:t>
            </a:r>
            <a:r>
              <a:rPr lang="en-US" b="1" dirty="0" smtClean="0">
                <a:solidFill>
                  <a:srgbClr val="0000FF"/>
                </a:solidFill>
              </a:rPr>
              <a:t>case may </a:t>
            </a:r>
            <a:r>
              <a:rPr lang="en-US" b="1" dirty="0">
                <a:solidFill>
                  <a:srgbClr val="0000FF"/>
                </a:solidFill>
              </a:rPr>
              <a:t>be found in Refs. 26 and 27.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00CC"/>
                </a:solidFill>
              </a:rPr>
              <a:t>3. If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is larger than T but less than the "off" time between pulses (given by l/f-1), </a:t>
            </a:r>
            <a:r>
              <a:rPr lang="en-US" b="1" dirty="0" smtClean="0">
                <a:solidFill>
                  <a:srgbClr val="CC00CC"/>
                </a:solidFill>
              </a:rPr>
              <a:t>the following </a:t>
            </a:r>
            <a:r>
              <a:rPr lang="en-US" b="1" dirty="0">
                <a:solidFill>
                  <a:srgbClr val="CC00CC"/>
                </a:solidFill>
              </a:rPr>
              <a:t>analysis applies.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00220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Note </a:t>
            </a:r>
            <a:r>
              <a:rPr lang="en-US" b="1" dirty="0">
                <a:solidFill>
                  <a:srgbClr val="FF0000"/>
                </a:solidFill>
              </a:rPr>
              <a:t>that under these conditions, we can have a maximum </a:t>
            </a:r>
            <a:r>
              <a:rPr lang="en-US" b="1" dirty="0" smtClean="0">
                <a:solidFill>
                  <a:srgbClr val="FF0000"/>
                </a:solidFill>
              </a:rPr>
              <a:t>of only </a:t>
            </a:r>
            <a:r>
              <a:rPr lang="en-US" b="1" dirty="0">
                <a:solidFill>
                  <a:srgbClr val="FF0000"/>
                </a:solidFill>
              </a:rPr>
              <a:t>one detector count per source pulse.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220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Also</a:t>
            </a:r>
            <a:r>
              <a:rPr lang="en-US" b="1" dirty="0">
                <a:solidFill>
                  <a:srgbClr val="0000FF"/>
                </a:solidFill>
              </a:rPr>
              <a:t>, the detector will be fully recovered at </a:t>
            </a:r>
            <a:r>
              <a:rPr lang="en-US" b="1" dirty="0" smtClean="0">
                <a:solidFill>
                  <a:srgbClr val="0000FF"/>
                </a:solidFill>
              </a:rPr>
              <a:t>the start </a:t>
            </a:r>
            <a:r>
              <a:rPr lang="en-US" b="1" dirty="0">
                <a:solidFill>
                  <a:srgbClr val="0000FF"/>
                </a:solidFill>
              </a:rPr>
              <a:t>of each pulse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12" y="5630573"/>
            <a:ext cx="4138612" cy="9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Sources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GK-53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341437"/>
            <a:ext cx="8243888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Sources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GK-54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solidFill>
              <a:srgbClr val="006600"/>
            </a:solidFill>
          </a:ln>
        </p:spPr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312" y="1570037"/>
            <a:ext cx="9372600" cy="8336641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For the analysis that follows, it is no longer necessary that the </a:t>
            </a:r>
            <a:r>
              <a:rPr lang="en-US" b="1" dirty="0" smtClean="0">
                <a:solidFill>
                  <a:srgbClr val="00220F"/>
                </a:solidFill>
              </a:rPr>
              <a:t>radiation be </a:t>
            </a:r>
            <a:r>
              <a:rPr lang="en-US" b="1" dirty="0">
                <a:solidFill>
                  <a:srgbClr val="00220F"/>
                </a:solidFill>
              </a:rPr>
              <a:t>constant over the pulse length T, but it is required that each radiation pulse be of the same intensity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We </a:t>
            </a:r>
            <a:r>
              <a:rPr lang="en-US" b="1" dirty="0" smtClean="0">
                <a:solidFill>
                  <a:srgbClr val="FF0000"/>
                </a:solidFill>
              </a:rPr>
              <a:t>carry through </a:t>
            </a:r>
            <a:r>
              <a:rPr lang="en-US" b="1" dirty="0">
                <a:solidFill>
                  <a:srgbClr val="FF0000"/>
                </a:solidFill>
              </a:rPr>
              <a:t>the following definitions: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dead time of the detector system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FF0000"/>
                </a:solidFill>
              </a:rPr>
              <a:t>m = observed counting rate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FF0000"/>
                </a:solidFill>
              </a:rPr>
              <a:t>n = true counting rate (if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were 0)</a:t>
            </a: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rgbClr val="FF0000"/>
                </a:solidFill>
              </a:rPr>
              <a:t>T = source pulse length</a:t>
            </a:r>
          </a:p>
          <a:p>
            <a:pPr>
              <a:buClr>
                <a:srgbClr val="FF0000"/>
              </a:buClr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 = source pulse frequency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Since there can be at most a single count per pulse, the probability of an observed count </a:t>
            </a:r>
            <a:r>
              <a:rPr lang="en-US" b="1" dirty="0" smtClean="0">
                <a:solidFill>
                  <a:srgbClr val="0000FF"/>
                </a:solidFill>
              </a:rPr>
              <a:t>per source </a:t>
            </a:r>
            <a:r>
              <a:rPr lang="en-US" b="1" dirty="0">
                <a:solidFill>
                  <a:srgbClr val="0000FF"/>
                </a:solidFill>
              </a:rPr>
              <a:t>pulse is given by m/f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The average number of true events per source pulse is by definition equal to n/f (Note </a:t>
            </a:r>
            <a:r>
              <a:rPr lang="en-US" b="1" dirty="0" smtClean="0">
                <a:solidFill>
                  <a:srgbClr val="CC00CC"/>
                </a:solidFill>
              </a:rPr>
              <a:t>that this </a:t>
            </a:r>
            <a:r>
              <a:rPr lang="en-US" b="1" dirty="0">
                <a:solidFill>
                  <a:srgbClr val="CC00CC"/>
                </a:solidFill>
              </a:rPr>
              <a:t>average can be greater than 1.)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We </a:t>
            </a:r>
            <a:r>
              <a:rPr lang="en-US" b="1" dirty="0">
                <a:solidFill>
                  <a:srgbClr val="FF6600"/>
                </a:solidFill>
              </a:rPr>
              <a:t>can apply the Poisson distribution [Eq. (3.24)] to </a:t>
            </a:r>
            <a:r>
              <a:rPr lang="en-US" b="1" dirty="0" err="1">
                <a:solidFill>
                  <a:srgbClr val="FF6600"/>
                </a:solidFill>
              </a:rPr>
              <a:t>predictthe</a:t>
            </a:r>
            <a:r>
              <a:rPr lang="en-US" b="1" dirty="0">
                <a:solidFill>
                  <a:srgbClr val="FF6600"/>
                </a:solidFill>
              </a:rPr>
              <a:t> probability that at least one true event occurs per source pulse</a:t>
            </a:r>
            <a:r>
              <a:rPr lang="en-US" b="1" dirty="0" smtClean="0">
                <a:solidFill>
                  <a:srgbClr val="FF6600"/>
                </a:solidFill>
              </a:rPr>
              <a:t>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Since the detector is "live" at the start of each pulse, a count will be recorded if at least one </a:t>
            </a:r>
            <a:r>
              <a:rPr lang="en-US" b="1" dirty="0" smtClean="0">
                <a:solidFill>
                  <a:srgbClr val="0000FF"/>
                </a:solidFill>
              </a:rPr>
              <a:t>true event </a:t>
            </a:r>
            <a:r>
              <a:rPr lang="en-US" b="1" dirty="0">
                <a:solidFill>
                  <a:srgbClr val="0000FF"/>
                </a:solidFill>
              </a:rPr>
              <a:t>occurs during the pulse.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Only </a:t>
            </a:r>
            <a:r>
              <a:rPr lang="en-US" b="1" dirty="0">
                <a:solidFill>
                  <a:srgbClr val="00220F"/>
                </a:solidFill>
              </a:rPr>
              <a:t>one such count can be recorded, so the above expression </a:t>
            </a:r>
            <a:r>
              <a:rPr lang="en-US" b="1" dirty="0" smtClean="0">
                <a:solidFill>
                  <a:srgbClr val="00220F"/>
                </a:solidFill>
              </a:rPr>
              <a:t>is also </a:t>
            </a:r>
            <a:r>
              <a:rPr lang="en-US" b="1" dirty="0">
                <a:solidFill>
                  <a:srgbClr val="00220F"/>
                </a:solidFill>
              </a:rPr>
              <a:t>the probability of recording a count per source pulse.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Equating </a:t>
            </a:r>
            <a:r>
              <a:rPr lang="en-US" b="1" dirty="0">
                <a:solidFill>
                  <a:srgbClr val="CC00CC"/>
                </a:solidFill>
              </a:rPr>
              <a:t>the two expressions for </a:t>
            </a:r>
            <a:r>
              <a:rPr lang="en-US" b="1" dirty="0" smtClean="0">
                <a:solidFill>
                  <a:srgbClr val="CC00CC"/>
                </a:solidFill>
              </a:rPr>
              <a:t>this probability</a:t>
            </a:r>
            <a:r>
              <a:rPr lang="en-US" b="1" dirty="0">
                <a:solidFill>
                  <a:srgbClr val="CC00CC"/>
                </a:solidFill>
              </a:rPr>
              <a:t>, we </a:t>
            </a:r>
            <a:r>
              <a:rPr lang="en-US" b="1" dirty="0" smtClean="0">
                <a:solidFill>
                  <a:srgbClr val="CC00CC"/>
                </a:solidFill>
              </a:rPr>
              <a:t>obtain: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CC00CC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CC00CC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59" y="5517021"/>
            <a:ext cx="5497411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7" y="8095532"/>
            <a:ext cx="857189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Sources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GK-54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338856"/>
            <a:ext cx="7948613" cy="62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512" y="1570037"/>
            <a:ext cx="9525000" cy="7821372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A plot of this behavior is shown below: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Under </a:t>
            </a:r>
            <a:r>
              <a:rPr lang="en-US" b="1" dirty="0">
                <a:solidFill>
                  <a:srgbClr val="0000FF"/>
                </a:solidFill>
              </a:rPr>
              <a:t>these conditions, the maximum observable counting rate is just the pulse </a:t>
            </a:r>
            <a:r>
              <a:rPr lang="en-US" b="1" dirty="0" smtClean="0">
                <a:solidFill>
                  <a:srgbClr val="0000FF"/>
                </a:solidFill>
              </a:rPr>
              <a:t>repetition frequency</a:t>
            </a:r>
            <a:r>
              <a:rPr lang="en-US" b="1" dirty="0">
                <a:solidFill>
                  <a:srgbClr val="0000FF"/>
                </a:solidFill>
              </a:rPr>
              <a:t>, since no more than a single count can be recorded </a:t>
            </a:r>
            <a:r>
              <a:rPr lang="en-US" b="1" dirty="0" smtClean="0">
                <a:solidFill>
                  <a:srgbClr val="0000FF"/>
                </a:solidFill>
              </a:rPr>
              <a:t>per pulse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Also</a:t>
            </a:r>
            <a:r>
              <a:rPr lang="en-US" b="1" dirty="0">
                <a:solidFill>
                  <a:srgbClr val="FF0000"/>
                </a:solidFill>
              </a:rPr>
              <a:t>, neither </a:t>
            </a:r>
            <a:r>
              <a:rPr lang="en-US" b="1" dirty="0" smtClean="0">
                <a:solidFill>
                  <a:srgbClr val="FF0000"/>
                </a:solidFill>
              </a:rPr>
              <a:t>the specific </a:t>
            </a:r>
            <a:r>
              <a:rPr lang="en-US" b="1" dirty="0">
                <a:solidFill>
                  <a:srgbClr val="FF0000"/>
                </a:solidFill>
              </a:rPr>
              <a:t>length of the dead time nor the detailed dead time behavior of the system (whether it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b="1" dirty="0" err="1" smtClean="0">
                <a:solidFill>
                  <a:srgbClr val="FF0000"/>
                </a:solidFill>
              </a:rPr>
              <a:t>paralyzable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 nonparalyzable) has any influence on the losses.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00"/>
                </a:solidFill>
              </a:rPr>
              <a:t>Under normal circumstances, we are more interested in a correction formula to </a:t>
            </a:r>
            <a:r>
              <a:rPr lang="en-US" b="1" dirty="0" smtClean="0">
                <a:solidFill>
                  <a:srgbClr val="006600"/>
                </a:solidFill>
              </a:rPr>
              <a:t>predict the </a:t>
            </a:r>
            <a:r>
              <a:rPr lang="en-US" b="1" dirty="0">
                <a:solidFill>
                  <a:srgbClr val="006600"/>
                </a:solidFill>
              </a:rPr>
              <a:t>true rate from the measured rate and the system dead time.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Solving </a:t>
            </a:r>
            <a:r>
              <a:rPr lang="en-US" b="1" dirty="0">
                <a:solidFill>
                  <a:srgbClr val="CC00CC"/>
                </a:solidFill>
              </a:rPr>
              <a:t>Eq. ( 4.38) for n, </a:t>
            </a:r>
            <a:r>
              <a:rPr lang="en-US" b="1" dirty="0" smtClean="0">
                <a:solidFill>
                  <a:srgbClr val="CC00CC"/>
                </a:solidFill>
              </a:rPr>
              <a:t>we derive</a:t>
            </a:r>
            <a:endParaRPr lang="en-US" b="1" dirty="0">
              <a:solidFill>
                <a:srgbClr val="CC00CC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Recall </a:t>
            </a:r>
            <a:r>
              <a:rPr lang="en-US" b="1" dirty="0">
                <a:solidFill>
                  <a:srgbClr val="FF0000"/>
                </a:solidFill>
              </a:rPr>
              <a:t>that this correction is valid only under the conditions T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&lt; </a:t>
            </a:r>
            <a:r>
              <a:rPr lang="en-US" b="1" dirty="0">
                <a:solidFill>
                  <a:srgbClr val="FF0000"/>
                </a:solidFill>
              </a:rPr>
              <a:t>(l/f - T).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In this case, the dead time losses are small under the condition m &lt;&lt; f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Expanding </a:t>
            </a:r>
            <a:r>
              <a:rPr lang="en-US" b="1" dirty="0" smtClean="0">
                <a:solidFill>
                  <a:srgbClr val="0000FF"/>
                </a:solidFill>
              </a:rPr>
              <a:t>the logarithmic </a:t>
            </a:r>
            <a:r>
              <a:rPr lang="en-US" b="1" dirty="0">
                <a:solidFill>
                  <a:srgbClr val="0000FF"/>
                </a:solidFill>
              </a:rPr>
              <a:t>term above for this limit, we find that a first-order correction is then given by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This </a:t>
            </a:r>
            <a:r>
              <a:rPr lang="en-US" b="1" dirty="0">
                <a:solidFill>
                  <a:srgbClr val="006600"/>
                </a:solidFill>
              </a:rPr>
              <a:t>result, because of its similarity to Eq. ( 4.24), can be viewed as predicting an </a:t>
            </a:r>
            <a:r>
              <a:rPr lang="en-US" b="1" dirty="0" smtClean="0">
                <a:solidFill>
                  <a:srgbClr val="006600"/>
                </a:solidFill>
              </a:rPr>
              <a:t>effective dead </a:t>
            </a:r>
            <a:r>
              <a:rPr lang="en-US" b="1" dirty="0">
                <a:solidFill>
                  <a:srgbClr val="006600"/>
                </a:solidFill>
              </a:rPr>
              <a:t>time value of </a:t>
            </a:r>
            <a:r>
              <a:rPr lang="en-US" b="1" i="1" dirty="0" smtClean="0">
                <a:solidFill>
                  <a:srgbClr val="006600"/>
                </a:solidFill>
              </a:rPr>
              <a:t>1/2f  </a:t>
            </a:r>
            <a:r>
              <a:rPr lang="en-US" b="1" dirty="0" smtClean="0">
                <a:solidFill>
                  <a:srgbClr val="006600"/>
                </a:solidFill>
              </a:rPr>
              <a:t>in </a:t>
            </a:r>
            <a:r>
              <a:rPr lang="en-US" b="1" dirty="0">
                <a:solidFill>
                  <a:srgbClr val="006600"/>
                </a:solidFill>
              </a:rPr>
              <a:t>this low-loss limit. 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Since </a:t>
            </a:r>
            <a:r>
              <a:rPr lang="en-US" b="1" dirty="0">
                <a:solidFill>
                  <a:srgbClr val="FF0000"/>
                </a:solidFill>
              </a:rPr>
              <a:t>this value is now one-half the </a:t>
            </a:r>
            <a:r>
              <a:rPr lang="en-US" b="1" dirty="0" smtClean="0">
                <a:solidFill>
                  <a:srgbClr val="FF0000"/>
                </a:solidFill>
              </a:rPr>
              <a:t>source pulsing </a:t>
            </a:r>
            <a:r>
              <a:rPr lang="en-US" b="1" dirty="0">
                <a:solidFill>
                  <a:srgbClr val="FF0000"/>
                </a:solidFill>
              </a:rPr>
              <a:t>period, it can be many times larger than the actual physical dead time of the </a:t>
            </a:r>
            <a:r>
              <a:rPr lang="en-US" b="1" dirty="0" smtClean="0">
                <a:solidFill>
                  <a:srgbClr val="FF0000"/>
                </a:solidFill>
              </a:rPr>
              <a:t>detector system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0" y="5454550"/>
            <a:ext cx="4594911" cy="7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88" y="7336503"/>
            <a:ext cx="4856624" cy="51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2" y="1874837"/>
            <a:ext cx="3324225" cy="143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64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D. Dead Time Losses from Pulsed Sources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GK-55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1348043"/>
            <a:ext cx="8001001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6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70037"/>
            <a:ext cx="10080625" cy="9109545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two efficiencies </a:t>
            </a:r>
            <a:r>
              <a:rPr lang="en-US" b="1" dirty="0">
                <a:solidFill>
                  <a:srgbClr val="FF0000"/>
                </a:solidFill>
              </a:rPr>
              <a:t>are simply related for isotropic sources by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FF0000"/>
                </a:solidFill>
              </a:rPr>
              <a:t>   where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 the </a:t>
            </a:r>
            <a:r>
              <a:rPr lang="en-US" b="1" dirty="0" smtClean="0">
                <a:solidFill>
                  <a:srgbClr val="FF0000"/>
                </a:solidFill>
              </a:rPr>
              <a:t>solid angle </a:t>
            </a:r>
            <a:r>
              <a:rPr lang="en-US" b="1" dirty="0">
                <a:solidFill>
                  <a:srgbClr val="FF0000"/>
                </a:solidFill>
              </a:rPr>
              <a:t>of the detector seen from the actual source position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intrinsic efficiency of a detector usually depends </a:t>
            </a:r>
            <a:r>
              <a:rPr lang="en-US" b="1" dirty="0" smtClean="0">
                <a:solidFill>
                  <a:srgbClr val="0000FF"/>
                </a:solidFill>
              </a:rPr>
              <a:t>primarily on </a:t>
            </a:r>
            <a:r>
              <a:rPr lang="en-US" b="1" dirty="0">
                <a:solidFill>
                  <a:srgbClr val="0000FF"/>
                </a:solidFill>
              </a:rPr>
              <a:t>the detector material, the radiation energy, and the physical thickness of the detector </a:t>
            </a:r>
            <a:r>
              <a:rPr lang="en-US" b="1" dirty="0" smtClean="0">
                <a:solidFill>
                  <a:srgbClr val="0000FF"/>
                </a:solidFill>
              </a:rPr>
              <a:t>in the </a:t>
            </a:r>
            <a:r>
              <a:rPr lang="en-US" b="1" dirty="0">
                <a:solidFill>
                  <a:srgbClr val="0000FF"/>
                </a:solidFill>
              </a:rPr>
              <a:t>direction of the incident radiation.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A </a:t>
            </a:r>
            <a:r>
              <a:rPr lang="en-US" b="1" dirty="0">
                <a:solidFill>
                  <a:srgbClr val="FF00FF"/>
                </a:solidFill>
              </a:rPr>
              <a:t>slight dependence on distance between the </a:t>
            </a:r>
            <a:r>
              <a:rPr lang="en-US" b="1" dirty="0" smtClean="0">
                <a:solidFill>
                  <a:srgbClr val="FF00FF"/>
                </a:solidFill>
              </a:rPr>
              <a:t>source and </a:t>
            </a:r>
            <a:r>
              <a:rPr lang="en-US" b="1" dirty="0">
                <a:solidFill>
                  <a:srgbClr val="FF00FF"/>
                </a:solidFill>
              </a:rPr>
              <a:t>the detector does remain, however, because the average path length of the </a:t>
            </a:r>
            <a:r>
              <a:rPr lang="en-US" b="1" dirty="0" smtClean="0">
                <a:solidFill>
                  <a:srgbClr val="FF00FF"/>
                </a:solidFill>
              </a:rPr>
              <a:t>radiation through </a:t>
            </a:r>
            <a:r>
              <a:rPr lang="en-US" b="1" dirty="0">
                <a:solidFill>
                  <a:srgbClr val="FF00FF"/>
                </a:solidFill>
              </a:rPr>
              <a:t>the detector will change somewhat with this spacing.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Counting efficiencies are also categorized by the </a:t>
            </a:r>
            <a:r>
              <a:rPr lang="en-US" b="1" dirty="0">
                <a:solidFill>
                  <a:srgbClr val="FF0000"/>
                </a:solidFill>
              </a:rPr>
              <a:t>nature of the event recorded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we accept </a:t>
            </a:r>
            <a:r>
              <a:rPr lang="en-US" b="1" dirty="0" smtClean="0">
                <a:solidFill>
                  <a:srgbClr val="FF0000"/>
                </a:solidFill>
              </a:rPr>
              <a:t>all pulses </a:t>
            </a:r>
            <a:r>
              <a:rPr lang="en-US" b="1" dirty="0">
                <a:solidFill>
                  <a:srgbClr val="FF0000"/>
                </a:solidFill>
              </a:rPr>
              <a:t>from the detector, then it is appropriate to use total efficiencies.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this case all </a:t>
            </a:r>
            <a:r>
              <a:rPr lang="en-US" b="1" dirty="0" smtClean="0">
                <a:solidFill>
                  <a:srgbClr val="0000FF"/>
                </a:solidFill>
              </a:rPr>
              <a:t>interactions, no </a:t>
            </a:r>
            <a:r>
              <a:rPr lang="en-US" b="1" dirty="0">
                <a:solidFill>
                  <a:srgbClr val="0000FF"/>
                </a:solidFill>
              </a:rPr>
              <a:t>matter how low in energy, are assumed to be counted. In terms of a hypothetical </a:t>
            </a:r>
            <a:r>
              <a:rPr lang="en-US" b="1" dirty="0" smtClean="0">
                <a:solidFill>
                  <a:srgbClr val="0000FF"/>
                </a:solidFill>
              </a:rPr>
              <a:t>differential pulse </a:t>
            </a:r>
            <a:r>
              <a:rPr lang="en-US" b="1" dirty="0">
                <a:solidFill>
                  <a:srgbClr val="0000FF"/>
                </a:solidFill>
              </a:rPr>
              <a:t>height distribution shown in Fig. 4.6, the entire area under the spectrum is a measure of </a:t>
            </a:r>
            <a:r>
              <a:rPr lang="en-US" b="1" dirty="0" smtClean="0">
                <a:solidFill>
                  <a:srgbClr val="0000FF"/>
                </a:solidFill>
              </a:rPr>
              <a:t>the number </a:t>
            </a:r>
            <a:r>
              <a:rPr lang="en-US" b="1" dirty="0">
                <a:solidFill>
                  <a:srgbClr val="0000FF"/>
                </a:solidFill>
              </a:rPr>
              <a:t>of all pulses that are recorded, regardless of amplitude, and would be counted in </a:t>
            </a:r>
            <a:r>
              <a:rPr lang="en-US" b="1" dirty="0" smtClean="0">
                <a:solidFill>
                  <a:srgbClr val="0000FF"/>
                </a:solidFill>
              </a:rPr>
              <a:t>defining the </a:t>
            </a:r>
            <a:r>
              <a:rPr lang="en-US" b="1" dirty="0">
                <a:solidFill>
                  <a:srgbClr val="0000FF"/>
                </a:solidFill>
              </a:rPr>
              <a:t>total efficiency.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3300"/>
                </a:solidFill>
              </a:rPr>
              <a:t>In </a:t>
            </a:r>
            <a:r>
              <a:rPr lang="en-US" b="1" dirty="0">
                <a:solidFill>
                  <a:srgbClr val="003300"/>
                </a:solidFill>
              </a:rPr>
              <a:t>practice, any measurement system always imposes a requirement that </a:t>
            </a:r>
            <a:r>
              <a:rPr lang="en-US" b="1" dirty="0" smtClean="0">
                <a:solidFill>
                  <a:srgbClr val="003300"/>
                </a:solidFill>
              </a:rPr>
              <a:t>pulses be </a:t>
            </a:r>
            <a:r>
              <a:rPr lang="en-US" b="1" dirty="0">
                <a:solidFill>
                  <a:srgbClr val="003300"/>
                </a:solidFill>
              </a:rPr>
              <a:t>larger than some finite threshold level set to discriminate against very small pulses </a:t>
            </a:r>
            <a:r>
              <a:rPr lang="en-US" b="1" dirty="0" smtClean="0">
                <a:solidFill>
                  <a:srgbClr val="003300"/>
                </a:solidFill>
              </a:rPr>
              <a:t>from electronic </a:t>
            </a:r>
            <a:r>
              <a:rPr lang="en-US" b="1" dirty="0">
                <a:solidFill>
                  <a:srgbClr val="003300"/>
                </a:solidFill>
              </a:rPr>
              <a:t>noise sources.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Thus</a:t>
            </a:r>
            <a:r>
              <a:rPr lang="en-US" b="1" dirty="0">
                <a:solidFill>
                  <a:srgbClr val="0000FF"/>
                </a:solidFill>
              </a:rPr>
              <a:t>, one can only approach the theoretical </a:t>
            </a:r>
            <a:r>
              <a:rPr lang="en-US" b="1" u="sng" dirty="0">
                <a:solidFill>
                  <a:srgbClr val="FF0000"/>
                </a:solidFill>
              </a:rPr>
              <a:t>total efficiency </a:t>
            </a:r>
            <a:r>
              <a:rPr lang="en-US" b="1" dirty="0">
                <a:solidFill>
                  <a:srgbClr val="0000FF"/>
                </a:solidFill>
              </a:rPr>
              <a:t>by setting </a:t>
            </a:r>
            <a:r>
              <a:rPr lang="en-US" b="1" dirty="0" smtClean="0">
                <a:solidFill>
                  <a:srgbClr val="0000FF"/>
                </a:solidFill>
              </a:rPr>
              <a:t>this threshold </a:t>
            </a:r>
            <a:r>
              <a:rPr lang="en-US" b="1" dirty="0">
                <a:solidFill>
                  <a:srgbClr val="0000FF"/>
                </a:solidFill>
              </a:rPr>
              <a:t>level as low as possible.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The </a:t>
            </a:r>
            <a:r>
              <a:rPr lang="en-US" b="1" u="sng" dirty="0">
                <a:solidFill>
                  <a:srgbClr val="0000FF"/>
                </a:solidFill>
              </a:rPr>
              <a:t>peak efficiency</a:t>
            </a:r>
            <a:r>
              <a:rPr lang="en-US" b="1" dirty="0">
                <a:solidFill>
                  <a:srgbClr val="FF6600"/>
                </a:solidFill>
              </a:rPr>
              <a:t>, however, assumes that only </a:t>
            </a:r>
            <a:r>
              <a:rPr lang="en-US" b="1" dirty="0" smtClean="0">
                <a:solidFill>
                  <a:srgbClr val="FF6600"/>
                </a:solidFill>
              </a:rPr>
              <a:t>those interactions </a:t>
            </a:r>
            <a:r>
              <a:rPr lang="en-US" b="1" dirty="0">
                <a:solidFill>
                  <a:srgbClr val="FF6600"/>
                </a:solidFill>
              </a:rPr>
              <a:t>that deposit the full energy of the incident radiation are counted.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a </a:t>
            </a:r>
            <a:r>
              <a:rPr lang="en-US" b="1" dirty="0" smtClean="0">
                <a:solidFill>
                  <a:srgbClr val="0000FF"/>
                </a:solidFill>
              </a:rPr>
              <a:t>differential pulse </a:t>
            </a:r>
            <a:r>
              <a:rPr lang="en-US" b="1" dirty="0">
                <a:solidFill>
                  <a:srgbClr val="0000FF"/>
                </a:solidFill>
              </a:rPr>
              <a:t>height distribution, these full energy events are normally evidenced by a peak that appears </a:t>
            </a:r>
            <a:r>
              <a:rPr lang="en-US" b="1" dirty="0" smtClean="0">
                <a:solidFill>
                  <a:srgbClr val="0000FF"/>
                </a:solidFill>
              </a:rPr>
              <a:t>at the </a:t>
            </a:r>
            <a:r>
              <a:rPr lang="en-US" b="1" dirty="0">
                <a:solidFill>
                  <a:srgbClr val="0000FF"/>
                </a:solidFill>
              </a:rPr>
              <a:t>highest end of the spectrum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FF00FF"/>
                </a:solidFill>
              </a:rPr>
              <a:t>Events that deposit only part of the incident radiation energy </a:t>
            </a:r>
            <a:r>
              <a:rPr lang="en-US" b="1" dirty="0" smtClean="0">
                <a:solidFill>
                  <a:srgbClr val="FF00FF"/>
                </a:solidFill>
              </a:rPr>
              <a:t>then will </a:t>
            </a:r>
            <a:r>
              <a:rPr lang="en-US" b="1" dirty="0">
                <a:solidFill>
                  <a:srgbClr val="FF00FF"/>
                </a:solidFill>
              </a:rPr>
              <a:t>appear farther to the left in the spectrum.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number of full energy events can be obtained </a:t>
            </a:r>
            <a:r>
              <a:rPr lang="en-US" b="1" dirty="0" smtClean="0">
                <a:solidFill>
                  <a:srgbClr val="0000FF"/>
                </a:solidFill>
              </a:rPr>
              <a:t>by simply </a:t>
            </a:r>
            <a:r>
              <a:rPr lang="en-US" b="1" dirty="0">
                <a:solidFill>
                  <a:srgbClr val="0000FF"/>
                </a:solidFill>
              </a:rPr>
              <a:t>integrating the total area under the peak, which is shown as the cross-hatched area </a:t>
            </a:r>
            <a:r>
              <a:rPr lang="en-US" b="1" dirty="0" smtClean="0">
                <a:solidFill>
                  <a:srgbClr val="0000FF"/>
                </a:solidFill>
              </a:rPr>
              <a:t>in Fig</a:t>
            </a:r>
            <a:r>
              <a:rPr lang="en-US" b="1" dirty="0">
                <a:solidFill>
                  <a:srgbClr val="0000FF"/>
                </a:solidFill>
              </a:rPr>
              <a:t>. 4.6.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total and peak efficiencies</a:t>
            </a:r>
            <a:r>
              <a:rPr lang="en-US" b="1" dirty="0">
                <a:solidFill>
                  <a:srgbClr val="00220F"/>
                </a:solidFill>
              </a:rPr>
              <a:t> are related by the peak-to-total ratio </a:t>
            </a:r>
            <a:r>
              <a:rPr lang="en-US" b="1" i="1" dirty="0">
                <a:solidFill>
                  <a:srgbClr val="00220F"/>
                </a:solidFill>
              </a:rPr>
              <a:t>r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is often preferable from an </a:t>
            </a:r>
            <a:r>
              <a:rPr lang="en-US" b="1" dirty="0" smtClean="0">
                <a:solidFill>
                  <a:srgbClr val="FF0000"/>
                </a:solidFill>
              </a:rPr>
              <a:t>experimental standpoint </a:t>
            </a:r>
            <a:r>
              <a:rPr lang="en-US" b="1" dirty="0">
                <a:solidFill>
                  <a:srgbClr val="FF0000"/>
                </a:solidFill>
              </a:rPr>
              <a:t>to use only peak </a:t>
            </a:r>
            <a:r>
              <a:rPr lang="en-US" b="1" dirty="0" smtClean="0">
                <a:solidFill>
                  <a:srgbClr val="FF0000"/>
                </a:solidFill>
              </a:rPr>
              <a:t>efficiencies, because </a:t>
            </a:r>
            <a:r>
              <a:rPr lang="en-US" b="1" dirty="0">
                <a:solidFill>
                  <a:srgbClr val="FF0000"/>
                </a:solidFill>
              </a:rPr>
              <a:t>the number of full energy events is </a:t>
            </a:r>
            <a:r>
              <a:rPr lang="en-US" b="1" dirty="0" smtClean="0">
                <a:solidFill>
                  <a:srgbClr val="FF0000"/>
                </a:solidFill>
              </a:rPr>
              <a:t>not sensitive </a:t>
            </a:r>
            <a:r>
              <a:rPr lang="en-US" b="1" dirty="0">
                <a:solidFill>
                  <a:srgbClr val="FF0000"/>
                </a:solidFill>
              </a:rPr>
              <a:t>to some perturbing effects such as scattering from surrounding objects or </a:t>
            </a:r>
            <a:r>
              <a:rPr lang="en-US" b="1" dirty="0" smtClean="0">
                <a:solidFill>
                  <a:srgbClr val="FF0000"/>
                </a:solidFill>
              </a:rPr>
              <a:t>spurious noise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07" y="1951037"/>
            <a:ext cx="2619381" cy="41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11" y="9332912"/>
            <a:ext cx="3981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4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EFFICIENCY-GK-36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265237"/>
            <a:ext cx="80184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EFFICIENCY-GK-37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570038"/>
            <a:ext cx="7067550" cy="3595688"/>
          </a:xfrm>
          <a:prstGeom prst="rect">
            <a:avLst/>
          </a:prstGeom>
          <a:noFill/>
          <a:ln w="762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3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112" y="1570037"/>
            <a:ext cx="9525000" cy="679083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220F"/>
                </a:solidFill>
              </a:rPr>
              <a:t>A detector </a:t>
            </a:r>
            <a:r>
              <a:rPr lang="en-US" b="1" dirty="0">
                <a:solidFill>
                  <a:srgbClr val="00220F"/>
                </a:solidFill>
              </a:rPr>
              <a:t>efficiency should be specified according to both of the </a:t>
            </a:r>
            <a:r>
              <a:rPr lang="en-US" b="1" dirty="0" smtClean="0">
                <a:solidFill>
                  <a:srgbClr val="00220F"/>
                </a:solidFill>
              </a:rPr>
              <a:t>above criteria</a:t>
            </a:r>
            <a:r>
              <a:rPr lang="en-US" b="1" dirty="0">
                <a:solidFill>
                  <a:srgbClr val="00220F"/>
                </a:solidFill>
              </a:rPr>
              <a:t>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For </a:t>
            </a:r>
            <a:r>
              <a:rPr lang="en-US" b="1" dirty="0">
                <a:solidFill>
                  <a:srgbClr val="0000FF"/>
                </a:solidFill>
              </a:rPr>
              <a:t>example, the most common type of efficiency tabulated for gamma-ray detectors </a:t>
            </a:r>
            <a:r>
              <a:rPr lang="en-US" b="1" dirty="0" smtClean="0">
                <a:solidFill>
                  <a:srgbClr val="0000FF"/>
                </a:solidFill>
              </a:rPr>
              <a:t>is the </a:t>
            </a:r>
            <a:r>
              <a:rPr lang="en-US" b="1" dirty="0">
                <a:solidFill>
                  <a:srgbClr val="0000FF"/>
                </a:solidFill>
              </a:rPr>
              <a:t>intrinsic peak efficiency.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FF"/>
                </a:solidFill>
              </a:rPr>
              <a:t>A detector with known efficiency can be used to measure the absolute activity of a </a:t>
            </a:r>
            <a:r>
              <a:rPr lang="en-US" b="1" dirty="0" smtClean="0">
                <a:solidFill>
                  <a:srgbClr val="FF00FF"/>
                </a:solidFill>
              </a:rPr>
              <a:t>radioactive source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6600"/>
                </a:solidFill>
              </a:rPr>
              <a:t>In </a:t>
            </a:r>
            <a:r>
              <a:rPr lang="en-US" b="1" dirty="0">
                <a:solidFill>
                  <a:srgbClr val="FF6600"/>
                </a:solidFill>
              </a:rPr>
              <a:t>the following discussion, we assume that a detector with an intrinsic peak efficiency </a:t>
            </a:r>
            <a:r>
              <a:rPr lang="en-US" b="1" dirty="0" smtClean="0">
                <a:solidFill>
                  <a:srgbClr val="FF6600"/>
                </a:solidFill>
                <a:sym typeface="Symbol"/>
              </a:rPr>
              <a:t></a:t>
            </a:r>
            <a:r>
              <a:rPr lang="en-US" b="1" baseline="-25000" dirty="0" smtClean="0">
                <a:solidFill>
                  <a:srgbClr val="FF6600"/>
                </a:solidFill>
                <a:sym typeface="Symbol"/>
              </a:rPr>
              <a:t> </a:t>
            </a:r>
            <a:r>
              <a:rPr lang="en-US" b="1" baseline="-25000" dirty="0" err="1" smtClean="0">
                <a:solidFill>
                  <a:srgbClr val="FF6600"/>
                </a:solidFill>
              </a:rPr>
              <a:t>ip</a:t>
            </a:r>
            <a:r>
              <a:rPr lang="en-US" b="1" baseline="-25000" dirty="0" smtClean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has </a:t>
            </a:r>
            <a:r>
              <a:rPr lang="en-US" b="1" dirty="0">
                <a:solidFill>
                  <a:srgbClr val="FF6600"/>
                </a:solidFill>
              </a:rPr>
              <a:t>been used to record N events under the full-energy peak in </a:t>
            </a:r>
            <a:r>
              <a:rPr lang="en-US" b="1" dirty="0" smtClean="0">
                <a:solidFill>
                  <a:srgbClr val="FF6600"/>
                </a:solidFill>
              </a:rPr>
              <a:t>the detector </a:t>
            </a:r>
            <a:r>
              <a:rPr lang="en-US" b="1" dirty="0">
                <a:solidFill>
                  <a:srgbClr val="FF6600"/>
                </a:solidFill>
              </a:rPr>
              <a:t>spectrum. </a:t>
            </a:r>
            <a:endParaRPr lang="en-US" b="1" dirty="0" smtClean="0">
              <a:solidFill>
                <a:srgbClr val="FF66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For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simplicity</a:t>
            </a:r>
            <a:r>
              <a:rPr lang="en-US" b="1" dirty="0">
                <a:solidFill>
                  <a:srgbClr val="0000FF"/>
                </a:solidFill>
              </a:rPr>
              <a:t>, we also assume that the source emits radiation isotropically and that no </a:t>
            </a:r>
            <a:r>
              <a:rPr lang="en-US" b="1" dirty="0" smtClean="0">
                <a:solidFill>
                  <a:srgbClr val="0000FF"/>
                </a:solidFill>
              </a:rPr>
              <a:t>attenuation takes </a:t>
            </a:r>
            <a:r>
              <a:rPr lang="en-US" b="1" dirty="0">
                <a:solidFill>
                  <a:srgbClr val="0000FF"/>
                </a:solidFill>
              </a:rPr>
              <a:t>place between the source and detector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From the definition of intrinsic peak efficiency, </a:t>
            </a:r>
            <a:r>
              <a:rPr lang="en-US" b="1" dirty="0" smtClean="0">
                <a:solidFill>
                  <a:srgbClr val="FF0000"/>
                </a:solidFill>
              </a:rPr>
              <a:t>the number </a:t>
            </a:r>
            <a:r>
              <a:rPr lang="en-US" b="1" dirty="0">
                <a:solidFill>
                  <a:srgbClr val="FF0000"/>
                </a:solidFill>
              </a:rPr>
              <a:t>of radiation quanta S emitted by the source over the measurement period is then given </a:t>
            </a:r>
            <a:r>
              <a:rPr lang="en-US" b="1" dirty="0" smtClean="0">
                <a:solidFill>
                  <a:srgbClr val="FF0000"/>
                </a:solidFill>
              </a:rPr>
              <a:t>by: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FF0000"/>
                </a:solidFill>
              </a:rPr>
              <a:t>   where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represent the solid angle (in </a:t>
            </a:r>
            <a:r>
              <a:rPr lang="en-US" b="1" dirty="0" err="1">
                <a:solidFill>
                  <a:srgbClr val="FF0000"/>
                </a:solidFill>
              </a:rPr>
              <a:t>steradians</a:t>
            </a:r>
            <a:r>
              <a:rPr lang="en-US" b="1" dirty="0">
                <a:solidFill>
                  <a:srgbClr val="FF0000"/>
                </a:solidFill>
              </a:rPr>
              <a:t>) subtended by the detector at the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source </a:t>
            </a:r>
            <a:r>
              <a:rPr lang="en-US" b="1" dirty="0">
                <a:solidFill>
                  <a:srgbClr val="FF0000"/>
                </a:solidFill>
              </a:rPr>
              <a:t>position.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20F"/>
                </a:solidFill>
              </a:rPr>
              <a:t>The solid angle is defined by an integral over the detector surface that faces the source, of the form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220F"/>
                </a:solidFill>
              </a:rPr>
              <a:t>  where </a:t>
            </a:r>
            <a:r>
              <a:rPr lang="en-US" b="1" dirty="0">
                <a:solidFill>
                  <a:srgbClr val="00220F"/>
                </a:solidFill>
              </a:rPr>
              <a:t>r represents the distance between the source and a surface element </a:t>
            </a:r>
            <a:r>
              <a:rPr lang="en-US" b="1" dirty="0" err="1">
                <a:solidFill>
                  <a:srgbClr val="00220F"/>
                </a:solidFill>
              </a:rPr>
              <a:t>dA</a:t>
            </a:r>
            <a:r>
              <a:rPr lang="en-US" b="1" dirty="0">
                <a:solidFill>
                  <a:srgbClr val="00220F"/>
                </a:solidFill>
              </a:rPr>
              <a:t>, and </a:t>
            </a:r>
            <a:r>
              <a:rPr lang="en-US" b="1" dirty="0" smtClean="0">
                <a:solidFill>
                  <a:srgbClr val="00220F"/>
                </a:solidFill>
                <a:sym typeface="Symbol"/>
              </a:rPr>
              <a:t> </a:t>
            </a:r>
            <a:r>
              <a:rPr lang="en-US" b="1" dirty="0" smtClean="0">
                <a:solidFill>
                  <a:srgbClr val="00220F"/>
                </a:solidFill>
              </a:rPr>
              <a:t>is </a:t>
            </a:r>
            <a:r>
              <a:rPr lang="en-US" b="1" dirty="0">
                <a:solidFill>
                  <a:srgbClr val="00220F"/>
                </a:solidFill>
              </a:rPr>
              <a:t>the </a:t>
            </a:r>
            <a:r>
              <a:rPr lang="en-US" b="1" dirty="0" smtClean="0">
                <a:solidFill>
                  <a:srgbClr val="00220F"/>
                </a:solidFill>
              </a:rPr>
              <a:t>angle between </a:t>
            </a:r>
            <a:r>
              <a:rPr lang="en-US" b="1" dirty="0">
                <a:solidFill>
                  <a:srgbClr val="00220F"/>
                </a:solidFill>
              </a:rPr>
              <a:t>the normal to the surface element and the source direction. </a:t>
            </a:r>
            <a:endParaRPr lang="en-US" b="1" dirty="0" smtClean="0">
              <a:solidFill>
                <a:srgbClr val="00220F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If </a:t>
            </a:r>
            <a:r>
              <a:rPr lang="en-US" b="1" dirty="0">
                <a:solidFill>
                  <a:srgbClr val="FF00FF"/>
                </a:solidFill>
              </a:rPr>
              <a:t>the volume of the source </a:t>
            </a:r>
            <a:r>
              <a:rPr lang="en-US" b="1" dirty="0" smtClean="0">
                <a:solidFill>
                  <a:srgbClr val="FF00FF"/>
                </a:solidFill>
              </a:rPr>
              <a:t>is not </a:t>
            </a:r>
            <a:r>
              <a:rPr lang="en-US" b="1" dirty="0">
                <a:solidFill>
                  <a:srgbClr val="FF00FF"/>
                </a:solidFill>
              </a:rPr>
              <a:t>negligible, then a second integration must be carried out over all volume elements of </a:t>
            </a:r>
            <a:r>
              <a:rPr lang="en-US" b="1" dirty="0" smtClean="0">
                <a:solidFill>
                  <a:srgbClr val="FF00FF"/>
                </a:solidFill>
              </a:rPr>
              <a:t>the source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  <a:endParaRPr lang="en-US" b="1" dirty="0" smtClean="0">
              <a:solidFill>
                <a:srgbClr val="FF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4714409"/>
            <a:ext cx="5451642" cy="62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99" y="6523037"/>
            <a:ext cx="6230103" cy="69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6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EFFICIENCY-GK-38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2" y="1327644"/>
            <a:ext cx="8243888" cy="589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4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VI. DETECTION </a:t>
            </a:r>
            <a:r>
              <a:rPr lang="en-US" sz="2000" b="1" dirty="0" smtClean="0">
                <a:solidFill>
                  <a:srgbClr val="FFFFFF"/>
                </a:solidFill>
              </a:rPr>
              <a:t>EFFICIENCY-GK-39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1586017"/>
            <a:ext cx="6943725" cy="59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368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05741E-0CE4-4AAB-AA8E-09DE4A107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6EBCD8-A152-4526-820F-5BA5A11DD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E1830B-C200-4511-BF89-3E56C8FEB280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36764</TotalTime>
  <Words>5115</Words>
  <Application>Microsoft Office PowerPoint</Application>
  <PresentationFormat>Custom</PresentationFormat>
  <Paragraphs>353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2_Office Theme</vt:lpstr>
      <vt:lpstr>4_Office Theme</vt:lpstr>
      <vt:lpstr>PowerPoint Presentation</vt:lpstr>
      <vt:lpstr>VI. DETECTION EFFICIENCY-GK-35 </vt:lpstr>
      <vt:lpstr>VI. DETECTION EFFICIENCY-GK-35</vt:lpstr>
      <vt:lpstr>PowerPoint Presentation</vt:lpstr>
      <vt:lpstr>VI. DETECTION EFFICIENCY-GK-36</vt:lpstr>
      <vt:lpstr>VI. DETECTION EFFICIENCY-GK-37</vt:lpstr>
      <vt:lpstr>PowerPoint Presentation</vt:lpstr>
      <vt:lpstr>VI. DETECTION EFFICIENCY-GK-38</vt:lpstr>
      <vt:lpstr>VI. DETECTION EFFICIENCY-GK-39</vt:lpstr>
      <vt:lpstr>VI. DETECTION EFFICIENCY-GK-40</vt:lpstr>
      <vt:lpstr>VII. DEAD TIME GK- 41 </vt:lpstr>
      <vt:lpstr>VII. DEAD TIME GK- 41</vt:lpstr>
      <vt:lpstr>VII. DEAD TIME GK- 42</vt:lpstr>
      <vt:lpstr>VII. DEAD TIME GK- 42</vt:lpstr>
      <vt:lpstr>VII. DEAD TIME GK- 43</vt:lpstr>
      <vt:lpstr>VII. DEAD TIME GK- 43</vt:lpstr>
      <vt:lpstr>VII. DEAD TIME GK- 44</vt:lpstr>
      <vt:lpstr>VII. DEAD TIME GK- 44</vt:lpstr>
      <vt:lpstr>PowerPoint Presentation</vt:lpstr>
      <vt:lpstr>VII. DEAD TIME GK- 45</vt:lpstr>
      <vt:lpstr>VII. DEAD TIME GK- 46</vt:lpstr>
      <vt:lpstr>B. Methods of Dead Time Measurement-GK-47 </vt:lpstr>
      <vt:lpstr>B. Methods of Dead Time Measurement-GK-47</vt:lpstr>
      <vt:lpstr>PowerPoint Presentation</vt:lpstr>
      <vt:lpstr>B. Methods of Dead Time Measurement-GK-48</vt:lpstr>
      <vt:lpstr>B. Methods of Dead Time Measurement-GK-49 second method</vt:lpstr>
      <vt:lpstr>B. Methods of Dead Time Measurement-GK-49 second method</vt:lpstr>
      <vt:lpstr>PowerPoint Presentation</vt:lpstr>
      <vt:lpstr>B. Methods of Dead Time Measurement-GK-50 second method</vt:lpstr>
      <vt:lpstr>B. Methods of Dead Time Measurement-GK-51 second method</vt:lpstr>
      <vt:lpstr>C. Statistics of Dead Time Losses-GK-52 </vt:lpstr>
      <vt:lpstr>C. Statistics of Dead Time Losses-GK-52</vt:lpstr>
      <vt:lpstr>D. Dead Time Losses from Pulsed Sources GK-53</vt:lpstr>
      <vt:lpstr>D. Dead Time Losses from Pulsed Sources GK-53</vt:lpstr>
      <vt:lpstr>D. Dead Time Losses from Pulsed Sources GK-54</vt:lpstr>
      <vt:lpstr>D. Dead Time Losses from Pulsed Sources GK-54</vt:lpstr>
      <vt:lpstr>PowerPoint Presentation</vt:lpstr>
      <vt:lpstr>D. Dead Time Losses from Pulsed Sources GK-55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Ch4 - Motion in Two and Three Dimensions</dc:title>
  <dc:creator>Erik Stayton</dc:creator>
  <cp:lastModifiedBy>Naqvi</cp:lastModifiedBy>
  <cp:revision>309</cp:revision>
  <cp:lastPrinted>1601-01-01T00:00:00Z</cp:lastPrinted>
  <dcterms:created xsi:type="dcterms:W3CDTF">2013-02-14T18:20:34Z</dcterms:created>
  <dcterms:modified xsi:type="dcterms:W3CDTF">2018-01-21T19:02:20Z</dcterms:modified>
</cp:coreProperties>
</file>