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2" r:id="rId5"/>
    <p:sldId id="265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33CC"/>
    <a:srgbClr val="0099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7C9F-1730-49F9-B3F5-9BEDC10E474A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A1447-DD41-46A3-B06A-3FF39988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646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7C9F-1730-49F9-B3F5-9BEDC10E474A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A1447-DD41-46A3-B06A-3FF39988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330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7C9F-1730-49F9-B3F5-9BEDC10E474A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A1447-DD41-46A3-B06A-3FF39988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352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7C9F-1730-49F9-B3F5-9BEDC10E474A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A1447-DD41-46A3-B06A-3FF39988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199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7C9F-1730-49F9-B3F5-9BEDC10E474A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A1447-DD41-46A3-B06A-3FF39988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38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7C9F-1730-49F9-B3F5-9BEDC10E474A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A1447-DD41-46A3-B06A-3FF39988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72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7C9F-1730-49F9-B3F5-9BEDC10E474A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A1447-DD41-46A3-B06A-3FF39988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730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7C9F-1730-49F9-B3F5-9BEDC10E474A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A1447-DD41-46A3-B06A-3FF39988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89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7C9F-1730-49F9-B3F5-9BEDC10E474A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A1447-DD41-46A3-B06A-3FF39988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171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7C9F-1730-49F9-B3F5-9BEDC10E474A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A1447-DD41-46A3-B06A-3FF39988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21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7C9F-1730-49F9-B3F5-9BEDC10E474A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A1447-DD41-46A3-B06A-3FF39988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354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37C9F-1730-49F9-B3F5-9BEDC10E474A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A1447-DD41-46A3-B06A-3FF39988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83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HW-Ch-3</a:t>
            </a:r>
            <a:endParaRPr lang="en-US" b="1" dirty="0">
              <a:solidFill>
                <a:srgbClr val="00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 w="76200">
            <a:solidFill>
              <a:srgbClr val="FF0000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rgbClr val="009900"/>
                </a:solidFill>
                <a:latin typeface="Comic Sans MS" panose="030F0702030302020204" pitchFamily="66" charset="0"/>
              </a:rPr>
              <a:t>6, 8, 10, 17, 20, 21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205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628650"/>
            <a:ext cx="8572500" cy="560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277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-26233"/>
            <a:ext cx="8448675" cy="6699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306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0"/>
            <a:ext cx="8953500" cy="697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0871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66" y="1524000"/>
            <a:ext cx="3886200" cy="44196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90525"/>
            <a:ext cx="5038725" cy="607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156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7475" y="69673"/>
            <a:ext cx="8991600" cy="5878532"/>
          </a:xfrm>
          <a:prstGeom prst="rect">
            <a:avLst/>
          </a:prstGeom>
          <a:noFill/>
          <a:ln w="76200">
            <a:solidFill>
              <a:srgbClr val="00CC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baseline="30000" dirty="0" smtClean="0">
                <a:solidFill>
                  <a:srgbClr val="FF0000"/>
                </a:solidFill>
                <a:latin typeface="Mistral" panose="03090702030407020403" pitchFamily="66" charset="0"/>
              </a:rPr>
              <a:t>                     2</a:t>
            </a:r>
            <a:r>
              <a:rPr lang="en-US" sz="2800" b="1" dirty="0" smtClean="0">
                <a:solidFill>
                  <a:srgbClr val="FF0000"/>
                </a:solidFill>
                <a:latin typeface="Mistral" panose="03090702030407020403" pitchFamily="66" charset="0"/>
              </a:rPr>
              <a:t>H+n</a:t>
            </a:r>
            <a:r>
              <a:rPr lang="en-US" sz="2800" b="1" dirty="0" smtClean="0">
                <a:solidFill>
                  <a:srgbClr val="FF0000"/>
                </a:solidFill>
                <a:latin typeface="Mistral" panose="03090702030407020403" pitchFamily="66" charset="0"/>
                <a:sym typeface="Symbol"/>
              </a:rPr>
              <a:t></a:t>
            </a:r>
            <a:r>
              <a:rPr lang="en-US" sz="2800" b="1" baseline="30000" dirty="0" smtClean="0">
                <a:solidFill>
                  <a:srgbClr val="FF0000"/>
                </a:solidFill>
                <a:latin typeface="Mistral" panose="03090702030407020403" pitchFamily="66" charset="0"/>
                <a:sym typeface="Symbol"/>
              </a:rPr>
              <a:t>3</a:t>
            </a:r>
            <a:r>
              <a:rPr lang="en-US" sz="2800" b="1" dirty="0" smtClean="0">
                <a:solidFill>
                  <a:srgbClr val="FF0000"/>
                </a:solidFill>
                <a:latin typeface="Mistral" panose="03090702030407020403" pitchFamily="66" charset="0"/>
                <a:sym typeface="Symbol"/>
              </a:rPr>
              <a:t>H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Considering spin of </a:t>
            </a:r>
            <a:r>
              <a:rPr lang="en-US" sz="2000" b="1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 of </a:t>
            </a:r>
            <a:r>
              <a:rPr lang="en-US" sz="2000" b="1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 and for neutron  s=1/2 and orbital angular momentum </a:t>
            </a:r>
            <a:r>
              <a:rPr lang="en-US" sz="2000" b="1" dirty="0" smtClean="0">
                <a:solidFill>
                  <a:srgbClr val="FF0000"/>
                </a:solidFill>
                <a:latin typeface="Mistral"/>
              </a:rPr>
              <a:t>l</a:t>
            </a:r>
            <a:endParaRPr lang="en-US" sz="20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2800" b="1" i="1" dirty="0" smtClean="0">
                <a:solidFill>
                  <a:srgbClr val="0033CC"/>
                </a:solidFill>
                <a:latin typeface="Mistral"/>
              </a:rPr>
              <a:t>I=j </a:t>
            </a:r>
            <a:r>
              <a:rPr lang="en-US" sz="2800" b="1" i="1" baseline="-25000" dirty="0" smtClean="0">
                <a:solidFill>
                  <a:srgbClr val="0033CC"/>
                </a:solidFill>
                <a:latin typeface="Mistral"/>
              </a:rPr>
              <a:t>core </a:t>
            </a:r>
            <a:r>
              <a:rPr lang="en-US" sz="2800" b="1" i="1" dirty="0" smtClean="0">
                <a:solidFill>
                  <a:srgbClr val="0033CC"/>
                </a:solidFill>
                <a:latin typeface="Mistral"/>
              </a:rPr>
              <a:t>+j </a:t>
            </a:r>
            <a:r>
              <a:rPr lang="en-US" sz="2800" b="1" i="1" baseline="-25000" dirty="0" smtClean="0">
                <a:solidFill>
                  <a:srgbClr val="0033CC"/>
                </a:solidFill>
                <a:latin typeface="Mistral"/>
              </a:rPr>
              <a:t>particle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2800" b="1" i="1" dirty="0" smtClean="0">
                <a:solidFill>
                  <a:srgbClr val="0033CC"/>
                </a:solidFill>
                <a:latin typeface="Mistral"/>
              </a:rPr>
              <a:t>I</a:t>
            </a:r>
            <a:r>
              <a:rPr lang="en-US" sz="2800" b="1" dirty="0" smtClean="0">
                <a:solidFill>
                  <a:srgbClr val="0033CC"/>
                </a:solidFill>
                <a:latin typeface="Mistral"/>
              </a:rPr>
              <a:t>= </a:t>
            </a:r>
            <a:r>
              <a:rPr lang="en-US" sz="2800" b="1" baseline="30000" dirty="0" smtClean="0">
                <a:solidFill>
                  <a:srgbClr val="0033CC"/>
                </a:solidFill>
                <a:latin typeface="Mistral"/>
              </a:rPr>
              <a:t>+</a:t>
            </a:r>
            <a:r>
              <a:rPr lang="en-US" sz="2800" b="1" dirty="0" smtClean="0">
                <a:solidFill>
                  <a:srgbClr val="0033CC"/>
                </a:solidFill>
                <a:latin typeface="Mistral"/>
              </a:rPr>
              <a:t>1 +(1/2) +l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rgbClr val="FF0000"/>
                </a:solidFill>
                <a:latin typeface="Mistral"/>
              </a:rPr>
              <a:t>Possible  l  values  l=0 (even parity) ,1 (odd parity) ,2 (even parity ), 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rgbClr val="0033CC"/>
                </a:solidFill>
                <a:latin typeface="Mistral"/>
              </a:rPr>
              <a:t>even  parity of added nucleon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rgbClr val="0033CC"/>
                </a:solidFill>
                <a:latin typeface="Mistral"/>
              </a:rPr>
              <a:t>Parity of </a:t>
            </a:r>
            <a:r>
              <a:rPr lang="en-US" sz="2800" b="1" baseline="30000" dirty="0" smtClean="0">
                <a:solidFill>
                  <a:srgbClr val="0033CC"/>
                </a:solidFill>
                <a:latin typeface="Mistral"/>
              </a:rPr>
              <a:t>3</a:t>
            </a:r>
            <a:r>
              <a:rPr lang="en-US" sz="2800" b="1" dirty="0" smtClean="0">
                <a:solidFill>
                  <a:srgbClr val="0033CC"/>
                </a:solidFill>
                <a:latin typeface="Mistral"/>
              </a:rPr>
              <a:t>H is even 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rgbClr val="0033CC"/>
                </a:solidFill>
                <a:latin typeface="Mistral"/>
              </a:rPr>
              <a:t>Possible values of l with even parity only l = 0, 2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rgbClr val="0033CC"/>
                </a:solidFill>
                <a:latin typeface="Mistral"/>
              </a:rPr>
              <a:t>For l=0, j=</a:t>
            </a:r>
            <a:r>
              <a:rPr lang="en-US" sz="2800" b="1" baseline="30000" dirty="0">
                <a:solidFill>
                  <a:srgbClr val="0033CC"/>
                </a:solidFill>
                <a:latin typeface="Mistral"/>
              </a:rPr>
              <a:t> </a:t>
            </a:r>
            <a:r>
              <a:rPr lang="en-US" sz="2800" b="1" dirty="0" smtClean="0">
                <a:solidFill>
                  <a:srgbClr val="0033CC"/>
                </a:solidFill>
                <a:latin typeface="Mistral"/>
              </a:rPr>
              <a:t>1 </a:t>
            </a:r>
            <a:r>
              <a:rPr lang="en-US" sz="2800" b="1" dirty="0">
                <a:solidFill>
                  <a:srgbClr val="0033CC"/>
                </a:solidFill>
                <a:latin typeface="Mistral"/>
              </a:rPr>
              <a:t>±(1/2) </a:t>
            </a:r>
            <a:r>
              <a:rPr lang="en-US" sz="2800" b="1" dirty="0" smtClean="0">
                <a:solidFill>
                  <a:srgbClr val="0033CC"/>
                </a:solidFill>
                <a:latin typeface="Mistral"/>
              </a:rPr>
              <a:t>=</a:t>
            </a:r>
            <a:r>
              <a:rPr lang="en-US" sz="2800" b="1" dirty="0">
                <a:solidFill>
                  <a:srgbClr val="0033CC"/>
                </a:solidFill>
                <a:latin typeface="Mistral"/>
              </a:rPr>
              <a:t> </a:t>
            </a:r>
            <a:r>
              <a:rPr lang="en-US" sz="2800" b="1" dirty="0" smtClean="0">
                <a:solidFill>
                  <a:srgbClr val="0033CC"/>
                </a:solidFill>
                <a:latin typeface="Mistral"/>
              </a:rPr>
              <a:t>½, 3/2 (even parity)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rgbClr val="0033CC"/>
                </a:solidFill>
                <a:latin typeface="Mistral"/>
              </a:rPr>
              <a:t>For l=1, </a:t>
            </a:r>
            <a:r>
              <a:rPr lang="en-US" sz="2800" b="1" dirty="0">
                <a:solidFill>
                  <a:srgbClr val="0033CC"/>
                </a:solidFill>
                <a:latin typeface="Mistral"/>
              </a:rPr>
              <a:t>j=</a:t>
            </a:r>
            <a:r>
              <a:rPr lang="en-US" sz="2800" b="1" baseline="30000" dirty="0">
                <a:solidFill>
                  <a:srgbClr val="0033CC"/>
                </a:solidFill>
                <a:latin typeface="Mistral"/>
              </a:rPr>
              <a:t> </a:t>
            </a:r>
            <a:r>
              <a:rPr lang="en-US" sz="2800" b="1" dirty="0" smtClean="0">
                <a:solidFill>
                  <a:srgbClr val="0033CC"/>
                </a:solidFill>
                <a:latin typeface="Mistral"/>
              </a:rPr>
              <a:t>2±(</a:t>
            </a:r>
            <a:r>
              <a:rPr lang="en-US" sz="2800" b="1" dirty="0">
                <a:solidFill>
                  <a:srgbClr val="0033CC"/>
                </a:solidFill>
                <a:latin typeface="Mistral"/>
              </a:rPr>
              <a:t>1/2) </a:t>
            </a:r>
            <a:r>
              <a:rPr lang="en-US" sz="2800" b="1" dirty="0" smtClean="0">
                <a:solidFill>
                  <a:srgbClr val="0033CC"/>
                </a:solidFill>
                <a:latin typeface="Mistral"/>
              </a:rPr>
              <a:t>=</a:t>
            </a:r>
            <a:r>
              <a:rPr lang="en-US" sz="2800" b="1" dirty="0">
                <a:solidFill>
                  <a:srgbClr val="0033CC"/>
                </a:solidFill>
                <a:latin typeface="Mistral"/>
              </a:rPr>
              <a:t>½, </a:t>
            </a:r>
            <a:r>
              <a:rPr lang="en-US" sz="2800" b="1" dirty="0" smtClean="0">
                <a:solidFill>
                  <a:srgbClr val="0033CC"/>
                </a:solidFill>
                <a:latin typeface="Mistral"/>
              </a:rPr>
              <a:t>3/2, 5/2 (odd parity)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033CC"/>
                </a:solidFill>
                <a:latin typeface="Mistral"/>
              </a:rPr>
              <a:t>For </a:t>
            </a:r>
            <a:r>
              <a:rPr lang="en-US" sz="2800" b="1" dirty="0" smtClean="0">
                <a:solidFill>
                  <a:srgbClr val="0033CC"/>
                </a:solidFill>
                <a:latin typeface="Mistral"/>
              </a:rPr>
              <a:t>l=2, </a:t>
            </a:r>
            <a:r>
              <a:rPr lang="en-US" sz="2800" b="1" dirty="0">
                <a:solidFill>
                  <a:srgbClr val="0033CC"/>
                </a:solidFill>
                <a:latin typeface="Mistral"/>
              </a:rPr>
              <a:t>j=</a:t>
            </a:r>
            <a:r>
              <a:rPr lang="en-US" sz="2800" b="1" baseline="30000" dirty="0">
                <a:solidFill>
                  <a:srgbClr val="0033CC"/>
                </a:solidFill>
                <a:latin typeface="Mistral"/>
              </a:rPr>
              <a:t> </a:t>
            </a:r>
            <a:r>
              <a:rPr lang="en-US" sz="2800" b="1" dirty="0" smtClean="0">
                <a:solidFill>
                  <a:srgbClr val="0033CC"/>
                </a:solidFill>
                <a:latin typeface="Mistral"/>
              </a:rPr>
              <a:t>3±(</a:t>
            </a:r>
            <a:r>
              <a:rPr lang="en-US" sz="2800" b="1" dirty="0">
                <a:solidFill>
                  <a:srgbClr val="0033CC"/>
                </a:solidFill>
                <a:latin typeface="Mistral"/>
              </a:rPr>
              <a:t>1/2) =½, 3/2, </a:t>
            </a:r>
            <a:r>
              <a:rPr lang="en-US" sz="2800" b="1" dirty="0" smtClean="0">
                <a:solidFill>
                  <a:srgbClr val="0033CC"/>
                </a:solidFill>
                <a:latin typeface="Mistral"/>
              </a:rPr>
              <a:t>5/2, 7/2 (even parity)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rgbClr val="0033CC"/>
                </a:solidFill>
                <a:latin typeface="Mistral"/>
              </a:rPr>
              <a:t>Since two nucleon couple to 0, odd nucleon has spin ½ in A=3 systems</a:t>
            </a:r>
          </a:p>
          <a:p>
            <a:pPr>
              <a:buClr>
                <a:srgbClr val="C00000"/>
              </a:buClr>
            </a:pPr>
            <a:r>
              <a:rPr lang="en-US" sz="2800" b="1" dirty="0">
                <a:solidFill>
                  <a:srgbClr val="0033CC"/>
                </a:solidFill>
                <a:latin typeface="Mistral"/>
              </a:rPr>
              <a:t> </a:t>
            </a:r>
            <a:r>
              <a:rPr lang="en-US" sz="2800" b="1" dirty="0" smtClean="0">
                <a:solidFill>
                  <a:srgbClr val="0033CC"/>
                </a:solidFill>
                <a:latin typeface="Mistral"/>
              </a:rPr>
              <a:t>giving the spin of </a:t>
            </a:r>
            <a:r>
              <a:rPr lang="en-US" sz="2800" b="1" baseline="30000" dirty="0" smtClean="0">
                <a:solidFill>
                  <a:srgbClr val="0033CC"/>
                </a:solidFill>
                <a:latin typeface="Mistral"/>
              </a:rPr>
              <a:t>3</a:t>
            </a:r>
            <a:r>
              <a:rPr lang="en-US" sz="2800" b="1" dirty="0" smtClean="0">
                <a:solidFill>
                  <a:srgbClr val="0033CC"/>
                </a:solidFill>
                <a:latin typeface="Mistral"/>
              </a:rPr>
              <a:t>H or </a:t>
            </a:r>
            <a:r>
              <a:rPr lang="en-US" sz="2800" b="1" baseline="30000" dirty="0" smtClean="0">
                <a:solidFill>
                  <a:srgbClr val="0033CC"/>
                </a:solidFill>
                <a:latin typeface="Mistral"/>
              </a:rPr>
              <a:t>3</a:t>
            </a:r>
            <a:r>
              <a:rPr lang="en-US" sz="2800" b="1" dirty="0" smtClean="0">
                <a:solidFill>
                  <a:srgbClr val="0033CC"/>
                </a:solidFill>
                <a:latin typeface="Mistral"/>
              </a:rPr>
              <a:t>He</a:t>
            </a:r>
          </a:p>
        </p:txBody>
      </p:sp>
    </p:spTree>
    <p:extLst>
      <p:ext uri="{BB962C8B-B14F-4D97-AF65-F5344CB8AC3E}">
        <p14:creationId xmlns:p14="http://schemas.microsoft.com/office/powerpoint/2010/main" val="287806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164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HW-Ch-3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Naqvi</dc:creator>
  <cp:lastModifiedBy>Naqvi</cp:lastModifiedBy>
  <cp:revision>22</cp:revision>
  <dcterms:created xsi:type="dcterms:W3CDTF">2015-02-18T17:51:43Z</dcterms:created>
  <dcterms:modified xsi:type="dcterms:W3CDTF">2015-02-19T03:47:24Z</dcterms:modified>
</cp:coreProperties>
</file>