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4712" r:id="rId2"/>
  </p:sldMasterIdLst>
  <p:notesMasterIdLst>
    <p:notesMasterId r:id="rId32"/>
  </p:notesMasterIdLst>
  <p:sldIdLst>
    <p:sldId id="382" r:id="rId3"/>
    <p:sldId id="373" r:id="rId4"/>
    <p:sldId id="374" r:id="rId5"/>
    <p:sldId id="260" r:id="rId6"/>
    <p:sldId id="388" r:id="rId7"/>
    <p:sldId id="389" r:id="rId8"/>
    <p:sldId id="378" r:id="rId9"/>
    <p:sldId id="375" r:id="rId10"/>
    <p:sldId id="264" r:id="rId11"/>
    <p:sldId id="379" r:id="rId12"/>
    <p:sldId id="376" r:id="rId13"/>
    <p:sldId id="390" r:id="rId14"/>
    <p:sldId id="391" r:id="rId15"/>
    <p:sldId id="380" r:id="rId16"/>
    <p:sldId id="377" r:id="rId17"/>
    <p:sldId id="392" r:id="rId18"/>
    <p:sldId id="393" r:id="rId19"/>
    <p:sldId id="394" r:id="rId20"/>
    <p:sldId id="398" r:id="rId21"/>
    <p:sldId id="395" r:id="rId22"/>
    <p:sldId id="403" r:id="rId23"/>
    <p:sldId id="384" r:id="rId24"/>
    <p:sldId id="371" r:id="rId25"/>
    <p:sldId id="402" r:id="rId26"/>
    <p:sldId id="386" r:id="rId27"/>
    <p:sldId id="385" r:id="rId28"/>
    <p:sldId id="399" r:id="rId29"/>
    <p:sldId id="400" r:id="rId30"/>
    <p:sldId id="40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FD"/>
    <a:srgbClr val="00FF00"/>
    <a:srgbClr val="FF0066"/>
    <a:srgbClr val="FFFFCC"/>
    <a:srgbClr val="FFFF99"/>
    <a:srgbClr val="3366FF"/>
    <a:srgbClr val="353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1404" autoAdjust="0"/>
  </p:normalViewPr>
  <p:slideViewPr>
    <p:cSldViewPr>
      <p:cViewPr>
        <p:scale>
          <a:sx n="74" d="100"/>
          <a:sy n="74" d="100"/>
        </p:scale>
        <p:origin x="-183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ullais\Desktop\KFUPM\Sem%203\Lab\Nuke\Latest%20stuff\Copy%20of%20Abu-Lais-V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ullais\Desktop\KFUPM\Sem%203\Lab\Nuke\Latest%20stuff\Copy%20of%20Abu-Lais-V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xic%20measurement-BGO-Sufyan-PHY%20503-V4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\Downloads\Toxic%20measurement-BGO-Sufyan-PHY%20503-V4%20(2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\Downloads\Toxic%20measurement-BGO-Sufyan-PHY%20503-V4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44620968315368E-2"/>
          <c:y val="4.5738336761958813E-2"/>
          <c:w val="0.89190710701798337"/>
          <c:h val="0.775225103057965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'NSTP-CEBr-Intrinsic-2016-v5'!$B$1</c:f>
              <c:strCache>
                <c:ptCount val="1"/>
                <c:pt idx="0">
                  <c:v>NSTP-CEBr-Intrinsic-2016-v5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'NSTP-CEBr-Intrinsic-2016-v5'!$A$2:$A$516</c:f>
              <c:numCache>
                <c:formatCode>General</c:formatCode>
                <c:ptCount val="5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xVal>
          <c:yVal>
            <c:numRef>
              <c:f>'NSTP-CEBr-Intrinsic-2016-v5'!$B$2:$B$516</c:f>
              <c:numCache>
                <c:formatCode>0</c:formatCode>
                <c:ptCount val="5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455</c:v>
                </c:pt>
                <c:pt idx="46">
                  <c:v>343</c:v>
                </c:pt>
                <c:pt idx="47">
                  <c:v>376</c:v>
                </c:pt>
                <c:pt idx="48">
                  <c:v>469</c:v>
                </c:pt>
                <c:pt idx="49">
                  <c:v>473</c:v>
                </c:pt>
                <c:pt idx="50">
                  <c:v>442</c:v>
                </c:pt>
                <c:pt idx="51">
                  <c:v>413</c:v>
                </c:pt>
                <c:pt idx="52">
                  <c:v>430</c:v>
                </c:pt>
                <c:pt idx="53">
                  <c:v>411</c:v>
                </c:pt>
                <c:pt idx="54">
                  <c:v>414</c:v>
                </c:pt>
                <c:pt idx="55">
                  <c:v>373</c:v>
                </c:pt>
                <c:pt idx="56">
                  <c:v>416</c:v>
                </c:pt>
                <c:pt idx="57">
                  <c:v>401</c:v>
                </c:pt>
                <c:pt idx="58">
                  <c:v>382</c:v>
                </c:pt>
                <c:pt idx="59">
                  <c:v>343</c:v>
                </c:pt>
                <c:pt idx="60">
                  <c:v>407</c:v>
                </c:pt>
                <c:pt idx="61">
                  <c:v>380</c:v>
                </c:pt>
                <c:pt idx="62">
                  <c:v>379</c:v>
                </c:pt>
                <c:pt idx="63">
                  <c:v>394</c:v>
                </c:pt>
                <c:pt idx="64">
                  <c:v>366</c:v>
                </c:pt>
                <c:pt idx="65">
                  <c:v>346</c:v>
                </c:pt>
                <c:pt idx="66">
                  <c:v>298</c:v>
                </c:pt>
                <c:pt idx="67">
                  <c:v>315</c:v>
                </c:pt>
                <c:pt idx="68">
                  <c:v>284</c:v>
                </c:pt>
                <c:pt idx="69">
                  <c:v>311</c:v>
                </c:pt>
                <c:pt idx="70">
                  <c:v>289</c:v>
                </c:pt>
                <c:pt idx="71">
                  <c:v>317</c:v>
                </c:pt>
                <c:pt idx="72">
                  <c:v>313</c:v>
                </c:pt>
                <c:pt idx="73">
                  <c:v>333</c:v>
                </c:pt>
                <c:pt idx="74">
                  <c:v>337</c:v>
                </c:pt>
                <c:pt idx="75">
                  <c:v>460</c:v>
                </c:pt>
                <c:pt idx="76">
                  <c:v>486</c:v>
                </c:pt>
                <c:pt idx="77">
                  <c:v>565</c:v>
                </c:pt>
                <c:pt idx="78">
                  <c:v>491</c:v>
                </c:pt>
                <c:pt idx="79">
                  <c:v>372</c:v>
                </c:pt>
                <c:pt idx="80">
                  <c:v>326</c:v>
                </c:pt>
                <c:pt idx="81">
                  <c:v>284</c:v>
                </c:pt>
                <c:pt idx="82">
                  <c:v>238</c:v>
                </c:pt>
                <c:pt idx="83">
                  <c:v>233</c:v>
                </c:pt>
                <c:pt idx="84">
                  <c:v>229</c:v>
                </c:pt>
                <c:pt idx="85">
                  <c:v>231</c:v>
                </c:pt>
                <c:pt idx="86">
                  <c:v>233</c:v>
                </c:pt>
                <c:pt idx="87">
                  <c:v>234</c:v>
                </c:pt>
                <c:pt idx="88">
                  <c:v>207</c:v>
                </c:pt>
                <c:pt idx="89">
                  <c:v>211</c:v>
                </c:pt>
                <c:pt idx="90">
                  <c:v>185</c:v>
                </c:pt>
                <c:pt idx="91">
                  <c:v>205</c:v>
                </c:pt>
                <c:pt idx="92">
                  <c:v>207</c:v>
                </c:pt>
                <c:pt idx="93">
                  <c:v>212</c:v>
                </c:pt>
                <c:pt idx="94">
                  <c:v>182</c:v>
                </c:pt>
                <c:pt idx="95">
                  <c:v>225</c:v>
                </c:pt>
                <c:pt idx="96">
                  <c:v>218</c:v>
                </c:pt>
                <c:pt idx="97">
                  <c:v>175</c:v>
                </c:pt>
                <c:pt idx="98">
                  <c:v>200</c:v>
                </c:pt>
                <c:pt idx="99">
                  <c:v>178</c:v>
                </c:pt>
                <c:pt idx="100">
                  <c:v>216</c:v>
                </c:pt>
                <c:pt idx="101">
                  <c:v>203</c:v>
                </c:pt>
                <c:pt idx="102">
                  <c:v>206</c:v>
                </c:pt>
                <c:pt idx="103">
                  <c:v>213</c:v>
                </c:pt>
                <c:pt idx="104">
                  <c:v>173</c:v>
                </c:pt>
                <c:pt idx="105">
                  <c:v>195</c:v>
                </c:pt>
                <c:pt idx="106">
                  <c:v>182</c:v>
                </c:pt>
                <c:pt idx="107">
                  <c:v>210</c:v>
                </c:pt>
                <c:pt idx="108">
                  <c:v>186</c:v>
                </c:pt>
                <c:pt idx="109">
                  <c:v>184</c:v>
                </c:pt>
                <c:pt idx="110">
                  <c:v>183</c:v>
                </c:pt>
                <c:pt idx="111">
                  <c:v>161</c:v>
                </c:pt>
                <c:pt idx="112">
                  <c:v>165</c:v>
                </c:pt>
                <c:pt idx="113">
                  <c:v>168</c:v>
                </c:pt>
                <c:pt idx="114">
                  <c:v>159</c:v>
                </c:pt>
                <c:pt idx="115">
                  <c:v>145</c:v>
                </c:pt>
                <c:pt idx="116">
                  <c:v>170</c:v>
                </c:pt>
                <c:pt idx="117">
                  <c:v>170</c:v>
                </c:pt>
                <c:pt idx="118">
                  <c:v>157</c:v>
                </c:pt>
                <c:pt idx="119">
                  <c:v>165</c:v>
                </c:pt>
                <c:pt idx="120">
                  <c:v>176</c:v>
                </c:pt>
                <c:pt idx="121">
                  <c:v>160</c:v>
                </c:pt>
                <c:pt idx="122">
                  <c:v>167</c:v>
                </c:pt>
                <c:pt idx="123">
                  <c:v>155</c:v>
                </c:pt>
                <c:pt idx="124">
                  <c:v>181</c:v>
                </c:pt>
                <c:pt idx="125">
                  <c:v>188</c:v>
                </c:pt>
                <c:pt idx="126">
                  <c:v>132</c:v>
                </c:pt>
                <c:pt idx="127">
                  <c:v>150</c:v>
                </c:pt>
                <c:pt idx="128">
                  <c:v>150</c:v>
                </c:pt>
                <c:pt idx="129">
                  <c:v>138</c:v>
                </c:pt>
                <c:pt idx="130">
                  <c:v>156</c:v>
                </c:pt>
                <c:pt idx="131">
                  <c:v>175</c:v>
                </c:pt>
                <c:pt idx="132">
                  <c:v>149</c:v>
                </c:pt>
                <c:pt idx="133">
                  <c:v>130</c:v>
                </c:pt>
                <c:pt idx="134">
                  <c:v>129</c:v>
                </c:pt>
                <c:pt idx="135">
                  <c:v>139</c:v>
                </c:pt>
                <c:pt idx="136">
                  <c:v>127</c:v>
                </c:pt>
                <c:pt idx="137">
                  <c:v>128</c:v>
                </c:pt>
                <c:pt idx="138">
                  <c:v>145</c:v>
                </c:pt>
                <c:pt idx="139">
                  <c:v>105</c:v>
                </c:pt>
                <c:pt idx="140">
                  <c:v>121</c:v>
                </c:pt>
                <c:pt idx="141">
                  <c:v>118</c:v>
                </c:pt>
                <c:pt idx="142">
                  <c:v>104</c:v>
                </c:pt>
                <c:pt idx="143">
                  <c:v>108</c:v>
                </c:pt>
                <c:pt idx="144">
                  <c:v>129</c:v>
                </c:pt>
                <c:pt idx="145">
                  <c:v>110</c:v>
                </c:pt>
                <c:pt idx="146">
                  <c:v>97</c:v>
                </c:pt>
                <c:pt idx="147">
                  <c:v>106</c:v>
                </c:pt>
                <c:pt idx="148">
                  <c:v>115</c:v>
                </c:pt>
                <c:pt idx="149">
                  <c:v>105</c:v>
                </c:pt>
                <c:pt idx="150">
                  <c:v>117</c:v>
                </c:pt>
                <c:pt idx="151">
                  <c:v>155</c:v>
                </c:pt>
                <c:pt idx="152">
                  <c:v>177</c:v>
                </c:pt>
                <c:pt idx="153">
                  <c:v>186</c:v>
                </c:pt>
                <c:pt idx="154">
                  <c:v>180</c:v>
                </c:pt>
                <c:pt idx="155">
                  <c:v>183</c:v>
                </c:pt>
                <c:pt idx="156">
                  <c:v>144</c:v>
                </c:pt>
                <c:pt idx="157">
                  <c:v>142</c:v>
                </c:pt>
                <c:pt idx="158">
                  <c:v>160</c:v>
                </c:pt>
                <c:pt idx="159">
                  <c:v>115</c:v>
                </c:pt>
                <c:pt idx="160">
                  <c:v>106</c:v>
                </c:pt>
                <c:pt idx="161">
                  <c:v>102</c:v>
                </c:pt>
                <c:pt idx="162">
                  <c:v>110</c:v>
                </c:pt>
                <c:pt idx="163">
                  <c:v>99</c:v>
                </c:pt>
                <c:pt idx="164">
                  <c:v>95</c:v>
                </c:pt>
                <c:pt idx="165">
                  <c:v>97</c:v>
                </c:pt>
                <c:pt idx="166">
                  <c:v>101</c:v>
                </c:pt>
                <c:pt idx="167">
                  <c:v>88</c:v>
                </c:pt>
                <c:pt idx="168">
                  <c:v>91</c:v>
                </c:pt>
                <c:pt idx="169">
                  <c:v>101</c:v>
                </c:pt>
                <c:pt idx="170">
                  <c:v>101</c:v>
                </c:pt>
                <c:pt idx="171">
                  <c:v>116</c:v>
                </c:pt>
                <c:pt idx="172">
                  <c:v>107</c:v>
                </c:pt>
                <c:pt idx="173">
                  <c:v>106</c:v>
                </c:pt>
                <c:pt idx="174">
                  <c:v>96</c:v>
                </c:pt>
                <c:pt idx="175">
                  <c:v>90</c:v>
                </c:pt>
                <c:pt idx="176">
                  <c:v>83</c:v>
                </c:pt>
                <c:pt idx="177">
                  <c:v>87</c:v>
                </c:pt>
                <c:pt idx="178">
                  <c:v>76</c:v>
                </c:pt>
                <c:pt idx="179">
                  <c:v>71</c:v>
                </c:pt>
                <c:pt idx="180">
                  <c:v>61</c:v>
                </c:pt>
                <c:pt idx="181">
                  <c:v>106</c:v>
                </c:pt>
                <c:pt idx="182">
                  <c:v>62</c:v>
                </c:pt>
                <c:pt idx="183">
                  <c:v>79</c:v>
                </c:pt>
                <c:pt idx="184">
                  <c:v>77</c:v>
                </c:pt>
                <c:pt idx="185">
                  <c:v>54</c:v>
                </c:pt>
                <c:pt idx="186">
                  <c:v>73</c:v>
                </c:pt>
                <c:pt idx="187">
                  <c:v>63</c:v>
                </c:pt>
                <c:pt idx="188">
                  <c:v>72</c:v>
                </c:pt>
                <c:pt idx="189">
                  <c:v>77</c:v>
                </c:pt>
                <c:pt idx="190">
                  <c:v>72</c:v>
                </c:pt>
                <c:pt idx="191">
                  <c:v>105</c:v>
                </c:pt>
                <c:pt idx="192">
                  <c:v>84</c:v>
                </c:pt>
                <c:pt idx="193">
                  <c:v>82</c:v>
                </c:pt>
                <c:pt idx="194">
                  <c:v>79</c:v>
                </c:pt>
                <c:pt idx="195">
                  <c:v>96</c:v>
                </c:pt>
                <c:pt idx="196">
                  <c:v>98</c:v>
                </c:pt>
                <c:pt idx="197">
                  <c:v>99</c:v>
                </c:pt>
                <c:pt idx="198">
                  <c:v>85</c:v>
                </c:pt>
                <c:pt idx="199">
                  <c:v>110</c:v>
                </c:pt>
                <c:pt idx="200">
                  <c:v>99</c:v>
                </c:pt>
                <c:pt idx="201">
                  <c:v>132</c:v>
                </c:pt>
                <c:pt idx="202">
                  <c:v>139</c:v>
                </c:pt>
                <c:pt idx="203">
                  <c:v>167</c:v>
                </c:pt>
                <c:pt idx="204">
                  <c:v>198</c:v>
                </c:pt>
                <c:pt idx="205">
                  <c:v>251</c:v>
                </c:pt>
                <c:pt idx="206">
                  <c:v>244</c:v>
                </c:pt>
                <c:pt idx="207">
                  <c:v>233</c:v>
                </c:pt>
                <c:pt idx="208">
                  <c:v>224</c:v>
                </c:pt>
                <c:pt idx="209">
                  <c:v>221</c:v>
                </c:pt>
                <c:pt idx="210">
                  <c:v>198</c:v>
                </c:pt>
                <c:pt idx="211">
                  <c:v>198</c:v>
                </c:pt>
                <c:pt idx="212">
                  <c:v>239</c:v>
                </c:pt>
                <c:pt idx="213">
                  <c:v>205</c:v>
                </c:pt>
                <c:pt idx="214">
                  <c:v>210</c:v>
                </c:pt>
                <c:pt idx="215">
                  <c:v>189</c:v>
                </c:pt>
                <c:pt idx="216">
                  <c:v>175</c:v>
                </c:pt>
                <c:pt idx="217">
                  <c:v>226</c:v>
                </c:pt>
                <c:pt idx="218">
                  <c:v>221</c:v>
                </c:pt>
                <c:pt idx="219">
                  <c:v>190</c:v>
                </c:pt>
                <c:pt idx="220">
                  <c:v>171</c:v>
                </c:pt>
                <c:pt idx="221">
                  <c:v>160</c:v>
                </c:pt>
                <c:pt idx="222">
                  <c:v>134</c:v>
                </c:pt>
                <c:pt idx="223">
                  <c:v>117</c:v>
                </c:pt>
                <c:pt idx="224">
                  <c:v>128</c:v>
                </c:pt>
                <c:pt idx="225">
                  <c:v>85</c:v>
                </c:pt>
                <c:pt idx="226">
                  <c:v>116</c:v>
                </c:pt>
                <c:pt idx="227">
                  <c:v>99</c:v>
                </c:pt>
                <c:pt idx="228">
                  <c:v>117</c:v>
                </c:pt>
                <c:pt idx="229">
                  <c:v>108</c:v>
                </c:pt>
                <c:pt idx="230">
                  <c:v>112</c:v>
                </c:pt>
                <c:pt idx="231">
                  <c:v>119</c:v>
                </c:pt>
                <c:pt idx="232">
                  <c:v>123</c:v>
                </c:pt>
                <c:pt idx="233">
                  <c:v>137</c:v>
                </c:pt>
                <c:pt idx="234">
                  <c:v>111</c:v>
                </c:pt>
                <c:pt idx="235">
                  <c:v>123</c:v>
                </c:pt>
                <c:pt idx="236">
                  <c:v>152</c:v>
                </c:pt>
                <c:pt idx="237">
                  <c:v>170</c:v>
                </c:pt>
                <c:pt idx="238">
                  <c:v>175</c:v>
                </c:pt>
                <c:pt idx="239">
                  <c:v>154</c:v>
                </c:pt>
                <c:pt idx="240">
                  <c:v>208</c:v>
                </c:pt>
                <c:pt idx="241">
                  <c:v>214</c:v>
                </c:pt>
                <c:pt idx="242">
                  <c:v>218</c:v>
                </c:pt>
                <c:pt idx="243">
                  <c:v>218</c:v>
                </c:pt>
                <c:pt idx="244">
                  <c:v>256</c:v>
                </c:pt>
                <c:pt idx="245">
                  <c:v>255</c:v>
                </c:pt>
                <c:pt idx="246">
                  <c:v>260</c:v>
                </c:pt>
                <c:pt idx="247">
                  <c:v>236</c:v>
                </c:pt>
                <c:pt idx="248">
                  <c:v>232</c:v>
                </c:pt>
                <c:pt idx="249">
                  <c:v>197</c:v>
                </c:pt>
                <c:pt idx="250">
                  <c:v>223</c:v>
                </c:pt>
                <c:pt idx="251">
                  <c:v>186</c:v>
                </c:pt>
                <c:pt idx="252">
                  <c:v>220</c:v>
                </c:pt>
                <c:pt idx="253">
                  <c:v>207</c:v>
                </c:pt>
                <c:pt idx="254">
                  <c:v>182</c:v>
                </c:pt>
                <c:pt idx="255">
                  <c:v>168</c:v>
                </c:pt>
                <c:pt idx="256">
                  <c:v>172</c:v>
                </c:pt>
                <c:pt idx="257">
                  <c:v>162</c:v>
                </c:pt>
                <c:pt idx="258">
                  <c:v>132</c:v>
                </c:pt>
                <c:pt idx="259">
                  <c:v>137</c:v>
                </c:pt>
                <c:pt idx="260">
                  <c:v>88</c:v>
                </c:pt>
                <c:pt idx="261">
                  <c:v>72</c:v>
                </c:pt>
                <c:pt idx="262">
                  <c:v>69</c:v>
                </c:pt>
                <c:pt idx="263">
                  <c:v>54</c:v>
                </c:pt>
                <c:pt idx="264">
                  <c:v>55</c:v>
                </c:pt>
                <c:pt idx="265">
                  <c:v>35</c:v>
                </c:pt>
                <c:pt idx="266">
                  <c:v>53</c:v>
                </c:pt>
                <c:pt idx="267">
                  <c:v>32</c:v>
                </c:pt>
                <c:pt idx="268">
                  <c:v>44</c:v>
                </c:pt>
                <c:pt idx="269">
                  <c:v>29</c:v>
                </c:pt>
                <c:pt idx="270">
                  <c:v>43</c:v>
                </c:pt>
                <c:pt idx="271">
                  <c:v>35</c:v>
                </c:pt>
                <c:pt idx="272">
                  <c:v>52</c:v>
                </c:pt>
                <c:pt idx="273">
                  <c:v>51</c:v>
                </c:pt>
                <c:pt idx="274">
                  <c:v>47</c:v>
                </c:pt>
                <c:pt idx="275">
                  <c:v>58</c:v>
                </c:pt>
                <c:pt idx="276">
                  <c:v>82</c:v>
                </c:pt>
                <c:pt idx="277">
                  <c:v>83</c:v>
                </c:pt>
                <c:pt idx="278">
                  <c:v>117</c:v>
                </c:pt>
                <c:pt idx="279">
                  <c:v>93</c:v>
                </c:pt>
                <c:pt idx="280">
                  <c:v>101</c:v>
                </c:pt>
                <c:pt idx="281">
                  <c:v>112</c:v>
                </c:pt>
                <c:pt idx="282">
                  <c:v>137</c:v>
                </c:pt>
                <c:pt idx="283">
                  <c:v>127</c:v>
                </c:pt>
                <c:pt idx="284">
                  <c:v>160</c:v>
                </c:pt>
                <c:pt idx="285">
                  <c:v>140</c:v>
                </c:pt>
                <c:pt idx="286">
                  <c:v>146</c:v>
                </c:pt>
                <c:pt idx="287">
                  <c:v>128</c:v>
                </c:pt>
                <c:pt idx="288">
                  <c:v>149</c:v>
                </c:pt>
                <c:pt idx="289">
                  <c:v>130</c:v>
                </c:pt>
                <c:pt idx="290">
                  <c:v>115</c:v>
                </c:pt>
                <c:pt idx="291">
                  <c:v>129</c:v>
                </c:pt>
                <c:pt idx="292">
                  <c:v>97</c:v>
                </c:pt>
                <c:pt idx="293">
                  <c:v>99</c:v>
                </c:pt>
                <c:pt idx="294">
                  <c:v>70</c:v>
                </c:pt>
                <c:pt idx="295">
                  <c:v>74</c:v>
                </c:pt>
                <c:pt idx="296">
                  <c:v>47</c:v>
                </c:pt>
                <c:pt idx="297">
                  <c:v>46</c:v>
                </c:pt>
                <c:pt idx="298">
                  <c:v>42</c:v>
                </c:pt>
                <c:pt idx="299">
                  <c:v>31</c:v>
                </c:pt>
                <c:pt idx="300">
                  <c:v>33</c:v>
                </c:pt>
                <c:pt idx="301">
                  <c:v>27</c:v>
                </c:pt>
                <c:pt idx="302">
                  <c:v>26</c:v>
                </c:pt>
                <c:pt idx="303">
                  <c:v>20</c:v>
                </c:pt>
                <c:pt idx="304">
                  <c:v>20</c:v>
                </c:pt>
                <c:pt idx="305">
                  <c:v>18</c:v>
                </c:pt>
                <c:pt idx="306">
                  <c:v>28</c:v>
                </c:pt>
                <c:pt idx="307">
                  <c:v>14</c:v>
                </c:pt>
                <c:pt idx="308">
                  <c:v>18</c:v>
                </c:pt>
                <c:pt idx="309">
                  <c:v>16</c:v>
                </c:pt>
                <c:pt idx="310">
                  <c:v>13</c:v>
                </c:pt>
                <c:pt idx="311">
                  <c:v>19</c:v>
                </c:pt>
                <c:pt idx="312">
                  <c:v>20</c:v>
                </c:pt>
                <c:pt idx="313">
                  <c:v>16</c:v>
                </c:pt>
                <c:pt idx="314">
                  <c:v>21</c:v>
                </c:pt>
                <c:pt idx="315">
                  <c:v>17</c:v>
                </c:pt>
                <c:pt idx="316">
                  <c:v>22</c:v>
                </c:pt>
                <c:pt idx="317">
                  <c:v>26</c:v>
                </c:pt>
                <c:pt idx="318">
                  <c:v>39</c:v>
                </c:pt>
                <c:pt idx="319">
                  <c:v>22</c:v>
                </c:pt>
                <c:pt idx="320">
                  <c:v>26</c:v>
                </c:pt>
                <c:pt idx="321">
                  <c:v>31</c:v>
                </c:pt>
                <c:pt idx="322">
                  <c:v>27</c:v>
                </c:pt>
                <c:pt idx="323">
                  <c:v>26</c:v>
                </c:pt>
                <c:pt idx="324">
                  <c:v>18</c:v>
                </c:pt>
                <c:pt idx="325">
                  <c:v>17</c:v>
                </c:pt>
                <c:pt idx="326">
                  <c:v>17</c:v>
                </c:pt>
                <c:pt idx="327">
                  <c:v>6</c:v>
                </c:pt>
                <c:pt idx="328">
                  <c:v>12</c:v>
                </c:pt>
                <c:pt idx="329">
                  <c:v>15</c:v>
                </c:pt>
                <c:pt idx="330">
                  <c:v>12</c:v>
                </c:pt>
                <c:pt idx="331">
                  <c:v>15</c:v>
                </c:pt>
                <c:pt idx="332">
                  <c:v>10</c:v>
                </c:pt>
                <c:pt idx="333">
                  <c:v>11</c:v>
                </c:pt>
                <c:pt idx="334">
                  <c:v>9</c:v>
                </c:pt>
                <c:pt idx="335">
                  <c:v>4</c:v>
                </c:pt>
                <c:pt idx="336">
                  <c:v>4</c:v>
                </c:pt>
                <c:pt idx="337">
                  <c:v>8</c:v>
                </c:pt>
                <c:pt idx="338">
                  <c:v>10</c:v>
                </c:pt>
                <c:pt idx="339">
                  <c:v>10</c:v>
                </c:pt>
                <c:pt idx="340">
                  <c:v>8</c:v>
                </c:pt>
                <c:pt idx="341">
                  <c:v>8</c:v>
                </c:pt>
                <c:pt idx="342">
                  <c:v>9</c:v>
                </c:pt>
                <c:pt idx="343">
                  <c:v>10</c:v>
                </c:pt>
                <c:pt idx="344">
                  <c:v>8</c:v>
                </c:pt>
                <c:pt idx="345">
                  <c:v>6</c:v>
                </c:pt>
                <c:pt idx="346">
                  <c:v>7</c:v>
                </c:pt>
                <c:pt idx="347">
                  <c:v>8</c:v>
                </c:pt>
                <c:pt idx="348">
                  <c:v>8</c:v>
                </c:pt>
                <c:pt idx="349">
                  <c:v>2</c:v>
                </c:pt>
                <c:pt idx="350">
                  <c:v>4</c:v>
                </c:pt>
                <c:pt idx="351">
                  <c:v>9</c:v>
                </c:pt>
                <c:pt idx="352">
                  <c:v>8</c:v>
                </c:pt>
                <c:pt idx="353">
                  <c:v>10</c:v>
                </c:pt>
                <c:pt idx="354">
                  <c:v>12</c:v>
                </c:pt>
                <c:pt idx="355">
                  <c:v>9</c:v>
                </c:pt>
                <c:pt idx="356">
                  <c:v>10</c:v>
                </c:pt>
                <c:pt idx="357">
                  <c:v>12</c:v>
                </c:pt>
                <c:pt idx="358">
                  <c:v>4</c:v>
                </c:pt>
                <c:pt idx="359">
                  <c:v>10</c:v>
                </c:pt>
                <c:pt idx="360">
                  <c:v>7</c:v>
                </c:pt>
                <c:pt idx="361">
                  <c:v>8</c:v>
                </c:pt>
                <c:pt idx="362">
                  <c:v>4</c:v>
                </c:pt>
                <c:pt idx="363">
                  <c:v>5</c:v>
                </c:pt>
                <c:pt idx="364">
                  <c:v>8</c:v>
                </c:pt>
                <c:pt idx="365">
                  <c:v>6</c:v>
                </c:pt>
                <c:pt idx="366">
                  <c:v>8</c:v>
                </c:pt>
                <c:pt idx="367">
                  <c:v>6</c:v>
                </c:pt>
                <c:pt idx="368">
                  <c:v>7</c:v>
                </c:pt>
                <c:pt idx="369">
                  <c:v>7</c:v>
                </c:pt>
                <c:pt idx="370">
                  <c:v>6</c:v>
                </c:pt>
                <c:pt idx="371">
                  <c:v>7</c:v>
                </c:pt>
                <c:pt idx="372">
                  <c:v>4</c:v>
                </c:pt>
                <c:pt idx="373">
                  <c:v>4</c:v>
                </c:pt>
                <c:pt idx="374">
                  <c:v>5</c:v>
                </c:pt>
                <c:pt idx="375">
                  <c:v>11</c:v>
                </c:pt>
                <c:pt idx="376">
                  <c:v>5</c:v>
                </c:pt>
                <c:pt idx="377">
                  <c:v>9</c:v>
                </c:pt>
                <c:pt idx="378">
                  <c:v>10</c:v>
                </c:pt>
                <c:pt idx="379">
                  <c:v>6</c:v>
                </c:pt>
                <c:pt idx="380">
                  <c:v>14</c:v>
                </c:pt>
                <c:pt idx="381">
                  <c:v>22</c:v>
                </c:pt>
                <c:pt idx="382">
                  <c:v>13</c:v>
                </c:pt>
                <c:pt idx="383">
                  <c:v>16</c:v>
                </c:pt>
                <c:pt idx="384">
                  <c:v>13</c:v>
                </c:pt>
                <c:pt idx="385">
                  <c:v>16</c:v>
                </c:pt>
                <c:pt idx="386">
                  <c:v>9</c:v>
                </c:pt>
                <c:pt idx="387">
                  <c:v>10</c:v>
                </c:pt>
                <c:pt idx="388">
                  <c:v>7</c:v>
                </c:pt>
                <c:pt idx="389">
                  <c:v>10</c:v>
                </c:pt>
                <c:pt idx="390">
                  <c:v>12</c:v>
                </c:pt>
                <c:pt idx="391">
                  <c:v>3</c:v>
                </c:pt>
                <c:pt idx="392">
                  <c:v>4</c:v>
                </c:pt>
                <c:pt idx="393">
                  <c:v>6</c:v>
                </c:pt>
                <c:pt idx="394">
                  <c:v>8</c:v>
                </c:pt>
                <c:pt idx="395">
                  <c:v>5</c:v>
                </c:pt>
                <c:pt idx="396">
                  <c:v>5</c:v>
                </c:pt>
                <c:pt idx="397">
                  <c:v>3</c:v>
                </c:pt>
                <c:pt idx="398">
                  <c:v>1</c:v>
                </c:pt>
                <c:pt idx="399">
                  <c:v>2</c:v>
                </c:pt>
                <c:pt idx="400">
                  <c:v>5</c:v>
                </c:pt>
                <c:pt idx="401">
                  <c:v>6</c:v>
                </c:pt>
                <c:pt idx="402">
                  <c:v>7</c:v>
                </c:pt>
                <c:pt idx="403">
                  <c:v>3</c:v>
                </c:pt>
                <c:pt idx="404">
                  <c:v>4</c:v>
                </c:pt>
                <c:pt idx="405">
                  <c:v>3</c:v>
                </c:pt>
                <c:pt idx="406">
                  <c:v>3</c:v>
                </c:pt>
                <c:pt idx="407">
                  <c:v>2</c:v>
                </c:pt>
                <c:pt idx="408">
                  <c:v>4</c:v>
                </c:pt>
                <c:pt idx="409">
                  <c:v>8</c:v>
                </c:pt>
                <c:pt idx="410">
                  <c:v>3</c:v>
                </c:pt>
                <c:pt idx="411">
                  <c:v>2</c:v>
                </c:pt>
                <c:pt idx="412">
                  <c:v>1</c:v>
                </c:pt>
                <c:pt idx="413">
                  <c:v>3</c:v>
                </c:pt>
                <c:pt idx="414">
                  <c:v>5</c:v>
                </c:pt>
                <c:pt idx="415">
                  <c:v>2</c:v>
                </c:pt>
                <c:pt idx="416">
                  <c:v>5</c:v>
                </c:pt>
                <c:pt idx="417">
                  <c:v>1</c:v>
                </c:pt>
                <c:pt idx="418">
                  <c:v>2</c:v>
                </c:pt>
                <c:pt idx="419">
                  <c:v>3</c:v>
                </c:pt>
                <c:pt idx="420">
                  <c:v>2</c:v>
                </c:pt>
                <c:pt idx="421">
                  <c:v>2</c:v>
                </c:pt>
                <c:pt idx="422">
                  <c:v>1</c:v>
                </c:pt>
                <c:pt idx="423">
                  <c:v>2</c:v>
                </c:pt>
                <c:pt idx="424">
                  <c:v>3</c:v>
                </c:pt>
                <c:pt idx="425">
                  <c:v>2</c:v>
                </c:pt>
                <c:pt idx="426">
                  <c:v>2</c:v>
                </c:pt>
                <c:pt idx="427">
                  <c:v>5</c:v>
                </c:pt>
                <c:pt idx="428">
                  <c:v>1</c:v>
                </c:pt>
                <c:pt idx="429">
                  <c:v>2</c:v>
                </c:pt>
                <c:pt idx="430">
                  <c:v>2</c:v>
                </c:pt>
                <c:pt idx="431">
                  <c:v>4</c:v>
                </c:pt>
                <c:pt idx="432">
                  <c:v>1</c:v>
                </c:pt>
                <c:pt idx="433">
                  <c:v>2</c:v>
                </c:pt>
                <c:pt idx="434">
                  <c:v>1</c:v>
                </c:pt>
                <c:pt idx="435">
                  <c:v>2</c:v>
                </c:pt>
                <c:pt idx="436">
                  <c:v>0</c:v>
                </c:pt>
                <c:pt idx="437">
                  <c:v>4</c:v>
                </c:pt>
                <c:pt idx="438">
                  <c:v>3</c:v>
                </c:pt>
                <c:pt idx="439">
                  <c:v>1</c:v>
                </c:pt>
                <c:pt idx="440">
                  <c:v>0</c:v>
                </c:pt>
                <c:pt idx="441">
                  <c:v>2</c:v>
                </c:pt>
                <c:pt idx="442">
                  <c:v>2</c:v>
                </c:pt>
                <c:pt idx="443">
                  <c:v>1</c:v>
                </c:pt>
                <c:pt idx="444">
                  <c:v>0</c:v>
                </c:pt>
                <c:pt idx="445">
                  <c:v>2</c:v>
                </c:pt>
                <c:pt idx="446">
                  <c:v>4</c:v>
                </c:pt>
                <c:pt idx="447">
                  <c:v>3</c:v>
                </c:pt>
                <c:pt idx="448">
                  <c:v>2</c:v>
                </c:pt>
                <c:pt idx="449">
                  <c:v>3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0</c:v>
                </c:pt>
                <c:pt idx="454">
                  <c:v>1</c:v>
                </c:pt>
                <c:pt idx="455">
                  <c:v>3</c:v>
                </c:pt>
                <c:pt idx="456">
                  <c:v>2</c:v>
                </c:pt>
                <c:pt idx="457">
                  <c:v>0</c:v>
                </c:pt>
                <c:pt idx="458">
                  <c:v>3</c:v>
                </c:pt>
                <c:pt idx="459">
                  <c:v>1</c:v>
                </c:pt>
                <c:pt idx="460">
                  <c:v>5</c:v>
                </c:pt>
                <c:pt idx="461">
                  <c:v>2</c:v>
                </c:pt>
                <c:pt idx="462">
                  <c:v>2</c:v>
                </c:pt>
                <c:pt idx="463">
                  <c:v>1</c:v>
                </c:pt>
                <c:pt idx="464">
                  <c:v>3</c:v>
                </c:pt>
                <c:pt idx="465">
                  <c:v>4</c:v>
                </c:pt>
                <c:pt idx="466">
                  <c:v>2</c:v>
                </c:pt>
                <c:pt idx="467">
                  <c:v>2</c:v>
                </c:pt>
                <c:pt idx="468">
                  <c:v>3</c:v>
                </c:pt>
                <c:pt idx="469">
                  <c:v>3</c:v>
                </c:pt>
                <c:pt idx="470">
                  <c:v>0</c:v>
                </c:pt>
                <c:pt idx="471">
                  <c:v>0</c:v>
                </c:pt>
                <c:pt idx="472">
                  <c:v>2</c:v>
                </c:pt>
                <c:pt idx="473">
                  <c:v>2</c:v>
                </c:pt>
                <c:pt idx="474">
                  <c:v>0</c:v>
                </c:pt>
                <c:pt idx="475">
                  <c:v>0</c:v>
                </c:pt>
                <c:pt idx="476">
                  <c:v>2</c:v>
                </c:pt>
                <c:pt idx="477">
                  <c:v>0</c:v>
                </c:pt>
                <c:pt idx="478">
                  <c:v>3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1</c:v>
                </c:pt>
                <c:pt idx="483">
                  <c:v>3</c:v>
                </c:pt>
                <c:pt idx="484">
                  <c:v>1</c:v>
                </c:pt>
                <c:pt idx="485">
                  <c:v>2</c:v>
                </c:pt>
                <c:pt idx="486">
                  <c:v>1</c:v>
                </c:pt>
                <c:pt idx="487">
                  <c:v>0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2</c:v>
                </c:pt>
                <c:pt idx="492">
                  <c:v>1</c:v>
                </c:pt>
                <c:pt idx="493">
                  <c:v>2</c:v>
                </c:pt>
                <c:pt idx="494">
                  <c:v>3</c:v>
                </c:pt>
                <c:pt idx="495">
                  <c:v>3</c:v>
                </c:pt>
                <c:pt idx="496">
                  <c:v>4</c:v>
                </c:pt>
                <c:pt idx="497">
                  <c:v>2</c:v>
                </c:pt>
                <c:pt idx="498">
                  <c:v>5</c:v>
                </c:pt>
                <c:pt idx="499">
                  <c:v>1</c:v>
                </c:pt>
                <c:pt idx="500">
                  <c:v>2</c:v>
                </c:pt>
                <c:pt idx="501">
                  <c:v>7</c:v>
                </c:pt>
                <c:pt idx="502">
                  <c:v>4</c:v>
                </c:pt>
                <c:pt idx="503">
                  <c:v>2</c:v>
                </c:pt>
                <c:pt idx="504">
                  <c:v>2</c:v>
                </c:pt>
                <c:pt idx="505">
                  <c:v>0</c:v>
                </c:pt>
                <c:pt idx="506">
                  <c:v>1</c:v>
                </c:pt>
                <c:pt idx="507">
                  <c:v>1</c:v>
                </c:pt>
                <c:pt idx="508">
                  <c:v>2</c:v>
                </c:pt>
                <c:pt idx="509">
                  <c:v>1</c:v>
                </c:pt>
                <c:pt idx="510">
                  <c:v>1</c:v>
                </c:pt>
                <c:pt idx="5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62880"/>
        <c:axId val="75506048"/>
      </c:scatterChart>
      <c:valAx>
        <c:axId val="2716288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2000" b="1" dirty="0"/>
                  <a:t>Channel number</a:t>
                </a:r>
              </a:p>
            </c:rich>
          </c:tx>
          <c:layout>
            <c:manualLayout>
              <c:xMode val="edge"/>
              <c:yMode val="edge"/>
              <c:x val="0.23124113475177308"/>
              <c:y val="0.839933975682474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5506048"/>
        <c:crosses val="autoZero"/>
        <c:crossBetween val="midCat"/>
      </c:valAx>
      <c:valAx>
        <c:axId val="7550604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Gamma Ray </a:t>
                </a:r>
                <a:r>
                  <a:rPr lang="en-GB" sz="1200" dirty="0" err="1"/>
                  <a:t>Exp</a:t>
                </a:r>
                <a:r>
                  <a:rPr lang="en-GB" sz="1200" dirty="0"/>
                  <a:t> Yield</a:t>
                </a:r>
              </a:p>
            </c:rich>
          </c:tx>
          <c:layout>
            <c:manualLayout>
              <c:xMode val="edge"/>
              <c:yMode val="edge"/>
              <c:x val="6.8917183224437382E-3"/>
              <c:y val="7.0875779149031301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2716288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44620968315368E-2"/>
          <c:y val="4.5738336761958813E-2"/>
          <c:w val="0.89190710701798337"/>
          <c:h val="0.775225103057965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'NSTP-CEBr-Intrinsic-2016-v5'!$B$1</c:f>
              <c:strCache>
                <c:ptCount val="1"/>
                <c:pt idx="0">
                  <c:v>NSTP-CEBr-Intrinsic-2016-v5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'NSTP-CEBr-Intrinsic-2016-v5'!$A$2:$A$516</c:f>
              <c:numCache>
                <c:formatCode>General</c:formatCode>
                <c:ptCount val="5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xVal>
          <c:yVal>
            <c:numRef>
              <c:f>'NSTP-CEBr-Intrinsic-2016-v5'!$B$2:$B$516</c:f>
              <c:numCache>
                <c:formatCode>0</c:formatCode>
                <c:ptCount val="5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455</c:v>
                </c:pt>
                <c:pt idx="46">
                  <c:v>343</c:v>
                </c:pt>
                <c:pt idx="47">
                  <c:v>376</c:v>
                </c:pt>
                <c:pt idx="48">
                  <c:v>469</c:v>
                </c:pt>
                <c:pt idx="49">
                  <c:v>473</c:v>
                </c:pt>
                <c:pt idx="50">
                  <c:v>442</c:v>
                </c:pt>
                <c:pt idx="51">
                  <c:v>413</c:v>
                </c:pt>
                <c:pt idx="52">
                  <c:v>430</c:v>
                </c:pt>
                <c:pt idx="53">
                  <c:v>411</c:v>
                </c:pt>
                <c:pt idx="54">
                  <c:v>414</c:v>
                </c:pt>
                <c:pt idx="55">
                  <c:v>373</c:v>
                </c:pt>
                <c:pt idx="56">
                  <c:v>416</c:v>
                </c:pt>
                <c:pt idx="57">
                  <c:v>401</c:v>
                </c:pt>
                <c:pt idx="58">
                  <c:v>382</c:v>
                </c:pt>
                <c:pt idx="59">
                  <c:v>343</c:v>
                </c:pt>
                <c:pt idx="60">
                  <c:v>407</c:v>
                </c:pt>
                <c:pt idx="61">
                  <c:v>380</c:v>
                </c:pt>
                <c:pt idx="62">
                  <c:v>379</c:v>
                </c:pt>
                <c:pt idx="63">
                  <c:v>394</c:v>
                </c:pt>
                <c:pt idx="64">
                  <c:v>366</c:v>
                </c:pt>
                <c:pt idx="65">
                  <c:v>346</c:v>
                </c:pt>
                <c:pt idx="66">
                  <c:v>298</c:v>
                </c:pt>
                <c:pt idx="67">
                  <c:v>315</c:v>
                </c:pt>
                <c:pt idx="68">
                  <c:v>284</c:v>
                </c:pt>
                <c:pt idx="69">
                  <c:v>311</c:v>
                </c:pt>
                <c:pt idx="70">
                  <c:v>289</c:v>
                </c:pt>
                <c:pt idx="71">
                  <c:v>317</c:v>
                </c:pt>
                <c:pt idx="72">
                  <c:v>313</c:v>
                </c:pt>
                <c:pt idx="73">
                  <c:v>333</c:v>
                </c:pt>
                <c:pt idx="74">
                  <c:v>337</c:v>
                </c:pt>
                <c:pt idx="75">
                  <c:v>460</c:v>
                </c:pt>
                <c:pt idx="76">
                  <c:v>486</c:v>
                </c:pt>
                <c:pt idx="77">
                  <c:v>565</c:v>
                </c:pt>
                <c:pt idx="78">
                  <c:v>491</c:v>
                </c:pt>
                <c:pt idx="79">
                  <c:v>372</c:v>
                </c:pt>
                <c:pt idx="80">
                  <c:v>326</c:v>
                </c:pt>
                <c:pt idx="81">
                  <c:v>284</c:v>
                </c:pt>
                <c:pt idx="82">
                  <c:v>238</c:v>
                </c:pt>
                <c:pt idx="83">
                  <c:v>233</c:v>
                </c:pt>
                <c:pt idx="84">
                  <c:v>229</c:v>
                </c:pt>
                <c:pt idx="85">
                  <c:v>231</c:v>
                </c:pt>
                <c:pt idx="86">
                  <c:v>233</c:v>
                </c:pt>
                <c:pt idx="87">
                  <c:v>234</c:v>
                </c:pt>
                <c:pt idx="88">
                  <c:v>207</c:v>
                </c:pt>
                <c:pt idx="89">
                  <c:v>211</c:v>
                </c:pt>
                <c:pt idx="90">
                  <c:v>185</c:v>
                </c:pt>
                <c:pt idx="91">
                  <c:v>205</c:v>
                </c:pt>
                <c:pt idx="92">
                  <c:v>207</c:v>
                </c:pt>
                <c:pt idx="93">
                  <c:v>212</c:v>
                </c:pt>
                <c:pt idx="94">
                  <c:v>182</c:v>
                </c:pt>
                <c:pt idx="95">
                  <c:v>225</c:v>
                </c:pt>
                <c:pt idx="96">
                  <c:v>218</c:v>
                </c:pt>
                <c:pt idx="97">
                  <c:v>175</c:v>
                </c:pt>
                <c:pt idx="98">
                  <c:v>200</c:v>
                </c:pt>
                <c:pt idx="99">
                  <c:v>178</c:v>
                </c:pt>
                <c:pt idx="100">
                  <c:v>216</c:v>
                </c:pt>
                <c:pt idx="101">
                  <c:v>203</c:v>
                </c:pt>
                <c:pt idx="102">
                  <c:v>206</c:v>
                </c:pt>
                <c:pt idx="103">
                  <c:v>213</c:v>
                </c:pt>
                <c:pt idx="104">
                  <c:v>173</c:v>
                </c:pt>
                <c:pt idx="105">
                  <c:v>195</c:v>
                </c:pt>
                <c:pt idx="106">
                  <c:v>182</c:v>
                </c:pt>
                <c:pt idx="107">
                  <c:v>210</c:v>
                </c:pt>
                <c:pt idx="108">
                  <c:v>186</c:v>
                </c:pt>
                <c:pt idx="109">
                  <c:v>184</c:v>
                </c:pt>
                <c:pt idx="110">
                  <c:v>183</c:v>
                </c:pt>
                <c:pt idx="111">
                  <c:v>161</c:v>
                </c:pt>
                <c:pt idx="112">
                  <c:v>165</c:v>
                </c:pt>
                <c:pt idx="113">
                  <c:v>168</c:v>
                </c:pt>
                <c:pt idx="114">
                  <c:v>159</c:v>
                </c:pt>
                <c:pt idx="115">
                  <c:v>145</c:v>
                </c:pt>
                <c:pt idx="116">
                  <c:v>170</c:v>
                </c:pt>
                <c:pt idx="117">
                  <c:v>170</c:v>
                </c:pt>
                <c:pt idx="118">
                  <c:v>157</c:v>
                </c:pt>
                <c:pt idx="119">
                  <c:v>165</c:v>
                </c:pt>
                <c:pt idx="120">
                  <c:v>176</c:v>
                </c:pt>
                <c:pt idx="121">
                  <c:v>160</c:v>
                </c:pt>
                <c:pt idx="122">
                  <c:v>167</c:v>
                </c:pt>
                <c:pt idx="123">
                  <c:v>155</c:v>
                </c:pt>
                <c:pt idx="124">
                  <c:v>181</c:v>
                </c:pt>
                <c:pt idx="125">
                  <c:v>188</c:v>
                </c:pt>
                <c:pt idx="126">
                  <c:v>132</c:v>
                </c:pt>
                <c:pt idx="127">
                  <c:v>150</c:v>
                </c:pt>
                <c:pt idx="128">
                  <c:v>150</c:v>
                </c:pt>
                <c:pt idx="129">
                  <c:v>138</c:v>
                </c:pt>
                <c:pt idx="130">
                  <c:v>156</c:v>
                </c:pt>
                <c:pt idx="131">
                  <c:v>175</c:v>
                </c:pt>
                <c:pt idx="132">
                  <c:v>149</c:v>
                </c:pt>
                <c:pt idx="133">
                  <c:v>130</c:v>
                </c:pt>
                <c:pt idx="134">
                  <c:v>129</c:v>
                </c:pt>
                <c:pt idx="135">
                  <c:v>139</c:v>
                </c:pt>
                <c:pt idx="136">
                  <c:v>127</c:v>
                </c:pt>
                <c:pt idx="137">
                  <c:v>128</c:v>
                </c:pt>
                <c:pt idx="138">
                  <c:v>145</c:v>
                </c:pt>
                <c:pt idx="139">
                  <c:v>105</c:v>
                </c:pt>
                <c:pt idx="140">
                  <c:v>121</c:v>
                </c:pt>
                <c:pt idx="141">
                  <c:v>118</c:v>
                </c:pt>
                <c:pt idx="142">
                  <c:v>104</c:v>
                </c:pt>
                <c:pt idx="143">
                  <c:v>108</c:v>
                </c:pt>
                <c:pt idx="144">
                  <c:v>129</c:v>
                </c:pt>
                <c:pt idx="145">
                  <c:v>110</c:v>
                </c:pt>
                <c:pt idx="146">
                  <c:v>97</c:v>
                </c:pt>
                <c:pt idx="147">
                  <c:v>106</c:v>
                </c:pt>
                <c:pt idx="148">
                  <c:v>115</c:v>
                </c:pt>
                <c:pt idx="149">
                  <c:v>105</c:v>
                </c:pt>
                <c:pt idx="150">
                  <c:v>117</c:v>
                </c:pt>
                <c:pt idx="151">
                  <c:v>155</c:v>
                </c:pt>
                <c:pt idx="152">
                  <c:v>177</c:v>
                </c:pt>
                <c:pt idx="153">
                  <c:v>186</c:v>
                </c:pt>
                <c:pt idx="154">
                  <c:v>180</c:v>
                </c:pt>
                <c:pt idx="155">
                  <c:v>183</c:v>
                </c:pt>
                <c:pt idx="156">
                  <c:v>144</c:v>
                </c:pt>
                <c:pt idx="157">
                  <c:v>142</c:v>
                </c:pt>
                <c:pt idx="158">
                  <c:v>160</c:v>
                </c:pt>
                <c:pt idx="159">
                  <c:v>115</c:v>
                </c:pt>
                <c:pt idx="160">
                  <c:v>106</c:v>
                </c:pt>
                <c:pt idx="161">
                  <c:v>102</c:v>
                </c:pt>
                <c:pt idx="162">
                  <c:v>110</c:v>
                </c:pt>
                <c:pt idx="163">
                  <c:v>99</c:v>
                </c:pt>
                <c:pt idx="164">
                  <c:v>95</c:v>
                </c:pt>
                <c:pt idx="165">
                  <c:v>97</c:v>
                </c:pt>
                <c:pt idx="166">
                  <c:v>101</c:v>
                </c:pt>
                <c:pt idx="167">
                  <c:v>88</c:v>
                </c:pt>
                <c:pt idx="168">
                  <c:v>91</c:v>
                </c:pt>
                <c:pt idx="169">
                  <c:v>101</c:v>
                </c:pt>
                <c:pt idx="170">
                  <c:v>101</c:v>
                </c:pt>
                <c:pt idx="171">
                  <c:v>116</c:v>
                </c:pt>
                <c:pt idx="172">
                  <c:v>107</c:v>
                </c:pt>
                <c:pt idx="173">
                  <c:v>106</c:v>
                </c:pt>
                <c:pt idx="174">
                  <c:v>96</c:v>
                </c:pt>
                <c:pt idx="175">
                  <c:v>90</c:v>
                </c:pt>
                <c:pt idx="176">
                  <c:v>83</c:v>
                </c:pt>
                <c:pt idx="177">
                  <c:v>87</c:v>
                </c:pt>
                <c:pt idx="178">
                  <c:v>76</c:v>
                </c:pt>
                <c:pt idx="179">
                  <c:v>71</c:v>
                </c:pt>
                <c:pt idx="180">
                  <c:v>61</c:v>
                </c:pt>
                <c:pt idx="181">
                  <c:v>106</c:v>
                </c:pt>
                <c:pt idx="182">
                  <c:v>62</c:v>
                </c:pt>
                <c:pt idx="183">
                  <c:v>79</c:v>
                </c:pt>
                <c:pt idx="184">
                  <c:v>77</c:v>
                </c:pt>
                <c:pt idx="185">
                  <c:v>54</c:v>
                </c:pt>
                <c:pt idx="186">
                  <c:v>73</c:v>
                </c:pt>
                <c:pt idx="187">
                  <c:v>63</c:v>
                </c:pt>
                <c:pt idx="188">
                  <c:v>72</c:v>
                </c:pt>
                <c:pt idx="189">
                  <c:v>77</c:v>
                </c:pt>
                <c:pt idx="190">
                  <c:v>72</c:v>
                </c:pt>
                <c:pt idx="191">
                  <c:v>105</c:v>
                </c:pt>
                <c:pt idx="192">
                  <c:v>84</c:v>
                </c:pt>
                <c:pt idx="193">
                  <c:v>82</c:v>
                </c:pt>
                <c:pt idx="194">
                  <c:v>79</c:v>
                </c:pt>
                <c:pt idx="195">
                  <c:v>96</c:v>
                </c:pt>
                <c:pt idx="196">
                  <c:v>98</c:v>
                </c:pt>
                <c:pt idx="197">
                  <c:v>99</c:v>
                </c:pt>
                <c:pt idx="198">
                  <c:v>85</c:v>
                </c:pt>
                <c:pt idx="199">
                  <c:v>110</c:v>
                </c:pt>
                <c:pt idx="200">
                  <c:v>99</c:v>
                </c:pt>
                <c:pt idx="201">
                  <c:v>132</c:v>
                </c:pt>
                <c:pt idx="202">
                  <c:v>139</c:v>
                </c:pt>
                <c:pt idx="203">
                  <c:v>167</c:v>
                </c:pt>
                <c:pt idx="204">
                  <c:v>198</c:v>
                </c:pt>
                <c:pt idx="205">
                  <c:v>251</c:v>
                </c:pt>
                <c:pt idx="206">
                  <c:v>244</c:v>
                </c:pt>
                <c:pt idx="207">
                  <c:v>233</c:v>
                </c:pt>
                <c:pt idx="208">
                  <c:v>224</c:v>
                </c:pt>
                <c:pt idx="209">
                  <c:v>221</c:v>
                </c:pt>
                <c:pt idx="210">
                  <c:v>198</c:v>
                </c:pt>
                <c:pt idx="211">
                  <c:v>198</c:v>
                </c:pt>
                <c:pt idx="212">
                  <c:v>239</c:v>
                </c:pt>
                <c:pt idx="213">
                  <c:v>205</c:v>
                </c:pt>
                <c:pt idx="214">
                  <c:v>210</c:v>
                </c:pt>
                <c:pt idx="215">
                  <c:v>189</c:v>
                </c:pt>
                <c:pt idx="216">
                  <c:v>175</c:v>
                </c:pt>
                <c:pt idx="217">
                  <c:v>226</c:v>
                </c:pt>
                <c:pt idx="218">
                  <c:v>221</c:v>
                </c:pt>
                <c:pt idx="219">
                  <c:v>190</c:v>
                </c:pt>
                <c:pt idx="220">
                  <c:v>171</c:v>
                </c:pt>
                <c:pt idx="221">
                  <c:v>160</c:v>
                </c:pt>
                <c:pt idx="222">
                  <c:v>134</c:v>
                </c:pt>
                <c:pt idx="223">
                  <c:v>117</c:v>
                </c:pt>
                <c:pt idx="224">
                  <c:v>128</c:v>
                </c:pt>
                <c:pt idx="225">
                  <c:v>85</c:v>
                </c:pt>
                <c:pt idx="226">
                  <c:v>116</c:v>
                </c:pt>
                <c:pt idx="227">
                  <c:v>99</c:v>
                </c:pt>
                <c:pt idx="228">
                  <c:v>117</c:v>
                </c:pt>
                <c:pt idx="229">
                  <c:v>108</c:v>
                </c:pt>
                <c:pt idx="230">
                  <c:v>112</c:v>
                </c:pt>
                <c:pt idx="231">
                  <c:v>119</c:v>
                </c:pt>
                <c:pt idx="232">
                  <c:v>123</c:v>
                </c:pt>
                <c:pt idx="233">
                  <c:v>137</c:v>
                </c:pt>
                <c:pt idx="234">
                  <c:v>111</c:v>
                </c:pt>
                <c:pt idx="235">
                  <c:v>123</c:v>
                </c:pt>
                <c:pt idx="236">
                  <c:v>152</c:v>
                </c:pt>
                <c:pt idx="237">
                  <c:v>170</c:v>
                </c:pt>
                <c:pt idx="238">
                  <c:v>175</c:v>
                </c:pt>
                <c:pt idx="239">
                  <c:v>154</c:v>
                </c:pt>
                <c:pt idx="240">
                  <c:v>208</c:v>
                </c:pt>
                <c:pt idx="241">
                  <c:v>214</c:v>
                </c:pt>
                <c:pt idx="242">
                  <c:v>218</c:v>
                </c:pt>
                <c:pt idx="243">
                  <c:v>218</c:v>
                </c:pt>
                <c:pt idx="244">
                  <c:v>256</c:v>
                </c:pt>
                <c:pt idx="245">
                  <c:v>255</c:v>
                </c:pt>
                <c:pt idx="246">
                  <c:v>260</c:v>
                </c:pt>
                <c:pt idx="247">
                  <c:v>236</c:v>
                </c:pt>
                <c:pt idx="248">
                  <c:v>232</c:v>
                </c:pt>
                <c:pt idx="249">
                  <c:v>197</c:v>
                </c:pt>
                <c:pt idx="250">
                  <c:v>223</c:v>
                </c:pt>
                <c:pt idx="251">
                  <c:v>186</c:v>
                </c:pt>
                <c:pt idx="252">
                  <c:v>220</c:v>
                </c:pt>
                <c:pt idx="253">
                  <c:v>207</c:v>
                </c:pt>
                <c:pt idx="254">
                  <c:v>182</c:v>
                </c:pt>
                <c:pt idx="255">
                  <c:v>168</c:v>
                </c:pt>
                <c:pt idx="256">
                  <c:v>172</c:v>
                </c:pt>
                <c:pt idx="257">
                  <c:v>162</c:v>
                </c:pt>
                <c:pt idx="258">
                  <c:v>132</c:v>
                </c:pt>
                <c:pt idx="259">
                  <c:v>137</c:v>
                </c:pt>
                <c:pt idx="260">
                  <c:v>88</c:v>
                </c:pt>
                <c:pt idx="261">
                  <c:v>72</c:v>
                </c:pt>
                <c:pt idx="262">
                  <c:v>69</c:v>
                </c:pt>
                <c:pt idx="263">
                  <c:v>54</c:v>
                </c:pt>
                <c:pt idx="264">
                  <c:v>55</c:v>
                </c:pt>
                <c:pt idx="265">
                  <c:v>35</c:v>
                </c:pt>
                <c:pt idx="266">
                  <c:v>53</c:v>
                </c:pt>
                <c:pt idx="267">
                  <c:v>32</c:v>
                </c:pt>
                <c:pt idx="268">
                  <c:v>44</c:v>
                </c:pt>
                <c:pt idx="269">
                  <c:v>29</c:v>
                </c:pt>
                <c:pt idx="270">
                  <c:v>43</c:v>
                </c:pt>
                <c:pt idx="271">
                  <c:v>35</c:v>
                </c:pt>
                <c:pt idx="272">
                  <c:v>52</c:v>
                </c:pt>
                <c:pt idx="273">
                  <c:v>51</c:v>
                </c:pt>
                <c:pt idx="274">
                  <c:v>47</c:v>
                </c:pt>
                <c:pt idx="275">
                  <c:v>58</c:v>
                </c:pt>
                <c:pt idx="276">
                  <c:v>82</c:v>
                </c:pt>
                <c:pt idx="277">
                  <c:v>83</c:v>
                </c:pt>
                <c:pt idx="278">
                  <c:v>117</c:v>
                </c:pt>
                <c:pt idx="279">
                  <c:v>93</c:v>
                </c:pt>
                <c:pt idx="280">
                  <c:v>101</c:v>
                </c:pt>
                <c:pt idx="281">
                  <c:v>112</c:v>
                </c:pt>
                <c:pt idx="282">
                  <c:v>137</c:v>
                </c:pt>
                <c:pt idx="283">
                  <c:v>127</c:v>
                </c:pt>
                <c:pt idx="284">
                  <c:v>160</c:v>
                </c:pt>
                <c:pt idx="285">
                  <c:v>140</c:v>
                </c:pt>
                <c:pt idx="286">
                  <c:v>146</c:v>
                </c:pt>
                <c:pt idx="287">
                  <c:v>128</c:v>
                </c:pt>
                <c:pt idx="288">
                  <c:v>149</c:v>
                </c:pt>
                <c:pt idx="289">
                  <c:v>130</c:v>
                </c:pt>
                <c:pt idx="290">
                  <c:v>115</c:v>
                </c:pt>
                <c:pt idx="291">
                  <c:v>129</c:v>
                </c:pt>
                <c:pt idx="292">
                  <c:v>97</c:v>
                </c:pt>
                <c:pt idx="293">
                  <c:v>99</c:v>
                </c:pt>
                <c:pt idx="294">
                  <c:v>70</c:v>
                </c:pt>
                <c:pt idx="295">
                  <c:v>74</c:v>
                </c:pt>
                <c:pt idx="296">
                  <c:v>47</c:v>
                </c:pt>
                <c:pt idx="297">
                  <c:v>46</c:v>
                </c:pt>
                <c:pt idx="298">
                  <c:v>42</c:v>
                </c:pt>
                <c:pt idx="299">
                  <c:v>31</c:v>
                </c:pt>
                <c:pt idx="300">
                  <c:v>33</c:v>
                </c:pt>
                <c:pt idx="301">
                  <c:v>27</c:v>
                </c:pt>
                <c:pt idx="302">
                  <c:v>26</c:v>
                </c:pt>
                <c:pt idx="303">
                  <c:v>20</c:v>
                </c:pt>
                <c:pt idx="304">
                  <c:v>20</c:v>
                </c:pt>
                <c:pt idx="305">
                  <c:v>18</c:v>
                </c:pt>
                <c:pt idx="306">
                  <c:v>28</c:v>
                </c:pt>
                <c:pt idx="307">
                  <c:v>14</c:v>
                </c:pt>
                <c:pt idx="308">
                  <c:v>18</c:v>
                </c:pt>
                <c:pt idx="309">
                  <c:v>16</c:v>
                </c:pt>
                <c:pt idx="310">
                  <c:v>13</c:v>
                </c:pt>
                <c:pt idx="311">
                  <c:v>19</c:v>
                </c:pt>
                <c:pt idx="312">
                  <c:v>20</c:v>
                </c:pt>
                <c:pt idx="313">
                  <c:v>16</c:v>
                </c:pt>
                <c:pt idx="314">
                  <c:v>21</c:v>
                </c:pt>
                <c:pt idx="315">
                  <c:v>17</c:v>
                </c:pt>
                <c:pt idx="316">
                  <c:v>22</c:v>
                </c:pt>
                <c:pt idx="317">
                  <c:v>26</c:v>
                </c:pt>
                <c:pt idx="318">
                  <c:v>39</c:v>
                </c:pt>
                <c:pt idx="319">
                  <c:v>22</c:v>
                </c:pt>
                <c:pt idx="320">
                  <c:v>26</c:v>
                </c:pt>
                <c:pt idx="321">
                  <c:v>31</c:v>
                </c:pt>
                <c:pt idx="322">
                  <c:v>27</c:v>
                </c:pt>
                <c:pt idx="323">
                  <c:v>26</c:v>
                </c:pt>
                <c:pt idx="324">
                  <c:v>18</c:v>
                </c:pt>
                <c:pt idx="325">
                  <c:v>17</c:v>
                </c:pt>
                <c:pt idx="326">
                  <c:v>17</c:v>
                </c:pt>
                <c:pt idx="327">
                  <c:v>6</c:v>
                </c:pt>
                <c:pt idx="328">
                  <c:v>12</c:v>
                </c:pt>
                <c:pt idx="329">
                  <c:v>15</c:v>
                </c:pt>
                <c:pt idx="330">
                  <c:v>12</c:v>
                </c:pt>
                <c:pt idx="331">
                  <c:v>15</c:v>
                </c:pt>
                <c:pt idx="332">
                  <c:v>10</c:v>
                </c:pt>
                <c:pt idx="333">
                  <c:v>11</c:v>
                </c:pt>
                <c:pt idx="334">
                  <c:v>9</c:v>
                </c:pt>
                <c:pt idx="335">
                  <c:v>4</c:v>
                </c:pt>
                <c:pt idx="336">
                  <c:v>4</c:v>
                </c:pt>
                <c:pt idx="337">
                  <c:v>8</c:v>
                </c:pt>
                <c:pt idx="338">
                  <c:v>10</c:v>
                </c:pt>
                <c:pt idx="339">
                  <c:v>10</c:v>
                </c:pt>
                <c:pt idx="340">
                  <c:v>8</c:v>
                </c:pt>
                <c:pt idx="341">
                  <c:v>8</c:v>
                </c:pt>
                <c:pt idx="342">
                  <c:v>9</c:v>
                </c:pt>
                <c:pt idx="343">
                  <c:v>10</c:v>
                </c:pt>
                <c:pt idx="344">
                  <c:v>8</c:v>
                </c:pt>
                <c:pt idx="345">
                  <c:v>6</c:v>
                </c:pt>
                <c:pt idx="346">
                  <c:v>7</c:v>
                </c:pt>
                <c:pt idx="347">
                  <c:v>8</c:v>
                </c:pt>
                <c:pt idx="348">
                  <c:v>8</c:v>
                </c:pt>
                <c:pt idx="349">
                  <c:v>2</c:v>
                </c:pt>
                <c:pt idx="350">
                  <c:v>4</c:v>
                </c:pt>
                <c:pt idx="351">
                  <c:v>9</c:v>
                </c:pt>
                <c:pt idx="352">
                  <c:v>8</c:v>
                </c:pt>
                <c:pt idx="353">
                  <c:v>10</c:v>
                </c:pt>
                <c:pt idx="354">
                  <c:v>12</c:v>
                </c:pt>
                <c:pt idx="355">
                  <c:v>9</c:v>
                </c:pt>
                <c:pt idx="356">
                  <c:v>10</c:v>
                </c:pt>
                <c:pt idx="357">
                  <c:v>12</c:v>
                </c:pt>
                <c:pt idx="358">
                  <c:v>4</c:v>
                </c:pt>
                <c:pt idx="359">
                  <c:v>10</c:v>
                </c:pt>
                <c:pt idx="360">
                  <c:v>7</c:v>
                </c:pt>
                <c:pt idx="361">
                  <c:v>8</c:v>
                </c:pt>
                <c:pt idx="362">
                  <c:v>4</c:v>
                </c:pt>
                <c:pt idx="363">
                  <c:v>5</c:v>
                </c:pt>
                <c:pt idx="364">
                  <c:v>8</c:v>
                </c:pt>
                <c:pt idx="365">
                  <c:v>6</c:v>
                </c:pt>
                <c:pt idx="366">
                  <c:v>8</c:v>
                </c:pt>
                <c:pt idx="367">
                  <c:v>6</c:v>
                </c:pt>
                <c:pt idx="368">
                  <c:v>7</c:v>
                </c:pt>
                <c:pt idx="369">
                  <c:v>7</c:v>
                </c:pt>
                <c:pt idx="370">
                  <c:v>6</c:v>
                </c:pt>
                <c:pt idx="371">
                  <c:v>7</c:v>
                </c:pt>
                <c:pt idx="372">
                  <c:v>4</c:v>
                </c:pt>
                <c:pt idx="373">
                  <c:v>4</c:v>
                </c:pt>
                <c:pt idx="374">
                  <c:v>5</c:v>
                </c:pt>
                <c:pt idx="375">
                  <c:v>11</c:v>
                </c:pt>
                <c:pt idx="376">
                  <c:v>5</c:v>
                </c:pt>
                <c:pt idx="377">
                  <c:v>9</c:v>
                </c:pt>
                <c:pt idx="378">
                  <c:v>10</c:v>
                </c:pt>
                <c:pt idx="379">
                  <c:v>6</c:v>
                </c:pt>
                <c:pt idx="380">
                  <c:v>14</c:v>
                </c:pt>
                <c:pt idx="381">
                  <c:v>22</c:v>
                </c:pt>
                <c:pt idx="382">
                  <c:v>13</c:v>
                </c:pt>
                <c:pt idx="383">
                  <c:v>16</c:v>
                </c:pt>
                <c:pt idx="384">
                  <c:v>13</c:v>
                </c:pt>
                <c:pt idx="385">
                  <c:v>16</c:v>
                </c:pt>
                <c:pt idx="386">
                  <c:v>9</c:v>
                </c:pt>
                <c:pt idx="387">
                  <c:v>10</c:v>
                </c:pt>
                <c:pt idx="388">
                  <c:v>7</c:v>
                </c:pt>
                <c:pt idx="389">
                  <c:v>10</c:v>
                </c:pt>
                <c:pt idx="390">
                  <c:v>12</c:v>
                </c:pt>
                <c:pt idx="391">
                  <c:v>3</c:v>
                </c:pt>
                <c:pt idx="392">
                  <c:v>4</c:v>
                </c:pt>
                <c:pt idx="393">
                  <c:v>6</c:v>
                </c:pt>
                <c:pt idx="394">
                  <c:v>8</c:v>
                </c:pt>
                <c:pt idx="395">
                  <c:v>5</c:v>
                </c:pt>
                <c:pt idx="396">
                  <c:v>5</c:v>
                </c:pt>
                <c:pt idx="397">
                  <c:v>3</c:v>
                </c:pt>
                <c:pt idx="398">
                  <c:v>1</c:v>
                </c:pt>
                <c:pt idx="399">
                  <c:v>2</c:v>
                </c:pt>
                <c:pt idx="400">
                  <c:v>5</c:v>
                </c:pt>
                <c:pt idx="401">
                  <c:v>6</c:v>
                </c:pt>
                <c:pt idx="402">
                  <c:v>7</c:v>
                </c:pt>
                <c:pt idx="403">
                  <c:v>3</c:v>
                </c:pt>
                <c:pt idx="404">
                  <c:v>4</c:v>
                </c:pt>
                <c:pt idx="405">
                  <c:v>3</c:v>
                </c:pt>
                <c:pt idx="406">
                  <c:v>3</c:v>
                </c:pt>
                <c:pt idx="407">
                  <c:v>2</c:v>
                </c:pt>
                <c:pt idx="408">
                  <c:v>4</c:v>
                </c:pt>
                <c:pt idx="409">
                  <c:v>8</c:v>
                </c:pt>
                <c:pt idx="410">
                  <c:v>3</c:v>
                </c:pt>
                <c:pt idx="411">
                  <c:v>2</c:v>
                </c:pt>
                <c:pt idx="412">
                  <c:v>1</c:v>
                </c:pt>
                <c:pt idx="413">
                  <c:v>3</c:v>
                </c:pt>
                <c:pt idx="414">
                  <c:v>5</c:v>
                </c:pt>
                <c:pt idx="415">
                  <c:v>2</c:v>
                </c:pt>
                <c:pt idx="416">
                  <c:v>5</c:v>
                </c:pt>
                <c:pt idx="417">
                  <c:v>1</c:v>
                </c:pt>
                <c:pt idx="418">
                  <c:v>2</c:v>
                </c:pt>
                <c:pt idx="419">
                  <c:v>3</c:v>
                </c:pt>
                <c:pt idx="420">
                  <c:v>2</c:v>
                </c:pt>
                <c:pt idx="421">
                  <c:v>2</c:v>
                </c:pt>
                <c:pt idx="422">
                  <c:v>1</c:v>
                </c:pt>
                <c:pt idx="423">
                  <c:v>2</c:v>
                </c:pt>
                <c:pt idx="424">
                  <c:v>3</c:v>
                </c:pt>
                <c:pt idx="425">
                  <c:v>2</c:v>
                </c:pt>
                <c:pt idx="426">
                  <c:v>2</c:v>
                </c:pt>
                <c:pt idx="427">
                  <c:v>5</c:v>
                </c:pt>
                <c:pt idx="428">
                  <c:v>1</c:v>
                </c:pt>
                <c:pt idx="429">
                  <c:v>2</c:v>
                </c:pt>
                <c:pt idx="430">
                  <c:v>2</c:v>
                </c:pt>
                <c:pt idx="431">
                  <c:v>4</c:v>
                </c:pt>
                <c:pt idx="432">
                  <c:v>1</c:v>
                </c:pt>
                <c:pt idx="433">
                  <c:v>2</c:v>
                </c:pt>
                <c:pt idx="434">
                  <c:v>1</c:v>
                </c:pt>
                <c:pt idx="435">
                  <c:v>2</c:v>
                </c:pt>
                <c:pt idx="436">
                  <c:v>0</c:v>
                </c:pt>
                <c:pt idx="437">
                  <c:v>4</c:v>
                </c:pt>
                <c:pt idx="438">
                  <c:v>3</c:v>
                </c:pt>
                <c:pt idx="439">
                  <c:v>1</c:v>
                </c:pt>
                <c:pt idx="440">
                  <c:v>0</c:v>
                </c:pt>
                <c:pt idx="441">
                  <c:v>2</c:v>
                </c:pt>
                <c:pt idx="442">
                  <c:v>2</c:v>
                </c:pt>
                <c:pt idx="443">
                  <c:v>1</c:v>
                </c:pt>
                <c:pt idx="444">
                  <c:v>0</c:v>
                </c:pt>
                <c:pt idx="445">
                  <c:v>2</c:v>
                </c:pt>
                <c:pt idx="446">
                  <c:v>4</c:v>
                </c:pt>
                <c:pt idx="447">
                  <c:v>3</c:v>
                </c:pt>
                <c:pt idx="448">
                  <c:v>2</c:v>
                </c:pt>
                <c:pt idx="449">
                  <c:v>3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0</c:v>
                </c:pt>
                <c:pt idx="454">
                  <c:v>1</c:v>
                </c:pt>
                <c:pt idx="455">
                  <c:v>3</c:v>
                </c:pt>
                <c:pt idx="456">
                  <c:v>2</c:v>
                </c:pt>
                <c:pt idx="457">
                  <c:v>0</c:v>
                </c:pt>
                <c:pt idx="458">
                  <c:v>3</c:v>
                </c:pt>
                <c:pt idx="459">
                  <c:v>1</c:v>
                </c:pt>
                <c:pt idx="460">
                  <c:v>5</c:v>
                </c:pt>
                <c:pt idx="461">
                  <c:v>2</c:v>
                </c:pt>
                <c:pt idx="462">
                  <c:v>2</c:v>
                </c:pt>
                <c:pt idx="463">
                  <c:v>1</c:v>
                </c:pt>
                <c:pt idx="464">
                  <c:v>3</c:v>
                </c:pt>
                <c:pt idx="465">
                  <c:v>4</c:v>
                </c:pt>
                <c:pt idx="466">
                  <c:v>2</c:v>
                </c:pt>
                <c:pt idx="467">
                  <c:v>2</c:v>
                </c:pt>
                <c:pt idx="468">
                  <c:v>3</c:v>
                </c:pt>
                <c:pt idx="469">
                  <c:v>3</c:v>
                </c:pt>
                <c:pt idx="470">
                  <c:v>0</c:v>
                </c:pt>
                <c:pt idx="471">
                  <c:v>0</c:v>
                </c:pt>
                <c:pt idx="472">
                  <c:v>2</c:v>
                </c:pt>
                <c:pt idx="473">
                  <c:v>2</c:v>
                </c:pt>
                <c:pt idx="474">
                  <c:v>0</c:v>
                </c:pt>
                <c:pt idx="475">
                  <c:v>0</c:v>
                </c:pt>
                <c:pt idx="476">
                  <c:v>2</c:v>
                </c:pt>
                <c:pt idx="477">
                  <c:v>0</c:v>
                </c:pt>
                <c:pt idx="478">
                  <c:v>3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1</c:v>
                </c:pt>
                <c:pt idx="483">
                  <c:v>3</c:v>
                </c:pt>
                <c:pt idx="484">
                  <c:v>1</c:v>
                </c:pt>
                <c:pt idx="485">
                  <c:v>2</c:v>
                </c:pt>
                <c:pt idx="486">
                  <c:v>1</c:v>
                </c:pt>
                <c:pt idx="487">
                  <c:v>0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2</c:v>
                </c:pt>
                <c:pt idx="492">
                  <c:v>1</c:v>
                </c:pt>
                <c:pt idx="493">
                  <c:v>2</c:v>
                </c:pt>
                <c:pt idx="494">
                  <c:v>3</c:v>
                </c:pt>
                <c:pt idx="495">
                  <c:v>3</c:v>
                </c:pt>
                <c:pt idx="496">
                  <c:v>4</c:v>
                </c:pt>
                <c:pt idx="497">
                  <c:v>2</c:v>
                </c:pt>
                <c:pt idx="498">
                  <c:v>5</c:v>
                </c:pt>
                <c:pt idx="499">
                  <c:v>1</c:v>
                </c:pt>
                <c:pt idx="500">
                  <c:v>2</c:v>
                </c:pt>
                <c:pt idx="501">
                  <c:v>7</c:v>
                </c:pt>
                <c:pt idx="502">
                  <c:v>4</c:v>
                </c:pt>
                <c:pt idx="503">
                  <c:v>2</c:v>
                </c:pt>
                <c:pt idx="504">
                  <c:v>2</c:v>
                </c:pt>
                <c:pt idx="505">
                  <c:v>0</c:v>
                </c:pt>
                <c:pt idx="506">
                  <c:v>1</c:v>
                </c:pt>
                <c:pt idx="507">
                  <c:v>1</c:v>
                </c:pt>
                <c:pt idx="508">
                  <c:v>2</c:v>
                </c:pt>
                <c:pt idx="509">
                  <c:v>1</c:v>
                </c:pt>
                <c:pt idx="510">
                  <c:v>1</c:v>
                </c:pt>
                <c:pt idx="5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36704"/>
        <c:axId val="27338624"/>
      </c:scatterChart>
      <c:valAx>
        <c:axId val="273367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2000" b="1" dirty="0" smtClean="0"/>
                  <a:t>Energy (keV)</a:t>
                </a:r>
                <a:endParaRPr lang="en-GB" sz="2000" b="1" dirty="0"/>
              </a:p>
            </c:rich>
          </c:tx>
          <c:layout>
            <c:manualLayout>
              <c:xMode val="edge"/>
              <c:yMode val="edge"/>
              <c:x val="0.28797872340425534"/>
              <c:y val="0.839933975682474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338624"/>
        <c:crosses val="autoZero"/>
        <c:crossBetween val="midCat"/>
      </c:valAx>
      <c:valAx>
        <c:axId val="2733862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Gamma Ray </a:t>
                </a:r>
                <a:r>
                  <a:rPr lang="en-GB" sz="1200" dirty="0" err="1"/>
                  <a:t>Exp</a:t>
                </a:r>
                <a:r>
                  <a:rPr lang="en-GB" sz="1200" dirty="0"/>
                  <a:t> Yield</a:t>
                </a:r>
              </a:p>
            </c:rich>
          </c:tx>
          <c:layout>
            <c:manualLayout>
              <c:xMode val="edge"/>
              <c:yMode val="edge"/>
              <c:x val="6.8917183224437382E-3"/>
              <c:y val="7.0875779149031301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2733670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4839238845145"/>
          <c:y val="0.21385917563122361"/>
          <c:w val="0.76271225713142832"/>
          <c:h val="0.62478788449182532"/>
        </c:manualLayout>
      </c:layout>
      <c:scatterChart>
        <c:scatterStyle val="lineMarker"/>
        <c:varyColors val="0"/>
        <c:ser>
          <c:idx val="0"/>
          <c:order val="0"/>
          <c:tx>
            <c:strRef>
              <c:f>'SGBGO-BKGD-V4'!$B$1</c:f>
              <c:strCache>
                <c:ptCount val="1"/>
                <c:pt idx="0">
                  <c:v>SGBGO-BKGD-V4</c:v>
                </c:pt>
              </c:strCache>
            </c:strRef>
          </c:tx>
          <c:marker>
            <c:symbol val="none"/>
          </c:marker>
          <c:xVal>
            <c:numRef>
              <c:f>'SGBGO-BKGD-V4'!$A$2:$A$513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xVal>
          <c:yVal>
            <c:numRef>
              <c:f>'SGBGO-BKGD-V4'!$B$2:$B$513</c:f>
              <c:numCache>
                <c:formatCode>0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28850</c:v>
                </c:pt>
                <c:pt idx="42">
                  <c:v>19976</c:v>
                </c:pt>
                <c:pt idx="43">
                  <c:v>27855</c:v>
                </c:pt>
                <c:pt idx="44">
                  <c:v>30836</c:v>
                </c:pt>
                <c:pt idx="45">
                  <c:v>27011</c:v>
                </c:pt>
                <c:pt idx="46">
                  <c:v>24505</c:v>
                </c:pt>
                <c:pt idx="47">
                  <c:v>24340</c:v>
                </c:pt>
                <c:pt idx="48">
                  <c:v>24004</c:v>
                </c:pt>
                <c:pt idx="49">
                  <c:v>23365</c:v>
                </c:pt>
                <c:pt idx="50">
                  <c:v>23037</c:v>
                </c:pt>
                <c:pt idx="51">
                  <c:v>22520</c:v>
                </c:pt>
                <c:pt idx="52">
                  <c:v>21549</c:v>
                </c:pt>
                <c:pt idx="53">
                  <c:v>20213</c:v>
                </c:pt>
                <c:pt idx="54">
                  <c:v>19485</c:v>
                </c:pt>
                <c:pt idx="55">
                  <c:v>18742</c:v>
                </c:pt>
                <c:pt idx="56">
                  <c:v>19021</c:v>
                </c:pt>
                <c:pt idx="57">
                  <c:v>19202</c:v>
                </c:pt>
                <c:pt idx="58">
                  <c:v>19410</c:v>
                </c:pt>
                <c:pt idx="59">
                  <c:v>20349</c:v>
                </c:pt>
                <c:pt idx="60">
                  <c:v>21478</c:v>
                </c:pt>
                <c:pt idx="61">
                  <c:v>22792</c:v>
                </c:pt>
                <c:pt idx="62">
                  <c:v>24079</c:v>
                </c:pt>
                <c:pt idx="63">
                  <c:v>24223</c:v>
                </c:pt>
                <c:pt idx="64">
                  <c:v>23716</c:v>
                </c:pt>
                <c:pt idx="65">
                  <c:v>21722</c:v>
                </c:pt>
                <c:pt idx="66">
                  <c:v>20023</c:v>
                </c:pt>
                <c:pt idx="67">
                  <c:v>18297</c:v>
                </c:pt>
                <c:pt idx="68">
                  <c:v>17102</c:v>
                </c:pt>
                <c:pt idx="69">
                  <c:v>16836</c:v>
                </c:pt>
                <c:pt idx="70">
                  <c:v>16878</c:v>
                </c:pt>
                <c:pt idx="71">
                  <c:v>16977</c:v>
                </c:pt>
                <c:pt idx="72">
                  <c:v>17148</c:v>
                </c:pt>
                <c:pt idx="73">
                  <c:v>17717</c:v>
                </c:pt>
                <c:pt idx="74">
                  <c:v>18168</c:v>
                </c:pt>
                <c:pt idx="75">
                  <c:v>18446</c:v>
                </c:pt>
                <c:pt idx="76">
                  <c:v>18955</c:v>
                </c:pt>
                <c:pt idx="77">
                  <c:v>19121</c:v>
                </c:pt>
                <c:pt idx="78">
                  <c:v>18850</c:v>
                </c:pt>
                <c:pt idx="79">
                  <c:v>18024</c:v>
                </c:pt>
                <c:pt idx="80">
                  <c:v>16685</c:v>
                </c:pt>
                <c:pt idx="81">
                  <c:v>15009</c:v>
                </c:pt>
                <c:pt idx="82">
                  <c:v>13517</c:v>
                </c:pt>
                <c:pt idx="83">
                  <c:v>11915</c:v>
                </c:pt>
                <c:pt idx="84">
                  <c:v>10760</c:v>
                </c:pt>
                <c:pt idx="85">
                  <c:v>9652</c:v>
                </c:pt>
                <c:pt idx="86">
                  <c:v>8728</c:v>
                </c:pt>
                <c:pt idx="87">
                  <c:v>8381</c:v>
                </c:pt>
                <c:pt idx="88">
                  <c:v>7780</c:v>
                </c:pt>
                <c:pt idx="89">
                  <c:v>7475</c:v>
                </c:pt>
                <c:pt idx="90">
                  <c:v>6989</c:v>
                </c:pt>
                <c:pt idx="91">
                  <c:v>6980</c:v>
                </c:pt>
                <c:pt idx="92">
                  <c:v>6832</c:v>
                </c:pt>
                <c:pt idx="93">
                  <c:v>6651</c:v>
                </c:pt>
                <c:pt idx="94">
                  <c:v>7155</c:v>
                </c:pt>
                <c:pt idx="95">
                  <c:v>8244</c:v>
                </c:pt>
                <c:pt idx="96">
                  <c:v>10476</c:v>
                </c:pt>
                <c:pt idx="97">
                  <c:v>14238</c:v>
                </c:pt>
                <c:pt idx="98">
                  <c:v>20494</c:v>
                </c:pt>
                <c:pt idx="99">
                  <c:v>28701</c:v>
                </c:pt>
                <c:pt idx="100">
                  <c:v>39074</c:v>
                </c:pt>
                <c:pt idx="101">
                  <c:v>49266</c:v>
                </c:pt>
                <c:pt idx="102">
                  <c:v>56773</c:v>
                </c:pt>
                <c:pt idx="103">
                  <c:v>60399</c:v>
                </c:pt>
                <c:pt idx="104">
                  <c:v>58746</c:v>
                </c:pt>
                <c:pt idx="105">
                  <c:v>51815</c:v>
                </c:pt>
                <c:pt idx="106">
                  <c:v>42535</c:v>
                </c:pt>
                <c:pt idx="107">
                  <c:v>32531</c:v>
                </c:pt>
                <c:pt idx="108">
                  <c:v>23082</c:v>
                </c:pt>
                <c:pt idx="109">
                  <c:v>15727</c:v>
                </c:pt>
                <c:pt idx="110">
                  <c:v>10074</c:v>
                </c:pt>
                <c:pt idx="111">
                  <c:v>6489</c:v>
                </c:pt>
                <c:pt idx="112">
                  <c:v>4474</c:v>
                </c:pt>
                <c:pt idx="113">
                  <c:v>3299</c:v>
                </c:pt>
                <c:pt idx="114">
                  <c:v>2674</c:v>
                </c:pt>
                <c:pt idx="115">
                  <c:v>2368</c:v>
                </c:pt>
                <c:pt idx="116">
                  <c:v>2165</c:v>
                </c:pt>
                <c:pt idx="117">
                  <c:v>2231</c:v>
                </c:pt>
                <c:pt idx="118">
                  <c:v>2140</c:v>
                </c:pt>
                <c:pt idx="119">
                  <c:v>2275</c:v>
                </c:pt>
                <c:pt idx="120">
                  <c:v>2326</c:v>
                </c:pt>
                <c:pt idx="121">
                  <c:v>2286</c:v>
                </c:pt>
                <c:pt idx="122">
                  <c:v>2275</c:v>
                </c:pt>
                <c:pt idx="123">
                  <c:v>2404</c:v>
                </c:pt>
                <c:pt idx="124">
                  <c:v>2280</c:v>
                </c:pt>
                <c:pt idx="125">
                  <c:v>2186</c:v>
                </c:pt>
                <c:pt idx="126">
                  <c:v>2079</c:v>
                </c:pt>
                <c:pt idx="127">
                  <c:v>1994</c:v>
                </c:pt>
                <c:pt idx="128">
                  <c:v>1832</c:v>
                </c:pt>
                <c:pt idx="129">
                  <c:v>1788</c:v>
                </c:pt>
                <c:pt idx="130">
                  <c:v>1746</c:v>
                </c:pt>
                <c:pt idx="131">
                  <c:v>1768</c:v>
                </c:pt>
                <c:pt idx="132">
                  <c:v>1679</c:v>
                </c:pt>
                <c:pt idx="133">
                  <c:v>1583</c:v>
                </c:pt>
                <c:pt idx="134">
                  <c:v>1655</c:v>
                </c:pt>
                <c:pt idx="135">
                  <c:v>1656</c:v>
                </c:pt>
                <c:pt idx="136">
                  <c:v>1599</c:v>
                </c:pt>
                <c:pt idx="137">
                  <c:v>1602</c:v>
                </c:pt>
                <c:pt idx="138">
                  <c:v>1712</c:v>
                </c:pt>
                <c:pt idx="139">
                  <c:v>1622</c:v>
                </c:pt>
                <c:pt idx="140">
                  <c:v>1685</c:v>
                </c:pt>
                <c:pt idx="141">
                  <c:v>1658</c:v>
                </c:pt>
                <c:pt idx="142">
                  <c:v>1624</c:v>
                </c:pt>
                <c:pt idx="143">
                  <c:v>1675</c:v>
                </c:pt>
                <c:pt idx="144">
                  <c:v>1709</c:v>
                </c:pt>
                <c:pt idx="145">
                  <c:v>1755</c:v>
                </c:pt>
                <c:pt idx="146">
                  <c:v>1631</c:v>
                </c:pt>
                <c:pt idx="147">
                  <c:v>1695</c:v>
                </c:pt>
                <c:pt idx="148">
                  <c:v>1560</c:v>
                </c:pt>
                <c:pt idx="149">
                  <c:v>1675</c:v>
                </c:pt>
                <c:pt idx="150">
                  <c:v>1648</c:v>
                </c:pt>
                <c:pt idx="151">
                  <c:v>1592</c:v>
                </c:pt>
                <c:pt idx="152">
                  <c:v>1506</c:v>
                </c:pt>
                <c:pt idx="153">
                  <c:v>1550</c:v>
                </c:pt>
                <c:pt idx="154">
                  <c:v>1470</c:v>
                </c:pt>
                <c:pt idx="155">
                  <c:v>1559</c:v>
                </c:pt>
                <c:pt idx="156">
                  <c:v>1490</c:v>
                </c:pt>
                <c:pt idx="157">
                  <c:v>1447</c:v>
                </c:pt>
                <c:pt idx="158">
                  <c:v>1465</c:v>
                </c:pt>
                <c:pt idx="159">
                  <c:v>1538</c:v>
                </c:pt>
                <c:pt idx="160">
                  <c:v>1407</c:v>
                </c:pt>
                <c:pt idx="161">
                  <c:v>1485</c:v>
                </c:pt>
                <c:pt idx="162">
                  <c:v>1496</c:v>
                </c:pt>
                <c:pt idx="163">
                  <c:v>1551</c:v>
                </c:pt>
                <c:pt idx="164">
                  <c:v>1473</c:v>
                </c:pt>
                <c:pt idx="165">
                  <c:v>1595</c:v>
                </c:pt>
                <c:pt idx="166">
                  <c:v>1599</c:v>
                </c:pt>
                <c:pt idx="167">
                  <c:v>1614</c:v>
                </c:pt>
                <c:pt idx="168">
                  <c:v>1535</c:v>
                </c:pt>
                <c:pt idx="169">
                  <c:v>1535</c:v>
                </c:pt>
                <c:pt idx="170">
                  <c:v>1520</c:v>
                </c:pt>
                <c:pt idx="171">
                  <c:v>1543</c:v>
                </c:pt>
                <c:pt idx="172">
                  <c:v>1466</c:v>
                </c:pt>
                <c:pt idx="173">
                  <c:v>1501</c:v>
                </c:pt>
                <c:pt idx="174">
                  <c:v>1491</c:v>
                </c:pt>
                <c:pt idx="175">
                  <c:v>1501</c:v>
                </c:pt>
                <c:pt idx="176">
                  <c:v>1520</c:v>
                </c:pt>
                <c:pt idx="177">
                  <c:v>1567</c:v>
                </c:pt>
                <c:pt idx="178">
                  <c:v>1511</c:v>
                </c:pt>
                <c:pt idx="179">
                  <c:v>1607</c:v>
                </c:pt>
                <c:pt idx="180">
                  <c:v>1526</c:v>
                </c:pt>
                <c:pt idx="181">
                  <c:v>1519</c:v>
                </c:pt>
                <c:pt idx="182">
                  <c:v>1597</c:v>
                </c:pt>
                <c:pt idx="183">
                  <c:v>1493</c:v>
                </c:pt>
                <c:pt idx="184">
                  <c:v>1475</c:v>
                </c:pt>
                <c:pt idx="185">
                  <c:v>1553</c:v>
                </c:pt>
                <c:pt idx="186">
                  <c:v>1516</c:v>
                </c:pt>
                <c:pt idx="187">
                  <c:v>1536</c:v>
                </c:pt>
                <c:pt idx="188">
                  <c:v>1476</c:v>
                </c:pt>
                <c:pt idx="189">
                  <c:v>1540</c:v>
                </c:pt>
                <c:pt idx="190">
                  <c:v>1520</c:v>
                </c:pt>
                <c:pt idx="191">
                  <c:v>1455</c:v>
                </c:pt>
                <c:pt idx="192">
                  <c:v>1525</c:v>
                </c:pt>
                <c:pt idx="193">
                  <c:v>1515</c:v>
                </c:pt>
                <c:pt idx="194">
                  <c:v>1446</c:v>
                </c:pt>
                <c:pt idx="195">
                  <c:v>1520</c:v>
                </c:pt>
                <c:pt idx="196">
                  <c:v>1550</c:v>
                </c:pt>
                <c:pt idx="197">
                  <c:v>1491</c:v>
                </c:pt>
                <c:pt idx="198">
                  <c:v>1555</c:v>
                </c:pt>
                <c:pt idx="199">
                  <c:v>1513</c:v>
                </c:pt>
                <c:pt idx="200">
                  <c:v>1460</c:v>
                </c:pt>
                <c:pt idx="201">
                  <c:v>1512</c:v>
                </c:pt>
                <c:pt idx="202">
                  <c:v>1530</c:v>
                </c:pt>
                <c:pt idx="203">
                  <c:v>1544</c:v>
                </c:pt>
                <c:pt idx="204">
                  <c:v>1467</c:v>
                </c:pt>
                <c:pt idx="205">
                  <c:v>1455</c:v>
                </c:pt>
                <c:pt idx="206">
                  <c:v>1513</c:v>
                </c:pt>
                <c:pt idx="207">
                  <c:v>1501</c:v>
                </c:pt>
                <c:pt idx="208">
                  <c:v>1556</c:v>
                </c:pt>
                <c:pt idx="209">
                  <c:v>1488</c:v>
                </c:pt>
                <c:pt idx="210">
                  <c:v>1621</c:v>
                </c:pt>
                <c:pt idx="211">
                  <c:v>1633</c:v>
                </c:pt>
                <c:pt idx="212">
                  <c:v>1670</c:v>
                </c:pt>
                <c:pt idx="213">
                  <c:v>1715</c:v>
                </c:pt>
                <c:pt idx="214">
                  <c:v>1709</c:v>
                </c:pt>
                <c:pt idx="215">
                  <c:v>1724</c:v>
                </c:pt>
                <c:pt idx="216">
                  <c:v>1761</c:v>
                </c:pt>
                <c:pt idx="217">
                  <c:v>1832</c:v>
                </c:pt>
                <c:pt idx="218">
                  <c:v>1814</c:v>
                </c:pt>
                <c:pt idx="219">
                  <c:v>1699</c:v>
                </c:pt>
                <c:pt idx="220">
                  <c:v>1727</c:v>
                </c:pt>
                <c:pt idx="221">
                  <c:v>1715</c:v>
                </c:pt>
                <c:pt idx="222">
                  <c:v>1708</c:v>
                </c:pt>
                <c:pt idx="223">
                  <c:v>1669</c:v>
                </c:pt>
                <c:pt idx="224">
                  <c:v>1624</c:v>
                </c:pt>
                <c:pt idx="225">
                  <c:v>1591</c:v>
                </c:pt>
                <c:pt idx="226">
                  <c:v>1596</c:v>
                </c:pt>
                <c:pt idx="227">
                  <c:v>1604</c:v>
                </c:pt>
                <c:pt idx="228">
                  <c:v>1589</c:v>
                </c:pt>
                <c:pt idx="229">
                  <c:v>1557</c:v>
                </c:pt>
                <c:pt idx="230">
                  <c:v>1442</c:v>
                </c:pt>
                <c:pt idx="231">
                  <c:v>1500</c:v>
                </c:pt>
                <c:pt idx="232">
                  <c:v>1438</c:v>
                </c:pt>
                <c:pt idx="233">
                  <c:v>1384</c:v>
                </c:pt>
                <c:pt idx="234">
                  <c:v>1385</c:v>
                </c:pt>
                <c:pt idx="235">
                  <c:v>1403</c:v>
                </c:pt>
                <c:pt idx="236">
                  <c:v>1363</c:v>
                </c:pt>
                <c:pt idx="237">
                  <c:v>1447</c:v>
                </c:pt>
                <c:pt idx="238">
                  <c:v>1400</c:v>
                </c:pt>
                <c:pt idx="239">
                  <c:v>1420</c:v>
                </c:pt>
                <c:pt idx="240">
                  <c:v>1481</c:v>
                </c:pt>
                <c:pt idx="241">
                  <c:v>1507</c:v>
                </c:pt>
                <c:pt idx="242">
                  <c:v>1543</c:v>
                </c:pt>
                <c:pt idx="243">
                  <c:v>1507</c:v>
                </c:pt>
                <c:pt idx="244">
                  <c:v>1496</c:v>
                </c:pt>
                <c:pt idx="245">
                  <c:v>1459</c:v>
                </c:pt>
                <c:pt idx="246">
                  <c:v>1499</c:v>
                </c:pt>
                <c:pt idx="247">
                  <c:v>1538</c:v>
                </c:pt>
                <c:pt idx="248">
                  <c:v>1494</c:v>
                </c:pt>
                <c:pt idx="249">
                  <c:v>1483</c:v>
                </c:pt>
                <c:pt idx="250">
                  <c:v>1472</c:v>
                </c:pt>
                <c:pt idx="251">
                  <c:v>1449</c:v>
                </c:pt>
                <c:pt idx="252">
                  <c:v>1339</c:v>
                </c:pt>
                <c:pt idx="253">
                  <c:v>1391</c:v>
                </c:pt>
                <c:pt idx="254">
                  <c:v>1359</c:v>
                </c:pt>
                <c:pt idx="255">
                  <c:v>1390</c:v>
                </c:pt>
                <c:pt idx="256">
                  <c:v>1353</c:v>
                </c:pt>
                <c:pt idx="257">
                  <c:v>1354</c:v>
                </c:pt>
                <c:pt idx="258">
                  <c:v>1356</c:v>
                </c:pt>
                <c:pt idx="259">
                  <c:v>1385</c:v>
                </c:pt>
                <c:pt idx="260">
                  <c:v>1336</c:v>
                </c:pt>
                <c:pt idx="261">
                  <c:v>1371</c:v>
                </c:pt>
                <c:pt idx="262">
                  <c:v>1278</c:v>
                </c:pt>
                <c:pt idx="263">
                  <c:v>1326</c:v>
                </c:pt>
                <c:pt idx="264">
                  <c:v>1404</c:v>
                </c:pt>
                <c:pt idx="265">
                  <c:v>1322</c:v>
                </c:pt>
                <c:pt idx="266">
                  <c:v>1361</c:v>
                </c:pt>
                <c:pt idx="267">
                  <c:v>1349</c:v>
                </c:pt>
                <c:pt idx="268">
                  <c:v>1368</c:v>
                </c:pt>
                <c:pt idx="269">
                  <c:v>1395</c:v>
                </c:pt>
                <c:pt idx="270">
                  <c:v>1417</c:v>
                </c:pt>
                <c:pt idx="271">
                  <c:v>1405</c:v>
                </c:pt>
                <c:pt idx="272">
                  <c:v>1298</c:v>
                </c:pt>
                <c:pt idx="273">
                  <c:v>1379</c:v>
                </c:pt>
                <c:pt idx="274">
                  <c:v>1364</c:v>
                </c:pt>
                <c:pt idx="275">
                  <c:v>1386</c:v>
                </c:pt>
                <c:pt idx="276">
                  <c:v>1353</c:v>
                </c:pt>
                <c:pt idx="277">
                  <c:v>1330</c:v>
                </c:pt>
                <c:pt idx="278">
                  <c:v>1409</c:v>
                </c:pt>
                <c:pt idx="279">
                  <c:v>1348</c:v>
                </c:pt>
                <c:pt idx="280">
                  <c:v>1434</c:v>
                </c:pt>
                <c:pt idx="281">
                  <c:v>1344</c:v>
                </c:pt>
                <c:pt idx="282">
                  <c:v>1380</c:v>
                </c:pt>
                <c:pt idx="283">
                  <c:v>1403</c:v>
                </c:pt>
                <c:pt idx="284">
                  <c:v>1394</c:v>
                </c:pt>
                <c:pt idx="285">
                  <c:v>1379</c:v>
                </c:pt>
                <c:pt idx="286">
                  <c:v>1364</c:v>
                </c:pt>
                <c:pt idx="287">
                  <c:v>1389</c:v>
                </c:pt>
                <c:pt idx="288">
                  <c:v>1448</c:v>
                </c:pt>
                <c:pt idx="289">
                  <c:v>1380</c:v>
                </c:pt>
                <c:pt idx="290">
                  <c:v>1485</c:v>
                </c:pt>
                <c:pt idx="291">
                  <c:v>1432</c:v>
                </c:pt>
                <c:pt idx="292">
                  <c:v>1471</c:v>
                </c:pt>
                <c:pt idx="293">
                  <c:v>1490</c:v>
                </c:pt>
                <c:pt idx="294">
                  <c:v>1465</c:v>
                </c:pt>
                <c:pt idx="295">
                  <c:v>1482</c:v>
                </c:pt>
                <c:pt idx="296">
                  <c:v>1535</c:v>
                </c:pt>
                <c:pt idx="297">
                  <c:v>1533</c:v>
                </c:pt>
                <c:pt idx="298">
                  <c:v>1580</c:v>
                </c:pt>
                <c:pt idx="299">
                  <c:v>1520</c:v>
                </c:pt>
                <c:pt idx="300">
                  <c:v>1498</c:v>
                </c:pt>
                <c:pt idx="301">
                  <c:v>1545</c:v>
                </c:pt>
                <c:pt idx="302">
                  <c:v>1579</c:v>
                </c:pt>
                <c:pt idx="303">
                  <c:v>1552</c:v>
                </c:pt>
                <c:pt idx="304">
                  <c:v>1533</c:v>
                </c:pt>
                <c:pt idx="305">
                  <c:v>1526</c:v>
                </c:pt>
                <c:pt idx="306">
                  <c:v>1614</c:v>
                </c:pt>
                <c:pt idx="307">
                  <c:v>1554</c:v>
                </c:pt>
                <c:pt idx="308">
                  <c:v>1603</c:v>
                </c:pt>
                <c:pt idx="309">
                  <c:v>1558</c:v>
                </c:pt>
                <c:pt idx="310">
                  <c:v>1582</c:v>
                </c:pt>
                <c:pt idx="311">
                  <c:v>1680</c:v>
                </c:pt>
                <c:pt idx="312">
                  <c:v>1631</c:v>
                </c:pt>
                <c:pt idx="313">
                  <c:v>1588</c:v>
                </c:pt>
                <c:pt idx="314">
                  <c:v>1662</c:v>
                </c:pt>
                <c:pt idx="315">
                  <c:v>1712</c:v>
                </c:pt>
                <c:pt idx="316">
                  <c:v>1595</c:v>
                </c:pt>
                <c:pt idx="317">
                  <c:v>1689</c:v>
                </c:pt>
                <c:pt idx="318">
                  <c:v>1694</c:v>
                </c:pt>
                <c:pt idx="319">
                  <c:v>1778</c:v>
                </c:pt>
                <c:pt idx="320">
                  <c:v>1695</c:v>
                </c:pt>
                <c:pt idx="321">
                  <c:v>1752</c:v>
                </c:pt>
                <c:pt idx="322">
                  <c:v>1882</c:v>
                </c:pt>
                <c:pt idx="323">
                  <c:v>1737</c:v>
                </c:pt>
                <c:pt idx="324">
                  <c:v>1776</c:v>
                </c:pt>
                <c:pt idx="325">
                  <c:v>1713</c:v>
                </c:pt>
                <c:pt idx="326">
                  <c:v>1853</c:v>
                </c:pt>
                <c:pt idx="327">
                  <c:v>1715</c:v>
                </c:pt>
                <c:pt idx="328">
                  <c:v>1750</c:v>
                </c:pt>
                <c:pt idx="329">
                  <c:v>1787</c:v>
                </c:pt>
                <c:pt idx="330">
                  <c:v>1842</c:v>
                </c:pt>
                <c:pt idx="331">
                  <c:v>1748</c:v>
                </c:pt>
                <c:pt idx="332">
                  <c:v>1816</c:v>
                </c:pt>
                <c:pt idx="333">
                  <c:v>1849</c:v>
                </c:pt>
                <c:pt idx="334">
                  <c:v>1894</c:v>
                </c:pt>
                <c:pt idx="335">
                  <c:v>1907</c:v>
                </c:pt>
                <c:pt idx="336">
                  <c:v>1981</c:v>
                </c:pt>
                <c:pt idx="337">
                  <c:v>2033</c:v>
                </c:pt>
                <c:pt idx="338">
                  <c:v>1905</c:v>
                </c:pt>
                <c:pt idx="339">
                  <c:v>1883</c:v>
                </c:pt>
                <c:pt idx="340">
                  <c:v>1856</c:v>
                </c:pt>
                <c:pt idx="341">
                  <c:v>1883</c:v>
                </c:pt>
                <c:pt idx="342">
                  <c:v>1743</c:v>
                </c:pt>
                <c:pt idx="343">
                  <c:v>1729</c:v>
                </c:pt>
                <c:pt idx="344">
                  <c:v>1792</c:v>
                </c:pt>
                <c:pt idx="345">
                  <c:v>1563</c:v>
                </c:pt>
                <c:pt idx="346">
                  <c:v>1512</c:v>
                </c:pt>
                <c:pt idx="347">
                  <c:v>1505</c:v>
                </c:pt>
                <c:pt idx="348">
                  <c:v>1461</c:v>
                </c:pt>
                <c:pt idx="349">
                  <c:v>1398</c:v>
                </c:pt>
                <c:pt idx="350">
                  <c:v>1385</c:v>
                </c:pt>
                <c:pt idx="351">
                  <c:v>1368</c:v>
                </c:pt>
                <c:pt idx="352">
                  <c:v>1300</c:v>
                </c:pt>
                <c:pt idx="353">
                  <c:v>1262</c:v>
                </c:pt>
                <c:pt idx="354">
                  <c:v>1262</c:v>
                </c:pt>
                <c:pt idx="355">
                  <c:v>1258</c:v>
                </c:pt>
                <c:pt idx="356">
                  <c:v>1168</c:v>
                </c:pt>
                <c:pt idx="357">
                  <c:v>1187</c:v>
                </c:pt>
                <c:pt idx="358">
                  <c:v>1232</c:v>
                </c:pt>
                <c:pt idx="359">
                  <c:v>1247</c:v>
                </c:pt>
                <c:pt idx="360">
                  <c:v>1267</c:v>
                </c:pt>
                <c:pt idx="361">
                  <c:v>1376</c:v>
                </c:pt>
                <c:pt idx="362">
                  <c:v>1409</c:v>
                </c:pt>
                <c:pt idx="363">
                  <c:v>1420</c:v>
                </c:pt>
                <c:pt idx="364">
                  <c:v>1556</c:v>
                </c:pt>
                <c:pt idx="365">
                  <c:v>1662</c:v>
                </c:pt>
                <c:pt idx="366">
                  <c:v>1758</c:v>
                </c:pt>
                <c:pt idx="367">
                  <c:v>1908</c:v>
                </c:pt>
                <c:pt idx="368">
                  <c:v>2048</c:v>
                </c:pt>
                <c:pt idx="369">
                  <c:v>2103</c:v>
                </c:pt>
                <c:pt idx="370">
                  <c:v>2199</c:v>
                </c:pt>
                <c:pt idx="371">
                  <c:v>2189</c:v>
                </c:pt>
                <c:pt idx="372">
                  <c:v>2176</c:v>
                </c:pt>
                <c:pt idx="373">
                  <c:v>2201</c:v>
                </c:pt>
                <c:pt idx="374">
                  <c:v>2149</c:v>
                </c:pt>
                <c:pt idx="375">
                  <c:v>1993</c:v>
                </c:pt>
                <c:pt idx="376">
                  <c:v>1916</c:v>
                </c:pt>
                <c:pt idx="377">
                  <c:v>1842</c:v>
                </c:pt>
                <c:pt idx="378">
                  <c:v>1662</c:v>
                </c:pt>
                <c:pt idx="379">
                  <c:v>1474</c:v>
                </c:pt>
                <c:pt idx="380">
                  <c:v>1401</c:v>
                </c:pt>
                <c:pt idx="381">
                  <c:v>1333</c:v>
                </c:pt>
                <c:pt idx="382">
                  <c:v>1229</c:v>
                </c:pt>
                <c:pt idx="383">
                  <c:v>1150</c:v>
                </c:pt>
                <c:pt idx="384">
                  <c:v>1021</c:v>
                </c:pt>
                <c:pt idx="385">
                  <c:v>1037</c:v>
                </c:pt>
                <c:pt idx="386">
                  <c:v>971</c:v>
                </c:pt>
                <c:pt idx="387">
                  <c:v>961</c:v>
                </c:pt>
                <c:pt idx="388">
                  <c:v>919</c:v>
                </c:pt>
                <c:pt idx="389">
                  <c:v>912</c:v>
                </c:pt>
                <c:pt idx="390">
                  <c:v>877</c:v>
                </c:pt>
                <c:pt idx="391">
                  <c:v>895</c:v>
                </c:pt>
                <c:pt idx="392">
                  <c:v>907</c:v>
                </c:pt>
                <c:pt idx="393">
                  <c:v>882</c:v>
                </c:pt>
                <c:pt idx="394">
                  <c:v>825</c:v>
                </c:pt>
                <c:pt idx="395">
                  <c:v>867</c:v>
                </c:pt>
                <c:pt idx="396">
                  <c:v>810</c:v>
                </c:pt>
                <c:pt idx="397">
                  <c:v>765</c:v>
                </c:pt>
                <c:pt idx="398">
                  <c:v>735</c:v>
                </c:pt>
                <c:pt idx="399">
                  <c:v>781</c:v>
                </c:pt>
                <c:pt idx="400">
                  <c:v>769</c:v>
                </c:pt>
                <c:pt idx="401">
                  <c:v>709</c:v>
                </c:pt>
                <c:pt idx="402">
                  <c:v>776</c:v>
                </c:pt>
                <c:pt idx="403">
                  <c:v>768</c:v>
                </c:pt>
                <c:pt idx="404">
                  <c:v>725</c:v>
                </c:pt>
                <c:pt idx="405">
                  <c:v>728</c:v>
                </c:pt>
                <c:pt idx="406">
                  <c:v>743</c:v>
                </c:pt>
                <c:pt idx="407">
                  <c:v>728</c:v>
                </c:pt>
                <c:pt idx="408">
                  <c:v>725</c:v>
                </c:pt>
                <c:pt idx="409">
                  <c:v>699</c:v>
                </c:pt>
                <c:pt idx="410">
                  <c:v>678</c:v>
                </c:pt>
                <c:pt idx="411">
                  <c:v>700</c:v>
                </c:pt>
                <c:pt idx="412">
                  <c:v>759</c:v>
                </c:pt>
                <c:pt idx="413">
                  <c:v>726</c:v>
                </c:pt>
                <c:pt idx="414">
                  <c:v>688</c:v>
                </c:pt>
                <c:pt idx="415">
                  <c:v>657</c:v>
                </c:pt>
                <c:pt idx="416">
                  <c:v>729</c:v>
                </c:pt>
                <c:pt idx="417">
                  <c:v>718</c:v>
                </c:pt>
                <c:pt idx="418">
                  <c:v>642</c:v>
                </c:pt>
                <c:pt idx="419">
                  <c:v>678</c:v>
                </c:pt>
                <c:pt idx="420">
                  <c:v>671</c:v>
                </c:pt>
                <c:pt idx="421">
                  <c:v>668</c:v>
                </c:pt>
                <c:pt idx="422">
                  <c:v>712</c:v>
                </c:pt>
                <c:pt idx="423">
                  <c:v>675</c:v>
                </c:pt>
                <c:pt idx="424">
                  <c:v>697</c:v>
                </c:pt>
                <c:pt idx="425">
                  <c:v>706</c:v>
                </c:pt>
                <c:pt idx="426">
                  <c:v>653</c:v>
                </c:pt>
                <c:pt idx="427">
                  <c:v>692</c:v>
                </c:pt>
                <c:pt idx="428">
                  <c:v>679</c:v>
                </c:pt>
                <c:pt idx="429">
                  <c:v>697</c:v>
                </c:pt>
                <c:pt idx="430">
                  <c:v>748</c:v>
                </c:pt>
                <c:pt idx="431">
                  <c:v>688</c:v>
                </c:pt>
                <c:pt idx="432">
                  <c:v>713</c:v>
                </c:pt>
                <c:pt idx="433">
                  <c:v>730</c:v>
                </c:pt>
                <c:pt idx="434">
                  <c:v>690</c:v>
                </c:pt>
                <c:pt idx="435">
                  <c:v>735</c:v>
                </c:pt>
                <c:pt idx="436">
                  <c:v>724</c:v>
                </c:pt>
                <c:pt idx="437">
                  <c:v>771</c:v>
                </c:pt>
                <c:pt idx="438">
                  <c:v>704</c:v>
                </c:pt>
                <c:pt idx="439">
                  <c:v>702</c:v>
                </c:pt>
                <c:pt idx="440">
                  <c:v>719</c:v>
                </c:pt>
                <c:pt idx="441">
                  <c:v>745</c:v>
                </c:pt>
                <c:pt idx="442">
                  <c:v>681</c:v>
                </c:pt>
                <c:pt idx="443">
                  <c:v>679</c:v>
                </c:pt>
                <c:pt idx="444">
                  <c:v>691</c:v>
                </c:pt>
                <c:pt idx="445">
                  <c:v>695</c:v>
                </c:pt>
                <c:pt idx="446">
                  <c:v>683</c:v>
                </c:pt>
                <c:pt idx="447">
                  <c:v>686</c:v>
                </c:pt>
                <c:pt idx="448">
                  <c:v>718</c:v>
                </c:pt>
                <c:pt idx="449">
                  <c:v>679</c:v>
                </c:pt>
                <c:pt idx="450">
                  <c:v>652</c:v>
                </c:pt>
                <c:pt idx="451">
                  <c:v>685</c:v>
                </c:pt>
                <c:pt idx="452">
                  <c:v>685</c:v>
                </c:pt>
                <c:pt idx="453">
                  <c:v>698</c:v>
                </c:pt>
                <c:pt idx="454">
                  <c:v>703</c:v>
                </c:pt>
                <c:pt idx="455">
                  <c:v>708</c:v>
                </c:pt>
                <c:pt idx="456">
                  <c:v>665</c:v>
                </c:pt>
                <c:pt idx="457">
                  <c:v>735</c:v>
                </c:pt>
                <c:pt idx="458">
                  <c:v>677</c:v>
                </c:pt>
                <c:pt idx="459">
                  <c:v>635</c:v>
                </c:pt>
                <c:pt idx="460">
                  <c:v>687</c:v>
                </c:pt>
                <c:pt idx="461">
                  <c:v>704</c:v>
                </c:pt>
                <c:pt idx="462">
                  <c:v>684</c:v>
                </c:pt>
                <c:pt idx="463">
                  <c:v>683</c:v>
                </c:pt>
                <c:pt idx="464">
                  <c:v>697</c:v>
                </c:pt>
                <c:pt idx="465">
                  <c:v>653</c:v>
                </c:pt>
                <c:pt idx="466">
                  <c:v>636</c:v>
                </c:pt>
                <c:pt idx="467">
                  <c:v>702</c:v>
                </c:pt>
                <c:pt idx="468">
                  <c:v>689</c:v>
                </c:pt>
                <c:pt idx="469">
                  <c:v>649</c:v>
                </c:pt>
                <c:pt idx="470">
                  <c:v>686</c:v>
                </c:pt>
                <c:pt idx="471">
                  <c:v>691</c:v>
                </c:pt>
                <c:pt idx="472">
                  <c:v>636</c:v>
                </c:pt>
                <c:pt idx="473">
                  <c:v>633</c:v>
                </c:pt>
                <c:pt idx="474">
                  <c:v>609</c:v>
                </c:pt>
                <c:pt idx="475">
                  <c:v>625</c:v>
                </c:pt>
                <c:pt idx="476">
                  <c:v>660</c:v>
                </c:pt>
                <c:pt idx="477">
                  <c:v>621</c:v>
                </c:pt>
                <c:pt idx="478">
                  <c:v>600</c:v>
                </c:pt>
                <c:pt idx="479">
                  <c:v>640</c:v>
                </c:pt>
                <c:pt idx="480">
                  <c:v>647</c:v>
                </c:pt>
                <c:pt idx="481">
                  <c:v>601</c:v>
                </c:pt>
                <c:pt idx="482">
                  <c:v>642</c:v>
                </c:pt>
                <c:pt idx="483">
                  <c:v>682</c:v>
                </c:pt>
                <c:pt idx="484">
                  <c:v>687</c:v>
                </c:pt>
                <c:pt idx="485">
                  <c:v>734</c:v>
                </c:pt>
                <c:pt idx="486">
                  <c:v>660</c:v>
                </c:pt>
                <c:pt idx="487">
                  <c:v>689</c:v>
                </c:pt>
                <c:pt idx="488">
                  <c:v>746</c:v>
                </c:pt>
                <c:pt idx="489">
                  <c:v>710</c:v>
                </c:pt>
                <c:pt idx="490">
                  <c:v>707</c:v>
                </c:pt>
                <c:pt idx="491">
                  <c:v>653</c:v>
                </c:pt>
                <c:pt idx="492">
                  <c:v>686</c:v>
                </c:pt>
                <c:pt idx="493">
                  <c:v>591</c:v>
                </c:pt>
                <c:pt idx="494">
                  <c:v>637</c:v>
                </c:pt>
                <c:pt idx="495">
                  <c:v>597</c:v>
                </c:pt>
                <c:pt idx="496">
                  <c:v>537</c:v>
                </c:pt>
                <c:pt idx="497">
                  <c:v>499</c:v>
                </c:pt>
                <c:pt idx="498">
                  <c:v>458</c:v>
                </c:pt>
                <c:pt idx="499">
                  <c:v>437</c:v>
                </c:pt>
                <c:pt idx="500">
                  <c:v>984</c:v>
                </c:pt>
                <c:pt idx="501">
                  <c:v>948</c:v>
                </c:pt>
                <c:pt idx="502">
                  <c:v>873</c:v>
                </c:pt>
                <c:pt idx="503">
                  <c:v>827</c:v>
                </c:pt>
                <c:pt idx="504">
                  <c:v>736</c:v>
                </c:pt>
                <c:pt idx="505">
                  <c:v>691</c:v>
                </c:pt>
                <c:pt idx="506">
                  <c:v>639</c:v>
                </c:pt>
                <c:pt idx="507">
                  <c:v>635</c:v>
                </c:pt>
                <c:pt idx="508">
                  <c:v>526</c:v>
                </c:pt>
                <c:pt idx="509">
                  <c:v>442</c:v>
                </c:pt>
                <c:pt idx="510">
                  <c:v>344</c:v>
                </c:pt>
                <c:pt idx="511">
                  <c:v>187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63200"/>
        <c:axId val="27389952"/>
      </c:scatterChart>
      <c:valAx>
        <c:axId val="27363200"/>
        <c:scaling>
          <c:orientation val="minMax"/>
          <c:max val="5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Channel </a:t>
                </a:r>
                <a:r>
                  <a:rPr lang="en-US" dirty="0"/>
                  <a:t>Number 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7389952"/>
        <c:crosses val="autoZero"/>
        <c:crossBetween val="midCat"/>
        <c:minorUnit val="50"/>
      </c:valAx>
      <c:valAx>
        <c:axId val="27389952"/>
        <c:scaling>
          <c:logBase val="10"/>
          <c:orientation val="minMax"/>
          <c:max val="100000"/>
          <c:min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Gamma Ray Exp. Yield</a:t>
                </a:r>
              </a:p>
            </c:rich>
          </c:tx>
          <c:overlay val="0"/>
        </c:title>
        <c:numFmt formatCode="0" sourceLinked="1"/>
        <c:majorTickMark val="out"/>
        <c:minorTickMark val="out"/>
        <c:tickLblPos val="nextTo"/>
        <c:crossAx val="27363200"/>
        <c:crosses val="autoZero"/>
        <c:crossBetween val="midCat"/>
        <c:majorUnit val="10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61030812554680669"/>
          <c:y val="0.30537788441441455"/>
          <c:w val="0.25470483413653555"/>
          <c:h val="5.9532225138524353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  <a:effectLst>
      <a:glow rad="127000">
        <a:schemeClr val="bg1"/>
      </a:glow>
    </a:effec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848626594943"/>
          <c:y val="4.1120443277923593E-2"/>
          <c:w val="0.84599698552532421"/>
          <c:h val="0.736095654709827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'SGBGO-NiNo3-Comp'!$W$13</c:f>
              <c:strCache>
                <c:ptCount val="1"/>
                <c:pt idx="0">
                  <c:v>Ni(8533) keV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ln w="22225" cap="sq"/>
            </c:spPr>
          </c:marker>
          <c:trendline>
            <c:trendlineType val="linear"/>
            <c:intercept val="0"/>
            <c:dispRSqr val="0"/>
            <c:dispEq val="0"/>
          </c:trendline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41145068730815426"/>
                  <c:y val="-7.7455890930300378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stdErr"/>
            <c:noEndCap val="0"/>
          </c:errBars>
          <c:xVal>
            <c:numRef>
              <c:f>'SGBGO-NiNo3-Comp'!$S$14:$S$19</c:f>
              <c:numCache>
                <c:formatCode>General</c:formatCode>
                <c:ptCount val="6"/>
                <c:pt idx="0">
                  <c:v>0</c:v>
                </c:pt>
                <c:pt idx="1">
                  <c:v>20.3</c:v>
                </c:pt>
                <c:pt idx="2">
                  <c:v>28.28</c:v>
                </c:pt>
                <c:pt idx="3">
                  <c:v>51.23</c:v>
                </c:pt>
                <c:pt idx="4">
                  <c:v>36.36</c:v>
                </c:pt>
                <c:pt idx="5">
                  <c:v>24.24</c:v>
                </c:pt>
              </c:numCache>
            </c:numRef>
          </c:xVal>
          <c:yVal>
            <c:numRef>
              <c:f>'SGBGO-NiNo3-Comp'!$W$14:$W$19</c:f>
              <c:numCache>
                <c:formatCode>General</c:formatCode>
                <c:ptCount val="6"/>
                <c:pt idx="0">
                  <c:v>64</c:v>
                </c:pt>
                <c:pt idx="1">
                  <c:v>1464.5</c:v>
                </c:pt>
                <c:pt idx="2">
                  <c:v>2610.0200000000004</c:v>
                </c:pt>
                <c:pt idx="3">
                  <c:v>4283.2499999999964</c:v>
                </c:pt>
                <c:pt idx="4">
                  <c:v>3299.3000000000029</c:v>
                </c:pt>
                <c:pt idx="5">
                  <c:v>2498.5699999999997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64992"/>
        <c:axId val="31387648"/>
      </c:scatterChart>
      <c:valAx>
        <c:axId val="31364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Ɣ -Ray intensity vs Nickel(8533 keV) Conc. in wt% calibration </a:t>
                </a:r>
              </a:p>
            </c:rich>
          </c:tx>
          <c:layout>
            <c:manualLayout>
              <c:xMode val="edge"/>
              <c:yMode val="edge"/>
              <c:x val="0.20597923718703112"/>
              <c:y val="0.857638888888888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31387648"/>
        <c:crosses val="autoZero"/>
        <c:crossBetween val="midCat"/>
      </c:valAx>
      <c:valAx>
        <c:axId val="3138764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Integrated Yield Difference Spectrum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1364992"/>
        <c:crosses val="autoZero"/>
        <c:crossBetween val="midCat"/>
        <c:majorUnit val="1500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2845439671293"/>
          <c:y val="6.6075277824314507E-2"/>
          <c:w val="0.85982298717084904"/>
          <c:h val="0.768380688179680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'SGBGO-NiNo3-Comp'!$W$5</c:f>
              <c:strCache>
                <c:ptCount val="1"/>
                <c:pt idx="0">
                  <c:v>Ni(8998) keV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</c:marke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51940120683325564"/>
                  <c:y val="-0.1371168187309919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stdErr"/>
            <c:noEndCap val="0"/>
          </c:errBars>
          <c:xVal>
            <c:numRef>
              <c:f>'SGBGO-NiNo3-Comp'!$S$6:$S$11</c:f>
              <c:numCache>
                <c:formatCode>General</c:formatCode>
                <c:ptCount val="6"/>
                <c:pt idx="0">
                  <c:v>0</c:v>
                </c:pt>
                <c:pt idx="1">
                  <c:v>20.3</c:v>
                </c:pt>
                <c:pt idx="2">
                  <c:v>28.28</c:v>
                </c:pt>
                <c:pt idx="3">
                  <c:v>51.23</c:v>
                </c:pt>
                <c:pt idx="4">
                  <c:v>36.36</c:v>
                </c:pt>
                <c:pt idx="5">
                  <c:v>24.24</c:v>
                </c:pt>
              </c:numCache>
            </c:numRef>
          </c:xVal>
          <c:yVal>
            <c:numRef>
              <c:f>'SGBGO-NiNo3-Comp'!$W$6:$W$11</c:f>
              <c:numCache>
                <c:formatCode>General</c:formatCode>
                <c:ptCount val="6"/>
                <c:pt idx="0">
                  <c:v>65</c:v>
                </c:pt>
                <c:pt idx="1">
                  <c:v>1647</c:v>
                </c:pt>
                <c:pt idx="2">
                  <c:v>2778.6799999999967</c:v>
                </c:pt>
                <c:pt idx="3">
                  <c:v>5430.7999999999956</c:v>
                </c:pt>
                <c:pt idx="4">
                  <c:v>3421.1500000000015</c:v>
                </c:pt>
                <c:pt idx="5">
                  <c:v>2347.6899999999951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30912"/>
        <c:axId val="31433088"/>
      </c:scatterChart>
      <c:valAx>
        <c:axId val="31430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 b="1" i="0" u="none" strike="noStrike" baseline="0" dirty="0">
                    <a:effectLst/>
                  </a:rPr>
                  <a:t>Ɣ -Ray intensity </a:t>
                </a:r>
                <a:r>
                  <a:rPr lang="en-US" sz="1500" b="1" i="0" u="none" strike="noStrike" baseline="0" dirty="0" err="1">
                    <a:effectLst/>
                  </a:rPr>
                  <a:t>vs</a:t>
                </a:r>
                <a:r>
                  <a:rPr lang="en-US" sz="1500" b="1" i="0" u="none" strike="noStrike" baseline="0" dirty="0">
                    <a:effectLst/>
                  </a:rPr>
                  <a:t> Nickel(8998 </a:t>
                </a:r>
                <a:r>
                  <a:rPr lang="en-US" sz="1500" b="1" i="0" u="none" strike="noStrike" baseline="0" dirty="0" err="1">
                    <a:effectLst/>
                  </a:rPr>
                  <a:t>keV</a:t>
                </a:r>
                <a:r>
                  <a:rPr lang="en-US" sz="1500" b="1" i="0" u="none" strike="noStrike" baseline="0" dirty="0">
                    <a:effectLst/>
                  </a:rPr>
                  <a:t>) Conc. in </a:t>
                </a:r>
                <a:r>
                  <a:rPr lang="en-US" sz="1500" b="1" i="0" u="none" strike="noStrike" baseline="0" dirty="0" err="1">
                    <a:effectLst/>
                  </a:rPr>
                  <a:t>wt</a:t>
                </a:r>
                <a:r>
                  <a:rPr lang="en-US" sz="1500" b="1" i="0" u="none" strike="noStrike" baseline="0" dirty="0">
                    <a:effectLst/>
                  </a:rPr>
                  <a:t>% calibration</a:t>
                </a:r>
                <a:endParaRPr lang="en-US" sz="1500" b="1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433088"/>
        <c:crosses val="autoZero"/>
        <c:crossBetween val="midCat"/>
      </c:valAx>
      <c:valAx>
        <c:axId val="3143308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>
                    <a:latin typeface="Arial" pitchFamily="34" charset="0"/>
                    <a:cs typeface="Arial" pitchFamily="34" charset="0"/>
                  </a:rPr>
                  <a:t>Integrated Yield of Difference Spectrum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1430912"/>
        <c:crosses val="autoZero"/>
        <c:crossBetween val="midCat"/>
        <c:minorUnit val="200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3FAEFF-5ABA-49D8-B0D9-CD20DB8C7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7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400" b="1" dirty="0" smtClean="0"/>
              <a:t>3-D wood block with texture and engraved text</a:t>
            </a:r>
          </a:p>
          <a:p>
            <a:pPr>
              <a:defRPr/>
            </a:pPr>
            <a:r>
              <a:rPr lang="en-US" sz="1400" dirty="0" smtClean="0"/>
              <a:t>(Advanced)</a:t>
            </a:r>
          </a:p>
          <a:p>
            <a:pPr>
              <a:defRPr/>
            </a:pPr>
            <a:endParaRPr lang="en-US" sz="14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4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To reproduce the shape effects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,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3”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3”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 </a:t>
            </a:r>
            <a:r>
              <a:rPr lang="en-US" dirty="0" smtClean="0"/>
              <a:t>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Fill</a:t>
            </a:r>
            <a:r>
              <a:rPr lang="en-US" dirty="0" smtClean="0"/>
              <a:t> pane, select </a:t>
            </a:r>
            <a:r>
              <a:rPr lang="en-US" b="1" dirty="0" smtClean="0"/>
              <a:t>Picture or texture fill</a:t>
            </a:r>
            <a:r>
              <a:rPr lang="en-US" dirty="0" smtClean="0"/>
              <a:t>.  Click the button next to </a:t>
            </a:r>
            <a:r>
              <a:rPr lang="en-US" b="1" dirty="0" smtClean="0"/>
              <a:t>Texture</a:t>
            </a:r>
            <a:r>
              <a:rPr lang="en-US" dirty="0" smtClean="0"/>
              <a:t>, and then click </a:t>
            </a:r>
            <a:r>
              <a:rPr lang="en-US" b="1" dirty="0" smtClean="0"/>
              <a:t>Oak</a:t>
            </a:r>
            <a:r>
              <a:rPr lang="en-US" dirty="0" smtClean="0"/>
              <a:t> (fifth row, third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Line Color</a:t>
            </a:r>
            <a:r>
              <a:rPr lang="en-US" dirty="0" smtClean="0"/>
              <a:t> pane, then select </a:t>
            </a:r>
            <a:r>
              <a:rPr lang="en-US" b="1" dirty="0" smtClean="0"/>
              <a:t>No line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3-D Rotation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3-D Rotation</a:t>
            </a:r>
            <a:r>
              <a:rPr lang="en-US" dirty="0" smtClean="0"/>
              <a:t> pane,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under </a:t>
            </a:r>
            <a:r>
              <a:rPr lang="en-US" b="1" dirty="0" smtClean="0"/>
              <a:t>Perspective</a:t>
            </a:r>
            <a:r>
              <a:rPr lang="en-US" dirty="0" smtClean="0"/>
              <a:t> click </a:t>
            </a:r>
            <a:r>
              <a:rPr lang="en-US" b="1" dirty="0" smtClean="0"/>
              <a:t>Perspective Left </a:t>
            </a:r>
            <a:r>
              <a:rPr lang="en-US" dirty="0" smtClean="0"/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X</a:t>
            </a:r>
            <a:r>
              <a:rPr lang="en-US" dirty="0" smtClean="0"/>
              <a:t> box, enter </a:t>
            </a:r>
            <a:r>
              <a:rPr lang="en-US" b="1" dirty="0" smtClean="0"/>
              <a:t>40°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Y</a:t>
            </a:r>
            <a:r>
              <a:rPr lang="en-US" dirty="0" smtClean="0"/>
              <a:t> box, enter </a:t>
            </a:r>
            <a:r>
              <a:rPr lang="en-US" b="1" dirty="0" smtClean="0"/>
              <a:t>10°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Perspective</a:t>
            </a:r>
            <a:r>
              <a:rPr lang="en-US" dirty="0" smtClean="0"/>
              <a:t> box, enter </a:t>
            </a:r>
            <a:r>
              <a:rPr lang="en-US" b="1" dirty="0" smtClean="0"/>
              <a:t>20°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3-D Format </a:t>
            </a:r>
            <a:r>
              <a:rPr lang="en-US" dirty="0" smtClean="0"/>
              <a:t> in the left pane, and then in the </a:t>
            </a:r>
            <a:r>
              <a:rPr lang="en-US" b="1" dirty="0" smtClean="0"/>
              <a:t>3-D Format</a:t>
            </a:r>
            <a:r>
              <a:rPr lang="en-US" dirty="0" smtClean="0"/>
              <a:t> pane, do the following:</a:t>
            </a:r>
          </a:p>
          <a:p>
            <a:pPr marL="6858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Bevel</a:t>
            </a:r>
            <a:r>
              <a:rPr lang="en-US" dirty="0" smtClean="0"/>
              <a:t>, click the button next to </a:t>
            </a:r>
            <a:r>
              <a:rPr lang="en-US" b="1" dirty="0" smtClean="0"/>
              <a:t>Top</a:t>
            </a:r>
            <a:r>
              <a:rPr lang="en-US" dirty="0" smtClean="0"/>
              <a:t>, and then under </a:t>
            </a:r>
            <a:r>
              <a:rPr lang="en-US" b="1" dirty="0" smtClean="0"/>
              <a:t>Bevel</a:t>
            </a:r>
            <a:r>
              <a:rPr lang="en-US" dirty="0" smtClean="0"/>
              <a:t> click </a:t>
            </a:r>
            <a:r>
              <a:rPr lang="en-US" b="1" dirty="0" smtClean="0"/>
              <a:t>Circle</a:t>
            </a:r>
            <a:r>
              <a:rPr lang="en-US" dirty="0" smtClean="0"/>
              <a:t> (first row, first option from the left). Click the button next to </a:t>
            </a:r>
            <a:r>
              <a:rPr lang="en-US" b="1" dirty="0" smtClean="0"/>
              <a:t>Bottom</a:t>
            </a:r>
            <a:r>
              <a:rPr lang="en-US" dirty="0" smtClean="0"/>
              <a:t>, and then under </a:t>
            </a:r>
            <a:r>
              <a:rPr lang="en-US" b="1" dirty="0" smtClean="0"/>
              <a:t>Bevel</a:t>
            </a:r>
            <a:r>
              <a:rPr lang="en-US" dirty="0" smtClean="0"/>
              <a:t> click </a:t>
            </a:r>
            <a:r>
              <a:rPr lang="en-US" b="1" dirty="0" smtClean="0"/>
              <a:t>Circle</a:t>
            </a:r>
            <a:r>
              <a:rPr lang="en-US" dirty="0" smtClean="0"/>
              <a:t> (first row, first option from the left). </a:t>
            </a:r>
          </a:p>
          <a:p>
            <a:pPr marL="6858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Depth</a:t>
            </a:r>
            <a:r>
              <a:rPr lang="en-US" dirty="0" smtClean="0"/>
              <a:t>, in the </a:t>
            </a:r>
            <a:r>
              <a:rPr lang="en-US" b="1" dirty="0" smtClean="0"/>
              <a:t>Depth</a:t>
            </a:r>
            <a:r>
              <a:rPr lang="en-US" dirty="0" smtClean="0"/>
              <a:t> box, enter </a:t>
            </a:r>
            <a:r>
              <a:rPr lang="en-US" b="1" dirty="0" smtClean="0"/>
              <a:t>200 pt</a:t>
            </a:r>
            <a:r>
              <a:rPr lang="en-US" dirty="0" smtClean="0"/>
              <a:t>. </a:t>
            </a:r>
          </a:p>
          <a:p>
            <a:pPr marL="6858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Surface</a:t>
            </a:r>
            <a:r>
              <a:rPr lang="en-US" dirty="0" smtClean="0"/>
              <a:t>, click the button next to </a:t>
            </a:r>
            <a:r>
              <a:rPr lang="en-US" b="1" dirty="0" smtClean="0"/>
              <a:t>Material</a:t>
            </a:r>
            <a:r>
              <a:rPr lang="en-US" dirty="0" smtClean="0"/>
              <a:t>, and then under </a:t>
            </a:r>
            <a:r>
              <a:rPr lang="en-US" b="1" dirty="0" smtClean="0"/>
              <a:t>Standard</a:t>
            </a:r>
            <a:r>
              <a:rPr lang="en-US" dirty="0" smtClean="0"/>
              <a:t>, click </a:t>
            </a:r>
            <a:r>
              <a:rPr lang="en-US" b="1" dirty="0" smtClean="0"/>
              <a:t>Warm Matte </a:t>
            </a:r>
            <a:r>
              <a:rPr lang="en-US" dirty="0" smtClean="0"/>
              <a:t>(second option from the left). Click the button next to </a:t>
            </a:r>
            <a:r>
              <a:rPr lang="en-US" b="1" dirty="0" smtClean="0"/>
              <a:t>Lighting</a:t>
            </a:r>
            <a:r>
              <a:rPr lang="en-US" dirty="0" smtClean="0"/>
              <a:t>, and then under </a:t>
            </a:r>
            <a:r>
              <a:rPr lang="en-US" b="1" dirty="0" smtClean="0"/>
              <a:t>Neutral</a:t>
            </a:r>
            <a:r>
              <a:rPr lang="en-US" dirty="0" smtClean="0"/>
              <a:t>, click </a:t>
            </a:r>
            <a:r>
              <a:rPr lang="en-US" b="1" dirty="0" smtClean="0"/>
              <a:t>Soft</a:t>
            </a:r>
            <a:r>
              <a:rPr lang="en-US" dirty="0" smtClean="0"/>
              <a:t> (first row, third option from the left). 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270°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Shadow</a:t>
            </a:r>
            <a:r>
              <a:rPr lang="en-US" dirty="0" smtClean="0"/>
              <a:t> in the left pane, and then in the </a:t>
            </a:r>
            <a:r>
              <a:rPr lang="en-US" b="1" dirty="0" smtClean="0"/>
              <a:t>Shadow</a:t>
            </a:r>
            <a:r>
              <a:rPr lang="en-US" dirty="0" smtClean="0"/>
              <a:t> pane,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under </a:t>
            </a:r>
            <a:r>
              <a:rPr lang="en-US" b="1" dirty="0" smtClean="0"/>
              <a:t>Perspective</a:t>
            </a:r>
            <a:r>
              <a:rPr lang="en-US" dirty="0" smtClean="0"/>
              <a:t>, click </a:t>
            </a:r>
            <a:r>
              <a:rPr lang="en-US" b="1" dirty="0" smtClean="0"/>
              <a:t>Perspective Diagonal Upper Right </a:t>
            </a:r>
            <a:r>
              <a:rPr lang="en-US" dirty="0" smtClean="0"/>
              <a:t>(first row, second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lvl="1" indent="-2286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rounded rectangle, click </a:t>
            </a:r>
            <a:r>
              <a:rPr lang="en-US" b="1" dirty="0" smtClean="0"/>
              <a:t>Edit Text</a:t>
            </a:r>
            <a:r>
              <a:rPr lang="en-US" dirty="0" smtClean="0"/>
              <a:t>, then enter text. 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Arial Rounded MT Bold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list, and then select </a:t>
            </a:r>
            <a:r>
              <a:rPr lang="en-US" b="1" dirty="0" smtClean="0"/>
              <a:t>36</a:t>
            </a:r>
            <a:r>
              <a:rPr lang="en-US" dirty="0" smtClean="0"/>
              <a:t> from the </a:t>
            </a:r>
            <a:r>
              <a:rPr lang="en-US" b="1" dirty="0" smtClean="0"/>
              <a:t>Font Size </a:t>
            </a:r>
            <a:r>
              <a:rPr lang="en-US" dirty="0" smtClean="0"/>
              <a:t>list.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 </a:t>
            </a:r>
            <a:r>
              <a:rPr lang="en-US" dirty="0" smtClean="0"/>
              <a:t>to center the text within the rectangle.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WordArt 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 Text Effects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Text Effects </a:t>
            </a:r>
            <a:r>
              <a:rPr lang="en-US" dirty="0" smtClean="0"/>
              <a:t>dialog box, click </a:t>
            </a:r>
            <a:r>
              <a:rPr lang="en-US" b="1" dirty="0" smtClean="0"/>
              <a:t>Text Fill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Text Fill</a:t>
            </a:r>
            <a:r>
              <a:rPr lang="en-US" dirty="0" smtClean="0"/>
              <a:t> pane, do the following:</a:t>
            </a:r>
          </a:p>
          <a:p>
            <a:pPr marL="6858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Solid fill</a:t>
            </a:r>
            <a:r>
              <a:rPr lang="en-US" dirty="0" smtClean="0"/>
              <a:t>. </a:t>
            </a:r>
          </a:p>
          <a:p>
            <a:pPr marL="6858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130</a:t>
            </a:r>
            <a:r>
              <a:rPr lang="en-US" dirty="0" smtClean="0"/>
              <a:t>, Green: </a:t>
            </a:r>
            <a:r>
              <a:rPr lang="en-US" b="1" dirty="0" smtClean="0"/>
              <a:t>101</a:t>
            </a:r>
            <a:r>
              <a:rPr lang="en-US" dirty="0" smtClean="0"/>
              <a:t>, and Blue: </a:t>
            </a:r>
            <a:r>
              <a:rPr lang="en-US" b="1" dirty="0" smtClean="0"/>
              <a:t>58</a:t>
            </a:r>
            <a:r>
              <a:rPr lang="en-US" dirty="0" smtClean="0"/>
              <a:t>.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Text Effects </a:t>
            </a:r>
            <a:r>
              <a:rPr lang="en-US" dirty="0" smtClean="0"/>
              <a:t>dialog box, click </a:t>
            </a:r>
            <a:r>
              <a:rPr lang="en-US" b="1" dirty="0" smtClean="0"/>
              <a:t>Shadow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Shadow</a:t>
            </a:r>
            <a:r>
              <a:rPr lang="en-US" dirty="0" smtClean="0"/>
              <a:t> pane, do the following:</a:t>
            </a:r>
          </a:p>
          <a:p>
            <a:pPr marL="6858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under </a:t>
            </a:r>
            <a:r>
              <a:rPr lang="en-US" b="1" dirty="0" smtClean="0"/>
              <a:t>Inner</a:t>
            </a:r>
            <a:r>
              <a:rPr lang="en-US" dirty="0" smtClean="0"/>
              <a:t> click </a:t>
            </a:r>
            <a:r>
              <a:rPr lang="en-US" b="1" dirty="0" smtClean="0"/>
              <a:t>Inside Diagonal Top Left</a:t>
            </a:r>
            <a:r>
              <a:rPr lang="en-US" dirty="0" smtClean="0"/>
              <a:t> (first row, first option from the left).</a:t>
            </a:r>
          </a:p>
          <a:p>
            <a:pPr marL="6858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 </a:t>
            </a:r>
            <a:r>
              <a:rPr lang="en-US" dirty="0" smtClean="0"/>
              <a:t>box, enter </a:t>
            </a:r>
            <a:r>
              <a:rPr lang="en-US" b="1" dirty="0" smtClean="0"/>
              <a:t>25%</a:t>
            </a:r>
            <a:r>
              <a:rPr lang="en-US" dirty="0" smtClean="0"/>
              <a:t>.</a:t>
            </a:r>
          </a:p>
          <a:p>
            <a:pPr marL="6858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Distance</a:t>
            </a:r>
            <a:r>
              <a:rPr lang="en-US" dirty="0" smtClean="0"/>
              <a:t> box, enter </a:t>
            </a:r>
            <a:r>
              <a:rPr lang="en-US" b="1" dirty="0" smtClean="0"/>
              <a:t>5 pt</a:t>
            </a:r>
            <a:r>
              <a:rPr lang="en-US" dirty="0" smtClean="0"/>
              <a:t>. 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Right-click the slide background area, and then click </a:t>
            </a:r>
            <a:r>
              <a:rPr lang="en-US" b="1" dirty="0" smtClean="0">
                <a:latin typeface="+mn-lt"/>
              </a:rPr>
              <a:t>Format Background</a:t>
            </a:r>
            <a:r>
              <a:rPr lang="en-US" dirty="0" smtClean="0">
                <a:latin typeface="+mn-lt"/>
              </a:rPr>
              <a:t>. In the </a:t>
            </a:r>
            <a:r>
              <a:rPr lang="en-US" b="1" dirty="0" smtClean="0">
                <a:latin typeface="+mn-lt"/>
              </a:rPr>
              <a:t>Format Background </a:t>
            </a:r>
            <a:r>
              <a:rPr lang="en-US" dirty="0" smtClean="0">
                <a:latin typeface="+mn-lt"/>
              </a:rPr>
              <a:t>dialog box, click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 in the left pane, select </a:t>
            </a:r>
            <a:r>
              <a:rPr lang="en-US" b="1" dirty="0" smtClean="0">
                <a:latin typeface="+mn-lt"/>
              </a:rPr>
              <a:t>Gradient fill</a:t>
            </a:r>
            <a:r>
              <a:rPr lang="en-US" dirty="0" smtClean="0">
                <a:latin typeface="+mn-lt"/>
              </a:rPr>
              <a:t> in the </a:t>
            </a:r>
            <a:r>
              <a:rPr lang="en-US" b="1" dirty="0" smtClean="0">
                <a:latin typeface="+mn-lt"/>
              </a:rPr>
              <a:t>Fill</a:t>
            </a:r>
            <a:r>
              <a:rPr lang="en-US" dirty="0" smtClean="0">
                <a:latin typeface="+mn-lt"/>
              </a:rPr>
              <a:t>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b="1" dirty="0" smtClean="0">
                <a:latin typeface="+mn-lt"/>
              </a:rPr>
              <a:t>Type</a:t>
            </a:r>
            <a:r>
              <a:rPr lang="en-US" dirty="0" smtClean="0">
                <a:latin typeface="+mn-lt"/>
              </a:rPr>
              <a:t> list, select </a:t>
            </a:r>
            <a:r>
              <a:rPr lang="en-US" b="1" dirty="0" smtClean="0">
                <a:latin typeface="+mn-lt"/>
              </a:rPr>
              <a:t>Linear</a:t>
            </a:r>
            <a:r>
              <a:rPr lang="en-US" dirty="0" smtClean="0">
                <a:latin typeface="+mn-lt"/>
              </a:rPr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>
                <a:latin typeface="+mn-lt"/>
              </a:rPr>
              <a:t>Linear Down </a:t>
            </a:r>
            <a:r>
              <a:rPr lang="en-US" dirty="0" smtClean="0">
                <a:latin typeface="+mn-lt"/>
              </a:rPr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Under </a:t>
            </a:r>
            <a:r>
              <a:rPr lang="en-US" b="1" dirty="0" smtClean="0">
                <a:latin typeface="+mn-lt"/>
              </a:rPr>
              <a:t>Gradient stops</a:t>
            </a:r>
            <a:r>
              <a:rPr lang="en-US" dirty="0" smtClean="0">
                <a:latin typeface="+mn-lt"/>
              </a:rPr>
              <a:t>, , click </a:t>
            </a:r>
            <a:r>
              <a:rPr lang="en-US" b="1" dirty="0" smtClean="0">
                <a:latin typeface="+mn-lt"/>
              </a:rPr>
              <a:t>Add gradient stops</a:t>
            </a:r>
            <a:r>
              <a:rPr lang="en-US" dirty="0" smtClean="0">
                <a:latin typeface="+mn-lt"/>
              </a:rPr>
              <a:t> or </a:t>
            </a:r>
            <a:r>
              <a:rPr lang="en-US" b="1" dirty="0" smtClean="0">
                <a:latin typeface="+mn-lt"/>
              </a:rPr>
              <a:t>Remove gradient stops</a:t>
            </a:r>
            <a:r>
              <a:rPr lang="en-US" dirty="0" smtClean="0">
                <a:latin typeface="+mn-lt"/>
              </a:rPr>
              <a:t> until four stops appear in the slider.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dirty="0" smtClean="0">
                <a:latin typeface="+mn-lt"/>
              </a:rPr>
              <a:t>the first stop in the slider</a:t>
            </a:r>
            <a:r>
              <a:rPr lang="en-US" dirty="0" smtClean="0"/>
              <a:t>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196</a:t>
            </a:r>
            <a:r>
              <a:rPr lang="en-US" dirty="0" smtClean="0"/>
              <a:t>, Green: </a:t>
            </a:r>
            <a:r>
              <a:rPr lang="en-US" b="1" dirty="0" smtClean="0"/>
              <a:t>178</a:t>
            </a:r>
            <a:r>
              <a:rPr lang="en-US" dirty="0" smtClean="0"/>
              <a:t>, and Blue: </a:t>
            </a:r>
            <a:r>
              <a:rPr lang="en-US" b="1" dirty="0" smtClean="0"/>
              <a:t>152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dirty="0" smtClean="0">
                <a:latin typeface="+mn-lt"/>
              </a:rPr>
              <a:t>the second stop in the slider</a:t>
            </a:r>
            <a:r>
              <a:rPr lang="en-US" dirty="0" smtClean="0"/>
              <a:t>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45%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2, Darker 90% </a:t>
            </a:r>
            <a:r>
              <a:rPr lang="en-US" dirty="0" smtClean="0"/>
              <a:t>(sixth row, third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dirty="0" smtClean="0">
                <a:latin typeface="+mn-lt"/>
              </a:rPr>
              <a:t>the third stop in the slider</a:t>
            </a:r>
            <a:r>
              <a:rPr lang="en-US" dirty="0" smtClean="0"/>
              <a:t>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72%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66</a:t>
            </a:r>
            <a:r>
              <a:rPr lang="en-US" dirty="0" smtClean="0"/>
              <a:t>, Green: </a:t>
            </a:r>
            <a:r>
              <a:rPr lang="en-US" b="1" dirty="0" smtClean="0"/>
              <a:t>62</a:t>
            </a:r>
            <a:r>
              <a:rPr lang="en-US" dirty="0" smtClean="0"/>
              <a:t>, and Blue: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dirty="0" smtClean="0">
                <a:latin typeface="+mn-lt"/>
              </a:rPr>
              <a:t>the fourth stop in the slider</a:t>
            </a:r>
            <a:r>
              <a:rPr lang="en-US" dirty="0" smtClean="0"/>
              <a:t>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149</a:t>
            </a:r>
            <a:r>
              <a:rPr lang="en-US" dirty="0" smtClean="0"/>
              <a:t>, Green: </a:t>
            </a:r>
            <a:r>
              <a:rPr lang="en-US" b="1" dirty="0" smtClean="0"/>
              <a:t>128</a:t>
            </a:r>
            <a:r>
              <a:rPr lang="en-US" dirty="0" smtClean="0"/>
              <a:t>, and Blue: </a:t>
            </a:r>
            <a:r>
              <a:rPr lang="en-US" b="1" dirty="0" smtClean="0"/>
              <a:t>107</a:t>
            </a:r>
            <a:r>
              <a:rPr lang="en-US" dirty="0" smtClean="0"/>
              <a:t>.</a:t>
            </a:r>
            <a:endParaRPr lang="en-US" sz="1400" dirty="0" smtClean="0"/>
          </a:p>
          <a:p>
            <a:pPr marL="1143000" lvl="2" indent="-228600"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7171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3400" y="460375"/>
            <a:ext cx="3144838" cy="2359025"/>
          </a:xfrm>
          <a:ln/>
        </p:spPr>
      </p:sp>
    </p:spTree>
    <p:extLst>
      <p:ext uri="{BB962C8B-B14F-4D97-AF65-F5344CB8AC3E}">
        <p14:creationId xmlns:p14="http://schemas.microsoft.com/office/powerpoint/2010/main" val="392458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A7B8-91F8-4C81-A152-8242FEC5F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72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3E61-5992-4B7A-89DF-E68B238D7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6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55F7-7561-4931-A63A-CEA3986BF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81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CC20-83B3-4E2C-9573-FCA52CF7E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16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A7E94F-E07F-4482-86A0-3BE27811150B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89CDA1-9417-47E6-A99D-D9FDC108B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99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1BE3-4CFF-42FB-ABE7-309036759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0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17A5-B6D7-4A58-BBDF-1C61BE6C3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3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5676-F1AD-4026-AFC9-3842051C3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34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B653-CC08-4C6A-8469-E3F6CA33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85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8190-46A4-4642-A1D1-10E17C031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Muhammad.Younas\Desktop\index.jpe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A45BD3-4BB6-4461-B8ED-64CDA68E6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13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49B72-CECE-4A6B-AAC5-B5D3ADF31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9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85A0-450A-47AF-B089-34ADDE5E6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2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9144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324600"/>
            <a:ext cx="533400" cy="501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722456-1479-4283-8514-0495B320F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72" r:id="rId7"/>
    <p:sldLayoutId id="2147484767" r:id="rId8"/>
    <p:sldLayoutId id="2147484768" r:id="rId9"/>
    <p:sldLayoutId id="2147484769" r:id="rId10"/>
    <p:sldLayoutId id="2147484770" r:id="rId11"/>
    <p:sldLayoutId id="21474847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628650" indent="-6286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sz="4000" kern="1200">
          <a:solidFill>
            <a:srgbClr val="353599"/>
          </a:solidFill>
          <a:latin typeface="+mn-lt"/>
          <a:ea typeface="+mn-ea"/>
          <a:cs typeface="+mn-cs"/>
        </a:defRPr>
      </a:lvl1pPr>
      <a:lvl2pPr marL="1143000" indent="-5143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rgbClr val="353599"/>
          </a:solidFill>
          <a:latin typeface="+mn-lt"/>
          <a:ea typeface="+mn-ea"/>
          <a:cs typeface="+mn-cs"/>
        </a:defRPr>
      </a:lvl2pPr>
      <a:lvl3pPr marL="1543050" indent="-400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353599"/>
          </a:solidFill>
          <a:latin typeface="+mn-lt"/>
          <a:ea typeface="+mn-ea"/>
          <a:cs typeface="+mn-cs"/>
        </a:defRPr>
      </a:lvl3pPr>
      <a:lvl4pPr marL="188595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53599"/>
          </a:solidFill>
          <a:latin typeface="+mn-lt"/>
          <a:ea typeface="+mn-ea"/>
          <a:cs typeface="+mn-cs"/>
        </a:defRPr>
      </a:lvl4pPr>
      <a:lvl5pPr marL="2286000" indent="-400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535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4B30CC3-F77E-464E-B6AB-C1DA768F5F4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4C207A-D60A-45A2-A6B9-115D2F39A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4B298"/>
            </a:gs>
            <a:gs pos="45000">
              <a:srgbClr val="1E1C11"/>
            </a:gs>
            <a:gs pos="72000">
              <a:srgbClr val="423E32"/>
            </a:gs>
            <a:gs pos="100000">
              <a:srgbClr val="9580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71600" y="1484784"/>
            <a:ext cx="4824536" cy="46805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Phy</a:t>
            </a:r>
            <a:r>
              <a:rPr lang="en-US" sz="36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 503</a:t>
            </a: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Presentation</a:t>
            </a: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00" smtClean="0"/>
              <a:t>Nickel </a:t>
            </a:r>
            <a:r>
              <a:rPr lang="en-US" sz="3700" dirty="0"/>
              <a:t>Concentration Measurement in Water Sample using </a:t>
            </a:r>
            <a:r>
              <a:rPr lang="en-US" sz="3700" dirty="0" smtClean="0"/>
              <a:t>BGO detector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/>
              <a:t>Student: Ali </a:t>
            </a:r>
            <a:r>
              <a:rPr lang="en-US" sz="2300" dirty="0" err="1" smtClean="0"/>
              <a:t>Sufyan</a:t>
            </a:r>
            <a:endParaRPr lang="en-US" sz="23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/>
              <a:t>Instructor: </a:t>
            </a:r>
            <a:r>
              <a:rPr lang="en-US" sz="2300" dirty="0" err="1" smtClean="0"/>
              <a:t>Dr</a:t>
            </a:r>
            <a:r>
              <a:rPr lang="en-US" sz="2300" dirty="0" smtClean="0"/>
              <a:t> A </a:t>
            </a:r>
            <a:r>
              <a:rPr lang="en-US" sz="2300" dirty="0" err="1" smtClean="0"/>
              <a:t>A</a:t>
            </a:r>
            <a:r>
              <a:rPr lang="en-US" sz="2300" dirty="0" smtClean="0"/>
              <a:t> Naqvi</a:t>
            </a:r>
            <a:endParaRPr lang="en-GB" sz="23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2603500" y="1284288"/>
            <a:ext cx="4044950" cy="4046537"/>
            <a:chOff x="2308905" y="990600"/>
            <a:chExt cx="4633453" cy="4633451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2807066" y="2258309"/>
              <a:ext cx="2277172" cy="113243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695781" y="3570909"/>
              <a:ext cx="2619534" cy="1427463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>
                  <a:gd name="adj" fmla="val 1799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664610">
              <a:off x="4365740" y="3763837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  <a:p>
              <a:pPr algn="ctr">
                <a:defRPr/>
              </a:pPr>
              <a:endParaRPr lang="en-US" sz="2400" b="1" dirty="0">
                <a:solidFill>
                  <a:srgbClr val="33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3717088" y="218068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1835150" y="1284288"/>
            <a:ext cx="4813300" cy="4541837"/>
            <a:chOff x="1430445" y="990600"/>
            <a:chExt cx="5511913" cy="5201696"/>
          </a:xfrm>
        </p:grpSpPr>
        <p:grpSp>
          <p:nvGrpSpPr>
            <p:cNvPr id="3" name="Group 3"/>
            <p:cNvGrpSpPr/>
            <p:nvPr/>
          </p:nvGrpSpPr>
          <p:grpSpPr>
            <a:xfrm>
              <a:off x="1430445" y="990600"/>
              <a:ext cx="5511913" cy="5158700"/>
              <a:chOff x="1374373" y="1267124"/>
              <a:chExt cx="5511913" cy="5158700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1373220" y="4163897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3159476" y="2635633"/>
              <a:ext cx="1723549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  <a:p>
              <a:pPr algn="ctr">
                <a:defRPr/>
              </a:pPr>
              <a:endPara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1819116" y="3857816"/>
              <a:ext cx="2858456" cy="1810503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643818">
              <a:off x="4191636" y="3689732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4013337" y="194945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2820000">
            <a:off x="3908822" y="2094982"/>
            <a:ext cx="1958641" cy="913504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Up">
              <a:avLst>
                <a:gd name="adj" fmla="val 9935011"/>
              </a:avLst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Experimental procedure </a:t>
            </a:r>
            <a:endParaRPr alt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25B30-BBF0-4CD8-AE17-E2C41DC45CFA}" type="slidenum">
              <a:rPr lang="en-US" altLang="en-US">
                <a:solidFill>
                  <a:srgbClr val="898989"/>
                </a:solidFill>
              </a:rPr>
              <a:pPr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144000" cy="5410200"/>
              </a:xfrm>
            </p:spPr>
            <p:txBody>
              <a:bodyPr/>
              <a:lstStyle/>
              <a:p>
                <a:r>
                  <a:rPr lang="en-SG" sz="2600" dirty="0" smtClean="0"/>
                  <a:t>2 ‘types</a:t>
                </a:r>
                <a:r>
                  <a:rPr lang="en-SG" sz="2600" dirty="0"/>
                  <a:t>’ of </a:t>
                </a:r>
                <a:r>
                  <a:rPr lang="en-SG" sz="2600" dirty="0" smtClean="0"/>
                  <a:t>runs (detector always on)</a:t>
                </a:r>
                <a:endParaRPr lang="en-GB" sz="2600" dirty="0"/>
              </a:p>
              <a:p>
                <a:r>
                  <a:rPr lang="en-SG" sz="2600" dirty="0">
                    <a:solidFill>
                      <a:srgbClr val="FF0000"/>
                    </a:solidFill>
                  </a:rPr>
                  <a:t>1</a:t>
                </a:r>
                <a:r>
                  <a:rPr lang="en-SG" sz="26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SG" sz="2600" dirty="0" smtClean="0"/>
                  <a:t> n-beam </a:t>
                </a:r>
                <a:r>
                  <a:rPr lang="en-SG" sz="2600" b="1" dirty="0"/>
                  <a:t>on</a:t>
                </a:r>
                <a:r>
                  <a:rPr lang="en-SG" sz="2600" dirty="0"/>
                  <a:t>, </a:t>
                </a:r>
                <a:r>
                  <a:rPr lang="en-SG" sz="2600" dirty="0" smtClean="0"/>
                  <a:t>sample </a:t>
                </a:r>
                <a:r>
                  <a:rPr lang="en-SG" sz="2600" b="1" dirty="0"/>
                  <a:t>absent</a:t>
                </a:r>
                <a:r>
                  <a:rPr lang="en-SG" sz="2600" dirty="0" smtClean="0"/>
                  <a:t> </a:t>
                </a:r>
                <a:r>
                  <a:rPr lang="en-SG" sz="2600" dirty="0"/>
                  <a:t>(n-activation of detector elements </a:t>
                </a:r>
                <a:r>
                  <a:rPr lang="en-SG" sz="2600" dirty="0" smtClean="0"/>
                  <a:t>) = detector </a:t>
                </a:r>
                <a:r>
                  <a:rPr lang="en-SG" sz="2600" dirty="0"/>
                  <a:t>activation spectrum</a:t>
                </a:r>
                <a:endParaRPr lang="en-GB" sz="2600" dirty="0"/>
              </a:p>
              <a:p>
                <a:r>
                  <a:rPr lang="en-SG" sz="2600" dirty="0">
                    <a:solidFill>
                      <a:srgbClr val="FF0000"/>
                    </a:solidFill>
                  </a:rPr>
                  <a:t>2</a:t>
                </a:r>
                <a:r>
                  <a:rPr lang="en-SG" sz="26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SG" sz="2600" dirty="0" smtClean="0"/>
                  <a:t> n-beam </a:t>
                </a:r>
                <a:r>
                  <a:rPr lang="en-SG" sz="2600" b="1" dirty="0"/>
                  <a:t>on</a:t>
                </a:r>
                <a:r>
                  <a:rPr lang="en-SG" sz="2600" dirty="0"/>
                  <a:t>, </a:t>
                </a:r>
                <a:r>
                  <a:rPr lang="en-SG" sz="2600" dirty="0" smtClean="0"/>
                  <a:t>sample </a:t>
                </a:r>
                <a:r>
                  <a:rPr lang="en-SG" sz="2600" b="1" dirty="0" smtClean="0"/>
                  <a:t>present</a:t>
                </a:r>
                <a:r>
                  <a:rPr lang="en-SG" sz="2600" dirty="0" smtClean="0"/>
                  <a:t> = sample spectrum</a:t>
                </a:r>
              </a:p>
              <a:p>
                <a:r>
                  <a:rPr lang="en-SG" sz="2600" dirty="0"/>
                  <a:t>1</a:t>
                </a:r>
                <a:r>
                  <a:rPr lang="en-SG" sz="2600" dirty="0" smtClean="0"/>
                  <a:t> – 2 = integrated yield of Nickel </a:t>
                </a:r>
                <a14:m>
                  <m:oMath xmlns:m="http://schemas.openxmlformats.org/officeDocument/2006/math">
                    <m:r>
                      <a:rPr lang="en-SG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sz="2600" dirty="0" smtClean="0"/>
                  <a:t> [Ni]       (theoretical)</a:t>
                </a:r>
              </a:p>
              <a:p>
                <a:r>
                  <a:rPr lang="en-SG" sz="2600" dirty="0" smtClean="0"/>
                  <a:t>If we get that, detector </a:t>
                </a:r>
                <a:r>
                  <a:rPr lang="en-SG" sz="2600" dirty="0"/>
                  <a:t>is working </a:t>
                </a:r>
                <a:r>
                  <a:rPr lang="en-SG" sz="2600" dirty="0" smtClean="0"/>
                  <a:t>well</a:t>
                </a:r>
              </a:p>
              <a:p>
                <a:r>
                  <a:rPr lang="en-GB" sz="2600" dirty="0"/>
                  <a:t>To </a:t>
                </a:r>
                <a:r>
                  <a:rPr lang="en-GB" sz="2600" dirty="0" smtClean="0"/>
                  <a:t>improve accuracy</a:t>
                </a:r>
                <a:r>
                  <a:rPr lang="en-GB" sz="2600" dirty="0"/>
                  <a:t>, run times of </a:t>
                </a:r>
                <a:r>
                  <a:rPr lang="en-GB" sz="2600" dirty="0" smtClean="0"/>
                  <a:t>1 </a:t>
                </a:r>
                <a:r>
                  <a:rPr lang="en-GB" sz="2600" dirty="0"/>
                  <a:t>&amp; </a:t>
                </a:r>
                <a:r>
                  <a:rPr lang="en-GB" sz="2600" dirty="0" smtClean="0"/>
                  <a:t>2 </a:t>
                </a:r>
                <a:r>
                  <a:rPr lang="en-GB" sz="2600" dirty="0"/>
                  <a:t>should approx. </a:t>
                </a:r>
                <a:r>
                  <a:rPr lang="en-GB" sz="2600" dirty="0" smtClean="0"/>
                  <a:t>equal</a:t>
                </a:r>
                <a:endParaRPr lang="en-GB" sz="2600" dirty="0"/>
              </a:p>
              <a:p>
                <a:endParaRPr lang="en-SG" sz="2500" dirty="0" smtClean="0"/>
              </a:p>
              <a:p>
                <a:endParaRPr lang="en-SG" sz="3000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144000" cy="5410200"/>
              </a:xfrm>
              <a:blipFill rotWithShape="1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4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Experimental procedure </a:t>
            </a:r>
            <a:endParaRPr alt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25B30-BBF0-4CD8-AE17-E2C41DC45CFA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r>
              <a:rPr lang="en-SG" sz="2800" dirty="0" smtClean="0"/>
              <a:t>Last issue: Calibration </a:t>
            </a:r>
            <a:endParaRPr lang="en-SG" sz="2500" dirty="0" smtClean="0"/>
          </a:p>
          <a:p>
            <a:pPr marL="0" indent="0">
              <a:buNone/>
            </a:pPr>
            <a:endParaRPr lang="en-GB" sz="2800" dirty="0"/>
          </a:p>
          <a:p>
            <a:endParaRPr lang="en-SG" sz="2500" dirty="0" smtClean="0"/>
          </a:p>
          <a:p>
            <a:endParaRPr lang="en-SG" sz="3000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330646"/>
              </p:ext>
            </p:extLst>
          </p:nvPr>
        </p:nvGraphicFramePr>
        <p:xfrm>
          <a:off x="533400" y="1618462"/>
          <a:ext cx="3581400" cy="214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898169"/>
              </p:ext>
            </p:extLst>
          </p:nvPr>
        </p:nvGraphicFramePr>
        <p:xfrm>
          <a:off x="5238161" y="1618758"/>
          <a:ext cx="3581400" cy="214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Arrow 2"/>
          <p:cNvSpPr/>
          <p:nvPr/>
        </p:nvSpPr>
        <p:spPr>
          <a:xfrm>
            <a:off x="4152900" y="2535021"/>
            <a:ext cx="990600" cy="309121"/>
          </a:xfrm>
          <a:prstGeom prst="rightArrow">
            <a:avLst/>
          </a:prstGeom>
          <a:solidFill>
            <a:srgbClr val="00FF00"/>
          </a:solidFill>
          <a:ln>
            <a:solidFill>
              <a:srgbClr val="336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50929"/>
              </p:ext>
            </p:extLst>
          </p:nvPr>
        </p:nvGraphicFramePr>
        <p:xfrm>
          <a:off x="495300" y="3962400"/>
          <a:ext cx="3543300" cy="245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581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7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8" grpId="0">
        <p:bldAsOne/>
      </p:bldGraphic>
      <p:bldGraphic spid="9" grpId="0">
        <p:bldAsOne/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2603500" y="1284288"/>
            <a:ext cx="4044950" cy="4046537"/>
            <a:chOff x="2308905" y="990600"/>
            <a:chExt cx="4633453" cy="4633451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2697436" y="2396369"/>
              <a:ext cx="2277172" cy="113243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677570" y="3465445"/>
              <a:ext cx="2619534" cy="1427463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>
                  <a:gd name="adj" fmla="val 1799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448992">
              <a:off x="4365740" y="3761985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3978947" y="1921091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</a:t>
              </a:r>
            </a:p>
          </p:txBody>
        </p:sp>
      </p:grp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1806575" y="620713"/>
            <a:ext cx="4841875" cy="4710112"/>
            <a:chOff x="1396418" y="230142"/>
            <a:chExt cx="5545940" cy="5393909"/>
          </a:xfrm>
        </p:grpSpPr>
        <p:grpSp>
          <p:nvGrpSpPr>
            <p:cNvPr id="3" name="Group 3"/>
            <p:cNvGrpSpPr/>
            <p:nvPr/>
          </p:nvGrpSpPr>
          <p:grpSpPr>
            <a:xfrm>
              <a:off x="1396418" y="230142"/>
              <a:ext cx="5545940" cy="5393909"/>
              <a:chOff x="1340346" y="506666"/>
              <a:chExt cx="5545940" cy="5393909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1340346" y="506666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2140660" y="1993357"/>
              <a:ext cx="1723550" cy="1046196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  <a:p>
              <a:pPr algn="ctr">
                <a:defRPr/>
              </a:pPr>
              <a:endPara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771523" y="3602146"/>
              <a:ext cx="2674845" cy="1221970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909447">
              <a:off x="4433235" y="3608908"/>
              <a:ext cx="2175809" cy="102504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4013337" y="194945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2820000">
            <a:off x="4061222" y="2020714"/>
            <a:ext cx="1958641" cy="913504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Up">
              <a:avLst>
                <a:gd name="adj" fmla="val 9935011"/>
              </a:avLst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Results and Discussion </a:t>
            </a:r>
            <a:endParaRPr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D159C-0323-4D69-B130-DF0C1A324EE8}" type="slidenum">
              <a:rPr lang="en-US" altLang="en-US">
                <a:solidFill>
                  <a:srgbClr val="898989"/>
                </a:solidFill>
              </a:rPr>
              <a:pPr/>
              <a:t>16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0" y="914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28650" indent="-6286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  <a:defRPr sz="4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1pPr>
            <a:lvl2pPr marL="1143000" indent="-5143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2pPr>
            <a:lvl3pPr marL="154305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3pPr>
            <a:lvl4pPr marL="188595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4pPr>
            <a:lvl5pPr marL="228600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Type 1 - </a:t>
            </a:r>
            <a:r>
              <a:rPr lang="en-SG" sz="2300" dirty="0"/>
              <a:t>detector activation </a:t>
            </a:r>
            <a:r>
              <a:rPr lang="en-SG" sz="2300" dirty="0" smtClean="0"/>
              <a:t>spectrum</a:t>
            </a:r>
          </a:p>
          <a:p>
            <a:r>
              <a:rPr lang="en-SG" sz="2300" dirty="0" smtClean="0"/>
              <a:t>Neutron activation of Bismuth &amp; Germanium atoms</a:t>
            </a:r>
          </a:p>
          <a:p>
            <a:r>
              <a:rPr lang="en-SG" sz="2300" dirty="0" smtClean="0"/>
              <a:t> hydrogen peaks which present in large amount in polyethylene </a:t>
            </a:r>
            <a:endParaRPr lang="en-GB" sz="2300" dirty="0"/>
          </a:p>
          <a:p>
            <a:pPr algn="just">
              <a:defRPr/>
            </a:pPr>
            <a:endParaRPr lang="en-US" sz="265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" y="27432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3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Results and Discussion </a:t>
            </a:r>
            <a:endParaRPr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D159C-0323-4D69-B130-DF0C1A324EE8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364" name="Content Placeholder 10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>
              <a:defRPr/>
            </a:pPr>
            <a:r>
              <a:rPr lang="en-SG" sz="2800" dirty="0" smtClean="0"/>
              <a:t>Type 1 (dotted line) &amp; Type 2 (solid line)</a:t>
            </a:r>
            <a:endParaRPr lang="en-GB" sz="2800" dirty="0"/>
          </a:p>
          <a:p>
            <a:pPr algn="just">
              <a:defRPr/>
            </a:pPr>
            <a:endParaRPr lang="en-US" sz="2650" dirty="0" smtClean="0"/>
          </a:p>
        </p:txBody>
      </p:sp>
      <p:sp>
        <p:nvSpPr>
          <p:cNvPr id="6" name="Text Box 950"/>
          <p:cNvSpPr txBox="1"/>
          <p:nvPr/>
        </p:nvSpPr>
        <p:spPr>
          <a:xfrm>
            <a:off x="5638800" y="3886200"/>
            <a:ext cx="1066800" cy="2641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Br(367)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8308"/>
            <a:ext cx="8575078" cy="488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1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Results and Discussion </a:t>
            </a:r>
            <a:endParaRPr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D159C-0323-4D69-B130-DF0C1A324EE8}" type="slidenum">
              <a:rPr lang="en-US" altLang="en-US">
                <a:solidFill>
                  <a:srgbClr val="898989"/>
                </a:solidFill>
              </a:rPr>
              <a:pPr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364" name="Content Placeholder 10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>
              <a:defRPr/>
            </a:pPr>
            <a:r>
              <a:rPr lang="en-SG" sz="2800" dirty="0"/>
              <a:t>Type 2</a:t>
            </a:r>
            <a:r>
              <a:rPr lang="en-SG" sz="2800" dirty="0" smtClean="0"/>
              <a:t> – sample spectrum – for 5 boron water samples</a:t>
            </a:r>
            <a:endParaRPr lang="en-SG" sz="2800" dirty="0"/>
          </a:p>
          <a:p>
            <a:pPr algn="just">
              <a:defRPr/>
            </a:pPr>
            <a:endParaRPr lang="en-US" sz="2650" dirty="0" smtClean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3058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3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 and Discussion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1"/>
                <a:ext cx="9144000" cy="1295400"/>
              </a:xfrm>
            </p:spPr>
            <p:txBody>
              <a:bodyPr/>
              <a:lstStyle/>
              <a:p>
                <a:pPr algn="just">
                  <a:defRPr/>
                </a:pPr>
                <a:r>
                  <a:rPr lang="en-SG" sz="2800" dirty="0" smtClean="0"/>
                  <a:t>(Type </a:t>
                </a:r>
                <a:r>
                  <a:rPr lang="en-SG" sz="2800" dirty="0"/>
                  <a:t>2</a:t>
                </a:r>
                <a:r>
                  <a:rPr lang="en-SG" sz="2800" dirty="0" smtClean="0"/>
                  <a:t> – Type 1) </a:t>
                </a:r>
                <a:r>
                  <a:rPr lang="en-SG" sz="2800" dirty="0"/>
                  <a:t>=</a:t>
                </a:r>
                <a:r>
                  <a:rPr lang="en-SG" sz="2800" dirty="0" smtClean="0"/>
                  <a:t> integrated yield (Nickel only)</a:t>
                </a:r>
              </a:p>
              <a:p>
                <a:pPr algn="just">
                  <a:defRPr/>
                </a:pPr>
                <a:r>
                  <a:rPr lang="en-SG" sz="2800" dirty="0" smtClean="0"/>
                  <a:t>Area under graph </a:t>
                </a:r>
                <a14:m>
                  <m:oMath xmlns:m="http://schemas.openxmlformats.org/officeDocument/2006/math">
                    <m:r>
                      <a:rPr lang="en-SG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SG" sz="2800" dirty="0" smtClean="0"/>
                  <a:t> [Ni] in </a:t>
                </a:r>
                <a:r>
                  <a:rPr lang="en-SG" sz="2800" dirty="0" err="1" smtClean="0"/>
                  <a:t>wt</a:t>
                </a:r>
                <a:r>
                  <a:rPr lang="en-SG" sz="2800" dirty="0" smtClean="0"/>
                  <a:t>%</a:t>
                </a:r>
                <a:endParaRPr lang="en-SG" sz="2800" dirty="0"/>
              </a:p>
              <a:p>
                <a:pPr algn="just">
                  <a:defRPr/>
                </a:pPr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1"/>
                <a:ext cx="9144000" cy="1295400"/>
              </a:xfrm>
              <a:blipFill rotWithShape="1">
                <a:blip r:embed="rId2"/>
                <a:stretch>
                  <a:fillRect l="-1133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1BE3-4CFF-42FB-ABE7-309036759ED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5344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5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2603500" y="1284288"/>
            <a:ext cx="4044950" cy="4046537"/>
            <a:chOff x="2308905" y="990600"/>
            <a:chExt cx="4633453" cy="4633451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 smtClean="0">
                    <a:solidFill>
                      <a:srgbClr val="3333FF"/>
                    </a:solidFill>
                    <a:latin typeface="Arial Black" pitchFamily="34" charset="0"/>
                  </a:rPr>
                  <a:t>Measuring [Nickel] in water with BGO</a:t>
                </a:r>
                <a:r>
                  <a:rPr lang="en-US" sz="1900" b="1" baseline="-25000" dirty="0" smtClean="0">
                    <a:solidFill>
                      <a:srgbClr val="3333FF"/>
                    </a:solidFill>
                    <a:latin typeface="Arial Black" pitchFamily="34" charset="0"/>
                  </a:rPr>
                  <a:t> </a:t>
                </a:r>
                <a:r>
                  <a:rPr lang="en-US" sz="1900" b="1" dirty="0" smtClean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9154551">
              <a:off x="2446225" y="2189939"/>
              <a:ext cx="2277886" cy="1132076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  <a:endPara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685586" y="3522491"/>
              <a:ext cx="2619534" cy="1427463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>
                  <a:gd name="adj" fmla="val 1799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  <a:endPara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669327">
              <a:off x="4405590" y="3697567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100" b="1" dirty="0" smtClean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100" b="1" dirty="0" smtClean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1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Background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3978947" y="1921091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</a:t>
              </a:r>
            </a:p>
          </p:txBody>
        </p:sp>
      </p:grp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Results and Discussion </a:t>
            </a:r>
            <a:endParaRPr alt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D159C-0323-4D69-B130-DF0C1A324EE8}" type="slidenum">
              <a:rPr lang="en-US" altLang="en-US">
                <a:solidFill>
                  <a:srgbClr val="898989"/>
                </a:solidFill>
              </a:rPr>
              <a:pPr/>
              <a:t>20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364" name="Content Placeholder 10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>
              <a:defRPr/>
            </a:pPr>
            <a:r>
              <a:rPr lang="en-US" sz="2650" dirty="0" smtClean="0"/>
              <a:t>Linear regression of integrated yield </a:t>
            </a:r>
            <a:r>
              <a:rPr lang="en-US" sz="2650" dirty="0" err="1" smtClean="0"/>
              <a:t>vs</a:t>
            </a:r>
            <a:r>
              <a:rPr lang="en-US" sz="2650" dirty="0" smtClean="0"/>
              <a:t> [Ni] (</a:t>
            </a:r>
            <a:r>
              <a:rPr lang="en-US" sz="2650" dirty="0" err="1" smtClean="0"/>
              <a:t>wt</a:t>
            </a:r>
            <a:r>
              <a:rPr lang="en-US" sz="2650" dirty="0" smtClean="0"/>
              <a:t>%)</a:t>
            </a:r>
          </a:p>
          <a:p>
            <a:pPr algn="just">
              <a:defRPr/>
            </a:pPr>
            <a:r>
              <a:rPr lang="en-US" sz="2650" dirty="0" smtClean="0"/>
              <a:t>Good linear fit =&gt; detector is functioning normally</a:t>
            </a:r>
          </a:p>
          <a:p>
            <a:pPr algn="just">
              <a:defRPr/>
            </a:pPr>
            <a:r>
              <a:rPr lang="en-US" sz="2650" dirty="0" smtClean="0"/>
              <a:t>Can be used to test conc. of unknown samples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46291353"/>
              </p:ext>
            </p:extLst>
          </p:nvPr>
        </p:nvGraphicFramePr>
        <p:xfrm>
          <a:off x="762000" y="2971800"/>
          <a:ext cx="7696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3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1BE3-4CFF-42FB-ABE7-309036759ED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8211204"/>
              </p:ext>
            </p:extLst>
          </p:nvPr>
        </p:nvGraphicFramePr>
        <p:xfrm>
          <a:off x="228600" y="1219200"/>
          <a:ext cx="891539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51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mtClean="0"/>
              <a:t>Conclusions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59160B-072E-4526-9813-1F4533E7C5F8}" type="slidenum">
              <a:rPr lang="en-US" altLang="en-US">
                <a:solidFill>
                  <a:srgbClr val="898989"/>
                </a:solidFill>
              </a:rPr>
              <a:pPr/>
              <a:t>22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7652" name="Rectangle 12"/>
          <p:cNvSpPr>
            <a:spLocks noChangeArrowheads="1"/>
          </p:cNvSpPr>
          <p:nvPr/>
        </p:nvSpPr>
        <p:spPr bwMode="auto">
          <a:xfrm flipV="1">
            <a:off x="0" y="990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4000">
              <a:solidFill>
                <a:srgbClr val="353599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000">
                <a:solidFill>
                  <a:srgbClr val="353599"/>
                </a:solidFill>
                <a:latin typeface="Calibri" panose="020F0502020204030204" pitchFamily="34" charset="0"/>
              </a:rPr>
              <a:t>	</a:t>
            </a:r>
            <a:endParaRPr lang="en-US" altLang="en-US"/>
          </a:p>
        </p:txBody>
      </p:sp>
      <p:sp>
        <p:nvSpPr>
          <p:cNvPr id="2054" name="Content Placeholder 1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05400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Verified the performance of the detector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Useful technique for testing unknown samples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Studied the various types of curves that occur in PGNAA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</a:pPr>
            <a:r>
              <a:rPr lang="en-US" altLang="en-US" sz="3600" dirty="0" smtClean="0">
                <a:solidFill>
                  <a:srgbClr val="FF0000"/>
                </a:solidFill>
              </a:rPr>
              <a:t>A widely-applicable technique with almost unlimited applications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3200" dirty="0" smtClean="0">
              <a:solidFill>
                <a:srgbClr val="C00000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</a:pPr>
            <a:endParaRPr lang="en-US" altLang="en-US" dirty="0" smtClean="0"/>
          </a:p>
        </p:txBody>
      </p:sp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F19CD1-9156-4137-ADBC-CA44EF63B7DC}" type="slidenum">
              <a:rPr lang="en-US" altLang="en-US">
                <a:solidFill>
                  <a:srgbClr val="898989"/>
                </a:solidFill>
              </a:rPr>
              <a:pPr/>
              <a:t>23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 flipV="1">
            <a:off x="0" y="990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4000">
              <a:solidFill>
                <a:srgbClr val="353599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000">
                <a:solidFill>
                  <a:srgbClr val="353599"/>
                </a:solidFill>
                <a:latin typeface="Calibri" panose="020F0502020204030204" pitchFamily="34" charset="0"/>
              </a:rPr>
              <a:t>	</a:t>
            </a:r>
            <a:endParaRPr lang="en-US" altLang="en-US"/>
          </a:p>
        </p:txBody>
      </p:sp>
      <p:sp>
        <p:nvSpPr>
          <p:cNvPr id="2054" name="Content Placeholder 1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0"/>
              </a:spcBef>
            </a:pPr>
            <a:endParaRPr lang="en-US" altLang="en-US" sz="8000" dirty="0" smtClean="0"/>
          </a:p>
        </p:txBody>
      </p:sp>
      <p:graphicFrame>
        <p:nvGraphicFramePr>
          <p:cNvPr id="28677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19200" y="1219200"/>
            <a:ext cx="6858000" cy="480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3366FD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 for your Attention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Detectors ahead…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SG" sz="4400" b="1" dirty="0" smtClean="0"/>
          </a:p>
          <a:p>
            <a:pPr marL="0" indent="0" algn="ctr">
              <a:buNone/>
            </a:pPr>
            <a:r>
              <a:rPr lang="en-SG" sz="9600" b="1" dirty="0" smtClean="0"/>
              <a:t>Appendix</a:t>
            </a:r>
            <a:endParaRPr lang="en-GB" sz="9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1BE3-4CFF-42FB-ABE7-309036759ED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CeBr</a:t>
            </a:r>
            <a:r>
              <a:rPr lang="en-GB" altLang="en-US" baseline="-25000" dirty="0"/>
              <a:t>3</a:t>
            </a:r>
            <a:r>
              <a:rPr lang="en-GB" altLang="en-US" dirty="0"/>
              <a:t> Scintillation Detector</a:t>
            </a:r>
            <a:endParaRPr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C41EE-F86C-4139-A189-24BFCECA06C3}" type="slidenum">
              <a:rPr lang="en-US" altLang="en-US">
                <a:solidFill>
                  <a:srgbClr val="898989"/>
                </a:solidFill>
              </a:rPr>
              <a:pPr/>
              <a:t>25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00" y="1219200"/>
            <a:ext cx="87157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CeBr</a:t>
            </a:r>
            <a:r>
              <a:rPr altLang="en-US" baseline="-25000" dirty="0" smtClean="0"/>
              <a:t>3</a:t>
            </a:r>
            <a:r>
              <a:rPr altLang="en-US" dirty="0" smtClean="0"/>
              <a:t> Scintillation Detector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FA3E85-9869-4179-92A0-3626D5229FEC}" type="slidenum">
              <a:rPr lang="en-US" altLang="en-US">
                <a:solidFill>
                  <a:srgbClr val="898989"/>
                </a:solidFill>
              </a:rPr>
              <a:pPr/>
              <a:t>26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4037" t="12545" r="18390" b="7409"/>
          <a:stretch/>
        </p:blipFill>
        <p:spPr bwMode="auto">
          <a:xfrm>
            <a:off x="685800" y="1165225"/>
            <a:ext cx="78867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34000" y="4038600"/>
            <a:ext cx="32385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800" y="4267200"/>
            <a:ext cx="61722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CeBr</a:t>
            </a:r>
            <a:r>
              <a:rPr altLang="en-US" baseline="-25000" dirty="0" smtClean="0"/>
              <a:t>3</a:t>
            </a:r>
            <a:r>
              <a:rPr altLang="en-US" dirty="0" smtClean="0"/>
              <a:t> Scintillation Detector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FA3E85-9869-4179-92A0-3626D5229FEC}" type="slidenum">
              <a:rPr lang="en-US" altLang="en-US">
                <a:solidFill>
                  <a:srgbClr val="898989"/>
                </a:solidFill>
              </a:rPr>
              <a:pPr/>
              <a:t>27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 smtClean="0"/>
              <a:t>Advantages:</a:t>
            </a:r>
          </a:p>
          <a:p>
            <a:r>
              <a:rPr lang="en-SG" sz="3400" dirty="0" smtClean="0"/>
              <a:t>Good-energy resolution</a:t>
            </a:r>
          </a:p>
          <a:p>
            <a:r>
              <a:rPr lang="en-SG" sz="3400" dirty="0" smtClean="0"/>
              <a:t>Easier to resolve closely spaced peaks</a:t>
            </a:r>
          </a:p>
          <a:p>
            <a:r>
              <a:rPr lang="en-SG" sz="3400" dirty="0" smtClean="0"/>
              <a:t>Drastically-reduced intrinsic activity</a:t>
            </a:r>
          </a:p>
          <a:p>
            <a:r>
              <a:rPr lang="en-SG" sz="3400" dirty="0" smtClean="0"/>
              <a:t>Good linearity</a:t>
            </a:r>
          </a:p>
          <a:p>
            <a:r>
              <a:rPr lang="en-SG" sz="3400" dirty="0" smtClean="0"/>
              <a:t>Reasonable detection efficiency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14987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Detection Efficiency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4488"/>
            <a:ext cx="6673083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1BE3-4CFF-42FB-ABE7-309036759ED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" y="4895998"/>
            <a:ext cx="9045959" cy="17713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76600" y="6400800"/>
            <a:ext cx="2743200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59615" y="6172200"/>
            <a:ext cx="2743200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0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Linearity of Response</a:t>
            </a:r>
            <a:r>
              <a:rPr lang="en-SG" dirty="0"/>
              <a:t/>
            </a:r>
            <a:br>
              <a:rPr lang="en-SG" dirty="0"/>
            </a:b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853"/>
            <a:ext cx="9144000" cy="40910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1BE3-4CFF-42FB-ABE7-309036759ED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0"/>
            <a:ext cx="8763000" cy="1268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152400" y="6324600"/>
            <a:ext cx="61722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9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2603500" y="476250"/>
            <a:ext cx="4921250" cy="4854575"/>
            <a:chOff x="2308905" y="65206"/>
            <a:chExt cx="5636475" cy="5558845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65206"/>
              <a:ext cx="5636475" cy="5558845"/>
              <a:chOff x="2252833" y="341730"/>
              <a:chExt cx="5636475" cy="5558845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5628655" y="341730"/>
                <a:ext cx="2260653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65087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</a:t>
                </a:r>
                <a:r>
                  <a:rPr lang="en-US" sz="1900" b="1" dirty="0" smtClean="0">
                    <a:solidFill>
                      <a:srgbClr val="3333FF"/>
                    </a:solidFill>
                    <a:latin typeface="Arial Black" pitchFamily="34" charset="0"/>
                  </a:rPr>
                  <a:t>[Nickel]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in water with </a:t>
                </a:r>
                <a:r>
                  <a:rPr lang="en-US" sz="1900" b="1" dirty="0" smtClean="0">
                    <a:solidFill>
                      <a:srgbClr val="3333FF"/>
                    </a:solidFill>
                    <a:latin typeface="Arial Black" pitchFamily="34" charset="0"/>
                  </a:rPr>
                  <a:t>BGO</a:t>
                </a:r>
                <a:r>
                  <a:rPr lang="en-US" sz="1900" b="1" baseline="-25000" dirty="0" smtClean="0">
                    <a:solidFill>
                      <a:srgbClr val="3333FF"/>
                    </a:solidFill>
                    <a:latin typeface="Arial Black" pitchFamily="34" charset="0"/>
                  </a:rPr>
                  <a:t>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2820000">
              <a:off x="4851652" y="1131465"/>
              <a:ext cx="2243144" cy="1046196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 bwMode="auto">
          <a:xfrm rot="19154551">
            <a:off x="2705358" y="2327949"/>
            <a:ext cx="1988568" cy="988599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Up">
              <a:avLst>
                <a:gd name="adj" fmla="val 9935011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 and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Discussion </a:t>
            </a:r>
          </a:p>
        </p:txBody>
      </p:sp>
      <p:sp>
        <p:nvSpPr>
          <p:cNvPr id="19" name="TextBox 18"/>
          <p:cNvSpPr txBox="1"/>
          <p:nvPr/>
        </p:nvSpPr>
        <p:spPr bwMode="auto">
          <a:xfrm rot="2820000">
            <a:off x="4746920" y="1334994"/>
            <a:ext cx="1958853" cy="913316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Up">
              <a:avLst>
                <a:gd name="adj" fmla="val 9935011"/>
              </a:avLst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20" name="TextBox 19"/>
          <p:cNvSpPr txBox="1"/>
          <p:nvPr/>
        </p:nvSpPr>
        <p:spPr bwMode="auto">
          <a:xfrm rot="18420000">
            <a:off x="4613959" y="3789531"/>
            <a:ext cx="1899662" cy="895033"/>
          </a:xfrm>
          <a:prstGeom prst="rect">
            <a:avLst/>
          </a:prstGeom>
          <a:noFill/>
          <a:scene3d>
            <a:camera prst="perspectiveContrastingRightFacing" fov="2700000">
              <a:rot lat="128711" lon="956398" rev="646286"/>
            </a:camera>
            <a:lightRig rig="threePt" dir="t"/>
          </a:scene3d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33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Theoretical</a:t>
            </a:r>
          </a:p>
          <a:p>
            <a:pPr algn="ctr">
              <a:defRPr/>
            </a:pPr>
            <a:r>
              <a:rPr lang="en-US" sz="2100" b="1" dirty="0">
                <a:solidFill>
                  <a:srgbClr val="33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Background </a:t>
            </a:r>
          </a:p>
        </p:txBody>
      </p:sp>
      <p:sp>
        <p:nvSpPr>
          <p:cNvPr id="21" name="TextBox 20"/>
          <p:cNvSpPr txBox="1"/>
          <p:nvPr/>
        </p:nvSpPr>
        <p:spPr bwMode="auto">
          <a:xfrm rot="2700000">
            <a:off x="2940879" y="3613970"/>
            <a:ext cx="2287540" cy="1246158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Down">
              <a:avLst>
                <a:gd name="adj" fmla="val 17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Experimental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Introduction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360461-954C-4DFA-8741-FD915A423054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r>
              <a:rPr lang="en-SG" sz="2800" dirty="0" smtClean="0"/>
              <a:t>PGNAA (Prompt Gamma Neutron Activation Analysis)</a:t>
            </a:r>
          </a:p>
          <a:p>
            <a:r>
              <a:rPr lang="en-SG" sz="2800" dirty="0"/>
              <a:t>Materials characterization technique </a:t>
            </a:r>
            <a:endParaRPr lang="en-SG" sz="2800" dirty="0" smtClean="0"/>
          </a:p>
          <a:p>
            <a:r>
              <a:rPr lang="en-SG" sz="2800" dirty="0" smtClean="0"/>
              <a:t>irradiate </a:t>
            </a:r>
            <a:r>
              <a:rPr lang="en-SG" sz="2800" dirty="0"/>
              <a:t>with matter/energetic particles &amp; study radiation </a:t>
            </a:r>
            <a:r>
              <a:rPr lang="en-SG" sz="2800" dirty="0" smtClean="0"/>
              <a:t>emitted</a:t>
            </a:r>
          </a:p>
          <a:p>
            <a:r>
              <a:rPr lang="en-SG" sz="2800" dirty="0" smtClean="0"/>
              <a:t>XPS/XRD/Electron </a:t>
            </a:r>
            <a:r>
              <a:rPr lang="en-SG" sz="2800" dirty="0" err="1" smtClean="0"/>
              <a:t>microsopy</a:t>
            </a:r>
            <a:r>
              <a:rPr lang="en-SG" sz="2800" dirty="0" smtClean="0"/>
              <a:t>/PGNAA =</a:t>
            </a:r>
          </a:p>
          <a:p>
            <a:pPr marL="0" indent="0">
              <a:buNone/>
            </a:pPr>
            <a:r>
              <a:rPr lang="en-SG" sz="2800" dirty="0"/>
              <a:t> </a:t>
            </a:r>
            <a:r>
              <a:rPr lang="en-SG" sz="2800" dirty="0" smtClean="0"/>
              <a:t>       family of techniques</a:t>
            </a:r>
          </a:p>
          <a:p>
            <a:pPr marL="0" indent="0">
              <a:buNone/>
            </a:pPr>
            <a:endParaRPr lang="en-SG" sz="2800" dirty="0"/>
          </a:p>
          <a:p>
            <a:pPr marL="0" indent="0">
              <a:buNone/>
            </a:pPr>
            <a:endParaRPr lang="en-SG" sz="2800" dirty="0" smtClean="0"/>
          </a:p>
          <a:p>
            <a:endParaRPr lang="en-SG" sz="3000" dirty="0" smtClean="0"/>
          </a:p>
          <a:p>
            <a:endParaRPr lang="en-SG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360461-954C-4DFA-8741-FD915A423054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9144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28650" indent="-6286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  <a:defRPr sz="4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1pPr>
            <a:lvl2pPr marL="1143000" indent="-5143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2pPr>
            <a:lvl3pPr marL="154305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3pPr>
            <a:lvl4pPr marL="188595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4pPr>
            <a:lvl5pPr marL="228600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800" dirty="0"/>
              <a:t>Basic idea = irradiate with </a:t>
            </a:r>
            <a:r>
              <a:rPr lang="en-SG" sz="2800" dirty="0" smtClean="0"/>
              <a:t>thermal (why?) </a:t>
            </a:r>
            <a:r>
              <a:rPr lang="en-SG" sz="2800" dirty="0"/>
              <a:t>neutrons </a:t>
            </a:r>
            <a:endParaRPr lang="en-SG" sz="2800" dirty="0" smtClean="0"/>
          </a:p>
          <a:p>
            <a:r>
              <a:rPr lang="en-SG" sz="2800" dirty="0"/>
              <a:t>which get absorbed making nucleus unstable</a:t>
            </a:r>
            <a:endParaRPr lang="en-SG" sz="2800" dirty="0" smtClean="0"/>
          </a:p>
          <a:p>
            <a:r>
              <a:rPr lang="en-SG" sz="2800" dirty="0"/>
              <a:t>To stabilise, instant emission of PG rays within </a:t>
            </a:r>
            <a:r>
              <a:rPr lang="en-SG" sz="2800" dirty="0" err="1" smtClean="0"/>
              <a:t>fs</a:t>
            </a:r>
            <a:endParaRPr lang="en-SG" sz="2800" dirty="0"/>
          </a:p>
          <a:p>
            <a:r>
              <a:rPr lang="en-SG" sz="2800" dirty="0" smtClean="0"/>
              <a:t> Peak height = </a:t>
            </a:r>
            <a:r>
              <a:rPr lang="en-SG" sz="2800" dirty="0"/>
              <a:t>density of atoms present</a:t>
            </a:r>
            <a:endParaRPr lang="en-GB" sz="2800" dirty="0"/>
          </a:p>
          <a:p>
            <a:r>
              <a:rPr lang="en-SG" sz="2800" dirty="0"/>
              <a:t>Peak </a:t>
            </a:r>
            <a:r>
              <a:rPr lang="en-SG" sz="2800" dirty="0" smtClean="0"/>
              <a:t>location </a:t>
            </a:r>
            <a:r>
              <a:rPr lang="en-SG" sz="2800" dirty="0"/>
              <a:t>= identity of atoms present</a:t>
            </a:r>
            <a:endParaRPr lang="en-GB" sz="2800" dirty="0"/>
          </a:p>
          <a:p>
            <a:r>
              <a:rPr lang="en-SG" sz="2800" dirty="0" smtClean="0"/>
              <a:t>which &amp; how </a:t>
            </a:r>
            <a:r>
              <a:rPr lang="en-SG" sz="2800" dirty="0"/>
              <a:t>much of each element present in sample</a:t>
            </a:r>
            <a:endParaRPr lang="en-SG" sz="2800" dirty="0" smtClean="0"/>
          </a:p>
        </p:txBody>
      </p:sp>
    </p:spTree>
    <p:extLst>
      <p:ext uri="{BB962C8B-B14F-4D97-AF65-F5344CB8AC3E}">
        <p14:creationId xmlns:p14="http://schemas.microsoft.com/office/powerpoint/2010/main" val="1872277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3200" dirty="0" smtClean="0"/>
          </a:p>
          <a:p>
            <a:pPr eaLnBrk="1" hangingPunct="1">
              <a:spcBef>
                <a:spcPct val="0"/>
              </a:spcBef>
            </a:pPr>
            <a:endParaRPr lang="en-US" altLang="en-US" sz="32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360461-954C-4DFA-8741-FD915A423054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9144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28650" indent="-6286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  <a:defRPr sz="4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1pPr>
            <a:lvl2pPr marL="1143000" indent="-5143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2pPr>
            <a:lvl3pPr marL="154305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3pPr>
            <a:lvl4pPr marL="188595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4pPr>
            <a:lvl5pPr marL="228600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600" dirty="0" smtClean="0"/>
              <a:t>neutron generator </a:t>
            </a:r>
            <a:r>
              <a:rPr lang="en-SG" sz="2600" dirty="0"/>
              <a:t>+ moderator </a:t>
            </a:r>
            <a:r>
              <a:rPr lang="en-SG" sz="2600" dirty="0" smtClean="0"/>
              <a:t>+ sample + detector</a:t>
            </a:r>
          </a:p>
          <a:p>
            <a:r>
              <a:rPr lang="en-SG" sz="2600" dirty="0" smtClean="0"/>
              <a:t>n-gen: produce </a:t>
            </a:r>
            <a:r>
              <a:rPr lang="en-SG" sz="2600" dirty="0"/>
              <a:t>fast neutrons by </a:t>
            </a:r>
            <a:r>
              <a:rPr lang="en-SG" sz="2600" dirty="0" smtClean="0"/>
              <a:t>fusion of energy 2.5 MeV:   </a:t>
            </a:r>
            <a:r>
              <a:rPr lang="en-SG" sz="2600" b="1" dirty="0" smtClean="0"/>
              <a:t>D </a:t>
            </a:r>
            <a:r>
              <a:rPr lang="en-SG" sz="2600" b="1" dirty="0"/>
              <a:t>+ D -&gt; He-3 + </a:t>
            </a:r>
            <a:r>
              <a:rPr lang="en-SG" sz="2600" b="1" dirty="0" smtClean="0"/>
              <a:t>n</a:t>
            </a:r>
          </a:p>
          <a:p>
            <a:r>
              <a:rPr lang="en-SG" sz="2600" dirty="0"/>
              <a:t>moderator = slow </a:t>
            </a:r>
            <a:r>
              <a:rPr lang="en-SG" sz="2600" dirty="0" smtClean="0"/>
              <a:t>to </a:t>
            </a:r>
            <a:r>
              <a:rPr lang="en-SG" sz="2600" dirty="0"/>
              <a:t>thermal n; usually polyethylene </a:t>
            </a:r>
          </a:p>
          <a:p>
            <a:r>
              <a:rPr lang="en-SG" sz="2600" dirty="0"/>
              <a:t>sample </a:t>
            </a:r>
            <a:r>
              <a:rPr lang="en-SG" sz="2600" dirty="0" smtClean="0"/>
              <a:t>e.g. Nickel-contaminated </a:t>
            </a:r>
            <a:r>
              <a:rPr lang="en-SG" sz="2600" dirty="0"/>
              <a:t>water </a:t>
            </a:r>
            <a:r>
              <a:rPr lang="en-SG" sz="2600" dirty="0" smtClean="0"/>
              <a:t>samples</a:t>
            </a:r>
          </a:p>
          <a:p>
            <a:r>
              <a:rPr lang="en-SG" sz="2600" dirty="0"/>
              <a:t>detector </a:t>
            </a:r>
            <a:r>
              <a:rPr lang="en-SG" sz="2600" dirty="0" smtClean="0"/>
              <a:t>= BGO solid-state detector; </a:t>
            </a:r>
            <a:r>
              <a:rPr lang="en-SG" sz="2600" dirty="0"/>
              <a:t>counts PG rays (energy &amp; intensity) </a:t>
            </a:r>
            <a:endParaRPr lang="en-GB" sz="2600" dirty="0"/>
          </a:p>
          <a:p>
            <a:endParaRPr lang="en-GB" sz="2600" dirty="0"/>
          </a:p>
          <a:p>
            <a:endParaRPr lang="en-SG" sz="3000" dirty="0" smtClean="0"/>
          </a:p>
          <a:p>
            <a:endParaRPr lang="en-SG" sz="3000" dirty="0" smtClean="0"/>
          </a:p>
          <a:p>
            <a:endParaRPr lang="en-SG" sz="3000" dirty="0" smtClean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19" y="3961405"/>
            <a:ext cx="6278387" cy="283420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886200" y="3961405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dirty="0" smtClean="0"/>
              <a:t>BGO detector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6388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dirty="0" smtClean="0"/>
              <a:t>Neutron generator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37544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dirty="0" smtClean="0"/>
              <a:t>Sample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124423" y="5328853"/>
            <a:ext cx="9906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sz="1300" dirty="0" smtClean="0"/>
              <a:t>Moderator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59182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8888" y="5557838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2603500" y="1284288"/>
            <a:ext cx="4044950" cy="4046537"/>
            <a:chOff x="2308905" y="990600"/>
            <a:chExt cx="4633453" cy="4633451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990600"/>
              <a:ext cx="4633453" cy="4633451"/>
              <a:chOff x="2252833" y="1267124"/>
              <a:chExt cx="4633453" cy="4633451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4625636" y="3637490"/>
                <a:ext cx="2260644" cy="2260652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2416909" y="2185551"/>
              <a:ext cx="2277172" cy="1132431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695781" y="3552704"/>
              <a:ext cx="2619534" cy="1427463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>
                  <a:gd name="adj" fmla="val 1799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939555">
              <a:off x="4405208" y="3707482"/>
              <a:ext cx="2176216" cy="1024850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  <a:p>
              <a:pPr algn="ctr">
                <a:defRPr/>
              </a:pPr>
              <a:endParaRPr lang="en-US" sz="2100" b="1" dirty="0">
                <a:solidFill>
                  <a:srgbClr val="33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3778380" y="218286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Introduction</a:t>
              </a:r>
              <a:endPara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defRPr/>
              </a:pPr>
              <a:endPara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22375" y="5610225"/>
            <a:ext cx="5715000" cy="6794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2603500" y="1284288"/>
            <a:ext cx="4776788" cy="4665662"/>
            <a:chOff x="2308905" y="990600"/>
            <a:chExt cx="5471538" cy="5342144"/>
          </a:xfrm>
        </p:grpSpPr>
        <p:grpSp>
          <p:nvGrpSpPr>
            <p:cNvPr id="3" name="Group 3"/>
            <p:cNvGrpSpPr/>
            <p:nvPr/>
          </p:nvGrpSpPr>
          <p:grpSpPr>
            <a:xfrm>
              <a:off x="2308905" y="990600"/>
              <a:ext cx="5471538" cy="5342144"/>
              <a:chOff x="2252833" y="1267124"/>
              <a:chExt cx="5471538" cy="5342144"/>
            </a:xfrm>
            <a:scene3d>
              <a:camera prst="perspectiveRelaxed" fov="4800000">
                <a:rot lat="20706000" lon="20220000" rev="882000"/>
              </a:camera>
              <a:lightRig rig="threePt" dir="t">
                <a:rot lat="0" lon="0" rev="15000000"/>
              </a:lightRig>
            </a:scene3d>
          </p:grpSpPr>
          <p:sp>
            <p:nvSpPr>
              <p:cNvPr id="9" name="Oval 2"/>
              <p:cNvSpPr/>
              <p:nvPr/>
            </p:nvSpPr>
            <p:spPr>
              <a:xfrm>
                <a:off x="4625634" y="1267124"/>
                <a:ext cx="2260652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2" h="2260642">
                    <a:moveTo>
                      <a:pt x="0" y="0"/>
                    </a:moveTo>
                    <a:cubicBezTo>
                      <a:pt x="1243371" y="11781"/>
                      <a:pt x="2248869" y="1017272"/>
                      <a:pt x="2260652" y="2260642"/>
                    </a:cubicBezTo>
                    <a:lnTo>
                      <a:pt x="1498836" y="2260642"/>
                    </a:lnTo>
                    <a:cubicBezTo>
                      <a:pt x="1494318" y="1915818"/>
                      <a:pt x="1374410" y="1598825"/>
                      <a:pt x="1174825" y="1347204"/>
                    </a:cubicBezTo>
                    <a:cubicBezTo>
                      <a:pt x="1133996" y="1332086"/>
                      <a:pt x="1106383" y="1333065"/>
                      <a:pt x="1062361" y="1367914"/>
                    </a:cubicBezTo>
                    <a:lnTo>
                      <a:pt x="1049179" y="1379324"/>
                    </a:lnTo>
                    <a:cubicBezTo>
                      <a:pt x="1015475" y="1411131"/>
                      <a:pt x="997501" y="1449916"/>
                      <a:pt x="999506" y="1493727"/>
                    </a:cubicBezTo>
                    <a:cubicBezTo>
                      <a:pt x="1005229" y="1562783"/>
                      <a:pt x="981246" y="1633697"/>
                      <a:pt x="928317" y="1686626"/>
                    </a:cubicBezTo>
                    <a:cubicBezTo>
                      <a:pt x="831532" y="1783410"/>
                      <a:pt x="674613" y="1783411"/>
                      <a:pt x="577828" y="1686626"/>
                    </a:cubicBezTo>
                    <a:cubicBezTo>
                      <a:pt x="481044" y="1589842"/>
                      <a:pt x="481044" y="1432922"/>
                      <a:pt x="577829" y="1336138"/>
                    </a:cubicBezTo>
                    <a:cubicBezTo>
                      <a:pt x="630446" y="1283520"/>
                      <a:pt x="700837" y="1259508"/>
                      <a:pt x="769512" y="1264796"/>
                    </a:cubicBezTo>
                    <a:cubicBezTo>
                      <a:pt x="815356" y="1267078"/>
                      <a:pt x="855728" y="1247690"/>
                      <a:pt x="888494" y="1211390"/>
                    </a:cubicBezTo>
                    <a:lnTo>
                      <a:pt x="908816" y="1187913"/>
                    </a:lnTo>
                    <a:cubicBezTo>
                      <a:pt x="932421" y="1145103"/>
                      <a:pt x="928577" y="1118677"/>
                      <a:pt x="909040" y="1082585"/>
                    </a:cubicBezTo>
                    <a:cubicBezTo>
                      <a:pt x="658225" y="884883"/>
                      <a:pt x="342873" y="766296"/>
                      <a:pt x="0" y="761802"/>
                    </a:cubicBezTo>
                    <a:close/>
                  </a:path>
                </a:pathLst>
              </a:custGeom>
              <a:solidFill>
                <a:srgbClr val="36B0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0" name="Oval 2"/>
              <p:cNvSpPr/>
              <p:nvPr/>
            </p:nvSpPr>
            <p:spPr>
              <a:xfrm rot="5400000">
                <a:off x="5463722" y="4348619"/>
                <a:ext cx="2260643" cy="2260655"/>
              </a:xfrm>
              <a:custGeom>
                <a:avLst/>
                <a:gdLst/>
                <a:ahLst/>
                <a:cxnLst/>
                <a:rect l="l" t="t" r="r" b="b"/>
                <a:pathLst>
                  <a:path w="2260644" h="2260652">
                    <a:moveTo>
                      <a:pt x="0" y="761810"/>
                    </a:moveTo>
                    <a:lnTo>
                      <a:pt x="0" y="0"/>
                    </a:lnTo>
                    <a:cubicBezTo>
                      <a:pt x="1243372" y="11782"/>
                      <a:pt x="2248863" y="1017281"/>
                      <a:pt x="2260644" y="2260652"/>
                    </a:cubicBezTo>
                    <a:lnTo>
                      <a:pt x="1498837" y="2260652"/>
                    </a:lnTo>
                    <a:cubicBezTo>
                      <a:pt x="1494318" y="1915827"/>
                      <a:pt x="1374410" y="1598834"/>
                      <a:pt x="1174825" y="1347212"/>
                    </a:cubicBezTo>
                    <a:cubicBezTo>
                      <a:pt x="1133996" y="1332094"/>
                      <a:pt x="1106383" y="1333073"/>
                      <a:pt x="1062361" y="1367922"/>
                    </a:cubicBezTo>
                    <a:lnTo>
                      <a:pt x="1049179" y="1379332"/>
                    </a:lnTo>
                    <a:cubicBezTo>
                      <a:pt x="1015475" y="1411139"/>
                      <a:pt x="997501" y="1449924"/>
                      <a:pt x="999506" y="1493735"/>
                    </a:cubicBezTo>
                    <a:cubicBezTo>
                      <a:pt x="1005229" y="1562791"/>
                      <a:pt x="981246" y="1633705"/>
                      <a:pt x="928317" y="1686634"/>
                    </a:cubicBezTo>
                    <a:cubicBezTo>
                      <a:pt x="831532" y="1783418"/>
                      <a:pt x="674613" y="1783419"/>
                      <a:pt x="577828" y="1686634"/>
                    </a:cubicBezTo>
                    <a:cubicBezTo>
                      <a:pt x="481044" y="1589850"/>
                      <a:pt x="481044" y="1432930"/>
                      <a:pt x="577829" y="1336146"/>
                    </a:cubicBezTo>
                    <a:cubicBezTo>
                      <a:pt x="630446" y="1283528"/>
                      <a:pt x="700837" y="1259516"/>
                      <a:pt x="769512" y="1264804"/>
                    </a:cubicBezTo>
                    <a:cubicBezTo>
                      <a:pt x="815356" y="1267086"/>
                      <a:pt x="855728" y="1247698"/>
                      <a:pt x="888494" y="1211398"/>
                    </a:cubicBezTo>
                    <a:lnTo>
                      <a:pt x="908816" y="1187921"/>
                    </a:lnTo>
                    <a:cubicBezTo>
                      <a:pt x="932421" y="1145111"/>
                      <a:pt x="928577" y="1118685"/>
                      <a:pt x="909040" y="1082593"/>
                    </a:cubicBezTo>
                    <a:cubicBezTo>
                      <a:pt x="658225" y="884891"/>
                      <a:pt x="342873" y="766304"/>
                      <a:pt x="0" y="761810"/>
                    </a:cubicBez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1" name="Oval 2"/>
              <p:cNvSpPr/>
              <p:nvPr/>
            </p:nvSpPr>
            <p:spPr>
              <a:xfrm flipH="1">
                <a:off x="2252833" y="1267124"/>
                <a:ext cx="2260651" cy="2260642"/>
              </a:xfrm>
              <a:custGeom>
                <a:avLst/>
                <a:gdLst/>
                <a:ahLst/>
                <a:cxnLst/>
                <a:rect l="l" t="t" r="r" b="b"/>
                <a:pathLst>
                  <a:path w="2260651" h="2260642">
                    <a:moveTo>
                      <a:pt x="0" y="0"/>
                    </a:moveTo>
                    <a:lnTo>
                      <a:pt x="0" y="761802"/>
                    </a:lnTo>
                    <a:cubicBezTo>
                      <a:pt x="342873" y="766296"/>
                      <a:pt x="658224" y="884884"/>
                      <a:pt x="909039" y="1082585"/>
                    </a:cubicBezTo>
                    <a:cubicBezTo>
                      <a:pt x="928576" y="1118677"/>
                      <a:pt x="932420" y="1145103"/>
                      <a:pt x="908815" y="1187913"/>
                    </a:cubicBezTo>
                    <a:lnTo>
                      <a:pt x="888493" y="1211390"/>
                    </a:lnTo>
                    <a:cubicBezTo>
                      <a:pt x="855727" y="1247690"/>
                      <a:pt x="815355" y="1267078"/>
                      <a:pt x="769511" y="1264796"/>
                    </a:cubicBezTo>
                    <a:cubicBezTo>
                      <a:pt x="700836" y="1259508"/>
                      <a:pt x="630445" y="1283520"/>
                      <a:pt x="577828" y="1336138"/>
                    </a:cubicBezTo>
                    <a:cubicBezTo>
                      <a:pt x="481043" y="1432922"/>
                      <a:pt x="481043" y="1589842"/>
                      <a:pt x="577827" y="1686626"/>
                    </a:cubicBezTo>
                    <a:cubicBezTo>
                      <a:pt x="674612" y="1783411"/>
                      <a:pt x="831531" y="1783410"/>
                      <a:pt x="928316" y="1686626"/>
                    </a:cubicBezTo>
                    <a:cubicBezTo>
                      <a:pt x="981245" y="1633697"/>
                      <a:pt x="1005228" y="1562783"/>
                      <a:pt x="999505" y="1493727"/>
                    </a:cubicBezTo>
                    <a:cubicBezTo>
                      <a:pt x="997500" y="1449916"/>
                      <a:pt x="1015474" y="1411131"/>
                      <a:pt x="1049178" y="1379324"/>
                    </a:cubicBezTo>
                    <a:lnTo>
                      <a:pt x="1062360" y="1367914"/>
                    </a:lnTo>
                    <a:cubicBezTo>
                      <a:pt x="1106382" y="1333065"/>
                      <a:pt x="1133995" y="1332086"/>
                      <a:pt x="1174824" y="1347204"/>
                    </a:cubicBezTo>
                    <a:cubicBezTo>
                      <a:pt x="1374409" y="1598825"/>
                      <a:pt x="1494317" y="1915818"/>
                      <a:pt x="1498835" y="2260642"/>
                    </a:cubicBezTo>
                    <a:lnTo>
                      <a:pt x="2260651" y="2260642"/>
                    </a:lnTo>
                    <a:cubicBezTo>
                      <a:pt x="2248868" y="1017273"/>
                      <a:pt x="1243371" y="11782"/>
                      <a:pt x="0" y="0"/>
                    </a:cubicBezTo>
                    <a:close/>
                  </a:path>
                </a:pathLst>
              </a:custGeom>
              <a:solidFill>
                <a:srgbClr val="F72525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2" name="Oval 2"/>
              <p:cNvSpPr/>
              <p:nvPr/>
            </p:nvSpPr>
            <p:spPr>
              <a:xfrm rot="16200000" flipH="1">
                <a:off x="2253979" y="3638648"/>
                <a:ext cx="2263080" cy="2260773"/>
              </a:xfrm>
              <a:custGeom>
                <a:avLst/>
                <a:gdLst/>
                <a:ahLst/>
                <a:cxnLst/>
                <a:rect l="l" t="t" r="r" b="b"/>
                <a:pathLst>
                  <a:path w="2263080" h="2260773">
                    <a:moveTo>
                      <a:pt x="0" y="0"/>
                    </a:moveTo>
                    <a:lnTo>
                      <a:pt x="0" y="761829"/>
                    </a:lnTo>
                    <a:cubicBezTo>
                      <a:pt x="343814" y="765864"/>
                      <a:pt x="660067" y="884545"/>
                      <a:pt x="911476" y="1082715"/>
                    </a:cubicBezTo>
                    <a:cubicBezTo>
                      <a:pt x="931013" y="1118807"/>
                      <a:pt x="934857" y="1145233"/>
                      <a:pt x="911252" y="1188043"/>
                    </a:cubicBezTo>
                    <a:lnTo>
                      <a:pt x="890930" y="1211520"/>
                    </a:lnTo>
                    <a:cubicBezTo>
                      <a:pt x="858164" y="1247820"/>
                      <a:pt x="817792" y="1267208"/>
                      <a:pt x="771948" y="1264926"/>
                    </a:cubicBezTo>
                    <a:cubicBezTo>
                      <a:pt x="703273" y="1259638"/>
                      <a:pt x="632882" y="1283650"/>
                      <a:pt x="580265" y="1336268"/>
                    </a:cubicBezTo>
                    <a:cubicBezTo>
                      <a:pt x="483480" y="1433052"/>
                      <a:pt x="483480" y="1589972"/>
                      <a:pt x="580264" y="1686756"/>
                    </a:cubicBezTo>
                    <a:cubicBezTo>
                      <a:pt x="677049" y="1783541"/>
                      <a:pt x="833968" y="1783540"/>
                      <a:pt x="930753" y="1686756"/>
                    </a:cubicBezTo>
                    <a:cubicBezTo>
                      <a:pt x="983682" y="1633827"/>
                      <a:pt x="1007665" y="1562913"/>
                      <a:pt x="1001942" y="1493857"/>
                    </a:cubicBezTo>
                    <a:cubicBezTo>
                      <a:pt x="999937" y="1450046"/>
                      <a:pt x="1017911" y="1411261"/>
                      <a:pt x="1051615" y="1379454"/>
                    </a:cubicBezTo>
                    <a:lnTo>
                      <a:pt x="1064797" y="1368044"/>
                    </a:lnTo>
                    <a:cubicBezTo>
                      <a:pt x="1108819" y="1333195"/>
                      <a:pt x="1136432" y="1332216"/>
                      <a:pt x="1177261" y="1347334"/>
                    </a:cubicBezTo>
                    <a:cubicBezTo>
                      <a:pt x="1376846" y="1598955"/>
                      <a:pt x="1496754" y="1915948"/>
                      <a:pt x="1501272" y="2260773"/>
                    </a:cubicBezTo>
                    <a:lnTo>
                      <a:pt x="2263080" y="2260773"/>
                    </a:lnTo>
                    <a:cubicBezTo>
                      <a:pt x="2251291" y="1016590"/>
                      <a:pt x="1244493" y="10590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Oval 24"/>
              <p:cNvSpPr>
                <a:spLocks noChangeAspect="1"/>
              </p:cNvSpPr>
              <p:nvPr/>
            </p:nvSpPr>
            <p:spPr>
              <a:xfrm>
                <a:off x="3039676" y="2053966"/>
                <a:ext cx="3059766" cy="3059766"/>
              </a:xfrm>
              <a:custGeom>
                <a:avLst/>
                <a:gdLst/>
                <a:ahLst/>
                <a:cxnLst/>
                <a:rect l="l" t="t" r="r" b="b"/>
                <a:pathLst>
                  <a:path w="3059766" h="3059766">
                    <a:moveTo>
                      <a:pt x="1529883" y="0"/>
                    </a:moveTo>
                    <a:cubicBezTo>
                      <a:pt x="1902799" y="0"/>
                      <a:pt x="2244551" y="133425"/>
                      <a:pt x="2509745" y="355454"/>
                    </a:cubicBezTo>
                    <a:cubicBezTo>
                      <a:pt x="2509352" y="369197"/>
                      <a:pt x="2504297" y="383801"/>
                      <a:pt x="2494774" y="401071"/>
                    </a:cubicBezTo>
                    <a:lnTo>
                      <a:pt x="2474452" y="424548"/>
                    </a:lnTo>
                    <a:cubicBezTo>
                      <a:pt x="2441686" y="460848"/>
                      <a:pt x="2401314" y="480236"/>
                      <a:pt x="2355470" y="477954"/>
                    </a:cubicBezTo>
                    <a:cubicBezTo>
                      <a:pt x="2286795" y="472666"/>
                      <a:pt x="2216404" y="496678"/>
                      <a:pt x="2163787" y="549296"/>
                    </a:cubicBezTo>
                    <a:cubicBezTo>
                      <a:pt x="2067002" y="646080"/>
                      <a:pt x="2067002" y="803000"/>
                      <a:pt x="2163786" y="899784"/>
                    </a:cubicBezTo>
                    <a:cubicBezTo>
                      <a:pt x="2260571" y="996569"/>
                      <a:pt x="2417490" y="996568"/>
                      <a:pt x="2514275" y="899784"/>
                    </a:cubicBezTo>
                    <a:cubicBezTo>
                      <a:pt x="2567204" y="846855"/>
                      <a:pt x="2591187" y="775941"/>
                      <a:pt x="2585464" y="706885"/>
                    </a:cubicBezTo>
                    <a:cubicBezTo>
                      <a:pt x="2583459" y="663074"/>
                      <a:pt x="2601433" y="624289"/>
                      <a:pt x="2635137" y="592482"/>
                    </a:cubicBezTo>
                    <a:lnTo>
                      <a:pt x="2648319" y="581072"/>
                    </a:lnTo>
                    <a:cubicBezTo>
                      <a:pt x="2670473" y="563535"/>
                      <a:pt x="2688471" y="554575"/>
                      <a:pt x="2706097" y="551984"/>
                    </a:cubicBezTo>
                    <a:cubicBezTo>
                      <a:pt x="2927022" y="816962"/>
                      <a:pt x="3059766" y="1157921"/>
                      <a:pt x="3059766" y="1529883"/>
                    </a:cubicBezTo>
                    <a:cubicBezTo>
                      <a:pt x="3059766" y="1901751"/>
                      <a:pt x="2927090" y="2242631"/>
                      <a:pt x="2706274" y="2507587"/>
                    </a:cubicBezTo>
                    <a:cubicBezTo>
                      <a:pt x="2691987" y="2507407"/>
                      <a:pt x="2676804" y="2502334"/>
                      <a:pt x="2658687" y="2492344"/>
                    </a:cubicBezTo>
                    <a:lnTo>
                      <a:pt x="2635210" y="2472022"/>
                    </a:lnTo>
                    <a:cubicBezTo>
                      <a:pt x="2598910" y="2439256"/>
                      <a:pt x="2579522" y="2398884"/>
                      <a:pt x="2581804" y="2353040"/>
                    </a:cubicBezTo>
                    <a:cubicBezTo>
                      <a:pt x="2587092" y="2284365"/>
                      <a:pt x="2563080" y="2213974"/>
                      <a:pt x="2510462" y="2161357"/>
                    </a:cubicBezTo>
                    <a:cubicBezTo>
                      <a:pt x="2413678" y="2064572"/>
                      <a:pt x="2256758" y="2064572"/>
                      <a:pt x="2159974" y="2161356"/>
                    </a:cubicBezTo>
                    <a:cubicBezTo>
                      <a:pt x="2063189" y="2258141"/>
                      <a:pt x="2063190" y="2415060"/>
                      <a:pt x="2159974" y="2511845"/>
                    </a:cubicBezTo>
                    <a:cubicBezTo>
                      <a:pt x="2212903" y="2564774"/>
                      <a:pt x="2283817" y="2588757"/>
                      <a:pt x="2352873" y="2583034"/>
                    </a:cubicBezTo>
                    <a:cubicBezTo>
                      <a:pt x="2396684" y="2581029"/>
                      <a:pt x="2435469" y="2599003"/>
                      <a:pt x="2467276" y="2632707"/>
                    </a:cubicBezTo>
                    <a:lnTo>
                      <a:pt x="2478686" y="2645889"/>
                    </a:lnTo>
                    <a:cubicBezTo>
                      <a:pt x="2497029" y="2669060"/>
                      <a:pt x="2505988" y="2687685"/>
                      <a:pt x="2507743" y="2706133"/>
                    </a:cubicBezTo>
                    <a:cubicBezTo>
                      <a:pt x="2242769" y="2927036"/>
                      <a:pt x="1901827" y="3059766"/>
                      <a:pt x="1529883" y="3059766"/>
                    </a:cubicBezTo>
                    <a:cubicBezTo>
                      <a:pt x="1159113" y="3059766"/>
                      <a:pt x="819148" y="2927871"/>
                      <a:pt x="554441" y="2708330"/>
                    </a:cubicBezTo>
                    <a:cubicBezTo>
                      <a:pt x="556276" y="2689962"/>
                      <a:pt x="565237" y="2671397"/>
                      <a:pt x="583501" y="2648326"/>
                    </a:cubicBezTo>
                    <a:lnTo>
                      <a:pt x="594911" y="2635144"/>
                    </a:lnTo>
                    <a:cubicBezTo>
                      <a:pt x="626718" y="2601440"/>
                      <a:pt x="665503" y="2583466"/>
                      <a:pt x="709314" y="2585471"/>
                    </a:cubicBezTo>
                    <a:cubicBezTo>
                      <a:pt x="778370" y="2591194"/>
                      <a:pt x="849284" y="2567211"/>
                      <a:pt x="902213" y="2514282"/>
                    </a:cubicBezTo>
                    <a:cubicBezTo>
                      <a:pt x="998997" y="2417497"/>
                      <a:pt x="998998" y="2260578"/>
                      <a:pt x="902213" y="2163793"/>
                    </a:cubicBezTo>
                    <a:cubicBezTo>
                      <a:pt x="805429" y="2067009"/>
                      <a:pt x="648509" y="2067009"/>
                      <a:pt x="551725" y="2163794"/>
                    </a:cubicBezTo>
                    <a:cubicBezTo>
                      <a:pt x="499107" y="2216411"/>
                      <a:pt x="475095" y="2286802"/>
                      <a:pt x="480383" y="2355477"/>
                    </a:cubicBezTo>
                    <a:cubicBezTo>
                      <a:pt x="482665" y="2401321"/>
                      <a:pt x="463277" y="2441693"/>
                      <a:pt x="426977" y="2474459"/>
                    </a:cubicBezTo>
                    <a:lnTo>
                      <a:pt x="403500" y="2494781"/>
                    </a:lnTo>
                    <a:cubicBezTo>
                      <a:pt x="385303" y="2504814"/>
                      <a:pt x="370067" y="2509888"/>
                      <a:pt x="355729" y="2510049"/>
                    </a:cubicBezTo>
                    <a:cubicBezTo>
                      <a:pt x="133531" y="2244821"/>
                      <a:pt x="0" y="1902946"/>
                      <a:pt x="0" y="1529883"/>
                    </a:cubicBezTo>
                    <a:cubicBezTo>
                      <a:pt x="0" y="1157920"/>
                      <a:pt x="132745" y="816961"/>
                      <a:pt x="353670" y="551983"/>
                    </a:cubicBezTo>
                    <a:cubicBezTo>
                      <a:pt x="371296" y="554574"/>
                      <a:pt x="389294" y="563534"/>
                      <a:pt x="411447" y="581071"/>
                    </a:cubicBezTo>
                    <a:lnTo>
                      <a:pt x="424629" y="592481"/>
                    </a:lnTo>
                    <a:cubicBezTo>
                      <a:pt x="458333" y="624288"/>
                      <a:pt x="476307" y="663073"/>
                      <a:pt x="474302" y="706884"/>
                    </a:cubicBezTo>
                    <a:cubicBezTo>
                      <a:pt x="468579" y="775940"/>
                      <a:pt x="492562" y="846854"/>
                      <a:pt x="545491" y="899783"/>
                    </a:cubicBezTo>
                    <a:cubicBezTo>
                      <a:pt x="642276" y="996567"/>
                      <a:pt x="799195" y="996568"/>
                      <a:pt x="895980" y="899783"/>
                    </a:cubicBezTo>
                    <a:cubicBezTo>
                      <a:pt x="992764" y="802999"/>
                      <a:pt x="992764" y="646079"/>
                      <a:pt x="895979" y="549295"/>
                    </a:cubicBezTo>
                    <a:cubicBezTo>
                      <a:pt x="843362" y="496677"/>
                      <a:pt x="772971" y="472665"/>
                      <a:pt x="704296" y="477953"/>
                    </a:cubicBezTo>
                    <a:cubicBezTo>
                      <a:pt x="658452" y="480235"/>
                      <a:pt x="618080" y="460847"/>
                      <a:pt x="585314" y="424547"/>
                    </a:cubicBezTo>
                    <a:lnTo>
                      <a:pt x="564992" y="401070"/>
                    </a:lnTo>
                    <a:cubicBezTo>
                      <a:pt x="555470" y="383801"/>
                      <a:pt x="550414" y="369197"/>
                      <a:pt x="550021" y="355454"/>
                    </a:cubicBezTo>
                    <a:cubicBezTo>
                      <a:pt x="815216" y="133425"/>
                      <a:pt x="1156968" y="0"/>
                      <a:pt x="152988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p3d extrusionH="508000" prstMaterial="plastic">
                <a:bevelT w="190500" h="1206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b="1" dirty="0">
                  <a:solidFill>
                    <a:srgbClr val="92D050"/>
                  </a:solidFill>
                  <a:latin typeface="Arial Black" pitchFamily="34" charset="0"/>
                </a:endParaRPr>
              </a:p>
              <a:p>
                <a:pPr algn="ctr">
                  <a:defRPr/>
                </a:pP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Measuring [Boron] in water with CeBr</a:t>
                </a:r>
                <a:r>
                  <a:rPr lang="en-US" sz="1900" b="1" baseline="-25000" dirty="0">
                    <a:solidFill>
                      <a:srgbClr val="3333FF"/>
                    </a:solidFill>
                    <a:latin typeface="Arial Black" pitchFamily="34" charset="0"/>
                  </a:rPr>
                  <a:t>3 </a:t>
                </a:r>
                <a:r>
                  <a:rPr lang="en-US" sz="1900" b="1" dirty="0">
                    <a:solidFill>
                      <a:srgbClr val="3333FF"/>
                    </a:solidFill>
                    <a:latin typeface="Arial Black" pitchFamily="34" charset="0"/>
                  </a:rPr>
                  <a:t>detector</a:t>
                </a:r>
                <a:endParaRPr lang="en-US" sz="1900" dirty="0">
                  <a:solidFill>
                    <a:srgbClr val="3333FF"/>
                  </a:solidFill>
                </a:endParaRPr>
              </a:p>
              <a:p>
                <a:pPr algn="ctr">
                  <a:defRPr/>
                </a:pPr>
                <a:endParaRPr lang="en-US" sz="28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8720000">
              <a:off x="2854329" y="2490864"/>
              <a:ext cx="1723548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Results and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Discussion </a:t>
              </a: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700000">
              <a:off x="2513266" y="3953165"/>
              <a:ext cx="2680193" cy="1056024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Experimental 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procedure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420000">
              <a:off x="5292117" y="4372442"/>
              <a:ext cx="2175362" cy="1025252"/>
            </a:xfrm>
            <a:prstGeom prst="rect">
              <a:avLst/>
            </a:prstGeom>
            <a:noFill/>
            <a:scene3d>
              <a:camera prst="perspectiveContrastingRightFacing" fov="2700000">
                <a:rot lat="128711" lon="956398" rev="646286"/>
              </a:camera>
              <a:lightRig rig="threePt" dir="t"/>
            </a:scene3d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Theoretical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3333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Background </a:t>
              </a:r>
            </a:p>
            <a:p>
              <a:pPr algn="ctr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820000">
              <a:off x="4013337" y="1949458"/>
              <a:ext cx="2243144" cy="1046195"/>
            </a:xfrm>
            <a:prstGeom prst="rect">
              <a:avLst/>
            </a:prstGeom>
            <a:noFill/>
            <a:scene3d>
              <a:camera prst="perspectiveContrastingRightFacing" fov="2700000">
                <a:rot lat="238412" lon="365640" rev="614679"/>
              </a:camera>
              <a:lightRig rig="threePt" dir="t"/>
            </a:scene3d>
          </p:spPr>
          <p:txBody>
            <a:bodyPr spcFirstLastPara="1" wrap="none">
              <a:prstTxWarp prst="textArchUp">
                <a:avLst>
                  <a:gd name="adj" fmla="val 9935011"/>
                </a:avLst>
              </a:prstTxWarp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2820000">
            <a:off x="3886137" y="2399782"/>
            <a:ext cx="1958641" cy="913504"/>
          </a:xfrm>
          <a:prstGeom prst="rect">
            <a:avLst/>
          </a:prstGeom>
          <a:noFill/>
          <a:scene3d>
            <a:camera prst="perspectiveContrastingRightFacing" fov="2700000">
              <a:rot lat="238412" lon="365640" rev="614679"/>
            </a:camera>
            <a:lightRig rig="threePt" dir="t"/>
          </a:scene3d>
        </p:spPr>
        <p:txBody>
          <a:bodyPr spcFirstLastPara="1" wrap="none">
            <a:prstTxWarp prst="textArchUp">
              <a:avLst>
                <a:gd name="adj" fmla="val 9935011"/>
              </a:avLst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44525"/>
          </a:xfrm>
          <a:solidFill>
            <a:srgbClr val="3333FF"/>
          </a:solidFill>
        </p:spPr>
        <p:txBody>
          <a:bodyPr/>
          <a:lstStyle/>
          <a:p>
            <a:pPr eaLnBrk="1" hangingPunct="1"/>
            <a:r>
              <a:rPr altLang="en-US" sz="4800" b="1" smtClean="0">
                <a:solidFill>
                  <a:srgbClr val="FFFF00"/>
                </a:solidFill>
              </a:rPr>
              <a:t>Contents</a:t>
            </a:r>
            <a:r>
              <a:rPr altLang="en-US" sz="4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CC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Theoretical Background </a:t>
            </a:r>
            <a:endParaRPr lang="en-GB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sz="3200" dirty="0" smtClean="0"/>
          </a:p>
          <a:p>
            <a:pPr>
              <a:lnSpc>
                <a:spcPct val="1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3200" u="sng" dirty="0" smtClean="0"/>
          </a:p>
          <a:p>
            <a:pPr>
              <a:lnSpc>
                <a:spcPct val="16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3200" u="sng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533400" cy="501650"/>
          </a:xfrm>
        </p:spPr>
        <p:txBody>
          <a:bodyPr rtlCol="0"/>
          <a:lstStyle/>
          <a:p>
            <a:pPr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5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28650" indent="-6286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  <a:defRPr sz="4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1pPr>
            <a:lvl2pPr marL="1143000" indent="-5143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2pPr>
            <a:lvl3pPr marL="154305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3pPr>
            <a:lvl4pPr marL="188595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4pPr>
            <a:lvl5pPr marL="2286000" indent="-4000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3535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500" dirty="0" smtClean="0"/>
              <a:t>Thermal neutron strike target atoms</a:t>
            </a:r>
          </a:p>
          <a:p>
            <a:r>
              <a:rPr lang="en-SG" sz="2500" dirty="0"/>
              <a:t>Advantages of </a:t>
            </a:r>
            <a:r>
              <a:rPr lang="en-SG" sz="2500" dirty="0" smtClean="0"/>
              <a:t>PGNAA:</a:t>
            </a:r>
          </a:p>
          <a:p>
            <a:r>
              <a:rPr lang="en-SG" sz="2500" dirty="0" smtClean="0"/>
              <a:t>Fast, </a:t>
            </a:r>
            <a:r>
              <a:rPr lang="en-SG" sz="2500" dirty="0"/>
              <a:t>non-destructive</a:t>
            </a:r>
            <a:r>
              <a:rPr lang="en-SG" sz="2500" dirty="0" smtClean="0"/>
              <a:t> </a:t>
            </a:r>
          </a:p>
          <a:p>
            <a:r>
              <a:rPr lang="en-SG" sz="2500" dirty="0" smtClean="0"/>
              <a:t>&amp; </a:t>
            </a:r>
            <a:r>
              <a:rPr lang="en-SG" sz="2500" dirty="0"/>
              <a:t>always </a:t>
            </a:r>
            <a:r>
              <a:rPr lang="en-SG" sz="2500" dirty="0" smtClean="0"/>
              <a:t>works</a:t>
            </a:r>
          </a:p>
          <a:p>
            <a:endParaRPr lang="en-SG" sz="2500" dirty="0"/>
          </a:p>
          <a:p>
            <a:r>
              <a:rPr lang="en-SG" sz="2500" dirty="0" smtClean="0"/>
              <a:t>Why </a:t>
            </a:r>
            <a:r>
              <a:rPr lang="en-SG" sz="2500" dirty="0"/>
              <a:t>thermal </a:t>
            </a:r>
            <a:r>
              <a:rPr lang="en-SG" sz="2500" dirty="0" smtClean="0"/>
              <a:t>n? </a:t>
            </a:r>
            <a:r>
              <a:rPr lang="en-SG" sz="2500" dirty="0" err="1" smtClean="0"/>
              <a:t>Ramsauer</a:t>
            </a:r>
            <a:r>
              <a:rPr lang="en-SG" sz="2500" dirty="0" smtClean="0"/>
              <a:t> model: </a:t>
            </a:r>
          </a:p>
          <a:p>
            <a:r>
              <a:rPr lang="en-SG" sz="2500" dirty="0" smtClean="0"/>
              <a:t>eff. </a:t>
            </a:r>
            <a:r>
              <a:rPr lang="en-SG" sz="2500" b="1" baseline="30000" dirty="0" smtClean="0"/>
              <a:t>1</a:t>
            </a:r>
            <a:r>
              <a:rPr lang="en-SG" sz="2500" dirty="0" smtClean="0"/>
              <a:t>n </a:t>
            </a:r>
            <a:r>
              <a:rPr lang="en-SG" sz="2500" dirty="0"/>
              <a:t>size proportional to thermal DB wavelength </a:t>
            </a:r>
            <a:endParaRPr lang="en-SG" sz="2500" dirty="0" smtClean="0"/>
          </a:p>
          <a:p>
            <a:r>
              <a:rPr lang="en-SG" sz="2500" dirty="0" smtClean="0"/>
              <a:t>Which is inv</a:t>
            </a:r>
            <a:r>
              <a:rPr lang="en-SG" sz="2500" dirty="0"/>
              <a:t>. proportional to speed, </a:t>
            </a:r>
            <a:endParaRPr lang="en-SG" sz="2500" dirty="0" smtClean="0"/>
          </a:p>
          <a:p>
            <a:r>
              <a:rPr lang="en-SG" sz="2500" dirty="0" smtClean="0"/>
              <a:t>Hence slow </a:t>
            </a:r>
            <a:r>
              <a:rPr lang="en-SG" sz="2500" b="1" baseline="30000" dirty="0"/>
              <a:t>1</a:t>
            </a:r>
            <a:r>
              <a:rPr lang="en-SG" sz="2500" dirty="0"/>
              <a:t>n </a:t>
            </a:r>
            <a:r>
              <a:rPr lang="en-SG" sz="2500" dirty="0" smtClean="0"/>
              <a:t>= </a:t>
            </a:r>
            <a:r>
              <a:rPr lang="en-SG" sz="2500" dirty="0"/>
              <a:t>large DBW = large interaction cross-section = high absorption </a:t>
            </a:r>
            <a:r>
              <a:rPr lang="en-SG" sz="2500" dirty="0" smtClean="0"/>
              <a:t>probability by </a:t>
            </a:r>
            <a:r>
              <a:rPr lang="en-SG" sz="2500" dirty="0"/>
              <a:t>nucleus = stronger signals</a:t>
            </a:r>
            <a:endParaRPr lang="en-GB" sz="2500" dirty="0"/>
          </a:p>
          <a:p>
            <a:pPr marL="0" indent="0">
              <a:buNone/>
            </a:pPr>
            <a:endParaRPr lang="en-SG" sz="3000" dirty="0" smtClean="0"/>
          </a:p>
          <a:p>
            <a:endParaRPr lang="en-SG" sz="3000" dirty="0" smtClean="0"/>
          </a:p>
        </p:txBody>
      </p:sp>
      <p:pic>
        <p:nvPicPr>
          <p:cNvPr id="30722" name="Picture 2" descr="http://hosting03.snu.ac.kr/~vandegra/images/pgaa-princi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5325833" cy="20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1825</Words>
  <Application>Microsoft Office PowerPoint</Application>
  <PresentationFormat>On-screen Show (4:3)</PresentationFormat>
  <Paragraphs>287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Equation</vt:lpstr>
      <vt:lpstr>PowerPoint Presentation</vt:lpstr>
      <vt:lpstr>Contents </vt:lpstr>
      <vt:lpstr>Contents </vt:lpstr>
      <vt:lpstr>Introduction</vt:lpstr>
      <vt:lpstr>Introduction</vt:lpstr>
      <vt:lpstr>Introduction</vt:lpstr>
      <vt:lpstr>Contents </vt:lpstr>
      <vt:lpstr>Contents </vt:lpstr>
      <vt:lpstr>Theoretical Background </vt:lpstr>
      <vt:lpstr>Contents </vt:lpstr>
      <vt:lpstr>Contents </vt:lpstr>
      <vt:lpstr>Experimental procedure </vt:lpstr>
      <vt:lpstr>Experimental procedure </vt:lpstr>
      <vt:lpstr>Contents </vt:lpstr>
      <vt:lpstr>Contents </vt:lpstr>
      <vt:lpstr>Results and Discussion </vt:lpstr>
      <vt:lpstr>Results and Discussion </vt:lpstr>
      <vt:lpstr>Results and Discussion </vt:lpstr>
      <vt:lpstr>Results and Discussion </vt:lpstr>
      <vt:lpstr>Results and Discussion </vt:lpstr>
      <vt:lpstr>Results and Discussion</vt:lpstr>
      <vt:lpstr>Conclusions</vt:lpstr>
      <vt:lpstr>PowerPoint Presentation</vt:lpstr>
      <vt:lpstr>Detectors ahead…</vt:lpstr>
      <vt:lpstr>CeBr3 Scintillation Detector</vt:lpstr>
      <vt:lpstr>CeBr3 Scintillation Detector</vt:lpstr>
      <vt:lpstr>CeBr3 Scintillation Detector</vt:lpstr>
      <vt:lpstr> Detection Efficiency </vt:lpstr>
      <vt:lpstr> Linearity of Response 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KONDO EFFECT</dc:title>
  <dc:creator>mark one</dc:creator>
  <cp:lastModifiedBy>NP2</cp:lastModifiedBy>
  <cp:revision>1222</cp:revision>
  <dcterms:created xsi:type="dcterms:W3CDTF">2009-09-06T05:57:57Z</dcterms:created>
  <dcterms:modified xsi:type="dcterms:W3CDTF">2016-11-30T10:25:34Z</dcterms:modified>
</cp:coreProperties>
</file>