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7"/>
  </p:notesMasterIdLst>
  <p:sldIdLst>
    <p:sldId id="256" r:id="rId2"/>
    <p:sldId id="262" r:id="rId3"/>
    <p:sldId id="257" r:id="rId4"/>
    <p:sldId id="258" r:id="rId5"/>
    <p:sldId id="259" r:id="rId6"/>
    <p:sldId id="260" r:id="rId7"/>
    <p:sldId id="261"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autoAdjust="0"/>
    <p:restoredTop sz="94667" autoAdjust="0"/>
  </p:normalViewPr>
  <p:slideViewPr>
    <p:cSldViewPr>
      <p:cViewPr varScale="1">
        <p:scale>
          <a:sx n="75" d="100"/>
          <a:sy n="75" d="100"/>
        </p:scale>
        <p:origin x="-101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8CCDC51-BB24-4044-83FD-09AB1B8743A9}" type="datetimeFigureOut">
              <a:rPr lang="ar-SA" smtClean="0"/>
              <a:pPr/>
              <a:t>08/11/30</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ACB2A24-FE95-4CB7-AA0D-A21CDDA9F9FE}"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1</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10</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11</a:t>
            </a:fld>
            <a:endParaRPr lang="ar-S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12</a:t>
            </a:fld>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13</a:t>
            </a:fld>
            <a:endParaRPr lang="ar-S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14</a:t>
            </a:fld>
            <a:endParaRPr lang="ar-S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15</a:t>
            </a:fld>
            <a:endParaRPr lang="ar-S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16</a:t>
            </a:fld>
            <a:endParaRPr lang="ar-S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17</a:t>
            </a:fld>
            <a:endParaRPr lang="ar-S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18</a:t>
            </a:fld>
            <a:endParaRPr lang="ar-S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19</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CACB2A24-FE95-4CB7-AA0D-A21CDDA9F9FE}" type="slidenum">
              <a:rPr lang="ar-SA" smtClean="0"/>
              <a:pPr/>
              <a:t>2</a:t>
            </a:fld>
            <a:endParaRPr lang="ar-S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20</a:t>
            </a:fld>
            <a:endParaRPr lang="ar-S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21</a:t>
            </a:fld>
            <a:endParaRPr lang="ar-S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22</a:t>
            </a:fld>
            <a:endParaRPr lang="ar-S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23</a:t>
            </a:fld>
            <a:endParaRPr lang="ar-S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24</a:t>
            </a:fld>
            <a:endParaRPr lang="ar-S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25</a:t>
            </a:fld>
            <a:endParaRPr lang="ar-S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26</a:t>
            </a:fld>
            <a:endParaRPr lang="ar-S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27</a:t>
            </a:fld>
            <a:endParaRPr lang="ar-SA"/>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28</a:t>
            </a:fld>
            <a:endParaRPr lang="ar-SA"/>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29</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3</a:t>
            </a:fld>
            <a:endParaRPr lang="ar-SA"/>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30</a:t>
            </a:fld>
            <a:endParaRPr lang="ar-SA"/>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31</a:t>
            </a:fld>
            <a:endParaRPr lang="ar-SA"/>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32</a:t>
            </a:fld>
            <a:endParaRPr lang="ar-SA"/>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33</a:t>
            </a:fld>
            <a:endParaRPr lang="ar-SA"/>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34</a:t>
            </a:fld>
            <a:endParaRPr lang="ar-SA"/>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35</a:t>
            </a:fld>
            <a:endParaRPr lang="ar-SA"/>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36</a:t>
            </a:fld>
            <a:endParaRPr lang="ar-SA"/>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37</a:t>
            </a:fld>
            <a:endParaRPr lang="ar-SA"/>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38</a:t>
            </a:fld>
            <a:endParaRPr lang="ar-SA"/>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39</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4</a:t>
            </a:fld>
            <a:endParaRPr lang="ar-SA"/>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40</a:t>
            </a:fld>
            <a:endParaRPr lang="ar-SA"/>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41</a:t>
            </a:fld>
            <a:endParaRPr lang="ar-SA"/>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42</a:t>
            </a:fld>
            <a:endParaRPr lang="ar-SA"/>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43</a:t>
            </a:fld>
            <a:endParaRPr lang="ar-SA"/>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44</a:t>
            </a:fld>
            <a:endParaRPr lang="ar-SA"/>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45</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5</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6</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7</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8</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CB2A24-FE95-4CB7-AA0D-A21CDDA9F9FE}" type="slidenum">
              <a:rPr lang="ar-SA" smtClean="0"/>
              <a:pPr/>
              <a:t>9</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5EDFC66-DE8D-4EC2-9576-0F0A244BF50D}" type="datetimeFigureOut">
              <a:rPr lang="ar-SA" smtClean="0"/>
              <a:pPr/>
              <a:t>08/11/30</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375CF563-5835-461C-AD57-EA1F6DBC36DC}"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EDFC66-DE8D-4EC2-9576-0F0A244BF50D}" type="datetimeFigureOut">
              <a:rPr lang="ar-SA" smtClean="0"/>
              <a:pPr/>
              <a:t>08/11/30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75CF563-5835-461C-AD57-EA1F6DBC36DC}"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EDFC66-DE8D-4EC2-9576-0F0A244BF50D}" type="datetimeFigureOut">
              <a:rPr lang="ar-SA" smtClean="0"/>
              <a:pPr/>
              <a:t>08/11/30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75CF563-5835-461C-AD57-EA1F6DBC36DC}"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EDFC66-DE8D-4EC2-9576-0F0A244BF50D}" type="datetimeFigureOut">
              <a:rPr lang="ar-SA" smtClean="0"/>
              <a:pPr/>
              <a:t>08/11/30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75CF563-5835-461C-AD57-EA1F6DBC36DC}"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5EDFC66-DE8D-4EC2-9576-0F0A244BF50D}" type="datetimeFigureOut">
              <a:rPr lang="ar-SA" smtClean="0"/>
              <a:pPr/>
              <a:t>08/11/30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75CF563-5835-461C-AD57-EA1F6DBC36DC}"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EDFC66-DE8D-4EC2-9576-0F0A244BF50D}" type="datetimeFigureOut">
              <a:rPr lang="ar-SA" smtClean="0"/>
              <a:pPr/>
              <a:t>08/11/30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75CF563-5835-461C-AD57-EA1F6DBC36DC}"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5EDFC66-DE8D-4EC2-9576-0F0A244BF50D}" type="datetimeFigureOut">
              <a:rPr lang="ar-SA" smtClean="0"/>
              <a:pPr/>
              <a:t>08/11/30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75CF563-5835-461C-AD57-EA1F6DBC36DC}"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EDFC66-DE8D-4EC2-9576-0F0A244BF50D}" type="datetimeFigureOut">
              <a:rPr lang="ar-SA" smtClean="0"/>
              <a:pPr/>
              <a:t>08/11/30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75CF563-5835-461C-AD57-EA1F6DBC36DC}"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DFC66-DE8D-4EC2-9576-0F0A244BF50D}" type="datetimeFigureOut">
              <a:rPr lang="ar-SA" smtClean="0"/>
              <a:pPr/>
              <a:t>08/11/30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75CF563-5835-461C-AD57-EA1F6DBC36DC}"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EDFC66-DE8D-4EC2-9576-0F0A244BF50D}" type="datetimeFigureOut">
              <a:rPr lang="ar-SA" smtClean="0"/>
              <a:pPr/>
              <a:t>08/11/30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75CF563-5835-461C-AD57-EA1F6DBC36DC}"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5EDFC66-DE8D-4EC2-9576-0F0A244BF50D}" type="datetimeFigureOut">
              <a:rPr lang="ar-SA" smtClean="0"/>
              <a:pPr/>
              <a:t>08/11/30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375CF563-5835-461C-AD57-EA1F6DBC36DC}"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5EDFC66-DE8D-4EC2-9576-0F0A244BF50D}" type="datetimeFigureOut">
              <a:rPr lang="ar-SA" smtClean="0"/>
              <a:pPr/>
              <a:t>08/11/30</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5CF563-5835-461C-AD57-EA1F6DBC36DC}"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SA"/>
          </a:p>
        </p:txBody>
      </p:sp>
      <p:sp>
        <p:nvSpPr>
          <p:cNvPr id="3" name="Subtitle 2"/>
          <p:cNvSpPr>
            <a:spLocks noGrp="1"/>
          </p:cNvSpPr>
          <p:nvPr>
            <p:ph type="subTitle" idx="1"/>
          </p:nvPr>
        </p:nvSpPr>
        <p:spPr/>
        <p:txBody>
          <a:bodyPr/>
          <a:lstStyle/>
          <a:p>
            <a:endParaRPr lang="ar-SA"/>
          </a:p>
        </p:txBody>
      </p:sp>
      <p:pic>
        <p:nvPicPr>
          <p:cNvPr id="1026" name="Picture 2" descr="001"/>
          <p:cNvPicPr>
            <a:picLocks noChangeAspect="1" noChangeArrowheads="1"/>
          </p:cNvPicPr>
          <p:nvPr/>
        </p:nvPicPr>
        <p:blipFill>
          <a:blip r:embed="rId3" cstate="print"/>
          <a:srcRect/>
          <a:stretch>
            <a:fillRect/>
          </a:stretch>
        </p:blipFill>
        <p:spPr bwMode="auto">
          <a:xfrm>
            <a:off x="0" y="1"/>
            <a:ext cx="9144000" cy="6857999"/>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across)">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SKIN</a:t>
            </a:r>
            <a:endParaRPr lang="ar-SA" dirty="0"/>
          </a:p>
        </p:txBody>
      </p:sp>
      <p:sp>
        <p:nvSpPr>
          <p:cNvPr id="3" name="Content Placeholder 2"/>
          <p:cNvSpPr>
            <a:spLocks noGrp="1"/>
          </p:cNvSpPr>
          <p:nvPr>
            <p:ph idx="1"/>
          </p:nvPr>
        </p:nvSpPr>
        <p:spPr/>
        <p:txBody>
          <a:bodyPr>
            <a:normAutofit fontScale="92500" lnSpcReduction="20000"/>
          </a:bodyPr>
          <a:lstStyle/>
          <a:p>
            <a:pPr algn="just" rtl="0"/>
            <a:r>
              <a:rPr lang="en-US" b="1" dirty="0" smtClean="0"/>
              <a:t>PRECAUTIONS :</a:t>
            </a:r>
            <a:endParaRPr lang="en-US" dirty="0" smtClean="0"/>
          </a:p>
          <a:p>
            <a:pPr algn="just" rtl="0"/>
            <a:r>
              <a:rPr lang="en-US" b="1" dirty="0" smtClean="0"/>
              <a:t>Skin should be washed with soap and water to keep it clean. </a:t>
            </a:r>
          </a:p>
          <a:p>
            <a:pPr algn="just" rtl="0"/>
            <a:r>
              <a:rPr lang="en-US" b="1" dirty="0" smtClean="0"/>
              <a:t>Bath once or twice every day – persons involved in physical activity should take a bath after every activity. </a:t>
            </a:r>
          </a:p>
          <a:p>
            <a:pPr algn="just" rtl="0"/>
            <a:r>
              <a:rPr lang="en-US" b="1" dirty="0" smtClean="0"/>
              <a:t>Dry the skin with a clean towel, avoid sharing of towel and soaps. </a:t>
            </a:r>
          </a:p>
          <a:p>
            <a:pPr algn="just" rtl="0"/>
            <a:r>
              <a:rPr lang="en-US" b="1" dirty="0" smtClean="0"/>
              <a:t>Over exposure to sun is harmful as it causes sun burns, hence use sun screen lotion for every 2 to 3 hours. </a:t>
            </a:r>
          </a:p>
          <a:p>
            <a:pPr algn="just" rtl="0"/>
            <a:r>
              <a:rPr lang="en-US" b="1" dirty="0" smtClean="0"/>
              <a:t>Protect eyes and face with sunglass and hat. </a:t>
            </a:r>
          </a:p>
          <a:p>
            <a:pPr algn="just" rtl="0"/>
            <a:r>
              <a:rPr lang="en-US" b="1" dirty="0" smtClean="0"/>
              <a:t>Avoid getting tender pimples in lips, use medication.}</a:t>
            </a:r>
            <a:endParaRPr lang="ar-SA" b="1"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SKIN</a:t>
            </a:r>
            <a:endParaRPr lang="ar-SA" dirty="0"/>
          </a:p>
        </p:txBody>
      </p:sp>
      <p:sp>
        <p:nvSpPr>
          <p:cNvPr id="3" name="Content Placeholder 2"/>
          <p:cNvSpPr>
            <a:spLocks noGrp="1"/>
          </p:cNvSpPr>
          <p:nvPr>
            <p:ph idx="1"/>
          </p:nvPr>
        </p:nvSpPr>
        <p:spPr/>
        <p:txBody>
          <a:bodyPr>
            <a:normAutofit fontScale="92500" lnSpcReduction="20000"/>
          </a:bodyPr>
          <a:lstStyle/>
          <a:p>
            <a:pPr algn="just" rtl="0"/>
            <a:r>
              <a:rPr lang="en-US" b="1" dirty="0" smtClean="0"/>
              <a:t>PRECAUTIONS :</a:t>
            </a:r>
            <a:endParaRPr lang="en-US" dirty="0" smtClean="0"/>
          </a:p>
          <a:p>
            <a:pPr algn="just" rtl="0"/>
            <a:r>
              <a:rPr lang="en-US" b="1" dirty="0" smtClean="0"/>
              <a:t>Use cold cream during winters. </a:t>
            </a:r>
          </a:p>
          <a:p>
            <a:pPr algn="just" rtl="0"/>
            <a:r>
              <a:rPr lang="en-US" b="1" dirty="0" smtClean="0"/>
              <a:t>If the skin gets itchy, dry and red with rashes smoothen it with moisturizers. </a:t>
            </a:r>
          </a:p>
          <a:p>
            <a:pPr algn="just" rtl="0"/>
            <a:r>
              <a:rPr lang="en-US" b="1" dirty="0" smtClean="0"/>
              <a:t>Warts are skin infections caused by virus hence do not prick, rub, or scratch as it will spread. Use medication for such complicat</a:t>
            </a:r>
            <a:r>
              <a:rPr lang="en-US" b="1" i="1" dirty="0" smtClean="0"/>
              <a:t>ions</a:t>
            </a:r>
            <a:r>
              <a:rPr lang="en-US" b="1" dirty="0" smtClean="0"/>
              <a:t>. </a:t>
            </a:r>
          </a:p>
          <a:p>
            <a:pPr algn="just" rtl="0"/>
            <a:r>
              <a:rPr lang="en-US" b="1" dirty="0" smtClean="0"/>
              <a:t>Bug bites and bee stings are very poisonous, they should not be scratched and the use of ointments is advisable.</a:t>
            </a:r>
          </a:p>
          <a:p>
            <a:pPr algn="just" rtl="0"/>
            <a:r>
              <a:rPr lang="en-US" b="1" dirty="0" smtClean="0"/>
              <a:t> Take care of burns. </a:t>
            </a:r>
          </a:p>
          <a:p>
            <a:pPr algn="just" rtl="0"/>
            <a:r>
              <a:rPr lang="en-US" b="1" dirty="0" smtClean="0"/>
              <a:t>Eating well and exercising will help one maintain a good and healthy skin.{</a:t>
            </a:r>
          </a:p>
          <a:p>
            <a:endParaRPr lang="ar-SA"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FEET</a:t>
            </a:r>
            <a:endParaRPr lang="ar-SA" dirty="0"/>
          </a:p>
        </p:txBody>
      </p:sp>
      <p:sp>
        <p:nvSpPr>
          <p:cNvPr id="3" name="Content Placeholder 2"/>
          <p:cNvSpPr>
            <a:spLocks noGrp="1"/>
          </p:cNvSpPr>
          <p:nvPr>
            <p:ph idx="1"/>
          </p:nvPr>
        </p:nvSpPr>
        <p:spPr/>
        <p:txBody>
          <a:bodyPr>
            <a:normAutofit/>
          </a:bodyPr>
          <a:lstStyle/>
          <a:p>
            <a:pPr>
              <a:buNone/>
            </a:pPr>
            <a:endParaRPr lang="en-US" dirty="0"/>
          </a:p>
          <a:p>
            <a:pPr algn="l" rtl="0"/>
            <a:r>
              <a:rPr lang="en-US" b="1" dirty="0" smtClean="0"/>
              <a:t>Feet </a:t>
            </a:r>
            <a:r>
              <a:rPr lang="en-US" b="1" dirty="0"/>
              <a:t>perform the duty of carrying the body weight and also helps in the locomotion of the body. </a:t>
            </a:r>
            <a:endParaRPr lang="en-US" b="1" dirty="0" smtClean="0"/>
          </a:p>
          <a:p>
            <a:pPr algn="l" rtl="0"/>
            <a:r>
              <a:rPr lang="en-US" b="1" dirty="0" smtClean="0"/>
              <a:t>It </a:t>
            </a:r>
            <a:r>
              <a:rPr lang="en-US" b="1" dirty="0"/>
              <a:t>is said that one who has a better foot arch has more agility as the body weight is evenly distributed than a person who has flat feet</a:t>
            </a:r>
            <a:r>
              <a:rPr lang="en-US" b="1" dirty="0" smtClean="0"/>
              <a:t>.</a:t>
            </a:r>
          </a:p>
          <a:p>
            <a:pPr algn="l" rtl="0"/>
            <a:r>
              <a:rPr lang="en-US" b="1" dirty="0" smtClean="0"/>
              <a:t>Feet  </a:t>
            </a:r>
            <a:r>
              <a:rPr lang="en-US" b="1" dirty="0"/>
              <a:t>has 26 bones and 33 joints. </a:t>
            </a:r>
            <a:endParaRPr lang="en-US" b="1" dirty="0" smtClean="0"/>
          </a:p>
          <a:p>
            <a:pPr algn="l" rtl="0"/>
            <a:r>
              <a:rPr lang="en-US" b="1" dirty="0" smtClean="0"/>
              <a:t>Some </a:t>
            </a:r>
            <a:r>
              <a:rPr lang="en-US" b="1" dirty="0"/>
              <a:t>of the problems of feet are inherited and some are due to wear and tear</a:t>
            </a:r>
            <a:r>
              <a:rPr lang="en-US" b="1" dirty="0" smtClean="0"/>
              <a:t>.} </a:t>
            </a:r>
            <a:endParaRPr lang="ar-SA"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FEET</a:t>
            </a:r>
            <a:endParaRPr lang="ar-SA" dirty="0"/>
          </a:p>
        </p:txBody>
      </p:sp>
      <p:sp>
        <p:nvSpPr>
          <p:cNvPr id="3" name="Content Placeholder 2"/>
          <p:cNvSpPr>
            <a:spLocks noGrp="1"/>
          </p:cNvSpPr>
          <p:nvPr>
            <p:ph idx="1"/>
          </p:nvPr>
        </p:nvSpPr>
        <p:spPr/>
        <p:txBody>
          <a:bodyPr>
            <a:normAutofit fontScale="92500" lnSpcReduction="20000"/>
          </a:bodyPr>
          <a:lstStyle/>
          <a:p>
            <a:pPr algn="l" rtl="0">
              <a:buNone/>
            </a:pPr>
            <a:endParaRPr lang="en-US" dirty="0" smtClean="0"/>
          </a:p>
          <a:p>
            <a:pPr algn="l" rtl="0"/>
            <a:r>
              <a:rPr lang="en-US" b="1" dirty="0" smtClean="0"/>
              <a:t>The signs of foot trouble are:  </a:t>
            </a:r>
          </a:p>
          <a:p>
            <a:pPr lvl="1" algn="l" rtl="0"/>
            <a:r>
              <a:rPr lang="en-US" b="1" dirty="0" smtClean="0"/>
              <a:t>1. Pain </a:t>
            </a:r>
          </a:p>
          <a:p>
            <a:pPr lvl="1" algn="l" rtl="0"/>
            <a:r>
              <a:rPr lang="en-US" b="1" dirty="0" smtClean="0"/>
              <a:t> 2. Excessive dry skin </a:t>
            </a:r>
          </a:p>
          <a:p>
            <a:pPr lvl="1" algn="l" rtl="0"/>
            <a:r>
              <a:rPr lang="en-US" b="1" dirty="0" smtClean="0"/>
              <a:t> 3. Thickened or discolored nails </a:t>
            </a:r>
          </a:p>
          <a:p>
            <a:pPr lvl="1" algn="l" rtl="0"/>
            <a:r>
              <a:rPr lang="en-US" b="1" dirty="0" smtClean="0"/>
              <a:t> 4. Swelling </a:t>
            </a:r>
          </a:p>
          <a:p>
            <a:pPr lvl="1" algn="l" rtl="0"/>
            <a:r>
              <a:rPr lang="en-US" b="1" dirty="0" smtClean="0"/>
              <a:t> 5 Redness and unusual sensation.</a:t>
            </a:r>
          </a:p>
          <a:p>
            <a:pPr lvl="1" algn="l" rtl="0"/>
            <a:r>
              <a:rPr lang="en-US" b="1" dirty="0" smtClean="0"/>
              <a:t> These symptoms are due to :</a:t>
            </a:r>
          </a:p>
          <a:p>
            <a:pPr lvl="2" algn="l" rtl="0"/>
            <a:r>
              <a:rPr lang="en-US" b="1" dirty="0" smtClean="0"/>
              <a:t> 1. Problems of legs, hips and back </a:t>
            </a:r>
          </a:p>
          <a:p>
            <a:pPr lvl="2" algn="l" rtl="0"/>
            <a:r>
              <a:rPr lang="en-US" b="1" dirty="0" smtClean="0"/>
              <a:t> 2. Due to mineral and vitamin deficiency </a:t>
            </a:r>
          </a:p>
          <a:p>
            <a:pPr lvl="2" algn="l" rtl="0"/>
            <a:r>
              <a:rPr lang="en-US" b="1" dirty="0" smtClean="0"/>
              <a:t> 3. Iron deficiency and tight fitting shoes </a:t>
            </a:r>
          </a:p>
          <a:p>
            <a:pPr lvl="2" algn="l" rtl="0"/>
            <a:r>
              <a:rPr lang="en-US" b="1" dirty="0" smtClean="0"/>
              <a:t> 4.Kidney disease, heart trouble and hypertension </a:t>
            </a:r>
          </a:p>
          <a:p>
            <a:pPr lvl="2" algn="l" rtl="0"/>
            <a:r>
              <a:rPr lang="en-US" b="1" dirty="0" smtClean="0"/>
              <a:t> 5.Diabetes{</a:t>
            </a:r>
            <a:endParaRPr lang="ar-SA" b="1" dirty="0" smtClean="0"/>
          </a:p>
          <a:p>
            <a:endParaRPr lang="ar-SA"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additive="base">
                                        <p:cTn id="3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 calcmode="lin" valueType="num">
                                      <p:cBhvr additive="base">
                                        <p:cTn id="4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 calcmode="lin" valueType="num">
                                      <p:cBhvr additive="base">
                                        <p:cTn id="50"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 calcmode="lin" valueType="num">
                                      <p:cBhvr additive="base">
                                        <p:cTn id="54"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3">
                                            <p:txEl>
                                              <p:pRg st="11" end="11"/>
                                            </p:txEl>
                                          </p:spTgt>
                                        </p:tgtEl>
                                        <p:attrNameLst>
                                          <p:attrName>style.visibility</p:attrName>
                                        </p:attrNameLst>
                                      </p:cBhvr>
                                      <p:to>
                                        <p:strVal val="visible"/>
                                      </p:to>
                                    </p:set>
                                    <p:anim calcmode="lin" valueType="num">
                                      <p:cBhvr additive="base">
                                        <p:cTn id="58"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 calcmode="lin" valueType="num">
                                      <p:cBhvr additive="base">
                                        <p:cTn id="62"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FEET HYGIENE</a:t>
            </a:r>
            <a:endParaRPr lang="ar-SA" dirty="0"/>
          </a:p>
        </p:txBody>
      </p:sp>
      <p:sp>
        <p:nvSpPr>
          <p:cNvPr id="3" name="Content Placeholder 2"/>
          <p:cNvSpPr>
            <a:spLocks noGrp="1"/>
          </p:cNvSpPr>
          <p:nvPr>
            <p:ph idx="1"/>
          </p:nvPr>
        </p:nvSpPr>
        <p:spPr/>
        <p:txBody>
          <a:bodyPr>
            <a:normAutofit fontScale="92500" lnSpcReduction="20000"/>
          </a:bodyPr>
          <a:lstStyle/>
          <a:p>
            <a:pPr algn="l" rtl="0"/>
            <a:endParaRPr lang="en-US" dirty="0" smtClean="0"/>
          </a:p>
          <a:p>
            <a:pPr algn="l" rtl="0"/>
            <a:r>
              <a:rPr lang="en-US" b="1" dirty="0" smtClean="0"/>
              <a:t>There are 250,000 sweat glands in the foot. They produce a mixture of sweat, bacteria in shoes and socks which smells. </a:t>
            </a:r>
          </a:p>
          <a:p>
            <a:pPr algn="l" rtl="0"/>
            <a:r>
              <a:rPr lang="en-US" b="1" dirty="0" smtClean="0"/>
              <a:t>Clean feet reduces smell and fungus. </a:t>
            </a:r>
          </a:p>
          <a:p>
            <a:pPr algn="l" rtl="0"/>
            <a:r>
              <a:rPr lang="en-US" b="1" dirty="0" smtClean="0"/>
              <a:t>Wash feet with soap and lukewarm water as it removes dead skin, fungus and bacteria. </a:t>
            </a:r>
          </a:p>
          <a:p>
            <a:pPr algn="l" rtl="0"/>
            <a:r>
              <a:rPr lang="en-US" b="1" dirty="0" smtClean="0"/>
              <a:t>Clean between toes where more bacteria get collected than anywhere else.</a:t>
            </a:r>
          </a:p>
          <a:p>
            <a:pPr algn="l" rtl="0"/>
            <a:r>
              <a:rPr lang="en-US" b="1" dirty="0" smtClean="0"/>
              <a:t>Dry with a soft towel. If the towel is not reaching between toes use dry face wash.</a:t>
            </a:r>
          </a:p>
          <a:p>
            <a:pPr algn="l" rtl="0"/>
            <a:r>
              <a:rPr lang="en-US" b="1" dirty="0" smtClean="0"/>
              <a:t>Cut nails properly and at regular intervals.} </a:t>
            </a:r>
            <a:endParaRPr lang="ar-SA"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FEET HYGIENE</a:t>
            </a:r>
            <a:endParaRPr lang="ar-SA" dirty="0"/>
          </a:p>
        </p:txBody>
      </p:sp>
      <p:sp>
        <p:nvSpPr>
          <p:cNvPr id="3" name="Content Placeholder 2"/>
          <p:cNvSpPr>
            <a:spLocks noGrp="1"/>
          </p:cNvSpPr>
          <p:nvPr>
            <p:ph idx="1"/>
          </p:nvPr>
        </p:nvSpPr>
        <p:spPr/>
        <p:txBody>
          <a:bodyPr>
            <a:normAutofit fontScale="92500" lnSpcReduction="20000"/>
          </a:bodyPr>
          <a:lstStyle/>
          <a:p>
            <a:pPr algn="l" rtl="0"/>
            <a:endParaRPr lang="en-US" dirty="0" smtClean="0"/>
          </a:p>
          <a:p>
            <a:pPr algn="l" rtl="0"/>
            <a:r>
              <a:rPr lang="en-US" b="1" dirty="0" smtClean="0"/>
              <a:t>In swimming pool and public showers wear thongs as you may easily pick up fungal infections, warts etc.</a:t>
            </a:r>
          </a:p>
          <a:p>
            <a:pPr algn="l" rtl="0"/>
            <a:r>
              <a:rPr lang="en-US" b="1" dirty="0" smtClean="0"/>
              <a:t>Take care of corns and blisters with a right size shoe. </a:t>
            </a:r>
          </a:p>
          <a:p>
            <a:pPr algn="l" rtl="0"/>
            <a:r>
              <a:rPr lang="en-US" b="1" dirty="0" smtClean="0"/>
              <a:t>Shoes are to be washed every 15 to 20 days. </a:t>
            </a:r>
          </a:p>
          <a:p>
            <a:pPr algn="l" rtl="0"/>
            <a:r>
              <a:rPr lang="en-US" b="1" dirty="0" smtClean="0"/>
              <a:t>Running shoe to be discarded after 200 to 400 miles of use. </a:t>
            </a:r>
          </a:p>
          <a:p>
            <a:pPr algn="l" rtl="0"/>
            <a:r>
              <a:rPr lang="en-US" b="1" dirty="0" smtClean="0"/>
              <a:t>Use shoes meant for the particular activity like football boot not to be used for walking, basketball etc. </a:t>
            </a:r>
          </a:p>
          <a:p>
            <a:pPr algn="l" rtl="0"/>
            <a:r>
              <a:rPr lang="en-US" b="1" dirty="0" smtClean="0"/>
              <a:t>Avoid using hard surface and use sponge in the heel region to avoid heel spur.{</a:t>
            </a:r>
          </a:p>
          <a:p>
            <a:endParaRPr lang="ar-SA"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CLOTHES </a:t>
            </a:r>
            <a:endParaRPr lang="ar-SA" dirty="0"/>
          </a:p>
        </p:txBody>
      </p:sp>
      <p:sp>
        <p:nvSpPr>
          <p:cNvPr id="3" name="Content Placeholder 2"/>
          <p:cNvSpPr>
            <a:spLocks noGrp="1"/>
          </p:cNvSpPr>
          <p:nvPr>
            <p:ph idx="1"/>
          </p:nvPr>
        </p:nvSpPr>
        <p:spPr/>
        <p:txBody>
          <a:bodyPr>
            <a:normAutofit fontScale="92500" lnSpcReduction="20000"/>
          </a:bodyPr>
          <a:lstStyle/>
          <a:p>
            <a:pPr algn="just" rtl="0">
              <a:buNone/>
            </a:pPr>
            <a:r>
              <a:rPr lang="en-US" dirty="0" smtClean="0"/>
              <a:t> </a:t>
            </a:r>
            <a:endParaRPr lang="en-US" dirty="0"/>
          </a:p>
          <a:p>
            <a:pPr algn="just" rtl="0"/>
            <a:r>
              <a:rPr lang="en-US" b="1" dirty="0"/>
              <a:t>Human body needs to be covered with clothes to protect from external environment and ensure a constant temperature control. </a:t>
            </a:r>
            <a:endParaRPr lang="en-US" b="1" dirty="0" smtClean="0"/>
          </a:p>
          <a:p>
            <a:pPr algn="just" rtl="0"/>
            <a:r>
              <a:rPr lang="en-US" b="1" dirty="0" smtClean="0"/>
              <a:t>This </a:t>
            </a:r>
            <a:r>
              <a:rPr lang="en-US" b="1" dirty="0"/>
              <a:t>apart clothes enhances the personality of an individual. </a:t>
            </a:r>
            <a:endParaRPr lang="en-US" b="1" dirty="0" smtClean="0"/>
          </a:p>
          <a:p>
            <a:pPr algn="just" rtl="0"/>
            <a:r>
              <a:rPr lang="en-US" b="1" dirty="0" smtClean="0"/>
              <a:t>Wear </a:t>
            </a:r>
            <a:r>
              <a:rPr lang="en-US" b="1" dirty="0"/>
              <a:t>loose clothes and avoid skin tight clothes. </a:t>
            </a:r>
            <a:endParaRPr lang="en-US" b="1" dirty="0" smtClean="0"/>
          </a:p>
          <a:p>
            <a:pPr algn="just" rtl="0"/>
            <a:r>
              <a:rPr lang="en-US" b="1" dirty="0" smtClean="0"/>
              <a:t>Cotton </a:t>
            </a:r>
            <a:r>
              <a:rPr lang="en-US" b="1" dirty="0"/>
              <a:t>clothes are preferable. </a:t>
            </a:r>
            <a:endParaRPr lang="en-US" b="1" dirty="0" smtClean="0"/>
          </a:p>
          <a:p>
            <a:pPr algn="just" rtl="0"/>
            <a:r>
              <a:rPr lang="en-US" b="1" dirty="0" smtClean="0"/>
              <a:t>Clothes </a:t>
            </a:r>
            <a:r>
              <a:rPr lang="en-US" b="1" dirty="0"/>
              <a:t>can get stained, dirty and grubby, so change them often. </a:t>
            </a:r>
            <a:endParaRPr lang="en-US" b="1" dirty="0" smtClean="0"/>
          </a:p>
          <a:p>
            <a:pPr algn="just" rtl="0"/>
            <a:r>
              <a:rPr lang="en-US" b="1" dirty="0" smtClean="0"/>
              <a:t>Change </a:t>
            </a:r>
            <a:r>
              <a:rPr lang="en-US" b="1" dirty="0"/>
              <a:t>wet clothes immediately as the bacteria works faster under these conditions</a:t>
            </a:r>
            <a:r>
              <a:rPr lang="en-US" b="1" dirty="0" smtClean="0"/>
              <a:t>.} </a:t>
            </a:r>
            <a:endParaRPr lang="ar-SA"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CLOTHES </a:t>
            </a:r>
            <a:endParaRPr lang="ar-SA" dirty="0"/>
          </a:p>
        </p:txBody>
      </p:sp>
      <p:sp>
        <p:nvSpPr>
          <p:cNvPr id="3" name="Content Placeholder 2"/>
          <p:cNvSpPr>
            <a:spLocks noGrp="1"/>
          </p:cNvSpPr>
          <p:nvPr>
            <p:ph idx="1"/>
          </p:nvPr>
        </p:nvSpPr>
        <p:spPr/>
        <p:txBody>
          <a:bodyPr>
            <a:normAutofit fontScale="77500" lnSpcReduction="20000"/>
          </a:bodyPr>
          <a:lstStyle/>
          <a:p>
            <a:pPr algn="just" rtl="0"/>
            <a:endParaRPr lang="en-US" b="1" dirty="0" smtClean="0"/>
          </a:p>
          <a:p>
            <a:pPr algn="just" rtl="0"/>
            <a:r>
              <a:rPr lang="en-US" b="1" dirty="0" smtClean="0"/>
              <a:t>After conclusion of exercise change the clothes immediately and wear fresh clothes. </a:t>
            </a:r>
          </a:p>
          <a:p>
            <a:pPr algn="just" rtl="0"/>
            <a:r>
              <a:rPr lang="en-US" b="1" dirty="0" smtClean="0"/>
              <a:t>Wear under garments and wash them regularly since being right next to the skin they collect dead cells, sweat and other stains. </a:t>
            </a:r>
          </a:p>
          <a:p>
            <a:pPr algn="just" rtl="0"/>
            <a:r>
              <a:rPr lang="en-US" b="1" dirty="0" smtClean="0"/>
              <a:t>Stay away from cigarette smoke as the smell will get into your clothes, hair and make them smelly.</a:t>
            </a:r>
          </a:p>
          <a:p>
            <a:pPr algn="just" rtl="0"/>
            <a:r>
              <a:rPr lang="en-US" b="1" dirty="0" smtClean="0"/>
              <a:t> If you wear the same clothes next day, hang it up in air / sun before you wear it next day. </a:t>
            </a:r>
          </a:p>
          <a:p>
            <a:pPr algn="just" rtl="0"/>
            <a:r>
              <a:rPr lang="en-US" b="1" dirty="0" smtClean="0"/>
              <a:t>Change the socks everyday or every session. </a:t>
            </a:r>
          </a:p>
          <a:p>
            <a:pPr algn="just" rtl="0"/>
            <a:r>
              <a:rPr lang="en-US" b="1" dirty="0" smtClean="0"/>
              <a:t>Wash the socks in warm water and if needed add anti septic liquid. </a:t>
            </a:r>
          </a:p>
          <a:p>
            <a:pPr algn="just" rtl="0"/>
            <a:r>
              <a:rPr lang="en-US" b="1" dirty="0" smtClean="0"/>
              <a:t>Socks should have loose fitting as tight socks stop blood circulation.{</a:t>
            </a:r>
          </a:p>
          <a:p>
            <a:endParaRPr lang="ar-SA"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additive="base">
                                        <p:cTn id="4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SWEAT </a:t>
            </a:r>
            <a:endParaRPr lang="ar-SA" dirty="0"/>
          </a:p>
        </p:txBody>
      </p:sp>
      <p:sp>
        <p:nvSpPr>
          <p:cNvPr id="3" name="Content Placeholder 2"/>
          <p:cNvSpPr>
            <a:spLocks noGrp="1"/>
          </p:cNvSpPr>
          <p:nvPr>
            <p:ph idx="1"/>
          </p:nvPr>
        </p:nvSpPr>
        <p:spPr/>
        <p:txBody>
          <a:bodyPr>
            <a:normAutofit fontScale="77500" lnSpcReduction="20000"/>
          </a:bodyPr>
          <a:lstStyle/>
          <a:p>
            <a:pPr algn="just" rtl="0"/>
            <a:r>
              <a:rPr lang="en-US" b="1" dirty="0" smtClean="0"/>
              <a:t>Sweating is also called as perspiration. </a:t>
            </a:r>
          </a:p>
          <a:p>
            <a:pPr lvl="1" algn="just" rtl="0"/>
            <a:r>
              <a:rPr lang="en-US" b="1" dirty="0" smtClean="0"/>
              <a:t>It is the production of watery fluid which contains dissolved solids of Chlorides by the sweat glands. </a:t>
            </a:r>
          </a:p>
          <a:p>
            <a:pPr algn="just" rtl="0"/>
            <a:r>
              <a:rPr lang="en-US" b="1" dirty="0" smtClean="0"/>
              <a:t>Sweating is primarily a means of thermoregulation as it has a cooling effect to counteract the heat of the environment, the heat produced by the muscles due to exertion, nausea and nervousness.</a:t>
            </a:r>
          </a:p>
          <a:p>
            <a:pPr algn="just" rtl="0"/>
            <a:r>
              <a:rPr lang="en-US" b="1" dirty="0" smtClean="0"/>
              <a:t> Skin contains thousands of sweat glands which are present in the subcutaneous tissue.</a:t>
            </a:r>
          </a:p>
          <a:p>
            <a:pPr algn="just" rtl="0"/>
            <a:r>
              <a:rPr lang="en-US" b="1" dirty="0" smtClean="0"/>
              <a:t>The glands are of two types:</a:t>
            </a:r>
          </a:p>
          <a:p>
            <a:pPr lvl="1" algn="just" rtl="0"/>
            <a:r>
              <a:rPr lang="en-US" b="1" dirty="0" smtClean="0"/>
              <a:t> 1.Accrine glands; they are found in the forehead, palms and soles of the foot. </a:t>
            </a:r>
          </a:p>
          <a:p>
            <a:pPr lvl="1" algn="just" rtl="0"/>
            <a:r>
              <a:rPr lang="en-US" b="1" dirty="0" smtClean="0"/>
              <a:t>2. </a:t>
            </a:r>
            <a:r>
              <a:rPr lang="en-US" b="1" dirty="0" err="1" smtClean="0"/>
              <a:t>Apocrine</a:t>
            </a:r>
            <a:r>
              <a:rPr lang="en-US" b="1" dirty="0" smtClean="0"/>
              <a:t> glands; they are developed at puberty in armpits and pubic region.</a:t>
            </a:r>
          </a:p>
          <a:p>
            <a:pPr algn="just" rtl="0"/>
            <a:r>
              <a:rPr lang="en-US" b="1" dirty="0" smtClean="0"/>
              <a:t>The sweat at the later is thicker and when it mixes with bacteria, causes body odor.} </a:t>
            </a:r>
            <a:endParaRPr lang="ar-SA" b="1"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additive="base">
                                        <p:cTn id="4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SWEAT</a:t>
            </a:r>
            <a:endParaRPr lang="ar-SA" dirty="0"/>
          </a:p>
        </p:txBody>
      </p:sp>
      <p:sp>
        <p:nvSpPr>
          <p:cNvPr id="3" name="Content Placeholder 2"/>
          <p:cNvSpPr>
            <a:spLocks noGrp="1"/>
          </p:cNvSpPr>
          <p:nvPr>
            <p:ph idx="1"/>
          </p:nvPr>
        </p:nvSpPr>
        <p:spPr/>
        <p:txBody>
          <a:bodyPr>
            <a:normAutofit fontScale="85000" lnSpcReduction="20000"/>
          </a:bodyPr>
          <a:lstStyle/>
          <a:p>
            <a:pPr algn="just" rtl="0"/>
            <a:endParaRPr lang="en-US" dirty="0" smtClean="0"/>
          </a:p>
          <a:p>
            <a:pPr algn="just" rtl="0"/>
            <a:r>
              <a:rPr lang="en-US" b="1" dirty="0" smtClean="0"/>
              <a:t>Sweat is nothing but dirt, dead cells and bacteria containing salt, water and some organic material as well as enzymes which have the ability to break down certain type of bacteria that live on the skin surface. </a:t>
            </a:r>
          </a:p>
          <a:p>
            <a:pPr algn="just" rtl="0"/>
            <a:r>
              <a:rPr lang="en-US" b="1" dirty="0" smtClean="0"/>
              <a:t>Healthy adult secretes around half liter to one liter of sweat daily and during physical activity, fever or hot environment it is increased drastically. </a:t>
            </a:r>
          </a:p>
          <a:p>
            <a:pPr algn="just" rtl="0"/>
            <a:r>
              <a:rPr lang="en-US" b="1" dirty="0" smtClean="0"/>
              <a:t>Sweat helps the body to release harmful toxins, salts and protects skin from dehydration. </a:t>
            </a:r>
          </a:p>
          <a:p>
            <a:pPr algn="just" rtl="0"/>
            <a:r>
              <a:rPr lang="en-US" b="1" dirty="0" smtClean="0"/>
              <a:t>Sweating occurs under two situations the first one when the nerves stimulate the glands making us sweat during physical heat which occurs through the body, while in the second it is emotional stress which includes sweating in the palms, soles and sometimes forehead.}</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Table of Contents</a:t>
            </a:r>
            <a:endParaRPr lang="ar-SA" dirty="0"/>
          </a:p>
        </p:txBody>
      </p:sp>
      <p:sp>
        <p:nvSpPr>
          <p:cNvPr id="3" name="Content Placeholder 2"/>
          <p:cNvSpPr>
            <a:spLocks noGrp="1"/>
          </p:cNvSpPr>
          <p:nvPr>
            <p:ph sz="half" idx="1"/>
          </p:nvPr>
        </p:nvSpPr>
        <p:spPr>
          <a:xfrm>
            <a:off x="457200" y="2285991"/>
            <a:ext cx="4038600" cy="4068933"/>
          </a:xfrm>
        </p:spPr>
        <p:txBody>
          <a:bodyPr>
            <a:normAutofit fontScale="32500" lnSpcReduction="20000"/>
          </a:bodyPr>
          <a:lstStyle/>
          <a:p>
            <a:r>
              <a:rPr lang="en-US" b="1" dirty="0"/>
              <a:t> </a:t>
            </a:r>
            <a:endParaRPr lang="en-US" sz="7200" dirty="0">
              <a:cs typeface="+mj-cs"/>
            </a:endParaRPr>
          </a:p>
          <a:p>
            <a:pPr algn="l" rtl="0"/>
            <a:r>
              <a:rPr lang="en-US" sz="5600" b="1" dirty="0" smtClean="0">
                <a:cs typeface="+mj-cs"/>
              </a:rPr>
              <a:t>1 Personal Health</a:t>
            </a:r>
            <a:endParaRPr lang="en-US" sz="5600" b="1" dirty="0">
              <a:cs typeface="+mj-cs"/>
            </a:endParaRPr>
          </a:p>
          <a:p>
            <a:pPr lvl="1" algn="l" rtl="0"/>
            <a:r>
              <a:rPr lang="en-US" sz="5600" b="1" dirty="0">
                <a:cs typeface="+mj-cs"/>
              </a:rPr>
              <a:t>Teeth</a:t>
            </a:r>
          </a:p>
          <a:p>
            <a:pPr lvl="1" algn="l" rtl="0"/>
            <a:r>
              <a:rPr lang="en-US" sz="5600" b="1" dirty="0" smtClean="0">
                <a:cs typeface="+mj-cs"/>
              </a:rPr>
              <a:t>Skin</a:t>
            </a:r>
            <a:r>
              <a:rPr lang="en-US" sz="5600" b="1" dirty="0">
                <a:cs typeface="+mj-cs"/>
              </a:rPr>
              <a:t> </a:t>
            </a:r>
          </a:p>
          <a:p>
            <a:pPr lvl="1" algn="l" rtl="0"/>
            <a:r>
              <a:rPr lang="en-US" sz="5600" b="1" dirty="0" smtClean="0">
                <a:cs typeface="+mj-cs"/>
              </a:rPr>
              <a:t>Feet</a:t>
            </a:r>
            <a:r>
              <a:rPr lang="en-US" sz="5600" b="1" dirty="0">
                <a:cs typeface="+mj-cs"/>
              </a:rPr>
              <a:t> </a:t>
            </a:r>
          </a:p>
          <a:p>
            <a:pPr lvl="1" algn="l" rtl="0"/>
            <a:r>
              <a:rPr lang="en-US" sz="5600" b="1" dirty="0" smtClean="0">
                <a:cs typeface="+mj-cs"/>
              </a:rPr>
              <a:t>Clothes</a:t>
            </a:r>
            <a:r>
              <a:rPr lang="en-US" sz="5600" b="1" dirty="0">
                <a:cs typeface="+mj-cs"/>
              </a:rPr>
              <a:t> </a:t>
            </a:r>
          </a:p>
          <a:p>
            <a:pPr lvl="1" algn="l" rtl="0"/>
            <a:r>
              <a:rPr lang="en-US" sz="5600" b="1" dirty="0">
                <a:cs typeface="+mj-cs"/>
              </a:rPr>
              <a:t>Sweat</a:t>
            </a:r>
          </a:p>
          <a:p>
            <a:pPr algn="l" rtl="0"/>
            <a:r>
              <a:rPr lang="en-US" sz="5600" b="1" dirty="0" smtClean="0">
                <a:cs typeface="+mj-cs"/>
              </a:rPr>
              <a:t>2 Nutrition</a:t>
            </a:r>
          </a:p>
          <a:p>
            <a:pPr lvl="1" algn="l" rtl="0">
              <a:buNone/>
            </a:pPr>
            <a:r>
              <a:rPr lang="en-US" sz="5400" b="1" dirty="0" smtClean="0">
                <a:cs typeface="+mj-cs"/>
              </a:rPr>
              <a:t>_ Balanced </a:t>
            </a:r>
            <a:r>
              <a:rPr lang="en-US" sz="5400" b="1" dirty="0">
                <a:cs typeface="+mj-cs"/>
              </a:rPr>
              <a:t>Diet </a:t>
            </a:r>
          </a:p>
          <a:p>
            <a:pPr algn="l" rtl="0">
              <a:buNone/>
            </a:pPr>
            <a:r>
              <a:rPr lang="en-US" sz="5600" b="1" dirty="0">
                <a:cs typeface="+mj-cs"/>
              </a:rPr>
              <a:t> </a:t>
            </a:r>
            <a:r>
              <a:rPr lang="en-US" sz="5600" b="1" dirty="0" smtClean="0">
                <a:cs typeface="+mj-cs"/>
              </a:rPr>
              <a:t>	_ Carbohydrates</a:t>
            </a:r>
            <a:r>
              <a:rPr lang="en-US" sz="5600" b="1" dirty="0">
                <a:cs typeface="+mj-cs"/>
              </a:rPr>
              <a:t> </a:t>
            </a:r>
          </a:p>
          <a:p>
            <a:pPr algn="l" rtl="0">
              <a:buNone/>
            </a:pPr>
            <a:r>
              <a:rPr lang="en-US" sz="5600" b="1" dirty="0" smtClean="0">
                <a:cs typeface="+mj-cs"/>
              </a:rPr>
              <a:t>	_ Fat</a:t>
            </a:r>
          </a:p>
          <a:p>
            <a:pPr algn="l" rtl="0">
              <a:buNone/>
            </a:pPr>
            <a:r>
              <a:rPr lang="en-US" sz="5600" b="1" dirty="0">
                <a:cs typeface="+mj-cs"/>
              </a:rPr>
              <a:t>	</a:t>
            </a:r>
            <a:r>
              <a:rPr lang="en-US" sz="5600" b="1" dirty="0" smtClean="0">
                <a:cs typeface="+mj-cs"/>
              </a:rPr>
              <a:t>_ Fiber</a:t>
            </a:r>
            <a:endParaRPr lang="en-US" sz="5600" b="1" dirty="0">
              <a:cs typeface="+mj-cs"/>
            </a:endParaRPr>
          </a:p>
          <a:p>
            <a:pPr algn="l" rtl="0">
              <a:buNone/>
            </a:pPr>
            <a:r>
              <a:rPr lang="en-US" sz="5600" b="1" dirty="0">
                <a:cs typeface="+mj-cs"/>
              </a:rPr>
              <a:t>	</a:t>
            </a:r>
            <a:r>
              <a:rPr lang="en-US" sz="5600" b="1" dirty="0" smtClean="0">
                <a:cs typeface="+mj-cs"/>
              </a:rPr>
              <a:t>_ Protein</a:t>
            </a:r>
            <a:endParaRPr lang="en-US" sz="5600" b="1" dirty="0">
              <a:cs typeface="+mj-cs"/>
            </a:endParaRPr>
          </a:p>
          <a:p>
            <a:pPr algn="l" rtl="0">
              <a:buNone/>
            </a:pPr>
            <a:r>
              <a:rPr lang="en-US" sz="5600" b="1" dirty="0">
                <a:cs typeface="+mj-cs"/>
              </a:rPr>
              <a:t>	</a:t>
            </a:r>
            <a:r>
              <a:rPr lang="en-US" sz="5600" b="1" dirty="0" smtClean="0">
                <a:cs typeface="+mj-cs"/>
              </a:rPr>
              <a:t>_ Minerals</a:t>
            </a:r>
            <a:r>
              <a:rPr lang="en-US" sz="5600" dirty="0">
                <a:cs typeface="+mj-cs"/>
              </a:rPr>
              <a:t> </a:t>
            </a:r>
          </a:p>
          <a:p>
            <a:pPr algn="l" rtl="0">
              <a:buNone/>
            </a:pPr>
            <a:r>
              <a:rPr lang="en-US" sz="5600" dirty="0" smtClean="0">
                <a:cs typeface="+mj-cs"/>
              </a:rPr>
              <a:t>	</a:t>
            </a:r>
            <a:endParaRPr lang="ar-SA" sz="7200" dirty="0">
              <a:cs typeface="+mj-cs"/>
            </a:endParaRPr>
          </a:p>
        </p:txBody>
      </p:sp>
      <p:sp>
        <p:nvSpPr>
          <p:cNvPr id="4" name="Content Placeholder 3"/>
          <p:cNvSpPr>
            <a:spLocks noGrp="1"/>
          </p:cNvSpPr>
          <p:nvPr>
            <p:ph sz="half" idx="2"/>
          </p:nvPr>
        </p:nvSpPr>
        <p:spPr>
          <a:xfrm>
            <a:off x="4648200" y="2357429"/>
            <a:ext cx="4038600" cy="3997495"/>
          </a:xfrm>
        </p:spPr>
        <p:txBody>
          <a:bodyPr>
            <a:normAutofit fontScale="32500" lnSpcReduction="20000"/>
          </a:bodyPr>
          <a:lstStyle/>
          <a:p>
            <a:pPr algn="l" rtl="0">
              <a:buNone/>
            </a:pPr>
            <a:r>
              <a:rPr lang="en-US" sz="6200" b="1" dirty="0" smtClean="0">
                <a:cs typeface="+mj-cs"/>
              </a:rPr>
              <a:t>_ Vitamins</a:t>
            </a:r>
          </a:p>
          <a:p>
            <a:pPr algn="l" rtl="0">
              <a:buNone/>
            </a:pPr>
            <a:r>
              <a:rPr lang="en-US" sz="6200" b="1" dirty="0" smtClean="0">
                <a:cs typeface="+mj-cs"/>
              </a:rPr>
              <a:t>	_ Water</a:t>
            </a:r>
          </a:p>
          <a:p>
            <a:pPr algn="l" rtl="0">
              <a:buNone/>
            </a:pPr>
            <a:r>
              <a:rPr lang="en-US" sz="6200" b="1" dirty="0" smtClean="0">
                <a:cs typeface="+mj-cs"/>
              </a:rPr>
              <a:t>	_ Antioxidants</a:t>
            </a:r>
          </a:p>
          <a:p>
            <a:pPr algn="l" rtl="0">
              <a:buNone/>
            </a:pPr>
            <a:r>
              <a:rPr lang="en-US" sz="6200" b="1" dirty="0" smtClean="0">
                <a:cs typeface="+mj-cs"/>
              </a:rPr>
              <a:t>	_ Advice and Guidance</a:t>
            </a:r>
            <a:endParaRPr lang="ar-SA" sz="6200" b="1" dirty="0" smtClean="0">
              <a:cs typeface="+mj-cs"/>
            </a:endParaRPr>
          </a:p>
          <a:p>
            <a:pPr algn="l" rtl="0">
              <a:buNone/>
            </a:pPr>
            <a:endParaRPr lang="en-US" sz="6200" b="1" dirty="0" smtClean="0">
              <a:cs typeface="+mj-cs"/>
            </a:endParaRPr>
          </a:p>
          <a:p>
            <a:pPr algn="l" rtl="0"/>
            <a:r>
              <a:rPr lang="en-US" sz="6200" b="1" dirty="0" smtClean="0">
                <a:cs typeface="+mj-cs"/>
              </a:rPr>
              <a:t>3 Fitness</a:t>
            </a:r>
          </a:p>
          <a:p>
            <a:pPr algn="l" rtl="0">
              <a:buNone/>
            </a:pPr>
            <a:r>
              <a:rPr lang="en-US" sz="6200" b="1" dirty="0" smtClean="0">
                <a:cs typeface="+mj-cs"/>
              </a:rPr>
              <a:t>	_ Muscular Endurance</a:t>
            </a:r>
          </a:p>
          <a:p>
            <a:pPr algn="l" rtl="0">
              <a:buNone/>
            </a:pPr>
            <a:r>
              <a:rPr lang="en-US" sz="6200" b="1" dirty="0" smtClean="0">
                <a:cs typeface="+mj-cs"/>
              </a:rPr>
              <a:t>	_ BMI</a:t>
            </a:r>
          </a:p>
          <a:p>
            <a:pPr algn="l" rtl="0">
              <a:buNone/>
            </a:pPr>
            <a:r>
              <a:rPr lang="en-US" sz="6200" b="1" dirty="0" smtClean="0">
                <a:cs typeface="+mj-cs"/>
              </a:rPr>
              <a:t>	_ Cardio Vascular Endurance</a:t>
            </a:r>
          </a:p>
          <a:p>
            <a:endParaRPr lang="ar-SA"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additive="base">
                                        <p:cTn id="3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 calcmode="lin" valueType="num">
                                      <p:cBhvr additive="base">
                                        <p:cTn id="3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additive="base">
                                        <p:cTn id="4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 calcmode="lin" valueType="num">
                                      <p:cBhvr additive="base">
                                        <p:cTn id="4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 calcmode="lin" valueType="num">
                                      <p:cBhvr additive="base">
                                        <p:cTn id="50"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 calcmode="lin" valueType="num">
                                      <p:cBhvr additive="base">
                                        <p:cTn id="54"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3">
                                            <p:txEl>
                                              <p:pRg st="12" end="12"/>
                                            </p:txEl>
                                          </p:spTgt>
                                        </p:tgtEl>
                                        <p:attrNameLst>
                                          <p:attrName>style.visibility</p:attrName>
                                        </p:attrNameLst>
                                      </p:cBhvr>
                                      <p:to>
                                        <p:strVal val="visible"/>
                                      </p:to>
                                    </p:set>
                                    <p:anim calcmode="lin" valueType="num">
                                      <p:cBhvr additive="base">
                                        <p:cTn id="58"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 calcmode="lin" valueType="num">
                                      <p:cBhvr additive="base">
                                        <p:cTn id="62"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3">
                                            <p:txEl>
                                              <p:pRg st="14" end="14"/>
                                            </p:txEl>
                                          </p:spTgt>
                                        </p:tgtEl>
                                        <p:attrNameLst>
                                          <p:attrName>style.visibility</p:attrName>
                                        </p:attrNameLst>
                                      </p:cBhvr>
                                      <p:to>
                                        <p:strVal val="visible"/>
                                      </p:to>
                                    </p:set>
                                    <p:anim calcmode="lin" valueType="num">
                                      <p:cBhvr additive="base">
                                        <p:cTn id="66"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4">
                                            <p:txEl>
                                              <p:pRg st="0" end="0"/>
                                            </p:txEl>
                                          </p:spTgt>
                                        </p:tgtEl>
                                        <p:attrNameLst>
                                          <p:attrName>style.visibility</p:attrName>
                                        </p:attrNameLst>
                                      </p:cBhvr>
                                      <p:to>
                                        <p:strVal val="visible"/>
                                      </p:to>
                                    </p:set>
                                    <p:anim calcmode="lin" valueType="num">
                                      <p:cBhvr additive="base">
                                        <p:cTn id="70"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
                                            <p:txEl>
                                              <p:pRg st="0" end="0"/>
                                            </p:txEl>
                                          </p:spTgt>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4">
                                            <p:txEl>
                                              <p:pRg st="1" end="1"/>
                                            </p:txEl>
                                          </p:spTgt>
                                        </p:tgtEl>
                                        <p:attrNameLst>
                                          <p:attrName>style.visibility</p:attrName>
                                        </p:attrNameLst>
                                      </p:cBhvr>
                                      <p:to>
                                        <p:strVal val="visible"/>
                                      </p:to>
                                    </p:set>
                                    <p:anim calcmode="lin" valueType="num">
                                      <p:cBhvr additive="base">
                                        <p:cTn id="7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4">
                                            <p:txEl>
                                              <p:pRg st="1" end="1"/>
                                            </p:txEl>
                                          </p:spTgt>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4">
                                            <p:txEl>
                                              <p:pRg st="2" end="2"/>
                                            </p:txEl>
                                          </p:spTgt>
                                        </p:tgtEl>
                                        <p:attrNameLst>
                                          <p:attrName>style.visibility</p:attrName>
                                        </p:attrNameLst>
                                      </p:cBhvr>
                                      <p:to>
                                        <p:strVal val="visible"/>
                                      </p:to>
                                    </p:set>
                                    <p:anim calcmode="lin" valueType="num">
                                      <p:cBhvr additive="base">
                                        <p:cTn id="7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4">
                                            <p:txEl>
                                              <p:pRg st="2" end="2"/>
                                            </p:txEl>
                                          </p:spTgt>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4">
                                            <p:txEl>
                                              <p:pRg st="3" end="3"/>
                                            </p:txEl>
                                          </p:spTgt>
                                        </p:tgtEl>
                                        <p:attrNameLst>
                                          <p:attrName>style.visibility</p:attrName>
                                        </p:attrNameLst>
                                      </p:cBhvr>
                                      <p:to>
                                        <p:strVal val="visible"/>
                                      </p:to>
                                    </p:set>
                                    <p:anim calcmode="lin" valueType="num">
                                      <p:cBhvr additive="base">
                                        <p:cTn id="82"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4">
                                            <p:txEl>
                                              <p:pRg st="3" end="3"/>
                                            </p:txEl>
                                          </p:spTgt>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4">
                                            <p:txEl>
                                              <p:pRg st="5" end="5"/>
                                            </p:txEl>
                                          </p:spTgt>
                                        </p:tgtEl>
                                        <p:attrNameLst>
                                          <p:attrName>style.visibility</p:attrName>
                                        </p:attrNameLst>
                                      </p:cBhvr>
                                      <p:to>
                                        <p:strVal val="visible"/>
                                      </p:to>
                                    </p:set>
                                    <p:anim calcmode="lin" valueType="num">
                                      <p:cBhvr additive="base">
                                        <p:cTn id="86"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4">
                                            <p:txEl>
                                              <p:pRg st="5" end="5"/>
                                            </p:txEl>
                                          </p:spTgt>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4">
                                            <p:txEl>
                                              <p:pRg st="6" end="6"/>
                                            </p:txEl>
                                          </p:spTgt>
                                        </p:tgtEl>
                                        <p:attrNameLst>
                                          <p:attrName>style.visibility</p:attrName>
                                        </p:attrNameLst>
                                      </p:cBhvr>
                                      <p:to>
                                        <p:strVal val="visible"/>
                                      </p:to>
                                    </p:set>
                                    <p:anim calcmode="lin" valueType="num">
                                      <p:cBhvr additive="base">
                                        <p:cTn id="90"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4">
                                            <p:txEl>
                                              <p:pRg st="7" end="7"/>
                                            </p:txEl>
                                          </p:spTgt>
                                        </p:tgtEl>
                                        <p:attrNameLst>
                                          <p:attrName>style.visibility</p:attrName>
                                        </p:attrNameLst>
                                      </p:cBhvr>
                                      <p:to>
                                        <p:strVal val="visible"/>
                                      </p:to>
                                    </p:set>
                                    <p:anim calcmode="lin" valueType="num">
                                      <p:cBhvr additive="base">
                                        <p:cTn id="94"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95" dur="500" fill="hold"/>
                                        <p:tgtEl>
                                          <p:spTgt spid="4">
                                            <p:txEl>
                                              <p:pRg st="7" end="7"/>
                                            </p:txEl>
                                          </p:spTgt>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4">
                                            <p:txEl>
                                              <p:pRg st="8" end="8"/>
                                            </p:txEl>
                                          </p:spTgt>
                                        </p:tgtEl>
                                        <p:attrNameLst>
                                          <p:attrName>style.visibility</p:attrName>
                                        </p:attrNameLst>
                                      </p:cBhvr>
                                      <p:to>
                                        <p:strVal val="visible"/>
                                      </p:to>
                                    </p:set>
                                    <p:anim calcmode="lin" valueType="num">
                                      <p:cBhvr additive="base">
                                        <p:cTn id="98"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99"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SWEAT</a:t>
            </a:r>
            <a:endParaRPr lang="ar-SA" dirty="0"/>
          </a:p>
        </p:txBody>
      </p:sp>
      <p:sp>
        <p:nvSpPr>
          <p:cNvPr id="3" name="Content Placeholder 2"/>
          <p:cNvSpPr>
            <a:spLocks noGrp="1"/>
          </p:cNvSpPr>
          <p:nvPr>
            <p:ph idx="1"/>
          </p:nvPr>
        </p:nvSpPr>
        <p:spPr/>
        <p:txBody>
          <a:bodyPr>
            <a:normAutofit fontScale="85000" lnSpcReduction="20000"/>
          </a:bodyPr>
          <a:lstStyle/>
          <a:p>
            <a:pPr algn="just" rtl="0">
              <a:buNone/>
            </a:pPr>
            <a:endParaRPr lang="en-US" dirty="0" smtClean="0"/>
          </a:p>
          <a:p>
            <a:pPr algn="just" rtl="0"/>
            <a:r>
              <a:rPr lang="en-US" b="1" dirty="0" smtClean="0"/>
              <a:t>Excessive sweating occurs due to hereditary reasons or because of the consumption of some foods and drinks. </a:t>
            </a:r>
          </a:p>
          <a:p>
            <a:pPr algn="just" rtl="0"/>
            <a:r>
              <a:rPr lang="en-US" b="1" dirty="0" smtClean="0"/>
              <a:t>Some diseases and conditions can produce profuse sweat like heart attack, malarial fever, other fevers, thyroid conditions, tuberculosis and low blood sugar. Sweat has to be cleaned with soap and water especially in the armpits and pubic region. </a:t>
            </a:r>
          </a:p>
          <a:p>
            <a:pPr algn="just" rtl="0"/>
            <a:r>
              <a:rPr lang="en-US" b="1" dirty="0" smtClean="0"/>
              <a:t>Always use a towel while practicing in the gym as the sweat on the surface of the equipment may cause infection.</a:t>
            </a:r>
          </a:p>
          <a:p>
            <a:pPr algn="just" rtl="0"/>
            <a:r>
              <a:rPr lang="en-US" b="1" dirty="0" smtClean="0"/>
              <a:t> Always change the clothes of the sweat immediately after exercise. </a:t>
            </a:r>
          </a:p>
          <a:p>
            <a:pPr algn="just" rtl="0"/>
            <a:r>
              <a:rPr lang="en-US" b="1" dirty="0" smtClean="0"/>
              <a:t>Drink plenty of fluids, water and juices. </a:t>
            </a:r>
          </a:p>
          <a:p>
            <a:pPr algn="just" rtl="0"/>
            <a:r>
              <a:rPr lang="en-US" b="1" dirty="0" smtClean="0"/>
              <a:t>Bathe frequently with cold water.{</a:t>
            </a: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NUTRITION</a:t>
            </a:r>
            <a:endParaRPr lang="ar-SA" dirty="0"/>
          </a:p>
        </p:txBody>
      </p:sp>
      <p:sp>
        <p:nvSpPr>
          <p:cNvPr id="3" name="Content Placeholder 2"/>
          <p:cNvSpPr>
            <a:spLocks noGrp="1"/>
          </p:cNvSpPr>
          <p:nvPr>
            <p:ph idx="1"/>
          </p:nvPr>
        </p:nvSpPr>
        <p:spPr/>
        <p:txBody>
          <a:bodyPr>
            <a:normAutofit fontScale="85000" lnSpcReduction="10000"/>
          </a:bodyPr>
          <a:lstStyle/>
          <a:p>
            <a:pPr algn="l" rtl="0"/>
            <a:r>
              <a:rPr lang="en-US" dirty="0" smtClean="0"/>
              <a:t>It </a:t>
            </a:r>
            <a:r>
              <a:rPr lang="en-US" dirty="0" smtClean="0"/>
              <a:t>is the  study of nutrients and the processes by which organisms utilize them, the way our bodies take in and use food. </a:t>
            </a:r>
            <a:endParaRPr lang="en-US" dirty="0" smtClean="0"/>
          </a:p>
          <a:p>
            <a:pPr algn="l" rtl="0"/>
            <a:r>
              <a:rPr lang="en-US" dirty="0" smtClean="0"/>
              <a:t>Nutrients </a:t>
            </a:r>
            <a:r>
              <a:rPr lang="en-US" dirty="0" smtClean="0"/>
              <a:t>give us energy, growth and helps to repair body tissues. </a:t>
            </a:r>
            <a:endParaRPr lang="en-US" dirty="0" smtClean="0"/>
          </a:p>
          <a:p>
            <a:pPr algn="l" rtl="0"/>
            <a:r>
              <a:rPr lang="en-US" dirty="0" smtClean="0"/>
              <a:t>They </a:t>
            </a:r>
            <a:r>
              <a:rPr lang="en-US" dirty="0" smtClean="0"/>
              <a:t>regulate the  body function. </a:t>
            </a:r>
            <a:endParaRPr lang="en-US" dirty="0" smtClean="0"/>
          </a:p>
          <a:p>
            <a:pPr algn="l" rtl="0"/>
            <a:r>
              <a:rPr lang="en-US" dirty="0" smtClean="0"/>
              <a:t>There </a:t>
            </a:r>
            <a:r>
              <a:rPr lang="en-US" dirty="0" smtClean="0"/>
              <a:t>are six different types of nutrients. </a:t>
            </a:r>
            <a:endParaRPr lang="en-US" dirty="0" smtClean="0"/>
          </a:p>
          <a:p>
            <a:pPr algn="l" rtl="0"/>
            <a:r>
              <a:rPr lang="en-US" sz="2800" b="1" i="1" dirty="0" smtClean="0">
                <a:solidFill>
                  <a:srgbClr val="FF0000"/>
                </a:solidFill>
              </a:rPr>
              <a:t>Carbohydrate , Protein , Fat, Water, Vitamins and Minerals .</a:t>
            </a:r>
            <a:endParaRPr lang="en-US" sz="2800" b="1" dirty="0" smtClean="0">
              <a:solidFill>
                <a:srgbClr val="FF0000"/>
              </a:solidFill>
            </a:endParaRPr>
          </a:p>
          <a:p>
            <a:pPr algn="l" rtl="0"/>
            <a:r>
              <a:rPr lang="en-US" dirty="0" smtClean="0"/>
              <a:t>Each </a:t>
            </a:r>
            <a:r>
              <a:rPr lang="en-US" dirty="0" smtClean="0"/>
              <a:t>nutrient is vital for the health. </a:t>
            </a:r>
            <a:endParaRPr lang="en-US" dirty="0" smtClean="0"/>
          </a:p>
          <a:p>
            <a:pPr algn="l" rtl="0"/>
            <a:r>
              <a:rPr lang="en-US" dirty="0" smtClean="0"/>
              <a:t>Carbohydrates</a:t>
            </a:r>
            <a:r>
              <a:rPr lang="en-US" dirty="0" smtClean="0"/>
              <a:t>, Proteins and Fats are termed as Macro nutrients</a:t>
            </a:r>
            <a:r>
              <a:rPr lang="en-US" dirty="0" smtClean="0"/>
              <a:t>,</a:t>
            </a:r>
          </a:p>
          <a:p>
            <a:pPr algn="l" rtl="0"/>
            <a:r>
              <a:rPr lang="en-US" dirty="0" smtClean="0"/>
              <a:t> </a:t>
            </a:r>
            <a:r>
              <a:rPr lang="en-US" dirty="0" smtClean="0"/>
              <a:t>while Vitamins, minerals and water are called as micro nutrients.</a:t>
            </a:r>
          </a:p>
          <a:p>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Calories </a:t>
            </a:r>
            <a:r>
              <a:rPr lang="en-US" b="1" dirty="0" smtClean="0"/>
              <a:t>:</a:t>
            </a:r>
            <a:endParaRPr lang="ar-SA" dirty="0"/>
          </a:p>
        </p:txBody>
      </p:sp>
      <p:sp>
        <p:nvSpPr>
          <p:cNvPr id="3" name="Content Placeholder 2"/>
          <p:cNvSpPr>
            <a:spLocks noGrp="1"/>
          </p:cNvSpPr>
          <p:nvPr>
            <p:ph idx="1"/>
          </p:nvPr>
        </p:nvSpPr>
        <p:spPr/>
        <p:txBody>
          <a:bodyPr>
            <a:normAutofit fontScale="92500" lnSpcReduction="20000"/>
          </a:bodyPr>
          <a:lstStyle/>
          <a:p>
            <a:pPr algn="l" rtl="0"/>
            <a:r>
              <a:rPr lang="en-US" dirty="0" smtClean="0"/>
              <a:t>The </a:t>
            </a:r>
            <a:r>
              <a:rPr lang="en-US" dirty="0" smtClean="0">
                <a:solidFill>
                  <a:srgbClr val="FF0000"/>
                </a:solidFill>
              </a:rPr>
              <a:t>energy we use </a:t>
            </a:r>
            <a:r>
              <a:rPr lang="en-US" dirty="0" smtClean="0"/>
              <a:t>is called calorie</a:t>
            </a:r>
            <a:r>
              <a:rPr lang="en-US" dirty="0" smtClean="0"/>
              <a:t>.</a:t>
            </a:r>
          </a:p>
          <a:p>
            <a:pPr algn="l" rtl="0"/>
            <a:r>
              <a:rPr lang="en-US" dirty="0" smtClean="0"/>
              <a:t> </a:t>
            </a:r>
            <a:r>
              <a:rPr lang="en-US" dirty="0" smtClean="0"/>
              <a:t>A calorie by definition is a </a:t>
            </a:r>
            <a:r>
              <a:rPr lang="en-US" dirty="0" smtClean="0">
                <a:solidFill>
                  <a:srgbClr val="FF0000"/>
                </a:solidFill>
              </a:rPr>
              <a:t>measure of energy content available to the body in one or more foods</a:t>
            </a:r>
            <a:r>
              <a:rPr lang="en-US" dirty="0" smtClean="0">
                <a:solidFill>
                  <a:srgbClr val="FF0000"/>
                </a:solidFill>
              </a:rPr>
              <a:t>.</a:t>
            </a:r>
          </a:p>
          <a:p>
            <a:pPr algn="l" rtl="0"/>
            <a:r>
              <a:rPr lang="en-US" dirty="0" smtClean="0"/>
              <a:t>The </a:t>
            </a:r>
            <a:r>
              <a:rPr lang="en-US" dirty="0" smtClean="0"/>
              <a:t>more calories we eat, the more energy we have. </a:t>
            </a:r>
            <a:endParaRPr lang="en-US" dirty="0" smtClean="0"/>
          </a:p>
          <a:p>
            <a:pPr algn="l" rtl="0"/>
            <a:r>
              <a:rPr lang="en-US" dirty="0" smtClean="0">
                <a:solidFill>
                  <a:srgbClr val="FF0000"/>
                </a:solidFill>
              </a:rPr>
              <a:t>Maximum </a:t>
            </a:r>
            <a:r>
              <a:rPr lang="en-US" dirty="0" smtClean="0">
                <a:solidFill>
                  <a:srgbClr val="FF0000"/>
                </a:solidFill>
              </a:rPr>
              <a:t>calorie intake should not exceed ones  current weight in kilograms x 24. </a:t>
            </a:r>
            <a:endParaRPr lang="en-US" dirty="0" smtClean="0">
              <a:solidFill>
                <a:srgbClr val="FF0000"/>
              </a:solidFill>
            </a:endParaRPr>
          </a:p>
          <a:p>
            <a:pPr algn="l" rtl="0"/>
            <a:r>
              <a:rPr lang="en-US" dirty="0" smtClean="0"/>
              <a:t>To </a:t>
            </a:r>
            <a:r>
              <a:rPr lang="en-US" dirty="0" smtClean="0"/>
              <a:t>loose weight ,do an hour’s walking daily and reduce the calorie intake between 1000 to 1500  daily. </a:t>
            </a:r>
            <a:endParaRPr lang="en-US" dirty="0" smtClean="0"/>
          </a:p>
          <a:p>
            <a:pPr algn="l" rtl="0"/>
            <a:r>
              <a:rPr lang="en-US" dirty="0" smtClean="0">
                <a:solidFill>
                  <a:srgbClr val="FF0000"/>
                </a:solidFill>
              </a:rPr>
              <a:t>Do </a:t>
            </a:r>
            <a:r>
              <a:rPr lang="en-US" dirty="0" smtClean="0">
                <a:solidFill>
                  <a:srgbClr val="FF0000"/>
                </a:solidFill>
              </a:rPr>
              <a:t>not go below 1000 calories at any time. </a:t>
            </a:r>
            <a:endParaRPr lang="en-US" dirty="0" smtClean="0">
              <a:solidFill>
                <a:srgbClr val="FF0000"/>
              </a:solidFill>
            </a:endParaRPr>
          </a:p>
          <a:p>
            <a:pPr algn="l" rtl="0"/>
            <a:r>
              <a:rPr lang="en-US" dirty="0" smtClean="0"/>
              <a:t>For </a:t>
            </a:r>
            <a:r>
              <a:rPr lang="en-US" dirty="0" smtClean="0"/>
              <a:t>Loosing or gaining body weight add or subtract 500 calories daily.     </a:t>
            </a:r>
          </a:p>
          <a:p>
            <a:pPr algn="l" rtl="0"/>
            <a:r>
              <a:rPr lang="en-US" dirty="0" smtClean="0"/>
              <a:t> </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Calories </a:t>
            </a:r>
            <a:r>
              <a:rPr lang="en-US" b="1" dirty="0" smtClean="0"/>
              <a:t>:</a:t>
            </a:r>
            <a:endParaRPr lang="ar-SA" dirty="0"/>
          </a:p>
        </p:txBody>
      </p:sp>
      <p:sp>
        <p:nvSpPr>
          <p:cNvPr id="3" name="Content Placeholder 2"/>
          <p:cNvSpPr>
            <a:spLocks noGrp="1"/>
          </p:cNvSpPr>
          <p:nvPr>
            <p:ph idx="1"/>
          </p:nvPr>
        </p:nvSpPr>
        <p:spPr/>
        <p:txBody>
          <a:bodyPr/>
          <a:lstStyle/>
          <a:p>
            <a:pPr algn="l" rtl="0"/>
            <a:endParaRPr lang="en-US" dirty="0" smtClean="0"/>
          </a:p>
          <a:p>
            <a:pPr algn="l" rtl="0"/>
            <a:r>
              <a:rPr lang="en-US" b="1" dirty="0" smtClean="0"/>
              <a:t>Caloric Value of </a:t>
            </a:r>
            <a:r>
              <a:rPr lang="en-US" b="1" dirty="0" smtClean="0"/>
              <a:t>Nutrition:  </a:t>
            </a:r>
            <a:endParaRPr lang="en-US" dirty="0" smtClean="0"/>
          </a:p>
          <a:p>
            <a:pPr lvl="1" algn="l" rtl="0"/>
            <a:r>
              <a:rPr lang="en-US" dirty="0" smtClean="0"/>
              <a:t>1 gram of </a:t>
            </a:r>
            <a:r>
              <a:rPr lang="en-US" dirty="0" smtClean="0">
                <a:solidFill>
                  <a:srgbClr val="FF0000"/>
                </a:solidFill>
              </a:rPr>
              <a:t>carbohydrates</a:t>
            </a:r>
            <a:r>
              <a:rPr lang="en-US" dirty="0" smtClean="0"/>
              <a:t> supplies the body with </a:t>
            </a:r>
            <a:r>
              <a:rPr lang="en-US" dirty="0" smtClean="0">
                <a:solidFill>
                  <a:srgbClr val="FF0000"/>
                </a:solidFill>
              </a:rPr>
              <a:t>4 calories.</a:t>
            </a:r>
          </a:p>
          <a:p>
            <a:pPr lvl="1" algn="l" rtl="0"/>
            <a:r>
              <a:rPr lang="en-US" dirty="0" smtClean="0"/>
              <a:t>1 gram of </a:t>
            </a:r>
            <a:r>
              <a:rPr lang="en-US" dirty="0" smtClean="0">
                <a:solidFill>
                  <a:srgbClr val="FF0000"/>
                </a:solidFill>
              </a:rPr>
              <a:t>protein</a:t>
            </a:r>
            <a:r>
              <a:rPr lang="en-US" dirty="0" smtClean="0"/>
              <a:t> supplies the body with </a:t>
            </a:r>
            <a:r>
              <a:rPr lang="en-US" dirty="0" smtClean="0">
                <a:solidFill>
                  <a:srgbClr val="FF0000"/>
                </a:solidFill>
              </a:rPr>
              <a:t>4 calories.</a:t>
            </a:r>
          </a:p>
          <a:p>
            <a:pPr lvl="1" algn="l" rtl="0"/>
            <a:r>
              <a:rPr lang="en-US" dirty="0" smtClean="0"/>
              <a:t>1 gram of </a:t>
            </a:r>
            <a:r>
              <a:rPr lang="en-US" dirty="0" smtClean="0">
                <a:solidFill>
                  <a:srgbClr val="FF0000"/>
                </a:solidFill>
              </a:rPr>
              <a:t>fat</a:t>
            </a:r>
            <a:r>
              <a:rPr lang="en-US" dirty="0" smtClean="0"/>
              <a:t> supplies the body with </a:t>
            </a:r>
            <a:r>
              <a:rPr lang="en-US" dirty="0" smtClean="0">
                <a:solidFill>
                  <a:srgbClr val="FF0000"/>
                </a:solidFill>
              </a:rPr>
              <a:t>9 calories</a:t>
            </a:r>
            <a:r>
              <a:rPr lang="en-US" dirty="0" smtClean="0"/>
              <a:t>.</a:t>
            </a:r>
          </a:p>
          <a:p>
            <a:pPr lvl="1" algn="l" rtl="0"/>
            <a:r>
              <a:rPr lang="en-US" dirty="0" smtClean="0">
                <a:solidFill>
                  <a:srgbClr val="FF0000"/>
                </a:solidFill>
              </a:rPr>
              <a:t>Vitamins, minerals, and water </a:t>
            </a:r>
            <a:r>
              <a:rPr lang="en-US" dirty="0" smtClean="0"/>
              <a:t>provides </a:t>
            </a:r>
            <a:r>
              <a:rPr lang="en-US" dirty="0" smtClean="0">
                <a:solidFill>
                  <a:srgbClr val="FF0000"/>
                </a:solidFill>
              </a:rPr>
              <a:t>no </a:t>
            </a:r>
            <a:r>
              <a:rPr lang="en-US" dirty="0" smtClean="0">
                <a:solidFill>
                  <a:srgbClr val="FF0000"/>
                </a:solidFill>
              </a:rPr>
              <a:t>calories.</a:t>
            </a:r>
            <a:endParaRPr lang="en-US" dirty="0" smtClean="0">
              <a:solidFill>
                <a:srgbClr val="FF0000"/>
              </a:solidFill>
            </a:endParaRPr>
          </a:p>
          <a:p>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Balanced Diet:</a:t>
            </a:r>
            <a:r>
              <a:rPr lang="en-US" dirty="0" smtClean="0"/>
              <a:t> </a:t>
            </a:r>
            <a:endParaRPr lang="ar-SA" dirty="0"/>
          </a:p>
        </p:txBody>
      </p:sp>
      <p:sp>
        <p:nvSpPr>
          <p:cNvPr id="3" name="Content Placeholder 2"/>
          <p:cNvSpPr>
            <a:spLocks noGrp="1"/>
          </p:cNvSpPr>
          <p:nvPr>
            <p:ph idx="1"/>
          </p:nvPr>
        </p:nvSpPr>
        <p:spPr/>
        <p:txBody>
          <a:bodyPr/>
          <a:lstStyle/>
          <a:p>
            <a:pPr algn="l" rtl="0"/>
            <a:r>
              <a:rPr lang="en-US" dirty="0" smtClean="0">
                <a:solidFill>
                  <a:srgbClr val="FF0000"/>
                </a:solidFill>
              </a:rPr>
              <a:t>A </a:t>
            </a:r>
            <a:r>
              <a:rPr lang="en-US" dirty="0" smtClean="0">
                <a:solidFill>
                  <a:srgbClr val="FF0000"/>
                </a:solidFill>
              </a:rPr>
              <a:t>diet that provides all the essential nutrients in sufficient quantities and in the correct proportions to promote health  is called as Balanced Diet</a:t>
            </a:r>
            <a:r>
              <a:rPr lang="en-US" dirty="0" smtClean="0"/>
              <a:t>.</a:t>
            </a:r>
          </a:p>
          <a:p>
            <a:pPr algn="l" rtl="0"/>
            <a:r>
              <a:rPr lang="en-US" dirty="0" smtClean="0"/>
              <a:t>Balance </a:t>
            </a:r>
            <a:r>
              <a:rPr lang="en-US" dirty="0" smtClean="0"/>
              <a:t>diet should not contain items that are harmful to ones health.  </a:t>
            </a:r>
            <a:endParaRPr lang="en-US" dirty="0" smtClean="0"/>
          </a:p>
          <a:p>
            <a:pPr algn="l" rtl="0"/>
            <a:r>
              <a:rPr lang="en-US" dirty="0" smtClean="0">
                <a:solidFill>
                  <a:srgbClr val="FF0000"/>
                </a:solidFill>
              </a:rPr>
              <a:t>A </a:t>
            </a:r>
            <a:r>
              <a:rPr lang="en-US" dirty="0" smtClean="0">
                <a:solidFill>
                  <a:srgbClr val="FF0000"/>
                </a:solidFill>
              </a:rPr>
              <a:t>balanced diet contains all the six types of Nutrients</a:t>
            </a:r>
            <a:r>
              <a:rPr lang="en-US" dirty="0" smtClean="0">
                <a:solidFill>
                  <a:srgbClr val="FF0000"/>
                </a:solidFill>
              </a:rPr>
              <a:t>.</a:t>
            </a:r>
            <a:endParaRPr lang="en-US" dirty="0" smtClean="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Carbohydrates:</a:t>
            </a:r>
            <a:r>
              <a:rPr lang="en-US" dirty="0" smtClean="0"/>
              <a:t> </a:t>
            </a:r>
            <a:endParaRPr lang="ar-SA" dirty="0"/>
          </a:p>
        </p:txBody>
      </p:sp>
      <p:sp>
        <p:nvSpPr>
          <p:cNvPr id="3" name="Content Placeholder 2"/>
          <p:cNvSpPr>
            <a:spLocks noGrp="1"/>
          </p:cNvSpPr>
          <p:nvPr>
            <p:ph idx="1"/>
          </p:nvPr>
        </p:nvSpPr>
        <p:spPr/>
        <p:txBody>
          <a:bodyPr>
            <a:normAutofit fontScale="85000" lnSpcReduction="20000"/>
          </a:bodyPr>
          <a:lstStyle/>
          <a:p>
            <a:pPr algn="l" rtl="0"/>
            <a:r>
              <a:rPr lang="en-US" dirty="0" smtClean="0">
                <a:solidFill>
                  <a:srgbClr val="FF0000"/>
                </a:solidFill>
              </a:rPr>
              <a:t> </a:t>
            </a:r>
            <a:r>
              <a:rPr lang="en-US" dirty="0" smtClean="0">
                <a:solidFill>
                  <a:srgbClr val="FF0000"/>
                </a:solidFill>
              </a:rPr>
              <a:t>Carbohydrates </a:t>
            </a:r>
            <a:r>
              <a:rPr lang="en-US" dirty="0" smtClean="0">
                <a:solidFill>
                  <a:srgbClr val="FF0000"/>
                </a:solidFill>
              </a:rPr>
              <a:t>are composed of carbon and hydrogen atoms. </a:t>
            </a:r>
            <a:endParaRPr lang="en-US" dirty="0" smtClean="0">
              <a:solidFill>
                <a:srgbClr val="FF0000"/>
              </a:solidFill>
            </a:endParaRPr>
          </a:p>
          <a:p>
            <a:pPr algn="l" rtl="0"/>
            <a:r>
              <a:rPr lang="en-US" dirty="0" smtClean="0"/>
              <a:t>They </a:t>
            </a:r>
            <a:r>
              <a:rPr lang="en-US" dirty="0" smtClean="0"/>
              <a:t>provides </a:t>
            </a:r>
            <a:r>
              <a:rPr lang="en-US" dirty="0" smtClean="0">
                <a:solidFill>
                  <a:srgbClr val="FF0000"/>
                </a:solidFill>
              </a:rPr>
              <a:t>ENERGY</a:t>
            </a:r>
            <a:r>
              <a:rPr lang="en-US" dirty="0" smtClean="0"/>
              <a:t> to the structure of cells and allow for a proper metabolic balance. </a:t>
            </a:r>
            <a:endParaRPr lang="en-US" dirty="0" smtClean="0"/>
          </a:p>
          <a:p>
            <a:pPr algn="l" rtl="0"/>
            <a:r>
              <a:rPr lang="en-US" dirty="0" smtClean="0">
                <a:solidFill>
                  <a:srgbClr val="FF0000"/>
                </a:solidFill>
              </a:rPr>
              <a:t>Carbohydrates </a:t>
            </a:r>
            <a:r>
              <a:rPr lang="en-US" dirty="0" smtClean="0">
                <a:solidFill>
                  <a:srgbClr val="FF0000"/>
                </a:solidFill>
              </a:rPr>
              <a:t>are the chief source of energy which fuels  the brain. </a:t>
            </a:r>
            <a:endParaRPr lang="en-US" dirty="0" smtClean="0">
              <a:solidFill>
                <a:srgbClr val="FF0000"/>
              </a:solidFill>
            </a:endParaRPr>
          </a:p>
          <a:p>
            <a:pPr algn="l" rtl="0"/>
            <a:r>
              <a:rPr lang="en-US" dirty="0" smtClean="0"/>
              <a:t>There </a:t>
            </a:r>
            <a:r>
              <a:rPr lang="en-US" dirty="0" smtClean="0"/>
              <a:t>are two types of carbohydrates: </a:t>
            </a:r>
            <a:endParaRPr lang="en-US" dirty="0" smtClean="0"/>
          </a:p>
          <a:p>
            <a:pPr lvl="1" algn="l" rtl="0"/>
            <a:r>
              <a:rPr lang="en-US" dirty="0" smtClean="0">
                <a:solidFill>
                  <a:srgbClr val="FF0000"/>
                </a:solidFill>
              </a:rPr>
              <a:t>simple </a:t>
            </a:r>
            <a:r>
              <a:rPr lang="en-US" dirty="0" smtClean="0">
                <a:solidFill>
                  <a:srgbClr val="FF0000"/>
                </a:solidFill>
              </a:rPr>
              <a:t>carbohydrates such as ( sugar &amp; honey </a:t>
            </a:r>
            <a:r>
              <a:rPr lang="en-US" dirty="0" smtClean="0">
                <a:solidFill>
                  <a:srgbClr val="FF0000"/>
                </a:solidFill>
              </a:rPr>
              <a:t>).</a:t>
            </a:r>
          </a:p>
          <a:p>
            <a:pPr lvl="1" algn="l" rtl="0"/>
            <a:r>
              <a:rPr lang="en-US" dirty="0" smtClean="0">
                <a:solidFill>
                  <a:srgbClr val="FF0000"/>
                </a:solidFill>
              </a:rPr>
              <a:t>complex </a:t>
            </a:r>
            <a:r>
              <a:rPr lang="en-US" dirty="0" smtClean="0">
                <a:solidFill>
                  <a:srgbClr val="FF0000"/>
                </a:solidFill>
              </a:rPr>
              <a:t>carbohydrates (such as grains, beans, peas &amp; potatoes).</a:t>
            </a:r>
          </a:p>
          <a:p>
            <a:pPr algn="l" rtl="0"/>
            <a:r>
              <a:rPr lang="en-US" dirty="0" smtClean="0">
                <a:solidFill>
                  <a:srgbClr val="FF0000"/>
                </a:solidFill>
              </a:rPr>
              <a:t>Complex carbohydrates </a:t>
            </a:r>
            <a:r>
              <a:rPr lang="en-US" dirty="0" smtClean="0"/>
              <a:t>are preferred because these foods are </a:t>
            </a:r>
            <a:r>
              <a:rPr lang="en-US" dirty="0" smtClean="0">
                <a:solidFill>
                  <a:srgbClr val="FF0000"/>
                </a:solidFill>
              </a:rPr>
              <a:t>more nutritious and have fewer calories per gram compared to fat . </a:t>
            </a:r>
            <a:endParaRPr lang="en-US" dirty="0" smtClean="0">
              <a:solidFill>
                <a:srgbClr val="FF0000"/>
              </a:solidFill>
            </a:endParaRPr>
          </a:p>
          <a:p>
            <a:pPr algn="l" rtl="0"/>
            <a:r>
              <a:rPr lang="en-US" dirty="0" smtClean="0">
                <a:solidFill>
                  <a:srgbClr val="FF0000"/>
                </a:solidFill>
              </a:rPr>
              <a:t>Complex </a:t>
            </a:r>
            <a:r>
              <a:rPr lang="en-US" dirty="0" smtClean="0">
                <a:solidFill>
                  <a:srgbClr val="FF0000"/>
                </a:solidFill>
              </a:rPr>
              <a:t>carbohydrates </a:t>
            </a:r>
            <a:r>
              <a:rPr lang="en-US" dirty="0" smtClean="0"/>
              <a:t>are also preferred over Simple carbohydrates </a:t>
            </a:r>
            <a:r>
              <a:rPr lang="en-US" dirty="0" smtClean="0">
                <a:solidFill>
                  <a:srgbClr val="FF0000"/>
                </a:solidFill>
              </a:rPr>
              <a:t>by diabetic patients </a:t>
            </a:r>
            <a:r>
              <a:rPr lang="en-US" dirty="0" smtClean="0"/>
              <a:t>because they </a:t>
            </a:r>
            <a:r>
              <a:rPr lang="en-US" dirty="0" smtClean="0">
                <a:solidFill>
                  <a:srgbClr val="FF0000"/>
                </a:solidFill>
              </a:rPr>
              <a:t>allow better blood glucose </a:t>
            </a:r>
            <a:r>
              <a:rPr lang="en-US" dirty="0" smtClean="0">
                <a:solidFill>
                  <a:srgbClr val="FF0000"/>
                </a:solidFill>
              </a:rPr>
              <a:t>control.</a:t>
            </a:r>
            <a:endParaRPr lang="ar-SA"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Carbohydrates:</a:t>
            </a:r>
            <a:r>
              <a:rPr lang="en-US" dirty="0" smtClean="0"/>
              <a:t> </a:t>
            </a:r>
            <a:endParaRPr lang="ar-SA" dirty="0"/>
          </a:p>
        </p:txBody>
      </p:sp>
      <p:sp>
        <p:nvSpPr>
          <p:cNvPr id="3" name="Content Placeholder 2"/>
          <p:cNvSpPr>
            <a:spLocks noGrp="1"/>
          </p:cNvSpPr>
          <p:nvPr>
            <p:ph idx="1"/>
          </p:nvPr>
        </p:nvSpPr>
        <p:spPr/>
        <p:txBody>
          <a:bodyPr/>
          <a:lstStyle/>
          <a:p>
            <a:pPr algn="l" rtl="0"/>
            <a:r>
              <a:rPr lang="en-US" dirty="0" smtClean="0"/>
              <a:t>.  The Sources of carbohydrates </a:t>
            </a:r>
            <a:r>
              <a:rPr lang="en-US" dirty="0" smtClean="0"/>
              <a:t>are:        </a:t>
            </a:r>
            <a:endParaRPr lang="en-US" dirty="0" smtClean="0"/>
          </a:p>
          <a:p>
            <a:pPr algn="l" rtl="0"/>
            <a:r>
              <a:rPr lang="en-US" b="1" u="sng" dirty="0" smtClean="0">
                <a:solidFill>
                  <a:srgbClr val="FF0000"/>
                </a:solidFill>
              </a:rPr>
              <a:t>Complex </a:t>
            </a:r>
            <a:r>
              <a:rPr lang="en-US" b="1" dirty="0" smtClean="0"/>
              <a:t>                    </a:t>
            </a:r>
            <a:r>
              <a:rPr lang="en-US" b="1" u="sng" dirty="0" smtClean="0"/>
              <a:t>Simple      </a:t>
            </a:r>
            <a:endParaRPr lang="en-US" dirty="0" smtClean="0"/>
          </a:p>
          <a:p>
            <a:pPr algn="l" rtl="0"/>
            <a:r>
              <a:rPr lang="en-US" dirty="0" smtClean="0"/>
              <a:t>Bread                          </a:t>
            </a:r>
            <a:r>
              <a:rPr lang="en-US" dirty="0" smtClean="0">
                <a:solidFill>
                  <a:srgbClr val="FF0000"/>
                </a:solidFill>
              </a:rPr>
              <a:t>Fruits</a:t>
            </a:r>
          </a:p>
          <a:p>
            <a:pPr algn="l" rtl="0"/>
            <a:r>
              <a:rPr lang="en-US" dirty="0" smtClean="0"/>
              <a:t>Rice                            </a:t>
            </a:r>
            <a:r>
              <a:rPr lang="en-US" dirty="0" smtClean="0">
                <a:solidFill>
                  <a:srgbClr val="FF0000"/>
                </a:solidFill>
              </a:rPr>
              <a:t> Vegetables</a:t>
            </a:r>
          </a:p>
          <a:p>
            <a:pPr algn="l" rtl="0"/>
            <a:r>
              <a:rPr lang="en-US" dirty="0" smtClean="0"/>
              <a:t>Pasta</a:t>
            </a:r>
          </a:p>
          <a:p>
            <a:pPr algn="l" rtl="0"/>
            <a:r>
              <a:rPr lang="en-US" dirty="0" smtClean="0"/>
              <a:t>Potatoes</a:t>
            </a:r>
          </a:p>
          <a:p>
            <a:pPr algn="l" rtl="0"/>
            <a:r>
              <a:rPr lang="en-US" dirty="0" smtClean="0"/>
              <a:t>Cereals                          </a:t>
            </a:r>
          </a:p>
          <a:p>
            <a:pPr algn="l" rtl="0"/>
            <a:r>
              <a:rPr lang="en-US" dirty="0" smtClean="0"/>
              <a:t>Whole grains</a:t>
            </a:r>
          </a:p>
          <a:p>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Protein :</a:t>
            </a:r>
            <a:r>
              <a:rPr lang="en-US" dirty="0" smtClean="0"/>
              <a:t> </a:t>
            </a:r>
            <a:endParaRPr lang="ar-SA" dirty="0"/>
          </a:p>
        </p:txBody>
      </p:sp>
      <p:sp>
        <p:nvSpPr>
          <p:cNvPr id="3" name="Content Placeholder 2"/>
          <p:cNvSpPr>
            <a:spLocks noGrp="1"/>
          </p:cNvSpPr>
          <p:nvPr>
            <p:ph idx="1"/>
          </p:nvPr>
        </p:nvSpPr>
        <p:spPr/>
        <p:txBody>
          <a:bodyPr>
            <a:normAutofit fontScale="92500" lnSpcReduction="10000"/>
          </a:bodyPr>
          <a:lstStyle/>
          <a:p>
            <a:pPr algn="just" rtl="0"/>
            <a:r>
              <a:rPr lang="en-US" dirty="0" smtClean="0"/>
              <a:t>Protein </a:t>
            </a:r>
            <a:r>
              <a:rPr lang="en-US" dirty="0" smtClean="0"/>
              <a:t>consists of  </a:t>
            </a:r>
            <a:r>
              <a:rPr lang="en-US" dirty="0" smtClean="0">
                <a:solidFill>
                  <a:srgbClr val="FF0000"/>
                </a:solidFill>
              </a:rPr>
              <a:t>amino acids which build and maintain healthy body tissue. </a:t>
            </a:r>
            <a:endParaRPr lang="en-US" dirty="0" smtClean="0">
              <a:solidFill>
                <a:srgbClr val="FF0000"/>
              </a:solidFill>
            </a:endParaRPr>
          </a:p>
          <a:p>
            <a:pPr algn="just" rtl="0"/>
            <a:r>
              <a:rPr lang="en-US" dirty="0" smtClean="0"/>
              <a:t>There </a:t>
            </a:r>
            <a:r>
              <a:rPr lang="en-US" dirty="0" smtClean="0"/>
              <a:t>are </a:t>
            </a:r>
            <a:r>
              <a:rPr lang="en-US" dirty="0" smtClean="0">
                <a:solidFill>
                  <a:srgbClr val="FF0000"/>
                </a:solidFill>
              </a:rPr>
              <a:t>20 amino acids considered essential </a:t>
            </a:r>
            <a:r>
              <a:rPr lang="en-US" dirty="0" smtClean="0"/>
              <a:t>because the body must have all of them in the right amounts to function properly</a:t>
            </a:r>
            <a:r>
              <a:rPr lang="en-US" dirty="0" smtClean="0"/>
              <a:t>.</a:t>
            </a:r>
          </a:p>
          <a:p>
            <a:pPr lvl="1" algn="just" rtl="0"/>
            <a:r>
              <a:rPr lang="en-US" dirty="0" smtClean="0">
                <a:solidFill>
                  <a:srgbClr val="FF0000"/>
                </a:solidFill>
              </a:rPr>
              <a:t> </a:t>
            </a:r>
            <a:r>
              <a:rPr lang="en-US" dirty="0" smtClean="0">
                <a:solidFill>
                  <a:srgbClr val="FF0000"/>
                </a:solidFill>
              </a:rPr>
              <a:t>12 amino acids are manufactured by the body </a:t>
            </a:r>
            <a:endParaRPr lang="en-US" dirty="0" smtClean="0">
              <a:solidFill>
                <a:srgbClr val="FF0000"/>
              </a:solidFill>
            </a:endParaRPr>
          </a:p>
          <a:p>
            <a:pPr lvl="1" algn="just" rtl="0"/>
            <a:r>
              <a:rPr lang="en-US" dirty="0" smtClean="0"/>
              <a:t>8 </a:t>
            </a:r>
            <a:r>
              <a:rPr lang="en-US" dirty="0" smtClean="0"/>
              <a:t>amino acids has to be taken from the diet sources such as milk or eggs and variety of plant products. </a:t>
            </a:r>
            <a:endParaRPr lang="en-US" dirty="0" smtClean="0"/>
          </a:p>
          <a:p>
            <a:pPr algn="just" rtl="0"/>
            <a:r>
              <a:rPr lang="en-US" dirty="0" smtClean="0">
                <a:solidFill>
                  <a:srgbClr val="FF0000"/>
                </a:solidFill>
              </a:rPr>
              <a:t>Protein </a:t>
            </a:r>
            <a:r>
              <a:rPr lang="en-US" dirty="0" smtClean="0">
                <a:solidFill>
                  <a:srgbClr val="FF0000"/>
                </a:solidFill>
              </a:rPr>
              <a:t>is needed for building ,maintaining and repairing of muscles, red blood cells, skin, hair, and other tissues.</a:t>
            </a:r>
          </a:p>
          <a:p>
            <a:pPr algn="just" rtl="0"/>
            <a:r>
              <a:rPr lang="en-US" b="1" u="sng" dirty="0" smtClean="0"/>
              <a:t>Sources of protein   </a:t>
            </a:r>
            <a:endParaRPr lang="en-US" b="1" u="sng" dirty="0" smtClean="0"/>
          </a:p>
          <a:p>
            <a:pPr lvl="1" algn="just" rtl="0"/>
            <a:r>
              <a:rPr lang="en-US" dirty="0" smtClean="0">
                <a:solidFill>
                  <a:srgbClr val="FF0000"/>
                </a:solidFill>
              </a:rPr>
              <a:t>Eggs</a:t>
            </a:r>
            <a:r>
              <a:rPr lang="en-US" dirty="0" smtClean="0">
                <a:solidFill>
                  <a:srgbClr val="FF0000"/>
                </a:solidFill>
              </a:rPr>
              <a:t>, Milk, Chicken, Fish ,Soya beans </a:t>
            </a:r>
            <a:r>
              <a:rPr lang="en-US" dirty="0" smtClean="0"/>
              <a:t>.</a:t>
            </a:r>
          </a:p>
          <a:p>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Fat</a:t>
            </a:r>
            <a:r>
              <a:rPr lang="en-US" b="1" dirty="0" smtClean="0"/>
              <a:t>:</a:t>
            </a:r>
            <a:endParaRPr lang="ar-SA" dirty="0"/>
          </a:p>
        </p:txBody>
      </p:sp>
      <p:sp>
        <p:nvSpPr>
          <p:cNvPr id="3" name="Content Placeholder 2"/>
          <p:cNvSpPr>
            <a:spLocks noGrp="1"/>
          </p:cNvSpPr>
          <p:nvPr>
            <p:ph idx="1"/>
          </p:nvPr>
        </p:nvSpPr>
        <p:spPr/>
        <p:txBody>
          <a:bodyPr>
            <a:normAutofit fontScale="85000" lnSpcReduction="20000"/>
          </a:bodyPr>
          <a:lstStyle/>
          <a:p>
            <a:pPr algn="l" rtl="0"/>
            <a:r>
              <a:rPr lang="en-US" dirty="0" smtClean="0"/>
              <a:t>Fats </a:t>
            </a:r>
            <a:r>
              <a:rPr lang="en-US" dirty="0" smtClean="0"/>
              <a:t>are made up of the same elements as carbohydrates </a:t>
            </a:r>
            <a:endParaRPr lang="en-US" dirty="0" smtClean="0"/>
          </a:p>
          <a:p>
            <a:pPr lvl="1" algn="l" rtl="0"/>
            <a:r>
              <a:rPr lang="en-US" dirty="0" smtClean="0">
                <a:solidFill>
                  <a:srgbClr val="FF0000"/>
                </a:solidFill>
              </a:rPr>
              <a:t>carbon </a:t>
            </a:r>
            <a:r>
              <a:rPr lang="en-US" dirty="0" smtClean="0">
                <a:solidFill>
                  <a:srgbClr val="FF0000"/>
                </a:solidFill>
              </a:rPr>
              <a:t>, hydrogen and oxygen but the way atoms are linked together is different </a:t>
            </a:r>
            <a:r>
              <a:rPr lang="en-US" dirty="0" smtClean="0">
                <a:solidFill>
                  <a:srgbClr val="FF0000"/>
                </a:solidFill>
              </a:rPr>
              <a:t>.</a:t>
            </a:r>
          </a:p>
          <a:p>
            <a:pPr algn="l" rtl="0"/>
            <a:r>
              <a:rPr lang="en-US" dirty="0" smtClean="0"/>
              <a:t>Fats </a:t>
            </a:r>
            <a:r>
              <a:rPr lang="en-US" dirty="0" smtClean="0"/>
              <a:t>can be found in both plants and animals and are insoluble in water. </a:t>
            </a:r>
            <a:endParaRPr lang="en-US" dirty="0" smtClean="0"/>
          </a:p>
          <a:p>
            <a:pPr algn="l" rtl="0"/>
            <a:r>
              <a:rPr lang="en-US" dirty="0" smtClean="0">
                <a:solidFill>
                  <a:srgbClr val="FF0000"/>
                </a:solidFill>
              </a:rPr>
              <a:t>Fats </a:t>
            </a:r>
            <a:r>
              <a:rPr lang="en-US" dirty="0" smtClean="0">
                <a:solidFill>
                  <a:srgbClr val="FF0000"/>
                </a:solidFill>
              </a:rPr>
              <a:t>in the body serve three basic functions</a:t>
            </a:r>
            <a:r>
              <a:rPr lang="en-US" dirty="0" smtClean="0">
                <a:solidFill>
                  <a:srgbClr val="FF0000"/>
                </a:solidFill>
              </a:rPr>
              <a:t>:</a:t>
            </a:r>
          </a:p>
          <a:p>
            <a:pPr lvl="1" algn="l" rtl="0"/>
            <a:r>
              <a:rPr lang="en-US" dirty="0" smtClean="0"/>
              <a:t> 1</a:t>
            </a:r>
            <a:r>
              <a:rPr lang="en-US" dirty="0" smtClean="0"/>
              <a:t>) provide the major source of stored energy. </a:t>
            </a:r>
            <a:r>
              <a:rPr lang="en-US" dirty="0" smtClean="0"/>
              <a:t>	</a:t>
            </a:r>
          </a:p>
          <a:p>
            <a:pPr lvl="1" algn="l" rtl="0"/>
            <a:r>
              <a:rPr lang="en-US" dirty="0" smtClean="0">
                <a:solidFill>
                  <a:srgbClr val="FF0000"/>
                </a:solidFill>
              </a:rPr>
              <a:t>2</a:t>
            </a:r>
            <a:r>
              <a:rPr lang="en-US" dirty="0" smtClean="0">
                <a:solidFill>
                  <a:srgbClr val="FF0000"/>
                </a:solidFill>
              </a:rPr>
              <a:t>) serve to cushion and protect the major organs. </a:t>
            </a:r>
            <a:endParaRPr lang="en-US" dirty="0" smtClean="0">
              <a:solidFill>
                <a:srgbClr val="FF0000"/>
              </a:solidFill>
            </a:endParaRPr>
          </a:p>
          <a:p>
            <a:pPr lvl="1" algn="l" rtl="0"/>
            <a:r>
              <a:rPr lang="en-US" dirty="0" smtClean="0"/>
              <a:t>3</a:t>
            </a:r>
            <a:r>
              <a:rPr lang="en-US" dirty="0" smtClean="0"/>
              <a:t>) Act as insulators, preserving body heat and protecting against excessive cold. </a:t>
            </a:r>
            <a:endParaRPr lang="en-US" dirty="0" smtClean="0"/>
          </a:p>
          <a:p>
            <a:pPr lvl="1" algn="l" rtl="0">
              <a:buNone/>
            </a:pPr>
            <a:endParaRPr lang="en-US" dirty="0" smtClean="0"/>
          </a:p>
          <a:p>
            <a:pPr lvl="1" algn="l" rtl="0">
              <a:buNone/>
            </a:pPr>
            <a:r>
              <a:rPr lang="en-US" dirty="0" smtClean="0">
                <a:solidFill>
                  <a:srgbClr val="FF0000"/>
                </a:solidFill>
              </a:rPr>
              <a:t>Fat </a:t>
            </a:r>
            <a:r>
              <a:rPr lang="en-US" dirty="0" smtClean="0">
                <a:solidFill>
                  <a:srgbClr val="FF0000"/>
                </a:solidFill>
              </a:rPr>
              <a:t>has the highest calorie among all the nutrients. </a:t>
            </a:r>
            <a:endParaRPr lang="en-US" dirty="0" smtClean="0">
              <a:solidFill>
                <a:srgbClr val="FF0000"/>
              </a:solidFill>
            </a:endParaRPr>
          </a:p>
          <a:p>
            <a:pPr lvl="1" algn="l" rtl="0">
              <a:buNone/>
            </a:pPr>
            <a:r>
              <a:rPr lang="en-US" dirty="0" smtClean="0"/>
              <a:t>	A </a:t>
            </a:r>
            <a:r>
              <a:rPr lang="en-US" dirty="0" smtClean="0"/>
              <a:t>pound of fat contains about 3500 calories, as opposed to 1600 calories stored in a pound of protein or carbohydrate </a:t>
            </a:r>
            <a:r>
              <a:rPr lang="en-US" dirty="0" smtClean="0"/>
              <a:t>.</a:t>
            </a:r>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smtClean="0"/>
              <a:t>Fat:</a:t>
            </a:r>
            <a:endParaRPr lang="ar-SA" dirty="0"/>
          </a:p>
        </p:txBody>
      </p:sp>
      <p:sp>
        <p:nvSpPr>
          <p:cNvPr id="3" name="Content Placeholder 2"/>
          <p:cNvSpPr>
            <a:spLocks noGrp="1"/>
          </p:cNvSpPr>
          <p:nvPr>
            <p:ph idx="1"/>
          </p:nvPr>
        </p:nvSpPr>
        <p:spPr/>
        <p:txBody>
          <a:bodyPr>
            <a:normAutofit lnSpcReduction="10000"/>
          </a:bodyPr>
          <a:lstStyle/>
          <a:p>
            <a:pPr algn="l" rtl="0"/>
            <a:endParaRPr lang="en-US" dirty="0" smtClean="0"/>
          </a:p>
          <a:p>
            <a:pPr algn="l" rtl="0"/>
            <a:r>
              <a:rPr lang="en-US" dirty="0" smtClean="0"/>
              <a:t>Sources of Fat </a:t>
            </a:r>
            <a:r>
              <a:rPr lang="en-US" dirty="0" smtClean="0"/>
              <a:t>:</a:t>
            </a:r>
          </a:p>
          <a:p>
            <a:pPr lvl="1" algn="l" rtl="0"/>
            <a:r>
              <a:rPr lang="en-US" dirty="0" smtClean="0">
                <a:solidFill>
                  <a:srgbClr val="FF0000"/>
                </a:solidFill>
              </a:rPr>
              <a:t>Saturated </a:t>
            </a:r>
            <a:r>
              <a:rPr lang="en-US" dirty="0" smtClean="0">
                <a:solidFill>
                  <a:srgbClr val="FF0000"/>
                </a:solidFill>
              </a:rPr>
              <a:t>fats </a:t>
            </a:r>
            <a:r>
              <a:rPr lang="en-US" dirty="0" smtClean="0"/>
              <a:t>are found in food such as;</a:t>
            </a:r>
          </a:p>
          <a:p>
            <a:pPr lvl="2" algn="l" rtl="0"/>
            <a:r>
              <a:rPr lang="en-US" dirty="0" smtClean="0"/>
              <a:t>Beef lamb ,Chicken ,Shell fish ,Egg yolks ,Cream ,Butter ,Chocolate .</a:t>
            </a:r>
          </a:p>
          <a:p>
            <a:pPr lvl="1" algn="l" rtl="0"/>
            <a:r>
              <a:rPr lang="en-US" dirty="0" smtClean="0">
                <a:solidFill>
                  <a:srgbClr val="FF0000"/>
                </a:solidFill>
              </a:rPr>
              <a:t>Un saturated fats </a:t>
            </a:r>
            <a:r>
              <a:rPr lang="en-US" dirty="0" smtClean="0"/>
              <a:t>are found in foods such as : </a:t>
            </a:r>
            <a:endParaRPr lang="en-US" dirty="0" smtClean="0"/>
          </a:p>
          <a:p>
            <a:pPr lvl="2" algn="l" rtl="0"/>
            <a:r>
              <a:rPr lang="en-US" dirty="0" smtClean="0"/>
              <a:t>Avocadoes </a:t>
            </a:r>
            <a:r>
              <a:rPr lang="en-US" dirty="0" smtClean="0"/>
              <a:t>,Cashews ,Olives &amp; olive oil ,Peanuts, peanuts oil, and peanuts .</a:t>
            </a:r>
          </a:p>
          <a:p>
            <a:pPr lvl="1" algn="l" rtl="0"/>
            <a:r>
              <a:rPr lang="en-US" dirty="0" smtClean="0">
                <a:solidFill>
                  <a:srgbClr val="FF0000"/>
                </a:solidFill>
              </a:rPr>
              <a:t>Poly saturated </a:t>
            </a:r>
            <a:r>
              <a:rPr lang="en-US" dirty="0" smtClean="0"/>
              <a:t>fats are found in foods such as </a:t>
            </a:r>
            <a:r>
              <a:rPr lang="en-US" dirty="0" smtClean="0"/>
              <a:t>:</a:t>
            </a:r>
          </a:p>
          <a:p>
            <a:pPr lvl="2" algn="l" rtl="0"/>
            <a:r>
              <a:rPr lang="en-US" dirty="0" smtClean="0"/>
              <a:t>Almonds </a:t>
            </a:r>
            <a:r>
              <a:rPr lang="en-US" dirty="0" smtClean="0"/>
              <a:t>,Cotton seed oil ,Sun flower,  Corn oil ,Cord liver oil ( fish oil ) ,Soya bean oil .</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PERSONAL HEALTH</a:t>
            </a:r>
            <a:endParaRPr lang="ar-SA" dirty="0"/>
          </a:p>
        </p:txBody>
      </p:sp>
      <p:sp>
        <p:nvSpPr>
          <p:cNvPr id="3" name="Content Placeholder 2"/>
          <p:cNvSpPr>
            <a:spLocks noGrp="1"/>
          </p:cNvSpPr>
          <p:nvPr>
            <p:ph idx="1"/>
          </p:nvPr>
        </p:nvSpPr>
        <p:spPr/>
        <p:txBody>
          <a:bodyPr/>
          <a:lstStyle/>
          <a:p>
            <a:pPr algn="l" rtl="0"/>
            <a:endParaRPr lang="en-US" dirty="0"/>
          </a:p>
          <a:p>
            <a:pPr algn="l" rtl="0"/>
            <a:r>
              <a:rPr lang="en-US" b="1" dirty="0" smtClean="0"/>
              <a:t>Health </a:t>
            </a:r>
            <a:r>
              <a:rPr lang="en-US" b="1" dirty="0"/>
              <a:t>is not merely the absence of disease but a state of physical, mental, social, emotional and spiritual well being</a:t>
            </a:r>
            <a:r>
              <a:rPr lang="en-US" b="1" dirty="0" smtClean="0"/>
              <a:t>.</a:t>
            </a:r>
          </a:p>
          <a:p>
            <a:pPr algn="l" rtl="0">
              <a:buNone/>
            </a:pPr>
            <a:endParaRPr lang="en-US" b="1" dirty="0"/>
          </a:p>
          <a:p>
            <a:pPr algn="ctr" rtl="0"/>
            <a:r>
              <a:rPr lang="en-US" b="1" dirty="0"/>
              <a:t>There are a few general rules to maintain good health.</a:t>
            </a:r>
          </a:p>
          <a:p>
            <a:endParaRPr lang="ar-SA"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Vitamins </a:t>
            </a:r>
            <a:r>
              <a:rPr lang="en-US" b="1" dirty="0" smtClean="0"/>
              <a:t>:</a:t>
            </a:r>
            <a:endParaRPr lang="ar-SA" dirty="0"/>
          </a:p>
        </p:txBody>
      </p:sp>
      <p:sp>
        <p:nvSpPr>
          <p:cNvPr id="3" name="Content Placeholder 2"/>
          <p:cNvSpPr>
            <a:spLocks noGrp="1"/>
          </p:cNvSpPr>
          <p:nvPr>
            <p:ph idx="1"/>
          </p:nvPr>
        </p:nvSpPr>
        <p:spPr/>
        <p:txBody>
          <a:bodyPr>
            <a:normAutofit fontScale="77500" lnSpcReduction="20000"/>
          </a:bodyPr>
          <a:lstStyle/>
          <a:p>
            <a:pPr algn="just" rtl="0"/>
            <a:r>
              <a:rPr lang="en-US" dirty="0" smtClean="0"/>
              <a:t> </a:t>
            </a:r>
            <a:r>
              <a:rPr lang="en-US" dirty="0" smtClean="0"/>
              <a:t>Vitamins </a:t>
            </a:r>
            <a:r>
              <a:rPr lang="en-US" dirty="0" smtClean="0"/>
              <a:t>are organic substances present in food. </a:t>
            </a:r>
            <a:r>
              <a:rPr lang="en-US" dirty="0" smtClean="0">
                <a:solidFill>
                  <a:srgbClr val="FF0000"/>
                </a:solidFill>
              </a:rPr>
              <a:t>They do not provide any energy.</a:t>
            </a:r>
          </a:p>
          <a:p>
            <a:pPr algn="just" rtl="0"/>
            <a:r>
              <a:rPr lang="en-US" dirty="0" smtClean="0"/>
              <a:t>Vitamins are required by the body in a minute amount </a:t>
            </a:r>
            <a:r>
              <a:rPr lang="en-US" dirty="0" smtClean="0">
                <a:solidFill>
                  <a:srgbClr val="FF0000"/>
                </a:solidFill>
              </a:rPr>
              <a:t>for regulation and maintenance of normal growth and its functioning. </a:t>
            </a:r>
            <a:endParaRPr lang="en-US" dirty="0" smtClean="0">
              <a:solidFill>
                <a:srgbClr val="FF0000"/>
              </a:solidFill>
            </a:endParaRPr>
          </a:p>
          <a:p>
            <a:pPr algn="just" rtl="0"/>
            <a:r>
              <a:rPr lang="en-US" dirty="0" smtClean="0"/>
              <a:t>There </a:t>
            </a:r>
            <a:r>
              <a:rPr lang="en-US" dirty="0" smtClean="0"/>
              <a:t>are two types of vitamins, </a:t>
            </a:r>
            <a:endParaRPr lang="en-US" dirty="0" smtClean="0"/>
          </a:p>
          <a:p>
            <a:pPr lvl="1" algn="just" rtl="0"/>
            <a:r>
              <a:rPr lang="en-US" dirty="0" smtClean="0"/>
              <a:t>they </a:t>
            </a:r>
            <a:r>
              <a:rPr lang="en-US" dirty="0" smtClean="0"/>
              <a:t>are </a:t>
            </a:r>
            <a:r>
              <a:rPr lang="en-US" dirty="0" smtClean="0">
                <a:solidFill>
                  <a:srgbClr val="FF0000"/>
                </a:solidFill>
              </a:rPr>
              <a:t>water soluble </a:t>
            </a:r>
            <a:r>
              <a:rPr lang="en-US" dirty="0" smtClean="0"/>
              <a:t>and </a:t>
            </a:r>
            <a:r>
              <a:rPr lang="en-US" dirty="0" smtClean="0">
                <a:solidFill>
                  <a:srgbClr val="FF0000"/>
                </a:solidFill>
              </a:rPr>
              <a:t>fat soluble.</a:t>
            </a:r>
            <a:endParaRPr lang="en-US" dirty="0" smtClean="0">
              <a:solidFill>
                <a:srgbClr val="FF0000"/>
              </a:solidFill>
            </a:endParaRPr>
          </a:p>
          <a:p>
            <a:pPr algn="just" rtl="0">
              <a:buNone/>
            </a:pPr>
            <a:r>
              <a:rPr lang="en-US" dirty="0" smtClean="0"/>
              <a:t> </a:t>
            </a:r>
          </a:p>
          <a:p>
            <a:pPr algn="just" rtl="0"/>
            <a:r>
              <a:rPr lang="en-US" u="sng" dirty="0" smtClean="0"/>
              <a:t>Fat soluble ( absorbed in the body) </a:t>
            </a:r>
            <a:endParaRPr lang="en-US" dirty="0" smtClean="0"/>
          </a:p>
          <a:p>
            <a:pPr lvl="1" algn="just" rtl="0"/>
            <a:r>
              <a:rPr lang="en-US" dirty="0" smtClean="0">
                <a:solidFill>
                  <a:srgbClr val="FF0000"/>
                </a:solidFill>
              </a:rPr>
              <a:t>A,K,D and E </a:t>
            </a:r>
          </a:p>
          <a:p>
            <a:pPr lvl="1" algn="just" rtl="0"/>
            <a:r>
              <a:rPr lang="en-US" u="sng" dirty="0" smtClean="0"/>
              <a:t>Sources</a:t>
            </a:r>
            <a:endParaRPr lang="en-US" dirty="0" smtClean="0"/>
          </a:p>
          <a:p>
            <a:pPr lvl="2" algn="just" rtl="0"/>
            <a:r>
              <a:rPr lang="en-US" dirty="0" smtClean="0">
                <a:solidFill>
                  <a:srgbClr val="FF0000"/>
                </a:solidFill>
              </a:rPr>
              <a:t>Vitamin-A</a:t>
            </a:r>
            <a:r>
              <a:rPr lang="en-US" dirty="0" smtClean="0"/>
              <a:t>  found in carrots (for vision)</a:t>
            </a:r>
          </a:p>
          <a:p>
            <a:pPr lvl="2" algn="just" rtl="0"/>
            <a:r>
              <a:rPr lang="en-US" dirty="0" smtClean="0">
                <a:solidFill>
                  <a:srgbClr val="FF0000"/>
                </a:solidFill>
              </a:rPr>
              <a:t>Vitamin –K</a:t>
            </a:r>
            <a:r>
              <a:rPr lang="en-US" dirty="0" smtClean="0"/>
              <a:t>  found in cheese, coffee, green tea, leafy vegetables (blood clotting, bone formation)</a:t>
            </a:r>
          </a:p>
          <a:p>
            <a:pPr lvl="2" algn="just" rtl="0"/>
            <a:r>
              <a:rPr lang="en-US" dirty="0" smtClean="0">
                <a:solidFill>
                  <a:srgbClr val="FF0000"/>
                </a:solidFill>
              </a:rPr>
              <a:t>Vitamin –D </a:t>
            </a:r>
            <a:r>
              <a:rPr lang="en-US" dirty="0" smtClean="0"/>
              <a:t>found in milk, onions and sunlight  ( calcium absorption &amp; mobilization)</a:t>
            </a:r>
          </a:p>
          <a:p>
            <a:pPr lvl="2" algn="just" rtl="0"/>
            <a:r>
              <a:rPr lang="en-US" dirty="0" smtClean="0">
                <a:solidFill>
                  <a:srgbClr val="FF0000"/>
                </a:solidFill>
              </a:rPr>
              <a:t>Vitamin –E</a:t>
            </a:r>
            <a:r>
              <a:rPr lang="en-US" dirty="0" smtClean="0"/>
              <a:t> found in green leafy vegetables (antioxidants, fertility, and arteries)  </a:t>
            </a:r>
          </a:p>
          <a:p>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Vitamins :</a:t>
            </a:r>
            <a:endParaRPr lang="ar-SA" dirty="0"/>
          </a:p>
        </p:txBody>
      </p:sp>
      <p:sp>
        <p:nvSpPr>
          <p:cNvPr id="3" name="Content Placeholder 2"/>
          <p:cNvSpPr>
            <a:spLocks noGrp="1"/>
          </p:cNvSpPr>
          <p:nvPr>
            <p:ph idx="1"/>
          </p:nvPr>
        </p:nvSpPr>
        <p:spPr/>
        <p:txBody>
          <a:bodyPr>
            <a:normAutofit/>
          </a:bodyPr>
          <a:lstStyle/>
          <a:p>
            <a:pPr algn="l" rtl="0"/>
            <a:r>
              <a:rPr lang="en-US" i="1" dirty="0" smtClean="0"/>
              <a:t> </a:t>
            </a:r>
            <a:r>
              <a:rPr lang="en-US" b="1" i="1" dirty="0" smtClean="0"/>
              <a:t>Water </a:t>
            </a:r>
            <a:r>
              <a:rPr lang="en-US" b="1" i="1" dirty="0" smtClean="0"/>
              <a:t>soluble</a:t>
            </a:r>
            <a:r>
              <a:rPr lang="en-US" i="1" dirty="0" smtClean="0"/>
              <a:t> : </a:t>
            </a:r>
            <a:r>
              <a:rPr lang="en-US" dirty="0" smtClean="0"/>
              <a:t>(act as catalyst in the body)</a:t>
            </a:r>
          </a:p>
          <a:p>
            <a:pPr lvl="1" algn="l" rtl="0"/>
            <a:r>
              <a:rPr lang="en-US" dirty="0" smtClean="0">
                <a:solidFill>
                  <a:srgbClr val="FF0000"/>
                </a:solidFill>
              </a:rPr>
              <a:t>B1</a:t>
            </a:r>
            <a:r>
              <a:rPr lang="en-US" dirty="0" smtClean="0"/>
              <a:t>-Thiamin –converts carbohydrates to glucose (found in whole grains, legumes, poultry and fish)</a:t>
            </a:r>
          </a:p>
          <a:p>
            <a:pPr lvl="1" algn="l" rtl="0"/>
            <a:r>
              <a:rPr lang="en-US" dirty="0" smtClean="0">
                <a:solidFill>
                  <a:srgbClr val="FF0000"/>
                </a:solidFill>
              </a:rPr>
              <a:t>B2</a:t>
            </a:r>
            <a:r>
              <a:rPr lang="en-US" dirty="0" smtClean="0"/>
              <a:t>-Riboflovin –helps tissues, nerves, and vision (found in leafy greens)</a:t>
            </a:r>
          </a:p>
          <a:p>
            <a:pPr lvl="1" algn="l" rtl="0"/>
            <a:r>
              <a:rPr lang="en-US" dirty="0" smtClean="0">
                <a:solidFill>
                  <a:srgbClr val="FF0000"/>
                </a:solidFill>
              </a:rPr>
              <a:t>B12</a:t>
            </a:r>
            <a:r>
              <a:rPr lang="en-US" dirty="0" smtClean="0"/>
              <a:t>- for metabolism</a:t>
            </a:r>
          </a:p>
          <a:p>
            <a:pPr algn="l" rtl="0"/>
            <a:r>
              <a:rPr lang="en-US" dirty="0" smtClean="0">
                <a:solidFill>
                  <a:srgbClr val="FF0000"/>
                </a:solidFill>
              </a:rPr>
              <a:t>Vitamin-C </a:t>
            </a:r>
            <a:r>
              <a:rPr lang="en-US" dirty="0" smtClean="0"/>
              <a:t>–for resistance power, </a:t>
            </a:r>
            <a:r>
              <a:rPr lang="en-US" dirty="0" smtClean="0">
                <a:solidFill>
                  <a:srgbClr val="FF0000"/>
                </a:solidFill>
              </a:rPr>
              <a:t>helps to loose fat, &amp; reduces ageing process </a:t>
            </a:r>
            <a:r>
              <a:rPr lang="en-US" dirty="0" smtClean="0"/>
              <a:t>(the best sources are </a:t>
            </a:r>
            <a:r>
              <a:rPr lang="en-US" dirty="0" smtClean="0">
                <a:solidFill>
                  <a:srgbClr val="FF0000"/>
                </a:solidFill>
              </a:rPr>
              <a:t>lime, oranges, guava fruit, grapes, jack fruit, and mangoes</a:t>
            </a:r>
            <a:r>
              <a:rPr lang="en-US" dirty="0" smtClean="0"/>
              <a:t>).                                                </a:t>
            </a:r>
          </a:p>
          <a:p>
            <a:pPr algn="l" rtl="0"/>
            <a:r>
              <a:rPr lang="en-US" dirty="0" smtClean="0">
                <a:solidFill>
                  <a:srgbClr val="FF0000"/>
                </a:solidFill>
              </a:rPr>
              <a:t>      VITAMIN-C  ARE NATURAL FAT BURNERS .</a:t>
            </a:r>
          </a:p>
          <a:p>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Minerals </a:t>
            </a:r>
            <a:r>
              <a:rPr lang="en-US" b="1" dirty="0" smtClean="0"/>
              <a:t>:</a:t>
            </a:r>
            <a:endParaRPr lang="ar-SA" dirty="0"/>
          </a:p>
        </p:txBody>
      </p:sp>
      <p:sp>
        <p:nvSpPr>
          <p:cNvPr id="3" name="Content Placeholder 2"/>
          <p:cNvSpPr>
            <a:spLocks noGrp="1"/>
          </p:cNvSpPr>
          <p:nvPr>
            <p:ph idx="1"/>
          </p:nvPr>
        </p:nvSpPr>
        <p:spPr/>
        <p:txBody>
          <a:bodyPr>
            <a:normAutofit fontScale="77500" lnSpcReduction="20000"/>
          </a:bodyPr>
          <a:lstStyle/>
          <a:p>
            <a:pPr algn="just" rtl="0"/>
            <a:r>
              <a:rPr lang="en-US" dirty="0" smtClean="0"/>
              <a:t>Minerals </a:t>
            </a:r>
            <a:r>
              <a:rPr lang="en-US" dirty="0" smtClean="0"/>
              <a:t>are vital to our existence because they are the </a:t>
            </a:r>
            <a:r>
              <a:rPr lang="en-US" dirty="0" smtClean="0">
                <a:solidFill>
                  <a:srgbClr val="FF0000"/>
                </a:solidFill>
              </a:rPr>
              <a:t>building blocks that make up muscles, tissues, and bones. </a:t>
            </a:r>
            <a:endParaRPr lang="en-US" dirty="0" smtClean="0">
              <a:solidFill>
                <a:srgbClr val="FF0000"/>
              </a:solidFill>
            </a:endParaRPr>
          </a:p>
          <a:p>
            <a:pPr algn="just" rtl="0"/>
            <a:r>
              <a:rPr lang="en-US" dirty="0" smtClean="0"/>
              <a:t>Minerals </a:t>
            </a:r>
            <a:r>
              <a:rPr lang="en-US" dirty="0" smtClean="0"/>
              <a:t>are also </a:t>
            </a:r>
            <a:r>
              <a:rPr lang="en-US" dirty="0" smtClean="0">
                <a:solidFill>
                  <a:srgbClr val="FF0000"/>
                </a:solidFill>
              </a:rPr>
              <a:t>important components of many life supporting systems, such as hormones, oxygen transport, and enzyme system</a:t>
            </a:r>
            <a:r>
              <a:rPr lang="en-US" dirty="0" smtClean="0">
                <a:solidFill>
                  <a:srgbClr val="FF0000"/>
                </a:solidFill>
              </a:rPr>
              <a:t>.</a:t>
            </a:r>
          </a:p>
          <a:p>
            <a:pPr algn="just" rtl="0"/>
            <a:r>
              <a:rPr lang="en-US" dirty="0" smtClean="0"/>
              <a:t>There </a:t>
            </a:r>
            <a:r>
              <a:rPr lang="en-US" dirty="0" smtClean="0"/>
              <a:t>are two kinds of minerals : </a:t>
            </a:r>
            <a:endParaRPr lang="en-US" dirty="0" smtClean="0"/>
          </a:p>
          <a:p>
            <a:pPr lvl="1" algn="just" rtl="0"/>
            <a:r>
              <a:rPr lang="en-US" dirty="0" smtClean="0"/>
              <a:t>The Major </a:t>
            </a:r>
            <a:r>
              <a:rPr lang="en-US" dirty="0" smtClean="0"/>
              <a:t>minerals are the minerals that the body needs in large amount, and they are;   </a:t>
            </a:r>
          </a:p>
          <a:p>
            <a:pPr lvl="2" algn="just" rtl="0"/>
            <a:r>
              <a:rPr lang="en-US" dirty="0" smtClean="0">
                <a:solidFill>
                  <a:srgbClr val="FF0000"/>
                </a:solidFill>
              </a:rPr>
              <a:t>Calcium ,Phosphorus ,Magnesium ,Sodium ,Potassium ,Sulfur and </a:t>
            </a:r>
            <a:r>
              <a:rPr lang="en-US" dirty="0" smtClean="0">
                <a:solidFill>
                  <a:srgbClr val="FF0000"/>
                </a:solidFill>
              </a:rPr>
              <a:t>Chloride.</a:t>
            </a:r>
          </a:p>
          <a:p>
            <a:pPr lvl="2" algn="just" rtl="0"/>
            <a:r>
              <a:rPr lang="en-US" dirty="0" smtClean="0"/>
              <a:t> </a:t>
            </a:r>
            <a:r>
              <a:rPr lang="en-US" dirty="0" smtClean="0"/>
              <a:t>They are needed to build muscles, blood , nerve cells, teeth, and bones.                            </a:t>
            </a:r>
          </a:p>
          <a:p>
            <a:pPr lvl="1" algn="just" rtl="0"/>
            <a:r>
              <a:rPr lang="en-US" dirty="0" smtClean="0">
                <a:solidFill>
                  <a:srgbClr val="FF0000"/>
                </a:solidFill>
              </a:rPr>
              <a:t>Trace minerals are needed in tiny </a:t>
            </a:r>
            <a:r>
              <a:rPr lang="en-US" dirty="0" smtClean="0">
                <a:solidFill>
                  <a:srgbClr val="FF0000"/>
                </a:solidFill>
              </a:rPr>
              <a:t>amounts</a:t>
            </a:r>
            <a:r>
              <a:rPr lang="en-US" dirty="0" smtClean="0"/>
              <a:t>. </a:t>
            </a:r>
          </a:p>
          <a:p>
            <a:pPr lvl="1" algn="just" rtl="0"/>
            <a:r>
              <a:rPr lang="en-US" dirty="0" smtClean="0">
                <a:solidFill>
                  <a:srgbClr val="FF0000"/>
                </a:solidFill>
              </a:rPr>
              <a:t>Trace </a:t>
            </a:r>
            <a:r>
              <a:rPr lang="en-US" dirty="0" smtClean="0">
                <a:solidFill>
                  <a:srgbClr val="FF0000"/>
                </a:solidFill>
              </a:rPr>
              <a:t>minerals </a:t>
            </a:r>
            <a:r>
              <a:rPr lang="en-US" dirty="0" smtClean="0"/>
              <a:t>participate in most chemical reactions in the body and they are also needed to manufacture important hormones. </a:t>
            </a:r>
            <a:endParaRPr lang="en-US" dirty="0" smtClean="0"/>
          </a:p>
          <a:p>
            <a:pPr lvl="2" algn="just" rtl="0"/>
            <a:r>
              <a:rPr lang="en-US" dirty="0" smtClean="0"/>
              <a:t>Trace </a:t>
            </a:r>
            <a:r>
              <a:rPr lang="en-US" dirty="0" smtClean="0"/>
              <a:t>minerals are</a:t>
            </a:r>
            <a:r>
              <a:rPr lang="en-US" dirty="0" smtClean="0">
                <a:solidFill>
                  <a:srgbClr val="FF0000"/>
                </a:solidFill>
              </a:rPr>
              <a:t>; iron, zinc, iodine, copper, manganese, fluoride, chromium, selenium, molybdenum, and boron.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Water :</a:t>
            </a:r>
            <a:r>
              <a:rPr lang="en-US" dirty="0" smtClean="0"/>
              <a:t> </a:t>
            </a:r>
            <a:endParaRPr lang="ar-SA" dirty="0"/>
          </a:p>
        </p:txBody>
      </p:sp>
      <p:sp>
        <p:nvSpPr>
          <p:cNvPr id="3" name="Content Placeholder 2"/>
          <p:cNvSpPr>
            <a:spLocks noGrp="1"/>
          </p:cNvSpPr>
          <p:nvPr>
            <p:ph idx="1"/>
          </p:nvPr>
        </p:nvSpPr>
        <p:spPr/>
        <p:txBody>
          <a:bodyPr>
            <a:normAutofit fontScale="92500"/>
          </a:bodyPr>
          <a:lstStyle/>
          <a:p>
            <a:pPr algn="just" rtl="0"/>
            <a:r>
              <a:rPr lang="en-US" dirty="0" smtClean="0"/>
              <a:t>Water </a:t>
            </a:r>
            <a:r>
              <a:rPr lang="en-US" dirty="0" smtClean="0"/>
              <a:t>is the most important replacement </a:t>
            </a:r>
            <a:r>
              <a:rPr lang="en-US" dirty="0" smtClean="0"/>
              <a:t>fluid. </a:t>
            </a:r>
          </a:p>
          <a:p>
            <a:pPr algn="just" rtl="0"/>
            <a:r>
              <a:rPr lang="en-US" dirty="0" smtClean="0"/>
              <a:t>Makes </a:t>
            </a:r>
            <a:r>
              <a:rPr lang="en-US" dirty="0" smtClean="0"/>
              <a:t>up 50-70% of body weight . </a:t>
            </a:r>
            <a:endParaRPr lang="en-US" dirty="0" smtClean="0"/>
          </a:p>
          <a:p>
            <a:pPr algn="just" rtl="0"/>
            <a:r>
              <a:rPr lang="en-US" dirty="0" smtClean="0"/>
              <a:t>It </a:t>
            </a:r>
            <a:r>
              <a:rPr lang="en-US" dirty="0" smtClean="0"/>
              <a:t>stabilizes body temperature, carries nutrients to cells and takes out waste from cells . </a:t>
            </a:r>
            <a:endParaRPr lang="en-US" dirty="0" smtClean="0"/>
          </a:p>
          <a:p>
            <a:pPr algn="just" rtl="0"/>
            <a:r>
              <a:rPr lang="en-US" dirty="0" smtClean="0"/>
              <a:t>Water </a:t>
            </a:r>
            <a:r>
              <a:rPr lang="en-US" dirty="0" smtClean="0"/>
              <a:t>does not provide energy . </a:t>
            </a:r>
            <a:endParaRPr lang="en-US" dirty="0" smtClean="0"/>
          </a:p>
          <a:p>
            <a:pPr algn="just" rtl="0"/>
            <a:r>
              <a:rPr lang="en-US" dirty="0" smtClean="0"/>
              <a:t>It </a:t>
            </a:r>
            <a:r>
              <a:rPr lang="en-US" dirty="0" smtClean="0"/>
              <a:t>is advisable to drink water before, during &amp; after exercise. </a:t>
            </a:r>
            <a:endParaRPr lang="en-US" dirty="0" smtClean="0"/>
          </a:p>
          <a:p>
            <a:pPr algn="just" rtl="0"/>
            <a:r>
              <a:rPr lang="en-US" dirty="0" smtClean="0"/>
              <a:t>The </a:t>
            </a:r>
            <a:r>
              <a:rPr lang="en-US" dirty="0" smtClean="0"/>
              <a:t>normal intake of water should be a  minimum of 8 glasses  in a day. </a:t>
            </a:r>
            <a:endParaRPr lang="en-US" dirty="0" smtClean="0"/>
          </a:p>
          <a:p>
            <a:pPr algn="just" rtl="0"/>
            <a:r>
              <a:rPr lang="en-US" dirty="0" smtClean="0"/>
              <a:t>The </a:t>
            </a:r>
            <a:r>
              <a:rPr lang="en-US" dirty="0" smtClean="0"/>
              <a:t>most popular and the best water is “ZAM </a:t>
            </a:r>
            <a:r>
              <a:rPr lang="en-US" dirty="0" err="1" smtClean="0"/>
              <a:t>ZAM</a:t>
            </a:r>
            <a:r>
              <a:rPr lang="en-US" dirty="0" smtClean="0"/>
              <a:t> “, which has all the minerals present in it</a:t>
            </a:r>
            <a:r>
              <a:rPr lang="en-US" dirty="0" smtClean="0"/>
              <a:t>.</a:t>
            </a:r>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Food Ratios</a:t>
            </a:r>
            <a:r>
              <a:rPr lang="en-US" b="1" dirty="0" smtClean="0"/>
              <a:t>:</a:t>
            </a:r>
            <a:endParaRPr lang="ar-SA" dirty="0"/>
          </a:p>
        </p:txBody>
      </p:sp>
      <p:sp>
        <p:nvSpPr>
          <p:cNvPr id="3" name="Content Placeholder 2"/>
          <p:cNvSpPr>
            <a:spLocks noGrp="1"/>
          </p:cNvSpPr>
          <p:nvPr>
            <p:ph idx="1"/>
          </p:nvPr>
        </p:nvSpPr>
        <p:spPr/>
        <p:txBody>
          <a:bodyPr/>
          <a:lstStyle/>
          <a:p>
            <a:pPr algn="just" rtl="0"/>
            <a:endParaRPr lang="en-US" dirty="0" smtClean="0"/>
          </a:p>
          <a:p>
            <a:pPr algn="just" rtl="0"/>
            <a:r>
              <a:rPr lang="en-US" dirty="0" smtClean="0"/>
              <a:t>Food </a:t>
            </a:r>
            <a:r>
              <a:rPr lang="en-US" dirty="0" smtClean="0"/>
              <a:t>should be taken in the following ratios: </a:t>
            </a:r>
          </a:p>
          <a:p>
            <a:pPr lvl="1" algn="just" rtl="0"/>
            <a:r>
              <a:rPr lang="en-US" dirty="0" smtClean="0"/>
              <a:t>Grain &amp; cereal -40% </a:t>
            </a:r>
            <a:r>
              <a:rPr lang="en-US" dirty="0" smtClean="0"/>
              <a:t>,</a:t>
            </a:r>
          </a:p>
          <a:p>
            <a:pPr lvl="1" algn="just" rtl="0"/>
            <a:r>
              <a:rPr lang="en-US" dirty="0" smtClean="0">
                <a:solidFill>
                  <a:srgbClr val="FF0000"/>
                </a:solidFill>
              </a:rPr>
              <a:t>Vegetable </a:t>
            </a:r>
            <a:r>
              <a:rPr lang="en-US" dirty="0" smtClean="0">
                <a:solidFill>
                  <a:srgbClr val="FF0000"/>
                </a:solidFill>
              </a:rPr>
              <a:t>&amp; fruit -35% </a:t>
            </a:r>
            <a:r>
              <a:rPr lang="en-US" dirty="0" smtClean="0">
                <a:solidFill>
                  <a:srgbClr val="FF0000"/>
                </a:solidFill>
              </a:rPr>
              <a:t>,</a:t>
            </a:r>
          </a:p>
          <a:p>
            <a:pPr lvl="1" algn="just" rtl="0"/>
            <a:r>
              <a:rPr lang="en-US" dirty="0" smtClean="0"/>
              <a:t>Dairy </a:t>
            </a:r>
            <a:r>
              <a:rPr lang="en-US" dirty="0" smtClean="0"/>
              <a:t>products - 10% ,	</a:t>
            </a:r>
            <a:endParaRPr lang="en-US" dirty="0" smtClean="0"/>
          </a:p>
          <a:p>
            <a:pPr lvl="1" algn="just" rtl="0"/>
            <a:r>
              <a:rPr lang="en-US" dirty="0" smtClean="0">
                <a:solidFill>
                  <a:srgbClr val="FF0000"/>
                </a:solidFill>
              </a:rPr>
              <a:t>Meals </a:t>
            </a:r>
            <a:r>
              <a:rPr lang="en-US" dirty="0" smtClean="0">
                <a:solidFill>
                  <a:srgbClr val="FF0000"/>
                </a:solidFill>
              </a:rPr>
              <a:t>-10%        </a:t>
            </a:r>
          </a:p>
          <a:p>
            <a:pPr lvl="1" algn="just" rtl="0"/>
            <a:r>
              <a:rPr lang="en-US" dirty="0" smtClean="0"/>
              <a:t>Other foods -	5</a:t>
            </a:r>
            <a:r>
              <a:rPr lang="en-US" dirty="0" smtClean="0"/>
              <a:t>%.</a:t>
            </a:r>
            <a:endParaRPr 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Malnutrition :</a:t>
            </a:r>
            <a:r>
              <a:rPr lang="en-US" dirty="0" smtClean="0"/>
              <a:t> </a:t>
            </a:r>
            <a:endParaRPr lang="ar-SA" dirty="0"/>
          </a:p>
        </p:txBody>
      </p:sp>
      <p:sp>
        <p:nvSpPr>
          <p:cNvPr id="3" name="Content Placeholder 2"/>
          <p:cNvSpPr>
            <a:spLocks noGrp="1"/>
          </p:cNvSpPr>
          <p:nvPr>
            <p:ph idx="1"/>
          </p:nvPr>
        </p:nvSpPr>
        <p:spPr/>
        <p:txBody>
          <a:bodyPr>
            <a:normAutofit/>
          </a:bodyPr>
          <a:lstStyle/>
          <a:p>
            <a:pPr algn="just" rtl="0"/>
            <a:r>
              <a:rPr lang="en-US" dirty="0" smtClean="0"/>
              <a:t>It </a:t>
            </a:r>
            <a:r>
              <a:rPr lang="en-US" dirty="0" smtClean="0"/>
              <a:t>is a  condition that develops when the body </a:t>
            </a:r>
            <a:r>
              <a:rPr lang="en-US" dirty="0" smtClean="0">
                <a:solidFill>
                  <a:srgbClr val="FF0000"/>
                </a:solidFill>
              </a:rPr>
              <a:t>does not get the right amount of the vitamins, minerals, and other nutrients  needed to maintain healthy tissues and functions of the organs .</a:t>
            </a:r>
            <a:r>
              <a:rPr lang="en-US" dirty="0" smtClean="0"/>
              <a:t>  </a:t>
            </a:r>
            <a:endParaRPr lang="en-US" dirty="0" smtClean="0"/>
          </a:p>
          <a:p>
            <a:pPr algn="just" rtl="0"/>
            <a:r>
              <a:rPr lang="en-US" dirty="0" smtClean="0"/>
              <a:t>Malnutrition </a:t>
            </a:r>
            <a:r>
              <a:rPr lang="en-US" dirty="0" smtClean="0"/>
              <a:t>occurs in people who are either undernourished or over nourished</a:t>
            </a:r>
            <a:r>
              <a:rPr lang="en-US" dirty="0" smtClean="0"/>
              <a:t>.</a:t>
            </a:r>
          </a:p>
          <a:p>
            <a:pPr lvl="1" algn="just" rtl="0"/>
            <a:r>
              <a:rPr lang="en-US" dirty="0" smtClean="0">
                <a:solidFill>
                  <a:srgbClr val="FF0000"/>
                </a:solidFill>
              </a:rPr>
              <a:t>Under </a:t>
            </a:r>
            <a:r>
              <a:rPr lang="en-US" dirty="0" smtClean="0">
                <a:solidFill>
                  <a:srgbClr val="FF0000"/>
                </a:solidFill>
              </a:rPr>
              <a:t>nutrition is a consequence of consuming too few essential nutrients or using or excreting them more rapidly than they can be replaced.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Advice and Suggestions </a:t>
            </a:r>
            <a:r>
              <a:rPr lang="en-US" b="1" dirty="0" smtClean="0"/>
              <a:t>:</a:t>
            </a:r>
            <a:endParaRPr lang="ar-SA" dirty="0"/>
          </a:p>
        </p:txBody>
      </p:sp>
      <p:sp>
        <p:nvSpPr>
          <p:cNvPr id="3" name="Content Placeholder 2"/>
          <p:cNvSpPr>
            <a:spLocks noGrp="1"/>
          </p:cNvSpPr>
          <p:nvPr>
            <p:ph idx="1"/>
          </p:nvPr>
        </p:nvSpPr>
        <p:spPr/>
        <p:txBody>
          <a:bodyPr>
            <a:normAutofit fontScale="85000" lnSpcReduction="10000"/>
          </a:bodyPr>
          <a:lstStyle/>
          <a:p>
            <a:pPr algn="l" rtl="0"/>
            <a:r>
              <a:rPr lang="en-US" b="1" dirty="0" smtClean="0"/>
              <a:t>Do </a:t>
            </a:r>
            <a:endParaRPr lang="en-US" dirty="0" smtClean="0"/>
          </a:p>
          <a:p>
            <a:pPr lvl="1" algn="l" rtl="0"/>
            <a:r>
              <a:rPr lang="en-US" dirty="0" smtClean="0"/>
              <a:t>Prefer quality of </a:t>
            </a:r>
            <a:r>
              <a:rPr lang="en-US" dirty="0" smtClean="0"/>
              <a:t> food </a:t>
            </a:r>
            <a:r>
              <a:rPr lang="en-US" dirty="0" smtClean="0"/>
              <a:t>than quantity</a:t>
            </a:r>
          </a:p>
          <a:p>
            <a:pPr lvl="1" algn="l" rtl="0"/>
            <a:r>
              <a:rPr lang="en-US" dirty="0" smtClean="0">
                <a:solidFill>
                  <a:srgbClr val="FF0000"/>
                </a:solidFill>
              </a:rPr>
              <a:t>Take a balanced diet</a:t>
            </a:r>
          </a:p>
          <a:p>
            <a:pPr lvl="1" algn="l" rtl="0"/>
            <a:r>
              <a:rPr lang="en-US" dirty="0" smtClean="0"/>
              <a:t>Take small meals in a day ,preferably 6 meals with a gap of 2 to 3 hrs</a:t>
            </a:r>
          </a:p>
          <a:p>
            <a:pPr lvl="1" algn="l" rtl="0"/>
            <a:r>
              <a:rPr lang="en-US" dirty="0" smtClean="0">
                <a:solidFill>
                  <a:srgbClr val="FF0000"/>
                </a:solidFill>
              </a:rPr>
              <a:t>Take plenty of green vegetables at least 4 times a day  </a:t>
            </a:r>
          </a:p>
          <a:p>
            <a:pPr lvl="1" algn="l" rtl="0"/>
            <a:r>
              <a:rPr lang="en-US" dirty="0" smtClean="0"/>
              <a:t>Take fruits at least 4 times a day</a:t>
            </a:r>
          </a:p>
          <a:p>
            <a:pPr lvl="1" algn="l" rtl="0"/>
            <a:r>
              <a:rPr lang="en-US" dirty="0" smtClean="0">
                <a:solidFill>
                  <a:srgbClr val="FF0000"/>
                </a:solidFill>
              </a:rPr>
              <a:t>Take at least 8 glasses of water in a day</a:t>
            </a:r>
          </a:p>
          <a:p>
            <a:pPr lvl="1" algn="l" rtl="0"/>
            <a:r>
              <a:rPr lang="en-US" dirty="0" smtClean="0"/>
              <a:t>Prefer foods with low calorie</a:t>
            </a:r>
          </a:p>
          <a:p>
            <a:pPr lvl="1" algn="l" rtl="0"/>
            <a:r>
              <a:rPr lang="en-US" dirty="0" smtClean="0">
                <a:solidFill>
                  <a:srgbClr val="FF0000"/>
                </a:solidFill>
              </a:rPr>
              <a:t>Take a maximum of 2 tea spoons of sugar in a day </a:t>
            </a:r>
          </a:p>
          <a:p>
            <a:pPr lvl="1" algn="l" rtl="0"/>
            <a:r>
              <a:rPr lang="en-US" dirty="0" smtClean="0"/>
              <a:t>Take white meats, chicken without skin &amp; fish not more than 90 grams per serve</a:t>
            </a:r>
          </a:p>
          <a:p>
            <a:pPr lvl="1" algn="l" rtl="0"/>
            <a:r>
              <a:rPr lang="en-US" dirty="0" smtClean="0">
                <a:solidFill>
                  <a:srgbClr val="FF0000"/>
                </a:solidFill>
              </a:rPr>
              <a:t>Take fruits rich in vitamin C after the meals</a:t>
            </a:r>
          </a:p>
          <a:p>
            <a:pPr lvl="1" algn="l" rtl="0"/>
            <a:r>
              <a:rPr lang="en-US" dirty="0" smtClean="0"/>
              <a:t>Take fresh fruit juices every </a:t>
            </a:r>
            <a:r>
              <a:rPr lang="en-US" dirty="0" smtClean="0"/>
              <a:t>day</a:t>
            </a:r>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Advice and Suggestions :</a:t>
            </a:r>
            <a:endParaRPr lang="ar-SA" dirty="0"/>
          </a:p>
        </p:txBody>
      </p:sp>
      <p:sp>
        <p:nvSpPr>
          <p:cNvPr id="3" name="Content Placeholder 2"/>
          <p:cNvSpPr>
            <a:spLocks noGrp="1"/>
          </p:cNvSpPr>
          <p:nvPr>
            <p:ph idx="1"/>
          </p:nvPr>
        </p:nvSpPr>
        <p:spPr/>
        <p:txBody>
          <a:bodyPr>
            <a:normAutofit fontScale="92500" lnSpcReduction="10000"/>
          </a:bodyPr>
          <a:lstStyle/>
          <a:p>
            <a:pPr algn="l" rtl="0">
              <a:buNone/>
            </a:pPr>
            <a:r>
              <a:rPr lang="en-US" b="1" u="sng" dirty="0" smtClean="0"/>
              <a:t>Do </a:t>
            </a:r>
            <a:r>
              <a:rPr lang="en-US" b="1" u="sng" dirty="0" smtClean="0"/>
              <a:t>not :</a:t>
            </a:r>
            <a:endParaRPr lang="en-US" dirty="0" smtClean="0"/>
          </a:p>
          <a:p>
            <a:pPr lvl="1" algn="l" rtl="0"/>
            <a:r>
              <a:rPr lang="en-US" dirty="0" smtClean="0">
                <a:solidFill>
                  <a:srgbClr val="FF0000"/>
                </a:solidFill>
              </a:rPr>
              <a:t>Add table salt to your food</a:t>
            </a:r>
          </a:p>
          <a:p>
            <a:pPr lvl="1" algn="l" rtl="0"/>
            <a:r>
              <a:rPr lang="en-US" dirty="0" smtClean="0"/>
              <a:t>Take fatty foods , junk foods , oily foods, fried foods and red meats</a:t>
            </a:r>
          </a:p>
          <a:p>
            <a:pPr lvl="1" algn="l" rtl="0"/>
            <a:r>
              <a:rPr lang="en-US" dirty="0" smtClean="0">
                <a:solidFill>
                  <a:srgbClr val="FF0000"/>
                </a:solidFill>
              </a:rPr>
              <a:t>Take preserved foods as they cause cancer</a:t>
            </a:r>
          </a:p>
          <a:p>
            <a:pPr lvl="1" algn="l" rtl="0"/>
            <a:r>
              <a:rPr lang="en-US" dirty="0" smtClean="0"/>
              <a:t>Over eat specially at night</a:t>
            </a:r>
          </a:p>
          <a:p>
            <a:pPr lvl="1" algn="l" rtl="0"/>
            <a:r>
              <a:rPr lang="en-US" dirty="0" smtClean="0">
                <a:solidFill>
                  <a:srgbClr val="FF0000"/>
                </a:solidFill>
              </a:rPr>
              <a:t>Take supper</a:t>
            </a:r>
          </a:p>
          <a:p>
            <a:pPr lvl="1" algn="l" rtl="0"/>
            <a:r>
              <a:rPr lang="en-US" dirty="0" smtClean="0"/>
              <a:t>Take dinner after 7pm</a:t>
            </a:r>
          </a:p>
          <a:p>
            <a:pPr lvl="1" algn="l" rtl="0"/>
            <a:r>
              <a:rPr lang="en-US" dirty="0" smtClean="0">
                <a:solidFill>
                  <a:srgbClr val="FF0000"/>
                </a:solidFill>
              </a:rPr>
              <a:t>Consume calories more than your output</a:t>
            </a:r>
          </a:p>
          <a:p>
            <a:pPr lvl="1" algn="l" rtl="0"/>
            <a:r>
              <a:rPr lang="en-US" dirty="0" smtClean="0"/>
              <a:t>Take less than 1000 calories a day</a:t>
            </a:r>
          </a:p>
          <a:p>
            <a:pPr lvl="1" algn="l" rtl="0"/>
            <a:r>
              <a:rPr lang="en-US" dirty="0" smtClean="0">
                <a:solidFill>
                  <a:srgbClr val="FF0000"/>
                </a:solidFill>
              </a:rPr>
              <a:t>Combine 5 to 6 vegetables or fruits together </a:t>
            </a:r>
          </a:p>
          <a:p>
            <a:endParaRPr lang="ar-S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Please Note </a:t>
            </a:r>
            <a:r>
              <a:rPr lang="en-US" b="1" dirty="0" smtClean="0"/>
              <a:t>:</a:t>
            </a:r>
            <a:endParaRPr lang="ar-SA" dirty="0"/>
          </a:p>
        </p:txBody>
      </p:sp>
      <p:sp>
        <p:nvSpPr>
          <p:cNvPr id="3" name="Content Placeholder 2"/>
          <p:cNvSpPr>
            <a:spLocks noGrp="1"/>
          </p:cNvSpPr>
          <p:nvPr>
            <p:ph idx="1"/>
          </p:nvPr>
        </p:nvSpPr>
        <p:spPr/>
        <p:txBody>
          <a:bodyPr>
            <a:normAutofit/>
          </a:bodyPr>
          <a:lstStyle/>
          <a:p>
            <a:pPr algn="l" rtl="0"/>
            <a:r>
              <a:rPr lang="en-US" dirty="0" smtClean="0"/>
              <a:t>Break </a:t>
            </a:r>
            <a:r>
              <a:rPr lang="en-US" dirty="0" smtClean="0"/>
              <a:t>fast like a king ,Lunch like a middle man , Dinner like a poor man </a:t>
            </a:r>
            <a:r>
              <a:rPr lang="en-US" dirty="0" smtClean="0"/>
              <a:t>.</a:t>
            </a:r>
            <a:r>
              <a:rPr lang="en-US" dirty="0" smtClean="0"/>
              <a:t> </a:t>
            </a:r>
          </a:p>
          <a:p>
            <a:pPr algn="l" rtl="0"/>
            <a:r>
              <a:rPr lang="en-US" dirty="0" smtClean="0">
                <a:solidFill>
                  <a:srgbClr val="FF0000"/>
                </a:solidFill>
              </a:rPr>
              <a:t>Health </a:t>
            </a:r>
            <a:r>
              <a:rPr lang="en-US" dirty="0" smtClean="0">
                <a:solidFill>
                  <a:srgbClr val="FF0000"/>
                </a:solidFill>
              </a:rPr>
              <a:t>Corner</a:t>
            </a:r>
            <a:r>
              <a:rPr lang="en-US" dirty="0" smtClean="0">
                <a:solidFill>
                  <a:srgbClr val="FF0000"/>
                </a:solidFill>
              </a:rPr>
              <a:t> </a:t>
            </a:r>
          </a:p>
          <a:p>
            <a:pPr lvl="1" algn="l" rtl="0"/>
            <a:r>
              <a:rPr lang="en-US" dirty="0" smtClean="0"/>
              <a:t>IF YOU DON’T GET TIME FOR FITNESS, YOU WILL GET TIME FOR ILLNESS.</a:t>
            </a:r>
          </a:p>
          <a:p>
            <a:pPr lvl="1" algn="l" rtl="0"/>
            <a:r>
              <a:rPr lang="en-US" dirty="0" smtClean="0">
                <a:solidFill>
                  <a:srgbClr val="FF0000"/>
                </a:solidFill>
              </a:rPr>
              <a:t>IF WELLNESS IS COSTLY, TRY ILLNESS</a:t>
            </a:r>
          </a:p>
          <a:p>
            <a:pPr lvl="1" algn="l" rtl="0"/>
            <a:r>
              <a:rPr lang="en-US" dirty="0" smtClean="0"/>
              <a:t>PREFER QUALITY OF FOOD, NOT QUANTITY</a:t>
            </a:r>
          </a:p>
          <a:p>
            <a:pPr lvl="1" algn="l" rtl="0"/>
            <a:r>
              <a:rPr lang="en-US" dirty="0" smtClean="0">
                <a:solidFill>
                  <a:srgbClr val="FF0000"/>
                </a:solidFill>
              </a:rPr>
              <a:t>AVOID FATTY FOODS &amp; PRESERVE FOODS</a:t>
            </a:r>
          </a:p>
          <a:p>
            <a:pPr lvl="1" algn="l" rtl="0"/>
            <a:r>
              <a:rPr lang="en-US" dirty="0" smtClean="0"/>
              <a:t>TAKE 6 SMALL MEALS IN A DAY</a:t>
            </a:r>
          </a:p>
          <a:p>
            <a:pPr lvl="1" algn="l" rtl="0"/>
            <a:r>
              <a:rPr lang="en-US" dirty="0" smtClean="0">
                <a:solidFill>
                  <a:srgbClr val="FF0000"/>
                </a:solidFill>
              </a:rPr>
              <a:t>TAKE PLENTY OF FRUITS &amp; </a:t>
            </a:r>
            <a:r>
              <a:rPr lang="en-US" dirty="0" smtClean="0">
                <a:solidFill>
                  <a:srgbClr val="FF0000"/>
                </a:solidFill>
              </a:rPr>
              <a:t>VEGETABLES. </a:t>
            </a:r>
            <a:endParaRPr lang="en-US" dirty="0" smtClean="0">
              <a:solidFill>
                <a:srgbClr val="FF0000"/>
              </a:solidFill>
            </a:endParaRPr>
          </a:p>
          <a:p>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Fitness and Body Composition </a:t>
            </a:r>
            <a:endParaRPr lang="ar-SA" dirty="0"/>
          </a:p>
        </p:txBody>
      </p:sp>
      <p:sp>
        <p:nvSpPr>
          <p:cNvPr id="3" name="Content Placeholder 2"/>
          <p:cNvSpPr>
            <a:spLocks noGrp="1"/>
          </p:cNvSpPr>
          <p:nvPr>
            <p:ph idx="1"/>
          </p:nvPr>
        </p:nvSpPr>
        <p:spPr/>
        <p:txBody>
          <a:bodyPr>
            <a:normAutofit fontScale="70000" lnSpcReduction="20000"/>
          </a:bodyPr>
          <a:lstStyle/>
          <a:p>
            <a:pPr algn="l" rtl="0"/>
            <a:r>
              <a:rPr lang="en-US" b="1" dirty="0" smtClean="0"/>
              <a:t>Physical </a:t>
            </a:r>
            <a:r>
              <a:rPr lang="en-US" b="1" dirty="0" smtClean="0"/>
              <a:t>Fitness :</a:t>
            </a:r>
            <a:r>
              <a:rPr lang="en-US" dirty="0" smtClean="0"/>
              <a:t> </a:t>
            </a:r>
            <a:endParaRPr lang="en-US" dirty="0" smtClean="0"/>
          </a:p>
          <a:p>
            <a:pPr lvl="1" algn="l" rtl="0"/>
            <a:r>
              <a:rPr lang="en-US" dirty="0" smtClean="0">
                <a:solidFill>
                  <a:srgbClr val="FF0000"/>
                </a:solidFill>
              </a:rPr>
              <a:t>It </a:t>
            </a:r>
            <a:r>
              <a:rPr lang="en-US" dirty="0" smtClean="0">
                <a:solidFill>
                  <a:srgbClr val="FF0000"/>
                </a:solidFill>
              </a:rPr>
              <a:t>is defined as the ability of an individual to carry on daily tasks with </a:t>
            </a:r>
            <a:r>
              <a:rPr lang="en-US" dirty="0" smtClean="0">
                <a:solidFill>
                  <a:srgbClr val="FF0000"/>
                </a:solidFill>
              </a:rPr>
              <a:t>vigor </a:t>
            </a:r>
            <a:r>
              <a:rPr lang="en-US" dirty="0" smtClean="0">
                <a:solidFill>
                  <a:srgbClr val="FF0000"/>
                </a:solidFill>
              </a:rPr>
              <a:t>and  alertness  without getting undue fatigue and still have ample energy to enjoy leisure time  pursuits and to meet unforeseen  emergencies. </a:t>
            </a:r>
            <a:endParaRPr lang="en-US" dirty="0" smtClean="0">
              <a:solidFill>
                <a:srgbClr val="FF0000"/>
              </a:solidFill>
            </a:endParaRPr>
          </a:p>
          <a:p>
            <a:pPr algn="l" rtl="0"/>
            <a:r>
              <a:rPr lang="en-US" dirty="0" smtClean="0"/>
              <a:t>There </a:t>
            </a:r>
            <a:r>
              <a:rPr lang="en-US" dirty="0" smtClean="0"/>
              <a:t>are 5 Health related components and 6 Skill related components </a:t>
            </a:r>
            <a:r>
              <a:rPr lang="en-US" dirty="0" smtClean="0"/>
              <a:t>.</a:t>
            </a:r>
            <a:endParaRPr lang="en-US" dirty="0" smtClean="0"/>
          </a:p>
          <a:p>
            <a:pPr lvl="1" algn="l" rtl="0"/>
            <a:r>
              <a:rPr lang="en-US" dirty="0" smtClean="0">
                <a:solidFill>
                  <a:srgbClr val="FF0000"/>
                </a:solidFill>
              </a:rPr>
              <a:t>Health related components </a:t>
            </a:r>
            <a:r>
              <a:rPr lang="en-US" dirty="0" smtClean="0">
                <a:solidFill>
                  <a:srgbClr val="FF0000"/>
                </a:solidFill>
              </a:rPr>
              <a:t>:</a:t>
            </a:r>
          </a:p>
          <a:p>
            <a:pPr lvl="2" algn="l" rtl="0"/>
            <a:r>
              <a:rPr lang="en-US" dirty="0" smtClean="0">
                <a:solidFill>
                  <a:srgbClr val="FF0000"/>
                </a:solidFill>
              </a:rPr>
              <a:t>Body </a:t>
            </a:r>
            <a:r>
              <a:rPr lang="en-US" dirty="0" smtClean="0">
                <a:solidFill>
                  <a:srgbClr val="FF0000"/>
                </a:solidFill>
              </a:rPr>
              <a:t>Composition </a:t>
            </a:r>
            <a:r>
              <a:rPr lang="en-US" dirty="0" smtClean="0"/>
              <a:t>: The percentage of muscle, fat, bone, and other tissues of which the body is composed is the body composition.</a:t>
            </a:r>
            <a:endParaRPr lang="en-US" b="1" dirty="0" smtClean="0"/>
          </a:p>
          <a:p>
            <a:pPr lvl="2" algn="l" rtl="0"/>
            <a:r>
              <a:rPr lang="en-US" dirty="0" smtClean="0">
                <a:solidFill>
                  <a:srgbClr val="FF0000"/>
                </a:solidFill>
              </a:rPr>
              <a:t>Cardiovascular Fitness </a:t>
            </a:r>
            <a:r>
              <a:rPr lang="en-US" dirty="0" smtClean="0"/>
              <a:t>: The ability of the heart, blood vessels, blood, and respiratory system to supply fuel, mainly oxygen, to the muscles and the muscles’ ability to utilize the fuel for activity. </a:t>
            </a:r>
          </a:p>
          <a:p>
            <a:pPr lvl="2" algn="l" rtl="0"/>
            <a:r>
              <a:rPr lang="en-US" dirty="0" smtClean="0">
                <a:solidFill>
                  <a:srgbClr val="FF0000"/>
                </a:solidFill>
              </a:rPr>
              <a:t>Flexibility</a:t>
            </a:r>
            <a:r>
              <a:rPr lang="en-US" dirty="0" smtClean="0"/>
              <a:t> : The elasticity of a muscle comprises a person’s flexibility.  A fit person can move a joint through its entire range of motion.</a:t>
            </a:r>
          </a:p>
          <a:p>
            <a:pPr lvl="2" algn="l" rtl="0"/>
            <a:r>
              <a:rPr lang="en-US" dirty="0" smtClean="0">
                <a:solidFill>
                  <a:srgbClr val="FF0000"/>
                </a:solidFill>
              </a:rPr>
              <a:t>Muscular Endurance </a:t>
            </a:r>
            <a:r>
              <a:rPr lang="en-US" dirty="0" smtClean="0"/>
              <a:t>: This is the body’s ability to repeatedly exert muscles for a long period without fatigue.</a:t>
            </a:r>
          </a:p>
          <a:p>
            <a:pPr lvl="2" algn="l" rtl="0"/>
            <a:r>
              <a:rPr lang="en-US" dirty="0" smtClean="0">
                <a:solidFill>
                  <a:srgbClr val="FF0000"/>
                </a:solidFill>
              </a:rPr>
              <a:t>Strength</a:t>
            </a:r>
            <a:r>
              <a:rPr lang="en-US" dirty="0" smtClean="0"/>
              <a:t> : A person can exert forces such as lifting or controlling one’s own body </a:t>
            </a:r>
            <a:r>
              <a:rPr lang="en-US" dirty="0" smtClean="0"/>
              <a:t>weight.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b="1" dirty="0" smtClean="0"/>
              <a:t> General rules to maintain good health.</a:t>
            </a:r>
            <a:endParaRPr lang="ar-SA" dirty="0"/>
          </a:p>
        </p:txBody>
      </p:sp>
      <p:sp>
        <p:nvSpPr>
          <p:cNvPr id="5" name="Content Placeholder 4"/>
          <p:cNvSpPr>
            <a:spLocks noGrp="1"/>
          </p:cNvSpPr>
          <p:nvPr>
            <p:ph sz="half" idx="1"/>
          </p:nvPr>
        </p:nvSpPr>
        <p:spPr>
          <a:xfrm>
            <a:off x="428596" y="2643182"/>
            <a:ext cx="4038600" cy="3328998"/>
          </a:xfrm>
        </p:spPr>
        <p:txBody>
          <a:bodyPr/>
          <a:lstStyle/>
          <a:p>
            <a:pPr algn="ctr" rtl="0"/>
            <a:r>
              <a:rPr lang="en-US" b="1" dirty="0" smtClean="0"/>
              <a:t>Do</a:t>
            </a:r>
          </a:p>
          <a:p>
            <a:pPr algn="l" rtl="0"/>
            <a:endParaRPr lang="en-US" b="1" dirty="0"/>
          </a:p>
          <a:p>
            <a:pPr algn="l" rtl="0"/>
            <a:r>
              <a:rPr lang="en-US" b="1" dirty="0"/>
              <a:t>Eat a balanced  diet </a:t>
            </a:r>
          </a:p>
          <a:p>
            <a:pPr algn="l" rtl="0"/>
            <a:r>
              <a:rPr lang="en-US" b="1" dirty="0"/>
              <a:t>Take regular exercise </a:t>
            </a:r>
          </a:p>
          <a:p>
            <a:pPr algn="l" rtl="0"/>
            <a:r>
              <a:rPr lang="en-US" b="1" dirty="0"/>
              <a:t>Develop a positive attitude in life</a:t>
            </a:r>
            <a:endParaRPr lang="ar-SA" b="1" dirty="0"/>
          </a:p>
        </p:txBody>
      </p:sp>
      <p:sp>
        <p:nvSpPr>
          <p:cNvPr id="6" name="Content Placeholder 5"/>
          <p:cNvSpPr>
            <a:spLocks noGrp="1"/>
          </p:cNvSpPr>
          <p:nvPr>
            <p:ph sz="half" idx="2"/>
          </p:nvPr>
        </p:nvSpPr>
        <p:spPr>
          <a:xfrm>
            <a:off x="4643438" y="2643182"/>
            <a:ext cx="4038600" cy="3043246"/>
          </a:xfrm>
        </p:spPr>
        <p:txBody>
          <a:bodyPr/>
          <a:lstStyle/>
          <a:p>
            <a:pPr algn="l" rtl="0"/>
            <a:r>
              <a:rPr lang="en-US" b="1" dirty="0" smtClean="0"/>
              <a:t>Don’t</a:t>
            </a:r>
          </a:p>
          <a:p>
            <a:pPr algn="l" rtl="0"/>
            <a:endParaRPr lang="en-US" b="1" dirty="0"/>
          </a:p>
          <a:p>
            <a:pPr algn="l" rtl="0"/>
            <a:r>
              <a:rPr lang="en-US" b="1" dirty="0"/>
              <a:t>Smoke </a:t>
            </a:r>
          </a:p>
          <a:p>
            <a:pPr algn="l" rtl="0"/>
            <a:r>
              <a:rPr lang="en-US" b="1" dirty="0"/>
              <a:t>Drink alcohol </a:t>
            </a:r>
          </a:p>
          <a:p>
            <a:pPr algn="l" rtl="0"/>
            <a:r>
              <a:rPr lang="en-US" b="1" dirty="0"/>
              <a:t>Misuse drugs </a:t>
            </a:r>
            <a:endParaRPr lang="ar-SA" b="1"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 calcmode="lin" valueType="num">
                                      <p:cBhvr additive="base">
                                        <p:cTn id="18"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additive="base">
                                        <p:cTn id="24"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 calcmode="lin" valueType="num">
                                      <p:cBhvr additive="base">
                                        <p:cTn id="30"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 calcmode="lin" valueType="num">
                                      <p:cBhvr additive="base">
                                        <p:cTn id="3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 calcmode="lin" valueType="num">
                                      <p:cBhvr additive="base">
                                        <p:cTn id="42"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6">
                                            <p:txEl>
                                              <p:pRg st="3" end="3"/>
                                            </p:txEl>
                                          </p:spTgt>
                                        </p:tgtEl>
                                        <p:attrNameLst>
                                          <p:attrName>style.visibility</p:attrName>
                                        </p:attrNameLst>
                                      </p:cBhvr>
                                      <p:to>
                                        <p:strVal val="visible"/>
                                      </p:to>
                                    </p:set>
                                    <p:anim calcmode="lin" valueType="num">
                                      <p:cBhvr additive="base">
                                        <p:cTn id="48"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6">
                                            <p:txEl>
                                              <p:pRg st="4" end="4"/>
                                            </p:txEl>
                                          </p:spTgt>
                                        </p:tgtEl>
                                        <p:attrNameLst>
                                          <p:attrName>style.visibility</p:attrName>
                                        </p:attrNameLst>
                                      </p:cBhvr>
                                      <p:to>
                                        <p:strVal val="visible"/>
                                      </p:to>
                                    </p:set>
                                    <p:anim calcmode="lin" valueType="num">
                                      <p:cBhvr additive="base">
                                        <p:cTn id="54"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Fitness and Body Composition </a:t>
            </a:r>
            <a:endParaRPr lang="ar-SA" dirty="0"/>
          </a:p>
        </p:txBody>
      </p:sp>
      <p:sp>
        <p:nvSpPr>
          <p:cNvPr id="3" name="Content Placeholder 2"/>
          <p:cNvSpPr>
            <a:spLocks noGrp="1"/>
          </p:cNvSpPr>
          <p:nvPr>
            <p:ph idx="1"/>
          </p:nvPr>
        </p:nvSpPr>
        <p:spPr/>
        <p:txBody>
          <a:bodyPr>
            <a:normAutofit fontScale="92500" lnSpcReduction="20000"/>
          </a:bodyPr>
          <a:lstStyle/>
          <a:p>
            <a:pPr algn="l" rtl="0"/>
            <a:r>
              <a:rPr lang="en-US" b="1" dirty="0" smtClean="0"/>
              <a:t>Skill Related Components</a:t>
            </a:r>
            <a:endParaRPr lang="en-US" b="1" i="1" dirty="0" smtClean="0"/>
          </a:p>
          <a:p>
            <a:pPr lvl="1" algn="l" rtl="0"/>
            <a:r>
              <a:rPr lang="en-US" b="1" dirty="0" smtClean="0">
                <a:solidFill>
                  <a:srgbClr val="FF0000"/>
                </a:solidFill>
              </a:rPr>
              <a:t>Agility </a:t>
            </a:r>
            <a:r>
              <a:rPr lang="en-US" dirty="0" smtClean="0">
                <a:solidFill>
                  <a:srgbClr val="FF0000"/>
                </a:solidFill>
              </a:rPr>
              <a:t>:</a:t>
            </a:r>
            <a:r>
              <a:rPr lang="en-US" dirty="0" smtClean="0"/>
              <a:t> The ability to change directions of the body quickly and accurately is agility.</a:t>
            </a:r>
          </a:p>
          <a:p>
            <a:pPr lvl="1" algn="l" rtl="0"/>
            <a:r>
              <a:rPr lang="en-US" b="1" dirty="0" smtClean="0">
                <a:solidFill>
                  <a:srgbClr val="FF0000"/>
                </a:solidFill>
              </a:rPr>
              <a:t>Balance :</a:t>
            </a:r>
            <a:r>
              <a:rPr lang="en-US" dirty="0" smtClean="0"/>
              <a:t> Balance is the body’s ability to maintain equilibrium while stationary or while moving</a:t>
            </a:r>
          </a:p>
          <a:p>
            <a:pPr lvl="1" algn="l" rtl="0"/>
            <a:r>
              <a:rPr lang="en-US" b="1" dirty="0" smtClean="0">
                <a:solidFill>
                  <a:srgbClr val="FF0000"/>
                </a:solidFill>
              </a:rPr>
              <a:t>Coordination </a:t>
            </a:r>
            <a:r>
              <a:rPr lang="en-US" b="1" dirty="0" smtClean="0"/>
              <a:t> :</a:t>
            </a:r>
            <a:r>
              <a:rPr lang="en-US" dirty="0" smtClean="0"/>
              <a:t> Coordination is the body’s ability to sense with the body parts and eyes to coordinate and perform motor tasks smoothly and accurately.</a:t>
            </a:r>
          </a:p>
          <a:p>
            <a:pPr lvl="1" algn="l" rtl="0"/>
            <a:r>
              <a:rPr lang="en-US" b="1" dirty="0" smtClean="0">
                <a:solidFill>
                  <a:srgbClr val="FF0000"/>
                </a:solidFill>
              </a:rPr>
              <a:t>Power </a:t>
            </a:r>
            <a:r>
              <a:rPr lang="en-US" b="1" dirty="0" smtClean="0"/>
              <a:t>:</a:t>
            </a:r>
            <a:r>
              <a:rPr lang="en-US" dirty="0" smtClean="0"/>
              <a:t> The ability to transfer energy into force quickly is power.</a:t>
            </a:r>
          </a:p>
          <a:p>
            <a:pPr lvl="1" algn="l" rtl="0"/>
            <a:r>
              <a:rPr lang="en-US" b="1" dirty="0" smtClean="0">
                <a:solidFill>
                  <a:srgbClr val="FF0000"/>
                </a:solidFill>
              </a:rPr>
              <a:t>Reaction Time </a:t>
            </a:r>
            <a:r>
              <a:rPr lang="en-US" b="1" dirty="0" smtClean="0"/>
              <a:t>:</a:t>
            </a:r>
            <a:r>
              <a:rPr lang="en-US" dirty="0" smtClean="0"/>
              <a:t> The time elapsed between stimulation and the beginning of reaction to that stimulation is reaction time.</a:t>
            </a:r>
          </a:p>
          <a:p>
            <a:pPr lvl="1" algn="l" rtl="0"/>
            <a:r>
              <a:rPr lang="en-US" b="1" dirty="0" smtClean="0">
                <a:solidFill>
                  <a:srgbClr val="FF0000"/>
                </a:solidFill>
              </a:rPr>
              <a:t>Speed :</a:t>
            </a:r>
            <a:r>
              <a:rPr lang="en-US" dirty="0" smtClean="0"/>
              <a:t> The ability to perform a movement in a short period of time.</a:t>
            </a:r>
          </a:p>
          <a:p>
            <a:endParaRPr lang="ar-S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Body Composition </a:t>
            </a:r>
            <a:endParaRPr lang="ar-SA" dirty="0"/>
          </a:p>
        </p:txBody>
      </p:sp>
      <p:sp>
        <p:nvSpPr>
          <p:cNvPr id="3" name="Content Placeholder 2"/>
          <p:cNvSpPr>
            <a:spLocks noGrp="1"/>
          </p:cNvSpPr>
          <p:nvPr>
            <p:ph idx="1"/>
          </p:nvPr>
        </p:nvSpPr>
        <p:spPr/>
        <p:txBody>
          <a:bodyPr>
            <a:normAutofit fontScale="92500" lnSpcReduction="20000"/>
          </a:bodyPr>
          <a:lstStyle/>
          <a:p>
            <a:pPr algn="l" rtl="0"/>
            <a:r>
              <a:rPr lang="en-US" dirty="0" smtClean="0"/>
              <a:t>It </a:t>
            </a:r>
            <a:r>
              <a:rPr lang="en-US" dirty="0" smtClean="0"/>
              <a:t>is </a:t>
            </a:r>
            <a:r>
              <a:rPr lang="en-US" sz="3900" dirty="0" smtClean="0"/>
              <a:t>the ratio </a:t>
            </a:r>
            <a:r>
              <a:rPr lang="en-US" dirty="0" smtClean="0"/>
              <a:t>of </a:t>
            </a:r>
            <a:r>
              <a:rPr lang="en-US" dirty="0" smtClean="0">
                <a:solidFill>
                  <a:srgbClr val="FF0000"/>
                </a:solidFill>
              </a:rPr>
              <a:t>lean body mass </a:t>
            </a:r>
            <a:r>
              <a:rPr lang="en-US" dirty="0" smtClean="0"/>
              <a:t>(structural and functional elements of cells, body water, muscles, bone , heart, liver, kidney etc) </a:t>
            </a:r>
            <a:r>
              <a:rPr lang="en-US" dirty="0" smtClean="0">
                <a:solidFill>
                  <a:srgbClr val="FF0000"/>
                </a:solidFill>
              </a:rPr>
              <a:t>to body fat </a:t>
            </a:r>
            <a:r>
              <a:rPr lang="en-US" dirty="0" smtClean="0"/>
              <a:t>( essential and stored ) mass</a:t>
            </a:r>
            <a:r>
              <a:rPr lang="en-US" dirty="0" smtClean="0"/>
              <a:t>.</a:t>
            </a:r>
          </a:p>
          <a:p>
            <a:pPr algn="l" rtl="0"/>
            <a:r>
              <a:rPr lang="en-US" dirty="0" smtClean="0">
                <a:solidFill>
                  <a:srgbClr val="FF0000"/>
                </a:solidFill>
              </a:rPr>
              <a:t>Essential </a:t>
            </a:r>
            <a:r>
              <a:rPr lang="en-US" dirty="0" smtClean="0">
                <a:solidFill>
                  <a:srgbClr val="FF0000"/>
                </a:solidFill>
              </a:rPr>
              <a:t>fat </a:t>
            </a:r>
            <a:r>
              <a:rPr lang="en-US" dirty="0" smtClean="0"/>
              <a:t>is necessary for normal physiological functions (ex . nerve conduction ). </a:t>
            </a:r>
            <a:endParaRPr lang="en-US" dirty="0" smtClean="0"/>
          </a:p>
          <a:p>
            <a:pPr algn="l" rtl="0"/>
            <a:r>
              <a:rPr lang="en-US" dirty="0" smtClean="0">
                <a:solidFill>
                  <a:srgbClr val="FF0000"/>
                </a:solidFill>
              </a:rPr>
              <a:t>Stored </a:t>
            </a:r>
            <a:r>
              <a:rPr lang="en-US" dirty="0" smtClean="0">
                <a:solidFill>
                  <a:srgbClr val="FF0000"/>
                </a:solidFill>
              </a:rPr>
              <a:t>fat </a:t>
            </a:r>
            <a:r>
              <a:rPr lang="en-US" dirty="0" smtClean="0"/>
              <a:t>constitutes the body’s fat reserve that people try to lose. </a:t>
            </a:r>
            <a:endParaRPr lang="en-US" dirty="0" smtClean="0"/>
          </a:p>
          <a:p>
            <a:pPr algn="l" rtl="0"/>
            <a:r>
              <a:rPr lang="en-US" dirty="0" smtClean="0"/>
              <a:t>Body </a:t>
            </a:r>
            <a:r>
              <a:rPr lang="en-US" dirty="0" smtClean="0"/>
              <a:t>composition is used to describe the percentage of fat, bone and muscle in human bodies. </a:t>
            </a:r>
            <a:endParaRPr lang="en-US" dirty="0" smtClean="0"/>
          </a:p>
          <a:p>
            <a:pPr algn="l" rtl="0"/>
            <a:r>
              <a:rPr lang="en-US" dirty="0" smtClean="0"/>
              <a:t>The </a:t>
            </a:r>
            <a:r>
              <a:rPr lang="en-US" dirty="0" smtClean="0"/>
              <a:t>percentage of fat (body fat %) </a:t>
            </a:r>
            <a:r>
              <a:rPr lang="en-US" dirty="0" smtClean="0"/>
              <a:t>for us </a:t>
            </a:r>
            <a:r>
              <a:rPr lang="en-US" dirty="0" smtClean="0"/>
              <a:t>of most interest   because it can be very helpful in judging health in addition to body weight. </a:t>
            </a:r>
          </a:p>
          <a:p>
            <a:endParaRPr lang="ar-S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Body Composition </a:t>
            </a:r>
            <a:endParaRPr lang="ar-SA" dirty="0"/>
          </a:p>
        </p:txBody>
      </p:sp>
      <p:sp>
        <p:nvSpPr>
          <p:cNvPr id="3" name="Content Placeholder 2"/>
          <p:cNvSpPr>
            <a:spLocks noGrp="1"/>
          </p:cNvSpPr>
          <p:nvPr>
            <p:ph idx="1"/>
          </p:nvPr>
        </p:nvSpPr>
        <p:spPr/>
        <p:txBody>
          <a:bodyPr>
            <a:normAutofit fontScale="70000" lnSpcReduction="20000"/>
          </a:bodyPr>
          <a:lstStyle/>
          <a:p>
            <a:pPr algn="l" rtl="0"/>
            <a:r>
              <a:rPr lang="en-US" dirty="0" smtClean="0"/>
              <a:t>The </a:t>
            </a:r>
            <a:r>
              <a:rPr lang="en-US" dirty="0" smtClean="0"/>
              <a:t>muscle tissue takes up less space in our body than fat tissue, our body  composition as  well as our weight determines how lean we appear. </a:t>
            </a:r>
            <a:endParaRPr lang="en-US" dirty="0" smtClean="0"/>
          </a:p>
          <a:p>
            <a:pPr algn="l" rtl="0"/>
            <a:r>
              <a:rPr lang="en-US" dirty="0" smtClean="0">
                <a:solidFill>
                  <a:srgbClr val="FF0000"/>
                </a:solidFill>
              </a:rPr>
              <a:t>Two </a:t>
            </a:r>
            <a:r>
              <a:rPr lang="en-US" dirty="0" smtClean="0">
                <a:solidFill>
                  <a:srgbClr val="FF0000"/>
                </a:solidFill>
              </a:rPr>
              <a:t>people at the same height and weight may look completely different form each other because they have a different body composition . </a:t>
            </a:r>
            <a:endParaRPr lang="en-US" dirty="0" smtClean="0">
              <a:solidFill>
                <a:srgbClr val="FF0000"/>
              </a:solidFill>
            </a:endParaRPr>
          </a:p>
          <a:p>
            <a:pPr algn="l" rtl="0"/>
            <a:r>
              <a:rPr lang="en-US" dirty="0" smtClean="0"/>
              <a:t>When </a:t>
            </a:r>
            <a:r>
              <a:rPr lang="en-US" dirty="0" smtClean="0"/>
              <a:t>body composition is assessed it is typically expressed as a percentage of fat in the body </a:t>
            </a:r>
            <a:r>
              <a:rPr lang="en-US" dirty="0" smtClean="0"/>
              <a:t>.</a:t>
            </a:r>
          </a:p>
          <a:p>
            <a:pPr algn="l" rtl="0"/>
            <a:r>
              <a:rPr lang="en-US" dirty="0" smtClean="0">
                <a:solidFill>
                  <a:srgbClr val="FF0000"/>
                </a:solidFill>
              </a:rPr>
              <a:t>So </a:t>
            </a:r>
            <a:r>
              <a:rPr lang="en-US" dirty="0" smtClean="0">
                <a:solidFill>
                  <a:srgbClr val="FF0000"/>
                </a:solidFill>
              </a:rPr>
              <a:t>if a person has 20%  of body fat , 20% of his body weight is fat mass and the remaining 80% of his body weight is fat free or lean  body mass. </a:t>
            </a:r>
            <a:endParaRPr lang="en-US" dirty="0" smtClean="0">
              <a:solidFill>
                <a:srgbClr val="FF0000"/>
              </a:solidFill>
            </a:endParaRPr>
          </a:p>
          <a:p>
            <a:pPr algn="l" rtl="0"/>
            <a:r>
              <a:rPr lang="en-US" dirty="0" smtClean="0"/>
              <a:t>A </a:t>
            </a:r>
            <a:r>
              <a:rPr lang="en-US" dirty="0" smtClean="0"/>
              <a:t>high percentage of body fat is associated with an increased risk of heart diseases , diabetes and other conditions. </a:t>
            </a:r>
            <a:endParaRPr lang="en-US" dirty="0" smtClean="0"/>
          </a:p>
          <a:p>
            <a:pPr algn="l" rtl="0"/>
            <a:r>
              <a:rPr lang="en-US" dirty="0" smtClean="0">
                <a:solidFill>
                  <a:srgbClr val="FF0000"/>
                </a:solidFill>
              </a:rPr>
              <a:t>Whereas </a:t>
            </a:r>
            <a:r>
              <a:rPr lang="en-US" dirty="0" smtClean="0">
                <a:solidFill>
                  <a:srgbClr val="FF0000"/>
                </a:solidFill>
              </a:rPr>
              <a:t>too low percentage is also associated with health problems such as malnutrition and osteoporosis. </a:t>
            </a:r>
            <a:endParaRPr lang="en-US" dirty="0" smtClean="0">
              <a:solidFill>
                <a:srgbClr val="FF0000"/>
              </a:solidFill>
            </a:endParaRPr>
          </a:p>
          <a:p>
            <a:pPr algn="l" rtl="0"/>
            <a:r>
              <a:rPr lang="en-US" dirty="0" smtClean="0"/>
              <a:t>Maintaining </a:t>
            </a:r>
            <a:r>
              <a:rPr lang="en-US" dirty="0" smtClean="0"/>
              <a:t>percentage of body fat can help determine whether a person is at a healthy weight, overweight or obese.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BMI : </a:t>
            </a:r>
            <a:endParaRPr lang="ar-SA" dirty="0"/>
          </a:p>
        </p:txBody>
      </p:sp>
      <p:sp>
        <p:nvSpPr>
          <p:cNvPr id="3" name="Content Placeholder 2"/>
          <p:cNvSpPr>
            <a:spLocks noGrp="1"/>
          </p:cNvSpPr>
          <p:nvPr>
            <p:ph idx="1"/>
          </p:nvPr>
        </p:nvSpPr>
        <p:spPr/>
        <p:txBody>
          <a:bodyPr/>
          <a:lstStyle/>
          <a:p>
            <a:pPr algn="l" rtl="0"/>
            <a:r>
              <a:rPr lang="en-US" dirty="0" smtClean="0"/>
              <a:t>It </a:t>
            </a:r>
            <a:r>
              <a:rPr lang="en-US" dirty="0" smtClean="0"/>
              <a:t>is a key index for relating body weight to height. </a:t>
            </a:r>
            <a:endParaRPr lang="en-US" dirty="0" smtClean="0"/>
          </a:p>
          <a:p>
            <a:pPr algn="l" rtl="0"/>
            <a:r>
              <a:rPr lang="en-US" dirty="0" smtClean="0"/>
              <a:t>It </a:t>
            </a:r>
            <a:r>
              <a:rPr lang="en-US" dirty="0" smtClean="0"/>
              <a:t>is determined when the weight in kilograms is divide by height in centimeters squared</a:t>
            </a:r>
            <a:r>
              <a:rPr lang="en-US" dirty="0" smtClean="0"/>
              <a:t>.</a:t>
            </a:r>
          </a:p>
          <a:p>
            <a:pPr algn="l" rtl="0"/>
            <a:r>
              <a:rPr lang="en-US" dirty="0" smtClean="0"/>
              <a:t>There </a:t>
            </a:r>
            <a:r>
              <a:rPr lang="en-US" dirty="0" smtClean="0"/>
              <a:t>are numerous gadgets which have flooded the market for measuring the BMI ,but their accuracy has to be ascertained in the knowing the precise body mass index</a:t>
            </a:r>
            <a:r>
              <a:rPr lang="en-US" dirty="0" smtClean="0"/>
              <a:t>.</a:t>
            </a:r>
            <a:endParaRPr lang="en-US"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a:bodyPr>
          <a:lstStyle/>
          <a:p>
            <a:pPr algn="l" rtl="0"/>
            <a:r>
              <a:rPr lang="en-US" b="1" dirty="0" smtClean="0"/>
              <a:t>BMI</a:t>
            </a:r>
            <a:endParaRPr lang="en-US" dirty="0" smtClean="0"/>
          </a:p>
          <a:p>
            <a:r>
              <a:rPr lang="en-US" b="1" dirty="0" smtClean="0"/>
              <a:t>Category</a:t>
            </a:r>
            <a:endParaRPr lang="en-US" dirty="0" smtClean="0"/>
          </a:p>
          <a:p>
            <a:r>
              <a:rPr lang="en-US" b="1" dirty="0" smtClean="0"/>
              <a:t>Waist less than or equal to 40 in. (men) or 35 in. (women</a:t>
            </a:r>
            <a:r>
              <a:rPr lang="en-US" b="1" dirty="0" smtClean="0"/>
              <a:t>)</a:t>
            </a:r>
            <a:endParaRPr lang="ar-S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
            </a:r>
            <a:br>
              <a:rPr lang="ar-SA" dirty="0" smtClean="0"/>
            </a:br>
            <a:r>
              <a:rPr lang="ar-SA" dirty="0" smtClean="0"/>
              <a:t/>
            </a:r>
            <a:br>
              <a:rPr lang="ar-SA" dirty="0" smtClean="0"/>
            </a:br>
            <a:r>
              <a:rPr lang="en-US" b="1" dirty="0" smtClean="0"/>
              <a:t>the risk of associated disease according to BMI and waist size</a:t>
            </a:r>
            <a:endParaRPr lang="ar-SA" dirty="0"/>
          </a:p>
        </p:txBody>
      </p:sp>
      <p:graphicFrame>
        <p:nvGraphicFramePr>
          <p:cNvPr id="4" name="Content Placeholder 3"/>
          <p:cNvGraphicFramePr>
            <a:graphicFrameLocks noGrp="1"/>
          </p:cNvGraphicFramePr>
          <p:nvPr>
            <p:ph idx="1"/>
          </p:nvPr>
        </p:nvGraphicFramePr>
        <p:xfrm>
          <a:off x="457200" y="1935163"/>
          <a:ext cx="8229600" cy="2595880"/>
        </p:xfrm>
        <a:graphic>
          <a:graphicData uri="http://schemas.openxmlformats.org/drawingml/2006/table">
            <a:tbl>
              <a:tblPr rtl="1" firstRow="1" bandRow="1">
                <a:tableStyleId>{5C22544A-7EE6-4342-B048-85BDC9FD1C3A}</a:tableStyleId>
              </a:tblPr>
              <a:tblGrid>
                <a:gridCol w="2057400"/>
                <a:gridCol w="2057400"/>
                <a:gridCol w="2057400"/>
                <a:gridCol w="2057400"/>
              </a:tblGrid>
              <a:tr h="370840">
                <a:tc>
                  <a:txBody>
                    <a:bodyPr/>
                    <a:lstStyle/>
                    <a:p>
                      <a:pPr algn="ctr" rtl="0">
                        <a:spcAft>
                          <a:spcPts val="0"/>
                        </a:spcAft>
                      </a:pPr>
                      <a:r>
                        <a:rPr lang="en-US" sz="1000" b="1" dirty="0">
                          <a:solidFill>
                            <a:srgbClr val="000000"/>
                          </a:solidFill>
                          <a:latin typeface="Arial"/>
                          <a:ea typeface="Times New Roman"/>
                        </a:rPr>
                        <a:t>BMI</a:t>
                      </a:r>
                      <a:endParaRPr lang="en-US" sz="1200" dirty="0">
                        <a:latin typeface="Times New Roman"/>
                        <a:ea typeface="Times New Roman"/>
                      </a:endParaRPr>
                    </a:p>
                  </a:txBody>
                  <a:tcPr marL="0" marR="0" marT="0" marB="0" anchor="ctr"/>
                </a:tc>
                <a:tc>
                  <a:txBody>
                    <a:bodyPr/>
                    <a:lstStyle/>
                    <a:p>
                      <a:pPr algn="ctr" rtl="0">
                        <a:spcAft>
                          <a:spcPts val="0"/>
                        </a:spcAft>
                      </a:pPr>
                      <a:r>
                        <a:rPr lang="en-US" sz="1000" b="1">
                          <a:solidFill>
                            <a:srgbClr val="000000"/>
                          </a:solidFill>
                          <a:latin typeface="Arial"/>
                          <a:ea typeface="Times New Roman"/>
                        </a:rPr>
                        <a:t>Category</a:t>
                      </a:r>
                      <a:endParaRPr lang="en-US" sz="1200">
                        <a:latin typeface="Times New Roman"/>
                        <a:ea typeface="Times New Roman"/>
                      </a:endParaRPr>
                    </a:p>
                  </a:txBody>
                  <a:tcPr marL="0" marR="0" marT="0" marB="0" anchor="ctr"/>
                </a:tc>
                <a:tc>
                  <a:txBody>
                    <a:bodyPr/>
                    <a:lstStyle/>
                    <a:p>
                      <a:pPr algn="ctr" rtl="0">
                        <a:spcAft>
                          <a:spcPts val="0"/>
                        </a:spcAft>
                      </a:pPr>
                      <a:r>
                        <a:rPr lang="en-US" sz="1000" b="1">
                          <a:solidFill>
                            <a:srgbClr val="000000"/>
                          </a:solidFill>
                          <a:latin typeface="Arial"/>
                          <a:ea typeface="Times New Roman"/>
                        </a:rPr>
                        <a:t>Waist less than or equal to 40 in. (men) or 35 in. (women)</a:t>
                      </a:r>
                      <a:endParaRPr lang="en-US" sz="1200">
                        <a:latin typeface="Times New Roman"/>
                        <a:ea typeface="Times New Roman"/>
                      </a:endParaRPr>
                    </a:p>
                  </a:txBody>
                  <a:tcPr marL="0" marR="0" marT="0" marB="0" anchor="ctr"/>
                </a:tc>
                <a:tc>
                  <a:txBody>
                    <a:bodyPr/>
                    <a:lstStyle/>
                    <a:p>
                      <a:pPr algn="ctr" rtl="0">
                        <a:spcAft>
                          <a:spcPts val="0"/>
                        </a:spcAft>
                      </a:pPr>
                      <a:r>
                        <a:rPr lang="en-US" sz="1000" b="1">
                          <a:solidFill>
                            <a:srgbClr val="000000"/>
                          </a:solidFill>
                          <a:latin typeface="Arial"/>
                          <a:ea typeface="Times New Roman"/>
                        </a:rPr>
                        <a:t>Waist greater than 40 in. (men) or 35 in. (women)</a:t>
                      </a:r>
                      <a:endParaRPr lang="en-US" sz="1200">
                        <a:latin typeface="Times New Roman"/>
                        <a:ea typeface="Times New Roman"/>
                      </a:endParaRPr>
                    </a:p>
                  </a:txBody>
                  <a:tcPr marL="0" marR="0" marT="0" marB="0" anchor="ctr"/>
                </a:tc>
              </a:tr>
              <a:tr h="370840">
                <a:tc>
                  <a:txBody>
                    <a:bodyPr/>
                    <a:lstStyle/>
                    <a:p>
                      <a:pPr algn="ctr" rtl="0">
                        <a:spcAft>
                          <a:spcPts val="0"/>
                        </a:spcAft>
                      </a:pPr>
                      <a:r>
                        <a:rPr lang="en-US" sz="1000">
                          <a:solidFill>
                            <a:srgbClr val="000000"/>
                          </a:solidFill>
                          <a:latin typeface="Arial"/>
                          <a:ea typeface="Times New Roman"/>
                        </a:rPr>
                        <a:t>18.5 or less</a:t>
                      </a:r>
                      <a:endParaRPr lang="en-US" sz="1200">
                        <a:latin typeface="Times New Roman"/>
                        <a:ea typeface="Times New Roman"/>
                      </a:endParaRPr>
                    </a:p>
                  </a:txBody>
                  <a:tcPr marL="0" marR="0" marT="0" marB="0" anchor="ctr"/>
                </a:tc>
                <a:tc>
                  <a:txBody>
                    <a:bodyPr/>
                    <a:lstStyle/>
                    <a:p>
                      <a:pPr algn="ctr" rtl="0">
                        <a:spcAft>
                          <a:spcPts val="0"/>
                        </a:spcAft>
                      </a:pPr>
                      <a:r>
                        <a:rPr lang="en-US" sz="1000">
                          <a:solidFill>
                            <a:srgbClr val="000000"/>
                          </a:solidFill>
                          <a:latin typeface="Arial"/>
                          <a:ea typeface="Times New Roman"/>
                        </a:rPr>
                        <a:t>Underweight</a:t>
                      </a:r>
                      <a:endParaRPr lang="en-US" sz="1200">
                        <a:latin typeface="Times New Roman"/>
                        <a:ea typeface="Times New Roman"/>
                      </a:endParaRPr>
                    </a:p>
                  </a:txBody>
                  <a:tcPr marL="0" marR="0" marT="0" marB="0" anchor="ctr"/>
                </a:tc>
                <a:tc>
                  <a:txBody>
                    <a:bodyPr/>
                    <a:lstStyle/>
                    <a:p>
                      <a:pPr algn="ctr" rtl="0">
                        <a:spcAft>
                          <a:spcPts val="0"/>
                        </a:spcAft>
                      </a:pPr>
                      <a:r>
                        <a:rPr lang="en-US" sz="1000">
                          <a:solidFill>
                            <a:srgbClr val="000000"/>
                          </a:solidFill>
                          <a:latin typeface="Arial"/>
                          <a:ea typeface="Times New Roman"/>
                        </a:rPr>
                        <a:t>N/A</a:t>
                      </a:r>
                      <a:endParaRPr lang="en-US" sz="1200">
                        <a:latin typeface="Times New Roman"/>
                        <a:ea typeface="Times New Roman"/>
                      </a:endParaRPr>
                    </a:p>
                  </a:txBody>
                  <a:tcPr marL="0" marR="0" marT="0" marB="0" anchor="ctr"/>
                </a:tc>
                <a:tc>
                  <a:txBody>
                    <a:bodyPr/>
                    <a:lstStyle/>
                    <a:p>
                      <a:pPr algn="ctr" rtl="0">
                        <a:spcAft>
                          <a:spcPts val="0"/>
                        </a:spcAft>
                      </a:pPr>
                      <a:r>
                        <a:rPr lang="en-US" sz="1000">
                          <a:solidFill>
                            <a:srgbClr val="000000"/>
                          </a:solidFill>
                          <a:latin typeface="Arial"/>
                          <a:ea typeface="Times New Roman"/>
                        </a:rPr>
                        <a:t>N/A</a:t>
                      </a:r>
                      <a:endParaRPr lang="en-US" sz="1200">
                        <a:latin typeface="Times New Roman"/>
                        <a:ea typeface="Times New Roman"/>
                      </a:endParaRPr>
                    </a:p>
                  </a:txBody>
                  <a:tcPr marL="0" marR="0" marT="0" marB="0" anchor="ctr"/>
                </a:tc>
              </a:tr>
              <a:tr h="370840">
                <a:tc>
                  <a:txBody>
                    <a:bodyPr/>
                    <a:lstStyle/>
                    <a:p>
                      <a:pPr algn="ctr" rtl="0">
                        <a:spcAft>
                          <a:spcPts val="0"/>
                        </a:spcAft>
                      </a:pPr>
                      <a:r>
                        <a:rPr lang="en-US" sz="1000">
                          <a:solidFill>
                            <a:srgbClr val="000000"/>
                          </a:solidFill>
                          <a:latin typeface="Arial"/>
                          <a:ea typeface="Times New Roman"/>
                        </a:rPr>
                        <a:t>18.5 - 24.9</a:t>
                      </a:r>
                      <a:endParaRPr lang="en-US" sz="1200">
                        <a:latin typeface="Times New Roman"/>
                        <a:ea typeface="Times New Roman"/>
                      </a:endParaRPr>
                    </a:p>
                  </a:txBody>
                  <a:tcPr marL="0" marR="0" marT="0" marB="0" anchor="ctr"/>
                </a:tc>
                <a:tc>
                  <a:txBody>
                    <a:bodyPr/>
                    <a:lstStyle/>
                    <a:p>
                      <a:pPr algn="ctr" rtl="0">
                        <a:spcAft>
                          <a:spcPts val="0"/>
                        </a:spcAft>
                      </a:pPr>
                      <a:r>
                        <a:rPr lang="en-US" sz="1000">
                          <a:solidFill>
                            <a:srgbClr val="000000"/>
                          </a:solidFill>
                          <a:latin typeface="Arial"/>
                          <a:ea typeface="Times New Roman"/>
                        </a:rPr>
                        <a:t>Normal</a:t>
                      </a:r>
                      <a:endParaRPr lang="en-US" sz="1200">
                        <a:latin typeface="Times New Roman"/>
                        <a:ea typeface="Times New Roman"/>
                      </a:endParaRPr>
                    </a:p>
                  </a:txBody>
                  <a:tcPr marL="0" marR="0" marT="0" marB="0" anchor="ctr"/>
                </a:tc>
                <a:tc>
                  <a:txBody>
                    <a:bodyPr/>
                    <a:lstStyle/>
                    <a:p>
                      <a:pPr algn="ctr" rtl="0">
                        <a:spcAft>
                          <a:spcPts val="0"/>
                        </a:spcAft>
                      </a:pPr>
                      <a:r>
                        <a:rPr lang="en-US" sz="1000">
                          <a:solidFill>
                            <a:srgbClr val="000000"/>
                          </a:solidFill>
                          <a:latin typeface="Arial"/>
                          <a:ea typeface="Times New Roman"/>
                        </a:rPr>
                        <a:t>N/A</a:t>
                      </a:r>
                      <a:endParaRPr lang="en-US" sz="1200">
                        <a:latin typeface="Times New Roman"/>
                        <a:ea typeface="Times New Roman"/>
                      </a:endParaRPr>
                    </a:p>
                  </a:txBody>
                  <a:tcPr marL="0" marR="0" marT="0" marB="0" anchor="ctr"/>
                </a:tc>
                <a:tc>
                  <a:txBody>
                    <a:bodyPr/>
                    <a:lstStyle/>
                    <a:p>
                      <a:pPr algn="ctr" rtl="0">
                        <a:spcAft>
                          <a:spcPts val="0"/>
                        </a:spcAft>
                      </a:pPr>
                      <a:r>
                        <a:rPr lang="en-US" sz="1000">
                          <a:solidFill>
                            <a:srgbClr val="000000"/>
                          </a:solidFill>
                          <a:latin typeface="Arial"/>
                          <a:ea typeface="Times New Roman"/>
                        </a:rPr>
                        <a:t>N/A</a:t>
                      </a:r>
                      <a:endParaRPr lang="en-US" sz="1200">
                        <a:latin typeface="Times New Roman"/>
                        <a:ea typeface="Times New Roman"/>
                      </a:endParaRPr>
                    </a:p>
                  </a:txBody>
                  <a:tcPr marL="0" marR="0" marT="0" marB="0" anchor="ctr"/>
                </a:tc>
              </a:tr>
              <a:tr h="370840">
                <a:tc>
                  <a:txBody>
                    <a:bodyPr/>
                    <a:lstStyle/>
                    <a:p>
                      <a:pPr algn="ctr" rtl="0">
                        <a:spcAft>
                          <a:spcPts val="0"/>
                        </a:spcAft>
                      </a:pPr>
                      <a:r>
                        <a:rPr lang="en-US" sz="1000">
                          <a:solidFill>
                            <a:srgbClr val="000000"/>
                          </a:solidFill>
                          <a:latin typeface="Arial"/>
                          <a:ea typeface="Times New Roman"/>
                        </a:rPr>
                        <a:t>25.0 - 29.9</a:t>
                      </a:r>
                      <a:endParaRPr lang="en-US" sz="1200">
                        <a:latin typeface="Times New Roman"/>
                        <a:ea typeface="Times New Roman"/>
                      </a:endParaRPr>
                    </a:p>
                  </a:txBody>
                  <a:tcPr marL="0" marR="0" marT="0" marB="0" anchor="ctr"/>
                </a:tc>
                <a:tc>
                  <a:txBody>
                    <a:bodyPr/>
                    <a:lstStyle/>
                    <a:p>
                      <a:pPr algn="ctr" rtl="0">
                        <a:spcAft>
                          <a:spcPts val="0"/>
                        </a:spcAft>
                      </a:pPr>
                      <a:r>
                        <a:rPr lang="en-US" sz="1000">
                          <a:solidFill>
                            <a:srgbClr val="000000"/>
                          </a:solidFill>
                          <a:latin typeface="Arial"/>
                          <a:ea typeface="Times New Roman"/>
                        </a:rPr>
                        <a:t>Overweight</a:t>
                      </a:r>
                      <a:endParaRPr lang="en-US" sz="1200">
                        <a:latin typeface="Times New Roman"/>
                        <a:ea typeface="Times New Roman"/>
                      </a:endParaRPr>
                    </a:p>
                  </a:txBody>
                  <a:tcPr marL="0" marR="0" marT="0" marB="0" anchor="ctr"/>
                </a:tc>
                <a:tc>
                  <a:txBody>
                    <a:bodyPr/>
                    <a:lstStyle/>
                    <a:p>
                      <a:pPr algn="ctr" rtl="0">
                        <a:spcAft>
                          <a:spcPts val="0"/>
                        </a:spcAft>
                      </a:pPr>
                      <a:r>
                        <a:rPr lang="en-US" sz="1000">
                          <a:solidFill>
                            <a:srgbClr val="000000"/>
                          </a:solidFill>
                          <a:latin typeface="Arial"/>
                          <a:ea typeface="Times New Roman"/>
                        </a:rPr>
                        <a:t>Increased Risk</a:t>
                      </a:r>
                      <a:endParaRPr lang="en-US" sz="1200">
                        <a:latin typeface="Times New Roman"/>
                        <a:ea typeface="Times New Roman"/>
                      </a:endParaRPr>
                    </a:p>
                  </a:txBody>
                  <a:tcPr marL="0" marR="0" marT="0" marB="0" anchor="ctr"/>
                </a:tc>
                <a:tc>
                  <a:txBody>
                    <a:bodyPr/>
                    <a:lstStyle/>
                    <a:p>
                      <a:pPr algn="ctr" rtl="0">
                        <a:spcAft>
                          <a:spcPts val="0"/>
                        </a:spcAft>
                      </a:pPr>
                      <a:r>
                        <a:rPr lang="en-US" sz="1000">
                          <a:solidFill>
                            <a:srgbClr val="000000"/>
                          </a:solidFill>
                          <a:latin typeface="Arial"/>
                          <a:ea typeface="Times New Roman"/>
                        </a:rPr>
                        <a:t>High Risk</a:t>
                      </a:r>
                      <a:endParaRPr lang="en-US" sz="1200">
                        <a:latin typeface="Times New Roman"/>
                        <a:ea typeface="Times New Roman"/>
                      </a:endParaRPr>
                    </a:p>
                  </a:txBody>
                  <a:tcPr marL="0" marR="0" marT="0" marB="0" anchor="ctr"/>
                </a:tc>
              </a:tr>
              <a:tr h="370840">
                <a:tc>
                  <a:txBody>
                    <a:bodyPr/>
                    <a:lstStyle/>
                    <a:p>
                      <a:pPr algn="ctr" rtl="0">
                        <a:spcAft>
                          <a:spcPts val="0"/>
                        </a:spcAft>
                      </a:pPr>
                      <a:r>
                        <a:rPr lang="en-US" sz="1000">
                          <a:solidFill>
                            <a:srgbClr val="000000"/>
                          </a:solidFill>
                          <a:latin typeface="Arial"/>
                          <a:ea typeface="Times New Roman"/>
                        </a:rPr>
                        <a:t>30.0 - 34.9</a:t>
                      </a:r>
                      <a:endParaRPr lang="en-US" sz="1200">
                        <a:latin typeface="Times New Roman"/>
                        <a:ea typeface="Times New Roman"/>
                      </a:endParaRPr>
                    </a:p>
                  </a:txBody>
                  <a:tcPr marL="0" marR="0" marT="0" marB="0" anchor="ctr"/>
                </a:tc>
                <a:tc>
                  <a:txBody>
                    <a:bodyPr/>
                    <a:lstStyle/>
                    <a:p>
                      <a:pPr algn="ctr" rtl="0">
                        <a:spcAft>
                          <a:spcPts val="0"/>
                        </a:spcAft>
                      </a:pPr>
                      <a:r>
                        <a:rPr lang="en-US" sz="1000">
                          <a:solidFill>
                            <a:srgbClr val="000000"/>
                          </a:solidFill>
                          <a:latin typeface="Arial"/>
                          <a:ea typeface="Times New Roman"/>
                        </a:rPr>
                        <a:t>Obese</a:t>
                      </a:r>
                      <a:endParaRPr lang="en-US" sz="1200">
                        <a:latin typeface="Times New Roman"/>
                        <a:ea typeface="Times New Roman"/>
                      </a:endParaRPr>
                    </a:p>
                  </a:txBody>
                  <a:tcPr marL="0" marR="0" marT="0" marB="0" anchor="ctr"/>
                </a:tc>
                <a:tc>
                  <a:txBody>
                    <a:bodyPr/>
                    <a:lstStyle/>
                    <a:p>
                      <a:pPr algn="ctr" rtl="0">
                        <a:spcAft>
                          <a:spcPts val="0"/>
                        </a:spcAft>
                      </a:pPr>
                      <a:r>
                        <a:rPr lang="en-US" sz="1000" dirty="0">
                          <a:solidFill>
                            <a:srgbClr val="000000"/>
                          </a:solidFill>
                          <a:latin typeface="Arial"/>
                          <a:ea typeface="Times New Roman"/>
                        </a:rPr>
                        <a:t>High Risk</a:t>
                      </a:r>
                      <a:endParaRPr lang="en-US" sz="1200" dirty="0">
                        <a:latin typeface="Times New Roman"/>
                        <a:ea typeface="Times New Roman"/>
                      </a:endParaRPr>
                    </a:p>
                  </a:txBody>
                  <a:tcPr marL="0" marR="0" marT="0" marB="0" anchor="ctr"/>
                </a:tc>
                <a:tc>
                  <a:txBody>
                    <a:bodyPr/>
                    <a:lstStyle/>
                    <a:p>
                      <a:pPr algn="ctr" rtl="0">
                        <a:spcAft>
                          <a:spcPts val="0"/>
                        </a:spcAft>
                      </a:pPr>
                      <a:r>
                        <a:rPr lang="en-US" sz="1000">
                          <a:solidFill>
                            <a:srgbClr val="000000"/>
                          </a:solidFill>
                          <a:latin typeface="Arial"/>
                          <a:ea typeface="Times New Roman"/>
                        </a:rPr>
                        <a:t>Very High Risk</a:t>
                      </a:r>
                      <a:endParaRPr lang="en-US" sz="1200">
                        <a:latin typeface="Times New Roman"/>
                        <a:ea typeface="Times New Roman"/>
                      </a:endParaRPr>
                    </a:p>
                  </a:txBody>
                  <a:tcPr marL="0" marR="0" marT="0" marB="0" anchor="ctr"/>
                </a:tc>
              </a:tr>
              <a:tr h="370840">
                <a:tc>
                  <a:txBody>
                    <a:bodyPr/>
                    <a:lstStyle/>
                    <a:p>
                      <a:pPr algn="ctr" rtl="0">
                        <a:spcAft>
                          <a:spcPts val="0"/>
                        </a:spcAft>
                      </a:pPr>
                      <a:r>
                        <a:rPr lang="en-US" sz="1000">
                          <a:solidFill>
                            <a:srgbClr val="000000"/>
                          </a:solidFill>
                          <a:latin typeface="Arial"/>
                          <a:ea typeface="Times New Roman"/>
                        </a:rPr>
                        <a:t>35.0 - 39.9</a:t>
                      </a:r>
                      <a:endParaRPr lang="en-US" sz="1200">
                        <a:latin typeface="Times New Roman"/>
                        <a:ea typeface="Times New Roman"/>
                      </a:endParaRPr>
                    </a:p>
                  </a:txBody>
                  <a:tcPr marL="0" marR="0" marT="0" marB="0" anchor="ctr"/>
                </a:tc>
                <a:tc>
                  <a:txBody>
                    <a:bodyPr/>
                    <a:lstStyle/>
                    <a:p>
                      <a:pPr algn="ctr" rtl="0">
                        <a:spcAft>
                          <a:spcPts val="0"/>
                        </a:spcAft>
                      </a:pPr>
                      <a:r>
                        <a:rPr lang="en-US" sz="1000">
                          <a:solidFill>
                            <a:srgbClr val="000000"/>
                          </a:solidFill>
                          <a:latin typeface="Arial"/>
                          <a:ea typeface="Times New Roman"/>
                        </a:rPr>
                        <a:t>Obese</a:t>
                      </a:r>
                      <a:endParaRPr lang="en-US" sz="1200">
                        <a:latin typeface="Times New Roman"/>
                        <a:ea typeface="Times New Roman"/>
                      </a:endParaRPr>
                    </a:p>
                  </a:txBody>
                  <a:tcPr marL="0" marR="0" marT="0" marB="0" anchor="ctr"/>
                </a:tc>
                <a:tc>
                  <a:txBody>
                    <a:bodyPr/>
                    <a:lstStyle/>
                    <a:p>
                      <a:pPr algn="ctr" rtl="0">
                        <a:spcAft>
                          <a:spcPts val="0"/>
                        </a:spcAft>
                      </a:pPr>
                      <a:r>
                        <a:rPr lang="en-US" sz="1000">
                          <a:solidFill>
                            <a:srgbClr val="000000"/>
                          </a:solidFill>
                          <a:latin typeface="Arial"/>
                          <a:ea typeface="Times New Roman"/>
                        </a:rPr>
                        <a:t>Very High Risk</a:t>
                      </a:r>
                      <a:endParaRPr lang="en-US" sz="1200">
                        <a:latin typeface="Times New Roman"/>
                        <a:ea typeface="Times New Roman"/>
                      </a:endParaRPr>
                    </a:p>
                  </a:txBody>
                  <a:tcPr marL="0" marR="0" marT="0" marB="0" anchor="ctr"/>
                </a:tc>
                <a:tc>
                  <a:txBody>
                    <a:bodyPr/>
                    <a:lstStyle/>
                    <a:p>
                      <a:pPr algn="ctr" rtl="0">
                        <a:spcAft>
                          <a:spcPts val="0"/>
                        </a:spcAft>
                      </a:pPr>
                      <a:r>
                        <a:rPr lang="en-US" sz="1000">
                          <a:solidFill>
                            <a:srgbClr val="000000"/>
                          </a:solidFill>
                          <a:latin typeface="Arial"/>
                          <a:ea typeface="Times New Roman"/>
                        </a:rPr>
                        <a:t>Very High Risk</a:t>
                      </a:r>
                      <a:endParaRPr lang="en-US" sz="1200">
                        <a:latin typeface="Times New Roman"/>
                        <a:ea typeface="Times New Roman"/>
                      </a:endParaRPr>
                    </a:p>
                  </a:txBody>
                  <a:tcPr marL="0" marR="0" marT="0" marB="0" anchor="ctr"/>
                </a:tc>
              </a:tr>
              <a:tr h="370840">
                <a:tc>
                  <a:txBody>
                    <a:bodyPr/>
                    <a:lstStyle/>
                    <a:p>
                      <a:pPr algn="ctr" rtl="0">
                        <a:spcAft>
                          <a:spcPts val="0"/>
                        </a:spcAft>
                      </a:pPr>
                      <a:r>
                        <a:rPr lang="en-US" sz="1000" dirty="0">
                          <a:solidFill>
                            <a:srgbClr val="000000"/>
                          </a:solidFill>
                          <a:latin typeface="Arial"/>
                          <a:ea typeface="Times New Roman"/>
                        </a:rPr>
                        <a:t>40 or greater</a:t>
                      </a:r>
                      <a:endParaRPr lang="en-US" sz="1200" dirty="0">
                        <a:latin typeface="Times New Roman"/>
                        <a:ea typeface="Times New Roman"/>
                      </a:endParaRPr>
                    </a:p>
                  </a:txBody>
                  <a:tcPr marL="0" marR="0" marT="0" marB="0" anchor="ctr"/>
                </a:tc>
                <a:tc>
                  <a:txBody>
                    <a:bodyPr/>
                    <a:lstStyle/>
                    <a:p>
                      <a:pPr algn="ctr" rtl="0">
                        <a:spcAft>
                          <a:spcPts val="0"/>
                        </a:spcAft>
                      </a:pPr>
                      <a:r>
                        <a:rPr lang="en-US" sz="1000" dirty="0">
                          <a:solidFill>
                            <a:srgbClr val="000000"/>
                          </a:solidFill>
                          <a:latin typeface="Arial"/>
                          <a:ea typeface="Times New Roman"/>
                        </a:rPr>
                        <a:t>Extremely Obese</a:t>
                      </a:r>
                      <a:endParaRPr lang="en-US" sz="1200" dirty="0">
                        <a:latin typeface="Times New Roman"/>
                        <a:ea typeface="Times New Roman"/>
                      </a:endParaRPr>
                    </a:p>
                  </a:txBody>
                  <a:tcPr marL="0" marR="0" marT="0" marB="0" anchor="ctr"/>
                </a:tc>
                <a:tc>
                  <a:txBody>
                    <a:bodyPr/>
                    <a:lstStyle/>
                    <a:p>
                      <a:pPr algn="ctr" rtl="0">
                        <a:spcAft>
                          <a:spcPts val="0"/>
                        </a:spcAft>
                      </a:pPr>
                      <a:r>
                        <a:rPr lang="en-US" sz="1000" dirty="0">
                          <a:solidFill>
                            <a:srgbClr val="000000"/>
                          </a:solidFill>
                          <a:latin typeface="Arial"/>
                          <a:ea typeface="Times New Roman"/>
                        </a:rPr>
                        <a:t>Extremely High Risk</a:t>
                      </a:r>
                      <a:endParaRPr lang="en-US" sz="1200" dirty="0">
                        <a:latin typeface="Times New Roman"/>
                        <a:ea typeface="Times New Roman"/>
                      </a:endParaRPr>
                    </a:p>
                  </a:txBody>
                  <a:tcPr marL="0" marR="0" marT="0" marB="0" anchor="ctr"/>
                </a:tc>
                <a:tc>
                  <a:txBody>
                    <a:bodyPr/>
                    <a:lstStyle/>
                    <a:p>
                      <a:pPr algn="ctr" rtl="0">
                        <a:spcAft>
                          <a:spcPts val="0"/>
                        </a:spcAft>
                      </a:pPr>
                      <a:r>
                        <a:rPr lang="en-US" sz="1000" dirty="0">
                          <a:solidFill>
                            <a:srgbClr val="000000"/>
                          </a:solidFill>
                          <a:latin typeface="Arial"/>
                          <a:ea typeface="Times New Roman"/>
                        </a:rPr>
                        <a:t>Extremely High Risk</a:t>
                      </a:r>
                      <a:endParaRPr lang="en-US" sz="1200" dirty="0">
                        <a:latin typeface="Times New Roman"/>
                        <a:ea typeface="Times New Roman"/>
                      </a:endParaRPr>
                    </a:p>
                  </a:txBody>
                  <a:tcPr marL="0" marR="0" marT="0" marB="0" anchor="ct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PERSONAL HEALTH</a:t>
            </a:r>
            <a:endParaRPr lang="ar-SA" dirty="0"/>
          </a:p>
        </p:txBody>
      </p:sp>
      <p:sp>
        <p:nvSpPr>
          <p:cNvPr id="3" name="Content Placeholder 2"/>
          <p:cNvSpPr>
            <a:spLocks noGrp="1"/>
          </p:cNvSpPr>
          <p:nvPr>
            <p:ph idx="1"/>
          </p:nvPr>
        </p:nvSpPr>
        <p:spPr/>
        <p:txBody>
          <a:bodyPr/>
          <a:lstStyle/>
          <a:p>
            <a:pPr algn="ctr" rtl="0"/>
            <a:r>
              <a:rPr lang="en-US" sz="4000" b="1" dirty="0"/>
              <a:t>Taking care of the body parts like Teeth, Skin, Feet, Clothes, Sweat and their related aspects is essential for maintaining GOOD health</a:t>
            </a:r>
            <a:r>
              <a:rPr lang="en-US" sz="4000" b="1" dirty="0" smtClean="0"/>
              <a:t>.</a:t>
            </a:r>
            <a:r>
              <a:rPr lang="en-US" sz="2000" b="1" dirty="0" smtClean="0"/>
              <a:t>{</a:t>
            </a:r>
            <a:r>
              <a:rPr lang="en-US" sz="4000" b="1" dirty="0" smtClean="0"/>
              <a:t> </a:t>
            </a:r>
            <a:endParaRPr lang="en-US" sz="4000" b="1" dirty="0"/>
          </a:p>
          <a:p>
            <a:endParaRPr lang="ar-SA"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TEETH – ORAL OR DENTAL HEALTH </a:t>
            </a:r>
            <a:endParaRPr lang="ar-SA" dirty="0"/>
          </a:p>
        </p:txBody>
      </p:sp>
      <p:sp>
        <p:nvSpPr>
          <p:cNvPr id="3" name="Content Placeholder 2"/>
          <p:cNvSpPr>
            <a:spLocks noGrp="1"/>
          </p:cNvSpPr>
          <p:nvPr>
            <p:ph idx="1"/>
          </p:nvPr>
        </p:nvSpPr>
        <p:spPr/>
        <p:txBody>
          <a:bodyPr>
            <a:normAutofit fontScale="92500" lnSpcReduction="10000"/>
          </a:bodyPr>
          <a:lstStyle/>
          <a:p>
            <a:pPr algn="just" rtl="0"/>
            <a:r>
              <a:rPr lang="en-US" b="1" dirty="0" smtClean="0"/>
              <a:t> </a:t>
            </a:r>
            <a:r>
              <a:rPr lang="en-US" b="1" dirty="0"/>
              <a:t>They are precious gift of “ALLAH” for chewing food and ingestion of food onwards to the digestive system</a:t>
            </a:r>
            <a:r>
              <a:rPr lang="en-US" b="1" dirty="0" smtClean="0"/>
              <a:t>.</a:t>
            </a:r>
          </a:p>
          <a:p>
            <a:pPr algn="just" rtl="0"/>
            <a:r>
              <a:rPr lang="en-US" b="1" dirty="0" smtClean="0"/>
              <a:t> </a:t>
            </a:r>
            <a:r>
              <a:rPr lang="en-US" b="1" dirty="0"/>
              <a:t>There are 32 teeth in an adult. They require regular attention and if neglected lead to loss of teeth. </a:t>
            </a:r>
            <a:endParaRPr lang="en-US" b="1" dirty="0" smtClean="0"/>
          </a:p>
          <a:p>
            <a:pPr algn="just" rtl="0"/>
            <a:r>
              <a:rPr lang="en-US" b="1" dirty="0" smtClean="0"/>
              <a:t>Decay </a:t>
            </a:r>
            <a:r>
              <a:rPr lang="en-US" b="1" dirty="0"/>
              <a:t>of teeth is the most common disease caused by cavities. </a:t>
            </a:r>
            <a:endParaRPr lang="en-US" b="1" dirty="0" smtClean="0"/>
          </a:p>
          <a:p>
            <a:pPr algn="just" rtl="0"/>
            <a:r>
              <a:rPr lang="en-US" b="1" dirty="0" smtClean="0"/>
              <a:t>Cavities </a:t>
            </a:r>
            <a:r>
              <a:rPr lang="en-US" b="1" dirty="0"/>
              <a:t>are formed due to bacteria on the tooth surface which dissolve calcium salts of the teeth and reduces the distance between outside of  the teeth and nerve endings ultimately causing toothache</a:t>
            </a:r>
            <a:r>
              <a:rPr lang="en-US" b="1" dirty="0" smtClean="0"/>
              <a:t>.</a:t>
            </a:r>
          </a:p>
          <a:p>
            <a:pPr algn="just" rtl="0"/>
            <a:r>
              <a:rPr lang="en-US" b="1" dirty="0" smtClean="0"/>
              <a:t> </a:t>
            </a:r>
            <a:r>
              <a:rPr lang="en-US" b="1" dirty="0"/>
              <a:t>Sugary foods and neglect of oral hygiene lead to toothache, gum diseases and loss of teeth</a:t>
            </a:r>
            <a:r>
              <a:rPr lang="en-US" b="1" dirty="0" smtClean="0"/>
              <a:t>.}</a:t>
            </a:r>
            <a:endParaRPr lang="en-US" b="1" dirty="0"/>
          </a:p>
          <a:p>
            <a:endParaRPr lang="ar-SA"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TEETH – ORAL OR DENTAL HEALTH </a:t>
            </a:r>
            <a:endParaRPr lang="ar-SA" dirty="0"/>
          </a:p>
        </p:txBody>
      </p:sp>
      <p:sp>
        <p:nvSpPr>
          <p:cNvPr id="3" name="Content Placeholder 2"/>
          <p:cNvSpPr>
            <a:spLocks noGrp="1"/>
          </p:cNvSpPr>
          <p:nvPr>
            <p:ph idx="1"/>
          </p:nvPr>
        </p:nvSpPr>
        <p:spPr/>
        <p:txBody>
          <a:bodyPr>
            <a:normAutofit fontScale="77500" lnSpcReduction="20000"/>
          </a:bodyPr>
          <a:lstStyle/>
          <a:p>
            <a:pPr algn="just" rtl="0"/>
            <a:r>
              <a:rPr lang="en-US" b="1" dirty="0"/>
              <a:t>PRECAUTIONS </a:t>
            </a:r>
            <a:endParaRPr lang="en-US" dirty="0"/>
          </a:p>
          <a:p>
            <a:pPr algn="just" rtl="0"/>
            <a:r>
              <a:rPr lang="en-US" b="1" dirty="0"/>
              <a:t>Brush the teeth twice a day using a medium tooth brush with soft bristled brush</a:t>
            </a:r>
            <a:r>
              <a:rPr lang="en-US" b="1" dirty="0" smtClean="0"/>
              <a:t>.</a:t>
            </a:r>
          </a:p>
          <a:p>
            <a:pPr algn="just" rtl="0"/>
            <a:r>
              <a:rPr lang="en-US" b="1" dirty="0" smtClean="0"/>
              <a:t>Spend </a:t>
            </a:r>
            <a:r>
              <a:rPr lang="en-US" b="1" dirty="0"/>
              <a:t>at least 3 to 5 minutes of your precious time for brushing. </a:t>
            </a:r>
            <a:endParaRPr lang="en-US" b="1" dirty="0" smtClean="0"/>
          </a:p>
          <a:p>
            <a:pPr algn="just" rtl="0"/>
            <a:r>
              <a:rPr lang="en-US" b="1" dirty="0" smtClean="0"/>
              <a:t>Change </a:t>
            </a:r>
            <a:r>
              <a:rPr lang="en-US" b="1" dirty="0"/>
              <a:t>the tooth brush once in 90 days. </a:t>
            </a:r>
            <a:endParaRPr lang="en-US" b="1" dirty="0" smtClean="0"/>
          </a:p>
          <a:p>
            <a:pPr algn="just" rtl="0"/>
            <a:r>
              <a:rPr lang="en-US" b="1" dirty="0" smtClean="0"/>
              <a:t>Use </a:t>
            </a:r>
            <a:r>
              <a:rPr lang="en-US" b="1" dirty="0"/>
              <a:t>the correct technique to brush the front and back side of the teeth</a:t>
            </a:r>
            <a:r>
              <a:rPr lang="en-US" b="1" dirty="0" smtClean="0"/>
              <a:t>.</a:t>
            </a:r>
          </a:p>
          <a:p>
            <a:pPr algn="just" rtl="0"/>
            <a:r>
              <a:rPr lang="en-US" b="1" dirty="0" smtClean="0"/>
              <a:t>Use </a:t>
            </a:r>
            <a:r>
              <a:rPr lang="en-US" b="1" dirty="0"/>
              <a:t>a toothpaste that contains fluoride which prevents cavities and tooth decay</a:t>
            </a:r>
            <a:r>
              <a:rPr lang="en-US" b="1" dirty="0" smtClean="0"/>
              <a:t>.</a:t>
            </a:r>
          </a:p>
          <a:p>
            <a:pPr algn="just" rtl="0"/>
            <a:r>
              <a:rPr lang="en-US" b="1" dirty="0" smtClean="0"/>
              <a:t> </a:t>
            </a:r>
            <a:r>
              <a:rPr lang="en-US" b="1" dirty="0"/>
              <a:t>Do not use abrasive tooth powder, salts, tobacco for cleaning teeth. </a:t>
            </a:r>
            <a:endParaRPr lang="en-US" b="1" dirty="0" smtClean="0"/>
          </a:p>
          <a:p>
            <a:pPr algn="just" rtl="0"/>
            <a:r>
              <a:rPr lang="en-US" b="1" dirty="0" smtClean="0"/>
              <a:t>Tartar</a:t>
            </a:r>
            <a:r>
              <a:rPr lang="en-US" b="1" dirty="0"/>
              <a:t>, which settles on teeth, is a plague in the hardened form which is damaging and difficult to remove, hence use anti tartar paste and mouthwash</a:t>
            </a:r>
            <a:r>
              <a:rPr lang="en-US" b="1" dirty="0" smtClean="0"/>
              <a:t>.} </a:t>
            </a:r>
            <a:endParaRPr lang="ar-SA" b="1"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TEETH – ORAL OR DENTAL HEALTH </a:t>
            </a:r>
            <a:endParaRPr lang="ar-SA" dirty="0"/>
          </a:p>
        </p:txBody>
      </p:sp>
      <p:sp>
        <p:nvSpPr>
          <p:cNvPr id="3" name="Content Placeholder 2"/>
          <p:cNvSpPr>
            <a:spLocks noGrp="1"/>
          </p:cNvSpPr>
          <p:nvPr>
            <p:ph idx="1"/>
          </p:nvPr>
        </p:nvSpPr>
        <p:spPr/>
        <p:txBody>
          <a:bodyPr>
            <a:normAutofit fontScale="85000" lnSpcReduction="20000"/>
          </a:bodyPr>
          <a:lstStyle/>
          <a:p>
            <a:pPr algn="just" rtl="0"/>
            <a:r>
              <a:rPr lang="en-US" b="1" dirty="0" smtClean="0"/>
              <a:t>PRECAUTIONS </a:t>
            </a:r>
            <a:r>
              <a:rPr lang="en-US" b="1" dirty="0"/>
              <a:t>:</a:t>
            </a:r>
            <a:endParaRPr lang="en-US" dirty="0" smtClean="0"/>
          </a:p>
          <a:p>
            <a:pPr algn="just" rtl="0"/>
            <a:r>
              <a:rPr lang="en-US" b="1" dirty="0" smtClean="0"/>
              <a:t>Use dental floss for removing food particles struck in the teeth and avoid the use of pins, tooth pricks etc. </a:t>
            </a:r>
          </a:p>
          <a:p>
            <a:pPr algn="just" rtl="0"/>
            <a:r>
              <a:rPr lang="en-US" b="1" dirty="0" smtClean="0"/>
              <a:t>Do not smoke, do not use tobacco, chew gum, chocolates, candy etc. </a:t>
            </a:r>
          </a:p>
          <a:p>
            <a:pPr algn="just" rtl="0"/>
            <a:r>
              <a:rPr lang="en-US" b="1" dirty="0" smtClean="0"/>
              <a:t>Rinse the mouth after eating sugary and starchy foods. </a:t>
            </a:r>
          </a:p>
          <a:p>
            <a:pPr algn="just" rtl="0"/>
            <a:r>
              <a:rPr lang="en-US" b="1" dirty="0" smtClean="0"/>
              <a:t>In case of irregular, sharp, broken teeth contact the dentist immediately. </a:t>
            </a:r>
          </a:p>
          <a:p>
            <a:pPr algn="just" rtl="0"/>
            <a:r>
              <a:rPr lang="en-US" b="1" dirty="0" smtClean="0"/>
              <a:t>Do not apply medicine without consulting your doctor. </a:t>
            </a:r>
          </a:p>
          <a:p>
            <a:pPr algn="just" rtl="0"/>
            <a:r>
              <a:rPr lang="en-US" b="1" dirty="0" smtClean="0"/>
              <a:t>In case of tooth ache, gum bleeding, ulcers of the gum, cheek, white patches, etc, consult your doctor. </a:t>
            </a:r>
          </a:p>
          <a:p>
            <a:pPr algn="just" rtl="0"/>
            <a:r>
              <a:rPr lang="en-US" b="1" dirty="0" smtClean="0"/>
              <a:t>Eat plenty of crunchy vegetables and fruits. Have regular check up every 6 months.{</a:t>
            </a:r>
          </a:p>
          <a:p>
            <a:endParaRPr lang="ar-SA"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SKIN</a:t>
            </a:r>
            <a:endParaRPr lang="ar-SA" dirty="0"/>
          </a:p>
        </p:txBody>
      </p:sp>
      <p:sp>
        <p:nvSpPr>
          <p:cNvPr id="3" name="Content Placeholder 2"/>
          <p:cNvSpPr>
            <a:spLocks noGrp="1"/>
          </p:cNvSpPr>
          <p:nvPr>
            <p:ph idx="1"/>
          </p:nvPr>
        </p:nvSpPr>
        <p:spPr/>
        <p:txBody>
          <a:bodyPr>
            <a:normAutofit fontScale="85000" lnSpcReduction="20000"/>
          </a:bodyPr>
          <a:lstStyle/>
          <a:p>
            <a:pPr algn="just" rtl="0"/>
            <a:r>
              <a:rPr lang="en-US" b="1" dirty="0" smtClean="0"/>
              <a:t>Skin </a:t>
            </a:r>
            <a:r>
              <a:rPr lang="en-US" b="1" dirty="0"/>
              <a:t>is the outer most covering of the body, is also called as epidermis and the largest organ of the body. </a:t>
            </a:r>
            <a:endParaRPr lang="en-US" b="1" dirty="0" smtClean="0"/>
          </a:p>
          <a:p>
            <a:pPr algn="just" rtl="0"/>
            <a:r>
              <a:rPr lang="en-US" b="1" dirty="0" smtClean="0"/>
              <a:t>The </a:t>
            </a:r>
            <a:r>
              <a:rPr lang="en-US" b="1" dirty="0"/>
              <a:t>skin contains thousands of cells, hundreds of sweat glands, oil glands, nerve endings and blood vessels. </a:t>
            </a:r>
            <a:endParaRPr lang="en-US" b="1" dirty="0" smtClean="0"/>
          </a:p>
          <a:p>
            <a:pPr algn="just" rtl="0"/>
            <a:r>
              <a:rPr lang="en-US" b="1" dirty="0" smtClean="0"/>
              <a:t>It </a:t>
            </a:r>
            <a:r>
              <a:rPr lang="en-US" b="1" dirty="0"/>
              <a:t>protects our bones, muscles, nerves, blood vessels and prevents harmful substances and micro organisms from entering the body. </a:t>
            </a:r>
            <a:endParaRPr lang="en-US" b="1" dirty="0" smtClean="0"/>
          </a:p>
          <a:p>
            <a:pPr algn="just" rtl="0"/>
            <a:r>
              <a:rPr lang="en-US" b="1" dirty="0" smtClean="0"/>
              <a:t>It </a:t>
            </a:r>
            <a:r>
              <a:rPr lang="en-US" b="1" dirty="0"/>
              <a:t>protects the tissue against injury. </a:t>
            </a:r>
            <a:endParaRPr lang="en-US" b="1" dirty="0" smtClean="0"/>
          </a:p>
          <a:p>
            <a:pPr algn="just" rtl="0"/>
            <a:r>
              <a:rPr lang="en-US" b="1" dirty="0" smtClean="0"/>
              <a:t>It </a:t>
            </a:r>
            <a:r>
              <a:rPr lang="en-US" b="1" dirty="0"/>
              <a:t>controls the loss of fluids like blood and water. </a:t>
            </a:r>
            <a:endParaRPr lang="en-US" b="1" dirty="0" smtClean="0"/>
          </a:p>
          <a:p>
            <a:pPr algn="just" rtl="0"/>
            <a:r>
              <a:rPr lang="en-US" b="1" dirty="0" smtClean="0"/>
              <a:t>It </a:t>
            </a:r>
            <a:r>
              <a:rPr lang="en-US" b="1" dirty="0"/>
              <a:t>helps in the regulation of body temperature through perspiration. </a:t>
            </a:r>
            <a:endParaRPr lang="en-US" b="1" dirty="0" smtClean="0"/>
          </a:p>
          <a:p>
            <a:pPr algn="just" rtl="0"/>
            <a:r>
              <a:rPr lang="en-US" b="1" dirty="0" smtClean="0"/>
              <a:t>It </a:t>
            </a:r>
            <a:r>
              <a:rPr lang="en-US" b="1" dirty="0"/>
              <a:t>protects against suns damaging ultraviolet rays. </a:t>
            </a:r>
            <a:endParaRPr lang="en-US" b="1" dirty="0" smtClean="0"/>
          </a:p>
          <a:p>
            <a:pPr algn="just" rtl="0"/>
            <a:r>
              <a:rPr lang="en-US" b="1" dirty="0" smtClean="0"/>
              <a:t>The </a:t>
            </a:r>
            <a:r>
              <a:rPr lang="en-US" b="1" dirty="0"/>
              <a:t>cells of the skin are replaced completely every 28 days. </a:t>
            </a:r>
            <a:r>
              <a:rPr lang="en-US" b="1" dirty="0" smtClean="0"/>
              <a:t>}</a:t>
            </a:r>
            <a:endParaRPr lang="ar-SA" b="1"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233</TotalTime>
  <Words>3571</Words>
  <Application>Microsoft Office PowerPoint</Application>
  <PresentationFormat>On-screen Show (4:3)</PresentationFormat>
  <Paragraphs>439</Paragraphs>
  <Slides>45</Slides>
  <Notes>45</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Flow</vt:lpstr>
      <vt:lpstr>Slide 1</vt:lpstr>
      <vt:lpstr>Table of Contents</vt:lpstr>
      <vt:lpstr>PERSONAL HEALTH</vt:lpstr>
      <vt:lpstr> General rules to maintain good health.</vt:lpstr>
      <vt:lpstr>PERSONAL HEALTH</vt:lpstr>
      <vt:lpstr>TEETH – ORAL OR DENTAL HEALTH </vt:lpstr>
      <vt:lpstr>TEETH – ORAL OR DENTAL HEALTH </vt:lpstr>
      <vt:lpstr>TEETH – ORAL OR DENTAL HEALTH </vt:lpstr>
      <vt:lpstr>SKIN</vt:lpstr>
      <vt:lpstr>SKIN</vt:lpstr>
      <vt:lpstr>SKIN</vt:lpstr>
      <vt:lpstr>FEET</vt:lpstr>
      <vt:lpstr>FEET</vt:lpstr>
      <vt:lpstr>FEET HYGIENE</vt:lpstr>
      <vt:lpstr>FEET HYGIENE</vt:lpstr>
      <vt:lpstr>CLOTHES </vt:lpstr>
      <vt:lpstr>CLOTHES </vt:lpstr>
      <vt:lpstr>SWEAT </vt:lpstr>
      <vt:lpstr>SWEAT</vt:lpstr>
      <vt:lpstr>SWEAT</vt:lpstr>
      <vt:lpstr>NUTRITION</vt:lpstr>
      <vt:lpstr>Calories :</vt:lpstr>
      <vt:lpstr>Calories :</vt:lpstr>
      <vt:lpstr>Balanced Diet: </vt:lpstr>
      <vt:lpstr>Carbohydrates: </vt:lpstr>
      <vt:lpstr>Carbohydrates: </vt:lpstr>
      <vt:lpstr>Protein : </vt:lpstr>
      <vt:lpstr>Fat:</vt:lpstr>
      <vt:lpstr>Fat:</vt:lpstr>
      <vt:lpstr>Vitamins :</vt:lpstr>
      <vt:lpstr>Vitamins :</vt:lpstr>
      <vt:lpstr>Minerals :</vt:lpstr>
      <vt:lpstr>Water : </vt:lpstr>
      <vt:lpstr>Food Ratios:</vt:lpstr>
      <vt:lpstr>Malnutrition : </vt:lpstr>
      <vt:lpstr>Advice and Suggestions :</vt:lpstr>
      <vt:lpstr>Advice and Suggestions :</vt:lpstr>
      <vt:lpstr>Please Note :</vt:lpstr>
      <vt:lpstr>Fitness and Body Composition </vt:lpstr>
      <vt:lpstr>Fitness and Body Composition </vt:lpstr>
      <vt:lpstr>Body Composition </vt:lpstr>
      <vt:lpstr>Body Composition </vt:lpstr>
      <vt:lpstr>BMI : </vt:lpstr>
      <vt:lpstr>Slide 44</vt:lpstr>
      <vt:lpstr>  the risk of associated disease according to BMI and waist size</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H4H</dc:creator>
  <cp:lastModifiedBy>H4H</cp:lastModifiedBy>
  <cp:revision>27</cp:revision>
  <dcterms:created xsi:type="dcterms:W3CDTF">2009-10-17T06:40:28Z</dcterms:created>
  <dcterms:modified xsi:type="dcterms:W3CDTF">2009-10-26T17:39:32Z</dcterms:modified>
</cp:coreProperties>
</file>