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9" r:id="rId2"/>
    <p:sldMasterId id="2147483721" r:id="rId3"/>
  </p:sldMasterIdLst>
  <p:notesMasterIdLst>
    <p:notesMasterId r:id="rId46"/>
  </p:notesMasterIdLst>
  <p:sldIdLst>
    <p:sldId id="265" r:id="rId4"/>
    <p:sldId id="263" r:id="rId5"/>
    <p:sldId id="264" r:id="rId6"/>
    <p:sldId id="262" r:id="rId7"/>
    <p:sldId id="268" r:id="rId8"/>
    <p:sldId id="267" r:id="rId9"/>
    <p:sldId id="260" r:id="rId10"/>
    <p:sldId id="271" r:id="rId11"/>
    <p:sldId id="272" r:id="rId12"/>
    <p:sldId id="273" r:id="rId13"/>
    <p:sldId id="274" r:id="rId14"/>
    <p:sldId id="275" r:id="rId15"/>
    <p:sldId id="279" r:id="rId16"/>
    <p:sldId id="280" r:id="rId17"/>
    <p:sldId id="281" r:id="rId18"/>
    <p:sldId id="282" r:id="rId19"/>
    <p:sldId id="284" r:id="rId20"/>
    <p:sldId id="288" r:id="rId21"/>
    <p:sldId id="289" r:id="rId22"/>
    <p:sldId id="290" r:id="rId23"/>
    <p:sldId id="291" r:id="rId24"/>
    <p:sldId id="313" r:id="rId25"/>
    <p:sldId id="292" r:id="rId26"/>
    <p:sldId id="295" r:id="rId27"/>
    <p:sldId id="296" r:id="rId28"/>
    <p:sldId id="300" r:id="rId29"/>
    <p:sldId id="302" r:id="rId30"/>
    <p:sldId id="304" r:id="rId31"/>
    <p:sldId id="306" r:id="rId32"/>
    <p:sldId id="307" r:id="rId33"/>
    <p:sldId id="310" r:id="rId34"/>
    <p:sldId id="346" r:id="rId35"/>
    <p:sldId id="314" r:id="rId36"/>
    <p:sldId id="316" r:id="rId37"/>
    <p:sldId id="319" r:id="rId38"/>
    <p:sldId id="320" r:id="rId39"/>
    <p:sldId id="339" r:id="rId40"/>
    <p:sldId id="341" r:id="rId41"/>
    <p:sldId id="342" r:id="rId42"/>
    <p:sldId id="343" r:id="rId43"/>
    <p:sldId id="344" r:id="rId44"/>
    <p:sldId id="34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718" autoAdjust="0"/>
  </p:normalViewPr>
  <p:slideViewPr>
    <p:cSldViewPr>
      <p:cViewPr>
        <p:scale>
          <a:sx n="78" d="100"/>
          <a:sy n="78" d="100"/>
        </p:scale>
        <p:origin x="-1614" y="-276"/>
      </p:cViewPr>
      <p:guideLst>
        <p:guide orient="horz" pos="2160"/>
        <p:guide pos="2880"/>
      </p:guideLst>
    </p:cSldViewPr>
  </p:slideViewPr>
  <p:outlineViewPr>
    <p:cViewPr>
      <p:scale>
        <a:sx n="33" d="100"/>
        <a:sy n="33" d="100"/>
      </p:scale>
      <p:origin x="24" y="41682"/>
    </p:cViewPr>
  </p:outlineViewPr>
  <p:notesTextViewPr>
    <p:cViewPr>
      <p:scale>
        <a:sx n="100" d="100"/>
        <a:sy n="100" d="100"/>
      </p:scale>
      <p:origin x="0" y="0"/>
    </p:cViewPr>
  </p:notesTextViewPr>
  <p:sorterViewPr>
    <p:cViewPr>
      <p:scale>
        <a:sx n="66" d="100"/>
        <a:sy n="66" d="100"/>
      </p:scale>
      <p:origin x="0" y="50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399EE-6F1C-4296-9AE8-31A5D325A3B8}" type="datetimeFigureOut">
              <a:rPr lang="en-US" smtClean="0"/>
              <a:pPr/>
              <a:t>11/28/2018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CB8990-06C0-448A-955C-9ECFCCA49CD0}" type="slidenum">
              <a:rPr lang="en-US" smtClean="0"/>
              <a:pPr/>
              <a:t>‹#›</a:t>
            </a:fld>
            <a:endParaRPr lang="en-US"/>
          </a:p>
        </p:txBody>
      </p:sp>
    </p:spTree>
    <p:extLst>
      <p:ext uri="{BB962C8B-B14F-4D97-AF65-F5344CB8AC3E}">
        <p14:creationId xmlns:p14="http://schemas.microsoft.com/office/powerpoint/2010/main" xmlns="" val="337278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9276B8A4-31A6-4C31-A0F6-3B4180D82000}"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914400" y="277813"/>
            <a:ext cx="7772400" cy="58531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عنصر نائب للتاريخ 2"/>
          <p:cNvSpPr>
            <a:spLocks noGrp="1"/>
          </p:cNvSpPr>
          <p:nvPr>
            <p:ph type="dt" sz="half" idx="10"/>
          </p:nvPr>
        </p:nvSpPr>
        <p:spPr>
          <a:xfrm>
            <a:off x="914400" y="6251575"/>
            <a:ext cx="1981200" cy="457200"/>
          </a:xfrm>
        </p:spPr>
        <p:txBody>
          <a:bodyPr/>
          <a:lstStyle>
            <a:lvl1pPr>
              <a:defRPr/>
            </a:lvl1pPr>
          </a:lstStyle>
          <a:p>
            <a:endParaRPr lang="en-US"/>
          </a:p>
        </p:txBody>
      </p:sp>
      <p:sp>
        <p:nvSpPr>
          <p:cNvPr id="4" name="عنصر نائب للتذييل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عنصر نائب لرقم الشريحة 4"/>
          <p:cNvSpPr>
            <a:spLocks noGrp="1"/>
          </p:cNvSpPr>
          <p:nvPr>
            <p:ph type="sldNum" sz="quarter" idx="12"/>
          </p:nvPr>
        </p:nvSpPr>
        <p:spPr>
          <a:xfrm>
            <a:off x="6781800" y="6248400"/>
            <a:ext cx="1905000" cy="457200"/>
          </a:xfrm>
        </p:spPr>
        <p:txBody>
          <a:bodyPr/>
          <a:lstStyle>
            <a:lvl1pPr>
              <a:defRPr/>
            </a:lvl1pPr>
          </a:lstStyle>
          <a:p>
            <a:fld id="{8858B9BE-4CA2-4CE2-8F76-A459D2DAB0DD}" type="slidenum">
              <a:rPr lang="ar-SA"/>
              <a:pPr/>
              <a:t>‹#›</a:t>
            </a:fld>
            <a:endParaRPr lang="en-US"/>
          </a:p>
        </p:txBody>
      </p:sp>
    </p:spTree>
  </p:cSld>
  <p:clrMapOvr>
    <a:masterClrMapping/>
  </p:clrMapOvr>
  <p:transition spd="med">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B8CE9410-AA59-4A26-AAB2-B2B299AAB44F}"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804CA6B-8A3A-40AC-842A-56CB4BA3A442}" type="slidenum">
              <a:rPr lang="ar-SA"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7024018-84D3-428C-B1D9-653B306B1AD3}"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4A4883B-207E-46C3-A432-DF93A8A66CA6}" type="slidenum">
              <a:rPr lang="ar-SA"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67EA7AC-6CE5-4414-B409-F81783C5FCF8}" type="slidenum">
              <a:rPr lang="ar-SA"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69594F2-5AA1-4CD2-8198-EACAC9DAB80C}" type="slidenum">
              <a:rPr lang="ar-SA"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ADF5011-B20B-417D-8A8D-78FA82DEC662}"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0F472DB-6CBF-4D94-94AE-0E287F6F8B31}" type="slidenum">
              <a:rPr lang="ar-SA"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E0A281BB-BCF8-467F-9FDC-1043172C8C49}" type="slidenum">
              <a:rPr lang="ar-SA"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8EEAA1-3089-4AC1-894A-01A9B60507F4}" type="slidenum">
              <a:rPr lang="ar-SA"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846A360-F755-4EAE-98FA-415557E84D7A}" type="slidenum">
              <a:rPr lang="ar-SA"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763000" cy="5943600"/>
            <a:chOff x="0" y="0"/>
            <a:chExt cx="5520" cy="3744"/>
          </a:xfrm>
        </p:grpSpPr>
        <p:sp>
          <p:nvSpPr>
            <p:cNvPr id="12288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eaLnBrk="1" hangingPunct="1"/>
              <a:endParaRPr lang="en-US" sz="2400">
                <a:latin typeface="Times New Roman" pitchFamily="18" charset="0"/>
              </a:endParaRPr>
            </a:p>
          </p:txBody>
        </p:sp>
        <p:grpSp>
          <p:nvGrpSpPr>
            <p:cNvPr id="3" name="Group 4"/>
            <p:cNvGrpSpPr>
              <a:grpSpLocks/>
            </p:cNvGrpSpPr>
            <p:nvPr userDrawn="1"/>
          </p:nvGrpSpPr>
          <p:grpSpPr bwMode="auto">
            <a:xfrm>
              <a:off x="0" y="2208"/>
              <a:ext cx="5520" cy="1536"/>
              <a:chOff x="0" y="2208"/>
              <a:chExt cx="5520" cy="1536"/>
            </a:xfrm>
          </p:grpSpPr>
          <p:sp>
            <p:nvSpPr>
              <p:cNvPr id="12288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8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8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4" name="Group 8"/>
            <p:cNvGrpSpPr>
              <a:grpSpLocks/>
            </p:cNvGrpSpPr>
            <p:nvPr userDrawn="1"/>
          </p:nvGrpSpPr>
          <p:grpSpPr bwMode="auto">
            <a:xfrm>
              <a:off x="400" y="336"/>
              <a:ext cx="5088" cy="192"/>
              <a:chOff x="400" y="336"/>
              <a:chExt cx="5088" cy="192"/>
            </a:xfrm>
          </p:grpSpPr>
          <p:sp>
            <p:nvSpPr>
              <p:cNvPr id="12288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289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122891" name="Rectangle 11"/>
          <p:cNvSpPr>
            <a:spLocks noGrp="1" noChangeArrowheads="1"/>
          </p:cNvSpPr>
          <p:nvPr>
            <p:ph type="ctrTitle"/>
          </p:nvPr>
        </p:nvSpPr>
        <p:spPr>
          <a:xfrm>
            <a:off x="2057400" y="1143000"/>
            <a:ext cx="6629400" cy="2209800"/>
          </a:xfrm>
        </p:spPr>
        <p:txBody>
          <a:bodyPr/>
          <a:lstStyle>
            <a:lvl1pPr>
              <a:defRPr sz="4800"/>
            </a:lvl1pPr>
          </a:lstStyle>
          <a:p>
            <a:r>
              <a:rPr lang="ar-SA"/>
              <a:t>انقر لتحرير نمط العنوان الرئيسي</a:t>
            </a:r>
          </a:p>
        </p:txBody>
      </p:sp>
      <p:sp>
        <p:nvSpPr>
          <p:cNvPr id="12289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ar-SA"/>
              <a:t>انقر لتحرير نمط العنوان الثانوي الرئيسي</a:t>
            </a:r>
          </a:p>
        </p:txBody>
      </p:sp>
      <p:sp>
        <p:nvSpPr>
          <p:cNvPr id="12289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12289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122895" name="Rectangle 15"/>
          <p:cNvSpPr>
            <a:spLocks noGrp="1" noChangeArrowheads="1"/>
          </p:cNvSpPr>
          <p:nvPr>
            <p:ph type="sldNum" sz="quarter" idx="4"/>
          </p:nvPr>
        </p:nvSpPr>
        <p:spPr/>
        <p:txBody>
          <a:bodyPr/>
          <a:lstStyle>
            <a:lvl1pPr>
              <a:defRPr/>
            </a:lvl1pPr>
          </a:lstStyle>
          <a:p>
            <a:fld id="{71875E5A-C079-4A41-86F6-7225E885D176}" type="slidenum">
              <a:rPr lang="ar-SA"/>
              <a:pPr/>
              <a:t>‹#›</a:t>
            </a:fld>
            <a:endParaRPr lang="en-US"/>
          </a:p>
        </p:txBody>
      </p:sp>
    </p:spTree>
  </p:cSld>
  <p:clrMapOvr>
    <a:masterClrMapping/>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B73AF215-E47C-4D49-8D16-D810AA9DACB7}" type="slidenum">
              <a:rPr lang="ar-SA"/>
              <a:pPr/>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12FF600C-95BF-4548-91FF-96CD130AA0C7}" type="slidenum">
              <a:rPr lang="ar-SA"/>
              <a:pPr/>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54C829B5-920A-4C3B-B0F5-4FAD4852071F}" type="slidenum">
              <a:rPr lang="ar-SA"/>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690B4F33-47D6-48F6-9346-B42401D3A199}" type="slidenum">
              <a:rPr lang="ar-SA"/>
              <a:pPr/>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858FE78D-2317-40AB-8035-777A16EA5AD6}" type="slidenum">
              <a:rPr lang="ar-SA"/>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276B8A4-31A6-4C31-A0F6-3B4180D82000}"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B4A4D8C6-FDF4-452D-BB19-4C29CDA17EBB}" type="slidenum">
              <a:rPr lang="ar-SA"/>
              <a:pPr/>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1FE1271-13C4-44ED-9ED6-CCEF86AD3442}" type="slidenum">
              <a:rPr lang="ar-SA"/>
              <a:pPr/>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643009A-95F7-403F-A961-69DA84F12DEC}" type="slidenum">
              <a:rPr lang="ar-SA"/>
              <a:pPr/>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828E18D6-90A5-4AA9-B478-A4ADB2BE3F44}" type="slidenum">
              <a:rPr lang="ar-SA"/>
              <a:pPr/>
              <a:t>‹#›</a:t>
            </a:fld>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3700" y="277813"/>
            <a:ext cx="1943100" cy="5853112"/>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914400" y="277813"/>
            <a:ext cx="56769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52324DA-AC78-4C26-9F34-052ECEC4EC3D}" type="slidenum">
              <a:rPr lang="ar-SA"/>
              <a:pPr/>
              <a:t>‹#›</a:t>
            </a:fld>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914400" y="277813"/>
            <a:ext cx="7772400" cy="58531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عنصر نائب للتاريخ 2"/>
          <p:cNvSpPr>
            <a:spLocks noGrp="1"/>
          </p:cNvSpPr>
          <p:nvPr>
            <p:ph type="dt" sz="half" idx="10"/>
          </p:nvPr>
        </p:nvSpPr>
        <p:spPr>
          <a:xfrm>
            <a:off x="914400" y="6251575"/>
            <a:ext cx="1981200" cy="457200"/>
          </a:xfrm>
        </p:spPr>
        <p:txBody>
          <a:bodyPr/>
          <a:lstStyle>
            <a:lvl1pPr>
              <a:defRPr/>
            </a:lvl1pPr>
          </a:lstStyle>
          <a:p>
            <a:endParaRPr lang="en-US"/>
          </a:p>
        </p:txBody>
      </p:sp>
      <p:sp>
        <p:nvSpPr>
          <p:cNvPr id="4" name="عنصر نائب للتذييل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عنصر نائب لرقم الشريحة 4"/>
          <p:cNvSpPr>
            <a:spLocks noGrp="1"/>
          </p:cNvSpPr>
          <p:nvPr>
            <p:ph type="sldNum" sz="quarter" idx="12"/>
          </p:nvPr>
        </p:nvSpPr>
        <p:spPr>
          <a:xfrm>
            <a:off x="6781800" y="6248400"/>
            <a:ext cx="1905000" cy="457200"/>
          </a:xfrm>
        </p:spPr>
        <p:txBody>
          <a:bodyPr/>
          <a:lstStyle>
            <a:lvl1pPr>
              <a:defRPr/>
            </a:lvl1pPr>
          </a:lstStyle>
          <a:p>
            <a:fld id="{3C01C2F2-529F-45B8-B06E-CDC4D5B937E6}" type="slidenum">
              <a:rPr lang="ar-SA"/>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9276B8A4-31A6-4C31-A0F6-3B4180D82000}"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276B8A4-31A6-4C31-A0F6-3B4180D82000}" type="slidenum">
              <a:rPr lang="en-US" smtClean="0"/>
              <a:pPr/>
              <a:t>‹#›</a:t>
            </a:fld>
            <a:endParaRPr lang="en-US"/>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B87D00F-60EA-4FA0-9713-DD5E75590736}" type="datetimeFigureOut">
              <a:rPr lang="en-US" smtClean="0"/>
              <a:pPr/>
              <a:t>11/28/2018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276B8A4-31A6-4C31-A0F6-3B4180D82000}"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87D00F-60EA-4FA0-9713-DD5E75590736}" type="datetimeFigureOut">
              <a:rPr lang="en-US" smtClean="0"/>
              <a:pPr/>
              <a:t>11/28/2018</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76B8A4-31A6-4C31-A0F6-3B4180D82000}"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wedg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87D00F-60EA-4FA0-9713-DD5E75590736}" type="datetimeFigureOut">
              <a:rPr lang="en-US" smtClean="0"/>
              <a:pPr/>
              <a:t>11/28/2018</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76B8A4-31A6-4C31-A0F6-3B4180D82000}"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686800" cy="4876800"/>
            <a:chOff x="0" y="0"/>
            <a:chExt cx="5472" cy="3072"/>
          </a:xfrm>
        </p:grpSpPr>
        <p:sp>
          <p:nvSpPr>
            <p:cNvPr id="12185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eaLnBrk="1" hangingPunct="1"/>
              <a:endParaRPr lang="en-US" sz="2400">
                <a:latin typeface="Times New Roman" pitchFamily="18" charset="0"/>
              </a:endParaRPr>
            </a:p>
          </p:txBody>
        </p:sp>
        <p:grpSp>
          <p:nvGrpSpPr>
            <p:cNvPr id="3" name="Group 4"/>
            <p:cNvGrpSpPr>
              <a:grpSpLocks/>
            </p:cNvGrpSpPr>
            <p:nvPr/>
          </p:nvGrpSpPr>
          <p:grpSpPr bwMode="auto">
            <a:xfrm>
              <a:off x="240" y="893"/>
              <a:ext cx="5232" cy="115"/>
              <a:chOff x="240" y="893"/>
              <a:chExt cx="5232" cy="115"/>
            </a:xfrm>
          </p:grpSpPr>
          <p:sp>
            <p:nvSpPr>
              <p:cNvPr id="12186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eaLnBrk="1" hangingPunct="1"/>
                <a:endParaRPr lang="en-US" sz="2400">
                  <a:latin typeface="Times New Roman" pitchFamily="18" charset="0"/>
                </a:endParaRPr>
              </a:p>
            </p:txBody>
          </p:sp>
          <p:sp>
            <p:nvSpPr>
              <p:cNvPr id="12186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12186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2186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2186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vl1pPr>
          </a:lstStyle>
          <a:p>
            <a:endParaRPr lang="en-US"/>
          </a:p>
        </p:txBody>
      </p:sp>
      <p:sp>
        <p:nvSpPr>
          <p:cNvPr id="12186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2186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51B25C5B-306D-4389-9F20-F391ED709A56}" type="slidenum">
              <a:rPr lang="ar-SA"/>
              <a:pPr/>
              <a:t>‹#›</a:t>
            </a:fld>
            <a:endParaRPr lang="en-US"/>
          </a:p>
        </p:txBody>
      </p:sp>
      <p:sp>
        <p:nvSpPr>
          <p:cNvPr id="12186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p:timing>
    <p:tnLst>
      <p:par>
        <p:cTn id="1" dur="indefinite" restart="never" nodeType="tmRoot"/>
      </p:par>
    </p:tnLst>
  </p:timing>
  <p:hf hdr="0" ftr="0" dt="0"/>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Times New Roman" pitchFamily="18" charset="0"/>
          <a:cs typeface="Arial" charset="0"/>
        </a:defRPr>
      </a:lvl2pPr>
      <a:lvl3pPr algn="l" rtl="1" fontAlgn="base">
        <a:spcBef>
          <a:spcPct val="0"/>
        </a:spcBef>
        <a:spcAft>
          <a:spcPct val="0"/>
        </a:spcAft>
        <a:defRPr sz="4200">
          <a:solidFill>
            <a:schemeClr val="tx2"/>
          </a:solidFill>
          <a:latin typeface="Times New Roman" pitchFamily="18" charset="0"/>
          <a:cs typeface="Arial" charset="0"/>
        </a:defRPr>
      </a:lvl3pPr>
      <a:lvl4pPr algn="l" rtl="1" fontAlgn="base">
        <a:spcBef>
          <a:spcPct val="0"/>
        </a:spcBef>
        <a:spcAft>
          <a:spcPct val="0"/>
        </a:spcAft>
        <a:defRPr sz="4200">
          <a:solidFill>
            <a:schemeClr val="tx2"/>
          </a:solidFill>
          <a:latin typeface="Times New Roman" pitchFamily="18" charset="0"/>
          <a:cs typeface="Arial" charset="0"/>
        </a:defRPr>
      </a:lvl4pPr>
      <a:lvl5pPr algn="l" rtl="1" fontAlgn="base">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3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4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audio" Target="../media/audio8.wav"/><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audio" Target="../media/audio7.wav"/><Relationship Id="rId5" Type="http://schemas.openxmlformats.org/officeDocument/2006/relationships/audio" Target="../media/audio6.wav"/><Relationship Id="rId4" Type="http://schemas.openxmlformats.org/officeDocument/2006/relationships/audio" Target="../media/audio5.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a:xfrm>
            <a:off x="6553200" y="6243638"/>
            <a:ext cx="2133600" cy="457200"/>
          </a:xfrm>
          <a:prstGeom prst="rect">
            <a:avLst/>
          </a:prstGeom>
        </p:spPr>
        <p:txBody>
          <a:bodyPr/>
          <a:lstStyle/>
          <a:p>
            <a:fld id="{20FD49BF-10F5-448E-9C57-A60196EDD4EE}" type="slidenum">
              <a:rPr lang="ar-SA" altLang="en-US"/>
              <a:pPr/>
              <a:t>1</a:t>
            </a:fld>
            <a:endParaRPr lang="en-US" altLang="en-US"/>
          </a:p>
        </p:txBody>
      </p:sp>
      <p:sp>
        <p:nvSpPr>
          <p:cNvPr id="2055" name="WordArt 7"/>
          <p:cNvSpPr>
            <a:spLocks noChangeArrowheads="1" noChangeShapeType="1" noTextEdit="1"/>
          </p:cNvSpPr>
          <p:nvPr/>
        </p:nvSpPr>
        <p:spPr bwMode="auto">
          <a:xfrm>
            <a:off x="1341438" y="1196975"/>
            <a:ext cx="5894387" cy="1657350"/>
          </a:xfrm>
          <a:prstGeom prst="rect">
            <a:avLst/>
          </a:prstGeom>
        </p:spPr>
        <p:txBody>
          <a:bodyPr wrap="none" fromWordArt="1">
            <a:prstTxWarp prst="textPlain">
              <a:avLst>
                <a:gd name="adj" fmla="val 50000"/>
              </a:avLst>
            </a:prstTxWarp>
            <a:scene3d>
              <a:camera prst="legacyPerspectiveFront">
                <a:rot lat="120000" lon="1080000" rev="0"/>
              </a:camera>
              <a:lightRig rig="legacyHarsh2" dir="b"/>
            </a:scene3d>
            <a:sp3d extrusionH="430200" prstMaterial="legacyMatte">
              <a:extrusionClr>
                <a:schemeClr val="bg1"/>
              </a:extrusionClr>
            </a:sp3d>
          </a:bodyPr>
          <a:lstStyle/>
          <a:p>
            <a:pPr algn="l" rtl="1"/>
            <a:r>
              <a:rPr lang="ar-SA" sz="4400" b="1" kern="10" dirty="0">
                <a:ln w="9525">
                  <a:round/>
                  <a:headEnd/>
                  <a:tailEnd/>
                </a:ln>
                <a:gradFill rotWithShape="0">
                  <a:gsLst>
                    <a:gs pos="0">
                      <a:srgbClr val="FFE701"/>
                    </a:gs>
                    <a:gs pos="100000">
                      <a:srgbClr val="FE3E02"/>
                    </a:gs>
                  </a:gsLst>
                  <a:lin ang="5400000" scaled="1"/>
                </a:gradFill>
                <a:latin typeface="Impact"/>
              </a:rPr>
              <a:t>عرض تعليمي لمادة  </a:t>
            </a:r>
            <a:r>
              <a:rPr lang="ar-SA" sz="4400" b="1" kern="10" dirty="0" smtClean="0">
                <a:ln w="9525">
                  <a:round/>
                  <a:headEnd/>
                  <a:tailEnd/>
                </a:ln>
                <a:gradFill rotWithShape="0">
                  <a:gsLst>
                    <a:gs pos="0">
                      <a:srgbClr val="FFE701"/>
                    </a:gs>
                    <a:gs pos="100000">
                      <a:srgbClr val="FE3E02"/>
                    </a:gs>
                  </a:gsLst>
                  <a:lin ang="5400000" scaled="1"/>
                </a:gradFill>
                <a:latin typeface="Impact"/>
              </a:rPr>
              <a:t>حقوق الإنسان في الإسلام</a:t>
            </a:r>
            <a:endParaRPr lang="en-US" sz="4400" b="1" kern="10" dirty="0">
              <a:ln w="9525">
                <a:round/>
                <a:headEnd/>
                <a:tailEnd/>
              </a:ln>
              <a:gradFill rotWithShape="0">
                <a:gsLst>
                  <a:gs pos="0">
                    <a:srgbClr val="FFE701"/>
                  </a:gs>
                  <a:gs pos="100000">
                    <a:srgbClr val="FE3E02"/>
                  </a:gs>
                </a:gsLst>
                <a:lin ang="5400000" scaled="1"/>
              </a:gradFill>
              <a:latin typeface="Impact"/>
            </a:endParaRPr>
          </a:p>
        </p:txBody>
      </p:sp>
      <p:sp>
        <p:nvSpPr>
          <p:cNvPr id="2059" name="Rectangle 11"/>
          <p:cNvSpPr>
            <a:spLocks noChangeArrowheads="1"/>
          </p:cNvSpPr>
          <p:nvPr/>
        </p:nvSpPr>
        <p:spPr bwMode="auto">
          <a:xfrm>
            <a:off x="8959850" y="4398963"/>
            <a:ext cx="184150" cy="366712"/>
          </a:xfrm>
          <a:prstGeom prst="rect">
            <a:avLst/>
          </a:prstGeom>
          <a:noFill/>
          <a:ln w="9525">
            <a:noFill/>
            <a:miter lim="800000"/>
            <a:headEnd/>
            <a:tailEnd/>
          </a:ln>
          <a:effectLst/>
        </p:spPr>
        <p:txBody>
          <a:bodyPr wrap="none" anchor="ctr">
            <a:spAutoFit/>
          </a:bodyPr>
          <a:lstStyle/>
          <a:p>
            <a:pPr algn="r" rtl="1" eaLnBrk="1" hangingPunct="1"/>
            <a:endParaRPr lang="en-US"/>
          </a:p>
        </p:txBody>
      </p:sp>
      <p:sp>
        <p:nvSpPr>
          <p:cNvPr id="2062" name="WordArt 14"/>
          <p:cNvSpPr>
            <a:spLocks noChangeArrowheads="1" noChangeShapeType="1" noTextEdit="1"/>
          </p:cNvSpPr>
          <p:nvPr/>
        </p:nvSpPr>
        <p:spPr bwMode="auto">
          <a:xfrm>
            <a:off x="4140200" y="4419600"/>
            <a:ext cx="504825" cy="304800"/>
          </a:xfrm>
          <a:prstGeom prst="rect">
            <a:avLst/>
          </a:prstGeom>
        </p:spPr>
        <p:txBody>
          <a:bodyPr wrap="none" fromWordArt="1">
            <a:prstTxWarp prst="textPlain">
              <a:avLst>
                <a:gd name="adj" fmla="val 50000"/>
              </a:avLst>
            </a:prstTxWarp>
          </a:bodyPr>
          <a:lstStyle/>
          <a:p>
            <a:pPr algn="l" rtl="1"/>
            <a:r>
              <a:rPr lang="ar-SA" sz="2000" kern="10">
                <a:ln w="9525">
                  <a:solidFill>
                    <a:srgbClr val="000000"/>
                  </a:solidFill>
                  <a:round/>
                  <a:headEnd/>
                  <a:tailEnd/>
                </a:ln>
                <a:solidFill>
                  <a:srgbClr val="000000"/>
                </a:solidFill>
                <a:latin typeface="Boutros Ads Condensed"/>
              </a:rPr>
              <a:t>إعداد </a:t>
            </a:r>
            <a:endParaRPr lang="en-US" sz="2000" kern="10">
              <a:ln w="9525">
                <a:solidFill>
                  <a:srgbClr val="000000"/>
                </a:solidFill>
                <a:round/>
                <a:headEnd/>
                <a:tailEnd/>
              </a:ln>
              <a:solidFill>
                <a:srgbClr val="000000"/>
              </a:solidFill>
              <a:latin typeface="Boutros Ads Condensed"/>
            </a:endParaRPr>
          </a:p>
        </p:txBody>
      </p:sp>
      <p:sp>
        <p:nvSpPr>
          <p:cNvPr id="2063" name="WordArt 15"/>
          <p:cNvSpPr>
            <a:spLocks noChangeArrowheads="1" noChangeShapeType="1" noTextEdit="1"/>
          </p:cNvSpPr>
          <p:nvPr/>
        </p:nvSpPr>
        <p:spPr bwMode="auto">
          <a:xfrm>
            <a:off x="2749550" y="4941888"/>
            <a:ext cx="3190875" cy="361950"/>
          </a:xfrm>
          <a:prstGeom prst="rect">
            <a:avLst/>
          </a:prstGeom>
        </p:spPr>
        <p:txBody>
          <a:bodyPr wrap="none" fromWordArt="1">
            <a:prstTxWarp prst="textPlain">
              <a:avLst>
                <a:gd name="adj" fmla="val 50000"/>
              </a:avLst>
            </a:prstTxWarp>
            <a:scene3d>
              <a:camera prst="legacyObliqueTopRight">
                <a:rot lat="20099999" lon="0" rev="0"/>
              </a:camera>
              <a:lightRig rig="legacyFlat3" dir="b"/>
            </a:scene3d>
            <a:sp3d extrusionH="430200" prstMaterial="legacyMatte">
              <a:extrusionClr>
                <a:srgbClr val="E4D2BA"/>
              </a:extrusionClr>
            </a:sp3d>
          </a:bodyPr>
          <a:lstStyle/>
          <a:p>
            <a:pPr rtl="1"/>
            <a:r>
              <a:rPr lang="ar-SA" sz="2000" kern="10" dirty="0" err="1" smtClean="0">
                <a:ln w="9525">
                  <a:round/>
                  <a:headEnd/>
                  <a:tailEnd/>
                </a:ln>
                <a:solidFill>
                  <a:srgbClr val="339966"/>
                </a:solidFill>
                <a:latin typeface="Arial Black"/>
              </a:rPr>
              <a:t>د.</a:t>
            </a:r>
            <a:r>
              <a:rPr lang="ar-SA" sz="2000" kern="10" dirty="0" smtClean="0">
                <a:ln w="9525">
                  <a:round/>
                  <a:headEnd/>
                  <a:tailEnd/>
                </a:ln>
                <a:solidFill>
                  <a:srgbClr val="339966"/>
                </a:solidFill>
                <a:latin typeface="Arial Black"/>
              </a:rPr>
              <a:t> خالد </a:t>
            </a:r>
            <a:r>
              <a:rPr lang="ar-SA" sz="2000" kern="10" dirty="0">
                <a:ln w="9525">
                  <a:round/>
                  <a:headEnd/>
                  <a:tailEnd/>
                </a:ln>
                <a:solidFill>
                  <a:srgbClr val="339966"/>
                </a:solidFill>
                <a:latin typeface="Arial Black"/>
              </a:rPr>
              <a:t>بن عبد العزيز سليمان آل سليمان</a:t>
            </a:r>
            <a:endParaRPr lang="en-US" sz="2000" kern="10" dirty="0">
              <a:ln w="9525">
                <a:round/>
                <a:headEnd/>
                <a:tailEnd/>
              </a:ln>
              <a:solidFill>
                <a:srgbClr val="339966"/>
              </a:solidFill>
              <a:latin typeface="Arial Black"/>
            </a:endParaRPr>
          </a:p>
        </p:txBody>
      </p:sp>
      <p:sp>
        <p:nvSpPr>
          <p:cNvPr id="2067" name="Rectangle 19"/>
          <p:cNvSpPr>
            <a:spLocks noChangeArrowheads="1"/>
          </p:cNvSpPr>
          <p:nvPr/>
        </p:nvSpPr>
        <p:spPr bwMode="auto">
          <a:xfrm>
            <a:off x="0" y="3216275"/>
            <a:ext cx="9144000" cy="0"/>
          </a:xfrm>
          <a:prstGeom prst="rect">
            <a:avLst/>
          </a:prstGeom>
          <a:noFill/>
          <a:ln w="9525" algn="ctr">
            <a:noFill/>
            <a:miter lim="800000"/>
            <a:headEnd/>
            <a:tailEnd/>
          </a:ln>
          <a:effectLst/>
        </p:spPr>
        <p:txBody>
          <a:bodyPr wrap="none" lIns="90000" tIns="46800" rIns="90000" bIns="46800" anchor="ctr">
            <a:spAutoFit/>
          </a:bodyPr>
          <a:lstStyle/>
          <a:p>
            <a:endParaRPr lang="en-US"/>
          </a:p>
        </p:txBody>
      </p:sp>
      <p:pic>
        <p:nvPicPr>
          <p:cNvPr id="2070" name="Picture 22"/>
          <p:cNvPicPr>
            <a:picLocks noChangeAspect="1" noChangeArrowheads="1"/>
          </p:cNvPicPr>
          <p:nvPr/>
        </p:nvPicPr>
        <p:blipFill>
          <a:blip r:embed="rId2" cstate="print"/>
          <a:srcRect/>
          <a:stretch>
            <a:fillRect/>
          </a:stretch>
        </p:blipFill>
        <p:spPr bwMode="auto">
          <a:xfrm>
            <a:off x="179388" y="765175"/>
            <a:ext cx="1008062" cy="830263"/>
          </a:xfrm>
          <a:prstGeom prst="rect">
            <a:avLst/>
          </a:prstGeom>
          <a:solidFill>
            <a:srgbClr val="FFFF99"/>
          </a:solidFill>
          <a:ln w="9525" algn="ctr">
            <a:noFill/>
            <a:miter lim="800000"/>
            <a:headEnd/>
            <a:tailEnd/>
          </a:ln>
          <a:effectLst/>
        </p:spPr>
      </p:pic>
      <p:sp>
        <p:nvSpPr>
          <p:cNvPr id="2073" name="WordArt 25"/>
          <p:cNvSpPr>
            <a:spLocks noChangeArrowheads="1" noChangeShapeType="1" noTextEdit="1"/>
          </p:cNvSpPr>
          <p:nvPr/>
        </p:nvSpPr>
        <p:spPr bwMode="auto">
          <a:xfrm>
            <a:off x="1395413" y="3217863"/>
            <a:ext cx="6715125" cy="428625"/>
          </a:xfrm>
          <a:prstGeom prst="rect">
            <a:avLst/>
          </a:prstGeom>
        </p:spPr>
        <p:txBody>
          <a:bodyPr wrap="none" fromWordArt="1">
            <a:prstTxWarp prst="textPlain">
              <a:avLst>
                <a:gd name="adj" fmla="val 50000"/>
              </a:avLst>
            </a:prstTxWarp>
          </a:bodyPr>
          <a:lstStyle/>
          <a:p>
            <a:pPr rtl="1"/>
            <a:r>
              <a:rPr lang="ar-SA" sz="2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يتضمن عرض عناصر دراسة هذه المادة وإعطاء نبذة مختصرة عنها </a:t>
            </a:r>
            <a:endParaRPr lang="en-US" sz="2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2074" name="WordArt 26"/>
          <p:cNvSpPr>
            <a:spLocks noChangeArrowheads="1" noChangeShapeType="1" noTextEdit="1"/>
          </p:cNvSpPr>
          <p:nvPr/>
        </p:nvSpPr>
        <p:spPr bwMode="auto">
          <a:xfrm>
            <a:off x="2795588" y="3933825"/>
            <a:ext cx="3505200" cy="361950"/>
          </a:xfrm>
          <a:prstGeom prst="rect">
            <a:avLst/>
          </a:prstGeom>
        </p:spPr>
        <p:txBody>
          <a:bodyPr wrap="none" fromWordArt="1">
            <a:prstTxWarp prst="textPlain">
              <a:avLst>
                <a:gd name="adj" fmla="val 50000"/>
              </a:avLst>
            </a:prstTxWarp>
          </a:bodyPr>
          <a:lstStyle/>
          <a:p>
            <a:pPr rtl="1"/>
            <a:r>
              <a:rPr lang="ar-SA" sz="20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من كتاب </a:t>
            </a:r>
            <a:r>
              <a:rPr lang="ar-SA" sz="20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حقوق الإنسان في الإسلام للدكتورة راية الظهار</a:t>
            </a:r>
            <a:endParaRPr lang="en-US" sz="20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70"/>
                                        </p:tgtEl>
                                        <p:attrNameLst>
                                          <p:attrName>style.visibility</p:attrName>
                                        </p:attrNameLst>
                                      </p:cBhvr>
                                      <p:to>
                                        <p:strVal val="visible"/>
                                      </p:to>
                                    </p:set>
                                    <p:animEffect transition="in" filter="wheel(4)">
                                      <p:cBhvr>
                                        <p:cTn id="7" dur="2000"/>
                                        <p:tgtEl>
                                          <p:spTgt spid="207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070"/>
                                        </p:tgtEl>
                                      </p:cBhvr>
                                    </p:animEffect>
                                    <p:animScale>
                                      <p:cBhvr>
                                        <p:cTn id="12" dur="250" autoRev="1" fill="hold"/>
                                        <p:tgtEl>
                                          <p:spTgt spid="2070"/>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5"/>
                                        </p:tgtEl>
                                        <p:attrNameLst>
                                          <p:attrName>style.visibility</p:attrName>
                                        </p:attrNameLst>
                                      </p:cBhvr>
                                      <p:to>
                                        <p:strVal val="visible"/>
                                      </p:to>
                                    </p:set>
                                    <p:anim calcmode="lin" valueType="num">
                                      <p:cBhvr additive="base">
                                        <p:cTn id="17" dur="500" fill="hold"/>
                                        <p:tgtEl>
                                          <p:spTgt spid="2055"/>
                                        </p:tgtEl>
                                        <p:attrNameLst>
                                          <p:attrName>ppt_x</p:attrName>
                                        </p:attrNameLst>
                                      </p:cBhvr>
                                      <p:tavLst>
                                        <p:tav tm="0">
                                          <p:val>
                                            <p:strVal val="#ppt_x"/>
                                          </p:val>
                                        </p:tav>
                                        <p:tav tm="100000">
                                          <p:val>
                                            <p:strVal val="#ppt_x"/>
                                          </p:val>
                                        </p:tav>
                                      </p:tavLst>
                                    </p:anim>
                                    <p:anim calcmode="lin" valueType="num">
                                      <p:cBhvr additive="base">
                                        <p:cTn id="18"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1" nodeType="clickEffect">
                                  <p:stCondLst>
                                    <p:cond delay="0"/>
                                  </p:stCondLst>
                                  <p:childTnLst>
                                    <p:animRot by="21600000">
                                      <p:cBhvr>
                                        <p:cTn id="22" dur="2000" fill="hold"/>
                                        <p:tgtEl>
                                          <p:spTgt spid="2055"/>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73"/>
                                        </p:tgtEl>
                                        <p:attrNameLst>
                                          <p:attrName>style.visibility</p:attrName>
                                        </p:attrNameLst>
                                      </p:cBhvr>
                                      <p:to>
                                        <p:strVal val="visible"/>
                                      </p:to>
                                    </p:set>
                                    <p:anim calcmode="lin" valueType="num">
                                      <p:cBhvr additive="base">
                                        <p:cTn id="27" dur="500" fill="hold"/>
                                        <p:tgtEl>
                                          <p:spTgt spid="2073"/>
                                        </p:tgtEl>
                                        <p:attrNameLst>
                                          <p:attrName>ppt_x</p:attrName>
                                        </p:attrNameLst>
                                      </p:cBhvr>
                                      <p:tavLst>
                                        <p:tav tm="0">
                                          <p:val>
                                            <p:strVal val="#ppt_x"/>
                                          </p:val>
                                        </p:tav>
                                        <p:tav tm="100000">
                                          <p:val>
                                            <p:strVal val="#ppt_x"/>
                                          </p:val>
                                        </p:tav>
                                      </p:tavLst>
                                    </p:anim>
                                    <p:anim calcmode="lin" valueType="num">
                                      <p:cBhvr additive="base">
                                        <p:cTn id="28" dur="500" fill="hold"/>
                                        <p:tgtEl>
                                          <p:spTgt spid="207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074"/>
                                        </p:tgtEl>
                                        <p:attrNameLst>
                                          <p:attrName>style.visibility</p:attrName>
                                        </p:attrNameLst>
                                      </p:cBhvr>
                                      <p:to>
                                        <p:strVal val="visible"/>
                                      </p:to>
                                    </p:set>
                                    <p:animEffect transition="in" filter="wheel(4)">
                                      <p:cBhvr>
                                        <p:cTn id="33" dur="2000"/>
                                        <p:tgtEl>
                                          <p:spTgt spid="2074"/>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62"/>
                                        </p:tgtEl>
                                        <p:attrNameLst>
                                          <p:attrName>style.visibility</p:attrName>
                                        </p:attrNameLst>
                                      </p:cBhvr>
                                      <p:to>
                                        <p:strVal val="visible"/>
                                      </p:to>
                                    </p:set>
                                    <p:anim calcmode="lin" valueType="num">
                                      <p:cBhvr additive="base">
                                        <p:cTn id="38" dur="500" fill="hold"/>
                                        <p:tgtEl>
                                          <p:spTgt spid="2062"/>
                                        </p:tgtEl>
                                        <p:attrNameLst>
                                          <p:attrName>ppt_x</p:attrName>
                                        </p:attrNameLst>
                                      </p:cBhvr>
                                      <p:tavLst>
                                        <p:tav tm="0">
                                          <p:val>
                                            <p:strVal val="#ppt_x"/>
                                          </p:val>
                                        </p:tav>
                                        <p:tav tm="100000">
                                          <p:val>
                                            <p:strVal val="#ppt_x"/>
                                          </p:val>
                                        </p:tav>
                                      </p:tavLst>
                                    </p:anim>
                                    <p:anim calcmode="lin" valueType="num">
                                      <p:cBhvr additive="base">
                                        <p:cTn id="39" dur="500" fill="hold"/>
                                        <p:tgtEl>
                                          <p:spTgt spid="206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63"/>
                                        </p:tgtEl>
                                        <p:attrNameLst>
                                          <p:attrName>style.visibility</p:attrName>
                                        </p:attrNameLst>
                                      </p:cBhvr>
                                      <p:to>
                                        <p:strVal val="visible"/>
                                      </p:to>
                                    </p:set>
                                    <p:anim calcmode="lin" valueType="num">
                                      <p:cBhvr additive="base">
                                        <p:cTn id="44" dur="500" fill="hold"/>
                                        <p:tgtEl>
                                          <p:spTgt spid="2063"/>
                                        </p:tgtEl>
                                        <p:attrNameLst>
                                          <p:attrName>ppt_x</p:attrName>
                                        </p:attrNameLst>
                                      </p:cBhvr>
                                      <p:tavLst>
                                        <p:tav tm="0">
                                          <p:val>
                                            <p:strVal val="#ppt_x"/>
                                          </p:val>
                                        </p:tav>
                                        <p:tav tm="100000">
                                          <p:val>
                                            <p:strVal val="#ppt_x"/>
                                          </p:val>
                                        </p:tav>
                                      </p:tavLst>
                                    </p:anim>
                                    <p:anim calcmode="lin" valueType="num">
                                      <p:cBhvr additive="base">
                                        <p:cTn id="45" dur="500" fill="hold"/>
                                        <p:tgtEl>
                                          <p:spTgt spid="2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P spid="2055" grpId="1" animBg="1"/>
      <p:bldP spid="2062" grpId="0" animBg="1"/>
      <p:bldP spid="2063" grpId="0" animBg="1"/>
      <p:bldP spid="2073" grpId="0" animBg="1"/>
      <p:bldP spid="207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EB482E59-F5E9-4D5B-9FC6-0662E44E5FE9}" type="slidenum">
              <a:rPr lang="ar-SA"/>
              <a:pPr/>
              <a:t>10</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algn="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خطبة الرسول عليه الصلاة والسلام في حجة الوداع.</a:t>
            </a:r>
          </a:p>
          <a:p>
            <a:pPr marL="342900" indent="-342900" algn="r" rtl="1"/>
            <a:r>
              <a:rPr lang="ar-SA" sz="2800" dirty="0" smtClean="0"/>
              <a:t>وقرر فيها سبعة حقوق: </a:t>
            </a:r>
          </a:p>
          <a:p>
            <a:pPr marL="342900" indent="-342900" algn="r" rtl="1">
              <a:spcBef>
                <a:spcPct val="20000"/>
              </a:spcBef>
              <a:buClr>
                <a:schemeClr val="folHlink"/>
              </a:buClr>
              <a:buSzPct val="90000"/>
              <a:buFont typeface="Wingdings" pitchFamily="2" charset="2"/>
              <a:buChar char="n"/>
            </a:pPr>
            <a:r>
              <a:rPr lang="ar-SA" sz="2800" dirty="0" smtClean="0"/>
              <a:t>ثلاثة منها فردية؛ وهي الحفاظ على الدماء والأموال والأعراض.</a:t>
            </a:r>
          </a:p>
          <a:p>
            <a:pPr marL="342900" indent="-342900" algn="r" rtl="1">
              <a:spcBef>
                <a:spcPct val="20000"/>
              </a:spcBef>
              <a:buClr>
                <a:schemeClr val="folHlink"/>
              </a:buClr>
              <a:buSzPct val="90000"/>
              <a:buFont typeface="Wingdings" pitchFamily="2" charset="2"/>
              <a:buChar char="n"/>
            </a:pPr>
            <a:r>
              <a:rPr lang="ar-SA" sz="2800" dirty="0" smtClean="0"/>
              <a:t>وثلاثة منها جماعية؛ وهي منع الظلم بين الناس، والتحذيرمما يؤدي إلى الوقيعة بينهم، والمحافظة على الحقوق المتبادلة بين النساء والرجال.</a:t>
            </a:r>
          </a:p>
          <a:p>
            <a:pPr marL="342900" indent="-342900" algn="r" rtl="1">
              <a:spcBef>
                <a:spcPct val="20000"/>
              </a:spcBef>
              <a:buClr>
                <a:schemeClr val="folHlink"/>
              </a:buClr>
              <a:buSzPct val="90000"/>
              <a:buFont typeface="Wingdings" pitchFamily="2" charset="2"/>
              <a:buChar char="n"/>
            </a:pPr>
            <a:r>
              <a:rPr lang="ar-SA" sz="2800" dirty="0" smtClean="0"/>
              <a:t>وواحد منها فيه عموم وهو الأمانة.</a:t>
            </a:r>
            <a:r>
              <a:rPr lang="ar-SA" sz="3200" dirty="0" smtClean="0"/>
              <a:t> </a:t>
            </a:r>
          </a:p>
        </p:txBody>
      </p:sp>
      <p:grpSp>
        <p:nvGrpSpPr>
          <p:cNvPr id="2" name="Organization Chart 2"/>
          <p:cNvGrpSpPr>
            <a:grpSpLocks noChangeAspect="1"/>
          </p:cNvGrpSpPr>
          <p:nvPr/>
        </p:nvGrpSpPr>
        <p:grpSpPr bwMode="auto">
          <a:xfrm>
            <a:off x="838549" y="1268413"/>
            <a:ext cx="7478364" cy="647700"/>
            <a:chOff x="-1075" y="-1208"/>
            <a:chExt cx="3903" cy="602"/>
          </a:xfrm>
        </p:grpSpPr>
        <p:sp>
          <p:nvSpPr>
            <p:cNvPr id="8" name="_s2052"/>
            <p:cNvSpPr>
              <a:spLocks noChangeArrowheads="1"/>
            </p:cNvSpPr>
            <p:nvPr/>
          </p:nvSpPr>
          <p:spPr bwMode="auto">
            <a:xfrm>
              <a:off x="-1075" y="-1208"/>
              <a:ext cx="3903" cy="602"/>
            </a:xfrm>
            <a:prstGeom prst="roundRect">
              <a:avLst>
                <a:gd name="adj" fmla="val 16667"/>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a:ln w="9525">
              <a:solidFill>
                <a:schemeClr val="tx1"/>
              </a:solidFill>
              <a:round/>
              <a:headEnd/>
              <a:tailEnd/>
            </a:ln>
          </p:spPr>
          <p:txBody>
            <a:bodyPr vert="horz" wrap="none" lIns="50915" tIns="25457" rIns="50915" bIns="25457" numCol="1" anchor="ctr" anchorCtr="0" compatLnSpc="1">
              <a:prstTxWarp prst="textNoShape">
                <a:avLst/>
              </a:prstTxWarp>
            </a:bodyPr>
            <a:lstStyle/>
            <a:p>
              <a:pPr marL="342900" indent="-342900" algn="r" rtl="1"/>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ومن الوثائق الإسلامية الأخرى:</a:t>
              </a:r>
            </a:p>
          </p:txBody>
        </p:sp>
      </p:gr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203778">
                                            <p:bg/>
                                          </p:spTgt>
                                        </p:tgtEl>
                                        <p:attrNameLst>
                                          <p:attrName>style.visibility</p:attrName>
                                        </p:attrNameLst>
                                      </p:cBhvr>
                                      <p:to>
                                        <p:strVal val="visible"/>
                                      </p:to>
                                    </p:set>
                                    <p:animEffect transition="in" filter="fade">
                                      <p:cBhvr>
                                        <p:cTn id="25" dur="800" decel="100000"/>
                                        <p:tgtEl>
                                          <p:spTgt spid="203778">
                                            <p:bg/>
                                          </p:spTgt>
                                        </p:tgtEl>
                                      </p:cBhvr>
                                    </p:animEffect>
                                    <p:anim calcmode="lin" valueType="num">
                                      <p:cBhvr>
                                        <p:cTn id="26"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27"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03778">
                                            <p:txEl>
                                              <p:pRg st="0" end="0"/>
                                            </p:txEl>
                                          </p:spTgt>
                                        </p:tgtEl>
                                        <p:attrNameLst>
                                          <p:attrName>style.visibility</p:attrName>
                                        </p:attrNameLst>
                                      </p:cBhvr>
                                      <p:to>
                                        <p:strVal val="visible"/>
                                      </p:to>
                                    </p:set>
                                    <p:animEffect transition="in" filter="fade">
                                      <p:cBhvr>
                                        <p:cTn id="35" dur="800" decel="100000"/>
                                        <p:tgtEl>
                                          <p:spTgt spid="203778">
                                            <p:txEl>
                                              <p:pRg st="0" end="0"/>
                                            </p:txEl>
                                          </p:spTgt>
                                        </p:tgtEl>
                                      </p:cBhvr>
                                    </p:animEffect>
                                    <p:anim calcmode="lin" valueType="num">
                                      <p:cBhvr>
                                        <p:cTn id="36"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203778">
                                            <p:txEl>
                                              <p:pRg st="1" end="1"/>
                                            </p:txEl>
                                          </p:spTgt>
                                        </p:tgtEl>
                                        <p:attrNameLst>
                                          <p:attrName>style.visibility</p:attrName>
                                        </p:attrNameLst>
                                      </p:cBhvr>
                                      <p:to>
                                        <p:strVal val="visible"/>
                                      </p:to>
                                    </p:set>
                                    <p:animEffect transition="in" filter="fade">
                                      <p:cBhvr>
                                        <p:cTn id="45" dur="800" decel="100000"/>
                                        <p:tgtEl>
                                          <p:spTgt spid="203778">
                                            <p:txEl>
                                              <p:pRg st="1" end="1"/>
                                            </p:txEl>
                                          </p:spTgt>
                                        </p:tgtEl>
                                      </p:cBhvr>
                                    </p:animEffect>
                                    <p:anim calcmode="lin" valueType="num">
                                      <p:cBhvr>
                                        <p:cTn id="46"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203778">
                                            <p:txEl>
                                              <p:pRg st="2" end="2"/>
                                            </p:txEl>
                                          </p:spTgt>
                                        </p:tgtEl>
                                        <p:attrNameLst>
                                          <p:attrName>style.visibility</p:attrName>
                                        </p:attrNameLst>
                                      </p:cBhvr>
                                      <p:to>
                                        <p:strVal val="visible"/>
                                      </p:to>
                                    </p:set>
                                    <p:animEffect transition="in" filter="fade">
                                      <p:cBhvr>
                                        <p:cTn id="55" dur="800" decel="100000"/>
                                        <p:tgtEl>
                                          <p:spTgt spid="203778">
                                            <p:txEl>
                                              <p:pRg st="2" end="2"/>
                                            </p:txEl>
                                          </p:spTgt>
                                        </p:tgtEl>
                                      </p:cBhvr>
                                    </p:animEffect>
                                    <p:anim calcmode="lin" valueType="num">
                                      <p:cBhvr>
                                        <p:cTn id="56"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203778">
                                            <p:txEl>
                                              <p:pRg st="3" end="3"/>
                                            </p:txEl>
                                          </p:spTgt>
                                        </p:tgtEl>
                                        <p:attrNameLst>
                                          <p:attrName>style.visibility</p:attrName>
                                        </p:attrNameLst>
                                      </p:cBhvr>
                                      <p:to>
                                        <p:strVal val="visible"/>
                                      </p:to>
                                    </p:set>
                                    <p:animEffect transition="in" filter="fade">
                                      <p:cBhvr>
                                        <p:cTn id="65" dur="800" decel="100000"/>
                                        <p:tgtEl>
                                          <p:spTgt spid="203778">
                                            <p:txEl>
                                              <p:pRg st="3" end="3"/>
                                            </p:txEl>
                                          </p:spTgt>
                                        </p:tgtEl>
                                      </p:cBhvr>
                                    </p:animEffect>
                                    <p:anim calcmode="lin" valueType="num">
                                      <p:cBhvr>
                                        <p:cTn id="66"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grpId="0" nodeType="clickEffect">
                                  <p:stCondLst>
                                    <p:cond delay="0"/>
                                  </p:stCondLst>
                                  <p:childTnLst>
                                    <p:set>
                                      <p:cBhvr>
                                        <p:cTn id="74" dur="1" fill="hold">
                                          <p:stCondLst>
                                            <p:cond delay="0"/>
                                          </p:stCondLst>
                                        </p:cTn>
                                        <p:tgtEl>
                                          <p:spTgt spid="203778">
                                            <p:txEl>
                                              <p:pRg st="4" end="4"/>
                                            </p:txEl>
                                          </p:spTgt>
                                        </p:tgtEl>
                                        <p:attrNameLst>
                                          <p:attrName>style.visibility</p:attrName>
                                        </p:attrNameLst>
                                      </p:cBhvr>
                                      <p:to>
                                        <p:strVal val="visible"/>
                                      </p:to>
                                    </p:set>
                                    <p:animEffect transition="in" filter="fade">
                                      <p:cBhvr>
                                        <p:cTn id="75" dur="800" decel="100000"/>
                                        <p:tgtEl>
                                          <p:spTgt spid="203778">
                                            <p:txEl>
                                              <p:pRg st="4" end="4"/>
                                            </p:txEl>
                                          </p:spTgt>
                                        </p:tgtEl>
                                      </p:cBhvr>
                                    </p:animEffect>
                                    <p:anim calcmode="lin" valueType="num">
                                      <p:cBhvr>
                                        <p:cTn id="76" dur="8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77" dur="8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78" dur="8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EB482E59-F5E9-4D5B-9FC6-0662E44E5FE9}" type="slidenum">
              <a:rPr lang="ar-SA"/>
              <a:pPr/>
              <a:t>11</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algn="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وصية أبي بكر لأسامة بن زيد رضي الله عنهم.</a:t>
            </a:r>
          </a:p>
          <a:p>
            <a:pPr marL="342900" indent="-342900" algn="r" rtl="1"/>
            <a:r>
              <a:rPr lang="ar-SA" sz="2800" dirty="0" smtClean="0"/>
              <a:t>ومن أهم الحقوق التي اشتملت عليها: </a:t>
            </a:r>
          </a:p>
          <a:p>
            <a:pPr marL="342900" indent="-342900" algn="r" rtl="1">
              <a:spcBef>
                <a:spcPct val="20000"/>
              </a:spcBef>
              <a:buClr>
                <a:schemeClr val="folHlink"/>
              </a:buClr>
              <a:buSzPct val="90000"/>
              <a:buFont typeface="Wingdings" pitchFamily="2" charset="2"/>
              <a:buChar char="n"/>
            </a:pPr>
            <a:r>
              <a:rPr lang="ar-SA" sz="2800" dirty="0" smtClean="0"/>
              <a:t>تطبيق مبدأ منع الاعتداء على المسالم وحرمة الميت (لا تمثلوا ولا تقتلوا طفلاً صغيرا، ولا شيخًا كبيرًا، ولا امرأة).</a:t>
            </a:r>
          </a:p>
          <a:p>
            <a:pPr marL="342900" indent="-342900" algn="r" rtl="1">
              <a:spcBef>
                <a:spcPct val="20000"/>
              </a:spcBef>
              <a:buClr>
                <a:schemeClr val="folHlink"/>
              </a:buClr>
              <a:buSzPct val="90000"/>
              <a:buFont typeface="Wingdings" pitchFamily="2" charset="2"/>
              <a:buChar char="n"/>
            </a:pPr>
            <a:r>
              <a:rPr lang="ar-SA" sz="2800" dirty="0" smtClean="0"/>
              <a:t>تطبيق حق الحرية الدينية (وسوف تمرون بأقوام قد فرَّغوا أنفسهم في الصوامع، فدعوهم وما فرغوا أنفسهم له)</a:t>
            </a:r>
            <a:r>
              <a:rPr lang="ar-SA" sz="3200" dirty="0" smtClean="0"/>
              <a:t> </a:t>
            </a:r>
          </a:p>
        </p:txBody>
      </p:sp>
      <p:grpSp>
        <p:nvGrpSpPr>
          <p:cNvPr id="2" name="Organization Chart 2"/>
          <p:cNvGrpSpPr>
            <a:grpSpLocks noChangeAspect="1"/>
          </p:cNvGrpSpPr>
          <p:nvPr/>
        </p:nvGrpSpPr>
        <p:grpSpPr bwMode="auto">
          <a:xfrm>
            <a:off x="838549" y="1268413"/>
            <a:ext cx="7478364" cy="647700"/>
            <a:chOff x="-1075" y="-1208"/>
            <a:chExt cx="3903" cy="602"/>
          </a:xfrm>
        </p:grpSpPr>
        <p:sp>
          <p:nvSpPr>
            <p:cNvPr id="8" name="_s2052"/>
            <p:cNvSpPr>
              <a:spLocks noChangeArrowheads="1"/>
            </p:cNvSpPr>
            <p:nvPr/>
          </p:nvSpPr>
          <p:spPr bwMode="auto">
            <a:xfrm>
              <a:off x="-1075" y="-1208"/>
              <a:ext cx="3903" cy="602"/>
            </a:xfrm>
            <a:prstGeom prst="roundRect">
              <a:avLst>
                <a:gd name="adj" fmla="val 16667"/>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a:ln w="9525">
              <a:solidFill>
                <a:schemeClr val="tx1"/>
              </a:solidFill>
              <a:round/>
              <a:headEnd/>
              <a:tailEnd/>
            </a:ln>
          </p:spPr>
          <p:txBody>
            <a:bodyPr vert="horz" wrap="none" lIns="50915" tIns="25457" rIns="50915" bIns="25457" numCol="1" anchor="ctr" anchorCtr="0" compatLnSpc="1">
              <a:prstTxWarp prst="textNoShape">
                <a:avLst/>
              </a:prstTxWarp>
            </a:bodyPr>
            <a:lstStyle/>
            <a:p>
              <a:pPr marL="342900" indent="-342900" algn="r" rtl="1"/>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ومن الوثائق الإسلامية الأخرى:</a:t>
              </a:r>
            </a:p>
          </p:txBody>
        </p:sp>
      </p:gr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203778">
                                            <p:bg/>
                                          </p:spTgt>
                                        </p:tgtEl>
                                        <p:attrNameLst>
                                          <p:attrName>style.visibility</p:attrName>
                                        </p:attrNameLst>
                                      </p:cBhvr>
                                      <p:to>
                                        <p:strVal val="visible"/>
                                      </p:to>
                                    </p:set>
                                    <p:animEffect transition="in" filter="fade">
                                      <p:cBhvr>
                                        <p:cTn id="25" dur="800" decel="100000"/>
                                        <p:tgtEl>
                                          <p:spTgt spid="203778">
                                            <p:bg/>
                                          </p:spTgt>
                                        </p:tgtEl>
                                      </p:cBhvr>
                                    </p:animEffect>
                                    <p:anim calcmode="lin" valueType="num">
                                      <p:cBhvr>
                                        <p:cTn id="26"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27"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03778">
                                            <p:txEl>
                                              <p:pRg st="0" end="0"/>
                                            </p:txEl>
                                          </p:spTgt>
                                        </p:tgtEl>
                                        <p:attrNameLst>
                                          <p:attrName>style.visibility</p:attrName>
                                        </p:attrNameLst>
                                      </p:cBhvr>
                                      <p:to>
                                        <p:strVal val="visible"/>
                                      </p:to>
                                    </p:set>
                                    <p:animEffect transition="in" filter="fade">
                                      <p:cBhvr>
                                        <p:cTn id="35" dur="800" decel="100000"/>
                                        <p:tgtEl>
                                          <p:spTgt spid="203778">
                                            <p:txEl>
                                              <p:pRg st="0" end="0"/>
                                            </p:txEl>
                                          </p:spTgt>
                                        </p:tgtEl>
                                      </p:cBhvr>
                                    </p:animEffect>
                                    <p:anim calcmode="lin" valueType="num">
                                      <p:cBhvr>
                                        <p:cTn id="36"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203778">
                                            <p:txEl>
                                              <p:pRg st="1" end="1"/>
                                            </p:txEl>
                                          </p:spTgt>
                                        </p:tgtEl>
                                        <p:attrNameLst>
                                          <p:attrName>style.visibility</p:attrName>
                                        </p:attrNameLst>
                                      </p:cBhvr>
                                      <p:to>
                                        <p:strVal val="visible"/>
                                      </p:to>
                                    </p:set>
                                    <p:animEffect transition="in" filter="fade">
                                      <p:cBhvr>
                                        <p:cTn id="45" dur="800" decel="100000"/>
                                        <p:tgtEl>
                                          <p:spTgt spid="203778">
                                            <p:txEl>
                                              <p:pRg st="1" end="1"/>
                                            </p:txEl>
                                          </p:spTgt>
                                        </p:tgtEl>
                                      </p:cBhvr>
                                    </p:animEffect>
                                    <p:anim calcmode="lin" valueType="num">
                                      <p:cBhvr>
                                        <p:cTn id="46"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203778">
                                            <p:txEl>
                                              <p:pRg st="2" end="2"/>
                                            </p:txEl>
                                          </p:spTgt>
                                        </p:tgtEl>
                                        <p:attrNameLst>
                                          <p:attrName>style.visibility</p:attrName>
                                        </p:attrNameLst>
                                      </p:cBhvr>
                                      <p:to>
                                        <p:strVal val="visible"/>
                                      </p:to>
                                    </p:set>
                                    <p:animEffect transition="in" filter="fade">
                                      <p:cBhvr>
                                        <p:cTn id="55" dur="800" decel="100000"/>
                                        <p:tgtEl>
                                          <p:spTgt spid="203778">
                                            <p:txEl>
                                              <p:pRg st="2" end="2"/>
                                            </p:txEl>
                                          </p:spTgt>
                                        </p:tgtEl>
                                      </p:cBhvr>
                                    </p:animEffect>
                                    <p:anim calcmode="lin" valueType="num">
                                      <p:cBhvr>
                                        <p:cTn id="56"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203778">
                                            <p:txEl>
                                              <p:pRg st="3" end="3"/>
                                            </p:txEl>
                                          </p:spTgt>
                                        </p:tgtEl>
                                        <p:attrNameLst>
                                          <p:attrName>style.visibility</p:attrName>
                                        </p:attrNameLst>
                                      </p:cBhvr>
                                      <p:to>
                                        <p:strVal val="visible"/>
                                      </p:to>
                                    </p:set>
                                    <p:animEffect transition="in" filter="fade">
                                      <p:cBhvr>
                                        <p:cTn id="65" dur="800" decel="100000"/>
                                        <p:tgtEl>
                                          <p:spTgt spid="203778">
                                            <p:txEl>
                                              <p:pRg st="3" end="3"/>
                                            </p:txEl>
                                          </p:spTgt>
                                        </p:tgtEl>
                                      </p:cBhvr>
                                    </p:animEffect>
                                    <p:anim calcmode="lin" valueType="num">
                                      <p:cBhvr>
                                        <p:cTn id="66"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EB482E59-F5E9-4D5B-9FC6-0662E44E5FE9}" type="slidenum">
              <a:rPr lang="ar-SA"/>
              <a:pPr/>
              <a:t>12</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algn="r" rtl="1"/>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ما كتبه عمر لأبي موسى رضي الله عنهما في القضاء.</a:t>
            </a:r>
          </a:p>
          <a:p>
            <a:pPr marL="342900" indent="-342900" algn="r" rtl="1"/>
            <a:r>
              <a:rPr lang="ar-SA" sz="2000" dirty="0" smtClean="0"/>
              <a:t>وهي تتضمن آداب القاضي وأصول المحاكمات، ومن أهم الحقوق التي اشتملت عليها.</a:t>
            </a:r>
          </a:p>
          <a:p>
            <a:pPr marL="342900" indent="-342900" algn="r" rtl="1">
              <a:spcBef>
                <a:spcPct val="20000"/>
              </a:spcBef>
              <a:buClr>
                <a:schemeClr val="folHlink"/>
              </a:buClr>
              <a:buSzPct val="90000"/>
              <a:buFont typeface="Wingdings" pitchFamily="2" charset="2"/>
              <a:buChar char="n"/>
            </a:pPr>
            <a:r>
              <a:rPr lang="ar-SA" sz="2400" dirty="0" smtClean="0"/>
              <a:t>التسوية بين المتخاصمين في مكان الجلوس وطريقة التعامل.</a:t>
            </a:r>
          </a:p>
          <a:p>
            <a:pPr marL="342900" indent="-342900" algn="r" rtl="1">
              <a:spcBef>
                <a:spcPct val="20000"/>
              </a:spcBef>
              <a:buClr>
                <a:schemeClr val="folHlink"/>
              </a:buClr>
              <a:buSzPct val="90000"/>
              <a:buFont typeface="Wingdings" pitchFamily="2" charset="2"/>
              <a:buChar char="n"/>
            </a:pPr>
            <a:r>
              <a:rPr lang="ar-SA" sz="2400" dirty="0" smtClean="0"/>
              <a:t>الرجوع إلى الحق وعدم التمادي في الباطل.</a:t>
            </a:r>
          </a:p>
          <a:p>
            <a:pPr marL="342900" indent="-342900" algn="r" rtl="1">
              <a:spcBef>
                <a:spcPct val="20000"/>
              </a:spcBef>
              <a:buClr>
                <a:schemeClr val="folHlink"/>
              </a:buClr>
              <a:buSzPct val="90000"/>
              <a:buFont typeface="Wingdings" pitchFamily="2" charset="2"/>
              <a:buChar char="n"/>
            </a:pPr>
            <a:r>
              <a:rPr lang="ar-SA" sz="2400" dirty="0" smtClean="0"/>
              <a:t>الفهم الدقيق للقضايا وإلحاقها بأشباهها مما وردت فيه النصوص.</a:t>
            </a:r>
          </a:p>
          <a:p>
            <a:pPr marL="342900" indent="-342900" algn="r" rtl="1">
              <a:spcBef>
                <a:spcPct val="20000"/>
              </a:spcBef>
              <a:buClr>
                <a:schemeClr val="folHlink"/>
              </a:buClr>
              <a:buSzPct val="90000"/>
              <a:buFont typeface="Wingdings" pitchFamily="2" charset="2"/>
              <a:buChar char="n"/>
            </a:pPr>
            <a:r>
              <a:rPr lang="ar-SA" sz="2400" dirty="0" smtClean="0"/>
              <a:t>التثبت من الحقوق والاستجابة لمن يطلب مهلة لإثبات حق غائب أو إحضار بينة، على أن يجعل له أمدا كافيا.</a:t>
            </a:r>
          </a:p>
          <a:p>
            <a:pPr marL="342900" indent="-342900" algn="r" rtl="1">
              <a:spcBef>
                <a:spcPct val="20000"/>
              </a:spcBef>
              <a:buClr>
                <a:schemeClr val="folHlink"/>
              </a:buClr>
              <a:buSzPct val="90000"/>
              <a:buFont typeface="Wingdings" pitchFamily="2" charset="2"/>
              <a:buChar char="n"/>
            </a:pPr>
            <a:r>
              <a:rPr lang="ar-SA" sz="2400" dirty="0" smtClean="0"/>
              <a:t>الأصل في الشهود المسلمين العدالة.</a:t>
            </a:r>
          </a:p>
          <a:p>
            <a:pPr marL="342900" indent="-342900" algn="r" rtl="1">
              <a:spcBef>
                <a:spcPct val="20000"/>
              </a:spcBef>
              <a:buClr>
                <a:schemeClr val="folHlink"/>
              </a:buClr>
              <a:buSzPct val="90000"/>
              <a:buFont typeface="Wingdings" pitchFamily="2" charset="2"/>
              <a:buChar char="n"/>
            </a:pPr>
            <a:r>
              <a:rPr lang="ar-SA" sz="2400" dirty="0" smtClean="0"/>
              <a:t>الاحتساب وإخلاص النية والصبر على الخصوم وعدم التأذي منهم.</a:t>
            </a:r>
          </a:p>
        </p:txBody>
      </p:sp>
      <p:grpSp>
        <p:nvGrpSpPr>
          <p:cNvPr id="2" name="Organization Chart 2"/>
          <p:cNvGrpSpPr>
            <a:grpSpLocks noChangeAspect="1"/>
          </p:cNvGrpSpPr>
          <p:nvPr/>
        </p:nvGrpSpPr>
        <p:grpSpPr bwMode="auto">
          <a:xfrm>
            <a:off x="838549" y="1268413"/>
            <a:ext cx="7478364" cy="647700"/>
            <a:chOff x="-1075" y="-1208"/>
            <a:chExt cx="3903" cy="602"/>
          </a:xfrm>
        </p:grpSpPr>
        <p:sp>
          <p:nvSpPr>
            <p:cNvPr id="8" name="_s2052"/>
            <p:cNvSpPr>
              <a:spLocks noChangeArrowheads="1"/>
            </p:cNvSpPr>
            <p:nvPr/>
          </p:nvSpPr>
          <p:spPr bwMode="auto">
            <a:xfrm>
              <a:off x="-1075" y="-1208"/>
              <a:ext cx="3903" cy="602"/>
            </a:xfrm>
            <a:prstGeom prst="roundRect">
              <a:avLst>
                <a:gd name="adj" fmla="val 16667"/>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a:ln w="9525">
              <a:solidFill>
                <a:schemeClr val="tx1"/>
              </a:solidFill>
              <a:round/>
              <a:headEnd/>
              <a:tailEnd/>
            </a:ln>
          </p:spPr>
          <p:txBody>
            <a:bodyPr vert="horz" wrap="none" lIns="50915" tIns="25457" rIns="50915" bIns="25457" numCol="1" anchor="ctr" anchorCtr="0" compatLnSpc="1">
              <a:prstTxWarp prst="textNoShape">
                <a:avLst/>
              </a:prstTxWarp>
            </a:bodyPr>
            <a:lstStyle/>
            <a:p>
              <a:pPr marL="342900" indent="-342900" algn="r" rtl="1"/>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ومن الوثائق الإسلامية الأخرى:</a:t>
              </a:r>
            </a:p>
          </p:txBody>
        </p:sp>
      </p:gr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203778">
                                            <p:bg/>
                                          </p:spTgt>
                                        </p:tgtEl>
                                        <p:attrNameLst>
                                          <p:attrName>style.visibility</p:attrName>
                                        </p:attrNameLst>
                                      </p:cBhvr>
                                      <p:to>
                                        <p:strVal val="visible"/>
                                      </p:to>
                                    </p:set>
                                    <p:animEffect transition="in" filter="fade">
                                      <p:cBhvr>
                                        <p:cTn id="25" dur="800" decel="100000"/>
                                        <p:tgtEl>
                                          <p:spTgt spid="203778">
                                            <p:bg/>
                                          </p:spTgt>
                                        </p:tgtEl>
                                      </p:cBhvr>
                                    </p:animEffect>
                                    <p:anim calcmode="lin" valueType="num">
                                      <p:cBhvr>
                                        <p:cTn id="26"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27"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03778">
                                            <p:txEl>
                                              <p:pRg st="0" end="0"/>
                                            </p:txEl>
                                          </p:spTgt>
                                        </p:tgtEl>
                                        <p:attrNameLst>
                                          <p:attrName>style.visibility</p:attrName>
                                        </p:attrNameLst>
                                      </p:cBhvr>
                                      <p:to>
                                        <p:strVal val="visible"/>
                                      </p:to>
                                    </p:set>
                                    <p:animEffect transition="in" filter="fade">
                                      <p:cBhvr>
                                        <p:cTn id="35" dur="800" decel="100000"/>
                                        <p:tgtEl>
                                          <p:spTgt spid="203778">
                                            <p:txEl>
                                              <p:pRg st="0" end="0"/>
                                            </p:txEl>
                                          </p:spTgt>
                                        </p:tgtEl>
                                      </p:cBhvr>
                                    </p:animEffect>
                                    <p:anim calcmode="lin" valueType="num">
                                      <p:cBhvr>
                                        <p:cTn id="36"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203778">
                                            <p:txEl>
                                              <p:pRg st="1" end="1"/>
                                            </p:txEl>
                                          </p:spTgt>
                                        </p:tgtEl>
                                        <p:attrNameLst>
                                          <p:attrName>style.visibility</p:attrName>
                                        </p:attrNameLst>
                                      </p:cBhvr>
                                      <p:to>
                                        <p:strVal val="visible"/>
                                      </p:to>
                                    </p:set>
                                    <p:animEffect transition="in" filter="fade">
                                      <p:cBhvr>
                                        <p:cTn id="45" dur="800" decel="100000"/>
                                        <p:tgtEl>
                                          <p:spTgt spid="203778">
                                            <p:txEl>
                                              <p:pRg st="1" end="1"/>
                                            </p:txEl>
                                          </p:spTgt>
                                        </p:tgtEl>
                                      </p:cBhvr>
                                    </p:animEffect>
                                    <p:anim calcmode="lin" valueType="num">
                                      <p:cBhvr>
                                        <p:cTn id="46"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203778">
                                            <p:txEl>
                                              <p:pRg st="2" end="2"/>
                                            </p:txEl>
                                          </p:spTgt>
                                        </p:tgtEl>
                                        <p:attrNameLst>
                                          <p:attrName>style.visibility</p:attrName>
                                        </p:attrNameLst>
                                      </p:cBhvr>
                                      <p:to>
                                        <p:strVal val="visible"/>
                                      </p:to>
                                    </p:set>
                                    <p:animEffect transition="in" filter="fade">
                                      <p:cBhvr>
                                        <p:cTn id="55" dur="800" decel="100000"/>
                                        <p:tgtEl>
                                          <p:spTgt spid="203778">
                                            <p:txEl>
                                              <p:pRg st="2" end="2"/>
                                            </p:txEl>
                                          </p:spTgt>
                                        </p:tgtEl>
                                      </p:cBhvr>
                                    </p:animEffect>
                                    <p:anim calcmode="lin" valueType="num">
                                      <p:cBhvr>
                                        <p:cTn id="56"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203778">
                                            <p:txEl>
                                              <p:pRg st="3" end="3"/>
                                            </p:txEl>
                                          </p:spTgt>
                                        </p:tgtEl>
                                        <p:attrNameLst>
                                          <p:attrName>style.visibility</p:attrName>
                                        </p:attrNameLst>
                                      </p:cBhvr>
                                      <p:to>
                                        <p:strVal val="visible"/>
                                      </p:to>
                                    </p:set>
                                    <p:animEffect transition="in" filter="fade">
                                      <p:cBhvr>
                                        <p:cTn id="65" dur="800" decel="100000"/>
                                        <p:tgtEl>
                                          <p:spTgt spid="203778">
                                            <p:txEl>
                                              <p:pRg st="3" end="3"/>
                                            </p:txEl>
                                          </p:spTgt>
                                        </p:tgtEl>
                                      </p:cBhvr>
                                    </p:animEffect>
                                    <p:anim calcmode="lin" valueType="num">
                                      <p:cBhvr>
                                        <p:cTn id="66"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grpId="0" nodeType="clickEffect">
                                  <p:stCondLst>
                                    <p:cond delay="0"/>
                                  </p:stCondLst>
                                  <p:childTnLst>
                                    <p:set>
                                      <p:cBhvr>
                                        <p:cTn id="74" dur="1" fill="hold">
                                          <p:stCondLst>
                                            <p:cond delay="0"/>
                                          </p:stCondLst>
                                        </p:cTn>
                                        <p:tgtEl>
                                          <p:spTgt spid="203778">
                                            <p:txEl>
                                              <p:pRg st="4" end="4"/>
                                            </p:txEl>
                                          </p:spTgt>
                                        </p:tgtEl>
                                        <p:attrNameLst>
                                          <p:attrName>style.visibility</p:attrName>
                                        </p:attrNameLst>
                                      </p:cBhvr>
                                      <p:to>
                                        <p:strVal val="visible"/>
                                      </p:to>
                                    </p:set>
                                    <p:animEffect transition="in" filter="fade">
                                      <p:cBhvr>
                                        <p:cTn id="75" dur="800" decel="100000"/>
                                        <p:tgtEl>
                                          <p:spTgt spid="203778">
                                            <p:txEl>
                                              <p:pRg st="4" end="4"/>
                                            </p:txEl>
                                          </p:spTgt>
                                        </p:tgtEl>
                                      </p:cBhvr>
                                    </p:animEffect>
                                    <p:anim calcmode="lin" valueType="num">
                                      <p:cBhvr>
                                        <p:cTn id="76" dur="8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77" dur="8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78" dur="8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0" presetClass="entr" presetSubtype="0" fill="hold" grpId="0" nodeType="clickEffect">
                                  <p:stCondLst>
                                    <p:cond delay="0"/>
                                  </p:stCondLst>
                                  <p:childTnLst>
                                    <p:set>
                                      <p:cBhvr>
                                        <p:cTn id="84" dur="1" fill="hold">
                                          <p:stCondLst>
                                            <p:cond delay="0"/>
                                          </p:stCondLst>
                                        </p:cTn>
                                        <p:tgtEl>
                                          <p:spTgt spid="203778">
                                            <p:txEl>
                                              <p:pRg st="5" end="5"/>
                                            </p:txEl>
                                          </p:spTgt>
                                        </p:tgtEl>
                                        <p:attrNameLst>
                                          <p:attrName>style.visibility</p:attrName>
                                        </p:attrNameLst>
                                      </p:cBhvr>
                                      <p:to>
                                        <p:strVal val="visible"/>
                                      </p:to>
                                    </p:set>
                                    <p:animEffect transition="in" filter="fade">
                                      <p:cBhvr>
                                        <p:cTn id="85" dur="800" decel="100000"/>
                                        <p:tgtEl>
                                          <p:spTgt spid="203778">
                                            <p:txEl>
                                              <p:pRg st="5" end="5"/>
                                            </p:txEl>
                                          </p:spTgt>
                                        </p:tgtEl>
                                      </p:cBhvr>
                                    </p:animEffect>
                                    <p:anim calcmode="lin" valueType="num">
                                      <p:cBhvr>
                                        <p:cTn id="86" dur="800" decel="100000" fill="hold"/>
                                        <p:tgtEl>
                                          <p:spTgt spid="203778">
                                            <p:txEl>
                                              <p:pRg st="5" end="5"/>
                                            </p:txEl>
                                          </p:spTgt>
                                        </p:tgtEl>
                                        <p:attrNameLst>
                                          <p:attrName>style.rotation</p:attrName>
                                        </p:attrNameLst>
                                      </p:cBhvr>
                                      <p:tavLst>
                                        <p:tav tm="0">
                                          <p:val>
                                            <p:fltVal val="-90"/>
                                          </p:val>
                                        </p:tav>
                                        <p:tav tm="100000">
                                          <p:val>
                                            <p:fltVal val="0"/>
                                          </p:val>
                                        </p:tav>
                                      </p:tavLst>
                                    </p:anim>
                                    <p:anim calcmode="lin" valueType="num">
                                      <p:cBhvr>
                                        <p:cTn id="87" dur="800" decel="100000" fill="hold"/>
                                        <p:tgtEl>
                                          <p:spTgt spid="203778">
                                            <p:txEl>
                                              <p:pRg st="5" end="5"/>
                                            </p:txEl>
                                          </p:spTgt>
                                        </p:tgtEl>
                                        <p:attrNameLst>
                                          <p:attrName>ppt_x</p:attrName>
                                        </p:attrNameLst>
                                      </p:cBhvr>
                                      <p:tavLst>
                                        <p:tav tm="0">
                                          <p:val>
                                            <p:strVal val="#ppt_x+0.4"/>
                                          </p:val>
                                        </p:tav>
                                        <p:tav tm="100000">
                                          <p:val>
                                            <p:strVal val="#ppt_x-0.05"/>
                                          </p:val>
                                        </p:tav>
                                      </p:tavLst>
                                    </p:anim>
                                    <p:anim calcmode="lin" valueType="num">
                                      <p:cBhvr>
                                        <p:cTn id="88" dur="800" decel="100000" fill="hold"/>
                                        <p:tgtEl>
                                          <p:spTgt spid="203778">
                                            <p:txEl>
                                              <p:pRg st="5" end="5"/>
                                            </p:txEl>
                                          </p:spTgt>
                                        </p:tgtEl>
                                        <p:attrNameLst>
                                          <p:attrName>ppt_y</p:attrName>
                                        </p:attrNameLst>
                                      </p:cBhvr>
                                      <p:tavLst>
                                        <p:tav tm="0">
                                          <p:val>
                                            <p:strVal val="#ppt_y-0.4"/>
                                          </p:val>
                                        </p:tav>
                                        <p:tav tm="100000">
                                          <p:val>
                                            <p:strVal val="#ppt_y+0.1"/>
                                          </p:val>
                                        </p:tav>
                                      </p:tavLst>
                                    </p:anim>
                                    <p:anim calcmode="lin" valueType="num">
                                      <p:cBhvr>
                                        <p:cTn id="89" dur="200" accel="100000" fill="hold">
                                          <p:stCondLst>
                                            <p:cond delay="800"/>
                                          </p:stCondLst>
                                        </p:cTn>
                                        <p:tgtEl>
                                          <p:spTgt spid="203778">
                                            <p:txEl>
                                              <p:pRg st="5" end="5"/>
                                            </p:txEl>
                                          </p:spTgt>
                                        </p:tgtEl>
                                        <p:attrNameLst>
                                          <p:attrName>ppt_x</p:attrName>
                                        </p:attrNameLst>
                                      </p:cBhvr>
                                      <p:tavLst>
                                        <p:tav tm="0">
                                          <p:val>
                                            <p:strVal val="#ppt_x-0.05"/>
                                          </p:val>
                                        </p:tav>
                                        <p:tav tm="100000">
                                          <p:val>
                                            <p:strVal val="#ppt_x"/>
                                          </p:val>
                                        </p:tav>
                                      </p:tavLst>
                                    </p:anim>
                                    <p:anim calcmode="lin" valueType="num">
                                      <p:cBhvr>
                                        <p:cTn id="90" dur="200" accel="100000" fill="hold">
                                          <p:stCondLst>
                                            <p:cond delay="800"/>
                                          </p:stCondLst>
                                        </p:cTn>
                                        <p:tgtEl>
                                          <p:spTgt spid="203778">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0" presetClass="entr" presetSubtype="0" fill="hold" grpId="0" nodeType="clickEffect">
                                  <p:stCondLst>
                                    <p:cond delay="0"/>
                                  </p:stCondLst>
                                  <p:childTnLst>
                                    <p:set>
                                      <p:cBhvr>
                                        <p:cTn id="94" dur="1" fill="hold">
                                          <p:stCondLst>
                                            <p:cond delay="0"/>
                                          </p:stCondLst>
                                        </p:cTn>
                                        <p:tgtEl>
                                          <p:spTgt spid="203778">
                                            <p:txEl>
                                              <p:pRg st="6" end="6"/>
                                            </p:txEl>
                                          </p:spTgt>
                                        </p:tgtEl>
                                        <p:attrNameLst>
                                          <p:attrName>style.visibility</p:attrName>
                                        </p:attrNameLst>
                                      </p:cBhvr>
                                      <p:to>
                                        <p:strVal val="visible"/>
                                      </p:to>
                                    </p:set>
                                    <p:animEffect transition="in" filter="fade">
                                      <p:cBhvr>
                                        <p:cTn id="95" dur="800" decel="100000"/>
                                        <p:tgtEl>
                                          <p:spTgt spid="203778">
                                            <p:txEl>
                                              <p:pRg st="6" end="6"/>
                                            </p:txEl>
                                          </p:spTgt>
                                        </p:tgtEl>
                                      </p:cBhvr>
                                    </p:animEffect>
                                    <p:anim calcmode="lin" valueType="num">
                                      <p:cBhvr>
                                        <p:cTn id="96" dur="800" decel="100000" fill="hold"/>
                                        <p:tgtEl>
                                          <p:spTgt spid="203778">
                                            <p:txEl>
                                              <p:pRg st="6" end="6"/>
                                            </p:txEl>
                                          </p:spTgt>
                                        </p:tgtEl>
                                        <p:attrNameLst>
                                          <p:attrName>style.rotation</p:attrName>
                                        </p:attrNameLst>
                                      </p:cBhvr>
                                      <p:tavLst>
                                        <p:tav tm="0">
                                          <p:val>
                                            <p:fltVal val="-90"/>
                                          </p:val>
                                        </p:tav>
                                        <p:tav tm="100000">
                                          <p:val>
                                            <p:fltVal val="0"/>
                                          </p:val>
                                        </p:tav>
                                      </p:tavLst>
                                    </p:anim>
                                    <p:anim calcmode="lin" valueType="num">
                                      <p:cBhvr>
                                        <p:cTn id="97" dur="800" decel="100000" fill="hold"/>
                                        <p:tgtEl>
                                          <p:spTgt spid="203778">
                                            <p:txEl>
                                              <p:pRg st="6" end="6"/>
                                            </p:txEl>
                                          </p:spTgt>
                                        </p:tgtEl>
                                        <p:attrNameLst>
                                          <p:attrName>ppt_x</p:attrName>
                                        </p:attrNameLst>
                                      </p:cBhvr>
                                      <p:tavLst>
                                        <p:tav tm="0">
                                          <p:val>
                                            <p:strVal val="#ppt_x+0.4"/>
                                          </p:val>
                                        </p:tav>
                                        <p:tav tm="100000">
                                          <p:val>
                                            <p:strVal val="#ppt_x-0.05"/>
                                          </p:val>
                                        </p:tav>
                                      </p:tavLst>
                                    </p:anim>
                                    <p:anim calcmode="lin" valueType="num">
                                      <p:cBhvr>
                                        <p:cTn id="98" dur="800" decel="100000" fill="hold"/>
                                        <p:tgtEl>
                                          <p:spTgt spid="203778">
                                            <p:txEl>
                                              <p:pRg st="6" end="6"/>
                                            </p:txEl>
                                          </p:spTgt>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203778">
                                            <p:txEl>
                                              <p:pRg st="6" end="6"/>
                                            </p:txEl>
                                          </p:spTgt>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203778">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0" presetClass="entr" presetSubtype="0" fill="hold" grpId="0" nodeType="clickEffect">
                                  <p:stCondLst>
                                    <p:cond delay="0"/>
                                  </p:stCondLst>
                                  <p:childTnLst>
                                    <p:set>
                                      <p:cBhvr>
                                        <p:cTn id="104" dur="1" fill="hold">
                                          <p:stCondLst>
                                            <p:cond delay="0"/>
                                          </p:stCondLst>
                                        </p:cTn>
                                        <p:tgtEl>
                                          <p:spTgt spid="203778">
                                            <p:txEl>
                                              <p:pRg st="7" end="7"/>
                                            </p:txEl>
                                          </p:spTgt>
                                        </p:tgtEl>
                                        <p:attrNameLst>
                                          <p:attrName>style.visibility</p:attrName>
                                        </p:attrNameLst>
                                      </p:cBhvr>
                                      <p:to>
                                        <p:strVal val="visible"/>
                                      </p:to>
                                    </p:set>
                                    <p:animEffect transition="in" filter="fade">
                                      <p:cBhvr>
                                        <p:cTn id="105" dur="800" decel="100000"/>
                                        <p:tgtEl>
                                          <p:spTgt spid="203778">
                                            <p:txEl>
                                              <p:pRg st="7" end="7"/>
                                            </p:txEl>
                                          </p:spTgt>
                                        </p:tgtEl>
                                      </p:cBhvr>
                                    </p:animEffect>
                                    <p:anim calcmode="lin" valueType="num">
                                      <p:cBhvr>
                                        <p:cTn id="106" dur="800" decel="100000" fill="hold"/>
                                        <p:tgtEl>
                                          <p:spTgt spid="203778">
                                            <p:txEl>
                                              <p:pRg st="7" end="7"/>
                                            </p:txEl>
                                          </p:spTgt>
                                        </p:tgtEl>
                                        <p:attrNameLst>
                                          <p:attrName>style.rotation</p:attrName>
                                        </p:attrNameLst>
                                      </p:cBhvr>
                                      <p:tavLst>
                                        <p:tav tm="0">
                                          <p:val>
                                            <p:fltVal val="-90"/>
                                          </p:val>
                                        </p:tav>
                                        <p:tav tm="100000">
                                          <p:val>
                                            <p:fltVal val="0"/>
                                          </p:val>
                                        </p:tav>
                                      </p:tavLst>
                                    </p:anim>
                                    <p:anim calcmode="lin" valueType="num">
                                      <p:cBhvr>
                                        <p:cTn id="107" dur="800" decel="100000" fill="hold"/>
                                        <p:tgtEl>
                                          <p:spTgt spid="203778">
                                            <p:txEl>
                                              <p:pRg st="7" end="7"/>
                                            </p:txEl>
                                          </p:spTgt>
                                        </p:tgtEl>
                                        <p:attrNameLst>
                                          <p:attrName>ppt_x</p:attrName>
                                        </p:attrNameLst>
                                      </p:cBhvr>
                                      <p:tavLst>
                                        <p:tav tm="0">
                                          <p:val>
                                            <p:strVal val="#ppt_x+0.4"/>
                                          </p:val>
                                        </p:tav>
                                        <p:tav tm="100000">
                                          <p:val>
                                            <p:strVal val="#ppt_x-0.05"/>
                                          </p:val>
                                        </p:tav>
                                      </p:tavLst>
                                    </p:anim>
                                    <p:anim calcmode="lin" valueType="num">
                                      <p:cBhvr>
                                        <p:cTn id="108" dur="800" decel="100000" fill="hold"/>
                                        <p:tgtEl>
                                          <p:spTgt spid="203778">
                                            <p:txEl>
                                              <p:pRg st="7" end="7"/>
                                            </p:txEl>
                                          </p:spTgt>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203778">
                                            <p:txEl>
                                              <p:pRg st="7" end="7"/>
                                            </p:txEl>
                                          </p:spTgt>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203778">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468313" y="2847976"/>
            <a:ext cx="8229600" cy="340042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marL="609600" indent="-609600" algn="r" rtl="1">
              <a:lnSpc>
                <a:spcPct val="90000"/>
              </a:lnSpc>
            </a:pPr>
            <a:r>
              <a:rPr lang="ar-SA" sz="4300" b="1" dirty="0" smtClean="0">
                <a:cs typeface="Traditional Arabic" pitchFamily="2" charset="-78"/>
              </a:rPr>
              <a:t>عند عدم وجود الحضارات كانت شريعة الغاب هي السائدة؛ حيث يأخذ الإنسان حقه بالقوة، ويسود النظام الطبقي، وعامة الشعب مستعبد.</a:t>
            </a:r>
            <a:endParaRPr lang="ar-SA" sz="4300" b="1" dirty="0">
              <a:cs typeface="Traditional Arabic" pitchFamily="2" charset="-78"/>
            </a:endParaRPr>
          </a:p>
          <a:p>
            <a:pPr marL="609600" indent="-609600" algn="r" rtl="1">
              <a:lnSpc>
                <a:spcPct val="90000"/>
              </a:lnSpc>
              <a:buSzPct val="85000"/>
            </a:pPr>
            <a:r>
              <a:rPr lang="ar-SA" sz="4000" b="1" dirty="0" smtClean="0">
                <a:cs typeface="Traditional Arabic" pitchFamily="2" charset="-78"/>
                <a:sym typeface="AGA Arabesque" pitchFamily="2" charset="2"/>
              </a:rPr>
              <a:t>ومع نشأت الحضارات دونت </a:t>
            </a:r>
            <a:r>
              <a:rPr lang="ar-SA" sz="4000" b="1" dirty="0">
                <a:cs typeface="Traditional Arabic" pitchFamily="2" charset="-78"/>
                <a:sym typeface="AGA Arabesque" pitchFamily="2" charset="2"/>
              </a:rPr>
              <a:t>بعض القوانين في الحقوق منها:</a:t>
            </a:r>
          </a:p>
          <a:p>
            <a:pPr marL="609600" indent="-609600" algn="r" rtl="1">
              <a:lnSpc>
                <a:spcPct val="90000"/>
              </a:lnSpc>
            </a:pPr>
            <a:endParaRPr lang="en-US" sz="4000" b="1" dirty="0">
              <a:cs typeface="Traditional Arabic" pitchFamily="2" charset="-78"/>
              <a:sym typeface="AGA Arabesque" pitchFamily="2" charset="2"/>
            </a:endParaRPr>
          </a:p>
        </p:txBody>
      </p:sp>
      <p:sp>
        <p:nvSpPr>
          <p:cNvPr id="4" name="Text Box 27"/>
          <p:cNvSpPr txBox="1">
            <a:spLocks noChangeArrowheads="1"/>
          </p:cNvSpPr>
          <p:nvPr/>
        </p:nvSpPr>
        <p:spPr bwMode="auto">
          <a:xfrm>
            <a:off x="3429000" y="1905000"/>
            <a:ext cx="5029200" cy="646331"/>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3600" dirty="0" smtClean="0"/>
              <a:t>أ. عند غير المسلمين.</a:t>
            </a:r>
            <a:r>
              <a:rPr lang="en-US" sz="3600" dirty="0" smtClean="0"/>
              <a:t> </a:t>
            </a:r>
            <a:endParaRPr lang="en-US" sz="3600" dirty="0"/>
          </a:p>
        </p:txBody>
      </p:sp>
      <p:sp>
        <p:nvSpPr>
          <p:cNvPr id="5" name="AutoShape 6"/>
          <p:cNvSpPr>
            <a:spLocks noChangeArrowheads="1"/>
          </p:cNvSpPr>
          <p:nvPr/>
        </p:nvSpPr>
        <p:spPr bwMode="auto">
          <a:xfrm>
            <a:off x="1981200" y="304800"/>
            <a:ext cx="5472112" cy="1196975"/>
          </a:xfrm>
          <a:prstGeom prst="flowChartMultidocument">
            <a:avLst/>
          </a:prstGeom>
          <a:gradFill rotWithShape="1">
            <a:gsLst>
              <a:gs pos="0">
                <a:srgbClr val="99FF99"/>
              </a:gs>
              <a:gs pos="100000">
                <a:srgbClr val="009999"/>
              </a:gs>
            </a:gsLst>
            <a:lin ang="5400000" scaled="1"/>
          </a:gradFill>
          <a:ln w="9525">
            <a:solidFill>
              <a:schemeClr val="tx1"/>
            </a:solidFill>
            <a:miter lim="800000"/>
            <a:headEnd/>
            <a:tailEnd/>
          </a:ln>
          <a:effectLst/>
        </p:spPr>
        <p:txBody>
          <a:bodyPr wrap="none" anchor="ctr"/>
          <a:lstStyle/>
          <a:p>
            <a:pPr algn="ctr" rtl="1">
              <a:spcBef>
                <a:spcPct val="50000"/>
              </a:spcBef>
            </a:pPr>
            <a:r>
              <a:rPr lang="ar-SA" sz="2400" dirty="0" smtClean="0"/>
              <a:t>ثانيًا: حقوق الإنسان في التشريعات البشرية:</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wd">
                                    <p:tmPct val="10000"/>
                                  </p:iterate>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500" autoRev="1" fill="hold">
                                          <p:stCondLst>
                                            <p:cond delay="0"/>
                                          </p:stCondLst>
                                        </p:cTn>
                                        <p:tgtEl>
                                          <p:spTgt spid="4"/>
                                        </p:tgtEl>
                                        <p:attrNameLst>
                                          <p:attrName>ppt_w</p:attrName>
                                        </p:attrNameLst>
                                      </p:cBhvr>
                                    </p:anim>
                                    <p:anim by="(#ppt_w*0.50)" calcmode="lin" valueType="num">
                                      <p:cBhvr>
                                        <p:cTn id="14" dur="500" decel="50000" autoRev="1" fill="hold">
                                          <p:stCondLst>
                                            <p:cond delay="0"/>
                                          </p:stCondLst>
                                        </p:cTn>
                                        <p:tgtEl>
                                          <p:spTgt spid="4"/>
                                        </p:tgtEl>
                                        <p:attrNameLst>
                                          <p:attrName>ppt_x</p:attrName>
                                        </p:attrNameLst>
                                      </p:cBhvr>
                                    </p:anim>
                                    <p:anim from="(-#ppt_h/2)" to="(#ppt_y)" calcmode="lin" valueType="num">
                                      <p:cBhvr>
                                        <p:cTn id="15" dur="1000" fill="hold">
                                          <p:stCondLst>
                                            <p:cond delay="0"/>
                                          </p:stCondLst>
                                        </p:cTn>
                                        <p:tgtEl>
                                          <p:spTgt spid="4"/>
                                        </p:tgtEl>
                                        <p:attrNameLst>
                                          <p:attrName>ppt_y</p:attrName>
                                        </p:attrNameLst>
                                      </p:cBhvr>
                                    </p:anim>
                                    <p:animRot by="21600000">
                                      <p:cBhvr>
                                        <p:cTn id="16" dur="1000" fill="hold">
                                          <p:stCondLst>
                                            <p:cond delay="0"/>
                                          </p:stCondLst>
                                        </p:cTn>
                                        <p:tgtEl>
                                          <p:spTgt spid="4"/>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54274">
                                            <p:bg/>
                                          </p:spTgt>
                                        </p:tgtEl>
                                        <p:attrNameLst>
                                          <p:attrName>style.visibility</p:attrName>
                                        </p:attrNameLst>
                                      </p:cBhvr>
                                      <p:to>
                                        <p:strVal val="visible"/>
                                      </p:to>
                                    </p:set>
                                    <p:animEffect transition="in" filter="diamond(in)">
                                      <p:cBhvr>
                                        <p:cTn id="21" dur="2000"/>
                                        <p:tgtEl>
                                          <p:spTgt spid="54274">
                                            <p:bg/>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54274">
                                            <p:txEl>
                                              <p:pRg st="0" end="0"/>
                                            </p:txEl>
                                          </p:spTgt>
                                        </p:tgtEl>
                                        <p:attrNameLst>
                                          <p:attrName>style.visibility</p:attrName>
                                        </p:attrNameLst>
                                      </p:cBhvr>
                                      <p:to>
                                        <p:strVal val="visible"/>
                                      </p:to>
                                    </p:set>
                                    <p:animEffect transition="in" filter="diamond(in)">
                                      <p:cBhvr>
                                        <p:cTn id="26" dur="2000"/>
                                        <p:tgtEl>
                                          <p:spTgt spid="5427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54274">
                                            <p:txEl>
                                              <p:pRg st="1" end="1"/>
                                            </p:txEl>
                                          </p:spTgt>
                                        </p:tgtEl>
                                        <p:attrNameLst>
                                          <p:attrName>style.visibility</p:attrName>
                                        </p:attrNameLst>
                                      </p:cBhvr>
                                      <p:to>
                                        <p:strVal val="visible"/>
                                      </p:to>
                                    </p:set>
                                    <p:animEffect transition="in" filter="diamond(in)">
                                      <p:cBhvr>
                                        <p:cTn id="31" dur="2000"/>
                                        <p:tgtEl>
                                          <p:spTgt spid="542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uiExpand="1" build="p"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468313" y="1196975"/>
            <a:ext cx="8229600" cy="5327650"/>
          </a:xfrm>
          <a:solidFill>
            <a:schemeClr val="bg2"/>
          </a:solidFill>
        </p:spPr>
        <p:txBody>
          <a:bodyPr>
            <a:normAutofit/>
          </a:bodyPr>
          <a:lstStyle/>
          <a:p>
            <a:pPr marL="609600" indent="-609600" algn="r" rtl="1">
              <a:lnSpc>
                <a:spcPct val="90000"/>
              </a:lnSpc>
              <a:buSzPct val="85000"/>
              <a:buNone/>
            </a:pPr>
            <a:r>
              <a:rPr lang="ar-SA" sz="4000" b="1" dirty="0" smtClean="0">
                <a:solidFill>
                  <a:schemeClr val="accent2"/>
                </a:solidFill>
                <a:cs typeface="Traditional Arabic" pitchFamily="2" charset="-78"/>
                <a:sym typeface="AGA Arabesque" pitchFamily="2" charset="2"/>
              </a:rPr>
              <a:t>1- قانون </a:t>
            </a:r>
            <a:r>
              <a:rPr lang="ar-SA" sz="4000" b="1" dirty="0" err="1" smtClean="0">
                <a:solidFill>
                  <a:schemeClr val="accent2"/>
                </a:solidFill>
                <a:cs typeface="Traditional Arabic" pitchFamily="2" charset="-78"/>
                <a:sym typeface="AGA Arabesque" pitchFamily="2" charset="2"/>
              </a:rPr>
              <a:t>حمورابي</a:t>
            </a:r>
            <a:r>
              <a:rPr lang="ar-SA" sz="4000" b="1" dirty="0" smtClean="0">
                <a:solidFill>
                  <a:schemeClr val="accent2"/>
                </a:solidFill>
                <a:cs typeface="Traditional Arabic" pitchFamily="2" charset="-78"/>
                <a:sym typeface="AGA Arabesque" pitchFamily="2" charset="2"/>
              </a:rPr>
              <a:t>:</a:t>
            </a:r>
          </a:p>
          <a:p>
            <a:pPr marL="609600" indent="-609600" algn="r" rtl="1">
              <a:lnSpc>
                <a:spcPct val="90000"/>
              </a:lnSpc>
              <a:buSzPct val="85000"/>
              <a:buFont typeface="Wingdings" pitchFamily="2" charset="2"/>
              <a:buChar char="Ø"/>
            </a:pPr>
            <a:r>
              <a:rPr lang="ar-SA" sz="4000" b="1" dirty="0" smtClean="0">
                <a:cs typeface="Traditional Arabic" pitchFamily="2" charset="-78"/>
                <a:sym typeface="AGA Arabesque" pitchFamily="2" charset="2"/>
              </a:rPr>
              <a:t>ظهر في بابل في القرن العشرين قبل الميلاد</a:t>
            </a:r>
          </a:p>
          <a:p>
            <a:pPr marL="609600" indent="-609600" algn="r" rtl="1">
              <a:lnSpc>
                <a:spcPct val="90000"/>
              </a:lnSpc>
              <a:buSzPct val="85000"/>
              <a:buFont typeface="Wingdings" pitchFamily="2" charset="2"/>
              <a:buChar char="Ø"/>
            </a:pPr>
            <a:r>
              <a:rPr lang="ar-SA" sz="4000" b="1" dirty="0" smtClean="0">
                <a:cs typeface="Traditional Arabic" pitchFamily="2" charset="-78"/>
                <a:sym typeface="AGA Arabesque" pitchFamily="2" charset="2"/>
              </a:rPr>
              <a:t>وهو تدوين للعادات الشائعة في تلك الحقبة الزمنية</a:t>
            </a:r>
          </a:p>
          <a:p>
            <a:pPr marL="609600" indent="-609600" algn="r" rtl="1">
              <a:lnSpc>
                <a:spcPct val="90000"/>
              </a:lnSpc>
              <a:buSzPct val="85000"/>
              <a:buFont typeface="Wingdings" pitchFamily="2" charset="2"/>
              <a:buChar char="Ø"/>
            </a:pPr>
            <a:r>
              <a:rPr lang="ar-SA" sz="4000" b="1" dirty="0" smtClean="0">
                <a:cs typeface="Traditional Arabic" pitchFamily="2" charset="-78"/>
                <a:sym typeface="AGA Arabesque" pitchFamily="2" charset="2"/>
              </a:rPr>
              <a:t>ويتطرق إلى:</a:t>
            </a:r>
          </a:p>
          <a:p>
            <a:pPr marL="609600" indent="-609600" algn="r" rtl="1">
              <a:lnSpc>
                <a:spcPct val="90000"/>
              </a:lnSpc>
              <a:buSzPct val="85000"/>
            </a:pPr>
            <a:r>
              <a:rPr lang="ar-SA" sz="4000" b="1" dirty="0" smtClean="0">
                <a:cs typeface="Traditional Arabic" pitchFamily="2" charset="-78"/>
                <a:sym typeface="AGA Arabesque" pitchFamily="2" charset="2"/>
              </a:rPr>
              <a:t>العقوبات </a:t>
            </a:r>
            <a:r>
              <a:rPr lang="ar-SA" sz="4000" b="1" dirty="0">
                <a:cs typeface="Traditional Arabic" pitchFamily="2" charset="-78"/>
                <a:sym typeface="AGA Arabesque" pitchFamily="2" charset="2"/>
              </a:rPr>
              <a:t>والتي تتصف بالقوة مع </a:t>
            </a:r>
            <a:r>
              <a:rPr lang="ar-SA" sz="4000" b="1" dirty="0" smtClean="0">
                <a:cs typeface="Traditional Arabic" pitchFamily="2" charset="-78"/>
                <a:sym typeface="AGA Arabesque" pitchFamily="2" charset="2"/>
              </a:rPr>
              <a:t>المجرمين.</a:t>
            </a:r>
            <a:endParaRPr lang="ar-SA" sz="4000" b="1" dirty="0">
              <a:cs typeface="Traditional Arabic" pitchFamily="2" charset="-78"/>
              <a:sym typeface="AGA Arabesque" pitchFamily="2" charset="2"/>
            </a:endParaRPr>
          </a:p>
          <a:p>
            <a:pPr marL="609600" indent="-609600" algn="r" rtl="1">
              <a:buSzPct val="85000"/>
            </a:pPr>
            <a:r>
              <a:rPr lang="ar-SA" sz="4000" b="1" dirty="0">
                <a:cs typeface="Traditional Arabic" pitchFamily="2" charset="-78"/>
                <a:sym typeface="AGA Arabesque" pitchFamily="2" charset="2"/>
              </a:rPr>
              <a:t>وإلى امتيازات الموظفين وعقود التجارة والدين ...</a:t>
            </a:r>
          </a:p>
          <a:p>
            <a:pPr marL="609600" indent="-609600" algn="r" rtl="1">
              <a:buSzPct val="85000"/>
            </a:pPr>
            <a:r>
              <a:rPr lang="ar-SA" sz="4000" b="1" dirty="0">
                <a:cs typeface="Traditional Arabic" pitchFamily="2" charset="-78"/>
                <a:sym typeface="AGA Arabesque" pitchFamily="2" charset="2"/>
              </a:rPr>
              <a:t>واحترم الحقوق الأساسية كحرية الملكية </a:t>
            </a:r>
            <a:r>
              <a:rPr lang="ar-SA" sz="4000" b="1" dirty="0" smtClean="0">
                <a:cs typeface="Traditional Arabic" pitchFamily="2" charset="-78"/>
                <a:sym typeface="AGA Arabesque" pitchFamily="2" charset="2"/>
              </a:rPr>
              <a:t>الفردية.</a:t>
            </a:r>
            <a:endParaRPr lang="ar-SA" sz="4000" b="1" dirty="0">
              <a:cs typeface="Traditional Arabic" pitchFamily="2" charset="-78"/>
              <a:sym typeface="AGA Arabesque" pitchFamily="2" charset="2"/>
            </a:endParaRPr>
          </a:p>
          <a:p>
            <a:pPr marL="609600" indent="-609600" algn="r" rtl="1">
              <a:buSzPct val="85000"/>
            </a:pPr>
            <a:r>
              <a:rPr lang="ar-SA" sz="4000" b="1" dirty="0" smtClean="0">
                <a:cs typeface="Traditional Arabic" pitchFamily="2" charset="-78"/>
                <a:sym typeface="AGA Arabesque" pitchFamily="2" charset="2"/>
              </a:rPr>
              <a:t>واعتمد قاعدة: الأصل براءة الذمة.</a:t>
            </a:r>
          </a:p>
          <a:p>
            <a:pPr marL="609600" indent="-609600"/>
            <a:endParaRPr lang="en-US" sz="4000" b="1" dirty="0">
              <a:cs typeface="Traditional Arabic" pitchFamily="2" charset="-78"/>
              <a:sym typeface="AGA Arabesque" pitchFamily="2" charset="2"/>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8">
                                            <p:bg/>
                                          </p:spTgt>
                                        </p:tgtEl>
                                        <p:attrNameLst>
                                          <p:attrName>style.visibility</p:attrName>
                                        </p:attrNameLst>
                                      </p:cBhvr>
                                      <p:to>
                                        <p:strVal val="visible"/>
                                      </p:to>
                                    </p:set>
                                    <p:anim calcmode="lin" valueType="num">
                                      <p:cBhvr additive="base">
                                        <p:cTn id="7" dur="500" fill="hold"/>
                                        <p:tgtEl>
                                          <p:spTgt spid="55298">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8">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8">
                                            <p:txEl>
                                              <p:pRg st="0" end="0"/>
                                            </p:txEl>
                                          </p:spTgt>
                                        </p:tgtEl>
                                        <p:attrNameLst>
                                          <p:attrName>style.visibility</p:attrName>
                                        </p:attrNameLst>
                                      </p:cBhvr>
                                      <p:to>
                                        <p:strVal val="visible"/>
                                      </p:to>
                                    </p:set>
                                    <p:anim calcmode="lin" valueType="num">
                                      <p:cBhvr additive="base">
                                        <p:cTn id="13" dur="500" fill="hold"/>
                                        <p:tgtEl>
                                          <p:spTgt spid="5529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8">
                                            <p:txEl>
                                              <p:pRg st="1" end="1"/>
                                            </p:txEl>
                                          </p:spTgt>
                                        </p:tgtEl>
                                        <p:attrNameLst>
                                          <p:attrName>style.visibility</p:attrName>
                                        </p:attrNameLst>
                                      </p:cBhvr>
                                      <p:to>
                                        <p:strVal val="visible"/>
                                      </p:to>
                                    </p:set>
                                    <p:anim calcmode="lin" valueType="num">
                                      <p:cBhvr additive="base">
                                        <p:cTn id="19" dur="500" fill="hold"/>
                                        <p:tgtEl>
                                          <p:spTgt spid="5529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8">
                                            <p:txEl>
                                              <p:pRg st="2" end="2"/>
                                            </p:txEl>
                                          </p:spTgt>
                                        </p:tgtEl>
                                        <p:attrNameLst>
                                          <p:attrName>style.visibility</p:attrName>
                                        </p:attrNameLst>
                                      </p:cBhvr>
                                      <p:to>
                                        <p:strVal val="visible"/>
                                      </p:to>
                                    </p:set>
                                    <p:anim calcmode="lin" valueType="num">
                                      <p:cBhvr additive="base">
                                        <p:cTn id="25" dur="500" fill="hold"/>
                                        <p:tgtEl>
                                          <p:spTgt spid="5529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8">
                                            <p:txEl>
                                              <p:pRg st="3" end="3"/>
                                            </p:txEl>
                                          </p:spTgt>
                                        </p:tgtEl>
                                        <p:attrNameLst>
                                          <p:attrName>style.visibility</p:attrName>
                                        </p:attrNameLst>
                                      </p:cBhvr>
                                      <p:to>
                                        <p:strVal val="visible"/>
                                      </p:to>
                                    </p:set>
                                    <p:anim calcmode="lin" valueType="num">
                                      <p:cBhvr additive="base">
                                        <p:cTn id="31" dur="500" fill="hold"/>
                                        <p:tgtEl>
                                          <p:spTgt spid="5529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8">
                                            <p:txEl>
                                              <p:pRg st="4" end="4"/>
                                            </p:txEl>
                                          </p:spTgt>
                                        </p:tgtEl>
                                        <p:attrNameLst>
                                          <p:attrName>style.visibility</p:attrName>
                                        </p:attrNameLst>
                                      </p:cBhvr>
                                      <p:to>
                                        <p:strVal val="visible"/>
                                      </p:to>
                                    </p:set>
                                    <p:anim calcmode="lin" valueType="num">
                                      <p:cBhvr additive="base">
                                        <p:cTn id="37" dur="500" fill="hold"/>
                                        <p:tgtEl>
                                          <p:spTgt spid="5529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5298">
                                            <p:txEl>
                                              <p:pRg st="5" end="5"/>
                                            </p:txEl>
                                          </p:spTgt>
                                        </p:tgtEl>
                                        <p:attrNameLst>
                                          <p:attrName>style.visibility</p:attrName>
                                        </p:attrNameLst>
                                      </p:cBhvr>
                                      <p:to>
                                        <p:strVal val="visible"/>
                                      </p:to>
                                    </p:set>
                                    <p:anim calcmode="lin" valueType="num">
                                      <p:cBhvr additive="base">
                                        <p:cTn id="43" dur="500" fill="hold"/>
                                        <p:tgtEl>
                                          <p:spTgt spid="55298">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529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5298">
                                            <p:txEl>
                                              <p:pRg st="6" end="6"/>
                                            </p:txEl>
                                          </p:spTgt>
                                        </p:tgtEl>
                                        <p:attrNameLst>
                                          <p:attrName>style.visibility</p:attrName>
                                        </p:attrNameLst>
                                      </p:cBhvr>
                                      <p:to>
                                        <p:strVal val="visible"/>
                                      </p:to>
                                    </p:set>
                                    <p:anim calcmode="lin" valueType="num">
                                      <p:cBhvr additive="base">
                                        <p:cTn id="49" dur="500" fill="hold"/>
                                        <p:tgtEl>
                                          <p:spTgt spid="55298">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529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5298">
                                            <p:txEl>
                                              <p:pRg st="7" end="7"/>
                                            </p:txEl>
                                          </p:spTgt>
                                        </p:tgtEl>
                                        <p:attrNameLst>
                                          <p:attrName>style.visibility</p:attrName>
                                        </p:attrNameLst>
                                      </p:cBhvr>
                                      <p:to>
                                        <p:strVal val="visible"/>
                                      </p:to>
                                    </p:set>
                                    <p:anim calcmode="lin" valueType="num">
                                      <p:cBhvr additive="base">
                                        <p:cTn id="55" dur="500" fill="hold"/>
                                        <p:tgtEl>
                                          <p:spTgt spid="55298">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529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468313" y="1196975"/>
            <a:ext cx="8229600" cy="5327650"/>
          </a:xfrm>
          <a:solidFill>
            <a:schemeClr val="bg2"/>
          </a:solidFill>
          <a:ln>
            <a:solidFill>
              <a:schemeClr val="accent1"/>
            </a:solidFill>
          </a:ln>
        </p:spPr>
        <p:txBody>
          <a:bodyPr/>
          <a:lstStyle/>
          <a:p>
            <a:pPr marL="609600" indent="-609600" algn="r" rtl="1">
              <a:buFontTx/>
              <a:buNone/>
            </a:pPr>
            <a:r>
              <a:rPr lang="ar-SA" sz="3600" b="1" dirty="0" smtClean="0">
                <a:solidFill>
                  <a:schemeClr val="accent2"/>
                </a:solidFill>
                <a:cs typeface="Traditional Arabic" pitchFamily="2" charset="-78"/>
                <a:sym typeface="AGA Arabesque" pitchFamily="2" charset="2"/>
              </a:rPr>
              <a:t>2- </a:t>
            </a:r>
            <a:r>
              <a:rPr lang="ar-SA" sz="3600" b="1" dirty="0">
                <a:solidFill>
                  <a:schemeClr val="accent2"/>
                </a:solidFill>
                <a:cs typeface="Traditional Arabic" pitchFamily="2" charset="-78"/>
                <a:sym typeface="AGA Arabesque" pitchFamily="2" charset="2"/>
              </a:rPr>
              <a:t>قانون </a:t>
            </a:r>
            <a:r>
              <a:rPr lang="ar-SA" sz="3600" b="1" dirty="0" err="1">
                <a:solidFill>
                  <a:schemeClr val="accent2"/>
                </a:solidFill>
                <a:cs typeface="Traditional Arabic" pitchFamily="2" charset="-78"/>
                <a:sym typeface="AGA Arabesque" pitchFamily="2" charset="2"/>
              </a:rPr>
              <a:t>سولون</a:t>
            </a:r>
            <a:r>
              <a:rPr lang="ar-SA" sz="3600" b="1" dirty="0">
                <a:solidFill>
                  <a:schemeClr val="accent2"/>
                </a:solidFill>
                <a:cs typeface="Traditional Arabic" pitchFamily="2" charset="-78"/>
                <a:sym typeface="AGA Arabesque" pitchFamily="2" charset="2"/>
              </a:rPr>
              <a:t> الإغريقي:</a:t>
            </a:r>
          </a:p>
          <a:p>
            <a:pPr marL="609600" indent="-609600" algn="r" rtl="1">
              <a:buSzPct val="85000"/>
              <a:buFont typeface="Wingdings" pitchFamily="2" charset="2"/>
              <a:buChar char="Ø"/>
            </a:pPr>
            <a:r>
              <a:rPr lang="ar-SA" sz="3600" b="1" dirty="0">
                <a:cs typeface="Traditional Arabic" pitchFamily="2" charset="-78"/>
                <a:sym typeface="AGA Arabesque" pitchFamily="2" charset="2"/>
              </a:rPr>
              <a:t>وظهر في اليونان بين القرنين السادس والسابع (ق.م</a:t>
            </a:r>
            <a:r>
              <a:rPr lang="ar-SA" sz="3600" b="1" dirty="0" smtClean="0">
                <a:cs typeface="Traditional Arabic" pitchFamily="2" charset="-78"/>
                <a:sym typeface="AGA Arabesque" pitchFamily="2" charset="2"/>
              </a:rPr>
              <a:t>).</a:t>
            </a:r>
          </a:p>
          <a:p>
            <a:pPr marL="609600" indent="-609600" algn="r" rtl="1">
              <a:buSzPct val="85000"/>
              <a:buFont typeface="Wingdings" pitchFamily="2" charset="2"/>
              <a:buChar char="Ø"/>
            </a:pPr>
            <a:r>
              <a:rPr lang="ar-SA" sz="3600" b="1" dirty="0" smtClean="0">
                <a:cs typeface="Traditional Arabic" pitchFamily="2" charset="-78"/>
                <a:sym typeface="AGA Arabesque" pitchFamily="2" charset="2"/>
              </a:rPr>
              <a:t>له </a:t>
            </a:r>
            <a:r>
              <a:rPr lang="ar-SA" sz="3600" b="1" dirty="0">
                <a:cs typeface="Traditional Arabic" pitchFamily="2" charset="-78"/>
                <a:sym typeface="AGA Arabesque" pitchFamily="2" charset="2"/>
              </a:rPr>
              <a:t>إصلاحات عديدة منها:</a:t>
            </a:r>
          </a:p>
          <a:p>
            <a:pPr marL="609600" indent="-609600" algn="r" rtl="1">
              <a:buSzPct val="85000"/>
            </a:pPr>
            <a:r>
              <a:rPr lang="ar-SA" sz="3600" b="1" dirty="0">
                <a:cs typeface="Traditional Arabic" pitchFamily="2" charset="-78"/>
                <a:sym typeface="AGA Arabesque" pitchFamily="2" charset="2"/>
              </a:rPr>
              <a:t>الإفراج عن المسجونين بسبب </a:t>
            </a:r>
            <a:r>
              <a:rPr lang="ar-SA" sz="3600" b="1" dirty="0" smtClean="0">
                <a:cs typeface="Traditional Arabic" pitchFamily="2" charset="-78"/>
                <a:sym typeface="AGA Arabesque" pitchFamily="2" charset="2"/>
              </a:rPr>
              <a:t>الدّين.</a:t>
            </a:r>
            <a:endParaRPr lang="ar-SA" sz="3600" b="1" dirty="0">
              <a:cs typeface="Traditional Arabic" pitchFamily="2" charset="-78"/>
              <a:sym typeface="AGA Arabesque" pitchFamily="2" charset="2"/>
            </a:endParaRPr>
          </a:p>
          <a:p>
            <a:pPr marL="609600" indent="-609600" algn="r" rtl="1">
              <a:buSzPct val="85000"/>
            </a:pPr>
            <a:r>
              <a:rPr lang="ar-SA" sz="3600" b="1" dirty="0">
                <a:cs typeface="Traditional Arabic" pitchFamily="2" charset="-78"/>
                <a:sym typeface="AGA Arabesque" pitchFamily="2" charset="2"/>
              </a:rPr>
              <a:t>منع استرقاق </a:t>
            </a:r>
            <a:r>
              <a:rPr lang="ar-SA" sz="3600" b="1" dirty="0" err="1" smtClean="0">
                <a:cs typeface="Traditional Arabic" pitchFamily="2" charset="-78"/>
                <a:sym typeface="AGA Arabesque" pitchFamily="2" charset="2"/>
              </a:rPr>
              <a:t>المديونين</a:t>
            </a:r>
            <a:r>
              <a:rPr lang="ar-SA" sz="3600" b="1" dirty="0" smtClean="0">
                <a:cs typeface="Traditional Arabic" pitchFamily="2" charset="-78"/>
                <a:sym typeface="AGA Arabesque" pitchFamily="2" charset="2"/>
              </a:rPr>
              <a:t>.</a:t>
            </a:r>
            <a:endParaRPr lang="ar-SA" sz="3600" b="1" dirty="0">
              <a:cs typeface="Traditional Arabic" pitchFamily="2" charset="-78"/>
              <a:sym typeface="AGA Arabesque" pitchFamily="2" charset="2"/>
            </a:endParaRPr>
          </a:p>
          <a:p>
            <a:pPr marL="609600" indent="-609600" algn="r" rtl="1">
              <a:buSzPct val="85000"/>
            </a:pPr>
            <a:r>
              <a:rPr lang="ar-SA" sz="3600" b="1" dirty="0">
                <a:cs typeface="Traditional Arabic" pitchFamily="2" charset="-78"/>
                <a:sym typeface="AGA Arabesque" pitchFamily="2" charset="2"/>
              </a:rPr>
              <a:t>أعطى المرأة بعض حقوقها </a:t>
            </a:r>
            <a:r>
              <a:rPr lang="ar-SA" sz="3600" b="1" dirty="0" smtClean="0">
                <a:cs typeface="Traditional Arabic" pitchFamily="2" charset="-78"/>
                <a:sym typeface="AGA Arabesque" pitchFamily="2" charset="2"/>
              </a:rPr>
              <a:t>الأدبية.</a:t>
            </a:r>
            <a:endParaRPr lang="en-US" sz="3600" b="1" dirty="0" smtClean="0">
              <a:cs typeface="Traditional Arabic" pitchFamily="2" charset="-78"/>
              <a:sym typeface="AGA Arabesque" pitchFamily="2" charset="2"/>
            </a:endParaRPr>
          </a:p>
          <a:p>
            <a:pPr marL="609600" indent="-609600" algn="r" rtl="1">
              <a:buSzPct val="85000"/>
            </a:pPr>
            <a:r>
              <a:rPr lang="ar-SA" sz="3600" b="1" dirty="0" smtClean="0">
                <a:cs typeface="Traditional Arabic" pitchFamily="2" charset="-78"/>
                <a:sym typeface="AGA Arabesque" pitchFamily="2" charset="2"/>
              </a:rPr>
              <a:t>قسم السكان إلى أربع مجموعات على أساس ثروتهم، وأحل ذلك محل التقسيم على أساس الشرف والمنزلة.</a:t>
            </a:r>
            <a:endParaRPr lang="en-US" sz="3600" b="1" dirty="0">
              <a:cs typeface="Traditional Arabic" pitchFamily="2" charset="-78"/>
              <a:sym typeface="AGA Arabesque" pitchFamily="2" charset="2"/>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2">
                                            <p:bg/>
                                          </p:spTgt>
                                        </p:tgtEl>
                                        <p:attrNameLst>
                                          <p:attrName>style.visibility</p:attrName>
                                        </p:attrNameLst>
                                      </p:cBhvr>
                                      <p:to>
                                        <p:strVal val="visible"/>
                                      </p:to>
                                    </p:set>
                                    <p:animEffect transition="in" filter="blinds(horizontal)">
                                      <p:cBhvr>
                                        <p:cTn id="7" dur="1000"/>
                                        <p:tgtEl>
                                          <p:spTgt spid="56322">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2">
                                            <p:txEl>
                                              <p:pRg st="0" end="0"/>
                                            </p:txEl>
                                          </p:spTgt>
                                        </p:tgtEl>
                                        <p:attrNameLst>
                                          <p:attrName>style.visibility</p:attrName>
                                        </p:attrNameLst>
                                      </p:cBhvr>
                                      <p:to>
                                        <p:strVal val="visible"/>
                                      </p:to>
                                    </p:set>
                                    <p:animEffect transition="in" filter="blinds(horizontal)">
                                      <p:cBhvr>
                                        <p:cTn id="12" dur="1000"/>
                                        <p:tgtEl>
                                          <p:spTgt spid="563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322">
                                            <p:txEl>
                                              <p:pRg st="1" end="1"/>
                                            </p:txEl>
                                          </p:spTgt>
                                        </p:tgtEl>
                                        <p:attrNameLst>
                                          <p:attrName>style.visibility</p:attrName>
                                        </p:attrNameLst>
                                      </p:cBhvr>
                                      <p:to>
                                        <p:strVal val="visible"/>
                                      </p:to>
                                    </p:set>
                                    <p:animEffect transition="in" filter="blinds(horizontal)">
                                      <p:cBhvr>
                                        <p:cTn id="17" dur="1000"/>
                                        <p:tgtEl>
                                          <p:spTgt spid="563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6322">
                                            <p:txEl>
                                              <p:pRg st="2" end="2"/>
                                            </p:txEl>
                                          </p:spTgt>
                                        </p:tgtEl>
                                        <p:attrNameLst>
                                          <p:attrName>style.visibility</p:attrName>
                                        </p:attrNameLst>
                                      </p:cBhvr>
                                      <p:to>
                                        <p:strVal val="visible"/>
                                      </p:to>
                                    </p:set>
                                    <p:animEffect transition="in" filter="blinds(horizontal)">
                                      <p:cBhvr>
                                        <p:cTn id="22" dur="1000"/>
                                        <p:tgtEl>
                                          <p:spTgt spid="563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6322">
                                            <p:txEl>
                                              <p:pRg st="3" end="3"/>
                                            </p:txEl>
                                          </p:spTgt>
                                        </p:tgtEl>
                                        <p:attrNameLst>
                                          <p:attrName>style.visibility</p:attrName>
                                        </p:attrNameLst>
                                      </p:cBhvr>
                                      <p:to>
                                        <p:strVal val="visible"/>
                                      </p:to>
                                    </p:set>
                                    <p:animEffect transition="in" filter="blinds(horizontal)">
                                      <p:cBhvr>
                                        <p:cTn id="27" dur="1000"/>
                                        <p:tgtEl>
                                          <p:spTgt spid="563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6322">
                                            <p:txEl>
                                              <p:pRg st="4" end="4"/>
                                            </p:txEl>
                                          </p:spTgt>
                                        </p:tgtEl>
                                        <p:attrNameLst>
                                          <p:attrName>style.visibility</p:attrName>
                                        </p:attrNameLst>
                                      </p:cBhvr>
                                      <p:to>
                                        <p:strVal val="visible"/>
                                      </p:to>
                                    </p:set>
                                    <p:animEffect transition="in" filter="blinds(horizontal)">
                                      <p:cBhvr>
                                        <p:cTn id="32" dur="1000"/>
                                        <p:tgtEl>
                                          <p:spTgt spid="563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6322">
                                            <p:txEl>
                                              <p:pRg st="5" end="5"/>
                                            </p:txEl>
                                          </p:spTgt>
                                        </p:tgtEl>
                                        <p:attrNameLst>
                                          <p:attrName>style.visibility</p:attrName>
                                        </p:attrNameLst>
                                      </p:cBhvr>
                                      <p:to>
                                        <p:strVal val="visible"/>
                                      </p:to>
                                    </p:set>
                                    <p:animEffect transition="in" filter="blinds(horizontal)">
                                      <p:cBhvr>
                                        <p:cTn id="37" dur="1000"/>
                                        <p:tgtEl>
                                          <p:spTgt spid="5632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6322">
                                            <p:txEl>
                                              <p:pRg st="6" end="6"/>
                                            </p:txEl>
                                          </p:spTgt>
                                        </p:tgtEl>
                                        <p:attrNameLst>
                                          <p:attrName>style.visibility</p:attrName>
                                        </p:attrNameLst>
                                      </p:cBhvr>
                                      <p:to>
                                        <p:strVal val="visible"/>
                                      </p:to>
                                    </p:set>
                                    <p:animEffect transition="in" filter="blinds(horizontal)">
                                      <p:cBhvr>
                                        <p:cTn id="42" dur="1000"/>
                                        <p:tgtEl>
                                          <p:spTgt spid="563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468313" y="1196975"/>
            <a:ext cx="8229600" cy="5327650"/>
          </a:xfrm>
          <a:solidFill>
            <a:schemeClr val="bg2"/>
          </a:solidFill>
          <a:ln>
            <a:solidFill>
              <a:schemeClr val="accent1"/>
            </a:solidFill>
          </a:ln>
        </p:spPr>
        <p:txBody>
          <a:bodyPr>
            <a:normAutofit fontScale="77500" lnSpcReduction="20000"/>
          </a:bodyPr>
          <a:lstStyle/>
          <a:p>
            <a:pPr marL="609600" indent="-609600" algn="r" rtl="1">
              <a:buFontTx/>
              <a:buNone/>
            </a:pPr>
            <a:r>
              <a:rPr lang="ar-SA" sz="4000" b="1" dirty="0" smtClean="0">
                <a:solidFill>
                  <a:schemeClr val="accent2"/>
                </a:solidFill>
                <a:cs typeface="Traditional Arabic" pitchFamily="2" charset="-78"/>
                <a:sym typeface="AGA Arabesque" pitchFamily="2" charset="2"/>
              </a:rPr>
              <a:t>3- </a:t>
            </a:r>
            <a:r>
              <a:rPr lang="ar-SA" sz="4000" b="1" dirty="0">
                <a:solidFill>
                  <a:schemeClr val="accent2"/>
                </a:solidFill>
                <a:cs typeface="Traditional Arabic" pitchFamily="2" charset="-78"/>
                <a:sym typeface="AGA Arabesque" pitchFamily="2" charset="2"/>
              </a:rPr>
              <a:t>قانون الألواح </a:t>
            </a:r>
            <a:r>
              <a:rPr lang="ar-SA" sz="4000" b="1" dirty="0" err="1">
                <a:solidFill>
                  <a:schemeClr val="accent2"/>
                </a:solidFill>
                <a:cs typeface="Traditional Arabic" pitchFamily="2" charset="-78"/>
                <a:sym typeface="AGA Arabesque" pitchFamily="2" charset="2"/>
              </a:rPr>
              <a:t>الاثنى</a:t>
            </a:r>
            <a:r>
              <a:rPr lang="ar-SA" sz="4000" b="1" dirty="0">
                <a:solidFill>
                  <a:schemeClr val="accent2"/>
                </a:solidFill>
                <a:cs typeface="Traditional Arabic" pitchFamily="2" charset="-78"/>
                <a:sym typeface="AGA Arabesque" pitchFamily="2" charset="2"/>
              </a:rPr>
              <a:t> عشر:</a:t>
            </a:r>
          </a:p>
          <a:p>
            <a:pPr marL="609600" indent="-609600" algn="r" rtl="1">
              <a:buSzPct val="85000"/>
              <a:buFont typeface="Wingdings" pitchFamily="2" charset="2"/>
              <a:buChar char="Ø"/>
            </a:pPr>
            <a:r>
              <a:rPr lang="ar-SA" sz="4000" b="1" dirty="0">
                <a:cs typeface="Traditional Arabic" pitchFamily="2" charset="-78"/>
                <a:sym typeface="AGA Arabesque" pitchFamily="2" charset="2"/>
              </a:rPr>
              <a:t>وظهر في روما في منتصف القرن الخامس (ق.م</a:t>
            </a:r>
            <a:r>
              <a:rPr lang="ar-SA" sz="4000" b="1" dirty="0" smtClean="0">
                <a:cs typeface="Traditional Arabic" pitchFamily="2" charset="-78"/>
                <a:sym typeface="AGA Arabesque" pitchFamily="2" charset="2"/>
              </a:rPr>
              <a:t>) على إثر ثورة شعبية، حيث جمعت العادات السائدة ثم نقشت على 12 لوحا نحاسيا.</a:t>
            </a:r>
            <a:endParaRPr lang="ar-SA" sz="4000" b="1" dirty="0">
              <a:cs typeface="Traditional Arabic" pitchFamily="2" charset="-78"/>
              <a:sym typeface="AGA Arabesque" pitchFamily="2" charset="2"/>
            </a:endParaRPr>
          </a:p>
          <a:p>
            <a:pPr marL="609600" indent="-609600" algn="r" rtl="1">
              <a:buSzPct val="85000"/>
              <a:buFont typeface="Wingdings" pitchFamily="2" charset="2"/>
              <a:buChar char="Ø"/>
            </a:pPr>
            <a:r>
              <a:rPr lang="ar-SA" sz="4000" b="1" dirty="0" smtClean="0">
                <a:cs typeface="Traditional Arabic" pitchFamily="2" charset="-78"/>
                <a:sym typeface="AGA Arabesque" pitchFamily="2" charset="2"/>
              </a:rPr>
              <a:t>وقد أحدثت انقلابا قضائيا مزدوجا:</a:t>
            </a:r>
            <a:endParaRPr lang="ar-SA" sz="4000" b="1" dirty="0">
              <a:cs typeface="Traditional Arabic" pitchFamily="2" charset="-78"/>
              <a:sym typeface="AGA Arabesque" pitchFamily="2" charset="2"/>
            </a:endParaRPr>
          </a:p>
          <a:p>
            <a:pPr marL="609600" indent="-609600" algn="r" rtl="1">
              <a:buSzPct val="85000"/>
              <a:buFont typeface="Wingdings" pitchFamily="2" charset="2"/>
              <a:buChar char="v"/>
            </a:pPr>
            <a:r>
              <a:rPr lang="ar-SA" sz="4000" b="1" dirty="0" smtClean="0">
                <a:cs typeface="Traditional Arabic" pitchFamily="2" charset="-78"/>
                <a:sym typeface="AGA Arabesque" pitchFamily="2" charset="2"/>
              </a:rPr>
              <a:t>حيث أذاعت </a:t>
            </a:r>
            <a:r>
              <a:rPr lang="ar-SA" sz="4000" b="1" dirty="0">
                <a:cs typeface="Traditional Arabic" pitchFamily="2" charset="-78"/>
                <a:sym typeface="AGA Arabesque" pitchFamily="2" charset="2"/>
              </a:rPr>
              <a:t>القانون </a:t>
            </a:r>
            <a:r>
              <a:rPr lang="ar-SA" sz="4000" b="1" dirty="0" smtClean="0">
                <a:cs typeface="Traditional Arabic" pitchFamily="2" charset="-78"/>
                <a:sym typeface="AGA Arabesque" pitchFamily="2" charset="2"/>
              </a:rPr>
              <a:t>الروماني </a:t>
            </a:r>
            <a:r>
              <a:rPr lang="ar-SA" sz="4000" b="1" dirty="0">
                <a:cs typeface="Traditional Arabic" pitchFamily="2" charset="-78"/>
                <a:sym typeface="AGA Arabesque" pitchFamily="2" charset="2"/>
              </a:rPr>
              <a:t>فلم يعد </a:t>
            </a:r>
            <a:r>
              <a:rPr lang="ar-SA" sz="4000" b="1" dirty="0" smtClean="0">
                <a:cs typeface="Traditional Arabic" pitchFamily="2" charset="-78"/>
                <a:sym typeface="AGA Arabesque" pitchFamily="2" charset="2"/>
              </a:rPr>
              <a:t>سراً.</a:t>
            </a:r>
            <a:endParaRPr lang="ar-SA" sz="4000" b="1" dirty="0">
              <a:cs typeface="Traditional Arabic" pitchFamily="2" charset="-78"/>
              <a:sym typeface="AGA Arabesque" pitchFamily="2" charset="2"/>
            </a:endParaRPr>
          </a:p>
          <a:p>
            <a:pPr marL="609600" indent="-609600" algn="r" rtl="1">
              <a:buSzPct val="85000"/>
              <a:buFont typeface="Wingdings" pitchFamily="2" charset="2"/>
              <a:buChar char="v"/>
            </a:pPr>
            <a:r>
              <a:rPr lang="ar-SA" sz="4000" b="1" dirty="0" smtClean="0">
                <a:cs typeface="Traditional Arabic" pitchFamily="2" charset="-78"/>
                <a:sym typeface="AGA Arabesque" pitchFamily="2" charset="2"/>
              </a:rPr>
              <a:t>كما صبغت القانون بالصبغة الدنيوية </a:t>
            </a:r>
            <a:r>
              <a:rPr lang="ar-SA" sz="4000" b="1" dirty="0">
                <a:cs typeface="Traditional Arabic" pitchFamily="2" charset="-78"/>
                <a:sym typeface="AGA Arabesque" pitchFamily="2" charset="2"/>
              </a:rPr>
              <a:t>بعد أن كان </a:t>
            </a:r>
            <a:r>
              <a:rPr lang="ar-SA" sz="4000" b="1" dirty="0" smtClean="0">
                <a:cs typeface="Traditional Arabic" pitchFamily="2" charset="-78"/>
                <a:sym typeface="AGA Arabesque" pitchFamily="2" charset="2"/>
              </a:rPr>
              <a:t>كهنوتياً.</a:t>
            </a:r>
          </a:p>
          <a:p>
            <a:pPr marL="609600" indent="-609600" algn="r" rtl="1">
              <a:buSzPct val="85000"/>
              <a:buFont typeface="Wingdings" pitchFamily="2" charset="2"/>
              <a:buChar char="Ø"/>
            </a:pPr>
            <a:r>
              <a:rPr lang="ar-SA" sz="4000" b="1" dirty="0" smtClean="0">
                <a:cs typeface="Traditional Arabic" pitchFamily="2" charset="-78"/>
                <a:sym typeface="AGA Arabesque" pitchFamily="2" charset="2"/>
              </a:rPr>
              <a:t>وله مساوئ منها:</a:t>
            </a:r>
          </a:p>
          <a:p>
            <a:pPr marL="609600" indent="-609600" algn="r" rtl="1">
              <a:buSzPct val="85000"/>
              <a:buFont typeface="Wingdings" pitchFamily="2" charset="2"/>
              <a:buChar char="v"/>
            </a:pPr>
            <a:r>
              <a:rPr lang="ar-SA" sz="4000" b="1" dirty="0" smtClean="0">
                <a:cs typeface="Traditional Arabic" pitchFamily="2" charset="-78"/>
                <a:sym typeface="AGA Arabesque" pitchFamily="2" charset="2"/>
              </a:rPr>
              <a:t>حفظ السلطة الأبوية القديمة؛ إذ للأب أن يبيع ولده أو يقتله...</a:t>
            </a:r>
          </a:p>
          <a:p>
            <a:pPr marL="609600" indent="-609600" algn="r" rtl="1">
              <a:buSzPct val="85000"/>
              <a:buFont typeface="Wingdings" pitchFamily="2" charset="2"/>
              <a:buChar char="v"/>
            </a:pPr>
            <a:r>
              <a:rPr lang="ar-SA" sz="4000" b="1" dirty="0" smtClean="0">
                <a:cs typeface="Traditional Arabic" pitchFamily="2" charset="-78"/>
                <a:sym typeface="AGA Arabesque" pitchFamily="2" charset="2"/>
              </a:rPr>
              <a:t>كما جعل للزوج سلطة على زوجته تكاد تكون مطلقة؛ إذ للزوج أن يحاكم زوجته ويطبق العقوبة عليها بنفسه، حتى لو وصلت إلى الإعدام.</a:t>
            </a:r>
          </a:p>
          <a:p>
            <a:pPr marL="609600" indent="-609600" algn="r" rtl="1">
              <a:buSzPct val="85000"/>
              <a:buFont typeface="Wingdings" pitchFamily="2" charset="2"/>
              <a:buChar char="v"/>
            </a:pPr>
            <a:r>
              <a:rPr lang="ar-SA" sz="4000" b="1" dirty="0" smtClean="0">
                <a:cs typeface="Traditional Arabic" pitchFamily="2" charset="-78"/>
                <a:sym typeface="AGA Arabesque" pitchFamily="2" charset="2"/>
              </a:rPr>
              <a:t>أكد على الفروق الطبقية في العقوبات في الجريمة الواحدة.</a:t>
            </a:r>
          </a:p>
          <a:p>
            <a:pPr marL="609600" indent="-609600" algn="r" rtl="1">
              <a:buSzPct val="85000"/>
              <a:buFont typeface="Wingdings" pitchFamily="2" charset="2"/>
              <a:buChar char="Ø"/>
            </a:pPr>
            <a:endParaRPr lang="ar-SA" sz="4000" b="1" dirty="0" smtClean="0">
              <a:cs typeface="Traditional Arabic" pitchFamily="2" charset="-78"/>
              <a:sym typeface="AGA Arabesque" pitchFamily="2" charset="2"/>
            </a:endParaRPr>
          </a:p>
          <a:p>
            <a:pPr marL="609600" indent="-609600" algn="r" rtl="1">
              <a:buSzPct val="85000"/>
              <a:buNone/>
            </a:pPr>
            <a:endParaRPr lang="en-US" sz="4000" b="1" dirty="0">
              <a:cs typeface="Traditional Arabic" pitchFamily="2" charset="-78"/>
              <a:sym typeface="AGA Arabesque" pitchFamily="2" charset="2"/>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6">
                                            <p:bg/>
                                          </p:spTgt>
                                        </p:tgtEl>
                                        <p:attrNameLst>
                                          <p:attrName>style.visibility</p:attrName>
                                        </p:attrNameLst>
                                      </p:cBhvr>
                                      <p:to>
                                        <p:strVal val="visible"/>
                                      </p:to>
                                    </p:set>
                                    <p:anim calcmode="lin" valueType="num">
                                      <p:cBhvr additive="base">
                                        <p:cTn id="7" dur="2000" fill="hold"/>
                                        <p:tgtEl>
                                          <p:spTgt spid="57346">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5734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6">
                                            <p:txEl>
                                              <p:pRg st="0" end="0"/>
                                            </p:txEl>
                                          </p:spTgt>
                                        </p:tgtEl>
                                        <p:attrNameLst>
                                          <p:attrName>style.visibility</p:attrName>
                                        </p:attrNameLst>
                                      </p:cBhvr>
                                      <p:to>
                                        <p:strVal val="visible"/>
                                      </p:to>
                                    </p:set>
                                    <p:anim calcmode="lin" valueType="num">
                                      <p:cBhvr additive="base">
                                        <p:cTn id="13" dur="2000" fill="hold"/>
                                        <p:tgtEl>
                                          <p:spTgt spid="57346">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73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6">
                                            <p:txEl>
                                              <p:pRg st="1" end="1"/>
                                            </p:txEl>
                                          </p:spTgt>
                                        </p:tgtEl>
                                        <p:attrNameLst>
                                          <p:attrName>style.visibility</p:attrName>
                                        </p:attrNameLst>
                                      </p:cBhvr>
                                      <p:to>
                                        <p:strVal val="visible"/>
                                      </p:to>
                                    </p:set>
                                    <p:anim calcmode="lin" valueType="num">
                                      <p:cBhvr additive="base">
                                        <p:cTn id="19" dur="2000" fill="hold"/>
                                        <p:tgtEl>
                                          <p:spTgt spid="57346">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73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6">
                                            <p:txEl>
                                              <p:pRg st="2" end="2"/>
                                            </p:txEl>
                                          </p:spTgt>
                                        </p:tgtEl>
                                        <p:attrNameLst>
                                          <p:attrName>style.visibility</p:attrName>
                                        </p:attrNameLst>
                                      </p:cBhvr>
                                      <p:to>
                                        <p:strVal val="visible"/>
                                      </p:to>
                                    </p:set>
                                    <p:anim calcmode="lin" valueType="num">
                                      <p:cBhvr additive="base">
                                        <p:cTn id="25" dur="2000" fill="hold"/>
                                        <p:tgtEl>
                                          <p:spTgt spid="57346">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73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6">
                                            <p:txEl>
                                              <p:pRg st="3" end="3"/>
                                            </p:txEl>
                                          </p:spTgt>
                                        </p:tgtEl>
                                        <p:attrNameLst>
                                          <p:attrName>style.visibility</p:attrName>
                                        </p:attrNameLst>
                                      </p:cBhvr>
                                      <p:to>
                                        <p:strVal val="visible"/>
                                      </p:to>
                                    </p:set>
                                    <p:anim calcmode="lin" valueType="num">
                                      <p:cBhvr additive="base">
                                        <p:cTn id="31" dur="2000" fill="hold"/>
                                        <p:tgtEl>
                                          <p:spTgt spid="57346">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73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7346">
                                            <p:txEl>
                                              <p:pRg st="4" end="4"/>
                                            </p:txEl>
                                          </p:spTgt>
                                        </p:tgtEl>
                                        <p:attrNameLst>
                                          <p:attrName>style.visibility</p:attrName>
                                        </p:attrNameLst>
                                      </p:cBhvr>
                                      <p:to>
                                        <p:strVal val="visible"/>
                                      </p:to>
                                    </p:set>
                                    <p:anim calcmode="lin" valueType="num">
                                      <p:cBhvr additive="base">
                                        <p:cTn id="37" dur="2000" fill="hold"/>
                                        <p:tgtEl>
                                          <p:spTgt spid="57346">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73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7346">
                                            <p:txEl>
                                              <p:pRg st="5" end="5"/>
                                            </p:txEl>
                                          </p:spTgt>
                                        </p:tgtEl>
                                        <p:attrNameLst>
                                          <p:attrName>style.visibility</p:attrName>
                                        </p:attrNameLst>
                                      </p:cBhvr>
                                      <p:to>
                                        <p:strVal val="visible"/>
                                      </p:to>
                                    </p:set>
                                    <p:anim calcmode="lin" valueType="num">
                                      <p:cBhvr additive="base">
                                        <p:cTn id="43" dur="2000" fill="hold"/>
                                        <p:tgtEl>
                                          <p:spTgt spid="57346">
                                            <p:txEl>
                                              <p:pRg st="5" end="5"/>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73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7346">
                                            <p:txEl>
                                              <p:pRg st="6" end="6"/>
                                            </p:txEl>
                                          </p:spTgt>
                                        </p:tgtEl>
                                        <p:attrNameLst>
                                          <p:attrName>style.visibility</p:attrName>
                                        </p:attrNameLst>
                                      </p:cBhvr>
                                      <p:to>
                                        <p:strVal val="visible"/>
                                      </p:to>
                                    </p:set>
                                    <p:anim calcmode="lin" valueType="num">
                                      <p:cBhvr additive="base">
                                        <p:cTn id="49" dur="2000" fill="hold"/>
                                        <p:tgtEl>
                                          <p:spTgt spid="57346">
                                            <p:txEl>
                                              <p:pRg st="6" end="6"/>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573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7346">
                                            <p:txEl>
                                              <p:pRg st="7" end="7"/>
                                            </p:txEl>
                                          </p:spTgt>
                                        </p:tgtEl>
                                        <p:attrNameLst>
                                          <p:attrName>style.visibility</p:attrName>
                                        </p:attrNameLst>
                                      </p:cBhvr>
                                      <p:to>
                                        <p:strVal val="visible"/>
                                      </p:to>
                                    </p:set>
                                    <p:anim calcmode="lin" valueType="num">
                                      <p:cBhvr additive="base">
                                        <p:cTn id="55" dur="2000" fill="hold"/>
                                        <p:tgtEl>
                                          <p:spTgt spid="57346">
                                            <p:txEl>
                                              <p:pRg st="7" end="7"/>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573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7346">
                                            <p:txEl>
                                              <p:pRg st="8" end="8"/>
                                            </p:txEl>
                                          </p:spTgt>
                                        </p:tgtEl>
                                        <p:attrNameLst>
                                          <p:attrName>style.visibility</p:attrName>
                                        </p:attrNameLst>
                                      </p:cBhvr>
                                      <p:to>
                                        <p:strVal val="visible"/>
                                      </p:to>
                                    </p:set>
                                    <p:anim calcmode="lin" valueType="num">
                                      <p:cBhvr additive="base">
                                        <p:cTn id="61" dur="2000" fill="hold"/>
                                        <p:tgtEl>
                                          <p:spTgt spid="57346">
                                            <p:txEl>
                                              <p:pRg st="8" end="8"/>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5734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152400" y="609600"/>
            <a:ext cx="8763000" cy="6019800"/>
          </a:xfrm>
          <a:solidFill>
            <a:schemeClr val="bg2"/>
          </a:solidFill>
          <a:ln>
            <a:solidFill>
              <a:schemeClr val="accent1"/>
            </a:solidFill>
          </a:ln>
        </p:spPr>
        <p:txBody>
          <a:bodyPr>
            <a:noAutofit/>
          </a:bodyPr>
          <a:lstStyle/>
          <a:p>
            <a:pPr marL="609600" indent="-609600" algn="r" rtl="1">
              <a:buSzPct val="85000"/>
              <a:buNone/>
            </a:pPr>
            <a:r>
              <a:rPr lang="ar-SA" sz="2800" b="1" dirty="0" smtClean="0">
                <a:solidFill>
                  <a:schemeClr val="accent5">
                    <a:lumMod val="60000"/>
                    <a:lumOff val="40000"/>
                  </a:schemeClr>
                </a:solidFill>
                <a:cs typeface="Traditional Arabic" pitchFamily="2" charset="-78"/>
                <a:sym typeface="AGA Arabesque" pitchFamily="2" charset="2"/>
              </a:rPr>
              <a:t>ثم توالى تطور الحقوق إلى بداية القرن 13 الميلادي الموافق للقرن السابع الهجري، حيث بدأت الدول بإعلان ما للإنسان من حقوق؛ وكان أبرزها:</a:t>
            </a:r>
          </a:p>
          <a:p>
            <a:pPr marL="609600" indent="-609600" algn="r" rtl="1">
              <a:buSzPct val="85000"/>
            </a:pPr>
            <a:r>
              <a:rPr lang="ar-SA" sz="2200" b="1" dirty="0" smtClean="0">
                <a:cs typeface="Traditional Arabic" pitchFamily="2" charset="-78"/>
                <a:sym typeface="AGA Arabesque" pitchFamily="2" charset="2"/>
              </a:rPr>
              <a:t>الوثيقة الكبرى في إنجلترا سنة (1215م).</a:t>
            </a:r>
          </a:p>
          <a:p>
            <a:pPr marL="609600" indent="-609600" algn="r" rtl="1">
              <a:buSzPct val="85000"/>
            </a:pPr>
            <a:r>
              <a:rPr lang="ar-SA" sz="2200" b="1" dirty="0" smtClean="0">
                <a:cs typeface="Traditional Arabic" pitchFamily="2" charset="-78"/>
                <a:sym typeface="AGA Arabesque" pitchFamily="2" charset="2"/>
              </a:rPr>
              <a:t>وثيقة عريضة الحق سنة (1628م)، وهي متممة للوثيقة السابقة.</a:t>
            </a:r>
          </a:p>
          <a:p>
            <a:pPr marL="609600" indent="-609600" algn="r" rtl="1">
              <a:buSzPct val="85000"/>
            </a:pPr>
            <a:r>
              <a:rPr lang="ar-SA" sz="2200" b="1" dirty="0" smtClean="0">
                <a:cs typeface="Traditional Arabic" pitchFamily="2" charset="-78"/>
                <a:sym typeface="AGA Arabesque" pitchFamily="2" charset="2"/>
              </a:rPr>
              <a:t>قانون تحرير الجسد سنة (1679م)، وقد أصدره الملك جان الثاني، ومما انتهى إليه هذا القانون أن يقتصر الحبس على المتهمين بالجرائم.</a:t>
            </a:r>
          </a:p>
          <a:p>
            <a:pPr marL="609600" indent="-609600" algn="r" rtl="1">
              <a:buSzPct val="85000"/>
            </a:pPr>
            <a:r>
              <a:rPr lang="ar-SA" sz="2200" b="1" dirty="0" smtClean="0">
                <a:cs typeface="Traditional Arabic" pitchFamily="2" charset="-78"/>
                <a:sym typeface="AGA Arabesque" pitchFamily="2" charset="2"/>
              </a:rPr>
              <a:t>وثيقة إعلان الحقوق سنة (1688م)،  وهي متممة لوثيقة عريضة الحق.</a:t>
            </a:r>
          </a:p>
          <a:p>
            <a:pPr marL="609600" indent="-609600" algn="r" rtl="1">
              <a:buSzPct val="85000"/>
            </a:pPr>
            <a:r>
              <a:rPr lang="ar-SA" sz="2200" b="1" dirty="0" smtClean="0">
                <a:cs typeface="Traditional Arabic" pitchFamily="2" charset="-78"/>
                <a:sym typeface="AGA Arabesque" pitchFamily="2" charset="2"/>
              </a:rPr>
              <a:t>قانون التسوية سنة (1701م)</a:t>
            </a:r>
          </a:p>
          <a:p>
            <a:pPr marL="609600" indent="-609600" algn="r" rtl="1">
              <a:buSzPct val="85000"/>
            </a:pPr>
            <a:r>
              <a:rPr lang="ar-SA" sz="2200" b="1" dirty="0" smtClean="0">
                <a:cs typeface="Traditional Arabic" pitchFamily="2" charset="-78"/>
                <a:sym typeface="AGA Arabesque" pitchFamily="2" charset="2"/>
              </a:rPr>
              <a:t>إعلان حقوق الإنسان سنة (1776م)، وقد وضعه الأمريكان وقصدوا </a:t>
            </a:r>
            <a:r>
              <a:rPr lang="ar-SA" sz="2200" b="1" dirty="0" err="1" smtClean="0">
                <a:cs typeface="Traditional Arabic" pitchFamily="2" charset="-78"/>
                <a:sym typeface="AGA Arabesque" pitchFamily="2" charset="2"/>
              </a:rPr>
              <a:t>به</a:t>
            </a:r>
            <a:r>
              <a:rPr lang="ar-SA" sz="2200" b="1" dirty="0" smtClean="0">
                <a:cs typeface="Traditional Arabic" pitchFamily="2" charset="-78"/>
                <a:sym typeface="AGA Arabesque" pitchFamily="2" charset="2"/>
              </a:rPr>
              <a:t> إعلان المسوغ للحرب على إنجلترا، التي بدأت سنة 1775م، وانتهت بالاستقلال سنة 1783م.</a:t>
            </a:r>
          </a:p>
          <a:p>
            <a:pPr marL="609600" indent="-609600" algn="r" rtl="1">
              <a:buSzPct val="85000"/>
            </a:pPr>
            <a:r>
              <a:rPr lang="ar-SA" sz="2200" b="1" dirty="0" smtClean="0">
                <a:cs typeface="Traditional Arabic" pitchFamily="2" charset="-78"/>
                <a:sym typeface="AGA Arabesque" pitchFamily="2" charset="2"/>
              </a:rPr>
              <a:t>ثم صدر بعد الاستقلال الأمريكي: إعلان الدستور الأمريكي سنة (1787م).</a:t>
            </a:r>
          </a:p>
          <a:p>
            <a:pPr marL="609600" indent="-609600" algn="r" rtl="1">
              <a:buSzPct val="85000"/>
            </a:pPr>
            <a:r>
              <a:rPr lang="ar-SA" sz="2200" b="1" dirty="0" smtClean="0">
                <a:cs typeface="Traditional Arabic" pitchFamily="2" charset="-78"/>
                <a:sym typeface="AGA Arabesque" pitchFamily="2" charset="2"/>
              </a:rPr>
              <a:t>وثيقة حقوق الإنسان والمواطن الفرنسية سنة (1789م).</a:t>
            </a:r>
          </a:p>
          <a:p>
            <a:pPr marL="609600" indent="-609600" algn="r" rtl="1">
              <a:buSzPct val="85000"/>
            </a:pPr>
            <a:r>
              <a:rPr lang="ar-SA" sz="2200" b="1" dirty="0" smtClean="0">
                <a:cs typeface="Traditional Arabic" pitchFamily="2" charset="-78"/>
                <a:sym typeface="AGA Arabesque" pitchFamily="2" charset="2"/>
              </a:rPr>
              <a:t>ثم جاءت المؤسسات الدولية (عصبة الأمم)؛ فأعلنت حقوق الإنسان في مواثيقها سنة (1919م)...</a:t>
            </a:r>
          </a:p>
          <a:p>
            <a:pPr marL="609600" indent="-609600" algn="r" rtl="1">
              <a:buSzPct val="85000"/>
            </a:pPr>
            <a:r>
              <a:rPr lang="ar-SA" sz="2200" b="1" dirty="0" smtClean="0">
                <a:cs typeface="Traditional Arabic" pitchFamily="2" charset="-78"/>
                <a:sym typeface="AGA Arabesque" pitchFamily="2" charset="2"/>
              </a:rPr>
              <a:t>إلى أن أقرت الجمعية العامة للأمم المتحدة سنة (1948م): الإعلان العالمي لحقوق الإنسان في (30) مادة.</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394">
                                            <p:bg/>
                                          </p:spTgt>
                                        </p:tgtEl>
                                        <p:attrNameLst>
                                          <p:attrName>style.visibility</p:attrName>
                                        </p:attrNameLst>
                                      </p:cBhvr>
                                      <p:to>
                                        <p:strVal val="visible"/>
                                      </p:to>
                                    </p:set>
                                    <p:animEffect transition="in" filter="checkerboard(across)">
                                      <p:cBhvr>
                                        <p:cTn id="7" dur="1000"/>
                                        <p:tgtEl>
                                          <p:spTgt spid="59394">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394">
                                            <p:txEl>
                                              <p:pRg st="0" end="0"/>
                                            </p:txEl>
                                          </p:spTgt>
                                        </p:tgtEl>
                                        <p:attrNameLst>
                                          <p:attrName>style.visibility</p:attrName>
                                        </p:attrNameLst>
                                      </p:cBhvr>
                                      <p:to>
                                        <p:strVal val="visible"/>
                                      </p:to>
                                    </p:set>
                                    <p:animEffect transition="in" filter="checkerboard(across)">
                                      <p:cBhvr>
                                        <p:cTn id="12" dur="1000"/>
                                        <p:tgtEl>
                                          <p:spTgt spid="593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394">
                                            <p:txEl>
                                              <p:pRg st="1" end="1"/>
                                            </p:txEl>
                                          </p:spTgt>
                                        </p:tgtEl>
                                        <p:attrNameLst>
                                          <p:attrName>style.visibility</p:attrName>
                                        </p:attrNameLst>
                                      </p:cBhvr>
                                      <p:to>
                                        <p:strVal val="visible"/>
                                      </p:to>
                                    </p:set>
                                    <p:animEffect transition="in" filter="checkerboard(across)">
                                      <p:cBhvr>
                                        <p:cTn id="17" dur="1000"/>
                                        <p:tgtEl>
                                          <p:spTgt spid="5939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9394">
                                            <p:txEl>
                                              <p:pRg st="2" end="2"/>
                                            </p:txEl>
                                          </p:spTgt>
                                        </p:tgtEl>
                                        <p:attrNameLst>
                                          <p:attrName>style.visibility</p:attrName>
                                        </p:attrNameLst>
                                      </p:cBhvr>
                                      <p:to>
                                        <p:strVal val="visible"/>
                                      </p:to>
                                    </p:set>
                                    <p:animEffect transition="in" filter="checkerboard(across)">
                                      <p:cBhvr>
                                        <p:cTn id="22" dur="1000"/>
                                        <p:tgtEl>
                                          <p:spTgt spid="5939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9394">
                                            <p:txEl>
                                              <p:pRg st="3" end="3"/>
                                            </p:txEl>
                                          </p:spTgt>
                                        </p:tgtEl>
                                        <p:attrNameLst>
                                          <p:attrName>style.visibility</p:attrName>
                                        </p:attrNameLst>
                                      </p:cBhvr>
                                      <p:to>
                                        <p:strVal val="visible"/>
                                      </p:to>
                                    </p:set>
                                    <p:animEffect transition="in" filter="checkerboard(across)">
                                      <p:cBhvr>
                                        <p:cTn id="27" dur="1000"/>
                                        <p:tgtEl>
                                          <p:spTgt spid="5939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9394">
                                            <p:txEl>
                                              <p:pRg st="4" end="4"/>
                                            </p:txEl>
                                          </p:spTgt>
                                        </p:tgtEl>
                                        <p:attrNameLst>
                                          <p:attrName>style.visibility</p:attrName>
                                        </p:attrNameLst>
                                      </p:cBhvr>
                                      <p:to>
                                        <p:strVal val="visible"/>
                                      </p:to>
                                    </p:set>
                                    <p:animEffect transition="in" filter="checkerboard(across)">
                                      <p:cBhvr>
                                        <p:cTn id="32" dur="1000"/>
                                        <p:tgtEl>
                                          <p:spTgt spid="5939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9394">
                                            <p:txEl>
                                              <p:pRg st="5" end="5"/>
                                            </p:txEl>
                                          </p:spTgt>
                                        </p:tgtEl>
                                        <p:attrNameLst>
                                          <p:attrName>style.visibility</p:attrName>
                                        </p:attrNameLst>
                                      </p:cBhvr>
                                      <p:to>
                                        <p:strVal val="visible"/>
                                      </p:to>
                                    </p:set>
                                    <p:animEffect transition="in" filter="checkerboard(across)">
                                      <p:cBhvr>
                                        <p:cTn id="37" dur="1000"/>
                                        <p:tgtEl>
                                          <p:spTgt spid="5939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59394">
                                            <p:txEl>
                                              <p:pRg st="6" end="6"/>
                                            </p:txEl>
                                          </p:spTgt>
                                        </p:tgtEl>
                                        <p:attrNameLst>
                                          <p:attrName>style.visibility</p:attrName>
                                        </p:attrNameLst>
                                      </p:cBhvr>
                                      <p:to>
                                        <p:strVal val="visible"/>
                                      </p:to>
                                    </p:set>
                                    <p:animEffect transition="in" filter="checkerboard(across)">
                                      <p:cBhvr>
                                        <p:cTn id="42" dur="1000"/>
                                        <p:tgtEl>
                                          <p:spTgt spid="5939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9394">
                                            <p:txEl>
                                              <p:pRg st="7" end="7"/>
                                            </p:txEl>
                                          </p:spTgt>
                                        </p:tgtEl>
                                        <p:attrNameLst>
                                          <p:attrName>style.visibility</p:attrName>
                                        </p:attrNameLst>
                                      </p:cBhvr>
                                      <p:to>
                                        <p:strVal val="visible"/>
                                      </p:to>
                                    </p:set>
                                    <p:animEffect transition="in" filter="checkerboard(across)">
                                      <p:cBhvr>
                                        <p:cTn id="47" dur="1000"/>
                                        <p:tgtEl>
                                          <p:spTgt spid="5939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9394">
                                            <p:txEl>
                                              <p:pRg st="8" end="8"/>
                                            </p:txEl>
                                          </p:spTgt>
                                        </p:tgtEl>
                                        <p:attrNameLst>
                                          <p:attrName>style.visibility</p:attrName>
                                        </p:attrNameLst>
                                      </p:cBhvr>
                                      <p:to>
                                        <p:strVal val="visible"/>
                                      </p:to>
                                    </p:set>
                                    <p:animEffect transition="in" filter="checkerboard(across)">
                                      <p:cBhvr>
                                        <p:cTn id="52" dur="1000"/>
                                        <p:tgtEl>
                                          <p:spTgt spid="5939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59394">
                                            <p:txEl>
                                              <p:pRg st="9" end="9"/>
                                            </p:txEl>
                                          </p:spTgt>
                                        </p:tgtEl>
                                        <p:attrNameLst>
                                          <p:attrName>style.visibility</p:attrName>
                                        </p:attrNameLst>
                                      </p:cBhvr>
                                      <p:to>
                                        <p:strVal val="visible"/>
                                      </p:to>
                                    </p:set>
                                    <p:animEffect transition="in" filter="checkerboard(across)">
                                      <p:cBhvr>
                                        <p:cTn id="57" dur="1000"/>
                                        <p:tgtEl>
                                          <p:spTgt spid="5939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59394">
                                            <p:txEl>
                                              <p:pRg st="10" end="10"/>
                                            </p:txEl>
                                          </p:spTgt>
                                        </p:tgtEl>
                                        <p:attrNameLst>
                                          <p:attrName>style.visibility</p:attrName>
                                        </p:attrNameLst>
                                      </p:cBhvr>
                                      <p:to>
                                        <p:strVal val="visible"/>
                                      </p:to>
                                    </p:set>
                                    <p:animEffect transition="in" filter="checkerboard(across)">
                                      <p:cBhvr>
                                        <p:cTn id="62" dur="1000"/>
                                        <p:tgtEl>
                                          <p:spTgt spid="5939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304801" y="2362200"/>
            <a:ext cx="8458200" cy="4306888"/>
          </a:xfrm>
          <a:solidFill>
            <a:schemeClr val="accent4">
              <a:lumMod val="20000"/>
              <a:lumOff val="80000"/>
            </a:schemeClr>
          </a:solidFill>
        </p:spPr>
        <p:txBody>
          <a:bodyPr>
            <a:normAutofit fontScale="92500"/>
          </a:bodyPr>
          <a:lstStyle/>
          <a:p>
            <a:pPr marL="609600" indent="-609600" algn="r" rtl="1">
              <a:buFontTx/>
              <a:buNone/>
            </a:pPr>
            <a:r>
              <a:rPr lang="ar-SA" sz="4000" b="1" dirty="0" smtClean="0">
                <a:solidFill>
                  <a:srgbClr val="006600"/>
                </a:solidFill>
                <a:cs typeface="Traditional Arabic" pitchFamily="2" charset="-78"/>
                <a:sym typeface="AGA Arabesque" pitchFamily="2" charset="2"/>
              </a:rPr>
              <a:t>1- </a:t>
            </a:r>
            <a:r>
              <a:rPr lang="ar-SA" sz="4000" b="1" dirty="0">
                <a:solidFill>
                  <a:srgbClr val="006600"/>
                </a:solidFill>
                <a:cs typeface="Traditional Arabic" pitchFamily="2" charset="-78"/>
                <a:sym typeface="AGA Arabesque" pitchFamily="2" charset="2"/>
              </a:rPr>
              <a:t>البيان العالمي لحقوق الإنسان في الإسلام</a:t>
            </a:r>
          </a:p>
          <a:p>
            <a:pPr marL="609600" indent="-609600" algn="r" rtl="1">
              <a:buFontTx/>
              <a:buBlip>
                <a:blip r:embed="rId3"/>
              </a:buBlip>
            </a:pPr>
            <a:r>
              <a:rPr lang="ar-SA" sz="3600" b="1" dirty="0" smtClean="0">
                <a:cs typeface="Traditional Arabic" pitchFamily="2" charset="-78"/>
                <a:sym typeface="AGA Arabesque" pitchFamily="2" charset="2"/>
              </a:rPr>
              <a:t>وقد وضعه </a:t>
            </a:r>
            <a:r>
              <a:rPr lang="ar-SA" sz="3600" b="1" dirty="0">
                <a:cs typeface="Traditional Arabic" pitchFamily="2" charset="-78"/>
                <a:sym typeface="AGA Arabesque" pitchFamily="2" charset="2"/>
              </a:rPr>
              <a:t>المجلس الإسلامي العالمي </a:t>
            </a:r>
            <a:r>
              <a:rPr lang="ar-SA" sz="3600" b="1" dirty="0" smtClean="0">
                <a:cs typeface="Traditional Arabic" pitchFamily="2" charset="-78"/>
                <a:sym typeface="AGA Arabesque" pitchFamily="2" charset="2"/>
              </a:rPr>
              <a:t>عام </a:t>
            </a:r>
            <a:r>
              <a:rPr lang="ar-SA" sz="3600" b="1" dirty="0">
                <a:cs typeface="Traditional Arabic" pitchFamily="2" charset="-78"/>
                <a:sym typeface="AGA Arabesque" pitchFamily="2" charset="2"/>
              </a:rPr>
              <a:t>(1981م</a:t>
            </a:r>
            <a:r>
              <a:rPr lang="ar-SA" sz="3600" b="1" dirty="0" smtClean="0">
                <a:cs typeface="Traditional Arabic" pitchFamily="2" charset="-78"/>
                <a:sym typeface="AGA Arabesque" pitchFamily="2" charset="2"/>
              </a:rPr>
              <a:t>)، وسماه بهذا الاسم.</a:t>
            </a:r>
            <a:endParaRPr lang="ar-SA" sz="3600" b="1" dirty="0">
              <a:cs typeface="Traditional Arabic" pitchFamily="2" charset="-78"/>
              <a:sym typeface="AGA Arabesque" pitchFamily="2" charset="2"/>
            </a:endParaRPr>
          </a:p>
          <a:p>
            <a:pPr marL="609600" indent="-609600" algn="r" rtl="1">
              <a:buFontTx/>
              <a:buBlip>
                <a:blip r:embed="rId3"/>
              </a:buBlip>
            </a:pPr>
            <a:r>
              <a:rPr lang="ar-SA" sz="4000" b="1" dirty="0">
                <a:cs typeface="Traditional Arabic" pitchFamily="2" charset="-78"/>
                <a:sym typeface="AGA Arabesque" pitchFamily="2" charset="2"/>
              </a:rPr>
              <a:t>أكد أن حقوق الإنسان حقوق </a:t>
            </a:r>
            <a:r>
              <a:rPr lang="ar-SA" sz="4000" b="1" dirty="0" smtClean="0">
                <a:cs typeface="Traditional Arabic" pitchFamily="2" charset="-78"/>
                <a:sym typeface="AGA Arabesque" pitchFamily="2" charset="2"/>
              </a:rPr>
              <a:t>محترمة، لا </a:t>
            </a:r>
            <a:r>
              <a:rPr lang="ar-SA" sz="4000" b="1" dirty="0">
                <a:cs typeface="Traditional Arabic" pitchFamily="2" charset="-78"/>
                <a:sym typeface="AGA Arabesque" pitchFamily="2" charset="2"/>
              </a:rPr>
              <a:t>تقبل حذفاً ولا تعديلاً ولا نسخاً ولا </a:t>
            </a:r>
            <a:r>
              <a:rPr lang="ar-SA" sz="4000" b="1" dirty="0" smtClean="0">
                <a:cs typeface="Traditional Arabic" pitchFamily="2" charset="-78"/>
                <a:sym typeface="AGA Arabesque" pitchFamily="2" charset="2"/>
              </a:rPr>
              <a:t>تعطيلاً؛ لأنها </a:t>
            </a:r>
            <a:r>
              <a:rPr lang="ar-SA" sz="4000" b="1" dirty="0">
                <a:cs typeface="Traditional Arabic" pitchFamily="2" charset="-78"/>
                <a:sym typeface="AGA Arabesque" pitchFamily="2" charset="2"/>
              </a:rPr>
              <a:t>حقوق شرعها </a:t>
            </a:r>
            <a:r>
              <a:rPr lang="ar-SA" sz="4000" b="1" dirty="0" smtClean="0">
                <a:cs typeface="Traditional Arabic" pitchFamily="2" charset="-78"/>
                <a:sym typeface="AGA Arabesque" pitchFamily="2" charset="2"/>
              </a:rPr>
              <a:t>الخالق.</a:t>
            </a:r>
          </a:p>
          <a:p>
            <a:pPr marL="609600" indent="-609600" algn="r" rtl="1">
              <a:buFontTx/>
              <a:buBlip>
                <a:blip r:embed="rId3"/>
              </a:buBlip>
            </a:pPr>
            <a:r>
              <a:rPr lang="ar-SA" sz="4000" b="1" dirty="0" smtClean="0">
                <a:cs typeface="Traditional Arabic" pitchFamily="2" charset="-78"/>
                <a:sym typeface="AGA Arabesque" pitchFamily="2" charset="2"/>
              </a:rPr>
              <a:t>والناس جميعا في المجتمع الإسلامي سواء.</a:t>
            </a:r>
            <a:endParaRPr lang="ar-SA" sz="4000" b="1" dirty="0">
              <a:cs typeface="Traditional Arabic" pitchFamily="2" charset="-78"/>
              <a:sym typeface="AGA Arabesque" pitchFamily="2" charset="2"/>
            </a:endParaRPr>
          </a:p>
          <a:p>
            <a:pPr marL="609600" indent="-609600" algn="r" rtl="1">
              <a:buFontTx/>
              <a:buBlip>
                <a:blip r:embed="rId3"/>
              </a:buBlip>
            </a:pPr>
            <a:r>
              <a:rPr lang="ar-SA" sz="4000" b="1" dirty="0">
                <a:cs typeface="Traditional Arabic" pitchFamily="2" charset="-78"/>
                <a:sym typeface="AGA Arabesque" pitchFamily="2" charset="2"/>
              </a:rPr>
              <a:t>وقد تضمن البيان 23 </a:t>
            </a:r>
            <a:r>
              <a:rPr lang="ar-SA" sz="4000" b="1" dirty="0" smtClean="0">
                <a:cs typeface="Traditional Arabic" pitchFamily="2" charset="-78"/>
                <a:sym typeface="AGA Arabesque" pitchFamily="2" charset="2"/>
              </a:rPr>
              <a:t>مادة.</a:t>
            </a:r>
            <a:endParaRPr lang="en-US" sz="4000" b="1" dirty="0">
              <a:cs typeface="Traditional Arabic" pitchFamily="2" charset="-78"/>
              <a:sym typeface="AGA Arabesque" pitchFamily="2" charset="2"/>
            </a:endParaRPr>
          </a:p>
        </p:txBody>
      </p:sp>
      <p:sp>
        <p:nvSpPr>
          <p:cNvPr id="63491" name="AutoShape 3"/>
          <p:cNvSpPr>
            <a:spLocks noChangeArrowheads="1"/>
          </p:cNvSpPr>
          <p:nvPr/>
        </p:nvSpPr>
        <p:spPr bwMode="auto">
          <a:xfrm>
            <a:off x="1619250" y="0"/>
            <a:ext cx="5688013" cy="647700"/>
          </a:xfrm>
          <a:prstGeom prst="roundRect">
            <a:avLst>
              <a:gd name="adj" fmla="val 16667"/>
            </a:avLst>
          </a:prstGeom>
          <a:noFill/>
          <a:ln w="9525">
            <a:noFill/>
            <a:round/>
            <a:headEnd/>
            <a:tailEnd/>
          </a:ln>
          <a:effectLst/>
        </p:spPr>
        <p:txBody>
          <a:bodyPr wrap="none" anchor="ctr"/>
          <a:lstStyle/>
          <a:p>
            <a:pPr algn="ctr"/>
            <a:r>
              <a:rPr lang="ar-SA" sz="4800" b="1">
                <a:solidFill>
                  <a:schemeClr val="bg1"/>
                </a:solidFill>
                <a:cs typeface="Traditional Arabic" pitchFamily="2" charset="-78"/>
              </a:rPr>
              <a:t>تاريخ حقوق الإنسان</a:t>
            </a:r>
            <a:endParaRPr lang="en-US" sz="4800" b="1">
              <a:solidFill>
                <a:schemeClr val="bg1"/>
              </a:solidFill>
              <a:cs typeface="Traditional Arabic" pitchFamily="2" charset="-78"/>
            </a:endParaRPr>
          </a:p>
        </p:txBody>
      </p:sp>
      <p:sp>
        <p:nvSpPr>
          <p:cNvPr id="5" name="Text Box 27"/>
          <p:cNvSpPr txBox="1">
            <a:spLocks noChangeArrowheads="1"/>
          </p:cNvSpPr>
          <p:nvPr/>
        </p:nvSpPr>
        <p:spPr bwMode="auto">
          <a:xfrm>
            <a:off x="457200" y="914400"/>
            <a:ext cx="8001000" cy="646331"/>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3600" dirty="0" smtClean="0"/>
              <a:t>ب- حقوق الإنسان عند المسلمين في العصر الحديث:</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3490">
                                            <p:bg/>
                                          </p:spTgt>
                                        </p:tgtEl>
                                        <p:attrNameLst>
                                          <p:attrName>style.visibility</p:attrName>
                                        </p:attrNameLst>
                                      </p:cBhvr>
                                      <p:to>
                                        <p:strVal val="visible"/>
                                      </p:to>
                                    </p:set>
                                    <p:anim calcmode="lin" valueType="num">
                                      <p:cBhvr additive="base">
                                        <p:cTn id="15" dur="2000" fill="hold"/>
                                        <p:tgtEl>
                                          <p:spTgt spid="63490">
                                            <p:bg/>
                                          </p:spTgt>
                                        </p:tgtEl>
                                        <p:attrNameLst>
                                          <p:attrName>ppt_x</p:attrName>
                                        </p:attrNameLst>
                                      </p:cBhvr>
                                      <p:tavLst>
                                        <p:tav tm="0">
                                          <p:val>
                                            <p:strVal val="#ppt_x"/>
                                          </p:val>
                                        </p:tav>
                                        <p:tav tm="100000">
                                          <p:val>
                                            <p:strVal val="#ppt_x"/>
                                          </p:val>
                                        </p:tav>
                                      </p:tavLst>
                                    </p:anim>
                                    <p:anim calcmode="lin" valueType="num">
                                      <p:cBhvr additive="base">
                                        <p:cTn id="16" dur="2000" fill="hold"/>
                                        <p:tgtEl>
                                          <p:spTgt spid="63490">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3490">
                                            <p:txEl>
                                              <p:pRg st="0" end="0"/>
                                            </p:txEl>
                                          </p:spTgt>
                                        </p:tgtEl>
                                        <p:attrNameLst>
                                          <p:attrName>style.visibility</p:attrName>
                                        </p:attrNameLst>
                                      </p:cBhvr>
                                      <p:to>
                                        <p:strVal val="visible"/>
                                      </p:to>
                                    </p:set>
                                    <p:anim calcmode="lin" valueType="num">
                                      <p:cBhvr additive="base">
                                        <p:cTn id="21" dur="2000" fill="hold"/>
                                        <p:tgtEl>
                                          <p:spTgt spid="63490">
                                            <p:txEl>
                                              <p:pRg st="0" end="0"/>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634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3490">
                                            <p:txEl>
                                              <p:pRg st="1" end="1"/>
                                            </p:txEl>
                                          </p:spTgt>
                                        </p:tgtEl>
                                        <p:attrNameLst>
                                          <p:attrName>style.visibility</p:attrName>
                                        </p:attrNameLst>
                                      </p:cBhvr>
                                      <p:to>
                                        <p:strVal val="visible"/>
                                      </p:to>
                                    </p:set>
                                    <p:anim calcmode="lin" valueType="num">
                                      <p:cBhvr additive="base">
                                        <p:cTn id="27" dur="2000" fill="hold"/>
                                        <p:tgtEl>
                                          <p:spTgt spid="63490">
                                            <p:txEl>
                                              <p:pRg st="1" end="1"/>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634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3490">
                                            <p:txEl>
                                              <p:pRg st="2" end="2"/>
                                            </p:txEl>
                                          </p:spTgt>
                                        </p:tgtEl>
                                        <p:attrNameLst>
                                          <p:attrName>style.visibility</p:attrName>
                                        </p:attrNameLst>
                                      </p:cBhvr>
                                      <p:to>
                                        <p:strVal val="visible"/>
                                      </p:to>
                                    </p:set>
                                    <p:anim calcmode="lin" valueType="num">
                                      <p:cBhvr additive="base">
                                        <p:cTn id="33" dur="2000" fill="hold"/>
                                        <p:tgtEl>
                                          <p:spTgt spid="63490">
                                            <p:txEl>
                                              <p:pRg st="2" end="2"/>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634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3490">
                                            <p:txEl>
                                              <p:pRg st="3" end="3"/>
                                            </p:txEl>
                                          </p:spTgt>
                                        </p:tgtEl>
                                        <p:attrNameLst>
                                          <p:attrName>style.visibility</p:attrName>
                                        </p:attrNameLst>
                                      </p:cBhvr>
                                      <p:to>
                                        <p:strVal val="visible"/>
                                      </p:to>
                                    </p:set>
                                    <p:anim calcmode="lin" valueType="num">
                                      <p:cBhvr additive="base">
                                        <p:cTn id="39" dur="2000" fill="hold"/>
                                        <p:tgtEl>
                                          <p:spTgt spid="63490">
                                            <p:txEl>
                                              <p:pRg st="3" end="3"/>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34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3490">
                                            <p:txEl>
                                              <p:pRg st="4" end="4"/>
                                            </p:txEl>
                                          </p:spTgt>
                                        </p:tgtEl>
                                        <p:attrNameLst>
                                          <p:attrName>style.visibility</p:attrName>
                                        </p:attrNameLst>
                                      </p:cBhvr>
                                      <p:to>
                                        <p:strVal val="visible"/>
                                      </p:to>
                                    </p:set>
                                    <p:anim calcmode="lin" valueType="num">
                                      <p:cBhvr additive="base">
                                        <p:cTn id="45" dur="2000" fill="hold"/>
                                        <p:tgtEl>
                                          <p:spTgt spid="63490">
                                            <p:txEl>
                                              <p:pRg st="4" end="4"/>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6349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468313" y="1196975"/>
            <a:ext cx="8229600" cy="5327650"/>
          </a:xfrm>
          <a:solidFill>
            <a:schemeClr val="accent4">
              <a:lumMod val="20000"/>
              <a:lumOff val="80000"/>
            </a:schemeClr>
          </a:solidFill>
        </p:spPr>
        <p:txBody>
          <a:bodyPr/>
          <a:lstStyle/>
          <a:p>
            <a:pPr marL="609600" indent="-609600" algn="r" rtl="1">
              <a:buFontTx/>
              <a:buNone/>
            </a:pPr>
            <a:r>
              <a:rPr lang="ar-SA" sz="4000" b="1" dirty="0" smtClean="0">
                <a:solidFill>
                  <a:srgbClr val="006600"/>
                </a:solidFill>
                <a:cs typeface="Traditional Arabic" pitchFamily="2" charset="-78"/>
                <a:sym typeface="AGA Arabesque" pitchFamily="2" charset="2"/>
              </a:rPr>
              <a:t>2- شرعةُ </a:t>
            </a:r>
            <a:r>
              <a:rPr lang="ar-SA" sz="4000" b="1" dirty="0">
                <a:solidFill>
                  <a:srgbClr val="006600"/>
                </a:solidFill>
                <a:cs typeface="Traditional Arabic" pitchFamily="2" charset="-78"/>
                <a:sym typeface="AGA Arabesque" pitchFamily="2" charset="2"/>
              </a:rPr>
              <a:t>حقوق الإنسان في الإسلام</a:t>
            </a:r>
          </a:p>
          <a:p>
            <a:pPr marL="609600" indent="-609600" algn="r" rtl="1">
              <a:buFontTx/>
              <a:buBlip>
                <a:blip r:embed="rId2"/>
              </a:buBlip>
            </a:pPr>
            <a:r>
              <a:rPr lang="ar-SA" sz="4000" b="1" dirty="0" smtClean="0">
                <a:cs typeface="Traditional Arabic" pitchFamily="2" charset="-78"/>
                <a:sym typeface="AGA Arabesque" pitchFamily="2" charset="2"/>
              </a:rPr>
              <a:t>وهي وثيقة مهمة صادرة من مظلة تمثل جميع  الدول الإسلامية، وهي منظمة المؤتمر الإسلامي ومقرها الرئيس هو جدة، وقد بدأت فكرتها عام 1979م، وأقرت بشكل نهائي عام 1989م.</a:t>
            </a:r>
          </a:p>
          <a:p>
            <a:pPr marL="609600" indent="-609600" algn="r" rtl="1">
              <a:buFontTx/>
              <a:buBlip>
                <a:blip r:embed="rId2"/>
              </a:buBlip>
            </a:pPr>
            <a:r>
              <a:rPr lang="ar-SA" sz="4000" b="1" dirty="0" smtClean="0">
                <a:cs typeface="Traditional Arabic" pitchFamily="2" charset="-78"/>
                <a:sym typeface="AGA Arabesque" pitchFamily="2" charset="2"/>
              </a:rPr>
              <a:t>والمقصود </a:t>
            </a:r>
            <a:r>
              <a:rPr lang="ar-SA" sz="4000" b="1" dirty="0" err="1">
                <a:cs typeface="Traditional Arabic" pitchFamily="2" charset="-78"/>
                <a:sym typeface="AGA Arabesque" pitchFamily="2" charset="2"/>
              </a:rPr>
              <a:t>بها</a:t>
            </a:r>
            <a:r>
              <a:rPr lang="ar-SA" sz="4000" b="1" dirty="0">
                <a:cs typeface="Traditional Arabic" pitchFamily="2" charset="-78"/>
                <a:sym typeface="AGA Arabesque" pitchFamily="2" charset="2"/>
              </a:rPr>
              <a:t>: تقنين مبادئ الشريعة الإسلامية فيما يتعلق بحقوق </a:t>
            </a:r>
            <a:r>
              <a:rPr lang="ar-SA" sz="4000" b="1" dirty="0" smtClean="0">
                <a:cs typeface="Traditional Arabic" pitchFamily="2" charset="-78"/>
                <a:sym typeface="AGA Arabesque" pitchFamily="2" charset="2"/>
              </a:rPr>
              <a:t>الإنسان.</a:t>
            </a:r>
            <a:endParaRPr lang="ar-SA" sz="4000" b="1" dirty="0">
              <a:cs typeface="Traditional Arabic" pitchFamily="2" charset="-78"/>
              <a:sym typeface="AGA Arabesque" pitchFamily="2" charset="2"/>
            </a:endParaRPr>
          </a:p>
          <a:p>
            <a:pPr marL="609600" indent="-609600" algn="r" rtl="1">
              <a:buFontTx/>
              <a:buBlip>
                <a:blip r:embed="rId2"/>
              </a:buBlip>
            </a:pPr>
            <a:r>
              <a:rPr lang="ar-SA" sz="4000" b="1" dirty="0">
                <a:cs typeface="Traditional Arabic" pitchFamily="2" charset="-78"/>
                <a:sym typeface="AGA Arabesque" pitchFamily="2" charset="2"/>
              </a:rPr>
              <a:t>وجاءت في 25 </a:t>
            </a:r>
            <a:r>
              <a:rPr lang="ar-SA" sz="4000" b="1" dirty="0" smtClean="0">
                <a:cs typeface="Traditional Arabic" pitchFamily="2" charset="-78"/>
                <a:sym typeface="AGA Arabesque" pitchFamily="2" charset="2"/>
              </a:rPr>
              <a:t>مادة.</a:t>
            </a:r>
            <a:endParaRPr lang="ar-SA" sz="4000" b="1" dirty="0">
              <a:cs typeface="Traditional Arabic" pitchFamily="2" charset="-78"/>
              <a:sym typeface="AGA Arabesque" pitchFamily="2" charset="2"/>
            </a:endParaRPr>
          </a:p>
        </p:txBody>
      </p:sp>
      <p:sp>
        <p:nvSpPr>
          <p:cNvPr id="64516" name="AutoShape 4"/>
          <p:cNvSpPr>
            <a:spLocks noChangeArrowheads="1"/>
          </p:cNvSpPr>
          <p:nvPr/>
        </p:nvSpPr>
        <p:spPr bwMode="auto">
          <a:xfrm>
            <a:off x="1619250" y="0"/>
            <a:ext cx="5688013" cy="647700"/>
          </a:xfrm>
          <a:prstGeom prst="roundRect">
            <a:avLst>
              <a:gd name="adj" fmla="val 16667"/>
            </a:avLst>
          </a:prstGeom>
          <a:noFill/>
          <a:ln w="9525">
            <a:noFill/>
            <a:round/>
            <a:headEnd/>
            <a:tailEnd/>
          </a:ln>
          <a:effectLst/>
        </p:spPr>
        <p:txBody>
          <a:bodyPr wrap="none" anchor="ctr"/>
          <a:lstStyle/>
          <a:p>
            <a:pPr algn="ctr"/>
            <a:r>
              <a:rPr lang="ar-SA" sz="4800" b="1">
                <a:solidFill>
                  <a:schemeClr val="bg1"/>
                </a:solidFill>
                <a:cs typeface="Traditional Arabic" pitchFamily="2" charset="-78"/>
              </a:rPr>
              <a:t>تاريخ حقوق الإنسان</a:t>
            </a:r>
            <a:endParaRPr lang="en-US" sz="4800" b="1">
              <a:solidFill>
                <a:schemeClr val="bg1"/>
              </a:solidFill>
              <a:cs typeface="Traditional Arabic"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4514">
                                            <p:bg/>
                                          </p:spTgt>
                                        </p:tgtEl>
                                        <p:attrNameLst>
                                          <p:attrName>style.visibility</p:attrName>
                                        </p:attrNameLst>
                                      </p:cBhvr>
                                      <p:to>
                                        <p:strVal val="visible"/>
                                      </p:to>
                                    </p:set>
                                    <p:animEffect transition="in" filter="box(in)">
                                      <p:cBhvr>
                                        <p:cTn id="7" dur="1000"/>
                                        <p:tgtEl>
                                          <p:spTgt spid="6451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514">
                                            <p:txEl>
                                              <p:pRg st="0" end="0"/>
                                            </p:txEl>
                                          </p:spTgt>
                                        </p:tgtEl>
                                        <p:attrNameLst>
                                          <p:attrName>style.visibility</p:attrName>
                                        </p:attrNameLst>
                                      </p:cBhvr>
                                      <p:to>
                                        <p:strVal val="visible"/>
                                      </p:to>
                                    </p:set>
                                    <p:animEffect transition="in" filter="box(in)">
                                      <p:cBhvr>
                                        <p:cTn id="12" dur="1000"/>
                                        <p:tgtEl>
                                          <p:spTgt spid="645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4514">
                                            <p:txEl>
                                              <p:pRg st="1" end="1"/>
                                            </p:txEl>
                                          </p:spTgt>
                                        </p:tgtEl>
                                        <p:attrNameLst>
                                          <p:attrName>style.visibility</p:attrName>
                                        </p:attrNameLst>
                                      </p:cBhvr>
                                      <p:to>
                                        <p:strVal val="visible"/>
                                      </p:to>
                                    </p:set>
                                    <p:animEffect transition="in" filter="box(in)">
                                      <p:cBhvr>
                                        <p:cTn id="17" dur="1000"/>
                                        <p:tgtEl>
                                          <p:spTgt spid="645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4514">
                                            <p:txEl>
                                              <p:pRg st="2" end="2"/>
                                            </p:txEl>
                                          </p:spTgt>
                                        </p:tgtEl>
                                        <p:attrNameLst>
                                          <p:attrName>style.visibility</p:attrName>
                                        </p:attrNameLst>
                                      </p:cBhvr>
                                      <p:to>
                                        <p:strVal val="visible"/>
                                      </p:to>
                                    </p:set>
                                    <p:animEffect transition="in" filter="box(in)">
                                      <p:cBhvr>
                                        <p:cTn id="22" dur="1000"/>
                                        <p:tgtEl>
                                          <p:spTgt spid="645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4514">
                                            <p:txEl>
                                              <p:pRg st="3" end="3"/>
                                            </p:txEl>
                                          </p:spTgt>
                                        </p:tgtEl>
                                        <p:attrNameLst>
                                          <p:attrName>style.visibility</p:attrName>
                                        </p:attrNameLst>
                                      </p:cBhvr>
                                      <p:to>
                                        <p:strVal val="visible"/>
                                      </p:to>
                                    </p:set>
                                    <p:animEffect transition="in" filter="box(in)">
                                      <p:cBhvr>
                                        <p:cTn id="27" dur="1000"/>
                                        <p:tgtEl>
                                          <p:spTgt spid="645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73113BD3-938B-40A7-ACE2-F466396EF6E4}" type="slidenum">
              <a:rPr lang="ar-SA"/>
              <a:pPr/>
              <a:t>2</a:t>
            </a:fld>
            <a:endParaRPr lang="en-US"/>
          </a:p>
        </p:txBody>
      </p:sp>
      <p:sp>
        <p:nvSpPr>
          <p:cNvPr id="5146" name="Text Box 26"/>
          <p:cNvSpPr txBox="1">
            <a:spLocks noChangeArrowheads="1"/>
          </p:cNvSpPr>
          <p:nvPr/>
        </p:nvSpPr>
        <p:spPr bwMode="auto">
          <a:xfrm>
            <a:off x="2916238" y="3068639"/>
            <a:ext cx="3743325" cy="461665"/>
          </a:xfrm>
          <a:prstGeom prst="rect">
            <a:avLst/>
          </a:prstGeom>
          <a:solidFill>
            <a:srgbClr val="FFFF99"/>
          </a:solidFill>
          <a:ln w="9525">
            <a:solidFill>
              <a:srgbClr val="663300"/>
            </a:solidFill>
            <a:miter lim="800000"/>
            <a:headEnd/>
            <a:tailEnd/>
          </a:ln>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أ. مكانة الإنسان في الإسلام.</a:t>
            </a:r>
            <a:endParaRPr lang="en-US" sz="2400" dirty="0"/>
          </a:p>
        </p:txBody>
      </p:sp>
      <p:sp>
        <p:nvSpPr>
          <p:cNvPr id="5147" name="Text Box 27"/>
          <p:cNvSpPr txBox="1">
            <a:spLocks noChangeArrowheads="1"/>
          </p:cNvSpPr>
          <p:nvPr/>
        </p:nvSpPr>
        <p:spPr bwMode="auto">
          <a:xfrm>
            <a:off x="2895600" y="4186535"/>
            <a:ext cx="3743325" cy="461665"/>
          </a:xfrm>
          <a:prstGeom prst="rect">
            <a:avLst/>
          </a:prstGeom>
          <a:solidFill>
            <a:schemeClr val="bg2">
              <a:lumMod val="90000"/>
            </a:schemeClr>
          </a:solidFill>
          <a:ln w="9525">
            <a:solidFill>
              <a:srgbClr val="663300"/>
            </a:solidFill>
            <a:miter lim="800000"/>
            <a:headEnd/>
            <a:tailEnd/>
          </a:ln>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ب. مظاهر تكريم الإسلام للإنسان.</a:t>
            </a:r>
            <a:endParaRPr lang="en-US" sz="2400" dirty="0"/>
          </a:p>
        </p:txBody>
      </p:sp>
      <p:sp>
        <p:nvSpPr>
          <p:cNvPr id="5152" name="Rectangle 32"/>
          <p:cNvSpPr>
            <a:spLocks noChangeArrowheads="1"/>
          </p:cNvSpPr>
          <p:nvPr/>
        </p:nvSpPr>
        <p:spPr bwMode="auto">
          <a:xfrm>
            <a:off x="2555875" y="692150"/>
            <a:ext cx="3743325" cy="1057275"/>
          </a:xfrm>
          <a:prstGeom prst="rect">
            <a:avLst/>
          </a:prstGeom>
          <a:solidFill>
            <a:schemeClr val="accent2">
              <a:lumMod val="20000"/>
              <a:lumOff val="80000"/>
            </a:schemeClr>
          </a:soli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مكانة الإنسان في الإسلام </a:t>
            </a:r>
          </a:p>
          <a:p>
            <a:pPr algn="ct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ومظاهر تكريمه  </a:t>
            </a:r>
          </a:p>
        </p:txBody>
      </p:sp>
      <p:sp>
        <p:nvSpPr>
          <p:cNvPr id="5155" name="AutoShape 35"/>
          <p:cNvSpPr>
            <a:spLocks noChangeArrowheads="1"/>
          </p:cNvSpPr>
          <p:nvPr/>
        </p:nvSpPr>
        <p:spPr bwMode="auto">
          <a:xfrm>
            <a:off x="2987675" y="2060575"/>
            <a:ext cx="2879725" cy="431800"/>
          </a:xfrm>
          <a:prstGeom prst="roundRect">
            <a:avLst>
              <a:gd name="adj" fmla="val 16667"/>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en-US"/>
          </a:p>
        </p:txBody>
      </p:sp>
      <p:sp>
        <p:nvSpPr>
          <p:cNvPr id="5156" name="Text Box 36"/>
          <p:cNvSpPr txBox="1">
            <a:spLocks noChangeArrowheads="1"/>
          </p:cNvSpPr>
          <p:nvPr/>
        </p:nvSpPr>
        <p:spPr bwMode="auto">
          <a:xfrm rot="-770862">
            <a:off x="3378200" y="2149475"/>
            <a:ext cx="2160588" cy="366713"/>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a:t>والحديث عن ذلك يتضمن:</a:t>
            </a:r>
            <a:endParaRPr lang="en-US"/>
          </a:p>
        </p:txBody>
      </p:sp>
      <p:sp>
        <p:nvSpPr>
          <p:cNvPr id="9" name="مستطيل مستدير الزوايا 8"/>
          <p:cNvSpPr/>
          <p:nvPr/>
        </p:nvSpPr>
        <p:spPr>
          <a:xfrm>
            <a:off x="5791200" y="838200"/>
            <a:ext cx="381000" cy="381000"/>
          </a:xfrm>
          <a:prstGeom prst="roundRect">
            <a:avLst/>
          </a:prstGeom>
          <a:solidFill>
            <a:schemeClr val="accent2">
              <a:lumMod val="60000"/>
              <a:lumOff val="4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52" grpId="0" animBg="1"/>
      <p:bldP spid="5155" grpId="0" animBg="1"/>
      <p:bldP spid="51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380999" y="1060450"/>
            <a:ext cx="8305801" cy="5111750"/>
          </a:xfrm>
          <a:solidFill>
            <a:schemeClr val="accent4">
              <a:lumMod val="20000"/>
              <a:lumOff val="80000"/>
            </a:schemeClr>
          </a:solidFill>
        </p:spPr>
        <p:txBody>
          <a:bodyPr/>
          <a:lstStyle/>
          <a:p>
            <a:pPr marL="609600" indent="-609600" algn="r" rtl="1">
              <a:buFontTx/>
              <a:buNone/>
            </a:pPr>
            <a:r>
              <a:rPr lang="ar-SA" sz="4000" b="1" dirty="0" smtClean="0">
                <a:solidFill>
                  <a:srgbClr val="006600"/>
                </a:solidFill>
                <a:cs typeface="Traditional Arabic" pitchFamily="2" charset="-78"/>
                <a:sym typeface="AGA Arabesque" pitchFamily="2" charset="2"/>
              </a:rPr>
              <a:t>3- </a:t>
            </a:r>
            <a:r>
              <a:rPr lang="ar-SA" sz="4000" b="1" dirty="0">
                <a:solidFill>
                  <a:srgbClr val="006600"/>
                </a:solidFill>
                <a:cs typeface="Traditional Arabic" pitchFamily="2" charset="-78"/>
                <a:sym typeface="AGA Arabesque" pitchFamily="2" charset="2"/>
              </a:rPr>
              <a:t>الإعلان الإسلامي لحقوق الإنسان (إعلان القاهرة)</a:t>
            </a:r>
          </a:p>
          <a:p>
            <a:pPr marL="609600" indent="-609600" algn="r" rtl="1">
              <a:buFontTx/>
              <a:buBlip>
                <a:blip r:embed="rId2"/>
              </a:buBlip>
            </a:pPr>
            <a:r>
              <a:rPr lang="ar-SA" sz="4000" b="1" dirty="0">
                <a:cs typeface="Traditional Arabic" pitchFamily="2" charset="-78"/>
                <a:sym typeface="AGA Arabesque" pitchFamily="2" charset="2"/>
              </a:rPr>
              <a:t>أصدر في أغسطس عام (1990م</a:t>
            </a:r>
            <a:r>
              <a:rPr lang="ar-SA" sz="4000" b="1" dirty="0" smtClean="0">
                <a:cs typeface="Traditional Arabic" pitchFamily="2" charset="-78"/>
                <a:sym typeface="AGA Arabesque" pitchFamily="2" charset="2"/>
              </a:rPr>
              <a:t>)، وهو أيضا في إطار منظمة المؤتمر الإسلامي، ويقع أيضا في 25 مادة.</a:t>
            </a:r>
            <a:endParaRPr lang="ar-SA" sz="4000" b="1" dirty="0">
              <a:cs typeface="Traditional Arabic" pitchFamily="2" charset="-78"/>
              <a:sym typeface="AGA Arabesque" pitchFamily="2" charset="2"/>
            </a:endParaRPr>
          </a:p>
          <a:p>
            <a:pPr marL="609600" indent="-609600" algn="r" rtl="1">
              <a:buFontTx/>
              <a:buBlip>
                <a:blip r:embed="rId2"/>
              </a:buBlip>
            </a:pPr>
            <a:r>
              <a:rPr lang="ar-SA" sz="4000" b="1" dirty="0" smtClean="0">
                <a:cs typeface="Traditional Arabic" pitchFamily="2" charset="-78"/>
                <a:sym typeface="AGA Arabesque" pitchFamily="2" charset="2"/>
              </a:rPr>
              <a:t>وقد جعل شعاره الآية الكريمة: </a:t>
            </a:r>
            <a:r>
              <a:rPr lang="en-US" sz="3600" b="1" dirty="0" smtClean="0">
                <a:cs typeface="Traditional Arabic" pitchFamily="2" charset="-78"/>
                <a:sym typeface="AGA Arabesque" pitchFamily="2" charset="2"/>
              </a:rPr>
              <a:t></a:t>
            </a:r>
            <a:r>
              <a:rPr lang="ar-SA" sz="3600" b="1" dirty="0">
                <a:cs typeface="Traditional Arabic" pitchFamily="2" charset="-78"/>
                <a:sym typeface="AGA Arabesque" pitchFamily="2" charset="2"/>
              </a:rPr>
              <a:t>يَا أَيُّهَا النَّاسُ إِنَّا خَلَقْنَاكُمْ مِنْ ذَكَرٍ وَأُنْثَى وَجَعَلْنَاكُمْ شُعُوبًا وَقَبَائِلَ لِتَعَارَفُوا إِنَّ أَكْرَمَكُمْ عِنْدَ اللَّهِ أَتْقَاكُمْ</a:t>
            </a:r>
            <a:r>
              <a:rPr lang="en-US" sz="3600" b="1" dirty="0" smtClean="0">
                <a:cs typeface="Traditional Arabic" pitchFamily="2" charset="-78"/>
                <a:sym typeface="AGA Arabesque" pitchFamily="2" charset="2"/>
              </a:rPr>
              <a:t></a:t>
            </a:r>
            <a:endParaRPr lang="ar-SA" sz="3600" b="1" dirty="0">
              <a:cs typeface="Traditional Arabic" pitchFamily="2" charset="-78"/>
              <a:sym typeface="AGA Arabesque" pitchFamily="2" charset="2"/>
            </a:endParaRPr>
          </a:p>
        </p:txBody>
      </p:sp>
      <p:sp>
        <p:nvSpPr>
          <p:cNvPr id="65540" name="AutoShape 4"/>
          <p:cNvSpPr>
            <a:spLocks noChangeArrowheads="1"/>
          </p:cNvSpPr>
          <p:nvPr/>
        </p:nvSpPr>
        <p:spPr bwMode="auto">
          <a:xfrm>
            <a:off x="1619250" y="0"/>
            <a:ext cx="5688013" cy="647700"/>
          </a:xfrm>
          <a:prstGeom prst="roundRect">
            <a:avLst>
              <a:gd name="adj" fmla="val 16667"/>
            </a:avLst>
          </a:prstGeom>
          <a:noFill/>
          <a:ln w="9525">
            <a:noFill/>
            <a:round/>
            <a:headEnd/>
            <a:tailEnd/>
          </a:ln>
          <a:effectLst/>
        </p:spPr>
        <p:txBody>
          <a:bodyPr wrap="none" anchor="ctr"/>
          <a:lstStyle/>
          <a:p>
            <a:pPr algn="ctr"/>
            <a:r>
              <a:rPr lang="ar-SA" sz="4800" b="1" dirty="0">
                <a:solidFill>
                  <a:schemeClr val="bg1"/>
                </a:solidFill>
                <a:cs typeface="Traditional Arabic" pitchFamily="2" charset="-78"/>
              </a:rPr>
              <a:t>تاريخ حقوق الإنسان</a:t>
            </a:r>
            <a:endParaRPr lang="en-US" sz="4800" b="1" dirty="0">
              <a:solidFill>
                <a:schemeClr val="bg1"/>
              </a:solidFill>
              <a:cs typeface="Traditional Arabic"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38">
                                            <p:bg/>
                                          </p:spTgt>
                                        </p:tgtEl>
                                        <p:attrNameLst>
                                          <p:attrName>style.visibility</p:attrName>
                                        </p:attrNameLst>
                                      </p:cBhvr>
                                      <p:to>
                                        <p:strVal val="visible"/>
                                      </p:to>
                                    </p:set>
                                    <p:animEffect transition="in" filter="blinds(horizontal)">
                                      <p:cBhvr>
                                        <p:cTn id="7" dur="1000"/>
                                        <p:tgtEl>
                                          <p:spTgt spid="65538">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5538">
                                            <p:txEl>
                                              <p:pRg st="0" end="0"/>
                                            </p:txEl>
                                          </p:spTgt>
                                        </p:tgtEl>
                                        <p:attrNameLst>
                                          <p:attrName>style.visibility</p:attrName>
                                        </p:attrNameLst>
                                      </p:cBhvr>
                                      <p:to>
                                        <p:strVal val="visible"/>
                                      </p:to>
                                    </p:set>
                                    <p:animEffect transition="in" filter="blinds(horizontal)">
                                      <p:cBhvr>
                                        <p:cTn id="12" dur="1000"/>
                                        <p:tgtEl>
                                          <p:spTgt spid="65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5538">
                                            <p:txEl>
                                              <p:pRg st="1" end="1"/>
                                            </p:txEl>
                                          </p:spTgt>
                                        </p:tgtEl>
                                        <p:attrNameLst>
                                          <p:attrName>style.visibility</p:attrName>
                                        </p:attrNameLst>
                                      </p:cBhvr>
                                      <p:to>
                                        <p:strVal val="visible"/>
                                      </p:to>
                                    </p:set>
                                    <p:animEffect transition="in" filter="blinds(horizontal)">
                                      <p:cBhvr>
                                        <p:cTn id="17" dur="1000"/>
                                        <p:tgtEl>
                                          <p:spTgt spid="6553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5538">
                                            <p:txEl>
                                              <p:pRg st="2" end="2"/>
                                            </p:txEl>
                                          </p:spTgt>
                                        </p:tgtEl>
                                        <p:attrNameLst>
                                          <p:attrName>style.visibility</p:attrName>
                                        </p:attrNameLst>
                                      </p:cBhvr>
                                      <p:to>
                                        <p:strVal val="visible"/>
                                      </p:to>
                                    </p:set>
                                    <p:animEffect transition="in" filter="blinds(horizontal)">
                                      <p:cBhvr>
                                        <p:cTn id="22" dur="1000"/>
                                        <p:tgtEl>
                                          <p:spTgt spid="655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228600" y="685800"/>
            <a:ext cx="8736013" cy="5327650"/>
          </a:xfrm>
          <a:solidFill>
            <a:schemeClr val="accent4">
              <a:lumMod val="20000"/>
              <a:lumOff val="80000"/>
            </a:schemeClr>
          </a:solidFill>
        </p:spPr>
        <p:txBody>
          <a:bodyPr/>
          <a:lstStyle/>
          <a:p>
            <a:pPr marL="609600" indent="-609600">
              <a:lnSpc>
                <a:spcPct val="90000"/>
              </a:lnSpc>
              <a:buFontTx/>
              <a:buNone/>
            </a:pPr>
            <a:r>
              <a:rPr lang="ar-SA" sz="600" b="1" dirty="0" smtClean="0">
                <a:cs typeface="Traditional Arabic" pitchFamily="2" charset="-78"/>
                <a:sym typeface="AGA Arabesque" pitchFamily="2" charset="2"/>
              </a:rPr>
              <a:t>د</a:t>
            </a:r>
            <a:endParaRPr lang="ar-SA" sz="600" b="1" dirty="0">
              <a:cs typeface="Traditional Arabic" pitchFamily="2" charset="-78"/>
              <a:sym typeface="AGA Arabesque" pitchFamily="2" charset="2"/>
            </a:endParaRPr>
          </a:p>
          <a:p>
            <a:pPr marL="609600" indent="-609600" algn="r" rtl="1">
              <a:lnSpc>
                <a:spcPct val="90000"/>
              </a:lnSpc>
              <a:buNone/>
            </a:pPr>
            <a:r>
              <a:rPr lang="ar-SA" sz="4000" b="1" dirty="0" smtClean="0">
                <a:cs typeface="Traditional Arabic" pitchFamily="2" charset="-78"/>
                <a:sym typeface="AGA Arabesque" pitchFamily="2" charset="2"/>
              </a:rPr>
              <a:t>4. إعلان </a:t>
            </a:r>
            <a:r>
              <a:rPr lang="ar-SA" sz="4000" b="1" dirty="0">
                <a:cs typeface="Traditional Arabic" pitchFamily="2" charset="-78"/>
                <a:sym typeface="AGA Arabesque" pitchFamily="2" charset="2"/>
              </a:rPr>
              <a:t>روما لحقوق الإنسان من حيث النظرة </a:t>
            </a:r>
            <a:r>
              <a:rPr lang="ar-SA" sz="4000" b="1" dirty="0" smtClean="0">
                <a:cs typeface="Traditional Arabic" pitchFamily="2" charset="-78"/>
                <a:sym typeface="AGA Arabesque" pitchFamily="2" charset="2"/>
              </a:rPr>
              <a:t>الإسلامية:</a:t>
            </a:r>
            <a:endParaRPr lang="ar-SA" sz="4000" b="1" dirty="0">
              <a:cs typeface="Traditional Arabic" pitchFamily="2" charset="-78"/>
              <a:sym typeface="AGA Arabesque" pitchFamily="2" charset="2"/>
            </a:endParaRPr>
          </a:p>
          <a:p>
            <a:pPr marL="609600" indent="-609600" algn="r" rtl="1">
              <a:lnSpc>
                <a:spcPct val="90000"/>
              </a:lnSpc>
              <a:buNone/>
            </a:pPr>
            <a:r>
              <a:rPr lang="ar-SA" sz="4000" b="1" dirty="0" smtClean="0">
                <a:cs typeface="Traditional Arabic" pitchFamily="2" charset="-78"/>
                <a:sym typeface="AGA Arabesque" pitchFamily="2" charset="2"/>
              </a:rPr>
              <a:t>	وقد أصدرته رابطة العالم الإسلامي، من خلال ندوة عقدتها في روما عام 1420هـ، واصطلحت على تسميته بهذا الاسم. </a:t>
            </a:r>
          </a:p>
          <a:p>
            <a:pPr marL="609600" indent="-609600" algn="r" rtl="1">
              <a:lnSpc>
                <a:spcPct val="90000"/>
              </a:lnSpc>
              <a:buNone/>
            </a:pPr>
            <a:r>
              <a:rPr lang="ar-SA" sz="4000" b="1" dirty="0" smtClean="0">
                <a:cs typeface="Traditional Arabic" pitchFamily="2" charset="-78"/>
                <a:sym typeface="AGA Arabesque" pitchFamily="2" charset="2"/>
              </a:rPr>
              <a:t>5. وقد عقدت عدة مؤتمرات وندوات عن حقوق الإنسان، من آخرها: </a:t>
            </a:r>
            <a:r>
              <a:rPr lang="ar-SA" sz="4000" b="1" dirty="0">
                <a:cs typeface="Traditional Arabic" pitchFamily="2" charset="-78"/>
                <a:sym typeface="AGA Arabesque" pitchFamily="2" charset="2"/>
              </a:rPr>
              <a:t>(الندوة العلمية لحقوق الإنسان بين الشريعة والقانون الوضعي</a:t>
            </a:r>
            <a:r>
              <a:rPr lang="ar-SA" sz="4000" b="1" dirty="0" smtClean="0">
                <a:cs typeface="Traditional Arabic" pitchFamily="2" charset="-78"/>
                <a:sym typeface="AGA Arabesque" pitchFamily="2" charset="2"/>
              </a:rPr>
              <a:t>)، التي نظمتها جامعة </a:t>
            </a:r>
            <a:r>
              <a:rPr lang="ar-SA" sz="4000" b="1" dirty="0" err="1" smtClean="0">
                <a:cs typeface="Traditional Arabic" pitchFamily="2" charset="-78"/>
                <a:sym typeface="AGA Arabesque" pitchFamily="2" charset="2"/>
              </a:rPr>
              <a:t>نايف</a:t>
            </a:r>
            <a:r>
              <a:rPr lang="ar-SA" sz="4000" b="1" dirty="0" smtClean="0">
                <a:cs typeface="Traditional Arabic" pitchFamily="2" charset="-78"/>
                <a:sym typeface="AGA Arabesque" pitchFamily="2" charset="2"/>
              </a:rPr>
              <a:t> العربية للعلوم الأمنية عام 1421هـ.</a:t>
            </a:r>
            <a:endParaRPr lang="en-US" sz="4000" b="1" dirty="0">
              <a:cs typeface="Traditional Arabic" pitchFamily="2" charset="-78"/>
              <a:sym typeface="AGA Arabesque" pitchFamily="2" charset="2"/>
            </a:endParaRPr>
          </a:p>
        </p:txBody>
      </p:sp>
      <p:sp>
        <p:nvSpPr>
          <p:cNvPr id="83971" name="AutoShape 3"/>
          <p:cNvSpPr>
            <a:spLocks noChangeArrowheads="1"/>
          </p:cNvSpPr>
          <p:nvPr/>
        </p:nvSpPr>
        <p:spPr bwMode="auto">
          <a:xfrm>
            <a:off x="1619250" y="0"/>
            <a:ext cx="5688013" cy="647700"/>
          </a:xfrm>
          <a:prstGeom prst="roundRect">
            <a:avLst>
              <a:gd name="adj" fmla="val 16667"/>
            </a:avLst>
          </a:prstGeom>
          <a:noFill/>
          <a:ln w="9525">
            <a:noFill/>
            <a:round/>
            <a:headEnd/>
            <a:tailEnd/>
          </a:ln>
          <a:effectLst/>
        </p:spPr>
        <p:txBody>
          <a:bodyPr wrap="none" anchor="ctr"/>
          <a:lstStyle/>
          <a:p>
            <a:pPr algn="ctr"/>
            <a:r>
              <a:rPr lang="ar-SA" sz="4800" b="1">
                <a:solidFill>
                  <a:schemeClr val="bg1"/>
                </a:solidFill>
                <a:cs typeface="Traditional Arabic" pitchFamily="2" charset="-78"/>
              </a:rPr>
              <a:t>تاريخ حقوق الإنسان</a:t>
            </a:r>
            <a:endParaRPr lang="en-US" sz="4800" b="1">
              <a:solidFill>
                <a:schemeClr val="bg1"/>
              </a:solidFill>
              <a:cs typeface="Traditional Arabic"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0">
                                            <p:bg/>
                                          </p:spTgt>
                                        </p:tgtEl>
                                        <p:attrNameLst>
                                          <p:attrName>style.visibility</p:attrName>
                                        </p:attrNameLst>
                                      </p:cBhvr>
                                      <p:to>
                                        <p:strVal val="visible"/>
                                      </p:to>
                                    </p:set>
                                    <p:animEffect transition="in" filter="checkerboard(across)">
                                      <p:cBhvr>
                                        <p:cTn id="7" dur="1000"/>
                                        <p:tgtEl>
                                          <p:spTgt spid="83970">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3970">
                                            <p:txEl>
                                              <p:pRg st="1" end="1"/>
                                            </p:txEl>
                                          </p:spTgt>
                                        </p:tgtEl>
                                        <p:attrNameLst>
                                          <p:attrName>style.visibility</p:attrName>
                                        </p:attrNameLst>
                                      </p:cBhvr>
                                      <p:to>
                                        <p:strVal val="visible"/>
                                      </p:to>
                                    </p:set>
                                    <p:animEffect transition="in" filter="checkerboard(across)">
                                      <p:cBhvr>
                                        <p:cTn id="12" dur="1000"/>
                                        <p:tgtEl>
                                          <p:spTgt spid="839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3970">
                                            <p:txEl>
                                              <p:pRg st="2" end="2"/>
                                            </p:txEl>
                                          </p:spTgt>
                                        </p:tgtEl>
                                        <p:attrNameLst>
                                          <p:attrName>style.visibility</p:attrName>
                                        </p:attrNameLst>
                                      </p:cBhvr>
                                      <p:to>
                                        <p:strVal val="visible"/>
                                      </p:to>
                                    </p:set>
                                    <p:animEffect transition="in" filter="checkerboard(across)">
                                      <p:cBhvr>
                                        <p:cTn id="17" dur="1000"/>
                                        <p:tgtEl>
                                          <p:spTgt spid="839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3970">
                                            <p:txEl>
                                              <p:pRg st="3" end="3"/>
                                            </p:txEl>
                                          </p:spTgt>
                                        </p:tgtEl>
                                        <p:attrNameLst>
                                          <p:attrName>style.visibility</p:attrName>
                                        </p:attrNameLst>
                                      </p:cBhvr>
                                      <p:to>
                                        <p:strVal val="visible"/>
                                      </p:to>
                                    </p:set>
                                    <p:animEffect transition="in" filter="checkerboard(across)">
                                      <p:cBhvr>
                                        <p:cTn id="22" dur="1000"/>
                                        <p:tgtEl>
                                          <p:spTgt spid="839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73113BD3-938B-40A7-ACE2-F466396EF6E4}" type="slidenum">
              <a:rPr lang="ar-SA"/>
              <a:pPr/>
              <a:t>22</a:t>
            </a:fld>
            <a:endParaRPr lang="en-US"/>
          </a:p>
        </p:txBody>
      </p:sp>
      <p:sp>
        <p:nvSpPr>
          <p:cNvPr id="5146" name="Text Box 26"/>
          <p:cNvSpPr txBox="1">
            <a:spLocks noChangeArrowheads="1"/>
          </p:cNvSpPr>
          <p:nvPr/>
        </p:nvSpPr>
        <p:spPr bwMode="auto">
          <a:xfrm>
            <a:off x="2895600" y="3068638"/>
            <a:ext cx="3743325" cy="461665"/>
          </a:xfrm>
          <a:prstGeom prst="rect">
            <a:avLst/>
          </a:prstGeom>
          <a:solidFill>
            <a:srgbClr val="FFFF99"/>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1. الحقوق ربانية المصدر</a:t>
            </a:r>
            <a:endParaRPr lang="en-US" sz="2400" dirty="0"/>
          </a:p>
        </p:txBody>
      </p:sp>
      <p:sp>
        <p:nvSpPr>
          <p:cNvPr id="5147" name="Text Box 27"/>
          <p:cNvSpPr txBox="1">
            <a:spLocks noChangeArrowheads="1"/>
          </p:cNvSpPr>
          <p:nvPr/>
        </p:nvSpPr>
        <p:spPr bwMode="auto">
          <a:xfrm>
            <a:off x="2895600" y="3505200"/>
            <a:ext cx="3743325" cy="461665"/>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2. الشمول</a:t>
            </a:r>
          </a:p>
        </p:txBody>
      </p:sp>
      <p:sp>
        <p:nvSpPr>
          <p:cNvPr id="5152" name="Rectangle 32"/>
          <p:cNvSpPr>
            <a:spLocks noChangeArrowheads="1"/>
          </p:cNvSpPr>
          <p:nvPr/>
        </p:nvSpPr>
        <p:spPr bwMode="auto">
          <a:xfrm>
            <a:off x="1828800" y="692150"/>
            <a:ext cx="5029200" cy="1057275"/>
          </a:xfrm>
          <a:prstGeom prst="rect">
            <a:avLst/>
          </a:prstGeom>
          <a:solidFill>
            <a:schemeClr val="accent2">
              <a:lumMod val="20000"/>
              <a:lumOff val="80000"/>
            </a:schemeClr>
          </a:soli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مميزات حقوق الإنسان في الإسلام</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155" name="AutoShape 35"/>
          <p:cNvSpPr>
            <a:spLocks noChangeArrowheads="1"/>
          </p:cNvSpPr>
          <p:nvPr/>
        </p:nvSpPr>
        <p:spPr bwMode="auto">
          <a:xfrm>
            <a:off x="2362201" y="2060574"/>
            <a:ext cx="3505200" cy="606425"/>
          </a:xfrm>
          <a:prstGeom prst="roundRect">
            <a:avLst>
              <a:gd name="adj" fmla="val 0"/>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en-US"/>
          </a:p>
        </p:txBody>
      </p:sp>
      <p:sp>
        <p:nvSpPr>
          <p:cNvPr id="5156" name="Text Box 36"/>
          <p:cNvSpPr txBox="1">
            <a:spLocks noChangeArrowheads="1"/>
          </p:cNvSpPr>
          <p:nvPr/>
        </p:nvSpPr>
        <p:spPr bwMode="auto">
          <a:xfrm rot="-770862">
            <a:off x="2552284" y="2200141"/>
            <a:ext cx="3347065" cy="371513"/>
          </a:xfrm>
          <a:prstGeom prst="rect">
            <a:avLst/>
          </a:prstGeom>
          <a:noFill/>
          <a:ln w="9525" algn="ctr">
            <a:noFill/>
            <a:miter lim="800000"/>
            <a:headEnd/>
            <a:tailEnd/>
          </a:ln>
          <a:effectLst/>
        </p:spPr>
        <p:txBody>
          <a:bodyPr wrap="square" lIns="90000" tIns="46800" rIns="90000" bIns="46800">
            <a:spAutoFit/>
          </a:bodyPr>
          <a:lstStyle/>
          <a:p>
            <a:pPr>
              <a:spcBef>
                <a:spcPct val="50000"/>
              </a:spcBef>
            </a:pPr>
            <a:r>
              <a:rPr lang="ar-SA" dirty="0" smtClean="0"/>
              <a:t>والحديث </a:t>
            </a:r>
            <a:r>
              <a:rPr lang="ar-SA" dirty="0"/>
              <a:t>عن ذلك </a:t>
            </a:r>
            <a:r>
              <a:rPr lang="ar-SA" dirty="0" smtClean="0"/>
              <a:t>يتضمن أبرز الخصائص:</a:t>
            </a:r>
            <a:endParaRPr lang="en-US" dirty="0"/>
          </a:p>
        </p:txBody>
      </p:sp>
      <p:sp>
        <p:nvSpPr>
          <p:cNvPr id="9" name="مستطيل مستدير الزوايا 8"/>
          <p:cNvSpPr/>
          <p:nvPr/>
        </p:nvSpPr>
        <p:spPr>
          <a:xfrm>
            <a:off x="6324600" y="990600"/>
            <a:ext cx="381000" cy="381000"/>
          </a:xfrm>
          <a:prstGeom prst="roundRect">
            <a:avLst/>
          </a:prstGeom>
          <a:solidFill>
            <a:schemeClr val="accent2">
              <a:lumMod val="60000"/>
              <a:lumOff val="4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 Box 26"/>
          <p:cNvSpPr txBox="1">
            <a:spLocks noChangeArrowheads="1"/>
          </p:cNvSpPr>
          <p:nvPr/>
        </p:nvSpPr>
        <p:spPr bwMode="auto">
          <a:xfrm>
            <a:off x="2895600" y="3962400"/>
            <a:ext cx="3743325" cy="461665"/>
          </a:xfrm>
          <a:prstGeom prst="rect">
            <a:avLst/>
          </a:prstGeom>
          <a:solidFill>
            <a:srgbClr val="FFFF99"/>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3. الوسطية</a:t>
            </a:r>
          </a:p>
        </p:txBody>
      </p:sp>
      <p:sp>
        <p:nvSpPr>
          <p:cNvPr id="12" name="Text Box 27"/>
          <p:cNvSpPr txBox="1">
            <a:spLocks noChangeArrowheads="1"/>
          </p:cNvSpPr>
          <p:nvPr/>
        </p:nvSpPr>
        <p:spPr bwMode="auto">
          <a:xfrm>
            <a:off x="2895600" y="4419600"/>
            <a:ext cx="3743325" cy="461665"/>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4. الواقعية</a:t>
            </a:r>
          </a:p>
        </p:txBody>
      </p:sp>
      <p:sp>
        <p:nvSpPr>
          <p:cNvPr id="13" name="Text Box 26"/>
          <p:cNvSpPr txBox="1">
            <a:spLocks noChangeArrowheads="1"/>
          </p:cNvSpPr>
          <p:nvPr/>
        </p:nvSpPr>
        <p:spPr bwMode="auto">
          <a:xfrm>
            <a:off x="2895600" y="4876800"/>
            <a:ext cx="3743325" cy="461665"/>
          </a:xfrm>
          <a:prstGeom prst="rect">
            <a:avLst/>
          </a:prstGeom>
          <a:solidFill>
            <a:srgbClr val="FFFF99"/>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5. الثبات والمرونة</a:t>
            </a:r>
          </a:p>
        </p:txBody>
      </p:sp>
      <p:sp>
        <p:nvSpPr>
          <p:cNvPr id="14" name="Text Box 27"/>
          <p:cNvSpPr txBox="1">
            <a:spLocks noChangeArrowheads="1"/>
          </p:cNvSpPr>
          <p:nvPr/>
        </p:nvSpPr>
        <p:spPr bwMode="auto">
          <a:xfrm>
            <a:off x="2886075" y="5334000"/>
            <a:ext cx="3743325" cy="830997"/>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6. الانضباط بشكل يضمن الحقوق للجميع</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par>
                    <p:cTn id="36" fill="hold">
                      <p:stCondLst>
                        <p:cond delay="indefinite"/>
                      </p:stCondLst>
                      <p:childTnLst>
                        <p:par>
                          <p:cTn id="37" fill="hold">
                            <p:stCondLst>
                              <p:cond delay="0"/>
                            </p:stCondLst>
                            <p:childTnLst>
                              <p:par>
                                <p:cTn id="38" presetID="48" presetClass="entr" presetSubtype="0" accel="50000" fill="hold" grpId="0" nodeType="clickEffect">
                                  <p:stCondLst>
                                    <p:cond delay="0"/>
                                  </p:stCondLst>
                                  <p:iterate type="lt">
                                    <p:tmPct val="10000"/>
                                  </p:iterate>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1"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42" dur="1000" fill="hold"/>
                                        <p:tgtEl>
                                          <p:spTgt spid="11"/>
                                        </p:tgtEl>
                                        <p:attrNameLst>
                                          <p:attrName>ppt_y</p:attrName>
                                        </p:attrNameLst>
                                      </p:cBhvr>
                                      <p:tavLst>
                                        <p:tav tm="0">
                                          <p:val>
                                            <p:strVal val="#ppt_y"/>
                                          </p:val>
                                        </p:tav>
                                        <p:tav tm="100000">
                                          <p:val>
                                            <p:strVal val="#ppt_y"/>
                                          </p:val>
                                        </p:tav>
                                      </p:tavLst>
                                    </p:anim>
                                    <p:animEffect transition="in" filter="fade">
                                      <p:cBhvr>
                                        <p:cTn id="43" dur="1000"/>
                                        <p:tgtEl>
                                          <p:spTgt spid="11"/>
                                        </p:tgtEl>
                                      </p:cBhvr>
                                    </p:animEffect>
                                  </p:childTnLst>
                                  <p:subTnLst>
                                    <p:audio>
                                      <p:cMediaNode>
                                        <p:cTn display="0" masterRel="sameClick">
                                          <p:stCondLst>
                                            <p:cond evt="begin" delay="0">
                                              <p:tn val="38"/>
                                            </p:cond>
                                          </p:stCondLst>
                                          <p:endCondLst>
                                            <p:cond evt="onStopAudio" delay="0">
                                              <p:tgtEl>
                                                <p:sldTgt/>
                                              </p:tgtEl>
                                            </p:cond>
                                          </p:endCondLst>
                                        </p:cTn>
                                        <p:tgtEl>
                                          <p:sndTgt r:embed="rId2" name="type.wav"/>
                                        </p:tgtEl>
                                      </p:cMediaNode>
                                    </p:audio>
                                  </p:sub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iterate type="wd">
                                    <p:tmPct val="10000"/>
                                  </p:iterate>
                                  <p:childTnLst>
                                    <p:set>
                                      <p:cBhvr>
                                        <p:cTn id="47" dur="1" fill="hold">
                                          <p:stCondLst>
                                            <p:cond delay="0"/>
                                          </p:stCondLst>
                                        </p:cTn>
                                        <p:tgtEl>
                                          <p:spTgt spid="12"/>
                                        </p:tgtEl>
                                        <p:attrNameLst>
                                          <p:attrName>style.visibility</p:attrName>
                                        </p:attrNameLst>
                                      </p:cBhvr>
                                      <p:to>
                                        <p:strVal val="visible"/>
                                      </p:to>
                                    </p:set>
                                    <p:anim by="(-#ppt_w*2)" calcmode="lin" valueType="num">
                                      <p:cBhvr rctx="PPT">
                                        <p:cTn id="48" dur="500" autoRev="1" fill="hold">
                                          <p:stCondLst>
                                            <p:cond delay="0"/>
                                          </p:stCondLst>
                                        </p:cTn>
                                        <p:tgtEl>
                                          <p:spTgt spid="12"/>
                                        </p:tgtEl>
                                        <p:attrNameLst>
                                          <p:attrName>ppt_w</p:attrName>
                                        </p:attrNameLst>
                                      </p:cBhvr>
                                    </p:anim>
                                    <p:anim by="(#ppt_w*0.50)" calcmode="lin" valueType="num">
                                      <p:cBhvr>
                                        <p:cTn id="49" dur="500" decel="50000" autoRev="1" fill="hold">
                                          <p:stCondLst>
                                            <p:cond delay="0"/>
                                          </p:stCondLst>
                                        </p:cTn>
                                        <p:tgtEl>
                                          <p:spTgt spid="12"/>
                                        </p:tgtEl>
                                        <p:attrNameLst>
                                          <p:attrName>ppt_x</p:attrName>
                                        </p:attrNameLst>
                                      </p:cBhvr>
                                    </p:anim>
                                    <p:anim from="(-#ppt_h/2)" to="(#ppt_y)" calcmode="lin" valueType="num">
                                      <p:cBhvr>
                                        <p:cTn id="50" dur="1000" fill="hold">
                                          <p:stCondLst>
                                            <p:cond delay="0"/>
                                          </p:stCondLst>
                                        </p:cTn>
                                        <p:tgtEl>
                                          <p:spTgt spid="12"/>
                                        </p:tgtEl>
                                        <p:attrNameLst>
                                          <p:attrName>ppt_y</p:attrName>
                                        </p:attrNameLst>
                                      </p:cBhvr>
                                    </p:anim>
                                    <p:animRot by="21600000">
                                      <p:cBhvr>
                                        <p:cTn id="51" dur="1000" fill="hold">
                                          <p:stCondLst>
                                            <p:cond delay="0"/>
                                          </p:stCondLst>
                                        </p:cTn>
                                        <p:tgtEl>
                                          <p:spTgt spid="12"/>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3" name="chimes.wav"/>
                                        </p:tgtEl>
                                      </p:cMediaNode>
                                    </p:audio>
                                  </p:subTnLst>
                                </p:cTn>
                              </p:par>
                            </p:childTnLst>
                          </p:cTn>
                        </p:par>
                      </p:childTnLst>
                    </p:cTn>
                  </p:par>
                  <p:par>
                    <p:cTn id="52" fill="hold">
                      <p:stCondLst>
                        <p:cond delay="indefinite"/>
                      </p:stCondLst>
                      <p:childTnLst>
                        <p:par>
                          <p:cTn id="53" fill="hold">
                            <p:stCondLst>
                              <p:cond delay="0"/>
                            </p:stCondLst>
                            <p:childTnLst>
                              <p:par>
                                <p:cTn id="54" presetID="48" presetClass="entr" presetSubtype="0" accel="50000" fill="hold" grpId="0" nodeType="clickEffect">
                                  <p:stCondLst>
                                    <p:cond delay="0"/>
                                  </p:stCondLst>
                                  <p:iterate type="lt">
                                    <p:tmPct val="10000"/>
                                  </p:iterate>
                                  <p:childTnLst>
                                    <p:set>
                                      <p:cBhvr>
                                        <p:cTn id="55" dur="1" fill="hold">
                                          <p:stCondLst>
                                            <p:cond delay="0"/>
                                          </p:stCondLst>
                                        </p:cTn>
                                        <p:tgtEl>
                                          <p:spTgt spid="13"/>
                                        </p:tgtEl>
                                        <p:attrNameLst>
                                          <p:attrName>style.visibility</p:attrName>
                                        </p:attrNameLst>
                                      </p:cBhvr>
                                      <p:to>
                                        <p:strVal val="visible"/>
                                      </p:to>
                                    </p:set>
                                    <p:anim calcmode="lin" valueType="num">
                                      <p:cBhvr>
                                        <p:cTn id="56"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7"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58" dur="1000" fill="hold"/>
                                        <p:tgtEl>
                                          <p:spTgt spid="13"/>
                                        </p:tgtEl>
                                        <p:attrNameLst>
                                          <p:attrName>ppt_y</p:attrName>
                                        </p:attrNameLst>
                                      </p:cBhvr>
                                      <p:tavLst>
                                        <p:tav tm="0">
                                          <p:val>
                                            <p:strVal val="#ppt_y"/>
                                          </p:val>
                                        </p:tav>
                                        <p:tav tm="100000">
                                          <p:val>
                                            <p:strVal val="#ppt_y"/>
                                          </p:val>
                                        </p:tav>
                                      </p:tavLst>
                                    </p:anim>
                                    <p:animEffect transition="in" filter="fade">
                                      <p:cBhvr>
                                        <p:cTn id="59" dur="1000"/>
                                        <p:tgtEl>
                                          <p:spTgt spid="13"/>
                                        </p:tgtEl>
                                      </p:cBhvr>
                                    </p:animEffect>
                                  </p:childTnLst>
                                  <p:subTnLst>
                                    <p:audio>
                                      <p:cMediaNode>
                                        <p:cTn display="0" masterRel="sameClick">
                                          <p:stCondLst>
                                            <p:cond evt="begin" delay="0">
                                              <p:tn val="54"/>
                                            </p:cond>
                                          </p:stCondLst>
                                          <p:endCondLst>
                                            <p:cond evt="onStopAudio" delay="0">
                                              <p:tgtEl>
                                                <p:sldTgt/>
                                              </p:tgtEl>
                                            </p:cond>
                                          </p:endCondLst>
                                        </p:cTn>
                                        <p:tgtEl>
                                          <p:sndTgt r:embed="rId2" name="type.wav"/>
                                        </p:tgtEl>
                                      </p:cMediaNode>
                                    </p:audio>
                                  </p:subTnLst>
                                </p:cTn>
                              </p:par>
                            </p:childTnLst>
                          </p:cTn>
                        </p:par>
                      </p:childTnLst>
                    </p:cTn>
                  </p:par>
                  <p:par>
                    <p:cTn id="60" fill="hold">
                      <p:stCondLst>
                        <p:cond delay="indefinite"/>
                      </p:stCondLst>
                      <p:childTnLst>
                        <p:par>
                          <p:cTn id="61" fill="hold">
                            <p:stCondLst>
                              <p:cond delay="0"/>
                            </p:stCondLst>
                            <p:childTnLst>
                              <p:par>
                                <p:cTn id="62" presetID="56" presetClass="entr" presetSubtype="0" fill="hold" grpId="0" nodeType="clickEffect">
                                  <p:stCondLst>
                                    <p:cond delay="0"/>
                                  </p:stCondLst>
                                  <p:iterate type="wd">
                                    <p:tmPct val="10000"/>
                                  </p:iterate>
                                  <p:childTnLst>
                                    <p:set>
                                      <p:cBhvr>
                                        <p:cTn id="63" dur="1" fill="hold">
                                          <p:stCondLst>
                                            <p:cond delay="0"/>
                                          </p:stCondLst>
                                        </p:cTn>
                                        <p:tgtEl>
                                          <p:spTgt spid="14"/>
                                        </p:tgtEl>
                                        <p:attrNameLst>
                                          <p:attrName>style.visibility</p:attrName>
                                        </p:attrNameLst>
                                      </p:cBhvr>
                                      <p:to>
                                        <p:strVal val="visible"/>
                                      </p:to>
                                    </p:set>
                                    <p:anim by="(-#ppt_w*2)" calcmode="lin" valueType="num">
                                      <p:cBhvr rctx="PPT">
                                        <p:cTn id="64" dur="500" autoRev="1" fill="hold">
                                          <p:stCondLst>
                                            <p:cond delay="0"/>
                                          </p:stCondLst>
                                        </p:cTn>
                                        <p:tgtEl>
                                          <p:spTgt spid="14"/>
                                        </p:tgtEl>
                                        <p:attrNameLst>
                                          <p:attrName>ppt_w</p:attrName>
                                        </p:attrNameLst>
                                      </p:cBhvr>
                                    </p:anim>
                                    <p:anim by="(#ppt_w*0.50)" calcmode="lin" valueType="num">
                                      <p:cBhvr>
                                        <p:cTn id="65" dur="500" decel="50000" autoRev="1" fill="hold">
                                          <p:stCondLst>
                                            <p:cond delay="0"/>
                                          </p:stCondLst>
                                        </p:cTn>
                                        <p:tgtEl>
                                          <p:spTgt spid="14"/>
                                        </p:tgtEl>
                                        <p:attrNameLst>
                                          <p:attrName>ppt_x</p:attrName>
                                        </p:attrNameLst>
                                      </p:cBhvr>
                                    </p:anim>
                                    <p:anim from="(-#ppt_h/2)" to="(#ppt_y)" calcmode="lin" valueType="num">
                                      <p:cBhvr>
                                        <p:cTn id="66" dur="1000" fill="hold">
                                          <p:stCondLst>
                                            <p:cond delay="0"/>
                                          </p:stCondLst>
                                        </p:cTn>
                                        <p:tgtEl>
                                          <p:spTgt spid="14"/>
                                        </p:tgtEl>
                                        <p:attrNameLst>
                                          <p:attrName>ppt_y</p:attrName>
                                        </p:attrNameLst>
                                      </p:cBhvr>
                                    </p:anim>
                                    <p:animRot by="21600000">
                                      <p:cBhvr>
                                        <p:cTn id="67" dur="1000" fill="hold">
                                          <p:stCondLst>
                                            <p:cond delay="0"/>
                                          </p:stCondLst>
                                        </p:cTn>
                                        <p:tgtEl>
                                          <p:spTgt spid="14"/>
                                        </p:tgtEl>
                                        <p:attrNameLst>
                                          <p:attrName>r</p:attrName>
                                        </p:attrNameLst>
                                      </p:cBhvr>
                                    </p:animRot>
                                  </p:childTnLst>
                                  <p:subTnLst>
                                    <p:audio>
                                      <p:cMediaNode>
                                        <p:cTn display="0" masterRel="sameClick">
                                          <p:stCondLst>
                                            <p:cond evt="begin" delay="0">
                                              <p:tn val="62"/>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52" grpId="0" animBg="1"/>
      <p:bldP spid="5155" grpId="0" animBg="1"/>
      <p:bldP spid="5156" grpId="0"/>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457200" y="914400"/>
            <a:ext cx="8229600" cy="532765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lnSpcReduction="10000"/>
          </a:bodyPr>
          <a:lstStyle/>
          <a:p>
            <a:pPr marL="609600" indent="-609600" algn="r" rtl="1">
              <a:buNone/>
            </a:pPr>
            <a:r>
              <a:rPr lang="ar-SA" sz="3200" b="1" dirty="0">
                <a:cs typeface="Traditional Arabic" pitchFamily="2" charset="-78"/>
                <a:sym typeface="AGA Arabesque" pitchFamily="2" charset="2"/>
              </a:rPr>
              <a:t>حقوق الإنسان </a:t>
            </a:r>
            <a:r>
              <a:rPr lang="ar-SA" sz="3200" b="1" dirty="0" smtClean="0">
                <a:cs typeface="Traditional Arabic" pitchFamily="2" charset="-78"/>
                <a:sym typeface="AGA Arabesque" pitchFamily="2" charset="2"/>
              </a:rPr>
              <a:t>الذي ضمنها الإسلام تتمتع بعدة خصائص؛ من أهمها:</a:t>
            </a:r>
            <a:endParaRPr lang="ar-SA" sz="3200" b="1" dirty="0">
              <a:cs typeface="Traditional Arabic" pitchFamily="2" charset="-78"/>
              <a:sym typeface="AGA Arabesque" pitchFamily="2" charset="2"/>
            </a:endParaRPr>
          </a:p>
          <a:p>
            <a:pPr marL="609600" indent="-609600" algn="r" rtl="1">
              <a:buNone/>
            </a:pPr>
            <a:r>
              <a:rPr lang="ar-SA" sz="3200" b="1" dirty="0" smtClean="0">
                <a:solidFill>
                  <a:schemeClr val="bg2">
                    <a:lumMod val="50000"/>
                  </a:schemeClr>
                </a:solidFill>
                <a:cs typeface="Traditional Arabic" pitchFamily="2" charset="-78"/>
                <a:sym typeface="AGA Arabesque" pitchFamily="2" charset="2"/>
              </a:rPr>
              <a:t>1. الحقوق ربانية المصدر:</a:t>
            </a:r>
          </a:p>
          <a:p>
            <a:pPr marL="609600" indent="-609600" algn="r" rtl="1">
              <a:buClr>
                <a:schemeClr val="tx1"/>
              </a:buClr>
              <a:buFont typeface="Wingdings" pitchFamily="2" charset="2"/>
              <a:buChar char="v"/>
            </a:pPr>
            <a:r>
              <a:rPr lang="ar-SA" sz="3200" b="1" dirty="0" smtClean="0">
                <a:cs typeface="Traditional Arabic" pitchFamily="2" charset="-78"/>
                <a:sym typeface="AGA Arabesque" pitchFamily="2" charset="2"/>
              </a:rPr>
              <a:t>فجميع حقوق الإنسان في الإسلام مصدرها الوحي المطهر، سواء أكان ذلك من خلال النصوص الصريحة التي تثبت المبادئ والأحكام الأساسية، أو مفهوم تلك النصوص أو </a:t>
            </a:r>
            <a:r>
              <a:rPr lang="ar-SA" sz="3200" b="1" dirty="0" err="1" smtClean="0">
                <a:cs typeface="Traditional Arabic" pitchFamily="2" charset="-78"/>
                <a:sym typeface="AGA Arabesque" pitchFamily="2" charset="2"/>
              </a:rPr>
              <a:t>معقولها</a:t>
            </a:r>
            <a:r>
              <a:rPr lang="ar-SA" sz="3200" b="1" dirty="0" smtClean="0">
                <a:cs typeface="Traditional Arabic" pitchFamily="2" charset="-78"/>
                <a:sym typeface="AGA Arabesque" pitchFamily="2" charset="2"/>
              </a:rPr>
              <a:t> التي تثبت الحقوق التفصيلية، وما كان هذا شأنه حري أن يعتز ويفرح ويتمسك </a:t>
            </a:r>
            <a:r>
              <a:rPr lang="ar-SA" sz="3200" b="1" dirty="0" err="1" smtClean="0">
                <a:cs typeface="Traditional Arabic" pitchFamily="2" charset="-78"/>
                <a:sym typeface="AGA Arabesque" pitchFamily="2" charset="2"/>
              </a:rPr>
              <a:t>به</a:t>
            </a:r>
            <a:r>
              <a:rPr lang="ar-SA" sz="3200" b="1" dirty="0" smtClean="0">
                <a:cs typeface="Traditional Arabic" pitchFamily="2" charset="-78"/>
                <a:sym typeface="AGA Arabesque" pitchFamily="2" charset="2"/>
              </a:rPr>
              <a:t> كل مسلم؛ قال تعالى:</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 يَا أَيُّهَا النَّاسُ قَدْ جَاءَتْكُمْ مَوْعِظَةٌ مِنْ رَبِّكُمْ وَشِفَاءٌ لِمَا فِي الصُّدُورِ وَهُدًى وَرَحْمَةٌ لِلْمُؤْمِنِينَ قُلْ بِفَضْلِ اللَّهِ وَبِرَحْمَتِهِ فَبِذَلِكَ فَلْيَفْرَحُوا هُوَ خَيْرٌ مِمَّا يَجْمَعُون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a:t>
            </a:r>
            <a:endParaRPr lang="en-US" sz="3600" b="1" dirty="0" smtClean="0">
              <a:cs typeface="Traditional Arabic" pitchFamily="2" charset="-78"/>
              <a:sym typeface="AGA Arabesque" pitchFamily="2" charset="2"/>
            </a:endParaRPr>
          </a:p>
          <a:p>
            <a:pPr marL="609600" indent="-609600" algn="ctr" rtl="1">
              <a:buFontTx/>
              <a:buNone/>
            </a:pPr>
            <a:endParaRPr lang="ar-SA" b="1" dirty="0">
              <a:cs typeface="DecoType Naskh Variants" pitchFamily="2" charset="-78"/>
              <a:sym typeface="AGA Arabesque" pitchFamily="2" charset="2"/>
            </a:endParaRPr>
          </a:p>
        </p:txBody>
      </p:sp>
      <p:sp>
        <p:nvSpPr>
          <p:cNvPr id="66563" name="AutoShape 3"/>
          <p:cNvSpPr>
            <a:spLocks noChangeArrowheads="1"/>
          </p:cNvSpPr>
          <p:nvPr/>
        </p:nvSpPr>
        <p:spPr bwMode="auto">
          <a:xfrm>
            <a:off x="1331913" y="188913"/>
            <a:ext cx="6335712" cy="431800"/>
          </a:xfrm>
          <a:prstGeom prst="roundRect">
            <a:avLst>
              <a:gd name="adj" fmla="val 16667"/>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2700000" scaled="1"/>
            <a:tileRect/>
          </a:gradFill>
          <a:ln w="9525">
            <a:noFill/>
            <a:round/>
            <a:headEnd/>
            <a:tailEnd/>
          </a:ln>
          <a:effectLst/>
        </p:spPr>
        <p:txBody>
          <a:bodyPr wrap="none" anchor="ctr"/>
          <a:lstStyle/>
          <a:p>
            <a:pPr algn="ctr" rtl="1"/>
            <a:r>
              <a:rPr lang="ar-SA" sz="4800" b="1" dirty="0">
                <a:solidFill>
                  <a:schemeClr val="accent5">
                    <a:lumMod val="75000"/>
                  </a:schemeClr>
                </a:solidFill>
                <a:cs typeface="Traditional Arabic" pitchFamily="2" charset="-78"/>
              </a:rPr>
              <a:t>مميزات حقوق الإنسان في الإسلام</a:t>
            </a:r>
            <a:endParaRPr lang="en-US" sz="4800" b="1" dirty="0">
              <a:solidFill>
                <a:schemeClr val="accent5">
                  <a:lumMod val="75000"/>
                </a:schemeClr>
              </a:solidFill>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 calcmode="lin" valueType="num">
                                      <p:cBhvr additive="base">
                                        <p:cTn id="7" dur="2000" fill="hold"/>
                                        <p:tgtEl>
                                          <p:spTgt spid="66563"/>
                                        </p:tgtEl>
                                        <p:attrNameLst>
                                          <p:attrName>ppt_x</p:attrName>
                                        </p:attrNameLst>
                                      </p:cBhvr>
                                      <p:tavLst>
                                        <p:tav tm="0">
                                          <p:val>
                                            <p:strVal val="0-#ppt_w/2"/>
                                          </p:val>
                                        </p:tav>
                                        <p:tav tm="100000">
                                          <p:val>
                                            <p:strVal val="#ppt_x"/>
                                          </p:val>
                                        </p:tav>
                                      </p:tavLst>
                                    </p:anim>
                                    <p:anim calcmode="lin" valueType="num">
                                      <p:cBhvr additive="base">
                                        <p:cTn id="8" dur="2000" fill="hold"/>
                                        <p:tgtEl>
                                          <p:spTgt spid="665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2">
                                            <p:bg/>
                                          </p:spTgt>
                                        </p:tgtEl>
                                        <p:attrNameLst>
                                          <p:attrName>style.visibility</p:attrName>
                                        </p:attrNameLst>
                                      </p:cBhvr>
                                      <p:to>
                                        <p:strVal val="visible"/>
                                      </p:to>
                                    </p:set>
                                    <p:anim calcmode="lin" valueType="num">
                                      <p:cBhvr additive="base">
                                        <p:cTn id="13" dur="2000" fill="hold"/>
                                        <p:tgtEl>
                                          <p:spTgt spid="66562">
                                            <p:bg/>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6562">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2">
                                            <p:txEl>
                                              <p:pRg st="0" end="0"/>
                                            </p:txEl>
                                          </p:spTgt>
                                        </p:tgtEl>
                                        <p:attrNameLst>
                                          <p:attrName>style.visibility</p:attrName>
                                        </p:attrNameLst>
                                      </p:cBhvr>
                                      <p:to>
                                        <p:strVal val="visible"/>
                                      </p:to>
                                    </p:set>
                                    <p:anim calcmode="lin" valueType="num">
                                      <p:cBhvr additive="base">
                                        <p:cTn id="19" dur="2000" fill="hold"/>
                                        <p:tgtEl>
                                          <p:spTgt spid="66562">
                                            <p:txEl>
                                              <p:pRg st="0" end="0"/>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665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2">
                                            <p:txEl>
                                              <p:pRg st="1" end="1"/>
                                            </p:txEl>
                                          </p:spTgt>
                                        </p:tgtEl>
                                        <p:attrNameLst>
                                          <p:attrName>style.visibility</p:attrName>
                                        </p:attrNameLst>
                                      </p:cBhvr>
                                      <p:to>
                                        <p:strVal val="visible"/>
                                      </p:to>
                                    </p:set>
                                    <p:anim calcmode="lin" valueType="num">
                                      <p:cBhvr additive="base">
                                        <p:cTn id="25" dur="2000" fill="hold"/>
                                        <p:tgtEl>
                                          <p:spTgt spid="66562">
                                            <p:txEl>
                                              <p:pRg st="1" end="1"/>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665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562">
                                            <p:txEl>
                                              <p:pRg st="2" end="2"/>
                                            </p:txEl>
                                          </p:spTgt>
                                        </p:tgtEl>
                                        <p:attrNameLst>
                                          <p:attrName>style.visibility</p:attrName>
                                        </p:attrNameLst>
                                      </p:cBhvr>
                                      <p:to>
                                        <p:strVal val="visible"/>
                                      </p:to>
                                    </p:set>
                                    <p:anim calcmode="lin" valueType="num">
                                      <p:cBhvr additive="base">
                                        <p:cTn id="31" dur="2000" fill="hold"/>
                                        <p:tgtEl>
                                          <p:spTgt spid="66562">
                                            <p:txEl>
                                              <p:pRg st="2" end="2"/>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6656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nimBg="1"/>
      <p:bldP spid="6656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idx="1"/>
          </p:nvPr>
        </p:nvSpPr>
        <p:spPr>
          <a:xfrm>
            <a:off x="179388" y="838200"/>
            <a:ext cx="8785225" cy="56864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buClr>
                <a:schemeClr val="tx1"/>
              </a:buClr>
              <a:buFont typeface="Wingdings" pitchFamily="2" charset="2"/>
              <a:buChar char="v"/>
            </a:pPr>
            <a:r>
              <a:rPr lang="ar-SA" sz="3100" b="1" dirty="0" smtClean="0">
                <a:cs typeface="Traditional Arabic" pitchFamily="2" charset="-78"/>
                <a:sym typeface="AGA Arabesque" pitchFamily="2" charset="2"/>
              </a:rPr>
              <a:t>ومن ثمرات كون الحقوق </a:t>
            </a:r>
            <a:r>
              <a:rPr lang="ar-SA" sz="3100" b="1" dirty="0">
                <a:cs typeface="Traditional Arabic" pitchFamily="2" charset="-78"/>
                <a:sym typeface="AGA Arabesque" pitchFamily="2" charset="2"/>
              </a:rPr>
              <a:t>ربانية </a:t>
            </a:r>
            <a:r>
              <a:rPr lang="ar-SA" sz="3100" b="1" dirty="0" smtClean="0">
                <a:cs typeface="Traditional Arabic" pitchFamily="2" charset="-78"/>
                <a:sym typeface="AGA Arabesque" pitchFamily="2" charset="2"/>
              </a:rPr>
              <a:t>المصدر:</a:t>
            </a:r>
          </a:p>
          <a:p>
            <a:pPr marL="609600" indent="-609600" algn="r" rtl="1">
              <a:buNone/>
            </a:pPr>
            <a:r>
              <a:rPr lang="ar-SA" sz="3100" b="1" dirty="0" smtClean="0">
                <a:cs typeface="Traditional Arabic" pitchFamily="2" charset="-78"/>
                <a:sym typeface="AGA Arabesque" pitchFamily="2" charset="2"/>
              </a:rPr>
              <a:t>أ. العصمة من التناقض والتطرف:</a:t>
            </a:r>
          </a:p>
          <a:p>
            <a:pPr marL="609600" indent="-609600" algn="r" rtl="1">
              <a:buNone/>
            </a:pPr>
            <a:r>
              <a:rPr lang="ar-SA" sz="3100" b="1" dirty="0" smtClean="0">
                <a:cs typeface="Traditional Arabic" pitchFamily="2" charset="-78"/>
                <a:sym typeface="AGA Arabesque" pitchFamily="2" charset="2"/>
              </a:rPr>
              <a:t>	فالبشر من طبعهم الاختلاف والتناقض، لهذا نجد التباين الكبير بين أطروحاتهم </a:t>
            </a:r>
            <a:r>
              <a:rPr lang="ar-SA" sz="3100" b="1" dirty="0" err="1" smtClean="0">
                <a:cs typeface="Traditional Arabic" pitchFamily="2" charset="-78"/>
                <a:sym typeface="AGA Arabesque" pitchFamily="2" charset="2"/>
              </a:rPr>
              <a:t>وتقنيناتهم</a:t>
            </a:r>
            <a:r>
              <a:rPr lang="ar-SA" sz="3100" b="1" dirty="0" smtClean="0">
                <a:cs typeface="Traditional Arabic" pitchFamily="2" charset="-78"/>
                <a:sym typeface="AGA Arabesque" pitchFamily="2" charset="2"/>
              </a:rPr>
              <a:t>، أما ما يرجع إلى وحي الله تعالى فهو سالم من ذلك كله؛ قال تعالى: {لا يَأْتِيهِ الْبَاطِلُ مِنْ بَيْنِ يَدَيْهِ </a:t>
            </a:r>
            <a:r>
              <a:rPr lang="ar-SA" sz="3100" b="1" dirty="0" err="1" smtClean="0">
                <a:cs typeface="Traditional Arabic" pitchFamily="2" charset="-78"/>
                <a:sym typeface="AGA Arabesque" pitchFamily="2" charset="2"/>
              </a:rPr>
              <a:t>وَلامِنْ</a:t>
            </a:r>
            <a:r>
              <a:rPr lang="ar-SA" sz="3100" b="1" dirty="0" smtClean="0">
                <a:cs typeface="Traditional Arabic" pitchFamily="2" charset="-78"/>
                <a:sym typeface="AGA Arabesque" pitchFamily="2" charset="2"/>
              </a:rPr>
              <a:t> خَلْفِهِ تَنْزِيلٌ مِنْ حَكِيمٍ حَمِيدٍ }.</a:t>
            </a:r>
            <a:endParaRPr lang="ar-SA" sz="3100" b="1" dirty="0">
              <a:cs typeface="Traditional Arabic" pitchFamily="2" charset="-78"/>
              <a:sym typeface="AGA Arabesque" pitchFamily="2" charset="2"/>
            </a:endParaRPr>
          </a:p>
          <a:p>
            <a:pPr marL="609600" indent="-609600" algn="r" rtl="1">
              <a:buFontTx/>
              <a:buNone/>
            </a:pPr>
            <a:r>
              <a:rPr lang="ar-SA" sz="3100" b="1" dirty="0" smtClean="0">
                <a:cs typeface="Traditional Arabic" pitchFamily="2" charset="-78"/>
                <a:sym typeface="AGA Arabesque" pitchFamily="2" charset="2"/>
              </a:rPr>
              <a:t>ب. </a:t>
            </a:r>
            <a:r>
              <a:rPr lang="ar-SA" sz="3100" b="1" dirty="0">
                <a:cs typeface="Traditional Arabic" pitchFamily="2" charset="-78"/>
                <a:sym typeface="AGA Arabesque" pitchFamily="2" charset="2"/>
              </a:rPr>
              <a:t>البراءة من التحيز والهوى</a:t>
            </a:r>
            <a:r>
              <a:rPr lang="ar-SA" sz="3100" b="1" dirty="0" smtClean="0">
                <a:cs typeface="Traditional Arabic" pitchFamily="2" charset="-78"/>
                <a:sym typeface="AGA Arabesque" pitchFamily="2" charset="2"/>
              </a:rPr>
              <a:t>:</a:t>
            </a:r>
            <a:endParaRPr lang="ar-SA" sz="3100" b="1" dirty="0">
              <a:cs typeface="Traditional Arabic" pitchFamily="2" charset="-78"/>
              <a:sym typeface="AGA Arabesque" pitchFamily="2" charset="2"/>
            </a:endParaRPr>
          </a:p>
          <a:p>
            <a:pPr marL="609600" indent="-609600" algn="r" rtl="1">
              <a:buNone/>
            </a:pPr>
            <a:r>
              <a:rPr lang="ar-SA" sz="3100" b="1" dirty="0" smtClean="0">
                <a:cs typeface="Traditional Arabic" pitchFamily="2" charset="-78"/>
                <a:sym typeface="AGA Arabesque" pitchFamily="2" charset="2"/>
              </a:rPr>
              <a:t>	لا يسلم أي نظام يضعه البشر من التحيز لبني جنسه أو طائفته ... أو حتى مدرسته التي تعلَّم فيها، أما منهج الله تعالى فقد وضعه الخالق جل وعلا رب الجميع؛ قال تعالى: {أَلَا يَعْلَمُ مَنْ خَلَقَ وَهُوَ اللَّطِيفُ الْخَبِيرُ }، وقال عز من قائل: </a:t>
            </a:r>
            <a:r>
              <a:rPr lang="en-US" sz="3100" b="1" dirty="0" smtClean="0">
                <a:cs typeface="Traditional Arabic" pitchFamily="2" charset="-78"/>
                <a:sym typeface="AGA Arabesque" pitchFamily="2" charset="2"/>
              </a:rPr>
              <a:t></a:t>
            </a:r>
            <a:r>
              <a:rPr lang="ar-SA" sz="3100" b="1" dirty="0">
                <a:cs typeface="Traditional Arabic" pitchFamily="2" charset="-78"/>
                <a:sym typeface="AGA Arabesque" pitchFamily="2" charset="2"/>
              </a:rPr>
              <a:t>ثُمَّ جَعَلْنَاكَ عَلَى شَرِيعَةٍ مِنَ الْأَمْرِ فَاتَّبِعْهَا وَلَا تَتَّبِعْ </a:t>
            </a:r>
            <a:r>
              <a:rPr lang="ar-SA" sz="3100" b="1" dirty="0" smtClean="0">
                <a:cs typeface="Traditional Arabic" pitchFamily="2" charset="-78"/>
                <a:sym typeface="AGA Arabesque" pitchFamily="2" charset="2"/>
              </a:rPr>
              <a:t>أَهْوَاءَ الَّذِينَ </a:t>
            </a:r>
            <a:r>
              <a:rPr lang="ar-SA" sz="3100" b="1" dirty="0">
                <a:cs typeface="Traditional Arabic" pitchFamily="2" charset="-78"/>
                <a:sym typeface="AGA Arabesque" pitchFamily="2" charset="2"/>
              </a:rPr>
              <a:t>لَا </a:t>
            </a:r>
            <a:r>
              <a:rPr lang="ar-SA" sz="3100" b="1" dirty="0" smtClean="0">
                <a:cs typeface="Traditional Arabic" pitchFamily="2" charset="-78"/>
                <a:sym typeface="AGA Arabesque" pitchFamily="2" charset="2"/>
              </a:rPr>
              <a:t>يَعْلَمُونَ</a:t>
            </a:r>
            <a:r>
              <a:rPr lang="en-US" sz="3100" b="1" dirty="0" smtClean="0">
                <a:cs typeface="Traditional Arabic" pitchFamily="2" charset="-78"/>
                <a:sym typeface="AGA Arabesque" pitchFamily="2" charset="2"/>
              </a:rPr>
              <a:t></a:t>
            </a:r>
            <a:r>
              <a:rPr lang="ar-SA" sz="3100" b="1" dirty="0" smtClean="0">
                <a:cs typeface="Traditional Arabic" pitchFamily="2" charset="-78"/>
                <a:sym typeface="AGA Arabesque"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4">
                                            <p:bg/>
                                          </p:spTgt>
                                        </p:tgtEl>
                                        <p:attrNameLst>
                                          <p:attrName>style.visibility</p:attrName>
                                        </p:attrNameLst>
                                      </p:cBhvr>
                                      <p:to>
                                        <p:strVal val="visible"/>
                                      </p:to>
                                    </p:set>
                                    <p:animEffect transition="in" filter="blinds(horizontal)">
                                      <p:cBhvr>
                                        <p:cTn id="7" dur="2000"/>
                                        <p:tgtEl>
                                          <p:spTgt spid="69634">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Effect transition="in" filter="diamond(in)">
                                      <p:cBhvr>
                                        <p:cTn id="12" dur="2000"/>
                                        <p:tgtEl>
                                          <p:spTgt spid="696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634">
                                            <p:txEl>
                                              <p:pRg st="1" end="1"/>
                                            </p:txEl>
                                          </p:spTgt>
                                        </p:tgtEl>
                                        <p:attrNameLst>
                                          <p:attrName>style.visibility</p:attrName>
                                        </p:attrNameLst>
                                      </p:cBhvr>
                                      <p:to>
                                        <p:strVal val="visible"/>
                                      </p:to>
                                    </p:set>
                                    <p:anim calcmode="lin" valueType="num">
                                      <p:cBhvr additive="base">
                                        <p:cTn id="17" dur="500" fill="hold"/>
                                        <p:tgtEl>
                                          <p:spTgt spid="6963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4">
                                            <p:txEl>
                                              <p:pRg st="2" end="2"/>
                                            </p:txEl>
                                          </p:spTgt>
                                        </p:tgtEl>
                                        <p:attrNameLst>
                                          <p:attrName>style.visibility</p:attrName>
                                        </p:attrNameLst>
                                      </p:cBhvr>
                                      <p:to>
                                        <p:strVal val="visible"/>
                                      </p:to>
                                    </p:set>
                                    <p:anim calcmode="lin" valueType="num">
                                      <p:cBhvr additive="base">
                                        <p:cTn id="23" dur="500" fill="hold"/>
                                        <p:tgtEl>
                                          <p:spTgt spid="6963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9634">
                                            <p:txEl>
                                              <p:pRg st="3" end="3"/>
                                            </p:txEl>
                                          </p:spTgt>
                                        </p:tgtEl>
                                        <p:attrNameLst>
                                          <p:attrName>style.visibility</p:attrName>
                                        </p:attrNameLst>
                                      </p:cBhvr>
                                      <p:to>
                                        <p:strVal val="visible"/>
                                      </p:to>
                                    </p:set>
                                    <p:animEffect transition="in" filter="blinds(horizontal)">
                                      <p:cBhvr>
                                        <p:cTn id="29" dur="2000"/>
                                        <p:tgtEl>
                                          <p:spTgt spid="6963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9634">
                                            <p:txEl>
                                              <p:pRg st="4" end="4"/>
                                            </p:txEl>
                                          </p:spTgt>
                                        </p:tgtEl>
                                        <p:attrNameLst>
                                          <p:attrName>style.visibility</p:attrName>
                                        </p:attrNameLst>
                                      </p:cBhvr>
                                      <p:to>
                                        <p:strVal val="visible"/>
                                      </p:to>
                                    </p:set>
                                    <p:animEffect transition="in" filter="blinds(horizontal)">
                                      <p:cBhvr>
                                        <p:cTn id="34" dur="2000"/>
                                        <p:tgtEl>
                                          <p:spTgt spid="696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idx="1"/>
          </p:nvPr>
        </p:nvSpPr>
        <p:spPr>
          <a:xfrm>
            <a:off x="468313" y="457200"/>
            <a:ext cx="8229600" cy="60674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buFontTx/>
              <a:buNone/>
            </a:pPr>
            <a:r>
              <a:rPr lang="ar-SA" sz="2800" b="1" dirty="0" smtClean="0">
                <a:cs typeface="Traditional Arabic" pitchFamily="2" charset="-78"/>
                <a:sym typeface="AGA Arabesque" pitchFamily="2" charset="2"/>
              </a:rPr>
              <a:t>ج. </a:t>
            </a:r>
            <a:r>
              <a:rPr lang="ar-SA" sz="2800" b="1" dirty="0">
                <a:cs typeface="Traditional Arabic" pitchFamily="2" charset="-78"/>
                <a:sym typeface="AGA Arabesque" pitchFamily="2" charset="2"/>
              </a:rPr>
              <a:t>الاحترام وسهولة الانقياد</a:t>
            </a:r>
            <a:r>
              <a:rPr lang="ar-SA" sz="2800" b="1" dirty="0" smtClean="0">
                <a:cs typeface="Traditional Arabic" pitchFamily="2" charset="-78"/>
                <a:sym typeface="AGA Arabesque" pitchFamily="2" charset="2"/>
              </a:rPr>
              <a:t>:</a:t>
            </a:r>
            <a:endParaRPr lang="ar-SA" sz="2800" b="1" dirty="0">
              <a:cs typeface="Traditional Arabic" pitchFamily="2" charset="-78"/>
              <a:sym typeface="AGA Arabesque" pitchFamily="2" charset="2"/>
            </a:endParaRPr>
          </a:p>
          <a:p>
            <a:pPr marL="609600" indent="-609600" algn="r" rtl="1">
              <a:buFontTx/>
              <a:buBlip>
                <a:blip r:embed="rId2"/>
              </a:buBlip>
            </a:pPr>
            <a:r>
              <a:rPr lang="ar-SA" sz="2800" b="1" dirty="0">
                <a:cs typeface="Traditional Arabic" pitchFamily="2" charset="-78"/>
                <a:sym typeface="AGA Arabesque" pitchFamily="2" charset="2"/>
              </a:rPr>
              <a:t>منشأ هذا الاحترام اعتقاد المؤمن </a:t>
            </a:r>
            <a:r>
              <a:rPr lang="ar-SA" sz="2800" b="1" dirty="0" smtClean="0">
                <a:cs typeface="Traditional Arabic" pitchFamily="2" charset="-78"/>
                <a:sym typeface="AGA Arabesque" pitchFamily="2" charset="2"/>
              </a:rPr>
              <a:t>بأن هذه الحقوق من عند الله تعالى، ومن ثم الرضا بما فيها </a:t>
            </a:r>
            <a:r>
              <a:rPr lang="ar-SA" sz="2800" b="1" dirty="0">
                <a:cs typeface="Traditional Arabic" pitchFamily="2" charset="-78"/>
                <a:sym typeface="AGA Arabesque" pitchFamily="2" charset="2"/>
              </a:rPr>
              <a:t>وتقبله بقبول </a:t>
            </a:r>
            <a:r>
              <a:rPr lang="ar-SA" sz="2800" b="1" dirty="0" smtClean="0">
                <a:cs typeface="Traditional Arabic" pitchFamily="2" charset="-78"/>
                <a:sym typeface="AGA Arabesque" pitchFamily="2" charset="2"/>
              </a:rPr>
              <a:t>حسن، مع انشراح الصدر واقتناع العقل وطمأنينة القلب.</a:t>
            </a:r>
          </a:p>
          <a:p>
            <a:pPr marL="609600" indent="-609600" algn="r" rtl="1">
              <a:buFontTx/>
              <a:buBlip>
                <a:blip r:embed="rId2"/>
              </a:buBlip>
            </a:pPr>
            <a:r>
              <a:rPr lang="ar-SA" sz="2800" b="1" dirty="0" smtClean="0">
                <a:cs typeface="Traditional Arabic" pitchFamily="2" charset="-78"/>
                <a:sym typeface="AGA Arabesque" pitchFamily="2" charset="2"/>
              </a:rPr>
              <a:t>وهذا من موجبات الإيمان قال تعالى:</a:t>
            </a:r>
          </a:p>
          <a:p>
            <a:pPr marL="609600" indent="-609600" algn="r" rtl="1">
              <a:buNone/>
            </a:pPr>
            <a:r>
              <a:rPr lang="ar-SA" sz="2800" b="1" dirty="0" smtClean="0">
                <a:cs typeface="Traditional Arabic" pitchFamily="2" charset="-78"/>
                <a:sym typeface="AGA Arabesque" pitchFamily="2" charset="2"/>
              </a:rPr>
              <a:t>	</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فَلا وَرَبِّكَ </a:t>
            </a:r>
            <a:r>
              <a:rPr lang="ar-SA" sz="2800" b="1" dirty="0" err="1" smtClean="0">
                <a:cs typeface="Traditional Arabic" pitchFamily="2" charset="-78"/>
                <a:sym typeface="AGA Arabesque" pitchFamily="2" charset="2"/>
              </a:rPr>
              <a:t>لايُؤْمِنُونَ</a:t>
            </a:r>
            <a:r>
              <a:rPr lang="ar-SA" sz="2800" b="1" dirty="0" smtClean="0">
                <a:cs typeface="Traditional Arabic" pitchFamily="2" charset="-78"/>
                <a:sym typeface="AGA Arabesque" pitchFamily="2" charset="2"/>
              </a:rPr>
              <a:t> حَتَّى يُحَكِّمُوكَ فِيمَا شَجَرَ بَيْنَهُمْ ثُمَّ لَا يَجِدُوا فِي أَنْفُسِهِمْ حَرَجًا مِمَّا قَضَيْتَ وَيُسَلِّمُوا تَسْلِيمًا</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a:t>
            </a:r>
          </a:p>
          <a:p>
            <a:pPr marL="609600" indent="-609600" algn="r" rtl="1">
              <a:buFontTx/>
              <a:buNone/>
            </a:pPr>
            <a:r>
              <a:rPr lang="ar-SA" sz="2800" b="1" dirty="0" smtClean="0">
                <a:cs typeface="Traditional Arabic" pitchFamily="2" charset="-78"/>
                <a:sym typeface="AGA Arabesque" pitchFamily="2" charset="2"/>
              </a:rPr>
              <a:t>د. التحرر من عبودية الإنسان للإنسان:</a:t>
            </a:r>
          </a:p>
          <a:p>
            <a:pPr marL="609600" indent="-609600" algn="r" rtl="1">
              <a:buNone/>
            </a:pPr>
            <a:r>
              <a:rPr lang="ar-SA" sz="2800" b="1" dirty="0" smtClean="0">
                <a:cs typeface="Traditional Arabic" pitchFamily="2" charset="-78"/>
                <a:sym typeface="AGA Arabesque" pitchFamily="2" charset="2"/>
              </a:rPr>
              <a:t>	من أخطر أنواع العبودية: خضوع الإنسان لإنسان مثله يُحلُّ له ما شاء ويحرم عليه ما شاء؛ لهذا أنكر القرآن الكريم على أهل الكتاب تنازلهم عن حرياتهم التي ولدوا عليها وعبوديتهم لأحبارهم من خلال إعطائهم سلطة التشريع؛ وذلك في قوله تعالى: </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اتَّخَذُوا أَحْبَارَهُمْ وَرُهْبَانَهُمْ أَرْبَابًا مِنْ دُونِ اللَّهِ وَالْمَسِيحَ ابْنَ مَرْيَمَ وَمَا أُمِرُوا إِلَّا لِيَعْبُدُوا إِلَهًا وَاحِدًا لَا إِلَهَ إِلَّا هُوَ سُبْحَانَهُ عَمَّا يُشْرِكُونَ</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a:t>
            </a:r>
            <a:endParaRPr lang="en-US" sz="2800" b="1" dirty="0" smtClean="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bg/>
                                          </p:spTgt>
                                        </p:tgtEl>
                                        <p:attrNameLst>
                                          <p:attrName>style.visibility</p:attrName>
                                        </p:attrNameLst>
                                      </p:cBhvr>
                                      <p:to>
                                        <p:strVal val="visible"/>
                                      </p:to>
                                    </p:set>
                                    <p:anim calcmode="lin" valueType="num">
                                      <p:cBhvr additive="base">
                                        <p:cTn id="7" dur="2000" fill="hold"/>
                                        <p:tgtEl>
                                          <p:spTgt spid="68610">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68610">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0">
                                            <p:txEl>
                                              <p:pRg st="0" end="0"/>
                                            </p:txEl>
                                          </p:spTgt>
                                        </p:tgtEl>
                                        <p:attrNameLst>
                                          <p:attrName>style.visibility</p:attrName>
                                        </p:attrNameLst>
                                      </p:cBhvr>
                                      <p:to>
                                        <p:strVal val="visible"/>
                                      </p:to>
                                    </p:set>
                                    <p:anim calcmode="lin" valueType="num">
                                      <p:cBhvr additive="base">
                                        <p:cTn id="13" dur="2000" fill="hold"/>
                                        <p:tgtEl>
                                          <p:spTgt spid="68610">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86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8610">
                                            <p:txEl>
                                              <p:pRg st="1" end="1"/>
                                            </p:txEl>
                                          </p:spTgt>
                                        </p:tgtEl>
                                        <p:attrNameLst>
                                          <p:attrName>style.visibility</p:attrName>
                                        </p:attrNameLst>
                                      </p:cBhvr>
                                      <p:to>
                                        <p:strVal val="visible"/>
                                      </p:to>
                                    </p:set>
                                    <p:anim calcmode="lin" valueType="num">
                                      <p:cBhvr additive="base">
                                        <p:cTn id="19" dur="2000" fill="hold"/>
                                        <p:tgtEl>
                                          <p:spTgt spid="68610">
                                            <p:txEl>
                                              <p:pRg st="1" end="1"/>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686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8610">
                                            <p:txEl>
                                              <p:pRg st="2" end="2"/>
                                            </p:txEl>
                                          </p:spTgt>
                                        </p:tgtEl>
                                        <p:attrNameLst>
                                          <p:attrName>style.visibility</p:attrName>
                                        </p:attrNameLst>
                                      </p:cBhvr>
                                      <p:to>
                                        <p:strVal val="visible"/>
                                      </p:to>
                                    </p:set>
                                    <p:anim calcmode="lin" valueType="num">
                                      <p:cBhvr additive="base">
                                        <p:cTn id="25" dur="2000" fill="hold"/>
                                        <p:tgtEl>
                                          <p:spTgt spid="68610">
                                            <p:txEl>
                                              <p:pRg st="2" end="2"/>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686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8610">
                                            <p:txEl>
                                              <p:pRg st="3" end="3"/>
                                            </p:txEl>
                                          </p:spTgt>
                                        </p:tgtEl>
                                        <p:attrNameLst>
                                          <p:attrName>style.visibility</p:attrName>
                                        </p:attrNameLst>
                                      </p:cBhvr>
                                      <p:to>
                                        <p:strVal val="visible"/>
                                      </p:to>
                                    </p:set>
                                    <p:anim calcmode="lin" valueType="num">
                                      <p:cBhvr additive="base">
                                        <p:cTn id="31" dur="2000" fill="hold"/>
                                        <p:tgtEl>
                                          <p:spTgt spid="68610">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686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8610">
                                            <p:txEl>
                                              <p:pRg st="4" end="4"/>
                                            </p:txEl>
                                          </p:spTgt>
                                        </p:tgtEl>
                                        <p:attrNameLst>
                                          <p:attrName>style.visibility</p:attrName>
                                        </p:attrNameLst>
                                      </p:cBhvr>
                                      <p:to>
                                        <p:strVal val="visible"/>
                                      </p:to>
                                    </p:set>
                                    <p:anim calcmode="lin" valueType="num">
                                      <p:cBhvr additive="base">
                                        <p:cTn id="37" dur="2000" fill="hold"/>
                                        <p:tgtEl>
                                          <p:spTgt spid="68610">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686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8610">
                                            <p:txEl>
                                              <p:pRg st="5" end="5"/>
                                            </p:txEl>
                                          </p:spTgt>
                                        </p:tgtEl>
                                        <p:attrNameLst>
                                          <p:attrName>style.visibility</p:attrName>
                                        </p:attrNameLst>
                                      </p:cBhvr>
                                      <p:to>
                                        <p:strVal val="visible"/>
                                      </p:to>
                                    </p:set>
                                    <p:anim calcmode="lin" valueType="num">
                                      <p:cBhvr additive="base">
                                        <p:cTn id="43" dur="2000" fill="hold"/>
                                        <p:tgtEl>
                                          <p:spTgt spid="68610">
                                            <p:txEl>
                                              <p:pRg st="5" end="5"/>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6861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468313" y="1196975"/>
            <a:ext cx="8229600" cy="532765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buNone/>
            </a:pPr>
            <a:r>
              <a:rPr lang="ar-SA" sz="3600" b="1" dirty="0" smtClean="0">
                <a:solidFill>
                  <a:schemeClr val="bg2">
                    <a:lumMod val="50000"/>
                  </a:schemeClr>
                </a:solidFill>
                <a:cs typeface="Traditional Arabic" pitchFamily="2" charset="-78"/>
                <a:sym typeface="AGA Arabesque" pitchFamily="2" charset="2"/>
              </a:rPr>
              <a:t>2. الشمول:</a:t>
            </a:r>
          </a:p>
          <a:p>
            <a:pPr marL="609600" indent="-609600" algn="r" rtl="1">
              <a:buNone/>
            </a:pPr>
            <a:r>
              <a:rPr lang="ar-SA" sz="3600" b="1" dirty="0" smtClean="0">
                <a:cs typeface="Traditional Arabic" pitchFamily="2" charset="-78"/>
                <a:sym typeface="AGA Arabesque" pitchFamily="2" charset="2"/>
              </a:rPr>
              <a:t>	إن الحقوق في الإسلام شاملة لكل أنواع الحقوق؛ ففيها من السعة والكمال ما يستوعب حياة الإنسان من كل أطرافها وعلى اختلاف أحوالها مع مراعاة حياة المجتمع الإنساني بكل أبعاده؛ فهي تستوعب </a:t>
            </a:r>
            <a:r>
              <a:rPr lang="ar-SA" sz="3600" b="1" dirty="0">
                <a:cs typeface="Traditional Arabic" pitchFamily="2" charset="-78"/>
                <a:sym typeface="AGA Arabesque" pitchFamily="2" charset="2"/>
              </a:rPr>
              <a:t>جميع مناحي </a:t>
            </a:r>
            <a:r>
              <a:rPr lang="ar-SA" sz="3600" b="1" dirty="0" smtClean="0">
                <a:cs typeface="Traditional Arabic" pitchFamily="2" charset="-78"/>
                <a:sym typeface="AGA Arabesque" pitchFamily="2" charset="2"/>
              </a:rPr>
              <a:t>الحياة المادية والروحية، الاجتماعية والاقتصادية، الدنيوية والأخروية... </a:t>
            </a:r>
            <a:endParaRPr lang="ar-SA" sz="36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2">
                                            <p:bg/>
                                          </p:spTgt>
                                        </p:tgtEl>
                                        <p:attrNameLst>
                                          <p:attrName>style.visibility</p:attrName>
                                        </p:attrNameLst>
                                      </p:cBhvr>
                                      <p:to>
                                        <p:strVal val="visible"/>
                                      </p:to>
                                    </p:set>
                                    <p:anim calcmode="lin" valueType="num">
                                      <p:cBhvr additive="base">
                                        <p:cTn id="7" dur="2000" fill="hold"/>
                                        <p:tgtEl>
                                          <p:spTgt spid="71682">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7168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82">
                                            <p:txEl>
                                              <p:pRg st="0" end="0"/>
                                            </p:txEl>
                                          </p:spTgt>
                                        </p:tgtEl>
                                        <p:attrNameLst>
                                          <p:attrName>style.visibility</p:attrName>
                                        </p:attrNameLst>
                                      </p:cBhvr>
                                      <p:to>
                                        <p:strVal val="visible"/>
                                      </p:to>
                                    </p:set>
                                    <p:anim calcmode="lin" valueType="num">
                                      <p:cBhvr additive="base">
                                        <p:cTn id="13" dur="2000" fill="hold"/>
                                        <p:tgtEl>
                                          <p:spTgt spid="71682">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716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682">
                                            <p:txEl>
                                              <p:pRg st="1" end="1"/>
                                            </p:txEl>
                                          </p:spTgt>
                                        </p:tgtEl>
                                        <p:attrNameLst>
                                          <p:attrName>style.visibility</p:attrName>
                                        </p:attrNameLst>
                                      </p:cBhvr>
                                      <p:to>
                                        <p:strVal val="visible"/>
                                      </p:to>
                                    </p:set>
                                    <p:anim calcmode="lin" valueType="num">
                                      <p:cBhvr additive="base">
                                        <p:cTn id="19" dur="2000" fill="hold"/>
                                        <p:tgtEl>
                                          <p:spTgt spid="71682">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168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idx="1"/>
          </p:nvPr>
        </p:nvSpPr>
        <p:spPr>
          <a:xfrm>
            <a:off x="304800" y="914400"/>
            <a:ext cx="8534400" cy="556260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fontScale="92500" lnSpcReduction="10000"/>
          </a:bodyPr>
          <a:lstStyle/>
          <a:p>
            <a:pPr marL="609600" indent="-609600" algn="r" rtl="1">
              <a:buNone/>
            </a:pPr>
            <a:r>
              <a:rPr lang="ar-SA" sz="3600" b="1" dirty="0" smtClean="0">
                <a:solidFill>
                  <a:schemeClr val="bg2">
                    <a:lumMod val="50000"/>
                  </a:schemeClr>
                </a:solidFill>
                <a:cs typeface="Traditional Arabic" pitchFamily="2" charset="-78"/>
                <a:sym typeface="AGA Arabesque" pitchFamily="2" charset="2"/>
              </a:rPr>
              <a:t>3. الوسطية </a:t>
            </a:r>
            <a:r>
              <a:rPr lang="ar-SA" sz="3600" b="1" dirty="0">
                <a:solidFill>
                  <a:schemeClr val="bg2">
                    <a:lumMod val="50000"/>
                  </a:schemeClr>
                </a:solidFill>
                <a:cs typeface="Traditional Arabic" pitchFamily="2" charset="-78"/>
                <a:sym typeface="AGA Arabesque" pitchFamily="2" charset="2"/>
              </a:rPr>
              <a:t>(التوازن</a:t>
            </a:r>
            <a:r>
              <a:rPr lang="ar-SA" sz="3600" b="1" dirty="0" smtClean="0">
                <a:solidFill>
                  <a:schemeClr val="bg2">
                    <a:lumMod val="50000"/>
                  </a:schemeClr>
                </a:solidFill>
                <a:cs typeface="Traditional Arabic" pitchFamily="2" charset="-78"/>
                <a:sym typeface="AGA Arabesque" pitchFamily="2" charset="2"/>
              </a:rPr>
              <a:t>):</a:t>
            </a:r>
            <a:endParaRPr lang="ar-SA" sz="3600" b="1" dirty="0">
              <a:solidFill>
                <a:schemeClr val="bg2">
                  <a:lumMod val="50000"/>
                </a:schemeClr>
              </a:solidFill>
              <a:cs typeface="Traditional Arabic" pitchFamily="2" charset="-78"/>
              <a:sym typeface="AGA Arabesque" pitchFamily="2" charset="2"/>
            </a:endParaRPr>
          </a:p>
          <a:p>
            <a:pPr marL="609600" indent="-609600" algn="r" rtl="1">
              <a:buFont typeface="Wingdings" pitchFamily="2" charset="2"/>
              <a:buChar char="v"/>
            </a:pPr>
            <a:r>
              <a:rPr lang="ar-SA" sz="3600" b="1" dirty="0" smtClean="0">
                <a:cs typeface="Traditional Arabic" pitchFamily="2" charset="-78"/>
                <a:sym typeface="AGA Arabesque" pitchFamily="2" charset="2"/>
              </a:rPr>
              <a:t>ويراد </a:t>
            </a:r>
            <a:r>
              <a:rPr lang="ar-SA" sz="3600" b="1" dirty="0" err="1" smtClean="0">
                <a:cs typeface="Traditional Arabic" pitchFamily="2" charset="-78"/>
                <a:sym typeface="AGA Arabesque" pitchFamily="2" charset="2"/>
              </a:rPr>
              <a:t>بها</a:t>
            </a:r>
            <a:r>
              <a:rPr lang="ar-SA" sz="3600" b="1" dirty="0" smtClean="0">
                <a:cs typeface="Traditional Arabic" pitchFamily="2" charset="-78"/>
                <a:sym typeface="AGA Arabesque" pitchFamily="2" charset="2"/>
              </a:rPr>
              <a:t>: التعادل بين طرفين بحيث لا يأخذ أحدهما أكثر من حقه على حساب الآخر.</a:t>
            </a:r>
          </a:p>
          <a:p>
            <a:pPr marL="609600" indent="-609600" algn="r" rtl="1">
              <a:buFont typeface="Wingdings" pitchFamily="2" charset="2"/>
              <a:buChar char="v"/>
            </a:pPr>
            <a:r>
              <a:rPr lang="ar-SA" sz="3600" b="1" dirty="0" smtClean="0">
                <a:cs typeface="Traditional Arabic" pitchFamily="2" charset="-78"/>
                <a:sym typeface="AGA Arabesque" pitchFamily="2" charset="2"/>
              </a:rPr>
              <a:t>فقد خلق </a:t>
            </a:r>
            <a:r>
              <a:rPr lang="ar-SA" sz="3600" b="1" dirty="0">
                <a:cs typeface="Traditional Arabic" pitchFamily="2" charset="-78"/>
                <a:sym typeface="AGA Arabesque" pitchFamily="2" charset="2"/>
              </a:rPr>
              <a:t>الله تعالى الإنسان ذو طبيعة مزدوجة (فردية واجتماعية</a:t>
            </a:r>
            <a:r>
              <a:rPr lang="ar-SA" sz="3600" b="1" dirty="0" smtClean="0">
                <a:cs typeface="Traditional Arabic" pitchFamily="2" charset="-78"/>
                <a:sym typeface="AGA Arabesque" pitchFamily="2" charset="2"/>
              </a:rPr>
              <a:t>)، والإسلام </a:t>
            </a:r>
            <a:r>
              <a:rPr lang="ar-SA" sz="3600" b="1" dirty="0" err="1">
                <a:cs typeface="Traditional Arabic" pitchFamily="2" charset="-78"/>
                <a:sym typeface="AGA Arabesque" pitchFamily="2" charset="2"/>
              </a:rPr>
              <a:t>بوسطيته</a:t>
            </a:r>
            <a:r>
              <a:rPr lang="ar-SA" sz="3600" b="1" dirty="0">
                <a:cs typeface="Traditional Arabic" pitchFamily="2" charset="-78"/>
                <a:sym typeface="AGA Arabesque" pitchFamily="2" charset="2"/>
              </a:rPr>
              <a:t> يراعي هذين </a:t>
            </a:r>
            <a:r>
              <a:rPr lang="ar-SA" sz="3600" b="1" dirty="0" smtClean="0">
                <a:cs typeface="Traditional Arabic" pitchFamily="2" charset="-78"/>
                <a:sym typeface="AGA Arabesque" pitchFamily="2" charset="2"/>
              </a:rPr>
              <a:t>الجانبين معا:</a:t>
            </a:r>
          </a:p>
          <a:p>
            <a:pPr marL="609600" indent="-609600" algn="r" rtl="1">
              <a:buFontTx/>
              <a:buBlip>
                <a:blip r:embed="rId2"/>
              </a:buBlip>
            </a:pPr>
            <a:r>
              <a:rPr lang="ar-SA" sz="3600" b="1" dirty="0" smtClean="0">
                <a:cs typeface="Traditional Arabic" pitchFamily="2" charset="-78"/>
                <a:sym typeface="AGA Arabesque" pitchFamily="2" charset="2"/>
              </a:rPr>
              <a:t>فلا يظلم الفرد من أجل صالح المجتمع، أو العكس.</a:t>
            </a:r>
            <a:endParaRPr lang="ar-SA" sz="3600" b="1" dirty="0">
              <a:cs typeface="Traditional Arabic" pitchFamily="2" charset="-78"/>
              <a:sym typeface="AGA Arabesque" pitchFamily="2" charset="2"/>
            </a:endParaRPr>
          </a:p>
          <a:p>
            <a:pPr marL="609600" indent="-609600" algn="r" rtl="1">
              <a:buFontTx/>
              <a:buBlip>
                <a:blip r:embed="rId2"/>
              </a:buBlip>
            </a:pPr>
            <a:r>
              <a:rPr lang="ar-SA" sz="3600" b="1" dirty="0">
                <a:cs typeface="Traditional Arabic" pitchFamily="2" charset="-78"/>
                <a:sym typeface="AGA Arabesque" pitchFamily="2" charset="2"/>
              </a:rPr>
              <a:t>و</a:t>
            </a:r>
            <a:r>
              <a:rPr lang="ar-SA" sz="3600" b="1" dirty="0" smtClean="0">
                <a:cs typeface="Traditional Arabic" pitchFamily="2" charset="-78"/>
                <a:sym typeface="AGA Arabesque" pitchFamily="2" charset="2"/>
              </a:rPr>
              <a:t>لا </a:t>
            </a:r>
            <a:r>
              <a:rPr lang="ar-SA" sz="3600" b="1" dirty="0">
                <a:cs typeface="Traditional Arabic" pitchFamily="2" charset="-78"/>
                <a:sym typeface="AGA Arabesque" pitchFamily="2" charset="2"/>
              </a:rPr>
              <a:t>يدلل الفرد بكثرة الحقوق التي يمنحها </a:t>
            </a:r>
            <a:r>
              <a:rPr lang="ar-SA" sz="3600" b="1" dirty="0" smtClean="0">
                <a:cs typeface="Traditional Arabic" pitchFamily="2" charset="-78"/>
                <a:sym typeface="AGA Arabesque" pitchFamily="2" charset="2"/>
              </a:rPr>
              <a:t>له.</a:t>
            </a:r>
            <a:endParaRPr lang="en-US" sz="3600" b="1" dirty="0" smtClean="0">
              <a:cs typeface="Traditional Arabic" pitchFamily="2" charset="-78"/>
              <a:sym typeface="AGA Arabesque" pitchFamily="2" charset="2"/>
            </a:endParaRPr>
          </a:p>
          <a:p>
            <a:pPr marL="609600" indent="-609600" algn="r" rtl="1">
              <a:buFontTx/>
              <a:buBlip>
                <a:blip r:embed="rId2"/>
              </a:buBlip>
            </a:pPr>
            <a:r>
              <a:rPr lang="ar-SA" sz="3600" b="1" dirty="0" smtClean="0">
                <a:cs typeface="Traditional Arabic" pitchFamily="2" charset="-78"/>
                <a:sym typeface="AGA Arabesque" pitchFamily="2" charset="2"/>
              </a:rPr>
              <a:t>ولا يرهقه بكثرة الواجبات التي تلقى عليه.</a:t>
            </a:r>
          </a:p>
          <a:p>
            <a:pPr marL="609600" indent="-609600" algn="r" rtl="1">
              <a:buFontTx/>
              <a:buBlip>
                <a:blip r:embed="rId2"/>
              </a:buBlip>
            </a:pPr>
            <a:r>
              <a:rPr lang="ar-SA" sz="3600" b="1" dirty="0" smtClean="0">
                <a:cs typeface="Traditional Arabic" pitchFamily="2" charset="-78"/>
                <a:sym typeface="AGA Arabesque" pitchFamily="2" charset="2"/>
              </a:rPr>
              <a:t>ويقرر له من الحقوق ما يكافئ واجباته ويلبي حاجاته ويحفظ إنسانيته ويصون كرامته.</a:t>
            </a:r>
            <a:endParaRPr lang="ar-SA" sz="36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72706">
                                            <p:bg/>
                                          </p:spTgt>
                                        </p:tgtEl>
                                        <p:attrNameLst>
                                          <p:attrName>style.visibility</p:attrName>
                                        </p:attrNameLst>
                                      </p:cBhvr>
                                      <p:to>
                                        <p:strVal val="visible"/>
                                      </p:to>
                                    </p:set>
                                    <p:animEffect transition="in" filter="checkerboard(down)">
                                      <p:cBhvr>
                                        <p:cTn id="7" dur="1000"/>
                                        <p:tgtEl>
                                          <p:spTgt spid="72706">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72706">
                                            <p:txEl>
                                              <p:pRg st="0" end="0"/>
                                            </p:txEl>
                                          </p:spTgt>
                                        </p:tgtEl>
                                        <p:attrNameLst>
                                          <p:attrName>style.visibility</p:attrName>
                                        </p:attrNameLst>
                                      </p:cBhvr>
                                      <p:to>
                                        <p:strVal val="visible"/>
                                      </p:to>
                                    </p:set>
                                    <p:animEffect transition="in" filter="checkerboard(down)">
                                      <p:cBhvr>
                                        <p:cTn id="12" dur="1000"/>
                                        <p:tgtEl>
                                          <p:spTgt spid="7270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72706">
                                            <p:txEl>
                                              <p:pRg st="1" end="1"/>
                                            </p:txEl>
                                          </p:spTgt>
                                        </p:tgtEl>
                                        <p:attrNameLst>
                                          <p:attrName>style.visibility</p:attrName>
                                        </p:attrNameLst>
                                      </p:cBhvr>
                                      <p:to>
                                        <p:strVal val="visible"/>
                                      </p:to>
                                    </p:set>
                                    <p:animEffect transition="in" filter="checkerboard(down)">
                                      <p:cBhvr>
                                        <p:cTn id="17" dur="1000"/>
                                        <p:tgtEl>
                                          <p:spTgt spid="7270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72706">
                                            <p:txEl>
                                              <p:pRg st="2" end="2"/>
                                            </p:txEl>
                                          </p:spTgt>
                                        </p:tgtEl>
                                        <p:attrNameLst>
                                          <p:attrName>style.visibility</p:attrName>
                                        </p:attrNameLst>
                                      </p:cBhvr>
                                      <p:to>
                                        <p:strVal val="visible"/>
                                      </p:to>
                                    </p:set>
                                    <p:animEffect transition="in" filter="checkerboard(down)">
                                      <p:cBhvr>
                                        <p:cTn id="22" dur="1000"/>
                                        <p:tgtEl>
                                          <p:spTgt spid="7270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72706">
                                            <p:txEl>
                                              <p:pRg st="3" end="3"/>
                                            </p:txEl>
                                          </p:spTgt>
                                        </p:tgtEl>
                                        <p:attrNameLst>
                                          <p:attrName>style.visibility</p:attrName>
                                        </p:attrNameLst>
                                      </p:cBhvr>
                                      <p:to>
                                        <p:strVal val="visible"/>
                                      </p:to>
                                    </p:set>
                                    <p:animEffect transition="in" filter="checkerboard(down)">
                                      <p:cBhvr>
                                        <p:cTn id="27" dur="1000"/>
                                        <p:tgtEl>
                                          <p:spTgt spid="7270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5" fill="hold" grpId="0" nodeType="clickEffect">
                                  <p:stCondLst>
                                    <p:cond delay="0"/>
                                  </p:stCondLst>
                                  <p:childTnLst>
                                    <p:set>
                                      <p:cBhvr>
                                        <p:cTn id="31" dur="1" fill="hold">
                                          <p:stCondLst>
                                            <p:cond delay="0"/>
                                          </p:stCondLst>
                                        </p:cTn>
                                        <p:tgtEl>
                                          <p:spTgt spid="72706">
                                            <p:txEl>
                                              <p:pRg st="4" end="4"/>
                                            </p:txEl>
                                          </p:spTgt>
                                        </p:tgtEl>
                                        <p:attrNameLst>
                                          <p:attrName>style.visibility</p:attrName>
                                        </p:attrNameLst>
                                      </p:cBhvr>
                                      <p:to>
                                        <p:strVal val="visible"/>
                                      </p:to>
                                    </p:set>
                                    <p:animEffect transition="in" filter="checkerboard(down)">
                                      <p:cBhvr>
                                        <p:cTn id="32" dur="1000"/>
                                        <p:tgtEl>
                                          <p:spTgt spid="7270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5" fill="hold" grpId="0" nodeType="clickEffect">
                                  <p:stCondLst>
                                    <p:cond delay="0"/>
                                  </p:stCondLst>
                                  <p:childTnLst>
                                    <p:set>
                                      <p:cBhvr>
                                        <p:cTn id="36" dur="1" fill="hold">
                                          <p:stCondLst>
                                            <p:cond delay="0"/>
                                          </p:stCondLst>
                                        </p:cTn>
                                        <p:tgtEl>
                                          <p:spTgt spid="72706">
                                            <p:txEl>
                                              <p:pRg st="5" end="5"/>
                                            </p:txEl>
                                          </p:spTgt>
                                        </p:tgtEl>
                                        <p:attrNameLst>
                                          <p:attrName>style.visibility</p:attrName>
                                        </p:attrNameLst>
                                      </p:cBhvr>
                                      <p:to>
                                        <p:strVal val="visible"/>
                                      </p:to>
                                    </p:set>
                                    <p:animEffect transition="in" filter="checkerboard(down)">
                                      <p:cBhvr>
                                        <p:cTn id="37" dur="1000"/>
                                        <p:tgtEl>
                                          <p:spTgt spid="7270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5" fill="hold" grpId="0" nodeType="clickEffect">
                                  <p:stCondLst>
                                    <p:cond delay="0"/>
                                  </p:stCondLst>
                                  <p:childTnLst>
                                    <p:set>
                                      <p:cBhvr>
                                        <p:cTn id="41" dur="1" fill="hold">
                                          <p:stCondLst>
                                            <p:cond delay="0"/>
                                          </p:stCondLst>
                                        </p:cTn>
                                        <p:tgtEl>
                                          <p:spTgt spid="72706">
                                            <p:txEl>
                                              <p:pRg st="6" end="6"/>
                                            </p:txEl>
                                          </p:spTgt>
                                        </p:tgtEl>
                                        <p:attrNameLst>
                                          <p:attrName>style.visibility</p:attrName>
                                        </p:attrNameLst>
                                      </p:cBhvr>
                                      <p:to>
                                        <p:strVal val="visible"/>
                                      </p:to>
                                    </p:set>
                                    <p:animEffect transition="in" filter="checkerboard(down)">
                                      <p:cBhvr>
                                        <p:cTn id="42" dur="1000"/>
                                        <p:tgtEl>
                                          <p:spTgt spid="727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idx="1"/>
          </p:nvPr>
        </p:nvSpPr>
        <p:spPr>
          <a:xfrm>
            <a:off x="468313" y="533400"/>
            <a:ext cx="8229600" cy="59912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fontScale="70000" lnSpcReduction="20000"/>
          </a:bodyPr>
          <a:lstStyle/>
          <a:p>
            <a:pPr marL="609600" indent="-609600" algn="r" rtl="1">
              <a:lnSpc>
                <a:spcPct val="90000"/>
              </a:lnSpc>
              <a:buFont typeface="Wingdings" pitchFamily="2" charset="2"/>
              <a:buChar char="v"/>
            </a:pPr>
            <a:r>
              <a:rPr lang="ar-SA" sz="3600" b="1" dirty="0" smtClean="0">
                <a:cs typeface="Traditional Arabic" pitchFamily="2" charset="-78"/>
                <a:sym typeface="AGA Arabesque" pitchFamily="2" charset="2"/>
              </a:rPr>
              <a:t>ومن </a:t>
            </a:r>
            <a:r>
              <a:rPr lang="ar-SA" sz="3600" b="1" dirty="0">
                <a:cs typeface="Traditional Arabic" pitchFamily="2" charset="-78"/>
                <a:sym typeface="AGA Arabesque" pitchFamily="2" charset="2"/>
              </a:rPr>
              <a:t>الأمثلة على ذلك</a:t>
            </a:r>
            <a:r>
              <a:rPr lang="ar-SA" sz="3600" b="1" dirty="0" smtClean="0">
                <a:cs typeface="Traditional Arabic" pitchFamily="2" charset="-78"/>
                <a:sym typeface="AGA Arabesque" pitchFamily="2" charset="2"/>
              </a:rPr>
              <a:t>:</a:t>
            </a:r>
            <a:endParaRPr lang="ar-SA" sz="3600" b="1" dirty="0">
              <a:cs typeface="Traditional Arabic" pitchFamily="2" charset="-78"/>
              <a:sym typeface="AGA Arabesque" pitchFamily="2" charset="2"/>
            </a:endParaRPr>
          </a:p>
          <a:p>
            <a:pPr marL="609600" indent="-609600" algn="r" rtl="1">
              <a:lnSpc>
                <a:spcPct val="90000"/>
              </a:lnSpc>
              <a:buNone/>
            </a:pPr>
            <a:r>
              <a:rPr lang="ar-SA" sz="3600" b="1" dirty="0" smtClean="0">
                <a:cs typeface="Traditional Arabic" pitchFamily="2" charset="-78"/>
                <a:sym typeface="AGA Arabesque" pitchFamily="2" charset="2"/>
              </a:rPr>
              <a:t>1. 	حافظ الإسلام على حق الإنسان في الحياة بشكل تسلسلي؛ بحيث يحدُّ ذلك من جريمة القتل ويحفظ حق المقتول وورثته والمجتمع بشكل عام. </a:t>
            </a:r>
            <a:endParaRPr lang="ar-SA" sz="3600" b="1" dirty="0">
              <a:cs typeface="Traditional Arabic" pitchFamily="2" charset="-78"/>
              <a:sym typeface="AGA Arabesque" pitchFamily="2" charset="2"/>
            </a:endParaRPr>
          </a:p>
          <a:p>
            <a:pPr marL="609600" indent="-609600" algn="r" rtl="1">
              <a:lnSpc>
                <a:spcPct val="90000"/>
              </a:lnSpc>
              <a:buNone/>
            </a:pPr>
            <a:r>
              <a:rPr lang="ar-SA" sz="3600" b="1" dirty="0" smtClean="0">
                <a:cs typeface="Traditional Arabic" pitchFamily="2" charset="-78"/>
                <a:sym typeface="AGA Arabesque" pitchFamily="2" charset="2"/>
              </a:rPr>
              <a:t>	قال تعالى: {ولكم في القصاص حياة يا أولي الألباب}، وقال عز من قائل: </a:t>
            </a:r>
            <a:r>
              <a:rPr lang="en-US" sz="3600" b="1" dirty="0" smtClean="0">
                <a:cs typeface="Traditional Arabic" pitchFamily="2" charset="-78"/>
                <a:sym typeface="AGA Arabesque" pitchFamily="2" charset="2"/>
              </a:rPr>
              <a:t></a:t>
            </a:r>
            <a:r>
              <a:rPr lang="ar-SA" sz="3600" b="1" dirty="0">
                <a:cs typeface="Traditional Arabic" pitchFamily="2" charset="-78"/>
                <a:sym typeface="AGA Arabesque" pitchFamily="2" charset="2"/>
              </a:rPr>
              <a:t>مَنْ قَتَلَ نَفْسًا بِغَيْرِ نَفْسٍ أَوْ فَسَادٍ فِي </a:t>
            </a:r>
            <a:r>
              <a:rPr lang="ar-SA" sz="3600" b="1" dirty="0" smtClean="0">
                <a:cs typeface="Traditional Arabic" pitchFamily="2" charset="-78"/>
                <a:sym typeface="AGA Arabesque" pitchFamily="2" charset="2"/>
              </a:rPr>
              <a:t>الْأَرْضِ فَكَأَنَّمَا قَتَلَ النَّاسَ جَمِيعًا وَمَنْ أَحْيَاهَا فَكَأَنَّمَا أَحْيَا النَّاسَ جَمِيعًا</a:t>
            </a:r>
            <a:r>
              <a:rPr lang="en-US" sz="3600" b="1" dirty="0" smtClean="0">
                <a:cs typeface="Traditional Arabic" pitchFamily="2" charset="-78"/>
                <a:sym typeface="AGA Arabesque" pitchFamily="2" charset="2"/>
              </a:rPr>
              <a:t></a:t>
            </a:r>
            <a:endParaRPr lang="ar-SA" sz="3600" b="1" dirty="0" smtClean="0">
              <a:cs typeface="Traditional Arabic" pitchFamily="2" charset="-78"/>
              <a:sym typeface="AGA Arabesque" pitchFamily="2" charset="2"/>
            </a:endParaRPr>
          </a:p>
          <a:p>
            <a:pPr marL="609600" indent="-609600" algn="r" rtl="1">
              <a:lnSpc>
                <a:spcPct val="90000"/>
              </a:lnSpc>
              <a:buNone/>
            </a:pPr>
            <a:r>
              <a:rPr lang="ar-SA" sz="3600" b="1" dirty="0" smtClean="0">
                <a:cs typeface="Traditional Arabic" pitchFamily="2" charset="-78"/>
                <a:sym typeface="AGA Arabesque" pitchFamily="2" charset="2"/>
              </a:rPr>
              <a:t>2. 	حافظ الإسلام على حق الإنسان في تملك المال ولكن بشكل متوازن، فأحل البيع وحرم الربا وشرع الأحكام التي تجعل نفع المال يشمل عامة المجتمع، ومنع أخذ مال أحد إلا بطيب نفس....قال تعالى: {وأحل الله البيع وحرم الربا}، قال تعالى: {لكيلا يكون دولة بين الأغنياء منكم}،  وقال تعالى: {لَا تَأْكُلُوا أَمْوَالَكُمْ بَيْنَكُمْ بِالْبَاطِلِ إِلَّا أَنْ تَكُونَ تِجَارَةً عَنْ تَرَاضٍ مِنْكُم}. </a:t>
            </a:r>
          </a:p>
          <a:p>
            <a:pPr marL="609600" indent="-609600" algn="r" rtl="1">
              <a:lnSpc>
                <a:spcPct val="90000"/>
              </a:lnSpc>
              <a:buNone/>
            </a:pPr>
            <a:r>
              <a:rPr lang="ar-SA" sz="3600" b="1" dirty="0" smtClean="0">
                <a:cs typeface="Traditional Arabic" pitchFamily="2" charset="-78"/>
                <a:sym typeface="AGA Arabesque" pitchFamily="2" charset="2"/>
              </a:rPr>
              <a:t>3. 	وازن الإسلام بين حق الله وحق النفس وحق المجتمع؛ ويتضح ذلك بجلاء في الحديث الآتي:</a:t>
            </a:r>
          </a:p>
          <a:p>
            <a:pPr marL="609600" indent="-609600" algn="r" rtl="1">
              <a:lnSpc>
                <a:spcPct val="90000"/>
              </a:lnSpc>
              <a:buFontTx/>
              <a:buNone/>
            </a:pPr>
            <a:r>
              <a:rPr lang="ar-SA" sz="3600" b="1" dirty="0" smtClean="0">
                <a:cs typeface="Traditional Arabic" pitchFamily="2" charset="-78"/>
                <a:sym typeface="AGA Arabesque" pitchFamily="2" charset="2"/>
              </a:rPr>
              <a:t>     	زار سلمان الفارسي أبا </a:t>
            </a:r>
            <a:r>
              <a:rPr lang="ar-SA" sz="3600" b="1" dirty="0" err="1" smtClean="0">
                <a:cs typeface="Traditional Arabic" pitchFamily="2" charset="-78"/>
                <a:sym typeface="AGA Arabesque" pitchFamily="2" charset="2"/>
              </a:rPr>
              <a:t>الدرداء</a:t>
            </a:r>
            <a:r>
              <a:rPr lang="ar-SA" sz="3600" b="1" dirty="0" smtClean="0">
                <a:cs typeface="Traditional Arabic" pitchFamily="2" charset="-78"/>
                <a:sym typeface="AGA Arabesque" pitchFamily="2" charset="2"/>
              </a:rPr>
              <a:t> رضي الله عنهما، فرأى أم </a:t>
            </a:r>
            <a:r>
              <a:rPr lang="ar-SA" sz="3600" b="1" dirty="0" err="1" smtClean="0">
                <a:cs typeface="Traditional Arabic" pitchFamily="2" charset="-78"/>
                <a:sym typeface="AGA Arabesque" pitchFamily="2" charset="2"/>
              </a:rPr>
              <a:t>الدرداء</a:t>
            </a:r>
            <a:r>
              <a:rPr lang="ar-SA" sz="3600" b="1" dirty="0" smtClean="0">
                <a:cs typeface="Traditional Arabic" pitchFamily="2" charset="-78"/>
                <a:sym typeface="AGA Arabesque" pitchFamily="2" charset="2"/>
              </a:rPr>
              <a:t> </a:t>
            </a:r>
            <a:r>
              <a:rPr lang="ar-SA" sz="3600" b="1" dirty="0" err="1" smtClean="0">
                <a:cs typeface="Traditional Arabic" pitchFamily="2" charset="-78"/>
                <a:sym typeface="AGA Arabesque" pitchFamily="2" charset="2"/>
              </a:rPr>
              <a:t>متبذلة</a:t>
            </a:r>
            <a:r>
              <a:rPr lang="ar-SA" sz="3600" b="1" dirty="0" smtClean="0">
                <a:cs typeface="Traditional Arabic" pitchFamily="2" charset="-78"/>
                <a:sym typeface="AGA Arabesque" pitchFamily="2" charset="2"/>
              </a:rPr>
              <a:t>؛ فقال لها: ما شأنك؟ قالت أخوك أبو </a:t>
            </a:r>
            <a:r>
              <a:rPr lang="ar-SA" sz="3600" b="1" dirty="0" err="1" smtClean="0">
                <a:cs typeface="Traditional Arabic" pitchFamily="2" charset="-78"/>
                <a:sym typeface="AGA Arabesque" pitchFamily="2" charset="2"/>
              </a:rPr>
              <a:t>الدرداء</a:t>
            </a:r>
            <a:r>
              <a:rPr lang="ar-SA" sz="3600" b="1" dirty="0" smtClean="0">
                <a:cs typeface="Traditional Arabic" pitchFamily="2" charset="-78"/>
                <a:sym typeface="AGA Arabesque" pitchFamily="2" charset="2"/>
              </a:rPr>
              <a:t> ليس له حاجة </a:t>
            </a:r>
            <a:r>
              <a:rPr lang="ar-SA" sz="3600" b="1" dirty="0" err="1" smtClean="0">
                <a:cs typeface="Traditional Arabic" pitchFamily="2" charset="-78"/>
                <a:sym typeface="AGA Arabesque" pitchFamily="2" charset="2"/>
              </a:rPr>
              <a:t>فى</a:t>
            </a:r>
            <a:r>
              <a:rPr lang="ar-SA" sz="3600" b="1" dirty="0" smtClean="0">
                <a:cs typeface="Traditional Arabic" pitchFamily="2" charset="-78"/>
                <a:sym typeface="AGA Arabesque" pitchFamily="2" charset="2"/>
              </a:rPr>
              <a:t> الدنيا. فجاء أبو </a:t>
            </a:r>
            <a:r>
              <a:rPr lang="ar-SA" sz="3600" b="1" dirty="0" err="1" smtClean="0">
                <a:cs typeface="Traditional Arabic" pitchFamily="2" charset="-78"/>
                <a:sym typeface="AGA Arabesque" pitchFamily="2" charset="2"/>
              </a:rPr>
              <a:t>الدرداء</a:t>
            </a:r>
            <a:r>
              <a:rPr lang="ar-SA" sz="3600" b="1" dirty="0" smtClean="0">
                <a:cs typeface="Traditional Arabic" pitchFamily="2" charset="-78"/>
                <a:sym typeface="AGA Arabesque" pitchFamily="2" charset="2"/>
              </a:rPr>
              <a:t>، فصنع له طعاما، فقال: كل. قال: </a:t>
            </a:r>
            <a:r>
              <a:rPr lang="ar-SA" sz="3600" b="1" dirty="0" err="1" smtClean="0">
                <a:cs typeface="Traditional Arabic" pitchFamily="2" charset="-78"/>
                <a:sym typeface="AGA Arabesque" pitchFamily="2" charset="2"/>
              </a:rPr>
              <a:t>فإنى</a:t>
            </a:r>
            <a:r>
              <a:rPr lang="ar-SA" sz="3600" b="1" dirty="0" smtClean="0">
                <a:cs typeface="Traditional Arabic" pitchFamily="2" charset="-78"/>
                <a:sym typeface="AGA Arabesque" pitchFamily="2" charset="2"/>
              </a:rPr>
              <a:t> صائم. قال: ما أنا بآكل حتى تأكل. قال: فأكل. فلما كان الليل ذهب أبو </a:t>
            </a:r>
            <a:r>
              <a:rPr lang="ar-SA" sz="3600" b="1" dirty="0" err="1" smtClean="0">
                <a:cs typeface="Traditional Arabic" pitchFamily="2" charset="-78"/>
                <a:sym typeface="AGA Arabesque" pitchFamily="2" charset="2"/>
              </a:rPr>
              <a:t>الدرداء</a:t>
            </a:r>
            <a:r>
              <a:rPr lang="ar-SA" sz="3600" b="1" dirty="0" smtClean="0">
                <a:cs typeface="Traditional Arabic" pitchFamily="2" charset="-78"/>
                <a:sym typeface="AGA Arabesque" pitchFamily="2" charset="2"/>
              </a:rPr>
              <a:t> يقوم، قال: نم. فنام، ثم ذهب يقوم. فقال: نم. فلما كان من آخر الليل قال: سلمان: قم الآن. فصَلَّيا، فقال له سلمان: </a:t>
            </a:r>
            <a:r>
              <a:rPr lang="ar-SA" sz="3600" b="1" dirty="0" smtClean="0">
                <a:solidFill>
                  <a:srgbClr val="FF0000"/>
                </a:solidFill>
                <a:cs typeface="Traditional Arabic" pitchFamily="2" charset="-78"/>
                <a:sym typeface="AGA Arabesque" pitchFamily="2" charset="2"/>
              </a:rPr>
              <a:t>إن لربك عليك حقا، ولنفسك عليك حقا، ولأهلك عليك حقا، فأعط كل </a:t>
            </a:r>
            <a:r>
              <a:rPr lang="ar-SA" sz="3600" b="1" dirty="0" err="1" smtClean="0">
                <a:solidFill>
                  <a:srgbClr val="FF0000"/>
                </a:solidFill>
                <a:cs typeface="Traditional Arabic" pitchFamily="2" charset="-78"/>
                <a:sym typeface="AGA Arabesque" pitchFamily="2" charset="2"/>
              </a:rPr>
              <a:t>ذى</a:t>
            </a:r>
            <a:r>
              <a:rPr lang="ar-SA" sz="3600" b="1" dirty="0" smtClean="0">
                <a:solidFill>
                  <a:srgbClr val="FF0000"/>
                </a:solidFill>
                <a:cs typeface="Traditional Arabic" pitchFamily="2" charset="-78"/>
                <a:sym typeface="AGA Arabesque" pitchFamily="2" charset="2"/>
              </a:rPr>
              <a:t> حق حقه</a:t>
            </a:r>
            <a:r>
              <a:rPr lang="ar-SA" sz="3600" b="1" dirty="0" smtClean="0">
                <a:cs typeface="Traditional Arabic" pitchFamily="2" charset="-78"/>
                <a:sym typeface="AGA Arabesque" pitchFamily="2" charset="2"/>
              </a:rPr>
              <a:t>. فأتى النبي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 فذكر ذلك له، فقال النبي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 «صدق سلمان».</a:t>
            </a:r>
            <a:endParaRPr lang="en-US" sz="3600" b="1" dirty="0" smtClean="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3730">
                                            <p:bg/>
                                          </p:spTgt>
                                        </p:tgtEl>
                                        <p:attrNameLst>
                                          <p:attrName>style.visibility</p:attrName>
                                        </p:attrNameLst>
                                      </p:cBhvr>
                                      <p:to>
                                        <p:strVal val="visible"/>
                                      </p:to>
                                    </p:set>
                                    <p:anim calcmode="lin" valueType="num">
                                      <p:cBhvr additive="base">
                                        <p:cTn id="7" dur="2000" fill="hold"/>
                                        <p:tgtEl>
                                          <p:spTgt spid="73730">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7373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3730">
                                            <p:txEl>
                                              <p:pRg st="0" end="0"/>
                                            </p:txEl>
                                          </p:spTgt>
                                        </p:tgtEl>
                                        <p:attrNameLst>
                                          <p:attrName>style.visibility</p:attrName>
                                        </p:attrNameLst>
                                      </p:cBhvr>
                                      <p:to>
                                        <p:strVal val="visible"/>
                                      </p:to>
                                    </p:set>
                                    <p:anim calcmode="lin" valueType="num">
                                      <p:cBhvr additive="base">
                                        <p:cTn id="13" dur="2000" fill="hold"/>
                                        <p:tgtEl>
                                          <p:spTgt spid="73730">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737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3730">
                                            <p:txEl>
                                              <p:pRg st="1" end="1"/>
                                            </p:txEl>
                                          </p:spTgt>
                                        </p:tgtEl>
                                        <p:attrNameLst>
                                          <p:attrName>style.visibility</p:attrName>
                                        </p:attrNameLst>
                                      </p:cBhvr>
                                      <p:to>
                                        <p:strVal val="visible"/>
                                      </p:to>
                                    </p:set>
                                    <p:anim calcmode="lin" valueType="num">
                                      <p:cBhvr additive="base">
                                        <p:cTn id="19" dur="2000" fill="hold"/>
                                        <p:tgtEl>
                                          <p:spTgt spid="73730">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737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73730">
                                            <p:txEl>
                                              <p:pRg st="2" end="2"/>
                                            </p:txEl>
                                          </p:spTgt>
                                        </p:tgtEl>
                                        <p:attrNameLst>
                                          <p:attrName>style.visibility</p:attrName>
                                        </p:attrNameLst>
                                      </p:cBhvr>
                                      <p:to>
                                        <p:strVal val="visible"/>
                                      </p:to>
                                    </p:set>
                                    <p:anim calcmode="lin" valueType="num">
                                      <p:cBhvr additive="base">
                                        <p:cTn id="25" dur="2000" fill="hold"/>
                                        <p:tgtEl>
                                          <p:spTgt spid="73730">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737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73730">
                                            <p:txEl>
                                              <p:pRg st="3" end="3"/>
                                            </p:txEl>
                                          </p:spTgt>
                                        </p:tgtEl>
                                        <p:attrNameLst>
                                          <p:attrName>style.visibility</p:attrName>
                                        </p:attrNameLst>
                                      </p:cBhvr>
                                      <p:to>
                                        <p:strVal val="visible"/>
                                      </p:to>
                                    </p:set>
                                    <p:anim calcmode="lin" valueType="num">
                                      <p:cBhvr additive="base">
                                        <p:cTn id="31" dur="2000" fill="hold"/>
                                        <p:tgtEl>
                                          <p:spTgt spid="73730">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737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73730">
                                            <p:txEl>
                                              <p:pRg st="4" end="4"/>
                                            </p:txEl>
                                          </p:spTgt>
                                        </p:tgtEl>
                                        <p:attrNameLst>
                                          <p:attrName>style.visibility</p:attrName>
                                        </p:attrNameLst>
                                      </p:cBhvr>
                                      <p:to>
                                        <p:strVal val="visible"/>
                                      </p:to>
                                    </p:set>
                                    <p:anim calcmode="lin" valueType="num">
                                      <p:cBhvr additive="base">
                                        <p:cTn id="37" dur="2000" fill="hold"/>
                                        <p:tgtEl>
                                          <p:spTgt spid="73730">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737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73730">
                                            <p:txEl>
                                              <p:pRg st="5" end="5"/>
                                            </p:txEl>
                                          </p:spTgt>
                                        </p:tgtEl>
                                        <p:attrNameLst>
                                          <p:attrName>style.visibility</p:attrName>
                                        </p:attrNameLst>
                                      </p:cBhvr>
                                      <p:to>
                                        <p:strVal val="visible"/>
                                      </p:to>
                                    </p:set>
                                    <p:anim calcmode="lin" valueType="num">
                                      <p:cBhvr additive="base">
                                        <p:cTn id="43" dur="2000" fill="hold"/>
                                        <p:tgtEl>
                                          <p:spTgt spid="73730">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7373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idx="1"/>
          </p:nvPr>
        </p:nvSpPr>
        <p:spPr>
          <a:xfrm>
            <a:off x="468313" y="1196975"/>
            <a:ext cx="8229600" cy="532765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lnSpcReduction="10000"/>
          </a:bodyPr>
          <a:lstStyle/>
          <a:p>
            <a:pPr marL="609600" indent="-609600" algn="r" rtl="1">
              <a:buNone/>
            </a:pPr>
            <a:r>
              <a:rPr lang="ar-SA" sz="3600" b="1" dirty="0" smtClean="0">
                <a:solidFill>
                  <a:schemeClr val="bg2">
                    <a:lumMod val="50000"/>
                  </a:schemeClr>
                </a:solidFill>
                <a:cs typeface="Traditional Arabic" pitchFamily="2" charset="-78"/>
                <a:sym typeface="AGA Arabesque" pitchFamily="2" charset="2"/>
              </a:rPr>
              <a:t>4. الواقعية</a:t>
            </a:r>
            <a:r>
              <a:rPr lang="ar-SA" sz="3600" b="1" dirty="0">
                <a:solidFill>
                  <a:schemeClr val="bg2">
                    <a:lumMod val="50000"/>
                  </a:schemeClr>
                </a:solidFill>
                <a:cs typeface="Traditional Arabic" pitchFamily="2" charset="-78"/>
                <a:sym typeface="AGA Arabesque" pitchFamily="2" charset="2"/>
              </a:rPr>
              <a:t>:</a:t>
            </a:r>
          </a:p>
          <a:p>
            <a:pPr marL="609600" indent="-609600" algn="r" rtl="1">
              <a:buFontTx/>
              <a:buBlip>
                <a:blip r:embed="rId2"/>
              </a:buBlip>
            </a:pPr>
            <a:r>
              <a:rPr lang="ar-SA" sz="3600" b="1" dirty="0">
                <a:cs typeface="Traditional Arabic" pitchFamily="2" charset="-78"/>
                <a:sym typeface="AGA Arabesque" pitchFamily="2" charset="2"/>
              </a:rPr>
              <a:t>ويقصد </a:t>
            </a:r>
            <a:r>
              <a:rPr lang="ar-SA" sz="3600" b="1" dirty="0" err="1" smtClean="0">
                <a:cs typeface="Traditional Arabic" pitchFamily="2" charset="-78"/>
                <a:sym typeface="AGA Arabesque" pitchFamily="2" charset="2"/>
              </a:rPr>
              <a:t>بها</a:t>
            </a:r>
            <a:r>
              <a:rPr lang="ar-SA" sz="3600" b="1" dirty="0" smtClean="0">
                <a:cs typeface="Traditional Arabic" pitchFamily="2" charset="-78"/>
                <a:sym typeface="AGA Arabesque" pitchFamily="2" charset="2"/>
              </a:rPr>
              <a:t>: موافقة الحقوق الشرعية لما </a:t>
            </a:r>
            <a:r>
              <a:rPr lang="ar-SA" sz="3600" b="1" dirty="0">
                <a:cs typeface="Traditional Arabic" pitchFamily="2" charset="-78"/>
                <a:sym typeface="AGA Arabesque" pitchFamily="2" charset="2"/>
              </a:rPr>
              <a:t>فطر عليه الإنسان في خلقته </a:t>
            </a:r>
            <a:r>
              <a:rPr lang="ar-SA" sz="3600" b="1" dirty="0" smtClean="0">
                <a:cs typeface="Traditional Arabic" pitchFamily="2" charset="-78"/>
                <a:sym typeface="AGA Arabesque" pitchFamily="2" charset="2"/>
              </a:rPr>
              <a:t>وتكوينه.</a:t>
            </a:r>
            <a:endParaRPr lang="ar-SA" sz="3600" b="1" dirty="0">
              <a:cs typeface="Traditional Arabic" pitchFamily="2" charset="-78"/>
              <a:sym typeface="AGA Arabesque" pitchFamily="2" charset="2"/>
            </a:endParaRPr>
          </a:p>
          <a:p>
            <a:pPr marL="609600" indent="-609600" algn="r" rtl="1">
              <a:buFontTx/>
              <a:buBlip>
                <a:blip r:embed="rId2"/>
              </a:buBlip>
            </a:pPr>
            <a:r>
              <a:rPr lang="ar-SA" sz="3600" b="1" dirty="0">
                <a:cs typeface="Traditional Arabic" pitchFamily="2" charset="-78"/>
                <a:sym typeface="AGA Arabesque" pitchFamily="2" charset="2"/>
              </a:rPr>
              <a:t>ومن الواقعية في الحقوق الإسلامية ما يلي:</a:t>
            </a:r>
          </a:p>
          <a:p>
            <a:pPr marL="609600" indent="-609600" algn="r" rtl="1">
              <a:buFontTx/>
              <a:buAutoNum type="arabic1Minus"/>
            </a:pPr>
            <a:r>
              <a:rPr lang="ar-SA" sz="3600" b="1" dirty="0">
                <a:cs typeface="Traditional Arabic" pitchFamily="2" charset="-78"/>
                <a:sym typeface="AGA Arabesque" pitchFamily="2" charset="2"/>
              </a:rPr>
              <a:t>مراعاة الإسلام قوة الدوافع الجنسية </a:t>
            </a:r>
            <a:r>
              <a:rPr lang="ar-SA" sz="3600" b="1" dirty="0" smtClean="0">
                <a:cs typeface="Traditional Arabic" pitchFamily="2" charset="-78"/>
                <a:sym typeface="AGA Arabesque" pitchFamily="2" charset="2"/>
              </a:rPr>
              <a:t>الفطرية:</a:t>
            </a:r>
            <a:endParaRPr lang="ar-SA" sz="3600" b="1" dirty="0">
              <a:cs typeface="Traditional Arabic" pitchFamily="2" charset="-78"/>
              <a:sym typeface="AGA Arabesque" pitchFamily="2" charset="2"/>
            </a:endParaRPr>
          </a:p>
          <a:p>
            <a:pPr marL="609600" indent="-609600" algn="r" rtl="1">
              <a:buFontTx/>
              <a:buBlip>
                <a:blip r:embed="rId2"/>
              </a:buBlip>
            </a:pPr>
            <a:r>
              <a:rPr lang="ar-SA" sz="3600" b="1" dirty="0" smtClean="0">
                <a:cs typeface="Traditional Arabic" pitchFamily="2" charset="-78"/>
                <a:sym typeface="AGA Arabesque" pitchFamily="2" charset="2"/>
              </a:rPr>
              <a:t>حيث لم </a:t>
            </a:r>
            <a:r>
              <a:rPr lang="ar-SA" sz="3600" b="1" dirty="0">
                <a:cs typeface="Traditional Arabic" pitchFamily="2" charset="-78"/>
                <a:sym typeface="AGA Arabesque" pitchFamily="2" charset="2"/>
              </a:rPr>
              <a:t>ينظر إليها باستخفاف </a:t>
            </a:r>
            <a:r>
              <a:rPr lang="ar-SA" sz="3600" b="1" dirty="0" smtClean="0">
                <a:cs typeface="Traditional Arabic" pitchFamily="2" charset="-78"/>
                <a:sym typeface="AGA Arabesque" pitchFamily="2" charset="2"/>
              </a:rPr>
              <a:t>واستقذار، </a:t>
            </a:r>
            <a:r>
              <a:rPr lang="ar-SA" sz="3600" b="1" dirty="0">
                <a:cs typeface="Traditional Arabic" pitchFamily="2" charset="-78"/>
                <a:sym typeface="AGA Arabesque" pitchFamily="2" charset="2"/>
              </a:rPr>
              <a:t>ولا </a:t>
            </a:r>
            <a:r>
              <a:rPr lang="ar-SA" sz="3600" b="1" dirty="0" smtClean="0">
                <a:cs typeface="Traditional Arabic" pitchFamily="2" charset="-78"/>
                <a:sym typeface="AGA Arabesque" pitchFamily="2" charset="2"/>
              </a:rPr>
              <a:t>بانحلال.</a:t>
            </a:r>
            <a:endParaRPr lang="ar-SA" sz="3600" b="1" dirty="0">
              <a:cs typeface="Traditional Arabic" pitchFamily="2" charset="-78"/>
              <a:sym typeface="AGA Arabesque" pitchFamily="2" charset="2"/>
            </a:endParaRPr>
          </a:p>
          <a:p>
            <a:pPr marL="609600" indent="-609600" algn="r" rtl="1">
              <a:buFontTx/>
              <a:buBlip>
                <a:blip r:embed="rId2"/>
              </a:buBlip>
            </a:pPr>
            <a:r>
              <a:rPr lang="ar-SA" sz="3600" b="1" dirty="0" smtClean="0">
                <a:cs typeface="Traditional Arabic" pitchFamily="2" charset="-78"/>
                <a:sym typeface="AGA Arabesque" pitchFamily="2" charset="2"/>
              </a:rPr>
              <a:t>وشرع </a:t>
            </a:r>
            <a:r>
              <a:rPr lang="ar-SA" sz="3600" b="1" dirty="0">
                <a:cs typeface="Traditional Arabic" pitchFamily="2" charset="-78"/>
                <a:sym typeface="AGA Arabesque" pitchFamily="2" charset="2"/>
              </a:rPr>
              <a:t>إشباع الدافع الجنسي بطريقة </a:t>
            </a:r>
            <a:r>
              <a:rPr lang="ar-SA" sz="3600" b="1" dirty="0" smtClean="0">
                <a:cs typeface="Traditional Arabic" pitchFamily="2" charset="-78"/>
                <a:sym typeface="AGA Arabesque" pitchFamily="2" charset="2"/>
              </a:rPr>
              <a:t>نظيفة، تضمن </a:t>
            </a:r>
            <a:r>
              <a:rPr lang="ar-SA" sz="3600" b="1" dirty="0">
                <a:cs typeface="Traditional Arabic" pitchFamily="2" charset="-78"/>
                <a:sym typeface="AGA Arabesque" pitchFamily="2" charset="2"/>
              </a:rPr>
              <a:t>بقاء الإنسان وترتفع </a:t>
            </a:r>
            <a:r>
              <a:rPr lang="ar-SA" sz="3600" b="1" dirty="0" err="1">
                <a:cs typeface="Traditional Arabic" pitchFamily="2" charset="-78"/>
                <a:sym typeface="AGA Arabesque" pitchFamily="2" charset="2"/>
              </a:rPr>
              <a:t>به</a:t>
            </a:r>
            <a:r>
              <a:rPr lang="ar-SA" sz="3600" b="1" dirty="0">
                <a:cs typeface="Traditional Arabic" pitchFamily="2" charset="-78"/>
                <a:sym typeface="AGA Arabesque" pitchFamily="2" charset="2"/>
              </a:rPr>
              <a:t> عن </a:t>
            </a:r>
            <a:r>
              <a:rPr lang="ar-SA" sz="3600" b="1" dirty="0" smtClean="0">
                <a:cs typeface="Traditional Arabic" pitchFamily="2" charset="-78"/>
                <a:sym typeface="AGA Arabesque" pitchFamily="2" charset="2"/>
              </a:rPr>
              <a:t>الحيوان، وذلك </a:t>
            </a:r>
            <a:r>
              <a:rPr lang="ar-SA" sz="3600" b="1" dirty="0">
                <a:cs typeface="Traditional Arabic" pitchFamily="2" charset="-78"/>
                <a:sym typeface="AGA Arabesque" pitchFamily="2" charset="2"/>
              </a:rPr>
              <a:t>من خلال نظام الزواج </a:t>
            </a:r>
            <a:r>
              <a:rPr lang="ar-SA" sz="3600" b="1" dirty="0" smtClean="0">
                <a:cs typeface="Traditional Arabic" pitchFamily="2" charset="-78"/>
                <a:sym typeface="AGA Arabesque" pitchFamily="2" charset="2"/>
              </a:rPr>
              <a:t>الشرعي.</a:t>
            </a:r>
            <a:endParaRPr lang="en-US" sz="36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5778">
                                            <p:bg/>
                                          </p:spTgt>
                                        </p:tgtEl>
                                        <p:attrNameLst>
                                          <p:attrName>style.visibility</p:attrName>
                                        </p:attrNameLst>
                                      </p:cBhvr>
                                      <p:to>
                                        <p:strVal val="visible"/>
                                      </p:to>
                                    </p:set>
                                    <p:anim calcmode="lin" valueType="num">
                                      <p:cBhvr additive="base">
                                        <p:cTn id="7" dur="2000" fill="hold"/>
                                        <p:tgtEl>
                                          <p:spTgt spid="75778">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75778">
                                            <p:bg/>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75778">
                                            <p:txEl>
                                              <p:pRg st="0" end="0"/>
                                            </p:txEl>
                                          </p:spTgt>
                                        </p:tgtEl>
                                        <p:attrNameLst>
                                          <p:attrName>style.visibility</p:attrName>
                                        </p:attrNameLst>
                                      </p:cBhvr>
                                      <p:to>
                                        <p:strVal val="visible"/>
                                      </p:to>
                                    </p:set>
                                    <p:anim calcmode="lin" valueType="num">
                                      <p:cBhvr additive="base">
                                        <p:cTn id="13" dur="2000" fill="hold"/>
                                        <p:tgtEl>
                                          <p:spTgt spid="75778">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7577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75778">
                                            <p:txEl>
                                              <p:pRg st="1" end="1"/>
                                            </p:txEl>
                                          </p:spTgt>
                                        </p:tgtEl>
                                        <p:attrNameLst>
                                          <p:attrName>style.visibility</p:attrName>
                                        </p:attrNameLst>
                                      </p:cBhvr>
                                      <p:to>
                                        <p:strVal val="visible"/>
                                      </p:to>
                                    </p:set>
                                    <p:anim calcmode="lin" valueType="num">
                                      <p:cBhvr additive="base">
                                        <p:cTn id="19" dur="2000" fill="hold"/>
                                        <p:tgtEl>
                                          <p:spTgt spid="75778">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7577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75778">
                                            <p:txEl>
                                              <p:pRg st="2" end="2"/>
                                            </p:txEl>
                                          </p:spTgt>
                                        </p:tgtEl>
                                        <p:attrNameLst>
                                          <p:attrName>style.visibility</p:attrName>
                                        </p:attrNameLst>
                                      </p:cBhvr>
                                      <p:to>
                                        <p:strVal val="visible"/>
                                      </p:to>
                                    </p:set>
                                    <p:anim calcmode="lin" valueType="num">
                                      <p:cBhvr additive="base">
                                        <p:cTn id="25" dur="2000" fill="hold"/>
                                        <p:tgtEl>
                                          <p:spTgt spid="75778">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7577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75778">
                                            <p:txEl>
                                              <p:pRg st="3" end="3"/>
                                            </p:txEl>
                                          </p:spTgt>
                                        </p:tgtEl>
                                        <p:attrNameLst>
                                          <p:attrName>style.visibility</p:attrName>
                                        </p:attrNameLst>
                                      </p:cBhvr>
                                      <p:to>
                                        <p:strVal val="visible"/>
                                      </p:to>
                                    </p:set>
                                    <p:anim calcmode="lin" valueType="num">
                                      <p:cBhvr additive="base">
                                        <p:cTn id="31" dur="2000" fill="hold"/>
                                        <p:tgtEl>
                                          <p:spTgt spid="75778">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7577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75778">
                                            <p:txEl>
                                              <p:pRg st="4" end="4"/>
                                            </p:txEl>
                                          </p:spTgt>
                                        </p:tgtEl>
                                        <p:attrNameLst>
                                          <p:attrName>style.visibility</p:attrName>
                                        </p:attrNameLst>
                                      </p:cBhvr>
                                      <p:to>
                                        <p:strVal val="visible"/>
                                      </p:to>
                                    </p:set>
                                    <p:anim calcmode="lin" valueType="num">
                                      <p:cBhvr additive="base">
                                        <p:cTn id="37" dur="2000" fill="hold"/>
                                        <p:tgtEl>
                                          <p:spTgt spid="75778">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75778">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75778">
                                            <p:txEl>
                                              <p:pRg st="5" end="5"/>
                                            </p:txEl>
                                          </p:spTgt>
                                        </p:tgtEl>
                                        <p:attrNameLst>
                                          <p:attrName>style.visibility</p:attrName>
                                        </p:attrNameLst>
                                      </p:cBhvr>
                                      <p:to>
                                        <p:strVal val="visible"/>
                                      </p:to>
                                    </p:set>
                                    <p:anim calcmode="lin" valueType="num">
                                      <p:cBhvr additive="base">
                                        <p:cTn id="43" dur="2000" fill="hold"/>
                                        <p:tgtEl>
                                          <p:spTgt spid="75778">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75778">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عنصر نائب لرقم الشريحة 3"/>
          <p:cNvSpPr>
            <a:spLocks noGrp="1"/>
          </p:cNvSpPr>
          <p:nvPr>
            <p:ph type="sldNum" sz="quarter" idx="12"/>
          </p:nvPr>
        </p:nvSpPr>
        <p:spPr>
          <a:noFill/>
        </p:spPr>
        <p:txBody>
          <a:bodyPr/>
          <a:lstStyle/>
          <a:p>
            <a:fld id="{F3A2FD5B-3DC0-4438-A3A9-B389CA15D711}" type="slidenum">
              <a:rPr lang="ar-SA"/>
              <a:pPr/>
              <a:t>3</a:t>
            </a:fld>
            <a:endParaRPr lang="en-US"/>
          </a:p>
        </p:txBody>
      </p:sp>
      <p:sp>
        <p:nvSpPr>
          <p:cNvPr id="98310" name="WordArt 6"/>
          <p:cNvSpPr>
            <a:spLocks noChangeArrowheads="1" noChangeShapeType="1" noTextEdit="1"/>
          </p:cNvSpPr>
          <p:nvPr/>
        </p:nvSpPr>
        <p:spPr bwMode="auto">
          <a:xfrm>
            <a:off x="2555875" y="457200"/>
            <a:ext cx="3571875" cy="1312862"/>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ar-SA" sz="2800" kern="10" dirty="0" smtClean="0">
                <a:ln w="9525">
                  <a:round/>
                  <a:headEnd/>
                  <a:tailEnd/>
                </a:ln>
                <a:gradFill rotWithShape="1">
                  <a:gsLst>
                    <a:gs pos="0">
                      <a:srgbClr val="FFE701"/>
                    </a:gs>
                    <a:gs pos="100000">
                      <a:srgbClr val="FE3E02"/>
                    </a:gs>
                  </a:gsLst>
                  <a:lin ang="5400000" scaled="1"/>
                </a:gradFill>
                <a:latin typeface="Arial"/>
                <a:cs typeface="Arial"/>
              </a:rPr>
              <a:t>أ. مكانة الإنسان في الإسلام :</a:t>
            </a:r>
          </a:p>
        </p:txBody>
      </p:sp>
      <p:sp>
        <p:nvSpPr>
          <p:cNvPr id="15" name="Text Box 4"/>
          <p:cNvSpPr txBox="1">
            <a:spLocks noChangeArrowheads="1"/>
          </p:cNvSpPr>
          <p:nvPr/>
        </p:nvSpPr>
        <p:spPr bwMode="auto">
          <a:xfrm>
            <a:off x="323850" y="2508250"/>
            <a:ext cx="8351838" cy="3206750"/>
          </a:xfrm>
          <a:prstGeom prst="rect">
            <a:avLst/>
          </a:prstGeom>
          <a:solidFill>
            <a:srgbClr val="FFFFFF"/>
          </a:solidFill>
          <a:ln w="9525">
            <a:solidFill>
              <a:schemeClr val="tx1"/>
            </a:solidFill>
            <a:prstDash val="sysDot"/>
            <a:miter lim="800000"/>
            <a:headEnd/>
            <a:tailEnd/>
          </a:ln>
        </p:spPr>
        <p:txBody>
          <a:bodyPr/>
          <a:lstStyle/>
          <a:p>
            <a:pPr algn="r" rtl="1" eaLnBrk="1" hangingPunct="1">
              <a:buFontTx/>
              <a:buChar char="•"/>
            </a:pPr>
            <a:r>
              <a:rPr lang="ar-SA" sz="3200" b="1" dirty="0"/>
              <a:t>  </a:t>
            </a:r>
            <a:r>
              <a:rPr lang="ar-SA" sz="3200" b="1" dirty="0" smtClean="0"/>
              <a:t>لقد حظي الإنسان في الإسلام بمكانة عالية تتمثل في تكريمه وتفضيله على سائر المخلوقات.</a:t>
            </a:r>
            <a:endParaRPr lang="ar-SA" sz="3200" b="1" dirty="0"/>
          </a:p>
          <a:p>
            <a:pPr algn="r" rtl="1">
              <a:buFontTx/>
              <a:buChar char="•"/>
            </a:pPr>
            <a:r>
              <a:rPr lang="ar-SA" sz="3200" b="1" dirty="0"/>
              <a:t> </a:t>
            </a:r>
            <a:r>
              <a:rPr lang="ar-SA" sz="3200" b="1" dirty="0" smtClean="0"/>
              <a:t>قال تعالى: </a:t>
            </a:r>
            <a:r>
              <a:rPr lang="ar-SA" sz="2800" b="1" dirty="0" smtClean="0">
                <a:cs typeface="Traditional Arabic" pitchFamily="2" charset="-78"/>
                <a:sym typeface="AGA Arabesque" pitchFamily="2" charset="2"/>
              </a:rPr>
              <a:t>{وَلَقَدْ كَرَّمْنَا بَنِي آدَمَ وَحَمَلْنَاهُمْ فِي الْبَرِّ وَالْبَحْرِ وَرَزَقْنَاهُمْ مِنَ الطَّيِّبَاتِ وَفَضَّلْنَاهُمْ عَلَى كَثِيرٍ مِمَّنْ خَلَقْنَا تَفْضِيلًا}. </a:t>
            </a:r>
          </a:p>
          <a:p>
            <a:pPr algn="r" rtl="1">
              <a:buFontTx/>
              <a:buChar char="•"/>
            </a:pPr>
            <a:r>
              <a:rPr lang="ar-SA" sz="3200" b="1" dirty="0" smtClean="0"/>
              <a:t> والمراد بالتكريم في الآية</a:t>
            </a:r>
            <a:r>
              <a:rPr lang="en-US" sz="3200" b="1" dirty="0" smtClean="0"/>
              <a:t>:</a:t>
            </a:r>
            <a:r>
              <a:rPr lang="ar-SA" sz="3200" b="1" dirty="0" smtClean="0"/>
              <a:t> تكريم التشريف والتفضيل، وليس التكريم المالي.</a:t>
            </a:r>
            <a:endParaRPr lang="en-US" sz="3200" dirty="0">
              <a:latin typeface="Times New Roman" pitchFamily="18" charset="0"/>
              <a:cs typeface="Times New Roman" pitchFamily="18" charset="0"/>
            </a:endParaRPr>
          </a:p>
          <a:p>
            <a:pPr algn="r" rtl="1" eaLnBrk="1" hangingPunct="1"/>
            <a:endParaRPr lang="ar-SA" sz="3200"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8310"/>
                                        </p:tgtEl>
                                        <p:attrNameLst>
                                          <p:attrName>style.visibility</p:attrName>
                                        </p:attrNameLst>
                                      </p:cBhvr>
                                      <p:to>
                                        <p:strVal val="visible"/>
                                      </p:to>
                                    </p:set>
                                    <p:animEffect transition="in" filter="fade">
                                      <p:cBhvr>
                                        <p:cTn id="7" dur="1000"/>
                                        <p:tgtEl>
                                          <p:spTgt spid="98310"/>
                                        </p:tgtEl>
                                      </p:cBhvr>
                                    </p:animEffect>
                                    <p:anim calcmode="lin" valueType="num">
                                      <p:cBhvr>
                                        <p:cTn id="8" dur="1000" fill="hold"/>
                                        <p:tgtEl>
                                          <p:spTgt spid="98310"/>
                                        </p:tgtEl>
                                        <p:attrNameLst>
                                          <p:attrName>ppt_x</p:attrName>
                                        </p:attrNameLst>
                                      </p:cBhvr>
                                      <p:tavLst>
                                        <p:tav tm="0">
                                          <p:val>
                                            <p:strVal val="#ppt_x"/>
                                          </p:val>
                                        </p:tav>
                                        <p:tav tm="100000">
                                          <p:val>
                                            <p:strVal val="#ppt_x"/>
                                          </p:val>
                                        </p:tav>
                                      </p:tavLst>
                                    </p:anim>
                                    <p:anim calcmode="lin" valueType="num">
                                      <p:cBhvr>
                                        <p:cTn id="9" dur="900" decel="100000" fill="hold"/>
                                        <p:tgtEl>
                                          <p:spTgt spid="983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83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bg/>
                                          </p:spTgt>
                                        </p:tgtEl>
                                        <p:attrNameLst>
                                          <p:attrName>style.visibility</p:attrName>
                                        </p:attrNameLst>
                                      </p:cBhvr>
                                      <p:to>
                                        <p:strVal val="visible"/>
                                      </p:to>
                                    </p:set>
                                    <p:animEffect transition="in" filter="blinds(horizontal)">
                                      <p:cBhvr>
                                        <p:cTn id="15" dur="500"/>
                                        <p:tgtEl>
                                          <p:spTgt spid="15">
                                            <p:bg/>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xEl>
                                              <p:pRg st="0" end="0"/>
                                            </p:txEl>
                                          </p:spTgt>
                                        </p:tgtEl>
                                        <p:attrNameLst>
                                          <p:attrName>style.visibility</p:attrName>
                                        </p:attrNameLst>
                                      </p:cBhvr>
                                      <p:to>
                                        <p:strVal val="visible"/>
                                      </p:to>
                                    </p:set>
                                    <p:anim calcmode="lin" valueType="num">
                                      <p:cBhvr additive="base">
                                        <p:cTn id="2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5">
                                            <p:txEl>
                                              <p:pRg st="1" end="1"/>
                                            </p:txEl>
                                          </p:spTgt>
                                        </p:tgtEl>
                                        <p:attrNameLst>
                                          <p:attrName>style.visibility</p:attrName>
                                        </p:attrNameLst>
                                      </p:cBhvr>
                                      <p:to>
                                        <p:strVal val="visible"/>
                                      </p:to>
                                    </p:set>
                                    <p:anim calcmode="lin" valueType="num">
                                      <p:cBhvr additive="base">
                                        <p:cTn id="26"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 calcmode="lin" valueType="num">
                                      <p:cBhvr additive="base">
                                        <p:cTn id="32"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animBg="1"/>
      <p:bldP spid="15" grpId="0" uiExpand="1"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idx="1"/>
          </p:nvPr>
        </p:nvSpPr>
        <p:spPr>
          <a:xfrm>
            <a:off x="468313" y="609600"/>
            <a:ext cx="8229600" cy="59150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fontScale="92500" lnSpcReduction="10000"/>
          </a:bodyPr>
          <a:lstStyle/>
          <a:p>
            <a:pPr marL="609600" indent="-609600" algn="r" rtl="1">
              <a:buNone/>
            </a:pPr>
            <a:r>
              <a:rPr lang="ar-SA" sz="3200" b="1" dirty="0" smtClean="0">
                <a:solidFill>
                  <a:schemeClr val="bg2">
                    <a:lumMod val="50000"/>
                  </a:schemeClr>
                </a:solidFill>
                <a:cs typeface="Traditional Arabic" pitchFamily="2" charset="-78"/>
                <a:sym typeface="AGA Arabesque" pitchFamily="2" charset="2"/>
              </a:rPr>
              <a:t>ب. </a:t>
            </a:r>
            <a:r>
              <a:rPr lang="ar-SA" sz="3200" b="1" dirty="0" smtClean="0">
                <a:cs typeface="Traditional Arabic" pitchFamily="2" charset="-78"/>
                <a:sym typeface="AGA Arabesque" pitchFamily="2" charset="2"/>
              </a:rPr>
              <a:t>أباح </a:t>
            </a:r>
            <a:r>
              <a:rPr lang="ar-SA" sz="3200" b="1" dirty="0">
                <a:cs typeface="Traditional Arabic" pitchFamily="2" charset="-78"/>
                <a:sym typeface="AGA Arabesque" pitchFamily="2" charset="2"/>
              </a:rPr>
              <a:t>الطلاق عند تعذر الوفاق بين </a:t>
            </a:r>
            <a:r>
              <a:rPr lang="ar-SA" sz="3200" b="1" dirty="0" smtClean="0">
                <a:cs typeface="Traditional Arabic" pitchFamily="2" charset="-78"/>
                <a:sym typeface="AGA Arabesque" pitchFamily="2" charset="2"/>
              </a:rPr>
              <a:t>الزوجين:</a:t>
            </a:r>
            <a:endParaRPr lang="ar-SA" sz="3200" b="1" dirty="0">
              <a:cs typeface="Traditional Arabic" pitchFamily="2" charset="-78"/>
              <a:sym typeface="AGA Arabesque" pitchFamily="2" charset="2"/>
            </a:endParaRPr>
          </a:p>
          <a:p>
            <a:pPr marL="609600" indent="-609600" algn="r" rtl="1">
              <a:buFontTx/>
              <a:buBlip>
                <a:blip r:embed="rId2"/>
              </a:buBlip>
            </a:pPr>
            <a:r>
              <a:rPr lang="ar-SA" sz="3200" b="1" dirty="0">
                <a:cs typeface="Traditional Arabic" pitchFamily="2" charset="-78"/>
                <a:sym typeface="AGA Arabesque" pitchFamily="2" charset="2"/>
              </a:rPr>
              <a:t>وقبل ذلك عظّم العلاقة بين الزوجين فاعتبرها</a:t>
            </a:r>
            <a:r>
              <a:rPr lang="ar-SA" sz="3200" b="1" dirty="0" smtClean="0">
                <a:cs typeface="Traditional Arabic" pitchFamily="2" charset="-78"/>
                <a:sym typeface="AGA Arabesque" pitchFamily="2" charset="2"/>
              </a:rPr>
              <a:t>: </a:t>
            </a:r>
            <a:r>
              <a:rPr lang="en-US" sz="3200" b="1" dirty="0" smtClean="0">
                <a:cs typeface="Traditional Arabic" pitchFamily="2" charset="-78"/>
                <a:sym typeface="AGA Arabesque" pitchFamily="2" charset="2"/>
              </a:rPr>
              <a:t></a:t>
            </a:r>
            <a:r>
              <a:rPr lang="ar-SA" sz="3200" b="1" dirty="0" smtClean="0">
                <a:cs typeface="Traditional Arabic" pitchFamily="2" charset="-78"/>
                <a:sym typeface="AGA Arabesque" pitchFamily="2" charset="2"/>
              </a:rPr>
              <a:t>مِيثَاقًا </a:t>
            </a:r>
            <a:r>
              <a:rPr lang="ar-SA" sz="3200" b="1" dirty="0">
                <a:cs typeface="Traditional Arabic" pitchFamily="2" charset="-78"/>
                <a:sym typeface="AGA Arabesque" pitchFamily="2" charset="2"/>
              </a:rPr>
              <a:t>غَلِيظًا</a:t>
            </a:r>
            <a:r>
              <a:rPr lang="en-US" sz="3200" b="1" dirty="0" smtClean="0">
                <a:cs typeface="Traditional Arabic" pitchFamily="2" charset="-78"/>
                <a:sym typeface="AGA Arabesque" pitchFamily="2" charset="2"/>
              </a:rPr>
              <a:t></a:t>
            </a:r>
            <a:r>
              <a:rPr lang="ar-SA" sz="3200" b="1" dirty="0" smtClean="0">
                <a:cs typeface="Traditional Arabic" pitchFamily="2" charset="-78"/>
                <a:sym typeface="AGA Arabesque" pitchFamily="2" charset="2"/>
              </a:rPr>
              <a:t>.</a:t>
            </a:r>
            <a:endParaRPr lang="ar-SA" sz="3200" b="1" dirty="0">
              <a:cs typeface="Traditional Arabic" pitchFamily="2" charset="-78"/>
              <a:sym typeface="AGA Arabesque" pitchFamily="2" charset="2"/>
            </a:endParaRPr>
          </a:p>
          <a:p>
            <a:pPr marL="609600" indent="-609600" algn="r" rtl="1">
              <a:buFontTx/>
              <a:buBlip>
                <a:blip r:embed="rId2"/>
              </a:buBlip>
            </a:pPr>
            <a:r>
              <a:rPr lang="ar-SA" sz="3200" b="1" dirty="0">
                <a:cs typeface="Traditional Arabic" pitchFamily="2" charset="-78"/>
                <a:sym typeface="AGA Arabesque" pitchFamily="2" charset="2"/>
              </a:rPr>
              <a:t>كما أمر الأزواج بالصبر </a:t>
            </a:r>
            <a:r>
              <a:rPr lang="ar-SA" sz="3200" b="1" dirty="0" smtClean="0">
                <a:cs typeface="Traditional Arabic" pitchFamily="2" charset="-78"/>
                <a:sym typeface="AGA Arabesque" pitchFamily="2" charset="2"/>
              </a:rPr>
              <a:t>والتريث: فقال </a:t>
            </a:r>
            <a:r>
              <a:rPr lang="ar-SA" sz="3200" b="1" dirty="0">
                <a:cs typeface="Traditional Arabic" pitchFamily="2" charset="-78"/>
                <a:sym typeface="AGA Arabesque" pitchFamily="2" charset="2"/>
              </a:rPr>
              <a:t>تعالى</a:t>
            </a:r>
            <a:r>
              <a:rPr lang="ar-SA" sz="3200" b="1" dirty="0" smtClean="0">
                <a:cs typeface="Traditional Arabic" pitchFamily="2" charset="-78"/>
                <a:sym typeface="AGA Arabesque" pitchFamily="2" charset="2"/>
              </a:rPr>
              <a:t>: </a:t>
            </a:r>
            <a:r>
              <a:rPr lang="en-US" sz="3200" b="1" dirty="0" smtClean="0">
                <a:cs typeface="Traditional Arabic" pitchFamily="2" charset="-78"/>
                <a:sym typeface="AGA Arabesque" pitchFamily="2" charset="2"/>
              </a:rPr>
              <a:t></a:t>
            </a:r>
            <a:r>
              <a:rPr lang="ar-SA" sz="3200" b="1" dirty="0">
                <a:cs typeface="Traditional Arabic" pitchFamily="2" charset="-78"/>
                <a:sym typeface="AGA Arabesque" pitchFamily="2" charset="2"/>
              </a:rPr>
              <a:t>وَعَاشِرُوهُنَّ بِالْمَعْرُوفِ فَإِنْ </a:t>
            </a:r>
            <a:r>
              <a:rPr lang="ar-SA" sz="3200" b="1" dirty="0" smtClean="0">
                <a:cs typeface="Traditional Arabic" pitchFamily="2" charset="-78"/>
                <a:sym typeface="AGA Arabesque" pitchFamily="2" charset="2"/>
              </a:rPr>
              <a:t>كَرِهْتُمُوهُنَّ </a:t>
            </a:r>
            <a:r>
              <a:rPr lang="ar-SA" sz="3200" b="1" dirty="0">
                <a:cs typeface="Traditional Arabic" pitchFamily="2" charset="-78"/>
                <a:sym typeface="AGA Arabesque" pitchFamily="2" charset="2"/>
              </a:rPr>
              <a:t>فَعَسَى أَنْ تَكْرَهُوا شَيْئًا وَيَجْعَلَ اللَّهُ فِيهِ خَيْرًا </a:t>
            </a:r>
            <a:r>
              <a:rPr lang="ar-SA" sz="3200" b="1" dirty="0" smtClean="0">
                <a:cs typeface="Traditional Arabic" pitchFamily="2" charset="-78"/>
                <a:sym typeface="AGA Arabesque" pitchFamily="2" charset="2"/>
              </a:rPr>
              <a:t>كَثِيرًا</a:t>
            </a:r>
            <a:r>
              <a:rPr lang="en-US" sz="3200" b="1" dirty="0" smtClean="0">
                <a:cs typeface="Traditional Arabic" pitchFamily="2" charset="-78"/>
                <a:sym typeface="AGA Arabesque" pitchFamily="2" charset="2"/>
              </a:rPr>
              <a:t></a:t>
            </a:r>
            <a:r>
              <a:rPr lang="ar-SA" sz="3200" b="1" dirty="0" smtClean="0">
                <a:cs typeface="Traditional Arabic" pitchFamily="2" charset="-78"/>
                <a:sym typeface="AGA Arabesque" pitchFamily="2" charset="2"/>
              </a:rPr>
              <a:t>.</a:t>
            </a:r>
          </a:p>
          <a:p>
            <a:pPr marL="609600" indent="-609600" algn="r" rtl="1">
              <a:buFontTx/>
              <a:buBlip>
                <a:blip r:embed="rId2"/>
              </a:buBlip>
            </a:pPr>
            <a:r>
              <a:rPr lang="ar-SA" sz="3200" b="1" dirty="0" smtClean="0">
                <a:cs typeface="Traditional Arabic" pitchFamily="2" charset="-78"/>
                <a:sym typeface="AGA Arabesque" pitchFamily="2" charset="2"/>
              </a:rPr>
              <a:t>كما أمر الأزواج أن يعالجوا نشوز الزوجات بشتى الوسائل.</a:t>
            </a:r>
          </a:p>
          <a:p>
            <a:pPr marL="609600" indent="-609600" algn="r" rtl="1">
              <a:buFontTx/>
              <a:buBlip>
                <a:blip r:embed="rId2"/>
              </a:buBlip>
            </a:pPr>
            <a:r>
              <a:rPr lang="ar-SA" sz="3100" b="1" dirty="0" smtClean="0">
                <a:cs typeface="Traditional Arabic" pitchFamily="2" charset="-78"/>
                <a:sym typeface="AGA Arabesque" pitchFamily="2" charset="2"/>
              </a:rPr>
              <a:t>وأمر المجتمع بالتدخل عند خوف الشقاق؛ قال تعالى: </a:t>
            </a:r>
            <a:r>
              <a:rPr lang="en-US" sz="3100" b="1" dirty="0" smtClean="0">
                <a:cs typeface="Traditional Arabic" pitchFamily="2" charset="-78"/>
                <a:sym typeface="AGA Arabesque" pitchFamily="2" charset="2"/>
              </a:rPr>
              <a:t></a:t>
            </a:r>
            <a:r>
              <a:rPr lang="ar-SA" sz="3100" b="1" dirty="0" smtClean="0">
                <a:cs typeface="Traditional Arabic" pitchFamily="2" charset="-78"/>
                <a:sym typeface="AGA Arabesque" pitchFamily="2" charset="2"/>
              </a:rPr>
              <a:t>وَإِنْ خِفْتُمْ شِقَاقَ بَيْنِهِمَا فَابْعَثُوا حَكَمًا مِنْ أَهْلِهِ وَحَكَمًا مِنْ أَهْلِهَا إِنْ يُرِيدَا إِصْلَاحًا يُوَفِّقِ اللَّهُ بَيْنَهُمَا إِنَّ اللَّهَ كَانَ عَلِيمًا خَبِيرًا </a:t>
            </a:r>
            <a:r>
              <a:rPr lang="en-US" sz="3100" b="1" dirty="0" smtClean="0">
                <a:cs typeface="Traditional Arabic" pitchFamily="2" charset="-78"/>
                <a:sym typeface="AGA Arabesque" pitchFamily="2" charset="2"/>
              </a:rPr>
              <a:t></a:t>
            </a:r>
            <a:r>
              <a:rPr lang="ar-SA" sz="3100" b="1" dirty="0" smtClean="0">
                <a:cs typeface="Traditional Arabic" pitchFamily="2" charset="-78"/>
                <a:sym typeface="AGA Arabesque" pitchFamily="2" charset="2"/>
              </a:rPr>
              <a:t>.</a:t>
            </a:r>
          </a:p>
          <a:p>
            <a:pPr marL="609600" indent="-609600" algn="r" rtl="1">
              <a:buFontTx/>
              <a:buBlip>
                <a:blip r:embed="rId2"/>
              </a:buBlip>
            </a:pPr>
            <a:r>
              <a:rPr lang="ar-SA" sz="3200" b="1" dirty="0" smtClean="0">
                <a:cs typeface="Traditional Arabic" pitchFamily="2" charset="-78"/>
                <a:sym typeface="AGA Arabesque" pitchFamily="2" charset="2"/>
              </a:rPr>
              <a:t>فإذا استحكم الخلاف وتفاقم النزاع، وأخفقت جميع الوسائل عندئذ يكون العلاج في الطلاق.</a:t>
            </a:r>
          </a:p>
          <a:p>
            <a:pPr marL="609600" indent="-609600" algn="r" rtl="1">
              <a:buFontTx/>
              <a:buBlip>
                <a:blip r:embed="rId2"/>
              </a:buBlip>
            </a:pPr>
            <a:r>
              <a:rPr lang="ar-SA" sz="3200" b="1" dirty="0" smtClean="0">
                <a:cs typeface="Traditional Arabic" pitchFamily="2" charset="-78"/>
                <a:sym typeface="AGA Arabesque" pitchFamily="2" charset="2"/>
              </a:rPr>
              <a:t>ومما يدل على أن إباحة الطلاق يدل على واقعية الحقوق في الإسلام أن الكنيسة لجأت إلى إباحة الطلاق رغم تحريمه الغليظ في الإنجيل.</a:t>
            </a:r>
            <a:endParaRPr lang="en-US" sz="3200" b="1" dirty="0" smtClean="0">
              <a:cs typeface="Traditional Arabic" pitchFamily="2" charset="-78"/>
              <a:sym typeface="AGA Arabesque" pitchFamily="2" charset="2"/>
            </a:endParaRPr>
          </a:p>
          <a:p>
            <a:pPr marL="609600" indent="-609600" algn="r" rtl="1">
              <a:buFontTx/>
              <a:buNone/>
            </a:pPr>
            <a:endParaRPr lang="en-US" sz="32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02">
                                            <p:bg/>
                                          </p:spTgt>
                                        </p:tgtEl>
                                        <p:attrNameLst>
                                          <p:attrName>style.visibility</p:attrName>
                                        </p:attrNameLst>
                                      </p:cBhvr>
                                      <p:to>
                                        <p:strVal val="visible"/>
                                      </p:to>
                                    </p:set>
                                    <p:animEffect transition="in" filter="checkerboard(across)">
                                      <p:cBhvr>
                                        <p:cTn id="7" dur="1000"/>
                                        <p:tgtEl>
                                          <p:spTgt spid="76802">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802">
                                            <p:txEl>
                                              <p:pRg st="0" end="0"/>
                                            </p:txEl>
                                          </p:spTgt>
                                        </p:tgtEl>
                                        <p:attrNameLst>
                                          <p:attrName>style.visibility</p:attrName>
                                        </p:attrNameLst>
                                      </p:cBhvr>
                                      <p:to>
                                        <p:strVal val="visible"/>
                                      </p:to>
                                    </p:set>
                                    <p:animEffect transition="in" filter="checkerboard(across)">
                                      <p:cBhvr>
                                        <p:cTn id="12" dur="1000"/>
                                        <p:tgtEl>
                                          <p:spTgt spid="768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6802">
                                            <p:txEl>
                                              <p:pRg st="1" end="1"/>
                                            </p:txEl>
                                          </p:spTgt>
                                        </p:tgtEl>
                                        <p:attrNameLst>
                                          <p:attrName>style.visibility</p:attrName>
                                        </p:attrNameLst>
                                      </p:cBhvr>
                                      <p:to>
                                        <p:strVal val="visible"/>
                                      </p:to>
                                    </p:set>
                                    <p:animEffect transition="in" filter="checkerboard(across)">
                                      <p:cBhvr>
                                        <p:cTn id="17" dur="1000"/>
                                        <p:tgtEl>
                                          <p:spTgt spid="768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802">
                                            <p:txEl>
                                              <p:pRg st="2" end="2"/>
                                            </p:txEl>
                                          </p:spTgt>
                                        </p:tgtEl>
                                        <p:attrNameLst>
                                          <p:attrName>style.visibility</p:attrName>
                                        </p:attrNameLst>
                                      </p:cBhvr>
                                      <p:to>
                                        <p:strVal val="visible"/>
                                      </p:to>
                                    </p:set>
                                    <p:animEffect transition="in" filter="checkerboard(across)">
                                      <p:cBhvr>
                                        <p:cTn id="22" dur="1000"/>
                                        <p:tgtEl>
                                          <p:spTgt spid="768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6802">
                                            <p:txEl>
                                              <p:pRg st="3" end="3"/>
                                            </p:txEl>
                                          </p:spTgt>
                                        </p:tgtEl>
                                        <p:attrNameLst>
                                          <p:attrName>style.visibility</p:attrName>
                                        </p:attrNameLst>
                                      </p:cBhvr>
                                      <p:to>
                                        <p:strVal val="visible"/>
                                      </p:to>
                                    </p:set>
                                    <p:animEffect transition="in" filter="checkerboard(across)">
                                      <p:cBhvr>
                                        <p:cTn id="27" dur="1000"/>
                                        <p:tgtEl>
                                          <p:spTgt spid="7680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6802">
                                            <p:txEl>
                                              <p:pRg st="4" end="4"/>
                                            </p:txEl>
                                          </p:spTgt>
                                        </p:tgtEl>
                                        <p:attrNameLst>
                                          <p:attrName>style.visibility</p:attrName>
                                        </p:attrNameLst>
                                      </p:cBhvr>
                                      <p:to>
                                        <p:strVal val="visible"/>
                                      </p:to>
                                    </p:set>
                                    <p:animEffect transition="in" filter="checkerboard(across)">
                                      <p:cBhvr>
                                        <p:cTn id="32" dur="1000"/>
                                        <p:tgtEl>
                                          <p:spTgt spid="7680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76802">
                                            <p:txEl>
                                              <p:pRg st="5" end="5"/>
                                            </p:txEl>
                                          </p:spTgt>
                                        </p:tgtEl>
                                        <p:attrNameLst>
                                          <p:attrName>style.visibility</p:attrName>
                                        </p:attrNameLst>
                                      </p:cBhvr>
                                      <p:to>
                                        <p:strVal val="visible"/>
                                      </p:to>
                                    </p:set>
                                    <p:animEffect transition="in" filter="checkerboard(across)">
                                      <p:cBhvr>
                                        <p:cTn id="37" dur="1000"/>
                                        <p:tgtEl>
                                          <p:spTgt spid="7680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6802">
                                            <p:txEl>
                                              <p:pRg st="6" end="6"/>
                                            </p:txEl>
                                          </p:spTgt>
                                        </p:tgtEl>
                                        <p:attrNameLst>
                                          <p:attrName>style.visibility</p:attrName>
                                        </p:attrNameLst>
                                      </p:cBhvr>
                                      <p:to>
                                        <p:strVal val="visible"/>
                                      </p:to>
                                    </p:set>
                                    <p:animEffect transition="in" filter="checkerboard(across)">
                                      <p:cBhvr>
                                        <p:cTn id="42" dur="1000"/>
                                        <p:tgtEl>
                                          <p:spTgt spid="768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304800" y="609600"/>
            <a:ext cx="8659813" cy="59150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fontScale="92500"/>
          </a:bodyPr>
          <a:lstStyle/>
          <a:p>
            <a:pPr marL="609600" indent="-609600" algn="r" rtl="1">
              <a:buNone/>
            </a:pPr>
            <a:r>
              <a:rPr lang="ar-SA" sz="4400" b="1" dirty="0" smtClean="0">
                <a:solidFill>
                  <a:schemeClr val="bg2">
                    <a:lumMod val="50000"/>
                  </a:schemeClr>
                </a:solidFill>
                <a:cs typeface="Traditional Arabic" pitchFamily="2" charset="-78"/>
                <a:sym typeface="AGA Arabesque" pitchFamily="2" charset="2"/>
              </a:rPr>
              <a:t>5. الثبات </a:t>
            </a:r>
            <a:r>
              <a:rPr lang="ar-SA" sz="4400" b="1" dirty="0">
                <a:solidFill>
                  <a:schemeClr val="bg2">
                    <a:lumMod val="50000"/>
                  </a:schemeClr>
                </a:solidFill>
                <a:cs typeface="Traditional Arabic" pitchFamily="2" charset="-78"/>
                <a:sym typeface="AGA Arabesque" pitchFamily="2" charset="2"/>
              </a:rPr>
              <a:t>والمرونة:</a:t>
            </a:r>
          </a:p>
          <a:p>
            <a:pPr marL="609600" indent="-609600" algn="r" rtl="1">
              <a:buFontTx/>
              <a:buBlip>
                <a:blip r:embed="rId2"/>
              </a:buBlip>
            </a:pPr>
            <a:r>
              <a:rPr lang="ar-SA" sz="4400" b="1" dirty="0" smtClean="0">
                <a:cs typeface="Traditional Arabic" pitchFamily="2" charset="-78"/>
                <a:sym typeface="AGA Arabesque" pitchFamily="2" charset="2"/>
              </a:rPr>
              <a:t>قسم </a:t>
            </a:r>
            <a:r>
              <a:rPr lang="ar-SA" sz="4400" b="1" dirty="0">
                <a:cs typeface="Traditional Arabic" pitchFamily="2" charset="-78"/>
                <a:sym typeface="AGA Arabesque" pitchFamily="2" charset="2"/>
              </a:rPr>
              <a:t>ابن القيم </a:t>
            </a:r>
            <a:r>
              <a:rPr lang="ar-SA" sz="4400" b="1" dirty="0" smtClean="0">
                <a:cs typeface="Traditional Arabic" pitchFamily="2" charset="-78"/>
                <a:sym typeface="AGA Arabesque" pitchFamily="2" charset="2"/>
              </a:rPr>
              <a:t>الأحكام قسمين:</a:t>
            </a:r>
            <a:endParaRPr lang="ar-SA" sz="4400" b="1" dirty="0">
              <a:cs typeface="Traditional Arabic" pitchFamily="2" charset="-78"/>
              <a:sym typeface="AGA Arabesque" pitchFamily="2" charset="2"/>
            </a:endParaRPr>
          </a:p>
          <a:p>
            <a:pPr marL="609600" indent="-609600" algn="r" rtl="1">
              <a:buFontTx/>
              <a:buBlip>
                <a:blip r:embed="rId2"/>
              </a:buBlip>
            </a:pPr>
            <a:r>
              <a:rPr lang="ar-SA" sz="4400" b="1" dirty="0">
                <a:cs typeface="Traditional Arabic" pitchFamily="2" charset="-78"/>
                <a:sym typeface="AGA Arabesque" pitchFamily="2" charset="2"/>
              </a:rPr>
              <a:t>الأول: </a:t>
            </a:r>
            <a:r>
              <a:rPr lang="ar-SA" sz="4400" b="1" dirty="0" smtClean="0">
                <a:cs typeface="Traditional Arabic" pitchFamily="2" charset="-78"/>
                <a:sym typeface="AGA Arabesque" pitchFamily="2" charset="2"/>
              </a:rPr>
              <a:t>ثابت لا يتغير؛ </a:t>
            </a:r>
            <a:r>
              <a:rPr lang="ar-SA" sz="4400" b="1" dirty="0">
                <a:cs typeface="Traditional Arabic" pitchFamily="2" charset="-78"/>
                <a:sym typeface="AGA Arabesque" pitchFamily="2" charset="2"/>
              </a:rPr>
              <a:t>كوجوب الواجبات وتحريم </a:t>
            </a:r>
            <a:r>
              <a:rPr lang="ar-SA" sz="4400" b="1" dirty="0" smtClean="0">
                <a:cs typeface="Traditional Arabic" pitchFamily="2" charset="-78"/>
                <a:sym typeface="AGA Arabesque" pitchFamily="2" charset="2"/>
              </a:rPr>
              <a:t>المحرمات، وهذا شأن أغلب الأحكام المنصوص عليها.</a:t>
            </a:r>
            <a:endParaRPr lang="ar-SA" sz="4400" b="1" dirty="0">
              <a:cs typeface="Traditional Arabic" pitchFamily="2" charset="-78"/>
              <a:sym typeface="AGA Arabesque" pitchFamily="2" charset="2"/>
            </a:endParaRPr>
          </a:p>
          <a:p>
            <a:pPr marL="609600" indent="-609600" algn="r" rtl="1">
              <a:buFontTx/>
              <a:buBlip>
                <a:blip r:embed="rId2"/>
              </a:buBlip>
            </a:pPr>
            <a:r>
              <a:rPr lang="ar-SA" sz="4400" b="1" dirty="0">
                <a:cs typeface="Traditional Arabic" pitchFamily="2" charset="-78"/>
                <a:sym typeface="AGA Arabesque" pitchFamily="2" charset="2"/>
              </a:rPr>
              <a:t>والثاني: يتغير بتغير الزمان والمكان </a:t>
            </a:r>
            <a:r>
              <a:rPr lang="ar-SA" sz="4400" b="1" dirty="0" smtClean="0">
                <a:cs typeface="Traditional Arabic" pitchFamily="2" charset="-78"/>
                <a:sym typeface="AGA Arabesque" pitchFamily="2" charset="2"/>
              </a:rPr>
              <a:t>والحال، وهذا شأن الأحكام التي ربطها الشارح الحكيم بالمصالح والأعراف المتغيرة؛ مثل </a:t>
            </a:r>
            <a:r>
              <a:rPr lang="ar-SA" sz="4400" b="1" dirty="0">
                <a:cs typeface="Traditional Arabic" pitchFamily="2" charset="-78"/>
                <a:sym typeface="AGA Arabesque" pitchFamily="2" charset="2"/>
              </a:rPr>
              <a:t>مقادير </a:t>
            </a:r>
            <a:r>
              <a:rPr lang="ar-SA" sz="4400" b="1" dirty="0" err="1">
                <a:cs typeface="Traditional Arabic" pitchFamily="2" charset="-78"/>
                <a:sym typeface="AGA Arabesque" pitchFamily="2" charset="2"/>
              </a:rPr>
              <a:t>التعزيرات</a:t>
            </a:r>
            <a:r>
              <a:rPr lang="ar-SA" sz="4400" b="1" dirty="0">
                <a:cs typeface="Traditional Arabic" pitchFamily="2" charset="-78"/>
                <a:sym typeface="AGA Arabesque" pitchFamily="2" charset="2"/>
              </a:rPr>
              <a:t> وأجناسها </a:t>
            </a:r>
            <a:r>
              <a:rPr lang="ar-SA" sz="4400" b="1" dirty="0" smtClean="0">
                <a:cs typeface="Traditional Arabic" pitchFamily="2" charset="-78"/>
                <a:sym typeface="AGA Arabesque" pitchFamily="2" charset="2"/>
              </a:rPr>
              <a:t>وأصنافها.</a:t>
            </a:r>
            <a:endParaRPr lang="ar-SA" sz="44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 calcmode="lin" valueType="num">
                                      <p:cBhvr additive="base">
                                        <p:cTn id="7" dur="500" fill="hold"/>
                                        <p:tgtEl>
                                          <p:spTgt spid="798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874">
                                            <p:txEl>
                                              <p:pRg st="1" end="1"/>
                                            </p:txEl>
                                          </p:spTgt>
                                        </p:tgtEl>
                                        <p:attrNameLst>
                                          <p:attrName>style.visibility</p:attrName>
                                        </p:attrNameLst>
                                      </p:cBhvr>
                                      <p:to>
                                        <p:strVal val="visible"/>
                                      </p:to>
                                    </p:set>
                                    <p:anim calcmode="lin" valueType="num">
                                      <p:cBhvr additive="base">
                                        <p:cTn id="13" dur="2000" fill="hold"/>
                                        <p:tgtEl>
                                          <p:spTgt spid="79874">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798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874">
                                            <p:bg/>
                                          </p:spTgt>
                                        </p:tgtEl>
                                        <p:attrNameLst>
                                          <p:attrName>style.visibility</p:attrName>
                                        </p:attrNameLst>
                                      </p:cBhvr>
                                      <p:to>
                                        <p:strVal val="visible"/>
                                      </p:to>
                                    </p:set>
                                    <p:anim calcmode="lin" valueType="num">
                                      <p:cBhvr additive="base">
                                        <p:cTn id="19" dur="2000" fill="hold"/>
                                        <p:tgtEl>
                                          <p:spTgt spid="79874">
                                            <p:bg/>
                                          </p:spTgt>
                                        </p:tgtEl>
                                        <p:attrNameLst>
                                          <p:attrName>ppt_x</p:attrName>
                                        </p:attrNameLst>
                                      </p:cBhvr>
                                      <p:tavLst>
                                        <p:tav tm="0">
                                          <p:val>
                                            <p:strVal val="1+#ppt_w/2"/>
                                          </p:val>
                                        </p:tav>
                                        <p:tav tm="100000">
                                          <p:val>
                                            <p:strVal val="#ppt_x"/>
                                          </p:val>
                                        </p:tav>
                                      </p:tavLst>
                                    </p:anim>
                                    <p:anim calcmode="lin" valueType="num">
                                      <p:cBhvr additive="base">
                                        <p:cTn id="20" dur="2000" fill="hold"/>
                                        <p:tgtEl>
                                          <p:spTgt spid="79874">
                                            <p:bg/>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874">
                                            <p:txEl>
                                              <p:pRg st="2" end="2"/>
                                            </p:txEl>
                                          </p:spTgt>
                                        </p:tgtEl>
                                        <p:attrNameLst>
                                          <p:attrName>style.visibility</p:attrName>
                                        </p:attrNameLst>
                                      </p:cBhvr>
                                      <p:to>
                                        <p:strVal val="visible"/>
                                      </p:to>
                                    </p:set>
                                    <p:anim calcmode="lin" valueType="num">
                                      <p:cBhvr additive="base">
                                        <p:cTn id="25" dur="2000" fill="hold"/>
                                        <p:tgtEl>
                                          <p:spTgt spid="79874">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798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9874">
                                            <p:txEl>
                                              <p:pRg st="3" end="3"/>
                                            </p:txEl>
                                          </p:spTgt>
                                        </p:tgtEl>
                                        <p:attrNameLst>
                                          <p:attrName>style.visibility</p:attrName>
                                        </p:attrNameLst>
                                      </p:cBhvr>
                                      <p:to>
                                        <p:strVal val="visible"/>
                                      </p:to>
                                    </p:set>
                                    <p:anim calcmode="lin" valueType="num">
                                      <p:cBhvr additive="base">
                                        <p:cTn id="31" dur="2000" fill="hold"/>
                                        <p:tgtEl>
                                          <p:spTgt spid="79874">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7987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0" y="609600"/>
            <a:ext cx="8964613" cy="59150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buFontTx/>
              <a:buBlip>
                <a:blip r:embed="rId2"/>
              </a:buBlip>
            </a:pPr>
            <a:r>
              <a:rPr lang="ar-SA" sz="3600" b="1" dirty="0" smtClean="0">
                <a:cs typeface="Traditional Arabic" pitchFamily="2" charset="-78"/>
                <a:sym typeface="AGA Arabesque" pitchFamily="2" charset="2"/>
              </a:rPr>
              <a:t>ومن الأحكام ما يجمع بين الثبات والمرونة؛ ومن الأمثلة على ذلك:</a:t>
            </a:r>
          </a:p>
          <a:p>
            <a:pPr marL="609600" indent="-609600" algn="r" rtl="1">
              <a:buFontTx/>
              <a:buNone/>
            </a:pPr>
            <a:r>
              <a:rPr lang="ar-SA" sz="3600" b="1" dirty="0" smtClean="0">
                <a:cs typeface="Traditional Arabic" pitchFamily="2" charset="-78"/>
                <a:sym typeface="AGA Arabesque" pitchFamily="2" charset="2"/>
              </a:rPr>
              <a:t>أ- قوله تعالى: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وَأَمْرُهُمْ شُورَى بَيْنَهُمْ</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a:t>
            </a:r>
          </a:p>
          <a:p>
            <a:pPr marL="609600" indent="-609600" algn="r" rtl="1"/>
            <a:r>
              <a:rPr lang="ar-SA" sz="3600" b="1" dirty="0" smtClean="0">
                <a:cs typeface="Traditional Arabic" pitchFamily="2" charset="-78"/>
                <a:sym typeface="AGA Arabesque" pitchFamily="2" charset="2"/>
              </a:rPr>
              <a:t>فلا يجوز إلغاء الشورى من الحياة السياسية، وهذا جانب الثبات.</a:t>
            </a:r>
          </a:p>
          <a:p>
            <a:pPr marL="609600" indent="-609600" algn="r" rtl="1"/>
            <a:r>
              <a:rPr lang="ar-SA" sz="3600" b="1" dirty="0" smtClean="0">
                <a:cs typeface="Traditional Arabic" pitchFamily="2" charset="-78"/>
                <a:sym typeface="AGA Arabesque" pitchFamily="2" charset="2"/>
              </a:rPr>
              <a:t>ولكن لم يتم تعيين شكل الشورى، فهي تختلف باختلاف الزمان والمكان والظروف، وهذا جانب المرونة.</a:t>
            </a:r>
          </a:p>
          <a:p>
            <a:pPr marL="609600" indent="-609600" algn="r" rtl="1">
              <a:buFontTx/>
              <a:buNone/>
            </a:pPr>
            <a:r>
              <a:rPr lang="ar-SA" sz="3600" b="1" dirty="0" smtClean="0">
                <a:cs typeface="Traditional Arabic" pitchFamily="2" charset="-78"/>
                <a:sym typeface="AGA Arabesque" pitchFamily="2" charset="2"/>
              </a:rPr>
              <a:t>ب- قوله تعالى: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وَإِذَا حَكَمْتُمْ بَيْنَ النَّاسِ أَنْ تَحْكُمُوا بِالْعَدْلِ </a:t>
            </a:r>
            <a:r>
              <a:rPr lang="en-US" sz="3600" b="1" dirty="0" smtClean="0">
                <a:cs typeface="Traditional Arabic" pitchFamily="2" charset="-78"/>
                <a:sym typeface="AGA Arabesque" pitchFamily="2" charset="2"/>
              </a:rPr>
              <a:t></a:t>
            </a:r>
            <a:r>
              <a:rPr lang="ar-SA" sz="3600" b="1" dirty="0" smtClean="0">
                <a:cs typeface="Traditional Arabic" pitchFamily="2" charset="-78"/>
                <a:sym typeface="AGA Arabesque" pitchFamily="2" charset="2"/>
              </a:rPr>
              <a:t>:</a:t>
            </a:r>
          </a:p>
          <a:p>
            <a:pPr marL="609600" indent="-609600" algn="r" rtl="1"/>
            <a:r>
              <a:rPr lang="ar-SA" sz="3600" b="1" dirty="0" smtClean="0">
                <a:cs typeface="Traditional Arabic" pitchFamily="2" charset="-78"/>
                <a:sym typeface="AGA Arabesque" pitchFamily="2" charset="2"/>
              </a:rPr>
              <a:t>فأوجب العدل وحذر من الظلم </a:t>
            </a:r>
            <a:r>
              <a:rPr lang="ar-SA" sz="3600" b="1" dirty="0" err="1" smtClean="0">
                <a:cs typeface="Traditional Arabic" pitchFamily="2" charset="-78"/>
                <a:sym typeface="AGA Arabesque" pitchFamily="2" charset="2"/>
              </a:rPr>
              <a:t>واتباع</a:t>
            </a:r>
            <a:r>
              <a:rPr lang="ar-SA" sz="3600" b="1" dirty="0" smtClean="0">
                <a:cs typeface="Traditional Arabic" pitchFamily="2" charset="-78"/>
                <a:sym typeface="AGA Arabesque" pitchFamily="2" charset="2"/>
              </a:rPr>
              <a:t> الهوى، ، وهذا جانب الثبات.</a:t>
            </a:r>
          </a:p>
          <a:p>
            <a:pPr marL="609600" indent="-609600" algn="r" rtl="1"/>
            <a:r>
              <a:rPr lang="ar-SA" sz="3600" b="1" dirty="0" smtClean="0">
                <a:cs typeface="Traditional Arabic" pitchFamily="2" charset="-78"/>
                <a:sym typeface="AGA Arabesque" pitchFamily="2" charset="2"/>
              </a:rPr>
              <a:t>ولكن لم يلزم بشكل معين في التقاضي وتركه للاجتهاد، وهذا جانب المرونة.</a:t>
            </a:r>
            <a:endParaRPr lang="en-US" sz="3600" b="1" dirty="0" smtClean="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874">
                                            <p:bg/>
                                          </p:spTgt>
                                        </p:tgtEl>
                                        <p:attrNameLst>
                                          <p:attrName>style.visibility</p:attrName>
                                        </p:attrNameLst>
                                      </p:cBhvr>
                                      <p:to>
                                        <p:strVal val="visible"/>
                                      </p:to>
                                    </p:set>
                                    <p:anim calcmode="lin" valueType="num">
                                      <p:cBhvr additive="base">
                                        <p:cTn id="7" dur="2000" fill="hold"/>
                                        <p:tgtEl>
                                          <p:spTgt spid="79874">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79874">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9874">
                                            <p:txEl>
                                              <p:pRg st="0" end="0"/>
                                            </p:txEl>
                                          </p:spTgt>
                                        </p:tgtEl>
                                        <p:attrNameLst>
                                          <p:attrName>style.visibility</p:attrName>
                                        </p:attrNameLst>
                                      </p:cBhvr>
                                      <p:to>
                                        <p:strVal val="visible"/>
                                      </p:to>
                                    </p:set>
                                    <p:anim calcmode="lin" valueType="num">
                                      <p:cBhvr additive="base">
                                        <p:cTn id="13" dur="2000" fill="hold"/>
                                        <p:tgtEl>
                                          <p:spTgt spid="79874">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798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9874">
                                            <p:txEl>
                                              <p:pRg st="1" end="1"/>
                                            </p:txEl>
                                          </p:spTgt>
                                        </p:tgtEl>
                                        <p:attrNameLst>
                                          <p:attrName>style.visibility</p:attrName>
                                        </p:attrNameLst>
                                      </p:cBhvr>
                                      <p:to>
                                        <p:strVal val="visible"/>
                                      </p:to>
                                    </p:set>
                                    <p:anim calcmode="lin" valueType="num">
                                      <p:cBhvr additive="base">
                                        <p:cTn id="19" dur="2000" fill="hold"/>
                                        <p:tgtEl>
                                          <p:spTgt spid="79874">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798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9874">
                                            <p:txEl>
                                              <p:pRg st="2" end="2"/>
                                            </p:txEl>
                                          </p:spTgt>
                                        </p:tgtEl>
                                        <p:attrNameLst>
                                          <p:attrName>style.visibility</p:attrName>
                                        </p:attrNameLst>
                                      </p:cBhvr>
                                      <p:to>
                                        <p:strVal val="visible"/>
                                      </p:to>
                                    </p:set>
                                    <p:anim calcmode="lin" valueType="num">
                                      <p:cBhvr additive="base">
                                        <p:cTn id="25" dur="2000" fill="hold"/>
                                        <p:tgtEl>
                                          <p:spTgt spid="79874">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798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9874">
                                            <p:txEl>
                                              <p:pRg st="3" end="3"/>
                                            </p:txEl>
                                          </p:spTgt>
                                        </p:tgtEl>
                                        <p:attrNameLst>
                                          <p:attrName>style.visibility</p:attrName>
                                        </p:attrNameLst>
                                      </p:cBhvr>
                                      <p:to>
                                        <p:strVal val="visible"/>
                                      </p:to>
                                    </p:set>
                                    <p:anim calcmode="lin" valueType="num">
                                      <p:cBhvr additive="base">
                                        <p:cTn id="31" dur="2000" fill="hold"/>
                                        <p:tgtEl>
                                          <p:spTgt spid="79874">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798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9874">
                                            <p:txEl>
                                              <p:pRg st="4" end="4"/>
                                            </p:txEl>
                                          </p:spTgt>
                                        </p:tgtEl>
                                        <p:attrNameLst>
                                          <p:attrName>style.visibility</p:attrName>
                                        </p:attrNameLst>
                                      </p:cBhvr>
                                      <p:to>
                                        <p:strVal val="visible"/>
                                      </p:to>
                                    </p:set>
                                    <p:anim calcmode="lin" valueType="num">
                                      <p:cBhvr additive="base">
                                        <p:cTn id="37" dur="2000" fill="hold"/>
                                        <p:tgtEl>
                                          <p:spTgt spid="79874">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798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9874">
                                            <p:txEl>
                                              <p:pRg st="5" end="5"/>
                                            </p:txEl>
                                          </p:spTgt>
                                        </p:tgtEl>
                                        <p:attrNameLst>
                                          <p:attrName>style.visibility</p:attrName>
                                        </p:attrNameLst>
                                      </p:cBhvr>
                                      <p:to>
                                        <p:strVal val="visible"/>
                                      </p:to>
                                    </p:set>
                                    <p:anim calcmode="lin" valueType="num">
                                      <p:cBhvr additive="base">
                                        <p:cTn id="43" dur="2000" fill="hold"/>
                                        <p:tgtEl>
                                          <p:spTgt spid="79874">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7987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9874">
                                            <p:txEl>
                                              <p:pRg st="6" end="6"/>
                                            </p:txEl>
                                          </p:spTgt>
                                        </p:tgtEl>
                                        <p:attrNameLst>
                                          <p:attrName>style.visibility</p:attrName>
                                        </p:attrNameLst>
                                      </p:cBhvr>
                                      <p:to>
                                        <p:strVal val="visible"/>
                                      </p:to>
                                    </p:set>
                                    <p:anim calcmode="lin" valueType="num">
                                      <p:cBhvr additive="base">
                                        <p:cTn id="49" dur="2000" fill="hold"/>
                                        <p:tgtEl>
                                          <p:spTgt spid="79874">
                                            <p:txEl>
                                              <p:pRg st="6" end="6"/>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7987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idx="1"/>
          </p:nvPr>
        </p:nvSpPr>
        <p:spPr>
          <a:xfrm>
            <a:off x="457200" y="1828800"/>
            <a:ext cx="8229600" cy="480060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lnSpc>
                <a:spcPct val="90000"/>
              </a:lnSpc>
              <a:buFontTx/>
              <a:buAutoNum type="arabicParenR"/>
            </a:pPr>
            <a:r>
              <a:rPr lang="ar-SA" sz="2800" b="1" dirty="0" smtClean="0">
                <a:cs typeface="Traditional Arabic" pitchFamily="2" charset="-78"/>
                <a:sym typeface="AGA Arabesque" pitchFamily="2" charset="2"/>
              </a:rPr>
              <a:t>أن الحقوق التي تكفلها الشريعة مضمونة التنفيذ على الوجه الذي يجعلها فعالة ونافعة: </a:t>
            </a:r>
          </a:p>
          <a:p>
            <a:pPr marL="609600" indent="-609600" algn="r" rtl="1">
              <a:lnSpc>
                <a:spcPct val="90000"/>
              </a:lnSpc>
              <a:buFont typeface="Wingdings" pitchFamily="2" charset="2"/>
              <a:buChar char="q"/>
            </a:pPr>
            <a:r>
              <a:rPr lang="ar-SA" sz="2800" b="1" dirty="0" smtClean="0">
                <a:cs typeface="Traditional Arabic" pitchFamily="2" charset="-78"/>
                <a:sym typeface="AGA Arabesque" pitchFamily="2" charset="2"/>
              </a:rPr>
              <a:t>فهي ليست مجرد توصيات أدبية؛ بل للسلطة العامة في الإسلام حق حمايتها وترتيب عقوبات على من ينتهكها، أو يستبد في تطبيقها.</a:t>
            </a:r>
          </a:p>
          <a:p>
            <a:pPr marL="609600" indent="-609600" algn="r" rtl="1">
              <a:lnSpc>
                <a:spcPct val="90000"/>
              </a:lnSpc>
              <a:buFont typeface="Wingdings" pitchFamily="2" charset="2"/>
              <a:buChar char="q"/>
            </a:pPr>
            <a:r>
              <a:rPr lang="ar-SA" sz="2800" b="1" dirty="0" smtClean="0">
                <a:cs typeface="Traditional Arabic" pitchFamily="2" charset="-78"/>
                <a:sym typeface="AGA Arabesque" pitchFamily="2" charset="2"/>
              </a:rPr>
              <a:t>ومثال ذلك (حق حرية التعبير عن الرأي):</a:t>
            </a:r>
          </a:p>
          <a:p>
            <a:pPr marL="609600" indent="-609600" algn="r" rtl="1">
              <a:lnSpc>
                <a:spcPct val="90000"/>
              </a:lnSpc>
              <a:buFontTx/>
              <a:buAutoNum type="arabic1Minus"/>
            </a:pPr>
            <a:r>
              <a:rPr lang="ar-SA" sz="2800" b="1" dirty="0" smtClean="0">
                <a:cs typeface="Traditional Arabic" pitchFamily="2" charset="-78"/>
                <a:sym typeface="AGA Arabesque" pitchFamily="2" charset="2"/>
              </a:rPr>
              <a:t>فهي مكفولة بل مطلوبة إذا مورست بأسلوب سلمي قائم على التعبير عن الرأي بالحكمة والموعظة الحسنة والمجادلة بالتي هي أحسن دون اللجوء إلى أي صورة من صور الإكراه أو الاعتداء أو العنف أو الفحش...</a:t>
            </a:r>
          </a:p>
          <a:p>
            <a:pPr marL="609600" indent="-609600" algn="r" rtl="1">
              <a:buFontTx/>
              <a:buAutoNum type="arabic1Minus" startAt="2"/>
            </a:pPr>
            <a:r>
              <a:rPr lang="ar-SA" sz="2800" b="1" dirty="0" smtClean="0">
                <a:cs typeface="Traditional Arabic" pitchFamily="2" charset="-78"/>
                <a:sym typeface="AGA Arabesque" pitchFamily="2" charset="2"/>
              </a:rPr>
              <a:t>ولكنها ممنوعة - وقد تترتب عليها عقوبات حدِّية أو </a:t>
            </a:r>
            <a:r>
              <a:rPr lang="ar-SA" sz="2800" b="1" dirty="0" err="1" smtClean="0">
                <a:cs typeface="Traditional Arabic" pitchFamily="2" charset="-78"/>
                <a:sym typeface="AGA Arabesque" pitchFamily="2" charset="2"/>
              </a:rPr>
              <a:t>تعزيرية</a:t>
            </a:r>
            <a:r>
              <a:rPr lang="ar-SA" sz="2800" b="1" dirty="0" smtClean="0">
                <a:cs typeface="Traditional Arabic" pitchFamily="2" charset="-78"/>
                <a:sym typeface="AGA Arabesque" pitchFamily="2" charset="2"/>
              </a:rPr>
              <a:t>- إذا مورست بشكل يضر بالناس أو يعتدي على حرماتهم، أو يؤدي إلى الإضرار بالإسلام وأهله....</a:t>
            </a:r>
          </a:p>
        </p:txBody>
      </p:sp>
      <p:sp>
        <p:nvSpPr>
          <p:cNvPr id="63491" name="AutoShape 3"/>
          <p:cNvSpPr>
            <a:spLocks noChangeArrowheads="1"/>
          </p:cNvSpPr>
          <p:nvPr/>
        </p:nvSpPr>
        <p:spPr bwMode="auto">
          <a:xfrm>
            <a:off x="971550" y="76200"/>
            <a:ext cx="6624638" cy="647700"/>
          </a:xfrm>
          <a:prstGeom prst="roundRect">
            <a:avLst>
              <a:gd name="adj" fmla="val 16667"/>
            </a:avLst>
          </a:prstGeom>
          <a:solidFill>
            <a:schemeClr val="bg2">
              <a:lumMod val="50000"/>
            </a:schemeClr>
          </a:solidFill>
          <a:ln w="9525">
            <a:solidFill>
              <a:schemeClr val="tx1"/>
            </a:solidFill>
            <a:round/>
            <a:headEnd/>
            <a:tailEnd/>
          </a:ln>
          <a:effectLst/>
        </p:spPr>
        <p:txBody>
          <a:bodyPr wrap="none" anchor="ctr"/>
          <a:lstStyle/>
          <a:p>
            <a:pPr algn="ctr"/>
            <a:r>
              <a:rPr lang="ar-SA" sz="4000" b="1" dirty="0" smtClean="0">
                <a:solidFill>
                  <a:schemeClr val="bg1"/>
                </a:solidFill>
                <a:cs typeface="Traditional Arabic" pitchFamily="2" charset="-78"/>
              </a:rPr>
              <a:t>6. الانضباط بشكل يضمن الحقوق للجميع</a:t>
            </a:r>
          </a:p>
        </p:txBody>
      </p:sp>
      <p:sp>
        <p:nvSpPr>
          <p:cNvPr id="4" name="مربع نص 3"/>
          <p:cNvSpPr txBox="1"/>
          <p:nvPr/>
        </p:nvSpPr>
        <p:spPr>
          <a:xfrm>
            <a:off x="457200" y="838200"/>
            <a:ext cx="7620000" cy="954107"/>
          </a:xfrm>
          <a:prstGeom prst="rect">
            <a:avLst/>
          </a:prstGeom>
          <a:solidFill>
            <a:schemeClr val="bg2">
              <a:lumMod val="75000"/>
            </a:schemeClr>
          </a:solidFill>
        </p:spPr>
        <p:txBody>
          <a:bodyPr wrap="square" rtlCol="0">
            <a:spAutoFit/>
          </a:bodyPr>
          <a:lstStyle/>
          <a:p>
            <a:pPr algn="r" rtl="1"/>
            <a:r>
              <a:rPr lang="ar-S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الحقوق ليست مطلقة بل مقيدة بضوابط تضمن حفظ حقوق الجميع بشكل متوازن؛ ومن أهم الضوابط: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3491"/>
                                        </p:tgtEl>
                                        <p:attrNameLst>
                                          <p:attrName>style.visibility</p:attrName>
                                        </p:attrNameLst>
                                      </p:cBhvr>
                                      <p:to>
                                        <p:strVal val="visible"/>
                                      </p:to>
                                    </p:set>
                                    <p:animEffect transition="in" filter="diamond(in)">
                                      <p:cBhvr>
                                        <p:cTn id="7" dur="2000"/>
                                        <p:tgtEl>
                                          <p:spTgt spid="634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linds(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3490">
                                            <p:bg/>
                                          </p:spTgt>
                                        </p:tgtEl>
                                        <p:attrNameLst>
                                          <p:attrName>style.visibility</p:attrName>
                                        </p:attrNameLst>
                                      </p:cBhvr>
                                      <p:to>
                                        <p:strVal val="visible"/>
                                      </p:to>
                                    </p:set>
                                    <p:anim calcmode="lin" valueType="num">
                                      <p:cBhvr additive="base">
                                        <p:cTn id="23" dur="2000" fill="hold"/>
                                        <p:tgtEl>
                                          <p:spTgt spid="63490">
                                            <p:bg/>
                                          </p:spTgt>
                                        </p:tgtEl>
                                        <p:attrNameLst>
                                          <p:attrName>ppt_x</p:attrName>
                                        </p:attrNameLst>
                                      </p:cBhvr>
                                      <p:tavLst>
                                        <p:tav tm="0">
                                          <p:val>
                                            <p:strVal val="#ppt_x"/>
                                          </p:val>
                                        </p:tav>
                                        <p:tav tm="100000">
                                          <p:val>
                                            <p:strVal val="#ppt_x"/>
                                          </p:val>
                                        </p:tav>
                                      </p:tavLst>
                                    </p:anim>
                                    <p:anim calcmode="lin" valueType="num">
                                      <p:cBhvr additive="base">
                                        <p:cTn id="24" dur="2000" fill="hold"/>
                                        <p:tgtEl>
                                          <p:spTgt spid="63490">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3490">
                                            <p:txEl>
                                              <p:pRg st="0" end="0"/>
                                            </p:txEl>
                                          </p:spTgt>
                                        </p:tgtEl>
                                        <p:attrNameLst>
                                          <p:attrName>style.visibility</p:attrName>
                                        </p:attrNameLst>
                                      </p:cBhvr>
                                      <p:to>
                                        <p:strVal val="visible"/>
                                      </p:to>
                                    </p:set>
                                    <p:anim calcmode="lin" valueType="num">
                                      <p:cBhvr additive="base">
                                        <p:cTn id="29" dur="2000" fill="hold"/>
                                        <p:tgtEl>
                                          <p:spTgt spid="63490">
                                            <p:txEl>
                                              <p:pRg st="0" end="0"/>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634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3490">
                                            <p:txEl>
                                              <p:pRg st="1" end="1"/>
                                            </p:txEl>
                                          </p:spTgt>
                                        </p:tgtEl>
                                        <p:attrNameLst>
                                          <p:attrName>style.visibility</p:attrName>
                                        </p:attrNameLst>
                                      </p:cBhvr>
                                      <p:to>
                                        <p:strVal val="visible"/>
                                      </p:to>
                                    </p:set>
                                    <p:anim calcmode="lin" valueType="num">
                                      <p:cBhvr additive="base">
                                        <p:cTn id="35" dur="2000" fill="hold"/>
                                        <p:tgtEl>
                                          <p:spTgt spid="63490">
                                            <p:txEl>
                                              <p:pRg st="1" end="1"/>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34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3490">
                                            <p:txEl>
                                              <p:pRg st="2" end="2"/>
                                            </p:txEl>
                                          </p:spTgt>
                                        </p:tgtEl>
                                        <p:attrNameLst>
                                          <p:attrName>style.visibility</p:attrName>
                                        </p:attrNameLst>
                                      </p:cBhvr>
                                      <p:to>
                                        <p:strVal val="visible"/>
                                      </p:to>
                                    </p:set>
                                    <p:anim calcmode="lin" valueType="num">
                                      <p:cBhvr additive="base">
                                        <p:cTn id="41" dur="2000" fill="hold"/>
                                        <p:tgtEl>
                                          <p:spTgt spid="63490">
                                            <p:txEl>
                                              <p:pRg st="2" end="2"/>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34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3490">
                                            <p:txEl>
                                              <p:pRg st="3" end="3"/>
                                            </p:txEl>
                                          </p:spTgt>
                                        </p:tgtEl>
                                        <p:attrNameLst>
                                          <p:attrName>style.visibility</p:attrName>
                                        </p:attrNameLst>
                                      </p:cBhvr>
                                      <p:to>
                                        <p:strVal val="visible"/>
                                      </p:to>
                                    </p:set>
                                    <p:anim calcmode="lin" valueType="num">
                                      <p:cBhvr additive="base">
                                        <p:cTn id="47" dur="2000" fill="hold"/>
                                        <p:tgtEl>
                                          <p:spTgt spid="63490">
                                            <p:txEl>
                                              <p:pRg st="3" end="3"/>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34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3490">
                                            <p:txEl>
                                              <p:pRg st="4" end="4"/>
                                            </p:txEl>
                                          </p:spTgt>
                                        </p:tgtEl>
                                        <p:attrNameLst>
                                          <p:attrName>style.visibility</p:attrName>
                                        </p:attrNameLst>
                                      </p:cBhvr>
                                      <p:to>
                                        <p:strVal val="visible"/>
                                      </p:to>
                                    </p:set>
                                    <p:anim calcmode="lin" valueType="num">
                                      <p:cBhvr additive="base">
                                        <p:cTn id="53" dur="2000" fill="hold"/>
                                        <p:tgtEl>
                                          <p:spTgt spid="63490">
                                            <p:txEl>
                                              <p:pRg st="4" end="4"/>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3490">
                                            <p:txEl>
                                              <p:pRg st="4" end="4"/>
                                            </p:txEl>
                                          </p:spTgt>
                                        </p:tgtEl>
                                        <p:attrNameLst>
                                          <p:attrName>ppt_y</p:attrName>
                                        </p:attrNameLst>
                                      </p:cBhvr>
                                      <p:tavLst>
                                        <p:tav tm="0">
                                          <p:val>
                                            <p:strVal val="1+#ppt_h/2"/>
                                          </p:val>
                                        </p:tav>
                                        <p:tav tm="100000">
                                          <p:val>
                                            <p:strVal val="#ppt_y"/>
                                          </p:val>
                                        </p:tav>
                                      </p:tavLst>
                                    </p:anim>
                                  </p:childTnLst>
                                </p:cTn>
                              </p:par>
                              <p:par>
                                <p:cTn id="55" presetID="3" presetClass="entr" presetSubtype="10" fill="hold" grpId="0" nodeType="with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blinds(horizontal)">
                                      <p:cBhvr>
                                        <p:cTn id="5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animBg="1"/>
      <p:bldP spid="63491" grpId="0" animBg="1"/>
      <p:bldP spid="4" grpId="0" uiExpand="1" build="allAtOnce"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idx="1"/>
          </p:nvPr>
        </p:nvSpPr>
        <p:spPr>
          <a:xfrm>
            <a:off x="323850" y="838200"/>
            <a:ext cx="8374063" cy="586740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Autofit/>
          </a:bodyPr>
          <a:lstStyle/>
          <a:p>
            <a:pPr marL="609600" indent="-609600" algn="r" rtl="1">
              <a:buFontTx/>
              <a:buAutoNum type="arabicParenR" startAt="2"/>
            </a:pPr>
            <a:r>
              <a:rPr lang="ar-SA" sz="2800" b="1" dirty="0" smtClean="0">
                <a:cs typeface="Traditional Arabic" pitchFamily="2" charset="-78"/>
                <a:sym typeface="AGA Arabesque" pitchFamily="2" charset="2"/>
              </a:rPr>
              <a:t>أن الحقوق الفردية يجب أن تكون في حدود مصلحة الجماعة:</a:t>
            </a:r>
          </a:p>
          <a:p>
            <a:pPr marL="609600" indent="-609600" algn="r" rtl="1">
              <a:buFont typeface="Wingdings" pitchFamily="2" charset="2"/>
              <a:buChar char="q"/>
            </a:pPr>
            <a:r>
              <a:rPr lang="ar-SA" sz="2800" b="1" dirty="0" smtClean="0">
                <a:cs typeface="Traditional Arabic" pitchFamily="2" charset="-78"/>
                <a:sym typeface="AGA Arabesque" pitchFamily="2" charset="2"/>
              </a:rPr>
              <a:t>إذا تتبعنا التشريعات الإسلامية المتعلقة بحقوق الأفراد نلحظ أنها منضبطة وواضحة المعالم بحيث يتمتع الفرد بكامل حقه دون المساس بحقوق الجماعة.</a:t>
            </a:r>
            <a:endParaRPr lang="ar-SA" sz="2800" b="1" dirty="0">
              <a:cs typeface="Traditional Arabic" pitchFamily="2" charset="-78"/>
              <a:sym typeface="AGA Arabesque" pitchFamily="2" charset="2"/>
            </a:endParaRPr>
          </a:p>
          <a:p>
            <a:pPr marL="609600" indent="-609600" algn="r" rtl="1">
              <a:buFont typeface="Wingdings" pitchFamily="2" charset="2"/>
              <a:buChar char="q"/>
            </a:pPr>
            <a:r>
              <a:rPr lang="ar-SA" sz="2800" b="1" dirty="0" smtClean="0">
                <a:cs typeface="Traditional Arabic" pitchFamily="2" charset="-78"/>
                <a:sym typeface="AGA Arabesque" pitchFamily="2" charset="2"/>
              </a:rPr>
              <a:t>ومن </a:t>
            </a:r>
            <a:r>
              <a:rPr lang="ar-SA" sz="2800" b="1" dirty="0">
                <a:cs typeface="Traditional Arabic" pitchFamily="2" charset="-78"/>
                <a:sym typeface="AGA Arabesque" pitchFamily="2" charset="2"/>
              </a:rPr>
              <a:t>الأمثلة التي توضح ذلك</a:t>
            </a:r>
            <a:r>
              <a:rPr lang="ar-SA" sz="2800" b="1" dirty="0" smtClean="0">
                <a:cs typeface="Traditional Arabic" pitchFamily="2" charset="-78"/>
                <a:sym typeface="AGA Arabesque" pitchFamily="2" charset="2"/>
              </a:rPr>
              <a:t>:</a:t>
            </a:r>
          </a:p>
          <a:p>
            <a:pPr marL="609600" indent="-609600" algn="r" rtl="1">
              <a:lnSpc>
                <a:spcPct val="90000"/>
              </a:lnSpc>
              <a:buFontTx/>
              <a:buNone/>
            </a:pPr>
            <a:r>
              <a:rPr lang="ar-SA" sz="2800" b="1" dirty="0" smtClean="0">
                <a:solidFill>
                  <a:schemeClr val="bg2">
                    <a:lumMod val="75000"/>
                  </a:schemeClr>
                </a:solidFill>
                <a:cs typeface="Traditional Arabic" pitchFamily="2" charset="-78"/>
                <a:sym typeface="AGA Arabesque" pitchFamily="2" charset="2"/>
              </a:rPr>
              <a:t>أ. </a:t>
            </a:r>
            <a:r>
              <a:rPr lang="ar-SA" sz="2800" b="1" dirty="0" smtClean="0">
                <a:cs typeface="Traditional Arabic" pitchFamily="2" charset="-78"/>
                <a:sym typeface="AGA Arabesque" pitchFamily="2" charset="2"/>
              </a:rPr>
              <a:t>	أن الإسلام جعل الطلاق بيد الرجل ولكنه أرشده إلى طريقة إيقاعه حتى لا يضر بالطرف الآخر؛ قال تعالى: </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الطَّلَاقُ مَرَّتَانِ فَإِمْسَاكٌ بِمَعْرُوفٍ أَوْ تَسْرِيحٌ بِإِحْسَانٍ</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 وفي آية بعدها قال: </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وَإِذَا طَلَّقْتُمُ النِّسَاءَ فَبَلَغْنَ أَجَلَهُنَّ فَأَمْسِكُوهُنَّ بِمَعْرُوفٍ أَوْ سَرِّحُوهُنَّ بِمَعْرُوفٍ وَلَا تُمْسِكُوهُنَّ </a:t>
            </a:r>
            <a:r>
              <a:rPr lang="ar-SA" sz="2800" b="1" dirty="0" err="1" smtClean="0">
                <a:cs typeface="Traditional Arabic" pitchFamily="2" charset="-78"/>
                <a:sym typeface="AGA Arabesque" pitchFamily="2" charset="2"/>
              </a:rPr>
              <a:t>ضِرَارًا</a:t>
            </a:r>
            <a:r>
              <a:rPr lang="ar-SA" sz="2800" b="1" dirty="0" smtClean="0">
                <a:cs typeface="Traditional Arabic" pitchFamily="2" charset="-78"/>
                <a:sym typeface="AGA Arabesque" pitchFamily="2" charset="2"/>
              </a:rPr>
              <a:t> لِتَعْتَدُوا وَمَنْ يَفْعَلْ ذَلِكَ فَقَدْ ظَلَمَ نَفْسَهُ</a:t>
            </a:r>
            <a:r>
              <a:rPr lang="en-US" sz="2800" b="1" dirty="0" smtClean="0">
                <a:cs typeface="Traditional Arabic" pitchFamily="2" charset="-78"/>
                <a:sym typeface="AGA Arabesque" pitchFamily="2" charset="2"/>
              </a:rPr>
              <a:t></a:t>
            </a:r>
            <a:r>
              <a:rPr lang="ar-SA" sz="2800" b="1" dirty="0" smtClean="0">
                <a:cs typeface="Traditional Arabic" pitchFamily="2" charset="-78"/>
                <a:sym typeface="AGA Arabesque" pitchFamily="2" charset="2"/>
              </a:rPr>
              <a:t>.</a:t>
            </a:r>
          </a:p>
          <a:p>
            <a:pPr marL="609600" indent="-609600" algn="r" rtl="1">
              <a:buFontTx/>
              <a:buAutoNum type="arabic1Minus" startAt="2"/>
            </a:pPr>
            <a:r>
              <a:rPr lang="ar-SA" sz="2800" b="1" dirty="0" smtClean="0">
                <a:cs typeface="Traditional Arabic" pitchFamily="2" charset="-78"/>
                <a:sym typeface="AGA Arabesque" pitchFamily="2" charset="2"/>
              </a:rPr>
              <a:t>أن </a:t>
            </a:r>
            <a:r>
              <a:rPr lang="ar-SA" sz="2800" b="1" dirty="0" err="1" smtClean="0">
                <a:cs typeface="Traditional Arabic" pitchFamily="2" charset="-78"/>
                <a:sym typeface="AGA Arabesque" pitchFamily="2" charset="2"/>
              </a:rPr>
              <a:t>الشرع</a:t>
            </a:r>
            <a:r>
              <a:rPr lang="ar-SA" sz="2800" b="1" dirty="0" smtClean="0">
                <a:cs typeface="Traditional Arabic" pitchFamily="2" charset="-78"/>
                <a:sym typeface="AGA Arabesque" pitchFamily="2" charset="2"/>
              </a:rPr>
              <a:t> أباح التجارة للأفراد ولكن على وجه لا يترتب عليها ضرر على الناس أو أذى لهم، فحرم الغش والظلم وكل ما يترتب عليه ضرر أشد؛ لأن مصلحة الجماعة حينئذ مقدمة على مصلحة الفرد، وهذا ما عبر عنه العلماء بقاعدة قالوا فيها: (يتحمل الضرر الخاص لدفع ضرر عام).</a:t>
            </a:r>
          </a:p>
          <a:p>
            <a:pPr marL="609600" indent="-609600" algn="r" rtl="1">
              <a:buNone/>
            </a:pPr>
            <a:endParaRPr lang="ar-SA" sz="28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0">
                                            <p:bg/>
                                          </p:spTgt>
                                        </p:tgtEl>
                                        <p:attrNameLst>
                                          <p:attrName>style.visibility</p:attrName>
                                        </p:attrNameLst>
                                      </p:cBhvr>
                                      <p:to>
                                        <p:strVal val="visible"/>
                                      </p:to>
                                    </p:set>
                                    <p:animEffect transition="in" filter="checkerboard(across)">
                                      <p:cBhvr>
                                        <p:cTn id="7" dur="1000"/>
                                        <p:tgtEl>
                                          <p:spTgt spid="83970">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3970">
                                            <p:txEl>
                                              <p:pRg st="0" end="0"/>
                                            </p:txEl>
                                          </p:spTgt>
                                        </p:tgtEl>
                                        <p:attrNameLst>
                                          <p:attrName>style.visibility</p:attrName>
                                        </p:attrNameLst>
                                      </p:cBhvr>
                                      <p:to>
                                        <p:strVal val="visible"/>
                                      </p:to>
                                    </p:set>
                                    <p:animEffect transition="in" filter="checkerboard(across)">
                                      <p:cBhvr>
                                        <p:cTn id="12" dur="1000"/>
                                        <p:tgtEl>
                                          <p:spTgt spid="8397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3970">
                                            <p:txEl>
                                              <p:pRg st="1" end="1"/>
                                            </p:txEl>
                                          </p:spTgt>
                                        </p:tgtEl>
                                        <p:attrNameLst>
                                          <p:attrName>style.visibility</p:attrName>
                                        </p:attrNameLst>
                                      </p:cBhvr>
                                      <p:to>
                                        <p:strVal val="visible"/>
                                      </p:to>
                                    </p:set>
                                    <p:animEffect transition="in" filter="checkerboard(across)">
                                      <p:cBhvr>
                                        <p:cTn id="17" dur="1000"/>
                                        <p:tgtEl>
                                          <p:spTgt spid="8397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3970">
                                            <p:txEl>
                                              <p:pRg st="2" end="2"/>
                                            </p:txEl>
                                          </p:spTgt>
                                        </p:tgtEl>
                                        <p:attrNameLst>
                                          <p:attrName>style.visibility</p:attrName>
                                        </p:attrNameLst>
                                      </p:cBhvr>
                                      <p:to>
                                        <p:strVal val="visible"/>
                                      </p:to>
                                    </p:set>
                                    <p:animEffect transition="in" filter="checkerboard(across)">
                                      <p:cBhvr>
                                        <p:cTn id="22" dur="1000"/>
                                        <p:tgtEl>
                                          <p:spTgt spid="8397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3970">
                                            <p:txEl>
                                              <p:pRg st="3" end="3"/>
                                            </p:txEl>
                                          </p:spTgt>
                                        </p:tgtEl>
                                        <p:attrNameLst>
                                          <p:attrName>style.visibility</p:attrName>
                                        </p:attrNameLst>
                                      </p:cBhvr>
                                      <p:to>
                                        <p:strVal val="visible"/>
                                      </p:to>
                                    </p:set>
                                    <p:animEffect transition="in" filter="checkerboard(across)">
                                      <p:cBhvr>
                                        <p:cTn id="27" dur="1000"/>
                                        <p:tgtEl>
                                          <p:spTgt spid="8397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3970">
                                            <p:txEl>
                                              <p:pRg st="4" end="4"/>
                                            </p:txEl>
                                          </p:spTgt>
                                        </p:tgtEl>
                                        <p:attrNameLst>
                                          <p:attrName>style.visibility</p:attrName>
                                        </p:attrNameLst>
                                      </p:cBhvr>
                                      <p:to>
                                        <p:strVal val="visible"/>
                                      </p:to>
                                    </p:set>
                                    <p:animEffect transition="in" filter="checkerboard(across)">
                                      <p:cBhvr>
                                        <p:cTn id="32" dur="1000"/>
                                        <p:tgtEl>
                                          <p:spTgt spid="839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idx="1"/>
          </p:nvPr>
        </p:nvSpPr>
        <p:spPr>
          <a:xfrm>
            <a:off x="179388" y="981075"/>
            <a:ext cx="8518525" cy="5876925"/>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lstStyle/>
          <a:p>
            <a:pPr marL="609600" indent="-609600" algn="r" rtl="1">
              <a:lnSpc>
                <a:spcPct val="90000"/>
              </a:lnSpc>
              <a:buFontTx/>
              <a:buNone/>
            </a:pPr>
            <a:endParaRPr lang="ar-SA" sz="2400" b="1" dirty="0">
              <a:solidFill>
                <a:schemeClr val="accent1">
                  <a:lumMod val="50000"/>
                </a:schemeClr>
              </a:solidFill>
              <a:cs typeface="Traditional Arabic" pitchFamily="2" charset="-78"/>
              <a:sym typeface="AGA Arabesque" pitchFamily="2" charset="2"/>
            </a:endParaRPr>
          </a:p>
          <a:p>
            <a:pPr marL="609600" indent="-609600" algn="r" rtl="1">
              <a:lnSpc>
                <a:spcPct val="90000"/>
              </a:lnSpc>
              <a:buFontTx/>
              <a:buAutoNum type="arabicParenR" startAt="3"/>
            </a:pPr>
            <a:r>
              <a:rPr lang="ar-SA" sz="4000" b="1" dirty="0" smtClean="0">
                <a:cs typeface="Traditional Arabic" pitchFamily="2" charset="-78"/>
                <a:sym typeface="AGA Arabesque" pitchFamily="2" charset="2"/>
              </a:rPr>
              <a:t>أن حقوق الإنسان </a:t>
            </a:r>
            <a:r>
              <a:rPr lang="ar-SA" sz="4000" b="1" dirty="0">
                <a:cs typeface="Traditional Arabic" pitchFamily="2" charset="-78"/>
                <a:sym typeface="AGA Arabesque" pitchFamily="2" charset="2"/>
              </a:rPr>
              <a:t>مقيدة بضوابط المصالح والمفاسد:</a:t>
            </a:r>
          </a:p>
          <a:p>
            <a:pPr marL="609600" indent="-609600" algn="r" rtl="1">
              <a:lnSpc>
                <a:spcPct val="90000"/>
              </a:lnSpc>
              <a:buFont typeface="Wingdings" pitchFamily="2" charset="2"/>
              <a:buChar char="q"/>
            </a:pPr>
            <a:r>
              <a:rPr lang="ar-SA" sz="4000" b="1" dirty="0" smtClean="0">
                <a:cs typeface="Traditional Arabic" pitchFamily="2" charset="-78"/>
                <a:sym typeface="AGA Arabesque" pitchFamily="2" charset="2"/>
              </a:rPr>
              <a:t>ومن أهم قواعد المصالح: أن الشريعة جاءت بتحصيل المصالح وتكميلها، ودفع المفاسد وتقليلها، واعتبار الغالب من المصالح أو المفاسد.</a:t>
            </a:r>
            <a:endParaRPr lang="ar-SA" sz="4000" b="1" dirty="0">
              <a:cs typeface="Traditional Arabic" pitchFamily="2" charset="-78"/>
              <a:sym typeface="AGA Arabesque" pitchFamily="2" charset="2"/>
            </a:endParaRPr>
          </a:p>
          <a:p>
            <a:pPr marL="609600" indent="-609600" algn="r" rtl="1">
              <a:lnSpc>
                <a:spcPct val="90000"/>
              </a:lnSpc>
              <a:buFont typeface="Wingdings" pitchFamily="2" charset="2"/>
              <a:buChar char="q"/>
            </a:pPr>
            <a:r>
              <a:rPr lang="ar-SA" sz="4000" b="1" dirty="0">
                <a:cs typeface="Traditional Arabic" pitchFamily="2" charset="-78"/>
                <a:sym typeface="AGA Arabesque" pitchFamily="2" charset="2"/>
              </a:rPr>
              <a:t>ومثال ذلك عقوبة </a:t>
            </a:r>
            <a:r>
              <a:rPr lang="ar-SA" sz="4000" b="1" dirty="0" smtClean="0">
                <a:cs typeface="Traditional Arabic" pitchFamily="2" charset="-78"/>
                <a:sym typeface="AGA Arabesque" pitchFamily="2" charset="2"/>
              </a:rPr>
              <a:t>القتل؛ فقتل </a:t>
            </a:r>
            <a:r>
              <a:rPr lang="ar-SA" sz="4000" b="1" dirty="0">
                <a:cs typeface="Traditional Arabic" pitchFamily="2" charset="-78"/>
                <a:sym typeface="AGA Arabesque" pitchFamily="2" charset="2"/>
              </a:rPr>
              <a:t>القاتل مفسدة على </a:t>
            </a:r>
            <a:r>
              <a:rPr lang="ar-SA" sz="4000" b="1" dirty="0" smtClean="0">
                <a:cs typeface="Traditional Arabic" pitchFamily="2" charset="-78"/>
                <a:sym typeface="AGA Arabesque" pitchFamily="2" charset="2"/>
              </a:rPr>
              <a:t>الجاني، ولكن </a:t>
            </a:r>
            <a:r>
              <a:rPr lang="ar-SA" sz="4000" b="1" dirty="0">
                <a:cs typeface="Traditional Arabic" pitchFamily="2" charset="-78"/>
                <a:sym typeface="AGA Arabesque" pitchFamily="2" charset="2"/>
              </a:rPr>
              <a:t>المصلحة المترتبة على قتله أكبر </a:t>
            </a:r>
            <a:r>
              <a:rPr lang="ar-SA" sz="4000" b="1" dirty="0" smtClean="0">
                <a:cs typeface="Traditional Arabic" pitchFamily="2" charset="-78"/>
                <a:sym typeface="AGA Arabesque" pitchFamily="2" charset="2"/>
              </a:rPr>
              <a:t>من حيث: إنصاف المجني عليه، وإطفاء نار الثأر لدى أوليائه، وحفظ دماء الناس، وإرساء الأمن في المجتمع.</a:t>
            </a:r>
            <a:endParaRPr lang="en-US" sz="40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3426">
                                            <p:bg/>
                                          </p:spTgt>
                                        </p:tgtEl>
                                        <p:attrNameLst>
                                          <p:attrName>style.visibility</p:attrName>
                                        </p:attrNameLst>
                                      </p:cBhvr>
                                      <p:to>
                                        <p:strVal val="visible"/>
                                      </p:to>
                                    </p:set>
                                    <p:anim calcmode="lin" valueType="num">
                                      <p:cBhvr additive="base">
                                        <p:cTn id="7" dur="2000" fill="hold"/>
                                        <p:tgtEl>
                                          <p:spTgt spid="103426">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103426">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3426">
                                            <p:txEl>
                                              <p:pRg st="1" end="1"/>
                                            </p:txEl>
                                          </p:spTgt>
                                        </p:tgtEl>
                                        <p:attrNameLst>
                                          <p:attrName>style.visibility</p:attrName>
                                        </p:attrNameLst>
                                      </p:cBhvr>
                                      <p:to>
                                        <p:strVal val="visible"/>
                                      </p:to>
                                    </p:set>
                                    <p:anim calcmode="lin" valueType="num">
                                      <p:cBhvr additive="base">
                                        <p:cTn id="13" dur="2000" fill="hold"/>
                                        <p:tgtEl>
                                          <p:spTgt spid="103426">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034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3426">
                                            <p:txEl>
                                              <p:pRg st="2" end="2"/>
                                            </p:txEl>
                                          </p:spTgt>
                                        </p:tgtEl>
                                        <p:attrNameLst>
                                          <p:attrName>style.visibility</p:attrName>
                                        </p:attrNameLst>
                                      </p:cBhvr>
                                      <p:to>
                                        <p:strVal val="visible"/>
                                      </p:to>
                                    </p:set>
                                    <p:anim calcmode="lin" valueType="num">
                                      <p:cBhvr additive="base">
                                        <p:cTn id="19" dur="2000" fill="hold"/>
                                        <p:tgtEl>
                                          <p:spTgt spid="103426">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1034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3426">
                                            <p:txEl>
                                              <p:pRg st="3" end="3"/>
                                            </p:txEl>
                                          </p:spTgt>
                                        </p:tgtEl>
                                        <p:attrNameLst>
                                          <p:attrName>style.visibility</p:attrName>
                                        </p:attrNameLst>
                                      </p:cBhvr>
                                      <p:to>
                                        <p:strVal val="visible"/>
                                      </p:to>
                                    </p:set>
                                    <p:anim calcmode="lin" valueType="num">
                                      <p:cBhvr additive="base">
                                        <p:cTn id="25" dur="2000" fill="hold"/>
                                        <p:tgtEl>
                                          <p:spTgt spid="103426">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10342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idx="1"/>
          </p:nvPr>
        </p:nvSpPr>
        <p:spPr>
          <a:xfrm>
            <a:off x="468313" y="1196975"/>
            <a:ext cx="8229600" cy="5327650"/>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0" scaled="1"/>
            <a:tileRect/>
          </a:gradFill>
        </p:spPr>
        <p:txBody>
          <a:bodyPr>
            <a:normAutofit/>
          </a:bodyPr>
          <a:lstStyle/>
          <a:p>
            <a:pPr marL="609600" indent="-609600" algn="r" rtl="1">
              <a:buFontTx/>
              <a:buAutoNum type="arabicParenR" startAt="4"/>
            </a:pPr>
            <a:r>
              <a:rPr lang="ar-SA" sz="3600" b="1" dirty="0" smtClean="0">
                <a:cs typeface="Traditional Arabic" pitchFamily="2" charset="-78"/>
                <a:sym typeface="AGA Arabesque" pitchFamily="2" charset="2"/>
              </a:rPr>
              <a:t>أن حقوق الإنسان </a:t>
            </a:r>
            <a:r>
              <a:rPr lang="ar-SA" sz="3600" b="1" dirty="0">
                <a:cs typeface="Traditional Arabic" pitchFamily="2" charset="-78"/>
                <a:sym typeface="AGA Arabesque" pitchFamily="2" charset="2"/>
              </a:rPr>
              <a:t>مقيدة بضوابط الأخلاق:</a:t>
            </a:r>
          </a:p>
          <a:p>
            <a:pPr marL="609600" indent="-609600" algn="r" rtl="1">
              <a:buFont typeface="Wingdings" pitchFamily="2" charset="2"/>
              <a:buChar char="q"/>
            </a:pPr>
            <a:r>
              <a:rPr lang="ar-SA" sz="3600" b="1" dirty="0">
                <a:cs typeface="Traditional Arabic" pitchFamily="2" charset="-78"/>
                <a:sym typeface="AGA Arabesque" pitchFamily="2" charset="2"/>
              </a:rPr>
              <a:t>الحقوق في الإسلام كلها مقيدة برعاية أخلاق المجتمع </a:t>
            </a:r>
            <a:r>
              <a:rPr lang="ar-SA" sz="3600" b="1" dirty="0" smtClean="0">
                <a:cs typeface="Traditional Arabic" pitchFamily="2" charset="-78"/>
                <a:sym typeface="AGA Arabesque" pitchFamily="2" charset="2"/>
              </a:rPr>
              <a:t>ومثله العليا وعقائده الصحيحة؛ قال النبي صلى الله عليه وسلم: (إنما بعثت لأتمم مكارم الأخلاق).</a:t>
            </a:r>
            <a:endParaRPr lang="ar-SA" sz="3600" b="1" dirty="0">
              <a:cs typeface="Traditional Arabic" pitchFamily="2" charset="-78"/>
              <a:sym typeface="AGA Arabesque" pitchFamily="2" charset="2"/>
            </a:endParaRPr>
          </a:p>
          <a:p>
            <a:pPr marL="609600" indent="-609600" algn="r" rtl="1">
              <a:buFont typeface="Wingdings" pitchFamily="2" charset="2"/>
              <a:buChar char="q"/>
            </a:pPr>
            <a:r>
              <a:rPr lang="ar-SA" sz="3600" b="1" dirty="0" smtClean="0">
                <a:cs typeface="Traditional Arabic" pitchFamily="2" charset="-78"/>
                <a:sym typeface="AGA Arabesque" pitchFamily="2" charset="2"/>
              </a:rPr>
              <a:t>فمثلا: ليس </a:t>
            </a:r>
            <a:r>
              <a:rPr lang="ar-SA" sz="3600" b="1" dirty="0">
                <a:cs typeface="Traditional Arabic" pitchFamily="2" charset="-78"/>
                <a:sym typeface="AGA Arabesque" pitchFamily="2" charset="2"/>
              </a:rPr>
              <a:t>معنى حرية الاعتقاد مثلاً أو الرأي إباحة </a:t>
            </a:r>
            <a:r>
              <a:rPr lang="ar-SA" sz="3600" b="1" dirty="0" smtClean="0">
                <a:cs typeface="Traditional Arabic" pitchFamily="2" charset="-78"/>
                <a:sym typeface="AGA Arabesque" pitchFamily="2" charset="2"/>
              </a:rPr>
              <a:t>الطعن في الإسلام وأهله، أو </a:t>
            </a:r>
            <a:r>
              <a:rPr lang="ar-SA" sz="3600" b="1" dirty="0">
                <a:cs typeface="Traditional Arabic" pitchFamily="2" charset="-78"/>
                <a:sym typeface="AGA Arabesque" pitchFamily="2" charset="2"/>
              </a:rPr>
              <a:t>إذاعة الكفر بالله ورسوله </a:t>
            </a:r>
            <a:r>
              <a:rPr lang="ar-SA" sz="3600" b="1" dirty="0" smtClean="0">
                <a:cs typeface="Traditional Arabic" pitchFamily="2" charset="-78"/>
                <a:sym typeface="AGA Arabesque" pitchFamily="2" charset="2"/>
              </a:rPr>
              <a:t>وكتابه، أو </a:t>
            </a:r>
            <a:r>
              <a:rPr lang="ar-SA" sz="3600" b="1" dirty="0">
                <a:cs typeface="Traditional Arabic" pitchFamily="2" charset="-78"/>
                <a:sym typeface="AGA Arabesque" pitchFamily="2" charset="2"/>
              </a:rPr>
              <a:t>نشر الخلاعة </a:t>
            </a:r>
            <a:r>
              <a:rPr lang="ar-SA" sz="3600" b="1" dirty="0" smtClean="0">
                <a:cs typeface="Traditional Arabic" pitchFamily="2" charset="-78"/>
                <a:sym typeface="AGA Arabesque" pitchFamily="2" charset="2"/>
              </a:rPr>
              <a:t>والفجور... </a:t>
            </a:r>
            <a:r>
              <a:rPr lang="ar-SA" sz="3600" b="1" dirty="0">
                <a:cs typeface="Traditional Arabic" pitchFamily="2" charset="-78"/>
                <a:sym typeface="AGA Arabesque" pitchFamily="2" charset="2"/>
              </a:rPr>
              <a:t>فهذا لا يقره </a:t>
            </a:r>
            <a:r>
              <a:rPr lang="ar-SA" sz="3600" b="1" dirty="0" smtClean="0">
                <a:cs typeface="Traditional Arabic" pitchFamily="2" charset="-78"/>
                <a:sym typeface="AGA Arabesque" pitchFamily="2" charset="2"/>
              </a:rPr>
              <a:t>شرع ولا عقل.</a:t>
            </a:r>
            <a:endParaRPr lang="ar-SA" sz="3600" b="1" dirty="0">
              <a:cs typeface="Traditional Arabic" pitchFamily="2" charset="-78"/>
              <a:sym typeface="AGA Arabesque"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8">
                                            <p:bg/>
                                          </p:spTgt>
                                        </p:tgtEl>
                                        <p:attrNameLst>
                                          <p:attrName>style.visibility</p:attrName>
                                        </p:attrNameLst>
                                      </p:cBhvr>
                                      <p:to>
                                        <p:strVal val="visible"/>
                                      </p:to>
                                    </p:set>
                                    <p:anim calcmode="lin" valueType="num">
                                      <p:cBhvr additive="base">
                                        <p:cTn id="7" dur="2000" fill="hold"/>
                                        <p:tgtEl>
                                          <p:spTgt spid="86018">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86018">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8">
                                            <p:txEl>
                                              <p:pRg st="0" end="0"/>
                                            </p:txEl>
                                          </p:spTgt>
                                        </p:tgtEl>
                                        <p:attrNameLst>
                                          <p:attrName>style.visibility</p:attrName>
                                        </p:attrNameLst>
                                      </p:cBhvr>
                                      <p:to>
                                        <p:strVal val="visible"/>
                                      </p:to>
                                    </p:set>
                                    <p:anim calcmode="lin" valueType="num">
                                      <p:cBhvr additive="base">
                                        <p:cTn id="13" dur="2000" fill="hold"/>
                                        <p:tgtEl>
                                          <p:spTgt spid="86018">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860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8">
                                            <p:txEl>
                                              <p:pRg st="1" end="1"/>
                                            </p:txEl>
                                          </p:spTgt>
                                        </p:tgtEl>
                                        <p:attrNameLst>
                                          <p:attrName>style.visibility</p:attrName>
                                        </p:attrNameLst>
                                      </p:cBhvr>
                                      <p:to>
                                        <p:strVal val="visible"/>
                                      </p:to>
                                    </p:set>
                                    <p:anim calcmode="lin" valueType="num">
                                      <p:cBhvr additive="base">
                                        <p:cTn id="19" dur="2000" fill="hold"/>
                                        <p:tgtEl>
                                          <p:spTgt spid="86018">
                                            <p:txEl>
                                              <p:pRg st="1" end="1"/>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860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18">
                                            <p:txEl>
                                              <p:pRg st="2" end="2"/>
                                            </p:txEl>
                                          </p:spTgt>
                                        </p:tgtEl>
                                        <p:attrNameLst>
                                          <p:attrName>style.visibility</p:attrName>
                                        </p:attrNameLst>
                                      </p:cBhvr>
                                      <p:to>
                                        <p:strVal val="visible"/>
                                      </p:to>
                                    </p:set>
                                    <p:anim calcmode="lin" valueType="num">
                                      <p:cBhvr additive="base">
                                        <p:cTn id="25" dur="2000" fill="hold"/>
                                        <p:tgtEl>
                                          <p:spTgt spid="86018">
                                            <p:txEl>
                                              <p:pRg st="2" end="2"/>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860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73113BD3-938B-40A7-ACE2-F466396EF6E4}" type="slidenum">
              <a:rPr lang="ar-SA"/>
              <a:pPr/>
              <a:t>37</a:t>
            </a:fld>
            <a:endParaRPr lang="en-US"/>
          </a:p>
        </p:txBody>
      </p:sp>
      <p:sp>
        <p:nvSpPr>
          <p:cNvPr id="5146" name="Text Box 26"/>
          <p:cNvSpPr txBox="1">
            <a:spLocks noChangeArrowheads="1"/>
          </p:cNvSpPr>
          <p:nvPr/>
        </p:nvSpPr>
        <p:spPr bwMode="auto">
          <a:xfrm>
            <a:off x="2895600" y="3429001"/>
            <a:ext cx="3743325" cy="830997"/>
          </a:xfrm>
          <a:prstGeom prst="rect">
            <a:avLst/>
          </a:prstGeom>
          <a:solidFill>
            <a:srgbClr val="FFFF99"/>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أ. المقارنة بين الإعلان الإسلامي والإعلان العالمي</a:t>
            </a:r>
          </a:p>
        </p:txBody>
      </p:sp>
      <p:sp>
        <p:nvSpPr>
          <p:cNvPr id="5147" name="Text Box 27"/>
          <p:cNvSpPr txBox="1">
            <a:spLocks noChangeArrowheads="1"/>
          </p:cNvSpPr>
          <p:nvPr/>
        </p:nvSpPr>
        <p:spPr bwMode="auto">
          <a:xfrm>
            <a:off x="2895600" y="4426803"/>
            <a:ext cx="3743325" cy="830997"/>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ب. المواد التي انفرد </a:t>
            </a:r>
            <a:r>
              <a:rPr lang="ar-SA" sz="2400" dirty="0" err="1" smtClean="0"/>
              <a:t>بها</a:t>
            </a:r>
            <a:r>
              <a:rPr lang="ar-SA" sz="2400" dirty="0" smtClean="0"/>
              <a:t> كل من الإعلانين</a:t>
            </a:r>
          </a:p>
        </p:txBody>
      </p:sp>
      <p:sp>
        <p:nvSpPr>
          <p:cNvPr id="5152" name="Rectangle 32"/>
          <p:cNvSpPr>
            <a:spLocks noChangeArrowheads="1"/>
          </p:cNvSpPr>
          <p:nvPr/>
        </p:nvSpPr>
        <p:spPr bwMode="auto">
          <a:xfrm>
            <a:off x="609600" y="692150"/>
            <a:ext cx="7924800" cy="1057275"/>
          </a:xfrm>
          <a:prstGeom prst="rect">
            <a:avLst/>
          </a:prstGeom>
          <a:solidFill>
            <a:schemeClr val="accent2">
              <a:lumMod val="20000"/>
              <a:lumOff val="80000"/>
            </a:schemeClr>
          </a:soli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rtl="1"/>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مقارنة بين الإعلان الإسلامي والإعلان العالمي لحقوق الإنسان</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155" name="AutoShape 35"/>
          <p:cNvSpPr>
            <a:spLocks noChangeArrowheads="1"/>
          </p:cNvSpPr>
          <p:nvPr/>
        </p:nvSpPr>
        <p:spPr bwMode="auto">
          <a:xfrm>
            <a:off x="2667000" y="2212975"/>
            <a:ext cx="3657600" cy="606425"/>
          </a:xfrm>
          <a:prstGeom prst="roundRect">
            <a:avLst>
              <a:gd name="adj" fmla="val 0"/>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en-US"/>
          </a:p>
        </p:txBody>
      </p:sp>
      <p:sp>
        <p:nvSpPr>
          <p:cNvPr id="5156" name="Text Box 36"/>
          <p:cNvSpPr txBox="1">
            <a:spLocks noChangeArrowheads="1"/>
          </p:cNvSpPr>
          <p:nvPr/>
        </p:nvSpPr>
        <p:spPr bwMode="auto">
          <a:xfrm rot="20913888">
            <a:off x="3040974" y="2308391"/>
            <a:ext cx="3347065" cy="463846"/>
          </a:xfrm>
          <a:prstGeom prst="rect">
            <a:avLst/>
          </a:prstGeom>
          <a:noFill/>
          <a:ln w="9525" algn="ctr">
            <a:noFill/>
            <a:miter lim="800000"/>
            <a:headEnd/>
            <a:tailEnd/>
          </a:ln>
          <a:effectLst/>
        </p:spPr>
        <p:txBody>
          <a:bodyPr wrap="square" lIns="90000" tIns="46800" rIns="90000" bIns="46800">
            <a:spAutoFit/>
          </a:bodyPr>
          <a:lstStyle/>
          <a:p>
            <a:pPr algn="ctr">
              <a:spcBef>
                <a:spcPct val="50000"/>
              </a:spcBef>
            </a:pPr>
            <a:r>
              <a:rPr lang="ar-SA" sz="2400" dirty="0" smtClean="0"/>
              <a:t>والحديث </a:t>
            </a:r>
            <a:r>
              <a:rPr lang="ar-SA" sz="2400" dirty="0"/>
              <a:t>عن ذلك </a:t>
            </a:r>
            <a:r>
              <a:rPr lang="ar-SA" sz="2400" dirty="0" smtClean="0"/>
              <a:t>يتضمن :</a:t>
            </a:r>
            <a:endParaRPr lang="en-US" sz="2400" dirty="0"/>
          </a:p>
        </p:txBody>
      </p:sp>
      <p:sp>
        <p:nvSpPr>
          <p:cNvPr id="9" name="مستطيل مستدير الزوايا 8"/>
          <p:cNvSpPr/>
          <p:nvPr/>
        </p:nvSpPr>
        <p:spPr>
          <a:xfrm>
            <a:off x="8001000" y="990600"/>
            <a:ext cx="381000" cy="381000"/>
          </a:xfrm>
          <a:prstGeom prst="roundRect">
            <a:avLst/>
          </a:prstGeom>
          <a:solidFill>
            <a:schemeClr val="accent2">
              <a:lumMod val="60000"/>
              <a:lumOff val="4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52" grpId="0" animBg="1"/>
      <p:bldP spid="5155" grpId="0" animBg="1"/>
      <p:bldP spid="515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7DBE802-7215-4D86-85E3-3593CDD9AD0F}" type="slidenum">
              <a:rPr lang="ar-SA"/>
              <a:pPr/>
              <a:t>38</a:t>
            </a:fld>
            <a:endParaRPr lang="en-US"/>
          </a:p>
        </p:txBody>
      </p:sp>
      <p:sp>
        <p:nvSpPr>
          <p:cNvPr id="25606" name="Rectangle 5"/>
          <p:cNvSpPr>
            <a:spLocks noChangeArrowheads="1"/>
          </p:cNvSpPr>
          <p:nvPr/>
        </p:nvSpPr>
        <p:spPr bwMode="auto">
          <a:xfrm>
            <a:off x="7019925" y="4006850"/>
            <a:ext cx="1862138" cy="366713"/>
          </a:xfrm>
          <a:prstGeom prst="rect">
            <a:avLst/>
          </a:prstGeom>
          <a:noFill/>
          <a:ln w="9525">
            <a:noFill/>
            <a:miter lim="800000"/>
            <a:headEnd/>
            <a:tailEnd/>
          </a:ln>
        </p:spPr>
        <p:txBody>
          <a:bodyPr anchor="ctr">
            <a:spAutoFit/>
          </a:bodyPr>
          <a:lstStyle/>
          <a:p>
            <a:pPr algn="justLow"/>
            <a:r>
              <a:rPr lang="ar-SA" sz="1800">
                <a:latin typeface="Arial" charset="0"/>
              </a:rPr>
              <a:t>.</a:t>
            </a:r>
          </a:p>
        </p:txBody>
      </p:sp>
      <p:sp>
        <p:nvSpPr>
          <p:cNvPr id="102407" name="_s1132"/>
          <p:cNvSpPr>
            <a:spLocks noChangeArrowheads="1"/>
          </p:cNvSpPr>
          <p:nvPr/>
        </p:nvSpPr>
        <p:spPr bwMode="auto">
          <a:xfrm>
            <a:off x="228600" y="914400"/>
            <a:ext cx="7620000" cy="990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400" b="1" dirty="0" smtClean="0">
              <a:cs typeface="Traditional Arabic" pitchFamily="2" charset="-78"/>
            </a:endParaRPr>
          </a:p>
          <a:p>
            <a:pPr algn="ctr"/>
            <a:r>
              <a:rPr lang="ar-SA" sz="2400" b="1" dirty="0" smtClean="0">
                <a:cs typeface="Traditional Arabic" pitchFamily="2" charset="-78"/>
              </a:rPr>
              <a:t>حقوق الإنسان في الإسلام ترجع إلى الخالق ، فهو الذي خلق الإنسان  ويعلم ما يصلح له؛ </a:t>
            </a:r>
          </a:p>
          <a:p>
            <a:pPr algn="ctr"/>
            <a:r>
              <a:rPr lang="ar-SA" sz="2400" b="1" dirty="0" smtClean="0">
                <a:cs typeface="Traditional Arabic" pitchFamily="2" charset="-78"/>
              </a:rPr>
              <a:t>قال تعالى: </a:t>
            </a:r>
            <a:r>
              <a:rPr lang="ar-SA" sz="2400" b="1" dirty="0" smtClean="0">
                <a:cs typeface="Traditional Arabic" pitchFamily="2" charset="-78"/>
                <a:sym typeface="AGA Arabesque" pitchFamily="2" charset="2"/>
              </a:rPr>
              <a:t>{أَلَا يَعْلَمُ مَنْ خَلَقَ وَهُوَ اللَّطِيفُ الْخَبِيرُ }.</a:t>
            </a:r>
          </a:p>
          <a:p>
            <a:pPr algn="ctr"/>
            <a:r>
              <a:rPr lang="ar-SA" sz="2400" b="1" dirty="0" smtClean="0">
                <a:cs typeface="Traditional Arabic" pitchFamily="2" charset="-78"/>
                <a:sym typeface="AGA Arabesque" pitchFamily="2" charset="2"/>
              </a:rPr>
              <a:t> </a:t>
            </a:r>
            <a:endParaRPr lang="ar-SA" sz="2400" b="1" dirty="0" smtClean="0">
              <a:cs typeface="Traditional Arabic" pitchFamily="2" charset="-78"/>
            </a:endParaRPr>
          </a:p>
        </p:txBody>
      </p:sp>
      <p:sp>
        <p:nvSpPr>
          <p:cNvPr id="102408" name="_s1132"/>
          <p:cNvSpPr>
            <a:spLocks noChangeArrowheads="1"/>
          </p:cNvSpPr>
          <p:nvPr/>
        </p:nvSpPr>
        <p:spPr bwMode="auto">
          <a:xfrm>
            <a:off x="7924800" y="914400"/>
            <a:ext cx="990600" cy="20574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a:latin typeface="Arial" charset="0"/>
            </a:endParaRPr>
          </a:p>
          <a:p>
            <a:pPr algn="ctr"/>
            <a:r>
              <a:rPr lang="ar-SA" sz="2400" b="1" dirty="0" smtClean="0">
                <a:latin typeface="Arial" charset="0"/>
              </a:rPr>
              <a:t>1. من جهة المصدر</a:t>
            </a:r>
            <a:endParaRPr lang="en-US" sz="2400" b="1" dirty="0">
              <a:latin typeface="Arial" charset="0"/>
            </a:endParaRPr>
          </a:p>
          <a:p>
            <a:endParaRPr lang="en-US" sz="2400" b="1" dirty="0">
              <a:latin typeface="Arial" charset="0"/>
            </a:endParaRPr>
          </a:p>
        </p:txBody>
      </p:sp>
      <p:sp>
        <p:nvSpPr>
          <p:cNvPr id="102409" name="_s1132"/>
          <p:cNvSpPr>
            <a:spLocks noChangeArrowheads="1"/>
          </p:cNvSpPr>
          <p:nvPr/>
        </p:nvSpPr>
        <p:spPr bwMode="auto">
          <a:xfrm>
            <a:off x="228600" y="2057400"/>
            <a:ext cx="7620000" cy="9144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800" b="1" dirty="0">
              <a:latin typeface="Arial" charset="0"/>
            </a:endParaRPr>
          </a:p>
          <a:p>
            <a:pPr algn="ctr"/>
            <a:r>
              <a:rPr lang="ar-SA" sz="2400" b="1" dirty="0" smtClean="0">
                <a:cs typeface="Traditional Arabic" pitchFamily="2" charset="-78"/>
              </a:rPr>
              <a:t>وحقوق الإنسان في الوثائق الوضعية بشرية المصدر، ومن المعلوم أن نضرة الإنسان قاصرة؛ لهذا كثيرا ما يعتريها التغيير والتبديل، قال تعالى: {وَمَا أُوتِيتُمْ مِنَ الْعِلْمِ إِلَّا قَلِيلًا}.</a:t>
            </a:r>
            <a:endParaRPr lang="en-US" sz="2400" b="1" dirty="0">
              <a:cs typeface="Traditional Arabic" pitchFamily="2" charset="-78"/>
            </a:endParaRPr>
          </a:p>
          <a:p>
            <a:endParaRPr lang="en-US" sz="2400" b="1" dirty="0">
              <a:latin typeface="Arial" charset="0"/>
            </a:endParaRPr>
          </a:p>
        </p:txBody>
      </p:sp>
      <p:sp>
        <p:nvSpPr>
          <p:cNvPr id="102416" name="Line 16"/>
          <p:cNvSpPr>
            <a:spLocks noChangeShapeType="1"/>
          </p:cNvSpPr>
          <p:nvPr/>
        </p:nvSpPr>
        <p:spPr bwMode="auto">
          <a:xfrm>
            <a:off x="5724525" y="4221163"/>
            <a:ext cx="0" cy="0"/>
          </a:xfrm>
          <a:prstGeom prst="line">
            <a:avLst/>
          </a:prstGeom>
          <a:noFill/>
          <a:ln w="9525">
            <a:solidFill>
              <a:schemeClr val="tx1"/>
            </a:solidFill>
            <a:round/>
            <a:headEnd/>
            <a:tailEnd type="triangle" w="med" len="med"/>
          </a:ln>
        </p:spPr>
        <p:txBody>
          <a:bodyPr/>
          <a:lstStyle/>
          <a:p>
            <a:endParaRPr lang="en-US"/>
          </a:p>
        </p:txBody>
      </p:sp>
      <p:sp>
        <p:nvSpPr>
          <p:cNvPr id="102422" name="Rectangle 22"/>
          <p:cNvSpPr>
            <a:spLocks noChangeArrowheads="1"/>
          </p:cNvSpPr>
          <p:nvPr/>
        </p:nvSpPr>
        <p:spPr bwMode="auto">
          <a:xfrm>
            <a:off x="1676400" y="260350"/>
            <a:ext cx="5964237" cy="501650"/>
          </a:xfrm>
          <a:prstGeom prst="rect">
            <a:avLst/>
          </a:prstGeom>
          <a:solidFill>
            <a:schemeClr val="bg2">
              <a:lumMod val="90000"/>
            </a:schemeClr>
          </a:solidFill>
          <a:ln>
            <a:headEnd/>
            <a:tailEnd/>
          </a:ln>
        </p:spPr>
        <p:style>
          <a:lnRef idx="2">
            <a:schemeClr val="accent1"/>
          </a:lnRef>
          <a:fillRef idx="1">
            <a:schemeClr val="lt1"/>
          </a:fillRef>
          <a:effectRef idx="0">
            <a:schemeClr val="accent1"/>
          </a:effectRef>
          <a:fontRef idx="minor">
            <a:schemeClr val="dk1"/>
          </a:fontRef>
        </p:style>
        <p:txBody>
          <a:bodyPr wrap="none" anchor="ctr">
            <a:scene3d>
              <a:camera prst="orthographicFront"/>
              <a:lightRig rig="threePt" dir="t"/>
            </a:scene3d>
            <a:sp3d extrusionH="57150">
              <a:bevelT w="38100" h="38100" prst="angle"/>
            </a:sp3d>
          </a:bodyPr>
          <a:lstStyle/>
          <a:p>
            <a:pPr algn="ct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 المقارنة بين الإعلان الإسلامي والإعلان العالمي</a:t>
            </a:r>
          </a:p>
        </p:txBody>
      </p:sp>
      <p:sp>
        <p:nvSpPr>
          <p:cNvPr id="39" name="_s1132"/>
          <p:cNvSpPr>
            <a:spLocks noChangeArrowheads="1"/>
          </p:cNvSpPr>
          <p:nvPr/>
        </p:nvSpPr>
        <p:spPr bwMode="auto">
          <a:xfrm>
            <a:off x="152400" y="3124200"/>
            <a:ext cx="8839200" cy="34290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r"/>
            <a:r>
              <a:rPr lang="ar-SA" sz="2800" b="1" dirty="0" smtClean="0">
                <a:solidFill>
                  <a:schemeClr val="tx1">
                    <a:lumMod val="65000"/>
                    <a:lumOff val="35000"/>
                  </a:schemeClr>
                </a:solidFill>
                <a:cs typeface="Traditional Arabic" pitchFamily="2" charset="-78"/>
                <a:sym typeface="AGA Arabesque" pitchFamily="2" charset="2"/>
              </a:rPr>
              <a:t>ويترتب عليه: </a:t>
            </a:r>
          </a:p>
          <a:p>
            <a:pPr algn="r"/>
            <a:r>
              <a:rPr lang="ar-SA" sz="2800" b="1" dirty="0" smtClean="0">
                <a:cs typeface="Traditional Arabic" pitchFamily="2" charset="-78"/>
                <a:sym typeface="AGA Arabesque" pitchFamily="2" charset="2"/>
              </a:rPr>
              <a:t>أ. أن الحقوق في الإسلام غير قابلة للتغيير، بخلاف الوثائق الوضعية حيث تتصف بعدم 	الاستقرار، لقصور البشر من جهة، ولتغيرها بحسب تغير موازين القوى. </a:t>
            </a:r>
          </a:p>
          <a:p>
            <a:pPr algn="r"/>
            <a:r>
              <a:rPr lang="ar-SA" sz="2800" b="1" dirty="0" smtClean="0">
                <a:cs typeface="Traditional Arabic" pitchFamily="2" charset="-78"/>
                <a:sym typeface="AGA Arabesque" pitchFamily="2" charset="2"/>
              </a:rPr>
              <a:t>ب. أن المشرع في الإسلام ليس له مصلحة شخصية في التشريع. أما الإعلان الوضعي فللمشرع فيه  مصالح سياسية واقتصادية يسعى من خلالها إلى خدمة الشعوب القوية، وأصحاب النفوذ، والضغط على الشعوب المستضعفة من أجل التدخل في شؤونها الداخلية. </a:t>
            </a:r>
          </a:p>
          <a:p>
            <a:pPr algn="r"/>
            <a:r>
              <a:rPr lang="ar-SA" sz="2800" b="1" dirty="0" smtClean="0">
                <a:cs typeface="Traditional Arabic" pitchFamily="2" charset="-78"/>
                <a:sym typeface="AGA Arabesque" pitchFamily="2" charset="2"/>
              </a:rPr>
              <a:t>ج. أن الحقوق في الإسلام تتصف بالسمو وتصل إلى القلوب بشكل ذاتي مما يجعلها أعمق وأوثق، وعلى خلاف ذلك الوضعية، حيث </a:t>
            </a:r>
            <a:r>
              <a:rPr lang="ar-SA" sz="2800" b="1" dirty="0" err="1" smtClean="0">
                <a:cs typeface="Traditional Arabic" pitchFamily="2" charset="-78"/>
                <a:sym typeface="AGA Arabesque" pitchFamily="2" charset="2"/>
              </a:rPr>
              <a:t>يتفلَّت</a:t>
            </a:r>
            <a:r>
              <a:rPr lang="ar-SA" sz="2800" b="1" dirty="0" smtClean="0">
                <a:cs typeface="Traditional Arabic" pitchFamily="2" charset="-78"/>
                <a:sym typeface="AGA Arabesque" pitchFamily="2" charset="2"/>
              </a:rPr>
              <a:t> أكثر الناس منها بمجرد غياب الرقيب.</a:t>
            </a:r>
            <a:endParaRPr lang="ar-SA" sz="2800" b="1" dirty="0" smtClean="0">
              <a:cs typeface="Traditional Arabic"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2"/>
                                        </p:tgtEl>
                                        <p:attrNameLst>
                                          <p:attrName>style.visibility</p:attrName>
                                        </p:attrNameLst>
                                      </p:cBhvr>
                                      <p:to>
                                        <p:strVal val="visible"/>
                                      </p:to>
                                    </p:set>
                                    <p:anim calcmode="lin" valueType="num">
                                      <p:cBhvr additive="base">
                                        <p:cTn id="7" dur="3000" fill="hold"/>
                                        <p:tgtEl>
                                          <p:spTgt spid="102422"/>
                                        </p:tgtEl>
                                        <p:attrNameLst>
                                          <p:attrName>ppt_x</p:attrName>
                                        </p:attrNameLst>
                                      </p:cBhvr>
                                      <p:tavLst>
                                        <p:tav tm="0">
                                          <p:val>
                                            <p:strVal val="#ppt_x"/>
                                          </p:val>
                                        </p:tav>
                                        <p:tav tm="100000">
                                          <p:val>
                                            <p:strVal val="#ppt_x"/>
                                          </p:val>
                                        </p:tav>
                                      </p:tavLst>
                                    </p:anim>
                                    <p:anim calcmode="lin" valueType="num">
                                      <p:cBhvr additive="base">
                                        <p:cTn id="8" dur="3000" fill="hold"/>
                                        <p:tgtEl>
                                          <p:spTgt spid="1024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anim calcmode="lin" valueType="num">
                                      <p:cBhvr additive="base">
                                        <p:cTn id="13" dur="1000" fill="hold"/>
                                        <p:tgtEl>
                                          <p:spTgt spid="102408"/>
                                        </p:tgtEl>
                                        <p:attrNameLst>
                                          <p:attrName>ppt_x</p:attrName>
                                        </p:attrNameLst>
                                      </p:cBhvr>
                                      <p:tavLst>
                                        <p:tav tm="0">
                                          <p:val>
                                            <p:strVal val="1+#ppt_w/2"/>
                                          </p:val>
                                        </p:tav>
                                        <p:tav tm="100000">
                                          <p:val>
                                            <p:strVal val="#ppt_x"/>
                                          </p:val>
                                        </p:tav>
                                      </p:tavLst>
                                    </p:anim>
                                    <p:anim calcmode="lin" valueType="num">
                                      <p:cBhvr additive="base">
                                        <p:cTn id="14" dur="1000" fill="hold"/>
                                        <p:tgtEl>
                                          <p:spTgt spid="1024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07"/>
                                        </p:tgtEl>
                                        <p:attrNameLst>
                                          <p:attrName>style.visibility</p:attrName>
                                        </p:attrNameLst>
                                      </p:cBhvr>
                                      <p:to>
                                        <p:strVal val="visible"/>
                                      </p:to>
                                    </p:set>
                                    <p:anim calcmode="lin" valueType="num">
                                      <p:cBhvr additive="base">
                                        <p:cTn id="19" dur="2000" fill="hold"/>
                                        <p:tgtEl>
                                          <p:spTgt spid="102407"/>
                                        </p:tgtEl>
                                        <p:attrNameLst>
                                          <p:attrName>ppt_x</p:attrName>
                                        </p:attrNameLst>
                                      </p:cBhvr>
                                      <p:tavLst>
                                        <p:tav tm="0">
                                          <p:val>
                                            <p:strVal val="0-#ppt_w/2"/>
                                          </p:val>
                                        </p:tav>
                                        <p:tav tm="100000">
                                          <p:val>
                                            <p:strVal val="#ppt_x"/>
                                          </p:val>
                                        </p:tav>
                                      </p:tavLst>
                                    </p:anim>
                                    <p:anim calcmode="lin" valueType="num">
                                      <p:cBhvr additive="base">
                                        <p:cTn id="20" dur="2000" fill="hold"/>
                                        <p:tgtEl>
                                          <p:spTgt spid="1024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ind.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2409"/>
                                        </p:tgtEl>
                                        <p:attrNameLst>
                                          <p:attrName>style.visibility</p:attrName>
                                        </p:attrNameLst>
                                      </p:cBhvr>
                                      <p:to>
                                        <p:strVal val="visible"/>
                                      </p:to>
                                    </p:set>
                                    <p:anim calcmode="lin" valueType="num">
                                      <p:cBhvr additive="base">
                                        <p:cTn id="25" dur="2000" fill="hold"/>
                                        <p:tgtEl>
                                          <p:spTgt spid="102409"/>
                                        </p:tgtEl>
                                        <p:attrNameLst>
                                          <p:attrName>ppt_x</p:attrName>
                                        </p:attrNameLst>
                                      </p:cBhvr>
                                      <p:tavLst>
                                        <p:tav tm="0">
                                          <p:val>
                                            <p:strVal val="1+#ppt_w/2"/>
                                          </p:val>
                                        </p:tav>
                                        <p:tav tm="100000">
                                          <p:val>
                                            <p:strVal val="#ppt_x"/>
                                          </p:val>
                                        </p:tav>
                                      </p:tavLst>
                                    </p:anim>
                                    <p:anim calcmode="lin" valueType="num">
                                      <p:cBhvr additive="base">
                                        <p:cTn id="26" dur="2000" fill="hold"/>
                                        <p:tgtEl>
                                          <p:spTgt spid="1024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voltage.wav"/>
                                        </p:tgtEl>
                                      </p:cMediaNode>
                                    </p:audio>
                                  </p:subTnLst>
                                </p:cTn>
                              </p:par>
                              <p:par>
                                <p:cTn id="27" presetID="26" presetClass="entr" presetSubtype="0" fill="hold" grpId="0" nodeType="withEffect">
                                  <p:stCondLst>
                                    <p:cond delay="0"/>
                                  </p:stCondLst>
                                  <p:childTnLst>
                                    <p:set>
                                      <p:cBhvr>
                                        <p:cTn id="28" dur="1" fill="hold">
                                          <p:stCondLst>
                                            <p:cond delay="0"/>
                                          </p:stCondLst>
                                        </p:cTn>
                                        <p:tgtEl>
                                          <p:spTgt spid="102416"/>
                                        </p:tgtEl>
                                        <p:attrNameLst>
                                          <p:attrName>style.visibility</p:attrName>
                                        </p:attrNameLst>
                                      </p:cBhvr>
                                      <p:to>
                                        <p:strVal val="visible"/>
                                      </p:to>
                                    </p:set>
                                    <p:animEffect transition="in" filter="wipe(down)">
                                      <p:cBhvr>
                                        <p:cTn id="29" dur="580">
                                          <p:stCondLst>
                                            <p:cond delay="0"/>
                                          </p:stCondLst>
                                        </p:cTn>
                                        <p:tgtEl>
                                          <p:spTgt spid="102416"/>
                                        </p:tgtEl>
                                      </p:cBhvr>
                                    </p:animEffect>
                                    <p:anim calcmode="lin" valueType="num">
                                      <p:cBhvr>
                                        <p:cTn id="30" dur="1822" tmFilter="0,0; 0.14,0.36; 0.43,0.73; 0.71,0.91; 1.0,1.0">
                                          <p:stCondLst>
                                            <p:cond delay="0"/>
                                          </p:stCondLst>
                                        </p:cTn>
                                        <p:tgtEl>
                                          <p:spTgt spid="10241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241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241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241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2416"/>
                                        </p:tgtEl>
                                        <p:attrNameLst>
                                          <p:attrName>ppt_y</p:attrName>
                                        </p:attrNameLst>
                                      </p:cBhvr>
                                      <p:tavLst>
                                        <p:tav tm="0" fmla="#ppt_y-sin(pi*$)/81">
                                          <p:val>
                                            <p:fltVal val="0"/>
                                          </p:val>
                                        </p:tav>
                                        <p:tav tm="100000">
                                          <p:val>
                                            <p:fltVal val="1"/>
                                          </p:val>
                                        </p:tav>
                                      </p:tavLst>
                                    </p:anim>
                                    <p:animScale>
                                      <p:cBhvr>
                                        <p:cTn id="35" dur="26">
                                          <p:stCondLst>
                                            <p:cond delay="650"/>
                                          </p:stCondLst>
                                        </p:cTn>
                                        <p:tgtEl>
                                          <p:spTgt spid="102416"/>
                                        </p:tgtEl>
                                      </p:cBhvr>
                                      <p:to x="100000" y="60000"/>
                                    </p:animScale>
                                    <p:animScale>
                                      <p:cBhvr>
                                        <p:cTn id="36" dur="166" decel="50000">
                                          <p:stCondLst>
                                            <p:cond delay="676"/>
                                          </p:stCondLst>
                                        </p:cTn>
                                        <p:tgtEl>
                                          <p:spTgt spid="102416"/>
                                        </p:tgtEl>
                                      </p:cBhvr>
                                      <p:to x="100000" y="100000"/>
                                    </p:animScale>
                                    <p:animScale>
                                      <p:cBhvr>
                                        <p:cTn id="37" dur="26">
                                          <p:stCondLst>
                                            <p:cond delay="1312"/>
                                          </p:stCondLst>
                                        </p:cTn>
                                        <p:tgtEl>
                                          <p:spTgt spid="102416"/>
                                        </p:tgtEl>
                                      </p:cBhvr>
                                      <p:to x="100000" y="80000"/>
                                    </p:animScale>
                                    <p:animScale>
                                      <p:cBhvr>
                                        <p:cTn id="38" dur="166" decel="50000">
                                          <p:stCondLst>
                                            <p:cond delay="1338"/>
                                          </p:stCondLst>
                                        </p:cTn>
                                        <p:tgtEl>
                                          <p:spTgt spid="102416"/>
                                        </p:tgtEl>
                                      </p:cBhvr>
                                      <p:to x="100000" y="100000"/>
                                    </p:animScale>
                                    <p:animScale>
                                      <p:cBhvr>
                                        <p:cTn id="39" dur="26">
                                          <p:stCondLst>
                                            <p:cond delay="1642"/>
                                          </p:stCondLst>
                                        </p:cTn>
                                        <p:tgtEl>
                                          <p:spTgt spid="102416"/>
                                        </p:tgtEl>
                                      </p:cBhvr>
                                      <p:to x="100000" y="90000"/>
                                    </p:animScale>
                                    <p:animScale>
                                      <p:cBhvr>
                                        <p:cTn id="40" dur="166" decel="50000">
                                          <p:stCondLst>
                                            <p:cond delay="1668"/>
                                          </p:stCondLst>
                                        </p:cTn>
                                        <p:tgtEl>
                                          <p:spTgt spid="102416"/>
                                        </p:tgtEl>
                                      </p:cBhvr>
                                      <p:to x="100000" y="100000"/>
                                    </p:animScale>
                                    <p:animScale>
                                      <p:cBhvr>
                                        <p:cTn id="41" dur="26">
                                          <p:stCondLst>
                                            <p:cond delay="1808"/>
                                          </p:stCondLst>
                                        </p:cTn>
                                        <p:tgtEl>
                                          <p:spTgt spid="102416"/>
                                        </p:tgtEl>
                                      </p:cBhvr>
                                      <p:to x="100000" y="95000"/>
                                    </p:animScale>
                                    <p:animScale>
                                      <p:cBhvr>
                                        <p:cTn id="42" dur="166" decel="50000">
                                          <p:stCondLst>
                                            <p:cond delay="1834"/>
                                          </p:stCondLst>
                                        </p:cTn>
                                        <p:tgtEl>
                                          <p:spTgt spid="102416"/>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2000" fill="hold"/>
                                        <p:tgtEl>
                                          <p:spTgt spid="39"/>
                                        </p:tgtEl>
                                        <p:attrNameLst>
                                          <p:attrName>ppt_x</p:attrName>
                                        </p:attrNameLst>
                                      </p:cBhvr>
                                      <p:tavLst>
                                        <p:tav tm="0">
                                          <p:val>
                                            <p:strVal val="#ppt_x"/>
                                          </p:val>
                                        </p:tav>
                                        <p:tav tm="100000">
                                          <p:val>
                                            <p:strVal val="#ppt_x"/>
                                          </p:val>
                                        </p:tav>
                                      </p:tavLst>
                                    </p:anim>
                                    <p:anim calcmode="lin" valueType="num">
                                      <p:cBhvr additive="base">
                                        <p:cTn id="48" dur="2000" fill="hold"/>
                                        <p:tgtEl>
                                          <p:spTgt spid="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7" grpId="0" animBg="1"/>
      <p:bldP spid="102408" grpId="0" animBg="1"/>
      <p:bldP spid="102416" grpId="0" animBg="1"/>
      <p:bldP spid="102422" grpId="0" animBg="1"/>
      <p:bldP spid="3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7DBE802-7215-4D86-85E3-3593CDD9AD0F}" type="slidenum">
              <a:rPr lang="ar-SA"/>
              <a:pPr/>
              <a:t>39</a:t>
            </a:fld>
            <a:endParaRPr lang="en-US"/>
          </a:p>
        </p:txBody>
      </p:sp>
      <p:sp>
        <p:nvSpPr>
          <p:cNvPr id="25606" name="Rectangle 5"/>
          <p:cNvSpPr>
            <a:spLocks noChangeArrowheads="1"/>
          </p:cNvSpPr>
          <p:nvPr/>
        </p:nvSpPr>
        <p:spPr bwMode="auto">
          <a:xfrm>
            <a:off x="7019925" y="4006850"/>
            <a:ext cx="1862138" cy="366713"/>
          </a:xfrm>
          <a:prstGeom prst="rect">
            <a:avLst/>
          </a:prstGeom>
          <a:noFill/>
          <a:ln w="9525">
            <a:noFill/>
            <a:miter lim="800000"/>
            <a:headEnd/>
            <a:tailEnd/>
          </a:ln>
        </p:spPr>
        <p:txBody>
          <a:bodyPr anchor="ctr">
            <a:spAutoFit/>
          </a:bodyPr>
          <a:lstStyle/>
          <a:p>
            <a:pPr algn="justLow"/>
            <a:r>
              <a:rPr lang="ar-SA" sz="1800">
                <a:latin typeface="Arial" charset="0"/>
              </a:rPr>
              <a:t>.</a:t>
            </a:r>
          </a:p>
        </p:txBody>
      </p:sp>
      <p:sp>
        <p:nvSpPr>
          <p:cNvPr id="102407" name="_s1132"/>
          <p:cNvSpPr>
            <a:spLocks noChangeArrowheads="1"/>
          </p:cNvSpPr>
          <p:nvPr/>
        </p:nvSpPr>
        <p:spPr bwMode="auto">
          <a:xfrm>
            <a:off x="228600" y="228600"/>
            <a:ext cx="7620000" cy="838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الحقوق في الإسلام بنيت على أساس أنها تكريم من الله له ومنحة منه، فيحوز الإنسان حقوقه على وجه الامتنان لله تعالى والعبودية له.</a:t>
            </a:r>
          </a:p>
        </p:txBody>
      </p:sp>
      <p:sp>
        <p:nvSpPr>
          <p:cNvPr id="102408" name="_s1132"/>
          <p:cNvSpPr>
            <a:spLocks noChangeArrowheads="1"/>
          </p:cNvSpPr>
          <p:nvPr/>
        </p:nvSpPr>
        <p:spPr bwMode="auto">
          <a:xfrm>
            <a:off x="7924800" y="228600"/>
            <a:ext cx="990600" cy="18288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2. من جهة الأسس</a:t>
            </a:r>
            <a:endParaRPr lang="en-US" sz="2400" b="1" dirty="0" smtClean="0">
              <a:latin typeface="Arial" charset="0"/>
            </a:endParaRPr>
          </a:p>
          <a:p>
            <a:endParaRPr lang="en-US" sz="2400" b="1" dirty="0">
              <a:latin typeface="Arial" charset="0"/>
            </a:endParaRPr>
          </a:p>
        </p:txBody>
      </p:sp>
      <p:sp>
        <p:nvSpPr>
          <p:cNvPr id="102409" name="_s1132"/>
          <p:cNvSpPr>
            <a:spLocks noChangeArrowheads="1"/>
          </p:cNvSpPr>
          <p:nvPr/>
        </p:nvSpPr>
        <p:spPr bwMode="auto">
          <a:xfrm>
            <a:off x="228600" y="1143000"/>
            <a:ext cx="7620000" cy="9144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800" b="1" dirty="0">
              <a:latin typeface="Arial" charset="0"/>
            </a:endParaRPr>
          </a:p>
          <a:p>
            <a:pPr algn="ctr"/>
            <a:r>
              <a:rPr lang="ar-SA" sz="2400" b="1" dirty="0" smtClean="0">
                <a:cs typeface="Traditional Arabic" pitchFamily="2" charset="-78"/>
              </a:rPr>
              <a:t>أما أسس الإعلان الوضعي فهي مستمدة من فكرة الحق الطبيعي، فالإنسان يتعامل مع حقوقه على أساس أنها حق ثابت له، ولا يكترث بمن منحه هذه الحقوق.</a:t>
            </a:r>
          </a:p>
          <a:p>
            <a:endParaRPr lang="en-US" sz="2400" b="1" dirty="0">
              <a:latin typeface="Arial" charset="0"/>
            </a:endParaRPr>
          </a:p>
        </p:txBody>
      </p:sp>
      <p:sp>
        <p:nvSpPr>
          <p:cNvPr id="102416" name="Line 16"/>
          <p:cNvSpPr>
            <a:spLocks noChangeShapeType="1"/>
          </p:cNvSpPr>
          <p:nvPr/>
        </p:nvSpPr>
        <p:spPr bwMode="auto">
          <a:xfrm>
            <a:off x="5724525" y="4221163"/>
            <a:ext cx="0" cy="0"/>
          </a:xfrm>
          <a:prstGeom prst="line">
            <a:avLst/>
          </a:prstGeom>
          <a:noFill/>
          <a:ln w="9525">
            <a:solidFill>
              <a:schemeClr val="tx1"/>
            </a:solidFill>
            <a:round/>
            <a:headEnd/>
            <a:tailEnd type="triangle" w="med" len="med"/>
          </a:ln>
        </p:spPr>
        <p:txBody>
          <a:bodyPr/>
          <a:lstStyle/>
          <a:p>
            <a:endParaRPr lang="en-US"/>
          </a:p>
        </p:txBody>
      </p:sp>
      <p:sp>
        <p:nvSpPr>
          <p:cNvPr id="10" name="_s1132"/>
          <p:cNvSpPr>
            <a:spLocks noChangeArrowheads="1"/>
          </p:cNvSpPr>
          <p:nvPr/>
        </p:nvSpPr>
        <p:spPr bwMode="auto">
          <a:xfrm>
            <a:off x="7924800" y="2209800"/>
            <a:ext cx="990600" cy="12954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3. من جهة الأسبقية</a:t>
            </a:r>
            <a:endParaRPr lang="en-US" sz="2400" b="1" dirty="0" smtClean="0">
              <a:latin typeface="Arial" charset="0"/>
            </a:endParaRPr>
          </a:p>
          <a:p>
            <a:endParaRPr lang="en-US" sz="2400" b="1" dirty="0">
              <a:latin typeface="Arial" charset="0"/>
            </a:endParaRPr>
          </a:p>
        </p:txBody>
      </p:sp>
      <p:sp>
        <p:nvSpPr>
          <p:cNvPr id="11" name="_s1132"/>
          <p:cNvSpPr>
            <a:spLocks noChangeArrowheads="1"/>
          </p:cNvSpPr>
          <p:nvPr/>
        </p:nvSpPr>
        <p:spPr bwMode="auto">
          <a:xfrm>
            <a:off x="228600" y="2209800"/>
            <a:ext cx="7620000" cy="609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الحقوق في الإسلام وضعت مع ظهور الإسلام، في القرن السابع الميلادي.</a:t>
            </a:r>
          </a:p>
        </p:txBody>
      </p:sp>
      <p:sp>
        <p:nvSpPr>
          <p:cNvPr id="12" name="_s1132"/>
          <p:cNvSpPr>
            <a:spLocks noChangeArrowheads="1"/>
          </p:cNvSpPr>
          <p:nvPr/>
        </p:nvSpPr>
        <p:spPr bwMode="auto">
          <a:xfrm>
            <a:off x="228600" y="2895600"/>
            <a:ext cx="7620000" cy="609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أما الحقوق في الوثائق الوضعية فقد تأخرت إلى القرن الثالث عشر الميلادي. </a:t>
            </a:r>
          </a:p>
        </p:txBody>
      </p:sp>
      <p:sp>
        <p:nvSpPr>
          <p:cNvPr id="14" name="_s1132"/>
          <p:cNvSpPr>
            <a:spLocks noChangeArrowheads="1"/>
          </p:cNvSpPr>
          <p:nvPr/>
        </p:nvSpPr>
        <p:spPr bwMode="auto">
          <a:xfrm>
            <a:off x="7924800" y="3657600"/>
            <a:ext cx="990600" cy="28956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4. من جهة العالمية</a:t>
            </a:r>
            <a:endParaRPr lang="en-US" sz="2400" b="1" dirty="0" smtClean="0">
              <a:latin typeface="Arial" charset="0"/>
            </a:endParaRPr>
          </a:p>
          <a:p>
            <a:endParaRPr lang="en-US" sz="2400" b="1" dirty="0">
              <a:latin typeface="Arial" charset="0"/>
            </a:endParaRPr>
          </a:p>
        </p:txBody>
      </p:sp>
      <p:sp>
        <p:nvSpPr>
          <p:cNvPr id="15" name="_s1132"/>
          <p:cNvSpPr>
            <a:spLocks noChangeArrowheads="1"/>
          </p:cNvSpPr>
          <p:nvPr/>
        </p:nvSpPr>
        <p:spPr bwMode="auto">
          <a:xfrm>
            <a:off x="228600" y="3657600"/>
            <a:ext cx="7620000" cy="838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الحقوق في الإسلام حقوق عالمية للجنس الإنساني كله؛ فهي تعنى بحقوق الأفراد على أنهم كيان مترابط، وليس على أن كل فرد ينظر إلى حقوقه نظرة مستقلة.</a:t>
            </a:r>
          </a:p>
        </p:txBody>
      </p:sp>
      <p:sp>
        <p:nvSpPr>
          <p:cNvPr id="16" name="_s1132"/>
          <p:cNvSpPr>
            <a:spLocks noChangeArrowheads="1"/>
          </p:cNvSpPr>
          <p:nvPr/>
        </p:nvSpPr>
        <p:spPr bwMode="auto">
          <a:xfrm>
            <a:off x="228600" y="4572000"/>
            <a:ext cx="7620000" cy="20574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200" b="1" dirty="0" smtClean="0">
                <a:cs typeface="Traditional Arabic" pitchFamily="2" charset="-78"/>
              </a:rPr>
              <a:t>أما الحقوق في الوثائق الوضعية فهي لا ترتبط بجنس البشر، بل بالفرد نفسه، فالإنسان مثلا له حق التصرف بملكه حتى لو أضر بالسوق، كما أن للإنسان الزواج بمن شاء </a:t>
            </a:r>
            <a:r>
              <a:rPr lang="ar-SA" sz="2200" b="1" dirty="0" err="1" smtClean="0">
                <a:cs typeface="Traditional Arabic" pitchFamily="2" charset="-78"/>
              </a:rPr>
              <a:t>ومواقعة</a:t>
            </a:r>
            <a:r>
              <a:rPr lang="ar-SA" sz="2200" b="1" dirty="0" smtClean="0">
                <a:cs typeface="Traditional Arabic" pitchFamily="2" charset="-78"/>
              </a:rPr>
              <a:t> من شاء وتغيير دينه كما شاء ولو أضر بنفسه أو بالمجتمع.</a:t>
            </a:r>
          </a:p>
          <a:p>
            <a:pPr algn="ctr"/>
            <a:r>
              <a:rPr lang="ar-SA" sz="2200" b="1" dirty="0" smtClean="0">
                <a:cs typeface="Traditional Arabic" pitchFamily="2" charset="-78"/>
              </a:rPr>
              <a:t>وبالإضافة إلى ذلك فإنها تنطلق من مصلحة الفئة الأقوى على حساب الفئة الأضعف وإن كانت الأضعف تمثل أغلبية، وهذا يثبت أنها فئوية وليست عالمية. لهذا عندما طالبت عامة الدول أن يتضمن الإعلان العالمي حق تقرير المصير للشعوب رفضت ذلك الدول القوية.</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8"/>
                                        </p:tgtEl>
                                        <p:attrNameLst>
                                          <p:attrName>style.visibility</p:attrName>
                                        </p:attrNameLst>
                                      </p:cBhvr>
                                      <p:to>
                                        <p:strVal val="visible"/>
                                      </p:to>
                                    </p:set>
                                    <p:anim calcmode="lin" valueType="num">
                                      <p:cBhvr additive="base">
                                        <p:cTn id="7" dur="2000" fill="hold"/>
                                        <p:tgtEl>
                                          <p:spTgt spid="102408"/>
                                        </p:tgtEl>
                                        <p:attrNameLst>
                                          <p:attrName>ppt_x</p:attrName>
                                        </p:attrNameLst>
                                      </p:cBhvr>
                                      <p:tavLst>
                                        <p:tav tm="0">
                                          <p:val>
                                            <p:strVal val="1+#ppt_w/2"/>
                                          </p:val>
                                        </p:tav>
                                        <p:tav tm="100000">
                                          <p:val>
                                            <p:strVal val="#ppt_x"/>
                                          </p:val>
                                        </p:tav>
                                      </p:tavLst>
                                    </p:anim>
                                    <p:anim calcmode="lin" valueType="num">
                                      <p:cBhvr additive="base">
                                        <p:cTn id="8" dur="2000" fill="hold"/>
                                        <p:tgtEl>
                                          <p:spTgt spid="1024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7"/>
                                        </p:tgtEl>
                                        <p:attrNameLst>
                                          <p:attrName>style.visibility</p:attrName>
                                        </p:attrNameLst>
                                      </p:cBhvr>
                                      <p:to>
                                        <p:strVal val="visible"/>
                                      </p:to>
                                    </p:set>
                                    <p:anim calcmode="lin" valueType="num">
                                      <p:cBhvr additive="base">
                                        <p:cTn id="13" dur="2000" fill="hold"/>
                                        <p:tgtEl>
                                          <p:spTgt spid="102407"/>
                                        </p:tgtEl>
                                        <p:attrNameLst>
                                          <p:attrName>ppt_x</p:attrName>
                                        </p:attrNameLst>
                                      </p:cBhvr>
                                      <p:tavLst>
                                        <p:tav tm="0">
                                          <p:val>
                                            <p:strVal val="0-#ppt_w/2"/>
                                          </p:val>
                                        </p:tav>
                                        <p:tav tm="100000">
                                          <p:val>
                                            <p:strVal val="#ppt_x"/>
                                          </p:val>
                                        </p:tav>
                                      </p:tavLst>
                                    </p:anim>
                                    <p:anim calcmode="lin" valueType="num">
                                      <p:cBhvr additive="base">
                                        <p:cTn id="14" dur="2000" fill="hold"/>
                                        <p:tgtEl>
                                          <p:spTgt spid="1024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ind.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2409"/>
                                        </p:tgtEl>
                                        <p:attrNameLst>
                                          <p:attrName>style.visibility</p:attrName>
                                        </p:attrNameLst>
                                      </p:cBhvr>
                                      <p:to>
                                        <p:strVal val="visible"/>
                                      </p:to>
                                    </p:set>
                                    <p:anim calcmode="lin" valueType="num">
                                      <p:cBhvr additive="base">
                                        <p:cTn id="19" dur="2000" fill="hold"/>
                                        <p:tgtEl>
                                          <p:spTgt spid="102409"/>
                                        </p:tgtEl>
                                        <p:attrNameLst>
                                          <p:attrName>ppt_x</p:attrName>
                                        </p:attrNameLst>
                                      </p:cBhvr>
                                      <p:tavLst>
                                        <p:tav tm="0">
                                          <p:val>
                                            <p:strVal val="1+#ppt_w/2"/>
                                          </p:val>
                                        </p:tav>
                                        <p:tav tm="100000">
                                          <p:val>
                                            <p:strVal val="#ppt_x"/>
                                          </p:val>
                                        </p:tav>
                                      </p:tavLst>
                                    </p:anim>
                                    <p:anim calcmode="lin" valueType="num">
                                      <p:cBhvr additive="base">
                                        <p:cTn id="20" dur="2000" fill="hold"/>
                                        <p:tgtEl>
                                          <p:spTgt spid="1024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voltage.wav"/>
                                        </p:tgtEl>
                                      </p:cMediaNode>
                                    </p:audio>
                                  </p:subTnLst>
                                </p:cTn>
                              </p:par>
                              <p:par>
                                <p:cTn id="21" presetID="26" presetClass="entr" presetSubtype="0" fill="hold" grpId="0" nodeType="withEffect">
                                  <p:stCondLst>
                                    <p:cond delay="0"/>
                                  </p:stCondLst>
                                  <p:childTnLst>
                                    <p:set>
                                      <p:cBhvr>
                                        <p:cTn id="22" dur="1" fill="hold">
                                          <p:stCondLst>
                                            <p:cond delay="0"/>
                                          </p:stCondLst>
                                        </p:cTn>
                                        <p:tgtEl>
                                          <p:spTgt spid="102416"/>
                                        </p:tgtEl>
                                        <p:attrNameLst>
                                          <p:attrName>style.visibility</p:attrName>
                                        </p:attrNameLst>
                                      </p:cBhvr>
                                      <p:to>
                                        <p:strVal val="visible"/>
                                      </p:to>
                                    </p:set>
                                    <p:animEffect transition="in" filter="wipe(down)">
                                      <p:cBhvr>
                                        <p:cTn id="23" dur="580">
                                          <p:stCondLst>
                                            <p:cond delay="0"/>
                                          </p:stCondLst>
                                        </p:cTn>
                                        <p:tgtEl>
                                          <p:spTgt spid="102416"/>
                                        </p:tgtEl>
                                      </p:cBhvr>
                                    </p:animEffect>
                                    <p:anim calcmode="lin" valueType="num">
                                      <p:cBhvr>
                                        <p:cTn id="24" dur="1822" tmFilter="0,0; 0.14,0.36; 0.43,0.73; 0.71,0.91; 1.0,1.0">
                                          <p:stCondLst>
                                            <p:cond delay="0"/>
                                          </p:stCondLst>
                                        </p:cTn>
                                        <p:tgtEl>
                                          <p:spTgt spid="1024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24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24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24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24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02416"/>
                                        </p:tgtEl>
                                      </p:cBhvr>
                                      <p:to x="100000" y="60000"/>
                                    </p:animScale>
                                    <p:animScale>
                                      <p:cBhvr>
                                        <p:cTn id="30" dur="166" decel="50000">
                                          <p:stCondLst>
                                            <p:cond delay="676"/>
                                          </p:stCondLst>
                                        </p:cTn>
                                        <p:tgtEl>
                                          <p:spTgt spid="102416"/>
                                        </p:tgtEl>
                                      </p:cBhvr>
                                      <p:to x="100000" y="100000"/>
                                    </p:animScale>
                                    <p:animScale>
                                      <p:cBhvr>
                                        <p:cTn id="31" dur="26">
                                          <p:stCondLst>
                                            <p:cond delay="1312"/>
                                          </p:stCondLst>
                                        </p:cTn>
                                        <p:tgtEl>
                                          <p:spTgt spid="102416"/>
                                        </p:tgtEl>
                                      </p:cBhvr>
                                      <p:to x="100000" y="80000"/>
                                    </p:animScale>
                                    <p:animScale>
                                      <p:cBhvr>
                                        <p:cTn id="32" dur="166" decel="50000">
                                          <p:stCondLst>
                                            <p:cond delay="1338"/>
                                          </p:stCondLst>
                                        </p:cTn>
                                        <p:tgtEl>
                                          <p:spTgt spid="102416"/>
                                        </p:tgtEl>
                                      </p:cBhvr>
                                      <p:to x="100000" y="100000"/>
                                    </p:animScale>
                                    <p:animScale>
                                      <p:cBhvr>
                                        <p:cTn id="33" dur="26">
                                          <p:stCondLst>
                                            <p:cond delay="1642"/>
                                          </p:stCondLst>
                                        </p:cTn>
                                        <p:tgtEl>
                                          <p:spTgt spid="102416"/>
                                        </p:tgtEl>
                                      </p:cBhvr>
                                      <p:to x="100000" y="90000"/>
                                    </p:animScale>
                                    <p:animScale>
                                      <p:cBhvr>
                                        <p:cTn id="34" dur="166" decel="50000">
                                          <p:stCondLst>
                                            <p:cond delay="1668"/>
                                          </p:stCondLst>
                                        </p:cTn>
                                        <p:tgtEl>
                                          <p:spTgt spid="102416"/>
                                        </p:tgtEl>
                                      </p:cBhvr>
                                      <p:to x="100000" y="100000"/>
                                    </p:animScale>
                                    <p:animScale>
                                      <p:cBhvr>
                                        <p:cTn id="35" dur="26">
                                          <p:stCondLst>
                                            <p:cond delay="1808"/>
                                          </p:stCondLst>
                                        </p:cTn>
                                        <p:tgtEl>
                                          <p:spTgt spid="102416"/>
                                        </p:tgtEl>
                                      </p:cBhvr>
                                      <p:to x="100000" y="95000"/>
                                    </p:animScale>
                                    <p:animScale>
                                      <p:cBhvr>
                                        <p:cTn id="36" dur="166" decel="50000">
                                          <p:stCondLst>
                                            <p:cond delay="1834"/>
                                          </p:stCondLst>
                                        </p:cTn>
                                        <p:tgtEl>
                                          <p:spTgt spid="10241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2000" fill="hold"/>
                                        <p:tgtEl>
                                          <p:spTgt spid="10"/>
                                        </p:tgtEl>
                                        <p:attrNameLst>
                                          <p:attrName>ppt_x</p:attrName>
                                        </p:attrNameLst>
                                      </p:cBhvr>
                                      <p:tavLst>
                                        <p:tav tm="0">
                                          <p:val>
                                            <p:strVal val="1+#ppt_w/2"/>
                                          </p:val>
                                        </p:tav>
                                        <p:tav tm="100000">
                                          <p:val>
                                            <p:strVal val="#ppt_x"/>
                                          </p:val>
                                        </p:tav>
                                      </p:tavLst>
                                    </p:anim>
                                    <p:anim calcmode="lin" valueType="num">
                                      <p:cBhvr additive="base">
                                        <p:cTn id="42" dur="20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2000" fill="hold"/>
                                        <p:tgtEl>
                                          <p:spTgt spid="11"/>
                                        </p:tgtEl>
                                        <p:attrNameLst>
                                          <p:attrName>ppt_x</p:attrName>
                                        </p:attrNameLst>
                                      </p:cBhvr>
                                      <p:tavLst>
                                        <p:tav tm="0">
                                          <p:val>
                                            <p:strVal val="0-#ppt_w/2"/>
                                          </p:val>
                                        </p:tav>
                                        <p:tav tm="100000">
                                          <p:val>
                                            <p:strVal val="#ppt_x"/>
                                          </p:val>
                                        </p:tav>
                                      </p:tavLst>
                                    </p:anim>
                                    <p:anim calcmode="lin" valueType="num">
                                      <p:cBhvr additive="base">
                                        <p:cTn id="48" dur="2000" fill="hold"/>
                                        <p:tgtEl>
                                          <p:spTgt spid="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wind.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2000" fill="hold"/>
                                        <p:tgtEl>
                                          <p:spTgt spid="12"/>
                                        </p:tgtEl>
                                        <p:attrNameLst>
                                          <p:attrName>ppt_x</p:attrName>
                                        </p:attrNameLst>
                                      </p:cBhvr>
                                      <p:tavLst>
                                        <p:tav tm="0">
                                          <p:val>
                                            <p:strVal val="0-#ppt_w/2"/>
                                          </p:val>
                                        </p:tav>
                                        <p:tav tm="100000">
                                          <p:val>
                                            <p:strVal val="#ppt_x"/>
                                          </p:val>
                                        </p:tav>
                                      </p:tavLst>
                                    </p:anim>
                                    <p:anim calcmode="lin" valueType="num">
                                      <p:cBhvr additive="base">
                                        <p:cTn id="54" dur="2000" fill="hold"/>
                                        <p:tgtEl>
                                          <p:spTgt spid="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wind.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2000" fill="hold"/>
                                        <p:tgtEl>
                                          <p:spTgt spid="14"/>
                                        </p:tgtEl>
                                        <p:attrNameLst>
                                          <p:attrName>ppt_x</p:attrName>
                                        </p:attrNameLst>
                                      </p:cBhvr>
                                      <p:tavLst>
                                        <p:tav tm="0">
                                          <p:val>
                                            <p:strVal val="1+#ppt_w/2"/>
                                          </p:val>
                                        </p:tav>
                                        <p:tav tm="100000">
                                          <p:val>
                                            <p:strVal val="#ppt_x"/>
                                          </p:val>
                                        </p:tav>
                                      </p:tavLst>
                                    </p:anim>
                                    <p:anim calcmode="lin" valueType="num">
                                      <p:cBhvr additive="base">
                                        <p:cTn id="60" dur="20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whoosh.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2000" fill="hold"/>
                                        <p:tgtEl>
                                          <p:spTgt spid="15"/>
                                        </p:tgtEl>
                                        <p:attrNameLst>
                                          <p:attrName>ppt_x</p:attrName>
                                        </p:attrNameLst>
                                      </p:cBhvr>
                                      <p:tavLst>
                                        <p:tav tm="0">
                                          <p:val>
                                            <p:strVal val="0-#ppt_w/2"/>
                                          </p:val>
                                        </p:tav>
                                        <p:tav tm="100000">
                                          <p:val>
                                            <p:strVal val="#ppt_x"/>
                                          </p:val>
                                        </p:tav>
                                      </p:tavLst>
                                    </p:anim>
                                    <p:anim calcmode="lin" valueType="num">
                                      <p:cBhvr additive="base">
                                        <p:cTn id="66" dur="20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3" name="wind.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2000" fill="hold"/>
                                        <p:tgtEl>
                                          <p:spTgt spid="16"/>
                                        </p:tgtEl>
                                        <p:attrNameLst>
                                          <p:attrName>ppt_x</p:attrName>
                                        </p:attrNameLst>
                                      </p:cBhvr>
                                      <p:tavLst>
                                        <p:tav tm="0">
                                          <p:val>
                                            <p:strVal val="0-#ppt_w/2"/>
                                          </p:val>
                                        </p:tav>
                                        <p:tav tm="100000">
                                          <p:val>
                                            <p:strVal val="#ppt_x"/>
                                          </p:val>
                                        </p:tav>
                                      </p:tavLst>
                                    </p:anim>
                                    <p:anim calcmode="lin" valueType="num">
                                      <p:cBhvr additive="base">
                                        <p:cTn id="72" dur="2000" fill="hold"/>
                                        <p:tgtEl>
                                          <p:spTgt spid="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7" grpId="0" animBg="1"/>
      <p:bldP spid="102408" grpId="0" animBg="1"/>
      <p:bldP spid="102416" grpId="0" animBg="1"/>
      <p:bldP spid="10" grpId="0" animBg="1"/>
      <p:bldP spid="11" grpId="0" animBg="1"/>
      <p:bldP spid="12"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عنصر نائب لرقم الشريحة 3"/>
          <p:cNvSpPr>
            <a:spLocks noGrp="1"/>
          </p:cNvSpPr>
          <p:nvPr>
            <p:ph type="sldNum" sz="quarter" idx="12"/>
          </p:nvPr>
        </p:nvSpPr>
        <p:spPr>
          <a:noFill/>
        </p:spPr>
        <p:txBody>
          <a:bodyPr/>
          <a:lstStyle/>
          <a:p>
            <a:fld id="{F3A2FD5B-3DC0-4438-A3A9-B389CA15D711}" type="slidenum">
              <a:rPr lang="ar-SA"/>
              <a:pPr/>
              <a:t>4</a:t>
            </a:fld>
            <a:endParaRPr lang="en-US"/>
          </a:p>
        </p:txBody>
      </p:sp>
      <p:sp>
        <p:nvSpPr>
          <p:cNvPr id="98306" name="Rectangle 2"/>
          <p:cNvSpPr>
            <a:spLocks noChangeArrowheads="1"/>
          </p:cNvSpPr>
          <p:nvPr/>
        </p:nvSpPr>
        <p:spPr bwMode="auto">
          <a:xfrm rot="-774988">
            <a:off x="2400110" y="1595226"/>
            <a:ext cx="3830061" cy="461665"/>
          </a:xfrm>
          <a:prstGeom prst="rect">
            <a:avLst/>
          </a:prstGeom>
          <a:solidFill>
            <a:srgbClr val="CCFFFF"/>
          </a:solidFill>
          <a:ln w="9525" algn="ctr">
            <a:noFill/>
            <a:miter lim="800000"/>
            <a:headEnd/>
            <a:tailEnd/>
          </a:ln>
        </p:spPr>
        <p:txBody>
          <a:bodyPr wrap="square" anchor="ctr">
            <a:spAutoFit/>
          </a:bodyPr>
          <a:lstStyle/>
          <a:p>
            <a:pPr algn="ctr"/>
            <a:r>
              <a:rPr lang="ar-SA" sz="2400" dirty="0" smtClean="0">
                <a:latin typeface="Times New Roman" pitchFamily="18" charset="0"/>
              </a:rPr>
              <a:t>1.</a:t>
            </a:r>
            <a:r>
              <a:rPr lang="ar-SA" sz="2400" b="1" dirty="0" smtClean="0">
                <a:latin typeface="Arial" charset="0"/>
              </a:rPr>
              <a:t> استخلافه في الأرض</a:t>
            </a:r>
            <a:r>
              <a:rPr lang="ar-SA" sz="2400" dirty="0" smtClean="0">
                <a:latin typeface="Times New Roman" pitchFamily="18" charset="0"/>
              </a:rPr>
              <a:t>.</a:t>
            </a:r>
            <a:r>
              <a:rPr lang="en-US" sz="2400" b="1" dirty="0" smtClean="0">
                <a:latin typeface="Times New Roman" pitchFamily="18" charset="0"/>
              </a:rPr>
              <a:t> </a:t>
            </a:r>
            <a:endParaRPr lang="en-US" sz="2400" b="1" dirty="0">
              <a:latin typeface="Times New Roman" pitchFamily="18" charset="0"/>
            </a:endParaRPr>
          </a:p>
        </p:txBody>
      </p:sp>
      <p:sp>
        <p:nvSpPr>
          <p:cNvPr id="98307" name="Rectangle 3"/>
          <p:cNvSpPr>
            <a:spLocks noChangeArrowheads="1"/>
          </p:cNvSpPr>
          <p:nvPr/>
        </p:nvSpPr>
        <p:spPr bwMode="auto">
          <a:xfrm rot="-440474">
            <a:off x="2505946" y="2162540"/>
            <a:ext cx="4060644" cy="461665"/>
          </a:xfrm>
          <a:prstGeom prst="rect">
            <a:avLst/>
          </a:prstGeom>
          <a:solidFill>
            <a:srgbClr val="00FFFF"/>
          </a:solidFill>
          <a:ln w="9525" algn="ctr">
            <a:noFill/>
            <a:miter lim="800000"/>
            <a:headEnd/>
            <a:tailEnd/>
          </a:ln>
        </p:spPr>
        <p:txBody>
          <a:bodyPr wrap="square" anchor="ctr">
            <a:spAutoFit/>
          </a:bodyPr>
          <a:lstStyle/>
          <a:p>
            <a:pPr algn="ctr"/>
            <a:r>
              <a:rPr lang="ar-SA" sz="2400" dirty="0" smtClean="0">
                <a:latin typeface="Times New Roman" pitchFamily="18" charset="0"/>
              </a:rPr>
              <a:t>2. تكليف الملائكة بالسجود له.</a:t>
            </a:r>
            <a:r>
              <a:rPr lang="en-US" sz="2400" b="1" dirty="0" smtClean="0">
                <a:latin typeface="Times New Roman" pitchFamily="18" charset="0"/>
              </a:rPr>
              <a:t> </a:t>
            </a:r>
            <a:endParaRPr lang="en-US" sz="2400" b="1" dirty="0">
              <a:latin typeface="Times New Roman" pitchFamily="18" charset="0"/>
            </a:endParaRPr>
          </a:p>
        </p:txBody>
      </p:sp>
      <p:sp>
        <p:nvSpPr>
          <p:cNvPr id="98308" name="Rectangle 4"/>
          <p:cNvSpPr>
            <a:spLocks noChangeArrowheads="1"/>
          </p:cNvSpPr>
          <p:nvPr/>
        </p:nvSpPr>
        <p:spPr bwMode="auto">
          <a:xfrm>
            <a:off x="2514600" y="2743200"/>
            <a:ext cx="4100513" cy="461665"/>
          </a:xfrm>
          <a:prstGeom prst="rect">
            <a:avLst/>
          </a:prstGeom>
          <a:solidFill>
            <a:srgbClr val="33CCCC"/>
          </a:solidFill>
          <a:ln w="9525" algn="ctr">
            <a:noFill/>
            <a:miter lim="800000"/>
            <a:headEnd/>
            <a:tailEnd/>
          </a:ln>
        </p:spPr>
        <p:txBody>
          <a:bodyPr wrap="square" anchor="ctr">
            <a:spAutoFit/>
          </a:bodyPr>
          <a:lstStyle/>
          <a:p>
            <a:pPr algn="ctr"/>
            <a:r>
              <a:rPr lang="ar-SA" sz="2400" dirty="0">
                <a:latin typeface="Times New Roman" pitchFamily="18" charset="0"/>
              </a:rPr>
              <a:t>3</a:t>
            </a:r>
            <a:r>
              <a:rPr lang="ar-SA" sz="2400" dirty="0" smtClean="0">
                <a:latin typeface="Times New Roman" pitchFamily="18" charset="0"/>
              </a:rPr>
              <a:t>.</a:t>
            </a:r>
            <a:r>
              <a:rPr lang="ar-SA" sz="2400" b="1" dirty="0" smtClean="0">
                <a:latin typeface="Arial" charset="0"/>
              </a:rPr>
              <a:t> تسخير ما في الكون له</a:t>
            </a:r>
            <a:r>
              <a:rPr lang="ar-SA" sz="2400" dirty="0" smtClean="0">
                <a:latin typeface="Times New Roman" pitchFamily="18" charset="0"/>
              </a:rPr>
              <a:t>.</a:t>
            </a:r>
            <a:r>
              <a:rPr lang="en-US" sz="2400" b="1" dirty="0" smtClean="0">
                <a:latin typeface="Times New Roman" pitchFamily="18" charset="0"/>
              </a:rPr>
              <a:t> </a:t>
            </a:r>
            <a:endParaRPr lang="en-US" sz="2400" b="1" dirty="0">
              <a:latin typeface="Times New Roman" pitchFamily="18" charset="0"/>
            </a:endParaRPr>
          </a:p>
        </p:txBody>
      </p:sp>
      <p:sp>
        <p:nvSpPr>
          <p:cNvPr id="98309" name="Rectangle 5"/>
          <p:cNvSpPr>
            <a:spLocks noChangeArrowheads="1"/>
          </p:cNvSpPr>
          <p:nvPr/>
        </p:nvSpPr>
        <p:spPr bwMode="auto">
          <a:xfrm>
            <a:off x="2514600" y="3313093"/>
            <a:ext cx="4097338" cy="400110"/>
          </a:xfrm>
          <a:prstGeom prst="rect">
            <a:avLst/>
          </a:prstGeom>
          <a:solidFill>
            <a:schemeClr val="accent1">
              <a:lumMod val="20000"/>
              <a:lumOff val="80000"/>
            </a:schemeClr>
          </a:solidFill>
          <a:ln w="9525" algn="ctr">
            <a:noFill/>
            <a:miter lim="800000"/>
            <a:headEnd/>
            <a:tailEnd/>
          </a:ln>
        </p:spPr>
        <p:txBody>
          <a:bodyPr wrap="square" anchor="ctr">
            <a:spAutoFit/>
          </a:bodyPr>
          <a:lstStyle/>
          <a:p>
            <a:pPr algn="ctr"/>
            <a:r>
              <a:rPr lang="ar-SA" sz="2000" dirty="0" smtClean="0">
                <a:latin typeface="Times New Roman" pitchFamily="18" charset="0"/>
              </a:rPr>
              <a:t>4.تكريمه بجعله محور الرسالات السماوية.</a:t>
            </a:r>
            <a:r>
              <a:rPr lang="en-US" sz="2000" b="1" dirty="0" smtClean="0">
                <a:latin typeface="Times New Roman" pitchFamily="18" charset="0"/>
              </a:rPr>
              <a:t> </a:t>
            </a:r>
            <a:r>
              <a:rPr lang="ar-SA" sz="2000" b="1" dirty="0" smtClean="0">
                <a:latin typeface="Times New Roman" pitchFamily="18" charset="0"/>
              </a:rPr>
              <a:t> </a:t>
            </a:r>
            <a:endParaRPr lang="en-US" sz="2000" b="1" dirty="0">
              <a:latin typeface="Times New Roman" pitchFamily="18" charset="0"/>
            </a:endParaRPr>
          </a:p>
        </p:txBody>
      </p:sp>
      <p:sp>
        <p:nvSpPr>
          <p:cNvPr id="98310" name="WordArt 6"/>
          <p:cNvSpPr>
            <a:spLocks noChangeArrowheads="1" noChangeShapeType="1" noTextEdit="1"/>
          </p:cNvSpPr>
          <p:nvPr/>
        </p:nvSpPr>
        <p:spPr bwMode="auto">
          <a:xfrm>
            <a:off x="2555875" y="457200"/>
            <a:ext cx="3571875" cy="1312862"/>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ar-SA" sz="2800" kern="10" dirty="0" smtClean="0">
                <a:ln w="9525">
                  <a:round/>
                  <a:headEnd/>
                  <a:tailEnd/>
                </a:ln>
                <a:gradFill rotWithShape="1">
                  <a:gsLst>
                    <a:gs pos="0">
                      <a:srgbClr val="FFE701"/>
                    </a:gs>
                    <a:gs pos="100000">
                      <a:srgbClr val="FE3E02"/>
                    </a:gs>
                  </a:gsLst>
                  <a:lin ang="5400000" scaled="1"/>
                </a:gradFill>
                <a:latin typeface="Arial"/>
                <a:cs typeface="Arial"/>
              </a:rPr>
              <a:t>ب. مظاهر تكريم الإنسان:</a:t>
            </a:r>
          </a:p>
        </p:txBody>
      </p:sp>
      <p:sp>
        <p:nvSpPr>
          <p:cNvPr id="11" name="Rectangle 5"/>
          <p:cNvSpPr>
            <a:spLocks noChangeArrowheads="1"/>
          </p:cNvSpPr>
          <p:nvPr/>
        </p:nvSpPr>
        <p:spPr bwMode="auto">
          <a:xfrm>
            <a:off x="2514600" y="3805535"/>
            <a:ext cx="4089400" cy="461665"/>
          </a:xfrm>
          <a:prstGeom prst="rect">
            <a:avLst/>
          </a:prstGeom>
          <a:solidFill>
            <a:schemeClr val="accent1">
              <a:lumMod val="20000"/>
              <a:lumOff val="80000"/>
            </a:schemeClr>
          </a:solidFill>
          <a:ln w="9525" algn="ctr">
            <a:noFill/>
            <a:miter lim="800000"/>
            <a:headEnd/>
            <a:tailEnd/>
          </a:ln>
        </p:spPr>
        <p:txBody>
          <a:bodyPr wrap="square" anchor="ctr">
            <a:spAutoFit/>
          </a:bodyPr>
          <a:lstStyle/>
          <a:p>
            <a:pPr algn="ctr"/>
            <a:r>
              <a:rPr lang="ar-SA" sz="2400" dirty="0" smtClean="0">
                <a:latin typeface="Times New Roman" pitchFamily="18" charset="0"/>
              </a:rPr>
              <a:t>5. تكريمه بالإيمان</a:t>
            </a:r>
            <a:endParaRPr lang="en-US" sz="2400" b="1" dirty="0">
              <a:latin typeface="Times New Roman" pitchFamily="18" charset="0"/>
            </a:endParaRPr>
          </a:p>
        </p:txBody>
      </p:sp>
      <p:sp>
        <p:nvSpPr>
          <p:cNvPr id="12" name="Rectangle 5"/>
          <p:cNvSpPr>
            <a:spLocks noChangeArrowheads="1"/>
          </p:cNvSpPr>
          <p:nvPr/>
        </p:nvSpPr>
        <p:spPr bwMode="auto">
          <a:xfrm>
            <a:off x="2514600" y="4303693"/>
            <a:ext cx="4097338" cy="830997"/>
          </a:xfrm>
          <a:prstGeom prst="rect">
            <a:avLst/>
          </a:prstGeom>
          <a:solidFill>
            <a:schemeClr val="accent1">
              <a:lumMod val="20000"/>
              <a:lumOff val="80000"/>
            </a:schemeClr>
          </a:solidFill>
          <a:ln w="9525" algn="ctr">
            <a:noFill/>
            <a:miter lim="800000"/>
            <a:headEnd/>
            <a:tailEnd/>
          </a:ln>
        </p:spPr>
        <p:txBody>
          <a:bodyPr wrap="square" anchor="ctr">
            <a:spAutoFit/>
          </a:bodyPr>
          <a:lstStyle/>
          <a:p>
            <a:pPr algn="ctr"/>
            <a:r>
              <a:rPr lang="ar-SA" sz="2400" dirty="0" smtClean="0">
                <a:latin typeface="Times New Roman" pitchFamily="18" charset="0"/>
              </a:rPr>
              <a:t>6. تكريمه بالقيام بغاية وجوده وهي العبادة</a:t>
            </a:r>
            <a:endParaRPr lang="en-US" sz="2400" b="1" dirty="0">
              <a:latin typeface="Times New Roman" pitchFamily="18" charset="0"/>
            </a:endParaRPr>
          </a:p>
        </p:txBody>
      </p:sp>
      <p:sp>
        <p:nvSpPr>
          <p:cNvPr id="13" name="Rectangle 5"/>
          <p:cNvSpPr>
            <a:spLocks noChangeArrowheads="1"/>
          </p:cNvSpPr>
          <p:nvPr/>
        </p:nvSpPr>
        <p:spPr bwMode="auto">
          <a:xfrm>
            <a:off x="2532062" y="5188803"/>
            <a:ext cx="4097338" cy="461665"/>
          </a:xfrm>
          <a:prstGeom prst="rect">
            <a:avLst/>
          </a:prstGeom>
          <a:solidFill>
            <a:schemeClr val="accent1">
              <a:lumMod val="20000"/>
              <a:lumOff val="80000"/>
            </a:schemeClr>
          </a:solidFill>
          <a:ln w="9525" algn="ctr">
            <a:noFill/>
            <a:miter lim="800000"/>
            <a:headEnd/>
            <a:tailEnd/>
          </a:ln>
        </p:spPr>
        <p:txBody>
          <a:bodyPr wrap="square" anchor="ctr">
            <a:spAutoFit/>
          </a:bodyPr>
          <a:lstStyle/>
          <a:p>
            <a:pPr algn="ctr"/>
            <a:r>
              <a:rPr lang="ar-SA" sz="2400" dirty="0" smtClean="0">
                <a:latin typeface="Times New Roman" pitchFamily="18" charset="0"/>
              </a:rPr>
              <a:t>7. تكريمه بالعقل</a:t>
            </a:r>
            <a:endParaRPr lang="en-US" sz="2400" b="1" dirty="0">
              <a:latin typeface="Times New Roman" pitchFamily="18" charset="0"/>
            </a:endParaRPr>
          </a:p>
        </p:txBody>
      </p:sp>
      <p:sp>
        <p:nvSpPr>
          <p:cNvPr id="14" name="Rectangle 5"/>
          <p:cNvSpPr>
            <a:spLocks noChangeArrowheads="1"/>
          </p:cNvSpPr>
          <p:nvPr/>
        </p:nvSpPr>
        <p:spPr bwMode="auto">
          <a:xfrm>
            <a:off x="2514600" y="5715000"/>
            <a:ext cx="4097338" cy="461665"/>
          </a:xfrm>
          <a:prstGeom prst="rect">
            <a:avLst/>
          </a:prstGeom>
          <a:solidFill>
            <a:schemeClr val="accent1">
              <a:lumMod val="20000"/>
              <a:lumOff val="80000"/>
            </a:schemeClr>
          </a:solidFill>
          <a:ln w="9525" algn="ctr">
            <a:noFill/>
            <a:miter lim="800000"/>
            <a:headEnd/>
            <a:tailEnd/>
          </a:ln>
        </p:spPr>
        <p:txBody>
          <a:bodyPr wrap="square" anchor="ctr">
            <a:spAutoFit/>
          </a:bodyPr>
          <a:lstStyle/>
          <a:p>
            <a:pPr algn="ctr"/>
            <a:r>
              <a:rPr lang="ar-SA" sz="2400" dirty="0" smtClean="0">
                <a:latin typeface="Times New Roman" pitchFamily="18" charset="0"/>
              </a:rPr>
              <a:t>8. تكريمه بالعلم</a:t>
            </a:r>
            <a:endParaRPr lang="en-US" sz="2400" b="1" dirty="0">
              <a:latin typeface="Times New Roman"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8310"/>
                                        </p:tgtEl>
                                        <p:attrNameLst>
                                          <p:attrName>style.visibility</p:attrName>
                                        </p:attrNameLst>
                                      </p:cBhvr>
                                      <p:to>
                                        <p:strVal val="visible"/>
                                      </p:to>
                                    </p:set>
                                    <p:animEffect transition="in" filter="fade">
                                      <p:cBhvr>
                                        <p:cTn id="7" dur="1000"/>
                                        <p:tgtEl>
                                          <p:spTgt spid="98310"/>
                                        </p:tgtEl>
                                      </p:cBhvr>
                                    </p:animEffect>
                                    <p:anim calcmode="lin" valueType="num">
                                      <p:cBhvr>
                                        <p:cTn id="8" dur="1000" fill="hold"/>
                                        <p:tgtEl>
                                          <p:spTgt spid="98310"/>
                                        </p:tgtEl>
                                        <p:attrNameLst>
                                          <p:attrName>ppt_x</p:attrName>
                                        </p:attrNameLst>
                                      </p:cBhvr>
                                      <p:tavLst>
                                        <p:tav tm="0">
                                          <p:val>
                                            <p:strVal val="#ppt_x"/>
                                          </p:val>
                                        </p:tav>
                                        <p:tav tm="100000">
                                          <p:val>
                                            <p:strVal val="#ppt_x"/>
                                          </p:val>
                                        </p:tav>
                                      </p:tavLst>
                                    </p:anim>
                                    <p:anim calcmode="lin" valueType="num">
                                      <p:cBhvr>
                                        <p:cTn id="9" dur="900" decel="100000" fill="hold"/>
                                        <p:tgtEl>
                                          <p:spTgt spid="983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83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98306"/>
                                        </p:tgtEl>
                                        <p:attrNameLst>
                                          <p:attrName>style.visibility</p:attrName>
                                        </p:attrNameLst>
                                      </p:cBhvr>
                                      <p:to>
                                        <p:strVal val="visible"/>
                                      </p:to>
                                    </p:set>
                                    <p:anim calcmode="lin" valueType="num">
                                      <p:cBhvr additive="base">
                                        <p:cTn id="15" dur="1000" fill="hold"/>
                                        <p:tgtEl>
                                          <p:spTgt spid="98306"/>
                                        </p:tgtEl>
                                        <p:attrNameLst>
                                          <p:attrName>ppt_x</p:attrName>
                                        </p:attrNameLst>
                                      </p:cBhvr>
                                      <p:tavLst>
                                        <p:tav tm="0">
                                          <p:val>
                                            <p:strVal val="1+#ppt_w/2"/>
                                          </p:val>
                                        </p:tav>
                                        <p:tav tm="100000">
                                          <p:val>
                                            <p:strVal val="#ppt_x"/>
                                          </p:val>
                                        </p:tav>
                                      </p:tavLst>
                                    </p:anim>
                                    <p:anim calcmode="lin" valueType="num">
                                      <p:cBhvr additive="base">
                                        <p:cTn id="16" dur="1000" fill="hold"/>
                                        <p:tgtEl>
                                          <p:spTgt spid="983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8307"/>
                                        </p:tgtEl>
                                        <p:attrNameLst>
                                          <p:attrName>style.visibility</p:attrName>
                                        </p:attrNameLst>
                                      </p:cBhvr>
                                      <p:to>
                                        <p:strVal val="visible"/>
                                      </p:to>
                                    </p:set>
                                    <p:anim calcmode="lin" valueType="num">
                                      <p:cBhvr additive="base">
                                        <p:cTn id="21" dur="1000" fill="hold"/>
                                        <p:tgtEl>
                                          <p:spTgt spid="98307"/>
                                        </p:tgtEl>
                                        <p:attrNameLst>
                                          <p:attrName>ppt_x</p:attrName>
                                        </p:attrNameLst>
                                      </p:cBhvr>
                                      <p:tavLst>
                                        <p:tav tm="0">
                                          <p:val>
                                            <p:strVal val="1+#ppt_w/2"/>
                                          </p:val>
                                        </p:tav>
                                        <p:tav tm="100000">
                                          <p:val>
                                            <p:strVal val="#ppt_x"/>
                                          </p:val>
                                        </p:tav>
                                      </p:tavLst>
                                    </p:anim>
                                    <p:anim calcmode="lin" valueType="num">
                                      <p:cBhvr additive="base">
                                        <p:cTn id="22" dur="1000" fill="hold"/>
                                        <p:tgtEl>
                                          <p:spTgt spid="983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8308"/>
                                        </p:tgtEl>
                                        <p:attrNameLst>
                                          <p:attrName>style.visibility</p:attrName>
                                        </p:attrNameLst>
                                      </p:cBhvr>
                                      <p:to>
                                        <p:strVal val="visible"/>
                                      </p:to>
                                    </p:set>
                                    <p:anim calcmode="lin" valueType="num">
                                      <p:cBhvr additive="base">
                                        <p:cTn id="27" dur="1000" fill="hold"/>
                                        <p:tgtEl>
                                          <p:spTgt spid="98308"/>
                                        </p:tgtEl>
                                        <p:attrNameLst>
                                          <p:attrName>ppt_x</p:attrName>
                                        </p:attrNameLst>
                                      </p:cBhvr>
                                      <p:tavLst>
                                        <p:tav tm="0">
                                          <p:val>
                                            <p:strVal val="1+#ppt_w/2"/>
                                          </p:val>
                                        </p:tav>
                                        <p:tav tm="100000">
                                          <p:val>
                                            <p:strVal val="#ppt_x"/>
                                          </p:val>
                                        </p:tav>
                                      </p:tavLst>
                                    </p:anim>
                                    <p:anim calcmode="lin" valueType="num">
                                      <p:cBhvr additive="base">
                                        <p:cTn id="28" dur="1000" fill="hold"/>
                                        <p:tgtEl>
                                          <p:spTgt spid="983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98309"/>
                                        </p:tgtEl>
                                        <p:attrNameLst>
                                          <p:attrName>style.visibility</p:attrName>
                                        </p:attrNameLst>
                                      </p:cBhvr>
                                      <p:to>
                                        <p:strVal val="visible"/>
                                      </p:to>
                                    </p:set>
                                    <p:anim calcmode="lin" valueType="num">
                                      <p:cBhvr additive="base">
                                        <p:cTn id="33" dur="1000" fill="hold"/>
                                        <p:tgtEl>
                                          <p:spTgt spid="98309"/>
                                        </p:tgtEl>
                                        <p:attrNameLst>
                                          <p:attrName>ppt_x</p:attrName>
                                        </p:attrNameLst>
                                      </p:cBhvr>
                                      <p:tavLst>
                                        <p:tav tm="0">
                                          <p:val>
                                            <p:strVal val="1+#ppt_w/2"/>
                                          </p:val>
                                        </p:tav>
                                        <p:tav tm="100000">
                                          <p:val>
                                            <p:strVal val="#ppt_x"/>
                                          </p:val>
                                        </p:tav>
                                      </p:tavLst>
                                    </p:anim>
                                    <p:anim calcmode="lin" valueType="num">
                                      <p:cBhvr additive="base">
                                        <p:cTn id="34" dur="1000" fill="hold"/>
                                        <p:tgtEl>
                                          <p:spTgt spid="983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whoosh.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1000" fill="hold"/>
                                        <p:tgtEl>
                                          <p:spTgt spid="11"/>
                                        </p:tgtEl>
                                        <p:attrNameLst>
                                          <p:attrName>ppt_x</p:attrName>
                                        </p:attrNameLst>
                                      </p:cBhvr>
                                      <p:tavLst>
                                        <p:tav tm="0">
                                          <p:val>
                                            <p:strVal val="1+#ppt_w/2"/>
                                          </p:val>
                                        </p:tav>
                                        <p:tav tm="100000">
                                          <p:val>
                                            <p:strVal val="#ppt_x"/>
                                          </p:val>
                                        </p:tav>
                                      </p:tavLst>
                                    </p:anim>
                                    <p:anim calcmode="lin" valueType="num">
                                      <p:cBhvr additive="base">
                                        <p:cTn id="40" dur="1000" fill="hold"/>
                                        <p:tgtEl>
                                          <p:spTgt spid="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whoosh.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1000" fill="hold"/>
                                        <p:tgtEl>
                                          <p:spTgt spid="12"/>
                                        </p:tgtEl>
                                        <p:attrNameLst>
                                          <p:attrName>ppt_x</p:attrName>
                                        </p:attrNameLst>
                                      </p:cBhvr>
                                      <p:tavLst>
                                        <p:tav tm="0">
                                          <p:val>
                                            <p:strVal val="1+#ppt_w/2"/>
                                          </p:val>
                                        </p:tav>
                                        <p:tav tm="100000">
                                          <p:val>
                                            <p:strVal val="#ppt_x"/>
                                          </p:val>
                                        </p:tav>
                                      </p:tavLst>
                                    </p:anim>
                                    <p:anim calcmode="lin" valueType="num">
                                      <p:cBhvr additive="base">
                                        <p:cTn id="46" dur="1000" fill="hold"/>
                                        <p:tgtEl>
                                          <p:spTgt spid="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whoosh.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1+#ppt_w/2"/>
                                          </p:val>
                                        </p:tav>
                                        <p:tav tm="100000">
                                          <p:val>
                                            <p:strVal val="#ppt_x"/>
                                          </p:val>
                                        </p:tav>
                                      </p:tavLst>
                                    </p:anim>
                                    <p:anim calcmode="lin" valueType="num">
                                      <p:cBhvr additive="base">
                                        <p:cTn id="52" dur="10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whoosh.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nimBg="1"/>
      <p:bldP spid="98307" grpId="0" animBg="1"/>
      <p:bldP spid="98308" grpId="0" animBg="1"/>
      <p:bldP spid="98309" grpId="0" animBg="1"/>
      <p:bldP spid="98310" grpId="0" animBg="1"/>
      <p:bldP spid="11" grpId="0" animBg="1"/>
      <p:bldP spid="12" grpId="0" animBg="1"/>
      <p:bldP spid="13"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7DBE802-7215-4D86-85E3-3593CDD9AD0F}" type="slidenum">
              <a:rPr lang="ar-SA"/>
              <a:pPr/>
              <a:t>40</a:t>
            </a:fld>
            <a:endParaRPr lang="en-US"/>
          </a:p>
        </p:txBody>
      </p:sp>
      <p:sp>
        <p:nvSpPr>
          <p:cNvPr id="25606" name="Rectangle 5"/>
          <p:cNvSpPr>
            <a:spLocks noChangeArrowheads="1"/>
          </p:cNvSpPr>
          <p:nvPr/>
        </p:nvSpPr>
        <p:spPr bwMode="auto">
          <a:xfrm>
            <a:off x="7019925" y="4006850"/>
            <a:ext cx="1862138" cy="366713"/>
          </a:xfrm>
          <a:prstGeom prst="rect">
            <a:avLst/>
          </a:prstGeom>
          <a:noFill/>
          <a:ln w="9525">
            <a:noFill/>
            <a:miter lim="800000"/>
            <a:headEnd/>
            <a:tailEnd/>
          </a:ln>
        </p:spPr>
        <p:txBody>
          <a:bodyPr anchor="ctr">
            <a:spAutoFit/>
          </a:bodyPr>
          <a:lstStyle/>
          <a:p>
            <a:pPr algn="justLow"/>
            <a:r>
              <a:rPr lang="ar-SA" sz="1800">
                <a:latin typeface="Arial" charset="0"/>
              </a:rPr>
              <a:t>.</a:t>
            </a:r>
          </a:p>
        </p:txBody>
      </p:sp>
      <p:sp>
        <p:nvSpPr>
          <p:cNvPr id="102407" name="_s1132"/>
          <p:cNvSpPr>
            <a:spLocks noChangeArrowheads="1"/>
          </p:cNvSpPr>
          <p:nvPr/>
        </p:nvSpPr>
        <p:spPr bwMode="auto">
          <a:xfrm>
            <a:off x="228600" y="457200"/>
            <a:ext cx="7620000" cy="1752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الحقوق في الإسلام جمعت بين ذكر المبادئ العامة والتفصيلية معا؛ فذكرت من المبادئ العامة مثلا حفظ الضروريات الخمس، ثم فصلت في كل ما يحصل </a:t>
            </a:r>
            <a:r>
              <a:rPr lang="ar-SA" sz="2400" b="1" dirty="0" err="1" smtClean="0">
                <a:cs typeface="Traditional Arabic" pitchFamily="2" charset="-78"/>
              </a:rPr>
              <a:t>به</a:t>
            </a:r>
            <a:r>
              <a:rPr lang="ar-SA" sz="2400" b="1" dirty="0" smtClean="0">
                <a:cs typeface="Traditional Arabic" pitchFamily="2" charset="-78"/>
              </a:rPr>
              <a:t> حفظ لهذه الضروريات، ففي حفظ النفس حرمت القتل ومنعت من كل ما يمكن أن يوصل إليه، وفصلت في أنواع القتل، وبينت العقوبات لكل نوع، وهكذا....</a:t>
            </a:r>
          </a:p>
        </p:txBody>
      </p:sp>
      <p:sp>
        <p:nvSpPr>
          <p:cNvPr id="102408" name="_s1132"/>
          <p:cNvSpPr>
            <a:spLocks noChangeArrowheads="1"/>
          </p:cNvSpPr>
          <p:nvPr/>
        </p:nvSpPr>
        <p:spPr bwMode="auto">
          <a:xfrm>
            <a:off x="7924800" y="457200"/>
            <a:ext cx="990600" cy="30480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5. من جهة الوضوح</a:t>
            </a:r>
            <a:endParaRPr lang="en-US" sz="2400" b="1" dirty="0" smtClean="0">
              <a:latin typeface="Arial" charset="0"/>
            </a:endParaRPr>
          </a:p>
          <a:p>
            <a:endParaRPr lang="en-US" sz="2400" b="1" dirty="0">
              <a:latin typeface="Arial" charset="0"/>
            </a:endParaRPr>
          </a:p>
        </p:txBody>
      </p:sp>
      <p:sp>
        <p:nvSpPr>
          <p:cNvPr id="102409" name="_s1132"/>
          <p:cNvSpPr>
            <a:spLocks noChangeArrowheads="1"/>
          </p:cNvSpPr>
          <p:nvPr/>
        </p:nvSpPr>
        <p:spPr bwMode="auto">
          <a:xfrm>
            <a:off x="228600" y="2286000"/>
            <a:ext cx="7620000" cy="1219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800" b="1" dirty="0">
              <a:latin typeface="Arial" charset="0"/>
            </a:endParaRPr>
          </a:p>
          <a:p>
            <a:pPr algn="ctr"/>
            <a:r>
              <a:rPr lang="ar-SA" sz="2400" b="1" dirty="0" smtClean="0">
                <a:cs typeface="Traditional Arabic" pitchFamily="2" charset="-78"/>
              </a:rPr>
              <a:t>أما الحقوق في الفكر الغربي فهي تستند على مبادئ عامة مثل: مفهوم الحرية والعدالة والمساواة ومنع التعذيب دون بيان للأحكام التفصيلية التي تحقق هذه المبادئ؛ بدليل تباين القوانين المنظمة لحقوق الإنسان في المجتمع الغربي بين دولة وأخرى</a:t>
            </a:r>
          </a:p>
          <a:p>
            <a:endParaRPr lang="en-US" sz="2400" b="1" dirty="0">
              <a:latin typeface="Arial" charset="0"/>
            </a:endParaRPr>
          </a:p>
        </p:txBody>
      </p:sp>
      <p:sp>
        <p:nvSpPr>
          <p:cNvPr id="102416" name="Line 16"/>
          <p:cNvSpPr>
            <a:spLocks noChangeShapeType="1"/>
          </p:cNvSpPr>
          <p:nvPr/>
        </p:nvSpPr>
        <p:spPr bwMode="auto">
          <a:xfrm>
            <a:off x="5724525" y="4221163"/>
            <a:ext cx="0" cy="0"/>
          </a:xfrm>
          <a:prstGeom prst="line">
            <a:avLst/>
          </a:prstGeom>
          <a:noFill/>
          <a:ln w="9525">
            <a:solidFill>
              <a:schemeClr val="tx1"/>
            </a:solidFill>
            <a:round/>
            <a:headEnd/>
            <a:tailEnd type="triangle" w="med" len="med"/>
          </a:ln>
        </p:spPr>
        <p:txBody>
          <a:bodyPr/>
          <a:lstStyle/>
          <a:p>
            <a:endParaRPr lang="en-US"/>
          </a:p>
        </p:txBody>
      </p:sp>
      <p:sp>
        <p:nvSpPr>
          <p:cNvPr id="14" name="_s1132"/>
          <p:cNvSpPr>
            <a:spLocks noChangeArrowheads="1"/>
          </p:cNvSpPr>
          <p:nvPr/>
        </p:nvSpPr>
        <p:spPr bwMode="auto">
          <a:xfrm>
            <a:off x="7924800" y="3733800"/>
            <a:ext cx="990600" cy="24384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6. من جهة الحماية</a:t>
            </a:r>
            <a:endParaRPr lang="en-US" sz="2400" b="1" dirty="0" smtClean="0">
              <a:latin typeface="Arial" charset="0"/>
            </a:endParaRPr>
          </a:p>
          <a:p>
            <a:endParaRPr lang="en-US" sz="2400" b="1" dirty="0">
              <a:latin typeface="Arial" charset="0"/>
            </a:endParaRPr>
          </a:p>
        </p:txBody>
      </p:sp>
      <p:sp>
        <p:nvSpPr>
          <p:cNvPr id="15" name="_s1132"/>
          <p:cNvSpPr>
            <a:spLocks noChangeArrowheads="1"/>
          </p:cNvSpPr>
          <p:nvPr/>
        </p:nvSpPr>
        <p:spPr bwMode="auto">
          <a:xfrm>
            <a:off x="228600" y="3733800"/>
            <a:ext cx="7620000" cy="457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cs typeface="Traditional Arabic" pitchFamily="2" charset="-78"/>
              </a:rPr>
              <a:t>الحقوق في الإسلام محمية بضمانات تشريعية وتنفيذية وليست مجرد توصيات غير ملزمة.</a:t>
            </a:r>
          </a:p>
        </p:txBody>
      </p:sp>
      <p:sp>
        <p:nvSpPr>
          <p:cNvPr id="16" name="_s1132"/>
          <p:cNvSpPr>
            <a:spLocks noChangeArrowheads="1"/>
          </p:cNvSpPr>
          <p:nvPr/>
        </p:nvSpPr>
        <p:spPr bwMode="auto">
          <a:xfrm>
            <a:off x="228600" y="4267200"/>
            <a:ext cx="7620000" cy="19050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500" b="1" dirty="0" smtClean="0">
                <a:cs typeface="Traditional Arabic" pitchFamily="2" charset="-78"/>
              </a:rPr>
              <a:t>أما الحقوق في الوثائق الوضعية فقد اكتفت بالنص على ضرورة صيانة تلك الحقوق دون بيان القوانين الملزمة بذلك، مما أدى إلى جعل حقوق الإنسان خاضعة لاعتبارات ذاتية ترتبط بمصلحة الدولة، أو حلفائها؛ ولا أدل على ذلك من واقع الانتهاكات الصارخة لحقوق الفلسطينيين على يد اليهود، ومع ذلك تجد التغطية القانونية في المحافل الدولية.</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8"/>
                                        </p:tgtEl>
                                        <p:attrNameLst>
                                          <p:attrName>style.visibility</p:attrName>
                                        </p:attrNameLst>
                                      </p:cBhvr>
                                      <p:to>
                                        <p:strVal val="visible"/>
                                      </p:to>
                                    </p:set>
                                    <p:anim calcmode="lin" valueType="num">
                                      <p:cBhvr additive="base">
                                        <p:cTn id="7" dur="2000" fill="hold"/>
                                        <p:tgtEl>
                                          <p:spTgt spid="102408"/>
                                        </p:tgtEl>
                                        <p:attrNameLst>
                                          <p:attrName>ppt_x</p:attrName>
                                        </p:attrNameLst>
                                      </p:cBhvr>
                                      <p:tavLst>
                                        <p:tav tm="0">
                                          <p:val>
                                            <p:strVal val="1+#ppt_w/2"/>
                                          </p:val>
                                        </p:tav>
                                        <p:tav tm="100000">
                                          <p:val>
                                            <p:strVal val="#ppt_x"/>
                                          </p:val>
                                        </p:tav>
                                      </p:tavLst>
                                    </p:anim>
                                    <p:anim calcmode="lin" valueType="num">
                                      <p:cBhvr additive="base">
                                        <p:cTn id="8" dur="2000" fill="hold"/>
                                        <p:tgtEl>
                                          <p:spTgt spid="1024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7"/>
                                        </p:tgtEl>
                                        <p:attrNameLst>
                                          <p:attrName>style.visibility</p:attrName>
                                        </p:attrNameLst>
                                      </p:cBhvr>
                                      <p:to>
                                        <p:strVal val="visible"/>
                                      </p:to>
                                    </p:set>
                                    <p:anim calcmode="lin" valueType="num">
                                      <p:cBhvr additive="base">
                                        <p:cTn id="13" dur="2000" fill="hold"/>
                                        <p:tgtEl>
                                          <p:spTgt spid="102407"/>
                                        </p:tgtEl>
                                        <p:attrNameLst>
                                          <p:attrName>ppt_x</p:attrName>
                                        </p:attrNameLst>
                                      </p:cBhvr>
                                      <p:tavLst>
                                        <p:tav tm="0">
                                          <p:val>
                                            <p:strVal val="0-#ppt_w/2"/>
                                          </p:val>
                                        </p:tav>
                                        <p:tav tm="100000">
                                          <p:val>
                                            <p:strVal val="#ppt_x"/>
                                          </p:val>
                                        </p:tav>
                                      </p:tavLst>
                                    </p:anim>
                                    <p:anim calcmode="lin" valueType="num">
                                      <p:cBhvr additive="base">
                                        <p:cTn id="14" dur="2000" fill="hold"/>
                                        <p:tgtEl>
                                          <p:spTgt spid="1024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ind.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2409"/>
                                        </p:tgtEl>
                                        <p:attrNameLst>
                                          <p:attrName>style.visibility</p:attrName>
                                        </p:attrNameLst>
                                      </p:cBhvr>
                                      <p:to>
                                        <p:strVal val="visible"/>
                                      </p:to>
                                    </p:set>
                                    <p:anim calcmode="lin" valueType="num">
                                      <p:cBhvr additive="base">
                                        <p:cTn id="19" dur="2000" fill="hold"/>
                                        <p:tgtEl>
                                          <p:spTgt spid="102409"/>
                                        </p:tgtEl>
                                        <p:attrNameLst>
                                          <p:attrName>ppt_x</p:attrName>
                                        </p:attrNameLst>
                                      </p:cBhvr>
                                      <p:tavLst>
                                        <p:tav tm="0">
                                          <p:val>
                                            <p:strVal val="1+#ppt_w/2"/>
                                          </p:val>
                                        </p:tav>
                                        <p:tav tm="100000">
                                          <p:val>
                                            <p:strVal val="#ppt_x"/>
                                          </p:val>
                                        </p:tav>
                                      </p:tavLst>
                                    </p:anim>
                                    <p:anim calcmode="lin" valueType="num">
                                      <p:cBhvr additive="base">
                                        <p:cTn id="20" dur="2000" fill="hold"/>
                                        <p:tgtEl>
                                          <p:spTgt spid="1024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voltage.wav"/>
                                        </p:tgtEl>
                                      </p:cMediaNode>
                                    </p:audio>
                                  </p:subTnLst>
                                </p:cTn>
                              </p:par>
                              <p:par>
                                <p:cTn id="21" presetID="26" presetClass="entr" presetSubtype="0" fill="hold" grpId="0" nodeType="withEffect">
                                  <p:stCondLst>
                                    <p:cond delay="0"/>
                                  </p:stCondLst>
                                  <p:childTnLst>
                                    <p:set>
                                      <p:cBhvr>
                                        <p:cTn id="22" dur="1" fill="hold">
                                          <p:stCondLst>
                                            <p:cond delay="0"/>
                                          </p:stCondLst>
                                        </p:cTn>
                                        <p:tgtEl>
                                          <p:spTgt spid="102416"/>
                                        </p:tgtEl>
                                        <p:attrNameLst>
                                          <p:attrName>style.visibility</p:attrName>
                                        </p:attrNameLst>
                                      </p:cBhvr>
                                      <p:to>
                                        <p:strVal val="visible"/>
                                      </p:to>
                                    </p:set>
                                    <p:animEffect transition="in" filter="wipe(down)">
                                      <p:cBhvr>
                                        <p:cTn id="23" dur="580">
                                          <p:stCondLst>
                                            <p:cond delay="0"/>
                                          </p:stCondLst>
                                        </p:cTn>
                                        <p:tgtEl>
                                          <p:spTgt spid="102416"/>
                                        </p:tgtEl>
                                      </p:cBhvr>
                                    </p:animEffect>
                                    <p:anim calcmode="lin" valueType="num">
                                      <p:cBhvr>
                                        <p:cTn id="24" dur="1822" tmFilter="0,0; 0.14,0.36; 0.43,0.73; 0.71,0.91; 1.0,1.0">
                                          <p:stCondLst>
                                            <p:cond delay="0"/>
                                          </p:stCondLst>
                                        </p:cTn>
                                        <p:tgtEl>
                                          <p:spTgt spid="1024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24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24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24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24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02416"/>
                                        </p:tgtEl>
                                      </p:cBhvr>
                                      <p:to x="100000" y="60000"/>
                                    </p:animScale>
                                    <p:animScale>
                                      <p:cBhvr>
                                        <p:cTn id="30" dur="166" decel="50000">
                                          <p:stCondLst>
                                            <p:cond delay="676"/>
                                          </p:stCondLst>
                                        </p:cTn>
                                        <p:tgtEl>
                                          <p:spTgt spid="102416"/>
                                        </p:tgtEl>
                                      </p:cBhvr>
                                      <p:to x="100000" y="100000"/>
                                    </p:animScale>
                                    <p:animScale>
                                      <p:cBhvr>
                                        <p:cTn id="31" dur="26">
                                          <p:stCondLst>
                                            <p:cond delay="1312"/>
                                          </p:stCondLst>
                                        </p:cTn>
                                        <p:tgtEl>
                                          <p:spTgt spid="102416"/>
                                        </p:tgtEl>
                                      </p:cBhvr>
                                      <p:to x="100000" y="80000"/>
                                    </p:animScale>
                                    <p:animScale>
                                      <p:cBhvr>
                                        <p:cTn id="32" dur="166" decel="50000">
                                          <p:stCondLst>
                                            <p:cond delay="1338"/>
                                          </p:stCondLst>
                                        </p:cTn>
                                        <p:tgtEl>
                                          <p:spTgt spid="102416"/>
                                        </p:tgtEl>
                                      </p:cBhvr>
                                      <p:to x="100000" y="100000"/>
                                    </p:animScale>
                                    <p:animScale>
                                      <p:cBhvr>
                                        <p:cTn id="33" dur="26">
                                          <p:stCondLst>
                                            <p:cond delay="1642"/>
                                          </p:stCondLst>
                                        </p:cTn>
                                        <p:tgtEl>
                                          <p:spTgt spid="102416"/>
                                        </p:tgtEl>
                                      </p:cBhvr>
                                      <p:to x="100000" y="90000"/>
                                    </p:animScale>
                                    <p:animScale>
                                      <p:cBhvr>
                                        <p:cTn id="34" dur="166" decel="50000">
                                          <p:stCondLst>
                                            <p:cond delay="1668"/>
                                          </p:stCondLst>
                                        </p:cTn>
                                        <p:tgtEl>
                                          <p:spTgt spid="102416"/>
                                        </p:tgtEl>
                                      </p:cBhvr>
                                      <p:to x="100000" y="100000"/>
                                    </p:animScale>
                                    <p:animScale>
                                      <p:cBhvr>
                                        <p:cTn id="35" dur="26">
                                          <p:stCondLst>
                                            <p:cond delay="1808"/>
                                          </p:stCondLst>
                                        </p:cTn>
                                        <p:tgtEl>
                                          <p:spTgt spid="102416"/>
                                        </p:tgtEl>
                                      </p:cBhvr>
                                      <p:to x="100000" y="95000"/>
                                    </p:animScale>
                                    <p:animScale>
                                      <p:cBhvr>
                                        <p:cTn id="36" dur="166" decel="50000">
                                          <p:stCondLst>
                                            <p:cond delay="1834"/>
                                          </p:stCondLst>
                                        </p:cTn>
                                        <p:tgtEl>
                                          <p:spTgt spid="10241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2000" fill="hold"/>
                                        <p:tgtEl>
                                          <p:spTgt spid="14"/>
                                        </p:tgtEl>
                                        <p:attrNameLst>
                                          <p:attrName>ppt_x</p:attrName>
                                        </p:attrNameLst>
                                      </p:cBhvr>
                                      <p:tavLst>
                                        <p:tav tm="0">
                                          <p:val>
                                            <p:strVal val="1+#ppt_w/2"/>
                                          </p:val>
                                        </p:tav>
                                        <p:tav tm="100000">
                                          <p:val>
                                            <p:strVal val="#ppt_x"/>
                                          </p:val>
                                        </p:tav>
                                      </p:tavLst>
                                    </p:anim>
                                    <p:anim calcmode="lin" valueType="num">
                                      <p:cBhvr additive="base">
                                        <p:cTn id="42" dur="20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2000" fill="hold"/>
                                        <p:tgtEl>
                                          <p:spTgt spid="15"/>
                                        </p:tgtEl>
                                        <p:attrNameLst>
                                          <p:attrName>ppt_x</p:attrName>
                                        </p:attrNameLst>
                                      </p:cBhvr>
                                      <p:tavLst>
                                        <p:tav tm="0">
                                          <p:val>
                                            <p:strVal val="0-#ppt_w/2"/>
                                          </p:val>
                                        </p:tav>
                                        <p:tav tm="100000">
                                          <p:val>
                                            <p:strVal val="#ppt_x"/>
                                          </p:val>
                                        </p:tav>
                                      </p:tavLst>
                                    </p:anim>
                                    <p:anim calcmode="lin" valueType="num">
                                      <p:cBhvr additive="base">
                                        <p:cTn id="48" dur="20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wind.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2000" fill="hold"/>
                                        <p:tgtEl>
                                          <p:spTgt spid="16"/>
                                        </p:tgtEl>
                                        <p:attrNameLst>
                                          <p:attrName>ppt_x</p:attrName>
                                        </p:attrNameLst>
                                      </p:cBhvr>
                                      <p:tavLst>
                                        <p:tav tm="0">
                                          <p:val>
                                            <p:strVal val="0-#ppt_w/2"/>
                                          </p:val>
                                        </p:tav>
                                        <p:tav tm="100000">
                                          <p:val>
                                            <p:strVal val="#ppt_x"/>
                                          </p:val>
                                        </p:tav>
                                      </p:tavLst>
                                    </p:anim>
                                    <p:anim calcmode="lin" valueType="num">
                                      <p:cBhvr additive="base">
                                        <p:cTn id="54" dur="2000" fill="hold"/>
                                        <p:tgtEl>
                                          <p:spTgt spid="1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7" grpId="0" animBg="1"/>
      <p:bldP spid="102408" grpId="0" animBg="1"/>
      <p:bldP spid="102416" grpId="0" animBg="1"/>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7DBE802-7215-4D86-85E3-3593CDD9AD0F}" type="slidenum">
              <a:rPr lang="ar-SA"/>
              <a:pPr/>
              <a:t>41</a:t>
            </a:fld>
            <a:endParaRPr lang="en-US"/>
          </a:p>
        </p:txBody>
      </p:sp>
      <p:sp>
        <p:nvSpPr>
          <p:cNvPr id="25606" name="Rectangle 5"/>
          <p:cNvSpPr>
            <a:spLocks noChangeArrowheads="1"/>
          </p:cNvSpPr>
          <p:nvPr/>
        </p:nvSpPr>
        <p:spPr bwMode="auto">
          <a:xfrm>
            <a:off x="7019925" y="4006850"/>
            <a:ext cx="1862138" cy="366713"/>
          </a:xfrm>
          <a:prstGeom prst="rect">
            <a:avLst/>
          </a:prstGeom>
          <a:noFill/>
          <a:ln w="9525">
            <a:noFill/>
            <a:miter lim="800000"/>
            <a:headEnd/>
            <a:tailEnd/>
          </a:ln>
        </p:spPr>
        <p:txBody>
          <a:bodyPr anchor="ctr">
            <a:spAutoFit/>
          </a:bodyPr>
          <a:lstStyle/>
          <a:p>
            <a:pPr algn="justLow"/>
            <a:r>
              <a:rPr lang="ar-SA" sz="1800">
                <a:latin typeface="Arial" charset="0"/>
              </a:rPr>
              <a:t>.</a:t>
            </a:r>
          </a:p>
        </p:txBody>
      </p:sp>
      <p:sp>
        <p:nvSpPr>
          <p:cNvPr id="102407" name="_s1132"/>
          <p:cNvSpPr>
            <a:spLocks noChangeArrowheads="1"/>
          </p:cNvSpPr>
          <p:nvPr/>
        </p:nvSpPr>
        <p:spPr bwMode="auto">
          <a:xfrm>
            <a:off x="228600" y="76200"/>
            <a:ext cx="7772400" cy="4495800"/>
          </a:xfrm>
          <a:prstGeom prst="roundRect">
            <a:avLst>
              <a:gd name="adj" fmla="val 16667"/>
            </a:avLst>
          </a:prstGeom>
          <a:solidFill>
            <a:srgbClr val="FFFFCC"/>
          </a:solidFill>
          <a:ln w="9525">
            <a:solidFill>
              <a:srgbClr val="000000"/>
            </a:solidFill>
            <a:round/>
            <a:headEnd/>
            <a:tailEnd/>
          </a:ln>
        </p:spPr>
        <p:txBody>
          <a:bodyPr lIns="0" tIns="0" rIns="0" bIns="0" anchor="ctr"/>
          <a:lstStyle/>
          <a:p>
            <a:pPr marL="280988" algn="r" rtl="1"/>
            <a:r>
              <a:rPr lang="ar-SA" sz="2400" b="1" dirty="0" smtClean="0">
                <a:solidFill>
                  <a:schemeClr val="accent3">
                    <a:lumMod val="75000"/>
                  </a:schemeClr>
                </a:solidFill>
                <a:cs typeface="Traditional Arabic" pitchFamily="2" charset="-78"/>
              </a:rPr>
              <a:t>الحقوق في الإسلام ترتبط بغايتين عظيمتين هما غاية التشريع وغاية الخلق: </a:t>
            </a:r>
          </a:p>
          <a:p>
            <a:pPr marL="280988" algn="r" rtl="1">
              <a:buFont typeface="Wingdings" pitchFamily="2" charset="2"/>
              <a:buChar char="v"/>
            </a:pPr>
            <a:r>
              <a:rPr lang="ar-SA" sz="2400" b="1" dirty="0" smtClean="0">
                <a:solidFill>
                  <a:schemeClr val="accent3">
                    <a:lumMod val="75000"/>
                  </a:schemeClr>
                </a:solidFill>
                <a:cs typeface="Traditional Arabic" pitchFamily="2" charset="-78"/>
              </a:rPr>
              <a:t>فالمقصد الرئيس الذي تنطلق منه جميع التكاليف الشرعية: </a:t>
            </a:r>
            <a:r>
              <a:rPr lang="ar-SA" sz="2400" b="1" dirty="0" smtClean="0">
                <a:cs typeface="Traditional Arabic" pitchFamily="2" charset="-78"/>
              </a:rPr>
              <a:t>هو تحقيق مصالح العباد في الدنيا والآخرة، أي تحقيق سعادتهم الحقيقية العاجلة والآجلة؛ قال تعالى: {وما أرسلناك إلا رحمة للعالمين} </a:t>
            </a:r>
          </a:p>
          <a:p>
            <a:pPr marL="280988" algn="r" rtl="1"/>
            <a:r>
              <a:rPr lang="ar-SA" sz="2400" b="1" dirty="0" smtClean="0">
                <a:cs typeface="Traditional Arabic" pitchFamily="2" charset="-78"/>
              </a:rPr>
              <a:t>وهذا المقصد الرئيس يتشعب إلى خمسة مقاصد كلية، تعرف بالكليات الخمس، وهي: حفظ الدين والنفس والنسل والعقل والمال. وكل ما يوصل إلى هذه الكليات الخمسة </a:t>
            </a:r>
            <a:r>
              <a:rPr lang="ar-SA" sz="2200" b="1" dirty="0" smtClean="0">
                <a:cs typeface="Traditional Arabic" pitchFamily="2" charset="-78"/>
              </a:rPr>
              <a:t>بطريق مشروع فهو مصلحة مقصودة شرعًا، وهذه المصالح على ثلاث درجات حسب أهميتها:</a:t>
            </a:r>
            <a:r>
              <a:rPr lang="ar-SA" sz="2400" b="1" dirty="0" smtClean="0">
                <a:cs typeface="Traditional Arabic" pitchFamily="2" charset="-78"/>
              </a:rPr>
              <a:t> </a:t>
            </a:r>
          </a:p>
          <a:p>
            <a:pPr marL="280988" algn="r" rtl="1"/>
            <a:r>
              <a:rPr lang="ar-SA" sz="2400" b="1" dirty="0" smtClean="0">
                <a:cs typeface="Traditional Arabic" pitchFamily="2" charset="-78"/>
              </a:rPr>
              <a:t>1. المصالح الضرورية. 2. والمصالح </a:t>
            </a:r>
            <a:r>
              <a:rPr lang="ar-SA" sz="2400" b="1" dirty="0" err="1" smtClean="0">
                <a:cs typeface="Traditional Arabic" pitchFamily="2" charset="-78"/>
              </a:rPr>
              <a:t>الحاجية</a:t>
            </a:r>
            <a:r>
              <a:rPr lang="ar-SA" sz="2400" b="1" dirty="0" smtClean="0">
                <a:cs typeface="Traditional Arabic" pitchFamily="2" charset="-78"/>
              </a:rPr>
              <a:t>. 3. والمصالح التحسينية.</a:t>
            </a:r>
          </a:p>
          <a:p>
            <a:pPr marL="280988" algn="r" rtl="1">
              <a:buFont typeface="Wingdings" pitchFamily="2" charset="2"/>
              <a:buChar char="v"/>
            </a:pPr>
            <a:r>
              <a:rPr lang="ar-SA" sz="2400" b="1" dirty="0" smtClean="0">
                <a:cs typeface="Traditional Arabic" pitchFamily="2" charset="-78"/>
              </a:rPr>
              <a:t>وإذا كان تحقيق مصالح العباد في الدارين يمثل المقصد الرئيس لتشريع الأحكام فإن هناك مقصدا آخر يسبقه ويهيمن عليه ويحكم الوفاق بين مصالح الدنيا والآخرة، وهو يمثل </a:t>
            </a:r>
            <a:r>
              <a:rPr lang="ar-SA" sz="2400" b="1" dirty="0" smtClean="0">
                <a:solidFill>
                  <a:schemeClr val="accent3">
                    <a:lumMod val="75000"/>
                  </a:schemeClr>
                </a:solidFill>
                <a:cs typeface="Traditional Arabic" pitchFamily="2" charset="-78"/>
              </a:rPr>
              <a:t>المقصد من خلق العباد</a:t>
            </a:r>
            <a:r>
              <a:rPr lang="ar-SA" sz="2400" b="1" dirty="0" smtClean="0">
                <a:cs typeface="Traditional Arabic" pitchFamily="2" charset="-78"/>
              </a:rPr>
              <a:t>، ألا وهو تحقيق العبودية لله تعالى</a:t>
            </a:r>
            <a:r>
              <a:rPr lang="en-US" sz="2400" b="1" dirty="0" smtClean="0">
                <a:cs typeface="Traditional Arabic" pitchFamily="2" charset="-78"/>
              </a:rPr>
              <a:t>؛ </a:t>
            </a:r>
            <a:r>
              <a:rPr lang="ar-SA" sz="2400" b="1" dirty="0" smtClean="0">
                <a:cs typeface="Traditional Arabic" pitchFamily="2" charset="-78"/>
              </a:rPr>
              <a:t>قال جل وعلا: {وما خلقت الجن والإنس إلا ليعبدون}.</a:t>
            </a:r>
          </a:p>
        </p:txBody>
      </p:sp>
      <p:sp>
        <p:nvSpPr>
          <p:cNvPr id="102408" name="_s1132"/>
          <p:cNvSpPr>
            <a:spLocks noChangeArrowheads="1"/>
          </p:cNvSpPr>
          <p:nvPr/>
        </p:nvSpPr>
        <p:spPr bwMode="auto">
          <a:xfrm>
            <a:off x="8077200" y="152400"/>
            <a:ext cx="838200" cy="6324600"/>
          </a:xfrm>
          <a:prstGeom prst="roundRect">
            <a:avLst>
              <a:gd name="adj" fmla="val 16667"/>
            </a:avLst>
          </a:prstGeom>
          <a:solidFill>
            <a:schemeClr val="bg2">
              <a:lumMod val="90000"/>
            </a:schemeClr>
          </a:solidFill>
          <a:ln w="9525">
            <a:solidFill>
              <a:srgbClr val="000000"/>
            </a:solidFill>
            <a:round/>
            <a:headEnd/>
            <a:tailEnd/>
          </a:ln>
        </p:spPr>
        <p:txBody>
          <a:bodyPr lIns="0" tIns="0" rIns="0" bIns="0" anchor="ctr"/>
          <a:lstStyle/>
          <a:p>
            <a:pPr algn="ctr"/>
            <a:endParaRPr lang="ar-SA" sz="2400" b="1" dirty="0" smtClean="0">
              <a:latin typeface="Arial" charset="0"/>
            </a:endParaRPr>
          </a:p>
          <a:p>
            <a:pPr algn="ctr"/>
            <a:r>
              <a:rPr lang="ar-SA" sz="2400" b="1" dirty="0" smtClean="0">
                <a:latin typeface="Arial" charset="0"/>
              </a:rPr>
              <a:t>7. من جهة الغاية</a:t>
            </a:r>
            <a:endParaRPr lang="en-US" sz="2400" b="1" dirty="0" smtClean="0">
              <a:latin typeface="Arial" charset="0"/>
            </a:endParaRPr>
          </a:p>
          <a:p>
            <a:endParaRPr lang="en-US" sz="2400" b="1" dirty="0">
              <a:latin typeface="Arial" charset="0"/>
            </a:endParaRPr>
          </a:p>
        </p:txBody>
      </p:sp>
      <p:sp>
        <p:nvSpPr>
          <p:cNvPr id="102409" name="_s1132"/>
          <p:cNvSpPr>
            <a:spLocks noChangeArrowheads="1"/>
          </p:cNvSpPr>
          <p:nvPr/>
        </p:nvSpPr>
        <p:spPr bwMode="auto">
          <a:xfrm>
            <a:off x="228600" y="4648200"/>
            <a:ext cx="7772400" cy="2133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200" b="1" dirty="0">
              <a:latin typeface="Arial" charset="0"/>
            </a:endParaRPr>
          </a:p>
          <a:p>
            <a:pPr algn="ctr"/>
            <a:r>
              <a:rPr lang="ar-SA" sz="2200" b="1" dirty="0" smtClean="0">
                <a:cs typeface="Traditional Arabic" pitchFamily="2" charset="-78"/>
              </a:rPr>
              <a:t>أما الغاية في الفكر الغربي في تشريع الحقوق فهي: تقرير القيم وفقا للحياة الغربية المادية، وهي غاية نفعية تخص مجتمعات معينة، تنشد الأخلاق والقيم التي تؤدي إلى المادة والمتعة اللحظية، وتتجاهل القيم الحقيقية التي تجمع بين الروح والمادة، وتنقل المجتمع بأسره إلى بر الأمان في الدنيا والآخرة، ولا أدل على ذلك مما يعيشه الغرب اليوم من واقع أسري متفكك نتيجة للحرية الجنسية التي كفلتها قوانينهم، وما يعيشه الغرب من أزمة مالية نتيجة للحرية المطلقة لنمو رأس المال، حيث فتحت المجال لهم إلى الجشع والتعامل بالربا وبيع الدين بالدين، مما أثر في عجز المستدين الأخير عن السداد فانسحب ضرره على الجميع!</a:t>
            </a:r>
          </a:p>
          <a:p>
            <a:endParaRPr lang="en-US" sz="2200" b="1" dirty="0">
              <a:latin typeface="Arial" charset="0"/>
            </a:endParaRPr>
          </a:p>
        </p:txBody>
      </p:sp>
      <p:sp>
        <p:nvSpPr>
          <p:cNvPr id="102416" name="Line 16"/>
          <p:cNvSpPr>
            <a:spLocks noChangeShapeType="1"/>
          </p:cNvSpPr>
          <p:nvPr/>
        </p:nvSpPr>
        <p:spPr bwMode="auto">
          <a:xfrm>
            <a:off x="5724525" y="4221163"/>
            <a:ext cx="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8"/>
                                        </p:tgtEl>
                                        <p:attrNameLst>
                                          <p:attrName>style.visibility</p:attrName>
                                        </p:attrNameLst>
                                      </p:cBhvr>
                                      <p:to>
                                        <p:strVal val="visible"/>
                                      </p:to>
                                    </p:set>
                                    <p:anim calcmode="lin" valueType="num">
                                      <p:cBhvr additive="base">
                                        <p:cTn id="7" dur="2000" fill="hold"/>
                                        <p:tgtEl>
                                          <p:spTgt spid="102408"/>
                                        </p:tgtEl>
                                        <p:attrNameLst>
                                          <p:attrName>ppt_x</p:attrName>
                                        </p:attrNameLst>
                                      </p:cBhvr>
                                      <p:tavLst>
                                        <p:tav tm="0">
                                          <p:val>
                                            <p:strVal val="1+#ppt_w/2"/>
                                          </p:val>
                                        </p:tav>
                                        <p:tav tm="100000">
                                          <p:val>
                                            <p:strVal val="#ppt_x"/>
                                          </p:val>
                                        </p:tav>
                                      </p:tavLst>
                                    </p:anim>
                                    <p:anim calcmode="lin" valueType="num">
                                      <p:cBhvr additive="base">
                                        <p:cTn id="8" dur="2000" fill="hold"/>
                                        <p:tgtEl>
                                          <p:spTgt spid="1024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7"/>
                                        </p:tgtEl>
                                        <p:attrNameLst>
                                          <p:attrName>style.visibility</p:attrName>
                                        </p:attrNameLst>
                                      </p:cBhvr>
                                      <p:to>
                                        <p:strVal val="visible"/>
                                      </p:to>
                                    </p:set>
                                    <p:anim calcmode="lin" valueType="num">
                                      <p:cBhvr additive="base">
                                        <p:cTn id="13" dur="2000" fill="hold"/>
                                        <p:tgtEl>
                                          <p:spTgt spid="102407"/>
                                        </p:tgtEl>
                                        <p:attrNameLst>
                                          <p:attrName>ppt_x</p:attrName>
                                        </p:attrNameLst>
                                      </p:cBhvr>
                                      <p:tavLst>
                                        <p:tav tm="0">
                                          <p:val>
                                            <p:strVal val="0-#ppt_w/2"/>
                                          </p:val>
                                        </p:tav>
                                        <p:tav tm="100000">
                                          <p:val>
                                            <p:strVal val="#ppt_x"/>
                                          </p:val>
                                        </p:tav>
                                      </p:tavLst>
                                    </p:anim>
                                    <p:anim calcmode="lin" valueType="num">
                                      <p:cBhvr additive="base">
                                        <p:cTn id="14" dur="2000" fill="hold"/>
                                        <p:tgtEl>
                                          <p:spTgt spid="1024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ind.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2409"/>
                                        </p:tgtEl>
                                        <p:attrNameLst>
                                          <p:attrName>style.visibility</p:attrName>
                                        </p:attrNameLst>
                                      </p:cBhvr>
                                      <p:to>
                                        <p:strVal val="visible"/>
                                      </p:to>
                                    </p:set>
                                    <p:anim calcmode="lin" valueType="num">
                                      <p:cBhvr additive="base">
                                        <p:cTn id="19" dur="2000" fill="hold"/>
                                        <p:tgtEl>
                                          <p:spTgt spid="102409"/>
                                        </p:tgtEl>
                                        <p:attrNameLst>
                                          <p:attrName>ppt_x</p:attrName>
                                        </p:attrNameLst>
                                      </p:cBhvr>
                                      <p:tavLst>
                                        <p:tav tm="0">
                                          <p:val>
                                            <p:strVal val="1+#ppt_w/2"/>
                                          </p:val>
                                        </p:tav>
                                        <p:tav tm="100000">
                                          <p:val>
                                            <p:strVal val="#ppt_x"/>
                                          </p:val>
                                        </p:tav>
                                      </p:tavLst>
                                    </p:anim>
                                    <p:anim calcmode="lin" valueType="num">
                                      <p:cBhvr additive="base">
                                        <p:cTn id="20" dur="2000" fill="hold"/>
                                        <p:tgtEl>
                                          <p:spTgt spid="1024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voltage.wav"/>
                                        </p:tgtEl>
                                      </p:cMediaNode>
                                    </p:audio>
                                  </p:subTnLst>
                                </p:cTn>
                              </p:par>
                              <p:par>
                                <p:cTn id="21" presetID="26" presetClass="entr" presetSubtype="0" fill="hold" grpId="0" nodeType="withEffect">
                                  <p:stCondLst>
                                    <p:cond delay="0"/>
                                  </p:stCondLst>
                                  <p:childTnLst>
                                    <p:set>
                                      <p:cBhvr>
                                        <p:cTn id="22" dur="1" fill="hold">
                                          <p:stCondLst>
                                            <p:cond delay="0"/>
                                          </p:stCondLst>
                                        </p:cTn>
                                        <p:tgtEl>
                                          <p:spTgt spid="102416"/>
                                        </p:tgtEl>
                                        <p:attrNameLst>
                                          <p:attrName>style.visibility</p:attrName>
                                        </p:attrNameLst>
                                      </p:cBhvr>
                                      <p:to>
                                        <p:strVal val="visible"/>
                                      </p:to>
                                    </p:set>
                                    <p:animEffect transition="in" filter="wipe(down)">
                                      <p:cBhvr>
                                        <p:cTn id="23" dur="580">
                                          <p:stCondLst>
                                            <p:cond delay="0"/>
                                          </p:stCondLst>
                                        </p:cTn>
                                        <p:tgtEl>
                                          <p:spTgt spid="102416"/>
                                        </p:tgtEl>
                                      </p:cBhvr>
                                    </p:animEffect>
                                    <p:anim calcmode="lin" valueType="num">
                                      <p:cBhvr>
                                        <p:cTn id="24" dur="1822" tmFilter="0,0; 0.14,0.36; 0.43,0.73; 0.71,0.91; 1.0,1.0">
                                          <p:stCondLst>
                                            <p:cond delay="0"/>
                                          </p:stCondLst>
                                        </p:cTn>
                                        <p:tgtEl>
                                          <p:spTgt spid="1024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24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24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24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24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02416"/>
                                        </p:tgtEl>
                                      </p:cBhvr>
                                      <p:to x="100000" y="60000"/>
                                    </p:animScale>
                                    <p:animScale>
                                      <p:cBhvr>
                                        <p:cTn id="30" dur="166" decel="50000">
                                          <p:stCondLst>
                                            <p:cond delay="676"/>
                                          </p:stCondLst>
                                        </p:cTn>
                                        <p:tgtEl>
                                          <p:spTgt spid="102416"/>
                                        </p:tgtEl>
                                      </p:cBhvr>
                                      <p:to x="100000" y="100000"/>
                                    </p:animScale>
                                    <p:animScale>
                                      <p:cBhvr>
                                        <p:cTn id="31" dur="26">
                                          <p:stCondLst>
                                            <p:cond delay="1312"/>
                                          </p:stCondLst>
                                        </p:cTn>
                                        <p:tgtEl>
                                          <p:spTgt spid="102416"/>
                                        </p:tgtEl>
                                      </p:cBhvr>
                                      <p:to x="100000" y="80000"/>
                                    </p:animScale>
                                    <p:animScale>
                                      <p:cBhvr>
                                        <p:cTn id="32" dur="166" decel="50000">
                                          <p:stCondLst>
                                            <p:cond delay="1338"/>
                                          </p:stCondLst>
                                        </p:cTn>
                                        <p:tgtEl>
                                          <p:spTgt spid="102416"/>
                                        </p:tgtEl>
                                      </p:cBhvr>
                                      <p:to x="100000" y="100000"/>
                                    </p:animScale>
                                    <p:animScale>
                                      <p:cBhvr>
                                        <p:cTn id="33" dur="26">
                                          <p:stCondLst>
                                            <p:cond delay="1642"/>
                                          </p:stCondLst>
                                        </p:cTn>
                                        <p:tgtEl>
                                          <p:spTgt spid="102416"/>
                                        </p:tgtEl>
                                      </p:cBhvr>
                                      <p:to x="100000" y="90000"/>
                                    </p:animScale>
                                    <p:animScale>
                                      <p:cBhvr>
                                        <p:cTn id="34" dur="166" decel="50000">
                                          <p:stCondLst>
                                            <p:cond delay="1668"/>
                                          </p:stCondLst>
                                        </p:cTn>
                                        <p:tgtEl>
                                          <p:spTgt spid="102416"/>
                                        </p:tgtEl>
                                      </p:cBhvr>
                                      <p:to x="100000" y="100000"/>
                                    </p:animScale>
                                    <p:animScale>
                                      <p:cBhvr>
                                        <p:cTn id="35" dur="26">
                                          <p:stCondLst>
                                            <p:cond delay="1808"/>
                                          </p:stCondLst>
                                        </p:cTn>
                                        <p:tgtEl>
                                          <p:spTgt spid="102416"/>
                                        </p:tgtEl>
                                      </p:cBhvr>
                                      <p:to x="100000" y="95000"/>
                                    </p:animScale>
                                    <p:animScale>
                                      <p:cBhvr>
                                        <p:cTn id="36" dur="166" decel="50000">
                                          <p:stCondLst>
                                            <p:cond delay="1834"/>
                                          </p:stCondLst>
                                        </p:cTn>
                                        <p:tgtEl>
                                          <p:spTgt spid="1024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7" grpId="0" animBg="1"/>
      <p:bldP spid="102408" grpId="0" animBg="1"/>
      <p:bldP spid="1024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عنصر نائب لرقم الشريحة 5"/>
          <p:cNvSpPr>
            <a:spLocks noGrp="1"/>
          </p:cNvSpPr>
          <p:nvPr>
            <p:ph type="sldNum" sz="quarter" idx="12"/>
          </p:nvPr>
        </p:nvSpPr>
        <p:spPr/>
        <p:txBody>
          <a:bodyPr/>
          <a:lstStyle/>
          <a:p>
            <a:fld id="{E07D8AEA-0701-417B-970F-2191E859C0E5}" type="slidenum">
              <a:rPr lang="ar-SA"/>
              <a:pPr/>
              <a:t>42</a:t>
            </a:fld>
            <a:endParaRPr lang="en-US"/>
          </a:p>
        </p:txBody>
      </p:sp>
      <p:grpSp>
        <p:nvGrpSpPr>
          <p:cNvPr id="2" name="Group 2"/>
          <p:cNvGrpSpPr>
            <a:grpSpLocks/>
          </p:cNvGrpSpPr>
          <p:nvPr/>
        </p:nvGrpSpPr>
        <p:grpSpPr bwMode="auto">
          <a:xfrm>
            <a:off x="689558" y="333375"/>
            <a:ext cx="7540043" cy="698046"/>
            <a:chOff x="4659" y="119"/>
            <a:chExt cx="943" cy="1026"/>
          </a:xfrm>
        </p:grpSpPr>
        <p:sp>
          <p:nvSpPr>
            <p:cNvPr id="260099" name="Oval 3"/>
            <p:cNvSpPr>
              <a:spLocks noChangeArrowheads="1"/>
            </p:cNvSpPr>
            <p:nvPr/>
          </p:nvSpPr>
          <p:spPr bwMode="auto">
            <a:xfrm>
              <a:off x="4659" y="119"/>
              <a:ext cx="943" cy="952"/>
            </a:xfrm>
            <a:prstGeom prst="ellipse">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0" scaled="1"/>
              <a:tileRect/>
            </a:gradFill>
            <a:ln w="9525" cap="rnd">
              <a:solidFill>
                <a:schemeClr val="tx1"/>
              </a:solidFill>
              <a:prstDash val="sysDot"/>
              <a:round/>
              <a:headEnd/>
              <a:tailEnd/>
            </a:ln>
            <a:effectLst/>
          </p:spPr>
          <p:txBody>
            <a:bodyPr wrap="none" anchor="ctr"/>
            <a:lstStyle/>
            <a:p>
              <a:endParaRPr lang="en-US"/>
            </a:p>
          </p:txBody>
        </p:sp>
        <p:sp>
          <p:nvSpPr>
            <p:cNvPr id="260100" name="Rectangle 4"/>
            <p:cNvSpPr>
              <a:spLocks noChangeArrowheads="1"/>
            </p:cNvSpPr>
            <p:nvPr/>
          </p:nvSpPr>
          <p:spPr bwMode="auto">
            <a:xfrm>
              <a:off x="4694" y="285"/>
              <a:ext cx="865" cy="860"/>
            </a:xfrm>
            <a:prstGeom prst="rect">
              <a:avLst/>
            </a:prstGeom>
            <a:noFill/>
            <a:ln w="9525">
              <a:noFill/>
              <a:miter lim="800000"/>
              <a:headEnd/>
              <a:tailEnd/>
            </a:ln>
            <a:effectLst/>
          </p:spPr>
          <p:txBody>
            <a:bodyPr anchor="ctr">
              <a:spAutoFit/>
            </a:bodyPr>
            <a:lstStyle/>
            <a:p>
              <a:pPr algn="ctr" rtl="1"/>
              <a:r>
                <a:rPr lang="ar-SA" sz="3200" dirty="0" smtClean="0">
                  <a:cs typeface="AL-Hosam" pitchFamily="2" charset="-78"/>
                </a:rPr>
                <a:t>المواد التي انفرد </a:t>
              </a:r>
              <a:r>
                <a:rPr lang="ar-SA" sz="3200" dirty="0" err="1" smtClean="0">
                  <a:cs typeface="AL-Hosam" pitchFamily="2" charset="-78"/>
                </a:rPr>
                <a:t>بها</a:t>
              </a:r>
              <a:r>
                <a:rPr lang="ar-SA" sz="3200" dirty="0" smtClean="0">
                  <a:cs typeface="AL-Hosam" pitchFamily="2" charset="-78"/>
                </a:rPr>
                <a:t> كل من الإعلانين</a:t>
              </a:r>
            </a:p>
          </p:txBody>
        </p:sp>
      </p:grpSp>
      <p:sp>
        <p:nvSpPr>
          <p:cNvPr id="260101" name="AutoShape 5"/>
          <p:cNvSpPr>
            <a:spLocks noChangeArrowheads="1"/>
          </p:cNvSpPr>
          <p:nvPr/>
        </p:nvSpPr>
        <p:spPr bwMode="auto">
          <a:xfrm>
            <a:off x="76200" y="476251"/>
            <a:ext cx="581025" cy="1123949"/>
          </a:xfrm>
          <a:prstGeom prst="curvedRightArrow">
            <a:avLst>
              <a:gd name="adj1" fmla="val 41691"/>
              <a:gd name="adj2" fmla="val 83382"/>
              <a:gd name="adj3" fmla="val 33333"/>
            </a:avLst>
          </a:prstGeom>
          <a:gradFill rotWithShape="1">
            <a:gsLst>
              <a:gs pos="0">
                <a:schemeClr val="accent1">
                  <a:gamma/>
                  <a:shade val="46275"/>
                  <a:invGamma/>
                </a:schemeClr>
              </a:gs>
              <a:gs pos="100000">
                <a:schemeClr val="accent1">
                  <a:alpha val="99001"/>
                </a:schemeClr>
              </a:gs>
            </a:gsLst>
            <a:lin ang="0" scaled="1"/>
          </a:gradFill>
          <a:ln w="9525" cap="rnd">
            <a:solidFill>
              <a:schemeClr val="tx1"/>
            </a:solidFill>
            <a:prstDash val="sysDot"/>
            <a:miter lim="800000"/>
            <a:headEnd/>
            <a:tailEnd/>
          </a:ln>
          <a:effectLst/>
        </p:spPr>
        <p:txBody>
          <a:bodyPr wrap="none" lIns="0" tIns="0" rIns="0" bIns="0" anchor="ctr"/>
          <a:lstStyle/>
          <a:p>
            <a:endParaRPr lang="en-US"/>
          </a:p>
        </p:txBody>
      </p:sp>
      <p:sp>
        <p:nvSpPr>
          <p:cNvPr id="260102" name="AutoShape 6"/>
          <p:cNvSpPr>
            <a:spLocks noChangeArrowheads="1"/>
          </p:cNvSpPr>
          <p:nvPr/>
        </p:nvSpPr>
        <p:spPr bwMode="auto">
          <a:xfrm>
            <a:off x="8328025" y="476251"/>
            <a:ext cx="663575" cy="1200149"/>
          </a:xfrm>
          <a:prstGeom prst="curvedLeftArrow">
            <a:avLst>
              <a:gd name="adj1" fmla="val 38441"/>
              <a:gd name="adj2" fmla="val 76881"/>
              <a:gd name="adj3" fmla="val 33333"/>
            </a:avLst>
          </a:prstGeom>
          <a:gradFill rotWithShape="1">
            <a:gsLst>
              <a:gs pos="0">
                <a:schemeClr val="accent1">
                  <a:gamma/>
                  <a:shade val="46275"/>
                  <a:invGamma/>
                </a:schemeClr>
              </a:gs>
              <a:gs pos="100000">
                <a:schemeClr val="accent1"/>
              </a:gs>
            </a:gsLst>
            <a:lin ang="0" scaled="1"/>
          </a:gradFill>
          <a:ln w="9525" cap="rnd">
            <a:solidFill>
              <a:schemeClr val="tx1"/>
            </a:solidFill>
            <a:prstDash val="sysDot"/>
            <a:miter lim="800000"/>
            <a:headEnd/>
            <a:tailEnd/>
          </a:ln>
          <a:effectLst/>
        </p:spPr>
        <p:txBody>
          <a:bodyPr wrap="none" lIns="0" tIns="0" rIns="0" bIns="0" anchor="ctr"/>
          <a:lstStyle/>
          <a:p>
            <a:endParaRPr lang="en-US"/>
          </a:p>
        </p:txBody>
      </p:sp>
      <p:sp>
        <p:nvSpPr>
          <p:cNvPr id="260103" name="AutoShape 7" descr="نسيج أزرق"/>
          <p:cNvSpPr>
            <a:spLocks noChangeArrowheads="1"/>
          </p:cNvSpPr>
          <p:nvPr/>
        </p:nvSpPr>
        <p:spPr bwMode="auto">
          <a:xfrm>
            <a:off x="6172200" y="1066801"/>
            <a:ext cx="2170113" cy="533400"/>
          </a:xfrm>
          <a:prstGeom prst="bevel">
            <a:avLst>
              <a:gd name="adj" fmla="val 12500"/>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rtl="1"/>
            <a:r>
              <a:rPr lang="ar-SA" b="1" dirty="0" smtClean="0"/>
              <a:t>أولاً - ما انفرد </a:t>
            </a:r>
            <a:r>
              <a:rPr lang="ar-SA" b="1" dirty="0" err="1" smtClean="0"/>
              <a:t>به</a:t>
            </a:r>
            <a:r>
              <a:rPr lang="ar-SA" b="1" dirty="0" smtClean="0"/>
              <a:t> العالمي:</a:t>
            </a:r>
          </a:p>
        </p:txBody>
      </p:sp>
      <p:sp>
        <p:nvSpPr>
          <p:cNvPr id="260104" name="AutoShape 8" descr="نسيج أزرق"/>
          <p:cNvSpPr>
            <a:spLocks noChangeArrowheads="1"/>
          </p:cNvSpPr>
          <p:nvPr/>
        </p:nvSpPr>
        <p:spPr bwMode="auto">
          <a:xfrm>
            <a:off x="685800" y="1066800"/>
            <a:ext cx="5257800" cy="568325"/>
          </a:xfrm>
          <a:prstGeom prst="bevel">
            <a:avLst>
              <a:gd name="adj" fmla="val 12500"/>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rtl="1"/>
            <a:r>
              <a:rPr lang="ar-SA" sz="2000" b="1" dirty="0" smtClean="0"/>
              <a:t>ثانياً - ما انفرد </a:t>
            </a:r>
            <a:r>
              <a:rPr lang="ar-SA" sz="2000" b="1" dirty="0" err="1" smtClean="0"/>
              <a:t>به</a:t>
            </a:r>
            <a:r>
              <a:rPr lang="ar-SA" sz="2000" b="1" dirty="0" smtClean="0"/>
              <a:t> الإعلان الإسلامي:</a:t>
            </a:r>
          </a:p>
        </p:txBody>
      </p:sp>
      <p:sp>
        <p:nvSpPr>
          <p:cNvPr id="20" name="مستطيل مستدير الزوايا 19"/>
          <p:cNvSpPr/>
          <p:nvPr/>
        </p:nvSpPr>
        <p:spPr bwMode="auto">
          <a:xfrm>
            <a:off x="6705600" y="1676400"/>
            <a:ext cx="1981200" cy="5029200"/>
          </a:xfrm>
          <a:prstGeom prst="roundRect">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0" scaled="1"/>
            <a:tileRect/>
          </a:gra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1" name="Text Box 15"/>
          <p:cNvSpPr txBox="1">
            <a:spLocks noChangeArrowheads="1"/>
          </p:cNvSpPr>
          <p:nvPr/>
        </p:nvSpPr>
        <p:spPr bwMode="auto">
          <a:xfrm>
            <a:off x="6934200" y="2286000"/>
            <a:ext cx="1752600" cy="3818610"/>
          </a:xfrm>
          <a:prstGeom prst="rect">
            <a:avLst/>
          </a:prstGeom>
          <a:noFill/>
          <a:ln w="9525" algn="ctr">
            <a:noFill/>
            <a:miter lim="800000"/>
            <a:headEnd/>
            <a:tailEnd/>
          </a:ln>
          <a:effectLst/>
        </p:spPr>
        <p:txBody>
          <a:bodyPr wrap="square" lIns="90000" tIns="46800" rIns="90000" bIns="46800">
            <a:spAutoFit/>
          </a:bodyPr>
          <a:lstStyle/>
          <a:p>
            <a:pPr algn="ctr"/>
            <a:r>
              <a:rPr lang="ar-SA" sz="2200" b="1" dirty="0" smtClean="0"/>
              <a:t>1. حق الجنسية (التمتع بجنسية ما وعدم حرمانه من جنسيته)</a:t>
            </a:r>
          </a:p>
          <a:p>
            <a:pPr algn="ctr"/>
            <a:r>
              <a:rPr lang="ar-SA" sz="2200" b="1" dirty="0" smtClean="0"/>
              <a:t>2. حق الانخراط في التشكيلات النقابية والاتحادية  (وجاء في الإسلام بصيغة عامة).</a:t>
            </a:r>
          </a:p>
        </p:txBody>
      </p:sp>
      <p:sp>
        <p:nvSpPr>
          <p:cNvPr id="22" name="مستطيل مستدير الزوايا 21"/>
          <p:cNvSpPr/>
          <p:nvPr/>
        </p:nvSpPr>
        <p:spPr bwMode="auto">
          <a:xfrm>
            <a:off x="4572000" y="1676400"/>
            <a:ext cx="2057400" cy="5029200"/>
          </a:xfrm>
          <a:prstGeom prst="roundRect">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0" scaled="1"/>
            <a:tileRect/>
          </a:gra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endParaRPr lang="ar-SA" b="1" dirty="0"/>
          </a:p>
        </p:txBody>
      </p:sp>
      <p:sp>
        <p:nvSpPr>
          <p:cNvPr id="23" name="Text Box 15"/>
          <p:cNvSpPr txBox="1">
            <a:spLocks noChangeArrowheads="1"/>
          </p:cNvSpPr>
          <p:nvPr/>
        </p:nvSpPr>
        <p:spPr bwMode="auto">
          <a:xfrm>
            <a:off x="4495800" y="1752600"/>
            <a:ext cx="2057400" cy="4969695"/>
          </a:xfrm>
          <a:prstGeom prst="rect">
            <a:avLst/>
          </a:prstGeom>
          <a:noFill/>
          <a:ln w="9525" algn="ctr">
            <a:noFill/>
            <a:miter lim="800000"/>
            <a:headEnd/>
            <a:tailEnd/>
          </a:ln>
          <a:effectLst/>
        </p:spPr>
        <p:txBody>
          <a:bodyPr wrap="square" lIns="90000" tIns="46800" rIns="90000" bIns="46800">
            <a:spAutoFit/>
          </a:bodyPr>
          <a:lstStyle/>
          <a:p>
            <a:pPr algn="r" rtl="1">
              <a:lnSpc>
                <a:spcPct val="90000"/>
              </a:lnSpc>
            </a:pPr>
            <a:r>
              <a:rPr lang="ar-SA" sz="2200" b="1" dirty="0" smtClean="0">
                <a:cs typeface="Traditional Arabic" pitchFamily="2" charset="-78"/>
              </a:rPr>
              <a:t>1.حق الفضل والكرامة المكتسب من العقيدة، والعمل: {إن أكرمكم عند الله </a:t>
            </a:r>
            <a:r>
              <a:rPr lang="ar-SA" sz="2200" b="1" dirty="0" err="1" smtClean="0">
                <a:cs typeface="Traditional Arabic" pitchFamily="2" charset="-78"/>
              </a:rPr>
              <a:t>أتقاقكم</a:t>
            </a:r>
            <a:r>
              <a:rPr lang="ar-SA" sz="2200" b="1" dirty="0" smtClean="0">
                <a:cs typeface="Traditional Arabic" pitchFamily="2" charset="-78"/>
              </a:rPr>
              <a:t>}.</a:t>
            </a:r>
          </a:p>
          <a:p>
            <a:pPr algn="r" rtl="1">
              <a:lnSpc>
                <a:spcPct val="90000"/>
              </a:lnSpc>
            </a:pPr>
            <a:r>
              <a:rPr lang="ar-SA" sz="2200" b="1" dirty="0" smtClean="0">
                <a:cs typeface="Traditional Arabic" pitchFamily="2" charset="-78"/>
              </a:rPr>
              <a:t>2.حرمة إفناء النوع البشري.</a:t>
            </a:r>
          </a:p>
          <a:p>
            <a:pPr algn="r" rtl="1">
              <a:lnSpc>
                <a:spcPct val="90000"/>
              </a:lnSpc>
            </a:pPr>
            <a:r>
              <a:rPr lang="ar-SA" sz="2200" b="1" dirty="0" smtClean="0">
                <a:cs typeface="Traditional Arabic" pitchFamily="2" charset="-78"/>
              </a:rPr>
              <a:t>3.حق الحفاظ على الأفراد المسالمين؛ كالشيخ والمرأة والطفل، ومداواة الجرحى ، والحفاظ على الأسرى ، وحرمة التمثيل بالموتى أثناء النزاعات والحروب. وخلا الإعلان العالمي من ذلك وألحق في مواثيق لاحقة.</a:t>
            </a:r>
          </a:p>
        </p:txBody>
      </p:sp>
      <p:sp>
        <p:nvSpPr>
          <p:cNvPr id="24" name="مستطيل مستدير الزوايا 23"/>
          <p:cNvSpPr/>
          <p:nvPr/>
        </p:nvSpPr>
        <p:spPr bwMode="auto">
          <a:xfrm>
            <a:off x="2362200" y="1752600"/>
            <a:ext cx="2209800" cy="5029200"/>
          </a:xfrm>
          <a:prstGeom prst="roundRect">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0" scaled="1"/>
            <a:tileRect/>
          </a:gra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6" name="Text Box 15"/>
          <p:cNvSpPr txBox="1">
            <a:spLocks noChangeArrowheads="1"/>
          </p:cNvSpPr>
          <p:nvPr/>
        </p:nvSpPr>
        <p:spPr bwMode="auto">
          <a:xfrm>
            <a:off x="2438400" y="1828800"/>
            <a:ext cx="2057400" cy="4415697"/>
          </a:xfrm>
          <a:prstGeom prst="rect">
            <a:avLst/>
          </a:prstGeom>
          <a:noFill/>
          <a:ln w="9525" algn="ctr">
            <a:noFill/>
            <a:miter lim="800000"/>
            <a:headEnd/>
            <a:tailEnd/>
          </a:ln>
          <a:effectLst/>
        </p:spPr>
        <p:txBody>
          <a:bodyPr wrap="square" lIns="90000" tIns="46800" rIns="90000" bIns="46800">
            <a:spAutoFit/>
          </a:bodyPr>
          <a:lstStyle/>
          <a:p>
            <a:pPr marL="60325" indent="-60325" algn="r" rtl="1">
              <a:lnSpc>
                <a:spcPct val="90000"/>
              </a:lnSpc>
            </a:pPr>
            <a:r>
              <a:rPr lang="ar-SA" sz="2400" b="1" dirty="0" smtClean="0">
                <a:cs typeface="Traditional Arabic" pitchFamily="2" charset="-78"/>
              </a:rPr>
              <a:t>4.حق الإنسان في عدم إتلاف </a:t>
            </a:r>
            <a:r>
              <a:rPr lang="ar-SA" sz="2400" b="1" dirty="0" err="1" smtClean="0">
                <a:cs typeface="Traditional Arabic" pitchFamily="2" charset="-78"/>
              </a:rPr>
              <a:t>زروعه</a:t>
            </a:r>
            <a:r>
              <a:rPr lang="ar-SA" sz="2400" b="1" dirty="0" smtClean="0">
                <a:cs typeface="Traditional Arabic" pitchFamily="2" charset="-78"/>
              </a:rPr>
              <a:t> وتخريب مبانيه.</a:t>
            </a:r>
          </a:p>
          <a:p>
            <a:pPr marL="60325" indent="-60325" algn="r" rtl="1">
              <a:lnSpc>
                <a:spcPct val="90000"/>
              </a:lnSpc>
            </a:pPr>
            <a:r>
              <a:rPr lang="ar-SA" sz="2400" b="1" dirty="0" smtClean="0">
                <a:cs typeface="Traditional Arabic" pitchFamily="2" charset="-78"/>
              </a:rPr>
              <a:t>5.حق الأسرة على رب الأسرة.</a:t>
            </a:r>
          </a:p>
          <a:p>
            <a:pPr marL="609600" indent="-609600" algn="r" rtl="1">
              <a:lnSpc>
                <a:spcPct val="90000"/>
              </a:lnSpc>
            </a:pPr>
            <a:r>
              <a:rPr lang="ar-SA" sz="2400" b="1" dirty="0" smtClean="0">
                <a:cs typeface="Traditional Arabic" pitchFamily="2" charset="-78"/>
              </a:rPr>
              <a:t>6.حق الجنين.</a:t>
            </a:r>
          </a:p>
          <a:p>
            <a:pPr algn="r" rtl="1">
              <a:lnSpc>
                <a:spcPct val="90000"/>
              </a:lnSpc>
            </a:pPr>
            <a:r>
              <a:rPr lang="ar-SA" sz="2400" b="1" dirty="0" smtClean="0">
                <a:cs typeface="Traditional Arabic" pitchFamily="2" charset="-78"/>
              </a:rPr>
              <a:t>7.حق الأبوين على الأبناء وحقوق ذوي القربى.</a:t>
            </a:r>
          </a:p>
          <a:p>
            <a:pPr algn="r" rtl="1">
              <a:lnSpc>
                <a:spcPct val="90000"/>
              </a:lnSpc>
            </a:pPr>
            <a:r>
              <a:rPr lang="ar-SA" sz="2400" b="1" dirty="0" smtClean="0">
                <a:cs typeface="Traditional Arabic" pitchFamily="2" charset="-78"/>
              </a:rPr>
              <a:t>8.حق الفرد في التربية الدينية والدنيوية، وجاء في الإعلان العالمي بمستوى أقل.</a:t>
            </a:r>
          </a:p>
        </p:txBody>
      </p:sp>
      <p:sp>
        <p:nvSpPr>
          <p:cNvPr id="27" name="مستطيل مستدير الزوايا 26"/>
          <p:cNvSpPr/>
          <p:nvPr/>
        </p:nvSpPr>
        <p:spPr bwMode="auto">
          <a:xfrm>
            <a:off x="152400" y="1676400"/>
            <a:ext cx="2209800" cy="5029200"/>
          </a:xfrm>
          <a:prstGeom prst="roundRect">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0" scaled="1"/>
            <a:tileRect/>
          </a:gra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8" name="Text Box 15"/>
          <p:cNvSpPr txBox="1">
            <a:spLocks noChangeArrowheads="1"/>
          </p:cNvSpPr>
          <p:nvPr/>
        </p:nvSpPr>
        <p:spPr bwMode="auto">
          <a:xfrm>
            <a:off x="228600" y="1619825"/>
            <a:ext cx="2057400" cy="5080494"/>
          </a:xfrm>
          <a:prstGeom prst="rect">
            <a:avLst/>
          </a:prstGeom>
          <a:noFill/>
          <a:ln w="9525" algn="ctr">
            <a:noFill/>
            <a:miter lim="800000"/>
            <a:headEnd/>
            <a:tailEnd/>
          </a:ln>
          <a:effectLst/>
        </p:spPr>
        <p:txBody>
          <a:bodyPr wrap="square" lIns="90000" tIns="46800" rIns="90000" bIns="46800">
            <a:spAutoFit/>
          </a:bodyPr>
          <a:lstStyle/>
          <a:p>
            <a:pPr algn="r" rtl="1">
              <a:lnSpc>
                <a:spcPct val="90000"/>
              </a:lnSpc>
            </a:pPr>
            <a:r>
              <a:rPr lang="ar-SA" sz="2400" b="1" dirty="0" smtClean="0">
                <a:cs typeface="Traditional Arabic" pitchFamily="2" charset="-78"/>
              </a:rPr>
              <a:t> </a:t>
            </a:r>
            <a:r>
              <a:rPr lang="ar-SA" sz="2400" b="1" dirty="0" smtClean="0">
                <a:cs typeface="Traditional Arabic" pitchFamily="2" charset="-78"/>
              </a:rPr>
              <a:t>9. حق التحرر من قيود الاستعمار والاستقلال عنه، وجاء في العالمي بشكل آخر</a:t>
            </a:r>
            <a:r>
              <a:rPr lang="ar-SA" sz="2200" b="1" dirty="0" smtClean="0">
                <a:cs typeface="Traditional Arabic" pitchFamily="2" charset="-78"/>
              </a:rPr>
              <a:t>.</a:t>
            </a:r>
            <a:endParaRPr lang="ar-SA" sz="2400" b="1" dirty="0" smtClean="0">
              <a:cs typeface="Traditional Arabic" pitchFamily="2" charset="-78"/>
            </a:endParaRPr>
          </a:p>
          <a:p>
            <a:pPr algn="r" rtl="1">
              <a:lnSpc>
                <a:spcPct val="90000"/>
              </a:lnSpc>
            </a:pPr>
            <a:r>
              <a:rPr lang="ar-SA" sz="2400" b="1" dirty="0" smtClean="0">
                <a:cs typeface="Traditional Arabic" pitchFamily="2" charset="-78"/>
              </a:rPr>
              <a:t>10.حق الكسب المشروع ومنع الربا.</a:t>
            </a:r>
          </a:p>
          <a:p>
            <a:pPr algn="r" rtl="1">
              <a:lnSpc>
                <a:spcPct val="90000"/>
              </a:lnSpc>
            </a:pPr>
            <a:r>
              <a:rPr lang="ar-SA" sz="2400" b="1" dirty="0" smtClean="0">
                <a:cs typeface="Traditional Arabic" pitchFamily="2" charset="-78"/>
              </a:rPr>
              <a:t>11.حق الدعوة إلى الخير والأمر بالمعروف والنهي عن المنكر.</a:t>
            </a:r>
          </a:p>
          <a:p>
            <a:pPr algn="r" rtl="1">
              <a:lnSpc>
                <a:spcPct val="90000"/>
              </a:lnSpc>
            </a:pPr>
            <a:r>
              <a:rPr lang="ar-SA" sz="2400" b="1" dirty="0" smtClean="0">
                <a:cs typeface="Traditional Arabic" pitchFamily="2" charset="-78"/>
              </a:rPr>
              <a:t> 12.حق الفرد في حماية مقدساته من الإهانة، ومنع الإخلال بالقيم ، وعدم إثارة الكراهية بين الناس</a:t>
            </a:r>
            <a:r>
              <a:rPr lang="ar-SA" sz="2400" b="1" dirty="0" smtClean="0">
                <a:cs typeface="Traditional Arabic" pitchFamily="2" charset="-78"/>
              </a:rPr>
              <a:t>.</a:t>
            </a:r>
            <a:endParaRPr lang="ar-SA" sz="22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0102"/>
                                        </p:tgtEl>
                                        <p:attrNameLst>
                                          <p:attrName>style.visibility</p:attrName>
                                        </p:attrNameLst>
                                      </p:cBhvr>
                                      <p:to>
                                        <p:strVal val="visible"/>
                                      </p:to>
                                    </p:set>
                                    <p:animEffect transition="in" filter="box(in)">
                                      <p:cBhvr>
                                        <p:cTn id="12" dur="500"/>
                                        <p:tgtEl>
                                          <p:spTgt spid="26010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0101"/>
                                        </p:tgtEl>
                                        <p:attrNameLst>
                                          <p:attrName>style.visibility</p:attrName>
                                        </p:attrNameLst>
                                      </p:cBhvr>
                                      <p:to>
                                        <p:strVal val="visible"/>
                                      </p:to>
                                    </p:set>
                                    <p:animEffect transition="in" filter="box(in)">
                                      <p:cBhvr>
                                        <p:cTn id="17" dur="500"/>
                                        <p:tgtEl>
                                          <p:spTgt spid="260101"/>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60103"/>
                                        </p:tgtEl>
                                        <p:attrNameLst>
                                          <p:attrName>style.visibility</p:attrName>
                                        </p:attrNameLst>
                                      </p:cBhvr>
                                      <p:to>
                                        <p:strVal val="visible"/>
                                      </p:to>
                                    </p:set>
                                    <p:anim to="" calcmode="lin" valueType="num">
                                      <p:cBhvr>
                                        <p:cTn id="22" dur="1" fill="hold"/>
                                        <p:tgtEl>
                                          <p:spTgt spid="260103"/>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60104"/>
                                        </p:tgtEl>
                                        <p:attrNameLst>
                                          <p:attrName>style.visibility</p:attrName>
                                        </p:attrNameLst>
                                      </p:cBhvr>
                                      <p:to>
                                        <p:strVal val="visible"/>
                                      </p:to>
                                    </p:set>
                                    <p:anim to="" calcmode="lin" valueType="num">
                                      <p:cBhvr>
                                        <p:cTn id="27" dur="1" fill="hold"/>
                                        <p:tgtEl>
                                          <p:spTgt spid="260104"/>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amond(in)">
                                      <p:cBhvr>
                                        <p:cTn id="32" dur="2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to="" calcmode="lin" valueType="num">
                                      <p:cBhvr>
                                        <p:cTn id="37" dur="1" fill="hold"/>
                                        <p:tgtEl>
                                          <p:spTgt spid="21"/>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amond(in)">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to="" calcmode="lin" valueType="num">
                                      <p:cBhvr>
                                        <p:cTn id="47" dur="1" fill="hold"/>
                                        <p:tgtEl>
                                          <p:spTgt spid="23"/>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amond(in)">
                                      <p:cBhvr>
                                        <p:cTn id="52" dur="2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amond(in)">
                                      <p:cBhvr>
                                        <p:cTn id="63" dur="20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7" presetClass="entr" presetSubtype="4"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2000" fill="hold"/>
                                        <p:tgtEl>
                                          <p:spTgt spid="28"/>
                                        </p:tgtEl>
                                        <p:attrNameLst>
                                          <p:attrName>ppt_x</p:attrName>
                                        </p:attrNameLst>
                                      </p:cBhvr>
                                      <p:tavLst>
                                        <p:tav tm="0">
                                          <p:val>
                                            <p:strVal val="#ppt_x"/>
                                          </p:val>
                                        </p:tav>
                                        <p:tav tm="100000">
                                          <p:val>
                                            <p:strVal val="#ppt_x"/>
                                          </p:val>
                                        </p:tav>
                                      </p:tavLst>
                                    </p:anim>
                                    <p:anim calcmode="lin" valueType="num">
                                      <p:cBhvr additive="base">
                                        <p:cTn id="69" dur="2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animBg="1"/>
      <p:bldP spid="260102" grpId="0" animBg="1"/>
      <p:bldP spid="260103" grpId="0" animBg="1"/>
      <p:bldP spid="260104" grpId="0" animBg="1"/>
      <p:bldP spid="20" grpId="0" animBg="1"/>
      <p:bldP spid="21" grpId="0"/>
      <p:bldP spid="22" grpId="0" animBg="1"/>
      <p:bldP spid="23" grpId="0"/>
      <p:bldP spid="24" grpId="0" animBg="1"/>
      <p:bldP spid="26" grpId="0"/>
      <p:bldP spid="27" grpId="0" animBg="1"/>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73113BD3-938B-40A7-ACE2-F466396EF6E4}" type="slidenum">
              <a:rPr lang="ar-SA"/>
              <a:pPr/>
              <a:t>5</a:t>
            </a:fld>
            <a:endParaRPr lang="en-US"/>
          </a:p>
        </p:txBody>
      </p:sp>
      <p:sp>
        <p:nvSpPr>
          <p:cNvPr id="5146" name="Text Box 26"/>
          <p:cNvSpPr txBox="1">
            <a:spLocks noChangeArrowheads="1"/>
          </p:cNvSpPr>
          <p:nvPr/>
        </p:nvSpPr>
        <p:spPr bwMode="auto">
          <a:xfrm>
            <a:off x="2916238" y="3068639"/>
            <a:ext cx="3743325" cy="461665"/>
          </a:xfrm>
          <a:prstGeom prst="rect">
            <a:avLst/>
          </a:prstGeom>
          <a:solidFill>
            <a:srgbClr val="FFFF99"/>
          </a:solidFill>
          <a:ln w="9525">
            <a:solidFill>
              <a:srgbClr val="663300"/>
            </a:solidFill>
            <a:miter lim="800000"/>
            <a:headEnd/>
            <a:tailEnd/>
          </a:ln>
          <a:effectLst/>
          <a:scene3d>
            <a:camera prst="orthographicFront"/>
            <a:lightRig rig="threePt" dir="t"/>
          </a:scene3d>
          <a:sp3d>
            <a:bevelT w="165100" prst="coolSlant"/>
          </a:sp3d>
        </p:spPr>
        <p:txBody>
          <a:bodyPr wrap="square">
            <a:spAutoFit/>
          </a:bodyPr>
          <a:lstStyle/>
          <a:p>
            <a:pPr algn="ctr" rtl="1">
              <a:spcBef>
                <a:spcPct val="50000"/>
              </a:spcBef>
            </a:pPr>
            <a:r>
              <a:rPr lang="ar-SA" sz="2400" dirty="0" smtClean="0"/>
              <a:t>أ. التعريف الإضافي</a:t>
            </a:r>
            <a:endParaRPr lang="en-US" sz="2400" dirty="0"/>
          </a:p>
        </p:txBody>
      </p:sp>
      <p:sp>
        <p:nvSpPr>
          <p:cNvPr id="5147" name="Text Box 27"/>
          <p:cNvSpPr txBox="1">
            <a:spLocks noChangeArrowheads="1"/>
          </p:cNvSpPr>
          <p:nvPr/>
        </p:nvSpPr>
        <p:spPr bwMode="auto">
          <a:xfrm>
            <a:off x="2895600" y="4186535"/>
            <a:ext cx="3743325" cy="461665"/>
          </a:xfrm>
          <a:prstGeom prst="rect">
            <a:avLst/>
          </a:prstGeom>
          <a:solidFill>
            <a:schemeClr val="bg2">
              <a:lumMod val="90000"/>
            </a:schemeClr>
          </a:solidFill>
          <a:ln w="9525">
            <a:solidFill>
              <a:srgbClr val="663300"/>
            </a:solidFill>
            <a:miter lim="800000"/>
            <a:headEnd/>
            <a:tailEnd/>
          </a:ln>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ب. </a:t>
            </a:r>
            <a:r>
              <a:rPr lang="ar-SA" sz="2400" b="1" dirty="0" smtClean="0">
                <a:latin typeface="Arial" charset="0"/>
              </a:rPr>
              <a:t>التعريف </a:t>
            </a:r>
            <a:r>
              <a:rPr lang="ar-SA" sz="2400" b="1" dirty="0" err="1" smtClean="0">
                <a:latin typeface="Arial" charset="0"/>
              </a:rPr>
              <a:t>اللقبي</a:t>
            </a:r>
            <a:endParaRPr lang="en-US" sz="2400" b="1" dirty="0" smtClean="0">
              <a:latin typeface="Arial" charset="0"/>
            </a:endParaRPr>
          </a:p>
        </p:txBody>
      </p:sp>
      <p:sp>
        <p:nvSpPr>
          <p:cNvPr id="5152" name="Rectangle 32"/>
          <p:cNvSpPr>
            <a:spLocks noChangeArrowheads="1"/>
          </p:cNvSpPr>
          <p:nvPr/>
        </p:nvSpPr>
        <p:spPr bwMode="auto">
          <a:xfrm>
            <a:off x="2555875" y="692150"/>
            <a:ext cx="3743325" cy="1057275"/>
          </a:xfrm>
          <a:prstGeom prst="rect">
            <a:avLst/>
          </a:prstGeom>
          <a:solidFill>
            <a:schemeClr val="accent2">
              <a:lumMod val="20000"/>
              <a:lumOff val="80000"/>
            </a:schemeClr>
          </a:soli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مفهوم حقوق الإنسان   </a:t>
            </a:r>
          </a:p>
        </p:txBody>
      </p:sp>
      <p:sp>
        <p:nvSpPr>
          <p:cNvPr id="5155" name="AutoShape 35"/>
          <p:cNvSpPr>
            <a:spLocks noChangeArrowheads="1"/>
          </p:cNvSpPr>
          <p:nvPr/>
        </p:nvSpPr>
        <p:spPr bwMode="auto">
          <a:xfrm>
            <a:off x="2987675" y="2060575"/>
            <a:ext cx="2879725" cy="431800"/>
          </a:xfrm>
          <a:prstGeom prst="roundRect">
            <a:avLst>
              <a:gd name="adj" fmla="val 16667"/>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en-US"/>
          </a:p>
        </p:txBody>
      </p:sp>
      <p:sp>
        <p:nvSpPr>
          <p:cNvPr id="5156" name="Text Box 36"/>
          <p:cNvSpPr txBox="1">
            <a:spLocks noChangeArrowheads="1"/>
          </p:cNvSpPr>
          <p:nvPr/>
        </p:nvSpPr>
        <p:spPr bwMode="auto">
          <a:xfrm rot="-770862">
            <a:off x="3378200" y="2149475"/>
            <a:ext cx="2160588" cy="366713"/>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a:t>والحديث عن ذلك يتضمن:</a:t>
            </a:r>
            <a:endParaRPr lang="en-US"/>
          </a:p>
        </p:txBody>
      </p:sp>
      <p:sp>
        <p:nvSpPr>
          <p:cNvPr id="9" name="مستطيل مستدير الزوايا 8"/>
          <p:cNvSpPr/>
          <p:nvPr/>
        </p:nvSpPr>
        <p:spPr>
          <a:xfrm>
            <a:off x="5791200" y="990600"/>
            <a:ext cx="381000" cy="381000"/>
          </a:xfrm>
          <a:prstGeom prst="roundRect">
            <a:avLst/>
          </a:prstGeom>
          <a:solidFill>
            <a:schemeClr val="accent2">
              <a:lumMod val="60000"/>
              <a:lumOff val="4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52" grpId="0" animBg="1"/>
      <p:bldP spid="5155" grpId="0" animBg="1"/>
      <p:bldP spid="51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7DBE802-7215-4D86-85E3-3593CDD9AD0F}" type="slidenum">
              <a:rPr lang="ar-SA"/>
              <a:pPr/>
              <a:t>6</a:t>
            </a:fld>
            <a:endParaRPr lang="en-US"/>
          </a:p>
        </p:txBody>
      </p:sp>
      <p:sp>
        <p:nvSpPr>
          <p:cNvPr id="102404" name="_s1132"/>
          <p:cNvSpPr>
            <a:spLocks noChangeArrowheads="1"/>
          </p:cNvSpPr>
          <p:nvPr/>
        </p:nvSpPr>
        <p:spPr bwMode="auto">
          <a:xfrm>
            <a:off x="2971800" y="1371600"/>
            <a:ext cx="1905000" cy="433387"/>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1800" b="1" dirty="0" smtClean="0">
                <a:latin typeface="Times New Roman" pitchFamily="18" charset="0"/>
              </a:rPr>
              <a:t>تعريف الإنسان</a:t>
            </a:r>
            <a:endParaRPr lang="ar-SA" sz="1800" b="1" dirty="0">
              <a:latin typeface="Times New Roman" pitchFamily="18" charset="0"/>
            </a:endParaRPr>
          </a:p>
        </p:txBody>
      </p:sp>
      <p:sp>
        <p:nvSpPr>
          <p:cNvPr id="25606" name="Rectangle 5"/>
          <p:cNvSpPr>
            <a:spLocks noChangeArrowheads="1"/>
          </p:cNvSpPr>
          <p:nvPr/>
        </p:nvSpPr>
        <p:spPr bwMode="auto">
          <a:xfrm>
            <a:off x="7019925" y="4006850"/>
            <a:ext cx="1862138" cy="366713"/>
          </a:xfrm>
          <a:prstGeom prst="rect">
            <a:avLst/>
          </a:prstGeom>
          <a:noFill/>
          <a:ln w="9525">
            <a:noFill/>
            <a:miter lim="800000"/>
            <a:headEnd/>
            <a:tailEnd/>
          </a:ln>
        </p:spPr>
        <p:txBody>
          <a:bodyPr anchor="ctr">
            <a:spAutoFit/>
          </a:bodyPr>
          <a:lstStyle/>
          <a:p>
            <a:pPr algn="justLow"/>
            <a:r>
              <a:rPr lang="ar-SA" sz="1800">
                <a:latin typeface="Arial" charset="0"/>
              </a:rPr>
              <a:t>.</a:t>
            </a:r>
          </a:p>
        </p:txBody>
      </p:sp>
      <p:sp>
        <p:nvSpPr>
          <p:cNvPr id="102406" name="_s1132"/>
          <p:cNvSpPr>
            <a:spLocks noChangeArrowheads="1"/>
          </p:cNvSpPr>
          <p:nvPr/>
        </p:nvSpPr>
        <p:spPr bwMode="auto">
          <a:xfrm>
            <a:off x="8382000" y="1905000"/>
            <a:ext cx="609600" cy="6858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1600" b="1" dirty="0" smtClean="0">
                <a:latin typeface="Arial" charset="0"/>
              </a:rPr>
              <a:t>لغة: الشيء الثابت</a:t>
            </a:r>
            <a:endParaRPr lang="en-US" sz="1600" b="1" dirty="0">
              <a:latin typeface="Arial" charset="0"/>
            </a:endParaRPr>
          </a:p>
        </p:txBody>
      </p:sp>
      <p:sp>
        <p:nvSpPr>
          <p:cNvPr id="102407" name="_s1132"/>
          <p:cNvSpPr>
            <a:spLocks noChangeArrowheads="1"/>
          </p:cNvSpPr>
          <p:nvPr/>
        </p:nvSpPr>
        <p:spPr bwMode="auto">
          <a:xfrm>
            <a:off x="457200" y="914400"/>
            <a:ext cx="2438400" cy="407987"/>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latin typeface="Arial" charset="0"/>
              </a:rPr>
              <a:t>ب. التعريف </a:t>
            </a:r>
            <a:r>
              <a:rPr lang="ar-SA" sz="2400" b="1" dirty="0" err="1" smtClean="0">
                <a:latin typeface="Arial" charset="0"/>
              </a:rPr>
              <a:t>اللقبي</a:t>
            </a:r>
            <a:endParaRPr lang="en-US" sz="2400" b="1" dirty="0">
              <a:latin typeface="Arial" charset="0"/>
            </a:endParaRPr>
          </a:p>
        </p:txBody>
      </p:sp>
      <p:sp>
        <p:nvSpPr>
          <p:cNvPr id="102408" name="_s1132"/>
          <p:cNvSpPr>
            <a:spLocks noChangeArrowheads="1"/>
          </p:cNvSpPr>
          <p:nvPr/>
        </p:nvSpPr>
        <p:spPr bwMode="auto">
          <a:xfrm>
            <a:off x="2971800" y="914400"/>
            <a:ext cx="5943600" cy="380999"/>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400" b="1" dirty="0">
              <a:latin typeface="Arial" charset="0"/>
            </a:endParaRPr>
          </a:p>
          <a:p>
            <a:pPr algn="ctr"/>
            <a:r>
              <a:rPr lang="ar-SA" sz="2400" b="1" dirty="0" smtClean="0">
                <a:latin typeface="Arial" charset="0"/>
              </a:rPr>
              <a:t>أ. التعريف الإضافي</a:t>
            </a:r>
            <a:endParaRPr lang="en-US" sz="2400" b="1" dirty="0">
              <a:latin typeface="Arial" charset="0"/>
            </a:endParaRPr>
          </a:p>
          <a:p>
            <a:endParaRPr lang="en-US" sz="2400" b="1" dirty="0">
              <a:latin typeface="Arial" charset="0"/>
            </a:endParaRPr>
          </a:p>
        </p:txBody>
      </p:sp>
      <p:sp>
        <p:nvSpPr>
          <p:cNvPr id="102409" name="_s1132"/>
          <p:cNvSpPr>
            <a:spLocks noChangeArrowheads="1"/>
          </p:cNvSpPr>
          <p:nvPr/>
        </p:nvSpPr>
        <p:spPr bwMode="auto">
          <a:xfrm>
            <a:off x="5029201" y="1371600"/>
            <a:ext cx="3886200" cy="4318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800" b="1" dirty="0">
              <a:latin typeface="Arial" charset="0"/>
            </a:endParaRPr>
          </a:p>
          <a:p>
            <a:pPr algn="ctr"/>
            <a:r>
              <a:rPr lang="ar-SA" sz="2400" b="1" dirty="0" smtClean="0">
                <a:latin typeface="Arial" charset="0"/>
              </a:rPr>
              <a:t>تعريف الحق</a:t>
            </a:r>
            <a:endParaRPr lang="en-US" sz="2400" b="1" dirty="0">
              <a:latin typeface="Arial" charset="0"/>
            </a:endParaRPr>
          </a:p>
          <a:p>
            <a:endParaRPr lang="en-US" sz="2400" b="1" dirty="0">
              <a:latin typeface="Arial" charset="0"/>
            </a:endParaRPr>
          </a:p>
        </p:txBody>
      </p:sp>
      <p:sp>
        <p:nvSpPr>
          <p:cNvPr id="102410" name="_s1132"/>
          <p:cNvSpPr>
            <a:spLocks noChangeArrowheads="1"/>
          </p:cNvSpPr>
          <p:nvPr/>
        </p:nvSpPr>
        <p:spPr bwMode="auto">
          <a:xfrm>
            <a:off x="5029200" y="1905000"/>
            <a:ext cx="3276600" cy="7620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endParaRPr lang="ar-SA" sz="2400" b="1" dirty="0">
              <a:latin typeface="Arial" charset="0"/>
            </a:endParaRPr>
          </a:p>
          <a:p>
            <a:pPr algn="ctr"/>
            <a:r>
              <a:rPr lang="ar-SA" sz="2400" b="1" dirty="0" smtClean="0">
                <a:latin typeface="Arial" charset="0"/>
              </a:rPr>
              <a:t>اصطلاحا</a:t>
            </a:r>
            <a:endParaRPr lang="en-US" sz="2400" b="1" dirty="0">
              <a:latin typeface="Arial" charset="0"/>
            </a:endParaRPr>
          </a:p>
          <a:p>
            <a:endParaRPr lang="en-US" sz="2400" b="1" dirty="0">
              <a:latin typeface="Arial" charset="0"/>
            </a:endParaRPr>
          </a:p>
        </p:txBody>
      </p:sp>
      <p:sp>
        <p:nvSpPr>
          <p:cNvPr id="102411" name="_s1132"/>
          <p:cNvSpPr>
            <a:spLocks noChangeArrowheads="1"/>
          </p:cNvSpPr>
          <p:nvPr/>
        </p:nvSpPr>
        <p:spPr bwMode="auto">
          <a:xfrm>
            <a:off x="8153400" y="2743200"/>
            <a:ext cx="838200" cy="838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000" b="1" dirty="0" smtClean="0">
                <a:latin typeface="Arial" charset="0"/>
              </a:rPr>
              <a:t>عند الفقهاء</a:t>
            </a:r>
            <a:endParaRPr lang="en-US" sz="2000" b="1" dirty="0">
              <a:latin typeface="Arial" charset="0"/>
            </a:endParaRPr>
          </a:p>
        </p:txBody>
      </p:sp>
      <p:sp>
        <p:nvSpPr>
          <p:cNvPr id="102412" name="_s1132"/>
          <p:cNvSpPr>
            <a:spLocks noChangeArrowheads="1"/>
          </p:cNvSpPr>
          <p:nvPr/>
        </p:nvSpPr>
        <p:spPr bwMode="auto">
          <a:xfrm>
            <a:off x="5029200" y="2743200"/>
            <a:ext cx="3048000" cy="7620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400" b="1" dirty="0">
              <a:latin typeface="Arial" charset="0"/>
            </a:endParaRPr>
          </a:p>
          <a:p>
            <a:pPr algn="ctr"/>
            <a:r>
              <a:rPr lang="ar-SA" sz="2000" b="1" dirty="0" smtClean="0">
                <a:latin typeface="Arial" charset="0"/>
              </a:rPr>
              <a:t>عند القانونيين</a:t>
            </a:r>
            <a:endParaRPr lang="ar-SA" sz="2000" b="1" dirty="0">
              <a:latin typeface="Arial" charset="0"/>
            </a:endParaRPr>
          </a:p>
          <a:p>
            <a:endParaRPr lang="en-US" sz="2400" b="1" dirty="0">
              <a:latin typeface="Arial" charset="0"/>
            </a:endParaRPr>
          </a:p>
        </p:txBody>
      </p:sp>
      <p:sp>
        <p:nvSpPr>
          <p:cNvPr id="102416" name="Line 16"/>
          <p:cNvSpPr>
            <a:spLocks noChangeShapeType="1"/>
          </p:cNvSpPr>
          <p:nvPr/>
        </p:nvSpPr>
        <p:spPr bwMode="auto">
          <a:xfrm>
            <a:off x="5724525" y="4221163"/>
            <a:ext cx="0" cy="0"/>
          </a:xfrm>
          <a:prstGeom prst="line">
            <a:avLst/>
          </a:prstGeom>
          <a:noFill/>
          <a:ln w="9525">
            <a:solidFill>
              <a:schemeClr val="tx1"/>
            </a:solidFill>
            <a:round/>
            <a:headEnd/>
            <a:tailEnd type="triangle" w="med" len="med"/>
          </a:ln>
        </p:spPr>
        <p:txBody>
          <a:bodyPr/>
          <a:lstStyle/>
          <a:p>
            <a:endParaRPr lang="en-US"/>
          </a:p>
        </p:txBody>
      </p:sp>
      <p:sp>
        <p:nvSpPr>
          <p:cNvPr id="102422" name="Rectangle 22"/>
          <p:cNvSpPr>
            <a:spLocks noChangeArrowheads="1"/>
          </p:cNvSpPr>
          <p:nvPr/>
        </p:nvSpPr>
        <p:spPr bwMode="auto">
          <a:xfrm>
            <a:off x="1731963" y="260350"/>
            <a:ext cx="5964237" cy="501650"/>
          </a:xfrm>
          <a:prstGeom prst="rect">
            <a:avLst/>
          </a:prstGeom>
          <a:solidFill>
            <a:schemeClr val="bg2">
              <a:lumMod val="90000"/>
            </a:schemeClr>
          </a:solidFill>
          <a:ln>
            <a:headEnd/>
            <a:tailEnd/>
          </a:ln>
        </p:spPr>
        <p:style>
          <a:lnRef idx="2">
            <a:schemeClr val="accent1"/>
          </a:lnRef>
          <a:fillRef idx="1">
            <a:schemeClr val="lt1"/>
          </a:fillRef>
          <a:effectRef idx="0">
            <a:schemeClr val="accent1"/>
          </a:effectRef>
          <a:fontRef idx="minor">
            <a:schemeClr val="dk1"/>
          </a:fontRef>
        </p:style>
        <p:txBody>
          <a:bodyPr wrap="none" anchor="ctr">
            <a:scene3d>
              <a:camera prst="orthographicFront"/>
              <a:lightRig rig="threePt" dir="t"/>
            </a:scene3d>
            <a:sp3d extrusionH="57150">
              <a:bevelT w="38100" h="38100" prst="angle"/>
            </a:sp3d>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مفهوم حقوق الإنسان   </a:t>
            </a:r>
            <a:endPar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PT Simple Bold Ruled" pitchFamily="2" charset="-78"/>
            </a:endParaRPr>
          </a:p>
        </p:txBody>
      </p:sp>
      <p:sp>
        <p:nvSpPr>
          <p:cNvPr id="39" name="_s1132"/>
          <p:cNvSpPr>
            <a:spLocks noChangeArrowheads="1"/>
          </p:cNvSpPr>
          <p:nvPr/>
        </p:nvSpPr>
        <p:spPr bwMode="auto">
          <a:xfrm>
            <a:off x="8153400" y="3657600"/>
            <a:ext cx="838200" cy="2514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2400" b="1" dirty="0" smtClean="0">
                <a:latin typeface="Arial" charset="0"/>
              </a:rPr>
              <a:t>ما </a:t>
            </a:r>
            <a:r>
              <a:rPr lang="ar-SA" sz="2000" b="1" dirty="0" smtClean="0">
                <a:latin typeface="Arial" charset="0"/>
              </a:rPr>
              <a:t>ثبت لإنسان بمقتضى </a:t>
            </a:r>
            <a:r>
              <a:rPr lang="ar-SA" sz="2000" b="1" dirty="0" err="1" smtClean="0">
                <a:latin typeface="Arial" charset="0"/>
              </a:rPr>
              <a:t>الشرع</a:t>
            </a:r>
            <a:r>
              <a:rPr lang="ar-SA" sz="2000" b="1" dirty="0" smtClean="0">
                <a:latin typeface="Arial" charset="0"/>
              </a:rPr>
              <a:t> لأجل صالحه</a:t>
            </a:r>
            <a:endParaRPr lang="ar-SA" sz="2000" b="1" dirty="0">
              <a:latin typeface="Arial" charset="0"/>
            </a:endParaRPr>
          </a:p>
          <a:p>
            <a:endParaRPr lang="en-US" sz="2400" b="1" dirty="0">
              <a:latin typeface="Arial" charset="0"/>
            </a:endParaRPr>
          </a:p>
        </p:txBody>
      </p:sp>
      <p:sp>
        <p:nvSpPr>
          <p:cNvPr id="40" name="_s1132"/>
          <p:cNvSpPr>
            <a:spLocks noChangeArrowheads="1"/>
          </p:cNvSpPr>
          <p:nvPr/>
        </p:nvSpPr>
        <p:spPr bwMode="auto">
          <a:xfrm>
            <a:off x="7086600" y="3581400"/>
            <a:ext cx="990600" cy="25908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1600" b="1" dirty="0" smtClean="0">
                <a:latin typeface="Arial" charset="0"/>
              </a:rPr>
              <a:t>المذهب الشخصي:</a:t>
            </a:r>
          </a:p>
          <a:p>
            <a:pPr algn="ctr"/>
            <a:r>
              <a:rPr lang="ar-SA" sz="1600" b="1" dirty="0" smtClean="0">
                <a:latin typeface="Arial" charset="0"/>
              </a:rPr>
              <a:t>سلطة إرادية يستعملها صاحب الحق في حدود  القانون وتحت حمايته</a:t>
            </a:r>
            <a:endParaRPr lang="ar-SA" sz="1600" b="1" dirty="0">
              <a:latin typeface="Arial" charset="0"/>
            </a:endParaRPr>
          </a:p>
          <a:p>
            <a:endParaRPr lang="en-US" sz="2400" b="1" dirty="0">
              <a:latin typeface="Arial" charset="0"/>
            </a:endParaRPr>
          </a:p>
        </p:txBody>
      </p:sp>
      <p:sp>
        <p:nvSpPr>
          <p:cNvPr id="43" name="_s1132"/>
          <p:cNvSpPr>
            <a:spLocks noChangeArrowheads="1"/>
          </p:cNvSpPr>
          <p:nvPr/>
        </p:nvSpPr>
        <p:spPr bwMode="auto">
          <a:xfrm>
            <a:off x="6172200" y="3581400"/>
            <a:ext cx="838200" cy="25908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1600" b="1" dirty="0">
                <a:latin typeface="Arial" charset="0"/>
              </a:rPr>
              <a:t>ا</a:t>
            </a:r>
            <a:r>
              <a:rPr lang="ar-SA" sz="1600" b="1" dirty="0" smtClean="0">
                <a:latin typeface="Arial" charset="0"/>
              </a:rPr>
              <a:t>لمذهب </a:t>
            </a:r>
            <a:r>
              <a:rPr lang="ar-SA" sz="1400" b="1" dirty="0" smtClean="0">
                <a:latin typeface="Arial" charset="0"/>
              </a:rPr>
              <a:t>الموضوعي</a:t>
            </a:r>
            <a:r>
              <a:rPr lang="ar-SA" sz="1600" b="1" dirty="0" smtClean="0">
                <a:latin typeface="Arial" charset="0"/>
              </a:rPr>
              <a:t>:</a:t>
            </a:r>
          </a:p>
          <a:p>
            <a:pPr algn="ctr"/>
            <a:r>
              <a:rPr lang="ar-SA" b="1" dirty="0" smtClean="0">
                <a:latin typeface="Arial" charset="0"/>
              </a:rPr>
              <a:t>مصلحة يحميها القانون</a:t>
            </a:r>
            <a:endParaRPr lang="ar-SA" b="1" dirty="0">
              <a:latin typeface="Arial" charset="0"/>
            </a:endParaRPr>
          </a:p>
          <a:p>
            <a:endParaRPr lang="en-US" sz="2400" b="1" dirty="0">
              <a:latin typeface="Arial" charset="0"/>
            </a:endParaRPr>
          </a:p>
        </p:txBody>
      </p:sp>
      <p:sp>
        <p:nvSpPr>
          <p:cNvPr id="44" name="_s1132"/>
          <p:cNvSpPr>
            <a:spLocks noChangeArrowheads="1"/>
          </p:cNvSpPr>
          <p:nvPr/>
        </p:nvSpPr>
        <p:spPr bwMode="auto">
          <a:xfrm>
            <a:off x="5029200" y="3581400"/>
            <a:ext cx="1066800" cy="25908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1600" b="1" dirty="0" smtClean="0">
                <a:latin typeface="Arial" charset="0"/>
              </a:rPr>
              <a:t>المذهب المختلط:</a:t>
            </a:r>
          </a:p>
          <a:p>
            <a:pPr algn="ctr"/>
            <a:r>
              <a:rPr lang="ar-SA" sz="1600" b="1" dirty="0" smtClean="0">
                <a:latin typeface="Arial" charset="0"/>
              </a:rPr>
              <a:t>سلطة إرادية ومصلحة محمية</a:t>
            </a:r>
            <a:endParaRPr lang="ar-SA" sz="1600" b="1" dirty="0">
              <a:latin typeface="Arial" charset="0"/>
            </a:endParaRPr>
          </a:p>
          <a:p>
            <a:endParaRPr lang="en-US" sz="2400" b="1" dirty="0">
              <a:latin typeface="Arial" charset="0"/>
            </a:endParaRPr>
          </a:p>
        </p:txBody>
      </p:sp>
      <p:sp>
        <p:nvSpPr>
          <p:cNvPr id="45" name="_s1132"/>
          <p:cNvSpPr>
            <a:spLocks noChangeArrowheads="1"/>
          </p:cNvSpPr>
          <p:nvPr/>
        </p:nvSpPr>
        <p:spPr bwMode="auto">
          <a:xfrm>
            <a:off x="4114800" y="1905000"/>
            <a:ext cx="762000" cy="4267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2000" b="1" dirty="0" smtClean="0">
                <a:latin typeface="Arial" charset="0"/>
              </a:rPr>
              <a:t>لغة:</a:t>
            </a:r>
          </a:p>
          <a:p>
            <a:pPr algn="ctr"/>
            <a:r>
              <a:rPr lang="ar-SA" sz="2000" b="1" dirty="0" smtClean="0">
                <a:latin typeface="Arial" charset="0"/>
              </a:rPr>
              <a:t>اسم جنس يقع على الذكر </a:t>
            </a:r>
          </a:p>
          <a:p>
            <a:pPr algn="ctr"/>
            <a:r>
              <a:rPr lang="ar-SA" sz="2000" b="1" dirty="0" smtClean="0">
                <a:latin typeface="Arial" charset="0"/>
              </a:rPr>
              <a:t>والأنثى والواحد والجمع</a:t>
            </a:r>
            <a:endParaRPr lang="ar-SA" sz="2000" b="1" dirty="0">
              <a:latin typeface="Arial" charset="0"/>
            </a:endParaRPr>
          </a:p>
          <a:p>
            <a:endParaRPr lang="en-US" sz="2400" b="1" dirty="0">
              <a:latin typeface="Arial" charset="0"/>
            </a:endParaRPr>
          </a:p>
        </p:txBody>
      </p:sp>
      <p:sp>
        <p:nvSpPr>
          <p:cNvPr id="46" name="_s1132"/>
          <p:cNvSpPr>
            <a:spLocks noChangeArrowheads="1"/>
          </p:cNvSpPr>
          <p:nvPr/>
        </p:nvSpPr>
        <p:spPr bwMode="auto">
          <a:xfrm>
            <a:off x="2971800" y="1905000"/>
            <a:ext cx="1066800" cy="42672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justLow"/>
            <a:endParaRPr lang="ar-SA" sz="2800" b="1" dirty="0" smtClean="0">
              <a:latin typeface="Arial" charset="0"/>
            </a:endParaRPr>
          </a:p>
          <a:p>
            <a:pPr algn="ctr"/>
            <a:r>
              <a:rPr lang="ar-SA" sz="2400" b="1" dirty="0" smtClean="0">
                <a:latin typeface="Arial" charset="0"/>
              </a:rPr>
              <a:t>اصطلاحا:</a:t>
            </a:r>
          </a:p>
          <a:p>
            <a:pPr algn="ctr"/>
            <a:r>
              <a:rPr lang="ar-SA" sz="2400" b="1" dirty="0" smtClean="0">
                <a:latin typeface="Arial" charset="0"/>
              </a:rPr>
              <a:t>كائن حي مفكر</a:t>
            </a:r>
            <a:endParaRPr lang="ar-SA" sz="2000" b="1" dirty="0">
              <a:latin typeface="Arial" charset="0"/>
            </a:endParaRPr>
          </a:p>
          <a:p>
            <a:endParaRPr lang="en-US" sz="2400" b="1" dirty="0">
              <a:latin typeface="Arial" charset="0"/>
            </a:endParaRPr>
          </a:p>
        </p:txBody>
      </p:sp>
      <p:sp>
        <p:nvSpPr>
          <p:cNvPr id="47" name="_s1132"/>
          <p:cNvSpPr>
            <a:spLocks noChangeArrowheads="1"/>
          </p:cNvSpPr>
          <p:nvPr/>
        </p:nvSpPr>
        <p:spPr bwMode="auto">
          <a:xfrm>
            <a:off x="457200" y="1371600"/>
            <a:ext cx="2438400" cy="4800600"/>
          </a:xfrm>
          <a:prstGeom prst="roundRect">
            <a:avLst>
              <a:gd name="adj" fmla="val 16667"/>
            </a:avLst>
          </a:prstGeom>
          <a:solidFill>
            <a:srgbClr val="FFFFCC"/>
          </a:solidFill>
          <a:ln w="9525">
            <a:solidFill>
              <a:srgbClr val="000000"/>
            </a:solidFill>
            <a:round/>
            <a:headEnd/>
            <a:tailEnd/>
          </a:ln>
        </p:spPr>
        <p:txBody>
          <a:bodyPr lIns="0" tIns="0" rIns="0" bIns="0" anchor="ctr"/>
          <a:lstStyle/>
          <a:p>
            <a:pPr algn="ctr"/>
            <a:r>
              <a:rPr lang="ar-SA" sz="2400" b="1" dirty="0" smtClean="0">
                <a:latin typeface="Arial" charset="0"/>
              </a:rPr>
              <a:t>حقوق الإنسان:</a:t>
            </a:r>
          </a:p>
          <a:p>
            <a:pPr algn="ctr"/>
            <a:r>
              <a:rPr lang="ar-SA" sz="2400" b="1" dirty="0" smtClean="0">
                <a:latin typeface="Arial" charset="0"/>
              </a:rPr>
              <a:t> هي ما يثبت بمقتضى </a:t>
            </a:r>
            <a:r>
              <a:rPr lang="ar-SA" sz="2400" b="1" dirty="0" err="1" smtClean="0">
                <a:latin typeface="Arial" charset="0"/>
              </a:rPr>
              <a:t>الشرع</a:t>
            </a:r>
            <a:r>
              <a:rPr lang="ar-SA" sz="2400" b="1" dirty="0" smtClean="0">
                <a:latin typeface="Arial" charset="0"/>
              </a:rPr>
              <a:t> للكائن البشري من التزامات من قبله ومن قبل الآخرين، بحيث تكفل له الحياة الكريمة</a:t>
            </a:r>
            <a:endParaRPr lang="ar-SA" sz="2000" b="1" dirty="0">
              <a:latin typeface="Arial" charset="0"/>
            </a:endParaRPr>
          </a:p>
          <a:p>
            <a:endParaRPr lang="en-US" sz="2400" b="1" dirty="0">
              <a:latin typeface="Arial"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2"/>
                                        </p:tgtEl>
                                        <p:attrNameLst>
                                          <p:attrName>style.visibility</p:attrName>
                                        </p:attrNameLst>
                                      </p:cBhvr>
                                      <p:to>
                                        <p:strVal val="visible"/>
                                      </p:to>
                                    </p:set>
                                    <p:anim calcmode="lin" valueType="num">
                                      <p:cBhvr additive="base">
                                        <p:cTn id="7" dur="3000" fill="hold"/>
                                        <p:tgtEl>
                                          <p:spTgt spid="102422"/>
                                        </p:tgtEl>
                                        <p:attrNameLst>
                                          <p:attrName>ppt_x</p:attrName>
                                        </p:attrNameLst>
                                      </p:cBhvr>
                                      <p:tavLst>
                                        <p:tav tm="0">
                                          <p:val>
                                            <p:strVal val="#ppt_x"/>
                                          </p:val>
                                        </p:tav>
                                        <p:tav tm="100000">
                                          <p:val>
                                            <p:strVal val="#ppt_x"/>
                                          </p:val>
                                        </p:tav>
                                      </p:tavLst>
                                    </p:anim>
                                    <p:anim calcmode="lin" valueType="num">
                                      <p:cBhvr additive="base">
                                        <p:cTn id="8" dur="3000" fill="hold"/>
                                        <p:tgtEl>
                                          <p:spTgt spid="1024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anim calcmode="lin" valueType="num">
                                      <p:cBhvr additive="base">
                                        <p:cTn id="13" dur="2000" fill="hold"/>
                                        <p:tgtEl>
                                          <p:spTgt spid="102408"/>
                                        </p:tgtEl>
                                        <p:attrNameLst>
                                          <p:attrName>ppt_x</p:attrName>
                                        </p:attrNameLst>
                                      </p:cBhvr>
                                      <p:tavLst>
                                        <p:tav tm="0">
                                          <p:val>
                                            <p:strVal val="1+#ppt_w/2"/>
                                          </p:val>
                                        </p:tav>
                                        <p:tav tm="100000">
                                          <p:val>
                                            <p:strVal val="#ppt_x"/>
                                          </p:val>
                                        </p:tav>
                                      </p:tavLst>
                                    </p:anim>
                                    <p:anim calcmode="lin" valueType="num">
                                      <p:cBhvr additive="base">
                                        <p:cTn id="14" dur="2000" fill="hold"/>
                                        <p:tgtEl>
                                          <p:spTgt spid="1024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07"/>
                                        </p:tgtEl>
                                        <p:attrNameLst>
                                          <p:attrName>style.visibility</p:attrName>
                                        </p:attrNameLst>
                                      </p:cBhvr>
                                      <p:to>
                                        <p:strVal val="visible"/>
                                      </p:to>
                                    </p:set>
                                    <p:anim calcmode="lin" valueType="num">
                                      <p:cBhvr additive="base">
                                        <p:cTn id="19" dur="2000" fill="hold"/>
                                        <p:tgtEl>
                                          <p:spTgt spid="102407"/>
                                        </p:tgtEl>
                                        <p:attrNameLst>
                                          <p:attrName>ppt_x</p:attrName>
                                        </p:attrNameLst>
                                      </p:cBhvr>
                                      <p:tavLst>
                                        <p:tav tm="0">
                                          <p:val>
                                            <p:strVal val="0-#ppt_w/2"/>
                                          </p:val>
                                        </p:tav>
                                        <p:tav tm="100000">
                                          <p:val>
                                            <p:strVal val="#ppt_x"/>
                                          </p:val>
                                        </p:tav>
                                      </p:tavLst>
                                    </p:anim>
                                    <p:anim calcmode="lin" valueType="num">
                                      <p:cBhvr additive="base">
                                        <p:cTn id="20" dur="2000" fill="hold"/>
                                        <p:tgtEl>
                                          <p:spTgt spid="1024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ind.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2409"/>
                                        </p:tgtEl>
                                        <p:attrNameLst>
                                          <p:attrName>style.visibility</p:attrName>
                                        </p:attrNameLst>
                                      </p:cBhvr>
                                      <p:to>
                                        <p:strVal val="visible"/>
                                      </p:to>
                                    </p:set>
                                    <p:anim calcmode="lin" valueType="num">
                                      <p:cBhvr additive="base">
                                        <p:cTn id="25" dur="2000" fill="hold"/>
                                        <p:tgtEl>
                                          <p:spTgt spid="102409"/>
                                        </p:tgtEl>
                                        <p:attrNameLst>
                                          <p:attrName>ppt_x</p:attrName>
                                        </p:attrNameLst>
                                      </p:cBhvr>
                                      <p:tavLst>
                                        <p:tav tm="0">
                                          <p:val>
                                            <p:strVal val="1+#ppt_w/2"/>
                                          </p:val>
                                        </p:tav>
                                        <p:tav tm="100000">
                                          <p:val>
                                            <p:strVal val="#ppt_x"/>
                                          </p:val>
                                        </p:tav>
                                      </p:tavLst>
                                    </p:anim>
                                    <p:anim calcmode="lin" valueType="num">
                                      <p:cBhvr additive="base">
                                        <p:cTn id="26" dur="2000" fill="hold"/>
                                        <p:tgtEl>
                                          <p:spTgt spid="1024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voltag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2404"/>
                                        </p:tgtEl>
                                        <p:attrNameLst>
                                          <p:attrName>style.visibility</p:attrName>
                                        </p:attrNameLst>
                                      </p:cBhvr>
                                      <p:to>
                                        <p:strVal val="visible"/>
                                      </p:to>
                                    </p:set>
                                    <p:anim calcmode="lin" valueType="num">
                                      <p:cBhvr additive="base">
                                        <p:cTn id="31" dur="2000" fill="hold"/>
                                        <p:tgtEl>
                                          <p:spTgt spid="102404"/>
                                        </p:tgtEl>
                                        <p:attrNameLst>
                                          <p:attrName>ppt_x</p:attrName>
                                        </p:attrNameLst>
                                      </p:cBhvr>
                                      <p:tavLst>
                                        <p:tav tm="0">
                                          <p:val>
                                            <p:strVal val="0-#ppt_w/2"/>
                                          </p:val>
                                        </p:tav>
                                        <p:tav tm="100000">
                                          <p:val>
                                            <p:strVal val="#ppt_x"/>
                                          </p:val>
                                        </p:tav>
                                      </p:tavLst>
                                    </p:anim>
                                    <p:anim calcmode="lin" valueType="num">
                                      <p:cBhvr additive="base">
                                        <p:cTn id="32" dur="2000" fill="hold"/>
                                        <p:tgtEl>
                                          <p:spTgt spid="10240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5" name="laser.wav"/>
                                        </p:tgtEl>
                                      </p:cMediaNode>
                                    </p:audio>
                                  </p:subTnLst>
                                </p:cTn>
                              </p:par>
                              <p:par>
                                <p:cTn id="33" presetID="26" presetClass="entr" presetSubtype="0" fill="hold" grpId="0" nodeType="withEffect">
                                  <p:stCondLst>
                                    <p:cond delay="0"/>
                                  </p:stCondLst>
                                  <p:childTnLst>
                                    <p:set>
                                      <p:cBhvr>
                                        <p:cTn id="34" dur="1" fill="hold">
                                          <p:stCondLst>
                                            <p:cond delay="0"/>
                                          </p:stCondLst>
                                        </p:cTn>
                                        <p:tgtEl>
                                          <p:spTgt spid="102416"/>
                                        </p:tgtEl>
                                        <p:attrNameLst>
                                          <p:attrName>style.visibility</p:attrName>
                                        </p:attrNameLst>
                                      </p:cBhvr>
                                      <p:to>
                                        <p:strVal val="visible"/>
                                      </p:to>
                                    </p:set>
                                    <p:animEffect transition="in" filter="wipe(down)">
                                      <p:cBhvr>
                                        <p:cTn id="35" dur="580">
                                          <p:stCondLst>
                                            <p:cond delay="0"/>
                                          </p:stCondLst>
                                        </p:cTn>
                                        <p:tgtEl>
                                          <p:spTgt spid="102416"/>
                                        </p:tgtEl>
                                      </p:cBhvr>
                                    </p:animEffect>
                                    <p:anim calcmode="lin" valueType="num">
                                      <p:cBhvr>
                                        <p:cTn id="36" dur="1822" tmFilter="0,0; 0.14,0.36; 0.43,0.73; 0.71,0.91; 1.0,1.0">
                                          <p:stCondLst>
                                            <p:cond delay="0"/>
                                          </p:stCondLst>
                                        </p:cTn>
                                        <p:tgtEl>
                                          <p:spTgt spid="1024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024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024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024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02416"/>
                                        </p:tgtEl>
                                        <p:attrNameLst>
                                          <p:attrName>ppt_y</p:attrName>
                                        </p:attrNameLst>
                                      </p:cBhvr>
                                      <p:tavLst>
                                        <p:tav tm="0" fmla="#ppt_y-sin(pi*$)/81">
                                          <p:val>
                                            <p:fltVal val="0"/>
                                          </p:val>
                                        </p:tav>
                                        <p:tav tm="100000">
                                          <p:val>
                                            <p:fltVal val="1"/>
                                          </p:val>
                                        </p:tav>
                                      </p:tavLst>
                                    </p:anim>
                                    <p:animScale>
                                      <p:cBhvr>
                                        <p:cTn id="41" dur="26">
                                          <p:stCondLst>
                                            <p:cond delay="650"/>
                                          </p:stCondLst>
                                        </p:cTn>
                                        <p:tgtEl>
                                          <p:spTgt spid="102416"/>
                                        </p:tgtEl>
                                      </p:cBhvr>
                                      <p:to x="100000" y="60000"/>
                                    </p:animScale>
                                    <p:animScale>
                                      <p:cBhvr>
                                        <p:cTn id="42" dur="166" decel="50000">
                                          <p:stCondLst>
                                            <p:cond delay="676"/>
                                          </p:stCondLst>
                                        </p:cTn>
                                        <p:tgtEl>
                                          <p:spTgt spid="102416"/>
                                        </p:tgtEl>
                                      </p:cBhvr>
                                      <p:to x="100000" y="100000"/>
                                    </p:animScale>
                                    <p:animScale>
                                      <p:cBhvr>
                                        <p:cTn id="43" dur="26">
                                          <p:stCondLst>
                                            <p:cond delay="1312"/>
                                          </p:stCondLst>
                                        </p:cTn>
                                        <p:tgtEl>
                                          <p:spTgt spid="102416"/>
                                        </p:tgtEl>
                                      </p:cBhvr>
                                      <p:to x="100000" y="80000"/>
                                    </p:animScale>
                                    <p:animScale>
                                      <p:cBhvr>
                                        <p:cTn id="44" dur="166" decel="50000">
                                          <p:stCondLst>
                                            <p:cond delay="1338"/>
                                          </p:stCondLst>
                                        </p:cTn>
                                        <p:tgtEl>
                                          <p:spTgt spid="102416"/>
                                        </p:tgtEl>
                                      </p:cBhvr>
                                      <p:to x="100000" y="100000"/>
                                    </p:animScale>
                                    <p:animScale>
                                      <p:cBhvr>
                                        <p:cTn id="45" dur="26">
                                          <p:stCondLst>
                                            <p:cond delay="1642"/>
                                          </p:stCondLst>
                                        </p:cTn>
                                        <p:tgtEl>
                                          <p:spTgt spid="102416"/>
                                        </p:tgtEl>
                                      </p:cBhvr>
                                      <p:to x="100000" y="90000"/>
                                    </p:animScale>
                                    <p:animScale>
                                      <p:cBhvr>
                                        <p:cTn id="46" dur="166" decel="50000">
                                          <p:stCondLst>
                                            <p:cond delay="1668"/>
                                          </p:stCondLst>
                                        </p:cTn>
                                        <p:tgtEl>
                                          <p:spTgt spid="102416"/>
                                        </p:tgtEl>
                                      </p:cBhvr>
                                      <p:to x="100000" y="100000"/>
                                    </p:animScale>
                                    <p:animScale>
                                      <p:cBhvr>
                                        <p:cTn id="47" dur="26">
                                          <p:stCondLst>
                                            <p:cond delay="1808"/>
                                          </p:stCondLst>
                                        </p:cTn>
                                        <p:tgtEl>
                                          <p:spTgt spid="102416"/>
                                        </p:tgtEl>
                                      </p:cBhvr>
                                      <p:to x="100000" y="95000"/>
                                    </p:animScale>
                                    <p:animScale>
                                      <p:cBhvr>
                                        <p:cTn id="48" dur="166" decel="50000">
                                          <p:stCondLst>
                                            <p:cond delay="1834"/>
                                          </p:stCondLst>
                                        </p:cTn>
                                        <p:tgtEl>
                                          <p:spTgt spid="1024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2406"/>
                                        </p:tgtEl>
                                        <p:attrNameLst>
                                          <p:attrName>style.visibility</p:attrName>
                                        </p:attrNameLst>
                                      </p:cBhvr>
                                      <p:to>
                                        <p:strVal val="visible"/>
                                      </p:to>
                                    </p:set>
                                    <p:anim calcmode="lin" valueType="num">
                                      <p:cBhvr additive="base">
                                        <p:cTn id="53" dur="2000" fill="hold"/>
                                        <p:tgtEl>
                                          <p:spTgt spid="102406"/>
                                        </p:tgtEl>
                                        <p:attrNameLst>
                                          <p:attrName>ppt_x</p:attrName>
                                        </p:attrNameLst>
                                      </p:cBhvr>
                                      <p:tavLst>
                                        <p:tav tm="0">
                                          <p:val>
                                            <p:strVal val="#ppt_x"/>
                                          </p:val>
                                        </p:tav>
                                        <p:tav tm="100000">
                                          <p:val>
                                            <p:strVal val="#ppt_x"/>
                                          </p:val>
                                        </p:tav>
                                      </p:tavLst>
                                    </p:anim>
                                    <p:anim calcmode="lin" valueType="num">
                                      <p:cBhvr additive="base">
                                        <p:cTn id="54" dur="2000" fill="hold"/>
                                        <p:tgtEl>
                                          <p:spTgt spid="10240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6" name="arrow.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2410"/>
                                        </p:tgtEl>
                                        <p:attrNameLst>
                                          <p:attrName>style.visibility</p:attrName>
                                        </p:attrNameLst>
                                      </p:cBhvr>
                                      <p:to>
                                        <p:strVal val="visible"/>
                                      </p:to>
                                    </p:set>
                                    <p:anim calcmode="lin" valueType="num">
                                      <p:cBhvr additive="base">
                                        <p:cTn id="59" dur="2000" fill="hold"/>
                                        <p:tgtEl>
                                          <p:spTgt spid="102410"/>
                                        </p:tgtEl>
                                        <p:attrNameLst>
                                          <p:attrName>ppt_x</p:attrName>
                                        </p:attrNameLst>
                                      </p:cBhvr>
                                      <p:tavLst>
                                        <p:tav tm="0">
                                          <p:val>
                                            <p:strVal val="#ppt_x"/>
                                          </p:val>
                                        </p:tav>
                                        <p:tav tm="100000">
                                          <p:val>
                                            <p:strVal val="#ppt_x"/>
                                          </p:val>
                                        </p:tav>
                                      </p:tavLst>
                                    </p:anim>
                                    <p:anim calcmode="lin" valueType="num">
                                      <p:cBhvr additive="base">
                                        <p:cTn id="60" dur="2000" fill="hold"/>
                                        <p:tgtEl>
                                          <p:spTgt spid="1024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7" name="cashreg.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2411"/>
                                        </p:tgtEl>
                                        <p:attrNameLst>
                                          <p:attrName>style.visibility</p:attrName>
                                        </p:attrNameLst>
                                      </p:cBhvr>
                                      <p:to>
                                        <p:strVal val="visible"/>
                                      </p:to>
                                    </p:set>
                                    <p:anim calcmode="lin" valueType="num">
                                      <p:cBhvr additive="base">
                                        <p:cTn id="65" dur="2000" fill="hold"/>
                                        <p:tgtEl>
                                          <p:spTgt spid="102411"/>
                                        </p:tgtEl>
                                        <p:attrNameLst>
                                          <p:attrName>ppt_x</p:attrName>
                                        </p:attrNameLst>
                                      </p:cBhvr>
                                      <p:tavLst>
                                        <p:tav tm="0">
                                          <p:val>
                                            <p:strVal val="#ppt_x"/>
                                          </p:val>
                                        </p:tav>
                                        <p:tav tm="100000">
                                          <p:val>
                                            <p:strVal val="#ppt_x"/>
                                          </p:val>
                                        </p:tav>
                                      </p:tavLst>
                                    </p:anim>
                                    <p:anim calcmode="lin" valueType="num">
                                      <p:cBhvr additive="base">
                                        <p:cTn id="66" dur="2000" fill="hold"/>
                                        <p:tgtEl>
                                          <p:spTgt spid="1024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whoosh.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02412"/>
                                        </p:tgtEl>
                                        <p:attrNameLst>
                                          <p:attrName>style.visibility</p:attrName>
                                        </p:attrNameLst>
                                      </p:cBhvr>
                                      <p:to>
                                        <p:strVal val="visible"/>
                                      </p:to>
                                    </p:set>
                                    <p:anim calcmode="lin" valueType="num">
                                      <p:cBhvr additive="base">
                                        <p:cTn id="71" dur="2000" fill="hold"/>
                                        <p:tgtEl>
                                          <p:spTgt spid="102412"/>
                                        </p:tgtEl>
                                        <p:attrNameLst>
                                          <p:attrName>ppt_x</p:attrName>
                                        </p:attrNameLst>
                                      </p:cBhvr>
                                      <p:tavLst>
                                        <p:tav tm="0">
                                          <p:val>
                                            <p:strVal val="#ppt_x"/>
                                          </p:val>
                                        </p:tav>
                                        <p:tav tm="100000">
                                          <p:val>
                                            <p:strVal val="#ppt_x"/>
                                          </p:val>
                                        </p:tav>
                                      </p:tavLst>
                                    </p:anim>
                                    <p:anim calcmode="lin" valueType="num">
                                      <p:cBhvr additive="base">
                                        <p:cTn id="72" dur="2000" fill="hold"/>
                                        <p:tgtEl>
                                          <p:spTgt spid="1024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3" name="wind.wav"/>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additive="base">
                                        <p:cTn id="77" dur="2000" fill="hold"/>
                                        <p:tgtEl>
                                          <p:spTgt spid="39"/>
                                        </p:tgtEl>
                                        <p:attrNameLst>
                                          <p:attrName>ppt_x</p:attrName>
                                        </p:attrNameLst>
                                      </p:cBhvr>
                                      <p:tavLst>
                                        <p:tav tm="0">
                                          <p:val>
                                            <p:strVal val="#ppt_x"/>
                                          </p:val>
                                        </p:tav>
                                        <p:tav tm="100000">
                                          <p:val>
                                            <p:strVal val="#ppt_x"/>
                                          </p:val>
                                        </p:tav>
                                      </p:tavLst>
                                    </p:anim>
                                    <p:anim calcmode="lin" valueType="num">
                                      <p:cBhvr additive="base">
                                        <p:cTn id="78" dur="2000" fill="hold"/>
                                        <p:tgtEl>
                                          <p:spTgt spid="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3" name="wind.wav"/>
                                        </p:tgtEl>
                                      </p:cMediaNode>
                                    </p:audio>
                                  </p:sub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0"/>
                                        </p:tgtEl>
                                        <p:attrNameLst>
                                          <p:attrName>style.visibility</p:attrName>
                                        </p:attrNameLst>
                                      </p:cBhvr>
                                      <p:to>
                                        <p:strVal val="visible"/>
                                      </p:to>
                                    </p:set>
                                    <p:anim calcmode="lin" valueType="num">
                                      <p:cBhvr additive="base">
                                        <p:cTn id="83" dur="2000" fill="hold"/>
                                        <p:tgtEl>
                                          <p:spTgt spid="40"/>
                                        </p:tgtEl>
                                        <p:attrNameLst>
                                          <p:attrName>ppt_x</p:attrName>
                                        </p:attrNameLst>
                                      </p:cBhvr>
                                      <p:tavLst>
                                        <p:tav tm="0">
                                          <p:val>
                                            <p:strVal val="#ppt_x"/>
                                          </p:val>
                                        </p:tav>
                                        <p:tav tm="100000">
                                          <p:val>
                                            <p:strVal val="#ppt_x"/>
                                          </p:val>
                                        </p:tav>
                                      </p:tavLst>
                                    </p:anim>
                                    <p:anim calcmode="lin" valueType="num">
                                      <p:cBhvr additive="base">
                                        <p:cTn id="84" dur="2000" fill="hold"/>
                                        <p:tgtEl>
                                          <p:spTgt spid="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3" name="wind.wav"/>
                                        </p:tgtEl>
                                      </p:cMediaNode>
                                    </p:audio>
                                  </p:sub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3"/>
                                        </p:tgtEl>
                                        <p:attrNameLst>
                                          <p:attrName>style.visibility</p:attrName>
                                        </p:attrNameLst>
                                      </p:cBhvr>
                                      <p:to>
                                        <p:strVal val="visible"/>
                                      </p:to>
                                    </p:set>
                                    <p:anim calcmode="lin" valueType="num">
                                      <p:cBhvr additive="base">
                                        <p:cTn id="89" dur="2000" fill="hold"/>
                                        <p:tgtEl>
                                          <p:spTgt spid="43"/>
                                        </p:tgtEl>
                                        <p:attrNameLst>
                                          <p:attrName>ppt_x</p:attrName>
                                        </p:attrNameLst>
                                      </p:cBhvr>
                                      <p:tavLst>
                                        <p:tav tm="0">
                                          <p:val>
                                            <p:strVal val="#ppt_x"/>
                                          </p:val>
                                        </p:tav>
                                        <p:tav tm="100000">
                                          <p:val>
                                            <p:strVal val="#ppt_x"/>
                                          </p:val>
                                        </p:tav>
                                      </p:tavLst>
                                    </p:anim>
                                    <p:anim calcmode="lin" valueType="num">
                                      <p:cBhvr additive="base">
                                        <p:cTn id="90" dur="2000" fill="hold"/>
                                        <p:tgtEl>
                                          <p:spTgt spid="4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7"/>
                                            </p:cond>
                                          </p:stCondLst>
                                          <p:endCondLst>
                                            <p:cond evt="onStopAudio" delay="0">
                                              <p:tgtEl>
                                                <p:sldTgt/>
                                              </p:tgtEl>
                                            </p:cond>
                                          </p:endCondLst>
                                        </p:cTn>
                                        <p:tgtEl>
                                          <p:sndTgt r:embed="rId3" name="wind.wav"/>
                                        </p:tgtEl>
                                      </p:cMediaNode>
                                    </p:audio>
                                  </p:sub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anim calcmode="lin" valueType="num">
                                      <p:cBhvr additive="base">
                                        <p:cTn id="95" dur="2000" fill="hold"/>
                                        <p:tgtEl>
                                          <p:spTgt spid="44"/>
                                        </p:tgtEl>
                                        <p:attrNameLst>
                                          <p:attrName>ppt_x</p:attrName>
                                        </p:attrNameLst>
                                      </p:cBhvr>
                                      <p:tavLst>
                                        <p:tav tm="0">
                                          <p:val>
                                            <p:strVal val="#ppt_x"/>
                                          </p:val>
                                        </p:tav>
                                        <p:tav tm="100000">
                                          <p:val>
                                            <p:strVal val="#ppt_x"/>
                                          </p:val>
                                        </p:tav>
                                      </p:tavLst>
                                    </p:anim>
                                    <p:anim calcmode="lin" valueType="num">
                                      <p:cBhvr additive="base">
                                        <p:cTn id="96" dur="2000" fill="hold"/>
                                        <p:tgtEl>
                                          <p:spTgt spid="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3"/>
                                            </p:cond>
                                          </p:stCondLst>
                                          <p:endCondLst>
                                            <p:cond evt="onStopAudio" delay="0">
                                              <p:tgtEl>
                                                <p:sldTgt/>
                                              </p:tgtEl>
                                            </p:cond>
                                          </p:endCondLst>
                                        </p:cTn>
                                        <p:tgtEl>
                                          <p:sndTgt r:embed="rId3" name="wind.wav"/>
                                        </p:tgtEl>
                                      </p:cMediaNode>
                                    </p:audio>
                                  </p:sub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45"/>
                                        </p:tgtEl>
                                        <p:attrNameLst>
                                          <p:attrName>style.visibility</p:attrName>
                                        </p:attrNameLst>
                                      </p:cBhvr>
                                      <p:to>
                                        <p:strVal val="visible"/>
                                      </p:to>
                                    </p:set>
                                    <p:anim calcmode="lin" valueType="num">
                                      <p:cBhvr additive="base">
                                        <p:cTn id="101" dur="2000" fill="hold"/>
                                        <p:tgtEl>
                                          <p:spTgt spid="45"/>
                                        </p:tgtEl>
                                        <p:attrNameLst>
                                          <p:attrName>ppt_x</p:attrName>
                                        </p:attrNameLst>
                                      </p:cBhvr>
                                      <p:tavLst>
                                        <p:tav tm="0">
                                          <p:val>
                                            <p:strVal val="#ppt_x"/>
                                          </p:val>
                                        </p:tav>
                                        <p:tav tm="100000">
                                          <p:val>
                                            <p:strVal val="#ppt_x"/>
                                          </p:val>
                                        </p:tav>
                                      </p:tavLst>
                                    </p:anim>
                                    <p:anim calcmode="lin" valueType="num">
                                      <p:cBhvr additive="base">
                                        <p:cTn id="102" dur="2000" fill="hold"/>
                                        <p:tgtEl>
                                          <p:spTgt spid="4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3" name="wind.wav"/>
                                        </p:tgtEl>
                                      </p:cMediaNode>
                                    </p:audio>
                                  </p:sub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6"/>
                                        </p:tgtEl>
                                        <p:attrNameLst>
                                          <p:attrName>style.visibility</p:attrName>
                                        </p:attrNameLst>
                                      </p:cBhvr>
                                      <p:to>
                                        <p:strVal val="visible"/>
                                      </p:to>
                                    </p:set>
                                    <p:anim calcmode="lin" valueType="num">
                                      <p:cBhvr additive="base">
                                        <p:cTn id="107" dur="2000" fill="hold"/>
                                        <p:tgtEl>
                                          <p:spTgt spid="46"/>
                                        </p:tgtEl>
                                        <p:attrNameLst>
                                          <p:attrName>ppt_x</p:attrName>
                                        </p:attrNameLst>
                                      </p:cBhvr>
                                      <p:tavLst>
                                        <p:tav tm="0">
                                          <p:val>
                                            <p:strVal val="#ppt_x"/>
                                          </p:val>
                                        </p:tav>
                                        <p:tav tm="100000">
                                          <p:val>
                                            <p:strVal val="#ppt_x"/>
                                          </p:val>
                                        </p:tav>
                                      </p:tavLst>
                                    </p:anim>
                                    <p:anim calcmode="lin" valueType="num">
                                      <p:cBhvr additive="base">
                                        <p:cTn id="108" dur="2000" fill="hold"/>
                                        <p:tgtEl>
                                          <p:spTgt spid="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5"/>
                                            </p:cond>
                                          </p:stCondLst>
                                          <p:endCondLst>
                                            <p:cond evt="onStopAudio" delay="0">
                                              <p:tgtEl>
                                                <p:sldTgt/>
                                              </p:tgtEl>
                                            </p:cond>
                                          </p:endCondLst>
                                        </p:cTn>
                                        <p:tgtEl>
                                          <p:sndTgt r:embed="rId3" name="wind.wav"/>
                                        </p:tgtEl>
                                      </p:cMediaNode>
                                    </p:audio>
                                  </p:sub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7"/>
                                        </p:tgtEl>
                                        <p:attrNameLst>
                                          <p:attrName>style.visibility</p:attrName>
                                        </p:attrNameLst>
                                      </p:cBhvr>
                                      <p:to>
                                        <p:strVal val="visible"/>
                                      </p:to>
                                    </p:set>
                                    <p:anim calcmode="lin" valueType="num">
                                      <p:cBhvr additive="base">
                                        <p:cTn id="113" dur="2000" fill="hold"/>
                                        <p:tgtEl>
                                          <p:spTgt spid="47"/>
                                        </p:tgtEl>
                                        <p:attrNameLst>
                                          <p:attrName>ppt_x</p:attrName>
                                        </p:attrNameLst>
                                      </p:cBhvr>
                                      <p:tavLst>
                                        <p:tav tm="0">
                                          <p:val>
                                            <p:strVal val="#ppt_x"/>
                                          </p:val>
                                        </p:tav>
                                        <p:tav tm="100000">
                                          <p:val>
                                            <p:strVal val="#ppt_x"/>
                                          </p:val>
                                        </p:tav>
                                      </p:tavLst>
                                    </p:anim>
                                    <p:anim calcmode="lin" valueType="num">
                                      <p:cBhvr additive="base">
                                        <p:cTn id="114" dur="2000" fill="hold"/>
                                        <p:tgtEl>
                                          <p:spTgt spid="4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1"/>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7" grpId="0" animBg="1"/>
      <p:bldP spid="102408" grpId="0" animBg="1"/>
      <p:bldP spid="102410" grpId="0" animBg="1"/>
      <p:bldP spid="102411" grpId="0" animBg="1"/>
      <p:bldP spid="102412" grpId="0" animBg="1"/>
      <p:bldP spid="102416" grpId="0" animBg="1"/>
      <p:bldP spid="102422" grpId="0" animBg="1"/>
      <p:bldP spid="39" grpId="0" animBg="1"/>
      <p:bldP spid="40" grpId="0" animBg="1"/>
      <p:bldP spid="43" grpId="0" animBg="1"/>
      <p:bldP spid="44" grpId="0" animBg="1"/>
      <p:bldP spid="45" grpId="0" animBg="1"/>
      <p:bldP spid="46"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73113BD3-938B-40A7-ACE2-F466396EF6E4}" type="slidenum">
              <a:rPr lang="ar-SA"/>
              <a:pPr/>
              <a:t>7</a:t>
            </a:fld>
            <a:endParaRPr lang="en-US"/>
          </a:p>
        </p:txBody>
      </p:sp>
      <p:sp>
        <p:nvSpPr>
          <p:cNvPr id="5146" name="Text Box 26"/>
          <p:cNvSpPr txBox="1">
            <a:spLocks noChangeArrowheads="1"/>
          </p:cNvSpPr>
          <p:nvPr/>
        </p:nvSpPr>
        <p:spPr bwMode="auto">
          <a:xfrm>
            <a:off x="2916238" y="3068638"/>
            <a:ext cx="3743325" cy="461665"/>
          </a:xfrm>
          <a:prstGeom prst="rect">
            <a:avLst/>
          </a:prstGeom>
          <a:solidFill>
            <a:srgbClr val="FFFF99"/>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أولا: تقرير الإسلام لحقوق الإنسان</a:t>
            </a:r>
            <a:endParaRPr lang="en-US" sz="2400" dirty="0"/>
          </a:p>
        </p:txBody>
      </p:sp>
      <p:sp>
        <p:nvSpPr>
          <p:cNvPr id="5147" name="Text Box 27"/>
          <p:cNvSpPr txBox="1">
            <a:spLocks noChangeArrowheads="1"/>
          </p:cNvSpPr>
          <p:nvPr/>
        </p:nvSpPr>
        <p:spPr bwMode="auto">
          <a:xfrm>
            <a:off x="2895600" y="3789363"/>
            <a:ext cx="3743325" cy="1938992"/>
          </a:xfrm>
          <a:prstGeom prst="rect">
            <a:avLst/>
          </a:prstGeom>
          <a:solidFill>
            <a:schemeClr val="bg2">
              <a:lumMod val="90000"/>
            </a:schemeClr>
          </a:solidFill>
          <a:ln w="9525">
            <a:solidFill>
              <a:srgbClr val="663300"/>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a:spAutoFit/>
          </a:bodyPr>
          <a:lstStyle/>
          <a:p>
            <a:pPr algn="ctr" rtl="1">
              <a:spcBef>
                <a:spcPct val="50000"/>
              </a:spcBef>
            </a:pPr>
            <a:r>
              <a:rPr lang="ar-SA" sz="2400" dirty="0" smtClean="0"/>
              <a:t>ثانيًا: حقوق الإنسان في التشريعات البشرية:</a:t>
            </a:r>
          </a:p>
          <a:p>
            <a:pPr algn="ctr" rtl="1">
              <a:spcBef>
                <a:spcPct val="50000"/>
              </a:spcBef>
            </a:pPr>
            <a:r>
              <a:rPr lang="ar-SA" sz="2400" dirty="0" smtClean="0"/>
              <a:t>أ. عند غير المسلمين.</a:t>
            </a:r>
          </a:p>
          <a:p>
            <a:pPr algn="ctr" rtl="1">
              <a:spcBef>
                <a:spcPct val="50000"/>
              </a:spcBef>
            </a:pPr>
            <a:r>
              <a:rPr lang="ar-SA" sz="2400" dirty="0" smtClean="0"/>
              <a:t>ب. عند المسلمين.</a:t>
            </a:r>
            <a:endParaRPr lang="en-US" sz="2400" dirty="0"/>
          </a:p>
        </p:txBody>
      </p:sp>
      <p:sp>
        <p:nvSpPr>
          <p:cNvPr id="5152" name="Rectangle 32"/>
          <p:cNvSpPr>
            <a:spLocks noChangeArrowheads="1"/>
          </p:cNvSpPr>
          <p:nvPr/>
        </p:nvSpPr>
        <p:spPr bwMode="auto">
          <a:xfrm>
            <a:off x="2555875" y="692150"/>
            <a:ext cx="3743325" cy="1057275"/>
          </a:xfrm>
          <a:prstGeom prst="rect">
            <a:avLst/>
          </a:prstGeom>
          <a:solidFill>
            <a:schemeClr val="accent2">
              <a:lumMod val="20000"/>
              <a:lumOff val="80000"/>
            </a:schemeClr>
          </a:solidFill>
          <a:ln w="9525" algn="ctr">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rtl="1"/>
            <a:r>
              <a:rPr lang="ar-S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تاريخ حقوق الإنسان</a:t>
            </a:r>
            <a:endPar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155" name="AutoShape 35"/>
          <p:cNvSpPr>
            <a:spLocks noChangeArrowheads="1"/>
          </p:cNvSpPr>
          <p:nvPr/>
        </p:nvSpPr>
        <p:spPr bwMode="auto">
          <a:xfrm>
            <a:off x="2987675" y="2060575"/>
            <a:ext cx="2879725" cy="431800"/>
          </a:xfrm>
          <a:prstGeom prst="roundRect">
            <a:avLst>
              <a:gd name="adj" fmla="val 16667"/>
            </a:avLst>
          </a:prstGeom>
          <a:solidFill>
            <a:srgbClr val="FFFF99"/>
          </a:solidFill>
          <a:ln w="9525" algn="ctr">
            <a:round/>
            <a:headEnd/>
            <a:tailEnd/>
          </a:ln>
          <a:effectLst/>
          <a:scene3d>
            <a:camera prst="legacyPerspectiveFront">
              <a:rot lat="20099999" lon="1500000" rev="0"/>
            </a:camera>
            <a:lightRig rig="legacyFlat4" dir="b"/>
          </a:scene3d>
          <a:sp3d extrusionH="887400" prstMaterial="legacyMatte">
            <a:bevelT w="13500" h="13500" prst="angle"/>
            <a:bevelB w="13500" h="13500" prst="angle"/>
            <a:extrusionClr>
              <a:srgbClr val="FFFF99"/>
            </a:extrusionClr>
          </a:sp3d>
        </p:spPr>
        <p:txBody>
          <a:bodyPr wrap="none" lIns="90000" tIns="46800" rIns="90000" bIns="46800" anchor="ctr">
            <a:flatTx/>
          </a:bodyPr>
          <a:lstStyle/>
          <a:p>
            <a:endParaRPr lang="en-US"/>
          </a:p>
        </p:txBody>
      </p:sp>
      <p:sp>
        <p:nvSpPr>
          <p:cNvPr id="5156" name="Text Box 36"/>
          <p:cNvSpPr txBox="1">
            <a:spLocks noChangeArrowheads="1"/>
          </p:cNvSpPr>
          <p:nvPr/>
        </p:nvSpPr>
        <p:spPr bwMode="auto">
          <a:xfrm rot="-770862">
            <a:off x="3378200" y="2149475"/>
            <a:ext cx="2160588" cy="366713"/>
          </a:xfrm>
          <a:prstGeom prst="rect">
            <a:avLst/>
          </a:prstGeom>
          <a:noFill/>
          <a:ln w="9525" algn="ctr">
            <a:noFill/>
            <a:miter lim="800000"/>
            <a:headEnd/>
            <a:tailEnd/>
          </a:ln>
          <a:effectLst/>
        </p:spPr>
        <p:txBody>
          <a:bodyPr lIns="90000" tIns="46800" rIns="90000" bIns="46800">
            <a:spAutoFit/>
          </a:bodyPr>
          <a:lstStyle/>
          <a:p>
            <a:pPr>
              <a:spcBef>
                <a:spcPct val="50000"/>
              </a:spcBef>
            </a:pPr>
            <a:r>
              <a:rPr lang="ar-SA"/>
              <a:t>والحديث عن ذلك يتضمن:</a:t>
            </a:r>
            <a:endParaRPr lang="en-US"/>
          </a:p>
        </p:txBody>
      </p:sp>
      <p:sp>
        <p:nvSpPr>
          <p:cNvPr id="9" name="مستطيل مستدير الزوايا 8"/>
          <p:cNvSpPr/>
          <p:nvPr/>
        </p:nvSpPr>
        <p:spPr>
          <a:xfrm>
            <a:off x="5791200" y="990600"/>
            <a:ext cx="381000" cy="381000"/>
          </a:xfrm>
          <a:prstGeom prst="roundRect">
            <a:avLst/>
          </a:prstGeom>
          <a:solidFill>
            <a:schemeClr val="accent2">
              <a:lumMod val="60000"/>
              <a:lumOff val="40000"/>
            </a:schemeClr>
          </a:solidFill>
          <a:ln>
            <a:solidFill>
              <a:schemeClr val="accent5">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52"/>
                                        </p:tgtEl>
                                        <p:attrNameLst>
                                          <p:attrName>style.visibility</p:attrName>
                                        </p:attrNameLst>
                                      </p:cBhvr>
                                      <p:to>
                                        <p:strVal val="visible"/>
                                      </p:to>
                                    </p:set>
                                    <p:animEffect transition="in" filter="barn(inHorizontal)">
                                      <p:cBhvr>
                                        <p:cTn id="7" dur="500"/>
                                        <p:tgtEl>
                                          <p:spTgt spid="5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55"/>
                                        </p:tgtEl>
                                        <p:attrNameLst>
                                          <p:attrName>style.visibility</p:attrName>
                                        </p:attrNameLst>
                                      </p:cBhvr>
                                      <p:to>
                                        <p:strVal val="visible"/>
                                      </p:to>
                                    </p:set>
                                    <p:anim calcmode="lin" valueType="num">
                                      <p:cBhvr additive="base">
                                        <p:cTn id="12" dur="500" fill="hold"/>
                                        <p:tgtEl>
                                          <p:spTgt spid="5155"/>
                                        </p:tgtEl>
                                        <p:attrNameLst>
                                          <p:attrName>ppt_x</p:attrName>
                                        </p:attrNameLst>
                                      </p:cBhvr>
                                      <p:tavLst>
                                        <p:tav tm="0">
                                          <p:val>
                                            <p:strVal val="#ppt_x"/>
                                          </p:val>
                                        </p:tav>
                                        <p:tav tm="100000">
                                          <p:val>
                                            <p:strVal val="#ppt_x"/>
                                          </p:val>
                                        </p:tav>
                                      </p:tavLst>
                                    </p:anim>
                                    <p:anim calcmode="lin" valueType="num">
                                      <p:cBhvr additive="base">
                                        <p:cTn id="13" dur="500" fill="hold"/>
                                        <p:tgtEl>
                                          <p:spTgt spid="51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156"/>
                                        </p:tgtEl>
                                        <p:attrNameLst>
                                          <p:attrName>style.visibility</p:attrName>
                                        </p:attrNameLst>
                                      </p:cBhvr>
                                      <p:to>
                                        <p:strVal val="visible"/>
                                      </p:to>
                                    </p:set>
                                    <p:anim calcmode="lin" valueType="num">
                                      <p:cBhvr additive="base">
                                        <p:cTn id="18" dur="500" fill="hold"/>
                                        <p:tgtEl>
                                          <p:spTgt spid="5156"/>
                                        </p:tgtEl>
                                        <p:attrNameLst>
                                          <p:attrName>ppt_x</p:attrName>
                                        </p:attrNameLst>
                                      </p:cBhvr>
                                      <p:tavLst>
                                        <p:tav tm="0">
                                          <p:val>
                                            <p:strVal val="#ppt_x"/>
                                          </p:val>
                                        </p:tav>
                                        <p:tav tm="100000">
                                          <p:val>
                                            <p:strVal val="#ppt_x"/>
                                          </p:val>
                                        </p:tav>
                                      </p:tavLst>
                                    </p:anim>
                                    <p:anim calcmode="lin" valueType="num">
                                      <p:cBhvr additive="base">
                                        <p:cTn id="19" dur="500" fill="hold"/>
                                        <p:tgtEl>
                                          <p:spTgt spid="515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iterate type="lt">
                                    <p:tmPct val="10000"/>
                                  </p:iterate>
                                  <p:childTnLst>
                                    <p:set>
                                      <p:cBhvr>
                                        <p:cTn id="23" dur="1" fill="hold">
                                          <p:stCondLst>
                                            <p:cond delay="0"/>
                                          </p:stCondLst>
                                        </p:cTn>
                                        <p:tgtEl>
                                          <p:spTgt spid="5146"/>
                                        </p:tgtEl>
                                        <p:attrNameLst>
                                          <p:attrName>style.visibility</p:attrName>
                                        </p:attrNameLst>
                                      </p:cBhvr>
                                      <p:to>
                                        <p:strVal val="visible"/>
                                      </p:to>
                                    </p:set>
                                    <p:anim calcmode="lin" valueType="num">
                                      <p:cBhvr>
                                        <p:cTn id="24" dur="1000" fill="hold"/>
                                        <p:tgtEl>
                                          <p:spTgt spid="5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146"/>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146"/>
                                        </p:tgtEl>
                                        <p:attrNameLst>
                                          <p:attrName>ppt_y</p:attrName>
                                        </p:attrNameLst>
                                      </p:cBhvr>
                                      <p:tavLst>
                                        <p:tav tm="0">
                                          <p:val>
                                            <p:strVal val="#ppt_y"/>
                                          </p:val>
                                        </p:tav>
                                        <p:tav tm="100000">
                                          <p:val>
                                            <p:strVal val="#ppt_y"/>
                                          </p:val>
                                        </p:tav>
                                      </p:tavLst>
                                    </p:anim>
                                    <p:animEffect transition="in" filter="fade">
                                      <p:cBhvr>
                                        <p:cTn id="27" dur="1000"/>
                                        <p:tgtEl>
                                          <p:spTgt spid="5146"/>
                                        </p:tgtEl>
                                      </p:cBhvr>
                                    </p:animEffect>
                                  </p:childTnLst>
                                  <p:subTnLst>
                                    <p:audio>
                                      <p:cMediaNode>
                                        <p:cTn display="0" masterRel="sameClick">
                                          <p:stCondLst>
                                            <p:cond evt="begin" delay="0">
                                              <p:tn val="22"/>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wd">
                                    <p:tmPct val="10000"/>
                                  </p:iterate>
                                  <p:childTnLst>
                                    <p:set>
                                      <p:cBhvr>
                                        <p:cTn id="31" dur="1" fill="hold">
                                          <p:stCondLst>
                                            <p:cond delay="0"/>
                                          </p:stCondLst>
                                        </p:cTn>
                                        <p:tgtEl>
                                          <p:spTgt spid="5147"/>
                                        </p:tgtEl>
                                        <p:attrNameLst>
                                          <p:attrName>style.visibility</p:attrName>
                                        </p:attrNameLst>
                                      </p:cBhvr>
                                      <p:to>
                                        <p:strVal val="visible"/>
                                      </p:to>
                                    </p:set>
                                    <p:anim by="(-#ppt_w*2)" calcmode="lin" valueType="num">
                                      <p:cBhvr rctx="PPT">
                                        <p:cTn id="32" dur="500" autoRev="1" fill="hold">
                                          <p:stCondLst>
                                            <p:cond delay="0"/>
                                          </p:stCondLst>
                                        </p:cTn>
                                        <p:tgtEl>
                                          <p:spTgt spid="5147"/>
                                        </p:tgtEl>
                                        <p:attrNameLst>
                                          <p:attrName>ppt_w</p:attrName>
                                        </p:attrNameLst>
                                      </p:cBhvr>
                                    </p:anim>
                                    <p:anim by="(#ppt_w*0.50)" calcmode="lin" valueType="num">
                                      <p:cBhvr>
                                        <p:cTn id="33" dur="500" decel="50000" autoRev="1" fill="hold">
                                          <p:stCondLst>
                                            <p:cond delay="0"/>
                                          </p:stCondLst>
                                        </p:cTn>
                                        <p:tgtEl>
                                          <p:spTgt spid="5147"/>
                                        </p:tgtEl>
                                        <p:attrNameLst>
                                          <p:attrName>ppt_x</p:attrName>
                                        </p:attrNameLst>
                                      </p:cBhvr>
                                    </p:anim>
                                    <p:anim from="(-#ppt_h/2)" to="(#ppt_y)" calcmode="lin" valueType="num">
                                      <p:cBhvr>
                                        <p:cTn id="34" dur="1000" fill="hold">
                                          <p:stCondLst>
                                            <p:cond delay="0"/>
                                          </p:stCondLst>
                                        </p:cTn>
                                        <p:tgtEl>
                                          <p:spTgt spid="5147"/>
                                        </p:tgtEl>
                                        <p:attrNameLst>
                                          <p:attrName>ppt_y</p:attrName>
                                        </p:attrNameLst>
                                      </p:cBhvr>
                                    </p:anim>
                                    <p:animRot by="21600000">
                                      <p:cBhvr>
                                        <p:cTn id="35" dur="1000" fill="hold">
                                          <p:stCondLst>
                                            <p:cond delay="0"/>
                                          </p:stCondLst>
                                        </p:cTn>
                                        <p:tgtEl>
                                          <p:spTgt spid="5147"/>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52" grpId="0" animBg="1"/>
      <p:bldP spid="5155" grpId="0" animBg="1"/>
      <p:bldP spid="51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EB482E59-F5E9-4D5B-9FC6-0662E44E5FE9}" type="slidenum">
              <a:rPr lang="ar-SA"/>
              <a:pPr/>
              <a:t>8</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marL="342900" indent="-342900" algn="r" rtl="1">
              <a:buAutoNum type="arabicPeriod"/>
            </a:pPr>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الصحيفة التي كتبها الرسول عليه الصلاة والسلام عندما قدم المدينة ونظم فيها العلاقة بين سكان المدينة بما فيهم اليهود.</a:t>
            </a:r>
          </a:p>
          <a:p>
            <a:pPr marL="342900" indent="-342900" algn="r" rtl="1"/>
            <a:r>
              <a:rPr lang="ar-SA" sz="2400" dirty="0" smtClean="0"/>
              <a:t>ومن أهم الحقوق التي اشتملت عليها: </a:t>
            </a:r>
          </a:p>
          <a:p>
            <a:pPr marL="342900" indent="-342900" algn="r" rtl="1">
              <a:spcBef>
                <a:spcPct val="20000"/>
              </a:spcBef>
              <a:buClr>
                <a:schemeClr val="folHlink"/>
              </a:buClr>
              <a:buSzPct val="90000"/>
              <a:buFont typeface="Wingdings" pitchFamily="2" charset="2"/>
              <a:buChar char="n"/>
            </a:pPr>
            <a:r>
              <a:rPr lang="ar-SA" sz="2400" dirty="0" smtClean="0"/>
              <a:t>ضمان عدم الظلم أو البغي؛ وهذا المحور الرئيس.</a:t>
            </a:r>
          </a:p>
          <a:p>
            <a:pPr marL="342900" indent="-342900" algn="r" rtl="1">
              <a:spcBef>
                <a:spcPct val="20000"/>
              </a:spcBef>
              <a:buClr>
                <a:schemeClr val="folHlink"/>
              </a:buClr>
              <a:buSzPct val="90000"/>
              <a:buFont typeface="Wingdings" pitchFamily="2" charset="2"/>
              <a:buChar char="n"/>
            </a:pPr>
            <a:r>
              <a:rPr lang="ar-SA" sz="2400" dirty="0" smtClean="0"/>
              <a:t>وحماية أفراد المجتمع بجميع أجناسهم ودياناتهم. </a:t>
            </a:r>
          </a:p>
          <a:p>
            <a:pPr marL="342900" indent="-342900" algn="r" rtl="1">
              <a:spcBef>
                <a:spcPct val="20000"/>
              </a:spcBef>
              <a:buClr>
                <a:schemeClr val="folHlink"/>
              </a:buClr>
              <a:buSzPct val="90000"/>
              <a:buFont typeface="Wingdings" pitchFamily="2" charset="2"/>
              <a:buChar char="n"/>
            </a:pPr>
            <a:r>
              <a:rPr lang="ar-SA" sz="2400" dirty="0" smtClean="0"/>
              <a:t>والتحالف لحماية الوطن من أي اعتداء خارجي.</a:t>
            </a:r>
          </a:p>
          <a:p>
            <a:pPr marL="342900" indent="-342900" algn="r" rtl="1">
              <a:spcBef>
                <a:spcPct val="20000"/>
              </a:spcBef>
              <a:buClr>
                <a:schemeClr val="folHlink"/>
              </a:buClr>
              <a:buSzPct val="90000"/>
              <a:buFont typeface="Wingdings" pitchFamily="2" charset="2"/>
              <a:buChar char="n"/>
            </a:pPr>
            <a:r>
              <a:rPr lang="ar-SA" sz="2400" dirty="0" smtClean="0"/>
              <a:t>والتكافل الاجتماعي الذي يضمن للفقير والمحتاج من يحتضنه ويحميه.</a:t>
            </a:r>
          </a:p>
          <a:p>
            <a:pPr marL="342900" indent="-342900" algn="r" rtl="1">
              <a:spcBef>
                <a:spcPct val="20000"/>
              </a:spcBef>
              <a:buClr>
                <a:schemeClr val="folHlink"/>
              </a:buClr>
              <a:buSzPct val="90000"/>
              <a:buFont typeface="Wingdings" pitchFamily="2" charset="2"/>
              <a:buChar char="n"/>
            </a:pPr>
            <a:r>
              <a:rPr lang="ar-SA" sz="2400" dirty="0" smtClean="0"/>
              <a:t>وتحقيق السلام العام الذي يضمن للناس حرياتهم ومزاولة أعمالهم </a:t>
            </a:r>
            <a:r>
              <a:rPr lang="ar-SA" sz="2400" dirty="0" err="1" smtClean="0"/>
              <a:t>وتجاراتهم</a:t>
            </a:r>
            <a:r>
              <a:rPr lang="ar-SA" sz="2400" dirty="0" smtClean="0"/>
              <a:t>.</a:t>
            </a:r>
            <a:endParaRPr lang="en-US" sz="2400" dirty="0" smtClean="0"/>
          </a:p>
        </p:txBody>
      </p:sp>
      <p:grpSp>
        <p:nvGrpSpPr>
          <p:cNvPr id="6" name="Organization Chart 2"/>
          <p:cNvGrpSpPr>
            <a:grpSpLocks noChangeAspect="1"/>
          </p:cNvGrpSpPr>
          <p:nvPr/>
        </p:nvGrpSpPr>
        <p:grpSpPr bwMode="auto">
          <a:xfrm>
            <a:off x="838549" y="1268413"/>
            <a:ext cx="7478364" cy="647700"/>
            <a:chOff x="-1075" y="-1208"/>
            <a:chExt cx="3903" cy="602"/>
          </a:xfrm>
        </p:grpSpPr>
        <p:sp>
          <p:nvSpPr>
            <p:cNvPr id="8" name="_s2052"/>
            <p:cNvSpPr>
              <a:spLocks noChangeArrowheads="1"/>
            </p:cNvSpPr>
            <p:nvPr/>
          </p:nvSpPr>
          <p:spPr bwMode="auto">
            <a:xfrm>
              <a:off x="-1075" y="-1208"/>
              <a:ext cx="3903" cy="602"/>
            </a:xfrm>
            <a:prstGeom prst="roundRect">
              <a:avLst>
                <a:gd name="adj" fmla="val 16667"/>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r="100000" b="100000"/>
              </a:path>
              <a:tileRect l="-100000" t="-100000"/>
            </a:gradFill>
            <a:ln w="9525">
              <a:solidFill>
                <a:schemeClr val="tx1"/>
              </a:solidFill>
              <a:round/>
              <a:headEnd/>
              <a:tailEnd/>
            </a:ln>
          </p:spPr>
          <p:txBody>
            <a:bodyPr vert="horz" wrap="none" lIns="50915" tIns="25457" rIns="50915" bIns="25457" numCol="1" anchor="ctr" anchorCtr="0" compatLnSpc="1">
              <a:prstTxWarp prst="textNoShape">
                <a:avLst/>
              </a:prstTxWarp>
            </a:bodyPr>
            <a:lstStyle/>
            <a:p>
              <a:pPr marL="342900" indent="-342900" algn="r" rtl="1"/>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حقوق الإنسان مدونة في الكتاب والسنة قبل الوثائق الوضعية بأربعة عشر قرنا؛ </a:t>
              </a:r>
            </a:p>
            <a:p>
              <a:pPr marL="342900" indent="-342900" algn="r" rtl="1"/>
              <a:r>
                <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ومن أهم الوثائق الإسلامية:</a:t>
              </a:r>
            </a:p>
          </p:txBody>
        </p:sp>
      </p:grpSp>
      <p:sp>
        <p:nvSpPr>
          <p:cNvPr id="203782" name="AutoShape 6"/>
          <p:cNvSpPr>
            <a:spLocks noChangeArrowheads="1"/>
          </p:cNvSpPr>
          <p:nvPr/>
        </p:nvSpPr>
        <p:spPr bwMode="auto">
          <a:xfrm>
            <a:off x="1547813" y="0"/>
            <a:ext cx="5472112" cy="1196975"/>
          </a:xfrm>
          <a:prstGeom prst="flowChartMultidocument">
            <a:avLst/>
          </a:prstGeom>
          <a:gradFill rotWithShape="1">
            <a:gsLst>
              <a:gs pos="0">
                <a:srgbClr val="99FF99"/>
              </a:gs>
              <a:gs pos="100000">
                <a:srgbClr val="009999"/>
              </a:gs>
            </a:gsLst>
            <a:lin ang="5400000" scaled="1"/>
          </a:gradFill>
          <a:ln w="9525">
            <a:solidFill>
              <a:schemeClr val="tx1"/>
            </a:solidFill>
            <a:miter lim="800000"/>
            <a:headEnd/>
            <a:tailEnd/>
          </a:ln>
          <a:effectLst/>
        </p:spPr>
        <p:txBody>
          <a:bodyPr wrap="none" anchor="ctr"/>
          <a:lstStyle/>
          <a:p>
            <a:pPr algn="ctr" rtl="1">
              <a:spcBef>
                <a:spcPct val="50000"/>
              </a:spcBef>
            </a:pPr>
            <a:r>
              <a:rPr lang="ar-SA" sz="2400" dirty="0" smtClean="0"/>
              <a:t>أولا: تقرير الإسلام لحقوق الإنسان</a:t>
            </a:r>
            <a:endParaRPr lang="en-US" sz="2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82"/>
                                        </p:tgtEl>
                                        <p:attrNameLst>
                                          <p:attrName>style.visibility</p:attrName>
                                        </p:attrNameLst>
                                      </p:cBhvr>
                                      <p:to>
                                        <p:strVal val="visible"/>
                                      </p:to>
                                    </p:set>
                                    <p:anim calcmode="lin" valueType="num">
                                      <p:cBhvr additive="base">
                                        <p:cTn id="7" dur="500" fill="hold"/>
                                        <p:tgtEl>
                                          <p:spTgt spid="203782"/>
                                        </p:tgtEl>
                                        <p:attrNameLst>
                                          <p:attrName>ppt_x</p:attrName>
                                        </p:attrNameLst>
                                      </p:cBhvr>
                                      <p:tavLst>
                                        <p:tav tm="0">
                                          <p:val>
                                            <p:strVal val="#ppt_x"/>
                                          </p:val>
                                        </p:tav>
                                        <p:tav tm="100000">
                                          <p:val>
                                            <p:strVal val="#ppt_x"/>
                                          </p:val>
                                        </p:tav>
                                      </p:tavLst>
                                    </p:anim>
                                    <p:anim calcmode="lin" valueType="num">
                                      <p:cBhvr additive="base">
                                        <p:cTn id="8" dur="500" fill="hold"/>
                                        <p:tgtEl>
                                          <p:spTgt spid="2037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203778">
                                            <p:bg/>
                                          </p:spTgt>
                                        </p:tgtEl>
                                        <p:attrNameLst>
                                          <p:attrName>style.visibility</p:attrName>
                                        </p:attrNameLst>
                                      </p:cBhvr>
                                      <p:to>
                                        <p:strVal val="visible"/>
                                      </p:to>
                                    </p:set>
                                    <p:animEffect transition="in" filter="fade">
                                      <p:cBhvr>
                                        <p:cTn id="31" dur="800" decel="100000"/>
                                        <p:tgtEl>
                                          <p:spTgt spid="203778">
                                            <p:bg/>
                                          </p:spTgt>
                                        </p:tgtEl>
                                      </p:cBhvr>
                                    </p:animEffect>
                                    <p:anim calcmode="lin" valueType="num">
                                      <p:cBhvr>
                                        <p:cTn id="32"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33"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grpId="0" nodeType="clickEffect">
                                  <p:stCondLst>
                                    <p:cond delay="0"/>
                                  </p:stCondLst>
                                  <p:childTnLst>
                                    <p:set>
                                      <p:cBhvr>
                                        <p:cTn id="40" dur="1" fill="hold">
                                          <p:stCondLst>
                                            <p:cond delay="0"/>
                                          </p:stCondLst>
                                        </p:cTn>
                                        <p:tgtEl>
                                          <p:spTgt spid="203778">
                                            <p:txEl>
                                              <p:pRg st="0" end="0"/>
                                            </p:txEl>
                                          </p:spTgt>
                                        </p:tgtEl>
                                        <p:attrNameLst>
                                          <p:attrName>style.visibility</p:attrName>
                                        </p:attrNameLst>
                                      </p:cBhvr>
                                      <p:to>
                                        <p:strVal val="visible"/>
                                      </p:to>
                                    </p:set>
                                    <p:animEffect transition="in" filter="fade">
                                      <p:cBhvr>
                                        <p:cTn id="41" dur="800" decel="100000"/>
                                        <p:tgtEl>
                                          <p:spTgt spid="203778">
                                            <p:txEl>
                                              <p:pRg st="0" end="0"/>
                                            </p:txEl>
                                          </p:spTgt>
                                        </p:tgtEl>
                                      </p:cBhvr>
                                    </p:animEffect>
                                    <p:anim calcmode="lin" valueType="num">
                                      <p:cBhvr>
                                        <p:cTn id="42"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203778">
                                            <p:txEl>
                                              <p:pRg st="1" end="1"/>
                                            </p:txEl>
                                          </p:spTgt>
                                        </p:tgtEl>
                                        <p:attrNameLst>
                                          <p:attrName>style.visibility</p:attrName>
                                        </p:attrNameLst>
                                      </p:cBhvr>
                                      <p:to>
                                        <p:strVal val="visible"/>
                                      </p:to>
                                    </p:set>
                                    <p:animEffect transition="in" filter="fade">
                                      <p:cBhvr>
                                        <p:cTn id="51" dur="800" decel="100000"/>
                                        <p:tgtEl>
                                          <p:spTgt spid="203778">
                                            <p:txEl>
                                              <p:pRg st="1" end="1"/>
                                            </p:txEl>
                                          </p:spTgt>
                                        </p:tgtEl>
                                      </p:cBhvr>
                                    </p:animEffect>
                                    <p:anim calcmode="lin" valueType="num">
                                      <p:cBhvr>
                                        <p:cTn id="52"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53"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54"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203778">
                                            <p:txEl>
                                              <p:pRg st="2" end="2"/>
                                            </p:txEl>
                                          </p:spTgt>
                                        </p:tgtEl>
                                        <p:attrNameLst>
                                          <p:attrName>style.visibility</p:attrName>
                                        </p:attrNameLst>
                                      </p:cBhvr>
                                      <p:to>
                                        <p:strVal val="visible"/>
                                      </p:to>
                                    </p:set>
                                    <p:animEffect transition="in" filter="fade">
                                      <p:cBhvr>
                                        <p:cTn id="61" dur="800" decel="100000"/>
                                        <p:tgtEl>
                                          <p:spTgt spid="203778">
                                            <p:txEl>
                                              <p:pRg st="2" end="2"/>
                                            </p:txEl>
                                          </p:spTgt>
                                        </p:tgtEl>
                                      </p:cBhvr>
                                    </p:animEffect>
                                    <p:anim calcmode="lin" valueType="num">
                                      <p:cBhvr>
                                        <p:cTn id="62"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0" presetClass="entr" presetSubtype="0" fill="hold" grpId="0" nodeType="clickEffect">
                                  <p:stCondLst>
                                    <p:cond delay="0"/>
                                  </p:stCondLst>
                                  <p:childTnLst>
                                    <p:set>
                                      <p:cBhvr>
                                        <p:cTn id="70" dur="1" fill="hold">
                                          <p:stCondLst>
                                            <p:cond delay="0"/>
                                          </p:stCondLst>
                                        </p:cTn>
                                        <p:tgtEl>
                                          <p:spTgt spid="203778">
                                            <p:txEl>
                                              <p:pRg st="3" end="3"/>
                                            </p:txEl>
                                          </p:spTgt>
                                        </p:tgtEl>
                                        <p:attrNameLst>
                                          <p:attrName>style.visibility</p:attrName>
                                        </p:attrNameLst>
                                      </p:cBhvr>
                                      <p:to>
                                        <p:strVal val="visible"/>
                                      </p:to>
                                    </p:set>
                                    <p:animEffect transition="in" filter="fade">
                                      <p:cBhvr>
                                        <p:cTn id="71" dur="800" decel="100000"/>
                                        <p:tgtEl>
                                          <p:spTgt spid="203778">
                                            <p:txEl>
                                              <p:pRg st="3" end="3"/>
                                            </p:txEl>
                                          </p:spTgt>
                                        </p:tgtEl>
                                      </p:cBhvr>
                                    </p:animEffect>
                                    <p:anim calcmode="lin" valueType="num">
                                      <p:cBhvr>
                                        <p:cTn id="72"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0" presetClass="entr" presetSubtype="0" fill="hold" grpId="0" nodeType="clickEffect">
                                  <p:stCondLst>
                                    <p:cond delay="0"/>
                                  </p:stCondLst>
                                  <p:childTnLst>
                                    <p:set>
                                      <p:cBhvr>
                                        <p:cTn id="80" dur="1" fill="hold">
                                          <p:stCondLst>
                                            <p:cond delay="0"/>
                                          </p:stCondLst>
                                        </p:cTn>
                                        <p:tgtEl>
                                          <p:spTgt spid="203778">
                                            <p:txEl>
                                              <p:pRg st="4" end="4"/>
                                            </p:txEl>
                                          </p:spTgt>
                                        </p:tgtEl>
                                        <p:attrNameLst>
                                          <p:attrName>style.visibility</p:attrName>
                                        </p:attrNameLst>
                                      </p:cBhvr>
                                      <p:to>
                                        <p:strVal val="visible"/>
                                      </p:to>
                                    </p:set>
                                    <p:animEffect transition="in" filter="fade">
                                      <p:cBhvr>
                                        <p:cTn id="81" dur="800" decel="100000"/>
                                        <p:tgtEl>
                                          <p:spTgt spid="203778">
                                            <p:txEl>
                                              <p:pRg st="4" end="4"/>
                                            </p:txEl>
                                          </p:spTgt>
                                        </p:tgtEl>
                                      </p:cBhvr>
                                    </p:animEffect>
                                    <p:anim calcmode="lin" valueType="num">
                                      <p:cBhvr>
                                        <p:cTn id="82" dur="800" decel="100000" fill="hold"/>
                                        <p:tgtEl>
                                          <p:spTgt spid="203778">
                                            <p:txEl>
                                              <p:pRg st="4" end="4"/>
                                            </p:txEl>
                                          </p:spTgt>
                                        </p:tgtEl>
                                        <p:attrNameLst>
                                          <p:attrName>style.rotation</p:attrName>
                                        </p:attrNameLst>
                                      </p:cBhvr>
                                      <p:tavLst>
                                        <p:tav tm="0">
                                          <p:val>
                                            <p:fltVal val="-90"/>
                                          </p:val>
                                        </p:tav>
                                        <p:tav tm="100000">
                                          <p:val>
                                            <p:fltVal val="0"/>
                                          </p:val>
                                        </p:tav>
                                      </p:tavLst>
                                    </p:anim>
                                    <p:anim calcmode="lin" valueType="num">
                                      <p:cBhvr>
                                        <p:cTn id="83" dur="800" decel="100000" fill="hold"/>
                                        <p:tgtEl>
                                          <p:spTgt spid="203778">
                                            <p:txEl>
                                              <p:pRg st="4" end="4"/>
                                            </p:txEl>
                                          </p:spTgt>
                                        </p:tgtEl>
                                        <p:attrNameLst>
                                          <p:attrName>ppt_x</p:attrName>
                                        </p:attrNameLst>
                                      </p:cBhvr>
                                      <p:tavLst>
                                        <p:tav tm="0">
                                          <p:val>
                                            <p:strVal val="#ppt_x+0.4"/>
                                          </p:val>
                                        </p:tav>
                                        <p:tav tm="100000">
                                          <p:val>
                                            <p:strVal val="#ppt_x-0.05"/>
                                          </p:val>
                                        </p:tav>
                                      </p:tavLst>
                                    </p:anim>
                                    <p:anim calcmode="lin" valueType="num">
                                      <p:cBhvr>
                                        <p:cTn id="84" dur="800" decel="100000" fill="hold"/>
                                        <p:tgtEl>
                                          <p:spTgt spid="203778">
                                            <p:txEl>
                                              <p:pRg st="4" end="4"/>
                                            </p:txEl>
                                          </p:spTgt>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203778">
                                            <p:txEl>
                                              <p:pRg st="4" end="4"/>
                                            </p:txEl>
                                          </p:spTgt>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203778">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0" presetClass="entr" presetSubtype="0" fill="hold" grpId="0" nodeType="clickEffect">
                                  <p:stCondLst>
                                    <p:cond delay="0"/>
                                  </p:stCondLst>
                                  <p:childTnLst>
                                    <p:set>
                                      <p:cBhvr>
                                        <p:cTn id="90" dur="1" fill="hold">
                                          <p:stCondLst>
                                            <p:cond delay="0"/>
                                          </p:stCondLst>
                                        </p:cTn>
                                        <p:tgtEl>
                                          <p:spTgt spid="203778">
                                            <p:txEl>
                                              <p:pRg st="5" end="5"/>
                                            </p:txEl>
                                          </p:spTgt>
                                        </p:tgtEl>
                                        <p:attrNameLst>
                                          <p:attrName>style.visibility</p:attrName>
                                        </p:attrNameLst>
                                      </p:cBhvr>
                                      <p:to>
                                        <p:strVal val="visible"/>
                                      </p:to>
                                    </p:set>
                                    <p:animEffect transition="in" filter="fade">
                                      <p:cBhvr>
                                        <p:cTn id="91" dur="800" decel="100000"/>
                                        <p:tgtEl>
                                          <p:spTgt spid="203778">
                                            <p:txEl>
                                              <p:pRg st="5" end="5"/>
                                            </p:txEl>
                                          </p:spTgt>
                                        </p:tgtEl>
                                      </p:cBhvr>
                                    </p:animEffect>
                                    <p:anim calcmode="lin" valueType="num">
                                      <p:cBhvr>
                                        <p:cTn id="92" dur="800" decel="100000" fill="hold"/>
                                        <p:tgtEl>
                                          <p:spTgt spid="203778">
                                            <p:txEl>
                                              <p:pRg st="5" end="5"/>
                                            </p:txEl>
                                          </p:spTgt>
                                        </p:tgtEl>
                                        <p:attrNameLst>
                                          <p:attrName>style.rotation</p:attrName>
                                        </p:attrNameLst>
                                      </p:cBhvr>
                                      <p:tavLst>
                                        <p:tav tm="0">
                                          <p:val>
                                            <p:fltVal val="-90"/>
                                          </p:val>
                                        </p:tav>
                                        <p:tav tm="100000">
                                          <p:val>
                                            <p:fltVal val="0"/>
                                          </p:val>
                                        </p:tav>
                                      </p:tavLst>
                                    </p:anim>
                                    <p:anim calcmode="lin" valueType="num">
                                      <p:cBhvr>
                                        <p:cTn id="93" dur="800" decel="100000" fill="hold"/>
                                        <p:tgtEl>
                                          <p:spTgt spid="203778">
                                            <p:txEl>
                                              <p:pRg st="5" end="5"/>
                                            </p:txEl>
                                          </p:spTgt>
                                        </p:tgtEl>
                                        <p:attrNameLst>
                                          <p:attrName>ppt_x</p:attrName>
                                        </p:attrNameLst>
                                      </p:cBhvr>
                                      <p:tavLst>
                                        <p:tav tm="0">
                                          <p:val>
                                            <p:strVal val="#ppt_x+0.4"/>
                                          </p:val>
                                        </p:tav>
                                        <p:tav tm="100000">
                                          <p:val>
                                            <p:strVal val="#ppt_x-0.05"/>
                                          </p:val>
                                        </p:tav>
                                      </p:tavLst>
                                    </p:anim>
                                    <p:anim calcmode="lin" valueType="num">
                                      <p:cBhvr>
                                        <p:cTn id="94" dur="800" decel="100000" fill="hold"/>
                                        <p:tgtEl>
                                          <p:spTgt spid="203778">
                                            <p:txEl>
                                              <p:pRg st="5" end="5"/>
                                            </p:txEl>
                                          </p:spTgt>
                                        </p:tgtEl>
                                        <p:attrNameLst>
                                          <p:attrName>ppt_y</p:attrName>
                                        </p:attrNameLst>
                                      </p:cBhvr>
                                      <p:tavLst>
                                        <p:tav tm="0">
                                          <p:val>
                                            <p:strVal val="#ppt_y-0.4"/>
                                          </p:val>
                                        </p:tav>
                                        <p:tav tm="100000">
                                          <p:val>
                                            <p:strVal val="#ppt_y+0.1"/>
                                          </p:val>
                                        </p:tav>
                                      </p:tavLst>
                                    </p:anim>
                                    <p:anim calcmode="lin" valueType="num">
                                      <p:cBhvr>
                                        <p:cTn id="95" dur="200" accel="100000" fill="hold">
                                          <p:stCondLst>
                                            <p:cond delay="800"/>
                                          </p:stCondLst>
                                        </p:cTn>
                                        <p:tgtEl>
                                          <p:spTgt spid="203778">
                                            <p:txEl>
                                              <p:pRg st="5" end="5"/>
                                            </p:txEl>
                                          </p:spTgt>
                                        </p:tgtEl>
                                        <p:attrNameLst>
                                          <p:attrName>ppt_x</p:attrName>
                                        </p:attrNameLst>
                                      </p:cBhvr>
                                      <p:tavLst>
                                        <p:tav tm="0">
                                          <p:val>
                                            <p:strVal val="#ppt_x-0.05"/>
                                          </p:val>
                                        </p:tav>
                                        <p:tav tm="100000">
                                          <p:val>
                                            <p:strVal val="#ppt_x"/>
                                          </p:val>
                                        </p:tav>
                                      </p:tavLst>
                                    </p:anim>
                                    <p:anim calcmode="lin" valueType="num">
                                      <p:cBhvr>
                                        <p:cTn id="96" dur="200" accel="100000" fill="hold">
                                          <p:stCondLst>
                                            <p:cond delay="800"/>
                                          </p:stCondLst>
                                        </p:cTn>
                                        <p:tgtEl>
                                          <p:spTgt spid="203778">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0" presetClass="entr" presetSubtype="0" fill="hold" grpId="0" nodeType="clickEffect">
                                  <p:stCondLst>
                                    <p:cond delay="0"/>
                                  </p:stCondLst>
                                  <p:childTnLst>
                                    <p:set>
                                      <p:cBhvr>
                                        <p:cTn id="100" dur="1" fill="hold">
                                          <p:stCondLst>
                                            <p:cond delay="0"/>
                                          </p:stCondLst>
                                        </p:cTn>
                                        <p:tgtEl>
                                          <p:spTgt spid="203778">
                                            <p:txEl>
                                              <p:pRg st="6" end="6"/>
                                            </p:txEl>
                                          </p:spTgt>
                                        </p:tgtEl>
                                        <p:attrNameLst>
                                          <p:attrName>style.visibility</p:attrName>
                                        </p:attrNameLst>
                                      </p:cBhvr>
                                      <p:to>
                                        <p:strVal val="visible"/>
                                      </p:to>
                                    </p:set>
                                    <p:animEffect transition="in" filter="fade">
                                      <p:cBhvr>
                                        <p:cTn id="101" dur="800" decel="100000"/>
                                        <p:tgtEl>
                                          <p:spTgt spid="203778">
                                            <p:txEl>
                                              <p:pRg st="6" end="6"/>
                                            </p:txEl>
                                          </p:spTgt>
                                        </p:tgtEl>
                                      </p:cBhvr>
                                    </p:animEffect>
                                    <p:anim calcmode="lin" valueType="num">
                                      <p:cBhvr>
                                        <p:cTn id="102" dur="800" decel="100000" fill="hold"/>
                                        <p:tgtEl>
                                          <p:spTgt spid="203778">
                                            <p:txEl>
                                              <p:pRg st="6" end="6"/>
                                            </p:txEl>
                                          </p:spTgt>
                                        </p:tgtEl>
                                        <p:attrNameLst>
                                          <p:attrName>style.rotation</p:attrName>
                                        </p:attrNameLst>
                                      </p:cBhvr>
                                      <p:tavLst>
                                        <p:tav tm="0">
                                          <p:val>
                                            <p:fltVal val="-90"/>
                                          </p:val>
                                        </p:tav>
                                        <p:tav tm="100000">
                                          <p:val>
                                            <p:fltVal val="0"/>
                                          </p:val>
                                        </p:tav>
                                      </p:tavLst>
                                    </p:anim>
                                    <p:anim calcmode="lin" valueType="num">
                                      <p:cBhvr>
                                        <p:cTn id="103" dur="800" decel="100000" fill="hold"/>
                                        <p:tgtEl>
                                          <p:spTgt spid="203778">
                                            <p:txEl>
                                              <p:pRg st="6" end="6"/>
                                            </p:txEl>
                                          </p:spTgt>
                                        </p:tgtEl>
                                        <p:attrNameLst>
                                          <p:attrName>ppt_x</p:attrName>
                                        </p:attrNameLst>
                                      </p:cBhvr>
                                      <p:tavLst>
                                        <p:tav tm="0">
                                          <p:val>
                                            <p:strVal val="#ppt_x+0.4"/>
                                          </p:val>
                                        </p:tav>
                                        <p:tav tm="100000">
                                          <p:val>
                                            <p:strVal val="#ppt_x-0.05"/>
                                          </p:val>
                                        </p:tav>
                                      </p:tavLst>
                                    </p:anim>
                                    <p:anim calcmode="lin" valueType="num">
                                      <p:cBhvr>
                                        <p:cTn id="104" dur="800" decel="100000" fill="hold"/>
                                        <p:tgtEl>
                                          <p:spTgt spid="203778">
                                            <p:txEl>
                                              <p:pRg st="6" end="6"/>
                                            </p:txEl>
                                          </p:spTgt>
                                        </p:tgtEl>
                                        <p:attrNameLst>
                                          <p:attrName>ppt_y</p:attrName>
                                        </p:attrNameLst>
                                      </p:cBhvr>
                                      <p:tavLst>
                                        <p:tav tm="0">
                                          <p:val>
                                            <p:strVal val="#ppt_y-0.4"/>
                                          </p:val>
                                        </p:tav>
                                        <p:tav tm="100000">
                                          <p:val>
                                            <p:strVal val="#ppt_y+0.1"/>
                                          </p:val>
                                        </p:tav>
                                      </p:tavLst>
                                    </p:anim>
                                    <p:anim calcmode="lin" valueType="num">
                                      <p:cBhvr>
                                        <p:cTn id="105" dur="200" accel="100000" fill="hold">
                                          <p:stCondLst>
                                            <p:cond delay="800"/>
                                          </p:stCondLst>
                                        </p:cTn>
                                        <p:tgtEl>
                                          <p:spTgt spid="203778">
                                            <p:txEl>
                                              <p:pRg st="6" end="6"/>
                                            </p:txEl>
                                          </p:spTgt>
                                        </p:tgtEl>
                                        <p:attrNameLst>
                                          <p:attrName>ppt_x</p:attrName>
                                        </p:attrNameLst>
                                      </p:cBhvr>
                                      <p:tavLst>
                                        <p:tav tm="0">
                                          <p:val>
                                            <p:strVal val="#ppt_x-0.05"/>
                                          </p:val>
                                        </p:tav>
                                        <p:tav tm="100000">
                                          <p:val>
                                            <p:strVal val="#ppt_x"/>
                                          </p:val>
                                        </p:tav>
                                      </p:tavLst>
                                    </p:anim>
                                    <p:anim calcmode="lin" valueType="num">
                                      <p:cBhvr>
                                        <p:cTn id="106" dur="200" accel="100000" fill="hold">
                                          <p:stCondLst>
                                            <p:cond delay="800"/>
                                          </p:stCondLst>
                                        </p:cTn>
                                        <p:tgtEl>
                                          <p:spTgt spid="203778">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build="p" animBg="1"/>
      <p:bldP spid="2037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رقم الشريحة 4"/>
          <p:cNvSpPr>
            <a:spLocks noGrp="1"/>
          </p:cNvSpPr>
          <p:nvPr>
            <p:ph type="sldNum" sz="quarter" idx="12"/>
          </p:nvPr>
        </p:nvSpPr>
        <p:spPr/>
        <p:txBody>
          <a:bodyPr/>
          <a:lstStyle/>
          <a:p>
            <a:fld id="{EB482E59-F5E9-4D5B-9FC6-0662E44E5FE9}" type="slidenum">
              <a:rPr lang="ar-SA"/>
              <a:pPr/>
              <a:t>9</a:t>
            </a:fld>
            <a:endParaRPr lang="en-US"/>
          </a:p>
        </p:txBody>
      </p:sp>
      <p:sp>
        <p:nvSpPr>
          <p:cNvPr id="203778" name="Rectangle 2"/>
          <p:cNvSpPr>
            <a:spLocks noChangeArrowheads="1"/>
          </p:cNvSpPr>
          <p:nvPr/>
        </p:nvSpPr>
        <p:spPr bwMode="auto">
          <a:xfrm>
            <a:off x="827088" y="2276475"/>
            <a:ext cx="7559675" cy="3960813"/>
          </a:xfrm>
          <a:prstGeom prst="rect">
            <a:avLst/>
          </a:prstGeom>
          <a:gradFill rotWithShape="1">
            <a:gsLst>
              <a:gs pos="0">
                <a:srgbClr val="CCFFCC"/>
              </a:gs>
              <a:gs pos="100000">
                <a:srgbClr val="CCFFCC">
                  <a:gamma/>
                  <a:shade val="46275"/>
                  <a:invGamma/>
                </a:srgbClr>
              </a:gs>
            </a:gsLst>
            <a:lin ang="5400000" scaled="1"/>
          </a:gradFill>
          <a:ln w="9525">
            <a:noFill/>
            <a:miter lim="800000"/>
            <a:headEnd/>
            <a:tailEnd/>
          </a:ln>
          <a:effectLst/>
        </p:spPr>
        <p:txBody>
          <a:bodyPr/>
          <a:lstStyle/>
          <a:p>
            <a:pPr algn="r" rtl="1"/>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خطبة الرسول عليه الصلاة والسلام يوم فتح مكة.</a:t>
            </a:r>
          </a:p>
          <a:p>
            <a:pPr marL="342900" indent="-342900" algn="r" rtl="1"/>
            <a:r>
              <a:rPr lang="ar-SA" sz="3200" dirty="0" smtClean="0"/>
              <a:t>ومن أهم الحقوق التي اشتملت عليها: </a:t>
            </a:r>
          </a:p>
          <a:p>
            <a:pPr marL="342900" indent="-342900" algn="r" rtl="1">
              <a:spcBef>
                <a:spcPct val="20000"/>
              </a:spcBef>
              <a:buClr>
                <a:schemeClr val="folHlink"/>
              </a:buClr>
              <a:buSzPct val="90000"/>
              <a:buFont typeface="Wingdings" pitchFamily="2" charset="2"/>
              <a:buChar char="n"/>
            </a:pPr>
            <a:r>
              <a:rPr lang="ar-SA" sz="3200" dirty="0" smtClean="0"/>
              <a:t>حق المساواة وأن الناس أصلهم واحد (الناس من آدم وآدم خلق من تراب). </a:t>
            </a:r>
          </a:p>
          <a:p>
            <a:pPr marL="342900" indent="-342900" algn="r" rtl="1">
              <a:spcBef>
                <a:spcPct val="20000"/>
              </a:spcBef>
              <a:buClr>
                <a:schemeClr val="folHlink"/>
              </a:buClr>
              <a:buSzPct val="90000"/>
              <a:buFont typeface="Wingdings" pitchFamily="2" charset="2"/>
              <a:buChar char="n"/>
            </a:pPr>
            <a:r>
              <a:rPr lang="ar-SA" sz="3200" dirty="0" smtClean="0"/>
              <a:t>قرر مبدأ العفو والتسامح (اذهبوا فأنتم الطلقاء).</a:t>
            </a:r>
          </a:p>
        </p:txBody>
      </p:sp>
      <p:grpSp>
        <p:nvGrpSpPr>
          <p:cNvPr id="2" name="Organization Chart 2"/>
          <p:cNvGrpSpPr>
            <a:grpSpLocks noChangeAspect="1"/>
          </p:cNvGrpSpPr>
          <p:nvPr/>
        </p:nvGrpSpPr>
        <p:grpSpPr bwMode="auto">
          <a:xfrm>
            <a:off x="838549" y="1268413"/>
            <a:ext cx="7478364" cy="647700"/>
            <a:chOff x="-1075" y="-1208"/>
            <a:chExt cx="3903" cy="602"/>
          </a:xfr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p:grpSpPr>
        <p:sp>
          <p:nvSpPr>
            <p:cNvPr id="8" name="_s2052"/>
            <p:cNvSpPr>
              <a:spLocks noChangeArrowheads="1"/>
            </p:cNvSpPr>
            <p:nvPr/>
          </p:nvSpPr>
          <p:spPr bwMode="auto">
            <a:xfrm>
              <a:off x="-1075" y="-1208"/>
              <a:ext cx="3903" cy="602"/>
            </a:xfrm>
            <a:prstGeom prst="roundRect">
              <a:avLst>
                <a:gd name="adj" fmla="val 16667"/>
              </a:avLst>
            </a:prstGeom>
            <a:grpFill/>
            <a:ln w="9525">
              <a:solidFill>
                <a:schemeClr val="tx1"/>
              </a:solidFill>
              <a:round/>
              <a:headEnd/>
              <a:tailEnd/>
            </a:ln>
          </p:spPr>
          <p:txBody>
            <a:bodyPr vert="horz" wrap="none" lIns="50915" tIns="25457" rIns="50915" bIns="25457" numCol="1" anchor="ctr" anchorCtr="0" compatLnSpc="1">
              <a:prstTxWarp prst="textNoShape">
                <a:avLst/>
              </a:prstTxWarp>
            </a:bodyPr>
            <a:lstStyle/>
            <a:p>
              <a:pPr marL="342900" indent="-342900" algn="r" rtl="1"/>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ومن الوثائق الإسلامية الأخرى:</a:t>
              </a:r>
            </a:p>
          </p:txBody>
        </p:sp>
      </p:gr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203778">
                                            <p:bg/>
                                          </p:spTgt>
                                        </p:tgtEl>
                                        <p:attrNameLst>
                                          <p:attrName>style.visibility</p:attrName>
                                        </p:attrNameLst>
                                      </p:cBhvr>
                                      <p:to>
                                        <p:strVal val="visible"/>
                                      </p:to>
                                    </p:set>
                                    <p:animEffect transition="in" filter="fade">
                                      <p:cBhvr>
                                        <p:cTn id="25" dur="800" decel="100000"/>
                                        <p:tgtEl>
                                          <p:spTgt spid="203778">
                                            <p:bg/>
                                          </p:spTgt>
                                        </p:tgtEl>
                                      </p:cBhvr>
                                    </p:animEffect>
                                    <p:anim calcmode="lin" valueType="num">
                                      <p:cBhvr>
                                        <p:cTn id="26" dur="800" decel="100000" fill="hold"/>
                                        <p:tgtEl>
                                          <p:spTgt spid="203778">
                                            <p:bg/>
                                          </p:spTgt>
                                        </p:tgtEl>
                                        <p:attrNameLst>
                                          <p:attrName>style.rotation</p:attrName>
                                        </p:attrNameLst>
                                      </p:cBhvr>
                                      <p:tavLst>
                                        <p:tav tm="0">
                                          <p:val>
                                            <p:fltVal val="-90"/>
                                          </p:val>
                                        </p:tav>
                                        <p:tav tm="100000">
                                          <p:val>
                                            <p:fltVal val="0"/>
                                          </p:val>
                                        </p:tav>
                                      </p:tavLst>
                                    </p:anim>
                                    <p:anim calcmode="lin" valueType="num">
                                      <p:cBhvr>
                                        <p:cTn id="27" dur="800" decel="100000" fill="hold"/>
                                        <p:tgtEl>
                                          <p:spTgt spid="203778">
                                            <p:bg/>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03778">
                                            <p:bg/>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03778">
                                            <p:bg/>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03778">
                                            <p:bg/>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03778">
                                            <p:txEl>
                                              <p:pRg st="0" end="0"/>
                                            </p:txEl>
                                          </p:spTgt>
                                        </p:tgtEl>
                                        <p:attrNameLst>
                                          <p:attrName>style.visibility</p:attrName>
                                        </p:attrNameLst>
                                      </p:cBhvr>
                                      <p:to>
                                        <p:strVal val="visible"/>
                                      </p:to>
                                    </p:set>
                                    <p:animEffect transition="in" filter="fade">
                                      <p:cBhvr>
                                        <p:cTn id="35" dur="800" decel="100000"/>
                                        <p:tgtEl>
                                          <p:spTgt spid="203778">
                                            <p:txEl>
                                              <p:pRg st="0" end="0"/>
                                            </p:txEl>
                                          </p:spTgt>
                                        </p:tgtEl>
                                      </p:cBhvr>
                                    </p:animEffect>
                                    <p:anim calcmode="lin" valueType="num">
                                      <p:cBhvr>
                                        <p:cTn id="36" dur="800" decel="100000" fill="hold"/>
                                        <p:tgtEl>
                                          <p:spTgt spid="203778">
                                            <p:txEl>
                                              <p:pRg st="0" end="0"/>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03778">
                                            <p:txEl>
                                              <p:pRg st="0" end="0"/>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03778">
                                            <p:txEl>
                                              <p:pRg st="0" end="0"/>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03778">
                                            <p:txEl>
                                              <p:pRg st="0" end="0"/>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0377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203778">
                                            <p:txEl>
                                              <p:pRg st="1" end="1"/>
                                            </p:txEl>
                                          </p:spTgt>
                                        </p:tgtEl>
                                        <p:attrNameLst>
                                          <p:attrName>style.visibility</p:attrName>
                                        </p:attrNameLst>
                                      </p:cBhvr>
                                      <p:to>
                                        <p:strVal val="visible"/>
                                      </p:to>
                                    </p:set>
                                    <p:animEffect transition="in" filter="fade">
                                      <p:cBhvr>
                                        <p:cTn id="45" dur="800" decel="100000"/>
                                        <p:tgtEl>
                                          <p:spTgt spid="203778">
                                            <p:txEl>
                                              <p:pRg st="1" end="1"/>
                                            </p:txEl>
                                          </p:spTgt>
                                        </p:tgtEl>
                                      </p:cBhvr>
                                    </p:animEffect>
                                    <p:anim calcmode="lin" valueType="num">
                                      <p:cBhvr>
                                        <p:cTn id="46" dur="800" decel="100000" fill="hold"/>
                                        <p:tgtEl>
                                          <p:spTgt spid="203778">
                                            <p:txEl>
                                              <p:pRg st="1" end="1"/>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03778">
                                            <p:txEl>
                                              <p:pRg st="1" end="1"/>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03778">
                                            <p:txEl>
                                              <p:pRg st="1" end="1"/>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03778">
                                            <p:txEl>
                                              <p:pRg st="1" end="1"/>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03778">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203778">
                                            <p:txEl>
                                              <p:pRg st="2" end="2"/>
                                            </p:txEl>
                                          </p:spTgt>
                                        </p:tgtEl>
                                        <p:attrNameLst>
                                          <p:attrName>style.visibility</p:attrName>
                                        </p:attrNameLst>
                                      </p:cBhvr>
                                      <p:to>
                                        <p:strVal val="visible"/>
                                      </p:to>
                                    </p:set>
                                    <p:animEffect transition="in" filter="fade">
                                      <p:cBhvr>
                                        <p:cTn id="55" dur="800" decel="100000"/>
                                        <p:tgtEl>
                                          <p:spTgt spid="203778">
                                            <p:txEl>
                                              <p:pRg st="2" end="2"/>
                                            </p:txEl>
                                          </p:spTgt>
                                        </p:tgtEl>
                                      </p:cBhvr>
                                    </p:animEffect>
                                    <p:anim calcmode="lin" valueType="num">
                                      <p:cBhvr>
                                        <p:cTn id="56" dur="800" decel="100000" fill="hold"/>
                                        <p:tgtEl>
                                          <p:spTgt spid="203778">
                                            <p:txEl>
                                              <p:pRg st="2" end="2"/>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03778">
                                            <p:txEl>
                                              <p:pRg st="2" end="2"/>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03778">
                                            <p:txEl>
                                              <p:pRg st="2" end="2"/>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03778">
                                            <p:txEl>
                                              <p:pRg st="2" end="2"/>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03778">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203778">
                                            <p:txEl>
                                              <p:pRg st="3" end="3"/>
                                            </p:txEl>
                                          </p:spTgt>
                                        </p:tgtEl>
                                        <p:attrNameLst>
                                          <p:attrName>style.visibility</p:attrName>
                                        </p:attrNameLst>
                                      </p:cBhvr>
                                      <p:to>
                                        <p:strVal val="visible"/>
                                      </p:to>
                                    </p:set>
                                    <p:animEffect transition="in" filter="fade">
                                      <p:cBhvr>
                                        <p:cTn id="65" dur="800" decel="100000"/>
                                        <p:tgtEl>
                                          <p:spTgt spid="203778">
                                            <p:txEl>
                                              <p:pRg st="3" end="3"/>
                                            </p:txEl>
                                          </p:spTgt>
                                        </p:tgtEl>
                                      </p:cBhvr>
                                    </p:animEffect>
                                    <p:anim calcmode="lin" valueType="num">
                                      <p:cBhvr>
                                        <p:cTn id="66" dur="800" decel="100000" fill="hold"/>
                                        <p:tgtEl>
                                          <p:spTgt spid="20377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0377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0377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0377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0377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1">
          <a:gsLst>
            <a:gs pos="0">
              <a:srgbClr val="663300"/>
            </a:gs>
            <a:gs pos="50000">
              <a:srgbClr val="FFFFFF"/>
            </a:gs>
            <a:gs pos="100000">
              <a:srgbClr val="663300"/>
            </a:gs>
          </a:gsLst>
          <a:lin ang="5400000" scaled="1"/>
        </a:gra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2774</TotalTime>
  <Words>3290</Words>
  <Application>Microsoft Office PowerPoint</Application>
  <PresentationFormat>عرض على الشاشة (3:4)‏</PresentationFormat>
  <Paragraphs>337</Paragraphs>
  <Slides>42</Slides>
  <Notes>0</Notes>
  <HiddenSlides>0</HiddenSlides>
  <MMClips>0</MMClips>
  <ScaleCrop>false</ScaleCrop>
  <HeadingPairs>
    <vt:vector size="4" baseType="variant">
      <vt:variant>
        <vt:lpstr>سمة</vt:lpstr>
      </vt:variant>
      <vt:variant>
        <vt:i4>3</vt:i4>
      </vt:variant>
      <vt:variant>
        <vt:lpstr>عناوين الشرائح</vt:lpstr>
      </vt:variant>
      <vt:variant>
        <vt:i4>42</vt:i4>
      </vt:variant>
    </vt:vector>
  </HeadingPairs>
  <TitlesOfParts>
    <vt:vector size="45" baseType="lpstr">
      <vt:lpstr>انقلاب</vt:lpstr>
      <vt:lpstr>تدفق</vt:lpstr>
      <vt:lpstr>Layers</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CoreI5</dc:creator>
  <cp:lastModifiedBy>khaledan</cp:lastModifiedBy>
  <cp:revision>252</cp:revision>
  <dcterms:created xsi:type="dcterms:W3CDTF">2011-09-11T16:56:08Z</dcterms:created>
  <dcterms:modified xsi:type="dcterms:W3CDTF">2018-11-28T10:44:53Z</dcterms:modified>
</cp:coreProperties>
</file>