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9926638" cy="6781800"/>
  <p:custDataLst>
    <p:tags r:id="rId16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4.wmf"/><Relationship Id="rId7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11" Type="http://schemas.openxmlformats.org/officeDocument/2006/relationships/image" Target="../media/image28.wmf"/><Relationship Id="rId5" Type="http://schemas.openxmlformats.org/officeDocument/2006/relationships/image" Target="../media/image24.wmf"/><Relationship Id="rId10" Type="http://schemas.openxmlformats.org/officeDocument/2006/relationships/image" Target="../media/image27.wmf"/><Relationship Id="rId4" Type="http://schemas.openxmlformats.org/officeDocument/2006/relationships/image" Target="../media/image23.wmf"/><Relationship Id="rId9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3.wmf"/><Relationship Id="rId7" Type="http://schemas.openxmlformats.org/officeDocument/2006/relationships/image" Target="../media/image4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5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40.wmf"/><Relationship Id="rId7" Type="http://schemas.openxmlformats.org/officeDocument/2006/relationships/image" Target="../media/image6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41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image" Target="../media/image53.wmf"/><Relationship Id="rId4" Type="http://schemas.openxmlformats.org/officeDocument/2006/relationships/image" Target="../media/image48.wmf"/><Relationship Id="rId9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24513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24513" y="6440488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440488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F7677720-430D-4030-9335-DE734315DC3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29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3FAEB-3E9D-4BA9-9DD6-30875F420F0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9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24A4F-1312-4DDC-9BDE-FFB641CB264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3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C09F8-55A0-4F70-BCAE-6627EEB318E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4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096E0-EACB-4C68-82CE-A4A861BC5C1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5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DBFE4-BCCA-4278-B668-EAFA398F077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016A7-D056-4D29-A14D-BDF0BB6CA7B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A976-CC81-4039-9705-3CBA3A09928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4108D-D3B9-4046-8C25-A1D7E6929B5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3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153FE-20B5-4C71-8821-A507141A41A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7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560FE-643C-4B59-8321-6244FC688B7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4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DEB22-B74B-4536-B63B-0E1EB40C8F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87A0AA5F-8A63-4298-8073-5EFB503043A4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" TargetMode="External"/><Relationship Id="rId2" Type="http://schemas.openxmlformats.org/officeDocument/2006/relationships/hyperlink" Target="http://www.math.uah.edu/sta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56.bin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10" Type="http://schemas.openxmlformats.org/officeDocument/2006/relationships/image" Target="../media/image48.wmf"/><Relationship Id="rId19" Type="http://schemas.openxmlformats.org/officeDocument/2006/relationships/oleObject" Target="../embeddings/oleObject64.bin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50.wmf"/><Relationship Id="rId22" Type="http://schemas.openxmlformats.org/officeDocument/2006/relationships/image" Target="../media/image5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image" Target="../media/image60.png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5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8.pn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13.bin"/><Relationship Id="rId18" Type="http://schemas.openxmlformats.org/officeDocument/2006/relationships/oleObject" Target="../embeddings/oleObject15.bin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1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5.wmf"/><Relationship Id="rId19" Type="http://schemas.openxmlformats.org/officeDocument/2006/relationships/image" Target="../media/image15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Relationship Id="rId22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emf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7.bin"/><Relationship Id="rId26" Type="http://schemas.openxmlformats.org/officeDocument/2006/relationships/image" Target="../media/image28.wmf"/><Relationship Id="rId3" Type="http://schemas.openxmlformats.org/officeDocument/2006/relationships/image" Target="../media/image29.png"/><Relationship Id="rId21" Type="http://schemas.openxmlformats.org/officeDocument/2006/relationships/image" Target="../media/image4.wmf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6.wmf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6.bin"/><Relationship Id="rId20" Type="http://schemas.openxmlformats.org/officeDocument/2006/relationships/oleObject" Target="../embeddings/oleObject2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24" Type="http://schemas.openxmlformats.org/officeDocument/2006/relationships/image" Target="../media/image27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23" Type="http://schemas.openxmlformats.org/officeDocument/2006/relationships/oleObject" Target="../embeddings/oleObject30.bin"/><Relationship Id="rId28" Type="http://schemas.openxmlformats.org/officeDocument/2006/relationships/image" Target="../media/image30.png"/><Relationship Id="rId10" Type="http://schemas.openxmlformats.org/officeDocument/2006/relationships/oleObject" Target="../embeddings/oleObject23.bin"/><Relationship Id="rId19" Type="http://schemas.openxmlformats.org/officeDocument/2006/relationships/image" Target="../media/image5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Relationship Id="rId22" Type="http://schemas.openxmlformats.org/officeDocument/2006/relationships/oleObject" Target="../embeddings/oleObject29.bin"/><Relationship Id="rId27" Type="http://schemas.openxmlformats.org/officeDocument/2006/relationships/oleObject" Target="../embeddings/oleObject3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8.bin"/><Relationship Id="rId18" Type="http://schemas.openxmlformats.org/officeDocument/2006/relationships/oleObject" Target="../embeddings/oleObject41.bin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5.wmf"/><Relationship Id="rId22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9.bin"/><Relationship Id="rId18" Type="http://schemas.openxmlformats.org/officeDocument/2006/relationships/oleObject" Target="../embeddings/oleObject52.bin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5.wmf"/><Relationship Id="rId22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dirty="0"/>
              <a:t>Important Random Variables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733800"/>
            <a:ext cx="6553200" cy="2438400"/>
          </a:xfrm>
        </p:spPr>
        <p:txBody>
          <a:bodyPr/>
          <a:lstStyle/>
          <a:p>
            <a:pPr rtl="0">
              <a:lnSpc>
                <a:spcPct val="80000"/>
              </a:lnSpc>
            </a:pPr>
            <a:r>
              <a:rPr lang="en-US" sz="2000" dirty="0"/>
              <a:t>EE570: Stochastic Processes</a:t>
            </a:r>
          </a:p>
          <a:p>
            <a:pPr rtl="0">
              <a:lnSpc>
                <a:spcPct val="80000"/>
              </a:lnSpc>
            </a:pPr>
            <a:r>
              <a:rPr lang="en-US" sz="2000" dirty="0"/>
              <a:t>Dr. </a:t>
            </a:r>
            <a:r>
              <a:rPr lang="en-US" sz="2000" dirty="0" smtClean="0"/>
              <a:t>Muqaibel</a:t>
            </a:r>
            <a:endParaRPr lang="en-US" sz="2000" dirty="0"/>
          </a:p>
          <a:p>
            <a:pPr rtl="0">
              <a:lnSpc>
                <a:spcPct val="80000"/>
              </a:lnSpc>
            </a:pPr>
            <a:r>
              <a:rPr lang="en-US" sz="2000" dirty="0"/>
              <a:t>Based on notes of </a:t>
            </a:r>
            <a:r>
              <a:rPr lang="en-US" sz="2000" dirty="0" err="1"/>
              <a:t>Pillai</a:t>
            </a:r>
            <a:endParaRPr lang="en-US" sz="2000" dirty="0"/>
          </a:p>
          <a:p>
            <a:pPr rtl="0">
              <a:lnSpc>
                <a:spcPct val="80000"/>
              </a:lnSpc>
            </a:pPr>
            <a:r>
              <a:rPr lang="en-US" sz="2000" dirty="0"/>
              <a:t>See also</a:t>
            </a:r>
          </a:p>
          <a:p>
            <a:pPr rtl="0">
              <a:lnSpc>
                <a:spcPct val="80000"/>
              </a:lnSpc>
            </a:pPr>
            <a:r>
              <a:rPr lang="en-US" sz="2000" dirty="0">
                <a:hlinkClick r:id="rId2"/>
              </a:rPr>
              <a:t>http://www.math.uah.edu/stat</a:t>
            </a:r>
            <a:endParaRPr lang="en-US" sz="2000" dirty="0"/>
          </a:p>
          <a:p>
            <a:pPr rtl="0">
              <a:lnSpc>
                <a:spcPct val="80000"/>
              </a:lnSpc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://mathworld.wolfram.com</a:t>
            </a:r>
            <a:endParaRPr lang="en-US" sz="2000" dirty="0"/>
          </a:p>
          <a:p>
            <a:pPr rtl="0">
              <a:lnSpc>
                <a:spcPct val="80000"/>
              </a:lnSpc>
            </a:pPr>
            <a:r>
              <a:rPr lang="en-US" sz="2000" dirty="0" smtClean="0"/>
              <a:t>Check ‘</a:t>
            </a:r>
            <a:r>
              <a:rPr lang="en-US" sz="2000" dirty="0" err="1" smtClean="0"/>
              <a:t>pdf</a:t>
            </a:r>
            <a:r>
              <a:rPr lang="en-US" sz="2000" dirty="0" smtClean="0"/>
              <a:t>’, ‘</a:t>
            </a:r>
            <a:r>
              <a:rPr lang="en-US" sz="2000" dirty="0" err="1" smtClean="0"/>
              <a:t>cdf</a:t>
            </a:r>
            <a:r>
              <a:rPr lang="en-US" sz="2000" dirty="0" smtClean="0"/>
              <a:t>’ commands  in Matlab</a:t>
            </a:r>
          </a:p>
          <a:p>
            <a:pPr rtl="0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44463" y="193675"/>
            <a:ext cx="8763000" cy="6664325"/>
            <a:chOff x="91" y="122"/>
            <a:chExt cx="5520" cy="4198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91" y="122"/>
              <a:ext cx="5520" cy="2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800" b="1" dirty="0">
                  <a:latin typeface="Times New Roman" pitchFamily="18" charset="0"/>
                </a:rPr>
                <a:t>Discrete-type random variables</a:t>
              </a: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1. </a:t>
              </a:r>
              <a:r>
                <a:rPr lang="en-US" sz="2800" b="1" dirty="0">
                  <a:latin typeface="Times New Roman" pitchFamily="18" charset="0"/>
                </a:rPr>
                <a:t>Bernoulli: </a:t>
              </a:r>
              <a:r>
                <a:rPr lang="en-US" sz="2800" i="1" dirty="0">
                  <a:latin typeface="Times New Roman" pitchFamily="18" charset="0"/>
                </a:rPr>
                <a:t>X</a:t>
              </a:r>
              <a:r>
                <a:rPr lang="en-US" sz="2800" dirty="0">
                  <a:latin typeface="Times New Roman" pitchFamily="18" charset="0"/>
                </a:rPr>
                <a:t> takes the values (0,1), and 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2. </a:t>
              </a:r>
              <a:r>
                <a:rPr lang="en-US" sz="2800" b="1" dirty="0">
                  <a:latin typeface="Times New Roman" pitchFamily="18" charset="0"/>
                </a:rPr>
                <a:t>Binomial:</a:t>
              </a:r>
              <a:r>
                <a:rPr lang="en-US" sz="2800" dirty="0">
                  <a:latin typeface="Times New Roman" pitchFamily="18" charset="0"/>
                </a:rPr>
                <a:t>     </a:t>
              </a: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            if  (Fig. 3.17)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  <a:sym typeface="Symbol" pitchFamily="18" charset="2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3. 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Poisson:</a:t>
              </a: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              if  (Fig. 3.18) </a:t>
              </a:r>
            </a:p>
          </p:txBody>
        </p:sp>
        <p:graphicFrame>
          <p:nvGraphicFramePr>
            <p:cNvPr id="9220" name="Object 4"/>
            <p:cNvGraphicFramePr>
              <a:graphicFrameLocks noChangeAspect="1"/>
            </p:cNvGraphicFramePr>
            <p:nvPr/>
          </p:nvGraphicFramePr>
          <p:xfrm>
            <a:off x="1205" y="997"/>
            <a:ext cx="2775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6" name="Equation" r:id="rId3" imgW="1866600" imgH="203040" progId="Equation.3">
                    <p:embed/>
                  </p:oleObj>
                </mc:Choice>
                <mc:Fallback>
                  <p:oleObj name="Equation" r:id="rId3" imgW="1866600" imgH="2030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5" y="997"/>
                          <a:ext cx="2775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4914" y="957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(3-43)</a:t>
              </a:r>
            </a:p>
          </p:txBody>
        </p:sp>
        <p:graphicFrame>
          <p:nvGraphicFramePr>
            <p:cNvPr id="9222" name="Object 6"/>
            <p:cNvGraphicFramePr>
              <a:graphicFrameLocks noChangeAspect="1"/>
            </p:cNvGraphicFramePr>
            <p:nvPr/>
          </p:nvGraphicFramePr>
          <p:xfrm>
            <a:off x="1342" y="1423"/>
            <a:ext cx="937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7" name="Equation" r:id="rId5" imgW="838080" imgH="203040" progId="Equation.3">
                    <p:embed/>
                  </p:oleObj>
                </mc:Choice>
                <mc:Fallback>
                  <p:oleObj name="Equation" r:id="rId5" imgW="838080" imgH="203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2" y="1423"/>
                          <a:ext cx="937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7"/>
            <p:cNvGraphicFramePr>
              <a:graphicFrameLocks noChangeAspect="1"/>
            </p:cNvGraphicFramePr>
            <p:nvPr/>
          </p:nvGraphicFramePr>
          <p:xfrm>
            <a:off x="831" y="1681"/>
            <a:ext cx="3689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8" name="Equation" r:id="rId7" imgW="2425680" imgH="457200" progId="Equation.3">
                    <p:embed/>
                  </p:oleObj>
                </mc:Choice>
                <mc:Fallback>
                  <p:oleObj name="Equation" r:id="rId7" imgW="2425680" imgH="4572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1" y="1681"/>
                          <a:ext cx="3689" cy="4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9"/>
            <p:cNvGraphicFramePr>
              <a:graphicFrameLocks noChangeAspect="1"/>
            </p:cNvGraphicFramePr>
            <p:nvPr/>
          </p:nvGraphicFramePr>
          <p:xfrm>
            <a:off x="1198" y="2218"/>
            <a:ext cx="808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9" name="Equation" r:id="rId9" imgW="723600" imgH="203040" progId="Equation.3">
                    <p:embed/>
                  </p:oleObj>
                </mc:Choice>
                <mc:Fallback>
                  <p:oleObj name="Equation" r:id="rId9" imgW="723600" imgH="2030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8" y="2218"/>
                          <a:ext cx="808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6" name="Object 10"/>
            <p:cNvGraphicFramePr>
              <a:graphicFrameLocks noChangeAspect="1"/>
            </p:cNvGraphicFramePr>
            <p:nvPr/>
          </p:nvGraphicFramePr>
          <p:xfrm>
            <a:off x="983" y="2471"/>
            <a:ext cx="3380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0" name="Equation" r:id="rId11" imgW="2222280" imgH="419040" progId="Equation.3">
                    <p:embed/>
                  </p:oleObj>
                </mc:Choice>
                <mc:Fallback>
                  <p:oleObj name="Equation" r:id="rId11" imgW="2222280" imgH="4190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3" y="2471"/>
                          <a:ext cx="3380" cy="4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8" name="Object 12"/>
            <p:cNvGraphicFramePr>
              <a:graphicFrameLocks noChangeAspect="1"/>
            </p:cNvGraphicFramePr>
            <p:nvPr/>
          </p:nvGraphicFramePr>
          <p:xfrm>
            <a:off x="2198" y="3664"/>
            <a:ext cx="203" cy="1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01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8" y="3664"/>
                          <a:ext cx="203" cy="1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29" name="Group 13"/>
            <p:cNvGrpSpPr>
              <a:grpSpLocks/>
            </p:cNvGrpSpPr>
            <p:nvPr/>
          </p:nvGrpSpPr>
          <p:grpSpPr bwMode="auto">
            <a:xfrm>
              <a:off x="826" y="3199"/>
              <a:ext cx="1435" cy="1058"/>
              <a:chOff x="730" y="3103"/>
              <a:chExt cx="1435" cy="1058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V="1">
                <a:off x="730" y="3745"/>
                <a:ext cx="1435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 flipH="1" flipV="1">
                <a:off x="867" y="3118"/>
                <a:ext cx="0" cy="7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32" name="Object 16"/>
              <p:cNvGraphicFramePr>
                <a:graphicFrameLocks noChangeAspect="1"/>
              </p:cNvGraphicFramePr>
              <p:nvPr/>
            </p:nvGraphicFramePr>
            <p:xfrm>
              <a:off x="905" y="3103"/>
              <a:ext cx="728" cy="1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02" name="Equation" r:id="rId15" imgW="622080" imgH="203040" progId="Equation.3">
                      <p:embed/>
                    </p:oleObj>
                  </mc:Choice>
                  <mc:Fallback>
                    <p:oleObj name="Equation" r:id="rId15" imgW="622080" imgH="203040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05" y="3103"/>
                            <a:ext cx="728" cy="1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33" name="Text Box 17"/>
              <p:cNvSpPr txBox="1">
                <a:spLocks noChangeArrowheads="1"/>
              </p:cNvSpPr>
              <p:nvPr/>
            </p:nvSpPr>
            <p:spPr bwMode="auto">
              <a:xfrm>
                <a:off x="1008" y="3930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Fig. 3.17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960" y="364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Line 19"/>
              <p:cNvSpPr>
                <a:spLocks noChangeShapeType="1"/>
              </p:cNvSpPr>
              <p:nvPr/>
            </p:nvSpPr>
            <p:spPr bwMode="auto">
              <a:xfrm flipV="1">
                <a:off x="1056" y="3565"/>
                <a:ext cx="0" cy="1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Line 20"/>
              <p:cNvSpPr>
                <a:spLocks noChangeShapeType="1"/>
              </p:cNvSpPr>
              <p:nvPr/>
            </p:nvSpPr>
            <p:spPr bwMode="auto">
              <a:xfrm flipV="1">
                <a:off x="1160" y="3450"/>
                <a:ext cx="0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Line 21"/>
              <p:cNvSpPr>
                <a:spLocks noChangeShapeType="1"/>
              </p:cNvSpPr>
              <p:nvPr/>
            </p:nvSpPr>
            <p:spPr bwMode="auto">
              <a:xfrm flipV="1">
                <a:off x="1269" y="3354"/>
                <a:ext cx="0" cy="3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22"/>
              <p:cNvSpPr>
                <a:spLocks noChangeShapeType="1"/>
              </p:cNvSpPr>
              <p:nvPr/>
            </p:nvSpPr>
            <p:spPr bwMode="auto">
              <a:xfrm flipV="1">
                <a:off x="1366" y="3424"/>
                <a:ext cx="0" cy="3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Line 23"/>
              <p:cNvSpPr>
                <a:spLocks noChangeShapeType="1"/>
              </p:cNvSpPr>
              <p:nvPr/>
            </p:nvSpPr>
            <p:spPr bwMode="auto">
              <a:xfrm flipV="1">
                <a:off x="1459" y="3546"/>
                <a:ext cx="0" cy="1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Line 24"/>
              <p:cNvSpPr>
                <a:spLocks noChangeShapeType="1"/>
              </p:cNvSpPr>
              <p:nvPr/>
            </p:nvSpPr>
            <p:spPr bwMode="auto">
              <a:xfrm flipV="1">
                <a:off x="1551" y="3597"/>
                <a:ext cx="0" cy="14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25"/>
              <p:cNvSpPr>
                <a:spLocks noChangeShapeType="1"/>
              </p:cNvSpPr>
              <p:nvPr/>
            </p:nvSpPr>
            <p:spPr bwMode="auto">
              <a:xfrm flipH="1" flipV="1">
                <a:off x="1637" y="3668"/>
                <a:ext cx="0" cy="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42" name="Object 26"/>
              <p:cNvGraphicFramePr>
                <a:graphicFrameLocks noChangeAspect="1"/>
              </p:cNvGraphicFramePr>
              <p:nvPr/>
            </p:nvGraphicFramePr>
            <p:xfrm>
              <a:off x="913" y="3759"/>
              <a:ext cx="162" cy="1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03" name="Equation" r:id="rId17" imgW="101520" imgH="164880" progId="Equation.3">
                      <p:embed/>
                    </p:oleObj>
                  </mc:Choice>
                  <mc:Fallback>
                    <p:oleObj name="Equation" r:id="rId17" imgW="101520" imgH="164880" progId="Equation.3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13" y="3759"/>
                            <a:ext cx="162" cy="1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43" name="Object 27"/>
              <p:cNvGraphicFramePr>
                <a:graphicFrameLocks noChangeAspect="1"/>
              </p:cNvGraphicFramePr>
              <p:nvPr/>
            </p:nvGraphicFramePr>
            <p:xfrm>
              <a:off x="996" y="3766"/>
              <a:ext cx="204" cy="1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04" name="Equation" r:id="rId19" imgW="126720" imgH="164880" progId="Equation.3">
                      <p:embed/>
                    </p:oleObj>
                  </mc:Choice>
                  <mc:Fallback>
                    <p:oleObj name="Equation" r:id="rId19" imgW="126720" imgH="164880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96" y="3766"/>
                            <a:ext cx="204" cy="1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44" name="Object 28"/>
              <p:cNvGraphicFramePr>
                <a:graphicFrameLocks noChangeAspect="1"/>
              </p:cNvGraphicFramePr>
              <p:nvPr/>
            </p:nvGraphicFramePr>
            <p:xfrm>
              <a:off x="1568" y="3790"/>
              <a:ext cx="204" cy="1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05" name="Equation" r:id="rId21" imgW="126720" imgH="139680" progId="Equation.3">
                      <p:embed/>
                    </p:oleObj>
                  </mc:Choice>
                  <mc:Fallback>
                    <p:oleObj name="Equation" r:id="rId21" imgW="126720" imgH="139680" progId="Equation.3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68" y="3790"/>
                            <a:ext cx="204" cy="1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45" name="Group 29"/>
            <p:cNvGrpSpPr>
              <a:grpSpLocks/>
            </p:cNvGrpSpPr>
            <p:nvPr/>
          </p:nvGrpSpPr>
          <p:grpSpPr bwMode="auto">
            <a:xfrm>
              <a:off x="2841" y="3198"/>
              <a:ext cx="1435" cy="1058"/>
              <a:chOff x="2841" y="3090"/>
              <a:chExt cx="1435" cy="1058"/>
            </a:xfrm>
          </p:grpSpPr>
          <p:sp>
            <p:nvSpPr>
              <p:cNvPr id="9246" name="Line 30"/>
              <p:cNvSpPr>
                <a:spLocks noChangeShapeType="1"/>
              </p:cNvSpPr>
              <p:nvPr/>
            </p:nvSpPr>
            <p:spPr bwMode="auto">
              <a:xfrm flipV="1">
                <a:off x="2841" y="3732"/>
                <a:ext cx="1435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Line 31"/>
              <p:cNvSpPr>
                <a:spLocks noChangeShapeType="1"/>
              </p:cNvSpPr>
              <p:nvPr/>
            </p:nvSpPr>
            <p:spPr bwMode="auto">
              <a:xfrm flipH="1" flipV="1">
                <a:off x="2978" y="3105"/>
                <a:ext cx="0" cy="7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48" name="Object 32"/>
              <p:cNvGraphicFramePr>
                <a:graphicFrameLocks noChangeAspect="1"/>
              </p:cNvGraphicFramePr>
              <p:nvPr/>
            </p:nvGraphicFramePr>
            <p:xfrm>
              <a:off x="3016" y="3090"/>
              <a:ext cx="728" cy="1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306" name="Equation" r:id="rId23" imgW="622080" imgH="203040" progId="Equation.3">
                      <p:embed/>
                    </p:oleObj>
                  </mc:Choice>
                  <mc:Fallback>
                    <p:oleObj name="Equation" r:id="rId23" imgW="622080" imgH="203040" progId="Equation.3">
                      <p:embed/>
                      <p:pic>
                        <p:nvPicPr>
                          <p:cNvPr id="0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16" y="3090"/>
                            <a:ext cx="728" cy="1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3119" y="3917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Fig. 3.18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/>
            </p:nvSpPr>
            <p:spPr bwMode="auto">
              <a:xfrm flipV="1">
                <a:off x="3074" y="3639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Line 35"/>
              <p:cNvSpPr>
                <a:spLocks noChangeShapeType="1"/>
              </p:cNvSpPr>
              <p:nvPr/>
            </p:nvSpPr>
            <p:spPr bwMode="auto">
              <a:xfrm flipV="1">
                <a:off x="3167" y="3532"/>
                <a:ext cx="2" cy="1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Line 36"/>
              <p:cNvSpPr>
                <a:spLocks noChangeShapeType="1"/>
              </p:cNvSpPr>
              <p:nvPr/>
            </p:nvSpPr>
            <p:spPr bwMode="auto">
              <a:xfrm flipH="1" flipV="1">
                <a:off x="3267" y="3394"/>
                <a:ext cx="0" cy="3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Line 37"/>
              <p:cNvSpPr>
                <a:spLocks noChangeShapeType="1"/>
              </p:cNvSpPr>
              <p:nvPr/>
            </p:nvSpPr>
            <p:spPr bwMode="auto">
              <a:xfrm flipH="1" flipV="1">
                <a:off x="3372" y="3296"/>
                <a:ext cx="0" cy="4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Line 38"/>
              <p:cNvSpPr>
                <a:spLocks noChangeShapeType="1"/>
              </p:cNvSpPr>
              <p:nvPr/>
            </p:nvSpPr>
            <p:spPr bwMode="auto">
              <a:xfrm flipV="1">
                <a:off x="3473" y="3351"/>
                <a:ext cx="0" cy="3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Line 39"/>
              <p:cNvSpPr>
                <a:spLocks noChangeShapeType="1"/>
              </p:cNvSpPr>
              <p:nvPr/>
            </p:nvSpPr>
            <p:spPr bwMode="auto">
              <a:xfrm flipH="1" flipV="1">
                <a:off x="3566" y="3403"/>
                <a:ext cx="1" cy="3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Line 40"/>
              <p:cNvSpPr>
                <a:spLocks noChangeShapeType="1"/>
              </p:cNvSpPr>
              <p:nvPr/>
            </p:nvSpPr>
            <p:spPr bwMode="auto">
              <a:xfrm flipV="1">
                <a:off x="3652" y="3456"/>
                <a:ext cx="0" cy="2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Line 41"/>
              <p:cNvSpPr>
                <a:spLocks noChangeShapeType="1"/>
              </p:cNvSpPr>
              <p:nvPr/>
            </p:nvSpPr>
            <p:spPr bwMode="auto">
              <a:xfrm flipH="1" flipV="1">
                <a:off x="3742" y="3520"/>
                <a:ext cx="0" cy="2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 flipH="1" flipV="1">
                <a:off x="3826" y="358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 flipH="1" flipV="1">
                <a:off x="3907" y="3657"/>
                <a:ext cx="0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Line 44"/>
              <p:cNvSpPr>
                <a:spLocks noChangeShapeType="1"/>
              </p:cNvSpPr>
              <p:nvPr/>
            </p:nvSpPr>
            <p:spPr bwMode="auto">
              <a:xfrm flipH="1" flipV="1">
                <a:off x="3986" y="3678"/>
                <a:ext cx="0" cy="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Line 45"/>
              <p:cNvSpPr>
                <a:spLocks noChangeShapeType="1"/>
              </p:cNvSpPr>
              <p:nvPr/>
            </p:nvSpPr>
            <p:spPr bwMode="auto">
              <a:xfrm flipV="1">
                <a:off x="4067" y="3699"/>
                <a:ext cx="1" cy="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2" name="Text Box 46"/>
            <p:cNvSpPr txBox="1">
              <a:spLocks noChangeArrowheads="1"/>
            </p:cNvSpPr>
            <p:nvPr/>
          </p:nvSpPr>
          <p:spPr bwMode="auto">
            <a:xfrm>
              <a:off x="4992" y="408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6327776" y="1988403"/>
            <a:ext cx="2463800" cy="8309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l" rtl="0"/>
            <a:r>
              <a:rPr lang="en-US" sz="1600" dirty="0" smtClean="0"/>
              <a:t>The total number of favorable outcomes is binomial </a:t>
            </a:r>
            <a:r>
              <a:rPr lang="en-US" sz="1600" dirty="0" err="1" smtClean="0"/>
              <a:t>r.v</a:t>
            </a:r>
            <a:r>
              <a:rPr lang="en-US" sz="1600" dirty="0" smtClean="0"/>
              <a:t>.</a:t>
            </a:r>
            <a:endParaRPr lang="ar-SA" sz="1600" dirty="0"/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6375400" y="4482405"/>
            <a:ext cx="2463800" cy="138499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l" rtl="0"/>
            <a:r>
              <a:rPr lang="en-US" sz="1400" dirty="0" smtClean="0"/>
              <a:t>The number of occurrence of a rare event in a large number of trials: </a:t>
            </a:r>
            <a:r>
              <a:rPr lang="en-US" sz="1400" dirty="0" err="1" smtClean="0"/>
              <a:t>e.g</a:t>
            </a:r>
            <a:r>
              <a:rPr lang="en-US" sz="1400" dirty="0" smtClean="0"/>
              <a:t> number of telephone calls at an exchange over a fixed duration </a:t>
            </a:r>
            <a:endParaRPr lang="ar-SA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15888" y="158750"/>
            <a:ext cx="7993063" cy="6716713"/>
            <a:chOff x="73" y="100"/>
            <a:chExt cx="5035" cy="4231"/>
          </a:xfrm>
        </p:grpSpPr>
        <p:sp>
          <p:nvSpPr>
            <p:cNvPr id="10243" name="Text Box 3"/>
            <p:cNvSpPr txBox="1">
              <a:spLocks noChangeArrowheads="1"/>
            </p:cNvSpPr>
            <p:nvPr/>
          </p:nvSpPr>
          <p:spPr bwMode="auto">
            <a:xfrm>
              <a:off x="73" y="100"/>
              <a:ext cx="3574" cy="3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4. </a:t>
              </a:r>
              <a:r>
                <a:rPr lang="en-US" sz="2800" b="1" dirty="0" err="1">
                  <a:latin typeface="Times New Roman" pitchFamily="18" charset="0"/>
                </a:rPr>
                <a:t>Hypergeometric</a:t>
              </a:r>
              <a:r>
                <a:rPr lang="en-US" sz="2800" dirty="0">
                  <a:latin typeface="Times New Roman" pitchFamily="18" charset="0"/>
                </a:rPr>
                <a:t>: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5. </a:t>
              </a:r>
              <a:r>
                <a:rPr lang="en-US" sz="2800" b="1" dirty="0">
                  <a:latin typeface="Times New Roman" pitchFamily="18" charset="0"/>
                </a:rPr>
                <a:t>Geometric</a:t>
              </a:r>
              <a:r>
                <a:rPr lang="en-US" sz="2800" dirty="0">
                  <a:latin typeface="Times New Roman" pitchFamily="18" charset="0"/>
                </a:rPr>
                <a:t>:      </a:t>
              </a: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            if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  <a:sym typeface="Symbol" pitchFamily="18" charset="2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6. </a:t>
              </a:r>
              <a:r>
                <a:rPr lang="en-US" sz="2800" b="1" dirty="0">
                  <a:latin typeface="Times New Roman" pitchFamily="18" charset="0"/>
                </a:rPr>
                <a:t>Negative Binomial</a:t>
              </a:r>
              <a:r>
                <a:rPr lang="en-US" sz="2800" dirty="0">
                  <a:latin typeface="Times New Roman" pitchFamily="18" charset="0"/>
                </a:rPr>
                <a:t>:     ~               if</a:t>
              </a:r>
              <a:endParaRPr lang="en-US" sz="2800" dirty="0">
                <a:latin typeface="Times New Roman" pitchFamily="18" charset="0"/>
                <a:sym typeface="Symbol" pitchFamily="18" charset="2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  <a:sym typeface="Symbol" pitchFamily="18" charset="2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7. </a:t>
              </a:r>
              <a:r>
                <a:rPr lang="en-US" sz="2800" b="1" dirty="0">
                  <a:latin typeface="Times New Roman" pitchFamily="18" charset="0"/>
                  <a:sym typeface="Symbol" pitchFamily="18" charset="2"/>
                </a:rPr>
                <a:t>Discrete-Uniform</a:t>
              </a: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: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  <a:sym typeface="Symbol" pitchFamily="18" charset="2"/>
              </a:endParaRPr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4992" y="404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graphicFrame>
          <p:nvGraphicFramePr>
            <p:cNvPr id="10248" name="Object 8"/>
            <p:cNvGraphicFramePr>
              <a:graphicFrameLocks noChangeAspect="1"/>
            </p:cNvGraphicFramePr>
            <p:nvPr/>
          </p:nvGraphicFramePr>
          <p:xfrm>
            <a:off x="1063" y="3327"/>
            <a:ext cx="2897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Equation" r:id="rId3" imgW="1904760" imgH="393480" progId="Equation.DSMT4">
                    <p:embed/>
                  </p:oleObj>
                </mc:Choice>
                <mc:Fallback>
                  <p:oleObj name="Equation" r:id="rId3" imgW="1904760" imgH="39348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3" y="3327"/>
                          <a:ext cx="2897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2180" y="2195"/>
            <a:ext cx="106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name="Equation" r:id="rId5" imgW="952200" imgH="203040" progId="Equation.DSMT4">
                    <p:embed/>
                  </p:oleObj>
                </mc:Choice>
                <mc:Fallback>
                  <p:oleObj name="Equation" r:id="rId5" imgW="952200" imgH="2030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80" y="2195"/>
                          <a:ext cx="1065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0" name="Object 10"/>
            <p:cNvGraphicFramePr>
              <a:graphicFrameLocks noChangeAspect="1"/>
            </p:cNvGraphicFramePr>
            <p:nvPr/>
          </p:nvGraphicFramePr>
          <p:xfrm>
            <a:off x="786" y="2447"/>
            <a:ext cx="4055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Equation" r:id="rId7" imgW="2666880" imgH="457200" progId="Equation.DSMT4">
                    <p:embed/>
                  </p:oleObj>
                </mc:Choice>
                <mc:Fallback>
                  <p:oleObj name="Equation" r:id="rId7" imgW="2666880" imgH="4572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6" y="2447"/>
                          <a:ext cx="4055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1" name="Object 11"/>
            <p:cNvGraphicFramePr>
              <a:graphicFrameLocks noChangeAspect="1"/>
            </p:cNvGraphicFramePr>
            <p:nvPr/>
          </p:nvGraphicFramePr>
          <p:xfrm>
            <a:off x="495" y="1760"/>
            <a:ext cx="4211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6" name="Equation" r:id="rId9" imgW="2768400" imgH="228600" progId="Equation.DSMT4">
                    <p:embed/>
                  </p:oleObj>
                </mc:Choice>
                <mc:Fallback>
                  <p:oleObj name="Equation" r:id="rId9" imgW="276840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" y="1760"/>
                          <a:ext cx="4211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2" name="Object 12"/>
            <p:cNvGraphicFramePr>
              <a:graphicFrameLocks noChangeAspect="1"/>
            </p:cNvGraphicFramePr>
            <p:nvPr/>
          </p:nvGraphicFramePr>
          <p:xfrm>
            <a:off x="1456" y="1369"/>
            <a:ext cx="957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7" name="Equation" r:id="rId11" imgW="583920" imgH="203040" progId="Equation.DSMT4">
                    <p:embed/>
                  </p:oleObj>
                </mc:Choice>
                <mc:Fallback>
                  <p:oleObj name="Equation" r:id="rId11" imgW="583920" imgH="2030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6" y="1369"/>
                          <a:ext cx="957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3" name="Object 13"/>
            <p:cNvGraphicFramePr>
              <a:graphicFrameLocks noChangeAspect="1"/>
            </p:cNvGraphicFramePr>
            <p:nvPr/>
          </p:nvGraphicFramePr>
          <p:xfrm>
            <a:off x="492" y="472"/>
            <a:ext cx="4272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8" name="Equation" r:id="rId13" imgW="6781680" imgH="1295280" progId="Equation.DSMT4">
                    <p:embed/>
                  </p:oleObj>
                </mc:Choice>
                <mc:Fallback>
                  <p:oleObj name="Equation" r:id="rId13" imgW="6781680" imgH="12952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" y="472"/>
                          <a:ext cx="4272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953000" y="1905000"/>
            <a:ext cx="3609976" cy="83099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l" rtl="0"/>
            <a:r>
              <a:rPr lang="en-US" sz="1600" dirty="0" smtClean="0"/>
              <a:t>The number of trials needed to the first success in repeated Bernoulli trials is geometric</a:t>
            </a:r>
            <a:endParaRPr lang="ar-SA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5943600" y="3310946"/>
                <a:ext cx="3048000" cy="7386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square" anchor="ctr">
                <a:spAutoFit/>
              </a:bodyPr>
              <a:lstStyle/>
              <a:p>
                <a:pPr algn="l" rtl="0"/>
                <a:r>
                  <a:rPr lang="en-US" sz="1400" dirty="0" smtClean="0"/>
                  <a:t>The number of trials needed to the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/>
                      </a:rPr>
                      <m:t>𝑟</m:t>
                    </m:r>
                    <m:r>
                      <a:rPr lang="en-US" sz="1400" i="1" baseline="30000" dirty="0" smtClean="0">
                        <a:latin typeface="Cambria Math"/>
                      </a:rPr>
                      <m:t>𝑡</m:t>
                    </m:r>
                    <m:r>
                      <a:rPr lang="en-US" sz="1400" i="1" baseline="30000" dirty="0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1400" dirty="0" smtClean="0"/>
                  <a:t>  success in repeated Bernoulli trials is negative binomial</a:t>
                </a:r>
                <a:endParaRPr lang="ar-SA" sz="1400" dirty="0"/>
              </a:p>
            </p:txBody>
          </p:sp>
        </mc:Choice>
        <mc:Fallback>
          <p:sp>
            <p:nvSpPr>
              <p:cNvPr id="20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600" y="3310946"/>
                <a:ext cx="3048000" cy="738664"/>
              </a:xfrm>
              <a:prstGeom prst="rect">
                <a:avLst/>
              </a:prstGeom>
              <a:blipFill rotWithShape="1">
                <a:blip r:embed="rId15"/>
                <a:stretch>
                  <a:fillRect l="-194"/>
                </a:stretch>
              </a:blip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85800"/>
            <a:ext cx="4572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1600" dirty="0"/>
              <a:t> </a:t>
            </a:r>
            <a:r>
              <a:rPr lang="en-US" sz="1600" dirty="0" smtClean="0"/>
              <a:t>      'beta'  or 'Beta',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bino</a:t>
            </a:r>
            <a:r>
              <a:rPr lang="en-US" sz="1600" dirty="0" smtClean="0"/>
              <a:t>'  or 'Binomial',</a:t>
            </a:r>
          </a:p>
          <a:p>
            <a:pPr algn="l" rtl="0"/>
            <a:r>
              <a:rPr lang="en-US" sz="1600" dirty="0" smtClean="0"/>
              <a:t>       'chi2'  or '</a:t>
            </a:r>
            <a:r>
              <a:rPr lang="en-US" sz="1600" dirty="0" err="1" smtClean="0"/>
              <a:t>Chisquare</a:t>
            </a:r>
            <a:r>
              <a:rPr lang="en-US" sz="1600" dirty="0" smtClean="0"/>
              <a:t>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exp</a:t>
            </a:r>
            <a:r>
              <a:rPr lang="en-US" sz="1600" dirty="0" smtClean="0"/>
              <a:t>'   or 'Exponential',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ev</a:t>
            </a:r>
            <a:r>
              <a:rPr lang="en-US" sz="1600" dirty="0" smtClean="0"/>
              <a:t>'    or 'Extreme Value',</a:t>
            </a:r>
          </a:p>
          <a:p>
            <a:pPr algn="l" rtl="0"/>
            <a:r>
              <a:rPr lang="en-US" sz="1600" dirty="0" smtClean="0"/>
              <a:t>       'f'     or 'F',</a:t>
            </a:r>
          </a:p>
          <a:p>
            <a:pPr algn="l" rtl="0"/>
            <a:r>
              <a:rPr lang="en-US" sz="1600" dirty="0" smtClean="0"/>
              <a:t>       'gam'   or 'Gamma',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gev</a:t>
            </a:r>
            <a:r>
              <a:rPr lang="en-US" sz="1600" dirty="0" smtClean="0"/>
              <a:t>'   or 'Generalized Extreme Value',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gp</a:t>
            </a:r>
            <a:r>
              <a:rPr lang="en-US" sz="1600" dirty="0" smtClean="0"/>
              <a:t>'    or 'Generalized Pareto',</a:t>
            </a:r>
          </a:p>
          <a:p>
            <a:pPr algn="l" rtl="0"/>
            <a:r>
              <a:rPr lang="en-US" sz="1600" dirty="0" smtClean="0"/>
              <a:t>       'geo'   or 'Geometric',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hyge</a:t>
            </a:r>
            <a:r>
              <a:rPr lang="en-US" sz="1600" dirty="0" smtClean="0"/>
              <a:t>'  or '</a:t>
            </a:r>
            <a:r>
              <a:rPr lang="en-US" sz="1600" dirty="0" err="1" smtClean="0"/>
              <a:t>Hypergeometric</a:t>
            </a:r>
            <a:r>
              <a:rPr lang="en-US" sz="1600" dirty="0" smtClean="0"/>
              <a:t>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logn</a:t>
            </a:r>
            <a:r>
              <a:rPr lang="en-US" sz="1600" dirty="0" smtClean="0"/>
              <a:t>'  or 'Lognormal',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nbin</a:t>
            </a:r>
            <a:r>
              <a:rPr lang="en-US" sz="1600" dirty="0" smtClean="0"/>
              <a:t>'  or 'Negative Binomial',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ncf</a:t>
            </a:r>
            <a:r>
              <a:rPr lang="en-US" sz="1600" dirty="0" smtClean="0"/>
              <a:t>'   or '</a:t>
            </a:r>
            <a:r>
              <a:rPr lang="en-US" sz="1600" dirty="0" err="1" smtClean="0"/>
              <a:t>Noncentral</a:t>
            </a:r>
            <a:r>
              <a:rPr lang="en-US" sz="1600" dirty="0" smtClean="0"/>
              <a:t> F',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nct</a:t>
            </a:r>
            <a:r>
              <a:rPr lang="en-US" sz="1600" dirty="0" smtClean="0"/>
              <a:t>'   or '</a:t>
            </a:r>
            <a:r>
              <a:rPr lang="en-US" sz="1600" dirty="0" err="1" smtClean="0"/>
              <a:t>Noncentral</a:t>
            </a:r>
            <a:r>
              <a:rPr lang="en-US" sz="1600" dirty="0" smtClean="0"/>
              <a:t> t',</a:t>
            </a:r>
          </a:p>
          <a:p>
            <a:pPr algn="l" rtl="0"/>
            <a:r>
              <a:rPr lang="en-US" sz="1600" dirty="0" smtClean="0"/>
              <a:t>       'ncx2'  or '</a:t>
            </a:r>
            <a:r>
              <a:rPr lang="en-US" sz="1600" dirty="0" err="1" smtClean="0"/>
              <a:t>Noncentral</a:t>
            </a:r>
            <a:r>
              <a:rPr lang="en-US" sz="1600" dirty="0" smtClean="0"/>
              <a:t> Chi-square',</a:t>
            </a:r>
          </a:p>
          <a:p>
            <a:pPr algn="l" rtl="0"/>
            <a:r>
              <a:rPr lang="en-US" sz="1600" dirty="0" smtClean="0"/>
              <a:t>       'norm'  or 'Normal',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poiss</a:t>
            </a:r>
            <a:r>
              <a:rPr lang="en-US" sz="1600" dirty="0" smtClean="0"/>
              <a:t>' or 'Poisson',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rayl</a:t>
            </a:r>
            <a:r>
              <a:rPr lang="en-US" sz="1600" dirty="0" smtClean="0"/>
              <a:t>'  or 'Rayleigh',</a:t>
            </a:r>
          </a:p>
          <a:p>
            <a:pPr algn="l" rtl="0"/>
            <a:r>
              <a:rPr lang="en-US" sz="1600" dirty="0" smtClean="0"/>
              <a:t>       't'     or 'T',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unif</a:t>
            </a:r>
            <a:r>
              <a:rPr lang="en-US" sz="1600" dirty="0" smtClean="0"/>
              <a:t>'  or 'Uniform',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unid</a:t>
            </a:r>
            <a:r>
              <a:rPr lang="en-US" sz="1600" dirty="0" smtClean="0"/>
              <a:t>'  or 'Discrete Uniform',</a:t>
            </a:r>
          </a:p>
          <a:p>
            <a:pPr algn="l" rtl="0"/>
            <a:r>
              <a:rPr lang="en-US" sz="1600" dirty="0" smtClean="0"/>
              <a:t>       '</a:t>
            </a:r>
            <a:r>
              <a:rPr lang="en-US" sz="1600" dirty="0" err="1" smtClean="0"/>
              <a:t>wbl</a:t>
            </a:r>
            <a:r>
              <a:rPr lang="en-US" sz="1600" dirty="0" smtClean="0"/>
              <a:t>'   or '</a:t>
            </a:r>
            <a:r>
              <a:rPr lang="en-US" sz="1600" dirty="0" err="1" smtClean="0"/>
              <a:t>Weibull</a:t>
            </a:r>
            <a:r>
              <a:rPr lang="en-US" sz="1600" dirty="0" smtClean="0"/>
              <a:t>'.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09936" y="1295400"/>
            <a:ext cx="412144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0">
              <a:lnSpc>
                <a:spcPct val="80000"/>
              </a:lnSpc>
            </a:pPr>
            <a:r>
              <a:rPr lang="en-US" dirty="0" smtClean="0"/>
              <a:t>Check ‘</a:t>
            </a:r>
            <a:r>
              <a:rPr lang="en-US" dirty="0" err="1" smtClean="0"/>
              <a:t>pdf</a:t>
            </a:r>
            <a:r>
              <a:rPr lang="en-US" dirty="0" smtClean="0"/>
              <a:t>’, ‘</a:t>
            </a:r>
            <a:r>
              <a:rPr lang="en-US" dirty="0" err="1" smtClean="0"/>
              <a:t>cdf</a:t>
            </a:r>
            <a:r>
              <a:rPr lang="en-US" dirty="0" smtClean="0"/>
              <a:t>’ commands  in Matlab</a:t>
            </a:r>
          </a:p>
          <a:p>
            <a:pPr rtl="0">
              <a:lnSpc>
                <a:spcPct val="80000"/>
              </a:lnSpc>
            </a:pPr>
            <a:r>
              <a:rPr lang="en-US" dirty="0" smtClean="0"/>
              <a:t>Check rand, </a:t>
            </a:r>
            <a:r>
              <a:rPr lang="en-US" dirty="0" err="1" smtClean="0"/>
              <a:t>randn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51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Data to 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% Dr. Ali Muqaibel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close all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clear all</a:t>
            </a:r>
          </a:p>
          <a:p>
            <a:pPr marL="0" indent="0" algn="l" rtl="0">
              <a:buNone/>
            </a:pPr>
            <a:r>
              <a:rPr lang="en-US" sz="1200" dirty="0" err="1">
                <a:solidFill>
                  <a:schemeClr val="tx1"/>
                </a:solidFill>
              </a:rPr>
              <a:t>clc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n=10000;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f=</a:t>
            </a:r>
            <a:r>
              <a:rPr lang="en-US" sz="1200" dirty="0" err="1">
                <a:solidFill>
                  <a:schemeClr val="tx1"/>
                </a:solidFill>
              </a:rPr>
              <a:t>randn</a:t>
            </a:r>
            <a:r>
              <a:rPr lang="en-US" sz="1200" dirty="0">
                <a:solidFill>
                  <a:schemeClr val="tx1"/>
                </a:solidFill>
              </a:rPr>
              <a:t>(1,n);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[</a:t>
            </a:r>
            <a:r>
              <a:rPr lang="en-US" sz="1200" dirty="0" err="1">
                <a:solidFill>
                  <a:schemeClr val="tx1"/>
                </a:solidFill>
              </a:rPr>
              <a:t>y,x</a:t>
            </a:r>
            <a:r>
              <a:rPr lang="en-US" sz="1200" dirty="0">
                <a:solidFill>
                  <a:schemeClr val="tx1"/>
                </a:solidFill>
              </a:rPr>
              <a:t>]=</a:t>
            </a:r>
            <a:r>
              <a:rPr lang="en-US" sz="1200" dirty="0" err="1">
                <a:solidFill>
                  <a:schemeClr val="tx1"/>
                </a:solidFill>
              </a:rPr>
              <a:t>hist</a:t>
            </a:r>
            <a:r>
              <a:rPr lang="en-US" sz="1200" dirty="0">
                <a:solidFill>
                  <a:schemeClr val="tx1"/>
                </a:solidFill>
              </a:rPr>
              <a:t>(f,10);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y=y/n/(x(2)-x(1));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200" dirty="0" err="1">
                <a:solidFill>
                  <a:schemeClr val="tx1"/>
                </a:solidFill>
              </a:rPr>
              <a:t>xm</a:t>
            </a:r>
            <a:r>
              <a:rPr lang="en-US" sz="1200" dirty="0">
                <a:solidFill>
                  <a:schemeClr val="tx1"/>
                </a:solidFill>
              </a:rPr>
              <a:t>=-1:0.01:10;</a:t>
            </a:r>
          </a:p>
          <a:p>
            <a:pPr marL="0" indent="0" algn="l" rtl="0">
              <a:buNone/>
            </a:pPr>
            <a:r>
              <a:rPr lang="en-US" sz="1200" dirty="0" err="1">
                <a:solidFill>
                  <a:schemeClr val="tx1"/>
                </a:solidFill>
              </a:rPr>
              <a:t>ym</a:t>
            </a:r>
            <a:r>
              <a:rPr lang="en-US" sz="1200" dirty="0">
                <a:solidFill>
                  <a:schemeClr val="tx1"/>
                </a:solidFill>
              </a:rPr>
              <a:t>=</a:t>
            </a:r>
            <a:r>
              <a:rPr lang="en-US" sz="1200" dirty="0" err="1">
                <a:solidFill>
                  <a:schemeClr val="tx1"/>
                </a:solidFill>
              </a:rPr>
              <a:t>pdf</a:t>
            </a:r>
            <a:r>
              <a:rPr lang="en-US" sz="1200" dirty="0">
                <a:solidFill>
                  <a:schemeClr val="tx1"/>
                </a:solidFill>
              </a:rPr>
              <a:t>('norm',xm,0,1);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[</a:t>
            </a:r>
            <a:r>
              <a:rPr lang="en-US" sz="1200" dirty="0" err="1">
                <a:solidFill>
                  <a:schemeClr val="tx1"/>
                </a:solidFill>
              </a:rPr>
              <a:t>yr,xr</a:t>
            </a:r>
            <a:r>
              <a:rPr lang="en-US" sz="1200" dirty="0">
                <a:solidFill>
                  <a:schemeClr val="tx1"/>
                </a:solidFill>
              </a:rPr>
              <a:t>]=</a:t>
            </a:r>
            <a:r>
              <a:rPr lang="en-US" sz="1200" dirty="0" err="1">
                <a:solidFill>
                  <a:schemeClr val="tx1"/>
                </a:solidFill>
              </a:rPr>
              <a:t>ksdensity</a:t>
            </a:r>
            <a:r>
              <a:rPr lang="en-US" sz="1200" dirty="0">
                <a:solidFill>
                  <a:schemeClr val="tx1"/>
                </a:solidFill>
              </a:rPr>
              <a:t>(f);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plot(</a:t>
            </a:r>
            <a:r>
              <a:rPr lang="en-US" sz="1200" dirty="0" err="1">
                <a:solidFill>
                  <a:schemeClr val="tx1"/>
                </a:solidFill>
              </a:rPr>
              <a:t>x,y,xm,ym,xr,yr</a:t>
            </a:r>
            <a:r>
              <a:rPr lang="en-US" sz="1200" dirty="0">
                <a:solidFill>
                  <a:schemeClr val="tx1"/>
                </a:solidFill>
              </a:rPr>
              <a:t>,':');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1200" dirty="0">
                <a:solidFill>
                  <a:schemeClr val="tx1"/>
                </a:solidFill>
              </a:rPr>
              <a:t>legend ('</a:t>
            </a:r>
            <a:r>
              <a:rPr lang="en-US" sz="1200" dirty="0" err="1">
                <a:solidFill>
                  <a:schemeClr val="tx1"/>
                </a:solidFill>
              </a:rPr>
              <a:t>Hist</a:t>
            </a:r>
            <a:r>
              <a:rPr lang="en-US" sz="1200" dirty="0">
                <a:solidFill>
                  <a:schemeClr val="tx1"/>
                </a:solidFill>
              </a:rPr>
              <a:t>','Model','</a:t>
            </a:r>
            <a:r>
              <a:rPr lang="en-US" sz="1200" dirty="0" err="1">
                <a:solidFill>
                  <a:schemeClr val="tx1"/>
                </a:solidFill>
              </a:rPr>
              <a:t>KSDensity</a:t>
            </a:r>
            <a:r>
              <a:rPr lang="en-US" sz="1200" dirty="0">
                <a:solidFill>
                  <a:schemeClr val="tx1"/>
                </a:solidFill>
              </a:rPr>
              <a:t>')</a:t>
            </a:r>
          </a:p>
          <a:p>
            <a:pPr marL="0" indent="0" algn="l" rtl="0">
              <a:buNone/>
            </a:pPr>
            <a:r>
              <a:rPr lang="en-US" sz="1200" dirty="0" err="1">
                <a:solidFill>
                  <a:schemeClr val="tx1"/>
                </a:solidFill>
              </a:rPr>
              <a:t>xlabel</a:t>
            </a:r>
            <a:r>
              <a:rPr lang="en-US" sz="1200" dirty="0">
                <a:solidFill>
                  <a:schemeClr val="tx1"/>
                </a:solidFill>
              </a:rPr>
              <a:t>('x')</a:t>
            </a:r>
          </a:p>
          <a:p>
            <a:pPr marL="0" indent="0" algn="l" rtl="0">
              <a:buNone/>
            </a:pPr>
            <a:endParaRPr lang="en-US" sz="1200" b="0" i="0" u="none" strike="noStrike" baseline="0" dirty="0" smtClean="0"/>
          </a:p>
          <a:p>
            <a:pPr marL="0" indent="0" algn="l" rtl="0">
              <a:buNone/>
            </a:pPr>
            <a:endParaRPr lang="en-US" sz="1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3989917" cy="299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58844" y="4350183"/>
            <a:ext cx="365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 smtClean="0"/>
              <a:t>Matlab live demo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/>
              <a:t>Impact of number of points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/>
              <a:t>Difference between histogram and </a:t>
            </a:r>
            <a:r>
              <a:rPr lang="en-US" dirty="0" err="1" smtClean="0"/>
              <a:t>pdf</a:t>
            </a:r>
            <a:r>
              <a:rPr lang="en-US" dirty="0" smtClean="0"/>
              <a:t> ; Normalization </a:t>
            </a:r>
          </a:p>
          <a:p>
            <a:pPr marL="285750" indent="-285750" algn="l" rtl="0">
              <a:buFont typeface="Arial" pitchFamily="34" charset="0"/>
              <a:buChar char="•"/>
            </a:pPr>
            <a:r>
              <a:rPr lang="en-US" dirty="0" smtClean="0"/>
              <a:t>Fitting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74" name="Text Box 2"/>
              <p:cNvSpPr txBox="1">
                <a:spLocks noChangeArrowheads="1"/>
              </p:cNvSpPr>
              <p:nvPr/>
            </p:nvSpPr>
            <p:spPr bwMode="auto">
              <a:xfrm>
                <a:off x="171450" y="95250"/>
                <a:ext cx="8615363" cy="50475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rtl="0" eaLnBrk="0" hangingPunct="0">
                  <a:spcBef>
                    <a:spcPct val="50000"/>
                  </a:spcBef>
                </a:pPr>
                <a:r>
                  <a:rPr lang="en-US" sz="2800" b="1" dirty="0" smtClean="0">
                    <a:latin typeface="Times New Roman" pitchFamily="18" charset="0"/>
                  </a:rPr>
                  <a:t>Continuous-type random variables</a:t>
                </a:r>
              </a:p>
              <a:p>
                <a:pPr algn="l" rtl="0" eaLnBrk="0" hangingPunct="0"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</a:rPr>
                  <a:t>1. </a:t>
                </a:r>
                <a:r>
                  <a:rPr lang="en-US" sz="2800" dirty="0">
                    <a:solidFill>
                      <a:srgbClr val="C00000"/>
                    </a:solidFill>
                    <a:latin typeface="Times New Roman" pitchFamily="18" charset="0"/>
                  </a:rPr>
                  <a:t>Normal (Gaussian): </a:t>
                </a:r>
                <a:r>
                  <a:rPr lang="en-US" sz="2400" i="1" dirty="0">
                    <a:latin typeface="Times New Roman" pitchFamily="18" charset="0"/>
                  </a:rPr>
                  <a:t>X </a:t>
                </a:r>
                <a:r>
                  <a:rPr lang="en-US" sz="2400" dirty="0">
                    <a:latin typeface="Times New Roman" pitchFamily="18" charset="0"/>
                  </a:rPr>
                  <a:t>is said to be normal or Gaussian </a:t>
                </a:r>
                <a:r>
                  <a:rPr lang="en-US" sz="2400" dirty="0" err="1">
                    <a:latin typeface="Times New Roman" pitchFamily="18" charset="0"/>
                  </a:rPr>
                  <a:t>r.v</a:t>
                </a:r>
                <a:r>
                  <a:rPr lang="en-US" sz="2400" dirty="0">
                    <a:latin typeface="Times New Roman" pitchFamily="18" charset="0"/>
                  </a:rPr>
                  <a:t>, if </a:t>
                </a:r>
              </a:p>
              <a:p>
                <a:pPr algn="l" rtl="0" eaLnBrk="0" hangingPunct="0">
                  <a:spcBef>
                    <a:spcPct val="50000"/>
                  </a:spcBef>
                </a:pPr>
                <a:endParaRPr lang="en-US" sz="2800" dirty="0">
                  <a:latin typeface="Times New Roman" pitchFamily="18" charset="0"/>
                </a:endParaRPr>
              </a:p>
              <a:p>
                <a:pPr algn="l" rtl="0" eaLnBrk="0" hangingPunct="0"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</a:rPr>
                  <a:t>This is a bell shaped curve, symmetric around the parameter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</a:rPr>
                  <a:t>, and </a:t>
                </a:r>
                <a:r>
                  <a:rPr lang="en-US" sz="2800" dirty="0">
                    <a:latin typeface="Times New Roman" pitchFamily="18" charset="0"/>
                  </a:rPr>
                  <a:t>its distribution function is given by</a:t>
                </a:r>
              </a:p>
              <a:p>
                <a:pPr algn="l" rtl="0" eaLnBrk="0" hangingPunct="0">
                  <a:spcBef>
                    <a:spcPct val="50000"/>
                  </a:spcBef>
                </a:pPr>
                <a:endParaRPr lang="en-US" sz="2800" dirty="0" smtClean="0">
                  <a:latin typeface="Times New Roman" pitchFamily="18" charset="0"/>
                </a:endParaRPr>
              </a:p>
              <a:p>
                <a:pPr algn="l" rtl="0" eaLnBrk="0" hangingPunct="0"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</a:rPr>
                  <a:t>where                               </a:t>
                </a:r>
                <a:r>
                  <a:rPr lang="en-US" sz="2800" dirty="0">
                    <a:latin typeface="Times New Roman" pitchFamily="18" charset="0"/>
                  </a:rPr>
                  <a:t>is often tabulated. </a:t>
                </a:r>
                <a:r>
                  <a:rPr lang="en-US" sz="2800" dirty="0" smtClean="0">
                    <a:latin typeface="Times New Roman" pitchFamily="18" charset="0"/>
                  </a:rPr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𝑋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800" dirty="0" smtClean="0">
                    <a:latin typeface="Times New Roman" pitchFamily="18" charset="0"/>
                  </a:rPr>
                  <a:t>          </a:t>
                </a:r>
                <a:r>
                  <a:rPr lang="en-US" sz="2800" dirty="0">
                    <a:latin typeface="Times New Roman" pitchFamily="18" charset="0"/>
                  </a:rPr>
                  <a:t>depends on two parameters </a:t>
                </a:r>
                <a:r>
                  <a:rPr lang="en-US" sz="2800" dirty="0" smtClean="0">
                    <a:latin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sz="2800" dirty="0">
                    <a:latin typeface="Times New Roman" pitchFamily="18" charset="0"/>
                  </a:rPr>
                  <a:t> </a:t>
                </a:r>
                <a:r>
                  <a:rPr lang="en-US" sz="2800" dirty="0" smtClean="0">
                    <a:latin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itchFamily="18" charset="0"/>
                  </a:rPr>
                  <a:t> , </a:t>
                </a:r>
                <a:r>
                  <a:rPr lang="en-US" sz="2800" dirty="0">
                    <a:latin typeface="Times New Roman" pitchFamily="18" charset="0"/>
                  </a:rPr>
                  <a:t>the notation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𝑁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,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)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</a:rPr>
                  <a:t>will </a:t>
                </a:r>
                <a:r>
                  <a:rPr lang="en-US" sz="2800" dirty="0">
                    <a:latin typeface="Times New Roman" pitchFamily="18" charset="0"/>
                  </a:rPr>
                  <a:t>be used to represent </a:t>
                </a:r>
                <a:r>
                  <a:rPr lang="en-US" sz="2800" dirty="0" smtClean="0">
                    <a:latin typeface="Times New Roman" pitchFamily="18" charset="0"/>
                  </a:rPr>
                  <a:t> the above CDF</a:t>
                </a:r>
                <a:endParaRPr lang="en-US" sz="2800" dirty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307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450" y="95250"/>
                <a:ext cx="8615363" cy="5047536"/>
              </a:xfrm>
              <a:prstGeom prst="rect">
                <a:avLst/>
              </a:prstGeom>
              <a:blipFill rotWithShape="1">
                <a:blip r:embed="rId3"/>
                <a:stretch>
                  <a:fillRect l="-1415" t="-1208" b="-24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5408565"/>
              </p:ext>
            </p:extLst>
          </p:nvPr>
        </p:nvGraphicFramePr>
        <p:xfrm>
          <a:off x="2057400" y="1312430"/>
          <a:ext cx="38385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4" imgW="1752480" imgH="444240" progId="Equation.3">
                  <p:embed/>
                </p:oleObj>
              </mc:Choice>
              <mc:Fallback>
                <p:oleObj name="Equation" r:id="rId4" imgW="175248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12430"/>
                        <a:ext cx="3838575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217642"/>
              </p:ext>
            </p:extLst>
          </p:nvPr>
        </p:nvGraphicFramePr>
        <p:xfrm>
          <a:off x="1106488" y="2942183"/>
          <a:ext cx="63150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6" imgW="2882880" imgH="457200" progId="Equation.3">
                  <p:embed/>
                </p:oleObj>
              </mc:Choice>
              <mc:Fallback>
                <p:oleObj name="Equation" r:id="rId6" imgW="28828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942183"/>
                        <a:ext cx="631507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64030"/>
              </p:ext>
            </p:extLst>
          </p:nvPr>
        </p:nvGraphicFramePr>
        <p:xfrm>
          <a:off x="1219200" y="3733800"/>
          <a:ext cx="261620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8" imgW="1473120" imgH="419040" progId="Equation.3">
                  <p:embed/>
                </p:oleObj>
              </mc:Choice>
              <mc:Fallback>
                <p:oleObj name="Equation" r:id="rId8" imgW="147312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33800"/>
                        <a:ext cx="2616200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4502150" y="5192715"/>
            <a:ext cx="3544888" cy="1214438"/>
            <a:chOff x="2278" y="3271"/>
            <a:chExt cx="2233" cy="765"/>
          </a:xfrm>
        </p:grpSpPr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2278" y="3872"/>
              <a:ext cx="20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 flipV="1">
              <a:off x="2946" y="3322"/>
              <a:ext cx="0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85" name="Group 13"/>
            <p:cNvGrpSpPr>
              <a:grpSpLocks/>
            </p:cNvGrpSpPr>
            <p:nvPr/>
          </p:nvGrpSpPr>
          <p:grpSpPr bwMode="auto">
            <a:xfrm>
              <a:off x="2447" y="3513"/>
              <a:ext cx="1670" cy="328"/>
              <a:chOff x="2957" y="3328"/>
              <a:chExt cx="2412" cy="398"/>
            </a:xfrm>
          </p:grpSpPr>
          <p:sp>
            <p:nvSpPr>
              <p:cNvPr id="3086" name="Freeform 14"/>
              <p:cNvSpPr>
                <a:spLocks/>
              </p:cNvSpPr>
              <p:nvPr/>
            </p:nvSpPr>
            <p:spPr bwMode="auto">
              <a:xfrm>
                <a:off x="2957" y="3328"/>
                <a:ext cx="1216" cy="397"/>
              </a:xfrm>
              <a:custGeom>
                <a:avLst/>
                <a:gdLst>
                  <a:gd name="T0" fmla="*/ 0 w 1216"/>
                  <a:gd name="T1" fmla="*/ 397 h 397"/>
                  <a:gd name="T2" fmla="*/ 416 w 1216"/>
                  <a:gd name="T3" fmla="*/ 378 h 397"/>
                  <a:gd name="T4" fmla="*/ 685 w 1216"/>
                  <a:gd name="T5" fmla="*/ 314 h 397"/>
                  <a:gd name="T6" fmla="*/ 953 w 1216"/>
                  <a:gd name="T7" fmla="*/ 115 h 397"/>
                  <a:gd name="T8" fmla="*/ 1043 w 1216"/>
                  <a:gd name="T9" fmla="*/ 45 h 397"/>
                  <a:gd name="T10" fmla="*/ 1126 w 1216"/>
                  <a:gd name="T11" fmla="*/ 13 h 397"/>
                  <a:gd name="T12" fmla="*/ 1216 w 1216"/>
                  <a:gd name="T13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6" h="397">
                    <a:moveTo>
                      <a:pt x="0" y="397"/>
                    </a:moveTo>
                    <a:cubicBezTo>
                      <a:pt x="151" y="394"/>
                      <a:pt x="302" y="392"/>
                      <a:pt x="416" y="378"/>
                    </a:cubicBezTo>
                    <a:cubicBezTo>
                      <a:pt x="530" y="364"/>
                      <a:pt x="596" y="358"/>
                      <a:pt x="685" y="314"/>
                    </a:cubicBezTo>
                    <a:cubicBezTo>
                      <a:pt x="774" y="270"/>
                      <a:pt x="893" y="160"/>
                      <a:pt x="953" y="115"/>
                    </a:cubicBezTo>
                    <a:cubicBezTo>
                      <a:pt x="1013" y="70"/>
                      <a:pt x="1014" y="62"/>
                      <a:pt x="1043" y="45"/>
                    </a:cubicBezTo>
                    <a:cubicBezTo>
                      <a:pt x="1072" y="28"/>
                      <a:pt x="1097" y="20"/>
                      <a:pt x="1126" y="13"/>
                    </a:cubicBezTo>
                    <a:cubicBezTo>
                      <a:pt x="1155" y="6"/>
                      <a:pt x="1201" y="2"/>
                      <a:pt x="1216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auto">
              <a:xfrm flipH="1">
                <a:off x="4153" y="3329"/>
                <a:ext cx="1216" cy="397"/>
              </a:xfrm>
              <a:custGeom>
                <a:avLst/>
                <a:gdLst>
                  <a:gd name="T0" fmla="*/ 0 w 1216"/>
                  <a:gd name="T1" fmla="*/ 397 h 397"/>
                  <a:gd name="T2" fmla="*/ 416 w 1216"/>
                  <a:gd name="T3" fmla="*/ 378 h 397"/>
                  <a:gd name="T4" fmla="*/ 685 w 1216"/>
                  <a:gd name="T5" fmla="*/ 314 h 397"/>
                  <a:gd name="T6" fmla="*/ 953 w 1216"/>
                  <a:gd name="T7" fmla="*/ 115 h 397"/>
                  <a:gd name="T8" fmla="*/ 1043 w 1216"/>
                  <a:gd name="T9" fmla="*/ 45 h 397"/>
                  <a:gd name="T10" fmla="*/ 1126 w 1216"/>
                  <a:gd name="T11" fmla="*/ 13 h 397"/>
                  <a:gd name="T12" fmla="*/ 1216 w 1216"/>
                  <a:gd name="T13" fmla="*/ 0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16" h="397">
                    <a:moveTo>
                      <a:pt x="0" y="397"/>
                    </a:moveTo>
                    <a:cubicBezTo>
                      <a:pt x="151" y="394"/>
                      <a:pt x="302" y="392"/>
                      <a:pt x="416" y="378"/>
                    </a:cubicBezTo>
                    <a:cubicBezTo>
                      <a:pt x="530" y="364"/>
                      <a:pt x="596" y="358"/>
                      <a:pt x="685" y="314"/>
                    </a:cubicBezTo>
                    <a:cubicBezTo>
                      <a:pt x="774" y="270"/>
                      <a:pt x="893" y="160"/>
                      <a:pt x="953" y="115"/>
                    </a:cubicBezTo>
                    <a:cubicBezTo>
                      <a:pt x="1013" y="70"/>
                      <a:pt x="1014" y="62"/>
                      <a:pt x="1043" y="45"/>
                    </a:cubicBezTo>
                    <a:cubicBezTo>
                      <a:pt x="1072" y="28"/>
                      <a:pt x="1097" y="20"/>
                      <a:pt x="1126" y="13"/>
                    </a:cubicBezTo>
                    <a:cubicBezTo>
                      <a:pt x="1155" y="6"/>
                      <a:pt x="1201" y="2"/>
                      <a:pt x="1216" y="0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3272" y="3509"/>
              <a:ext cx="0" cy="3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89" name="Object 17"/>
            <p:cNvGraphicFramePr>
              <a:graphicFrameLocks noChangeAspect="1"/>
            </p:cNvGraphicFramePr>
            <p:nvPr/>
          </p:nvGraphicFramePr>
          <p:xfrm>
            <a:off x="2979" y="3271"/>
            <a:ext cx="30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Equation" r:id="rId10" imgW="406080" imgH="215640" progId="Equation.3">
                    <p:embed/>
                  </p:oleObj>
                </mc:Choice>
                <mc:Fallback>
                  <p:oleObj name="Equation" r:id="rId10" imgW="406080" imgH="2156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9" y="3271"/>
                          <a:ext cx="30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0" name="Object 18"/>
            <p:cNvGraphicFramePr>
              <a:graphicFrameLocks noChangeAspect="1"/>
            </p:cNvGraphicFramePr>
            <p:nvPr/>
          </p:nvGraphicFramePr>
          <p:xfrm>
            <a:off x="4418" y="3815"/>
            <a:ext cx="93" cy="1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4" name="Equation" r:id="rId12" imgW="126720" imgH="139680" progId="Equation.3">
                    <p:embed/>
                  </p:oleObj>
                </mc:Choice>
                <mc:Fallback>
                  <p:oleObj name="Equation" r:id="rId12" imgW="126720" imgH="13968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8" y="3815"/>
                          <a:ext cx="93" cy="1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91" name="Object 19"/>
            <p:cNvGraphicFramePr>
              <a:graphicFrameLocks noChangeAspect="1"/>
            </p:cNvGraphicFramePr>
            <p:nvPr/>
          </p:nvGraphicFramePr>
          <p:xfrm>
            <a:off x="3220" y="3894"/>
            <a:ext cx="112" cy="1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5" name="Equation" r:id="rId14" imgW="152280" imgH="164880" progId="Equation.3">
                    <p:embed/>
                  </p:oleObj>
                </mc:Choice>
                <mc:Fallback>
                  <p:oleObj name="Equation" r:id="rId14" imgW="152280" imgH="16488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0" y="3894"/>
                          <a:ext cx="112" cy="14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1640106"/>
              </p:ext>
            </p:extLst>
          </p:nvPr>
        </p:nvGraphicFramePr>
        <p:xfrm>
          <a:off x="5673725" y="3124200"/>
          <a:ext cx="150812" cy="16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Equation" r:id="rId16" imgW="152280" imgH="164880" progId="Equation.3">
                  <p:embed/>
                </p:oleObj>
              </mc:Choice>
              <mc:Fallback>
                <p:oleObj name="Equation" r:id="rId16" imgW="152280" imgH="1648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3124200"/>
                        <a:ext cx="150812" cy="16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7924800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09600" y="5535614"/>
            <a:ext cx="3352800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/>
              <a:t>Thermal noise : Electronics, Communications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(Gaussian)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en-US" dirty="0" smtClean="0"/>
                  <a:t> is referred to as </a:t>
                </a:r>
                <a:r>
                  <a:rPr lang="en-US" b="1" dirty="0" smtClean="0"/>
                  <a:t>Standard Normal </a:t>
                </a:r>
                <a:r>
                  <a:rPr lang="en-US" dirty="0" err="1" smtClean="0"/>
                  <a:t>r.v</a:t>
                </a:r>
                <a:r>
                  <a:rPr lang="en-US" dirty="0" smtClean="0"/>
                  <a:t>.</a:t>
                </a:r>
              </a:p>
              <a:p>
                <a:pPr algn="l" rtl="0"/>
                <a:r>
                  <a:rPr lang="en-US" dirty="0" smtClean="0"/>
                  <a:t>Under very general conditions the limiting distribution of the average of any number of independent, identically distributed random variables is </a:t>
                </a:r>
                <a:r>
                  <a:rPr lang="en-US" dirty="0" err="1" smtClean="0"/>
                  <a:t>norma</a:t>
                </a:r>
                <a:r>
                  <a:rPr lang="en-US" dirty="0" smtClean="0"/>
                  <a:t>.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159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7163" y="198438"/>
            <a:ext cx="869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Uniform:    </a:t>
            </a:r>
            <a:r>
              <a:rPr lang="en-US" sz="2800" dirty="0">
                <a:latin typeface="Times New Roman" pitchFamily="18" charset="0"/>
                <a:sym typeface="Symbol" pitchFamily="18" charset="2"/>
              </a:rPr>
              <a:t></a:t>
            </a:r>
            <a:r>
              <a:rPr lang="en-US" sz="2800" dirty="0">
                <a:latin typeface="Times New Roman" pitchFamily="18" charset="0"/>
              </a:rPr>
              <a:t>                      </a:t>
            </a:r>
            <a:r>
              <a:rPr lang="en-US" sz="2800" dirty="0" smtClean="0">
                <a:latin typeface="Times New Roman" pitchFamily="18" charset="0"/>
              </a:rPr>
              <a:t>if</a:t>
            </a:r>
            <a:endParaRPr lang="en-US" sz="2800" dirty="0">
              <a:latin typeface="Times New Roman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978025" y="317500"/>
          <a:ext cx="22764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" name="Equation" r:id="rId3" imgW="1282680" imgH="203040" progId="Equation.3">
                  <p:embed/>
                </p:oleObj>
              </mc:Choice>
              <mc:Fallback>
                <p:oleObj name="Equation" r:id="rId3" imgW="12826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317500"/>
                        <a:ext cx="22764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5123734"/>
              </p:ext>
            </p:extLst>
          </p:nvPr>
        </p:nvGraphicFramePr>
        <p:xfrm>
          <a:off x="987714" y="1782978"/>
          <a:ext cx="37274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8" name="Equation" r:id="rId5" imgW="1701720" imgH="583920" progId="Equation.3">
                  <p:embed/>
                </p:oleObj>
              </mc:Choice>
              <mc:Fallback>
                <p:oleObj name="Equation" r:id="rId5" imgW="1701720" imgH="583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714" y="1782978"/>
                        <a:ext cx="37274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5387903" y="1600415"/>
            <a:ext cx="3503613" cy="1138238"/>
            <a:chOff x="1555" y="1623"/>
            <a:chExt cx="2207" cy="717"/>
          </a:xfrm>
        </p:grpSpPr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555" y="2157"/>
              <a:ext cx="20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V="1">
              <a:off x="1997" y="1651"/>
              <a:ext cx="0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 flipV="1">
              <a:off x="2374" y="1920"/>
              <a:ext cx="0" cy="2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2374" y="1920"/>
              <a:ext cx="5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 flipV="1">
              <a:off x="2872" y="1920"/>
              <a:ext cx="0" cy="2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108" name="Object 12"/>
            <p:cNvGraphicFramePr>
              <a:graphicFrameLocks noChangeAspect="1"/>
            </p:cNvGraphicFramePr>
            <p:nvPr/>
          </p:nvGraphicFramePr>
          <p:xfrm>
            <a:off x="2030" y="1623"/>
            <a:ext cx="318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69" name="Equation" r:id="rId7" imgW="406080" imgH="215640" progId="Equation.3">
                    <p:embed/>
                  </p:oleObj>
                </mc:Choice>
                <mc:Fallback>
                  <p:oleObj name="Equation" r:id="rId7" imgW="406080" imgH="2156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0" y="1623"/>
                          <a:ext cx="318" cy="1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9" name="Object 13"/>
            <p:cNvGraphicFramePr>
              <a:graphicFrameLocks noChangeAspect="1"/>
            </p:cNvGraphicFramePr>
            <p:nvPr/>
          </p:nvGraphicFramePr>
          <p:xfrm>
            <a:off x="3626" y="2101"/>
            <a:ext cx="136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0" name="Equation" r:id="rId9" imgW="126720" imgH="139680" progId="Equation.3">
                    <p:embed/>
                  </p:oleObj>
                </mc:Choice>
                <mc:Fallback>
                  <p:oleObj name="Equation" r:id="rId9" imgW="126720" imgH="13968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6" y="2101"/>
                          <a:ext cx="136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0" name="Object 14"/>
            <p:cNvGraphicFramePr>
              <a:graphicFrameLocks noChangeAspect="1"/>
            </p:cNvGraphicFramePr>
            <p:nvPr/>
          </p:nvGraphicFramePr>
          <p:xfrm>
            <a:off x="2314" y="2197"/>
            <a:ext cx="136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1" name="Equation" r:id="rId11" imgW="126720" imgH="139680" progId="Equation.3">
                    <p:embed/>
                  </p:oleObj>
                </mc:Choice>
                <mc:Fallback>
                  <p:oleObj name="Equation" r:id="rId11" imgW="126720" imgH="1396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" y="2197"/>
                          <a:ext cx="136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1" name="Object 15"/>
            <p:cNvGraphicFramePr>
              <a:graphicFrameLocks noChangeAspect="1"/>
            </p:cNvGraphicFramePr>
            <p:nvPr/>
          </p:nvGraphicFramePr>
          <p:xfrm>
            <a:off x="2823" y="2173"/>
            <a:ext cx="136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2" name="Equation" r:id="rId13" imgW="126720" imgH="177480" progId="Equation.3">
                    <p:embed/>
                  </p:oleObj>
                </mc:Choice>
                <mc:Fallback>
                  <p:oleObj name="Equation" r:id="rId13" imgW="126720" imgH="17748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3" y="2173"/>
                          <a:ext cx="136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12" name="Object 16"/>
            <p:cNvGraphicFramePr>
              <a:graphicFrameLocks noChangeAspect="1"/>
            </p:cNvGraphicFramePr>
            <p:nvPr/>
          </p:nvGraphicFramePr>
          <p:xfrm>
            <a:off x="1563" y="1766"/>
            <a:ext cx="342" cy="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3" name="Equation" r:id="rId15" imgW="368280" imgH="393480" progId="Equation.3">
                    <p:embed/>
                  </p:oleObj>
                </mc:Choice>
                <mc:Fallback>
                  <p:oleObj name="Equation" r:id="rId15" imgW="368280" imgH="39348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3" y="1766"/>
                          <a:ext cx="342" cy="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2003" y="1926"/>
              <a:ext cx="3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7924800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6629400" y="281970"/>
            <a:ext cx="2133600" cy="78483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Quantization</a:t>
            </a:r>
          </a:p>
          <a:p>
            <a:pPr algn="ctr">
              <a:spcBef>
                <a:spcPct val="50000"/>
              </a:spcBef>
            </a:pPr>
            <a:r>
              <a:rPr lang="en-US" dirty="0" smtClean="0"/>
              <a:t>Coding </a:t>
            </a:r>
            <a:r>
              <a:rPr lang="en-US" dirty="0"/>
              <a:t>Theory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87714" y="4114800"/>
                <a:ext cx="3956050" cy="8506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)/(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&lt;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𝑏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≤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714" y="4114800"/>
                <a:ext cx="3956050" cy="85061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5120480" y="3819241"/>
            <a:ext cx="3503613" cy="1146176"/>
            <a:chOff x="1555" y="1618"/>
            <a:chExt cx="2207" cy="722"/>
          </a:xfrm>
        </p:grpSpPr>
        <p:sp>
          <p:nvSpPr>
            <p:cNvPr id="39" name="Line 7"/>
            <p:cNvSpPr>
              <a:spLocks noChangeShapeType="1"/>
            </p:cNvSpPr>
            <p:nvPr/>
          </p:nvSpPr>
          <p:spPr bwMode="auto">
            <a:xfrm>
              <a:off x="1555" y="2157"/>
              <a:ext cx="20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 flipV="1">
              <a:off x="1997" y="1651"/>
              <a:ext cx="0" cy="6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V="1">
              <a:off x="2872" y="192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10"/>
            <p:cNvSpPr>
              <a:spLocks noChangeShapeType="1"/>
            </p:cNvSpPr>
            <p:nvPr/>
          </p:nvSpPr>
          <p:spPr bwMode="auto">
            <a:xfrm flipV="1">
              <a:off x="2358" y="1920"/>
              <a:ext cx="522" cy="23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11"/>
            <p:cNvSpPr>
              <a:spLocks noChangeShapeType="1"/>
            </p:cNvSpPr>
            <p:nvPr/>
          </p:nvSpPr>
          <p:spPr bwMode="auto">
            <a:xfrm>
              <a:off x="2851" y="1926"/>
              <a:ext cx="64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1372256"/>
                </p:ext>
              </p:extLst>
            </p:nvPr>
          </p:nvGraphicFramePr>
          <p:xfrm>
            <a:off x="2030" y="1618"/>
            <a:ext cx="318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4" name="Equation" r:id="rId18" imgW="406080" imgH="228600" progId="Equation.DSMT4">
                    <p:embed/>
                  </p:oleObj>
                </mc:Choice>
                <mc:Fallback>
                  <p:oleObj name="Equation" r:id="rId18" imgW="4060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0" y="1618"/>
                          <a:ext cx="318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13"/>
            <p:cNvGraphicFramePr>
              <a:graphicFrameLocks noChangeAspect="1"/>
            </p:cNvGraphicFramePr>
            <p:nvPr/>
          </p:nvGraphicFramePr>
          <p:xfrm>
            <a:off x="3626" y="2101"/>
            <a:ext cx="136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5" name="Equation" r:id="rId20" imgW="126720" imgH="139680" progId="Equation.3">
                    <p:embed/>
                  </p:oleObj>
                </mc:Choice>
                <mc:Fallback>
                  <p:oleObj name="Equation" r:id="rId20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6" y="2101"/>
                          <a:ext cx="136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14"/>
            <p:cNvGraphicFramePr>
              <a:graphicFrameLocks noChangeAspect="1"/>
            </p:cNvGraphicFramePr>
            <p:nvPr/>
          </p:nvGraphicFramePr>
          <p:xfrm>
            <a:off x="2314" y="2197"/>
            <a:ext cx="136" cy="1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6" name="Equation" r:id="rId21" imgW="126720" imgH="139680" progId="Equation.3">
                    <p:embed/>
                  </p:oleObj>
                </mc:Choice>
                <mc:Fallback>
                  <p:oleObj name="Equation" r:id="rId21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4" y="2197"/>
                          <a:ext cx="136" cy="1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15"/>
            <p:cNvGraphicFramePr>
              <a:graphicFrameLocks noChangeAspect="1"/>
            </p:cNvGraphicFramePr>
            <p:nvPr/>
          </p:nvGraphicFramePr>
          <p:xfrm>
            <a:off x="2823" y="2173"/>
            <a:ext cx="136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7" name="Equation" r:id="rId22" imgW="126720" imgH="177480" progId="Equation.3">
                    <p:embed/>
                  </p:oleObj>
                </mc:Choice>
                <mc:Fallback>
                  <p:oleObj name="Equation" r:id="rId22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3" y="2173"/>
                          <a:ext cx="136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" name="Line 17"/>
            <p:cNvSpPr>
              <a:spLocks noChangeShapeType="1"/>
            </p:cNvSpPr>
            <p:nvPr/>
          </p:nvSpPr>
          <p:spPr bwMode="auto">
            <a:xfrm>
              <a:off x="2003" y="1926"/>
              <a:ext cx="3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423693" y="4101801"/>
            <a:ext cx="372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</a:rPr>
              <a:t>Exponential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5943600" cy="4525963"/>
              </a:xfrm>
            </p:spPr>
            <p:txBody>
              <a:bodyPr/>
              <a:lstStyle/>
              <a:p>
                <a:pPr algn="l" rtl="0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𝑋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𝜀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</m:d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𝑖𝑓</m:t>
                    </m:r>
                  </m:oMath>
                </a14:m>
                <a:endParaRPr lang="en-US" sz="2000" b="0" i="1" dirty="0" smtClean="0">
                  <a:latin typeface="Cambria Math"/>
                  <a:ea typeface="Cambria Math"/>
                </a:endParaRPr>
              </a:p>
              <a:p>
                <a:pPr algn="l" rtl="0"/>
                <a:endParaRPr lang="en-US" sz="2000" b="0" i="1" dirty="0" smtClean="0">
                  <a:latin typeface="Cambria Math"/>
                  <a:ea typeface="Cambria Math"/>
                </a:endParaRPr>
              </a:p>
              <a:p>
                <a:pPr algn="l" rtl="0"/>
                <a:r>
                  <a:rPr lang="en-US" sz="2000" dirty="0">
                    <a:latin typeface="Cambria Math"/>
                    <a:ea typeface="Cambria Math"/>
                  </a:rPr>
                  <a:t>I</a:t>
                </a:r>
                <a:r>
                  <a:rPr lang="en-US" sz="2000" dirty="0" smtClean="0">
                    <a:latin typeface="Cambria Math"/>
                    <a:ea typeface="Cambria Math"/>
                  </a:rPr>
                  <a:t>f occurrence of events over non-overlapping intervals are independent, such as arrival time of telephone calls or bus arrival times at a bus stop, then the waiting time is exponential.</a:t>
                </a:r>
              </a:p>
              <a:p>
                <a:pPr algn="l" rtl="0"/>
                <a:r>
                  <a:rPr lang="en-US" sz="2000" dirty="0">
                    <a:latin typeface="Cambria Math"/>
                    <a:ea typeface="Cambria Math"/>
                  </a:rPr>
                  <a:t>M</a:t>
                </a:r>
                <a:r>
                  <a:rPr lang="en-US" sz="2000" dirty="0" smtClean="0">
                    <a:latin typeface="Cambria Math"/>
                    <a:ea typeface="Cambria Math"/>
                  </a:rPr>
                  <a:t>emoryless Property of exponential distribution</a:t>
                </a:r>
              </a:p>
              <a:p>
                <a:pPr algn="l" rtl="0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begChr m:val="{"/>
                        <m:endChr m:val="}"/>
                        <m:ctrlPr>
                          <a:rPr lang="en-US" sz="2000" b="0" i="1" dirty="0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000" b="1" i="1" dirty="0" smtClean="0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&gt;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  <m:e>
                        <m:r>
                          <a:rPr lang="en-US" sz="2000" b="1" i="1" dirty="0" smtClean="0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&gt;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𝑠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{</m:t>
                        </m:r>
                        <m:r>
                          <a:rPr lang="en-US" sz="2000" b="1" i="1" dirty="0" smtClean="0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2000" b="1" i="1" dirty="0" smtClean="0">
                            <a:latin typeface="Cambria Math"/>
                            <a:ea typeface="Cambria Math"/>
                          </a:rPr>
                          <m:t>&gt;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000" b="1" i="1" dirty="0" smtClean="0">
                            <a:latin typeface="Cambria Math"/>
                            <a:ea typeface="Cambria Math"/>
                          </a:rPr>
                          <m:t>}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𝑃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1" i="1" dirty="0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&gt;</m:t>
                            </m:r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</m:d>
                      </m:den>
                    </m:f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b="0" i="1" dirty="0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2000" b="0" i="1" dirty="0" smtClean="0">
                                    <a:latin typeface="Cambria Math"/>
                                    <a:ea typeface="Cambria Math"/>
                                  </a:rPr>
                                  <m:t>𝑠</m:t>
                                </m:r>
                              </m:e>
                            </m:d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dirty="0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sup>
                        </m:sSup>
                      </m:den>
                    </m:f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0" i="1" dirty="0" smtClean="0">
                            <a:latin typeface="Cambria Math"/>
                            <a:ea typeface="Cambria Math"/>
                          </a:rPr>
                          <m:t>𝑡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{</m:t>
                    </m:r>
                    <m:r>
                      <a:rPr lang="en-US" sz="2000" b="1" i="1" dirty="0" smtClean="0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𝑡</m:t>
                    </m:r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en-US" sz="2000" dirty="0" smtClean="0"/>
              </a:p>
              <a:p>
                <a:pPr algn="l" rtl="0"/>
                <a:r>
                  <a:rPr lang="en-US" sz="2000" dirty="0" err="1" smtClean="0"/>
                  <a:t>Memoryless</a:t>
                </a:r>
                <a:r>
                  <a:rPr lang="en-US" sz="2000" dirty="0" smtClean="0"/>
                  <a:t> property simplifies many calculations and is mainly the reason for wide applicability of the exponential model.</a:t>
                </a:r>
              </a:p>
              <a:p>
                <a:pPr algn="l" rtl="0"/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5943600" cy="4525963"/>
              </a:xfrm>
              <a:blipFill rotWithShape="1">
                <a:blip r:embed="rId3"/>
                <a:stretch>
                  <a:fillRect l="-923" t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589259"/>
              </p:ext>
            </p:extLst>
          </p:nvPr>
        </p:nvGraphicFramePr>
        <p:xfrm>
          <a:off x="2590800" y="1447800"/>
          <a:ext cx="34210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4" imgW="1562100" imgH="584200" progId="Equation.3">
                  <p:embed/>
                </p:oleObj>
              </mc:Choice>
              <mc:Fallback>
                <p:oleObj name="Equation" r:id="rId4" imgW="1562100" imgH="584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447800"/>
                        <a:ext cx="3421063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838200" y="685800"/>
            <a:ext cx="21336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Queuing Theory</a:t>
            </a:r>
          </a:p>
        </p:txBody>
      </p:sp>
      <p:pic>
        <p:nvPicPr>
          <p:cNvPr id="7" name="Picture 3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949" y="685800"/>
            <a:ext cx="3193069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6553200" y="3352800"/>
            <a:ext cx="243024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100" dirty="0" smtClean="0"/>
              <a:t>% Dr. Ali Muqaibel</a:t>
            </a:r>
          </a:p>
          <a:p>
            <a:pPr algn="l" rtl="0"/>
            <a:r>
              <a:rPr lang="en-US" sz="1100" dirty="0" smtClean="0"/>
              <a:t>close all</a:t>
            </a:r>
          </a:p>
          <a:p>
            <a:pPr algn="l" rtl="0"/>
            <a:r>
              <a:rPr lang="en-US" sz="1100" dirty="0" smtClean="0"/>
              <a:t>clear all</a:t>
            </a:r>
          </a:p>
          <a:p>
            <a:pPr algn="l" rtl="0"/>
            <a:r>
              <a:rPr lang="en-US" sz="1100" dirty="0" err="1" smtClean="0"/>
              <a:t>clc</a:t>
            </a:r>
            <a:endParaRPr lang="en-US" sz="1100" dirty="0" smtClean="0"/>
          </a:p>
          <a:p>
            <a:pPr algn="l" rtl="0"/>
            <a:endParaRPr lang="en-US" sz="1100" dirty="0" smtClean="0"/>
          </a:p>
          <a:p>
            <a:pPr algn="l" rtl="0"/>
            <a:r>
              <a:rPr lang="en-US" sz="1100" dirty="0" smtClean="0"/>
              <a:t>x=-1:0.01:10</a:t>
            </a:r>
          </a:p>
          <a:p>
            <a:pPr algn="l" rtl="0"/>
            <a:r>
              <a:rPr lang="en-US" sz="1100" dirty="0" smtClean="0"/>
              <a:t>y1=</a:t>
            </a:r>
            <a:r>
              <a:rPr lang="en-US" sz="1100" dirty="0" err="1" smtClean="0"/>
              <a:t>pdf</a:t>
            </a:r>
            <a:r>
              <a:rPr lang="en-US" sz="1100" dirty="0" smtClean="0"/>
              <a:t>('exp',x,1);</a:t>
            </a:r>
          </a:p>
          <a:p>
            <a:pPr algn="l" rtl="0"/>
            <a:r>
              <a:rPr lang="en-US" sz="1100" dirty="0" smtClean="0"/>
              <a:t>y2=</a:t>
            </a:r>
            <a:r>
              <a:rPr lang="en-US" sz="1100" dirty="0" err="1" smtClean="0"/>
              <a:t>pdf</a:t>
            </a:r>
            <a:r>
              <a:rPr lang="en-US" sz="1100" dirty="0" smtClean="0"/>
              <a:t>('exp',x,2);</a:t>
            </a:r>
          </a:p>
          <a:p>
            <a:pPr algn="l" rtl="0"/>
            <a:r>
              <a:rPr lang="en-US" sz="1100" dirty="0" smtClean="0"/>
              <a:t>plot(x,y1,x,y2,':');</a:t>
            </a:r>
          </a:p>
          <a:p>
            <a:pPr algn="l" rtl="0"/>
            <a:r>
              <a:rPr lang="en-US" sz="1100" dirty="0" smtClean="0"/>
              <a:t>legend ('</a:t>
            </a:r>
            <a:r>
              <a:rPr lang="en-US" sz="1100" dirty="0" err="1" smtClean="0"/>
              <a:t>prameter</a:t>
            </a:r>
            <a:r>
              <a:rPr lang="en-US" sz="1100" dirty="0" smtClean="0"/>
              <a:t>=1','parameter=2')</a:t>
            </a:r>
          </a:p>
          <a:p>
            <a:pPr algn="l" rtl="0"/>
            <a:r>
              <a:rPr lang="en-US" sz="1100" dirty="0" err="1" smtClean="0"/>
              <a:t>xlabel</a:t>
            </a:r>
            <a:r>
              <a:rPr lang="en-US" sz="1100" dirty="0" smtClean="0"/>
              <a:t>('x')</a:t>
            </a:r>
          </a:p>
          <a:p>
            <a:pPr algn="l" rtl="0"/>
            <a:r>
              <a:rPr lang="en-US" sz="1100" dirty="0" err="1" smtClean="0"/>
              <a:t>ylabel</a:t>
            </a:r>
            <a:r>
              <a:rPr lang="en-US" sz="1100" dirty="0" smtClean="0"/>
              <a:t>('</a:t>
            </a:r>
            <a:r>
              <a:rPr lang="en-US" sz="1100" dirty="0" err="1" smtClean="0"/>
              <a:t>f_X</a:t>
            </a:r>
            <a:r>
              <a:rPr lang="en-US" sz="1100" dirty="0" smtClean="0"/>
              <a:t>(x)')</a:t>
            </a:r>
          </a:p>
          <a:p>
            <a:pPr algn="l" rtl="0"/>
            <a:r>
              <a:rPr lang="en-US" sz="1100" dirty="0" smtClean="0"/>
              <a:t>Label ('Exponential Distribution')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2612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65101" y="758826"/>
            <a:ext cx="8942388" cy="6099175"/>
            <a:chOff x="104" y="478"/>
            <a:chExt cx="5633" cy="384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12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104" y="480"/>
                  <a:ext cx="5480" cy="31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pPr algn="l" rtl="0"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latin typeface="Times New Roman" pitchFamily="18" charset="0"/>
                    </a:rPr>
                    <a:t>4. </a:t>
                  </a:r>
                  <a:r>
                    <a:rPr lang="en-US" sz="2800" b="1" dirty="0">
                      <a:latin typeface="Times New Roman" pitchFamily="18" charset="0"/>
                    </a:rPr>
                    <a:t>Gamma</a:t>
                  </a:r>
                  <a:r>
                    <a:rPr lang="en-US" sz="2800" dirty="0">
                      <a:latin typeface="Times New Roman" pitchFamily="18" charset="0"/>
                    </a:rPr>
                    <a:t>: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~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𝐺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a14:m>
                  <a:r>
                    <a:rPr lang="en-US" sz="2800" dirty="0" smtClean="0">
                      <a:latin typeface="Times New Roman" pitchFamily="18" charset="0"/>
                    </a:rPr>
                    <a:t> with (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𝛼</m:t>
                      </m:r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sz="2800" b="0" i="1" smtClean="0">
                          <a:latin typeface="Cambria Math"/>
                        </a:rPr>
                        <m:t>𝛽</m:t>
                      </m:r>
                      <m:r>
                        <a:rPr lang="en-US" sz="2800" b="0" i="1" smtClean="0">
                          <a:latin typeface="Cambria Math"/>
                        </a:rPr>
                        <m:t>&gt;</m:t>
                      </m:r>
                      <m:r>
                        <a:rPr lang="en-US" sz="2800" b="0" i="1" smtClean="0">
                          <a:latin typeface="Cambria Math"/>
                        </a:rPr>
                        <m:t>0</m:t>
                      </m:r>
                      <m:r>
                        <a:rPr lang="en-US" sz="2800" b="0" i="1" smtClean="0">
                          <a:latin typeface="Cambria Math"/>
                        </a:rPr>
                        <m:t>) </m:t>
                      </m:r>
                    </m:oMath>
                  </a14:m>
                  <a:r>
                    <a:rPr lang="en-US" sz="2800" dirty="0" smtClean="0">
                      <a:latin typeface="Times New Roman" pitchFamily="18" charset="0"/>
                    </a:rPr>
                    <a:t>if</a:t>
                  </a:r>
                </a:p>
                <a:p>
                  <a:pPr algn="l" rtl="0" eaLnBrk="0" hangingPunct="0">
                    <a:spcBef>
                      <a:spcPct val="50000"/>
                    </a:spcBef>
                  </a:pPr>
                  <a:endParaRPr lang="en-US" sz="2800" dirty="0" smtClean="0">
                    <a:latin typeface="Times New Roman" pitchFamily="18" charset="0"/>
                  </a:endParaRPr>
                </a:p>
                <a:p>
                  <a:pPr algn="l" rtl="0" eaLnBrk="0" hangingPunct="0">
                    <a:spcBef>
                      <a:spcPct val="50000"/>
                    </a:spcBef>
                  </a:pPr>
                  <a:endParaRPr lang="en-US" sz="2800" dirty="0">
                    <a:latin typeface="Times New Roman" pitchFamily="18" charset="0"/>
                  </a:endParaRPr>
                </a:p>
                <a:p>
                  <a:pPr algn="l" rtl="0" eaLnBrk="0" hangingPunct="0">
                    <a:spcBef>
                      <a:spcPct val="50000"/>
                    </a:spcBef>
                  </a:pPr>
                  <a:r>
                    <a:rPr lang="en-US" sz="2800" dirty="0">
                      <a:latin typeface="Times New Roman" pitchFamily="18" charset="0"/>
                    </a:rPr>
                    <a:t> </a:t>
                  </a:r>
                  <a:r>
                    <a:rPr lang="en-US" sz="2800" dirty="0" smtClean="0">
                      <a:latin typeface="Times New Roman" pitchFamily="18" charset="0"/>
                    </a:rPr>
                    <a:t>If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𝛼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𝑛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sz="2800" b="0" i="0" dirty="0" smtClean="0">
                      <a:latin typeface="+mj-lt"/>
                    </a:rPr>
                    <a:t>an integer then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sz="2800" dirty="0" smtClean="0">
                      <a:latin typeface="Times New Roman" pitchFamily="18" charset="0"/>
                    </a:rPr>
                    <a:t>      </a:t>
                  </a:r>
                </a:p>
                <a:p>
                  <a:pPr algn="l" rtl="0"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latin typeface="Times New Roman" pitchFamily="18" charset="0"/>
                    </a:rPr>
                    <a:t>5</a:t>
                  </a:r>
                  <a:r>
                    <a:rPr lang="en-US" sz="2800" dirty="0">
                      <a:latin typeface="Times New Roman" pitchFamily="18" charset="0"/>
                    </a:rPr>
                    <a:t>. </a:t>
                  </a:r>
                  <a:r>
                    <a:rPr lang="en-US" sz="2800" b="1" dirty="0">
                      <a:latin typeface="Times New Roman" pitchFamily="18" charset="0"/>
                    </a:rPr>
                    <a:t>Beta</a:t>
                  </a:r>
                  <a:r>
                    <a:rPr lang="en-US" sz="2800" dirty="0">
                      <a:latin typeface="Times New Roman" pitchFamily="18" charset="0"/>
                    </a:rPr>
                    <a:t>: </a:t>
                  </a:r>
                  <a:r>
                    <a:rPr lang="en-US" sz="2800" dirty="0" smtClean="0">
                      <a:latin typeface="Times New Roman" pitchFamily="18" charset="0"/>
                    </a:rPr>
                    <a:t>     </a:t>
                  </a:r>
                  <a:r>
                    <a:rPr lang="en-US" sz="2800" dirty="0">
                      <a:latin typeface="Times New Roman" pitchFamily="18" charset="0"/>
                      <a:sym typeface="Symbol" pitchFamily="18" charset="2"/>
                    </a:rPr>
                    <a:t></a:t>
                  </a:r>
                  <a:r>
                    <a:rPr lang="en-US" sz="2800" dirty="0">
                      <a:latin typeface="Times New Roman" pitchFamily="18" charset="0"/>
                    </a:rPr>
                    <a:t>           </a:t>
                  </a:r>
                  <a:r>
                    <a:rPr lang="en-US" sz="2800" dirty="0" smtClean="0">
                      <a:latin typeface="Times New Roman" pitchFamily="18" charset="0"/>
                    </a:rPr>
                    <a:t>if</a:t>
                  </a:r>
                </a:p>
                <a:p>
                  <a:pPr algn="l" rtl="0" eaLnBrk="0" hangingPunct="0">
                    <a:spcBef>
                      <a:spcPct val="50000"/>
                    </a:spcBef>
                  </a:pPr>
                  <a:endParaRPr lang="en-US" sz="2800" dirty="0">
                    <a:latin typeface="Times New Roman" pitchFamily="18" charset="0"/>
                  </a:endParaRPr>
                </a:p>
                <a:p>
                  <a:pPr algn="l" rtl="0" eaLnBrk="0" hangingPunct="0">
                    <a:spcBef>
                      <a:spcPct val="50000"/>
                    </a:spcBef>
                  </a:pPr>
                  <a:r>
                    <a:rPr lang="en-US" sz="2800" dirty="0">
                      <a:latin typeface="Times New Roman" pitchFamily="18" charset="0"/>
                    </a:rPr>
                    <a:t> </a:t>
                  </a:r>
                </a:p>
                <a:p>
                  <a:pPr algn="l" rtl="0" eaLnBrk="0" hangingPunct="0">
                    <a:spcBef>
                      <a:spcPct val="50000"/>
                    </a:spcBef>
                  </a:pPr>
                  <a:r>
                    <a:rPr lang="en-US" sz="2800" dirty="0">
                      <a:latin typeface="Times New Roman" pitchFamily="18" charset="0"/>
                    </a:rPr>
                    <a:t>where the Beta function              is defined as</a:t>
                  </a:r>
                </a:p>
              </p:txBody>
            </p:sp>
          </mc:Choice>
          <mc:Fallback>
            <p:sp>
              <p:nvSpPr>
                <p:cNvPr id="5123" name="Text 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4" y="480"/>
                  <a:ext cx="5480" cy="318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1402" t="-725" b="-2899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26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63613156"/>
                    </p:ext>
                  </p:extLst>
                </p:nvPr>
              </p:nvGraphicFramePr>
              <p:xfrm>
                <a:off x="528" y="846"/>
                <a:ext cx="2717" cy="71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97" name="Equation" r:id="rId4" imgW="1968480" imgH="634680" progId="Equation.3">
                        <p:embed/>
                      </p:oleObj>
                    </mc:Choice>
                    <mc:Fallback>
                      <p:oleObj name="Equation" r:id="rId4" imgW="1968480" imgH="634680" progId="Equation.3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8" y="846"/>
                              <a:ext cx="2717" cy="71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26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63613156"/>
                    </p:ext>
                  </p:extLst>
                </p:nvPr>
              </p:nvGraphicFramePr>
              <p:xfrm>
                <a:off x="528" y="846"/>
                <a:ext cx="2717" cy="71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97" name="Equation" r:id="rId4" imgW="1968480" imgH="634680" progId="Equation.3">
                        <p:embed/>
                      </p:oleObj>
                    </mc:Choice>
                    <mc:Fallback>
                      <p:oleObj name="Equation" r:id="rId4" imgW="1968480" imgH="634680" progId="Equation.3">
                        <p:embed/>
                        <p:pic>
                          <p:nvPicPr>
                            <p:cNvPr id="0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28" y="846"/>
                              <a:ext cx="2717" cy="71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29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77013476"/>
                    </p:ext>
                  </p:extLst>
                </p:nvPr>
              </p:nvGraphicFramePr>
              <p:xfrm>
                <a:off x="2736" y="1787"/>
                <a:ext cx="1366" cy="23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98" name="Equation" r:id="rId6" imgW="952200" imgH="203040" progId="Equation.3">
                        <p:embed/>
                      </p:oleObj>
                    </mc:Choice>
                    <mc:Fallback>
                      <p:oleObj name="Equation" r:id="rId6" imgW="952200" imgH="203040" progId="Equation.3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36" y="1787"/>
                              <a:ext cx="1366" cy="2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29" name="Object 9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277013476"/>
                    </p:ext>
                  </p:extLst>
                </p:nvPr>
              </p:nvGraphicFramePr>
              <p:xfrm>
                <a:off x="2736" y="1787"/>
                <a:ext cx="1366" cy="23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98" name="Equation" r:id="rId6" imgW="952200" imgH="203040" progId="Equation.3">
                        <p:embed/>
                      </p:oleObj>
                    </mc:Choice>
                    <mc:Fallback>
                      <p:oleObj name="Equation" r:id="rId6" imgW="952200" imgH="203040" progId="Equation.3">
                        <p:embed/>
                        <p:pic>
                          <p:nvPicPr>
                            <p:cNvPr id="0" name="Object 9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736" y="1787"/>
                              <a:ext cx="1366" cy="2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30" name="Object 1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39629820"/>
                    </p:ext>
                  </p:extLst>
                </p:nvPr>
              </p:nvGraphicFramePr>
              <p:xfrm>
                <a:off x="960" y="2160"/>
                <a:ext cx="881" cy="25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99" name="Equation" r:id="rId8" imgW="787320" imgH="203040" progId="Equation.3">
                        <p:embed/>
                      </p:oleObj>
                    </mc:Choice>
                    <mc:Fallback>
                      <p:oleObj name="Equation" r:id="rId8" imgW="787320" imgH="203040" progId="Equation.3">
                        <p:embed/>
                        <p:pic>
                          <p:nvPicPr>
                            <p:cNvPr id="0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60" y="2160"/>
                              <a:ext cx="881" cy="2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30" name="Object 10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39629820"/>
                    </p:ext>
                  </p:extLst>
                </p:nvPr>
              </p:nvGraphicFramePr>
              <p:xfrm>
                <a:off x="960" y="2160"/>
                <a:ext cx="881" cy="25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199" name="Equation" r:id="rId8" imgW="787320" imgH="203040" progId="Equation.3">
                        <p:embed/>
                      </p:oleObj>
                    </mc:Choice>
                    <mc:Fallback>
                      <p:oleObj name="Equation" r:id="rId8" imgW="787320" imgH="203040" progId="Equation.3">
                        <p:embed/>
                        <p:pic>
                          <p:nvPicPr>
                            <p:cNvPr id="0" name="Object 1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960" y="2160"/>
                              <a:ext cx="881" cy="2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31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95962490"/>
                    </p:ext>
                  </p:extLst>
                </p:nvPr>
              </p:nvGraphicFramePr>
              <p:xfrm>
                <a:off x="2256" y="2160"/>
                <a:ext cx="964" cy="25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0" name="Equation" r:id="rId10" imgW="863280" imgH="203040" progId="Equation.3">
                        <p:embed/>
                      </p:oleObj>
                    </mc:Choice>
                    <mc:Fallback>
                      <p:oleObj name="Equation" r:id="rId10" imgW="863280" imgH="203040" progId="Equation.3">
                        <p:embed/>
                        <p:pic>
                          <p:nvPicPr>
                            <p:cNvPr id="0" name="Object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56" y="2160"/>
                              <a:ext cx="964" cy="2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31" name="Object 1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795962490"/>
                    </p:ext>
                  </p:extLst>
                </p:nvPr>
              </p:nvGraphicFramePr>
              <p:xfrm>
                <a:off x="2256" y="2160"/>
                <a:ext cx="964" cy="254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0" name="Equation" r:id="rId10" imgW="863280" imgH="203040" progId="Equation.3">
                        <p:embed/>
                      </p:oleObj>
                    </mc:Choice>
                    <mc:Fallback>
                      <p:oleObj name="Equation" r:id="rId10" imgW="863280" imgH="203040" progId="Equation.3">
                        <p:embed/>
                        <p:pic>
                          <p:nvPicPr>
                            <p:cNvPr id="0" name="Object 1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56" y="2160"/>
                              <a:ext cx="964" cy="2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32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38506812"/>
                    </p:ext>
                  </p:extLst>
                </p:nvPr>
              </p:nvGraphicFramePr>
              <p:xfrm>
                <a:off x="384" y="2454"/>
                <a:ext cx="3540" cy="71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1" name="Equation" r:id="rId12" imgW="2565360" imgH="634680" progId="Equation.3">
                        <p:embed/>
                      </p:oleObj>
                    </mc:Choice>
                    <mc:Fallback>
                      <p:oleObj name="Equation" r:id="rId12" imgW="2565360" imgH="634680" progId="Equation.3">
                        <p:embed/>
                        <p:pic>
                          <p:nvPicPr>
                            <p:cNvPr id="0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4" y="2454"/>
                              <a:ext cx="3540" cy="71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32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38506812"/>
                    </p:ext>
                  </p:extLst>
                </p:nvPr>
              </p:nvGraphicFramePr>
              <p:xfrm>
                <a:off x="384" y="2454"/>
                <a:ext cx="3540" cy="71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1" name="Equation" r:id="rId12" imgW="2565360" imgH="634680" progId="Equation.3">
                        <p:embed/>
                      </p:oleObj>
                    </mc:Choice>
                    <mc:Fallback>
                      <p:oleObj name="Equation" r:id="rId12" imgW="2565360" imgH="634680" progId="Equation.3">
                        <p:embed/>
                        <p:pic>
                          <p:nvPicPr>
                            <p:cNvPr id="0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4" y="2454"/>
                              <a:ext cx="3540" cy="71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34" name="Object 1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59998684"/>
                    </p:ext>
                  </p:extLst>
                </p:nvPr>
              </p:nvGraphicFramePr>
              <p:xfrm>
                <a:off x="2400" y="3360"/>
                <a:ext cx="634" cy="23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2" name="Equation" r:id="rId14" imgW="482400" imgH="203040" progId="Equation.3">
                        <p:embed/>
                      </p:oleObj>
                    </mc:Choice>
                    <mc:Fallback>
                      <p:oleObj name="Equation" r:id="rId14" imgW="482400" imgH="203040" progId="Equation.3">
                        <p:embed/>
                        <p:pic>
                          <p:nvPicPr>
                            <p:cNvPr id="0" name="Object 1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00" y="3360"/>
                              <a:ext cx="634" cy="2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34" name="Object 14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859998684"/>
                    </p:ext>
                  </p:extLst>
                </p:nvPr>
              </p:nvGraphicFramePr>
              <p:xfrm>
                <a:off x="2400" y="3360"/>
                <a:ext cx="634" cy="23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2" name="Equation" r:id="rId14" imgW="482400" imgH="203040" progId="Equation.3">
                        <p:embed/>
                      </p:oleObj>
                    </mc:Choice>
                    <mc:Fallback>
                      <p:oleObj name="Equation" r:id="rId14" imgW="482400" imgH="203040" progId="Equation.3">
                        <p:embed/>
                        <p:pic>
                          <p:nvPicPr>
                            <p:cNvPr id="0" name="Object 1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400" y="3360"/>
                              <a:ext cx="634" cy="23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272349"/>
                    </p:ext>
                  </p:extLst>
                </p:nvPr>
              </p:nvGraphicFramePr>
              <p:xfrm>
                <a:off x="431" y="3569"/>
                <a:ext cx="2456" cy="36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3" name="Equation" r:id="rId16" imgW="1701720" imgH="330120" progId="Equation.3">
                        <p:embed/>
                      </p:oleObj>
                    </mc:Choice>
                    <mc:Fallback>
                      <p:oleObj name="Equation" r:id="rId16" imgW="1701720" imgH="330120" progId="Equation.3">
                        <p:embed/>
                        <p:pic>
                          <p:nvPicPr>
                            <p:cNvPr id="0" name="Object 1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1" y="3569"/>
                              <a:ext cx="2456" cy="3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35" name="Object 1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272349"/>
                    </p:ext>
                  </p:extLst>
                </p:nvPr>
              </p:nvGraphicFramePr>
              <p:xfrm>
                <a:off x="431" y="3569"/>
                <a:ext cx="2456" cy="367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3" name="Equation" r:id="rId16" imgW="1701720" imgH="330120" progId="Equation.3">
                        <p:embed/>
                      </p:oleObj>
                    </mc:Choice>
                    <mc:Fallback>
                      <p:oleObj name="Equation" r:id="rId16" imgW="1701720" imgH="330120" progId="Equation.3">
                        <p:embed/>
                        <p:pic>
                          <p:nvPicPr>
                            <p:cNvPr id="0" name="Object 1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1" y="3569"/>
                              <a:ext cx="2456" cy="36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5137" name="Object 17"/>
                <p:cNvGraphicFramePr>
                  <a:graphicFrameLocks noChangeAspect="1"/>
                </p:cNvGraphicFramePr>
                <p:nvPr/>
              </p:nvGraphicFramePr>
              <p:xfrm>
                <a:off x="5591" y="1089"/>
                <a:ext cx="146" cy="11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4" name="Equation" r:id="rId18" imgW="126720" imgH="139680" progId="Equation.3">
                        <p:embed/>
                      </p:oleObj>
                    </mc:Choice>
                    <mc:Fallback>
                      <p:oleObj name="Equation" r:id="rId18" imgW="126720" imgH="139680" progId="Equation.3">
                        <p:embed/>
                        <p:pic>
                          <p:nvPicPr>
                            <p:cNvPr id="0" name="Object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91" y="1089"/>
                              <a:ext cx="146" cy="11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5137" name="Object 17"/>
                <p:cNvGraphicFramePr>
                  <a:graphicFrameLocks noChangeAspect="1"/>
                </p:cNvGraphicFramePr>
                <p:nvPr/>
              </p:nvGraphicFramePr>
              <p:xfrm>
                <a:off x="5591" y="1089"/>
                <a:ext cx="146" cy="116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5204" name="Equation" r:id="rId18" imgW="126720" imgH="139680" progId="Equation.3">
                        <p:embed/>
                      </p:oleObj>
                    </mc:Choice>
                    <mc:Fallback>
                      <p:oleObj name="Equation" r:id="rId18" imgW="126720" imgH="139680" progId="Equation.3">
                        <p:embed/>
                        <p:pic>
                          <p:nvPicPr>
                            <p:cNvPr id="0" name="Object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591" y="1089"/>
                              <a:ext cx="146" cy="11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grpSp>
          <p:nvGrpSpPr>
            <p:cNvPr id="5138" name="Group 18"/>
            <p:cNvGrpSpPr>
              <a:grpSpLocks/>
            </p:cNvGrpSpPr>
            <p:nvPr/>
          </p:nvGrpSpPr>
          <p:grpSpPr bwMode="auto">
            <a:xfrm>
              <a:off x="4263" y="1530"/>
              <a:ext cx="1185" cy="715"/>
              <a:chOff x="4245" y="1434"/>
              <a:chExt cx="1185" cy="715"/>
            </a:xfrm>
          </p:grpSpPr>
          <p:sp>
            <p:nvSpPr>
              <p:cNvPr id="5139" name="Line 19"/>
              <p:cNvSpPr>
                <a:spLocks noChangeShapeType="1"/>
              </p:cNvSpPr>
              <p:nvPr/>
            </p:nvSpPr>
            <p:spPr bwMode="auto">
              <a:xfrm flipV="1">
                <a:off x="4245" y="1987"/>
                <a:ext cx="103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/>
            </p:nvSpPr>
            <p:spPr bwMode="auto">
              <a:xfrm flipH="1" flipV="1">
                <a:off x="4472" y="1441"/>
                <a:ext cx="1" cy="5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5141" name="Object 21"/>
                  <p:cNvGraphicFramePr>
                    <a:graphicFrameLocks noChangeAspect="1"/>
                  </p:cNvGraphicFramePr>
                  <p:nvPr/>
                </p:nvGraphicFramePr>
                <p:xfrm>
                  <a:off x="4499" y="1434"/>
                  <a:ext cx="342" cy="15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5" name="Equation" r:id="rId20" imgW="406080" imgH="215640" progId="Equation.3">
                          <p:embed/>
                        </p:oleObj>
                      </mc:Choice>
                      <mc:Fallback>
                        <p:oleObj name="Equation" r:id="rId20" imgW="406080" imgH="215640" progId="Equation.3">
                          <p:embed/>
                          <p:pic>
                            <p:nvPicPr>
                              <p:cNvPr id="0" name="Object 2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1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99" y="1434"/>
                                <a:ext cx="342" cy="15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5141" name="Object 21"/>
                  <p:cNvGraphicFramePr>
                    <a:graphicFrameLocks noChangeAspect="1"/>
                  </p:cNvGraphicFramePr>
                  <p:nvPr/>
                </p:nvGraphicFramePr>
                <p:xfrm>
                  <a:off x="4499" y="1434"/>
                  <a:ext cx="342" cy="15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5" name="Equation" r:id="rId20" imgW="406080" imgH="215640" progId="Equation.3">
                          <p:embed/>
                        </p:oleObj>
                      </mc:Choice>
                      <mc:Fallback>
                        <p:oleObj name="Equation" r:id="rId20" imgW="406080" imgH="215640" progId="Equation.3">
                          <p:embed/>
                          <p:pic>
                            <p:nvPicPr>
                              <p:cNvPr id="0" name="Object 21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99" y="1434"/>
                                <a:ext cx="342" cy="15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5142" name="Object 22"/>
                  <p:cNvGraphicFramePr>
                    <a:graphicFrameLocks noChangeAspect="1"/>
                  </p:cNvGraphicFramePr>
                  <p:nvPr/>
                </p:nvGraphicFramePr>
                <p:xfrm>
                  <a:off x="5284" y="1938"/>
                  <a:ext cx="146" cy="11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6" name="Equation" r:id="rId22" imgW="126720" imgH="139680" progId="Equation.3">
                          <p:embed/>
                        </p:oleObj>
                      </mc:Choice>
                      <mc:Fallback>
                        <p:oleObj name="Equation" r:id="rId22" imgW="126720" imgH="139680" progId="Equation.3">
                          <p:embed/>
                          <p:pic>
                            <p:nvPicPr>
                              <p:cNvPr id="0" name="Object 2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9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284" y="1938"/>
                                <a:ext cx="146" cy="11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5142" name="Object 22"/>
                  <p:cNvGraphicFramePr>
                    <a:graphicFrameLocks noChangeAspect="1"/>
                  </p:cNvGraphicFramePr>
                  <p:nvPr/>
                </p:nvGraphicFramePr>
                <p:xfrm>
                  <a:off x="5284" y="1938"/>
                  <a:ext cx="146" cy="116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6" name="Equation" r:id="rId22" imgW="126720" imgH="139680" progId="Equation.3">
                          <p:embed/>
                        </p:oleObj>
                      </mc:Choice>
                      <mc:Fallback>
                        <p:oleObj name="Equation" r:id="rId22" imgW="126720" imgH="139680" progId="Equation.3">
                          <p:embed/>
                          <p:pic>
                            <p:nvPicPr>
                              <p:cNvPr id="0" name="Object 22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19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5284" y="1938"/>
                                <a:ext cx="146" cy="11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5144" name="Object 24"/>
                  <p:cNvGraphicFramePr>
                    <a:graphicFrameLocks noChangeAspect="1"/>
                  </p:cNvGraphicFramePr>
                  <p:nvPr/>
                </p:nvGraphicFramePr>
                <p:xfrm>
                  <a:off x="4938" y="1995"/>
                  <a:ext cx="117" cy="13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7" name="Equation" r:id="rId23" imgW="101520" imgH="164880" progId="Equation.3">
                          <p:embed/>
                        </p:oleObj>
                      </mc:Choice>
                      <mc:Fallback>
                        <p:oleObj name="Equation" r:id="rId23" imgW="101520" imgH="164880" progId="Equation.3">
                          <p:embed/>
                          <p:pic>
                            <p:nvPicPr>
                              <p:cNvPr id="0" name="Object 2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4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38" y="1995"/>
                                <a:ext cx="117" cy="1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5144" name="Object 24"/>
                  <p:cNvGraphicFramePr>
                    <a:graphicFrameLocks noChangeAspect="1"/>
                  </p:cNvGraphicFramePr>
                  <p:nvPr/>
                </p:nvGraphicFramePr>
                <p:xfrm>
                  <a:off x="4938" y="1995"/>
                  <a:ext cx="117" cy="13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7" name="Equation" r:id="rId23" imgW="101520" imgH="164880" progId="Equation.3">
                          <p:embed/>
                        </p:oleObj>
                      </mc:Choice>
                      <mc:Fallback>
                        <p:oleObj name="Equation" r:id="rId23" imgW="101520" imgH="164880" progId="Equation.3">
                          <p:embed/>
                          <p:pic>
                            <p:nvPicPr>
                              <p:cNvPr id="0" name="Object 24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4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938" y="1995"/>
                                <a:ext cx="117" cy="13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5145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4424" y="2004"/>
                  <a:ext cx="132" cy="14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8" name="Equation" r:id="rId25" imgW="114120" imgH="177480" progId="Equation.3">
                          <p:embed/>
                        </p:oleObj>
                      </mc:Choice>
                      <mc:Fallback>
                        <p:oleObj name="Equation" r:id="rId25" imgW="114120" imgH="177480" progId="Equation.3">
                          <p:embed/>
                          <p:pic>
                            <p:nvPicPr>
                              <p:cNvPr id="0" name="Object 2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6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24" y="2004"/>
                                <a:ext cx="132" cy="14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5145" name="Object 25"/>
                  <p:cNvGraphicFramePr>
                    <a:graphicFrameLocks noChangeAspect="1"/>
                  </p:cNvGraphicFramePr>
                  <p:nvPr/>
                </p:nvGraphicFramePr>
                <p:xfrm>
                  <a:off x="4424" y="2004"/>
                  <a:ext cx="132" cy="145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8" name="Equation" r:id="rId25" imgW="114120" imgH="177480" progId="Equation.3">
                          <p:embed/>
                        </p:oleObj>
                      </mc:Choice>
                      <mc:Fallback>
                        <p:oleObj name="Equation" r:id="rId25" imgW="114120" imgH="177480" progId="Equation.3">
                          <p:embed/>
                          <p:pic>
                            <p:nvPicPr>
                              <p:cNvPr id="0" name="Object 25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6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24" y="2004"/>
                                <a:ext cx="132" cy="145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5146" name="Freeform 26"/>
              <p:cNvSpPr>
                <a:spLocks/>
              </p:cNvSpPr>
              <p:nvPr/>
            </p:nvSpPr>
            <p:spPr bwMode="auto">
              <a:xfrm>
                <a:off x="4480" y="1627"/>
                <a:ext cx="486" cy="363"/>
              </a:xfrm>
              <a:custGeom>
                <a:avLst/>
                <a:gdLst>
                  <a:gd name="T0" fmla="*/ 0 w 486"/>
                  <a:gd name="T1" fmla="*/ 363 h 363"/>
                  <a:gd name="T2" fmla="*/ 32 w 486"/>
                  <a:gd name="T3" fmla="*/ 209 h 363"/>
                  <a:gd name="T4" fmla="*/ 83 w 486"/>
                  <a:gd name="T5" fmla="*/ 56 h 363"/>
                  <a:gd name="T6" fmla="*/ 128 w 486"/>
                  <a:gd name="T7" fmla="*/ 5 h 363"/>
                  <a:gd name="T8" fmla="*/ 186 w 486"/>
                  <a:gd name="T9" fmla="*/ 24 h 363"/>
                  <a:gd name="T10" fmla="*/ 250 w 486"/>
                  <a:gd name="T11" fmla="*/ 139 h 363"/>
                  <a:gd name="T12" fmla="*/ 352 w 486"/>
                  <a:gd name="T13" fmla="*/ 267 h 363"/>
                  <a:gd name="T14" fmla="*/ 416 w 486"/>
                  <a:gd name="T15" fmla="*/ 318 h 363"/>
                  <a:gd name="T16" fmla="*/ 486 w 486"/>
                  <a:gd name="T17" fmla="*/ 357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86" h="363">
                    <a:moveTo>
                      <a:pt x="0" y="363"/>
                    </a:moveTo>
                    <a:cubicBezTo>
                      <a:pt x="9" y="311"/>
                      <a:pt x="18" y="260"/>
                      <a:pt x="32" y="209"/>
                    </a:cubicBezTo>
                    <a:cubicBezTo>
                      <a:pt x="46" y="158"/>
                      <a:pt x="67" y="90"/>
                      <a:pt x="83" y="56"/>
                    </a:cubicBezTo>
                    <a:cubicBezTo>
                      <a:pt x="99" y="22"/>
                      <a:pt x="111" y="10"/>
                      <a:pt x="128" y="5"/>
                    </a:cubicBezTo>
                    <a:cubicBezTo>
                      <a:pt x="145" y="0"/>
                      <a:pt x="166" y="2"/>
                      <a:pt x="186" y="24"/>
                    </a:cubicBezTo>
                    <a:cubicBezTo>
                      <a:pt x="206" y="46"/>
                      <a:pt x="222" y="99"/>
                      <a:pt x="250" y="139"/>
                    </a:cubicBezTo>
                    <a:cubicBezTo>
                      <a:pt x="278" y="179"/>
                      <a:pt x="324" y="237"/>
                      <a:pt x="352" y="267"/>
                    </a:cubicBezTo>
                    <a:cubicBezTo>
                      <a:pt x="380" y="297"/>
                      <a:pt x="394" y="303"/>
                      <a:pt x="416" y="318"/>
                    </a:cubicBezTo>
                    <a:cubicBezTo>
                      <a:pt x="438" y="333"/>
                      <a:pt x="462" y="345"/>
                      <a:pt x="486" y="357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47" name="Group 27"/>
            <p:cNvGrpSpPr>
              <a:grpSpLocks/>
            </p:cNvGrpSpPr>
            <p:nvPr/>
          </p:nvGrpSpPr>
          <p:grpSpPr bwMode="auto">
            <a:xfrm>
              <a:off x="4243" y="478"/>
              <a:ext cx="1341" cy="702"/>
              <a:chOff x="4243" y="478"/>
              <a:chExt cx="1341" cy="702"/>
            </a:xfrm>
          </p:grpSpPr>
          <p:sp>
            <p:nvSpPr>
              <p:cNvPr id="5148" name="Line 28"/>
              <p:cNvSpPr>
                <a:spLocks noChangeShapeType="1"/>
              </p:cNvSpPr>
              <p:nvPr/>
            </p:nvSpPr>
            <p:spPr bwMode="auto">
              <a:xfrm>
                <a:off x="4243" y="1136"/>
                <a:ext cx="1341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Line 29"/>
              <p:cNvSpPr>
                <a:spLocks noChangeShapeType="1"/>
              </p:cNvSpPr>
              <p:nvPr/>
            </p:nvSpPr>
            <p:spPr bwMode="auto">
              <a:xfrm flipH="1" flipV="1">
                <a:off x="4441" y="512"/>
                <a:ext cx="1" cy="6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graphicFrame>
                <p:nvGraphicFramePr>
                  <p:cNvPr id="5150" name="Object 30"/>
                  <p:cNvGraphicFramePr>
                    <a:graphicFrameLocks noChangeAspect="1"/>
                  </p:cNvGraphicFramePr>
                  <p:nvPr/>
                </p:nvGraphicFramePr>
                <p:xfrm>
                  <a:off x="4468" y="478"/>
                  <a:ext cx="342" cy="15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9" name="Equation" r:id="rId27" imgW="406080" imgH="215640" progId="Equation.3">
                          <p:embed/>
                        </p:oleObj>
                      </mc:Choice>
                      <mc:Fallback>
                        <p:oleObj name="Equation" r:id="rId27" imgW="406080" imgH="215640" progId="Equation.3">
                          <p:embed/>
                          <p:pic>
                            <p:nvPicPr>
                              <p:cNvPr id="0" name="Object 3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1">
                                <a:extLst>
                                  <a:ext uri="{28A0092B-C50C-407E-A947-70E740481C1C}">
                                    <a14:useLocalDpi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68" y="478"/>
                                <a:ext cx="342" cy="15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>
              <p:graphicFrame>
                <p:nvGraphicFramePr>
                  <p:cNvPr id="5150" name="Object 30"/>
                  <p:cNvGraphicFramePr>
                    <a:graphicFrameLocks noChangeAspect="1"/>
                  </p:cNvGraphicFramePr>
                  <p:nvPr/>
                </p:nvGraphicFramePr>
                <p:xfrm>
                  <a:off x="4468" y="478"/>
                  <a:ext cx="342" cy="158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5209" name="Equation" r:id="rId27" imgW="406080" imgH="215640" progId="Equation.3">
                          <p:embed/>
                        </p:oleObj>
                      </mc:Choice>
                      <mc:Fallback>
                        <p:oleObj name="Equation" r:id="rId27" imgW="406080" imgH="215640" progId="Equation.3">
                          <p:embed/>
                          <p:pic>
                            <p:nvPicPr>
                              <p:cNvPr id="0" name="Object 30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1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68" y="478"/>
                                <a:ext cx="342" cy="158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  <p:sp>
            <p:nvSpPr>
              <p:cNvPr id="5152" name="Freeform 32"/>
              <p:cNvSpPr>
                <a:spLocks/>
              </p:cNvSpPr>
              <p:nvPr/>
            </p:nvSpPr>
            <p:spPr bwMode="auto">
              <a:xfrm>
                <a:off x="4442" y="780"/>
                <a:ext cx="890" cy="335"/>
              </a:xfrm>
              <a:custGeom>
                <a:avLst/>
                <a:gdLst>
                  <a:gd name="T0" fmla="*/ 0 w 890"/>
                  <a:gd name="T1" fmla="*/ 333 h 335"/>
                  <a:gd name="T2" fmla="*/ 45 w 890"/>
                  <a:gd name="T3" fmla="*/ 122 h 335"/>
                  <a:gd name="T4" fmla="*/ 109 w 890"/>
                  <a:gd name="T5" fmla="*/ 39 h 335"/>
                  <a:gd name="T6" fmla="*/ 160 w 890"/>
                  <a:gd name="T7" fmla="*/ 1 h 335"/>
                  <a:gd name="T8" fmla="*/ 218 w 890"/>
                  <a:gd name="T9" fmla="*/ 33 h 335"/>
                  <a:gd name="T10" fmla="*/ 288 w 890"/>
                  <a:gd name="T11" fmla="*/ 135 h 335"/>
                  <a:gd name="T12" fmla="*/ 314 w 890"/>
                  <a:gd name="T13" fmla="*/ 180 h 335"/>
                  <a:gd name="T14" fmla="*/ 384 w 890"/>
                  <a:gd name="T15" fmla="*/ 237 h 335"/>
                  <a:gd name="T16" fmla="*/ 480 w 890"/>
                  <a:gd name="T17" fmla="*/ 282 h 335"/>
                  <a:gd name="T18" fmla="*/ 634 w 890"/>
                  <a:gd name="T19" fmla="*/ 327 h 335"/>
                  <a:gd name="T20" fmla="*/ 749 w 890"/>
                  <a:gd name="T21" fmla="*/ 327 h 335"/>
                  <a:gd name="T22" fmla="*/ 890 w 890"/>
                  <a:gd name="T23" fmla="*/ 333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90" h="335">
                    <a:moveTo>
                      <a:pt x="0" y="333"/>
                    </a:moveTo>
                    <a:cubicBezTo>
                      <a:pt x="13" y="252"/>
                      <a:pt x="27" y="171"/>
                      <a:pt x="45" y="122"/>
                    </a:cubicBezTo>
                    <a:cubicBezTo>
                      <a:pt x="63" y="73"/>
                      <a:pt x="90" y="59"/>
                      <a:pt x="109" y="39"/>
                    </a:cubicBezTo>
                    <a:cubicBezTo>
                      <a:pt x="128" y="19"/>
                      <a:pt x="142" y="2"/>
                      <a:pt x="160" y="1"/>
                    </a:cubicBezTo>
                    <a:cubicBezTo>
                      <a:pt x="178" y="0"/>
                      <a:pt x="197" y="11"/>
                      <a:pt x="218" y="33"/>
                    </a:cubicBezTo>
                    <a:cubicBezTo>
                      <a:pt x="239" y="55"/>
                      <a:pt x="272" y="111"/>
                      <a:pt x="288" y="135"/>
                    </a:cubicBezTo>
                    <a:cubicBezTo>
                      <a:pt x="304" y="159"/>
                      <a:pt x="298" y="163"/>
                      <a:pt x="314" y="180"/>
                    </a:cubicBezTo>
                    <a:cubicBezTo>
                      <a:pt x="330" y="197"/>
                      <a:pt x="356" y="220"/>
                      <a:pt x="384" y="237"/>
                    </a:cubicBezTo>
                    <a:cubicBezTo>
                      <a:pt x="412" y="254"/>
                      <a:pt x="438" y="267"/>
                      <a:pt x="480" y="282"/>
                    </a:cubicBezTo>
                    <a:cubicBezTo>
                      <a:pt x="522" y="297"/>
                      <a:pt x="589" y="319"/>
                      <a:pt x="634" y="327"/>
                    </a:cubicBezTo>
                    <a:cubicBezTo>
                      <a:pt x="679" y="335"/>
                      <a:pt x="706" y="326"/>
                      <a:pt x="749" y="327"/>
                    </a:cubicBezTo>
                    <a:cubicBezTo>
                      <a:pt x="792" y="328"/>
                      <a:pt x="841" y="330"/>
                      <a:pt x="890" y="333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4992" y="408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6950076" y="383309"/>
            <a:ext cx="21336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Queuing Theory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09600" y="152400"/>
                <a:ext cx="6705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 rtl="0"/>
                <a:r>
                  <a:rPr lang="en-US" dirty="0" smtClean="0"/>
                  <a:t>Gamma is a generalization of the exponential distribution with two parameters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𝛽</m:t>
                    </m:r>
                  </m:oMath>
                </a14:m>
                <a:r>
                  <a:rPr lang="en-US" dirty="0" smtClean="0"/>
                  <a:t>.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, we get the exponential </a:t>
                </a:r>
                <a:r>
                  <a:rPr lang="en-US" dirty="0" err="1" smtClean="0"/>
                  <a:t>r.v</a:t>
                </a:r>
                <a:r>
                  <a:rPr lang="en-US" dirty="0" smtClean="0"/>
                  <a:t>.</a:t>
                </a:r>
              </a:p>
              <a:p>
                <a:pPr algn="l" rtl="0"/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52400"/>
                <a:ext cx="6705600" cy="923330"/>
              </a:xfrm>
              <a:prstGeom prst="rect">
                <a:avLst/>
              </a:prstGeom>
              <a:blipFill rotWithShape="1">
                <a:blip r:embed="rId28"/>
                <a:stretch>
                  <a:fillRect l="-727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19075" y="0"/>
            <a:ext cx="8897938" cy="6858000"/>
            <a:chOff x="138" y="0"/>
            <a:chExt cx="5605" cy="4320"/>
          </a:xfrm>
        </p:grpSpPr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138" y="0"/>
              <a:ext cx="5480" cy="35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6.</a:t>
              </a:r>
              <a:r>
                <a:rPr lang="en-US" sz="2800" b="1" dirty="0">
                  <a:latin typeface="Times New Roman" pitchFamily="18" charset="0"/>
                </a:rPr>
                <a:t> Chi-Square</a:t>
              </a:r>
              <a:r>
                <a:rPr lang="en-US" sz="2800" dirty="0">
                  <a:latin typeface="Times New Roman" pitchFamily="18" charset="0"/>
                </a:rPr>
                <a:t>:     </a:t>
              </a: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</a:t>
              </a:r>
              <a:r>
                <a:rPr lang="en-US" sz="2800" dirty="0">
                  <a:latin typeface="Times New Roman" pitchFamily="18" charset="0"/>
                </a:rPr>
                <a:t>          if  (Fig. 3.12)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Note that            is the same as Gamma</a:t>
              </a: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7. </a:t>
              </a:r>
              <a:r>
                <a:rPr lang="en-US" sz="2800" b="1" dirty="0">
                  <a:latin typeface="Times New Roman" pitchFamily="18" charset="0"/>
                </a:rPr>
                <a:t>Rayleigh</a:t>
              </a:r>
              <a:r>
                <a:rPr lang="en-US" sz="2800" dirty="0">
                  <a:latin typeface="Times New Roman" pitchFamily="18" charset="0"/>
                </a:rPr>
                <a:t>:     </a:t>
              </a: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           if  (Fig. 3.13)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  <a:sym typeface="Symbol" pitchFamily="18" charset="2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  <a:sym typeface="Symbol" pitchFamily="18" charset="2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8</a:t>
              </a:r>
              <a:r>
                <a:rPr lang="en-US" sz="2800" dirty="0" smtClean="0">
                  <a:latin typeface="Times New Roman" pitchFamily="18" charset="0"/>
                </a:rPr>
                <a:t>. </a:t>
              </a:r>
              <a:r>
                <a:rPr lang="en-US" sz="2800" b="1" dirty="0" err="1">
                  <a:latin typeface="Times New Roman" pitchFamily="18" charset="0"/>
                </a:rPr>
                <a:t>Nakagami</a:t>
              </a:r>
              <a:r>
                <a:rPr lang="en-US" sz="2800" b="1" dirty="0">
                  <a:latin typeface="Times New Roman" pitchFamily="18" charset="0"/>
                </a:rPr>
                <a:t> – </a:t>
              </a:r>
              <a:r>
                <a:rPr lang="en-US" sz="2800" b="1" i="1" dirty="0">
                  <a:latin typeface="Times New Roman" pitchFamily="18" charset="0"/>
                </a:rPr>
                <a:t>m</a:t>
              </a:r>
              <a:r>
                <a:rPr lang="en-US" sz="2800" b="1" dirty="0">
                  <a:latin typeface="Times New Roman" pitchFamily="18" charset="0"/>
                </a:rPr>
                <a:t> distribution</a:t>
              </a:r>
              <a:r>
                <a:rPr lang="en-US" sz="2800" dirty="0">
                  <a:latin typeface="Times New Roman" pitchFamily="18" charset="0"/>
                </a:rPr>
                <a:t>: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</p:txBody>
        </p:sp>
        <p:graphicFrame>
          <p:nvGraphicFramePr>
            <p:cNvPr id="614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207963"/>
                </p:ext>
              </p:extLst>
            </p:nvPr>
          </p:nvGraphicFramePr>
          <p:xfrm>
            <a:off x="1632" y="20"/>
            <a:ext cx="83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6" name="Equation" r:id="rId3" imgW="749160" imgH="228600" progId="Equation.3">
                    <p:embed/>
                  </p:oleObj>
                </mc:Choice>
                <mc:Fallback>
                  <p:oleObj name="Equation" r:id="rId3" imgW="749160" imgH="2286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0"/>
                          <a:ext cx="83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5"/>
            <p:cNvGraphicFramePr>
              <a:graphicFrameLocks noChangeAspect="1"/>
            </p:cNvGraphicFramePr>
            <p:nvPr/>
          </p:nvGraphicFramePr>
          <p:xfrm>
            <a:off x="1127" y="1240"/>
            <a:ext cx="45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7" name="Equation" r:id="rId5" imgW="406080" imgH="228600" progId="Equation.3">
                    <p:embed/>
                  </p:oleObj>
                </mc:Choice>
                <mc:Fallback>
                  <p:oleObj name="Equation" r:id="rId5" imgW="406080" imgH="228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7" y="1240"/>
                          <a:ext cx="452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Object 6"/>
            <p:cNvGraphicFramePr>
              <a:graphicFrameLocks noChangeAspect="1"/>
            </p:cNvGraphicFramePr>
            <p:nvPr/>
          </p:nvGraphicFramePr>
          <p:xfrm>
            <a:off x="3780" y="1285"/>
            <a:ext cx="717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8" name="Equation" r:id="rId7" imgW="571320" imgH="203040" progId="Equation.3">
                    <p:embed/>
                  </p:oleObj>
                </mc:Choice>
                <mc:Fallback>
                  <p:oleObj name="Equation" r:id="rId7" imgW="571320" imgH="203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0" y="1285"/>
                          <a:ext cx="717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1" name="Object 7"/>
            <p:cNvGraphicFramePr>
              <a:graphicFrameLocks noChangeAspect="1"/>
            </p:cNvGraphicFramePr>
            <p:nvPr/>
          </p:nvGraphicFramePr>
          <p:xfrm>
            <a:off x="469" y="2024"/>
            <a:ext cx="2454" cy="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9" name="Equation" r:id="rId9" imgW="1777680" imgH="583920" progId="Equation.DSMT4">
                    <p:embed/>
                  </p:oleObj>
                </mc:Choice>
                <mc:Fallback>
                  <p:oleObj name="Equation" r:id="rId9" imgW="1777680" imgH="58392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" y="2024"/>
                          <a:ext cx="2454" cy="6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640" y="760"/>
              <a:ext cx="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(3-36)</a:t>
              </a: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3628" y="2302"/>
              <a:ext cx="6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(3-37)</a:t>
              </a:r>
            </a:p>
          </p:txBody>
        </p:sp>
        <p:graphicFrame>
          <p:nvGraphicFramePr>
            <p:cNvPr id="6154" name="Object 10"/>
            <p:cNvGraphicFramePr>
              <a:graphicFrameLocks noChangeAspect="1"/>
            </p:cNvGraphicFramePr>
            <p:nvPr/>
          </p:nvGraphicFramePr>
          <p:xfrm>
            <a:off x="1356" y="1664"/>
            <a:ext cx="864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0" name="Equation" r:id="rId11" imgW="774360" imgH="228600" progId="Equation.3">
                    <p:embed/>
                  </p:oleObj>
                </mc:Choice>
                <mc:Fallback>
                  <p:oleObj name="Equation" r:id="rId11" imgW="77436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6" y="1664"/>
                          <a:ext cx="864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4304" y="316"/>
              <a:ext cx="1263" cy="882"/>
              <a:chOff x="4304" y="316"/>
              <a:chExt cx="1263" cy="882"/>
            </a:xfrm>
          </p:grpSpPr>
          <p:graphicFrame>
            <p:nvGraphicFramePr>
              <p:cNvPr id="6156" name="Object 12"/>
              <p:cNvGraphicFramePr>
                <a:graphicFrameLocks noChangeAspect="1"/>
              </p:cNvGraphicFramePr>
              <p:nvPr/>
            </p:nvGraphicFramePr>
            <p:xfrm>
              <a:off x="5421" y="868"/>
              <a:ext cx="146" cy="1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1" name="Equation" r:id="rId13" imgW="126720" imgH="139680" progId="Equation.3">
                      <p:embed/>
                    </p:oleObj>
                  </mc:Choice>
                  <mc:Fallback>
                    <p:oleObj name="Equation" r:id="rId13" imgW="126720" imgH="13968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21" y="868"/>
                            <a:ext cx="146" cy="1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57" name="Line 13"/>
              <p:cNvSpPr>
                <a:spLocks noChangeShapeType="1"/>
              </p:cNvSpPr>
              <p:nvPr/>
            </p:nvSpPr>
            <p:spPr bwMode="auto">
              <a:xfrm flipV="1">
                <a:off x="4304" y="917"/>
                <a:ext cx="1116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58" name="Line 14"/>
              <p:cNvSpPr>
                <a:spLocks noChangeShapeType="1"/>
              </p:cNvSpPr>
              <p:nvPr/>
            </p:nvSpPr>
            <p:spPr bwMode="auto">
              <a:xfrm flipH="1" flipV="1">
                <a:off x="4453" y="332"/>
                <a:ext cx="1" cy="6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159" name="Object 15"/>
              <p:cNvGraphicFramePr>
                <a:graphicFrameLocks noChangeAspect="1"/>
              </p:cNvGraphicFramePr>
              <p:nvPr/>
            </p:nvGraphicFramePr>
            <p:xfrm>
              <a:off x="4474" y="316"/>
              <a:ext cx="342" cy="1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2" name="Equation" r:id="rId15" imgW="406080" imgH="215640" progId="Equation.3">
                      <p:embed/>
                    </p:oleObj>
                  </mc:Choice>
                  <mc:Fallback>
                    <p:oleObj name="Equation" r:id="rId15" imgW="406080" imgH="215640" progId="Equation.3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74" y="316"/>
                            <a:ext cx="342" cy="1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60" name="Text Box 16"/>
              <p:cNvSpPr txBox="1">
                <a:spLocks noChangeArrowheads="1"/>
              </p:cNvSpPr>
              <p:nvPr/>
            </p:nvSpPr>
            <p:spPr bwMode="auto">
              <a:xfrm>
                <a:off x="4493" y="967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Fig. 3.12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61" name="Freeform 17"/>
              <p:cNvSpPr>
                <a:spLocks/>
              </p:cNvSpPr>
              <p:nvPr/>
            </p:nvSpPr>
            <p:spPr bwMode="auto">
              <a:xfrm>
                <a:off x="4454" y="536"/>
                <a:ext cx="884" cy="373"/>
              </a:xfrm>
              <a:custGeom>
                <a:avLst/>
                <a:gdLst>
                  <a:gd name="T0" fmla="*/ 0 w 884"/>
                  <a:gd name="T1" fmla="*/ 373 h 373"/>
                  <a:gd name="T2" fmla="*/ 39 w 884"/>
                  <a:gd name="T3" fmla="*/ 168 h 373"/>
                  <a:gd name="T4" fmla="*/ 109 w 884"/>
                  <a:gd name="T5" fmla="*/ 34 h 373"/>
                  <a:gd name="T6" fmla="*/ 186 w 884"/>
                  <a:gd name="T7" fmla="*/ 14 h 373"/>
                  <a:gd name="T8" fmla="*/ 256 w 884"/>
                  <a:gd name="T9" fmla="*/ 117 h 373"/>
                  <a:gd name="T10" fmla="*/ 384 w 884"/>
                  <a:gd name="T11" fmla="*/ 219 h 373"/>
                  <a:gd name="T12" fmla="*/ 487 w 884"/>
                  <a:gd name="T13" fmla="*/ 270 h 373"/>
                  <a:gd name="T14" fmla="*/ 634 w 884"/>
                  <a:gd name="T15" fmla="*/ 322 h 373"/>
                  <a:gd name="T16" fmla="*/ 884 w 884"/>
                  <a:gd name="T17" fmla="*/ 354 h 3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84" h="373">
                    <a:moveTo>
                      <a:pt x="0" y="373"/>
                    </a:moveTo>
                    <a:cubicBezTo>
                      <a:pt x="10" y="298"/>
                      <a:pt x="21" y="224"/>
                      <a:pt x="39" y="168"/>
                    </a:cubicBezTo>
                    <a:cubicBezTo>
                      <a:pt x="57" y="112"/>
                      <a:pt x="84" y="60"/>
                      <a:pt x="109" y="34"/>
                    </a:cubicBezTo>
                    <a:cubicBezTo>
                      <a:pt x="134" y="8"/>
                      <a:pt x="162" y="0"/>
                      <a:pt x="186" y="14"/>
                    </a:cubicBezTo>
                    <a:cubicBezTo>
                      <a:pt x="210" y="28"/>
                      <a:pt x="223" y="83"/>
                      <a:pt x="256" y="117"/>
                    </a:cubicBezTo>
                    <a:cubicBezTo>
                      <a:pt x="289" y="151"/>
                      <a:pt x="345" y="193"/>
                      <a:pt x="384" y="219"/>
                    </a:cubicBezTo>
                    <a:cubicBezTo>
                      <a:pt x="423" y="245"/>
                      <a:pt x="445" y="253"/>
                      <a:pt x="487" y="270"/>
                    </a:cubicBezTo>
                    <a:cubicBezTo>
                      <a:pt x="529" y="287"/>
                      <a:pt x="568" y="308"/>
                      <a:pt x="634" y="322"/>
                    </a:cubicBezTo>
                    <a:cubicBezTo>
                      <a:pt x="700" y="336"/>
                      <a:pt x="792" y="345"/>
                      <a:pt x="884" y="354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2" name="Group 18"/>
            <p:cNvGrpSpPr>
              <a:grpSpLocks/>
            </p:cNvGrpSpPr>
            <p:nvPr/>
          </p:nvGrpSpPr>
          <p:grpSpPr bwMode="auto">
            <a:xfrm>
              <a:off x="4320" y="1834"/>
              <a:ext cx="1423" cy="901"/>
              <a:chOff x="4320" y="1834"/>
              <a:chExt cx="1423" cy="901"/>
            </a:xfrm>
          </p:grpSpPr>
          <p:sp>
            <p:nvSpPr>
              <p:cNvPr id="6163" name="Line 19"/>
              <p:cNvSpPr>
                <a:spLocks noChangeShapeType="1"/>
              </p:cNvSpPr>
              <p:nvPr/>
            </p:nvSpPr>
            <p:spPr bwMode="auto">
              <a:xfrm>
                <a:off x="4320" y="2461"/>
                <a:ext cx="1270" cy="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4" name="Line 20"/>
              <p:cNvSpPr>
                <a:spLocks noChangeShapeType="1"/>
              </p:cNvSpPr>
              <p:nvPr/>
            </p:nvSpPr>
            <p:spPr bwMode="auto">
              <a:xfrm flipV="1">
                <a:off x="4499" y="1875"/>
                <a:ext cx="0" cy="6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6165" name="Object 21"/>
              <p:cNvGraphicFramePr>
                <a:graphicFrameLocks noChangeAspect="1"/>
              </p:cNvGraphicFramePr>
              <p:nvPr/>
            </p:nvGraphicFramePr>
            <p:xfrm>
              <a:off x="4532" y="1834"/>
              <a:ext cx="342" cy="1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3" name="Equation" r:id="rId17" imgW="406080" imgH="215640" progId="Equation.3">
                      <p:embed/>
                    </p:oleObj>
                  </mc:Choice>
                  <mc:Fallback>
                    <p:oleObj name="Equation" r:id="rId17" imgW="406080" imgH="215640" progId="Equation.3">
                      <p:embed/>
                      <p:pic>
                        <p:nvPicPr>
                          <p:cNvPr id="0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32" y="1834"/>
                            <a:ext cx="342" cy="1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66" name="Object 22"/>
              <p:cNvGraphicFramePr>
                <a:graphicFrameLocks noChangeAspect="1"/>
              </p:cNvGraphicFramePr>
              <p:nvPr/>
            </p:nvGraphicFramePr>
            <p:xfrm>
              <a:off x="5597" y="2418"/>
              <a:ext cx="146" cy="1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214" name="Equation" r:id="rId18" imgW="126720" imgH="139680" progId="Equation.3">
                      <p:embed/>
                    </p:oleObj>
                  </mc:Choice>
                  <mc:Fallback>
                    <p:oleObj name="Equation" r:id="rId18" imgW="126720" imgH="139680" progId="Equation.3">
                      <p:embed/>
                      <p:pic>
                        <p:nvPicPr>
                          <p:cNvPr id="0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597" y="2418"/>
                            <a:ext cx="146" cy="1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67" name="Text Box 23"/>
              <p:cNvSpPr txBox="1">
                <a:spLocks noChangeArrowheads="1"/>
              </p:cNvSpPr>
              <p:nvPr/>
            </p:nvSpPr>
            <p:spPr bwMode="auto">
              <a:xfrm>
                <a:off x="4515" y="2504"/>
                <a:ext cx="6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Fig. 3.13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6168" name="Freeform 24"/>
              <p:cNvSpPr>
                <a:spLocks/>
              </p:cNvSpPr>
              <p:nvPr/>
            </p:nvSpPr>
            <p:spPr bwMode="auto">
              <a:xfrm>
                <a:off x="4500" y="2035"/>
                <a:ext cx="857" cy="431"/>
              </a:xfrm>
              <a:custGeom>
                <a:avLst/>
                <a:gdLst>
                  <a:gd name="T0" fmla="*/ 0 w 857"/>
                  <a:gd name="T1" fmla="*/ 431 h 431"/>
                  <a:gd name="T2" fmla="*/ 19 w 857"/>
                  <a:gd name="T3" fmla="*/ 233 h 431"/>
                  <a:gd name="T4" fmla="*/ 76 w 857"/>
                  <a:gd name="T5" fmla="*/ 60 h 431"/>
                  <a:gd name="T6" fmla="*/ 128 w 857"/>
                  <a:gd name="T7" fmla="*/ 2 h 431"/>
                  <a:gd name="T8" fmla="*/ 230 w 857"/>
                  <a:gd name="T9" fmla="*/ 47 h 431"/>
                  <a:gd name="T10" fmla="*/ 320 w 857"/>
                  <a:gd name="T11" fmla="*/ 201 h 431"/>
                  <a:gd name="T12" fmla="*/ 377 w 857"/>
                  <a:gd name="T13" fmla="*/ 309 h 431"/>
                  <a:gd name="T14" fmla="*/ 499 w 857"/>
                  <a:gd name="T15" fmla="*/ 367 h 431"/>
                  <a:gd name="T16" fmla="*/ 710 w 857"/>
                  <a:gd name="T17" fmla="*/ 386 h 431"/>
                  <a:gd name="T18" fmla="*/ 857 w 857"/>
                  <a:gd name="T19" fmla="*/ 38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57" h="431">
                    <a:moveTo>
                      <a:pt x="0" y="431"/>
                    </a:moveTo>
                    <a:cubicBezTo>
                      <a:pt x="3" y="363"/>
                      <a:pt x="6" y="295"/>
                      <a:pt x="19" y="233"/>
                    </a:cubicBezTo>
                    <a:cubicBezTo>
                      <a:pt x="32" y="171"/>
                      <a:pt x="58" y="98"/>
                      <a:pt x="76" y="60"/>
                    </a:cubicBezTo>
                    <a:cubicBezTo>
                      <a:pt x="94" y="22"/>
                      <a:pt x="102" y="4"/>
                      <a:pt x="128" y="2"/>
                    </a:cubicBezTo>
                    <a:cubicBezTo>
                      <a:pt x="154" y="0"/>
                      <a:pt x="198" y="14"/>
                      <a:pt x="230" y="47"/>
                    </a:cubicBezTo>
                    <a:cubicBezTo>
                      <a:pt x="262" y="80"/>
                      <a:pt x="296" y="157"/>
                      <a:pt x="320" y="201"/>
                    </a:cubicBezTo>
                    <a:cubicBezTo>
                      <a:pt x="344" y="245"/>
                      <a:pt x="347" y="281"/>
                      <a:pt x="377" y="309"/>
                    </a:cubicBezTo>
                    <a:cubicBezTo>
                      <a:pt x="407" y="337"/>
                      <a:pt x="444" y="354"/>
                      <a:pt x="499" y="367"/>
                    </a:cubicBezTo>
                    <a:cubicBezTo>
                      <a:pt x="554" y="380"/>
                      <a:pt x="650" y="383"/>
                      <a:pt x="710" y="386"/>
                    </a:cubicBezTo>
                    <a:cubicBezTo>
                      <a:pt x="770" y="389"/>
                      <a:pt x="813" y="387"/>
                      <a:pt x="857" y="386"/>
                    </a:cubicBez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69" name="Text Box 25"/>
            <p:cNvSpPr txBox="1">
              <a:spLocks noChangeArrowheads="1"/>
            </p:cNvSpPr>
            <p:nvPr/>
          </p:nvSpPr>
          <p:spPr bwMode="auto">
            <a:xfrm>
              <a:off x="4992" y="4089"/>
              <a:ext cx="1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/>
              <a:endParaRPr lang="en-US">
                <a:latin typeface="Times New Roman" pitchFamily="18" charset="0"/>
              </a:endParaRPr>
            </a:p>
          </p:txBody>
        </p:sp>
        <p:graphicFrame>
          <p:nvGraphicFramePr>
            <p:cNvPr id="6170" name="Object 26"/>
            <p:cNvGraphicFramePr>
              <a:graphicFrameLocks noChangeAspect="1"/>
            </p:cNvGraphicFramePr>
            <p:nvPr/>
          </p:nvGraphicFramePr>
          <p:xfrm>
            <a:off x="231" y="411"/>
            <a:ext cx="3401" cy="7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" name="Equation" r:id="rId19" imgW="2463480" imgH="634680" progId="Equation.3">
                    <p:embed/>
                  </p:oleObj>
                </mc:Choice>
                <mc:Fallback>
                  <p:oleObj name="Equation" r:id="rId19" imgW="2463480" imgH="63468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" y="411"/>
                          <a:ext cx="3401" cy="7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71" name="Object 27"/>
            <p:cNvGraphicFramePr>
              <a:graphicFrameLocks noChangeAspect="1"/>
            </p:cNvGraphicFramePr>
            <p:nvPr/>
          </p:nvGraphicFramePr>
          <p:xfrm>
            <a:off x="495" y="3268"/>
            <a:ext cx="3464" cy="8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6" name="Equation" r:id="rId21" imgW="5499000" imgH="1346040" progId="Equation.DSMT4">
                    <p:embed/>
                  </p:oleObj>
                </mc:Choice>
                <mc:Fallback>
                  <p:oleObj name="Equation" r:id="rId21" imgW="5499000" imgH="134604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" y="3268"/>
                          <a:ext cx="3464" cy="8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6731433" y="5712262"/>
            <a:ext cx="2133600" cy="64633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Wireless Communications</a:t>
            </a:r>
            <a:endParaRPr lang="en-US" dirty="0"/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5549611" y="4419600"/>
            <a:ext cx="3405909" cy="9541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 smtClean="0"/>
              <a:t>In communication systems, the signal amplitude values of a randomly received signal usually can be modeled as a Rayleigh distribution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228600" y="292100"/>
            <a:ext cx="9067800" cy="6584357"/>
            <a:chOff x="-60" y="40"/>
            <a:chExt cx="6145" cy="4300"/>
          </a:xfrm>
        </p:grpSpPr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-60" y="140"/>
              <a:ext cx="6145" cy="41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9. </a:t>
              </a:r>
              <a:r>
                <a:rPr lang="en-US" sz="2800" b="1" dirty="0">
                  <a:latin typeface="Times New Roman" pitchFamily="18" charset="0"/>
                </a:rPr>
                <a:t>Cauchy</a:t>
              </a:r>
              <a:r>
                <a:rPr lang="en-US" sz="2800" dirty="0">
                  <a:latin typeface="Times New Roman" pitchFamily="18" charset="0"/>
                </a:rPr>
                <a:t>:      </a:t>
              </a:r>
              <a:r>
                <a:rPr lang="en-US" sz="2800" dirty="0">
                  <a:latin typeface="Times New Roman" pitchFamily="18" charset="0"/>
                  <a:sym typeface="Symbol" pitchFamily="18" charset="2"/>
                </a:rPr>
                <a:t>             if  (Fig. 3.14) 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10. </a:t>
              </a:r>
              <a:r>
                <a:rPr lang="en-US" sz="2800" b="1" dirty="0">
                  <a:latin typeface="Times New Roman" pitchFamily="18" charset="0"/>
                </a:rPr>
                <a:t>Laplace</a:t>
              </a:r>
              <a:r>
                <a:rPr lang="en-US" sz="2800" dirty="0">
                  <a:latin typeface="Times New Roman" pitchFamily="18" charset="0"/>
                </a:rPr>
                <a:t>: (Fig. 3.15)</a:t>
              </a: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11. </a:t>
              </a:r>
              <a:r>
                <a:rPr lang="en-US" sz="2800" b="1" dirty="0">
                  <a:latin typeface="Times New Roman" pitchFamily="18" charset="0"/>
                </a:rPr>
                <a:t>Student’s </a:t>
              </a:r>
              <a:r>
                <a:rPr lang="en-US" sz="2800" b="1" i="1" dirty="0">
                  <a:latin typeface="Times New Roman" pitchFamily="18" charset="0"/>
                </a:rPr>
                <a:t>t</a:t>
              </a:r>
              <a:r>
                <a:rPr lang="en-US" sz="2800" b="1" dirty="0">
                  <a:latin typeface="Times New Roman" pitchFamily="18" charset="0"/>
                </a:rPr>
                <a:t>-distribution </a:t>
              </a:r>
              <a:r>
                <a:rPr lang="en-US" sz="2800" dirty="0">
                  <a:latin typeface="Times New Roman" pitchFamily="18" charset="0"/>
                </a:rPr>
                <a:t>with </a:t>
              </a:r>
              <a:r>
                <a:rPr lang="en-US" sz="2800" i="1" dirty="0">
                  <a:latin typeface="Times New Roman" pitchFamily="18" charset="0"/>
                </a:rPr>
                <a:t>n</a:t>
              </a:r>
              <a:r>
                <a:rPr lang="en-US" sz="2800" dirty="0">
                  <a:latin typeface="Times New Roman" pitchFamily="18" charset="0"/>
                </a:rPr>
                <a:t> degrees of </a:t>
              </a:r>
              <a:r>
                <a:rPr lang="en-US" sz="2800" dirty="0" smtClean="0">
                  <a:latin typeface="Times New Roman" pitchFamily="18" charset="0"/>
                </a:rPr>
                <a:t>freedom</a:t>
              </a: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  <a:p>
              <a:pPr algn="l" rtl="0" eaLnBrk="0" hangingPunct="0">
                <a:spcBef>
                  <a:spcPct val="50000"/>
                </a:spcBef>
              </a:pPr>
              <a:endParaRPr lang="en-US" sz="2800" dirty="0">
                <a:latin typeface="Times New Roman" pitchFamily="18" charset="0"/>
              </a:endParaRPr>
            </a:p>
          </p:txBody>
        </p:sp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445" y="2242"/>
            <a:ext cx="4258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3" name="Equation" r:id="rId3" imgW="3085920" imgH="507960" progId="Equation.3">
                    <p:embed/>
                  </p:oleObj>
                </mc:Choice>
                <mc:Fallback>
                  <p:oleObj name="Equation" r:id="rId3" imgW="3085920" imgH="50796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" y="2242"/>
                          <a:ext cx="4258" cy="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374043"/>
                </p:ext>
              </p:extLst>
            </p:nvPr>
          </p:nvGraphicFramePr>
          <p:xfrm>
            <a:off x="1231" y="215"/>
            <a:ext cx="964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4" name="Equation" r:id="rId5" imgW="863280" imgH="203040" progId="Equation.DSMT4">
                    <p:embed/>
                  </p:oleObj>
                </mc:Choice>
                <mc:Fallback>
                  <p:oleObj name="Equation" r:id="rId5" imgW="863280" imgH="2030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1" y="215"/>
                          <a:ext cx="964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430" y="509"/>
            <a:ext cx="3295" cy="4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5" name="Equation" r:id="rId7" imgW="2387520" imgH="419040" progId="Equation.DSMT4">
                    <p:embed/>
                  </p:oleObj>
                </mc:Choice>
                <mc:Fallback>
                  <p:oleObj name="Equation" r:id="rId7" imgW="2387520" imgH="4190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" y="509"/>
                          <a:ext cx="3295" cy="4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745" y="1312"/>
            <a:ext cx="2857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46" name="Equation" r:id="rId9" imgW="2070000" imgH="393480" progId="Equation.DSMT4">
                    <p:embed/>
                  </p:oleObj>
                </mc:Choice>
                <mc:Fallback>
                  <p:oleObj name="Equation" r:id="rId9" imgW="207000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" y="1312"/>
                          <a:ext cx="2857" cy="4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7176" name="Group 8"/>
            <p:cNvGrpSpPr>
              <a:grpSpLocks/>
            </p:cNvGrpSpPr>
            <p:nvPr/>
          </p:nvGrpSpPr>
          <p:grpSpPr bwMode="auto">
            <a:xfrm>
              <a:off x="4570" y="40"/>
              <a:ext cx="1185" cy="943"/>
              <a:chOff x="4345" y="3070"/>
              <a:chExt cx="1185" cy="943"/>
            </a:xfrm>
          </p:grpSpPr>
          <p:sp>
            <p:nvSpPr>
              <p:cNvPr id="7177" name="Line 9"/>
              <p:cNvSpPr>
                <a:spLocks noChangeShapeType="1"/>
              </p:cNvSpPr>
              <p:nvPr/>
            </p:nvSpPr>
            <p:spPr bwMode="auto">
              <a:xfrm flipV="1">
                <a:off x="4345" y="3650"/>
                <a:ext cx="103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8" name="Line 10"/>
              <p:cNvSpPr>
                <a:spLocks noChangeShapeType="1"/>
              </p:cNvSpPr>
              <p:nvPr/>
            </p:nvSpPr>
            <p:spPr bwMode="auto">
              <a:xfrm flipH="1" flipV="1">
                <a:off x="4548" y="3097"/>
                <a:ext cx="0" cy="6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79" name="Object 11"/>
              <p:cNvGraphicFramePr>
                <a:graphicFrameLocks noChangeAspect="1"/>
              </p:cNvGraphicFramePr>
              <p:nvPr/>
            </p:nvGraphicFramePr>
            <p:xfrm>
              <a:off x="4575" y="3070"/>
              <a:ext cx="342" cy="1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7" name="Equation" r:id="rId11" imgW="406080" imgH="215640" progId="Equation.DSMT4">
                      <p:embed/>
                    </p:oleObj>
                  </mc:Choice>
                  <mc:Fallback>
                    <p:oleObj name="Equation" r:id="rId11" imgW="406080" imgH="215640" progId="Equation.DSMT4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5" y="3070"/>
                            <a:ext cx="342" cy="15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180" name="Object 12"/>
              <p:cNvGraphicFramePr>
                <a:graphicFrameLocks noChangeAspect="1"/>
              </p:cNvGraphicFramePr>
              <p:nvPr/>
            </p:nvGraphicFramePr>
            <p:xfrm>
              <a:off x="5384" y="3601"/>
              <a:ext cx="146" cy="1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8" name="Equation" r:id="rId13" imgW="126720" imgH="139680" progId="Equation.DSMT4">
                      <p:embed/>
                    </p:oleObj>
                  </mc:Choice>
                  <mc:Fallback>
                    <p:oleObj name="Equation" r:id="rId13" imgW="126720" imgH="139680" progId="Equation.DSMT4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84" y="3601"/>
                            <a:ext cx="146" cy="11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auto">
              <a:xfrm>
                <a:off x="4512" y="3774"/>
                <a:ext cx="680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Fig. 3.14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7182" name="Line 14"/>
              <p:cNvSpPr>
                <a:spLocks noChangeShapeType="1"/>
              </p:cNvSpPr>
              <p:nvPr/>
            </p:nvSpPr>
            <p:spPr bwMode="auto">
              <a:xfrm>
                <a:off x="4832" y="3315"/>
                <a:ext cx="0" cy="34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183" name="Object 15"/>
              <p:cNvGraphicFramePr>
                <a:graphicFrameLocks noChangeAspect="1"/>
              </p:cNvGraphicFramePr>
              <p:nvPr/>
            </p:nvGraphicFramePr>
            <p:xfrm>
              <a:off x="4757" y="3668"/>
              <a:ext cx="175" cy="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49" name="Equation" r:id="rId15" imgW="152280" imgH="164880" progId="Equation.DSMT4">
                      <p:embed/>
                    </p:oleObj>
                  </mc:Choice>
                  <mc:Fallback>
                    <p:oleObj name="Equation" r:id="rId15" imgW="152280" imgH="164880" progId="Equation.DSMT4">
                      <p:embed/>
                      <p:pic>
                        <p:nvPicPr>
                          <p:cNvPr id="0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57" y="3668"/>
                            <a:ext cx="175" cy="1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184" name="Group 16"/>
              <p:cNvGrpSpPr>
                <a:grpSpLocks/>
              </p:cNvGrpSpPr>
              <p:nvPr/>
            </p:nvGrpSpPr>
            <p:grpSpPr bwMode="auto">
              <a:xfrm>
                <a:off x="4345" y="3290"/>
                <a:ext cx="973" cy="314"/>
                <a:chOff x="2701" y="3827"/>
                <a:chExt cx="1478" cy="314"/>
              </a:xfrm>
            </p:grpSpPr>
            <p:sp>
              <p:nvSpPr>
                <p:cNvPr id="7185" name="Freeform 17"/>
                <p:cNvSpPr>
                  <a:spLocks/>
                </p:cNvSpPr>
                <p:nvPr/>
              </p:nvSpPr>
              <p:spPr bwMode="auto">
                <a:xfrm>
                  <a:off x="2701" y="3834"/>
                  <a:ext cx="742" cy="307"/>
                </a:xfrm>
                <a:custGeom>
                  <a:avLst/>
                  <a:gdLst>
                    <a:gd name="T0" fmla="*/ 0 w 742"/>
                    <a:gd name="T1" fmla="*/ 307 h 307"/>
                    <a:gd name="T2" fmla="*/ 237 w 742"/>
                    <a:gd name="T3" fmla="*/ 288 h 307"/>
                    <a:gd name="T4" fmla="*/ 441 w 742"/>
                    <a:gd name="T5" fmla="*/ 198 h 307"/>
                    <a:gd name="T6" fmla="*/ 569 w 742"/>
                    <a:gd name="T7" fmla="*/ 96 h 307"/>
                    <a:gd name="T8" fmla="*/ 659 w 742"/>
                    <a:gd name="T9" fmla="*/ 25 h 307"/>
                    <a:gd name="T10" fmla="*/ 742 w 742"/>
                    <a:gd name="T11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2" h="307">
                      <a:moveTo>
                        <a:pt x="0" y="307"/>
                      </a:moveTo>
                      <a:cubicBezTo>
                        <a:pt x="82" y="306"/>
                        <a:pt x="164" y="306"/>
                        <a:pt x="237" y="288"/>
                      </a:cubicBezTo>
                      <a:cubicBezTo>
                        <a:pt x="310" y="270"/>
                        <a:pt x="386" y="230"/>
                        <a:pt x="441" y="198"/>
                      </a:cubicBezTo>
                      <a:cubicBezTo>
                        <a:pt x="496" y="166"/>
                        <a:pt x="533" y="125"/>
                        <a:pt x="569" y="96"/>
                      </a:cubicBezTo>
                      <a:cubicBezTo>
                        <a:pt x="605" y="67"/>
                        <a:pt x="630" y="41"/>
                        <a:pt x="659" y="25"/>
                      </a:cubicBezTo>
                      <a:cubicBezTo>
                        <a:pt x="688" y="9"/>
                        <a:pt x="715" y="4"/>
                        <a:pt x="74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/>
              </p:nvSpPr>
              <p:spPr bwMode="auto">
                <a:xfrm flipH="1">
                  <a:off x="3437" y="3827"/>
                  <a:ext cx="742" cy="307"/>
                </a:xfrm>
                <a:custGeom>
                  <a:avLst/>
                  <a:gdLst>
                    <a:gd name="T0" fmla="*/ 0 w 742"/>
                    <a:gd name="T1" fmla="*/ 307 h 307"/>
                    <a:gd name="T2" fmla="*/ 237 w 742"/>
                    <a:gd name="T3" fmla="*/ 288 h 307"/>
                    <a:gd name="T4" fmla="*/ 441 w 742"/>
                    <a:gd name="T5" fmla="*/ 198 h 307"/>
                    <a:gd name="T6" fmla="*/ 569 w 742"/>
                    <a:gd name="T7" fmla="*/ 96 h 307"/>
                    <a:gd name="T8" fmla="*/ 659 w 742"/>
                    <a:gd name="T9" fmla="*/ 25 h 307"/>
                    <a:gd name="T10" fmla="*/ 742 w 742"/>
                    <a:gd name="T11" fmla="*/ 0 h 3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2" h="307">
                      <a:moveTo>
                        <a:pt x="0" y="307"/>
                      </a:moveTo>
                      <a:cubicBezTo>
                        <a:pt x="82" y="306"/>
                        <a:pt x="164" y="306"/>
                        <a:pt x="237" y="288"/>
                      </a:cubicBezTo>
                      <a:cubicBezTo>
                        <a:pt x="310" y="270"/>
                        <a:pt x="386" y="230"/>
                        <a:pt x="441" y="198"/>
                      </a:cubicBezTo>
                      <a:cubicBezTo>
                        <a:pt x="496" y="166"/>
                        <a:pt x="533" y="125"/>
                        <a:pt x="569" y="96"/>
                      </a:cubicBezTo>
                      <a:cubicBezTo>
                        <a:pt x="605" y="67"/>
                        <a:pt x="630" y="41"/>
                        <a:pt x="659" y="25"/>
                      </a:cubicBezTo>
                      <a:cubicBezTo>
                        <a:pt x="688" y="9"/>
                        <a:pt x="715" y="4"/>
                        <a:pt x="742" y="0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90" name="Group 22"/>
            <p:cNvGrpSpPr>
              <a:grpSpLocks/>
            </p:cNvGrpSpPr>
            <p:nvPr/>
          </p:nvGrpSpPr>
          <p:grpSpPr bwMode="auto">
            <a:xfrm>
              <a:off x="727" y="2963"/>
              <a:ext cx="3942" cy="1191"/>
              <a:chOff x="842" y="2869"/>
              <a:chExt cx="3942" cy="1191"/>
            </a:xfrm>
          </p:grpSpPr>
          <p:grpSp>
            <p:nvGrpSpPr>
              <p:cNvPr id="7191" name="Group 23"/>
              <p:cNvGrpSpPr>
                <a:grpSpLocks/>
              </p:cNvGrpSpPr>
              <p:nvPr/>
            </p:nvGrpSpPr>
            <p:grpSpPr bwMode="auto">
              <a:xfrm>
                <a:off x="842" y="2935"/>
                <a:ext cx="1653" cy="1115"/>
                <a:chOff x="842" y="2785"/>
                <a:chExt cx="1653" cy="1115"/>
              </a:xfrm>
            </p:grpSpPr>
            <p:sp>
              <p:nvSpPr>
                <p:cNvPr id="7192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842" y="3539"/>
                  <a:ext cx="1435" cy="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7193" name="Object 25"/>
                <p:cNvGraphicFramePr>
                  <a:graphicFrameLocks noChangeAspect="1"/>
                </p:cNvGraphicFramePr>
                <p:nvPr/>
              </p:nvGraphicFramePr>
              <p:xfrm>
                <a:off x="2292" y="3481"/>
                <a:ext cx="203" cy="13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50" name="Equation" r:id="rId17" imgW="126720" imgH="139680" progId="Equation.DSMT4">
                        <p:embed/>
                      </p:oleObj>
                    </mc:Choice>
                    <mc:Fallback>
                      <p:oleObj name="Equation" r:id="rId17" imgW="126720" imgH="139680" progId="Equation.DSMT4">
                        <p:embed/>
                        <p:pic>
                          <p:nvPicPr>
                            <p:cNvPr id="0" name="Object 2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92" y="3481"/>
                              <a:ext cx="203" cy="13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194" name="Line 26"/>
                <p:cNvSpPr>
                  <a:spLocks noChangeShapeType="1"/>
                </p:cNvSpPr>
                <p:nvPr/>
              </p:nvSpPr>
              <p:spPr bwMode="auto">
                <a:xfrm flipH="1" flipV="1">
                  <a:off x="1543" y="2786"/>
                  <a:ext cx="0" cy="75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7195" name="Object 27"/>
                <p:cNvGraphicFramePr>
                  <a:graphicFrameLocks noChangeAspect="1"/>
                </p:cNvGraphicFramePr>
                <p:nvPr/>
              </p:nvGraphicFramePr>
              <p:xfrm>
                <a:off x="1550" y="2785"/>
                <a:ext cx="475" cy="18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51" name="Equation" r:id="rId18" imgW="406080" imgH="215640" progId="Equation.DSMT4">
                        <p:embed/>
                      </p:oleObj>
                    </mc:Choice>
                    <mc:Fallback>
                      <p:oleObj name="Equation" r:id="rId18" imgW="406080" imgH="215640" progId="Equation.DSMT4">
                        <p:embed/>
                        <p:pic>
                          <p:nvPicPr>
                            <p:cNvPr id="0" name="Object 2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550" y="2785"/>
                              <a:ext cx="475" cy="183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719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223" y="3660"/>
                  <a:ext cx="680" cy="2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pPr algn="ctr" rtl="0" eaLnBrk="0" hangingPunct="0">
                    <a:spcBef>
                      <a:spcPct val="50000"/>
                    </a:spcBef>
                  </a:pPr>
                  <a:r>
                    <a:rPr lang="en-US">
                      <a:latin typeface="Times New Roman" pitchFamily="18" charset="0"/>
                    </a:rPr>
                    <a:t>Fig. 3.15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  <p:grpSp>
              <p:nvGrpSpPr>
                <p:cNvPr id="7197" name="Group 29"/>
                <p:cNvGrpSpPr>
                  <a:grpSpLocks/>
                </p:cNvGrpSpPr>
                <p:nvPr/>
              </p:nvGrpSpPr>
              <p:grpSpPr bwMode="auto">
                <a:xfrm>
                  <a:off x="871" y="3045"/>
                  <a:ext cx="1337" cy="474"/>
                  <a:chOff x="2106" y="3763"/>
                  <a:chExt cx="1337" cy="474"/>
                </a:xfrm>
              </p:grpSpPr>
              <p:sp>
                <p:nvSpPr>
                  <p:cNvPr id="7198" name="Freeform 30"/>
                  <p:cNvSpPr>
                    <a:spLocks/>
                  </p:cNvSpPr>
                  <p:nvPr/>
                </p:nvSpPr>
                <p:spPr bwMode="auto">
                  <a:xfrm>
                    <a:off x="2106" y="3764"/>
                    <a:ext cx="672" cy="473"/>
                  </a:xfrm>
                  <a:custGeom>
                    <a:avLst/>
                    <a:gdLst>
                      <a:gd name="T0" fmla="*/ 0 w 672"/>
                      <a:gd name="T1" fmla="*/ 467 h 473"/>
                      <a:gd name="T2" fmla="*/ 160 w 672"/>
                      <a:gd name="T3" fmla="*/ 467 h 473"/>
                      <a:gd name="T4" fmla="*/ 282 w 672"/>
                      <a:gd name="T5" fmla="*/ 460 h 473"/>
                      <a:gd name="T6" fmla="*/ 455 w 672"/>
                      <a:gd name="T7" fmla="*/ 390 h 473"/>
                      <a:gd name="T8" fmla="*/ 596 w 672"/>
                      <a:gd name="T9" fmla="*/ 217 h 473"/>
                      <a:gd name="T10" fmla="*/ 672 w 672"/>
                      <a:gd name="T11" fmla="*/ 0 h 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72" h="473">
                        <a:moveTo>
                          <a:pt x="0" y="467"/>
                        </a:moveTo>
                        <a:cubicBezTo>
                          <a:pt x="56" y="467"/>
                          <a:pt x="113" y="468"/>
                          <a:pt x="160" y="467"/>
                        </a:cubicBezTo>
                        <a:cubicBezTo>
                          <a:pt x="207" y="466"/>
                          <a:pt x="233" y="473"/>
                          <a:pt x="282" y="460"/>
                        </a:cubicBezTo>
                        <a:cubicBezTo>
                          <a:pt x="331" y="447"/>
                          <a:pt x="403" y="431"/>
                          <a:pt x="455" y="390"/>
                        </a:cubicBezTo>
                        <a:cubicBezTo>
                          <a:pt x="507" y="349"/>
                          <a:pt x="560" y="282"/>
                          <a:pt x="596" y="217"/>
                        </a:cubicBezTo>
                        <a:cubicBezTo>
                          <a:pt x="632" y="152"/>
                          <a:pt x="652" y="76"/>
                          <a:pt x="672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7199" name="Freeform 31"/>
                  <p:cNvSpPr>
                    <a:spLocks/>
                  </p:cNvSpPr>
                  <p:nvPr/>
                </p:nvSpPr>
                <p:spPr bwMode="auto">
                  <a:xfrm flipH="1">
                    <a:off x="2771" y="3763"/>
                    <a:ext cx="672" cy="473"/>
                  </a:xfrm>
                  <a:custGeom>
                    <a:avLst/>
                    <a:gdLst>
                      <a:gd name="T0" fmla="*/ 0 w 672"/>
                      <a:gd name="T1" fmla="*/ 467 h 473"/>
                      <a:gd name="T2" fmla="*/ 160 w 672"/>
                      <a:gd name="T3" fmla="*/ 467 h 473"/>
                      <a:gd name="T4" fmla="*/ 282 w 672"/>
                      <a:gd name="T5" fmla="*/ 460 h 473"/>
                      <a:gd name="T6" fmla="*/ 455 w 672"/>
                      <a:gd name="T7" fmla="*/ 390 h 473"/>
                      <a:gd name="T8" fmla="*/ 596 w 672"/>
                      <a:gd name="T9" fmla="*/ 217 h 473"/>
                      <a:gd name="T10" fmla="*/ 672 w 672"/>
                      <a:gd name="T11" fmla="*/ 0 h 47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672" h="473">
                        <a:moveTo>
                          <a:pt x="0" y="467"/>
                        </a:moveTo>
                        <a:cubicBezTo>
                          <a:pt x="56" y="467"/>
                          <a:pt x="113" y="468"/>
                          <a:pt x="160" y="467"/>
                        </a:cubicBezTo>
                        <a:cubicBezTo>
                          <a:pt x="207" y="466"/>
                          <a:pt x="233" y="473"/>
                          <a:pt x="282" y="460"/>
                        </a:cubicBezTo>
                        <a:cubicBezTo>
                          <a:pt x="331" y="447"/>
                          <a:pt x="403" y="431"/>
                          <a:pt x="455" y="390"/>
                        </a:cubicBezTo>
                        <a:cubicBezTo>
                          <a:pt x="507" y="349"/>
                          <a:pt x="560" y="282"/>
                          <a:pt x="596" y="217"/>
                        </a:cubicBezTo>
                        <a:cubicBezTo>
                          <a:pt x="632" y="152"/>
                          <a:pt x="652" y="76"/>
                          <a:pt x="672" y="0"/>
                        </a:cubicBezTo>
                      </a:path>
                    </a:pathLst>
                  </a:custGeom>
                  <a:noFill/>
                  <a:ln w="2857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 flipV="1">
                <a:off x="3014" y="3700"/>
                <a:ext cx="1595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201" name="Object 33"/>
              <p:cNvGraphicFramePr>
                <a:graphicFrameLocks noChangeAspect="1"/>
              </p:cNvGraphicFramePr>
              <p:nvPr/>
            </p:nvGraphicFramePr>
            <p:xfrm>
              <a:off x="4622" y="3617"/>
              <a:ext cx="162" cy="1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52" name="Equation" r:id="rId19" imgW="101520" imgH="177480" progId="Equation.DSMT4">
                      <p:embed/>
                    </p:oleObj>
                  </mc:Choice>
                  <mc:Fallback>
                    <p:oleObj name="Equation" r:id="rId19" imgW="101520" imgH="177480" progId="Equation.DSMT4">
                      <p:embed/>
                      <p:pic>
                        <p:nvPicPr>
                          <p:cNvPr id="0" name="Object 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22" y="3617"/>
                            <a:ext cx="162" cy="1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 flipH="1" flipV="1">
                <a:off x="3781" y="2947"/>
                <a:ext cx="0" cy="75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7203" name="Object 35"/>
              <p:cNvGraphicFramePr>
                <a:graphicFrameLocks noChangeAspect="1"/>
              </p:cNvGraphicFramePr>
              <p:nvPr/>
            </p:nvGraphicFramePr>
            <p:xfrm>
              <a:off x="3744" y="2869"/>
              <a:ext cx="550" cy="3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253" name="Equation" r:id="rId21" imgW="469800" imgH="368280" progId="Equation.DSMT4">
                      <p:embed/>
                    </p:oleObj>
                  </mc:Choice>
                  <mc:Fallback>
                    <p:oleObj name="Equation" r:id="rId21" imgW="469800" imgH="368280" progId="Equation.DSMT4">
                      <p:embed/>
                      <p:pic>
                        <p:nvPicPr>
                          <p:cNvPr id="0" name="Object 3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44" y="2869"/>
                            <a:ext cx="550" cy="3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7204" name="Text Box 36"/>
              <p:cNvSpPr txBox="1">
                <a:spLocks noChangeArrowheads="1"/>
              </p:cNvSpPr>
              <p:nvPr/>
            </p:nvSpPr>
            <p:spPr bwMode="auto">
              <a:xfrm>
                <a:off x="3462" y="3821"/>
                <a:ext cx="680" cy="2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algn="ctr" rtl="0" eaLnBrk="0" hangingPunct="0">
                  <a:spcBef>
                    <a:spcPct val="50000"/>
                  </a:spcBef>
                </a:pPr>
                <a:r>
                  <a:rPr lang="en-US">
                    <a:latin typeface="Times New Roman" pitchFamily="18" charset="0"/>
                  </a:rPr>
                  <a:t>Fig. 3.16</a:t>
                </a:r>
                <a:endParaRPr lang="en-US" sz="2400">
                  <a:latin typeface="Times New Roman" pitchFamily="18" charset="0"/>
                </a:endParaRPr>
              </a:p>
            </p:txBody>
          </p:sp>
          <p:grpSp>
            <p:nvGrpSpPr>
              <p:cNvPr id="7205" name="Group 37"/>
              <p:cNvGrpSpPr>
                <a:grpSpLocks/>
              </p:cNvGrpSpPr>
              <p:nvPr/>
            </p:nvGrpSpPr>
            <p:grpSpPr bwMode="auto">
              <a:xfrm>
                <a:off x="3077" y="3297"/>
                <a:ext cx="1426" cy="381"/>
                <a:chOff x="3897" y="2474"/>
                <a:chExt cx="1670" cy="304"/>
              </a:xfrm>
            </p:grpSpPr>
            <p:sp>
              <p:nvSpPr>
                <p:cNvPr id="7206" name="Freeform 38"/>
                <p:cNvSpPr>
                  <a:spLocks/>
                </p:cNvSpPr>
                <p:nvPr/>
              </p:nvSpPr>
              <p:spPr bwMode="auto">
                <a:xfrm>
                  <a:off x="3897" y="2475"/>
                  <a:ext cx="839" cy="303"/>
                </a:xfrm>
                <a:custGeom>
                  <a:avLst/>
                  <a:gdLst>
                    <a:gd name="T0" fmla="*/ 0 w 608"/>
                    <a:gd name="T1" fmla="*/ 303 h 303"/>
                    <a:gd name="T2" fmla="*/ 141 w 608"/>
                    <a:gd name="T3" fmla="*/ 290 h 303"/>
                    <a:gd name="T4" fmla="*/ 231 w 608"/>
                    <a:gd name="T5" fmla="*/ 239 h 303"/>
                    <a:gd name="T6" fmla="*/ 333 w 608"/>
                    <a:gd name="T7" fmla="*/ 149 h 303"/>
                    <a:gd name="T8" fmla="*/ 448 w 608"/>
                    <a:gd name="T9" fmla="*/ 53 h 303"/>
                    <a:gd name="T10" fmla="*/ 551 w 608"/>
                    <a:gd name="T11" fmla="*/ 8 h 303"/>
                    <a:gd name="T12" fmla="*/ 608 w 608"/>
                    <a:gd name="T13" fmla="*/ 8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08" h="303">
                      <a:moveTo>
                        <a:pt x="0" y="303"/>
                      </a:moveTo>
                      <a:cubicBezTo>
                        <a:pt x="51" y="302"/>
                        <a:pt x="103" y="301"/>
                        <a:pt x="141" y="290"/>
                      </a:cubicBezTo>
                      <a:cubicBezTo>
                        <a:pt x="179" y="279"/>
                        <a:pt x="199" y="262"/>
                        <a:pt x="231" y="239"/>
                      </a:cubicBezTo>
                      <a:cubicBezTo>
                        <a:pt x="263" y="216"/>
                        <a:pt x="297" y="180"/>
                        <a:pt x="333" y="149"/>
                      </a:cubicBezTo>
                      <a:cubicBezTo>
                        <a:pt x="369" y="118"/>
                        <a:pt x="412" y="76"/>
                        <a:pt x="448" y="53"/>
                      </a:cubicBezTo>
                      <a:cubicBezTo>
                        <a:pt x="484" y="30"/>
                        <a:pt x="524" y="16"/>
                        <a:pt x="551" y="8"/>
                      </a:cubicBezTo>
                      <a:cubicBezTo>
                        <a:pt x="578" y="0"/>
                        <a:pt x="593" y="4"/>
                        <a:pt x="608" y="8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Freeform 39"/>
                <p:cNvSpPr>
                  <a:spLocks/>
                </p:cNvSpPr>
                <p:nvPr/>
              </p:nvSpPr>
              <p:spPr bwMode="auto">
                <a:xfrm flipH="1">
                  <a:off x="4728" y="2474"/>
                  <a:ext cx="839" cy="303"/>
                </a:xfrm>
                <a:custGeom>
                  <a:avLst/>
                  <a:gdLst>
                    <a:gd name="T0" fmla="*/ 0 w 608"/>
                    <a:gd name="T1" fmla="*/ 303 h 303"/>
                    <a:gd name="T2" fmla="*/ 141 w 608"/>
                    <a:gd name="T3" fmla="*/ 290 h 303"/>
                    <a:gd name="T4" fmla="*/ 231 w 608"/>
                    <a:gd name="T5" fmla="*/ 239 h 303"/>
                    <a:gd name="T6" fmla="*/ 333 w 608"/>
                    <a:gd name="T7" fmla="*/ 149 h 303"/>
                    <a:gd name="T8" fmla="*/ 448 w 608"/>
                    <a:gd name="T9" fmla="*/ 53 h 303"/>
                    <a:gd name="T10" fmla="*/ 551 w 608"/>
                    <a:gd name="T11" fmla="*/ 8 h 303"/>
                    <a:gd name="T12" fmla="*/ 608 w 608"/>
                    <a:gd name="T13" fmla="*/ 8 h 3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08" h="303">
                      <a:moveTo>
                        <a:pt x="0" y="303"/>
                      </a:moveTo>
                      <a:cubicBezTo>
                        <a:pt x="51" y="302"/>
                        <a:pt x="103" y="301"/>
                        <a:pt x="141" y="290"/>
                      </a:cubicBezTo>
                      <a:cubicBezTo>
                        <a:pt x="179" y="279"/>
                        <a:pt x="199" y="262"/>
                        <a:pt x="231" y="239"/>
                      </a:cubicBezTo>
                      <a:cubicBezTo>
                        <a:pt x="263" y="216"/>
                        <a:pt x="297" y="180"/>
                        <a:pt x="333" y="149"/>
                      </a:cubicBezTo>
                      <a:cubicBezTo>
                        <a:pt x="369" y="118"/>
                        <a:pt x="412" y="76"/>
                        <a:pt x="448" y="53"/>
                      </a:cubicBezTo>
                      <a:cubicBezTo>
                        <a:pt x="484" y="30"/>
                        <a:pt x="524" y="16"/>
                        <a:pt x="551" y="8"/>
                      </a:cubicBezTo>
                      <a:cubicBezTo>
                        <a:pt x="578" y="0"/>
                        <a:pt x="593" y="4"/>
                        <a:pt x="608" y="8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4992" y="4042"/>
              <a:ext cx="125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743200" y="80963"/>
            <a:ext cx="41148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l" rtl="0"/>
            <a:r>
              <a:rPr lang="en-US"/>
              <a:t>Related to Gaussian, Comm. Theory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207963" y="127000"/>
            <a:ext cx="8756650" cy="1947863"/>
            <a:chOff x="131" y="80"/>
            <a:chExt cx="5516" cy="1227"/>
          </a:xfrm>
        </p:grpSpPr>
        <p:sp>
          <p:nvSpPr>
            <p:cNvPr id="8195" name="Text Box 3"/>
            <p:cNvSpPr txBox="1">
              <a:spLocks noChangeArrowheads="1"/>
            </p:cNvSpPr>
            <p:nvPr/>
          </p:nvSpPr>
          <p:spPr bwMode="auto">
            <a:xfrm>
              <a:off x="131" y="80"/>
              <a:ext cx="270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800" dirty="0">
                  <a:latin typeface="Times New Roman" pitchFamily="18" charset="0"/>
                </a:rPr>
                <a:t>12. </a:t>
              </a:r>
              <a:r>
                <a:rPr lang="en-US" sz="2800" b="1" dirty="0">
                  <a:latin typeface="Times New Roman" pitchFamily="18" charset="0"/>
                </a:rPr>
                <a:t>Fisher’s  F-distribution</a:t>
              </a:r>
            </a:p>
          </p:txBody>
        </p:sp>
        <p:graphicFrame>
          <p:nvGraphicFramePr>
            <p:cNvPr id="8196" name="Object 4"/>
            <p:cNvGraphicFramePr>
              <a:graphicFrameLocks noChangeAspect="1"/>
            </p:cNvGraphicFramePr>
            <p:nvPr/>
          </p:nvGraphicFramePr>
          <p:xfrm>
            <a:off x="234" y="491"/>
            <a:ext cx="4608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Equation" r:id="rId3" imgW="7315200" imgH="1295280" progId="Equation.DSMT4">
                    <p:embed/>
                  </p:oleObj>
                </mc:Choice>
                <mc:Fallback>
                  <p:oleObj name="Equation" r:id="rId3" imgW="7315200" imgH="12952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" y="491"/>
                          <a:ext cx="4608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4959" y="809"/>
              <a:ext cx="6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rtl="0"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(3-42)</a:t>
              </a:r>
            </a:p>
          </p:txBody>
        </p:sp>
      </p:grp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924800" y="641826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eaLnBrk="0" hangingPunct="0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9600" y="4833938"/>
            <a:ext cx="7315200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l" rtl="0"/>
            <a:r>
              <a:rPr lang="en-US" dirty="0"/>
              <a:t>The exponential model works well for inter arrival times </a:t>
            </a:r>
            <a:endParaRPr lang="ar-SA" dirty="0"/>
          </a:p>
          <a:p>
            <a:pPr algn="l" rtl="0"/>
            <a:r>
              <a:rPr lang="en-US" dirty="0"/>
              <a:t>(while the Poisson distribution describes the total number of events in a given period)</a:t>
            </a:r>
            <a:endParaRPr lang="ar-SA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609600" y="3116263"/>
            <a:ext cx="7315200" cy="92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 anchor="ctr">
            <a:spAutoFit/>
          </a:bodyPr>
          <a:lstStyle/>
          <a:p>
            <a:pPr algn="l" rtl="0"/>
            <a:r>
              <a:rPr lang="en-US" dirty="0"/>
              <a:t>Other distributions:</a:t>
            </a:r>
          </a:p>
          <a:p>
            <a:pPr algn="l" rtl="0"/>
            <a:r>
              <a:rPr lang="en-US" dirty="0" err="1"/>
              <a:t>Erlang</a:t>
            </a:r>
            <a:r>
              <a:rPr lang="en-US" dirty="0"/>
              <a:t> (traffic), </a:t>
            </a:r>
            <a:r>
              <a:rPr lang="en-US" dirty="0" err="1"/>
              <a:t>Weibull</a:t>
            </a:r>
            <a:r>
              <a:rPr lang="en-US" dirty="0"/>
              <a:t> (</a:t>
            </a:r>
            <a:r>
              <a:rPr lang="en-US" dirty="0" smtClean="0"/>
              <a:t>failure </a:t>
            </a:r>
            <a:r>
              <a:rPr lang="en-US" dirty="0"/>
              <a:t>rate), </a:t>
            </a:r>
            <a:r>
              <a:rPr lang="en-US" dirty="0" err="1"/>
              <a:t>Poreto</a:t>
            </a:r>
            <a:r>
              <a:rPr lang="en-US" dirty="0"/>
              <a:t> ( Economics , reliability), Maxwell (Statistical)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7334</TotalTime>
  <Words>992</Words>
  <Application>Microsoft Office PowerPoint</Application>
  <PresentationFormat>On-screen Show (4:3)</PresentationFormat>
  <Paragraphs>158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Symbol</vt:lpstr>
      <vt:lpstr>Default Design</vt:lpstr>
      <vt:lpstr>Microsoft Equation 3.0</vt:lpstr>
      <vt:lpstr>MathType 5.0 Equation</vt:lpstr>
      <vt:lpstr>Important Random Variables</vt:lpstr>
      <vt:lpstr>PowerPoint Presentation</vt:lpstr>
      <vt:lpstr>Normal (Gaussian) </vt:lpstr>
      <vt:lpstr>PowerPoint Presentation</vt:lpstr>
      <vt:lpstr>Exponential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Matlab</vt:lpstr>
      <vt:lpstr>Converting Data to PDF</vt:lpstr>
    </vt:vector>
  </TitlesOfParts>
  <Company>itc-acs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Continuous-Type Random Variables</dc:title>
  <dc:creator>AHM</dc:creator>
  <cp:lastModifiedBy>Ali Hussein Muqaibel</cp:lastModifiedBy>
  <cp:revision>13</cp:revision>
  <dcterms:created xsi:type="dcterms:W3CDTF">2006-09-16T14:13:50Z</dcterms:created>
  <dcterms:modified xsi:type="dcterms:W3CDTF">2013-02-09T08:19:48Z</dcterms:modified>
</cp:coreProperties>
</file>