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2" r:id="rId1"/>
  </p:sldMasterIdLst>
  <p:notesMasterIdLst>
    <p:notesMasterId r:id="rId27"/>
  </p:notesMasterIdLst>
  <p:sldIdLst>
    <p:sldId id="256" r:id="rId2"/>
    <p:sldId id="257" r:id="rId3"/>
    <p:sldId id="258" r:id="rId4"/>
    <p:sldId id="260" r:id="rId5"/>
    <p:sldId id="273" r:id="rId6"/>
    <p:sldId id="261" r:id="rId7"/>
    <p:sldId id="259" r:id="rId8"/>
    <p:sldId id="262" r:id="rId9"/>
    <p:sldId id="276" r:id="rId10"/>
    <p:sldId id="264" r:id="rId11"/>
    <p:sldId id="263" r:id="rId12"/>
    <p:sldId id="265" r:id="rId13"/>
    <p:sldId id="266" r:id="rId14"/>
    <p:sldId id="267" r:id="rId15"/>
    <p:sldId id="268" r:id="rId16"/>
    <p:sldId id="269" r:id="rId17"/>
    <p:sldId id="277" r:id="rId18"/>
    <p:sldId id="270" r:id="rId19"/>
    <p:sldId id="271" r:id="rId20"/>
    <p:sldId id="272" r:id="rId21"/>
    <p:sldId id="278" r:id="rId22"/>
    <p:sldId id="279" r:id="rId23"/>
    <p:sldId id="280" r:id="rId24"/>
    <p:sldId id="274" r:id="rId25"/>
    <p:sldId id="27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10" d="100"/>
          <a:sy n="110" d="100"/>
        </p:scale>
        <p:origin x="6" y="16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11D1C5-372F-4514-9EBF-339FCB2D81C2}" type="datetimeFigureOut">
              <a:rPr lang="en-US" smtClean="0"/>
              <a:pPr/>
              <a:t>11/27/2008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A4BDF-D528-4961-B58D-407C21264E8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3A4BDF-D528-4961-B58D-407C21264E8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3A4BDF-D528-4961-B58D-407C21264E8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3A4BDF-D528-4961-B58D-407C21264E82}"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483BDEE-FD75-40A2-9227-13CDC610E70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83BDEE-FD75-40A2-9227-13CDC610E7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83BDEE-FD75-40A2-9227-13CDC610E7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83BDEE-FD75-40A2-9227-13CDC610E7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483BDEE-FD75-40A2-9227-13CDC610E70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83BDEE-FD75-40A2-9227-13CDC610E7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483BDEE-FD75-40A2-9227-13CDC610E7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483BDEE-FD75-40A2-9227-13CDC610E7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483BDEE-FD75-40A2-9227-13CDC610E70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83BDEE-FD75-40A2-9227-13CDC610E7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85E73B0-E55A-4716-AC5B-650F11040C32}" type="datetimeFigureOut">
              <a:rPr lang="en-US" smtClean="0"/>
              <a:pPr/>
              <a:t>11/27/2008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483BDEE-FD75-40A2-9227-13CDC610E70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85E73B0-E55A-4716-AC5B-650F11040C32}" type="datetimeFigureOut">
              <a:rPr lang="en-US" smtClean="0"/>
              <a:pPr/>
              <a:t>11/27/2008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83BDEE-FD75-40A2-9227-13CDC610E70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mailto:wajih@kfupm.edu.s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rot="19395321">
            <a:off x="1368721" y="2126915"/>
            <a:ext cx="7604902" cy="3789823"/>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026" name="Picture 2"/>
            <p:cNvPicPr>
              <a:picLocks noChangeAspect="1" noChangeArrowheads="1"/>
            </p:cNvPicPr>
            <p:nvPr/>
          </p:nvPicPr>
          <p:blipFill>
            <a:blip r:embed="rId3"/>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027" name="Picture 3"/>
            <p:cNvPicPr>
              <a:picLocks noChangeAspect="1" noChangeArrowheads="1"/>
            </p:cNvPicPr>
            <p:nvPr/>
          </p:nvPicPr>
          <p:blipFill>
            <a:blip r:embed="rId4"/>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2" name="Title 1"/>
          <p:cNvSpPr>
            <a:spLocks noGrp="1"/>
          </p:cNvSpPr>
          <p:nvPr>
            <p:ph type="ctrTitle"/>
          </p:nvPr>
        </p:nvSpPr>
        <p:spPr>
          <a:xfrm>
            <a:off x="1295400" y="228600"/>
            <a:ext cx="4343400" cy="2743200"/>
          </a:xfrm>
        </p:spPr>
        <p:txBody>
          <a:bodyPr>
            <a:normAutofit fontScale="90000"/>
          </a:bodyPr>
          <a:lstStyle/>
          <a:p>
            <a:r>
              <a:rPr lang="en-US" sz="4800" dirty="0" smtClean="0">
                <a:solidFill>
                  <a:srgbClr val="002060"/>
                </a:solidFill>
                <a:effectLst>
                  <a:outerShdw blurRad="38100" dist="38100" dir="2700000" algn="tl">
                    <a:srgbClr val="000000">
                      <a:alpha val="43137"/>
                    </a:srgbClr>
                  </a:outerShdw>
                </a:effectLst>
              </a:rPr>
              <a:t>Advanced MS Excel using Visual Basic for Apps (VBA)</a:t>
            </a:r>
            <a:endParaRPr lang="en-US" sz="4800" dirty="0">
              <a:solidFill>
                <a:srgbClr val="00206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5410200" y="5638800"/>
            <a:ext cx="2819400" cy="685800"/>
          </a:xfrm>
        </p:spPr>
        <p:txBody>
          <a:bodyPr/>
          <a:lstStyle/>
          <a:p>
            <a:pPr algn="ctr"/>
            <a:r>
              <a:rPr lang="en-US" dirty="0" smtClean="0">
                <a:solidFill>
                  <a:schemeClr val="tx1"/>
                </a:solidFill>
                <a:effectLst>
                  <a:outerShdw blurRad="38100" dist="38100" dir="2700000" algn="tl">
                    <a:srgbClr val="000000">
                      <a:alpha val="43137"/>
                    </a:srgbClr>
                  </a:outerShdw>
                </a:effectLst>
              </a:rPr>
              <a:t>Wajih Abu-Al-Saud</a:t>
            </a:r>
            <a:endParaRPr lang="en-US" dirty="0">
              <a:solidFill>
                <a:schemeClr val="tx1"/>
              </a:solidFill>
              <a:effectLst>
                <a:outerShdw blurRad="38100" dist="38100" dir="2700000" algn="tl">
                  <a:srgbClr val="000000">
                    <a:alpha val="43137"/>
                  </a:srgbClr>
                </a:outerShdw>
              </a:effectLst>
            </a:endParaRPr>
          </a:p>
        </p:txBody>
      </p:sp>
      <p:sp>
        <p:nvSpPr>
          <p:cNvPr id="8" name="Subtitle 2"/>
          <p:cNvSpPr txBox="1">
            <a:spLocks/>
          </p:cNvSpPr>
          <p:nvPr/>
        </p:nvSpPr>
        <p:spPr>
          <a:xfrm>
            <a:off x="4953000" y="6172200"/>
            <a:ext cx="3962400" cy="685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May 20, 2008</a:t>
            </a:r>
            <a:endParaRPr kumimoji="0" lang="en-US"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096794" y="4991807"/>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fontScale="90000"/>
          </a:bodyPr>
          <a:lstStyle/>
          <a:p>
            <a:r>
              <a:rPr lang="en-US" sz="4800" dirty="0" smtClean="0"/>
              <a:t>VBA !! What is That ???</a:t>
            </a:r>
            <a:endParaRPr lang="en-US" sz="4800" b="1" dirty="0"/>
          </a:p>
        </p:txBody>
      </p:sp>
      <p:sp>
        <p:nvSpPr>
          <p:cNvPr id="10" name="Content Placeholder 2"/>
          <p:cNvSpPr>
            <a:spLocks noGrp="1"/>
          </p:cNvSpPr>
          <p:nvPr>
            <p:ph idx="1"/>
          </p:nvPr>
        </p:nvSpPr>
        <p:spPr>
          <a:xfrm>
            <a:off x="1143000" y="1143000"/>
            <a:ext cx="7498080" cy="4800600"/>
          </a:xfrm>
        </p:spPr>
        <p:txBody>
          <a:bodyPr>
            <a:normAutofit fontScale="70000" lnSpcReduction="20000"/>
          </a:bodyPr>
          <a:lstStyle/>
          <a:p>
            <a:r>
              <a:rPr lang="en-US" dirty="0" smtClean="0"/>
              <a:t>To run macros (Visual Basic Code) in Excel </a:t>
            </a:r>
            <a:r>
              <a:rPr lang="en-US" i="1" dirty="0" smtClean="0"/>
              <a:t>(See next slide for an explanation of how to modify security settings in Excel 2007)</a:t>
            </a:r>
            <a:r>
              <a:rPr lang="en-US" dirty="0" smtClean="0"/>
              <a:t>:</a:t>
            </a:r>
          </a:p>
          <a:p>
            <a:pPr>
              <a:buNone/>
            </a:pPr>
            <a:endParaRPr lang="en-US" sz="1300" dirty="0" smtClean="0"/>
          </a:p>
          <a:p>
            <a:pPr lvl="1"/>
            <a:r>
              <a:rPr lang="en-US" b="1" i="1" dirty="0" smtClean="0"/>
              <a:t>Excel 2003: </a:t>
            </a:r>
            <a:r>
              <a:rPr lang="en-US" dirty="0" smtClean="0"/>
              <a:t>Macro Security Setting at “MEDIUM  LEVEL” (recommended) or lower (not recommended)</a:t>
            </a:r>
          </a:p>
          <a:p>
            <a:pPr lvl="1">
              <a:buNone/>
            </a:pPr>
            <a:endParaRPr lang="en-US" sz="1300" dirty="0" smtClean="0"/>
          </a:p>
          <a:p>
            <a:pPr lvl="1"/>
            <a:r>
              <a:rPr lang="en-US" b="1" i="1" dirty="0" smtClean="0"/>
              <a:t>Excel 2007: </a:t>
            </a:r>
            <a:r>
              <a:rPr lang="en-US" dirty="0" smtClean="0"/>
              <a:t>Macro Security Setting at “DISABLE  ALL  MACROS  WITH NOTIFICATION” (recommended) or      lower (not recommended)</a:t>
            </a:r>
          </a:p>
          <a:p>
            <a:pPr lvl="1"/>
            <a:endParaRPr lang="en-US" dirty="0" smtClean="0"/>
          </a:p>
          <a:p>
            <a:r>
              <a:rPr lang="en-US" dirty="0" smtClean="0"/>
              <a:t>After writing any macro in an Excel file, the next time you open the document, you will receive a security warning informing you of the existence of macros in the file and option of “enabling” or disabling macros. If you would like to run macros, you must choose “Enable”. If you simply want to see the data in sheet but not run macros, you may choose “Disable”</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Developer Menu.bmp"/>
          <p:cNvPicPr>
            <a:picLocks noChangeAspect="1"/>
          </p:cNvPicPr>
          <p:nvPr/>
        </p:nvPicPr>
        <p:blipFill>
          <a:blip r:embed="rId2"/>
          <a:stretch>
            <a:fillRect/>
          </a:stretch>
        </p:blipFill>
        <p:spPr>
          <a:xfrm>
            <a:off x="1600200" y="1752600"/>
            <a:ext cx="6810375" cy="1362075"/>
          </a:xfrm>
          <a:prstGeom prst="rect">
            <a:avLst/>
          </a:prstGeom>
        </p:spPr>
      </p:pic>
      <p:sp>
        <p:nvSpPr>
          <p:cNvPr id="11" name="Up Arrow 10"/>
          <p:cNvSpPr/>
          <p:nvPr/>
        </p:nvSpPr>
        <p:spPr>
          <a:xfrm rot="20422639">
            <a:off x="3098481" y="2820177"/>
            <a:ext cx="301047" cy="171412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a:spLocks noGrp="1"/>
          </p:cNvSpPr>
          <p:nvPr>
            <p:ph idx="1"/>
          </p:nvPr>
        </p:nvSpPr>
        <p:spPr>
          <a:xfrm>
            <a:off x="1143000" y="1143000"/>
            <a:ext cx="7848600" cy="5715000"/>
          </a:xfrm>
        </p:spPr>
        <p:txBody>
          <a:bodyPr>
            <a:normAutofit lnSpcReduction="10000"/>
          </a:bodyPr>
          <a:lstStyle/>
          <a:p>
            <a:r>
              <a:rPr lang="en-US" dirty="0" smtClean="0"/>
              <a:t>Developer Menu</a:t>
            </a:r>
          </a:p>
          <a:p>
            <a:pPr>
              <a:buNone/>
            </a:pPr>
            <a:endParaRPr lang="en-US" dirty="0" smtClean="0"/>
          </a:p>
          <a:p>
            <a:pPr>
              <a:buNone/>
            </a:pPr>
            <a:endParaRPr lang="en-US" dirty="0" smtClean="0"/>
          </a:p>
          <a:p>
            <a:pPr>
              <a:buNone/>
            </a:pPr>
            <a:endParaRPr lang="en-US" dirty="0" smtClean="0"/>
          </a:p>
          <a:p>
            <a:pPr>
              <a:buNone/>
            </a:pPr>
            <a:endParaRPr lang="en-US" sz="1800" dirty="0" smtClean="0"/>
          </a:p>
          <a:p>
            <a:pPr>
              <a:buNone/>
            </a:pPr>
            <a:r>
              <a:rPr lang="en-US" sz="2800" dirty="0" smtClean="0"/>
              <a:t>Basic Components      Advanced Components</a:t>
            </a:r>
          </a:p>
          <a:p>
            <a:pPr>
              <a:buNone/>
            </a:pPr>
            <a:endParaRPr lang="en-US" sz="1100" dirty="0" smtClean="0"/>
          </a:p>
          <a:p>
            <a:pPr>
              <a:buNone/>
            </a:pPr>
            <a:r>
              <a:rPr lang="en-US" sz="1800" dirty="0" smtClean="0">
                <a:solidFill>
                  <a:srgbClr val="FF0000"/>
                </a:solidFill>
              </a:rPr>
              <a:t>To change security setting to enable running macros: click on this, and then choose  </a:t>
            </a:r>
          </a:p>
          <a:p>
            <a:pPr>
              <a:buNone/>
            </a:pPr>
            <a:r>
              <a:rPr lang="en-US" sz="1800" dirty="0" smtClean="0"/>
              <a:t>From my experience, this is the safest setting that will allow you to run your macros (you will be notified when opening an Excel file with </a:t>
            </a:r>
            <a:r>
              <a:rPr lang="en-US" sz="1800" dirty="0" smtClean="0"/>
              <a:t>existing macros </a:t>
            </a:r>
            <a:r>
              <a:rPr lang="en-US" sz="1800" dirty="0" smtClean="0"/>
              <a:t>and given option to enable or disable them). Remember: Enable macros in files from </a:t>
            </a:r>
            <a:r>
              <a:rPr lang="en-US" sz="1800" dirty="0" smtClean="0"/>
              <a:t>sources you TRUST </a:t>
            </a:r>
            <a:r>
              <a:rPr lang="en-US" sz="1800" dirty="0" smtClean="0"/>
              <a:t>ONLY.</a:t>
            </a:r>
          </a:p>
          <a:p>
            <a:pPr>
              <a:buNone/>
            </a:pPr>
            <a:r>
              <a:rPr lang="en-US" sz="1800" dirty="0" smtClean="0">
                <a:solidFill>
                  <a:srgbClr val="FF0000"/>
                </a:solidFill>
              </a:rPr>
              <a:t>“</a:t>
            </a:r>
            <a:r>
              <a:rPr lang="en-US" sz="1800" dirty="0" smtClean="0">
                <a:solidFill>
                  <a:srgbClr val="FF0000"/>
                </a:solidFill>
              </a:rPr>
              <a:t>TRUSTFUL” </a:t>
            </a:r>
            <a:r>
              <a:rPr lang="en-US" sz="1800" dirty="0" smtClean="0">
                <a:solidFill>
                  <a:srgbClr val="FF0000"/>
                </a:solidFill>
              </a:rPr>
              <a:t>means that they have good </a:t>
            </a:r>
            <a:r>
              <a:rPr lang="en-US" sz="1800" smtClean="0">
                <a:solidFill>
                  <a:srgbClr val="FF0000"/>
                </a:solidFill>
              </a:rPr>
              <a:t>and updated virus </a:t>
            </a:r>
            <a:r>
              <a:rPr lang="en-US" sz="1800" dirty="0" smtClean="0">
                <a:solidFill>
                  <a:srgbClr val="FF0000"/>
                </a:solidFill>
              </a:rPr>
              <a:t>scanner and know what they are doing </a:t>
            </a:r>
          </a:p>
          <a:p>
            <a:pPr>
              <a:buNone/>
            </a:pPr>
            <a:endParaRPr lang="en-US" sz="1800" dirty="0" smtClean="0">
              <a:solidFill>
                <a:srgbClr val="FF0000"/>
              </a:solidFill>
            </a:endParaRPr>
          </a:p>
        </p:txBody>
      </p:sp>
      <p:sp>
        <p:nvSpPr>
          <p:cNvPr id="9" name="Title 1"/>
          <p:cNvSpPr>
            <a:spLocks noGrp="1"/>
          </p:cNvSpPr>
          <p:nvPr>
            <p:ph type="title"/>
          </p:nvPr>
        </p:nvSpPr>
        <p:spPr>
          <a:xfrm>
            <a:off x="1295400" y="228600"/>
            <a:ext cx="7638288" cy="792162"/>
          </a:xfrm>
        </p:spPr>
        <p:txBody>
          <a:bodyPr>
            <a:normAutofit fontScale="90000"/>
          </a:bodyPr>
          <a:lstStyle/>
          <a:p>
            <a:r>
              <a:rPr lang="en-US" sz="4800" dirty="0" smtClean="0"/>
              <a:t>VBA !! What is That ???</a:t>
            </a:r>
            <a:endParaRPr lang="en-US" sz="4800" b="1" dirty="0"/>
          </a:p>
        </p:txBody>
      </p:sp>
      <p:sp>
        <p:nvSpPr>
          <p:cNvPr id="17" name="Right Brace 16"/>
          <p:cNvSpPr/>
          <p:nvPr/>
        </p:nvSpPr>
        <p:spPr>
          <a:xfrm rot="5400000">
            <a:off x="2571750" y="2305050"/>
            <a:ext cx="342900" cy="2286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ight Brace 18"/>
          <p:cNvSpPr/>
          <p:nvPr/>
        </p:nvSpPr>
        <p:spPr>
          <a:xfrm rot="5400000">
            <a:off x="6000750" y="1238250"/>
            <a:ext cx="342900" cy="4419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3074" name="Picture 2"/>
          <p:cNvPicPr>
            <a:picLocks noChangeAspect="1" noChangeArrowheads="1"/>
          </p:cNvPicPr>
          <p:nvPr/>
        </p:nvPicPr>
        <p:blipFill>
          <a:blip r:embed="rId3"/>
          <a:srcRect/>
          <a:stretch>
            <a:fillRect/>
          </a:stretch>
        </p:blipFill>
        <p:spPr bwMode="auto">
          <a:xfrm>
            <a:off x="2438400" y="4876800"/>
            <a:ext cx="2028825" cy="171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0967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fontScale="90000"/>
          </a:bodyPr>
          <a:lstStyle/>
          <a:p>
            <a:r>
              <a:rPr lang="en-US" sz="4800" dirty="0" smtClean="0"/>
              <a:t>VBA !! What is That ???</a:t>
            </a:r>
            <a:endParaRPr lang="en-US" sz="4800" b="1" dirty="0"/>
          </a:p>
        </p:txBody>
      </p:sp>
      <p:pic>
        <p:nvPicPr>
          <p:cNvPr id="11" name="Content Placeholder 10" descr="Visual Basic.bmp"/>
          <p:cNvPicPr>
            <a:picLocks noGrp="1" noChangeAspect="1"/>
          </p:cNvPicPr>
          <p:nvPr>
            <p:ph idx="1"/>
          </p:nvPr>
        </p:nvPicPr>
        <p:blipFill>
          <a:blip r:embed="rId4"/>
          <a:stretch>
            <a:fillRect/>
          </a:stretch>
        </p:blipFill>
        <p:spPr>
          <a:xfrm>
            <a:off x="2209800" y="1447800"/>
            <a:ext cx="5667375" cy="41529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228600"/>
            <a:ext cx="7638288" cy="792162"/>
          </a:xfrm>
        </p:spPr>
        <p:txBody>
          <a:bodyPr>
            <a:normAutofit/>
          </a:bodyPr>
          <a:lstStyle/>
          <a:p>
            <a:r>
              <a:rPr lang="en-US" sz="4400" i="1" dirty="0" smtClean="0"/>
              <a:t>Recording</a:t>
            </a:r>
            <a:r>
              <a:rPr lang="en-US" sz="4400" dirty="0" smtClean="0"/>
              <a:t> vs. </a:t>
            </a:r>
            <a:r>
              <a:rPr lang="en-US" sz="4400" i="1" dirty="0" smtClean="0"/>
              <a:t>Writing</a:t>
            </a:r>
            <a:r>
              <a:rPr lang="en-US" sz="4400" dirty="0" smtClean="0"/>
              <a:t> macros</a:t>
            </a:r>
            <a:endParaRPr lang="en-US" sz="4800" b="1" dirty="0"/>
          </a:p>
        </p:txBody>
      </p:sp>
      <p:sp>
        <p:nvSpPr>
          <p:cNvPr id="10" name="Content Placeholder 2"/>
          <p:cNvSpPr>
            <a:spLocks noGrp="1"/>
          </p:cNvSpPr>
          <p:nvPr>
            <p:ph idx="1"/>
          </p:nvPr>
        </p:nvSpPr>
        <p:spPr>
          <a:xfrm>
            <a:off x="1143000" y="1143000"/>
            <a:ext cx="7498080" cy="4800600"/>
          </a:xfrm>
        </p:spPr>
        <p:txBody>
          <a:bodyPr>
            <a:normAutofit fontScale="92500" lnSpcReduction="20000"/>
          </a:bodyPr>
          <a:lstStyle/>
          <a:p>
            <a:r>
              <a:rPr lang="en-US" b="1" i="1" u="sng" dirty="0" smtClean="0"/>
              <a:t>Recording</a:t>
            </a:r>
            <a:r>
              <a:rPr lang="en-US" dirty="0" smtClean="0"/>
              <a:t> Macros can be used for simple repeated tasks</a:t>
            </a:r>
          </a:p>
          <a:p>
            <a:pPr lvl="1"/>
            <a:r>
              <a:rPr lang="en-US" dirty="0" smtClean="0"/>
              <a:t>Simple</a:t>
            </a:r>
          </a:p>
          <a:p>
            <a:pPr lvl="1"/>
            <a:r>
              <a:rPr lang="en-US" dirty="0" smtClean="0"/>
              <a:t>Sometimes unreliable</a:t>
            </a:r>
          </a:p>
          <a:p>
            <a:pPr lvl="1"/>
            <a:r>
              <a:rPr lang="en-US" dirty="0" smtClean="0"/>
              <a:t>Very limited</a:t>
            </a:r>
          </a:p>
          <a:p>
            <a:pPr lvl="1">
              <a:buNone/>
            </a:pPr>
            <a:endParaRPr lang="en-US" dirty="0" smtClean="0"/>
          </a:p>
          <a:p>
            <a:r>
              <a:rPr lang="en-US" b="1" i="1" u="sng" dirty="0" smtClean="0"/>
              <a:t>Writing</a:t>
            </a:r>
            <a:r>
              <a:rPr lang="en-US" dirty="0" smtClean="0"/>
              <a:t> Macros can be used for very complicated tasks</a:t>
            </a:r>
          </a:p>
          <a:p>
            <a:pPr lvl="1"/>
            <a:r>
              <a:rPr lang="en-US" dirty="0" smtClean="0"/>
              <a:t>More complicated to use</a:t>
            </a:r>
          </a:p>
          <a:p>
            <a:pPr lvl="1"/>
            <a:r>
              <a:rPr lang="en-US" dirty="0" smtClean="0"/>
              <a:t>Very Reliable</a:t>
            </a:r>
          </a:p>
          <a:p>
            <a:pPr lvl="1"/>
            <a:r>
              <a:rPr lang="en-US" dirty="0" smtClean="0"/>
              <a:t>Virtually unlimited </a:t>
            </a:r>
          </a:p>
          <a:p>
            <a:endParaRPr lang="en-US" dirty="0" smtClean="0"/>
          </a:p>
          <a:p>
            <a:endParaRPr lang="en-US" dirty="0" smtClean="0"/>
          </a:p>
        </p:txBody>
      </p:sp>
      <p:grpSp>
        <p:nvGrpSpPr>
          <p:cNvPr id="2" name="Group 10"/>
          <p:cNvGrpSpPr/>
          <p:nvPr/>
        </p:nvGrpSpPr>
        <p:grpSpPr>
          <a:xfrm rot="19395321">
            <a:off x="60967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716863" y="5469129"/>
            <a:ext cx="2263474" cy="1044139"/>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3"/>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4"/>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fontScale="90000"/>
          </a:bodyPr>
          <a:lstStyle/>
          <a:p>
            <a:r>
              <a:rPr lang="en-US" sz="4400" dirty="0" smtClean="0"/>
              <a:t>How may I reference individual cells or ranges of cells in VBA</a:t>
            </a:r>
          </a:p>
        </p:txBody>
      </p:sp>
      <p:sp>
        <p:nvSpPr>
          <p:cNvPr id="10" name="Content Placeholder 2"/>
          <p:cNvSpPr>
            <a:spLocks noGrp="1"/>
          </p:cNvSpPr>
          <p:nvPr>
            <p:ph idx="1"/>
          </p:nvPr>
        </p:nvSpPr>
        <p:spPr>
          <a:xfrm>
            <a:off x="1143000" y="1371600"/>
            <a:ext cx="7772400" cy="5334000"/>
          </a:xfrm>
        </p:spPr>
        <p:txBody>
          <a:bodyPr>
            <a:normAutofit fontScale="92500" lnSpcReduction="20000"/>
          </a:bodyPr>
          <a:lstStyle/>
          <a:p>
            <a:pPr>
              <a:buNone/>
            </a:pPr>
            <a:r>
              <a:rPr lang="en-US" sz="2400" dirty="0" smtClean="0"/>
              <a:t>Worksheets(“</a:t>
            </a:r>
            <a:r>
              <a:rPr lang="en-US" sz="2400" dirty="0" err="1" smtClean="0">
                <a:solidFill>
                  <a:srgbClr val="FF0000"/>
                </a:solidFill>
              </a:rPr>
              <a:t>SheetName</a:t>
            </a:r>
            <a:r>
              <a:rPr lang="en-US" sz="2400" dirty="0" smtClean="0"/>
              <a:t>”).Cells(</a:t>
            </a:r>
            <a:r>
              <a:rPr lang="en-US" sz="2400" dirty="0" err="1" smtClean="0">
                <a:solidFill>
                  <a:srgbClr val="0070C0"/>
                </a:solidFill>
              </a:rPr>
              <a:t>Row</a:t>
            </a:r>
            <a:r>
              <a:rPr lang="en-US" sz="2400" dirty="0" err="1" smtClean="0"/>
              <a:t>,</a:t>
            </a:r>
            <a:r>
              <a:rPr lang="en-US" sz="2400" dirty="0" err="1" smtClean="0">
                <a:solidFill>
                  <a:srgbClr val="00B050"/>
                </a:solidFill>
              </a:rPr>
              <a:t>Column</a:t>
            </a:r>
            <a:r>
              <a:rPr lang="en-US" sz="2400" dirty="0" smtClean="0"/>
              <a:t>).</a:t>
            </a:r>
            <a:r>
              <a:rPr lang="en-US" sz="2400" dirty="0" smtClean="0">
                <a:solidFill>
                  <a:srgbClr val="7030A0"/>
                </a:solidFill>
              </a:rPr>
              <a:t>Property</a:t>
            </a:r>
            <a:r>
              <a:rPr lang="en-US" sz="2400" dirty="0" smtClean="0"/>
              <a:t> </a:t>
            </a:r>
          </a:p>
          <a:p>
            <a:pPr>
              <a:buNone/>
            </a:pPr>
            <a:r>
              <a:rPr lang="en-US" sz="2400" dirty="0" smtClean="0">
                <a:solidFill>
                  <a:srgbClr val="FF0000"/>
                </a:solidFill>
              </a:rPr>
              <a:t>    </a:t>
            </a:r>
          </a:p>
          <a:p>
            <a:pPr>
              <a:buNone/>
            </a:pPr>
            <a:r>
              <a:rPr lang="en-US" sz="2400" dirty="0" smtClean="0">
                <a:solidFill>
                  <a:srgbClr val="FF0000"/>
                </a:solidFill>
              </a:rPr>
              <a:t>		          Sheet1	                 </a:t>
            </a:r>
            <a:r>
              <a:rPr lang="en-US" sz="2400" dirty="0" smtClean="0">
                <a:solidFill>
                  <a:srgbClr val="0070C0"/>
                </a:solidFill>
              </a:rPr>
              <a:t>1    </a:t>
            </a:r>
            <a:r>
              <a:rPr lang="en-US" sz="2400" dirty="0" smtClean="0">
                <a:solidFill>
                  <a:srgbClr val="FF0000"/>
                </a:solidFill>
              </a:rPr>
              <a:t>     </a:t>
            </a:r>
            <a:r>
              <a:rPr lang="en-US" sz="2400" dirty="0" smtClean="0">
                <a:solidFill>
                  <a:srgbClr val="00B050"/>
                </a:solidFill>
              </a:rPr>
              <a:t>3</a:t>
            </a:r>
            <a:r>
              <a:rPr lang="en-US" sz="2400" dirty="0" smtClean="0">
                <a:solidFill>
                  <a:srgbClr val="FF0000"/>
                </a:solidFill>
              </a:rPr>
              <a:t>	</a:t>
            </a:r>
            <a:r>
              <a:rPr lang="en-US" sz="2400" dirty="0" smtClean="0">
                <a:solidFill>
                  <a:srgbClr val="7030A0"/>
                </a:solidFill>
              </a:rPr>
              <a:t>.Value</a:t>
            </a:r>
          </a:p>
          <a:p>
            <a:pPr>
              <a:buNone/>
            </a:pPr>
            <a:r>
              <a:rPr lang="en-US" sz="2400" dirty="0" smtClean="0">
                <a:solidFill>
                  <a:srgbClr val="FF0000"/>
                </a:solidFill>
              </a:rPr>
              <a:t>		          Results	                 </a:t>
            </a:r>
            <a:r>
              <a:rPr lang="en-US" sz="2400" dirty="0" smtClean="0">
                <a:solidFill>
                  <a:srgbClr val="0070C0"/>
                </a:solidFill>
              </a:rPr>
              <a:t>4    </a:t>
            </a:r>
            <a:r>
              <a:rPr lang="en-US" sz="2400" dirty="0" smtClean="0">
                <a:solidFill>
                  <a:srgbClr val="FF0000"/>
                </a:solidFill>
              </a:rPr>
              <a:t>     </a:t>
            </a:r>
            <a:r>
              <a:rPr lang="en-US" sz="2400" dirty="0" smtClean="0">
                <a:solidFill>
                  <a:srgbClr val="00B050"/>
                </a:solidFill>
              </a:rPr>
              <a:t>4</a:t>
            </a:r>
            <a:r>
              <a:rPr lang="en-US" sz="2400" dirty="0" smtClean="0">
                <a:solidFill>
                  <a:srgbClr val="FF0000"/>
                </a:solidFill>
              </a:rPr>
              <a:t> 	</a:t>
            </a:r>
            <a:r>
              <a:rPr lang="en-US" sz="2400" dirty="0" smtClean="0">
                <a:solidFill>
                  <a:srgbClr val="7030A0"/>
                </a:solidFill>
              </a:rPr>
              <a:t>.</a:t>
            </a:r>
            <a:r>
              <a:rPr lang="en-US" sz="2400" dirty="0" err="1" smtClean="0">
                <a:solidFill>
                  <a:srgbClr val="7030A0"/>
                </a:solidFill>
              </a:rPr>
              <a:t>Font.Color</a:t>
            </a:r>
            <a:endParaRPr lang="en-US" sz="2400" dirty="0" smtClean="0">
              <a:solidFill>
                <a:srgbClr val="7030A0"/>
              </a:solidFill>
            </a:endParaRPr>
          </a:p>
          <a:p>
            <a:pPr>
              <a:buNone/>
            </a:pPr>
            <a:r>
              <a:rPr lang="en-US" sz="2400" dirty="0" smtClean="0">
                <a:solidFill>
                  <a:srgbClr val="FF0000"/>
                </a:solidFill>
              </a:rPr>
              <a:t>		          Data	                 </a:t>
            </a:r>
            <a:r>
              <a:rPr lang="en-US" sz="2400" dirty="0" smtClean="0">
                <a:solidFill>
                  <a:srgbClr val="0070C0"/>
                </a:solidFill>
              </a:rPr>
              <a:t>x    </a:t>
            </a:r>
            <a:r>
              <a:rPr lang="en-US" sz="2400" dirty="0" smtClean="0">
                <a:solidFill>
                  <a:srgbClr val="FF0000"/>
                </a:solidFill>
              </a:rPr>
              <a:t>     </a:t>
            </a:r>
            <a:r>
              <a:rPr lang="en-US" sz="2400" dirty="0" smtClean="0">
                <a:solidFill>
                  <a:srgbClr val="00B050"/>
                </a:solidFill>
              </a:rPr>
              <a:t>y</a:t>
            </a:r>
            <a:r>
              <a:rPr lang="en-US" sz="2400" dirty="0" smtClean="0">
                <a:solidFill>
                  <a:srgbClr val="FF0000"/>
                </a:solidFill>
              </a:rPr>
              <a:t>	</a:t>
            </a:r>
            <a:r>
              <a:rPr lang="en-US" sz="2400" dirty="0" smtClean="0">
                <a:solidFill>
                  <a:srgbClr val="7030A0"/>
                </a:solidFill>
              </a:rPr>
              <a:t>.</a:t>
            </a:r>
            <a:r>
              <a:rPr lang="en-US" sz="2400" dirty="0" err="1" smtClean="0">
                <a:solidFill>
                  <a:srgbClr val="7030A0"/>
                </a:solidFill>
              </a:rPr>
              <a:t>Comment.Text</a:t>
            </a:r>
            <a:endParaRPr lang="en-US" sz="2400" dirty="0" smtClean="0">
              <a:solidFill>
                <a:srgbClr val="7030A0"/>
              </a:solidFill>
            </a:endParaRPr>
          </a:p>
          <a:p>
            <a:pPr>
              <a:buNone/>
            </a:pPr>
            <a:r>
              <a:rPr lang="en-US" sz="2400" dirty="0" smtClean="0">
                <a:solidFill>
                  <a:srgbClr val="FF0000"/>
                </a:solidFill>
              </a:rPr>
              <a:t>		          Sheet2                   </a:t>
            </a:r>
            <a:r>
              <a:rPr lang="en-US" sz="2800" dirty="0" smtClean="0">
                <a:solidFill>
                  <a:srgbClr val="FF0000"/>
                </a:solidFill>
              </a:rPr>
              <a:t> </a:t>
            </a:r>
            <a:r>
              <a:rPr lang="en-US" sz="2400" dirty="0" smtClean="0">
                <a:solidFill>
                  <a:srgbClr val="FF0000"/>
                </a:solidFill>
              </a:rPr>
              <a:t> </a:t>
            </a:r>
            <a:r>
              <a:rPr lang="en-US" sz="2400" dirty="0" smtClean="0">
                <a:solidFill>
                  <a:srgbClr val="0070C0"/>
                </a:solidFill>
              </a:rPr>
              <a:t>I</a:t>
            </a:r>
            <a:r>
              <a:rPr lang="en-US" sz="2400" dirty="0" smtClean="0">
                <a:solidFill>
                  <a:srgbClr val="FF0000"/>
                </a:solidFill>
              </a:rPr>
              <a:t>	 </a:t>
            </a:r>
            <a:r>
              <a:rPr lang="en-US" sz="2800" dirty="0" smtClean="0">
                <a:solidFill>
                  <a:srgbClr val="FF0000"/>
                </a:solidFill>
              </a:rPr>
              <a:t> </a:t>
            </a:r>
            <a:r>
              <a:rPr lang="en-US" sz="2400" dirty="0" smtClean="0">
                <a:solidFill>
                  <a:srgbClr val="FF0000"/>
                </a:solidFill>
              </a:rPr>
              <a:t>   </a:t>
            </a:r>
            <a:r>
              <a:rPr lang="en-US" sz="2400" dirty="0" smtClean="0">
                <a:solidFill>
                  <a:srgbClr val="00B050"/>
                </a:solidFill>
              </a:rPr>
              <a:t>j</a:t>
            </a:r>
            <a:r>
              <a:rPr lang="en-US" sz="2400" dirty="0" smtClean="0">
                <a:solidFill>
                  <a:srgbClr val="FF0000"/>
                </a:solidFill>
              </a:rPr>
              <a:t>	</a:t>
            </a:r>
            <a:r>
              <a:rPr lang="en-US" sz="2400" dirty="0" smtClean="0">
                <a:solidFill>
                  <a:srgbClr val="7030A0"/>
                </a:solidFill>
              </a:rPr>
              <a:t>.</a:t>
            </a:r>
            <a:r>
              <a:rPr lang="en-US" sz="2400" dirty="0" err="1" smtClean="0">
                <a:solidFill>
                  <a:srgbClr val="7030A0"/>
                </a:solidFill>
              </a:rPr>
              <a:t>Interior.Color</a:t>
            </a:r>
            <a:endParaRPr lang="en-US" sz="2400" dirty="0" smtClean="0">
              <a:solidFill>
                <a:srgbClr val="7030A0"/>
              </a:solidFill>
            </a:endParaRPr>
          </a:p>
          <a:p>
            <a:pPr>
              <a:buNone/>
            </a:pPr>
            <a:r>
              <a:rPr lang="en-US" sz="2400" dirty="0" smtClean="0">
                <a:solidFill>
                  <a:srgbClr val="7030A0"/>
                </a:solidFill>
              </a:rPr>
              <a:t>		          </a:t>
            </a:r>
            <a:r>
              <a:rPr lang="en-US" sz="2400" dirty="0" smtClean="0">
                <a:solidFill>
                  <a:srgbClr val="FF0000"/>
                </a:solidFill>
              </a:rPr>
              <a:t>Output	         </a:t>
            </a:r>
            <a:r>
              <a:rPr lang="en-US" sz="2400" dirty="0" smtClean="0">
                <a:solidFill>
                  <a:srgbClr val="7030A0"/>
                </a:solidFill>
              </a:rPr>
              <a:t>        </a:t>
            </a:r>
            <a:r>
              <a:rPr lang="en-US" sz="2400" dirty="0" smtClean="0">
                <a:solidFill>
                  <a:srgbClr val="0070C0"/>
                </a:solidFill>
              </a:rPr>
              <a:t>a    </a:t>
            </a:r>
            <a:r>
              <a:rPr lang="en-US" sz="2400" dirty="0" smtClean="0">
                <a:solidFill>
                  <a:srgbClr val="7030A0"/>
                </a:solidFill>
              </a:rPr>
              <a:t>     </a:t>
            </a:r>
            <a:r>
              <a:rPr lang="en-US" sz="2400" dirty="0" smtClean="0">
                <a:solidFill>
                  <a:srgbClr val="00B050"/>
                </a:solidFill>
              </a:rPr>
              <a:t>b</a:t>
            </a:r>
            <a:r>
              <a:rPr lang="en-US" sz="2400" dirty="0" smtClean="0">
                <a:solidFill>
                  <a:srgbClr val="7030A0"/>
                </a:solidFill>
              </a:rPr>
              <a:t>      .</a:t>
            </a:r>
            <a:r>
              <a:rPr lang="en-US" sz="2400" dirty="0" err="1" smtClean="0">
                <a:solidFill>
                  <a:srgbClr val="7030A0"/>
                </a:solidFill>
              </a:rPr>
              <a:t>FormulaArray</a:t>
            </a:r>
            <a:endParaRPr lang="en-US" sz="2400" dirty="0" smtClean="0">
              <a:solidFill>
                <a:srgbClr val="7030A0"/>
              </a:solidFill>
            </a:endParaRPr>
          </a:p>
          <a:p>
            <a:pPr>
              <a:buNone/>
            </a:pPr>
            <a:r>
              <a:rPr lang="en-US" sz="2400" dirty="0" smtClean="0">
                <a:solidFill>
                  <a:srgbClr val="7030A0"/>
                </a:solidFill>
              </a:rPr>
              <a:t>		           </a:t>
            </a:r>
            <a:r>
              <a:rPr lang="en-US" sz="2400" dirty="0" smtClean="0">
                <a:solidFill>
                  <a:srgbClr val="FF0000"/>
                </a:solidFill>
              </a:rPr>
              <a:t>Test	       </a:t>
            </a:r>
            <a:r>
              <a:rPr lang="en-US" sz="2400" dirty="0" smtClean="0">
                <a:solidFill>
                  <a:srgbClr val="7030A0"/>
                </a:solidFill>
              </a:rPr>
              <a:t>            </a:t>
            </a:r>
            <a:r>
              <a:rPr lang="en-US" sz="2400" dirty="0" smtClean="0">
                <a:solidFill>
                  <a:srgbClr val="0070C0"/>
                </a:solidFill>
              </a:rPr>
              <a:t>.Cells.</a:t>
            </a:r>
            <a:r>
              <a:rPr lang="en-US" sz="2400" dirty="0" smtClean="0">
                <a:solidFill>
                  <a:srgbClr val="7030A0"/>
                </a:solidFill>
              </a:rPr>
              <a:t> 	.</a:t>
            </a:r>
            <a:r>
              <a:rPr lang="en-US" sz="2400" dirty="0" err="1" smtClean="0">
                <a:solidFill>
                  <a:srgbClr val="7030A0"/>
                </a:solidFill>
              </a:rPr>
              <a:t>Font.Name</a:t>
            </a:r>
            <a:endParaRPr lang="en-US" sz="2400" dirty="0" smtClean="0">
              <a:solidFill>
                <a:srgbClr val="7030A0"/>
              </a:solidFill>
            </a:endParaRPr>
          </a:p>
          <a:p>
            <a:pPr>
              <a:buNone/>
            </a:pPr>
            <a:r>
              <a:rPr lang="en-US" sz="2400" dirty="0" smtClean="0">
                <a:solidFill>
                  <a:srgbClr val="7030A0"/>
                </a:solidFill>
              </a:rPr>
              <a:t>		          </a:t>
            </a:r>
            <a:r>
              <a:rPr lang="en-US" sz="2400" dirty="0" smtClean="0">
                <a:solidFill>
                  <a:srgbClr val="FF0000"/>
                </a:solidFill>
              </a:rPr>
              <a:t>Output	         </a:t>
            </a:r>
            <a:r>
              <a:rPr lang="en-US" sz="2400" dirty="0" smtClean="0">
                <a:solidFill>
                  <a:srgbClr val="7030A0"/>
                </a:solidFill>
              </a:rPr>
              <a:t>        </a:t>
            </a:r>
            <a:r>
              <a:rPr lang="en-US" sz="2400" dirty="0" smtClean="0">
                <a:solidFill>
                  <a:srgbClr val="0070C0"/>
                </a:solidFill>
              </a:rPr>
              <a:t>.Rows(5).</a:t>
            </a:r>
            <a:r>
              <a:rPr lang="en-US" sz="2400" dirty="0" smtClean="0">
                <a:solidFill>
                  <a:srgbClr val="7030A0"/>
                </a:solidFill>
              </a:rPr>
              <a:t>     .</a:t>
            </a:r>
            <a:r>
              <a:rPr lang="en-US" sz="2400" dirty="0" err="1" smtClean="0">
                <a:solidFill>
                  <a:srgbClr val="7030A0"/>
                </a:solidFill>
              </a:rPr>
              <a:t>Font.Size</a:t>
            </a:r>
            <a:endParaRPr lang="en-US" sz="2400" dirty="0" smtClean="0">
              <a:solidFill>
                <a:srgbClr val="7030A0"/>
              </a:solidFill>
            </a:endParaRPr>
          </a:p>
          <a:p>
            <a:pPr>
              <a:buNone/>
            </a:pPr>
            <a:r>
              <a:rPr lang="en-US" sz="2400" dirty="0" smtClean="0">
                <a:solidFill>
                  <a:srgbClr val="7030A0"/>
                </a:solidFill>
              </a:rPr>
              <a:t>		           </a:t>
            </a:r>
            <a:r>
              <a:rPr lang="en-US" sz="2400" dirty="0" smtClean="0">
                <a:solidFill>
                  <a:srgbClr val="FF0000"/>
                </a:solidFill>
              </a:rPr>
              <a:t>Test	       </a:t>
            </a:r>
            <a:r>
              <a:rPr lang="en-US" sz="2400" dirty="0" smtClean="0">
                <a:solidFill>
                  <a:srgbClr val="7030A0"/>
                </a:solidFill>
              </a:rPr>
              <a:t>        </a:t>
            </a:r>
            <a:r>
              <a:rPr lang="en-US" sz="2400" dirty="0" smtClean="0">
                <a:solidFill>
                  <a:srgbClr val="0070C0"/>
                </a:solidFill>
              </a:rPr>
              <a:t>.Columns(4).</a:t>
            </a:r>
            <a:r>
              <a:rPr lang="en-US" sz="2400" dirty="0" smtClean="0">
                <a:solidFill>
                  <a:srgbClr val="7030A0"/>
                </a:solidFill>
              </a:rPr>
              <a:t> 	.</a:t>
            </a:r>
            <a:r>
              <a:rPr lang="en-US" sz="2400" dirty="0" err="1" smtClean="0">
                <a:solidFill>
                  <a:srgbClr val="7030A0"/>
                </a:solidFill>
              </a:rPr>
              <a:t>Font.Name</a:t>
            </a:r>
            <a:endParaRPr lang="en-US" sz="2400" dirty="0" smtClean="0">
              <a:solidFill>
                <a:srgbClr val="7030A0"/>
              </a:solidFill>
            </a:endParaRPr>
          </a:p>
          <a:p>
            <a:pPr>
              <a:buNone/>
            </a:pPr>
            <a:r>
              <a:rPr lang="en-US" sz="2400" dirty="0" smtClean="0">
                <a:solidFill>
                  <a:srgbClr val="7030A0"/>
                </a:solidFill>
              </a:rPr>
              <a:t>	</a:t>
            </a:r>
          </a:p>
          <a:p>
            <a:pPr>
              <a:buNone/>
            </a:pPr>
            <a:r>
              <a:rPr lang="en-US" sz="2400" dirty="0" smtClean="0">
                <a:solidFill>
                  <a:srgbClr val="7030A0"/>
                </a:solidFill>
              </a:rPr>
              <a:t>	</a:t>
            </a:r>
            <a:r>
              <a:rPr lang="en-US" sz="2400" dirty="0" smtClean="0">
                <a:solidFill>
                  <a:srgbClr val="FF0000"/>
                </a:solidFill>
              </a:rPr>
              <a:t>       </a:t>
            </a:r>
            <a:r>
              <a:rPr lang="en-US" sz="2400" dirty="0" err="1" smtClean="0">
                <a:solidFill>
                  <a:srgbClr val="FF0000"/>
                </a:solidFill>
              </a:rPr>
              <a:t>SheetName.Cells</a:t>
            </a:r>
            <a:r>
              <a:rPr lang="en-US" sz="2400" dirty="0" smtClean="0">
                <a:solidFill>
                  <a:srgbClr val="FF0000"/>
                </a:solidFill>
              </a:rPr>
              <a:t>(…                              Many of other 							properties exist</a:t>
            </a:r>
            <a:endParaRPr lang="en-US" sz="2400" dirty="0" smtClean="0">
              <a:solidFill>
                <a:srgbClr val="7030A0"/>
              </a:solidFill>
            </a:endParaRPr>
          </a:p>
          <a:p>
            <a:pPr>
              <a:buNone/>
            </a:pPr>
            <a:r>
              <a:rPr lang="en-US" sz="2400" dirty="0" smtClean="0">
                <a:solidFill>
                  <a:srgbClr val="7030A0"/>
                </a:solidFill>
              </a:rPr>
              <a:t>			Another Format:  </a:t>
            </a:r>
            <a:r>
              <a:rPr lang="en-US" sz="2400" dirty="0" smtClean="0">
                <a:solidFill>
                  <a:srgbClr val="0070C0"/>
                </a:solidFill>
              </a:rPr>
              <a:t>.Cells(“B4”).</a:t>
            </a:r>
          </a:p>
          <a:p>
            <a:pPr>
              <a:buNone/>
            </a:pPr>
            <a:r>
              <a:rPr lang="en-US" sz="2400" dirty="0" smtClean="0">
                <a:solidFill>
                  <a:srgbClr val="7030A0"/>
                </a:solidFill>
              </a:rPr>
              <a:t>		Useful for non-changing references</a:t>
            </a:r>
          </a:p>
          <a:p>
            <a:pPr>
              <a:buNone/>
            </a:pPr>
            <a:endParaRPr lang="en-US" sz="2400" dirty="0" smtClean="0"/>
          </a:p>
        </p:txBody>
      </p:sp>
      <p:sp>
        <p:nvSpPr>
          <p:cNvPr id="17" name="Right Brace 16"/>
          <p:cNvSpPr/>
          <p:nvPr/>
        </p:nvSpPr>
        <p:spPr>
          <a:xfrm rot="5400000">
            <a:off x="5657850" y="5086350"/>
            <a:ext cx="3429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ight Brace 7"/>
          <p:cNvSpPr/>
          <p:nvPr/>
        </p:nvSpPr>
        <p:spPr>
          <a:xfrm rot="5400000">
            <a:off x="2647950" y="3371850"/>
            <a:ext cx="342900" cy="32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e 10"/>
          <p:cNvSpPr/>
          <p:nvPr/>
        </p:nvSpPr>
        <p:spPr>
          <a:xfrm rot="5400000">
            <a:off x="7524750" y="4133850"/>
            <a:ext cx="342900" cy="1981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fontScale="90000"/>
          </a:bodyPr>
          <a:lstStyle/>
          <a:p>
            <a:r>
              <a:rPr lang="en-US" sz="4000" dirty="0" smtClean="0"/>
              <a:t>How may I reference individual cells or ranges of cells in VBA</a:t>
            </a:r>
            <a:endParaRPr lang="en-US" sz="4400" dirty="0" smtClean="0"/>
          </a:p>
        </p:txBody>
      </p:sp>
      <p:sp>
        <p:nvSpPr>
          <p:cNvPr id="10" name="Content Placeholder 2"/>
          <p:cNvSpPr>
            <a:spLocks noGrp="1"/>
          </p:cNvSpPr>
          <p:nvPr>
            <p:ph idx="1"/>
          </p:nvPr>
        </p:nvSpPr>
        <p:spPr>
          <a:xfrm>
            <a:off x="1143000" y="1295400"/>
            <a:ext cx="7772400" cy="5181600"/>
          </a:xfrm>
        </p:spPr>
        <p:txBody>
          <a:bodyPr>
            <a:normAutofit/>
          </a:bodyPr>
          <a:lstStyle/>
          <a:p>
            <a:pPr>
              <a:buNone/>
            </a:pPr>
            <a:r>
              <a:rPr lang="en-US" sz="2400" dirty="0" smtClean="0"/>
              <a:t>Worksheets(“</a:t>
            </a:r>
            <a:r>
              <a:rPr lang="en-US" sz="2400" dirty="0" smtClean="0">
                <a:solidFill>
                  <a:srgbClr val="FF0000"/>
                </a:solidFill>
              </a:rPr>
              <a:t>Sheet Name</a:t>
            </a:r>
            <a:r>
              <a:rPr lang="en-US" sz="2400" dirty="0" smtClean="0"/>
              <a:t>”).</a:t>
            </a:r>
          </a:p>
          <a:p>
            <a:pPr>
              <a:buNone/>
            </a:pPr>
            <a:r>
              <a:rPr lang="en-US" sz="2400" dirty="0" smtClean="0"/>
              <a:t>   	   		Range(Cells(</a:t>
            </a:r>
            <a:r>
              <a:rPr lang="en-US" sz="2400" dirty="0" smtClean="0">
                <a:solidFill>
                  <a:srgbClr val="0070C0"/>
                </a:solidFill>
              </a:rPr>
              <a:t>R1</a:t>
            </a:r>
            <a:r>
              <a:rPr lang="en-US" sz="2400" dirty="0" smtClean="0"/>
              <a:t>, </a:t>
            </a:r>
            <a:r>
              <a:rPr lang="en-US" sz="2400" dirty="0" smtClean="0">
                <a:solidFill>
                  <a:srgbClr val="00B050"/>
                </a:solidFill>
              </a:rPr>
              <a:t>C1</a:t>
            </a:r>
            <a:r>
              <a:rPr lang="en-US" sz="2400" dirty="0" smtClean="0"/>
              <a:t>), Cells(</a:t>
            </a:r>
            <a:r>
              <a:rPr lang="en-US" sz="2400" dirty="0" smtClean="0">
                <a:solidFill>
                  <a:srgbClr val="C00000"/>
                </a:solidFill>
              </a:rPr>
              <a:t>R2</a:t>
            </a:r>
            <a:r>
              <a:rPr lang="en-US" sz="2400" dirty="0" smtClean="0"/>
              <a:t>, </a:t>
            </a:r>
            <a:r>
              <a:rPr lang="en-US" sz="2400" dirty="0" smtClean="0">
                <a:solidFill>
                  <a:srgbClr val="FFC000"/>
                </a:solidFill>
              </a:rPr>
              <a:t>C2</a:t>
            </a:r>
            <a:r>
              <a:rPr lang="en-US" sz="2400" dirty="0" smtClean="0"/>
              <a:t>))</a:t>
            </a:r>
          </a:p>
          <a:p>
            <a:pPr>
              <a:buNone/>
            </a:pPr>
            <a:r>
              <a:rPr lang="en-US" sz="2400" dirty="0" smtClean="0"/>
              <a:t>								.</a:t>
            </a:r>
            <a:r>
              <a:rPr lang="en-US" sz="2400" dirty="0" smtClean="0">
                <a:solidFill>
                  <a:srgbClr val="7030A0"/>
                </a:solidFill>
              </a:rPr>
              <a:t>Property</a:t>
            </a:r>
            <a:r>
              <a:rPr lang="en-US" sz="2400" dirty="0" smtClean="0"/>
              <a:t> </a:t>
            </a:r>
          </a:p>
          <a:p>
            <a:pPr>
              <a:buNone/>
            </a:pPr>
            <a:endParaRPr lang="en-US" sz="2400" dirty="0" smtClean="0"/>
          </a:p>
          <a:p>
            <a:pPr>
              <a:buNone/>
            </a:pPr>
            <a:r>
              <a:rPr lang="en-US" sz="2400" dirty="0" smtClean="0"/>
              <a:t>	            Corner of Range</a:t>
            </a:r>
          </a:p>
          <a:p>
            <a:pPr>
              <a:buNone/>
            </a:pPr>
            <a:endParaRPr lang="en-US" sz="2400" dirty="0" smtClean="0"/>
          </a:p>
          <a:p>
            <a:pPr>
              <a:buNone/>
            </a:pPr>
            <a:r>
              <a:rPr lang="en-US" sz="2400" dirty="0" smtClean="0"/>
              <a:t>				 Opposite Corner of Range</a:t>
            </a:r>
          </a:p>
          <a:p>
            <a:pPr>
              <a:buNone/>
            </a:pPr>
            <a:endParaRPr lang="en-US" sz="2400" dirty="0" smtClean="0"/>
          </a:p>
          <a:p>
            <a:pPr>
              <a:buNone/>
            </a:pPr>
            <a:r>
              <a:rPr lang="en-US" sz="2400" dirty="0" smtClean="0"/>
              <a:t>Another Format      .Range("A4:C9").</a:t>
            </a:r>
          </a:p>
          <a:p>
            <a:pPr>
              <a:buNone/>
            </a:pPr>
            <a:r>
              <a:rPr lang="en-US" sz="2400" dirty="0" smtClean="0">
                <a:solidFill>
                  <a:srgbClr val="FF0000"/>
                </a:solidFill>
              </a:rPr>
              <a:t>    	</a:t>
            </a:r>
            <a:endParaRPr lang="en-US" sz="2400" dirty="0" smtClean="0">
              <a:solidFill>
                <a:srgbClr val="7030A0"/>
              </a:solidFill>
            </a:endParaRPr>
          </a:p>
          <a:p>
            <a:pPr>
              <a:buNone/>
            </a:pPr>
            <a:endParaRPr lang="en-US" sz="2400" dirty="0" smtClean="0"/>
          </a:p>
        </p:txBody>
      </p:sp>
      <p:sp>
        <p:nvSpPr>
          <p:cNvPr id="8" name="Up Arrow 7"/>
          <p:cNvSpPr/>
          <p:nvPr/>
        </p:nvSpPr>
        <p:spPr>
          <a:xfrm rot="13856644">
            <a:off x="4320181" y="2017222"/>
            <a:ext cx="301047" cy="126115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Up Arrow 10"/>
          <p:cNvSpPr/>
          <p:nvPr/>
        </p:nvSpPr>
        <p:spPr>
          <a:xfrm rot="12292358">
            <a:off x="6242863" y="2112828"/>
            <a:ext cx="301047" cy="181301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Brace 15"/>
          <p:cNvSpPr/>
          <p:nvPr/>
        </p:nvSpPr>
        <p:spPr>
          <a:xfrm rot="5400000">
            <a:off x="4705350" y="1314450"/>
            <a:ext cx="342900" cy="6553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a:bodyPr>
          <a:lstStyle/>
          <a:p>
            <a:r>
              <a:rPr lang="en-US" sz="4000" dirty="0" smtClean="0"/>
              <a:t>What Cell Properties may I change?</a:t>
            </a:r>
          </a:p>
        </p:txBody>
      </p:sp>
      <p:sp>
        <p:nvSpPr>
          <p:cNvPr id="15" name="Content Placeholder 2"/>
          <p:cNvSpPr>
            <a:spLocks noGrp="1"/>
          </p:cNvSpPr>
          <p:nvPr>
            <p:ph idx="1"/>
          </p:nvPr>
        </p:nvSpPr>
        <p:spPr>
          <a:xfrm>
            <a:off x="1066800" y="1066800"/>
            <a:ext cx="7848600" cy="5029200"/>
          </a:xfrm>
        </p:spPr>
        <p:txBody>
          <a:bodyPr>
            <a:normAutofit fontScale="92500" lnSpcReduction="20000"/>
          </a:bodyPr>
          <a:lstStyle/>
          <a:p>
            <a:pPr>
              <a:buNone/>
            </a:pPr>
            <a:r>
              <a:rPr lang="en-US" sz="2400" dirty="0" smtClean="0"/>
              <a:t>Worksheets(“</a:t>
            </a:r>
            <a:r>
              <a:rPr lang="en-US" sz="2400" dirty="0" smtClean="0">
                <a:solidFill>
                  <a:srgbClr val="FF0000"/>
                </a:solidFill>
              </a:rPr>
              <a:t>Sheet Name</a:t>
            </a:r>
            <a:r>
              <a:rPr lang="en-US" sz="2400" dirty="0" smtClean="0"/>
              <a:t>”).Cells(</a:t>
            </a:r>
            <a:r>
              <a:rPr lang="en-US" sz="2400" dirty="0" smtClean="0">
                <a:solidFill>
                  <a:srgbClr val="0070C0"/>
                </a:solidFill>
              </a:rPr>
              <a:t>Row</a:t>
            </a:r>
            <a:r>
              <a:rPr lang="en-US" sz="2400" dirty="0" smtClean="0"/>
              <a:t>, </a:t>
            </a:r>
            <a:r>
              <a:rPr lang="en-US" sz="2400" dirty="0" smtClean="0">
                <a:solidFill>
                  <a:srgbClr val="00B050"/>
                </a:solidFill>
              </a:rPr>
              <a:t>Column</a:t>
            </a:r>
            <a:r>
              <a:rPr lang="en-US" sz="2400" dirty="0" smtClean="0"/>
              <a:t>).</a:t>
            </a:r>
            <a:r>
              <a:rPr lang="en-US" sz="2400" dirty="0" smtClean="0">
                <a:solidFill>
                  <a:srgbClr val="7030A0"/>
                </a:solidFill>
              </a:rPr>
              <a:t>Property</a:t>
            </a:r>
            <a:r>
              <a:rPr lang="en-US" sz="2400" dirty="0" smtClean="0"/>
              <a:t> </a:t>
            </a:r>
          </a:p>
          <a:p>
            <a:pPr>
              <a:buNone/>
            </a:pPr>
            <a:endParaRPr lang="en-US" sz="2400" dirty="0" smtClean="0"/>
          </a:p>
          <a:p>
            <a:pPr>
              <a:buNone/>
            </a:pPr>
            <a:r>
              <a:rPr lang="en-US" sz="2400" dirty="0" smtClean="0">
                <a:solidFill>
                  <a:srgbClr val="FF0000"/>
                </a:solidFill>
              </a:rPr>
              <a:t>    	             </a:t>
            </a:r>
            <a:r>
              <a:rPr lang="en-US" sz="2400" dirty="0" smtClean="0">
                <a:solidFill>
                  <a:srgbClr val="7030A0"/>
                </a:solidFill>
              </a:rPr>
              <a:t>ALL PROPERTIES OF CELLS including</a:t>
            </a:r>
          </a:p>
          <a:p>
            <a:pPr>
              <a:buNone/>
            </a:pPr>
            <a:endParaRPr lang="en-US" sz="1100" dirty="0" smtClean="0">
              <a:solidFill>
                <a:srgbClr val="7030A0"/>
              </a:solidFill>
            </a:endParaRPr>
          </a:p>
          <a:p>
            <a:pPr lvl="1"/>
            <a:r>
              <a:rPr lang="en-US" sz="2000" dirty="0" smtClean="0"/>
              <a:t>Font Type,	Font Color,  Font Size,  …</a:t>
            </a:r>
          </a:p>
          <a:p>
            <a:pPr lvl="2">
              <a:buNone/>
            </a:pPr>
            <a:r>
              <a:rPr lang="en-US" sz="1200" dirty="0" smtClean="0"/>
              <a:t>. </a:t>
            </a:r>
            <a:r>
              <a:rPr lang="en-US" sz="1200" dirty="0" err="1" smtClean="0"/>
              <a:t>Font.Color</a:t>
            </a:r>
            <a:r>
              <a:rPr lang="en-US" sz="1200" dirty="0" smtClean="0"/>
              <a:t> = </a:t>
            </a:r>
            <a:r>
              <a:rPr lang="en-US" sz="1200" dirty="0" err="1" smtClean="0"/>
              <a:t>vbRed</a:t>
            </a:r>
            <a:r>
              <a:rPr lang="en-US" sz="1200" dirty="0" smtClean="0"/>
              <a:t>,  .</a:t>
            </a:r>
            <a:r>
              <a:rPr lang="en-US" sz="1200" dirty="0" err="1" smtClean="0"/>
              <a:t>Font.Color</a:t>
            </a:r>
            <a:r>
              <a:rPr lang="en-US" sz="1200" dirty="0" smtClean="0"/>
              <a:t> = </a:t>
            </a:r>
            <a:r>
              <a:rPr lang="en-US" sz="1200" dirty="0" err="1" smtClean="0"/>
              <a:t>RGB</a:t>
            </a:r>
            <a:r>
              <a:rPr lang="en-US" sz="1200" dirty="0" smtClean="0"/>
              <a:t>(10,255,200)	.</a:t>
            </a:r>
            <a:r>
              <a:rPr lang="en-US" sz="1200" dirty="0" err="1" smtClean="0"/>
              <a:t>Font.Name</a:t>
            </a:r>
            <a:r>
              <a:rPr lang="en-US" sz="1200" dirty="0" smtClean="0"/>
              <a:t> = “Arial”,       .</a:t>
            </a:r>
            <a:r>
              <a:rPr lang="en-US" sz="1200" dirty="0" err="1" smtClean="0"/>
              <a:t>Font.Size</a:t>
            </a:r>
            <a:r>
              <a:rPr lang="en-US" sz="1200" dirty="0" smtClean="0"/>
              <a:t> = 16</a:t>
            </a:r>
          </a:p>
          <a:p>
            <a:pPr lvl="2">
              <a:buNone/>
            </a:pPr>
            <a:r>
              <a:rPr lang="en-US" sz="1200" dirty="0" smtClean="0"/>
              <a:t>   	</a:t>
            </a:r>
          </a:p>
          <a:p>
            <a:pPr lvl="1"/>
            <a:r>
              <a:rPr lang="en-US" sz="2000" dirty="0" smtClean="0"/>
              <a:t>Cell Boarder Type			Border Color	…</a:t>
            </a:r>
          </a:p>
          <a:p>
            <a:pPr lvl="1">
              <a:buNone/>
            </a:pPr>
            <a:r>
              <a:rPr lang="en-US" sz="1200" dirty="0" smtClean="0"/>
              <a:t>	.Borders(</a:t>
            </a:r>
            <a:r>
              <a:rPr lang="en-US" sz="1200" dirty="0" err="1" smtClean="0"/>
              <a:t>xlBottom</a:t>
            </a:r>
            <a:r>
              <a:rPr lang="en-US" sz="1200" dirty="0" smtClean="0"/>
              <a:t>).</a:t>
            </a:r>
            <a:r>
              <a:rPr lang="en-US" sz="1200" dirty="0" err="1" smtClean="0"/>
              <a:t>LineStyle</a:t>
            </a:r>
            <a:r>
              <a:rPr lang="en-US" sz="1200" dirty="0" smtClean="0"/>
              <a:t> = </a:t>
            </a:r>
            <a:r>
              <a:rPr lang="en-US" sz="1200" dirty="0" err="1" smtClean="0"/>
              <a:t>xlDouble</a:t>
            </a:r>
            <a:r>
              <a:rPr lang="en-US" sz="1200" dirty="0" smtClean="0"/>
              <a:t>		.</a:t>
            </a:r>
            <a:r>
              <a:rPr lang="en-US" sz="1200" dirty="0" err="1" smtClean="0"/>
              <a:t>Borders.Color</a:t>
            </a:r>
            <a:r>
              <a:rPr lang="en-US" sz="1200" dirty="0" smtClean="0"/>
              <a:t> = </a:t>
            </a:r>
            <a:r>
              <a:rPr lang="en-US" sz="1200" dirty="0" err="1" smtClean="0"/>
              <a:t>vbGreen</a:t>
            </a:r>
            <a:endParaRPr lang="en-US" sz="1200" dirty="0" smtClean="0"/>
          </a:p>
          <a:p>
            <a:pPr lvl="1">
              <a:buNone/>
            </a:pPr>
            <a:endParaRPr lang="en-US" sz="1200" dirty="0" smtClean="0"/>
          </a:p>
          <a:p>
            <a:pPr lvl="1"/>
            <a:r>
              <a:rPr lang="en-US" sz="2100" dirty="0" smtClean="0"/>
              <a:t>Interior Cell Color</a:t>
            </a:r>
          </a:p>
          <a:p>
            <a:pPr lvl="1">
              <a:buNone/>
            </a:pPr>
            <a:r>
              <a:rPr lang="en-US" sz="2000" dirty="0" smtClean="0"/>
              <a:t>	</a:t>
            </a:r>
            <a:r>
              <a:rPr lang="en-US" sz="1200" dirty="0" smtClean="0"/>
              <a:t>.</a:t>
            </a:r>
            <a:r>
              <a:rPr lang="en-US" sz="1200" dirty="0" err="1" smtClean="0"/>
              <a:t>Interior.Color</a:t>
            </a:r>
            <a:r>
              <a:rPr lang="en-US" sz="1200" dirty="0" smtClean="0"/>
              <a:t> = </a:t>
            </a:r>
            <a:r>
              <a:rPr lang="en-US" sz="1200" dirty="0" err="1" smtClean="0"/>
              <a:t>vbBlue</a:t>
            </a:r>
            <a:r>
              <a:rPr lang="en-US" sz="1200" dirty="0" smtClean="0"/>
              <a:t>	              .</a:t>
            </a:r>
            <a:r>
              <a:rPr lang="en-US" sz="1200" dirty="0" err="1" smtClean="0"/>
              <a:t>Interior.Color</a:t>
            </a:r>
            <a:r>
              <a:rPr lang="en-US" sz="1200" dirty="0" smtClean="0"/>
              <a:t> = </a:t>
            </a:r>
            <a:r>
              <a:rPr lang="en-US" sz="1200" dirty="0" err="1" smtClean="0"/>
              <a:t>RGB</a:t>
            </a:r>
            <a:r>
              <a:rPr lang="en-US" sz="1200" dirty="0" smtClean="0"/>
              <a:t>(255,10,100)</a:t>
            </a:r>
          </a:p>
          <a:p>
            <a:pPr lvl="1">
              <a:buNone/>
            </a:pPr>
            <a:endParaRPr lang="en-US" sz="1200" dirty="0" smtClean="0"/>
          </a:p>
          <a:p>
            <a:pPr lvl="1"/>
            <a:r>
              <a:rPr lang="en-US" sz="2000" dirty="0" smtClean="0"/>
              <a:t>Values</a:t>
            </a:r>
          </a:p>
          <a:p>
            <a:pPr lvl="1">
              <a:buNone/>
            </a:pPr>
            <a:r>
              <a:rPr lang="en-US" sz="1200" dirty="0" smtClean="0"/>
              <a:t>	.Value = “</a:t>
            </a:r>
            <a:r>
              <a:rPr lang="en-US" sz="1200" dirty="0" err="1" smtClean="0"/>
              <a:t>ABCD</a:t>
            </a:r>
            <a:r>
              <a:rPr lang="en-US" sz="1200" dirty="0" smtClean="0"/>
              <a:t>”	   .Value = 123	             .Value = sin(2*3.14159*Worksheets(“Sheet1”).Cells(1,2).Value))</a:t>
            </a:r>
          </a:p>
          <a:p>
            <a:pPr lvl="1">
              <a:buNone/>
            </a:pPr>
            <a:endParaRPr lang="en-US" sz="1200" dirty="0" smtClean="0"/>
          </a:p>
          <a:p>
            <a:pPr lvl="1"/>
            <a:r>
              <a:rPr lang="en-US" sz="2000" dirty="0" smtClean="0"/>
              <a:t>Formula</a:t>
            </a:r>
          </a:p>
          <a:p>
            <a:pPr lvl="1">
              <a:buNone/>
            </a:pPr>
            <a:r>
              <a:rPr lang="en-US" sz="1200" dirty="0" smtClean="0"/>
              <a:t>	.Value = “=sum(A1:A5)” 	.Formula = “=sum(A1:A5)” 	         .</a:t>
            </a:r>
            <a:r>
              <a:rPr lang="en-US" sz="1200" dirty="0" err="1" smtClean="0"/>
              <a:t>FormulaArray</a:t>
            </a:r>
            <a:r>
              <a:rPr lang="en-US" sz="1200" dirty="0" smtClean="0"/>
              <a:t> = _ "=Sum(R4C5:R7C9)"</a:t>
            </a:r>
          </a:p>
          <a:p>
            <a:pPr lvl="1">
              <a:buNone/>
            </a:pPr>
            <a:endParaRPr lang="en-US" sz="1200" dirty="0" smtClean="0"/>
          </a:p>
        </p:txBody>
      </p:sp>
      <p:sp>
        <p:nvSpPr>
          <p:cNvPr id="16" name="Up Arrow 15"/>
          <p:cNvSpPr/>
          <p:nvPr/>
        </p:nvSpPr>
        <p:spPr>
          <a:xfrm rot="13880487">
            <a:off x="6797717" y="1339591"/>
            <a:ext cx="178023" cy="516657"/>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fontScale="90000"/>
          </a:bodyPr>
          <a:lstStyle/>
          <a:p>
            <a:r>
              <a:rPr lang="en-US" sz="4000" dirty="0" smtClean="0"/>
              <a:t>VBA General Subroutines &amp;             Sheet (Event Driven) Subroutines </a:t>
            </a:r>
          </a:p>
        </p:txBody>
      </p:sp>
      <p:sp>
        <p:nvSpPr>
          <p:cNvPr id="15" name="Content Placeholder 2"/>
          <p:cNvSpPr>
            <a:spLocks noGrp="1"/>
          </p:cNvSpPr>
          <p:nvPr>
            <p:ph idx="1"/>
          </p:nvPr>
        </p:nvSpPr>
        <p:spPr>
          <a:xfrm>
            <a:off x="1066800" y="1219200"/>
            <a:ext cx="7848600" cy="4876800"/>
          </a:xfrm>
        </p:spPr>
        <p:txBody>
          <a:bodyPr>
            <a:normAutofit fontScale="40000" lnSpcReduction="20000"/>
          </a:bodyPr>
          <a:lstStyle/>
          <a:p>
            <a:r>
              <a:rPr lang="en-US" sz="3600" dirty="0" smtClean="0"/>
              <a:t>All code you write will be part of a macro (or a subroutine)</a:t>
            </a:r>
          </a:p>
          <a:p>
            <a:r>
              <a:rPr lang="en-US" sz="3600" dirty="0" smtClean="0"/>
              <a:t>All subroutines are either GENERAL or SHEET-related (or Workbook-related)</a:t>
            </a:r>
          </a:p>
          <a:p>
            <a:pPr>
              <a:buNone/>
            </a:pPr>
            <a:r>
              <a:rPr lang="en-US" sz="3600" dirty="0" smtClean="0"/>
              <a:t>	Subroutines</a:t>
            </a:r>
          </a:p>
          <a:p>
            <a:r>
              <a:rPr lang="en-US" sz="3600" dirty="0" smtClean="0"/>
              <a:t>Subroutines in Excel will belong to one of the items shown here       </a:t>
            </a:r>
            <a:r>
              <a:rPr lang="en-US" sz="3600" dirty="0" smtClean="0">
                <a:sym typeface="Wingdings" pitchFamily="2" charset="2"/>
              </a:rPr>
              <a:t> </a:t>
            </a:r>
            <a:r>
              <a:rPr lang="en-US" sz="3600" dirty="0" smtClean="0"/>
              <a:t>:</a:t>
            </a:r>
          </a:p>
          <a:p>
            <a:pPr lvl="1"/>
            <a:r>
              <a:rPr lang="en-US" dirty="0" smtClean="0"/>
              <a:t>The workbook (meaning all sheets in the file)</a:t>
            </a:r>
          </a:p>
          <a:p>
            <a:pPr lvl="2"/>
            <a:r>
              <a:rPr lang="en-US" dirty="0" smtClean="0"/>
              <a:t>Workbook-related subroutines are activated when an event occurs in any different sheets or the </a:t>
            </a:r>
          </a:p>
          <a:p>
            <a:pPr lvl="2">
              <a:buNone/>
            </a:pPr>
            <a:r>
              <a:rPr lang="en-US" dirty="0" smtClean="0"/>
              <a:t>	workbook itself (for example: when a sheet is double clicked, when the workbook is opened, …)</a:t>
            </a:r>
          </a:p>
          <a:p>
            <a:pPr lvl="2"/>
            <a:r>
              <a:rPr lang="en-US" dirty="0" smtClean="0"/>
              <a:t>General workbook subroutines are activated manually and have access to all sheets of the workbook</a:t>
            </a:r>
          </a:p>
          <a:p>
            <a:pPr lvl="1"/>
            <a:r>
              <a:rPr lang="en-US" dirty="0" smtClean="0"/>
              <a:t>One sheet in the workbook (for example, the sheets here are “Sheet1”, “Data”, “Results”) </a:t>
            </a:r>
          </a:p>
          <a:p>
            <a:pPr lvl="1">
              <a:buNone/>
            </a:pPr>
            <a:r>
              <a:rPr lang="en-US" dirty="0" smtClean="0"/>
              <a:t>				      [The name of the sheets appear in parenthesis “(…)”])   </a:t>
            </a:r>
            <a:r>
              <a:rPr lang="en-US" dirty="0" smtClean="0">
                <a:sym typeface="Wingdings" pitchFamily="2" charset="2"/>
              </a:rPr>
              <a:t></a:t>
            </a:r>
            <a:r>
              <a:rPr lang="en-US" dirty="0" smtClean="0"/>
              <a:t> </a:t>
            </a:r>
          </a:p>
          <a:p>
            <a:pPr lvl="2"/>
            <a:r>
              <a:rPr lang="en-US" dirty="0" smtClean="0"/>
              <a:t>Worksheet-related subroutines are activated when an event occurs in that particular sheet</a:t>
            </a:r>
          </a:p>
          <a:p>
            <a:pPr lvl="2">
              <a:buNone/>
            </a:pPr>
            <a:r>
              <a:rPr lang="en-US" dirty="0" smtClean="0"/>
              <a:t>	(for example: when that sheet is double clicked, when that sheet is activated, …)</a:t>
            </a:r>
          </a:p>
          <a:p>
            <a:pPr lvl="2"/>
            <a:r>
              <a:rPr lang="en-US" dirty="0" smtClean="0"/>
              <a:t>General worksheet subroutines are activated manually and have access to all sheets of the workbook</a:t>
            </a:r>
          </a:p>
          <a:p>
            <a:pPr lvl="2">
              <a:buNone/>
            </a:pPr>
            <a:endParaRPr lang="en-US" dirty="0" smtClean="0"/>
          </a:p>
          <a:p>
            <a:pPr lvl="2">
              <a:buNone/>
            </a:pPr>
            <a:endParaRPr lang="en-US" dirty="0" smtClean="0"/>
          </a:p>
          <a:p>
            <a:pPr lvl="2">
              <a:buNone/>
            </a:pPr>
            <a:endParaRPr lang="en-US" dirty="0" smtClean="0"/>
          </a:p>
          <a:p>
            <a:pPr lvl="2">
              <a:buNone/>
            </a:pPr>
            <a:endParaRPr lang="en-US" dirty="0" smtClean="0"/>
          </a:p>
          <a:p>
            <a:pPr lvl="2">
              <a:buNone/>
            </a:pPr>
            <a:r>
              <a:rPr lang="en-US" sz="7000" dirty="0" smtClean="0">
                <a:solidFill>
                  <a:srgbClr val="FF0000"/>
                </a:solidFill>
              </a:rPr>
              <a:t>More Explanation of subroutines comes </a:t>
            </a:r>
          </a:p>
          <a:p>
            <a:pPr lvl="2">
              <a:buNone/>
            </a:pPr>
            <a:r>
              <a:rPr lang="en-US" sz="7000" dirty="0" smtClean="0">
                <a:solidFill>
                  <a:srgbClr val="FF0000"/>
                </a:solidFill>
              </a:rPr>
              <a:t>in next slides</a:t>
            </a:r>
          </a:p>
          <a:p>
            <a:pPr lvl="2">
              <a:buNone/>
            </a:pPr>
            <a:endParaRPr lang="en-US" dirty="0" smtClean="0"/>
          </a:p>
          <a:p>
            <a:pPr lvl="2">
              <a:buNone/>
            </a:pPr>
            <a:endParaRPr lang="en-US" dirty="0" smtClean="0"/>
          </a:p>
          <a:p>
            <a:pPr lvl="2">
              <a:buNone/>
            </a:pPr>
            <a:endParaRPr lang="en-US" dirty="0" smtClean="0"/>
          </a:p>
          <a:p>
            <a:pPr lvl="2">
              <a:buNone/>
            </a:pPr>
            <a:endParaRPr lang="en-US" dirty="0" smtClean="0"/>
          </a:p>
          <a:p>
            <a:pPr lvl="2">
              <a:buNone/>
            </a:pPr>
            <a:r>
              <a:rPr lang="en-US" dirty="0" smtClean="0"/>
              <a:t> </a:t>
            </a:r>
          </a:p>
        </p:txBody>
      </p:sp>
      <p:pic>
        <p:nvPicPr>
          <p:cNvPr id="8" name="Picture 2"/>
          <p:cNvPicPr>
            <a:picLocks noChangeAspect="1" noChangeArrowheads="1"/>
          </p:cNvPicPr>
          <p:nvPr/>
        </p:nvPicPr>
        <p:blipFill>
          <a:blip r:embed="rId4"/>
          <a:srcRect/>
          <a:stretch>
            <a:fillRect/>
          </a:stretch>
        </p:blipFill>
        <p:spPr bwMode="auto">
          <a:xfrm>
            <a:off x="6934200" y="1676400"/>
            <a:ext cx="1349375" cy="762000"/>
          </a:xfrm>
          <a:prstGeom prst="rect">
            <a:avLst/>
          </a:prstGeom>
          <a:noFill/>
          <a:ln w="9525">
            <a:noFill/>
            <a:miter lim="800000"/>
            <a:headEnd/>
            <a:tailEnd/>
          </a:ln>
          <a:effectLst/>
        </p:spPr>
      </p:pic>
      <p:pic>
        <p:nvPicPr>
          <p:cNvPr id="4099" name="Picture 3"/>
          <p:cNvPicPr>
            <a:picLocks noChangeAspect="1" noChangeArrowheads="1"/>
          </p:cNvPicPr>
          <p:nvPr/>
        </p:nvPicPr>
        <p:blipFill>
          <a:blip r:embed="rId5"/>
          <a:srcRect/>
          <a:stretch>
            <a:fillRect/>
          </a:stretch>
        </p:blipFill>
        <p:spPr bwMode="auto">
          <a:xfrm>
            <a:off x="7467600" y="2819400"/>
            <a:ext cx="1371880" cy="7905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fontScale="90000"/>
          </a:bodyPr>
          <a:lstStyle/>
          <a:p>
            <a:r>
              <a:rPr lang="en-US" sz="4000" dirty="0" smtClean="0"/>
              <a:t>VBA General Subroutines &amp;             Sheet (Event Driven) Subroutines </a:t>
            </a:r>
          </a:p>
        </p:txBody>
      </p:sp>
      <p:sp>
        <p:nvSpPr>
          <p:cNvPr id="15" name="Content Placeholder 2"/>
          <p:cNvSpPr>
            <a:spLocks noGrp="1"/>
          </p:cNvSpPr>
          <p:nvPr>
            <p:ph idx="1"/>
          </p:nvPr>
        </p:nvSpPr>
        <p:spPr>
          <a:xfrm>
            <a:off x="1066800" y="1219200"/>
            <a:ext cx="7848600" cy="4876800"/>
          </a:xfrm>
        </p:spPr>
        <p:txBody>
          <a:bodyPr>
            <a:normAutofit fontScale="55000" lnSpcReduction="20000"/>
          </a:bodyPr>
          <a:lstStyle/>
          <a:p>
            <a:r>
              <a:rPr lang="en-US" sz="3600" b="1" i="1" u="sng" dirty="0" smtClean="0"/>
              <a:t>General Subroutines:</a:t>
            </a:r>
          </a:p>
          <a:p>
            <a:pPr lvl="1"/>
            <a:r>
              <a:rPr lang="en-US" dirty="0" smtClean="0"/>
              <a:t>If declared as </a:t>
            </a:r>
            <a:r>
              <a:rPr lang="en-US" b="1" dirty="0" smtClean="0">
                <a:solidFill>
                  <a:srgbClr val="FF0000"/>
                </a:solidFill>
              </a:rPr>
              <a:t>PUBLIC (default if not provided)</a:t>
            </a:r>
            <a:r>
              <a:rPr lang="en-US" dirty="0" smtClean="0"/>
              <a:t>: </a:t>
            </a:r>
          </a:p>
          <a:p>
            <a:pPr lvl="2"/>
            <a:r>
              <a:rPr lang="en-US" dirty="0" smtClean="0"/>
              <a:t>Appear as macros with the same names as the subroutine names,</a:t>
            </a:r>
          </a:p>
          <a:p>
            <a:pPr lvl="2"/>
            <a:r>
              <a:rPr lang="en-US" dirty="0" smtClean="0"/>
              <a:t>Can be accessed from Public or Private subroutines of the same sheet or other sheets</a:t>
            </a:r>
          </a:p>
          <a:p>
            <a:pPr lvl="2"/>
            <a:r>
              <a:rPr lang="en-US" dirty="0" smtClean="0"/>
              <a:t>Example:  Assuming Sub belongs to “Sheet1”,  macro will be  “Sheet1.XYZ” :</a:t>
            </a:r>
          </a:p>
          <a:p>
            <a:pPr lvl="1">
              <a:buNone/>
            </a:pPr>
            <a:r>
              <a:rPr lang="en-US" sz="1500" dirty="0" smtClean="0"/>
              <a:t>	</a:t>
            </a:r>
          </a:p>
          <a:p>
            <a:pPr lvl="1">
              <a:buNone/>
            </a:pPr>
            <a:r>
              <a:rPr lang="en-US" sz="1500" dirty="0" smtClean="0"/>
              <a:t>		</a:t>
            </a:r>
            <a:r>
              <a:rPr lang="en-US" sz="1500" b="1" dirty="0" smtClean="0">
                <a:solidFill>
                  <a:srgbClr val="FF0000"/>
                </a:solidFill>
                <a:latin typeface="Courier New" pitchFamily="49" charset="0"/>
                <a:cs typeface="Courier New" pitchFamily="49" charset="0"/>
              </a:rPr>
              <a:t>Public</a:t>
            </a:r>
            <a:r>
              <a:rPr lang="en-US" sz="1500" dirty="0" smtClean="0">
                <a:latin typeface="Courier New" pitchFamily="49" charset="0"/>
                <a:cs typeface="Courier New" pitchFamily="49" charset="0"/>
              </a:rPr>
              <a:t> Sub XYZ()</a:t>
            </a:r>
          </a:p>
          <a:p>
            <a:pPr lvl="1">
              <a:buNone/>
            </a:pPr>
            <a:r>
              <a:rPr lang="en-US" sz="1500" dirty="0" smtClean="0">
                <a:latin typeface="Courier New" pitchFamily="49" charset="0"/>
                <a:cs typeface="Courier New" pitchFamily="49" charset="0"/>
              </a:rPr>
              <a:t>    	     Worksheets("Sheet2").Cells(2, 3).Value = 7</a:t>
            </a:r>
          </a:p>
          <a:p>
            <a:pPr lvl="1">
              <a:buNone/>
            </a:pPr>
            <a:r>
              <a:rPr lang="en-US" sz="1500" dirty="0" smtClean="0">
                <a:latin typeface="Courier New" pitchFamily="49" charset="0"/>
                <a:cs typeface="Courier New" pitchFamily="49" charset="0"/>
              </a:rPr>
              <a:t>		     ‘ CALL Worksheets("Sheet2").ABC()  </a:t>
            </a:r>
            <a:r>
              <a:rPr lang="en-US" sz="1500" dirty="0" smtClean="0">
                <a:latin typeface="Courier New" pitchFamily="49" charset="0"/>
                <a:cs typeface="Courier New" pitchFamily="49" charset="0"/>
                <a:sym typeface="Wingdings" pitchFamily="2" charset="2"/>
              </a:rPr>
              <a:t> </a:t>
            </a:r>
            <a:r>
              <a:rPr lang="en-US" sz="1500" dirty="0" smtClean="0">
                <a:latin typeface="Courier New" pitchFamily="49" charset="0"/>
                <a:cs typeface="Courier New" pitchFamily="49" charset="0"/>
              </a:rPr>
              <a:t>GIVES ERROR if used here because call is to </a:t>
            </a:r>
          </a:p>
          <a:p>
            <a:pPr lvl="1">
              <a:buNone/>
            </a:pPr>
            <a:r>
              <a:rPr lang="en-US" sz="1500" dirty="0" smtClean="0">
                <a:latin typeface="Courier New" pitchFamily="49" charset="0"/>
                <a:cs typeface="Courier New" pitchFamily="49" charset="0"/>
              </a:rPr>
              <a:t>					 ‘ a private subroutine in another sheet</a:t>
            </a:r>
          </a:p>
          <a:p>
            <a:pPr lvl="1">
              <a:buNone/>
            </a:pPr>
            <a:r>
              <a:rPr lang="en-US" sz="1500" dirty="0" smtClean="0">
                <a:latin typeface="Courier New" pitchFamily="49" charset="0"/>
                <a:cs typeface="Courier New" pitchFamily="49" charset="0"/>
              </a:rPr>
              <a:t>					 ‘ No error if call is to a private sub</a:t>
            </a:r>
          </a:p>
          <a:p>
            <a:pPr lvl="1">
              <a:buNone/>
            </a:pPr>
            <a:r>
              <a:rPr lang="en-US" sz="1500" dirty="0" smtClean="0">
                <a:latin typeface="Courier New" pitchFamily="49" charset="0"/>
                <a:cs typeface="Courier New" pitchFamily="49" charset="0"/>
              </a:rPr>
              <a:t>					 ‘ in the same sheet</a:t>
            </a:r>
          </a:p>
          <a:p>
            <a:pPr lvl="1">
              <a:buNone/>
            </a:pPr>
            <a:r>
              <a:rPr lang="en-US" sz="1500" dirty="0" smtClean="0">
                <a:latin typeface="Courier New" pitchFamily="49" charset="0"/>
                <a:cs typeface="Courier New" pitchFamily="49" charset="0"/>
              </a:rPr>
              <a:t>		End Sub</a:t>
            </a:r>
          </a:p>
          <a:p>
            <a:pPr lvl="1">
              <a:buNone/>
            </a:pPr>
            <a:endParaRPr lang="en-US" sz="1100" dirty="0" smtClean="0">
              <a:latin typeface="Courier New" pitchFamily="49" charset="0"/>
              <a:cs typeface="Courier New" pitchFamily="49" charset="0"/>
            </a:endParaRPr>
          </a:p>
          <a:p>
            <a:pPr lvl="1"/>
            <a:r>
              <a:rPr lang="en-US" dirty="0" smtClean="0"/>
              <a:t>If declared as </a:t>
            </a:r>
            <a:r>
              <a:rPr lang="en-US" b="1" dirty="0" smtClean="0">
                <a:solidFill>
                  <a:srgbClr val="FF0000"/>
                </a:solidFill>
              </a:rPr>
              <a:t>PRIVATE</a:t>
            </a:r>
            <a:r>
              <a:rPr lang="en-US" dirty="0" smtClean="0"/>
              <a:t>: </a:t>
            </a:r>
          </a:p>
          <a:p>
            <a:pPr lvl="2"/>
            <a:r>
              <a:rPr lang="en-US" dirty="0" smtClean="0"/>
              <a:t>Do not appear as macros (used to implement small tasks that do not qualify as complete processes),</a:t>
            </a:r>
          </a:p>
          <a:p>
            <a:pPr lvl="2"/>
            <a:r>
              <a:rPr lang="en-US" dirty="0" smtClean="0"/>
              <a:t>Can be accesses from Public or Private subroutines of the same sheet but </a:t>
            </a:r>
            <a:r>
              <a:rPr lang="en-US" b="1" u="sng" dirty="0" smtClean="0"/>
              <a:t>not of other </a:t>
            </a:r>
            <a:r>
              <a:rPr lang="en-US" dirty="0" smtClean="0"/>
              <a:t>sheets</a:t>
            </a:r>
          </a:p>
          <a:p>
            <a:pPr lvl="2"/>
            <a:r>
              <a:rPr lang="en-US" dirty="0" smtClean="0"/>
              <a:t>Example (Assume Sub belongs to “Sheet2”):</a:t>
            </a:r>
          </a:p>
          <a:p>
            <a:pPr lvl="1">
              <a:buNone/>
            </a:pPr>
            <a:r>
              <a:rPr lang="en-US" sz="1100" dirty="0" smtClean="0"/>
              <a:t>	</a:t>
            </a:r>
          </a:p>
          <a:p>
            <a:pPr lvl="1">
              <a:buNone/>
            </a:pPr>
            <a:r>
              <a:rPr lang="en-US" sz="1500" b="1" dirty="0" smtClean="0">
                <a:solidFill>
                  <a:srgbClr val="FF0000"/>
                </a:solidFill>
                <a:latin typeface="Courier New" pitchFamily="49" charset="0"/>
                <a:cs typeface="Courier New" pitchFamily="49" charset="0"/>
              </a:rPr>
              <a:t>		Private</a:t>
            </a:r>
            <a:r>
              <a:rPr lang="en-US" sz="1500" dirty="0" smtClean="0">
                <a:latin typeface="Courier New" pitchFamily="49" charset="0"/>
                <a:cs typeface="Courier New" pitchFamily="49" charset="0"/>
              </a:rPr>
              <a:t> Sub ABC()</a:t>
            </a:r>
          </a:p>
          <a:p>
            <a:pPr lvl="1">
              <a:buNone/>
            </a:pPr>
            <a:r>
              <a:rPr lang="en-US" sz="1500" dirty="0" smtClean="0">
                <a:latin typeface="Courier New" pitchFamily="49" charset="0"/>
                <a:cs typeface="Courier New" pitchFamily="49" charset="0"/>
              </a:rPr>
              <a:t>    	     Worksheets("Sheet2").Cells(2, 3).Value = 7</a:t>
            </a:r>
          </a:p>
          <a:p>
            <a:pPr lvl="1">
              <a:buNone/>
            </a:pPr>
            <a:r>
              <a:rPr lang="en-US" sz="1500" dirty="0" smtClean="0">
                <a:latin typeface="Courier New" pitchFamily="49" charset="0"/>
                <a:cs typeface="Courier New" pitchFamily="49" charset="0"/>
              </a:rPr>
              <a:t>		     Call Worksheets("Sheet1").XYZ()    ‘ or Call Sheet1.XYZ()   This is fine because called sub</a:t>
            </a:r>
          </a:p>
          <a:p>
            <a:pPr lvl="1">
              <a:buNone/>
            </a:pPr>
            <a:r>
              <a:rPr lang="en-US" sz="1500" dirty="0" smtClean="0">
                <a:latin typeface="Courier New" pitchFamily="49" charset="0"/>
                <a:cs typeface="Courier New" pitchFamily="49" charset="0"/>
              </a:rPr>
              <a:t>				          ‘ is a public sub even if it is in another sheet		</a:t>
            </a:r>
          </a:p>
          <a:p>
            <a:pPr lvl="1">
              <a:buNone/>
            </a:pPr>
            <a:r>
              <a:rPr lang="en-US" sz="1500" dirty="0" smtClean="0">
                <a:latin typeface="Courier New" pitchFamily="49" charset="0"/>
                <a:cs typeface="Courier New" pitchFamily="49" charset="0"/>
              </a:rPr>
              <a:t>		End Sub</a:t>
            </a:r>
          </a:p>
          <a:p>
            <a:pPr lvl="1">
              <a:buNone/>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fontScale="90000"/>
          </a:bodyPr>
          <a:lstStyle/>
          <a:p>
            <a:r>
              <a:rPr lang="en-US" sz="4000" dirty="0" smtClean="0"/>
              <a:t>VBA General Subroutines &amp;             Sheet (Event Driven) Subroutines </a:t>
            </a:r>
          </a:p>
        </p:txBody>
      </p:sp>
      <p:sp>
        <p:nvSpPr>
          <p:cNvPr id="15" name="Content Placeholder 2"/>
          <p:cNvSpPr>
            <a:spLocks noGrp="1"/>
          </p:cNvSpPr>
          <p:nvPr>
            <p:ph idx="1"/>
          </p:nvPr>
        </p:nvSpPr>
        <p:spPr>
          <a:xfrm>
            <a:off x="1066800" y="1219200"/>
            <a:ext cx="7924800" cy="4876800"/>
          </a:xfrm>
        </p:spPr>
        <p:txBody>
          <a:bodyPr>
            <a:normAutofit fontScale="77500" lnSpcReduction="20000"/>
          </a:bodyPr>
          <a:lstStyle/>
          <a:p>
            <a:r>
              <a:rPr lang="en-US" sz="3600" b="1" i="1" u="sng" dirty="0" smtClean="0"/>
              <a:t>Sheet Subroutines:</a:t>
            </a:r>
          </a:p>
          <a:p>
            <a:pPr lvl="1"/>
            <a:r>
              <a:rPr lang="en-US" dirty="0" smtClean="0"/>
              <a:t>Are ALL private to a specific sheet: </a:t>
            </a:r>
          </a:p>
          <a:p>
            <a:pPr lvl="1"/>
            <a:r>
              <a:rPr lang="en-US" dirty="0" smtClean="0"/>
              <a:t>Cannot be activated manually, but must be activated by one of the EVENTS: </a:t>
            </a:r>
          </a:p>
          <a:p>
            <a:pPr lvl="2"/>
            <a:r>
              <a:rPr lang="en-US" b="1" i="1" dirty="0" smtClean="0"/>
              <a:t>Activate:</a:t>
            </a:r>
            <a:r>
              <a:rPr lang="en-US" dirty="0" smtClean="0"/>
              <a:t> Sub executed when the sheet is activated (switch from any sheet to the sheet containing the macro),</a:t>
            </a:r>
          </a:p>
          <a:p>
            <a:pPr lvl="2"/>
            <a:r>
              <a:rPr lang="en-US" b="1" i="1" dirty="0" smtClean="0"/>
              <a:t>Deactivate:</a:t>
            </a:r>
            <a:r>
              <a:rPr lang="en-US" dirty="0" smtClean="0"/>
              <a:t> Sub executed when the sheet is deactivated (switch from sheet containing macro to another sheet),</a:t>
            </a:r>
          </a:p>
          <a:p>
            <a:pPr lvl="2"/>
            <a:r>
              <a:rPr lang="en-US" b="1" i="1" dirty="0" err="1" smtClean="0"/>
              <a:t>BeforeDoubleClick</a:t>
            </a:r>
            <a:r>
              <a:rPr lang="en-US" b="1" i="1" dirty="0" smtClean="0"/>
              <a:t>:</a:t>
            </a:r>
            <a:r>
              <a:rPr lang="en-US" dirty="0" smtClean="0"/>
              <a:t> Sub executed when sheet is double-clicked (Arguments passed to Sub are </a:t>
            </a:r>
            <a:r>
              <a:rPr lang="en-US" dirty="0" err="1" smtClean="0"/>
              <a:t>Target.Row</a:t>
            </a:r>
            <a:r>
              <a:rPr lang="en-US" dirty="0" smtClean="0"/>
              <a:t> &amp; </a:t>
            </a:r>
            <a:r>
              <a:rPr lang="en-US" dirty="0" err="1" smtClean="0"/>
              <a:t>Target.Column</a:t>
            </a:r>
            <a:r>
              <a:rPr lang="en-US" dirty="0" smtClean="0"/>
              <a:t>)</a:t>
            </a:r>
          </a:p>
          <a:p>
            <a:pPr lvl="2"/>
            <a:r>
              <a:rPr lang="en-US" b="1" i="1" dirty="0" err="1" smtClean="0"/>
              <a:t>BeforeRightClick</a:t>
            </a:r>
            <a:r>
              <a:rPr lang="en-US" b="1" i="1" dirty="0" smtClean="0"/>
              <a:t>:</a:t>
            </a:r>
            <a:r>
              <a:rPr lang="en-US" dirty="0" smtClean="0"/>
              <a:t> Sub executed when sheet is right-clicked (Arguments passed to Sub are </a:t>
            </a:r>
            <a:r>
              <a:rPr lang="en-US" dirty="0" err="1" smtClean="0"/>
              <a:t>Target.Row</a:t>
            </a:r>
            <a:r>
              <a:rPr lang="en-US" dirty="0" smtClean="0"/>
              <a:t> &amp; </a:t>
            </a:r>
            <a:r>
              <a:rPr lang="en-US" dirty="0" err="1" smtClean="0"/>
              <a:t>Target.Column</a:t>
            </a:r>
            <a:r>
              <a:rPr lang="en-US" dirty="0" smtClean="0"/>
              <a:t>)</a:t>
            </a:r>
          </a:p>
          <a:p>
            <a:pPr lvl="2"/>
            <a:r>
              <a:rPr lang="en-US" b="1" i="1" dirty="0" smtClean="0"/>
              <a:t>Calculate:</a:t>
            </a:r>
            <a:r>
              <a:rPr lang="en-US" dirty="0" smtClean="0"/>
              <a:t> Sub executed when any calculation is done in sheet</a:t>
            </a:r>
          </a:p>
          <a:p>
            <a:pPr lvl="2"/>
            <a:r>
              <a:rPr lang="en-US" b="1" i="1" dirty="0" smtClean="0"/>
              <a:t>Change:</a:t>
            </a:r>
            <a:r>
              <a:rPr lang="en-US" dirty="0" smtClean="0"/>
              <a:t> Sub executed when any modification is done to sheet (Arguments passed are </a:t>
            </a:r>
            <a:r>
              <a:rPr lang="en-US" dirty="0" err="1" smtClean="0"/>
              <a:t>Target.Row</a:t>
            </a:r>
            <a:r>
              <a:rPr lang="en-US" dirty="0" smtClean="0"/>
              <a:t> &amp; </a:t>
            </a:r>
            <a:r>
              <a:rPr lang="en-US" dirty="0" err="1" smtClean="0"/>
              <a:t>Target.Column</a:t>
            </a:r>
            <a:r>
              <a:rPr lang="en-US" dirty="0" smtClean="0"/>
              <a:t>)</a:t>
            </a:r>
          </a:p>
          <a:p>
            <a:pPr lvl="2"/>
            <a:r>
              <a:rPr lang="en-US" b="1" i="1" dirty="0" err="1" smtClean="0"/>
              <a:t>SelectionChange</a:t>
            </a:r>
            <a:r>
              <a:rPr lang="en-US" b="1" i="1" dirty="0" smtClean="0"/>
              <a:t>:</a:t>
            </a:r>
            <a:r>
              <a:rPr lang="en-US" dirty="0" smtClean="0"/>
              <a:t> Sub executed when the another cell is selected in sheet (Arguments passed are </a:t>
            </a:r>
            <a:r>
              <a:rPr lang="en-US" dirty="0" err="1" smtClean="0"/>
              <a:t>Target.Row</a:t>
            </a:r>
            <a:r>
              <a:rPr lang="en-US" dirty="0" smtClean="0"/>
              <a:t> &amp; </a:t>
            </a:r>
            <a:r>
              <a:rPr lang="en-US" dirty="0" err="1" smtClean="0"/>
              <a:t>Target.Column</a:t>
            </a:r>
            <a:r>
              <a:rPr lang="en-US" dirty="0" smtClean="0"/>
              <a:t>)</a:t>
            </a:r>
          </a:p>
          <a:p>
            <a:pPr lvl="2"/>
            <a:endParaRPr lang="en-US" dirty="0" smtClean="0"/>
          </a:p>
          <a:p>
            <a:pPr lvl="2"/>
            <a:endParaRPr lang="en-US" sz="1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rot="19395321">
            <a:off x="6096794" y="4991807"/>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5"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6"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2" name="Title 1"/>
          <p:cNvSpPr>
            <a:spLocks noGrp="1"/>
          </p:cNvSpPr>
          <p:nvPr>
            <p:ph type="title"/>
          </p:nvPr>
        </p:nvSpPr>
        <p:spPr>
          <a:xfrm>
            <a:off x="1435608" y="274638"/>
            <a:ext cx="7498080" cy="715962"/>
          </a:xfrm>
        </p:spPr>
        <p:txBody>
          <a:bodyPr>
            <a:normAutofit fontScale="90000"/>
          </a:bodyPr>
          <a:lstStyle/>
          <a:p>
            <a:r>
              <a:rPr lang="en-US" sz="4800" b="1" dirty="0" smtClean="0"/>
              <a:t>Outline</a:t>
            </a:r>
            <a:endParaRPr lang="en-US" sz="4800" b="1" dirty="0"/>
          </a:p>
        </p:txBody>
      </p:sp>
      <p:sp>
        <p:nvSpPr>
          <p:cNvPr id="3" name="Content Placeholder 2"/>
          <p:cNvSpPr>
            <a:spLocks noGrp="1"/>
          </p:cNvSpPr>
          <p:nvPr>
            <p:ph idx="1"/>
          </p:nvPr>
        </p:nvSpPr>
        <p:spPr>
          <a:xfrm>
            <a:off x="1143000" y="1143000"/>
            <a:ext cx="7498080" cy="4800600"/>
          </a:xfrm>
        </p:spPr>
        <p:txBody>
          <a:bodyPr>
            <a:normAutofit fontScale="92500" lnSpcReduction="10000"/>
          </a:bodyPr>
          <a:lstStyle/>
          <a:p>
            <a:r>
              <a:rPr lang="en-US" dirty="0" smtClean="0"/>
              <a:t>Basic use of Excel vs. Use of Basic in Excel</a:t>
            </a:r>
          </a:p>
          <a:p>
            <a:r>
              <a:rPr lang="en-US" dirty="0" smtClean="0"/>
              <a:t>VBA !! What is That ???</a:t>
            </a:r>
          </a:p>
          <a:p>
            <a:r>
              <a:rPr lang="en-US" b="1" i="1" u="sng" dirty="0" smtClean="0"/>
              <a:t>Recording</a:t>
            </a:r>
            <a:r>
              <a:rPr lang="en-US" dirty="0" smtClean="0"/>
              <a:t> macros vs. </a:t>
            </a:r>
            <a:r>
              <a:rPr lang="en-US" b="1" i="1" u="sng" dirty="0" smtClean="0"/>
              <a:t>Writing</a:t>
            </a:r>
            <a:r>
              <a:rPr lang="en-US" dirty="0" smtClean="0"/>
              <a:t> macros</a:t>
            </a:r>
          </a:p>
          <a:p>
            <a:r>
              <a:rPr lang="en-US" dirty="0" smtClean="0"/>
              <a:t>How may I reference individual cells or ranges of cells in VBA?</a:t>
            </a:r>
          </a:p>
          <a:p>
            <a:r>
              <a:rPr lang="en-US" dirty="0" smtClean="0"/>
              <a:t>What properties of cells may I change?</a:t>
            </a:r>
          </a:p>
          <a:p>
            <a:r>
              <a:rPr lang="en-US" dirty="0" smtClean="0"/>
              <a:t>VBA General Subroutines &amp; Worksheet   (event driven) Subroutines </a:t>
            </a:r>
          </a:p>
          <a:p>
            <a:r>
              <a:rPr lang="en-US" dirty="0" smtClean="0"/>
              <a:t>Can you give some Examples</a:t>
            </a:r>
            <a:r>
              <a:rPr lang="en-US" dirty="0" smtClean="0"/>
              <a:t>?</a:t>
            </a:r>
          </a:p>
          <a:p>
            <a:r>
              <a:rPr lang="en-US" dirty="0" smtClean="0"/>
              <a:t>Helpful Functions in VBA for Excel  </a:t>
            </a: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a:bodyPr>
          <a:lstStyle/>
          <a:p>
            <a:r>
              <a:rPr lang="en-US" sz="3600" dirty="0" smtClean="0"/>
              <a:t>Can you give some Examples? </a:t>
            </a:r>
          </a:p>
        </p:txBody>
      </p:sp>
      <p:sp>
        <p:nvSpPr>
          <p:cNvPr id="15" name="Content Placeholder 2"/>
          <p:cNvSpPr>
            <a:spLocks noGrp="1"/>
          </p:cNvSpPr>
          <p:nvPr>
            <p:ph idx="1"/>
          </p:nvPr>
        </p:nvSpPr>
        <p:spPr>
          <a:xfrm>
            <a:off x="1066800" y="1219200"/>
            <a:ext cx="7924800" cy="4876800"/>
          </a:xfrm>
        </p:spPr>
        <p:txBody>
          <a:bodyPr>
            <a:normAutofit fontScale="55000" lnSpcReduction="20000"/>
          </a:bodyPr>
          <a:lstStyle/>
          <a:p>
            <a:pPr>
              <a:buNone/>
            </a:pPr>
            <a:r>
              <a:rPr lang="en-US" dirty="0" smtClean="0">
                <a:solidFill>
                  <a:srgbClr val="FF0000"/>
                </a:solidFill>
              </a:rPr>
              <a:t>NOTE:  If you execute a macro with an error,  VBA will inform you of the error.  After fixing the error,  you may need to click on (RUN | RESET) in the Visual Basic window to reset the macro so that you can re-run it again (The error message you will get is something like “You cannot run macro in debug mode”)</a:t>
            </a:r>
          </a:p>
          <a:p>
            <a:pPr>
              <a:buNone/>
            </a:pPr>
            <a:r>
              <a:rPr lang="en-US" dirty="0" smtClean="0"/>
              <a:t> </a:t>
            </a:r>
          </a:p>
          <a:p>
            <a:r>
              <a:rPr lang="en-US" dirty="0" smtClean="0"/>
              <a:t>Example 1: Fill the interior color of cells with random colors</a:t>
            </a:r>
          </a:p>
          <a:p>
            <a:pPr>
              <a:buNone/>
            </a:pPr>
            <a:endParaRPr lang="en-US" dirty="0" smtClean="0"/>
          </a:p>
          <a:p>
            <a:pPr>
              <a:buNone/>
            </a:pPr>
            <a:r>
              <a:rPr lang="en-US" dirty="0" smtClean="0"/>
              <a:t>	Copy the following code to the code window of any sheet and run the macro</a:t>
            </a:r>
          </a:p>
          <a:p>
            <a:pPr>
              <a:buNone/>
            </a:pPr>
            <a:endParaRPr lang="en-US" dirty="0" smtClean="0"/>
          </a:p>
          <a:p>
            <a:pPr lvl="2">
              <a:buNone/>
            </a:pPr>
            <a:r>
              <a:rPr lang="en-US" dirty="0" smtClean="0">
                <a:latin typeface="Courier New" pitchFamily="49" charset="0"/>
                <a:cs typeface="Courier New" pitchFamily="49" charset="0"/>
              </a:rPr>
              <a:t>Public Sub </a:t>
            </a:r>
            <a:r>
              <a:rPr lang="en-US" dirty="0" err="1" smtClean="0">
                <a:latin typeface="Courier New" pitchFamily="49" charset="0"/>
                <a:cs typeface="Courier New" pitchFamily="49" charset="0"/>
              </a:rPr>
              <a:t>Nice_Colors</a:t>
            </a:r>
            <a:r>
              <a:rPr lang="en-US" dirty="0" smtClean="0">
                <a:latin typeface="Courier New" pitchFamily="49" charset="0"/>
                <a:cs typeface="Courier New" pitchFamily="49" charset="0"/>
              </a:rPr>
              <a:t>()</a:t>
            </a:r>
          </a:p>
          <a:p>
            <a:pPr lvl="2">
              <a:buNone/>
            </a:pPr>
            <a:endParaRPr lang="en-US" dirty="0" smtClean="0">
              <a:latin typeface="Courier New" pitchFamily="49" charset="0"/>
              <a:cs typeface="Courier New" pitchFamily="49" charset="0"/>
            </a:endParaRPr>
          </a:p>
          <a:p>
            <a:pPr lvl="2">
              <a:buNone/>
            </a:pPr>
            <a:r>
              <a:rPr lang="en-US" dirty="0" smtClean="0">
                <a:latin typeface="Courier New" pitchFamily="49" charset="0"/>
                <a:cs typeface="Courier New" pitchFamily="49" charset="0"/>
              </a:rPr>
              <a:t>    For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 1 To 30</a:t>
            </a:r>
          </a:p>
          <a:p>
            <a:pPr lvl="2">
              <a:buNone/>
            </a:pPr>
            <a:r>
              <a:rPr lang="en-US" dirty="0" smtClean="0">
                <a:latin typeface="Courier New" pitchFamily="49" charset="0"/>
                <a:cs typeface="Courier New" pitchFamily="49" charset="0"/>
              </a:rPr>
              <a:t>        For j = 1 To 30</a:t>
            </a:r>
          </a:p>
          <a:p>
            <a:pPr lvl="2">
              <a:buNone/>
            </a:pPr>
            <a:r>
              <a:rPr lang="en-US" dirty="0" smtClean="0">
                <a:latin typeface="Courier New" pitchFamily="49" charset="0"/>
                <a:cs typeface="Courier New" pitchFamily="49" charset="0"/>
              </a:rPr>
              <a:t>            Worksheets("Sheet1").Cells(</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j).</a:t>
            </a:r>
            <a:r>
              <a:rPr lang="en-US" dirty="0" err="1" smtClean="0">
                <a:latin typeface="Courier New" pitchFamily="49" charset="0"/>
                <a:cs typeface="Courier New" pitchFamily="49" charset="0"/>
              </a:rPr>
              <a:t>Interior.Color</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RGB</a:t>
            </a:r>
            <a:r>
              <a:rPr lang="en-US" dirty="0" smtClean="0">
                <a:latin typeface="Courier New" pitchFamily="49" charset="0"/>
                <a:cs typeface="Courier New" pitchFamily="49" charset="0"/>
              </a:rPr>
              <a:t>(255 * </a:t>
            </a:r>
            <a:r>
              <a:rPr lang="en-US" dirty="0" err="1" smtClean="0">
                <a:latin typeface="Courier New" pitchFamily="49" charset="0"/>
                <a:cs typeface="Courier New" pitchFamily="49" charset="0"/>
              </a:rPr>
              <a:t>Rnd</a:t>
            </a:r>
            <a:r>
              <a:rPr lang="en-US" dirty="0" smtClean="0">
                <a:latin typeface="Courier New" pitchFamily="49" charset="0"/>
                <a:cs typeface="Courier New" pitchFamily="49" charset="0"/>
              </a:rPr>
              <a:t>(), 255 * </a:t>
            </a:r>
            <a:r>
              <a:rPr lang="en-US" dirty="0" err="1" smtClean="0">
                <a:latin typeface="Courier New" pitchFamily="49" charset="0"/>
                <a:cs typeface="Courier New" pitchFamily="49" charset="0"/>
              </a:rPr>
              <a:t>Rnd</a:t>
            </a:r>
            <a:r>
              <a:rPr lang="en-US" dirty="0" smtClean="0">
                <a:latin typeface="Courier New" pitchFamily="49" charset="0"/>
                <a:cs typeface="Courier New" pitchFamily="49" charset="0"/>
              </a:rPr>
              <a:t>(), 255 * </a:t>
            </a:r>
            <a:r>
              <a:rPr lang="en-US" dirty="0" err="1" smtClean="0">
                <a:latin typeface="Courier New" pitchFamily="49" charset="0"/>
                <a:cs typeface="Courier New" pitchFamily="49" charset="0"/>
              </a:rPr>
              <a:t>Rnd</a:t>
            </a:r>
            <a:r>
              <a:rPr lang="en-US" dirty="0" smtClean="0">
                <a:latin typeface="Courier New" pitchFamily="49" charset="0"/>
                <a:cs typeface="Courier New" pitchFamily="49" charset="0"/>
              </a:rPr>
              <a:t>())</a:t>
            </a:r>
          </a:p>
          <a:p>
            <a:pPr lvl="2">
              <a:buNone/>
            </a:pPr>
            <a:r>
              <a:rPr lang="en-US" dirty="0" smtClean="0">
                <a:latin typeface="Courier New" pitchFamily="49" charset="0"/>
                <a:cs typeface="Courier New" pitchFamily="49" charset="0"/>
              </a:rPr>
              <a:t>        Next j</a:t>
            </a:r>
          </a:p>
          <a:p>
            <a:pPr lvl="2">
              <a:buNone/>
            </a:pPr>
            <a:r>
              <a:rPr lang="en-US" dirty="0" smtClean="0">
                <a:latin typeface="Courier New" pitchFamily="49" charset="0"/>
                <a:cs typeface="Courier New" pitchFamily="49" charset="0"/>
              </a:rPr>
              <a:t>    Next </a:t>
            </a:r>
            <a:r>
              <a:rPr lang="en-US" dirty="0" err="1" smtClean="0">
                <a:latin typeface="Courier New" pitchFamily="49" charset="0"/>
                <a:cs typeface="Courier New" pitchFamily="49" charset="0"/>
              </a:rPr>
              <a:t>i</a:t>
            </a:r>
            <a:endParaRPr lang="en-US" dirty="0" smtClean="0">
              <a:latin typeface="Courier New" pitchFamily="49" charset="0"/>
              <a:cs typeface="Courier New" pitchFamily="49" charset="0"/>
            </a:endParaRPr>
          </a:p>
          <a:p>
            <a:pPr lvl="2">
              <a:buNone/>
            </a:pPr>
            <a:r>
              <a:rPr lang="en-US" dirty="0" smtClean="0">
                <a:latin typeface="Courier New" pitchFamily="49" charset="0"/>
                <a:cs typeface="Courier New" pitchFamily="49" charset="0"/>
              </a:rPr>
              <a:t>    </a:t>
            </a:r>
          </a:p>
          <a:p>
            <a:pPr lvl="2">
              <a:buNone/>
            </a:pPr>
            <a:r>
              <a:rPr lang="en-US" dirty="0" smtClean="0">
                <a:latin typeface="Courier New" pitchFamily="49" charset="0"/>
                <a:cs typeface="Courier New" pitchFamily="49" charset="0"/>
              </a:rPr>
              <a:t>End Sub</a:t>
            </a:r>
          </a:p>
          <a:p>
            <a:pPr lvl="2">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a:bodyPr>
          <a:lstStyle/>
          <a:p>
            <a:r>
              <a:rPr lang="en-US" sz="3600" dirty="0" smtClean="0"/>
              <a:t>Can you give some Examples? </a:t>
            </a:r>
          </a:p>
        </p:txBody>
      </p:sp>
      <p:sp>
        <p:nvSpPr>
          <p:cNvPr id="15" name="Content Placeholder 2"/>
          <p:cNvSpPr>
            <a:spLocks noGrp="1"/>
          </p:cNvSpPr>
          <p:nvPr>
            <p:ph idx="1"/>
          </p:nvPr>
        </p:nvSpPr>
        <p:spPr>
          <a:xfrm>
            <a:off x="1066800" y="1219200"/>
            <a:ext cx="7924800" cy="4876800"/>
          </a:xfrm>
        </p:spPr>
        <p:txBody>
          <a:bodyPr>
            <a:normAutofit fontScale="47500" lnSpcReduction="20000"/>
          </a:bodyPr>
          <a:lstStyle/>
          <a:p>
            <a:r>
              <a:rPr lang="en-US" dirty="0" smtClean="0"/>
              <a:t>Example 2: Make Excel read the contents of any cell that is selected</a:t>
            </a:r>
          </a:p>
          <a:p>
            <a:pPr lvl="1">
              <a:buNone/>
            </a:pPr>
            <a:r>
              <a:rPr lang="en-US" dirty="0" smtClean="0">
                <a:solidFill>
                  <a:srgbClr val="0070C0"/>
                </a:solidFill>
              </a:rPr>
              <a:t>NOTE:  A Text-to-speech / Speech-to-Text engine is built into MS Windows XP. You need to activate it first and then you can use from different applications to read text or to dictate text for you (really nice). To install, search for “</a:t>
            </a:r>
            <a:r>
              <a:rPr lang="en-US" b="1" dirty="0" smtClean="0">
                <a:solidFill>
                  <a:srgbClr val="0070C0"/>
                </a:solidFill>
              </a:rPr>
              <a:t>Install speech recognition</a:t>
            </a:r>
            <a:r>
              <a:rPr lang="en-US" dirty="0" smtClean="0">
                <a:solidFill>
                  <a:srgbClr val="0070C0"/>
                </a:solidFill>
              </a:rPr>
              <a:t>” in the windows help.</a:t>
            </a:r>
          </a:p>
          <a:p>
            <a:pPr lvl="2"/>
            <a:endParaRPr lang="en-US" sz="1200" dirty="0" smtClean="0"/>
          </a:p>
          <a:p>
            <a:pPr>
              <a:buNone/>
            </a:pPr>
            <a:endParaRPr lang="en-US" dirty="0" smtClean="0"/>
          </a:p>
          <a:p>
            <a:pPr>
              <a:buNone/>
            </a:pPr>
            <a:r>
              <a:rPr lang="en-US" dirty="0" smtClean="0"/>
              <a:t>	Copy the following code to the code window of </a:t>
            </a:r>
            <a:r>
              <a:rPr lang="en-US" b="1" dirty="0" smtClean="0">
                <a:solidFill>
                  <a:srgbClr val="FF0000"/>
                </a:solidFill>
                <a:latin typeface="Courier New" pitchFamily="49" charset="0"/>
                <a:cs typeface="Courier New" pitchFamily="49" charset="0"/>
              </a:rPr>
              <a:t>SHEET1</a:t>
            </a:r>
            <a:r>
              <a:rPr lang="en-US" dirty="0" smtClean="0"/>
              <a:t> , type some text or numbers in different cells of Sheet1, and then simply click on these cells one by one, the content of the cell you click on will be read for you.</a:t>
            </a:r>
          </a:p>
          <a:p>
            <a:pPr>
              <a:buNone/>
            </a:pPr>
            <a:endParaRPr lang="en-US" dirty="0" smtClean="0"/>
          </a:p>
          <a:p>
            <a:pPr lvl="1">
              <a:buNone/>
            </a:pPr>
            <a:r>
              <a:rPr lang="en-US" sz="2000" dirty="0" smtClean="0">
                <a:latin typeface="Courier New" pitchFamily="49" charset="0"/>
                <a:cs typeface="Courier New" pitchFamily="49" charset="0"/>
              </a:rPr>
              <a:t>Private Sub </a:t>
            </a:r>
            <a:r>
              <a:rPr lang="en-US" sz="2000" dirty="0" err="1" smtClean="0">
                <a:latin typeface="Courier New" pitchFamily="49" charset="0"/>
                <a:cs typeface="Courier New" pitchFamily="49" charset="0"/>
              </a:rPr>
              <a:t>Worksheet_SelectionChange</a:t>
            </a:r>
            <a:r>
              <a:rPr lang="en-US" sz="2000" dirty="0" smtClean="0">
                <a:latin typeface="Courier New" pitchFamily="49" charset="0"/>
                <a:cs typeface="Courier New" pitchFamily="49" charset="0"/>
              </a:rPr>
              <a:t>(</a:t>
            </a:r>
            <a:r>
              <a:rPr lang="en-US" sz="2000" dirty="0" err="1" smtClean="0">
                <a:latin typeface="Courier New" pitchFamily="49" charset="0"/>
                <a:cs typeface="Courier New" pitchFamily="49" charset="0"/>
              </a:rPr>
              <a:t>ByVal</a:t>
            </a:r>
            <a:r>
              <a:rPr lang="en-US" sz="2000" dirty="0" smtClean="0">
                <a:latin typeface="Courier New" pitchFamily="49" charset="0"/>
                <a:cs typeface="Courier New" pitchFamily="49" charset="0"/>
              </a:rPr>
              <a:t> Target As Range)</a:t>
            </a:r>
          </a:p>
          <a:p>
            <a:pPr lvl="1">
              <a:buNone/>
            </a:pPr>
            <a:r>
              <a:rPr lang="en-US" sz="2000" dirty="0" smtClean="0">
                <a:latin typeface="Courier New" pitchFamily="49" charset="0"/>
                <a:cs typeface="Courier New" pitchFamily="49" charset="0"/>
              </a:rPr>
              <a:t>    </a:t>
            </a:r>
          </a:p>
          <a:p>
            <a:pPr lvl="1">
              <a:buNone/>
            </a:pPr>
            <a:r>
              <a:rPr lang="en-US" sz="2000" dirty="0" smtClean="0">
                <a:latin typeface="Courier New" pitchFamily="49" charset="0"/>
                <a:cs typeface="Courier New" pitchFamily="49" charset="0"/>
              </a:rPr>
              <a:t>    X = </a:t>
            </a:r>
            <a:r>
              <a:rPr lang="en-US" sz="2000" dirty="0" err="1" smtClean="0">
                <a:latin typeface="Courier New" pitchFamily="49" charset="0"/>
                <a:cs typeface="Courier New" pitchFamily="49" charset="0"/>
              </a:rPr>
              <a:t>Target.Row</a:t>
            </a:r>
            <a:endParaRPr lang="en-US" sz="2000" dirty="0" smtClean="0">
              <a:latin typeface="Courier New" pitchFamily="49" charset="0"/>
              <a:cs typeface="Courier New" pitchFamily="49" charset="0"/>
            </a:endParaRPr>
          </a:p>
          <a:p>
            <a:pPr lvl="1">
              <a:buNone/>
            </a:pPr>
            <a:r>
              <a:rPr lang="en-US" sz="2000" dirty="0" smtClean="0">
                <a:latin typeface="Courier New" pitchFamily="49" charset="0"/>
                <a:cs typeface="Courier New" pitchFamily="49" charset="0"/>
              </a:rPr>
              <a:t>    Y = </a:t>
            </a:r>
            <a:r>
              <a:rPr lang="en-US" sz="2000" dirty="0" err="1" smtClean="0">
                <a:latin typeface="Courier New" pitchFamily="49" charset="0"/>
                <a:cs typeface="Courier New" pitchFamily="49" charset="0"/>
              </a:rPr>
              <a:t>Target.Column</a:t>
            </a:r>
            <a:endParaRPr lang="en-US" sz="2000" dirty="0" smtClean="0">
              <a:latin typeface="Courier New" pitchFamily="49" charset="0"/>
              <a:cs typeface="Courier New" pitchFamily="49" charset="0"/>
            </a:endParaRPr>
          </a:p>
          <a:p>
            <a:pPr lvl="1">
              <a:buNone/>
            </a:pPr>
            <a:r>
              <a:rPr lang="en-US" sz="2000" dirty="0" smtClean="0">
                <a:latin typeface="Courier New" pitchFamily="49" charset="0"/>
                <a:cs typeface="Courier New" pitchFamily="49" charset="0"/>
              </a:rPr>
              <a:t>    </a:t>
            </a:r>
          </a:p>
          <a:p>
            <a:pPr lvl="1">
              <a:buNone/>
            </a:pPr>
            <a:r>
              <a:rPr lang="en-US" sz="2000" dirty="0" smtClean="0">
                <a:latin typeface="Courier New" pitchFamily="49" charset="0"/>
                <a:cs typeface="Courier New" pitchFamily="49" charset="0"/>
              </a:rPr>
              <a:t>    If Worksheets("Sheet1").Cells(X, Y).Value &lt;&gt; "" Then</a:t>
            </a:r>
          </a:p>
          <a:p>
            <a:pPr lvl="1">
              <a:buNone/>
            </a:pP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Application.Speech.Speak</a:t>
            </a:r>
            <a:r>
              <a:rPr lang="en-US" sz="2000" dirty="0" smtClean="0">
                <a:latin typeface="Courier New" pitchFamily="49" charset="0"/>
                <a:cs typeface="Courier New" pitchFamily="49" charset="0"/>
              </a:rPr>
              <a:t> "This cell contains " &amp; Worksheets("Sheet1").Cells(X, Y).Value</a:t>
            </a:r>
          </a:p>
          <a:p>
            <a:pPr lvl="1">
              <a:buNone/>
            </a:pPr>
            <a:r>
              <a:rPr lang="en-US" sz="2000" dirty="0" smtClean="0">
                <a:latin typeface="Courier New" pitchFamily="49" charset="0"/>
                <a:cs typeface="Courier New" pitchFamily="49" charset="0"/>
              </a:rPr>
              <a:t>    End If</a:t>
            </a:r>
          </a:p>
          <a:p>
            <a:pPr lvl="1">
              <a:buNone/>
            </a:pPr>
            <a:endParaRPr lang="en-US" sz="2000" dirty="0" smtClean="0">
              <a:latin typeface="Courier New" pitchFamily="49" charset="0"/>
              <a:cs typeface="Courier New" pitchFamily="49" charset="0"/>
            </a:endParaRPr>
          </a:p>
          <a:p>
            <a:pPr lvl="1">
              <a:buNone/>
            </a:pPr>
            <a:r>
              <a:rPr lang="en-US" sz="2000" dirty="0" smtClean="0">
                <a:latin typeface="Courier New" pitchFamily="49" charset="0"/>
                <a:cs typeface="Courier New" pitchFamily="49" charset="0"/>
              </a:rPr>
              <a:t>End Sub</a:t>
            </a:r>
          </a:p>
          <a:p>
            <a:pPr lvl="1">
              <a:buNone/>
            </a:pPr>
            <a:endParaRPr lang="en-US" sz="2000" dirty="0" smtClean="0">
              <a:latin typeface="Courier New" pitchFamily="49" charset="0"/>
              <a:cs typeface="Courier New" pitchFamily="49" charset="0"/>
            </a:endParaRPr>
          </a:p>
          <a:p>
            <a:pPr lvl="1">
              <a:buNone/>
            </a:pPr>
            <a:r>
              <a:rPr lang="en-US" sz="2000" dirty="0" smtClean="0">
                <a:latin typeface="Courier New" pitchFamily="49" charset="0"/>
                <a:cs typeface="Courier New" pitchFamily="49" charset="0"/>
              </a:rPr>
              <a:t> </a:t>
            </a:r>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a:bodyPr>
          <a:lstStyle/>
          <a:p>
            <a:r>
              <a:rPr lang="en-US" sz="3600" dirty="0" smtClean="0"/>
              <a:t>Can you give some Examples? </a:t>
            </a:r>
          </a:p>
        </p:txBody>
      </p:sp>
      <p:sp>
        <p:nvSpPr>
          <p:cNvPr id="15" name="Content Placeholder 2"/>
          <p:cNvSpPr>
            <a:spLocks noGrp="1"/>
          </p:cNvSpPr>
          <p:nvPr>
            <p:ph idx="1"/>
          </p:nvPr>
        </p:nvSpPr>
        <p:spPr>
          <a:xfrm>
            <a:off x="1066800" y="1219200"/>
            <a:ext cx="7924800" cy="4876800"/>
          </a:xfrm>
        </p:spPr>
        <p:txBody>
          <a:bodyPr>
            <a:normAutofit fontScale="47500" lnSpcReduction="20000"/>
          </a:bodyPr>
          <a:lstStyle/>
          <a:p>
            <a:pPr>
              <a:buNone/>
            </a:pPr>
            <a:endParaRPr lang="en-US" dirty="0" smtClean="0"/>
          </a:p>
          <a:p>
            <a:r>
              <a:rPr lang="en-US" dirty="0" smtClean="0"/>
              <a:t>Example 3: Add a sequential number to each cell that is clicked in Sheet 1 and read that number</a:t>
            </a:r>
          </a:p>
          <a:p>
            <a:pPr lvl="2"/>
            <a:endParaRPr lang="en-US" sz="1200" dirty="0" smtClean="0"/>
          </a:p>
          <a:p>
            <a:pPr>
              <a:buNone/>
            </a:pPr>
            <a:endParaRPr lang="en-US" dirty="0" smtClean="0"/>
          </a:p>
          <a:p>
            <a:pPr>
              <a:buNone/>
            </a:pPr>
            <a:r>
              <a:rPr lang="en-US" dirty="0" smtClean="0"/>
              <a:t>	Copy the following code to the code window of </a:t>
            </a:r>
            <a:r>
              <a:rPr lang="en-US" b="1" dirty="0" smtClean="0">
                <a:solidFill>
                  <a:srgbClr val="FF0000"/>
                </a:solidFill>
                <a:latin typeface="Courier New" pitchFamily="49" charset="0"/>
                <a:cs typeface="Courier New" pitchFamily="49" charset="0"/>
              </a:rPr>
              <a:t>SHEET1</a:t>
            </a:r>
            <a:r>
              <a:rPr lang="en-US" dirty="0" smtClean="0"/>
              <a:t>. Click on different cells, and Excel will type a sequential number in each cell you click and read that number for you. If you switch to another sheet and back to sheet 1, the sheet will be cleared and counting will start back from 0.</a:t>
            </a:r>
          </a:p>
          <a:p>
            <a:pPr lvl="2">
              <a:buNone/>
            </a:pPr>
            <a:endParaRPr lang="en-US" dirty="0" smtClean="0">
              <a:latin typeface="Courier New" pitchFamily="49" charset="0"/>
              <a:cs typeface="Courier New" pitchFamily="49" charset="0"/>
            </a:endParaRPr>
          </a:p>
          <a:p>
            <a:pPr lvl="2">
              <a:buNone/>
            </a:pPr>
            <a:r>
              <a:rPr lang="en-US" dirty="0" smtClean="0">
                <a:latin typeface="Courier New" pitchFamily="49" charset="0"/>
                <a:cs typeface="Courier New" pitchFamily="49" charset="0"/>
              </a:rPr>
              <a:t>Dim Counter As Integer</a:t>
            </a:r>
          </a:p>
          <a:p>
            <a:pPr lvl="2">
              <a:buNone/>
            </a:pPr>
            <a:endParaRPr lang="en-US" dirty="0" smtClean="0">
              <a:latin typeface="Courier New" pitchFamily="49" charset="0"/>
              <a:cs typeface="Courier New" pitchFamily="49" charset="0"/>
            </a:endParaRPr>
          </a:p>
          <a:p>
            <a:pPr lvl="2">
              <a:buNone/>
            </a:pPr>
            <a:r>
              <a:rPr lang="en-US" dirty="0" smtClean="0">
                <a:latin typeface="Courier New" pitchFamily="49" charset="0"/>
                <a:cs typeface="Courier New" pitchFamily="49" charset="0"/>
              </a:rPr>
              <a:t>Private Sub </a:t>
            </a:r>
            <a:r>
              <a:rPr lang="en-US" dirty="0" err="1" smtClean="0">
                <a:latin typeface="Courier New" pitchFamily="49" charset="0"/>
                <a:cs typeface="Courier New" pitchFamily="49" charset="0"/>
              </a:rPr>
              <a:t>Worksheet_Activate</a:t>
            </a:r>
            <a:r>
              <a:rPr lang="en-US" dirty="0" smtClean="0">
                <a:latin typeface="Courier New" pitchFamily="49" charset="0"/>
                <a:cs typeface="Courier New" pitchFamily="49" charset="0"/>
              </a:rPr>
              <a:t>()</a:t>
            </a:r>
          </a:p>
          <a:p>
            <a:pPr lvl="2">
              <a:buNone/>
            </a:pPr>
            <a:r>
              <a:rPr lang="en-US" dirty="0" smtClean="0">
                <a:latin typeface="Courier New" pitchFamily="49" charset="0"/>
                <a:cs typeface="Courier New" pitchFamily="49" charset="0"/>
              </a:rPr>
              <a:t>    Worksheets("Sheet1").</a:t>
            </a:r>
            <a:r>
              <a:rPr lang="en-US" dirty="0" err="1" smtClean="0">
                <a:latin typeface="Courier New" pitchFamily="49" charset="0"/>
                <a:cs typeface="Courier New" pitchFamily="49" charset="0"/>
              </a:rPr>
              <a:t>Cells.ClearContents</a:t>
            </a:r>
            <a:endParaRPr lang="en-US" dirty="0" smtClean="0">
              <a:latin typeface="Courier New" pitchFamily="49" charset="0"/>
              <a:cs typeface="Courier New" pitchFamily="49" charset="0"/>
            </a:endParaRPr>
          </a:p>
          <a:p>
            <a:pPr lvl="2">
              <a:buNone/>
            </a:pPr>
            <a:r>
              <a:rPr lang="en-US" dirty="0" smtClean="0">
                <a:latin typeface="Courier New" pitchFamily="49" charset="0"/>
                <a:cs typeface="Courier New" pitchFamily="49" charset="0"/>
              </a:rPr>
              <a:t>    Counter = 0</a:t>
            </a:r>
          </a:p>
          <a:p>
            <a:pPr lvl="2">
              <a:buNone/>
            </a:pPr>
            <a:r>
              <a:rPr lang="en-US" dirty="0" smtClean="0">
                <a:latin typeface="Courier New" pitchFamily="49" charset="0"/>
                <a:cs typeface="Courier New" pitchFamily="49" charset="0"/>
              </a:rPr>
              <a:t>End Sub</a:t>
            </a:r>
          </a:p>
          <a:p>
            <a:pPr lvl="2">
              <a:buNone/>
            </a:pPr>
            <a:endParaRPr lang="en-US" dirty="0" smtClean="0">
              <a:latin typeface="Courier New" pitchFamily="49" charset="0"/>
              <a:cs typeface="Courier New" pitchFamily="49" charset="0"/>
            </a:endParaRPr>
          </a:p>
          <a:p>
            <a:pPr lvl="2">
              <a:buNone/>
            </a:pPr>
            <a:r>
              <a:rPr lang="en-US" dirty="0" smtClean="0">
                <a:latin typeface="Courier New" pitchFamily="49" charset="0"/>
                <a:cs typeface="Courier New" pitchFamily="49" charset="0"/>
              </a:rPr>
              <a:t>Private Sub </a:t>
            </a:r>
            <a:r>
              <a:rPr lang="en-US" dirty="0" err="1" smtClean="0">
                <a:latin typeface="Courier New" pitchFamily="49" charset="0"/>
                <a:cs typeface="Courier New" pitchFamily="49" charset="0"/>
              </a:rPr>
              <a:t>Worksheet_SelectionChange</a:t>
            </a: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ByVal</a:t>
            </a:r>
            <a:r>
              <a:rPr lang="en-US" dirty="0" smtClean="0">
                <a:latin typeface="Courier New" pitchFamily="49" charset="0"/>
                <a:cs typeface="Courier New" pitchFamily="49" charset="0"/>
              </a:rPr>
              <a:t> Target As Range)</a:t>
            </a:r>
          </a:p>
          <a:p>
            <a:pPr lvl="2">
              <a:buNone/>
            </a:pPr>
            <a:r>
              <a:rPr lang="en-US" dirty="0" smtClean="0">
                <a:latin typeface="Courier New" pitchFamily="49" charset="0"/>
                <a:cs typeface="Courier New" pitchFamily="49" charset="0"/>
              </a:rPr>
              <a:t>    </a:t>
            </a:r>
          </a:p>
          <a:p>
            <a:pPr lvl="2">
              <a:buNone/>
            </a:pPr>
            <a:r>
              <a:rPr lang="en-US" dirty="0" smtClean="0">
                <a:latin typeface="Courier New" pitchFamily="49" charset="0"/>
                <a:cs typeface="Courier New" pitchFamily="49" charset="0"/>
              </a:rPr>
              <a:t>    X = </a:t>
            </a:r>
            <a:r>
              <a:rPr lang="en-US" dirty="0" err="1" smtClean="0">
                <a:latin typeface="Courier New" pitchFamily="49" charset="0"/>
                <a:cs typeface="Courier New" pitchFamily="49" charset="0"/>
              </a:rPr>
              <a:t>Target.Row</a:t>
            </a:r>
            <a:endParaRPr lang="en-US" dirty="0" smtClean="0">
              <a:latin typeface="Courier New" pitchFamily="49" charset="0"/>
              <a:cs typeface="Courier New" pitchFamily="49" charset="0"/>
            </a:endParaRPr>
          </a:p>
          <a:p>
            <a:pPr lvl="2">
              <a:buNone/>
            </a:pPr>
            <a:r>
              <a:rPr lang="en-US" dirty="0" smtClean="0">
                <a:latin typeface="Courier New" pitchFamily="49" charset="0"/>
                <a:cs typeface="Courier New" pitchFamily="49" charset="0"/>
              </a:rPr>
              <a:t>    Y = </a:t>
            </a:r>
            <a:r>
              <a:rPr lang="en-US" dirty="0" err="1" smtClean="0">
                <a:latin typeface="Courier New" pitchFamily="49" charset="0"/>
                <a:cs typeface="Courier New" pitchFamily="49" charset="0"/>
              </a:rPr>
              <a:t>Target.Column</a:t>
            </a:r>
            <a:endParaRPr lang="en-US" dirty="0" smtClean="0">
              <a:latin typeface="Courier New" pitchFamily="49" charset="0"/>
              <a:cs typeface="Courier New" pitchFamily="49" charset="0"/>
            </a:endParaRPr>
          </a:p>
          <a:p>
            <a:pPr lvl="2">
              <a:buNone/>
            </a:pPr>
            <a:r>
              <a:rPr lang="en-US" dirty="0" smtClean="0">
                <a:latin typeface="Courier New" pitchFamily="49" charset="0"/>
                <a:cs typeface="Courier New" pitchFamily="49" charset="0"/>
              </a:rPr>
              <a:t>    </a:t>
            </a:r>
          </a:p>
          <a:p>
            <a:pPr lvl="2">
              <a:buNone/>
            </a:pPr>
            <a:r>
              <a:rPr lang="en-US" dirty="0" smtClean="0">
                <a:latin typeface="Courier New" pitchFamily="49" charset="0"/>
                <a:cs typeface="Courier New" pitchFamily="49" charset="0"/>
              </a:rPr>
              <a:t>    Worksheets("Sheet1").Cells(X, Y).Value = Counter</a:t>
            </a:r>
          </a:p>
          <a:p>
            <a:pPr lvl="2">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Application.Speech.Speak</a:t>
            </a:r>
            <a:r>
              <a:rPr lang="en-US" dirty="0" smtClean="0">
                <a:latin typeface="Courier New" pitchFamily="49" charset="0"/>
                <a:cs typeface="Courier New" pitchFamily="49" charset="0"/>
              </a:rPr>
              <a:t> Counter</a:t>
            </a:r>
          </a:p>
          <a:p>
            <a:pPr lvl="2">
              <a:buNone/>
            </a:pPr>
            <a:r>
              <a:rPr lang="en-US" dirty="0" smtClean="0">
                <a:latin typeface="Courier New" pitchFamily="49" charset="0"/>
                <a:cs typeface="Courier New" pitchFamily="49" charset="0"/>
              </a:rPr>
              <a:t>    Counter = Counter + 1</a:t>
            </a:r>
          </a:p>
          <a:p>
            <a:pPr lvl="2">
              <a:buNone/>
            </a:pPr>
            <a:r>
              <a:rPr lang="en-US" dirty="0" smtClean="0">
                <a:latin typeface="Courier New" pitchFamily="49" charset="0"/>
                <a:cs typeface="Courier New" pitchFamily="49" charset="0"/>
              </a:rPr>
              <a:t>    </a:t>
            </a:r>
          </a:p>
          <a:p>
            <a:pPr lvl="2">
              <a:buNone/>
            </a:pPr>
            <a:r>
              <a:rPr lang="en-US" dirty="0" smtClean="0">
                <a:latin typeface="Courier New" pitchFamily="49" charset="0"/>
                <a:cs typeface="Courier New" pitchFamily="49" charset="0"/>
              </a:rPr>
              <a:t>End Sub</a:t>
            </a:r>
          </a:p>
          <a:p>
            <a:pPr lvl="2">
              <a:buNone/>
            </a:pPr>
            <a:endParaRPr lang="en-US" dirty="0" smtClean="0">
              <a:latin typeface="Courier New" pitchFamily="49" charset="0"/>
              <a:cs typeface="Courier New" pitchFamily="49" charset="0"/>
            </a:endParaRPr>
          </a:p>
          <a:p>
            <a:pPr lvl="2">
              <a:buNone/>
            </a:pPr>
            <a:endParaRPr lang="en-US" dirty="0" smtClean="0"/>
          </a:p>
          <a:p>
            <a:pPr>
              <a:buNone/>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a:bodyPr>
          <a:lstStyle/>
          <a:p>
            <a:r>
              <a:rPr lang="en-US" sz="3600" dirty="0" smtClean="0"/>
              <a:t>Can you give some Examples? </a:t>
            </a:r>
          </a:p>
        </p:txBody>
      </p:sp>
      <p:sp>
        <p:nvSpPr>
          <p:cNvPr id="15" name="Content Placeholder 2"/>
          <p:cNvSpPr>
            <a:spLocks noGrp="1"/>
          </p:cNvSpPr>
          <p:nvPr>
            <p:ph idx="1"/>
          </p:nvPr>
        </p:nvSpPr>
        <p:spPr>
          <a:xfrm>
            <a:off x="1066800" y="1219200"/>
            <a:ext cx="7924800" cy="4876800"/>
          </a:xfrm>
        </p:spPr>
        <p:txBody>
          <a:bodyPr>
            <a:normAutofit fontScale="70000" lnSpcReduction="20000"/>
          </a:bodyPr>
          <a:lstStyle/>
          <a:p>
            <a:r>
              <a:rPr lang="en-US" dirty="0" smtClean="0"/>
              <a:t>Example 4:  Transfer Grades of lab from “LAB” sheet to corresponding ID in the “COURSE” sheet</a:t>
            </a:r>
          </a:p>
          <a:p>
            <a:pPr lvl="2"/>
            <a:endParaRPr lang="en-US" sz="1200" dirty="0" smtClean="0"/>
          </a:p>
          <a:p>
            <a:pPr>
              <a:buNone/>
            </a:pPr>
            <a:endParaRPr lang="en-US" dirty="0" smtClean="0"/>
          </a:p>
          <a:p>
            <a:pPr>
              <a:buNone/>
            </a:pPr>
            <a:r>
              <a:rPr lang="en-US" dirty="0" smtClean="0"/>
              <a:t>	The idea here is to copy the corresponding lab grade, lab instructor name, and lab section number of each student from a sheet that contains lab grades called “</a:t>
            </a:r>
            <a:r>
              <a:rPr lang="en-US" b="1" i="1" dirty="0" smtClean="0"/>
              <a:t>Lab</a:t>
            </a:r>
            <a:r>
              <a:rPr lang="en-US" dirty="0" smtClean="0"/>
              <a:t>” to another sheet that contains student IDs and organized based on course sections numbers called “</a:t>
            </a:r>
            <a:r>
              <a:rPr lang="en-US" b="1" i="1" dirty="0" smtClean="0"/>
              <a:t>Course</a:t>
            </a:r>
            <a:r>
              <a:rPr lang="en-US" dirty="0" smtClean="0"/>
              <a:t>”.   Any ID in the </a:t>
            </a:r>
            <a:r>
              <a:rPr lang="en-US" b="1" i="1" dirty="0" smtClean="0"/>
              <a:t>Lab</a:t>
            </a:r>
            <a:r>
              <a:rPr lang="en-US" dirty="0" smtClean="0"/>
              <a:t> sheet that is found in the </a:t>
            </a:r>
            <a:r>
              <a:rPr lang="en-US" b="1" i="1" dirty="0" smtClean="0"/>
              <a:t>Course</a:t>
            </a:r>
            <a:r>
              <a:rPr lang="en-US" dirty="0" smtClean="0"/>
              <a:t> grades sheet will be colored in red to indicate that it is found (remaining ones will remain black).  Initially, the content of the cells in the </a:t>
            </a:r>
            <a:r>
              <a:rPr lang="en-US" b="1" i="1" dirty="0" smtClean="0"/>
              <a:t>Course</a:t>
            </a:r>
            <a:r>
              <a:rPr lang="en-US" dirty="0" smtClean="0"/>
              <a:t> sheet that will receive the lab grade data is cleared first and all entries in the </a:t>
            </a:r>
            <a:r>
              <a:rPr lang="en-US" b="1" i="1" dirty="0" smtClean="0"/>
              <a:t>Lab</a:t>
            </a:r>
            <a:r>
              <a:rPr lang="en-US" dirty="0" smtClean="0"/>
              <a:t> sheet are initialized to black color at the beginning. </a:t>
            </a:r>
          </a:p>
          <a:p>
            <a:pPr>
              <a:buNone/>
            </a:pPr>
            <a:endParaRPr lang="en-US" dirty="0" smtClean="0"/>
          </a:p>
          <a:p>
            <a:pPr>
              <a:buNone/>
            </a:pPr>
            <a:r>
              <a:rPr lang="en-US" dirty="0" smtClean="0"/>
              <a:t>Please see the Excel file called “All Lab Grades” and run the macro called </a:t>
            </a:r>
            <a:r>
              <a:rPr lang="en-US" smtClean="0"/>
              <a:t>“Process”.</a:t>
            </a:r>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a:bodyPr>
          <a:lstStyle/>
          <a:p>
            <a:r>
              <a:rPr lang="en-US" sz="3600" dirty="0" smtClean="0"/>
              <a:t>Helpful Functions in VBA for </a:t>
            </a:r>
            <a:r>
              <a:rPr lang="en-US" sz="3600" dirty="0" smtClean="0"/>
              <a:t>Excel </a:t>
            </a:r>
            <a:endParaRPr lang="en-US" sz="3600" dirty="0" smtClean="0"/>
          </a:p>
        </p:txBody>
      </p:sp>
      <p:sp>
        <p:nvSpPr>
          <p:cNvPr id="15" name="Content Placeholder 2"/>
          <p:cNvSpPr>
            <a:spLocks noGrp="1"/>
          </p:cNvSpPr>
          <p:nvPr>
            <p:ph idx="1"/>
          </p:nvPr>
        </p:nvSpPr>
        <p:spPr>
          <a:xfrm>
            <a:off x="914400" y="1219200"/>
            <a:ext cx="8229600" cy="5486400"/>
          </a:xfrm>
        </p:spPr>
        <p:txBody>
          <a:bodyPr>
            <a:normAutofit/>
          </a:bodyPr>
          <a:lstStyle/>
          <a:p>
            <a:r>
              <a:rPr lang="en-US" sz="1400" dirty="0" smtClean="0"/>
              <a:t>To comment a statement, use   ‘   (a single quotation mark) before  the statement</a:t>
            </a:r>
          </a:p>
          <a:p>
            <a:r>
              <a:rPr lang="en-US" sz="1400" dirty="0" smtClean="0"/>
              <a:t>To set or get a property of a cell or range of cells in the same sheet that the subroutine belongs to</a:t>
            </a:r>
          </a:p>
          <a:p>
            <a:pPr lvl="1"/>
            <a:r>
              <a:rPr lang="en-US" sz="1200" dirty="0" smtClean="0">
                <a:solidFill>
                  <a:srgbClr val="00B050"/>
                </a:solidFill>
              </a:rPr>
              <a:t>Worksheets(“Sheet Name”).Cells(Row, Column).Property</a:t>
            </a:r>
          </a:p>
          <a:p>
            <a:pPr lvl="1"/>
            <a:r>
              <a:rPr lang="en-US" sz="1200" dirty="0" smtClean="0">
                <a:solidFill>
                  <a:srgbClr val="00B050"/>
                </a:solidFill>
              </a:rPr>
              <a:t>Worksheets(“Sheet Name”).Range(Cells(R1,C1),Cells(R2,C2)).Property</a:t>
            </a:r>
          </a:p>
          <a:p>
            <a:r>
              <a:rPr lang="en-US" sz="1400" dirty="0" smtClean="0"/>
              <a:t>To set or get a property of a cell or range of cells in a sheet other than the one that subroutine belongs to</a:t>
            </a:r>
          </a:p>
          <a:p>
            <a:pPr lvl="1"/>
            <a:r>
              <a:rPr lang="en-US" sz="1200" dirty="0" smtClean="0">
                <a:solidFill>
                  <a:srgbClr val="00B050"/>
                </a:solidFill>
              </a:rPr>
              <a:t>Worksheets(“Sheet Name”).Cells(Row, Column).Property	</a:t>
            </a:r>
            <a:r>
              <a:rPr lang="en-US" sz="1200" dirty="0" smtClean="0">
                <a:solidFill>
                  <a:srgbClr val="00B050"/>
                </a:solidFill>
                <a:sym typeface="Wingdings" pitchFamily="2" charset="2"/>
              </a:rPr>
              <a:t> Same as above</a:t>
            </a:r>
            <a:endParaRPr lang="en-US" sz="1200" dirty="0" smtClean="0">
              <a:solidFill>
                <a:srgbClr val="00B050"/>
              </a:solidFill>
            </a:endParaRPr>
          </a:p>
          <a:p>
            <a:pPr lvl="1"/>
            <a:r>
              <a:rPr lang="en-US" sz="1200" dirty="0" smtClean="0">
                <a:solidFill>
                  <a:srgbClr val="00B050"/>
                </a:solidFill>
              </a:rPr>
              <a:t>Worksheets(“Sheet Name”).Range(Worksheets(“Sheet Name”).Cells(R1,C1),Worksheets(“</a:t>
            </a:r>
            <a:r>
              <a:rPr lang="en-US" sz="1200" dirty="0" err="1" smtClean="0">
                <a:solidFill>
                  <a:srgbClr val="00B050"/>
                </a:solidFill>
              </a:rPr>
              <a:t>SheetName</a:t>
            </a:r>
            <a:r>
              <a:rPr lang="en-US" sz="1200" dirty="0" smtClean="0">
                <a:solidFill>
                  <a:srgbClr val="00B050"/>
                </a:solidFill>
              </a:rPr>
              <a:t>”). Cells(R2,C2))							                     .Property</a:t>
            </a:r>
          </a:p>
          <a:p>
            <a:r>
              <a:rPr lang="en-US" sz="1400" dirty="0" smtClean="0"/>
              <a:t>To clear contents of a cell or range of cells, simply change “.Property” above to “</a:t>
            </a:r>
            <a:r>
              <a:rPr lang="en-US" sz="1400" dirty="0" smtClean="0">
                <a:solidFill>
                  <a:srgbClr val="00B050"/>
                </a:solidFill>
              </a:rPr>
              <a:t>.</a:t>
            </a:r>
            <a:r>
              <a:rPr lang="en-US" sz="1400" dirty="0" err="1" smtClean="0">
                <a:solidFill>
                  <a:srgbClr val="00B050"/>
                </a:solidFill>
              </a:rPr>
              <a:t>ClearContents</a:t>
            </a:r>
            <a:r>
              <a:rPr lang="en-US" sz="1400" dirty="0" smtClean="0">
                <a:solidFill>
                  <a:srgbClr val="002060"/>
                </a:solidFill>
              </a:rPr>
              <a:t>”. </a:t>
            </a:r>
          </a:p>
          <a:p>
            <a:r>
              <a:rPr lang="en-US" sz="1400" dirty="0" smtClean="0"/>
              <a:t>To switch from once sheet to another, sheet called </a:t>
            </a:r>
            <a:r>
              <a:rPr lang="en-US" sz="1400" dirty="0" err="1" smtClean="0"/>
              <a:t>SheetName</a:t>
            </a:r>
            <a:r>
              <a:rPr lang="en-US" sz="1400" dirty="0" smtClean="0"/>
              <a:t>,  use </a:t>
            </a:r>
            <a:r>
              <a:rPr lang="en-US" sz="1400" dirty="0" smtClean="0">
                <a:solidFill>
                  <a:srgbClr val="00B050"/>
                </a:solidFill>
              </a:rPr>
              <a:t>Worksheets(“</a:t>
            </a:r>
            <a:r>
              <a:rPr lang="en-US" sz="1400" dirty="0" err="1" smtClean="0">
                <a:solidFill>
                  <a:srgbClr val="00B050"/>
                </a:solidFill>
              </a:rPr>
              <a:t>SheetName</a:t>
            </a:r>
            <a:r>
              <a:rPr lang="en-US" sz="1400" dirty="0" smtClean="0">
                <a:solidFill>
                  <a:srgbClr val="00B050"/>
                </a:solidFill>
              </a:rPr>
              <a:t>”).Activate</a:t>
            </a:r>
            <a:r>
              <a:rPr lang="en-US" sz="1400" dirty="0" smtClean="0">
                <a:solidFill>
                  <a:srgbClr val="002060"/>
                </a:solidFill>
              </a:rPr>
              <a:t> </a:t>
            </a:r>
          </a:p>
          <a:p>
            <a:r>
              <a:rPr lang="en-US" sz="1400" dirty="0" smtClean="0">
                <a:solidFill>
                  <a:srgbClr val="002060"/>
                </a:solidFill>
              </a:rPr>
              <a:t>To Copy part of “Sheet1” to “Sheet3”, use the two statements</a:t>
            </a:r>
          </a:p>
          <a:p>
            <a:pPr lvl="1">
              <a:buNone/>
            </a:pPr>
            <a:r>
              <a:rPr lang="en-US" sz="1200" dirty="0" smtClean="0">
                <a:solidFill>
                  <a:srgbClr val="00B050"/>
                </a:solidFill>
              </a:rPr>
              <a:t>	Worksheets(“Sheet1”).Range(Worksheets(“Sheet1”).Cells(3,4),Worksheets(“Sheet1”).Cells(8, 9)).Copy</a:t>
            </a:r>
          </a:p>
          <a:p>
            <a:pPr lvl="1">
              <a:buNone/>
            </a:pPr>
            <a:r>
              <a:rPr lang="en-US" sz="1200" dirty="0" smtClean="0">
                <a:solidFill>
                  <a:srgbClr val="00B050"/>
                </a:solidFill>
              </a:rPr>
              <a:t>	 Worksheets(“Sheet3”). Paste</a:t>
            </a:r>
          </a:p>
          <a:p>
            <a:r>
              <a:rPr lang="en-US" sz="1400" dirty="0" smtClean="0"/>
              <a:t>To set the interior color of a cell or range of cells, change “.Property” above to “</a:t>
            </a:r>
            <a:r>
              <a:rPr lang="en-US" sz="1400" dirty="0" smtClean="0">
                <a:solidFill>
                  <a:srgbClr val="00B050"/>
                </a:solidFill>
              </a:rPr>
              <a:t>.</a:t>
            </a:r>
            <a:r>
              <a:rPr lang="en-US" sz="1400" dirty="0" err="1" smtClean="0">
                <a:solidFill>
                  <a:srgbClr val="00B050"/>
                </a:solidFill>
              </a:rPr>
              <a:t>Interior.Color</a:t>
            </a:r>
            <a:r>
              <a:rPr lang="en-US" sz="1400" dirty="0" smtClean="0">
                <a:solidFill>
                  <a:srgbClr val="00B050"/>
                </a:solidFill>
              </a:rPr>
              <a:t> = </a:t>
            </a:r>
            <a:r>
              <a:rPr lang="en-US" sz="1400" dirty="0" err="1" smtClean="0">
                <a:solidFill>
                  <a:srgbClr val="00B050"/>
                </a:solidFill>
              </a:rPr>
              <a:t>RGB</a:t>
            </a:r>
            <a:r>
              <a:rPr lang="en-US" sz="1400" dirty="0" smtClean="0">
                <a:solidFill>
                  <a:srgbClr val="00B050"/>
                </a:solidFill>
              </a:rPr>
              <a:t>(</a:t>
            </a:r>
            <a:r>
              <a:rPr lang="en-US" sz="1400" dirty="0" err="1" smtClean="0">
                <a:solidFill>
                  <a:srgbClr val="00B050"/>
                </a:solidFill>
              </a:rPr>
              <a:t>Red_Value</a:t>
            </a:r>
            <a:r>
              <a:rPr lang="en-US" sz="1400" dirty="0" smtClean="0">
                <a:solidFill>
                  <a:srgbClr val="00B050"/>
                </a:solidFill>
              </a:rPr>
              <a:t>, </a:t>
            </a:r>
            <a:r>
              <a:rPr lang="en-US" sz="1400" dirty="0" err="1" smtClean="0">
                <a:solidFill>
                  <a:srgbClr val="00B050"/>
                </a:solidFill>
              </a:rPr>
              <a:t>Green_Value</a:t>
            </a:r>
            <a:r>
              <a:rPr lang="en-US" sz="1400" dirty="0" smtClean="0">
                <a:solidFill>
                  <a:srgbClr val="00B050"/>
                </a:solidFill>
              </a:rPr>
              <a:t>, </a:t>
            </a:r>
            <a:r>
              <a:rPr lang="en-US" sz="1400" dirty="0" err="1" smtClean="0">
                <a:solidFill>
                  <a:srgbClr val="00B050"/>
                </a:solidFill>
              </a:rPr>
              <a:t>Blue_Value</a:t>
            </a:r>
            <a:r>
              <a:rPr lang="en-US" sz="1400" dirty="0" smtClean="0">
                <a:solidFill>
                  <a:srgbClr val="00B050"/>
                </a:solidFill>
              </a:rPr>
              <a:t>)</a:t>
            </a:r>
            <a:r>
              <a:rPr lang="en-US" sz="1400" dirty="0" smtClean="0">
                <a:solidFill>
                  <a:srgbClr val="002060"/>
                </a:solidFill>
              </a:rPr>
              <a:t>”. </a:t>
            </a:r>
          </a:p>
          <a:p>
            <a:r>
              <a:rPr lang="en-US" sz="1400" dirty="0" smtClean="0"/>
              <a:t>To set the font type of a cell or range of cells to “Arial” for example, change “.Property” above to “ </a:t>
            </a:r>
            <a:r>
              <a:rPr lang="en-US" sz="1400" dirty="0" smtClean="0">
                <a:solidFill>
                  <a:srgbClr val="00B050"/>
                </a:solidFill>
              </a:rPr>
              <a:t>.</a:t>
            </a:r>
            <a:r>
              <a:rPr lang="en-US" sz="1400" dirty="0" err="1" smtClean="0">
                <a:solidFill>
                  <a:srgbClr val="00B050"/>
                </a:solidFill>
              </a:rPr>
              <a:t>Font.Name</a:t>
            </a:r>
            <a:r>
              <a:rPr lang="en-US" sz="1400" dirty="0" smtClean="0">
                <a:solidFill>
                  <a:srgbClr val="00B050"/>
                </a:solidFill>
              </a:rPr>
              <a:t> = “Arial”  </a:t>
            </a:r>
            <a:r>
              <a:rPr lang="en-US" sz="1400" dirty="0" smtClean="0">
                <a:solidFill>
                  <a:srgbClr val="002060"/>
                </a:solidFill>
              </a:rPr>
              <a:t>”. </a:t>
            </a:r>
            <a:endParaRPr lang="en-US" sz="1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p:cNvGrpSpPr/>
          <p:nvPr/>
        </p:nvGrpSpPr>
        <p:grpSpPr>
          <a:xfrm rot="19395321">
            <a:off x="6172994" y="5067776"/>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
        <p:nvSpPr>
          <p:cNvPr id="9" name="Title 1"/>
          <p:cNvSpPr>
            <a:spLocks noGrp="1"/>
          </p:cNvSpPr>
          <p:nvPr>
            <p:ph type="title"/>
          </p:nvPr>
        </p:nvSpPr>
        <p:spPr>
          <a:xfrm>
            <a:off x="1295400" y="228600"/>
            <a:ext cx="7638288" cy="792162"/>
          </a:xfrm>
        </p:spPr>
        <p:txBody>
          <a:bodyPr>
            <a:normAutofit/>
          </a:bodyPr>
          <a:lstStyle/>
          <a:p>
            <a:r>
              <a:rPr lang="en-US" sz="3600" dirty="0" smtClean="0"/>
              <a:t>Helpful Functions in VBA for </a:t>
            </a:r>
            <a:r>
              <a:rPr lang="en-US" sz="3600" dirty="0" smtClean="0"/>
              <a:t>Excel </a:t>
            </a:r>
            <a:endParaRPr lang="en-US" sz="3600" dirty="0" smtClean="0"/>
          </a:p>
        </p:txBody>
      </p:sp>
      <p:sp>
        <p:nvSpPr>
          <p:cNvPr id="15" name="Content Placeholder 2"/>
          <p:cNvSpPr>
            <a:spLocks noGrp="1"/>
          </p:cNvSpPr>
          <p:nvPr>
            <p:ph idx="1"/>
          </p:nvPr>
        </p:nvSpPr>
        <p:spPr>
          <a:xfrm>
            <a:off x="914400" y="1219200"/>
            <a:ext cx="8229600" cy="5486400"/>
          </a:xfrm>
        </p:spPr>
        <p:txBody>
          <a:bodyPr>
            <a:normAutofit/>
          </a:bodyPr>
          <a:lstStyle/>
          <a:p>
            <a:r>
              <a:rPr lang="en-US" sz="1400" dirty="0" smtClean="0">
                <a:solidFill>
                  <a:srgbClr val="002060"/>
                </a:solidFill>
              </a:rPr>
              <a:t>To set multiple properties of the same cell or range of cells use the “WITH” statements</a:t>
            </a:r>
          </a:p>
          <a:p>
            <a:pPr lvl="1">
              <a:buNone/>
            </a:pPr>
            <a:r>
              <a:rPr lang="en-US" sz="1000" dirty="0" smtClean="0">
                <a:solidFill>
                  <a:srgbClr val="002060"/>
                </a:solidFill>
              </a:rPr>
              <a:t>	With Sheet2.Range(Cells(3, 6), Cells(8, 12))</a:t>
            </a:r>
          </a:p>
          <a:p>
            <a:pPr lvl="1">
              <a:buNone/>
            </a:pPr>
            <a:r>
              <a:rPr lang="en-US" sz="1000" dirty="0" smtClean="0">
                <a:solidFill>
                  <a:srgbClr val="002060"/>
                </a:solidFill>
              </a:rPr>
              <a:t>		.</a:t>
            </a:r>
            <a:r>
              <a:rPr lang="en-US" sz="1000" dirty="0" err="1" smtClean="0">
                <a:solidFill>
                  <a:srgbClr val="002060"/>
                </a:solidFill>
              </a:rPr>
              <a:t>Font.Name</a:t>
            </a:r>
            <a:r>
              <a:rPr lang="en-US" sz="1000" dirty="0" smtClean="0">
                <a:solidFill>
                  <a:srgbClr val="002060"/>
                </a:solidFill>
              </a:rPr>
              <a:t> = "Arial“		‘ Set Font 		</a:t>
            </a:r>
          </a:p>
          <a:p>
            <a:pPr lvl="1">
              <a:buNone/>
            </a:pPr>
            <a:r>
              <a:rPr lang="en-US" sz="1000" dirty="0" smtClean="0">
                <a:solidFill>
                  <a:srgbClr val="002060"/>
                </a:solidFill>
              </a:rPr>
              <a:t>		.</a:t>
            </a:r>
            <a:r>
              <a:rPr lang="en-US" sz="1000" dirty="0" err="1" smtClean="0">
                <a:solidFill>
                  <a:srgbClr val="002060"/>
                </a:solidFill>
              </a:rPr>
              <a:t>Font.Size</a:t>
            </a:r>
            <a:r>
              <a:rPr lang="en-US" sz="1000" dirty="0" smtClean="0">
                <a:solidFill>
                  <a:srgbClr val="002060"/>
                </a:solidFill>
              </a:rPr>
              <a:t> = 14			‘ Set Font size</a:t>
            </a:r>
          </a:p>
          <a:p>
            <a:pPr lvl="1">
              <a:buNone/>
            </a:pPr>
            <a:r>
              <a:rPr lang="en-US" sz="1000" dirty="0" smtClean="0">
                <a:solidFill>
                  <a:srgbClr val="002060"/>
                </a:solidFill>
              </a:rPr>
              <a:t>		.</a:t>
            </a:r>
            <a:r>
              <a:rPr lang="en-US" sz="1000" dirty="0" err="1" smtClean="0">
                <a:solidFill>
                  <a:srgbClr val="002060"/>
                </a:solidFill>
              </a:rPr>
              <a:t>Font.Color</a:t>
            </a:r>
            <a:r>
              <a:rPr lang="en-US" sz="1000" dirty="0" smtClean="0">
                <a:solidFill>
                  <a:srgbClr val="002060"/>
                </a:solidFill>
              </a:rPr>
              <a:t> = </a:t>
            </a:r>
            <a:r>
              <a:rPr lang="en-US" sz="1000" dirty="0" err="1" smtClean="0">
                <a:solidFill>
                  <a:srgbClr val="002060"/>
                </a:solidFill>
              </a:rPr>
              <a:t>vbBlue</a:t>
            </a:r>
            <a:r>
              <a:rPr lang="en-US" sz="1000" dirty="0" smtClean="0">
                <a:solidFill>
                  <a:srgbClr val="002060"/>
                </a:solidFill>
              </a:rPr>
              <a:t>		‘ Set Font color</a:t>
            </a:r>
          </a:p>
          <a:p>
            <a:pPr lvl="1">
              <a:buNone/>
            </a:pPr>
            <a:r>
              <a:rPr lang="en-US" sz="1000" dirty="0" smtClean="0">
                <a:solidFill>
                  <a:srgbClr val="002060"/>
                </a:solidFill>
              </a:rPr>
              <a:t>		.Value = “HELLO”		‘ Set value</a:t>
            </a:r>
          </a:p>
          <a:p>
            <a:pPr lvl="1">
              <a:buNone/>
            </a:pPr>
            <a:r>
              <a:rPr lang="en-US" sz="1000" dirty="0" smtClean="0">
                <a:solidFill>
                  <a:srgbClr val="002060"/>
                </a:solidFill>
              </a:rPr>
              <a:t>	End With</a:t>
            </a:r>
          </a:p>
          <a:p>
            <a:r>
              <a:rPr lang="en-US" sz="1400" dirty="0" smtClean="0"/>
              <a:t>To let Excel read a cell, use (a text-to-speech/speech-to-text engine comes built in with Windows XP, (and I am sure with Windows Vista too). This engine is the one that actually reads the data). </a:t>
            </a:r>
          </a:p>
          <a:p>
            <a:pPr lvl="1">
              <a:buNone/>
            </a:pPr>
            <a:r>
              <a:rPr lang="en-US" sz="1000" dirty="0" smtClean="0"/>
              <a:t>	 </a:t>
            </a:r>
            <a:r>
              <a:rPr lang="en-US" sz="1000" dirty="0" err="1" smtClean="0">
                <a:solidFill>
                  <a:srgbClr val="00B050"/>
                </a:solidFill>
              </a:rPr>
              <a:t>Application.Speech.Speak</a:t>
            </a:r>
            <a:r>
              <a:rPr lang="en-US" sz="1000" dirty="0" smtClean="0">
                <a:solidFill>
                  <a:srgbClr val="00B050"/>
                </a:solidFill>
              </a:rPr>
              <a:t>  Worksheets(“Sheet Name”).Cells(</a:t>
            </a:r>
            <a:r>
              <a:rPr lang="en-US" sz="1000" dirty="0" err="1" smtClean="0">
                <a:solidFill>
                  <a:srgbClr val="00B050"/>
                </a:solidFill>
              </a:rPr>
              <a:t>R,C</a:t>
            </a:r>
            <a:r>
              <a:rPr lang="en-US" sz="1000" dirty="0" smtClean="0">
                <a:solidFill>
                  <a:srgbClr val="00B050"/>
                </a:solidFill>
              </a:rPr>
              <a:t>).Value </a:t>
            </a:r>
            <a:r>
              <a:rPr lang="en-US" sz="1000" dirty="0" smtClean="0">
                <a:solidFill>
                  <a:srgbClr val="002060"/>
                </a:solidFill>
              </a:rPr>
              <a:t> </a:t>
            </a:r>
          </a:p>
          <a:p>
            <a:r>
              <a:rPr lang="en-US" sz="1400" dirty="0" smtClean="0"/>
              <a:t>To email the active workbook (the file currently open) to someone, use </a:t>
            </a:r>
          </a:p>
          <a:p>
            <a:pPr lvl="1">
              <a:buNone/>
            </a:pPr>
            <a:r>
              <a:rPr lang="en-US" sz="1000" dirty="0" smtClean="0"/>
              <a:t>	</a:t>
            </a:r>
            <a:r>
              <a:rPr lang="en-US" sz="1000" dirty="0" err="1" smtClean="0">
                <a:solidFill>
                  <a:srgbClr val="00B050"/>
                </a:solidFill>
              </a:rPr>
              <a:t>ActiveWorkbook.SendMail</a:t>
            </a:r>
            <a:r>
              <a:rPr lang="en-US" sz="1000" dirty="0" smtClean="0">
                <a:solidFill>
                  <a:srgbClr val="00B050"/>
                </a:solidFill>
              </a:rPr>
              <a:t> recipients := "wajih@kfupm.edu.sa"</a:t>
            </a:r>
          </a:p>
          <a:p>
            <a:pPr lvl="1">
              <a:buNone/>
            </a:pPr>
            <a:endParaRPr lang="en-US" sz="1000" dirty="0" smtClean="0">
              <a:solidFill>
                <a:srgbClr val="00B050"/>
              </a:solidFill>
            </a:endParaRPr>
          </a:p>
          <a:p>
            <a:pPr>
              <a:buNone/>
            </a:pPr>
            <a:r>
              <a:rPr lang="en-US" sz="1400" dirty="0" smtClean="0">
                <a:solidFill>
                  <a:srgbClr val="FF0000"/>
                </a:solidFill>
              </a:rPr>
              <a:t>I have parts of code that will allow you to email one part of a sheet to different </a:t>
            </a:r>
            <a:r>
              <a:rPr lang="en-US" sz="1400" dirty="0" err="1" smtClean="0">
                <a:solidFill>
                  <a:srgbClr val="FF0000"/>
                </a:solidFill>
              </a:rPr>
              <a:t>different</a:t>
            </a:r>
            <a:r>
              <a:rPr lang="en-US" sz="1400" dirty="0" smtClean="0">
                <a:solidFill>
                  <a:srgbClr val="FF0000"/>
                </a:solidFill>
              </a:rPr>
              <a:t> </a:t>
            </a:r>
            <a:r>
              <a:rPr lang="en-US" sz="1400" dirty="0" smtClean="0">
                <a:solidFill>
                  <a:srgbClr val="FF0000"/>
                </a:solidFill>
              </a:rPr>
              <a:t>people. Please inform me if you need it. </a:t>
            </a:r>
          </a:p>
          <a:p>
            <a:pPr>
              <a:buNone/>
            </a:pPr>
            <a:r>
              <a:rPr lang="en-US" sz="1400" dirty="0" smtClean="0">
                <a:solidFill>
                  <a:srgbClr val="FF0000"/>
                </a:solidFill>
              </a:rPr>
              <a:t>I also have tens of fragments of code that will do different tasks, please let me know if you need any help at</a:t>
            </a:r>
          </a:p>
          <a:p>
            <a:pPr>
              <a:buNone/>
            </a:pPr>
            <a:r>
              <a:rPr lang="en-US" sz="1400" dirty="0" smtClean="0">
                <a:solidFill>
                  <a:srgbClr val="FF0000"/>
                </a:solidFill>
                <a:hlinkClick r:id="rId4"/>
              </a:rPr>
              <a:t>wajih@kfupm.edu.sa</a:t>
            </a:r>
            <a:r>
              <a:rPr lang="en-US" sz="1400" dirty="0" smtClean="0">
                <a:solidFill>
                  <a:srgbClr val="FF0000"/>
                </a:solidFill>
              </a:rPr>
              <a:t>.</a:t>
            </a:r>
          </a:p>
          <a:p>
            <a:pPr>
              <a:buNone/>
            </a:pPr>
            <a:endParaRPr lang="en-US" sz="1400" dirty="0" smtClean="0">
              <a:solidFill>
                <a:srgbClr val="FF0000"/>
              </a:solidFill>
            </a:endParaRPr>
          </a:p>
          <a:p>
            <a:pPr lvl="1">
              <a:buNone/>
            </a:pPr>
            <a:endParaRPr lang="en-US" sz="1000" dirty="0" smtClean="0">
              <a:solidFill>
                <a:srgbClr val="002060"/>
              </a:solidFill>
            </a:endParaRPr>
          </a:p>
          <a:p>
            <a:pPr>
              <a:buNone/>
            </a:pPr>
            <a:endParaRPr lang="en-US" sz="1400" dirty="0" smtClean="0">
              <a:solidFill>
                <a:srgbClr val="002060"/>
              </a:solidFill>
            </a:endParaRPr>
          </a:p>
          <a:p>
            <a:pPr lvl="2"/>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638288" cy="792162"/>
          </a:xfrm>
        </p:spPr>
        <p:txBody>
          <a:bodyPr>
            <a:normAutofit fontScale="90000"/>
          </a:bodyPr>
          <a:lstStyle/>
          <a:p>
            <a:r>
              <a:rPr lang="en-US" sz="4400" dirty="0" smtClean="0"/>
              <a:t>Basic use of Excel vs. Use of Basic in Excel</a:t>
            </a:r>
          </a:p>
        </p:txBody>
      </p:sp>
      <p:pic>
        <p:nvPicPr>
          <p:cNvPr id="1026" name="Picture 2" descr="C:\Excel Presentation\Picture0002.jpg"/>
          <p:cNvPicPr>
            <a:picLocks noChangeAspect="1" noChangeArrowheads="1"/>
          </p:cNvPicPr>
          <p:nvPr/>
        </p:nvPicPr>
        <p:blipFill>
          <a:blip r:embed="rId3"/>
          <a:srcRect/>
          <a:stretch>
            <a:fillRect/>
          </a:stretch>
        </p:blipFill>
        <p:spPr bwMode="auto">
          <a:xfrm>
            <a:off x="1447800" y="1447800"/>
            <a:ext cx="7329206" cy="5029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228600"/>
            <a:ext cx="7638288" cy="792162"/>
          </a:xfrm>
        </p:spPr>
        <p:txBody>
          <a:bodyPr>
            <a:normAutofit fontScale="90000"/>
          </a:bodyPr>
          <a:lstStyle/>
          <a:p>
            <a:r>
              <a:rPr lang="en-US" sz="4400" dirty="0" smtClean="0"/>
              <a:t>Basic use of Excel vs. Use of Basic in Excel</a:t>
            </a:r>
          </a:p>
        </p:txBody>
      </p:sp>
      <p:sp>
        <p:nvSpPr>
          <p:cNvPr id="10" name="Content Placeholder 2"/>
          <p:cNvSpPr>
            <a:spLocks noGrp="1"/>
          </p:cNvSpPr>
          <p:nvPr>
            <p:ph idx="1"/>
          </p:nvPr>
        </p:nvSpPr>
        <p:spPr>
          <a:xfrm>
            <a:off x="1143000" y="1143000"/>
            <a:ext cx="7498080" cy="4800600"/>
          </a:xfrm>
        </p:spPr>
        <p:txBody>
          <a:bodyPr>
            <a:normAutofit/>
          </a:bodyPr>
          <a:lstStyle/>
          <a:p>
            <a:r>
              <a:rPr lang="en-US" dirty="0" smtClean="0"/>
              <a:t>Question:</a:t>
            </a:r>
          </a:p>
          <a:p>
            <a:pPr>
              <a:buNone/>
            </a:pPr>
            <a:r>
              <a:rPr lang="en-US" dirty="0" smtClean="0"/>
              <a:t>   What can’t I do with basic use of Excel?</a:t>
            </a:r>
          </a:p>
          <a:p>
            <a:pPr>
              <a:buNone/>
            </a:pPr>
            <a:endParaRPr lang="en-US" dirty="0" smtClean="0"/>
          </a:p>
          <a:p>
            <a:r>
              <a:rPr lang="en-US" dirty="0" smtClean="0"/>
              <a:t>Answer:</a:t>
            </a:r>
          </a:p>
          <a:p>
            <a:pPr>
              <a:buNone/>
            </a:pPr>
            <a:r>
              <a:rPr lang="en-US" dirty="0" smtClean="0"/>
              <a:t>   A lot of things. For example, </a:t>
            </a:r>
          </a:p>
          <a:p>
            <a:pPr lvl="1"/>
            <a:r>
              <a:rPr lang="en-US" dirty="0" smtClean="0"/>
              <a:t>Excel cannot fix your car, </a:t>
            </a:r>
          </a:p>
          <a:p>
            <a:pPr lvl="1"/>
            <a:r>
              <a:rPr lang="en-US" dirty="0" smtClean="0"/>
              <a:t>Excel cannot build you a house</a:t>
            </a:r>
          </a:p>
          <a:p>
            <a:pPr lvl="1"/>
            <a:r>
              <a:rPr lang="en-US" dirty="0" smtClean="0"/>
              <a:t>Also:</a:t>
            </a:r>
          </a:p>
          <a:p>
            <a:endParaRPr lang="en-US" dirty="0"/>
          </a:p>
        </p:txBody>
      </p:sp>
      <p:grpSp>
        <p:nvGrpSpPr>
          <p:cNvPr id="11" name="Group 10"/>
          <p:cNvGrpSpPr/>
          <p:nvPr/>
        </p:nvGrpSpPr>
        <p:grpSpPr>
          <a:xfrm rot="19395321">
            <a:off x="6096794" y="4991807"/>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228600"/>
            <a:ext cx="7638288" cy="792162"/>
          </a:xfrm>
        </p:spPr>
        <p:txBody>
          <a:bodyPr>
            <a:normAutofit fontScale="90000"/>
          </a:bodyPr>
          <a:lstStyle/>
          <a:p>
            <a:r>
              <a:rPr lang="en-US" sz="4400" dirty="0" smtClean="0"/>
              <a:t>Basic use of Excel vs. Use of Basic in Excel</a:t>
            </a:r>
          </a:p>
        </p:txBody>
      </p:sp>
      <p:sp>
        <p:nvSpPr>
          <p:cNvPr id="10" name="Content Placeholder 2"/>
          <p:cNvSpPr>
            <a:spLocks noGrp="1"/>
          </p:cNvSpPr>
          <p:nvPr>
            <p:ph idx="1"/>
          </p:nvPr>
        </p:nvSpPr>
        <p:spPr>
          <a:xfrm>
            <a:off x="1143000" y="1143000"/>
            <a:ext cx="7498080" cy="4800600"/>
          </a:xfrm>
        </p:spPr>
        <p:txBody>
          <a:bodyPr>
            <a:normAutofit/>
          </a:bodyPr>
          <a:lstStyle/>
          <a:p>
            <a:r>
              <a:rPr lang="en-US" dirty="0" smtClean="0"/>
              <a:t>Excel cannot match Marks of Students in the lab to the Marks of Students in a class!!</a:t>
            </a:r>
          </a:p>
          <a:p>
            <a:endParaRPr lang="en-US" dirty="0"/>
          </a:p>
        </p:txBody>
      </p:sp>
      <p:graphicFrame>
        <p:nvGraphicFramePr>
          <p:cNvPr id="4" name="Table 3"/>
          <p:cNvGraphicFramePr>
            <a:graphicFrameLocks noGrp="1"/>
          </p:cNvGraphicFramePr>
          <p:nvPr/>
        </p:nvGraphicFramePr>
        <p:xfrm>
          <a:off x="1905000" y="3124200"/>
          <a:ext cx="3276600" cy="2865120"/>
        </p:xfrm>
        <a:graphic>
          <a:graphicData uri="http://schemas.openxmlformats.org/drawingml/2006/table">
            <a:tbl>
              <a:tblPr firstRow="1" bandRow="1">
                <a:tableStyleId>{5C22544A-7EE6-4342-B048-85BDC9FD1C3A}</a:tableStyleId>
              </a:tblPr>
              <a:tblGrid>
                <a:gridCol w="1021080"/>
                <a:gridCol w="1188720"/>
                <a:gridCol w="1066800"/>
              </a:tblGrid>
              <a:tr h="370840">
                <a:tc>
                  <a:txBody>
                    <a:bodyPr/>
                    <a:lstStyle/>
                    <a:p>
                      <a:pPr algn="ctr"/>
                      <a:r>
                        <a:rPr lang="en-US" dirty="0" smtClean="0"/>
                        <a:t>ID</a:t>
                      </a:r>
                      <a:endParaRPr lang="en-US" dirty="0"/>
                    </a:p>
                  </a:txBody>
                  <a:tcPr/>
                </a:tc>
                <a:tc>
                  <a:txBody>
                    <a:bodyPr/>
                    <a:lstStyle/>
                    <a:p>
                      <a:pPr algn="ctr"/>
                      <a:r>
                        <a:rPr lang="en-US" dirty="0" smtClean="0"/>
                        <a:t>Class</a:t>
                      </a:r>
                      <a:r>
                        <a:rPr lang="en-US" baseline="0" dirty="0" smtClean="0"/>
                        <a:t> Mark</a:t>
                      </a:r>
                      <a:endParaRPr lang="en-US" dirty="0"/>
                    </a:p>
                  </a:txBody>
                  <a:tcPr/>
                </a:tc>
                <a:tc>
                  <a:txBody>
                    <a:bodyPr/>
                    <a:lstStyle/>
                    <a:p>
                      <a:pPr algn="ctr"/>
                      <a:r>
                        <a:rPr lang="en-US" dirty="0" smtClean="0"/>
                        <a:t>Lab Mark</a:t>
                      </a:r>
                      <a:endParaRPr lang="en-US" dirty="0"/>
                    </a:p>
                  </a:txBody>
                  <a:tcPr/>
                </a:tc>
              </a:tr>
              <a:tr h="370840">
                <a:tc>
                  <a:txBody>
                    <a:bodyPr/>
                    <a:lstStyle/>
                    <a:p>
                      <a:pPr algn="ctr"/>
                      <a:r>
                        <a:rPr lang="en-US" dirty="0" smtClean="0"/>
                        <a:t>100000</a:t>
                      </a:r>
                    </a:p>
                  </a:txBody>
                  <a:tcPr/>
                </a:tc>
                <a:tc>
                  <a:txBody>
                    <a:bodyPr/>
                    <a:lstStyle/>
                    <a:p>
                      <a:pPr algn="ctr"/>
                      <a:r>
                        <a:rPr lang="en-US" dirty="0" smtClean="0"/>
                        <a:t>60</a:t>
                      </a:r>
                      <a:endParaRPr lang="en-US" dirty="0"/>
                    </a:p>
                  </a:txBody>
                  <a:tcPr/>
                </a:tc>
                <a:tc>
                  <a:txBody>
                    <a:bodyPr/>
                    <a:lstStyle/>
                    <a:p>
                      <a:pPr algn="ctr"/>
                      <a:endParaRPr lang="en-US" dirty="0"/>
                    </a:p>
                  </a:txBody>
                  <a:tcPr/>
                </a:tc>
              </a:tr>
              <a:tr h="370840">
                <a:tc>
                  <a:txBody>
                    <a:bodyPr/>
                    <a:lstStyle/>
                    <a:p>
                      <a:pPr algn="ctr"/>
                      <a:r>
                        <a:rPr lang="en-US" dirty="0" smtClean="0"/>
                        <a:t>200000</a:t>
                      </a:r>
                      <a:endParaRPr lang="en-US" dirty="0"/>
                    </a:p>
                  </a:txBody>
                  <a:tcPr/>
                </a:tc>
                <a:tc>
                  <a:txBody>
                    <a:bodyPr/>
                    <a:lstStyle/>
                    <a:p>
                      <a:pPr algn="ctr"/>
                      <a:r>
                        <a:rPr lang="en-US" dirty="0" smtClean="0"/>
                        <a:t>65</a:t>
                      </a:r>
                      <a:endParaRPr lang="en-US" dirty="0"/>
                    </a:p>
                  </a:txBody>
                  <a:tcPr/>
                </a:tc>
                <a:tc>
                  <a:txBody>
                    <a:bodyPr/>
                    <a:lstStyle/>
                    <a:p>
                      <a:pPr algn="ctr"/>
                      <a:endParaRPr lang="en-US"/>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370840">
                <a:tc>
                  <a:txBody>
                    <a:bodyPr/>
                    <a:lstStyle/>
                    <a:p>
                      <a:pPr algn="ctr"/>
                      <a:r>
                        <a:rPr lang="en-US" dirty="0" smtClean="0"/>
                        <a:t>400000</a:t>
                      </a:r>
                      <a:endParaRPr lang="en-US" dirty="0"/>
                    </a:p>
                  </a:txBody>
                  <a:tcPr/>
                </a:tc>
                <a:tc>
                  <a:txBody>
                    <a:bodyPr/>
                    <a:lstStyle/>
                    <a:p>
                      <a:pPr algn="ctr"/>
                      <a:r>
                        <a:rPr lang="en-US" dirty="0" smtClean="0"/>
                        <a:t>70</a:t>
                      </a:r>
                      <a:endParaRPr lang="en-US" dirty="0"/>
                    </a:p>
                  </a:txBody>
                  <a:tcPr/>
                </a:tc>
                <a:tc>
                  <a:txBody>
                    <a:bodyPr/>
                    <a:lstStyle/>
                    <a:p>
                      <a:pPr algn="ctr"/>
                      <a:endParaRPr lang="en-US"/>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370840">
                <a:tc>
                  <a:txBody>
                    <a:bodyPr/>
                    <a:lstStyle/>
                    <a:p>
                      <a:pPr algn="ctr"/>
                      <a:r>
                        <a:rPr lang="en-US" dirty="0" smtClean="0"/>
                        <a:t>600000</a:t>
                      </a:r>
                      <a:endParaRPr lang="en-US" dirty="0"/>
                    </a:p>
                  </a:txBody>
                  <a:tcPr/>
                </a:tc>
                <a:tc>
                  <a:txBody>
                    <a:bodyPr/>
                    <a:lstStyle/>
                    <a:p>
                      <a:pPr algn="ctr"/>
                      <a:r>
                        <a:rPr lang="en-US" dirty="0" smtClean="0"/>
                        <a:t>80</a:t>
                      </a:r>
                      <a:endParaRPr lang="en-US" dirty="0"/>
                    </a:p>
                  </a:txBody>
                  <a:tcPr/>
                </a:tc>
                <a:tc>
                  <a:txBody>
                    <a:bodyPr/>
                    <a:lstStyle/>
                    <a:p>
                      <a:pPr algn="ctr"/>
                      <a:endParaRPr lang="en-US" dirty="0"/>
                    </a:p>
                  </a:txBody>
                  <a:tcPr/>
                </a:tc>
              </a:tr>
            </a:tbl>
          </a:graphicData>
        </a:graphic>
      </p:graphicFrame>
      <p:graphicFrame>
        <p:nvGraphicFramePr>
          <p:cNvPr id="5" name="Table 4"/>
          <p:cNvGraphicFramePr>
            <a:graphicFrameLocks noGrp="1"/>
          </p:cNvGraphicFramePr>
          <p:nvPr/>
        </p:nvGraphicFramePr>
        <p:xfrm>
          <a:off x="6019800" y="3124200"/>
          <a:ext cx="2087880" cy="2865120"/>
        </p:xfrm>
        <a:graphic>
          <a:graphicData uri="http://schemas.openxmlformats.org/drawingml/2006/table">
            <a:tbl>
              <a:tblPr firstRow="1" bandRow="1">
                <a:tableStyleId>{5C22544A-7EE6-4342-B048-85BDC9FD1C3A}</a:tableStyleId>
              </a:tblPr>
              <a:tblGrid>
                <a:gridCol w="1021080"/>
                <a:gridCol w="1066800"/>
              </a:tblGrid>
              <a:tr h="370840">
                <a:tc>
                  <a:txBody>
                    <a:bodyPr/>
                    <a:lstStyle/>
                    <a:p>
                      <a:pPr algn="ctr"/>
                      <a:r>
                        <a:rPr lang="en-US" dirty="0" smtClean="0"/>
                        <a:t>ID</a:t>
                      </a:r>
                      <a:endParaRPr lang="en-US" dirty="0"/>
                    </a:p>
                  </a:txBody>
                  <a:tcPr/>
                </a:tc>
                <a:tc>
                  <a:txBody>
                    <a:bodyPr/>
                    <a:lstStyle/>
                    <a:p>
                      <a:pPr algn="ctr"/>
                      <a:r>
                        <a:rPr lang="en-US" dirty="0" smtClean="0"/>
                        <a:t>Lab Mark</a:t>
                      </a:r>
                      <a:endParaRPr lang="en-US" dirty="0"/>
                    </a:p>
                  </a:txBody>
                  <a:tcPr/>
                </a:tc>
              </a:tr>
              <a:tr h="370840">
                <a:tc>
                  <a:txBody>
                    <a:bodyPr/>
                    <a:lstStyle/>
                    <a:p>
                      <a:pPr algn="ctr"/>
                      <a:endParaRPr lang="en-US" dirty="0" smtClean="0"/>
                    </a:p>
                  </a:txBody>
                  <a:tcPr/>
                </a:tc>
                <a:tc>
                  <a:txBody>
                    <a:bodyPr/>
                    <a:lstStyle/>
                    <a:p>
                      <a:pPr algn="ctr"/>
                      <a:endParaRPr lang="en-US" dirty="0"/>
                    </a:p>
                  </a:txBody>
                  <a:tcPr/>
                </a:tc>
              </a:tr>
              <a:tr h="370840">
                <a:tc>
                  <a:txBody>
                    <a:bodyPr/>
                    <a:lstStyle/>
                    <a:p>
                      <a:pPr algn="ctr"/>
                      <a:r>
                        <a:rPr lang="en-US" dirty="0" smtClean="0"/>
                        <a:t>200000</a:t>
                      </a:r>
                      <a:endParaRPr lang="en-US" dirty="0"/>
                    </a:p>
                  </a:txBody>
                  <a:tcPr/>
                </a:tc>
                <a:tc>
                  <a:txBody>
                    <a:bodyPr/>
                    <a:lstStyle/>
                    <a:p>
                      <a:pPr algn="ctr"/>
                      <a:r>
                        <a:rPr lang="en-US" dirty="0" smtClean="0"/>
                        <a:t>15</a:t>
                      </a:r>
                      <a:endParaRPr lang="en-US" dirty="0"/>
                    </a:p>
                  </a:txBody>
                  <a:tcPr/>
                </a:tc>
              </a:tr>
              <a:tr h="370840">
                <a:tc>
                  <a:txBody>
                    <a:bodyPr/>
                    <a:lstStyle/>
                    <a:p>
                      <a:pPr algn="ctr"/>
                      <a:r>
                        <a:rPr lang="en-US" dirty="0" smtClean="0"/>
                        <a:t>300000</a:t>
                      </a:r>
                      <a:endParaRPr lang="en-US" dirty="0"/>
                    </a:p>
                  </a:txBody>
                  <a:tcPr/>
                </a:tc>
                <a:tc>
                  <a:txBody>
                    <a:bodyPr/>
                    <a:lstStyle/>
                    <a:p>
                      <a:pPr algn="ctr"/>
                      <a:r>
                        <a:rPr lang="en-US" dirty="0" smtClean="0"/>
                        <a:t>17</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r>
                        <a:rPr lang="en-US" dirty="0" smtClean="0"/>
                        <a:t>500000</a:t>
                      </a:r>
                      <a:endParaRPr lang="en-US" dirty="0"/>
                    </a:p>
                  </a:txBody>
                  <a:tcPr/>
                </a:tc>
                <a:tc>
                  <a:txBody>
                    <a:bodyPr/>
                    <a:lstStyle/>
                    <a:p>
                      <a:pPr algn="ctr"/>
                      <a:r>
                        <a:rPr lang="en-US" dirty="0" smtClean="0"/>
                        <a:t>18</a:t>
                      </a:r>
                      <a:endParaRPr lang="en-US" dirty="0"/>
                    </a:p>
                  </a:txBody>
                  <a:tcPr/>
                </a:tc>
              </a:tr>
              <a:tr h="370840">
                <a:tc>
                  <a:txBody>
                    <a:bodyPr/>
                    <a:lstStyle/>
                    <a:p>
                      <a:pPr algn="ctr"/>
                      <a:r>
                        <a:rPr lang="en-US" dirty="0" smtClean="0"/>
                        <a:t>600000</a:t>
                      </a:r>
                      <a:endParaRPr lang="en-US" dirty="0"/>
                    </a:p>
                  </a:txBody>
                  <a:tcPr/>
                </a:tc>
                <a:tc>
                  <a:txBody>
                    <a:bodyPr/>
                    <a:lstStyle/>
                    <a:p>
                      <a:pPr algn="ctr"/>
                      <a:r>
                        <a:rPr lang="en-US" dirty="0" smtClean="0"/>
                        <a:t>12</a:t>
                      </a:r>
                      <a:endParaRPr lang="en-US" dirty="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228600"/>
            <a:ext cx="7638288" cy="792162"/>
          </a:xfrm>
        </p:spPr>
        <p:txBody>
          <a:bodyPr>
            <a:normAutofit fontScale="90000"/>
          </a:bodyPr>
          <a:lstStyle/>
          <a:p>
            <a:r>
              <a:rPr lang="en-US" sz="4400" dirty="0" smtClean="0"/>
              <a:t>Basic use of Excel vs. Use of Basic in Excel</a:t>
            </a:r>
          </a:p>
        </p:txBody>
      </p:sp>
      <p:sp>
        <p:nvSpPr>
          <p:cNvPr id="10" name="Content Placeholder 2"/>
          <p:cNvSpPr>
            <a:spLocks noGrp="1"/>
          </p:cNvSpPr>
          <p:nvPr>
            <p:ph idx="1"/>
          </p:nvPr>
        </p:nvSpPr>
        <p:spPr>
          <a:xfrm>
            <a:off x="1143000" y="1143000"/>
            <a:ext cx="7498080" cy="4800600"/>
          </a:xfrm>
        </p:spPr>
        <p:txBody>
          <a:bodyPr>
            <a:normAutofit/>
          </a:bodyPr>
          <a:lstStyle/>
          <a:p>
            <a:r>
              <a:rPr lang="en-US" dirty="0" smtClean="0"/>
              <a:t>Excel cannot match Marks of Students in the lab to the Marks of Students in a class!!</a:t>
            </a:r>
          </a:p>
          <a:p>
            <a:endParaRPr lang="en-US" dirty="0"/>
          </a:p>
        </p:txBody>
      </p:sp>
      <p:graphicFrame>
        <p:nvGraphicFramePr>
          <p:cNvPr id="4" name="Table 3"/>
          <p:cNvGraphicFramePr>
            <a:graphicFrameLocks noGrp="1"/>
          </p:cNvGraphicFramePr>
          <p:nvPr/>
        </p:nvGraphicFramePr>
        <p:xfrm>
          <a:off x="1905000" y="3124200"/>
          <a:ext cx="3276600" cy="2865120"/>
        </p:xfrm>
        <a:graphic>
          <a:graphicData uri="http://schemas.openxmlformats.org/drawingml/2006/table">
            <a:tbl>
              <a:tblPr firstRow="1" bandRow="1">
                <a:tableStyleId>{5C22544A-7EE6-4342-B048-85BDC9FD1C3A}</a:tableStyleId>
              </a:tblPr>
              <a:tblGrid>
                <a:gridCol w="1021080"/>
                <a:gridCol w="1188720"/>
                <a:gridCol w="1066800"/>
              </a:tblGrid>
              <a:tr h="370840">
                <a:tc>
                  <a:txBody>
                    <a:bodyPr/>
                    <a:lstStyle/>
                    <a:p>
                      <a:pPr algn="ctr"/>
                      <a:r>
                        <a:rPr lang="en-US" dirty="0" smtClean="0"/>
                        <a:t>ID</a:t>
                      </a:r>
                      <a:endParaRPr lang="en-US" dirty="0"/>
                    </a:p>
                  </a:txBody>
                  <a:tcPr/>
                </a:tc>
                <a:tc>
                  <a:txBody>
                    <a:bodyPr/>
                    <a:lstStyle/>
                    <a:p>
                      <a:pPr algn="ctr"/>
                      <a:r>
                        <a:rPr lang="en-US" dirty="0" smtClean="0"/>
                        <a:t>Class</a:t>
                      </a:r>
                      <a:r>
                        <a:rPr lang="en-US" baseline="0" dirty="0" smtClean="0"/>
                        <a:t> Mark</a:t>
                      </a:r>
                      <a:endParaRPr lang="en-US" dirty="0"/>
                    </a:p>
                  </a:txBody>
                  <a:tcPr/>
                </a:tc>
                <a:tc>
                  <a:txBody>
                    <a:bodyPr/>
                    <a:lstStyle/>
                    <a:p>
                      <a:pPr algn="ctr"/>
                      <a:r>
                        <a:rPr lang="en-US" dirty="0" smtClean="0"/>
                        <a:t>Lab Mark</a:t>
                      </a:r>
                      <a:endParaRPr lang="en-US" dirty="0"/>
                    </a:p>
                  </a:txBody>
                  <a:tcPr/>
                </a:tc>
              </a:tr>
              <a:tr h="370840">
                <a:tc>
                  <a:txBody>
                    <a:bodyPr/>
                    <a:lstStyle/>
                    <a:p>
                      <a:pPr algn="ctr"/>
                      <a:r>
                        <a:rPr lang="en-US" dirty="0" smtClean="0"/>
                        <a:t>100000</a:t>
                      </a:r>
                    </a:p>
                  </a:txBody>
                  <a:tcPr/>
                </a:tc>
                <a:tc>
                  <a:txBody>
                    <a:bodyPr/>
                    <a:lstStyle/>
                    <a:p>
                      <a:pPr algn="ctr"/>
                      <a:r>
                        <a:rPr lang="en-US" dirty="0" smtClean="0"/>
                        <a:t>60</a:t>
                      </a:r>
                      <a:endParaRPr lang="en-US" dirty="0"/>
                    </a:p>
                  </a:txBody>
                  <a:tcPr/>
                </a:tc>
                <a:tc>
                  <a:txBody>
                    <a:bodyPr/>
                    <a:lstStyle/>
                    <a:p>
                      <a:pPr algn="ctr"/>
                      <a:endParaRPr lang="en-US" dirty="0"/>
                    </a:p>
                  </a:txBody>
                  <a:tcPr/>
                </a:tc>
              </a:tr>
              <a:tr h="370840">
                <a:tc>
                  <a:txBody>
                    <a:bodyPr/>
                    <a:lstStyle/>
                    <a:p>
                      <a:pPr algn="ctr"/>
                      <a:r>
                        <a:rPr lang="en-US" dirty="0" smtClean="0"/>
                        <a:t>200000</a:t>
                      </a:r>
                      <a:endParaRPr lang="en-US" dirty="0"/>
                    </a:p>
                  </a:txBody>
                  <a:tcPr/>
                </a:tc>
                <a:tc>
                  <a:txBody>
                    <a:bodyPr/>
                    <a:lstStyle/>
                    <a:p>
                      <a:pPr algn="ctr"/>
                      <a:r>
                        <a:rPr lang="en-US" dirty="0" smtClean="0"/>
                        <a:t>65</a:t>
                      </a:r>
                      <a:endParaRPr lang="en-US" dirty="0"/>
                    </a:p>
                  </a:txBody>
                  <a:tcPr/>
                </a:tc>
                <a:tc>
                  <a:txBody>
                    <a:bodyPr/>
                    <a:lstStyle/>
                    <a:p>
                      <a:pPr algn="ctr"/>
                      <a:endParaRPr lang="en-US"/>
                    </a:p>
                  </a:txBody>
                  <a:tcPr/>
                </a:tc>
              </a:tr>
              <a:tr h="370840">
                <a:tc>
                  <a:txBody>
                    <a:bodyPr/>
                    <a:lstStyle/>
                    <a:p>
                      <a:pPr algn="ctr"/>
                      <a:r>
                        <a:rPr lang="en-US" dirty="0" smtClean="0"/>
                        <a:t>400000</a:t>
                      </a:r>
                      <a:endParaRPr lang="en-US" dirty="0"/>
                    </a:p>
                  </a:txBody>
                  <a:tcPr/>
                </a:tc>
                <a:tc>
                  <a:txBody>
                    <a:bodyPr/>
                    <a:lstStyle/>
                    <a:p>
                      <a:pPr algn="ctr"/>
                      <a:r>
                        <a:rPr lang="en-US" dirty="0" smtClean="0"/>
                        <a:t>70</a:t>
                      </a:r>
                      <a:endParaRPr lang="en-US" dirty="0"/>
                    </a:p>
                  </a:txBody>
                  <a:tcPr/>
                </a:tc>
                <a:tc>
                  <a:txBody>
                    <a:bodyPr/>
                    <a:lstStyle/>
                    <a:p>
                      <a:pPr algn="ctr"/>
                      <a:endParaRPr lang="en-US"/>
                    </a:p>
                  </a:txBody>
                  <a:tcPr/>
                </a:tc>
              </a:tr>
              <a:tr h="370840">
                <a:tc>
                  <a:txBody>
                    <a:bodyPr/>
                    <a:lstStyle/>
                    <a:p>
                      <a:pPr algn="ctr"/>
                      <a:r>
                        <a:rPr lang="en-US" dirty="0" smtClean="0"/>
                        <a:t>600000</a:t>
                      </a:r>
                      <a:endParaRPr lang="en-US" dirty="0"/>
                    </a:p>
                  </a:txBody>
                  <a:tcPr/>
                </a:tc>
                <a:tc>
                  <a:txBody>
                    <a:bodyPr/>
                    <a:lstStyle/>
                    <a:p>
                      <a:pPr algn="ctr"/>
                      <a:r>
                        <a:rPr lang="en-US" dirty="0" smtClean="0"/>
                        <a:t>80</a:t>
                      </a:r>
                      <a:endParaRPr lang="en-US" dirty="0"/>
                    </a:p>
                  </a:txBody>
                  <a:tcPr/>
                </a:tc>
                <a:tc>
                  <a:txBody>
                    <a:bodyPr/>
                    <a:lstStyle/>
                    <a:p>
                      <a:pPr algn="ctr"/>
                      <a:endParaRPr lang="en-US"/>
                    </a:p>
                  </a:txBody>
                  <a:tcPr/>
                </a:tc>
              </a:tr>
              <a:tr h="370840">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r h="370840">
                <a:tc>
                  <a:txBody>
                    <a:bodyPr/>
                    <a:lstStyle/>
                    <a:p>
                      <a:endParaRPr lang="en-US"/>
                    </a:p>
                  </a:txBody>
                  <a:tcPr/>
                </a:tc>
                <a:tc>
                  <a:txBody>
                    <a:bodyPr/>
                    <a:lstStyle/>
                    <a:p>
                      <a:endParaRPr lang="en-US" dirty="0"/>
                    </a:p>
                  </a:txBody>
                  <a:tcPr/>
                </a:tc>
                <a:tc>
                  <a:txBody>
                    <a:bodyPr/>
                    <a:lstStyle/>
                    <a:p>
                      <a:pPr algn="ctr"/>
                      <a:endParaRPr lang="en-US" dirty="0"/>
                    </a:p>
                  </a:txBody>
                  <a:tcPr/>
                </a:tc>
              </a:tr>
            </a:tbl>
          </a:graphicData>
        </a:graphic>
      </p:graphicFrame>
      <p:graphicFrame>
        <p:nvGraphicFramePr>
          <p:cNvPr id="5" name="Table 4"/>
          <p:cNvGraphicFramePr>
            <a:graphicFrameLocks noGrp="1"/>
          </p:cNvGraphicFramePr>
          <p:nvPr/>
        </p:nvGraphicFramePr>
        <p:xfrm>
          <a:off x="6019800" y="3124200"/>
          <a:ext cx="2087880" cy="2865120"/>
        </p:xfrm>
        <a:graphic>
          <a:graphicData uri="http://schemas.openxmlformats.org/drawingml/2006/table">
            <a:tbl>
              <a:tblPr firstRow="1" bandRow="1">
                <a:tableStyleId>{5C22544A-7EE6-4342-B048-85BDC9FD1C3A}</a:tableStyleId>
              </a:tblPr>
              <a:tblGrid>
                <a:gridCol w="1021080"/>
                <a:gridCol w="1066800"/>
              </a:tblGrid>
              <a:tr h="370840">
                <a:tc>
                  <a:txBody>
                    <a:bodyPr/>
                    <a:lstStyle/>
                    <a:p>
                      <a:pPr algn="ctr"/>
                      <a:r>
                        <a:rPr lang="en-US" dirty="0" smtClean="0"/>
                        <a:t>ID</a:t>
                      </a:r>
                      <a:endParaRPr lang="en-US" dirty="0"/>
                    </a:p>
                  </a:txBody>
                  <a:tcPr/>
                </a:tc>
                <a:tc>
                  <a:txBody>
                    <a:bodyPr/>
                    <a:lstStyle/>
                    <a:p>
                      <a:pPr algn="ctr"/>
                      <a:r>
                        <a:rPr lang="en-US" dirty="0" smtClean="0"/>
                        <a:t>Lab Mark</a:t>
                      </a:r>
                      <a:endParaRPr lang="en-US" dirty="0"/>
                    </a:p>
                  </a:txBody>
                  <a:tcPr/>
                </a:tc>
              </a:tr>
              <a:tr h="370840">
                <a:tc>
                  <a:txBody>
                    <a:bodyPr/>
                    <a:lstStyle/>
                    <a:p>
                      <a:pPr algn="ctr"/>
                      <a:r>
                        <a:rPr lang="en-US" dirty="0" smtClean="0"/>
                        <a:t>200000</a:t>
                      </a:r>
                      <a:endParaRPr lang="en-US" dirty="0"/>
                    </a:p>
                  </a:txBody>
                  <a:tcPr/>
                </a:tc>
                <a:tc>
                  <a:txBody>
                    <a:bodyPr/>
                    <a:lstStyle/>
                    <a:p>
                      <a:pPr algn="ctr"/>
                      <a:r>
                        <a:rPr lang="en-US" dirty="0" smtClean="0"/>
                        <a:t>15</a:t>
                      </a:r>
                      <a:endParaRPr lang="en-US" dirty="0"/>
                    </a:p>
                  </a:txBody>
                  <a:tcPr/>
                </a:tc>
              </a:tr>
              <a:tr h="370840">
                <a:tc>
                  <a:txBody>
                    <a:bodyPr/>
                    <a:lstStyle/>
                    <a:p>
                      <a:pPr algn="ctr"/>
                      <a:r>
                        <a:rPr lang="en-US" dirty="0" smtClean="0"/>
                        <a:t>300000</a:t>
                      </a:r>
                      <a:endParaRPr lang="en-US" dirty="0"/>
                    </a:p>
                  </a:txBody>
                  <a:tcPr/>
                </a:tc>
                <a:tc>
                  <a:txBody>
                    <a:bodyPr/>
                    <a:lstStyle/>
                    <a:p>
                      <a:pPr algn="ctr"/>
                      <a:r>
                        <a:rPr lang="en-US" dirty="0" smtClean="0"/>
                        <a:t>17</a:t>
                      </a:r>
                      <a:endParaRPr lang="en-US" dirty="0"/>
                    </a:p>
                  </a:txBody>
                  <a:tcPr/>
                </a:tc>
              </a:tr>
              <a:tr h="370840">
                <a:tc>
                  <a:txBody>
                    <a:bodyPr/>
                    <a:lstStyle/>
                    <a:p>
                      <a:pPr algn="ctr"/>
                      <a:r>
                        <a:rPr lang="en-US" dirty="0" smtClean="0"/>
                        <a:t>500000</a:t>
                      </a:r>
                      <a:endParaRPr lang="en-US" dirty="0"/>
                    </a:p>
                  </a:txBody>
                  <a:tcPr/>
                </a:tc>
                <a:tc>
                  <a:txBody>
                    <a:bodyPr/>
                    <a:lstStyle/>
                    <a:p>
                      <a:pPr algn="ctr"/>
                      <a:r>
                        <a:rPr lang="en-US" dirty="0" smtClean="0"/>
                        <a:t>18</a:t>
                      </a:r>
                      <a:endParaRPr lang="en-US" dirty="0"/>
                    </a:p>
                  </a:txBody>
                  <a:tcPr/>
                </a:tc>
              </a:tr>
              <a:tr h="370840">
                <a:tc>
                  <a:txBody>
                    <a:bodyPr/>
                    <a:lstStyle/>
                    <a:p>
                      <a:pPr algn="ctr"/>
                      <a:r>
                        <a:rPr lang="en-US" dirty="0" smtClean="0"/>
                        <a:t>600000</a:t>
                      </a:r>
                      <a:endParaRPr lang="en-US" dirty="0"/>
                    </a:p>
                  </a:txBody>
                  <a:tcPr/>
                </a:tc>
                <a:tc>
                  <a:txBody>
                    <a:bodyPr/>
                    <a:lstStyle/>
                    <a:p>
                      <a:pPr algn="ctr"/>
                      <a:r>
                        <a:rPr lang="en-US" dirty="0" smtClean="0"/>
                        <a:t>12</a:t>
                      </a:r>
                      <a:endParaRPr lang="en-US" dirty="0"/>
                    </a:p>
                  </a:txBody>
                  <a:tcPr/>
                </a:tc>
              </a:tr>
              <a:tr h="370840">
                <a:tc>
                  <a:txBody>
                    <a:bodyPr/>
                    <a:lstStyle/>
                    <a:p>
                      <a:pPr algn="ctr"/>
                      <a:endParaRPr lang="en-US" dirty="0"/>
                    </a:p>
                  </a:txBody>
                  <a:tcPr/>
                </a:tc>
                <a:tc>
                  <a:txBody>
                    <a:bodyPr/>
                    <a:lstStyle/>
                    <a:p>
                      <a:pPr algn="ctr"/>
                      <a:endParaRPr lang="en-US" dirty="0"/>
                    </a:p>
                  </a:txBody>
                  <a:tcPr/>
                </a:tc>
              </a:tr>
              <a:tr h="370840">
                <a:tc>
                  <a:txBody>
                    <a:bodyPr/>
                    <a:lstStyle/>
                    <a:p>
                      <a:pPr algn="ctr"/>
                      <a:endParaRPr lang="en-US" dirty="0" smtClean="0"/>
                    </a:p>
                  </a:txBody>
                  <a:tcPr/>
                </a:tc>
                <a:tc>
                  <a:txBody>
                    <a:bodyPr/>
                    <a:lstStyle/>
                    <a:p>
                      <a:pPr algn="ctr"/>
                      <a:endParaRPr lang="en-US"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638288" cy="792162"/>
          </a:xfrm>
        </p:spPr>
        <p:txBody>
          <a:bodyPr>
            <a:normAutofit/>
          </a:bodyPr>
          <a:lstStyle/>
          <a:p>
            <a:r>
              <a:rPr lang="en-US" sz="4400" dirty="0" smtClean="0"/>
              <a:t>VBA !! What is That ???</a:t>
            </a:r>
          </a:p>
        </p:txBody>
      </p:sp>
      <p:pic>
        <p:nvPicPr>
          <p:cNvPr id="1026" name="Picture 2" descr="C:\Excel Presentation\Picture0002.jpg"/>
          <p:cNvPicPr>
            <a:picLocks noChangeAspect="1" noChangeArrowheads="1"/>
          </p:cNvPicPr>
          <p:nvPr/>
        </p:nvPicPr>
        <p:blipFill>
          <a:blip r:embed="rId2"/>
          <a:srcRect/>
          <a:stretch>
            <a:fillRect/>
          </a:stretch>
        </p:blipFill>
        <p:spPr bwMode="auto">
          <a:xfrm>
            <a:off x="1447800" y="1447800"/>
            <a:ext cx="7329206" cy="5029200"/>
          </a:xfrm>
          <a:prstGeom prst="rect">
            <a:avLst/>
          </a:prstGeom>
          <a:noFill/>
        </p:spPr>
      </p:pic>
      <p:sp>
        <p:nvSpPr>
          <p:cNvPr id="8" name="Right Arrow 7"/>
          <p:cNvSpPr/>
          <p:nvPr/>
        </p:nvSpPr>
        <p:spPr>
          <a:xfrm rot="18063042">
            <a:off x="5344957" y="2969475"/>
            <a:ext cx="2743402" cy="45715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228600"/>
            <a:ext cx="7638288" cy="792162"/>
          </a:xfrm>
        </p:spPr>
        <p:txBody>
          <a:bodyPr>
            <a:normAutofit fontScale="90000"/>
          </a:bodyPr>
          <a:lstStyle/>
          <a:p>
            <a:r>
              <a:rPr lang="en-US" sz="4800" dirty="0" smtClean="0"/>
              <a:t>VBA !! What is That ???</a:t>
            </a:r>
            <a:endParaRPr lang="en-US" sz="4800" b="1" dirty="0"/>
          </a:p>
        </p:txBody>
      </p:sp>
      <p:sp>
        <p:nvSpPr>
          <p:cNvPr id="10" name="Content Placeholder 2"/>
          <p:cNvSpPr>
            <a:spLocks noGrp="1"/>
          </p:cNvSpPr>
          <p:nvPr>
            <p:ph idx="1"/>
          </p:nvPr>
        </p:nvSpPr>
        <p:spPr>
          <a:xfrm>
            <a:off x="1143000" y="1143000"/>
            <a:ext cx="7498080" cy="5181600"/>
          </a:xfrm>
        </p:spPr>
        <p:txBody>
          <a:bodyPr>
            <a:normAutofit lnSpcReduction="10000"/>
          </a:bodyPr>
          <a:lstStyle/>
          <a:p>
            <a:r>
              <a:rPr lang="en-US" dirty="0" smtClean="0"/>
              <a:t>To access VBA in Excel 2003</a:t>
            </a:r>
          </a:p>
          <a:p>
            <a:pPr lvl="1"/>
            <a:r>
              <a:rPr lang="en-US" dirty="0" smtClean="0"/>
              <a:t>Tools | Macro | Macros </a:t>
            </a:r>
            <a:r>
              <a:rPr lang="en-US" b="1" u="sng" dirty="0" smtClean="0"/>
              <a:t>OR</a:t>
            </a:r>
            <a:r>
              <a:rPr lang="en-US" dirty="0" smtClean="0"/>
              <a:t> Visual Basic Editor</a:t>
            </a:r>
          </a:p>
          <a:p>
            <a:pPr lvl="1">
              <a:buNone/>
            </a:pPr>
            <a:endParaRPr lang="en-US" dirty="0" smtClean="0"/>
          </a:p>
          <a:p>
            <a:r>
              <a:rPr lang="en-US" dirty="0" smtClean="0"/>
              <a:t>To access VBA in Excel 2007 </a:t>
            </a:r>
          </a:p>
          <a:p>
            <a:pPr lvl="1"/>
            <a:r>
              <a:rPr lang="en-US" dirty="0" smtClean="0"/>
              <a:t>You must show the “Developer” dropdown Menu first</a:t>
            </a:r>
          </a:p>
          <a:p>
            <a:pPr lvl="2"/>
            <a:r>
              <a:rPr lang="en-US" dirty="0" smtClean="0"/>
              <a:t>Click    </a:t>
            </a:r>
          </a:p>
          <a:p>
            <a:pPr lvl="2"/>
            <a:r>
              <a:rPr lang="en-US" dirty="0" smtClean="0"/>
              <a:t>Click </a:t>
            </a:r>
          </a:p>
          <a:p>
            <a:pPr lvl="2"/>
            <a:r>
              <a:rPr lang="en-US" dirty="0" smtClean="0"/>
              <a:t>Click</a:t>
            </a:r>
          </a:p>
          <a:p>
            <a:pPr lvl="2"/>
            <a:r>
              <a:rPr lang="en-US" dirty="0" smtClean="0"/>
              <a:t>Check</a:t>
            </a:r>
          </a:p>
          <a:p>
            <a:pPr lvl="2"/>
            <a:r>
              <a:rPr lang="en-US" dirty="0" smtClean="0"/>
              <a:t>Click   “OK”</a:t>
            </a:r>
          </a:p>
          <a:p>
            <a:pPr>
              <a:buNone/>
            </a:pPr>
            <a:endParaRPr lang="en-US" dirty="0" smtClean="0"/>
          </a:p>
          <a:p>
            <a:endParaRPr lang="en-US" dirty="0"/>
          </a:p>
        </p:txBody>
      </p:sp>
      <p:grpSp>
        <p:nvGrpSpPr>
          <p:cNvPr id="2" name="Group 10"/>
          <p:cNvGrpSpPr/>
          <p:nvPr/>
        </p:nvGrpSpPr>
        <p:grpSpPr>
          <a:xfrm rot="19395321">
            <a:off x="6096794" y="4991807"/>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pic>
        <p:nvPicPr>
          <p:cNvPr id="8" name="Picture 7" descr="Windows Logo.bmp"/>
          <p:cNvPicPr>
            <a:picLocks noChangeAspect="1"/>
          </p:cNvPicPr>
          <p:nvPr/>
        </p:nvPicPr>
        <p:blipFill>
          <a:blip r:embed="rId4"/>
          <a:stretch>
            <a:fillRect/>
          </a:stretch>
        </p:blipFill>
        <p:spPr>
          <a:xfrm>
            <a:off x="3048000" y="3886200"/>
            <a:ext cx="409524" cy="409524"/>
          </a:xfrm>
          <a:prstGeom prst="rect">
            <a:avLst/>
          </a:prstGeom>
        </p:spPr>
      </p:pic>
      <p:pic>
        <p:nvPicPr>
          <p:cNvPr id="11" name="Picture 10" descr="Developer.bmp"/>
          <p:cNvPicPr>
            <a:picLocks noChangeAspect="1"/>
          </p:cNvPicPr>
          <p:nvPr/>
        </p:nvPicPr>
        <p:blipFill>
          <a:blip r:embed="rId5"/>
          <a:stretch>
            <a:fillRect/>
          </a:stretch>
        </p:blipFill>
        <p:spPr>
          <a:xfrm>
            <a:off x="2971800" y="5257800"/>
            <a:ext cx="2133600" cy="238125"/>
          </a:xfrm>
          <a:prstGeom prst="rect">
            <a:avLst/>
          </a:prstGeom>
        </p:spPr>
      </p:pic>
      <p:pic>
        <p:nvPicPr>
          <p:cNvPr id="14" name="Picture 13" descr="Popular.bmp"/>
          <p:cNvPicPr>
            <a:picLocks noChangeAspect="1"/>
          </p:cNvPicPr>
          <p:nvPr/>
        </p:nvPicPr>
        <p:blipFill>
          <a:blip r:embed="rId6"/>
          <a:stretch>
            <a:fillRect/>
          </a:stretch>
        </p:blipFill>
        <p:spPr>
          <a:xfrm>
            <a:off x="3048000" y="4800600"/>
            <a:ext cx="1200150" cy="285750"/>
          </a:xfrm>
          <a:prstGeom prst="rect">
            <a:avLst/>
          </a:prstGeom>
        </p:spPr>
      </p:pic>
      <p:pic>
        <p:nvPicPr>
          <p:cNvPr id="1026" name="Picture 2"/>
          <p:cNvPicPr>
            <a:picLocks noChangeAspect="1" noChangeArrowheads="1"/>
          </p:cNvPicPr>
          <p:nvPr/>
        </p:nvPicPr>
        <p:blipFill>
          <a:blip r:embed="rId7"/>
          <a:srcRect/>
          <a:stretch>
            <a:fillRect/>
          </a:stretch>
        </p:blipFill>
        <p:spPr bwMode="auto">
          <a:xfrm>
            <a:off x="3048000" y="4419600"/>
            <a:ext cx="1009650" cy="228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295400" y="228600"/>
            <a:ext cx="7638288" cy="685800"/>
          </a:xfrm>
        </p:spPr>
        <p:txBody>
          <a:bodyPr>
            <a:normAutofit fontScale="90000"/>
          </a:bodyPr>
          <a:lstStyle/>
          <a:p>
            <a:r>
              <a:rPr lang="en-US" sz="4800" dirty="0" smtClean="0"/>
              <a:t>Column and Row Numbering in Excel</a:t>
            </a:r>
            <a:endParaRPr lang="en-US" sz="4800" b="1" dirty="0"/>
          </a:p>
        </p:txBody>
      </p:sp>
      <p:sp>
        <p:nvSpPr>
          <p:cNvPr id="10" name="Content Placeholder 2"/>
          <p:cNvSpPr>
            <a:spLocks noGrp="1"/>
          </p:cNvSpPr>
          <p:nvPr>
            <p:ph idx="1"/>
          </p:nvPr>
        </p:nvSpPr>
        <p:spPr>
          <a:xfrm>
            <a:off x="1143000" y="1219200"/>
            <a:ext cx="7498080" cy="5257800"/>
          </a:xfrm>
        </p:spPr>
        <p:txBody>
          <a:bodyPr>
            <a:normAutofit fontScale="70000" lnSpcReduction="20000"/>
          </a:bodyPr>
          <a:lstStyle/>
          <a:p>
            <a:r>
              <a:rPr lang="en-US" dirty="0" smtClean="0"/>
              <a:t>Default numbering of cells in Excel is:</a:t>
            </a:r>
          </a:p>
          <a:p>
            <a:pPr lvl="1"/>
            <a:r>
              <a:rPr lang="en-US" dirty="0" smtClean="0"/>
              <a:t>Rows have numbers:  1, 2, 3, …</a:t>
            </a:r>
          </a:p>
          <a:p>
            <a:pPr lvl="1"/>
            <a:r>
              <a:rPr lang="en-US" dirty="0" smtClean="0"/>
              <a:t>Columns have letters:  A, B, C, … , Z , AA, AB, AC, ….</a:t>
            </a:r>
          </a:p>
          <a:p>
            <a:r>
              <a:rPr lang="en-US" dirty="0" smtClean="0"/>
              <a:t>This is NOT optimum numbering method to write macros</a:t>
            </a:r>
          </a:p>
          <a:p>
            <a:r>
              <a:rPr lang="en-US" dirty="0" smtClean="0"/>
              <a:t>You can switch to the following numbering system in Excel to help you determine the column and row positions that you are interested in:</a:t>
            </a:r>
          </a:p>
          <a:p>
            <a:pPr lvl="1"/>
            <a:r>
              <a:rPr lang="en-US" dirty="0" smtClean="0"/>
              <a:t>Rows have numbers:  1, 2, 3, …</a:t>
            </a:r>
          </a:p>
          <a:p>
            <a:pPr lvl="1"/>
            <a:r>
              <a:rPr lang="en-US" dirty="0" smtClean="0"/>
              <a:t>Columns have numbers:  1, 2, 3, …</a:t>
            </a:r>
          </a:p>
          <a:p>
            <a:pPr lvl="1">
              <a:buNone/>
            </a:pPr>
            <a:r>
              <a:rPr lang="en-US" dirty="0" smtClean="0"/>
              <a:t>By doing the following in Excel 2007 (also possible in Excel 2003):</a:t>
            </a:r>
          </a:p>
          <a:p>
            <a:pPr lvl="2"/>
            <a:r>
              <a:rPr lang="en-US" dirty="0" smtClean="0"/>
              <a:t>Click     </a:t>
            </a:r>
          </a:p>
          <a:p>
            <a:pPr lvl="2">
              <a:buNone/>
            </a:pPr>
            <a:endParaRPr lang="en-US" sz="1300" dirty="0" smtClean="0"/>
          </a:p>
          <a:p>
            <a:pPr lvl="2"/>
            <a:r>
              <a:rPr lang="en-US" dirty="0" smtClean="0"/>
              <a:t>Click</a:t>
            </a:r>
          </a:p>
          <a:p>
            <a:pPr lvl="2">
              <a:buNone/>
            </a:pPr>
            <a:r>
              <a:rPr lang="en-US" sz="1600" dirty="0" smtClean="0"/>
              <a:t> </a:t>
            </a:r>
            <a:endParaRPr lang="en-US" sz="1300" dirty="0" smtClean="0"/>
          </a:p>
          <a:p>
            <a:pPr lvl="2"/>
            <a:r>
              <a:rPr lang="en-US" dirty="0" smtClean="0"/>
              <a:t>Click</a:t>
            </a:r>
          </a:p>
          <a:p>
            <a:pPr lvl="2">
              <a:buNone/>
            </a:pPr>
            <a:r>
              <a:rPr lang="en-US" sz="1300" dirty="0" smtClean="0"/>
              <a:t>	</a:t>
            </a:r>
          </a:p>
          <a:p>
            <a:pPr lvl="2"/>
            <a:r>
              <a:rPr lang="en-US" dirty="0" smtClean="0"/>
              <a:t>Check</a:t>
            </a:r>
          </a:p>
          <a:p>
            <a:pPr lvl="2"/>
            <a:r>
              <a:rPr lang="en-US" sz="1100" dirty="0" smtClean="0"/>
              <a:t>	</a:t>
            </a:r>
          </a:p>
          <a:p>
            <a:pPr lvl="2"/>
            <a:r>
              <a:rPr lang="en-US" dirty="0" smtClean="0"/>
              <a:t>Click   “OK”</a:t>
            </a:r>
          </a:p>
          <a:p>
            <a:pPr>
              <a:buNone/>
            </a:pPr>
            <a:endParaRPr lang="en-US" dirty="0" smtClean="0"/>
          </a:p>
          <a:p>
            <a:endParaRPr lang="en-US" dirty="0"/>
          </a:p>
        </p:txBody>
      </p:sp>
      <p:grpSp>
        <p:nvGrpSpPr>
          <p:cNvPr id="2" name="Group 10"/>
          <p:cNvGrpSpPr/>
          <p:nvPr/>
        </p:nvGrpSpPr>
        <p:grpSpPr>
          <a:xfrm rot="19395321">
            <a:off x="6096794" y="4991807"/>
            <a:ext cx="2902873" cy="1446616"/>
            <a:chOff x="1066800" y="3733800"/>
            <a:chExt cx="4727294" cy="28956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scene3d>
            <a:camera prst="orthographicFront">
              <a:rot lat="298855" lon="21298860" rev="21594000"/>
            </a:camera>
            <a:lightRig rig="threePt" dir="t"/>
          </a:scene3d>
        </p:grpSpPr>
        <p:pic>
          <p:nvPicPr>
            <p:cNvPr id="12" name="Picture 2"/>
            <p:cNvPicPr>
              <a:picLocks noChangeAspect="1" noChangeArrowheads="1"/>
            </p:cNvPicPr>
            <p:nvPr/>
          </p:nvPicPr>
          <p:blipFill>
            <a:blip r:embed="rId2"/>
            <a:srcRect/>
            <a:stretch>
              <a:fillRect/>
            </a:stretch>
          </p:blipFill>
          <p:spPr bwMode="auto">
            <a:xfrm>
              <a:off x="1066800" y="3733800"/>
              <a:ext cx="1981200" cy="2362200"/>
            </a:xfrm>
            <a:prstGeom prst="rect">
              <a:avLst/>
            </a:prstGeom>
            <a:grpFill/>
            <a:ln w="9525">
              <a:noFill/>
              <a:miter lim="800000"/>
              <a:headEnd/>
              <a:tailEnd/>
            </a:ln>
            <a:effectLst/>
            <a:sp3d prstMaterial="matte"/>
          </p:spPr>
        </p:pic>
        <p:pic>
          <p:nvPicPr>
            <p:cNvPr id="13" name="Picture 3"/>
            <p:cNvPicPr>
              <a:picLocks noChangeAspect="1" noChangeArrowheads="1"/>
            </p:cNvPicPr>
            <p:nvPr/>
          </p:nvPicPr>
          <p:blipFill>
            <a:blip r:embed="rId3"/>
            <a:srcRect/>
            <a:stretch>
              <a:fillRect/>
            </a:stretch>
          </p:blipFill>
          <p:spPr bwMode="auto">
            <a:xfrm>
              <a:off x="3733800" y="4267200"/>
              <a:ext cx="2060294" cy="2362200"/>
            </a:xfrm>
            <a:prstGeom prst="rect">
              <a:avLst/>
            </a:prstGeom>
            <a:grpFill/>
            <a:ln w="9525">
              <a:noFill/>
              <a:miter lim="800000"/>
              <a:headEnd/>
              <a:tailEnd/>
            </a:ln>
            <a:effectLst/>
            <a:sp3d prstMaterial="matte"/>
          </p:spPr>
        </p:pic>
      </p:grpSp>
      <p:pic>
        <p:nvPicPr>
          <p:cNvPr id="16" name="Picture 15" descr="Windows Logo.bmp"/>
          <p:cNvPicPr>
            <a:picLocks noChangeAspect="1"/>
          </p:cNvPicPr>
          <p:nvPr/>
        </p:nvPicPr>
        <p:blipFill>
          <a:blip r:embed="rId4"/>
          <a:stretch>
            <a:fillRect/>
          </a:stretch>
        </p:blipFill>
        <p:spPr>
          <a:xfrm>
            <a:off x="2971800" y="4343400"/>
            <a:ext cx="409524" cy="409524"/>
          </a:xfrm>
          <a:prstGeom prst="rect">
            <a:avLst/>
          </a:prstGeom>
        </p:spPr>
      </p:pic>
      <p:pic>
        <p:nvPicPr>
          <p:cNvPr id="17" name="Picture 2"/>
          <p:cNvPicPr>
            <a:picLocks noChangeAspect="1" noChangeArrowheads="1"/>
          </p:cNvPicPr>
          <p:nvPr/>
        </p:nvPicPr>
        <p:blipFill>
          <a:blip r:embed="rId5"/>
          <a:srcRect/>
          <a:stretch>
            <a:fillRect/>
          </a:stretch>
        </p:blipFill>
        <p:spPr bwMode="auto">
          <a:xfrm>
            <a:off x="2971800" y="4800600"/>
            <a:ext cx="1009650" cy="228600"/>
          </a:xfrm>
          <a:prstGeom prst="rect">
            <a:avLst/>
          </a:prstGeom>
          <a:noFill/>
          <a:ln w="9525">
            <a:noFill/>
            <a:miter lim="800000"/>
            <a:headEnd/>
            <a:tailEnd/>
          </a:ln>
          <a:effectLst/>
        </p:spPr>
      </p:pic>
      <p:pic>
        <p:nvPicPr>
          <p:cNvPr id="2052" name="Picture 4"/>
          <p:cNvPicPr>
            <a:picLocks noChangeAspect="1" noChangeArrowheads="1"/>
          </p:cNvPicPr>
          <p:nvPr/>
        </p:nvPicPr>
        <p:blipFill>
          <a:blip r:embed="rId6"/>
          <a:srcRect/>
          <a:stretch>
            <a:fillRect/>
          </a:stretch>
        </p:blipFill>
        <p:spPr bwMode="auto">
          <a:xfrm>
            <a:off x="2819400" y="5638800"/>
            <a:ext cx="1552575" cy="190500"/>
          </a:xfrm>
          <a:prstGeom prst="rect">
            <a:avLst/>
          </a:prstGeom>
          <a:noFill/>
          <a:ln w="9525">
            <a:noFill/>
            <a:miter lim="800000"/>
            <a:headEnd/>
            <a:tailEnd/>
          </a:ln>
          <a:effectLst/>
        </p:spPr>
      </p:pic>
      <p:pic>
        <p:nvPicPr>
          <p:cNvPr id="2054" name="Picture 6"/>
          <p:cNvPicPr>
            <a:picLocks noChangeAspect="1" noChangeArrowheads="1"/>
          </p:cNvPicPr>
          <p:nvPr/>
        </p:nvPicPr>
        <p:blipFill>
          <a:blip r:embed="rId7"/>
          <a:srcRect/>
          <a:stretch>
            <a:fillRect/>
          </a:stretch>
        </p:blipFill>
        <p:spPr bwMode="auto">
          <a:xfrm>
            <a:off x="2895600" y="5181600"/>
            <a:ext cx="1181100" cy="2857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2267</TotalTime>
  <Words>1377</Words>
  <Application>Microsoft Office PowerPoint</Application>
  <PresentationFormat>On-screen Show (4:3)</PresentationFormat>
  <Paragraphs>337</Paragraphs>
  <Slides>25</Slides>
  <Notes>3</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Advanced MS Excel using Visual Basic for Apps (VBA)</vt:lpstr>
      <vt:lpstr>Outline</vt:lpstr>
      <vt:lpstr>Basic use of Excel vs. Use of Basic in Excel</vt:lpstr>
      <vt:lpstr>Basic use of Excel vs. Use of Basic in Excel</vt:lpstr>
      <vt:lpstr>Basic use of Excel vs. Use of Basic in Excel</vt:lpstr>
      <vt:lpstr>Basic use of Excel vs. Use of Basic in Excel</vt:lpstr>
      <vt:lpstr>VBA !! What is That ???</vt:lpstr>
      <vt:lpstr>VBA !! What is That ???</vt:lpstr>
      <vt:lpstr>Column and Row Numbering in Excel</vt:lpstr>
      <vt:lpstr>VBA !! What is That ???</vt:lpstr>
      <vt:lpstr>VBA !! What is That ???</vt:lpstr>
      <vt:lpstr>VBA !! What is That ???</vt:lpstr>
      <vt:lpstr>Recording vs. Writing macros</vt:lpstr>
      <vt:lpstr>How may I reference individual cells or ranges of cells in VBA</vt:lpstr>
      <vt:lpstr>How may I reference individual cells or ranges of cells in VBA</vt:lpstr>
      <vt:lpstr>What Cell Properties may I change?</vt:lpstr>
      <vt:lpstr>VBA General Subroutines &amp;             Sheet (Event Driven) Subroutines </vt:lpstr>
      <vt:lpstr>VBA General Subroutines &amp;             Sheet (Event Driven) Subroutines </vt:lpstr>
      <vt:lpstr>VBA General Subroutines &amp;             Sheet (Event Driven) Subroutines </vt:lpstr>
      <vt:lpstr>Can you give some Examples? </vt:lpstr>
      <vt:lpstr>Can you give some Examples? </vt:lpstr>
      <vt:lpstr>Can you give some Examples? </vt:lpstr>
      <vt:lpstr>Can you give some Examples? </vt:lpstr>
      <vt:lpstr>Helpful Functions in VBA for Excel </vt:lpstr>
      <vt:lpstr>Helpful Functions in VBA for Excel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MS Excel using Visual Basic for Applications (VBA) </dc:title>
  <dc:creator>Wajih</dc:creator>
  <cp:lastModifiedBy>Wajih</cp:lastModifiedBy>
  <cp:revision>179</cp:revision>
  <dcterms:created xsi:type="dcterms:W3CDTF">2008-04-07T05:45:46Z</dcterms:created>
  <dcterms:modified xsi:type="dcterms:W3CDTF">2008-11-27T15:33:35Z</dcterms:modified>
</cp:coreProperties>
</file>